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64" r:id="rId7"/>
    <p:sldId id="259" r:id="rId8"/>
    <p:sldId id="258" r:id="rId9"/>
    <p:sldId id="261" r:id="rId10"/>
    <p:sldId id="262" r:id="rId11"/>
    <p:sldId id="263" r:id="rId12"/>
    <p:sldId id="265" r:id="rId13"/>
    <p:sldId id="266" r:id="rId14"/>
    <p:sldId id="267" r:id="rId15"/>
    <p:sldId id="268" r:id="rId16"/>
    <p:sldId id="260" r:id="rId17"/>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1C20"/>
    <a:srgbClr val="7C1C1E"/>
    <a:srgbClr val="858854"/>
    <a:srgbClr val="81846E"/>
    <a:srgbClr val="5A6146"/>
    <a:srgbClr val="B9C1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372" autoAdjust="0"/>
    <p:restoredTop sz="61396" autoAdjust="0"/>
  </p:normalViewPr>
  <p:slideViewPr>
    <p:cSldViewPr snapToGrid="0">
      <p:cViewPr varScale="1">
        <p:scale>
          <a:sx n="95" d="100"/>
          <a:sy n="95" d="100"/>
        </p:scale>
        <p:origin x="23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B9C1D1-196D-4698-898F-E951C6B8F545}" type="datetimeFigureOut">
              <a:rPr lang="nb-NO" smtClean="0"/>
              <a:t>08.05.2023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FDC0C-F722-42D3-B81E-137581F5694A}" type="slidenum">
              <a:rPr lang="nb-NO" smtClean="0"/>
              <a:t>‹#›</a:t>
            </a:fld>
            <a:endParaRPr lang="nb-NO"/>
          </a:p>
        </p:txBody>
      </p:sp>
    </p:spTree>
    <p:extLst>
      <p:ext uri="{BB962C8B-B14F-4D97-AF65-F5344CB8AC3E}">
        <p14:creationId xmlns:p14="http://schemas.microsoft.com/office/powerpoint/2010/main" val="4117563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200" b="1" i="0" u="none" strike="noStrike" baseline="0" noProof="0" dirty="0">
                <a:solidFill>
                  <a:srgbClr val="000000"/>
                </a:solidFill>
                <a:latin typeface="Europa-Bold" panose="02000000000000000000" pitchFamily="2" charset="0"/>
              </a:rPr>
              <a:t>Eg skal orientere litt om arbeidet med å utvikle </a:t>
            </a:r>
            <a:r>
              <a:rPr lang="nn-NO" sz="1200" b="1" i="0" u="none" strike="noStrike" baseline="0" noProof="0" dirty="0" err="1">
                <a:solidFill>
                  <a:srgbClr val="000000"/>
                </a:solidFill>
                <a:latin typeface="Europa-Bold" panose="02000000000000000000" pitchFamily="2" charset="0"/>
              </a:rPr>
              <a:t>Frivillighet</a:t>
            </a:r>
            <a:r>
              <a:rPr lang="nn-NO" sz="1200" b="1" i="0" u="none" strike="noStrike" baseline="0" noProof="0" dirty="0">
                <a:solidFill>
                  <a:srgbClr val="000000"/>
                </a:solidFill>
                <a:latin typeface="Europa-Bold" panose="02000000000000000000" pitchFamily="2" charset="0"/>
              </a:rPr>
              <a:t> Norge sitt arbeid med lokale og arenaer for frivillig arbeid.</a:t>
            </a:r>
            <a:endParaRPr lang="nn-NO" sz="2800" noProof="0" dirty="0">
              <a:latin typeface="Europa-Bold" panose="02000000000000000000" pitchFamily="2" charset="0"/>
            </a:endParaRPr>
          </a:p>
          <a:p>
            <a:endParaRPr lang="nn-NO" noProof="0" dirty="0"/>
          </a:p>
          <a:p>
            <a:r>
              <a:rPr lang="nn-NO" noProof="0" dirty="0"/>
              <a:t>Som del av dette arbeidet etablerte </a:t>
            </a:r>
            <a:r>
              <a:rPr lang="nn-NO" noProof="0" dirty="0" err="1"/>
              <a:t>Frivillighet</a:t>
            </a:r>
            <a:r>
              <a:rPr lang="nn-NO" noProof="0" dirty="0"/>
              <a:t> Norge en arbeidsgruppe der eg representerte Noregs Ungdomslag. Arbeid som har </a:t>
            </a:r>
            <a:r>
              <a:rPr lang="nn-NO" noProof="0" dirty="0" err="1"/>
              <a:t>pågått</a:t>
            </a:r>
            <a:r>
              <a:rPr lang="nn-NO" noProof="0" dirty="0"/>
              <a:t> parallelt med kultur- og likestillingsdepartementet sitt arbeid med ny strategi for kulturfrivilligheit. </a:t>
            </a:r>
          </a:p>
          <a:p>
            <a:endParaRPr lang="nn-NO" noProof="0" dirty="0"/>
          </a:p>
          <a:p>
            <a:r>
              <a:rPr lang="nn-NO" noProof="0" dirty="0"/>
              <a:t>Vi ser at arbeidsgruppa sitt arbeid speiler og utdjupar denne strategien.</a:t>
            </a:r>
          </a:p>
          <a:p>
            <a:endParaRPr lang="nn-NO" noProof="0" dirty="0"/>
          </a:p>
          <a:p>
            <a:r>
              <a:rPr lang="nn-NO" noProof="0" dirty="0"/>
              <a:t>&gt; Forske, å få oversikt over samarbeid i kommunen, er eit døme på dette. Jf. Marianne sitt innlegg om kulturfrivilligheitsstrategien.</a:t>
            </a:r>
          </a:p>
        </p:txBody>
      </p:sp>
      <p:sp>
        <p:nvSpPr>
          <p:cNvPr id="4" name="Plassholder for lysbildenummer 3"/>
          <p:cNvSpPr>
            <a:spLocks noGrp="1"/>
          </p:cNvSpPr>
          <p:nvPr>
            <p:ph type="sldNum" sz="quarter" idx="5"/>
          </p:nvPr>
        </p:nvSpPr>
        <p:spPr/>
        <p:txBody>
          <a:bodyPr/>
          <a:lstStyle/>
          <a:p>
            <a:fld id="{FFCFDC0C-F722-42D3-B81E-137581F5694A}" type="slidenum">
              <a:rPr lang="nb-NO" smtClean="0"/>
              <a:t>1</a:t>
            </a:fld>
            <a:endParaRPr lang="nb-NO"/>
          </a:p>
        </p:txBody>
      </p:sp>
    </p:spTree>
    <p:extLst>
      <p:ext uri="{BB962C8B-B14F-4D97-AF65-F5344CB8AC3E}">
        <p14:creationId xmlns:p14="http://schemas.microsoft.com/office/powerpoint/2010/main" val="218032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nSpc>
                <a:spcPts val="1320"/>
              </a:lnSpc>
              <a:spcAft>
                <a:spcPts val="1300"/>
              </a:spcAft>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Plassholder for lysbildenummer 3"/>
          <p:cNvSpPr>
            <a:spLocks noGrp="1"/>
          </p:cNvSpPr>
          <p:nvPr>
            <p:ph type="sldNum" sz="quarter" idx="5"/>
          </p:nvPr>
        </p:nvSpPr>
        <p:spPr/>
        <p:txBody>
          <a:bodyPr/>
          <a:lstStyle/>
          <a:p>
            <a:fld id="{FFCFDC0C-F722-42D3-B81E-137581F5694A}" type="slidenum">
              <a:rPr lang="nb-NO" smtClean="0"/>
              <a:t>10</a:t>
            </a:fld>
            <a:endParaRPr lang="nb-NO"/>
          </a:p>
        </p:txBody>
      </p:sp>
    </p:spTree>
    <p:extLst>
      <p:ext uri="{BB962C8B-B14F-4D97-AF65-F5344CB8AC3E}">
        <p14:creationId xmlns:p14="http://schemas.microsoft.com/office/powerpoint/2010/main" val="833175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Lokale som del av kommunens systematisk planarbeid</a:t>
            </a: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Som at alle kommuner bør ha en politisk vedtatt frivillighetspolitikk som er utviklet sammen med lokale frivillige 	organisasjoner og del av kommunens arealplanlegging.</a:t>
            </a:r>
          </a:p>
          <a:p>
            <a:pPr marL="0" indent="0">
              <a:lnSpc>
                <a:spcPts val="1320"/>
              </a:lnSpc>
              <a:spcAft>
                <a:spcPts val="1300"/>
              </a:spcAft>
              <a:buNone/>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Offentlige bygg som nærmiljøanlegg</a:t>
            </a: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Alle relevante offentlige bygg skal planlegges og bygges for flerbruk og gjøres tilgjengelig for aktiviteter i regi av 	frivillige organisasjoner når de ikke brukes av det offentlige. </a:t>
            </a:r>
          </a:p>
          <a:p>
            <a:pPr marL="0" indent="0">
              <a:lnSpc>
                <a:spcPts val="1320"/>
              </a:lnSpc>
              <a:spcAft>
                <a:spcPts val="1300"/>
              </a:spcAft>
              <a:buNone/>
            </a:pP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nb-NO" sz="1800" b="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Kommunens lokaler skal være universelt utformet</a:t>
            </a:r>
          </a:p>
          <a:p>
            <a:pPr marL="0" indent="0">
              <a:lnSpc>
                <a:spcPts val="1320"/>
              </a:lnSpc>
              <a:spcAft>
                <a:spcPts val="1300"/>
              </a:spcAft>
              <a:buNone/>
            </a:pPr>
            <a:r>
              <a:rPr lang="nb-NO" sz="1800" b="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Frivillige organisasjoner må kunne låne offentlige bygg gratis eller leie rimelig.</a:t>
            </a:r>
          </a:p>
          <a:p>
            <a:pPr marL="342900" indent="-342900">
              <a:lnSpc>
                <a:spcPts val="1320"/>
              </a:lnSpc>
              <a:spcAft>
                <a:spcPts val="1300"/>
              </a:spcAft>
              <a:buAutoNum type="arabicPeriod"/>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marL="0" indent="0">
              <a:lnSpc>
                <a:spcPts val="1320"/>
              </a:lnSpc>
              <a:spcAft>
                <a:spcPts val="1300"/>
              </a:spcAft>
              <a:buNone/>
            </a:pPr>
            <a:r>
              <a:rPr lang="nb-NO" sz="1800" dirty="0" err="1">
                <a:solidFill>
                  <a:srgbClr val="231F20"/>
                </a:solidFill>
                <a:effectLst/>
                <a:latin typeface="Arial" panose="020B0604020202020204" pitchFamily="34" charset="0"/>
                <a:ea typeface="Arial" panose="020B0604020202020204" pitchFamily="34" charset="0"/>
                <a:cs typeface="Times New Roman" panose="02020603050405020304" pitchFamily="18" charset="0"/>
              </a:rPr>
              <a:t>Organisasjonseide</a:t>
            </a: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bygg:</a:t>
            </a: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Kommunen/fylket bør tilgjengeliggjøre oversikt over </a:t>
            </a:r>
            <a:r>
              <a:rPr lang="nb-NO" sz="1800" b="1" dirty="0" err="1">
                <a:solidFill>
                  <a:srgbClr val="231F20"/>
                </a:solidFill>
                <a:effectLst/>
                <a:latin typeface="Arial" panose="020B0604020202020204" pitchFamily="34" charset="0"/>
                <a:ea typeface="Arial" panose="020B0604020202020204" pitchFamily="34" charset="0"/>
                <a:cs typeface="Times New Roman" panose="02020603050405020304" pitchFamily="18" charset="0"/>
              </a:rPr>
              <a:t>organisasjonseide</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bygg som er tilgjengelig for lån/leie, og enkelt</a:t>
            </a:r>
            <a:r>
              <a:rPr lang="nb-NO" sz="1800" b="1" kern="1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gi organisasjonene, mulighet til å melde inn sine bygg,</a:t>
            </a: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med informasjon om hva de er egnet til og hvilke retningslinjer for 	bruk som gjelder. Kommuner bør ha ordninger med støtte til leie for organisasjoner som leier hos andre organisasjoner. 	Kommuner bør ha ordninger med støtte til drift av organisasjoner som dekker utgifter til lokaler og arenaer. </a:t>
            </a:r>
          </a:p>
          <a:p>
            <a:pPr marL="0" indent="0">
              <a:lnSpc>
                <a:spcPts val="1320"/>
              </a:lnSpc>
              <a:spcAft>
                <a:spcPts val="1300"/>
              </a:spcAft>
              <a:buNone/>
            </a:pP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Staten må innføre momskompensasjon for </a:t>
            </a:r>
            <a:r>
              <a:rPr lang="nb-NO" sz="1800" b="1" dirty="0" err="1">
                <a:solidFill>
                  <a:srgbClr val="231F20"/>
                </a:solidFill>
                <a:effectLst/>
                <a:latin typeface="Arial" panose="020B0604020202020204" pitchFamily="34" charset="0"/>
                <a:ea typeface="Arial" panose="020B0604020202020204" pitchFamily="34" charset="0"/>
                <a:cs typeface="Times New Roman" panose="02020603050405020304" pitchFamily="18" charset="0"/>
              </a:rPr>
              <a:t>organisasjonseide</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bygg til bruk i frivillig virksomhet. Staten må opprette en 	nasjonal tilskuddsordning til oppgradering for å dekke grunnbehov som universell utforming, energiøkonomisering o.l. 	For </a:t>
            </a:r>
            <a:r>
              <a:rPr lang="nb-NO" sz="1800" b="1" dirty="0" err="1">
                <a:solidFill>
                  <a:srgbClr val="231F20"/>
                </a:solidFill>
                <a:effectLst/>
                <a:latin typeface="Arial" panose="020B0604020202020204" pitchFamily="34" charset="0"/>
                <a:ea typeface="Arial" panose="020B0604020202020204" pitchFamily="34" charset="0"/>
                <a:cs typeface="Times New Roman" panose="02020603050405020304" pitchFamily="18" charset="0"/>
              </a:rPr>
              <a:t>organisasjonseide</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bygg.</a:t>
            </a:r>
          </a:p>
          <a:p>
            <a:pPr marL="342900" indent="-342900">
              <a:lnSpc>
                <a:spcPts val="1320"/>
              </a:lnSpc>
              <a:spcAft>
                <a:spcPts val="1300"/>
              </a:spcAft>
              <a:buAutoNum type="arabicPeriod"/>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Egna lokaler</a:t>
            </a:r>
          </a:p>
          <a:p>
            <a:pPr marL="342900" indent="-342900">
              <a:lnSpc>
                <a:spcPts val="1320"/>
              </a:lnSpc>
              <a:spcAft>
                <a:spcPts val="1300"/>
              </a:spcAft>
              <a:buAutoNum type="arabicPeriod"/>
            </a:pP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Kommuner skal gjøre seg kjent med hele den lokale frivillighetens behov knyttet til lokaler og arenaer. </a:t>
            </a: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Nybygg (skoler, kulturhus o.l.) skal bygges for flerbruk med lokaler som tilfredsstiller etablerte standarder for idrett, kultur og øvrige behov for eksempel for akustikk, dansegulv, lysforhold, luftkvalitet, etc. Informasjon om tilgjengelige lokaler skal også inneholde informasjon om hvilke aktiviteter lokalet er egnet for, eller informasjon som gjør det mulig for organisasjonene å vurdere egnethet.</a:t>
            </a:r>
          </a:p>
          <a:p>
            <a:pPr marL="342900" indent="-342900">
              <a:lnSpc>
                <a:spcPts val="1320"/>
              </a:lnSpc>
              <a:spcAft>
                <a:spcPts val="1300"/>
              </a:spcAft>
              <a:buAutoNum type="arabicPeriod"/>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Universell utforming og tilgjengelighet</a:t>
            </a: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Alle skal ha mulighet til å delta i frivillig aktivitet, det betyr at lokalene må være universelt utformet, eller ha mulighet 	for tilpasning slik at alle kan delta. Dette skal ikke føre til økte kostnader for organisasjonen. </a:t>
            </a:r>
          </a:p>
          <a:p>
            <a:pPr marL="342900" indent="-342900">
              <a:lnSpc>
                <a:spcPts val="1320"/>
              </a:lnSpc>
              <a:spcAft>
                <a:spcPts val="1300"/>
              </a:spcAft>
              <a:buAutoNum type="arabicPeriod"/>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Finansieringsbehov</a:t>
            </a: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Eksisterende statlig finansierte ordninger for bygging av oppgradering av lokaler og arenaer til frivillig aktivitet må 	styrkes og gjøres bedre kjent. </a:t>
            </a: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Eksisterende statlig finansierte ordninger for universell utforming og energiøkonomisering må 	tilpasses til frivillige organisasjoner</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p>
          <a:p>
            <a:pPr marL="0" indent="0">
              <a:lnSpc>
                <a:spcPts val="1320"/>
              </a:lnSpc>
              <a:spcAft>
                <a:spcPts val="1300"/>
              </a:spcAft>
              <a:buNone/>
            </a:pP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Andelen av spillemidler som skal gå til kulturformål må forskriftsfestes på samme 	måte som andelene til idrett og 	humanitære organisasjoner</a:t>
            </a: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a:t>
            </a: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Staten må innføre momskompensasjon for </a:t>
            </a:r>
            <a:r>
              <a:rPr lang="nb-NO" sz="1800" dirty="0" err="1">
                <a:solidFill>
                  <a:srgbClr val="231F20"/>
                </a:solidFill>
                <a:effectLst/>
                <a:latin typeface="Arial" panose="020B0604020202020204" pitchFamily="34" charset="0"/>
                <a:ea typeface="Arial" panose="020B0604020202020204" pitchFamily="34" charset="0"/>
                <a:cs typeface="Times New Roman" panose="02020603050405020304" pitchFamily="18" charset="0"/>
              </a:rPr>
              <a:t>organisasjonseide</a:t>
            </a: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bygg til bruk i frivillig virksomhet. Staten må opprette 	en 	nasjonal tilskuddsordning til oppgradering for å dekke grunnbehov som universell utforming, energiøkonomisering o.l. for 	</a:t>
            </a:r>
            <a:r>
              <a:rPr lang="nb-NO" sz="1800" dirty="0" err="1">
                <a:solidFill>
                  <a:srgbClr val="231F20"/>
                </a:solidFill>
                <a:effectLst/>
                <a:latin typeface="Arial" panose="020B0604020202020204" pitchFamily="34" charset="0"/>
                <a:ea typeface="Arial" panose="020B0604020202020204" pitchFamily="34" charset="0"/>
                <a:cs typeface="Times New Roman" panose="02020603050405020304" pitchFamily="18" charset="0"/>
              </a:rPr>
              <a:t>organisasjonseide</a:t>
            </a: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bygg. </a:t>
            </a: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Kommuner bør ha ordninger med støtte til leie for organisasjoner som leier hos andre organisasjoner. </a:t>
            </a: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Kommuner bør ha ordninger med støtte til organisasjoner som dekker utgifter til lokaler (for eksempel husleie) 	og arenaer</a:t>
            </a: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Alle organisasjoner som er registrert i Frivillighetsregisteret skal ha lik tilgang på tilskuddsordninger til lokaler, og 	det bør ikke lages begrensninger for dette uten saklig grunn.</a:t>
            </a:r>
          </a:p>
          <a:p>
            <a:pPr marL="0" indent="0">
              <a:lnSpc>
                <a:spcPts val="1320"/>
              </a:lnSpc>
              <a:spcAft>
                <a:spcPts val="1300"/>
              </a:spcAft>
              <a:buNone/>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marL="0" indent="0">
              <a:lnSpc>
                <a:spcPts val="1320"/>
              </a:lnSpc>
              <a:spcAft>
                <a:spcPts val="1300"/>
              </a:spcAft>
              <a:buNone/>
            </a:pPr>
            <a:r>
              <a:rPr lang="nb-NO" sz="1800" dirty="0" err="1">
                <a:solidFill>
                  <a:srgbClr val="231F20"/>
                </a:solidFill>
                <a:effectLst/>
                <a:latin typeface="Arial" panose="020B0604020202020204" pitchFamily="34" charset="0"/>
                <a:ea typeface="Arial" panose="020B0604020202020204" pitchFamily="34" charset="0"/>
                <a:cs typeface="Times New Roman" panose="02020603050405020304" pitchFamily="18" charset="0"/>
              </a:rPr>
              <a:t>Medverknad</a:t>
            </a: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Kommuner må kjenne til frivillige organisasjoners behov for lokaler og arenaer til aktivitet og bruke denne kunnskapen i 	arbeidet med arealplaner. </a:t>
            </a: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a:t>
            </a:r>
            <a:r>
              <a:rPr lang="nb-NO" sz="1800" b="1"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Frivillige organisasjoner må sikres systematisk medvirkning i planprosessene. </a:t>
            </a:r>
          </a:p>
          <a:p>
            <a:pPr marL="0" indent="0">
              <a:lnSpc>
                <a:spcPts val="1320"/>
              </a:lnSpc>
              <a:spcAft>
                <a:spcPts val="1300"/>
              </a:spcAft>
              <a:buNone/>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Statlig finansierte ordninger for lokaler og arenaer til frivillig aktivitet må inneholde krav om at lokaler og arenaer som skal 	finansieres skal være omtalt i en kommunal plan som frivilligheten har medvirket til å utarbeide.</a:t>
            </a:r>
          </a:p>
        </p:txBody>
      </p:sp>
      <p:sp>
        <p:nvSpPr>
          <p:cNvPr id="4" name="Plassholder for lysbildenummer 3"/>
          <p:cNvSpPr>
            <a:spLocks noGrp="1"/>
          </p:cNvSpPr>
          <p:nvPr>
            <p:ph type="sldNum" sz="quarter" idx="5"/>
          </p:nvPr>
        </p:nvSpPr>
        <p:spPr/>
        <p:txBody>
          <a:bodyPr/>
          <a:lstStyle/>
          <a:p>
            <a:fld id="{FFCFDC0C-F722-42D3-B81E-137581F5694A}" type="slidenum">
              <a:rPr lang="nb-NO" smtClean="0"/>
              <a:t>11</a:t>
            </a:fld>
            <a:endParaRPr lang="nb-NO"/>
          </a:p>
        </p:txBody>
      </p:sp>
    </p:spTree>
    <p:extLst>
      <p:ext uri="{BB962C8B-B14F-4D97-AF65-F5344CB8AC3E}">
        <p14:creationId xmlns:p14="http://schemas.microsoft.com/office/powerpoint/2010/main" val="435396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nn-NO" sz="1800" noProof="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Gruppa har slutta seg til tre hovudpunkt: Og her er det viktig å huske at arbeidsgruppa skal sjå på hele frivilligfeltet og ikkje berre interessene til ungdomslaga.</a:t>
            </a:r>
          </a:p>
          <a:p>
            <a:pPr marL="0" marR="0" lvl="0" indent="0" algn="l" defTabSz="914400" rtl="0" eaLnBrk="1" fontAlgn="base" latinLnBrk="0" hangingPunct="1">
              <a:lnSpc>
                <a:spcPct val="100000"/>
              </a:lnSpc>
              <a:spcBef>
                <a:spcPts val="0"/>
              </a:spcBef>
              <a:spcAft>
                <a:spcPts val="0"/>
              </a:spcAft>
              <a:buClrTx/>
              <a:buSzTx/>
              <a:buFontTx/>
              <a:buNone/>
              <a:tabLst/>
              <a:defRPr/>
            </a:pPr>
            <a:endParaRPr lang="nb-NO" sz="1800" b="0" i="0" dirty="0">
              <a:solidFill>
                <a:srgbClr val="242424"/>
              </a:solidFill>
              <a:effectLst/>
              <a:latin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nb-NO" sz="1800" b="0" i="0" dirty="0">
                <a:solidFill>
                  <a:srgbClr val="242424"/>
                </a:solidFill>
                <a:effectLst/>
                <a:latin typeface="Arial" panose="020B0604020202020204" pitchFamily="34" charset="0"/>
              </a:rPr>
              <a:t>1. Mange offentlige bygg står tomme om ettermiddagen og kvelden, samtidig som det er stort behov for lokaler og arenaer for aktiviteter i frivilligheten. Offentlige bygg som skoler, bibliotek, møterom på rådhuset, kulturhus, idrettsarenaer og seremonilokaler må planlegges og bygges for flerbruk og gjøres gratis tilgjengelig for aktiviteter i regi av frivillige organisasjoner. Tilgangen må være lik for alle organisasjoner som er registrert i Frivillighetsregisteret og kommuner bør sørge for at det er enkelt for frivillige organisasjoner å få tilgang til egnede lokaler/arenaer. Lokalene må være universelt utformet, eller ha mulighet for tilpasning slik at alle kan delta. </a:t>
            </a:r>
            <a:endParaRPr lang="nb-NO" sz="2000" b="0" i="0" dirty="0">
              <a:solidFill>
                <a:srgbClr val="231F20"/>
              </a:solidFill>
              <a:effectLst/>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lang="nb-NO" sz="1800" b="0" i="0" dirty="0">
              <a:solidFill>
                <a:srgbClr val="242424"/>
              </a:solidFill>
              <a:effectLst/>
              <a:latin typeface="Arial" panose="020B0604020202020204" pitchFamily="34"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nb-NO" sz="1800" b="0" i="0" dirty="0">
                <a:solidFill>
                  <a:srgbClr val="242424"/>
                </a:solidFill>
                <a:effectLst/>
                <a:latin typeface="Arial" panose="020B0604020202020204" pitchFamily="34" charset="0"/>
              </a:rPr>
              <a:t>2. Kommunen spiller en nøkkelrolle for å sikre frivilligheten tilgang til egnede lokaler. Kommuner bør derfor ha planer for etablering og utvikling av egnede lokaler og arenaer for frivilligheten og frivillige organisasjoner må sikres systematisk medvirkning i planprosessene. Kommuner må kjenne til frivillige organisasjoners behov for egnede lokaler og arenaer til aktivitet og bruke denne kunnskapen i arbeidet med arealplaner. </a:t>
            </a:r>
            <a:endParaRPr lang="nb-NO" sz="2000" b="0" i="0" dirty="0">
              <a:solidFill>
                <a:srgbClr val="231F20"/>
              </a:solidFill>
              <a:effectLst/>
            </a:endParaRPr>
          </a:p>
          <a:p>
            <a:pPr algn="l" rtl="0" fontAlgn="base"/>
            <a:endParaRPr lang="nb-NO" sz="1800" b="0" i="0" dirty="0">
              <a:solidFill>
                <a:srgbClr val="242424"/>
              </a:solidFill>
              <a:effectLst/>
              <a:latin typeface="Arial" panose="020B0604020202020204" pitchFamily="34" charset="0"/>
            </a:endParaRPr>
          </a:p>
          <a:p>
            <a:pPr algn="l" rtl="0" fontAlgn="base"/>
            <a:r>
              <a:rPr lang="nb-NO" sz="1800" b="0" i="0" dirty="0">
                <a:solidFill>
                  <a:srgbClr val="242424"/>
                </a:solidFill>
                <a:effectLst/>
                <a:latin typeface="Arial" panose="020B0604020202020204" pitchFamily="34" charset="0"/>
              </a:rPr>
              <a:t>3. De eksisterende statlig finansierte ordningene for bygging og oppgradering av lokaler og arenaer til frivillig aktivitet må styrkes og gjøres bedre kjent. </a:t>
            </a:r>
            <a:r>
              <a:rPr lang="nb-NO" sz="1800" b="0" i="0" dirty="0" err="1">
                <a:solidFill>
                  <a:srgbClr val="242424"/>
                </a:solidFill>
                <a:effectLst/>
                <a:latin typeface="Arial" panose="020B0604020202020204" pitchFamily="34" charset="0"/>
              </a:rPr>
              <a:t>Organisasjonseide</a:t>
            </a:r>
            <a:r>
              <a:rPr lang="nb-NO" sz="1800" b="0" i="0" dirty="0">
                <a:solidFill>
                  <a:srgbClr val="242424"/>
                </a:solidFill>
                <a:effectLst/>
                <a:latin typeface="Arial" panose="020B0604020202020204" pitchFamily="34" charset="0"/>
              </a:rPr>
              <a:t> bygg har plass til mer aktivitet, men mange har store oppgraderingsbehov. Staten må derfor innføre momskompensasjon for investeringer i, og oppgraderinger av, </a:t>
            </a:r>
            <a:r>
              <a:rPr lang="nb-NO" sz="1800" b="0" i="0" dirty="0" err="1">
                <a:solidFill>
                  <a:srgbClr val="242424"/>
                </a:solidFill>
                <a:effectLst/>
                <a:latin typeface="Arial" panose="020B0604020202020204" pitchFamily="34" charset="0"/>
              </a:rPr>
              <a:t>organisasjonseide</a:t>
            </a:r>
            <a:r>
              <a:rPr lang="nb-NO" sz="1800" b="0" i="0" dirty="0">
                <a:solidFill>
                  <a:srgbClr val="242424"/>
                </a:solidFill>
                <a:effectLst/>
                <a:latin typeface="Arial" panose="020B0604020202020204" pitchFamily="34" charset="0"/>
              </a:rPr>
              <a:t> bygg til bruk i frivillig virksomhet. Det må også finnes gode finansieringsordninger for universell utforming og </a:t>
            </a:r>
            <a:r>
              <a:rPr lang="nb-NO" sz="1800" b="1" i="0" dirty="0">
                <a:solidFill>
                  <a:srgbClr val="242424"/>
                </a:solidFill>
                <a:effectLst/>
                <a:latin typeface="Arial" panose="020B0604020202020204" pitchFamily="34" charset="0"/>
              </a:rPr>
              <a:t>energiøkonomisering</a:t>
            </a:r>
            <a:r>
              <a:rPr lang="nb-NO" sz="1800" b="0" i="0" dirty="0">
                <a:solidFill>
                  <a:srgbClr val="242424"/>
                </a:solidFill>
                <a:effectLst/>
                <a:latin typeface="Arial" panose="020B0604020202020204" pitchFamily="34" charset="0"/>
              </a:rPr>
              <a:t> for slike bygg. Alle organisasjoner som er registrert i Frivillighetsregisteret skal ha lik tilgang på tilskuddsordninger til lokaler. </a:t>
            </a:r>
            <a:endParaRPr lang="nb-NO" sz="2000" b="0" i="0" dirty="0">
              <a:solidFill>
                <a:srgbClr val="231F20"/>
              </a:solidFill>
              <a:effectLst/>
            </a:endParaRPr>
          </a:p>
          <a:p>
            <a:pPr algn="l" rtl="0" fontAlgn="base"/>
            <a:r>
              <a:rPr lang="nb-NO" sz="1800" b="0" i="0" dirty="0">
                <a:solidFill>
                  <a:srgbClr val="231F20"/>
                </a:solidFill>
                <a:effectLst/>
                <a:latin typeface="Arial" panose="020B0604020202020204" pitchFamily="34" charset="0"/>
              </a:rPr>
              <a:t> </a:t>
            </a:r>
            <a:endParaRPr lang="nb-NO" sz="2000" b="0" i="0" dirty="0">
              <a:solidFill>
                <a:srgbClr val="231F20"/>
              </a:solidFill>
              <a:effectLst/>
            </a:endParaRPr>
          </a:p>
        </p:txBody>
      </p:sp>
      <p:sp>
        <p:nvSpPr>
          <p:cNvPr id="4" name="Plassholder for lysbildenummer 3"/>
          <p:cNvSpPr>
            <a:spLocks noGrp="1"/>
          </p:cNvSpPr>
          <p:nvPr>
            <p:ph type="sldNum" sz="quarter" idx="5"/>
          </p:nvPr>
        </p:nvSpPr>
        <p:spPr/>
        <p:txBody>
          <a:bodyPr/>
          <a:lstStyle/>
          <a:p>
            <a:fld id="{FFCFDC0C-F722-42D3-B81E-137581F5694A}" type="slidenum">
              <a:rPr lang="nb-NO" smtClean="0"/>
              <a:t>12</a:t>
            </a:fld>
            <a:endParaRPr lang="nb-NO"/>
          </a:p>
        </p:txBody>
      </p:sp>
    </p:spTree>
    <p:extLst>
      <p:ext uri="{BB962C8B-B14F-4D97-AF65-F5344CB8AC3E}">
        <p14:creationId xmlns:p14="http://schemas.microsoft.com/office/powerpoint/2010/main" val="3160300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200" noProof="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Gjennomgangen viser at det i dag er mange som ikkje har tilgang på egna lokale og arenaer til sine aktivitetar. Dette svekker aktiviteten i frivillig sektor.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n-NO" sz="1200" noProof="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n-NO" sz="1200" noProof="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Svak økonomi og lite tilgjengelege midlar til utvikling og opprusting </a:t>
            </a:r>
            <a:r>
              <a:rPr lang="nn-NO" sz="1200" noProof="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av kulturhus </a:t>
            </a:r>
            <a:r>
              <a:rPr lang="nn-NO" sz="1200" noProof="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er eit stort hinder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n-NO" sz="1200" noProof="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n-NO" sz="1200" noProof="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Døme der innspel frå arbeidsgruppa også ligg i kulturfrivilligheitsstrategien: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n-NO" sz="1200" noProof="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n-NO" sz="1200" noProof="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Forskriftsfesting av spelemidlar og større vekt på medverknadsprosessar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nb-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5"/>
          </p:nvPr>
        </p:nvSpPr>
        <p:spPr/>
        <p:txBody>
          <a:bodyPr/>
          <a:lstStyle/>
          <a:p>
            <a:fld id="{FFCFDC0C-F722-42D3-B81E-137581F5694A}" type="slidenum">
              <a:rPr lang="nb-NO" smtClean="0"/>
              <a:t>13</a:t>
            </a:fld>
            <a:endParaRPr lang="nb-NO"/>
          </a:p>
        </p:txBody>
      </p:sp>
    </p:spTree>
    <p:extLst>
      <p:ext uri="{BB962C8B-B14F-4D97-AF65-F5344CB8AC3E}">
        <p14:creationId xmlns:p14="http://schemas.microsoft.com/office/powerpoint/2010/main" val="3818669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800" b="0" i="0" u="none" strike="noStrike" baseline="0" noProof="0" dirty="0">
                <a:solidFill>
                  <a:schemeClr val="bg1"/>
                </a:solidFill>
                <a:latin typeface="Europa-Light" panose="02000000000000000000" pitchFamily="2" charset="0"/>
              </a:rPr>
              <a:t>Så er det kanskje ikkje alle som er helt fortruleg med kva </a:t>
            </a:r>
            <a:r>
              <a:rPr lang="nn-NO" sz="1800" b="0" i="0" u="none" strike="noStrike" baseline="0" noProof="0" dirty="0" err="1">
                <a:solidFill>
                  <a:schemeClr val="bg1"/>
                </a:solidFill>
                <a:latin typeface="Europa-Light" panose="02000000000000000000" pitchFamily="2" charset="0"/>
              </a:rPr>
              <a:t>Frivillighet</a:t>
            </a:r>
            <a:r>
              <a:rPr lang="nn-NO" sz="1800" b="0" i="0" u="none" strike="noStrike" baseline="0" noProof="0" dirty="0">
                <a:solidFill>
                  <a:schemeClr val="bg1"/>
                </a:solidFill>
                <a:latin typeface="Europa-Light" panose="02000000000000000000" pitchFamily="2" charset="0"/>
              </a:rPr>
              <a:t> Norge 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n-NO" sz="1800" b="0" i="0" u="none" strike="noStrike" baseline="0" noProof="0" dirty="0">
              <a:solidFill>
                <a:schemeClr val="bg1"/>
              </a:solidFill>
              <a:latin typeface="Europa-Light"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n-NO" sz="1800" b="0" i="0" u="none" strike="noStrike" baseline="0" noProof="0" dirty="0" err="1">
                <a:solidFill>
                  <a:schemeClr val="bg1"/>
                </a:solidFill>
                <a:latin typeface="Europa-Light" panose="02000000000000000000" pitchFamily="2" charset="0"/>
              </a:rPr>
              <a:t>Frivillighet</a:t>
            </a:r>
            <a:r>
              <a:rPr lang="nn-NO" sz="1800" b="0" i="0" u="none" strike="noStrike" baseline="0" noProof="0" dirty="0">
                <a:solidFill>
                  <a:schemeClr val="bg1"/>
                </a:solidFill>
                <a:latin typeface="Europa-Light" panose="02000000000000000000" pitchFamily="2" charset="0"/>
              </a:rPr>
              <a:t> Norge eir nasjonalt talerøyr for alle frivillige organisasjonar, som i kraft av å representere store deler av frivilligheita har stor påverknadskraft.</a:t>
            </a:r>
          </a:p>
          <a:p>
            <a:pPr marL="0" marR="0" lvl="0" indent="0" algn="l" defTabSz="914400" rtl="0" eaLnBrk="1" fontAlgn="auto" latinLnBrk="0" hangingPunct="1">
              <a:lnSpc>
                <a:spcPct val="100000"/>
              </a:lnSpc>
              <a:spcBef>
                <a:spcPts val="0"/>
              </a:spcBef>
              <a:spcAft>
                <a:spcPts val="0"/>
              </a:spcAft>
              <a:buClrTx/>
              <a:buSzTx/>
              <a:buFontTx/>
              <a:buNone/>
              <a:tabLst/>
              <a:defRPr/>
            </a:pPr>
            <a:r>
              <a:rPr lang="nn-NO" sz="1800" b="0" i="0" u="none" strike="noStrike" baseline="0" noProof="0" dirty="0">
                <a:solidFill>
                  <a:schemeClr val="bg1"/>
                </a:solidFill>
                <a:latin typeface="Europa-Light" panose="02000000000000000000" pitchFamily="2"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n-NO" sz="1800" b="0" i="0" u="none" strike="noStrike" baseline="0" noProof="0" dirty="0" err="1">
                <a:solidFill>
                  <a:schemeClr val="bg1"/>
                </a:solidFill>
                <a:latin typeface="Europa-Light" panose="02000000000000000000" pitchFamily="2" charset="0"/>
              </a:rPr>
              <a:t>Frivillighet</a:t>
            </a:r>
            <a:r>
              <a:rPr lang="nn-NO" sz="1800" b="0" i="0" u="none" strike="noStrike" baseline="0" noProof="0" dirty="0">
                <a:solidFill>
                  <a:schemeClr val="bg1"/>
                </a:solidFill>
                <a:latin typeface="Europa-Light" panose="02000000000000000000" pitchFamily="2" charset="0"/>
              </a:rPr>
              <a:t> Norge gjer et viktig arbeid for å synleggjere blant anna kulturfrivilligheita som Noregs Ungdomslag representerer. </a:t>
            </a:r>
            <a:endParaRPr lang="nn-NO" noProof="0" dirty="0"/>
          </a:p>
        </p:txBody>
      </p:sp>
      <p:sp>
        <p:nvSpPr>
          <p:cNvPr id="4" name="Plassholder for lysbildenummer 3"/>
          <p:cNvSpPr>
            <a:spLocks noGrp="1"/>
          </p:cNvSpPr>
          <p:nvPr>
            <p:ph type="sldNum" sz="quarter" idx="5"/>
          </p:nvPr>
        </p:nvSpPr>
        <p:spPr/>
        <p:txBody>
          <a:bodyPr/>
          <a:lstStyle/>
          <a:p>
            <a:fld id="{FFCFDC0C-F722-42D3-B81E-137581F5694A}" type="slidenum">
              <a:rPr lang="nb-NO" smtClean="0"/>
              <a:t>2</a:t>
            </a:fld>
            <a:endParaRPr lang="nb-NO"/>
          </a:p>
        </p:txBody>
      </p:sp>
    </p:spTree>
    <p:extLst>
      <p:ext uri="{BB962C8B-B14F-4D97-AF65-F5344CB8AC3E}">
        <p14:creationId xmlns:p14="http://schemas.microsoft.com/office/powerpoint/2010/main" val="857555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n-NO" sz="1800" b="0" i="0" u="none" strike="noStrike" baseline="0" noProof="0" dirty="0">
                <a:solidFill>
                  <a:srgbClr val="221F1F"/>
                </a:solidFill>
                <a:latin typeface="Arial" panose="020B0604020202020204" pitchFamily="34" charset="0"/>
              </a:rPr>
              <a:t>Kulturlokale og arenaer for frivillig aktivitet er et område som har fått økt merksemd i </a:t>
            </a:r>
            <a:r>
              <a:rPr lang="nn-NO" sz="1800" b="0" i="0" u="none" strike="noStrike" baseline="0" noProof="0" dirty="0" err="1">
                <a:solidFill>
                  <a:srgbClr val="221F1F"/>
                </a:solidFill>
                <a:latin typeface="Arial" panose="020B0604020202020204" pitchFamily="34" charset="0"/>
              </a:rPr>
              <a:t>Frivillighet</a:t>
            </a:r>
            <a:r>
              <a:rPr lang="nn-NO" sz="1800" b="0" i="0" u="none" strike="noStrike" baseline="0" noProof="0" dirty="0">
                <a:solidFill>
                  <a:srgbClr val="221F1F"/>
                </a:solidFill>
                <a:latin typeface="Arial" panose="020B0604020202020204" pitchFamily="34" charset="0"/>
              </a:rPr>
              <a:t> Norge, og har blitt </a:t>
            </a:r>
            <a:r>
              <a:rPr lang="nn-NO" sz="1800" b="0" i="0" u="none" strike="noStrike" baseline="0" noProof="0" dirty="0" err="1">
                <a:solidFill>
                  <a:srgbClr val="221F1F"/>
                </a:solidFill>
                <a:latin typeface="Arial" panose="020B0604020202020204" pitchFamily="34" charset="0"/>
              </a:rPr>
              <a:t>styrket</a:t>
            </a:r>
            <a:r>
              <a:rPr lang="nn-NO" sz="1800" b="0" i="0" u="none" strike="noStrike" baseline="0" noProof="0" dirty="0">
                <a:solidFill>
                  <a:srgbClr val="221F1F"/>
                </a:solidFill>
                <a:latin typeface="Arial" panose="020B0604020202020204" pitchFamily="34" charset="0"/>
              </a:rPr>
              <a:t> politisk gjennom resolusjonen vedtatt på årsmøtet 2022. Også kan eg vel legge til at arbeidet som NU har gjort gjennom Huset i Bygda og kulturalliansen sitt arbeid har bidratt til å sette fokus på betydninga av gode lokale.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n-NO" sz="1800" b="0" i="0" u="none" strike="noStrike" baseline="0" noProof="0" dirty="0">
              <a:solidFill>
                <a:schemeClr val="bg1"/>
              </a:solidFill>
              <a:latin typeface="Europa-Light"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n-NO" sz="1800" b="1" i="0" u="none" strike="noStrike" baseline="0" noProof="0" dirty="0">
                <a:solidFill>
                  <a:srgbClr val="221F1F"/>
                </a:solidFill>
                <a:latin typeface="Arial" panose="020B0604020202020204" pitchFamily="34" charset="0"/>
              </a:rPr>
              <a:t>Premiss for arbeidet: Tilgang på </a:t>
            </a:r>
            <a:r>
              <a:rPr lang="nn-NO" sz="1800" b="1" i="0" u="none" strike="noStrike" baseline="0" noProof="0" dirty="0" err="1">
                <a:solidFill>
                  <a:srgbClr val="221F1F"/>
                </a:solidFill>
                <a:latin typeface="Arial" panose="020B0604020202020204" pitchFamily="34" charset="0"/>
              </a:rPr>
              <a:t>egnede</a:t>
            </a:r>
            <a:r>
              <a:rPr lang="nn-NO" sz="1800" b="1" i="0" u="none" strike="noStrike" baseline="0" noProof="0" dirty="0">
                <a:solidFill>
                  <a:srgbClr val="221F1F"/>
                </a:solidFill>
                <a:latin typeface="Arial" panose="020B0604020202020204" pitchFamily="34" charset="0"/>
              </a:rPr>
              <a:t> </a:t>
            </a:r>
            <a:r>
              <a:rPr lang="nn-NO" sz="1800" b="1" i="0" u="none" strike="noStrike" baseline="0" noProof="0" dirty="0" err="1">
                <a:solidFill>
                  <a:srgbClr val="221F1F"/>
                </a:solidFill>
                <a:latin typeface="Arial" panose="020B0604020202020204" pitchFamily="34" charset="0"/>
              </a:rPr>
              <a:t>lokaler</a:t>
            </a:r>
            <a:r>
              <a:rPr lang="nn-NO" sz="1800" b="1" i="0" u="none" strike="noStrike" baseline="0" noProof="0" dirty="0">
                <a:solidFill>
                  <a:srgbClr val="221F1F"/>
                </a:solidFill>
                <a:latin typeface="Arial" panose="020B0604020202020204" pitchFamily="34" charset="0"/>
              </a:rPr>
              <a:t> er </a:t>
            </a:r>
            <a:r>
              <a:rPr lang="nn-NO" sz="1800" b="1" i="0" u="none" strike="noStrike" baseline="0" noProof="0" dirty="0" err="1">
                <a:solidFill>
                  <a:srgbClr val="221F1F"/>
                </a:solidFill>
                <a:latin typeface="Arial" panose="020B0604020202020204" pitchFamily="34" charset="0"/>
              </a:rPr>
              <a:t>avgjørende</a:t>
            </a:r>
            <a:r>
              <a:rPr lang="nn-NO" sz="1800" b="1" i="0" u="none" strike="noStrike" baseline="0" noProof="0" dirty="0">
                <a:solidFill>
                  <a:srgbClr val="221F1F"/>
                </a:solidFill>
                <a:latin typeface="Arial" panose="020B0604020202020204" pitchFamily="34" charset="0"/>
              </a:rPr>
              <a:t> for utvikling av </a:t>
            </a:r>
            <a:r>
              <a:rPr lang="nn-NO" sz="1800" b="1" i="0" u="none" strike="noStrike" baseline="0" noProof="0" dirty="0" err="1">
                <a:solidFill>
                  <a:srgbClr val="221F1F"/>
                </a:solidFill>
                <a:latin typeface="Arial" panose="020B0604020202020204" pitchFamily="34" charset="0"/>
              </a:rPr>
              <a:t>frivilligheten</a:t>
            </a:r>
            <a:r>
              <a:rPr lang="nn-NO" sz="1800" b="1" i="0" u="none" strike="noStrike" baseline="0" noProof="0" dirty="0">
                <a:solidFill>
                  <a:srgbClr val="221F1F"/>
                </a:solidFill>
                <a:latin typeface="Arial" panose="020B0604020202020204" pitchFamily="34" charset="0"/>
              </a:rPr>
              <a:t> og </a:t>
            </a:r>
            <a:r>
              <a:rPr lang="nn-NO" sz="1800" b="1" i="0" u="none" strike="noStrike" baseline="0" noProof="0" dirty="0" err="1">
                <a:solidFill>
                  <a:srgbClr val="221F1F"/>
                </a:solidFill>
                <a:latin typeface="Arial" panose="020B0604020202020204" pitchFamily="34" charset="0"/>
              </a:rPr>
              <a:t>ikke</a:t>
            </a:r>
            <a:r>
              <a:rPr lang="nn-NO" sz="1800" b="1" i="0" u="none" strike="noStrike" baseline="0" noProof="0" dirty="0">
                <a:solidFill>
                  <a:srgbClr val="221F1F"/>
                </a:solidFill>
                <a:latin typeface="Arial" panose="020B0604020202020204" pitchFamily="34" charset="0"/>
              </a:rPr>
              <a:t> minst for en </a:t>
            </a:r>
            <a:r>
              <a:rPr lang="nn-NO" sz="1800" b="1" i="0" u="none" strike="noStrike" baseline="0" noProof="0" dirty="0" err="1">
                <a:solidFill>
                  <a:srgbClr val="221F1F"/>
                </a:solidFill>
                <a:latin typeface="Arial" panose="020B0604020202020204" pitchFamily="34" charset="0"/>
              </a:rPr>
              <a:t>mangfoldig</a:t>
            </a:r>
            <a:r>
              <a:rPr lang="nn-NO" sz="1800" b="1" i="0" u="none" strike="noStrike" baseline="0" noProof="0" dirty="0">
                <a:solidFill>
                  <a:srgbClr val="221F1F"/>
                </a:solidFill>
                <a:latin typeface="Arial" panose="020B0604020202020204" pitchFamily="34" charset="0"/>
              </a:rPr>
              <a:t> utvikling. Mange </a:t>
            </a:r>
            <a:r>
              <a:rPr lang="nn-NO" sz="1800" b="1" i="0" u="none" strike="noStrike" baseline="0" noProof="0" dirty="0" err="1">
                <a:solidFill>
                  <a:srgbClr val="221F1F"/>
                </a:solidFill>
                <a:latin typeface="Arial" panose="020B0604020202020204" pitchFamily="34" charset="0"/>
              </a:rPr>
              <a:t>organisasjoner</a:t>
            </a:r>
            <a:r>
              <a:rPr lang="nn-NO" sz="1800" b="1" i="0" u="none" strike="noStrike" baseline="0" noProof="0" dirty="0">
                <a:solidFill>
                  <a:srgbClr val="221F1F"/>
                </a:solidFill>
                <a:latin typeface="Arial" panose="020B0604020202020204" pitchFamily="34" charset="0"/>
              </a:rPr>
              <a:t> opplever at de </a:t>
            </a:r>
            <a:r>
              <a:rPr lang="nn-NO" sz="1800" b="1" i="0" u="none" strike="noStrike" baseline="0" noProof="0" dirty="0" err="1">
                <a:solidFill>
                  <a:srgbClr val="221F1F"/>
                </a:solidFill>
                <a:latin typeface="Arial" panose="020B0604020202020204" pitchFamily="34" charset="0"/>
              </a:rPr>
              <a:t>ikke</a:t>
            </a:r>
            <a:r>
              <a:rPr lang="nn-NO" sz="1800" b="1" i="0" u="none" strike="noStrike" baseline="0" noProof="0" dirty="0">
                <a:solidFill>
                  <a:srgbClr val="221F1F"/>
                </a:solidFill>
                <a:latin typeface="Arial" panose="020B0604020202020204" pitchFamily="34" charset="0"/>
              </a:rPr>
              <a:t> har god nok tilgang til </a:t>
            </a:r>
            <a:r>
              <a:rPr lang="nn-NO" sz="1800" b="1" i="0" u="none" strike="noStrike" baseline="0" noProof="0" dirty="0" err="1">
                <a:solidFill>
                  <a:srgbClr val="221F1F"/>
                </a:solidFill>
                <a:latin typeface="Arial" panose="020B0604020202020204" pitchFamily="34" charset="0"/>
              </a:rPr>
              <a:t>lokaler</a:t>
            </a:r>
            <a:r>
              <a:rPr lang="nn-NO" sz="1800" b="1" i="0" u="none" strike="noStrike" baseline="0" noProof="0" dirty="0">
                <a:solidFill>
                  <a:srgbClr val="221F1F"/>
                </a:solidFill>
                <a:latin typeface="Arial" panose="020B0604020202020204" pitchFamily="34" charset="0"/>
              </a:rPr>
              <a:t> som passer til </a:t>
            </a:r>
            <a:r>
              <a:rPr lang="nn-NO" sz="1800" b="1" i="0" u="none" strike="noStrike" baseline="0" noProof="0" dirty="0" err="1">
                <a:solidFill>
                  <a:srgbClr val="221F1F"/>
                </a:solidFill>
                <a:latin typeface="Arial" panose="020B0604020202020204" pitchFamily="34" charset="0"/>
              </a:rPr>
              <a:t>deres</a:t>
            </a:r>
            <a:r>
              <a:rPr lang="nn-NO" sz="1800" b="1" i="0" u="none" strike="noStrike" baseline="0" noProof="0" dirty="0">
                <a:solidFill>
                  <a:srgbClr val="221F1F"/>
                </a:solidFill>
                <a:latin typeface="Arial" panose="020B0604020202020204" pitchFamily="34" charset="0"/>
              </a:rPr>
              <a:t> aktivitet og det </a:t>
            </a:r>
            <a:r>
              <a:rPr lang="nn-NO" sz="1800" b="1" i="0" u="none" strike="noStrike" baseline="0" noProof="0" dirty="0" err="1">
                <a:solidFill>
                  <a:srgbClr val="221F1F"/>
                </a:solidFill>
                <a:latin typeface="Arial" panose="020B0604020202020204" pitchFamily="34" charset="0"/>
              </a:rPr>
              <a:t>begrenser</a:t>
            </a:r>
            <a:r>
              <a:rPr lang="nn-NO" sz="1800" b="1" i="0" u="none" strike="noStrike" baseline="0" noProof="0" dirty="0">
                <a:solidFill>
                  <a:srgbClr val="221F1F"/>
                </a:solidFill>
                <a:latin typeface="Arial" panose="020B0604020202020204" pitchFamily="34" charset="0"/>
              </a:rPr>
              <a:t> </a:t>
            </a:r>
            <a:r>
              <a:rPr lang="nn-NO" sz="1800" b="1" i="0" u="none" strike="noStrike" baseline="0" noProof="0" dirty="0" err="1">
                <a:solidFill>
                  <a:srgbClr val="221F1F"/>
                </a:solidFill>
                <a:latin typeface="Arial" panose="020B0604020202020204" pitchFamily="34" charset="0"/>
              </a:rPr>
              <a:t>mulighetene</a:t>
            </a:r>
            <a:r>
              <a:rPr lang="nn-NO" sz="1800" b="1" i="0" u="none" strike="noStrike" baseline="0" noProof="0" dirty="0">
                <a:solidFill>
                  <a:srgbClr val="221F1F"/>
                </a:solidFill>
                <a:latin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n-NO" sz="1800" b="0" i="0" u="none" strike="noStrike" baseline="0" noProof="0" dirty="0">
              <a:solidFill>
                <a:schemeClr val="bg1"/>
              </a:solidFill>
              <a:latin typeface="Europa-Light"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n-NO" sz="1800" b="1" i="0" u="none" strike="noStrike" baseline="0" noProof="0" dirty="0" err="1">
                <a:solidFill>
                  <a:schemeClr val="bg1"/>
                </a:solidFill>
                <a:latin typeface="Europa-Light" panose="02000000000000000000" pitchFamily="2" charset="0"/>
              </a:rPr>
              <a:t>Gruppen</a:t>
            </a:r>
            <a:r>
              <a:rPr lang="nn-NO" sz="1800" b="1" i="0" u="none" strike="noStrike" baseline="0" noProof="0" dirty="0">
                <a:solidFill>
                  <a:schemeClr val="bg1"/>
                </a:solidFill>
                <a:latin typeface="Europa-Light" panose="02000000000000000000" pitchFamily="2" charset="0"/>
              </a:rPr>
              <a:t> må i sitt arbeide ta </a:t>
            </a:r>
            <a:r>
              <a:rPr lang="nn-NO" sz="1800" b="1" i="0" u="none" strike="noStrike" baseline="0" noProof="0" dirty="0" err="1">
                <a:solidFill>
                  <a:schemeClr val="bg1"/>
                </a:solidFill>
                <a:latin typeface="Europa-Light" panose="02000000000000000000" pitchFamily="2" charset="0"/>
              </a:rPr>
              <a:t>hensyn</a:t>
            </a:r>
            <a:r>
              <a:rPr lang="nn-NO" sz="1800" b="1" i="0" u="none" strike="noStrike" baseline="0" noProof="0" dirty="0">
                <a:solidFill>
                  <a:schemeClr val="bg1"/>
                </a:solidFill>
                <a:latin typeface="Europa-Light" panose="02000000000000000000" pitchFamily="2" charset="0"/>
              </a:rPr>
              <a:t> til </a:t>
            </a:r>
            <a:r>
              <a:rPr lang="nn-NO" sz="1800" b="1" i="0" u="none" strike="noStrike" baseline="0" noProof="0" dirty="0" err="1">
                <a:solidFill>
                  <a:schemeClr val="bg1"/>
                </a:solidFill>
                <a:latin typeface="Europa-Light" panose="02000000000000000000" pitchFamily="2" charset="0"/>
              </a:rPr>
              <a:t>Frivillighet</a:t>
            </a:r>
            <a:r>
              <a:rPr lang="nn-NO" sz="1800" b="1" i="0" u="none" strike="noStrike" baseline="0" noProof="0" dirty="0">
                <a:solidFill>
                  <a:schemeClr val="bg1"/>
                </a:solidFill>
                <a:latin typeface="Europa-Light" panose="02000000000000000000" pitchFamily="2" charset="0"/>
              </a:rPr>
              <a:t> Norges </a:t>
            </a:r>
            <a:r>
              <a:rPr lang="nn-NO" sz="1800" b="1" i="0" u="none" strike="noStrike" baseline="0" noProof="0" dirty="0" err="1">
                <a:solidFill>
                  <a:schemeClr val="bg1"/>
                </a:solidFill>
                <a:latin typeface="Europa-Light" panose="02000000000000000000" pitchFamily="2" charset="0"/>
              </a:rPr>
              <a:t>mangfoldige</a:t>
            </a:r>
            <a:r>
              <a:rPr lang="nn-NO" sz="1800" b="1" i="0" u="none" strike="noStrike" baseline="0" noProof="0" dirty="0">
                <a:solidFill>
                  <a:schemeClr val="bg1"/>
                </a:solidFill>
                <a:latin typeface="Europa-Light" panose="02000000000000000000" pitchFamily="2" charset="0"/>
              </a:rPr>
              <a:t> medlemsmasse.</a:t>
            </a:r>
            <a:endParaRPr lang="nn-NO" sz="4000" b="1" noProof="0" dirty="0">
              <a:solidFill>
                <a:schemeClr val="bg1"/>
              </a:solidFill>
              <a:latin typeface="Europa-Light"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n-NO" sz="1800" b="0" i="0" u="none" strike="noStrike" baseline="0" noProof="0" dirty="0">
              <a:solidFill>
                <a:schemeClr val="bg1"/>
              </a:solidFill>
              <a:latin typeface="Europa-Light"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n-NO" sz="1800" b="0" i="0" u="none" strike="noStrike" baseline="0" noProof="0" dirty="0" err="1">
                <a:solidFill>
                  <a:schemeClr val="bg1"/>
                </a:solidFill>
                <a:latin typeface="Europa-Light" panose="02000000000000000000" pitchFamily="2" charset="0"/>
              </a:rPr>
              <a:t>Arbeidsgruppens</a:t>
            </a:r>
            <a:r>
              <a:rPr lang="nn-NO" sz="1800" b="0" i="0" u="none" strike="noStrike" baseline="0" noProof="0" dirty="0">
                <a:solidFill>
                  <a:schemeClr val="bg1"/>
                </a:solidFill>
                <a:latin typeface="Europa-Light" panose="02000000000000000000" pitchFamily="2" charset="0"/>
              </a:rPr>
              <a:t> </a:t>
            </a:r>
            <a:r>
              <a:rPr lang="nn-NO" sz="1800" b="0" i="0" u="none" strike="noStrike" baseline="0" noProof="0" dirty="0" err="1">
                <a:solidFill>
                  <a:schemeClr val="bg1"/>
                </a:solidFill>
                <a:latin typeface="Europa-Light" panose="02000000000000000000" pitchFamily="2" charset="0"/>
              </a:rPr>
              <a:t>anbefalinger</a:t>
            </a:r>
            <a:r>
              <a:rPr lang="nn-NO" sz="1800" b="0" i="0" u="none" strike="noStrike" baseline="0" noProof="0" dirty="0">
                <a:solidFill>
                  <a:schemeClr val="bg1"/>
                </a:solidFill>
                <a:latin typeface="Europa-Light" panose="02000000000000000000" pitchFamily="2" charset="0"/>
              </a:rPr>
              <a:t> skal være på basert på hele frivillig sektors </a:t>
            </a:r>
            <a:r>
              <a:rPr lang="nn-NO" sz="1800" b="0" i="0" u="none" strike="noStrike" baseline="0" noProof="0" dirty="0" err="1">
                <a:solidFill>
                  <a:schemeClr val="bg1"/>
                </a:solidFill>
                <a:latin typeface="Europa-Light" panose="02000000000000000000" pitchFamily="2" charset="0"/>
              </a:rPr>
              <a:t>erfaringer</a:t>
            </a:r>
            <a:r>
              <a:rPr lang="nn-NO" sz="1800" b="0" i="0" u="none" strike="noStrike" baseline="0" noProof="0" dirty="0">
                <a:solidFill>
                  <a:schemeClr val="bg1"/>
                </a:solidFill>
                <a:latin typeface="Europa-Light" panose="02000000000000000000" pitchFamily="2" charset="0"/>
              </a:rPr>
              <a:t> og </a:t>
            </a:r>
            <a:r>
              <a:rPr lang="nn-NO" sz="1800" b="0" i="0" u="none" strike="noStrike" baseline="0" noProof="0" dirty="0" err="1">
                <a:solidFill>
                  <a:schemeClr val="bg1"/>
                </a:solidFill>
                <a:latin typeface="Europa-Light" panose="02000000000000000000" pitchFamily="2" charset="0"/>
              </a:rPr>
              <a:t>utfordringer</a:t>
            </a:r>
            <a:r>
              <a:rPr lang="nn-NO" sz="1800" b="0" i="0" u="none" strike="noStrike" baseline="0" noProof="0" dirty="0">
                <a:solidFill>
                  <a:schemeClr val="bg1"/>
                </a:solidFill>
                <a:latin typeface="Europa-Light" panose="02000000000000000000" pitchFamily="2" charset="0"/>
              </a:rPr>
              <a:t> med tilgang til og bruk av </a:t>
            </a:r>
            <a:r>
              <a:rPr lang="nn-NO" sz="1800" b="0" i="0" u="none" strike="noStrike" baseline="0" noProof="0" dirty="0" err="1">
                <a:solidFill>
                  <a:schemeClr val="bg1"/>
                </a:solidFill>
                <a:latin typeface="Europa-Light" panose="02000000000000000000" pitchFamily="2" charset="0"/>
              </a:rPr>
              <a:t>lokaler</a:t>
            </a:r>
            <a:r>
              <a:rPr lang="nn-NO" sz="1800" b="0" i="0" u="none" strike="noStrike" baseline="0" noProof="0" dirty="0">
                <a:solidFill>
                  <a:schemeClr val="bg1"/>
                </a:solidFill>
                <a:latin typeface="Europa-Light" panose="02000000000000000000" pitchFamily="2" charset="0"/>
              </a:rPr>
              <a:t>, arenaer og anlegg for frivillig aktivitet.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n-NO" sz="1800" b="0" i="0" u="none" strike="noStrike" baseline="0" noProof="0" dirty="0">
              <a:solidFill>
                <a:schemeClr val="bg1"/>
              </a:solidFill>
              <a:latin typeface="Europa-Light"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n-NO" sz="1800" b="0" i="0" u="none" strike="noStrike" baseline="0" noProof="0" dirty="0">
                <a:solidFill>
                  <a:schemeClr val="bg1"/>
                </a:solidFill>
                <a:latin typeface="Europa-Light" panose="02000000000000000000" pitchFamily="2" charset="0"/>
              </a:rPr>
              <a:t>Dette skal i </a:t>
            </a:r>
            <a:r>
              <a:rPr lang="nn-NO" sz="1800" b="0" i="0" u="none" strike="noStrike" baseline="0" noProof="0" dirty="0" err="1">
                <a:solidFill>
                  <a:schemeClr val="bg1"/>
                </a:solidFill>
                <a:latin typeface="Europa-Light" panose="02000000000000000000" pitchFamily="2" charset="0"/>
              </a:rPr>
              <a:t>hovedsak</a:t>
            </a:r>
            <a:r>
              <a:rPr lang="nn-NO" sz="1800" b="0" i="0" u="none" strike="noStrike" baseline="0" noProof="0" dirty="0">
                <a:solidFill>
                  <a:schemeClr val="bg1"/>
                </a:solidFill>
                <a:latin typeface="Europa-Light" panose="02000000000000000000" pitchFamily="2" charset="0"/>
              </a:rPr>
              <a:t> basere seg på </a:t>
            </a:r>
            <a:r>
              <a:rPr lang="nn-NO" sz="1800" b="0" i="0" u="none" strike="noStrike" baseline="0" noProof="0" dirty="0" err="1">
                <a:solidFill>
                  <a:schemeClr val="bg1"/>
                </a:solidFill>
                <a:latin typeface="Europa-Light" panose="02000000000000000000" pitchFamily="2" charset="0"/>
              </a:rPr>
              <a:t>eksisterende</a:t>
            </a:r>
            <a:r>
              <a:rPr lang="nn-NO" sz="1800" b="0" i="0" u="none" strike="noStrike" baseline="0" noProof="0" dirty="0">
                <a:solidFill>
                  <a:schemeClr val="bg1"/>
                </a:solidFill>
                <a:latin typeface="Europa-Light" panose="02000000000000000000" pitchFamily="2" charset="0"/>
              </a:rPr>
              <a:t> rapporter og </a:t>
            </a:r>
            <a:r>
              <a:rPr lang="nn-NO" sz="1800" b="0" i="0" u="none" strike="noStrike" baseline="0" noProof="0" dirty="0" err="1">
                <a:solidFill>
                  <a:schemeClr val="bg1"/>
                </a:solidFill>
                <a:latin typeface="Europa-Light" panose="02000000000000000000" pitchFamily="2" charset="0"/>
              </a:rPr>
              <a:t>liknende</a:t>
            </a:r>
            <a:r>
              <a:rPr lang="nn-NO" sz="1800" b="0" i="0" u="none" strike="noStrike" baseline="0" noProof="0" dirty="0">
                <a:solidFill>
                  <a:schemeClr val="bg1"/>
                </a:solidFill>
                <a:latin typeface="Europa-Light" panose="02000000000000000000" pitchFamily="2" charset="0"/>
              </a:rPr>
              <a:t> samt samtale med sentrale </a:t>
            </a:r>
            <a:r>
              <a:rPr lang="nn-NO" sz="1800" b="0" i="0" u="none" strike="noStrike" baseline="0" noProof="0" dirty="0" err="1">
                <a:solidFill>
                  <a:schemeClr val="bg1"/>
                </a:solidFill>
                <a:latin typeface="Europa-Light" panose="02000000000000000000" pitchFamily="2" charset="0"/>
              </a:rPr>
              <a:t>aktører</a:t>
            </a:r>
            <a:r>
              <a:rPr lang="nn-NO" sz="1800" b="0" i="0" u="none" strike="noStrike" baseline="0" noProof="0" dirty="0">
                <a:solidFill>
                  <a:schemeClr val="bg1"/>
                </a:solidFill>
                <a:latin typeface="Europa-Light" panose="02000000000000000000" pitchFamily="2" charset="0"/>
              </a:rPr>
              <a:t> og </a:t>
            </a:r>
            <a:r>
              <a:rPr lang="nn-NO" sz="1800" b="0" i="0" u="none" strike="noStrike" baseline="0" noProof="0" dirty="0" err="1">
                <a:solidFill>
                  <a:schemeClr val="bg1"/>
                </a:solidFill>
                <a:latin typeface="Europa-Light" panose="02000000000000000000" pitchFamily="2" charset="0"/>
              </a:rPr>
              <a:t>organisasjoner</a:t>
            </a:r>
            <a:r>
              <a:rPr lang="nn-NO" sz="1800" b="0" i="0" u="none" strike="noStrike" baseline="0" noProof="0" dirty="0">
                <a:solidFill>
                  <a:schemeClr val="bg1"/>
                </a:solidFill>
                <a:latin typeface="Europa-Light" panose="02000000000000000000" pitchFamily="2" charset="0"/>
              </a:rPr>
              <a:t>. </a:t>
            </a:r>
          </a:p>
          <a:p>
            <a:endParaRPr lang="nn-NO" sz="1800" b="0" i="0" u="none" strike="noStrike" baseline="0" noProof="0" dirty="0">
              <a:solidFill>
                <a:srgbClr val="221F1F"/>
              </a:solidFill>
              <a:latin typeface="Arial" panose="020B0604020202020204" pitchFamily="34" charset="0"/>
            </a:endParaRPr>
          </a:p>
          <a:p>
            <a:r>
              <a:rPr lang="nn-NO" sz="1800" b="0" i="0" u="none" strike="noStrike" baseline="0" noProof="0" dirty="0" err="1">
                <a:solidFill>
                  <a:srgbClr val="221F1F"/>
                </a:solidFill>
                <a:latin typeface="Arial" panose="020B0604020202020204" pitchFamily="34" charset="0"/>
              </a:rPr>
              <a:t>Tilgjengelighet</a:t>
            </a:r>
            <a:r>
              <a:rPr lang="nn-NO" sz="1800" b="0" i="0" u="none" strike="noStrike" baseline="0" noProof="0" dirty="0">
                <a:solidFill>
                  <a:srgbClr val="221F1F"/>
                </a:solidFill>
                <a:latin typeface="Arial" panose="020B0604020202020204" pitchFamily="34" charset="0"/>
              </a:rPr>
              <a:t> </a:t>
            </a:r>
            <a:r>
              <a:rPr lang="nn-NO" sz="1800" b="0" i="0" u="none" strike="noStrike" baseline="0" noProof="0" dirty="0" err="1">
                <a:solidFill>
                  <a:srgbClr val="221F1F"/>
                </a:solidFill>
                <a:latin typeface="Arial" panose="020B0604020202020204" pitchFamily="34" charset="0"/>
              </a:rPr>
              <a:t>handler</a:t>
            </a:r>
            <a:r>
              <a:rPr lang="nn-NO" sz="1800" b="0" i="0" u="none" strike="noStrike" baseline="0" noProof="0" dirty="0">
                <a:solidFill>
                  <a:srgbClr val="221F1F"/>
                </a:solidFill>
                <a:latin typeface="Arial" panose="020B0604020202020204" pitchFamily="34" charset="0"/>
              </a:rPr>
              <a:t> </a:t>
            </a:r>
            <a:r>
              <a:rPr lang="nn-NO" sz="1800" b="0" i="0" u="none" strike="noStrike" baseline="0" noProof="0" dirty="0" err="1">
                <a:solidFill>
                  <a:srgbClr val="221F1F"/>
                </a:solidFill>
                <a:latin typeface="Arial" panose="020B0604020202020204" pitchFamily="34" charset="0"/>
              </a:rPr>
              <a:t>ikke</a:t>
            </a:r>
            <a:r>
              <a:rPr lang="nn-NO" sz="1800" b="0" i="0" u="none" strike="noStrike" baseline="0" noProof="0" dirty="0">
                <a:solidFill>
                  <a:srgbClr val="221F1F"/>
                </a:solidFill>
                <a:latin typeface="Arial" panose="020B0604020202020204" pitchFamily="34" charset="0"/>
              </a:rPr>
              <a:t> </a:t>
            </a:r>
            <a:r>
              <a:rPr lang="nn-NO" sz="1800" b="0" i="0" u="none" strike="noStrike" baseline="0" noProof="0" dirty="0" err="1">
                <a:solidFill>
                  <a:srgbClr val="221F1F"/>
                </a:solidFill>
                <a:latin typeface="Arial" panose="020B0604020202020204" pitchFamily="34" charset="0"/>
              </a:rPr>
              <a:t>bare</a:t>
            </a:r>
            <a:r>
              <a:rPr lang="nn-NO" sz="1800" b="0" i="0" u="none" strike="noStrike" baseline="0" noProof="0" dirty="0">
                <a:solidFill>
                  <a:srgbClr val="221F1F"/>
                </a:solidFill>
                <a:latin typeface="Arial" panose="020B0604020202020204" pitchFamily="34" charset="0"/>
              </a:rPr>
              <a:t> om tilgang på̊ </a:t>
            </a:r>
            <a:r>
              <a:rPr lang="nn-NO" sz="1800" b="0" i="0" u="none" strike="noStrike" baseline="0" noProof="0" dirty="0" err="1">
                <a:solidFill>
                  <a:srgbClr val="221F1F"/>
                </a:solidFill>
                <a:latin typeface="Arial" panose="020B0604020202020204" pitchFamily="34" charset="0"/>
              </a:rPr>
              <a:t>lokaler</a:t>
            </a:r>
            <a:r>
              <a:rPr lang="nn-NO" sz="1800" b="0" i="0" u="none" strike="noStrike" baseline="0" noProof="0" dirty="0">
                <a:solidFill>
                  <a:srgbClr val="221F1F"/>
                </a:solidFill>
                <a:latin typeface="Arial" panose="020B0604020202020204" pitchFamily="34" charset="0"/>
              </a:rPr>
              <a:t>, men tilgang på </a:t>
            </a:r>
            <a:r>
              <a:rPr lang="nn-NO" sz="1800" b="0" i="0" u="none" strike="noStrike" baseline="0" noProof="0" dirty="0" err="1">
                <a:solidFill>
                  <a:srgbClr val="221F1F"/>
                </a:solidFill>
                <a:latin typeface="Arial" panose="020B0604020202020204" pitchFamily="34" charset="0"/>
              </a:rPr>
              <a:t>egnede</a:t>
            </a:r>
            <a:r>
              <a:rPr lang="nn-NO" sz="1800" b="0" i="0" u="none" strike="noStrike" baseline="0" noProof="0" dirty="0">
                <a:solidFill>
                  <a:srgbClr val="221F1F"/>
                </a:solidFill>
                <a:latin typeface="Arial" panose="020B0604020202020204" pitchFamily="34" charset="0"/>
              </a:rPr>
              <a:t> </a:t>
            </a:r>
            <a:r>
              <a:rPr lang="nn-NO" sz="1800" b="0" i="0" u="none" strike="noStrike" baseline="0" noProof="0" dirty="0" err="1">
                <a:solidFill>
                  <a:srgbClr val="221F1F"/>
                </a:solidFill>
                <a:latin typeface="Arial" panose="020B0604020202020204" pitchFamily="34" charset="0"/>
              </a:rPr>
              <a:t>lokaler</a:t>
            </a:r>
            <a:r>
              <a:rPr lang="nn-NO" sz="1800" b="0" i="0" u="none" strike="noStrike" baseline="0" noProof="0" dirty="0">
                <a:solidFill>
                  <a:srgbClr val="221F1F"/>
                </a:solidFill>
                <a:latin typeface="Arial" panose="020B0604020202020204" pitchFamily="34" charset="0"/>
              </a:rPr>
              <a:t> som er med på å </a:t>
            </a:r>
            <a:r>
              <a:rPr lang="nn-NO" sz="1800" b="0" i="0" u="none" strike="noStrike" baseline="0" noProof="0" dirty="0" err="1">
                <a:solidFill>
                  <a:srgbClr val="221F1F"/>
                </a:solidFill>
                <a:latin typeface="Arial" panose="020B0604020202020204" pitchFamily="34" charset="0"/>
              </a:rPr>
              <a:t>gjøre</a:t>
            </a:r>
            <a:r>
              <a:rPr lang="nn-NO" sz="1800" b="0" i="0" u="none" strike="noStrike" baseline="0" noProof="0" dirty="0">
                <a:solidFill>
                  <a:srgbClr val="221F1F"/>
                </a:solidFill>
                <a:latin typeface="Arial" panose="020B0604020202020204" pitchFamily="34" charset="0"/>
              </a:rPr>
              <a:t> det </a:t>
            </a:r>
            <a:r>
              <a:rPr lang="nn-NO" sz="1800" b="0" i="0" u="none" strike="noStrike" baseline="0" noProof="0" dirty="0" err="1">
                <a:solidFill>
                  <a:srgbClr val="221F1F"/>
                </a:solidFill>
                <a:latin typeface="Arial" panose="020B0604020202020204" pitchFamily="34" charset="0"/>
              </a:rPr>
              <a:t>mulig</a:t>
            </a:r>
            <a:r>
              <a:rPr lang="nn-NO" sz="1800" b="0" i="0" u="none" strike="noStrike" baseline="0" noProof="0" dirty="0">
                <a:solidFill>
                  <a:srgbClr val="221F1F"/>
                </a:solidFill>
                <a:latin typeface="Arial" panose="020B0604020202020204" pitchFamily="34" charset="0"/>
              </a:rPr>
              <a:t> for </a:t>
            </a:r>
            <a:r>
              <a:rPr lang="nn-NO" sz="1800" b="0" i="0" u="none" strike="noStrike" baseline="0" noProof="0" dirty="0" err="1">
                <a:solidFill>
                  <a:srgbClr val="221F1F"/>
                </a:solidFill>
                <a:latin typeface="Arial" panose="020B0604020202020204" pitchFamily="34" charset="0"/>
              </a:rPr>
              <a:t>flere</a:t>
            </a:r>
            <a:r>
              <a:rPr lang="nn-NO" sz="1800" b="0" i="0" u="none" strike="noStrike" baseline="0" noProof="0" dirty="0">
                <a:solidFill>
                  <a:srgbClr val="221F1F"/>
                </a:solidFill>
                <a:latin typeface="Arial" panose="020B0604020202020204" pitchFamily="34" charset="0"/>
              </a:rPr>
              <a:t> å delta. </a:t>
            </a:r>
            <a:endParaRPr lang="nn-NO" sz="1800" b="0" i="0" u="none" strike="noStrike" baseline="0" noProof="0" dirty="0">
              <a:solidFill>
                <a:srgbClr val="000000"/>
              </a:solidFill>
              <a:latin typeface="Arial" panose="020B0604020202020204" pitchFamily="34" charset="0"/>
            </a:endParaRPr>
          </a:p>
          <a:p>
            <a:endParaRPr lang="nn-NO" sz="1800" b="0" i="0" u="none" strike="noStrike" baseline="0" noProof="0" dirty="0">
              <a:solidFill>
                <a:srgbClr val="221F1F"/>
              </a:solidFill>
              <a:latin typeface="Arial" panose="020B0604020202020204" pitchFamily="34" charset="0"/>
            </a:endParaRPr>
          </a:p>
          <a:p>
            <a:r>
              <a:rPr lang="nn-NO" sz="1800" b="0" i="0" u="none" strike="noStrike" baseline="0" noProof="0" dirty="0">
                <a:solidFill>
                  <a:srgbClr val="221F1F"/>
                </a:solidFill>
                <a:latin typeface="Arial" panose="020B0604020202020204" pitchFamily="34" charset="0"/>
              </a:rPr>
              <a:t>Det er også gjort en ekstern kunnskapsinnhenting. </a:t>
            </a:r>
            <a:r>
              <a:rPr lang="nn-NO" sz="1800" b="0" i="0" u="none" strike="noStrike" baseline="0" noProof="0" dirty="0" err="1">
                <a:solidFill>
                  <a:srgbClr val="221F1F"/>
                </a:solidFill>
                <a:latin typeface="Arial" panose="020B0604020202020204" pitchFamily="34" charset="0"/>
              </a:rPr>
              <a:t>Arbeidsgruppen</a:t>
            </a:r>
            <a:r>
              <a:rPr lang="nn-NO" sz="1800" b="0" i="0" u="none" strike="noStrike" baseline="0" noProof="0" dirty="0">
                <a:solidFill>
                  <a:srgbClr val="221F1F"/>
                </a:solidFill>
                <a:latin typeface="Arial" panose="020B0604020202020204" pitchFamily="34" charset="0"/>
              </a:rPr>
              <a:t> skal komme med </a:t>
            </a:r>
            <a:r>
              <a:rPr lang="nn-NO" sz="1800" b="0" i="0" u="none" strike="noStrike" baseline="0" noProof="0" dirty="0" err="1">
                <a:solidFill>
                  <a:srgbClr val="221F1F"/>
                </a:solidFill>
                <a:latin typeface="Arial" panose="020B0604020202020204" pitchFamily="34" charset="0"/>
              </a:rPr>
              <a:t>anbefalinger</a:t>
            </a:r>
            <a:r>
              <a:rPr lang="nn-NO" sz="1800" b="0" i="0" u="none" strike="noStrike" baseline="0" noProof="0" dirty="0">
                <a:solidFill>
                  <a:srgbClr val="221F1F"/>
                </a:solidFill>
                <a:latin typeface="Arial" panose="020B0604020202020204" pitchFamily="34" charset="0"/>
              </a:rPr>
              <a:t> til </a:t>
            </a:r>
            <a:r>
              <a:rPr lang="nn-NO" sz="1800" b="0" i="0" u="none" strike="noStrike" baseline="0" noProof="0" dirty="0" err="1">
                <a:solidFill>
                  <a:srgbClr val="221F1F"/>
                </a:solidFill>
                <a:latin typeface="Arial" panose="020B0604020202020204" pitchFamily="34" charset="0"/>
              </a:rPr>
              <a:t>Frivillighet</a:t>
            </a:r>
            <a:r>
              <a:rPr lang="nn-NO" sz="1800" b="0" i="0" u="none" strike="noStrike" baseline="0" noProof="0" dirty="0">
                <a:solidFill>
                  <a:srgbClr val="221F1F"/>
                </a:solidFill>
                <a:latin typeface="Arial" panose="020B0604020202020204" pitchFamily="34" charset="0"/>
              </a:rPr>
              <a:t> Norges videre arbeid med saken. </a:t>
            </a:r>
          </a:p>
          <a:p>
            <a:endParaRPr lang="nn-NO" sz="1800" b="0" i="0" u="none" strike="noStrike" baseline="0" noProof="0" dirty="0">
              <a:solidFill>
                <a:srgbClr val="221F1F"/>
              </a:solidFill>
              <a:latin typeface="Arial" panose="020B0604020202020204" pitchFamily="34" charset="0"/>
            </a:endParaRPr>
          </a:p>
          <a:p>
            <a:r>
              <a:rPr lang="nn-NO" sz="1800" b="0" i="0" u="none" strike="noStrike" baseline="0" noProof="0" dirty="0" err="1">
                <a:solidFill>
                  <a:srgbClr val="221F1F"/>
                </a:solidFill>
                <a:latin typeface="Arial" panose="020B0604020202020204" pitchFamily="34" charset="0"/>
              </a:rPr>
              <a:t>Arbeidsgruppens</a:t>
            </a:r>
            <a:r>
              <a:rPr lang="nn-NO" sz="1800" b="0" i="0" u="none" strike="noStrike" baseline="0" noProof="0" dirty="0">
                <a:solidFill>
                  <a:srgbClr val="221F1F"/>
                </a:solidFill>
                <a:latin typeface="Arial" panose="020B0604020202020204" pitchFamily="34" charset="0"/>
              </a:rPr>
              <a:t> mandat og virkeperiode gjelder </a:t>
            </a:r>
            <a:r>
              <a:rPr lang="nn-NO" sz="1800" b="0" i="0" u="none" strike="noStrike" baseline="0" noProof="0" dirty="0" err="1">
                <a:solidFill>
                  <a:srgbClr val="221F1F"/>
                </a:solidFill>
                <a:latin typeface="Arial" panose="020B0604020202020204" pitchFamily="34" charset="0"/>
              </a:rPr>
              <a:t>fra</a:t>
            </a:r>
            <a:r>
              <a:rPr lang="nn-NO" sz="1800" b="0" i="0" u="none" strike="noStrike" baseline="0" noProof="0" dirty="0">
                <a:solidFill>
                  <a:srgbClr val="221F1F"/>
                </a:solidFill>
                <a:latin typeface="Arial" panose="020B0604020202020204" pitchFamily="34" charset="0"/>
              </a:rPr>
              <a:t> </a:t>
            </a:r>
            <a:r>
              <a:rPr lang="nn-NO" sz="1800" b="0" i="0" u="none" strike="noStrike" baseline="0" noProof="0" dirty="0" err="1">
                <a:solidFill>
                  <a:srgbClr val="221F1F"/>
                </a:solidFill>
                <a:latin typeface="Arial" panose="020B0604020202020204" pitchFamily="34" charset="0"/>
              </a:rPr>
              <a:t>gruppen</a:t>
            </a:r>
            <a:r>
              <a:rPr lang="nn-NO" sz="1800" b="0" i="0" u="none" strike="noStrike" baseline="0" noProof="0" dirty="0">
                <a:solidFill>
                  <a:srgbClr val="221F1F"/>
                </a:solidFill>
                <a:latin typeface="Arial" panose="020B0604020202020204" pitchFamily="34" charset="0"/>
              </a:rPr>
              <a:t> blir </a:t>
            </a:r>
            <a:r>
              <a:rPr lang="nn-NO" sz="1800" b="0" i="0" u="none" strike="noStrike" baseline="0" noProof="0" dirty="0" err="1">
                <a:solidFill>
                  <a:srgbClr val="221F1F"/>
                </a:solidFill>
                <a:latin typeface="Arial" panose="020B0604020202020204" pitchFamily="34" charset="0"/>
              </a:rPr>
              <a:t>nedsatt</a:t>
            </a:r>
            <a:r>
              <a:rPr lang="nn-NO" sz="1800" b="0" i="0" u="none" strike="noStrike" baseline="0" noProof="0" dirty="0">
                <a:solidFill>
                  <a:srgbClr val="221F1F"/>
                </a:solidFill>
                <a:latin typeface="Arial" panose="020B0604020202020204" pitchFamily="34" charset="0"/>
              </a:rPr>
              <a:t> og frem til årsmøtets behandling av </a:t>
            </a:r>
            <a:r>
              <a:rPr lang="nn-NO" sz="1800" b="0" i="0" u="none" strike="noStrike" baseline="0" noProof="0" dirty="0" err="1">
                <a:solidFill>
                  <a:srgbClr val="221F1F"/>
                </a:solidFill>
                <a:latin typeface="Arial" panose="020B0604020202020204" pitchFamily="34" charset="0"/>
              </a:rPr>
              <a:t>gruppens</a:t>
            </a:r>
            <a:r>
              <a:rPr lang="nn-NO" sz="1800" b="0" i="0" u="none" strike="noStrike" baseline="0" noProof="0" dirty="0">
                <a:solidFill>
                  <a:srgbClr val="221F1F"/>
                </a:solidFill>
                <a:latin typeface="Arial" panose="020B0604020202020204" pitchFamily="34" charset="0"/>
              </a:rPr>
              <a:t> </a:t>
            </a:r>
            <a:r>
              <a:rPr lang="nn-NO" sz="1800" b="0" i="0" u="none" strike="noStrike" baseline="0" noProof="0" dirty="0" err="1">
                <a:solidFill>
                  <a:srgbClr val="221F1F"/>
                </a:solidFill>
                <a:latin typeface="Arial" panose="020B0604020202020204" pitchFamily="34" charset="0"/>
              </a:rPr>
              <a:t>anbefalinger</a:t>
            </a:r>
            <a:r>
              <a:rPr lang="nn-NO" sz="1800" b="0" i="0" u="none" strike="noStrike" baseline="0" noProof="0" dirty="0">
                <a:solidFill>
                  <a:srgbClr val="221F1F"/>
                </a:solidFill>
                <a:latin typeface="Arial" panose="020B0604020202020204" pitchFamily="34" charset="0"/>
              </a:rPr>
              <a:t> våren 2023. </a:t>
            </a:r>
          </a:p>
          <a:p>
            <a:endParaRPr lang="nn-NO" sz="1800" b="0" i="0" u="none" strike="noStrike" baseline="0" noProof="0" dirty="0">
              <a:solidFill>
                <a:srgbClr val="221F1F"/>
              </a:solidFill>
              <a:latin typeface="Arial" panose="020B0604020202020204" pitchFamily="34" charset="0"/>
            </a:endParaRPr>
          </a:p>
          <a:p>
            <a:r>
              <a:rPr lang="nn-NO" sz="1800" b="1" i="0" u="none" strike="noStrike" baseline="0" noProof="0" dirty="0" err="1">
                <a:solidFill>
                  <a:srgbClr val="221F1F"/>
                </a:solidFill>
                <a:latin typeface="Arial" panose="020B0604020202020204" pitchFamily="34" charset="0"/>
              </a:rPr>
              <a:t>Arbeidsgruppen</a:t>
            </a:r>
            <a:r>
              <a:rPr lang="nn-NO" sz="1800" b="1" i="0" u="none" strike="noStrike" baseline="0" noProof="0" dirty="0">
                <a:solidFill>
                  <a:srgbClr val="221F1F"/>
                </a:solidFill>
                <a:latin typeface="Arial" panose="020B0604020202020204" pitchFamily="34" charset="0"/>
              </a:rPr>
              <a:t> skal komme med en anbefaling på </a:t>
            </a:r>
            <a:r>
              <a:rPr lang="nn-NO" sz="1800" b="1" i="0" u="none" strike="noStrike" baseline="0" noProof="0" dirty="0" err="1">
                <a:solidFill>
                  <a:srgbClr val="221F1F"/>
                </a:solidFill>
                <a:latin typeface="Arial" panose="020B0604020202020204" pitchFamily="34" charset="0"/>
              </a:rPr>
              <a:t>hva</a:t>
            </a:r>
            <a:r>
              <a:rPr lang="nn-NO" sz="1800" b="1" i="0" u="none" strike="noStrike" baseline="0" noProof="0" dirty="0">
                <a:solidFill>
                  <a:srgbClr val="221F1F"/>
                </a:solidFill>
                <a:latin typeface="Arial" panose="020B0604020202020204" pitchFamily="34" charset="0"/>
              </a:rPr>
              <a:t> som skal være </a:t>
            </a:r>
            <a:r>
              <a:rPr lang="nn-NO" sz="1800" b="1" i="0" u="none" strike="noStrike" baseline="0" noProof="0" dirty="0" err="1">
                <a:solidFill>
                  <a:srgbClr val="221F1F"/>
                </a:solidFill>
                <a:latin typeface="Arial" panose="020B0604020202020204" pitchFamily="34" charset="0"/>
              </a:rPr>
              <a:t>Frivillighet</a:t>
            </a:r>
            <a:r>
              <a:rPr lang="nn-NO" sz="1800" b="1" i="0" u="none" strike="noStrike" baseline="0" noProof="0" dirty="0">
                <a:solidFill>
                  <a:srgbClr val="221F1F"/>
                </a:solidFill>
                <a:latin typeface="Arial" panose="020B0604020202020204" pitchFamily="34" charset="0"/>
              </a:rPr>
              <a:t> Norges rolle i dette arbeidet </a:t>
            </a:r>
            <a:r>
              <a:rPr lang="nn-NO" sz="1800" b="1" i="0" u="none" strike="noStrike" baseline="0" noProof="0" dirty="0" err="1">
                <a:solidFill>
                  <a:srgbClr val="221F1F"/>
                </a:solidFill>
                <a:latin typeface="Arial" panose="020B0604020202020204" pitchFamily="34" charset="0"/>
              </a:rPr>
              <a:t>fremover</a:t>
            </a:r>
            <a:r>
              <a:rPr lang="nn-NO" sz="1800" b="1" i="0" u="none" strike="noStrike" baseline="0" noProof="0" dirty="0">
                <a:solidFill>
                  <a:srgbClr val="221F1F"/>
                </a:solidFill>
                <a:latin typeface="Arial" panose="020B0604020202020204" pitchFamily="34" charset="0"/>
              </a:rPr>
              <a:t> og </a:t>
            </a:r>
            <a:r>
              <a:rPr lang="nn-NO" sz="1800" b="1" i="0" u="none" strike="noStrike" baseline="0" noProof="0" dirty="0" err="1">
                <a:solidFill>
                  <a:srgbClr val="221F1F"/>
                </a:solidFill>
                <a:latin typeface="Arial" panose="020B0604020202020204" pitchFamily="34" charset="0"/>
              </a:rPr>
              <a:t>hvordan</a:t>
            </a:r>
            <a:r>
              <a:rPr lang="nn-NO" sz="1800" b="1" i="0" u="none" strike="noStrike" baseline="0" noProof="0" dirty="0">
                <a:solidFill>
                  <a:srgbClr val="221F1F"/>
                </a:solidFill>
                <a:latin typeface="Arial" panose="020B0604020202020204" pitchFamily="34" charset="0"/>
              </a:rPr>
              <a:t> krav og tiltak skal </a:t>
            </a:r>
            <a:r>
              <a:rPr lang="nn-NO" sz="1800" b="1" i="0" u="none" strike="noStrike" baseline="0" noProof="0" dirty="0" err="1">
                <a:solidFill>
                  <a:srgbClr val="221F1F"/>
                </a:solidFill>
                <a:latin typeface="Arial" panose="020B0604020202020204" pitchFamily="34" charset="0"/>
              </a:rPr>
              <a:t>kommuniseres</a:t>
            </a:r>
            <a:r>
              <a:rPr lang="nn-NO" sz="1800" b="1" i="0" u="none" strike="noStrike" baseline="0" noProof="0" dirty="0">
                <a:solidFill>
                  <a:srgbClr val="221F1F"/>
                </a:solidFill>
                <a:latin typeface="Arial" panose="020B0604020202020204" pitchFamily="34" charset="0"/>
              </a:rPr>
              <a:t>. </a:t>
            </a:r>
          </a:p>
          <a:p>
            <a:endParaRPr lang="nn-NO" sz="1800" b="1" i="0" u="none" strike="noStrike" baseline="0" noProof="0" dirty="0">
              <a:solidFill>
                <a:srgbClr val="221F1F"/>
              </a:solidFill>
              <a:latin typeface="Arial" panose="020B0604020202020204" pitchFamily="34" charset="0"/>
            </a:endParaRPr>
          </a:p>
          <a:p>
            <a:r>
              <a:rPr lang="nn-NO" sz="1800" b="1" i="0" u="none" strike="noStrike" baseline="0" noProof="0" dirty="0">
                <a:solidFill>
                  <a:srgbClr val="221F1F"/>
                </a:solidFill>
                <a:latin typeface="Arial" panose="020B0604020202020204" pitchFamily="34" charset="0"/>
              </a:rPr>
              <a:t>Målet er at </a:t>
            </a:r>
            <a:r>
              <a:rPr lang="nn-NO" sz="1800" b="1" i="0" u="none" strike="noStrike" baseline="0" noProof="0" dirty="0" err="1">
                <a:solidFill>
                  <a:srgbClr val="221F1F"/>
                </a:solidFill>
                <a:latin typeface="Arial" panose="020B0604020202020204" pitchFamily="34" charset="0"/>
              </a:rPr>
              <a:t>Frivillighet</a:t>
            </a:r>
            <a:r>
              <a:rPr lang="nn-NO" sz="1800" b="1" i="0" u="none" strike="noStrike" baseline="0" noProof="0" dirty="0">
                <a:solidFill>
                  <a:srgbClr val="221F1F"/>
                </a:solidFill>
                <a:latin typeface="Arial" panose="020B0604020202020204" pitchFamily="34" charset="0"/>
              </a:rPr>
              <a:t> Norges stemme </a:t>
            </a:r>
            <a:r>
              <a:rPr lang="nn-NO" sz="1800" b="1" i="0" u="none" strike="noStrike" baseline="0" noProof="0" dirty="0" err="1">
                <a:solidFill>
                  <a:srgbClr val="221F1F"/>
                </a:solidFill>
                <a:latin typeface="Arial" panose="020B0604020202020204" pitchFamily="34" charset="0"/>
              </a:rPr>
              <a:t>benyttes</a:t>
            </a:r>
            <a:r>
              <a:rPr lang="nn-NO" sz="1800" b="1" i="0" u="none" strike="noStrike" baseline="0" noProof="0" dirty="0">
                <a:solidFill>
                  <a:srgbClr val="221F1F"/>
                </a:solidFill>
                <a:latin typeface="Arial" panose="020B0604020202020204" pitchFamily="34" charset="0"/>
              </a:rPr>
              <a:t> til å løfte behovet til hele </a:t>
            </a:r>
            <a:r>
              <a:rPr lang="nn-NO" sz="1800" b="1" i="0" u="none" strike="noStrike" baseline="0" noProof="0" dirty="0" err="1">
                <a:solidFill>
                  <a:srgbClr val="221F1F"/>
                </a:solidFill>
                <a:latin typeface="Arial" panose="020B0604020202020204" pitchFamily="34" charset="0"/>
              </a:rPr>
              <a:t>mangfoldet</a:t>
            </a:r>
            <a:r>
              <a:rPr lang="nn-NO" sz="1800" b="1" i="0" u="none" strike="noStrike" baseline="0" noProof="0" dirty="0">
                <a:solidFill>
                  <a:srgbClr val="221F1F"/>
                </a:solidFill>
                <a:latin typeface="Arial" panose="020B0604020202020204" pitchFamily="34" charset="0"/>
              </a:rPr>
              <a:t> av frivillig sektor og </a:t>
            </a:r>
            <a:r>
              <a:rPr lang="nn-NO" sz="1800" b="1" i="0" u="none" strike="noStrike" baseline="0" noProof="0" dirty="0" err="1">
                <a:solidFill>
                  <a:srgbClr val="221F1F"/>
                </a:solidFill>
                <a:latin typeface="Arial" panose="020B0604020202020204" pitchFamily="34" charset="0"/>
              </a:rPr>
              <a:t>avgrenses</a:t>
            </a:r>
            <a:r>
              <a:rPr lang="nn-NO" sz="1800" b="1" i="0" u="none" strike="noStrike" baseline="0" noProof="0" dirty="0">
                <a:solidFill>
                  <a:srgbClr val="221F1F"/>
                </a:solidFill>
                <a:latin typeface="Arial" panose="020B0604020202020204" pitchFamily="34" charset="0"/>
              </a:rPr>
              <a:t> opp mot interesser som bør </a:t>
            </a:r>
            <a:r>
              <a:rPr lang="nn-NO" sz="1800" b="1" i="0" u="none" strike="noStrike" baseline="0" noProof="0" dirty="0" err="1">
                <a:solidFill>
                  <a:srgbClr val="221F1F"/>
                </a:solidFill>
                <a:latin typeface="Arial" panose="020B0604020202020204" pitchFamily="34" charset="0"/>
              </a:rPr>
              <a:t>fremmes</a:t>
            </a:r>
            <a:r>
              <a:rPr lang="nn-NO" sz="1800" b="1" i="0" u="none" strike="noStrike" baseline="0" noProof="0" dirty="0">
                <a:solidFill>
                  <a:srgbClr val="221F1F"/>
                </a:solidFill>
                <a:latin typeface="Arial" panose="020B0604020202020204" pitchFamily="34" charset="0"/>
              </a:rPr>
              <a:t> av medlemmene </a:t>
            </a:r>
            <a:r>
              <a:rPr lang="nn-NO" sz="1800" b="1" i="0" u="none" strike="noStrike" baseline="0" noProof="0" dirty="0" err="1">
                <a:solidFill>
                  <a:srgbClr val="221F1F"/>
                </a:solidFill>
                <a:latin typeface="Arial" panose="020B0604020202020204" pitchFamily="34" charset="0"/>
              </a:rPr>
              <a:t>selv</a:t>
            </a:r>
            <a:r>
              <a:rPr lang="nn-NO" sz="1800" b="1" i="0" u="none" strike="noStrike" baseline="0" noProof="0" dirty="0">
                <a:solidFill>
                  <a:srgbClr val="221F1F"/>
                </a:solidFill>
                <a:latin typeface="Arial" panose="020B0604020202020204" pitchFamily="34" charset="0"/>
              </a:rPr>
              <a:t>.</a:t>
            </a:r>
            <a:r>
              <a:rPr lang="nn-NO" sz="1800" b="0" i="0" u="none" strike="noStrike" baseline="0" noProof="0" dirty="0">
                <a:solidFill>
                  <a:srgbClr val="221F1F"/>
                </a:solidFill>
                <a:latin typeface="Arial" panose="020B0604020202020204" pitchFamily="34" charset="0"/>
              </a:rPr>
              <a:t> </a:t>
            </a:r>
            <a:endParaRPr lang="nn-NO" sz="1800" b="0" i="0" u="none" strike="noStrike" baseline="0" noProof="0" dirty="0">
              <a:solidFill>
                <a:srgbClr val="000000"/>
              </a:solidFill>
              <a:latin typeface="Arial" panose="020B0604020202020204" pitchFamily="34" charset="0"/>
            </a:endParaRPr>
          </a:p>
          <a:p>
            <a:endParaRPr lang="nn-NO" sz="1800" b="0" i="0" u="none" strike="noStrike" baseline="0" noProof="0" dirty="0">
              <a:solidFill>
                <a:srgbClr val="221F1F"/>
              </a:solidFill>
              <a:latin typeface="Arial" panose="020B0604020202020204" pitchFamily="34" charset="0"/>
            </a:endParaRPr>
          </a:p>
          <a:p>
            <a:r>
              <a:rPr lang="nn-NO" sz="1800" b="0" i="0" u="none" strike="noStrike" baseline="0" noProof="0" dirty="0" err="1">
                <a:solidFill>
                  <a:srgbClr val="221F1F"/>
                </a:solidFill>
                <a:latin typeface="Arial" panose="020B0604020202020204" pitchFamily="34" charset="0"/>
              </a:rPr>
              <a:t>Arbeidsgruppen</a:t>
            </a:r>
            <a:r>
              <a:rPr lang="nn-NO" sz="1800" b="0" i="0" u="none" strike="noStrike" baseline="0" noProof="0" dirty="0">
                <a:solidFill>
                  <a:srgbClr val="221F1F"/>
                </a:solidFill>
                <a:latin typeface="Arial" panose="020B0604020202020204" pitchFamily="34" charset="0"/>
              </a:rPr>
              <a:t> </a:t>
            </a:r>
            <a:r>
              <a:rPr lang="nn-NO" sz="1800" b="0" i="0" u="none" strike="noStrike" baseline="0" noProof="0" dirty="0" err="1">
                <a:solidFill>
                  <a:srgbClr val="221F1F"/>
                </a:solidFill>
                <a:latin typeface="Arial" panose="020B0604020202020204" pitchFamily="34" charset="0"/>
              </a:rPr>
              <a:t>fatter</a:t>
            </a:r>
            <a:r>
              <a:rPr lang="nn-NO" sz="1800" b="0" i="0" u="none" strike="noStrike" baseline="0" noProof="0" dirty="0">
                <a:solidFill>
                  <a:srgbClr val="221F1F"/>
                </a:solidFill>
                <a:latin typeface="Arial" panose="020B0604020202020204" pitchFamily="34" charset="0"/>
              </a:rPr>
              <a:t> så langt </a:t>
            </a:r>
            <a:r>
              <a:rPr lang="nn-NO" sz="1800" b="0" i="0" u="none" strike="noStrike" baseline="0" noProof="0" dirty="0" err="1">
                <a:solidFill>
                  <a:srgbClr val="221F1F"/>
                </a:solidFill>
                <a:latin typeface="Arial" panose="020B0604020202020204" pitchFamily="34" charset="0"/>
              </a:rPr>
              <a:t>mulig</a:t>
            </a:r>
            <a:r>
              <a:rPr lang="nn-NO" sz="1800" b="0" i="0" u="none" strike="noStrike" baseline="0" noProof="0" dirty="0">
                <a:solidFill>
                  <a:srgbClr val="221F1F"/>
                </a:solidFill>
                <a:latin typeface="Arial" panose="020B0604020202020204" pitchFamily="34" charset="0"/>
              </a:rPr>
              <a:t> sine vedtak etter konsensusprinsippet. </a:t>
            </a:r>
            <a:endParaRPr lang="nn-NO" sz="1800" b="0" i="0" u="none" strike="noStrike" baseline="0" noProof="0" dirty="0">
              <a:solidFill>
                <a:srgbClr val="000000"/>
              </a:solidFill>
              <a:latin typeface="Arial" panose="020B0604020202020204" pitchFamily="34" charset="0"/>
            </a:endParaRPr>
          </a:p>
        </p:txBody>
      </p:sp>
      <p:sp>
        <p:nvSpPr>
          <p:cNvPr id="4" name="Plassholder for lysbildenummer 3"/>
          <p:cNvSpPr>
            <a:spLocks noGrp="1"/>
          </p:cNvSpPr>
          <p:nvPr>
            <p:ph type="sldNum" sz="quarter" idx="5"/>
          </p:nvPr>
        </p:nvSpPr>
        <p:spPr/>
        <p:txBody>
          <a:bodyPr/>
          <a:lstStyle/>
          <a:p>
            <a:fld id="{FFCFDC0C-F722-42D3-B81E-137581F5694A}" type="slidenum">
              <a:rPr lang="nb-NO" smtClean="0"/>
              <a:t>3</a:t>
            </a:fld>
            <a:endParaRPr lang="nb-NO"/>
          </a:p>
        </p:txBody>
      </p:sp>
    </p:spTree>
    <p:extLst>
      <p:ext uri="{BB962C8B-B14F-4D97-AF65-F5344CB8AC3E}">
        <p14:creationId xmlns:p14="http://schemas.microsoft.com/office/powerpoint/2010/main" val="518242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noProof="0" dirty="0"/>
              <a:t>I arbeidet var det behov for kunnskapsinnhenting, noko vi òg ser vert peikt på i den nye strategien for kulturfrivilligheita </a:t>
            </a:r>
          </a:p>
        </p:txBody>
      </p:sp>
      <p:sp>
        <p:nvSpPr>
          <p:cNvPr id="4" name="Plassholder for lysbildenummer 3"/>
          <p:cNvSpPr>
            <a:spLocks noGrp="1"/>
          </p:cNvSpPr>
          <p:nvPr>
            <p:ph type="sldNum" sz="quarter" idx="5"/>
          </p:nvPr>
        </p:nvSpPr>
        <p:spPr/>
        <p:txBody>
          <a:bodyPr/>
          <a:lstStyle/>
          <a:p>
            <a:fld id="{FFCFDC0C-F722-42D3-B81E-137581F5694A}" type="slidenum">
              <a:rPr lang="nb-NO" smtClean="0"/>
              <a:t>4</a:t>
            </a:fld>
            <a:endParaRPr lang="nb-NO"/>
          </a:p>
        </p:txBody>
      </p:sp>
    </p:spTree>
    <p:extLst>
      <p:ext uri="{BB962C8B-B14F-4D97-AF65-F5344CB8AC3E}">
        <p14:creationId xmlns:p14="http://schemas.microsoft.com/office/powerpoint/2010/main" val="3546060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noProof="0" dirty="0"/>
              <a:t>Ca. 200 av våre lokallag eig heilt eller delvis sine eigne ungdomshus. Betyr at ca. 1/3 av laga våre ikkje har eigne hus. Undersøkinga er difor også relevant for våre lag og organisasjon.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a:p>
            <a:pPr marL="0" marR="0" lvl="0" indent="0" algn="l" defTabSz="914400" rtl="0" eaLnBrk="1" fontAlgn="auto" latinLnBrk="0" hangingPunct="1">
              <a:lnSpc>
                <a:spcPct val="100000"/>
              </a:lnSpc>
              <a:spcBef>
                <a:spcPts val="0"/>
              </a:spcBef>
              <a:spcAft>
                <a:spcPts val="0"/>
              </a:spcAft>
              <a:buClrTx/>
              <a:buSzTx/>
              <a:buFontTx/>
              <a:buNone/>
              <a:tabLst/>
              <a:defRPr/>
            </a:pP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28%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mangler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lokaler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til aktivitet og 19%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mangler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lokaler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til å lagre utstyr som trengs i aktiviteten.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I en kartlegging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fra</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Landsrådet for Norges barne- og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ungdomsorganisasjoner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kom det fram at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bare</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60% av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respondentene</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lyktes</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med å finne et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egnet</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lokale til sin aktivitet.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I LNU sin kartlegging kommer det fram at det er spesielt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vanskelig</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å finne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lokaler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som er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egnet</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til overnatting (for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aktiviteter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som varer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flere</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dager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og å finne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lokaler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utenfor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kommunen </a:t>
            </a:r>
            <a:r>
              <a:rPr lang="nn-NO" sz="12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hvor</a:t>
            </a:r>
            <a:r>
              <a:rPr lang="nn-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organisasjonen har adresse.</a:t>
            </a:r>
            <a:endParaRPr lang="nb-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a:p>
            <a:pPr marL="0" marR="0" lvl="0" indent="0" algn="l" defTabSz="914400" rtl="0" eaLnBrk="1" fontAlgn="auto" latinLnBrk="0" hangingPunct="1">
              <a:lnSpc>
                <a:spcPct val="100000"/>
              </a:lnSpc>
              <a:spcBef>
                <a:spcPts val="0"/>
              </a:spcBef>
              <a:spcAft>
                <a:spcPts val="0"/>
              </a:spcAft>
              <a:buClrTx/>
              <a:buSzTx/>
              <a:buFontTx/>
              <a:buNone/>
              <a:tabLst/>
              <a:defRPr/>
            </a:pPr>
            <a:r>
              <a:rPr lang="nn-NO" noProof="0" dirty="0"/>
              <a:t>Dette er informasjon som også er relevant for våre egne lokallag.</a:t>
            </a:r>
          </a:p>
        </p:txBody>
      </p:sp>
      <p:sp>
        <p:nvSpPr>
          <p:cNvPr id="4" name="Plassholder for lysbildenummer 3"/>
          <p:cNvSpPr>
            <a:spLocks noGrp="1"/>
          </p:cNvSpPr>
          <p:nvPr>
            <p:ph type="sldNum" sz="quarter" idx="5"/>
          </p:nvPr>
        </p:nvSpPr>
        <p:spPr/>
        <p:txBody>
          <a:bodyPr/>
          <a:lstStyle/>
          <a:p>
            <a:fld id="{FFCFDC0C-F722-42D3-B81E-137581F5694A}" type="slidenum">
              <a:rPr lang="nb-NO" smtClean="0"/>
              <a:t>5</a:t>
            </a:fld>
            <a:endParaRPr lang="nb-NO"/>
          </a:p>
        </p:txBody>
      </p:sp>
    </p:spTree>
    <p:extLst>
      <p:ext uri="{BB962C8B-B14F-4D97-AF65-F5344CB8AC3E}">
        <p14:creationId xmlns:p14="http://schemas.microsoft.com/office/powerpoint/2010/main" val="462388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dirty="0">
                <a:solidFill>
                  <a:schemeClr val="bg1"/>
                </a:solidFill>
                <a:effectLst/>
                <a:latin typeface="Europa-Light" panose="02000000000000000000" pitchFamily="2" charset="0"/>
                <a:ea typeface="Arial" panose="020B0604020202020204" pitchFamily="34" charset="0"/>
              </a:rPr>
              <a:t>Både Norsk Musikkråd og Kulturalliansen har dokumentert at en stor andel av lokalene som brukes til øving og framføring av musikk, dans og drama ikke følger etablerte standarder og dermed er uegnet til aktiviteten. </a:t>
            </a:r>
          </a:p>
          <a:p>
            <a:endParaRPr lang="nb-NO" sz="1200" dirty="0">
              <a:solidFill>
                <a:schemeClr val="bg1"/>
              </a:solidFill>
              <a:effectLst/>
              <a:latin typeface="Europa-Light" panose="02000000000000000000" pitchFamily="2" charset="0"/>
              <a:ea typeface="Arial" panose="020B0604020202020204" pitchFamily="34" charset="0"/>
            </a:endParaRPr>
          </a:p>
          <a:p>
            <a:r>
              <a:rPr lang="nb-NO" sz="1200" dirty="0">
                <a:solidFill>
                  <a:schemeClr val="bg1"/>
                </a:solidFill>
                <a:effectLst/>
                <a:latin typeface="Europa-Light" panose="02000000000000000000" pitchFamily="2" charset="0"/>
                <a:ea typeface="Arial" panose="020B0604020202020204" pitchFamily="34" charset="0"/>
              </a:rPr>
              <a:t>Norsk </a:t>
            </a:r>
            <a:r>
              <a:rPr lang="nb-NO" sz="1200" dirty="0" err="1">
                <a:solidFill>
                  <a:schemeClr val="bg1"/>
                </a:solidFill>
                <a:effectLst/>
                <a:latin typeface="Europa-Light" panose="02000000000000000000" pitchFamily="2" charset="0"/>
                <a:ea typeface="Arial" panose="020B0604020202020204" pitchFamily="34" charset="0"/>
              </a:rPr>
              <a:t>musikkråd</a:t>
            </a:r>
            <a:r>
              <a:rPr lang="nb-NO" sz="1200" dirty="0">
                <a:solidFill>
                  <a:schemeClr val="bg1"/>
                </a:solidFill>
                <a:effectLst/>
                <a:latin typeface="Europa-Light" panose="02000000000000000000" pitchFamily="2" charset="0"/>
                <a:ea typeface="Arial" panose="020B0604020202020204" pitchFamily="34" charset="0"/>
              </a:rPr>
              <a:t> har for eksempel konstatert ved hjelp av faglig anerkjente akustikkmålinger at så mye som 4 av 5 lokaler i bruk til musikkøvelser ikke er egnet til den bruken de har. På andre områder er det andre ting som må være på plass for at et lokale skal være egnet. </a:t>
            </a:r>
            <a:endParaRPr lang="nb-NO" sz="12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p:txBody>
      </p:sp>
      <p:sp>
        <p:nvSpPr>
          <p:cNvPr id="4" name="Plassholder for lysbildenummer 3"/>
          <p:cNvSpPr>
            <a:spLocks noGrp="1"/>
          </p:cNvSpPr>
          <p:nvPr>
            <p:ph type="sldNum" sz="quarter" idx="5"/>
          </p:nvPr>
        </p:nvSpPr>
        <p:spPr/>
        <p:txBody>
          <a:bodyPr/>
          <a:lstStyle/>
          <a:p>
            <a:fld id="{FFCFDC0C-F722-42D3-B81E-137581F5694A}" type="slidenum">
              <a:rPr lang="nb-NO" smtClean="0"/>
              <a:t>6</a:t>
            </a:fld>
            <a:endParaRPr lang="nb-NO"/>
          </a:p>
        </p:txBody>
      </p:sp>
    </p:spTree>
    <p:extLst>
      <p:ext uri="{BB962C8B-B14F-4D97-AF65-F5344CB8AC3E}">
        <p14:creationId xmlns:p14="http://schemas.microsoft.com/office/powerpoint/2010/main" val="1619061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5"/>
          </p:nvPr>
        </p:nvSpPr>
        <p:spPr/>
        <p:txBody>
          <a:bodyPr/>
          <a:lstStyle/>
          <a:p>
            <a:fld id="{FFCFDC0C-F722-42D3-B81E-137581F5694A}" type="slidenum">
              <a:rPr lang="nb-NO" smtClean="0"/>
              <a:t>7</a:t>
            </a:fld>
            <a:endParaRPr lang="nb-NO"/>
          </a:p>
        </p:txBody>
      </p:sp>
    </p:spTree>
    <p:extLst>
      <p:ext uri="{BB962C8B-B14F-4D97-AF65-F5344CB8AC3E}">
        <p14:creationId xmlns:p14="http://schemas.microsoft.com/office/powerpoint/2010/main" val="856914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nSpc>
                <a:spcPts val="1320"/>
              </a:lnSpc>
              <a:spcAft>
                <a:spcPts val="1300"/>
              </a:spcAft>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Oppgraderingsbehovene gjelder også for andre bygg som brukes av organisasjoner. </a:t>
            </a:r>
          </a:p>
          <a:p>
            <a:pPr>
              <a:lnSpc>
                <a:spcPts val="1320"/>
              </a:lnSpc>
              <a:spcAft>
                <a:spcPts val="1300"/>
              </a:spcAft>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a:lnSpc>
                <a:spcPts val="1320"/>
              </a:lnSpc>
              <a:spcAft>
                <a:spcPts val="1300"/>
              </a:spcAft>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Et område som peker seg ut er tilgjengelighet for funksjonshemmede. I Frivillighet Norges organisasjonsundersøkelse oppgir riktignok 58% at lokalene de benytter er universelt utformet, men det betyr også at svært mange lokaler som brukes til frivillig aktivitet ikke er det. Andre kartlegginger som er gjort tyder på at den reelle andelen er lavere enn 58%. </a:t>
            </a:r>
          </a:p>
          <a:p>
            <a:pPr>
              <a:lnSpc>
                <a:spcPts val="1320"/>
              </a:lnSpc>
              <a:spcAft>
                <a:spcPts val="1300"/>
              </a:spcAft>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a:lnSpc>
                <a:spcPts val="1320"/>
              </a:lnSpc>
              <a:spcAft>
                <a:spcPts val="1300"/>
              </a:spcAft>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Kulturalliansen har kartlagt øvings- og framføringslokaler for kultur i 25 kommuner og funnet at cirka halvparten av organisasjonene hadde øvelse i bygg der kravene i Tilgjengelighetsmerket til Norske Kulturarrangører var oppfylt (dørbredde på 90 centimeter, trinnfri adkomst og HC-toalett). </a:t>
            </a:r>
          </a:p>
          <a:p>
            <a:pPr>
              <a:lnSpc>
                <a:spcPts val="1320"/>
              </a:lnSpc>
              <a:spcAft>
                <a:spcPts val="1300"/>
              </a:spcAft>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a:lnSpc>
                <a:spcPts val="1320"/>
              </a:lnSpc>
              <a:spcAft>
                <a:spcPts val="1300"/>
              </a:spcAft>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Cirka 55 prosent har fremføring i lokaler hvor dette er oppfylt. Selv om et lokale tilfredsstiller kravene i Tilgjengelighetsmerket er det ikke nødvendigvis universelt utformet, da dette stiller strengere krav.</a:t>
            </a:r>
          </a:p>
          <a:p>
            <a:pPr>
              <a:lnSpc>
                <a:spcPts val="1320"/>
              </a:lnSpc>
              <a:spcAft>
                <a:spcPts val="1300"/>
              </a:spcAft>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a:p>
            <a:pPr>
              <a:lnSpc>
                <a:spcPts val="1320"/>
              </a:lnSpc>
              <a:spcAft>
                <a:spcPts val="1300"/>
              </a:spcAft>
            </a:pP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I </a:t>
            </a:r>
            <a:r>
              <a:rPr lang="nb-NO" sz="1800" dirty="0" err="1">
                <a:solidFill>
                  <a:srgbClr val="231F20"/>
                </a:solidFill>
                <a:effectLst/>
                <a:latin typeface="Arial" panose="020B0604020202020204" pitchFamily="34" charset="0"/>
                <a:ea typeface="Arial" panose="020B0604020202020204" pitchFamily="34" charset="0"/>
                <a:cs typeface="Times New Roman" panose="02020603050405020304" pitchFamily="18" charset="0"/>
              </a:rPr>
              <a:t>LNUs</a:t>
            </a:r>
            <a:r>
              <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rPr>
              <a:t> kartlegging oppga 71% av de som manglet egnede lokaler at de manglet universell utforming.</a:t>
            </a:r>
          </a:p>
        </p:txBody>
      </p:sp>
      <p:sp>
        <p:nvSpPr>
          <p:cNvPr id="4" name="Plassholder for lysbildenummer 3"/>
          <p:cNvSpPr>
            <a:spLocks noGrp="1"/>
          </p:cNvSpPr>
          <p:nvPr>
            <p:ph type="sldNum" sz="quarter" idx="5"/>
          </p:nvPr>
        </p:nvSpPr>
        <p:spPr/>
        <p:txBody>
          <a:bodyPr/>
          <a:lstStyle/>
          <a:p>
            <a:fld id="{FFCFDC0C-F722-42D3-B81E-137581F5694A}" type="slidenum">
              <a:rPr lang="nb-NO" smtClean="0"/>
              <a:t>8</a:t>
            </a:fld>
            <a:endParaRPr lang="nb-NO"/>
          </a:p>
        </p:txBody>
      </p:sp>
    </p:spTree>
    <p:extLst>
      <p:ext uri="{BB962C8B-B14F-4D97-AF65-F5344CB8AC3E}">
        <p14:creationId xmlns:p14="http://schemas.microsoft.com/office/powerpoint/2010/main" val="2395021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nSpc>
                <a:spcPts val="1320"/>
              </a:lnSpc>
              <a:spcAft>
                <a:spcPts val="1300"/>
              </a:spcAft>
            </a:pPr>
            <a:endParaRPr lang="nb-NO" sz="1800" dirty="0">
              <a:solidFill>
                <a:srgbClr val="231F20"/>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Plassholder for lysbildenummer 3"/>
          <p:cNvSpPr>
            <a:spLocks noGrp="1"/>
          </p:cNvSpPr>
          <p:nvPr>
            <p:ph type="sldNum" sz="quarter" idx="5"/>
          </p:nvPr>
        </p:nvSpPr>
        <p:spPr/>
        <p:txBody>
          <a:bodyPr/>
          <a:lstStyle/>
          <a:p>
            <a:fld id="{FFCFDC0C-F722-42D3-B81E-137581F5694A}" type="slidenum">
              <a:rPr lang="nb-NO" smtClean="0"/>
              <a:t>9</a:t>
            </a:fld>
            <a:endParaRPr lang="nb-NO"/>
          </a:p>
        </p:txBody>
      </p:sp>
    </p:spTree>
    <p:extLst>
      <p:ext uri="{BB962C8B-B14F-4D97-AF65-F5344CB8AC3E}">
        <p14:creationId xmlns:p14="http://schemas.microsoft.com/office/powerpoint/2010/main" val="300376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09B1979-933D-3D81-196F-E6A4E792D0EE}"/>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48F7602F-77EB-D57E-7658-D3D0CA50C2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A55F109B-C450-8790-1028-0290546B31E9}"/>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5" name="Plassholder for bunntekst 4">
            <a:extLst>
              <a:ext uri="{FF2B5EF4-FFF2-40B4-BE49-F238E27FC236}">
                <a16:creationId xmlns:a16="http://schemas.microsoft.com/office/drawing/2014/main" id="{E7E7A3CF-BFB3-A2F1-60D8-93DD5C3348B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5BC1013-192E-EAA6-6522-3279E65D4DA9}"/>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2552232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237D689-DC0B-CB69-3C96-134E7E5EEA77}"/>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FFF6D29B-5F2A-6F1D-C694-2837797F9EC1}"/>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7CDA161-816F-FB5E-16BD-A37ED824DC15}"/>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5" name="Plassholder for bunntekst 4">
            <a:extLst>
              <a:ext uri="{FF2B5EF4-FFF2-40B4-BE49-F238E27FC236}">
                <a16:creationId xmlns:a16="http://schemas.microsoft.com/office/drawing/2014/main" id="{4FBF899B-247A-44B8-B62B-B199D3734CF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6E0B40B-54E9-257C-7EE7-228CA1967800}"/>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1817798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C53D5953-C897-B59B-DA79-3BA3E0B71CBB}"/>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2EAE8F28-2C5E-D7F1-CA97-CD11DECF90F7}"/>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8C6E15D-EF7B-9564-F4F2-CEF7A5C9D13B}"/>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5" name="Plassholder for bunntekst 4">
            <a:extLst>
              <a:ext uri="{FF2B5EF4-FFF2-40B4-BE49-F238E27FC236}">
                <a16:creationId xmlns:a16="http://schemas.microsoft.com/office/drawing/2014/main" id="{C6F55C69-B624-1708-4F0E-AB4421B6323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46697AF-8242-D5EA-046F-8DA83DE1A8FA}"/>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2689103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0694814-0D8D-F8B0-30C5-F159CB6CAA5D}"/>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720A4868-4A60-1E54-8436-72BE9757BD2B}"/>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043D631-884B-B598-F01C-16559E0BCD0B}"/>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5" name="Plassholder for bunntekst 4">
            <a:extLst>
              <a:ext uri="{FF2B5EF4-FFF2-40B4-BE49-F238E27FC236}">
                <a16:creationId xmlns:a16="http://schemas.microsoft.com/office/drawing/2014/main" id="{46616F65-5923-83E1-5330-2D63A9E5E95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C934F32-9BF1-F05F-973A-93E226210248}"/>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346672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A846F20-4D64-BD3C-B332-814B7AB75AB1}"/>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90115350-7309-03D1-A62B-CEA7D5D925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CEBFF11D-94B2-565F-D4DB-059E98DC504A}"/>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5" name="Plassholder for bunntekst 4">
            <a:extLst>
              <a:ext uri="{FF2B5EF4-FFF2-40B4-BE49-F238E27FC236}">
                <a16:creationId xmlns:a16="http://schemas.microsoft.com/office/drawing/2014/main" id="{12DF111E-C7BE-163D-6525-C57998D1A64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19681B1-8FAC-7854-BC8D-6A82794CF99A}"/>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2677822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9A5D3F4-BA6B-BE71-C27B-C9CD09DF37D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10ECDCB-49D8-1BFE-0D18-EDC3FAEC8E43}"/>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1F2215D-B34B-1876-8972-B3477946D0CE}"/>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C6BB7280-4F2C-E46C-99EC-06FF0542EF1F}"/>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6" name="Plassholder for bunntekst 5">
            <a:extLst>
              <a:ext uri="{FF2B5EF4-FFF2-40B4-BE49-F238E27FC236}">
                <a16:creationId xmlns:a16="http://schemas.microsoft.com/office/drawing/2014/main" id="{0F3186FD-DF48-BD34-ADA8-A718928DD13D}"/>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8BDA200-FA3A-476B-C44E-1102AE0E58D5}"/>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1182039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F5628E8-0F8C-6813-547A-BC8B33509F38}"/>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FEAEF2B1-1ABC-F54B-E802-981815EA44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AF1EE6E4-3F6E-71C4-D5A5-24C9BE3F5EF7}"/>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CABFC7C5-7CD6-06D1-249B-64B0E1C954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5AFC3BC1-9D62-B59F-3F46-4789C9D069B7}"/>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A23787D0-D09E-48F9-4D1D-870C1785BB27}"/>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8" name="Plassholder for bunntekst 7">
            <a:extLst>
              <a:ext uri="{FF2B5EF4-FFF2-40B4-BE49-F238E27FC236}">
                <a16:creationId xmlns:a16="http://schemas.microsoft.com/office/drawing/2014/main" id="{3D55D3D3-FE77-5AF7-CBB1-BF86A45FE155}"/>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35C2368F-A0C2-0BF5-3757-E79CDEBF39E4}"/>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406142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DAC5622-9619-36B1-2D43-428A7B55292F}"/>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0D532DAE-378F-D93E-63C4-2712F349633E}"/>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4" name="Plassholder for bunntekst 3">
            <a:extLst>
              <a:ext uri="{FF2B5EF4-FFF2-40B4-BE49-F238E27FC236}">
                <a16:creationId xmlns:a16="http://schemas.microsoft.com/office/drawing/2014/main" id="{6C8EAA4E-DE16-B2DD-B0EE-98DC40C748B2}"/>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0813F388-9CA9-FAE4-CE7C-9F2ADE334249}"/>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3009343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5785142F-12C6-C52B-80BF-03D5A3A02B3E}"/>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3" name="Plassholder for bunntekst 2">
            <a:extLst>
              <a:ext uri="{FF2B5EF4-FFF2-40B4-BE49-F238E27FC236}">
                <a16:creationId xmlns:a16="http://schemas.microsoft.com/office/drawing/2014/main" id="{C4FFE09E-3182-4659-2CA0-E9670BDD84BD}"/>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25E471AA-B974-8361-C9FB-2FA3CAD7970C}"/>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365031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6879AAD-654C-AE1D-99DA-3300625E3FC0}"/>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37F4DD2D-253B-DFD2-7F54-A6225381AE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53617926-CF5E-C465-4A88-0EA1150971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5B82F57F-F8CD-E3A5-9C1E-69FCAC24BB91}"/>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6" name="Plassholder for bunntekst 5">
            <a:extLst>
              <a:ext uri="{FF2B5EF4-FFF2-40B4-BE49-F238E27FC236}">
                <a16:creationId xmlns:a16="http://schemas.microsoft.com/office/drawing/2014/main" id="{630FCA43-EFE2-C185-68D2-46F31D01D68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B312E88-559C-9357-AF23-CA384FE9A94A}"/>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237323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08D12E5-9D93-8760-5B19-B8DC05F28731}"/>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48DB7838-82BC-BFA0-A42D-F8D5EA1D82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430016C4-6AF4-B30A-E93F-F98A76989E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BFD56E56-CA66-E228-EEBB-C302DC90B902}"/>
              </a:ext>
            </a:extLst>
          </p:cNvPr>
          <p:cNvSpPr>
            <a:spLocks noGrp="1"/>
          </p:cNvSpPr>
          <p:nvPr>
            <p:ph type="dt" sz="half" idx="10"/>
          </p:nvPr>
        </p:nvSpPr>
        <p:spPr/>
        <p:txBody>
          <a:bodyPr/>
          <a:lstStyle/>
          <a:p>
            <a:fld id="{C4E12AAE-417D-45E7-AAA7-E59E14D3BFB9}" type="datetimeFigureOut">
              <a:rPr lang="nb-NO" smtClean="0"/>
              <a:t>08.05.2023</a:t>
            </a:fld>
            <a:endParaRPr lang="nb-NO"/>
          </a:p>
        </p:txBody>
      </p:sp>
      <p:sp>
        <p:nvSpPr>
          <p:cNvPr id="6" name="Plassholder for bunntekst 5">
            <a:extLst>
              <a:ext uri="{FF2B5EF4-FFF2-40B4-BE49-F238E27FC236}">
                <a16:creationId xmlns:a16="http://schemas.microsoft.com/office/drawing/2014/main" id="{01324856-22F8-B1B5-6FF1-B61D4B003E7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0B85899-319E-7724-4494-17A5F4653431}"/>
              </a:ext>
            </a:extLst>
          </p:cNvPr>
          <p:cNvSpPr>
            <a:spLocks noGrp="1"/>
          </p:cNvSpPr>
          <p:nvPr>
            <p:ph type="sldNum" sz="quarter" idx="12"/>
          </p:nvPr>
        </p:nvSpPr>
        <p:spPr/>
        <p:txBody>
          <a:bodyPr/>
          <a:lstStyle/>
          <a:p>
            <a:fld id="{2D18B111-3FDE-4A6D-96CB-4C495F83674B}" type="slidenum">
              <a:rPr lang="nb-NO" smtClean="0"/>
              <a:t>‹#›</a:t>
            </a:fld>
            <a:endParaRPr lang="nb-NO"/>
          </a:p>
        </p:txBody>
      </p:sp>
    </p:spTree>
    <p:extLst>
      <p:ext uri="{BB962C8B-B14F-4D97-AF65-F5344CB8AC3E}">
        <p14:creationId xmlns:p14="http://schemas.microsoft.com/office/powerpoint/2010/main" val="2343153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29539FE5-D3D4-B0A3-E005-7431D5A7A6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5BF4EEE6-39AD-9EEC-2C83-5265C7961E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DE346C2-CB52-A3DD-2873-39A0D83A83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12AAE-417D-45E7-AAA7-E59E14D3BFB9}" type="datetimeFigureOut">
              <a:rPr lang="nb-NO" smtClean="0"/>
              <a:t>08.05.2023</a:t>
            </a:fld>
            <a:endParaRPr lang="nb-NO"/>
          </a:p>
        </p:txBody>
      </p:sp>
      <p:sp>
        <p:nvSpPr>
          <p:cNvPr id="5" name="Plassholder for bunntekst 4">
            <a:extLst>
              <a:ext uri="{FF2B5EF4-FFF2-40B4-BE49-F238E27FC236}">
                <a16:creationId xmlns:a16="http://schemas.microsoft.com/office/drawing/2014/main" id="{D40E3615-FF72-69ED-7297-6AD3F3CD5E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B7E38F6C-2255-E9D1-7608-A183B3B3DE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18B111-3FDE-4A6D-96CB-4C495F83674B}" type="slidenum">
              <a:rPr lang="nb-NO" smtClean="0"/>
              <a:t>‹#›</a:t>
            </a:fld>
            <a:endParaRPr lang="nb-NO"/>
          </a:p>
        </p:txBody>
      </p:sp>
    </p:spTree>
    <p:extLst>
      <p:ext uri="{BB962C8B-B14F-4D97-AF65-F5344CB8AC3E}">
        <p14:creationId xmlns:p14="http://schemas.microsoft.com/office/powerpoint/2010/main" val="3439331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537252"/>
            <a:ext cx="12191999" cy="1011322"/>
          </a:xfrm>
          <a:prstGeom prst="rect">
            <a:avLst/>
          </a:prstGeom>
          <a:noFill/>
        </p:spPr>
        <p:txBody>
          <a:bodyPr wrap="square">
            <a:noAutofit/>
          </a:bodyPr>
          <a:lstStyle/>
          <a:p>
            <a:pPr algn="ctr"/>
            <a:r>
              <a:rPr lang="nb-NO" sz="3600" dirty="0">
                <a:solidFill>
                  <a:schemeClr val="bg1"/>
                </a:solidFill>
                <a:effectLst/>
                <a:latin typeface="Europa-Bold" panose="02000000000000000000" pitchFamily="2" charset="0"/>
                <a:ea typeface="Calibri" panose="020F0502020204030204" pitchFamily="34" charset="0"/>
              </a:rPr>
              <a:t>ALLE ER OPPTATT AV KULTURLOKALER </a:t>
            </a:r>
            <a:endParaRPr lang="nb-NO" sz="3600" b="1" kern="1400" dirty="0">
              <a:solidFill>
                <a:schemeClr val="bg1"/>
              </a:solidFill>
              <a:effectLst/>
              <a:latin typeface="Europa-Bold" panose="02000000000000000000" pitchFamily="2" charset="0"/>
              <a:ea typeface="Times New Roman" panose="02020603050405020304" pitchFamily="18" charset="0"/>
              <a:cs typeface="Times New Roman" panose="02020603050405020304" pitchFamily="18" charset="0"/>
            </a:endParaRPr>
          </a:p>
          <a:p>
            <a:pPr algn="ctr"/>
            <a:r>
              <a:rPr lang="nb-NO" sz="2400" b="1" kern="1400" dirty="0">
                <a:solidFill>
                  <a:schemeClr val="bg1"/>
                </a:solidFill>
                <a:effectLst/>
                <a:latin typeface="Europa-Bold" panose="02000000000000000000" pitchFamily="2" charset="0"/>
                <a:ea typeface="Times New Roman" panose="02020603050405020304" pitchFamily="18" charset="0"/>
                <a:cs typeface="Times New Roman" panose="02020603050405020304" pitchFamily="18" charset="0"/>
              </a:rPr>
              <a:t>VI TRENG ALLE EIN STAD Å VERE</a:t>
            </a:r>
            <a:endParaRPr lang="nb-NO" sz="2400" dirty="0">
              <a:solidFill>
                <a:schemeClr val="bg1"/>
              </a:solidFill>
              <a:latin typeface="Europa-Bold" panose="02000000000000000000" pitchFamily="2" charset="0"/>
            </a:endParaRP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7503" y="1535373"/>
            <a:ext cx="2696994" cy="2696994"/>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0" y="5830426"/>
            <a:ext cx="12192000"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n-NO" sz="1800" i="0" u="none" strike="noStrike" baseline="0" dirty="0">
                <a:solidFill>
                  <a:schemeClr val="bg1"/>
                </a:solidFill>
                <a:latin typeface="Europa-Bold" panose="02000000000000000000" pitchFamily="2" charset="0"/>
              </a:rPr>
              <a:t>UTVIKLING AV FRIVILLIGHET NORGE SITT ARBEID MED LOKALE OG ARENAER FOR FRIVILLIG ARBEID </a:t>
            </a:r>
            <a:endParaRPr lang="nn-NO" sz="4000" dirty="0">
              <a:solidFill>
                <a:schemeClr val="bg1"/>
              </a:solidFill>
              <a:latin typeface="Europa-Bold" panose="02000000000000000000" pitchFamily="2" charset="0"/>
            </a:endParaRPr>
          </a:p>
        </p:txBody>
      </p:sp>
    </p:spTree>
    <p:extLst>
      <p:ext uri="{BB962C8B-B14F-4D97-AF65-F5344CB8AC3E}">
        <p14:creationId xmlns:p14="http://schemas.microsoft.com/office/powerpoint/2010/main" val="3938904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584775"/>
          </a:xfrm>
          <a:prstGeom prst="rect">
            <a:avLst/>
          </a:prstGeom>
          <a:noFill/>
        </p:spPr>
        <p:txBody>
          <a:bodyPr wrap="square">
            <a:spAutoFit/>
          </a:bodyPr>
          <a:lstStyle/>
          <a:p>
            <a:pPr algn="ctr">
              <a:spcAft>
                <a:spcPts val="1900"/>
              </a:spcAft>
            </a:pPr>
            <a:r>
              <a:rPr lang="nb-NO" sz="3200" b="1" kern="1400" dirty="0">
                <a:solidFill>
                  <a:schemeClr val="bg1"/>
                </a:solidFill>
                <a:effectLst/>
                <a:latin typeface="Europa-Bold" panose="02000000000000000000" pitchFamily="2" charset="0"/>
                <a:ea typeface="Times New Roman" panose="02020603050405020304" pitchFamily="18" charset="0"/>
                <a:cs typeface="Times New Roman" panose="02020603050405020304" pitchFamily="18" charset="0"/>
              </a:rPr>
              <a:t>ET NASJONALT ARENALØFT FOR FRIVILLIGHETEN</a:t>
            </a: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2294652" y="2030028"/>
            <a:ext cx="7602695" cy="2797943"/>
          </a:xfrm>
          <a:prstGeom prst="rect">
            <a:avLst/>
          </a:prstGeom>
          <a:noFill/>
        </p:spPr>
        <p:txBody>
          <a:bodyPr wrap="square">
            <a:noAutofit/>
          </a:bodyPr>
          <a:lstStyle/>
          <a:p>
            <a:pPr>
              <a:spcAft>
                <a:spcPts val="1300"/>
              </a:spcAft>
            </a:pPr>
            <a:r>
              <a:rPr lang="nn-NO" sz="24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Arbeidsgruppa meiner det er behov for en nasjonal satsing på å sikre frivillige organisasjonar tilgang til egna lokale og arenaer for frivillig aktivitet. Det nasjonale løftet må inkludere tiltak som treffer mangfaldet av behov frivillige organisasjonar har for lokale. For å lykkes er det viktig å forbetre verkemiddelapparatet og at det vert meir heilskapleg enn i dag.</a:t>
            </a:r>
          </a:p>
        </p:txBody>
      </p:sp>
    </p:spTree>
    <p:extLst>
      <p:ext uri="{BB962C8B-B14F-4D97-AF65-F5344CB8AC3E}">
        <p14:creationId xmlns:p14="http://schemas.microsoft.com/office/powerpoint/2010/main" val="1054471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584775"/>
          </a:xfrm>
          <a:prstGeom prst="rect">
            <a:avLst/>
          </a:prstGeom>
          <a:noFill/>
        </p:spPr>
        <p:txBody>
          <a:bodyPr wrap="square">
            <a:spAutoFit/>
          </a:bodyPr>
          <a:lstStyle/>
          <a:p>
            <a:pPr algn="ctr">
              <a:spcAft>
                <a:spcPts val="1900"/>
              </a:spcAft>
            </a:pPr>
            <a:r>
              <a:rPr lang="nb-NO" sz="3200" b="1" kern="1400" dirty="0">
                <a:solidFill>
                  <a:schemeClr val="bg1"/>
                </a:solidFill>
                <a:effectLst/>
                <a:latin typeface="Europa-Bold" panose="02000000000000000000" pitchFamily="2" charset="0"/>
                <a:ea typeface="Times New Roman" panose="02020603050405020304" pitchFamily="18" charset="0"/>
                <a:cs typeface="Times New Roman" panose="02020603050405020304" pitchFamily="18" charset="0"/>
              </a:rPr>
              <a:t>ET NASJONALT ARENALØFT FOR FRIVILLIGHETEN</a:t>
            </a: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2395884" y="1337705"/>
            <a:ext cx="7400227" cy="6419706"/>
          </a:xfrm>
          <a:prstGeom prst="rect">
            <a:avLst/>
          </a:prstGeom>
          <a:noFill/>
        </p:spPr>
        <p:txBody>
          <a:bodyPr wrap="square">
            <a:spAutoFit/>
          </a:bodyPr>
          <a:lstStyle/>
          <a:p>
            <a:pPr>
              <a:spcAft>
                <a:spcPts val="1300"/>
              </a:spcAft>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Arbeidsgruppa har følgjande forslag til politikk for </a:t>
            </a:r>
            <a:r>
              <a:rPr lang="nn-NO" sz="20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Frivillighet</a:t>
            </a: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Norge for å sikre frivillige organisasjonar tilgang til egna lokale og arenaer for frivillig aktivitet:</a:t>
            </a:r>
          </a:p>
          <a:p>
            <a:pPr marL="285750" indent="-285750">
              <a:spcAft>
                <a:spcPts val="1300"/>
              </a:spcAft>
              <a:buFont typeface="Arial" panose="020B0604020202020204" pitchFamily="34" charset="0"/>
              <a:buChar char="•"/>
            </a:pPr>
            <a:r>
              <a:rPr lang="nn-NO" sz="2000" dirty="0">
                <a:solidFill>
                  <a:schemeClr val="bg1"/>
                </a:solidFill>
                <a:effectLst/>
                <a:latin typeface="Europa-Light" panose="02000000000000000000" pitchFamily="2" charset="0"/>
                <a:ea typeface="Times New Roman" panose="02020603050405020304" pitchFamily="18" charset="0"/>
                <a:cs typeface="Times New Roman" panose="02020603050405020304" pitchFamily="18" charset="0"/>
              </a:rPr>
              <a:t>Lokala til frivilligheita må være en del av kommunanes systematiske planarbeid</a:t>
            </a:r>
          </a:p>
          <a:p>
            <a:pPr marL="285750" indent="-285750">
              <a:spcAft>
                <a:spcPts val="1300"/>
              </a:spcAft>
              <a:buFont typeface="Arial" panose="020B0604020202020204" pitchFamily="34" charset="0"/>
              <a:buChar char="•"/>
            </a:pPr>
            <a:r>
              <a:rPr lang="nn-NO" sz="2000" dirty="0">
                <a:solidFill>
                  <a:schemeClr val="bg1"/>
                </a:solidFill>
                <a:effectLst/>
                <a:latin typeface="Europa-Light" panose="02000000000000000000" pitchFamily="2" charset="0"/>
                <a:ea typeface="Times New Roman" panose="02020603050405020304" pitchFamily="18" charset="0"/>
                <a:cs typeface="Times New Roman" panose="02020603050405020304" pitchFamily="18" charset="0"/>
              </a:rPr>
              <a:t>Offentlege bygg skal være nærmiljøbygg</a:t>
            </a:r>
          </a:p>
          <a:p>
            <a:pPr marL="285750" indent="-285750">
              <a:spcAft>
                <a:spcPts val="1300"/>
              </a:spcAft>
              <a:buFont typeface="Arial" panose="020B0604020202020204" pitchFamily="34" charset="0"/>
              <a:buChar char="•"/>
            </a:pPr>
            <a:r>
              <a:rPr lang="nn-NO" sz="2000" dirty="0">
                <a:solidFill>
                  <a:schemeClr val="bg1"/>
                </a:solidFill>
                <a:effectLst/>
                <a:latin typeface="Europa-Light" panose="02000000000000000000" pitchFamily="2" charset="0"/>
                <a:ea typeface="Times New Roman" panose="02020603050405020304" pitchFamily="18" charset="0"/>
                <a:cs typeface="Times New Roman" panose="02020603050405020304" pitchFamily="18" charset="0"/>
              </a:rPr>
              <a:t>Organisasjonseide bygg</a:t>
            </a:r>
          </a:p>
          <a:p>
            <a:pPr marL="285750" indent="-285750">
              <a:spcAft>
                <a:spcPts val="1300"/>
              </a:spcAft>
              <a:buFont typeface="Arial" panose="020B0604020202020204" pitchFamily="34" charset="0"/>
              <a:buChar char="•"/>
            </a:pPr>
            <a:r>
              <a:rPr lang="nn-NO" sz="2000" dirty="0">
                <a:solidFill>
                  <a:schemeClr val="bg1"/>
                </a:solidFill>
                <a:effectLst/>
                <a:latin typeface="Europa-Light" panose="02000000000000000000" pitchFamily="2" charset="0"/>
                <a:ea typeface="Times New Roman" panose="02020603050405020304" pitchFamily="18" charset="0"/>
                <a:cs typeface="Times New Roman" panose="02020603050405020304" pitchFamily="18" charset="0"/>
              </a:rPr>
              <a:t>Egna lokale</a:t>
            </a:r>
          </a:p>
          <a:p>
            <a:pPr marL="285750" indent="-285750">
              <a:spcAft>
                <a:spcPts val="1300"/>
              </a:spcAft>
              <a:buFont typeface="Arial" panose="020B0604020202020204" pitchFamily="34" charset="0"/>
              <a:buChar char="•"/>
            </a:pPr>
            <a:r>
              <a:rPr lang="nn-NO" sz="2000" dirty="0">
                <a:solidFill>
                  <a:schemeClr val="bg1"/>
                </a:solidFill>
                <a:effectLst/>
                <a:latin typeface="Europa-Light" panose="02000000000000000000" pitchFamily="2" charset="0"/>
                <a:ea typeface="Times New Roman" panose="02020603050405020304" pitchFamily="18" charset="0"/>
                <a:cs typeface="Times New Roman" panose="02020603050405020304" pitchFamily="18" charset="0"/>
              </a:rPr>
              <a:t>Universell utforming og tilgjengelegheit</a:t>
            </a:r>
          </a:p>
          <a:p>
            <a:pPr marL="285750" indent="-285750">
              <a:spcAft>
                <a:spcPts val="1300"/>
              </a:spcAft>
              <a:buFont typeface="Arial" panose="020B0604020202020204" pitchFamily="34" charset="0"/>
              <a:buChar char="•"/>
            </a:pPr>
            <a:r>
              <a:rPr lang="nn-NO" sz="2000" dirty="0">
                <a:solidFill>
                  <a:schemeClr val="bg1"/>
                </a:solidFill>
                <a:effectLst/>
                <a:latin typeface="Europa-Light" panose="02000000000000000000" pitchFamily="2" charset="0"/>
                <a:ea typeface="Times New Roman" panose="02020603050405020304" pitchFamily="18" charset="0"/>
                <a:cs typeface="Times New Roman" panose="02020603050405020304" pitchFamily="18" charset="0"/>
              </a:rPr>
              <a:t>Finansieringsbehov</a:t>
            </a:r>
          </a:p>
          <a:p>
            <a:pPr marL="285750" indent="-285750">
              <a:spcAft>
                <a:spcPts val="1300"/>
              </a:spcAft>
              <a:buFont typeface="Arial" panose="020B0604020202020204" pitchFamily="34" charset="0"/>
              <a:buChar char="•"/>
            </a:pPr>
            <a:r>
              <a:rPr lang="nn-NO" sz="2000" dirty="0">
                <a:solidFill>
                  <a:schemeClr val="bg1"/>
                </a:solidFill>
                <a:effectLst/>
                <a:latin typeface="Europa-Light" panose="02000000000000000000" pitchFamily="2" charset="0"/>
                <a:ea typeface="Times New Roman" panose="02020603050405020304" pitchFamily="18" charset="0"/>
                <a:cs typeface="Times New Roman" panose="02020603050405020304" pitchFamily="18" charset="0"/>
              </a:rPr>
              <a:t>Medverknad</a:t>
            </a:r>
          </a:p>
          <a:p>
            <a:pPr>
              <a:spcAft>
                <a:spcPts val="1300"/>
              </a:spcAft>
            </a:pPr>
            <a:endParaRPr lang="nb-NO" sz="1800" b="1" dirty="0">
              <a:solidFill>
                <a:srgbClr val="77333C"/>
              </a:solidFill>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1300"/>
              </a:spcAft>
            </a:pPr>
            <a:endParaRPr lang="nb-NO" sz="1800" b="1" dirty="0">
              <a:solidFill>
                <a:srgbClr val="77333C"/>
              </a:solidFill>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1300"/>
              </a:spcAft>
            </a:pPr>
            <a:endParaRPr lang="nb-NO" sz="1800" b="1" dirty="0">
              <a:solidFill>
                <a:srgbClr val="77333C"/>
              </a:solidFill>
              <a:effectLst/>
              <a:latin typeface="Arial" panose="020B0604020202020204" pitchFamily="34" charset="0"/>
              <a:ea typeface="Times New Roman" panose="02020603050405020304" pitchFamily="18" charset="0"/>
              <a:cs typeface="Times New Roman" panose="02020603050405020304" pitchFamily="18" charset="0"/>
            </a:endParaRPr>
          </a:p>
          <a:p>
            <a:pPr>
              <a:spcAft>
                <a:spcPts val="1300"/>
              </a:spcAft>
            </a:pPr>
            <a:endParaRPr lang="nb-NO" sz="18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014819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584775"/>
          </a:xfrm>
          <a:prstGeom prst="rect">
            <a:avLst/>
          </a:prstGeom>
          <a:noFill/>
        </p:spPr>
        <p:txBody>
          <a:bodyPr wrap="square">
            <a:spAutoFit/>
          </a:bodyPr>
          <a:lstStyle/>
          <a:p>
            <a:pPr algn="ctr">
              <a:spcAft>
                <a:spcPts val="1900"/>
              </a:spcAft>
            </a:pPr>
            <a:r>
              <a:rPr lang="nb-NO" sz="3200" b="1" kern="1400" dirty="0">
                <a:solidFill>
                  <a:schemeClr val="bg1"/>
                </a:solidFill>
                <a:effectLst/>
                <a:latin typeface="Europa-Bold" panose="02000000000000000000" pitchFamily="2" charset="0"/>
                <a:ea typeface="Times New Roman" panose="02020603050405020304" pitchFamily="18" charset="0"/>
                <a:cs typeface="Times New Roman" panose="02020603050405020304" pitchFamily="18" charset="0"/>
              </a:rPr>
              <a:t>ET NASJONALT ARENALØFT FOR FRIVILLIGHETEN</a:t>
            </a: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2395884" y="2229344"/>
            <a:ext cx="7400227" cy="3108543"/>
          </a:xfrm>
          <a:prstGeom prst="rect">
            <a:avLst/>
          </a:prstGeom>
          <a:noFill/>
        </p:spPr>
        <p:txBody>
          <a:bodyPr wrap="square">
            <a:spAutoFit/>
          </a:bodyPr>
          <a:lstStyle/>
          <a:p>
            <a:pPr algn="l" rtl="0" fontAlgn="base"/>
            <a:r>
              <a:rPr lang="nb-NO" sz="2800" i="0" dirty="0">
                <a:solidFill>
                  <a:schemeClr val="bg1"/>
                </a:solidFill>
                <a:effectLst/>
                <a:latin typeface="Europa-Light" panose="02000000000000000000" pitchFamily="2" charset="0"/>
              </a:rPr>
              <a:t>1. Gjør offentlige bygg til nærmiljøbygg! </a:t>
            </a:r>
          </a:p>
          <a:p>
            <a:pPr algn="l" rtl="0" fontAlgn="base"/>
            <a:endParaRPr lang="nb-NO" sz="2800" i="0" dirty="0">
              <a:solidFill>
                <a:schemeClr val="bg1"/>
              </a:solidFill>
              <a:effectLst/>
              <a:latin typeface="Europa-Light" panose="02000000000000000000" pitchFamily="2" charset="0"/>
            </a:endParaRPr>
          </a:p>
          <a:p>
            <a:pPr algn="l" rtl="0" fontAlgn="base"/>
            <a:r>
              <a:rPr lang="nb-NO" sz="2800" i="0" dirty="0">
                <a:solidFill>
                  <a:schemeClr val="bg1"/>
                </a:solidFill>
                <a:effectLst/>
                <a:latin typeface="Europa-Light" panose="02000000000000000000" pitchFamily="2" charset="0"/>
              </a:rPr>
              <a:t>2. Inkluder lokaler for frivilligheten i kommunenes systematiske planarbeid! </a:t>
            </a:r>
          </a:p>
          <a:p>
            <a:pPr algn="l" rtl="0" fontAlgn="base"/>
            <a:endParaRPr lang="nb-NO" sz="2800" i="0" dirty="0">
              <a:solidFill>
                <a:schemeClr val="bg1"/>
              </a:solidFill>
              <a:effectLst/>
              <a:latin typeface="Europa-Light" panose="02000000000000000000" pitchFamily="2" charset="0"/>
            </a:endParaRPr>
          </a:p>
          <a:p>
            <a:pPr algn="l" rtl="0" fontAlgn="base"/>
            <a:r>
              <a:rPr lang="nb-NO" sz="2800" i="0" dirty="0">
                <a:solidFill>
                  <a:schemeClr val="bg1"/>
                </a:solidFill>
                <a:effectLst/>
                <a:latin typeface="Europa-Light" panose="02000000000000000000" pitchFamily="2" charset="0"/>
              </a:rPr>
              <a:t>3. Styrk finansieringen av lokaler og arenaer for frivilligheten! </a:t>
            </a:r>
            <a:endParaRPr lang="nb-NO" sz="28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108233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646331"/>
          </a:xfrm>
          <a:prstGeom prst="rect">
            <a:avLst/>
          </a:prstGeom>
          <a:noFill/>
        </p:spPr>
        <p:txBody>
          <a:bodyPr wrap="square">
            <a:spAutoFit/>
          </a:bodyPr>
          <a:lstStyle/>
          <a:p>
            <a:pPr algn="ctr"/>
            <a:r>
              <a:rPr lang="nb-NO" sz="3600" b="1" i="0" u="none" strike="noStrike" baseline="0" dirty="0">
                <a:solidFill>
                  <a:schemeClr val="bg1"/>
                </a:solidFill>
                <a:latin typeface="Europa-Bold" panose="02000000000000000000" pitchFamily="2" charset="0"/>
              </a:rPr>
              <a:t>KONKLUSJON</a:t>
            </a:r>
            <a:endParaRPr lang="nb-NO" sz="6600" dirty="0">
              <a:solidFill>
                <a:schemeClr val="bg1"/>
              </a:solidFill>
              <a:latin typeface="Europa-Bold" panose="02000000000000000000" pitchFamily="2" charset="0"/>
            </a:endParaRP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3150975" y="1465140"/>
            <a:ext cx="5890045" cy="4985980"/>
          </a:xfrm>
          <a:prstGeom prst="rect">
            <a:avLst/>
          </a:prstGeom>
          <a:noFill/>
        </p:spPr>
        <p:txBody>
          <a:bodyPr wrap="square">
            <a:spAutoFit/>
          </a:bodyPr>
          <a:lstStyle/>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Gjennomgangen viser at det i dag er mange som ikkje har tilgang på egna lokale og arenaer til sine aktivitetar. Dette svekker aktiviteten i frivillig sektor.</a:t>
            </a: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endPar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Dagens verkemidlar er ikkje tilstrekkelege til å møte behova.</a:t>
            </a: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endPar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Gruppa har difor føreslått konkrete verkemidlar som kan forbetre situasjonen</a:t>
            </a:r>
            <a:r>
              <a:rPr lang="nn-NO" sz="2000" dirty="0">
                <a:solidFill>
                  <a:schemeClr val="bg1"/>
                </a:solidFill>
                <a:latin typeface="Europa-Light" panose="02000000000000000000" pitchFamily="2" charset="0"/>
                <a:ea typeface="Arial" panose="020B0604020202020204" pitchFamily="34" charset="0"/>
                <a:cs typeface="Times New Roman" panose="02020603050405020304" pitchFamily="18" charset="0"/>
              </a:rPr>
              <a:t> og </a:t>
            </a: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som bør inngå i eit nasjonalt arenaløft for frivilligheita.</a:t>
            </a: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endParaRPr lang="nn-NO" sz="2000" dirty="0">
              <a:solidFill>
                <a:schemeClr val="bg1"/>
              </a:solidFill>
              <a:latin typeface="Europa-Light" panose="02000000000000000000" pitchFamily="2" charset="0"/>
              <a:ea typeface="Arial" panose="020B0604020202020204" pitchFamily="34" charset="0"/>
              <a:cs typeface="Times New Roman" panose="02020603050405020304" pitchFamily="18" charset="0"/>
            </a:endParaRP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lang="nn-NO" sz="2000" dirty="0">
                <a:solidFill>
                  <a:schemeClr val="bg1"/>
                </a:solidFill>
                <a:latin typeface="Europa-Light" panose="02000000000000000000" pitchFamily="2" charset="0"/>
                <a:ea typeface="Arial" panose="020B0604020202020204" pitchFamily="34" charset="0"/>
                <a:cs typeface="Times New Roman" panose="02020603050405020304" pitchFamily="18" charset="0"/>
              </a:rPr>
              <a:t>Enkelte av innspela frå arbeidsgruppa ser vi òg er tatt inn i den nye strategien for kulturfrivilligheita.</a:t>
            </a:r>
            <a:endPar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1" dirty="0">
              <a:solidFill>
                <a:schemeClr val="bg1"/>
              </a:solidFill>
              <a:latin typeface="Europa-Bold" panose="02000000000000000000" pitchFamily="2" charset="0"/>
            </a:endParaRPr>
          </a:p>
        </p:txBody>
      </p:sp>
    </p:spTree>
    <p:extLst>
      <p:ext uri="{BB962C8B-B14F-4D97-AF65-F5344CB8AC3E}">
        <p14:creationId xmlns:p14="http://schemas.microsoft.com/office/powerpoint/2010/main" val="3901974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646331"/>
          </a:xfrm>
          <a:prstGeom prst="rect">
            <a:avLst/>
          </a:prstGeom>
          <a:noFill/>
        </p:spPr>
        <p:txBody>
          <a:bodyPr wrap="square">
            <a:spAutoFit/>
          </a:bodyPr>
          <a:lstStyle/>
          <a:p>
            <a:pPr algn="ctr"/>
            <a:r>
              <a:rPr lang="nb-NO" sz="3600" b="1" i="0" u="none" strike="noStrike" baseline="0" dirty="0">
                <a:solidFill>
                  <a:schemeClr val="bg1"/>
                </a:solidFill>
                <a:latin typeface="Europa-Bold" panose="02000000000000000000" pitchFamily="2" charset="0"/>
              </a:rPr>
              <a:t>FRIVILLIGHET NORGE</a:t>
            </a:r>
            <a:endParaRPr lang="nb-NO" sz="6600" dirty="0">
              <a:solidFill>
                <a:schemeClr val="bg1"/>
              </a:solidFill>
              <a:latin typeface="Europa-Bold" panose="02000000000000000000" pitchFamily="2" charset="0"/>
            </a:endParaRP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2448367" y="2228795"/>
            <a:ext cx="7295262" cy="25545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3200" dirty="0" err="1">
                <a:solidFill>
                  <a:schemeClr val="bg1"/>
                </a:solidFill>
                <a:latin typeface="Europa-Bold" panose="02000000000000000000" pitchFamily="2" charset="0"/>
              </a:rPr>
              <a:t>Frivillighet</a:t>
            </a:r>
            <a:r>
              <a:rPr lang="nn-NO" sz="3200" dirty="0">
                <a:solidFill>
                  <a:schemeClr val="bg1"/>
                </a:solidFill>
                <a:latin typeface="Europa-Bold" panose="02000000000000000000" pitchFamily="2" charset="0"/>
              </a:rPr>
              <a:t> Norge er frivillig sektors interessepolitiske samarbeidsforum med over 350 medlemsorganisasjonar som til samen har over 50 000 lokallag i heile Norge. </a:t>
            </a:r>
            <a:endParaRPr lang="nn-NO" sz="2400" b="1" dirty="0">
              <a:solidFill>
                <a:schemeClr val="bg1"/>
              </a:solidFill>
              <a:latin typeface="Europa-Bold" panose="02000000000000000000" pitchFamily="2" charset="0"/>
            </a:endParaRPr>
          </a:p>
        </p:txBody>
      </p:sp>
    </p:spTree>
    <p:extLst>
      <p:ext uri="{BB962C8B-B14F-4D97-AF65-F5344CB8AC3E}">
        <p14:creationId xmlns:p14="http://schemas.microsoft.com/office/powerpoint/2010/main" val="1596021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646331"/>
          </a:xfrm>
          <a:prstGeom prst="rect">
            <a:avLst/>
          </a:prstGeom>
          <a:noFill/>
        </p:spPr>
        <p:txBody>
          <a:bodyPr wrap="square">
            <a:spAutoFit/>
          </a:bodyPr>
          <a:lstStyle/>
          <a:p>
            <a:pPr algn="ctr"/>
            <a:r>
              <a:rPr lang="nb-NO" sz="3600" b="1" i="0" u="none" strike="noStrike" baseline="0" dirty="0">
                <a:solidFill>
                  <a:schemeClr val="bg1"/>
                </a:solidFill>
                <a:latin typeface="Europa-Bold" panose="02000000000000000000" pitchFamily="2" charset="0"/>
              </a:rPr>
              <a:t>MANDAT</a:t>
            </a:r>
            <a:endParaRPr lang="nb-NO" sz="6600" dirty="0">
              <a:solidFill>
                <a:schemeClr val="bg1"/>
              </a:solidFill>
              <a:latin typeface="Europa-Bold" panose="02000000000000000000" pitchFamily="2" charset="0"/>
            </a:endParaRP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3150975" y="2271524"/>
            <a:ext cx="5890045" cy="295465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2400" i="0" u="none" strike="noStrike" baseline="0" dirty="0">
                <a:solidFill>
                  <a:schemeClr val="bg1"/>
                </a:solidFill>
                <a:latin typeface="Europa-Bold" panose="02000000000000000000" pitchFamily="2" charset="0"/>
              </a:rPr>
              <a:t>Arbeidsgruppa skal vurdere om </a:t>
            </a:r>
            <a:r>
              <a:rPr lang="nn-NO" sz="2400" i="0" u="none" strike="noStrike" baseline="0" dirty="0" err="1">
                <a:solidFill>
                  <a:schemeClr val="bg1"/>
                </a:solidFill>
                <a:latin typeface="Europa-Bold" panose="02000000000000000000" pitchFamily="2" charset="0"/>
              </a:rPr>
              <a:t>Frivillighet</a:t>
            </a:r>
            <a:r>
              <a:rPr lang="nn-NO" sz="2400" i="0" u="none" strike="noStrike" baseline="0" dirty="0">
                <a:solidFill>
                  <a:schemeClr val="bg1"/>
                </a:solidFill>
                <a:latin typeface="Europa-Bold" panose="02000000000000000000" pitchFamily="2" charset="0"/>
              </a:rPr>
              <a:t> Norges eksisterande politiske standpunkt og krav svarer til dei nasjonale utfordringane og behova organisasjonane opplev og eventuelt foreslå ny politikk og politiske tiltak til behandling av </a:t>
            </a:r>
            <a:r>
              <a:rPr lang="nn-NO" sz="2400" i="0" u="none" strike="noStrike" baseline="0" dirty="0" err="1">
                <a:solidFill>
                  <a:schemeClr val="bg1"/>
                </a:solidFill>
                <a:latin typeface="Europa-Bold" panose="02000000000000000000" pitchFamily="2" charset="0"/>
              </a:rPr>
              <a:t>Frivillighet</a:t>
            </a:r>
            <a:r>
              <a:rPr lang="nn-NO" sz="2400" i="0" u="none" strike="noStrike" baseline="0" dirty="0">
                <a:solidFill>
                  <a:schemeClr val="bg1"/>
                </a:solidFill>
                <a:latin typeface="Europa-Bold" panose="02000000000000000000" pitchFamily="2" charset="0"/>
              </a:rPr>
              <a:t> Norges årsmøte 2023.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1" dirty="0">
              <a:solidFill>
                <a:schemeClr val="bg1"/>
              </a:solidFill>
              <a:latin typeface="Europa-Light" panose="02000000000000000000" pitchFamily="2" charset="0"/>
            </a:endParaRPr>
          </a:p>
        </p:txBody>
      </p:sp>
    </p:spTree>
    <p:extLst>
      <p:ext uri="{BB962C8B-B14F-4D97-AF65-F5344CB8AC3E}">
        <p14:creationId xmlns:p14="http://schemas.microsoft.com/office/powerpoint/2010/main" val="423644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646331"/>
          </a:xfrm>
          <a:prstGeom prst="rect">
            <a:avLst/>
          </a:prstGeom>
          <a:noFill/>
        </p:spPr>
        <p:txBody>
          <a:bodyPr wrap="square">
            <a:spAutoFit/>
          </a:bodyPr>
          <a:lstStyle/>
          <a:p>
            <a:pPr algn="ctr"/>
            <a:r>
              <a:rPr lang="nb-NO" sz="3600" b="1" i="0" u="none" strike="noStrike" baseline="0" dirty="0">
                <a:solidFill>
                  <a:schemeClr val="bg1"/>
                </a:solidFill>
                <a:latin typeface="Europa-Bold" panose="02000000000000000000" pitchFamily="2" charset="0"/>
              </a:rPr>
              <a:t>KUNNSKAPSINNHENTING</a:t>
            </a:r>
            <a:endParaRPr lang="nb-NO" sz="6600" dirty="0">
              <a:solidFill>
                <a:schemeClr val="bg1"/>
              </a:solidFill>
              <a:latin typeface="Europa-Bold" panose="02000000000000000000" pitchFamily="2" charset="0"/>
            </a:endParaRP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3150975" y="2271524"/>
            <a:ext cx="5890045" cy="3288080"/>
          </a:xfrm>
          <a:prstGeom prst="rect">
            <a:avLst/>
          </a:prstGeom>
          <a:noFill/>
        </p:spPr>
        <p:txBody>
          <a:bodyPr wrap="square">
            <a:spAutoFit/>
          </a:bodyPr>
          <a:lstStyle/>
          <a:p>
            <a:pPr marL="342900" indent="-342900">
              <a:spcAft>
                <a:spcPts val="1300"/>
              </a:spcAft>
              <a:buFont typeface="Arial" panose="020B0604020202020204" pitchFamily="34" charset="0"/>
              <a:buChar char="•"/>
            </a:pPr>
            <a:r>
              <a:rPr lang="nn-NO" sz="28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Samle informasjon om status for frivilligheitas tilgang til egna lokalar og arenaer. </a:t>
            </a:r>
          </a:p>
          <a:p>
            <a:pPr marL="342900" indent="-342900">
              <a:spcAft>
                <a:spcPts val="1300"/>
              </a:spcAft>
              <a:buFont typeface="Arial" panose="020B0604020202020204" pitchFamily="34" charset="0"/>
              <a:buChar char="•"/>
            </a:pPr>
            <a:r>
              <a:rPr lang="nn-NO" sz="28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Gjennomgang av d</a:t>
            </a:r>
            <a:r>
              <a:rPr lang="nn-NO" sz="2800" dirty="0">
                <a:solidFill>
                  <a:schemeClr val="bg1"/>
                </a:solidFill>
                <a:latin typeface="Europa-Light" panose="02000000000000000000" pitchFamily="2" charset="0"/>
                <a:ea typeface="Arial" panose="020B0604020202020204" pitchFamily="34" charset="0"/>
                <a:cs typeface="Times New Roman" panose="02020603050405020304" pitchFamily="18" charset="0"/>
              </a:rPr>
              <a:t>agens verkemidlar som skal sikre tilgang til egna lokale og arenaer</a:t>
            </a:r>
            <a:endParaRPr lang="nn-NO" sz="28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1" dirty="0">
              <a:solidFill>
                <a:schemeClr val="bg1"/>
              </a:solidFill>
              <a:latin typeface="Europa-Bold" panose="02000000000000000000" pitchFamily="2" charset="0"/>
            </a:endParaRPr>
          </a:p>
        </p:txBody>
      </p:sp>
    </p:spTree>
    <p:extLst>
      <p:ext uri="{BB962C8B-B14F-4D97-AF65-F5344CB8AC3E}">
        <p14:creationId xmlns:p14="http://schemas.microsoft.com/office/powerpoint/2010/main" val="3681724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646331"/>
          </a:xfrm>
          <a:prstGeom prst="rect">
            <a:avLst/>
          </a:prstGeom>
          <a:noFill/>
        </p:spPr>
        <p:txBody>
          <a:bodyPr wrap="square">
            <a:spAutoFit/>
          </a:bodyPr>
          <a:lstStyle/>
          <a:p>
            <a:pPr algn="ctr"/>
            <a:r>
              <a:rPr lang="nb-NO" sz="3600" b="1" i="0" u="none" strike="noStrike" baseline="0" dirty="0">
                <a:solidFill>
                  <a:schemeClr val="bg1"/>
                </a:solidFill>
                <a:latin typeface="Europa-Bold" panose="02000000000000000000" pitchFamily="2" charset="0"/>
              </a:rPr>
              <a:t>SITUASJONEN I DAG</a:t>
            </a:r>
            <a:endParaRPr lang="nb-NO" sz="6600" dirty="0">
              <a:solidFill>
                <a:schemeClr val="bg1"/>
              </a:solidFill>
              <a:latin typeface="Europa-Bold" panose="02000000000000000000" pitchFamily="2" charset="0"/>
            </a:endParaRP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2395884" y="1791372"/>
            <a:ext cx="7400227" cy="3275256"/>
          </a:xfrm>
          <a:prstGeom prst="rect">
            <a:avLst/>
          </a:prstGeom>
          <a:noFill/>
        </p:spPr>
        <p:txBody>
          <a:bodyPr wrap="square">
            <a:spAutoFit/>
          </a:bodyPr>
          <a:lstStyle/>
          <a:p>
            <a:pPr>
              <a:spcAft>
                <a:spcPts val="1300"/>
              </a:spcAft>
            </a:pPr>
            <a:r>
              <a:rPr lang="nn-NO" sz="28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En rekke undersøkingar viser at mange organisasjonar i dag manglar egna lokale og arenaer for sine aktivitetar. </a:t>
            </a:r>
          </a:p>
          <a:p>
            <a:pPr>
              <a:spcAft>
                <a:spcPts val="1300"/>
              </a:spcAft>
            </a:pPr>
            <a:r>
              <a:rPr lang="nn-NO" sz="28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Halvparten av respondentane i en kartlegging arbeidsgruppa har gjort blant </a:t>
            </a:r>
            <a:r>
              <a:rPr lang="nn-NO" sz="28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Frivillighet</a:t>
            </a:r>
            <a:r>
              <a:rPr lang="nn-NO" sz="28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Norges medlemmer fortel at dei har behov for lokale som ikkje vert dekket i dag. </a:t>
            </a:r>
            <a:endParaRPr lang="nb-NO" sz="28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725101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646331"/>
          </a:xfrm>
          <a:prstGeom prst="rect">
            <a:avLst/>
          </a:prstGeom>
          <a:noFill/>
        </p:spPr>
        <p:txBody>
          <a:bodyPr wrap="square">
            <a:spAutoFit/>
          </a:bodyPr>
          <a:lstStyle/>
          <a:p>
            <a:pPr algn="ctr"/>
            <a:r>
              <a:rPr lang="nb-NO" sz="3600" b="1" i="0" u="none" strike="noStrike" baseline="0" dirty="0">
                <a:solidFill>
                  <a:schemeClr val="bg1"/>
                </a:solidFill>
                <a:latin typeface="Europa-Bold" panose="02000000000000000000" pitchFamily="2" charset="0"/>
              </a:rPr>
              <a:t>SITUASJONEN I DAG</a:t>
            </a:r>
            <a:endParaRPr lang="nb-NO" sz="6600" dirty="0">
              <a:solidFill>
                <a:schemeClr val="bg1"/>
              </a:solidFill>
              <a:latin typeface="Europa-Bold" panose="02000000000000000000" pitchFamily="2" charset="0"/>
            </a:endParaRP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2395884" y="1822150"/>
            <a:ext cx="7400227" cy="3213700"/>
          </a:xfrm>
          <a:prstGeom prst="rect">
            <a:avLst/>
          </a:prstGeom>
          <a:noFill/>
        </p:spPr>
        <p:txBody>
          <a:bodyPr wrap="square">
            <a:spAutoFit/>
          </a:bodyPr>
          <a:lstStyle/>
          <a:p>
            <a:pPr>
              <a:spcAft>
                <a:spcPts val="1300"/>
              </a:spcAft>
            </a:pPr>
            <a:r>
              <a:rPr lang="nn-NO" sz="2400" dirty="0">
                <a:solidFill>
                  <a:schemeClr val="bg1"/>
                </a:solidFill>
                <a:effectLst/>
                <a:latin typeface="Europa-Light" panose="02000000000000000000" pitchFamily="2" charset="0"/>
                <a:ea typeface="Arial" panose="020B0604020202020204" pitchFamily="34" charset="0"/>
                <a:cs typeface="Arial" panose="020B0604020202020204" pitchFamily="34" charset="0"/>
              </a:rPr>
              <a:t>Lokala som eksisterer er diverre ofte ikkje egna til aktiviteten dei vert brukt til. </a:t>
            </a:r>
          </a:p>
          <a:p>
            <a:pPr>
              <a:spcAft>
                <a:spcPts val="1300"/>
              </a:spcAft>
            </a:pPr>
            <a:r>
              <a:rPr lang="nn-NO" sz="2400" dirty="0">
                <a:solidFill>
                  <a:schemeClr val="bg1"/>
                </a:solidFill>
                <a:effectLst/>
                <a:latin typeface="Europa-Light" panose="02000000000000000000" pitchFamily="2" charset="0"/>
                <a:ea typeface="Arial" panose="020B0604020202020204" pitchFamily="34" charset="0"/>
                <a:cs typeface="Arial" panose="020B0604020202020204" pitchFamily="34" charset="0"/>
              </a:rPr>
              <a:t>I </a:t>
            </a:r>
            <a:r>
              <a:rPr lang="nn-NO" sz="2400" dirty="0" err="1">
                <a:solidFill>
                  <a:schemeClr val="bg1"/>
                </a:solidFill>
                <a:effectLst/>
                <a:latin typeface="Europa-Light" panose="02000000000000000000" pitchFamily="2" charset="0"/>
                <a:ea typeface="Arial" panose="020B0604020202020204" pitchFamily="34" charset="0"/>
                <a:cs typeface="Arial" panose="020B0604020202020204" pitchFamily="34" charset="0"/>
              </a:rPr>
              <a:t>Frivillighet</a:t>
            </a:r>
            <a:r>
              <a:rPr lang="nn-NO" sz="2400" dirty="0">
                <a:solidFill>
                  <a:schemeClr val="bg1"/>
                </a:solidFill>
                <a:effectLst/>
                <a:latin typeface="Europa-Light" panose="02000000000000000000" pitchFamily="2" charset="0"/>
                <a:ea typeface="Arial" panose="020B0604020202020204" pitchFamily="34" charset="0"/>
                <a:cs typeface="Arial" panose="020B0604020202020204" pitchFamily="34" charset="0"/>
              </a:rPr>
              <a:t> Norges organisasjonsundersøking fortel 41% at deira lokale er «delvis egna» til det dei vert brukt. Dei vanlegaste manglane er at lokala er for lite, at det ikkje er mogleg å lagre utstyr, at det manglar teknisk utstyr, at akustikken er for dårleg og at lokale ikkje er tilgjengeleg for funksjonshemma. </a:t>
            </a:r>
            <a:endParaRPr lang="nn-NO" sz="24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708989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646331"/>
          </a:xfrm>
          <a:prstGeom prst="rect">
            <a:avLst/>
          </a:prstGeom>
          <a:noFill/>
        </p:spPr>
        <p:txBody>
          <a:bodyPr wrap="square">
            <a:spAutoFit/>
          </a:bodyPr>
          <a:lstStyle/>
          <a:p>
            <a:pPr algn="ctr"/>
            <a:r>
              <a:rPr lang="nb-NO" sz="3600" b="1" i="0" u="none" strike="noStrike" baseline="0" dirty="0">
                <a:solidFill>
                  <a:schemeClr val="bg1"/>
                </a:solidFill>
                <a:latin typeface="Europa-Bold" panose="02000000000000000000" pitchFamily="2" charset="0"/>
              </a:rPr>
              <a:t>SITUASJONEN I DAG</a:t>
            </a:r>
            <a:endParaRPr lang="nb-NO" sz="6600" dirty="0">
              <a:solidFill>
                <a:schemeClr val="bg1"/>
              </a:solidFill>
              <a:latin typeface="Europa-Bold" panose="02000000000000000000" pitchFamily="2" charset="0"/>
            </a:endParaRP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2395884" y="1845767"/>
            <a:ext cx="7400227" cy="3749744"/>
          </a:xfrm>
          <a:prstGeom prst="rect">
            <a:avLst/>
          </a:prstGeom>
          <a:noFill/>
        </p:spPr>
        <p:txBody>
          <a:bodyPr wrap="square">
            <a:spAutoFit/>
          </a:bodyPr>
          <a:lstStyle/>
          <a:p>
            <a:pPr>
              <a:spcAft>
                <a:spcPts val="1300"/>
              </a:spcAft>
            </a:pPr>
            <a:r>
              <a:rPr lang="nn-NO" sz="24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Samstundes som mange organisasjonar manglar lokale er det mange lokale som ikkje vert brukt, eller ikkje vert utnytta fullt ut. </a:t>
            </a:r>
          </a:p>
          <a:p>
            <a:pPr>
              <a:spcAft>
                <a:spcPts val="1300"/>
              </a:spcAft>
            </a:pPr>
            <a:r>
              <a:rPr lang="nn-NO" sz="24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72% av organisasjonane i </a:t>
            </a:r>
            <a:r>
              <a:rPr lang="nn-NO" sz="24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Frivillighet</a:t>
            </a:r>
            <a:r>
              <a:rPr lang="nn-NO" sz="24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Norges si kartlegging som eig egne lokale fortel at dei har ledig kapasitet til utleige. </a:t>
            </a:r>
          </a:p>
          <a:p>
            <a:pPr>
              <a:spcAft>
                <a:spcPts val="1300"/>
              </a:spcAft>
            </a:pPr>
            <a:r>
              <a:rPr lang="nn-NO" sz="24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Mange respondentar gjev i </a:t>
            </a:r>
            <a:r>
              <a:rPr lang="nn-NO" sz="2400" dirty="0">
                <a:solidFill>
                  <a:schemeClr val="bg1"/>
                </a:solidFill>
                <a:latin typeface="Europa-Light" panose="02000000000000000000" pitchFamily="2" charset="0"/>
                <a:ea typeface="Arial" panose="020B0604020202020204" pitchFamily="34" charset="0"/>
                <a:cs typeface="Times New Roman" panose="02020603050405020304" pitchFamily="18" charset="0"/>
              </a:rPr>
              <a:t>o</a:t>
            </a:r>
            <a:r>
              <a:rPr lang="nn-NO" sz="24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pne kommentarar uttrykk for at det er tungvint eller umogleg å få låne eller leige offentlege bygg som til dømes skolebygg. </a:t>
            </a:r>
          </a:p>
        </p:txBody>
      </p:sp>
    </p:spTree>
    <p:extLst>
      <p:ext uri="{BB962C8B-B14F-4D97-AF65-F5344CB8AC3E}">
        <p14:creationId xmlns:p14="http://schemas.microsoft.com/office/powerpoint/2010/main" val="1595482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646331"/>
          </a:xfrm>
          <a:prstGeom prst="rect">
            <a:avLst/>
          </a:prstGeom>
          <a:noFill/>
        </p:spPr>
        <p:txBody>
          <a:bodyPr wrap="square">
            <a:spAutoFit/>
          </a:bodyPr>
          <a:lstStyle/>
          <a:p>
            <a:pPr algn="ctr"/>
            <a:r>
              <a:rPr lang="nb-NO" sz="3600" b="1" i="0" u="none" strike="noStrike" baseline="0" dirty="0">
                <a:solidFill>
                  <a:schemeClr val="bg1"/>
                </a:solidFill>
                <a:latin typeface="Europa-Bold" panose="02000000000000000000" pitchFamily="2" charset="0"/>
              </a:rPr>
              <a:t>SITUASJONEN I DAG</a:t>
            </a:r>
            <a:endParaRPr lang="nb-NO" sz="6600" dirty="0">
              <a:solidFill>
                <a:schemeClr val="bg1"/>
              </a:solidFill>
              <a:latin typeface="Europa-Bold" panose="02000000000000000000" pitchFamily="2" charset="0"/>
            </a:endParaRP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2395884" y="1688312"/>
            <a:ext cx="7400227" cy="4420688"/>
          </a:xfrm>
          <a:prstGeom prst="rect">
            <a:avLst/>
          </a:prstGeom>
          <a:noFill/>
        </p:spPr>
        <p:txBody>
          <a:bodyPr wrap="square">
            <a:noAutofit/>
          </a:bodyPr>
          <a:lstStyle/>
          <a:p>
            <a:pPr>
              <a:spcBef>
                <a:spcPts val="200"/>
              </a:spcBef>
            </a:pPr>
            <a:r>
              <a:rPr lang="nn-NO" sz="2400" b="1" dirty="0">
                <a:solidFill>
                  <a:schemeClr val="bg1"/>
                </a:solidFill>
                <a:effectLst/>
                <a:latin typeface="Europa-Bold" panose="02000000000000000000" pitchFamily="2" charset="0"/>
                <a:ea typeface="Times New Roman" panose="02020603050405020304" pitchFamily="18" charset="0"/>
                <a:cs typeface="Times New Roman" panose="02020603050405020304" pitchFamily="18" charset="0"/>
              </a:rPr>
              <a:t>Mange lokale har behov for oppgradering </a:t>
            </a:r>
          </a:p>
          <a:p>
            <a:pPr>
              <a:spcAft>
                <a:spcPts val="1300"/>
              </a:spcAft>
            </a:pPr>
            <a:endParaRPr lang="nn-NO" sz="18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a:spcAft>
                <a:spcPts val="1300"/>
              </a:spcAft>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Vesentleg årsak til at lokale som er i bruk i dag ikkje er egna, er at dei har behov for oppgradering. Av dei organisasjonseide husa i </a:t>
            </a:r>
            <a:r>
              <a:rPr lang="nn-NO" sz="20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Frivillighet</a:t>
            </a: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Norge sin kartlegging </a:t>
            </a:r>
            <a:r>
              <a:rPr lang="nn-NO" sz="2000" dirty="0">
                <a:solidFill>
                  <a:schemeClr val="bg1"/>
                </a:solidFill>
                <a:latin typeface="Europa-Light" panose="02000000000000000000" pitchFamily="2" charset="0"/>
                <a:ea typeface="Arial" panose="020B0604020202020204" pitchFamily="34" charset="0"/>
                <a:cs typeface="Times New Roman" panose="02020603050405020304" pitchFamily="18" charset="0"/>
              </a:rPr>
              <a:t>fortel</a:t>
            </a: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2 av 3 at dei har behov for oppgradering. </a:t>
            </a:r>
          </a:p>
          <a:p>
            <a:pPr>
              <a:spcAft>
                <a:spcPts val="1300"/>
              </a:spcAft>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Dei vanlegaste behova er oppgradering på grunn av slitasje/bruk, alder, energiøkonomisering og universell utforming.</a:t>
            </a:r>
          </a:p>
          <a:p>
            <a:pPr>
              <a:spcAft>
                <a:spcPts val="1300"/>
              </a:spcAft>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Noregs Ungdomslags prosjekt Huset i bygda </a:t>
            </a:r>
            <a:r>
              <a:rPr lang="nn-NO" sz="20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samler</a:t>
            </a: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informasjon om organisasjonseide hus. De anslår at det er minst 5000 organisasjonseide kulturhus i Norge og at vedlikehaldsbehovet </a:t>
            </a:r>
            <a:r>
              <a:rPr lang="nn-NO" sz="20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samlet</a:t>
            </a: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sett er på minimum 2 milliardar kroner.</a:t>
            </a:r>
          </a:p>
        </p:txBody>
      </p:sp>
    </p:spTree>
    <p:extLst>
      <p:ext uri="{BB962C8B-B14F-4D97-AF65-F5344CB8AC3E}">
        <p14:creationId xmlns:p14="http://schemas.microsoft.com/office/powerpoint/2010/main" val="2087883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E1C20"/>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EE22CFBF-3539-F7EB-E7B5-34DB0638C1FA}"/>
              </a:ext>
            </a:extLst>
          </p:cNvPr>
          <p:cNvSpPr txBox="1"/>
          <p:nvPr/>
        </p:nvSpPr>
        <p:spPr>
          <a:xfrm>
            <a:off x="-1" y="406880"/>
            <a:ext cx="12191999" cy="646331"/>
          </a:xfrm>
          <a:prstGeom prst="rect">
            <a:avLst/>
          </a:prstGeom>
          <a:noFill/>
        </p:spPr>
        <p:txBody>
          <a:bodyPr wrap="square">
            <a:spAutoFit/>
          </a:bodyPr>
          <a:lstStyle/>
          <a:p>
            <a:pPr algn="ctr"/>
            <a:r>
              <a:rPr lang="nb-NO" sz="3600" b="1" i="0" u="none" strike="noStrike" baseline="0" dirty="0">
                <a:solidFill>
                  <a:schemeClr val="bg1"/>
                </a:solidFill>
                <a:latin typeface="Europa-Bold" panose="02000000000000000000" pitchFamily="2" charset="0"/>
              </a:rPr>
              <a:t>SITUASJONEN I DAG</a:t>
            </a:r>
            <a:endParaRPr lang="nb-NO" sz="6600" dirty="0">
              <a:solidFill>
                <a:schemeClr val="bg1"/>
              </a:solidFill>
              <a:latin typeface="Europa-Bold" panose="02000000000000000000" pitchFamily="2" charset="0"/>
            </a:endParaRPr>
          </a:p>
        </p:txBody>
      </p:sp>
      <p:pic>
        <p:nvPicPr>
          <p:cNvPr id="4" name="Bilde 3">
            <a:extLst>
              <a:ext uri="{FF2B5EF4-FFF2-40B4-BE49-F238E27FC236}">
                <a16:creationId xmlns:a16="http://schemas.microsoft.com/office/drawing/2014/main" id="{15BBD196-C66E-E276-F177-4CDF408150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035" y="5595511"/>
            <a:ext cx="1064885" cy="1064885"/>
          </a:xfrm>
          <a:prstGeom prst="rect">
            <a:avLst/>
          </a:prstGeom>
        </p:spPr>
      </p:pic>
      <p:sp>
        <p:nvSpPr>
          <p:cNvPr id="9" name="TekstSylinder 8">
            <a:extLst>
              <a:ext uri="{FF2B5EF4-FFF2-40B4-BE49-F238E27FC236}">
                <a16:creationId xmlns:a16="http://schemas.microsoft.com/office/drawing/2014/main" id="{D85FCE40-EFE5-6F49-8529-E2E06786DA61}"/>
              </a:ext>
            </a:extLst>
          </p:cNvPr>
          <p:cNvSpPr txBox="1"/>
          <p:nvPr/>
        </p:nvSpPr>
        <p:spPr>
          <a:xfrm>
            <a:off x="2395884" y="1399506"/>
            <a:ext cx="7400227" cy="4811574"/>
          </a:xfrm>
          <a:prstGeom prst="rect">
            <a:avLst/>
          </a:prstGeom>
          <a:noFill/>
        </p:spPr>
        <p:txBody>
          <a:bodyPr wrap="square">
            <a:spAutoFit/>
          </a:bodyPr>
          <a:lstStyle/>
          <a:p>
            <a:pPr marL="285750" indent="-285750">
              <a:spcBef>
                <a:spcPts val="200"/>
              </a:spcBef>
              <a:buFont typeface="Arial" panose="020B0604020202020204" pitchFamily="34" charset="0"/>
              <a:buChar char="•"/>
            </a:pPr>
            <a:r>
              <a:rPr lang="nn-NO" sz="2000" dirty="0">
                <a:solidFill>
                  <a:schemeClr val="bg1"/>
                </a:solidFill>
                <a:effectLst/>
                <a:latin typeface="Europa-Light" panose="02000000000000000000" pitchFamily="2" charset="0"/>
                <a:ea typeface="Times New Roman" panose="02020603050405020304" pitchFamily="18" charset="0"/>
                <a:cs typeface="Times New Roman" panose="02020603050405020304" pitchFamily="18" charset="0"/>
              </a:rPr>
              <a:t>Behova til frivilligheita vert ikkje fanga godt nok opp i planprosessar.</a:t>
            </a:r>
          </a:p>
          <a:p>
            <a:pPr marL="285750" indent="-285750">
              <a:spcBef>
                <a:spcPts val="200"/>
              </a:spcBef>
              <a:buFont typeface="Arial" panose="020B0604020202020204" pitchFamily="34" charset="0"/>
              <a:buChar char="•"/>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Ein høg </a:t>
            </a:r>
            <a:r>
              <a:rPr lang="nn-NO" sz="2000" dirty="0" err="1">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andel</a:t>
            </a: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av lokala som vert nytta av frivilligheita er kommunale bygg som skuler, kulturhus, ungdomshus, samfunnshus eller liknande.</a:t>
            </a:r>
          </a:p>
          <a:p>
            <a:pPr marL="285750" indent="-285750">
              <a:spcBef>
                <a:spcPts val="200"/>
              </a:spcBef>
              <a:buFont typeface="Arial" panose="020B0604020202020204" pitchFamily="34" charset="0"/>
              <a:buChar char="•"/>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Blant dei som leiger lokale i organisasjonsundersøkinga er det 43% som leiger av kommunen. </a:t>
            </a:r>
          </a:p>
          <a:p>
            <a:pPr marL="285750" indent="-285750">
              <a:spcBef>
                <a:spcPts val="200"/>
              </a:spcBef>
              <a:buFont typeface="Arial" panose="020B0604020202020204" pitchFamily="34" charset="0"/>
              <a:buChar char="•"/>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Blant dei som låner lokale gratis er det heile 70% som låner av kommunen. I tillegg til at kommunane eig mange av lokala som vert brukt, er kommunen òg ansvarleg for arealplan og andre kommunale planprosessar. Det er </a:t>
            </a:r>
            <a:r>
              <a:rPr lang="nn-NO" sz="2000" dirty="0">
                <a:solidFill>
                  <a:schemeClr val="bg1"/>
                </a:solidFill>
                <a:latin typeface="Europa-Light" panose="02000000000000000000" pitchFamily="2" charset="0"/>
                <a:ea typeface="Arial" panose="020B0604020202020204" pitchFamily="34" charset="0"/>
                <a:cs typeface="Times New Roman" panose="02020603050405020304" pitchFamily="18" charset="0"/>
              </a:rPr>
              <a:t>òg</a:t>
            </a: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 ofte kommunen som søker om statlege midlar til lokalar og arenaer for frivillig aktivitet.</a:t>
            </a:r>
          </a:p>
          <a:p>
            <a:pPr marL="285750" indent="-285750">
              <a:spcBef>
                <a:spcPts val="200"/>
              </a:spcBef>
              <a:buFont typeface="Arial" panose="020B0604020202020204" pitchFamily="34" charset="0"/>
              <a:buChar char="•"/>
            </a:pPr>
            <a:endPar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endParaRPr>
          </a:p>
          <a:p>
            <a:pPr>
              <a:spcAft>
                <a:spcPts val="1300"/>
              </a:spcAft>
            </a:pPr>
            <a:r>
              <a:rPr lang="nn-NO" sz="2000" dirty="0">
                <a:solidFill>
                  <a:schemeClr val="bg1"/>
                </a:solidFill>
                <a:effectLst/>
                <a:latin typeface="Europa-Light" panose="02000000000000000000" pitchFamily="2" charset="0"/>
                <a:ea typeface="Arial" panose="020B0604020202020204" pitchFamily="34" charset="0"/>
                <a:cs typeface="Times New Roman" panose="02020603050405020304" pitchFamily="18" charset="0"/>
              </a:rPr>
              <a:t>Kommunen speler difor ein nøkkelrolle for å sikre frivilligheita tilgang til egna lokalar. </a:t>
            </a:r>
          </a:p>
        </p:txBody>
      </p:sp>
    </p:spTree>
    <p:extLst>
      <p:ext uri="{BB962C8B-B14F-4D97-AF65-F5344CB8AC3E}">
        <p14:creationId xmlns:p14="http://schemas.microsoft.com/office/powerpoint/2010/main" val="134491098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16fb933e-3f5d-4663-b0a0-25c9a45134cd" xsi:nil="true"/>
    <lcf76f155ced4ddcb4097134ff3c332f xmlns="ca3437b7-0d0b-4195-8069-0adabf19969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9C198BAAC472CA498DF4B7B5ADCED783" ma:contentTypeVersion="13" ma:contentTypeDescription="Opprett et nytt dokument." ma:contentTypeScope="" ma:versionID="1f3d546d05a5b2c78783ee5f6a8039c3">
  <xsd:schema xmlns:xsd="http://www.w3.org/2001/XMLSchema" xmlns:xs="http://www.w3.org/2001/XMLSchema" xmlns:p="http://schemas.microsoft.com/office/2006/metadata/properties" xmlns:ns2="ca3437b7-0d0b-4195-8069-0adabf19969f" xmlns:ns3="16fb933e-3f5d-4663-b0a0-25c9a45134cd" targetNamespace="http://schemas.microsoft.com/office/2006/metadata/properties" ma:root="true" ma:fieldsID="0a25d565da117517a6bab072bff3a073" ns2:_="" ns3:_="">
    <xsd:import namespace="ca3437b7-0d0b-4195-8069-0adabf19969f"/>
    <xsd:import namespace="16fb933e-3f5d-4663-b0a0-25c9a45134c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3437b7-0d0b-4195-8069-0adabf1996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ildemerkelapper" ma:readOnly="false" ma:fieldId="{5cf76f15-5ced-4ddc-b409-7134ff3c332f}" ma:taxonomyMulti="true" ma:sspId="b3bd50c8-a30d-4e34-9d7c-28f6904b2fad"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6fb933e-3f5d-4663-b0a0-25c9a45134cd"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element name="TaxCatchAll" ma:index="14" nillable="true" ma:displayName="Taxonomy Catch All Column" ma:hidden="true" ma:list="{a96500ae-9ae2-4510-8944-3456b588a096}" ma:internalName="TaxCatchAll" ma:showField="CatchAllData" ma:web="16fb933e-3f5d-4663-b0a0-25c9a45134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D01916-15B6-47D0-A62F-2FD26E10F0C7}">
  <ds:schemaRefs>
    <ds:schemaRef ds:uri="http://schemas.microsoft.com/sharepoint/v3/contenttype/forms"/>
  </ds:schemaRefs>
</ds:datastoreItem>
</file>

<file path=customXml/itemProps2.xml><?xml version="1.0" encoding="utf-8"?>
<ds:datastoreItem xmlns:ds="http://schemas.openxmlformats.org/officeDocument/2006/customXml" ds:itemID="{BC71C7A5-29EB-48DC-A6B4-EB90D762D3EA}">
  <ds:schemaRefs>
    <ds:schemaRef ds:uri="http://schemas.microsoft.com/office/2006/metadata/properties"/>
    <ds:schemaRef ds:uri="http://schemas.openxmlformats.org/package/2006/metadata/core-properties"/>
    <ds:schemaRef ds:uri="http://www.w3.org/XML/1998/namespace"/>
    <ds:schemaRef ds:uri="http://purl.org/dc/terms/"/>
    <ds:schemaRef ds:uri="16fb933e-3f5d-4663-b0a0-25c9a45134cd"/>
    <ds:schemaRef ds:uri="http://schemas.microsoft.com/office/2006/documentManagement/types"/>
    <ds:schemaRef ds:uri="http://purl.org/dc/elements/1.1/"/>
    <ds:schemaRef ds:uri="http://schemas.microsoft.com/office/infopath/2007/PartnerControls"/>
    <ds:schemaRef ds:uri="ca3437b7-0d0b-4195-8069-0adabf19969f"/>
    <ds:schemaRef ds:uri="http://purl.org/dc/dcmitype/"/>
  </ds:schemaRefs>
</ds:datastoreItem>
</file>

<file path=customXml/itemProps3.xml><?xml version="1.0" encoding="utf-8"?>
<ds:datastoreItem xmlns:ds="http://schemas.openxmlformats.org/officeDocument/2006/customXml" ds:itemID="{2D811C0E-6ED2-44B9-953C-3CD858A7B1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3437b7-0d0b-4195-8069-0adabf19969f"/>
    <ds:schemaRef ds:uri="16fb933e-3f5d-4663-b0a0-25c9a45134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1071</TotalTime>
  <Words>2612</Words>
  <Application>Microsoft Office PowerPoint</Application>
  <PresentationFormat>Widescreen</PresentationFormat>
  <Paragraphs>172</Paragraphs>
  <Slides>13</Slides>
  <Notes>13</Notes>
  <HiddenSlides>0</HiddenSlides>
  <MMClips>0</MMClips>
  <ScaleCrop>false</ScaleCrop>
  <HeadingPairs>
    <vt:vector size="4" baseType="variant">
      <vt:variant>
        <vt:lpstr>Tema</vt:lpstr>
      </vt:variant>
      <vt:variant>
        <vt:i4>1</vt:i4>
      </vt:variant>
      <vt:variant>
        <vt:lpstr>Lysbildetitler</vt:lpstr>
      </vt:variant>
      <vt:variant>
        <vt:i4>13</vt:i4>
      </vt:variant>
    </vt:vector>
  </HeadingPairs>
  <TitlesOfParts>
    <vt:vector size="14" baseType="lpstr">
      <vt:lpstr>Office-tema</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Kaupanger Hovedgård Knagenhjelm</dc:creator>
  <cp:lastModifiedBy>Kaupanger Hovedgård Knagenhjelm</cp:lastModifiedBy>
  <cp:revision>68</cp:revision>
  <dcterms:created xsi:type="dcterms:W3CDTF">2023-04-25T07:25:21Z</dcterms:created>
  <dcterms:modified xsi:type="dcterms:W3CDTF">2023-05-08T11:40:56Z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0x0101009C198BAAC472CA498DF4B7B5ADCED783</vt:lpwstr>
  </property>
  <property fmtid="{D5CDD505-2E9C-101B-9397-08002B2CF9AE}" pid="3" name="MediaServiceImageTags">
    <vt:lpwstr/>
  </property>
</Properties>
</file>