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35"/>
  </p:notesMasterIdLst>
  <p:sldIdLst>
    <p:sldId id="276" r:id="rId5"/>
    <p:sldId id="348" r:id="rId6"/>
    <p:sldId id="264" r:id="rId7"/>
    <p:sldId id="359" r:id="rId8"/>
    <p:sldId id="266" r:id="rId9"/>
    <p:sldId id="349" r:id="rId10"/>
    <p:sldId id="262" r:id="rId11"/>
    <p:sldId id="263" r:id="rId12"/>
    <p:sldId id="339" r:id="rId13"/>
    <p:sldId id="350" r:id="rId14"/>
    <p:sldId id="351" r:id="rId15"/>
    <p:sldId id="352" r:id="rId16"/>
    <p:sldId id="353" r:id="rId17"/>
    <p:sldId id="354" r:id="rId18"/>
    <p:sldId id="355" r:id="rId19"/>
    <p:sldId id="265" r:id="rId20"/>
    <p:sldId id="335" r:id="rId21"/>
    <p:sldId id="334" r:id="rId22"/>
    <p:sldId id="356" r:id="rId23"/>
    <p:sldId id="340" r:id="rId24"/>
    <p:sldId id="342" r:id="rId25"/>
    <p:sldId id="343" r:id="rId26"/>
    <p:sldId id="297" r:id="rId27"/>
    <p:sldId id="336" r:id="rId28"/>
    <p:sldId id="357" r:id="rId29"/>
    <p:sldId id="344" r:id="rId30"/>
    <p:sldId id="345" r:id="rId31"/>
    <p:sldId id="294" r:id="rId32"/>
    <p:sldId id="346" r:id="rId33"/>
    <p:sldId id="358" r:id="rId3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A3D195-EB40-892F-01D6-ACF7C3460748}" name="Solveig Brekke Hauknes" initials="SH" userId="S::solveig@ungdomslag.no::09e6c839-2d5b-4995-8500-d9d785aae01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88817"/>
    <a:srgbClr val="F8F3E8"/>
    <a:srgbClr val="AF282E"/>
    <a:srgbClr val="F7F3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494186-4E76-4FE1-84EA-444C88A43C14}" v="59" dt="2024-04-19T15:52:03.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5470" autoAdjust="0"/>
  </p:normalViewPr>
  <p:slideViewPr>
    <p:cSldViewPr snapToGrid="0">
      <p:cViewPr varScale="1">
        <p:scale>
          <a:sx n="132" d="100"/>
          <a:sy n="132" d="100"/>
        </p:scale>
        <p:origin x="1170" y="12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1B08F-4A6E-8E44-8E31-6D7CCA0A1043}" type="datetimeFigureOut">
              <a:rPr lang="nn-NO" smtClean="0"/>
              <a:t>24.04.2024</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DDA31-3C21-C74E-8D90-2F86F0685D20}" type="slidenum">
              <a:rPr lang="nn-NO" smtClean="0"/>
              <a:t>‹#›</a:t>
            </a:fld>
            <a:endParaRPr lang="nn-NO"/>
          </a:p>
        </p:txBody>
      </p:sp>
    </p:spTree>
    <p:extLst>
      <p:ext uri="{BB962C8B-B14F-4D97-AF65-F5344CB8AC3E}">
        <p14:creationId xmlns:p14="http://schemas.microsoft.com/office/powerpoint/2010/main" val="312005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lottstift.no/for-frivilligheten/momskompensasjon-pa-varer-og-tjenester/dette-ma-dere-ha-klart-nar-dere-skal-soke-momskompensasj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EA3DDA31-3C21-C74E-8D90-2F86F0685D20}" type="slidenum">
              <a:rPr lang="nn-NO" smtClean="0"/>
              <a:t>1</a:t>
            </a:fld>
            <a:endParaRPr lang="nn-NO"/>
          </a:p>
        </p:txBody>
      </p:sp>
    </p:spTree>
    <p:extLst>
      <p:ext uri="{BB962C8B-B14F-4D97-AF65-F5344CB8AC3E}">
        <p14:creationId xmlns:p14="http://schemas.microsoft.com/office/powerpoint/2010/main" val="4243978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bruk av fagfolk, er det òg </a:t>
            </a:r>
            <a:r>
              <a:rPr lang="nb-NO" dirty="0" err="1"/>
              <a:t>mogleg</a:t>
            </a:r>
            <a:r>
              <a:rPr lang="nb-NO" dirty="0"/>
              <a:t> å….</a:t>
            </a:r>
          </a:p>
        </p:txBody>
      </p:sp>
      <p:sp>
        <p:nvSpPr>
          <p:cNvPr id="4" name="Plassholder for lysbildenummer 3"/>
          <p:cNvSpPr>
            <a:spLocks noGrp="1"/>
          </p:cNvSpPr>
          <p:nvPr>
            <p:ph type="sldNum" sz="quarter" idx="5"/>
          </p:nvPr>
        </p:nvSpPr>
        <p:spPr/>
        <p:txBody>
          <a:bodyPr/>
          <a:lstStyle/>
          <a:p>
            <a:fld id="{FFCFDC0C-F722-42D3-B81E-137581F5694A}" type="slidenum">
              <a:rPr lang="nb-NO" smtClean="0"/>
              <a:t>12</a:t>
            </a:fld>
            <a:endParaRPr lang="nb-NO"/>
          </a:p>
        </p:txBody>
      </p:sp>
    </p:spTree>
    <p:extLst>
      <p:ext uri="{BB962C8B-B14F-4D97-AF65-F5344CB8AC3E}">
        <p14:creationId xmlns:p14="http://schemas.microsoft.com/office/powerpoint/2010/main" val="1884710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2400" b="1" dirty="0">
                <a:solidFill>
                  <a:schemeClr val="bg1"/>
                </a:solidFill>
                <a:latin typeface="+mn-lt"/>
                <a:cs typeface="Arial" panose="020B0604020202020204" pitchFamily="34" charset="0"/>
              </a:rPr>
              <a:t>Utgifter:</a:t>
            </a:r>
          </a:p>
          <a:p>
            <a:pPr algn="l"/>
            <a:endParaRPr lang="nb-NO" sz="1600" dirty="0">
              <a:solidFill>
                <a:schemeClr val="bg1"/>
              </a:solidFill>
              <a:latin typeface="Arial" panose="020B0604020202020204" pitchFamily="34" charset="0"/>
              <a:cs typeface="Arial" panose="020B0604020202020204" pitchFamily="34" charset="0"/>
            </a:endParaRPr>
          </a:p>
          <a:p>
            <a:pPr algn="l"/>
            <a:r>
              <a:rPr lang="nb-NO" sz="1200" dirty="0">
                <a:solidFill>
                  <a:schemeClr val="bg1"/>
                </a:solidFill>
                <a:latin typeface="Arial" panose="020B0604020202020204" pitchFamily="34" charset="0"/>
                <a:cs typeface="Arial" panose="020B0604020202020204" pitchFamily="34" charset="0"/>
              </a:rPr>
              <a:t>Kultur</a:t>
            </a:r>
            <a:r>
              <a:rPr lang="nn-NO" sz="1200" dirty="0">
                <a:solidFill>
                  <a:schemeClr val="bg1"/>
                </a:solidFill>
                <a:latin typeface="Arial" panose="020B0604020202020204" pitchFamily="34" charset="0"/>
                <a:cs typeface="Arial" panose="020B0604020202020204" pitchFamily="34" charset="0"/>
              </a:rPr>
              <a:t>bygg har mange faste utgifter som t.d. straum og forsikring</a:t>
            </a:r>
          </a:p>
          <a:p>
            <a:pPr algn="l"/>
            <a:endParaRPr lang="nn-NO" sz="1200" dirty="0">
              <a:solidFill>
                <a:schemeClr val="bg1"/>
              </a:solidFill>
              <a:latin typeface="Arial" panose="020B0604020202020204" pitchFamily="34" charset="0"/>
              <a:cs typeface="Arial" panose="020B0604020202020204" pitchFamily="34" charset="0"/>
            </a:endParaRPr>
          </a:p>
          <a:p>
            <a:pPr algn="l"/>
            <a:r>
              <a:rPr lang="nn-NO" sz="1200" dirty="0">
                <a:solidFill>
                  <a:schemeClr val="bg1"/>
                </a:solidFill>
                <a:latin typeface="Arial" panose="020B0604020202020204" pitchFamily="34" charset="0"/>
                <a:cs typeface="Arial" panose="020B0604020202020204" pitchFamily="34" charset="0"/>
              </a:rPr>
              <a:t>Kan dei reduserast?</a:t>
            </a:r>
          </a:p>
          <a:p>
            <a:pPr algn="l"/>
            <a:endParaRPr lang="nb-NO" sz="1600" dirty="0">
              <a:solidFill>
                <a:schemeClr val="bg1"/>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FFCFDC0C-F722-42D3-B81E-137581F5694A}" type="slidenum">
              <a:rPr lang="nb-NO" smtClean="0"/>
              <a:t>13</a:t>
            </a:fld>
            <a:endParaRPr lang="nb-NO"/>
          </a:p>
        </p:txBody>
      </p:sp>
    </p:spTree>
    <p:extLst>
      <p:ext uri="{BB962C8B-B14F-4D97-AF65-F5344CB8AC3E}">
        <p14:creationId xmlns:p14="http://schemas.microsoft.com/office/powerpoint/2010/main" val="4287781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2400" b="1" dirty="0">
                <a:solidFill>
                  <a:schemeClr val="bg1"/>
                </a:solidFill>
                <a:latin typeface="+mn-lt"/>
                <a:cs typeface="Arial" panose="020B0604020202020204" pitchFamily="34" charset="0"/>
              </a:rPr>
              <a:t>Utgifter:</a:t>
            </a:r>
          </a:p>
          <a:p>
            <a:pPr algn="l"/>
            <a:endParaRPr lang="nb-NO" sz="1600" dirty="0">
              <a:solidFill>
                <a:schemeClr val="bg1"/>
              </a:solidFill>
              <a:latin typeface="Arial" panose="020B0604020202020204" pitchFamily="34" charset="0"/>
              <a:cs typeface="Arial" panose="020B0604020202020204" pitchFamily="34" charset="0"/>
            </a:endParaRPr>
          </a:p>
          <a:p>
            <a:pPr algn="l"/>
            <a:r>
              <a:rPr lang="nb-NO" sz="1200" dirty="0">
                <a:solidFill>
                  <a:schemeClr val="bg1"/>
                </a:solidFill>
                <a:latin typeface="Arial" panose="020B0604020202020204" pitchFamily="34" charset="0"/>
                <a:cs typeface="Arial" panose="020B0604020202020204" pitchFamily="34" charset="0"/>
              </a:rPr>
              <a:t>Kultur</a:t>
            </a:r>
            <a:r>
              <a:rPr lang="nn-NO" sz="1200" dirty="0">
                <a:solidFill>
                  <a:schemeClr val="bg1"/>
                </a:solidFill>
                <a:latin typeface="Arial" panose="020B0604020202020204" pitchFamily="34" charset="0"/>
                <a:cs typeface="Arial" panose="020B0604020202020204" pitchFamily="34" charset="0"/>
              </a:rPr>
              <a:t>bygg har mange faste utgifter som t.d. straum og forsikring</a:t>
            </a:r>
          </a:p>
          <a:p>
            <a:pPr algn="l"/>
            <a:endParaRPr lang="nn-NO" sz="1200" dirty="0">
              <a:solidFill>
                <a:schemeClr val="bg1"/>
              </a:solidFill>
              <a:latin typeface="Arial" panose="020B0604020202020204" pitchFamily="34" charset="0"/>
              <a:cs typeface="Arial" panose="020B0604020202020204" pitchFamily="34" charset="0"/>
            </a:endParaRPr>
          </a:p>
          <a:p>
            <a:pPr algn="l"/>
            <a:r>
              <a:rPr lang="nn-NO" sz="1200" dirty="0">
                <a:solidFill>
                  <a:schemeClr val="bg1"/>
                </a:solidFill>
                <a:latin typeface="Arial" panose="020B0604020202020204" pitchFamily="34" charset="0"/>
                <a:cs typeface="Arial" panose="020B0604020202020204" pitchFamily="34" charset="0"/>
              </a:rPr>
              <a:t>Kan dei reduserast?</a:t>
            </a:r>
          </a:p>
          <a:p>
            <a:pPr algn="l"/>
            <a:endParaRPr lang="nb-NO" sz="1600" dirty="0">
              <a:solidFill>
                <a:schemeClr val="bg1"/>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FFCFDC0C-F722-42D3-B81E-137581F5694A}" type="slidenum">
              <a:rPr lang="nb-NO" smtClean="0"/>
              <a:t>14</a:t>
            </a:fld>
            <a:endParaRPr lang="nb-NO"/>
          </a:p>
        </p:txBody>
      </p:sp>
    </p:spTree>
    <p:extLst>
      <p:ext uri="{BB962C8B-B14F-4D97-AF65-F5344CB8AC3E}">
        <p14:creationId xmlns:p14="http://schemas.microsoft.com/office/powerpoint/2010/main" val="3378095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2400" b="1" dirty="0">
                <a:solidFill>
                  <a:schemeClr val="bg1"/>
                </a:solidFill>
                <a:latin typeface="+mn-lt"/>
                <a:cs typeface="Arial" panose="020B0604020202020204" pitchFamily="34" charset="0"/>
              </a:rPr>
              <a:t>Utgifter:</a:t>
            </a:r>
          </a:p>
          <a:p>
            <a:pPr algn="l"/>
            <a:endParaRPr lang="nb-NO" sz="1600" dirty="0">
              <a:solidFill>
                <a:schemeClr val="bg1"/>
              </a:solidFill>
              <a:latin typeface="Arial" panose="020B0604020202020204" pitchFamily="34" charset="0"/>
              <a:cs typeface="Arial" panose="020B0604020202020204" pitchFamily="34" charset="0"/>
            </a:endParaRPr>
          </a:p>
          <a:p>
            <a:pPr algn="l"/>
            <a:r>
              <a:rPr lang="nb-NO" sz="1200" dirty="0">
                <a:solidFill>
                  <a:schemeClr val="bg1"/>
                </a:solidFill>
                <a:latin typeface="Arial" panose="020B0604020202020204" pitchFamily="34" charset="0"/>
                <a:cs typeface="Arial" panose="020B0604020202020204" pitchFamily="34" charset="0"/>
              </a:rPr>
              <a:t>Kultur</a:t>
            </a:r>
            <a:r>
              <a:rPr lang="nn-NO" sz="1200" dirty="0">
                <a:solidFill>
                  <a:schemeClr val="bg1"/>
                </a:solidFill>
                <a:latin typeface="Arial" panose="020B0604020202020204" pitchFamily="34" charset="0"/>
                <a:cs typeface="Arial" panose="020B0604020202020204" pitchFamily="34" charset="0"/>
              </a:rPr>
              <a:t>bygg har mange faste utgifter som t.d. straum og forsikring</a:t>
            </a:r>
          </a:p>
          <a:p>
            <a:pPr algn="l"/>
            <a:endParaRPr lang="nn-NO" sz="1200" dirty="0">
              <a:solidFill>
                <a:schemeClr val="bg1"/>
              </a:solidFill>
              <a:latin typeface="Arial" panose="020B0604020202020204" pitchFamily="34" charset="0"/>
              <a:cs typeface="Arial" panose="020B0604020202020204" pitchFamily="34" charset="0"/>
            </a:endParaRPr>
          </a:p>
          <a:p>
            <a:pPr algn="l"/>
            <a:r>
              <a:rPr lang="nn-NO" sz="1200" dirty="0">
                <a:solidFill>
                  <a:schemeClr val="bg1"/>
                </a:solidFill>
                <a:latin typeface="Arial" panose="020B0604020202020204" pitchFamily="34" charset="0"/>
                <a:cs typeface="Arial" panose="020B0604020202020204" pitchFamily="34" charset="0"/>
              </a:rPr>
              <a:t>Kan dei reduserast?</a:t>
            </a:r>
          </a:p>
          <a:p>
            <a:pPr algn="l"/>
            <a:endParaRPr lang="nb-NO" sz="1600" dirty="0">
              <a:solidFill>
                <a:schemeClr val="bg1"/>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FFCFDC0C-F722-42D3-B81E-137581F5694A}" type="slidenum">
              <a:rPr lang="nb-NO" smtClean="0"/>
              <a:t>15</a:t>
            </a:fld>
            <a:endParaRPr lang="nb-NO"/>
          </a:p>
        </p:txBody>
      </p:sp>
    </p:spTree>
    <p:extLst>
      <p:ext uri="{BB962C8B-B14F-4D97-AF65-F5344CB8AC3E}">
        <p14:creationId xmlns:p14="http://schemas.microsoft.com/office/powerpoint/2010/main" val="1628089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Nokre</a:t>
            </a:r>
            <a:r>
              <a:rPr lang="nb-NO" dirty="0"/>
              <a:t> av </a:t>
            </a:r>
            <a:r>
              <a:rPr lang="nb-NO" dirty="0" err="1"/>
              <a:t>desse</a:t>
            </a:r>
            <a:r>
              <a:rPr lang="nb-NO" dirty="0"/>
              <a:t> er dekka av andre i dag, så </a:t>
            </a:r>
            <a:r>
              <a:rPr lang="nb-NO" dirty="0" err="1"/>
              <a:t>eg</a:t>
            </a:r>
            <a:r>
              <a:rPr lang="nb-NO" dirty="0"/>
              <a:t> går </a:t>
            </a:r>
            <a:r>
              <a:rPr lang="nb-NO" dirty="0" err="1"/>
              <a:t>ikkje</a:t>
            </a:r>
            <a:r>
              <a:rPr lang="nb-NO" dirty="0"/>
              <a:t> i detalj på </a:t>
            </a:r>
            <a:r>
              <a:rPr lang="nb-NO" dirty="0" err="1"/>
              <a:t>desse</a:t>
            </a:r>
            <a:r>
              <a:rPr lang="nb-NO" dirty="0"/>
              <a:t> </a:t>
            </a:r>
            <a:r>
              <a:rPr lang="nb-NO" dirty="0" err="1"/>
              <a:t>ordningane</a:t>
            </a:r>
            <a:r>
              <a:rPr lang="nb-NO" dirty="0"/>
              <a:t>.</a:t>
            </a:r>
          </a:p>
          <a:p>
            <a:endParaRPr lang="nb-NO" dirty="0"/>
          </a:p>
          <a:p>
            <a:r>
              <a:rPr lang="nb-NO" dirty="0"/>
              <a:t>Viktig å </a:t>
            </a:r>
            <a:r>
              <a:rPr lang="nb-NO" dirty="0" err="1"/>
              <a:t>hugse</a:t>
            </a:r>
            <a:r>
              <a:rPr lang="nb-NO" dirty="0"/>
              <a:t> at </a:t>
            </a:r>
            <a:r>
              <a:rPr lang="nb-NO" dirty="0" err="1"/>
              <a:t>sjølv</a:t>
            </a:r>
            <a:r>
              <a:rPr lang="nb-NO" dirty="0"/>
              <a:t> om t.d. </a:t>
            </a:r>
            <a:r>
              <a:rPr lang="nb-NO" dirty="0" err="1"/>
              <a:t>kommunar</a:t>
            </a:r>
            <a:r>
              <a:rPr lang="nb-NO" dirty="0"/>
              <a:t> støtter med relativt små beløp så kan det </a:t>
            </a:r>
            <a:r>
              <a:rPr lang="nb-NO" dirty="0" err="1"/>
              <a:t>vere</a:t>
            </a:r>
            <a:r>
              <a:rPr lang="nb-NO" dirty="0"/>
              <a:t> viktig samfinansiering. </a:t>
            </a:r>
            <a:r>
              <a:rPr lang="nb-NO" dirty="0" err="1"/>
              <a:t>Stiftingar</a:t>
            </a:r>
            <a:r>
              <a:rPr lang="nb-NO" dirty="0"/>
              <a:t> </a:t>
            </a:r>
            <a:r>
              <a:rPr lang="nb-NO" dirty="0" err="1"/>
              <a:t>tykkjer</a:t>
            </a:r>
            <a:r>
              <a:rPr lang="nb-NO" dirty="0"/>
              <a:t> og det er positivt om </a:t>
            </a:r>
            <a:r>
              <a:rPr lang="nb-NO" dirty="0" err="1"/>
              <a:t>kommunar</a:t>
            </a:r>
            <a:r>
              <a:rPr lang="nb-NO" dirty="0"/>
              <a:t> og andre </a:t>
            </a:r>
            <a:r>
              <a:rPr lang="nb-NO" dirty="0" err="1"/>
              <a:t>aktørar</a:t>
            </a:r>
            <a:r>
              <a:rPr lang="nb-NO" dirty="0"/>
              <a:t> </a:t>
            </a:r>
            <a:r>
              <a:rPr lang="nb-NO" dirty="0" err="1"/>
              <a:t>støtar</a:t>
            </a:r>
            <a:r>
              <a:rPr lang="nb-NO" dirty="0"/>
              <a:t> prosjekt!</a:t>
            </a:r>
          </a:p>
        </p:txBody>
      </p:sp>
      <p:sp>
        <p:nvSpPr>
          <p:cNvPr id="4" name="Plassholder for lysbildenummer 3"/>
          <p:cNvSpPr>
            <a:spLocks noGrp="1"/>
          </p:cNvSpPr>
          <p:nvPr>
            <p:ph type="sldNum" sz="quarter" idx="5"/>
          </p:nvPr>
        </p:nvSpPr>
        <p:spPr/>
        <p:txBody>
          <a:bodyPr/>
          <a:lstStyle/>
          <a:p>
            <a:fld id="{FFCFDC0C-F722-42D3-B81E-137581F5694A}" type="slidenum">
              <a:rPr lang="nb-NO" smtClean="0"/>
              <a:t>16</a:t>
            </a:fld>
            <a:endParaRPr lang="nb-NO"/>
          </a:p>
        </p:txBody>
      </p:sp>
    </p:spTree>
    <p:extLst>
      <p:ext uri="{BB962C8B-B14F-4D97-AF65-F5344CB8AC3E}">
        <p14:creationId xmlns:p14="http://schemas.microsoft.com/office/powerpoint/2010/main" val="3904191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FCFDC0C-F722-42D3-B81E-137581F5694A}" type="slidenum">
              <a:rPr lang="nb-NO" smtClean="0"/>
              <a:t>17</a:t>
            </a:fld>
            <a:endParaRPr lang="nb-NO"/>
          </a:p>
        </p:txBody>
      </p:sp>
    </p:spTree>
    <p:extLst>
      <p:ext uri="{BB962C8B-B14F-4D97-AF65-F5344CB8AC3E}">
        <p14:creationId xmlns:p14="http://schemas.microsoft.com/office/powerpoint/2010/main" val="2247862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B34B069-2CC1-48E2-A0AE-E4B45AB056D8}" type="slidenum">
              <a:rPr lang="nn-NO" smtClean="0"/>
              <a:t>18</a:t>
            </a:fld>
            <a:endParaRPr lang="nn-NO"/>
          </a:p>
        </p:txBody>
      </p:sp>
    </p:spTree>
    <p:extLst>
      <p:ext uri="{BB962C8B-B14F-4D97-AF65-F5344CB8AC3E}">
        <p14:creationId xmlns:p14="http://schemas.microsoft.com/office/powerpoint/2010/main" val="2663890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Lokal kulturaktivitet er et godt grunnlag for bærekraftige samfunn. Kulturrom jobber for at det skal være mulig å utøve og oppleve kultur uansett hvor i landet man bor. For å redusere klimaavtrykket til kulturlivets fysiske infrastruktur </a:t>
            </a:r>
            <a:r>
              <a:rPr lang="nb-NO" b="1" dirty="0"/>
              <a:t>utlyser Kulturrom nå 10 millioner til grønnere investeringer.</a:t>
            </a:r>
            <a:r>
              <a:rPr lang="nb-NO" dirty="0"/>
              <a:t> </a:t>
            </a:r>
          </a:p>
          <a:p>
            <a:endParaRPr lang="nb-NO" dirty="0"/>
          </a:p>
          <a:p>
            <a:r>
              <a:rPr lang="nb-NO" dirty="0"/>
              <a:t>Med midler til Grønnere investeringer skal det være enkelt å få tilskudd til omstilling. Midlene skal stimulere til </a:t>
            </a:r>
            <a:r>
              <a:rPr lang="nb-NO" dirty="0" err="1"/>
              <a:t>sirkularitet</a:t>
            </a:r>
            <a:r>
              <a:rPr lang="nb-NO" dirty="0"/>
              <a:t> og ombruk av lokaler og utstyr. Det vil gi mulighet for å leie inn ressurser, gjøre mulighetsstudier for gjenbruk av materialer, systematisere interne rutiner for vedlikehold og dele kunnskap med andre.</a:t>
            </a:r>
          </a:p>
          <a:p>
            <a:r>
              <a:rPr lang="nb-NO" b="1" dirty="0"/>
              <a:t>Tiltakene skal bidra til (minst en av) følgende: </a:t>
            </a:r>
            <a:endParaRPr lang="nb-NO" dirty="0"/>
          </a:p>
          <a:p>
            <a:pPr>
              <a:buFont typeface="Arial" panose="020B0604020202020204" pitchFamily="34" charset="0"/>
              <a:buChar char="•"/>
            </a:pPr>
            <a:r>
              <a:rPr lang="nb-NO" dirty="0"/>
              <a:t>Muliggjøre lokale initiativ</a:t>
            </a:r>
          </a:p>
          <a:p>
            <a:pPr>
              <a:buFont typeface="Arial" panose="020B0604020202020204" pitchFamily="34" charset="0"/>
              <a:buChar char="•"/>
            </a:pPr>
            <a:r>
              <a:rPr lang="nb-NO" dirty="0"/>
              <a:t>Begrense kjøp av nytt utstyr</a:t>
            </a:r>
          </a:p>
          <a:p>
            <a:pPr>
              <a:buFont typeface="Arial" panose="020B0604020202020204" pitchFamily="34" charset="0"/>
              <a:buChar char="•"/>
            </a:pPr>
            <a:r>
              <a:rPr lang="nb-NO" dirty="0" err="1"/>
              <a:t>Sirkularitet</a:t>
            </a:r>
            <a:r>
              <a:rPr lang="nb-NO" dirty="0"/>
              <a:t> og ombruk av lokaler og utstyr</a:t>
            </a:r>
          </a:p>
          <a:p>
            <a:pPr>
              <a:buFont typeface="Arial" panose="020B0604020202020204" pitchFamily="34" charset="0"/>
              <a:buChar char="•"/>
            </a:pPr>
            <a:r>
              <a:rPr lang="nb-NO" dirty="0"/>
              <a:t>Styrket kompetanse </a:t>
            </a:r>
          </a:p>
          <a:p>
            <a:endParaRPr lang="nb-NO" dirty="0"/>
          </a:p>
        </p:txBody>
      </p:sp>
      <p:sp>
        <p:nvSpPr>
          <p:cNvPr id="4" name="Plassholder for lysbildenummer 3"/>
          <p:cNvSpPr>
            <a:spLocks noGrp="1"/>
          </p:cNvSpPr>
          <p:nvPr>
            <p:ph type="sldNum" sz="quarter" idx="5"/>
          </p:nvPr>
        </p:nvSpPr>
        <p:spPr/>
        <p:txBody>
          <a:bodyPr/>
          <a:lstStyle/>
          <a:p>
            <a:fld id="{FFCFDC0C-F722-42D3-B81E-137581F5694A}" type="slidenum">
              <a:rPr lang="nb-NO" smtClean="0"/>
              <a:t>19</a:t>
            </a:fld>
            <a:endParaRPr lang="nb-NO"/>
          </a:p>
        </p:txBody>
      </p:sp>
    </p:spTree>
    <p:extLst>
      <p:ext uri="{BB962C8B-B14F-4D97-AF65-F5344CB8AC3E}">
        <p14:creationId xmlns:p14="http://schemas.microsoft.com/office/powerpoint/2010/main" val="3071142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Døme: </a:t>
            </a:r>
          </a:p>
          <a:p>
            <a:pPr marL="171450" indent="-171450">
              <a:buFont typeface="Arial" panose="020B0604020202020204" pitchFamily="34" charset="0"/>
              <a:buChar char="•"/>
            </a:pPr>
            <a:r>
              <a:rPr lang="nb-NO" dirty="0"/>
              <a:t> Tysnes kraftlag: https://www.tysneskraftlag.no/ny-retningslinjer-for-st%C3%B8tte</a:t>
            </a:r>
          </a:p>
          <a:p>
            <a:pPr marL="171450" indent="-171450">
              <a:buFont typeface="Arial" panose="020B0604020202020204" pitchFamily="34" charset="0"/>
              <a:buChar char="•"/>
            </a:pPr>
            <a:r>
              <a:rPr lang="nb-NO" dirty="0"/>
              <a:t>Hennøy Vindforening, Bremanger</a:t>
            </a:r>
          </a:p>
          <a:p>
            <a:endParaRPr lang="nb-NO" dirty="0"/>
          </a:p>
          <a:p>
            <a:r>
              <a:rPr lang="nb-NO" dirty="0"/>
              <a:t>Finnes mange </a:t>
            </a:r>
            <a:r>
              <a:rPr lang="nb-NO" dirty="0" err="1"/>
              <a:t>støtteordningar</a:t>
            </a:r>
            <a:r>
              <a:rPr lang="nb-NO" dirty="0"/>
              <a:t>, </a:t>
            </a:r>
            <a:r>
              <a:rPr lang="nb-NO" dirty="0" err="1"/>
              <a:t>nokre</a:t>
            </a:r>
            <a:endParaRPr lang="nb-NO" dirty="0"/>
          </a:p>
          <a:p>
            <a:r>
              <a:rPr lang="nb-NO" dirty="0"/>
              <a:t>KOMP: støtteordning for kurs, opplæringsprosjekter og andre kompetansehevende tiltak. Særlig retta mot barn og ungdom.</a:t>
            </a:r>
          </a:p>
          <a:p>
            <a:endParaRPr lang="nb-NO" dirty="0"/>
          </a:p>
          <a:p>
            <a:r>
              <a:rPr lang="nb-NO" dirty="0"/>
              <a:t>https://stotte.ungfritid.no/ kan være vært å sjekke ut.</a:t>
            </a:r>
          </a:p>
          <a:p>
            <a:r>
              <a:rPr lang="nb-NO" dirty="0" err="1"/>
              <a:t>Tilskuddportalen</a:t>
            </a:r>
            <a:r>
              <a:rPr lang="nb-NO" dirty="0"/>
              <a:t>, for de som har mulighet via kommune. Her er det og </a:t>
            </a:r>
            <a:r>
              <a:rPr lang="nb-NO" dirty="0" err="1"/>
              <a:t>videoar</a:t>
            </a:r>
            <a:r>
              <a:rPr lang="nb-NO" dirty="0"/>
              <a:t> om korleis skrive gode </a:t>
            </a:r>
            <a:r>
              <a:rPr lang="nb-NO" dirty="0" err="1"/>
              <a:t>søknadar</a:t>
            </a:r>
            <a:r>
              <a:rPr lang="nb-NO" dirty="0"/>
              <a:t>.</a:t>
            </a:r>
          </a:p>
        </p:txBody>
      </p:sp>
      <p:sp>
        <p:nvSpPr>
          <p:cNvPr id="4" name="Plassholder for lysbildenummer 3"/>
          <p:cNvSpPr>
            <a:spLocks noGrp="1"/>
          </p:cNvSpPr>
          <p:nvPr>
            <p:ph type="sldNum" sz="quarter" idx="5"/>
          </p:nvPr>
        </p:nvSpPr>
        <p:spPr/>
        <p:txBody>
          <a:bodyPr/>
          <a:lstStyle/>
          <a:p>
            <a:fld id="{FFCFDC0C-F722-42D3-B81E-137581F5694A}" type="slidenum">
              <a:rPr lang="nb-NO" smtClean="0"/>
              <a:t>22</a:t>
            </a:fld>
            <a:endParaRPr lang="nb-NO"/>
          </a:p>
        </p:txBody>
      </p:sp>
    </p:spTree>
    <p:extLst>
      <p:ext uri="{BB962C8B-B14F-4D97-AF65-F5344CB8AC3E}">
        <p14:creationId xmlns:p14="http://schemas.microsoft.com/office/powerpoint/2010/main" val="2405447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Må </a:t>
            </a:r>
            <a:r>
              <a:rPr lang="nb-NO" dirty="0" err="1"/>
              <a:t>vere</a:t>
            </a:r>
            <a:r>
              <a:rPr lang="nb-NO" dirty="0"/>
              <a:t> medlem av </a:t>
            </a:r>
            <a:r>
              <a:rPr lang="nb-NO" dirty="0" err="1"/>
              <a:t>landsdekkande</a:t>
            </a:r>
            <a:r>
              <a:rPr lang="nb-NO" dirty="0"/>
              <a:t> organisasjon, som Noregs Ungdomslag. Minst fire </a:t>
            </a:r>
            <a:r>
              <a:rPr lang="nb-NO" dirty="0" err="1"/>
              <a:t>søkarar</a:t>
            </a:r>
            <a:r>
              <a:rPr lang="nb-NO" dirty="0"/>
              <a:t> (inkl. </a:t>
            </a:r>
            <a:r>
              <a:rPr lang="nb-NO" dirty="0" err="1"/>
              <a:t>kursleiar</a:t>
            </a:r>
            <a:r>
              <a:rPr lang="nb-NO" dirty="0"/>
              <a:t>), alle må </a:t>
            </a:r>
            <a:r>
              <a:rPr lang="nb-NO" dirty="0" err="1"/>
              <a:t>vere</a:t>
            </a:r>
            <a:r>
              <a:rPr lang="nb-NO" dirty="0"/>
              <a:t> over 14 år.</a:t>
            </a:r>
          </a:p>
          <a:p>
            <a:endParaRPr lang="nb-NO" dirty="0"/>
          </a:p>
          <a:p>
            <a:r>
              <a:rPr lang="nb-NO" dirty="0"/>
              <a:t>I tillegg har vi Dramas</a:t>
            </a:r>
          </a:p>
        </p:txBody>
      </p:sp>
      <p:sp>
        <p:nvSpPr>
          <p:cNvPr id="4" name="Plassholder for lysbildenummer 3"/>
          <p:cNvSpPr>
            <a:spLocks noGrp="1"/>
          </p:cNvSpPr>
          <p:nvPr>
            <p:ph type="sldNum" sz="quarter" idx="5"/>
          </p:nvPr>
        </p:nvSpPr>
        <p:spPr/>
        <p:txBody>
          <a:bodyPr/>
          <a:lstStyle/>
          <a:p>
            <a:fld id="{FFCFDC0C-F722-42D3-B81E-137581F5694A}" type="slidenum">
              <a:rPr lang="nb-NO" smtClean="0"/>
              <a:t>23</a:t>
            </a:fld>
            <a:endParaRPr lang="nb-NO"/>
          </a:p>
        </p:txBody>
      </p:sp>
    </p:spTree>
    <p:extLst>
      <p:ext uri="{BB962C8B-B14F-4D97-AF65-F5344CB8AC3E}">
        <p14:creationId xmlns:p14="http://schemas.microsoft.com/office/powerpoint/2010/main" val="3351750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2400" b="1" dirty="0">
                <a:solidFill>
                  <a:schemeClr val="bg1"/>
                </a:solidFill>
                <a:latin typeface="+mn-lt"/>
                <a:cs typeface="Arial" panose="020B0604020202020204" pitchFamily="34" charset="0"/>
              </a:rPr>
              <a:t>Utgifter:</a:t>
            </a:r>
            <a:r>
              <a:rPr lang="nn-NO" sz="2400" b="1" dirty="0">
                <a:solidFill>
                  <a:schemeClr val="bg1"/>
                </a:solidFill>
                <a:latin typeface="Figtree Bold" pitchFamily="2" charset="0"/>
                <a:ea typeface="Microsoft YaHei" pitchFamily="2"/>
                <a:cs typeface="Arial" panose="020B0604020202020204" pitchFamily="34" charset="0"/>
              </a:rPr>
              <a:t>gode</a:t>
            </a:r>
            <a:endParaRPr lang="nb-NO" sz="2400" b="1" dirty="0">
              <a:solidFill>
                <a:schemeClr val="bg1"/>
              </a:solidFill>
              <a:latin typeface="+mn-lt"/>
              <a:cs typeface="Arial" panose="020B0604020202020204" pitchFamily="34" charset="0"/>
            </a:endParaRPr>
          </a:p>
          <a:p>
            <a:pPr algn="l"/>
            <a:endParaRPr lang="nb-NO" sz="1600" dirty="0">
              <a:solidFill>
                <a:schemeClr val="bg1"/>
              </a:solidFill>
              <a:latin typeface="Arial" panose="020B0604020202020204" pitchFamily="34" charset="0"/>
              <a:cs typeface="Arial" panose="020B0604020202020204" pitchFamily="34" charset="0"/>
            </a:endParaRPr>
          </a:p>
          <a:p>
            <a:pPr algn="l"/>
            <a:r>
              <a:rPr lang="nb-NO" sz="1200" dirty="0">
                <a:solidFill>
                  <a:schemeClr val="bg1"/>
                </a:solidFill>
                <a:latin typeface="Arial" panose="020B0604020202020204" pitchFamily="34" charset="0"/>
                <a:cs typeface="Arial" panose="020B0604020202020204" pitchFamily="34" charset="0"/>
              </a:rPr>
              <a:t>Kultur</a:t>
            </a:r>
            <a:r>
              <a:rPr lang="nn-NO" sz="1200" dirty="0">
                <a:solidFill>
                  <a:schemeClr val="bg1"/>
                </a:solidFill>
                <a:latin typeface="Arial" panose="020B0604020202020204" pitchFamily="34" charset="0"/>
                <a:cs typeface="Arial" panose="020B0604020202020204" pitchFamily="34" charset="0"/>
              </a:rPr>
              <a:t>bygg har mange faste utgifter som t.d. straum og forsikring</a:t>
            </a:r>
          </a:p>
          <a:p>
            <a:pPr algn="l"/>
            <a:endParaRPr lang="nn-NO" sz="1200" dirty="0">
              <a:solidFill>
                <a:schemeClr val="bg1"/>
              </a:solidFill>
              <a:latin typeface="Arial" panose="020B0604020202020204" pitchFamily="34" charset="0"/>
              <a:cs typeface="Arial" panose="020B0604020202020204" pitchFamily="34" charset="0"/>
            </a:endParaRPr>
          </a:p>
          <a:p>
            <a:pPr algn="l"/>
            <a:r>
              <a:rPr lang="nn-NO" sz="1200" dirty="0">
                <a:solidFill>
                  <a:schemeClr val="bg1"/>
                </a:solidFill>
                <a:latin typeface="Arial" panose="020B0604020202020204" pitchFamily="34" charset="0"/>
                <a:cs typeface="Arial" panose="020B0604020202020204" pitchFamily="34" charset="0"/>
              </a:rPr>
              <a:t>Kan dei reduserast?</a:t>
            </a:r>
          </a:p>
          <a:p>
            <a:pPr algn="l"/>
            <a:endParaRPr lang="nb-NO" sz="1600" dirty="0">
              <a:solidFill>
                <a:schemeClr val="bg1"/>
              </a:solidFill>
              <a:latin typeface="Arial" panose="020B0604020202020204" pitchFamily="34" charset="0"/>
              <a:cs typeface="Arial" panose="020B0604020202020204" pitchFamily="34" charset="0"/>
            </a:endParaRPr>
          </a:p>
          <a:p>
            <a:pPr algn="l"/>
            <a:r>
              <a:rPr lang="nb-NO" sz="2400" dirty="0"/>
              <a:t>– Det er det som er poenget. Varmen «spretter» rundt i rommet, i motsetning til luftbåren varme, som forsvinner raskt. Men det må være vegger og tak slik at varmen blir værende. Varmen fra våre infrapanel holder seg lenge i rommet, er mykere og gir blant annet bedre luftfuktighet. Det er mange eksempler på at infrarød oppvarming er mye mer energieffektiv enn konvensjonell oppvarming, </a:t>
            </a:r>
            <a:endParaRPr lang="nb-NO" sz="1600" dirty="0">
              <a:solidFill>
                <a:schemeClr val="bg1"/>
              </a:solidFill>
              <a:latin typeface="Arial" panose="020B0604020202020204" pitchFamily="34" charset="0"/>
              <a:cs typeface="Arial" panose="020B0604020202020204" pitchFamily="34" charset="0"/>
            </a:endParaRPr>
          </a:p>
          <a:p>
            <a:pPr algn="l"/>
            <a:endParaRPr lang="nb-NO" sz="1600" dirty="0">
              <a:solidFill>
                <a:schemeClr val="bg1"/>
              </a:solidFill>
              <a:latin typeface="Arial" panose="020B0604020202020204" pitchFamily="34" charset="0"/>
              <a:cs typeface="Arial" panose="020B0604020202020204" pitchFamily="34" charset="0"/>
            </a:endParaRPr>
          </a:p>
          <a:p>
            <a:pPr algn="l"/>
            <a:r>
              <a:rPr lang="nb-NO" sz="1600" dirty="0">
                <a:solidFill>
                  <a:schemeClr val="bg1"/>
                </a:solidFill>
                <a:latin typeface="Arial" panose="020B0604020202020204" pitchFamily="34" charset="0"/>
                <a:cs typeface="Arial" panose="020B0604020202020204" pitchFamily="34" charset="0"/>
              </a:rPr>
              <a:t>Det kan òg </a:t>
            </a:r>
            <a:r>
              <a:rPr lang="nb-NO" sz="1600" dirty="0" err="1">
                <a:solidFill>
                  <a:schemeClr val="bg1"/>
                </a:solidFill>
                <a:latin typeface="Arial" panose="020B0604020202020204" pitchFamily="34" charset="0"/>
                <a:cs typeface="Arial" panose="020B0604020202020204" pitchFamily="34" charset="0"/>
              </a:rPr>
              <a:t>vere</a:t>
            </a:r>
            <a:r>
              <a:rPr lang="nb-NO" sz="1600" dirty="0">
                <a:solidFill>
                  <a:schemeClr val="bg1"/>
                </a:solidFill>
                <a:latin typeface="Arial" panose="020B0604020202020204" pitchFamily="34" charset="0"/>
                <a:cs typeface="Arial" panose="020B0604020202020204" pitchFamily="34" charset="0"/>
              </a:rPr>
              <a:t> </a:t>
            </a:r>
            <a:r>
              <a:rPr lang="nb-NO" sz="1600" dirty="0" err="1">
                <a:solidFill>
                  <a:schemeClr val="bg1"/>
                </a:solidFill>
                <a:latin typeface="Arial" panose="020B0604020202020204" pitchFamily="34" charset="0"/>
                <a:cs typeface="Arial" panose="020B0604020202020204" pitchFamily="34" charset="0"/>
              </a:rPr>
              <a:t>greitt</a:t>
            </a:r>
            <a:r>
              <a:rPr lang="nb-NO" sz="1600" dirty="0">
                <a:solidFill>
                  <a:schemeClr val="bg1"/>
                </a:solidFill>
                <a:latin typeface="Arial" panose="020B0604020202020204" pitchFamily="34" charset="0"/>
                <a:cs typeface="Arial" panose="020B0604020202020204" pitchFamily="34" charset="0"/>
              </a:rPr>
              <a:t> å sjekke ut om t.d. infravarmepanel kan </a:t>
            </a:r>
            <a:r>
              <a:rPr lang="nb-NO" sz="1600" dirty="0" err="1">
                <a:solidFill>
                  <a:schemeClr val="bg1"/>
                </a:solidFill>
                <a:latin typeface="Arial" panose="020B0604020202020204" pitchFamily="34" charset="0"/>
                <a:cs typeface="Arial" panose="020B0604020202020204" pitchFamily="34" charset="0"/>
              </a:rPr>
              <a:t>vere</a:t>
            </a:r>
            <a:r>
              <a:rPr lang="nb-NO" sz="1600" dirty="0">
                <a:solidFill>
                  <a:schemeClr val="bg1"/>
                </a:solidFill>
                <a:latin typeface="Arial" panose="020B0604020202020204" pitchFamily="34" charset="0"/>
                <a:cs typeface="Arial" panose="020B0604020202020204" pitchFamily="34" charset="0"/>
              </a:rPr>
              <a:t> godt alternativ til varmepumpe. Gir anna varmefølelse og </a:t>
            </a:r>
            <a:r>
              <a:rPr lang="nb-NO" sz="1600" dirty="0" err="1">
                <a:solidFill>
                  <a:schemeClr val="bg1"/>
                </a:solidFill>
                <a:latin typeface="Arial" panose="020B0604020202020204" pitchFamily="34" charset="0"/>
                <a:cs typeface="Arial" panose="020B0604020202020204" pitchFamily="34" charset="0"/>
              </a:rPr>
              <a:t>ein</a:t>
            </a:r>
            <a:r>
              <a:rPr lang="nb-NO" sz="1600" dirty="0">
                <a:solidFill>
                  <a:schemeClr val="bg1"/>
                </a:solidFill>
                <a:latin typeface="Arial" panose="020B0604020202020204" pitchFamily="34" charset="0"/>
                <a:cs typeface="Arial" panose="020B0604020202020204" pitchFamily="34" charset="0"/>
              </a:rPr>
              <a:t> unngår pumpe, kabling og utvendig vifte.</a:t>
            </a:r>
          </a:p>
          <a:p>
            <a:pPr algn="l"/>
            <a:endParaRPr lang="nb-NO" sz="1600" dirty="0">
              <a:solidFill>
                <a:schemeClr val="bg1"/>
              </a:solidFill>
              <a:latin typeface="Arial" panose="020B0604020202020204" pitchFamily="34" charset="0"/>
              <a:cs typeface="Arial" panose="020B0604020202020204" pitchFamily="34" charset="0"/>
            </a:endParaRPr>
          </a:p>
          <a:p>
            <a:pPr algn="l"/>
            <a:r>
              <a:rPr lang="nb-NO" sz="2400" dirty="0"/>
              <a:t>Med termostat i hvert rom, kan justeres ut fra aktivitet. La det være for eksempel 15 grader i huset hvis ingen er hjemme. </a:t>
            </a:r>
            <a:br>
              <a:rPr lang="nb-NO" sz="2400" dirty="0"/>
            </a:br>
            <a:r>
              <a:rPr lang="nb-NO" sz="2400" dirty="0"/>
              <a:t>Det er også mulig å programmere slik at man senker temperaturen i flere rom. </a:t>
            </a:r>
            <a:br>
              <a:rPr lang="nb-NO" sz="2400" dirty="0"/>
            </a:br>
            <a:r>
              <a:rPr lang="nb-NO" sz="2400" dirty="0"/>
              <a:t>En reduksjon på 5 grader gir halverte oppvarmingskostnad.</a:t>
            </a:r>
            <a:endParaRPr lang="nb-NO" sz="1600" dirty="0">
              <a:solidFill>
                <a:schemeClr val="bg1"/>
              </a:solidFill>
              <a:latin typeface="Arial" panose="020B060402020202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FFCFDC0C-F722-42D3-B81E-137581F5694A}" type="slidenum">
              <a:rPr lang="nb-NO" smtClean="0"/>
              <a:t>2</a:t>
            </a:fld>
            <a:endParaRPr lang="nb-NO"/>
          </a:p>
        </p:txBody>
      </p:sp>
    </p:spTree>
    <p:extLst>
      <p:ext uri="{BB962C8B-B14F-4D97-AF65-F5344CB8AC3E}">
        <p14:creationId xmlns:p14="http://schemas.microsoft.com/office/powerpoint/2010/main" val="270730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Satsingsområde kan varierer </a:t>
            </a:r>
            <a:r>
              <a:rPr lang="nb-NO" dirty="0" err="1"/>
              <a:t>frå</a:t>
            </a:r>
            <a:r>
              <a:rPr lang="nb-NO" dirty="0"/>
              <a:t> år til år. Det er </a:t>
            </a:r>
            <a:r>
              <a:rPr lang="nb-NO" dirty="0" err="1"/>
              <a:t>difor</a:t>
            </a:r>
            <a:r>
              <a:rPr lang="nb-NO" dirty="0"/>
              <a:t> lurt å følgje godt med på heimesida </a:t>
            </a:r>
            <a:r>
              <a:rPr lang="nb-NO" dirty="0" err="1"/>
              <a:t>deira</a:t>
            </a:r>
            <a:r>
              <a:rPr lang="nb-NO" dirty="0"/>
              <a:t>.</a:t>
            </a:r>
          </a:p>
          <a:p>
            <a:r>
              <a:rPr lang="nb-NO" dirty="0"/>
              <a:t>Minste beløp er 30 000, største 600 000,-</a:t>
            </a:r>
          </a:p>
          <a:p>
            <a:r>
              <a:rPr lang="nb-NO" dirty="0"/>
              <a:t>Har </a:t>
            </a:r>
            <a:r>
              <a:rPr lang="nb-NO" dirty="0" err="1"/>
              <a:t>dei</a:t>
            </a:r>
            <a:r>
              <a:rPr lang="nb-NO" dirty="0"/>
              <a:t> siste åra gått vekk </a:t>
            </a:r>
            <a:r>
              <a:rPr lang="nb-NO" dirty="0" err="1"/>
              <a:t>frå</a:t>
            </a:r>
            <a:r>
              <a:rPr lang="nb-NO" dirty="0"/>
              <a:t> å støtte renovering og utvikling av kulturlokale, men dette kan endre seg.</a:t>
            </a:r>
          </a:p>
        </p:txBody>
      </p:sp>
      <p:sp>
        <p:nvSpPr>
          <p:cNvPr id="4" name="Plassholder for lysbildenummer 3"/>
          <p:cNvSpPr>
            <a:spLocks noGrp="1"/>
          </p:cNvSpPr>
          <p:nvPr>
            <p:ph type="sldNum" sz="quarter" idx="5"/>
          </p:nvPr>
        </p:nvSpPr>
        <p:spPr/>
        <p:txBody>
          <a:bodyPr/>
          <a:lstStyle/>
          <a:p>
            <a:fld id="{FFCFDC0C-F722-42D3-B81E-137581F5694A}" type="slidenum">
              <a:rPr lang="nb-NO" smtClean="0"/>
              <a:t>24</a:t>
            </a:fld>
            <a:endParaRPr lang="nb-NO"/>
          </a:p>
        </p:txBody>
      </p:sp>
    </p:spTree>
    <p:extLst>
      <p:ext uri="{BB962C8B-B14F-4D97-AF65-F5344CB8AC3E}">
        <p14:creationId xmlns:p14="http://schemas.microsoft.com/office/powerpoint/2010/main" val="3840591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Plassholder for notater 2"/>
          <p:cNvSpPr txBox="1">
            <a:spLocks noGrp="1"/>
          </p:cNvSpPr>
          <p:nvPr>
            <p:ph type="body" sz="quarter" idx="1"/>
          </p:nvPr>
        </p:nvSpPr>
        <p:spPr/>
        <p:txBody>
          <a:bodyPr/>
          <a:lstStyle/>
          <a:p>
            <a:r>
              <a:rPr lang="nn-NO" dirty="0"/>
              <a:t>Mest aktuelt å søke på er Ekspress 2022</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Plassholder for notater 2"/>
          <p:cNvSpPr txBox="1">
            <a:spLocks noGrp="1"/>
          </p:cNvSpPr>
          <p:nvPr>
            <p:ph type="body" sz="quarter" idx="1"/>
          </p:nvPr>
        </p:nvSpPr>
        <p:spPr/>
        <p:txBody>
          <a:bodyPr/>
          <a:lstStyle/>
          <a:p>
            <a:r>
              <a:rPr lang="nb-NO" dirty="0"/>
              <a:t>Inkluderingsfondet: er </a:t>
            </a:r>
            <a:r>
              <a:rPr lang="nb-NO" dirty="0" err="1"/>
              <a:t>midlar</a:t>
            </a:r>
            <a:r>
              <a:rPr lang="nb-NO" dirty="0"/>
              <a:t> som idrettslag og andre ideelle </a:t>
            </a:r>
            <a:r>
              <a:rPr lang="nb-NO" dirty="0" err="1"/>
              <a:t>foreiningar</a:t>
            </a:r>
            <a:r>
              <a:rPr lang="nb-NO" dirty="0"/>
              <a:t> kan bruke til å hjelpe </a:t>
            </a:r>
            <a:r>
              <a:rPr lang="nb-NO" dirty="0" err="1"/>
              <a:t>medlemar</a:t>
            </a:r>
            <a:r>
              <a:rPr lang="nb-NO" dirty="0"/>
              <a:t> som har behov for å bli inkludert eller er </a:t>
            </a:r>
            <a:r>
              <a:rPr lang="nb-NO" dirty="0" err="1"/>
              <a:t>frå</a:t>
            </a:r>
            <a:r>
              <a:rPr lang="nb-NO" dirty="0"/>
              <a:t> </a:t>
            </a:r>
            <a:r>
              <a:rPr lang="nb-NO" dirty="0" err="1"/>
              <a:t>familiar</a:t>
            </a:r>
            <a:r>
              <a:rPr lang="nb-NO" dirty="0"/>
              <a:t> med </a:t>
            </a:r>
            <a:r>
              <a:rPr lang="nb-NO" dirty="0" err="1"/>
              <a:t>vanskelegstilt</a:t>
            </a:r>
            <a:r>
              <a:rPr lang="nb-NO" dirty="0"/>
              <a:t> økonomi. Familieøkonomien bør </a:t>
            </a:r>
            <a:r>
              <a:rPr lang="nb-NO" dirty="0" err="1"/>
              <a:t>ikkje</a:t>
            </a:r>
            <a:r>
              <a:rPr lang="nb-NO" dirty="0"/>
              <a:t> </a:t>
            </a:r>
            <a:r>
              <a:rPr lang="nb-NO" dirty="0" err="1"/>
              <a:t>vere</a:t>
            </a:r>
            <a:r>
              <a:rPr lang="nb-NO" dirty="0"/>
              <a:t> ei barriere for at barn og unge kan delta i </a:t>
            </a:r>
            <a:r>
              <a:rPr lang="nb-NO" dirty="0" err="1"/>
              <a:t>fritidsaktivitetar</a:t>
            </a:r>
            <a:r>
              <a:rPr lang="nb-NO" dirty="0"/>
              <a:t> på linje med andre. </a:t>
            </a:r>
            <a:r>
              <a:rPr lang="nb-NO" dirty="0" err="1"/>
              <a:t>Organisasjonar</a:t>
            </a:r>
            <a:r>
              <a:rPr lang="nb-NO" dirty="0"/>
              <a:t> kan </a:t>
            </a:r>
            <a:r>
              <a:rPr lang="nb-NO" dirty="0" err="1"/>
              <a:t>søkje</a:t>
            </a:r>
            <a:r>
              <a:rPr lang="nb-NO" dirty="0"/>
              <a:t> om å få  </a:t>
            </a:r>
            <a:r>
              <a:rPr lang="nb-NO" dirty="0" err="1"/>
              <a:t>midlar</a:t>
            </a:r>
            <a:r>
              <a:rPr lang="nb-NO" dirty="0"/>
              <a:t> til å dekke til dømes medlemsavgift, treningsavgift, </a:t>
            </a:r>
            <a:r>
              <a:rPr lang="nb-NO" dirty="0" err="1"/>
              <a:t>deltakravgift</a:t>
            </a:r>
            <a:r>
              <a:rPr lang="nb-NO" dirty="0"/>
              <a:t> og nødvendig </a:t>
            </a:r>
            <a:r>
              <a:rPr lang="nb-NO" dirty="0" err="1"/>
              <a:t>personleg</a:t>
            </a:r>
            <a:r>
              <a:rPr lang="nb-NO" dirty="0"/>
              <a:t> utstyr til </a:t>
            </a:r>
            <a:r>
              <a:rPr lang="nb-NO" dirty="0" err="1"/>
              <a:t>medlemar</a:t>
            </a:r>
            <a:r>
              <a:rPr lang="nb-NO" dirty="0"/>
              <a:t> som er i målgruppa.</a:t>
            </a:r>
          </a:p>
          <a:p>
            <a:endParaRPr lang="nb-NO" dirty="0"/>
          </a:p>
          <a:p>
            <a:r>
              <a:rPr lang="nb-NO" dirty="0"/>
              <a:t>Furorestipend: </a:t>
            </a:r>
            <a:r>
              <a:rPr lang="nn-NO" dirty="0"/>
              <a:t>Furorestipendet er Sparebankstiftinga sitt personlege stipend til framifrå ungdom (15-30 år) i kategoriane kultur, idrett og «open klasse». Stipendet har variert i storleik frå 10.000 til 100.000 kroner; men dei siste åra har alle stipenda vore på 50.000 kroner.</a:t>
            </a:r>
          </a:p>
        </p:txBody>
      </p:sp>
    </p:spTree>
    <p:extLst>
      <p:ext uri="{BB962C8B-B14F-4D97-AF65-F5344CB8AC3E}">
        <p14:creationId xmlns:p14="http://schemas.microsoft.com/office/powerpoint/2010/main" val="3026844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Plassholder for notater 2"/>
          <p:cNvSpPr txBox="1">
            <a:spLocks noGrp="1"/>
          </p:cNvSpPr>
          <p:nvPr>
            <p:ph type="body" sz="quarter" idx="1"/>
          </p:nvPr>
        </p:nvSpPr>
        <p:spPr/>
        <p:txBody>
          <a:bodyPr/>
          <a:lstStyle/>
          <a:p>
            <a:r>
              <a:rPr lang="nb-NO" dirty="0">
                <a:solidFill>
                  <a:srgbClr val="000000"/>
                </a:solidFill>
                <a:effectLst/>
              </a:rPr>
              <a:t>1. Alle fortjener å bli med på laget. Vi støtter tiltak som skaper tilhørighet og gjør at færre faller utenfor både skole-, arbeids- og samfunnsliv. </a:t>
            </a:r>
          </a:p>
          <a:p>
            <a:r>
              <a:rPr lang="nb-NO" dirty="0">
                <a:solidFill>
                  <a:srgbClr val="000000"/>
                </a:solidFill>
                <a:effectLst/>
              </a:rPr>
              <a:t>2. Vi fremmer kunst, kultur, breddeidrett og frivillighet for å oppnå åpne og aktive lokalsamfunn som styrker Vestlandet i dag - og for fremtiden.</a:t>
            </a:r>
          </a:p>
          <a:p>
            <a:r>
              <a:rPr lang="nb-NO" dirty="0">
                <a:solidFill>
                  <a:srgbClr val="000000"/>
                </a:solidFill>
                <a:effectLst/>
              </a:rPr>
              <a:t>3. </a:t>
            </a:r>
            <a:r>
              <a:rPr lang="nb-NO" dirty="0"/>
              <a:t>Vi skal fortsette å gi fart til ideer og prosjekter som bidrar til rask omstillingen, og at Vestlandet tar posisjon i nye, grønne verdikjeder.</a:t>
            </a:r>
          </a:p>
          <a:p>
            <a:endParaRPr lang="nb-NO" dirty="0"/>
          </a:p>
          <a:p>
            <a:r>
              <a:rPr lang="nb-NO" dirty="0"/>
              <a:t>Ulike </a:t>
            </a:r>
            <a:r>
              <a:rPr lang="nb-NO" dirty="0" err="1"/>
              <a:t>ordningar</a:t>
            </a:r>
            <a:r>
              <a:rPr lang="nb-NO" dirty="0"/>
              <a:t>: Heia nabolaget, </a:t>
            </a:r>
            <a:r>
              <a:rPr lang="nb-NO" dirty="0" err="1"/>
              <a:t>Ildsjelfondet</a:t>
            </a:r>
            <a:r>
              <a:rPr lang="nb-NO" dirty="0"/>
              <a:t>, </a:t>
            </a:r>
            <a:r>
              <a:rPr lang="nb-NO" dirty="0" err="1"/>
              <a:t>prosjektmidlar</a:t>
            </a:r>
            <a:r>
              <a:rPr lang="nb-NO" dirty="0"/>
              <a:t>. Ulike </a:t>
            </a:r>
            <a:r>
              <a:rPr lang="nb-NO" dirty="0" err="1"/>
              <a:t>søknadsfristar</a:t>
            </a:r>
            <a:r>
              <a:rPr lang="nb-NO" dirty="0"/>
              <a:t>, så her må </a:t>
            </a:r>
            <a:r>
              <a:rPr lang="nb-NO" dirty="0" err="1"/>
              <a:t>ein</a:t>
            </a:r>
            <a:r>
              <a:rPr lang="nb-NO" dirty="0"/>
              <a:t> følgje godt med!</a:t>
            </a:r>
            <a:endParaRPr lang="nn-NO" dirty="0"/>
          </a:p>
        </p:txBody>
      </p:sp>
    </p:spTree>
    <p:extLst>
      <p:ext uri="{BB962C8B-B14F-4D97-AF65-F5344CB8AC3E}">
        <p14:creationId xmlns:p14="http://schemas.microsoft.com/office/powerpoint/2010/main" val="168438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Velge mellom forenkla og dokumentert modell:</a:t>
            </a:r>
          </a:p>
          <a:p>
            <a:endParaRPr lang="nb-NO" dirty="0"/>
          </a:p>
          <a:p>
            <a:r>
              <a:rPr lang="nb-NO" dirty="0"/>
              <a:t>Forenklet modell er en av to modeller du kan velge å bruke når du søker om momskompensasjon. </a:t>
            </a:r>
          </a:p>
          <a:p>
            <a:r>
              <a:rPr lang="nb-NO" dirty="0"/>
              <a:t>Denne modellen tar utgangspunkt i de totale driftskostnadene i organisasjonen. Etter ev. </a:t>
            </a:r>
            <a:r>
              <a:rPr lang="nb-NO"/>
              <a:t>avgrensninger og fradrag blir det regnet ut et beregnet søknadsbeløp på 8 % eller 6 % av søknadsgrunnlaget. </a:t>
            </a:r>
          </a:p>
          <a:p>
            <a:endParaRPr lang="nb-NO" dirty="0"/>
          </a:p>
          <a:p>
            <a:endParaRPr lang="nb-NO" dirty="0"/>
          </a:p>
          <a:p>
            <a:r>
              <a:rPr lang="nb-NO" dirty="0"/>
              <a:t>Dokumentert modell tar utgangspunkt i faktiske </a:t>
            </a:r>
            <a:r>
              <a:rPr lang="nb-NO" dirty="0" err="1"/>
              <a:t>merverdiavgiftskostnader</a:t>
            </a:r>
            <a:r>
              <a:rPr lang="nb-NO" dirty="0"/>
              <a:t> organisasjonen har hatt. </a:t>
            </a:r>
          </a:p>
          <a:p>
            <a:endParaRPr lang="nb-NO" b="1" dirty="0"/>
          </a:p>
          <a:p>
            <a:r>
              <a:rPr lang="nb-NO" b="1" dirty="0"/>
              <a:t>Minstegrensen for å kunne søke etter dokumentert modell er</a:t>
            </a:r>
            <a:r>
              <a:rPr lang="nb-NO" dirty="0"/>
              <a:t> </a:t>
            </a:r>
            <a:r>
              <a:rPr lang="nb-NO" b="1" dirty="0"/>
              <a:t>7000 kroner i søknadsbeløp.</a:t>
            </a:r>
            <a:endParaRPr lang="nb-NO" dirty="0"/>
          </a:p>
          <a:p>
            <a:endParaRPr lang="nb-NO" dirty="0"/>
          </a:p>
          <a:p>
            <a:r>
              <a:rPr lang="nb-NO" dirty="0"/>
              <a:t>Søknadsbeløpet er </a:t>
            </a:r>
            <a:r>
              <a:rPr lang="nb-NO" dirty="0" err="1"/>
              <a:t>merverdiavgiftskostnadene</a:t>
            </a:r>
            <a:r>
              <a:rPr lang="nb-NO" dirty="0"/>
              <a:t> du har rett på å få kompensert etter at avgrensinger er gjort. Minstegrensen gjelder ikke for underledd eller aksjeselskap.</a:t>
            </a:r>
          </a:p>
          <a:p>
            <a:endParaRPr lang="nb-NO" dirty="0"/>
          </a:p>
          <a:p>
            <a:r>
              <a:rPr lang="nb-NO" dirty="0"/>
              <a:t>I denne modellen må dere lage en</a:t>
            </a:r>
            <a:r>
              <a:rPr lang="nb-NO" dirty="0">
                <a:hlinkClick r:id="rId3"/>
              </a:rPr>
              <a:t> oppstilling over alle regnskapsbilag og spesifisere merverdiavgiftene dere søker om å få kompensert</a:t>
            </a:r>
            <a:r>
              <a:rPr lang="nb-NO" dirty="0"/>
              <a:t>. Kostnadene skal dere hente fra regnskapet ett år tilbake i tid. Enkelte kostnader kompenseres ikke og må avgrenses for når dere lager oppstillingen.</a:t>
            </a:r>
          </a:p>
          <a:p>
            <a:endParaRPr lang="nb-NO" dirty="0"/>
          </a:p>
        </p:txBody>
      </p:sp>
      <p:sp>
        <p:nvSpPr>
          <p:cNvPr id="4" name="Plassholder for lysbildenummer 3"/>
          <p:cNvSpPr>
            <a:spLocks noGrp="1"/>
          </p:cNvSpPr>
          <p:nvPr>
            <p:ph type="sldNum" sz="quarter" idx="5"/>
          </p:nvPr>
        </p:nvSpPr>
        <p:spPr/>
        <p:txBody>
          <a:bodyPr/>
          <a:lstStyle/>
          <a:p>
            <a:fld id="{FFCFDC0C-F722-42D3-B81E-137581F5694A}" type="slidenum">
              <a:rPr lang="nb-NO" smtClean="0"/>
              <a:t>28</a:t>
            </a:fld>
            <a:endParaRPr lang="nb-NO"/>
          </a:p>
        </p:txBody>
      </p:sp>
    </p:spTree>
    <p:extLst>
      <p:ext uri="{BB962C8B-B14F-4D97-AF65-F5344CB8AC3E}">
        <p14:creationId xmlns:p14="http://schemas.microsoft.com/office/powerpoint/2010/main" val="1406232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A3DDA31-3C21-C74E-8D90-2F86F0685D20}" type="slidenum">
              <a:rPr lang="nn-NO" smtClean="0"/>
              <a:t>29</a:t>
            </a:fld>
            <a:endParaRPr lang="nn-NO"/>
          </a:p>
        </p:txBody>
      </p:sp>
    </p:spTree>
    <p:extLst>
      <p:ext uri="{BB962C8B-B14F-4D97-AF65-F5344CB8AC3E}">
        <p14:creationId xmlns:p14="http://schemas.microsoft.com/office/powerpoint/2010/main" val="2165052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Plassholder for notater 2"/>
          <p:cNvSpPr txBox="1">
            <a:spLocks noGrp="1"/>
          </p:cNvSpPr>
          <p:nvPr>
            <p:ph type="body" sz="quarter" idx="1"/>
          </p:nvPr>
        </p:nvSpPr>
        <p:spPr/>
        <p:txBody>
          <a:bodyPr/>
          <a:lstStyle/>
          <a:p>
            <a:r>
              <a:rPr lang="nn-NO" dirty="0"/>
              <a:t>Den aller viktigaste jobben handlar om å skape lokal entusiasme for prosjektet! Jobben dykkar er å skape engasjement og entusiasme, ikkje stå aleine og slit de ut på prosjekta!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 å organisere seg lokalt. </a:t>
            </a:r>
            <a:r>
              <a:rPr lang="nb-NO" dirty="0" err="1"/>
              <a:t>Ikkje</a:t>
            </a:r>
            <a:r>
              <a:rPr lang="nb-NO" dirty="0"/>
              <a:t> vondt vilje, men </a:t>
            </a:r>
            <a:r>
              <a:rPr lang="nb-NO" dirty="0" err="1"/>
              <a:t>kommunane</a:t>
            </a:r>
            <a:r>
              <a:rPr lang="nb-NO" dirty="0"/>
              <a:t> har ofte liten innsikt i det frivillige kulturlivet.</a:t>
            </a:r>
          </a:p>
          <a:p>
            <a:endParaRPr lang="nb-NO" dirty="0"/>
          </a:p>
        </p:txBody>
      </p:sp>
      <p:sp>
        <p:nvSpPr>
          <p:cNvPr id="4" name="Plassholder for lysbildenummer 3"/>
          <p:cNvSpPr>
            <a:spLocks noGrp="1"/>
          </p:cNvSpPr>
          <p:nvPr>
            <p:ph type="sldNum" sz="quarter" idx="5"/>
          </p:nvPr>
        </p:nvSpPr>
        <p:spPr/>
        <p:txBody>
          <a:bodyPr/>
          <a:lstStyle/>
          <a:p>
            <a:fld id="{EA3DDA31-3C21-C74E-8D90-2F86F0685D20}" type="slidenum">
              <a:rPr lang="nn-NO" smtClean="0"/>
              <a:t>3</a:t>
            </a:fld>
            <a:endParaRPr lang="nn-NO"/>
          </a:p>
        </p:txBody>
      </p:sp>
    </p:spTree>
    <p:extLst>
      <p:ext uri="{BB962C8B-B14F-4D97-AF65-F5344CB8AC3E}">
        <p14:creationId xmlns:p14="http://schemas.microsoft.com/office/powerpoint/2010/main" val="160184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noProof="0" dirty="0"/>
              <a:t>Kva krev tilskotsgjevar av dokumentasjon? Gode årsmeldingar gjer jobbe enklare. Lag oversikt over lagshistoria og historisk dokumentasjon av huset. Er det nemnt i kommunen sin kulturminneplan? Gjerne lag eiga vedlegg med gode </a:t>
            </a:r>
            <a:r>
              <a:rPr lang="nn-NO" noProof="0" dirty="0" err="1"/>
              <a:t>bilder</a:t>
            </a:r>
            <a:r>
              <a:rPr lang="nn-NO" noProof="0" dirty="0"/>
              <a:t> av kva de ønskjer </a:t>
            </a:r>
            <a:r>
              <a:rPr lang="nn-NO" noProof="0"/>
              <a:t>å utbetre</a:t>
            </a:r>
            <a:r>
              <a:rPr lang="nn-NO" noProof="0" dirty="0"/>
              <a:t>. Slitasje, råteskadar osv. De kan òg be om rapport frå Huset i Bygda. God oppsummering av lag, aktivitetar og huset.</a:t>
            </a:r>
          </a:p>
        </p:txBody>
      </p:sp>
      <p:sp>
        <p:nvSpPr>
          <p:cNvPr id="4" name="Plassholder for lysbildenummer 3"/>
          <p:cNvSpPr>
            <a:spLocks noGrp="1"/>
          </p:cNvSpPr>
          <p:nvPr>
            <p:ph type="sldNum" sz="quarter" idx="5"/>
          </p:nvPr>
        </p:nvSpPr>
        <p:spPr/>
        <p:txBody>
          <a:bodyPr/>
          <a:lstStyle/>
          <a:p>
            <a:fld id="{EA3DDA31-3C21-C74E-8D90-2F86F0685D20}" type="slidenum">
              <a:rPr lang="nn-NO" smtClean="0"/>
              <a:t>4</a:t>
            </a:fld>
            <a:endParaRPr lang="nn-NO"/>
          </a:p>
        </p:txBody>
      </p:sp>
    </p:spTree>
    <p:extLst>
      <p:ext uri="{BB962C8B-B14F-4D97-AF65-F5344CB8AC3E}">
        <p14:creationId xmlns:p14="http://schemas.microsoft.com/office/powerpoint/2010/main" val="1910670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2000" dirty="0">
                <a:latin typeface="TradeGothic CondEighteen" panose="020B0506000000000000" pitchFamily="34" charset="0"/>
                <a:cs typeface="Arial" panose="020B0604020202020204" pitchFamily="34" charset="0"/>
              </a:rPr>
              <a:t>Sjå på tidlegare tildelingar. Inspirasjon, god peikepinn på kva som kan vere aktuelt, storleik på søknadssum..</a:t>
            </a:r>
          </a:p>
          <a:p>
            <a:endParaRPr lang="nn-NO" dirty="0"/>
          </a:p>
        </p:txBody>
      </p:sp>
      <p:sp>
        <p:nvSpPr>
          <p:cNvPr id="4" name="Plassholder for lysbildenummer 3"/>
          <p:cNvSpPr>
            <a:spLocks noGrp="1"/>
          </p:cNvSpPr>
          <p:nvPr>
            <p:ph type="sldNum" sz="quarter" idx="5"/>
          </p:nvPr>
        </p:nvSpPr>
        <p:spPr/>
        <p:txBody>
          <a:bodyPr/>
          <a:lstStyle/>
          <a:p>
            <a:fld id="{7B34B069-2CC1-48E2-A0AE-E4B45AB056D8}" type="slidenum">
              <a:rPr lang="nn-NO" smtClean="0"/>
              <a:t>5</a:t>
            </a:fld>
            <a:endParaRPr lang="nn-NO"/>
          </a:p>
        </p:txBody>
      </p:sp>
    </p:spTree>
    <p:extLst>
      <p:ext uri="{BB962C8B-B14F-4D97-AF65-F5344CB8AC3E}">
        <p14:creationId xmlns:p14="http://schemas.microsoft.com/office/powerpoint/2010/main" val="1536079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FFCFDC0C-F722-42D3-B81E-137581F5694A}" type="slidenum">
              <a:rPr lang="nb-NO" smtClean="0"/>
              <a:t>6</a:t>
            </a:fld>
            <a:endParaRPr lang="nb-NO"/>
          </a:p>
        </p:txBody>
      </p:sp>
    </p:spTree>
    <p:extLst>
      <p:ext uri="{BB962C8B-B14F-4D97-AF65-F5344CB8AC3E}">
        <p14:creationId xmlns:p14="http://schemas.microsoft.com/office/powerpoint/2010/main" val="910601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oppsummere</a:t>
            </a:r>
          </a:p>
        </p:txBody>
      </p:sp>
      <p:sp>
        <p:nvSpPr>
          <p:cNvPr id="4" name="Plassholder for lysbildenummer 3"/>
          <p:cNvSpPr>
            <a:spLocks noGrp="1"/>
          </p:cNvSpPr>
          <p:nvPr>
            <p:ph type="sldNum" sz="quarter" idx="5"/>
          </p:nvPr>
        </p:nvSpPr>
        <p:spPr/>
        <p:txBody>
          <a:bodyPr/>
          <a:lstStyle/>
          <a:p>
            <a:fld id="{EA3DDA31-3C21-C74E-8D90-2F86F0685D20}" type="slidenum">
              <a:rPr lang="nn-NO" smtClean="0"/>
              <a:t>9</a:t>
            </a:fld>
            <a:endParaRPr lang="nn-NO"/>
          </a:p>
        </p:txBody>
      </p:sp>
    </p:spTree>
    <p:extLst>
      <p:ext uri="{BB962C8B-B14F-4D97-AF65-F5344CB8AC3E}">
        <p14:creationId xmlns:p14="http://schemas.microsoft.com/office/powerpoint/2010/main" val="775325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Kulturminnefondet har nå 350,- pr. time</a:t>
            </a:r>
          </a:p>
        </p:txBody>
      </p:sp>
      <p:sp>
        <p:nvSpPr>
          <p:cNvPr id="4" name="Plassholder for lysbildenummer 3"/>
          <p:cNvSpPr>
            <a:spLocks noGrp="1"/>
          </p:cNvSpPr>
          <p:nvPr>
            <p:ph type="sldNum" sz="quarter" idx="5"/>
          </p:nvPr>
        </p:nvSpPr>
        <p:spPr/>
        <p:txBody>
          <a:bodyPr/>
          <a:lstStyle/>
          <a:p>
            <a:fld id="{FFCFDC0C-F722-42D3-B81E-137581F5694A}" type="slidenum">
              <a:rPr lang="nb-NO" smtClean="0"/>
              <a:t>10</a:t>
            </a:fld>
            <a:endParaRPr lang="nb-NO"/>
          </a:p>
        </p:txBody>
      </p:sp>
    </p:spTree>
    <p:extLst>
      <p:ext uri="{BB962C8B-B14F-4D97-AF65-F5344CB8AC3E}">
        <p14:creationId xmlns:p14="http://schemas.microsoft.com/office/powerpoint/2010/main" val="1846633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bruk av fagfolk, er det òg </a:t>
            </a:r>
            <a:r>
              <a:rPr lang="nb-NO" dirty="0" err="1"/>
              <a:t>mogleg</a:t>
            </a:r>
            <a:r>
              <a:rPr lang="nb-NO" dirty="0"/>
              <a:t> å….</a:t>
            </a:r>
          </a:p>
        </p:txBody>
      </p:sp>
      <p:sp>
        <p:nvSpPr>
          <p:cNvPr id="4" name="Plassholder for lysbildenummer 3"/>
          <p:cNvSpPr>
            <a:spLocks noGrp="1"/>
          </p:cNvSpPr>
          <p:nvPr>
            <p:ph type="sldNum" sz="quarter" idx="5"/>
          </p:nvPr>
        </p:nvSpPr>
        <p:spPr/>
        <p:txBody>
          <a:bodyPr/>
          <a:lstStyle/>
          <a:p>
            <a:fld id="{FFCFDC0C-F722-42D3-B81E-137581F5694A}" type="slidenum">
              <a:rPr lang="nb-NO" smtClean="0"/>
              <a:t>11</a:t>
            </a:fld>
            <a:endParaRPr lang="nb-NO"/>
          </a:p>
        </p:txBody>
      </p:sp>
    </p:spTree>
    <p:extLst>
      <p:ext uri="{BB962C8B-B14F-4D97-AF65-F5344CB8AC3E}">
        <p14:creationId xmlns:p14="http://schemas.microsoft.com/office/powerpoint/2010/main" val="3365976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4024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446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7509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Kapittel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3600" y="3005710"/>
            <a:ext cx="10416117" cy="1914639"/>
          </a:xfrm>
        </p:spPr>
        <p:txBody>
          <a:bodyPr anchor="t"/>
          <a:lstStyle>
            <a:lvl1pPr algn="ctr">
              <a:defRPr b="1" i="0">
                <a:solidFill>
                  <a:srgbClr val="F7EEDF"/>
                </a:solidFill>
                <a:latin typeface="Figtree" pitchFamily="2" charset="0"/>
              </a:defRPr>
            </a:lvl1pPr>
          </a:lstStyle>
          <a:p>
            <a:r>
              <a:rPr lang="nb-NO"/>
              <a:t>REDIGERE TITTELSTIL</a:t>
            </a:r>
            <a:endParaRPr lang="en-US"/>
          </a:p>
        </p:txBody>
      </p:sp>
      <p:sp>
        <p:nvSpPr>
          <p:cNvPr id="8" name="Plassholder for tekst 7">
            <a:extLst>
              <a:ext uri="{FF2B5EF4-FFF2-40B4-BE49-F238E27FC236}">
                <a16:creationId xmlns:a16="http://schemas.microsoft.com/office/drawing/2014/main" id="{9FB4CBEF-4F41-978E-ED1C-DBCE94A49DDD}"/>
              </a:ext>
            </a:extLst>
          </p:cNvPr>
          <p:cNvSpPr>
            <a:spLocks noGrp="1"/>
          </p:cNvSpPr>
          <p:nvPr>
            <p:ph type="body" sz="quarter" idx="10" hasCustomPrompt="1"/>
          </p:nvPr>
        </p:nvSpPr>
        <p:spPr>
          <a:xfrm>
            <a:off x="863601" y="1611092"/>
            <a:ext cx="10416116" cy="1110344"/>
          </a:xfrm>
        </p:spPr>
        <p:txBody>
          <a:bodyPr anchor="b">
            <a:noAutofit/>
          </a:bodyPr>
          <a:lstStyle>
            <a:lvl1pPr marL="0" indent="0" algn="ctr">
              <a:buNone/>
              <a:defRPr sz="3200" b="1">
                <a:solidFill>
                  <a:srgbClr val="F7EEDF"/>
                </a:solidFill>
                <a:latin typeface="Bagerich"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nb-NO"/>
              <a:t>Redigere overtittel</a:t>
            </a:r>
          </a:p>
        </p:txBody>
      </p:sp>
      <p:pic>
        <p:nvPicPr>
          <p:cNvPr id="4" name="Bilde 3" descr="Et bilde som inneholder Font, sirkel, logo, symbol&#10;&#10;Automatisk generert beskrivelse">
            <a:extLst>
              <a:ext uri="{FF2B5EF4-FFF2-40B4-BE49-F238E27FC236}">
                <a16:creationId xmlns:a16="http://schemas.microsoft.com/office/drawing/2014/main" id="{30DEE6EB-D896-FB4C-3573-5271951AF0E5}"/>
              </a:ext>
            </a:extLst>
          </p:cNvPr>
          <p:cNvPicPr>
            <a:picLocks noChangeAspect="1"/>
          </p:cNvPicPr>
          <p:nvPr userDrawn="1"/>
        </p:nvPicPr>
        <p:blipFill>
          <a:blip r:embed="rId2"/>
          <a:stretch>
            <a:fillRect/>
          </a:stretch>
        </p:blipFill>
        <p:spPr>
          <a:xfrm>
            <a:off x="192000" y="192000"/>
            <a:ext cx="960000" cy="960000"/>
          </a:xfrm>
          <a:prstGeom prst="rect">
            <a:avLst/>
          </a:prstGeom>
        </p:spPr>
      </p:pic>
      <p:pic>
        <p:nvPicPr>
          <p:cNvPr id="6" name="Bilde 5">
            <a:extLst>
              <a:ext uri="{FF2B5EF4-FFF2-40B4-BE49-F238E27FC236}">
                <a16:creationId xmlns:a16="http://schemas.microsoft.com/office/drawing/2014/main" id="{35E88F23-F332-B2DD-6F86-E4BB5F3472A9}"/>
              </a:ext>
            </a:extLst>
          </p:cNvPr>
          <p:cNvPicPr>
            <a:picLocks noChangeAspect="1"/>
          </p:cNvPicPr>
          <p:nvPr userDrawn="1"/>
        </p:nvPicPr>
        <p:blipFill rotWithShape="1">
          <a:blip r:embed="rId3"/>
          <a:srcRect l="1295" r="1672" b="74313"/>
          <a:stretch/>
        </p:blipFill>
        <p:spPr>
          <a:xfrm>
            <a:off x="0" y="5569872"/>
            <a:ext cx="12192000" cy="1288129"/>
          </a:xfrm>
          <a:prstGeom prst="rect">
            <a:avLst/>
          </a:prstGeom>
        </p:spPr>
      </p:pic>
    </p:spTree>
    <p:extLst>
      <p:ext uri="{BB962C8B-B14F-4D97-AF65-F5344CB8AC3E}">
        <p14:creationId xmlns:p14="http://schemas.microsoft.com/office/powerpoint/2010/main" val="309304189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8150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75458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2808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0595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0539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2136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3737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538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3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5674340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storymaps.arcgis.com/stories/1822ec5c269d49b88254f3e42ac0aae2"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kulturdirektoratet.no/stotteordning/-/vis/aren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www.gjensidigestiftelsen.no/" TargetMode="Externa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dam.no/ekspress2022/" TargetMode="External"/><Relationship Id="rId4" Type="http://schemas.openxmlformats.org/officeDocument/2006/relationships/hyperlink" Target="https://dam.n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spv.no/"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brreg.no/frivillighe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546053-4DF8-367A-95E1-0A37D4D56C09}"/>
              </a:ext>
            </a:extLst>
          </p:cNvPr>
          <p:cNvSpPr>
            <a:spLocks noGrp="1"/>
          </p:cNvSpPr>
          <p:nvPr>
            <p:ph type="title"/>
          </p:nvPr>
        </p:nvSpPr>
        <p:spPr/>
        <p:txBody>
          <a:bodyPr>
            <a:normAutofit/>
          </a:bodyPr>
          <a:lstStyle/>
          <a:p>
            <a:br>
              <a:rPr lang="nn-NO" sz="3600" dirty="0">
                <a:solidFill>
                  <a:srgbClr val="AF282E"/>
                </a:solidFill>
              </a:rPr>
            </a:br>
            <a:r>
              <a:rPr lang="nn-NO" sz="3600" dirty="0">
                <a:solidFill>
                  <a:srgbClr val="AF282E"/>
                </a:solidFill>
              </a:rPr>
              <a:t>Noregs Ungdomslag </a:t>
            </a:r>
          </a:p>
        </p:txBody>
      </p:sp>
      <p:sp>
        <p:nvSpPr>
          <p:cNvPr id="3" name="Plassholder for tekst 2">
            <a:extLst>
              <a:ext uri="{FF2B5EF4-FFF2-40B4-BE49-F238E27FC236}">
                <a16:creationId xmlns:a16="http://schemas.microsoft.com/office/drawing/2014/main" id="{4C0E97DA-6CB1-85F3-1563-136FE13D996A}"/>
              </a:ext>
            </a:extLst>
          </p:cNvPr>
          <p:cNvSpPr>
            <a:spLocks noGrp="1"/>
          </p:cNvSpPr>
          <p:nvPr>
            <p:ph type="body" sz="quarter" idx="10"/>
          </p:nvPr>
        </p:nvSpPr>
        <p:spPr>
          <a:solidFill>
            <a:srgbClr val="F8F3E8"/>
          </a:solidFill>
        </p:spPr>
        <p:txBody>
          <a:bodyPr/>
          <a:lstStyle/>
          <a:p>
            <a:r>
              <a:rPr lang="nn-NO" sz="6600" dirty="0">
                <a:solidFill>
                  <a:srgbClr val="AF282E"/>
                </a:solidFill>
              </a:rPr>
              <a:t>Søknadsskriving</a:t>
            </a:r>
          </a:p>
        </p:txBody>
      </p:sp>
      <p:pic>
        <p:nvPicPr>
          <p:cNvPr id="8" name="Bilde 7">
            <a:extLst>
              <a:ext uri="{FF2B5EF4-FFF2-40B4-BE49-F238E27FC236}">
                <a16:creationId xmlns:a16="http://schemas.microsoft.com/office/drawing/2014/main" id="{69BBAAB6-3346-85E7-68B5-477D07D81243}"/>
              </a:ext>
            </a:extLst>
          </p:cNvPr>
          <p:cNvPicPr>
            <a:picLocks noChangeAspect="1"/>
          </p:cNvPicPr>
          <p:nvPr/>
        </p:nvPicPr>
        <p:blipFill>
          <a:blip r:embed="rId3"/>
          <a:srcRect/>
          <a:stretch/>
        </p:blipFill>
        <p:spPr>
          <a:xfrm>
            <a:off x="10922890" y="242398"/>
            <a:ext cx="1085020" cy="1084420"/>
          </a:xfrm>
          <a:prstGeom prst="rect">
            <a:avLst/>
          </a:prstGeom>
        </p:spPr>
      </p:pic>
    </p:spTree>
    <p:extLst>
      <p:ext uri="{BB962C8B-B14F-4D97-AF65-F5344CB8AC3E}">
        <p14:creationId xmlns:p14="http://schemas.microsoft.com/office/powerpoint/2010/main" val="1927324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58C55897-1456-9B26-36F0-36F721D44DD3}"/>
              </a:ext>
            </a:extLst>
          </p:cNvPr>
          <p:cNvSpPr txBox="1"/>
          <p:nvPr/>
        </p:nvSpPr>
        <p:spPr>
          <a:xfrm>
            <a:off x="3174850" y="1211511"/>
            <a:ext cx="7613287" cy="4698722"/>
          </a:xfrm>
          <a:prstGeom prst="rect">
            <a:avLst/>
          </a:prstGeom>
          <a:noFill/>
        </p:spPr>
        <p:txBody>
          <a:bodyPr wrap="square" rtlCol="0">
            <a:spAutoFit/>
          </a:bodyPr>
          <a:lstStyle/>
          <a:p>
            <a:pPr hangingPunct="0">
              <a:spcAft>
                <a:spcPts val="210"/>
              </a:spcAft>
            </a:pPr>
            <a:r>
              <a:rPr lang="nn-NO" sz="2200" dirty="0">
                <a:latin typeface="Figtree Light" pitchFamily="2" charset="0"/>
                <a:ea typeface="Arial" pitchFamily="34"/>
                <a:cs typeface="Calibri Light" panose="020F0302020204030204" pitchFamily="34" charset="0"/>
              </a:rPr>
              <a:t>I ein søknad om tilskot er det viktig å setje verdien på dugnad som vert utført og synleggjere sponsing og gåver</a:t>
            </a:r>
          </a:p>
          <a:p>
            <a:endParaRPr lang="nn-NO" sz="2200" b="1" dirty="0">
              <a:latin typeface="Figtree Light" pitchFamily="2" charset="0"/>
              <a:ea typeface="Arial" pitchFamily="34"/>
              <a:cs typeface="Arial" pitchFamily="34"/>
            </a:endParaRPr>
          </a:p>
          <a:p>
            <a:r>
              <a:rPr lang="nn-NO" sz="2200" dirty="0">
                <a:latin typeface="Figtree Light" pitchFamily="2" charset="0"/>
                <a:ea typeface="Arial" pitchFamily="34"/>
                <a:cs typeface="Arial" pitchFamily="34"/>
              </a:rPr>
              <a:t>Dugnad</a:t>
            </a:r>
          </a:p>
          <a:p>
            <a:pPr hangingPunct="0">
              <a:spcAft>
                <a:spcPts val="210"/>
              </a:spcAft>
            </a:pPr>
            <a:r>
              <a:rPr lang="nn-NO" sz="2200" dirty="0">
                <a:latin typeface="Figtree Light" pitchFamily="2" charset="0"/>
                <a:ea typeface="Arial" pitchFamily="34"/>
                <a:cs typeface="Calibri Light" panose="020F0302020204030204" pitchFamily="34" charset="0"/>
              </a:rPr>
              <a:t>1.Varierer frå stifting til stifting, men </a:t>
            </a:r>
            <a:r>
              <a:rPr lang="nn-NO" sz="2200" b="1" dirty="0">
                <a:latin typeface="Figtree Light" pitchFamily="2" charset="0"/>
                <a:ea typeface="Arial" pitchFamily="34"/>
                <a:cs typeface="Calibri Light" panose="020F0302020204030204" pitchFamily="34" charset="0"/>
              </a:rPr>
              <a:t>minst kr 300</a:t>
            </a:r>
            <a:r>
              <a:rPr lang="nn-NO" sz="2200" dirty="0">
                <a:latin typeface="Figtree Light" pitchFamily="2" charset="0"/>
                <a:ea typeface="Arial" pitchFamily="34"/>
                <a:cs typeface="Calibri Light" panose="020F0302020204030204" pitchFamily="34" charset="0"/>
              </a:rPr>
              <a:t>,- pr. time.</a:t>
            </a:r>
          </a:p>
          <a:p>
            <a:pPr hangingPunct="0">
              <a:spcAft>
                <a:spcPts val="210"/>
              </a:spcAft>
            </a:pPr>
            <a:r>
              <a:rPr lang="nn-NO" sz="2200" dirty="0">
                <a:latin typeface="Figtree Light" pitchFamily="2" charset="0"/>
                <a:ea typeface="Arial" pitchFamily="34"/>
                <a:cs typeface="Calibri Light" panose="020F0302020204030204" pitchFamily="34" charset="0"/>
              </a:rPr>
              <a:t>2.Få tilbod frå fagfolk og bruk denne som dugnadsinnsats i finansieringa.</a:t>
            </a:r>
          </a:p>
          <a:p>
            <a:pPr hangingPunct="0">
              <a:spcAft>
                <a:spcPts val="210"/>
              </a:spcAft>
            </a:pPr>
            <a:endParaRPr lang="nn-NO" sz="2200" dirty="0">
              <a:latin typeface="Figtree Light" pitchFamily="2" charset="0"/>
              <a:ea typeface="Arial" pitchFamily="34"/>
              <a:cs typeface="Calibri Light" panose="020F0302020204030204" pitchFamily="34" charset="0"/>
            </a:endParaRPr>
          </a:p>
          <a:p>
            <a:pPr hangingPunct="0">
              <a:spcAft>
                <a:spcPts val="210"/>
              </a:spcAft>
            </a:pPr>
            <a:r>
              <a:rPr lang="nn-NO" sz="2200" dirty="0">
                <a:latin typeface="Figtree Light" pitchFamily="2" charset="0"/>
                <a:ea typeface="Arial" pitchFamily="34"/>
                <a:cs typeface="Calibri Light" panose="020F0302020204030204" pitchFamily="34" charset="0"/>
              </a:rPr>
              <a:t>• Stor del av finansieringa kan vere dugnad!</a:t>
            </a:r>
          </a:p>
          <a:p>
            <a:pPr hangingPunct="0">
              <a:spcAft>
                <a:spcPts val="210"/>
              </a:spcAft>
            </a:pPr>
            <a:r>
              <a:rPr lang="nn-NO" sz="2200" dirty="0">
                <a:latin typeface="Figtree Light" pitchFamily="2" charset="0"/>
                <a:ea typeface="Arial" pitchFamily="34"/>
                <a:cs typeface="Calibri Light" panose="020F0302020204030204" pitchFamily="34" charset="0"/>
              </a:rPr>
              <a:t>• Sponsa produkt, få bevis på verdien.</a:t>
            </a:r>
          </a:p>
          <a:p>
            <a:pPr hangingPunct="0">
              <a:spcAft>
                <a:spcPts val="210"/>
              </a:spcAft>
            </a:pPr>
            <a:r>
              <a:rPr lang="nn-NO" sz="2200" dirty="0">
                <a:latin typeface="Figtree Light" pitchFamily="2" charset="0"/>
                <a:ea typeface="Arial" pitchFamily="34"/>
                <a:cs typeface="Calibri Light" panose="020F0302020204030204" pitchFamily="34" charset="0"/>
              </a:rPr>
              <a:t>• Rabattar på innkjøp, vis verdien.</a:t>
            </a:r>
          </a:p>
          <a:p>
            <a:pPr hangingPunct="0">
              <a:spcAft>
                <a:spcPts val="210"/>
              </a:spcAft>
            </a:pPr>
            <a:r>
              <a:rPr lang="nn-NO" sz="2200" dirty="0">
                <a:latin typeface="Figtree Light" pitchFamily="2" charset="0"/>
                <a:ea typeface="Arial" pitchFamily="34"/>
                <a:cs typeface="Calibri Light" panose="020F0302020204030204" pitchFamily="34" charset="0"/>
              </a:rPr>
              <a:t>• Gåvebrev</a:t>
            </a:r>
          </a:p>
          <a:p>
            <a:pPr hangingPunct="0">
              <a:spcAft>
                <a:spcPts val="210"/>
              </a:spcAft>
            </a:pPr>
            <a:r>
              <a:rPr lang="nn-NO" sz="2200" dirty="0">
                <a:latin typeface="Figtree Light" pitchFamily="2" charset="0"/>
                <a:ea typeface="Arial" pitchFamily="34"/>
                <a:cs typeface="Calibri Light" panose="020F0302020204030204" pitchFamily="34" charset="0"/>
              </a:rPr>
              <a:t>• Få dei som gjev gåver til å skrive gåvebrev.</a:t>
            </a:r>
          </a:p>
        </p:txBody>
      </p:sp>
      <p:sp>
        <p:nvSpPr>
          <p:cNvPr id="5" name="TekstSylinder 4">
            <a:extLst>
              <a:ext uri="{FF2B5EF4-FFF2-40B4-BE49-F238E27FC236}">
                <a16:creationId xmlns:a16="http://schemas.microsoft.com/office/drawing/2014/main" id="{ED8BE970-64A1-B464-133F-49DDAEC65941}"/>
              </a:ext>
            </a:extLst>
          </p:cNvPr>
          <p:cNvSpPr txBox="1"/>
          <p:nvPr/>
        </p:nvSpPr>
        <p:spPr>
          <a:xfrm>
            <a:off x="0" y="330134"/>
            <a:ext cx="12192000" cy="584775"/>
          </a:xfrm>
          <a:prstGeom prst="rect">
            <a:avLst/>
          </a:prstGeom>
          <a:noFill/>
        </p:spPr>
        <p:txBody>
          <a:bodyPr wrap="square">
            <a:spAutoFit/>
          </a:bodyPr>
          <a:lstStyle/>
          <a:p>
            <a:pPr algn="ctr"/>
            <a:r>
              <a:rPr lang="nn-NO" sz="3200" dirty="0">
                <a:latin typeface="Figtree Bold" pitchFamily="2" charset="0"/>
                <a:ea typeface="Microsoft YaHei" pitchFamily="2"/>
                <a:cs typeface="Lucida Sans" pitchFamily="2"/>
              </a:rPr>
              <a:t>EIGENFINANSIERING I BUDSJETTET</a:t>
            </a:r>
          </a:p>
        </p:txBody>
      </p:sp>
    </p:spTree>
    <p:extLst>
      <p:ext uri="{BB962C8B-B14F-4D97-AF65-F5344CB8AC3E}">
        <p14:creationId xmlns:p14="http://schemas.microsoft.com/office/powerpoint/2010/main" val="3000390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58C55897-1456-9B26-36F0-36F721D44DD3}"/>
              </a:ext>
            </a:extLst>
          </p:cNvPr>
          <p:cNvSpPr txBox="1"/>
          <p:nvPr/>
        </p:nvSpPr>
        <p:spPr>
          <a:xfrm>
            <a:off x="1744910" y="1104645"/>
            <a:ext cx="9585737" cy="5324535"/>
          </a:xfrm>
          <a:prstGeom prst="rect">
            <a:avLst/>
          </a:prstGeom>
          <a:noFill/>
        </p:spPr>
        <p:txBody>
          <a:bodyPr wrap="square" rtlCol="0">
            <a:spAutoFit/>
          </a:bodyPr>
          <a:lstStyle/>
          <a:p>
            <a:r>
              <a:rPr lang="nn-NO" sz="2400" dirty="0">
                <a:latin typeface="Figtree Light" pitchFamily="2" charset="0"/>
                <a:ea typeface="Arial" pitchFamily="34"/>
                <a:cs typeface="Calibri Light" panose="020F0302020204030204" pitchFamily="34" charset="0"/>
              </a:rPr>
              <a:t>Ikkje berre pengegåver som skal reknast som gåve.</a:t>
            </a:r>
          </a:p>
          <a:p>
            <a:endParaRPr lang="nn-NO" sz="2400" dirty="0">
              <a:latin typeface="Figtree Light" pitchFamily="2" charset="0"/>
              <a:ea typeface="Arial" pitchFamily="34"/>
              <a:cs typeface="Calibri Light" panose="020F0302020204030204" pitchFamily="34" charset="0"/>
            </a:endParaRPr>
          </a:p>
          <a:p>
            <a:r>
              <a:rPr lang="nn-NO" sz="2400" dirty="0">
                <a:latin typeface="Figtree Light" pitchFamily="2" charset="0"/>
                <a:ea typeface="Arial" pitchFamily="34"/>
                <a:cs typeface="Calibri Light" panose="020F0302020204030204" pitchFamily="34" charset="0"/>
              </a:rPr>
              <a:t>• </a:t>
            </a:r>
            <a:r>
              <a:rPr lang="nn-NO" sz="2400" dirty="0">
                <a:latin typeface="Figtree Light" pitchFamily="2" charset="0"/>
                <a:ea typeface="Calibri" pitchFamily="34"/>
                <a:cs typeface="Calibri Light" panose="020F0302020204030204" pitchFamily="34" charset="0"/>
              </a:rPr>
              <a:t>Det vert gjort mykje arbeid på dugnad som bør synleggjerast i finansieringa av prosjekt.</a:t>
            </a:r>
          </a:p>
          <a:p>
            <a:r>
              <a:rPr lang="nn-NO" sz="2400" dirty="0">
                <a:latin typeface="Figtree Light" pitchFamily="2" charset="0"/>
                <a:ea typeface="Arial" pitchFamily="34"/>
                <a:cs typeface="Calibri Light" panose="020F0302020204030204" pitchFamily="34" charset="0"/>
              </a:rPr>
              <a:t>• Bruk då eit gåvebrev som vedkommande fyller ut med namn og verdi på utført teneste (kva det normalt ville ha kosta).</a:t>
            </a:r>
          </a:p>
          <a:p>
            <a:r>
              <a:rPr lang="nn-NO" sz="2400" dirty="0">
                <a:latin typeface="Figtree Light" pitchFamily="2" charset="0"/>
                <a:ea typeface="Arial" pitchFamily="34"/>
                <a:cs typeface="Calibri Light" panose="020F0302020204030204" pitchFamily="34" charset="0"/>
              </a:rPr>
              <a:t>• Legg ved finansieringa som gåve.</a:t>
            </a:r>
          </a:p>
          <a:p>
            <a:r>
              <a:rPr lang="nn-NO" sz="2400" dirty="0">
                <a:latin typeface="Figtree Light" pitchFamily="2" charset="0"/>
                <a:ea typeface="Arial" pitchFamily="34"/>
                <a:cs typeface="Calibri Light" panose="020F0302020204030204" pitchFamily="34" charset="0"/>
              </a:rPr>
              <a:t>• I budsjettet sett du opp den reelle summen på kva det vil koste å leige/kjøpe teneste.</a:t>
            </a:r>
          </a:p>
          <a:p>
            <a:r>
              <a:rPr lang="nn-NO" sz="2400" dirty="0">
                <a:latin typeface="Figtree Light" pitchFamily="2" charset="0"/>
                <a:ea typeface="Arial" pitchFamily="34"/>
                <a:cs typeface="Calibri Light" panose="020F0302020204030204" pitchFamily="34" charset="0"/>
              </a:rPr>
              <a:t>• Døme:</a:t>
            </a:r>
          </a:p>
          <a:p>
            <a:r>
              <a:rPr lang="nn-NO" sz="2400" dirty="0">
                <a:latin typeface="Figtree Light" pitchFamily="2" charset="0"/>
                <a:ea typeface="Arial" pitchFamily="34"/>
                <a:cs typeface="Calibri Light" panose="020F0302020204030204" pitchFamily="34" charset="0"/>
              </a:rPr>
              <a:t>	- Arbeid med maskiner.</a:t>
            </a:r>
          </a:p>
          <a:p>
            <a:r>
              <a:rPr lang="nn-NO" sz="2400" dirty="0">
                <a:latin typeface="Figtree Light" pitchFamily="2" charset="0"/>
                <a:ea typeface="Arial" pitchFamily="34"/>
                <a:cs typeface="Calibri Light" panose="020F0302020204030204" pitchFamily="34" charset="0"/>
              </a:rPr>
              <a:t>	- Utlån av utstyr utan betaling.</a:t>
            </a:r>
          </a:p>
          <a:p>
            <a:r>
              <a:rPr lang="nn-NO" sz="2400" dirty="0">
                <a:latin typeface="Figtree Light" pitchFamily="2" charset="0"/>
                <a:ea typeface="Arial" pitchFamily="34"/>
                <a:cs typeface="Calibri Light" panose="020F0302020204030204" pitchFamily="34" charset="0"/>
              </a:rPr>
              <a:t>	- Gravemaskinførar som gjer jobben på dugnad.</a:t>
            </a:r>
          </a:p>
          <a:p>
            <a:r>
              <a:rPr lang="nn-NO" sz="2400" dirty="0">
                <a:latin typeface="Figtree Light" pitchFamily="2" charset="0"/>
                <a:ea typeface="Arial" pitchFamily="34"/>
                <a:cs typeface="Calibri Light" panose="020F0302020204030204" pitchFamily="34" charset="0"/>
              </a:rPr>
              <a:t>	- Gratis lån av stillas.</a:t>
            </a:r>
          </a:p>
        </p:txBody>
      </p:sp>
      <p:sp>
        <p:nvSpPr>
          <p:cNvPr id="5" name="TekstSylinder 4">
            <a:extLst>
              <a:ext uri="{FF2B5EF4-FFF2-40B4-BE49-F238E27FC236}">
                <a16:creationId xmlns:a16="http://schemas.microsoft.com/office/drawing/2014/main" id="{ED8BE970-64A1-B464-133F-49DDAEC65941}"/>
              </a:ext>
            </a:extLst>
          </p:cNvPr>
          <p:cNvSpPr txBox="1"/>
          <p:nvPr/>
        </p:nvSpPr>
        <p:spPr>
          <a:xfrm>
            <a:off x="0" y="330134"/>
            <a:ext cx="12192000" cy="584775"/>
          </a:xfrm>
          <a:prstGeom prst="rect">
            <a:avLst/>
          </a:prstGeom>
          <a:noFill/>
        </p:spPr>
        <p:txBody>
          <a:bodyPr wrap="square">
            <a:spAutoFit/>
          </a:bodyPr>
          <a:lstStyle/>
          <a:p>
            <a:pPr algn="ctr"/>
            <a:r>
              <a:rPr lang="nn-NO" sz="3200" dirty="0">
                <a:latin typeface="Figtree Bold" pitchFamily="2" charset="0"/>
                <a:ea typeface="Microsoft YaHei" pitchFamily="2"/>
                <a:cs typeface="Lucida Sans" pitchFamily="2"/>
              </a:rPr>
              <a:t>VERDISETTING AV SPONSING OG GÅVER</a:t>
            </a:r>
          </a:p>
        </p:txBody>
      </p:sp>
    </p:spTree>
    <p:extLst>
      <p:ext uri="{BB962C8B-B14F-4D97-AF65-F5344CB8AC3E}">
        <p14:creationId xmlns:p14="http://schemas.microsoft.com/office/powerpoint/2010/main" val="2277078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58C55897-1456-9B26-36F0-36F721D44DD3}"/>
              </a:ext>
            </a:extLst>
          </p:cNvPr>
          <p:cNvSpPr txBox="1"/>
          <p:nvPr/>
        </p:nvSpPr>
        <p:spPr>
          <a:xfrm>
            <a:off x="1303131" y="1127562"/>
            <a:ext cx="9585737" cy="5262979"/>
          </a:xfrm>
          <a:prstGeom prst="rect">
            <a:avLst/>
          </a:prstGeom>
          <a:noFill/>
        </p:spPr>
        <p:txBody>
          <a:bodyPr wrap="square" rtlCol="0">
            <a:spAutoFit/>
          </a:bodyPr>
          <a:lstStyle/>
          <a:p>
            <a:r>
              <a:rPr lang="nn-NO" sz="2400" dirty="0">
                <a:latin typeface="Figtree Light" pitchFamily="2" charset="0"/>
                <a:ea typeface="Arial" pitchFamily="34"/>
                <a:cs typeface="Calibri Light" panose="020F0302020204030204" pitchFamily="34" charset="0"/>
              </a:rPr>
              <a:t>Spør om rabatt hjå lokale forhandlarar.</a:t>
            </a:r>
          </a:p>
          <a:p>
            <a:endParaRPr lang="nn-NO" sz="2400" dirty="0">
              <a:latin typeface="Figtree Light" pitchFamily="2" charset="0"/>
              <a:ea typeface="Arial" pitchFamily="34"/>
              <a:cs typeface="Calibri Light" panose="020F0302020204030204" pitchFamily="34" charset="0"/>
            </a:endParaRPr>
          </a:p>
          <a:p>
            <a:pPr marL="342900" indent="-342900">
              <a:buFont typeface="Arial" panose="020B0604020202020204" pitchFamily="34" charset="0"/>
              <a:buChar char="•"/>
            </a:pPr>
            <a:r>
              <a:rPr lang="nn-NO" sz="2400" dirty="0">
                <a:latin typeface="Figtree Light" pitchFamily="2" charset="0"/>
                <a:ea typeface="Arial" pitchFamily="34"/>
                <a:cs typeface="Calibri Light" panose="020F0302020204030204" pitchFamily="34" charset="0"/>
              </a:rPr>
              <a:t>Mange ser verdien av å støtte lokale lag og organisasjonar og gjev gode rabattar.</a:t>
            </a:r>
          </a:p>
          <a:p>
            <a:pPr marL="342900" indent="-342900">
              <a:buFont typeface="Arial" panose="020B0604020202020204" pitchFamily="34" charset="0"/>
              <a:buChar char="•"/>
            </a:pPr>
            <a:r>
              <a:rPr lang="nn-NO" sz="2400" dirty="0">
                <a:latin typeface="Figtree Light" pitchFamily="2" charset="0"/>
                <a:ea typeface="Arial" pitchFamily="34"/>
                <a:cs typeface="Calibri Light" panose="020F0302020204030204" pitchFamily="34" charset="0"/>
              </a:rPr>
              <a:t>Spør om prisoverslag på kva materiellet vil koste.</a:t>
            </a:r>
          </a:p>
          <a:p>
            <a:pPr marL="800100" lvl="1" indent="-342900">
              <a:buFont typeface="Arial" panose="020B0604020202020204" pitchFamily="34" charset="0"/>
              <a:buChar char="•"/>
            </a:pPr>
            <a:r>
              <a:rPr lang="nn-NO" sz="2400" dirty="0">
                <a:latin typeface="Figtree Light" pitchFamily="2" charset="0"/>
                <a:ea typeface="Arial" pitchFamily="34"/>
                <a:cs typeface="Calibri Light" panose="020F0302020204030204" pitchFamily="34" charset="0"/>
              </a:rPr>
              <a:t>Sett opp den vanlege prisen på produkta som utgiftspost.</a:t>
            </a:r>
          </a:p>
          <a:p>
            <a:pPr marL="800100" lvl="1" indent="-342900">
              <a:buFont typeface="Arial" panose="020B0604020202020204" pitchFamily="34" charset="0"/>
              <a:buChar char="•"/>
            </a:pPr>
            <a:r>
              <a:rPr lang="nn-NO" sz="2400" dirty="0">
                <a:latin typeface="Figtree Light" pitchFamily="2" charset="0"/>
                <a:ea typeface="Arial" pitchFamily="34"/>
                <a:cs typeface="Calibri Light" panose="020F0302020204030204" pitchFamily="34" charset="0"/>
              </a:rPr>
              <a:t>Ha dette som eigen post i finansieringsplanen: Sponsing.</a:t>
            </a:r>
          </a:p>
          <a:p>
            <a:endParaRPr lang="nn-NO" sz="2400" dirty="0">
              <a:latin typeface="Figtree Light" pitchFamily="2" charset="0"/>
              <a:ea typeface="Arial" pitchFamily="34"/>
              <a:cs typeface="Calibri Light" panose="020F0302020204030204" pitchFamily="34" charset="0"/>
            </a:endParaRPr>
          </a:p>
          <a:p>
            <a:r>
              <a:rPr lang="nn-NO" sz="2400" dirty="0">
                <a:latin typeface="Figtree Bold" pitchFamily="2" charset="0"/>
                <a:ea typeface="Arial" pitchFamily="34"/>
                <a:cs typeface="Calibri Light" panose="020F0302020204030204" pitchFamily="34" charset="0"/>
              </a:rPr>
              <a:t>Døme:</a:t>
            </a:r>
          </a:p>
          <a:p>
            <a:r>
              <a:rPr lang="nn-NO" sz="2400" dirty="0">
                <a:latin typeface="Figtree Light" pitchFamily="2" charset="0"/>
                <a:ea typeface="Arial" pitchFamily="34"/>
                <a:cs typeface="Calibri Light" panose="020F0302020204030204" pitchFamily="34" charset="0"/>
              </a:rPr>
              <a:t>De har fått kostnadsoverslag frå kjøpmann på materiell kostnader</a:t>
            </a:r>
          </a:p>
          <a:p>
            <a:pPr hangingPunct="0"/>
            <a:r>
              <a:rPr lang="nn-NO" sz="2400" dirty="0">
                <a:latin typeface="Figtree Light" pitchFamily="2" charset="0"/>
                <a:ea typeface="Arial" pitchFamily="34"/>
                <a:cs typeface="Calibri Light" panose="020F0302020204030204" pitchFamily="34" charset="0"/>
              </a:rPr>
              <a:t>til kr 15 000,- Kjøpmann vil gje dykk 20% rabatt, som utgjer kr 3000,-</a:t>
            </a:r>
          </a:p>
          <a:p>
            <a:pPr hangingPunct="0"/>
            <a:endParaRPr lang="nn-NO" sz="2400" dirty="0">
              <a:latin typeface="Figtree Light" pitchFamily="2" charset="0"/>
              <a:ea typeface="Arial" pitchFamily="34"/>
              <a:cs typeface="Calibri Light" panose="020F0302020204030204" pitchFamily="34" charset="0"/>
            </a:endParaRPr>
          </a:p>
          <a:p>
            <a:pPr hangingPunct="0"/>
            <a:r>
              <a:rPr lang="nn-NO" sz="2400" dirty="0">
                <a:latin typeface="Figtree Light" pitchFamily="2" charset="0"/>
                <a:ea typeface="Arial" pitchFamily="34"/>
                <a:cs typeface="Calibri Light" panose="020F0302020204030204" pitchFamily="34" charset="0"/>
              </a:rPr>
              <a:t>I budsjett står summen på materiell kostnader på kr 15 000,-</a:t>
            </a:r>
          </a:p>
          <a:p>
            <a:pPr hangingPunct="0"/>
            <a:r>
              <a:rPr lang="nn-NO" sz="2400" dirty="0">
                <a:latin typeface="Figtree Light" pitchFamily="2" charset="0"/>
                <a:ea typeface="Arial" pitchFamily="34"/>
                <a:cs typeface="Calibri Light" panose="020F0302020204030204" pitchFamily="34" charset="0"/>
              </a:rPr>
              <a:t>I finansieringsplanen står det oppført kr 3000,- som sponsing.</a:t>
            </a:r>
          </a:p>
        </p:txBody>
      </p:sp>
      <p:sp>
        <p:nvSpPr>
          <p:cNvPr id="5" name="TekstSylinder 4">
            <a:extLst>
              <a:ext uri="{FF2B5EF4-FFF2-40B4-BE49-F238E27FC236}">
                <a16:creationId xmlns:a16="http://schemas.microsoft.com/office/drawing/2014/main" id="{ED8BE970-64A1-B464-133F-49DDAEC65941}"/>
              </a:ext>
            </a:extLst>
          </p:cNvPr>
          <p:cNvSpPr txBox="1"/>
          <p:nvPr/>
        </p:nvSpPr>
        <p:spPr>
          <a:xfrm>
            <a:off x="0" y="330134"/>
            <a:ext cx="12192000" cy="584775"/>
          </a:xfrm>
          <a:prstGeom prst="rect">
            <a:avLst/>
          </a:prstGeom>
          <a:noFill/>
        </p:spPr>
        <p:txBody>
          <a:bodyPr wrap="square">
            <a:spAutoFit/>
          </a:bodyPr>
          <a:lstStyle/>
          <a:p>
            <a:pPr algn="ctr"/>
            <a:r>
              <a:rPr lang="nn-NO" sz="3200" dirty="0">
                <a:latin typeface="Figtree Bold" pitchFamily="2" charset="0"/>
                <a:ea typeface="Microsoft YaHei" pitchFamily="2"/>
                <a:cs typeface="Lucida Sans" pitchFamily="2"/>
              </a:rPr>
              <a:t>VERDISETTING AV SPONSING OG GÅVER</a:t>
            </a:r>
          </a:p>
        </p:txBody>
      </p:sp>
    </p:spTree>
    <p:extLst>
      <p:ext uri="{BB962C8B-B14F-4D97-AF65-F5344CB8AC3E}">
        <p14:creationId xmlns:p14="http://schemas.microsoft.com/office/powerpoint/2010/main" val="77711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58C55897-1456-9B26-36F0-36F721D44DD3}"/>
              </a:ext>
            </a:extLst>
          </p:cNvPr>
          <p:cNvSpPr txBox="1"/>
          <p:nvPr/>
        </p:nvSpPr>
        <p:spPr>
          <a:xfrm>
            <a:off x="1744910" y="1572062"/>
            <a:ext cx="9585737" cy="2462213"/>
          </a:xfrm>
          <a:prstGeom prst="rect">
            <a:avLst/>
          </a:prstGeom>
          <a:noFill/>
        </p:spPr>
        <p:txBody>
          <a:bodyPr wrap="square" rtlCol="0">
            <a:spAutoFit/>
          </a:bodyPr>
          <a:lstStyle/>
          <a:p>
            <a:pPr lvl="0" algn="l">
              <a:spcBef>
                <a:spcPts val="638"/>
              </a:spcBef>
            </a:pPr>
            <a:r>
              <a:rPr lang="nn-NO" sz="3600" dirty="0">
                <a:latin typeface="Figtree Light" pitchFamily="2" charset="0"/>
              </a:rPr>
              <a:t>Kulturbygg har </a:t>
            </a:r>
            <a:r>
              <a:rPr lang="nn-NO" sz="3600" dirty="0" err="1">
                <a:latin typeface="Figtree Light" pitchFamily="2" charset="0"/>
              </a:rPr>
              <a:t>uante</a:t>
            </a:r>
            <a:r>
              <a:rPr lang="nn-NO" sz="3600" dirty="0">
                <a:latin typeface="Figtree Light" pitchFamily="2" charset="0"/>
              </a:rPr>
              <a:t> moglegheiter for å skape arrangement og skaffe inntekter</a:t>
            </a:r>
          </a:p>
          <a:p>
            <a:pPr lvl="0" algn="l">
              <a:spcBef>
                <a:spcPts val="638"/>
              </a:spcBef>
            </a:pPr>
            <a:endParaRPr lang="nn-NO" sz="3600" dirty="0">
              <a:latin typeface="Figtree Light" pitchFamily="2" charset="0"/>
            </a:endParaRPr>
          </a:p>
          <a:p>
            <a:pPr lvl="0" algn="l">
              <a:spcBef>
                <a:spcPts val="638"/>
              </a:spcBef>
            </a:pPr>
            <a:r>
              <a:rPr lang="nn-NO" sz="3600" dirty="0">
                <a:latin typeface="Figtree Light" pitchFamily="2" charset="0"/>
              </a:rPr>
              <a:t>Korleis auke inntektene?</a:t>
            </a:r>
          </a:p>
        </p:txBody>
      </p:sp>
      <p:sp>
        <p:nvSpPr>
          <p:cNvPr id="5" name="TekstSylinder 4">
            <a:extLst>
              <a:ext uri="{FF2B5EF4-FFF2-40B4-BE49-F238E27FC236}">
                <a16:creationId xmlns:a16="http://schemas.microsoft.com/office/drawing/2014/main" id="{ED8BE970-64A1-B464-133F-49DDAEC65941}"/>
              </a:ext>
            </a:extLst>
          </p:cNvPr>
          <p:cNvSpPr txBox="1"/>
          <p:nvPr/>
        </p:nvSpPr>
        <p:spPr>
          <a:xfrm>
            <a:off x="0" y="330134"/>
            <a:ext cx="12192000" cy="584775"/>
          </a:xfrm>
          <a:prstGeom prst="rect">
            <a:avLst/>
          </a:prstGeom>
          <a:noFill/>
        </p:spPr>
        <p:txBody>
          <a:bodyPr wrap="square">
            <a:spAutoFit/>
          </a:bodyPr>
          <a:lstStyle/>
          <a:p>
            <a:pPr algn="ctr"/>
            <a:r>
              <a:rPr lang="nn-NO" sz="3200" dirty="0">
                <a:latin typeface="Figtree Bold" pitchFamily="2" charset="0"/>
              </a:rPr>
              <a:t>INNTEKTER</a:t>
            </a:r>
          </a:p>
        </p:txBody>
      </p:sp>
    </p:spTree>
    <p:extLst>
      <p:ext uri="{BB962C8B-B14F-4D97-AF65-F5344CB8AC3E}">
        <p14:creationId xmlns:p14="http://schemas.microsoft.com/office/powerpoint/2010/main" val="175757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58C55897-1456-9B26-36F0-36F721D44DD3}"/>
              </a:ext>
            </a:extLst>
          </p:cNvPr>
          <p:cNvSpPr txBox="1"/>
          <p:nvPr/>
        </p:nvSpPr>
        <p:spPr>
          <a:xfrm>
            <a:off x="1744910" y="1572062"/>
            <a:ext cx="9585737" cy="4262705"/>
          </a:xfrm>
          <a:prstGeom prst="rect">
            <a:avLst/>
          </a:prstGeom>
          <a:noFill/>
        </p:spPr>
        <p:txBody>
          <a:bodyPr wrap="square" rtlCol="0">
            <a:spAutoFit/>
          </a:bodyPr>
          <a:lstStyle/>
          <a:p>
            <a:pPr marL="318960" lvl="0" indent="-317160" algn="l">
              <a:lnSpc>
                <a:spcPct val="100000"/>
              </a:lnSpc>
              <a:spcBef>
                <a:spcPts val="700"/>
              </a:spcBef>
              <a:tabLst>
                <a:tab pos="1231919" algn="l"/>
                <a:tab pos="2146320" algn="l"/>
                <a:tab pos="3060720" algn="l"/>
                <a:tab pos="3975120" algn="l"/>
                <a:tab pos="4889520" algn="l"/>
                <a:tab pos="5803920" algn="l"/>
                <a:tab pos="6718320" algn="l"/>
                <a:tab pos="7632720" algn="l"/>
                <a:tab pos="8547120" algn="l"/>
                <a:tab pos="9461520" algn="l"/>
                <a:tab pos="10375920" algn="l"/>
              </a:tabLst>
            </a:pPr>
            <a:r>
              <a:rPr lang="nn-NO" sz="3600" dirty="0">
                <a:latin typeface="Figtree Light" pitchFamily="2" charset="0"/>
                <a:ea typeface="Microsoft YaHei" pitchFamily="2"/>
                <a:cs typeface="Arial" panose="020B0604020202020204" pitchFamily="34" charset="0"/>
              </a:rPr>
              <a:t>Å få engasjement for huset vil gje aktivitet</a:t>
            </a:r>
          </a:p>
          <a:p>
            <a:pPr marL="318960" lvl="0" indent="-317160" algn="l">
              <a:lnSpc>
                <a:spcPct val="100000"/>
              </a:lnSpc>
              <a:spcBef>
                <a:spcPts val="700"/>
              </a:spcBef>
              <a:tabLst>
                <a:tab pos="1231919" algn="l"/>
                <a:tab pos="2146320" algn="l"/>
                <a:tab pos="3060720" algn="l"/>
                <a:tab pos="3975120" algn="l"/>
                <a:tab pos="4889520" algn="l"/>
                <a:tab pos="5803920" algn="l"/>
                <a:tab pos="6718320" algn="l"/>
                <a:tab pos="7632720" algn="l"/>
                <a:tab pos="8547120" algn="l"/>
                <a:tab pos="9461520" algn="l"/>
                <a:tab pos="10375920" algn="l"/>
              </a:tabLst>
            </a:pPr>
            <a:r>
              <a:rPr lang="nn-NO" sz="3600" dirty="0">
                <a:latin typeface="Figtree Light" pitchFamily="2" charset="0"/>
                <a:ea typeface="Microsoft YaHei" pitchFamily="2"/>
                <a:cs typeface="Arial" panose="020B0604020202020204" pitchFamily="34" charset="0"/>
              </a:rPr>
              <a:t>som kan bidra til auka inntekter:</a:t>
            </a:r>
          </a:p>
          <a:p>
            <a:pPr marL="459000" lvl="0" indent="-457200" algn="l">
              <a:lnSpc>
                <a:spcPct val="100000"/>
              </a:lnSpc>
              <a:spcBef>
                <a:spcPts val="700"/>
              </a:spcBef>
              <a:buFont typeface="Arial" panose="020B0604020202020204" pitchFamily="34" charset="0"/>
              <a:buChar char="•"/>
              <a:tabLst>
                <a:tab pos="1231919" algn="l"/>
                <a:tab pos="2146320" algn="l"/>
                <a:tab pos="3060720" algn="l"/>
                <a:tab pos="3975120" algn="l"/>
                <a:tab pos="4889520" algn="l"/>
                <a:tab pos="5803920" algn="l"/>
                <a:tab pos="6718320" algn="l"/>
                <a:tab pos="7632720" algn="l"/>
                <a:tab pos="8547120" algn="l"/>
                <a:tab pos="9461520" algn="l"/>
                <a:tab pos="10375920" algn="l"/>
              </a:tabLst>
            </a:pPr>
            <a:endParaRPr lang="nn-NO" sz="3600" dirty="0">
              <a:latin typeface="Figtree Light" pitchFamily="2" charset="0"/>
              <a:ea typeface="Microsoft YaHei" pitchFamily="2"/>
              <a:cs typeface="Arial" panose="020B0604020202020204" pitchFamily="34" charset="0"/>
            </a:endParaRPr>
          </a:p>
          <a:p>
            <a:pPr marL="459000" indent="-457200" algn="l">
              <a:lnSpc>
                <a:spcPct val="100000"/>
              </a:lnSpc>
              <a:spcBef>
                <a:spcPts val="700"/>
              </a:spcBef>
              <a:buFont typeface="Arial" panose="020B0604020202020204" pitchFamily="34" charset="0"/>
              <a:buChar char="•"/>
              <a:tabLst>
                <a:tab pos="1231919" algn="l"/>
                <a:tab pos="2146320" algn="l"/>
                <a:tab pos="3060720" algn="l"/>
                <a:tab pos="3975120" algn="l"/>
                <a:tab pos="4889520" algn="l"/>
                <a:tab pos="5803920" algn="l"/>
                <a:tab pos="6718320" algn="l"/>
                <a:tab pos="7632720" algn="l"/>
                <a:tab pos="8547120" algn="l"/>
                <a:tab pos="9461520" algn="l"/>
                <a:tab pos="10375920" algn="l"/>
              </a:tabLst>
            </a:pPr>
            <a:r>
              <a:rPr lang="nn-NO" sz="3200" dirty="0">
                <a:latin typeface="Figtree Light" pitchFamily="2" charset="0"/>
                <a:ea typeface="Microsoft YaHei" pitchFamily="2"/>
                <a:cs typeface="Arial" panose="020B0604020202020204" pitchFamily="34" charset="0"/>
              </a:rPr>
              <a:t>Aktivitetar</a:t>
            </a:r>
          </a:p>
          <a:p>
            <a:pPr marL="459000" lvl="0" indent="-457200" algn="l">
              <a:lnSpc>
                <a:spcPct val="100000"/>
              </a:lnSpc>
              <a:spcBef>
                <a:spcPts val="700"/>
              </a:spcBef>
              <a:buFont typeface="Arial" panose="020B0604020202020204" pitchFamily="34" charset="0"/>
              <a:buChar char="•"/>
              <a:tabLst>
                <a:tab pos="1231919" algn="l"/>
                <a:tab pos="2146320" algn="l"/>
                <a:tab pos="3060720" algn="l"/>
                <a:tab pos="3975120" algn="l"/>
                <a:tab pos="4889520" algn="l"/>
                <a:tab pos="5803920" algn="l"/>
                <a:tab pos="6718320" algn="l"/>
                <a:tab pos="7632720" algn="l"/>
                <a:tab pos="8547120" algn="l"/>
                <a:tab pos="9461520" algn="l"/>
                <a:tab pos="10375920" algn="l"/>
              </a:tabLst>
            </a:pPr>
            <a:r>
              <a:rPr lang="nn-NO" sz="3200" dirty="0">
                <a:latin typeface="Figtree Light" pitchFamily="2" charset="0"/>
                <a:ea typeface="Microsoft YaHei" pitchFamily="2"/>
                <a:cs typeface="Arial" panose="020B0604020202020204" pitchFamily="34" charset="0"/>
              </a:rPr>
              <a:t>Leigeinntekter</a:t>
            </a:r>
          </a:p>
          <a:p>
            <a:pPr marL="459000" lvl="0" indent="-457200" algn="l">
              <a:lnSpc>
                <a:spcPct val="100000"/>
              </a:lnSpc>
              <a:spcBef>
                <a:spcPts val="700"/>
              </a:spcBef>
              <a:buFont typeface="Arial" panose="020B0604020202020204" pitchFamily="34" charset="0"/>
              <a:buChar char="•"/>
              <a:tabLst>
                <a:tab pos="1231919" algn="l"/>
                <a:tab pos="2146320" algn="l"/>
                <a:tab pos="3060720" algn="l"/>
                <a:tab pos="3975120" algn="l"/>
                <a:tab pos="4889520" algn="l"/>
                <a:tab pos="5803920" algn="l"/>
                <a:tab pos="6718320" algn="l"/>
                <a:tab pos="7632720" algn="l"/>
                <a:tab pos="8547120" algn="l"/>
                <a:tab pos="9461520" algn="l"/>
                <a:tab pos="10375920" algn="l"/>
              </a:tabLst>
            </a:pPr>
            <a:r>
              <a:rPr lang="nn-NO" sz="3200" dirty="0">
                <a:latin typeface="Figtree Light" pitchFamily="2" charset="0"/>
                <a:ea typeface="Microsoft YaHei" pitchFamily="2"/>
                <a:cs typeface="Arial" panose="020B0604020202020204" pitchFamily="34" charset="0"/>
              </a:rPr>
              <a:t>Søk støtte til aktivitet</a:t>
            </a:r>
          </a:p>
          <a:p>
            <a:pPr marL="459000" lvl="0" indent="-457200" algn="l">
              <a:lnSpc>
                <a:spcPct val="100000"/>
              </a:lnSpc>
              <a:spcBef>
                <a:spcPts val="700"/>
              </a:spcBef>
              <a:buFont typeface="Arial" panose="020B0604020202020204" pitchFamily="34" charset="0"/>
              <a:buChar char="•"/>
              <a:tabLst>
                <a:tab pos="1231919" algn="l"/>
                <a:tab pos="2146320" algn="l"/>
                <a:tab pos="3060720" algn="l"/>
                <a:tab pos="3975120" algn="l"/>
                <a:tab pos="4889520" algn="l"/>
                <a:tab pos="5803920" algn="l"/>
                <a:tab pos="6718320" algn="l"/>
                <a:tab pos="7632720" algn="l"/>
                <a:tab pos="8547120" algn="l"/>
                <a:tab pos="9461520" algn="l"/>
                <a:tab pos="10375920" algn="l"/>
              </a:tabLst>
            </a:pPr>
            <a:r>
              <a:rPr lang="nn-NO" sz="3200" dirty="0">
                <a:latin typeface="Figtree Light" pitchFamily="2" charset="0"/>
                <a:ea typeface="Microsoft YaHei" pitchFamily="2"/>
                <a:cs typeface="Arial" panose="020B0604020202020204" pitchFamily="34" charset="0"/>
              </a:rPr>
              <a:t>Medlemspengar</a:t>
            </a:r>
          </a:p>
        </p:txBody>
      </p:sp>
      <p:sp>
        <p:nvSpPr>
          <p:cNvPr id="5" name="TekstSylinder 4">
            <a:extLst>
              <a:ext uri="{FF2B5EF4-FFF2-40B4-BE49-F238E27FC236}">
                <a16:creationId xmlns:a16="http://schemas.microsoft.com/office/drawing/2014/main" id="{ED8BE970-64A1-B464-133F-49DDAEC65941}"/>
              </a:ext>
            </a:extLst>
          </p:cNvPr>
          <p:cNvSpPr txBox="1"/>
          <p:nvPr/>
        </p:nvSpPr>
        <p:spPr>
          <a:xfrm>
            <a:off x="0" y="330134"/>
            <a:ext cx="12192000" cy="584775"/>
          </a:xfrm>
          <a:prstGeom prst="rect">
            <a:avLst/>
          </a:prstGeom>
          <a:noFill/>
        </p:spPr>
        <p:txBody>
          <a:bodyPr wrap="square">
            <a:spAutoFit/>
          </a:bodyPr>
          <a:lstStyle/>
          <a:p>
            <a:pPr algn="ctr"/>
            <a:r>
              <a:rPr lang="nn-NO" sz="3200" dirty="0">
                <a:latin typeface="Figtree Bold" pitchFamily="2" charset="0"/>
              </a:rPr>
              <a:t>ENGASJEMENT SKAPER AKTIVITET!</a:t>
            </a:r>
          </a:p>
        </p:txBody>
      </p:sp>
    </p:spTree>
    <p:extLst>
      <p:ext uri="{BB962C8B-B14F-4D97-AF65-F5344CB8AC3E}">
        <p14:creationId xmlns:p14="http://schemas.microsoft.com/office/powerpoint/2010/main" val="79201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kst, øks, vektorgrafikk, silhuett&#10;&#10;Automatisk generert beskrivelse">
            <a:extLst>
              <a:ext uri="{FF2B5EF4-FFF2-40B4-BE49-F238E27FC236}">
                <a16:creationId xmlns:a16="http://schemas.microsoft.com/office/drawing/2014/main" id="{69BBAAB6-3346-85E7-68B5-477D07D81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8137" y="5399314"/>
            <a:ext cx="1085020" cy="1321068"/>
          </a:xfrm>
          <a:prstGeom prst="rect">
            <a:avLst/>
          </a:prstGeom>
        </p:spPr>
      </p:pic>
      <p:sp>
        <p:nvSpPr>
          <p:cNvPr id="5" name="TekstSylinder 4">
            <a:extLst>
              <a:ext uri="{FF2B5EF4-FFF2-40B4-BE49-F238E27FC236}">
                <a16:creationId xmlns:a16="http://schemas.microsoft.com/office/drawing/2014/main" id="{ED8BE970-64A1-B464-133F-49DDAEC65941}"/>
              </a:ext>
            </a:extLst>
          </p:cNvPr>
          <p:cNvSpPr txBox="1"/>
          <p:nvPr/>
        </p:nvSpPr>
        <p:spPr>
          <a:xfrm>
            <a:off x="0" y="330133"/>
            <a:ext cx="12192000" cy="584775"/>
          </a:xfrm>
          <a:prstGeom prst="rect">
            <a:avLst/>
          </a:prstGeom>
          <a:noFill/>
        </p:spPr>
        <p:txBody>
          <a:bodyPr wrap="square">
            <a:spAutoFit/>
          </a:bodyPr>
          <a:lstStyle/>
          <a:p>
            <a:pPr algn="ctr"/>
            <a:r>
              <a:rPr lang="nn-NO" sz="3200" dirty="0">
                <a:latin typeface="Figtree Bold" pitchFamily="2" charset="0"/>
              </a:rPr>
              <a:t>AKTIVITET OG ØKONOMI GÅR HAND I HAND</a:t>
            </a:r>
          </a:p>
        </p:txBody>
      </p:sp>
      <p:sp>
        <p:nvSpPr>
          <p:cNvPr id="2" name="Tittel 1">
            <a:extLst>
              <a:ext uri="{FF2B5EF4-FFF2-40B4-BE49-F238E27FC236}">
                <a16:creationId xmlns:a16="http://schemas.microsoft.com/office/drawing/2014/main" id="{4A3F6779-EA94-342C-B8F3-D3CC1E84C353}"/>
              </a:ext>
            </a:extLst>
          </p:cNvPr>
          <p:cNvSpPr txBox="1">
            <a:spLocks/>
          </p:cNvSpPr>
          <p:nvPr/>
        </p:nvSpPr>
        <p:spPr>
          <a:xfrm>
            <a:off x="291844" y="1333467"/>
            <a:ext cx="5676900" cy="4191066"/>
          </a:xfrm>
          <a:prstGeom prst="rect">
            <a:avLst/>
          </a:prstGeom>
          <a:solidFill>
            <a:srgbClr val="F8F3E8"/>
          </a:solidFill>
          <a:ln w="25400">
            <a:solidFill>
              <a:srgbClr val="B88817"/>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b-NO" sz="3000" dirty="0">
                <a:latin typeface="Figtree Bold" pitchFamily="2" charset="0"/>
                <a:ea typeface="ＭＳ Ｐゴシック" pitchFamily="1"/>
              </a:rPr>
              <a:t>Aktivitet = inntekt</a:t>
            </a:r>
            <a:endParaRPr lang="nn-NO" sz="3000" dirty="0">
              <a:latin typeface="Figtree Bold" pitchFamily="2" charset="0"/>
              <a:ea typeface="ＭＳ Ｐゴシック" pitchFamily="1"/>
              <a:cs typeface="Arial" panose="020B0604020202020204" pitchFamily="34" charset="0"/>
            </a:endParaRPr>
          </a:p>
          <a:p>
            <a:pPr marL="342900" indent="-342900" algn="l">
              <a:buFont typeface="Arial" panose="020B0604020202020204" pitchFamily="34" charset="0"/>
              <a:buChar char="•"/>
            </a:pPr>
            <a:endParaRPr lang="nn-NO" sz="2400" dirty="0">
              <a:solidFill>
                <a:srgbClr val="E7D6B0"/>
              </a:solidFill>
              <a:latin typeface="Figtree" pitchFamily="2" charset="0"/>
              <a:ea typeface="ＭＳ Ｐゴシック" pitchFamily="1"/>
              <a:cs typeface="Arial" panose="020B0604020202020204" pitchFamily="34" charset="0"/>
            </a:endParaRPr>
          </a:p>
          <a:p>
            <a:pPr marL="342900" indent="-342900" algn="l">
              <a:spcAft>
                <a:spcPts val="400"/>
              </a:spcAft>
              <a:buFont typeface="Arial" panose="020B0604020202020204" pitchFamily="34" charset="0"/>
              <a:buChar char="•"/>
            </a:pPr>
            <a:r>
              <a:rPr lang="nn-NO" sz="2000" dirty="0">
                <a:latin typeface="Figtree Light" pitchFamily="2" charset="0"/>
                <a:ea typeface="ＭＳ Ｐゴシック" pitchFamily="1"/>
                <a:cs typeface="Arial" panose="020B0604020202020204" pitchFamily="34" charset="0"/>
              </a:rPr>
              <a:t>Fast aktivitet med betaling/inntekt.</a:t>
            </a:r>
          </a:p>
          <a:p>
            <a:pPr marL="342900" indent="-342900" algn="l">
              <a:spcAft>
                <a:spcPts val="400"/>
              </a:spcAft>
              <a:buFont typeface="Arial" panose="020B0604020202020204" pitchFamily="34" charset="0"/>
              <a:buChar char="•"/>
            </a:pPr>
            <a:r>
              <a:rPr lang="nn-NO" sz="2000" dirty="0">
                <a:latin typeface="Figtree Light" pitchFamily="2" charset="0"/>
                <a:ea typeface="ＭＳ Ｐゴシック" pitchFamily="1"/>
                <a:cs typeface="Arial" panose="020B0604020202020204" pitchFamily="34" charset="0"/>
              </a:rPr>
              <a:t>Dans</a:t>
            </a:r>
          </a:p>
          <a:p>
            <a:pPr marL="342900" indent="-342900" algn="l">
              <a:spcAft>
                <a:spcPts val="400"/>
              </a:spcAft>
              <a:buFont typeface="Arial" panose="020B0604020202020204" pitchFamily="34" charset="0"/>
              <a:buChar char="•"/>
            </a:pPr>
            <a:r>
              <a:rPr lang="nn-NO" sz="2000" dirty="0">
                <a:latin typeface="Figtree Light" pitchFamily="2" charset="0"/>
                <a:ea typeface="ＭＳ Ｐゴシック" pitchFamily="1"/>
                <a:cs typeface="Arial" panose="020B0604020202020204" pitchFamily="34" charset="0"/>
              </a:rPr>
              <a:t>Teater</a:t>
            </a:r>
          </a:p>
          <a:p>
            <a:pPr marL="342900" indent="-342900" algn="l">
              <a:spcAft>
                <a:spcPts val="400"/>
              </a:spcAft>
              <a:buFont typeface="Arial" panose="020B0604020202020204" pitchFamily="34" charset="0"/>
              <a:buChar char="•"/>
            </a:pPr>
            <a:r>
              <a:rPr lang="nn-NO" sz="2000" dirty="0">
                <a:latin typeface="Figtree Light" pitchFamily="2" charset="0"/>
                <a:ea typeface="ＭＳ Ｐゴシック" pitchFamily="1"/>
                <a:cs typeface="Arial" panose="020B0604020202020204" pitchFamily="34" charset="0"/>
              </a:rPr>
              <a:t>Musikkøvingar</a:t>
            </a:r>
          </a:p>
          <a:p>
            <a:pPr marL="342900" indent="-342900" algn="l">
              <a:spcAft>
                <a:spcPts val="400"/>
              </a:spcAft>
              <a:buFont typeface="Arial" panose="020B0604020202020204" pitchFamily="34" charset="0"/>
              <a:buChar char="•"/>
            </a:pPr>
            <a:r>
              <a:rPr lang="nn-NO" sz="2000" dirty="0">
                <a:latin typeface="Figtree Light" pitchFamily="2" charset="0"/>
                <a:ea typeface="ＭＳ Ｐゴシック" pitchFamily="1"/>
                <a:cs typeface="Arial" panose="020B0604020202020204" pitchFamily="34" charset="0"/>
              </a:rPr>
              <a:t>Ungdomsklubb (kan gje driftstilskot frå kommunen)</a:t>
            </a:r>
          </a:p>
          <a:p>
            <a:pPr marL="342900" indent="-342900" algn="l">
              <a:spcAft>
                <a:spcPts val="400"/>
              </a:spcAft>
              <a:buFont typeface="Arial" panose="020B0604020202020204" pitchFamily="34" charset="0"/>
              <a:buChar char="•"/>
            </a:pPr>
            <a:r>
              <a:rPr lang="nn-NO" sz="2000" dirty="0">
                <a:latin typeface="Figtree Light" pitchFamily="2" charset="0"/>
                <a:ea typeface="ＭＳ Ｐゴシック" pitchFamily="1"/>
                <a:cs typeface="Arial" panose="020B0604020202020204" pitchFamily="34" charset="0"/>
              </a:rPr>
              <a:t>Kino</a:t>
            </a:r>
          </a:p>
          <a:p>
            <a:pPr marL="342900" indent="-342900" algn="l">
              <a:spcAft>
                <a:spcPts val="400"/>
              </a:spcAft>
              <a:buFont typeface="Arial" panose="020B0604020202020204" pitchFamily="34" charset="0"/>
              <a:buChar char="•"/>
            </a:pPr>
            <a:r>
              <a:rPr lang="nn-NO" sz="2000" dirty="0">
                <a:latin typeface="Figtree Light" pitchFamily="2" charset="0"/>
                <a:ea typeface="ＭＳ Ｐゴシック" pitchFamily="1"/>
                <a:cs typeface="Arial" panose="020B0604020202020204" pitchFamily="34" charset="0"/>
              </a:rPr>
              <a:t>Aktivitet som gjev inntekt til huset i form av husleige eller variable inntekter gjennom kiosk, brukarbetaling osv.</a:t>
            </a:r>
            <a:endParaRPr lang="nb-NO" sz="2300" dirty="0">
              <a:latin typeface="Figtree Light" pitchFamily="2" charset="0"/>
              <a:cs typeface="Arial" panose="020B0604020202020204" pitchFamily="34" charset="0"/>
            </a:endParaRPr>
          </a:p>
          <a:p>
            <a:pPr marL="457200" indent="-457200" algn="l">
              <a:buFontTx/>
              <a:buChar char="-"/>
            </a:pPr>
            <a:endParaRPr lang="nn-NO" sz="500" dirty="0">
              <a:solidFill>
                <a:schemeClr val="bg1"/>
              </a:solidFill>
              <a:latin typeface="Arial" panose="020B0604020202020204" pitchFamily="34" charset="0"/>
              <a:cs typeface="Arial" panose="020B0604020202020204" pitchFamily="34" charset="0"/>
            </a:endParaRPr>
          </a:p>
        </p:txBody>
      </p:sp>
      <p:sp>
        <p:nvSpPr>
          <p:cNvPr id="9" name="Tittel 1">
            <a:extLst>
              <a:ext uri="{FF2B5EF4-FFF2-40B4-BE49-F238E27FC236}">
                <a16:creationId xmlns:a16="http://schemas.microsoft.com/office/drawing/2014/main" id="{CB7D089A-109B-FA4A-4308-FA1EE26E4B5C}"/>
              </a:ext>
            </a:extLst>
          </p:cNvPr>
          <p:cNvSpPr txBox="1">
            <a:spLocks/>
          </p:cNvSpPr>
          <p:nvPr/>
        </p:nvSpPr>
        <p:spPr>
          <a:xfrm>
            <a:off x="2243926" y="2751394"/>
            <a:ext cx="5676900" cy="3909518"/>
          </a:xfrm>
          <a:prstGeom prst="rect">
            <a:avLst/>
          </a:prstGeom>
          <a:solidFill>
            <a:srgbClr val="F8F3E8"/>
          </a:solidFill>
          <a:ln w="15875">
            <a:solidFill>
              <a:srgbClr val="B88817"/>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n-NO" sz="3200" b="1" dirty="0">
                <a:latin typeface="Figtree Bold" pitchFamily="2" charset="0"/>
                <a:ea typeface="ＭＳ Ｐゴシック" pitchFamily="1"/>
                <a:cs typeface="Arial" panose="020B0604020202020204" pitchFamily="34" charset="0"/>
              </a:rPr>
              <a:t>Arrangement som gjev inntekt direkte til huset</a:t>
            </a:r>
          </a:p>
          <a:p>
            <a:pPr algn="l"/>
            <a:endParaRPr lang="nn-NO" sz="2800" dirty="0">
              <a:latin typeface="Figtree Light" pitchFamily="2" charset="0"/>
              <a:ea typeface="ＭＳ Ｐゴシック" pitchFamily="1"/>
              <a:cs typeface="Arial" panose="020B0604020202020204" pitchFamily="34" charset="0"/>
            </a:endParaRPr>
          </a:p>
          <a:p>
            <a:pPr marL="457200" indent="-457200" algn="l">
              <a:spcAft>
                <a:spcPts val="600"/>
              </a:spcAft>
              <a:buFont typeface="Arial" panose="020B0604020202020204" pitchFamily="34" charset="0"/>
              <a:buChar char="•"/>
            </a:pPr>
            <a:r>
              <a:rPr lang="nn-NO" sz="1800" dirty="0">
                <a:latin typeface="Figtree Light" pitchFamily="2" charset="0"/>
                <a:ea typeface="ＭＳ Ｐゴシック" pitchFamily="1"/>
                <a:cs typeface="Arial" panose="020B0604020202020204" pitchFamily="34" charset="0"/>
              </a:rPr>
              <a:t>Basar</a:t>
            </a:r>
          </a:p>
          <a:p>
            <a:pPr marL="457200" indent="-457200" algn="l">
              <a:spcAft>
                <a:spcPts val="600"/>
              </a:spcAft>
              <a:buFont typeface="Arial" panose="020B0604020202020204" pitchFamily="34" charset="0"/>
              <a:buChar char="•"/>
            </a:pPr>
            <a:r>
              <a:rPr lang="nn-NO" sz="1800" dirty="0">
                <a:latin typeface="Figtree Light" pitchFamily="2" charset="0"/>
                <a:ea typeface="ＭＳ Ｐゴシック" pitchFamily="1"/>
                <a:cs typeface="Arial" panose="020B0604020202020204" pitchFamily="34" charset="0"/>
              </a:rPr>
              <a:t>Revy</a:t>
            </a:r>
          </a:p>
          <a:p>
            <a:pPr marL="457200" indent="-457200" algn="l">
              <a:spcAft>
                <a:spcPts val="600"/>
              </a:spcAft>
              <a:buFont typeface="Arial" panose="020B0604020202020204" pitchFamily="34" charset="0"/>
              <a:buChar char="•"/>
            </a:pPr>
            <a:r>
              <a:rPr lang="nn-NO" sz="1800" dirty="0">
                <a:latin typeface="Figtree Light" pitchFamily="2" charset="0"/>
                <a:ea typeface="ＭＳ Ｐゴシック" pitchFamily="1"/>
                <a:cs typeface="Arial" panose="020B0604020202020204" pitchFamily="34" charset="0"/>
              </a:rPr>
              <a:t>Loppemarknad</a:t>
            </a:r>
          </a:p>
          <a:p>
            <a:pPr marL="457200" indent="-457200" algn="l">
              <a:spcAft>
                <a:spcPts val="600"/>
              </a:spcAft>
              <a:buFont typeface="Arial" panose="020B0604020202020204" pitchFamily="34" charset="0"/>
              <a:buChar char="•"/>
            </a:pPr>
            <a:r>
              <a:rPr lang="nn-NO" sz="1800" dirty="0">
                <a:latin typeface="Figtree Light" pitchFamily="2" charset="0"/>
                <a:ea typeface="ＭＳ Ｐゴシック" pitchFamily="1"/>
                <a:cs typeface="Arial" panose="020B0604020202020204" pitchFamily="34" charset="0"/>
              </a:rPr>
              <a:t>Auksjon</a:t>
            </a:r>
          </a:p>
          <a:p>
            <a:pPr marL="457200" indent="-457200" algn="l">
              <a:spcAft>
                <a:spcPts val="600"/>
              </a:spcAft>
              <a:buFont typeface="Arial" panose="020B0604020202020204" pitchFamily="34" charset="0"/>
              <a:buChar char="•"/>
            </a:pPr>
            <a:r>
              <a:rPr lang="nn-NO" sz="1800" dirty="0">
                <a:latin typeface="Figtree Light" pitchFamily="2" charset="0"/>
                <a:ea typeface="ＭＳ Ｐゴシック" pitchFamily="1"/>
                <a:cs typeface="Arial" panose="020B0604020202020204" pitchFamily="34" charset="0"/>
              </a:rPr>
              <a:t>Julemarknad/messe</a:t>
            </a:r>
          </a:p>
          <a:p>
            <a:pPr marL="457200" indent="-457200" algn="l">
              <a:spcAft>
                <a:spcPts val="600"/>
              </a:spcAft>
              <a:buFont typeface="Arial" panose="020B0604020202020204" pitchFamily="34" charset="0"/>
              <a:buChar char="•"/>
            </a:pPr>
            <a:r>
              <a:rPr lang="nn-NO" sz="1800" dirty="0">
                <a:latin typeface="Figtree Light" pitchFamily="2" charset="0"/>
                <a:ea typeface="ＭＳ Ｐゴシック" pitchFamily="1"/>
                <a:cs typeface="Arial" panose="020B0604020202020204" pitchFamily="34" charset="0"/>
              </a:rPr>
              <a:t>Konsert</a:t>
            </a:r>
          </a:p>
          <a:p>
            <a:pPr marL="457200" indent="-457200" algn="l">
              <a:spcAft>
                <a:spcPts val="600"/>
              </a:spcAft>
              <a:buFont typeface="Arial" panose="020B0604020202020204" pitchFamily="34" charset="0"/>
              <a:buChar char="•"/>
            </a:pPr>
            <a:r>
              <a:rPr lang="nn-NO" sz="1800" dirty="0">
                <a:latin typeface="Figtree Light" pitchFamily="2" charset="0"/>
                <a:ea typeface="ＭＳ Ｐゴシック" pitchFamily="1"/>
                <a:cs typeface="Arial" panose="020B0604020202020204" pitchFamily="34" charset="0"/>
              </a:rPr>
              <a:t>Kafé - julemiddag – smalehovudfest – rekefest</a:t>
            </a:r>
          </a:p>
          <a:p>
            <a:pPr marL="457200" indent="-457200" algn="l">
              <a:spcAft>
                <a:spcPts val="600"/>
              </a:spcAft>
              <a:buFont typeface="Arial" panose="020B0604020202020204" pitchFamily="34" charset="0"/>
              <a:buChar char="•"/>
            </a:pPr>
            <a:r>
              <a:rPr lang="nn-NO" sz="1800" dirty="0">
                <a:latin typeface="Figtree Light" pitchFamily="2" charset="0"/>
                <a:ea typeface="ＭＳ Ｐゴシック" pitchFamily="1"/>
                <a:cs typeface="Arial" panose="020B0604020202020204" pitchFamily="34" charset="0"/>
              </a:rPr>
              <a:t>Kake – bakekonkurranse</a:t>
            </a:r>
          </a:p>
        </p:txBody>
      </p:sp>
      <p:sp>
        <p:nvSpPr>
          <p:cNvPr id="7" name="Tittel 1">
            <a:extLst>
              <a:ext uri="{FF2B5EF4-FFF2-40B4-BE49-F238E27FC236}">
                <a16:creationId xmlns:a16="http://schemas.microsoft.com/office/drawing/2014/main" id="{2A5F8504-20FD-B4F8-671F-5A26295334B8}"/>
              </a:ext>
            </a:extLst>
          </p:cNvPr>
          <p:cNvSpPr txBox="1">
            <a:spLocks/>
          </p:cNvSpPr>
          <p:nvPr/>
        </p:nvSpPr>
        <p:spPr>
          <a:xfrm>
            <a:off x="2789494" y="824642"/>
            <a:ext cx="5676900" cy="5430861"/>
          </a:xfrm>
          <a:prstGeom prst="rect">
            <a:avLst/>
          </a:prstGeom>
          <a:solidFill>
            <a:srgbClr val="F8F3E8"/>
          </a:solidFill>
          <a:ln w="19050">
            <a:solidFill>
              <a:srgbClr val="B88817"/>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spcBef>
                <a:spcPts val="0"/>
              </a:spcBef>
            </a:pPr>
            <a:r>
              <a:rPr lang="nn-NO" sz="3000" b="1" dirty="0">
                <a:latin typeface="Figtree Bold" pitchFamily="2" charset="0"/>
                <a:ea typeface="Microsoft YaHei" pitchFamily="2"/>
                <a:cs typeface="Arial" panose="020B0604020202020204" pitchFamily="34" charset="0"/>
              </a:rPr>
              <a:t>Andre arrangement/tilstellingar</a:t>
            </a:r>
          </a:p>
          <a:p>
            <a:pPr marL="342900" indent="-342900" algn="l">
              <a:lnSpc>
                <a:spcPct val="100000"/>
              </a:lnSpc>
              <a:spcBef>
                <a:spcPts val="0"/>
              </a:spcBef>
              <a:buFont typeface="Arial" panose="020B0604020202020204" pitchFamily="34" charset="0"/>
              <a:buChar char="•"/>
            </a:pPr>
            <a:endParaRPr lang="nn-NO" sz="1400" dirty="0">
              <a:solidFill>
                <a:srgbClr val="E7D6B0"/>
              </a:solidFill>
              <a:latin typeface="Figtree" pitchFamily="2" charset="0"/>
              <a:ea typeface="Microsoft YaHei" pitchFamily="2"/>
              <a:cs typeface="Arial" panose="020B0604020202020204" pitchFamily="34" charset="0"/>
            </a:endParaRP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Bingo</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Karneval, babysong, barnevognrebus</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Temakveldar - t.d. ulike land – </a:t>
            </a:r>
            <a:r>
              <a:rPr lang="nn-NO" sz="1800" dirty="0" err="1">
                <a:latin typeface="Figtree Light" pitchFamily="2" charset="0"/>
                <a:ea typeface="Microsoft YaHei" pitchFamily="2"/>
                <a:cs typeface="Arial" panose="020B0604020202020204" pitchFamily="34" charset="0"/>
              </a:rPr>
              <a:t>inkludering</a:t>
            </a:r>
            <a:r>
              <a:rPr lang="nn-NO" sz="1800" dirty="0">
                <a:latin typeface="Figtree Light" pitchFamily="2" charset="0"/>
                <a:ea typeface="Microsoft YaHei" pitchFamily="2"/>
                <a:cs typeface="Arial" panose="020B0604020202020204" pitchFamily="34" charset="0"/>
              </a:rPr>
              <a:t>/integrering</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Arranger kurs</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Kafé; Eldrekafé, laurdagskafé, kunstkafé</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Barneteater, revy, ungdomsteater</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Ungdomsklubb; diskotek, LAN</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Aktivitetsdag knytt til huset ditt</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Gladdans; seniordans, barneleikarring, folkedans, gamaldans</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Dans; Tango, swing, linedans, dans utan grenser…</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Fysisk aktivitet - t.d. taekwondo, karate, treningsstudio</a:t>
            </a:r>
          </a:p>
          <a:p>
            <a:pPr marL="342900" indent="-342900" algn="l">
              <a:lnSpc>
                <a:spcPct val="100000"/>
              </a:lnSpc>
              <a:spcBef>
                <a:spcPts val="0"/>
              </a:spcBef>
              <a:buFont typeface="Arial" panose="020B0604020202020204" pitchFamily="34" charset="0"/>
              <a:buChar char="•"/>
            </a:pPr>
            <a:r>
              <a:rPr lang="nn-NO" sz="1800" dirty="0">
                <a:latin typeface="Figtree Light" pitchFamily="2" charset="0"/>
                <a:ea typeface="Microsoft YaHei" pitchFamily="2"/>
                <a:cs typeface="Arial" panose="020B0604020202020204" pitchFamily="34" charset="0"/>
              </a:rPr>
              <a:t>Yoga, </a:t>
            </a:r>
            <a:r>
              <a:rPr lang="nn-NO" sz="1800" dirty="0" err="1">
                <a:latin typeface="Figtree Light" pitchFamily="2" charset="0"/>
                <a:ea typeface="Microsoft YaHei" pitchFamily="2"/>
                <a:cs typeface="Arial" panose="020B0604020202020204" pitchFamily="34" charset="0"/>
              </a:rPr>
              <a:t>Zumba</a:t>
            </a:r>
            <a:r>
              <a:rPr lang="nn-NO" sz="1800" dirty="0">
                <a:latin typeface="Figtree Light" pitchFamily="2" charset="0"/>
                <a:ea typeface="Microsoft YaHei" pitchFamily="2"/>
                <a:cs typeface="Arial" panose="020B0604020202020204" pitchFamily="34" charset="0"/>
              </a:rPr>
              <a:t>, aerobic, hiphop, danseverkstad</a:t>
            </a:r>
            <a:endParaRPr lang="nn-NO" sz="700" dirty="0">
              <a:latin typeface="Figtree Light" pitchFamily="2" charset="0"/>
              <a:cs typeface="Arial" panose="020B0604020202020204" pitchFamily="34" charset="0"/>
            </a:endParaRPr>
          </a:p>
        </p:txBody>
      </p:sp>
      <p:sp>
        <p:nvSpPr>
          <p:cNvPr id="4" name="Tittel 1">
            <a:extLst>
              <a:ext uri="{FF2B5EF4-FFF2-40B4-BE49-F238E27FC236}">
                <a16:creationId xmlns:a16="http://schemas.microsoft.com/office/drawing/2014/main" id="{C06AEF73-F91C-814B-E06F-0232DB3F2C67}"/>
              </a:ext>
            </a:extLst>
          </p:cNvPr>
          <p:cNvSpPr txBox="1">
            <a:spLocks/>
          </p:cNvSpPr>
          <p:nvPr/>
        </p:nvSpPr>
        <p:spPr>
          <a:xfrm>
            <a:off x="5429506" y="421182"/>
            <a:ext cx="6623050" cy="6237782"/>
          </a:xfrm>
          <a:prstGeom prst="rect">
            <a:avLst/>
          </a:prstGeom>
          <a:solidFill>
            <a:srgbClr val="F8F3E8"/>
          </a:solidFill>
          <a:ln w="25400">
            <a:solidFill>
              <a:srgbClr val="B88817"/>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spcBef>
                <a:spcPts val="0"/>
              </a:spcBef>
            </a:pPr>
            <a:r>
              <a:rPr lang="nn-NO" sz="3000" dirty="0">
                <a:latin typeface="Figtree Bold" pitchFamily="2" charset="0"/>
                <a:ea typeface="Microsoft YaHei" pitchFamily="2"/>
                <a:cs typeface="Arial" panose="020B0604020202020204" pitchFamily="34" charset="0"/>
              </a:rPr>
              <a:t>Loppemarknad</a:t>
            </a:r>
            <a:endParaRPr lang="nn-NO" sz="3000" dirty="0">
              <a:latin typeface="Figtree Light" pitchFamily="2" charset="0"/>
              <a:ea typeface="Microsoft YaHei" pitchFamily="2"/>
              <a:cs typeface="Arial" panose="020B0604020202020204" pitchFamily="34" charset="0"/>
            </a:endParaRPr>
          </a:p>
          <a:p>
            <a:pPr marL="342900" lvl="0" indent="-342900" algn="l">
              <a:lnSpc>
                <a:spcPct val="100000"/>
              </a:lnSpc>
              <a:spcBef>
                <a:spcPts val="0"/>
              </a:spcBef>
              <a:buFont typeface="Arial" panose="020B0604020202020204" pitchFamily="34" charset="0"/>
              <a:buChar char="•"/>
            </a:pPr>
            <a:r>
              <a:rPr lang="nn-NO" sz="2000" dirty="0">
                <a:latin typeface="Figtree Light" pitchFamily="2" charset="0"/>
                <a:ea typeface="Microsoft YaHei" pitchFamily="2"/>
                <a:cs typeface="Arial" panose="020B0604020202020204" pitchFamily="34" charset="0"/>
              </a:rPr>
              <a:t>Loppemarknad kan gje ein god sum pengar i inntekt utan at ein har utgifter, men det krev dugnadsinnsats</a:t>
            </a:r>
          </a:p>
          <a:p>
            <a:pPr marL="342900" lvl="0" indent="-342900" algn="l">
              <a:lnSpc>
                <a:spcPct val="100000"/>
              </a:lnSpc>
              <a:spcBef>
                <a:spcPts val="0"/>
              </a:spcBef>
              <a:buFont typeface="Arial" panose="020B0604020202020204" pitchFamily="34" charset="0"/>
              <a:buChar char="•"/>
            </a:pPr>
            <a:r>
              <a:rPr lang="nn-NO" sz="2000" dirty="0">
                <a:latin typeface="Figtree Light" pitchFamily="2" charset="0"/>
                <a:ea typeface="Microsoft YaHei" pitchFamily="2"/>
                <a:cs typeface="Arial" panose="020B0604020202020204" pitchFamily="34" charset="0"/>
              </a:rPr>
              <a:t>Det kan vere lurt å planlegge ein loppemarknad om våren som er storsesong for opprydding i heimen. Send ut informasjon til lokalbefolkninga i GOD tid slik at dei har høve til å leite fram lopper</a:t>
            </a:r>
          </a:p>
          <a:p>
            <a:pPr marL="342900" lvl="0" indent="-342900" algn="l">
              <a:lnSpc>
                <a:spcPct val="100000"/>
              </a:lnSpc>
              <a:spcBef>
                <a:spcPts val="0"/>
              </a:spcBef>
              <a:buFont typeface="Arial" panose="020B0604020202020204" pitchFamily="34" charset="0"/>
              <a:buChar char="•"/>
            </a:pPr>
            <a:r>
              <a:rPr lang="nn-NO" sz="2000" dirty="0">
                <a:latin typeface="Figtree Light" pitchFamily="2" charset="0"/>
                <a:ea typeface="Microsoft YaHei" pitchFamily="2"/>
                <a:cs typeface="Arial" panose="020B0604020202020204" pitchFamily="34" charset="0"/>
              </a:rPr>
              <a:t>Nokre har sett av faste dagar for å køyre rundt og hente lopper, med stor suksess </a:t>
            </a:r>
          </a:p>
          <a:p>
            <a:pPr lvl="0" algn="l">
              <a:lnSpc>
                <a:spcPct val="100000"/>
              </a:lnSpc>
              <a:spcBef>
                <a:spcPts val="0"/>
              </a:spcBef>
            </a:pPr>
            <a:r>
              <a:rPr lang="nn-NO" sz="2000" dirty="0">
                <a:latin typeface="Figtree Light" pitchFamily="2" charset="0"/>
                <a:ea typeface="Microsoft YaHei" pitchFamily="2"/>
                <a:cs typeface="Arial" panose="020B0604020202020204" pitchFamily="34" charset="0"/>
              </a:rPr>
              <a:t>    - Då er det fleire som vel å gje noko når dei slepp arbeidet med å bringe det</a:t>
            </a:r>
          </a:p>
          <a:p>
            <a:pPr marL="342900" lvl="0" indent="-342900" algn="l">
              <a:lnSpc>
                <a:spcPct val="100000"/>
              </a:lnSpc>
              <a:spcBef>
                <a:spcPts val="0"/>
              </a:spcBef>
              <a:buFont typeface="Arial" panose="020B0604020202020204" pitchFamily="34" charset="0"/>
              <a:buChar char="•"/>
            </a:pPr>
            <a:r>
              <a:rPr lang="nn-NO" sz="2000" dirty="0">
                <a:latin typeface="Figtree Light" pitchFamily="2" charset="0"/>
                <a:ea typeface="Microsoft YaHei" pitchFamily="2"/>
                <a:cs typeface="Arial" panose="020B0604020202020204" pitchFamily="34" charset="0"/>
              </a:rPr>
              <a:t>Vær litt kritisk til kva lopper ein tar i mot</a:t>
            </a:r>
          </a:p>
          <a:p>
            <a:pPr lvl="0" algn="l">
              <a:lnSpc>
                <a:spcPct val="100000"/>
              </a:lnSpc>
              <a:spcBef>
                <a:spcPts val="0"/>
              </a:spcBef>
            </a:pPr>
            <a:endParaRPr lang="nn-NO" sz="1000" dirty="0">
              <a:latin typeface="Figtree Light" pitchFamily="2" charset="0"/>
              <a:ea typeface="Microsoft YaHei" pitchFamily="2"/>
              <a:cs typeface="Arial" panose="020B0604020202020204" pitchFamily="34" charset="0"/>
            </a:endParaRPr>
          </a:p>
          <a:p>
            <a:pPr lvl="0" algn="l">
              <a:lnSpc>
                <a:spcPct val="100000"/>
              </a:lnSpc>
              <a:spcBef>
                <a:spcPts val="0"/>
              </a:spcBef>
            </a:pPr>
            <a:r>
              <a:rPr lang="nn-NO" sz="2000" dirty="0">
                <a:latin typeface="Figtree Light" pitchFamily="2" charset="0"/>
                <a:ea typeface="Microsoft YaHei" pitchFamily="2"/>
                <a:cs typeface="Arial" panose="020B0604020202020204" pitchFamily="34" charset="0"/>
              </a:rPr>
              <a:t>Tips: </a:t>
            </a:r>
          </a:p>
          <a:p>
            <a:pPr lvl="0" algn="l">
              <a:lnSpc>
                <a:spcPct val="100000"/>
              </a:lnSpc>
              <a:spcBef>
                <a:spcPts val="0"/>
              </a:spcBef>
            </a:pPr>
            <a:r>
              <a:rPr lang="nn-NO" sz="2000" dirty="0">
                <a:latin typeface="Figtree Light" pitchFamily="2" charset="0"/>
                <a:ea typeface="Microsoft YaHei" pitchFamily="2"/>
                <a:cs typeface="Arial" panose="020B0604020202020204" pitchFamily="34" charset="0"/>
              </a:rPr>
              <a:t>Kan loppemarknaden vere eit prosjekt retta mot ungdommen?</a:t>
            </a:r>
          </a:p>
          <a:p>
            <a:pPr lvl="0" algn="l">
              <a:lnSpc>
                <a:spcPct val="100000"/>
              </a:lnSpc>
              <a:spcBef>
                <a:spcPts val="0"/>
              </a:spcBef>
            </a:pPr>
            <a:r>
              <a:rPr lang="nn-NO" sz="2000" dirty="0">
                <a:latin typeface="Figtree Light" pitchFamily="2" charset="0"/>
                <a:ea typeface="Microsoft YaHei" pitchFamily="2"/>
                <a:cs typeface="Arial" panose="020B0604020202020204" pitchFamily="34" charset="0"/>
              </a:rPr>
              <a:t>- Samarbeid med 4H eller Ungdomsklubb?</a:t>
            </a:r>
          </a:p>
          <a:p>
            <a:pPr lvl="0" algn="l">
              <a:lnSpc>
                <a:spcPct val="100000"/>
              </a:lnSpc>
              <a:spcBef>
                <a:spcPts val="0"/>
              </a:spcBef>
            </a:pPr>
            <a:r>
              <a:rPr lang="nn-NO" sz="2000" dirty="0">
                <a:latin typeface="Figtree Light" pitchFamily="2" charset="0"/>
                <a:ea typeface="Microsoft YaHei" pitchFamily="2"/>
                <a:cs typeface="Arial" panose="020B0604020202020204" pitchFamily="34" charset="0"/>
              </a:rPr>
              <a:t>- Ungdomsprosjekt – lettare å søkje støtte hos bidragsytarar!</a:t>
            </a:r>
          </a:p>
          <a:p>
            <a:pPr algn="l">
              <a:lnSpc>
                <a:spcPct val="100000"/>
              </a:lnSpc>
              <a:spcBef>
                <a:spcPts val="0"/>
              </a:spcBef>
            </a:pPr>
            <a:r>
              <a:rPr lang="nn-NO" sz="2000" dirty="0">
                <a:latin typeface="Figtree Light" pitchFamily="2" charset="0"/>
                <a:ea typeface="Microsoft YaHei" pitchFamily="2"/>
                <a:cs typeface="Arial" panose="020B0604020202020204" pitchFamily="34" charset="0"/>
              </a:rPr>
              <a:t>- Fleire aktørar å dele på dugnadsarbeidet?</a:t>
            </a:r>
            <a:endParaRPr lang="nn-NO" sz="1500" dirty="0">
              <a:latin typeface="Figtree Light" pitchFamily="2" charset="0"/>
            </a:endParaRPr>
          </a:p>
        </p:txBody>
      </p:sp>
    </p:spTree>
    <p:extLst>
      <p:ext uri="{BB962C8B-B14F-4D97-AF65-F5344CB8AC3E}">
        <p14:creationId xmlns:p14="http://schemas.microsoft.com/office/powerpoint/2010/main" val="242883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6FE4D818-FC01-09E4-9E7A-36CED04AC889}"/>
              </a:ext>
            </a:extLst>
          </p:cNvPr>
          <p:cNvSpPr txBox="1"/>
          <p:nvPr/>
        </p:nvSpPr>
        <p:spPr>
          <a:xfrm>
            <a:off x="1" y="334748"/>
            <a:ext cx="12192000" cy="584775"/>
          </a:xfrm>
          <a:prstGeom prst="rect">
            <a:avLst/>
          </a:prstGeom>
          <a:noFill/>
        </p:spPr>
        <p:txBody>
          <a:bodyPr wrap="square">
            <a:spAutoFit/>
          </a:bodyPr>
          <a:lstStyle/>
          <a:p>
            <a:pPr algn="ctr"/>
            <a:r>
              <a:rPr lang="nn-NO" sz="3200" dirty="0">
                <a:latin typeface="Figtree Bold" pitchFamily="2" charset="0"/>
                <a:cs typeface="Calibri" panose="020F0502020204030204" pitchFamily="34" charset="0"/>
              </a:rPr>
              <a:t>TILSKOTSORDINGAR TIL HUSET?</a:t>
            </a:r>
            <a:endParaRPr lang="nb-NO" sz="3200" dirty="0">
              <a:latin typeface="Figtree Bold" pitchFamily="2" charset="0"/>
            </a:endParaRPr>
          </a:p>
        </p:txBody>
      </p:sp>
      <p:sp>
        <p:nvSpPr>
          <p:cNvPr id="3" name="TekstSylinder 2">
            <a:extLst>
              <a:ext uri="{FF2B5EF4-FFF2-40B4-BE49-F238E27FC236}">
                <a16:creationId xmlns:a16="http://schemas.microsoft.com/office/drawing/2014/main" id="{58C55897-1456-9B26-36F0-36F721D44DD3}"/>
              </a:ext>
            </a:extLst>
          </p:cNvPr>
          <p:cNvSpPr txBox="1"/>
          <p:nvPr/>
        </p:nvSpPr>
        <p:spPr>
          <a:xfrm>
            <a:off x="3549650" y="1543725"/>
            <a:ext cx="7613287" cy="4452501"/>
          </a:xfrm>
          <a:prstGeom prst="rect">
            <a:avLst/>
          </a:prstGeom>
          <a:noFill/>
        </p:spPr>
        <p:txBody>
          <a:bodyPr wrap="square" rtlCol="0">
            <a:spAutoFit/>
          </a:bodyPr>
          <a:lstStyle/>
          <a:p>
            <a:pPr>
              <a:lnSpc>
                <a:spcPct val="100000"/>
              </a:lnSpc>
              <a:spcAft>
                <a:spcPts val="200"/>
              </a:spcAft>
            </a:pPr>
            <a:r>
              <a:rPr lang="nn-NO" sz="2800" dirty="0">
                <a:solidFill>
                  <a:schemeClr val="bg2"/>
                </a:solidFill>
                <a:latin typeface="Figtree" pitchFamily="2" charset="0"/>
                <a:ea typeface="Arial" pitchFamily="34"/>
                <a:cs typeface="Calibri Light" panose="020F0302020204030204" pitchFamily="34" charset="0"/>
              </a:rPr>
              <a:t>•</a:t>
            </a:r>
            <a:r>
              <a:rPr lang="nb-NO" sz="2800" b="0" i="0" dirty="0">
                <a:solidFill>
                  <a:schemeClr val="bg2"/>
                </a:solidFill>
                <a:effectLst/>
                <a:latin typeface="Figtree" pitchFamily="2" charset="0"/>
                <a:cs typeface="Calibri Light" panose="020F0302020204030204" pitchFamily="34" charset="0"/>
              </a:rPr>
              <a:t> </a:t>
            </a:r>
            <a:r>
              <a:rPr lang="nn-NO" sz="2800" dirty="0">
                <a:latin typeface="Figtree Light" pitchFamily="2" charset="0"/>
                <a:cs typeface="Calibri Light" panose="020F0302020204030204" pitchFamily="34" charset="0"/>
              </a:rPr>
              <a:t>Huset i Bygda</a:t>
            </a:r>
          </a:p>
          <a:p>
            <a:pPr>
              <a:spcAft>
                <a:spcPts val="200"/>
              </a:spcAft>
            </a:pPr>
            <a:r>
              <a:rPr lang="nn-NO" sz="2800" dirty="0">
                <a:latin typeface="Figtree Light" pitchFamily="2" charset="0"/>
                <a:ea typeface="Arial" pitchFamily="34"/>
                <a:cs typeface="Calibri Light" panose="020F0302020204030204" pitchFamily="34" charset="0"/>
              </a:rPr>
              <a:t>• </a:t>
            </a:r>
            <a:r>
              <a:rPr lang="nn-NO" sz="2800" dirty="0">
                <a:latin typeface="Figtree Light" pitchFamily="2" charset="0"/>
                <a:cs typeface="Calibri Light" panose="020F0302020204030204" pitchFamily="34" charset="0"/>
              </a:rPr>
              <a:t>Fylkeskommune (kulturbyggordninga)</a:t>
            </a:r>
          </a:p>
          <a:p>
            <a:pPr>
              <a:lnSpc>
                <a:spcPct val="100000"/>
              </a:lnSpc>
              <a:spcAft>
                <a:spcPts val="200"/>
              </a:spcAft>
            </a:pPr>
            <a:r>
              <a:rPr lang="nn-NO" sz="2800" dirty="0">
                <a:latin typeface="Figtree Light" pitchFamily="2" charset="0"/>
                <a:ea typeface="Arial" pitchFamily="34"/>
                <a:cs typeface="Calibri Light" panose="020F0302020204030204" pitchFamily="34" charset="0"/>
              </a:rPr>
              <a:t>• </a:t>
            </a:r>
            <a:r>
              <a:rPr lang="nn-NO" sz="2800" dirty="0">
                <a:latin typeface="Figtree Light" pitchFamily="2" charset="0"/>
                <a:cs typeface="Calibri Light" panose="020F0302020204030204" pitchFamily="34" charset="0"/>
              </a:rPr>
              <a:t>UNI-stiftinga (styrehandsaming)</a:t>
            </a:r>
          </a:p>
          <a:p>
            <a:pPr>
              <a:lnSpc>
                <a:spcPct val="100000"/>
              </a:lnSpc>
              <a:spcAft>
                <a:spcPts val="200"/>
              </a:spcAft>
            </a:pPr>
            <a:r>
              <a:rPr lang="nn-NO" sz="2800" dirty="0">
                <a:latin typeface="Figtree Light" pitchFamily="2" charset="0"/>
                <a:ea typeface="Arial" pitchFamily="34"/>
                <a:cs typeface="Calibri Light" panose="020F0302020204030204" pitchFamily="34" charset="0"/>
              </a:rPr>
              <a:t>• </a:t>
            </a:r>
            <a:r>
              <a:rPr lang="nn-NO" sz="2800" dirty="0">
                <a:latin typeface="Figtree Light" pitchFamily="2" charset="0"/>
                <a:cs typeface="Calibri Light" panose="020F0302020204030204" pitchFamily="34" charset="0"/>
              </a:rPr>
              <a:t>Kulturminnefondet (ingen søknadsfrist).</a:t>
            </a:r>
          </a:p>
          <a:p>
            <a:pPr>
              <a:lnSpc>
                <a:spcPct val="100000"/>
              </a:lnSpc>
              <a:spcAft>
                <a:spcPts val="200"/>
              </a:spcAft>
            </a:pPr>
            <a:r>
              <a:rPr lang="nn-NO" sz="2800" dirty="0">
                <a:latin typeface="Figtree Light" pitchFamily="2" charset="0"/>
                <a:ea typeface="Arial" pitchFamily="34"/>
                <a:cs typeface="Calibri Light" panose="020F0302020204030204" pitchFamily="34" charset="0"/>
              </a:rPr>
              <a:t>• </a:t>
            </a:r>
            <a:r>
              <a:rPr lang="nn-NO" sz="2800" dirty="0">
                <a:latin typeface="Figtree Light" pitchFamily="2" charset="0"/>
                <a:cs typeface="Calibri Light" panose="020F0302020204030204" pitchFamily="34" charset="0"/>
              </a:rPr>
              <a:t>Arena – tilskotsordning for bygg og infrastruktur </a:t>
            </a:r>
          </a:p>
          <a:p>
            <a:pPr>
              <a:lnSpc>
                <a:spcPct val="100000"/>
              </a:lnSpc>
              <a:spcAft>
                <a:spcPts val="200"/>
              </a:spcAft>
            </a:pPr>
            <a:r>
              <a:rPr lang="nn-NO" sz="2800" dirty="0">
                <a:latin typeface="Figtree Light" pitchFamily="2" charset="0"/>
                <a:ea typeface="Arial" pitchFamily="34"/>
                <a:cs typeface="Calibri Light" panose="020F0302020204030204" pitchFamily="34" charset="0"/>
              </a:rPr>
              <a:t>• </a:t>
            </a:r>
            <a:r>
              <a:rPr lang="nn-NO" sz="2800" dirty="0" err="1">
                <a:latin typeface="Figtree Light" pitchFamily="2" charset="0"/>
                <a:cs typeface="Calibri Light" panose="020F0302020204030204" pitchFamily="34" charset="0"/>
              </a:rPr>
              <a:t>Vestenfjeldske</a:t>
            </a:r>
            <a:endParaRPr lang="nn-NO" sz="2800" dirty="0">
              <a:latin typeface="Figtree Light" pitchFamily="2" charset="0"/>
              <a:cs typeface="Calibri Light" panose="020F0302020204030204" pitchFamily="34" charset="0"/>
            </a:endParaRPr>
          </a:p>
          <a:p>
            <a:pPr>
              <a:lnSpc>
                <a:spcPct val="100000"/>
              </a:lnSpc>
              <a:spcAft>
                <a:spcPts val="200"/>
              </a:spcAft>
            </a:pPr>
            <a:r>
              <a:rPr lang="nn-NO" sz="2800" dirty="0">
                <a:latin typeface="Figtree Light" pitchFamily="2" charset="0"/>
                <a:ea typeface="Arial" pitchFamily="34"/>
                <a:cs typeface="Calibri Light" panose="020F0302020204030204" pitchFamily="34" charset="0"/>
              </a:rPr>
              <a:t>• </a:t>
            </a:r>
            <a:r>
              <a:rPr lang="nn-NO" sz="2800" dirty="0">
                <a:latin typeface="Figtree Light" pitchFamily="2" charset="0"/>
                <a:cs typeface="Calibri Light" panose="020F0302020204030204" pitchFamily="34" charset="0"/>
              </a:rPr>
              <a:t>Lokale og regionale fond og stiftingar</a:t>
            </a:r>
          </a:p>
          <a:p>
            <a:pPr>
              <a:lnSpc>
                <a:spcPct val="100000"/>
              </a:lnSpc>
              <a:spcAft>
                <a:spcPts val="200"/>
              </a:spcAft>
            </a:pPr>
            <a:r>
              <a:rPr lang="nn-NO" sz="2800" dirty="0">
                <a:latin typeface="Figtree Light" pitchFamily="2" charset="0"/>
                <a:ea typeface="Arial" pitchFamily="34"/>
                <a:cs typeface="Calibri Light" panose="020F0302020204030204" pitchFamily="34" charset="0"/>
              </a:rPr>
              <a:t>•</a:t>
            </a:r>
            <a:r>
              <a:rPr lang="nn-NO" sz="2800" dirty="0">
                <a:latin typeface="Figtree Light" pitchFamily="2" charset="0"/>
                <a:cs typeface="Calibri Light" panose="020F0302020204030204" pitchFamily="34" charset="0"/>
              </a:rPr>
              <a:t> Din kommune</a:t>
            </a:r>
          </a:p>
          <a:p>
            <a:pPr marL="285750" indent="-285750">
              <a:buFontTx/>
              <a:buChar char="-"/>
            </a:pPr>
            <a:endParaRPr lang="nb-NO" dirty="0"/>
          </a:p>
        </p:txBody>
      </p:sp>
      <p:pic>
        <p:nvPicPr>
          <p:cNvPr id="4" name="Bilde 3">
            <a:extLst>
              <a:ext uri="{FF2B5EF4-FFF2-40B4-BE49-F238E27FC236}">
                <a16:creationId xmlns:a16="http://schemas.microsoft.com/office/drawing/2014/main" id="{2B7696BD-F009-ECA9-3733-B0F15DB910E9}"/>
              </a:ext>
            </a:extLst>
          </p:cNvPr>
          <p:cNvPicPr>
            <a:picLocks noChangeAspect="1"/>
          </p:cNvPicPr>
          <p:nvPr/>
        </p:nvPicPr>
        <p:blipFill>
          <a:blip r:embed="rId3">
            <a:extLst>
              <a:ext uri="{28A0092B-C50C-407E-A947-70E740481C1C}">
                <a14:useLocalDpi xmlns:a14="http://schemas.microsoft.com/office/drawing/2010/main" val="0"/>
              </a:ext>
            </a:extLst>
          </a:blip>
          <a:srcRect l="29341" r="29341"/>
          <a:stretch/>
        </p:blipFill>
        <p:spPr>
          <a:xfrm>
            <a:off x="533400" y="1734410"/>
            <a:ext cx="2712430" cy="4590190"/>
          </a:xfrm>
          <a:prstGeom prst="rect">
            <a:avLst/>
          </a:prstGeom>
        </p:spPr>
      </p:pic>
    </p:spTree>
    <p:extLst>
      <p:ext uri="{BB962C8B-B14F-4D97-AF65-F5344CB8AC3E}">
        <p14:creationId xmlns:p14="http://schemas.microsoft.com/office/powerpoint/2010/main" val="36056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A7B51719-94B6-A1B6-55A3-A0D0D0618CB6}"/>
              </a:ext>
            </a:extLst>
          </p:cNvPr>
          <p:cNvSpPr txBox="1"/>
          <p:nvPr/>
        </p:nvSpPr>
        <p:spPr>
          <a:xfrm>
            <a:off x="71169" y="6389876"/>
            <a:ext cx="6094562" cy="369332"/>
          </a:xfrm>
          <a:prstGeom prst="rect">
            <a:avLst/>
          </a:prstGeom>
          <a:noFill/>
        </p:spPr>
        <p:txBody>
          <a:bodyPr wrap="square">
            <a:spAutoFit/>
          </a:bodyPr>
          <a:lstStyle/>
          <a:p>
            <a:r>
              <a:rPr lang="nn-NO" dirty="0">
                <a:latin typeface="Figtree" pitchFamily="2" charset="0"/>
                <a:hlinkClick r:id="rId3"/>
              </a:rPr>
              <a:t>Lenke</a:t>
            </a:r>
            <a:r>
              <a:rPr lang="nn-NO" dirty="0">
                <a:latin typeface="Figtree" pitchFamily="2" charset="0"/>
              </a:rPr>
              <a:t> til meir informasjon og søknadsskjema</a:t>
            </a:r>
          </a:p>
        </p:txBody>
      </p:sp>
      <p:pic>
        <p:nvPicPr>
          <p:cNvPr id="11" name="Bilde 10">
            <a:extLst>
              <a:ext uri="{FF2B5EF4-FFF2-40B4-BE49-F238E27FC236}">
                <a16:creationId xmlns:a16="http://schemas.microsoft.com/office/drawing/2014/main" id="{A14A0021-DA86-D658-21E6-9064BB12376F}"/>
              </a:ext>
            </a:extLst>
          </p:cNvPr>
          <p:cNvPicPr>
            <a:picLocks noChangeAspect="1"/>
          </p:cNvPicPr>
          <p:nvPr/>
        </p:nvPicPr>
        <p:blipFill rotWithShape="1">
          <a:blip r:embed="rId4"/>
          <a:srcRect l="2123" r="36109"/>
          <a:stretch/>
        </p:blipFill>
        <p:spPr>
          <a:xfrm>
            <a:off x="0" y="642754"/>
            <a:ext cx="7530861" cy="5473700"/>
          </a:xfrm>
          <a:prstGeom prst="rect">
            <a:avLst/>
          </a:prstGeom>
        </p:spPr>
      </p:pic>
      <p:pic>
        <p:nvPicPr>
          <p:cNvPr id="13" name="Bilde 12">
            <a:extLst>
              <a:ext uri="{FF2B5EF4-FFF2-40B4-BE49-F238E27FC236}">
                <a16:creationId xmlns:a16="http://schemas.microsoft.com/office/drawing/2014/main" id="{A1E3D392-AEE7-F29B-9EC6-E837EFEB6280}"/>
              </a:ext>
            </a:extLst>
          </p:cNvPr>
          <p:cNvPicPr>
            <a:picLocks noChangeAspect="1"/>
          </p:cNvPicPr>
          <p:nvPr/>
        </p:nvPicPr>
        <p:blipFill>
          <a:blip r:embed="rId5"/>
          <a:stretch>
            <a:fillRect/>
          </a:stretch>
        </p:blipFill>
        <p:spPr>
          <a:xfrm>
            <a:off x="7444839" y="0"/>
            <a:ext cx="4747161" cy="6858000"/>
          </a:xfrm>
          <a:prstGeom prst="rect">
            <a:avLst/>
          </a:prstGeom>
        </p:spPr>
      </p:pic>
    </p:spTree>
    <p:extLst>
      <p:ext uri="{BB962C8B-B14F-4D97-AF65-F5344CB8AC3E}">
        <p14:creationId xmlns:p14="http://schemas.microsoft.com/office/powerpoint/2010/main" val="2153759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85021FE-73AC-DE8F-10A6-43AF66FB7912}"/>
              </a:ext>
            </a:extLst>
          </p:cNvPr>
          <p:cNvPicPr>
            <a:picLocks noChangeAspect="1"/>
          </p:cNvPicPr>
          <p:nvPr/>
        </p:nvPicPr>
        <p:blipFill rotWithShape="1">
          <a:blip r:embed="rId3"/>
          <a:srcRect l="15938" r="30391"/>
          <a:stretch/>
        </p:blipFill>
        <p:spPr>
          <a:xfrm>
            <a:off x="0" y="516008"/>
            <a:ext cx="6543675" cy="5825984"/>
          </a:xfrm>
          <a:prstGeom prst="rect">
            <a:avLst/>
          </a:prstGeom>
        </p:spPr>
      </p:pic>
      <p:sp>
        <p:nvSpPr>
          <p:cNvPr id="4" name="TekstSylinder 3">
            <a:extLst>
              <a:ext uri="{FF2B5EF4-FFF2-40B4-BE49-F238E27FC236}">
                <a16:creationId xmlns:a16="http://schemas.microsoft.com/office/drawing/2014/main" id="{1F5214F1-2E76-A2F5-4D75-774BDF834E42}"/>
              </a:ext>
            </a:extLst>
          </p:cNvPr>
          <p:cNvSpPr txBox="1"/>
          <p:nvPr/>
        </p:nvSpPr>
        <p:spPr>
          <a:xfrm>
            <a:off x="6543675" y="986680"/>
            <a:ext cx="5495850" cy="5355312"/>
          </a:xfrm>
          <a:prstGeom prst="rect">
            <a:avLst/>
          </a:prstGeom>
          <a:solidFill>
            <a:srgbClr val="F8F3E8"/>
          </a:solidFill>
        </p:spPr>
        <p:txBody>
          <a:bodyPr wrap="square">
            <a:spAutoFit/>
          </a:bodyPr>
          <a:lstStyle/>
          <a:p>
            <a:r>
              <a:rPr lang="nn-NO" b="1" dirty="0">
                <a:latin typeface="Figtree Bold" pitchFamily="2" charset="0"/>
              </a:rPr>
              <a:t>ARENA - </a:t>
            </a:r>
            <a:r>
              <a:rPr lang="nn-NO" b="1" dirty="0" err="1">
                <a:latin typeface="Figtree Bold" pitchFamily="2" charset="0"/>
              </a:rPr>
              <a:t>tilskuddsordning</a:t>
            </a:r>
            <a:r>
              <a:rPr lang="nn-NO" b="1" dirty="0">
                <a:latin typeface="Figtree Bold" pitchFamily="2" charset="0"/>
              </a:rPr>
              <a:t> for bygg og infrastruktur (</a:t>
            </a:r>
            <a:r>
              <a:rPr lang="nn-NO" b="1" dirty="0" err="1">
                <a:latin typeface="Figtree Bold" pitchFamily="2" charset="0"/>
              </a:rPr>
              <a:t>tidl</a:t>
            </a:r>
            <a:r>
              <a:rPr lang="nn-NO" b="1" dirty="0">
                <a:latin typeface="Figtree Bold" pitchFamily="2" charset="0"/>
              </a:rPr>
              <a:t>. Rom for kunst)</a:t>
            </a:r>
          </a:p>
          <a:p>
            <a:endParaRPr lang="nn-NO" dirty="0">
              <a:latin typeface="Europa-Light" panose="02000000000000000000" pitchFamily="2" charset="0"/>
              <a:ea typeface="Arial" pitchFamily="34"/>
              <a:cs typeface="Calibri" panose="020F0502020204030204" pitchFamily="34" charset="0"/>
            </a:endParaRPr>
          </a:p>
          <a:p>
            <a:pPr marL="0" marR="0" lvl="0" indent="0" algn="l" rtl="0" hangingPunct="1">
              <a:lnSpc>
                <a:spcPct val="100000"/>
              </a:lnSpc>
              <a:spcBef>
                <a:spcPts val="0"/>
              </a:spcBef>
              <a:spcAft>
                <a:spcPts val="0"/>
              </a:spcAft>
              <a:buNone/>
              <a:tabLst/>
            </a:pPr>
            <a:r>
              <a:rPr lang="nb-NO" sz="1600" dirty="0">
                <a:latin typeface="Figtree Light" pitchFamily="2" charset="0"/>
              </a:rPr>
              <a:t>Det kan søkes om tilskudd til nybygg, ombygging, oppgradering og tilpasning av eksisterende lokaler og infrastruktur, tekniske fasiliteter m.m. Det kan også søkes om tilskudd til forprosjekter, arkitektkonkurranser og utprøvingsprosjekter som faller innenfor ordningens formål. Prosjektene det søkes tilskudd til kan være knyttet til faste, temporære og/eller mobile arenaer.</a:t>
            </a:r>
            <a:endParaRPr lang="nn-NO" sz="1600" dirty="0">
              <a:latin typeface="Figtree Light" pitchFamily="2" charset="0"/>
              <a:ea typeface="Arial" pitchFamily="34"/>
              <a:cs typeface="Calibri Light" panose="020F0302020204030204" pitchFamily="34" charset="0"/>
            </a:endParaRPr>
          </a:p>
          <a:p>
            <a:pPr marL="0" marR="0" lvl="0" indent="0" algn="l" rtl="0" hangingPunct="1">
              <a:lnSpc>
                <a:spcPct val="100000"/>
              </a:lnSpc>
              <a:spcBef>
                <a:spcPts val="0"/>
              </a:spcBef>
              <a:spcAft>
                <a:spcPts val="0"/>
              </a:spcAft>
              <a:buNone/>
              <a:tabLst/>
            </a:pPr>
            <a:endParaRPr lang="nn-NO" sz="1600" dirty="0">
              <a:latin typeface="Figtree Light" pitchFamily="2" charset="0"/>
              <a:ea typeface="Arial" pitchFamily="34"/>
              <a:cs typeface="Calibri Light" panose="020F0302020204030204" pitchFamily="34" charset="0"/>
            </a:endParaRPr>
          </a:p>
          <a:p>
            <a:pPr marL="0" marR="0" lvl="0" indent="0" algn="l" rtl="0" hangingPunct="1">
              <a:lnSpc>
                <a:spcPct val="100000"/>
              </a:lnSpc>
              <a:spcBef>
                <a:spcPts val="0"/>
              </a:spcBef>
              <a:spcAft>
                <a:spcPts val="0"/>
              </a:spcAft>
              <a:buNone/>
              <a:tabLst/>
            </a:pPr>
            <a:r>
              <a:rPr lang="nb-NO" sz="1600" dirty="0">
                <a:latin typeface="Figtree Light" pitchFamily="2" charset="0"/>
              </a:rPr>
              <a:t>Ordningen skal bidra til at det profesjonelle prosjektbaserte kunst- og kulturfeltet i hele landet innen billedkunst, scenekunst, musikk, litteratur, tverrkunstneriske uttrykk og det frie kulturvernet har tilrettelagt, bærekraftig og hensiktsmessig infrastruktur for produksjon, formidling og faglig utvikling.</a:t>
            </a:r>
            <a:endParaRPr lang="nn-NO" sz="1600" i="0" strike="noStrike" kern="1200" spc="0" dirty="0">
              <a:ln>
                <a:noFill/>
              </a:ln>
              <a:latin typeface="Figtree Light" pitchFamily="2" charset="0"/>
              <a:ea typeface="Arial Unicode MS" pitchFamily="2"/>
              <a:cs typeface="Calibri Light" panose="020F0302020204030204" pitchFamily="34" charset="0"/>
            </a:endParaRPr>
          </a:p>
          <a:p>
            <a:pPr marL="0" marR="0" lvl="0" indent="0" algn="l" rtl="0" hangingPunct="1">
              <a:lnSpc>
                <a:spcPct val="100000"/>
              </a:lnSpc>
              <a:spcBef>
                <a:spcPts val="0"/>
              </a:spcBef>
              <a:spcAft>
                <a:spcPts val="0"/>
              </a:spcAft>
              <a:buNone/>
              <a:tabLst/>
            </a:pPr>
            <a:r>
              <a:rPr lang="nn-NO" sz="1600" b="1" dirty="0">
                <a:latin typeface="Figtree" pitchFamily="2" charset="0"/>
                <a:ea typeface="Arial Unicode MS" pitchFamily="2"/>
                <a:cs typeface="Calibri Light" panose="020F0302020204030204" pitchFamily="34" charset="0"/>
                <a:hlinkClick r:id="rId4">
                  <a:extLst>
                    <a:ext uri="{A12FA001-AC4F-418D-AE19-62706E023703}">
                      <ahyp:hlinkClr xmlns:ahyp="http://schemas.microsoft.com/office/drawing/2018/hyperlinkcolor" val="tx"/>
                    </a:ext>
                  </a:extLst>
                </a:hlinkClick>
              </a:rPr>
              <a:t>https://www.kulturdirektoratet.no/stotteordning/-/vis/arena</a:t>
            </a:r>
            <a:endParaRPr lang="nn-NO" sz="1600" b="1" dirty="0">
              <a:latin typeface="Figtree" pitchFamily="2" charset="0"/>
              <a:ea typeface="Arial Unicode MS" pitchFamily="2"/>
              <a:cs typeface="Calibri Light" panose="020F0302020204030204" pitchFamily="34" charset="0"/>
            </a:endParaRPr>
          </a:p>
          <a:p>
            <a:pPr marL="0" marR="0" lvl="0" indent="0" algn="l" rtl="0" hangingPunct="1">
              <a:lnSpc>
                <a:spcPct val="100000"/>
              </a:lnSpc>
              <a:spcBef>
                <a:spcPts val="0"/>
              </a:spcBef>
              <a:spcAft>
                <a:spcPts val="0"/>
              </a:spcAft>
              <a:buNone/>
              <a:tabLst/>
            </a:pPr>
            <a:endParaRPr lang="nn-NO" sz="1600" b="1" dirty="0">
              <a:latin typeface="Figtree" pitchFamily="2" charset="0"/>
              <a:ea typeface="Arial Unicode MS" pitchFamily="2"/>
              <a:cs typeface="Calibri Light" panose="020F0302020204030204" pitchFamily="34" charset="0"/>
            </a:endParaRPr>
          </a:p>
          <a:p>
            <a:pPr marL="0" marR="0" lvl="0" indent="0" algn="l" rtl="0" hangingPunct="1">
              <a:lnSpc>
                <a:spcPct val="100000"/>
              </a:lnSpc>
              <a:spcBef>
                <a:spcPts val="0"/>
              </a:spcBef>
              <a:spcAft>
                <a:spcPts val="0"/>
              </a:spcAft>
              <a:buNone/>
              <a:tabLst/>
            </a:pPr>
            <a:r>
              <a:rPr lang="nn-NO" sz="1600" b="1" i="0" strike="noStrike" kern="1200" spc="0" dirty="0">
                <a:ln>
                  <a:noFill/>
                </a:ln>
                <a:latin typeface="Figtree" pitchFamily="2" charset="0"/>
                <a:ea typeface="Arial Unicode MS" pitchFamily="2"/>
                <a:cs typeface="Calibri Light" panose="020F0302020204030204" pitchFamily="34" charset="0"/>
              </a:rPr>
              <a:t>Søknadsfrist: 5 desember.</a:t>
            </a:r>
            <a:endParaRPr lang="nb-NO" sz="1600" dirty="0">
              <a:latin typeface="Figtree" pitchFamily="2" charset="0"/>
              <a:cs typeface="Calibri Light" panose="020F0302020204030204" pitchFamily="34" charset="0"/>
            </a:endParaRPr>
          </a:p>
        </p:txBody>
      </p:sp>
    </p:spTree>
    <p:extLst>
      <p:ext uri="{BB962C8B-B14F-4D97-AF65-F5344CB8AC3E}">
        <p14:creationId xmlns:p14="http://schemas.microsoft.com/office/powerpoint/2010/main" val="3548989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D8BF9B3-0277-A44B-A859-0495252A9549}"/>
              </a:ext>
            </a:extLst>
          </p:cNvPr>
          <p:cNvSpPr>
            <a:spLocks noGrp="1"/>
          </p:cNvSpPr>
          <p:nvPr>
            <p:ph idx="1"/>
          </p:nvPr>
        </p:nvSpPr>
        <p:spPr/>
        <p:txBody>
          <a:bodyPr/>
          <a:lstStyle/>
          <a:p>
            <a:endParaRPr lang="nb-NO"/>
          </a:p>
        </p:txBody>
      </p:sp>
      <p:pic>
        <p:nvPicPr>
          <p:cNvPr id="5" name="Bilde 4">
            <a:extLst>
              <a:ext uri="{FF2B5EF4-FFF2-40B4-BE49-F238E27FC236}">
                <a16:creationId xmlns:a16="http://schemas.microsoft.com/office/drawing/2014/main" id="{C2F9A920-BFA7-B400-E6AB-8DBD934030E2}"/>
              </a:ext>
            </a:extLst>
          </p:cNvPr>
          <p:cNvPicPr>
            <a:picLocks noChangeAspect="1"/>
          </p:cNvPicPr>
          <p:nvPr/>
        </p:nvPicPr>
        <p:blipFill>
          <a:blip r:embed="rId3"/>
          <a:stretch>
            <a:fillRect/>
          </a:stretch>
        </p:blipFill>
        <p:spPr>
          <a:xfrm>
            <a:off x="0" y="519184"/>
            <a:ext cx="12192000" cy="5819631"/>
          </a:xfrm>
          <a:prstGeom prst="rect">
            <a:avLst/>
          </a:prstGeom>
        </p:spPr>
      </p:pic>
      <p:pic>
        <p:nvPicPr>
          <p:cNvPr id="7" name="Bilde 6">
            <a:extLst>
              <a:ext uri="{FF2B5EF4-FFF2-40B4-BE49-F238E27FC236}">
                <a16:creationId xmlns:a16="http://schemas.microsoft.com/office/drawing/2014/main" id="{1C679CC8-8780-035A-FD87-1546A3878693}"/>
              </a:ext>
            </a:extLst>
          </p:cNvPr>
          <p:cNvPicPr>
            <a:picLocks noChangeAspect="1"/>
          </p:cNvPicPr>
          <p:nvPr/>
        </p:nvPicPr>
        <p:blipFill>
          <a:blip r:embed="rId4"/>
          <a:stretch>
            <a:fillRect/>
          </a:stretch>
        </p:blipFill>
        <p:spPr>
          <a:xfrm>
            <a:off x="8070886" y="1932317"/>
            <a:ext cx="4121114" cy="4925683"/>
          </a:xfrm>
          <a:prstGeom prst="rect">
            <a:avLst/>
          </a:prstGeom>
        </p:spPr>
      </p:pic>
    </p:spTree>
    <p:extLst>
      <p:ext uri="{BB962C8B-B14F-4D97-AF65-F5344CB8AC3E}">
        <p14:creationId xmlns:p14="http://schemas.microsoft.com/office/powerpoint/2010/main" val="1130985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Rektangel, tekst, design, kunst&#10;&#10;Automatisk generert beskrivelse">
            <a:extLst>
              <a:ext uri="{FF2B5EF4-FFF2-40B4-BE49-F238E27FC236}">
                <a16:creationId xmlns:a16="http://schemas.microsoft.com/office/drawing/2014/main" id="{1CA11849-E641-6B9C-6733-D24195B89DF7}"/>
              </a:ext>
            </a:extLst>
          </p:cNvPr>
          <p:cNvPicPr>
            <a:picLocks noChangeAspect="1"/>
          </p:cNvPicPr>
          <p:nvPr/>
        </p:nvPicPr>
        <p:blipFill>
          <a:blip r:embed="rId3"/>
          <a:stretch>
            <a:fillRect/>
          </a:stretch>
        </p:blipFill>
        <p:spPr>
          <a:xfrm>
            <a:off x="9326557" y="1691099"/>
            <a:ext cx="2746644" cy="2746644"/>
          </a:xfrm>
          <a:prstGeom prst="rect">
            <a:avLst/>
          </a:prstGeom>
          <a:ln w="25400">
            <a:solidFill>
              <a:srgbClr val="B88817"/>
            </a:solidFill>
            <a:miter lim="800000"/>
          </a:ln>
        </p:spPr>
      </p:pic>
      <p:pic>
        <p:nvPicPr>
          <p:cNvPr id="9" name="Bilde 8" descr="Et bilde som inneholder clip art, tegnefilm, tegning, sketch&#10;&#10;Automatisk generert beskrivelse">
            <a:extLst>
              <a:ext uri="{FF2B5EF4-FFF2-40B4-BE49-F238E27FC236}">
                <a16:creationId xmlns:a16="http://schemas.microsoft.com/office/drawing/2014/main" id="{2D445484-D9E9-608E-8138-2175A2C650CC}"/>
              </a:ext>
            </a:extLst>
          </p:cNvPr>
          <p:cNvPicPr>
            <a:picLocks noChangeAspect="1"/>
          </p:cNvPicPr>
          <p:nvPr/>
        </p:nvPicPr>
        <p:blipFill>
          <a:blip r:embed="rId4"/>
          <a:stretch>
            <a:fillRect/>
          </a:stretch>
        </p:blipFill>
        <p:spPr>
          <a:xfrm>
            <a:off x="0" y="3873500"/>
            <a:ext cx="2273168" cy="2984500"/>
          </a:xfrm>
          <a:prstGeom prst="rect">
            <a:avLst/>
          </a:prstGeom>
        </p:spPr>
      </p:pic>
      <p:sp>
        <p:nvSpPr>
          <p:cNvPr id="3" name="TekstSylinder 2">
            <a:extLst>
              <a:ext uri="{FF2B5EF4-FFF2-40B4-BE49-F238E27FC236}">
                <a16:creationId xmlns:a16="http://schemas.microsoft.com/office/drawing/2014/main" id="{58C55897-1456-9B26-36F0-36F721D44DD3}"/>
              </a:ext>
            </a:extLst>
          </p:cNvPr>
          <p:cNvSpPr txBox="1"/>
          <p:nvPr/>
        </p:nvSpPr>
        <p:spPr>
          <a:xfrm>
            <a:off x="2533905" y="1268446"/>
            <a:ext cx="6531915" cy="5219378"/>
          </a:xfrm>
          <a:prstGeom prst="rect">
            <a:avLst/>
          </a:prstGeom>
          <a:noFill/>
        </p:spPr>
        <p:txBody>
          <a:bodyPr wrap="square" rtlCol="0">
            <a:spAutoFit/>
          </a:bodyPr>
          <a:lstStyle/>
          <a:p>
            <a:pPr lvl="0" algn="l">
              <a:lnSpc>
                <a:spcPct val="80000"/>
              </a:lnSpc>
              <a:spcBef>
                <a:spcPts val="700"/>
              </a:spcBef>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Bold" pitchFamily="2" charset="0"/>
                <a:ea typeface="Microsoft YaHei" pitchFamily="2"/>
                <a:cs typeface="Arial" panose="020B0604020202020204" pitchFamily="34" charset="0"/>
              </a:rPr>
              <a:t>Sparetiltak:</a:t>
            </a:r>
          </a:p>
          <a:p>
            <a:pPr lvl="0" algn="l">
              <a:lnSpc>
                <a:spcPct val="80000"/>
              </a:lnSpc>
              <a:spcBef>
                <a:spcPts val="700"/>
              </a:spcBef>
              <a:tabLst>
                <a:tab pos="911159" algn="l"/>
                <a:tab pos="1825560" algn="l"/>
                <a:tab pos="2739960" algn="l"/>
                <a:tab pos="3654360" algn="l"/>
                <a:tab pos="4568760" algn="l"/>
                <a:tab pos="5483159" algn="l"/>
                <a:tab pos="6397560" algn="l"/>
                <a:tab pos="7311960" algn="l"/>
                <a:tab pos="8226360" algn="l"/>
                <a:tab pos="9140760" algn="l"/>
                <a:tab pos="10055160" algn="l"/>
              </a:tabLst>
            </a:pPr>
            <a:endParaRPr lang="nn-NO" sz="2400" dirty="0">
              <a:latin typeface="Figtree Bold" pitchFamily="2" charset="0"/>
              <a:ea typeface="Microsoft YaHei" pitchFamily="2"/>
              <a:cs typeface="Arial" panose="020B0604020202020204" pitchFamily="34" charset="0"/>
            </a:endParaRPr>
          </a:p>
          <a:p>
            <a:pPr algn="l">
              <a:lnSpc>
                <a:spcPct val="80000"/>
              </a:lnSpc>
              <a:spcBef>
                <a:spcPts val="700"/>
              </a:spcBef>
              <a:buSzPct val="45000"/>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Light" pitchFamily="2" charset="0"/>
                <a:ea typeface="Arial" pitchFamily="34"/>
                <a:cs typeface="Arial" panose="020B0604020202020204" pitchFamily="34" charset="0"/>
              </a:rPr>
              <a:t>• Utnemn ansvarsperson</a:t>
            </a:r>
          </a:p>
          <a:p>
            <a:pPr algn="l">
              <a:lnSpc>
                <a:spcPct val="80000"/>
              </a:lnSpc>
              <a:spcBef>
                <a:spcPts val="700"/>
              </a:spcBef>
              <a:buSzPct val="45000"/>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Light" pitchFamily="2" charset="0"/>
                <a:ea typeface="Arial" pitchFamily="34"/>
                <a:cs typeface="Arial" panose="020B0604020202020204" pitchFamily="34" charset="0"/>
              </a:rPr>
              <a:t>• </a:t>
            </a:r>
            <a:r>
              <a:rPr lang="nn-NO" sz="2400" dirty="0">
                <a:latin typeface="Figtree Light" pitchFamily="2" charset="0"/>
                <a:ea typeface="Microsoft YaHei" pitchFamily="2"/>
                <a:cs typeface="Arial" panose="020B0604020202020204" pitchFamily="34" charset="0"/>
              </a:rPr>
              <a:t>Sjekk straumselskap om dei tilbyr betre pris</a:t>
            </a:r>
          </a:p>
          <a:p>
            <a:pPr lvl="0" algn="l">
              <a:lnSpc>
                <a:spcPct val="80000"/>
              </a:lnSpc>
              <a:spcBef>
                <a:spcPts val="700"/>
              </a:spcBef>
              <a:buSzPct val="45000"/>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Light" pitchFamily="2" charset="0"/>
                <a:ea typeface="Arial" pitchFamily="34"/>
                <a:cs typeface="Arial" panose="020B0604020202020204" pitchFamily="34" charset="0"/>
              </a:rPr>
              <a:t>•</a:t>
            </a:r>
            <a:r>
              <a:rPr lang="nn-NO" sz="2400" dirty="0">
                <a:latin typeface="Figtree Light" pitchFamily="2" charset="0"/>
                <a:ea typeface="Microsoft YaHei" pitchFamily="2"/>
                <a:cs typeface="Arial" panose="020B0604020202020204" pitchFamily="34" charset="0"/>
              </a:rPr>
              <a:t> Installer varmepumpe eller infravarmepanel i staden for panelomnar  </a:t>
            </a:r>
          </a:p>
          <a:p>
            <a:pPr lvl="0" algn="l">
              <a:lnSpc>
                <a:spcPct val="80000"/>
              </a:lnSpc>
              <a:spcBef>
                <a:spcPts val="700"/>
              </a:spcBef>
              <a:buSzPct val="45000"/>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Light" pitchFamily="2" charset="0"/>
                <a:ea typeface="Arial" pitchFamily="34"/>
                <a:cs typeface="Arial" panose="020B0604020202020204" pitchFamily="34" charset="0"/>
              </a:rPr>
              <a:t>•</a:t>
            </a:r>
            <a:r>
              <a:rPr lang="nn-NO" sz="2400" dirty="0">
                <a:latin typeface="Figtree Light" pitchFamily="2" charset="0"/>
                <a:ea typeface="Microsoft YaHei" pitchFamily="2"/>
                <a:cs typeface="Arial" panose="020B0604020202020204" pitchFamily="34" charset="0"/>
              </a:rPr>
              <a:t> Etterisolering</a:t>
            </a:r>
          </a:p>
          <a:p>
            <a:pPr lvl="0" algn="l">
              <a:lnSpc>
                <a:spcPct val="80000"/>
              </a:lnSpc>
              <a:spcBef>
                <a:spcPts val="700"/>
              </a:spcBef>
              <a:buSzPct val="45000"/>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Light" pitchFamily="2" charset="0"/>
                <a:ea typeface="Arial" pitchFamily="34"/>
                <a:cs typeface="Arial" panose="020B0604020202020204" pitchFamily="34" charset="0"/>
              </a:rPr>
              <a:t>•</a:t>
            </a:r>
            <a:r>
              <a:rPr lang="nn-NO" sz="2400" dirty="0">
                <a:latin typeface="Figtree Light" pitchFamily="2" charset="0"/>
                <a:ea typeface="Microsoft YaHei" pitchFamily="2"/>
                <a:cs typeface="Arial" panose="020B0604020202020204" pitchFamily="34" charset="0"/>
              </a:rPr>
              <a:t> Tettingslister</a:t>
            </a:r>
          </a:p>
          <a:p>
            <a:pPr lvl="0" algn="l">
              <a:lnSpc>
                <a:spcPct val="80000"/>
              </a:lnSpc>
              <a:spcBef>
                <a:spcPts val="700"/>
              </a:spcBef>
              <a:buSzPct val="45000"/>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Light" pitchFamily="2" charset="0"/>
                <a:ea typeface="Arial" pitchFamily="34"/>
                <a:cs typeface="Arial" panose="020B0604020202020204" pitchFamily="34" charset="0"/>
              </a:rPr>
              <a:t>•</a:t>
            </a:r>
            <a:r>
              <a:rPr lang="nn-NO" sz="2400" dirty="0">
                <a:latin typeface="Figtree Light" pitchFamily="2" charset="0"/>
                <a:ea typeface="Microsoft YaHei" pitchFamily="2"/>
                <a:cs typeface="Arial" panose="020B0604020202020204" pitchFamily="34" charset="0"/>
              </a:rPr>
              <a:t> Bytte ut gamle vedomnar med nye og meir energieffektive</a:t>
            </a:r>
          </a:p>
          <a:p>
            <a:pPr lvl="0" algn="l">
              <a:lnSpc>
                <a:spcPct val="80000"/>
              </a:lnSpc>
              <a:spcBef>
                <a:spcPts val="700"/>
              </a:spcBef>
              <a:buSzPct val="45000"/>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Light" pitchFamily="2" charset="0"/>
                <a:ea typeface="Arial" pitchFamily="34"/>
                <a:cs typeface="Arial" panose="020B0604020202020204" pitchFamily="34" charset="0"/>
              </a:rPr>
              <a:t>•</a:t>
            </a:r>
            <a:r>
              <a:rPr lang="nn-NO" sz="2400" dirty="0">
                <a:latin typeface="Figtree Light" pitchFamily="2" charset="0"/>
                <a:ea typeface="Microsoft YaHei" pitchFamily="2"/>
                <a:cs typeface="Arial" panose="020B0604020202020204" pitchFamily="34" charset="0"/>
              </a:rPr>
              <a:t> Vassparande armaturar</a:t>
            </a:r>
          </a:p>
          <a:p>
            <a:pPr lvl="0" algn="l">
              <a:lnSpc>
                <a:spcPct val="80000"/>
              </a:lnSpc>
              <a:spcBef>
                <a:spcPts val="700"/>
              </a:spcBef>
              <a:buSzPct val="45000"/>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Light" pitchFamily="2" charset="0"/>
                <a:ea typeface="Arial" pitchFamily="34"/>
                <a:cs typeface="Arial" panose="020B0604020202020204" pitchFamily="34" charset="0"/>
              </a:rPr>
              <a:t>•</a:t>
            </a:r>
            <a:r>
              <a:rPr lang="nn-NO" sz="2400" dirty="0">
                <a:latin typeface="Figtree Light" pitchFamily="2" charset="0"/>
                <a:ea typeface="Microsoft YaHei" pitchFamily="2"/>
                <a:cs typeface="Arial" panose="020B0604020202020204" pitchFamily="34" charset="0"/>
              </a:rPr>
              <a:t> Sparepærer/LED-lys</a:t>
            </a:r>
          </a:p>
          <a:p>
            <a:pPr lvl="0" algn="l">
              <a:lnSpc>
                <a:spcPct val="80000"/>
              </a:lnSpc>
              <a:spcBef>
                <a:spcPts val="700"/>
              </a:spcBef>
              <a:buSzPct val="45000"/>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Light" pitchFamily="2" charset="0"/>
                <a:ea typeface="Arial" pitchFamily="34"/>
                <a:cs typeface="Arial" panose="020B0604020202020204" pitchFamily="34" charset="0"/>
              </a:rPr>
              <a:t>•</a:t>
            </a:r>
            <a:r>
              <a:rPr lang="nn-NO" sz="2400" dirty="0">
                <a:latin typeface="Figtree Light" pitchFamily="2" charset="0"/>
                <a:ea typeface="Microsoft YaHei" pitchFamily="2"/>
                <a:cs typeface="Arial" panose="020B0604020202020204" pitchFamily="34" charset="0"/>
              </a:rPr>
              <a:t> Installer tidsur og rørsle-sensorar</a:t>
            </a:r>
          </a:p>
          <a:p>
            <a:pPr>
              <a:lnSpc>
                <a:spcPct val="80000"/>
              </a:lnSpc>
              <a:spcBef>
                <a:spcPts val="700"/>
              </a:spcBef>
              <a:buSzPct val="45000"/>
              <a:tabLst>
                <a:tab pos="911159" algn="l"/>
                <a:tab pos="1825560" algn="l"/>
                <a:tab pos="2739960" algn="l"/>
                <a:tab pos="3654360" algn="l"/>
                <a:tab pos="4568760" algn="l"/>
                <a:tab pos="5483159" algn="l"/>
                <a:tab pos="6397560" algn="l"/>
                <a:tab pos="7311960" algn="l"/>
                <a:tab pos="8226360" algn="l"/>
                <a:tab pos="9140760" algn="l"/>
                <a:tab pos="10055160" algn="l"/>
              </a:tabLst>
            </a:pPr>
            <a:r>
              <a:rPr lang="nn-NO" sz="2400" dirty="0">
                <a:latin typeface="Figtree Light" pitchFamily="2" charset="0"/>
                <a:ea typeface="Arial" pitchFamily="34"/>
                <a:cs typeface="Arial" panose="020B0604020202020204" pitchFamily="34" charset="0"/>
              </a:rPr>
              <a:t>•</a:t>
            </a:r>
            <a:r>
              <a:rPr lang="nn-NO" sz="2400" dirty="0">
                <a:latin typeface="Figtree Light" pitchFamily="2" charset="0"/>
                <a:ea typeface="Microsoft YaHei" pitchFamily="2"/>
                <a:cs typeface="Arial" panose="020B0604020202020204" pitchFamily="34" charset="0"/>
              </a:rPr>
              <a:t> Ved kjøp av kvitevarer, sjekk energimerker</a:t>
            </a:r>
            <a:endParaRPr lang="nn-NO" sz="2000" dirty="0">
              <a:latin typeface="Figtree Light" pitchFamily="2" charset="0"/>
              <a:ea typeface="Microsoft YaHei" pitchFamily="2"/>
              <a:cs typeface="Arial" panose="020B0604020202020204" pitchFamily="34" charset="0"/>
            </a:endParaRPr>
          </a:p>
        </p:txBody>
      </p:sp>
      <p:sp>
        <p:nvSpPr>
          <p:cNvPr id="5" name="TekstSylinder 4">
            <a:extLst>
              <a:ext uri="{FF2B5EF4-FFF2-40B4-BE49-F238E27FC236}">
                <a16:creationId xmlns:a16="http://schemas.microsoft.com/office/drawing/2014/main" id="{ED8BE970-64A1-B464-133F-49DDAEC65941}"/>
              </a:ext>
            </a:extLst>
          </p:cNvPr>
          <p:cNvSpPr txBox="1"/>
          <p:nvPr/>
        </p:nvSpPr>
        <p:spPr>
          <a:xfrm>
            <a:off x="0" y="330134"/>
            <a:ext cx="12192000" cy="584775"/>
          </a:xfrm>
          <a:prstGeom prst="rect">
            <a:avLst/>
          </a:prstGeom>
          <a:noFill/>
        </p:spPr>
        <p:txBody>
          <a:bodyPr wrap="square">
            <a:spAutoFit/>
          </a:bodyPr>
          <a:lstStyle/>
          <a:p>
            <a:pPr algn="ctr"/>
            <a:r>
              <a:rPr lang="nn-NO" sz="3200" b="1" dirty="0">
                <a:latin typeface="Figtree Bold" pitchFamily="2" charset="0"/>
                <a:ea typeface="Microsoft YaHei" pitchFamily="2"/>
                <a:cs typeface="Arial" panose="020B0604020202020204" pitchFamily="34" charset="0"/>
              </a:rPr>
              <a:t>HA GODE RUTINAR PÅ TILSYN</a:t>
            </a:r>
            <a:endParaRPr lang="nn-NO" sz="3200" dirty="0">
              <a:solidFill>
                <a:schemeClr val="bg1"/>
              </a:solidFill>
              <a:latin typeface="Figtree Bold" pitchFamily="2" charset="0"/>
            </a:endParaRPr>
          </a:p>
        </p:txBody>
      </p:sp>
      <p:pic>
        <p:nvPicPr>
          <p:cNvPr id="2" name="Bilde 1">
            <a:extLst>
              <a:ext uri="{FF2B5EF4-FFF2-40B4-BE49-F238E27FC236}">
                <a16:creationId xmlns:a16="http://schemas.microsoft.com/office/drawing/2014/main" id="{18EADFB8-93E2-E7CD-1EBC-01FF979D5CAC}"/>
              </a:ext>
            </a:extLst>
          </p:cNvPr>
          <p:cNvPicPr>
            <a:picLocks noChangeAspect="1"/>
          </p:cNvPicPr>
          <p:nvPr/>
        </p:nvPicPr>
        <p:blipFill>
          <a:blip r:embed="rId5"/>
          <a:srcRect/>
          <a:stretch/>
        </p:blipFill>
        <p:spPr>
          <a:xfrm>
            <a:off x="10788137" y="5517638"/>
            <a:ext cx="1085020" cy="1084420"/>
          </a:xfrm>
          <a:prstGeom prst="rect">
            <a:avLst/>
          </a:prstGeom>
        </p:spPr>
      </p:pic>
    </p:spTree>
    <p:extLst>
      <p:ext uri="{BB962C8B-B14F-4D97-AF65-F5344CB8AC3E}">
        <p14:creationId xmlns:p14="http://schemas.microsoft.com/office/powerpoint/2010/main" val="3468694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B19F1C76-B5BD-2167-96B7-6151EB0C9B45}"/>
              </a:ext>
            </a:extLst>
          </p:cNvPr>
          <p:cNvPicPr>
            <a:picLocks noChangeAspect="1"/>
          </p:cNvPicPr>
          <p:nvPr/>
        </p:nvPicPr>
        <p:blipFill rotWithShape="1">
          <a:blip r:embed="rId2"/>
          <a:srcRect l="10812" t="8269" r="67923" b="38782"/>
          <a:stretch/>
        </p:blipFill>
        <p:spPr>
          <a:xfrm>
            <a:off x="0" y="0"/>
            <a:ext cx="8574258" cy="6862550"/>
          </a:xfrm>
          <a:prstGeom prst="rect">
            <a:avLst/>
          </a:prstGeom>
        </p:spPr>
      </p:pic>
      <p:sp>
        <p:nvSpPr>
          <p:cNvPr id="2" name="TekstSylinder 1">
            <a:extLst>
              <a:ext uri="{FF2B5EF4-FFF2-40B4-BE49-F238E27FC236}">
                <a16:creationId xmlns:a16="http://schemas.microsoft.com/office/drawing/2014/main" id="{5341E360-D64F-AF7B-9290-DC2C7CF010B6}"/>
              </a:ext>
            </a:extLst>
          </p:cNvPr>
          <p:cNvSpPr txBox="1"/>
          <p:nvPr/>
        </p:nvSpPr>
        <p:spPr>
          <a:xfrm>
            <a:off x="7172205" y="3287792"/>
            <a:ext cx="5019795" cy="3323987"/>
          </a:xfrm>
          <a:prstGeom prst="rect">
            <a:avLst/>
          </a:prstGeom>
          <a:solidFill>
            <a:srgbClr val="F8F3E8"/>
          </a:solidFill>
        </p:spPr>
        <p:txBody>
          <a:bodyPr wrap="square">
            <a:spAutoFit/>
          </a:bodyPr>
          <a:lstStyle/>
          <a:p>
            <a:pPr algn="ctr"/>
            <a:r>
              <a:rPr lang="nn-NO" dirty="0">
                <a:latin typeface="Figtree Bold" pitchFamily="2" charset="0"/>
              </a:rPr>
              <a:t>STIFTELSEN UNI</a:t>
            </a:r>
          </a:p>
          <a:p>
            <a:pPr hangingPunct="0"/>
            <a:r>
              <a:rPr lang="nn-NO" sz="1600" dirty="0">
                <a:latin typeface="Figtree Light" pitchFamily="2" charset="0"/>
                <a:ea typeface="Arial" pitchFamily="34"/>
                <a:cs typeface="Calibri" panose="020F0502020204030204" pitchFamily="34" charset="0"/>
              </a:rPr>
              <a:t>Målgruppe: </a:t>
            </a:r>
            <a:r>
              <a:rPr lang="nb-NO" sz="1600" dirty="0">
                <a:latin typeface="Figtree Light" pitchFamily="2" charset="0"/>
              </a:rPr>
              <a:t>Stiftinga sitt bidrag skal i første rekke </a:t>
            </a:r>
            <a:r>
              <a:rPr lang="nn-NO" sz="1600" dirty="0">
                <a:latin typeface="Figtree Light" pitchFamily="2" charset="0"/>
              </a:rPr>
              <a:t>vere</a:t>
            </a:r>
            <a:r>
              <a:rPr lang="nb-NO" sz="1600" dirty="0">
                <a:latin typeface="Figtree Light" pitchFamily="2" charset="0"/>
              </a:rPr>
              <a:t> økonomisk støtte til prosjekt og </a:t>
            </a:r>
            <a:r>
              <a:rPr lang="nn-NO" sz="1600" dirty="0">
                <a:latin typeface="Figtree Light" pitchFamily="2" charset="0"/>
              </a:rPr>
              <a:t>påskjønning</a:t>
            </a:r>
            <a:r>
              <a:rPr lang="nb-NO" sz="1600" dirty="0">
                <a:latin typeface="Figtree Light" pitchFamily="2" charset="0"/>
              </a:rPr>
              <a:t> til </a:t>
            </a:r>
            <a:r>
              <a:rPr lang="nn-NO" sz="1600" dirty="0">
                <a:latin typeface="Figtree Light" pitchFamily="2" charset="0"/>
              </a:rPr>
              <a:t>institusjonar</a:t>
            </a:r>
            <a:r>
              <a:rPr lang="nb-NO" sz="1600" dirty="0">
                <a:latin typeface="Figtree Light" pitchFamily="2" charset="0"/>
              </a:rPr>
              <a:t> og </a:t>
            </a:r>
            <a:r>
              <a:rPr lang="nn-NO" sz="1600" dirty="0">
                <a:latin typeface="Figtree Light" pitchFamily="2" charset="0"/>
              </a:rPr>
              <a:t>enkeltpersonar</a:t>
            </a:r>
            <a:endParaRPr lang="nn-NO" sz="1600" dirty="0">
              <a:latin typeface="Figtree Light" pitchFamily="2" charset="0"/>
              <a:ea typeface="Arial" pitchFamily="34"/>
              <a:cs typeface="Calibri" panose="020F0502020204030204" pitchFamily="34" charset="0"/>
            </a:endParaRPr>
          </a:p>
          <a:p>
            <a:pPr hangingPunct="0"/>
            <a:endParaRPr lang="nn-NO" sz="1600" dirty="0">
              <a:latin typeface="Figtree Light" pitchFamily="2" charset="0"/>
              <a:ea typeface="Arial" pitchFamily="34"/>
              <a:cs typeface="Calibri Light" panose="020F0302020204030204" pitchFamily="34" charset="0"/>
            </a:endParaRPr>
          </a:p>
          <a:p>
            <a:pPr hangingPunct="0"/>
            <a:r>
              <a:rPr lang="nn-NO" sz="1600" dirty="0">
                <a:latin typeface="Figtree Light" pitchFamily="2" charset="0"/>
                <a:ea typeface="Arial" pitchFamily="34"/>
                <a:cs typeface="Calibri Light" panose="020F0302020204030204" pitchFamily="34" charset="0"/>
              </a:rPr>
              <a:t>•</a:t>
            </a:r>
            <a:r>
              <a:rPr lang="nb-NO" sz="1600" dirty="0">
                <a:latin typeface="Figtree Light" pitchFamily="2" charset="0"/>
              </a:rPr>
              <a:t> Stifting med ideelt formål for å fremme allmennyttig </a:t>
            </a:r>
            <a:r>
              <a:rPr lang="nb-NO" sz="1600" dirty="0" err="1">
                <a:latin typeface="Figtree Light" pitchFamily="2" charset="0"/>
              </a:rPr>
              <a:t>verksemd</a:t>
            </a:r>
            <a:r>
              <a:rPr lang="nb-NO" sz="1600" dirty="0">
                <a:latin typeface="Figtree Light" pitchFamily="2" charset="0"/>
              </a:rPr>
              <a:t> </a:t>
            </a:r>
            <a:r>
              <a:rPr lang="nb-NO" sz="1600" dirty="0" err="1">
                <a:latin typeface="Figtree Light" pitchFamily="2" charset="0"/>
              </a:rPr>
              <a:t>innan</a:t>
            </a:r>
            <a:r>
              <a:rPr lang="nb-NO" sz="1600" dirty="0">
                <a:latin typeface="Figtree Light" pitchFamily="2" charset="0"/>
              </a:rPr>
              <a:t> skade- og miljøvern, for </a:t>
            </a:r>
            <a:r>
              <a:rPr lang="nb-NO" sz="1600" dirty="0" err="1">
                <a:latin typeface="Figtree Light" pitchFamily="2" charset="0"/>
              </a:rPr>
              <a:t>medverke</a:t>
            </a:r>
            <a:r>
              <a:rPr lang="nb-NO" sz="1600" dirty="0">
                <a:latin typeface="Figtree Light" pitchFamily="2" charset="0"/>
              </a:rPr>
              <a:t> til trygg utvikling i det norske samfunn</a:t>
            </a:r>
          </a:p>
          <a:p>
            <a:pPr hangingPunct="0"/>
            <a:r>
              <a:rPr lang="nn-NO" sz="1600" dirty="0">
                <a:latin typeface="Figtree Light" pitchFamily="2" charset="0"/>
                <a:ea typeface="Arial" pitchFamily="34"/>
                <a:cs typeface="Calibri Light" panose="020F0302020204030204" pitchFamily="34" charset="0"/>
              </a:rPr>
              <a:t>• Søknadar vert handsama på styremøte seks gonger i året</a:t>
            </a:r>
            <a:endParaRPr lang="nb-NO" sz="1600" dirty="0">
              <a:latin typeface="Figtree Light" pitchFamily="2" charset="0"/>
            </a:endParaRPr>
          </a:p>
          <a:p>
            <a:pPr hangingPunct="0"/>
            <a:r>
              <a:rPr lang="nn-NO" sz="1600" dirty="0">
                <a:latin typeface="Figtree Light" pitchFamily="2" charset="0"/>
                <a:ea typeface="Arial" pitchFamily="34"/>
                <a:cs typeface="Calibri Light" panose="020F0302020204030204" pitchFamily="34" charset="0"/>
              </a:rPr>
              <a:t>• </a:t>
            </a:r>
            <a:r>
              <a:rPr lang="nb-NO" sz="1600" b="0" i="0" dirty="0">
                <a:effectLst/>
                <a:latin typeface="Figtree Light" pitchFamily="2" charset="0"/>
                <a:cs typeface="Calibri Light" panose="020F0302020204030204" pitchFamily="34" charset="0"/>
              </a:rPr>
              <a:t>T.d. </a:t>
            </a:r>
            <a:r>
              <a:rPr lang="nb-NO" sz="1600" dirty="0">
                <a:latin typeface="Figtree Light" pitchFamily="2" charset="0"/>
                <a:cs typeface="Calibri Light" panose="020F0302020204030204" pitchFamily="34" charset="0"/>
              </a:rPr>
              <a:t>har </a:t>
            </a:r>
            <a:r>
              <a:rPr lang="nb-NO" sz="1600" dirty="0" err="1">
                <a:latin typeface="Figtree Light" pitchFamily="2" charset="0"/>
                <a:cs typeface="Calibri Light" panose="020F0302020204030204" pitchFamily="34" charset="0"/>
              </a:rPr>
              <a:t>g</a:t>
            </a:r>
            <a:r>
              <a:rPr lang="nb-NO" sz="1600" b="0" i="0" dirty="0" err="1">
                <a:effectLst/>
                <a:latin typeface="Figtree Light" pitchFamily="2" charset="0"/>
                <a:cs typeface="Calibri Light" panose="020F0302020204030204" pitchFamily="34" charset="0"/>
              </a:rPr>
              <a:t>rendahuset</a:t>
            </a:r>
            <a:r>
              <a:rPr lang="nb-NO" sz="1600" b="0" i="0" dirty="0">
                <a:effectLst/>
                <a:latin typeface="Figtree Light" pitchFamily="2" charset="0"/>
                <a:cs typeface="Calibri Light" panose="020F0302020204030204" pitchFamily="34" charset="0"/>
              </a:rPr>
              <a:t> </a:t>
            </a:r>
            <a:r>
              <a:rPr lang="nb-NO" sz="1600" b="0" i="0" dirty="0" err="1">
                <a:effectLst/>
                <a:latin typeface="Figtree Light" pitchFamily="2" charset="0"/>
                <a:cs typeface="Calibri Light" panose="020F0302020204030204" pitchFamily="34" charset="0"/>
              </a:rPr>
              <a:t>Ljosheim</a:t>
            </a:r>
            <a:r>
              <a:rPr lang="nb-NO" sz="1600" b="0" i="0" dirty="0">
                <a:effectLst/>
                <a:latin typeface="Figtree Light" pitchFamily="2" charset="0"/>
                <a:cs typeface="Calibri Light" panose="020F0302020204030204" pitchFamily="34" charset="0"/>
              </a:rPr>
              <a:t> har fått 310 000,- til m.a. brannsikring og rehabilitering av tak (2019-2022)</a:t>
            </a:r>
            <a:endParaRPr lang="nn-NO" sz="1600" dirty="0">
              <a:latin typeface="Figtree Light" pitchFamily="2" charset="0"/>
              <a:cs typeface="Calibri Light" panose="020F0302020204030204" pitchFamily="34" charset="0"/>
            </a:endParaRPr>
          </a:p>
          <a:p>
            <a:pPr hangingPunct="0"/>
            <a:r>
              <a:rPr lang="nn-NO" sz="1600" dirty="0">
                <a:latin typeface="Figtree Light" pitchFamily="2" charset="0"/>
                <a:ea typeface="Arial" pitchFamily="34"/>
                <a:cs typeface="Calibri Light" panose="020F0302020204030204" pitchFamily="34" charset="0"/>
              </a:rPr>
              <a:t>•</a:t>
            </a:r>
            <a:r>
              <a:rPr lang="nb-NO" sz="1600" dirty="0">
                <a:latin typeface="Figtree Light" pitchFamily="2" charset="0"/>
                <a:ea typeface="Arial" pitchFamily="34"/>
                <a:cs typeface="Calibri" panose="020F0502020204030204" pitchFamily="34" charset="0"/>
              </a:rPr>
              <a:t> </a:t>
            </a:r>
            <a:r>
              <a:rPr lang="nb-NO" sz="1600" dirty="0">
                <a:latin typeface="Figtree Light" pitchFamily="2" charset="0"/>
                <a:ea typeface="Calibri Light" panose="020F0302020204030204" pitchFamily="34" charset="0"/>
                <a:cs typeface="Calibri Light" panose="020F0302020204030204" pitchFamily="34" charset="0"/>
              </a:rPr>
              <a:t>https://www.stiftelsen-uni.no</a:t>
            </a:r>
            <a:endParaRPr lang="nn-NO" dirty="0">
              <a:latin typeface="Figtree Light" pitchFamily="2" charset="0"/>
              <a:ea typeface="Arial" pitchFamily="34"/>
              <a:cs typeface="Calibri" panose="020F0502020204030204" pitchFamily="34" charset="0"/>
            </a:endParaRPr>
          </a:p>
        </p:txBody>
      </p:sp>
    </p:spTree>
    <p:extLst>
      <p:ext uri="{BB962C8B-B14F-4D97-AF65-F5344CB8AC3E}">
        <p14:creationId xmlns:p14="http://schemas.microsoft.com/office/powerpoint/2010/main" val="2431670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BC325831-EBA5-551C-3F79-FCBBF84E1195}"/>
              </a:ext>
            </a:extLst>
          </p:cNvPr>
          <p:cNvSpPr txBox="1"/>
          <p:nvPr/>
        </p:nvSpPr>
        <p:spPr>
          <a:xfrm>
            <a:off x="7817853" y="307955"/>
            <a:ext cx="4259847" cy="1292662"/>
          </a:xfrm>
          <a:prstGeom prst="rect">
            <a:avLst/>
          </a:prstGeom>
          <a:solidFill>
            <a:srgbClr val="F8F3E8"/>
          </a:solidFill>
        </p:spPr>
        <p:txBody>
          <a:bodyPr wrap="square">
            <a:spAutoFit/>
          </a:bodyPr>
          <a:lstStyle/>
          <a:p>
            <a:pPr algn="ctr"/>
            <a:r>
              <a:rPr lang="nn-NO" sz="2400" dirty="0">
                <a:latin typeface="Figtree Bold" pitchFamily="2" charset="0"/>
              </a:rPr>
              <a:t>KOMMUNALE ORDNINGAR</a:t>
            </a:r>
          </a:p>
          <a:p>
            <a:endParaRPr lang="nb-NO" dirty="0">
              <a:latin typeface="Europa-Light" panose="02000000000000000000" pitchFamily="2" charset="0"/>
              <a:ea typeface="Arial" pitchFamily="34"/>
              <a:cs typeface="Calibri" panose="020F0502020204030204" pitchFamily="34" charset="0"/>
            </a:endParaRPr>
          </a:p>
          <a:p>
            <a:r>
              <a:rPr lang="nb-NO" sz="1800" dirty="0">
                <a:latin typeface="Figtree" pitchFamily="2" charset="0"/>
                <a:ea typeface="Arial" pitchFamily="34"/>
                <a:cs typeface="Calibri" panose="020F0502020204030204" pitchFamily="34" charset="0"/>
              </a:rPr>
              <a:t>Døme: Aurland </a:t>
            </a:r>
            <a:r>
              <a:rPr lang="nb-NO" sz="1800" dirty="0">
                <a:latin typeface="Figtree Light" pitchFamily="2" charset="0"/>
                <a:ea typeface="Arial" pitchFamily="34"/>
                <a:cs typeface="Calibri" panose="020F0502020204030204" pitchFamily="34" charset="0"/>
              </a:rPr>
              <a:t>kommune</a:t>
            </a:r>
            <a:endParaRPr lang="nn-NO" sz="1800" dirty="0">
              <a:latin typeface="Figtree Light" pitchFamily="2" charset="0"/>
              <a:ea typeface="Arial" pitchFamily="34"/>
              <a:cs typeface="Calibri" panose="020F0502020204030204" pitchFamily="34" charset="0"/>
            </a:endParaRPr>
          </a:p>
          <a:p>
            <a:pPr algn="ctr"/>
            <a:endParaRPr lang="nn-NO" dirty="0">
              <a:latin typeface="Europa-Bold" panose="02000000000000000000" pitchFamily="2" charset="0"/>
            </a:endParaRPr>
          </a:p>
        </p:txBody>
      </p:sp>
      <p:pic>
        <p:nvPicPr>
          <p:cNvPr id="4" name="Bilde 3">
            <a:extLst>
              <a:ext uri="{FF2B5EF4-FFF2-40B4-BE49-F238E27FC236}">
                <a16:creationId xmlns:a16="http://schemas.microsoft.com/office/drawing/2014/main" id="{FF7142FE-F0B8-6481-2DD5-DFFB99F9C373}"/>
              </a:ext>
            </a:extLst>
          </p:cNvPr>
          <p:cNvPicPr>
            <a:picLocks noChangeAspect="1"/>
          </p:cNvPicPr>
          <p:nvPr/>
        </p:nvPicPr>
        <p:blipFill rotWithShape="1">
          <a:blip r:embed="rId2"/>
          <a:srcRect t="8000" r="57187" b="28417"/>
          <a:stretch/>
        </p:blipFill>
        <p:spPr>
          <a:xfrm>
            <a:off x="0" y="1109098"/>
            <a:ext cx="7363469" cy="3515116"/>
          </a:xfrm>
          <a:prstGeom prst="rect">
            <a:avLst/>
          </a:prstGeom>
        </p:spPr>
      </p:pic>
      <p:pic>
        <p:nvPicPr>
          <p:cNvPr id="7" name="Bilde 6">
            <a:extLst>
              <a:ext uri="{FF2B5EF4-FFF2-40B4-BE49-F238E27FC236}">
                <a16:creationId xmlns:a16="http://schemas.microsoft.com/office/drawing/2014/main" id="{4EFBD5AD-AC9B-3626-C52B-BE2BE6785AC6}"/>
              </a:ext>
            </a:extLst>
          </p:cNvPr>
          <p:cNvPicPr>
            <a:picLocks noChangeAspect="1"/>
          </p:cNvPicPr>
          <p:nvPr/>
        </p:nvPicPr>
        <p:blipFill rotWithShape="1">
          <a:blip r:embed="rId3"/>
          <a:srcRect l="10062" t="11111" r="67125" b="28739"/>
          <a:stretch/>
        </p:blipFill>
        <p:spPr>
          <a:xfrm>
            <a:off x="265471" y="2866656"/>
            <a:ext cx="4453466" cy="3774398"/>
          </a:xfrm>
          <a:prstGeom prst="rect">
            <a:avLst/>
          </a:prstGeom>
        </p:spPr>
      </p:pic>
    </p:spTree>
    <p:extLst>
      <p:ext uri="{BB962C8B-B14F-4D97-AF65-F5344CB8AC3E}">
        <p14:creationId xmlns:p14="http://schemas.microsoft.com/office/powerpoint/2010/main" val="1579507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6FE4D818-FC01-09E4-9E7A-36CED04AC889}"/>
              </a:ext>
            </a:extLst>
          </p:cNvPr>
          <p:cNvSpPr txBox="1"/>
          <p:nvPr/>
        </p:nvSpPr>
        <p:spPr>
          <a:xfrm>
            <a:off x="4052521" y="578096"/>
            <a:ext cx="8139479" cy="584775"/>
          </a:xfrm>
          <a:prstGeom prst="rect">
            <a:avLst/>
          </a:prstGeom>
          <a:noFill/>
        </p:spPr>
        <p:txBody>
          <a:bodyPr wrap="square">
            <a:spAutoFit/>
          </a:bodyPr>
          <a:lstStyle/>
          <a:p>
            <a:pPr algn="ctr"/>
            <a:r>
              <a:rPr lang="nn-NO" sz="3200" dirty="0">
                <a:latin typeface="Figtree Bold" pitchFamily="2" charset="0"/>
                <a:cs typeface="Calibri" panose="020F0502020204030204" pitchFamily="34" charset="0"/>
              </a:rPr>
              <a:t>TILSKOTSORDINGAR TIL AKTIVITETAR?</a:t>
            </a:r>
            <a:endParaRPr lang="nb-NO" sz="3200" dirty="0">
              <a:latin typeface="Figtree Bold" pitchFamily="2" charset="0"/>
            </a:endParaRPr>
          </a:p>
        </p:txBody>
      </p:sp>
      <p:sp>
        <p:nvSpPr>
          <p:cNvPr id="3" name="TekstSylinder 2">
            <a:extLst>
              <a:ext uri="{FF2B5EF4-FFF2-40B4-BE49-F238E27FC236}">
                <a16:creationId xmlns:a16="http://schemas.microsoft.com/office/drawing/2014/main" id="{58C55897-1456-9B26-36F0-36F721D44DD3}"/>
              </a:ext>
            </a:extLst>
          </p:cNvPr>
          <p:cNvSpPr txBox="1"/>
          <p:nvPr/>
        </p:nvSpPr>
        <p:spPr>
          <a:xfrm>
            <a:off x="4332836" y="1582878"/>
            <a:ext cx="7613287" cy="4931314"/>
          </a:xfrm>
          <a:prstGeom prst="rect">
            <a:avLst/>
          </a:prstGeom>
          <a:noFill/>
        </p:spPr>
        <p:txBody>
          <a:bodyPr wrap="square" rtlCol="0">
            <a:noAutofit/>
          </a:bodyPr>
          <a:lstStyle/>
          <a:p>
            <a:pPr lvl="0">
              <a:lnSpc>
                <a:spcPct val="100000"/>
              </a:lnSpc>
              <a:spcAft>
                <a:spcPts val="200"/>
              </a:spcAft>
              <a:buFontTx/>
              <a:buChar char="-"/>
            </a:pPr>
            <a:r>
              <a:rPr lang="nn-NO" sz="2000" dirty="0">
                <a:solidFill>
                  <a:schemeClr val="bg2"/>
                </a:solidFill>
                <a:latin typeface="Figtree Light" pitchFamily="2" charset="0"/>
                <a:cs typeface="Calibri Light" panose="020F0302020204030204" pitchFamily="34" charset="0"/>
              </a:rPr>
              <a:t> </a:t>
            </a:r>
            <a:r>
              <a:rPr lang="nn-NO" sz="2000" dirty="0" err="1">
                <a:latin typeface="Figtree Light" pitchFamily="2" charset="0"/>
                <a:cs typeface="Calibri Light" panose="020F0302020204030204" pitchFamily="34" charset="0"/>
              </a:rPr>
              <a:t>Kulturrom</a:t>
            </a:r>
            <a:r>
              <a:rPr lang="nn-NO" sz="2000" dirty="0">
                <a:latin typeface="Figtree Light" pitchFamily="2" charset="0"/>
                <a:cs typeface="Calibri Light" panose="020F0302020204030204" pitchFamily="34" charset="0"/>
              </a:rPr>
              <a:t> (1. mars og 1. september)</a:t>
            </a:r>
          </a:p>
          <a:p>
            <a:pPr>
              <a:spcAft>
                <a:spcPts val="200"/>
              </a:spcAft>
              <a:buFontTx/>
              <a:buChar char="-"/>
            </a:pPr>
            <a:r>
              <a:rPr lang="nn-NO" sz="2000" dirty="0">
                <a:latin typeface="Figtree Light" pitchFamily="2" charset="0"/>
                <a:cs typeface="Calibri Light" panose="020F0302020204030204" pitchFamily="34" charset="0"/>
              </a:rPr>
              <a:t> </a:t>
            </a:r>
            <a:r>
              <a:rPr lang="nn-NO" sz="2000" dirty="0" err="1">
                <a:latin typeface="Figtree Light" pitchFamily="2" charset="0"/>
                <a:cs typeface="Calibri Light" panose="020F0302020204030204" pitchFamily="34" charset="0"/>
              </a:rPr>
              <a:t>Sparebankstiftingar</a:t>
            </a:r>
            <a:endParaRPr lang="nn-NO" sz="2000" dirty="0">
              <a:latin typeface="Figtree Light" pitchFamily="2" charset="0"/>
              <a:cs typeface="Calibri Light" panose="020F0302020204030204" pitchFamily="34" charset="0"/>
            </a:endParaRPr>
          </a:p>
          <a:p>
            <a:pPr lvl="0">
              <a:lnSpc>
                <a:spcPct val="100000"/>
              </a:lnSpc>
              <a:spcAft>
                <a:spcPts val="200"/>
              </a:spcAft>
              <a:buFontTx/>
              <a:buChar char="-"/>
            </a:pPr>
            <a:r>
              <a:rPr lang="nn-NO" sz="2000" dirty="0">
                <a:latin typeface="Figtree Light" pitchFamily="2" charset="0"/>
                <a:cs typeface="Calibri Light" panose="020F0302020204030204" pitchFamily="34" charset="0"/>
              </a:rPr>
              <a:t> Sparebanken Vest</a:t>
            </a:r>
          </a:p>
          <a:p>
            <a:pPr>
              <a:spcAft>
                <a:spcPts val="200"/>
              </a:spcAft>
            </a:pPr>
            <a:r>
              <a:rPr lang="nn-NO" sz="2000" dirty="0">
                <a:latin typeface="Figtree Light" pitchFamily="2" charset="0"/>
                <a:cs typeface="Calibri Light" panose="020F0302020204030204" pitchFamily="34" charset="0"/>
              </a:rPr>
              <a:t>- Gjensidigestiftinga (15. september)	</a:t>
            </a:r>
          </a:p>
          <a:p>
            <a:pPr lvl="0">
              <a:lnSpc>
                <a:spcPct val="100000"/>
              </a:lnSpc>
              <a:spcAft>
                <a:spcPts val="200"/>
              </a:spcAft>
            </a:pPr>
            <a:r>
              <a:rPr lang="nn-NO" sz="2000" dirty="0">
                <a:latin typeface="Figtree Light" pitchFamily="2" charset="0"/>
                <a:cs typeface="Calibri Light" panose="020F0302020204030204" pitchFamily="34" charset="0"/>
              </a:rPr>
              <a:t>- Stiftinga Dam (hovudorganisasjon må vere registrert i Dam)</a:t>
            </a:r>
          </a:p>
          <a:p>
            <a:pPr>
              <a:lnSpc>
                <a:spcPct val="100000"/>
              </a:lnSpc>
              <a:spcAft>
                <a:spcPts val="200"/>
              </a:spcAft>
              <a:buFontTx/>
              <a:buChar char="-"/>
            </a:pPr>
            <a:r>
              <a:rPr lang="nn-NO" sz="2000" dirty="0">
                <a:latin typeface="Figtree Light" pitchFamily="2" charset="0"/>
                <a:cs typeface="Calibri Light" panose="020F0302020204030204" pitchFamily="34" charset="0"/>
              </a:rPr>
              <a:t> Frifond</a:t>
            </a:r>
          </a:p>
          <a:p>
            <a:pPr lvl="0">
              <a:lnSpc>
                <a:spcPct val="100000"/>
              </a:lnSpc>
              <a:spcAft>
                <a:spcPts val="200"/>
              </a:spcAft>
              <a:buFontTx/>
              <a:buChar char="-"/>
            </a:pPr>
            <a:r>
              <a:rPr lang="nn-NO" sz="2000" dirty="0">
                <a:latin typeface="Figtree Light" pitchFamily="2" charset="0"/>
                <a:cs typeface="Calibri Light" panose="020F0302020204030204" pitchFamily="34" charset="0"/>
              </a:rPr>
              <a:t> Kultur og tradisjon (studieforbundet)</a:t>
            </a:r>
          </a:p>
          <a:p>
            <a:pPr lvl="0">
              <a:lnSpc>
                <a:spcPct val="100000"/>
              </a:lnSpc>
              <a:spcAft>
                <a:spcPts val="200"/>
              </a:spcAft>
              <a:buFontTx/>
              <a:buChar char="-"/>
            </a:pPr>
            <a:r>
              <a:rPr lang="nn-NO" sz="2000" dirty="0">
                <a:latin typeface="Figtree Light" pitchFamily="2" charset="0"/>
                <a:cs typeface="Calibri Light" panose="020F0302020204030204" pitchFamily="34" charset="0"/>
              </a:rPr>
              <a:t> Fylkeskommunar (i samarbeid med regionalt nivå) </a:t>
            </a:r>
          </a:p>
          <a:p>
            <a:pPr lvl="0">
              <a:lnSpc>
                <a:spcPct val="100000"/>
              </a:lnSpc>
              <a:spcAft>
                <a:spcPts val="200"/>
              </a:spcAft>
              <a:buFontTx/>
              <a:buChar char="-"/>
            </a:pPr>
            <a:r>
              <a:rPr lang="nn-NO" sz="2000" dirty="0">
                <a:latin typeface="Figtree Light" pitchFamily="2" charset="0"/>
                <a:cs typeface="Calibri Light" panose="020F0302020204030204" pitchFamily="34" charset="0"/>
              </a:rPr>
              <a:t> Din kommune</a:t>
            </a:r>
          </a:p>
          <a:p>
            <a:pPr lvl="0">
              <a:lnSpc>
                <a:spcPct val="100000"/>
              </a:lnSpc>
              <a:spcAft>
                <a:spcPts val="200"/>
              </a:spcAft>
              <a:buFontTx/>
              <a:buChar char="-"/>
            </a:pPr>
            <a:r>
              <a:rPr lang="nn-NO" sz="2000" dirty="0">
                <a:latin typeface="Figtree Light" pitchFamily="2" charset="0"/>
                <a:cs typeface="Calibri Light" panose="020F0302020204030204" pitchFamily="34" charset="0"/>
              </a:rPr>
              <a:t> Lokale bankar og stiftingar</a:t>
            </a:r>
          </a:p>
          <a:p>
            <a:pPr lvl="0">
              <a:lnSpc>
                <a:spcPct val="100000"/>
              </a:lnSpc>
              <a:spcAft>
                <a:spcPts val="200"/>
              </a:spcAft>
              <a:buFontTx/>
              <a:buChar char="-"/>
            </a:pPr>
            <a:r>
              <a:rPr lang="nn-NO" sz="2000" dirty="0">
                <a:latin typeface="Figtree Light" pitchFamily="2" charset="0"/>
                <a:cs typeface="Calibri Light" panose="020F0302020204030204" pitchFamily="34" charset="0"/>
              </a:rPr>
              <a:t> Straum og nettleverandørar</a:t>
            </a:r>
          </a:p>
          <a:p>
            <a:pPr lvl="0">
              <a:lnSpc>
                <a:spcPct val="100000"/>
              </a:lnSpc>
              <a:spcAft>
                <a:spcPts val="200"/>
              </a:spcAft>
              <a:buFontTx/>
              <a:buChar char="-"/>
            </a:pPr>
            <a:endParaRPr lang="nn-NO" sz="2000" dirty="0">
              <a:latin typeface="Figtree Light" pitchFamily="2" charset="0"/>
              <a:cs typeface="Calibri Light" panose="020F0302020204030204" pitchFamily="34" charset="0"/>
            </a:endParaRPr>
          </a:p>
          <a:p>
            <a:pPr lvl="0">
              <a:lnSpc>
                <a:spcPct val="100000"/>
              </a:lnSpc>
              <a:spcAft>
                <a:spcPts val="200"/>
              </a:spcAft>
              <a:buFontTx/>
              <a:buChar char="-"/>
            </a:pPr>
            <a:r>
              <a:rPr lang="nn-NO" sz="2000" dirty="0">
                <a:latin typeface="Figtree Bold" pitchFamily="2" charset="0"/>
                <a:cs typeface="Calibri Light" panose="020F0302020204030204" pitchFamily="34" charset="0"/>
              </a:rPr>
              <a:t> Sjekk og om kommunen har tilgang til https://www.tilskuddsportalen.no/</a:t>
            </a:r>
          </a:p>
          <a:p>
            <a:pPr marL="285750" indent="-285750">
              <a:buFontTx/>
              <a:buChar char="-"/>
            </a:pPr>
            <a:endParaRPr lang="nb-NO" dirty="0"/>
          </a:p>
        </p:txBody>
      </p:sp>
      <p:pic>
        <p:nvPicPr>
          <p:cNvPr id="2" name="Bilde 1">
            <a:extLst>
              <a:ext uri="{FF2B5EF4-FFF2-40B4-BE49-F238E27FC236}">
                <a16:creationId xmlns:a16="http://schemas.microsoft.com/office/drawing/2014/main" id="{E4D97BA1-8FB3-B02A-F764-A5E62344E2CB}"/>
              </a:ext>
            </a:extLst>
          </p:cNvPr>
          <p:cNvPicPr>
            <a:picLocks noChangeAspect="1"/>
          </p:cNvPicPr>
          <p:nvPr/>
        </p:nvPicPr>
        <p:blipFill>
          <a:blip r:embed="rId3">
            <a:extLst>
              <a:ext uri="{28A0092B-C50C-407E-A947-70E740481C1C}">
                <a14:useLocalDpi xmlns:a14="http://schemas.microsoft.com/office/drawing/2010/main" val="0"/>
              </a:ext>
            </a:extLst>
          </a:blip>
          <a:srcRect l="30235" r="30235"/>
          <a:stretch/>
        </p:blipFill>
        <p:spPr>
          <a:xfrm>
            <a:off x="0" y="0"/>
            <a:ext cx="4052522" cy="6858000"/>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4812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7884691-4E68-44F0-8733-43724F9E7C1C}"/>
              </a:ext>
            </a:extLst>
          </p:cNvPr>
          <p:cNvPicPr>
            <a:picLocks noChangeAspect="1"/>
          </p:cNvPicPr>
          <p:nvPr/>
        </p:nvPicPr>
        <p:blipFill rotWithShape="1">
          <a:blip r:embed="rId3">
            <a:extLst>
              <a:ext uri="{28A0092B-C50C-407E-A947-70E740481C1C}">
                <a14:useLocalDpi xmlns:a14="http://schemas.microsoft.com/office/drawing/2010/main" val="0"/>
              </a:ext>
            </a:extLst>
          </a:blip>
          <a:srcRect t="14167" b="10834"/>
          <a:stretch/>
        </p:blipFill>
        <p:spPr>
          <a:xfrm>
            <a:off x="0" y="0"/>
            <a:ext cx="12192000" cy="6858000"/>
          </a:xfrm>
          <a:prstGeom prst="rect">
            <a:avLst/>
          </a:prstGeom>
        </p:spPr>
      </p:pic>
      <p:sp>
        <p:nvSpPr>
          <p:cNvPr id="9" name="Tittel 1">
            <a:extLst>
              <a:ext uri="{FF2B5EF4-FFF2-40B4-BE49-F238E27FC236}">
                <a16:creationId xmlns:a16="http://schemas.microsoft.com/office/drawing/2014/main" id="{E5686044-1031-4990-B85D-2D3330A22282}"/>
              </a:ext>
            </a:extLst>
          </p:cNvPr>
          <p:cNvSpPr txBox="1">
            <a:spLocks/>
          </p:cNvSpPr>
          <p:nvPr/>
        </p:nvSpPr>
        <p:spPr>
          <a:xfrm>
            <a:off x="6286500" y="520700"/>
            <a:ext cx="5905500" cy="6337300"/>
          </a:xfrm>
          <a:prstGeom prst="rect">
            <a:avLst/>
          </a:prstGeom>
          <a:solidFill>
            <a:srgbClr val="F8F3E8"/>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n-NO" sz="3500" b="1" dirty="0">
                <a:latin typeface="Figtree Bold" pitchFamily="2" charset="0"/>
                <a:cs typeface="Arial" panose="020B0604020202020204" pitchFamily="34" charset="0"/>
              </a:rPr>
              <a:t>Studieforbundet</a:t>
            </a:r>
          </a:p>
          <a:p>
            <a:pPr algn="l"/>
            <a:endParaRPr lang="nn-NO" sz="2000" b="1" dirty="0">
              <a:latin typeface="Figtree Light" pitchFamily="2" charset="0"/>
              <a:cs typeface="Arial" panose="020B0604020202020204" pitchFamily="34" charset="0"/>
            </a:endParaRPr>
          </a:p>
          <a:p>
            <a:pPr algn="l"/>
            <a:r>
              <a:rPr lang="nn-NO" sz="2000" dirty="0">
                <a:latin typeface="Figtree Light" pitchFamily="2" charset="0"/>
                <a:cs typeface="Arial" panose="020B0604020202020204" pitchFamily="34" charset="0"/>
              </a:rPr>
              <a:t>Gjennom Studieforbundet kultur og tradisjon kan alle laga søkje om midlar til kurs- og opplæringsaktiviteten i laget. </a:t>
            </a:r>
          </a:p>
          <a:p>
            <a:pPr algn="l"/>
            <a:endParaRPr lang="nn-NO" sz="2000" dirty="0">
              <a:latin typeface="Figtree Light" pitchFamily="2" charset="0"/>
              <a:cs typeface="Arial" panose="020B0604020202020204" pitchFamily="34" charset="0"/>
            </a:endParaRPr>
          </a:p>
          <a:p>
            <a:pPr algn="l"/>
            <a:r>
              <a:rPr lang="nn-NO" sz="2000" dirty="0">
                <a:latin typeface="Figtree Light" pitchFamily="2" charset="0"/>
                <a:cs typeface="Arial" panose="020B0604020202020204" pitchFamily="34" charset="0"/>
              </a:rPr>
              <a:t>- Kurs med lærar:  100,- per time.</a:t>
            </a:r>
            <a:br>
              <a:rPr lang="nn-NO" sz="2000" dirty="0">
                <a:latin typeface="Figtree Light" pitchFamily="2" charset="0"/>
                <a:cs typeface="Arial" panose="020B0604020202020204" pitchFamily="34" charset="0"/>
              </a:rPr>
            </a:br>
            <a:r>
              <a:rPr lang="nn-NO" sz="2000" dirty="0">
                <a:latin typeface="Figtree Light" pitchFamily="2" charset="0"/>
                <a:cs typeface="Arial" panose="020B0604020202020204" pitchFamily="34" charset="0"/>
              </a:rPr>
              <a:t>- Timar utan lærar: 50,- per time i tilskot.</a:t>
            </a:r>
          </a:p>
          <a:p>
            <a:pPr algn="l"/>
            <a:r>
              <a:rPr lang="nn-NO" sz="2000" dirty="0">
                <a:latin typeface="Figtree Light" pitchFamily="2" charset="0"/>
                <a:cs typeface="Arial" panose="020B0604020202020204" pitchFamily="34" charset="0"/>
              </a:rPr>
              <a:t> </a:t>
            </a:r>
          </a:p>
          <a:p>
            <a:pPr algn="l"/>
            <a:r>
              <a:rPr lang="nn-NO" sz="2000" dirty="0">
                <a:latin typeface="Figtree Light" pitchFamily="2" charset="0"/>
                <a:cs typeface="Arial" panose="020B0604020202020204" pitchFamily="34" charset="0"/>
              </a:rPr>
              <a:t>Vaksenopplæringsmidlane blir gjevne for å dekke utgifter til kurset/opplæringa, og satsen gjeld per time per gruppe, uavhengig av gruppestorleik. Er utgiftene lågare enn maks tilskot, blir tilskotet justert.</a:t>
            </a:r>
          </a:p>
          <a:p>
            <a:pPr algn="l"/>
            <a:r>
              <a:rPr lang="nn-NO" sz="2000" dirty="0">
                <a:latin typeface="Figtree Light" pitchFamily="2" charset="0"/>
                <a:cs typeface="Arial" panose="020B0604020202020204" pitchFamily="34" charset="0"/>
              </a:rPr>
              <a:t>​</a:t>
            </a:r>
          </a:p>
          <a:p>
            <a:pPr algn="l"/>
            <a:r>
              <a:rPr lang="nn-NO" sz="2000" dirty="0">
                <a:latin typeface="Figtree Light" pitchFamily="2" charset="0"/>
                <a:cs typeface="Arial" panose="020B0604020202020204" pitchFamily="34" charset="0"/>
              </a:rPr>
              <a:t>Minstesum (for kurs utan dokumenterte utgifter); for kurs meir enn 10 timar 500,- for kurs under 10 timar kr 50,- pr gjennomførte time.</a:t>
            </a:r>
          </a:p>
          <a:p>
            <a:pPr algn="l"/>
            <a:endParaRPr lang="nn-NO" sz="2000" dirty="0">
              <a:latin typeface="Figtree Light" pitchFamily="2" charset="0"/>
              <a:cs typeface="Arial" panose="020B0604020202020204" pitchFamily="34" charset="0"/>
            </a:endParaRPr>
          </a:p>
          <a:p>
            <a:pPr algn="l"/>
            <a:r>
              <a:rPr lang="nn-NO" sz="2000" dirty="0">
                <a:latin typeface="Figtree Light" pitchFamily="2" charset="0"/>
                <a:cs typeface="Arial" panose="020B0604020202020204" pitchFamily="34" charset="0"/>
              </a:rPr>
              <a:t>https://www.kulturogtradisjon.no/kursportalen </a:t>
            </a:r>
          </a:p>
          <a:p>
            <a:pPr algn="l"/>
            <a:endParaRPr lang="nn-NO"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0528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tekst&#10;&#10;Automatisk generert beskrivelse">
            <a:extLst>
              <a:ext uri="{FF2B5EF4-FFF2-40B4-BE49-F238E27FC236}">
                <a16:creationId xmlns:a16="http://schemas.microsoft.com/office/drawing/2014/main" id="{D06001A6-E68D-455B-B9D4-C7D98AE18D14}"/>
              </a:ext>
            </a:extLst>
          </p:cNvPr>
          <p:cNvPicPr>
            <a:picLocks noChangeAspect="1"/>
          </p:cNvPicPr>
          <p:nvPr/>
        </p:nvPicPr>
        <p:blipFill rotWithShape="1">
          <a:blip r:embed="rId3">
            <a:extLst>
              <a:ext uri="{28A0092B-C50C-407E-A947-70E740481C1C}">
                <a14:useLocalDpi xmlns:a14="http://schemas.microsoft.com/office/drawing/2010/main" val="0"/>
              </a:ext>
            </a:extLst>
          </a:blip>
          <a:srcRect t="38137" b="12062"/>
          <a:stretch/>
        </p:blipFill>
        <p:spPr>
          <a:xfrm>
            <a:off x="6988946" y="2514173"/>
            <a:ext cx="5203054" cy="4343827"/>
          </a:xfrm>
          <a:prstGeom prst="rect">
            <a:avLst/>
          </a:prstGeom>
        </p:spPr>
      </p:pic>
      <p:pic>
        <p:nvPicPr>
          <p:cNvPr id="3" name="Bilde 2">
            <a:extLst>
              <a:ext uri="{FF2B5EF4-FFF2-40B4-BE49-F238E27FC236}">
                <a16:creationId xmlns:a16="http://schemas.microsoft.com/office/drawing/2014/main" id="{0380649C-239B-284F-5382-71E7F38B029C}"/>
              </a:ext>
            </a:extLst>
          </p:cNvPr>
          <p:cNvPicPr>
            <a:picLocks noChangeAspect="1"/>
          </p:cNvPicPr>
          <p:nvPr/>
        </p:nvPicPr>
        <p:blipFill rotWithShape="1">
          <a:blip r:embed="rId4"/>
          <a:srcRect l="10417" r="46338"/>
          <a:stretch/>
        </p:blipFill>
        <p:spPr>
          <a:xfrm>
            <a:off x="6919452" y="501650"/>
            <a:ext cx="5272548" cy="5854700"/>
          </a:xfrm>
          <a:prstGeom prst="rect">
            <a:avLst/>
          </a:prstGeom>
        </p:spPr>
      </p:pic>
      <p:sp>
        <p:nvSpPr>
          <p:cNvPr id="8" name="TekstSylinder 1">
            <a:extLst>
              <a:ext uri="{FF2B5EF4-FFF2-40B4-BE49-F238E27FC236}">
                <a16:creationId xmlns:a16="http://schemas.microsoft.com/office/drawing/2014/main" id="{A2F582B4-DB3F-4E84-0431-DBDFF18121A5}"/>
              </a:ext>
            </a:extLst>
          </p:cNvPr>
          <p:cNvSpPr/>
          <p:nvPr/>
        </p:nvSpPr>
        <p:spPr>
          <a:xfrm>
            <a:off x="0" y="0"/>
            <a:ext cx="6919452"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8F3E8"/>
          </a:solidFill>
          <a:ln>
            <a:noFill/>
            <a:prstDash val="solid"/>
          </a:ln>
        </p:spPr>
        <p:txBody>
          <a:bodyPr vert="horz" wrap="square" lIns="90000" tIns="45000" rIns="90000" bIns="45000" anchor="t" anchorCtr="0" compatLnSpc="0">
            <a:noAutofit/>
          </a:bodyPr>
          <a:lstStyle/>
          <a:p>
            <a:pPr algn="ctr"/>
            <a:r>
              <a:rPr lang="nn-NO" sz="3000" dirty="0">
                <a:latin typeface="Figtree Bold" pitchFamily="2" charset="0"/>
                <a:ea typeface="Microsoft YaHei" pitchFamily="2"/>
                <a:cs typeface="Lucida Sans" pitchFamily="2"/>
              </a:rPr>
              <a:t>GJENSIDIGESTIFTINGA</a:t>
            </a:r>
          </a:p>
          <a:p>
            <a:pPr algn="ctr"/>
            <a:endParaRPr lang="nn-NO" sz="1700" dirty="0">
              <a:latin typeface="Adobe Garamond Pro" pitchFamily="18"/>
              <a:ea typeface="Arial" pitchFamily="34"/>
              <a:cs typeface="Arial" pitchFamily="34"/>
            </a:endParaRPr>
          </a:p>
          <a:p>
            <a:pPr marL="342900" indent="-342900">
              <a:buFont typeface="Arial" panose="020B0604020202020204" pitchFamily="34" charset="0"/>
              <a:buChar char="•"/>
            </a:pPr>
            <a:r>
              <a:rPr lang="nn-NO" sz="2000" dirty="0">
                <a:latin typeface="Figtree Light" pitchFamily="2" charset="0"/>
                <a:ea typeface="Arial" pitchFamily="34"/>
                <a:cs typeface="Calibri Light" panose="020F0302020204030204" pitchFamily="34" charset="0"/>
              </a:rPr>
              <a:t>Gjensidigestiftelsen ønsker å gi støtte til prosjekt som har størst effekt, både nasjonalt og i det enkelte lokalsamfunn</a:t>
            </a:r>
          </a:p>
          <a:p>
            <a:pPr marL="342900" indent="-342900">
              <a:buFont typeface="Arial" panose="020B0604020202020204" pitchFamily="34" charset="0"/>
              <a:buChar char="•"/>
            </a:pPr>
            <a:r>
              <a:rPr lang="nn-NO" sz="2000" dirty="0">
                <a:latin typeface="Figtree Light" pitchFamily="2" charset="0"/>
                <a:cs typeface="Calibri Light" panose="020F0302020204030204" pitchFamily="34" charset="0"/>
              </a:rPr>
              <a:t>Støtter tiltak som medverkar til gode oppvekst- og levevilkår, førebygging av ulykker og skadar, felles beredskap, matglede, god fysisk og psykisk helse, møteplassar og arenaer for </a:t>
            </a:r>
            <a:r>
              <a:rPr lang="nn-NO" sz="2000" dirty="0" err="1">
                <a:latin typeface="Figtree Light" pitchFamily="2" charset="0"/>
                <a:cs typeface="Calibri Light" panose="020F0302020204030204" pitchFamily="34" charset="0"/>
              </a:rPr>
              <a:t>mestring</a:t>
            </a:r>
            <a:r>
              <a:rPr lang="nn-NO" sz="2000" dirty="0">
                <a:latin typeface="Figtree Light" pitchFamily="2" charset="0"/>
                <a:cs typeface="Calibri Light" panose="020F0302020204030204" pitchFamily="34" charset="0"/>
              </a:rPr>
              <a:t> og </a:t>
            </a:r>
            <a:r>
              <a:rPr lang="nn-NO" sz="2000" dirty="0" err="1">
                <a:latin typeface="Figtree Light" pitchFamily="2" charset="0"/>
                <a:cs typeface="Calibri Light" panose="020F0302020204030204" pitchFamily="34" charset="0"/>
              </a:rPr>
              <a:t>inkluderende</a:t>
            </a:r>
            <a:r>
              <a:rPr lang="nn-NO" sz="2000" dirty="0">
                <a:latin typeface="Figtree Light" pitchFamily="2" charset="0"/>
                <a:cs typeface="Calibri Light" panose="020F0302020204030204" pitchFamily="34" charset="0"/>
              </a:rPr>
              <a:t> </a:t>
            </a:r>
            <a:r>
              <a:rPr lang="nn-NO" sz="2000" dirty="0" err="1">
                <a:latin typeface="Figtree Light" pitchFamily="2" charset="0"/>
                <a:cs typeface="Calibri Light" panose="020F0302020204030204" pitchFamily="34" charset="0"/>
              </a:rPr>
              <a:t>felleskap</a:t>
            </a:r>
            <a:r>
              <a:rPr lang="nb-NO" sz="2000" dirty="0">
                <a:latin typeface="Figtree Light" pitchFamily="2" charset="0"/>
                <a:cs typeface="Calibri Light" panose="020F0302020204030204" pitchFamily="34" charset="0"/>
              </a:rPr>
              <a:t>.</a:t>
            </a:r>
          </a:p>
          <a:p>
            <a:pPr marL="342900" indent="-342900">
              <a:buFont typeface="Arial" panose="020B0604020202020204" pitchFamily="34" charset="0"/>
              <a:buChar char="•"/>
            </a:pPr>
            <a:r>
              <a:rPr lang="nn-NO" sz="2000" dirty="0">
                <a:latin typeface="Figtree Light" pitchFamily="2" charset="0"/>
                <a:ea typeface="Arial" pitchFamily="34"/>
                <a:cs typeface="Calibri Light" panose="020F0302020204030204" pitchFamily="34" charset="0"/>
              </a:rPr>
              <a:t>Må har organisasjonsnummer og vere registrert i </a:t>
            </a:r>
            <a:r>
              <a:rPr lang="nn-NO" sz="2000" dirty="0" err="1">
                <a:latin typeface="Figtree Light" pitchFamily="2" charset="0"/>
                <a:ea typeface="Arial" pitchFamily="34"/>
                <a:cs typeface="Calibri Light" panose="020F0302020204030204" pitchFamily="34" charset="0"/>
              </a:rPr>
              <a:t>Frivilighetsregisteret</a:t>
            </a:r>
            <a:endParaRPr lang="nn-NO" sz="2000" dirty="0">
              <a:latin typeface="Figtree Light" pitchFamily="2" charset="0"/>
              <a:ea typeface="Arial" pitchFamily="34"/>
              <a:cs typeface="Calibri Light" panose="020F0302020204030204" pitchFamily="34" charset="0"/>
            </a:endParaRPr>
          </a:p>
          <a:p>
            <a:pPr marL="342900" indent="-342900">
              <a:buFont typeface="Arial" panose="020B0604020202020204" pitchFamily="34" charset="0"/>
              <a:buChar char="•"/>
            </a:pPr>
            <a:r>
              <a:rPr lang="nn-NO" sz="2000" dirty="0">
                <a:latin typeface="Figtree Light" pitchFamily="2" charset="0"/>
                <a:ea typeface="Arial" pitchFamily="34"/>
                <a:cs typeface="Calibri Light" panose="020F0302020204030204" pitchFamily="34" charset="0"/>
              </a:rPr>
              <a:t>Kan søke om heile eller deler av prosjektsummen</a:t>
            </a:r>
          </a:p>
          <a:p>
            <a:pPr marL="342900" indent="-342900">
              <a:buFont typeface="Arial" panose="020B0604020202020204" pitchFamily="34" charset="0"/>
              <a:buChar char="•"/>
            </a:pPr>
            <a:r>
              <a:rPr lang="nn-NO" sz="2000" dirty="0">
                <a:latin typeface="Figtree Light" pitchFamily="2" charset="0"/>
                <a:ea typeface="Arial" pitchFamily="34"/>
                <a:cs typeface="Calibri Light" panose="020F0302020204030204" pitchFamily="34" charset="0"/>
              </a:rPr>
              <a:t>Støtter ikkje igangsette prosjekt</a:t>
            </a:r>
          </a:p>
          <a:p>
            <a:pPr marL="342900" indent="-342900">
              <a:buFont typeface="Arial" panose="020B0604020202020204" pitchFamily="34" charset="0"/>
              <a:buChar char="•"/>
            </a:pPr>
            <a:r>
              <a:rPr lang="nn-NO" sz="2000" dirty="0">
                <a:latin typeface="Figtree Light" pitchFamily="2" charset="0"/>
                <a:ea typeface="Arial" pitchFamily="34"/>
                <a:cs typeface="Calibri Light" panose="020F0302020204030204" pitchFamily="34" charset="0"/>
              </a:rPr>
              <a:t>Stiftinga har utarbeida eiga «kokebok» med døme på gode prosjekt som har fått støtte</a:t>
            </a:r>
          </a:p>
          <a:p>
            <a:pPr marL="342900" indent="-342900">
              <a:buFont typeface="Arial" panose="020B0604020202020204" pitchFamily="34" charset="0"/>
              <a:buChar char="•"/>
            </a:pPr>
            <a:r>
              <a:rPr lang="nn-NO" sz="2000" dirty="0" err="1">
                <a:latin typeface="Figtree Light" pitchFamily="2" charset="0"/>
                <a:ea typeface="Arial" pitchFamily="34"/>
                <a:cs typeface="Calibri Light" panose="020F0302020204030204" pitchFamily="34" charset="0"/>
              </a:rPr>
              <a:t>Søkndsfrist</a:t>
            </a:r>
            <a:r>
              <a:rPr lang="nn-NO" sz="2000" dirty="0">
                <a:latin typeface="Figtree Light" pitchFamily="2" charset="0"/>
                <a:ea typeface="Arial" pitchFamily="34"/>
                <a:cs typeface="Calibri Light" panose="020F0302020204030204" pitchFamily="34" charset="0"/>
              </a:rPr>
              <a:t>: 1. mars og 1. september</a:t>
            </a:r>
          </a:p>
          <a:p>
            <a:pPr marL="342900" indent="-342900">
              <a:buFont typeface="Arial" panose="020B0604020202020204" pitchFamily="34" charset="0"/>
              <a:buChar char="•"/>
            </a:pPr>
            <a:r>
              <a:rPr lang="nn-NO" sz="2000" dirty="0">
                <a:latin typeface="Figtree Light" pitchFamily="2" charset="0"/>
                <a:ea typeface="Microsoft YaHei" pitchFamily="2"/>
                <a:cs typeface="Calibri Light" panose="020F0302020204030204" pitchFamily="34" charset="0"/>
                <a:hlinkClick r:id="rId5">
                  <a:extLst>
                    <a:ext uri="{A12FA001-AC4F-418D-AE19-62706E023703}">
                      <ahyp:hlinkClr xmlns:ahyp="http://schemas.microsoft.com/office/drawing/2018/hyperlinkcolor" val="tx"/>
                    </a:ext>
                  </a:extLst>
                </a:hlinkClick>
              </a:rPr>
              <a:t>http://www.gjensidigestiftelsen.no</a:t>
            </a:r>
            <a:endParaRPr lang="nn-NO" sz="2000" dirty="0">
              <a:latin typeface="Figtree Light" pitchFamily="2" charset="0"/>
              <a:ea typeface="Arial" pitchFamily="34"/>
              <a:cs typeface="Arial" pitchFamily="34"/>
            </a:endParaRPr>
          </a:p>
        </p:txBody>
      </p:sp>
    </p:spTree>
    <p:extLst>
      <p:ext uri="{BB962C8B-B14F-4D97-AF65-F5344CB8AC3E}">
        <p14:creationId xmlns:p14="http://schemas.microsoft.com/office/powerpoint/2010/main" val="1836226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AA091C5B-FE8C-568C-7CD1-D84DEBCB94B6}"/>
              </a:ext>
            </a:extLst>
          </p:cNvPr>
          <p:cNvPicPr>
            <a:picLocks noChangeAspect="1"/>
          </p:cNvPicPr>
          <p:nvPr/>
        </p:nvPicPr>
        <p:blipFill rotWithShape="1">
          <a:blip r:embed="rId3"/>
          <a:srcRect l="32067"/>
          <a:stretch/>
        </p:blipFill>
        <p:spPr>
          <a:xfrm>
            <a:off x="0" y="0"/>
            <a:ext cx="9739336" cy="6858000"/>
          </a:xfrm>
          <a:prstGeom prst="rect">
            <a:avLst/>
          </a:prstGeom>
        </p:spPr>
      </p:pic>
      <p:sp>
        <p:nvSpPr>
          <p:cNvPr id="4" name="TekstSylinder 1"/>
          <p:cNvSpPr/>
          <p:nvPr/>
        </p:nvSpPr>
        <p:spPr>
          <a:xfrm>
            <a:off x="5257800" y="0"/>
            <a:ext cx="69342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8F3E8"/>
          </a:solidFill>
          <a:ln>
            <a:noFill/>
            <a:prstDash val="solid"/>
          </a:ln>
        </p:spPr>
        <p:txBody>
          <a:bodyPr vert="horz" wrap="square" lIns="90000" tIns="45000" rIns="90000" bIns="45000" anchor="t" anchorCtr="0" compatLnSpc="0">
            <a:noAutofit/>
          </a:bodyPr>
          <a:lstStyle/>
          <a:p>
            <a:pPr algn="ctr"/>
            <a:r>
              <a:rPr lang="nn-NO" sz="3600" dirty="0">
                <a:latin typeface="Figtree Bold" pitchFamily="2" charset="0"/>
                <a:cs typeface="Calibri" panose="020F0502020204030204" pitchFamily="34" charset="0"/>
              </a:rPr>
              <a:t>Stiftinga Dam</a:t>
            </a:r>
            <a:endParaRPr lang="nn-NO" sz="3600" dirty="0">
              <a:latin typeface="Figtree Bold" pitchFamily="2" charset="0"/>
              <a:ea typeface="Microsoft YaHei" pitchFamily="2"/>
              <a:cs typeface="Calibri" panose="020F0502020204030204" pitchFamily="34" charset="0"/>
            </a:endParaRPr>
          </a:p>
          <a:p>
            <a:endParaRPr lang="nn-NO" dirty="0">
              <a:latin typeface="Adobe Garamond Pro" pitchFamily="18"/>
              <a:ea typeface="Arial" pitchFamily="34"/>
              <a:cs typeface="Arial" pitchFamily="34"/>
            </a:endParaRPr>
          </a:p>
          <a:p>
            <a:pPr marL="285750" indent="-285750">
              <a:buFont typeface="Arial" panose="020B0604020202020204" pitchFamily="34" charset="0"/>
              <a:buChar char="•"/>
            </a:pPr>
            <a:r>
              <a:rPr lang="nn-NO" sz="2400" dirty="0">
                <a:latin typeface="Figtree Light" pitchFamily="2" charset="0"/>
                <a:ea typeface="Calibri" pitchFamily="34"/>
                <a:cs typeface="Calibri Light" panose="020F0302020204030204" pitchFamily="34" charset="0"/>
              </a:rPr>
              <a:t>Konsentrerer seg om frivilligheit og helse.</a:t>
            </a:r>
          </a:p>
          <a:p>
            <a:pPr marL="285750" indent="-285750">
              <a:buFont typeface="Arial" panose="020B0604020202020204" pitchFamily="34" charset="0"/>
              <a:buChar char="•"/>
            </a:pPr>
            <a:r>
              <a:rPr lang="nn-NO" sz="2400" dirty="0">
                <a:latin typeface="Figtree Light" pitchFamily="2" charset="0"/>
                <a:ea typeface="Arial" pitchFamily="34"/>
                <a:cs typeface="Calibri Light" panose="020F0302020204030204" pitchFamily="34" charset="0"/>
              </a:rPr>
              <a:t>Må samarbeide med godkjent søkarorganisasjon. eller søke om å bli godkjent som søkarorganisasjon</a:t>
            </a:r>
          </a:p>
          <a:p>
            <a:pPr marL="285750" indent="-285750">
              <a:buFont typeface="Arial" panose="020B0604020202020204" pitchFamily="34" charset="0"/>
              <a:buChar char="•"/>
            </a:pPr>
            <a:r>
              <a:rPr lang="nn-NO" sz="2400" dirty="0">
                <a:latin typeface="Figtree Light" pitchFamily="2" charset="0"/>
                <a:ea typeface="Arial" pitchFamily="34"/>
                <a:cs typeface="Calibri Light" panose="020F0302020204030204" pitchFamily="34" charset="0"/>
              </a:rPr>
              <a:t>Døme: lokale treningsgrupper, kursing, samlingar og aktivitetar, utstyr som bidreg til aktivitet og frivilligheit.</a:t>
            </a:r>
          </a:p>
          <a:p>
            <a:pPr marL="285750" indent="-285750">
              <a:buFont typeface="Arial" panose="020B0604020202020204" pitchFamily="34" charset="0"/>
              <a:buChar char="•"/>
            </a:pPr>
            <a:r>
              <a:rPr lang="nn-NO" sz="2400" dirty="0">
                <a:latin typeface="Figtree Light" pitchFamily="2" charset="0"/>
                <a:ea typeface="Arial" pitchFamily="34"/>
                <a:cs typeface="Calibri Light" panose="020F0302020204030204" pitchFamily="34" charset="0"/>
              </a:rPr>
              <a:t>Prøv t.d. </a:t>
            </a:r>
            <a:r>
              <a:rPr lang="nn-NO" sz="2400" dirty="0" err="1">
                <a:latin typeface="Figtree Light" pitchFamily="2" charset="0"/>
                <a:ea typeface="Arial" pitchFamily="34"/>
                <a:cs typeface="Calibri Light" panose="020F0302020204030204" pitchFamily="34" charset="0"/>
              </a:rPr>
              <a:t>Expressordninga</a:t>
            </a:r>
            <a:r>
              <a:rPr lang="nn-NO" sz="2400" dirty="0">
                <a:latin typeface="Figtree Light" pitchFamily="2" charset="0"/>
                <a:ea typeface="Arial" pitchFamily="34"/>
                <a:cs typeface="Calibri Light" panose="020F0302020204030204" pitchFamily="34" charset="0"/>
              </a:rPr>
              <a:t>. Ingen søknadsfrist.</a:t>
            </a:r>
          </a:p>
          <a:p>
            <a:pPr marL="285750" indent="-285750">
              <a:buFont typeface="Arial" panose="020B0604020202020204" pitchFamily="34" charset="0"/>
              <a:buChar char="•"/>
            </a:pPr>
            <a:r>
              <a:rPr lang="nn-NO" sz="2400" dirty="0">
                <a:latin typeface="Figtree Light" pitchFamily="2" charset="0"/>
                <a:ea typeface="Calibri" pitchFamily="34"/>
                <a:cs typeface="Calibri Light" panose="020F0302020204030204" pitchFamily="34" charset="0"/>
                <a:hlinkClick r:id="rId4">
                  <a:extLst>
                    <a:ext uri="{A12FA001-AC4F-418D-AE19-62706E023703}">
                      <ahyp:hlinkClr xmlns:ahyp="http://schemas.microsoft.com/office/drawing/2018/hyperlinkcolor" val="tx"/>
                    </a:ext>
                  </a:extLst>
                </a:hlinkClick>
              </a:rPr>
              <a:t>https://dam.no/</a:t>
            </a:r>
            <a:endParaRPr lang="nn-NO" sz="2400" dirty="0">
              <a:latin typeface="Figtree Light" pitchFamily="2" charset="0"/>
              <a:ea typeface="Calibri" pitchFamily="34"/>
              <a:cs typeface="Calibri Light" panose="020F0302020204030204" pitchFamily="34" charset="0"/>
            </a:endParaRPr>
          </a:p>
          <a:p>
            <a:pPr marL="285750" indent="-285750">
              <a:buFont typeface="Arial" panose="020B0604020202020204" pitchFamily="34" charset="0"/>
              <a:buChar char="•"/>
            </a:pPr>
            <a:endParaRPr lang="nn-NO" sz="2400" b="1" dirty="0">
              <a:latin typeface="Figtree" pitchFamily="2" charset="0"/>
              <a:ea typeface="Arial" pitchFamily="34"/>
              <a:cs typeface="Calibri Light" panose="020F0302020204030204" pitchFamily="34" charset="0"/>
            </a:endParaRPr>
          </a:p>
          <a:p>
            <a:pPr algn="ctr"/>
            <a:r>
              <a:rPr lang="nn-NO" sz="2400" b="1" dirty="0">
                <a:latin typeface="Figtree Bold" pitchFamily="2" charset="0"/>
                <a:ea typeface="Arial" pitchFamily="34"/>
                <a:cs typeface="Calibri Light" panose="020F0302020204030204" pitchFamily="34" charset="0"/>
              </a:rPr>
              <a:t>Sjå òg: </a:t>
            </a:r>
            <a:r>
              <a:rPr lang="nn-NO" sz="2400" b="1" dirty="0">
                <a:latin typeface="Figtree Bold" pitchFamily="2" charset="0"/>
                <a:ea typeface="Arial" pitchFamily="34"/>
                <a:cs typeface="Calibri Light" panose="020F0302020204030204" pitchFamily="34" charset="0"/>
                <a:hlinkClick r:id="rId5">
                  <a:extLst>
                    <a:ext uri="{A12FA001-AC4F-418D-AE19-62706E023703}">
                      <ahyp:hlinkClr xmlns:ahyp="http://schemas.microsoft.com/office/drawing/2018/hyperlinkcolor" val="tx"/>
                    </a:ext>
                  </a:extLst>
                </a:hlinkClick>
              </a:rPr>
              <a:t>https://dam.no/prosjektbibliotek/</a:t>
            </a:r>
            <a:r>
              <a:rPr lang="nn-NO" sz="2400" b="1" dirty="0">
                <a:latin typeface="Figtree Bold" pitchFamily="2" charset="0"/>
                <a:ea typeface="Arial" pitchFamily="34"/>
                <a:cs typeface="Calibri Light" panose="020F0302020204030204" pitchFamily="34" charset="0"/>
              </a:rPr>
              <a:t> for oversikt over tilskotsmotakarar og kva dei har fått støtte til.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kstSylinder 1"/>
          <p:cNvSpPr/>
          <p:nvPr/>
        </p:nvSpPr>
        <p:spPr>
          <a:xfrm>
            <a:off x="0" y="0"/>
            <a:ext cx="62738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8F3E8"/>
          </a:solidFill>
          <a:ln>
            <a:noFill/>
            <a:prstDash val="solid"/>
          </a:ln>
        </p:spPr>
        <p:txBody>
          <a:bodyPr vert="horz" wrap="square" lIns="90000" tIns="45000" rIns="90000" bIns="45000" anchor="t" anchorCtr="0" compatLnSpc="0">
            <a:noAutofit/>
          </a:bodyPr>
          <a:lstStyle/>
          <a:p>
            <a:pPr algn="ctr"/>
            <a:r>
              <a:rPr lang="nn-NO" sz="3600" dirty="0" err="1">
                <a:latin typeface="Figtree Bold" pitchFamily="2" charset="0"/>
                <a:cs typeface="Calibri" panose="020F0502020204030204" pitchFamily="34" charset="0"/>
              </a:rPr>
              <a:t>Sparebankstiftingar</a:t>
            </a:r>
            <a:endParaRPr lang="nn-NO" sz="3600" dirty="0">
              <a:latin typeface="Figtree Bold" pitchFamily="2" charset="0"/>
              <a:ea typeface="Microsoft YaHei" pitchFamily="2"/>
              <a:cs typeface="Calibri" panose="020F0502020204030204" pitchFamily="34" charset="0"/>
            </a:endParaRPr>
          </a:p>
          <a:p>
            <a:endParaRPr lang="nn-NO" dirty="0">
              <a:latin typeface="Adobe Garamond Pro" pitchFamily="18"/>
              <a:ea typeface="Arial" pitchFamily="34"/>
              <a:cs typeface="Arial" pitchFamily="34"/>
            </a:endParaRPr>
          </a:p>
          <a:p>
            <a:pPr marL="742950" lvl="1" indent="-285750">
              <a:buFont typeface="Arial" panose="020B0604020202020204" pitchFamily="34" charset="0"/>
              <a:buChar char="•"/>
            </a:pPr>
            <a:r>
              <a:rPr lang="nn-NO" sz="3000" dirty="0">
                <a:latin typeface="Figtree Light" pitchFamily="2" charset="0"/>
              </a:rPr>
              <a:t>Ulike ordningar:</a:t>
            </a:r>
          </a:p>
          <a:p>
            <a:pPr marL="742950" lvl="1" indent="-285750">
              <a:buFont typeface="Arial" panose="020B0604020202020204" pitchFamily="34" charset="0"/>
              <a:buChar char="•"/>
            </a:pPr>
            <a:r>
              <a:rPr lang="nn-NO" sz="3000" dirty="0">
                <a:latin typeface="Figtree Light" pitchFamily="2" charset="0"/>
              </a:rPr>
              <a:t>Nokre har </a:t>
            </a:r>
            <a:r>
              <a:rPr lang="nn-NO" sz="3000" dirty="0" err="1">
                <a:latin typeface="Figtree Light" pitchFamily="2" charset="0"/>
              </a:rPr>
              <a:t>løpande</a:t>
            </a:r>
            <a:r>
              <a:rPr lang="nn-NO" sz="3000" dirty="0">
                <a:latin typeface="Figtree Light" pitchFamily="2" charset="0"/>
              </a:rPr>
              <a:t> søknadsfristar, andre faste fristar</a:t>
            </a:r>
          </a:p>
          <a:p>
            <a:pPr marL="742950" lvl="1" indent="-285750">
              <a:buFont typeface="Arial" panose="020B0604020202020204" pitchFamily="34" charset="0"/>
              <a:buChar char="•"/>
            </a:pPr>
            <a:r>
              <a:rPr lang="nn-NO" sz="3000" dirty="0">
                <a:latin typeface="Figtree Light" pitchFamily="2" charset="0"/>
                <a:ea typeface="Arial" pitchFamily="34"/>
                <a:cs typeface="Calibri Light" panose="020F0302020204030204" pitchFamily="34" charset="0"/>
              </a:rPr>
              <a:t>Kan og ha tematiske ordningar</a:t>
            </a:r>
          </a:p>
          <a:p>
            <a:pPr lvl="1"/>
            <a:endParaRPr lang="nn-NO" sz="3000" dirty="0">
              <a:latin typeface="Figtree Light" pitchFamily="2" charset="0"/>
              <a:ea typeface="Arial" pitchFamily="34"/>
              <a:cs typeface="Calibri Light" panose="020F0302020204030204" pitchFamily="34" charset="0"/>
            </a:endParaRPr>
          </a:p>
          <a:p>
            <a:pPr lvl="1"/>
            <a:r>
              <a:rPr lang="nn-NO" sz="3000" dirty="0">
                <a:latin typeface="Figtree Light" pitchFamily="2" charset="0"/>
                <a:ea typeface="Arial" pitchFamily="34"/>
                <a:cs typeface="Calibri Light" panose="020F0302020204030204" pitchFamily="34" charset="0"/>
              </a:rPr>
              <a:t>Døme: Sparebankstiftinga Sogn og Fjordane, Sparebanken SMN, Sparebanken Sør, Sparebankstiftelsen DNB</a:t>
            </a:r>
            <a:endParaRPr lang="nn-NO" sz="3000" dirty="0">
              <a:latin typeface="Figtree" pitchFamily="2" charset="0"/>
              <a:ea typeface="Arial" pitchFamily="34"/>
              <a:cs typeface="Calibri Light" panose="020F0302020204030204" pitchFamily="34" charset="0"/>
            </a:endParaRPr>
          </a:p>
        </p:txBody>
      </p:sp>
      <p:pic>
        <p:nvPicPr>
          <p:cNvPr id="5" name="Bilde 4">
            <a:extLst>
              <a:ext uri="{FF2B5EF4-FFF2-40B4-BE49-F238E27FC236}">
                <a16:creationId xmlns:a16="http://schemas.microsoft.com/office/drawing/2014/main" id="{08D6A031-808B-BF10-6A5A-49D724EC0603}"/>
              </a:ext>
            </a:extLst>
          </p:cNvPr>
          <p:cNvPicPr>
            <a:picLocks noChangeAspect="1"/>
          </p:cNvPicPr>
          <p:nvPr/>
        </p:nvPicPr>
        <p:blipFill rotWithShape="1">
          <a:blip r:embed="rId3"/>
          <a:srcRect l="17500" r="33959"/>
          <a:stretch/>
        </p:blipFill>
        <p:spPr>
          <a:xfrm>
            <a:off x="6273800" y="516148"/>
            <a:ext cx="5918200" cy="5825703"/>
          </a:xfrm>
          <a:prstGeom prst="rect">
            <a:avLst/>
          </a:prstGeom>
        </p:spPr>
      </p:pic>
    </p:spTree>
    <p:extLst>
      <p:ext uri="{BB962C8B-B14F-4D97-AF65-F5344CB8AC3E}">
        <p14:creationId xmlns:p14="http://schemas.microsoft.com/office/powerpoint/2010/main" val="872706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1"/>
          <p:cNvSpPr/>
          <p:nvPr/>
        </p:nvSpPr>
        <p:spPr>
          <a:xfrm>
            <a:off x="7594600" y="0"/>
            <a:ext cx="45974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8F3E8"/>
          </a:solidFill>
          <a:ln>
            <a:noFill/>
            <a:prstDash val="solid"/>
          </a:ln>
        </p:spPr>
        <p:txBody>
          <a:bodyPr vert="horz" wrap="square" lIns="90000" tIns="45000" rIns="90000" bIns="45000" anchor="t" anchorCtr="0" compatLnSpc="0">
            <a:noAutofit/>
          </a:bodyPr>
          <a:lstStyle/>
          <a:p>
            <a:pPr algn="ctr"/>
            <a:r>
              <a:rPr lang="nn-NO" sz="3600" dirty="0">
                <a:latin typeface="Figtree Bold" pitchFamily="2" charset="0"/>
                <a:cs typeface="Calibri" panose="020F0502020204030204" pitchFamily="34" charset="0"/>
              </a:rPr>
              <a:t>Sparebanken Vest</a:t>
            </a:r>
            <a:endParaRPr lang="nn-NO" sz="3600" dirty="0">
              <a:latin typeface="Figtree Bold" pitchFamily="2" charset="0"/>
              <a:ea typeface="Microsoft YaHei" pitchFamily="2"/>
              <a:cs typeface="Calibri" panose="020F0502020204030204" pitchFamily="34" charset="0"/>
            </a:endParaRPr>
          </a:p>
          <a:p>
            <a:endParaRPr lang="nn-NO" dirty="0">
              <a:latin typeface="Adobe Garamond Pro" pitchFamily="18"/>
              <a:ea typeface="Arial" pitchFamily="34"/>
              <a:cs typeface="Arial" pitchFamily="34"/>
            </a:endParaRPr>
          </a:p>
          <a:p>
            <a:r>
              <a:rPr lang="nn-NO" sz="2400" dirty="0">
                <a:latin typeface="Figtree Light" pitchFamily="2" charset="0"/>
                <a:ea typeface="Calibri" pitchFamily="34"/>
                <a:cs typeface="Calibri Light" panose="020F0302020204030204" pitchFamily="34" charset="0"/>
              </a:rPr>
              <a:t>Satsingsområde:</a:t>
            </a:r>
          </a:p>
          <a:p>
            <a:pPr marL="285750" indent="-285750">
              <a:buFont typeface="Arial" panose="020B0604020202020204" pitchFamily="34" charset="0"/>
              <a:buChar char="•"/>
            </a:pPr>
            <a:r>
              <a:rPr lang="nn-NO" sz="2400" dirty="0">
                <a:latin typeface="Figtree Light" pitchFamily="2" charset="0"/>
                <a:ea typeface="Calibri" pitchFamily="34"/>
                <a:cs typeface="Calibri Light" panose="020F0302020204030204" pitchFamily="34" charset="0"/>
              </a:rPr>
              <a:t>Kampen mot utanforskap</a:t>
            </a:r>
          </a:p>
          <a:p>
            <a:pPr marL="285750" indent="-285750">
              <a:buFont typeface="Arial" panose="020B0604020202020204" pitchFamily="34" charset="0"/>
              <a:buChar char="•"/>
            </a:pPr>
            <a:r>
              <a:rPr lang="nn-NO" sz="2400" dirty="0">
                <a:latin typeface="Figtree Light" pitchFamily="2" charset="0"/>
                <a:ea typeface="Calibri" pitchFamily="34"/>
                <a:cs typeface="Calibri Light" panose="020F0302020204030204" pitchFamily="34" charset="0"/>
              </a:rPr>
              <a:t>Levande lokalmiljø</a:t>
            </a:r>
          </a:p>
          <a:p>
            <a:pPr marL="285750" indent="-285750">
              <a:buFont typeface="Arial" panose="020B0604020202020204" pitchFamily="34" charset="0"/>
              <a:buChar char="•"/>
            </a:pPr>
            <a:r>
              <a:rPr lang="nn-NO" sz="2400" dirty="0">
                <a:latin typeface="Figtree Light" pitchFamily="2" charset="0"/>
                <a:ea typeface="Calibri" pitchFamily="34"/>
                <a:cs typeface="Calibri Light" panose="020F0302020204030204" pitchFamily="34" charset="0"/>
              </a:rPr>
              <a:t>Det grøne skiftet</a:t>
            </a:r>
          </a:p>
          <a:p>
            <a:pPr marL="285750" indent="-285750">
              <a:buFont typeface="Arial" panose="020B0604020202020204" pitchFamily="34" charset="0"/>
              <a:buChar char="•"/>
            </a:pPr>
            <a:r>
              <a:rPr lang="nn-NO" sz="2400" dirty="0">
                <a:latin typeface="Figtree Light" pitchFamily="2" charset="0"/>
                <a:ea typeface="Calibri" pitchFamily="34"/>
                <a:cs typeface="Calibri Light" panose="020F0302020204030204" pitchFamily="34" charset="0"/>
              </a:rPr>
              <a:t>Ligg og gode døme på nettsida</a:t>
            </a:r>
          </a:p>
          <a:p>
            <a:pPr marL="285750" indent="-285750">
              <a:buFont typeface="Arial" panose="020B0604020202020204" pitchFamily="34" charset="0"/>
              <a:buChar char="•"/>
            </a:pPr>
            <a:r>
              <a:rPr lang="nn-NO" sz="2400" dirty="0">
                <a:latin typeface="Figtree Light" pitchFamily="2" charset="0"/>
                <a:ea typeface="Calibri" pitchFamily="34"/>
                <a:cs typeface="Calibri Light" panose="020F0302020204030204" pitchFamily="34" charset="0"/>
                <a:hlinkClick r:id="rId3">
                  <a:extLst>
                    <a:ext uri="{A12FA001-AC4F-418D-AE19-62706E023703}">
                      <ahyp:hlinkClr xmlns:ahyp="http://schemas.microsoft.com/office/drawing/2018/hyperlinkcolor" val="tx"/>
                    </a:ext>
                  </a:extLst>
                </a:hlinkClick>
              </a:rPr>
              <a:t>www.spv.no</a:t>
            </a:r>
            <a:endParaRPr lang="nn-NO" sz="2400" dirty="0">
              <a:latin typeface="Figtree Light" pitchFamily="2" charset="0"/>
              <a:ea typeface="Calibri" pitchFamily="34"/>
              <a:cs typeface="Calibri Light" panose="020F0302020204030204" pitchFamily="34" charset="0"/>
            </a:endParaRPr>
          </a:p>
          <a:p>
            <a:pPr marL="285750" indent="-285750">
              <a:buFont typeface="Arial" panose="020B0604020202020204" pitchFamily="34" charset="0"/>
              <a:buChar char="•"/>
            </a:pPr>
            <a:endParaRPr lang="nn-NO" sz="2400" dirty="0">
              <a:latin typeface="Figtree Light" pitchFamily="2" charset="0"/>
              <a:ea typeface="Calibri" pitchFamily="34"/>
              <a:cs typeface="Calibri Light" panose="020F0302020204030204" pitchFamily="34" charset="0"/>
            </a:endParaRPr>
          </a:p>
          <a:p>
            <a:r>
              <a:rPr lang="nn-NO" sz="2400" dirty="0">
                <a:latin typeface="Figtree Light" pitchFamily="2" charset="0"/>
                <a:ea typeface="Arial" pitchFamily="34"/>
                <a:cs typeface="Calibri Light" panose="020F0302020204030204" pitchFamily="34" charset="0"/>
              </a:rPr>
              <a:t>Under satsingsområda har dei ein rad ulike ordningar.</a:t>
            </a:r>
          </a:p>
        </p:txBody>
      </p:sp>
      <p:pic>
        <p:nvPicPr>
          <p:cNvPr id="3" name="Bilde 2">
            <a:extLst>
              <a:ext uri="{FF2B5EF4-FFF2-40B4-BE49-F238E27FC236}">
                <a16:creationId xmlns:a16="http://schemas.microsoft.com/office/drawing/2014/main" id="{539362FA-EDBA-12F7-AC26-235065D2A1DA}"/>
              </a:ext>
            </a:extLst>
          </p:cNvPr>
          <p:cNvPicPr>
            <a:picLocks noChangeAspect="1"/>
          </p:cNvPicPr>
          <p:nvPr/>
        </p:nvPicPr>
        <p:blipFill rotWithShape="1">
          <a:blip r:embed="rId4"/>
          <a:srcRect l="17917" r="19792"/>
          <a:stretch/>
        </p:blipFill>
        <p:spPr>
          <a:xfrm>
            <a:off x="0" y="413028"/>
            <a:ext cx="7594600" cy="5828743"/>
          </a:xfrm>
          <a:prstGeom prst="rect">
            <a:avLst/>
          </a:prstGeom>
        </p:spPr>
      </p:pic>
    </p:spTree>
    <p:extLst>
      <p:ext uri="{BB962C8B-B14F-4D97-AF65-F5344CB8AC3E}">
        <p14:creationId xmlns:p14="http://schemas.microsoft.com/office/powerpoint/2010/main" val="1046484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171F56E9-1F27-4711-8E51-3DEDAD65B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47840"/>
          </a:xfrm>
          <a:prstGeom prst="rect">
            <a:avLst/>
          </a:prstGeom>
        </p:spPr>
      </p:pic>
      <p:sp>
        <p:nvSpPr>
          <p:cNvPr id="9" name="Tittel 1">
            <a:extLst>
              <a:ext uri="{FF2B5EF4-FFF2-40B4-BE49-F238E27FC236}">
                <a16:creationId xmlns:a16="http://schemas.microsoft.com/office/drawing/2014/main" id="{E5686044-1031-4990-B85D-2D3330A22282}"/>
              </a:ext>
            </a:extLst>
          </p:cNvPr>
          <p:cNvSpPr txBox="1">
            <a:spLocks/>
          </p:cNvSpPr>
          <p:nvPr/>
        </p:nvSpPr>
        <p:spPr>
          <a:xfrm>
            <a:off x="1238249" y="1270000"/>
            <a:ext cx="9715500" cy="5588000"/>
          </a:xfrm>
          <a:prstGeom prst="rect">
            <a:avLst/>
          </a:prstGeom>
          <a:solidFill>
            <a:srgbClr val="F8F3E8">
              <a:alpha val="90000"/>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spcBef>
                <a:spcPts val="638"/>
              </a:spcBef>
            </a:pPr>
            <a:r>
              <a:rPr lang="nn-NO" sz="2200" dirty="0">
                <a:latin typeface="Figtree Light" pitchFamily="2" charset="0"/>
                <a:cs typeface="Arial" panose="020B0604020202020204" pitchFamily="34" charset="0"/>
              </a:rPr>
              <a:t>Frivillige organisasjonar kan søkje om å få kompensert delar av kostnadane til mva. dei har hatt ved kjøp av varer og tenester, basert på årsrekneskap eit år tilbake i tid.</a:t>
            </a:r>
          </a:p>
          <a:p>
            <a:pPr lvl="0" algn="l">
              <a:spcBef>
                <a:spcPts val="638"/>
              </a:spcBef>
            </a:pPr>
            <a:endParaRPr lang="nn-NO" sz="2200" dirty="0">
              <a:solidFill>
                <a:schemeClr val="bg1"/>
              </a:solidFill>
              <a:latin typeface="Figtree" pitchFamily="2" charset="0"/>
              <a:cs typeface="Arial" panose="020B0604020202020204" pitchFamily="34" charset="0"/>
            </a:endParaRPr>
          </a:p>
          <a:p>
            <a:pPr lvl="0" algn="l">
              <a:spcBef>
                <a:spcPts val="638"/>
              </a:spcBef>
            </a:pPr>
            <a:r>
              <a:rPr lang="nn-NO" sz="2200" b="1" dirty="0">
                <a:solidFill>
                  <a:srgbClr val="C00000"/>
                </a:solidFill>
                <a:latin typeface="Figtree Bold" pitchFamily="2" charset="0"/>
                <a:cs typeface="Arial" panose="020B0604020202020204" pitchFamily="34" charset="0"/>
              </a:rPr>
              <a:t>KVEN KAN SØKJE?</a:t>
            </a:r>
          </a:p>
          <a:p>
            <a:pPr marL="342900" indent="-342900" algn="l">
              <a:spcBef>
                <a:spcPts val="638"/>
              </a:spcBef>
              <a:buFont typeface="Arial" panose="020B0604020202020204" pitchFamily="34" charset="0"/>
              <a:buChar char="•"/>
            </a:pPr>
            <a:r>
              <a:rPr lang="nn-NO" sz="2200" dirty="0">
                <a:latin typeface="Figtree Light" pitchFamily="2" charset="0"/>
                <a:cs typeface="Arial" panose="020B0604020202020204" pitchFamily="34" charset="0"/>
              </a:rPr>
              <a:t>Frivillige organisasjonar der frivillig innsats er ein viktig del av verksemda.</a:t>
            </a:r>
          </a:p>
          <a:p>
            <a:pPr marL="342900" indent="-342900" algn="l">
              <a:spcBef>
                <a:spcPts val="638"/>
              </a:spcBef>
              <a:buFont typeface="Arial" panose="020B0604020202020204" pitchFamily="34" charset="0"/>
              <a:buChar char="•"/>
            </a:pPr>
            <a:r>
              <a:rPr lang="nn-NO" sz="2200" dirty="0">
                <a:latin typeface="Figtree Light" pitchFamily="2" charset="0"/>
                <a:cs typeface="Arial" panose="020B0604020202020204" pitchFamily="34" charset="0"/>
              </a:rPr>
              <a:t>Registrert i </a:t>
            </a:r>
            <a:r>
              <a:rPr lang="nn-NO" sz="2200" dirty="0">
                <a:latin typeface="Figtree Light" pitchFamily="2" charset="0"/>
                <a:cs typeface="Arial" panose="020B0604020202020204" pitchFamily="34" charset="0"/>
                <a:hlinkClick r:id="rId4">
                  <a:extLst>
                    <a:ext uri="{A12FA001-AC4F-418D-AE19-62706E023703}">
                      <ahyp:hlinkClr xmlns:ahyp="http://schemas.microsoft.com/office/drawing/2018/hyperlinkcolor" val="tx"/>
                    </a:ext>
                  </a:extLst>
                </a:hlinkClick>
              </a:rPr>
              <a:t>Frivilligheitsregisteret</a:t>
            </a:r>
            <a:r>
              <a:rPr lang="nn-NO" sz="2200" dirty="0">
                <a:latin typeface="Figtree Light" pitchFamily="2" charset="0"/>
                <a:cs typeface="Arial" panose="020B0604020202020204" pitchFamily="34" charset="0"/>
              </a:rPr>
              <a:t> innan søknadsfristen 1. september.</a:t>
            </a:r>
          </a:p>
          <a:p>
            <a:pPr marL="342900" indent="-342900" algn="l">
              <a:spcBef>
                <a:spcPts val="638"/>
              </a:spcBef>
              <a:buFont typeface="Arial" panose="020B0604020202020204" pitchFamily="34" charset="0"/>
              <a:buChar char="•"/>
            </a:pPr>
            <a:r>
              <a:rPr lang="nn-NO" sz="2200" dirty="0">
                <a:latin typeface="Figtree Light" pitchFamily="2" charset="0"/>
                <a:cs typeface="Arial" panose="020B0604020202020204" pitchFamily="34" charset="0"/>
              </a:rPr>
              <a:t>Kunne dokumentere at frivillig innsats er ein viktig del av verksemda </a:t>
            </a:r>
          </a:p>
          <a:p>
            <a:pPr algn="l">
              <a:spcBef>
                <a:spcPts val="638"/>
              </a:spcBef>
            </a:pPr>
            <a:r>
              <a:rPr lang="nn-NO" sz="2200" dirty="0">
                <a:latin typeface="Figtree Light" pitchFamily="2" charset="0"/>
                <a:cs typeface="Arial" panose="020B0604020202020204" pitchFamily="34" charset="0"/>
              </a:rPr>
              <a:t>–  eigenerklæring for frivillig arbeid ved søknaden</a:t>
            </a:r>
          </a:p>
          <a:p>
            <a:pPr marL="342900" lvl="0" indent="-342900" algn="l">
              <a:spcBef>
                <a:spcPts val="638"/>
              </a:spcBef>
              <a:buFont typeface="Arial" panose="020B0604020202020204" pitchFamily="34" charset="0"/>
              <a:buChar char="•"/>
            </a:pPr>
            <a:r>
              <a:rPr lang="nn-NO" sz="2200" dirty="0">
                <a:latin typeface="Figtree Light" pitchFamily="2" charset="0"/>
                <a:cs typeface="Arial" panose="020B0604020202020204" pitchFamily="34" charset="0"/>
              </a:rPr>
              <a:t>Oppfylle resten av kriteria</a:t>
            </a:r>
          </a:p>
          <a:p>
            <a:pPr lvl="0" algn="l"/>
            <a:br>
              <a:rPr lang="nn-NO" sz="2200" b="1" i="1" dirty="0">
                <a:latin typeface="Figtree Light" pitchFamily="2" charset="0"/>
                <a:cs typeface="Arial" panose="020B0604020202020204" pitchFamily="34" charset="0"/>
              </a:rPr>
            </a:br>
            <a:r>
              <a:rPr lang="nn-NO" sz="2200" dirty="0">
                <a:latin typeface="Figtree Light" pitchFamily="2" charset="0"/>
                <a:cs typeface="Arial" panose="020B0604020202020204" pitchFamily="34" charset="0"/>
              </a:rPr>
              <a:t>Avgrensing for kulturbygg: Ny-, på- og ombyggingskostnader</a:t>
            </a:r>
          </a:p>
          <a:p>
            <a:pPr lvl="0" algn="l"/>
            <a:r>
              <a:rPr lang="nn-NO" sz="2200" dirty="0">
                <a:latin typeface="Figtree Light" pitchFamily="2" charset="0"/>
                <a:cs typeface="Arial" panose="020B0604020202020204" pitchFamily="34" charset="0"/>
              </a:rPr>
              <a:t>på bygg, anlegg og annan fast eigendom skal ikkje kompenserast.</a:t>
            </a:r>
          </a:p>
          <a:p>
            <a:pPr lvl="0" algn="l"/>
            <a:r>
              <a:rPr lang="nn-NO" sz="2200" dirty="0">
                <a:latin typeface="Figtree Light" pitchFamily="2" charset="0"/>
                <a:cs typeface="Arial" panose="020B0604020202020204" pitchFamily="34" charset="0"/>
              </a:rPr>
              <a:t>Vedlikehaldskostnader kan likevel inngå i grunnlaget.</a:t>
            </a:r>
          </a:p>
          <a:p>
            <a:pPr lvl="0" algn="l"/>
            <a:endParaRPr lang="nn-NO" sz="2200" dirty="0">
              <a:solidFill>
                <a:schemeClr val="bg1"/>
              </a:solidFill>
              <a:latin typeface="TradeGothic CondEighteen" panose="020B0506000000000000" pitchFamily="34" charset="0"/>
            </a:endParaRPr>
          </a:p>
        </p:txBody>
      </p:sp>
      <p:sp>
        <p:nvSpPr>
          <p:cNvPr id="15" name="Tittel 1">
            <a:extLst>
              <a:ext uri="{FF2B5EF4-FFF2-40B4-BE49-F238E27FC236}">
                <a16:creationId xmlns:a16="http://schemas.microsoft.com/office/drawing/2014/main" id="{02F5B948-334D-4027-A478-F10D4BDDFCA6}"/>
              </a:ext>
            </a:extLst>
          </p:cNvPr>
          <p:cNvSpPr txBox="1">
            <a:spLocks/>
          </p:cNvSpPr>
          <p:nvPr/>
        </p:nvSpPr>
        <p:spPr>
          <a:xfrm>
            <a:off x="-1" y="0"/>
            <a:ext cx="12192000" cy="8667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n-NO" sz="4500" dirty="0">
                <a:solidFill>
                  <a:srgbClr val="C00000"/>
                </a:solidFill>
                <a:latin typeface="Figtree Bold" pitchFamily="2" charset="0"/>
              </a:rPr>
              <a:t>ANDRE STØTTEORDNINGAR</a:t>
            </a:r>
            <a:endParaRPr lang="nn-NO" sz="3000" dirty="0">
              <a:solidFill>
                <a:srgbClr val="C00000"/>
              </a:solidFill>
              <a:latin typeface="Figtree Bold" pitchFamily="2" charset="0"/>
            </a:endParaRPr>
          </a:p>
        </p:txBody>
      </p:sp>
    </p:spTree>
    <p:extLst>
      <p:ext uri="{BB962C8B-B14F-4D97-AF65-F5344CB8AC3E}">
        <p14:creationId xmlns:p14="http://schemas.microsoft.com/office/powerpoint/2010/main" val="3448270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67884691-4E68-44F0-8733-43724F9E7C1C}"/>
              </a:ext>
            </a:extLst>
          </p:cNvPr>
          <p:cNvPicPr>
            <a:picLocks noChangeAspect="1"/>
          </p:cNvPicPr>
          <p:nvPr/>
        </p:nvPicPr>
        <p:blipFill rotWithShape="1">
          <a:blip r:embed="rId3">
            <a:extLst>
              <a:ext uri="{28A0092B-C50C-407E-A947-70E740481C1C}">
                <a14:useLocalDpi xmlns:a14="http://schemas.microsoft.com/office/drawing/2010/main" val="0"/>
              </a:ext>
            </a:extLst>
          </a:blip>
          <a:srcRect l="2321" t="14935" r="4172" b="14935"/>
          <a:stretch/>
        </p:blipFill>
        <p:spPr>
          <a:xfrm>
            <a:off x="-1" y="0"/>
            <a:ext cx="12192000" cy="6858000"/>
          </a:xfrm>
          <a:prstGeom prst="rect">
            <a:avLst/>
          </a:prstGeom>
        </p:spPr>
      </p:pic>
      <p:sp>
        <p:nvSpPr>
          <p:cNvPr id="9" name="Tittel 1">
            <a:extLst>
              <a:ext uri="{FF2B5EF4-FFF2-40B4-BE49-F238E27FC236}">
                <a16:creationId xmlns:a16="http://schemas.microsoft.com/office/drawing/2014/main" id="{E5686044-1031-4990-B85D-2D3330A22282}"/>
              </a:ext>
            </a:extLst>
          </p:cNvPr>
          <p:cNvSpPr txBox="1">
            <a:spLocks/>
          </p:cNvSpPr>
          <p:nvPr/>
        </p:nvSpPr>
        <p:spPr>
          <a:xfrm>
            <a:off x="1358900" y="1270000"/>
            <a:ext cx="9715500" cy="5588000"/>
          </a:xfrm>
          <a:prstGeom prst="rect">
            <a:avLst/>
          </a:prstGeom>
          <a:solidFill>
            <a:srgbClr val="F8F3E8">
              <a:alpha val="50000"/>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638"/>
              </a:spcBef>
            </a:pPr>
            <a:r>
              <a:rPr lang="nn-NO" sz="2000" i="1" dirty="0">
                <a:solidFill>
                  <a:schemeClr val="bg1"/>
                </a:solidFill>
                <a:latin typeface="Arial" panose="020B0604020202020204" pitchFamily="34" charset="0"/>
                <a:ea typeface="ＭＳ Ｐゴシック" pitchFamily="1"/>
                <a:cs typeface="Arial" panose="020B0604020202020204" pitchFamily="34" charset="0"/>
              </a:rPr>
              <a:t> </a:t>
            </a:r>
            <a:r>
              <a:rPr lang="nn-NO" sz="2800" dirty="0">
                <a:solidFill>
                  <a:schemeClr val="bg1"/>
                </a:solidFill>
                <a:latin typeface="Arial" panose="020B0604020202020204" pitchFamily="34" charset="0"/>
                <a:ea typeface="ＭＳ Ｐゴシック" pitchFamily="1"/>
                <a:cs typeface="Arial" panose="020B0604020202020204" pitchFamily="34" charset="0"/>
              </a:rPr>
              <a:t> </a:t>
            </a:r>
            <a:endParaRPr lang="nn-NO" sz="1000" dirty="0">
              <a:solidFill>
                <a:schemeClr val="bg1"/>
              </a:solidFill>
              <a:latin typeface="Arial" panose="020B0604020202020204" pitchFamily="34" charset="0"/>
              <a:ea typeface="ＭＳ Ｐゴシック" pitchFamily="1"/>
              <a:cs typeface="Arial" panose="020B0604020202020204" pitchFamily="34" charset="0"/>
            </a:endParaRPr>
          </a:p>
          <a:p>
            <a:pPr algn="l"/>
            <a:endParaRPr lang="nn-NO" sz="1500" dirty="0">
              <a:solidFill>
                <a:schemeClr val="bg1"/>
              </a:solidFill>
              <a:latin typeface="TradeGothic CondEighteen" panose="020B0506000000000000" pitchFamily="34" charset="0"/>
            </a:endParaRPr>
          </a:p>
        </p:txBody>
      </p:sp>
      <p:graphicFrame>
        <p:nvGraphicFramePr>
          <p:cNvPr id="6" name="Tabell 5">
            <a:extLst>
              <a:ext uri="{FF2B5EF4-FFF2-40B4-BE49-F238E27FC236}">
                <a16:creationId xmlns:a16="http://schemas.microsoft.com/office/drawing/2014/main" id="{96A462FC-F17A-450C-89B6-039277F2328E}"/>
              </a:ext>
            </a:extLst>
          </p:cNvPr>
          <p:cNvGraphicFramePr>
            <a:graphicFrameLocks noGrp="1"/>
          </p:cNvGraphicFramePr>
          <p:nvPr>
            <p:extLst>
              <p:ext uri="{D42A27DB-BD31-4B8C-83A1-F6EECF244321}">
                <p14:modId xmlns:p14="http://schemas.microsoft.com/office/powerpoint/2010/main" val="207380"/>
              </p:ext>
            </p:extLst>
          </p:nvPr>
        </p:nvGraphicFramePr>
        <p:xfrm>
          <a:off x="1608944" y="1910852"/>
          <a:ext cx="8974111" cy="4175760"/>
        </p:xfrm>
        <a:graphic>
          <a:graphicData uri="http://schemas.openxmlformats.org/drawingml/2006/table">
            <a:tbl>
              <a:tblPr firstRow="1" bandRow="1">
                <a:tableStyleId>{073A0DAA-6AF3-43AB-8588-CEC1D06C72B9}</a:tableStyleId>
              </a:tblPr>
              <a:tblGrid>
                <a:gridCol w="2921000">
                  <a:extLst>
                    <a:ext uri="{9D8B030D-6E8A-4147-A177-3AD203B41FA5}">
                      <a16:colId xmlns:a16="http://schemas.microsoft.com/office/drawing/2014/main" val="3470007183"/>
                    </a:ext>
                  </a:extLst>
                </a:gridCol>
                <a:gridCol w="2057400">
                  <a:extLst>
                    <a:ext uri="{9D8B030D-6E8A-4147-A177-3AD203B41FA5}">
                      <a16:colId xmlns:a16="http://schemas.microsoft.com/office/drawing/2014/main" val="2159982641"/>
                    </a:ext>
                  </a:extLst>
                </a:gridCol>
                <a:gridCol w="1752183">
                  <a:extLst>
                    <a:ext uri="{9D8B030D-6E8A-4147-A177-3AD203B41FA5}">
                      <a16:colId xmlns:a16="http://schemas.microsoft.com/office/drawing/2014/main" val="2854802185"/>
                    </a:ext>
                  </a:extLst>
                </a:gridCol>
                <a:gridCol w="2243528">
                  <a:extLst>
                    <a:ext uri="{9D8B030D-6E8A-4147-A177-3AD203B41FA5}">
                      <a16:colId xmlns:a16="http://schemas.microsoft.com/office/drawing/2014/main" val="2816668666"/>
                    </a:ext>
                  </a:extLst>
                </a:gridCol>
              </a:tblGrid>
              <a:tr h="370840">
                <a:tc>
                  <a:txBody>
                    <a:bodyPr/>
                    <a:lstStyle/>
                    <a:p>
                      <a:r>
                        <a:rPr lang="nb-NO" sz="2000" b="0" dirty="0" err="1">
                          <a:latin typeface="Figtree Bold" pitchFamily="2" charset="0"/>
                        </a:rPr>
                        <a:t>Namn</a:t>
                      </a:r>
                      <a:endParaRPr lang="nb-NO" sz="2000" b="0" dirty="0">
                        <a:latin typeface="Figtree Bold" pitchFamily="2" charset="0"/>
                      </a:endParaRPr>
                    </a:p>
                  </a:txBody>
                  <a:tcPr/>
                </a:tc>
                <a:tc>
                  <a:txBody>
                    <a:bodyPr/>
                    <a:lstStyle/>
                    <a:p>
                      <a:r>
                        <a:rPr lang="nn-NO" sz="2000" b="0" noProof="0" dirty="0">
                          <a:latin typeface="Figtree Bold" pitchFamily="2" charset="0"/>
                        </a:rPr>
                        <a:t>Registrert gjevarar</a:t>
                      </a:r>
                    </a:p>
                  </a:txBody>
                  <a:tcPr/>
                </a:tc>
                <a:tc>
                  <a:txBody>
                    <a:bodyPr/>
                    <a:lstStyle/>
                    <a:p>
                      <a:r>
                        <a:rPr lang="nb-NO" sz="2000" b="0" dirty="0">
                          <a:latin typeface="Figtree Bold" pitchFamily="2" charset="0"/>
                        </a:rPr>
                        <a:t>Bidrag (2017)</a:t>
                      </a:r>
                    </a:p>
                  </a:txBody>
                  <a:tcPr/>
                </a:tc>
                <a:tc>
                  <a:txBody>
                    <a:bodyPr/>
                    <a:lstStyle/>
                    <a:p>
                      <a:r>
                        <a:rPr lang="nb-NO" sz="2000" b="0" dirty="0">
                          <a:latin typeface="Figtree Bold" pitchFamily="2" charset="0"/>
                        </a:rPr>
                        <a:t>Kommune</a:t>
                      </a:r>
                    </a:p>
                  </a:txBody>
                  <a:tcPr/>
                </a:tc>
                <a:extLst>
                  <a:ext uri="{0D108BD9-81ED-4DB2-BD59-A6C34878D82A}">
                    <a16:rowId xmlns:a16="http://schemas.microsoft.com/office/drawing/2014/main" val="1423291914"/>
                  </a:ext>
                </a:extLst>
              </a:tr>
              <a:tr h="370840">
                <a:tc>
                  <a:txBody>
                    <a:bodyPr/>
                    <a:lstStyle/>
                    <a:p>
                      <a:r>
                        <a:rPr lang="nb-NO" sz="2000" dirty="0">
                          <a:latin typeface="Figtree Light" pitchFamily="2" charset="0"/>
                          <a:cs typeface="Arial" panose="020B0604020202020204" pitchFamily="34" charset="0"/>
                        </a:rPr>
                        <a:t>Florø sportsklubb</a:t>
                      </a:r>
                    </a:p>
                  </a:txBody>
                  <a:tcPr/>
                </a:tc>
                <a:tc>
                  <a:txBody>
                    <a:bodyPr/>
                    <a:lstStyle/>
                    <a:p>
                      <a:r>
                        <a:rPr lang="nb-NO" sz="2000" dirty="0">
                          <a:latin typeface="Figtree Light" pitchFamily="2" charset="0"/>
                          <a:cs typeface="Arial" panose="020B0604020202020204" pitchFamily="34" charset="0"/>
                        </a:rPr>
                        <a:t>509</a:t>
                      </a:r>
                    </a:p>
                  </a:txBody>
                  <a:tcPr/>
                </a:tc>
                <a:tc>
                  <a:txBody>
                    <a:bodyPr/>
                    <a:lstStyle/>
                    <a:p>
                      <a:r>
                        <a:rPr lang="nb-NO" sz="2000" dirty="0">
                          <a:latin typeface="Figtree Light" pitchFamily="2" charset="0"/>
                          <a:cs typeface="Arial" panose="020B0604020202020204" pitchFamily="34" charset="0"/>
                        </a:rPr>
                        <a:t>302 642,- </a:t>
                      </a:r>
                    </a:p>
                  </a:txBody>
                  <a:tcPr/>
                </a:tc>
                <a:tc>
                  <a:txBody>
                    <a:bodyPr/>
                    <a:lstStyle/>
                    <a:p>
                      <a:r>
                        <a:rPr lang="nb-NO" sz="2000" dirty="0">
                          <a:latin typeface="Figtree Light" pitchFamily="2" charset="0"/>
                          <a:cs typeface="Arial" panose="020B0604020202020204" pitchFamily="34" charset="0"/>
                        </a:rPr>
                        <a:t>Flora</a:t>
                      </a:r>
                    </a:p>
                  </a:txBody>
                  <a:tcPr/>
                </a:tc>
                <a:extLst>
                  <a:ext uri="{0D108BD9-81ED-4DB2-BD59-A6C34878D82A}">
                    <a16:rowId xmlns:a16="http://schemas.microsoft.com/office/drawing/2014/main" val="2374898089"/>
                  </a:ext>
                </a:extLst>
              </a:tr>
              <a:tr h="370840">
                <a:tc>
                  <a:txBody>
                    <a:bodyPr/>
                    <a:lstStyle/>
                    <a:p>
                      <a:r>
                        <a:rPr lang="nb-NO" sz="2000" dirty="0">
                          <a:latin typeface="Figtree Light" pitchFamily="2" charset="0"/>
                          <a:cs typeface="Arial" panose="020B0604020202020204" pitchFamily="34" charset="0"/>
                        </a:rPr>
                        <a:t>Bremanger Idrettslag</a:t>
                      </a:r>
                    </a:p>
                  </a:txBody>
                  <a:tcPr/>
                </a:tc>
                <a:tc>
                  <a:txBody>
                    <a:bodyPr/>
                    <a:lstStyle/>
                    <a:p>
                      <a:r>
                        <a:rPr lang="nb-NO" sz="2000" dirty="0">
                          <a:latin typeface="Figtree Light" pitchFamily="2" charset="0"/>
                          <a:cs typeface="Arial" panose="020B0604020202020204" pitchFamily="34" charset="0"/>
                        </a:rPr>
                        <a:t>163</a:t>
                      </a:r>
                    </a:p>
                  </a:txBody>
                  <a:tcPr/>
                </a:tc>
                <a:tc>
                  <a:txBody>
                    <a:bodyPr/>
                    <a:lstStyle/>
                    <a:p>
                      <a:r>
                        <a:rPr lang="nb-NO" sz="2000" dirty="0">
                          <a:latin typeface="Figtree Light" pitchFamily="2" charset="0"/>
                          <a:cs typeface="Arial" panose="020B0604020202020204" pitchFamily="34" charset="0"/>
                        </a:rPr>
                        <a:t>81 083,-</a:t>
                      </a:r>
                    </a:p>
                  </a:txBody>
                  <a:tcPr/>
                </a:tc>
                <a:tc>
                  <a:txBody>
                    <a:bodyPr/>
                    <a:lstStyle/>
                    <a:p>
                      <a:r>
                        <a:rPr lang="nb-NO" sz="2000" dirty="0">
                          <a:latin typeface="Figtree Light" pitchFamily="2" charset="0"/>
                          <a:cs typeface="Arial" panose="020B0604020202020204" pitchFamily="34" charset="0"/>
                        </a:rPr>
                        <a:t>Bremanger</a:t>
                      </a:r>
                    </a:p>
                  </a:txBody>
                  <a:tcPr/>
                </a:tc>
                <a:extLst>
                  <a:ext uri="{0D108BD9-81ED-4DB2-BD59-A6C34878D82A}">
                    <a16:rowId xmlns:a16="http://schemas.microsoft.com/office/drawing/2014/main" val="1639407440"/>
                  </a:ext>
                </a:extLst>
              </a:tr>
              <a:tr h="370840">
                <a:tc>
                  <a:txBody>
                    <a:bodyPr/>
                    <a:lstStyle/>
                    <a:p>
                      <a:r>
                        <a:rPr lang="nb-NO" sz="2000" dirty="0">
                          <a:latin typeface="Figtree Light" pitchFamily="2" charset="0"/>
                          <a:cs typeface="Arial" panose="020B0604020202020204" pitchFamily="34" charset="0"/>
                        </a:rPr>
                        <a:t>Berle </a:t>
                      </a:r>
                      <a:r>
                        <a:rPr lang="nb-NO" sz="2000" dirty="0" err="1">
                          <a:latin typeface="Figtree Light" pitchFamily="2" charset="0"/>
                          <a:cs typeface="Arial" panose="020B0604020202020204" pitchFamily="34" charset="0"/>
                        </a:rPr>
                        <a:t>grendalag</a:t>
                      </a:r>
                      <a:endParaRPr lang="nb-NO" sz="2000" dirty="0">
                        <a:latin typeface="Figtree Light" pitchFamily="2" charset="0"/>
                        <a:cs typeface="Arial" panose="020B0604020202020204" pitchFamily="34" charset="0"/>
                      </a:endParaRPr>
                    </a:p>
                  </a:txBody>
                  <a:tcPr/>
                </a:tc>
                <a:tc>
                  <a:txBody>
                    <a:bodyPr/>
                    <a:lstStyle/>
                    <a:p>
                      <a:r>
                        <a:rPr lang="nb-NO" sz="2000" dirty="0">
                          <a:latin typeface="Figtree Light" pitchFamily="2" charset="0"/>
                          <a:cs typeface="Arial" panose="020B0604020202020204" pitchFamily="34" charset="0"/>
                        </a:rPr>
                        <a:t>62</a:t>
                      </a:r>
                    </a:p>
                  </a:txBody>
                  <a:tcPr/>
                </a:tc>
                <a:tc>
                  <a:txBody>
                    <a:bodyPr/>
                    <a:lstStyle/>
                    <a:p>
                      <a:r>
                        <a:rPr lang="nb-NO" sz="2000" dirty="0">
                          <a:latin typeface="Figtree Light" pitchFamily="2" charset="0"/>
                          <a:cs typeface="Arial" panose="020B0604020202020204" pitchFamily="34" charset="0"/>
                        </a:rPr>
                        <a:t>31 560,-</a:t>
                      </a:r>
                    </a:p>
                  </a:txBody>
                  <a:tcPr/>
                </a:tc>
                <a:tc>
                  <a:txBody>
                    <a:bodyPr/>
                    <a:lstStyle/>
                    <a:p>
                      <a:r>
                        <a:rPr lang="nb-NO" sz="2000" dirty="0">
                          <a:latin typeface="Figtree Light" pitchFamily="2" charset="0"/>
                          <a:cs typeface="Arial" panose="020B0604020202020204" pitchFamily="34" charset="0"/>
                        </a:rPr>
                        <a:t>Bremanger</a:t>
                      </a:r>
                    </a:p>
                  </a:txBody>
                  <a:tcPr/>
                </a:tc>
                <a:extLst>
                  <a:ext uri="{0D108BD9-81ED-4DB2-BD59-A6C34878D82A}">
                    <a16:rowId xmlns:a16="http://schemas.microsoft.com/office/drawing/2014/main" val="3333220008"/>
                  </a:ext>
                </a:extLst>
              </a:tr>
              <a:tr h="370840">
                <a:tc>
                  <a:txBody>
                    <a:bodyPr/>
                    <a:lstStyle/>
                    <a:p>
                      <a:r>
                        <a:rPr lang="nb-NO" sz="2000" dirty="0">
                          <a:latin typeface="Figtree Light" pitchFamily="2" charset="0"/>
                          <a:cs typeface="Arial" panose="020B0604020202020204" pitchFamily="34" charset="0"/>
                        </a:rPr>
                        <a:t>Vidsyns venner</a:t>
                      </a:r>
                    </a:p>
                  </a:txBody>
                  <a:tcPr/>
                </a:tc>
                <a:tc>
                  <a:txBody>
                    <a:bodyPr/>
                    <a:lstStyle/>
                    <a:p>
                      <a:r>
                        <a:rPr lang="nb-NO" sz="2000" dirty="0">
                          <a:latin typeface="Figtree Light" pitchFamily="2" charset="0"/>
                          <a:cs typeface="Arial" panose="020B0604020202020204" pitchFamily="34" charset="0"/>
                        </a:rPr>
                        <a:t>26</a:t>
                      </a:r>
                    </a:p>
                  </a:txBody>
                  <a:tcPr/>
                </a:tc>
                <a:tc>
                  <a:txBody>
                    <a:bodyPr/>
                    <a:lstStyle/>
                    <a:p>
                      <a:r>
                        <a:rPr lang="nb-NO" sz="2000" dirty="0">
                          <a:latin typeface="Figtree Light" pitchFamily="2" charset="0"/>
                          <a:cs typeface="Arial" panose="020B0604020202020204" pitchFamily="34" charset="0"/>
                        </a:rPr>
                        <a:t>10 328,-</a:t>
                      </a:r>
                    </a:p>
                  </a:txBody>
                  <a:tcPr/>
                </a:tc>
                <a:tc>
                  <a:txBody>
                    <a:bodyPr/>
                    <a:lstStyle/>
                    <a:p>
                      <a:r>
                        <a:rPr lang="nb-NO" sz="2000" dirty="0">
                          <a:latin typeface="Figtree Light" pitchFamily="2" charset="0"/>
                          <a:cs typeface="Arial" panose="020B0604020202020204" pitchFamily="34" charset="0"/>
                        </a:rPr>
                        <a:t>Bremanger</a:t>
                      </a:r>
                    </a:p>
                  </a:txBody>
                  <a:tcPr/>
                </a:tc>
                <a:extLst>
                  <a:ext uri="{0D108BD9-81ED-4DB2-BD59-A6C34878D82A}">
                    <a16:rowId xmlns:a16="http://schemas.microsoft.com/office/drawing/2014/main" val="2263109895"/>
                  </a:ext>
                </a:extLst>
              </a:tr>
              <a:tr h="370840">
                <a:tc>
                  <a:txBody>
                    <a:bodyPr/>
                    <a:lstStyle/>
                    <a:p>
                      <a:r>
                        <a:rPr lang="nb-NO" sz="2000" dirty="0">
                          <a:latin typeface="Figtree Light" pitchFamily="2" charset="0"/>
                          <a:cs typeface="Arial" panose="020B0604020202020204" pitchFamily="34" charset="0"/>
                        </a:rPr>
                        <a:t>Davik UL</a:t>
                      </a:r>
                    </a:p>
                  </a:txBody>
                  <a:tcPr/>
                </a:tc>
                <a:tc>
                  <a:txBody>
                    <a:bodyPr/>
                    <a:lstStyle/>
                    <a:p>
                      <a:r>
                        <a:rPr lang="nb-NO" sz="2000" dirty="0">
                          <a:latin typeface="Figtree Light" pitchFamily="2" charset="0"/>
                          <a:cs typeface="Arial" panose="020B0604020202020204" pitchFamily="34" charset="0"/>
                        </a:rPr>
                        <a:t>15</a:t>
                      </a:r>
                    </a:p>
                  </a:txBody>
                  <a:tcPr/>
                </a:tc>
                <a:tc>
                  <a:txBody>
                    <a:bodyPr/>
                    <a:lstStyle/>
                    <a:p>
                      <a:r>
                        <a:rPr lang="nb-NO" sz="2000" dirty="0">
                          <a:latin typeface="Figtree Light" pitchFamily="2" charset="0"/>
                          <a:cs typeface="Arial" panose="020B0604020202020204" pitchFamily="34" charset="0"/>
                        </a:rPr>
                        <a:t>10 315,-</a:t>
                      </a:r>
                    </a:p>
                  </a:txBody>
                  <a:tcPr/>
                </a:tc>
                <a:tc>
                  <a:txBody>
                    <a:bodyPr/>
                    <a:lstStyle/>
                    <a:p>
                      <a:r>
                        <a:rPr lang="nb-NO" sz="2000" dirty="0">
                          <a:latin typeface="Figtree Light" pitchFamily="2" charset="0"/>
                          <a:cs typeface="Arial" panose="020B0604020202020204" pitchFamily="34" charset="0"/>
                        </a:rPr>
                        <a:t>Bremanger</a:t>
                      </a:r>
                    </a:p>
                  </a:txBody>
                  <a:tcPr/>
                </a:tc>
                <a:extLst>
                  <a:ext uri="{0D108BD9-81ED-4DB2-BD59-A6C34878D82A}">
                    <a16:rowId xmlns:a16="http://schemas.microsoft.com/office/drawing/2014/main" val="2479822636"/>
                  </a:ext>
                </a:extLst>
              </a:tr>
              <a:tr h="370840">
                <a:tc>
                  <a:txBody>
                    <a:bodyPr/>
                    <a:lstStyle/>
                    <a:p>
                      <a:r>
                        <a:rPr lang="nb-NO" sz="2000" dirty="0">
                          <a:latin typeface="Figtree Light" pitchFamily="2" charset="0"/>
                          <a:cs typeface="Arial" panose="020B0604020202020204" pitchFamily="34" charset="0"/>
                        </a:rPr>
                        <a:t>Dalen </a:t>
                      </a:r>
                      <a:r>
                        <a:rPr lang="nb-NO" sz="2000" dirty="0" err="1">
                          <a:latin typeface="Figtree Light" pitchFamily="2" charset="0"/>
                          <a:cs typeface="Arial" panose="020B0604020202020204" pitchFamily="34" charset="0"/>
                        </a:rPr>
                        <a:t>grendalag</a:t>
                      </a:r>
                      <a:endParaRPr lang="nb-NO" sz="2000" dirty="0">
                        <a:latin typeface="Figtree Light" pitchFamily="2" charset="0"/>
                        <a:cs typeface="Arial" panose="020B0604020202020204" pitchFamily="34" charset="0"/>
                      </a:endParaRPr>
                    </a:p>
                  </a:txBody>
                  <a:tcPr/>
                </a:tc>
                <a:tc>
                  <a:txBody>
                    <a:bodyPr/>
                    <a:lstStyle/>
                    <a:p>
                      <a:r>
                        <a:rPr lang="nb-NO" sz="2000" dirty="0">
                          <a:latin typeface="Figtree Light" pitchFamily="2" charset="0"/>
                          <a:cs typeface="Arial" panose="020B0604020202020204" pitchFamily="34" charset="0"/>
                        </a:rPr>
                        <a:t>8</a:t>
                      </a:r>
                    </a:p>
                  </a:txBody>
                  <a:tcPr/>
                </a:tc>
                <a:tc>
                  <a:txBody>
                    <a:bodyPr/>
                    <a:lstStyle/>
                    <a:p>
                      <a:r>
                        <a:rPr lang="nb-NO" sz="2000" dirty="0">
                          <a:latin typeface="Figtree Light" pitchFamily="2" charset="0"/>
                          <a:cs typeface="Arial" panose="020B0604020202020204" pitchFamily="34" charset="0"/>
                        </a:rPr>
                        <a:t>4 286,-</a:t>
                      </a:r>
                    </a:p>
                  </a:txBody>
                  <a:tcPr/>
                </a:tc>
                <a:tc>
                  <a:txBody>
                    <a:bodyPr/>
                    <a:lstStyle/>
                    <a:p>
                      <a:r>
                        <a:rPr lang="nb-NO" sz="2000" dirty="0">
                          <a:latin typeface="Figtree Light" pitchFamily="2" charset="0"/>
                          <a:cs typeface="Arial" panose="020B0604020202020204" pitchFamily="34" charset="0"/>
                        </a:rPr>
                        <a:t>Bremanger</a:t>
                      </a:r>
                    </a:p>
                  </a:txBody>
                  <a:tcPr/>
                </a:tc>
                <a:extLst>
                  <a:ext uri="{0D108BD9-81ED-4DB2-BD59-A6C34878D82A}">
                    <a16:rowId xmlns:a16="http://schemas.microsoft.com/office/drawing/2014/main" val="357035887"/>
                  </a:ext>
                </a:extLst>
              </a:tr>
              <a:tr h="370840">
                <a:tc>
                  <a:txBody>
                    <a:bodyPr/>
                    <a:lstStyle/>
                    <a:p>
                      <a:r>
                        <a:rPr lang="nb-NO" sz="2000" dirty="0">
                          <a:latin typeface="Figtree Light" pitchFamily="2" charset="0"/>
                          <a:cs typeface="Arial" panose="020B0604020202020204" pitchFamily="34" charset="0"/>
                        </a:rPr>
                        <a:t>Dombestein forsamlingshus</a:t>
                      </a:r>
                    </a:p>
                  </a:txBody>
                  <a:tcPr/>
                </a:tc>
                <a:tc>
                  <a:txBody>
                    <a:bodyPr/>
                    <a:lstStyle/>
                    <a:p>
                      <a:r>
                        <a:rPr lang="nb-NO" sz="2000" dirty="0">
                          <a:latin typeface="Figtree Light" pitchFamily="2" charset="0"/>
                          <a:cs typeface="Arial" panose="020B0604020202020204" pitchFamily="34" charset="0"/>
                        </a:rPr>
                        <a:t>15</a:t>
                      </a:r>
                    </a:p>
                  </a:txBody>
                  <a:tcPr/>
                </a:tc>
                <a:tc>
                  <a:txBody>
                    <a:bodyPr/>
                    <a:lstStyle/>
                    <a:p>
                      <a:r>
                        <a:rPr lang="nb-NO" sz="2000" dirty="0">
                          <a:latin typeface="Figtree Light" pitchFamily="2" charset="0"/>
                          <a:cs typeface="Arial" panose="020B0604020202020204" pitchFamily="34" charset="0"/>
                        </a:rPr>
                        <a:t>6 532,- </a:t>
                      </a:r>
                    </a:p>
                  </a:txBody>
                  <a:tcPr/>
                </a:tc>
                <a:tc>
                  <a:txBody>
                    <a:bodyPr/>
                    <a:lstStyle/>
                    <a:p>
                      <a:r>
                        <a:rPr lang="nb-NO" sz="2000" dirty="0">
                          <a:latin typeface="Figtree Light" pitchFamily="2" charset="0"/>
                          <a:cs typeface="Arial" panose="020B0604020202020204" pitchFamily="34" charset="0"/>
                        </a:rPr>
                        <a:t>Bremanger</a:t>
                      </a:r>
                    </a:p>
                  </a:txBody>
                  <a:tcPr/>
                </a:tc>
                <a:extLst>
                  <a:ext uri="{0D108BD9-81ED-4DB2-BD59-A6C34878D82A}">
                    <a16:rowId xmlns:a16="http://schemas.microsoft.com/office/drawing/2014/main" val="2489298896"/>
                  </a:ext>
                </a:extLst>
              </a:tr>
              <a:tr h="370840">
                <a:tc>
                  <a:txBody>
                    <a:bodyPr/>
                    <a:lstStyle/>
                    <a:p>
                      <a:r>
                        <a:rPr lang="nb-NO" sz="2000" dirty="0">
                          <a:latin typeface="Figtree Light" pitchFamily="2" charset="0"/>
                          <a:cs typeface="Arial" panose="020B0604020202020204" pitchFamily="34" charset="0"/>
                        </a:rPr>
                        <a:t>Samlingshuset Endal</a:t>
                      </a:r>
                    </a:p>
                  </a:txBody>
                  <a:tcPr/>
                </a:tc>
                <a:tc>
                  <a:txBody>
                    <a:bodyPr/>
                    <a:lstStyle/>
                    <a:p>
                      <a:r>
                        <a:rPr lang="nb-NO" sz="2000" dirty="0">
                          <a:latin typeface="Figtree Light" pitchFamily="2" charset="0"/>
                          <a:cs typeface="Arial" panose="020B0604020202020204" pitchFamily="34" charset="0"/>
                        </a:rPr>
                        <a:t>2</a:t>
                      </a:r>
                    </a:p>
                  </a:txBody>
                  <a:tcPr/>
                </a:tc>
                <a:tc>
                  <a:txBody>
                    <a:bodyPr/>
                    <a:lstStyle/>
                    <a:p>
                      <a:r>
                        <a:rPr lang="nb-NO" sz="2000" dirty="0">
                          <a:latin typeface="Figtree Light" pitchFamily="2" charset="0"/>
                          <a:cs typeface="Arial" panose="020B0604020202020204" pitchFamily="34" charset="0"/>
                        </a:rPr>
                        <a:t>437,-</a:t>
                      </a:r>
                    </a:p>
                  </a:txBody>
                  <a:tcPr/>
                </a:tc>
                <a:tc>
                  <a:txBody>
                    <a:bodyPr/>
                    <a:lstStyle/>
                    <a:p>
                      <a:r>
                        <a:rPr lang="nb-NO" sz="2000" dirty="0">
                          <a:latin typeface="Figtree Light" pitchFamily="2" charset="0"/>
                          <a:cs typeface="Arial" panose="020B0604020202020204" pitchFamily="34" charset="0"/>
                        </a:rPr>
                        <a:t>Bremanger</a:t>
                      </a:r>
                    </a:p>
                  </a:txBody>
                  <a:tcPr/>
                </a:tc>
                <a:extLst>
                  <a:ext uri="{0D108BD9-81ED-4DB2-BD59-A6C34878D82A}">
                    <a16:rowId xmlns:a16="http://schemas.microsoft.com/office/drawing/2014/main" val="776486751"/>
                  </a:ext>
                </a:extLst>
              </a:tr>
            </a:tbl>
          </a:graphicData>
        </a:graphic>
      </p:graphicFrame>
      <p:sp>
        <p:nvSpPr>
          <p:cNvPr id="3" name="Rektangel 2">
            <a:extLst>
              <a:ext uri="{FF2B5EF4-FFF2-40B4-BE49-F238E27FC236}">
                <a16:creationId xmlns:a16="http://schemas.microsoft.com/office/drawing/2014/main" id="{D8047030-23F1-4EFB-BD52-A15520755499}"/>
              </a:ext>
            </a:extLst>
          </p:cNvPr>
          <p:cNvSpPr/>
          <p:nvPr/>
        </p:nvSpPr>
        <p:spPr>
          <a:xfrm>
            <a:off x="1608944" y="6142005"/>
            <a:ext cx="3648856" cy="369332"/>
          </a:xfrm>
          <a:prstGeom prst="rect">
            <a:avLst/>
          </a:prstGeom>
        </p:spPr>
        <p:txBody>
          <a:bodyPr wrap="square">
            <a:spAutoFit/>
          </a:bodyPr>
          <a:lstStyle/>
          <a:p>
            <a:pPr>
              <a:spcBef>
                <a:spcPts val="638"/>
              </a:spcBef>
            </a:pPr>
            <a:r>
              <a:rPr lang="nn-NO" i="1" dirty="0">
                <a:latin typeface="Figtree Bold" pitchFamily="2" charset="0"/>
                <a:ea typeface="ＭＳ Ｐゴシック" pitchFamily="1"/>
                <a:cs typeface="Arial" panose="020B0604020202020204" pitchFamily="34" charset="0"/>
              </a:rPr>
              <a:t>Døme: </a:t>
            </a:r>
            <a:r>
              <a:rPr lang="nn-NO" i="1" dirty="0" err="1">
                <a:latin typeface="Figtree Bold" pitchFamily="2" charset="0"/>
                <a:ea typeface="ＭＳ Ｐゴシック" pitchFamily="1"/>
                <a:cs typeface="Arial" panose="020B0604020202020204" pitchFamily="34" charset="0"/>
              </a:rPr>
              <a:t>Grasrotandel</a:t>
            </a:r>
            <a:r>
              <a:rPr lang="nn-NO" i="1" dirty="0">
                <a:latin typeface="Figtree Bold" pitchFamily="2" charset="0"/>
                <a:ea typeface="ＭＳ Ｐゴシック" pitchFamily="1"/>
                <a:cs typeface="Arial" panose="020B0604020202020204" pitchFamily="34" charset="0"/>
              </a:rPr>
              <a:t>, Bremanger</a:t>
            </a:r>
          </a:p>
        </p:txBody>
      </p:sp>
      <p:sp>
        <p:nvSpPr>
          <p:cNvPr id="15" name="Tittel 1">
            <a:extLst>
              <a:ext uri="{FF2B5EF4-FFF2-40B4-BE49-F238E27FC236}">
                <a16:creationId xmlns:a16="http://schemas.microsoft.com/office/drawing/2014/main" id="{69C64874-B407-40DD-B66F-C2298E0953B3}"/>
              </a:ext>
            </a:extLst>
          </p:cNvPr>
          <p:cNvSpPr txBox="1">
            <a:spLocks/>
          </p:cNvSpPr>
          <p:nvPr/>
        </p:nvSpPr>
        <p:spPr>
          <a:xfrm>
            <a:off x="-1" y="0"/>
            <a:ext cx="9956801" cy="8667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nn-NO" sz="3000" dirty="0">
              <a:solidFill>
                <a:srgbClr val="B3BC33"/>
              </a:solidFill>
              <a:latin typeface="Figtree" pitchFamily="2" charset="0"/>
            </a:endParaRPr>
          </a:p>
        </p:txBody>
      </p:sp>
    </p:spTree>
    <p:extLst>
      <p:ext uri="{BB962C8B-B14F-4D97-AF65-F5344CB8AC3E}">
        <p14:creationId xmlns:p14="http://schemas.microsoft.com/office/powerpoint/2010/main" val="1257551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58C55897-1456-9B26-36F0-36F721D44DD3}"/>
              </a:ext>
            </a:extLst>
          </p:cNvPr>
          <p:cNvSpPr txBox="1"/>
          <p:nvPr/>
        </p:nvSpPr>
        <p:spPr>
          <a:xfrm>
            <a:off x="3701874" y="2165600"/>
            <a:ext cx="6249846" cy="3965188"/>
          </a:xfrm>
          <a:prstGeom prst="rect">
            <a:avLst/>
          </a:prstGeom>
          <a:noFill/>
        </p:spPr>
        <p:txBody>
          <a:bodyPr wrap="square" rtlCol="0">
            <a:spAutoFit/>
          </a:bodyPr>
          <a:lstStyle/>
          <a:p>
            <a:pPr lvl="1">
              <a:lnSpc>
                <a:spcPct val="100000"/>
              </a:lnSpc>
              <a:spcAft>
                <a:spcPts val="200"/>
              </a:spcAft>
              <a:buFontTx/>
              <a:buChar char="-"/>
            </a:pPr>
            <a:r>
              <a:rPr lang="nn-NO" sz="2400" dirty="0">
                <a:latin typeface="Figtree Light" pitchFamily="2" charset="0"/>
                <a:cs typeface="Calibri Light" panose="020F0302020204030204" pitchFamily="34" charset="0"/>
              </a:rPr>
              <a:t> Del ut til aktuelle personar i kommunen</a:t>
            </a:r>
          </a:p>
          <a:p>
            <a:pPr lvl="1">
              <a:lnSpc>
                <a:spcPct val="100000"/>
              </a:lnSpc>
              <a:spcAft>
                <a:spcPts val="200"/>
              </a:spcAft>
              <a:buFontTx/>
              <a:buChar char="-"/>
            </a:pPr>
            <a:r>
              <a:rPr lang="nn-NO" sz="2400" dirty="0">
                <a:latin typeface="Figtree Light" pitchFamily="2" charset="0"/>
                <a:cs typeface="Calibri Light" panose="020F0302020204030204" pitchFamily="34" charset="0"/>
              </a:rPr>
              <a:t> Legg ut på kantina i kommunen</a:t>
            </a:r>
          </a:p>
          <a:p>
            <a:pPr lvl="1">
              <a:lnSpc>
                <a:spcPct val="100000"/>
              </a:lnSpc>
              <a:spcAft>
                <a:spcPts val="200"/>
              </a:spcAft>
              <a:buFontTx/>
              <a:buChar char="-"/>
            </a:pPr>
            <a:r>
              <a:rPr lang="nn-NO" sz="2400" dirty="0">
                <a:latin typeface="Figtree Light" pitchFamily="2" charset="0"/>
                <a:cs typeface="Calibri Light" panose="020F0302020204030204" pitchFamily="34" charset="0"/>
              </a:rPr>
              <a:t> Del ut til verksemder</a:t>
            </a:r>
          </a:p>
          <a:p>
            <a:pPr lvl="1">
              <a:lnSpc>
                <a:spcPct val="100000"/>
              </a:lnSpc>
              <a:spcAft>
                <a:spcPts val="200"/>
              </a:spcAft>
              <a:buFontTx/>
              <a:buChar char="-"/>
            </a:pPr>
            <a:r>
              <a:rPr lang="nn-NO" sz="2400" dirty="0">
                <a:latin typeface="Figtree Light" pitchFamily="2" charset="0"/>
                <a:cs typeface="Calibri Light" panose="020F0302020204030204" pitchFamily="34" charset="0"/>
              </a:rPr>
              <a:t> Send ut til medlemmer/innbyggjarane</a:t>
            </a:r>
          </a:p>
          <a:p>
            <a:pPr lvl="1">
              <a:lnSpc>
                <a:spcPct val="100000"/>
              </a:lnSpc>
              <a:spcAft>
                <a:spcPts val="200"/>
              </a:spcAft>
              <a:buFontTx/>
              <a:buChar char="-"/>
            </a:pPr>
            <a:r>
              <a:rPr lang="nn-NO" sz="2400" dirty="0">
                <a:latin typeface="Figtree Light" pitchFamily="2" charset="0"/>
                <a:cs typeface="Calibri Light" panose="020F0302020204030204" pitchFamily="34" charset="0"/>
              </a:rPr>
              <a:t> Send den til den lokale avisa – ev. utgangspunkt til</a:t>
            </a:r>
          </a:p>
          <a:p>
            <a:pPr marL="457200" lvl="1" indent="0">
              <a:lnSpc>
                <a:spcPct val="100000"/>
              </a:lnSpc>
              <a:spcAft>
                <a:spcPts val="200"/>
              </a:spcAft>
              <a:buNone/>
            </a:pPr>
            <a:r>
              <a:rPr lang="nn-NO" sz="2400" dirty="0">
                <a:latin typeface="Figtree Light" pitchFamily="2" charset="0"/>
                <a:cs typeface="Calibri Light" panose="020F0302020204030204" pitchFamily="34" charset="0"/>
              </a:rPr>
              <a:t>pressemelding</a:t>
            </a:r>
          </a:p>
          <a:p>
            <a:pPr lvl="1">
              <a:lnSpc>
                <a:spcPct val="100000"/>
              </a:lnSpc>
              <a:spcAft>
                <a:spcPts val="200"/>
              </a:spcAft>
              <a:buFontTx/>
              <a:buChar char="-"/>
            </a:pPr>
            <a:r>
              <a:rPr lang="nn-NO" sz="2400" dirty="0">
                <a:latin typeface="Figtree Light" pitchFamily="2" charset="0"/>
                <a:cs typeface="Calibri Light" panose="020F0302020204030204" pitchFamily="34" charset="0"/>
              </a:rPr>
              <a:t> Artikkel i bygdeavis/</a:t>
            </a:r>
            <a:r>
              <a:rPr lang="nn-NO" sz="2400" dirty="0" err="1">
                <a:latin typeface="Figtree Light" pitchFamily="2" charset="0"/>
                <a:cs typeface="Calibri Light" panose="020F0302020204030204" pitchFamily="34" charset="0"/>
              </a:rPr>
              <a:t>bygdanytt</a:t>
            </a:r>
            <a:endParaRPr lang="nn-NO" sz="2400" dirty="0">
              <a:latin typeface="Figtree Light" pitchFamily="2" charset="0"/>
              <a:cs typeface="Calibri Light" panose="020F0302020204030204" pitchFamily="34" charset="0"/>
            </a:endParaRPr>
          </a:p>
          <a:p>
            <a:pPr lvl="1">
              <a:lnSpc>
                <a:spcPct val="100000"/>
              </a:lnSpc>
              <a:spcAft>
                <a:spcPts val="200"/>
              </a:spcAft>
              <a:buFontTx/>
              <a:buChar char="-"/>
            </a:pPr>
            <a:r>
              <a:rPr lang="nn-NO" sz="2400" dirty="0">
                <a:latin typeface="Figtree Light" pitchFamily="2" charset="0"/>
                <a:cs typeface="Calibri Light" panose="020F0302020204030204" pitchFamily="34" charset="0"/>
              </a:rPr>
              <a:t> Heng opp på </a:t>
            </a:r>
            <a:r>
              <a:rPr lang="nn-NO" sz="2400" dirty="0" err="1">
                <a:latin typeface="Figtree Light" pitchFamily="2" charset="0"/>
                <a:cs typeface="Calibri Light" panose="020F0302020204030204" pitchFamily="34" charset="0"/>
              </a:rPr>
              <a:t>grendahuset</a:t>
            </a:r>
            <a:r>
              <a:rPr lang="nn-NO" sz="2400" dirty="0">
                <a:latin typeface="Figtree Light" pitchFamily="2" charset="0"/>
                <a:cs typeface="Calibri Light" panose="020F0302020204030204" pitchFamily="34" charset="0"/>
              </a:rPr>
              <a:t>, butikken, på legesenteret, bensinstasjonen</a:t>
            </a:r>
            <a:r>
              <a:rPr lang="nn-NO" sz="2400" dirty="0">
                <a:solidFill>
                  <a:schemeClr val="bg1"/>
                </a:solidFill>
                <a:latin typeface="Figtree" pitchFamily="2" charset="0"/>
                <a:cs typeface="Calibri Light" panose="020F0302020204030204" pitchFamily="34" charset="0"/>
              </a:rPr>
              <a:t>?</a:t>
            </a:r>
          </a:p>
        </p:txBody>
      </p:sp>
      <p:pic>
        <p:nvPicPr>
          <p:cNvPr id="5" name="Bilde 4" descr="Et bilde som inneholder tekst&#10;&#10;Automatisk generert beskrivelse">
            <a:extLst>
              <a:ext uri="{FF2B5EF4-FFF2-40B4-BE49-F238E27FC236}">
                <a16:creationId xmlns:a16="http://schemas.microsoft.com/office/drawing/2014/main" id="{F11C2017-9F18-E29C-900B-0D7269BE8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349" y="2013233"/>
            <a:ext cx="2956101" cy="4269923"/>
          </a:xfrm>
          <a:prstGeom prst="rect">
            <a:avLst/>
          </a:prstGeom>
        </p:spPr>
      </p:pic>
      <p:sp>
        <p:nvSpPr>
          <p:cNvPr id="6" name="TekstSylinder 5">
            <a:extLst>
              <a:ext uri="{FF2B5EF4-FFF2-40B4-BE49-F238E27FC236}">
                <a16:creationId xmlns:a16="http://schemas.microsoft.com/office/drawing/2014/main" id="{48B157F4-DB90-B46D-B204-BF57E887582F}"/>
              </a:ext>
            </a:extLst>
          </p:cNvPr>
          <p:cNvSpPr txBox="1"/>
          <p:nvPr/>
        </p:nvSpPr>
        <p:spPr>
          <a:xfrm>
            <a:off x="0" y="660536"/>
            <a:ext cx="12191999" cy="523220"/>
          </a:xfrm>
          <a:prstGeom prst="rect">
            <a:avLst/>
          </a:prstGeom>
          <a:noFill/>
        </p:spPr>
        <p:txBody>
          <a:bodyPr wrap="square">
            <a:spAutoFit/>
          </a:bodyPr>
          <a:lstStyle/>
          <a:p>
            <a:pPr marL="0" indent="0" algn="ctr">
              <a:lnSpc>
                <a:spcPct val="100000"/>
              </a:lnSpc>
              <a:spcAft>
                <a:spcPts val="200"/>
              </a:spcAft>
              <a:buNone/>
            </a:pPr>
            <a:r>
              <a:rPr lang="nn-NO" sz="2800" dirty="0">
                <a:latin typeface="Figtree Bold" pitchFamily="2" charset="0"/>
                <a:cs typeface="Calibri" panose="020F0502020204030204" pitchFamily="34" charset="0"/>
              </a:rPr>
              <a:t>LAG EIN GOD ÅRSMELDING – DEN KAN NYTTAST TIL SÅ MANGT!</a:t>
            </a:r>
          </a:p>
        </p:txBody>
      </p:sp>
      <p:pic>
        <p:nvPicPr>
          <p:cNvPr id="8" name="Bilde 7">
            <a:extLst>
              <a:ext uri="{FF2B5EF4-FFF2-40B4-BE49-F238E27FC236}">
                <a16:creationId xmlns:a16="http://schemas.microsoft.com/office/drawing/2014/main" id="{69BBAAB6-3346-85E7-68B5-477D07D81243}"/>
              </a:ext>
            </a:extLst>
          </p:cNvPr>
          <p:cNvPicPr>
            <a:picLocks noChangeAspect="1"/>
          </p:cNvPicPr>
          <p:nvPr/>
        </p:nvPicPr>
        <p:blipFill>
          <a:blip r:embed="rId4"/>
          <a:srcRect/>
          <a:stretch/>
        </p:blipFill>
        <p:spPr>
          <a:xfrm>
            <a:off x="10965937" y="5588578"/>
            <a:ext cx="1085020" cy="1084420"/>
          </a:xfrm>
          <a:prstGeom prst="rect">
            <a:avLst/>
          </a:prstGeom>
        </p:spPr>
      </p:pic>
    </p:spTree>
    <p:extLst>
      <p:ext uri="{BB962C8B-B14F-4D97-AF65-F5344CB8AC3E}">
        <p14:creationId xmlns:p14="http://schemas.microsoft.com/office/powerpoint/2010/main" val="688661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lum/>
            <a:alphaModFix/>
          </a:blip>
          <a:srcRect l="6736" r="6736"/>
          <a:stretch>
            <a:fillRect/>
          </a:stretch>
        </p:blipFill>
        <p:spPr>
          <a:xfrm>
            <a:off x="1523640" y="1655640"/>
            <a:ext cx="9140400" cy="3993120"/>
          </a:xfrm>
          <a:prstGeom prst="rect">
            <a:avLst/>
          </a:prstGeom>
          <a:noFill/>
          <a:ln>
            <a:noFill/>
          </a:ln>
        </p:spPr>
      </p:pic>
      <p:sp>
        <p:nvSpPr>
          <p:cNvPr id="3" name="TekstSylinder 1"/>
          <p:cNvSpPr/>
          <p:nvPr/>
        </p:nvSpPr>
        <p:spPr>
          <a:xfrm>
            <a:off x="1740000" y="227881"/>
            <a:ext cx="2880000" cy="8736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nn-NO" sz="2500" b="1">
                <a:solidFill>
                  <a:srgbClr val="000000"/>
                </a:solidFill>
                <a:latin typeface="Calibri" pitchFamily="18"/>
                <a:ea typeface="Microsoft YaHei" pitchFamily="2"/>
                <a:cs typeface="Lucida Sans" pitchFamily="2"/>
              </a:rPr>
              <a:t>Tilskotsordningar og</a:t>
            </a:r>
          </a:p>
          <a:p>
            <a:r>
              <a:rPr lang="nn-NO" sz="2500" b="1">
                <a:solidFill>
                  <a:srgbClr val="000000"/>
                </a:solidFill>
                <a:latin typeface="Calibri" pitchFamily="18"/>
                <a:ea typeface="Microsoft YaHei" pitchFamily="2"/>
                <a:cs typeface="Lucida Sans" pitchFamily="2"/>
              </a:rPr>
              <a:t>søknadskriving</a:t>
            </a:r>
          </a:p>
        </p:txBody>
      </p:sp>
      <p:pic>
        <p:nvPicPr>
          <p:cNvPr id="6" name="Bilde 5"/>
          <p:cNvPicPr>
            <a:picLocks noChangeAspect="1"/>
          </p:cNvPicPr>
          <p:nvPr/>
        </p:nvPicPr>
        <p:blipFill rotWithShape="1">
          <a:blip r:embed="rId4">
            <a:extLst>
              <a:ext uri="{28A0092B-C50C-407E-A947-70E740481C1C}">
                <a14:useLocalDpi xmlns:a14="http://schemas.microsoft.com/office/drawing/2010/main" val="0"/>
              </a:ext>
            </a:extLst>
          </a:blip>
          <a:srcRect t="24701"/>
          <a:stretch/>
        </p:blipFill>
        <p:spPr>
          <a:xfrm>
            <a:off x="-2160" y="-27384"/>
            <a:ext cx="12192000" cy="6885384"/>
          </a:xfrm>
          <a:prstGeom prst="rect">
            <a:avLst/>
          </a:prstGeom>
        </p:spPr>
      </p:pic>
      <p:sp>
        <p:nvSpPr>
          <p:cNvPr id="4" name="TekstSylinder 1"/>
          <p:cNvSpPr/>
          <p:nvPr/>
        </p:nvSpPr>
        <p:spPr>
          <a:xfrm>
            <a:off x="286326" y="2147869"/>
            <a:ext cx="5809674" cy="170670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nn-NO" sz="3500" dirty="0">
                <a:solidFill>
                  <a:srgbClr val="F8F3E8"/>
                </a:solidFill>
                <a:latin typeface="Figtree Light" pitchFamily="2" charset="0"/>
                <a:ea typeface="Arial" pitchFamily="34"/>
                <a:cs typeface="Calibri Light" panose="020F0302020204030204" pitchFamily="34" charset="0"/>
              </a:rPr>
              <a:t>Det er viktig å vere kreativ!</a:t>
            </a:r>
          </a:p>
          <a:p>
            <a:r>
              <a:rPr lang="nn-NO" sz="3500" dirty="0">
                <a:solidFill>
                  <a:srgbClr val="F8F3E8"/>
                </a:solidFill>
                <a:latin typeface="Figtree Light" pitchFamily="2" charset="0"/>
                <a:ea typeface="Arial" pitchFamily="34"/>
                <a:cs typeface="Calibri Light" panose="020F0302020204030204" pitchFamily="34" charset="0"/>
              </a:rPr>
              <a:t>Form søknader etter krav.</a:t>
            </a:r>
          </a:p>
          <a:p>
            <a:r>
              <a:rPr lang="nn-NO" sz="3500" dirty="0">
                <a:solidFill>
                  <a:srgbClr val="F8F3E8"/>
                </a:solidFill>
                <a:latin typeface="Figtree Light" pitchFamily="2" charset="0"/>
                <a:ea typeface="Arial" pitchFamily="34"/>
                <a:cs typeface="Calibri Light" panose="020F0302020204030204" pitchFamily="34" charset="0"/>
              </a:rPr>
              <a:t>Samarbeid med andre.</a:t>
            </a:r>
          </a:p>
        </p:txBody>
      </p:sp>
      <p:sp>
        <p:nvSpPr>
          <p:cNvPr id="5" name="TekstSylinder 1"/>
          <p:cNvSpPr/>
          <p:nvPr/>
        </p:nvSpPr>
        <p:spPr>
          <a:xfrm>
            <a:off x="286326" y="4415574"/>
            <a:ext cx="5271062" cy="193753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r>
              <a:rPr lang="nn-NO" sz="4000" b="1" dirty="0">
                <a:solidFill>
                  <a:srgbClr val="F8F3E8"/>
                </a:solidFill>
                <a:latin typeface="Figtree Bold" pitchFamily="2" charset="0"/>
                <a:ea typeface="Arial" pitchFamily="34"/>
                <a:cs typeface="Calibri" panose="020F0502020204030204" pitchFamily="34" charset="0"/>
              </a:rPr>
              <a:t>SKAP ENGASJEMENT</a:t>
            </a:r>
          </a:p>
          <a:p>
            <a:r>
              <a:rPr lang="nn-NO" sz="4000" b="1" dirty="0">
                <a:solidFill>
                  <a:srgbClr val="F8F3E8"/>
                </a:solidFill>
                <a:latin typeface="Figtree Bold" pitchFamily="2" charset="0"/>
                <a:ea typeface="Arial" pitchFamily="34"/>
                <a:cs typeface="Calibri" panose="020F0502020204030204" pitchFamily="34" charset="0"/>
              </a:rPr>
              <a:t>OG ENTUSIASME!</a:t>
            </a:r>
          </a:p>
        </p:txBody>
      </p:sp>
      <p:sp>
        <p:nvSpPr>
          <p:cNvPr id="8" name="TekstSylinder 1"/>
          <p:cNvSpPr/>
          <p:nvPr/>
        </p:nvSpPr>
        <p:spPr>
          <a:xfrm>
            <a:off x="286326" y="35444"/>
            <a:ext cx="4279143" cy="132198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lvl="0"/>
            <a:r>
              <a:rPr lang="nn-NO" sz="4000" dirty="0">
                <a:solidFill>
                  <a:srgbClr val="F8F3E8"/>
                </a:solidFill>
                <a:latin typeface="Figtree Bold" pitchFamily="2" charset="0"/>
                <a:ea typeface="Microsoft YaHei" pitchFamily="2"/>
                <a:cs typeface="Lucida Sans" pitchFamily="2"/>
              </a:rPr>
              <a:t>DET ER MANGE MOGLEGHEITER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48B157F4-DB90-B46D-B204-BF57E887582F}"/>
              </a:ext>
            </a:extLst>
          </p:cNvPr>
          <p:cNvSpPr txBox="1"/>
          <p:nvPr/>
        </p:nvSpPr>
        <p:spPr>
          <a:xfrm>
            <a:off x="0" y="660536"/>
            <a:ext cx="12191999" cy="523220"/>
          </a:xfrm>
          <a:prstGeom prst="rect">
            <a:avLst/>
          </a:prstGeom>
          <a:noFill/>
        </p:spPr>
        <p:txBody>
          <a:bodyPr wrap="square">
            <a:spAutoFit/>
          </a:bodyPr>
          <a:lstStyle/>
          <a:p>
            <a:pPr marL="0" indent="0" algn="ctr">
              <a:lnSpc>
                <a:spcPct val="100000"/>
              </a:lnSpc>
              <a:spcAft>
                <a:spcPts val="200"/>
              </a:spcAft>
              <a:buNone/>
            </a:pPr>
            <a:r>
              <a:rPr lang="nn-NO" sz="2800" dirty="0">
                <a:latin typeface="Figtree Bold" pitchFamily="2" charset="0"/>
                <a:cs typeface="Calibri" panose="020F0502020204030204" pitchFamily="34" charset="0"/>
              </a:rPr>
              <a:t>BE OM RAPPORT FRÅ HUSET I BYGDA</a:t>
            </a:r>
          </a:p>
        </p:txBody>
      </p:sp>
      <p:pic>
        <p:nvPicPr>
          <p:cNvPr id="9" name="Bilde 8">
            <a:extLst>
              <a:ext uri="{FF2B5EF4-FFF2-40B4-BE49-F238E27FC236}">
                <a16:creationId xmlns:a16="http://schemas.microsoft.com/office/drawing/2014/main" id="{C5273E4B-93C1-739A-CBB9-CA88CF1E40E7}"/>
              </a:ext>
            </a:extLst>
          </p:cNvPr>
          <p:cNvPicPr>
            <a:picLocks noChangeAspect="1"/>
          </p:cNvPicPr>
          <p:nvPr/>
        </p:nvPicPr>
        <p:blipFill>
          <a:blip r:embed="rId3"/>
          <a:stretch>
            <a:fillRect/>
          </a:stretch>
        </p:blipFill>
        <p:spPr>
          <a:xfrm>
            <a:off x="167633" y="1660633"/>
            <a:ext cx="3830543" cy="1680728"/>
          </a:xfrm>
          <a:prstGeom prst="rect">
            <a:avLst/>
          </a:prstGeom>
          <a:ln w="25400">
            <a:solidFill>
              <a:srgbClr val="B88817"/>
            </a:solidFill>
            <a:miter lim="800000"/>
          </a:ln>
        </p:spPr>
      </p:pic>
      <p:sp>
        <p:nvSpPr>
          <p:cNvPr id="10" name="TekstSylinder 9">
            <a:extLst>
              <a:ext uri="{FF2B5EF4-FFF2-40B4-BE49-F238E27FC236}">
                <a16:creationId xmlns:a16="http://schemas.microsoft.com/office/drawing/2014/main" id="{E1D9D5BF-B40B-656C-09B3-6934417562EF}"/>
              </a:ext>
            </a:extLst>
          </p:cNvPr>
          <p:cNvSpPr txBox="1"/>
          <p:nvPr/>
        </p:nvSpPr>
        <p:spPr>
          <a:xfrm>
            <a:off x="4059676" y="1660633"/>
            <a:ext cx="7979924" cy="4996503"/>
          </a:xfrm>
          <a:prstGeom prst="rect">
            <a:avLst/>
          </a:prstGeom>
          <a:noFill/>
          <a:ln w="25400">
            <a:solidFill>
              <a:srgbClr val="B88817"/>
            </a:solidFill>
            <a:miter lim="800000"/>
          </a:ln>
        </p:spPr>
        <p:txBody>
          <a:bodyPr wrap="square" rtlCol="0">
            <a:noAutofit/>
          </a:bodyPr>
          <a:lstStyle/>
          <a:p>
            <a:endParaRPr lang="nb-NO" dirty="0"/>
          </a:p>
        </p:txBody>
      </p:sp>
      <p:pic>
        <p:nvPicPr>
          <p:cNvPr id="13" name="Bilde 12">
            <a:extLst>
              <a:ext uri="{FF2B5EF4-FFF2-40B4-BE49-F238E27FC236}">
                <a16:creationId xmlns:a16="http://schemas.microsoft.com/office/drawing/2014/main" id="{98FCBB81-F7C3-C002-E982-F7491472ACC7}"/>
              </a:ext>
            </a:extLst>
          </p:cNvPr>
          <p:cNvPicPr>
            <a:picLocks noChangeAspect="1"/>
          </p:cNvPicPr>
          <p:nvPr/>
        </p:nvPicPr>
        <p:blipFill>
          <a:blip r:embed="rId4"/>
          <a:srcRect/>
          <a:stretch/>
        </p:blipFill>
        <p:spPr>
          <a:xfrm>
            <a:off x="4133246" y="1735572"/>
            <a:ext cx="3756785" cy="4861723"/>
          </a:xfrm>
          <a:prstGeom prst="rect">
            <a:avLst/>
          </a:prstGeom>
        </p:spPr>
      </p:pic>
      <p:pic>
        <p:nvPicPr>
          <p:cNvPr id="14" name="Bilde 13">
            <a:extLst>
              <a:ext uri="{FF2B5EF4-FFF2-40B4-BE49-F238E27FC236}">
                <a16:creationId xmlns:a16="http://schemas.microsoft.com/office/drawing/2014/main" id="{E59754C2-3991-4414-5290-2678333E1B2B}"/>
              </a:ext>
            </a:extLst>
          </p:cNvPr>
          <p:cNvPicPr>
            <a:picLocks noChangeAspect="1"/>
          </p:cNvPicPr>
          <p:nvPr/>
        </p:nvPicPr>
        <p:blipFill>
          <a:blip r:embed="rId5"/>
          <a:srcRect/>
          <a:stretch/>
        </p:blipFill>
        <p:spPr>
          <a:xfrm>
            <a:off x="8221314" y="1735572"/>
            <a:ext cx="3756785" cy="4861723"/>
          </a:xfrm>
          <a:prstGeom prst="rect">
            <a:avLst/>
          </a:prstGeom>
          <a:ln>
            <a:noFill/>
          </a:ln>
        </p:spPr>
      </p:pic>
      <p:cxnSp>
        <p:nvCxnSpPr>
          <p:cNvPr id="16" name="Kobling: vinkel 15">
            <a:extLst>
              <a:ext uri="{FF2B5EF4-FFF2-40B4-BE49-F238E27FC236}">
                <a16:creationId xmlns:a16="http://schemas.microsoft.com/office/drawing/2014/main" id="{7708B010-10DF-760F-C8FB-5C7723EA8BCC}"/>
              </a:ext>
            </a:extLst>
          </p:cNvPr>
          <p:cNvCxnSpPr/>
          <p:nvPr/>
        </p:nvCxnSpPr>
        <p:spPr>
          <a:xfrm>
            <a:off x="2887564" y="3516640"/>
            <a:ext cx="914400" cy="914400"/>
          </a:xfrm>
          <a:prstGeom prst="bentConnector3">
            <a:avLst>
              <a:gd name="adj1" fmla="val -2874"/>
            </a:avLst>
          </a:prstGeom>
          <a:ln w="25400">
            <a:solidFill>
              <a:srgbClr val="B8881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66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gnad Arkiver - Vernetjenesten.no">
            <a:extLst>
              <a:ext uri="{FF2B5EF4-FFF2-40B4-BE49-F238E27FC236}">
                <a16:creationId xmlns:a16="http://schemas.microsoft.com/office/drawing/2014/main" id="{F2CA6146-DBA6-4E13-91C4-2E85F3437AB6}"/>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0" y="0"/>
            <a:ext cx="12192000" cy="6863644"/>
          </a:xfrm>
          <a:prstGeom prst="rect">
            <a:avLst/>
          </a:prstGeom>
          <a:noFill/>
          <a:extLst>
            <a:ext uri="{909E8E84-426E-40DD-AFC4-6F175D3DCCD1}">
              <a14:hiddenFill xmlns:a14="http://schemas.microsoft.com/office/drawing/2010/main">
                <a:solidFill>
                  <a:srgbClr val="FFFFFF"/>
                </a:solidFill>
              </a14:hiddenFill>
            </a:ext>
          </a:extLst>
        </p:spPr>
      </p:pic>
      <p:sp>
        <p:nvSpPr>
          <p:cNvPr id="9" name="Tittel 1">
            <a:extLst>
              <a:ext uri="{FF2B5EF4-FFF2-40B4-BE49-F238E27FC236}">
                <a16:creationId xmlns:a16="http://schemas.microsoft.com/office/drawing/2014/main" id="{E5686044-1031-4990-B85D-2D3330A22282}"/>
              </a:ext>
            </a:extLst>
          </p:cNvPr>
          <p:cNvSpPr txBox="1">
            <a:spLocks/>
          </p:cNvSpPr>
          <p:nvPr/>
        </p:nvSpPr>
        <p:spPr>
          <a:xfrm>
            <a:off x="445545" y="3429000"/>
            <a:ext cx="6096001" cy="1659865"/>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lnSpc>
                <a:spcPct val="100000"/>
              </a:lnSpc>
              <a:spcBef>
                <a:spcPts val="0"/>
              </a:spcBef>
            </a:pPr>
            <a:r>
              <a:rPr lang="nn-NO" sz="2800" dirty="0">
                <a:latin typeface="Figtree Bold" pitchFamily="2" charset="0"/>
                <a:ea typeface="+mn-ea"/>
                <a:cs typeface="Calibri" panose="020F0502020204030204" pitchFamily="34" charset="0"/>
              </a:rPr>
              <a:t>ER DETTE NOKO FOR OSS?</a:t>
            </a:r>
          </a:p>
          <a:p>
            <a:pPr lvl="0" algn="l">
              <a:lnSpc>
                <a:spcPct val="100000"/>
              </a:lnSpc>
              <a:spcBef>
                <a:spcPts val="0"/>
              </a:spcBef>
            </a:pPr>
            <a:endParaRPr lang="nn-NO" sz="2400" dirty="0">
              <a:latin typeface="Figtree Light" pitchFamily="2" charset="0"/>
              <a:ea typeface="Arial" pitchFamily="34"/>
              <a:cs typeface="Arial" pitchFamily="34"/>
            </a:endParaRPr>
          </a:p>
          <a:p>
            <a:pPr lvl="0" algn="l">
              <a:lnSpc>
                <a:spcPct val="100000"/>
              </a:lnSpc>
              <a:spcBef>
                <a:spcPts val="0"/>
              </a:spcBef>
            </a:pPr>
            <a:r>
              <a:rPr lang="nn-NO" sz="2400" dirty="0">
                <a:latin typeface="Figtree Light" pitchFamily="2" charset="0"/>
                <a:ea typeface="Arial" pitchFamily="34"/>
                <a:cs typeface="Calibri Light" panose="020F0302020204030204" pitchFamily="34" charset="0"/>
              </a:rPr>
              <a:t>Mange av tilskotsordningane tenker du kanskje ikkje er noko for huset ditt?</a:t>
            </a:r>
            <a:endParaRPr lang="nn-NO" sz="2400" b="1" dirty="0">
              <a:latin typeface="Figtree Light" pitchFamily="2" charset="0"/>
              <a:ea typeface="Arial" pitchFamily="34"/>
              <a:cs typeface="Calibri Light" panose="020F0302020204030204" pitchFamily="34" charset="0"/>
            </a:endParaRPr>
          </a:p>
        </p:txBody>
      </p:sp>
      <p:sp>
        <p:nvSpPr>
          <p:cNvPr id="8" name="Tittel 1">
            <a:extLst>
              <a:ext uri="{FF2B5EF4-FFF2-40B4-BE49-F238E27FC236}">
                <a16:creationId xmlns:a16="http://schemas.microsoft.com/office/drawing/2014/main" id="{144BA16F-26A4-439B-AF94-3AB3AA06FB11}"/>
              </a:ext>
            </a:extLst>
          </p:cNvPr>
          <p:cNvSpPr txBox="1">
            <a:spLocks/>
          </p:cNvSpPr>
          <p:nvPr/>
        </p:nvSpPr>
        <p:spPr>
          <a:xfrm>
            <a:off x="0" y="0"/>
            <a:ext cx="6271200" cy="8667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nn-NO" sz="4000" dirty="0">
                <a:latin typeface="Figtree Bold" pitchFamily="2" charset="0"/>
                <a:cs typeface="Calibri" panose="020F0502020204030204" pitchFamily="34" charset="0"/>
              </a:rPr>
              <a:t>TILSKOTSORDNINGAR</a:t>
            </a:r>
          </a:p>
        </p:txBody>
      </p:sp>
      <p:sp>
        <p:nvSpPr>
          <p:cNvPr id="3" name="TekstSylinder 2">
            <a:extLst>
              <a:ext uri="{FF2B5EF4-FFF2-40B4-BE49-F238E27FC236}">
                <a16:creationId xmlns:a16="http://schemas.microsoft.com/office/drawing/2014/main" id="{E128DADC-A36C-0A4E-4BB7-246C821A134C}"/>
              </a:ext>
            </a:extLst>
          </p:cNvPr>
          <p:cNvSpPr txBox="1"/>
          <p:nvPr/>
        </p:nvSpPr>
        <p:spPr>
          <a:xfrm>
            <a:off x="6806155" y="3429000"/>
            <a:ext cx="4940300" cy="2369880"/>
          </a:xfrm>
          <a:prstGeom prst="rect">
            <a:avLst/>
          </a:prstGeom>
          <a:noFill/>
        </p:spPr>
        <p:txBody>
          <a:bodyPr wrap="square">
            <a:spAutoFit/>
          </a:bodyPr>
          <a:lstStyle/>
          <a:p>
            <a:pPr lvl="0" algn="l">
              <a:lnSpc>
                <a:spcPct val="100000"/>
              </a:lnSpc>
              <a:spcBef>
                <a:spcPts val="0"/>
              </a:spcBef>
            </a:pPr>
            <a:r>
              <a:rPr lang="nn-NO" sz="2800" dirty="0">
                <a:latin typeface="Figtree Bold" pitchFamily="2" charset="0"/>
                <a:cs typeface="Calibri" panose="020F0502020204030204" pitchFamily="34" charset="0"/>
              </a:rPr>
              <a:t>SJÅ ETTER EIN GONG TIL!</a:t>
            </a:r>
          </a:p>
          <a:p>
            <a:pPr lvl="0">
              <a:lnSpc>
                <a:spcPct val="100000"/>
              </a:lnSpc>
              <a:spcBef>
                <a:spcPts val="0"/>
              </a:spcBef>
            </a:pPr>
            <a:endParaRPr lang="nn-NO" sz="2400" dirty="0">
              <a:latin typeface="Figtree Light" pitchFamily="2" charset="0"/>
              <a:ea typeface="Arial" pitchFamily="34"/>
              <a:cs typeface="Arial" pitchFamily="34"/>
            </a:endParaRPr>
          </a:p>
          <a:p>
            <a:pPr lvl="0" algn="l">
              <a:lnSpc>
                <a:spcPct val="100000"/>
              </a:lnSpc>
              <a:spcBef>
                <a:spcPts val="0"/>
              </a:spcBef>
            </a:pPr>
            <a:r>
              <a:rPr lang="nn-NO" sz="2400" dirty="0">
                <a:latin typeface="Figtree Light" pitchFamily="2" charset="0"/>
                <a:ea typeface="Arial" pitchFamily="34"/>
                <a:cs typeface="Calibri Light" panose="020F0302020204030204" pitchFamily="34" charset="0"/>
              </a:rPr>
              <a:t>Les kva andre har fått støtte til frå tilskotsordningar. </a:t>
            </a:r>
          </a:p>
          <a:p>
            <a:pPr lvl="0" algn="l">
              <a:lnSpc>
                <a:spcPct val="100000"/>
              </a:lnSpc>
              <a:spcBef>
                <a:spcPts val="0"/>
              </a:spcBef>
            </a:pPr>
            <a:endParaRPr lang="nn-NO" sz="2400" b="1" dirty="0">
              <a:latin typeface="Figtree Light" pitchFamily="2" charset="0"/>
              <a:ea typeface="Arial" pitchFamily="34"/>
              <a:cs typeface="Calibri Light" panose="020F0302020204030204" pitchFamily="34" charset="0"/>
            </a:endParaRPr>
          </a:p>
          <a:p>
            <a:pPr lvl="0" algn="l">
              <a:lnSpc>
                <a:spcPct val="100000"/>
              </a:lnSpc>
              <a:spcBef>
                <a:spcPts val="0"/>
              </a:spcBef>
            </a:pPr>
            <a:r>
              <a:rPr lang="nn-NO" sz="2400" dirty="0">
                <a:latin typeface="Figtree Light" pitchFamily="2" charset="0"/>
                <a:ea typeface="Arial" pitchFamily="34"/>
                <a:cs typeface="Calibri" panose="020F0502020204030204" pitchFamily="34" charset="0"/>
              </a:rPr>
              <a:t>Det er lov å kopiere idear!</a:t>
            </a:r>
            <a:endParaRPr lang="nn-NO" sz="2400" dirty="0">
              <a:latin typeface="Figtree Light" pitchFamily="2" charset="0"/>
              <a:cs typeface="Calibri" panose="020F0502020204030204" pitchFamily="34" charset="0"/>
            </a:endParaRPr>
          </a:p>
        </p:txBody>
      </p:sp>
      <p:pic>
        <p:nvPicPr>
          <p:cNvPr id="2" name="Bilde 1">
            <a:extLst>
              <a:ext uri="{FF2B5EF4-FFF2-40B4-BE49-F238E27FC236}">
                <a16:creationId xmlns:a16="http://schemas.microsoft.com/office/drawing/2014/main" id="{140C7354-7D44-7F23-AFE5-FADB3A6BC5E6}"/>
              </a:ext>
            </a:extLst>
          </p:cNvPr>
          <p:cNvPicPr>
            <a:picLocks noChangeAspect="1"/>
          </p:cNvPicPr>
          <p:nvPr/>
        </p:nvPicPr>
        <p:blipFill>
          <a:blip r:embed="rId4"/>
          <a:srcRect/>
          <a:stretch/>
        </p:blipFill>
        <p:spPr>
          <a:xfrm>
            <a:off x="10965937" y="5588578"/>
            <a:ext cx="1085020" cy="1084420"/>
          </a:xfrm>
          <a:prstGeom prst="rect">
            <a:avLst/>
          </a:prstGeom>
        </p:spPr>
      </p:pic>
    </p:spTree>
    <p:extLst>
      <p:ext uri="{BB962C8B-B14F-4D97-AF65-F5344CB8AC3E}">
        <p14:creationId xmlns:p14="http://schemas.microsoft.com/office/powerpoint/2010/main" val="18763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gnad 26. oktober 2019 - Ålesunds Seilforening">
            <a:extLst>
              <a:ext uri="{FF2B5EF4-FFF2-40B4-BE49-F238E27FC236}">
                <a16:creationId xmlns:a16="http://schemas.microsoft.com/office/drawing/2014/main" id="{B0FE2483-FDD3-4AD5-AD87-30D9E16C78CF}"/>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1719" r="1007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tel 1">
            <a:extLst>
              <a:ext uri="{FF2B5EF4-FFF2-40B4-BE49-F238E27FC236}">
                <a16:creationId xmlns:a16="http://schemas.microsoft.com/office/drawing/2014/main" id="{E5686044-1031-4990-B85D-2D3330A22282}"/>
              </a:ext>
            </a:extLst>
          </p:cNvPr>
          <p:cNvSpPr txBox="1">
            <a:spLocks/>
          </p:cNvSpPr>
          <p:nvPr/>
        </p:nvSpPr>
        <p:spPr>
          <a:xfrm>
            <a:off x="6096000" y="1162050"/>
            <a:ext cx="6096001" cy="5276850"/>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hangingPunct="0">
              <a:lnSpc>
                <a:spcPct val="100000"/>
              </a:lnSpc>
              <a:spcBef>
                <a:spcPts val="0"/>
              </a:spcBef>
              <a:spcAft>
                <a:spcPts val="641"/>
              </a:spcAft>
            </a:pPr>
            <a:r>
              <a:rPr lang="nn-NO" sz="2800" dirty="0">
                <a:latin typeface="Figtree Light" pitchFamily="2" charset="0"/>
                <a:ea typeface="Arial" pitchFamily="34"/>
                <a:cs typeface="Calibri Light" panose="020F0302020204030204" pitchFamily="34" charset="0"/>
              </a:rPr>
              <a:t>- Sjå moglegheiter</a:t>
            </a:r>
          </a:p>
          <a:p>
            <a:pPr lvl="0" algn="l" hangingPunct="0">
              <a:lnSpc>
                <a:spcPct val="100000"/>
              </a:lnSpc>
              <a:spcBef>
                <a:spcPts val="0"/>
              </a:spcBef>
              <a:spcAft>
                <a:spcPts val="641"/>
              </a:spcAft>
            </a:pPr>
            <a:r>
              <a:rPr lang="nn-NO" sz="2800" dirty="0">
                <a:latin typeface="Figtree Light" pitchFamily="2" charset="0"/>
                <a:ea typeface="Arial" pitchFamily="34"/>
                <a:cs typeface="Calibri Light" panose="020F0302020204030204" pitchFamily="34" charset="0"/>
              </a:rPr>
              <a:t>- Ver kreativ</a:t>
            </a:r>
          </a:p>
          <a:p>
            <a:pPr lvl="0" algn="l" hangingPunct="0">
              <a:lnSpc>
                <a:spcPct val="100000"/>
              </a:lnSpc>
              <a:spcBef>
                <a:spcPts val="0"/>
              </a:spcBef>
              <a:spcAft>
                <a:spcPts val="641"/>
              </a:spcAft>
            </a:pPr>
            <a:r>
              <a:rPr lang="nn-NO" sz="2800" dirty="0">
                <a:latin typeface="Figtree Light" pitchFamily="2" charset="0"/>
                <a:ea typeface="Arial" pitchFamily="34"/>
                <a:cs typeface="Calibri Light" panose="020F0302020204030204" pitchFamily="34" charset="0"/>
              </a:rPr>
              <a:t>- Tenk stort!</a:t>
            </a:r>
          </a:p>
          <a:p>
            <a:pPr lvl="0" algn="l" hangingPunct="0">
              <a:lnSpc>
                <a:spcPct val="100000"/>
              </a:lnSpc>
              <a:spcBef>
                <a:spcPts val="0"/>
              </a:spcBef>
              <a:spcAft>
                <a:spcPts val="641"/>
              </a:spcAft>
            </a:pPr>
            <a:r>
              <a:rPr lang="nn-NO" sz="2800" dirty="0">
                <a:latin typeface="Figtree Light" pitchFamily="2" charset="0"/>
                <a:ea typeface="Arial" pitchFamily="34"/>
                <a:cs typeface="Calibri Light" panose="020F0302020204030204" pitchFamily="34" charset="0"/>
              </a:rPr>
              <a:t>- Nyskapande idear</a:t>
            </a:r>
          </a:p>
          <a:p>
            <a:pPr lvl="0" algn="l" hangingPunct="0">
              <a:lnSpc>
                <a:spcPct val="100000"/>
              </a:lnSpc>
              <a:spcBef>
                <a:spcPts val="0"/>
              </a:spcBef>
              <a:spcAft>
                <a:spcPts val="641"/>
              </a:spcAft>
            </a:pPr>
            <a:r>
              <a:rPr lang="nn-NO" sz="2800" dirty="0">
                <a:latin typeface="Figtree Light" pitchFamily="2" charset="0"/>
                <a:ea typeface="Arial" pitchFamily="34"/>
                <a:cs typeface="Calibri Light" panose="020F0302020204030204" pitchFamily="34" charset="0"/>
              </a:rPr>
              <a:t>- Kan de samarbeide med andre lag?</a:t>
            </a:r>
          </a:p>
          <a:p>
            <a:pPr lvl="0" algn="l" hangingPunct="0">
              <a:lnSpc>
                <a:spcPct val="100000"/>
              </a:lnSpc>
              <a:spcBef>
                <a:spcPts val="0"/>
              </a:spcBef>
              <a:spcAft>
                <a:spcPts val="641"/>
              </a:spcAft>
            </a:pPr>
            <a:r>
              <a:rPr lang="nn-NO" sz="2800" dirty="0">
                <a:latin typeface="Figtree Light" pitchFamily="2" charset="0"/>
                <a:ea typeface="Arial" pitchFamily="34"/>
                <a:cs typeface="Calibri Light" panose="020F0302020204030204" pitchFamily="34" charset="0"/>
              </a:rPr>
              <a:t>- Er det noko lokalmiljøet saknar</a:t>
            </a:r>
          </a:p>
          <a:p>
            <a:pPr lvl="0" algn="l" hangingPunct="0">
              <a:lnSpc>
                <a:spcPct val="100000"/>
              </a:lnSpc>
              <a:spcBef>
                <a:spcPts val="0"/>
              </a:spcBef>
              <a:spcAft>
                <a:spcPts val="641"/>
              </a:spcAft>
            </a:pPr>
            <a:r>
              <a:rPr lang="nn-NO" sz="2800" dirty="0">
                <a:latin typeface="Figtree Light" pitchFamily="2" charset="0"/>
                <a:ea typeface="Arial" pitchFamily="34"/>
                <a:cs typeface="Calibri Light" panose="020F0302020204030204" pitchFamily="34" charset="0"/>
              </a:rPr>
              <a:t>- Kan de starte noko nytt? - nå ei ny målgruppe?</a:t>
            </a:r>
          </a:p>
          <a:p>
            <a:pPr lvl="0" algn="l" hangingPunct="0">
              <a:lnSpc>
                <a:spcPct val="100000"/>
              </a:lnSpc>
              <a:spcBef>
                <a:spcPts val="0"/>
              </a:spcBef>
              <a:spcAft>
                <a:spcPts val="641"/>
              </a:spcAft>
            </a:pPr>
            <a:r>
              <a:rPr lang="nn-NO" sz="2800" dirty="0">
                <a:latin typeface="Figtree Light" pitchFamily="2" charset="0"/>
                <a:ea typeface="Arial" pitchFamily="34"/>
                <a:cs typeface="Calibri Light" panose="020F0302020204030204" pitchFamily="34" charset="0"/>
              </a:rPr>
              <a:t>- Har de ressurspersonar som kan vere med å bidra?</a:t>
            </a:r>
            <a:endParaRPr lang="nn-NO" sz="2800" dirty="0">
              <a:latin typeface="Figtree Light" pitchFamily="2" charset="0"/>
              <a:cs typeface="Calibri Light" panose="020F0302020204030204" pitchFamily="34" charset="0"/>
            </a:endParaRPr>
          </a:p>
        </p:txBody>
      </p:sp>
      <p:sp>
        <p:nvSpPr>
          <p:cNvPr id="8" name="Tittel 1">
            <a:extLst>
              <a:ext uri="{FF2B5EF4-FFF2-40B4-BE49-F238E27FC236}">
                <a16:creationId xmlns:a16="http://schemas.microsoft.com/office/drawing/2014/main" id="{144BA16F-26A4-439B-AF94-3AB3AA06FB11}"/>
              </a:ext>
            </a:extLst>
          </p:cNvPr>
          <p:cNvSpPr txBox="1">
            <a:spLocks/>
          </p:cNvSpPr>
          <p:nvPr/>
        </p:nvSpPr>
        <p:spPr>
          <a:xfrm>
            <a:off x="5551200" y="0"/>
            <a:ext cx="6640800" cy="8667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00000"/>
              </a:lnSpc>
              <a:spcBef>
                <a:spcPts val="0"/>
              </a:spcBef>
            </a:pPr>
            <a:r>
              <a:rPr lang="nn-NO" sz="3800" dirty="0">
                <a:latin typeface="Figtree Bold" pitchFamily="2" charset="0"/>
                <a:cs typeface="Calibri" panose="020F0502020204030204" pitchFamily="34" charset="0"/>
              </a:rPr>
              <a:t>GODE TIPS FØR DU SØKJER</a:t>
            </a:r>
          </a:p>
        </p:txBody>
      </p:sp>
    </p:spTree>
    <p:extLst>
      <p:ext uri="{BB962C8B-B14F-4D97-AF65-F5344CB8AC3E}">
        <p14:creationId xmlns:p14="http://schemas.microsoft.com/office/powerpoint/2010/main" val="4286428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6FE4D818-FC01-09E4-9E7A-36CED04AC889}"/>
              </a:ext>
            </a:extLst>
          </p:cNvPr>
          <p:cNvSpPr txBox="1"/>
          <p:nvPr/>
        </p:nvSpPr>
        <p:spPr>
          <a:xfrm>
            <a:off x="1" y="334748"/>
            <a:ext cx="12192000" cy="584775"/>
          </a:xfrm>
          <a:prstGeom prst="rect">
            <a:avLst/>
          </a:prstGeom>
          <a:noFill/>
        </p:spPr>
        <p:txBody>
          <a:bodyPr wrap="square">
            <a:spAutoFit/>
          </a:bodyPr>
          <a:lstStyle/>
          <a:p>
            <a:pPr algn="ctr"/>
            <a:r>
              <a:rPr lang="nn-NO" sz="3200" dirty="0">
                <a:latin typeface="Figtree Bold" pitchFamily="2" charset="0"/>
                <a:cs typeface="Calibri" panose="020F0502020204030204" pitchFamily="34" charset="0"/>
              </a:rPr>
              <a:t>OM Å SØKE…</a:t>
            </a:r>
            <a:endParaRPr lang="nb-NO" sz="3200" dirty="0">
              <a:latin typeface="Figtree Bold" pitchFamily="2" charset="0"/>
            </a:endParaRPr>
          </a:p>
        </p:txBody>
      </p:sp>
      <p:sp>
        <p:nvSpPr>
          <p:cNvPr id="3" name="TekstSylinder 2">
            <a:extLst>
              <a:ext uri="{FF2B5EF4-FFF2-40B4-BE49-F238E27FC236}">
                <a16:creationId xmlns:a16="http://schemas.microsoft.com/office/drawing/2014/main" id="{58C55897-1456-9B26-36F0-36F721D44DD3}"/>
              </a:ext>
            </a:extLst>
          </p:cNvPr>
          <p:cNvSpPr txBox="1"/>
          <p:nvPr/>
        </p:nvSpPr>
        <p:spPr>
          <a:xfrm>
            <a:off x="3068441" y="1260273"/>
            <a:ext cx="7613287" cy="5262979"/>
          </a:xfrm>
          <a:prstGeom prst="rect">
            <a:avLst/>
          </a:prstGeom>
          <a:noFill/>
        </p:spPr>
        <p:txBody>
          <a:bodyPr wrap="square" rtlCol="0">
            <a:spAutoFit/>
          </a:bodyPr>
          <a:lstStyle/>
          <a:p>
            <a:pPr>
              <a:lnSpc>
                <a:spcPct val="100000"/>
              </a:lnSpc>
              <a:spcAft>
                <a:spcPts val="200"/>
              </a:spcAft>
              <a:buFontTx/>
              <a:buChar char="-"/>
            </a:pPr>
            <a:r>
              <a:rPr lang="nn-NO" sz="2800" dirty="0">
                <a:solidFill>
                  <a:schemeClr val="bg1"/>
                </a:solidFill>
                <a:latin typeface="Figtree" pitchFamily="2" charset="0"/>
                <a:cs typeface="Calibri Light" panose="020F0302020204030204" pitchFamily="34" charset="0"/>
              </a:rPr>
              <a:t> </a:t>
            </a:r>
            <a:r>
              <a:rPr lang="nn-NO" sz="2800" dirty="0">
                <a:latin typeface="Figtree Light" pitchFamily="2" charset="0"/>
                <a:cs typeface="Calibri Light" panose="020F0302020204030204" pitchFamily="34" charset="0"/>
              </a:rPr>
              <a:t>Les retningslinjene/formålet til tilskotsordninga nøye</a:t>
            </a:r>
          </a:p>
          <a:p>
            <a:pPr>
              <a:lnSpc>
                <a:spcPct val="100000"/>
              </a:lnSpc>
              <a:spcAft>
                <a:spcPts val="200"/>
              </a:spcAft>
              <a:buFontTx/>
              <a:buChar char="-"/>
            </a:pPr>
            <a:r>
              <a:rPr lang="nn-NO" sz="2800" dirty="0">
                <a:latin typeface="Figtree Light" pitchFamily="2" charset="0"/>
                <a:cs typeface="Calibri Light" panose="020F0302020204030204" pitchFamily="34" charset="0"/>
              </a:rPr>
              <a:t> Ring tilskotsgjevar: Presenter dykk og prosjektet!</a:t>
            </a:r>
            <a:endParaRPr lang="nn-NO" sz="2400" dirty="0">
              <a:latin typeface="Figtree Light" pitchFamily="2" charset="0"/>
              <a:cs typeface="Calibri Light" panose="020F0302020204030204" pitchFamily="34" charset="0"/>
            </a:endParaRPr>
          </a:p>
          <a:p>
            <a:pPr lvl="0">
              <a:lnSpc>
                <a:spcPct val="100000"/>
              </a:lnSpc>
              <a:spcAft>
                <a:spcPts val="200"/>
              </a:spcAft>
              <a:buFontTx/>
              <a:buChar char="-"/>
            </a:pPr>
            <a:r>
              <a:rPr lang="nn-NO" sz="2800" dirty="0">
                <a:latin typeface="Figtree Light" pitchFamily="2" charset="0"/>
                <a:cs typeface="Calibri Light" panose="020F0302020204030204" pitchFamily="34" charset="0"/>
              </a:rPr>
              <a:t> Bruk ord frå tilskotsgjevaren sine vedtekter, </a:t>
            </a:r>
            <a:r>
              <a:rPr lang="nn-NO" sz="2800" dirty="0" err="1">
                <a:latin typeface="Figtree Light" pitchFamily="2" charset="0"/>
                <a:cs typeface="Calibri Light" panose="020F0302020204030204" pitchFamily="34" charset="0"/>
              </a:rPr>
              <a:t>omformuler</a:t>
            </a:r>
            <a:r>
              <a:rPr lang="nn-NO" sz="2800" dirty="0">
                <a:latin typeface="Figtree Light" pitchFamily="2" charset="0"/>
                <a:cs typeface="Calibri Light" panose="020F0302020204030204" pitchFamily="34" charset="0"/>
              </a:rPr>
              <a:t> og tilpass til søknaden</a:t>
            </a:r>
          </a:p>
          <a:p>
            <a:pPr lvl="0">
              <a:lnSpc>
                <a:spcPct val="100000"/>
              </a:lnSpc>
              <a:spcAft>
                <a:spcPts val="200"/>
              </a:spcAft>
              <a:buFontTx/>
              <a:buChar char="-"/>
            </a:pPr>
            <a:r>
              <a:rPr lang="nn-NO" sz="2800" dirty="0">
                <a:latin typeface="Figtree Light" pitchFamily="2" charset="0"/>
                <a:cs typeface="Calibri Light" panose="020F0302020204030204" pitchFamily="34" charset="0"/>
              </a:rPr>
              <a:t> Ver klar, sikker, trygg på kva de vil gjennomføre</a:t>
            </a:r>
          </a:p>
          <a:p>
            <a:pPr>
              <a:lnSpc>
                <a:spcPct val="100000"/>
              </a:lnSpc>
              <a:spcAft>
                <a:spcPts val="200"/>
              </a:spcAft>
              <a:buFontTx/>
              <a:buChar char="-"/>
            </a:pPr>
            <a:r>
              <a:rPr lang="nn-NO" sz="2800" dirty="0">
                <a:latin typeface="Figtree Light" pitchFamily="2" charset="0"/>
                <a:cs typeface="Calibri Light" panose="020F0302020204030204" pitchFamily="34" charset="0"/>
              </a:rPr>
              <a:t> Ikkje problematiser. Slik er det. Punktum.</a:t>
            </a:r>
          </a:p>
          <a:p>
            <a:pPr>
              <a:lnSpc>
                <a:spcPct val="100000"/>
              </a:lnSpc>
              <a:spcAft>
                <a:spcPts val="200"/>
              </a:spcAft>
              <a:buFontTx/>
              <a:buChar char="-"/>
            </a:pPr>
            <a:r>
              <a:rPr lang="nn-NO" sz="2800" dirty="0">
                <a:latin typeface="Figtree Light" pitchFamily="2" charset="0"/>
                <a:cs typeface="Calibri Light" panose="020F0302020204030204" pitchFamily="34" charset="0"/>
              </a:rPr>
              <a:t> Du har definisjonsmakta. Ver trygg ”Vi skapar, vi vinn, vi klarar dette, vi fikser dette”</a:t>
            </a:r>
          </a:p>
          <a:p>
            <a:pPr marL="285750" indent="-285750">
              <a:buFontTx/>
              <a:buChar char="-"/>
            </a:pPr>
            <a:endParaRPr lang="nb-NO" dirty="0"/>
          </a:p>
        </p:txBody>
      </p:sp>
      <p:pic>
        <p:nvPicPr>
          <p:cNvPr id="2" name="Bilde 1">
            <a:extLst>
              <a:ext uri="{FF2B5EF4-FFF2-40B4-BE49-F238E27FC236}">
                <a16:creationId xmlns:a16="http://schemas.microsoft.com/office/drawing/2014/main" id="{DFF76AFB-A618-5821-0C71-19AB9032764C}"/>
              </a:ext>
            </a:extLst>
          </p:cNvPr>
          <p:cNvPicPr>
            <a:picLocks noChangeAspect="1"/>
          </p:cNvPicPr>
          <p:nvPr/>
        </p:nvPicPr>
        <p:blipFill>
          <a:blip r:embed="rId2"/>
          <a:srcRect/>
          <a:stretch/>
        </p:blipFill>
        <p:spPr>
          <a:xfrm>
            <a:off x="10965937" y="5588578"/>
            <a:ext cx="1085020" cy="1084420"/>
          </a:xfrm>
          <a:prstGeom prst="rect">
            <a:avLst/>
          </a:prstGeom>
        </p:spPr>
      </p:pic>
    </p:spTree>
    <p:extLst>
      <p:ext uri="{BB962C8B-B14F-4D97-AF65-F5344CB8AC3E}">
        <p14:creationId xmlns:p14="http://schemas.microsoft.com/office/powerpoint/2010/main" val="325526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58C55897-1456-9B26-36F0-36F721D44DD3}"/>
              </a:ext>
            </a:extLst>
          </p:cNvPr>
          <p:cNvSpPr txBox="1"/>
          <p:nvPr/>
        </p:nvSpPr>
        <p:spPr>
          <a:xfrm>
            <a:off x="3174850" y="1607988"/>
            <a:ext cx="7613287" cy="3642023"/>
          </a:xfrm>
          <a:prstGeom prst="rect">
            <a:avLst/>
          </a:prstGeom>
          <a:noFill/>
        </p:spPr>
        <p:txBody>
          <a:bodyPr wrap="square" rtlCol="0">
            <a:spAutoFit/>
          </a:bodyPr>
          <a:lstStyle/>
          <a:p>
            <a:pPr lvl="0">
              <a:lnSpc>
                <a:spcPct val="100000"/>
              </a:lnSpc>
              <a:spcAft>
                <a:spcPts val="200"/>
              </a:spcAft>
              <a:buFontTx/>
              <a:buChar char="-"/>
            </a:pPr>
            <a:r>
              <a:rPr lang="nn-NO" sz="2800" dirty="0">
                <a:latin typeface="Figtree Light" pitchFamily="2" charset="0"/>
                <a:cs typeface="Calibri Light" panose="020F0302020204030204" pitchFamily="34" charset="0"/>
              </a:rPr>
              <a:t> Ver positiv! Fortel kva de har fått til /skal få til</a:t>
            </a:r>
          </a:p>
          <a:p>
            <a:pPr lvl="0">
              <a:lnSpc>
                <a:spcPct val="100000"/>
              </a:lnSpc>
              <a:spcAft>
                <a:spcPts val="200"/>
              </a:spcAft>
              <a:buFontTx/>
              <a:buChar char="-"/>
            </a:pPr>
            <a:r>
              <a:rPr lang="nn-NO" sz="2800" dirty="0">
                <a:latin typeface="Figtree Light" pitchFamily="2" charset="0"/>
                <a:cs typeface="Calibri Light" panose="020F0302020204030204" pitchFamily="34" charset="0"/>
              </a:rPr>
              <a:t> Løft fram den allmennyttige verdien. Kva er det eigentleg som er viktig med dette prosjektet? Verdien for lokalsamfunnet?</a:t>
            </a:r>
          </a:p>
          <a:p>
            <a:pPr lvl="0">
              <a:lnSpc>
                <a:spcPct val="100000"/>
              </a:lnSpc>
              <a:spcAft>
                <a:spcPts val="200"/>
              </a:spcAft>
              <a:buFontTx/>
              <a:buChar char="-"/>
            </a:pPr>
            <a:r>
              <a:rPr lang="nn-NO" sz="2800" dirty="0">
                <a:latin typeface="Figtree Light" pitchFamily="2" charset="0"/>
                <a:cs typeface="Calibri Light" panose="020F0302020204030204" pitchFamily="34" charset="0"/>
              </a:rPr>
              <a:t> Fortel om visjonane, kva de ynskjer å oppnå! </a:t>
            </a:r>
          </a:p>
          <a:p>
            <a:pPr lvl="0">
              <a:lnSpc>
                <a:spcPct val="100000"/>
              </a:lnSpc>
              <a:spcAft>
                <a:spcPts val="200"/>
              </a:spcAft>
              <a:buFontTx/>
              <a:buChar char="-"/>
            </a:pPr>
            <a:r>
              <a:rPr lang="nn-NO" sz="2800" dirty="0">
                <a:latin typeface="Figtree Light" pitchFamily="2" charset="0"/>
                <a:cs typeface="Calibri Light" panose="020F0302020204030204" pitchFamily="34" charset="0"/>
              </a:rPr>
              <a:t> Pirr nysgjerrigheita til dei som vurderer</a:t>
            </a:r>
          </a:p>
          <a:p>
            <a:pPr lvl="0">
              <a:lnSpc>
                <a:spcPct val="100000"/>
              </a:lnSpc>
              <a:spcAft>
                <a:spcPts val="200"/>
              </a:spcAft>
              <a:buFontTx/>
              <a:buChar char="-"/>
            </a:pPr>
            <a:r>
              <a:rPr lang="nn-NO" sz="2800" dirty="0">
                <a:latin typeface="Figtree Light" pitchFamily="2" charset="0"/>
                <a:cs typeface="Calibri Light" panose="020F0302020204030204" pitchFamily="34" charset="0"/>
              </a:rPr>
              <a:t> Fortel om aktiviteten – skap engasjement til dykkar prosjekt</a:t>
            </a:r>
            <a:endParaRPr lang="nb-NO" sz="2000" dirty="0">
              <a:latin typeface="Figtree Light" pitchFamily="2" charset="0"/>
            </a:endParaRPr>
          </a:p>
        </p:txBody>
      </p:sp>
      <p:pic>
        <p:nvPicPr>
          <p:cNvPr id="2" name="Bilde 1">
            <a:extLst>
              <a:ext uri="{FF2B5EF4-FFF2-40B4-BE49-F238E27FC236}">
                <a16:creationId xmlns:a16="http://schemas.microsoft.com/office/drawing/2014/main" id="{F84C68BB-2698-889F-10C7-D225519B99BC}"/>
              </a:ext>
            </a:extLst>
          </p:cNvPr>
          <p:cNvPicPr>
            <a:picLocks noChangeAspect="1"/>
          </p:cNvPicPr>
          <p:nvPr/>
        </p:nvPicPr>
        <p:blipFill rotWithShape="1">
          <a:blip r:embed="rId2">
            <a:extLst>
              <a:ext uri="{28A0092B-C50C-407E-A947-70E740481C1C}">
                <a14:useLocalDpi xmlns:a14="http://schemas.microsoft.com/office/drawing/2010/main" val="0"/>
              </a:ext>
            </a:extLst>
          </a:blip>
          <a:srcRect l="36898" t="-185" r="12168" b="185"/>
          <a:stretch/>
        </p:blipFill>
        <p:spPr>
          <a:xfrm>
            <a:off x="-20590" y="2090511"/>
            <a:ext cx="3033740" cy="446721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597149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4CE25C-ADE8-6096-857C-BF40676657EA}"/>
              </a:ext>
            </a:extLst>
          </p:cNvPr>
          <p:cNvSpPr>
            <a:spLocks noGrp="1"/>
          </p:cNvSpPr>
          <p:nvPr>
            <p:ph type="title"/>
          </p:nvPr>
        </p:nvSpPr>
        <p:spPr>
          <a:xfrm>
            <a:off x="836679" y="404350"/>
            <a:ext cx="6002110" cy="1102135"/>
          </a:xfrm>
        </p:spPr>
        <p:txBody>
          <a:bodyPr>
            <a:normAutofit/>
          </a:bodyPr>
          <a:lstStyle/>
          <a:p>
            <a:r>
              <a:rPr lang="nn-NO" sz="3200" dirty="0">
                <a:latin typeface="Figtree Bold"/>
                <a:cs typeface="Calibri Light"/>
              </a:rPr>
              <a:t>ENKLE TIPS PÅ VEGEN</a:t>
            </a:r>
            <a:r>
              <a:rPr lang="nn-NO" sz="4000" dirty="0">
                <a:latin typeface="Figtree Bold"/>
                <a:cs typeface="Calibri Light" panose="020F0302020204030204"/>
              </a:rPr>
              <a:t>:</a:t>
            </a:r>
          </a:p>
        </p:txBody>
      </p:sp>
      <p:sp>
        <p:nvSpPr>
          <p:cNvPr id="3" name="Plasshaldar for innhald 2">
            <a:extLst>
              <a:ext uri="{FF2B5EF4-FFF2-40B4-BE49-F238E27FC236}">
                <a16:creationId xmlns:a16="http://schemas.microsoft.com/office/drawing/2014/main" id="{25A09D30-58E7-E973-FCAF-BA6AAFF4D48E}"/>
              </a:ext>
            </a:extLst>
          </p:cNvPr>
          <p:cNvSpPr>
            <a:spLocks noGrp="1"/>
          </p:cNvSpPr>
          <p:nvPr>
            <p:ph idx="1"/>
          </p:nvPr>
        </p:nvSpPr>
        <p:spPr>
          <a:xfrm>
            <a:off x="836680" y="1390265"/>
            <a:ext cx="6002110" cy="4743836"/>
          </a:xfrm>
        </p:spPr>
        <p:txBody>
          <a:bodyPr vert="horz" lIns="91440" tIns="45720" rIns="91440" bIns="45720" rtlCol="0" anchor="t">
            <a:normAutofit lnSpcReduction="10000"/>
          </a:bodyPr>
          <a:lstStyle/>
          <a:p>
            <a:r>
              <a:rPr lang="nn-NO" sz="2000" dirty="0">
                <a:latin typeface="Figtree Light"/>
                <a:cs typeface="Calibri"/>
              </a:rPr>
              <a:t>Ta kontakt</a:t>
            </a:r>
            <a:endParaRPr lang="nb-NO" dirty="0">
              <a:latin typeface="Figtree Light"/>
              <a:cs typeface="Calibri" panose="020F0502020204030204"/>
            </a:endParaRPr>
          </a:p>
          <a:p>
            <a:r>
              <a:rPr lang="nn-NO" sz="2000" dirty="0">
                <a:latin typeface="Figtree Light"/>
                <a:cs typeface="Calibri"/>
              </a:rPr>
              <a:t>Undersøk tidleg kva ordningane krev for at de som søkjarar skal verte vurdert</a:t>
            </a:r>
            <a:endParaRPr lang="nn-NO" dirty="0">
              <a:latin typeface="Figtree Light"/>
              <a:cs typeface="Calibri"/>
            </a:endParaRPr>
          </a:p>
          <a:p>
            <a:r>
              <a:rPr lang="nn-NO" sz="2000" dirty="0">
                <a:latin typeface="Figtree Light"/>
                <a:cs typeface="Calibri"/>
              </a:rPr>
              <a:t>Sjekk retningslinene - lag dykk ei oppgåve og gjenbruk formuleringane og finn gode synonym</a:t>
            </a:r>
          </a:p>
          <a:p>
            <a:r>
              <a:rPr lang="nn-NO" sz="2000" dirty="0">
                <a:latin typeface="Figtree Light"/>
                <a:cs typeface="Calibri"/>
              </a:rPr>
              <a:t>Legg ved årsmeldinga dykkar i søknaden</a:t>
            </a:r>
          </a:p>
          <a:p>
            <a:r>
              <a:rPr lang="nn-NO" sz="2000" dirty="0">
                <a:latin typeface="Figtree Light"/>
                <a:cs typeface="Calibri"/>
              </a:rPr>
              <a:t>Berekraft-miljø og sosialt</a:t>
            </a:r>
          </a:p>
          <a:p>
            <a:r>
              <a:rPr lang="nn-NO" sz="2000" dirty="0" err="1">
                <a:latin typeface="Figtree Light"/>
                <a:cs typeface="Calibri"/>
              </a:rPr>
              <a:t>Allbruk</a:t>
            </a:r>
            <a:r>
              <a:rPr lang="nn-NO" sz="2000" dirty="0">
                <a:latin typeface="Figtree Light"/>
                <a:cs typeface="Calibri"/>
              </a:rPr>
              <a:t> </a:t>
            </a:r>
          </a:p>
          <a:p>
            <a:r>
              <a:rPr lang="nn-NO" sz="2000" dirty="0">
                <a:latin typeface="Figtree Light"/>
                <a:cs typeface="Calibri"/>
              </a:rPr>
              <a:t>Lite bruk av huset? Fokus på å </a:t>
            </a:r>
            <a:r>
              <a:rPr lang="nn-NO" sz="2000" dirty="0" err="1">
                <a:latin typeface="Figtree Light"/>
                <a:cs typeface="Calibri"/>
              </a:rPr>
              <a:t>oppgradere</a:t>
            </a:r>
            <a:r>
              <a:rPr lang="nn-NO" sz="2000" dirty="0">
                <a:latin typeface="Figtree Light"/>
                <a:cs typeface="Calibri"/>
              </a:rPr>
              <a:t> for å auka bruken. </a:t>
            </a:r>
          </a:p>
          <a:p>
            <a:r>
              <a:rPr lang="nn-NO" sz="2000" dirty="0" err="1">
                <a:latin typeface="Figtree Light"/>
                <a:cs typeface="Calibri"/>
              </a:rPr>
              <a:t>Oppgradere</a:t>
            </a:r>
            <a:r>
              <a:rPr lang="nn-NO" sz="2000" dirty="0">
                <a:latin typeface="Figtree Light"/>
                <a:cs typeface="Calibri"/>
              </a:rPr>
              <a:t> for å bevare den gode given?</a:t>
            </a:r>
          </a:p>
          <a:p>
            <a:r>
              <a:rPr lang="nn-NO" sz="2000" dirty="0">
                <a:latin typeface="Figtree Light"/>
                <a:cs typeface="Calibri"/>
              </a:rPr>
              <a:t>Eventuelt syne til medlemstal</a:t>
            </a:r>
          </a:p>
          <a:p>
            <a:r>
              <a:rPr lang="nn-NO" sz="2000" dirty="0">
                <a:latin typeface="Figtree Light"/>
                <a:cs typeface="Calibri"/>
              </a:rPr>
              <a:t>Fortel gjerne om kva planar de har på blokka, framdriftsplan og kva delmål de no vil prioritere</a:t>
            </a:r>
          </a:p>
          <a:p>
            <a:endParaRPr lang="nn-NO" sz="2000" dirty="0">
              <a:cs typeface="Calibri"/>
            </a:endParaRPr>
          </a:p>
          <a:p>
            <a:endParaRPr lang="nn-NO" sz="2000" dirty="0">
              <a:cs typeface="Calibri"/>
            </a:endParaRPr>
          </a:p>
        </p:txBody>
      </p:sp>
      <p:pic>
        <p:nvPicPr>
          <p:cNvPr id="4" name="Bilete 3" descr="Et bilde som inneholder Motetilbehør, tilbehør, Smykker, smykkeproduksjon&#10;&#10;Automatisk generert beskrivelse">
            <a:extLst>
              <a:ext uri="{FF2B5EF4-FFF2-40B4-BE49-F238E27FC236}">
                <a16:creationId xmlns:a16="http://schemas.microsoft.com/office/drawing/2014/main" id="{10BAAD33-D16A-7013-85DE-BC852536F8F2}"/>
              </a:ext>
            </a:extLst>
          </p:cNvPr>
          <p:cNvPicPr>
            <a:picLocks noChangeAspect="1"/>
          </p:cNvPicPr>
          <p:nvPr/>
        </p:nvPicPr>
        <p:blipFill rotWithShape="1">
          <a:blip r:embed="rId3"/>
          <a:srcRect l="1613" t="1732" r="3055" b="2338"/>
          <a:stretch/>
        </p:blipFill>
        <p:spPr>
          <a:xfrm>
            <a:off x="7267699" y="118753"/>
            <a:ext cx="4821632" cy="6578930"/>
          </a:xfrm>
          <a:prstGeom prst="rect">
            <a:avLst/>
          </a:prstGeom>
          <a:ln w="44450">
            <a:solidFill>
              <a:srgbClr val="B88817"/>
            </a:solidFill>
            <a:miter lim="800000"/>
          </a:ln>
          <a:effectLst/>
        </p:spPr>
      </p:pic>
    </p:spTree>
    <p:extLst>
      <p:ext uri="{BB962C8B-B14F-4D97-AF65-F5344CB8AC3E}">
        <p14:creationId xmlns:p14="http://schemas.microsoft.com/office/powerpoint/2010/main" val="39130919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6fb933e-3f5d-4663-b0a0-25c9a45134cd" xsi:nil="true"/>
    <lcf76f155ced4ddcb4097134ff3c332f xmlns="ca3437b7-0d0b-4195-8069-0adabf19969f">
      <Terms xmlns="http://schemas.microsoft.com/office/infopath/2007/PartnerControls"/>
    </lcf76f155ced4ddcb4097134ff3c332f>
    <SharedWithUsers xmlns="16fb933e-3f5d-4663-b0a0-25c9a45134cd">
      <UserInfo>
        <DisplayName>Ida Søderstrøm</DisplayName>
        <AccountId>66</AccountId>
        <AccountType/>
      </UserInfo>
      <UserInfo>
        <DisplayName>Mona Husby</DisplayName>
        <AccountId>43</AccountId>
        <AccountType/>
      </UserInfo>
      <UserInfo>
        <DisplayName>Magni Hjertenes Flyum</DisplayName>
        <AccountId>49</AccountId>
        <AccountType/>
      </UserInfo>
      <UserInfo>
        <DisplayName>Solveig Brekke Hauknes</DisplayName>
        <AccountId>15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C198BAAC472CA498DF4B7B5ADCED783" ma:contentTypeVersion="15" ma:contentTypeDescription="Opprett et nytt dokument." ma:contentTypeScope="" ma:versionID="5362249fedda4078bee024f5833ae6f5">
  <xsd:schema xmlns:xsd="http://www.w3.org/2001/XMLSchema" xmlns:xs="http://www.w3.org/2001/XMLSchema" xmlns:p="http://schemas.microsoft.com/office/2006/metadata/properties" xmlns:ns2="ca3437b7-0d0b-4195-8069-0adabf19969f" xmlns:ns3="16fb933e-3f5d-4663-b0a0-25c9a45134cd" targetNamespace="http://schemas.microsoft.com/office/2006/metadata/properties" ma:root="true" ma:fieldsID="aff0261d83463899f452c49d96b85c1f" ns2:_="" ns3:_="">
    <xsd:import namespace="ca3437b7-0d0b-4195-8069-0adabf19969f"/>
    <xsd:import namespace="16fb933e-3f5d-4663-b0a0-25c9a45134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437b7-0d0b-4195-8069-0adabf1996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b3bd50c8-a30d-4e34-9d7c-28f6904b2fa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b933e-3f5d-4663-b0a0-25c9a45134c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4" nillable="true" ma:displayName="Taxonomy Catch All Column" ma:hidden="true" ma:list="{a96500ae-9ae2-4510-8944-3456b588a096}" ma:internalName="TaxCatchAll" ma:showField="CatchAllData" ma:web="16fb933e-3f5d-4663-b0a0-25c9a45134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BC534E-B1A8-405C-BD11-382042EF4644}">
  <ds:schemaRefs>
    <ds:schemaRef ds:uri="16fb933e-3f5d-4663-b0a0-25c9a45134cd"/>
    <ds:schemaRef ds:uri="ca3437b7-0d0b-4195-8069-0adabf19969f"/>
    <ds:schemaRef ds:uri="http://purl.org/dc/terms/"/>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s>
</ds:datastoreItem>
</file>

<file path=customXml/itemProps2.xml><?xml version="1.0" encoding="utf-8"?>
<ds:datastoreItem xmlns:ds="http://schemas.openxmlformats.org/officeDocument/2006/customXml" ds:itemID="{89B853BC-D3CD-4838-9D38-DBD7A1C10249}">
  <ds:schemaRefs>
    <ds:schemaRef ds:uri="http://schemas.microsoft.com/sharepoint/v3/contenttype/forms"/>
  </ds:schemaRefs>
</ds:datastoreItem>
</file>

<file path=customXml/itemProps3.xml><?xml version="1.0" encoding="utf-8"?>
<ds:datastoreItem xmlns:ds="http://schemas.openxmlformats.org/officeDocument/2006/customXml" ds:itemID="{99F885CD-CBEC-4E9A-B8B7-89D12E29B21F}">
  <ds:schemaRefs>
    <ds:schemaRef ds:uri="16fb933e-3f5d-4663-b0a0-25c9a45134cd"/>
    <ds:schemaRef ds:uri="ca3437b7-0d0b-4195-8069-0adabf1996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1526</TotalTime>
  <Words>3260</Words>
  <Application>Microsoft Office PowerPoint</Application>
  <PresentationFormat>Widescreen</PresentationFormat>
  <Paragraphs>413</Paragraphs>
  <Slides>30</Slides>
  <Notes>26</Notes>
  <HiddenSlides>1</HiddenSlides>
  <MMClips>0</MMClips>
  <ScaleCrop>false</ScaleCrop>
  <HeadingPairs>
    <vt:vector size="6" baseType="variant">
      <vt:variant>
        <vt:lpstr>Brukte skrifter</vt:lpstr>
      </vt:variant>
      <vt:variant>
        <vt:i4>11</vt:i4>
      </vt:variant>
      <vt:variant>
        <vt:lpstr>Tema</vt:lpstr>
      </vt:variant>
      <vt:variant>
        <vt:i4>1</vt:i4>
      </vt:variant>
      <vt:variant>
        <vt:lpstr>Lysbildetitler</vt:lpstr>
      </vt:variant>
      <vt:variant>
        <vt:i4>30</vt:i4>
      </vt:variant>
    </vt:vector>
  </HeadingPairs>
  <TitlesOfParts>
    <vt:vector size="42" baseType="lpstr">
      <vt:lpstr>Adobe Garamond Pro</vt:lpstr>
      <vt:lpstr>Arial</vt:lpstr>
      <vt:lpstr>Bagerich</vt:lpstr>
      <vt:lpstr>Calibri</vt:lpstr>
      <vt:lpstr>Calibri Light</vt:lpstr>
      <vt:lpstr>Europa-Bold</vt:lpstr>
      <vt:lpstr>Europa-Light</vt:lpstr>
      <vt:lpstr>Figtree</vt:lpstr>
      <vt:lpstr>Figtree Bold</vt:lpstr>
      <vt:lpstr>Figtree Light</vt:lpstr>
      <vt:lpstr>TradeGothic CondEighteen</vt:lpstr>
      <vt:lpstr>Office Theme</vt:lpstr>
      <vt:lpstr> Noregs Ungdomslag </vt:lpstr>
      <vt:lpstr>PowerPoint-presentasjon</vt:lpstr>
      <vt:lpstr>PowerPoint-presentasjon</vt:lpstr>
      <vt:lpstr>PowerPoint-presentasjon</vt:lpstr>
      <vt:lpstr>PowerPoint-presentasjon</vt:lpstr>
      <vt:lpstr>PowerPoint-presentasjon</vt:lpstr>
      <vt:lpstr>PowerPoint-presentasjon</vt:lpstr>
      <vt:lpstr>PowerPoint-presentasjon</vt:lpstr>
      <vt:lpstr>ENKLE TIPS PÅ VEGEN: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Ditt namn  Noregs Ungdomslag</dc:title>
  <dc:creator>Mona Husby</dc:creator>
  <cp:lastModifiedBy>Christoffer Knagenhjelm</cp:lastModifiedBy>
  <cp:revision>3</cp:revision>
  <dcterms:created xsi:type="dcterms:W3CDTF">2024-01-09T09:46:16Z</dcterms:created>
  <dcterms:modified xsi:type="dcterms:W3CDTF">2024-04-24T08:01:58Z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0x0101009C198BAAC472CA498DF4B7B5ADCED783</vt:lpwstr>
  </property>
  <property fmtid="{D5CDD505-2E9C-101B-9397-08002B2CF9AE}" pid="3" name="MediaServiceImageTags">
    <vt:lpwstr/>
  </property>
</Properties>
</file>