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8" r:id="rId11"/>
    <p:sldId id="264" r:id="rId12"/>
    <p:sldId id="266" r:id="rId13"/>
    <p:sldId id="306" r:id="rId14"/>
    <p:sldId id="262" r:id="rId15"/>
    <p:sldId id="263" r:id="rId16"/>
    <p:sldId id="307" r:id="rId17"/>
    <p:sldId id="308" r:id="rId18"/>
    <p:sldId id="309" r:id="rId19"/>
    <p:sldId id="265" r:id="rId20"/>
    <p:sldId id="334" r:id="rId21"/>
    <p:sldId id="335" r:id="rId22"/>
    <p:sldId id="340" r:id="rId23"/>
    <p:sldId id="336" r:id="rId24"/>
    <p:sldId id="342" r:id="rId25"/>
    <p:sldId id="291" r:id="rId26"/>
    <p:sldId id="343" r:id="rId27"/>
    <p:sldId id="344" r:id="rId28"/>
    <p:sldId id="345" r:id="rId29"/>
    <p:sldId id="346" r:id="rId30"/>
    <p:sldId id="347" r:id="rId31"/>
    <p:sldId id="270" r:id="rId32"/>
    <p:sldId id="348" r:id="rId33"/>
    <p:sldId id="349" r:id="rId34"/>
    <p:sldId id="279" r:id="rId35"/>
    <p:sldId id="350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854"/>
    <a:srgbClr val="81846E"/>
    <a:srgbClr val="5A6146"/>
    <a:srgbClr val="B9C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72" autoAdjust="0"/>
    <p:restoredTop sz="94874" autoAdjust="0"/>
  </p:normalViewPr>
  <p:slideViewPr>
    <p:cSldViewPr snapToGrid="0">
      <p:cViewPr>
        <p:scale>
          <a:sx n="125" d="100"/>
          <a:sy n="125" d="100"/>
        </p:scale>
        <p:origin x="3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9C1D1-196D-4698-898F-E951C6B8F545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FDC0C-F722-42D3-B81E-137581F569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5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b-NO" sz="1200" dirty="0">
                <a:latin typeface="Europa-Light" panose="02000000000000000000" pitchFamily="2" charset="0"/>
              </a:rPr>
              <a:t>Kartlegging </a:t>
            </a: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og Husdatabase (kunnskapsoversikt)</a:t>
            </a:r>
            <a:endParaRPr lang="nb-NO" sz="1200" dirty="0">
              <a:latin typeface="Europa-Light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nb-NO" sz="1200" dirty="0">
                <a:latin typeface="Europa-Light" panose="02000000000000000000" pitchFamily="2" charset="0"/>
              </a:rPr>
              <a:t>Rådgjeving </a:t>
            </a: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og informasjonsarbeid (søknadsordningar, </a:t>
            </a:r>
            <a:r>
              <a:rPr lang="nn-NO" sz="1200" dirty="0" err="1">
                <a:latin typeface="Europa-Light" panose="02000000000000000000" pitchFamily="2" charset="0"/>
                <a:cs typeface="Calibri Light" panose="020F0302020204030204" pitchFamily="34" charset="0"/>
              </a:rPr>
              <a:t>kovidkompensasjon</a:t>
            </a: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, mva. kompensasjon. osv.</a:t>
            </a:r>
          </a:p>
          <a:p>
            <a:pPr marL="285750" indent="-285750">
              <a:buFontTx/>
              <a:buChar char="-"/>
            </a:pP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Hus- og fagsamlingar</a:t>
            </a:r>
          </a:p>
          <a:p>
            <a:pPr marL="285750" indent="-285750">
              <a:buFontTx/>
              <a:buChar char="-"/>
            </a:pP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Heimeside med førstehjelp</a:t>
            </a:r>
          </a:p>
          <a:p>
            <a:pPr marL="285750" indent="-285750">
              <a:buFontTx/>
              <a:buChar char="-"/>
            </a:pP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Tilskot til bygningsmessige tiltak i Sogn og Fjordane</a:t>
            </a:r>
          </a:p>
          <a:p>
            <a:pPr marL="285750" indent="-285750">
              <a:buFontTx/>
              <a:buChar char="-"/>
            </a:pPr>
            <a:r>
              <a:rPr lang="nn-NO" sz="1200" dirty="0">
                <a:latin typeface="Europa-Light" panose="02000000000000000000" pitchFamily="2" charset="0"/>
                <a:cs typeface="Calibri Light" panose="020F0302020204030204" pitchFamily="34" charset="0"/>
              </a:rPr>
              <a:t>Politisk arbeid og mediearbeid for å synleggjere organisasjonseigde kulturhus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378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768A2-53BA-40BB-B2E7-DFBBB741B7A7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9710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768A2-53BA-40BB-B2E7-DFBBB741B7A7}" type="slidenum">
              <a:rPr lang="nn-NO" smtClean="0"/>
              <a:t>28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85116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768A2-53BA-40BB-B2E7-DFBBB741B7A7}" type="slidenum">
              <a:rPr lang="nn-NO" smtClean="0"/>
              <a:t>31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3442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Understreke at dette </a:t>
            </a:r>
            <a:r>
              <a:rPr lang="nb-NO" dirty="0" err="1"/>
              <a:t>gjer</a:t>
            </a:r>
            <a:r>
              <a:rPr lang="nb-NO" dirty="0"/>
              <a:t> NU </a:t>
            </a:r>
            <a:r>
              <a:rPr lang="nb-NO" dirty="0" err="1"/>
              <a:t>sterkare</a:t>
            </a:r>
            <a:r>
              <a:rPr lang="nb-NO" dirty="0"/>
              <a:t>, målsetninga er å bidra til å løfte våre eigne lokallag. Både i form av kompetanse, støtte- og </a:t>
            </a:r>
            <a:r>
              <a:rPr lang="nb-NO" dirty="0" err="1"/>
              <a:t>tilskotsordningar</a:t>
            </a:r>
            <a:r>
              <a:rPr lang="nb-NO" dirty="0"/>
              <a:t>, men òg i form av </a:t>
            </a:r>
            <a:r>
              <a:rPr lang="nb-NO" dirty="0" err="1"/>
              <a:t>lagsfordelar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23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Arrangørkompetanse, Solveig, døme på dette.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5190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000" dirty="0">
                <a:latin typeface="TradeGothic CondEighteen" panose="020B0506000000000000" pitchFamily="34" charset="0"/>
                <a:cs typeface="Arial" panose="020B0604020202020204" pitchFamily="34" charset="0"/>
              </a:rPr>
              <a:t>Sjå på tidlegare tildelingar. Inspirasjon, god peikepinn på kva som kan vere aktuelt, storleik på søknadssum..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4B069-2CC1-48E2-A0AE-E4B45AB056D8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3607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Kulturminnefondet har nå 350,- pr. time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6633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Ved bruk av fagfolk, er det òg </a:t>
            </a:r>
            <a:r>
              <a:rPr lang="nb-NO" dirty="0" err="1"/>
              <a:t>mogleg</a:t>
            </a:r>
            <a:r>
              <a:rPr lang="nb-NO" dirty="0"/>
              <a:t> å….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97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Ved bruk av fagfolk, er det òg </a:t>
            </a:r>
            <a:r>
              <a:rPr lang="nb-NO" dirty="0" err="1"/>
              <a:t>mogleg</a:t>
            </a:r>
            <a:r>
              <a:rPr lang="nb-NO" dirty="0"/>
              <a:t> å….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FDC0C-F722-42D3-B81E-137581F5694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471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4B069-2CC1-48E2-A0AE-E4B45AB056D8}" type="slidenum">
              <a:rPr lang="nn-NO" smtClean="0"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6389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Plassholder for nota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nn-NO" dirty="0"/>
              <a:t>Den aller viktigaste jobben handlar om å skape lokal entusiasme for prosjektet! Jobben dykkar er å skape engasjement og entusiasme, ikkje stå aleine og slit de ut på prosjekta!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9B1979-933D-3D81-196F-E6A4E792D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F7602F-77EB-D57E-7658-D3D0CA50C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5F109B-C450-8790-1028-0290546B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E7A3CF-BFB3-A2F1-60D8-93DD5C3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BC1013-192E-EAA6-6522-3279E65D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223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37D689-DC0B-CB69-3C96-134E7E5E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FF6D29B-5F2A-6F1D-C694-2837797F9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CDA161-816F-FB5E-16BD-A37ED824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BF899B-247A-44B8-B62B-B199D373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E0B40B-54E9-257C-7EE7-228CA196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7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53D5953-C897-B59B-DA79-3BA3E0B71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AE8F28-2C5E-D7F1-CA97-CD11DECF9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C6E15D-EF7B-9564-F4F2-CEF7A5C9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F55C69-B624-1708-4F0E-AB4421B6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6697AF-8242-D5EA-046F-8DA83DE1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910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694814-0D8D-F8B0-30C5-F159CB6CA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0A4868-4A60-1E54-8436-72BE9757B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43D631-884B-B598-F01C-16559E0B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616F65-5923-83E1-5330-2D63A9E5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934F32-9BF1-F05F-973A-93E22621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72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846F20-4D64-BD3C-B332-814B7AB7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115350-7309-03D1-A62B-CEA7D5D92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BFF11D-94B2-565F-D4DB-059E98DC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DF111E-C7BE-163D-6525-C57998D1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9681B1-8FAC-7854-BC8D-6A82794C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82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A5D3F4-BA6B-BE71-C27B-C9CD09DF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0ECDCB-49D8-1BFE-0D18-EDC3FAEC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1F2215D-B34B-1876-8972-B3477946D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BB7280-4F2C-E46C-99EC-06FF0542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3186FD-DF48-BD34-ADA8-A718928DD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8BDA200-FA3A-476B-C44E-1102AE0E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203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5628E8-0F8C-6813-547A-BC8B3350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EAEF2B1-1ABC-F54B-E802-981815EA4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F1EE6E4-3F6E-71C4-D5A5-24C9BE3F5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ABFC7C5-7CD6-06D1-249B-64B0E1C95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AFC3BC1-9D62-B59F-3F46-4789C9D069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23787D0-D09E-48F9-4D1D-870C1785B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55D3D3-FE77-5AF7-CBB1-BF86A45F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5C2368F-A0C2-0BF5-3757-E79CDEBF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42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AC5622-9619-36B1-2D43-428A7B55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532DAE-378F-D93E-63C4-2712F349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C8EAA4E-DE16-B2DD-B0EE-98DC40C7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13F388-9CA9-FAE4-CE7C-9F2ADE33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34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785142F-12C6-C52B-80BF-03D5A3A0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4FFE09E-3182-4659-2CA0-E9670BDD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E471AA-B974-8361-C9FB-2FA3CAD7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03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879AAD-654C-AE1D-99DA-3300625E3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F4DD2D-253B-DFD2-7F54-A6225381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617926-CF5E-C465-4A88-0EA115097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B82F57F-F8CD-E3A5-9C1E-69FCAC24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0FCA43-EFE2-C185-68D2-46F31D01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312E88-559C-9357-AF23-CA384FE9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32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8D12E5-9D93-8760-5B19-B8DC05F2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DB7838-82BC-BFA0-A42D-F8D5EA1D8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30016C4-6AF4-B30A-E93F-F98A76989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D56E56-CA66-E228-EEBB-C302DC90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324856-22F8-B1B5-6FF1-B61D4B00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0B85899-319E-7724-4494-17A5F465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31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9539FE5-D3D4-B0A3-E005-7431D5A7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F4EEE6-39AD-9EEC-2C83-5265C7961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E346C2-CB52-A3DD-2873-39A0D83A8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2AAE-417D-45E7-AAA7-E59E14D3BFB9}" type="datetimeFigureOut">
              <a:rPr lang="nb-NO" smtClean="0"/>
              <a:t>08.05.2023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0E3615-FF72-69ED-7297-6AD3F3CD5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E38F6C-2255-E9D1-7608-A183B3B3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8B111-3FDE-4A6D-96CB-4C495F8367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933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ulturminnefondet.no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jensidigestiftelsen.no/" TargetMode="Externa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forskrift/1996-12-06-1127/%C2%A72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0EEFB1AE-93CB-E7D5-2148-517AC283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88" y="498600"/>
            <a:ext cx="2960224" cy="411506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1" y="5180348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4000" dirty="0">
                <a:latin typeface="Europa-Bold" panose="02000000000000000000" pitchFamily="2" charset="0"/>
                <a:cs typeface="Calibri" panose="020F0502020204030204" pitchFamily="34" charset="0"/>
              </a:rPr>
              <a:t>TILSKOT OG DRIFT</a:t>
            </a:r>
            <a:endParaRPr lang="nb-NO" sz="4000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0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gnad 26. oktober 2019 - Ålesunds Seilforening">
            <a:extLst>
              <a:ext uri="{FF2B5EF4-FFF2-40B4-BE49-F238E27FC236}">
                <a16:creationId xmlns:a16="http://schemas.microsoft.com/office/drawing/2014/main" id="{B0FE2483-FDD3-4AD5-AD87-30D9E16C7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r="100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776313-B870-4BCB-B8A4-59DDB31590C3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nn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5686044-1031-4990-B85D-2D3330A22282}"/>
              </a:ext>
            </a:extLst>
          </p:cNvPr>
          <p:cNvSpPr txBox="1">
            <a:spLocks/>
          </p:cNvSpPr>
          <p:nvPr/>
        </p:nvSpPr>
        <p:spPr>
          <a:xfrm>
            <a:off x="6096000" y="1162050"/>
            <a:ext cx="6096001" cy="52768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Sjå moglegheiter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Ver kreativ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Tenk stort!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Nyskapande idear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Kan de samarbeide med andre lag?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Er det noko lokalmiljøet saknar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Kan de starte noko nytt? - nå ei ny målgruppe?</a:t>
            </a:r>
          </a:p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641"/>
              </a:spcAft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- Har de ressurspersonar som kan vere med å bidra?</a:t>
            </a:r>
            <a:endParaRPr lang="nn-NO" sz="28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44BA16F-26A4-439B-AF94-3AB3AA06FB11}"/>
              </a:ext>
            </a:extLst>
          </p:cNvPr>
          <p:cNvSpPr txBox="1">
            <a:spLocks/>
          </p:cNvSpPr>
          <p:nvPr/>
        </p:nvSpPr>
        <p:spPr>
          <a:xfrm>
            <a:off x="5551200" y="0"/>
            <a:ext cx="6640800" cy="866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n-NO" sz="3800" dirty="0">
                <a:solidFill>
                  <a:schemeClr val="bg1"/>
                </a:solidFill>
                <a:latin typeface="Europa-Bold" panose="02000000000000000000" pitchFamily="2" charset="0"/>
                <a:cs typeface="Calibri" panose="020F0502020204030204" pitchFamily="34" charset="0"/>
              </a:rPr>
              <a:t>GODE TIPS FØR DU SØKJER</a:t>
            </a:r>
          </a:p>
        </p:txBody>
      </p:sp>
    </p:spTree>
    <p:extLst>
      <p:ext uri="{BB962C8B-B14F-4D97-AF65-F5344CB8AC3E}">
        <p14:creationId xmlns:p14="http://schemas.microsoft.com/office/powerpoint/2010/main" val="428642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1" y="33474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OM Å SØKE…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3067050" y="2090511"/>
            <a:ext cx="7613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Les retningslinjene/formålet til tilskotsordninga nøye</a:t>
            </a:r>
          </a:p>
          <a:p>
            <a:pPr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Ring tilskotsgjevar: Presenter dykk og prosjektet!</a:t>
            </a:r>
            <a:endParaRPr lang="nn-NO" sz="21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Bruk ord frå tilskotsgjevaren sine vedtekter, </a:t>
            </a:r>
            <a:r>
              <a:rPr lang="nn-NO" sz="2400" dirty="0" err="1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omformuler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og tilpass til søknaden</a:t>
            </a: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Ver klar, sikker, trygg på kva de vil gjennomføre</a:t>
            </a:r>
          </a:p>
          <a:p>
            <a:pPr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Ikkje problematiser. Slik er det. Punktum.</a:t>
            </a:r>
          </a:p>
          <a:p>
            <a:pPr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Du har definisjonsmakta. Ver trygg ”Vi skapar, vi vinn, vi klarar dette, vi fikser dette”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FC8C0296-D835-B29C-EACC-67DD19601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 r="6000" b="27386"/>
          <a:stretch/>
        </p:blipFill>
        <p:spPr>
          <a:xfrm>
            <a:off x="1" y="3914775"/>
            <a:ext cx="2962032" cy="2943225"/>
          </a:xfrm>
          <a:prstGeom prst="rect">
            <a:avLst/>
          </a:prstGeom>
          <a:solidFill>
            <a:srgbClr val="5A6146"/>
          </a:solidFill>
        </p:spPr>
      </p:pic>
    </p:spTree>
    <p:extLst>
      <p:ext uri="{BB962C8B-B14F-4D97-AF65-F5344CB8AC3E}">
        <p14:creationId xmlns:p14="http://schemas.microsoft.com/office/powerpoint/2010/main" val="325526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3174850" y="1747611"/>
            <a:ext cx="7613287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Ver positiv! Fortel kva de har fått til /skal få til</a:t>
            </a: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Løft fram den allmennyttige verdien. Kva er det eigentleg som er viktig med dette prosjektet? Verdien for lokalsamfunnet?</a:t>
            </a: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Fortel om visjonane, kva de ynskjer å oppnå! </a:t>
            </a: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Pirr nysgjerrigheita til dei som vurderer</a:t>
            </a:r>
          </a:p>
          <a:p>
            <a:pPr lvl="0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Fortel om aktiviteten – skap engasjement til dykkar prosjekt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84C68BB-2698-889F-10C7-D225519B9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8" t="-185" r="12168" b="185"/>
          <a:stretch/>
        </p:blipFill>
        <p:spPr>
          <a:xfrm>
            <a:off x="-20590" y="2090511"/>
            <a:ext cx="3033740" cy="446721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7149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2505250" y="1402011"/>
            <a:ext cx="7613287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I ein søknad om tilskot er det viktig å setje verdien på dugnad som vert utført og synleggjere sponsing og gåver</a:t>
            </a:r>
          </a:p>
          <a:p>
            <a:endParaRPr lang="nn-NO" sz="2000" b="1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Arial" pitchFamily="34"/>
            </a:endParaRPr>
          </a:p>
          <a:p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Arial" pitchFamily="34"/>
              </a:rPr>
              <a:t>Dugnad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1.Varierer frå stifting til stifting, men </a:t>
            </a:r>
            <a:r>
              <a:rPr lang="nn-NO" sz="2000" b="1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minst kr 300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,- pr. time.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2.Få tilbod frå fagfolk og bruk denne som dugnadsinnsats i finansieringa.</a:t>
            </a:r>
          </a:p>
          <a:p>
            <a:pPr hangingPunct="0">
              <a:spcAft>
                <a:spcPts val="210"/>
              </a:spcAft>
            </a:pPr>
            <a:endParaRPr lang="nn-NO" sz="20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Stor del av finansieringa kan vere dugnad!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Sponsa produkt, få bevis på verdien.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Rabattar på innkjøp, vis verdien.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Gåvebrev</a:t>
            </a:r>
          </a:p>
          <a:p>
            <a:pPr hangingPunct="0">
              <a:spcAft>
                <a:spcPts val="210"/>
              </a:spcAft>
            </a:pPr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Få dei som gjev gåver til å skrive gåvebrev.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D8BE970-64A1-B464-133F-49DDAEC65941}"/>
              </a:ext>
            </a:extLst>
          </p:cNvPr>
          <p:cNvSpPr txBox="1"/>
          <p:nvPr/>
        </p:nvSpPr>
        <p:spPr>
          <a:xfrm>
            <a:off x="0" y="33013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3200" dirty="0">
                <a:solidFill>
                  <a:srgbClr val="000000"/>
                </a:solidFill>
                <a:latin typeface="Europa-Bold" panose="02000000000000000000" pitchFamily="2" charset="0"/>
                <a:ea typeface="Microsoft YaHei" pitchFamily="2"/>
                <a:cs typeface="Lucida Sans" pitchFamily="2"/>
              </a:rPr>
              <a:t>EIGENFINANSIERING I BUDSJETTET</a:t>
            </a:r>
          </a:p>
        </p:txBody>
      </p:sp>
    </p:spTree>
    <p:extLst>
      <p:ext uri="{BB962C8B-B14F-4D97-AF65-F5344CB8AC3E}">
        <p14:creationId xmlns:p14="http://schemas.microsoft.com/office/powerpoint/2010/main" val="3000390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1744910" y="1572062"/>
            <a:ext cx="9585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Ikkje berre pengegåver som skal reknast som gåve.</a:t>
            </a:r>
          </a:p>
          <a:p>
            <a:r>
              <a:rPr lang="nn-NO" sz="18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Calibri" pitchFamily="34"/>
                <a:cs typeface="Calibri Light" panose="020F0302020204030204" pitchFamily="34" charset="0"/>
              </a:rPr>
              <a:t>Det vert gjort mykje arbeid på dugnad som bør synleggjerast i finansieringa av prosjekt.</a:t>
            </a:r>
          </a:p>
          <a:p>
            <a:r>
              <a:rPr lang="nn-NO" sz="18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Bruk då eit gåvebrev som vedkommande fyller ut med namn og verdi på utført teneste (kva det normalt ville ha kosta).</a:t>
            </a:r>
          </a:p>
          <a:p>
            <a:r>
              <a:rPr lang="nn-NO" sz="18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Legg ved finansieringa som gåve.</a:t>
            </a:r>
          </a:p>
          <a:p>
            <a:r>
              <a:rPr lang="nn-NO" sz="18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I budsjettet sett du opp den reelle summen på kva det vil koste å leige/kjøpe teneste.</a:t>
            </a:r>
          </a:p>
          <a:p>
            <a:r>
              <a:rPr lang="nn-NO" sz="18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Døme:</a:t>
            </a:r>
          </a:p>
          <a:p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	- Arbeid med maskiner.</a:t>
            </a:r>
          </a:p>
          <a:p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	- Utlån av utstyr utan betaling.</a:t>
            </a:r>
          </a:p>
          <a:p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	- Gravemaskinførar som gjer jobben på dugnad.</a:t>
            </a:r>
          </a:p>
          <a:p>
            <a:r>
              <a:rPr lang="nn-NO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	- Gratis lån av stillas.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D8BE970-64A1-B464-133F-49DDAEC65941}"/>
              </a:ext>
            </a:extLst>
          </p:cNvPr>
          <p:cNvSpPr txBox="1"/>
          <p:nvPr/>
        </p:nvSpPr>
        <p:spPr>
          <a:xfrm>
            <a:off x="0" y="33013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32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Lucida Sans" pitchFamily="2"/>
              </a:rPr>
              <a:t>VERDISETTING AV SPONSING OG GÅVER</a:t>
            </a:r>
          </a:p>
        </p:txBody>
      </p:sp>
    </p:spTree>
    <p:extLst>
      <p:ext uri="{BB962C8B-B14F-4D97-AF65-F5344CB8AC3E}">
        <p14:creationId xmlns:p14="http://schemas.microsoft.com/office/powerpoint/2010/main" val="227707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1744910" y="1572062"/>
            <a:ext cx="95857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Spør om rabatt hjå lokale forhandlarar.</a:t>
            </a:r>
          </a:p>
          <a:p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Mange ser verdien av å støtte lokale lag og organisasjonar og gjev gode rabattar.</a:t>
            </a:r>
          </a:p>
          <a:p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Spør om prisoverslag på kva materiellet vil koste.</a:t>
            </a:r>
          </a:p>
          <a:p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	- Sett opp den vanlege prisen på produkta som utgiftspost.</a:t>
            </a:r>
          </a:p>
          <a:p>
            <a:r>
              <a:rPr lang="nn-NO" sz="20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Ha dette som eigen post i finansieringsplanen: Sponsing.</a:t>
            </a:r>
          </a:p>
          <a:p>
            <a:endParaRPr lang="nn-NO" sz="20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Døme:</a:t>
            </a:r>
          </a:p>
          <a:p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De har fått kostnadsoverslag frå kjøpmann på materiell kostnader</a:t>
            </a:r>
          </a:p>
          <a:p>
            <a:pPr hangingPunct="0"/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til kr 15 000,- Kjøpmann vil gje dykk 20% rabatt, som utgjer kr 3000,-</a:t>
            </a:r>
          </a:p>
          <a:p>
            <a:pPr hangingPunct="0"/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I budsjett står summen på materiell kostnader på kr 15 000,-</a:t>
            </a:r>
          </a:p>
          <a:p>
            <a:pPr hangingPunct="0"/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I finansieringsplanen står det oppført kr 3000,- som sponsing.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D8BE970-64A1-B464-133F-49DDAEC65941}"/>
              </a:ext>
            </a:extLst>
          </p:cNvPr>
          <p:cNvSpPr txBox="1"/>
          <p:nvPr/>
        </p:nvSpPr>
        <p:spPr>
          <a:xfrm>
            <a:off x="0" y="33013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32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Lucida Sans" pitchFamily="2"/>
              </a:rPr>
              <a:t>VERDISETTING AV SPONSING OG GÅVER</a:t>
            </a:r>
          </a:p>
        </p:txBody>
      </p:sp>
    </p:spTree>
    <p:extLst>
      <p:ext uri="{BB962C8B-B14F-4D97-AF65-F5344CB8AC3E}">
        <p14:creationId xmlns:p14="http://schemas.microsoft.com/office/powerpoint/2010/main" val="77711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1" y="33474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TILSKOTSORDINGAR TIL HUSET?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3486150" y="2376261"/>
            <a:ext cx="7613287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b-NO" sz="2400" b="0" i="0" dirty="0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nn-NO" sz="2400" b="0" i="0" dirty="0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Sparebankstiftingane</a:t>
            </a:r>
            <a:endParaRPr lang="nn-NO" sz="24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Fylkeskommune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UNI-stiftinga (styrehandsaming)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Kulturminnefondet (ingen søknadsfrist).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Arena – tilskotsordning for bygg og infrastruktur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Gjensidigefondet (15. september)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Lokale og regionale fond og stiftingar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nn-NO" sz="24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Kommunen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7696BD-F009-ECA9-3733-B0F15DB91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1" r="29341"/>
          <a:stretch/>
        </p:blipFill>
        <p:spPr>
          <a:xfrm>
            <a:off x="533400" y="1734410"/>
            <a:ext cx="2712430" cy="45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3AD92825-2131-E571-45ED-77A1E9F89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b="6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F5214F1-2E76-A2F5-4D75-774BDF834E42}"/>
              </a:ext>
            </a:extLst>
          </p:cNvPr>
          <p:cNvSpPr txBox="1"/>
          <p:nvPr/>
        </p:nvSpPr>
        <p:spPr>
          <a:xfrm>
            <a:off x="6543675" y="1166842"/>
            <a:ext cx="5495850" cy="4401205"/>
          </a:xfrm>
          <a:prstGeom prst="rect">
            <a:avLst/>
          </a:prstGeom>
          <a:solidFill>
            <a:srgbClr val="5A6146"/>
          </a:solidFill>
        </p:spPr>
        <p:txBody>
          <a:bodyPr wrap="square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Europa-Bold" panose="02000000000000000000" pitchFamily="2" charset="0"/>
                <a:ea typeface="Arial" pitchFamily="34"/>
                <a:cs typeface="Arial" pitchFamily="34"/>
              </a:rPr>
              <a:t>SPELEMIDLAR TIL LOKALE KULTURHUS</a:t>
            </a:r>
          </a:p>
          <a:p>
            <a:endParaRPr lang="nn-NO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  <a:p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Målgruppe: Lag og organisasjonar som eig kulturbygg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nn-NO" sz="16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Start god tid i førevegen - b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ruk god tid på søknaden!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Kontakt kommunen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Kommunen skal sikre at søknaden fyller krava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Kommunen skal gje uttale om behovsvurderinga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Kommunen skal opprette anleggsnummer, slik at de kan søkje digitalt via idrettsanlegg.no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nn-NO" sz="1600" b="0" i="0" u="none" strike="noStrike" kern="1200" spc="0" dirty="0">
              <a:ln>
                <a:noFill/>
              </a:ln>
              <a:solidFill>
                <a:schemeClr val="bg1"/>
              </a:solidFill>
              <a:latin typeface="Europa-Light" panose="02000000000000000000" pitchFamily="2" charset="0"/>
              <a:ea typeface="Arial Unicode MS" pitchFamily="2"/>
              <a:cs typeface="Calibri Light" panose="020F0302020204030204" pitchFamily="34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Det er søkjar som skal legge inn søknad og vedlegg i idrettsanlegg.no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b="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Kommunen skal sikre at dette er riktig gjort og deretter sende søknaden vidare til fylkeskommunen innan fristen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n-NO" sz="1600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 </a:t>
            </a:r>
            <a:r>
              <a:rPr lang="nn-NO" sz="1600" b="1" i="0" u="none" strike="noStrike" kern="1200" spc="0" dirty="0">
                <a:ln>
                  <a:noFill/>
                </a:ln>
                <a:solidFill>
                  <a:schemeClr val="bg1"/>
                </a:solidFill>
                <a:latin typeface="Europa-Light" panose="02000000000000000000" pitchFamily="2" charset="0"/>
                <a:ea typeface="Arial Unicode MS" pitchFamily="2"/>
                <a:cs typeface="Calibri Light" panose="020F0302020204030204" pitchFamily="34" charset="0"/>
              </a:rPr>
              <a:t>Søknadsfrist: 30. april kvart år frå kommune til fylkeskommunen!</a:t>
            </a:r>
            <a:endParaRPr lang="nb-NO" sz="16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8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8A02B8BE-CACE-4DFB-B6C3-1A9762C6D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5" r="1"/>
          <a:stretch/>
        </p:blipFill>
        <p:spPr>
          <a:xfrm>
            <a:off x="0" y="0"/>
            <a:ext cx="9347198" cy="6858000"/>
          </a:xfrm>
          <a:prstGeom prst="rect">
            <a:avLst/>
          </a:prstGeom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9CCEAAEB-E280-4292-A207-EAC381CCE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45"/>
          <a:stretch/>
        </p:blipFill>
        <p:spPr>
          <a:xfrm>
            <a:off x="6921380" y="0"/>
            <a:ext cx="5270620" cy="2514173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D06001A6-E68D-455B-B9D4-C7D98AE1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7" b="12062"/>
          <a:stretch/>
        </p:blipFill>
        <p:spPr>
          <a:xfrm>
            <a:off x="6921380" y="2457765"/>
            <a:ext cx="5270620" cy="440023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6217658-9FFD-873A-7D6D-7188C3DD8B59}"/>
              </a:ext>
            </a:extLst>
          </p:cNvPr>
          <p:cNvSpPr txBox="1"/>
          <p:nvPr/>
        </p:nvSpPr>
        <p:spPr>
          <a:xfrm>
            <a:off x="7046792" y="2105291"/>
            <a:ext cx="5019795" cy="3847207"/>
          </a:xfrm>
          <a:prstGeom prst="rect">
            <a:avLst/>
          </a:prstGeom>
          <a:solidFill>
            <a:srgbClr val="5A6146"/>
          </a:solidFill>
        </p:spPr>
        <p:txBody>
          <a:bodyPr wrap="square">
            <a:spAutoFit/>
          </a:bodyPr>
          <a:lstStyle/>
          <a:p>
            <a:pPr algn="ctr"/>
            <a:r>
              <a:rPr lang="nn-NO" dirty="0">
                <a:latin typeface="Europa-Bold" panose="02000000000000000000" pitchFamily="2" charset="0"/>
              </a:rPr>
              <a:t>KULTURMINNEFONDET</a:t>
            </a:r>
          </a:p>
          <a:p>
            <a:pPr hangingPunct="0"/>
            <a:endParaRPr lang="nn-NO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Målgruppe: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Alle bygningar som har ein kulturhistorisk verdi kan få tilskot frå Kulturminnefondet</a:t>
            </a:r>
          </a:p>
          <a:p>
            <a:pPr hangingPunct="0"/>
            <a:endParaRPr lang="nn-NO" sz="16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På Kulturminnefondet sine heimesider står det godt forklart kven som kan få tilskot og til kva tiltak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Kulturminnefondet gjev støtte til </a:t>
            </a:r>
            <a:r>
              <a:rPr lang="nn-NO" sz="1600" b="1" dirty="0">
                <a:solidFill>
                  <a:schemeClr val="bg1"/>
                </a:solidFill>
                <a:latin typeface="Europa-Light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antikvarisk istandsetjing</a:t>
            </a:r>
            <a:r>
              <a:rPr lang="nn-NO" sz="1600" b="1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av bygningane, dei gjev ikkje støtte til oppgraderings- og moderniseringstiltak eller tilbygg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Døme på tiltak er omlegging av skifertak og restaurering av vindauge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Strenge krav. Omfattande søknad 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Gjev ikkje støtte til igangsette prosjekt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Microsoft YaHei" pitchFamily="2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www.kulturminnefondet.no</a:t>
            </a:r>
            <a:endParaRPr lang="nn-NO" sz="1600" dirty="0">
              <a:solidFill>
                <a:srgbClr val="000000"/>
              </a:solidFill>
              <a:latin typeface="Adobe Garamond Pro" pitchFamily="18"/>
              <a:ea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15375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B19F1C76-B5BD-2167-96B7-6151EB0C9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2" t="8269" r="67923" b="38782"/>
          <a:stretch/>
        </p:blipFill>
        <p:spPr>
          <a:xfrm>
            <a:off x="0" y="0"/>
            <a:ext cx="8574258" cy="686255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341E360-D64F-AF7B-9290-DC2C7CF010B6}"/>
              </a:ext>
            </a:extLst>
          </p:cNvPr>
          <p:cNvSpPr txBox="1"/>
          <p:nvPr/>
        </p:nvSpPr>
        <p:spPr>
          <a:xfrm>
            <a:off x="7002513" y="3511181"/>
            <a:ext cx="5019795" cy="3077766"/>
          </a:xfrm>
          <a:prstGeom prst="rect">
            <a:avLst/>
          </a:prstGeom>
          <a:solidFill>
            <a:srgbClr val="5A6146"/>
          </a:solidFill>
        </p:spPr>
        <p:txBody>
          <a:bodyPr wrap="square">
            <a:spAutoFit/>
          </a:bodyPr>
          <a:lstStyle/>
          <a:p>
            <a:pPr algn="ctr"/>
            <a:r>
              <a:rPr lang="nn-NO" dirty="0">
                <a:latin typeface="Europa-Bold" panose="02000000000000000000" pitchFamily="2" charset="0"/>
              </a:rPr>
              <a:t>STIFTELSEN UNI</a:t>
            </a: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Målgruppe: 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Stiftinga sitt bidrag skal i første rekke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vere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økonomisk støtte til prosjekt og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påskjønning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til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institusjonar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og </a:t>
            </a:r>
            <a:r>
              <a:rPr lang="nn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enkeltpersonar</a:t>
            </a:r>
            <a:endParaRPr lang="nn-NO" sz="16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  <a:p>
            <a:pPr hangingPunct="0"/>
            <a:endParaRPr lang="nn-NO" sz="1600" dirty="0">
              <a:solidFill>
                <a:schemeClr val="bg1"/>
              </a:solidFill>
              <a:latin typeface="Calibri Light" panose="020F0302020204030204" pitchFamily="34" charset="0"/>
              <a:ea typeface="Arial" pitchFamily="34"/>
              <a:cs typeface="Calibri Light" panose="020F0302020204030204" pitchFamily="34" charset="0"/>
            </a:endParaRP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Stifting med ideelt formål for å fremme allmennyttig </a:t>
            </a:r>
            <a:r>
              <a:rPr lang="nb-NO" sz="1600" dirty="0" err="1">
                <a:solidFill>
                  <a:schemeClr val="bg1"/>
                </a:solidFill>
                <a:latin typeface="Europa-Light" panose="02000000000000000000" pitchFamily="2" charset="0"/>
              </a:rPr>
              <a:t>verksemd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</a:t>
            </a:r>
            <a:r>
              <a:rPr lang="nb-NO" sz="1600" dirty="0" err="1">
                <a:solidFill>
                  <a:schemeClr val="bg1"/>
                </a:solidFill>
                <a:latin typeface="Europa-Light" panose="02000000000000000000" pitchFamily="2" charset="0"/>
              </a:rPr>
              <a:t>innan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skade- og miljøvern, for </a:t>
            </a:r>
            <a:r>
              <a:rPr lang="nb-NO" sz="1600" dirty="0" err="1">
                <a:solidFill>
                  <a:schemeClr val="bg1"/>
                </a:solidFill>
                <a:latin typeface="Europa-Light" panose="02000000000000000000" pitchFamily="2" charset="0"/>
              </a:rPr>
              <a:t>medverke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</a:rPr>
              <a:t> til trygg utvikling i det norske samfunn</a:t>
            </a: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Søknadar vert handsama på styremøte seks gonger i året</a:t>
            </a:r>
            <a:endParaRPr lang="nb-NO" sz="1600" dirty="0">
              <a:solidFill>
                <a:schemeClr val="bg1"/>
              </a:solidFill>
              <a:latin typeface="Europa-Light" panose="02000000000000000000" pitchFamily="2" charset="0"/>
            </a:endParaRP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 </a:t>
            </a:r>
            <a:r>
              <a:rPr lang="nb-NO" sz="1600" b="0" i="0" dirty="0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T.d. 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har </a:t>
            </a:r>
            <a:r>
              <a:rPr lang="nb-NO" sz="1600" dirty="0" err="1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g</a:t>
            </a:r>
            <a:r>
              <a:rPr lang="nb-NO" sz="1600" b="0" i="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rendahuset</a:t>
            </a:r>
            <a:r>
              <a:rPr lang="nb-NO" sz="1600" b="0" i="0" dirty="0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 </a:t>
            </a:r>
            <a:r>
              <a:rPr lang="nb-NO" sz="1600" b="0" i="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Ljosheim</a:t>
            </a:r>
            <a:r>
              <a:rPr lang="nb-NO" sz="1600" b="0" i="0" dirty="0">
                <a:solidFill>
                  <a:schemeClr val="bg1"/>
                </a:solidFill>
                <a:effectLst/>
                <a:latin typeface="Europa-Light" panose="02000000000000000000" pitchFamily="2" charset="0"/>
                <a:cs typeface="Calibri Light" panose="020F0302020204030204" pitchFamily="34" charset="0"/>
              </a:rPr>
              <a:t> har fått 310 000,- til m.a. brannsikring og rehabilitering av tak (2019-2022)</a:t>
            </a:r>
            <a:endParaRPr lang="nn-NO" sz="16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  <a:p>
            <a:pPr hangingPunct="0"/>
            <a:r>
              <a:rPr lang="nn-NO" sz="1600" dirty="0">
                <a:solidFill>
                  <a:schemeClr val="bg1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•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 </a:t>
            </a:r>
            <a:r>
              <a:rPr lang="nb-NO" sz="1600" dirty="0">
                <a:solidFill>
                  <a:schemeClr val="bg1"/>
                </a:solidFill>
                <a:latin typeface="Europa-Light" panose="02000000000000000000" pitchFamily="2" charset="0"/>
                <a:ea typeface="Calibri Light" panose="020F0302020204030204" pitchFamily="34" charset="0"/>
                <a:cs typeface="Calibri Light" panose="020F0302020204030204" pitchFamily="34" charset="0"/>
              </a:rPr>
              <a:t>https://www.stiftelsen-uni.no</a:t>
            </a:r>
            <a:endParaRPr lang="nn-NO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1" y="334748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KVIFOR ETABLERTE VI HIB?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B5B2FB1-5986-DB01-143C-3BBF68463FB2}"/>
              </a:ext>
            </a:extLst>
          </p:cNvPr>
          <p:cNvSpPr txBox="1"/>
          <p:nvPr/>
        </p:nvSpPr>
        <p:spPr>
          <a:xfrm>
            <a:off x="4527132" y="2255624"/>
            <a:ext cx="7664868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5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Interne undersøkingar blant lokallaga av Sogn og Fjordane Ungdomslag i 2007</a:t>
            </a:r>
          </a:p>
          <a:p>
            <a:pPr marL="342900" indent="-342900" algn="l">
              <a:spcAft>
                <a:spcPts val="15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Mange ungdomshus var einaste samlingsstad i bygda</a:t>
            </a:r>
          </a:p>
          <a:p>
            <a:pPr marL="342900" indent="-342900" algn="l">
              <a:spcAft>
                <a:spcPts val="15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Romma det meste av aktivitetar</a:t>
            </a:r>
          </a:p>
          <a:p>
            <a:pPr marL="342900" indent="-342900" algn="l">
              <a:spcAft>
                <a:spcPts val="15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Behov for større kompetanse i arbeidet med å drive husa</a:t>
            </a:r>
          </a:p>
          <a:p>
            <a:pPr marL="342900" indent="-342900" algn="l">
              <a:spcAft>
                <a:spcPts val="15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Sterke ynskje om å modernisere husa</a:t>
            </a:r>
            <a:endParaRPr lang="nn-NO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D926011-81EE-5F64-B563-689DE0618DCE}"/>
              </a:ext>
            </a:extLst>
          </p:cNvPr>
          <p:cNvSpPr/>
          <p:nvPr/>
        </p:nvSpPr>
        <p:spPr>
          <a:xfrm>
            <a:off x="318843" y="1802861"/>
            <a:ext cx="3685775" cy="3685775"/>
          </a:xfrm>
          <a:prstGeom prst="ellipse">
            <a:avLst/>
          </a:prstGeom>
          <a:blipFill>
            <a:blip r:embed="rId2"/>
            <a:srcRect/>
            <a:stretch>
              <a:fillRect l="-8651" t="-3545" r="-34137" b="-35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85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bygning, hus&#10;&#10;Automatisk generert beskrivelse">
            <a:extLst>
              <a:ext uri="{FF2B5EF4-FFF2-40B4-BE49-F238E27FC236}">
                <a16:creationId xmlns:a16="http://schemas.microsoft.com/office/drawing/2014/main" id="{D4A80543-546B-4EDE-9ACF-C7802777B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"/>
          <a:stretch/>
        </p:blipFill>
        <p:spPr>
          <a:xfrm>
            <a:off x="0" y="0"/>
            <a:ext cx="6995885" cy="3449840"/>
          </a:xfrm>
          <a:prstGeom prst="rect">
            <a:avLst/>
          </a:prstGeom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9CCEAAEB-E280-4292-A207-EAC381CCE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45"/>
          <a:stretch/>
        </p:blipFill>
        <p:spPr>
          <a:xfrm>
            <a:off x="6988946" y="0"/>
            <a:ext cx="5203054" cy="248194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A02B8BE-CACE-4DFB-B6C3-1A9762C6D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7974"/>
            <a:ext cx="6995885" cy="3450026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D06001A6-E68D-455B-B9D4-C7D98AE1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7" b="12062"/>
          <a:stretch/>
        </p:blipFill>
        <p:spPr>
          <a:xfrm>
            <a:off x="6988946" y="2514173"/>
            <a:ext cx="5203054" cy="4343827"/>
          </a:xfrm>
          <a:prstGeom prst="rect">
            <a:avLst/>
          </a:prstGeom>
        </p:spPr>
      </p:pic>
      <p:sp>
        <p:nvSpPr>
          <p:cNvPr id="8" name="TekstSylinder 1">
            <a:extLst>
              <a:ext uri="{FF2B5EF4-FFF2-40B4-BE49-F238E27FC236}">
                <a16:creationId xmlns:a16="http://schemas.microsoft.com/office/drawing/2014/main" id="{A2F582B4-DB3F-4E84-0431-DBDFF18121A5}"/>
              </a:ext>
            </a:extLst>
          </p:cNvPr>
          <p:cNvSpPr/>
          <p:nvPr/>
        </p:nvSpPr>
        <p:spPr>
          <a:xfrm>
            <a:off x="2316000" y="637274"/>
            <a:ext cx="7560000" cy="56895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>
              <a:lumMod val="75000"/>
              <a:alpha val="80000"/>
            </a:schemeClr>
          </a:solidFill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/>
            <a:r>
              <a:rPr lang="nn-NO" sz="30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Lucida Sans" pitchFamily="2"/>
              </a:rPr>
              <a:t>GJENSIDIGESTIFTINGA</a:t>
            </a:r>
          </a:p>
          <a:p>
            <a:pPr algn="ctr"/>
            <a:endParaRPr lang="nn-NO" sz="1700" dirty="0">
              <a:solidFill>
                <a:srgbClr val="000000"/>
              </a:solidFill>
              <a:latin typeface="Adobe Garamond Pro" pitchFamily="18"/>
              <a:ea typeface="Arial" pitchFamily="34"/>
              <a:cs typeface="Arial" pitchFamily="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Gjensidigestiftelsen ønsker å gi støtte til prosjekt som har størst effekt, både nasjonalt og i det enkelte lokalsamfunn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Du kan søke om midlar til prosjekt som ligg innafor sikkerheit, meistring og læring, sosial </a:t>
            </a:r>
            <a:r>
              <a:rPr lang="nn-NO" sz="2400" dirty="0" err="1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inkludering</a:t>
            </a: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 og mangfald, fysisk aktivitet og kosthald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Må har organisasjonsnummer og vere registrert i </a:t>
            </a:r>
            <a:r>
              <a:rPr lang="nn-NO" sz="2400" dirty="0" err="1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Frivilighetsregisteret</a:t>
            </a:r>
            <a:endParaRPr lang="nn-NO" sz="2400" dirty="0">
              <a:solidFill>
                <a:srgbClr val="000000"/>
              </a:solidFill>
              <a:latin typeface="Calibri Light" panose="020F0302020204030204" pitchFamily="34" charset="0"/>
              <a:ea typeface="Arial" pitchFamily="34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Kan søke om heile eller deler av prosjektsummen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Støtter ikkje igangsette prosjekt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solidFill>
                  <a:srgbClr val="000000"/>
                </a:solidFill>
                <a:latin typeface="Calibri Light" panose="020F0302020204030204" pitchFamily="34" charset="0"/>
                <a:ea typeface="Arial" pitchFamily="34"/>
                <a:cs typeface="Calibri Light" panose="020F0302020204030204" pitchFamily="34" charset="0"/>
              </a:rPr>
              <a:t>Stiftinga har utarbeida eiga «kokebok» med døme på gode prosjekt som har fått støtte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400" dirty="0">
                <a:latin typeface="Calibri Light" panose="020F0302020204030204" pitchFamily="34" charset="0"/>
                <a:ea typeface="Microsoft YaHei" pitchFamily="2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http://www.gjensidigestiftelsen.no</a:t>
            </a:r>
            <a:endParaRPr lang="nn-NO" sz="2400" dirty="0">
              <a:solidFill>
                <a:srgbClr val="BA0061"/>
              </a:solidFill>
              <a:latin typeface="Adobe Garamond Pro" pitchFamily="18"/>
              <a:ea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836226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6E795E35-A61F-7CF7-800A-DBB6E04E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9824" r="20438"/>
          <a:stretch/>
        </p:blipFill>
        <p:spPr>
          <a:xfrm>
            <a:off x="0" y="157395"/>
            <a:ext cx="7421880" cy="410481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C325831-EBA5-551C-3F79-FCBBF84E1195}"/>
              </a:ext>
            </a:extLst>
          </p:cNvPr>
          <p:cNvSpPr txBox="1"/>
          <p:nvPr/>
        </p:nvSpPr>
        <p:spPr>
          <a:xfrm>
            <a:off x="7817853" y="307955"/>
            <a:ext cx="4259847" cy="1200329"/>
          </a:xfrm>
          <a:prstGeom prst="rect">
            <a:avLst/>
          </a:prstGeom>
          <a:solidFill>
            <a:srgbClr val="5A6146"/>
          </a:solidFill>
        </p:spPr>
        <p:txBody>
          <a:bodyPr wrap="square">
            <a:spAutoFit/>
          </a:bodyPr>
          <a:lstStyle/>
          <a:p>
            <a:pPr algn="ctr"/>
            <a:r>
              <a:rPr lang="nn-NO" dirty="0">
                <a:latin typeface="Europa-Bold" panose="02000000000000000000" pitchFamily="2" charset="0"/>
              </a:rPr>
              <a:t>KOMMUNALE ORDNINGAR</a:t>
            </a:r>
          </a:p>
          <a:p>
            <a:endParaRPr lang="nb-NO" sz="18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  <a:p>
            <a:r>
              <a:rPr lang="nb-NO" sz="1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Døme: Steinkjer og Aurland</a:t>
            </a:r>
            <a:endParaRPr lang="nn-NO" sz="18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" panose="020F0502020204030204" pitchFamily="34" charset="0"/>
            </a:endParaRPr>
          </a:p>
          <a:p>
            <a:pPr algn="ctr"/>
            <a:endParaRPr lang="nn-NO" dirty="0">
              <a:latin typeface="Europa-Bold" panose="02000000000000000000" pitchFamily="2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7142FE-F0B8-6481-2DD5-DFFB99F9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0" r="57187" b="28417"/>
          <a:stretch/>
        </p:blipFill>
        <p:spPr>
          <a:xfrm>
            <a:off x="1959467" y="3342884"/>
            <a:ext cx="7363469" cy="35151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EFBD5AD-AC9B-3626-C52B-BE2BE6785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2" t="11111" r="67125" b="28739"/>
          <a:stretch/>
        </p:blipFill>
        <p:spPr>
          <a:xfrm>
            <a:off x="0" y="3083602"/>
            <a:ext cx="4453466" cy="3774398"/>
          </a:xfrm>
          <a:prstGeom prst="rect">
            <a:avLst/>
          </a:prstGeom>
        </p:spPr>
      </p:pic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5B8D47D7-9D65-F2F7-4EDB-62EAD3741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0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736" r="6736"/>
          <a:stretch>
            <a:fillRect/>
          </a:stretch>
        </p:blipFill>
        <p:spPr>
          <a:xfrm>
            <a:off x="1523640" y="1655640"/>
            <a:ext cx="9140400" cy="3993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1"/>
          <p:cNvSpPr/>
          <p:nvPr/>
        </p:nvSpPr>
        <p:spPr>
          <a:xfrm>
            <a:off x="1740000" y="227881"/>
            <a:ext cx="2880000" cy="8736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r>
              <a:rPr lang="nn-NO" sz="2500" b="1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Tilskotsordningar og</a:t>
            </a:r>
          </a:p>
          <a:p>
            <a:r>
              <a:rPr lang="nn-NO" sz="2500" b="1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søknadskriving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/>
          <a:stretch/>
        </p:blipFill>
        <p:spPr>
          <a:xfrm>
            <a:off x="-2160" y="-27384"/>
            <a:ext cx="12192000" cy="688538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-27384"/>
            <a:ext cx="12189840" cy="68853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endParaRPr lang="nn-NO" dirty="0">
              <a:latin typeface="TradeGothic CondEighteen" pitchFamily="34" charset="0"/>
            </a:endParaRPr>
          </a:p>
          <a:p>
            <a:pPr algn="ctr"/>
            <a:endParaRPr lang="nb-NO" dirty="0"/>
          </a:p>
        </p:txBody>
      </p:sp>
      <p:sp>
        <p:nvSpPr>
          <p:cNvPr id="4" name="TekstSylinder 1"/>
          <p:cNvSpPr/>
          <p:nvPr/>
        </p:nvSpPr>
        <p:spPr>
          <a:xfrm>
            <a:off x="286326" y="2147869"/>
            <a:ext cx="5469112" cy="18602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r>
              <a:rPr lang="nn-NO" sz="35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Det er viktig å vere kreativ!</a:t>
            </a:r>
          </a:p>
          <a:p>
            <a:r>
              <a:rPr lang="nn-NO" sz="35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Form søknader etter krav.</a:t>
            </a:r>
          </a:p>
          <a:p>
            <a:r>
              <a:rPr lang="nn-NO" sz="35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Samarbeid med andre.</a:t>
            </a:r>
          </a:p>
        </p:txBody>
      </p:sp>
      <p:sp>
        <p:nvSpPr>
          <p:cNvPr id="5" name="TekstSylinder 1"/>
          <p:cNvSpPr/>
          <p:nvPr/>
        </p:nvSpPr>
        <p:spPr>
          <a:xfrm>
            <a:off x="286326" y="4883305"/>
            <a:ext cx="5271062" cy="1438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r>
              <a:rPr lang="nn-NO" sz="4000" b="1" dirty="0">
                <a:latin typeface="Europa-Bold" panose="02000000000000000000" pitchFamily="2" charset="0"/>
                <a:ea typeface="Arial" pitchFamily="34"/>
                <a:cs typeface="Calibri" panose="020F0502020204030204" pitchFamily="34" charset="0"/>
              </a:rPr>
              <a:t>SKAP ENGASJEMENT</a:t>
            </a:r>
          </a:p>
          <a:p>
            <a:r>
              <a:rPr lang="nn-NO" sz="4000" b="1" dirty="0">
                <a:latin typeface="Europa-Bold" panose="02000000000000000000" pitchFamily="2" charset="0"/>
                <a:ea typeface="Arial" pitchFamily="34"/>
                <a:cs typeface="Calibri" panose="020F0502020204030204" pitchFamily="34" charset="0"/>
              </a:rPr>
              <a:t>OG ENTUSIASME!</a:t>
            </a:r>
          </a:p>
        </p:txBody>
      </p:sp>
      <p:sp>
        <p:nvSpPr>
          <p:cNvPr id="8" name="TekstSylinder 1"/>
          <p:cNvSpPr/>
          <p:nvPr/>
        </p:nvSpPr>
        <p:spPr>
          <a:xfrm>
            <a:off x="286326" y="35444"/>
            <a:ext cx="6696744" cy="14389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/>
            <a:r>
              <a:rPr lang="nn-NO" sz="4000" dirty="0">
                <a:latin typeface="Europa-Bold" panose="02000000000000000000" pitchFamily="2" charset="0"/>
                <a:ea typeface="Microsoft YaHei" pitchFamily="2"/>
                <a:cs typeface="Lucida Sans" pitchFamily="2"/>
              </a:rPr>
              <a:t>DET ER MANGE MOGLEGHEITER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0" y="2921168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DRIFT</a:t>
            </a:r>
            <a:endParaRPr lang="nb-NO" sz="6000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6F95356-641F-46C1-8C50-2BE359A879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531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B9B075E-616C-4ADE-A8C1-11D43969DE9A}"/>
              </a:ext>
            </a:extLst>
          </p:cNvPr>
          <p:cNvSpPr/>
          <p:nvPr/>
        </p:nvSpPr>
        <p:spPr>
          <a:xfrm>
            <a:off x="84059" y="1440019"/>
            <a:ext cx="4911133" cy="3970318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chemeClr val="bg1"/>
                </a:solidFill>
                <a:latin typeface="+mj-lt"/>
              </a:rPr>
              <a:t>Siden 1979 har over 2500 personer omkommet i brann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chemeClr val="bg1"/>
                </a:solidFill>
                <a:latin typeface="+mj-lt"/>
              </a:rPr>
              <a:t>Mellom 40 – 60 personer hvert år.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chemeClr val="bg1"/>
                </a:solidFill>
                <a:latin typeface="+mj-lt"/>
              </a:rPr>
              <a:t>I tillegg kommer personskader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chemeClr val="bg1"/>
                </a:solidFill>
                <a:latin typeface="+mj-lt"/>
              </a:rPr>
              <a:t>Ifølge FNO går 4 – 5 milliarder tapt pr. år. som følge av brann og beløpet øker 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AD693872-EDCF-4734-9FD8-4D145B9558C2}"/>
              </a:ext>
            </a:extLst>
          </p:cNvPr>
          <p:cNvSpPr txBox="1">
            <a:spLocks/>
          </p:cNvSpPr>
          <p:nvPr/>
        </p:nvSpPr>
        <p:spPr>
          <a:xfrm>
            <a:off x="0" y="6146864"/>
            <a:ext cx="2332139" cy="711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000" dirty="0">
              <a:solidFill>
                <a:schemeClr val="bg1">
                  <a:lumMod val="85000"/>
                </a:schemeClr>
              </a:solidFill>
              <a:latin typeface="TradeGothic CondEighteen" panose="020B0506000000000000" pitchFamily="34" charset="0"/>
            </a:endParaRPr>
          </a:p>
          <a:p>
            <a:pPr algn="l"/>
            <a:r>
              <a:rPr lang="nn-NO" sz="1100" dirty="0">
                <a:solidFill>
                  <a:schemeClr val="bg1"/>
                </a:solidFill>
              </a:rPr>
              <a:t>Christoffer Knagenhjelm</a:t>
            </a:r>
            <a:br>
              <a:rPr lang="nn-NO" sz="1100" dirty="0">
                <a:solidFill>
                  <a:schemeClr val="bg1"/>
                </a:solidFill>
              </a:rPr>
            </a:br>
            <a:r>
              <a:rPr lang="nn-NO" sz="1100" dirty="0">
                <a:solidFill>
                  <a:schemeClr val="bg1"/>
                </a:solidFill>
              </a:rPr>
              <a:t>Rådgjevar for kulturbygg og ungdomslag </a:t>
            </a:r>
            <a:r>
              <a:rPr lang="nn-NO" sz="1100" dirty="0" err="1">
                <a:solidFill>
                  <a:schemeClr val="bg1"/>
                </a:solidFill>
              </a:rPr>
              <a:t>Mob</a:t>
            </a:r>
            <a:r>
              <a:rPr lang="nn-NO" sz="1100" dirty="0">
                <a:solidFill>
                  <a:schemeClr val="bg1"/>
                </a:solidFill>
              </a:rPr>
              <a:t>.: 48004817</a:t>
            </a:r>
          </a:p>
          <a:p>
            <a:pPr algn="l"/>
            <a:r>
              <a:rPr lang="nn-NO" sz="1100" dirty="0">
                <a:solidFill>
                  <a:schemeClr val="bg1"/>
                </a:solidFill>
              </a:rPr>
              <a:t>E-post: christoffer@ungdomslag.no</a:t>
            </a:r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C0C76F2-5ADA-4F1D-99C2-21E837086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03" y="6329500"/>
            <a:ext cx="1052744" cy="422173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221B761-B2A2-4075-96AE-D543B4396B6B}"/>
              </a:ext>
            </a:extLst>
          </p:cNvPr>
          <p:cNvSpPr txBox="1"/>
          <p:nvPr/>
        </p:nvSpPr>
        <p:spPr>
          <a:xfrm>
            <a:off x="84060" y="89068"/>
            <a:ext cx="48032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800" dirty="0">
                <a:solidFill>
                  <a:schemeClr val="bg1"/>
                </a:solidFill>
              </a:rPr>
              <a:t>FORSAMLINGSHUS OG BRANNFOREBYGGING</a:t>
            </a:r>
          </a:p>
        </p:txBody>
      </p:sp>
    </p:spTree>
    <p:extLst>
      <p:ext uri="{BB962C8B-B14F-4D97-AF65-F5344CB8AC3E}">
        <p14:creationId xmlns:p14="http://schemas.microsoft.com/office/powerpoint/2010/main" val="130138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1992630" y="1905506"/>
            <a:ext cx="82067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Etter </a:t>
            </a:r>
            <a:r>
              <a:rPr lang="nn-NO" sz="3200" dirty="0" err="1">
                <a:solidFill>
                  <a:schemeClr val="bg1"/>
                </a:solidFill>
                <a:latin typeface="Europa-Light" panose="02000000000000000000" pitchFamily="2" charset="0"/>
                <a:ea typeface="Calibri" panose="020F0502020204030204" pitchFamily="34" charset="0"/>
              </a:rPr>
              <a:t>i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nternkontrollforskriften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, Brann og eksplosjonsvernloven og forskrift om brannforebygging skal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foretak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ha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utarbeidet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HMS-system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tilpasset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foretaket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. Planen skal beskrive risiko eller forhold det er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ønskelig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å </a:t>
            </a:r>
            <a:r>
              <a:rPr lang="nn-NO" sz="32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forbedre</a:t>
            </a:r>
            <a:r>
              <a:rPr lang="nn-NO" sz="32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.</a:t>
            </a:r>
            <a:endParaRPr lang="nb-NO" sz="32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Bilde 2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5A160FE5-C476-5165-A60A-E3480239C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7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1992630" y="892522"/>
            <a:ext cx="82067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b="1" dirty="0">
                <a:effectLst/>
                <a:latin typeface="Europa-Bold" panose="02000000000000000000" pitchFamily="2" charset="0"/>
                <a:ea typeface="Calibri" panose="020F0502020204030204" pitchFamily="34" charset="0"/>
              </a:rPr>
              <a:t>SENTRALE LOVER OG FORSKRIFTER:</a:t>
            </a:r>
            <a:endParaRPr lang="nn-NO" sz="2400" dirty="0">
              <a:effectLst/>
              <a:latin typeface="Europa-Bold" panose="02000000000000000000" pitchFamily="2" charset="0"/>
              <a:ea typeface="Calibri" panose="020F0502020204030204" pitchFamily="34" charset="0"/>
            </a:endParaRPr>
          </a:p>
          <a:p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Forskrift om systematisk helse-, miljø- og sikkerhetsarbeid i virksomheter (Internkontrollforskriften)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Brann og eksplosjonslova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Forskrift om brannforebygging</a:t>
            </a:r>
          </a:p>
          <a:p>
            <a:endParaRPr lang="nb-NO" sz="2400" b="1" dirty="0">
              <a:solidFill>
                <a:srgbClr val="000000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r>
              <a:rPr lang="nb-NO" sz="2400" b="1" dirty="0">
                <a:latin typeface="Europa-Bold" panose="02000000000000000000" pitchFamily="2" charset="0"/>
              </a:rPr>
              <a:t>NOKRE SENTRALE BEGREP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sz="2400" i="1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i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Eieren</a:t>
            </a: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er den som har grunnbokshjemmelen til byggverket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i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Bruker</a:t>
            </a: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er enten eieren selv eller den som har avtale med eieren om bruk av byggverket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Med </a:t>
            </a:r>
            <a:r>
              <a:rPr lang="nb-NO" sz="2400" i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byggverk</a:t>
            </a:r>
            <a:r>
              <a:rPr lang="nb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menes bygninger, konstruksjoner og anlegg</a:t>
            </a:r>
          </a:p>
        </p:txBody>
      </p:sp>
      <p:pic>
        <p:nvPicPr>
          <p:cNvPr id="6" name="Bilde 5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B0AB0975-BB19-9195-F42C-13E9768E1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57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1463040" y="1044922"/>
            <a:ext cx="9265920" cy="551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nb-NO" b="1" dirty="0">
                <a:effectLst/>
                <a:latin typeface="Europa-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1. Formål</a:t>
            </a:r>
          </a:p>
          <a:p>
            <a:pPr>
              <a:spcBef>
                <a:spcPts val="200"/>
              </a:spcBef>
            </a:pPr>
            <a:endParaRPr lang="nb-NO" b="1" dirty="0">
              <a:effectLst/>
              <a:latin typeface="Europa-Bold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Gjennom krav om systematisk gjennomføring av tiltak, skal denne forskrift fremme et forbedringsarbeid i virksomhetene innen: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Arbeidsmiljø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Sikkerhet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Forebygging av helseskade eller miljøforstyrrelser fra produkter eller forbrukertjenester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Vern av det ytre miljø mot forurensning og en bedre behandling av avfall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Forebygging av uhell og ulykker forbundet med egen lovlig aktivitet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Forebygging av uønskede tilsiktede hendelser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600" dirty="0"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 </a:t>
            </a:r>
            <a:endParaRPr lang="nb-NO" sz="1600" dirty="0"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Slik at målene i helse-, miljø- og sikkerhetslovgivningen oppnås.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endParaRPr lang="nb-NO" b="1" dirty="0">
              <a:effectLst/>
              <a:latin typeface="Europa-Ligh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r>
              <a:rPr lang="nb-NO" b="1" dirty="0">
                <a:effectLst/>
                <a:latin typeface="Europa-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3. Definisjoner</a:t>
            </a:r>
          </a:p>
          <a:p>
            <a:pPr>
              <a:spcBef>
                <a:spcPts val="200"/>
              </a:spcBef>
            </a:pPr>
            <a:endParaRPr lang="nb-NO" b="1" dirty="0">
              <a:effectLst/>
              <a:latin typeface="Europa-Bold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I denne forskrift betyr:</a:t>
            </a:r>
          </a:p>
          <a:p>
            <a:r>
              <a:rPr lang="nb-NO" sz="1600" i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Internkontroll: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 Systematiske tiltak som skal sikre at virksomhetenes aktiviteter planlegges, organiseres, utføres, sikres og vedlikeholdes i samsvar med krav fastsatt i eller i medhold av helse-, miljø- og sikkerhetslovgivningen.</a:t>
            </a:r>
          </a:p>
          <a:p>
            <a:r>
              <a:rPr lang="nb-NO" sz="1600" i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Helse-, miljø- og sikkerhetslovgivningen: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 De lover som er nevnt i </a:t>
            </a:r>
            <a:r>
              <a:rPr lang="nb-NO" sz="1600" u="sng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2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</a:rPr>
              <a:t> første ledd samt forskrifter fastsatt i medhold av disse.</a:t>
            </a:r>
            <a:endParaRPr lang="nn-NO" sz="1100" dirty="0">
              <a:solidFill>
                <a:schemeClr val="bg1"/>
              </a:solidFill>
              <a:latin typeface="Europa-Light" panose="02000000000000000000" pitchFamily="2" charset="0"/>
            </a:endParaRPr>
          </a:p>
        </p:txBody>
      </p:sp>
      <p:sp useBgFill="1">
        <p:nvSpPr>
          <p:cNvPr id="3" name="TekstSylinder 2">
            <a:extLst>
              <a:ext uri="{FF2B5EF4-FFF2-40B4-BE49-F238E27FC236}">
                <a16:creationId xmlns:a16="http://schemas.microsoft.com/office/drawing/2014/main" id="{3EB64F2E-380C-DD29-8695-8E43D9C8EEFA}"/>
              </a:ext>
            </a:extLst>
          </p:cNvPr>
          <p:cNvSpPr txBox="1"/>
          <p:nvPr/>
        </p:nvSpPr>
        <p:spPr>
          <a:xfrm>
            <a:off x="0" y="406470"/>
            <a:ext cx="121920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effectLst/>
                <a:latin typeface="Europa-Bol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FORSKRIFT OM SYSTEMATISK HELSE-, MILJØ- OG SIKKERHETSARBEID I VIRKSOMHETER (INTERNKONTROLLFORSKRIFTEN)</a:t>
            </a:r>
            <a:endParaRPr lang="nb-NO" sz="2000" dirty="0">
              <a:effectLst/>
              <a:latin typeface="Europa-Bold" panose="020000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83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793C04-DA86-4717-8975-A069409F1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8" b="8412"/>
          <a:stretch/>
        </p:blipFill>
        <p:spPr>
          <a:xfrm>
            <a:off x="0" y="0"/>
            <a:ext cx="12195047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A05EE59-1853-4BBC-BCDC-4A77916AB362}"/>
              </a:ext>
            </a:extLst>
          </p:cNvPr>
          <p:cNvSpPr/>
          <p:nvPr/>
        </p:nvSpPr>
        <p:spPr>
          <a:xfrm>
            <a:off x="245424" y="1262478"/>
            <a:ext cx="5229486" cy="3957222"/>
          </a:xfrm>
          <a:prstGeom prst="rect">
            <a:avLst/>
          </a:prstGeom>
          <a:solidFill>
            <a:srgbClr val="5A6146"/>
          </a:solidFill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Europa-Light" panose="02000000000000000000" pitchFamily="2" charset="0"/>
              </a:rPr>
              <a:t>Eieren av et byggverk skal kjenne kravene til brannsikkerhet som gjelder for byggverket.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Europa-Light" panose="02000000000000000000" pitchFamily="2" charset="0"/>
              </a:rPr>
              <a:t>Eieren skal ha kunnskap om bygningsdeler, installasjoner og utstyr i byggverket som skal oppdage brann eller begrense konsekvensene av brann.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  <a:latin typeface="Europa-Light" panose="02000000000000000000" pitchFamily="2" charset="0"/>
              </a:rPr>
              <a:t>Eieren skal gjøre den som har rett til å bruke byggverket kjent med kravene som gjelder for bruken av byggverket, og med alle egenskapene ved byggverket som har betydning for brannsikkerheten. Er det flere som har rett til å bruke byggverket, skal eieren sikre at all bruk samordnes på en måte som bidrar til å forebygge brann.</a:t>
            </a:r>
            <a:endParaRPr lang="nn-NO" sz="1600" dirty="0">
              <a:solidFill>
                <a:schemeClr val="bg1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EA9C6CE-8EEF-E8CD-6600-81FE0D30E074}"/>
              </a:ext>
            </a:extLst>
          </p:cNvPr>
          <p:cNvSpPr/>
          <p:nvPr/>
        </p:nvSpPr>
        <p:spPr>
          <a:xfrm>
            <a:off x="6355080" y="393786"/>
            <a:ext cx="5591496" cy="1448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n-NO" sz="3200" b="1" dirty="0">
                <a:latin typeface="Europa-Bold" panose="02000000000000000000" pitchFamily="2" charset="0"/>
              </a:rPr>
              <a:t>FORSKRIFT OM BRANNFOREBYGGING, NY, GJELDANDE FRÅ 01.01.2016</a:t>
            </a:r>
          </a:p>
        </p:txBody>
      </p:sp>
      <p:pic>
        <p:nvPicPr>
          <p:cNvPr id="5" name="Bilde 4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1BD91F1F-409A-60B6-FBA1-B02F27C28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1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3873489-6668-4DE2-8700-686EFA747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721916"/>
              </p:ext>
            </p:extLst>
          </p:nvPr>
        </p:nvGraphicFramePr>
        <p:xfrm>
          <a:off x="393959" y="1305215"/>
          <a:ext cx="11404081" cy="50206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6566">
                  <a:extLst>
                    <a:ext uri="{9D8B030D-6E8A-4147-A177-3AD203B41FA5}">
                      <a16:colId xmlns:a16="http://schemas.microsoft.com/office/drawing/2014/main" val="1381944592"/>
                    </a:ext>
                  </a:extLst>
                </a:gridCol>
                <a:gridCol w="8218292">
                  <a:extLst>
                    <a:ext uri="{9D8B030D-6E8A-4147-A177-3AD203B41FA5}">
                      <a16:colId xmlns:a16="http://schemas.microsoft.com/office/drawing/2014/main" val="3757607660"/>
                    </a:ext>
                  </a:extLst>
                </a:gridCol>
                <a:gridCol w="2659223">
                  <a:extLst>
                    <a:ext uri="{9D8B030D-6E8A-4147-A177-3AD203B41FA5}">
                      <a16:colId xmlns:a16="http://schemas.microsoft.com/office/drawing/2014/main" val="837364488"/>
                    </a:ext>
                  </a:extLst>
                </a:gridCol>
              </a:tblGrid>
              <a:tr h="595951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b="1" u="none" strike="noStrike" kern="1200" baseline="0" dirty="0">
                          <a:solidFill>
                            <a:schemeClr val="tx1"/>
                          </a:solidFill>
                          <a:latin typeface="Europa-Light" panose="02000000000000000000" pitchFamily="2" charset="0"/>
                        </a:rPr>
                        <a:t>Internkontroll innebærer at virksomheten skal (jf. </a:t>
                      </a:r>
                      <a:r>
                        <a:rPr lang="nn-NO" sz="1800" b="1" i="0" u="none" strike="noStrike" kern="1200" baseline="0" dirty="0">
                          <a:solidFill>
                            <a:schemeClr val="tx1"/>
                          </a:solidFill>
                          <a:latin typeface="Europa-Light" panose="02000000000000000000" pitchFamily="2" charset="0"/>
                          <a:ea typeface="+mn-ea"/>
                          <a:cs typeface="+mn-cs"/>
                        </a:rPr>
                        <a:t>§ 5, 2 ledd, punkt…)</a:t>
                      </a:r>
                      <a:r>
                        <a:rPr lang="nb-NO" sz="1800" b="1" u="none" strike="noStrike" kern="1200" baseline="0" dirty="0">
                          <a:solidFill>
                            <a:schemeClr val="tx1"/>
                          </a:solidFill>
                          <a:latin typeface="Europa-Light" panose="02000000000000000000" pitchFamily="2" charset="0"/>
                        </a:rPr>
                        <a:t>:</a:t>
                      </a:r>
                      <a:endParaRPr lang="nn-NO" b="1" dirty="0">
                        <a:solidFill>
                          <a:schemeClr val="tx1"/>
                        </a:solidFill>
                        <a:latin typeface="Europa-Light" panose="02000000000000000000" pitchFamily="2" charset="0"/>
                      </a:endParaRPr>
                    </a:p>
                  </a:txBody>
                  <a:tcPr>
                    <a:solidFill>
                      <a:srgbClr val="8588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n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n-NO" b="1" dirty="0">
                          <a:solidFill>
                            <a:schemeClr val="tx1"/>
                          </a:solidFill>
                          <a:latin typeface="Europa-Light" panose="02000000000000000000" pitchFamily="2" charset="0"/>
                        </a:rPr>
                        <a:t>Dokumentasjon</a:t>
                      </a:r>
                    </a:p>
                  </a:txBody>
                  <a:tcPr>
                    <a:solidFill>
                      <a:srgbClr val="8588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1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Sørge for at de lover og forskrifter i helse-, miljø- og sikkerhetslovgivningen som gjelder for virksomheten er tilgjengelig, og ha oversikt over de krav som er av særlig viktighet for virksomheten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endParaRPr lang="nn-NO" sz="1600" b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227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Sørge for at arbeidstakerne har tilstrekkelige kunnskaper og ferdigheter i det systematiske helse-, miljø- og sikkerhetsarbeidet, herunder informasjon om endringer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endParaRPr lang="nn-NO" sz="1600" b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5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Sørge for at arbeidstakerne medvirker slik at samlet kunnskap og erfaring utnyttes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endParaRPr lang="nn-NO" sz="1600" b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631576"/>
                  </a:ext>
                </a:extLst>
              </a:tr>
              <a:tr h="226535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Fastsette mål for helse, miljø og sikkerhet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00" b="0" i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må dokumenterast skriftleg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995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Ha oversikt over virksomhetens organisasjon, herunder hvordan ansvar, oppgaver og myndighet for arbeidet med helse, miljø og sikkerhet er fordelt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må dokumenterast skriftleg </a:t>
                      </a:r>
                      <a:endParaRPr kumimoji="0" lang="nn-NO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Europa-Light" panose="020000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05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Kartlegge farer og problemer og på denne bakgrunn vurdere risiko, samt ut-arbeide tilhørende planer og tiltak for å redusere risikoforholdene 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må dokumenterast skriftleg 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54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Iverksette rutiner for å avdekke, rette opp og forebygge overtredelser av krav fastsatt i eller i medhold av helse-, miljø- og sikkerhetslovgivningen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må dokumenterast skriftleg 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494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1600" b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 kern="1200" baseline="0" dirty="0">
                          <a:solidFill>
                            <a:schemeClr val="bg1"/>
                          </a:solidFill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Foreta systematisk overvåking og gjennomgang av internkontrollen for å sikre at den fungerer som forutsatt</a:t>
                      </a:r>
                      <a:endParaRPr lang="nn-NO" sz="1600" b="0" dirty="0">
                        <a:solidFill>
                          <a:schemeClr val="bg1"/>
                        </a:solidFill>
                        <a:latin typeface="Europa-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18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n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uropa-Light" panose="02000000000000000000" pitchFamily="2" charset="0"/>
                          <a:ea typeface="+mn-ea"/>
                          <a:cs typeface="Arial" panose="020B0604020202020204" pitchFamily="34" charset="0"/>
                        </a:rPr>
                        <a:t>må dokumenterast skriftleg </a:t>
                      </a:r>
                    </a:p>
                  </a:txBody>
                  <a:tcPr>
                    <a:solidFill>
                      <a:srgbClr val="818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10215"/>
                  </a:ext>
                </a:extLst>
              </a:tr>
            </a:tbl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C5396B6E-623F-4A60-8D90-B8D358DE3AB8}"/>
              </a:ext>
            </a:extLst>
          </p:cNvPr>
          <p:cNvSpPr/>
          <p:nvPr/>
        </p:nvSpPr>
        <p:spPr>
          <a:xfrm>
            <a:off x="393959" y="300637"/>
            <a:ext cx="9024361" cy="60182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nn-NO" sz="3600" dirty="0">
                <a:latin typeface="Europa-Bold" panose="02000000000000000000" pitchFamily="2" charset="0"/>
              </a:rPr>
              <a:t>FORSAMLINGSHUS OG BRANNTRYGGLEIK</a:t>
            </a:r>
          </a:p>
        </p:txBody>
      </p:sp>
    </p:spTree>
    <p:extLst>
      <p:ext uri="{BB962C8B-B14F-4D97-AF65-F5344CB8AC3E}">
        <p14:creationId xmlns:p14="http://schemas.microsoft.com/office/powerpoint/2010/main" val="217199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5D46F693-180C-E9F7-6268-0DF1F2816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2" name="Undertittel 2">
            <a:extLst>
              <a:ext uri="{FF2B5EF4-FFF2-40B4-BE49-F238E27FC236}">
                <a16:creationId xmlns:a16="http://schemas.microsoft.com/office/drawing/2014/main" id="{FC0BA173-ABEB-71D3-7784-1DBE08CAB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596" y="498203"/>
            <a:ext cx="4014509" cy="3695475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nn-NO" sz="2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 Light" panose="020F0302020204030204" pitchFamily="34" charset="0"/>
                <a:cs typeface="Calibri Light" panose="020F0302020204030204" pitchFamily="34" charset="0"/>
              </a:rPr>
              <a:t>Gode kulturaktivitetar og bu- og oppvekstmiljø er svært sentralt for busetnadsutviklinga. Vi meiner dei mange organisasjonseigde kulturbygga er vesentlege i dette biletet.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nn-NO" sz="2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 Light" panose="020F0302020204030204" pitchFamily="34" charset="0"/>
                <a:cs typeface="Calibri Light" panose="020F0302020204030204" pitchFamily="34" charset="0"/>
              </a:rPr>
              <a:t>Gode fysiske møteplassar skapar gode fritidstilbod, samhald og heimstadidentitet.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F55CED2-786A-D34A-B850-B35F7C756CB5}"/>
              </a:ext>
            </a:extLst>
          </p:cNvPr>
          <p:cNvSpPr txBox="1"/>
          <p:nvPr/>
        </p:nvSpPr>
        <p:spPr>
          <a:xfrm>
            <a:off x="729595" y="4613110"/>
            <a:ext cx="4014509" cy="176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nn-NO" sz="2400" dirty="0">
                <a:solidFill>
                  <a:schemeClr val="bg1"/>
                </a:solidFill>
                <a:effectLst/>
                <a:latin typeface="Europa-Bol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Bygdene sine eigne kulturbygg må difor utviklast med tanke på framtida! </a:t>
            </a:r>
            <a:r>
              <a:rPr lang="nn-NO" sz="2000" dirty="0">
                <a:solidFill>
                  <a:schemeClr val="bg1"/>
                </a:solidFill>
                <a:effectLst/>
                <a:latin typeface="Europa-Bol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n-NO" sz="1600" dirty="0">
              <a:solidFill>
                <a:schemeClr val="bg1"/>
              </a:solidFill>
              <a:latin typeface="Europa-Bold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775F26AD-96C6-6474-521F-0C39A2990C9C}"/>
              </a:ext>
            </a:extLst>
          </p:cNvPr>
          <p:cNvGrpSpPr/>
          <p:nvPr/>
        </p:nvGrpSpPr>
        <p:grpSpPr>
          <a:xfrm>
            <a:off x="5058163" y="718893"/>
            <a:ext cx="7028393" cy="6767711"/>
            <a:chOff x="4285009" y="1534122"/>
            <a:chExt cx="3970323" cy="3690636"/>
          </a:xfrm>
        </p:grpSpPr>
        <p:sp>
          <p:nvSpPr>
            <p:cNvPr id="8" name="Frihåndsform: figur 7">
              <a:extLst>
                <a:ext uri="{FF2B5EF4-FFF2-40B4-BE49-F238E27FC236}">
                  <a16:creationId xmlns:a16="http://schemas.microsoft.com/office/drawing/2014/main" id="{E33E5335-3B59-2A52-37C1-489940DBE64B}"/>
                </a:ext>
              </a:extLst>
            </p:cNvPr>
            <p:cNvSpPr/>
            <p:nvPr/>
          </p:nvSpPr>
          <p:spPr>
            <a:xfrm>
              <a:off x="6035922" y="1534122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7621" tIns="209964" rIns="187622" bIns="20996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noProof="0" dirty="0">
                  <a:latin typeface="Europa-Light" panose="02000000000000000000" pitchFamily="2" charset="0"/>
                </a:rPr>
                <a:t>Offentlege</a:t>
              </a:r>
              <a:r>
                <a:rPr lang="en-US" sz="2000" kern="1200" dirty="0">
                  <a:latin typeface="Europa-Light" panose="02000000000000000000" pitchFamily="2" charset="0"/>
                </a:rPr>
                <a:t> </a:t>
              </a:r>
              <a:r>
                <a:rPr lang="nn-NO" sz="2000" kern="1200" dirty="0">
                  <a:latin typeface="Europa-Light" panose="02000000000000000000" pitchFamily="2" charset="0"/>
                </a:rPr>
                <a:t>krav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F07DFCD3-53D8-0AD8-E24F-EBC27FE0B14B}"/>
                </a:ext>
              </a:extLst>
            </p:cNvPr>
            <p:cNvSpPr/>
            <p:nvPr/>
          </p:nvSpPr>
          <p:spPr>
            <a:xfrm>
              <a:off x="7024532" y="1754696"/>
              <a:ext cx="1230800" cy="6617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3D3AA8FA-FBC2-ABE3-2D0C-15869C26BF79}"/>
                </a:ext>
              </a:extLst>
            </p:cNvPr>
            <p:cNvSpPr/>
            <p:nvPr/>
          </p:nvSpPr>
          <p:spPr>
            <a:xfrm>
              <a:off x="4999667" y="1534122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21" tIns="171864" rIns="149522" bIns="17186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dirty="0">
                  <a:latin typeface="Europa-Light" panose="02000000000000000000" pitchFamily="2" charset="0"/>
                </a:rPr>
                <a:t>Kartlegging</a:t>
              </a:r>
            </a:p>
          </p:txBody>
        </p:sp>
        <p:sp>
          <p:nvSpPr>
            <p:cNvPr id="12" name="Frihåndsform: figur 11">
              <a:extLst>
                <a:ext uri="{FF2B5EF4-FFF2-40B4-BE49-F238E27FC236}">
                  <a16:creationId xmlns:a16="http://schemas.microsoft.com/office/drawing/2014/main" id="{D488E3C0-B917-F1C1-1611-FB9BB4B4C44A}"/>
                </a:ext>
              </a:extLst>
            </p:cNvPr>
            <p:cNvSpPr/>
            <p:nvPr/>
          </p:nvSpPr>
          <p:spPr>
            <a:xfrm>
              <a:off x="5515809" y="2470236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5A61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7621" tIns="209964" rIns="187622" bIns="20996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400" kern="1200" dirty="0">
                  <a:latin typeface="Europa-Bold" panose="02000000000000000000" pitchFamily="2" charset="0"/>
                </a:rPr>
                <a:t>HUSET I BYGDA</a:t>
              </a:r>
              <a:endParaRPr lang="en-US" sz="2400" kern="1200" dirty="0">
                <a:latin typeface="Europa-Bold" panose="02000000000000000000" pitchFamily="2" charset="0"/>
              </a:endParaRP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140FCEF-32AB-F8AD-84B0-FE6A8EB82527}"/>
                </a:ext>
              </a:extLst>
            </p:cNvPr>
            <p:cNvSpPr/>
            <p:nvPr/>
          </p:nvSpPr>
          <p:spPr>
            <a:xfrm>
              <a:off x="4285009" y="2690810"/>
              <a:ext cx="1191096" cy="6617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1AE271A7-36BB-8F27-0C81-C978D9B507D2}"/>
                </a:ext>
              </a:extLst>
            </p:cNvPr>
            <p:cNvSpPr/>
            <p:nvPr/>
          </p:nvSpPr>
          <p:spPr>
            <a:xfrm>
              <a:off x="6552064" y="2470236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21" tIns="171864" rIns="149522" bIns="17186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noProof="0" dirty="0">
                  <a:latin typeface="Europa-Light" panose="02000000000000000000" pitchFamily="2" charset="0"/>
                </a:rPr>
                <a:t>Rådgjeving</a:t>
              </a:r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EB9228D9-4F4C-130D-BCCA-DF7C333B25F3}"/>
                </a:ext>
              </a:extLst>
            </p:cNvPr>
            <p:cNvSpPr/>
            <p:nvPr/>
          </p:nvSpPr>
          <p:spPr>
            <a:xfrm>
              <a:off x="6035922" y="3406350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7621" tIns="209964" rIns="187622" bIns="20996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dirty="0">
                  <a:latin typeface="Europa-Light" panose="02000000000000000000" pitchFamily="2" charset="0"/>
                </a:rPr>
                <a:t>Aktivitet og økonomi</a:t>
              </a:r>
              <a:endParaRPr lang="en-US" sz="2000" kern="1200" dirty="0">
                <a:latin typeface="Europa-Light" panose="02000000000000000000" pitchFamily="2" charset="0"/>
              </a:endParaRP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BD3E8D40-7CA0-A789-A515-93C9B0488E89}"/>
                </a:ext>
              </a:extLst>
            </p:cNvPr>
            <p:cNvSpPr/>
            <p:nvPr/>
          </p:nvSpPr>
          <p:spPr>
            <a:xfrm>
              <a:off x="7024532" y="3626924"/>
              <a:ext cx="1230800" cy="6617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F5940018-069A-B3E4-B8EE-9815BEA9A785}"/>
                </a:ext>
              </a:extLst>
            </p:cNvPr>
            <p:cNvSpPr/>
            <p:nvPr/>
          </p:nvSpPr>
          <p:spPr>
            <a:xfrm>
              <a:off x="4999667" y="3406350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21" tIns="171864" rIns="149522" bIns="171863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dirty="0">
                  <a:latin typeface="Europa-Light" panose="02000000000000000000" pitchFamily="2" charset="0"/>
                </a:rPr>
                <a:t>Hus-samlingar</a:t>
              </a:r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45820594-587A-95F4-0BD3-A9BE1FE1FDEB}"/>
                </a:ext>
              </a:extLst>
            </p:cNvPr>
            <p:cNvSpPr/>
            <p:nvPr/>
          </p:nvSpPr>
          <p:spPr>
            <a:xfrm>
              <a:off x="4481540" y="2470236"/>
              <a:ext cx="959495" cy="1102868"/>
            </a:xfrm>
            <a:custGeom>
              <a:avLst/>
              <a:gdLst>
                <a:gd name="connsiteX0" fmla="*/ 0 w 1102867"/>
                <a:gd name="connsiteY0" fmla="*/ 479747 h 959494"/>
                <a:gd name="connsiteX1" fmla="*/ 239874 w 1102867"/>
                <a:gd name="connsiteY1" fmla="*/ 0 h 959494"/>
                <a:gd name="connsiteX2" fmla="*/ 862994 w 1102867"/>
                <a:gd name="connsiteY2" fmla="*/ 0 h 959494"/>
                <a:gd name="connsiteX3" fmla="*/ 1102867 w 1102867"/>
                <a:gd name="connsiteY3" fmla="*/ 479747 h 959494"/>
                <a:gd name="connsiteX4" fmla="*/ 862994 w 1102867"/>
                <a:gd name="connsiteY4" fmla="*/ 959494 h 959494"/>
                <a:gd name="connsiteX5" fmla="*/ 239874 w 1102867"/>
                <a:gd name="connsiteY5" fmla="*/ 959494 h 959494"/>
                <a:gd name="connsiteX6" fmla="*/ 0 w 1102867"/>
                <a:gd name="connsiteY6" fmla="*/ 479747 h 9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867" h="959494">
                  <a:moveTo>
                    <a:pt x="551434" y="0"/>
                  </a:moveTo>
                  <a:lnTo>
                    <a:pt x="1102866" y="208691"/>
                  </a:lnTo>
                  <a:lnTo>
                    <a:pt x="1102866" y="750804"/>
                  </a:lnTo>
                  <a:lnTo>
                    <a:pt x="551434" y="959494"/>
                  </a:lnTo>
                  <a:lnTo>
                    <a:pt x="1" y="750804"/>
                  </a:lnTo>
                  <a:lnTo>
                    <a:pt x="1" y="208691"/>
                  </a:lnTo>
                  <a:lnTo>
                    <a:pt x="551434" y="0"/>
                  </a:lnTo>
                  <a:close/>
                </a:path>
              </a:pathLst>
            </a:custGeom>
            <a:solidFill>
              <a:srgbClr val="81846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7621" tIns="209964" rIns="187622" bIns="20996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n-NO" sz="2000" kern="1200" dirty="0">
                  <a:latin typeface="Europa-Light" panose="02000000000000000000" pitchFamily="2" charset="0"/>
                </a:rPr>
                <a:t>Medie- og politisk arbeid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B3085EB1-3F51-24A6-24FF-9D2A829570D7}"/>
                </a:ext>
              </a:extLst>
            </p:cNvPr>
            <p:cNvSpPr/>
            <p:nvPr/>
          </p:nvSpPr>
          <p:spPr>
            <a:xfrm>
              <a:off x="4285009" y="4563038"/>
              <a:ext cx="1191096" cy="6617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456794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E8B2C263-8606-4EAA-8416-B7AD5FFF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9"/>
          <a:stretch/>
        </p:blipFill>
        <p:spPr>
          <a:xfrm>
            <a:off x="-19050" y="4198351"/>
            <a:ext cx="12191998" cy="269594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D61E488-CAFB-48F0-8A3D-CE96E98015FA}"/>
              </a:ext>
            </a:extLst>
          </p:cNvPr>
          <p:cNvSpPr/>
          <p:nvPr/>
        </p:nvSpPr>
        <p:spPr>
          <a:xfrm>
            <a:off x="196028" y="1054619"/>
            <a:ext cx="7186284" cy="29088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Alarmanlegg?</a:t>
            </a: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– Føresetnad for å berekne </a:t>
            </a:r>
            <a:r>
              <a:rPr lang="nn-NO" sz="2000" dirty="0" err="1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persontal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 etter moderne regelverk</a:t>
            </a:r>
          </a:p>
          <a:p>
            <a:pPr>
              <a:spcAft>
                <a:spcPts val="400"/>
              </a:spcAft>
            </a:pPr>
            <a:endParaRPr lang="nn-NO" sz="2000" dirty="0">
              <a:solidFill>
                <a:schemeClr val="bg1"/>
              </a:solidFill>
              <a:latin typeface="Europa-Light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Berekning av </a:t>
            </a:r>
            <a:r>
              <a:rPr lang="nn-NO" sz="2000" dirty="0" err="1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persontal</a:t>
            </a: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• 0,6 m2 pr. person utan faste sitteplassar</a:t>
            </a: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• 1,4 m2 pr. person som spisesal</a:t>
            </a: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• Dører minimum 116 cm netto opning</a:t>
            </a:r>
          </a:p>
          <a:p>
            <a:pPr>
              <a:spcAft>
                <a:spcPts val="400"/>
              </a:spcAft>
            </a:pPr>
            <a:r>
              <a:rPr lang="nn-NO" sz="2000" dirty="0">
                <a:solidFill>
                  <a:schemeClr val="bg1"/>
                </a:solidFill>
                <a:latin typeface="Europa-Light" panose="02000000000000000000" pitchFamily="2" charset="0"/>
                <a:cs typeface="Arial" panose="020B0604020202020204" pitchFamily="34" charset="0"/>
              </a:rPr>
              <a:t>• 1 cm dørbreidde pr. person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0EAAADD-528C-4933-A142-D8C9FF801CE3}"/>
              </a:ext>
            </a:extLst>
          </p:cNvPr>
          <p:cNvSpPr/>
          <p:nvPr/>
        </p:nvSpPr>
        <p:spPr>
          <a:xfrm>
            <a:off x="196028" y="1516283"/>
            <a:ext cx="4244239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nn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AF3BA17-93DC-9075-15B5-E654D8D0F789}"/>
              </a:ext>
            </a:extLst>
          </p:cNvPr>
          <p:cNvSpPr txBox="1"/>
          <p:nvPr/>
        </p:nvSpPr>
        <p:spPr>
          <a:xfrm>
            <a:off x="-19050" y="234922"/>
            <a:ext cx="7839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nn-NO" sz="3200" b="1" dirty="0">
                <a:solidFill>
                  <a:srgbClr val="000000"/>
                </a:solidFill>
                <a:latin typeface="Europa-Bold" panose="02000000000000000000" pitchFamily="2" charset="0"/>
              </a:rPr>
              <a:t>SATSINGSOMRÅDE: PERSONTRYGGLEIK</a:t>
            </a:r>
            <a:endParaRPr lang="nn-NO" sz="3200" b="1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08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D61E488-CAFB-48F0-8A3D-CE96E98015FA}"/>
              </a:ext>
            </a:extLst>
          </p:cNvPr>
          <p:cNvSpPr/>
          <p:nvPr/>
        </p:nvSpPr>
        <p:spPr>
          <a:xfrm>
            <a:off x="120912" y="627819"/>
            <a:ext cx="11875059" cy="58409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Samlet fri bredde i utgangene bestemmes ut fra det antall mennesker </a:t>
            </a:r>
            <a:r>
              <a:rPr lang="nb-NO" sz="16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branncellen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er beregnet for. For dimensjoneringen av fri bredde legges det til grunn 1 cm. pr. person. Dessuten er forutsetningen at utgangene er hensiktsmessig fordelt i lokalet, jf. REN, veiledning til Teknisk forskrift, § 7-27, tabell 5.</a:t>
            </a:r>
          </a:p>
          <a:p>
            <a:r>
              <a:rPr lang="nb-NO" sz="16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r>
              <a:rPr lang="nb-NO" sz="14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Lokale, uten faste plasser: 			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0.6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/ person </a:t>
            </a:r>
          </a:p>
          <a:p>
            <a:r>
              <a:rPr lang="nb-NO" sz="14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Lokale, møblert med stoler og bord: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		1.4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/ person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pPr marL="895350" indent="-895350"/>
            <a:r>
              <a:rPr lang="nb-NO" sz="14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Areal = 	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areal som er tilgjengelig for publikum (ikke scene, kjøkken, bar, garderober, toalett og lignende). Inngangspartier/ haller/ ganger regnes heller ikke med i grunnflaten, siden det ikke er naturlig at publikum oppholder seg der under tilstelninger i salen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pPr>
              <a:spcBef>
                <a:spcPts val="200"/>
              </a:spcBef>
            </a:pPr>
            <a:r>
              <a:rPr lang="nb-NO" sz="14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BEREGNINGSGRUNNLAG</a:t>
            </a:r>
            <a:endParaRPr lang="nb-NO" sz="1400" b="1" dirty="0">
              <a:solidFill>
                <a:schemeClr val="bg1"/>
              </a:solidFill>
              <a:effectLst/>
              <a:latin typeface="Europa-Ligh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Dørbredde	162,4 cm (812 + 812) + 192,4 cm (962 + 962)	 = 3,548 meter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					 = 354 personer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Netto areal					= 218,3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 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	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Uten faste plasser				= 218,3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/ 0.6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/p = 	363 personer</a:t>
            </a:r>
          </a:p>
          <a:p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Serveringssted med bord og stoler	218,3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/ 1.4 m</a:t>
            </a:r>
            <a:r>
              <a:rPr lang="nb-NO" sz="1400" baseline="300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2</a:t>
            </a:r>
            <a:r>
              <a:rPr lang="nb-NO" sz="1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/p 	= 156 personer</a:t>
            </a:r>
          </a:p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 </a:t>
            </a:r>
          </a:p>
          <a:p>
            <a:r>
              <a:rPr lang="nb-NO" sz="1600" b="1" dirty="0">
                <a:effectLst/>
                <a:latin typeface="Europa-Bold" panose="02000000000000000000" pitchFamily="2" charset="0"/>
                <a:ea typeface="Calibri" panose="020F0502020204030204" pitchFamily="34" charset="0"/>
              </a:rPr>
              <a:t>Uten faste plasser er dørbredden avgjørende i kulturhuset og ikke størrelsen på salen. Ved faste plasser er det størrelsen på salen som er avgjørende for publikumsgrunnlaget.</a:t>
            </a:r>
          </a:p>
          <a:p>
            <a:endParaRPr lang="nb-NO" sz="1600" dirty="0">
              <a:solidFill>
                <a:schemeClr val="bg1"/>
              </a:solidFill>
              <a:effectLst/>
              <a:latin typeface="Europa-Light" panose="02000000000000000000" pitchFamily="2" charset="0"/>
              <a:ea typeface="Calibri" panose="020F0502020204030204" pitchFamily="34" charset="0"/>
            </a:endParaRPr>
          </a:p>
          <a:p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Vidar Kulturhus Heddal SA har en sal på 218,3 m2, med nødutgang med bredde på totalt 3,548 meter. Det betyr at kulturhuset kan maksimalt ha </a:t>
            </a:r>
            <a:r>
              <a:rPr lang="nb-NO" sz="16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354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stående publikum og </a:t>
            </a:r>
            <a:r>
              <a:rPr lang="nb-NO" sz="1600" b="1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156</a:t>
            </a:r>
            <a:r>
              <a:rPr lang="nb-NO" sz="16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Calibri" panose="020F0502020204030204" pitchFamily="34" charset="0"/>
              </a:rPr>
              <a:t> sittende. Det er ikke lov å ha arrangement som overstiger dette publikumstallet i forsamlingssalen.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0EAAADD-528C-4933-A142-D8C9FF801CE3}"/>
              </a:ext>
            </a:extLst>
          </p:cNvPr>
          <p:cNvSpPr/>
          <p:nvPr/>
        </p:nvSpPr>
        <p:spPr>
          <a:xfrm>
            <a:off x="196028" y="1516283"/>
            <a:ext cx="4244239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nn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AF3BA17-93DC-9075-15B5-E654D8D0F789}"/>
              </a:ext>
            </a:extLst>
          </p:cNvPr>
          <p:cNvSpPr txBox="1"/>
          <p:nvPr/>
        </p:nvSpPr>
        <p:spPr>
          <a:xfrm>
            <a:off x="0" y="158354"/>
            <a:ext cx="8970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nn-NO" sz="2400" b="1" dirty="0">
                <a:solidFill>
                  <a:srgbClr val="000000"/>
                </a:solidFill>
                <a:latin typeface="Europa-Bold" panose="02000000000000000000" pitchFamily="2" charset="0"/>
              </a:rPr>
              <a:t>DØME PÅ UTREKNING AV PERSONTALL:</a:t>
            </a:r>
            <a:endParaRPr lang="nn-NO" sz="2400" b="1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26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C129B33-4599-4024-939D-F85BF26BB37B}"/>
              </a:ext>
            </a:extLst>
          </p:cNvPr>
          <p:cNvSpPr/>
          <p:nvPr/>
        </p:nvSpPr>
        <p:spPr>
          <a:xfrm>
            <a:off x="200025" y="237845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Overnatting.</a:t>
            </a:r>
          </a:p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Skal meldast til brannvesenet</a:t>
            </a:r>
          </a:p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Eige skjema</a:t>
            </a:r>
          </a:p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Alarm ein føresetnad</a:t>
            </a:r>
          </a:p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Bruk areal med gode evakueringstilhøve</a:t>
            </a:r>
          </a:p>
          <a:p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</a:rPr>
              <a:t>• Nattevakt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6012094-7EB8-4B84-B986-FDFD4CE2AC7F}"/>
              </a:ext>
            </a:extLst>
          </p:cNvPr>
          <p:cNvSpPr/>
          <p:nvPr/>
        </p:nvSpPr>
        <p:spPr>
          <a:xfrm>
            <a:off x="0" y="252120"/>
            <a:ext cx="7140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3200" b="1" dirty="0">
                <a:solidFill>
                  <a:srgbClr val="000000"/>
                </a:solidFill>
                <a:latin typeface="Europa-Bold" panose="02000000000000000000" pitchFamily="2" charset="0"/>
              </a:rPr>
              <a:t>SATSINGSOMRÅDE: UNORMAL BRUK</a:t>
            </a:r>
            <a:endParaRPr lang="nn-NO" sz="3200" b="1" dirty="0">
              <a:latin typeface="Europa-Bold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A9DCF13-F096-4374-8C58-A0F55B252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9794" y="2280751"/>
            <a:ext cx="4741156" cy="2296497"/>
          </a:xfrm>
          <a:prstGeom prst="rect">
            <a:avLst/>
          </a:prstGeom>
        </p:spPr>
      </p:pic>
      <p:pic>
        <p:nvPicPr>
          <p:cNvPr id="3" name="Bilde 2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C45D240B-B837-EF07-3E7B-AD910AF42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5936589" y="334748"/>
            <a:ext cx="6255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KVA GJER VI?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2202F22-33D6-C4EC-0F30-332B459EB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9918" b="5082"/>
          <a:stretch/>
        </p:blipFill>
        <p:spPr>
          <a:xfrm>
            <a:off x="0" y="0"/>
            <a:ext cx="5936589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5936590" y="1533525"/>
            <a:ext cx="62554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2200" dirty="0">
                <a:solidFill>
                  <a:schemeClr val="bg1"/>
                </a:solidFill>
                <a:latin typeface="Europa-Light" panose="02000000000000000000" pitchFamily="2" charset="0"/>
              </a:rPr>
              <a:t>Kartlegging </a:t>
            </a: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og Husdatabase (kunnskapsoversikt)</a:t>
            </a:r>
            <a:endParaRPr lang="nb-NO" sz="2200" dirty="0">
              <a:solidFill>
                <a:schemeClr val="bg1"/>
              </a:solidFill>
              <a:latin typeface="Europa-Light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nb-NO" sz="2200" dirty="0">
                <a:solidFill>
                  <a:schemeClr val="bg1"/>
                </a:solidFill>
                <a:latin typeface="Europa-Light" panose="02000000000000000000" pitchFamily="2" charset="0"/>
              </a:rPr>
              <a:t>Rådgjeving </a:t>
            </a: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og informasjonsarbeid (søknadsordningar, </a:t>
            </a:r>
            <a:r>
              <a:rPr lang="nn-NO" sz="2200" dirty="0" err="1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kovidkompensasjon</a:t>
            </a: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, mva. kompensasjon. osv.</a:t>
            </a:r>
          </a:p>
          <a:p>
            <a:pPr marL="285750" indent="-285750">
              <a:buFontTx/>
              <a:buChar char="-"/>
            </a:pP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Hus- og fagsamlingar</a:t>
            </a:r>
          </a:p>
          <a:p>
            <a:pPr marL="285750" indent="-285750">
              <a:buFontTx/>
              <a:buChar char="-"/>
            </a:pP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Heimeside med førstehjelp</a:t>
            </a:r>
          </a:p>
          <a:p>
            <a:pPr marL="285750" indent="-285750">
              <a:buFontTx/>
              <a:buChar char="-"/>
            </a:pP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Tilskot til bygningsmessige tiltak i Sogn og Fjordane</a:t>
            </a:r>
          </a:p>
          <a:p>
            <a:pPr marL="285750" indent="-285750">
              <a:buFontTx/>
              <a:buChar char="-"/>
            </a:pPr>
            <a:r>
              <a:rPr lang="nn-NO" sz="2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Politisk arbeid og mediearbeid for å synleggjere organisasjonseigde kulturhus</a:t>
            </a:r>
          </a:p>
          <a:p>
            <a:pPr marL="285750" indent="-28575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061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3886201" y="334748"/>
            <a:ext cx="8305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SAMAN ER VI STERKARE!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9E86F61-3D7A-DD3F-ABE2-FC865C391BDF}"/>
              </a:ext>
            </a:extLst>
          </p:cNvPr>
          <p:cNvSpPr txBox="1"/>
          <p:nvPr/>
        </p:nvSpPr>
        <p:spPr>
          <a:xfrm>
            <a:off x="6096000" y="2899870"/>
            <a:ext cx="48601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1208">
              <a:spcAft>
                <a:spcPts val="114"/>
              </a:spcAft>
            </a:pPr>
            <a:r>
              <a:rPr lang="nn-NO" sz="3200" kern="12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Vi arbeidar for å betre vilkåra for frivillig kulturarbeid, lokalt, regionalt og nasjonalt</a:t>
            </a:r>
            <a:endParaRPr lang="nn-NO" sz="44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4119514-DBD0-B60B-C5DB-8C232CF3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8486" y="465129"/>
            <a:ext cx="4054263" cy="598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52C0CFB5-C132-7EB6-0AC8-0BD7327D74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731" y="4889263"/>
            <a:ext cx="851999" cy="1205030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0CCEA1AA-7D58-E267-C5D2-CACF11491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4" y="1567516"/>
            <a:ext cx="2194227" cy="3103423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79CBA81A-86C8-629C-61A2-C99ED9136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70" y="2522310"/>
            <a:ext cx="1867731" cy="2641640"/>
          </a:xfrm>
          <a:prstGeom prst="rect">
            <a:avLst/>
          </a:prstGeom>
        </p:spPr>
      </p:pic>
      <p:pic>
        <p:nvPicPr>
          <p:cNvPr id="12" name="Bilde 11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8891FE40-693B-AB77-F0D7-5215BFF45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00" y="1624225"/>
            <a:ext cx="2337482" cy="3337748"/>
          </a:xfrm>
          <a:prstGeom prst="rect">
            <a:avLst/>
          </a:prstGeom>
        </p:spPr>
      </p:pic>
      <p:pic>
        <p:nvPicPr>
          <p:cNvPr id="13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E92BE99B-D9AA-FFEC-0DE5-338A65B12A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288" y="3744828"/>
            <a:ext cx="1487988" cy="214931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028DD62-ABEF-9DD6-7FB3-FFD796B951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6" y="4495625"/>
            <a:ext cx="1867731" cy="16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6FE4D818-FC01-09E4-9E7A-36CED04AC889}"/>
              </a:ext>
            </a:extLst>
          </p:cNvPr>
          <p:cNvSpPr txBox="1"/>
          <p:nvPr/>
        </p:nvSpPr>
        <p:spPr>
          <a:xfrm>
            <a:off x="1" y="334748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HUSA SOM INKLUDERINGSAREANER</a:t>
            </a:r>
            <a:endParaRPr lang="nb-NO" sz="6000" dirty="0">
              <a:latin typeface="Europa-Bold" panose="02000000000000000000" pitchFamily="2" charset="0"/>
            </a:endParaRPr>
          </a:p>
        </p:txBody>
      </p:sp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3587574" y="3000413"/>
            <a:ext cx="6249846" cy="261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n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Ungdomshusa er viktige </a:t>
            </a:r>
            <a:r>
              <a:rPr lang="nn-NO" sz="24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inkluderingsarenaer</a:t>
            </a:r>
            <a:r>
              <a:rPr lang="nn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. Her er det moglegheiter for et mangfald av aktivitetar; musikk, teater, dans, klubbaktiviteter, eldrekafé, </a:t>
            </a:r>
            <a:r>
              <a:rPr lang="nn-NO" sz="2400" dirty="0" err="1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gaming</a:t>
            </a:r>
            <a:r>
              <a:rPr lang="nn-NO" sz="2400" dirty="0">
                <a:solidFill>
                  <a:schemeClr val="bg1"/>
                </a:solidFill>
                <a:effectLst/>
                <a:latin typeface="Europa-Light" panose="02000000000000000000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, eller dugnad. Du treng ingen spesielle kunnskap for delta! 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BD45C90-A1FC-A65A-A2FF-BA02CD0878BC}"/>
              </a:ext>
            </a:extLst>
          </p:cNvPr>
          <p:cNvSpPr/>
          <p:nvPr/>
        </p:nvSpPr>
        <p:spPr>
          <a:xfrm>
            <a:off x="555063" y="2964180"/>
            <a:ext cx="2687479" cy="2687479"/>
          </a:xfrm>
          <a:prstGeom prst="ellipse">
            <a:avLst/>
          </a:prstGeom>
          <a:blipFill>
            <a:blip r:embed="rId4"/>
            <a:srcRect/>
            <a:stretch>
              <a:fillRect l="-8651" t="-3545" r="-34137" b="-35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601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E22CFBF-3539-F7EB-E7B5-34DB0638C1FA}"/>
              </a:ext>
            </a:extLst>
          </p:cNvPr>
          <p:cNvSpPr txBox="1"/>
          <p:nvPr/>
        </p:nvSpPr>
        <p:spPr>
          <a:xfrm>
            <a:off x="0" y="2921168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6000" dirty="0">
                <a:latin typeface="Europa-Bold" panose="02000000000000000000" pitchFamily="2" charset="0"/>
                <a:cs typeface="Calibri" panose="020F0502020204030204" pitchFamily="34" charset="0"/>
              </a:rPr>
              <a:t>TILSKOT</a:t>
            </a:r>
            <a:endParaRPr lang="nb-NO" sz="6000" dirty="0">
              <a:latin typeface="Europa-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0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øks, vektorgrafikk, silhuett&#10;&#10;Automatisk generert beskrivelse">
            <a:extLst>
              <a:ext uri="{FF2B5EF4-FFF2-40B4-BE49-F238E27FC236}">
                <a16:creationId xmlns:a16="http://schemas.microsoft.com/office/drawing/2014/main" id="{69BBAAB6-3346-85E7-68B5-477D07D8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37" y="5399314"/>
            <a:ext cx="1085020" cy="132106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C55897-1456-9B26-36F0-36F721D44DD3}"/>
              </a:ext>
            </a:extLst>
          </p:cNvPr>
          <p:cNvSpPr txBox="1"/>
          <p:nvPr/>
        </p:nvSpPr>
        <p:spPr>
          <a:xfrm>
            <a:off x="3701874" y="2165600"/>
            <a:ext cx="6249846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Del ut til aktuelle personar i kommunen</a:t>
            </a: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Legg ut på kantina i kommunen</a:t>
            </a: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Del ut til verksemder</a:t>
            </a: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Send ut til medlemmer/innbyggjarane</a:t>
            </a: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Send den til den lokale avisa – ev. utgangspunkt til</a:t>
            </a:r>
          </a:p>
          <a:p>
            <a:pPr marL="457200" lvl="1" indent="0">
              <a:lnSpc>
                <a:spcPct val="100000"/>
              </a:lnSpc>
              <a:spcAft>
                <a:spcPts val="200"/>
              </a:spcAft>
              <a:buNone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pressemelding</a:t>
            </a: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Artikkel i bygdeavis/</a:t>
            </a:r>
            <a:r>
              <a:rPr lang="nn-NO" sz="2400" dirty="0" err="1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bygdanytt</a:t>
            </a:r>
            <a:endParaRPr lang="nn-NO" sz="2400" dirty="0">
              <a:solidFill>
                <a:schemeClr val="bg1"/>
              </a:solidFill>
              <a:latin typeface="Europa-Light" panose="02000000000000000000" pitchFamily="2" charset="0"/>
              <a:cs typeface="Calibri Light" panose="020F0302020204030204" pitchFamily="34" charset="0"/>
            </a:endParaRPr>
          </a:p>
          <a:p>
            <a:pPr lvl="1">
              <a:lnSpc>
                <a:spcPct val="100000"/>
              </a:lnSpc>
              <a:spcAft>
                <a:spcPts val="200"/>
              </a:spcAft>
              <a:buFontTx/>
              <a:buChar char="-"/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 Heng opp på </a:t>
            </a:r>
            <a:r>
              <a:rPr lang="nn-NO" sz="2400" dirty="0" err="1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grendahuset</a:t>
            </a: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cs typeface="Calibri Light" panose="020F0302020204030204" pitchFamily="34" charset="0"/>
              </a:rPr>
              <a:t>, butikken, på legesenteret, bensinstasjonen?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F11C2017-9F18-E29C-900B-0D7269BE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9" y="2013233"/>
            <a:ext cx="2956101" cy="426992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B157F4-DB90-B46D-B204-BF57E887582F}"/>
              </a:ext>
            </a:extLst>
          </p:cNvPr>
          <p:cNvSpPr txBox="1"/>
          <p:nvPr/>
        </p:nvSpPr>
        <p:spPr>
          <a:xfrm>
            <a:off x="0" y="660536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200"/>
              </a:spcAft>
              <a:buNone/>
            </a:pPr>
            <a:r>
              <a:rPr lang="nn-NO" sz="2800" dirty="0">
                <a:latin typeface="Europa-Bold" panose="02000000000000000000" pitchFamily="2" charset="0"/>
                <a:cs typeface="Calibri" panose="020F0502020204030204" pitchFamily="34" charset="0"/>
              </a:rPr>
              <a:t>LAG EIN GOD ÅRSMELDING – DEN KAN NYTTAST TIL SÅ MANGT!</a:t>
            </a:r>
          </a:p>
        </p:txBody>
      </p:sp>
    </p:spTree>
    <p:extLst>
      <p:ext uri="{BB962C8B-B14F-4D97-AF65-F5344CB8AC3E}">
        <p14:creationId xmlns:p14="http://schemas.microsoft.com/office/powerpoint/2010/main" val="68866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gnad Arkiver - Vernetjenesten.no">
            <a:extLst>
              <a:ext uri="{FF2B5EF4-FFF2-40B4-BE49-F238E27FC236}">
                <a16:creationId xmlns:a16="http://schemas.microsoft.com/office/drawing/2014/main" id="{F2CA6146-DBA6-4E13-91C4-2E85F343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C377473-FB72-4BC3-8FD1-7D4EC34AE33E}"/>
              </a:ext>
            </a:extLst>
          </p:cNvPr>
          <p:cNvSpPr txBox="1"/>
          <p:nvPr/>
        </p:nvSpPr>
        <p:spPr>
          <a:xfrm>
            <a:off x="-51371" y="0"/>
            <a:ext cx="12192000" cy="6858000"/>
          </a:xfrm>
          <a:prstGeom prst="rect">
            <a:avLst/>
          </a:prstGeom>
          <a:solidFill>
            <a:srgbClr val="00206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nn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5686044-1031-4990-B85D-2D3330A22282}"/>
              </a:ext>
            </a:extLst>
          </p:cNvPr>
          <p:cNvSpPr txBox="1">
            <a:spLocks/>
          </p:cNvSpPr>
          <p:nvPr/>
        </p:nvSpPr>
        <p:spPr>
          <a:xfrm>
            <a:off x="407445" y="1146835"/>
            <a:ext cx="6096001" cy="456433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+mn-ea"/>
                <a:cs typeface="Calibri" panose="020F0502020204030204" pitchFamily="34" charset="0"/>
              </a:rPr>
              <a:t>ER DETTE NOKO FOR OSS?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nn-NO" sz="24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Arial" pitchFamily="3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Mange av tilskotsordningane tenker du kanskje ikkje er noko for huset ditt?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nn-NO" sz="2400" b="1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nn-NO" sz="28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SJÅ ETTER EIN GONG TIL!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n-NO" sz="2400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Arial" pitchFamily="34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 Light" panose="020F0302020204030204" pitchFamily="34" charset="0"/>
              </a:rPr>
              <a:t>Les kva andre har fått støtte til frå tilskotsordningar.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nn-NO" sz="2400" b="1" dirty="0">
              <a:solidFill>
                <a:schemeClr val="bg1"/>
              </a:solidFill>
              <a:latin typeface="Europa-Light" panose="02000000000000000000" pitchFamily="2" charset="0"/>
              <a:ea typeface="Arial" pitchFamily="34"/>
              <a:cs typeface="Calibri Light" panose="020F03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nn-NO" sz="2400" dirty="0">
                <a:solidFill>
                  <a:schemeClr val="bg1"/>
                </a:solidFill>
                <a:latin typeface="Europa-Light" panose="02000000000000000000" pitchFamily="2" charset="0"/>
                <a:ea typeface="Arial" pitchFamily="34"/>
                <a:cs typeface="Calibri" panose="020F0502020204030204" pitchFamily="34" charset="0"/>
              </a:rPr>
              <a:t>Det er lov å kopiere idear!</a:t>
            </a:r>
            <a:endParaRPr lang="nn-NO" sz="3500" dirty="0">
              <a:solidFill>
                <a:schemeClr val="bg1"/>
              </a:solidFill>
              <a:latin typeface="Europa-Light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44BA16F-26A4-439B-AF94-3AB3AA06FB1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271200" cy="866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n-NO" sz="4000" dirty="0">
                <a:solidFill>
                  <a:schemeClr val="bg1"/>
                </a:solidFill>
                <a:latin typeface="Europa-Bold" panose="02000000000000000000" pitchFamily="2" charset="0"/>
                <a:cs typeface="Calibri" panose="020F0502020204030204" pitchFamily="34" charset="0"/>
              </a:rPr>
              <a:t>TILSKOTSORDNINGAR</a:t>
            </a:r>
          </a:p>
        </p:txBody>
      </p:sp>
    </p:spTree>
    <p:extLst>
      <p:ext uri="{BB962C8B-B14F-4D97-AF65-F5344CB8AC3E}">
        <p14:creationId xmlns:p14="http://schemas.microsoft.com/office/powerpoint/2010/main" val="187639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fb933e-3f5d-4663-b0a0-25c9a45134cd" xsi:nil="true"/>
    <lcf76f155ced4ddcb4097134ff3c332f xmlns="ca3437b7-0d0b-4195-8069-0adabf19969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198BAAC472CA498DF4B7B5ADCED783" ma:contentTypeVersion="13" ma:contentTypeDescription="Opprett et nytt dokument." ma:contentTypeScope="" ma:versionID="1f3d546d05a5b2c78783ee5f6a8039c3">
  <xsd:schema xmlns:xsd="http://www.w3.org/2001/XMLSchema" xmlns:xs="http://www.w3.org/2001/XMLSchema" xmlns:p="http://schemas.microsoft.com/office/2006/metadata/properties" xmlns:ns2="ca3437b7-0d0b-4195-8069-0adabf19969f" xmlns:ns3="16fb933e-3f5d-4663-b0a0-25c9a45134cd" targetNamespace="http://schemas.microsoft.com/office/2006/metadata/properties" ma:root="true" ma:fieldsID="0a25d565da117517a6bab072bff3a073" ns2:_="" ns3:_="">
    <xsd:import namespace="ca3437b7-0d0b-4195-8069-0adabf19969f"/>
    <xsd:import namespace="16fb933e-3f5d-4663-b0a0-25c9a45134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437b7-0d0b-4195-8069-0adabf199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b3bd50c8-a30d-4e34-9d7c-28f6904b2f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b933e-3f5d-4663-b0a0-25c9a4513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96500ae-9ae2-4510-8944-3456b588a096}" ma:internalName="TaxCatchAll" ma:showField="CatchAllData" ma:web="16fb933e-3f5d-4663-b0a0-25c9a45134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330AB2-ADC4-4A3E-AD28-8CAC159610BC}">
  <ds:schemaRefs>
    <ds:schemaRef ds:uri="http://schemas.microsoft.com/office/2006/metadata/properties"/>
    <ds:schemaRef ds:uri="http://schemas.microsoft.com/office/infopath/2007/PartnerControls"/>
    <ds:schemaRef ds:uri="16fb933e-3f5d-4663-b0a0-25c9a45134cd"/>
    <ds:schemaRef ds:uri="ca3437b7-0d0b-4195-8069-0adabf19969f"/>
  </ds:schemaRefs>
</ds:datastoreItem>
</file>

<file path=customXml/itemProps2.xml><?xml version="1.0" encoding="utf-8"?>
<ds:datastoreItem xmlns:ds="http://schemas.openxmlformats.org/officeDocument/2006/customXml" ds:itemID="{ED7100E1-2E83-4721-9232-E85F523477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A90912-41E9-4E9E-9EC5-80482B2E52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3437b7-0d0b-4195-8069-0adabf19969f"/>
    <ds:schemaRef ds:uri="16fb933e-3f5d-4663-b0a0-25c9a4513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2463</Words>
  <Application>Microsoft Office PowerPoint</Application>
  <PresentationFormat>Widescreen</PresentationFormat>
  <Paragraphs>321</Paragraphs>
  <Slides>32</Slides>
  <Notes>12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3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Kaupanger Hovedgård Knagenhjelm</dc:creator>
  <cp:lastModifiedBy>Kaupanger Hovedgård Knagenhjelm</cp:lastModifiedBy>
  <cp:revision>68</cp:revision>
  <dcterms:created xsi:type="dcterms:W3CDTF">2023-04-25T07:25:21Z</dcterms:created>
  <dcterms:modified xsi:type="dcterms:W3CDTF">2023-05-08T11:29:44Z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0x0101009C198BAAC472CA498DF4B7B5ADCED783</vt:lpwstr>
  </property>
</Properties>
</file>