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6" r:id="rId1"/>
    <p:sldMasterId id="2147483680" r:id="rId2"/>
    <p:sldMasterId id="2147483682" r:id="rId3"/>
    <p:sldMasterId id="2147483684" r:id="rId4"/>
    <p:sldMasterId id="2147483687" r:id="rId5"/>
  </p:sldMasterIdLst>
  <p:sldIdLst>
    <p:sldId id="256" r:id="rId6"/>
    <p:sldId id="257" r:id="rId7"/>
    <p:sldId id="258" r:id="rId8"/>
    <p:sldId id="261" r:id="rId9"/>
    <p:sldId id="297" r:id="rId10"/>
    <p:sldId id="298" r:id="rId11"/>
    <p:sldId id="264" r:id="rId12"/>
    <p:sldId id="265" r:id="rId13"/>
    <p:sldId id="266" r:id="rId14"/>
    <p:sldId id="267" r:id="rId15"/>
    <p:sldId id="268" r:id="rId16"/>
    <p:sldId id="270" r:id="rId17"/>
    <p:sldId id="315" r:id="rId18"/>
    <p:sldId id="272" r:id="rId19"/>
    <p:sldId id="316" r:id="rId20"/>
    <p:sldId id="273" r:id="rId21"/>
    <p:sldId id="274" r:id="rId22"/>
    <p:sldId id="275" r:id="rId23"/>
    <p:sldId id="276" r:id="rId24"/>
    <p:sldId id="312" r:id="rId25"/>
    <p:sldId id="313" r:id="rId26"/>
    <p:sldId id="314"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303" r:id="rId46"/>
    <p:sldId id="310" r:id="rId47"/>
    <p:sldId id="304" r:id="rId48"/>
    <p:sldId id="305" r:id="rId49"/>
    <p:sldId id="306" r:id="rId50"/>
    <p:sldId id="307" r:id="rId51"/>
    <p:sldId id="308" r:id="rId52"/>
    <p:sldId id="309" r:id="rId53"/>
    <p:sldId id="311" r:id="rId54"/>
    <p:sldId id="301" r:id="rId55"/>
    <p:sldId id="302" r:id="rId56"/>
  </p:sldIdLst>
  <p:sldSz cx="10691813" cy="7559675"/>
  <p:notesSz cx="6858000"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8" d="100"/>
          <a:sy n="98" d="100"/>
        </p:scale>
        <p:origin x="8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tandard 4">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Standard 5">
    <p:spTree>
      <p:nvGrpSpPr>
        <p:cNvPr id="1" name=""/>
        <p:cNvGrpSpPr/>
        <p:nvPr/>
      </p:nvGrpSpPr>
      <p:grpSpPr>
        <a:xfrm>
          <a:off x="0" y="0"/>
          <a:ext cx="0" cy="0"/>
          <a:chOff x="0" y="0"/>
          <a:chExt cx="0" cy="0"/>
        </a:xfrm>
      </p:grpSpPr>
      <p:sp>
        <p:nvSpPr>
          <p:cNvPr id="107"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lgn="ctr">
              <a:buNone/>
            </a:pPr>
            <a:endParaRPr lang="de-AT" sz="4310" b="0" strike="noStrike" spc="-1">
              <a:solidFill>
                <a:srgbClr val="000000"/>
              </a:solidFill>
              <a:latin typeface="Arial"/>
            </a:endParaRPr>
          </a:p>
        </p:txBody>
      </p:sp>
      <p:sp>
        <p:nvSpPr>
          <p:cNvPr id="108"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indent="0">
              <a:spcBef>
                <a:spcPts val="1372"/>
              </a:spcBef>
              <a:buNone/>
            </a:pPr>
            <a:endParaRPr lang="de-AT" sz="313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tandard 6">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reserve="1">
  <p:cSld name="Standard 6">
    <p:spTree>
      <p:nvGrpSpPr>
        <p:cNvPr id="1" name=""/>
        <p:cNvGrpSpPr/>
        <p:nvPr/>
      </p:nvGrpSpPr>
      <p:grpSpPr>
        <a:xfrm>
          <a:off x="0" y="0"/>
          <a:ext cx="0" cy="0"/>
          <a:chOff x="0" y="0"/>
          <a:chExt cx="0" cy="0"/>
        </a:xfrm>
      </p:grpSpPr>
      <p:sp>
        <p:nvSpPr>
          <p:cNvPr id="111"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lgn="ctr">
              <a:buNone/>
            </a:pPr>
            <a:endParaRPr lang="de-AT" sz="4310" b="0" strike="noStrike" spc="-1">
              <a:solidFill>
                <a:srgbClr val="000000"/>
              </a:solidFill>
              <a:latin typeface="Arial"/>
            </a:endParaRPr>
          </a:p>
        </p:txBody>
      </p:sp>
      <p:sp>
        <p:nvSpPr>
          <p:cNvPr id="112"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indent="0">
              <a:spcBef>
                <a:spcPts val="1372"/>
              </a:spcBef>
              <a:buNone/>
            </a:pPr>
            <a:endParaRPr lang="de-AT" sz="313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Standard 7">
    <p:spTree>
      <p:nvGrpSpPr>
        <p:cNvPr id="1" name=""/>
        <p:cNvGrpSpPr/>
        <p:nvPr/>
      </p:nvGrpSpPr>
      <p:grpSpPr>
        <a:xfrm>
          <a:off x="0" y="0"/>
          <a:ext cx="0" cy="0"/>
          <a:chOff x="0" y="0"/>
          <a:chExt cx="0" cy="0"/>
        </a:xfrm>
      </p:grpSpPr>
      <p:sp>
        <p:nvSpPr>
          <p:cNvPr id="115"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lgn="ctr">
              <a:buNone/>
            </a:pPr>
            <a:endParaRPr lang="de-AT" sz="4310" b="0" strike="noStrike" spc="-1">
              <a:solidFill>
                <a:srgbClr val="000000"/>
              </a:solidFill>
              <a:latin typeface="Arial"/>
            </a:endParaRPr>
          </a:p>
        </p:txBody>
      </p:sp>
      <p:sp>
        <p:nvSpPr>
          <p:cNvPr id="116"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indent="0">
              <a:spcBef>
                <a:spcPts val="1372"/>
              </a:spcBef>
              <a:buNone/>
            </a:pPr>
            <a:endParaRPr lang="de-AT" sz="313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Standard 7">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 name="CustomShape 1"/>
          <p:cNvSpPr/>
          <p:nvPr/>
        </p:nvSpPr>
        <p:spPr>
          <a:xfrm>
            <a:off x="733680" y="2010960"/>
            <a:ext cx="9219600" cy="4794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de-AT" sz="1800" b="0" strike="noStrike" spc="-1">
              <a:solidFill>
                <a:srgbClr val="000000"/>
              </a:solidFill>
              <a:latin typeface="Arial"/>
              <a:ea typeface="DejaVu Sans"/>
            </a:endParaRPr>
          </a:p>
        </p:txBody>
      </p:sp>
      <p:sp>
        <p:nvSpPr>
          <p:cNvPr id="31" name="PlaceHolder 1"/>
          <p:cNvSpPr>
            <a:spLocks noGrp="1"/>
          </p:cNvSpPr>
          <p:nvPr>
            <p:ph type="title"/>
          </p:nvPr>
        </p:nvSpPr>
        <p:spPr>
          <a:xfrm>
            <a:off x="532800" y="300240"/>
            <a:ext cx="9622080" cy="1262160"/>
          </a:xfrm>
          <a:prstGeom prst="rect">
            <a:avLst/>
          </a:prstGeom>
          <a:noFill/>
          <a:ln w="0">
            <a:noFill/>
          </a:ln>
        </p:spPr>
        <p:txBody>
          <a:bodyPr lIns="0" tIns="0" rIns="0" bIns="0" anchor="ctr">
            <a:noAutofit/>
          </a:bodyPr>
          <a:lstStyle/>
          <a:p>
            <a:pPr indent="0" algn="ctr">
              <a:buNone/>
            </a:pPr>
            <a:r>
              <a:rPr lang="de-AT" sz="4310" b="0" strike="noStrike" spc="-1">
                <a:solidFill>
                  <a:srgbClr val="000000"/>
                </a:solidFill>
                <a:latin typeface="Arial"/>
              </a:rPr>
              <a:t>Format des Titeltextes durch Klicken bearbeiten</a:t>
            </a:r>
          </a:p>
        </p:txBody>
      </p:sp>
      <p:sp>
        <p:nvSpPr>
          <p:cNvPr id="32" name="PlaceHolder 2"/>
          <p:cNvSpPr>
            <a:spLocks noGrp="1"/>
          </p:cNvSpPr>
          <p:nvPr>
            <p:ph type="body"/>
          </p:nvPr>
        </p:nvSpPr>
        <p:spPr>
          <a:xfrm>
            <a:off x="532800" y="1767600"/>
            <a:ext cx="9622080" cy="4384080"/>
          </a:xfrm>
          <a:prstGeom prst="rect">
            <a:avLst/>
          </a:prstGeom>
          <a:noFill/>
          <a:ln w="0">
            <a:noFill/>
          </a:ln>
        </p:spPr>
        <p:txBody>
          <a:bodyPr lIns="0" tIns="0" rIns="0" bIns="0" anchor="t">
            <a:normAutofit/>
          </a:bodyPr>
          <a:lstStyle/>
          <a:p>
            <a:pPr marL="432000" indent="-324000">
              <a:spcBef>
                <a:spcPts val="1372"/>
              </a:spcBef>
              <a:buClr>
                <a:srgbClr val="000000"/>
              </a:buClr>
              <a:buSzPct val="45000"/>
              <a:buFont typeface="Wingdings" charset="2"/>
              <a:buChar char=""/>
            </a:pPr>
            <a:r>
              <a:rPr lang="de-AT" sz="3130" b="0" strike="noStrike" spc="-1">
                <a:solidFill>
                  <a:srgbClr val="000000"/>
                </a:solidFill>
                <a:latin typeface="Arial"/>
              </a:rPr>
              <a:t>Format des Gliederungstextes durch Klicken bearbeiten</a:t>
            </a:r>
          </a:p>
          <a:p>
            <a:pPr marL="864000" lvl="1" indent="-324000">
              <a:spcBef>
                <a:spcPts val="1094"/>
              </a:spcBef>
              <a:buClr>
                <a:srgbClr val="000000"/>
              </a:buClr>
              <a:buSzPct val="75000"/>
              <a:buFont typeface="Symbol" charset="2"/>
              <a:buChar char=""/>
            </a:pPr>
            <a:r>
              <a:rPr lang="de-AT" sz="2740" b="0" strike="noStrike" spc="-1">
                <a:solidFill>
                  <a:srgbClr val="000000"/>
                </a:solidFill>
                <a:latin typeface="Arial"/>
              </a:rPr>
              <a:t>Zweite Gliederungsebene</a:t>
            </a:r>
          </a:p>
          <a:p>
            <a:pPr marL="1296000" lvl="2" indent="-288000">
              <a:spcBef>
                <a:spcPts val="816"/>
              </a:spcBef>
              <a:buClr>
                <a:srgbClr val="000000"/>
              </a:buClr>
              <a:buSzPct val="45000"/>
              <a:buFont typeface="Wingdings" charset="2"/>
              <a:buChar char=""/>
            </a:pPr>
            <a:r>
              <a:rPr lang="de-AT" sz="2350" b="0" strike="noStrike" spc="-1">
                <a:solidFill>
                  <a:srgbClr val="000000"/>
                </a:solidFill>
                <a:latin typeface="Arial"/>
              </a:rPr>
              <a:t>Dritte Gliederungsebene</a:t>
            </a:r>
          </a:p>
          <a:p>
            <a:pPr marL="1728000" lvl="3" indent="-216000">
              <a:spcBef>
                <a:spcPts val="544"/>
              </a:spcBef>
              <a:buClr>
                <a:srgbClr val="000000"/>
              </a:buClr>
              <a:buSzPct val="75000"/>
              <a:buFont typeface="Symbol" charset="2"/>
              <a:buChar char=""/>
            </a:pPr>
            <a:r>
              <a:rPr lang="de-AT" sz="1950" b="0" strike="noStrike" spc="-1">
                <a:solidFill>
                  <a:srgbClr val="000000"/>
                </a:solidFill>
                <a:latin typeface="Arial"/>
              </a:rPr>
              <a:t>Vierte Gliederungsebene</a:t>
            </a:r>
          </a:p>
          <a:p>
            <a:pPr marL="2160000" lvl="4" indent="-216000">
              <a:spcBef>
                <a:spcPts val="266"/>
              </a:spcBef>
              <a:buClr>
                <a:srgbClr val="000000"/>
              </a:buClr>
              <a:buSzPct val="45000"/>
              <a:buFont typeface="Wingdings" charset="2"/>
              <a:buChar char=""/>
            </a:pPr>
            <a:r>
              <a:rPr lang="de-AT" sz="1950" b="0" strike="noStrike" spc="-1">
                <a:solidFill>
                  <a:srgbClr val="000000"/>
                </a:solidFill>
                <a:latin typeface="Arial"/>
              </a:rPr>
              <a:t>Fünfte Gliederungsebene</a:t>
            </a:r>
          </a:p>
          <a:p>
            <a:pPr marL="2592000" lvl="5" indent="-216000">
              <a:spcBef>
                <a:spcPts val="266"/>
              </a:spcBef>
              <a:buClr>
                <a:srgbClr val="000000"/>
              </a:buClr>
              <a:buSzPct val="45000"/>
              <a:buFont typeface="Wingdings" charset="2"/>
              <a:buChar char=""/>
            </a:pPr>
            <a:r>
              <a:rPr lang="de-AT" sz="1950" b="0" strike="noStrike" spc="-1">
                <a:solidFill>
                  <a:srgbClr val="000000"/>
                </a:solidFill>
                <a:latin typeface="Arial"/>
              </a:rPr>
              <a:t>Sechste Gliederungsebene</a:t>
            </a:r>
          </a:p>
          <a:p>
            <a:pPr marL="3024000" lvl="6" indent="-216000">
              <a:spcBef>
                <a:spcPts val="266"/>
              </a:spcBef>
              <a:buClr>
                <a:srgbClr val="000000"/>
              </a:buClr>
              <a:buSzPct val="45000"/>
              <a:buFont typeface="Wingdings" charset="2"/>
              <a:buChar char=""/>
            </a:pPr>
            <a:r>
              <a:rPr lang="de-AT" sz="1950" b="0" strike="noStrike" spc="-1">
                <a:solidFill>
                  <a:srgbClr val="000000"/>
                </a:solid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532800" y="300240"/>
            <a:ext cx="9622080" cy="1262160"/>
          </a:xfrm>
          <a:prstGeom prst="rect">
            <a:avLst/>
          </a:prstGeom>
          <a:noFill/>
          <a:ln w="0">
            <a:noFill/>
          </a:ln>
        </p:spPr>
        <p:txBody>
          <a:bodyPr lIns="0" tIns="0" rIns="0" bIns="0" anchor="ctr">
            <a:noAutofit/>
          </a:bodyPr>
          <a:lstStyle/>
          <a:p>
            <a:pPr indent="0" algn="ctr">
              <a:buNone/>
            </a:pPr>
            <a:r>
              <a:rPr lang="de-AT" sz="4310" b="0" strike="noStrike" spc="-1">
                <a:solidFill>
                  <a:srgbClr val="000000"/>
                </a:solidFill>
                <a:latin typeface="Arial"/>
              </a:rPr>
              <a:t>Format des Titeltextes durch Klicken bearbeiten</a:t>
            </a:r>
          </a:p>
        </p:txBody>
      </p:sp>
      <p:sp>
        <p:nvSpPr>
          <p:cNvPr id="104" name="PlaceHolder 2"/>
          <p:cNvSpPr>
            <a:spLocks noGrp="1"/>
          </p:cNvSpPr>
          <p:nvPr>
            <p:ph type="body"/>
          </p:nvPr>
        </p:nvSpPr>
        <p:spPr>
          <a:xfrm>
            <a:off x="532800" y="1767600"/>
            <a:ext cx="9622080" cy="4384080"/>
          </a:xfrm>
          <a:prstGeom prst="rect">
            <a:avLst/>
          </a:prstGeom>
          <a:noFill/>
          <a:ln w="0">
            <a:noFill/>
          </a:ln>
        </p:spPr>
        <p:txBody>
          <a:bodyPr lIns="0" tIns="0" rIns="0" bIns="0" anchor="t">
            <a:normAutofit/>
          </a:bodyPr>
          <a:lstStyle/>
          <a:p>
            <a:pPr marL="432000" indent="-324000">
              <a:spcBef>
                <a:spcPts val="1372"/>
              </a:spcBef>
              <a:buClr>
                <a:srgbClr val="000000"/>
              </a:buClr>
              <a:buSzPct val="45000"/>
              <a:buFont typeface="Wingdings" charset="2"/>
              <a:buChar char=""/>
            </a:pPr>
            <a:r>
              <a:rPr lang="de-AT" sz="3130" b="0" strike="noStrike" spc="-1">
                <a:solidFill>
                  <a:srgbClr val="000000"/>
                </a:solidFill>
                <a:latin typeface="Arial"/>
              </a:rPr>
              <a:t>Format des Gliederungstextes durch Klicken bearbeiten</a:t>
            </a:r>
          </a:p>
          <a:p>
            <a:pPr marL="864000" lvl="1" indent="-324000">
              <a:spcBef>
                <a:spcPts val="1094"/>
              </a:spcBef>
              <a:buClr>
                <a:srgbClr val="000000"/>
              </a:buClr>
              <a:buSzPct val="75000"/>
              <a:buFont typeface="Symbol" charset="2"/>
              <a:buChar char=""/>
            </a:pPr>
            <a:r>
              <a:rPr lang="de-AT" sz="2740" b="0" strike="noStrike" spc="-1">
                <a:solidFill>
                  <a:srgbClr val="000000"/>
                </a:solidFill>
                <a:latin typeface="Arial"/>
              </a:rPr>
              <a:t>Zweite Gliederungsebene</a:t>
            </a:r>
          </a:p>
          <a:p>
            <a:pPr marL="1296000" lvl="2" indent="-288000">
              <a:spcBef>
                <a:spcPts val="816"/>
              </a:spcBef>
              <a:buClr>
                <a:srgbClr val="000000"/>
              </a:buClr>
              <a:buSzPct val="45000"/>
              <a:buFont typeface="Wingdings" charset="2"/>
              <a:buChar char=""/>
            </a:pPr>
            <a:r>
              <a:rPr lang="de-AT" sz="2350" b="0" strike="noStrike" spc="-1">
                <a:solidFill>
                  <a:srgbClr val="000000"/>
                </a:solidFill>
                <a:latin typeface="Arial"/>
              </a:rPr>
              <a:t>Dritte Gliederungsebene</a:t>
            </a:r>
          </a:p>
          <a:p>
            <a:pPr marL="1728000" lvl="3" indent="-216000">
              <a:spcBef>
                <a:spcPts val="544"/>
              </a:spcBef>
              <a:buClr>
                <a:srgbClr val="000000"/>
              </a:buClr>
              <a:buSzPct val="75000"/>
              <a:buFont typeface="Symbol" charset="2"/>
              <a:buChar char=""/>
            </a:pPr>
            <a:r>
              <a:rPr lang="de-AT" sz="1950" b="0" strike="noStrike" spc="-1">
                <a:solidFill>
                  <a:srgbClr val="000000"/>
                </a:solidFill>
                <a:latin typeface="Arial"/>
              </a:rPr>
              <a:t>Vierte Gliederungsebene</a:t>
            </a:r>
          </a:p>
          <a:p>
            <a:pPr marL="2160000" lvl="4" indent="-216000">
              <a:spcBef>
                <a:spcPts val="266"/>
              </a:spcBef>
              <a:buClr>
                <a:srgbClr val="000000"/>
              </a:buClr>
              <a:buSzPct val="45000"/>
              <a:buFont typeface="Wingdings" charset="2"/>
              <a:buChar char=""/>
            </a:pPr>
            <a:r>
              <a:rPr lang="de-AT" sz="1950" b="0" strike="noStrike" spc="-1">
                <a:solidFill>
                  <a:srgbClr val="000000"/>
                </a:solidFill>
                <a:latin typeface="Arial"/>
              </a:rPr>
              <a:t>Fünfte Gliederungsebene</a:t>
            </a:r>
          </a:p>
          <a:p>
            <a:pPr marL="2592000" lvl="5" indent="-216000">
              <a:spcBef>
                <a:spcPts val="266"/>
              </a:spcBef>
              <a:buClr>
                <a:srgbClr val="000000"/>
              </a:buClr>
              <a:buSzPct val="45000"/>
              <a:buFont typeface="Wingdings" charset="2"/>
              <a:buChar char=""/>
            </a:pPr>
            <a:r>
              <a:rPr lang="de-AT" sz="1950" b="0" strike="noStrike" spc="-1">
                <a:solidFill>
                  <a:srgbClr val="000000"/>
                </a:solidFill>
                <a:latin typeface="Arial"/>
              </a:rPr>
              <a:t>Sechste Gliederungsebene</a:t>
            </a:r>
          </a:p>
          <a:p>
            <a:pPr marL="3024000" lvl="6" indent="-216000">
              <a:spcBef>
                <a:spcPts val="266"/>
              </a:spcBef>
              <a:buClr>
                <a:srgbClr val="000000"/>
              </a:buClr>
              <a:buSzPct val="45000"/>
              <a:buFont typeface="Wingdings" charset="2"/>
              <a:buChar char=""/>
            </a:pPr>
            <a:r>
              <a:rPr lang="de-AT" sz="1950" b="0" strike="noStrike" spc="-1">
                <a:solidFill>
                  <a:srgbClr val="000000"/>
                </a:solid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buNone/>
            </a:pPr>
            <a:r>
              <a:rPr lang="de-AT" sz="1800" b="0" strike="noStrike" spc="-1">
                <a:solidFill>
                  <a:srgbClr val="000000"/>
                </a:solidFill>
                <a:latin typeface="Arial"/>
              </a:rPr>
              <a:t>Format des Titeltextes durch Klicken bearbeiten</a:t>
            </a:r>
          </a:p>
        </p:txBody>
      </p:sp>
      <p:sp>
        <p:nvSpPr>
          <p:cNvPr id="106" name="PlaceHolder 2"/>
          <p:cNvSpPr>
            <a:spLocks noGrp="1"/>
          </p:cNvSpPr>
          <p:nvPr>
            <p:ph type="body"/>
          </p:nvPr>
        </p:nvSpPr>
        <p:spPr>
          <a:xfrm>
            <a:off x="532800" y="1766880"/>
            <a:ext cx="9622080" cy="4384080"/>
          </a:xfrm>
          <a:prstGeom prst="rect">
            <a:avLst/>
          </a:prstGeom>
          <a:noFill/>
          <a:ln w="0">
            <a:noFill/>
          </a:ln>
        </p:spPr>
        <p:txBody>
          <a:bodyPr lIns="0" tIns="0" rIns="0" bIns="0" anchor="t">
            <a:normAutofit/>
          </a:bodyPr>
          <a:lstStyle/>
          <a:p>
            <a:pPr marL="432000" indent="-324000">
              <a:spcBef>
                <a:spcPts val="1372"/>
              </a:spcBef>
              <a:buClr>
                <a:srgbClr val="000000"/>
              </a:buClr>
              <a:buSzPct val="45000"/>
              <a:buFont typeface="Wingdings" charset="2"/>
              <a:buChar char=""/>
            </a:pPr>
            <a:r>
              <a:rPr lang="de-AT" sz="1800" b="0" strike="noStrike" spc="-1">
                <a:solidFill>
                  <a:srgbClr val="000000"/>
                </a:solidFill>
                <a:latin typeface="Arial"/>
              </a:rPr>
              <a:t>Format des Gliederungstextes durch Klicken bearbeiten</a:t>
            </a:r>
          </a:p>
          <a:p>
            <a:pPr marL="864000" lvl="1" indent="-324000">
              <a:spcBef>
                <a:spcPts val="1094"/>
              </a:spcBef>
              <a:buClr>
                <a:srgbClr val="000000"/>
              </a:buClr>
              <a:buSzPct val="75000"/>
              <a:buFont typeface="Symbol" charset="2"/>
              <a:buChar char=""/>
            </a:pPr>
            <a:r>
              <a:rPr lang="de-AT" sz="1800" b="0" strike="noStrike" spc="-1">
                <a:solidFill>
                  <a:srgbClr val="000000"/>
                </a:solidFill>
                <a:latin typeface="Arial"/>
              </a:rPr>
              <a:t>Zweite Gliederungsebene</a:t>
            </a:r>
          </a:p>
          <a:p>
            <a:pPr marL="1296000" lvl="2" indent="-288000">
              <a:spcBef>
                <a:spcPts val="816"/>
              </a:spcBef>
              <a:buClr>
                <a:srgbClr val="000000"/>
              </a:buClr>
              <a:buSzPct val="45000"/>
              <a:buFont typeface="Wingdings" charset="2"/>
              <a:buChar char=""/>
            </a:pPr>
            <a:r>
              <a:rPr lang="de-AT" sz="1800" b="0" strike="noStrike" spc="-1">
                <a:solidFill>
                  <a:srgbClr val="000000"/>
                </a:solidFill>
                <a:latin typeface="Arial"/>
              </a:rPr>
              <a:t>Dritte Gliederungsebene</a:t>
            </a:r>
          </a:p>
          <a:p>
            <a:pPr marL="1728000" lvl="3" indent="-216000">
              <a:spcBef>
                <a:spcPts val="544"/>
              </a:spcBef>
              <a:buClr>
                <a:srgbClr val="000000"/>
              </a:buClr>
              <a:buSzPct val="75000"/>
              <a:buFont typeface="Symbol" charset="2"/>
              <a:buChar char=""/>
            </a:pPr>
            <a:r>
              <a:rPr lang="de-AT" sz="1800" b="0" strike="noStrike" spc="-1">
                <a:solidFill>
                  <a:srgbClr val="000000"/>
                </a:solidFill>
                <a:latin typeface="Arial"/>
              </a:rPr>
              <a:t>Vierte Gliederungsebene</a:t>
            </a:r>
          </a:p>
          <a:p>
            <a:pPr marL="2160000" lvl="4" indent="-216000">
              <a:spcBef>
                <a:spcPts val="266"/>
              </a:spcBef>
              <a:buClr>
                <a:srgbClr val="000000"/>
              </a:buClr>
              <a:buSzPct val="45000"/>
              <a:buFont typeface="Wingdings" charset="2"/>
              <a:buChar char=""/>
            </a:pPr>
            <a:r>
              <a:rPr lang="de-AT" sz="1800" b="0" strike="noStrike" spc="-1">
                <a:solidFill>
                  <a:srgbClr val="000000"/>
                </a:solidFill>
                <a:latin typeface="Arial"/>
              </a:rPr>
              <a:t>Fünfte Gliederungsebene</a:t>
            </a:r>
          </a:p>
          <a:p>
            <a:pPr marL="2592000" lvl="5" indent="-216000">
              <a:spcBef>
                <a:spcPts val="266"/>
              </a:spcBef>
              <a:buClr>
                <a:srgbClr val="000000"/>
              </a:buClr>
              <a:buSzPct val="45000"/>
              <a:buFont typeface="Wingdings" charset="2"/>
              <a:buChar char=""/>
            </a:pPr>
            <a:r>
              <a:rPr lang="de-AT" sz="1800" b="0" strike="noStrike" spc="-1">
                <a:solidFill>
                  <a:srgbClr val="000000"/>
                </a:solidFill>
                <a:latin typeface="Arial"/>
              </a:rPr>
              <a:t>Sechste Gliederungsebene</a:t>
            </a:r>
          </a:p>
          <a:p>
            <a:pPr marL="3024000" lvl="6" indent="-216000">
              <a:spcBef>
                <a:spcPts val="266"/>
              </a:spcBef>
              <a:buClr>
                <a:srgbClr val="000000"/>
              </a:buClr>
              <a:buSzPct val="45000"/>
              <a:buFont typeface="Wingdings" charset="2"/>
              <a:buChar char=""/>
            </a:pPr>
            <a:r>
              <a:rPr lang="de-AT" sz="1800" b="0" strike="noStrike" spc="-1">
                <a:solidFill>
                  <a:srgbClr val="000000"/>
                </a:solid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532800" y="300240"/>
            <a:ext cx="9622080" cy="1262160"/>
          </a:xfrm>
          <a:prstGeom prst="rect">
            <a:avLst/>
          </a:prstGeom>
          <a:noFill/>
          <a:ln w="0">
            <a:noFill/>
          </a:ln>
        </p:spPr>
        <p:txBody>
          <a:bodyPr lIns="0" tIns="0" rIns="0" bIns="0" anchor="ctr">
            <a:noAutofit/>
          </a:bodyPr>
          <a:lstStyle/>
          <a:p>
            <a:pPr indent="0" algn="ctr">
              <a:buNone/>
            </a:pPr>
            <a:r>
              <a:rPr lang="de-AT" sz="4310" b="0" strike="noStrike" spc="-1">
                <a:solidFill>
                  <a:srgbClr val="000000"/>
                </a:solidFill>
                <a:latin typeface="Arial"/>
              </a:rPr>
              <a:t>Format des Titeltextes durch Klicken bearbeiten</a:t>
            </a:r>
          </a:p>
        </p:txBody>
      </p:sp>
      <p:sp>
        <p:nvSpPr>
          <p:cNvPr id="110" name="PlaceHolder 2"/>
          <p:cNvSpPr>
            <a:spLocks noGrp="1"/>
          </p:cNvSpPr>
          <p:nvPr>
            <p:ph type="body"/>
          </p:nvPr>
        </p:nvSpPr>
        <p:spPr>
          <a:xfrm>
            <a:off x="532800" y="1767600"/>
            <a:ext cx="9622080" cy="4384080"/>
          </a:xfrm>
          <a:prstGeom prst="rect">
            <a:avLst/>
          </a:prstGeom>
          <a:noFill/>
          <a:ln w="0">
            <a:noFill/>
          </a:ln>
        </p:spPr>
        <p:txBody>
          <a:bodyPr lIns="0" tIns="0" rIns="0" bIns="0" anchor="t">
            <a:normAutofit/>
          </a:bodyPr>
          <a:lstStyle/>
          <a:p>
            <a:pPr marL="432000" indent="-324000">
              <a:spcBef>
                <a:spcPts val="1372"/>
              </a:spcBef>
              <a:buClr>
                <a:srgbClr val="000000"/>
              </a:buClr>
              <a:buSzPct val="45000"/>
              <a:buFont typeface="Wingdings" charset="2"/>
              <a:buChar char=""/>
            </a:pPr>
            <a:r>
              <a:rPr lang="de-AT" sz="3130" b="0" strike="noStrike" spc="-1">
                <a:solidFill>
                  <a:srgbClr val="000000"/>
                </a:solidFill>
                <a:latin typeface="Arial"/>
              </a:rPr>
              <a:t>Format des Gliederungstextes durch Klicken bearbeiten</a:t>
            </a:r>
          </a:p>
          <a:p>
            <a:pPr marL="864000" lvl="1" indent="-324000">
              <a:spcBef>
                <a:spcPts val="1094"/>
              </a:spcBef>
              <a:buClr>
                <a:srgbClr val="000000"/>
              </a:buClr>
              <a:buSzPct val="75000"/>
              <a:buFont typeface="Symbol" charset="2"/>
              <a:buChar char=""/>
            </a:pPr>
            <a:r>
              <a:rPr lang="de-AT" sz="2740" b="0" strike="noStrike" spc="-1">
                <a:solidFill>
                  <a:srgbClr val="000000"/>
                </a:solidFill>
                <a:latin typeface="Arial"/>
              </a:rPr>
              <a:t>Zweite Gliederungsebene</a:t>
            </a:r>
          </a:p>
          <a:p>
            <a:pPr marL="1296000" lvl="2" indent="-288000">
              <a:spcBef>
                <a:spcPts val="816"/>
              </a:spcBef>
              <a:buClr>
                <a:srgbClr val="000000"/>
              </a:buClr>
              <a:buSzPct val="45000"/>
              <a:buFont typeface="Wingdings" charset="2"/>
              <a:buChar char=""/>
            </a:pPr>
            <a:r>
              <a:rPr lang="de-AT" sz="2350" b="0" strike="noStrike" spc="-1">
                <a:solidFill>
                  <a:srgbClr val="000000"/>
                </a:solidFill>
                <a:latin typeface="Arial"/>
              </a:rPr>
              <a:t>Dritte Gliederungsebene</a:t>
            </a:r>
          </a:p>
          <a:p>
            <a:pPr marL="1728000" lvl="3" indent="-216000">
              <a:spcBef>
                <a:spcPts val="544"/>
              </a:spcBef>
              <a:buClr>
                <a:srgbClr val="000000"/>
              </a:buClr>
              <a:buSzPct val="75000"/>
              <a:buFont typeface="Symbol" charset="2"/>
              <a:buChar char=""/>
            </a:pPr>
            <a:r>
              <a:rPr lang="de-AT" sz="1950" b="0" strike="noStrike" spc="-1">
                <a:solidFill>
                  <a:srgbClr val="000000"/>
                </a:solidFill>
                <a:latin typeface="Arial"/>
              </a:rPr>
              <a:t>Vierte Gliederungsebene</a:t>
            </a:r>
          </a:p>
          <a:p>
            <a:pPr marL="2160000" lvl="4" indent="-216000">
              <a:spcBef>
                <a:spcPts val="266"/>
              </a:spcBef>
              <a:buClr>
                <a:srgbClr val="000000"/>
              </a:buClr>
              <a:buSzPct val="45000"/>
              <a:buFont typeface="Wingdings" charset="2"/>
              <a:buChar char=""/>
            </a:pPr>
            <a:r>
              <a:rPr lang="de-AT" sz="1950" b="0" strike="noStrike" spc="-1">
                <a:solidFill>
                  <a:srgbClr val="000000"/>
                </a:solidFill>
                <a:latin typeface="Arial"/>
              </a:rPr>
              <a:t>Fünfte Gliederungsebene</a:t>
            </a:r>
          </a:p>
          <a:p>
            <a:pPr marL="2592000" lvl="5" indent="-216000">
              <a:spcBef>
                <a:spcPts val="266"/>
              </a:spcBef>
              <a:buClr>
                <a:srgbClr val="000000"/>
              </a:buClr>
              <a:buSzPct val="45000"/>
              <a:buFont typeface="Wingdings" charset="2"/>
              <a:buChar char=""/>
            </a:pPr>
            <a:r>
              <a:rPr lang="de-AT" sz="1950" b="0" strike="noStrike" spc="-1">
                <a:solidFill>
                  <a:srgbClr val="000000"/>
                </a:solidFill>
                <a:latin typeface="Arial"/>
              </a:rPr>
              <a:t>Sechste Gliederungsebene</a:t>
            </a:r>
          </a:p>
          <a:p>
            <a:pPr marL="3024000" lvl="6" indent="-216000">
              <a:spcBef>
                <a:spcPts val="266"/>
              </a:spcBef>
              <a:buClr>
                <a:srgbClr val="000000"/>
              </a:buClr>
              <a:buSzPct val="45000"/>
              <a:buFont typeface="Wingdings" charset="2"/>
              <a:buChar char=""/>
            </a:pPr>
            <a:r>
              <a:rPr lang="de-AT" sz="1950" b="0" strike="noStrike" spc="-1">
                <a:solidFill>
                  <a:srgbClr val="000000"/>
                </a:solid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buNone/>
            </a:pPr>
            <a:r>
              <a:rPr lang="de-AT" sz="1800" b="0" strike="noStrike" spc="-1">
                <a:solidFill>
                  <a:srgbClr val="000000"/>
                </a:solidFill>
                <a:latin typeface="Arial"/>
              </a:rPr>
              <a:t>Format des Titeltextes durch Klicken bearbeiten</a:t>
            </a:r>
          </a:p>
        </p:txBody>
      </p:sp>
      <p:sp>
        <p:nvSpPr>
          <p:cNvPr id="114" name="PlaceHolder 2"/>
          <p:cNvSpPr>
            <a:spLocks noGrp="1"/>
          </p:cNvSpPr>
          <p:nvPr>
            <p:ph type="body"/>
          </p:nvPr>
        </p:nvSpPr>
        <p:spPr>
          <a:xfrm>
            <a:off x="532800" y="1766880"/>
            <a:ext cx="9622080" cy="4384080"/>
          </a:xfrm>
          <a:prstGeom prst="rect">
            <a:avLst/>
          </a:prstGeom>
          <a:noFill/>
          <a:ln w="0">
            <a:noFill/>
          </a:ln>
        </p:spPr>
        <p:txBody>
          <a:bodyPr lIns="0" tIns="0" rIns="0" bIns="0" anchor="t">
            <a:normAutofit/>
          </a:bodyPr>
          <a:lstStyle/>
          <a:p>
            <a:pPr marL="432000" indent="-324000">
              <a:spcBef>
                <a:spcPts val="1372"/>
              </a:spcBef>
              <a:buClr>
                <a:srgbClr val="000000"/>
              </a:buClr>
              <a:buSzPct val="45000"/>
              <a:buFont typeface="Wingdings" charset="2"/>
              <a:buChar char=""/>
            </a:pPr>
            <a:r>
              <a:rPr lang="de-AT" sz="1800" b="0" strike="noStrike" spc="-1">
                <a:solidFill>
                  <a:srgbClr val="000000"/>
                </a:solidFill>
                <a:latin typeface="Arial"/>
              </a:rPr>
              <a:t>Format des Gliederungstextes durch Klicken bearbeiten</a:t>
            </a:r>
          </a:p>
          <a:p>
            <a:pPr marL="864000" lvl="1" indent="-324000">
              <a:spcBef>
                <a:spcPts val="1094"/>
              </a:spcBef>
              <a:buClr>
                <a:srgbClr val="000000"/>
              </a:buClr>
              <a:buSzPct val="75000"/>
              <a:buFont typeface="Symbol" charset="2"/>
              <a:buChar char=""/>
            </a:pPr>
            <a:r>
              <a:rPr lang="de-AT" sz="1800" b="0" strike="noStrike" spc="-1">
                <a:solidFill>
                  <a:srgbClr val="000000"/>
                </a:solidFill>
                <a:latin typeface="Arial"/>
              </a:rPr>
              <a:t>Zweite Gliederungsebene</a:t>
            </a:r>
          </a:p>
          <a:p>
            <a:pPr marL="1296000" lvl="2" indent="-288000">
              <a:spcBef>
                <a:spcPts val="816"/>
              </a:spcBef>
              <a:buClr>
                <a:srgbClr val="000000"/>
              </a:buClr>
              <a:buSzPct val="45000"/>
              <a:buFont typeface="Wingdings" charset="2"/>
              <a:buChar char=""/>
            </a:pPr>
            <a:r>
              <a:rPr lang="de-AT" sz="1800" b="0" strike="noStrike" spc="-1">
                <a:solidFill>
                  <a:srgbClr val="000000"/>
                </a:solidFill>
                <a:latin typeface="Arial"/>
              </a:rPr>
              <a:t>Dritte Gliederungsebene</a:t>
            </a:r>
          </a:p>
          <a:p>
            <a:pPr marL="1728000" lvl="3" indent="-216000">
              <a:spcBef>
                <a:spcPts val="544"/>
              </a:spcBef>
              <a:buClr>
                <a:srgbClr val="000000"/>
              </a:buClr>
              <a:buSzPct val="75000"/>
              <a:buFont typeface="Symbol" charset="2"/>
              <a:buChar char=""/>
            </a:pPr>
            <a:r>
              <a:rPr lang="de-AT" sz="1800" b="0" strike="noStrike" spc="-1">
                <a:solidFill>
                  <a:srgbClr val="000000"/>
                </a:solidFill>
                <a:latin typeface="Arial"/>
              </a:rPr>
              <a:t>Vierte Gliederungsebene</a:t>
            </a:r>
          </a:p>
          <a:p>
            <a:pPr marL="2160000" lvl="4" indent="-216000">
              <a:spcBef>
                <a:spcPts val="266"/>
              </a:spcBef>
              <a:buClr>
                <a:srgbClr val="000000"/>
              </a:buClr>
              <a:buSzPct val="45000"/>
              <a:buFont typeface="Wingdings" charset="2"/>
              <a:buChar char=""/>
            </a:pPr>
            <a:r>
              <a:rPr lang="de-AT" sz="1800" b="0" strike="noStrike" spc="-1">
                <a:solidFill>
                  <a:srgbClr val="000000"/>
                </a:solidFill>
                <a:latin typeface="Arial"/>
              </a:rPr>
              <a:t>Fünfte Gliederungsebene</a:t>
            </a:r>
          </a:p>
          <a:p>
            <a:pPr marL="2592000" lvl="5" indent="-216000">
              <a:spcBef>
                <a:spcPts val="266"/>
              </a:spcBef>
              <a:buClr>
                <a:srgbClr val="000000"/>
              </a:buClr>
              <a:buSzPct val="45000"/>
              <a:buFont typeface="Wingdings" charset="2"/>
              <a:buChar char=""/>
            </a:pPr>
            <a:r>
              <a:rPr lang="de-AT" sz="1800" b="0" strike="noStrike" spc="-1">
                <a:solidFill>
                  <a:srgbClr val="000000"/>
                </a:solidFill>
                <a:latin typeface="Arial"/>
              </a:rPr>
              <a:t>Sechste Gliederungsebene</a:t>
            </a:r>
          </a:p>
          <a:p>
            <a:pPr marL="3024000" lvl="6" indent="-216000">
              <a:spcBef>
                <a:spcPts val="266"/>
              </a:spcBef>
              <a:buClr>
                <a:srgbClr val="000000"/>
              </a:buClr>
              <a:buSzPct val="45000"/>
              <a:buFont typeface="Wingdings" charset="2"/>
              <a:buChar char=""/>
            </a:pPr>
            <a:r>
              <a:rPr lang="de-AT" sz="1800" b="0" strike="noStrike" spc="-1">
                <a:solidFill>
                  <a:srgbClr val="000000"/>
                </a:solid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1"/>
          <p:cNvSpPr/>
          <p:nvPr/>
        </p:nvSpPr>
        <p:spPr>
          <a:xfrm>
            <a:off x="1334880" y="1236960"/>
            <a:ext cx="8016120" cy="2630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90000"/>
              </a:lnSpc>
            </a:pPr>
            <a:r>
              <a:rPr lang="de-AT" sz="6000" b="1" strike="noStrike" spc="-1" dirty="0">
                <a:solidFill>
                  <a:srgbClr val="000000"/>
                </a:solidFill>
                <a:latin typeface="Calibri"/>
                <a:ea typeface="DejaVu Sans"/>
              </a:rPr>
              <a:t>Jugendstrafrecht ohne Maßnahmen, wie ist das möglich?</a:t>
            </a:r>
            <a:r>
              <a:rPr lang="de-AT" sz="6000" b="0" strike="noStrike" spc="-1" dirty="0">
                <a:solidFill>
                  <a:srgbClr val="000000"/>
                </a:solidFill>
                <a:latin typeface="Calibri"/>
                <a:ea typeface="DejaVu Sans"/>
              </a:rPr>
              <a:t> </a:t>
            </a:r>
            <a:r>
              <a:rPr sz="6000" dirty="0"/>
              <a:t/>
            </a:r>
            <a:br>
              <a:rPr sz="6000" dirty="0"/>
            </a:br>
            <a:endParaRPr lang="de-AT" sz="6000" b="0" strike="noStrike" spc="-1" dirty="0">
              <a:solidFill>
                <a:srgbClr val="000000"/>
              </a:solidFill>
              <a:latin typeface="Arial"/>
            </a:endParaRPr>
          </a:p>
        </p:txBody>
      </p:sp>
      <p:sp>
        <p:nvSpPr>
          <p:cNvPr id="158" name="CustomShape 2"/>
          <p:cNvSpPr/>
          <p:nvPr/>
        </p:nvSpPr>
        <p:spPr>
          <a:xfrm>
            <a:off x="1334880" y="3970080"/>
            <a:ext cx="8016120" cy="1822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90000"/>
              </a:lnSpc>
              <a:spcBef>
                <a:spcPts val="1001"/>
              </a:spcBef>
            </a:pPr>
            <a:r>
              <a:rPr lang="de-AT" sz="2400" b="0" strike="noStrike" spc="-1" dirty="0">
                <a:solidFill>
                  <a:srgbClr val="000000"/>
                </a:solidFill>
                <a:latin typeface="Calibri"/>
                <a:ea typeface="DejaVu Sans"/>
              </a:rPr>
              <a:t>Tagung der Schweizerischen Vereinigung für Jugendstrafrechtspflege 2025 in Genf, Vortrag Mag. Andreas Hautz am 3.9.2025</a:t>
            </a:r>
            <a:endParaRPr lang="de-AT" sz="2400" b="0" strike="noStrike" spc="-1" dirty="0">
              <a:solidFill>
                <a:srgbClr val="000000"/>
              </a:solidFill>
              <a:latin typeface="Arial"/>
            </a:endParaRPr>
          </a:p>
        </p:txBody>
      </p:sp>
      <p:sp>
        <p:nvSpPr>
          <p:cNvPr id="159" name="CustomShape 3"/>
          <p:cNvSpPr/>
          <p:nvPr/>
        </p:nvSpPr>
        <p:spPr>
          <a:xfrm>
            <a:off x="7836840" y="7151040"/>
            <a:ext cx="1385640" cy="282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de-AT" sz="1800" b="0" strike="noStrike" spc="-1" dirty="0">
              <a:solidFill>
                <a:srgbClr val="000000"/>
              </a:solidFill>
              <a:latin typeface="Arial"/>
              <a:ea typeface="DejaVu San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2713320" y="444240"/>
            <a:ext cx="9219600" cy="145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de-AT" sz="1800" b="0" strike="noStrike" spc="-1">
              <a:solidFill>
                <a:srgbClr val="000000"/>
              </a:solidFill>
              <a:latin typeface="Arial"/>
              <a:ea typeface="DejaVu Sans"/>
            </a:endParaRPr>
          </a:p>
        </p:txBody>
      </p:sp>
      <p:sp>
        <p:nvSpPr>
          <p:cNvPr id="175" name="CustomShape 2"/>
          <p:cNvSpPr/>
          <p:nvPr/>
        </p:nvSpPr>
        <p:spPr>
          <a:xfrm>
            <a:off x="494280" y="627120"/>
            <a:ext cx="9219600" cy="4794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lnSpc>
                <a:spcPct val="115000"/>
              </a:lnSpc>
              <a:buClr>
                <a:srgbClr val="000000"/>
              </a:buClr>
              <a:buFont typeface="Symbol" charset="2"/>
              <a:buChar char=""/>
            </a:pPr>
            <a:r>
              <a:rPr lang="de-AT" sz="2800" b="1" strike="noStrike" spc="-1" dirty="0">
                <a:solidFill>
                  <a:srgbClr val="000000"/>
                </a:solidFill>
                <a:latin typeface="Calibri"/>
                <a:ea typeface="DejaVu Sans"/>
              </a:rPr>
              <a:t>Staatsanwaltschaften</a:t>
            </a:r>
            <a:r>
              <a:rPr lang="de-AT" sz="2400" b="0" strike="noStrike" spc="-1" dirty="0">
                <a:solidFill>
                  <a:srgbClr val="000000"/>
                </a:solidFill>
                <a:latin typeface="Calibri"/>
                <a:ea typeface="DejaVu Sans"/>
              </a:rPr>
              <a:t> (16, jeweils mit Spezialzuständigkeit für Jugendstrafsachen):</a:t>
            </a:r>
            <a:r>
              <a:rPr sz="1800" dirty="0"/>
              <a:t/>
            </a:r>
            <a:br>
              <a:rPr sz="1800" dirty="0"/>
            </a:br>
            <a:r>
              <a:rPr lang="de-AT" sz="2400" b="0" strike="noStrike" spc="-1" dirty="0">
                <a:solidFill>
                  <a:srgbClr val="000000"/>
                </a:solidFill>
                <a:latin typeface="Calibri"/>
                <a:ea typeface="DejaVu Sans"/>
              </a:rPr>
              <a:t>insbesondere Leitung des Ermittlungsverfahrens, Entscheidung über Anklage oder Einstellung des Verfahrens (allenfalls vorläufig mit Diversion)</a:t>
            </a:r>
            <a:r>
              <a:rPr sz="2400" dirty="0"/>
              <a:t/>
            </a:r>
            <a:br>
              <a:rPr sz="2400" dirty="0"/>
            </a:br>
            <a:r>
              <a:rPr sz="2400" dirty="0"/>
              <a:t/>
            </a:r>
            <a:br>
              <a:rPr sz="2400" dirty="0"/>
            </a:br>
            <a:r>
              <a:rPr lang="de-AT" sz="2400" b="0" strike="noStrike" spc="-1" dirty="0">
                <a:solidFill>
                  <a:srgbClr val="000000"/>
                </a:solidFill>
                <a:latin typeface="Calibri"/>
                <a:ea typeface="DejaVu Sans"/>
              </a:rPr>
              <a:t> </a:t>
            </a:r>
            <a:endParaRPr lang="de-AT" sz="2400" b="0" strike="noStrike" spc="-1" dirty="0">
              <a:solidFill>
                <a:srgbClr val="000000"/>
              </a:solidFill>
              <a:latin typeface="Arial"/>
            </a:endParaRPr>
          </a:p>
          <a:p>
            <a:pPr marL="216000" indent="-216000">
              <a:lnSpc>
                <a:spcPct val="115000"/>
              </a:lnSpc>
              <a:buClr>
                <a:srgbClr val="000000"/>
              </a:buClr>
              <a:buFont typeface="Symbol" charset="2"/>
              <a:buChar char=""/>
            </a:pPr>
            <a:r>
              <a:rPr lang="de-AT" sz="2800" b="1" strike="noStrike" spc="-1" dirty="0">
                <a:solidFill>
                  <a:srgbClr val="000000"/>
                </a:solidFill>
                <a:latin typeface="Calibri"/>
                <a:ea typeface="DejaVu Sans"/>
              </a:rPr>
              <a:t>Gerichte</a:t>
            </a:r>
            <a:r>
              <a:rPr lang="de-AT" sz="2800" b="0" strike="noStrike" spc="-1" dirty="0">
                <a:solidFill>
                  <a:srgbClr val="000000"/>
                </a:solidFill>
                <a:latin typeface="Calibri"/>
                <a:ea typeface="DejaVu Sans"/>
              </a:rPr>
              <a:t> </a:t>
            </a:r>
            <a:r>
              <a:rPr lang="de-AT" sz="2400" b="0" strike="noStrike" spc="-1" dirty="0">
                <a:solidFill>
                  <a:srgbClr val="000000"/>
                </a:solidFill>
                <a:latin typeface="Calibri"/>
                <a:ea typeface="DejaVu Sans"/>
              </a:rPr>
              <a:t> </a:t>
            </a:r>
            <a:r>
              <a:rPr lang="de-AT" sz="2800" b="0" strike="noStrike" spc="-1" dirty="0">
                <a:solidFill>
                  <a:srgbClr val="000000"/>
                </a:solidFill>
                <a:latin typeface="Calibri"/>
                <a:ea typeface="DejaVu Sans"/>
              </a:rPr>
              <a:t> </a:t>
            </a:r>
            <a:endParaRPr lang="de-AT" sz="2800" b="0" strike="noStrike" spc="-1" dirty="0">
              <a:solidFill>
                <a:srgbClr val="000000"/>
              </a:solidFill>
              <a:latin typeface="Arial"/>
            </a:endParaRPr>
          </a:p>
          <a:p>
            <a:pPr marL="252000">
              <a:lnSpc>
                <a:spcPct val="115000"/>
              </a:lnSpc>
              <a:spcBef>
                <a:spcPts val="850"/>
              </a:spcBef>
              <a:buClr>
                <a:srgbClr val="000000"/>
              </a:buClr>
              <a:buSzPct val="45000"/>
              <a:buFont typeface="Wingdings" charset="2"/>
              <a:buChar char=""/>
            </a:pPr>
            <a:r>
              <a:rPr lang="de-AT" sz="2400" b="0" strike="noStrike" spc="-1" dirty="0" smtClean="0">
                <a:solidFill>
                  <a:srgbClr val="000000"/>
                </a:solidFill>
                <a:latin typeface="Calibri"/>
                <a:ea typeface="DejaVu Sans"/>
              </a:rPr>
              <a:t> Bezirksgerichte </a:t>
            </a:r>
            <a:r>
              <a:rPr lang="de-AT" sz="2400" b="0" strike="noStrike" spc="-1" dirty="0">
                <a:solidFill>
                  <a:srgbClr val="000000"/>
                </a:solidFill>
                <a:latin typeface="Calibri"/>
                <a:ea typeface="DejaVu Sans"/>
              </a:rPr>
              <a:t>(113, Strafdrohung bis ein Jahr)</a:t>
            </a:r>
            <a:endParaRPr lang="de-AT" sz="2400" b="0" strike="noStrike" spc="-1" dirty="0">
              <a:solidFill>
                <a:srgbClr val="000000"/>
              </a:solidFill>
              <a:latin typeface="Arial"/>
            </a:endParaRPr>
          </a:p>
          <a:p>
            <a:pPr marL="252000">
              <a:lnSpc>
                <a:spcPct val="115000"/>
              </a:lnSpc>
              <a:spcBef>
                <a:spcPts val="850"/>
              </a:spcBef>
              <a:buClr>
                <a:srgbClr val="000000"/>
              </a:buClr>
              <a:buSzPct val="45000"/>
              <a:buFont typeface="Wingdings" charset="2"/>
              <a:buChar char=""/>
            </a:pPr>
            <a:r>
              <a:rPr lang="de-AT" sz="2400" b="0" strike="noStrike" spc="-1" dirty="0" smtClean="0">
                <a:solidFill>
                  <a:srgbClr val="000000"/>
                </a:solidFill>
                <a:latin typeface="Calibri"/>
                <a:ea typeface="DejaVu Sans"/>
              </a:rPr>
              <a:t> Landesgerichte </a:t>
            </a:r>
            <a:r>
              <a:rPr lang="de-AT" sz="2400" b="0" strike="noStrike" spc="-1" dirty="0">
                <a:solidFill>
                  <a:srgbClr val="000000"/>
                </a:solidFill>
                <a:latin typeface="Calibri"/>
                <a:ea typeface="DejaVu Sans"/>
              </a:rPr>
              <a:t>(20)</a:t>
            </a:r>
            <a:endParaRPr lang="de-AT" sz="2400" b="0" strike="noStrike" spc="-1" dirty="0">
              <a:solidFill>
                <a:srgbClr val="000000"/>
              </a:solidFill>
              <a:latin typeface="Arial"/>
            </a:endParaRPr>
          </a:p>
          <a:p>
            <a:pPr marL="594900" indent="-342900">
              <a:lnSpc>
                <a:spcPct val="115000"/>
              </a:lnSpc>
              <a:spcBef>
                <a:spcPts val="850"/>
              </a:spcBef>
              <a:buClr>
                <a:srgbClr val="000000"/>
              </a:buClr>
              <a:buSzPct val="45000"/>
              <a:buFont typeface="Wingdings" panose="05000000000000000000" pitchFamily="2" charset="2"/>
              <a:buChar char="§"/>
            </a:pPr>
            <a:r>
              <a:rPr lang="de-AT" sz="2400" b="1" strike="noStrike" spc="-1" dirty="0" smtClean="0">
                <a:solidFill>
                  <a:srgbClr val="000000"/>
                </a:solidFill>
                <a:latin typeface="Calibri"/>
                <a:ea typeface="DejaVu Sans"/>
              </a:rPr>
              <a:t>als </a:t>
            </a:r>
            <a:r>
              <a:rPr lang="de-AT" sz="2400" b="1" strike="noStrike" spc="-1" dirty="0">
                <a:solidFill>
                  <a:srgbClr val="000000"/>
                </a:solidFill>
                <a:latin typeface="Calibri"/>
                <a:ea typeface="DejaVu Sans"/>
              </a:rPr>
              <a:t>Einzelrichter</a:t>
            </a:r>
            <a:r>
              <a:rPr lang="de-AT" sz="2400" b="0" strike="noStrike" spc="-1" dirty="0">
                <a:solidFill>
                  <a:srgbClr val="000000"/>
                </a:solidFill>
                <a:latin typeface="Calibri"/>
                <a:ea typeface="DejaVu Sans"/>
              </a:rPr>
              <a:t>: im Ermittlungsverfahren als Haft- und Rechtsschutzrichter, im Hauptverfahren bei einer Strafdrohung bis zu fünf Jahren</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CustomShape 1"/>
          <p:cNvSpPr/>
          <p:nvPr/>
        </p:nvSpPr>
        <p:spPr>
          <a:xfrm>
            <a:off x="733680" y="401760"/>
            <a:ext cx="9219600" cy="145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de-AT" sz="1800" b="0" strike="noStrike" spc="-1">
              <a:solidFill>
                <a:srgbClr val="000000"/>
              </a:solidFill>
              <a:latin typeface="Arial"/>
              <a:ea typeface="DejaVu Sans"/>
            </a:endParaRPr>
          </a:p>
        </p:txBody>
      </p:sp>
      <p:sp>
        <p:nvSpPr>
          <p:cNvPr id="177" name="CustomShape 2"/>
          <p:cNvSpPr/>
          <p:nvPr/>
        </p:nvSpPr>
        <p:spPr>
          <a:xfrm>
            <a:off x="680400" y="965520"/>
            <a:ext cx="9219600" cy="4794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594900" indent="-342900">
              <a:lnSpc>
                <a:spcPct val="115000"/>
              </a:lnSpc>
              <a:spcBef>
                <a:spcPts val="850"/>
              </a:spcBef>
              <a:buClr>
                <a:srgbClr val="000000"/>
              </a:buClr>
              <a:buFont typeface="Wingdings" panose="05000000000000000000" pitchFamily="2" charset="2"/>
              <a:buChar char="§"/>
            </a:pPr>
            <a:r>
              <a:rPr lang="de-AT" sz="2400" b="0" strike="noStrike" spc="-1" dirty="0">
                <a:solidFill>
                  <a:srgbClr val="000000"/>
                </a:solidFill>
                <a:latin typeface="Calibri"/>
                <a:ea typeface="DejaVu Sans"/>
              </a:rPr>
              <a:t>als</a:t>
            </a:r>
            <a:r>
              <a:rPr lang="de-AT" sz="2400" b="1" strike="noStrike" spc="-1" dirty="0">
                <a:solidFill>
                  <a:srgbClr val="000000"/>
                </a:solidFill>
                <a:latin typeface="Calibri"/>
                <a:ea typeface="DejaVu Sans"/>
              </a:rPr>
              <a:t> Schöffengericht</a:t>
            </a:r>
            <a:r>
              <a:rPr lang="de-AT" sz="2400" b="0" strike="noStrike" spc="-1" dirty="0">
                <a:solidFill>
                  <a:srgbClr val="000000"/>
                </a:solidFill>
                <a:latin typeface="Calibri"/>
                <a:ea typeface="DejaVu Sans"/>
              </a:rPr>
              <a:t>: ein bis zwei Berufsrichter, zwei Schöffen, davon ein Jugendschöffe, Strafdrohung mehr als fünf Jahre, soweit nicht Geschworenengericht)</a:t>
            </a:r>
            <a:r>
              <a:rPr sz="2400" dirty="0"/>
              <a:t/>
            </a:r>
            <a:br>
              <a:rPr sz="2400" dirty="0"/>
            </a:br>
            <a:r>
              <a:rPr lang="de-AT" sz="2400" b="0" strike="noStrike" spc="-1" dirty="0">
                <a:solidFill>
                  <a:srgbClr val="000000"/>
                </a:solidFill>
                <a:latin typeface="Calibri"/>
              </a:rPr>
              <a:t> </a:t>
            </a:r>
            <a:endParaRPr lang="de-AT" sz="2400" b="0" strike="noStrike" spc="-1" dirty="0">
              <a:solidFill>
                <a:srgbClr val="000000"/>
              </a:solidFill>
              <a:latin typeface="Arial"/>
            </a:endParaRPr>
          </a:p>
          <a:p>
            <a:pPr marL="594900" indent="-342900">
              <a:lnSpc>
                <a:spcPct val="115000"/>
              </a:lnSpc>
              <a:spcBef>
                <a:spcPts val="850"/>
              </a:spcBef>
              <a:buClr>
                <a:srgbClr val="000000"/>
              </a:buClr>
              <a:buFont typeface="Wingdings" panose="05000000000000000000" pitchFamily="2" charset="2"/>
              <a:buChar char="§"/>
            </a:pPr>
            <a:r>
              <a:rPr lang="de-AT" sz="2400" b="0" strike="noStrike" spc="-1" dirty="0">
                <a:solidFill>
                  <a:srgbClr val="000000"/>
                </a:solidFill>
                <a:latin typeface="Calibri"/>
                <a:ea typeface="DejaVu Sans"/>
              </a:rPr>
              <a:t>als </a:t>
            </a:r>
            <a:r>
              <a:rPr lang="de-AT" sz="2400" b="1" strike="noStrike" spc="-1" dirty="0">
                <a:solidFill>
                  <a:srgbClr val="000000"/>
                </a:solidFill>
                <a:latin typeface="Calibri"/>
                <a:ea typeface="DejaVu Sans"/>
              </a:rPr>
              <a:t>Geschworenengericht</a:t>
            </a:r>
            <a:r>
              <a:rPr lang="de-AT" sz="2400" b="0" strike="noStrike" spc="-1" dirty="0">
                <a:solidFill>
                  <a:srgbClr val="000000"/>
                </a:solidFill>
                <a:latin typeface="Calibri"/>
                <a:ea typeface="DejaVu Sans"/>
              </a:rPr>
              <a:t>: drei Berufsrichter, acht Geschworene, davon vier Jugendgeschworene; politische Delikte; Strafdrohung lebenslang oder Untergrenze mehr als fünf Jahre und Obergrenze mehr als zehn Jahre), die Geschworenen entscheiden alleine über die Schuldfrage </a:t>
            </a:r>
            <a:endParaRPr lang="de-AT" sz="2400" b="0" strike="noStrike" spc="-1" dirty="0">
              <a:solidFill>
                <a:srgbClr val="000000"/>
              </a:solidFill>
              <a:latin typeface="Arial"/>
            </a:endParaRPr>
          </a:p>
          <a:p>
            <a:pPr>
              <a:lnSpc>
                <a:spcPct val="115000"/>
              </a:lnSpc>
            </a:pPr>
            <a:endParaRPr lang="de-AT" sz="2400" b="0" strike="noStrike" spc="-1" dirty="0">
              <a:solidFill>
                <a:srgbClr val="000000"/>
              </a:solidFill>
              <a:latin typeface="Arial"/>
            </a:endParaRPr>
          </a:p>
          <a:p>
            <a:pPr marL="252000" indent="-216000">
              <a:lnSpc>
                <a:spcPct val="115000"/>
              </a:lnSpc>
              <a:buClr>
                <a:srgbClr val="000000"/>
              </a:buClr>
              <a:buSzPct val="45000"/>
              <a:buFont typeface="Wingdings" charset="2"/>
              <a:buChar char=""/>
            </a:pPr>
            <a:r>
              <a:rPr lang="de-AT" sz="2400" b="1" strike="noStrike" spc="-1" dirty="0">
                <a:solidFill>
                  <a:srgbClr val="000000"/>
                </a:solidFill>
                <a:latin typeface="Calibri"/>
                <a:ea typeface="DejaVu Sans"/>
              </a:rPr>
              <a:t>Oberlandesgerichte</a:t>
            </a:r>
            <a:r>
              <a:rPr lang="de-AT" sz="2400" b="0" strike="noStrike" spc="-1" dirty="0">
                <a:solidFill>
                  <a:srgbClr val="000000"/>
                </a:solidFill>
                <a:latin typeface="Calibri"/>
                <a:ea typeface="DejaVu Sans"/>
              </a:rPr>
              <a:t> (4) jeweils mit Senaten mit Sonderzuständigkeit für Jugendstrafsachen </a:t>
            </a:r>
            <a:r>
              <a:rPr sz="2400" dirty="0"/>
              <a:t/>
            </a:r>
            <a:br>
              <a:rPr sz="2400" dirty="0"/>
            </a:br>
            <a:r>
              <a:rPr lang="de-AT" sz="2400" b="0" strike="noStrike" spc="-1" dirty="0">
                <a:solidFill>
                  <a:srgbClr val="000000"/>
                </a:solidFill>
                <a:latin typeface="Calibri"/>
                <a:ea typeface="DejaVu Sans"/>
              </a:rPr>
              <a:t> </a:t>
            </a:r>
            <a:endParaRPr lang="de-AT" sz="2400" b="0" strike="noStrike" spc="-1" dirty="0">
              <a:solidFill>
                <a:srgbClr val="000000"/>
              </a:solidFill>
              <a:latin typeface="Arial"/>
            </a:endParaRPr>
          </a:p>
          <a:p>
            <a:pPr marL="252000" indent="-216000">
              <a:lnSpc>
                <a:spcPct val="115000"/>
              </a:lnSpc>
              <a:buClr>
                <a:srgbClr val="000000"/>
              </a:buClr>
              <a:buSzPct val="45000"/>
              <a:buFont typeface="Wingdings" charset="2"/>
              <a:buChar char=""/>
            </a:pPr>
            <a:r>
              <a:rPr lang="de-AT" sz="2400" b="1" strike="noStrike" spc="-1" dirty="0">
                <a:solidFill>
                  <a:srgbClr val="000000"/>
                </a:solidFill>
                <a:latin typeface="Calibri"/>
                <a:ea typeface="DejaVu Sans"/>
              </a:rPr>
              <a:t>Oberster Gerichtshof</a:t>
            </a:r>
            <a:r>
              <a:rPr lang="de-AT" sz="2400" b="0" strike="noStrike" spc="-1" dirty="0">
                <a:solidFill>
                  <a:srgbClr val="000000"/>
                </a:solidFill>
                <a:latin typeface="Calibri"/>
                <a:ea typeface="DejaVu Sans"/>
              </a:rPr>
              <a:t> (ein Fachsenat für Jugendstrafsachen)</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532800" y="30168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dirty="0">
                <a:solidFill>
                  <a:srgbClr val="000000"/>
                </a:solidFill>
                <a:latin typeface="Arial"/>
              </a:rPr>
              <a:t>Mögliche Sanktionen und andere Reaktionsformen </a:t>
            </a:r>
            <a:endParaRPr lang="de-AT" sz="4400" b="0" strike="noStrike" spc="-1" dirty="0">
              <a:solidFill>
                <a:srgbClr val="000000"/>
              </a:solidFill>
              <a:latin typeface="Arial"/>
            </a:endParaRPr>
          </a:p>
        </p:txBody>
      </p:sp>
      <p:sp>
        <p:nvSpPr>
          <p:cNvPr id="181"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15000"/>
              </a:lnSpc>
              <a:spcBef>
                <a:spcPts val="1417"/>
              </a:spcBef>
              <a:buClr>
                <a:srgbClr val="000000"/>
              </a:buClr>
              <a:buFont typeface="Symbol" charset="2"/>
              <a:buChar char=""/>
              <a:tabLst>
                <a:tab pos="0" algn="l"/>
              </a:tabLst>
            </a:pPr>
            <a:r>
              <a:rPr lang="de-AT" sz="2800" b="1" u="sng" strike="noStrike" spc="-1" dirty="0">
                <a:solidFill>
                  <a:srgbClr val="000000"/>
                </a:solidFill>
                <a:latin typeface="Calibri"/>
                <a:ea typeface="Arial"/>
              </a:rPr>
              <a:t>Diversion</a:t>
            </a:r>
            <a:r>
              <a:rPr lang="de-AT" sz="2400" b="0" strike="noStrike" spc="-1" dirty="0">
                <a:solidFill>
                  <a:srgbClr val="000000"/>
                </a:solidFill>
                <a:latin typeface="Calibri"/>
                <a:ea typeface="Arial"/>
              </a:rPr>
              <a:t> (geregelt im </a:t>
            </a:r>
            <a:r>
              <a:rPr lang="de-AT" sz="2400" b="0" strike="noStrike" spc="-1" dirty="0" smtClean="0">
                <a:solidFill>
                  <a:srgbClr val="000000"/>
                </a:solidFill>
                <a:latin typeface="Calibri"/>
                <a:ea typeface="Arial"/>
              </a:rPr>
              <a:t>StPO, </a:t>
            </a:r>
            <a:r>
              <a:rPr lang="de-AT" sz="2400" b="0" strike="noStrike" spc="-1" dirty="0">
                <a:solidFill>
                  <a:srgbClr val="000000"/>
                </a:solidFill>
                <a:latin typeface="Calibri"/>
                <a:ea typeface="Arial"/>
              </a:rPr>
              <a:t>Abweichungen im JGG):</a:t>
            </a:r>
            <a:endParaRPr lang="de-AT" sz="2400" b="0" strike="noStrike" spc="-1" dirty="0">
              <a:solidFill>
                <a:srgbClr val="000000"/>
              </a:solidFill>
              <a:latin typeface="Arial"/>
            </a:endParaRPr>
          </a:p>
          <a:p>
            <a:pPr marL="252000">
              <a:lnSpc>
                <a:spcPct val="115000"/>
              </a:lnSpc>
              <a:spcBef>
                <a:spcPts val="1417"/>
              </a:spcBef>
              <a:buClr>
                <a:srgbClr val="000000"/>
              </a:buClr>
              <a:buFont typeface="Wingdings" charset="2"/>
              <a:buChar char=""/>
              <a:tabLst>
                <a:tab pos="0" algn="l"/>
              </a:tabLst>
            </a:pPr>
            <a:r>
              <a:rPr lang="de-AT" sz="2400" b="0" strike="noStrike" spc="-1" dirty="0" smtClean="0">
                <a:solidFill>
                  <a:srgbClr val="000000"/>
                </a:solidFill>
                <a:latin typeface="Calibri"/>
                <a:ea typeface="Arial"/>
              </a:rPr>
              <a:t> Zahlung </a:t>
            </a:r>
            <a:r>
              <a:rPr lang="de-AT" sz="2400" b="0" strike="noStrike" spc="-1" dirty="0">
                <a:solidFill>
                  <a:srgbClr val="000000"/>
                </a:solidFill>
                <a:latin typeface="Calibri"/>
                <a:ea typeface="Arial"/>
              </a:rPr>
              <a:t>eines </a:t>
            </a:r>
            <a:r>
              <a:rPr lang="de-AT" sz="2400" b="1" strike="noStrike" spc="-1" dirty="0">
                <a:solidFill>
                  <a:srgbClr val="000000"/>
                </a:solidFill>
                <a:latin typeface="Calibri"/>
                <a:ea typeface="Arial"/>
              </a:rPr>
              <a:t>Geldbetrags</a:t>
            </a:r>
            <a:r>
              <a:rPr lang="de-AT" sz="2400" b="0" strike="noStrike" spc="-1" dirty="0">
                <a:solidFill>
                  <a:srgbClr val="000000"/>
                </a:solidFill>
                <a:latin typeface="Calibri"/>
                <a:ea typeface="Arial"/>
              </a:rPr>
              <a:t> (nur, wenn aus eigenen Mitteln und frei verfügbar, keine Beeinträchtigung des Fortkommens)</a:t>
            </a:r>
            <a:endParaRPr lang="de-AT" sz="2400" b="0" strike="noStrike" spc="-1" dirty="0">
              <a:solidFill>
                <a:srgbClr val="000000"/>
              </a:solidFill>
              <a:latin typeface="Arial"/>
            </a:endParaRPr>
          </a:p>
          <a:p>
            <a:pPr marL="252000">
              <a:lnSpc>
                <a:spcPct val="115000"/>
              </a:lnSpc>
              <a:spcBef>
                <a:spcPts val="1417"/>
              </a:spcBef>
              <a:buClr>
                <a:srgbClr val="000000"/>
              </a:buClr>
              <a:buFont typeface="Wingdings" charset="2"/>
              <a:buChar char=""/>
              <a:tabLst>
                <a:tab pos="0" algn="l"/>
              </a:tabLst>
            </a:pPr>
            <a:r>
              <a:rPr lang="de-AT" sz="2400" b="0" strike="noStrike" spc="-1" dirty="0" smtClean="0">
                <a:solidFill>
                  <a:srgbClr val="000000"/>
                </a:solidFill>
                <a:latin typeface="Calibri"/>
                <a:ea typeface="Arial"/>
              </a:rPr>
              <a:t> Erbringung </a:t>
            </a:r>
            <a:r>
              <a:rPr lang="de-AT" sz="2400" b="1" strike="noStrike" spc="-1" dirty="0">
                <a:solidFill>
                  <a:srgbClr val="000000"/>
                </a:solidFill>
                <a:latin typeface="Calibri"/>
                <a:ea typeface="Arial"/>
              </a:rPr>
              <a:t>gemeinnütziger Leistungen</a:t>
            </a:r>
            <a:r>
              <a:rPr lang="de-AT" sz="2400" b="0" strike="noStrike" spc="-1" dirty="0">
                <a:solidFill>
                  <a:srgbClr val="000000"/>
                </a:solidFill>
                <a:latin typeface="Calibri"/>
                <a:ea typeface="Arial"/>
              </a:rPr>
              <a:t> (gesamt höchstens 120 Stunden, sonst 240 Stunden</a:t>
            </a:r>
            <a:r>
              <a:rPr lang="de-AT" sz="2400" b="0" strike="noStrike" spc="-1" dirty="0" smtClean="0">
                <a:solidFill>
                  <a:srgbClr val="000000"/>
                </a:solidFill>
                <a:latin typeface="Calibri"/>
                <a:ea typeface="Arial"/>
              </a:rPr>
              <a:t>), im Gegensatz zu Art. 23 </a:t>
            </a:r>
            <a:r>
              <a:rPr lang="de-AT" sz="2400" b="0" strike="noStrike" spc="-1" dirty="0" err="1" smtClean="0">
                <a:solidFill>
                  <a:srgbClr val="000000"/>
                </a:solidFill>
                <a:latin typeface="Calibri"/>
                <a:ea typeface="Arial"/>
              </a:rPr>
              <a:t>JStG</a:t>
            </a:r>
            <a:r>
              <a:rPr lang="de-AT" sz="2400" b="0" strike="noStrike" spc="-1" dirty="0" smtClean="0">
                <a:solidFill>
                  <a:srgbClr val="000000"/>
                </a:solidFill>
                <a:latin typeface="Calibri"/>
                <a:ea typeface="Arial"/>
              </a:rPr>
              <a:t> nicht als Strafe möglich</a:t>
            </a:r>
            <a:endParaRPr lang="de-AT" sz="2400" b="0" strike="noStrike" spc="-1" dirty="0">
              <a:solidFill>
                <a:srgbClr val="000000"/>
              </a:solidFill>
              <a:latin typeface="Arial"/>
            </a:endParaRPr>
          </a:p>
          <a:p>
            <a:pPr marL="252000">
              <a:lnSpc>
                <a:spcPct val="115000"/>
              </a:lnSpc>
              <a:spcBef>
                <a:spcPts val="1417"/>
              </a:spcBef>
              <a:buClr>
                <a:srgbClr val="000000"/>
              </a:buClr>
              <a:buFont typeface="Wingdings" charset="2"/>
              <a:buChar char=""/>
              <a:tabLst>
                <a:tab pos="0" algn="l"/>
              </a:tabLst>
            </a:pPr>
            <a:r>
              <a:rPr lang="de-AT" sz="2400" b="0" strike="noStrike" spc="-1" dirty="0">
                <a:solidFill>
                  <a:srgbClr val="000000"/>
                </a:solidFill>
                <a:latin typeface="Calibri"/>
                <a:ea typeface="Arial"/>
              </a:rPr>
              <a:t>Bestimmung einer </a:t>
            </a:r>
            <a:r>
              <a:rPr lang="de-AT" sz="2400" b="1" strike="noStrike" spc="-1" dirty="0">
                <a:solidFill>
                  <a:srgbClr val="000000"/>
                </a:solidFill>
                <a:latin typeface="Calibri"/>
                <a:ea typeface="Arial"/>
              </a:rPr>
              <a:t>Probezeit</a:t>
            </a:r>
            <a:r>
              <a:rPr lang="de-AT" sz="2400" b="0" strike="noStrike" spc="-1" dirty="0">
                <a:solidFill>
                  <a:srgbClr val="000000"/>
                </a:solidFill>
                <a:latin typeface="Calibri"/>
                <a:ea typeface="Arial"/>
              </a:rPr>
              <a:t>, allenfalls in Verbindung mit Bewährungshilfe oder Erfüllung von Pflichten</a:t>
            </a:r>
            <a:endParaRPr lang="de-AT" sz="2400" b="0" strike="noStrike" spc="-1" dirty="0">
              <a:solidFill>
                <a:srgbClr val="000000"/>
              </a:solidFill>
              <a:latin typeface="Arial"/>
            </a:endParaRPr>
          </a:p>
          <a:p>
            <a:pPr marL="252000">
              <a:lnSpc>
                <a:spcPct val="115000"/>
              </a:lnSpc>
              <a:spcBef>
                <a:spcPts val="1417"/>
              </a:spcBef>
              <a:buClr>
                <a:srgbClr val="000000"/>
              </a:buClr>
              <a:buFont typeface="Wingdings" charset="2"/>
              <a:buChar char=""/>
              <a:tabLst>
                <a:tab pos="0" algn="l"/>
              </a:tabLst>
            </a:pPr>
            <a:r>
              <a:rPr lang="de-AT" sz="2400" b="1" strike="noStrike" spc="-1" dirty="0" smtClean="0">
                <a:solidFill>
                  <a:srgbClr val="000000"/>
                </a:solidFill>
                <a:latin typeface="Calibri"/>
                <a:ea typeface="Arial"/>
              </a:rPr>
              <a:t>Tatausgleich</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p:cNvSpPr>
          <p:nvPr>
            <p:ph idx="4294967295"/>
          </p:nvPr>
        </p:nvSpPr>
        <p:spPr>
          <a:xfrm>
            <a:off x="532800" y="1766880"/>
            <a:ext cx="9622080" cy="4384080"/>
          </a:xfrm>
          <a:prstGeom prst="rect">
            <a:avLst/>
          </a:prstGeom>
          <a:noFill/>
          <a:ln w="0">
            <a:noFill/>
          </a:ln>
        </p:spPr>
        <p:txBody>
          <a:bodyPr lIns="0" tIns="0" rIns="0" bIns="0" anchor="t">
            <a:normAutofit/>
          </a:bodyPr>
          <a:lstStyle/>
          <a:p>
            <a:pPr marL="252000">
              <a:lnSpc>
                <a:spcPct val="115000"/>
              </a:lnSpc>
              <a:spcBef>
                <a:spcPts val="1417"/>
              </a:spcBef>
              <a:buClr>
                <a:srgbClr val="000000"/>
              </a:buClr>
              <a:buSzPct val="45000"/>
              <a:buFont typeface="Wingdings" charset="2"/>
              <a:buChar char=""/>
              <a:tabLst>
                <a:tab pos="0" algn="l"/>
              </a:tabLst>
            </a:pPr>
            <a:r>
              <a:rPr lang="de-AT" sz="2400" b="0" strike="noStrike" spc="-1" dirty="0" smtClean="0">
                <a:solidFill>
                  <a:srgbClr val="000000"/>
                </a:solidFill>
                <a:latin typeface="Calibri"/>
                <a:ea typeface="Arial"/>
              </a:rPr>
              <a:t>vorläufige </a:t>
            </a:r>
            <a:r>
              <a:rPr lang="de-AT" sz="2400" b="0" strike="noStrike" spc="-1" dirty="0">
                <a:solidFill>
                  <a:srgbClr val="000000"/>
                </a:solidFill>
                <a:latin typeface="Calibri"/>
                <a:ea typeface="Arial"/>
              </a:rPr>
              <a:t>Einstellung </a:t>
            </a:r>
            <a:r>
              <a:rPr lang="de-AT" sz="2400" b="1" strike="noStrike" spc="-1" dirty="0">
                <a:solidFill>
                  <a:srgbClr val="000000"/>
                </a:solidFill>
                <a:latin typeface="Calibri"/>
                <a:ea typeface="Arial"/>
              </a:rPr>
              <a:t>nach dem Suchtmittelgesetz</a:t>
            </a:r>
            <a:r>
              <a:rPr lang="de-AT" sz="2400" b="0" strike="noStrike" spc="-1" dirty="0">
                <a:solidFill>
                  <a:srgbClr val="000000"/>
                </a:solidFill>
                <a:latin typeface="Calibri"/>
                <a:ea typeface="Arial"/>
              </a:rPr>
              <a:t> (SMG) mit Probezeit und Anordnung gesundheitsbezogener Maßnahmen</a:t>
            </a:r>
            <a:endParaRPr lang="de-AT" sz="2400" b="0" strike="noStrike" spc="-1" dirty="0">
              <a:solidFill>
                <a:srgbClr val="000000"/>
              </a:solidFill>
              <a:latin typeface="Arial"/>
            </a:endParaRPr>
          </a:p>
        </p:txBody>
      </p:sp>
    </p:spTree>
    <p:extLst>
      <p:ext uri="{BB962C8B-B14F-4D97-AF65-F5344CB8AC3E}">
        <p14:creationId xmlns:p14="http://schemas.microsoft.com/office/powerpoint/2010/main" val="3533913986"/>
      </p:ext>
    </p:extLst>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PlaceHolder 1"/>
          <p:cNvSpPr>
            <a:spLocks noGrp="1"/>
          </p:cNvSpPr>
          <p:nvPr>
            <p:ph/>
          </p:nvPr>
        </p:nvSpPr>
        <p:spPr>
          <a:xfrm>
            <a:off x="406341" y="1290225"/>
            <a:ext cx="9622080" cy="4384080"/>
          </a:xfrm>
          <a:prstGeom prst="rect">
            <a:avLst/>
          </a:prstGeom>
          <a:noFill/>
          <a:ln w="0">
            <a:noFill/>
          </a:ln>
        </p:spPr>
        <p:txBody>
          <a:bodyPr lIns="0" tIns="0" rIns="0" bIns="0" anchor="t">
            <a:noAutofit/>
          </a:bodyPr>
          <a:lstStyle/>
          <a:p>
            <a:pPr marL="432000" indent="-324000">
              <a:lnSpc>
                <a:spcPct val="115000"/>
              </a:lnSpc>
              <a:spcBef>
                <a:spcPts val="1417"/>
              </a:spcBef>
              <a:buClr>
                <a:srgbClr val="000000"/>
              </a:buClr>
              <a:buSzPct val="45000"/>
              <a:buFont typeface="Wingdings" charset="2"/>
              <a:buChar char=""/>
            </a:pPr>
            <a:r>
              <a:rPr lang="de-AT" b="1" u="sng"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Strafen </a:t>
            </a:r>
          </a:p>
          <a:p>
            <a:pPr marL="1022400" lvl="1" indent="-457200">
              <a:lnSpc>
                <a:spcPct val="115000"/>
              </a:lnSpc>
              <a:spcBef>
                <a:spcPts val="1417"/>
              </a:spcBef>
              <a:buClr>
                <a:srgbClr val="000000"/>
              </a:buClr>
              <a:buSzPct val="45000"/>
              <a:buFont typeface="Wingdings" panose="05000000000000000000" pitchFamily="2" charset="2"/>
              <a:buChar char="Ø"/>
            </a:pPr>
            <a:r>
              <a:rPr lang="de-AT"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Geldstrafen </a:t>
            </a:r>
            <a:r>
              <a:rPr lang="de-AT"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(bis 360 Tagessätze)</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1022400" lvl="1" indent="-457200">
              <a:lnSpc>
                <a:spcPct val="115000"/>
              </a:lnSpc>
              <a:spcBef>
                <a:spcPts val="1417"/>
              </a:spcBef>
              <a:buClr>
                <a:srgbClr val="000000"/>
              </a:buClr>
              <a:buSzPct val="45000"/>
              <a:buFont typeface="Wingdings" panose="05000000000000000000" pitchFamily="2" charset="2"/>
              <a:buChar char="Ø"/>
            </a:pPr>
            <a:r>
              <a:rPr lang="de-AT"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Schuldspruch </a:t>
            </a:r>
            <a:r>
              <a:rPr lang="de-AT"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ohne Strafe</a:t>
            </a: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 12 JGG) und </a:t>
            </a:r>
            <a:r>
              <a:rPr lang="de-AT"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Schuldspruch unter Vorbehalt der Strafe</a:t>
            </a: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 13 ff JGG</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nur bei Jugendlichen und jungen erwachsenen</a:t>
            </a:r>
          </a:p>
          <a:p>
            <a:pPr marL="1022400" lvl="1" indent="-457200">
              <a:lnSpc>
                <a:spcPct val="115000"/>
              </a:lnSpc>
              <a:spcBef>
                <a:spcPts val="1417"/>
              </a:spcBef>
              <a:buClr>
                <a:srgbClr val="000000"/>
              </a:buClr>
              <a:buSzPct val="45000"/>
              <a:buFont typeface="Wingdings" panose="05000000000000000000" pitchFamily="2" charset="2"/>
              <a:buChar char="Ø"/>
            </a:pPr>
            <a:r>
              <a:rPr lang="de-AT"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Freiheitsstrafen</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1022400" lvl="1" indent="-457200">
              <a:lnSpc>
                <a:spcPct val="115000"/>
              </a:lnSpc>
              <a:spcBef>
                <a:spcPts val="1417"/>
              </a:spcBef>
              <a:buClr>
                <a:srgbClr val="000000"/>
              </a:buClr>
              <a:buSzPct val="45000"/>
              <a:buFont typeface="Wingdings" panose="05000000000000000000" pitchFamily="2" charset="2"/>
              <a:buChar char="Ø"/>
            </a:pPr>
            <a:r>
              <a:rPr lang="de-AT"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Kombination</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von bedingter Freiheitsstrafe </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mit </a:t>
            </a: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unbedingter </a:t>
            </a:r>
            <a:r>
              <a:rPr lang="de-AT"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Geldstrafe</a:t>
            </a:r>
          </a:p>
          <a:p>
            <a:pPr marL="565200" lvl="1" indent="0">
              <a:lnSpc>
                <a:spcPct val="115000"/>
              </a:lnSpc>
              <a:spcBef>
                <a:spcPts val="1417"/>
              </a:spcBef>
              <a:buClr>
                <a:srgbClr val="000000"/>
              </a:buClr>
              <a:buSzPct val="45000"/>
              <a:buNone/>
            </a:pP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dirty="0">
                <a:latin typeface="Calibri" panose="020F0502020204030204" pitchFamily="34" charset="0"/>
                <a:ea typeface="Calibri" panose="020F0502020204030204" pitchFamily="34" charset="0"/>
                <a:cs typeface="Calibri" panose="020F0502020204030204" pitchFamily="34" charset="0"/>
              </a:rPr>
              <a:t/>
            </a:r>
            <a:br>
              <a:rPr dirty="0">
                <a:latin typeface="Calibri" panose="020F0502020204030204" pitchFamily="34" charset="0"/>
                <a:ea typeface="Calibri" panose="020F0502020204030204" pitchFamily="34" charset="0"/>
                <a:cs typeface="Calibri" panose="020F0502020204030204" pitchFamily="34" charset="0"/>
              </a:rPr>
            </a:br>
            <a:r>
              <a:rPr lang="de-A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0" y="1766888"/>
            <a:ext cx="9621838" cy="4384675"/>
          </a:xfrm>
        </p:spPr>
        <p:txBody>
          <a:bodyPr>
            <a:normAutofit/>
          </a:bodyPr>
          <a:lstStyle/>
          <a:p>
            <a:pPr lvl="1">
              <a:buFont typeface="Wingdings" panose="05000000000000000000" pitchFamily="2" charset="2"/>
              <a:buChar char="Ø"/>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Beim </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Zusammentreffen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mehrerer strafbarer Handlungen </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ist auf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eine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einzige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(Geld- oder Freiheits-</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 Strafe </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zu erkennen (§ 28 </a:t>
            </a:r>
            <a:r>
              <a:rPr lang="de-A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Abs</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1 </a:t>
            </a: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StGB)</a:t>
            </a:r>
            <a:b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r>
              <a:rPr lang="de-AT" dirty="0" smtClean="0">
                <a:latin typeface="Calibri" panose="020F0502020204030204" pitchFamily="34" charset="0"/>
                <a:ea typeface="Calibri" panose="020F0502020204030204" pitchFamily="34" charset="0"/>
                <a:cs typeface="Calibri" panose="020F0502020204030204" pitchFamily="34" charset="0"/>
              </a:rPr>
              <a:t> Strafen können </a:t>
            </a:r>
            <a:r>
              <a:rPr lang="de-AT" b="1" dirty="0" smtClean="0">
                <a:latin typeface="Calibri" panose="020F0502020204030204" pitchFamily="34" charset="0"/>
                <a:ea typeface="Calibri" panose="020F0502020204030204" pitchFamily="34" charset="0"/>
                <a:cs typeface="Calibri" panose="020F0502020204030204" pitchFamily="34" charset="0"/>
              </a:rPr>
              <a:t>bedingt, teilbedingt oder unbedingt </a:t>
            </a:r>
            <a:r>
              <a:rPr lang="de-AT" dirty="0" smtClean="0">
                <a:latin typeface="Calibri" panose="020F0502020204030204" pitchFamily="34" charset="0"/>
                <a:ea typeface="Calibri" panose="020F0502020204030204" pitchFamily="34" charset="0"/>
                <a:cs typeface="Calibri" panose="020F0502020204030204" pitchFamily="34" charset="0"/>
              </a:rPr>
              <a:t>ausgesprochen werden</a:t>
            </a:r>
            <a:br>
              <a:rPr lang="de-AT" dirty="0" smtClean="0">
                <a:latin typeface="Calibri" panose="020F0502020204030204" pitchFamily="34" charset="0"/>
                <a:ea typeface="Calibri" panose="020F0502020204030204" pitchFamily="34" charset="0"/>
                <a:cs typeface="Calibri" panose="020F0502020204030204" pitchFamily="34" charset="0"/>
              </a:rPr>
            </a:br>
            <a:endParaRPr lang="de-AT" dirty="0" smtClean="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r>
              <a:rPr lang="de-AT" dirty="0" smtClean="0">
                <a:latin typeface="Calibri" panose="020F0502020204030204" pitchFamily="34" charset="0"/>
                <a:ea typeface="Calibri" panose="020F0502020204030204" pitchFamily="34" charset="0"/>
                <a:cs typeface="Calibri" panose="020F0502020204030204" pitchFamily="34" charset="0"/>
              </a:rPr>
              <a:t> Bei bedingter Strafnachsicht beträgt </a:t>
            </a:r>
            <a:r>
              <a:rPr lang="de-AT" b="1" dirty="0" smtClean="0">
                <a:latin typeface="Calibri" panose="020F0502020204030204" pitchFamily="34" charset="0"/>
                <a:ea typeface="Calibri" panose="020F0502020204030204" pitchFamily="34" charset="0"/>
                <a:cs typeface="Calibri" panose="020F0502020204030204" pitchFamily="34" charset="0"/>
              </a:rPr>
              <a:t>die Probezeit ein bis drei Jahre</a:t>
            </a:r>
            <a:endParaRPr lang="de-AT"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148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 name="Grafik 183"/>
          <p:cNvPicPr/>
          <p:nvPr/>
        </p:nvPicPr>
        <p:blipFill>
          <a:blip r:embed="rId2"/>
          <a:stretch/>
        </p:blipFill>
        <p:spPr>
          <a:xfrm>
            <a:off x="156600" y="175680"/>
            <a:ext cx="10732320" cy="84780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 name="Grafik 184"/>
          <p:cNvPicPr/>
          <p:nvPr/>
        </p:nvPicPr>
        <p:blipFill>
          <a:blip r:embed="rId2"/>
          <a:stretch/>
        </p:blipFill>
        <p:spPr>
          <a:xfrm>
            <a:off x="155880" y="175680"/>
            <a:ext cx="10732320" cy="84780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 name="Grafik 185"/>
          <p:cNvPicPr/>
          <p:nvPr/>
        </p:nvPicPr>
        <p:blipFill>
          <a:blip r:embed="rId2"/>
          <a:stretch/>
        </p:blipFill>
        <p:spPr>
          <a:xfrm>
            <a:off x="155880" y="175680"/>
            <a:ext cx="10732320" cy="84780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PlaceHolder 1"/>
          <p:cNvSpPr>
            <a:spLocks noGrp="1"/>
          </p:cNvSpPr>
          <p:nvPr>
            <p:ph/>
          </p:nvPr>
        </p:nvSpPr>
        <p:spPr>
          <a:xfrm>
            <a:off x="637920" y="900000"/>
            <a:ext cx="9622080" cy="4384080"/>
          </a:xfrm>
          <a:prstGeom prst="rect">
            <a:avLst/>
          </a:prstGeom>
          <a:noFill/>
          <a:ln w="0">
            <a:noFill/>
          </a:ln>
        </p:spPr>
        <p:txBody>
          <a:bodyPr lIns="0" tIns="0" rIns="0" bIns="0" anchor="t">
            <a:normAutofit fontScale="96628" lnSpcReduction="10000"/>
          </a:bodyPr>
          <a:lstStyle/>
          <a:p>
            <a:pPr indent="0">
              <a:lnSpc>
                <a:spcPct val="115000"/>
              </a:lnSpc>
              <a:spcBef>
                <a:spcPts val="1590"/>
              </a:spcBef>
              <a:buNone/>
              <a:tabLst>
                <a:tab pos="0" algn="l"/>
              </a:tabLst>
            </a:pPr>
            <a:r>
              <a:rPr lang="de-AT" sz="2400" b="0" strike="noStrike" spc="-1" dirty="0">
                <a:solidFill>
                  <a:srgbClr val="000000"/>
                </a:solidFill>
                <a:latin typeface="Calibri"/>
              </a:rPr>
              <a:t>Aus einer </a:t>
            </a:r>
            <a:r>
              <a:rPr lang="de-AT" sz="2400" b="0" strike="noStrike" spc="-1" dirty="0" smtClean="0">
                <a:solidFill>
                  <a:srgbClr val="000000"/>
                </a:solidFill>
                <a:latin typeface="Calibri"/>
              </a:rPr>
              <a:t>kriminologischen Studie </a:t>
            </a:r>
            <a:r>
              <a:rPr lang="de-AT" sz="2400" b="0" strike="noStrike" spc="-1" dirty="0">
                <a:solidFill>
                  <a:srgbClr val="000000"/>
                </a:solidFill>
                <a:latin typeface="Calibri"/>
              </a:rPr>
              <a:t>von </a:t>
            </a:r>
            <a:r>
              <a:rPr lang="de-AT" sz="2400" b="0" strike="noStrike" spc="-1" dirty="0" err="1">
                <a:solidFill>
                  <a:srgbClr val="000000"/>
                </a:solidFill>
                <a:latin typeface="Calibri"/>
              </a:rPr>
              <a:t>Univ.Prof</a:t>
            </a:r>
            <a:r>
              <a:rPr lang="de-AT" sz="2400" b="0" strike="noStrike" spc="-1" dirty="0">
                <a:solidFill>
                  <a:srgbClr val="000000"/>
                </a:solidFill>
                <a:latin typeface="Calibri"/>
              </a:rPr>
              <a:t>. Dr. Christian </a:t>
            </a:r>
            <a:r>
              <a:rPr lang="de-AT" sz="2400" b="0" strike="noStrike" spc="-1" dirty="0" err="1">
                <a:solidFill>
                  <a:srgbClr val="000000"/>
                </a:solidFill>
                <a:latin typeface="Calibri"/>
              </a:rPr>
              <a:t>Grafl</a:t>
            </a:r>
            <a:r>
              <a:rPr lang="de-AT" sz="2400" b="0" strike="noStrike" spc="-1" dirty="0">
                <a:solidFill>
                  <a:srgbClr val="000000"/>
                </a:solidFill>
                <a:latin typeface="Calibri"/>
              </a:rPr>
              <a:t> vom März 2023 geht hervor, dass</a:t>
            </a:r>
          </a:p>
          <a:p>
            <a:pPr indent="0">
              <a:lnSpc>
                <a:spcPct val="100000"/>
              </a:lnSpc>
              <a:spcBef>
                <a:spcPts val="1590"/>
              </a:spcBef>
              <a:buNone/>
              <a:tabLst>
                <a:tab pos="0" algn="l"/>
              </a:tabLst>
            </a:pPr>
            <a:endParaRPr lang="de-AT" sz="2400" b="0" strike="noStrike" spc="-1" dirty="0">
              <a:solidFill>
                <a:srgbClr val="000000"/>
              </a:solidFill>
              <a:latin typeface="Calibri"/>
            </a:endParaRPr>
          </a:p>
          <a:p>
            <a:pPr marL="432000" indent="-324000">
              <a:lnSpc>
                <a:spcPct val="115000"/>
              </a:lnSpc>
              <a:spcBef>
                <a:spcPts val="1590"/>
              </a:spcBef>
              <a:buClr>
                <a:srgbClr val="000000"/>
              </a:buClr>
              <a:buSzPct val="45000"/>
              <a:buFont typeface="Wingdings" charset="2"/>
              <a:buChar char=""/>
              <a:tabLst>
                <a:tab pos="0" algn="l"/>
              </a:tabLst>
            </a:pPr>
            <a:r>
              <a:rPr lang="de-AT" sz="2400" b="0" strike="noStrike" spc="-1" dirty="0">
                <a:solidFill>
                  <a:srgbClr val="000000"/>
                </a:solidFill>
                <a:latin typeface="Calibri"/>
              </a:rPr>
              <a:t>die Zahl der polizeilich ermittelten</a:t>
            </a:r>
            <a:r>
              <a:rPr lang="de-AT" sz="2400" b="1" strike="noStrike" spc="-1" dirty="0">
                <a:solidFill>
                  <a:srgbClr val="000000"/>
                </a:solidFill>
                <a:latin typeface="Calibri"/>
              </a:rPr>
              <a:t> jugendlichen Tatverdächtigen</a:t>
            </a:r>
            <a:r>
              <a:rPr lang="de-AT" sz="2400" b="0" strike="noStrike" spc="-1" dirty="0">
                <a:solidFill>
                  <a:srgbClr val="000000"/>
                </a:solidFill>
                <a:latin typeface="Calibri"/>
              </a:rPr>
              <a:t> in Österreich von 1975 bis 2021 </a:t>
            </a:r>
            <a:r>
              <a:rPr lang="de-AT" sz="2400" b="1" strike="noStrike" spc="-1" dirty="0">
                <a:solidFill>
                  <a:srgbClr val="000000"/>
                </a:solidFill>
                <a:latin typeface="Calibri"/>
              </a:rPr>
              <a:t>um 75% gestiegen</a:t>
            </a:r>
            <a:r>
              <a:rPr lang="de-AT" sz="2400" b="0" strike="noStrike" spc="-1" dirty="0">
                <a:solidFill>
                  <a:srgbClr val="000000"/>
                </a:solidFill>
                <a:latin typeface="Calibri"/>
              </a:rPr>
              <a:t> ist</a:t>
            </a:r>
          </a:p>
          <a:p>
            <a:pPr marL="432000" indent="-324000">
              <a:lnSpc>
                <a:spcPct val="115000"/>
              </a:lnSpc>
              <a:spcBef>
                <a:spcPts val="1590"/>
              </a:spcBef>
              <a:buClr>
                <a:srgbClr val="000000"/>
              </a:buClr>
              <a:buSzPct val="45000"/>
              <a:buFont typeface="Wingdings" charset="2"/>
              <a:buChar char=""/>
              <a:tabLst>
                <a:tab pos="0" algn="l"/>
              </a:tabLst>
            </a:pPr>
            <a:r>
              <a:rPr lang="de-AT" sz="2400" b="0" strike="noStrike" spc="-1" dirty="0" err="1">
                <a:solidFill>
                  <a:srgbClr val="000000"/>
                </a:solidFill>
                <a:latin typeface="Calibri"/>
              </a:rPr>
              <a:t>diversionelle</a:t>
            </a:r>
            <a:r>
              <a:rPr lang="de-AT" sz="2400" b="0" strike="noStrike" spc="-1" dirty="0">
                <a:solidFill>
                  <a:srgbClr val="000000"/>
                </a:solidFill>
                <a:latin typeface="Calibri"/>
              </a:rPr>
              <a:t> Regelungen bei Jugendlichen stark gestiegen sind und zu einem drastischen Rückgang der </a:t>
            </a:r>
            <a:r>
              <a:rPr lang="de-AT" sz="2400" b="0" strike="noStrike" spc="-1" dirty="0" err="1">
                <a:solidFill>
                  <a:srgbClr val="000000"/>
                </a:solidFill>
                <a:latin typeface="Calibri"/>
              </a:rPr>
              <a:t>Verurteilungsqoute</a:t>
            </a:r>
            <a:r>
              <a:rPr lang="de-AT" sz="2400" b="0" strike="noStrike" spc="-1" dirty="0">
                <a:solidFill>
                  <a:srgbClr val="000000"/>
                </a:solidFill>
                <a:latin typeface="Calibri"/>
              </a:rPr>
              <a:t> geführt haben</a:t>
            </a:r>
          </a:p>
          <a:p>
            <a:pPr marL="432000" indent="-324000">
              <a:lnSpc>
                <a:spcPct val="115000"/>
              </a:lnSpc>
              <a:spcBef>
                <a:spcPts val="1590"/>
              </a:spcBef>
              <a:buClr>
                <a:srgbClr val="000000"/>
              </a:buClr>
              <a:buSzPct val="45000"/>
              <a:buFont typeface="Wingdings" charset="2"/>
              <a:buChar char=""/>
              <a:tabLst>
                <a:tab pos="0" algn="l"/>
              </a:tabLst>
            </a:pPr>
            <a:r>
              <a:rPr lang="de-AT" sz="2400" b="0" strike="noStrike" spc="-1" dirty="0">
                <a:solidFill>
                  <a:srgbClr val="000000"/>
                </a:solidFill>
                <a:latin typeface="Calibri"/>
              </a:rPr>
              <a:t>die </a:t>
            </a:r>
            <a:r>
              <a:rPr lang="de-AT" sz="2400" b="1" strike="noStrike" spc="-1" dirty="0">
                <a:solidFill>
                  <a:srgbClr val="000000"/>
                </a:solidFill>
                <a:latin typeface="Calibri"/>
              </a:rPr>
              <a:t>Zahl der rechtskräftig verurteilten Jugendlichen</a:t>
            </a:r>
            <a:r>
              <a:rPr lang="de-AT" sz="2400" b="0" strike="noStrike" spc="-1" dirty="0">
                <a:solidFill>
                  <a:srgbClr val="000000"/>
                </a:solidFill>
                <a:latin typeface="Calibri"/>
              </a:rPr>
              <a:t> in Österreich von 1976 bis 2021 </a:t>
            </a:r>
            <a:r>
              <a:rPr lang="de-AT" sz="2400" b="1" strike="noStrike" spc="-1" dirty="0">
                <a:solidFill>
                  <a:srgbClr val="000000"/>
                </a:solidFill>
                <a:latin typeface="Calibri"/>
              </a:rPr>
              <a:t>um 80% gesunken</a:t>
            </a:r>
            <a:r>
              <a:rPr lang="de-AT" sz="2400" b="0" strike="noStrike" spc="-1" dirty="0">
                <a:solidFill>
                  <a:srgbClr val="000000"/>
                </a:solidFill>
                <a:latin typeface="Calibri"/>
              </a:rPr>
              <a:t> ist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CustomShape 1"/>
          <p:cNvSpPr/>
          <p:nvPr/>
        </p:nvSpPr>
        <p:spPr>
          <a:xfrm>
            <a:off x="733680" y="401760"/>
            <a:ext cx="9219600" cy="145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AT" sz="4400" b="1" strike="noStrike" spc="-1" dirty="0">
                <a:solidFill>
                  <a:srgbClr val="000000"/>
                </a:solidFill>
                <a:latin typeface="Calibri"/>
                <a:ea typeface="DejaVu Sans"/>
              </a:rPr>
              <a:t>Geltungsbereich des JGG </a:t>
            </a:r>
            <a:endParaRPr lang="de-AT" sz="4400" b="0" strike="noStrike" spc="-1" dirty="0">
              <a:solidFill>
                <a:srgbClr val="000000"/>
              </a:solidFill>
              <a:latin typeface="Arial"/>
            </a:endParaRPr>
          </a:p>
        </p:txBody>
      </p:sp>
      <p:sp>
        <p:nvSpPr>
          <p:cNvPr id="161" name="CustomShape 2"/>
          <p:cNvSpPr/>
          <p:nvPr/>
        </p:nvSpPr>
        <p:spPr>
          <a:xfrm>
            <a:off x="733680" y="2010960"/>
            <a:ext cx="9219600" cy="4794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457200" indent="-457200">
              <a:lnSpc>
                <a:spcPct val="90000"/>
              </a:lnSpc>
              <a:spcBef>
                <a:spcPts val="1001"/>
              </a:spcBef>
              <a:buFont typeface="Arial" panose="020B0604020202020204" pitchFamily="34" charset="0"/>
              <a:buChar char="•"/>
            </a:pPr>
            <a:endParaRPr lang="de-AT" sz="2400" b="0" strike="noStrike" spc="-1" dirty="0" smtClean="0">
              <a:solidFill>
                <a:srgbClr val="000000"/>
              </a:solidFill>
              <a:latin typeface="Calibri"/>
              <a:ea typeface="DejaVu Sans"/>
            </a:endParaRPr>
          </a:p>
          <a:p>
            <a:pPr marL="457200" indent="-457200">
              <a:lnSpc>
                <a:spcPct val="90000"/>
              </a:lnSpc>
              <a:spcBef>
                <a:spcPts val="1001"/>
              </a:spcBef>
              <a:buFont typeface="Arial" panose="020B0604020202020204" pitchFamily="34" charset="0"/>
              <a:buChar char="•"/>
            </a:pPr>
            <a:endParaRPr lang="de-AT" sz="2400" spc="-1" dirty="0">
              <a:solidFill>
                <a:srgbClr val="000000"/>
              </a:solidFill>
              <a:latin typeface="Calibri"/>
              <a:ea typeface="DejaVu Sans"/>
            </a:endParaRPr>
          </a:p>
          <a:p>
            <a:pPr marL="457200" indent="-457200">
              <a:lnSpc>
                <a:spcPct val="90000"/>
              </a:lnSpc>
              <a:spcBef>
                <a:spcPts val="1001"/>
              </a:spcBef>
              <a:buFont typeface="Arial" panose="020B0604020202020204" pitchFamily="34" charset="0"/>
              <a:buChar char="•"/>
            </a:pPr>
            <a:r>
              <a:rPr lang="de-AT" sz="2400" b="0" strike="noStrike" spc="-1" dirty="0" smtClean="0">
                <a:solidFill>
                  <a:srgbClr val="000000"/>
                </a:solidFill>
                <a:latin typeface="Calibri"/>
                <a:ea typeface="DejaVu Sans"/>
              </a:rPr>
              <a:t>für </a:t>
            </a:r>
            <a:r>
              <a:rPr lang="de-AT" sz="2400" b="1" strike="noStrike" spc="-1" dirty="0">
                <a:solidFill>
                  <a:srgbClr val="000000"/>
                </a:solidFill>
                <a:latin typeface="Calibri"/>
                <a:ea typeface="DejaVu Sans"/>
              </a:rPr>
              <a:t>Jugendliche</a:t>
            </a:r>
            <a:r>
              <a:rPr lang="de-AT" sz="2400" b="0" strike="noStrike" spc="-1" dirty="0">
                <a:solidFill>
                  <a:srgbClr val="000000"/>
                </a:solidFill>
                <a:latin typeface="Calibri"/>
                <a:ea typeface="DejaVu Sans"/>
              </a:rPr>
              <a:t> (14 -18 Jahre, § 1 Z </a:t>
            </a:r>
            <a:r>
              <a:rPr lang="de-AT" sz="2400" b="0" strike="noStrike" spc="-1" dirty="0" smtClean="0">
                <a:solidFill>
                  <a:srgbClr val="000000"/>
                </a:solidFill>
                <a:latin typeface="Calibri"/>
                <a:ea typeface="DejaVu Sans"/>
              </a:rPr>
              <a:t>2 JGG) und</a:t>
            </a:r>
          </a:p>
          <a:p>
            <a:pPr marL="457200" indent="-457200">
              <a:lnSpc>
                <a:spcPct val="90000"/>
              </a:lnSpc>
              <a:spcBef>
                <a:spcPts val="1001"/>
              </a:spcBef>
              <a:buFont typeface="Arial" panose="020B0604020202020204" pitchFamily="34" charset="0"/>
              <a:buChar char="•"/>
            </a:pPr>
            <a:r>
              <a:rPr lang="de-AT" sz="2400" b="1" strike="noStrike" spc="-1" dirty="0" smtClean="0">
                <a:solidFill>
                  <a:srgbClr val="000000"/>
                </a:solidFill>
                <a:latin typeface="Calibri"/>
                <a:ea typeface="DejaVu Sans"/>
              </a:rPr>
              <a:t>junge </a:t>
            </a:r>
            <a:r>
              <a:rPr lang="de-AT" sz="2400" b="1" strike="noStrike" spc="-1" dirty="0">
                <a:solidFill>
                  <a:srgbClr val="000000"/>
                </a:solidFill>
                <a:latin typeface="Calibri"/>
                <a:ea typeface="DejaVu Sans"/>
              </a:rPr>
              <a:t>Erwachsene </a:t>
            </a:r>
            <a:r>
              <a:rPr lang="de-AT" sz="2400" b="0" strike="noStrike" spc="-1" dirty="0">
                <a:solidFill>
                  <a:srgbClr val="000000"/>
                </a:solidFill>
                <a:latin typeface="Calibri"/>
                <a:ea typeface="DejaVu Sans"/>
              </a:rPr>
              <a:t>(18 bis 21 Jahre, § 1 Z </a:t>
            </a:r>
            <a:r>
              <a:rPr lang="de-AT" sz="2400" b="0" strike="noStrike" spc="-1" dirty="0" smtClean="0">
                <a:solidFill>
                  <a:srgbClr val="000000"/>
                </a:solidFill>
                <a:latin typeface="Calibri"/>
                <a:ea typeface="DejaVu Sans"/>
              </a:rPr>
              <a:t>5 </a:t>
            </a:r>
            <a:r>
              <a:rPr lang="de-AT" sz="2400" b="0" strike="noStrike" spc="-1" dirty="0" smtClean="0">
                <a:solidFill>
                  <a:srgbClr val="000000"/>
                </a:solidFill>
                <a:latin typeface="Calibri"/>
                <a:ea typeface="DejaVu Sans"/>
              </a:rPr>
              <a:t>JGG)</a:t>
            </a:r>
            <a:br>
              <a:rPr lang="de-AT" sz="2400" b="0" strike="noStrike" spc="-1" dirty="0" smtClean="0">
                <a:solidFill>
                  <a:srgbClr val="000000"/>
                </a:solidFill>
                <a:latin typeface="Calibri"/>
                <a:ea typeface="DejaVu Sans"/>
              </a:rPr>
            </a:br>
            <a:endParaRPr lang="de-AT" sz="2400" b="0" strike="noStrike" spc="-1" dirty="0" smtClean="0">
              <a:solidFill>
                <a:srgbClr val="000000"/>
              </a:solidFill>
              <a:latin typeface="Calibri"/>
              <a:ea typeface="DejaVu Sans"/>
            </a:endParaRPr>
          </a:p>
          <a:p>
            <a:pPr marL="457200" indent="-457200">
              <a:lnSpc>
                <a:spcPct val="90000"/>
              </a:lnSpc>
              <a:spcBef>
                <a:spcPts val="1001"/>
              </a:spcBef>
              <a:buFont typeface="Arial" panose="020B0604020202020204" pitchFamily="34" charset="0"/>
              <a:buChar char="•"/>
            </a:pPr>
            <a:r>
              <a:rPr lang="de-AT" sz="24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Vorrang der </a:t>
            </a:r>
            <a:r>
              <a:rPr lang="de-AT" sz="2400"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Spezialprävention</a:t>
            </a:r>
            <a:r>
              <a:rPr lang="de-AT" sz="24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 5 Z 1 JGG)</a:t>
            </a:r>
            <a:endPar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pP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AT" b="1" dirty="0" smtClean="0">
                <a:latin typeface="Calibri" panose="020F0502020204030204" pitchFamily="34" charset="0"/>
                <a:ea typeface="Calibri" panose="020F0502020204030204" pitchFamily="34" charset="0"/>
                <a:cs typeface="Calibri" panose="020F0502020204030204" pitchFamily="34" charset="0"/>
              </a:rPr>
              <a:t>Untersuchungshaft</a:t>
            </a:r>
            <a:endParaRPr lang="de-AT" b="1" dirty="0">
              <a:latin typeface="Calibri" panose="020F0502020204030204" pitchFamily="34" charset="0"/>
              <a:ea typeface="Calibri" panose="020F0502020204030204" pitchFamily="34" charset="0"/>
              <a:cs typeface="Calibri" panose="020F0502020204030204" pitchFamily="34" charset="0"/>
            </a:endParaRPr>
          </a:p>
        </p:txBody>
      </p:sp>
      <p:sp>
        <p:nvSpPr>
          <p:cNvPr id="3" name="Inhaltsplatzhalter 2"/>
          <p:cNvSpPr>
            <a:spLocks noGrp="1"/>
          </p:cNvSpPr>
          <p:nvPr>
            <p:ph/>
          </p:nvPr>
        </p:nvSpPr>
        <p:spPr>
          <a:xfrm>
            <a:off x="532800" y="1854429"/>
            <a:ext cx="9622080" cy="4384080"/>
          </a:xfrm>
        </p:spPr>
        <p:txBody>
          <a:bodyPr/>
          <a:lstStyle/>
          <a:p>
            <a:pPr marL="468000">
              <a:lnSpc>
                <a:spcPct val="100000"/>
              </a:lnSpc>
              <a:spcBef>
                <a:spcPts val="1590"/>
              </a:spcBef>
              <a:buClr>
                <a:srgbClr val="000000"/>
              </a:buClr>
              <a:buSzPct val="45000"/>
              <a:buFont typeface="Wingdings" charset="2"/>
              <a:buChar char=""/>
            </a:pPr>
            <a:r>
              <a:rPr lang="de-AT" sz="2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Voraussetzungen</a:t>
            </a:r>
          </a:p>
          <a:p>
            <a:pPr marL="1153800" lvl="1" indent="-457200">
              <a:lnSpc>
                <a:spcPct val="100000"/>
              </a:lnSpc>
              <a:spcBef>
                <a:spcPts val="1590"/>
              </a:spcBef>
              <a:buClr>
                <a:srgbClr val="000000"/>
              </a:buClr>
              <a:buSzPct val="45000"/>
              <a:buFont typeface="Wingdings" panose="05000000000000000000" pitchFamily="2" charset="2"/>
              <a:buChar char="§"/>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Dringender Tatverdacht</a:t>
            </a:r>
          </a:p>
          <a:p>
            <a:pPr marL="1153800" lvl="1" indent="-457200">
              <a:lnSpc>
                <a:spcPct val="100000"/>
              </a:lnSpc>
              <a:spcBef>
                <a:spcPts val="1590"/>
              </a:spcBef>
              <a:buClr>
                <a:srgbClr val="000000"/>
              </a:buClr>
              <a:buSzPct val="45000"/>
              <a:buFont typeface="Wingdings" panose="05000000000000000000" pitchFamily="2" charset="2"/>
              <a:buChar char="§"/>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Flucht-</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Verdunkelungs</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Tatbegehungs- oder -</a:t>
            </a:r>
            <a:r>
              <a:rPr lang="de-A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ausführungsgefahr</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Haftgrund</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p>
          <a:p>
            <a:pPr marL="1153800" lvl="1" indent="-457200">
              <a:lnSpc>
                <a:spcPct val="100000"/>
              </a:lnSpc>
              <a:spcBef>
                <a:spcPts val="1590"/>
              </a:spcBef>
              <a:buClr>
                <a:srgbClr val="000000"/>
              </a:buClr>
              <a:buSzPct val="45000"/>
              <a:buFont typeface="Wingdings" panose="05000000000000000000" pitchFamily="2" charset="2"/>
              <a:buChar char="§"/>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Verhältnismäßigkeit</a:t>
            </a:r>
          </a:p>
          <a:p>
            <a:pPr marL="696600" indent="-457200">
              <a:lnSpc>
                <a:spcPct val="100000"/>
              </a:lnSpc>
              <a:spcBef>
                <a:spcPts val="1590"/>
              </a:spcBef>
              <a:buClr>
                <a:srgbClr val="000000"/>
              </a:buClr>
              <a:buSzPct val="45000"/>
              <a:buFont typeface="Wingdings" panose="05000000000000000000" pitchFamily="2" charset="2"/>
              <a:buChar char="Ø"/>
            </a:pPr>
            <a:r>
              <a:rPr lang="de-AT" sz="2400" b="1" dirty="0" smtClean="0">
                <a:latin typeface="Calibri" panose="020F0502020204030204" pitchFamily="34" charset="0"/>
                <a:ea typeface="Calibri" panose="020F0502020204030204" pitchFamily="34" charset="0"/>
                <a:cs typeface="Calibri" panose="020F0502020204030204" pitchFamily="34" charset="0"/>
              </a:rPr>
              <a:t>Aufhebung</a:t>
            </a:r>
            <a:r>
              <a:rPr lang="de-AT" sz="2400" dirty="0" smtClean="0">
                <a:latin typeface="Calibri" panose="020F0502020204030204" pitchFamily="34" charset="0"/>
                <a:ea typeface="Calibri" panose="020F0502020204030204" pitchFamily="34" charset="0"/>
                <a:cs typeface="Calibri" panose="020F0502020204030204" pitchFamily="34" charset="0"/>
              </a:rPr>
              <a:t> unter Anwendung „</a:t>
            </a:r>
            <a:r>
              <a:rPr lang="de-AT" sz="2400" b="1" dirty="0" smtClean="0">
                <a:latin typeface="Calibri" panose="020F0502020204030204" pitchFamily="34" charset="0"/>
                <a:ea typeface="Calibri" panose="020F0502020204030204" pitchFamily="34" charset="0"/>
                <a:cs typeface="Calibri" panose="020F0502020204030204" pitchFamily="34" charset="0"/>
              </a:rPr>
              <a:t>gelinderer Mittel</a:t>
            </a:r>
            <a:r>
              <a:rPr lang="de-AT" sz="2400" dirty="0" smtClean="0">
                <a:latin typeface="Calibri" panose="020F0502020204030204" pitchFamily="34" charset="0"/>
                <a:ea typeface="Calibri" panose="020F0502020204030204" pitchFamily="34" charset="0"/>
                <a:cs typeface="Calibri" panose="020F0502020204030204" pitchFamily="34" charset="0"/>
              </a:rPr>
              <a:t>“ (vorläufige Bewährungshilfe, Weisungen) möglich</a:t>
            </a:r>
            <a:r>
              <a:rPr lang="de-AT" dirty="0" smtClean="0">
                <a:latin typeface="Calibri" panose="020F0502020204030204" pitchFamily="34" charset="0"/>
                <a:ea typeface="Calibri" panose="020F0502020204030204" pitchFamily="34" charset="0"/>
                <a:cs typeface="Calibri" panose="020F0502020204030204" pitchFamily="34" charset="0"/>
              </a:rPr>
              <a:t/>
            </a:r>
            <a:br>
              <a:rPr lang="de-AT" dirty="0" smtClean="0">
                <a:latin typeface="Calibri" panose="020F0502020204030204" pitchFamily="34" charset="0"/>
                <a:ea typeface="Calibri" panose="020F0502020204030204" pitchFamily="34" charset="0"/>
                <a:cs typeface="Calibri" panose="020F0502020204030204" pitchFamily="34" charset="0"/>
              </a:rPr>
            </a:b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p>
          <a:p>
            <a:endParaRPr lang="de-AT" dirty="0"/>
          </a:p>
        </p:txBody>
      </p:sp>
    </p:spTree>
    <p:extLst>
      <p:ext uri="{BB962C8B-B14F-4D97-AF65-F5344CB8AC3E}">
        <p14:creationId xmlns:p14="http://schemas.microsoft.com/office/powerpoint/2010/main" val="1760582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408562" y="1280505"/>
            <a:ext cx="9621838" cy="4384675"/>
          </a:xfrm>
        </p:spPr>
        <p:txBody>
          <a:bodyPr>
            <a:noAutofit/>
          </a:bodyPr>
          <a:lstStyle/>
          <a:p>
            <a:pPr marL="450900" indent="-342900">
              <a:lnSpc>
                <a:spcPct val="100000"/>
              </a:lnSpc>
              <a:spcBef>
                <a:spcPts val="1590"/>
              </a:spcBef>
              <a:buClr>
                <a:srgbClr val="000000"/>
              </a:buClr>
              <a:buSzPct val="45000"/>
              <a:buFont typeface="Wingdings" panose="05000000000000000000" pitchFamily="2" charset="2"/>
              <a:buChar char="Ø"/>
            </a:pPr>
            <a:r>
              <a:rPr lang="de-AT" sz="2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Abweichungen</a:t>
            </a:r>
          </a:p>
          <a:p>
            <a:pPr marL="1022400" lvl="1" indent="-457200">
              <a:lnSpc>
                <a:spcPct val="100000"/>
              </a:lnSpc>
              <a:spcBef>
                <a:spcPts val="1590"/>
              </a:spcBef>
              <a:buClr>
                <a:srgbClr val="000000"/>
              </a:buClr>
              <a:buSzPct val="45000"/>
              <a:buFont typeface="Wingdings" panose="05000000000000000000" pitchFamily="2" charset="2"/>
              <a:buChar char="§"/>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Keine Untersuchungshaft, sofern für das Hauptverfahren das Bezirksgericht zuständig wäre</a:t>
            </a:r>
          </a:p>
          <a:p>
            <a:pPr marL="1022400" lvl="1" indent="-457200">
              <a:lnSpc>
                <a:spcPct val="100000"/>
              </a:lnSpc>
              <a:spcBef>
                <a:spcPts val="1417"/>
              </a:spcBef>
              <a:buClr>
                <a:srgbClr val="000000"/>
              </a:buClr>
              <a:buSzPct val="45000"/>
              <a:buFont typeface="Wingdings" panose="05000000000000000000" pitchFamily="2" charset="2"/>
              <a:buChar char="§"/>
            </a:pP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Strengere Verhältnismäßigkeitsprüfung (§ 35 </a:t>
            </a:r>
            <a:r>
              <a:rPr lang="de-AT" spc="-1" dirty="0" err="1" smtClean="0">
                <a:solidFill>
                  <a:srgbClr val="000000"/>
                </a:solidFill>
                <a:latin typeface="Calibri" panose="020F0502020204030204" pitchFamily="34" charset="0"/>
                <a:ea typeface="Calibri" panose="020F0502020204030204" pitchFamily="34" charset="0"/>
                <a:cs typeface="Calibri" panose="020F0502020204030204" pitchFamily="34" charset="0"/>
              </a:rPr>
              <a:t>Abs</a:t>
            </a: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1 zweiter Satz)</a:t>
            </a:r>
          </a:p>
          <a:p>
            <a:pPr marL="1022400" lvl="1" indent="-457200">
              <a:lnSpc>
                <a:spcPct val="100000"/>
              </a:lnSpc>
              <a:spcBef>
                <a:spcPts val="1417"/>
              </a:spcBef>
              <a:buClr>
                <a:srgbClr val="000000"/>
              </a:buClr>
              <a:buSzPct val="45000"/>
              <a:buFont typeface="Wingdings" panose="05000000000000000000" pitchFamily="2" charset="2"/>
              <a:buChar char="§"/>
            </a:pPr>
            <a:r>
              <a:rPr lang="de-AT" spc="-1" dirty="0">
                <a:solidFill>
                  <a:srgbClr val="000000"/>
                </a:solidFill>
                <a:latin typeface="Calibri"/>
                <a:ea typeface="Arial"/>
              </a:rPr>
              <a:t>Beschränkung der </a:t>
            </a:r>
            <a:r>
              <a:rPr lang="de-AT" b="1" spc="-1" dirty="0">
                <a:solidFill>
                  <a:srgbClr val="000000"/>
                </a:solidFill>
                <a:latin typeface="Calibri"/>
                <a:ea typeface="Arial"/>
              </a:rPr>
              <a:t>Höchstdauer auf drei Monate</a:t>
            </a:r>
            <a:r>
              <a:rPr lang="de-AT" spc="-1" dirty="0">
                <a:solidFill>
                  <a:srgbClr val="000000"/>
                </a:solidFill>
                <a:latin typeface="Calibri"/>
                <a:ea typeface="Arial"/>
              </a:rPr>
              <a:t>, wenn es sich um ein Verbrechen, das in die Zuständigkeit des Schöffen- oder Geschworenengerichts fällt, auf </a:t>
            </a:r>
            <a:r>
              <a:rPr lang="de-AT" b="1" spc="-1" dirty="0">
                <a:solidFill>
                  <a:srgbClr val="000000"/>
                </a:solidFill>
                <a:latin typeface="Calibri"/>
                <a:ea typeface="Arial"/>
              </a:rPr>
              <a:t>ein Jahr </a:t>
            </a:r>
            <a:r>
              <a:rPr lang="de-AT" spc="-1" dirty="0">
                <a:solidFill>
                  <a:srgbClr val="000000"/>
                </a:solidFill>
                <a:latin typeface="Calibri"/>
                <a:ea typeface="Arial"/>
              </a:rPr>
              <a:t> (§ 35 </a:t>
            </a:r>
            <a:r>
              <a:rPr lang="de-AT" spc="-1" dirty="0" err="1">
                <a:solidFill>
                  <a:srgbClr val="000000"/>
                </a:solidFill>
                <a:latin typeface="Calibri"/>
                <a:ea typeface="Arial"/>
              </a:rPr>
              <a:t>Abs</a:t>
            </a:r>
            <a:r>
              <a:rPr lang="de-AT" spc="-1" dirty="0">
                <a:solidFill>
                  <a:srgbClr val="000000"/>
                </a:solidFill>
                <a:latin typeface="Calibri"/>
                <a:ea typeface="Arial"/>
              </a:rPr>
              <a:t> 3GG)</a:t>
            </a:r>
          </a:p>
          <a:p>
            <a:pPr marL="1022400" lvl="1" indent="-457200">
              <a:lnSpc>
                <a:spcPct val="100000"/>
              </a:lnSpc>
              <a:spcBef>
                <a:spcPts val="1417"/>
              </a:spcBef>
              <a:buClr>
                <a:srgbClr val="000000"/>
              </a:buClr>
              <a:buSzPct val="45000"/>
              <a:buFont typeface="Wingdings" panose="05000000000000000000" pitchFamily="2" charset="2"/>
              <a:buChar char="§"/>
            </a:pPr>
            <a:endPar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de-AT"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70503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 name="Grafik 168"/>
          <p:cNvPicPr/>
          <p:nvPr/>
        </p:nvPicPr>
        <p:blipFill>
          <a:blip r:embed="rId2"/>
          <a:stretch/>
        </p:blipFill>
        <p:spPr>
          <a:xfrm>
            <a:off x="92880" y="210960"/>
            <a:ext cx="10796760" cy="9114480"/>
          </a:xfrm>
          <a:prstGeom prst="rect">
            <a:avLst/>
          </a:prstGeom>
          <a:ln w="0">
            <a:noFill/>
          </a:ln>
        </p:spPr>
      </p:pic>
    </p:spTree>
    <p:extLst>
      <p:ext uri="{BB962C8B-B14F-4D97-AF65-F5344CB8AC3E}">
        <p14:creationId xmlns:p14="http://schemas.microsoft.com/office/powerpoint/2010/main" val="2256150463"/>
      </p:ext>
    </p:extLst>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532800" y="30096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a:solidFill>
                  <a:srgbClr val="000000"/>
                </a:solidFill>
                <a:latin typeface="Calibri"/>
                <a:ea typeface="Arial"/>
              </a:rPr>
              <a:t>Begleitende „Maßnahmen“</a:t>
            </a:r>
            <a:endParaRPr lang="de-AT" sz="4400" b="0" strike="noStrike" spc="-1">
              <a:solidFill>
                <a:srgbClr val="000000"/>
              </a:solidFill>
              <a:latin typeface="Arial"/>
            </a:endParaRPr>
          </a:p>
        </p:txBody>
      </p:sp>
      <p:sp>
        <p:nvSpPr>
          <p:cNvPr id="189" name="PlaceHolder 2"/>
          <p:cNvSpPr>
            <a:spLocks noGrp="1"/>
          </p:cNvSpPr>
          <p:nvPr>
            <p:ph/>
          </p:nvPr>
        </p:nvSpPr>
        <p:spPr>
          <a:xfrm>
            <a:off x="532800" y="1766880"/>
            <a:ext cx="9622080" cy="4384080"/>
          </a:xfrm>
          <a:prstGeom prst="rect">
            <a:avLst/>
          </a:prstGeom>
          <a:noFill/>
          <a:ln w="0">
            <a:noFill/>
          </a:ln>
        </p:spPr>
        <p:txBody>
          <a:bodyPr lIns="0" tIns="0" rIns="0" bIns="0" anchor="t">
            <a:normAutofit fontScale="90833" lnSpcReduction="20000"/>
          </a:bodyPr>
          <a:lstStyle/>
          <a:p>
            <a:pPr marL="432000" indent="-324000">
              <a:lnSpc>
                <a:spcPct val="120000"/>
              </a:lnSpc>
              <a:spcBef>
                <a:spcPts val="1417"/>
              </a:spcBef>
              <a:buClr>
                <a:srgbClr val="000000"/>
              </a:buClr>
              <a:buSzPct val="45000"/>
              <a:buFont typeface="Wingdings" charset="2"/>
              <a:buChar char=""/>
            </a:pPr>
            <a:r>
              <a:rPr lang="de-AT" sz="2400" b="0" strike="noStrike" spc="-1" dirty="0">
                <a:solidFill>
                  <a:srgbClr val="000000"/>
                </a:solidFill>
                <a:latin typeface="Calibri"/>
                <a:ea typeface="Arial"/>
              </a:rPr>
              <a:t>Alles, was als „Maßnahme“ gesetzt wird, steht im </a:t>
            </a:r>
            <a:r>
              <a:rPr lang="de-AT" sz="2400" b="1" strike="noStrike" spc="-1" dirty="0">
                <a:solidFill>
                  <a:srgbClr val="000000"/>
                </a:solidFill>
                <a:latin typeface="Calibri"/>
                <a:ea typeface="Arial"/>
              </a:rPr>
              <a:t>Zusammenhang mit Probezeiten bei Strafen oder Diversionen</a:t>
            </a:r>
            <a:r>
              <a:rPr lang="de-AT" sz="2400" b="0" strike="noStrike" spc="-1" dirty="0">
                <a:solidFill>
                  <a:srgbClr val="000000"/>
                </a:solidFill>
                <a:latin typeface="Calibri"/>
                <a:ea typeface="Arial"/>
              </a:rPr>
              <a:t>, bei unbedingten Sanktionen gibt es auch keine begleitenden Maßnahmen</a:t>
            </a:r>
            <a:endParaRPr lang="de-AT" sz="2400" b="0" strike="noStrike" spc="-1" dirty="0">
              <a:solidFill>
                <a:srgbClr val="000000"/>
              </a:solidFill>
              <a:latin typeface="Arial"/>
            </a:endParaRPr>
          </a:p>
          <a:p>
            <a:pPr marL="432000" indent="-324000">
              <a:lnSpc>
                <a:spcPct val="120000"/>
              </a:lnSpc>
              <a:spcBef>
                <a:spcPts val="1417"/>
              </a:spcBef>
              <a:buClr>
                <a:srgbClr val="000000"/>
              </a:buClr>
              <a:buSzPct val="45000"/>
              <a:buFont typeface="Wingdings" charset="2"/>
              <a:buChar char=""/>
            </a:pPr>
            <a:r>
              <a:rPr lang="de-AT" sz="2400" b="0" strike="noStrike" spc="-1" dirty="0" smtClean="0">
                <a:solidFill>
                  <a:srgbClr val="000000"/>
                </a:solidFill>
                <a:latin typeface="Calibri"/>
                <a:ea typeface="Arial"/>
              </a:rPr>
              <a:t>im Gegensatz zu Art. 10 </a:t>
            </a:r>
            <a:r>
              <a:rPr lang="de-AT" sz="2400" b="0" strike="noStrike" spc="-1" dirty="0" err="1" smtClean="0">
                <a:solidFill>
                  <a:srgbClr val="000000"/>
                </a:solidFill>
                <a:latin typeface="Calibri"/>
                <a:ea typeface="Arial"/>
              </a:rPr>
              <a:t>Abs</a:t>
            </a:r>
            <a:r>
              <a:rPr lang="de-AT" sz="2400" b="0" strike="noStrike" spc="-1" dirty="0" smtClean="0">
                <a:solidFill>
                  <a:srgbClr val="000000"/>
                </a:solidFill>
                <a:latin typeface="Calibri"/>
                <a:ea typeface="Arial"/>
              </a:rPr>
              <a:t> 1 </a:t>
            </a:r>
            <a:r>
              <a:rPr lang="de-AT" sz="2400" b="0" strike="noStrike" spc="-1" dirty="0" err="1" smtClean="0">
                <a:solidFill>
                  <a:srgbClr val="000000"/>
                </a:solidFill>
                <a:latin typeface="Calibri"/>
                <a:ea typeface="Arial"/>
              </a:rPr>
              <a:t>JStG</a:t>
            </a:r>
            <a:r>
              <a:rPr lang="de-AT" sz="2400" b="1" strike="noStrike" spc="-1" dirty="0" smtClean="0">
                <a:solidFill>
                  <a:srgbClr val="000000"/>
                </a:solidFill>
                <a:latin typeface="Calibri"/>
                <a:ea typeface="Arial"/>
              </a:rPr>
              <a:t> setzen sie immer </a:t>
            </a:r>
            <a:r>
              <a:rPr lang="de-AT" sz="2400" b="1" i="1" strike="noStrike" spc="-1" dirty="0" smtClean="0">
                <a:solidFill>
                  <a:srgbClr val="000000"/>
                </a:solidFill>
                <a:latin typeface="Calibri"/>
                <a:ea typeface="Arial"/>
              </a:rPr>
              <a:t>schuldhaftes </a:t>
            </a:r>
            <a:r>
              <a:rPr lang="de-AT" sz="2400" b="1" strike="noStrike" spc="-1" dirty="0" smtClean="0">
                <a:solidFill>
                  <a:srgbClr val="000000"/>
                </a:solidFill>
                <a:latin typeface="Calibri"/>
                <a:ea typeface="Arial"/>
              </a:rPr>
              <a:t>Handeln voraus</a:t>
            </a:r>
            <a:r>
              <a:rPr lang="de-AT" sz="2400" b="0" strike="noStrike" spc="-1" dirty="0" smtClean="0">
                <a:solidFill>
                  <a:srgbClr val="000000"/>
                </a:solidFill>
                <a:latin typeface="Calibri"/>
                <a:ea typeface="Arial"/>
              </a:rPr>
              <a:t>, sie gelten immer nur für die Dauer der Probezeit (ein bis drei Jahre, unter Umständen verlängerbar auf fünf Jahre) </a:t>
            </a:r>
            <a:endParaRPr lang="de-AT" sz="2400" b="0" strike="noStrike" spc="-1" dirty="0" smtClean="0">
              <a:solidFill>
                <a:srgbClr val="000000"/>
              </a:solidFill>
              <a:latin typeface="Arial"/>
            </a:endParaRPr>
          </a:p>
          <a:p>
            <a:pPr marL="432000" indent="-324000">
              <a:lnSpc>
                <a:spcPct val="120000"/>
              </a:lnSpc>
              <a:spcBef>
                <a:spcPts val="1417"/>
              </a:spcBef>
              <a:buClr>
                <a:srgbClr val="000000"/>
              </a:buClr>
              <a:buSzPct val="45000"/>
              <a:buFont typeface="Wingdings" charset="2"/>
              <a:buChar char=""/>
            </a:pPr>
            <a:r>
              <a:rPr lang="de-AT" sz="2400" b="0" strike="noStrike" spc="-1" dirty="0" smtClean="0">
                <a:solidFill>
                  <a:srgbClr val="000000"/>
                </a:solidFill>
                <a:latin typeface="Calibri"/>
                <a:ea typeface="DejaVu Sans"/>
              </a:rPr>
              <a:t>das </a:t>
            </a:r>
            <a:r>
              <a:rPr lang="de-AT" sz="2400" b="0" strike="noStrike" spc="-1" dirty="0">
                <a:solidFill>
                  <a:srgbClr val="000000"/>
                </a:solidFill>
                <a:latin typeface="Calibri"/>
                <a:ea typeface="DejaVu Sans"/>
              </a:rPr>
              <a:t>österreichische JGG kennt im Gegensatz zu Art 2 des </a:t>
            </a:r>
            <a:r>
              <a:rPr lang="de-AT" sz="2400" b="0" strike="noStrike" spc="-1" dirty="0" err="1">
                <a:solidFill>
                  <a:srgbClr val="000000"/>
                </a:solidFill>
                <a:latin typeface="Calibri"/>
                <a:ea typeface="DejaVu Sans"/>
              </a:rPr>
              <a:t>JStG</a:t>
            </a:r>
            <a:r>
              <a:rPr lang="de-AT" sz="2400" b="1" strike="noStrike" spc="-1" dirty="0">
                <a:solidFill>
                  <a:srgbClr val="000000"/>
                </a:solidFill>
                <a:latin typeface="Calibri"/>
                <a:ea typeface="DejaVu Sans"/>
              </a:rPr>
              <a:t> keinen „Erziehungsgedanken“</a:t>
            </a:r>
            <a:r>
              <a:rPr lang="de-AT" sz="2400" b="0" strike="noStrike" spc="-1" dirty="0">
                <a:solidFill>
                  <a:srgbClr val="000000"/>
                </a:solidFill>
                <a:latin typeface="Calibri"/>
                <a:ea typeface="DejaVu Sans"/>
              </a:rPr>
              <a:t>, die Anwendung des Jugendstrafrechts hat vor allem den Zweck, den Täter von strafbaren Handlungen abzuhalten (§ 5 Z 1 JGG)</a:t>
            </a:r>
            <a:r>
              <a:rPr lang="de-AT" sz="2400" b="0" strike="noStrike" spc="-1" dirty="0">
                <a:solidFill>
                  <a:srgbClr val="000000"/>
                </a:solidFill>
                <a:latin typeface="Calibri"/>
                <a:ea typeface="Arial"/>
              </a:rPr>
              <a:t> </a:t>
            </a:r>
            <a:endParaRPr lang="de-AT" sz="2400" b="0" strike="noStrike" spc="-1" dirty="0" smtClean="0">
              <a:solidFill>
                <a:srgbClr val="000000"/>
              </a:solidFill>
              <a:latin typeface="Calibri"/>
              <a:ea typeface="Arial"/>
            </a:endParaRPr>
          </a:p>
          <a:p>
            <a:pPr marL="432000" indent="-324000">
              <a:lnSpc>
                <a:spcPct val="120000"/>
              </a:lnSpc>
              <a:spcBef>
                <a:spcPts val="1417"/>
              </a:spcBef>
              <a:buClr>
                <a:srgbClr val="000000"/>
              </a:buClr>
              <a:buSzPct val="45000"/>
              <a:buFont typeface="Wingdings" charset="2"/>
              <a:buChar char=""/>
            </a:pPr>
            <a:r>
              <a:rPr lang="de-AT" sz="2400" spc="-1" dirty="0" smtClean="0">
                <a:solidFill>
                  <a:srgbClr val="000000"/>
                </a:solidFill>
                <a:latin typeface="Calibri"/>
              </a:rPr>
              <a:t>Alle „Maßnahmen“ sind im StGB geregelt, es gibt keine Sonderregelungen für Jugendliche (außer der Kostentragung durch den Bund)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PlaceHolder 1"/>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15000"/>
              </a:lnSpc>
              <a:buClr>
                <a:srgbClr val="000000"/>
              </a:buClr>
              <a:buSzPct val="45000"/>
              <a:buFont typeface="Wingdings" charset="2"/>
              <a:buChar char=""/>
            </a:pPr>
            <a:r>
              <a:rPr lang="de-AT" sz="2400" b="0" strike="noStrike" spc="-1" dirty="0">
                <a:solidFill>
                  <a:srgbClr val="000000"/>
                </a:solidFill>
                <a:latin typeface="Calibri"/>
                <a:ea typeface="DejaVu Sans"/>
              </a:rPr>
              <a:t>das österreichische Recht kennt auch den </a:t>
            </a:r>
            <a:r>
              <a:rPr lang="de-AT" sz="2400" b="0" strike="noStrike" spc="-1" dirty="0" err="1">
                <a:solidFill>
                  <a:srgbClr val="000000"/>
                </a:solidFill>
                <a:latin typeface="Calibri"/>
                <a:ea typeface="DejaVu Sans"/>
              </a:rPr>
              <a:t>Begiff</a:t>
            </a:r>
            <a:r>
              <a:rPr lang="de-AT" sz="2400" b="0" strike="noStrike" spc="-1" dirty="0">
                <a:solidFill>
                  <a:srgbClr val="000000"/>
                </a:solidFill>
                <a:latin typeface="Calibri"/>
                <a:ea typeface="DejaVu Sans"/>
              </a:rPr>
              <a:t> der „</a:t>
            </a:r>
            <a:r>
              <a:rPr lang="de-AT" sz="2400" b="1" strike="noStrike" spc="-1" dirty="0">
                <a:solidFill>
                  <a:srgbClr val="000000"/>
                </a:solidFill>
                <a:latin typeface="Calibri"/>
                <a:ea typeface="DejaVu Sans"/>
              </a:rPr>
              <a:t>Maßnahme</a:t>
            </a:r>
            <a:r>
              <a:rPr lang="de-AT" sz="2400" b="0" strike="noStrike" spc="-1" dirty="0">
                <a:solidFill>
                  <a:srgbClr val="000000"/>
                </a:solidFill>
                <a:latin typeface="Calibri"/>
                <a:ea typeface="DejaVu Sans"/>
              </a:rPr>
              <a:t>“ als mit der „Freiheitsentziehung verbundene vorbeugende Maßnahmen“, doch hat es mit den „</a:t>
            </a:r>
            <a:r>
              <a:rPr lang="de-AT" sz="2400" b="0" strike="noStrike" spc="-1" dirty="0" err="1">
                <a:solidFill>
                  <a:srgbClr val="000000"/>
                </a:solidFill>
                <a:latin typeface="Calibri"/>
                <a:ea typeface="DejaVu Sans"/>
              </a:rPr>
              <a:t>Schutzmassnahmen</a:t>
            </a:r>
            <a:r>
              <a:rPr lang="de-AT" sz="2400" b="0" strike="noStrike" spc="-1" dirty="0">
                <a:solidFill>
                  <a:srgbClr val="000000"/>
                </a:solidFill>
                <a:latin typeface="Calibri"/>
                <a:ea typeface="DejaVu Sans"/>
              </a:rPr>
              <a:t>“ der Art 12 ff. des </a:t>
            </a:r>
            <a:r>
              <a:rPr lang="de-AT" sz="2400" b="0" strike="noStrike" spc="-1" dirty="0" err="1">
                <a:solidFill>
                  <a:srgbClr val="000000"/>
                </a:solidFill>
                <a:latin typeface="Calibri"/>
                <a:ea typeface="DejaVu Sans"/>
              </a:rPr>
              <a:t>JStG</a:t>
            </a:r>
            <a:r>
              <a:rPr lang="de-AT" sz="2400" b="0" strike="noStrike" spc="-1" dirty="0">
                <a:solidFill>
                  <a:srgbClr val="000000"/>
                </a:solidFill>
                <a:latin typeface="Calibri"/>
                <a:ea typeface="DejaVu Sans"/>
              </a:rPr>
              <a:t> nichts zu tun, diese sind im StGB geregelt, im JGG sind nur Abweichungen formuliert</a:t>
            </a:r>
            <a:endParaRPr lang="de-AT" sz="2400" b="0" strike="noStrike" spc="-1" dirty="0">
              <a:solidFill>
                <a:srgbClr val="000000"/>
              </a:solidFill>
              <a:latin typeface="Arial"/>
            </a:endParaRPr>
          </a:p>
          <a:p>
            <a:pPr marL="925200" lvl="1">
              <a:lnSpc>
                <a:spcPct val="115000"/>
              </a:lnSpc>
              <a:spcBef>
                <a:spcPts val="850"/>
              </a:spcBef>
              <a:buClr>
                <a:srgbClr val="000000"/>
              </a:buClr>
              <a:buSzPct val="45000"/>
              <a:buFont typeface="Wingdings" charset="2"/>
              <a:buChar char=""/>
            </a:pPr>
            <a:r>
              <a:rPr lang="de-AT" b="0" strike="noStrike" spc="-1" dirty="0">
                <a:solidFill>
                  <a:srgbClr val="000000"/>
                </a:solidFill>
                <a:latin typeface="Calibri"/>
                <a:ea typeface="DejaVu Sans"/>
              </a:rPr>
              <a:t>strafrechtliche Unterbringung in einem </a:t>
            </a:r>
            <a:r>
              <a:rPr lang="de-AT" b="1" strike="noStrike" spc="-1" dirty="0">
                <a:solidFill>
                  <a:srgbClr val="000000"/>
                </a:solidFill>
                <a:latin typeface="Calibri"/>
                <a:ea typeface="DejaVu Sans"/>
              </a:rPr>
              <a:t>forensisch-therapeutischen Zentrum</a:t>
            </a:r>
            <a:r>
              <a:rPr lang="de-AT" b="0" strike="noStrike" spc="-1" dirty="0">
                <a:solidFill>
                  <a:srgbClr val="000000"/>
                </a:solidFill>
                <a:latin typeface="Calibri"/>
                <a:ea typeface="DejaVu Sans"/>
              </a:rPr>
              <a:t> nach § 21 </a:t>
            </a:r>
            <a:r>
              <a:rPr lang="de-AT" b="0" strike="noStrike" spc="-1" dirty="0" err="1">
                <a:solidFill>
                  <a:srgbClr val="000000"/>
                </a:solidFill>
                <a:latin typeface="Calibri"/>
                <a:ea typeface="DejaVu Sans"/>
              </a:rPr>
              <a:t>Abs</a:t>
            </a:r>
            <a:r>
              <a:rPr lang="de-AT" b="0" strike="noStrike" spc="-1" dirty="0">
                <a:solidFill>
                  <a:srgbClr val="000000"/>
                </a:solidFill>
                <a:latin typeface="Calibri"/>
                <a:ea typeface="DejaVu Sans"/>
              </a:rPr>
              <a:t> 1 oder 2 StGB für unbestimmte Zeit (bei Jugendlichen und jungen Erwachsenen nur aus Anlass der Verurteilung wegen einer </a:t>
            </a:r>
            <a:r>
              <a:rPr lang="de-AT" b="0" strike="noStrike" spc="-1" dirty="0" err="1">
                <a:solidFill>
                  <a:srgbClr val="000000"/>
                </a:solidFill>
                <a:latin typeface="Calibri"/>
                <a:ea typeface="DejaVu Sans"/>
              </a:rPr>
              <a:t>Strafat</a:t>
            </a:r>
            <a:r>
              <a:rPr lang="de-AT" b="0" strike="noStrike" spc="-1" dirty="0">
                <a:solidFill>
                  <a:srgbClr val="000000"/>
                </a:solidFill>
                <a:latin typeface="Calibri"/>
                <a:ea typeface="DejaVu Sans"/>
              </a:rPr>
              <a:t>, die nach den allgemeinen Strafgesetzen mit einer Höchststrafe von </a:t>
            </a:r>
            <a:r>
              <a:rPr lang="de-AT" b="0" strike="noStrike" spc="-1" dirty="0" err="1">
                <a:solidFill>
                  <a:srgbClr val="000000"/>
                </a:solidFill>
                <a:latin typeface="Calibri"/>
                <a:ea typeface="DejaVu Sans"/>
              </a:rPr>
              <a:t>mindstends</a:t>
            </a:r>
            <a:r>
              <a:rPr lang="de-AT" b="0" strike="noStrike" spc="-1" dirty="0">
                <a:solidFill>
                  <a:srgbClr val="000000"/>
                </a:solidFill>
                <a:latin typeface="Calibri"/>
                <a:ea typeface="DejaVu Sans"/>
              </a:rPr>
              <a:t> 10 Jahren bedroht ist)</a:t>
            </a:r>
            <a:endParaRPr lang="de-AT"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PlaceHolder 1"/>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925200" lvl="1">
              <a:lnSpc>
                <a:spcPct val="115000"/>
              </a:lnSpc>
              <a:spcBef>
                <a:spcPts val="1590"/>
              </a:spcBef>
              <a:buClr>
                <a:srgbClr val="000000"/>
              </a:buClr>
              <a:buSzPct val="45000"/>
              <a:buFont typeface="Wingdings" charset="2"/>
              <a:buChar char=""/>
            </a:pPr>
            <a:r>
              <a:rPr lang="de-AT" b="0" strike="noStrike" spc="-1" dirty="0">
                <a:solidFill>
                  <a:srgbClr val="000000"/>
                </a:solidFill>
                <a:latin typeface="Calibri"/>
                <a:ea typeface="Arial"/>
              </a:rPr>
              <a:t>Unterbringung in einer Anstalt für </a:t>
            </a:r>
            <a:r>
              <a:rPr lang="de-AT" b="1" strike="noStrike" spc="-1" dirty="0">
                <a:solidFill>
                  <a:srgbClr val="000000"/>
                </a:solidFill>
                <a:latin typeface="Calibri"/>
                <a:ea typeface="Arial"/>
              </a:rPr>
              <a:t>entwöhnungsbedürftige Rechtsbrecher</a:t>
            </a:r>
            <a:r>
              <a:rPr lang="de-AT" b="0" strike="noStrike" spc="-1" dirty="0">
                <a:solidFill>
                  <a:srgbClr val="000000"/>
                </a:solidFill>
                <a:latin typeface="Calibri"/>
                <a:ea typeface="Arial"/>
              </a:rPr>
              <a:t> nach § 22 StGB für </a:t>
            </a:r>
            <a:r>
              <a:rPr lang="de-AT" b="0" strike="noStrike" spc="-1" dirty="0" err="1">
                <a:solidFill>
                  <a:srgbClr val="000000"/>
                </a:solidFill>
                <a:latin typeface="Calibri"/>
                <a:ea typeface="Arial"/>
              </a:rPr>
              <a:t>höchtens</a:t>
            </a:r>
            <a:r>
              <a:rPr lang="de-AT" b="0" strike="noStrike" spc="-1" dirty="0">
                <a:solidFill>
                  <a:srgbClr val="000000"/>
                </a:solidFill>
                <a:latin typeface="Calibri"/>
                <a:ea typeface="Arial"/>
              </a:rPr>
              <a:t> zwei </a:t>
            </a:r>
            <a:r>
              <a:rPr lang="de-AT" b="0" strike="noStrike" spc="-1" dirty="0" smtClean="0">
                <a:solidFill>
                  <a:srgbClr val="000000"/>
                </a:solidFill>
                <a:latin typeface="Calibri"/>
                <a:ea typeface="Arial"/>
              </a:rPr>
              <a:t>Jahre</a:t>
            </a:r>
          </a:p>
          <a:p>
            <a:pPr marL="925200" lvl="1">
              <a:lnSpc>
                <a:spcPct val="115000"/>
              </a:lnSpc>
              <a:spcBef>
                <a:spcPts val="1590"/>
              </a:spcBef>
              <a:buClr>
                <a:srgbClr val="000000"/>
              </a:buClr>
              <a:buSzPct val="45000"/>
              <a:buFont typeface="Wingdings" charset="2"/>
              <a:buChar char=""/>
            </a:pPr>
            <a:r>
              <a:rPr lang="de-AT" sz="2400" b="0" strike="noStrike" spc="-1" dirty="0" smtClean="0">
                <a:solidFill>
                  <a:srgbClr val="000000"/>
                </a:solidFill>
                <a:latin typeface="Calibri"/>
                <a:ea typeface="Arial"/>
              </a:rPr>
              <a:t>Unterbringung </a:t>
            </a:r>
            <a:r>
              <a:rPr lang="de-AT" sz="2400" b="0" strike="noStrike" spc="-1" dirty="0">
                <a:solidFill>
                  <a:srgbClr val="000000"/>
                </a:solidFill>
                <a:latin typeface="Calibri"/>
                <a:ea typeface="Arial"/>
              </a:rPr>
              <a:t>von </a:t>
            </a:r>
            <a:r>
              <a:rPr lang="de-AT" sz="2400" b="1" strike="noStrike" spc="-1" dirty="0">
                <a:solidFill>
                  <a:srgbClr val="000000"/>
                </a:solidFill>
                <a:latin typeface="Calibri"/>
                <a:ea typeface="Arial"/>
              </a:rPr>
              <a:t>gefährlichen </a:t>
            </a:r>
            <a:r>
              <a:rPr lang="de-AT" sz="2400" b="1" strike="noStrike" spc="-1" dirty="0" err="1">
                <a:solidFill>
                  <a:srgbClr val="000000"/>
                </a:solidFill>
                <a:latin typeface="Calibri"/>
                <a:ea typeface="Arial"/>
              </a:rPr>
              <a:t>Rückfallstätern</a:t>
            </a:r>
            <a:r>
              <a:rPr lang="de-AT" sz="2400" b="0" strike="noStrike" spc="-1" dirty="0">
                <a:solidFill>
                  <a:srgbClr val="000000"/>
                </a:solidFill>
                <a:latin typeface="Calibri"/>
                <a:ea typeface="Arial"/>
              </a:rPr>
              <a:t> (ausgeschlossen für Jugendliche und junge Erwachsene) und </a:t>
            </a:r>
            <a:r>
              <a:rPr lang="de-AT" sz="2400" b="1" strike="noStrike" spc="-1" dirty="0">
                <a:solidFill>
                  <a:srgbClr val="000000"/>
                </a:solidFill>
                <a:latin typeface="Calibri"/>
                <a:ea typeface="Arial"/>
              </a:rPr>
              <a:t>gefährlichen terroristischen Straftätern</a:t>
            </a:r>
            <a:r>
              <a:rPr lang="de-AT" sz="2400" b="0" strike="noStrike" spc="-1" dirty="0">
                <a:solidFill>
                  <a:srgbClr val="000000"/>
                </a:solidFill>
                <a:latin typeface="Calibri"/>
                <a:ea typeface="Arial"/>
              </a:rPr>
              <a:t> (ausgeschlossen für Jugendliche) in einer Anstalt für gefährliche Rückfallstäter nach § 23 StGB für höchstens zehn Jahre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532800" y="30096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a:solidFill>
                  <a:srgbClr val="000000"/>
                </a:solidFill>
                <a:latin typeface="Calibri"/>
              </a:rPr>
              <a:t>Bewährungshilfe (§ 52 StGB)</a:t>
            </a:r>
            <a:endParaRPr lang="de-AT" sz="4400" b="0" strike="noStrike" spc="-1">
              <a:solidFill>
                <a:srgbClr val="000000"/>
              </a:solidFill>
              <a:latin typeface="Arial"/>
            </a:endParaRPr>
          </a:p>
        </p:txBody>
      </p:sp>
      <p:sp>
        <p:nvSpPr>
          <p:cNvPr id="193" name="PlaceHolder 2"/>
          <p:cNvSpPr>
            <a:spLocks noGrp="1"/>
          </p:cNvSpPr>
          <p:nvPr>
            <p:ph/>
          </p:nvPr>
        </p:nvSpPr>
        <p:spPr>
          <a:xfrm>
            <a:off x="532800" y="1766880"/>
            <a:ext cx="9622080" cy="4384080"/>
          </a:xfrm>
          <a:prstGeom prst="rect">
            <a:avLst/>
          </a:prstGeom>
          <a:noFill/>
          <a:ln w="0">
            <a:noFill/>
          </a:ln>
        </p:spPr>
        <p:txBody>
          <a:bodyPr lIns="0" tIns="0" rIns="0" bIns="0" anchor="t">
            <a:normAutofit fontScale="93333" lnSpcReduction="10000"/>
          </a:bodyPr>
          <a:lstStyle/>
          <a:p>
            <a:pPr marL="432000" indent="-324000">
              <a:lnSpc>
                <a:spcPct val="115000"/>
              </a:lnSpc>
              <a:spcBef>
                <a:spcPts val="1417"/>
              </a:spcBef>
              <a:buClr>
                <a:srgbClr val="000000"/>
              </a:buClr>
              <a:buFont typeface="Symbol" charset="2"/>
              <a:buChar char=""/>
              <a:tabLst>
                <a:tab pos="0" algn="l"/>
              </a:tabLst>
            </a:pP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Die Bewährungshilfe wird vom </a:t>
            </a:r>
            <a:r>
              <a:rPr lang="de-AT" sz="26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Verein Neustart</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durchgeführt (neben vielen anderen Aufgaben), es handelt sich um einen privaten Verein, der vom Bundesministerium für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Justiz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finanziert wird</a:t>
            </a:r>
          </a:p>
          <a:p>
            <a:pPr marL="432000" indent="-324000">
              <a:lnSpc>
                <a:spcPct val="115000"/>
              </a:lnSpc>
              <a:spcBef>
                <a:spcPts val="1417"/>
              </a:spcBef>
              <a:buClr>
                <a:srgbClr val="000000"/>
              </a:buClr>
              <a:buSzPct val="45000"/>
              <a:buFont typeface="Wingdings" charset="2"/>
              <a:buChar char=""/>
              <a:tabLst>
                <a:tab pos="0" algn="l"/>
              </a:tabLst>
            </a:pP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Der/die </a:t>
            </a:r>
            <a:r>
              <a:rPr lang="de-AT" sz="2600" b="0" strike="noStrike" spc="-1" dirty="0" err="1" smtClean="0">
                <a:solidFill>
                  <a:srgbClr val="000000"/>
                </a:solidFill>
                <a:latin typeface="Calibri" panose="020F0502020204030204" pitchFamily="34" charset="0"/>
                <a:ea typeface="Calibri" panose="020F0502020204030204" pitchFamily="34" charset="0"/>
                <a:cs typeface="Calibri" panose="020F0502020204030204" pitchFamily="34" charset="0"/>
              </a:rPr>
              <a:t>Bewährungshelfer:in</a:t>
            </a:r>
            <a:endPar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565200" indent="-457200">
              <a:lnSpc>
                <a:spcPct val="115000"/>
              </a:lnSpc>
              <a:spcBef>
                <a:spcPts val="1417"/>
              </a:spcBef>
              <a:buClr>
                <a:srgbClr val="000000"/>
              </a:buClr>
              <a:buSzPct val="45000"/>
              <a:buFont typeface="Wingdings" panose="05000000000000000000" pitchFamily="2" charset="2"/>
              <a:buChar char="Ø"/>
              <a:tabLst>
                <a:tab pos="0" algn="l"/>
              </a:tabLst>
            </a:pP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hat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mit Rat und Tat darum zu bemühen, dem Rechtsbrecher zu einer Lebensführung und Einstellung </a:t>
            </a:r>
            <a:r>
              <a:rPr lang="de-AT" sz="26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zu verhelfen, die diesen in Zukunft von der Begehung mit Strafe bedrohter Handlungen abzuhalten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vermag</a:t>
            </a:r>
          </a:p>
          <a:p>
            <a:pPr marL="565200" indent="-457200">
              <a:lnSpc>
                <a:spcPct val="115000"/>
              </a:lnSpc>
              <a:spcBef>
                <a:spcPts val="1417"/>
              </a:spcBef>
              <a:buClr>
                <a:srgbClr val="000000"/>
              </a:buClr>
              <a:buSzPct val="45000"/>
              <a:buFont typeface="Wingdings" panose="05000000000000000000" pitchFamily="2" charset="2"/>
              <a:buChar char="Ø"/>
              <a:tabLst>
                <a:tab pos="0" algn="l"/>
              </a:tabLst>
            </a:pPr>
            <a:r>
              <a:rPr lang="de-AT" sz="2600" b="0" strike="noStrike" spc="-1" dirty="0" smtClean="0">
                <a:solidFill>
                  <a:srgbClr val="000000"/>
                </a:solidFill>
                <a:latin typeface="Calibri"/>
                <a:ea typeface="Arial"/>
              </a:rPr>
              <a:t>Soweit </a:t>
            </a:r>
            <a:r>
              <a:rPr lang="de-AT" sz="2600" b="0" strike="noStrike" spc="-1" dirty="0">
                <a:solidFill>
                  <a:srgbClr val="000000"/>
                </a:solidFill>
                <a:latin typeface="Calibri"/>
                <a:ea typeface="Arial"/>
              </a:rPr>
              <a:t>es dazu nötig ist, hat er ihn auf geeignete Weise bei seinen Bemühungen zu </a:t>
            </a:r>
            <a:r>
              <a:rPr lang="de-AT" sz="2600" b="1" strike="noStrike" spc="-1" dirty="0">
                <a:solidFill>
                  <a:srgbClr val="000000"/>
                </a:solidFill>
                <a:latin typeface="Calibri"/>
                <a:ea typeface="Arial"/>
              </a:rPr>
              <a:t>unterstützen, wesentliche Lebensbedürfnisse zu decken</a:t>
            </a:r>
            <a:r>
              <a:rPr lang="de-AT" sz="2600" b="0" strike="noStrike" spc="-1" dirty="0">
                <a:solidFill>
                  <a:srgbClr val="000000"/>
                </a:solidFill>
                <a:latin typeface="Calibri"/>
                <a:ea typeface="Arial"/>
              </a:rPr>
              <a:t>, insbesondere Unterkunft und Arbeit zu finden</a:t>
            </a:r>
            <a:endParaRPr lang="de-AT" sz="26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PlaceHolder 1"/>
          <p:cNvSpPr>
            <a:spLocks noGrp="1"/>
          </p:cNvSpPr>
          <p:nvPr>
            <p:ph/>
          </p:nvPr>
        </p:nvSpPr>
        <p:spPr>
          <a:xfrm>
            <a:off x="540000" y="1015920"/>
            <a:ext cx="9622080" cy="4384080"/>
          </a:xfrm>
          <a:prstGeom prst="rect">
            <a:avLst/>
          </a:prstGeom>
          <a:noFill/>
          <a:ln w="0">
            <a:noFill/>
          </a:ln>
        </p:spPr>
        <p:txBody>
          <a:bodyPr lIns="0" tIns="0" rIns="0" bIns="0" anchor="t">
            <a:noAutofit/>
          </a:bodyPr>
          <a:lstStyle/>
          <a:p>
            <a:pPr marL="432000" indent="-324000">
              <a:lnSpc>
                <a:spcPct val="115000"/>
              </a:lnSpc>
              <a:spcBef>
                <a:spcPts val="1590"/>
              </a:spcBef>
              <a:buClr>
                <a:srgbClr val="000000"/>
              </a:buClr>
              <a:buSzPct val="45000"/>
              <a:buFont typeface="Wingdings" charset="2"/>
              <a:buChar char=""/>
            </a:pP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Der/die </a:t>
            </a:r>
            <a:r>
              <a:rPr lang="de-AT" sz="24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Bewährungshelfer:in</a:t>
            </a: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hat dem </a:t>
            </a:r>
            <a:r>
              <a:rPr lang="de-AT" sz="24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Gericht zu berichten</a:t>
            </a:r>
            <a:endPar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68000">
              <a:lnSpc>
                <a:spcPct val="115000"/>
              </a:lnSpc>
              <a:spcBef>
                <a:spcPts val="1590"/>
              </a:spcBef>
              <a:buClr>
                <a:srgbClr val="000000"/>
              </a:buClr>
              <a:buSzPct val="45000"/>
              <a:buFont typeface="Wingdings" charset="2"/>
              <a:buChar char=""/>
            </a:pP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soweit dies das Gericht verlangt oder es erforderlich ist, um den Zweck der Bewährungshilfe zu erreichen</a:t>
            </a:r>
          </a:p>
          <a:p>
            <a:pPr marL="468000">
              <a:lnSpc>
                <a:spcPct val="115000"/>
              </a:lnSpc>
              <a:spcBef>
                <a:spcPts val="1590"/>
              </a:spcBef>
              <a:buClr>
                <a:srgbClr val="000000"/>
              </a:buClr>
              <a:buSzPct val="45000"/>
              <a:buFont typeface="Wingdings" charset="2"/>
              <a:buChar char=""/>
            </a:pP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Wenn </a:t>
            </a:r>
            <a:r>
              <a:rPr lang="de-AT" sz="24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Anlaß</a:t>
            </a: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besteht, die Bewährungshilfe aufzuheben</a:t>
            </a:r>
          </a:p>
          <a:p>
            <a:pPr marL="468000">
              <a:lnSpc>
                <a:spcPct val="115000"/>
              </a:lnSpc>
              <a:spcBef>
                <a:spcPts val="1590"/>
              </a:spcBef>
              <a:buClr>
                <a:srgbClr val="000000"/>
              </a:buClr>
              <a:buSzPct val="45000"/>
              <a:buFont typeface="Wingdings" charset="2"/>
              <a:buChar char=""/>
            </a:pP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Jedenfalls sechs Monate nach deren Anordnung</a:t>
            </a:r>
            <a:r>
              <a:rPr sz="2400" dirty="0">
                <a:latin typeface="Calibri" panose="020F0502020204030204" pitchFamily="34" charset="0"/>
                <a:ea typeface="Calibri" panose="020F0502020204030204" pitchFamily="34" charset="0"/>
                <a:cs typeface="Calibri" panose="020F0502020204030204" pitchFamily="34" charset="0"/>
              </a:rPr>
              <a:t/>
            </a:r>
            <a:br>
              <a:rPr sz="2400" dirty="0">
                <a:latin typeface="Calibri" panose="020F0502020204030204" pitchFamily="34" charset="0"/>
                <a:ea typeface="Calibri" panose="020F0502020204030204" pitchFamily="34" charset="0"/>
                <a:cs typeface="Calibri" panose="020F0502020204030204" pitchFamily="34" charset="0"/>
              </a:rPr>
            </a:b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432000" indent="-324000">
              <a:lnSpc>
                <a:spcPct val="115000"/>
              </a:lnSpc>
              <a:spcBef>
                <a:spcPts val="1417"/>
              </a:spcBef>
              <a:buClr>
                <a:srgbClr val="000000"/>
              </a:buClr>
              <a:buSzPct val="45000"/>
              <a:buFont typeface="Wingdings" charset="2"/>
              <a:buChar char=""/>
            </a:pP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Der/die </a:t>
            </a:r>
            <a:r>
              <a:rPr lang="de-AT" sz="24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Bewährungshelfer:in</a:t>
            </a: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kann bei Gericht beantragen, den Schützling vorzuladen, wenn dieser seine Termine nicht einhält (§ 19 Bewährungshilfegesetz </a:t>
            </a:r>
            <a:r>
              <a:rPr lang="de-AT" sz="24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BewHG</a:t>
            </a:r>
            <a:r>
              <a:rPr lang="de-AT" sz="24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PlaceHolder 1"/>
          <p:cNvSpPr>
            <a:spLocks noGrp="1"/>
          </p:cNvSpPr>
          <p:nvPr>
            <p:ph/>
          </p:nvPr>
        </p:nvSpPr>
        <p:spPr>
          <a:xfrm>
            <a:off x="532800" y="1767600"/>
            <a:ext cx="9622080" cy="4384080"/>
          </a:xfrm>
          <a:prstGeom prst="rect">
            <a:avLst/>
          </a:prstGeom>
          <a:noFill/>
          <a:ln w="0">
            <a:noFill/>
          </a:ln>
        </p:spPr>
        <p:txBody>
          <a:bodyPr lIns="0" tIns="0" rIns="0" bIns="0" anchor="t">
            <a:normAutofit lnSpcReduction="10000"/>
          </a:bodyPr>
          <a:lstStyle/>
          <a:p>
            <a:pPr marL="432000" indent="-324000">
              <a:lnSpc>
                <a:spcPct val="115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ea typeface="Microsoft YaHei"/>
              </a:rPr>
              <a:t>Der/die </a:t>
            </a:r>
            <a:r>
              <a:rPr lang="de-AT" sz="2400" b="0" strike="noStrike" spc="-1" dirty="0" err="1">
                <a:solidFill>
                  <a:srgbClr val="000000"/>
                </a:solidFill>
                <a:latin typeface="Calibri"/>
                <a:ea typeface="Microsoft YaHei"/>
              </a:rPr>
              <a:t>Bewährungshelfer:in</a:t>
            </a:r>
            <a:r>
              <a:rPr lang="de-AT" sz="2400" b="0" strike="noStrike" spc="-1" dirty="0">
                <a:solidFill>
                  <a:srgbClr val="000000"/>
                </a:solidFill>
                <a:latin typeface="Calibri"/>
                <a:ea typeface="Microsoft YaHei"/>
              </a:rPr>
              <a:t> muss </a:t>
            </a:r>
            <a:r>
              <a:rPr lang="de-AT" sz="2400" b="1" strike="noStrike" spc="-1" dirty="0">
                <a:solidFill>
                  <a:srgbClr val="000000"/>
                </a:solidFill>
                <a:latin typeface="Calibri"/>
                <a:ea typeface="Microsoft YaHei"/>
              </a:rPr>
              <a:t>zur Haft- oder Hauptverhandlungen  geladen</a:t>
            </a:r>
            <a:r>
              <a:rPr lang="de-AT" sz="2400" b="0" strike="noStrike" spc="-1" dirty="0">
                <a:solidFill>
                  <a:srgbClr val="000000"/>
                </a:solidFill>
                <a:latin typeface="Calibri"/>
                <a:ea typeface="Microsoft YaHei"/>
              </a:rPr>
              <a:t> werden. Er/sie hat das Recht, an der gesamten Hauptverhandlung teilzunehmen (auch dann, wenn die Öffentlichkeit ausgeschlossen wurde) und </a:t>
            </a:r>
            <a:r>
              <a:rPr lang="de-AT" sz="2400" b="0" strike="noStrike" spc="-1" dirty="0" smtClean="0">
                <a:solidFill>
                  <a:srgbClr val="000000"/>
                </a:solidFill>
                <a:latin typeface="Calibri"/>
                <a:ea typeface="Microsoft YaHei"/>
              </a:rPr>
              <a:t>es ist </a:t>
            </a:r>
            <a:r>
              <a:rPr lang="de-AT" sz="2400" b="0" strike="noStrike" spc="-1" dirty="0">
                <a:solidFill>
                  <a:srgbClr val="000000"/>
                </a:solidFill>
                <a:latin typeface="Calibri"/>
                <a:ea typeface="Microsoft YaHei"/>
              </a:rPr>
              <a:t>ihm/ihr </a:t>
            </a:r>
            <a:r>
              <a:rPr lang="de-AT" sz="2400" b="1" strike="noStrike" spc="-1" dirty="0">
                <a:solidFill>
                  <a:srgbClr val="000000"/>
                </a:solidFill>
                <a:latin typeface="Calibri"/>
              </a:rPr>
              <a:t>Gelegenheit zur Stellungnahme</a:t>
            </a:r>
            <a:r>
              <a:rPr lang="de-AT" sz="2400" b="0" strike="noStrike" spc="-1" dirty="0">
                <a:solidFill>
                  <a:srgbClr val="000000"/>
                </a:solidFill>
                <a:latin typeface="Calibri"/>
              </a:rPr>
              <a:t> einzuräumen</a:t>
            </a:r>
          </a:p>
          <a:p>
            <a:pPr marL="432000" indent="-324000">
              <a:lnSpc>
                <a:spcPct val="115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rPr>
              <a:t>Zur Absicherung des zur Betreuungsarbeit notwendigen </a:t>
            </a:r>
            <a:r>
              <a:rPr lang="de-AT" sz="2400" b="0" strike="noStrike" spc="-1" dirty="0" smtClean="0">
                <a:solidFill>
                  <a:srgbClr val="000000"/>
                </a:solidFill>
                <a:latin typeface="Calibri"/>
              </a:rPr>
              <a:t>Vertrauensverhältnisses besteht</a:t>
            </a:r>
            <a:endParaRPr lang="de-AT" sz="2400" b="0" strike="noStrike" spc="-1" dirty="0">
              <a:solidFill>
                <a:srgbClr val="000000"/>
              </a:solidFill>
              <a:latin typeface="Arial"/>
            </a:endParaRPr>
          </a:p>
          <a:p>
            <a:pPr marL="817200" lvl="1">
              <a:lnSpc>
                <a:spcPct val="115000"/>
              </a:lnSpc>
              <a:spcBef>
                <a:spcPts val="1191"/>
              </a:spcBef>
              <a:spcAft>
                <a:spcPts val="992"/>
              </a:spcAft>
              <a:buClr>
                <a:srgbClr val="000000"/>
              </a:buClr>
              <a:buSzPct val="45000"/>
              <a:buFont typeface="Wingdings" charset="2"/>
              <a:buChar char=""/>
            </a:pPr>
            <a:r>
              <a:rPr lang="de-AT" b="1" strike="noStrike" spc="-1" dirty="0" smtClean="0">
                <a:solidFill>
                  <a:srgbClr val="000000"/>
                </a:solidFill>
                <a:latin typeface="Calibri"/>
              </a:rPr>
              <a:t>keine </a:t>
            </a:r>
            <a:r>
              <a:rPr lang="de-AT" b="1" strike="noStrike" spc="-1" dirty="0">
                <a:solidFill>
                  <a:srgbClr val="000000"/>
                </a:solidFill>
                <a:latin typeface="Calibri"/>
              </a:rPr>
              <a:t>Anzeigepflicht</a:t>
            </a:r>
            <a:r>
              <a:rPr lang="de-AT" b="0" strike="noStrike" spc="-1" dirty="0">
                <a:solidFill>
                  <a:srgbClr val="000000"/>
                </a:solidFill>
                <a:latin typeface="Calibri"/>
              </a:rPr>
              <a:t> (§ 76 </a:t>
            </a:r>
            <a:r>
              <a:rPr lang="de-AT" b="0" strike="noStrike" spc="-1" dirty="0" err="1">
                <a:solidFill>
                  <a:srgbClr val="000000"/>
                </a:solidFill>
                <a:latin typeface="Calibri"/>
              </a:rPr>
              <a:t>Abs</a:t>
            </a:r>
            <a:r>
              <a:rPr lang="de-AT" b="0" strike="noStrike" spc="-1" dirty="0">
                <a:solidFill>
                  <a:srgbClr val="000000"/>
                </a:solidFill>
                <a:latin typeface="Calibri"/>
              </a:rPr>
              <a:t> 2 Z 1 </a:t>
            </a:r>
            <a:r>
              <a:rPr lang="de-AT" b="0" strike="noStrike" spc="-1" dirty="0" smtClean="0">
                <a:solidFill>
                  <a:srgbClr val="000000"/>
                </a:solidFill>
                <a:latin typeface="Calibri"/>
              </a:rPr>
              <a:t>StPO)</a:t>
            </a:r>
          </a:p>
          <a:p>
            <a:pPr marL="817200" lvl="1">
              <a:lnSpc>
                <a:spcPct val="115000"/>
              </a:lnSpc>
              <a:spcBef>
                <a:spcPts val="1191"/>
              </a:spcBef>
              <a:spcAft>
                <a:spcPts val="992"/>
              </a:spcAft>
              <a:buClr>
                <a:srgbClr val="000000"/>
              </a:buClr>
              <a:buSzPct val="45000"/>
              <a:buFont typeface="Wingdings" charset="2"/>
              <a:buChar char=""/>
            </a:pPr>
            <a:r>
              <a:rPr lang="de-AT" sz="2400" b="0" strike="noStrike" spc="-1" dirty="0" smtClean="0">
                <a:solidFill>
                  <a:srgbClr val="000000"/>
                </a:solidFill>
                <a:latin typeface="Calibri"/>
                <a:ea typeface="Microsoft YaHei"/>
              </a:rPr>
              <a:t>ein </a:t>
            </a:r>
            <a:r>
              <a:rPr lang="de-AT" sz="2400" b="0" strike="noStrike" spc="-1" dirty="0">
                <a:solidFill>
                  <a:srgbClr val="000000"/>
                </a:solidFill>
                <a:latin typeface="Calibri"/>
              </a:rPr>
              <a:t> </a:t>
            </a:r>
            <a:r>
              <a:rPr lang="de-AT" sz="2400" b="1" strike="noStrike" spc="-1" dirty="0">
                <a:solidFill>
                  <a:srgbClr val="000000"/>
                </a:solidFill>
                <a:latin typeface="Calibri"/>
              </a:rPr>
              <a:t>Aussageverweigerungsrecht</a:t>
            </a:r>
            <a:r>
              <a:rPr lang="de-AT" sz="2400" b="0" strike="noStrike" spc="-1" dirty="0">
                <a:solidFill>
                  <a:srgbClr val="000000"/>
                </a:solidFill>
                <a:latin typeface="Calibri"/>
              </a:rPr>
              <a:t> (§ 157 </a:t>
            </a:r>
            <a:r>
              <a:rPr lang="de-AT" sz="2400" b="0" strike="noStrike" spc="-1" dirty="0" err="1">
                <a:solidFill>
                  <a:srgbClr val="000000"/>
                </a:solidFill>
                <a:latin typeface="Calibri"/>
              </a:rPr>
              <a:t>Abs</a:t>
            </a:r>
            <a:r>
              <a:rPr lang="de-AT" sz="2400" b="0" strike="noStrike" spc="-1" dirty="0">
                <a:solidFill>
                  <a:srgbClr val="000000"/>
                </a:solidFill>
                <a:latin typeface="Calibri"/>
              </a:rPr>
              <a:t> 1 Z 3 StPO)</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a:solidFill>
                  <a:srgbClr val="000000"/>
                </a:solidFill>
                <a:latin typeface="Calibri"/>
              </a:rPr>
              <a:t>Weisungen (§ 51 StGB)</a:t>
            </a:r>
            <a:r>
              <a:rPr lang="de-AT" sz="4400" b="0" strike="noStrike" spc="-1">
                <a:solidFill>
                  <a:srgbClr val="000000"/>
                </a:solidFill>
                <a:latin typeface="Arial"/>
              </a:rPr>
              <a:t> </a:t>
            </a:r>
          </a:p>
        </p:txBody>
      </p:sp>
      <p:sp>
        <p:nvSpPr>
          <p:cNvPr id="197"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15000"/>
              </a:lnSpc>
              <a:spcBef>
                <a:spcPts val="1417"/>
              </a:spcBef>
              <a:buClr>
                <a:srgbClr val="000000"/>
              </a:buClr>
              <a:buSzPct val="45000"/>
              <a:buFont typeface="Wingdings" charset="2"/>
              <a:buChar char=""/>
            </a:pPr>
            <a:r>
              <a:rPr lang="de-AT" sz="2400" b="0" strike="noStrike" spc="-1" dirty="0">
                <a:solidFill>
                  <a:srgbClr val="000000"/>
                </a:solidFill>
                <a:latin typeface="Calibri"/>
                <a:ea typeface="Arial"/>
              </a:rPr>
              <a:t>Als Weisungen </a:t>
            </a:r>
            <a:r>
              <a:rPr lang="de-AT" sz="2400" b="1" strike="noStrike" spc="-1" dirty="0">
                <a:solidFill>
                  <a:srgbClr val="000000"/>
                </a:solidFill>
                <a:latin typeface="Calibri"/>
                <a:ea typeface="Arial"/>
              </a:rPr>
              <a:t>kommen Gebote und Verbote </a:t>
            </a:r>
            <a:r>
              <a:rPr lang="de-AT" sz="2400" b="0" strike="noStrike" spc="-1" dirty="0">
                <a:solidFill>
                  <a:srgbClr val="000000"/>
                </a:solidFill>
                <a:latin typeface="Calibri"/>
                <a:ea typeface="Arial"/>
              </a:rPr>
              <a:t>in Betracht, deren Beachtung geeignet scheint, den Rechtsbrecher von weiteren mit Strafe bedrohten Handlungen abzuhalten</a:t>
            </a:r>
            <a:endParaRPr lang="de-AT" sz="2400" b="0" strike="noStrike" spc="-1" dirty="0">
              <a:solidFill>
                <a:srgbClr val="000000"/>
              </a:solidFill>
              <a:latin typeface="Arial"/>
            </a:endParaRPr>
          </a:p>
          <a:p>
            <a:pPr marL="432000" indent="-324000">
              <a:lnSpc>
                <a:spcPct val="115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ea typeface="Arial"/>
              </a:rPr>
              <a:t>Weisungen müssen das auferlegte Gebot oder Verbot </a:t>
            </a:r>
            <a:r>
              <a:rPr lang="de-AT" sz="2400" b="1" strike="noStrike" spc="-1" dirty="0">
                <a:solidFill>
                  <a:srgbClr val="000000"/>
                </a:solidFill>
                <a:latin typeface="Calibri"/>
                <a:ea typeface="Arial"/>
              </a:rPr>
              <a:t>hinreichend deutlich</a:t>
            </a:r>
            <a:r>
              <a:rPr lang="de-AT" sz="2400" b="0" strike="noStrike" spc="-1" dirty="0">
                <a:solidFill>
                  <a:srgbClr val="000000"/>
                </a:solidFill>
                <a:latin typeface="Calibri"/>
                <a:ea typeface="Arial"/>
              </a:rPr>
              <a:t> bezeichnen </a:t>
            </a:r>
            <a:r>
              <a:rPr lang="de-AT" sz="2400" b="0" strike="noStrike" spc="-1" dirty="0" smtClean="0">
                <a:solidFill>
                  <a:srgbClr val="000000"/>
                </a:solidFill>
                <a:latin typeface="Calibri"/>
                <a:ea typeface="Arial"/>
              </a:rPr>
              <a:t>und </a:t>
            </a:r>
            <a:r>
              <a:rPr lang="de-AT" sz="2400" b="0" strike="noStrike" spc="-1" dirty="0">
                <a:solidFill>
                  <a:srgbClr val="000000"/>
                </a:solidFill>
                <a:latin typeface="Calibri"/>
                <a:ea typeface="Arial"/>
              </a:rPr>
              <a:t>bestimmt sein (dem widerspricht z.B. das </a:t>
            </a:r>
            <a:r>
              <a:rPr lang="de-AT" sz="2400" b="0" strike="noStrike" spc="-1" dirty="0" smtClean="0">
                <a:solidFill>
                  <a:srgbClr val="000000"/>
                </a:solidFill>
                <a:latin typeface="Calibri"/>
                <a:ea typeface="Arial"/>
              </a:rPr>
              <a:t>Gebot, </a:t>
            </a:r>
            <a:r>
              <a:rPr lang="de-AT" sz="2400" b="0" strike="noStrike" spc="-1" dirty="0">
                <a:solidFill>
                  <a:srgbClr val="000000"/>
                </a:solidFill>
                <a:latin typeface="Calibri"/>
                <a:ea typeface="Arial"/>
              </a:rPr>
              <a:t>sich Aufträgen des gesetzlichen Vertreters zu fügen, eine Arzt zu besuchen und sich von ihm beraten zu lassen oder sich einer Therapie zu unterziehen)</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733680" y="401040"/>
            <a:ext cx="9219600" cy="145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AT" sz="4400" b="1" strike="noStrike" spc="-1" dirty="0" err="1">
                <a:solidFill>
                  <a:srgbClr val="000000"/>
                </a:solidFill>
                <a:latin typeface="Calibri"/>
                <a:ea typeface="DejaVu Sans"/>
              </a:rPr>
              <a:t>Materiellrechtliche</a:t>
            </a:r>
            <a:r>
              <a:rPr lang="de-AT" sz="4400" b="1" strike="noStrike" spc="-1">
                <a:solidFill>
                  <a:srgbClr val="000000"/>
                </a:solidFill>
                <a:latin typeface="Calibri"/>
                <a:ea typeface="DejaVu Sans"/>
              </a:rPr>
              <a:t> Sonderbestimmungen </a:t>
            </a:r>
            <a:endParaRPr lang="de-AT" sz="4400" b="0" strike="noStrike" spc="-1">
              <a:solidFill>
                <a:srgbClr val="000000"/>
              </a:solidFill>
              <a:latin typeface="Arial"/>
            </a:endParaRPr>
          </a:p>
        </p:txBody>
      </p:sp>
      <p:sp>
        <p:nvSpPr>
          <p:cNvPr id="163" name="CustomShape 2"/>
          <p:cNvSpPr/>
          <p:nvPr/>
        </p:nvSpPr>
        <p:spPr>
          <a:xfrm>
            <a:off x="733680" y="2010960"/>
            <a:ext cx="9219600" cy="4794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lnSpcReduction="10000"/>
          </a:bodyPr>
          <a:lstStyle/>
          <a:p>
            <a:pPr marL="228600" indent="-227160">
              <a:lnSpc>
                <a:spcPct val="115000"/>
              </a:lnSpc>
              <a:spcBef>
                <a:spcPts val="1001"/>
              </a:spcBef>
              <a:buClr>
                <a:srgbClr val="000000"/>
              </a:buClr>
              <a:buFont typeface="Arial"/>
              <a:buChar char="•"/>
            </a:pPr>
            <a:r>
              <a:rPr lang="de-AT" sz="2400" b="1" strike="noStrike" spc="-1" dirty="0">
                <a:solidFill>
                  <a:srgbClr val="000000"/>
                </a:solidFill>
                <a:latin typeface="Calibri"/>
                <a:ea typeface="DejaVu Sans"/>
              </a:rPr>
              <a:t>Straflosigkeit von </a:t>
            </a:r>
            <a:r>
              <a:rPr lang="de-AT" sz="2400" b="1" strike="noStrike" spc="-1" dirty="0" smtClean="0">
                <a:solidFill>
                  <a:srgbClr val="000000"/>
                </a:solidFill>
                <a:latin typeface="Calibri"/>
                <a:ea typeface="DejaVu Sans"/>
              </a:rPr>
              <a:t>Jugendstraftaten bei mangelnde </a:t>
            </a:r>
            <a:r>
              <a:rPr lang="de-AT" sz="2400" b="1" strike="noStrike" spc="-1" dirty="0">
                <a:solidFill>
                  <a:srgbClr val="000000"/>
                </a:solidFill>
                <a:latin typeface="Calibri"/>
                <a:ea typeface="DejaVu Sans"/>
              </a:rPr>
              <a:t>Reife </a:t>
            </a:r>
            <a:r>
              <a:rPr lang="de-AT" sz="2400" b="0" strike="noStrike" spc="-1" dirty="0">
                <a:solidFill>
                  <a:srgbClr val="000000"/>
                </a:solidFill>
                <a:latin typeface="Calibri"/>
                <a:ea typeface="DejaVu Sans"/>
              </a:rPr>
              <a:t>(§ 4 </a:t>
            </a:r>
            <a:r>
              <a:rPr lang="de-AT" sz="2400" b="0" strike="noStrike" spc="-1" dirty="0" err="1">
                <a:solidFill>
                  <a:srgbClr val="000000"/>
                </a:solidFill>
                <a:latin typeface="Calibri"/>
                <a:ea typeface="DejaVu Sans"/>
              </a:rPr>
              <a:t>Abs</a:t>
            </a:r>
            <a:r>
              <a:rPr lang="de-AT" sz="2400" b="0" strike="noStrike" spc="-1" dirty="0">
                <a:solidFill>
                  <a:srgbClr val="000000"/>
                </a:solidFill>
                <a:latin typeface="Calibri"/>
                <a:ea typeface="DejaVu Sans"/>
              </a:rPr>
              <a:t> 1 Z </a:t>
            </a:r>
            <a:r>
              <a:rPr lang="de-AT" sz="2400" b="0" strike="noStrike" spc="-1" dirty="0" smtClean="0">
                <a:solidFill>
                  <a:srgbClr val="000000"/>
                </a:solidFill>
                <a:latin typeface="Calibri"/>
                <a:ea typeface="DejaVu Sans"/>
              </a:rPr>
              <a:t>1 JGG):</a:t>
            </a:r>
            <a:br>
              <a:rPr lang="de-AT" sz="2400" b="0" strike="noStrike" spc="-1" dirty="0" smtClean="0">
                <a:solidFill>
                  <a:srgbClr val="000000"/>
                </a:solidFill>
                <a:latin typeface="Calibri"/>
                <a:ea typeface="DejaVu Sans"/>
              </a:rPr>
            </a:br>
            <a:r>
              <a:rPr lang="de-AT" sz="2400" b="0" strike="noStrike" spc="-1" dirty="0" smtClean="0">
                <a:solidFill>
                  <a:srgbClr val="000000"/>
                </a:solidFill>
                <a:latin typeface="Calibri"/>
                <a:ea typeface="DejaVu Sans"/>
              </a:rPr>
              <a:t>keine </a:t>
            </a:r>
            <a:r>
              <a:rPr lang="de-AT" sz="2400" b="0" strike="noStrike" spc="-1" dirty="0">
                <a:solidFill>
                  <a:srgbClr val="000000"/>
                </a:solidFill>
                <a:latin typeface="Calibri"/>
                <a:ea typeface="DejaVu Sans"/>
              </a:rPr>
              <a:t>Strafbarkeit, wenn der/die Jugendliche aus bestimmten Gründen noch nicht reif genug ist, das Unrecht der Tat einzusehen oder nach dieser Einsicht zu handeln </a:t>
            </a:r>
            <a:r>
              <a:rPr lang="de-AT" sz="2400" b="1" strike="noStrike" spc="-1" dirty="0" smtClean="0">
                <a:solidFill>
                  <a:srgbClr val="000000"/>
                </a:solidFill>
                <a:latin typeface="Calibri"/>
                <a:ea typeface="DejaVu Sans"/>
              </a:rPr>
              <a:t>Vorrang </a:t>
            </a:r>
            <a:r>
              <a:rPr lang="de-AT" sz="2400" b="1" strike="noStrike" spc="-1" dirty="0">
                <a:solidFill>
                  <a:srgbClr val="000000"/>
                </a:solidFill>
                <a:latin typeface="Calibri"/>
                <a:ea typeface="DejaVu Sans"/>
              </a:rPr>
              <a:t>der Spezialprävention</a:t>
            </a:r>
            <a:r>
              <a:rPr lang="de-AT" sz="2400" b="0" strike="noStrike" spc="-1" dirty="0">
                <a:solidFill>
                  <a:srgbClr val="000000"/>
                </a:solidFill>
                <a:latin typeface="Calibri"/>
                <a:ea typeface="DejaVu Sans"/>
              </a:rPr>
              <a:t>, § 5 Z 1 </a:t>
            </a:r>
            <a:r>
              <a:rPr lang="de-AT" sz="2400" b="0" strike="noStrike" spc="-1" dirty="0" smtClean="0">
                <a:solidFill>
                  <a:srgbClr val="000000"/>
                </a:solidFill>
                <a:latin typeface="Calibri"/>
                <a:ea typeface="DejaVu Sans"/>
              </a:rPr>
              <a:t>JGG</a:t>
            </a:r>
          </a:p>
          <a:p>
            <a:pPr marL="432000" indent="-324000">
              <a:lnSpc>
                <a:spcPct val="115000"/>
              </a:lnSpc>
              <a:spcBef>
                <a:spcPts val="1001"/>
              </a:spcBef>
              <a:buClr>
                <a:srgbClr val="000000"/>
              </a:buClr>
              <a:buSzPct val="45000"/>
              <a:buFont typeface="Wingdings" charset="2"/>
              <a:buChar char=""/>
            </a:pPr>
            <a:r>
              <a:rPr lang="de-AT" sz="2400" b="1" spc="-1" dirty="0">
                <a:solidFill>
                  <a:srgbClr val="000000"/>
                </a:solidFill>
                <a:latin typeface="Calibri" panose="020F0502020204030204" pitchFamily="34" charset="0"/>
                <a:ea typeface="Calibri" panose="020F0502020204030204" pitchFamily="34" charset="0"/>
                <a:cs typeface="Calibri" panose="020F0502020204030204" pitchFamily="34" charset="0"/>
              </a:rPr>
              <a:t>Strafrahmenänderungen:</a:t>
            </a:r>
            <a:endPar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582300" indent="-342900">
              <a:lnSpc>
                <a:spcPct val="115000"/>
              </a:lnSpc>
              <a:spcBef>
                <a:spcPts val="850"/>
              </a:spcBef>
              <a:buClr>
                <a:srgbClr val="000000"/>
              </a:buClr>
              <a:buSzPct val="45000"/>
              <a:buFont typeface="Wingdings" panose="05000000000000000000" pitchFamily="2" charset="2"/>
              <a:buChar char="Ø"/>
            </a:pP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Grundsätzlich ist das Höchstmaß auf die Hälfte herabgesetzt (auch bei Geldstrafen), eine Mindestgrenze entfällt (§ 5 Z 4 </a:t>
            </a:r>
            <a:r>
              <a:rPr lang="de-AT" sz="2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JGG)</a:t>
            </a:r>
          </a:p>
          <a:p>
            <a:pPr marL="582300" indent="-342900">
              <a:lnSpc>
                <a:spcPct val="115000"/>
              </a:lnSpc>
              <a:spcBef>
                <a:spcPts val="850"/>
              </a:spcBef>
              <a:buClr>
                <a:srgbClr val="000000"/>
              </a:buClr>
              <a:buSzPct val="45000"/>
              <a:buFont typeface="Wingdings" panose="05000000000000000000" pitchFamily="2" charset="2"/>
              <a:buChar char="Ø"/>
            </a:pPr>
            <a:r>
              <a:rPr lang="de-AT" sz="2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statt </a:t>
            </a: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„lebenslang“ und „lebenslang oder 10 bis 20 Jahre“:</a:t>
            </a:r>
            <a:r>
              <a:rPr lang="de-AT" sz="2400" dirty="0">
                <a:latin typeface="Calibri" panose="020F0502020204030204" pitchFamily="34" charset="0"/>
                <a:ea typeface="Calibri" panose="020F0502020204030204" pitchFamily="34" charset="0"/>
                <a:cs typeface="Calibri" panose="020F0502020204030204" pitchFamily="34" charset="0"/>
              </a:rPr>
              <a:t/>
            </a:r>
            <a:br>
              <a:rPr lang="de-AT" sz="2400" dirty="0">
                <a:latin typeface="Calibri" panose="020F0502020204030204" pitchFamily="34" charset="0"/>
                <a:ea typeface="Calibri" panose="020F0502020204030204" pitchFamily="34" charset="0"/>
                <a:cs typeface="Calibri" panose="020F0502020204030204" pitchFamily="34" charset="0"/>
              </a:rPr>
            </a:b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nach Vollendung des 16. </a:t>
            </a:r>
            <a:r>
              <a:rPr lang="de-AT" sz="2400" spc="-1" dirty="0" err="1">
                <a:solidFill>
                  <a:srgbClr val="000000"/>
                </a:solidFill>
                <a:latin typeface="Calibri" panose="020F0502020204030204" pitchFamily="34" charset="0"/>
                <a:ea typeface="Calibri" panose="020F0502020204030204" pitchFamily="34" charset="0"/>
                <a:cs typeface="Calibri" panose="020F0502020204030204" pitchFamily="34" charset="0"/>
              </a:rPr>
              <a:t>Lj</a:t>
            </a: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1 bis 15 Jahre (§ 5 Z 2 </a:t>
            </a:r>
            <a:r>
              <a:rPr lang="de-AT" sz="2400" spc="-1" dirty="0" err="1">
                <a:solidFill>
                  <a:srgbClr val="000000"/>
                </a:solidFill>
                <a:latin typeface="Calibri" panose="020F0502020204030204" pitchFamily="34" charset="0"/>
                <a:ea typeface="Calibri" panose="020F0502020204030204" pitchFamily="34" charset="0"/>
                <a:cs typeface="Calibri" panose="020F0502020204030204" pitchFamily="34" charset="0"/>
              </a:rPr>
              <a:t>lit</a:t>
            </a: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a JGG)</a:t>
            </a:r>
            <a:r>
              <a:rPr lang="de-AT" sz="2400" dirty="0">
                <a:latin typeface="Calibri" panose="020F0502020204030204" pitchFamily="34" charset="0"/>
                <a:ea typeface="Calibri" panose="020F0502020204030204" pitchFamily="34" charset="0"/>
                <a:cs typeface="Calibri" panose="020F0502020204030204" pitchFamily="34" charset="0"/>
              </a:rPr>
              <a:t/>
            </a:r>
            <a:br>
              <a:rPr lang="de-AT" sz="2400" dirty="0">
                <a:latin typeface="Calibri" panose="020F0502020204030204" pitchFamily="34" charset="0"/>
                <a:ea typeface="Calibri" panose="020F0502020204030204" pitchFamily="34" charset="0"/>
                <a:cs typeface="Calibri" panose="020F0502020204030204" pitchFamily="34" charset="0"/>
              </a:rPr>
            </a:b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davor: 1 bis 10 Jahre (§ 5 Z 2 </a:t>
            </a:r>
            <a:r>
              <a:rPr lang="de-AT" sz="2400" spc="-1" dirty="0" err="1">
                <a:solidFill>
                  <a:srgbClr val="000000"/>
                </a:solidFill>
                <a:latin typeface="Calibri" panose="020F0502020204030204" pitchFamily="34" charset="0"/>
                <a:ea typeface="Calibri" panose="020F0502020204030204" pitchFamily="34" charset="0"/>
                <a:cs typeface="Calibri" panose="020F0502020204030204" pitchFamily="34" charset="0"/>
              </a:rPr>
              <a:t>lit</a:t>
            </a:r>
            <a:r>
              <a:rPr lang="de-AT" sz="2400" spc="-1" dirty="0">
                <a:solidFill>
                  <a:srgbClr val="000000"/>
                </a:solidFill>
                <a:latin typeface="Calibri" panose="020F0502020204030204" pitchFamily="34" charset="0"/>
                <a:ea typeface="Calibri" panose="020F0502020204030204" pitchFamily="34" charset="0"/>
                <a:cs typeface="Calibri" panose="020F0502020204030204" pitchFamily="34" charset="0"/>
              </a:rPr>
              <a:t> b JGG)</a:t>
            </a:r>
          </a:p>
          <a:p>
            <a:pPr marL="228600" indent="-227160">
              <a:lnSpc>
                <a:spcPct val="115000"/>
              </a:lnSpc>
              <a:spcBef>
                <a:spcPts val="1001"/>
              </a:spcBef>
              <a:buClr>
                <a:srgbClr val="000000"/>
              </a:buClr>
              <a:buFont typeface="Arial"/>
              <a:buChar char="•"/>
            </a:pP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PlaceHolder 1"/>
          <p:cNvSpPr>
            <a:spLocks noGrp="1"/>
          </p:cNvSpPr>
          <p:nvPr>
            <p:ph/>
          </p:nvPr>
        </p:nvSpPr>
        <p:spPr>
          <a:xfrm>
            <a:off x="532800" y="1766880"/>
            <a:ext cx="9622080" cy="4384080"/>
          </a:xfrm>
          <a:prstGeom prst="rect">
            <a:avLst/>
          </a:prstGeom>
          <a:noFill/>
          <a:ln w="0">
            <a:noFill/>
          </a:ln>
        </p:spPr>
        <p:txBody>
          <a:bodyPr lIns="0" tIns="0" rIns="0" bIns="0" anchor="t">
            <a:normAutofit fontScale="79965" lnSpcReduction="20000"/>
          </a:bodyPr>
          <a:lstStyle/>
          <a:p>
            <a:pPr marL="252000" indent="-324000">
              <a:lnSpc>
                <a:spcPct val="120000"/>
              </a:lnSpc>
              <a:spcBef>
                <a:spcPts val="1191"/>
              </a:spcBef>
              <a:spcAft>
                <a:spcPts val="992"/>
              </a:spcAft>
              <a:buClr>
                <a:srgbClr val="000000"/>
              </a:buClr>
              <a:buSzPct val="45000"/>
              <a:buFont typeface="Wingdings" charset="2"/>
              <a:buChar char=""/>
            </a:pP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Weisungen, die einen </a:t>
            </a: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unzumutbaren Eingriff</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in die Persönlichkeitsrechte oder in die Lebensführung des Rechtsbrechers darstellen würden, sind </a:t>
            </a: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unzulässig</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(das sind </a:t>
            </a:r>
            <a:r>
              <a:rPr lang="de-AT" sz="27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idR</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Weisungen, die in verfassungsrechtlich geschützte Persönlichkeitsrechte eingreifen, z.B. eine Beziehung zu beenden oder aus einer Partei oder einer Religionsgemeinschaft auszutreten)  </a:t>
            </a:r>
          </a:p>
          <a:p>
            <a:pPr marL="252000" indent="-324000">
              <a:lnSpc>
                <a:spcPct val="120000"/>
              </a:lnSpc>
              <a:spcBef>
                <a:spcPts val="1417"/>
              </a:spcBef>
              <a:buClr>
                <a:srgbClr val="000000"/>
              </a:buClr>
              <a:buSzPct val="45000"/>
              <a:buFont typeface="Wingdings" charset="2"/>
              <a:buChar char=""/>
            </a:pP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es kann insbesondere aufgetragen werden</a:t>
            </a:r>
          </a:p>
          <a:p>
            <a:pPr marL="468000">
              <a:lnSpc>
                <a:spcPct val="120000"/>
              </a:lnSpc>
              <a:spcBef>
                <a:spcPts val="1417"/>
              </a:spcBef>
              <a:buClr>
                <a:srgbClr val="000000"/>
              </a:buClr>
              <a:buSzPct val="45000"/>
              <a:buFont typeface="Wingdings" charset="2"/>
              <a:buChar char=""/>
            </a:pP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an einem bestimmten Ort</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bei einer bestimmten Familie oder in einem bestimmten Heim </a:t>
            </a: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zu wohnen</a:t>
            </a:r>
          </a:p>
          <a:p>
            <a:pPr marL="468000">
              <a:lnSpc>
                <a:spcPct val="120000"/>
              </a:lnSpc>
              <a:spcBef>
                <a:spcPts val="1417"/>
              </a:spcBef>
              <a:buClr>
                <a:srgbClr val="000000"/>
              </a:buClr>
              <a:buSzPct val="45000"/>
              <a:buFont typeface="Wingdings" charset="2"/>
              <a:buChar char=""/>
            </a:pP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eine bestimmte Wohnung, bestimmte Orte oder einen bestimmten </a:t>
            </a: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Umgang zu meiden</a:t>
            </a:r>
            <a:r>
              <a:rPr sz="2700" dirty="0">
                <a:latin typeface="Calibri" panose="020F0502020204030204" pitchFamily="34" charset="0"/>
                <a:ea typeface="Calibri" panose="020F0502020204030204" pitchFamily="34" charset="0"/>
                <a:cs typeface="Calibri" panose="020F0502020204030204" pitchFamily="34" charset="0"/>
              </a:rPr>
              <a:t/>
            </a:r>
            <a:br>
              <a:rPr sz="2700" dirty="0">
                <a:latin typeface="Calibri" panose="020F0502020204030204" pitchFamily="34" charset="0"/>
                <a:ea typeface="Calibri" panose="020F0502020204030204" pitchFamily="34" charset="0"/>
                <a:cs typeface="Calibri" panose="020F0502020204030204" pitchFamily="34" charset="0"/>
              </a:rPr>
            </a:br>
            <a:r>
              <a:rPr lang="de-AT" sz="2400" b="0" strike="noStrike" spc="-1" dirty="0">
                <a:solidFill>
                  <a:srgbClr val="000000"/>
                </a:solidFill>
                <a:latin typeface="Calibri"/>
              </a:rPr>
              <a:t>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PlaceHolder 1"/>
          <p:cNvSpPr>
            <a:spLocks noGrp="1"/>
          </p:cNvSpPr>
          <p:nvPr>
            <p:ph/>
          </p:nvPr>
        </p:nvSpPr>
        <p:spPr>
          <a:xfrm>
            <a:off x="532800" y="1767600"/>
            <a:ext cx="9622080" cy="4384080"/>
          </a:xfrm>
          <a:prstGeom prst="rect">
            <a:avLst/>
          </a:prstGeom>
          <a:noFill/>
          <a:ln w="0">
            <a:noFill/>
          </a:ln>
        </p:spPr>
        <p:txBody>
          <a:bodyPr lIns="0" tIns="0" rIns="0" bIns="0" anchor="t">
            <a:noAutofit/>
          </a:bodyPr>
          <a:lstStyle/>
          <a:p>
            <a:pPr marL="468000">
              <a:lnSpc>
                <a:spcPct val="100000"/>
              </a:lnSpc>
              <a:spcBef>
                <a:spcPts val="1417"/>
              </a:spcBef>
              <a:buClr>
                <a:srgbClr val="000000"/>
              </a:buClr>
              <a:buSzPct val="45000"/>
              <a:buFont typeface="Wingdings" charset="2"/>
              <a:buChar char=""/>
            </a:pPr>
            <a:r>
              <a:rPr lang="de-AT" sz="2400" b="0" strike="noStrike" spc="-1" dirty="0">
                <a:solidFill>
                  <a:srgbClr val="000000"/>
                </a:solidFill>
                <a:latin typeface="Calibri"/>
                <a:ea typeface="Arial"/>
              </a:rPr>
              <a:t>sich alkoholischer Getränke zu enthalten</a:t>
            </a:r>
            <a:endParaRPr lang="de-AT" sz="2400" b="0" strike="noStrike" spc="-1" dirty="0">
              <a:solidFill>
                <a:srgbClr val="000000"/>
              </a:solidFill>
              <a:latin typeface="Calibri"/>
            </a:endParaRPr>
          </a:p>
          <a:p>
            <a:pPr marL="468000">
              <a:lnSpc>
                <a:spcPct val="100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ea typeface="Arial"/>
              </a:rPr>
              <a:t>einen geeigneten, seinen Kenntnissen, Fähigkeiten und Neigungen tunlichst </a:t>
            </a:r>
            <a:r>
              <a:rPr lang="de-AT" sz="2400" b="1" strike="noStrike" spc="-1" dirty="0">
                <a:solidFill>
                  <a:srgbClr val="000000"/>
                </a:solidFill>
                <a:latin typeface="Calibri"/>
                <a:ea typeface="Arial"/>
              </a:rPr>
              <a:t>entsprechenden Beruf zu erlernen </a:t>
            </a:r>
            <a:r>
              <a:rPr lang="de-AT" sz="2400" b="0" strike="noStrike" spc="-1" dirty="0">
                <a:solidFill>
                  <a:srgbClr val="000000"/>
                </a:solidFill>
                <a:latin typeface="Calibri"/>
                <a:ea typeface="Arial"/>
              </a:rPr>
              <a:t>oder </a:t>
            </a:r>
            <a:r>
              <a:rPr lang="de-AT" sz="2400" b="0" strike="noStrike" spc="-1" dirty="0" smtClean="0">
                <a:solidFill>
                  <a:srgbClr val="000000"/>
                </a:solidFill>
                <a:latin typeface="Calibri"/>
                <a:ea typeface="Arial"/>
              </a:rPr>
              <a:t>auszuüben (z.B</a:t>
            </a:r>
            <a:r>
              <a:rPr lang="de-AT" sz="2400" b="0" strike="noStrike" spc="-1" dirty="0">
                <a:solidFill>
                  <a:srgbClr val="000000"/>
                </a:solidFill>
                <a:latin typeface="Calibri"/>
                <a:ea typeface="Arial"/>
              </a:rPr>
              <a:t>. einen Fortbildungs- oder Umschulungskurs zu besuchen, Verkehrsschulungen bei Verkehrsrowdys)  </a:t>
            </a:r>
            <a:endParaRPr lang="de-AT" sz="2400" b="0" strike="noStrike" spc="-1" dirty="0">
              <a:solidFill>
                <a:srgbClr val="000000"/>
              </a:solidFill>
              <a:latin typeface="Calibri"/>
            </a:endParaRPr>
          </a:p>
          <a:p>
            <a:pPr marL="468000">
              <a:lnSpc>
                <a:spcPct val="100000"/>
              </a:lnSpc>
              <a:spcBef>
                <a:spcPts val="1417"/>
              </a:spcBef>
              <a:buClr>
                <a:srgbClr val="000000"/>
              </a:buClr>
              <a:buSzPct val="45000"/>
              <a:buFont typeface="Wingdings" charset="2"/>
              <a:buChar char=""/>
            </a:pPr>
            <a:r>
              <a:rPr lang="de-AT" sz="2400" b="0" strike="noStrike" spc="-1" dirty="0">
                <a:solidFill>
                  <a:srgbClr val="000000"/>
                </a:solidFill>
                <a:latin typeface="Calibri"/>
                <a:ea typeface="Arial"/>
              </a:rPr>
              <a:t>jeden Wechsel seines Aufenthaltsortes oder Arbeitsplatzes anzuzeigen und sich in bestimmten Zeitabständen bei Gericht oder einer anderen Stelle </a:t>
            </a:r>
            <a:r>
              <a:rPr lang="de-AT" sz="2400" b="1" strike="noStrike" spc="-1" dirty="0">
                <a:solidFill>
                  <a:srgbClr val="000000"/>
                </a:solidFill>
                <a:latin typeface="Calibri"/>
                <a:ea typeface="Arial"/>
              </a:rPr>
              <a:t>zu melden</a:t>
            </a:r>
            <a:endParaRPr lang="de-AT" sz="2400" b="1" strike="noStrike" spc="-1" dirty="0">
              <a:solidFill>
                <a:srgbClr val="000000"/>
              </a:solidFill>
              <a:latin typeface="Calibri"/>
            </a:endParaRPr>
          </a:p>
          <a:p>
            <a:pPr marL="468000">
              <a:lnSpc>
                <a:spcPct val="100000"/>
              </a:lnSpc>
              <a:spcBef>
                <a:spcPts val="1417"/>
              </a:spcBef>
              <a:buClr>
                <a:srgbClr val="000000"/>
              </a:buClr>
              <a:buSzPct val="45000"/>
              <a:buFont typeface="Wingdings" charset="2"/>
              <a:buChar char=""/>
            </a:pPr>
            <a:r>
              <a:rPr lang="de-AT" sz="2400" b="0" strike="noStrike" spc="-1" dirty="0">
                <a:solidFill>
                  <a:srgbClr val="000000"/>
                </a:solidFill>
                <a:latin typeface="Calibri"/>
                <a:ea typeface="Arial"/>
              </a:rPr>
              <a:t> den aus seiner Tat entstandenen </a:t>
            </a:r>
            <a:r>
              <a:rPr lang="de-AT" sz="2400" b="1" strike="noStrike" spc="-1" dirty="0">
                <a:solidFill>
                  <a:srgbClr val="000000"/>
                </a:solidFill>
                <a:latin typeface="Calibri"/>
                <a:ea typeface="Arial"/>
              </a:rPr>
              <a:t>Schaden nach Kräften gutzumachen</a:t>
            </a:r>
            <a:endParaRPr lang="de-AT" sz="2400" b="1"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PlaceHolder 1"/>
          <p:cNvSpPr>
            <a:spLocks noGrp="1"/>
          </p:cNvSpPr>
          <p:nvPr>
            <p:ph/>
          </p:nvPr>
        </p:nvSpPr>
        <p:spPr>
          <a:xfrm>
            <a:off x="540000" y="1735920"/>
            <a:ext cx="9622080" cy="4384080"/>
          </a:xfrm>
          <a:prstGeom prst="rect">
            <a:avLst/>
          </a:prstGeom>
          <a:noFill/>
          <a:ln w="0">
            <a:noFill/>
          </a:ln>
        </p:spPr>
        <p:txBody>
          <a:bodyPr lIns="0" tIns="0" rIns="0" bIns="0" anchor="t">
            <a:normAutofit/>
          </a:bodyPr>
          <a:lstStyle/>
          <a:p>
            <a:pPr marL="432000" indent="-324000">
              <a:lnSpc>
                <a:spcPct val="115000"/>
              </a:lnSpc>
              <a:spcBef>
                <a:spcPts val="1191"/>
              </a:spcBef>
              <a:spcAft>
                <a:spcPts val="992"/>
              </a:spcAft>
              <a:buClr>
                <a:srgbClr val="000000"/>
              </a:buClr>
              <a:buSzPct val="45000"/>
              <a:buFont typeface="Wingdings" charset="2"/>
              <a:buChar char=""/>
            </a:pPr>
            <a:r>
              <a:rPr lang="de-AT" sz="2400" b="1" i="1" strike="noStrike" spc="-1" dirty="0">
                <a:solidFill>
                  <a:srgbClr val="000000"/>
                </a:solidFill>
                <a:latin typeface="Calibri"/>
                <a:ea typeface="Arial"/>
              </a:rPr>
              <a:t>mit seiner Zustimmung</a:t>
            </a:r>
            <a:r>
              <a:rPr lang="de-AT" sz="2400" b="1" strike="noStrike" spc="-1" dirty="0">
                <a:solidFill>
                  <a:srgbClr val="000000"/>
                </a:solidFill>
                <a:latin typeface="Calibri"/>
                <a:ea typeface="Arial"/>
              </a:rPr>
              <a:t> </a:t>
            </a:r>
            <a:r>
              <a:rPr lang="de-AT" sz="2400" b="0" strike="noStrike" spc="-1" dirty="0">
                <a:solidFill>
                  <a:srgbClr val="000000"/>
                </a:solidFill>
                <a:latin typeface="Calibri"/>
                <a:ea typeface="Arial"/>
              </a:rPr>
              <a:t>kann dem Rechtsbrecher auch die Weisung erteilt werden, sich einer </a:t>
            </a:r>
            <a:r>
              <a:rPr lang="de-AT" sz="2400" b="1" strike="noStrike" spc="-1" dirty="0">
                <a:solidFill>
                  <a:srgbClr val="000000"/>
                </a:solidFill>
                <a:latin typeface="Calibri"/>
                <a:ea typeface="Arial"/>
              </a:rPr>
              <a:t>Entwöhnungsbehandlung</a:t>
            </a:r>
            <a:r>
              <a:rPr lang="de-AT" sz="2400" b="0" strike="noStrike" spc="-1" dirty="0">
                <a:solidFill>
                  <a:srgbClr val="000000"/>
                </a:solidFill>
                <a:latin typeface="Calibri"/>
                <a:ea typeface="Arial"/>
              </a:rPr>
              <a:t>, einer </a:t>
            </a:r>
            <a:r>
              <a:rPr lang="de-AT" sz="2400" b="1" strike="noStrike" spc="-1" dirty="0">
                <a:solidFill>
                  <a:srgbClr val="000000"/>
                </a:solidFill>
                <a:latin typeface="Calibri"/>
                <a:ea typeface="Arial"/>
              </a:rPr>
              <a:t>psychotherapeutischen</a:t>
            </a:r>
            <a:r>
              <a:rPr lang="de-AT" sz="2400" b="0" strike="noStrike" spc="-1" dirty="0">
                <a:solidFill>
                  <a:srgbClr val="000000"/>
                </a:solidFill>
                <a:latin typeface="Calibri"/>
                <a:ea typeface="Arial"/>
              </a:rPr>
              <a:t> oder </a:t>
            </a:r>
            <a:r>
              <a:rPr lang="de-AT" sz="2400" b="0" strike="noStrike" spc="-1" dirty="0">
                <a:solidFill>
                  <a:srgbClr val="000000"/>
                </a:solidFill>
                <a:latin typeface="Calibri"/>
                <a:ea typeface="Microsoft YaHei"/>
              </a:rPr>
              <a:t>einer </a:t>
            </a:r>
            <a:r>
              <a:rPr lang="de-AT" sz="2400" b="1" strike="noStrike" spc="-1" dirty="0">
                <a:solidFill>
                  <a:srgbClr val="000000"/>
                </a:solidFill>
                <a:latin typeface="Calibri"/>
                <a:ea typeface="Microsoft YaHei"/>
              </a:rPr>
              <a:t>medizinischen Behandlung</a:t>
            </a:r>
            <a:r>
              <a:rPr lang="de-AT" sz="2400" b="0" strike="noStrike" spc="-1" dirty="0">
                <a:solidFill>
                  <a:srgbClr val="000000"/>
                </a:solidFill>
                <a:latin typeface="Calibri"/>
                <a:ea typeface="Microsoft YaHei"/>
              </a:rPr>
              <a:t> zu unterziehen. Die Weisung, sich einer medizinischen Behandlung zu unterziehen, die einen operativen Eingriff </a:t>
            </a:r>
            <a:r>
              <a:rPr lang="de-AT" sz="2400" b="0" strike="noStrike" spc="-1" dirty="0" err="1">
                <a:solidFill>
                  <a:srgbClr val="000000"/>
                </a:solidFill>
                <a:latin typeface="Calibri"/>
                <a:ea typeface="Microsoft YaHei"/>
              </a:rPr>
              <a:t>umfaßt</a:t>
            </a:r>
            <a:r>
              <a:rPr lang="de-AT" sz="2400" b="0" strike="noStrike" spc="-1" dirty="0">
                <a:solidFill>
                  <a:srgbClr val="000000"/>
                </a:solidFill>
                <a:latin typeface="Calibri"/>
                <a:ea typeface="Microsoft YaHei"/>
              </a:rPr>
              <a:t>, darf jedoch auch mit Zustimmung des Rechtsbrechers nicht erteilt werden</a:t>
            </a:r>
            <a:endParaRPr lang="de-AT" sz="2400" b="0" strike="noStrike" spc="-1" dirty="0">
              <a:solidFill>
                <a:srgbClr val="000000"/>
              </a:solidFill>
              <a:latin typeface="Arial"/>
            </a:endParaRPr>
          </a:p>
          <a:p>
            <a:pPr marL="432000" indent="-324000">
              <a:lnSpc>
                <a:spcPct val="115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ea typeface="Microsoft YaHei"/>
              </a:rPr>
              <a:t>Die Einhaltung der Weisung ist – bei entsprechender gerichtlicher Anordnung – vom Betroffenen nachzuweisen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PlaceHolder 1"/>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15000"/>
              </a:lnSpc>
              <a:spcBef>
                <a:spcPts val="1191"/>
              </a:spcBef>
              <a:spcAft>
                <a:spcPts val="992"/>
              </a:spcAft>
              <a:buClr>
                <a:srgbClr val="000000"/>
              </a:buClr>
              <a:buSzPct val="45000"/>
              <a:buFont typeface="Wingdings" charset="2"/>
              <a:buChar char=""/>
            </a:pPr>
            <a:r>
              <a:rPr lang="de-AT" sz="2400" b="0" strike="noStrike" spc="-1" dirty="0">
                <a:solidFill>
                  <a:srgbClr val="000000"/>
                </a:solidFill>
                <a:latin typeface="Calibri"/>
                <a:ea typeface="Microsoft YaHei"/>
              </a:rPr>
              <a:t>Eine Kontrolle der Einhaltung von Weisungen gehört nicht (mehr) zum Aufgabenbereich des Bewährungshelfers (zulässig wäre hingegen eine Anordnung, die Erfüllung der Weisung dem Bewährungshelfer zu melden, der eine entsprechende Bestätigung mit seinem Bericht dem Gericht übermittelt) </a:t>
            </a:r>
            <a:endParaRPr lang="de-AT" sz="2400" b="0" strike="noStrike" spc="-1" dirty="0">
              <a:solidFill>
                <a:srgbClr val="000000"/>
              </a:solidFill>
              <a:latin typeface="Arial"/>
            </a:endParaRPr>
          </a:p>
          <a:p>
            <a:pPr marL="432000" indent="-324000">
              <a:lnSpc>
                <a:spcPct val="115000"/>
              </a:lnSpc>
              <a:spcBef>
                <a:spcPts val="1417"/>
              </a:spcBef>
              <a:buClr>
                <a:srgbClr val="000000"/>
              </a:buClr>
              <a:buSzPct val="45000"/>
              <a:buFont typeface="Wingdings" charset="2"/>
              <a:buChar char=""/>
            </a:pPr>
            <a:r>
              <a:rPr lang="de-AT" sz="2400" b="0" strike="noStrike" spc="-1" dirty="0">
                <a:solidFill>
                  <a:srgbClr val="000000"/>
                </a:solidFill>
                <a:latin typeface="Calibri"/>
                <a:ea typeface="Microsoft YaHei"/>
              </a:rPr>
              <a:t>die </a:t>
            </a:r>
            <a:r>
              <a:rPr lang="de-AT" sz="2400" b="1" strike="noStrike" spc="-1" dirty="0">
                <a:solidFill>
                  <a:srgbClr val="000000"/>
                </a:solidFill>
                <a:latin typeface="Calibri"/>
                <a:ea typeface="Microsoft YaHei"/>
              </a:rPr>
              <a:t>Kosten</a:t>
            </a:r>
            <a:r>
              <a:rPr lang="de-AT" sz="2400" b="0" strike="noStrike" spc="-1" dirty="0">
                <a:solidFill>
                  <a:srgbClr val="000000"/>
                </a:solidFill>
                <a:latin typeface="Calibri"/>
                <a:ea typeface="Microsoft YaHei"/>
              </a:rPr>
              <a:t> dafür werden im Jugendstrafverfahren</a:t>
            </a:r>
            <a:r>
              <a:rPr lang="de-AT" sz="2400" b="1" strike="noStrike" spc="-1" dirty="0">
                <a:solidFill>
                  <a:srgbClr val="000000"/>
                </a:solidFill>
                <a:latin typeface="Calibri"/>
                <a:ea typeface="Microsoft YaHei"/>
              </a:rPr>
              <a:t> vom Bund getragen</a:t>
            </a:r>
            <a:r>
              <a:rPr lang="de-AT" sz="2400" b="0" strike="noStrike" spc="-1" dirty="0">
                <a:solidFill>
                  <a:srgbClr val="000000"/>
                </a:solidFill>
                <a:latin typeface="Calibri"/>
                <a:ea typeface="Microsoft YaHei"/>
              </a:rPr>
              <a:t>, wobei mit forensisch-therapeutischen Einrichtungen Verträge mit dem BMJ abgeschlossen werden (§ 46 JGG)</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PlaceHolder 1"/>
          <p:cNvSpPr>
            <a:spLocks noGrp="1"/>
          </p:cNvSpPr>
          <p:nvPr>
            <p:ph/>
          </p:nvPr>
        </p:nvSpPr>
        <p:spPr>
          <a:xfrm>
            <a:off x="532800" y="1767600"/>
            <a:ext cx="9622080" cy="4384080"/>
          </a:xfrm>
          <a:prstGeom prst="rect">
            <a:avLst/>
          </a:prstGeom>
          <a:noFill/>
          <a:ln w="0">
            <a:noFill/>
          </a:ln>
        </p:spPr>
        <p:txBody>
          <a:bodyPr lIns="0" tIns="0" rIns="0" bIns="0" anchor="t">
            <a:normAutofit lnSpcReduction="10000"/>
          </a:bodyPr>
          <a:lstStyle/>
          <a:p>
            <a:pPr marL="432000" indent="-324000">
              <a:lnSpc>
                <a:spcPct val="150000"/>
              </a:lnSpc>
              <a:spcBef>
                <a:spcPts val="1417"/>
              </a:spcBef>
              <a:buClr>
                <a:srgbClr val="000000"/>
              </a:buClr>
              <a:buSzPct val="45000"/>
              <a:buFont typeface="Wingdings" charset="2"/>
              <a:buChar char=""/>
            </a:pPr>
            <a:r>
              <a:rPr lang="de-AT" sz="2400" b="1" strike="noStrike" spc="-1" dirty="0">
                <a:solidFill>
                  <a:srgbClr val="000000"/>
                </a:solidFill>
                <a:latin typeface="Calibri"/>
                <a:ea typeface="Microsoft YaHei"/>
              </a:rPr>
              <a:t>in der Praxis </a:t>
            </a:r>
            <a:r>
              <a:rPr lang="de-AT" sz="2400" b="0" strike="noStrike" spc="-1" dirty="0">
                <a:solidFill>
                  <a:srgbClr val="000000"/>
                </a:solidFill>
                <a:latin typeface="Calibri"/>
                <a:ea typeface="Microsoft YaHei"/>
              </a:rPr>
              <a:t>am Häufigsten: Antigewalttrainings oder -therapien (auch von Verein Neustart), Sexualtherapien speziell für Jugendliche (Limes), Teilnahme an Programmen (Neustart „Hass im Netz“)</a:t>
            </a:r>
            <a:endParaRPr lang="de-AT" sz="2400" b="0" strike="noStrike" spc="-1" dirty="0">
              <a:solidFill>
                <a:srgbClr val="000000"/>
              </a:solidFill>
              <a:latin typeface="Arial"/>
            </a:endParaRPr>
          </a:p>
          <a:p>
            <a:pPr marL="432000" indent="-324000">
              <a:lnSpc>
                <a:spcPct val="150000"/>
              </a:lnSpc>
              <a:spcBef>
                <a:spcPts val="1417"/>
              </a:spcBef>
              <a:buClr>
                <a:srgbClr val="000000"/>
              </a:buClr>
              <a:buSzPct val="45000"/>
              <a:buFont typeface="Wingdings" charset="2"/>
              <a:buChar char=""/>
            </a:pPr>
            <a:r>
              <a:rPr lang="de-AT" sz="2400" b="0" strike="noStrike" spc="-1" dirty="0">
                <a:solidFill>
                  <a:srgbClr val="000000"/>
                </a:solidFill>
                <a:latin typeface="Calibri"/>
                <a:ea typeface="Microsoft YaHei"/>
              </a:rPr>
              <a:t>im</a:t>
            </a:r>
            <a:r>
              <a:rPr lang="de-AT" sz="2400" b="1" strike="noStrike" spc="-1" dirty="0">
                <a:solidFill>
                  <a:srgbClr val="000000"/>
                </a:solidFill>
                <a:latin typeface="Calibri"/>
                <a:ea typeface="Microsoft YaHei"/>
              </a:rPr>
              <a:t> Suchmittelbereich</a:t>
            </a:r>
            <a:r>
              <a:rPr lang="de-AT" sz="2400" b="0" strike="noStrike" spc="-1" dirty="0">
                <a:solidFill>
                  <a:srgbClr val="000000"/>
                </a:solidFill>
                <a:latin typeface="Calibri"/>
                <a:ea typeface="Microsoft YaHei"/>
              </a:rPr>
              <a:t>: Weisung nach dem Suchtmittelgesetz zu ambulanten oder stationären Entwöhnungsbehandlung, deren Kosten werden, soweit dies in einer „anerkannten“ Einrichtung erfolgt, vom Bund getragen werden. Dies setzt die </a:t>
            </a:r>
            <a:r>
              <a:rPr lang="de-AT" sz="2400" b="1" strike="noStrike" spc="-1" dirty="0">
                <a:solidFill>
                  <a:srgbClr val="000000"/>
                </a:solidFill>
                <a:latin typeface="Calibri"/>
                <a:ea typeface="Microsoft YaHei"/>
              </a:rPr>
              <a:t>Zustimmung auch der gesetzlichen Vertreter</a:t>
            </a:r>
            <a:r>
              <a:rPr lang="de-AT" sz="2400" b="0" strike="noStrike" spc="-1" dirty="0">
                <a:solidFill>
                  <a:srgbClr val="000000"/>
                </a:solidFill>
                <a:latin typeface="Calibri"/>
                <a:ea typeface="Microsoft YaHei"/>
              </a:rPr>
              <a:t> voraus</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PlaceHolder 1"/>
          <p:cNvSpPr>
            <a:spLocks noGrp="1"/>
          </p:cNvSpPr>
          <p:nvPr>
            <p:ph type="title"/>
          </p:nvPr>
        </p:nvSpPr>
        <p:spPr>
          <a:xfrm>
            <a:off x="532800" y="30096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dirty="0">
                <a:solidFill>
                  <a:srgbClr val="000000"/>
                </a:solidFill>
                <a:latin typeface="Calibri"/>
              </a:rPr>
              <a:t>Aufschub des Strafvollzugs</a:t>
            </a:r>
            <a:endParaRPr lang="de-AT" sz="4400" b="0" strike="noStrike" spc="-1" dirty="0">
              <a:solidFill>
                <a:srgbClr val="000000"/>
              </a:solidFill>
              <a:latin typeface="Arial"/>
            </a:endParaRPr>
          </a:p>
        </p:txBody>
      </p:sp>
      <p:sp>
        <p:nvSpPr>
          <p:cNvPr id="204" name="PlaceHolder 2"/>
          <p:cNvSpPr>
            <a:spLocks noGrp="1"/>
          </p:cNvSpPr>
          <p:nvPr>
            <p:ph/>
          </p:nvPr>
        </p:nvSpPr>
        <p:spPr>
          <a:xfrm>
            <a:off x="532800" y="1766880"/>
            <a:ext cx="9622080" cy="4384080"/>
          </a:xfrm>
          <a:prstGeom prst="rect">
            <a:avLst/>
          </a:prstGeom>
          <a:noFill/>
          <a:ln w="0">
            <a:noFill/>
          </a:ln>
        </p:spPr>
        <p:txBody>
          <a:bodyPr lIns="0" tIns="0" rIns="0" bIns="0" anchor="t">
            <a:normAutofit fontScale="93333" lnSpcReduction="10000"/>
          </a:bodyPr>
          <a:lstStyle/>
          <a:p>
            <a:pPr marL="432000" indent="-324000">
              <a:lnSpc>
                <a:spcPct val="100000"/>
              </a:lnSpc>
              <a:spcBef>
                <a:spcPts val="1417"/>
              </a:spcBef>
              <a:buClr>
                <a:srgbClr val="000000"/>
              </a:buClr>
              <a:buSzPct val="45000"/>
              <a:buFont typeface="Wingdings" charset="2"/>
              <a:buChar char=""/>
            </a:pPr>
            <a:r>
              <a:rPr lang="de-AT" sz="2800" b="1" strike="noStrike" spc="-1" dirty="0">
                <a:solidFill>
                  <a:srgbClr val="000000"/>
                </a:solidFill>
                <a:latin typeface="Calibri"/>
              </a:rPr>
              <a:t>Nach § 52 JGG</a:t>
            </a:r>
            <a:r>
              <a:rPr lang="de-AT" sz="2800" b="0" strike="noStrike" spc="-1" dirty="0" smtClean="0">
                <a:solidFill>
                  <a:srgbClr val="000000"/>
                </a:solidFill>
                <a:latin typeface="Calibri"/>
              </a:rPr>
              <a:t>:</a:t>
            </a:r>
          </a:p>
          <a:p>
            <a:pPr marL="450900" indent="-342900">
              <a:lnSpc>
                <a:spcPct val="110000"/>
              </a:lnSpc>
              <a:spcBef>
                <a:spcPts val="1417"/>
              </a:spcBef>
              <a:buClr>
                <a:srgbClr val="000000"/>
              </a:buClr>
              <a:buSzPct val="45000"/>
              <a:buFont typeface="Wingdings" panose="05000000000000000000" pitchFamily="2" charset="2"/>
              <a:buChar char="Ø"/>
            </a:pP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Aufschub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des Vollzugs einer Freiheitsstrafe, deren Ausmaß drei Jahre nicht übersteigt, zur Förderung des späteren Fortkommens auch für die Dauer von mehr als einem Jahr, wenn dies notwendig ist, um dem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nicht besonders gefährlichen - Verurteilten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den </a:t>
            </a:r>
            <a:r>
              <a:rPr lang="de-AT" sz="26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Abschluss </a:t>
            </a:r>
            <a:r>
              <a:rPr lang="de-AT" sz="2600"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seiner Berufsausbildung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zu ermöglichen. Dies kann mit der Anordnung von Bewährungshilfe verbunden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werden</a:t>
            </a:r>
          </a:p>
          <a:p>
            <a:pPr marL="450900" indent="-342900">
              <a:lnSpc>
                <a:spcPct val="110000"/>
              </a:lnSpc>
              <a:spcBef>
                <a:spcPts val="1417"/>
              </a:spcBef>
              <a:buClr>
                <a:srgbClr val="000000"/>
              </a:buClr>
              <a:buSzPct val="45000"/>
              <a:buFont typeface="Wingdings" panose="05000000000000000000" pitchFamily="2" charset="2"/>
              <a:buChar char="Ø"/>
            </a:pP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Nach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der Judikatur besteht die Möglichkeit, im Rahmen einer nachträglichen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Strafmilderung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die unbedingt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ausgesprochene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Strafe nach erfolgreichem </a:t>
            </a:r>
            <a:r>
              <a:rPr lang="de-AT" sz="26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Abschluss der </a:t>
            </a:r>
            <a:r>
              <a:rPr lang="de-AT" sz="2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Berufsausbildung in eine bedingte Strafe umzuwandeln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PlaceHolder 1"/>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15000"/>
              </a:lnSpc>
              <a:spcBef>
                <a:spcPts val="1417"/>
              </a:spcBef>
              <a:buClr>
                <a:srgbClr val="000000"/>
              </a:buClr>
              <a:buSzPct val="45000"/>
              <a:buFont typeface="Wingdings" charset="2"/>
              <a:buChar char=""/>
            </a:pPr>
            <a:r>
              <a:rPr lang="de-AT" sz="2800" b="1" strike="noStrike" spc="-1" dirty="0">
                <a:solidFill>
                  <a:srgbClr val="000000"/>
                </a:solidFill>
                <a:latin typeface="Calibri"/>
              </a:rPr>
              <a:t>Nach dem Suchtmittelgesetz (§ 39 SMG)</a:t>
            </a:r>
            <a:endParaRPr lang="de-AT" sz="2800" b="0" strike="noStrike" spc="-1" dirty="0">
              <a:solidFill>
                <a:srgbClr val="000000"/>
              </a:solidFill>
              <a:latin typeface="Arial"/>
            </a:endParaRPr>
          </a:p>
          <a:p>
            <a:pPr marL="637200" lvl="1">
              <a:lnSpc>
                <a:spcPct val="115000"/>
              </a:lnSpc>
              <a:spcBef>
                <a:spcPts val="1701"/>
              </a:spcBef>
              <a:buClr>
                <a:srgbClr val="000000"/>
              </a:buClr>
              <a:buSzPct val="45000"/>
              <a:buFont typeface="Wingdings" charset="2"/>
              <a:buChar char=""/>
            </a:pPr>
            <a:r>
              <a:rPr lang="de-AT" b="0" strike="noStrike" spc="-1" dirty="0">
                <a:solidFill>
                  <a:srgbClr val="000000"/>
                </a:solidFill>
                <a:latin typeface="Calibri"/>
              </a:rPr>
              <a:t>Straftaten nach dem SMG oder Straftaten, die mit der Beschaffung von Suchtmitteln in Zusammenhang </a:t>
            </a:r>
            <a:r>
              <a:rPr lang="de-AT" b="0" strike="noStrike" spc="-1" dirty="0" smtClean="0">
                <a:solidFill>
                  <a:srgbClr val="000000"/>
                </a:solidFill>
                <a:latin typeface="Calibri"/>
              </a:rPr>
              <a:t>stehen</a:t>
            </a:r>
          </a:p>
          <a:p>
            <a:pPr marL="637200" lvl="1">
              <a:lnSpc>
                <a:spcPct val="115000"/>
              </a:lnSpc>
              <a:spcBef>
                <a:spcPts val="1701"/>
              </a:spcBef>
              <a:buClr>
                <a:srgbClr val="000000"/>
              </a:buClr>
              <a:buSzPct val="45000"/>
              <a:buFont typeface="Wingdings" charset="2"/>
              <a:buChar char=""/>
            </a:pPr>
            <a:r>
              <a:rPr lang="de-AT" sz="2400" b="0" strike="noStrike" spc="-1" dirty="0" smtClean="0">
                <a:solidFill>
                  <a:srgbClr val="000000"/>
                </a:solidFill>
                <a:latin typeface="Calibri"/>
              </a:rPr>
              <a:t>bei Freiheitsstrafen </a:t>
            </a:r>
            <a:r>
              <a:rPr lang="de-AT" sz="2400" b="0" strike="noStrike" spc="-1" dirty="0">
                <a:solidFill>
                  <a:srgbClr val="000000"/>
                </a:solidFill>
                <a:latin typeface="Calibri"/>
              </a:rPr>
              <a:t>von nicht mehr als drei </a:t>
            </a:r>
            <a:r>
              <a:rPr lang="de-AT" sz="2400" b="0" strike="noStrike" spc="-1" dirty="0" smtClean="0">
                <a:solidFill>
                  <a:srgbClr val="000000"/>
                </a:solidFill>
                <a:latin typeface="Calibri"/>
              </a:rPr>
              <a:t>Jahren</a:t>
            </a:r>
          </a:p>
          <a:p>
            <a:pPr marL="637200" lvl="1">
              <a:lnSpc>
                <a:spcPct val="115000"/>
              </a:lnSpc>
              <a:spcBef>
                <a:spcPts val="1701"/>
              </a:spcBef>
              <a:buClr>
                <a:srgbClr val="000000"/>
              </a:buClr>
              <a:buSzPct val="45000"/>
              <a:buFont typeface="Wingdings" charset="2"/>
              <a:buChar char=""/>
            </a:pPr>
            <a:r>
              <a:rPr lang="de-AT" sz="2400" b="0" strike="noStrike" spc="-1" dirty="0" smtClean="0">
                <a:solidFill>
                  <a:srgbClr val="000000"/>
                </a:solidFill>
                <a:latin typeface="Calibri"/>
              </a:rPr>
              <a:t>bei </a:t>
            </a:r>
            <a:r>
              <a:rPr lang="de-AT" sz="2400" b="0" strike="noStrike" spc="-1" dirty="0">
                <a:solidFill>
                  <a:srgbClr val="000000"/>
                </a:solidFill>
                <a:latin typeface="Calibri"/>
              </a:rPr>
              <a:t>Gewöhnung an </a:t>
            </a:r>
            <a:r>
              <a:rPr lang="de-AT" sz="2400" b="0" strike="noStrike" spc="-1" dirty="0" smtClean="0">
                <a:solidFill>
                  <a:srgbClr val="000000"/>
                </a:solidFill>
                <a:latin typeface="Calibri"/>
              </a:rPr>
              <a:t>Suchtmittel</a:t>
            </a:r>
          </a:p>
          <a:p>
            <a:pPr marL="637200" lvl="1">
              <a:lnSpc>
                <a:spcPct val="115000"/>
              </a:lnSpc>
              <a:spcBef>
                <a:spcPts val="1701"/>
              </a:spcBef>
              <a:buClr>
                <a:srgbClr val="000000"/>
              </a:buClr>
              <a:buSzPct val="45000"/>
              <a:buFont typeface="Wingdings" charset="2"/>
              <a:buChar char=""/>
            </a:pPr>
            <a:r>
              <a:rPr lang="de-AT" sz="2400" b="0" strike="noStrike" spc="-1" dirty="0" smtClean="0">
                <a:solidFill>
                  <a:srgbClr val="000000"/>
                </a:solidFill>
                <a:latin typeface="Calibri"/>
              </a:rPr>
              <a:t>zur </a:t>
            </a:r>
            <a:r>
              <a:rPr lang="de-AT" sz="2400" b="0" strike="noStrike" spc="-1" dirty="0">
                <a:solidFill>
                  <a:srgbClr val="000000"/>
                </a:solidFill>
                <a:latin typeface="Calibri"/>
              </a:rPr>
              <a:t>Durchführung einer notwendigen, nicht offenbar aussichtlosen gesundheitsbezogenen Maßnahme (ambulanten oder stationäre Entwöhnungsbehandlung) für die Dauer von höchstens zwei Jahren</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PlaceHolder 1"/>
          <p:cNvSpPr>
            <a:spLocks noGrp="1"/>
          </p:cNvSpPr>
          <p:nvPr>
            <p:ph/>
          </p:nvPr>
        </p:nvSpPr>
        <p:spPr>
          <a:xfrm>
            <a:off x="571711" y="1105400"/>
            <a:ext cx="9622080" cy="4384080"/>
          </a:xfrm>
          <a:prstGeom prst="rect">
            <a:avLst/>
          </a:prstGeom>
          <a:noFill/>
          <a:ln w="0">
            <a:noFill/>
          </a:ln>
        </p:spPr>
        <p:txBody>
          <a:bodyPr lIns="0" tIns="0" rIns="0" bIns="0" anchor="t">
            <a:normAutofit/>
          </a:bodyPr>
          <a:lstStyle/>
          <a:p>
            <a:pPr marL="180000">
              <a:lnSpc>
                <a:spcPct val="115000"/>
              </a:lnSpc>
              <a:spcBef>
                <a:spcPts val="1701"/>
              </a:spcBef>
              <a:buClr>
                <a:srgbClr val="000000"/>
              </a:buClr>
              <a:buSzPct val="45000"/>
              <a:buFont typeface="Wingdings" charset="2"/>
              <a:buChar char=""/>
            </a:pPr>
            <a:r>
              <a:rPr lang="de-AT" sz="2400" b="0" strike="noStrike" spc="-1" dirty="0">
                <a:solidFill>
                  <a:srgbClr val="000000"/>
                </a:solidFill>
                <a:latin typeface="Calibri"/>
              </a:rPr>
              <a:t>nur in (von den Bundesministerien für Justiz oder </a:t>
            </a:r>
            <a:r>
              <a:rPr lang="de-AT" sz="2400" b="0" strike="noStrike" spc="-1" dirty="0" smtClean="0">
                <a:solidFill>
                  <a:srgbClr val="000000"/>
                </a:solidFill>
                <a:latin typeface="Calibri"/>
              </a:rPr>
              <a:t>Gesundheit) </a:t>
            </a:r>
            <a:r>
              <a:rPr lang="de-AT" sz="2400" b="0" strike="noStrike" spc="-1" dirty="0">
                <a:solidFill>
                  <a:srgbClr val="000000"/>
                </a:solidFill>
                <a:latin typeface="Calibri"/>
              </a:rPr>
              <a:t>„anerkannten“ </a:t>
            </a:r>
            <a:r>
              <a:rPr lang="de-AT" sz="2400" b="0" strike="noStrike" spc="-1" dirty="0" smtClean="0">
                <a:solidFill>
                  <a:srgbClr val="000000"/>
                </a:solidFill>
                <a:latin typeface="Calibri"/>
              </a:rPr>
              <a:t>Einrichtungen (§ </a:t>
            </a:r>
            <a:r>
              <a:rPr lang="de-AT" sz="2400" b="0" strike="noStrike" spc="-1" dirty="0">
                <a:solidFill>
                  <a:srgbClr val="000000"/>
                </a:solidFill>
                <a:latin typeface="Calibri"/>
              </a:rPr>
              <a:t>15 SMG)</a:t>
            </a:r>
            <a:endParaRPr lang="de-AT" sz="2400" b="0" strike="noStrike" spc="-1" dirty="0">
              <a:solidFill>
                <a:srgbClr val="000000"/>
              </a:solidFill>
              <a:latin typeface="Arial"/>
            </a:endParaRPr>
          </a:p>
          <a:p>
            <a:pPr marL="180000">
              <a:lnSpc>
                <a:spcPct val="115000"/>
              </a:lnSpc>
              <a:spcBef>
                <a:spcPts val="1701"/>
              </a:spcBef>
              <a:buClr>
                <a:srgbClr val="000000"/>
              </a:buClr>
              <a:buSzPct val="45000"/>
              <a:buFont typeface="Wingdings" charset="2"/>
              <a:buChar char=""/>
            </a:pPr>
            <a:r>
              <a:rPr lang="de-AT" sz="2400" b="0" strike="noStrike" spc="-1" dirty="0">
                <a:solidFill>
                  <a:srgbClr val="000000"/>
                </a:solidFill>
                <a:latin typeface="Calibri"/>
              </a:rPr>
              <a:t>eine </a:t>
            </a:r>
            <a:r>
              <a:rPr lang="de-AT" sz="2400" b="1" strike="noStrike" spc="-1" dirty="0">
                <a:solidFill>
                  <a:srgbClr val="000000"/>
                </a:solidFill>
                <a:latin typeface="Calibri"/>
              </a:rPr>
              <a:t>stationäre Therapie </a:t>
            </a:r>
            <a:r>
              <a:rPr lang="de-AT" sz="2400" b="0" strike="noStrike" spc="-1" dirty="0">
                <a:solidFill>
                  <a:srgbClr val="000000"/>
                </a:solidFill>
                <a:latin typeface="Calibri"/>
              </a:rPr>
              <a:t>darf die Dauer von </a:t>
            </a:r>
            <a:r>
              <a:rPr lang="de-AT" sz="2400" b="1" strike="noStrike" spc="-1" dirty="0">
                <a:solidFill>
                  <a:srgbClr val="000000"/>
                </a:solidFill>
                <a:latin typeface="Calibri"/>
              </a:rPr>
              <a:t>sechs Monaten nicht übersteigen</a:t>
            </a:r>
            <a:endParaRPr lang="de-AT" sz="2400" b="1" strike="noStrike" spc="-1" dirty="0">
              <a:solidFill>
                <a:srgbClr val="000000"/>
              </a:solidFill>
              <a:latin typeface="Arial"/>
            </a:endParaRPr>
          </a:p>
          <a:p>
            <a:pPr marL="180000">
              <a:lnSpc>
                <a:spcPct val="115000"/>
              </a:lnSpc>
              <a:spcBef>
                <a:spcPts val="1701"/>
              </a:spcBef>
              <a:buClr>
                <a:srgbClr val="000000"/>
              </a:buClr>
              <a:buSzPct val="45000"/>
              <a:buFont typeface="Wingdings" charset="2"/>
              <a:buChar char=""/>
            </a:pPr>
            <a:r>
              <a:rPr lang="de-AT" sz="2400" b="0" strike="noStrike" spc="-1" dirty="0">
                <a:solidFill>
                  <a:srgbClr val="000000"/>
                </a:solidFill>
                <a:latin typeface="Calibri"/>
              </a:rPr>
              <a:t>die </a:t>
            </a:r>
            <a:r>
              <a:rPr lang="de-AT" sz="2400" b="1" strike="noStrike" spc="-1" dirty="0">
                <a:solidFill>
                  <a:srgbClr val="000000"/>
                </a:solidFill>
                <a:latin typeface="Calibri"/>
              </a:rPr>
              <a:t>Kosten</a:t>
            </a:r>
            <a:r>
              <a:rPr lang="de-AT" sz="2400" b="0" strike="noStrike" spc="-1" dirty="0">
                <a:solidFill>
                  <a:srgbClr val="000000"/>
                </a:solidFill>
                <a:latin typeface="Calibri"/>
              </a:rPr>
              <a:t> dafür werden vom </a:t>
            </a:r>
            <a:r>
              <a:rPr lang="de-AT" sz="2400" b="1" strike="noStrike" spc="-1" dirty="0">
                <a:solidFill>
                  <a:srgbClr val="000000"/>
                </a:solidFill>
                <a:latin typeface="Calibri"/>
              </a:rPr>
              <a:t>Bund</a:t>
            </a:r>
            <a:r>
              <a:rPr lang="de-AT" sz="2400" b="0" strike="noStrike" spc="-1" dirty="0">
                <a:solidFill>
                  <a:srgbClr val="000000"/>
                </a:solidFill>
                <a:latin typeface="Calibri"/>
              </a:rPr>
              <a:t> getragen (§ 41 SMG)</a:t>
            </a:r>
            <a:endParaRPr lang="de-AT" sz="2400" b="0" strike="noStrike" spc="-1" dirty="0">
              <a:solidFill>
                <a:srgbClr val="000000"/>
              </a:solidFill>
              <a:latin typeface="Arial"/>
            </a:endParaRPr>
          </a:p>
          <a:p>
            <a:pPr marL="180000">
              <a:lnSpc>
                <a:spcPct val="115000"/>
              </a:lnSpc>
              <a:spcBef>
                <a:spcPts val="1701"/>
              </a:spcBef>
              <a:buClr>
                <a:srgbClr val="000000"/>
              </a:buClr>
              <a:buSzPct val="45000"/>
              <a:buFont typeface="Wingdings" charset="2"/>
              <a:buChar char=""/>
            </a:pPr>
            <a:r>
              <a:rPr lang="de-AT" sz="2400" b="0" strike="noStrike" spc="-1" dirty="0">
                <a:solidFill>
                  <a:srgbClr val="000000"/>
                </a:solidFill>
                <a:latin typeface="Calibri"/>
              </a:rPr>
              <a:t>bei erfolgreichem Abschluss hat das Gericht die Strafe unter Bestimmung einer Probezeit von einem bis zu drei </a:t>
            </a:r>
            <a:r>
              <a:rPr lang="de-AT" sz="2400" b="0" strike="noStrike" spc="-1" dirty="0" smtClean="0">
                <a:solidFill>
                  <a:srgbClr val="000000"/>
                </a:solidFill>
                <a:latin typeface="Calibri"/>
              </a:rPr>
              <a:t>Jahren </a:t>
            </a:r>
            <a:r>
              <a:rPr lang="de-AT" sz="2400" b="0" strike="noStrike" spc="-1" dirty="0">
                <a:solidFill>
                  <a:srgbClr val="000000"/>
                </a:solidFill>
                <a:latin typeface="Calibri"/>
              </a:rPr>
              <a:t>bedingt nachzusehen, Weisungen und Bewährungshilfe können angeordnet werden (§ 40 SMG)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PlaceHolder 1"/>
          <p:cNvSpPr>
            <a:spLocks noGrp="1"/>
          </p:cNvSpPr>
          <p:nvPr>
            <p:ph type="title"/>
          </p:nvPr>
        </p:nvSpPr>
        <p:spPr>
          <a:xfrm>
            <a:off x="532800" y="301680"/>
            <a:ext cx="9622080" cy="1261440"/>
          </a:xfrm>
          <a:prstGeom prst="rect">
            <a:avLst/>
          </a:prstGeom>
          <a:noFill/>
          <a:ln w="0">
            <a:noFill/>
          </a:ln>
        </p:spPr>
        <p:txBody>
          <a:bodyPr lIns="0" tIns="0" rIns="0" bIns="0" anchor="ctr">
            <a:noAutofit/>
          </a:bodyPr>
          <a:lstStyle/>
          <a:p>
            <a:pPr indent="0" algn="ctr">
              <a:lnSpc>
                <a:spcPct val="100000"/>
              </a:lnSpc>
              <a:spcBef>
                <a:spcPts val="1417"/>
              </a:spcBef>
              <a:buNone/>
              <a:tabLst>
                <a:tab pos="0" algn="l"/>
              </a:tabLst>
            </a:pPr>
            <a:r>
              <a:rPr lang="de-AT" sz="4400" b="1" strike="noStrike" spc="-1" dirty="0">
                <a:solidFill>
                  <a:srgbClr val="000000"/>
                </a:solidFill>
                <a:latin typeface="Calibri"/>
              </a:rPr>
              <a:t>Folgen der Nichteinhaltung von Bewährungshilfe und Weisungen</a:t>
            </a:r>
            <a:endParaRPr lang="de-AT" sz="4400" b="0" strike="noStrike" spc="-1" dirty="0">
              <a:solidFill>
                <a:srgbClr val="000000"/>
              </a:solidFill>
              <a:latin typeface="Arial"/>
            </a:endParaRPr>
          </a:p>
        </p:txBody>
      </p:sp>
      <p:sp>
        <p:nvSpPr>
          <p:cNvPr id="208"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indent="0">
              <a:lnSpc>
                <a:spcPct val="100000"/>
              </a:lnSpc>
              <a:spcBef>
                <a:spcPts val="2835"/>
              </a:spcBef>
              <a:buNone/>
              <a:tabLst>
                <a:tab pos="0" algn="l"/>
              </a:tabLst>
            </a:pPr>
            <a:endParaRPr lang="de-AT" sz="2400" b="0" strike="noStrike" spc="-1" dirty="0">
              <a:solidFill>
                <a:srgbClr val="000000"/>
              </a:solidFill>
              <a:latin typeface="Arial"/>
            </a:endParaRPr>
          </a:p>
          <a:p>
            <a:pPr marL="432000" indent="-324000">
              <a:lnSpc>
                <a:spcPct val="115000"/>
              </a:lnSpc>
              <a:spcBef>
                <a:spcPts val="2835"/>
              </a:spcBef>
              <a:buClr>
                <a:srgbClr val="000000"/>
              </a:buClr>
              <a:buFont typeface="Symbol" charset="2"/>
              <a:buChar char=""/>
              <a:tabLst>
                <a:tab pos="0" algn="l"/>
              </a:tabLst>
            </a:pPr>
            <a:r>
              <a:rPr lang="de-AT" sz="2400" b="1" strike="noStrike" spc="-1" dirty="0">
                <a:solidFill>
                  <a:srgbClr val="000000"/>
                </a:solidFill>
                <a:latin typeface="Calibri"/>
              </a:rPr>
              <a:t>Fortsetzung</a:t>
            </a:r>
            <a:r>
              <a:rPr lang="de-AT" sz="2400" b="0" strike="noStrike" spc="-1" dirty="0">
                <a:solidFill>
                  <a:srgbClr val="000000"/>
                </a:solidFill>
                <a:latin typeface="Calibri"/>
              </a:rPr>
              <a:t> vorläufig eingestellter Verfahren oder </a:t>
            </a:r>
            <a:r>
              <a:rPr lang="de-AT" sz="2400" b="1" strike="noStrike" spc="-1" dirty="0">
                <a:solidFill>
                  <a:srgbClr val="000000"/>
                </a:solidFill>
                <a:latin typeface="Calibri"/>
              </a:rPr>
              <a:t>Widerruf</a:t>
            </a:r>
            <a:r>
              <a:rPr lang="de-AT" sz="2400" b="0" strike="noStrike" spc="-1" dirty="0">
                <a:solidFill>
                  <a:srgbClr val="000000"/>
                </a:solidFill>
                <a:latin typeface="Calibri"/>
              </a:rPr>
              <a:t> bedingter Strafnachsichten, wenn der Betroffene</a:t>
            </a:r>
            <a:endParaRPr lang="de-AT" sz="2400" b="0" strike="noStrike" spc="-1" dirty="0">
              <a:solidFill>
                <a:srgbClr val="000000"/>
              </a:solidFill>
              <a:latin typeface="Arial"/>
            </a:endParaRPr>
          </a:p>
          <a:p>
            <a:pPr marL="468000">
              <a:lnSpc>
                <a:spcPct val="115000"/>
              </a:lnSpc>
              <a:spcBef>
                <a:spcPts val="1191"/>
              </a:spcBef>
              <a:spcAft>
                <a:spcPts val="992"/>
              </a:spcAft>
              <a:buClr>
                <a:srgbClr val="000000"/>
              </a:buClr>
              <a:buSzPct val="45000"/>
              <a:buFont typeface="Wingdings" charset="2"/>
              <a:buChar char=""/>
              <a:tabLst>
                <a:tab pos="0" algn="l"/>
              </a:tabLst>
            </a:pPr>
            <a:r>
              <a:rPr lang="de-AT" sz="2400" b="0" strike="noStrike" spc="-1" dirty="0" smtClean="0">
                <a:solidFill>
                  <a:srgbClr val="000000"/>
                </a:solidFill>
                <a:latin typeface="Calibri"/>
              </a:rPr>
              <a:t> eine </a:t>
            </a:r>
            <a:r>
              <a:rPr lang="de-AT" sz="2400" b="0" strike="noStrike" spc="-1" dirty="0">
                <a:solidFill>
                  <a:srgbClr val="000000"/>
                </a:solidFill>
                <a:latin typeface="Calibri"/>
              </a:rPr>
              <a:t>Weisung trotz förmlicher Mahnung mutwillig nicht befolgt</a:t>
            </a:r>
            <a:endParaRPr lang="de-AT" sz="2400" b="0" strike="noStrike" spc="-1" dirty="0">
              <a:solidFill>
                <a:srgbClr val="000000"/>
              </a:solidFill>
              <a:latin typeface="Arial"/>
            </a:endParaRPr>
          </a:p>
          <a:p>
            <a:pPr marL="468000">
              <a:lnSpc>
                <a:spcPct val="115000"/>
              </a:lnSpc>
              <a:spcBef>
                <a:spcPts val="1191"/>
              </a:spcBef>
              <a:spcAft>
                <a:spcPts val="992"/>
              </a:spcAft>
              <a:buClr>
                <a:srgbClr val="000000"/>
              </a:buClr>
              <a:buSzPct val="45000"/>
              <a:buFont typeface="Wingdings" charset="2"/>
              <a:buChar char=""/>
              <a:tabLst>
                <a:tab pos="0" algn="l"/>
              </a:tabLst>
            </a:pPr>
            <a:r>
              <a:rPr lang="de-AT" sz="2400" b="0" strike="noStrike" spc="-1" dirty="0" smtClean="0">
                <a:solidFill>
                  <a:srgbClr val="000000"/>
                </a:solidFill>
                <a:latin typeface="Calibri"/>
              </a:rPr>
              <a:t> sich </a:t>
            </a:r>
            <a:r>
              <a:rPr lang="de-AT" sz="2400" b="0" strike="noStrike" spc="-1" dirty="0">
                <a:solidFill>
                  <a:srgbClr val="000000"/>
                </a:solidFill>
                <a:latin typeface="Calibri"/>
              </a:rPr>
              <a:t>beharrlich dem </a:t>
            </a:r>
            <a:r>
              <a:rPr lang="de-AT" sz="2400" b="0" strike="noStrike" spc="-1" dirty="0" err="1">
                <a:solidFill>
                  <a:srgbClr val="000000"/>
                </a:solidFill>
                <a:latin typeface="Calibri"/>
              </a:rPr>
              <a:t>Einfluß</a:t>
            </a:r>
            <a:r>
              <a:rPr lang="de-AT" sz="2400" b="0" strike="noStrike" spc="-1" dirty="0">
                <a:solidFill>
                  <a:srgbClr val="000000"/>
                </a:solidFill>
                <a:latin typeface="Calibri"/>
              </a:rPr>
              <a:t> des Bewährungshelfers entzieht </a:t>
            </a:r>
            <a:endParaRPr lang="de-AT" sz="2400" b="0" strike="noStrike" spc="-1" dirty="0">
              <a:solidFill>
                <a:srgbClr val="000000"/>
              </a:solidFill>
              <a:latin typeface="Arial"/>
            </a:endParaRPr>
          </a:p>
          <a:p>
            <a:pPr marL="468000">
              <a:lnSpc>
                <a:spcPct val="115000"/>
              </a:lnSpc>
              <a:spcBef>
                <a:spcPts val="1191"/>
              </a:spcBef>
              <a:spcAft>
                <a:spcPts val="992"/>
              </a:spcAft>
              <a:buClr>
                <a:srgbClr val="000000"/>
              </a:buClr>
              <a:buSzPct val="45000"/>
              <a:buFont typeface="Wingdings" charset="2"/>
              <a:buChar char=""/>
              <a:tabLst>
                <a:tab pos="0" algn="l"/>
              </a:tabLst>
            </a:pPr>
            <a:r>
              <a:rPr lang="de-AT" sz="2400" b="0" strike="noStrike" spc="-1" dirty="0" smtClean="0">
                <a:solidFill>
                  <a:srgbClr val="000000"/>
                </a:solidFill>
                <a:latin typeface="Calibri"/>
              </a:rPr>
              <a:t> dies </a:t>
            </a:r>
            <a:r>
              <a:rPr lang="de-AT" sz="2400" b="0" strike="noStrike" spc="-1" dirty="0">
                <a:solidFill>
                  <a:srgbClr val="000000"/>
                </a:solidFill>
                <a:latin typeface="Calibri"/>
              </a:rPr>
              <a:t>aus spezialpräventiver Sicht geboten ist</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PlaceHolder 1"/>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marL="432000" indent="-324000">
              <a:lnSpc>
                <a:spcPct val="150000"/>
              </a:lnSpc>
              <a:spcBef>
                <a:spcPts val="1372"/>
              </a:spcBef>
              <a:buClr>
                <a:srgbClr val="000000"/>
              </a:buClr>
              <a:buSzPct val="45000"/>
              <a:buFont typeface="Wingdings" charset="2"/>
              <a:buChar char=""/>
            </a:pPr>
            <a:r>
              <a:rPr lang="de-AT" sz="2400" b="0" strike="noStrike" spc="-1">
                <a:solidFill>
                  <a:srgbClr val="000000"/>
                </a:solidFill>
                <a:latin typeface="Calibri"/>
              </a:rPr>
              <a:t>Eine </a:t>
            </a:r>
            <a:r>
              <a:rPr lang="de-AT" sz="2400" b="1" strike="noStrike" spc="-1">
                <a:solidFill>
                  <a:srgbClr val="000000"/>
                </a:solidFill>
                <a:latin typeface="Calibri"/>
              </a:rPr>
              <a:t>förmliche Mahnung</a:t>
            </a:r>
            <a:r>
              <a:rPr lang="de-AT" sz="2400" b="0" strike="noStrike" spc="-1">
                <a:solidFill>
                  <a:srgbClr val="000000"/>
                </a:solidFill>
                <a:latin typeface="Calibri"/>
              </a:rPr>
              <a:t> kann schriftlich oder mündlich erteilt werden</a:t>
            </a:r>
          </a:p>
          <a:p>
            <a:pPr marL="432000" indent="-324000">
              <a:lnSpc>
                <a:spcPct val="150000"/>
              </a:lnSpc>
              <a:spcBef>
                <a:spcPts val="1372"/>
              </a:spcBef>
              <a:buClr>
                <a:srgbClr val="000000"/>
              </a:buClr>
              <a:buSzPct val="45000"/>
              <a:buFont typeface="Wingdings" charset="2"/>
              <a:buChar char=""/>
            </a:pPr>
            <a:r>
              <a:rPr lang="de-AT" sz="2400" b="0" strike="noStrike" spc="-1">
                <a:solidFill>
                  <a:srgbClr val="000000"/>
                </a:solidFill>
                <a:latin typeface="Calibri"/>
              </a:rPr>
              <a:t>Vor einer Entscheidung sind der/die Verurteilte, die gesetzlichen Vertreter, die Bewährungshilfe und die  Staatsanwaltschaft </a:t>
            </a:r>
            <a:r>
              <a:rPr lang="de-AT" sz="2400" b="1" strike="noStrike" spc="-1">
                <a:solidFill>
                  <a:srgbClr val="000000"/>
                </a:solidFill>
                <a:latin typeface="Calibri"/>
              </a:rPr>
              <a:t>zu hören </a:t>
            </a:r>
            <a:endParaRPr lang="de-AT" sz="24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532800" y="30096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940" b="1" strike="noStrike" spc="-1" dirty="0" smtClean="0">
                <a:solidFill>
                  <a:srgbClr val="000000"/>
                </a:solidFill>
                <a:latin typeface="Calibri"/>
              </a:rPr>
              <a:t>Prozessrechtliche Sonderbestimmungen</a:t>
            </a:r>
            <a:endParaRPr lang="de-AT" sz="4940" b="0" strike="noStrike" spc="-1" dirty="0">
              <a:solidFill>
                <a:srgbClr val="000000"/>
              </a:solidFill>
              <a:latin typeface="Arial"/>
            </a:endParaRPr>
          </a:p>
        </p:txBody>
      </p:sp>
      <p:sp>
        <p:nvSpPr>
          <p:cNvPr id="167" name="PlaceHolder 2"/>
          <p:cNvSpPr>
            <a:spLocks noGrp="1"/>
          </p:cNvSpPr>
          <p:nvPr>
            <p:ph/>
          </p:nvPr>
        </p:nvSpPr>
        <p:spPr>
          <a:xfrm>
            <a:off x="532800" y="1766880"/>
            <a:ext cx="9622080" cy="4384080"/>
          </a:xfrm>
          <a:prstGeom prst="rect">
            <a:avLst/>
          </a:prstGeom>
          <a:noFill/>
          <a:ln w="0">
            <a:noFill/>
          </a:ln>
        </p:spPr>
        <p:txBody>
          <a:bodyPr lIns="0" tIns="0" rIns="0" bIns="0" anchor="t">
            <a:normAutofit fontScale="96666"/>
          </a:bodyPr>
          <a:lstStyle/>
          <a:p>
            <a:pPr marL="108000">
              <a:lnSpc>
                <a:spcPct val="120000"/>
              </a:lnSpc>
              <a:spcBef>
                <a:spcPts val="1590"/>
              </a:spcBef>
              <a:buClr>
                <a:srgbClr val="000000"/>
              </a:buClr>
              <a:buSzPct val="45000"/>
            </a:pPr>
            <a:endParaRPr lang="de-AT" sz="240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32000" indent="-324000">
              <a:lnSpc>
                <a:spcPct val="120000"/>
              </a:lnSpc>
              <a:spcBef>
                <a:spcPts val="1590"/>
              </a:spcBef>
              <a:buClr>
                <a:srgbClr val="000000"/>
              </a:buClr>
              <a:buSzPct val="45000"/>
              <a:buFont typeface="Wingdings" charset="2"/>
              <a:buChar char=""/>
            </a:pPr>
            <a:r>
              <a:rPr lang="de-AT" sz="250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Es gibt in Österreich </a:t>
            </a:r>
            <a:r>
              <a:rPr lang="de-AT" sz="2500" b="1"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keine eigenen Jugendgerichte </a:t>
            </a:r>
            <a:r>
              <a:rPr lang="de-AT" sz="250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oder Jugendstaatsanwaltschaften, der Jugendgerichtshof Wien und die Jugendstaatsanwaltschaft Wien wurden 2003 aufgelöst</a:t>
            </a:r>
          </a:p>
          <a:p>
            <a:pPr marL="432000" indent="-324000">
              <a:lnSpc>
                <a:spcPct val="120000"/>
              </a:lnSpc>
              <a:spcBef>
                <a:spcPts val="1590"/>
              </a:spcBef>
              <a:buClr>
                <a:srgbClr val="000000"/>
              </a:buClr>
              <a:buSzPct val="45000"/>
              <a:buFont typeface="Wingdings" charset="2"/>
              <a:buChar char=""/>
            </a:pPr>
            <a:r>
              <a:rPr lang="de-AT" sz="2500" spc="-1" dirty="0">
                <a:solidFill>
                  <a:srgbClr val="000000"/>
                </a:solidFill>
                <a:latin typeface="Calibri"/>
              </a:rPr>
              <a:t>Jugendstrafsachen (und die Strafsachen junger Erwachsener) sind </a:t>
            </a:r>
            <a:r>
              <a:rPr lang="de-AT" sz="2500" b="1" spc="-1" dirty="0">
                <a:solidFill>
                  <a:srgbClr val="000000"/>
                </a:solidFill>
                <a:latin typeface="Calibri"/>
              </a:rPr>
              <a:t>derselben Gerichtsabteilung</a:t>
            </a:r>
            <a:r>
              <a:rPr lang="de-AT" sz="2500" spc="-1" dirty="0">
                <a:solidFill>
                  <a:srgbClr val="000000"/>
                </a:solidFill>
                <a:latin typeface="Calibri"/>
              </a:rPr>
              <a:t> zuzuweisen (§ 32 Gerichtsorganisationsgesetz GOG</a:t>
            </a:r>
            <a:r>
              <a:rPr lang="de-AT" sz="2500" spc="-1" dirty="0" smtClean="0">
                <a:solidFill>
                  <a:srgbClr val="000000"/>
                </a:solidFill>
                <a:latin typeface="Calibri"/>
              </a:rPr>
              <a:t>)</a:t>
            </a:r>
            <a:endParaRPr lang="de-AT" sz="250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PlaceHolder 1"/>
          <p:cNvSpPr>
            <a:spLocks noGrp="1"/>
          </p:cNvSpPr>
          <p:nvPr>
            <p:ph type="title"/>
          </p:nvPr>
        </p:nvSpPr>
        <p:spPr>
          <a:xfrm>
            <a:off x="532800" y="300240"/>
            <a:ext cx="9622080" cy="1261440"/>
          </a:xfrm>
          <a:prstGeom prst="rect">
            <a:avLst/>
          </a:prstGeom>
          <a:noFill/>
          <a:ln w="0">
            <a:noFill/>
          </a:ln>
        </p:spPr>
        <p:txBody>
          <a:bodyPr lIns="0" tIns="0" rIns="0" bIns="0" anchor="ctr">
            <a:noAutofit/>
          </a:bodyPr>
          <a:lstStyle/>
          <a:p>
            <a:pPr indent="0" algn="ctr">
              <a:lnSpc>
                <a:spcPct val="100000"/>
              </a:lnSpc>
              <a:buNone/>
              <a:tabLst>
                <a:tab pos="0" algn="l"/>
              </a:tabLst>
            </a:pPr>
            <a:r>
              <a:rPr lang="de-AT" sz="4400" b="1" strike="noStrike" spc="-1">
                <a:solidFill>
                  <a:srgbClr val="000000"/>
                </a:solidFill>
                <a:latin typeface="Calibri"/>
              </a:rPr>
              <a:t>Exkurs – Anhaltung außerhalb des Strafrechts</a:t>
            </a:r>
            <a:endParaRPr lang="de-AT" sz="4400" b="0" strike="noStrike" spc="-1">
              <a:solidFill>
                <a:srgbClr val="000000"/>
              </a:solidFill>
              <a:latin typeface="Arial"/>
            </a:endParaRPr>
          </a:p>
        </p:txBody>
      </p:sp>
      <p:sp>
        <p:nvSpPr>
          <p:cNvPr id="211" name="PlaceHolder 2"/>
          <p:cNvSpPr>
            <a:spLocks noGrp="1"/>
          </p:cNvSpPr>
          <p:nvPr>
            <p:ph/>
          </p:nvPr>
        </p:nvSpPr>
        <p:spPr>
          <a:xfrm>
            <a:off x="532800" y="1766880"/>
            <a:ext cx="9622080" cy="4384080"/>
          </a:xfrm>
          <a:prstGeom prst="rect">
            <a:avLst/>
          </a:prstGeom>
          <a:noFill/>
          <a:ln w="0">
            <a:noFill/>
          </a:ln>
        </p:spPr>
        <p:txBody>
          <a:bodyPr lIns="0" tIns="0" rIns="0" bIns="0" anchor="t">
            <a:normAutofit fontScale="89166" lnSpcReduction="10000"/>
          </a:bodyPr>
          <a:lstStyle/>
          <a:p>
            <a:pPr marL="432000" indent="-324000">
              <a:lnSpc>
                <a:spcPct val="115000"/>
              </a:lnSpc>
              <a:spcBef>
                <a:spcPts val="1590"/>
              </a:spcBef>
              <a:buClr>
                <a:srgbClr val="000000"/>
              </a:buClr>
              <a:buSzPct val="45000"/>
              <a:buFont typeface="Wingdings" charset="2"/>
              <a:buChar char=""/>
            </a:pP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Unterbringungsgesetz</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sz="27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UbG</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700" dirty="0">
                <a:latin typeface="Calibri" panose="020F0502020204030204" pitchFamily="34" charset="0"/>
                <a:ea typeface="Calibri" panose="020F0502020204030204" pitchFamily="34" charset="0"/>
                <a:cs typeface="Calibri" panose="020F0502020204030204" pitchFamily="34" charset="0"/>
              </a:rPr>
              <a:t/>
            </a:r>
            <a:br>
              <a:rPr sz="2700" dirty="0">
                <a:latin typeface="Calibri" panose="020F0502020204030204" pitchFamily="34" charset="0"/>
                <a:ea typeface="Calibri" panose="020F0502020204030204" pitchFamily="34" charset="0"/>
                <a:cs typeface="Calibri" panose="020F0502020204030204" pitchFamily="34" charset="0"/>
              </a:rPr>
            </a:b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Verbringung in eine psychiatrische Krankenanstalt/Abteilung und die anschließende „Zwangsanhaltung“ bei ernstlicher und erheblicher Selbst- oder Fremdgefährdung </a:t>
            </a:r>
          </a:p>
          <a:p>
            <a:pPr marL="432000" indent="-324000">
              <a:lnSpc>
                <a:spcPct val="115000"/>
              </a:lnSpc>
              <a:spcBef>
                <a:spcPts val="1590"/>
              </a:spcBef>
              <a:buClr>
                <a:srgbClr val="000000"/>
              </a:buClr>
              <a:buSzPct val="45000"/>
              <a:buFont typeface="Wingdings" charset="2"/>
              <a:buChar char=""/>
            </a:pPr>
            <a:r>
              <a:rPr lang="de-AT" sz="2700"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Heimaufenthaltsgesetz</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sz="27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HeimAufG</a:t>
            </a: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700" dirty="0">
                <a:latin typeface="Calibri" panose="020F0502020204030204" pitchFamily="34" charset="0"/>
                <a:ea typeface="Calibri" panose="020F0502020204030204" pitchFamily="34" charset="0"/>
                <a:cs typeface="Calibri" panose="020F0502020204030204" pitchFamily="34" charset="0"/>
              </a:rPr>
              <a:t/>
            </a:r>
            <a:br>
              <a:rPr sz="2700" dirty="0">
                <a:latin typeface="Calibri" panose="020F0502020204030204" pitchFamily="34" charset="0"/>
                <a:ea typeface="Calibri" panose="020F0502020204030204" pitchFamily="34" charset="0"/>
                <a:cs typeface="Calibri" panose="020F0502020204030204" pitchFamily="34" charset="0"/>
              </a:rPr>
            </a:br>
            <a:r>
              <a:rPr lang="de-AT" sz="27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bei Unterbringung Minderjähriger in einer Einrichtung, die unter der Aufsicht des Jugendwohlfahrtsträgers steht, es regelt nicht die Aufnahme, sondern die Voraussetzungen und die Kontrolle von (altersuntypischen) Freiheitsbeschränkungen während des Aufenthalts </a:t>
            </a:r>
            <a:r>
              <a:rPr lang="de-AT" sz="2700" b="0" strike="noStrike"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durch das Pflegschaftsgericht</a:t>
            </a:r>
            <a:r>
              <a:rPr sz="2700" dirty="0"/>
              <a:t/>
            </a:r>
            <a:br>
              <a:rPr sz="2700" dirty="0"/>
            </a:br>
            <a:r>
              <a:rPr lang="de-AT" sz="2400" b="0" strike="noStrike" spc="-1" dirty="0">
                <a:solidFill>
                  <a:srgbClr val="000000"/>
                </a:solidFill>
                <a:latin typeface="Arial"/>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AT" b="1" dirty="0" smtClean="0">
                <a:latin typeface="Calibri" panose="020F0502020204030204" pitchFamily="34" charset="0"/>
                <a:ea typeface="Calibri" panose="020F0502020204030204" pitchFamily="34" charset="0"/>
                <a:cs typeface="Calibri" panose="020F0502020204030204" pitchFamily="34" charset="0"/>
              </a:rPr>
              <a:t>Diskussion über die Herabsetzung der Strafunmündigkeit auf 12 Jahre </a:t>
            </a:r>
            <a:endParaRPr lang="de-AT" b="1" dirty="0">
              <a:latin typeface="Calibri" panose="020F0502020204030204" pitchFamily="34" charset="0"/>
              <a:ea typeface="Calibri" panose="020F0502020204030204" pitchFamily="34" charset="0"/>
              <a:cs typeface="Calibri" panose="020F0502020204030204" pitchFamily="34" charset="0"/>
            </a:endParaRPr>
          </a:p>
        </p:txBody>
      </p:sp>
      <p:sp>
        <p:nvSpPr>
          <p:cNvPr id="3" name="Inhaltsplatzhalter 2"/>
          <p:cNvSpPr>
            <a:spLocks noGrp="1"/>
          </p:cNvSpPr>
          <p:nvPr>
            <p:ph/>
          </p:nvPr>
        </p:nvSpPr>
        <p:spPr>
          <a:xfrm>
            <a:off x="356905" y="2262991"/>
            <a:ext cx="9622080" cy="4384080"/>
          </a:xfrm>
        </p:spPr>
        <p:txBody>
          <a:bodyPr>
            <a:noAutofit/>
          </a:bodyPr>
          <a:lstStyle/>
          <a:p>
            <a:pPr marL="342900" indent="-342900">
              <a:lnSpc>
                <a:spcPct val="100000"/>
              </a:lnSpc>
              <a:buFont typeface="Arial" panose="020B0604020202020204" pitchFamily="34" charset="0"/>
              <a:buChar char="•"/>
            </a:pP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de-AT" sz="2400" dirty="0" smtClean="0">
                <a:latin typeface="Calibri" panose="020F0502020204030204" pitchFamily="34" charset="0"/>
                <a:ea typeface="Calibri" panose="020F0502020204030204" pitchFamily="34" charset="0"/>
                <a:cs typeface="Calibri" panose="020F0502020204030204" pitchFamily="34" charset="0"/>
              </a:rPr>
              <a:t>In </a:t>
            </a:r>
            <a:r>
              <a:rPr lang="de-AT" sz="2400" dirty="0" smtClean="0">
                <a:latin typeface="Calibri" panose="020F0502020204030204" pitchFamily="34" charset="0"/>
                <a:ea typeface="Calibri" panose="020F0502020204030204" pitchFamily="34" charset="0"/>
                <a:cs typeface="Calibri" panose="020F0502020204030204" pitchFamily="34" charset="0"/>
              </a:rPr>
              <a:t>Österreich wurde zu Beginn des Jahres 2024 und später auch während der Koalitionsverhandlungen zwischen FPÖ und ÖVP das Thema der Kinder- und Jugendkriminalität unter Heranziehung von Einzelfällen (strafunmündige „Intensivtäter“, angebliche Gruppenvergewaltigung an einer 12-Jährigen) intensiv diskutiert</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de-AT" sz="2400" dirty="0" smtClean="0">
                <a:latin typeface="Calibri" panose="020F0502020204030204" pitchFamily="34" charset="0"/>
                <a:ea typeface="Calibri" panose="020F0502020204030204" pitchFamily="34" charset="0"/>
                <a:cs typeface="Calibri" panose="020F0502020204030204" pitchFamily="34" charset="0"/>
              </a:rPr>
              <a:t>Die Anzahl der angezeigten namentlich bekannten Unmündigen ist laut polizeilicher Anzeigestatistik seit 2012 von 6.203 auf 10.428 im Jahr 2022 gestiegen (und steigt weiter), die Zahlen sind allerdings zu hinterfragen (Steigerung der Aufklärungsquote um 20%, Ansteigen der Bevölkerung der 6- bis 13-jährigen um 4 %; erhöhte Anzeigebereitschaft laut Dunkelstudien etc.)</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a:p>
        </p:txBody>
      </p:sp>
    </p:spTree>
    <p:extLst>
      <p:ext uri="{BB962C8B-B14F-4D97-AF65-F5344CB8AC3E}">
        <p14:creationId xmlns:p14="http://schemas.microsoft.com/office/powerpoint/2010/main" val="2382292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11285" y="1319415"/>
            <a:ext cx="9621838" cy="4384675"/>
          </a:xfrm>
        </p:spPr>
        <p:txBody>
          <a:bodyPr>
            <a:normAutofit fontScale="92500" lnSpcReduction="10000"/>
          </a:bodyPr>
          <a:lstStyle/>
          <a:p>
            <a:pPr lvl="1"/>
            <a:endParaRPr lang="de-AT" dirty="0" smtClean="0">
              <a:latin typeface="Calibri" panose="020F0502020204030204" pitchFamily="34" charset="0"/>
              <a:ea typeface="Calibri" panose="020F0502020204030204" pitchFamily="34" charset="0"/>
              <a:cs typeface="Calibri" panose="020F0502020204030204" pitchFamily="34" charset="0"/>
            </a:endParaRPr>
          </a:p>
          <a:p>
            <a:pPr marL="800100" lvl="1" indent="-342900">
              <a:lnSpc>
                <a:spcPct val="120000"/>
              </a:lnSpc>
            </a:pPr>
            <a:r>
              <a:rPr lang="de-AT" dirty="0" smtClean="0">
                <a:latin typeface="Calibri" panose="020F0502020204030204" pitchFamily="34" charset="0"/>
                <a:ea typeface="Calibri" panose="020F0502020204030204" pitchFamily="34" charset="0"/>
                <a:cs typeface="Calibri" panose="020F0502020204030204" pitchFamily="34" charset="0"/>
              </a:rPr>
              <a:t>Die </a:t>
            </a:r>
            <a:r>
              <a:rPr lang="de-AT" dirty="0">
                <a:latin typeface="Calibri" panose="020F0502020204030204" pitchFamily="34" charset="0"/>
                <a:ea typeface="Calibri" panose="020F0502020204030204" pitchFamily="34" charset="0"/>
                <a:cs typeface="Calibri" panose="020F0502020204030204" pitchFamily="34" charset="0"/>
              </a:rPr>
              <a:t>öffentliche Diskussion beschränkte sich auf die Herabsetzung der Strafmündigkeit auf 12 Jahre, wobei die Parteien darüber bereits eine Einigung erzielt hatten. Die Diskussion ruht </a:t>
            </a:r>
            <a:r>
              <a:rPr lang="de-AT" dirty="0" smtClean="0">
                <a:latin typeface="Calibri" panose="020F0502020204030204" pitchFamily="34" charset="0"/>
                <a:ea typeface="Calibri" panose="020F0502020204030204" pitchFamily="34" charset="0"/>
                <a:cs typeface="Calibri" panose="020F0502020204030204" pitchFamily="34" charset="0"/>
              </a:rPr>
              <a:t>derzeit</a:t>
            </a:r>
            <a:br>
              <a:rPr lang="de-AT" dirty="0" smtClean="0">
                <a:latin typeface="Calibri" panose="020F0502020204030204" pitchFamily="34" charset="0"/>
                <a:ea typeface="Calibri" panose="020F0502020204030204" pitchFamily="34" charset="0"/>
                <a:cs typeface="Calibri" panose="020F0502020204030204" pitchFamily="34" charset="0"/>
              </a:rPr>
            </a:br>
            <a:endParaRPr lang="de-AT" dirty="0" smtClean="0">
              <a:latin typeface="Calibri" panose="020F0502020204030204" pitchFamily="34" charset="0"/>
              <a:ea typeface="Calibri" panose="020F0502020204030204" pitchFamily="34" charset="0"/>
              <a:cs typeface="Calibri" panose="020F0502020204030204" pitchFamily="34" charset="0"/>
            </a:endParaRPr>
          </a:p>
          <a:p>
            <a:pPr marL="800100" lvl="1" indent="-342900">
              <a:lnSpc>
                <a:spcPct val="120000"/>
              </a:lnSpc>
            </a:pPr>
            <a:r>
              <a:rPr lang="de-AT" dirty="0" smtClean="0">
                <a:latin typeface="Calibri" panose="020F0502020204030204" pitchFamily="34" charset="0"/>
                <a:ea typeface="Calibri" panose="020F0502020204030204" pitchFamily="34" charset="0"/>
                <a:cs typeface="Calibri" panose="020F0502020204030204" pitchFamily="34" charset="0"/>
              </a:rPr>
              <a:t>In </a:t>
            </a:r>
            <a:r>
              <a:rPr lang="de-AT" dirty="0">
                <a:latin typeface="Calibri" panose="020F0502020204030204" pitchFamily="34" charset="0"/>
                <a:ea typeface="Calibri" panose="020F0502020204030204" pitchFamily="34" charset="0"/>
                <a:cs typeface="Calibri" panose="020F0502020204030204" pitchFamily="34" charset="0"/>
              </a:rPr>
              <a:t>der Debatte </a:t>
            </a:r>
            <a:r>
              <a:rPr lang="de-AT" b="1" dirty="0">
                <a:latin typeface="Calibri" panose="020F0502020204030204" pitchFamily="34" charset="0"/>
                <a:ea typeface="Calibri" panose="020F0502020204030204" pitchFamily="34" charset="0"/>
                <a:cs typeface="Calibri" panose="020F0502020204030204" pitchFamily="34" charset="0"/>
              </a:rPr>
              <a:t>wurde immer wieder auf die Schweiz verwiesen </a:t>
            </a:r>
            <a:r>
              <a:rPr lang="de-AT" dirty="0">
                <a:latin typeface="Calibri" panose="020F0502020204030204" pitchFamily="34" charset="0"/>
                <a:ea typeface="Calibri" panose="020F0502020204030204" pitchFamily="34" charset="0"/>
                <a:cs typeface="Calibri" panose="020F0502020204030204" pitchFamily="34" charset="0"/>
              </a:rPr>
              <a:t>(z.B. Interview der APA mit Patrick Killer im April 2024) </a:t>
            </a:r>
            <a:r>
              <a:rPr lang="de-AT" dirty="0" smtClean="0">
                <a:latin typeface="Calibri" panose="020F0502020204030204" pitchFamily="34" charset="0"/>
                <a:ea typeface="Calibri" panose="020F0502020204030204" pitchFamily="34" charset="0"/>
                <a:cs typeface="Calibri" panose="020F0502020204030204" pitchFamily="34" charset="0"/>
              </a:rPr>
              <a:t/>
            </a:r>
            <a:br>
              <a:rPr lang="de-AT" dirty="0" smtClean="0">
                <a:latin typeface="Calibri" panose="020F0502020204030204" pitchFamily="34" charset="0"/>
                <a:ea typeface="Calibri" panose="020F0502020204030204" pitchFamily="34" charset="0"/>
                <a:cs typeface="Calibri" panose="020F0502020204030204" pitchFamily="34" charset="0"/>
              </a:rPr>
            </a:br>
            <a:endParaRPr lang="de-AT" dirty="0" smtClean="0">
              <a:latin typeface="Calibri" panose="020F0502020204030204" pitchFamily="34" charset="0"/>
              <a:ea typeface="Calibri" panose="020F0502020204030204" pitchFamily="34" charset="0"/>
              <a:cs typeface="Calibri" panose="020F0502020204030204" pitchFamily="34" charset="0"/>
            </a:endParaRPr>
          </a:p>
          <a:p>
            <a:pPr marL="800100" lvl="1" indent="-342900">
              <a:lnSpc>
                <a:spcPct val="120000"/>
              </a:lnSpc>
            </a:pPr>
            <a:r>
              <a:rPr lang="de-AT" dirty="0" smtClean="0">
                <a:latin typeface="Calibri" panose="020F0502020204030204" pitchFamily="34" charset="0"/>
                <a:ea typeface="Calibri" panose="020F0502020204030204" pitchFamily="34" charset="0"/>
                <a:cs typeface="Calibri" panose="020F0502020204030204" pitchFamily="34" charset="0"/>
              </a:rPr>
              <a:t>Im </a:t>
            </a:r>
            <a:r>
              <a:rPr lang="de-AT" dirty="0">
                <a:latin typeface="Calibri" panose="020F0502020204030204" pitchFamily="34" charset="0"/>
                <a:ea typeface="Calibri" panose="020F0502020204030204" pitchFamily="34" charset="0"/>
                <a:cs typeface="Calibri" panose="020F0502020204030204" pitchFamily="34" charset="0"/>
              </a:rPr>
              <a:t>Zuge der Debatte haben sich zahlreiche </a:t>
            </a:r>
            <a:r>
              <a:rPr lang="de-AT" dirty="0" err="1">
                <a:latin typeface="Calibri" panose="020F0502020204030204" pitchFamily="34" charset="0"/>
                <a:ea typeface="Calibri" panose="020F0502020204030204" pitchFamily="34" charset="0"/>
                <a:cs typeface="Calibri" panose="020F0502020204030204" pitchFamily="34" charset="0"/>
              </a:rPr>
              <a:t>Expert:innen</a:t>
            </a:r>
            <a:r>
              <a:rPr lang="de-AT" dirty="0">
                <a:latin typeface="Calibri" panose="020F0502020204030204" pitchFamily="34" charset="0"/>
                <a:ea typeface="Calibri" panose="020F0502020204030204" pitchFamily="34" charset="0"/>
                <a:cs typeface="Calibri" panose="020F0502020204030204" pitchFamily="34" charset="0"/>
              </a:rPr>
              <a:t> zu Wort gemeldet, die (fast) einhellige Meinung war, dass das Senken der Strafunmündigkeit der falsche Weg wäre</a:t>
            </a:r>
          </a:p>
          <a:p>
            <a:endParaRPr lang="de-AT" dirty="0" smtClean="0"/>
          </a:p>
          <a:p>
            <a:endParaRPr lang="de-AT" dirty="0"/>
          </a:p>
        </p:txBody>
      </p:sp>
    </p:spTree>
    <p:extLst>
      <p:ext uri="{BB962C8B-B14F-4D97-AF65-F5344CB8AC3E}">
        <p14:creationId xmlns:p14="http://schemas.microsoft.com/office/powerpoint/2010/main" val="35976371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59924" y="1319415"/>
            <a:ext cx="9621838" cy="4384675"/>
          </a:xfrm>
        </p:spPr>
        <p:txBody>
          <a:bodyPr>
            <a:normAutofit/>
          </a:bodyPr>
          <a:lstStyle/>
          <a:p>
            <a:pPr lvl="2">
              <a:lnSpc>
                <a:spcPct val="110000"/>
              </a:lnSpc>
            </a:pPr>
            <a:r>
              <a:rPr lang="de-AT" sz="2400" dirty="0">
                <a:latin typeface="Calibri" panose="020F0502020204030204" pitchFamily="34" charset="0"/>
                <a:ea typeface="Calibri" panose="020F0502020204030204" pitchFamily="34" charset="0"/>
                <a:cs typeface="Calibri" panose="020F0502020204030204" pitchFamily="34" charset="0"/>
              </a:rPr>
              <a:t>Die </a:t>
            </a:r>
            <a:r>
              <a:rPr lang="de-AT" sz="2400" b="1" dirty="0">
                <a:latin typeface="Calibri" panose="020F0502020204030204" pitchFamily="34" charset="0"/>
                <a:ea typeface="Calibri" panose="020F0502020204030204" pitchFamily="34" charset="0"/>
                <a:cs typeface="Calibri" panose="020F0502020204030204" pitchFamily="34" charset="0"/>
              </a:rPr>
              <a:t>Fachgruppe Jugendstrafrecht </a:t>
            </a:r>
            <a:r>
              <a:rPr lang="de-AT" sz="2400" dirty="0">
                <a:latin typeface="Calibri" panose="020F0502020204030204" pitchFamily="34" charset="0"/>
                <a:ea typeface="Calibri" panose="020F0502020204030204" pitchFamily="34" charset="0"/>
                <a:cs typeface="Calibri" panose="020F0502020204030204" pitchFamily="34" charset="0"/>
              </a:rPr>
              <a:t>der Vereinigung österreichischer Richterinnen und Richter hat sich mit folgenden Argumenten </a:t>
            </a:r>
            <a:r>
              <a:rPr lang="de-AT" sz="2400" b="1" dirty="0">
                <a:latin typeface="Calibri" panose="020F0502020204030204" pitchFamily="34" charset="0"/>
                <a:ea typeface="Calibri" panose="020F0502020204030204" pitchFamily="34" charset="0"/>
                <a:cs typeface="Calibri" panose="020F0502020204030204" pitchFamily="34" charset="0"/>
              </a:rPr>
              <a:t>gegen eine Herabsetzung </a:t>
            </a:r>
            <a:r>
              <a:rPr lang="de-AT" sz="2400" b="1" dirty="0" smtClean="0">
                <a:latin typeface="Calibri" panose="020F0502020204030204" pitchFamily="34" charset="0"/>
                <a:ea typeface="Calibri" panose="020F0502020204030204" pitchFamily="34" charset="0"/>
                <a:cs typeface="Calibri" panose="020F0502020204030204" pitchFamily="34" charset="0"/>
              </a:rPr>
              <a:t>ausgesprochen</a:t>
            </a:r>
            <a:r>
              <a:rPr lang="de-AT" sz="2400" dirty="0" smtClean="0">
                <a:latin typeface="Calibri" panose="020F0502020204030204" pitchFamily="34" charset="0"/>
                <a:ea typeface="Calibri" panose="020F0502020204030204" pitchFamily="34" charset="0"/>
                <a:cs typeface="Calibri" panose="020F0502020204030204" pitchFamily="34" charset="0"/>
              </a:rPr>
              <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lvl="3">
              <a:lnSpc>
                <a:spcPct val="110000"/>
              </a:lnSpc>
              <a:buFont typeface="Wingdings" panose="05000000000000000000" pitchFamily="2" charset="2"/>
              <a:buChar char="Ø"/>
            </a:pPr>
            <a:r>
              <a:rPr lang="de-AT" sz="2400" dirty="0" smtClean="0">
                <a:latin typeface="Calibri" panose="020F0502020204030204" pitchFamily="34" charset="0"/>
                <a:ea typeface="Calibri" panose="020F0502020204030204" pitchFamily="34" charset="0"/>
                <a:cs typeface="Calibri" panose="020F0502020204030204" pitchFamily="34" charset="0"/>
              </a:rPr>
              <a:t> In </a:t>
            </a:r>
            <a:r>
              <a:rPr lang="de-AT" sz="2400" b="1" dirty="0" smtClean="0">
                <a:latin typeface="Calibri" panose="020F0502020204030204" pitchFamily="34" charset="0"/>
                <a:ea typeface="Calibri" panose="020F0502020204030204" pitchFamily="34" charset="0"/>
                <a:cs typeface="Calibri" panose="020F0502020204030204" pitchFamily="34" charset="0"/>
              </a:rPr>
              <a:t>den meisten Ländern der Europäischen Union </a:t>
            </a:r>
            <a:r>
              <a:rPr lang="de-AT" sz="2400" dirty="0" smtClean="0">
                <a:latin typeface="Calibri" panose="020F0502020204030204" pitchFamily="34" charset="0"/>
                <a:ea typeface="Calibri" panose="020F0502020204030204" pitchFamily="34" charset="0"/>
                <a:cs typeface="Calibri" panose="020F0502020204030204" pitchFamily="34" charset="0"/>
              </a:rPr>
              <a:t>liegt die Grenze zur </a:t>
            </a:r>
            <a:r>
              <a:rPr lang="de-AT" sz="2400" b="1" dirty="0" smtClean="0">
                <a:latin typeface="Calibri" panose="020F0502020204030204" pitchFamily="34" charset="0"/>
                <a:ea typeface="Calibri" panose="020F0502020204030204" pitchFamily="34" charset="0"/>
                <a:cs typeface="Calibri" panose="020F0502020204030204" pitchFamily="34" charset="0"/>
              </a:rPr>
              <a:t>Strafunmündigkeit grundsätzlich bei 14 bzw. 15 Jahren</a:t>
            </a:r>
            <a:r>
              <a:rPr lang="de-AT" sz="2400" dirty="0" smtClean="0">
                <a:latin typeface="Calibri" panose="020F0502020204030204" pitchFamily="34" charset="0"/>
                <a:ea typeface="Calibri" panose="020F0502020204030204" pitchFamily="34" charset="0"/>
                <a:cs typeface="Calibri" panose="020F0502020204030204" pitchFamily="34" charset="0"/>
              </a:rPr>
              <a:t> (Ausnahmen sind Frankreich, Irland, Niederlande und Ungarn); internationale Empfehlungen warnen davor, die Strafmündigkeit zu niedrig anzusetzen</a:t>
            </a:r>
            <a:r>
              <a:rPr lang="de-AT" sz="2600" dirty="0" smtClean="0">
                <a:latin typeface="Calibri" panose="020F0502020204030204" pitchFamily="34" charset="0"/>
                <a:ea typeface="Calibri" panose="020F0502020204030204" pitchFamily="34" charset="0"/>
                <a:cs typeface="Calibri" panose="020F0502020204030204" pitchFamily="34" charset="0"/>
              </a:rPr>
              <a:t> </a:t>
            </a:r>
            <a:endParaRPr lang="de-AT" dirty="0"/>
          </a:p>
        </p:txBody>
      </p:sp>
    </p:spTree>
    <p:extLst>
      <p:ext uri="{BB962C8B-B14F-4D97-AF65-F5344CB8AC3E}">
        <p14:creationId xmlns:p14="http://schemas.microsoft.com/office/powerpoint/2010/main" val="29962739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59923" y="1727977"/>
            <a:ext cx="9621838" cy="4384675"/>
          </a:xfrm>
        </p:spPr>
        <p:txBody>
          <a:bodyPr>
            <a:normAutofit lnSpcReduction="10000"/>
          </a:bodyPr>
          <a:lstStyle/>
          <a:p>
            <a:pPr lvl="2">
              <a:lnSpc>
                <a:spcPct val="110000"/>
              </a:lnSpc>
              <a:buFont typeface="Wingdings" panose="05000000000000000000" pitchFamily="2" charset="2"/>
              <a:buChar char="Ø"/>
            </a:pPr>
            <a:r>
              <a:rPr lang="de-AT" sz="2600" dirty="0" smtClean="0">
                <a:latin typeface="Calibri" panose="020F0502020204030204" pitchFamily="34" charset="0"/>
                <a:ea typeface="Calibri" panose="020F0502020204030204" pitchFamily="34" charset="0"/>
                <a:cs typeface="Calibri" panose="020F0502020204030204" pitchFamily="34" charset="0"/>
              </a:rPr>
              <a:t> </a:t>
            </a:r>
            <a:r>
              <a:rPr lang="de-AT" sz="2400" dirty="0" smtClean="0">
                <a:latin typeface="Calibri" panose="020F0502020204030204" pitchFamily="34" charset="0"/>
                <a:ea typeface="Calibri" panose="020F0502020204030204" pitchFamily="34" charset="0"/>
                <a:cs typeface="Calibri" panose="020F0502020204030204" pitchFamily="34" charset="0"/>
              </a:rPr>
              <a:t>Die </a:t>
            </a:r>
            <a:r>
              <a:rPr lang="de-AT" sz="2400" dirty="0">
                <a:latin typeface="Calibri" panose="020F0502020204030204" pitchFamily="34" charset="0"/>
                <a:ea typeface="Calibri" panose="020F0502020204030204" pitchFamily="34" charset="0"/>
                <a:cs typeface="Calibri" panose="020F0502020204030204" pitchFamily="34" charset="0"/>
              </a:rPr>
              <a:t>Herabsetzung würde auch </a:t>
            </a:r>
            <a:r>
              <a:rPr lang="de-AT" sz="2400" b="1" dirty="0">
                <a:latin typeface="Calibri" panose="020F0502020204030204" pitchFamily="34" charset="0"/>
                <a:ea typeface="Calibri" panose="020F0502020204030204" pitchFamily="34" charset="0"/>
                <a:cs typeface="Calibri" panose="020F0502020204030204" pitchFamily="34" charset="0"/>
              </a:rPr>
              <a:t>keine Straftaten verhindern</a:t>
            </a:r>
            <a:r>
              <a:rPr lang="de-AT" sz="2400" dirty="0">
                <a:latin typeface="Calibri" panose="020F0502020204030204" pitchFamily="34" charset="0"/>
                <a:ea typeface="Calibri" panose="020F0502020204030204" pitchFamily="34" charset="0"/>
                <a:cs typeface="Calibri" panose="020F0502020204030204" pitchFamily="34" charset="0"/>
              </a:rPr>
              <a:t>. Eine Herabsetzung würde alle 12- und 13-jährigen treffen, von denen 99,9% keine schweren Straftaten begehen. Sie würde einen </a:t>
            </a:r>
            <a:r>
              <a:rPr lang="de-AT" sz="2400" b="1" dirty="0">
                <a:latin typeface="Calibri" panose="020F0502020204030204" pitchFamily="34" charset="0"/>
                <a:ea typeface="Calibri" panose="020F0502020204030204" pitchFamily="34" charset="0"/>
                <a:cs typeface="Calibri" panose="020F0502020204030204" pitchFamily="34" charset="0"/>
              </a:rPr>
              <a:t>massiven Mehraufwand für die Justiz bedeuten</a:t>
            </a:r>
            <a:r>
              <a:rPr lang="de-AT" sz="2400" dirty="0">
                <a:latin typeface="Calibri" panose="020F0502020204030204" pitchFamily="34" charset="0"/>
                <a:ea typeface="Calibri" panose="020F0502020204030204" pitchFamily="34" charset="0"/>
                <a:cs typeface="Calibri" panose="020F0502020204030204" pitchFamily="34" charset="0"/>
              </a:rPr>
              <a:t>, die natürlich auch sämtliche Bagatelldelikte verfolgen müsste. Eine (ebenfalls diskutierte) Herabsetzung nur bei bestimmten Delikten wäre mit unserem Strafrechtsystem nicht in Einklang zu </a:t>
            </a:r>
            <a:r>
              <a:rPr lang="de-AT" sz="2400" dirty="0" smtClean="0">
                <a:latin typeface="Calibri" panose="020F0502020204030204" pitchFamily="34" charset="0"/>
                <a:ea typeface="Calibri" panose="020F0502020204030204" pitchFamily="34" charset="0"/>
                <a:cs typeface="Calibri" panose="020F0502020204030204" pitchFamily="34" charset="0"/>
              </a:rPr>
              <a:t>bringen</a:t>
            </a:r>
          </a:p>
          <a:p>
            <a:pPr lvl="2">
              <a:lnSpc>
                <a:spcPct val="110000"/>
              </a:lnSpc>
              <a:buFont typeface="Wingdings" panose="05000000000000000000" pitchFamily="2" charset="2"/>
              <a:buChar char="Ø"/>
            </a:pPr>
            <a:r>
              <a:rPr lang="de-AT" sz="2400" dirty="0" smtClean="0">
                <a:latin typeface="Calibri" panose="020F0502020204030204" pitchFamily="34" charset="0"/>
                <a:ea typeface="Calibri" panose="020F0502020204030204" pitchFamily="34" charset="0"/>
                <a:cs typeface="Calibri" panose="020F0502020204030204" pitchFamily="34" charset="0"/>
              </a:rPr>
              <a:t>Opferschutzmaßnahmen und </a:t>
            </a:r>
            <a:r>
              <a:rPr lang="de-AT" sz="2400" b="1" dirty="0" smtClean="0">
                <a:latin typeface="Calibri" panose="020F0502020204030204" pitchFamily="34" charset="0"/>
                <a:ea typeface="Calibri" panose="020F0502020204030204" pitchFamily="34" charset="0"/>
                <a:cs typeface="Calibri" panose="020F0502020204030204" pitchFamily="34" charset="0"/>
              </a:rPr>
              <a:t>Konsequenzen</a:t>
            </a:r>
            <a:r>
              <a:rPr lang="de-AT" sz="2400" dirty="0" smtClean="0">
                <a:latin typeface="Calibri" panose="020F0502020204030204" pitchFamily="34" charset="0"/>
                <a:ea typeface="Calibri" panose="020F0502020204030204" pitchFamily="34" charset="0"/>
                <a:cs typeface="Calibri" panose="020F0502020204030204" pitchFamily="34" charset="0"/>
              </a:rPr>
              <a:t> für die Täter kann und muss es auch </a:t>
            </a:r>
            <a:r>
              <a:rPr lang="de-AT" sz="2400" b="1" dirty="0" smtClean="0">
                <a:latin typeface="Calibri" panose="020F0502020204030204" pitchFamily="34" charset="0"/>
                <a:ea typeface="Calibri" panose="020F0502020204030204" pitchFamily="34" charset="0"/>
                <a:cs typeface="Calibri" panose="020F0502020204030204" pitchFamily="34" charset="0"/>
              </a:rPr>
              <a:t>außerhalb des Strafrechts </a:t>
            </a:r>
            <a:r>
              <a:rPr lang="de-AT" sz="2400" dirty="0" smtClean="0">
                <a:latin typeface="Calibri" panose="020F0502020204030204" pitchFamily="34" charset="0"/>
                <a:ea typeface="Calibri" panose="020F0502020204030204" pitchFamily="34" charset="0"/>
                <a:cs typeface="Calibri" panose="020F0502020204030204" pitchFamily="34" charset="0"/>
              </a:rPr>
              <a:t>geben. Dafür ist die Kinder- und Jugendhilfe entsprechend finanziell und personell auszustatten, auch um zu verhindern, dass Kinder überhaupt zu Tätern werden</a:t>
            </a:r>
          </a:p>
          <a:p>
            <a:pPr lvl="1">
              <a:buFont typeface="Wingdings" panose="05000000000000000000" pitchFamily="2" charset="2"/>
              <a:buChar char="Ø"/>
            </a:pPr>
            <a:endParaRPr lang="de-AT" dirty="0">
              <a:latin typeface="Calibri" panose="020F0502020204030204" pitchFamily="34" charset="0"/>
              <a:ea typeface="Calibri" panose="020F0502020204030204" pitchFamily="34" charset="0"/>
              <a:cs typeface="Calibri" panose="020F0502020204030204" pitchFamily="34" charset="0"/>
            </a:endParaRPr>
          </a:p>
          <a:p>
            <a:endParaRPr lang="de-AT" dirty="0"/>
          </a:p>
        </p:txBody>
      </p:sp>
    </p:spTree>
    <p:extLst>
      <p:ext uri="{BB962C8B-B14F-4D97-AF65-F5344CB8AC3E}">
        <p14:creationId xmlns:p14="http://schemas.microsoft.com/office/powerpoint/2010/main" val="28657759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0" y="1766888"/>
            <a:ext cx="9621838" cy="4384675"/>
          </a:xfrm>
        </p:spPr>
        <p:txBody>
          <a:bodyPr>
            <a:normAutofit/>
          </a:bodyPr>
          <a:lstStyle/>
          <a:p>
            <a:pPr lvl="2">
              <a:lnSpc>
                <a:spcPct val="110000"/>
              </a:lnSpc>
              <a:buFont typeface="Wingdings" panose="05000000000000000000" pitchFamily="2" charset="2"/>
              <a:buChar char="Ø"/>
            </a:pPr>
            <a:r>
              <a:rPr lang="de-AT" sz="2400" dirty="0" smtClean="0">
                <a:latin typeface="Calibri" panose="020F0502020204030204" pitchFamily="34" charset="0"/>
                <a:ea typeface="Calibri" panose="020F0502020204030204" pitchFamily="34" charset="0"/>
                <a:cs typeface="Calibri" panose="020F0502020204030204" pitchFamily="34" charset="0"/>
              </a:rPr>
              <a:t> Die </a:t>
            </a:r>
            <a:r>
              <a:rPr lang="de-AT" sz="2400" b="1" dirty="0">
                <a:latin typeface="Calibri" panose="020F0502020204030204" pitchFamily="34" charset="0"/>
                <a:ea typeface="Calibri" panose="020F0502020204030204" pitchFamily="34" charset="0"/>
                <a:cs typeface="Calibri" panose="020F0502020204030204" pitchFamily="34" charset="0"/>
              </a:rPr>
              <a:t>verfügbaren Anzeigezahlen lassen nicht auf einen tatsächlichen Anstieg von schweren Straftaten bei Unmündigen schließen</a:t>
            </a:r>
            <a:r>
              <a:rPr lang="de-AT" sz="2400" dirty="0">
                <a:latin typeface="Calibri" panose="020F0502020204030204" pitchFamily="34" charset="0"/>
                <a:ea typeface="Calibri" panose="020F0502020204030204" pitchFamily="34" charset="0"/>
                <a:cs typeface="Calibri" panose="020F0502020204030204" pitchFamily="34" charset="0"/>
              </a:rPr>
              <a:t>. Die Verurteilungszahlen bei Jugendlichen sind seit 1975 bei stetig steigender Anzeigezahl sukzessive zurückgegangen. Hätte es irgendwann einen nachhaltigen Anstieg bei schwerwiegenden Taten gegeben wären auch entsprechende Verurteilungen die Folge gewesen. Dass die Entwicklung bei Unmündigen eine gänzlich andere wäre, ist auszuschließen</a:t>
            </a:r>
          </a:p>
          <a:p>
            <a:pPr lvl="1">
              <a:lnSpc>
                <a:spcPct val="110000"/>
              </a:lnSpc>
              <a:buFont typeface="Wingdings" panose="05000000000000000000" pitchFamily="2" charset="2"/>
              <a:buChar char="Ø"/>
            </a:pPr>
            <a:endParaRPr lang="de-AT"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338405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0" y="1766888"/>
            <a:ext cx="9621838" cy="4384675"/>
          </a:xfrm>
        </p:spPr>
        <p:txBody>
          <a:bodyPr>
            <a:normAutofit/>
          </a:bodyPr>
          <a:lstStyle/>
          <a:p>
            <a:pPr lvl="1" algn="just">
              <a:lnSpc>
                <a:spcPct val="110000"/>
              </a:lnSpc>
              <a:buFont typeface="Wingdings" panose="05000000000000000000" pitchFamily="2" charset="2"/>
              <a:buChar char="Ø"/>
            </a:pPr>
            <a:r>
              <a:rPr lang="de-AT" b="1" dirty="0">
                <a:latin typeface="Calibri" panose="020F0502020204030204" pitchFamily="34" charset="0"/>
                <a:ea typeface="Calibri" panose="020F0502020204030204" pitchFamily="34" charset="0"/>
                <a:cs typeface="Calibri" panose="020F0502020204030204" pitchFamily="34" charset="0"/>
              </a:rPr>
              <a:t>Die Kinder- und Jugendhilfe </a:t>
            </a:r>
            <a:r>
              <a:rPr lang="de-AT" dirty="0">
                <a:latin typeface="Calibri" panose="020F0502020204030204" pitchFamily="34" charset="0"/>
                <a:ea typeface="Calibri" panose="020F0502020204030204" pitchFamily="34" charset="0"/>
                <a:cs typeface="Calibri" panose="020F0502020204030204" pitchFamily="34" charset="0"/>
              </a:rPr>
              <a:t>kann zielgerichtete </a:t>
            </a:r>
            <a:r>
              <a:rPr lang="de-AT" dirty="0" err="1">
                <a:latin typeface="Calibri" panose="020F0502020204030204" pitchFamily="34" charset="0"/>
                <a:ea typeface="Calibri" panose="020F0502020204030204" pitchFamily="34" charset="0"/>
                <a:cs typeface="Calibri" panose="020F0502020204030204" pitchFamily="34" charset="0"/>
              </a:rPr>
              <a:t>sozialarbeiterische</a:t>
            </a:r>
            <a:r>
              <a:rPr lang="de-AT" dirty="0">
                <a:latin typeface="Calibri" panose="020F0502020204030204" pitchFamily="34" charset="0"/>
                <a:ea typeface="Calibri" panose="020F0502020204030204" pitchFamily="34" charset="0"/>
                <a:cs typeface="Calibri" panose="020F0502020204030204" pitchFamily="34" charset="0"/>
              </a:rPr>
              <a:t> oder therapeutische Maßnahmen setzen oder Kinder in letzter Konsequenz aus dem Elternhaus herausnehmen und in speziellen </a:t>
            </a:r>
            <a:r>
              <a:rPr lang="de-AT" dirty="0" smtClean="0">
                <a:latin typeface="Calibri" panose="020F0502020204030204" pitchFamily="34" charset="0"/>
                <a:ea typeface="Calibri" panose="020F0502020204030204" pitchFamily="34" charset="0"/>
                <a:cs typeface="Calibri" panose="020F0502020204030204" pitchFamily="34" charset="0"/>
              </a:rPr>
              <a:t>Wohneinrichtungen </a:t>
            </a:r>
            <a:r>
              <a:rPr lang="de-AT" dirty="0">
                <a:latin typeface="Calibri" panose="020F0502020204030204" pitchFamily="34" charset="0"/>
                <a:ea typeface="Calibri" panose="020F0502020204030204" pitchFamily="34" charset="0"/>
                <a:cs typeface="Calibri" panose="020F0502020204030204" pitchFamily="34" charset="0"/>
              </a:rPr>
              <a:t>betreuen. Das Strafrecht kann nur eines, das die Jugendwohlfahrt nicht kann und das ist einsperren. Ein Kind, dass aufgrund seiner bisherigen Lebensumstände schon mit unter 14 Jahren schwerwiegende Straftaten begeht, wird in einem Gefängnis nicht plötzlich bekehrt. Gerade im Gefängnis würde es mit einer Vielzahl an anderen kriminell gewordenen Kindern und Jugendlichen zusammenkommen, eine </a:t>
            </a:r>
            <a:r>
              <a:rPr lang="de-AT" dirty="0" smtClean="0">
                <a:latin typeface="Calibri" panose="020F0502020204030204" pitchFamily="34" charset="0"/>
                <a:ea typeface="Calibri" panose="020F0502020204030204" pitchFamily="34" charset="0"/>
                <a:cs typeface="Calibri" panose="020F0502020204030204" pitchFamily="34" charset="0"/>
              </a:rPr>
              <a:t>Wiedereingliederung </a:t>
            </a:r>
            <a:r>
              <a:rPr lang="de-AT" dirty="0">
                <a:latin typeface="Calibri" panose="020F0502020204030204" pitchFamily="34" charset="0"/>
                <a:ea typeface="Calibri" panose="020F0502020204030204" pitchFamily="34" charset="0"/>
                <a:cs typeface="Calibri" panose="020F0502020204030204" pitchFamily="34" charset="0"/>
              </a:rPr>
              <a:t>würde erschwert</a:t>
            </a:r>
          </a:p>
          <a:p>
            <a:pPr algn="just">
              <a:lnSpc>
                <a:spcPct val="110000"/>
              </a:lnSpc>
            </a:pPr>
            <a:endParaRPr lang="de-AT" dirty="0"/>
          </a:p>
        </p:txBody>
      </p:sp>
    </p:spTree>
    <p:extLst>
      <p:ext uri="{BB962C8B-B14F-4D97-AF65-F5344CB8AC3E}">
        <p14:creationId xmlns:p14="http://schemas.microsoft.com/office/powerpoint/2010/main" val="24845874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69651" y="1757160"/>
            <a:ext cx="9621838" cy="4384675"/>
          </a:xfrm>
        </p:spPr>
        <p:txBody>
          <a:bodyPr>
            <a:normAutofit fontScale="47500" lnSpcReduction="20000"/>
          </a:bodyPr>
          <a:lstStyle/>
          <a:p>
            <a:pPr lvl="1">
              <a:lnSpc>
                <a:spcPct val="120000"/>
              </a:lnSpc>
            </a:pPr>
            <a:r>
              <a:rPr lang="de-AT" sz="4400" b="1" dirty="0" smtClean="0">
                <a:latin typeface="Calibri" panose="020F0502020204030204" pitchFamily="34" charset="0"/>
                <a:ea typeface="Calibri" panose="020F0502020204030204" pitchFamily="34" charset="0"/>
                <a:cs typeface="Calibri" panose="020F0502020204030204" pitchFamily="34" charset="0"/>
              </a:rPr>
              <a:t>Stellungnahme des Netzwerks </a:t>
            </a:r>
            <a:r>
              <a:rPr lang="de-AT" sz="4400" dirty="0" smtClean="0">
                <a:latin typeface="Calibri" panose="020F0502020204030204" pitchFamily="34" charset="0"/>
                <a:ea typeface="Calibri" panose="020F0502020204030204" pitchFamily="34" charset="0"/>
                <a:cs typeface="Calibri" panose="020F0502020204030204" pitchFamily="34" charset="0"/>
              </a:rPr>
              <a:t>Kriminalpolitik (Zusammenschluss von </a:t>
            </a:r>
            <a:r>
              <a:rPr lang="de-AT" sz="4400" dirty="0" err="1" smtClean="0">
                <a:latin typeface="Calibri" panose="020F0502020204030204" pitchFamily="34" charset="0"/>
                <a:ea typeface="Calibri" panose="020F0502020204030204" pitchFamily="34" charset="0"/>
                <a:cs typeface="Calibri" panose="020F0502020204030204" pitchFamily="34" charset="0"/>
              </a:rPr>
              <a:t>Vertreter:innen</a:t>
            </a:r>
            <a:r>
              <a:rPr lang="de-AT" sz="4400" dirty="0" smtClean="0">
                <a:latin typeface="Calibri" panose="020F0502020204030204" pitchFamily="34" charset="0"/>
                <a:ea typeface="Calibri" panose="020F0502020204030204" pitchFamily="34" charset="0"/>
                <a:cs typeface="Calibri" panose="020F0502020204030204" pitchFamily="34" charset="0"/>
              </a:rPr>
              <a:t> von Justiz, Rechtsanwaltschaft, Sozialarbeit, Opfervertretung und Wissenschaft) –Auszug</a:t>
            </a:r>
            <a:br>
              <a:rPr lang="de-AT" sz="4400" dirty="0" smtClean="0">
                <a:latin typeface="Calibri" panose="020F0502020204030204" pitchFamily="34" charset="0"/>
                <a:ea typeface="Calibri" panose="020F0502020204030204" pitchFamily="34" charset="0"/>
                <a:cs typeface="Calibri" panose="020F0502020204030204" pitchFamily="34" charset="0"/>
              </a:rPr>
            </a:br>
            <a:endParaRPr lang="de-AT" sz="4400" dirty="0" smtClean="0">
              <a:latin typeface="Calibri" panose="020F0502020204030204" pitchFamily="34" charset="0"/>
              <a:ea typeface="Calibri" panose="020F0502020204030204" pitchFamily="34" charset="0"/>
              <a:cs typeface="Calibri" panose="020F0502020204030204" pitchFamily="34" charset="0"/>
            </a:endParaRPr>
          </a:p>
          <a:p>
            <a:pPr lvl="2">
              <a:lnSpc>
                <a:spcPct val="120000"/>
              </a:lnSpc>
              <a:buFont typeface="Wingdings" panose="05000000000000000000" pitchFamily="2" charset="2"/>
              <a:buChar char="Ø"/>
            </a:pPr>
            <a:r>
              <a:rPr lang="de-AT" sz="4400" dirty="0" smtClean="0">
                <a:latin typeface="Calibri" panose="020F0502020204030204" pitchFamily="34" charset="0"/>
                <a:ea typeface="Calibri" panose="020F0502020204030204" pitchFamily="34" charset="0"/>
                <a:cs typeface="Calibri" panose="020F0502020204030204" pitchFamily="34" charset="0"/>
              </a:rPr>
              <a:t> Die </a:t>
            </a:r>
            <a:r>
              <a:rPr lang="de-AT" sz="4400" dirty="0">
                <a:latin typeface="Calibri" panose="020F0502020204030204" pitchFamily="34" charset="0"/>
                <a:ea typeface="Calibri" panose="020F0502020204030204" pitchFamily="34" charset="0"/>
                <a:cs typeface="Calibri" panose="020F0502020204030204" pitchFamily="34" charset="0"/>
              </a:rPr>
              <a:t>Strafmündigkeit ab zehn Jahren in der </a:t>
            </a:r>
            <a:r>
              <a:rPr lang="de-AT" sz="4400" b="1" dirty="0">
                <a:latin typeface="Calibri" panose="020F0502020204030204" pitchFamily="34" charset="0"/>
                <a:ea typeface="Calibri" panose="020F0502020204030204" pitchFamily="34" charset="0"/>
                <a:cs typeface="Calibri" panose="020F0502020204030204" pitchFamily="34" charset="0"/>
              </a:rPr>
              <a:t>Schweiz</a:t>
            </a:r>
            <a:r>
              <a:rPr lang="de-AT" sz="4400" dirty="0">
                <a:latin typeface="Calibri" panose="020F0502020204030204" pitchFamily="34" charset="0"/>
                <a:ea typeface="Calibri" panose="020F0502020204030204" pitchFamily="34" charset="0"/>
                <a:cs typeface="Calibri" panose="020F0502020204030204" pitchFamily="34" charset="0"/>
              </a:rPr>
              <a:t> ist von einem </a:t>
            </a:r>
            <a:r>
              <a:rPr lang="de-AT" sz="4400" b="1" dirty="0">
                <a:latin typeface="Calibri" panose="020F0502020204030204" pitchFamily="34" charset="0"/>
                <a:ea typeface="Calibri" panose="020F0502020204030204" pitchFamily="34" charset="0"/>
                <a:cs typeface="Calibri" panose="020F0502020204030204" pitchFamily="34" charset="0"/>
              </a:rPr>
              <a:t>konsequent erzieherischen Ansatz</a:t>
            </a:r>
            <a:r>
              <a:rPr lang="de-AT" sz="4400" dirty="0">
                <a:latin typeface="Calibri" panose="020F0502020204030204" pitchFamily="34" charset="0"/>
                <a:ea typeface="Calibri" panose="020F0502020204030204" pitchFamily="34" charset="0"/>
                <a:cs typeface="Calibri" panose="020F0502020204030204" pitchFamily="34" charset="0"/>
              </a:rPr>
              <a:t> geprägt. Unterbringungen können bei Einzelpersonen oder in sozialpädagogisch/therapeutischen Einrichtungen erfolgen. Diese haben den Charakter von Wohngemeinschaften und können unter sehr engen Voraussetzungen auch geschlossen sein. Hier verfolgt die Justiz keinen Strafansatz, sondern einen pädagogisch-psychologischen </a:t>
            </a:r>
            <a:r>
              <a:rPr lang="de-AT" sz="4400" dirty="0" smtClean="0">
                <a:latin typeface="Calibri" panose="020F0502020204030204" pitchFamily="34" charset="0"/>
                <a:ea typeface="Calibri" panose="020F0502020204030204" pitchFamily="34" charset="0"/>
                <a:cs typeface="Calibri" panose="020F0502020204030204" pitchFamily="34" charset="0"/>
              </a:rPr>
              <a:t>Ansatz.</a:t>
            </a:r>
            <a:br>
              <a:rPr lang="de-AT" sz="4400" dirty="0" smtClean="0">
                <a:latin typeface="Calibri" panose="020F0502020204030204" pitchFamily="34" charset="0"/>
                <a:ea typeface="Calibri" panose="020F0502020204030204" pitchFamily="34" charset="0"/>
                <a:cs typeface="Calibri" panose="020F0502020204030204" pitchFamily="34" charset="0"/>
              </a:rPr>
            </a:br>
            <a:endParaRPr lang="de-AT" sz="4400" dirty="0" smtClean="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147554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69652" y="1290233"/>
            <a:ext cx="9621838" cy="4384675"/>
          </a:xfrm>
        </p:spPr>
        <p:txBody>
          <a:bodyPr>
            <a:normAutofit fontScale="25000" lnSpcReduction="20000"/>
          </a:bodyPr>
          <a:lstStyle/>
          <a:p>
            <a:pPr lvl="2">
              <a:lnSpc>
                <a:spcPct val="120000"/>
              </a:lnSpc>
              <a:buFont typeface="Wingdings" panose="05000000000000000000" pitchFamily="2" charset="2"/>
              <a:buChar char="Ø"/>
            </a:pPr>
            <a:r>
              <a:rPr lang="de-AT" sz="9600" dirty="0" smtClean="0">
                <a:latin typeface="Calibri" panose="020F0502020204030204" pitchFamily="34" charset="0"/>
                <a:ea typeface="Calibri" panose="020F0502020204030204" pitchFamily="34" charset="0"/>
                <a:cs typeface="Calibri" panose="020F0502020204030204" pitchFamily="34" charset="0"/>
              </a:rPr>
              <a:t> </a:t>
            </a:r>
            <a:r>
              <a:rPr lang="de-AT" sz="9600" dirty="0">
                <a:latin typeface="Calibri" panose="020F0502020204030204" pitchFamily="34" charset="0"/>
                <a:ea typeface="Calibri" panose="020F0502020204030204" pitchFamily="34" charset="0"/>
                <a:cs typeface="Calibri" panose="020F0502020204030204" pitchFamily="34" charset="0"/>
              </a:rPr>
              <a:t>Die </a:t>
            </a:r>
            <a:r>
              <a:rPr lang="de-AT" sz="9600" b="1" dirty="0">
                <a:latin typeface="Calibri" panose="020F0502020204030204" pitchFamily="34" charset="0"/>
                <a:ea typeface="Calibri" panose="020F0502020204030204" pitchFamily="34" charset="0"/>
                <a:cs typeface="Calibri" panose="020F0502020204030204" pitchFamily="34" charset="0"/>
              </a:rPr>
              <a:t>schweizerische Skepsis gegenüber Freiheitsentzug </a:t>
            </a:r>
            <a:r>
              <a:rPr lang="de-AT" sz="9600" dirty="0">
                <a:latin typeface="Calibri" panose="020F0502020204030204" pitchFamily="34" charset="0"/>
                <a:ea typeface="Calibri" panose="020F0502020204030204" pitchFamily="34" charset="0"/>
                <a:cs typeface="Calibri" panose="020F0502020204030204" pitchFamily="34" charset="0"/>
              </a:rPr>
              <a:t>als Strafe zeigt sich auch darin, dass bei Jugendlichen über 15 Jahre der Freiheitsentzug maximal ein Jahr dauern darf (in Österreich zehn Jahre), bei über 16-Jährigen höchstens vier Jahre (in Österreich 15 Jahre</a:t>
            </a:r>
            <a:r>
              <a:rPr lang="de-AT" sz="9600" dirty="0" smtClean="0">
                <a:latin typeface="Calibri" panose="020F0502020204030204" pitchFamily="34" charset="0"/>
                <a:ea typeface="Calibri" panose="020F0502020204030204" pitchFamily="34" charset="0"/>
                <a:cs typeface="Calibri" panose="020F0502020204030204" pitchFamily="34" charset="0"/>
              </a:rPr>
              <a:t>).</a:t>
            </a:r>
            <a:br>
              <a:rPr lang="de-AT" sz="9600" dirty="0" smtClean="0">
                <a:latin typeface="Calibri" panose="020F0502020204030204" pitchFamily="34" charset="0"/>
                <a:ea typeface="Calibri" panose="020F0502020204030204" pitchFamily="34" charset="0"/>
                <a:cs typeface="Calibri" panose="020F0502020204030204" pitchFamily="34" charset="0"/>
              </a:rPr>
            </a:br>
            <a:endParaRPr lang="de-AT" sz="9600" dirty="0" smtClean="0">
              <a:latin typeface="Calibri" panose="020F0502020204030204" pitchFamily="34" charset="0"/>
              <a:ea typeface="Calibri" panose="020F0502020204030204" pitchFamily="34" charset="0"/>
              <a:cs typeface="Calibri" panose="020F0502020204030204" pitchFamily="34" charset="0"/>
            </a:endParaRPr>
          </a:p>
          <a:p>
            <a:pPr lvl="2">
              <a:lnSpc>
                <a:spcPct val="120000"/>
              </a:lnSpc>
              <a:buFont typeface="Wingdings" panose="05000000000000000000" pitchFamily="2" charset="2"/>
              <a:buChar char="Ø"/>
            </a:pPr>
            <a:r>
              <a:rPr lang="de-AT" sz="9600" dirty="0" smtClean="0">
                <a:latin typeface="Calibri" panose="020F0502020204030204" pitchFamily="34" charset="0"/>
                <a:ea typeface="Calibri" panose="020F0502020204030204" pitchFamily="34" charset="0"/>
                <a:cs typeface="Calibri" panose="020F0502020204030204" pitchFamily="34" charset="0"/>
              </a:rPr>
              <a:t>Das </a:t>
            </a:r>
            <a:r>
              <a:rPr lang="de-AT" sz="9600" dirty="0">
                <a:latin typeface="Calibri" panose="020F0502020204030204" pitchFamily="34" charset="0"/>
                <a:ea typeface="Calibri" panose="020F0502020204030204" pitchFamily="34" charset="0"/>
                <a:cs typeface="Calibri" panose="020F0502020204030204" pitchFamily="34" charset="0"/>
              </a:rPr>
              <a:t>Strafrecht mit seinen auf Bestrafung orientierten Mitteln ist kein geeignetes Instrument, um auf Delikte zu reagieren, die unter 14-Jährige begangen haben. Das Strafverfahren ist ein formales Verfahren, in dem es um den Nachweis der Schuld geht. Die Suche nach Sanktionsalternativen ist nicht das primäre Verfahrensziel. Eine intensive Auseinandersetzung mit den Hintergründen der Tat und der Lebenssituation von Kindern kann im Strafverfahren nicht geleistet werden. Genau das braucht es </a:t>
            </a:r>
            <a:r>
              <a:rPr lang="de-AT" sz="9600" dirty="0" smtClean="0">
                <a:latin typeface="Calibri" panose="020F0502020204030204" pitchFamily="34" charset="0"/>
                <a:ea typeface="Calibri" panose="020F0502020204030204" pitchFamily="34" charset="0"/>
                <a:cs typeface="Calibri" panose="020F0502020204030204" pitchFamily="34" charset="0"/>
              </a:rPr>
              <a:t>aber</a:t>
            </a:r>
            <a:br>
              <a:rPr lang="de-AT" sz="9600" dirty="0" smtClean="0">
                <a:latin typeface="Calibri" panose="020F0502020204030204" pitchFamily="34" charset="0"/>
                <a:ea typeface="Calibri" panose="020F0502020204030204" pitchFamily="34" charset="0"/>
                <a:cs typeface="Calibri" panose="020F0502020204030204" pitchFamily="34" charset="0"/>
              </a:rPr>
            </a:br>
            <a:endParaRPr lang="de-AT" sz="9600" dirty="0" smtClean="0">
              <a:latin typeface="Calibri" panose="020F0502020204030204" pitchFamily="34" charset="0"/>
              <a:ea typeface="Calibri" panose="020F0502020204030204" pitchFamily="34" charset="0"/>
              <a:cs typeface="Calibri" panose="020F0502020204030204" pitchFamily="34" charset="0"/>
            </a:endParaRPr>
          </a:p>
          <a:p>
            <a:r>
              <a:rPr lang="de-AT" dirty="0"/>
              <a:t/>
            </a:r>
            <a:br>
              <a:rPr lang="de-AT" dirty="0"/>
            </a:br>
            <a:endParaRPr lang="de-AT" dirty="0">
              <a:latin typeface="Calibri" panose="020F0502020204030204" pitchFamily="34" charset="0"/>
              <a:ea typeface="Calibri" panose="020F0502020204030204" pitchFamily="34" charset="0"/>
              <a:cs typeface="Calibri" panose="020F0502020204030204" pitchFamily="34" charset="0"/>
            </a:endParaRPr>
          </a:p>
          <a:p>
            <a:r>
              <a:rPr lang="de-AT" dirty="0"/>
              <a:t/>
            </a:r>
            <a:br>
              <a:rPr lang="de-AT" dirty="0"/>
            </a:br>
            <a:endParaRPr lang="de-AT" dirty="0"/>
          </a:p>
        </p:txBody>
      </p:sp>
    </p:spTree>
    <p:extLst>
      <p:ext uri="{BB962C8B-B14F-4D97-AF65-F5344CB8AC3E}">
        <p14:creationId xmlns:p14="http://schemas.microsoft.com/office/powerpoint/2010/main" val="22714628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21012" y="1465331"/>
            <a:ext cx="9621838" cy="4384675"/>
          </a:xfrm>
        </p:spPr>
        <p:txBody>
          <a:bodyPr/>
          <a:lstStyle/>
          <a:p>
            <a:pPr lvl="1">
              <a:buFont typeface="Wingdings" panose="05000000000000000000" pitchFamily="2" charset="2"/>
              <a:buChar char="Ø"/>
            </a:pPr>
            <a:r>
              <a:rPr lang="de-AT" dirty="0">
                <a:latin typeface="Calibri" panose="020F0502020204030204" pitchFamily="34" charset="0"/>
                <a:ea typeface="Calibri" panose="020F0502020204030204" pitchFamily="34" charset="0"/>
                <a:cs typeface="Calibri" panose="020F0502020204030204" pitchFamily="34" charset="0"/>
              </a:rPr>
              <a:t>Gefängnisse sind der denkbar schlechteste Ort für Kinder. Diese Reaktion auf Devianz muss für Kinder ausgeschlossen bleiben. Alle anderen Reaktionen erfordern nicht die Strafmündigkeit und könnten auch im Bereich von Jugendhilfe und/oder Zivilrecht geregelt werden</a:t>
            </a:r>
            <a:r>
              <a:rPr lang="de-AT" dirty="0" smtClean="0">
                <a:latin typeface="Calibri" panose="020F0502020204030204" pitchFamily="34" charset="0"/>
                <a:ea typeface="Calibri" panose="020F0502020204030204" pitchFamily="34" charset="0"/>
                <a:cs typeface="Calibri" panose="020F0502020204030204" pitchFamily="34" charset="0"/>
              </a:rPr>
              <a:t>.</a:t>
            </a:r>
            <a:br>
              <a:rPr lang="de-AT" dirty="0" smtClean="0">
                <a:latin typeface="Calibri" panose="020F0502020204030204" pitchFamily="34" charset="0"/>
                <a:ea typeface="Calibri" panose="020F0502020204030204" pitchFamily="34" charset="0"/>
                <a:cs typeface="Calibri" panose="020F0502020204030204" pitchFamily="34" charset="0"/>
              </a:rPr>
            </a:br>
            <a:r>
              <a:rPr lang="de-AT" dirty="0" smtClean="0">
                <a:latin typeface="Calibri" panose="020F0502020204030204" pitchFamily="34" charset="0"/>
                <a:ea typeface="Calibri" panose="020F0502020204030204" pitchFamily="34" charset="0"/>
                <a:cs typeface="Calibri" panose="020F0502020204030204" pitchFamily="34" charset="0"/>
              </a:rPr>
              <a:t> </a:t>
            </a:r>
          </a:p>
          <a:p>
            <a:pPr lvl="1">
              <a:buFont typeface="Wingdings" panose="05000000000000000000" pitchFamily="2" charset="2"/>
              <a:buChar char="Ø"/>
            </a:pPr>
            <a:r>
              <a:rPr lang="de-AT" dirty="0" smtClean="0">
                <a:latin typeface="Calibri" panose="020F0502020204030204" pitchFamily="34" charset="0"/>
                <a:ea typeface="Calibri" panose="020F0502020204030204" pitchFamily="34" charset="0"/>
                <a:cs typeface="Calibri" panose="020F0502020204030204" pitchFamily="34" charset="0"/>
              </a:rPr>
              <a:t>Es </a:t>
            </a:r>
            <a:r>
              <a:rPr lang="de-AT" dirty="0">
                <a:latin typeface="Calibri" panose="020F0502020204030204" pitchFamily="34" charset="0"/>
                <a:ea typeface="Calibri" panose="020F0502020204030204" pitchFamily="34" charset="0"/>
                <a:cs typeface="Calibri" panose="020F0502020204030204" pitchFamily="34" charset="0"/>
              </a:rPr>
              <a:t>existiert kein belastbarer Nachweis, dass Strafandrohungen eine generalpräventive Wirkung entfalten. Dies trifft nicht nur für Erwachsene zu. Kinder berücksichtigen mögliche Konsequenzen ihrer Handlungen noch viel weniger. Dementsprechend weisen kriminologische Studien auch nach, dass ein Absenken der Strafmündigkeit nicht zu einer Abnahme von Delikten junger Menschen führt.</a:t>
            </a:r>
          </a:p>
          <a:p>
            <a:endParaRPr lang="de-AT" dirty="0"/>
          </a:p>
        </p:txBody>
      </p:sp>
    </p:spTree>
    <p:extLst>
      <p:ext uri="{BB962C8B-B14F-4D97-AF65-F5344CB8AC3E}">
        <p14:creationId xmlns:p14="http://schemas.microsoft.com/office/powerpoint/2010/main" val="1025602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330740" y="1727978"/>
            <a:ext cx="9621838" cy="4384675"/>
          </a:xfrm>
        </p:spPr>
        <p:txBody>
          <a:bodyPr>
            <a:normAutofit lnSpcReduction="10000"/>
          </a:bodyPr>
          <a:lstStyle/>
          <a:p>
            <a:pPr lvl="1">
              <a:lnSpc>
                <a:spcPct val="110000"/>
              </a:lnSpc>
            </a:pP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Die mit Jugendstrafsachen zu betrauenden Richter und Staatsanwälte in allen Instanzen haben über das erforderliche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pädagogische Verständnis</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zu verfügen und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entsprechende Kenntnisse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auf den Gebieten der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Sozialarbeit</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Psychologie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Psychiatrie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und </a:t>
            </a:r>
            <a:r>
              <a:rPr lang="de-AT" b="1" spc="-1" dirty="0">
                <a:solidFill>
                  <a:srgbClr val="000000"/>
                </a:solidFill>
                <a:latin typeface="Calibri" panose="020F0502020204030204" pitchFamily="34" charset="0"/>
                <a:ea typeface="Calibri" panose="020F0502020204030204" pitchFamily="34" charset="0"/>
                <a:cs typeface="Calibri" panose="020F0502020204030204" pitchFamily="34" charset="0"/>
              </a:rPr>
              <a:t>Kriminologie</a:t>
            </a:r>
            <a:r>
              <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rPr>
              <a:t> aufzuweisen. Die Bundesministerin für Justiz hat sicherzustellen, dass eine diesen Kriterien entsprechende Fortbildung angeboten wird (§ 30 </a:t>
            </a:r>
            <a: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JGG)</a:t>
            </a:r>
            <a:br>
              <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de-AT" spc="-1"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lvl="1">
              <a:lnSpc>
                <a:spcPct val="110000"/>
              </a:lnSpc>
            </a:pPr>
            <a:r>
              <a:rPr lang="de-AT" dirty="0" smtClean="0">
                <a:latin typeface="Calibri" panose="020F0502020204030204" pitchFamily="34" charset="0"/>
                <a:ea typeface="Calibri" panose="020F0502020204030204" pitchFamily="34" charset="0"/>
                <a:cs typeface="Calibri" panose="020F0502020204030204" pitchFamily="34" charset="0"/>
              </a:rPr>
              <a:t>Die</a:t>
            </a:r>
            <a:r>
              <a:rPr lang="de-AT" b="1" dirty="0" smtClean="0">
                <a:latin typeface="Calibri" panose="020F0502020204030204" pitchFamily="34" charset="0"/>
                <a:ea typeface="Calibri" panose="020F0502020204030204" pitchFamily="34" charset="0"/>
                <a:cs typeface="Calibri" panose="020F0502020204030204" pitchFamily="34" charset="0"/>
              </a:rPr>
              <a:t> </a:t>
            </a:r>
            <a:r>
              <a:rPr lang="de-AT" b="1" dirty="0">
                <a:latin typeface="Calibri" panose="020F0502020204030204" pitchFamily="34" charset="0"/>
                <a:ea typeface="Calibri" panose="020F0502020204030204" pitchFamily="34" charset="0"/>
                <a:cs typeface="Calibri" panose="020F0502020204030204" pitchFamily="34" charset="0"/>
              </a:rPr>
              <a:t>örtliche Zuständigkeit</a:t>
            </a:r>
            <a:r>
              <a:rPr lang="de-AT" dirty="0">
                <a:latin typeface="Calibri" panose="020F0502020204030204" pitchFamily="34" charset="0"/>
                <a:ea typeface="Calibri" panose="020F0502020204030204" pitchFamily="34" charset="0"/>
                <a:cs typeface="Calibri" panose="020F0502020204030204" pitchFamily="34" charset="0"/>
              </a:rPr>
              <a:t> </a:t>
            </a:r>
            <a:r>
              <a:rPr lang="de-AT" dirty="0" smtClean="0">
                <a:latin typeface="Calibri" panose="020F0502020204030204" pitchFamily="34" charset="0"/>
                <a:ea typeface="Calibri" panose="020F0502020204030204" pitchFamily="34" charset="0"/>
                <a:cs typeface="Calibri" panose="020F0502020204030204" pitchFamily="34" charset="0"/>
              </a:rPr>
              <a:t>bestimmt </a:t>
            </a:r>
            <a:r>
              <a:rPr lang="de-AT" dirty="0">
                <a:latin typeface="Calibri" panose="020F0502020204030204" pitchFamily="34" charset="0"/>
                <a:ea typeface="Calibri" panose="020F0502020204030204" pitchFamily="34" charset="0"/>
                <a:cs typeface="Calibri" panose="020F0502020204030204" pitchFamily="34" charset="0"/>
              </a:rPr>
              <a:t>sich nach gewöhnlichem Aufenthalt des Beschuldigten zur Zeit des Beginn des </a:t>
            </a:r>
            <a:r>
              <a:rPr lang="de-AT" dirty="0" smtClean="0">
                <a:latin typeface="Calibri" panose="020F0502020204030204" pitchFamily="34" charset="0"/>
                <a:ea typeface="Calibri" panose="020F0502020204030204" pitchFamily="34" charset="0"/>
                <a:cs typeface="Calibri" panose="020F0502020204030204" pitchFamily="34" charset="0"/>
              </a:rPr>
              <a:t>Strafverfahrens ( 29 JGG)</a:t>
            </a:r>
            <a:r>
              <a:rPr lang="de-AT" dirty="0">
                <a:latin typeface="Calibri" panose="020F0502020204030204" pitchFamily="34" charset="0"/>
                <a:ea typeface="Calibri" panose="020F0502020204030204" pitchFamily="34" charset="0"/>
                <a:cs typeface="Calibri" panose="020F0502020204030204" pitchFamily="34" charset="0"/>
              </a:rPr>
              <a:t/>
            </a:r>
            <a:br>
              <a:rPr lang="de-AT" dirty="0">
                <a:latin typeface="Calibri" panose="020F0502020204030204" pitchFamily="34" charset="0"/>
                <a:ea typeface="Calibri" panose="020F0502020204030204" pitchFamily="34" charset="0"/>
                <a:cs typeface="Calibri" panose="020F0502020204030204" pitchFamily="34" charset="0"/>
              </a:rPr>
            </a:br>
            <a:endParaRPr lang="de-AT"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de-AT" sz="2400" dirty="0"/>
          </a:p>
        </p:txBody>
      </p:sp>
    </p:spTree>
    <p:extLst>
      <p:ext uri="{BB962C8B-B14F-4D97-AF65-F5344CB8AC3E}">
        <p14:creationId xmlns:p14="http://schemas.microsoft.com/office/powerpoint/2010/main" val="24092749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AT" b="1" dirty="0" smtClean="0">
                <a:latin typeface="Calibri" panose="020F0502020204030204" pitchFamily="34" charset="0"/>
                <a:ea typeface="Calibri" panose="020F0502020204030204" pitchFamily="34" charset="0"/>
                <a:cs typeface="Calibri" panose="020F0502020204030204" pitchFamily="34" charset="0"/>
              </a:rPr>
              <a:t>Fazit</a:t>
            </a:r>
            <a:endParaRPr lang="de-AT" b="1" dirty="0">
              <a:latin typeface="Calibri" panose="020F0502020204030204" pitchFamily="34" charset="0"/>
              <a:ea typeface="Calibri" panose="020F0502020204030204" pitchFamily="34" charset="0"/>
              <a:cs typeface="Calibri" panose="020F0502020204030204" pitchFamily="34" charset="0"/>
            </a:endParaRPr>
          </a:p>
        </p:txBody>
      </p:sp>
      <p:sp>
        <p:nvSpPr>
          <p:cNvPr id="3" name="Inhaltsplatzhalter 2"/>
          <p:cNvSpPr>
            <a:spLocks noGrp="1"/>
          </p:cNvSpPr>
          <p:nvPr>
            <p:ph/>
          </p:nvPr>
        </p:nvSpPr>
        <p:spPr>
          <a:xfrm>
            <a:off x="814901" y="3685465"/>
            <a:ext cx="9622080" cy="1261440"/>
          </a:xfrm>
        </p:spPr>
        <p:txBody>
          <a:bodyPr>
            <a:noAutofit/>
          </a:bodyPr>
          <a:lstStyle/>
          <a:p>
            <a:pPr marL="342900" indent="-342900">
              <a:buFont typeface="Arial" panose="020B0604020202020204" pitchFamily="34" charset="0"/>
              <a:buChar char="•"/>
            </a:pPr>
            <a:r>
              <a:rPr lang="de-AT" sz="2400" dirty="0" smtClean="0">
                <a:latin typeface="Calibri" panose="020F0502020204030204" pitchFamily="34" charset="0"/>
                <a:ea typeface="Calibri" panose="020F0502020204030204" pitchFamily="34" charset="0"/>
                <a:cs typeface="Calibri" panose="020F0502020204030204" pitchFamily="34" charset="0"/>
              </a:rPr>
              <a:t>Das österreichische Jugendstrafrecht kennt viele den im </a:t>
            </a:r>
            <a:r>
              <a:rPr lang="de-AT" sz="2400" dirty="0" err="1" smtClean="0">
                <a:latin typeface="Calibri" panose="020F0502020204030204" pitchFamily="34" charset="0"/>
                <a:ea typeface="Calibri" panose="020F0502020204030204" pitchFamily="34" charset="0"/>
                <a:cs typeface="Calibri" panose="020F0502020204030204" pitchFamily="34" charset="0"/>
              </a:rPr>
              <a:t>JStG</a:t>
            </a:r>
            <a:r>
              <a:rPr lang="de-AT" sz="2400" dirty="0" smtClean="0">
                <a:latin typeface="Calibri" panose="020F0502020204030204" pitchFamily="34" charset="0"/>
                <a:ea typeface="Calibri" panose="020F0502020204030204" pitchFamily="34" charset="0"/>
                <a:cs typeface="Calibri" panose="020F0502020204030204" pitchFamily="34" charset="0"/>
              </a:rPr>
              <a:t> vorgesehenen </a:t>
            </a:r>
            <a:r>
              <a:rPr lang="de-AT" sz="2400" dirty="0" err="1" smtClean="0">
                <a:latin typeface="Calibri" panose="020F0502020204030204" pitchFamily="34" charset="0"/>
                <a:ea typeface="Calibri" panose="020F0502020204030204" pitchFamily="34" charset="0"/>
                <a:cs typeface="Calibri" panose="020F0502020204030204" pitchFamily="34" charset="0"/>
              </a:rPr>
              <a:t>Schutzmassnahmen</a:t>
            </a:r>
            <a:r>
              <a:rPr lang="de-AT" sz="2400" dirty="0" smtClean="0">
                <a:latin typeface="Calibri" panose="020F0502020204030204" pitchFamily="34" charset="0"/>
                <a:ea typeface="Calibri" panose="020F0502020204030204" pitchFamily="34" charset="0"/>
                <a:cs typeface="Calibri" panose="020F0502020204030204" pitchFamily="34" charset="0"/>
              </a:rPr>
              <a:t> ähnliche Maßnahmen in Form von Weisungen und Bewährungshilfe.</a:t>
            </a:r>
            <a:r>
              <a:rPr lang="de-AT" sz="2400" dirty="0" smtClean="0">
                <a:latin typeface="Calibri" panose="020F0502020204030204" pitchFamily="34" charset="0"/>
                <a:ea typeface="Calibri" panose="020F0502020204030204" pitchFamily="34" charset="0"/>
                <a:cs typeface="Calibri" panose="020F0502020204030204" pitchFamily="34" charset="0"/>
              </a:rPr>
              <a:t> Die Frage</a:t>
            </a:r>
            <a:r>
              <a:rPr lang="de-AT" sz="2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de-AT" sz="2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„Jugendstrafrecht ohne Maßnahmen, wie ist das möglich“ stellt sich aufgrund durchaus vergleichbarer Vorgehensweisen demnach in dieser Schärfe nicht</a:t>
            </a:r>
            <a:r>
              <a:rPr lang="de-AT" sz="2400" dirty="0" smtClean="0">
                <a:latin typeface="Calibri" panose="020F0502020204030204" pitchFamily="34" charset="0"/>
                <a:ea typeface="Calibri" panose="020F0502020204030204" pitchFamily="34" charset="0"/>
                <a:cs typeface="Calibri" panose="020F0502020204030204" pitchFamily="34" charset="0"/>
              </a:rPr>
              <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de-AT" sz="2400" dirty="0" smtClean="0">
                <a:latin typeface="Calibri" panose="020F0502020204030204" pitchFamily="34" charset="0"/>
                <a:ea typeface="Calibri" panose="020F0502020204030204" pitchFamily="34" charset="0"/>
                <a:cs typeface="Calibri" panose="020F0502020204030204" pitchFamily="34" charset="0"/>
              </a:rPr>
              <a:t>Aber: Es </a:t>
            </a:r>
            <a:r>
              <a:rPr lang="de-AT" sz="2400" dirty="0" smtClean="0">
                <a:latin typeface="Calibri" panose="020F0502020204030204" pitchFamily="34" charset="0"/>
                <a:ea typeface="Calibri" panose="020F0502020204030204" pitchFamily="34" charset="0"/>
                <a:cs typeface="Calibri" panose="020F0502020204030204" pitchFamily="34" charset="0"/>
              </a:rPr>
              <a:t>gibt derzeit in </a:t>
            </a:r>
            <a:r>
              <a:rPr lang="de-AT" sz="2400" b="1" dirty="0" smtClean="0">
                <a:latin typeface="Calibri" panose="020F0502020204030204" pitchFamily="34" charset="0"/>
                <a:ea typeface="Calibri" panose="020F0502020204030204" pitchFamily="34" charset="0"/>
                <a:cs typeface="Calibri" panose="020F0502020204030204" pitchFamily="34" charset="0"/>
              </a:rPr>
              <a:t>Österreich keine Möglichkeit</a:t>
            </a:r>
            <a:r>
              <a:rPr lang="de-AT" sz="2400" dirty="0" smtClean="0">
                <a:latin typeface="Calibri" panose="020F0502020204030204" pitchFamily="34" charset="0"/>
                <a:ea typeface="Calibri" panose="020F0502020204030204" pitchFamily="34" charset="0"/>
                <a:cs typeface="Calibri" panose="020F0502020204030204" pitchFamily="34" charset="0"/>
              </a:rPr>
              <a:t>, im Rahmen des Strafrechts Jugendliche gegen ihren Willen in </a:t>
            </a:r>
            <a:r>
              <a:rPr lang="de-AT" sz="2400" b="1" dirty="0" smtClean="0">
                <a:latin typeface="Calibri" panose="020F0502020204030204" pitchFamily="34" charset="0"/>
                <a:ea typeface="Calibri" panose="020F0502020204030204" pitchFamily="34" charset="0"/>
                <a:cs typeface="Calibri" panose="020F0502020204030204" pitchFamily="34" charset="0"/>
              </a:rPr>
              <a:t>geschlossenen </a:t>
            </a:r>
            <a:r>
              <a:rPr lang="de-AT" sz="2400" b="1" dirty="0" smtClean="0">
                <a:latin typeface="Calibri" panose="020F0502020204030204" pitchFamily="34" charset="0"/>
                <a:ea typeface="Calibri" panose="020F0502020204030204" pitchFamily="34" charset="0"/>
                <a:cs typeface="Calibri" panose="020F0502020204030204" pitchFamily="34" charset="0"/>
              </a:rPr>
              <a:t>therapeutisch-pädagogischen </a:t>
            </a:r>
            <a:r>
              <a:rPr lang="de-AT" sz="2400" b="1" dirty="0" smtClean="0">
                <a:latin typeface="Calibri" panose="020F0502020204030204" pitchFamily="34" charset="0"/>
                <a:ea typeface="Calibri" panose="020F0502020204030204" pitchFamily="34" charset="0"/>
                <a:cs typeface="Calibri" panose="020F0502020204030204" pitchFamily="34" charset="0"/>
              </a:rPr>
              <a:t>Einrichtungen</a:t>
            </a:r>
            <a:r>
              <a:rPr lang="de-AT" sz="2400" dirty="0" smtClean="0">
                <a:latin typeface="Calibri" panose="020F0502020204030204" pitchFamily="34" charset="0"/>
                <a:ea typeface="Calibri" panose="020F0502020204030204" pitchFamily="34" charset="0"/>
                <a:cs typeface="Calibri" panose="020F0502020204030204" pitchFamily="34" charset="0"/>
              </a:rPr>
              <a:t> anzuhalten</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de-AT" sz="2400" dirty="0" smtClean="0">
                <a:latin typeface="Calibri" panose="020F0502020204030204" pitchFamily="34" charset="0"/>
                <a:ea typeface="Calibri" panose="020F0502020204030204" pitchFamily="34" charset="0"/>
                <a:cs typeface="Calibri" panose="020F0502020204030204" pitchFamily="34" charset="0"/>
              </a:rPr>
              <a:t>In Österreich wurde die Herabsetzung der Strafmündigkeit auf 12 Jahre unter Heranziehung von Einzelfällen (strafunmündiger „Intensivtäter“) diskutiert, </a:t>
            </a:r>
            <a:r>
              <a:rPr lang="de-AT" sz="2400" dirty="0" smtClean="0">
                <a:latin typeface="Calibri" panose="020F0502020204030204" pitchFamily="34" charset="0"/>
                <a:ea typeface="Calibri" panose="020F0502020204030204" pitchFamily="34" charset="0"/>
                <a:cs typeface="Calibri" panose="020F0502020204030204" pitchFamily="34" charset="0"/>
              </a:rPr>
              <a:t>wobei häufig auf die Strafmündigkeit in der Schweiz verwiesen wurde. Die </a:t>
            </a:r>
            <a:r>
              <a:rPr lang="de-AT" sz="2400" dirty="0" smtClean="0">
                <a:latin typeface="Calibri" panose="020F0502020204030204" pitchFamily="34" charset="0"/>
                <a:ea typeface="Calibri" panose="020F0502020204030204" pitchFamily="34" charset="0"/>
                <a:cs typeface="Calibri" panose="020F0502020204030204" pitchFamily="34" charset="0"/>
              </a:rPr>
              <a:t>Diskussion ruht derzeit</a:t>
            </a:r>
            <a:br>
              <a:rPr lang="de-AT" sz="2400" dirty="0" smtClean="0">
                <a:latin typeface="Calibri" panose="020F0502020204030204" pitchFamily="34" charset="0"/>
                <a:ea typeface="Calibri" panose="020F0502020204030204" pitchFamily="34" charset="0"/>
                <a:cs typeface="Calibri" panose="020F0502020204030204" pitchFamily="34" charset="0"/>
              </a:rPr>
            </a:br>
            <a:endParaRPr lang="de-AT" sz="2400" dirty="0" smtClean="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726253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505838" y="1504240"/>
            <a:ext cx="9621838" cy="4384675"/>
          </a:xfrm>
        </p:spPr>
        <p:txBody>
          <a:bodyPr>
            <a:normAutofit fontScale="55000" lnSpcReduction="20000"/>
          </a:bodyPr>
          <a:lstStyle/>
          <a:p>
            <a:pPr lvl="1">
              <a:lnSpc>
                <a:spcPct val="120000"/>
              </a:lnSpc>
            </a:pPr>
            <a:r>
              <a:rPr lang="de-AT" sz="4400" dirty="0" smtClean="0">
                <a:latin typeface="Calibri" panose="020F0502020204030204" pitchFamily="34" charset="0"/>
                <a:ea typeface="Calibri" panose="020F0502020204030204" pitchFamily="34" charset="0"/>
                <a:cs typeface="Calibri" panose="020F0502020204030204" pitchFamily="34" charset="0"/>
              </a:rPr>
              <a:t>In </a:t>
            </a:r>
            <a:r>
              <a:rPr lang="de-AT" sz="4400" dirty="0">
                <a:latin typeface="Calibri" panose="020F0502020204030204" pitchFamily="34" charset="0"/>
                <a:ea typeface="Calibri" panose="020F0502020204030204" pitchFamily="34" charset="0"/>
                <a:cs typeface="Calibri" panose="020F0502020204030204" pitchFamily="34" charset="0"/>
              </a:rPr>
              <a:t>Wien soll ein </a:t>
            </a:r>
            <a:r>
              <a:rPr lang="de-AT" sz="4400" b="1" dirty="0">
                <a:latin typeface="Calibri" panose="020F0502020204030204" pitchFamily="34" charset="0"/>
                <a:ea typeface="Calibri" panose="020F0502020204030204" pitchFamily="34" charset="0"/>
                <a:cs typeface="Calibri" panose="020F0502020204030204" pitchFamily="34" charset="0"/>
              </a:rPr>
              <a:t>Modellversuch </a:t>
            </a:r>
            <a:r>
              <a:rPr lang="de-AT" sz="4400" dirty="0">
                <a:latin typeface="Calibri" panose="020F0502020204030204" pitchFamily="34" charset="0"/>
                <a:ea typeface="Calibri" panose="020F0502020204030204" pitchFamily="34" charset="0"/>
                <a:cs typeface="Calibri" panose="020F0502020204030204" pitchFamily="34" charset="0"/>
              </a:rPr>
              <a:t>durchgeführt werden (Unterbringung in geschlossenen pädagogischen Einrichtungen im Rahmen des Heimaufenthaltsgesetzes mit familiengerichtlicher Genehmigung, beschränkt vorerst beschränkt auf zwei Einheiten mit je sechs 12 bis 14-jährigen). </a:t>
            </a:r>
            <a:r>
              <a:rPr lang="de-AT" sz="4400" b="1" dirty="0" smtClean="0">
                <a:latin typeface="Calibri" panose="020F0502020204030204" pitchFamily="34" charset="0"/>
                <a:ea typeface="Calibri" panose="020F0502020204030204" pitchFamily="34" charset="0"/>
                <a:cs typeface="Calibri" panose="020F0502020204030204" pitchFamily="34" charset="0"/>
              </a:rPr>
              <a:t>Auch dabei wurden Schweizer Experten gehört. </a:t>
            </a:r>
            <a:r>
              <a:rPr lang="de-AT" sz="4400" dirty="0" smtClean="0">
                <a:latin typeface="Calibri" panose="020F0502020204030204" pitchFamily="34" charset="0"/>
                <a:ea typeface="Calibri" panose="020F0502020204030204" pitchFamily="34" charset="0"/>
                <a:cs typeface="Calibri" panose="020F0502020204030204" pitchFamily="34" charset="0"/>
              </a:rPr>
              <a:t/>
            </a:r>
            <a:br>
              <a:rPr lang="de-AT" sz="4400" dirty="0" smtClean="0">
                <a:latin typeface="Calibri" panose="020F0502020204030204" pitchFamily="34" charset="0"/>
                <a:ea typeface="Calibri" panose="020F0502020204030204" pitchFamily="34" charset="0"/>
                <a:cs typeface="Calibri" panose="020F0502020204030204" pitchFamily="34" charset="0"/>
              </a:rPr>
            </a:br>
            <a:endParaRPr lang="de-AT" sz="4400" dirty="0" smtClean="0">
              <a:latin typeface="Calibri" panose="020F0502020204030204" pitchFamily="34" charset="0"/>
              <a:ea typeface="Calibri" panose="020F0502020204030204" pitchFamily="34" charset="0"/>
              <a:cs typeface="Calibri" panose="020F0502020204030204" pitchFamily="34" charset="0"/>
            </a:endParaRPr>
          </a:p>
          <a:p>
            <a:pPr lvl="1">
              <a:lnSpc>
                <a:spcPct val="120000"/>
              </a:lnSpc>
            </a:pP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Lücken </a:t>
            </a: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bestehen in Österreich dahingehend, dass eine </a:t>
            </a:r>
            <a:r>
              <a:rPr lang="de-AT" sz="4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Unterbringung in geschlossenen Einrichtungen </a:t>
            </a: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im Rahmen des Strafrechts </a:t>
            </a:r>
            <a:r>
              <a:rPr lang="de-AT" sz="4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ausschließlich</a:t>
            </a: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durch den </a:t>
            </a:r>
            <a:r>
              <a:rPr lang="de-AT" sz="4400" b="1"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Vollzug von Freiheitsstrafen </a:t>
            </a: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in Justizanstalten möglich </a:t>
            </a:r>
            <a:r>
              <a:rPr lang="de-AT" sz="4400" spc="-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ist</a:t>
            </a:r>
            <a:endParaRPr lang="de-AT" sz="4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65844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p:cNvSpPr>
            <a:spLocks noGrp="1"/>
          </p:cNvSpPr>
          <p:nvPr>
            <p:ph idx="4294967295"/>
          </p:nvPr>
        </p:nvSpPr>
        <p:spPr>
          <a:xfrm>
            <a:off x="418290" y="1533425"/>
            <a:ext cx="9621838" cy="4384675"/>
          </a:xfrm>
        </p:spPr>
        <p:txBody>
          <a:bodyPr>
            <a:normAutofit fontScale="62500" lnSpcReduction="20000"/>
          </a:bodyPr>
          <a:lstStyle/>
          <a:p>
            <a:pPr lvl="1">
              <a:lnSpc>
                <a:spcPct val="120000"/>
              </a:lnSpc>
            </a:pPr>
            <a:r>
              <a:rPr lang="de-AT" sz="3100" b="1" dirty="0">
                <a:latin typeface="Calibri" panose="020F0502020204030204" pitchFamily="34" charset="0"/>
                <a:ea typeface="Calibri" panose="020F0502020204030204" pitchFamily="34" charset="0"/>
                <a:cs typeface="Calibri" panose="020F0502020204030204" pitchFamily="34" charset="0"/>
              </a:rPr>
              <a:t>Ausschluss des Abwesenheitsverfahrens</a:t>
            </a:r>
            <a:r>
              <a:rPr lang="de-AT" sz="3100" dirty="0">
                <a:latin typeface="Calibri" panose="020F0502020204030204" pitchFamily="34" charset="0"/>
                <a:ea typeface="Calibri" panose="020F0502020204030204" pitchFamily="34" charset="0"/>
                <a:cs typeface="Calibri" panose="020F0502020204030204" pitchFamily="34" charset="0"/>
              </a:rPr>
              <a:t> (§ 32 </a:t>
            </a:r>
            <a:r>
              <a:rPr lang="de-AT" sz="3100" dirty="0" err="1">
                <a:latin typeface="Calibri" panose="020F0502020204030204" pitchFamily="34" charset="0"/>
                <a:ea typeface="Calibri" panose="020F0502020204030204" pitchFamily="34" charset="0"/>
                <a:cs typeface="Calibri" panose="020F0502020204030204" pitchFamily="34" charset="0"/>
              </a:rPr>
              <a:t>Abs</a:t>
            </a:r>
            <a:r>
              <a:rPr lang="de-AT" sz="3100" dirty="0">
                <a:latin typeface="Calibri" panose="020F0502020204030204" pitchFamily="34" charset="0"/>
                <a:ea typeface="Calibri" panose="020F0502020204030204" pitchFamily="34" charset="0"/>
                <a:cs typeface="Calibri" panose="020F0502020204030204" pitchFamily="34" charset="0"/>
              </a:rPr>
              <a:t> </a:t>
            </a:r>
            <a:r>
              <a:rPr lang="de-AT" sz="3100" dirty="0" smtClean="0">
                <a:latin typeface="Calibri" panose="020F0502020204030204" pitchFamily="34" charset="0"/>
                <a:ea typeface="Calibri" panose="020F0502020204030204" pitchFamily="34" charset="0"/>
                <a:cs typeface="Calibri" panose="020F0502020204030204" pitchFamily="34" charset="0"/>
              </a:rPr>
              <a:t>1 JGG) </a:t>
            </a:r>
            <a:br>
              <a:rPr lang="de-AT" sz="3100" dirty="0" smtClean="0">
                <a:latin typeface="Calibri" panose="020F0502020204030204" pitchFamily="34" charset="0"/>
                <a:ea typeface="Calibri" panose="020F0502020204030204" pitchFamily="34" charset="0"/>
                <a:cs typeface="Calibri" panose="020F0502020204030204" pitchFamily="34" charset="0"/>
              </a:rPr>
            </a:br>
            <a:endParaRPr lang="de-AT" sz="3100" dirty="0" smtClean="0">
              <a:latin typeface="Calibri" panose="020F0502020204030204" pitchFamily="34" charset="0"/>
              <a:ea typeface="Calibri" panose="020F0502020204030204" pitchFamily="34" charset="0"/>
              <a:cs typeface="Calibri" panose="020F0502020204030204" pitchFamily="34" charset="0"/>
            </a:endParaRPr>
          </a:p>
          <a:p>
            <a:pPr lvl="1">
              <a:lnSpc>
                <a:spcPct val="120000"/>
              </a:lnSpc>
            </a:pPr>
            <a:r>
              <a:rPr lang="de-AT" sz="3100" dirty="0">
                <a:latin typeface="Calibri" panose="020F0502020204030204" pitchFamily="34" charset="0"/>
                <a:ea typeface="Calibri" panose="020F0502020204030204" pitchFamily="34" charset="0"/>
                <a:cs typeface="Calibri" panose="020F0502020204030204" pitchFamily="34" charset="0"/>
              </a:rPr>
              <a:t>Bei Beteiligung an derselben Straftat ist eine Jugendstrafsache </a:t>
            </a:r>
            <a:r>
              <a:rPr lang="de-AT" sz="3100" dirty="0" smtClean="0">
                <a:latin typeface="Calibri" panose="020F0502020204030204" pitchFamily="34" charset="0"/>
                <a:ea typeface="Calibri" panose="020F0502020204030204" pitchFamily="34" charset="0"/>
                <a:cs typeface="Calibri" panose="020F0502020204030204" pitchFamily="34" charset="0"/>
              </a:rPr>
              <a:t>grundsätzlich </a:t>
            </a:r>
            <a:r>
              <a:rPr lang="de-AT" sz="3100" b="1" dirty="0" smtClean="0">
                <a:latin typeface="Calibri" panose="020F0502020204030204" pitchFamily="34" charset="0"/>
                <a:ea typeface="Calibri" panose="020F0502020204030204" pitchFamily="34" charset="0"/>
                <a:cs typeface="Calibri" panose="020F0502020204030204" pitchFamily="34" charset="0"/>
              </a:rPr>
              <a:t>gemeinsam </a:t>
            </a:r>
            <a:r>
              <a:rPr lang="de-AT" sz="3100" b="1" dirty="0">
                <a:latin typeface="Calibri" panose="020F0502020204030204" pitchFamily="34" charset="0"/>
                <a:ea typeface="Calibri" panose="020F0502020204030204" pitchFamily="34" charset="0"/>
                <a:cs typeface="Calibri" panose="020F0502020204030204" pitchFamily="34" charset="0"/>
              </a:rPr>
              <a:t>mit dem Verfahren gegen Erwachsene </a:t>
            </a:r>
            <a:r>
              <a:rPr lang="de-AT" sz="3100" dirty="0">
                <a:latin typeface="Calibri" panose="020F0502020204030204" pitchFamily="34" charset="0"/>
                <a:ea typeface="Calibri" panose="020F0502020204030204" pitchFamily="34" charset="0"/>
                <a:cs typeface="Calibri" panose="020F0502020204030204" pitchFamily="34" charset="0"/>
              </a:rPr>
              <a:t>zu führen (§ </a:t>
            </a:r>
            <a:r>
              <a:rPr lang="de-AT" sz="3100" dirty="0" smtClean="0">
                <a:latin typeface="Calibri" panose="020F0502020204030204" pitchFamily="34" charset="0"/>
                <a:ea typeface="Calibri" panose="020F0502020204030204" pitchFamily="34" charset="0"/>
                <a:cs typeface="Calibri" panose="020F0502020204030204" pitchFamily="34" charset="0"/>
              </a:rPr>
              <a:t>34 JGG)</a:t>
            </a:r>
            <a:br>
              <a:rPr lang="de-AT" sz="3100" dirty="0" smtClean="0">
                <a:latin typeface="Calibri" panose="020F0502020204030204" pitchFamily="34" charset="0"/>
                <a:ea typeface="Calibri" panose="020F0502020204030204" pitchFamily="34" charset="0"/>
                <a:cs typeface="Calibri" panose="020F0502020204030204" pitchFamily="34" charset="0"/>
              </a:rPr>
            </a:br>
            <a:endParaRPr lang="de-AT" sz="3100" dirty="0" smtClean="0">
              <a:latin typeface="Calibri" panose="020F0502020204030204" pitchFamily="34" charset="0"/>
              <a:ea typeface="Calibri" panose="020F0502020204030204" pitchFamily="34" charset="0"/>
              <a:cs typeface="Calibri" panose="020F0502020204030204" pitchFamily="34" charset="0"/>
            </a:endParaRPr>
          </a:p>
          <a:p>
            <a:pPr lvl="1">
              <a:lnSpc>
                <a:spcPct val="120000"/>
              </a:lnSpc>
            </a:pPr>
            <a:r>
              <a:rPr lang="de-AT" sz="3100" dirty="0" smtClean="0">
                <a:latin typeface="Calibri" panose="020F0502020204030204" pitchFamily="34" charset="0"/>
                <a:ea typeface="Calibri" panose="020F0502020204030204" pitchFamily="34" charset="0"/>
                <a:cs typeface="Calibri" panose="020F0502020204030204" pitchFamily="34" charset="0"/>
              </a:rPr>
              <a:t> </a:t>
            </a:r>
            <a:r>
              <a:rPr lang="de-AT" sz="3100" b="1" dirty="0">
                <a:latin typeface="Calibri" panose="020F0502020204030204" pitchFamily="34" charset="0"/>
                <a:ea typeface="Calibri" panose="020F0502020204030204" pitchFamily="34" charset="0"/>
                <a:cs typeface="Calibri" panose="020F0502020204030204" pitchFamily="34" charset="0"/>
              </a:rPr>
              <a:t>Notwendige Verteidigung</a:t>
            </a:r>
            <a:r>
              <a:rPr lang="de-AT" sz="3100" dirty="0">
                <a:latin typeface="Calibri" panose="020F0502020204030204" pitchFamily="34" charset="0"/>
                <a:ea typeface="Calibri" panose="020F0502020204030204" pitchFamily="34" charset="0"/>
                <a:cs typeface="Calibri" panose="020F0502020204030204" pitchFamily="34" charset="0"/>
              </a:rPr>
              <a:t> (§ </a:t>
            </a:r>
            <a:r>
              <a:rPr lang="de-AT" sz="3100" dirty="0" smtClean="0">
                <a:latin typeface="Calibri" panose="020F0502020204030204" pitchFamily="34" charset="0"/>
                <a:ea typeface="Calibri" panose="020F0502020204030204" pitchFamily="34" charset="0"/>
                <a:cs typeface="Calibri" panose="020F0502020204030204" pitchFamily="34" charset="0"/>
              </a:rPr>
              <a:t>39 JGG)</a:t>
            </a:r>
          </a:p>
          <a:p>
            <a:pPr lvl="2">
              <a:lnSpc>
                <a:spcPct val="120000"/>
              </a:lnSpc>
              <a:buFont typeface="Wingdings" panose="05000000000000000000" pitchFamily="2" charset="2"/>
              <a:buChar char="Ø"/>
            </a:pPr>
            <a:r>
              <a:rPr lang="de-AT" sz="3100" dirty="0" smtClean="0">
                <a:latin typeface="Calibri" panose="020F0502020204030204" pitchFamily="34" charset="0"/>
                <a:ea typeface="Calibri" panose="020F0502020204030204" pitchFamily="34" charset="0"/>
                <a:cs typeface="Calibri" panose="020F0502020204030204" pitchFamily="34" charset="0"/>
              </a:rPr>
              <a:t> im </a:t>
            </a:r>
            <a:r>
              <a:rPr lang="de-AT" sz="3100" dirty="0">
                <a:latin typeface="Calibri" panose="020F0502020204030204" pitchFamily="34" charset="0"/>
                <a:ea typeface="Calibri" panose="020F0502020204030204" pitchFamily="34" charset="0"/>
                <a:cs typeface="Calibri" panose="020F0502020204030204" pitchFamily="34" charset="0"/>
              </a:rPr>
              <a:t>gesamten Verfahren wegen eines </a:t>
            </a:r>
            <a:r>
              <a:rPr lang="de-AT" sz="3100" dirty="0" smtClean="0">
                <a:latin typeface="Calibri" panose="020F0502020204030204" pitchFamily="34" charset="0"/>
                <a:ea typeface="Calibri" panose="020F0502020204030204" pitchFamily="34" charset="0"/>
                <a:cs typeface="Calibri" panose="020F0502020204030204" pitchFamily="34" charset="0"/>
              </a:rPr>
              <a:t>Verbrechens</a:t>
            </a:r>
          </a:p>
          <a:p>
            <a:pPr lvl="2">
              <a:lnSpc>
                <a:spcPct val="120000"/>
              </a:lnSpc>
              <a:buFont typeface="Wingdings" panose="05000000000000000000" pitchFamily="2" charset="2"/>
              <a:buChar char="Ø"/>
            </a:pPr>
            <a:r>
              <a:rPr lang="de-AT" sz="3100" dirty="0">
                <a:latin typeface="Calibri" panose="020F0502020204030204" pitchFamily="34" charset="0"/>
                <a:ea typeface="Calibri" panose="020F0502020204030204" pitchFamily="34" charset="0"/>
                <a:cs typeface="Calibri" panose="020F0502020204030204" pitchFamily="34" charset="0"/>
              </a:rPr>
              <a:t> </a:t>
            </a:r>
            <a:r>
              <a:rPr lang="de-AT" sz="3100" dirty="0" smtClean="0">
                <a:latin typeface="Calibri" panose="020F0502020204030204" pitchFamily="34" charset="0"/>
                <a:ea typeface="Calibri" panose="020F0502020204030204" pitchFamily="34" charset="0"/>
                <a:cs typeface="Calibri" panose="020F0502020204030204" pitchFamily="34" charset="0"/>
              </a:rPr>
              <a:t>in der </a:t>
            </a:r>
            <a:r>
              <a:rPr lang="de-AT" sz="3100" b="1" dirty="0" smtClean="0">
                <a:latin typeface="Calibri" panose="020F0502020204030204" pitchFamily="34" charset="0"/>
                <a:ea typeface="Calibri" panose="020F0502020204030204" pitchFamily="34" charset="0"/>
                <a:cs typeface="Calibri" panose="020F0502020204030204" pitchFamily="34" charset="0"/>
              </a:rPr>
              <a:t>Hauptverhandlung</a:t>
            </a:r>
            <a:r>
              <a:rPr lang="de-AT" sz="3100" dirty="0" smtClean="0">
                <a:latin typeface="Calibri" panose="020F0502020204030204" pitchFamily="34" charset="0"/>
                <a:ea typeface="Calibri" panose="020F0502020204030204" pitchFamily="34" charset="0"/>
                <a:cs typeface="Calibri" panose="020F0502020204030204" pitchFamily="34" charset="0"/>
              </a:rPr>
              <a:t> bei sonstiger Nichtigkeit </a:t>
            </a:r>
          </a:p>
          <a:p>
            <a:pPr lvl="2">
              <a:lnSpc>
                <a:spcPct val="120000"/>
              </a:lnSpc>
              <a:buFont typeface="Wingdings" panose="05000000000000000000" pitchFamily="2" charset="2"/>
              <a:buChar char="Ø"/>
            </a:pPr>
            <a:r>
              <a:rPr lang="de-AT" sz="3100" b="1" dirty="0">
                <a:latin typeface="Calibri" panose="020F0502020204030204" pitchFamily="34" charset="0"/>
                <a:ea typeface="Calibri" panose="020F0502020204030204" pitchFamily="34" charset="0"/>
                <a:cs typeface="Calibri" panose="020F0502020204030204" pitchFamily="34" charset="0"/>
              </a:rPr>
              <a:t>im Rechtsmittelverfahren </a:t>
            </a:r>
            <a:r>
              <a:rPr lang="de-AT" sz="3100" dirty="0">
                <a:latin typeface="Calibri" panose="020F0502020204030204" pitchFamily="34" charset="0"/>
                <a:ea typeface="Calibri" panose="020F0502020204030204" pitchFamily="34" charset="0"/>
                <a:cs typeface="Calibri" panose="020F0502020204030204" pitchFamily="34" charset="0"/>
              </a:rPr>
              <a:t>bei einer Berufung oder </a:t>
            </a:r>
            <a:r>
              <a:rPr lang="de-AT" sz="3100" dirty="0" smtClean="0">
                <a:latin typeface="Calibri" panose="020F0502020204030204" pitchFamily="34" charset="0"/>
                <a:ea typeface="Calibri" panose="020F0502020204030204" pitchFamily="34" charset="0"/>
                <a:cs typeface="Calibri" panose="020F0502020204030204" pitchFamily="34" charset="0"/>
              </a:rPr>
              <a:t>Nichtigkeitsbeschwerde</a:t>
            </a:r>
            <a:br>
              <a:rPr lang="de-AT" sz="3100" dirty="0" smtClean="0">
                <a:latin typeface="Calibri" panose="020F0502020204030204" pitchFamily="34" charset="0"/>
                <a:ea typeface="Calibri" panose="020F0502020204030204" pitchFamily="34" charset="0"/>
                <a:cs typeface="Calibri" panose="020F0502020204030204" pitchFamily="34" charset="0"/>
              </a:rPr>
            </a:br>
            <a:endParaRPr lang="de-AT" sz="3100" dirty="0" smtClean="0">
              <a:latin typeface="Calibri" panose="020F0502020204030204" pitchFamily="34" charset="0"/>
              <a:ea typeface="Calibri" panose="020F0502020204030204" pitchFamily="34" charset="0"/>
              <a:cs typeface="Calibri" panose="020F0502020204030204" pitchFamily="34" charset="0"/>
            </a:endParaRPr>
          </a:p>
          <a:p>
            <a:pPr lvl="1">
              <a:lnSpc>
                <a:spcPct val="120000"/>
              </a:lnSpc>
            </a:pPr>
            <a:r>
              <a:rPr lang="de-AT" sz="3100" dirty="0" smtClean="0">
                <a:latin typeface="Calibri" panose="020F0502020204030204" pitchFamily="34" charset="0"/>
                <a:ea typeface="Calibri" panose="020F0502020204030204" pitchFamily="34" charset="0"/>
                <a:cs typeface="Calibri" panose="020F0502020204030204" pitchFamily="34" charset="0"/>
              </a:rPr>
              <a:t>Grundsätzlich </a:t>
            </a:r>
            <a:r>
              <a:rPr lang="de-AT" sz="3100" dirty="0">
                <a:latin typeface="Calibri" panose="020F0502020204030204" pitchFamily="34" charset="0"/>
                <a:ea typeface="Calibri" panose="020F0502020204030204" pitchFamily="34" charset="0"/>
                <a:cs typeface="Calibri" panose="020F0502020204030204" pitchFamily="34" charset="0"/>
              </a:rPr>
              <a:t>ist das Jugendstrafverfahren </a:t>
            </a:r>
            <a:r>
              <a:rPr lang="de-AT" sz="3100" b="1" dirty="0">
                <a:latin typeface="Calibri" panose="020F0502020204030204" pitchFamily="34" charset="0"/>
                <a:ea typeface="Calibri" panose="020F0502020204030204" pitchFamily="34" charset="0"/>
                <a:cs typeface="Calibri" panose="020F0502020204030204" pitchFamily="34" charset="0"/>
              </a:rPr>
              <a:t>öffentlich</a:t>
            </a:r>
            <a:r>
              <a:rPr lang="de-AT" sz="3100" dirty="0">
                <a:latin typeface="Calibri" panose="020F0502020204030204" pitchFamily="34" charset="0"/>
                <a:ea typeface="Calibri" panose="020F0502020204030204" pitchFamily="34" charset="0"/>
                <a:cs typeface="Calibri" panose="020F0502020204030204" pitchFamily="34" charset="0"/>
              </a:rPr>
              <a:t>, ein Ausschluss der Öffentlichkeit kann angeordnet werden, wenn dies im Interesse des Jugendlichen geboten ist</a:t>
            </a:r>
          </a:p>
          <a:p>
            <a:pPr lvl="2">
              <a:buFont typeface="Wingdings" panose="05000000000000000000" pitchFamily="2" charset="2"/>
              <a:buChar char="Ø"/>
            </a:pPr>
            <a:endParaRPr lang="de-AT" sz="2600" dirty="0" smtClean="0">
              <a:latin typeface="Calibri" panose="020F0502020204030204" pitchFamily="34" charset="0"/>
              <a:ea typeface="Calibri" panose="020F0502020204030204" pitchFamily="34" charset="0"/>
              <a:cs typeface="Calibri" panose="020F0502020204030204" pitchFamily="34" charset="0"/>
            </a:endParaRPr>
          </a:p>
          <a:p>
            <a:pPr lvl="2">
              <a:buFont typeface="Wingdings" panose="05000000000000000000" pitchFamily="2" charset="2"/>
              <a:buChar char="Ø"/>
            </a:pPr>
            <a:endParaRPr lang="de-AT" sz="2400" dirty="0" smtClean="0">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de-AT" dirty="0" smtClean="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de-AT" dirty="0"/>
          </a:p>
        </p:txBody>
      </p:sp>
    </p:spTree>
    <p:extLst>
      <p:ext uri="{BB962C8B-B14F-4D97-AF65-F5344CB8AC3E}">
        <p14:creationId xmlns:p14="http://schemas.microsoft.com/office/powerpoint/2010/main" val="3644798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532800" y="159840"/>
            <a:ext cx="9622080" cy="1544400"/>
          </a:xfrm>
          <a:prstGeom prst="rect">
            <a:avLst/>
          </a:prstGeom>
          <a:noFill/>
          <a:ln w="0">
            <a:noFill/>
          </a:ln>
        </p:spPr>
        <p:txBody>
          <a:bodyPr lIns="0" tIns="0" rIns="0" bIns="0" anchor="ctr">
            <a:noAutofit/>
          </a:bodyPr>
          <a:lstStyle/>
          <a:p>
            <a:pPr indent="0" algn="ctr">
              <a:lnSpc>
                <a:spcPct val="100000"/>
              </a:lnSpc>
              <a:buNone/>
              <a:tabLst>
                <a:tab pos="0" algn="l"/>
              </a:tabLst>
            </a:pPr>
            <a:r>
              <a:rPr lang="de-AT" sz="4940" b="1" strike="noStrike" spc="-1">
                <a:solidFill>
                  <a:srgbClr val="000000"/>
                </a:solidFill>
                <a:latin typeface="Arial"/>
              </a:rPr>
              <a:t>Behörden bzw. Einrichtungen im Jugendstrafverfahren</a:t>
            </a:r>
          </a:p>
        </p:txBody>
      </p:sp>
      <p:sp>
        <p:nvSpPr>
          <p:cNvPr id="171" name="PlaceHolder 2"/>
          <p:cNvSpPr>
            <a:spLocks noGrp="1"/>
          </p:cNvSpPr>
          <p:nvPr>
            <p:ph/>
          </p:nvPr>
        </p:nvSpPr>
        <p:spPr>
          <a:xfrm>
            <a:off x="532800" y="1766880"/>
            <a:ext cx="9622080" cy="4384080"/>
          </a:xfrm>
          <a:prstGeom prst="rect">
            <a:avLst/>
          </a:prstGeom>
          <a:noFill/>
          <a:ln w="0">
            <a:noFill/>
          </a:ln>
        </p:spPr>
        <p:txBody>
          <a:bodyPr lIns="0" tIns="0" rIns="0" bIns="0" anchor="t">
            <a:normAutofit/>
          </a:bodyPr>
          <a:lstStyle/>
          <a:p>
            <a:pPr indent="0">
              <a:lnSpc>
                <a:spcPct val="100000"/>
              </a:lnSpc>
              <a:spcBef>
                <a:spcPts val="1590"/>
              </a:spcBef>
              <a:buNone/>
            </a:pPr>
            <a:endParaRPr lang="de-AT" sz="2800" b="0" strike="noStrike" spc="-1" dirty="0">
              <a:solidFill>
                <a:srgbClr val="000000"/>
              </a:solidFill>
              <a:latin typeface="Arial"/>
            </a:endParaRPr>
          </a:p>
          <a:p>
            <a:pPr marL="432000" indent="-324000">
              <a:lnSpc>
                <a:spcPct val="100000"/>
              </a:lnSpc>
              <a:spcBef>
                <a:spcPts val="1590"/>
              </a:spcBef>
              <a:buClr>
                <a:srgbClr val="000000"/>
              </a:buClr>
              <a:buSzPct val="45000"/>
              <a:buFont typeface="Wingdings" charset="2"/>
              <a:buChar char=""/>
            </a:pPr>
            <a:r>
              <a:rPr lang="de-AT" sz="2800" b="1" strike="noStrike" spc="-1" dirty="0">
                <a:solidFill>
                  <a:srgbClr val="000000"/>
                </a:solidFill>
                <a:latin typeface="Calibri"/>
              </a:rPr>
              <a:t>Jugendgerichtshilfe</a:t>
            </a:r>
            <a:endParaRPr lang="de-AT" sz="2800" b="0" strike="noStrike" spc="-1" dirty="0">
              <a:solidFill>
                <a:srgbClr val="000000"/>
              </a:solidFill>
              <a:latin typeface="Arial"/>
            </a:endParaRPr>
          </a:p>
          <a:p>
            <a:pPr marL="810900" indent="-342900">
              <a:lnSpc>
                <a:spcPct val="115000"/>
              </a:lnSpc>
              <a:spcBef>
                <a:spcPts val="1590"/>
              </a:spcBef>
              <a:buClr>
                <a:srgbClr val="000000"/>
              </a:buClr>
              <a:buSzPct val="45000"/>
              <a:buFont typeface="Wingdings" panose="05000000000000000000" pitchFamily="2" charset="2"/>
              <a:buChar char="Ø"/>
            </a:pPr>
            <a:r>
              <a:rPr lang="de-AT" sz="2400" b="1" strike="noStrike" spc="-1" dirty="0">
                <a:solidFill>
                  <a:srgbClr val="000000"/>
                </a:solidFill>
                <a:latin typeface="Calibri"/>
                <a:ea typeface="Microsoft YaHei"/>
              </a:rPr>
              <a:t>unterstützt</a:t>
            </a:r>
            <a:r>
              <a:rPr lang="de-AT" sz="2400" b="0" strike="noStrike" spc="-1" dirty="0">
                <a:solidFill>
                  <a:srgbClr val="000000"/>
                </a:solidFill>
                <a:latin typeface="Calibri"/>
                <a:ea typeface="Microsoft YaHei"/>
              </a:rPr>
              <a:t> </a:t>
            </a:r>
            <a:r>
              <a:rPr lang="de-AT" sz="2400" b="0" strike="noStrike" spc="-1" dirty="0" smtClean="0">
                <a:solidFill>
                  <a:srgbClr val="000000"/>
                </a:solidFill>
                <a:latin typeface="Calibri"/>
                <a:ea typeface="Microsoft YaHei"/>
              </a:rPr>
              <a:t>die </a:t>
            </a:r>
            <a:r>
              <a:rPr lang="de-AT" sz="2400" b="1" strike="noStrike" spc="-1" dirty="0">
                <a:solidFill>
                  <a:srgbClr val="000000"/>
                </a:solidFill>
                <a:latin typeface="Calibri"/>
                <a:ea typeface="Microsoft YaHei"/>
              </a:rPr>
              <a:t>Gerichte</a:t>
            </a:r>
            <a:r>
              <a:rPr lang="de-AT" sz="2400" b="0" strike="noStrike" spc="-1" dirty="0">
                <a:solidFill>
                  <a:srgbClr val="000000"/>
                </a:solidFill>
                <a:latin typeface="Calibri"/>
                <a:ea typeface="Microsoft YaHei"/>
              </a:rPr>
              <a:t> und </a:t>
            </a:r>
            <a:r>
              <a:rPr lang="de-AT" sz="2400" b="1" strike="noStrike" spc="-1" dirty="0">
                <a:solidFill>
                  <a:srgbClr val="000000"/>
                </a:solidFill>
                <a:latin typeface="Calibri"/>
                <a:ea typeface="Microsoft YaHei"/>
              </a:rPr>
              <a:t>Staatsanwaltschaften</a:t>
            </a:r>
            <a:r>
              <a:rPr lang="de-AT" sz="2400" b="0" strike="noStrike" spc="-1" dirty="0">
                <a:solidFill>
                  <a:srgbClr val="000000"/>
                </a:solidFill>
                <a:latin typeface="Calibri"/>
                <a:ea typeface="Microsoft YaHei"/>
              </a:rPr>
              <a:t> bei Erfüllung der ihnen durch dieses Bundesgesetz übertragenen </a:t>
            </a:r>
            <a:r>
              <a:rPr lang="de-AT" sz="2400" b="0" strike="noStrike" spc="-1" dirty="0" smtClean="0">
                <a:solidFill>
                  <a:srgbClr val="000000"/>
                </a:solidFill>
                <a:latin typeface="Calibri"/>
                <a:ea typeface="Microsoft YaHei"/>
              </a:rPr>
              <a:t>Aufgaben</a:t>
            </a:r>
          </a:p>
          <a:p>
            <a:pPr marL="810900" indent="-342900">
              <a:lnSpc>
                <a:spcPct val="115000"/>
              </a:lnSpc>
              <a:spcBef>
                <a:spcPts val="1590"/>
              </a:spcBef>
              <a:buClr>
                <a:srgbClr val="000000"/>
              </a:buClr>
              <a:buSzPct val="45000"/>
              <a:buFont typeface="Wingdings" panose="05000000000000000000" pitchFamily="2" charset="2"/>
              <a:buChar char="Ø"/>
            </a:pPr>
            <a:r>
              <a:rPr lang="de-AT" sz="2400" b="0" strike="noStrike" spc="-1" dirty="0" smtClean="0">
                <a:solidFill>
                  <a:srgbClr val="000000"/>
                </a:solidFill>
                <a:latin typeface="Calibri"/>
                <a:ea typeface="Microsoft YaHei"/>
              </a:rPr>
              <a:t>die </a:t>
            </a:r>
            <a:r>
              <a:rPr lang="de-AT" sz="2400" b="0" strike="noStrike" spc="-1" dirty="0">
                <a:solidFill>
                  <a:srgbClr val="000000"/>
                </a:solidFill>
                <a:latin typeface="Calibri"/>
                <a:ea typeface="Microsoft YaHei"/>
              </a:rPr>
              <a:t>Gerichte und Staatsanwaltschaften können die Organe der Jugendgerichtshilfe insbesondere </a:t>
            </a:r>
            <a:r>
              <a:rPr lang="de-AT" sz="2400" b="1" strike="noStrike" spc="-1" dirty="0">
                <a:solidFill>
                  <a:srgbClr val="000000"/>
                </a:solidFill>
                <a:latin typeface="Calibri"/>
                <a:ea typeface="Microsoft YaHei"/>
              </a:rPr>
              <a:t>damit betrauen</a:t>
            </a:r>
            <a:endParaRPr lang="de-AT" sz="2400" b="0" strike="noStrike" spc="-1" dirty="0">
              <a:solidFill>
                <a:srgbClr val="000000"/>
              </a:solidFill>
              <a:latin typeface="Arial"/>
            </a:endParaRPr>
          </a:p>
          <a:p>
            <a:pPr marL="648000" indent="0">
              <a:lnSpc>
                <a:spcPct val="115000"/>
              </a:lnSpc>
              <a:spcBef>
                <a:spcPts val="1590"/>
              </a:spcBef>
              <a:buNone/>
            </a:pP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laceHolder 1"/>
          <p:cNvSpPr>
            <a:spLocks noGrp="1"/>
          </p:cNvSpPr>
          <p:nvPr>
            <p:ph/>
          </p:nvPr>
        </p:nvSpPr>
        <p:spPr>
          <a:xfrm>
            <a:off x="610622" y="1465323"/>
            <a:ext cx="9622080" cy="4384080"/>
          </a:xfrm>
          <a:prstGeom prst="rect">
            <a:avLst/>
          </a:prstGeom>
          <a:noFill/>
          <a:ln w="0">
            <a:noFill/>
          </a:ln>
        </p:spPr>
        <p:txBody>
          <a:bodyPr lIns="0" tIns="0" rIns="0" bIns="0" anchor="t">
            <a:normAutofit fontScale="94722"/>
          </a:bodyPr>
          <a:lstStyle/>
          <a:p>
            <a:pPr marL="762300" indent="-342900">
              <a:lnSpc>
                <a:spcPct val="110000"/>
              </a:lnSpc>
              <a:spcBef>
                <a:spcPts val="1590"/>
              </a:spcBef>
              <a:buClr>
                <a:srgbClr val="000000"/>
              </a:buClr>
              <a:buSzPct val="45000"/>
              <a:buFont typeface="Wingdings" panose="05000000000000000000" pitchFamily="2" charset="2"/>
              <a:buChar char="§"/>
            </a:pPr>
            <a:r>
              <a:rPr lang="de-AT" sz="2400" b="0" strike="noStrike" spc="-1" dirty="0">
                <a:solidFill>
                  <a:srgbClr val="000000"/>
                </a:solidFill>
                <a:latin typeface="Calibri"/>
                <a:ea typeface="Microsoft YaHei"/>
              </a:rPr>
              <a:t>die Lebens- und Familienverhältnisse eines Unmündigen oder Jugendlichen samt dem wirtschaftlichen und sozialen Hintergrund, seine Entwicklung und seinen Reifegrad sowie alle anderen Umstände zu erheben, die zur Beurteilung der Person und seiner körperlichen, geistigen und seelischen Eigenart dienen können (</a:t>
            </a:r>
            <a:r>
              <a:rPr lang="de-AT" sz="2400" b="1" strike="noStrike" spc="-1" dirty="0" smtClean="0">
                <a:solidFill>
                  <a:srgbClr val="000000"/>
                </a:solidFill>
                <a:latin typeface="Calibri"/>
                <a:ea typeface="Microsoft YaHei"/>
              </a:rPr>
              <a:t>Jugenderhebungen</a:t>
            </a:r>
            <a:r>
              <a:rPr lang="de-AT" sz="2400" b="0" strike="noStrike" spc="-1" dirty="0" smtClean="0">
                <a:solidFill>
                  <a:srgbClr val="000000"/>
                </a:solidFill>
                <a:latin typeface="Calibri"/>
                <a:ea typeface="Microsoft YaHei"/>
              </a:rPr>
              <a:t>)</a:t>
            </a:r>
          </a:p>
          <a:p>
            <a:pPr marL="762300" indent="-342900">
              <a:lnSpc>
                <a:spcPct val="110000"/>
              </a:lnSpc>
              <a:spcBef>
                <a:spcPts val="1590"/>
              </a:spcBef>
              <a:buClr>
                <a:srgbClr val="000000"/>
              </a:buClr>
              <a:buSzPct val="45000"/>
              <a:buFont typeface="Wingdings" panose="05000000000000000000" pitchFamily="2" charset="2"/>
              <a:buChar char="§"/>
            </a:pPr>
            <a:r>
              <a:rPr lang="de-AT" sz="2400" b="0" strike="noStrike" spc="-1" dirty="0" smtClean="0">
                <a:solidFill>
                  <a:srgbClr val="000000"/>
                </a:solidFill>
                <a:latin typeface="Calibri"/>
                <a:ea typeface="Microsoft YaHei"/>
              </a:rPr>
              <a:t>an </a:t>
            </a:r>
            <a:r>
              <a:rPr lang="de-AT" sz="2400" b="0" strike="noStrike" spc="-1" dirty="0">
                <a:solidFill>
                  <a:srgbClr val="000000"/>
                </a:solidFill>
                <a:latin typeface="Calibri"/>
                <a:ea typeface="Microsoft YaHei"/>
              </a:rPr>
              <a:t>einem Tatausgleich oder an der</a:t>
            </a:r>
            <a:r>
              <a:rPr lang="de-AT" sz="2400" b="1" strike="noStrike" spc="-1" dirty="0">
                <a:solidFill>
                  <a:srgbClr val="000000"/>
                </a:solidFill>
                <a:latin typeface="Calibri"/>
                <a:ea typeface="Microsoft YaHei"/>
              </a:rPr>
              <a:t> Vermittlung und Durchführung von gemeinnützigen Leistungen</a:t>
            </a:r>
            <a:r>
              <a:rPr lang="de-AT" sz="2400" b="0" strike="noStrike" spc="-1" dirty="0">
                <a:solidFill>
                  <a:srgbClr val="000000"/>
                </a:solidFill>
                <a:latin typeface="Calibri"/>
                <a:ea typeface="Microsoft YaHei"/>
              </a:rPr>
              <a:t>, </a:t>
            </a:r>
            <a:r>
              <a:rPr lang="de-AT" sz="2400" b="1" strike="noStrike" spc="-1" dirty="0">
                <a:solidFill>
                  <a:srgbClr val="000000"/>
                </a:solidFill>
                <a:latin typeface="Calibri"/>
                <a:ea typeface="Microsoft YaHei"/>
              </a:rPr>
              <a:t>Schulungen und Kursen</a:t>
            </a:r>
            <a:r>
              <a:rPr lang="de-AT" sz="2400" b="0" strike="noStrike" spc="-1" dirty="0">
                <a:solidFill>
                  <a:srgbClr val="000000"/>
                </a:solidFill>
                <a:latin typeface="Calibri"/>
                <a:ea typeface="Microsoft YaHei"/>
              </a:rPr>
              <a:t> </a:t>
            </a:r>
            <a:r>
              <a:rPr lang="de-AT" sz="2400" b="0" strike="noStrike" spc="-1" dirty="0" smtClean="0">
                <a:solidFill>
                  <a:srgbClr val="000000"/>
                </a:solidFill>
                <a:latin typeface="Calibri"/>
                <a:ea typeface="Microsoft YaHei"/>
              </a:rPr>
              <a:t>mitzuwirken</a:t>
            </a:r>
          </a:p>
          <a:p>
            <a:pPr marL="762300" indent="-342900">
              <a:lnSpc>
                <a:spcPct val="110000"/>
              </a:lnSpc>
              <a:spcBef>
                <a:spcPts val="1590"/>
              </a:spcBef>
              <a:buClr>
                <a:srgbClr val="000000"/>
              </a:buClr>
              <a:buSzPct val="45000"/>
              <a:buFont typeface="Wingdings" panose="05000000000000000000" pitchFamily="2" charset="2"/>
              <a:buChar char="§"/>
            </a:pPr>
            <a:r>
              <a:rPr lang="de-AT" sz="2400" spc="-1" dirty="0">
                <a:solidFill>
                  <a:srgbClr val="000000"/>
                </a:solidFill>
                <a:latin typeface="Calibri"/>
                <a:ea typeface="Microsoft YaHei"/>
              </a:rPr>
              <a:t>die für die Entscheidung über die Freilassung des Beschuldigten gemäß § 35 </a:t>
            </a:r>
            <a:r>
              <a:rPr lang="de-AT" sz="2400" spc="-1" dirty="0" err="1">
                <a:solidFill>
                  <a:srgbClr val="000000"/>
                </a:solidFill>
                <a:latin typeface="Calibri"/>
                <a:ea typeface="Microsoft YaHei"/>
              </a:rPr>
              <a:t>Abs</a:t>
            </a:r>
            <a:r>
              <a:rPr lang="de-AT" sz="2400" spc="-1" dirty="0">
                <a:solidFill>
                  <a:srgbClr val="000000"/>
                </a:solidFill>
                <a:latin typeface="Calibri"/>
                <a:ea typeface="Microsoft YaHei"/>
              </a:rPr>
              <a:t> 1 JGG maßgeblichen Umstände zu erheben (</a:t>
            </a:r>
            <a:r>
              <a:rPr lang="de-AT" sz="2400" b="1" spc="-1" dirty="0">
                <a:solidFill>
                  <a:srgbClr val="000000"/>
                </a:solidFill>
                <a:latin typeface="Calibri"/>
                <a:ea typeface="Microsoft YaHei"/>
              </a:rPr>
              <a:t>Haftentscheidungshilfe</a:t>
            </a:r>
            <a:r>
              <a:rPr lang="de-AT" sz="2400" spc="-1" dirty="0">
                <a:solidFill>
                  <a:srgbClr val="000000"/>
                </a:solidFill>
                <a:latin typeface="Calibri"/>
                <a:ea typeface="Microsoft YaHei"/>
              </a:rPr>
              <a:t>) </a:t>
            </a:r>
            <a:endParaRPr lang="de-AT" sz="2400" spc="-1" dirty="0">
              <a:solidFill>
                <a:srgbClr val="000000"/>
              </a:solidFill>
            </a:endParaRPr>
          </a:p>
          <a:p>
            <a:pPr marL="762300" indent="-342900">
              <a:lnSpc>
                <a:spcPct val="115000"/>
              </a:lnSpc>
              <a:spcBef>
                <a:spcPts val="1590"/>
              </a:spcBef>
              <a:buClr>
                <a:srgbClr val="000000"/>
              </a:buClr>
              <a:buSzPct val="45000"/>
              <a:buFont typeface="Wingdings" panose="05000000000000000000" pitchFamily="2" charset="2"/>
              <a:buChar char="§"/>
            </a:pP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PlaceHolder 1"/>
          <p:cNvSpPr>
            <a:spLocks noGrp="1"/>
          </p:cNvSpPr>
          <p:nvPr>
            <p:ph/>
          </p:nvPr>
        </p:nvSpPr>
        <p:spPr>
          <a:xfrm>
            <a:off x="532800" y="1767600"/>
            <a:ext cx="9622080" cy="4384080"/>
          </a:xfrm>
          <a:prstGeom prst="rect">
            <a:avLst/>
          </a:prstGeom>
          <a:noFill/>
          <a:ln w="0">
            <a:noFill/>
          </a:ln>
        </p:spPr>
        <p:txBody>
          <a:bodyPr lIns="0" tIns="0" rIns="0" bIns="0" anchor="t">
            <a:normAutofit/>
          </a:bodyPr>
          <a:lstStyle/>
          <a:p>
            <a:pPr marL="468000">
              <a:lnSpc>
                <a:spcPct val="115000"/>
              </a:lnSpc>
              <a:spcBef>
                <a:spcPts val="1590"/>
              </a:spcBef>
              <a:buClr>
                <a:srgbClr val="000000"/>
              </a:buClr>
              <a:buSzPct val="45000"/>
              <a:buFont typeface="Wingdings" charset="2"/>
              <a:buChar char=""/>
            </a:pPr>
            <a:r>
              <a:rPr lang="de-AT" sz="2400" b="0" strike="noStrike" spc="-1" dirty="0" smtClean="0">
                <a:solidFill>
                  <a:srgbClr val="000000"/>
                </a:solidFill>
                <a:latin typeface="Calibri"/>
                <a:ea typeface="Microsoft YaHei"/>
              </a:rPr>
              <a:t>in </a:t>
            </a:r>
            <a:r>
              <a:rPr lang="de-AT" sz="2400" b="0" strike="noStrike" spc="-1" dirty="0">
                <a:solidFill>
                  <a:srgbClr val="000000"/>
                </a:solidFill>
                <a:latin typeface="Calibri"/>
                <a:ea typeface="Microsoft YaHei"/>
              </a:rPr>
              <a:t>Wien führt die Jugendgerichtshilfe auch die</a:t>
            </a:r>
            <a:r>
              <a:rPr lang="de-AT" sz="2400" b="1" strike="noStrike" spc="-1" dirty="0">
                <a:solidFill>
                  <a:srgbClr val="000000"/>
                </a:solidFill>
                <a:latin typeface="Calibri"/>
                <a:ea typeface="Microsoft YaHei"/>
              </a:rPr>
              <a:t> Haftbetreuung</a:t>
            </a:r>
            <a:r>
              <a:rPr lang="de-AT" sz="2400" b="0" strike="noStrike" spc="-1" dirty="0">
                <a:solidFill>
                  <a:srgbClr val="000000"/>
                </a:solidFill>
                <a:latin typeface="Calibri"/>
                <a:ea typeface="Microsoft YaHei"/>
              </a:rPr>
              <a:t> durch</a:t>
            </a:r>
            <a:r>
              <a:rPr sz="2400" dirty="0"/>
              <a:t/>
            </a:r>
            <a:br>
              <a:rPr sz="2400" dirty="0"/>
            </a:br>
            <a:r>
              <a:rPr lang="de-AT" sz="2400" b="0" strike="noStrike" spc="-1" dirty="0">
                <a:solidFill>
                  <a:srgbClr val="000000"/>
                </a:solidFill>
                <a:latin typeface="Calibri"/>
              </a:rPr>
              <a:t> </a:t>
            </a:r>
            <a:endParaRPr lang="de-AT" sz="2400" b="0" strike="noStrike" spc="-1" dirty="0">
              <a:solidFill>
                <a:srgbClr val="000000"/>
              </a:solidFill>
              <a:latin typeface="Arial"/>
            </a:endParaRPr>
          </a:p>
          <a:p>
            <a:pPr marL="468000">
              <a:lnSpc>
                <a:spcPct val="115000"/>
              </a:lnSpc>
              <a:spcBef>
                <a:spcPts val="1590"/>
              </a:spcBef>
              <a:buClr>
                <a:srgbClr val="000000"/>
              </a:buClr>
              <a:buSzPct val="45000"/>
              <a:buFont typeface="Wingdings" charset="2"/>
              <a:buChar char=""/>
            </a:pPr>
            <a:r>
              <a:rPr lang="de-AT" sz="2400" b="0" strike="noStrike" spc="-1" dirty="0">
                <a:solidFill>
                  <a:srgbClr val="000000"/>
                </a:solidFill>
                <a:latin typeface="Calibri"/>
                <a:ea typeface="Microsoft YaHei"/>
              </a:rPr>
              <a:t>Die </a:t>
            </a:r>
            <a:r>
              <a:rPr lang="de-AT" sz="2400" b="1" strike="noStrike" spc="-1" dirty="0">
                <a:solidFill>
                  <a:srgbClr val="000000"/>
                </a:solidFill>
                <a:latin typeface="Calibri"/>
                <a:ea typeface="Microsoft YaHei"/>
              </a:rPr>
              <a:t>Hauptverhandlung</a:t>
            </a:r>
            <a:r>
              <a:rPr lang="de-AT" sz="2400" b="0" strike="noStrike" spc="-1" dirty="0">
                <a:solidFill>
                  <a:srgbClr val="000000"/>
                </a:solidFill>
                <a:latin typeface="Calibri"/>
                <a:ea typeface="Microsoft YaHei"/>
              </a:rPr>
              <a:t> darf </a:t>
            </a:r>
            <a:r>
              <a:rPr lang="de-AT" sz="2400" b="1" strike="noStrike" spc="-1" dirty="0">
                <a:solidFill>
                  <a:srgbClr val="000000"/>
                </a:solidFill>
                <a:latin typeface="Calibri"/>
                <a:ea typeface="Microsoft YaHei"/>
              </a:rPr>
              <a:t>erst</a:t>
            </a:r>
            <a:r>
              <a:rPr lang="de-AT" sz="2400" b="0" strike="noStrike" spc="-1" dirty="0">
                <a:solidFill>
                  <a:srgbClr val="000000"/>
                </a:solidFill>
                <a:latin typeface="Calibri"/>
                <a:ea typeface="Microsoft YaHei"/>
              </a:rPr>
              <a:t> dann durchgeführt werden, </a:t>
            </a:r>
            <a:r>
              <a:rPr lang="de-AT" sz="2400" b="1" strike="noStrike" spc="-1" dirty="0">
                <a:solidFill>
                  <a:srgbClr val="000000"/>
                </a:solidFill>
                <a:latin typeface="Calibri"/>
                <a:ea typeface="Microsoft YaHei"/>
              </a:rPr>
              <a:t>wenn</a:t>
            </a:r>
            <a:r>
              <a:rPr lang="de-AT" sz="2400" b="0" strike="noStrike" spc="-1" dirty="0">
                <a:solidFill>
                  <a:srgbClr val="000000"/>
                </a:solidFill>
                <a:latin typeface="Calibri"/>
                <a:ea typeface="Microsoft YaHei"/>
              </a:rPr>
              <a:t> die </a:t>
            </a:r>
            <a:r>
              <a:rPr lang="de-AT" sz="2400" b="1" strike="noStrike" spc="-1" dirty="0">
                <a:solidFill>
                  <a:srgbClr val="000000"/>
                </a:solidFill>
                <a:latin typeface="Calibri"/>
                <a:ea typeface="Microsoft YaHei"/>
              </a:rPr>
              <a:t>Jugenderhebungen</a:t>
            </a:r>
            <a:r>
              <a:rPr lang="de-AT" sz="2400" b="0" strike="noStrike" spc="-1" dirty="0">
                <a:solidFill>
                  <a:srgbClr val="000000"/>
                </a:solidFill>
                <a:latin typeface="Calibri"/>
                <a:ea typeface="Microsoft YaHei"/>
              </a:rPr>
              <a:t> </a:t>
            </a:r>
            <a:r>
              <a:rPr lang="de-AT" sz="2400" b="1" strike="noStrike" spc="-1" dirty="0">
                <a:solidFill>
                  <a:srgbClr val="000000"/>
                </a:solidFill>
                <a:latin typeface="Calibri"/>
                <a:ea typeface="Microsoft YaHei"/>
              </a:rPr>
              <a:t>zur Verfügung stehen</a:t>
            </a:r>
            <a:r>
              <a:rPr lang="de-AT" sz="2400" b="0" strike="noStrike" spc="-1" dirty="0">
                <a:solidFill>
                  <a:srgbClr val="000000"/>
                </a:solidFill>
                <a:latin typeface="Calibri"/>
                <a:ea typeface="Microsoft YaHei"/>
              </a:rPr>
              <a:t> (allerdings Lex </a:t>
            </a:r>
            <a:r>
              <a:rPr lang="de-AT" sz="2400" b="0" strike="noStrike" spc="-1" dirty="0" err="1">
                <a:solidFill>
                  <a:srgbClr val="000000"/>
                </a:solidFill>
                <a:latin typeface="Calibri"/>
                <a:ea typeface="Microsoft YaHei"/>
              </a:rPr>
              <a:t>impervecta</a:t>
            </a:r>
            <a:r>
              <a:rPr lang="de-AT" sz="2400" b="0" strike="noStrike" spc="-1" dirty="0">
                <a:solidFill>
                  <a:srgbClr val="000000"/>
                </a:solidFill>
                <a:latin typeface="Calibri"/>
                <a:ea typeface="Microsoft YaHei"/>
              </a:rPr>
              <a:t>)   </a:t>
            </a:r>
            <a:endParaRPr lang="de-AT" sz="24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3300</Words>
  <Application>Microsoft Office PowerPoint</Application>
  <PresentationFormat>Benutzerdefiniert</PresentationFormat>
  <Paragraphs>171</Paragraphs>
  <Slides>51</Slides>
  <Notes>0</Notes>
  <HiddenSlides>0</HiddenSlides>
  <MMClips>0</MMClips>
  <ScaleCrop>false</ScaleCrop>
  <HeadingPairs>
    <vt:vector size="6" baseType="variant">
      <vt:variant>
        <vt:lpstr>Verwendete Schriftarten</vt:lpstr>
      </vt:variant>
      <vt:variant>
        <vt:i4>6</vt:i4>
      </vt:variant>
      <vt:variant>
        <vt:lpstr>Design</vt:lpstr>
      </vt:variant>
      <vt:variant>
        <vt:i4>5</vt:i4>
      </vt:variant>
      <vt:variant>
        <vt:lpstr>Folientitel</vt:lpstr>
      </vt:variant>
      <vt:variant>
        <vt:i4>51</vt:i4>
      </vt:variant>
    </vt:vector>
  </HeadingPairs>
  <TitlesOfParts>
    <vt:vector size="62" baseType="lpstr">
      <vt:lpstr>Microsoft YaHei</vt:lpstr>
      <vt:lpstr>Arial</vt:lpstr>
      <vt:lpstr>Calibri</vt:lpstr>
      <vt:lpstr>DejaVu Sans</vt:lpstr>
      <vt:lpstr>Symbol</vt:lpstr>
      <vt:lpstr>Wingdings</vt:lpstr>
      <vt:lpstr>Office Theme</vt:lpstr>
      <vt:lpstr>Office Theme</vt:lpstr>
      <vt:lpstr>Office Theme</vt:lpstr>
      <vt:lpstr>Office Theme</vt:lpstr>
      <vt:lpstr>Office Theme</vt:lpstr>
      <vt:lpstr>PowerPoint-Präsentation</vt:lpstr>
      <vt:lpstr>PowerPoint-Präsentation</vt:lpstr>
      <vt:lpstr>PowerPoint-Präsentation</vt:lpstr>
      <vt:lpstr>Prozessrechtliche Sonderbestimmungen</vt:lpstr>
      <vt:lpstr>PowerPoint-Präsentation</vt:lpstr>
      <vt:lpstr>PowerPoint-Präsentation</vt:lpstr>
      <vt:lpstr>Behörden bzw. Einrichtungen im Jugendstrafverfahren</vt:lpstr>
      <vt:lpstr>PowerPoint-Präsentation</vt:lpstr>
      <vt:lpstr>PowerPoint-Präsentation</vt:lpstr>
      <vt:lpstr>PowerPoint-Präsentation</vt:lpstr>
      <vt:lpstr>PowerPoint-Präsentation</vt:lpstr>
      <vt:lpstr>Mögliche Sanktionen und andere Reaktionsformen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Untersuchungshaft</vt:lpstr>
      <vt:lpstr>PowerPoint-Präsentation</vt:lpstr>
      <vt:lpstr>PowerPoint-Präsentation</vt:lpstr>
      <vt:lpstr>Begleitende „Maßnahmen“</vt:lpstr>
      <vt:lpstr>PowerPoint-Präsentation</vt:lpstr>
      <vt:lpstr>PowerPoint-Präsentation</vt:lpstr>
      <vt:lpstr>Bewährungshilfe (§ 52 StGB)</vt:lpstr>
      <vt:lpstr>PowerPoint-Präsentation</vt:lpstr>
      <vt:lpstr>PowerPoint-Präsentation</vt:lpstr>
      <vt:lpstr>Weisungen (§ 51 StGB) </vt:lpstr>
      <vt:lpstr>PowerPoint-Präsentation</vt:lpstr>
      <vt:lpstr>PowerPoint-Präsentation</vt:lpstr>
      <vt:lpstr>PowerPoint-Präsentation</vt:lpstr>
      <vt:lpstr>PowerPoint-Präsentation</vt:lpstr>
      <vt:lpstr>PowerPoint-Präsentation</vt:lpstr>
      <vt:lpstr>Aufschub des Strafvollzugs</vt:lpstr>
      <vt:lpstr>PowerPoint-Präsentation</vt:lpstr>
      <vt:lpstr>PowerPoint-Präsentation</vt:lpstr>
      <vt:lpstr>Folgen der Nichteinhaltung von Bewährungshilfe und Weisungen</vt:lpstr>
      <vt:lpstr>PowerPoint-Präsentation</vt:lpstr>
      <vt:lpstr>Exkurs – Anhaltung außerhalb des Strafrechts</vt:lpstr>
      <vt:lpstr>Diskussion über die Herabsetzung der Strafunmündigkeit auf 12 Jahre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Fazit</vt:lpstr>
      <vt:lpstr>PowerPoint-Präsentation</vt:lpstr>
    </vt:vector>
  </TitlesOfParts>
  <Company>Bundesministerium für Justiz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JUGENDKRIMINALITÄT</dc:title>
  <dc:subject/>
  <dc:creator>Oberkofler Anja</dc:creator>
  <dc:description/>
  <cp:lastModifiedBy>Hautz Andreas</cp:lastModifiedBy>
  <cp:revision>118</cp:revision>
  <cp:lastPrinted>2025-08-26T09:24:59Z</cp:lastPrinted>
  <dcterms:created xsi:type="dcterms:W3CDTF">2023-05-05T11:19:02Z</dcterms:created>
  <dcterms:modified xsi:type="dcterms:W3CDTF">2025-08-26T09:41:55Z</dcterms:modified>
  <dc:language>de-AT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false</vt:bool>
  </property>
  <property fmtid="{D5CDD505-2E9C-101B-9397-08002B2CF9AE}" pid="4" name="LinksUpToDate">
    <vt:bool>false</vt:bool>
  </property>
  <property fmtid="{D5CDD505-2E9C-101B-9397-08002B2CF9AE}" pid="5" name="MMClips">
    <vt:i4>0</vt:i4>
  </property>
  <property fmtid="{D5CDD505-2E9C-101B-9397-08002B2CF9AE}" pid="6" name="Notes">
    <vt:i4>0</vt:i4>
  </property>
  <property fmtid="{D5CDD505-2E9C-101B-9397-08002B2CF9AE}" pid="7" name="PresentationFormat">
    <vt:lpwstr>Breitbild</vt:lpwstr>
  </property>
  <property fmtid="{D5CDD505-2E9C-101B-9397-08002B2CF9AE}" pid="8" name="ScaleCrop">
    <vt:bool>false</vt:bool>
  </property>
  <property fmtid="{D5CDD505-2E9C-101B-9397-08002B2CF9AE}" pid="9" name="ShareDoc">
    <vt:bool>false</vt:bool>
  </property>
  <property fmtid="{D5CDD505-2E9C-101B-9397-08002B2CF9AE}" pid="10" name="Slides">
    <vt:i4>21</vt:i4>
  </property>
</Properties>
</file>