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sldIdLst>
    <p:sldId id="257" r:id="rId4"/>
    <p:sldId id="256" r:id="rId5"/>
    <p:sldId id="268" r:id="rId6"/>
    <p:sldId id="267" r:id="rId7"/>
    <p:sldId id="269" r:id="rId8"/>
    <p:sldId id="266" r:id="rId9"/>
    <p:sldId id="258" r:id="rId10"/>
    <p:sldId id="262" r:id="rId11"/>
    <p:sldId id="261" r:id="rId12"/>
    <p:sldId id="260" r:id="rId13"/>
    <p:sldId id="259" r:id="rId14"/>
    <p:sldId id="278" r:id="rId15"/>
    <p:sldId id="270" r:id="rId16"/>
    <p:sldId id="271" r:id="rId17"/>
    <p:sldId id="285" r:id="rId18"/>
    <p:sldId id="286" r:id="rId19"/>
    <p:sldId id="282" r:id="rId20"/>
    <p:sldId id="273" r:id="rId21"/>
    <p:sldId id="272" r:id="rId22"/>
    <p:sldId id="283" r:id="rId23"/>
    <p:sldId id="280" r:id="rId24"/>
    <p:sldId id="279" r:id="rId25"/>
    <p:sldId id="281" r:id="rId26"/>
    <p:sldId id="276" r:id="rId27"/>
    <p:sldId id="284" r:id="rId28"/>
    <p:sldId id="27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Auswahl</a:t>
            </a:r>
            <a:r>
              <a:rPr lang="de-CH" baseline="0" dirty="0"/>
              <a:t> TV </a:t>
            </a:r>
            <a:r>
              <a:rPr lang="de-CH" baseline="0" dirty="0" smtClean="0"/>
              <a:t>– Geschlecht 2018</a:t>
            </a:r>
            <a:endParaRPr lang="de-C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Tabelle1!$B$5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Tabelle1!$A$6:$A$11</c:f>
              <c:strCache>
                <c:ptCount val="6"/>
                <c:pt idx="0">
                  <c:v>Total Leib und Leben</c:v>
                </c:pt>
                <c:pt idx="1">
                  <c:v>Vermögen Gesamtindex</c:v>
                </c:pt>
                <c:pt idx="2">
                  <c:v>Ladendiebstahl</c:v>
                </c:pt>
                <c:pt idx="3">
                  <c:v>Üble Nachrede</c:v>
                </c:pt>
                <c:pt idx="4">
                  <c:v>Beschimpfung</c:v>
                </c:pt>
                <c:pt idx="5">
                  <c:v>Falsche Anschuldigung</c:v>
                </c:pt>
              </c:strCache>
            </c:strRef>
          </c:cat>
          <c:val>
            <c:numRef>
              <c:f>Tabelle1!$B$6:$B$11</c:f>
              <c:numCache>
                <c:formatCode>General</c:formatCode>
                <c:ptCount val="6"/>
                <c:pt idx="0">
                  <c:v>15723</c:v>
                </c:pt>
                <c:pt idx="1">
                  <c:v>28370</c:v>
                </c:pt>
                <c:pt idx="2">
                  <c:v>6330</c:v>
                </c:pt>
                <c:pt idx="3">
                  <c:v>833</c:v>
                </c:pt>
                <c:pt idx="4">
                  <c:v>6671</c:v>
                </c:pt>
                <c:pt idx="5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1-4762-9FAA-3C5A001CA329}"/>
            </c:ext>
          </c:extLst>
        </c:ser>
        <c:ser>
          <c:idx val="1"/>
          <c:order val="1"/>
          <c:tx>
            <c:strRef>
              <c:f>Tabelle1!$C$5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Tabelle1!$A$6:$A$11</c:f>
              <c:strCache>
                <c:ptCount val="6"/>
                <c:pt idx="0">
                  <c:v>Total Leib und Leben</c:v>
                </c:pt>
                <c:pt idx="1">
                  <c:v>Vermögen Gesamtindex</c:v>
                </c:pt>
                <c:pt idx="2">
                  <c:v>Ladendiebstahl</c:v>
                </c:pt>
                <c:pt idx="3">
                  <c:v>Üble Nachrede</c:v>
                </c:pt>
                <c:pt idx="4">
                  <c:v>Beschimpfung</c:v>
                </c:pt>
                <c:pt idx="5">
                  <c:v>Falsche Anschuldigung</c:v>
                </c:pt>
              </c:strCache>
            </c:strRef>
          </c:cat>
          <c:val>
            <c:numRef>
              <c:f>Tabelle1!$C$6:$C$11</c:f>
              <c:numCache>
                <c:formatCode>General</c:formatCode>
                <c:ptCount val="6"/>
                <c:pt idx="0">
                  <c:v>4191</c:v>
                </c:pt>
                <c:pt idx="1">
                  <c:v>9133</c:v>
                </c:pt>
                <c:pt idx="2">
                  <c:v>3243</c:v>
                </c:pt>
                <c:pt idx="3">
                  <c:v>574</c:v>
                </c:pt>
                <c:pt idx="4">
                  <c:v>2153</c:v>
                </c:pt>
                <c:pt idx="5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1-4762-9FAA-3C5A001CA329}"/>
            </c:ext>
          </c:extLst>
        </c:ser>
        <c:ser>
          <c:idx val="2"/>
          <c:order val="2"/>
          <c:tx>
            <c:strRef>
              <c:f>Tabelle1!$D$5</c:f>
              <c:strCache>
                <c:ptCount val="1"/>
                <c:pt idx="0">
                  <c:v>ca Anteil % Frauen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Tabelle1!$A$6:$A$11</c:f>
              <c:strCache>
                <c:ptCount val="6"/>
                <c:pt idx="0">
                  <c:v>Total Leib und Leben</c:v>
                </c:pt>
                <c:pt idx="1">
                  <c:v>Vermögen Gesamtindex</c:v>
                </c:pt>
                <c:pt idx="2">
                  <c:v>Ladendiebstahl</c:v>
                </c:pt>
                <c:pt idx="3">
                  <c:v>Üble Nachrede</c:v>
                </c:pt>
                <c:pt idx="4">
                  <c:v>Beschimpfung</c:v>
                </c:pt>
                <c:pt idx="5">
                  <c:v>Falsche Anschuldigung</c:v>
                </c:pt>
              </c:strCache>
            </c:strRef>
          </c:cat>
          <c:val>
            <c:numRef>
              <c:f>Tabelle1!$D$6:$D$11</c:f>
              <c:numCache>
                <c:formatCode>General</c:formatCode>
                <c:ptCount val="6"/>
                <c:pt idx="0">
                  <c:v>21</c:v>
                </c:pt>
                <c:pt idx="1">
                  <c:v>24</c:v>
                </c:pt>
                <c:pt idx="2">
                  <c:v>28</c:v>
                </c:pt>
                <c:pt idx="3">
                  <c:v>40</c:v>
                </c:pt>
                <c:pt idx="4">
                  <c:v>25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51-4762-9FAA-3C5A001CA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634608"/>
        <c:axId val="564634280"/>
      </c:barChart>
      <c:catAx>
        <c:axId val="56463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4634280"/>
        <c:crosses val="autoZero"/>
        <c:auto val="1"/>
        <c:lblAlgn val="ctr"/>
        <c:lblOffset val="100"/>
        <c:noMultiLvlLbl val="0"/>
      </c:catAx>
      <c:valAx>
        <c:axId val="56463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46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Deliktsbereich (N=717)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Tabelle1!$E$21</c:f>
              <c:strCache>
                <c:ptCount val="1"/>
                <c:pt idx="0">
                  <c:v>Gültige Prozente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(Tabelle1!$B$7;Tabelle1!$B$8;Tabelle1!$B$9;Tabelle1!$B$10;Tabelle1!$B$11;Tabelle1!$B$12;Tabelle1!$B$13;Tabelle1!$B$14;Tabelle1!$B$15;Tabelle1!$B$6)</c:f>
              <c:strCache>
                <c:ptCount val="10"/>
                <c:pt idx="0">
                  <c:v>Drogendelikt</c:v>
                </c:pt>
                <c:pt idx="1">
                  <c:v>Diebstahl</c:v>
                </c:pt>
                <c:pt idx="2">
                  <c:v>Raub</c:v>
                </c:pt>
                <c:pt idx="3">
                  <c:v>Gewaltdelikt (Körperverletzung)</c:v>
                </c:pt>
                <c:pt idx="4">
                  <c:v>Wirtschaftsdelikt</c:v>
                </c:pt>
                <c:pt idx="5">
                  <c:v>Betrug/Veruntreuung</c:v>
                </c:pt>
                <c:pt idx="6">
                  <c:v>Sexualdelikt</c:v>
                </c:pt>
                <c:pt idx="7">
                  <c:v>Tötungsdelikt</c:v>
                </c:pt>
                <c:pt idx="8">
                  <c:v>Strassenverkehrsdelikt</c:v>
                </c:pt>
                <c:pt idx="9">
                  <c:v>fehlende Werte</c:v>
                </c:pt>
              </c:strCache>
            </c:strRef>
          </c:cat>
          <c:val>
            <c:numRef>
              <c:f>(Tabelle1!$E$7;Tabelle1!$E$8;Tabelle1!$E$9;Tabelle1!$E$10;Tabelle1!$E$11;Tabelle1!$E$12;Tabelle1!$E$13;Tabelle1!$E$14;Tabelle1!$E$15;Tabelle1!$E$6)</c:f>
              <c:numCache>
                <c:formatCode>###0.0</c:formatCode>
                <c:ptCount val="10"/>
                <c:pt idx="0">
                  <c:v>16.457461645746164</c:v>
                </c:pt>
                <c:pt idx="1">
                  <c:v>10.460251046025103</c:v>
                </c:pt>
                <c:pt idx="2">
                  <c:v>6.4156206415620645</c:v>
                </c:pt>
                <c:pt idx="3">
                  <c:v>11.994421199442119</c:v>
                </c:pt>
                <c:pt idx="4">
                  <c:v>2.0920502092050208</c:v>
                </c:pt>
                <c:pt idx="5">
                  <c:v>6.6945606694560666</c:v>
                </c:pt>
                <c:pt idx="6">
                  <c:v>10.87866108786611</c:v>
                </c:pt>
                <c:pt idx="7">
                  <c:v>11.157601115760112</c:v>
                </c:pt>
                <c:pt idx="8">
                  <c:v>12.412831241283124</c:v>
                </c:pt>
                <c:pt idx="9">
                  <c:v>11.436541143654114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8-41C8-BEEB-54F5EF0478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5203968"/>
        <c:axId val="125208448"/>
      </c:barChart>
      <c:catAx>
        <c:axId val="12520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208448"/>
        <c:crosses val="autoZero"/>
        <c:auto val="1"/>
        <c:lblAlgn val="ctr"/>
        <c:lblOffset val="100"/>
        <c:noMultiLvlLbl val="0"/>
      </c:catAx>
      <c:valAx>
        <c:axId val="12520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2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Zugehörigkeit zu einer Religionsgemeinschaft (N=681)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Tabelle1!$K$21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/>
                      <a:t>49.6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74-4CE4-992D-C5F219E569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/>
                      <a:t>20.4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4-4CE4-992D-C5F219E569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10.5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4-4CE4-992D-C5F219E569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/>
                      <a:t>19.4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74-4CE4-992D-C5F219E56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Tabelle1!$I$22:$I$25</c:f>
              <c:strCache>
                <c:ptCount val="4"/>
                <c:pt idx="0">
                  <c:v>christlich</c:v>
                </c:pt>
                <c:pt idx="1">
                  <c:v>muslimisch</c:v>
                </c:pt>
                <c:pt idx="2">
                  <c:v>andere</c:v>
                </c:pt>
                <c:pt idx="3">
                  <c:v>keiner</c:v>
                </c:pt>
              </c:strCache>
            </c:strRef>
          </c:cat>
          <c:val>
            <c:numRef>
              <c:f>Tabelle1!$K$22:$K$25</c:f>
              <c:numCache>
                <c:formatCode>###0.0</c:formatCode>
                <c:ptCount val="4"/>
                <c:pt idx="0">
                  <c:v>49.926578560939795</c:v>
                </c:pt>
                <c:pt idx="1">
                  <c:v>20.851688693098385</c:v>
                </c:pt>
                <c:pt idx="2">
                  <c:v>10.425844346549193</c:v>
                </c:pt>
                <c:pt idx="3">
                  <c:v>18.795888399412629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74-4CE4-992D-C5F219E56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706304"/>
        <c:axId val="92707840"/>
      </c:barChart>
      <c:catAx>
        <c:axId val="92706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707840"/>
        <c:crosses val="autoZero"/>
        <c:auto val="1"/>
        <c:lblAlgn val="ctr"/>
        <c:lblOffset val="100"/>
        <c:noMultiLvlLbl val="0"/>
      </c:catAx>
      <c:valAx>
        <c:axId val="92707840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70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Exemplarische Wertorientierungen Inhaftierte - Personal </a:t>
            </a:r>
          </a:p>
          <a:p>
            <a:pPr>
              <a:defRPr/>
            </a:pPr>
            <a:r>
              <a:rPr lang="de-CH"/>
              <a:t>Mittelwertsvergleiche von 1=nicht  zutreffend bis 5=eindeutig zutreffend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Tabelle1!$C$90</c:f>
              <c:strCache>
                <c:ptCount val="1"/>
                <c:pt idx="0">
                  <c:v>Strafvollzugspersonal (N=1014)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Tabelle1!$B$91:$B$94</c:f>
              <c:strCache>
                <c:ptCount val="4"/>
                <c:pt idx="0">
                  <c:v>hoher Lebensstandard</c:v>
                </c:pt>
                <c:pt idx="1">
                  <c:v>an Traditionen festhalten</c:v>
                </c:pt>
                <c:pt idx="2">
                  <c:v>stolz sein, auf die Geschichte meines Landes</c:v>
                </c:pt>
                <c:pt idx="3">
                  <c:v>mein Leben nach religiösen Regeln und Normen ausrichten</c:v>
                </c:pt>
              </c:strCache>
            </c:strRef>
          </c:cat>
          <c:val>
            <c:numRef>
              <c:f>Tabelle1!$C$91:$C$94</c:f>
              <c:numCache>
                <c:formatCode>General</c:formatCode>
                <c:ptCount val="4"/>
                <c:pt idx="0">
                  <c:v>3.26</c:v>
                </c:pt>
                <c:pt idx="1">
                  <c:v>3.27</c:v>
                </c:pt>
                <c:pt idx="2">
                  <c:v>3.3</c:v>
                </c:pt>
                <c:pt idx="3">
                  <c:v>2.02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8-4FC5-9C01-282C8DD5A982}"/>
            </c:ext>
          </c:extLst>
        </c:ser>
        <c:ser>
          <c:idx val="1"/>
          <c:order val="1"/>
          <c:tx>
            <c:strRef>
              <c:f>Tabelle1!$D$90</c:f>
              <c:strCache>
                <c:ptCount val="1"/>
                <c:pt idx="0">
                  <c:v>Schweizerische Inhaftierte (N=340)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Tabelle1!$B$91:$B$94</c:f>
              <c:strCache>
                <c:ptCount val="4"/>
                <c:pt idx="0">
                  <c:v>hoher Lebensstandard</c:v>
                </c:pt>
                <c:pt idx="1">
                  <c:v>an Traditionen festhalten</c:v>
                </c:pt>
                <c:pt idx="2">
                  <c:v>stolz sein, auf die Geschichte meines Landes</c:v>
                </c:pt>
                <c:pt idx="3">
                  <c:v>mein Leben nach religiösen Regeln und Normen ausrichten</c:v>
                </c:pt>
              </c:strCache>
            </c:strRef>
          </c:cat>
          <c:val>
            <c:numRef>
              <c:f>Tabelle1!$D$91:$D$94</c:f>
              <c:numCache>
                <c:formatCode>General</c:formatCode>
                <c:ptCount val="4"/>
                <c:pt idx="0">
                  <c:v>3.39</c:v>
                </c:pt>
                <c:pt idx="1">
                  <c:v>3.3</c:v>
                </c:pt>
                <c:pt idx="2">
                  <c:v>3.24</c:v>
                </c:pt>
                <c:pt idx="3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8-4FC5-9C01-282C8DD5A982}"/>
            </c:ext>
          </c:extLst>
        </c:ser>
        <c:ser>
          <c:idx val="2"/>
          <c:order val="2"/>
          <c:tx>
            <c:strRef>
              <c:f>Tabelle1!$E$90</c:f>
              <c:strCache>
                <c:ptCount val="1"/>
                <c:pt idx="0">
                  <c:v>Nicht-Schweizer Inhaftierte (N=348)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Tabelle1!$B$91:$B$94</c:f>
              <c:strCache>
                <c:ptCount val="4"/>
                <c:pt idx="0">
                  <c:v>hoher Lebensstandard</c:v>
                </c:pt>
                <c:pt idx="1">
                  <c:v>an Traditionen festhalten</c:v>
                </c:pt>
                <c:pt idx="2">
                  <c:v>stolz sein, auf die Geschichte meines Landes</c:v>
                </c:pt>
                <c:pt idx="3">
                  <c:v>mein Leben nach religiösen Regeln und Normen ausrichten</c:v>
                </c:pt>
              </c:strCache>
            </c:strRef>
          </c:cat>
          <c:val>
            <c:numRef>
              <c:f>Tabelle1!$E$91:$E$94</c:f>
              <c:numCache>
                <c:formatCode>General</c:formatCode>
                <c:ptCount val="4"/>
                <c:pt idx="0">
                  <c:v>3.65</c:v>
                </c:pt>
                <c:pt idx="1">
                  <c:v>3.49</c:v>
                </c:pt>
                <c:pt idx="2">
                  <c:v>3.91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B8-4FC5-9C01-282C8DD5A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141760"/>
        <c:axId val="125143296"/>
        <c:axId val="0"/>
      </c:bar3DChart>
      <c:catAx>
        <c:axId val="125141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143296"/>
        <c:crosses val="autoZero"/>
        <c:auto val="1"/>
        <c:lblAlgn val="ctr"/>
        <c:lblOffset val="100"/>
        <c:noMultiLvlLbl val="0"/>
      </c:catAx>
      <c:valAx>
        <c:axId val="125143296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1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Zentrale Wertorientierungen im Strafvollzug 1=sehr unwichtig bis 5=sehr wichtig,  **p&lt;0.01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Tabelle1!$I$53</c:f>
              <c:strCache>
                <c:ptCount val="1"/>
                <c:pt idx="0">
                  <c:v>Christen (N=344)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Tabelle1!$H$54:$H$60</c:f>
              <c:strCache>
                <c:ptCount val="7"/>
                <c:pt idx="0">
                  <c:v>eigenverantwortlich leben und handeln</c:v>
                </c:pt>
                <c:pt idx="1">
                  <c:v>ein gutes Familienleben führen</c:v>
                </c:pt>
                <c:pt idx="2">
                  <c:v>gute Freunde haben,denen man vertrauen kann</c:v>
                </c:pt>
                <c:pt idx="3">
                  <c:v>ein gutes Gewissen haben</c:v>
                </c:pt>
                <c:pt idx="4">
                  <c:v>**hart und zäh sein</c:v>
                </c:pt>
                <c:pt idx="5">
                  <c:v>**schnell Erfolg haben</c:v>
                </c:pt>
                <c:pt idx="6">
                  <c:v>**an Gott/Allah glauben</c:v>
                </c:pt>
              </c:strCache>
            </c:strRef>
          </c:cat>
          <c:val>
            <c:numRef>
              <c:f>Tabelle1!$I$54:$I$60</c:f>
              <c:numCache>
                <c:formatCode>General</c:formatCode>
                <c:ptCount val="7"/>
                <c:pt idx="0">
                  <c:v>4.55</c:v>
                </c:pt>
                <c:pt idx="1">
                  <c:v>4.68</c:v>
                </c:pt>
                <c:pt idx="2">
                  <c:v>4.51</c:v>
                </c:pt>
                <c:pt idx="3">
                  <c:v>4.34</c:v>
                </c:pt>
                <c:pt idx="4">
                  <c:v>3.4699999999999998</c:v>
                </c:pt>
                <c:pt idx="5">
                  <c:v>2.9899999999999998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5-4A8B-961B-CA2E1857267B}"/>
            </c:ext>
          </c:extLst>
        </c:ser>
        <c:ser>
          <c:idx val="1"/>
          <c:order val="1"/>
          <c:tx>
            <c:strRef>
              <c:f>Tabelle1!$J$53</c:f>
              <c:strCache>
                <c:ptCount val="1"/>
                <c:pt idx="0">
                  <c:v>Muslime (N=139)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BF5-4A8B-961B-CA2E1857267B}"/>
              </c:ext>
            </c:extLst>
          </c:dPt>
          <c:cat>
            <c:strRef>
              <c:f>Tabelle1!$H$54:$H$60</c:f>
              <c:strCache>
                <c:ptCount val="7"/>
                <c:pt idx="0">
                  <c:v>eigenverantwortlich leben und handeln</c:v>
                </c:pt>
                <c:pt idx="1">
                  <c:v>ein gutes Familienleben führen</c:v>
                </c:pt>
                <c:pt idx="2">
                  <c:v>gute Freunde haben,denen man vertrauen kann</c:v>
                </c:pt>
                <c:pt idx="3">
                  <c:v>ein gutes Gewissen haben</c:v>
                </c:pt>
                <c:pt idx="4">
                  <c:v>**hart und zäh sein</c:v>
                </c:pt>
                <c:pt idx="5">
                  <c:v>**schnell Erfolg haben</c:v>
                </c:pt>
                <c:pt idx="6">
                  <c:v>**an Gott/Allah glauben</c:v>
                </c:pt>
              </c:strCache>
            </c:strRef>
          </c:cat>
          <c:val>
            <c:numRef>
              <c:f>Tabelle1!$J$54:$J$60</c:f>
              <c:numCache>
                <c:formatCode>General</c:formatCode>
                <c:ptCount val="7"/>
                <c:pt idx="0">
                  <c:v>4.55</c:v>
                </c:pt>
                <c:pt idx="1">
                  <c:v>4.8</c:v>
                </c:pt>
                <c:pt idx="2">
                  <c:v>4.37</c:v>
                </c:pt>
                <c:pt idx="3">
                  <c:v>4.54</c:v>
                </c:pt>
                <c:pt idx="4">
                  <c:v>3.63</c:v>
                </c:pt>
                <c:pt idx="5">
                  <c:v>3.21</c:v>
                </c:pt>
                <c:pt idx="6">
                  <c:v>4.4300000000000024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F5-4A8B-961B-CA2E1857267B}"/>
            </c:ext>
          </c:extLst>
        </c:ser>
        <c:ser>
          <c:idx val="2"/>
          <c:order val="2"/>
          <c:tx>
            <c:strRef>
              <c:f>Tabelle1!$K$53</c:f>
              <c:strCache>
                <c:ptCount val="1"/>
                <c:pt idx="0">
                  <c:v>Konfessionslose (N=135)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Tabelle1!$H$54:$H$60</c:f>
              <c:strCache>
                <c:ptCount val="7"/>
                <c:pt idx="0">
                  <c:v>eigenverantwortlich leben und handeln</c:v>
                </c:pt>
                <c:pt idx="1">
                  <c:v>ein gutes Familienleben führen</c:v>
                </c:pt>
                <c:pt idx="2">
                  <c:v>gute Freunde haben,denen man vertrauen kann</c:v>
                </c:pt>
                <c:pt idx="3">
                  <c:v>ein gutes Gewissen haben</c:v>
                </c:pt>
                <c:pt idx="4">
                  <c:v>**hart und zäh sein</c:v>
                </c:pt>
                <c:pt idx="5">
                  <c:v>**schnell Erfolg haben</c:v>
                </c:pt>
                <c:pt idx="6">
                  <c:v>**an Gott/Allah glauben</c:v>
                </c:pt>
              </c:strCache>
            </c:strRef>
          </c:cat>
          <c:val>
            <c:numRef>
              <c:f>Tabelle1!$K$54:$K$60</c:f>
              <c:numCache>
                <c:formatCode>General</c:formatCode>
                <c:ptCount val="7"/>
                <c:pt idx="0">
                  <c:v>4.55</c:v>
                </c:pt>
                <c:pt idx="1">
                  <c:v>4.45</c:v>
                </c:pt>
                <c:pt idx="2">
                  <c:v>4.45</c:v>
                </c:pt>
                <c:pt idx="3">
                  <c:v>4.17</c:v>
                </c:pt>
                <c:pt idx="4">
                  <c:v>3.3499999999999988</c:v>
                </c:pt>
                <c:pt idx="5">
                  <c:v>2.8099999999999987</c:v>
                </c:pt>
                <c:pt idx="6">
                  <c:v>1.9200000000000008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5-4A8B-961B-CA2E1857267B}"/>
            </c:ext>
          </c:extLst>
        </c:ser>
        <c:ser>
          <c:idx val="3"/>
          <c:order val="3"/>
          <c:tx>
            <c:strRef>
              <c:f>Tabelle1!$L$53</c:f>
              <c:strCache>
                <c:ptCount val="1"/>
                <c:pt idx="0">
                  <c:v>Vollzugspersonal (N=1009)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Tabelle1!$H$54:$H$60</c:f>
              <c:strCache>
                <c:ptCount val="7"/>
                <c:pt idx="0">
                  <c:v>eigenverantwortlich leben und handeln</c:v>
                </c:pt>
                <c:pt idx="1">
                  <c:v>ein gutes Familienleben führen</c:v>
                </c:pt>
                <c:pt idx="2">
                  <c:v>gute Freunde haben,denen man vertrauen kann</c:v>
                </c:pt>
                <c:pt idx="3">
                  <c:v>ein gutes Gewissen haben</c:v>
                </c:pt>
                <c:pt idx="4">
                  <c:v>**hart und zäh sein</c:v>
                </c:pt>
                <c:pt idx="5">
                  <c:v>**schnell Erfolg haben</c:v>
                </c:pt>
                <c:pt idx="6">
                  <c:v>**an Gott/Allah glauben</c:v>
                </c:pt>
              </c:strCache>
            </c:strRef>
          </c:cat>
          <c:val>
            <c:numRef>
              <c:f>Tabelle1!$L$54:$L$60</c:f>
              <c:numCache>
                <c:formatCode>General</c:formatCode>
                <c:ptCount val="7"/>
                <c:pt idx="0">
                  <c:v>4.5599999999999996</c:v>
                </c:pt>
                <c:pt idx="1">
                  <c:v>4.4300000000000024</c:v>
                </c:pt>
                <c:pt idx="2">
                  <c:v>4.4800000000000004</c:v>
                </c:pt>
                <c:pt idx="3">
                  <c:v>4.3</c:v>
                </c:pt>
                <c:pt idx="4">
                  <c:v>3.05</c:v>
                </c:pt>
                <c:pt idx="5">
                  <c:v>2.4</c:v>
                </c:pt>
                <c:pt idx="6">
                  <c:v>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F5-4A8B-961B-CA2E18572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2628736"/>
        <c:axId val="274924288"/>
      </c:barChart>
      <c:catAx>
        <c:axId val="272628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4924288"/>
        <c:crosses val="autoZero"/>
        <c:auto val="1"/>
        <c:lblAlgn val="ctr"/>
        <c:lblOffset val="100"/>
        <c:noMultiLvlLbl val="0"/>
      </c:catAx>
      <c:valAx>
        <c:axId val="27492428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26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Berufsausbildung nach Geschlecht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Tabelle1!$P$28</c:f>
              <c:strCache>
                <c:ptCount val="1"/>
                <c:pt idx="0">
                  <c:v>Männer N=663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Tabelle1!$O$29:$O$31</c:f>
              <c:strCache>
                <c:ptCount val="3"/>
                <c:pt idx="0">
                  <c:v>keine</c:v>
                </c:pt>
                <c:pt idx="1">
                  <c:v>Berufsausbildung abgebrochen</c:v>
                </c:pt>
                <c:pt idx="2">
                  <c:v>Berufsausbildung abgeschlossen</c:v>
                </c:pt>
              </c:strCache>
            </c:strRef>
          </c:cat>
          <c:val>
            <c:numRef>
              <c:f>Tabelle1!$P$29:$P$31</c:f>
              <c:numCache>
                <c:formatCode>###0.0</c:formatCode>
                <c:ptCount val="3"/>
                <c:pt idx="0">
                  <c:v>20.5</c:v>
                </c:pt>
                <c:pt idx="1">
                  <c:v>24.7</c:v>
                </c:pt>
                <c:pt idx="2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7-4E6A-80CF-D7E4260EDB85}"/>
            </c:ext>
          </c:extLst>
        </c:ser>
        <c:ser>
          <c:idx val="1"/>
          <c:order val="1"/>
          <c:tx>
            <c:strRef>
              <c:f>Tabelle1!$Q$28</c:f>
              <c:strCache>
                <c:ptCount val="1"/>
                <c:pt idx="0">
                  <c:v>Frauen N=57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Tabelle1!$O$29:$O$31</c:f>
              <c:strCache>
                <c:ptCount val="3"/>
                <c:pt idx="0">
                  <c:v>keine</c:v>
                </c:pt>
                <c:pt idx="1">
                  <c:v>Berufsausbildung abgebrochen</c:v>
                </c:pt>
                <c:pt idx="2">
                  <c:v>Berufsausbildung abgeschlossen</c:v>
                </c:pt>
              </c:strCache>
            </c:strRef>
          </c:cat>
          <c:val>
            <c:numRef>
              <c:f>Tabelle1!$Q$29:$Q$31</c:f>
              <c:numCache>
                <c:formatCode>###0.0</c:formatCode>
                <c:ptCount val="3"/>
                <c:pt idx="0">
                  <c:v>31.6</c:v>
                </c:pt>
                <c:pt idx="1">
                  <c:v>21.1</c:v>
                </c:pt>
                <c:pt idx="2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7-4E6A-80CF-D7E4260ED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0494720"/>
        <c:axId val="141729792"/>
        <c:axId val="0"/>
      </c:bar3DChart>
      <c:catAx>
        <c:axId val="14049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729792"/>
        <c:crosses val="autoZero"/>
        <c:auto val="1"/>
        <c:lblAlgn val="ctr"/>
        <c:lblOffset val="100"/>
        <c:noMultiLvlLbl val="0"/>
      </c:catAx>
      <c:valAx>
        <c:axId val="1417297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49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0.17397</cdr:x>
      <cdr:y>0.39932</cdr:y>
    </cdr:from>
    <cdr:to>
      <cdr:x>0.26983</cdr:x>
      <cdr:y>0.45685</cdr:y>
    </cdr:to>
    <cdr:sp macro="" textlink="">
      <cdr:nvSpPr>
        <cdr:cNvPr id="4" name="Legende mit Linie 1 3"/>
        <cdr:cNvSpPr/>
      </cdr:nvSpPr>
      <cdr:spPr>
        <a:xfrm xmlns:a="http://schemas.openxmlformats.org/drawingml/2006/main">
          <a:off x="849300" y="1690049"/>
          <a:ext cx="467956" cy="243480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128055"/>
            <a:gd name="adj4" fmla="val -24458"/>
          </a:avLst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dirty="0" smtClean="0">
              <a:solidFill>
                <a:schemeClr val="tx1"/>
              </a:solidFill>
            </a:rPr>
            <a:t>21%</a:t>
          </a:r>
          <a:endParaRPr lang="de-DE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0.38528</cdr:x>
      <cdr:y>0.15387</cdr:y>
    </cdr:from>
    <cdr:to>
      <cdr:x>0.48351</cdr:x>
      <cdr:y>0.23441</cdr:y>
    </cdr:to>
    <cdr:sp macro="" textlink="">
      <cdr:nvSpPr>
        <cdr:cNvPr id="5" name="Legende mit Linie 1 4"/>
        <cdr:cNvSpPr/>
      </cdr:nvSpPr>
      <cdr:spPr>
        <a:xfrm xmlns:a="http://schemas.openxmlformats.org/drawingml/2006/main">
          <a:off x="1880858" y="651204"/>
          <a:ext cx="479511" cy="340871"/>
        </a:xfrm>
        <a:prstGeom xmlns:a="http://schemas.openxmlformats.org/drawingml/2006/main" prst="borderCallout1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dirty="0" smtClean="0">
              <a:solidFill>
                <a:schemeClr val="tx1"/>
              </a:solidFill>
            </a:rPr>
            <a:t>24%</a:t>
          </a:r>
          <a:endParaRPr lang="de-DE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0.47776</cdr:x>
      <cdr:y>0.59237</cdr:y>
    </cdr:from>
    <cdr:to>
      <cdr:x>0.5748</cdr:x>
      <cdr:y>0.64095</cdr:y>
    </cdr:to>
    <cdr:sp macro="" textlink="">
      <cdr:nvSpPr>
        <cdr:cNvPr id="6" name="Legende mit Linie 1 5"/>
        <cdr:cNvSpPr/>
      </cdr:nvSpPr>
      <cdr:spPr>
        <a:xfrm xmlns:a="http://schemas.openxmlformats.org/drawingml/2006/main">
          <a:off x="2332303" y="2507057"/>
          <a:ext cx="473733" cy="205605"/>
        </a:xfrm>
        <a:prstGeom xmlns:a="http://schemas.openxmlformats.org/drawingml/2006/main" prst="borderCallout1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dirty="0" smtClean="0">
              <a:solidFill>
                <a:schemeClr val="tx1"/>
              </a:solidFill>
            </a:rPr>
            <a:t>28%</a:t>
          </a:r>
          <a:endParaRPr lang="de-DE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0.60497</cdr:x>
      <cdr:y>0.71637</cdr:y>
    </cdr:from>
    <cdr:to>
      <cdr:x>0.69253</cdr:x>
      <cdr:y>0.77007</cdr:y>
    </cdr:to>
    <cdr:sp macro="" textlink="">
      <cdr:nvSpPr>
        <cdr:cNvPr id="7" name="Legende mit Linie 1 6"/>
        <cdr:cNvSpPr/>
      </cdr:nvSpPr>
      <cdr:spPr>
        <a:xfrm xmlns:a="http://schemas.openxmlformats.org/drawingml/2006/main">
          <a:off x="2953312" y="3031890"/>
          <a:ext cx="427443" cy="227248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156547"/>
            <a:gd name="adj4" fmla="val -17586"/>
          </a:avLst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dirty="0" smtClean="0">
              <a:solidFill>
                <a:schemeClr val="tx1"/>
              </a:solidFill>
            </a:rPr>
            <a:t>40%</a:t>
          </a:r>
          <a:endParaRPr lang="de-DE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0.81205</cdr:x>
      <cdr:y>0.60515</cdr:y>
    </cdr:from>
    <cdr:to>
      <cdr:x>0.94341</cdr:x>
      <cdr:y>0.65884</cdr:y>
    </cdr:to>
    <cdr:sp macro="" textlink="">
      <cdr:nvSpPr>
        <cdr:cNvPr id="8" name="Legende mit Linie 1 7"/>
        <cdr:cNvSpPr/>
      </cdr:nvSpPr>
      <cdr:spPr>
        <a:xfrm xmlns:a="http://schemas.openxmlformats.org/drawingml/2006/main">
          <a:off x="3964238" y="2561163"/>
          <a:ext cx="641272" cy="227248"/>
        </a:xfrm>
        <a:prstGeom xmlns:a="http://schemas.openxmlformats.org/drawingml/2006/main" prst="borderCallout1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dirty="0" smtClean="0">
              <a:solidFill>
                <a:schemeClr val="tx1"/>
              </a:solidFill>
            </a:rPr>
            <a:t>25%</a:t>
          </a:r>
          <a:endParaRPr lang="de-DE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0.89467</cdr:x>
      <cdr:y>0.74066</cdr:y>
    </cdr:from>
    <cdr:to>
      <cdr:x>1</cdr:x>
      <cdr:y>0.79691</cdr:y>
    </cdr:to>
    <cdr:sp macro="" textlink="">
      <cdr:nvSpPr>
        <cdr:cNvPr id="9" name="Legende mit Linie 1 8"/>
        <cdr:cNvSpPr/>
      </cdr:nvSpPr>
      <cdr:spPr>
        <a:xfrm xmlns:a="http://schemas.openxmlformats.org/drawingml/2006/main">
          <a:off x="4367584" y="3134692"/>
          <a:ext cx="514175" cy="238069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128409"/>
            <a:gd name="adj4" fmla="val -6764"/>
          </a:avLst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dirty="0" smtClean="0">
              <a:solidFill>
                <a:schemeClr val="tx1"/>
              </a:solidFill>
            </a:rPr>
            <a:t>48%</a:t>
          </a:r>
          <a:endParaRPr lang="de-DE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439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90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15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42067" y="0"/>
            <a:ext cx="1004993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CH" sz="1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33600" y="1397000"/>
            <a:ext cx="9532800" cy="648512"/>
          </a:xfrm>
        </p:spPr>
        <p:txBody>
          <a:bodyPr wrap="square" lIns="90000" tIns="46800" rIns="90000" bIns="46800" anchor="t">
            <a:spAutoFit/>
          </a:bodyPr>
          <a:lstStyle>
            <a:lvl1pPr>
              <a:lnSpc>
                <a:spcPct val="90000"/>
              </a:lnSpc>
              <a:defRPr lang="de-CH" sz="4000" baseline="0" smtClean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CH" dirty="0"/>
              <a:t>Hier steht der Titel der </a:t>
            </a:r>
            <a:r>
              <a:rPr lang="de-CH"/>
              <a:t>Präsentation.</a:t>
            </a:r>
            <a:endParaRPr lang="de-CH" noProof="0" dirty="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133601" y="358775"/>
            <a:ext cx="47053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900" b="1">
                <a:solidFill>
                  <a:schemeClr val="bg1"/>
                </a:solidFill>
              </a:rPr>
              <a:t>Soziale Arbeit</a:t>
            </a:r>
            <a:endParaRPr lang="de-CH" sz="2900" b="1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33600" y="2708921"/>
            <a:ext cx="9532800" cy="508819"/>
          </a:xfrm>
        </p:spPr>
        <p:txBody>
          <a:bodyPr lIns="90000" tIns="46800" rIns="90000" bIns="46800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Hier steht der Untertitel der Präsentation (optional)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5518800"/>
            <a:ext cx="7632000" cy="903600"/>
          </a:xfrm>
        </p:spPr>
        <p:txBody>
          <a:bodyPr lIns="90000" tIns="46800" rIns="90000" bIns="4680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Name der Organisationeinheit (optional)</a:t>
            </a:r>
            <a:br>
              <a:rPr lang="de-CH" dirty="0"/>
            </a:br>
            <a:r>
              <a:rPr lang="de-CH" dirty="0"/>
              <a:t>xx. </a:t>
            </a:r>
            <a:r>
              <a:rPr lang="de-CH"/>
              <a:t>Monat 20xx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176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CH"/>
              <a:t>Textmasterformat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8FBE57-BF1A-4032-97B3-8C63398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F7020-CE3E-4F5E-922F-F96404ECDE0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778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2305051" y="1557338"/>
            <a:ext cx="4559300" cy="5003800"/>
          </a:xfrm>
        </p:spPr>
        <p:txBody>
          <a:bodyPr/>
          <a:lstStyle/>
          <a:p>
            <a:pPr lvl="0"/>
            <a:r>
              <a:rPr lang="de-CH"/>
              <a:t>Formatvorlagen des Textmasters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7056967" y="1557338"/>
            <a:ext cx="4559300" cy="5003800"/>
          </a:xfrm>
        </p:spPr>
        <p:txBody>
          <a:bodyPr/>
          <a:lstStyle/>
          <a:p>
            <a:pPr lvl="0"/>
            <a:r>
              <a:rPr lang="de-CH"/>
              <a:t>Formatvorlagen des Textmasters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7C9D0E-37E4-40F7-8FDC-409A5E7E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7020-CE3E-4F5E-922F-F96404ECDE0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087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34">
          <p15:clr>
            <a:srgbClr val="FBAE40"/>
          </p15:clr>
        </p15:guide>
        <p15:guide id="2" pos="32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2052FD3-C6A7-4AEF-AEA0-26A957A6C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5051" y="1557338"/>
            <a:ext cx="9886949" cy="5300662"/>
          </a:xfrm>
          <a:solidFill>
            <a:schemeClr val="accent1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1268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FC1A-7041-4E28-B70B-A6BF7690F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F7020-CE3E-4F5E-922F-F96404ECDE0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697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7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1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78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64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4706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9078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0329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280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0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7466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5589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603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822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650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47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011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7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665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7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002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146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D34C-835D-44D6-8705-99DFECCD8842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E043-6C3B-4604-8033-0B3C09D4A6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90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4000" y="295200"/>
            <a:ext cx="9312267" cy="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  <a:endParaRPr lang="de-CH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2934" y="1557337"/>
            <a:ext cx="9313333" cy="500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pic>
        <p:nvPicPr>
          <p:cNvPr id="38916" name="Picture 4" descr="zhaw_LO_d_blau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174626"/>
            <a:ext cx="12573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0868" y="6245225"/>
            <a:ext cx="21420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de-CH" sz="900">
                <a:solidFill>
                  <a:srgbClr val="0067AC"/>
                </a:solidFill>
              </a:rPr>
              <a:t>Zürcher Fachhochschule</a:t>
            </a:r>
            <a:endParaRPr lang="de-CH" sz="900" dirty="0">
              <a:solidFill>
                <a:srgbClr val="0067AC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EDAB06-93AF-4F7F-AB30-3A0F657BC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561139"/>
            <a:ext cx="719733" cy="160337"/>
          </a:xfrm>
          <a:prstGeom prst="rect">
            <a:avLst/>
          </a:prstGeom>
        </p:spPr>
        <p:txBody>
          <a:bodyPr vert="horz" lIns="0" tIns="46800" rIns="0" bIns="4680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FF7020-CE3E-4F5E-922F-F96404ECDE0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09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83B819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20000"/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20725" indent="-18097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2pPr>
      <a:lvl3pPr marL="1163638" indent="-15875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3pPr>
      <a:lvl4pPr marL="1579563" indent="-16668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4pPr>
      <a:lvl5pPr marL="20018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5pPr>
      <a:lvl6pPr marL="24590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6pPr>
      <a:lvl7pPr marL="29162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7pPr>
      <a:lvl8pPr marL="33734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8pPr>
      <a:lvl9pPr marL="3830638" indent="-1730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83B819"/>
        </a:buClr>
        <a:buSzPct val="12000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1088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5667-599E-4E16-980C-AB42B8B1E27B}" type="datetimeFigureOut">
              <a:rPr lang="de-CH" smtClean="0"/>
              <a:t>15.08.2019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8A33-AF4B-43F5-9D21-B4B736B7B8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46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299855" y="1397000"/>
            <a:ext cx="7973945" cy="2033506"/>
          </a:xfrm>
        </p:spPr>
        <p:txBody>
          <a:bodyPr/>
          <a:lstStyle/>
          <a:p>
            <a:r>
              <a:rPr lang="de-CH" dirty="0" smtClean="0"/>
              <a:t>Geschlechtsspezifische Werthaltungen und Delinquenz</a:t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sz="2000" dirty="0" smtClean="0"/>
              <a:t>Vortrag an der Jahrestagung der SVJ am 13.09.2019</a:t>
            </a:r>
            <a:endParaRPr lang="de-CH" sz="20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Institut für Delinquenz und Kriminalprävention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Prof. Dr. Melanie Wegel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02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Zentrale Befunde aus 35 Jahren Werteforschung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Immer signifikante Unterschiede nach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sz="3200" dirty="0" smtClean="0"/>
              <a:t>Geschlecht</a:t>
            </a:r>
          </a:p>
          <a:p>
            <a:r>
              <a:rPr lang="de-CH" sz="3200" dirty="0" smtClean="0"/>
              <a:t>Nationalität</a:t>
            </a:r>
          </a:p>
          <a:p>
            <a:r>
              <a:rPr lang="de-CH" sz="3200" dirty="0" smtClean="0"/>
              <a:t>Religion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25248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7884"/>
          </a:xfrm>
        </p:spPr>
        <p:txBody>
          <a:bodyPr>
            <a:normAutofit/>
          </a:bodyPr>
          <a:lstStyle/>
          <a:p>
            <a:r>
              <a:rPr lang="de-CH" sz="2000" dirty="0" smtClean="0"/>
              <a:t>Einige Ergebnisse am Beispiel der Studierenden</a:t>
            </a:r>
            <a:endParaRPr lang="de-CH" sz="2000" dirty="0"/>
          </a:p>
        </p:txBody>
      </p:sp>
      <p:pic>
        <p:nvPicPr>
          <p:cNvPr id="6" name="Inhaltsplatzhalter 5" descr="*Ausgabe2 [Dokument2] - IBM SPSS Statistics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6092" r="51701" b="34970"/>
          <a:stretch/>
        </p:blipFill>
        <p:spPr>
          <a:xfrm>
            <a:off x="2119470" y="1314072"/>
            <a:ext cx="8393102" cy="5353176"/>
          </a:xfrm>
        </p:spPr>
      </p:pic>
    </p:spTree>
    <p:extLst>
      <p:ext uri="{BB962C8B-B14F-4D97-AF65-F5344CB8AC3E}">
        <p14:creationId xmlns:p14="http://schemas.microsoft.com/office/powerpoint/2010/main" val="346951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Befunde Hermann (2009) Repräsentativ</a:t>
            </a:r>
            <a:endParaRPr lang="de-CH" dirty="0"/>
          </a:p>
        </p:txBody>
      </p:sp>
      <p:pic>
        <p:nvPicPr>
          <p:cNvPr id="5" name="Inhaltsplatzhalter 4" descr="Hermann_14.10.ppt [Kompatibilitätsmodus]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27350" r="9160" b="14617"/>
          <a:stretch/>
        </p:blipFill>
        <p:spPr>
          <a:xfrm>
            <a:off x="750899" y="1786411"/>
            <a:ext cx="8271988" cy="3754490"/>
          </a:xfrm>
        </p:spPr>
      </p:pic>
    </p:spTree>
    <p:extLst>
      <p:ext uri="{BB962C8B-B14F-4D97-AF65-F5344CB8AC3E}">
        <p14:creationId xmlns:p14="http://schemas.microsoft.com/office/powerpoint/2010/main" val="338919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SNF Projekt «Wertestudie»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 smtClean="0"/>
              <a:t>744 Inhaftierte – 687 Männer/57 Frauen</a:t>
            </a:r>
          </a:p>
          <a:p>
            <a:r>
              <a:rPr lang="de-CH" dirty="0" smtClean="0"/>
              <a:t>1018 Vollzugspersonal – 692 Männer/326 Frauen</a:t>
            </a:r>
          </a:p>
          <a:p>
            <a:r>
              <a:rPr lang="de-CH" dirty="0" smtClean="0"/>
              <a:t>735 ZHAW Mitarbeitende – 283 Männer/452 Frauen</a:t>
            </a:r>
          </a:p>
          <a:p>
            <a:r>
              <a:rPr lang="de-CH" dirty="0" smtClean="0"/>
              <a:t>1585 Studierende – 521 Männer/1063 Frauen</a:t>
            </a:r>
          </a:p>
          <a:p>
            <a:endParaRPr lang="de-CH" dirty="0"/>
          </a:p>
          <a:p>
            <a:r>
              <a:rPr lang="de-CH" dirty="0" smtClean="0"/>
              <a:t>Valide getestete Items zu </a:t>
            </a:r>
          </a:p>
          <a:p>
            <a:pPr marL="0" indent="0">
              <a:buNone/>
            </a:pPr>
            <a:r>
              <a:rPr lang="de-CH" dirty="0" smtClean="0"/>
              <a:t>Werten</a:t>
            </a:r>
          </a:p>
          <a:p>
            <a:pPr marL="0" indent="0">
              <a:buNone/>
            </a:pPr>
            <a:r>
              <a:rPr lang="de-CH" dirty="0" smtClean="0"/>
              <a:t>Ursachen Delinquenz</a:t>
            </a:r>
          </a:p>
          <a:p>
            <a:pPr marL="0" indent="0">
              <a:buNone/>
            </a:pPr>
            <a:r>
              <a:rPr lang="de-CH" dirty="0" smtClean="0"/>
              <a:t>Sinn/Zweck von Strafen (Straftheorien)</a:t>
            </a:r>
          </a:p>
          <a:p>
            <a:pPr marL="0" indent="0">
              <a:buNone/>
            </a:pPr>
            <a:r>
              <a:rPr lang="de-CH" dirty="0" smtClean="0"/>
              <a:t>Liberalität</a:t>
            </a:r>
          </a:p>
          <a:p>
            <a:pPr marL="0" indent="0">
              <a:buNone/>
            </a:pPr>
            <a:r>
              <a:rPr lang="de-CH" dirty="0" smtClean="0"/>
              <a:t>Sozialisation</a:t>
            </a:r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28665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Inhaltsplatzhalter 3" descr="Wertorientierungen im Strafvollzug.pptx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t="16128" r="20731" b="9260"/>
          <a:stretch/>
        </p:blipFill>
        <p:spPr>
          <a:xfrm>
            <a:off x="1489754" y="2542855"/>
            <a:ext cx="8614880" cy="3929864"/>
          </a:xfrm>
        </p:spPr>
      </p:pic>
    </p:spTree>
    <p:extLst>
      <p:ext uri="{BB962C8B-B14F-4D97-AF65-F5344CB8AC3E}">
        <p14:creationId xmlns:p14="http://schemas.microsoft.com/office/powerpoint/2010/main" val="79506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2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54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Konfession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385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0153675"/>
              </p:ext>
            </p:extLst>
          </p:nvPr>
        </p:nvGraphicFramePr>
        <p:xfrm>
          <a:off x="1847528" y="47667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9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Religiosität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537095"/>
              </p:ext>
            </p:extLst>
          </p:nvPr>
        </p:nvGraphicFramePr>
        <p:xfrm>
          <a:off x="838200" y="1825625"/>
          <a:ext cx="10515600" cy="538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037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Werte von Inhaftierten – Interessante Befunde – «</a:t>
            </a:r>
            <a:r>
              <a:rPr lang="de-CH" dirty="0" smtClean="0">
                <a:solidFill>
                  <a:srgbClr val="FF0066"/>
                </a:solidFill>
              </a:rPr>
              <a:t>Nationalität»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042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Befunde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67861" y="1368895"/>
            <a:ext cx="10515600" cy="4759372"/>
          </a:xfrm>
        </p:spPr>
        <p:txBody>
          <a:bodyPr/>
          <a:lstStyle/>
          <a:p>
            <a:r>
              <a:rPr lang="de-CH" dirty="0" smtClean="0"/>
              <a:t>Frauen sind weniger häufig offiziell auffällig</a:t>
            </a:r>
          </a:p>
          <a:p>
            <a:r>
              <a:rPr lang="de-CH" dirty="0" smtClean="0"/>
              <a:t>Jedoch überrepräsentiert (im Vergleich zum Gesamtindex) in einzelnen Deliktsbereichen</a:t>
            </a:r>
          </a:p>
          <a:p>
            <a:endParaRPr lang="de-CH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223441"/>
              </p:ext>
            </p:extLst>
          </p:nvPr>
        </p:nvGraphicFramePr>
        <p:xfrm>
          <a:off x="5059860" y="2503206"/>
          <a:ext cx="4881759" cy="423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22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Akzeptanz von Strafe</a:t>
            </a:r>
            <a:endParaRPr lang="de-CH" dirty="0"/>
          </a:p>
        </p:txBody>
      </p:sp>
      <p:pic>
        <p:nvPicPr>
          <p:cNvPr id="4" name="Inhaltsplatzhalter 3" descr="Pfadmodell1.pptx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18583" r="1894" b="7659"/>
          <a:stretch/>
        </p:blipFill>
        <p:spPr>
          <a:xfrm>
            <a:off x="1980191" y="1733078"/>
            <a:ext cx="9222723" cy="4661665"/>
          </a:xfrm>
        </p:spPr>
      </p:pic>
    </p:spTree>
    <p:extLst>
      <p:ext uri="{BB962C8B-B14F-4D97-AF65-F5344CB8AC3E}">
        <p14:creationId xmlns:p14="http://schemas.microsoft.com/office/powerpoint/2010/main" val="197913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Geschlecht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483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126" y="726675"/>
            <a:ext cx="8344162" cy="54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71285505"/>
              </p:ext>
            </p:extLst>
          </p:nvPr>
        </p:nvGraphicFramePr>
        <p:xfrm>
          <a:off x="932567" y="1102125"/>
          <a:ext cx="9483913" cy="520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5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Werte von Inhaftierten </a:t>
            </a:r>
            <a:r>
              <a:rPr lang="de-CH" dirty="0" err="1" smtClean="0"/>
              <a:t>Mànnern</a:t>
            </a:r>
            <a:r>
              <a:rPr lang="de-CH" dirty="0" smtClean="0"/>
              <a:t> und Frauen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972183"/>
              </p:ext>
            </p:extLst>
          </p:nvPr>
        </p:nvGraphicFramePr>
        <p:xfrm>
          <a:off x="3135313" y="2190750"/>
          <a:ext cx="5919787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kument" r:id="rId3" imgW="5919243" imgH="2475702" progId="Word.Document.12">
                  <p:embed/>
                </p:oleObj>
              </mc:Choice>
              <mc:Fallback>
                <p:oleObj name="Dokument" r:id="rId3" imgW="5919243" imgH="24757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5313" y="2190750"/>
                        <a:ext cx="5919787" cy="247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925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Exkurs Religion und Geschlecht - Schüler</a:t>
            </a:r>
            <a:endParaRPr lang="de-CH" dirty="0"/>
          </a:p>
        </p:txBody>
      </p:sp>
      <p:pic>
        <p:nvPicPr>
          <p:cNvPr id="5" name="Inhaltsplatzhalter 4" descr="Tübingen_Wertewelten_Freiburg_2010_2.ppt [Kompatibilitätsmodus]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 t="13156" r="9920" b="13782"/>
          <a:stretch/>
        </p:blipFill>
        <p:spPr>
          <a:xfrm>
            <a:off x="1417017" y="1580519"/>
            <a:ext cx="10403571" cy="3996715"/>
          </a:xfrm>
        </p:spPr>
      </p:pic>
    </p:spTree>
    <p:extLst>
      <p:ext uri="{BB962C8B-B14F-4D97-AF65-F5344CB8AC3E}">
        <p14:creationId xmlns:p14="http://schemas.microsoft.com/office/powerpoint/2010/main" val="3969980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Vorsichtige Interpretation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Nationalität, Konfession und Geschlecht haben immer einen Einfluss bei Einstellungen und Verhalten</a:t>
            </a:r>
          </a:p>
          <a:p>
            <a:r>
              <a:rPr lang="de-CH" dirty="0" smtClean="0"/>
              <a:t>Sondersample Inhaftierte </a:t>
            </a:r>
          </a:p>
          <a:p>
            <a:pPr marL="0" indent="0">
              <a:buNone/>
            </a:pPr>
            <a:r>
              <a:rPr lang="de-CH" dirty="0" smtClean="0"/>
              <a:t>Männer und Frauen haben die gleichen kriminogenen Werte -&gt; im Gegensatz zur Normalbevölkerung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007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Veränderungen – grosse Trends?</a:t>
            </a:r>
            <a:endParaRPr lang="de-CH" dirty="0"/>
          </a:p>
        </p:txBody>
      </p:sp>
      <p:pic>
        <p:nvPicPr>
          <p:cNvPr id="4" name="Inhaltsplatzhalter 3" descr="Hermann_14.10.ppt [Kompatibilitätsmodus]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30411" r="8990" b="15174"/>
          <a:stretch/>
        </p:blipFill>
        <p:spPr>
          <a:xfrm>
            <a:off x="381505" y="2258751"/>
            <a:ext cx="8175099" cy="3936158"/>
          </a:xfrm>
        </p:spPr>
      </p:pic>
    </p:spTree>
    <p:extLst>
      <p:ext uri="{BB962C8B-B14F-4D97-AF65-F5344CB8AC3E}">
        <p14:creationId xmlns:p14="http://schemas.microsoft.com/office/powerpoint/2010/main" val="300339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Biologische Erklärungen für den Unterschied</a:t>
            </a:r>
            <a:endParaRPr lang="de-CH" dirty="0"/>
          </a:p>
        </p:txBody>
      </p:sp>
      <p:pic>
        <p:nvPicPr>
          <p:cNvPr id="4" name="Inhaltsplatzhalter 3" descr="Hermann_14.10.ppt [Kompatibilitätsmodus]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8" t="29993" r="8146" b="17123"/>
          <a:stretch/>
        </p:blipFill>
        <p:spPr>
          <a:xfrm>
            <a:off x="1992302" y="1865134"/>
            <a:ext cx="7672482" cy="4372164"/>
          </a:xfrm>
        </p:spPr>
      </p:pic>
    </p:spTree>
    <p:extLst>
      <p:ext uri="{BB962C8B-B14F-4D97-AF65-F5344CB8AC3E}">
        <p14:creationId xmlns:p14="http://schemas.microsoft.com/office/powerpoint/2010/main" val="376076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Erklärungen am Beispiel Gewaltdelinquenz</a:t>
            </a:r>
            <a:endParaRPr lang="de-CH" dirty="0"/>
          </a:p>
        </p:txBody>
      </p:sp>
      <p:pic>
        <p:nvPicPr>
          <p:cNvPr id="4" name="Inhaltsplatzhalter 3" descr="Hermann_14.10.ppt [Kompatibilitätsmodus]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t="30412" r="9413" b="18793"/>
          <a:stretch/>
        </p:blipFill>
        <p:spPr>
          <a:xfrm>
            <a:off x="968901" y="1586575"/>
            <a:ext cx="8035820" cy="4626500"/>
          </a:xfrm>
        </p:spPr>
      </p:pic>
    </p:spTree>
    <p:extLst>
      <p:ext uri="{BB962C8B-B14F-4D97-AF65-F5344CB8AC3E}">
        <p14:creationId xmlns:p14="http://schemas.microsoft.com/office/powerpoint/2010/main" val="172492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Mainstream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Frauen sind weniger kriminell als Männer</a:t>
            </a:r>
          </a:p>
          <a:p>
            <a:r>
              <a:rPr lang="de-CH" dirty="0" smtClean="0"/>
              <a:t>Kriminalität ist männlich und (anderer Nationalität)</a:t>
            </a:r>
          </a:p>
          <a:p>
            <a:r>
              <a:rPr lang="de-CH" dirty="0" smtClean="0"/>
              <a:t>Frauen sind gemein!</a:t>
            </a:r>
          </a:p>
          <a:p>
            <a:r>
              <a:rPr lang="de-CH" dirty="0" smtClean="0"/>
              <a:t>ABER – zu Kriminalität fähig!</a:t>
            </a:r>
          </a:p>
          <a:p>
            <a:endParaRPr lang="de-CH" dirty="0"/>
          </a:p>
          <a:p>
            <a:r>
              <a:rPr lang="de-CH" dirty="0" smtClean="0"/>
              <a:t>Fokussiert wird in theoretischen Diskursen UND der Forschung</a:t>
            </a:r>
          </a:p>
          <a:p>
            <a:pPr marL="0" indent="0" algn="ctr">
              <a:buNone/>
            </a:pPr>
            <a:r>
              <a:rPr lang="de-CH" sz="3600" b="1" u="sng" dirty="0">
                <a:solidFill>
                  <a:srgbClr val="FF0000"/>
                </a:solidFill>
              </a:rPr>
              <a:t>der </a:t>
            </a:r>
            <a:r>
              <a:rPr lang="de-CH" sz="3600" b="1" u="sng" dirty="0" smtClean="0">
                <a:solidFill>
                  <a:srgbClr val="FF0000"/>
                </a:solidFill>
              </a:rPr>
              <a:t>Unterschied!!!</a:t>
            </a:r>
            <a:endParaRPr lang="de-CH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3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Werteforschung als Erklärung für Devianz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Hypothesen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Frauen haben andere Wertorientierungen als </a:t>
            </a:r>
            <a:r>
              <a:rPr lang="de-CH" dirty="0" err="1" smtClean="0"/>
              <a:t>Männerr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Weil Frauen andere Wertorientierungen haben – sind Frauen weniger </a:t>
            </a:r>
            <a:r>
              <a:rPr lang="de-CH" dirty="0" err="1" smtClean="0"/>
              <a:t>delinquenz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82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31951" y="2455863"/>
            <a:ext cx="1584325" cy="212566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31951" y="2708275"/>
            <a:ext cx="16557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u="sng" dirty="0"/>
              <a:t>Strukturmerkmale:</a:t>
            </a:r>
          </a:p>
          <a:p>
            <a:r>
              <a:rPr lang="de-DE" altLang="de-DE" sz="1200" u="sng" dirty="0"/>
              <a:t>Migration/Konfession</a:t>
            </a:r>
          </a:p>
          <a:p>
            <a:r>
              <a:rPr lang="de-DE" altLang="de-DE" sz="1200" dirty="0"/>
              <a:t>christlich/ muslimisch</a:t>
            </a:r>
          </a:p>
          <a:p>
            <a:r>
              <a:rPr lang="de-DE" altLang="de-DE" sz="2400" u="sng" dirty="0"/>
              <a:t>Geschlecht</a:t>
            </a:r>
          </a:p>
          <a:p>
            <a:r>
              <a:rPr lang="de-DE" altLang="de-DE" sz="1200" u="sng" dirty="0"/>
              <a:t>Berufsgruppen Eltern Klassen nach </a:t>
            </a:r>
            <a:r>
              <a:rPr lang="de-DE" altLang="de-DE" sz="1200" u="sng" dirty="0" err="1"/>
              <a:t>Goldthrope</a:t>
            </a:r>
            <a:r>
              <a:rPr lang="de-DE" altLang="de-DE" sz="1200" u="sng" dirty="0"/>
              <a:t>/Weber</a:t>
            </a:r>
          </a:p>
          <a:p>
            <a:endParaRPr lang="de-DE" altLang="de-DE" sz="1200" dirty="0"/>
          </a:p>
          <a:p>
            <a:endParaRPr lang="de-DE" altLang="de-DE" sz="1200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03614" y="1916114"/>
            <a:ext cx="14503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 u="sng"/>
              <a:t>Sozialisation</a:t>
            </a:r>
            <a:r>
              <a:rPr lang="de-DE" altLang="de-DE" sz="1200" b="1"/>
              <a:t>:</a:t>
            </a:r>
          </a:p>
          <a:p>
            <a:r>
              <a:rPr lang="de-DE" altLang="de-DE" sz="1200"/>
              <a:t>Erziehungsverhalten</a:t>
            </a:r>
          </a:p>
          <a:p>
            <a:r>
              <a:rPr lang="de-DE" altLang="de-DE" sz="1200"/>
              <a:t>Kontrollverhalten</a:t>
            </a:r>
          </a:p>
          <a:p>
            <a:r>
              <a:rPr lang="de-DE" altLang="de-DE" sz="1200"/>
              <a:t>Schulerlebnisse</a:t>
            </a:r>
          </a:p>
          <a:p>
            <a:r>
              <a:rPr lang="de-DE" altLang="de-DE" sz="1200"/>
              <a:t>Hilfe bei Problemen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30838" y="1196976"/>
            <a:ext cx="1230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 u="sng"/>
              <a:t>Lebensstile</a:t>
            </a:r>
            <a:r>
              <a:rPr lang="de-DE" altLang="de-DE" sz="1200" b="1"/>
              <a:t>:</a:t>
            </a:r>
          </a:p>
          <a:p>
            <a:r>
              <a:rPr lang="de-DE" altLang="de-DE" sz="1200"/>
              <a:t>Freizeitbereich</a:t>
            </a:r>
          </a:p>
          <a:p>
            <a:r>
              <a:rPr lang="de-DE" altLang="de-DE" sz="1200"/>
              <a:t>Leistungsbereich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51539" y="4292600"/>
            <a:ext cx="20792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 u="sng"/>
              <a:t>Dominante Werte:</a:t>
            </a:r>
          </a:p>
          <a:p>
            <a:r>
              <a:rPr lang="de-DE" altLang="de-DE" sz="1200"/>
              <a:t>Es werden nur die Werte</a:t>
            </a:r>
          </a:p>
          <a:p>
            <a:r>
              <a:rPr lang="de-DE" altLang="de-DE" sz="1200"/>
              <a:t>ausgewählt, in denen sich</a:t>
            </a:r>
          </a:p>
          <a:p>
            <a:r>
              <a:rPr lang="de-DE" altLang="de-DE" sz="1200"/>
              <a:t>die Konfessionen</a:t>
            </a:r>
          </a:p>
          <a:p>
            <a:r>
              <a:rPr lang="de-DE" altLang="de-DE" sz="1200"/>
              <a:t>unterscheiden</a:t>
            </a:r>
          </a:p>
          <a:p>
            <a:r>
              <a:rPr lang="de-DE" altLang="de-DE" sz="1200"/>
              <a:t>1)Religiöse,traditionelle </a:t>
            </a:r>
          </a:p>
          <a:p>
            <a:r>
              <a:rPr lang="de-DE" altLang="de-DE" sz="1200"/>
              <a:t>moderne materialistische</a:t>
            </a:r>
          </a:p>
          <a:p>
            <a:r>
              <a:rPr lang="de-DE" altLang="de-DE" sz="1200"/>
              <a:t>Werte, sozialintegrative Werte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75051" y="4581526"/>
            <a:ext cx="15163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 u="sng"/>
              <a:t>Religion</a:t>
            </a:r>
            <a:r>
              <a:rPr lang="de-DE" altLang="de-DE" sz="1200" b="1"/>
              <a:t>:</a:t>
            </a:r>
          </a:p>
          <a:p>
            <a:r>
              <a:rPr lang="de-DE" altLang="de-DE" sz="1200"/>
              <a:t>Religiosität</a:t>
            </a:r>
          </a:p>
          <a:p>
            <a:r>
              <a:rPr lang="de-DE" altLang="de-DE" sz="1200"/>
              <a:t>Positive und </a:t>
            </a:r>
          </a:p>
          <a:p>
            <a:r>
              <a:rPr lang="de-DE" altLang="de-DE" sz="1200"/>
              <a:t>negative Erfahrungen</a:t>
            </a:r>
          </a:p>
          <a:p>
            <a:r>
              <a:rPr lang="de-DE" altLang="de-DE" sz="1200"/>
              <a:t>mit Religion</a:t>
            </a:r>
          </a:p>
          <a:p>
            <a:endParaRPr lang="de-DE" altLang="de-DE" sz="120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256589" y="2997201"/>
            <a:ext cx="22812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1" u="sng"/>
              <a:t>Abweichendes Verhalten</a:t>
            </a:r>
            <a:r>
              <a:rPr lang="de-DE" altLang="de-DE" sz="1200" b="1"/>
              <a:t>:</a:t>
            </a:r>
          </a:p>
          <a:p>
            <a:r>
              <a:rPr lang="de-DE" altLang="de-DE" sz="1200"/>
              <a:t>Delikte</a:t>
            </a:r>
          </a:p>
          <a:p>
            <a:r>
              <a:rPr lang="de-DE" altLang="de-DE" sz="1200"/>
              <a:t>Drogen/Alkohol</a:t>
            </a:r>
          </a:p>
          <a:p>
            <a:r>
              <a:rPr lang="de-DE" altLang="de-DE" sz="1200"/>
              <a:t>Gesundheitsbewusstsein</a:t>
            </a:r>
          </a:p>
          <a:p>
            <a:r>
              <a:rPr lang="de-DE" altLang="de-DE" sz="1200"/>
              <a:t>Sexualverhalten</a:t>
            </a:r>
          </a:p>
          <a:p>
            <a:endParaRPr lang="de-DE" altLang="de-DE" sz="1200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456363" y="2276475"/>
            <a:ext cx="13706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 u="sng"/>
              <a:t>Normen</a:t>
            </a:r>
            <a:r>
              <a:rPr lang="de-DE" altLang="de-DE" sz="1200" b="1"/>
              <a:t>:</a:t>
            </a:r>
          </a:p>
          <a:p>
            <a:r>
              <a:rPr lang="de-DE" altLang="de-DE" sz="1200"/>
              <a:t>Konstrukte zum</a:t>
            </a:r>
          </a:p>
          <a:p>
            <a:r>
              <a:rPr lang="de-DE" altLang="de-DE" sz="1200"/>
              <a:t>Rechtsbewusstsein</a:t>
            </a:r>
          </a:p>
          <a:p>
            <a:endParaRPr lang="de-DE" altLang="de-DE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503614" y="1484314"/>
            <a:ext cx="1584325" cy="194468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503613" y="4581525"/>
            <a:ext cx="1655762" cy="10795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951539" y="4149726"/>
            <a:ext cx="2268537" cy="180022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383339" y="2205039"/>
            <a:ext cx="1584325" cy="86518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483225" y="1125538"/>
            <a:ext cx="1225550" cy="79216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8183563" y="2852738"/>
            <a:ext cx="2089150" cy="122396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216276" y="3644901"/>
            <a:ext cx="792163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3216275" y="2565401"/>
            <a:ext cx="28733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5159376" y="5157788"/>
            <a:ext cx="792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224338" y="3429001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087938" y="2492375"/>
            <a:ext cx="86360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5087938" y="1916113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6959600" y="30686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H="1" flipV="1">
            <a:off x="6240463" y="1916113"/>
            <a:ext cx="0" cy="22336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7391401" y="3068639"/>
            <a:ext cx="792163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8256589" y="4076701"/>
            <a:ext cx="935037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6743700" y="1484314"/>
            <a:ext cx="252095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438651" y="6092826"/>
            <a:ext cx="3313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1" u="sng"/>
              <a:t>SDQ- nach Goodman</a:t>
            </a:r>
            <a:r>
              <a:rPr lang="de-DE" altLang="de-DE" sz="1200" b="1"/>
              <a:t> (derzeit international größter existierender Test der Skala zur</a:t>
            </a:r>
          </a:p>
          <a:p>
            <a:r>
              <a:rPr lang="de-DE" altLang="de-DE" sz="1200" b="1"/>
              <a:t>psychischen Befindlichkeiten (N=2648)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4475164" y="6092825"/>
            <a:ext cx="3240087" cy="64928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4511676" y="56610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6383338" y="5949951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528162" y="109538"/>
            <a:ext cx="7116627" cy="369332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u="sng" dirty="0"/>
              <a:t>Strukturgleichungsmodell: Konfession, Sozialisation und dominante Werte</a:t>
            </a:r>
            <a:endParaRPr lang="de-DE" altLang="de-DE" dirty="0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8256589" y="5949951"/>
            <a:ext cx="1736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/>
              <a:t>Die stärke der Linien </a:t>
            </a:r>
          </a:p>
          <a:p>
            <a:r>
              <a:rPr lang="de-DE" altLang="de-DE" sz="1200" b="1"/>
              <a:t>bezeichnen Pfade</a:t>
            </a:r>
          </a:p>
          <a:p>
            <a:r>
              <a:rPr lang="de-DE" altLang="de-DE" sz="1200" b="1"/>
              <a:t>zwischen den jeweiligen</a:t>
            </a:r>
          </a:p>
          <a:p>
            <a:r>
              <a:rPr lang="de-DE" altLang="de-DE" sz="1200" b="1"/>
              <a:t> Konstrukten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8256589" y="5899150"/>
            <a:ext cx="2232025" cy="914400"/>
          </a:xfrm>
          <a:prstGeom prst="rect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Eingekerbter Pfeil nach rechts 1"/>
          <p:cNvSpPr/>
          <p:nvPr/>
        </p:nvSpPr>
        <p:spPr>
          <a:xfrm>
            <a:off x="242225" y="3199805"/>
            <a:ext cx="1253515" cy="766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27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Werteforschung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Seit ca. 35 Jahren in der Kriminologie zunehmend bedeutsam</a:t>
            </a:r>
          </a:p>
          <a:p>
            <a:r>
              <a:rPr lang="de-CH" dirty="0" smtClean="0"/>
              <a:t>Basierend auf </a:t>
            </a:r>
            <a:r>
              <a:rPr lang="de-CH" dirty="0" err="1" smtClean="0"/>
              <a:t>Inglehard</a:t>
            </a:r>
            <a:r>
              <a:rPr lang="de-CH" dirty="0"/>
              <a:t> </a:t>
            </a:r>
            <a:r>
              <a:rPr lang="de-CH" dirty="0" smtClean="0"/>
              <a:t>oder Klages</a:t>
            </a:r>
          </a:p>
          <a:p>
            <a:pPr marL="0" indent="0">
              <a:buNone/>
            </a:pPr>
            <a:r>
              <a:rPr lang="de-CH" dirty="0" smtClean="0"/>
              <a:t>Werte werden nach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Rokeach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</a:rPr>
              <a:t> (1973), als </a:t>
            </a:r>
            <a:endParaRPr lang="de-DE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de-DE" i="1" dirty="0">
                <a:latin typeface="Times New Roman" panose="02020603050405020304" pitchFamily="18" charset="0"/>
                <a:ea typeface="Calibri" panose="020F0502020204030204" pitchFamily="34" charset="0"/>
              </a:rPr>
              <a:t>zentrale Ziel- und Wunschvorstellungen eines Individuums definiert, die sowohl bei der Auswahl von Handlungszielen als auch bei der Festlegung auf eine Handlung von Bedeutung sind“. 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401099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äsentation_grün">
  <a:themeElements>
    <a:clrScheme name="ZHAW Soziale Arbeit">
      <a:dk1>
        <a:srgbClr val="000000"/>
      </a:dk1>
      <a:lt1>
        <a:srgbClr val="FFFFFF"/>
      </a:lt1>
      <a:dk2>
        <a:srgbClr val="83B819"/>
      </a:dk2>
      <a:lt2>
        <a:srgbClr val="FFFFFF"/>
      </a:lt2>
      <a:accent1>
        <a:srgbClr val="9A9A9C"/>
      </a:accent1>
      <a:accent2>
        <a:srgbClr val="83B819"/>
      </a:accent2>
      <a:accent3>
        <a:srgbClr val="0064A6"/>
      </a:accent3>
      <a:accent4>
        <a:srgbClr val="F0B600"/>
      </a:accent4>
      <a:accent5>
        <a:srgbClr val="6A205F"/>
      </a:accent5>
      <a:accent6>
        <a:srgbClr val="D54E12"/>
      </a:accent6>
      <a:hlink>
        <a:srgbClr val="83B819"/>
      </a:hlink>
      <a:folHlink>
        <a:srgbClr val="0064A6"/>
      </a:folHlink>
    </a:clrScheme>
    <a:fontScheme name="Vorlage PP-Präsentation grü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HAW Soziale Arbeit">
        <a:dk1>
          <a:srgbClr val="000000"/>
        </a:dk1>
        <a:lt1>
          <a:srgbClr val="FFFFFF"/>
        </a:lt1>
        <a:dk2>
          <a:srgbClr val="83B819"/>
        </a:dk2>
        <a:lt2>
          <a:srgbClr val="FFFFFF"/>
        </a:lt2>
        <a:accent1>
          <a:srgbClr val="9A9A9C"/>
        </a:accent1>
        <a:accent2>
          <a:srgbClr val="83B819"/>
        </a:accent2>
        <a:accent3>
          <a:srgbClr val="0064A6"/>
        </a:accent3>
        <a:accent4>
          <a:srgbClr val="F0B600"/>
        </a:accent4>
        <a:accent5>
          <a:srgbClr val="6A205F"/>
        </a:accent5>
        <a:accent6>
          <a:srgbClr val="D54E12"/>
        </a:accent6>
        <a:hlink>
          <a:srgbClr val="83B819"/>
        </a:hlink>
        <a:folHlink>
          <a:srgbClr val="0064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HAW Blau">
      <a:srgbClr val="0064A6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ZHAW Beige">
      <a:srgbClr val="EDDBAB"/>
    </a:custClr>
    <a:custClr name="ZHAW Gelb">
      <a:srgbClr val="F0B600"/>
    </a:custClr>
    <a:custClr name="ZHAW Gruen">
      <a:srgbClr val="83B819"/>
    </a:custClr>
    <a:custClr name="ZHAW Violett">
      <a:srgbClr val="6A205F"/>
    </a:custClr>
    <a:custClr name="ZHAW Rot">
      <a:srgbClr val="D54E12"/>
    </a:custClr>
    <a:custClr name="ZHAW Braun">
      <a:srgbClr val="583119"/>
    </a:custClr>
    <a:custClr name="ZHAW Dunkelgruen">
      <a:srgbClr val="006633"/>
    </a:custClr>
    <a:custClr name="ZHAW Hellgrau">
      <a:srgbClr val="9A9A9C"/>
    </a:custClr>
    <a:custClr name="ZHAW Dunkelgrau">
      <a:srgbClr val="4A5D68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Präsentation_de.potx" id="{2DA245B1-54C4-42F1-A134-929389A60208}" vid="{9EA3D5A2-960A-4B27-AA55-0A89431CAC49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Breitbild</PresentationFormat>
  <Paragraphs>115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Times New Roman</vt:lpstr>
      <vt:lpstr>Office</vt:lpstr>
      <vt:lpstr>Präsentation_grün</vt:lpstr>
      <vt:lpstr>1_Office</vt:lpstr>
      <vt:lpstr>Dokument</vt:lpstr>
      <vt:lpstr>Geschlechtsspezifische Werthaltungen und Delinquenz  Vortrag an der Jahrestagung der SVJ am 13.09.2019</vt:lpstr>
      <vt:lpstr>Befunde</vt:lpstr>
      <vt:lpstr>Veränderungen – grosse Trends?</vt:lpstr>
      <vt:lpstr>Biologische Erklärungen für den Unterschied</vt:lpstr>
      <vt:lpstr>Erklärungen am Beispiel Gewaltdelinquenz</vt:lpstr>
      <vt:lpstr>Mainstream</vt:lpstr>
      <vt:lpstr>Werteforschung als Erklärung für Devianz</vt:lpstr>
      <vt:lpstr>PowerPoint-Präsentation</vt:lpstr>
      <vt:lpstr>Werteforschung</vt:lpstr>
      <vt:lpstr>Zentrale Befunde aus 35 Jahren Werteforschung</vt:lpstr>
      <vt:lpstr>Einige Ergebnisse am Beispiel der Studierenden</vt:lpstr>
      <vt:lpstr>Befunde Hermann (2009) Repräsentativ</vt:lpstr>
      <vt:lpstr>SNF Projekt «Wertestudie»</vt:lpstr>
      <vt:lpstr>PowerPoint-Präsentation</vt:lpstr>
      <vt:lpstr>PowerPoint-Präsentation</vt:lpstr>
      <vt:lpstr>Konfession</vt:lpstr>
      <vt:lpstr>PowerPoint-Präsentation</vt:lpstr>
      <vt:lpstr>Religiosität</vt:lpstr>
      <vt:lpstr>Werte von Inhaftierten – Interessante Befunde – «Nationalität» </vt:lpstr>
      <vt:lpstr>Akzeptanz von Strafe</vt:lpstr>
      <vt:lpstr>Geschlecht</vt:lpstr>
      <vt:lpstr>PowerPoint-Präsentation</vt:lpstr>
      <vt:lpstr>PowerPoint-Präsentation</vt:lpstr>
      <vt:lpstr>Werte von Inhaftierten Mànnern und Frauen</vt:lpstr>
      <vt:lpstr>Exkurs Religion und Geschlecht - Schüler</vt:lpstr>
      <vt:lpstr>Vorsichtige Interpretation </vt:lpstr>
    </vt:vector>
  </TitlesOfParts>
  <Company>ZHAW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Geschlechtsspezifische Werthaltungen und Delinquenz  Vortrag an der Jahrestagung der SVJ am 13.09.2019</dc:title>
  <dc:creator>Wegel Melanie (wege)</dc:creator>
  <cp:lastModifiedBy>Aschwanden Johannes StA-Juga-Alt</cp:lastModifiedBy>
  <cp:revision>21</cp:revision>
  <dcterms:created xsi:type="dcterms:W3CDTF">2019-07-22T07:59:48Z</dcterms:created>
  <dcterms:modified xsi:type="dcterms:W3CDTF">2019-08-15T10:39:18Z</dcterms:modified>
</cp:coreProperties>
</file>