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318" r:id="rId6"/>
    <p:sldId id="326" r:id="rId7"/>
    <p:sldId id="295" r:id="rId8"/>
    <p:sldId id="309" r:id="rId9"/>
    <p:sldId id="319" r:id="rId10"/>
    <p:sldId id="310" r:id="rId11"/>
    <p:sldId id="316" r:id="rId12"/>
    <p:sldId id="320" r:id="rId13"/>
    <p:sldId id="321" r:id="rId14"/>
    <p:sldId id="322" r:id="rId15"/>
    <p:sldId id="324" r:id="rId16"/>
    <p:sldId id="325" r:id="rId17"/>
    <p:sldId id="323" r:id="rId18"/>
    <p:sldId id="315" r:id="rId19"/>
    <p:sldId id="303" r:id="rId20"/>
    <p:sldId id="327" r:id="rId21"/>
  </p:sldIdLst>
  <p:sldSz cx="12192000" cy="6858000"/>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enring Giang BFS" initials="IGB" lastIdx="1" clrIdx="0">
    <p:extLst>
      <p:ext uri="{19B8F6BF-5375-455C-9EA6-DF929625EA0E}">
        <p15:presenceInfo xmlns:p15="http://schemas.microsoft.com/office/powerpoint/2012/main" userId="Isenring Giang BF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notesViewPr>
    <p:cSldViewPr snapToGrid="0">
      <p:cViewPr>
        <p:scale>
          <a:sx n="90" d="100"/>
          <a:sy n="90" d="100"/>
        </p:scale>
        <p:origin x="1872" y="-101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adb.intra.admin.ch\BFS$\Archive\GS\CRIME\19_02_JUSTIZ\19-57.0%20JUSAS\Glaris_tableaux_preparatio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adb.intra.admin.ch\BFS$\Archive\GS\CRIME\19_02_JUSTIZ\19-57.0%20JUSAS\Glaris_tableaux_preparation.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adb.intra.admin.ch\BFS$\Archive\GS\CRIME\19_02_JUSTIZ\19-57.0%20JUSAS\Glaris_tableaux_preparation.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Violence</a:t>
            </a:r>
            <a:r>
              <a:rPr lang="en-US" baseline="0"/>
              <a:t> 1</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strRef>
              <c:f>Violence!$A$39</c:f>
              <c:strCache>
                <c:ptCount val="1"/>
                <c:pt idx="0">
                  <c:v>Garçons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Violence!$B$38:$T$38</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Violence!$B$39:$T$39</c:f>
              <c:numCache>
                <c:formatCode>General</c:formatCode>
                <c:ptCount val="19"/>
                <c:pt idx="0">
                  <c:v>173</c:v>
                </c:pt>
                <c:pt idx="1">
                  <c:v>146</c:v>
                </c:pt>
                <c:pt idx="2">
                  <c:v>187</c:v>
                </c:pt>
                <c:pt idx="3">
                  <c:v>197</c:v>
                </c:pt>
                <c:pt idx="4">
                  <c:v>177</c:v>
                </c:pt>
                <c:pt idx="5">
                  <c:v>237</c:v>
                </c:pt>
                <c:pt idx="6">
                  <c:v>203</c:v>
                </c:pt>
                <c:pt idx="7">
                  <c:v>242</c:v>
                </c:pt>
                <c:pt idx="8">
                  <c:v>244</c:v>
                </c:pt>
                <c:pt idx="9">
                  <c:v>247</c:v>
                </c:pt>
                <c:pt idx="10">
                  <c:v>214</c:v>
                </c:pt>
                <c:pt idx="11">
                  <c:v>250</c:v>
                </c:pt>
                <c:pt idx="12">
                  <c:v>203</c:v>
                </c:pt>
                <c:pt idx="13">
                  <c:v>160</c:v>
                </c:pt>
                <c:pt idx="14">
                  <c:v>182</c:v>
                </c:pt>
                <c:pt idx="15">
                  <c:v>134</c:v>
                </c:pt>
                <c:pt idx="16">
                  <c:v>150</c:v>
                </c:pt>
                <c:pt idx="17">
                  <c:v>128</c:v>
                </c:pt>
                <c:pt idx="18">
                  <c:v>159</c:v>
                </c:pt>
              </c:numCache>
            </c:numRef>
          </c:val>
          <c:smooth val="0"/>
          <c:extLst>
            <c:ext xmlns:c16="http://schemas.microsoft.com/office/drawing/2014/chart" uri="{C3380CC4-5D6E-409C-BE32-E72D297353CC}">
              <c16:uniqueId val="{00000000-5EB5-47C6-A78C-5D22B9D75C03}"/>
            </c:ext>
          </c:extLst>
        </c:ser>
        <c:ser>
          <c:idx val="1"/>
          <c:order val="1"/>
          <c:tx>
            <c:strRef>
              <c:f>Violence!$A$40</c:f>
              <c:strCache>
                <c:ptCount val="1"/>
                <c:pt idx="0">
                  <c:v>Filles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Violence!$B$38:$T$38</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Violence!$B$40:$T$40</c:f>
              <c:numCache>
                <c:formatCode>General</c:formatCode>
                <c:ptCount val="19"/>
                <c:pt idx="0">
                  <c:v>16</c:v>
                </c:pt>
                <c:pt idx="1">
                  <c:v>14</c:v>
                </c:pt>
                <c:pt idx="2">
                  <c:v>24</c:v>
                </c:pt>
                <c:pt idx="3">
                  <c:v>27</c:v>
                </c:pt>
                <c:pt idx="4">
                  <c:v>29</c:v>
                </c:pt>
                <c:pt idx="5">
                  <c:v>40</c:v>
                </c:pt>
                <c:pt idx="6">
                  <c:v>39</c:v>
                </c:pt>
                <c:pt idx="7">
                  <c:v>62</c:v>
                </c:pt>
                <c:pt idx="8">
                  <c:v>39</c:v>
                </c:pt>
                <c:pt idx="9">
                  <c:v>39</c:v>
                </c:pt>
                <c:pt idx="10">
                  <c:v>37</c:v>
                </c:pt>
                <c:pt idx="11">
                  <c:v>42</c:v>
                </c:pt>
                <c:pt idx="12">
                  <c:v>37</c:v>
                </c:pt>
                <c:pt idx="13">
                  <c:v>34</c:v>
                </c:pt>
                <c:pt idx="14">
                  <c:v>32</c:v>
                </c:pt>
                <c:pt idx="15">
                  <c:v>48</c:v>
                </c:pt>
                <c:pt idx="16">
                  <c:v>38</c:v>
                </c:pt>
                <c:pt idx="17">
                  <c:v>52</c:v>
                </c:pt>
                <c:pt idx="18">
                  <c:v>40</c:v>
                </c:pt>
              </c:numCache>
            </c:numRef>
          </c:val>
          <c:smooth val="0"/>
          <c:extLst>
            <c:ext xmlns:c16="http://schemas.microsoft.com/office/drawing/2014/chart" uri="{C3380CC4-5D6E-409C-BE32-E72D297353CC}">
              <c16:uniqueId val="{00000001-5EB5-47C6-A78C-5D22B9D75C03}"/>
            </c:ext>
          </c:extLst>
        </c:ser>
        <c:dLbls>
          <c:showLegendKey val="0"/>
          <c:showVal val="0"/>
          <c:showCatName val="0"/>
          <c:showSerName val="0"/>
          <c:showPercent val="0"/>
          <c:showBubbleSize val="0"/>
        </c:dLbls>
        <c:marker val="1"/>
        <c:smooth val="0"/>
        <c:axId val="586224720"/>
        <c:axId val="586225704"/>
      </c:lineChart>
      <c:catAx>
        <c:axId val="586224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586225704"/>
        <c:crosses val="autoZero"/>
        <c:auto val="1"/>
        <c:lblAlgn val="ctr"/>
        <c:lblOffset val="100"/>
        <c:noMultiLvlLbl val="0"/>
      </c:catAx>
      <c:valAx>
        <c:axId val="586225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5862247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Violence 2</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strRef>
              <c:f>Violence!$A$43</c:f>
              <c:strCache>
                <c:ptCount val="1"/>
                <c:pt idx="0">
                  <c:v>Garçons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Violence!$B$42:$T$42</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Violence!$B$43:$T$43</c:f>
              <c:numCache>
                <c:formatCode>General</c:formatCode>
                <c:ptCount val="19"/>
                <c:pt idx="0">
                  <c:v>676</c:v>
                </c:pt>
                <c:pt idx="1">
                  <c:v>634</c:v>
                </c:pt>
                <c:pt idx="2">
                  <c:v>904</c:v>
                </c:pt>
                <c:pt idx="3">
                  <c:v>877</c:v>
                </c:pt>
                <c:pt idx="4">
                  <c:v>992</c:v>
                </c:pt>
                <c:pt idx="5">
                  <c:v>1129</c:v>
                </c:pt>
                <c:pt idx="6">
                  <c:v>1301</c:v>
                </c:pt>
                <c:pt idx="7">
                  <c:v>1370</c:v>
                </c:pt>
                <c:pt idx="8">
                  <c:v>1364</c:v>
                </c:pt>
                <c:pt idx="9">
                  <c:v>1417</c:v>
                </c:pt>
                <c:pt idx="10">
                  <c:v>1455</c:v>
                </c:pt>
                <c:pt idx="11">
                  <c:v>1573</c:v>
                </c:pt>
                <c:pt idx="12">
                  <c:v>1132</c:v>
                </c:pt>
                <c:pt idx="13">
                  <c:v>1113</c:v>
                </c:pt>
                <c:pt idx="14">
                  <c:v>1039</c:v>
                </c:pt>
                <c:pt idx="15">
                  <c:v>866</c:v>
                </c:pt>
                <c:pt idx="16">
                  <c:v>781</c:v>
                </c:pt>
                <c:pt idx="17">
                  <c:v>837</c:v>
                </c:pt>
                <c:pt idx="18">
                  <c:v>828</c:v>
                </c:pt>
              </c:numCache>
            </c:numRef>
          </c:val>
          <c:smooth val="0"/>
          <c:extLst>
            <c:ext xmlns:c16="http://schemas.microsoft.com/office/drawing/2014/chart" uri="{C3380CC4-5D6E-409C-BE32-E72D297353CC}">
              <c16:uniqueId val="{00000000-DC53-476F-897B-31ADA325147B}"/>
            </c:ext>
          </c:extLst>
        </c:ser>
        <c:ser>
          <c:idx val="1"/>
          <c:order val="1"/>
          <c:tx>
            <c:strRef>
              <c:f>Violence!$A$44</c:f>
              <c:strCache>
                <c:ptCount val="1"/>
                <c:pt idx="0">
                  <c:v>Filles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Violence!$B$42:$T$42</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Violence!$B$44:$T$44</c:f>
              <c:numCache>
                <c:formatCode>General</c:formatCode>
                <c:ptCount val="19"/>
                <c:pt idx="0">
                  <c:v>47</c:v>
                </c:pt>
                <c:pt idx="1">
                  <c:v>88</c:v>
                </c:pt>
                <c:pt idx="2">
                  <c:v>86</c:v>
                </c:pt>
                <c:pt idx="3">
                  <c:v>79</c:v>
                </c:pt>
                <c:pt idx="4">
                  <c:v>97</c:v>
                </c:pt>
                <c:pt idx="5">
                  <c:v>119</c:v>
                </c:pt>
                <c:pt idx="6">
                  <c:v>164</c:v>
                </c:pt>
                <c:pt idx="7">
                  <c:v>136</c:v>
                </c:pt>
                <c:pt idx="8">
                  <c:v>141</c:v>
                </c:pt>
                <c:pt idx="9">
                  <c:v>164</c:v>
                </c:pt>
                <c:pt idx="10">
                  <c:v>168</c:v>
                </c:pt>
                <c:pt idx="11">
                  <c:v>156</c:v>
                </c:pt>
                <c:pt idx="12">
                  <c:v>131</c:v>
                </c:pt>
                <c:pt idx="13">
                  <c:v>109</c:v>
                </c:pt>
                <c:pt idx="14">
                  <c:v>101</c:v>
                </c:pt>
                <c:pt idx="15">
                  <c:v>99</c:v>
                </c:pt>
                <c:pt idx="16">
                  <c:v>95</c:v>
                </c:pt>
                <c:pt idx="17">
                  <c:v>87</c:v>
                </c:pt>
                <c:pt idx="18">
                  <c:v>127</c:v>
                </c:pt>
              </c:numCache>
            </c:numRef>
          </c:val>
          <c:smooth val="0"/>
          <c:extLst>
            <c:ext xmlns:c16="http://schemas.microsoft.com/office/drawing/2014/chart" uri="{C3380CC4-5D6E-409C-BE32-E72D297353CC}">
              <c16:uniqueId val="{00000001-DC53-476F-897B-31ADA325147B}"/>
            </c:ext>
          </c:extLst>
        </c:ser>
        <c:dLbls>
          <c:showLegendKey val="0"/>
          <c:showVal val="0"/>
          <c:showCatName val="0"/>
          <c:showSerName val="0"/>
          <c:showPercent val="0"/>
          <c:showBubbleSize val="0"/>
        </c:dLbls>
        <c:marker val="1"/>
        <c:smooth val="0"/>
        <c:axId val="593039288"/>
        <c:axId val="593037648"/>
      </c:lineChart>
      <c:catAx>
        <c:axId val="593039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593037648"/>
        <c:crosses val="autoZero"/>
        <c:auto val="1"/>
        <c:lblAlgn val="ctr"/>
        <c:lblOffset val="100"/>
        <c:noMultiLvlLbl val="0"/>
      </c:catAx>
      <c:valAx>
        <c:axId val="5930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5930392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Violence 3</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strRef>
              <c:f>Violence!$A$47</c:f>
              <c:strCache>
                <c:ptCount val="1"/>
                <c:pt idx="0">
                  <c:v>Garçons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Violence!$B$46:$T$46</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Violence!$B$47:$T$47</c:f>
              <c:numCache>
                <c:formatCode>General</c:formatCode>
                <c:ptCount val="19"/>
                <c:pt idx="0">
                  <c:v>20</c:v>
                </c:pt>
                <c:pt idx="1">
                  <c:v>16</c:v>
                </c:pt>
                <c:pt idx="2">
                  <c:v>25</c:v>
                </c:pt>
                <c:pt idx="3">
                  <c:v>19</c:v>
                </c:pt>
                <c:pt idx="4">
                  <c:v>29</c:v>
                </c:pt>
                <c:pt idx="5">
                  <c:v>36</c:v>
                </c:pt>
                <c:pt idx="6">
                  <c:v>29</c:v>
                </c:pt>
                <c:pt idx="7">
                  <c:v>47</c:v>
                </c:pt>
                <c:pt idx="8">
                  <c:v>53</c:v>
                </c:pt>
                <c:pt idx="9">
                  <c:v>48</c:v>
                </c:pt>
                <c:pt idx="10">
                  <c:v>40</c:v>
                </c:pt>
                <c:pt idx="11">
                  <c:v>70</c:v>
                </c:pt>
                <c:pt idx="12">
                  <c:v>39</c:v>
                </c:pt>
                <c:pt idx="13">
                  <c:v>47</c:v>
                </c:pt>
                <c:pt idx="14">
                  <c:v>64</c:v>
                </c:pt>
                <c:pt idx="15">
                  <c:v>48</c:v>
                </c:pt>
                <c:pt idx="16">
                  <c:v>42</c:v>
                </c:pt>
                <c:pt idx="17">
                  <c:v>72</c:v>
                </c:pt>
                <c:pt idx="18">
                  <c:v>42</c:v>
                </c:pt>
              </c:numCache>
            </c:numRef>
          </c:val>
          <c:smooth val="0"/>
          <c:extLst>
            <c:ext xmlns:c16="http://schemas.microsoft.com/office/drawing/2014/chart" uri="{C3380CC4-5D6E-409C-BE32-E72D297353CC}">
              <c16:uniqueId val="{00000000-FBCF-4A11-A010-07BF82E38026}"/>
            </c:ext>
          </c:extLst>
        </c:ser>
        <c:ser>
          <c:idx val="1"/>
          <c:order val="1"/>
          <c:tx>
            <c:strRef>
              <c:f>Violence!$A$48</c:f>
              <c:strCache>
                <c:ptCount val="1"/>
                <c:pt idx="0">
                  <c:v>Filles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Violence!$B$46:$T$46</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Violence!$B$48:$T$48</c:f>
              <c:numCache>
                <c:formatCode>General</c:formatCode>
                <c:ptCount val="19"/>
                <c:pt idx="0">
                  <c:v>1</c:v>
                </c:pt>
                <c:pt idx="1">
                  <c:v>1</c:v>
                </c:pt>
                <c:pt idx="2">
                  <c:v>0</c:v>
                </c:pt>
                <c:pt idx="3">
                  <c:v>3</c:v>
                </c:pt>
                <c:pt idx="4">
                  <c:v>1</c:v>
                </c:pt>
                <c:pt idx="5">
                  <c:v>0</c:v>
                </c:pt>
                <c:pt idx="6">
                  <c:v>3</c:v>
                </c:pt>
                <c:pt idx="7">
                  <c:v>1</c:v>
                </c:pt>
                <c:pt idx="8">
                  <c:v>1</c:v>
                </c:pt>
                <c:pt idx="9">
                  <c:v>1</c:v>
                </c:pt>
                <c:pt idx="10">
                  <c:v>1</c:v>
                </c:pt>
                <c:pt idx="11">
                  <c:v>2</c:v>
                </c:pt>
                <c:pt idx="12">
                  <c:v>5</c:v>
                </c:pt>
                <c:pt idx="13">
                  <c:v>1</c:v>
                </c:pt>
                <c:pt idx="14">
                  <c:v>4</c:v>
                </c:pt>
                <c:pt idx="15">
                  <c:v>2</c:v>
                </c:pt>
                <c:pt idx="16">
                  <c:v>1</c:v>
                </c:pt>
                <c:pt idx="17">
                  <c:v>3</c:v>
                </c:pt>
                <c:pt idx="18">
                  <c:v>0</c:v>
                </c:pt>
              </c:numCache>
            </c:numRef>
          </c:val>
          <c:smooth val="0"/>
          <c:extLst>
            <c:ext xmlns:c16="http://schemas.microsoft.com/office/drawing/2014/chart" uri="{C3380CC4-5D6E-409C-BE32-E72D297353CC}">
              <c16:uniqueId val="{00000001-FBCF-4A11-A010-07BF82E38026}"/>
            </c:ext>
          </c:extLst>
        </c:ser>
        <c:dLbls>
          <c:showLegendKey val="0"/>
          <c:showVal val="0"/>
          <c:showCatName val="0"/>
          <c:showSerName val="0"/>
          <c:showPercent val="0"/>
          <c:showBubbleSize val="0"/>
        </c:dLbls>
        <c:marker val="1"/>
        <c:smooth val="0"/>
        <c:axId val="593019280"/>
        <c:axId val="593021904"/>
      </c:lineChart>
      <c:catAx>
        <c:axId val="593019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593021904"/>
        <c:crosses val="autoZero"/>
        <c:auto val="1"/>
        <c:lblAlgn val="ctr"/>
        <c:lblOffset val="100"/>
        <c:noMultiLvlLbl val="0"/>
      </c:catAx>
      <c:valAx>
        <c:axId val="5930219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593019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0"/>
            <a:ext cx="2945659" cy="498135"/>
          </a:xfrm>
          <a:prstGeom prst="rect">
            <a:avLst/>
          </a:prstGeom>
        </p:spPr>
        <p:txBody>
          <a:bodyPr vert="horz" lIns="91577" tIns="45789" rIns="91577" bIns="45789" rtlCol="0"/>
          <a:lstStyle>
            <a:lvl1pPr algn="l">
              <a:defRPr sz="1200"/>
            </a:lvl1pPr>
          </a:lstStyle>
          <a:p>
            <a:endParaRPr lang="de-CH"/>
          </a:p>
        </p:txBody>
      </p:sp>
      <p:sp>
        <p:nvSpPr>
          <p:cNvPr id="3" name="Datumsplatzhalter 2"/>
          <p:cNvSpPr>
            <a:spLocks noGrp="1"/>
          </p:cNvSpPr>
          <p:nvPr>
            <p:ph type="dt" idx="1"/>
          </p:nvPr>
        </p:nvSpPr>
        <p:spPr>
          <a:xfrm>
            <a:off x="3850446" y="0"/>
            <a:ext cx="2945659" cy="498135"/>
          </a:xfrm>
          <a:prstGeom prst="rect">
            <a:avLst/>
          </a:prstGeom>
        </p:spPr>
        <p:txBody>
          <a:bodyPr vert="horz" lIns="91577" tIns="45789" rIns="91577" bIns="45789" rtlCol="0"/>
          <a:lstStyle>
            <a:lvl1pPr algn="r">
              <a:defRPr sz="1200"/>
            </a:lvl1pPr>
          </a:lstStyle>
          <a:p>
            <a:fld id="{EF9438F2-30E6-491A-99A3-B3482BC527F1}" type="datetimeFigureOut">
              <a:rPr lang="de-CH" smtClean="0"/>
              <a:t>02.09.2019</a:t>
            </a:fld>
            <a:endParaRPr lang="de-CH"/>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577" tIns="45789" rIns="91577" bIns="45789" rtlCol="0" anchor="ctr"/>
          <a:lstStyle/>
          <a:p>
            <a:endParaRPr lang="de-CH"/>
          </a:p>
        </p:txBody>
      </p:sp>
      <p:sp>
        <p:nvSpPr>
          <p:cNvPr id="5" name="Notizenplatzhalter 4"/>
          <p:cNvSpPr>
            <a:spLocks noGrp="1"/>
          </p:cNvSpPr>
          <p:nvPr>
            <p:ph type="body" sz="quarter" idx="3"/>
          </p:nvPr>
        </p:nvSpPr>
        <p:spPr>
          <a:xfrm>
            <a:off x="679768" y="4777959"/>
            <a:ext cx="5438140" cy="3909239"/>
          </a:xfrm>
          <a:prstGeom prst="rect">
            <a:avLst/>
          </a:prstGeom>
        </p:spPr>
        <p:txBody>
          <a:bodyPr vert="horz" lIns="91577" tIns="45789" rIns="91577" bIns="45789"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6" name="Fußzeilenplatzhalter 5"/>
          <p:cNvSpPr>
            <a:spLocks noGrp="1"/>
          </p:cNvSpPr>
          <p:nvPr>
            <p:ph type="ftr" sz="quarter" idx="4"/>
          </p:nvPr>
        </p:nvSpPr>
        <p:spPr>
          <a:xfrm>
            <a:off x="2" y="9430092"/>
            <a:ext cx="2945659" cy="498134"/>
          </a:xfrm>
          <a:prstGeom prst="rect">
            <a:avLst/>
          </a:prstGeom>
        </p:spPr>
        <p:txBody>
          <a:bodyPr vert="horz" lIns="91577" tIns="45789" rIns="91577" bIns="45789" rtlCol="0" anchor="b"/>
          <a:lstStyle>
            <a:lvl1pPr algn="l">
              <a:defRPr sz="1200"/>
            </a:lvl1pPr>
          </a:lstStyle>
          <a:p>
            <a:endParaRPr lang="de-CH"/>
          </a:p>
        </p:txBody>
      </p:sp>
      <p:sp>
        <p:nvSpPr>
          <p:cNvPr id="7" name="Foliennummernplatzhalter 6"/>
          <p:cNvSpPr>
            <a:spLocks noGrp="1"/>
          </p:cNvSpPr>
          <p:nvPr>
            <p:ph type="sldNum" sz="quarter" idx="5"/>
          </p:nvPr>
        </p:nvSpPr>
        <p:spPr>
          <a:xfrm>
            <a:off x="3850446" y="9430092"/>
            <a:ext cx="2945659" cy="498134"/>
          </a:xfrm>
          <a:prstGeom prst="rect">
            <a:avLst/>
          </a:prstGeom>
        </p:spPr>
        <p:txBody>
          <a:bodyPr vert="horz" lIns="91577" tIns="45789" rIns="91577" bIns="45789" rtlCol="0" anchor="b"/>
          <a:lstStyle>
            <a:lvl1pPr algn="r">
              <a:defRPr sz="1200"/>
            </a:lvl1pPr>
          </a:lstStyle>
          <a:p>
            <a:fld id="{ED1FD653-2284-4F75-BB76-5289AE94618D}" type="slidenum">
              <a:rPr lang="de-CH" smtClean="0"/>
              <a:t>‹Nr.›</a:t>
            </a:fld>
            <a:endParaRPr lang="de-CH"/>
          </a:p>
        </p:txBody>
      </p:sp>
    </p:spTree>
    <p:extLst>
      <p:ext uri="{BB962C8B-B14F-4D97-AF65-F5344CB8AC3E}">
        <p14:creationId xmlns:p14="http://schemas.microsoft.com/office/powerpoint/2010/main" val="1587713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smtClean="0"/>
              <a:t>Aujourd’hui, la présentation se porte sur la délinquance juvénile, plus particulièrement la question: est-ce que le genre compte ? Est-ce que le fait d’être fille ou garçon fait une différence dans la commission des actes et dans la délinquance. </a:t>
            </a:r>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1</a:t>
            </a:fld>
            <a:endParaRPr lang="de-CH"/>
          </a:p>
        </p:txBody>
      </p:sp>
    </p:spTree>
    <p:extLst>
      <p:ext uri="{BB962C8B-B14F-4D97-AF65-F5344CB8AC3E}">
        <p14:creationId xmlns:p14="http://schemas.microsoft.com/office/powerpoint/2010/main" val="40836204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smtClean="0"/>
              <a:t>Les sanctions les plus prononcées en général pour les garçons et les filles sont les prestations personnelles suivies des réprimandes</a:t>
            </a:r>
            <a:r>
              <a:rPr lang="fr-CH" dirty="0"/>
              <a:t> </a:t>
            </a:r>
            <a:r>
              <a:rPr lang="fr-CH" dirty="0" smtClean="0"/>
              <a:t>et les amendes. </a:t>
            </a:r>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10</a:t>
            </a:fld>
            <a:endParaRPr lang="de-CH"/>
          </a:p>
        </p:txBody>
      </p:sp>
    </p:spTree>
    <p:extLst>
      <p:ext uri="{BB962C8B-B14F-4D97-AF65-F5344CB8AC3E}">
        <p14:creationId xmlns:p14="http://schemas.microsoft.com/office/powerpoint/2010/main" val="2503846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11</a:t>
            </a:fld>
            <a:endParaRPr lang="de-CH"/>
          </a:p>
        </p:txBody>
      </p:sp>
    </p:spTree>
    <p:extLst>
      <p:ext uri="{BB962C8B-B14F-4D97-AF65-F5344CB8AC3E}">
        <p14:creationId xmlns:p14="http://schemas.microsoft.com/office/powerpoint/2010/main" val="4216044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12</a:t>
            </a:fld>
            <a:endParaRPr lang="de-CH"/>
          </a:p>
        </p:txBody>
      </p:sp>
    </p:spTree>
    <p:extLst>
      <p:ext uri="{BB962C8B-B14F-4D97-AF65-F5344CB8AC3E}">
        <p14:creationId xmlns:p14="http://schemas.microsoft.com/office/powerpoint/2010/main" val="9364950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13</a:t>
            </a:fld>
            <a:endParaRPr lang="de-CH"/>
          </a:p>
        </p:txBody>
      </p:sp>
    </p:spTree>
    <p:extLst>
      <p:ext uri="{BB962C8B-B14F-4D97-AF65-F5344CB8AC3E}">
        <p14:creationId xmlns:p14="http://schemas.microsoft.com/office/powerpoint/2010/main" val="33970671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14</a:t>
            </a:fld>
            <a:endParaRPr lang="de-CH"/>
          </a:p>
        </p:txBody>
      </p:sp>
    </p:spTree>
    <p:extLst>
      <p:ext uri="{BB962C8B-B14F-4D97-AF65-F5344CB8AC3E}">
        <p14:creationId xmlns:p14="http://schemas.microsoft.com/office/powerpoint/2010/main" val="41142340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15</a:t>
            </a:fld>
            <a:endParaRPr lang="de-CH"/>
          </a:p>
        </p:txBody>
      </p:sp>
    </p:spTree>
    <p:extLst>
      <p:ext uri="{BB962C8B-B14F-4D97-AF65-F5344CB8AC3E}">
        <p14:creationId xmlns:p14="http://schemas.microsoft.com/office/powerpoint/2010/main" val="38983277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16</a:t>
            </a:fld>
            <a:endParaRPr lang="de-CH"/>
          </a:p>
        </p:txBody>
      </p:sp>
    </p:spTree>
    <p:extLst>
      <p:ext uri="{BB962C8B-B14F-4D97-AF65-F5344CB8AC3E}">
        <p14:creationId xmlns:p14="http://schemas.microsoft.com/office/powerpoint/2010/main" val="17307302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17</a:t>
            </a:fld>
            <a:endParaRPr lang="de-CH"/>
          </a:p>
        </p:txBody>
      </p:sp>
    </p:spTree>
    <p:extLst>
      <p:ext uri="{BB962C8B-B14F-4D97-AF65-F5344CB8AC3E}">
        <p14:creationId xmlns:p14="http://schemas.microsoft.com/office/powerpoint/2010/main" val="729179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422275" y="1257300"/>
            <a:ext cx="5953125" cy="3349625"/>
          </a:xfrm>
        </p:spPr>
      </p:sp>
      <p:sp>
        <p:nvSpPr>
          <p:cNvPr id="3" name="Espace réservé des notes 2"/>
          <p:cNvSpPr>
            <a:spLocks noGrp="1"/>
          </p:cNvSpPr>
          <p:nvPr>
            <p:ph type="body" idx="1"/>
          </p:nvPr>
        </p:nvSpPr>
        <p:spPr/>
        <p:txBody>
          <a:bodyPr/>
          <a:lstStyle/>
          <a:p>
            <a:r>
              <a:rPr lang="fr-CH" dirty="0" smtClean="0"/>
              <a:t>La littérature sur la différence de genre dans la délinquance juvénile est riche. Beaucoup de recherches ont été effectuées pour étudier la différence entre filles et garçons en ce qui concerne la délinquance juvénile. De nombreuses études sont arrivées à la conclusion que la corrélation de délinquance pour les filles et garçons est similaire et que l’on n’a pas besoin d’une théorie différente pour expliquer la délinquance des filles et des garçons. Toutefois, la théorie de contrôle sociale explique quelque peu la différence entre la délinquance parmi les filles et les garçons dans le sens qu’en général les filles sont plus contrôlées que les garçons. </a:t>
            </a:r>
          </a:p>
          <a:p>
            <a:r>
              <a:rPr lang="fr-CH" dirty="0" smtClean="0"/>
              <a:t>Les facteurs de risque sont similaires pour filles et garçons, à savoir les plus importants sont par exemple: famille monoparentale, famille nombreuse, niveau d’éducation de la mère est bas, parents criminels, mauvais élève, mauvais quartier, appartenance à un gang, etc. </a:t>
            </a:r>
          </a:p>
          <a:p>
            <a:r>
              <a:rPr lang="fr-CH" dirty="0" smtClean="0"/>
              <a:t>Beaucoup d’études ont aussi examiné la question du biais et de la disparité dans les jugements prononcés. Il a souvent été avancé que les filles sont traitées en justice de façon plus clémente. Mais encore une fois, les recherches n’ont pas été conclusives, on n’a pas vraiment trouvé de preuves de discrimination selon le sexe même s’il est possible que les garçons semblent être plus souvent renvoyés devant un tribunal des mineurs. Mais ceci est plutôt due au fait que les garçons commettent davantage de délits que les filles et </a:t>
            </a:r>
            <a:r>
              <a:rPr lang="fr-CH" smtClean="0"/>
              <a:t>pas vraiment parce </a:t>
            </a:r>
            <a:r>
              <a:rPr lang="fr-CH" dirty="0" smtClean="0"/>
              <a:t>qu’ils sont traités défavorablement. </a:t>
            </a:r>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2</a:t>
            </a:fld>
            <a:endParaRPr lang="de-CH"/>
          </a:p>
        </p:txBody>
      </p:sp>
    </p:spTree>
    <p:extLst>
      <p:ext uri="{BB962C8B-B14F-4D97-AF65-F5344CB8AC3E}">
        <p14:creationId xmlns:p14="http://schemas.microsoft.com/office/powerpoint/2010/main" val="1005612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smtClean="0"/>
              <a:t>Quelques mots tout d’abord sur notre base de données JUSAS </a:t>
            </a:r>
          </a:p>
          <a:p>
            <a:endParaRPr lang="fr-CH" dirty="0"/>
          </a:p>
          <a:p>
            <a:r>
              <a:rPr lang="fr-CH" dirty="0" smtClean="0"/>
              <a:t>La JUSAS est une base de données qui contient des données sur l’exécution des décisions provisoires et des sanctions des mineurs, l’exécution de sanctions prononcées et des décision ultérieures, des 26 cantons. </a:t>
            </a:r>
          </a:p>
          <a:p>
            <a:endParaRPr lang="fr-CH" dirty="0"/>
          </a:p>
          <a:p>
            <a:r>
              <a:rPr lang="fr-CH" dirty="0" smtClean="0"/>
              <a:t>La JUSAS permet d’avoir une connaissance sur les durées de séjour, le type de placement pour les mineurs et les institutions. </a:t>
            </a:r>
          </a:p>
          <a:p>
            <a:endParaRPr lang="fr-CH" dirty="0"/>
          </a:p>
          <a:p>
            <a:r>
              <a:rPr lang="fr-CH" dirty="0" smtClean="0"/>
              <a:t>C’est également une banque de données dynamique: c’est-à-dire qu’à tout moment on peut exploiter les données et avoir le stock à ce moment là. </a:t>
            </a:r>
          </a:p>
          <a:p>
            <a:endParaRPr lang="fr-CH" dirty="0"/>
          </a:p>
          <a:p>
            <a:r>
              <a:rPr lang="fr-CH" dirty="0" smtClean="0"/>
              <a:t>La JUSAS permet également de connaître les parcours judiciaires et institutionnels des mineurs placés car cette base de données nous donne les dates d’entrée et de sortie des institutions des mineurs. </a:t>
            </a:r>
          </a:p>
          <a:p>
            <a:endParaRPr lang="fr-CH" dirty="0"/>
          </a:p>
          <a:p>
            <a:r>
              <a:rPr lang="fr-CH" dirty="0" smtClean="0"/>
              <a:t>Pour faire les analyses statistiques que je vais vous présenter aujourd’hui, nous avons créé un échantillon avec tous les individus qui sont dans JUSAS, qui ont commis une infraction avant 18 ans et qui ont reçu un jugement. </a:t>
            </a:r>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3</a:t>
            </a:fld>
            <a:endParaRPr lang="de-CH"/>
          </a:p>
        </p:txBody>
      </p:sp>
    </p:spTree>
    <p:extLst>
      <p:ext uri="{BB962C8B-B14F-4D97-AF65-F5344CB8AC3E}">
        <p14:creationId xmlns:p14="http://schemas.microsoft.com/office/powerpoint/2010/main" val="2140737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smtClean="0"/>
              <a:t>Le nombre de jugements est nettement plus élevé pour les garçons que pour les filles, à raison de presque 80% contre 20% chez les filles. </a:t>
            </a:r>
          </a:p>
          <a:p>
            <a:r>
              <a:rPr lang="fr-CH" dirty="0" smtClean="0"/>
              <a:t>En ce qui concerne l’âge au moment du jugement et du 1</a:t>
            </a:r>
            <a:r>
              <a:rPr lang="fr-CH" baseline="30000" dirty="0" smtClean="0"/>
              <a:t>er</a:t>
            </a:r>
            <a:r>
              <a:rPr lang="fr-CH" dirty="0" smtClean="0"/>
              <a:t> jugement, on voit qu’il n’y a pas de différence entre filles et garçons, l’âge moyen dans les deux cas se situe autour de 15 ans. </a:t>
            </a:r>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4</a:t>
            </a:fld>
            <a:endParaRPr lang="de-CH"/>
          </a:p>
        </p:txBody>
      </p:sp>
    </p:spTree>
    <p:extLst>
      <p:ext uri="{BB962C8B-B14F-4D97-AF65-F5344CB8AC3E}">
        <p14:creationId xmlns:p14="http://schemas.microsoft.com/office/powerpoint/2010/main" val="1167997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5</a:t>
            </a:fld>
            <a:endParaRPr lang="de-CH"/>
          </a:p>
        </p:txBody>
      </p:sp>
    </p:spTree>
    <p:extLst>
      <p:ext uri="{BB962C8B-B14F-4D97-AF65-F5344CB8AC3E}">
        <p14:creationId xmlns:p14="http://schemas.microsoft.com/office/powerpoint/2010/main" val="3693138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smtClean="0"/>
              <a:t>Nous avons fait des analyses pour les infractions de violence et le genre en distinguant 3 types de violence. La violence de type 1 est la violence d’intensité faible à moyenne englobe les infractions telles que les menaces, l’extorsion et chantage mais des cas simples. La violence de type 2 est la violence d’intensité moyenne et englobe les infractions telles que les lésions corporelles simples, les voies de fait, les rixes, les agressions, brigandage cas simple, les contraintes, séquestration et enlèvement, extorsion et chantage cas grave. La violence de type 3 est la violence grave comme les homicides intentionnels et tentatives, lésions corporelles grave, brigandage cas grave, etc. </a:t>
            </a:r>
          </a:p>
          <a:p>
            <a:r>
              <a:rPr lang="fr-CH" dirty="0" smtClean="0"/>
              <a:t>Dans les 3 types de violence, les garçons proportionnellement commettent davantage d’infractions que les filles. </a:t>
            </a:r>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6</a:t>
            </a:fld>
            <a:endParaRPr lang="de-CH"/>
          </a:p>
        </p:txBody>
      </p:sp>
    </p:spTree>
    <p:extLst>
      <p:ext uri="{BB962C8B-B14F-4D97-AF65-F5344CB8AC3E}">
        <p14:creationId xmlns:p14="http://schemas.microsoft.com/office/powerpoint/2010/main" val="101304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smtClean="0"/>
              <a:t>La corrélation entre les jugements pour infractions de violence et sexe est statistiquement significative et les jugements concernant les infractions de violence pour les garçons sont proportionnellement 2 fois plus que pour les filles.  </a:t>
            </a:r>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7</a:t>
            </a:fld>
            <a:endParaRPr lang="de-CH"/>
          </a:p>
        </p:txBody>
      </p:sp>
    </p:spTree>
    <p:extLst>
      <p:ext uri="{BB962C8B-B14F-4D97-AF65-F5344CB8AC3E}">
        <p14:creationId xmlns:p14="http://schemas.microsoft.com/office/powerpoint/2010/main" val="3638784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smtClean="0"/>
              <a:t>Ici nous avons un modèle de régression logistique. </a:t>
            </a:r>
          </a:p>
          <a:p>
            <a:r>
              <a:rPr lang="fr-CH" dirty="0" smtClean="0"/>
              <a:t>Le </a:t>
            </a:r>
            <a:r>
              <a:rPr lang="fr-CH" dirty="0"/>
              <a:t>résultat du modèle de régression logistique montre que la contribution majeure à la prédiction </a:t>
            </a:r>
            <a:r>
              <a:rPr lang="fr-CH" dirty="0" smtClean="0"/>
              <a:t>de la commission des infractions de violence provient </a:t>
            </a:r>
            <a:r>
              <a:rPr lang="fr-CH" dirty="0"/>
              <a:t>des variables indépendantes qu’on avait inclues dans le modèle telles que sexe, </a:t>
            </a:r>
            <a:r>
              <a:rPr lang="fr-CH" dirty="0" smtClean="0"/>
              <a:t>la catégorie d’âge 17 ans, </a:t>
            </a:r>
            <a:r>
              <a:rPr lang="fr-CH" dirty="0"/>
              <a:t>statut de séjour, nombre d’antécédent (plus d’une condamnation et plus de deux condamnations</a:t>
            </a:r>
            <a:r>
              <a:rPr lang="fr-CH" dirty="0" smtClean="0"/>
              <a:t>). </a:t>
            </a:r>
            <a:endParaRPr lang="fr-CH" dirty="0"/>
          </a:p>
          <a:p>
            <a:r>
              <a:rPr lang="fr-CH" dirty="0"/>
              <a:t>Si l’on regarde </a:t>
            </a:r>
            <a:r>
              <a:rPr lang="fr-CH" dirty="0" err="1"/>
              <a:t>Exp</a:t>
            </a:r>
            <a:r>
              <a:rPr lang="fr-CH" dirty="0"/>
              <a:t> (B), on voit que </a:t>
            </a:r>
            <a:r>
              <a:rPr lang="fr-CH" dirty="0" smtClean="0"/>
              <a:t>les garçons ont deux fois plus de risque de commettre les actes de violence que les filles. </a:t>
            </a:r>
          </a:p>
          <a:p>
            <a:r>
              <a:rPr lang="fr-CH" dirty="0" smtClean="0"/>
              <a:t>Les étrangers (non Suisse, non permis C) commettent presque deux fois plus des actes de violence que les Suisses. </a:t>
            </a:r>
          </a:p>
          <a:p>
            <a:r>
              <a:rPr lang="fr-CH" dirty="0" smtClean="0"/>
              <a:t>Ensuite une variable prédictive de la commission des actes de violence c’est le nombre d’antécédents. À partir de 2 antécédents, la probabilité pour un mineur condamné d’avoir commis un acte de violence est presque deux fois plus grande.</a:t>
            </a:r>
          </a:p>
          <a:p>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8</a:t>
            </a:fld>
            <a:endParaRPr lang="de-CH"/>
          </a:p>
        </p:txBody>
      </p:sp>
    </p:spTree>
    <p:extLst>
      <p:ext uri="{BB962C8B-B14F-4D97-AF65-F5344CB8AC3E}">
        <p14:creationId xmlns:p14="http://schemas.microsoft.com/office/powerpoint/2010/main" val="4012600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ED1FD653-2284-4F75-BB76-5289AE94618D}" type="slidenum">
              <a:rPr lang="de-CH" smtClean="0"/>
              <a:t>9</a:t>
            </a:fld>
            <a:endParaRPr lang="de-CH"/>
          </a:p>
        </p:txBody>
      </p:sp>
    </p:spTree>
    <p:extLst>
      <p:ext uri="{BB962C8B-B14F-4D97-AF65-F5344CB8AC3E}">
        <p14:creationId xmlns:p14="http://schemas.microsoft.com/office/powerpoint/2010/main" val="2532116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065600" y="1900799"/>
            <a:ext cx="10425600" cy="1281601"/>
          </a:xfrm>
        </p:spPr>
        <p:txBody>
          <a:bodyPr anchor="t"/>
          <a:lstStyle>
            <a:lvl1pPr algn="l">
              <a:lnSpc>
                <a:spcPts val="4400"/>
              </a:lnSpc>
              <a:defRPr sz="4000"/>
            </a:lvl1pPr>
          </a:lstStyle>
          <a:p>
            <a:r>
              <a:rPr lang="fr-FR" smtClean="0"/>
              <a:t>Modifiez le style du titre</a:t>
            </a:r>
            <a:endParaRPr lang="de-CH" dirty="0"/>
          </a:p>
        </p:txBody>
      </p:sp>
      <p:sp>
        <p:nvSpPr>
          <p:cNvPr id="3" name="Subtitle 2"/>
          <p:cNvSpPr>
            <a:spLocks noGrp="1"/>
          </p:cNvSpPr>
          <p:nvPr>
            <p:ph type="subTitle" idx="1"/>
          </p:nvPr>
        </p:nvSpPr>
        <p:spPr>
          <a:xfrm>
            <a:off x="1065600" y="3434400"/>
            <a:ext cx="10425600" cy="1845000"/>
          </a:xfrm>
        </p:spPr>
        <p:txBody>
          <a:bodyPr>
            <a:normAutofit/>
          </a:bodyPr>
          <a:lstStyle>
            <a:lvl1pPr marL="0" marR="0" indent="0" algn="l" defTabSz="914400" rtl="0" eaLnBrk="1" fontAlgn="auto" latinLnBrk="0" hangingPunct="1">
              <a:lnSpc>
                <a:spcPts val="3600"/>
              </a:lnSpc>
              <a:spcBef>
                <a:spcPts val="0"/>
              </a:spcBef>
              <a:spcAft>
                <a:spcPts val="1200"/>
              </a:spcAft>
              <a:buClrTx/>
              <a:buSzTx/>
              <a:buFont typeface="Wingdings" panose="05000000000000000000" pitchFamily="2" charset="2"/>
              <a:buNone/>
              <a:tabLst/>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ts val="3600"/>
              </a:lnSpc>
              <a:spcBef>
                <a:spcPts val="0"/>
              </a:spcBef>
              <a:spcAft>
                <a:spcPts val="1200"/>
              </a:spcAft>
              <a:buClrTx/>
              <a:buSzTx/>
              <a:buFont typeface="Wingdings" panose="05000000000000000000" pitchFamily="2" charset="2"/>
              <a:buNone/>
              <a:tabLst/>
              <a:defRPr/>
            </a:pPr>
            <a:r>
              <a:rPr lang="fr-FR" smtClean="0"/>
              <a:t>Modifiez le style des sous-titres du masque</a:t>
            </a:r>
            <a:endParaRPr lang="de-CH" dirty="0"/>
          </a:p>
        </p:txBody>
      </p:sp>
      <p:sp>
        <p:nvSpPr>
          <p:cNvPr id="4" name="Fußzeilenplatzhalter 3"/>
          <p:cNvSpPr>
            <a:spLocks noGrp="1"/>
          </p:cNvSpPr>
          <p:nvPr>
            <p:ph type="ftr" sz="quarter" idx="10"/>
          </p:nvPr>
        </p:nvSpPr>
        <p:spPr/>
        <p:txBody>
          <a:bodyPr/>
          <a:lstStyle/>
          <a:p>
            <a:r>
              <a:rPr lang="fr-FR" smtClean="0"/>
              <a:t>Dr. Giang Ly Isenring - Office fédéral de la Statistique - Section Criminalité et Justice pénale</a:t>
            </a:r>
            <a:endParaRPr lang="de-CH" dirty="0"/>
          </a:p>
        </p:txBody>
      </p:sp>
      <p:sp>
        <p:nvSpPr>
          <p:cNvPr id="5" name="Foliennummernplatzhalter 4"/>
          <p:cNvSpPr>
            <a:spLocks noGrp="1"/>
          </p:cNvSpPr>
          <p:nvPr>
            <p:ph type="sldNum" sz="quarter" idx="11"/>
          </p:nvPr>
        </p:nvSpPr>
        <p:spPr/>
        <p:txBody>
          <a:bodyPr/>
          <a:lstStyle/>
          <a:p>
            <a:fld id="{7376A5A3-8F85-406F-8E5A-90FF9E31E9F2}" type="slidenum">
              <a:rPr lang="de-CH" smtClean="0"/>
              <a:pPr/>
              <a:t>‹Nr.›</a:t>
            </a:fld>
            <a:endParaRPr lang="de-CH" dirty="0"/>
          </a:p>
        </p:txBody>
      </p:sp>
    </p:spTree>
    <p:extLst>
      <p:ext uri="{BB962C8B-B14F-4D97-AF65-F5344CB8AC3E}">
        <p14:creationId xmlns:p14="http://schemas.microsoft.com/office/powerpoint/2010/main" val="6158430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Text 1-spalti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59275" y="1426032"/>
            <a:ext cx="10431925" cy="885600"/>
          </a:xfrm>
        </p:spPr>
        <p:txBody>
          <a:bodyPr/>
          <a:lstStyle>
            <a:lvl1pPr>
              <a:defRPr sz="3000"/>
            </a:lvl1pPr>
          </a:lstStyle>
          <a:p>
            <a:r>
              <a:rPr lang="de-DE" dirty="0" smtClean="0"/>
              <a:t>Titel durch Klicken einfügen</a:t>
            </a:r>
            <a:endParaRPr lang="de-CH" dirty="0"/>
          </a:p>
        </p:txBody>
      </p:sp>
      <p:sp>
        <p:nvSpPr>
          <p:cNvPr id="3" name="Content Placeholder 2"/>
          <p:cNvSpPr>
            <a:spLocks noGrp="1"/>
          </p:cNvSpPr>
          <p:nvPr>
            <p:ph idx="1"/>
          </p:nvPr>
        </p:nvSpPr>
        <p:spPr>
          <a:xfrm>
            <a:off x="1063636" y="2492375"/>
            <a:ext cx="10427564" cy="3556507"/>
          </a:xfrm>
        </p:spPr>
        <p:txBody>
          <a:bodyPr/>
          <a:lstStyle>
            <a:lvl1pPr>
              <a:lnSpc>
                <a:spcPts val="3100"/>
              </a:lnSpc>
              <a:defRPr sz="2700"/>
            </a:lvl1pPr>
            <a:lvl2pPr>
              <a:lnSpc>
                <a:spcPts val="2800"/>
              </a:lnSpc>
              <a:defRPr/>
            </a:lvl2pPr>
            <a:lvl3pPr marL="536575" indent="-176213">
              <a:lnSpc>
                <a:spcPts val="2400"/>
              </a:lnSpc>
              <a:defRPr/>
            </a:lvl3pPr>
            <a:lvl4pPr marL="895350" indent="-176213">
              <a:lnSpc>
                <a:spcPts val="2200"/>
              </a:lnSpc>
              <a:defRPr/>
            </a:lvl4pPr>
            <a:lvl5pPr marL="1255713" indent="-176213">
              <a:lnSpc>
                <a:spcPts val="2200"/>
              </a:lnSpc>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CH" dirty="0"/>
          </a:p>
        </p:txBody>
      </p:sp>
      <p:sp>
        <p:nvSpPr>
          <p:cNvPr id="4" name="Fußzeilenplatzhalter 3"/>
          <p:cNvSpPr>
            <a:spLocks noGrp="1"/>
          </p:cNvSpPr>
          <p:nvPr>
            <p:ph type="ftr" sz="quarter" idx="10"/>
          </p:nvPr>
        </p:nvSpPr>
        <p:spPr/>
        <p:txBody>
          <a:bodyPr/>
          <a:lstStyle/>
          <a:p>
            <a:r>
              <a:rPr lang="fr-FR" smtClean="0"/>
              <a:t>Dr. Giang Ly Isenring - Office fédéral de la Statistique - Section Criminalité et Justice pénale</a:t>
            </a:r>
            <a:endParaRPr lang="de-CH" dirty="0"/>
          </a:p>
        </p:txBody>
      </p:sp>
      <p:sp>
        <p:nvSpPr>
          <p:cNvPr id="5" name="Foliennummernplatzhalter 4"/>
          <p:cNvSpPr>
            <a:spLocks noGrp="1"/>
          </p:cNvSpPr>
          <p:nvPr>
            <p:ph type="sldNum" sz="quarter" idx="11"/>
          </p:nvPr>
        </p:nvSpPr>
        <p:spPr/>
        <p:txBody>
          <a:bodyPr/>
          <a:lstStyle/>
          <a:p>
            <a:fld id="{7376A5A3-8F85-406F-8E5A-90FF9E31E9F2}" type="slidenum">
              <a:rPr lang="de-CH" smtClean="0"/>
              <a:pPr/>
              <a:t>‹Nr.›</a:t>
            </a:fld>
            <a:endParaRPr lang="de-CH" dirty="0"/>
          </a:p>
        </p:txBody>
      </p:sp>
    </p:spTree>
    <p:extLst>
      <p:ext uri="{BB962C8B-B14F-4D97-AF65-F5344CB8AC3E}">
        <p14:creationId xmlns:p14="http://schemas.microsoft.com/office/powerpoint/2010/main" val="166279273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Text 2-spalti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de-DE" dirty="0" smtClean="0"/>
              <a:t>Titel durch Klicken einfügen</a:t>
            </a:r>
            <a:endParaRPr lang="de-CH" dirty="0"/>
          </a:p>
        </p:txBody>
      </p:sp>
      <p:sp>
        <p:nvSpPr>
          <p:cNvPr id="7" name="Content Placeholder 2"/>
          <p:cNvSpPr>
            <a:spLocks noGrp="1"/>
          </p:cNvSpPr>
          <p:nvPr>
            <p:ph idx="1"/>
          </p:nvPr>
        </p:nvSpPr>
        <p:spPr>
          <a:xfrm>
            <a:off x="1063636" y="2492375"/>
            <a:ext cx="4852977" cy="3556507"/>
          </a:xfrm>
        </p:spPr>
        <p:txBody>
          <a:bodyPr/>
          <a:lstStyle>
            <a:lvl1pPr>
              <a:lnSpc>
                <a:spcPts val="3100"/>
              </a:lnSpc>
              <a:defRPr sz="2700"/>
            </a:lvl1pPr>
            <a:lvl2pPr>
              <a:lnSpc>
                <a:spcPts val="2800"/>
              </a:lnSpc>
              <a:defRPr/>
            </a:lvl2pPr>
            <a:lvl3pPr marL="536575" indent="-176213">
              <a:lnSpc>
                <a:spcPts val="2400"/>
              </a:lnSpc>
              <a:defRPr/>
            </a:lvl3pPr>
            <a:lvl4pPr marL="895350" indent="-176213">
              <a:lnSpc>
                <a:spcPts val="2200"/>
              </a:lnSpc>
              <a:defRPr/>
            </a:lvl4pPr>
            <a:lvl5pPr marL="1255713" indent="-176213">
              <a:lnSpc>
                <a:spcPts val="2200"/>
              </a:lnSpc>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CH" dirty="0"/>
          </a:p>
        </p:txBody>
      </p:sp>
      <p:sp>
        <p:nvSpPr>
          <p:cNvPr id="9" name="Content Placeholder 2"/>
          <p:cNvSpPr>
            <a:spLocks noGrp="1"/>
          </p:cNvSpPr>
          <p:nvPr>
            <p:ph idx="10"/>
          </p:nvPr>
        </p:nvSpPr>
        <p:spPr>
          <a:xfrm>
            <a:off x="6638223" y="2492375"/>
            <a:ext cx="4852977" cy="3556507"/>
          </a:xfrm>
        </p:spPr>
        <p:txBody>
          <a:bodyPr/>
          <a:lstStyle>
            <a:lvl1pPr>
              <a:lnSpc>
                <a:spcPts val="3100"/>
              </a:lnSpc>
              <a:defRPr sz="2700"/>
            </a:lvl1pPr>
            <a:lvl2pPr>
              <a:lnSpc>
                <a:spcPts val="2800"/>
              </a:lnSpc>
              <a:defRPr/>
            </a:lvl2pPr>
            <a:lvl3pPr marL="536575" indent="-176213">
              <a:lnSpc>
                <a:spcPts val="2400"/>
              </a:lnSpc>
              <a:defRPr/>
            </a:lvl3pPr>
            <a:lvl4pPr marL="895350" indent="-176213">
              <a:lnSpc>
                <a:spcPts val="2200"/>
              </a:lnSpc>
              <a:defRPr/>
            </a:lvl4pPr>
            <a:lvl5pPr marL="1255713" indent="-176213">
              <a:lnSpc>
                <a:spcPts val="2200"/>
              </a:lnSpc>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CH" dirty="0"/>
          </a:p>
        </p:txBody>
      </p:sp>
      <p:sp>
        <p:nvSpPr>
          <p:cNvPr id="3" name="Fußzeilenplatzhalter 2"/>
          <p:cNvSpPr>
            <a:spLocks noGrp="1"/>
          </p:cNvSpPr>
          <p:nvPr>
            <p:ph type="ftr" sz="quarter" idx="11"/>
          </p:nvPr>
        </p:nvSpPr>
        <p:spPr/>
        <p:txBody>
          <a:bodyPr/>
          <a:lstStyle/>
          <a:p>
            <a:r>
              <a:rPr lang="fr-FR" smtClean="0"/>
              <a:t>Dr. Giang Ly Isenring - Office fédéral de la Statistique - Section Criminalité et Justice pénale</a:t>
            </a:r>
            <a:endParaRPr lang="de-CH" dirty="0"/>
          </a:p>
        </p:txBody>
      </p:sp>
      <p:sp>
        <p:nvSpPr>
          <p:cNvPr id="4" name="Foliennummernplatzhalter 3"/>
          <p:cNvSpPr>
            <a:spLocks noGrp="1"/>
          </p:cNvSpPr>
          <p:nvPr>
            <p:ph type="sldNum" sz="quarter" idx="12"/>
          </p:nvPr>
        </p:nvSpPr>
        <p:spPr/>
        <p:txBody>
          <a:bodyPr/>
          <a:lstStyle/>
          <a:p>
            <a:fld id="{7376A5A3-8F85-406F-8E5A-90FF9E31E9F2}" type="slidenum">
              <a:rPr lang="de-CH" smtClean="0"/>
              <a:pPr/>
              <a:t>‹Nr.›</a:t>
            </a:fld>
            <a:endParaRPr lang="de-CH" dirty="0"/>
          </a:p>
        </p:txBody>
      </p:sp>
    </p:spTree>
    <p:extLst>
      <p:ext uri="{BB962C8B-B14F-4D97-AF65-F5344CB8AC3E}">
        <p14:creationId xmlns:p14="http://schemas.microsoft.com/office/powerpoint/2010/main" val="33159718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links Text, rechts Grafik">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de-DE" dirty="0" smtClean="0"/>
              <a:t>Titel durch Klicken einfügen</a:t>
            </a:r>
            <a:endParaRPr lang="de-CH" dirty="0"/>
          </a:p>
        </p:txBody>
      </p:sp>
      <p:sp>
        <p:nvSpPr>
          <p:cNvPr id="6" name="Content Placeholder 2"/>
          <p:cNvSpPr>
            <a:spLocks noGrp="1"/>
          </p:cNvSpPr>
          <p:nvPr>
            <p:ph idx="12" hasCustomPrompt="1"/>
          </p:nvPr>
        </p:nvSpPr>
        <p:spPr>
          <a:xfrm>
            <a:off x="6455664" y="2498471"/>
            <a:ext cx="5035536" cy="3138026"/>
          </a:xfrm>
        </p:spPr>
        <p:txBody>
          <a:bodyPr>
            <a:normAutofit/>
          </a:bodyPr>
          <a:lstStyle>
            <a:lvl1pPr>
              <a:lnSpc>
                <a:spcPts val="2200"/>
              </a:lnSpc>
              <a:spcAft>
                <a:spcPts val="0"/>
              </a:spcAft>
              <a:defRPr sz="1800"/>
            </a:lvl1pPr>
          </a:lstStyle>
          <a:p>
            <a:pPr lvl="0"/>
            <a:r>
              <a:rPr lang="de-DE" dirty="0" smtClean="0"/>
              <a:t>Bild / Grafik</a:t>
            </a:r>
            <a:endParaRPr lang="de-CH" dirty="0"/>
          </a:p>
        </p:txBody>
      </p:sp>
      <p:sp>
        <p:nvSpPr>
          <p:cNvPr id="7" name="Content Placeholder 2"/>
          <p:cNvSpPr>
            <a:spLocks noGrp="1"/>
          </p:cNvSpPr>
          <p:nvPr>
            <p:ph idx="13" hasCustomPrompt="1"/>
          </p:nvPr>
        </p:nvSpPr>
        <p:spPr>
          <a:xfrm>
            <a:off x="6456864" y="5767199"/>
            <a:ext cx="5035536" cy="292223"/>
          </a:xfrm>
        </p:spPr>
        <p:txBody>
          <a:bodyPr>
            <a:normAutofit/>
          </a:bodyPr>
          <a:lstStyle>
            <a:lvl1pPr>
              <a:lnSpc>
                <a:spcPts val="2200"/>
              </a:lnSpc>
              <a:spcAft>
                <a:spcPts val="0"/>
              </a:spcAft>
              <a:defRPr sz="1800"/>
            </a:lvl1pPr>
          </a:lstStyle>
          <a:p>
            <a:pPr lvl="0"/>
            <a:r>
              <a:rPr lang="de-DE" dirty="0" smtClean="0"/>
              <a:t>Legende</a:t>
            </a:r>
            <a:endParaRPr lang="de-CH" dirty="0"/>
          </a:p>
        </p:txBody>
      </p:sp>
      <p:sp>
        <p:nvSpPr>
          <p:cNvPr id="9" name="Content Placeholder 2"/>
          <p:cNvSpPr>
            <a:spLocks noGrp="1"/>
          </p:cNvSpPr>
          <p:nvPr>
            <p:ph idx="1"/>
          </p:nvPr>
        </p:nvSpPr>
        <p:spPr>
          <a:xfrm>
            <a:off x="1063636" y="2498471"/>
            <a:ext cx="4852977" cy="3556507"/>
          </a:xfrm>
        </p:spPr>
        <p:txBody>
          <a:bodyPr/>
          <a:lstStyle>
            <a:lvl1pPr>
              <a:lnSpc>
                <a:spcPts val="3100"/>
              </a:lnSpc>
              <a:defRPr sz="2700"/>
            </a:lvl1pPr>
            <a:lvl2pPr>
              <a:lnSpc>
                <a:spcPts val="2800"/>
              </a:lnSpc>
              <a:defRPr/>
            </a:lvl2pPr>
            <a:lvl3pPr marL="536575" indent="-176213">
              <a:lnSpc>
                <a:spcPts val="2400"/>
              </a:lnSpc>
              <a:defRPr/>
            </a:lvl3pPr>
            <a:lvl4pPr marL="895350" indent="-176213">
              <a:lnSpc>
                <a:spcPts val="2200"/>
              </a:lnSpc>
              <a:defRPr/>
            </a:lvl4pPr>
            <a:lvl5pPr marL="1255713" indent="-176213">
              <a:lnSpc>
                <a:spcPts val="2200"/>
              </a:lnSpc>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CH" dirty="0"/>
          </a:p>
        </p:txBody>
      </p:sp>
      <p:sp>
        <p:nvSpPr>
          <p:cNvPr id="3" name="Fußzeilenplatzhalter 2"/>
          <p:cNvSpPr>
            <a:spLocks noGrp="1"/>
          </p:cNvSpPr>
          <p:nvPr>
            <p:ph type="ftr" sz="quarter" idx="14"/>
          </p:nvPr>
        </p:nvSpPr>
        <p:spPr/>
        <p:txBody>
          <a:bodyPr/>
          <a:lstStyle/>
          <a:p>
            <a:r>
              <a:rPr lang="fr-FR" smtClean="0"/>
              <a:t>Dr. Giang Ly Isenring - Office fédéral de la Statistique - Section Criminalité et Justice pénale</a:t>
            </a:r>
            <a:endParaRPr lang="de-CH" dirty="0"/>
          </a:p>
        </p:txBody>
      </p:sp>
      <p:sp>
        <p:nvSpPr>
          <p:cNvPr id="4" name="Foliennummernplatzhalter 3"/>
          <p:cNvSpPr>
            <a:spLocks noGrp="1"/>
          </p:cNvSpPr>
          <p:nvPr>
            <p:ph type="sldNum" sz="quarter" idx="15"/>
          </p:nvPr>
        </p:nvSpPr>
        <p:spPr/>
        <p:txBody>
          <a:bodyPr/>
          <a:lstStyle/>
          <a:p>
            <a:fld id="{7376A5A3-8F85-406F-8E5A-90FF9E31E9F2}" type="slidenum">
              <a:rPr lang="de-CH" smtClean="0"/>
              <a:pPr/>
              <a:t>‹Nr.›</a:t>
            </a:fld>
            <a:endParaRPr lang="de-CH" dirty="0"/>
          </a:p>
        </p:txBody>
      </p:sp>
    </p:spTree>
    <p:extLst>
      <p:ext uri="{BB962C8B-B14F-4D97-AF65-F5344CB8AC3E}">
        <p14:creationId xmlns:p14="http://schemas.microsoft.com/office/powerpoint/2010/main" val="117244931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Grafiken links und recht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de-DE" dirty="0" smtClean="0"/>
              <a:t>Titel durch Klicken einfügen</a:t>
            </a:r>
            <a:endParaRPr lang="de-CH" dirty="0"/>
          </a:p>
        </p:txBody>
      </p:sp>
      <p:sp>
        <p:nvSpPr>
          <p:cNvPr id="6" name="Content Placeholder 2"/>
          <p:cNvSpPr>
            <a:spLocks noGrp="1"/>
          </p:cNvSpPr>
          <p:nvPr>
            <p:ph idx="12" hasCustomPrompt="1"/>
          </p:nvPr>
        </p:nvSpPr>
        <p:spPr>
          <a:xfrm>
            <a:off x="6455664" y="2492375"/>
            <a:ext cx="5035536" cy="3138026"/>
          </a:xfrm>
        </p:spPr>
        <p:txBody>
          <a:bodyPr>
            <a:normAutofit/>
          </a:bodyPr>
          <a:lstStyle>
            <a:lvl1pPr>
              <a:lnSpc>
                <a:spcPts val="2200"/>
              </a:lnSpc>
              <a:spcAft>
                <a:spcPts val="0"/>
              </a:spcAft>
              <a:defRPr sz="1800"/>
            </a:lvl1pPr>
          </a:lstStyle>
          <a:p>
            <a:pPr lvl="0"/>
            <a:r>
              <a:rPr lang="de-DE" dirty="0" smtClean="0"/>
              <a:t>Bild / Grafik</a:t>
            </a:r>
            <a:endParaRPr lang="de-CH" dirty="0"/>
          </a:p>
        </p:txBody>
      </p:sp>
      <p:sp>
        <p:nvSpPr>
          <p:cNvPr id="7" name="Content Placeholder 2"/>
          <p:cNvSpPr>
            <a:spLocks noGrp="1"/>
          </p:cNvSpPr>
          <p:nvPr>
            <p:ph idx="13" hasCustomPrompt="1"/>
          </p:nvPr>
        </p:nvSpPr>
        <p:spPr>
          <a:xfrm>
            <a:off x="6456864" y="5767199"/>
            <a:ext cx="5035536" cy="292223"/>
          </a:xfrm>
        </p:spPr>
        <p:txBody>
          <a:bodyPr>
            <a:normAutofit/>
          </a:bodyPr>
          <a:lstStyle>
            <a:lvl1pPr>
              <a:lnSpc>
                <a:spcPts val="2200"/>
              </a:lnSpc>
              <a:spcAft>
                <a:spcPts val="0"/>
              </a:spcAft>
              <a:defRPr sz="1800"/>
            </a:lvl1pPr>
          </a:lstStyle>
          <a:p>
            <a:pPr lvl="0"/>
            <a:r>
              <a:rPr lang="de-DE" dirty="0" smtClean="0"/>
              <a:t>Legende</a:t>
            </a:r>
            <a:endParaRPr lang="de-CH" dirty="0"/>
          </a:p>
        </p:txBody>
      </p:sp>
      <p:sp>
        <p:nvSpPr>
          <p:cNvPr id="8" name="Content Placeholder 2"/>
          <p:cNvSpPr>
            <a:spLocks noGrp="1"/>
          </p:cNvSpPr>
          <p:nvPr>
            <p:ph idx="14" hasCustomPrompt="1"/>
          </p:nvPr>
        </p:nvSpPr>
        <p:spPr>
          <a:xfrm>
            <a:off x="1059264" y="2492375"/>
            <a:ext cx="4859952" cy="3138026"/>
          </a:xfrm>
        </p:spPr>
        <p:txBody>
          <a:bodyPr>
            <a:normAutofit/>
          </a:bodyPr>
          <a:lstStyle>
            <a:lvl1pPr>
              <a:lnSpc>
                <a:spcPts val="2200"/>
              </a:lnSpc>
              <a:spcAft>
                <a:spcPts val="0"/>
              </a:spcAft>
              <a:defRPr sz="1800"/>
            </a:lvl1pPr>
          </a:lstStyle>
          <a:p>
            <a:pPr lvl="0"/>
            <a:r>
              <a:rPr lang="de-DE" dirty="0" smtClean="0"/>
              <a:t>Bild / Grafik</a:t>
            </a:r>
            <a:endParaRPr lang="de-CH" dirty="0"/>
          </a:p>
        </p:txBody>
      </p:sp>
      <p:sp>
        <p:nvSpPr>
          <p:cNvPr id="9" name="Content Placeholder 2"/>
          <p:cNvSpPr>
            <a:spLocks noGrp="1"/>
          </p:cNvSpPr>
          <p:nvPr>
            <p:ph idx="15" hasCustomPrompt="1"/>
          </p:nvPr>
        </p:nvSpPr>
        <p:spPr>
          <a:xfrm>
            <a:off x="1060464" y="5767199"/>
            <a:ext cx="4858752" cy="292223"/>
          </a:xfrm>
        </p:spPr>
        <p:txBody>
          <a:bodyPr>
            <a:normAutofit/>
          </a:bodyPr>
          <a:lstStyle>
            <a:lvl1pPr>
              <a:lnSpc>
                <a:spcPts val="2200"/>
              </a:lnSpc>
              <a:spcAft>
                <a:spcPts val="0"/>
              </a:spcAft>
              <a:defRPr sz="1800"/>
            </a:lvl1pPr>
          </a:lstStyle>
          <a:p>
            <a:pPr lvl="0"/>
            <a:r>
              <a:rPr lang="de-DE" dirty="0" smtClean="0"/>
              <a:t>Legende</a:t>
            </a:r>
            <a:endParaRPr lang="de-CH" dirty="0"/>
          </a:p>
        </p:txBody>
      </p:sp>
      <p:sp>
        <p:nvSpPr>
          <p:cNvPr id="3" name="Fußzeilenplatzhalter 2"/>
          <p:cNvSpPr>
            <a:spLocks noGrp="1"/>
          </p:cNvSpPr>
          <p:nvPr>
            <p:ph type="ftr" sz="quarter" idx="16"/>
          </p:nvPr>
        </p:nvSpPr>
        <p:spPr/>
        <p:txBody>
          <a:bodyPr/>
          <a:lstStyle/>
          <a:p>
            <a:r>
              <a:rPr lang="fr-FR" smtClean="0"/>
              <a:t>Dr. Giang Ly Isenring - Office fédéral de la Statistique - Section Criminalité et Justice pénale</a:t>
            </a:r>
            <a:endParaRPr lang="de-CH" dirty="0"/>
          </a:p>
        </p:txBody>
      </p:sp>
      <p:sp>
        <p:nvSpPr>
          <p:cNvPr id="4" name="Foliennummernplatzhalter 3"/>
          <p:cNvSpPr>
            <a:spLocks noGrp="1"/>
          </p:cNvSpPr>
          <p:nvPr>
            <p:ph type="sldNum" sz="quarter" idx="17"/>
          </p:nvPr>
        </p:nvSpPr>
        <p:spPr/>
        <p:txBody>
          <a:bodyPr/>
          <a:lstStyle/>
          <a:p>
            <a:fld id="{7376A5A3-8F85-406F-8E5A-90FF9E31E9F2}" type="slidenum">
              <a:rPr lang="de-CH" smtClean="0"/>
              <a:pPr/>
              <a:t>‹Nr.›</a:t>
            </a:fld>
            <a:endParaRPr lang="de-CH" dirty="0"/>
          </a:p>
        </p:txBody>
      </p:sp>
    </p:spTree>
    <p:extLst>
      <p:ext uri="{BB962C8B-B14F-4D97-AF65-F5344CB8AC3E}">
        <p14:creationId xmlns:p14="http://schemas.microsoft.com/office/powerpoint/2010/main" val="147758764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Grafik ganze Breit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de-DE" dirty="0" smtClean="0"/>
              <a:t>Titel durch Klicken einfügen</a:t>
            </a:r>
            <a:endParaRPr lang="de-CH" dirty="0"/>
          </a:p>
        </p:txBody>
      </p:sp>
      <p:sp>
        <p:nvSpPr>
          <p:cNvPr id="8" name="Content Placeholder 2"/>
          <p:cNvSpPr>
            <a:spLocks noGrp="1"/>
          </p:cNvSpPr>
          <p:nvPr>
            <p:ph idx="14" hasCustomPrompt="1"/>
          </p:nvPr>
        </p:nvSpPr>
        <p:spPr>
          <a:xfrm>
            <a:off x="1059264" y="2492375"/>
            <a:ext cx="10431936" cy="3138026"/>
          </a:xfrm>
        </p:spPr>
        <p:txBody>
          <a:bodyPr>
            <a:normAutofit/>
          </a:bodyPr>
          <a:lstStyle>
            <a:lvl1pPr>
              <a:lnSpc>
                <a:spcPts val="2200"/>
              </a:lnSpc>
              <a:spcAft>
                <a:spcPts val="0"/>
              </a:spcAft>
              <a:defRPr sz="1800"/>
            </a:lvl1pPr>
          </a:lstStyle>
          <a:p>
            <a:pPr lvl="0"/>
            <a:r>
              <a:rPr lang="de-DE" dirty="0" smtClean="0"/>
              <a:t>Bild / Grafik</a:t>
            </a:r>
            <a:endParaRPr lang="de-CH" dirty="0"/>
          </a:p>
        </p:txBody>
      </p:sp>
      <p:sp>
        <p:nvSpPr>
          <p:cNvPr id="9" name="Content Placeholder 2"/>
          <p:cNvSpPr>
            <a:spLocks noGrp="1"/>
          </p:cNvSpPr>
          <p:nvPr>
            <p:ph idx="15" hasCustomPrompt="1"/>
          </p:nvPr>
        </p:nvSpPr>
        <p:spPr>
          <a:xfrm>
            <a:off x="1060464" y="5767199"/>
            <a:ext cx="10491456" cy="292223"/>
          </a:xfrm>
        </p:spPr>
        <p:txBody>
          <a:bodyPr>
            <a:normAutofit/>
          </a:bodyPr>
          <a:lstStyle>
            <a:lvl1pPr>
              <a:lnSpc>
                <a:spcPts val="2200"/>
              </a:lnSpc>
              <a:spcAft>
                <a:spcPts val="0"/>
              </a:spcAft>
              <a:defRPr sz="1800"/>
            </a:lvl1pPr>
          </a:lstStyle>
          <a:p>
            <a:pPr lvl="0"/>
            <a:r>
              <a:rPr lang="de-DE" dirty="0" smtClean="0"/>
              <a:t>Legende</a:t>
            </a:r>
            <a:endParaRPr lang="de-CH" dirty="0"/>
          </a:p>
        </p:txBody>
      </p:sp>
      <p:sp>
        <p:nvSpPr>
          <p:cNvPr id="3" name="Fußzeilenplatzhalter 2"/>
          <p:cNvSpPr>
            <a:spLocks noGrp="1"/>
          </p:cNvSpPr>
          <p:nvPr>
            <p:ph type="ftr" sz="quarter" idx="16"/>
          </p:nvPr>
        </p:nvSpPr>
        <p:spPr/>
        <p:txBody>
          <a:bodyPr/>
          <a:lstStyle/>
          <a:p>
            <a:r>
              <a:rPr lang="fr-FR" smtClean="0"/>
              <a:t>Dr. Giang Ly Isenring - Office fédéral de la Statistique - Section Criminalité et Justice pénale</a:t>
            </a:r>
            <a:endParaRPr lang="de-CH" dirty="0"/>
          </a:p>
        </p:txBody>
      </p:sp>
      <p:sp>
        <p:nvSpPr>
          <p:cNvPr id="4" name="Foliennummernplatzhalter 3"/>
          <p:cNvSpPr>
            <a:spLocks noGrp="1"/>
          </p:cNvSpPr>
          <p:nvPr>
            <p:ph type="sldNum" sz="quarter" idx="17"/>
          </p:nvPr>
        </p:nvSpPr>
        <p:spPr/>
        <p:txBody>
          <a:bodyPr/>
          <a:lstStyle/>
          <a:p>
            <a:fld id="{7376A5A3-8F85-406F-8E5A-90FF9E31E9F2}" type="slidenum">
              <a:rPr lang="de-CH" smtClean="0"/>
              <a:pPr/>
              <a:t>‹Nr.›</a:t>
            </a:fld>
            <a:endParaRPr lang="de-CH" dirty="0"/>
          </a:p>
        </p:txBody>
      </p:sp>
    </p:spTree>
    <p:extLst>
      <p:ext uri="{BB962C8B-B14F-4D97-AF65-F5344CB8AC3E}">
        <p14:creationId xmlns:p14="http://schemas.microsoft.com/office/powerpoint/2010/main" val="284572308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9275" y="1419936"/>
            <a:ext cx="10431925" cy="461665"/>
          </a:xfrm>
          <a:prstGeom prst="rect">
            <a:avLst/>
          </a:prstGeom>
        </p:spPr>
        <p:txBody>
          <a:bodyPr vert="horz" lIns="0" tIns="0" rIns="0" bIns="0" rtlCol="0" anchor="t" anchorCtr="0">
            <a:spAutoFit/>
          </a:bodyPr>
          <a:lstStyle/>
          <a:p>
            <a:r>
              <a:rPr lang="de-DE" dirty="0" smtClean="0"/>
              <a:t>Formatvorlage des Titels durch Klicken bearbeiten</a:t>
            </a:r>
            <a:endParaRPr lang="de-CH" dirty="0"/>
          </a:p>
        </p:txBody>
      </p:sp>
      <p:sp>
        <p:nvSpPr>
          <p:cNvPr id="3" name="Text Placeholder 2"/>
          <p:cNvSpPr>
            <a:spLocks noGrp="1"/>
          </p:cNvSpPr>
          <p:nvPr>
            <p:ph type="body" idx="1"/>
          </p:nvPr>
        </p:nvSpPr>
        <p:spPr>
          <a:xfrm>
            <a:off x="1059275" y="2492375"/>
            <a:ext cx="10427564" cy="1015150"/>
          </a:xfrm>
          <a:prstGeom prst="rect">
            <a:avLst/>
          </a:prstGeom>
        </p:spPr>
        <p:txBody>
          <a:bodyPr vert="horz" lIns="0" tIns="0" rIns="0" bIns="0" rtlCol="0">
            <a:spAutoFit/>
          </a:bodyPr>
          <a:lstStyle/>
          <a:p>
            <a:pPr marL="0" marR="0" lvl="0" indent="0" algn="l" defTabSz="914400" rtl="0" eaLnBrk="1" fontAlgn="auto" latinLnBrk="0" hangingPunct="1">
              <a:lnSpc>
                <a:spcPct val="90000"/>
              </a:lnSpc>
              <a:spcBef>
                <a:spcPts val="0"/>
              </a:spcBef>
              <a:spcAft>
                <a:spcPts val="1800"/>
              </a:spcAft>
              <a:buClrTx/>
              <a:buSzTx/>
              <a:buFont typeface="Wingdings" panose="05000000000000000000" pitchFamily="2" charset="2"/>
              <a:buNone/>
              <a:tabLst/>
              <a:defRPr/>
            </a:pPr>
            <a:r>
              <a:rPr lang="de-DE" dirty="0" smtClean="0"/>
              <a:t>Formatvorlage des Untertitels durch Klicken bearbeiten</a:t>
            </a:r>
            <a:endParaRPr lang="de-CH" dirty="0" smtClean="0"/>
          </a:p>
          <a:p>
            <a:pPr marL="0" indent="0">
              <a:buNone/>
            </a:pPr>
            <a:endParaRPr lang="de-DE" sz="3200" dirty="0" smtClean="0"/>
          </a:p>
        </p:txBody>
      </p:sp>
      <p:pic>
        <p:nvPicPr>
          <p:cNvPr id="9" name="Grafik 8"/>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20161" y="3263935"/>
            <a:ext cx="1929388" cy="853442"/>
          </a:xfrm>
          <a:prstGeom prst="rect">
            <a:avLst/>
          </a:prstGeom>
        </p:spPr>
      </p:pic>
      <p:cxnSp>
        <p:nvCxnSpPr>
          <p:cNvPr id="14" name="Gerader Verbinder 13"/>
          <p:cNvCxnSpPr/>
          <p:nvPr userDrawn="1"/>
        </p:nvCxnSpPr>
        <p:spPr>
          <a:xfrm>
            <a:off x="0" y="6319229"/>
            <a:ext cx="12192000" cy="1381"/>
          </a:xfrm>
          <a:prstGeom prst="line">
            <a:avLst/>
          </a:prstGeom>
          <a:ln w="12700" cap="rnd">
            <a:solidFill>
              <a:schemeClr val="accent5">
                <a:lumMod val="60000"/>
                <a:lumOff val="40000"/>
              </a:schemeClr>
            </a:solidFill>
            <a:prstDash val="solid"/>
          </a:ln>
        </p:spPr>
        <p:style>
          <a:lnRef idx="1">
            <a:schemeClr val="accent1"/>
          </a:lnRef>
          <a:fillRef idx="0">
            <a:schemeClr val="accent1"/>
          </a:fillRef>
          <a:effectRef idx="0">
            <a:schemeClr val="accent1"/>
          </a:effectRef>
          <a:fontRef idx="minor">
            <a:schemeClr val="tx1"/>
          </a:fontRef>
        </p:style>
      </p:cxnSp>
      <p:pic>
        <p:nvPicPr>
          <p:cNvPr id="10" name="Grafik 9"/>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12225456" cy="1018032"/>
          </a:xfrm>
          <a:prstGeom prst="rect">
            <a:avLst/>
          </a:prstGeom>
        </p:spPr>
      </p:pic>
      <p:sp>
        <p:nvSpPr>
          <p:cNvPr id="5" name="Fußzeilenplatzhalter 4"/>
          <p:cNvSpPr>
            <a:spLocks noGrp="1"/>
          </p:cNvSpPr>
          <p:nvPr>
            <p:ph type="ftr" sz="quarter" idx="3"/>
          </p:nvPr>
        </p:nvSpPr>
        <p:spPr>
          <a:xfrm>
            <a:off x="1059275" y="6401349"/>
            <a:ext cx="9359125" cy="231925"/>
          </a:xfrm>
          <a:prstGeom prst="rect">
            <a:avLst/>
          </a:prstGeom>
        </p:spPr>
        <p:txBody>
          <a:bodyPr vert="horz" lIns="0" tIns="0" rIns="0" bIns="45720" rtlCol="0" anchor="t" anchorCtr="0"/>
          <a:lstStyle>
            <a:lvl1pPr algn="l">
              <a:defRPr sz="800">
                <a:solidFill>
                  <a:schemeClr val="accent5">
                    <a:lumMod val="60000"/>
                    <a:lumOff val="40000"/>
                  </a:schemeClr>
                </a:solidFill>
              </a:defRPr>
            </a:lvl1pPr>
          </a:lstStyle>
          <a:p>
            <a:r>
              <a:rPr lang="fr-FR" smtClean="0"/>
              <a:t>Dr. Giang Ly Isenring - Office fédéral de la Statistique - Section Criminalité et Justice pénale</a:t>
            </a:r>
            <a:endParaRPr lang="de-CH" dirty="0"/>
          </a:p>
        </p:txBody>
      </p:sp>
      <p:sp>
        <p:nvSpPr>
          <p:cNvPr id="7" name="Foliennummernplatzhalter 6"/>
          <p:cNvSpPr>
            <a:spLocks noGrp="1"/>
          </p:cNvSpPr>
          <p:nvPr>
            <p:ph type="sldNum" sz="quarter" idx="4"/>
          </p:nvPr>
        </p:nvSpPr>
        <p:spPr>
          <a:xfrm>
            <a:off x="10605599" y="6405647"/>
            <a:ext cx="881239" cy="227628"/>
          </a:xfrm>
          <a:prstGeom prst="rect">
            <a:avLst/>
          </a:prstGeom>
        </p:spPr>
        <p:txBody>
          <a:bodyPr vert="horz" lIns="0" tIns="0" rIns="0" bIns="45720" rtlCol="0" anchor="t" anchorCtr="0"/>
          <a:lstStyle>
            <a:lvl1pPr algn="r">
              <a:defRPr sz="800">
                <a:solidFill>
                  <a:schemeClr val="accent5">
                    <a:lumMod val="60000"/>
                    <a:lumOff val="40000"/>
                  </a:schemeClr>
                </a:solidFill>
              </a:defRPr>
            </a:lvl1pPr>
          </a:lstStyle>
          <a:p>
            <a:fld id="{7376A5A3-8F85-406F-8E5A-90FF9E31E9F2}" type="slidenum">
              <a:rPr lang="de-CH" smtClean="0"/>
              <a:pPr/>
              <a:t>‹Nr.›</a:t>
            </a:fld>
            <a:endParaRPr lang="de-CH" dirty="0"/>
          </a:p>
        </p:txBody>
      </p:sp>
    </p:spTree>
    <p:extLst>
      <p:ext uri="{BB962C8B-B14F-4D97-AF65-F5344CB8AC3E}">
        <p14:creationId xmlns:p14="http://schemas.microsoft.com/office/powerpoint/2010/main" val="3022490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59" r:id="rId4"/>
    <p:sldLayoutId id="2147483660" r:id="rId5"/>
    <p:sldLayoutId id="2147483661" r:id="rId6"/>
  </p:sldLayoutIdLst>
  <p:timing>
    <p:tnLst>
      <p:par>
        <p:cTn id="1" dur="indefinite" restart="never" nodeType="tmRoot"/>
      </p:par>
    </p:tnLst>
  </p:timing>
  <p:hf hdr="0" dt="0"/>
  <p:txStyles>
    <p:titleStyle>
      <a:lvl1pPr algn="l" defTabSz="914400" rtl="0" eaLnBrk="1" latinLnBrk="0" hangingPunct="1">
        <a:lnSpc>
          <a:spcPts val="3600"/>
        </a:lnSpc>
        <a:spcBef>
          <a:spcPct val="0"/>
        </a:spcBef>
        <a:buNone/>
        <a:defRPr sz="3000" b="1" kern="1200" baseline="0">
          <a:solidFill>
            <a:schemeClr val="accent5">
              <a:lumMod val="60000"/>
              <a:lumOff val="40000"/>
            </a:schemeClr>
          </a:solidFill>
          <a:latin typeface="+mn-lt"/>
          <a:ea typeface="+mj-ea"/>
          <a:cs typeface="+mj-cs"/>
        </a:defRPr>
      </a:lvl1pPr>
    </p:titleStyle>
    <p:bodyStyle>
      <a:lvl1pPr marL="0" marR="0" indent="0" algn="l" defTabSz="914400" rtl="0" eaLnBrk="1" fontAlgn="auto" latinLnBrk="0" hangingPunct="1">
        <a:lnSpc>
          <a:spcPts val="3200"/>
        </a:lnSpc>
        <a:spcBef>
          <a:spcPts val="0"/>
        </a:spcBef>
        <a:spcAft>
          <a:spcPts val="1200"/>
        </a:spcAft>
        <a:buClrTx/>
        <a:buSzTx/>
        <a:buFont typeface="Wingdings" panose="05000000000000000000" pitchFamily="2" charset="2"/>
        <a:buNone/>
        <a:tabLst/>
        <a:defRPr sz="2700" kern="1200">
          <a:solidFill>
            <a:schemeClr val="tx1"/>
          </a:solidFill>
          <a:latin typeface="+mn-lt"/>
          <a:ea typeface="+mn-ea"/>
          <a:cs typeface="+mn-cs"/>
        </a:defRPr>
      </a:lvl1pPr>
      <a:lvl2pPr marL="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570" userDrawn="1">
          <p15:clr>
            <a:srgbClr val="F26B43"/>
          </p15:clr>
        </p15:guide>
        <p15:guide id="2" pos="372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19150" y="2144450"/>
            <a:ext cx="10545535" cy="3385542"/>
          </a:xfrm>
        </p:spPr>
        <p:txBody>
          <a:bodyPr/>
          <a:lstStyle/>
          <a:p>
            <a:pPr algn="ctr"/>
            <a:r>
              <a:rPr lang="en-US" sz="4800" dirty="0" smtClean="0">
                <a:latin typeface="Garamond" panose="02020404030301010803" pitchFamily="18" charset="0"/>
              </a:rPr>
              <a:t>La </a:t>
            </a:r>
            <a:r>
              <a:rPr lang="en-US" sz="4800" dirty="0" err="1" smtClean="0">
                <a:latin typeface="Garamond" panose="02020404030301010803" pitchFamily="18" charset="0"/>
              </a:rPr>
              <a:t>délinquance</a:t>
            </a:r>
            <a:r>
              <a:rPr lang="en-US" sz="4800" dirty="0" smtClean="0">
                <a:latin typeface="Garamond" panose="02020404030301010803" pitchFamily="18" charset="0"/>
              </a:rPr>
              <a:t> </a:t>
            </a:r>
            <a:r>
              <a:rPr lang="en-US" sz="4800" dirty="0" err="1" smtClean="0">
                <a:latin typeface="Garamond" panose="02020404030301010803" pitchFamily="18" charset="0"/>
              </a:rPr>
              <a:t>parmi</a:t>
            </a:r>
            <a:r>
              <a:rPr lang="en-US" sz="4800" dirty="0" smtClean="0">
                <a:latin typeface="Garamond" panose="02020404030301010803" pitchFamily="18" charset="0"/>
              </a:rPr>
              <a:t> les </a:t>
            </a:r>
            <a:r>
              <a:rPr lang="en-US" sz="4800" dirty="0" err="1" smtClean="0">
                <a:latin typeface="Garamond" panose="02020404030301010803" pitchFamily="18" charset="0"/>
              </a:rPr>
              <a:t>jeunes</a:t>
            </a:r>
            <a:r>
              <a:rPr lang="en-US" sz="4800" dirty="0" smtClean="0">
                <a:latin typeface="Garamond" panose="02020404030301010803" pitchFamily="18" charset="0"/>
              </a:rPr>
              <a:t>: </a:t>
            </a:r>
            <a:r>
              <a:rPr lang="en-US" sz="4800" dirty="0" err="1" smtClean="0">
                <a:latin typeface="Garamond" panose="02020404030301010803" pitchFamily="18" charset="0"/>
              </a:rPr>
              <a:t>est-ce</a:t>
            </a:r>
            <a:r>
              <a:rPr lang="en-US" sz="4800" dirty="0" smtClean="0">
                <a:latin typeface="Garamond" panose="02020404030301010803" pitchFamily="18" charset="0"/>
              </a:rPr>
              <a:t> que le genre </a:t>
            </a:r>
            <a:r>
              <a:rPr lang="en-US" sz="4800" dirty="0" err="1" smtClean="0">
                <a:latin typeface="Garamond" panose="02020404030301010803" pitchFamily="18" charset="0"/>
              </a:rPr>
              <a:t>compte</a:t>
            </a:r>
            <a:r>
              <a:rPr lang="en-US" sz="4800" dirty="0" smtClean="0">
                <a:latin typeface="Garamond" panose="02020404030301010803" pitchFamily="18" charset="0"/>
              </a:rPr>
              <a:t> ? </a:t>
            </a:r>
            <a:br>
              <a:rPr lang="en-US" sz="4800" dirty="0" smtClean="0">
                <a:latin typeface="Garamond" panose="02020404030301010803" pitchFamily="18" charset="0"/>
              </a:rPr>
            </a:br>
            <a:r>
              <a:rPr lang="en-US" sz="3600" dirty="0" smtClean="0">
                <a:latin typeface="Garamond" panose="02020404030301010803" pitchFamily="18" charset="0"/>
              </a:rPr>
              <a:t/>
            </a:r>
            <a:br>
              <a:rPr lang="en-US" sz="3600" dirty="0" smtClean="0">
                <a:latin typeface="Garamond" panose="02020404030301010803" pitchFamily="18" charset="0"/>
              </a:rPr>
            </a:br>
            <a:r>
              <a:rPr lang="en-US" sz="3600" dirty="0">
                <a:latin typeface="Garamond" panose="02020404030301010803" pitchFamily="18" charset="0"/>
              </a:rPr>
              <a:t/>
            </a:r>
            <a:br>
              <a:rPr lang="en-US" sz="3600" dirty="0">
                <a:latin typeface="Garamond" panose="02020404030301010803" pitchFamily="18" charset="0"/>
              </a:rPr>
            </a:br>
            <a:r>
              <a:rPr lang="en-US" sz="3600" dirty="0" smtClean="0">
                <a:latin typeface="Garamond" panose="02020404030301010803" pitchFamily="18" charset="0"/>
              </a:rPr>
              <a:t/>
            </a:r>
            <a:br>
              <a:rPr lang="en-US" sz="3600" dirty="0" smtClean="0">
                <a:latin typeface="Garamond" panose="02020404030301010803" pitchFamily="18" charset="0"/>
              </a:rPr>
            </a:br>
            <a:r>
              <a:rPr lang="en-US" sz="3600" dirty="0" smtClean="0">
                <a:latin typeface="Garamond" panose="02020404030301010803" pitchFamily="18" charset="0"/>
              </a:rPr>
              <a:t>Section CRIME</a:t>
            </a:r>
            <a:endParaRPr lang="en-US" dirty="0"/>
          </a:p>
        </p:txBody>
      </p:sp>
      <p:sp>
        <p:nvSpPr>
          <p:cNvPr id="3" name="Sous-titre 2"/>
          <p:cNvSpPr>
            <a:spLocks noGrp="1"/>
          </p:cNvSpPr>
          <p:nvPr>
            <p:ph type="subTitle" idx="1"/>
          </p:nvPr>
        </p:nvSpPr>
        <p:spPr>
          <a:xfrm>
            <a:off x="1059275" y="5570376"/>
            <a:ext cx="10305410" cy="523873"/>
          </a:xfrm>
        </p:spPr>
        <p:txBody>
          <a:bodyPr>
            <a:noAutofit/>
          </a:bodyPr>
          <a:lstStyle/>
          <a:p>
            <a:pPr algn="ctr">
              <a:lnSpc>
                <a:spcPct val="100000"/>
              </a:lnSpc>
              <a:spcAft>
                <a:spcPts val="0"/>
              </a:spcAft>
            </a:pPr>
            <a:endParaRPr lang="en-US" sz="1600" dirty="0">
              <a:solidFill>
                <a:schemeClr val="accent1">
                  <a:lumMod val="75000"/>
                </a:schemeClr>
              </a:solidFill>
              <a:latin typeface="Garamond" panose="02020404030301010803" pitchFamily="18" charset="0"/>
            </a:endParaRPr>
          </a:p>
        </p:txBody>
      </p:sp>
      <p:sp>
        <p:nvSpPr>
          <p:cNvPr id="4" name="Espace réservé du pied de page 3"/>
          <p:cNvSpPr>
            <a:spLocks noGrp="1"/>
          </p:cNvSpPr>
          <p:nvPr>
            <p:ph type="ftr" sz="quarter" idx="10"/>
          </p:nvPr>
        </p:nvSpPr>
        <p:spPr/>
        <p:txBody>
          <a:bodyPr/>
          <a:lstStyle/>
          <a:p>
            <a:r>
              <a:rPr lang="fr-FR" smtClean="0"/>
              <a:t>Dr. Giang Ly Isenring - Office fédéral de la Statistique - Section Criminalité et Justice pénale</a:t>
            </a:r>
            <a:endParaRPr lang="de-CH" dirty="0"/>
          </a:p>
        </p:txBody>
      </p:sp>
      <p:sp>
        <p:nvSpPr>
          <p:cNvPr id="5" name="Espace réservé du numéro de diapositive 4"/>
          <p:cNvSpPr>
            <a:spLocks noGrp="1"/>
          </p:cNvSpPr>
          <p:nvPr>
            <p:ph type="sldNum" sz="quarter" idx="11"/>
          </p:nvPr>
        </p:nvSpPr>
        <p:spPr/>
        <p:txBody>
          <a:bodyPr/>
          <a:lstStyle/>
          <a:p>
            <a:fld id="{7376A5A3-8F85-406F-8E5A-90FF9E31E9F2}" type="slidenum">
              <a:rPr lang="de-CH" smtClean="0"/>
              <a:pPr/>
              <a:t>1</a:t>
            </a:fld>
            <a:endParaRPr lang="de-CH" dirty="0"/>
          </a:p>
        </p:txBody>
      </p:sp>
    </p:spTree>
    <p:extLst>
      <p:ext uri="{BB962C8B-B14F-4D97-AF65-F5344CB8AC3E}">
        <p14:creationId xmlns:p14="http://schemas.microsoft.com/office/powerpoint/2010/main" val="39818890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8698" y="1426032"/>
            <a:ext cx="10392502" cy="461665"/>
          </a:xfrm>
        </p:spPr>
        <p:txBody>
          <a:bodyPr/>
          <a:lstStyle/>
          <a:p>
            <a:r>
              <a:rPr lang="fr-FR" sz="2000" dirty="0" smtClean="0"/>
              <a:t>Sanctions selon</a:t>
            </a:r>
            <a:r>
              <a:rPr lang="fr-FR" sz="2000" dirty="0"/>
              <a:t> le sexe des personnes jugées </a:t>
            </a:r>
            <a:r>
              <a:rPr lang="fr-FR" sz="2000" dirty="0" smtClean="0"/>
              <a:t> </a:t>
            </a:r>
            <a:endParaRPr lang="en-US" sz="2000"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2533557448"/>
              </p:ext>
            </p:extLst>
          </p:nvPr>
        </p:nvGraphicFramePr>
        <p:xfrm>
          <a:off x="1059275" y="2216732"/>
          <a:ext cx="8897525" cy="3434806"/>
        </p:xfrm>
        <a:graphic>
          <a:graphicData uri="http://schemas.openxmlformats.org/drawingml/2006/table">
            <a:tbl>
              <a:tblPr>
                <a:tableStyleId>{5C22544A-7EE6-4342-B048-85BDC9FD1C3A}</a:tableStyleId>
              </a:tblPr>
              <a:tblGrid>
                <a:gridCol w="2949307">
                  <a:extLst>
                    <a:ext uri="{9D8B030D-6E8A-4147-A177-3AD203B41FA5}">
                      <a16:colId xmlns:a16="http://schemas.microsoft.com/office/drawing/2014/main" val="1596559958"/>
                    </a:ext>
                  </a:extLst>
                </a:gridCol>
                <a:gridCol w="1524000">
                  <a:extLst>
                    <a:ext uri="{9D8B030D-6E8A-4147-A177-3AD203B41FA5}">
                      <a16:colId xmlns:a16="http://schemas.microsoft.com/office/drawing/2014/main" val="1140597395"/>
                    </a:ext>
                  </a:extLst>
                </a:gridCol>
                <a:gridCol w="1533236">
                  <a:extLst>
                    <a:ext uri="{9D8B030D-6E8A-4147-A177-3AD203B41FA5}">
                      <a16:colId xmlns:a16="http://schemas.microsoft.com/office/drawing/2014/main" val="1223809449"/>
                    </a:ext>
                  </a:extLst>
                </a:gridCol>
                <a:gridCol w="1524000">
                  <a:extLst>
                    <a:ext uri="{9D8B030D-6E8A-4147-A177-3AD203B41FA5}">
                      <a16:colId xmlns:a16="http://schemas.microsoft.com/office/drawing/2014/main" val="159811019"/>
                    </a:ext>
                  </a:extLst>
                </a:gridCol>
                <a:gridCol w="1366982">
                  <a:extLst>
                    <a:ext uri="{9D8B030D-6E8A-4147-A177-3AD203B41FA5}">
                      <a16:colId xmlns:a16="http://schemas.microsoft.com/office/drawing/2014/main" val="2020214925"/>
                    </a:ext>
                  </a:extLst>
                </a:gridCol>
              </a:tblGrid>
              <a:tr h="229300">
                <a:tc rowSpan="2">
                  <a:txBody>
                    <a:bodyPr/>
                    <a:lstStyle/>
                    <a:p>
                      <a:pPr algn="ctr" fontAlgn="ctr"/>
                      <a:r>
                        <a:rPr lang="en-US" sz="1000" b="1" u="none" strike="noStrike" dirty="0" smtClean="0">
                          <a:effectLst/>
                          <a:latin typeface="+mj-lt"/>
                        </a:rPr>
                        <a:t>Types de sanctions</a:t>
                      </a:r>
                      <a:endParaRPr lang="en-US" sz="1000" b="1" i="0" u="none" strike="noStrike" dirty="0">
                        <a:solidFill>
                          <a:srgbClr val="112277"/>
                        </a:solidFill>
                        <a:effectLst/>
                        <a:latin typeface="+mj-lt"/>
                      </a:endParaRPr>
                    </a:p>
                  </a:txBody>
                  <a:tcPr marL="6350" marR="6350" marT="6350" marB="0" anchor="ctr"/>
                </a:tc>
                <a:tc gridSpan="2">
                  <a:txBody>
                    <a:bodyPr/>
                    <a:lstStyle/>
                    <a:p>
                      <a:pPr algn="ctr" fontAlgn="ctr"/>
                      <a:r>
                        <a:rPr lang="fr-CH" sz="1000" u="none" strike="noStrike" noProof="0" dirty="0" smtClean="0">
                          <a:effectLst/>
                          <a:latin typeface="+mj-lt"/>
                        </a:rPr>
                        <a:t>Garçon</a:t>
                      </a:r>
                      <a:endParaRPr lang="fr-CH" sz="1000" b="1" i="0" u="none" strike="noStrike" noProof="0" dirty="0">
                        <a:solidFill>
                          <a:srgbClr val="112277"/>
                        </a:solidFill>
                        <a:effectLst/>
                        <a:latin typeface="+mj-lt"/>
                      </a:endParaRPr>
                    </a:p>
                  </a:txBody>
                  <a:tcPr marL="6350" marR="6350" marT="6350" marB="0" anchor="ctr"/>
                </a:tc>
                <a:tc hMerge="1">
                  <a:txBody>
                    <a:bodyPr/>
                    <a:lstStyle/>
                    <a:p>
                      <a:endParaRPr lang="en-US"/>
                    </a:p>
                  </a:txBody>
                  <a:tcPr/>
                </a:tc>
                <a:tc gridSpan="2">
                  <a:txBody>
                    <a:bodyPr/>
                    <a:lstStyle/>
                    <a:p>
                      <a:pPr algn="ctr" fontAlgn="ctr"/>
                      <a:r>
                        <a:rPr lang="fr-CH" sz="1000" u="none" strike="noStrike" noProof="0" dirty="0" smtClean="0">
                          <a:effectLst/>
                          <a:latin typeface="+mj-lt"/>
                        </a:rPr>
                        <a:t>Fille</a:t>
                      </a:r>
                      <a:endParaRPr lang="fr-CH" sz="1000" b="1" i="0" u="none" strike="noStrike" noProof="0" dirty="0">
                        <a:solidFill>
                          <a:srgbClr val="112277"/>
                        </a:solidFill>
                        <a:effectLst/>
                        <a:latin typeface="+mj-lt"/>
                      </a:endParaRPr>
                    </a:p>
                  </a:txBody>
                  <a:tcPr marL="6350" marR="6350" marT="6350" marB="0" anchor="ctr"/>
                </a:tc>
                <a:tc hMerge="1">
                  <a:txBody>
                    <a:bodyPr/>
                    <a:lstStyle/>
                    <a:p>
                      <a:endParaRPr lang="en-US"/>
                    </a:p>
                  </a:txBody>
                  <a:tcPr/>
                </a:tc>
                <a:extLst>
                  <a:ext uri="{0D108BD9-81ED-4DB2-BD59-A6C34878D82A}">
                    <a16:rowId xmlns:a16="http://schemas.microsoft.com/office/drawing/2014/main" val="2229917614"/>
                  </a:ext>
                </a:extLst>
              </a:tr>
              <a:tr h="232513">
                <a:tc vMerge="1">
                  <a:txBody>
                    <a:bodyPr/>
                    <a:lstStyle/>
                    <a:p>
                      <a:endParaRPr lang="en-US"/>
                    </a:p>
                  </a:txBody>
                  <a:tcPr/>
                </a:tc>
                <a:tc>
                  <a:txBody>
                    <a:bodyPr/>
                    <a:lstStyle/>
                    <a:p>
                      <a:pPr algn="ctr" fontAlgn="ctr"/>
                      <a:r>
                        <a:rPr lang="en-US" sz="1000" u="none" strike="noStrike" dirty="0">
                          <a:effectLst/>
                          <a:latin typeface="+mj-lt"/>
                        </a:rPr>
                        <a:t>N</a:t>
                      </a:r>
                      <a:endParaRPr lang="en-US" sz="1000" b="1" i="0" u="none" strike="noStrike" dirty="0">
                        <a:solidFill>
                          <a:srgbClr val="112277"/>
                        </a:solidFill>
                        <a:effectLst/>
                        <a:latin typeface="+mj-lt"/>
                      </a:endParaRPr>
                    </a:p>
                  </a:txBody>
                  <a:tcPr marL="6350" marR="6350" marT="6350" marB="0" anchor="ctr"/>
                </a:tc>
                <a:tc>
                  <a:txBody>
                    <a:bodyPr/>
                    <a:lstStyle/>
                    <a:p>
                      <a:pPr algn="ctr" fontAlgn="ctr"/>
                      <a:r>
                        <a:rPr lang="en-US" sz="1000" u="none" strike="noStrike" dirty="0" smtClean="0">
                          <a:effectLst/>
                          <a:latin typeface="+mj-lt"/>
                        </a:rPr>
                        <a:t>%</a:t>
                      </a:r>
                      <a:endParaRPr lang="en-US" sz="1000" b="1" i="0" u="none" strike="noStrike" dirty="0">
                        <a:solidFill>
                          <a:srgbClr val="112277"/>
                        </a:solidFill>
                        <a:effectLst/>
                        <a:latin typeface="+mj-lt"/>
                      </a:endParaRPr>
                    </a:p>
                  </a:txBody>
                  <a:tcPr marL="6350" marR="6350" marT="6350" marB="0" anchor="ctr"/>
                </a:tc>
                <a:tc>
                  <a:txBody>
                    <a:bodyPr/>
                    <a:lstStyle/>
                    <a:p>
                      <a:pPr algn="ctr" fontAlgn="ctr"/>
                      <a:r>
                        <a:rPr lang="en-US" sz="1000" u="none" strike="noStrike" dirty="0">
                          <a:effectLst/>
                          <a:latin typeface="+mj-lt"/>
                        </a:rPr>
                        <a:t>N</a:t>
                      </a:r>
                      <a:endParaRPr lang="en-US" sz="1000" b="1" i="0" u="none" strike="noStrike" dirty="0">
                        <a:solidFill>
                          <a:srgbClr val="112277"/>
                        </a:solidFill>
                        <a:effectLst/>
                        <a:latin typeface="+mj-lt"/>
                      </a:endParaRPr>
                    </a:p>
                  </a:txBody>
                  <a:tcPr marL="6350" marR="6350" marT="6350" marB="0" anchor="ctr"/>
                </a:tc>
                <a:tc>
                  <a:txBody>
                    <a:bodyPr/>
                    <a:lstStyle/>
                    <a:p>
                      <a:pPr algn="ctr" fontAlgn="ctr"/>
                      <a:r>
                        <a:rPr lang="en-US" sz="1000" u="none" strike="noStrike" dirty="0" smtClean="0">
                          <a:effectLst/>
                          <a:latin typeface="+mj-lt"/>
                        </a:rPr>
                        <a:t>%</a:t>
                      </a:r>
                      <a:endParaRPr lang="en-US" sz="1000" b="1" i="0" u="none" strike="noStrike" dirty="0">
                        <a:solidFill>
                          <a:srgbClr val="112277"/>
                        </a:solidFill>
                        <a:effectLst/>
                        <a:latin typeface="+mj-lt"/>
                      </a:endParaRPr>
                    </a:p>
                  </a:txBody>
                  <a:tcPr marL="6350" marR="6350" marT="6350" marB="0" anchor="ctr"/>
                </a:tc>
                <a:extLst>
                  <a:ext uri="{0D108BD9-81ED-4DB2-BD59-A6C34878D82A}">
                    <a16:rowId xmlns:a16="http://schemas.microsoft.com/office/drawing/2014/main" val="1407077816"/>
                  </a:ext>
                </a:extLst>
              </a:tr>
              <a:tr h="229300">
                <a:tc>
                  <a:txBody>
                    <a:bodyPr/>
                    <a:lstStyle/>
                    <a:p>
                      <a:pPr algn="l" fontAlgn="t"/>
                      <a:r>
                        <a:rPr lang="en-US" sz="1000" b="1" u="none" strike="noStrike" dirty="0" err="1">
                          <a:effectLst/>
                          <a:latin typeface="+mj-lt"/>
                        </a:rPr>
                        <a:t>Ajournement</a:t>
                      </a:r>
                      <a:r>
                        <a:rPr lang="en-US" sz="1000" b="1" u="none" strike="noStrike" dirty="0">
                          <a:effectLst/>
                          <a:latin typeface="+mj-lt"/>
                        </a:rPr>
                        <a:t> de la sanction</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effectLst/>
                          <a:latin typeface="+mj-lt"/>
                        </a:rPr>
                        <a:t>769</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a:effectLst/>
                          <a:latin typeface="+mj-lt"/>
                        </a:rPr>
                        <a:t>0.37</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202</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0.38</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2011168626"/>
                  </a:ext>
                </a:extLst>
              </a:tr>
              <a:tr h="229300">
                <a:tc>
                  <a:txBody>
                    <a:bodyPr/>
                    <a:lstStyle/>
                    <a:p>
                      <a:pPr algn="l" fontAlgn="t"/>
                      <a:r>
                        <a:rPr lang="en-US" sz="1000" b="1" u="none" strike="noStrike" dirty="0" err="1">
                          <a:effectLst/>
                          <a:latin typeface="+mj-lt"/>
                        </a:rPr>
                        <a:t>Arrêts</a:t>
                      </a:r>
                      <a:r>
                        <a:rPr lang="en-US" sz="1000" b="1" u="none" strike="noStrike" dirty="0">
                          <a:effectLst/>
                          <a:latin typeface="+mj-lt"/>
                        </a:rPr>
                        <a:t> </a:t>
                      </a:r>
                      <a:r>
                        <a:rPr lang="en-US" sz="1000" b="1" u="none" strike="noStrike" dirty="0" err="1">
                          <a:effectLst/>
                          <a:latin typeface="+mj-lt"/>
                        </a:rPr>
                        <a:t>scolaires</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a:effectLst/>
                          <a:latin typeface="+mj-lt"/>
                        </a:rPr>
                        <a:t>74</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0.04</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19</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0.04</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4156765071"/>
                  </a:ext>
                </a:extLst>
              </a:tr>
              <a:tr h="229300">
                <a:tc>
                  <a:txBody>
                    <a:bodyPr/>
                    <a:lstStyle/>
                    <a:p>
                      <a:pPr algn="l" fontAlgn="t"/>
                      <a:r>
                        <a:rPr lang="en-US" sz="1000" b="1" u="none" strike="noStrike" dirty="0">
                          <a:effectLst/>
                          <a:latin typeface="+mj-lt"/>
                        </a:rPr>
                        <a:t>Surveillance art.12 </a:t>
                      </a:r>
                      <a:r>
                        <a:rPr lang="en-US" sz="1000" b="1" u="none" strike="noStrike" dirty="0" err="1">
                          <a:effectLst/>
                          <a:latin typeface="+mj-lt"/>
                        </a:rPr>
                        <a:t>DPMin</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a:effectLst/>
                          <a:latin typeface="+mj-lt"/>
                        </a:rPr>
                        <a:t>3045</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1.45</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605</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1.13</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2449762755"/>
                  </a:ext>
                </a:extLst>
              </a:tr>
              <a:tr h="229300">
                <a:tc>
                  <a:txBody>
                    <a:bodyPr/>
                    <a:lstStyle/>
                    <a:p>
                      <a:pPr algn="l" fontAlgn="t"/>
                      <a:r>
                        <a:rPr lang="en-US" sz="1000" b="1" u="none" strike="noStrike" dirty="0">
                          <a:effectLst/>
                          <a:latin typeface="+mj-lt"/>
                        </a:rPr>
                        <a:t>Assistance </a:t>
                      </a:r>
                      <a:r>
                        <a:rPr lang="en-US" sz="1000" b="1" u="none" strike="noStrike" dirty="0" err="1">
                          <a:effectLst/>
                          <a:latin typeface="+mj-lt"/>
                        </a:rPr>
                        <a:t>personnelle</a:t>
                      </a:r>
                      <a:r>
                        <a:rPr lang="en-US" sz="1000" b="1" u="none" strike="noStrike" dirty="0">
                          <a:effectLst/>
                          <a:latin typeface="+mj-lt"/>
                        </a:rPr>
                        <a:t> art.13 </a:t>
                      </a:r>
                      <a:r>
                        <a:rPr lang="en-US" sz="1000" b="1" u="none" strike="noStrike" dirty="0" err="1">
                          <a:effectLst/>
                          <a:latin typeface="+mj-lt"/>
                        </a:rPr>
                        <a:t>DPMin</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effectLst/>
                          <a:latin typeface="+mj-lt"/>
                        </a:rPr>
                        <a:t>2308</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a:effectLst/>
                          <a:latin typeface="+mj-lt"/>
                        </a:rPr>
                        <a:t>1.1</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a:effectLst/>
                          <a:latin typeface="+mj-lt"/>
                        </a:rPr>
                        <a:t>366</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0.68</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1410035845"/>
                  </a:ext>
                </a:extLst>
              </a:tr>
              <a:tr h="229300">
                <a:tc>
                  <a:txBody>
                    <a:bodyPr/>
                    <a:lstStyle/>
                    <a:p>
                      <a:pPr algn="l" fontAlgn="t"/>
                      <a:r>
                        <a:rPr lang="en-US" sz="1000" b="1" u="none" strike="noStrike" dirty="0" err="1">
                          <a:effectLst/>
                          <a:latin typeface="+mj-lt"/>
                        </a:rPr>
                        <a:t>Traitement</a:t>
                      </a:r>
                      <a:r>
                        <a:rPr lang="en-US" sz="1000" b="1" u="none" strike="noStrike" dirty="0">
                          <a:effectLst/>
                          <a:latin typeface="+mj-lt"/>
                        </a:rPr>
                        <a:t> </a:t>
                      </a:r>
                      <a:r>
                        <a:rPr lang="en-US" sz="1000" b="1" u="none" strike="noStrike" dirty="0" err="1">
                          <a:effectLst/>
                          <a:latin typeface="+mj-lt"/>
                        </a:rPr>
                        <a:t>ambulatoire</a:t>
                      </a:r>
                      <a:r>
                        <a:rPr lang="en-US" sz="1000" b="1" u="none" strike="noStrike" dirty="0">
                          <a:effectLst/>
                          <a:latin typeface="+mj-lt"/>
                        </a:rPr>
                        <a:t> art.14 </a:t>
                      </a:r>
                      <a:r>
                        <a:rPr lang="en-US" sz="1000" b="1" u="none" strike="noStrike" dirty="0" err="1">
                          <a:effectLst/>
                          <a:latin typeface="+mj-lt"/>
                        </a:rPr>
                        <a:t>DPMin</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effectLst/>
                          <a:latin typeface="+mj-lt"/>
                        </a:rPr>
                        <a:t>2380</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a:effectLst/>
                          <a:latin typeface="+mj-lt"/>
                        </a:rPr>
                        <a:t>1.13</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a:effectLst/>
                          <a:latin typeface="+mj-lt"/>
                        </a:rPr>
                        <a:t>319</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0.59</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1173018758"/>
                  </a:ext>
                </a:extLst>
              </a:tr>
              <a:tr h="229300">
                <a:tc>
                  <a:txBody>
                    <a:bodyPr/>
                    <a:lstStyle/>
                    <a:p>
                      <a:pPr algn="l" fontAlgn="t"/>
                      <a:r>
                        <a:rPr lang="fr-FR" sz="1000" b="1" u="none" strike="noStrike" dirty="0">
                          <a:effectLst/>
                          <a:latin typeface="+mj-lt"/>
                        </a:rPr>
                        <a:t>Exemption de peine art.21 </a:t>
                      </a:r>
                      <a:r>
                        <a:rPr lang="fr-FR" sz="1000" b="1" u="none" strike="noStrike" dirty="0" err="1">
                          <a:effectLst/>
                          <a:latin typeface="+mj-lt"/>
                        </a:rPr>
                        <a:t>DPMin</a:t>
                      </a:r>
                      <a:endParaRPr lang="fr-FR"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effectLst/>
                          <a:latin typeface="+mj-lt"/>
                        </a:rPr>
                        <a:t>8961</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a:effectLst/>
                          <a:latin typeface="+mj-lt"/>
                        </a:rPr>
                        <a:t>4.26</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2391</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4.46</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2676292840"/>
                  </a:ext>
                </a:extLst>
              </a:tr>
              <a:tr h="229300">
                <a:tc>
                  <a:txBody>
                    <a:bodyPr/>
                    <a:lstStyle/>
                    <a:p>
                      <a:pPr algn="l" fontAlgn="t"/>
                      <a:r>
                        <a:rPr lang="en-US" sz="1000" b="1" u="none" strike="noStrike" dirty="0" err="1">
                          <a:effectLst/>
                          <a:latin typeface="+mj-lt"/>
                        </a:rPr>
                        <a:t>Réprimande</a:t>
                      </a:r>
                      <a:r>
                        <a:rPr lang="en-US" sz="1000" b="1" u="none" strike="noStrike" dirty="0">
                          <a:effectLst/>
                          <a:latin typeface="+mj-lt"/>
                        </a:rPr>
                        <a:t> art.22 </a:t>
                      </a:r>
                      <a:r>
                        <a:rPr lang="en-US" sz="1000" b="1" u="none" strike="noStrike" dirty="0" err="1">
                          <a:effectLst/>
                          <a:latin typeface="+mj-lt"/>
                        </a:rPr>
                        <a:t>DPMin</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solidFill>
                            <a:srgbClr val="FF0000"/>
                          </a:solidFill>
                          <a:effectLst/>
                          <a:latin typeface="+mj-lt"/>
                        </a:rPr>
                        <a:t>50413</a:t>
                      </a:r>
                      <a:endParaRPr lang="en-US" sz="1100" b="0" i="0" u="none" strike="noStrike" dirty="0">
                        <a:solidFill>
                          <a:srgbClr val="FF0000"/>
                        </a:solidFill>
                        <a:effectLst/>
                        <a:latin typeface="+mj-lt"/>
                      </a:endParaRPr>
                    </a:p>
                  </a:txBody>
                  <a:tcPr marL="6350" marR="6350" marT="6350" marB="0" anchor="b"/>
                </a:tc>
                <a:tc>
                  <a:txBody>
                    <a:bodyPr/>
                    <a:lstStyle/>
                    <a:p>
                      <a:pPr algn="ctr" fontAlgn="b"/>
                      <a:r>
                        <a:rPr lang="en-US" sz="1100" u="none" strike="noStrike" dirty="0" smtClean="0">
                          <a:solidFill>
                            <a:srgbClr val="FF0000"/>
                          </a:solidFill>
                          <a:effectLst/>
                          <a:latin typeface="+mj-lt"/>
                        </a:rPr>
                        <a:t>23.94</a:t>
                      </a:r>
                      <a:endParaRPr lang="en-US" sz="1100" b="0" i="0" u="none" strike="noStrike" dirty="0">
                        <a:solidFill>
                          <a:srgbClr val="FF0000"/>
                        </a:solidFill>
                        <a:effectLst/>
                        <a:latin typeface="+mj-lt"/>
                      </a:endParaRPr>
                    </a:p>
                  </a:txBody>
                  <a:tcPr marL="6350" marR="6350" marT="6350" marB="0" anchor="b"/>
                </a:tc>
                <a:tc>
                  <a:txBody>
                    <a:bodyPr/>
                    <a:lstStyle/>
                    <a:p>
                      <a:pPr algn="ctr" fontAlgn="b"/>
                      <a:r>
                        <a:rPr lang="en-US" sz="1100" u="none" strike="noStrike" dirty="0" smtClean="0">
                          <a:effectLst/>
                          <a:latin typeface="+mj-lt"/>
                        </a:rPr>
                        <a:t>18371</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smtClean="0">
                          <a:solidFill>
                            <a:srgbClr val="FF0000"/>
                          </a:solidFill>
                          <a:effectLst/>
                          <a:latin typeface="+mj-lt"/>
                        </a:rPr>
                        <a:t>34.26</a:t>
                      </a:r>
                      <a:endParaRPr lang="en-US" sz="1100" b="0" i="0" u="none" strike="noStrike" dirty="0">
                        <a:solidFill>
                          <a:srgbClr val="FF0000"/>
                        </a:solidFill>
                        <a:effectLst/>
                        <a:latin typeface="+mj-lt"/>
                      </a:endParaRPr>
                    </a:p>
                  </a:txBody>
                  <a:tcPr marL="6350" marR="6350" marT="6350" marB="0" anchor="b"/>
                </a:tc>
                <a:extLst>
                  <a:ext uri="{0D108BD9-81ED-4DB2-BD59-A6C34878D82A}">
                    <a16:rowId xmlns:a16="http://schemas.microsoft.com/office/drawing/2014/main" val="2558437855"/>
                  </a:ext>
                </a:extLst>
              </a:tr>
              <a:tr h="229300">
                <a:tc>
                  <a:txBody>
                    <a:bodyPr/>
                    <a:lstStyle/>
                    <a:p>
                      <a:pPr algn="l" fontAlgn="t"/>
                      <a:r>
                        <a:rPr lang="en-US" sz="1000" b="1" u="none" strike="noStrike" dirty="0" err="1">
                          <a:effectLst/>
                          <a:latin typeface="+mj-lt"/>
                        </a:rPr>
                        <a:t>Prestation</a:t>
                      </a:r>
                      <a:r>
                        <a:rPr lang="en-US" sz="1000" b="1" u="none" strike="noStrike" dirty="0">
                          <a:effectLst/>
                          <a:latin typeface="+mj-lt"/>
                        </a:rPr>
                        <a:t> </a:t>
                      </a:r>
                      <a:r>
                        <a:rPr lang="en-US" sz="1000" b="1" u="none" strike="noStrike" dirty="0" err="1">
                          <a:effectLst/>
                          <a:latin typeface="+mj-lt"/>
                        </a:rPr>
                        <a:t>personnelle</a:t>
                      </a:r>
                      <a:r>
                        <a:rPr lang="en-US" sz="1000" b="1" u="none" strike="noStrike" dirty="0">
                          <a:effectLst/>
                          <a:latin typeface="+mj-lt"/>
                        </a:rPr>
                        <a:t> art.23 </a:t>
                      </a:r>
                      <a:r>
                        <a:rPr lang="en-US" sz="1000" b="1" u="none" strike="noStrike" dirty="0" err="1">
                          <a:effectLst/>
                          <a:latin typeface="+mj-lt"/>
                        </a:rPr>
                        <a:t>DPMin</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solidFill>
                            <a:srgbClr val="FF0000"/>
                          </a:solidFill>
                          <a:effectLst/>
                          <a:latin typeface="+mj-lt"/>
                        </a:rPr>
                        <a:t>79191</a:t>
                      </a:r>
                      <a:endParaRPr lang="en-US" sz="1100" b="0" i="0" u="none" strike="noStrike" dirty="0">
                        <a:solidFill>
                          <a:srgbClr val="FF0000"/>
                        </a:solidFill>
                        <a:effectLst/>
                        <a:latin typeface="+mj-lt"/>
                      </a:endParaRPr>
                    </a:p>
                  </a:txBody>
                  <a:tcPr marL="6350" marR="6350" marT="6350" marB="0" anchor="b"/>
                </a:tc>
                <a:tc>
                  <a:txBody>
                    <a:bodyPr/>
                    <a:lstStyle/>
                    <a:p>
                      <a:pPr algn="ctr" fontAlgn="b"/>
                      <a:r>
                        <a:rPr lang="en-US" sz="1100" u="none" strike="noStrike" dirty="0" smtClean="0">
                          <a:solidFill>
                            <a:srgbClr val="FF0000"/>
                          </a:solidFill>
                          <a:effectLst/>
                          <a:latin typeface="+mj-lt"/>
                        </a:rPr>
                        <a:t>37.61</a:t>
                      </a:r>
                      <a:endParaRPr lang="en-US" sz="1100" b="0" i="0" u="none" strike="noStrike" dirty="0">
                        <a:solidFill>
                          <a:srgbClr val="FF0000"/>
                        </a:solidFill>
                        <a:effectLst/>
                        <a:latin typeface="+mj-lt"/>
                      </a:endParaRPr>
                    </a:p>
                  </a:txBody>
                  <a:tcPr marL="6350" marR="6350" marT="6350" marB="0" anchor="b"/>
                </a:tc>
                <a:tc>
                  <a:txBody>
                    <a:bodyPr/>
                    <a:lstStyle/>
                    <a:p>
                      <a:pPr algn="ctr" fontAlgn="b"/>
                      <a:r>
                        <a:rPr lang="en-US" sz="1100" u="none" strike="noStrike" dirty="0" smtClean="0">
                          <a:effectLst/>
                          <a:latin typeface="+mj-lt"/>
                        </a:rPr>
                        <a:t>20623</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smtClean="0">
                          <a:solidFill>
                            <a:srgbClr val="FF0000"/>
                          </a:solidFill>
                          <a:effectLst/>
                          <a:latin typeface="+mj-lt"/>
                        </a:rPr>
                        <a:t>38.46</a:t>
                      </a:r>
                      <a:endParaRPr lang="en-US" sz="1100" b="0" i="0" u="none" strike="noStrike" dirty="0">
                        <a:solidFill>
                          <a:srgbClr val="FF0000"/>
                        </a:solidFill>
                        <a:effectLst/>
                        <a:latin typeface="+mj-lt"/>
                      </a:endParaRPr>
                    </a:p>
                  </a:txBody>
                  <a:tcPr marL="6350" marR="6350" marT="6350" marB="0" anchor="b"/>
                </a:tc>
                <a:extLst>
                  <a:ext uri="{0D108BD9-81ED-4DB2-BD59-A6C34878D82A}">
                    <a16:rowId xmlns:a16="http://schemas.microsoft.com/office/drawing/2014/main" val="182904775"/>
                  </a:ext>
                </a:extLst>
              </a:tr>
              <a:tr h="229300">
                <a:tc>
                  <a:txBody>
                    <a:bodyPr/>
                    <a:lstStyle/>
                    <a:p>
                      <a:pPr algn="l" fontAlgn="t"/>
                      <a:r>
                        <a:rPr lang="en-US" sz="1000" b="1" u="none" strike="noStrike" dirty="0" err="1">
                          <a:effectLst/>
                          <a:latin typeface="+mj-lt"/>
                        </a:rPr>
                        <a:t>Amende</a:t>
                      </a:r>
                      <a:r>
                        <a:rPr lang="en-US" sz="1000" b="1" u="none" strike="noStrike" dirty="0">
                          <a:effectLst/>
                          <a:latin typeface="+mj-lt"/>
                        </a:rPr>
                        <a:t> art.24 </a:t>
                      </a:r>
                      <a:r>
                        <a:rPr lang="en-US" sz="1000" b="1" u="none" strike="noStrike" dirty="0" err="1">
                          <a:effectLst/>
                          <a:latin typeface="+mj-lt"/>
                        </a:rPr>
                        <a:t>DPMin</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effectLst/>
                          <a:latin typeface="+mj-lt"/>
                        </a:rPr>
                        <a:t>45358</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21.54</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8285</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15.45</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3667142218"/>
                  </a:ext>
                </a:extLst>
              </a:tr>
              <a:tr h="229300">
                <a:tc>
                  <a:txBody>
                    <a:bodyPr/>
                    <a:lstStyle/>
                    <a:p>
                      <a:pPr algn="l" fontAlgn="t"/>
                      <a:r>
                        <a:rPr lang="fr-FR" sz="1000" b="1" u="none" strike="noStrike" dirty="0">
                          <a:effectLst/>
                          <a:latin typeface="+mj-lt"/>
                        </a:rPr>
                        <a:t>Privation de liberté art.25 </a:t>
                      </a:r>
                      <a:r>
                        <a:rPr lang="fr-FR" sz="1000" b="1" u="none" strike="noStrike" dirty="0" err="1">
                          <a:effectLst/>
                          <a:latin typeface="+mj-lt"/>
                        </a:rPr>
                        <a:t>DPMin</a:t>
                      </a:r>
                      <a:endParaRPr lang="fr-FR"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effectLst/>
                          <a:latin typeface="+mj-lt"/>
                        </a:rPr>
                        <a:t>15340</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7.28</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2097</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3.91</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761434022"/>
                  </a:ext>
                </a:extLst>
              </a:tr>
              <a:tr h="229300">
                <a:tc>
                  <a:txBody>
                    <a:bodyPr/>
                    <a:lstStyle/>
                    <a:p>
                      <a:pPr algn="l" fontAlgn="t"/>
                      <a:r>
                        <a:rPr lang="en-US" sz="1000" b="1" u="none" strike="noStrike" dirty="0">
                          <a:effectLst/>
                          <a:latin typeface="+mj-lt"/>
                        </a:rPr>
                        <a:t>Placement art.15 </a:t>
                      </a:r>
                      <a:r>
                        <a:rPr lang="en-US" sz="1000" b="1" u="none" strike="noStrike" dirty="0" err="1">
                          <a:effectLst/>
                          <a:latin typeface="+mj-lt"/>
                        </a:rPr>
                        <a:t>DPMin</a:t>
                      </a:r>
                      <a:r>
                        <a:rPr lang="en-US" sz="1000" b="1" u="none" strike="noStrike" dirty="0">
                          <a:effectLst/>
                          <a:latin typeface="+mj-lt"/>
                        </a:rPr>
                        <a:t>: </a:t>
                      </a:r>
                      <a:r>
                        <a:rPr lang="en-US" sz="1000" b="1" u="none" strike="noStrike" dirty="0" err="1">
                          <a:effectLst/>
                          <a:latin typeface="+mj-lt"/>
                        </a:rPr>
                        <a:t>ouvert</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effectLst/>
                          <a:latin typeface="+mj-lt"/>
                        </a:rPr>
                        <a:t>2401</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a:effectLst/>
                          <a:latin typeface="+mj-lt"/>
                        </a:rPr>
                        <a:t>1.14</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305</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0.57</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242108456"/>
                  </a:ext>
                </a:extLst>
              </a:tr>
              <a:tr h="229300">
                <a:tc>
                  <a:txBody>
                    <a:bodyPr/>
                    <a:lstStyle/>
                    <a:p>
                      <a:pPr algn="l" fontAlgn="t"/>
                      <a:r>
                        <a:rPr lang="en-US" sz="1000" b="1" u="none" strike="noStrike" dirty="0">
                          <a:effectLst/>
                          <a:latin typeface="+mj-lt"/>
                        </a:rPr>
                        <a:t>Placement art.15 </a:t>
                      </a:r>
                      <a:r>
                        <a:rPr lang="en-US" sz="1000" b="1" u="none" strike="noStrike" dirty="0" err="1">
                          <a:effectLst/>
                          <a:latin typeface="+mj-lt"/>
                        </a:rPr>
                        <a:t>DPMin</a:t>
                      </a:r>
                      <a:r>
                        <a:rPr lang="en-US" sz="1000" b="1" u="none" strike="noStrike" dirty="0">
                          <a:effectLst/>
                          <a:latin typeface="+mj-lt"/>
                        </a:rPr>
                        <a:t>: </a:t>
                      </a:r>
                      <a:r>
                        <a:rPr lang="en-US" sz="1000" b="1" u="none" strike="noStrike" dirty="0" err="1">
                          <a:effectLst/>
                          <a:latin typeface="+mj-lt"/>
                        </a:rPr>
                        <a:t>fermé</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effectLst/>
                          <a:latin typeface="+mj-lt"/>
                        </a:rPr>
                        <a:t>340</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a:effectLst/>
                          <a:latin typeface="+mj-lt"/>
                        </a:rPr>
                        <a:t>0.16</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a:effectLst/>
                          <a:latin typeface="+mj-lt"/>
                        </a:rPr>
                        <a:t>42</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0.08</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3246913118"/>
                  </a:ext>
                </a:extLst>
              </a:tr>
              <a:tr h="221393">
                <a:tc>
                  <a:txBody>
                    <a:bodyPr/>
                    <a:lstStyle/>
                    <a:p>
                      <a:pPr algn="l" fontAlgn="t"/>
                      <a:r>
                        <a:rPr lang="en-US" sz="1000" b="1" u="none" strike="noStrike" dirty="0">
                          <a:effectLst/>
                          <a:latin typeface="+mj-lt"/>
                        </a:rPr>
                        <a:t>Total</a:t>
                      </a:r>
                      <a:endParaRPr lang="en-US" sz="1000" b="1" i="0" u="none" strike="noStrike" dirty="0">
                        <a:solidFill>
                          <a:srgbClr val="112277"/>
                        </a:solidFill>
                        <a:effectLst/>
                        <a:latin typeface="+mj-lt"/>
                      </a:endParaRPr>
                    </a:p>
                  </a:txBody>
                  <a:tcPr marL="6350" marR="6350" marT="6350" marB="0"/>
                </a:tc>
                <a:tc>
                  <a:txBody>
                    <a:bodyPr/>
                    <a:lstStyle/>
                    <a:p>
                      <a:pPr algn="ctr" fontAlgn="b"/>
                      <a:r>
                        <a:rPr lang="en-US" sz="1100" u="none" strike="noStrike" dirty="0" smtClean="0">
                          <a:effectLst/>
                          <a:latin typeface="+mj-lt"/>
                        </a:rPr>
                        <a:t>210580</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a:effectLst/>
                          <a:latin typeface="+mj-lt"/>
                        </a:rPr>
                        <a:t>100</a:t>
                      </a:r>
                      <a:endParaRPr lang="en-US" sz="1100" b="0" i="0" u="none" strike="noStrike">
                        <a:solidFill>
                          <a:srgbClr val="000000"/>
                        </a:solidFill>
                        <a:effectLst/>
                        <a:latin typeface="+mj-lt"/>
                      </a:endParaRPr>
                    </a:p>
                  </a:txBody>
                  <a:tcPr marL="6350" marR="6350" marT="6350" marB="0" anchor="b"/>
                </a:tc>
                <a:tc>
                  <a:txBody>
                    <a:bodyPr/>
                    <a:lstStyle/>
                    <a:p>
                      <a:pPr algn="ctr" fontAlgn="b"/>
                      <a:r>
                        <a:rPr lang="en-US" sz="1100" u="none" strike="noStrike" dirty="0" smtClean="0">
                          <a:effectLst/>
                          <a:latin typeface="+mj-lt"/>
                        </a:rPr>
                        <a:t>53625</a:t>
                      </a:r>
                      <a:endParaRPr lang="en-US" sz="1100" b="0" i="0" u="none" strike="noStrike" dirty="0">
                        <a:solidFill>
                          <a:srgbClr val="000000"/>
                        </a:solidFill>
                        <a:effectLst/>
                        <a:latin typeface="+mj-lt"/>
                      </a:endParaRPr>
                    </a:p>
                  </a:txBody>
                  <a:tcPr marL="6350" marR="6350" marT="6350" marB="0" anchor="b"/>
                </a:tc>
                <a:tc>
                  <a:txBody>
                    <a:bodyPr/>
                    <a:lstStyle/>
                    <a:p>
                      <a:pPr algn="ctr" fontAlgn="b"/>
                      <a:r>
                        <a:rPr lang="en-US" sz="1100" u="none" strike="noStrike" dirty="0">
                          <a:effectLst/>
                          <a:latin typeface="+mj-lt"/>
                        </a:rPr>
                        <a:t>100</a:t>
                      </a:r>
                      <a:endParaRPr lang="en-US" sz="1100" b="0" i="0" u="none" strike="noStrike" dirty="0">
                        <a:solidFill>
                          <a:srgbClr val="000000"/>
                        </a:solidFill>
                        <a:effectLst/>
                        <a:latin typeface="+mj-lt"/>
                      </a:endParaRPr>
                    </a:p>
                  </a:txBody>
                  <a:tcPr marL="6350" marR="6350" marT="6350" marB="0" anchor="b"/>
                </a:tc>
                <a:extLst>
                  <a:ext uri="{0D108BD9-81ED-4DB2-BD59-A6C34878D82A}">
                    <a16:rowId xmlns:a16="http://schemas.microsoft.com/office/drawing/2014/main" val="2558977940"/>
                  </a:ext>
                </a:extLst>
              </a:tr>
            </a:tbl>
          </a:graphicData>
        </a:graphic>
      </p:graphicFrame>
      <p:sp>
        <p:nvSpPr>
          <p:cNvPr id="4" name="Espace réservé du pied de page 3"/>
          <p:cNvSpPr>
            <a:spLocks noGrp="1"/>
          </p:cNvSpPr>
          <p:nvPr>
            <p:ph type="ftr" sz="quarter" idx="10"/>
          </p:nvPr>
        </p:nvSpPr>
        <p:spPr/>
        <p:txBody>
          <a:bodyPr/>
          <a:lstStyle/>
          <a:p>
            <a:r>
              <a:rPr lang="fr-FR" smtClean="0"/>
              <a:t>Dr. Giang Ly Isenring - Office fédéral de la Statistique - Section Criminalité et Justice pénale</a:t>
            </a:r>
            <a:endParaRPr lang="de-CH" dirty="0"/>
          </a:p>
        </p:txBody>
      </p:sp>
      <p:sp>
        <p:nvSpPr>
          <p:cNvPr id="5" name="Espace réservé du numéro de diapositive 4"/>
          <p:cNvSpPr>
            <a:spLocks noGrp="1"/>
          </p:cNvSpPr>
          <p:nvPr>
            <p:ph type="sldNum" sz="quarter" idx="11"/>
          </p:nvPr>
        </p:nvSpPr>
        <p:spPr/>
        <p:txBody>
          <a:bodyPr/>
          <a:lstStyle/>
          <a:p>
            <a:fld id="{7376A5A3-8F85-406F-8E5A-90FF9E31E9F2}" type="slidenum">
              <a:rPr lang="de-CH" smtClean="0"/>
              <a:pPr/>
              <a:t>10</a:t>
            </a:fld>
            <a:endParaRPr lang="de-CH" dirty="0"/>
          </a:p>
        </p:txBody>
      </p:sp>
    </p:spTree>
    <p:extLst>
      <p:ext uri="{BB962C8B-B14F-4D97-AF65-F5344CB8AC3E}">
        <p14:creationId xmlns:p14="http://schemas.microsoft.com/office/powerpoint/2010/main" val="3474404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059275" y="1097280"/>
            <a:ext cx="10431925" cy="461665"/>
          </a:xfrm>
        </p:spPr>
        <p:txBody>
          <a:bodyPr/>
          <a:lstStyle/>
          <a:p>
            <a:r>
              <a:rPr lang="fr-CH" sz="2000" dirty="0" smtClean="0"/>
              <a:t>Réprimande et sexe</a:t>
            </a:r>
            <a:endParaRPr lang="en-US" sz="2000" dirty="0"/>
          </a:p>
        </p:txBody>
      </p:sp>
      <p:graphicFrame>
        <p:nvGraphicFramePr>
          <p:cNvPr id="10" name="Espace réservé du contenu 9"/>
          <p:cNvGraphicFramePr>
            <a:graphicFrameLocks noGrp="1"/>
          </p:cNvGraphicFramePr>
          <p:nvPr>
            <p:ph idx="14"/>
            <p:extLst>
              <p:ext uri="{D42A27DB-BD31-4B8C-83A1-F6EECF244321}">
                <p14:modId xmlns:p14="http://schemas.microsoft.com/office/powerpoint/2010/main" val="848236149"/>
              </p:ext>
            </p:extLst>
          </p:nvPr>
        </p:nvGraphicFramePr>
        <p:xfrm>
          <a:off x="1059275" y="1511540"/>
          <a:ext cx="6006543" cy="1167006"/>
        </p:xfrm>
        <a:graphic>
          <a:graphicData uri="http://schemas.openxmlformats.org/drawingml/2006/table">
            <a:tbl>
              <a:tblPr firstRow="1" bandRow="1">
                <a:tableStyleId>{5C22544A-7EE6-4342-B048-85BDC9FD1C3A}</a:tableStyleId>
              </a:tblPr>
              <a:tblGrid>
                <a:gridCol w="1499198">
                  <a:extLst>
                    <a:ext uri="{9D8B030D-6E8A-4147-A177-3AD203B41FA5}">
                      <a16:colId xmlns:a16="http://schemas.microsoft.com/office/drawing/2014/main" val="1692476855"/>
                    </a:ext>
                  </a:extLst>
                </a:gridCol>
                <a:gridCol w="3260436">
                  <a:extLst>
                    <a:ext uri="{9D8B030D-6E8A-4147-A177-3AD203B41FA5}">
                      <a16:colId xmlns:a16="http://schemas.microsoft.com/office/drawing/2014/main" val="2544657939"/>
                    </a:ext>
                  </a:extLst>
                </a:gridCol>
                <a:gridCol w="1246909">
                  <a:extLst>
                    <a:ext uri="{9D8B030D-6E8A-4147-A177-3AD203B41FA5}">
                      <a16:colId xmlns:a16="http://schemas.microsoft.com/office/drawing/2014/main" val="2300455960"/>
                    </a:ext>
                  </a:extLst>
                </a:gridCol>
              </a:tblGrid>
              <a:tr h="344046">
                <a:tc>
                  <a:txBody>
                    <a:bodyPr/>
                    <a:lstStyle/>
                    <a:p>
                      <a:pPr algn="ctr"/>
                      <a:endParaRPr lang="en-US" sz="1200" dirty="0"/>
                    </a:p>
                  </a:txBody>
                  <a:tcPr/>
                </a:tc>
                <a:tc>
                  <a:txBody>
                    <a:bodyPr/>
                    <a:lstStyle/>
                    <a:p>
                      <a:pPr algn="ctr"/>
                      <a:r>
                        <a:rPr lang="fr-CH" sz="1200" dirty="0" smtClean="0"/>
                        <a:t>Nombre de</a:t>
                      </a:r>
                      <a:r>
                        <a:rPr lang="fr-CH" sz="1200" baseline="0" dirty="0" smtClean="0"/>
                        <a:t> réprimandes prononcées</a:t>
                      </a:r>
                      <a:endParaRPr lang="en-US" sz="1200" dirty="0"/>
                    </a:p>
                  </a:txBody>
                  <a:tcPr/>
                </a:tc>
                <a:tc>
                  <a:txBody>
                    <a:bodyPr/>
                    <a:lstStyle/>
                    <a:p>
                      <a:pPr algn="ctr"/>
                      <a:r>
                        <a:rPr lang="fr-CH" sz="1200" dirty="0" smtClean="0"/>
                        <a:t>%</a:t>
                      </a:r>
                      <a:endParaRPr lang="en-US" sz="1200" dirty="0"/>
                    </a:p>
                  </a:txBody>
                  <a:tcPr/>
                </a:tc>
                <a:extLst>
                  <a:ext uri="{0D108BD9-81ED-4DB2-BD59-A6C34878D82A}">
                    <a16:rowId xmlns:a16="http://schemas.microsoft.com/office/drawing/2014/main" val="2303830823"/>
                  </a:ext>
                </a:extLst>
              </a:tr>
              <a:tr h="237886">
                <a:tc>
                  <a:txBody>
                    <a:bodyPr/>
                    <a:lstStyle/>
                    <a:p>
                      <a:pPr algn="ctr"/>
                      <a:r>
                        <a:rPr lang="fr-CH" sz="1200" dirty="0" smtClean="0"/>
                        <a:t>Garçon</a:t>
                      </a:r>
                      <a:endParaRPr lang="en-US" sz="1200" dirty="0"/>
                    </a:p>
                  </a:txBody>
                  <a:tcPr/>
                </a:tc>
                <a:tc>
                  <a:txBody>
                    <a:bodyPr/>
                    <a:lstStyle/>
                    <a:p>
                      <a:pPr algn="ctr"/>
                      <a:r>
                        <a:rPr lang="fr-CH" sz="1200" dirty="0" smtClean="0"/>
                        <a:t>50682 </a:t>
                      </a:r>
                      <a:endParaRPr lang="en-US" sz="1200" dirty="0"/>
                    </a:p>
                  </a:txBody>
                  <a:tcPr/>
                </a:tc>
                <a:tc>
                  <a:txBody>
                    <a:bodyPr/>
                    <a:lstStyle/>
                    <a:p>
                      <a:pPr algn="ctr"/>
                      <a:r>
                        <a:rPr lang="fr-CH" sz="1200" dirty="0" smtClean="0"/>
                        <a:t>73.31%</a:t>
                      </a:r>
                      <a:endParaRPr lang="en-US" sz="1200" dirty="0"/>
                    </a:p>
                  </a:txBody>
                  <a:tcPr/>
                </a:tc>
                <a:extLst>
                  <a:ext uri="{0D108BD9-81ED-4DB2-BD59-A6C34878D82A}">
                    <a16:rowId xmlns:a16="http://schemas.microsoft.com/office/drawing/2014/main" val="3377707913"/>
                  </a:ext>
                </a:extLst>
              </a:tr>
              <a:tr h="235507">
                <a:tc>
                  <a:txBody>
                    <a:bodyPr/>
                    <a:lstStyle/>
                    <a:p>
                      <a:pPr algn="ctr"/>
                      <a:r>
                        <a:rPr lang="fr-CH" sz="1200" dirty="0" smtClean="0"/>
                        <a:t>Fille</a:t>
                      </a:r>
                      <a:endParaRPr lang="en-US" sz="1200" dirty="0"/>
                    </a:p>
                  </a:txBody>
                  <a:tcPr/>
                </a:tc>
                <a:tc>
                  <a:txBody>
                    <a:bodyPr/>
                    <a:lstStyle/>
                    <a:p>
                      <a:pPr algn="ctr"/>
                      <a:r>
                        <a:rPr lang="fr-CH" sz="1200" dirty="0" smtClean="0"/>
                        <a:t>18452</a:t>
                      </a:r>
                      <a:endParaRPr lang="en-US" sz="1200" dirty="0"/>
                    </a:p>
                  </a:txBody>
                  <a:tcPr/>
                </a:tc>
                <a:tc>
                  <a:txBody>
                    <a:bodyPr/>
                    <a:lstStyle/>
                    <a:p>
                      <a:pPr algn="ctr"/>
                      <a:r>
                        <a:rPr lang="fr-CH" sz="1200" dirty="0" smtClean="0"/>
                        <a:t>26.69%</a:t>
                      </a:r>
                      <a:endParaRPr lang="en-US" sz="1200" dirty="0"/>
                    </a:p>
                  </a:txBody>
                  <a:tcPr/>
                </a:tc>
                <a:extLst>
                  <a:ext uri="{0D108BD9-81ED-4DB2-BD59-A6C34878D82A}">
                    <a16:rowId xmlns:a16="http://schemas.microsoft.com/office/drawing/2014/main" val="2341307105"/>
                  </a:ext>
                </a:extLst>
              </a:tr>
              <a:tr h="235507">
                <a:tc>
                  <a:txBody>
                    <a:bodyPr/>
                    <a:lstStyle/>
                    <a:p>
                      <a:pPr algn="ctr"/>
                      <a:r>
                        <a:rPr lang="fr-CH" sz="1200" dirty="0" smtClean="0"/>
                        <a:t>Total</a:t>
                      </a:r>
                      <a:endParaRPr lang="en-US" sz="1200" dirty="0"/>
                    </a:p>
                  </a:txBody>
                  <a:tcPr/>
                </a:tc>
                <a:tc>
                  <a:txBody>
                    <a:bodyPr/>
                    <a:lstStyle/>
                    <a:p>
                      <a:pPr algn="ctr"/>
                      <a:r>
                        <a:rPr lang="fr-CH" sz="1200" dirty="0" smtClean="0"/>
                        <a:t>69134</a:t>
                      </a:r>
                      <a:endParaRPr lang="en-US" sz="1200" dirty="0"/>
                    </a:p>
                  </a:txBody>
                  <a:tcPr/>
                </a:tc>
                <a:tc>
                  <a:txBody>
                    <a:bodyPr/>
                    <a:lstStyle/>
                    <a:p>
                      <a:pPr algn="ctr"/>
                      <a:r>
                        <a:rPr lang="fr-CH" sz="1200" dirty="0" smtClean="0"/>
                        <a:t>100%</a:t>
                      </a:r>
                      <a:endParaRPr lang="en-US" sz="1200" dirty="0"/>
                    </a:p>
                  </a:txBody>
                  <a:tcPr/>
                </a:tc>
                <a:extLst>
                  <a:ext uri="{0D108BD9-81ED-4DB2-BD59-A6C34878D82A}">
                    <a16:rowId xmlns:a16="http://schemas.microsoft.com/office/drawing/2014/main" val="3609509965"/>
                  </a:ext>
                </a:extLst>
              </a:tr>
            </a:tbl>
          </a:graphicData>
        </a:graphic>
      </p:graphicFrame>
      <p:sp>
        <p:nvSpPr>
          <p:cNvPr id="5" name="Espace réservé du pied de page 4"/>
          <p:cNvSpPr>
            <a:spLocks noGrp="1"/>
          </p:cNvSpPr>
          <p:nvPr>
            <p:ph type="ftr" sz="quarter" idx="4294967295"/>
          </p:nvPr>
        </p:nvSpPr>
        <p:spPr>
          <a:xfrm>
            <a:off x="1059275" y="6370404"/>
            <a:ext cx="8300624" cy="262172"/>
          </a:xfrm>
        </p:spPr>
        <p:txBody>
          <a:bodyPr/>
          <a:lstStyle/>
          <a:p>
            <a:r>
              <a:rPr lang="fr-FR" dirty="0" smtClean="0"/>
              <a:t>Dr. Giang Ly Isenring - Office fédéral de la Statistique - Section Criminalité et Justice pénale</a:t>
            </a:r>
            <a:endParaRPr lang="de-CH" dirty="0"/>
          </a:p>
        </p:txBody>
      </p:sp>
      <p:sp>
        <p:nvSpPr>
          <p:cNvPr id="6" name="Espace réservé du numéro de diapositive 5"/>
          <p:cNvSpPr>
            <a:spLocks noGrp="1"/>
          </p:cNvSpPr>
          <p:nvPr>
            <p:ph type="sldNum" sz="quarter" idx="4294967295"/>
          </p:nvPr>
        </p:nvSpPr>
        <p:spPr>
          <a:xfrm>
            <a:off x="11310938" y="6405563"/>
            <a:ext cx="881062" cy="227012"/>
          </a:xfrm>
        </p:spPr>
        <p:txBody>
          <a:bodyPr/>
          <a:lstStyle/>
          <a:p>
            <a:fld id="{7376A5A3-8F85-406F-8E5A-90FF9E31E9F2}" type="slidenum">
              <a:rPr lang="de-CH" smtClean="0"/>
              <a:pPr/>
              <a:t>11</a:t>
            </a:fld>
            <a:endParaRPr lang="de-CH" dirty="0"/>
          </a:p>
        </p:txBody>
      </p:sp>
      <p:sp>
        <p:nvSpPr>
          <p:cNvPr id="2" name="ZoneTexte 1"/>
          <p:cNvSpPr txBox="1"/>
          <p:nvPr/>
        </p:nvSpPr>
        <p:spPr>
          <a:xfrm>
            <a:off x="1533236" y="3842327"/>
            <a:ext cx="184731" cy="369332"/>
          </a:xfrm>
          <a:prstGeom prst="rect">
            <a:avLst/>
          </a:prstGeom>
          <a:noFill/>
        </p:spPr>
        <p:txBody>
          <a:bodyPr wrap="none" rtlCol="0">
            <a:spAutoFit/>
          </a:bodyPr>
          <a:lstStyle/>
          <a:p>
            <a:endParaRPr lang="en-US" dirty="0"/>
          </a:p>
        </p:txBody>
      </p:sp>
      <p:graphicFrame>
        <p:nvGraphicFramePr>
          <p:cNvPr id="3" name="Tableau 2"/>
          <p:cNvGraphicFramePr>
            <a:graphicFrameLocks noGrp="1"/>
          </p:cNvGraphicFramePr>
          <p:nvPr>
            <p:extLst>
              <p:ext uri="{D42A27DB-BD31-4B8C-83A1-F6EECF244321}">
                <p14:modId xmlns:p14="http://schemas.microsoft.com/office/powerpoint/2010/main" val="3324883864"/>
              </p:ext>
            </p:extLst>
          </p:nvPr>
        </p:nvGraphicFramePr>
        <p:xfrm>
          <a:off x="1059276" y="3203675"/>
          <a:ext cx="7308869" cy="2528077"/>
        </p:xfrm>
        <a:graphic>
          <a:graphicData uri="http://schemas.openxmlformats.org/drawingml/2006/table">
            <a:tbl>
              <a:tblPr firstRow="1" bandRow="1">
                <a:tableStyleId>{5C22544A-7EE6-4342-B048-85BDC9FD1C3A}</a:tableStyleId>
              </a:tblPr>
              <a:tblGrid>
                <a:gridCol w="3140458">
                  <a:extLst>
                    <a:ext uri="{9D8B030D-6E8A-4147-A177-3AD203B41FA5}">
                      <a16:colId xmlns:a16="http://schemas.microsoft.com/office/drawing/2014/main" val="2707943824"/>
                    </a:ext>
                  </a:extLst>
                </a:gridCol>
                <a:gridCol w="1302063">
                  <a:extLst>
                    <a:ext uri="{9D8B030D-6E8A-4147-A177-3AD203B41FA5}">
                      <a16:colId xmlns:a16="http://schemas.microsoft.com/office/drawing/2014/main" val="2863801075"/>
                    </a:ext>
                  </a:extLst>
                </a:gridCol>
                <a:gridCol w="1401527">
                  <a:extLst>
                    <a:ext uri="{9D8B030D-6E8A-4147-A177-3AD203B41FA5}">
                      <a16:colId xmlns:a16="http://schemas.microsoft.com/office/drawing/2014/main" val="2035226122"/>
                    </a:ext>
                  </a:extLst>
                </a:gridCol>
                <a:gridCol w="1464821">
                  <a:extLst>
                    <a:ext uri="{9D8B030D-6E8A-4147-A177-3AD203B41FA5}">
                      <a16:colId xmlns:a16="http://schemas.microsoft.com/office/drawing/2014/main" val="1910005097"/>
                    </a:ext>
                  </a:extLst>
                </a:gridCol>
              </a:tblGrid>
              <a:tr h="317611">
                <a:tc>
                  <a:txBody>
                    <a:bodyPr/>
                    <a:lstStyle/>
                    <a:p>
                      <a:endParaRPr lang="en-US" sz="1400" dirty="0"/>
                    </a:p>
                  </a:txBody>
                  <a:tcPr/>
                </a:tc>
                <a:tc>
                  <a:txBody>
                    <a:bodyPr/>
                    <a:lstStyle/>
                    <a:p>
                      <a:r>
                        <a:rPr lang="fr-CH" sz="1400" dirty="0" smtClean="0"/>
                        <a:t>Sexe</a:t>
                      </a:r>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2328503586"/>
                  </a:ext>
                </a:extLst>
              </a:tr>
              <a:tr h="281122">
                <a:tc>
                  <a:txBody>
                    <a:bodyPr/>
                    <a:lstStyle/>
                    <a:p>
                      <a:r>
                        <a:rPr lang="fr-CH" sz="1400" dirty="0" smtClean="0"/>
                        <a:t>Nombre</a:t>
                      </a:r>
                      <a:r>
                        <a:rPr lang="fr-CH" sz="1400" baseline="0" dirty="0" smtClean="0"/>
                        <a:t> de réprimandes prononcées</a:t>
                      </a:r>
                      <a:endParaRPr lang="en-US" sz="1400" dirty="0"/>
                    </a:p>
                  </a:txBody>
                  <a:tcPr/>
                </a:tc>
                <a:tc>
                  <a:txBody>
                    <a:bodyPr/>
                    <a:lstStyle/>
                    <a:p>
                      <a:pPr algn="ctr"/>
                      <a:r>
                        <a:rPr lang="fr-CH" sz="1400" dirty="0" smtClean="0"/>
                        <a:t>Garçon</a:t>
                      </a:r>
                      <a:endParaRPr lang="en-US" sz="1400" dirty="0"/>
                    </a:p>
                  </a:txBody>
                  <a:tcPr/>
                </a:tc>
                <a:tc>
                  <a:txBody>
                    <a:bodyPr/>
                    <a:lstStyle/>
                    <a:p>
                      <a:pPr algn="ctr"/>
                      <a:r>
                        <a:rPr lang="fr-CH" sz="1400" dirty="0" smtClean="0"/>
                        <a:t>Fille</a:t>
                      </a:r>
                      <a:endParaRPr lang="en-US" sz="1400" dirty="0"/>
                    </a:p>
                  </a:txBody>
                  <a:tcPr/>
                </a:tc>
                <a:tc>
                  <a:txBody>
                    <a:bodyPr/>
                    <a:lstStyle/>
                    <a:p>
                      <a:pPr algn="ctr"/>
                      <a:r>
                        <a:rPr lang="fr-CH" sz="1400" dirty="0" smtClean="0"/>
                        <a:t>Total</a:t>
                      </a:r>
                      <a:endParaRPr lang="en-US" sz="1400" dirty="0"/>
                    </a:p>
                  </a:txBody>
                  <a:tcPr/>
                </a:tc>
                <a:extLst>
                  <a:ext uri="{0D108BD9-81ED-4DB2-BD59-A6C34878D82A}">
                    <a16:rowId xmlns:a16="http://schemas.microsoft.com/office/drawing/2014/main" val="3504368982"/>
                  </a:ext>
                </a:extLst>
              </a:tr>
              <a:tr h="317611">
                <a:tc>
                  <a:txBody>
                    <a:bodyPr/>
                    <a:lstStyle/>
                    <a:p>
                      <a:endParaRPr lang="en-US" sz="140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3991677536"/>
                  </a:ext>
                </a:extLst>
              </a:tr>
              <a:tr h="317611">
                <a:tc>
                  <a:txBody>
                    <a:bodyPr/>
                    <a:lstStyle/>
                    <a:p>
                      <a:r>
                        <a:rPr lang="fr-CH" sz="1400" dirty="0" smtClean="0"/>
                        <a:t>Non</a:t>
                      </a:r>
                      <a:endParaRPr lang="en-US" sz="1400" dirty="0"/>
                    </a:p>
                  </a:txBody>
                  <a:tcPr/>
                </a:tc>
                <a:tc>
                  <a:txBody>
                    <a:bodyPr/>
                    <a:lstStyle/>
                    <a:p>
                      <a:pPr algn="ctr"/>
                      <a:r>
                        <a:rPr lang="fr-CH" sz="1400" dirty="0" smtClean="0"/>
                        <a:t>160684</a:t>
                      </a:r>
                      <a:endParaRPr lang="en-US" sz="1400" dirty="0"/>
                    </a:p>
                  </a:txBody>
                  <a:tcPr/>
                </a:tc>
                <a:tc>
                  <a:txBody>
                    <a:bodyPr/>
                    <a:lstStyle/>
                    <a:p>
                      <a:pPr algn="ctr"/>
                      <a:r>
                        <a:rPr lang="fr-CH" sz="1400" dirty="0" smtClean="0"/>
                        <a:t>35340</a:t>
                      </a:r>
                      <a:endParaRPr lang="en-US" sz="1400" dirty="0"/>
                    </a:p>
                  </a:txBody>
                  <a:tcPr/>
                </a:tc>
                <a:tc>
                  <a:txBody>
                    <a:bodyPr/>
                    <a:lstStyle/>
                    <a:p>
                      <a:pPr algn="ctr"/>
                      <a:r>
                        <a:rPr lang="fr-CH" sz="1400" dirty="0" smtClean="0"/>
                        <a:t>196024</a:t>
                      </a:r>
                      <a:endParaRPr lang="en-US" sz="1400" dirty="0"/>
                    </a:p>
                  </a:txBody>
                  <a:tcPr/>
                </a:tc>
                <a:extLst>
                  <a:ext uri="{0D108BD9-81ED-4DB2-BD59-A6C34878D82A}">
                    <a16:rowId xmlns:a16="http://schemas.microsoft.com/office/drawing/2014/main" val="3543333466"/>
                  </a:ext>
                </a:extLst>
              </a:tr>
              <a:tr h="317611">
                <a:tc>
                  <a:txBody>
                    <a:bodyPr/>
                    <a:lstStyle/>
                    <a:p>
                      <a:endParaRPr lang="en-US" sz="1400"/>
                    </a:p>
                  </a:txBody>
                  <a:tcPr/>
                </a:tc>
                <a:tc>
                  <a:txBody>
                    <a:bodyPr/>
                    <a:lstStyle/>
                    <a:p>
                      <a:pPr algn="ctr"/>
                      <a:r>
                        <a:rPr lang="fr-CH" sz="1400" b="0" dirty="0" smtClean="0"/>
                        <a:t>76.02%</a:t>
                      </a:r>
                      <a:endParaRPr lang="en-US" sz="1400" b="0" dirty="0"/>
                    </a:p>
                  </a:txBody>
                  <a:tcPr/>
                </a:tc>
                <a:tc>
                  <a:txBody>
                    <a:bodyPr/>
                    <a:lstStyle/>
                    <a:p>
                      <a:pPr algn="ctr"/>
                      <a:r>
                        <a:rPr lang="fr-CH" sz="1400" dirty="0" smtClean="0">
                          <a:solidFill>
                            <a:schemeClr val="tx1"/>
                          </a:solidFill>
                        </a:rPr>
                        <a:t>65.70%</a:t>
                      </a:r>
                      <a:endParaRPr lang="en-US" sz="1400" dirty="0">
                        <a:solidFill>
                          <a:schemeClr val="tx1"/>
                        </a:solidFill>
                      </a:endParaRPr>
                    </a:p>
                  </a:txBody>
                  <a:tcPr/>
                </a:tc>
                <a:tc>
                  <a:txBody>
                    <a:bodyPr/>
                    <a:lstStyle/>
                    <a:p>
                      <a:pPr algn="ctr"/>
                      <a:endParaRPr lang="en-US" sz="1400" dirty="0"/>
                    </a:p>
                  </a:txBody>
                  <a:tcPr/>
                </a:tc>
                <a:extLst>
                  <a:ext uri="{0D108BD9-81ED-4DB2-BD59-A6C34878D82A}">
                    <a16:rowId xmlns:a16="http://schemas.microsoft.com/office/drawing/2014/main" val="3762285483"/>
                  </a:ext>
                </a:extLst>
              </a:tr>
              <a:tr h="317611">
                <a:tc>
                  <a:txBody>
                    <a:bodyPr/>
                    <a:lstStyle/>
                    <a:p>
                      <a:r>
                        <a:rPr lang="fr-CH" sz="1400" dirty="0" smtClean="0"/>
                        <a:t>Oui</a:t>
                      </a:r>
                      <a:endParaRPr lang="en-US" sz="1400" dirty="0"/>
                    </a:p>
                  </a:txBody>
                  <a:tcPr/>
                </a:tc>
                <a:tc>
                  <a:txBody>
                    <a:bodyPr/>
                    <a:lstStyle/>
                    <a:p>
                      <a:pPr algn="ctr"/>
                      <a:r>
                        <a:rPr lang="fr-CH" sz="1400" dirty="0" smtClean="0"/>
                        <a:t>50687</a:t>
                      </a:r>
                      <a:endParaRPr lang="en-US" sz="1400" dirty="0"/>
                    </a:p>
                  </a:txBody>
                  <a:tcPr/>
                </a:tc>
                <a:tc>
                  <a:txBody>
                    <a:bodyPr/>
                    <a:lstStyle/>
                    <a:p>
                      <a:pPr algn="ctr"/>
                      <a:r>
                        <a:rPr lang="fr-CH" sz="1400" dirty="0" smtClean="0"/>
                        <a:t>18452</a:t>
                      </a:r>
                      <a:endParaRPr lang="en-US" sz="1400" dirty="0"/>
                    </a:p>
                  </a:txBody>
                  <a:tcPr/>
                </a:tc>
                <a:tc>
                  <a:txBody>
                    <a:bodyPr/>
                    <a:lstStyle/>
                    <a:p>
                      <a:pPr algn="ctr"/>
                      <a:r>
                        <a:rPr lang="fr-CH" sz="1400" dirty="0" smtClean="0"/>
                        <a:t>69134</a:t>
                      </a:r>
                      <a:endParaRPr lang="en-US" sz="1400" dirty="0"/>
                    </a:p>
                  </a:txBody>
                  <a:tcPr/>
                </a:tc>
                <a:extLst>
                  <a:ext uri="{0D108BD9-81ED-4DB2-BD59-A6C34878D82A}">
                    <a16:rowId xmlns:a16="http://schemas.microsoft.com/office/drawing/2014/main" val="3721191978"/>
                  </a:ext>
                </a:extLst>
              </a:tr>
              <a:tr h="317611">
                <a:tc>
                  <a:txBody>
                    <a:bodyPr/>
                    <a:lstStyle/>
                    <a:p>
                      <a:endParaRPr lang="en-US" sz="1400"/>
                    </a:p>
                  </a:txBody>
                  <a:tcPr/>
                </a:tc>
                <a:tc>
                  <a:txBody>
                    <a:bodyPr/>
                    <a:lstStyle/>
                    <a:p>
                      <a:pPr algn="ctr"/>
                      <a:r>
                        <a:rPr lang="fr-CH" sz="1400" b="1" dirty="0" smtClean="0">
                          <a:solidFill>
                            <a:srgbClr val="FF0000"/>
                          </a:solidFill>
                        </a:rPr>
                        <a:t>23.98%</a:t>
                      </a:r>
                      <a:endParaRPr lang="en-US" sz="1400" b="1" dirty="0">
                        <a:solidFill>
                          <a:srgbClr val="FF0000"/>
                        </a:solidFill>
                      </a:endParaRPr>
                    </a:p>
                  </a:txBody>
                  <a:tcPr/>
                </a:tc>
                <a:tc>
                  <a:txBody>
                    <a:bodyPr/>
                    <a:lstStyle/>
                    <a:p>
                      <a:pPr algn="ctr"/>
                      <a:r>
                        <a:rPr lang="fr-CH" sz="1400" b="1" dirty="0" smtClean="0">
                          <a:solidFill>
                            <a:srgbClr val="FF0000"/>
                          </a:solidFill>
                        </a:rPr>
                        <a:t>34.30%</a:t>
                      </a:r>
                      <a:endParaRPr lang="en-US" sz="1400" b="1"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1712563926"/>
                  </a:ext>
                </a:extLst>
              </a:tr>
              <a:tr h="317611">
                <a:tc>
                  <a:txBody>
                    <a:bodyPr/>
                    <a:lstStyle/>
                    <a:p>
                      <a:r>
                        <a:rPr lang="fr-CH" sz="1400" dirty="0" smtClean="0"/>
                        <a:t>Total</a:t>
                      </a:r>
                      <a:endParaRPr lang="en-US" sz="1400" dirty="0"/>
                    </a:p>
                  </a:txBody>
                  <a:tcPr/>
                </a:tc>
                <a:tc>
                  <a:txBody>
                    <a:bodyPr/>
                    <a:lstStyle/>
                    <a:p>
                      <a:pPr algn="ctr"/>
                      <a:r>
                        <a:rPr lang="fr-CH" sz="1400" dirty="0" smtClean="0"/>
                        <a:t>211366</a:t>
                      </a:r>
                      <a:endParaRPr lang="en-US" sz="1400" dirty="0"/>
                    </a:p>
                  </a:txBody>
                  <a:tcPr/>
                </a:tc>
                <a:tc>
                  <a:txBody>
                    <a:bodyPr/>
                    <a:lstStyle/>
                    <a:p>
                      <a:pPr algn="ctr"/>
                      <a:r>
                        <a:rPr lang="fr-CH" sz="1400" dirty="0" smtClean="0"/>
                        <a:t>53792</a:t>
                      </a:r>
                      <a:endParaRPr lang="en-US" sz="1400" dirty="0"/>
                    </a:p>
                  </a:txBody>
                  <a:tcPr/>
                </a:tc>
                <a:tc>
                  <a:txBody>
                    <a:bodyPr/>
                    <a:lstStyle/>
                    <a:p>
                      <a:pPr algn="ctr"/>
                      <a:r>
                        <a:rPr lang="fr-CH" sz="1400" dirty="0" smtClean="0"/>
                        <a:t>265158</a:t>
                      </a:r>
                      <a:endParaRPr lang="en-US" sz="1400" dirty="0"/>
                    </a:p>
                  </a:txBody>
                  <a:tcPr/>
                </a:tc>
                <a:extLst>
                  <a:ext uri="{0D108BD9-81ED-4DB2-BD59-A6C34878D82A}">
                    <a16:rowId xmlns:a16="http://schemas.microsoft.com/office/drawing/2014/main" val="1881039700"/>
                  </a:ext>
                </a:extLst>
              </a:tr>
            </a:tbl>
          </a:graphicData>
        </a:graphic>
      </p:graphicFrame>
      <p:sp>
        <p:nvSpPr>
          <p:cNvPr id="8" name="ZoneTexte 7"/>
          <p:cNvSpPr txBox="1"/>
          <p:nvPr/>
        </p:nvSpPr>
        <p:spPr>
          <a:xfrm>
            <a:off x="979054" y="2865120"/>
            <a:ext cx="6569961" cy="338554"/>
          </a:xfrm>
          <a:prstGeom prst="rect">
            <a:avLst/>
          </a:prstGeom>
          <a:noFill/>
        </p:spPr>
        <p:txBody>
          <a:bodyPr wrap="square" rtlCol="0">
            <a:spAutoFit/>
          </a:bodyPr>
          <a:lstStyle/>
          <a:p>
            <a:r>
              <a:rPr lang="fr-CH" sz="1600" b="1" dirty="0" smtClean="0">
                <a:solidFill>
                  <a:schemeClr val="accent1">
                    <a:lumMod val="75000"/>
                  </a:schemeClr>
                </a:solidFill>
              </a:rPr>
              <a:t>Analyse bi-variée: réprimande et sexe</a:t>
            </a:r>
            <a:endParaRPr lang="en-US" sz="1600" b="1" dirty="0">
              <a:solidFill>
                <a:schemeClr val="accent1">
                  <a:lumMod val="75000"/>
                </a:schemeClr>
              </a:solidFill>
            </a:endParaRPr>
          </a:p>
        </p:txBody>
      </p:sp>
      <p:sp>
        <p:nvSpPr>
          <p:cNvPr id="9" name="ZoneTexte 8"/>
          <p:cNvSpPr txBox="1"/>
          <p:nvPr/>
        </p:nvSpPr>
        <p:spPr>
          <a:xfrm>
            <a:off x="1059275" y="5801782"/>
            <a:ext cx="6717743" cy="246221"/>
          </a:xfrm>
          <a:prstGeom prst="rect">
            <a:avLst/>
          </a:prstGeom>
          <a:noFill/>
        </p:spPr>
        <p:txBody>
          <a:bodyPr wrap="square" rtlCol="0">
            <a:spAutoFit/>
          </a:bodyPr>
          <a:lstStyle/>
          <a:p>
            <a:r>
              <a:rPr lang="fr-CH" sz="1000" dirty="0" smtClean="0"/>
              <a:t>Chi-Square= 2271.87, DF=1, P=.0001, Phi = 0.0946, </a:t>
            </a:r>
            <a:r>
              <a:rPr lang="fr-CH" sz="1000" dirty="0" err="1" smtClean="0"/>
              <a:t>Cramer’s</a:t>
            </a:r>
            <a:r>
              <a:rPr lang="fr-CH" sz="1000" dirty="0" smtClean="0"/>
              <a:t> V= -0.0946 </a:t>
            </a:r>
            <a:endParaRPr lang="en-US" sz="1000" dirty="0"/>
          </a:p>
        </p:txBody>
      </p:sp>
    </p:spTree>
    <p:extLst>
      <p:ext uri="{BB962C8B-B14F-4D97-AF65-F5344CB8AC3E}">
        <p14:creationId xmlns:p14="http://schemas.microsoft.com/office/powerpoint/2010/main" val="3837618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059275" y="1097280"/>
            <a:ext cx="10431925" cy="404663"/>
          </a:xfrm>
        </p:spPr>
        <p:txBody>
          <a:bodyPr/>
          <a:lstStyle/>
          <a:p>
            <a:r>
              <a:rPr lang="fr-CH" sz="2000" dirty="0" smtClean="0"/>
              <a:t>Mesures de surveillance et sexe</a:t>
            </a:r>
            <a:endParaRPr lang="en-US" sz="2000" dirty="0"/>
          </a:p>
        </p:txBody>
      </p:sp>
      <p:graphicFrame>
        <p:nvGraphicFramePr>
          <p:cNvPr id="10" name="Espace réservé du contenu 9"/>
          <p:cNvGraphicFramePr>
            <a:graphicFrameLocks noGrp="1"/>
          </p:cNvGraphicFramePr>
          <p:nvPr>
            <p:ph idx="14"/>
            <p:extLst>
              <p:ext uri="{D42A27DB-BD31-4B8C-83A1-F6EECF244321}">
                <p14:modId xmlns:p14="http://schemas.microsoft.com/office/powerpoint/2010/main" val="852961180"/>
              </p:ext>
            </p:extLst>
          </p:nvPr>
        </p:nvGraphicFramePr>
        <p:xfrm>
          <a:off x="1059275" y="1511540"/>
          <a:ext cx="6006543" cy="1280160"/>
        </p:xfrm>
        <a:graphic>
          <a:graphicData uri="http://schemas.openxmlformats.org/drawingml/2006/table">
            <a:tbl>
              <a:tblPr firstRow="1" bandRow="1">
                <a:tableStyleId>{5C22544A-7EE6-4342-B048-85BDC9FD1C3A}</a:tableStyleId>
              </a:tblPr>
              <a:tblGrid>
                <a:gridCol w="1499198">
                  <a:extLst>
                    <a:ext uri="{9D8B030D-6E8A-4147-A177-3AD203B41FA5}">
                      <a16:colId xmlns:a16="http://schemas.microsoft.com/office/drawing/2014/main" val="1692476855"/>
                    </a:ext>
                  </a:extLst>
                </a:gridCol>
                <a:gridCol w="3260436">
                  <a:extLst>
                    <a:ext uri="{9D8B030D-6E8A-4147-A177-3AD203B41FA5}">
                      <a16:colId xmlns:a16="http://schemas.microsoft.com/office/drawing/2014/main" val="2544657939"/>
                    </a:ext>
                  </a:extLst>
                </a:gridCol>
                <a:gridCol w="1246909">
                  <a:extLst>
                    <a:ext uri="{9D8B030D-6E8A-4147-A177-3AD203B41FA5}">
                      <a16:colId xmlns:a16="http://schemas.microsoft.com/office/drawing/2014/main" val="2300455960"/>
                    </a:ext>
                  </a:extLst>
                </a:gridCol>
              </a:tblGrid>
              <a:tr h="344046">
                <a:tc>
                  <a:txBody>
                    <a:bodyPr/>
                    <a:lstStyle/>
                    <a:p>
                      <a:pPr algn="ctr"/>
                      <a:endParaRPr lang="en-US" sz="1200" dirty="0"/>
                    </a:p>
                  </a:txBody>
                  <a:tcPr/>
                </a:tc>
                <a:tc>
                  <a:txBody>
                    <a:bodyPr/>
                    <a:lstStyle/>
                    <a:p>
                      <a:pPr algn="ctr"/>
                      <a:r>
                        <a:rPr lang="fr-CH" sz="1200" dirty="0" smtClean="0"/>
                        <a:t>Nombre de</a:t>
                      </a:r>
                      <a:r>
                        <a:rPr lang="fr-CH" sz="1200" baseline="0" dirty="0" smtClean="0"/>
                        <a:t> mesures de surveillance prononcées</a:t>
                      </a:r>
                      <a:endParaRPr lang="en-US" sz="1200" dirty="0"/>
                    </a:p>
                  </a:txBody>
                  <a:tcPr/>
                </a:tc>
                <a:tc>
                  <a:txBody>
                    <a:bodyPr/>
                    <a:lstStyle/>
                    <a:p>
                      <a:pPr algn="ctr"/>
                      <a:r>
                        <a:rPr lang="fr-CH" sz="1200" dirty="0" smtClean="0"/>
                        <a:t>%</a:t>
                      </a:r>
                      <a:endParaRPr lang="en-US" sz="1200" dirty="0"/>
                    </a:p>
                  </a:txBody>
                  <a:tcPr/>
                </a:tc>
                <a:extLst>
                  <a:ext uri="{0D108BD9-81ED-4DB2-BD59-A6C34878D82A}">
                    <a16:rowId xmlns:a16="http://schemas.microsoft.com/office/drawing/2014/main" val="2303830823"/>
                  </a:ext>
                </a:extLst>
              </a:tr>
              <a:tr h="237886">
                <a:tc>
                  <a:txBody>
                    <a:bodyPr/>
                    <a:lstStyle/>
                    <a:p>
                      <a:pPr algn="ctr"/>
                      <a:r>
                        <a:rPr lang="fr-CH" sz="1200" dirty="0" smtClean="0"/>
                        <a:t>Garçon</a:t>
                      </a:r>
                      <a:endParaRPr lang="en-US" sz="1200" dirty="0"/>
                    </a:p>
                  </a:txBody>
                  <a:tcPr/>
                </a:tc>
                <a:tc>
                  <a:txBody>
                    <a:bodyPr/>
                    <a:lstStyle/>
                    <a:p>
                      <a:pPr algn="ctr"/>
                      <a:r>
                        <a:rPr lang="fr-CH" sz="1200" dirty="0" smtClean="0"/>
                        <a:t>3463</a:t>
                      </a:r>
                      <a:endParaRPr lang="en-US" sz="1200" dirty="0"/>
                    </a:p>
                  </a:txBody>
                  <a:tcPr/>
                </a:tc>
                <a:tc>
                  <a:txBody>
                    <a:bodyPr/>
                    <a:lstStyle/>
                    <a:p>
                      <a:pPr algn="ctr"/>
                      <a:r>
                        <a:rPr lang="fr-CH" sz="1200" dirty="0" smtClean="0"/>
                        <a:t>83.43</a:t>
                      </a:r>
                      <a:endParaRPr lang="en-US" sz="1200" dirty="0"/>
                    </a:p>
                  </a:txBody>
                  <a:tcPr/>
                </a:tc>
                <a:extLst>
                  <a:ext uri="{0D108BD9-81ED-4DB2-BD59-A6C34878D82A}">
                    <a16:rowId xmlns:a16="http://schemas.microsoft.com/office/drawing/2014/main" val="3377707913"/>
                  </a:ext>
                </a:extLst>
              </a:tr>
              <a:tr h="235507">
                <a:tc>
                  <a:txBody>
                    <a:bodyPr/>
                    <a:lstStyle/>
                    <a:p>
                      <a:pPr algn="ctr"/>
                      <a:r>
                        <a:rPr lang="fr-CH" sz="1200" dirty="0" smtClean="0"/>
                        <a:t>Fille</a:t>
                      </a:r>
                      <a:endParaRPr lang="en-US" sz="1200" dirty="0"/>
                    </a:p>
                  </a:txBody>
                  <a:tcPr/>
                </a:tc>
                <a:tc>
                  <a:txBody>
                    <a:bodyPr/>
                    <a:lstStyle/>
                    <a:p>
                      <a:pPr algn="ctr"/>
                      <a:r>
                        <a:rPr lang="fr-CH" sz="1200" dirty="0" smtClean="0"/>
                        <a:t>688</a:t>
                      </a:r>
                      <a:endParaRPr lang="en-US" sz="1200" dirty="0"/>
                    </a:p>
                  </a:txBody>
                  <a:tcPr/>
                </a:tc>
                <a:tc>
                  <a:txBody>
                    <a:bodyPr/>
                    <a:lstStyle/>
                    <a:p>
                      <a:pPr algn="ctr"/>
                      <a:r>
                        <a:rPr lang="fr-CH" sz="1200" dirty="0" smtClean="0"/>
                        <a:t>16.57</a:t>
                      </a:r>
                      <a:endParaRPr lang="en-US" sz="1200" dirty="0"/>
                    </a:p>
                  </a:txBody>
                  <a:tcPr/>
                </a:tc>
                <a:extLst>
                  <a:ext uri="{0D108BD9-81ED-4DB2-BD59-A6C34878D82A}">
                    <a16:rowId xmlns:a16="http://schemas.microsoft.com/office/drawing/2014/main" val="2341307105"/>
                  </a:ext>
                </a:extLst>
              </a:tr>
              <a:tr h="235507">
                <a:tc>
                  <a:txBody>
                    <a:bodyPr/>
                    <a:lstStyle/>
                    <a:p>
                      <a:pPr algn="ctr"/>
                      <a:r>
                        <a:rPr lang="fr-CH" sz="1200" dirty="0" smtClean="0"/>
                        <a:t>Total</a:t>
                      </a:r>
                      <a:endParaRPr lang="en-US" sz="1200" dirty="0"/>
                    </a:p>
                  </a:txBody>
                  <a:tcPr/>
                </a:tc>
                <a:tc>
                  <a:txBody>
                    <a:bodyPr/>
                    <a:lstStyle/>
                    <a:p>
                      <a:pPr algn="ctr"/>
                      <a:r>
                        <a:rPr lang="fr-CH" sz="1200" dirty="0" smtClean="0"/>
                        <a:t>4151</a:t>
                      </a:r>
                      <a:endParaRPr lang="en-US" sz="1200" dirty="0"/>
                    </a:p>
                  </a:txBody>
                  <a:tcPr/>
                </a:tc>
                <a:tc>
                  <a:txBody>
                    <a:bodyPr/>
                    <a:lstStyle/>
                    <a:p>
                      <a:pPr algn="ctr"/>
                      <a:r>
                        <a:rPr lang="fr-CH" sz="1200" dirty="0" smtClean="0"/>
                        <a:t>100</a:t>
                      </a:r>
                      <a:endParaRPr lang="en-US" sz="1200" dirty="0"/>
                    </a:p>
                  </a:txBody>
                  <a:tcPr/>
                </a:tc>
                <a:extLst>
                  <a:ext uri="{0D108BD9-81ED-4DB2-BD59-A6C34878D82A}">
                    <a16:rowId xmlns:a16="http://schemas.microsoft.com/office/drawing/2014/main" val="3609509965"/>
                  </a:ext>
                </a:extLst>
              </a:tr>
            </a:tbl>
          </a:graphicData>
        </a:graphic>
      </p:graphicFrame>
      <p:sp>
        <p:nvSpPr>
          <p:cNvPr id="5" name="Espace réservé du pied de page 4"/>
          <p:cNvSpPr>
            <a:spLocks noGrp="1"/>
          </p:cNvSpPr>
          <p:nvPr>
            <p:ph type="ftr" sz="quarter" idx="4294967295"/>
          </p:nvPr>
        </p:nvSpPr>
        <p:spPr>
          <a:xfrm>
            <a:off x="1059275" y="6370404"/>
            <a:ext cx="8300624" cy="262172"/>
          </a:xfrm>
        </p:spPr>
        <p:txBody>
          <a:bodyPr/>
          <a:lstStyle/>
          <a:p>
            <a:r>
              <a:rPr lang="fr-FR" dirty="0" smtClean="0"/>
              <a:t>Dr. Giang Ly Isenring - Office fédéral de la Statistique - Section Criminalité et Justice pénale</a:t>
            </a:r>
            <a:endParaRPr lang="de-CH" dirty="0"/>
          </a:p>
        </p:txBody>
      </p:sp>
      <p:sp>
        <p:nvSpPr>
          <p:cNvPr id="6" name="Espace réservé du numéro de diapositive 5"/>
          <p:cNvSpPr>
            <a:spLocks noGrp="1"/>
          </p:cNvSpPr>
          <p:nvPr>
            <p:ph type="sldNum" sz="quarter" idx="4294967295"/>
          </p:nvPr>
        </p:nvSpPr>
        <p:spPr>
          <a:xfrm>
            <a:off x="11310938" y="6405563"/>
            <a:ext cx="881062" cy="227012"/>
          </a:xfrm>
        </p:spPr>
        <p:txBody>
          <a:bodyPr/>
          <a:lstStyle/>
          <a:p>
            <a:fld id="{7376A5A3-8F85-406F-8E5A-90FF9E31E9F2}" type="slidenum">
              <a:rPr lang="de-CH" smtClean="0"/>
              <a:pPr/>
              <a:t>12</a:t>
            </a:fld>
            <a:endParaRPr lang="de-CH" dirty="0"/>
          </a:p>
        </p:txBody>
      </p:sp>
      <p:sp>
        <p:nvSpPr>
          <p:cNvPr id="2" name="ZoneTexte 1"/>
          <p:cNvSpPr txBox="1"/>
          <p:nvPr/>
        </p:nvSpPr>
        <p:spPr>
          <a:xfrm>
            <a:off x="1533236" y="3842327"/>
            <a:ext cx="184731" cy="369332"/>
          </a:xfrm>
          <a:prstGeom prst="rect">
            <a:avLst/>
          </a:prstGeom>
          <a:noFill/>
        </p:spPr>
        <p:txBody>
          <a:bodyPr wrap="none" rtlCol="0">
            <a:spAutoFit/>
          </a:bodyPr>
          <a:lstStyle/>
          <a:p>
            <a:endParaRPr lang="en-US" dirty="0"/>
          </a:p>
        </p:txBody>
      </p:sp>
      <p:graphicFrame>
        <p:nvGraphicFramePr>
          <p:cNvPr id="3" name="Tableau 2"/>
          <p:cNvGraphicFramePr>
            <a:graphicFrameLocks noGrp="1"/>
          </p:cNvGraphicFramePr>
          <p:nvPr>
            <p:extLst>
              <p:ext uri="{D42A27DB-BD31-4B8C-83A1-F6EECF244321}">
                <p14:modId xmlns:p14="http://schemas.microsoft.com/office/powerpoint/2010/main" val="3084761448"/>
              </p:ext>
            </p:extLst>
          </p:nvPr>
        </p:nvGraphicFramePr>
        <p:xfrm>
          <a:off x="1059275" y="3244415"/>
          <a:ext cx="7308869" cy="2528077"/>
        </p:xfrm>
        <a:graphic>
          <a:graphicData uri="http://schemas.openxmlformats.org/drawingml/2006/table">
            <a:tbl>
              <a:tblPr firstRow="1" bandRow="1">
                <a:tableStyleId>{5C22544A-7EE6-4342-B048-85BDC9FD1C3A}</a:tableStyleId>
              </a:tblPr>
              <a:tblGrid>
                <a:gridCol w="3960781">
                  <a:extLst>
                    <a:ext uri="{9D8B030D-6E8A-4147-A177-3AD203B41FA5}">
                      <a16:colId xmlns:a16="http://schemas.microsoft.com/office/drawing/2014/main" val="2707943824"/>
                    </a:ext>
                  </a:extLst>
                </a:gridCol>
                <a:gridCol w="1161288">
                  <a:extLst>
                    <a:ext uri="{9D8B030D-6E8A-4147-A177-3AD203B41FA5}">
                      <a16:colId xmlns:a16="http://schemas.microsoft.com/office/drawing/2014/main" val="2863801075"/>
                    </a:ext>
                  </a:extLst>
                </a:gridCol>
                <a:gridCol w="1188720">
                  <a:extLst>
                    <a:ext uri="{9D8B030D-6E8A-4147-A177-3AD203B41FA5}">
                      <a16:colId xmlns:a16="http://schemas.microsoft.com/office/drawing/2014/main" val="2035226122"/>
                    </a:ext>
                  </a:extLst>
                </a:gridCol>
                <a:gridCol w="998080">
                  <a:extLst>
                    <a:ext uri="{9D8B030D-6E8A-4147-A177-3AD203B41FA5}">
                      <a16:colId xmlns:a16="http://schemas.microsoft.com/office/drawing/2014/main" val="1910005097"/>
                    </a:ext>
                  </a:extLst>
                </a:gridCol>
              </a:tblGrid>
              <a:tr h="317611">
                <a:tc>
                  <a:txBody>
                    <a:bodyPr/>
                    <a:lstStyle/>
                    <a:p>
                      <a:endParaRPr lang="en-US" sz="1400" dirty="0"/>
                    </a:p>
                  </a:txBody>
                  <a:tcPr/>
                </a:tc>
                <a:tc>
                  <a:txBody>
                    <a:bodyPr/>
                    <a:lstStyle/>
                    <a:p>
                      <a:r>
                        <a:rPr lang="fr-CH" sz="1400" dirty="0" smtClean="0"/>
                        <a:t>Sexe</a:t>
                      </a:r>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2328503586"/>
                  </a:ext>
                </a:extLst>
              </a:tr>
              <a:tr h="281122">
                <a:tc>
                  <a:txBody>
                    <a:bodyPr/>
                    <a:lstStyle/>
                    <a:p>
                      <a:r>
                        <a:rPr lang="fr-CH" sz="1200" b="1" dirty="0" smtClean="0"/>
                        <a:t>Nombre</a:t>
                      </a:r>
                      <a:r>
                        <a:rPr lang="fr-CH" sz="1200" b="1" baseline="0" dirty="0" smtClean="0"/>
                        <a:t> de mesures de surveillance prononcées</a:t>
                      </a:r>
                      <a:endParaRPr lang="en-US" sz="1200" b="1" dirty="0"/>
                    </a:p>
                  </a:txBody>
                  <a:tcPr/>
                </a:tc>
                <a:tc>
                  <a:txBody>
                    <a:bodyPr/>
                    <a:lstStyle/>
                    <a:p>
                      <a:pPr algn="ctr"/>
                      <a:r>
                        <a:rPr lang="fr-CH" sz="1400" dirty="0" smtClean="0"/>
                        <a:t>Garçon</a:t>
                      </a:r>
                      <a:endParaRPr lang="en-US" sz="1400" dirty="0"/>
                    </a:p>
                  </a:txBody>
                  <a:tcPr/>
                </a:tc>
                <a:tc>
                  <a:txBody>
                    <a:bodyPr/>
                    <a:lstStyle/>
                    <a:p>
                      <a:pPr algn="ctr"/>
                      <a:r>
                        <a:rPr lang="fr-CH" sz="1400" dirty="0" smtClean="0"/>
                        <a:t>Fille</a:t>
                      </a:r>
                      <a:endParaRPr lang="en-US" sz="1400" dirty="0"/>
                    </a:p>
                  </a:txBody>
                  <a:tcPr/>
                </a:tc>
                <a:tc>
                  <a:txBody>
                    <a:bodyPr/>
                    <a:lstStyle/>
                    <a:p>
                      <a:pPr algn="ctr"/>
                      <a:r>
                        <a:rPr lang="fr-CH" sz="1400" dirty="0" smtClean="0"/>
                        <a:t>Total</a:t>
                      </a:r>
                      <a:endParaRPr lang="en-US" sz="1400" dirty="0"/>
                    </a:p>
                  </a:txBody>
                  <a:tcPr/>
                </a:tc>
                <a:extLst>
                  <a:ext uri="{0D108BD9-81ED-4DB2-BD59-A6C34878D82A}">
                    <a16:rowId xmlns:a16="http://schemas.microsoft.com/office/drawing/2014/main" val="3504368982"/>
                  </a:ext>
                </a:extLst>
              </a:tr>
              <a:tr h="317611">
                <a:tc>
                  <a:txBody>
                    <a:bodyPr/>
                    <a:lstStyle/>
                    <a:p>
                      <a:endParaRPr lang="en-US" sz="140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3991677536"/>
                  </a:ext>
                </a:extLst>
              </a:tr>
              <a:tr h="317611">
                <a:tc>
                  <a:txBody>
                    <a:bodyPr/>
                    <a:lstStyle/>
                    <a:p>
                      <a:r>
                        <a:rPr lang="fr-CH" sz="1400" dirty="0" smtClean="0"/>
                        <a:t>Non</a:t>
                      </a:r>
                      <a:endParaRPr lang="en-US" sz="1400" dirty="0"/>
                    </a:p>
                  </a:txBody>
                  <a:tcPr/>
                </a:tc>
                <a:tc>
                  <a:txBody>
                    <a:bodyPr/>
                    <a:lstStyle/>
                    <a:p>
                      <a:pPr algn="ctr"/>
                      <a:r>
                        <a:rPr lang="fr-CH" sz="1400" dirty="0" smtClean="0"/>
                        <a:t>207903</a:t>
                      </a:r>
                      <a:endParaRPr lang="en-US" sz="1400" dirty="0"/>
                    </a:p>
                  </a:txBody>
                  <a:tcPr/>
                </a:tc>
                <a:tc>
                  <a:txBody>
                    <a:bodyPr/>
                    <a:lstStyle/>
                    <a:p>
                      <a:pPr algn="ctr"/>
                      <a:r>
                        <a:rPr lang="fr-CH" sz="1400" dirty="0" smtClean="0"/>
                        <a:t>53104</a:t>
                      </a:r>
                      <a:endParaRPr lang="en-US" sz="1400" dirty="0"/>
                    </a:p>
                  </a:txBody>
                  <a:tcPr/>
                </a:tc>
                <a:tc>
                  <a:txBody>
                    <a:bodyPr/>
                    <a:lstStyle/>
                    <a:p>
                      <a:pPr algn="ctr"/>
                      <a:r>
                        <a:rPr lang="fr-CH" sz="1400" dirty="0" smtClean="0"/>
                        <a:t>261007</a:t>
                      </a:r>
                      <a:endParaRPr lang="en-US" sz="1400" dirty="0"/>
                    </a:p>
                  </a:txBody>
                  <a:tcPr/>
                </a:tc>
                <a:extLst>
                  <a:ext uri="{0D108BD9-81ED-4DB2-BD59-A6C34878D82A}">
                    <a16:rowId xmlns:a16="http://schemas.microsoft.com/office/drawing/2014/main" val="3543333466"/>
                  </a:ext>
                </a:extLst>
              </a:tr>
              <a:tr h="317611">
                <a:tc>
                  <a:txBody>
                    <a:bodyPr/>
                    <a:lstStyle/>
                    <a:p>
                      <a:endParaRPr lang="en-US" sz="1400"/>
                    </a:p>
                  </a:txBody>
                  <a:tcPr/>
                </a:tc>
                <a:tc>
                  <a:txBody>
                    <a:bodyPr/>
                    <a:lstStyle/>
                    <a:p>
                      <a:pPr algn="ctr"/>
                      <a:r>
                        <a:rPr lang="fr-CH" sz="1400" b="0" dirty="0" smtClean="0">
                          <a:solidFill>
                            <a:schemeClr val="tx1"/>
                          </a:solidFill>
                        </a:rPr>
                        <a:t>98.36%</a:t>
                      </a:r>
                      <a:endParaRPr lang="en-US" sz="1400" b="0" dirty="0">
                        <a:solidFill>
                          <a:schemeClr val="tx1"/>
                        </a:solidFill>
                      </a:endParaRPr>
                    </a:p>
                  </a:txBody>
                  <a:tcPr/>
                </a:tc>
                <a:tc>
                  <a:txBody>
                    <a:bodyPr/>
                    <a:lstStyle/>
                    <a:p>
                      <a:pPr algn="ctr"/>
                      <a:r>
                        <a:rPr lang="fr-CH" sz="1400" b="0" dirty="0" smtClean="0">
                          <a:solidFill>
                            <a:schemeClr val="tx1"/>
                          </a:solidFill>
                        </a:rPr>
                        <a:t>98.72%</a:t>
                      </a:r>
                      <a:endParaRPr lang="en-US" sz="1400" b="0" dirty="0">
                        <a:solidFill>
                          <a:schemeClr val="tx1"/>
                        </a:solidFill>
                      </a:endParaRPr>
                    </a:p>
                  </a:txBody>
                  <a:tcPr/>
                </a:tc>
                <a:tc>
                  <a:txBody>
                    <a:bodyPr/>
                    <a:lstStyle/>
                    <a:p>
                      <a:pPr algn="ctr"/>
                      <a:endParaRPr lang="en-US" sz="1400" dirty="0"/>
                    </a:p>
                  </a:txBody>
                  <a:tcPr/>
                </a:tc>
                <a:extLst>
                  <a:ext uri="{0D108BD9-81ED-4DB2-BD59-A6C34878D82A}">
                    <a16:rowId xmlns:a16="http://schemas.microsoft.com/office/drawing/2014/main" val="3762285483"/>
                  </a:ext>
                </a:extLst>
              </a:tr>
              <a:tr h="317611">
                <a:tc>
                  <a:txBody>
                    <a:bodyPr/>
                    <a:lstStyle/>
                    <a:p>
                      <a:r>
                        <a:rPr lang="fr-CH" sz="1400" dirty="0" smtClean="0"/>
                        <a:t>Oui</a:t>
                      </a:r>
                      <a:endParaRPr lang="en-US" sz="1400" dirty="0"/>
                    </a:p>
                  </a:txBody>
                  <a:tcPr/>
                </a:tc>
                <a:tc>
                  <a:txBody>
                    <a:bodyPr/>
                    <a:lstStyle/>
                    <a:p>
                      <a:pPr algn="ctr"/>
                      <a:r>
                        <a:rPr lang="fr-CH" sz="1400" dirty="0" smtClean="0"/>
                        <a:t>3463</a:t>
                      </a:r>
                      <a:endParaRPr lang="en-US" sz="1400" dirty="0"/>
                    </a:p>
                  </a:txBody>
                  <a:tcPr/>
                </a:tc>
                <a:tc>
                  <a:txBody>
                    <a:bodyPr/>
                    <a:lstStyle/>
                    <a:p>
                      <a:pPr algn="ctr"/>
                      <a:r>
                        <a:rPr lang="fr-CH" sz="1400" dirty="0" smtClean="0"/>
                        <a:t>688</a:t>
                      </a:r>
                      <a:endParaRPr lang="en-US" sz="1400" dirty="0"/>
                    </a:p>
                  </a:txBody>
                  <a:tcPr/>
                </a:tc>
                <a:tc>
                  <a:txBody>
                    <a:bodyPr/>
                    <a:lstStyle/>
                    <a:p>
                      <a:pPr algn="ctr"/>
                      <a:r>
                        <a:rPr lang="fr-CH" sz="1400" dirty="0" smtClean="0"/>
                        <a:t>4151</a:t>
                      </a:r>
                      <a:endParaRPr lang="en-US" sz="1400" dirty="0"/>
                    </a:p>
                  </a:txBody>
                  <a:tcPr/>
                </a:tc>
                <a:extLst>
                  <a:ext uri="{0D108BD9-81ED-4DB2-BD59-A6C34878D82A}">
                    <a16:rowId xmlns:a16="http://schemas.microsoft.com/office/drawing/2014/main" val="3721191978"/>
                  </a:ext>
                </a:extLst>
              </a:tr>
              <a:tr h="317611">
                <a:tc>
                  <a:txBody>
                    <a:bodyPr/>
                    <a:lstStyle/>
                    <a:p>
                      <a:endParaRPr lang="en-US" sz="1400"/>
                    </a:p>
                  </a:txBody>
                  <a:tcPr/>
                </a:tc>
                <a:tc>
                  <a:txBody>
                    <a:bodyPr/>
                    <a:lstStyle/>
                    <a:p>
                      <a:pPr algn="ctr"/>
                      <a:r>
                        <a:rPr lang="fr-CH" sz="1400" b="1" dirty="0" smtClean="0">
                          <a:solidFill>
                            <a:srgbClr val="FF0000"/>
                          </a:solidFill>
                        </a:rPr>
                        <a:t>1.64%</a:t>
                      </a:r>
                      <a:endParaRPr lang="en-US" sz="1400" b="1" dirty="0">
                        <a:solidFill>
                          <a:srgbClr val="FF0000"/>
                        </a:solidFill>
                      </a:endParaRPr>
                    </a:p>
                  </a:txBody>
                  <a:tcPr/>
                </a:tc>
                <a:tc>
                  <a:txBody>
                    <a:bodyPr/>
                    <a:lstStyle/>
                    <a:p>
                      <a:pPr algn="ctr"/>
                      <a:r>
                        <a:rPr lang="fr-CH" sz="1400" b="1" dirty="0" smtClean="0">
                          <a:solidFill>
                            <a:srgbClr val="FF0000"/>
                          </a:solidFill>
                        </a:rPr>
                        <a:t>1.28%</a:t>
                      </a:r>
                      <a:endParaRPr lang="en-US" sz="1400" b="1"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1712563926"/>
                  </a:ext>
                </a:extLst>
              </a:tr>
              <a:tr h="317611">
                <a:tc>
                  <a:txBody>
                    <a:bodyPr/>
                    <a:lstStyle/>
                    <a:p>
                      <a:r>
                        <a:rPr lang="fr-CH" sz="1400" dirty="0" smtClean="0"/>
                        <a:t>Total</a:t>
                      </a:r>
                      <a:endParaRPr lang="en-US" sz="1400" dirty="0"/>
                    </a:p>
                  </a:txBody>
                  <a:tcPr/>
                </a:tc>
                <a:tc>
                  <a:txBody>
                    <a:bodyPr/>
                    <a:lstStyle/>
                    <a:p>
                      <a:pPr algn="ctr"/>
                      <a:r>
                        <a:rPr lang="fr-CH" sz="1400" dirty="0" smtClean="0"/>
                        <a:t>211366</a:t>
                      </a:r>
                      <a:endParaRPr lang="en-US" sz="1400" dirty="0"/>
                    </a:p>
                  </a:txBody>
                  <a:tcPr/>
                </a:tc>
                <a:tc>
                  <a:txBody>
                    <a:bodyPr/>
                    <a:lstStyle/>
                    <a:p>
                      <a:pPr algn="ctr"/>
                      <a:r>
                        <a:rPr lang="fr-CH" sz="1400" dirty="0" smtClean="0"/>
                        <a:t>53792</a:t>
                      </a:r>
                      <a:endParaRPr lang="en-US" sz="1400" dirty="0"/>
                    </a:p>
                  </a:txBody>
                  <a:tcPr/>
                </a:tc>
                <a:tc>
                  <a:txBody>
                    <a:bodyPr/>
                    <a:lstStyle/>
                    <a:p>
                      <a:pPr algn="ctr"/>
                      <a:r>
                        <a:rPr lang="fr-CH" sz="1400" dirty="0" smtClean="0"/>
                        <a:t>265158</a:t>
                      </a:r>
                      <a:endParaRPr lang="en-US" sz="1400" dirty="0"/>
                    </a:p>
                  </a:txBody>
                  <a:tcPr/>
                </a:tc>
                <a:extLst>
                  <a:ext uri="{0D108BD9-81ED-4DB2-BD59-A6C34878D82A}">
                    <a16:rowId xmlns:a16="http://schemas.microsoft.com/office/drawing/2014/main" val="1881039700"/>
                  </a:ext>
                </a:extLst>
              </a:tr>
            </a:tbl>
          </a:graphicData>
        </a:graphic>
      </p:graphicFrame>
      <p:sp>
        <p:nvSpPr>
          <p:cNvPr id="8" name="ZoneTexte 7"/>
          <p:cNvSpPr txBox="1"/>
          <p:nvPr/>
        </p:nvSpPr>
        <p:spPr>
          <a:xfrm>
            <a:off x="979054" y="2865120"/>
            <a:ext cx="6569961" cy="338554"/>
          </a:xfrm>
          <a:prstGeom prst="rect">
            <a:avLst/>
          </a:prstGeom>
          <a:noFill/>
        </p:spPr>
        <p:txBody>
          <a:bodyPr wrap="square" rtlCol="0">
            <a:spAutoFit/>
          </a:bodyPr>
          <a:lstStyle/>
          <a:p>
            <a:r>
              <a:rPr lang="fr-CH" sz="1600" b="1" dirty="0" smtClean="0">
                <a:solidFill>
                  <a:schemeClr val="accent1">
                    <a:lumMod val="75000"/>
                  </a:schemeClr>
                </a:solidFill>
              </a:rPr>
              <a:t>Analyse bi-variée: mesures de surveillance et sexe</a:t>
            </a:r>
            <a:endParaRPr lang="en-US" sz="1600" b="1" dirty="0">
              <a:solidFill>
                <a:schemeClr val="accent1">
                  <a:lumMod val="75000"/>
                </a:schemeClr>
              </a:solidFill>
            </a:endParaRPr>
          </a:p>
        </p:txBody>
      </p:sp>
      <p:sp>
        <p:nvSpPr>
          <p:cNvPr id="9" name="ZoneTexte 8"/>
          <p:cNvSpPr txBox="1"/>
          <p:nvPr/>
        </p:nvSpPr>
        <p:spPr>
          <a:xfrm>
            <a:off x="1059275" y="5801782"/>
            <a:ext cx="6717743" cy="246221"/>
          </a:xfrm>
          <a:prstGeom prst="rect">
            <a:avLst/>
          </a:prstGeom>
          <a:noFill/>
        </p:spPr>
        <p:txBody>
          <a:bodyPr wrap="square" rtlCol="0">
            <a:spAutoFit/>
          </a:bodyPr>
          <a:lstStyle/>
          <a:p>
            <a:r>
              <a:rPr lang="fr-CH" sz="1000" dirty="0" smtClean="0"/>
              <a:t>Chi-Square= 35.9405, DF=1, P=.0001, Phi = -0.0116, </a:t>
            </a:r>
            <a:r>
              <a:rPr lang="fr-CH" sz="1000" dirty="0" err="1" smtClean="0"/>
              <a:t>Cramer’s</a:t>
            </a:r>
            <a:r>
              <a:rPr lang="fr-CH" sz="1000" dirty="0" smtClean="0"/>
              <a:t> V= -0.0116 </a:t>
            </a:r>
            <a:endParaRPr lang="en-US" sz="1000" dirty="0"/>
          </a:p>
        </p:txBody>
      </p:sp>
    </p:spTree>
    <p:extLst>
      <p:ext uri="{BB962C8B-B14F-4D97-AF65-F5344CB8AC3E}">
        <p14:creationId xmlns:p14="http://schemas.microsoft.com/office/powerpoint/2010/main" val="370803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059275" y="1097280"/>
            <a:ext cx="10431925" cy="461665"/>
          </a:xfrm>
        </p:spPr>
        <p:txBody>
          <a:bodyPr/>
          <a:lstStyle/>
          <a:p>
            <a:r>
              <a:rPr lang="fr-CH" sz="2000" dirty="0" smtClean="0"/>
              <a:t>Placement fermé et sexe</a:t>
            </a:r>
            <a:endParaRPr lang="en-US" sz="2000" dirty="0"/>
          </a:p>
        </p:txBody>
      </p:sp>
      <p:graphicFrame>
        <p:nvGraphicFramePr>
          <p:cNvPr id="10" name="Espace réservé du contenu 9"/>
          <p:cNvGraphicFramePr>
            <a:graphicFrameLocks noGrp="1"/>
          </p:cNvGraphicFramePr>
          <p:nvPr>
            <p:ph idx="14"/>
            <p:extLst>
              <p:ext uri="{D42A27DB-BD31-4B8C-83A1-F6EECF244321}">
                <p14:modId xmlns:p14="http://schemas.microsoft.com/office/powerpoint/2010/main" val="1501306438"/>
              </p:ext>
            </p:extLst>
          </p:nvPr>
        </p:nvGraphicFramePr>
        <p:xfrm>
          <a:off x="1059275" y="1511540"/>
          <a:ext cx="6006543" cy="1167006"/>
        </p:xfrm>
        <a:graphic>
          <a:graphicData uri="http://schemas.openxmlformats.org/drawingml/2006/table">
            <a:tbl>
              <a:tblPr firstRow="1" bandRow="1">
                <a:tableStyleId>{5C22544A-7EE6-4342-B048-85BDC9FD1C3A}</a:tableStyleId>
              </a:tblPr>
              <a:tblGrid>
                <a:gridCol w="1499198">
                  <a:extLst>
                    <a:ext uri="{9D8B030D-6E8A-4147-A177-3AD203B41FA5}">
                      <a16:colId xmlns:a16="http://schemas.microsoft.com/office/drawing/2014/main" val="1692476855"/>
                    </a:ext>
                  </a:extLst>
                </a:gridCol>
                <a:gridCol w="3260436">
                  <a:extLst>
                    <a:ext uri="{9D8B030D-6E8A-4147-A177-3AD203B41FA5}">
                      <a16:colId xmlns:a16="http://schemas.microsoft.com/office/drawing/2014/main" val="2544657939"/>
                    </a:ext>
                  </a:extLst>
                </a:gridCol>
                <a:gridCol w="1246909">
                  <a:extLst>
                    <a:ext uri="{9D8B030D-6E8A-4147-A177-3AD203B41FA5}">
                      <a16:colId xmlns:a16="http://schemas.microsoft.com/office/drawing/2014/main" val="2300455960"/>
                    </a:ext>
                  </a:extLst>
                </a:gridCol>
              </a:tblGrid>
              <a:tr h="344046">
                <a:tc>
                  <a:txBody>
                    <a:bodyPr/>
                    <a:lstStyle/>
                    <a:p>
                      <a:pPr algn="ctr"/>
                      <a:endParaRPr lang="en-US" sz="1200" dirty="0"/>
                    </a:p>
                  </a:txBody>
                  <a:tcPr/>
                </a:tc>
                <a:tc>
                  <a:txBody>
                    <a:bodyPr/>
                    <a:lstStyle/>
                    <a:p>
                      <a:pPr algn="ctr"/>
                      <a:r>
                        <a:rPr lang="fr-CH" sz="1200" dirty="0" smtClean="0"/>
                        <a:t>Nombre de</a:t>
                      </a:r>
                      <a:r>
                        <a:rPr lang="fr-CH" sz="1200" baseline="0" dirty="0" smtClean="0"/>
                        <a:t> placements fermés prononcés</a:t>
                      </a:r>
                      <a:endParaRPr lang="en-US" sz="1200" dirty="0"/>
                    </a:p>
                  </a:txBody>
                  <a:tcPr/>
                </a:tc>
                <a:tc>
                  <a:txBody>
                    <a:bodyPr/>
                    <a:lstStyle/>
                    <a:p>
                      <a:pPr algn="ctr"/>
                      <a:r>
                        <a:rPr lang="fr-CH" sz="1200" dirty="0" smtClean="0"/>
                        <a:t>%</a:t>
                      </a:r>
                      <a:endParaRPr lang="en-US" sz="1200" dirty="0"/>
                    </a:p>
                  </a:txBody>
                  <a:tcPr/>
                </a:tc>
                <a:extLst>
                  <a:ext uri="{0D108BD9-81ED-4DB2-BD59-A6C34878D82A}">
                    <a16:rowId xmlns:a16="http://schemas.microsoft.com/office/drawing/2014/main" val="2303830823"/>
                  </a:ext>
                </a:extLst>
              </a:tr>
              <a:tr h="237886">
                <a:tc>
                  <a:txBody>
                    <a:bodyPr/>
                    <a:lstStyle/>
                    <a:p>
                      <a:pPr algn="ctr"/>
                      <a:r>
                        <a:rPr lang="fr-CH" sz="1200" dirty="0" smtClean="0"/>
                        <a:t>Garçon</a:t>
                      </a:r>
                      <a:endParaRPr lang="en-US" sz="1200" dirty="0"/>
                    </a:p>
                  </a:txBody>
                  <a:tcPr/>
                </a:tc>
                <a:tc>
                  <a:txBody>
                    <a:bodyPr/>
                    <a:lstStyle/>
                    <a:p>
                      <a:pPr algn="ctr"/>
                      <a:r>
                        <a:rPr lang="fr-CH" sz="1200" dirty="0" smtClean="0"/>
                        <a:t>340</a:t>
                      </a:r>
                      <a:endParaRPr lang="en-US" sz="1200" dirty="0"/>
                    </a:p>
                  </a:txBody>
                  <a:tcPr/>
                </a:tc>
                <a:tc>
                  <a:txBody>
                    <a:bodyPr/>
                    <a:lstStyle/>
                    <a:p>
                      <a:pPr algn="ctr"/>
                      <a:r>
                        <a:rPr lang="fr-CH" sz="1200" dirty="0" smtClean="0"/>
                        <a:t>89.01</a:t>
                      </a:r>
                      <a:endParaRPr lang="en-US" sz="1200" dirty="0"/>
                    </a:p>
                  </a:txBody>
                  <a:tcPr/>
                </a:tc>
                <a:extLst>
                  <a:ext uri="{0D108BD9-81ED-4DB2-BD59-A6C34878D82A}">
                    <a16:rowId xmlns:a16="http://schemas.microsoft.com/office/drawing/2014/main" val="3377707913"/>
                  </a:ext>
                </a:extLst>
              </a:tr>
              <a:tr h="235507">
                <a:tc>
                  <a:txBody>
                    <a:bodyPr/>
                    <a:lstStyle/>
                    <a:p>
                      <a:pPr algn="ctr"/>
                      <a:r>
                        <a:rPr lang="fr-CH" sz="1200" dirty="0" smtClean="0"/>
                        <a:t>Fille</a:t>
                      </a:r>
                      <a:endParaRPr lang="en-US" sz="1200" dirty="0"/>
                    </a:p>
                  </a:txBody>
                  <a:tcPr/>
                </a:tc>
                <a:tc>
                  <a:txBody>
                    <a:bodyPr/>
                    <a:lstStyle/>
                    <a:p>
                      <a:pPr algn="ctr"/>
                      <a:r>
                        <a:rPr lang="fr-CH" sz="1200" dirty="0" smtClean="0"/>
                        <a:t>42</a:t>
                      </a:r>
                      <a:endParaRPr lang="en-US" sz="1200" dirty="0"/>
                    </a:p>
                  </a:txBody>
                  <a:tcPr/>
                </a:tc>
                <a:tc>
                  <a:txBody>
                    <a:bodyPr/>
                    <a:lstStyle/>
                    <a:p>
                      <a:pPr algn="ctr"/>
                      <a:r>
                        <a:rPr lang="fr-CH" sz="1200" dirty="0" smtClean="0"/>
                        <a:t>10.99</a:t>
                      </a:r>
                      <a:endParaRPr lang="en-US" sz="1200" dirty="0"/>
                    </a:p>
                  </a:txBody>
                  <a:tcPr/>
                </a:tc>
                <a:extLst>
                  <a:ext uri="{0D108BD9-81ED-4DB2-BD59-A6C34878D82A}">
                    <a16:rowId xmlns:a16="http://schemas.microsoft.com/office/drawing/2014/main" val="2341307105"/>
                  </a:ext>
                </a:extLst>
              </a:tr>
              <a:tr h="235507">
                <a:tc>
                  <a:txBody>
                    <a:bodyPr/>
                    <a:lstStyle/>
                    <a:p>
                      <a:pPr algn="ctr"/>
                      <a:r>
                        <a:rPr lang="fr-CH" sz="1200" dirty="0" smtClean="0"/>
                        <a:t>Total</a:t>
                      </a:r>
                      <a:endParaRPr lang="en-US" sz="1200" dirty="0"/>
                    </a:p>
                  </a:txBody>
                  <a:tcPr/>
                </a:tc>
                <a:tc>
                  <a:txBody>
                    <a:bodyPr/>
                    <a:lstStyle/>
                    <a:p>
                      <a:pPr algn="ctr"/>
                      <a:r>
                        <a:rPr lang="fr-CH" sz="1200" dirty="0" smtClean="0"/>
                        <a:t>382</a:t>
                      </a:r>
                      <a:endParaRPr lang="en-US" sz="1200" dirty="0"/>
                    </a:p>
                  </a:txBody>
                  <a:tcPr/>
                </a:tc>
                <a:tc>
                  <a:txBody>
                    <a:bodyPr/>
                    <a:lstStyle/>
                    <a:p>
                      <a:pPr algn="ctr"/>
                      <a:r>
                        <a:rPr lang="fr-CH" sz="1200" dirty="0" smtClean="0"/>
                        <a:t>100</a:t>
                      </a:r>
                      <a:endParaRPr lang="en-US" sz="1200" dirty="0"/>
                    </a:p>
                  </a:txBody>
                  <a:tcPr/>
                </a:tc>
                <a:extLst>
                  <a:ext uri="{0D108BD9-81ED-4DB2-BD59-A6C34878D82A}">
                    <a16:rowId xmlns:a16="http://schemas.microsoft.com/office/drawing/2014/main" val="3609509965"/>
                  </a:ext>
                </a:extLst>
              </a:tr>
            </a:tbl>
          </a:graphicData>
        </a:graphic>
      </p:graphicFrame>
      <p:sp>
        <p:nvSpPr>
          <p:cNvPr id="5" name="Espace réservé du pied de page 4"/>
          <p:cNvSpPr>
            <a:spLocks noGrp="1"/>
          </p:cNvSpPr>
          <p:nvPr>
            <p:ph type="ftr" sz="quarter" idx="4294967295"/>
          </p:nvPr>
        </p:nvSpPr>
        <p:spPr>
          <a:xfrm>
            <a:off x="1059275" y="6370404"/>
            <a:ext cx="8300624" cy="262172"/>
          </a:xfrm>
        </p:spPr>
        <p:txBody>
          <a:bodyPr/>
          <a:lstStyle/>
          <a:p>
            <a:r>
              <a:rPr lang="fr-FR" dirty="0" smtClean="0"/>
              <a:t>Dr. Giang Ly Isenring - Office fédéral de la Statistique - Section Criminalité et Justice pénale</a:t>
            </a:r>
            <a:endParaRPr lang="de-CH" dirty="0"/>
          </a:p>
        </p:txBody>
      </p:sp>
      <p:sp>
        <p:nvSpPr>
          <p:cNvPr id="6" name="Espace réservé du numéro de diapositive 5"/>
          <p:cNvSpPr>
            <a:spLocks noGrp="1"/>
          </p:cNvSpPr>
          <p:nvPr>
            <p:ph type="sldNum" sz="quarter" idx="4294967295"/>
          </p:nvPr>
        </p:nvSpPr>
        <p:spPr>
          <a:xfrm>
            <a:off x="11310938" y="6405563"/>
            <a:ext cx="881062" cy="227012"/>
          </a:xfrm>
        </p:spPr>
        <p:txBody>
          <a:bodyPr/>
          <a:lstStyle/>
          <a:p>
            <a:fld id="{7376A5A3-8F85-406F-8E5A-90FF9E31E9F2}" type="slidenum">
              <a:rPr lang="de-CH" smtClean="0"/>
              <a:pPr/>
              <a:t>13</a:t>
            </a:fld>
            <a:endParaRPr lang="de-CH" dirty="0"/>
          </a:p>
        </p:txBody>
      </p:sp>
      <p:sp>
        <p:nvSpPr>
          <p:cNvPr id="2" name="ZoneTexte 1"/>
          <p:cNvSpPr txBox="1"/>
          <p:nvPr/>
        </p:nvSpPr>
        <p:spPr>
          <a:xfrm>
            <a:off x="1533236" y="3842327"/>
            <a:ext cx="184731" cy="369332"/>
          </a:xfrm>
          <a:prstGeom prst="rect">
            <a:avLst/>
          </a:prstGeom>
          <a:noFill/>
        </p:spPr>
        <p:txBody>
          <a:bodyPr wrap="none" rtlCol="0">
            <a:spAutoFit/>
          </a:bodyPr>
          <a:lstStyle/>
          <a:p>
            <a:endParaRPr lang="en-US" dirty="0"/>
          </a:p>
        </p:txBody>
      </p:sp>
      <p:graphicFrame>
        <p:nvGraphicFramePr>
          <p:cNvPr id="3" name="Tableau 2"/>
          <p:cNvGraphicFramePr>
            <a:graphicFrameLocks noGrp="1"/>
          </p:cNvGraphicFramePr>
          <p:nvPr>
            <p:extLst>
              <p:ext uri="{D42A27DB-BD31-4B8C-83A1-F6EECF244321}">
                <p14:modId xmlns:p14="http://schemas.microsoft.com/office/powerpoint/2010/main" val="3183098783"/>
              </p:ext>
            </p:extLst>
          </p:nvPr>
        </p:nvGraphicFramePr>
        <p:xfrm>
          <a:off x="1059275" y="3245810"/>
          <a:ext cx="6996589" cy="2528077"/>
        </p:xfrm>
        <a:graphic>
          <a:graphicData uri="http://schemas.openxmlformats.org/drawingml/2006/table">
            <a:tbl>
              <a:tblPr firstRow="1" bandRow="1">
                <a:tableStyleId>{5C22544A-7EE6-4342-B048-85BDC9FD1C3A}</a:tableStyleId>
              </a:tblPr>
              <a:tblGrid>
                <a:gridCol w="3544530">
                  <a:extLst>
                    <a:ext uri="{9D8B030D-6E8A-4147-A177-3AD203B41FA5}">
                      <a16:colId xmlns:a16="http://schemas.microsoft.com/office/drawing/2014/main" val="2707943824"/>
                    </a:ext>
                  </a:extLst>
                </a:gridCol>
                <a:gridCol w="1220923">
                  <a:extLst>
                    <a:ext uri="{9D8B030D-6E8A-4147-A177-3AD203B41FA5}">
                      <a16:colId xmlns:a16="http://schemas.microsoft.com/office/drawing/2014/main" val="2863801075"/>
                    </a:ext>
                  </a:extLst>
                </a:gridCol>
                <a:gridCol w="1042416">
                  <a:extLst>
                    <a:ext uri="{9D8B030D-6E8A-4147-A177-3AD203B41FA5}">
                      <a16:colId xmlns:a16="http://schemas.microsoft.com/office/drawing/2014/main" val="2035226122"/>
                    </a:ext>
                  </a:extLst>
                </a:gridCol>
                <a:gridCol w="1188720">
                  <a:extLst>
                    <a:ext uri="{9D8B030D-6E8A-4147-A177-3AD203B41FA5}">
                      <a16:colId xmlns:a16="http://schemas.microsoft.com/office/drawing/2014/main" val="1910005097"/>
                    </a:ext>
                  </a:extLst>
                </a:gridCol>
              </a:tblGrid>
              <a:tr h="317611">
                <a:tc>
                  <a:txBody>
                    <a:bodyPr/>
                    <a:lstStyle/>
                    <a:p>
                      <a:endParaRPr lang="en-US" sz="1400" dirty="0"/>
                    </a:p>
                  </a:txBody>
                  <a:tcPr/>
                </a:tc>
                <a:tc>
                  <a:txBody>
                    <a:bodyPr/>
                    <a:lstStyle/>
                    <a:p>
                      <a:r>
                        <a:rPr lang="fr-CH" sz="1400" dirty="0" smtClean="0"/>
                        <a:t>Sexe</a:t>
                      </a:r>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2328503586"/>
                  </a:ext>
                </a:extLst>
              </a:tr>
              <a:tr h="281122">
                <a:tc>
                  <a:txBody>
                    <a:bodyPr/>
                    <a:lstStyle/>
                    <a:p>
                      <a:r>
                        <a:rPr lang="fr-CH" sz="1200" b="1" dirty="0" smtClean="0"/>
                        <a:t>Nombre</a:t>
                      </a:r>
                      <a:r>
                        <a:rPr lang="fr-CH" sz="1200" b="1" baseline="0" dirty="0" smtClean="0"/>
                        <a:t> de placements fermés prononcés</a:t>
                      </a:r>
                      <a:endParaRPr lang="en-US" sz="1200" b="1" dirty="0"/>
                    </a:p>
                  </a:txBody>
                  <a:tcPr/>
                </a:tc>
                <a:tc>
                  <a:txBody>
                    <a:bodyPr/>
                    <a:lstStyle/>
                    <a:p>
                      <a:pPr algn="ctr"/>
                      <a:r>
                        <a:rPr lang="fr-CH" sz="1400" dirty="0" smtClean="0"/>
                        <a:t>Garçon</a:t>
                      </a:r>
                      <a:endParaRPr lang="en-US" sz="1400" dirty="0"/>
                    </a:p>
                  </a:txBody>
                  <a:tcPr/>
                </a:tc>
                <a:tc>
                  <a:txBody>
                    <a:bodyPr/>
                    <a:lstStyle/>
                    <a:p>
                      <a:pPr algn="ctr"/>
                      <a:r>
                        <a:rPr lang="fr-CH" sz="1400" dirty="0" smtClean="0"/>
                        <a:t>Fille</a:t>
                      </a:r>
                      <a:endParaRPr lang="en-US" sz="1400" dirty="0"/>
                    </a:p>
                  </a:txBody>
                  <a:tcPr/>
                </a:tc>
                <a:tc>
                  <a:txBody>
                    <a:bodyPr/>
                    <a:lstStyle/>
                    <a:p>
                      <a:pPr algn="ctr"/>
                      <a:r>
                        <a:rPr lang="fr-CH" sz="1400" dirty="0" smtClean="0"/>
                        <a:t>Total</a:t>
                      </a:r>
                      <a:endParaRPr lang="en-US" sz="1400" dirty="0"/>
                    </a:p>
                  </a:txBody>
                  <a:tcPr/>
                </a:tc>
                <a:extLst>
                  <a:ext uri="{0D108BD9-81ED-4DB2-BD59-A6C34878D82A}">
                    <a16:rowId xmlns:a16="http://schemas.microsoft.com/office/drawing/2014/main" val="3504368982"/>
                  </a:ext>
                </a:extLst>
              </a:tr>
              <a:tr h="317611">
                <a:tc>
                  <a:txBody>
                    <a:bodyPr/>
                    <a:lstStyle/>
                    <a:p>
                      <a:endParaRPr lang="en-US" sz="1400" dirty="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3991677536"/>
                  </a:ext>
                </a:extLst>
              </a:tr>
              <a:tr h="317611">
                <a:tc>
                  <a:txBody>
                    <a:bodyPr/>
                    <a:lstStyle/>
                    <a:p>
                      <a:r>
                        <a:rPr lang="fr-CH" sz="1400" dirty="0" smtClean="0"/>
                        <a:t>Non</a:t>
                      </a:r>
                      <a:endParaRPr lang="en-US" sz="1400" dirty="0"/>
                    </a:p>
                  </a:txBody>
                  <a:tcPr/>
                </a:tc>
                <a:tc>
                  <a:txBody>
                    <a:bodyPr/>
                    <a:lstStyle/>
                    <a:p>
                      <a:pPr algn="ctr"/>
                      <a:r>
                        <a:rPr lang="fr-CH" sz="1400" dirty="0" smtClean="0"/>
                        <a:t>211026</a:t>
                      </a:r>
                      <a:endParaRPr lang="en-US" sz="1400" dirty="0"/>
                    </a:p>
                  </a:txBody>
                  <a:tcPr/>
                </a:tc>
                <a:tc>
                  <a:txBody>
                    <a:bodyPr/>
                    <a:lstStyle/>
                    <a:p>
                      <a:pPr algn="ctr"/>
                      <a:r>
                        <a:rPr lang="fr-CH" sz="1400" dirty="0" smtClean="0"/>
                        <a:t>53750</a:t>
                      </a:r>
                      <a:endParaRPr lang="en-US" sz="1400" dirty="0"/>
                    </a:p>
                  </a:txBody>
                  <a:tcPr/>
                </a:tc>
                <a:tc>
                  <a:txBody>
                    <a:bodyPr/>
                    <a:lstStyle/>
                    <a:p>
                      <a:pPr algn="ctr"/>
                      <a:r>
                        <a:rPr lang="fr-CH" sz="1400" dirty="0" smtClean="0"/>
                        <a:t>264776</a:t>
                      </a:r>
                      <a:endParaRPr lang="en-US" sz="1400" dirty="0"/>
                    </a:p>
                  </a:txBody>
                  <a:tcPr/>
                </a:tc>
                <a:extLst>
                  <a:ext uri="{0D108BD9-81ED-4DB2-BD59-A6C34878D82A}">
                    <a16:rowId xmlns:a16="http://schemas.microsoft.com/office/drawing/2014/main" val="3543333466"/>
                  </a:ext>
                </a:extLst>
              </a:tr>
              <a:tr h="317611">
                <a:tc>
                  <a:txBody>
                    <a:bodyPr/>
                    <a:lstStyle/>
                    <a:p>
                      <a:endParaRPr lang="en-US" sz="1400"/>
                    </a:p>
                  </a:txBody>
                  <a:tcPr/>
                </a:tc>
                <a:tc>
                  <a:txBody>
                    <a:bodyPr/>
                    <a:lstStyle/>
                    <a:p>
                      <a:pPr algn="ctr"/>
                      <a:r>
                        <a:rPr lang="fr-CH" sz="1400" b="0" dirty="0" smtClean="0">
                          <a:solidFill>
                            <a:schemeClr val="tx1"/>
                          </a:solidFill>
                        </a:rPr>
                        <a:t>99.84%</a:t>
                      </a:r>
                      <a:endParaRPr lang="en-US" sz="1400" b="0" dirty="0">
                        <a:solidFill>
                          <a:schemeClr val="tx1"/>
                        </a:solidFill>
                      </a:endParaRPr>
                    </a:p>
                  </a:txBody>
                  <a:tcPr/>
                </a:tc>
                <a:tc>
                  <a:txBody>
                    <a:bodyPr/>
                    <a:lstStyle/>
                    <a:p>
                      <a:pPr algn="ctr"/>
                      <a:r>
                        <a:rPr lang="fr-CH" sz="1400" b="0" dirty="0" smtClean="0">
                          <a:solidFill>
                            <a:schemeClr val="tx1"/>
                          </a:solidFill>
                        </a:rPr>
                        <a:t>99.92%</a:t>
                      </a:r>
                      <a:endParaRPr lang="en-US" sz="1400" b="0" dirty="0">
                        <a:solidFill>
                          <a:schemeClr val="tx1"/>
                        </a:solidFill>
                      </a:endParaRPr>
                    </a:p>
                  </a:txBody>
                  <a:tcPr/>
                </a:tc>
                <a:tc>
                  <a:txBody>
                    <a:bodyPr/>
                    <a:lstStyle/>
                    <a:p>
                      <a:pPr algn="ctr"/>
                      <a:endParaRPr lang="en-US" sz="1400" dirty="0"/>
                    </a:p>
                  </a:txBody>
                  <a:tcPr/>
                </a:tc>
                <a:extLst>
                  <a:ext uri="{0D108BD9-81ED-4DB2-BD59-A6C34878D82A}">
                    <a16:rowId xmlns:a16="http://schemas.microsoft.com/office/drawing/2014/main" val="3762285483"/>
                  </a:ext>
                </a:extLst>
              </a:tr>
              <a:tr h="317611">
                <a:tc>
                  <a:txBody>
                    <a:bodyPr/>
                    <a:lstStyle/>
                    <a:p>
                      <a:r>
                        <a:rPr lang="fr-CH" sz="1400" dirty="0" smtClean="0"/>
                        <a:t>Oui</a:t>
                      </a:r>
                      <a:endParaRPr lang="en-US" sz="1400" dirty="0"/>
                    </a:p>
                  </a:txBody>
                  <a:tcPr/>
                </a:tc>
                <a:tc>
                  <a:txBody>
                    <a:bodyPr/>
                    <a:lstStyle/>
                    <a:p>
                      <a:pPr algn="ctr"/>
                      <a:r>
                        <a:rPr lang="fr-CH" sz="1400" dirty="0" smtClean="0"/>
                        <a:t>340</a:t>
                      </a:r>
                      <a:endParaRPr lang="en-US" sz="1400" dirty="0"/>
                    </a:p>
                  </a:txBody>
                  <a:tcPr/>
                </a:tc>
                <a:tc>
                  <a:txBody>
                    <a:bodyPr/>
                    <a:lstStyle/>
                    <a:p>
                      <a:pPr algn="ctr"/>
                      <a:r>
                        <a:rPr lang="fr-CH" sz="1400" dirty="0" smtClean="0"/>
                        <a:t>42</a:t>
                      </a:r>
                      <a:endParaRPr lang="en-US" sz="1400" dirty="0"/>
                    </a:p>
                  </a:txBody>
                  <a:tcPr/>
                </a:tc>
                <a:tc>
                  <a:txBody>
                    <a:bodyPr/>
                    <a:lstStyle/>
                    <a:p>
                      <a:pPr algn="ctr"/>
                      <a:r>
                        <a:rPr lang="fr-CH" sz="1400" dirty="0" smtClean="0"/>
                        <a:t>382</a:t>
                      </a:r>
                      <a:endParaRPr lang="en-US" sz="1400" dirty="0"/>
                    </a:p>
                  </a:txBody>
                  <a:tcPr/>
                </a:tc>
                <a:extLst>
                  <a:ext uri="{0D108BD9-81ED-4DB2-BD59-A6C34878D82A}">
                    <a16:rowId xmlns:a16="http://schemas.microsoft.com/office/drawing/2014/main" val="3721191978"/>
                  </a:ext>
                </a:extLst>
              </a:tr>
              <a:tr h="317611">
                <a:tc>
                  <a:txBody>
                    <a:bodyPr/>
                    <a:lstStyle/>
                    <a:p>
                      <a:endParaRPr lang="en-US" sz="1400"/>
                    </a:p>
                  </a:txBody>
                  <a:tcPr/>
                </a:tc>
                <a:tc>
                  <a:txBody>
                    <a:bodyPr/>
                    <a:lstStyle/>
                    <a:p>
                      <a:pPr algn="ctr"/>
                      <a:r>
                        <a:rPr lang="fr-CH" sz="1400" b="1" dirty="0" smtClean="0">
                          <a:solidFill>
                            <a:srgbClr val="FF0000"/>
                          </a:solidFill>
                        </a:rPr>
                        <a:t>0.16%</a:t>
                      </a:r>
                      <a:endParaRPr lang="en-US" sz="1400" b="1" dirty="0">
                        <a:solidFill>
                          <a:srgbClr val="FF0000"/>
                        </a:solidFill>
                      </a:endParaRPr>
                    </a:p>
                  </a:txBody>
                  <a:tcPr/>
                </a:tc>
                <a:tc>
                  <a:txBody>
                    <a:bodyPr/>
                    <a:lstStyle/>
                    <a:p>
                      <a:pPr algn="ctr"/>
                      <a:r>
                        <a:rPr lang="fr-CH" sz="1400" b="1" dirty="0" smtClean="0">
                          <a:solidFill>
                            <a:srgbClr val="FF0000"/>
                          </a:solidFill>
                        </a:rPr>
                        <a:t>0.08%</a:t>
                      </a:r>
                      <a:endParaRPr lang="en-US" sz="1400" b="1"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1712563926"/>
                  </a:ext>
                </a:extLst>
              </a:tr>
              <a:tr h="317611">
                <a:tc>
                  <a:txBody>
                    <a:bodyPr/>
                    <a:lstStyle/>
                    <a:p>
                      <a:r>
                        <a:rPr lang="fr-CH" sz="1400" dirty="0" smtClean="0"/>
                        <a:t>Total</a:t>
                      </a:r>
                      <a:endParaRPr lang="en-US" sz="1400" dirty="0"/>
                    </a:p>
                  </a:txBody>
                  <a:tcPr/>
                </a:tc>
                <a:tc>
                  <a:txBody>
                    <a:bodyPr/>
                    <a:lstStyle/>
                    <a:p>
                      <a:pPr algn="ctr"/>
                      <a:r>
                        <a:rPr lang="fr-CH" sz="1400" dirty="0" smtClean="0"/>
                        <a:t>211366</a:t>
                      </a:r>
                      <a:endParaRPr lang="en-US" sz="1400" dirty="0"/>
                    </a:p>
                  </a:txBody>
                  <a:tcPr/>
                </a:tc>
                <a:tc>
                  <a:txBody>
                    <a:bodyPr/>
                    <a:lstStyle/>
                    <a:p>
                      <a:pPr algn="ctr"/>
                      <a:r>
                        <a:rPr lang="fr-CH" sz="1400" dirty="0" smtClean="0"/>
                        <a:t>53792</a:t>
                      </a:r>
                      <a:endParaRPr lang="en-US" sz="1400" dirty="0"/>
                    </a:p>
                  </a:txBody>
                  <a:tcPr/>
                </a:tc>
                <a:tc>
                  <a:txBody>
                    <a:bodyPr/>
                    <a:lstStyle/>
                    <a:p>
                      <a:pPr algn="ctr"/>
                      <a:r>
                        <a:rPr lang="fr-CH" sz="1400" dirty="0" smtClean="0"/>
                        <a:t>265158</a:t>
                      </a:r>
                      <a:endParaRPr lang="en-US" sz="1400" dirty="0"/>
                    </a:p>
                  </a:txBody>
                  <a:tcPr/>
                </a:tc>
                <a:extLst>
                  <a:ext uri="{0D108BD9-81ED-4DB2-BD59-A6C34878D82A}">
                    <a16:rowId xmlns:a16="http://schemas.microsoft.com/office/drawing/2014/main" val="1881039700"/>
                  </a:ext>
                </a:extLst>
              </a:tr>
            </a:tbl>
          </a:graphicData>
        </a:graphic>
      </p:graphicFrame>
      <p:sp>
        <p:nvSpPr>
          <p:cNvPr id="8" name="ZoneTexte 7"/>
          <p:cNvSpPr txBox="1"/>
          <p:nvPr/>
        </p:nvSpPr>
        <p:spPr>
          <a:xfrm>
            <a:off x="979054" y="2865120"/>
            <a:ext cx="6569961" cy="338554"/>
          </a:xfrm>
          <a:prstGeom prst="rect">
            <a:avLst/>
          </a:prstGeom>
          <a:noFill/>
        </p:spPr>
        <p:txBody>
          <a:bodyPr wrap="square" rtlCol="0">
            <a:spAutoFit/>
          </a:bodyPr>
          <a:lstStyle/>
          <a:p>
            <a:r>
              <a:rPr lang="fr-CH" sz="1600" b="1" dirty="0" smtClean="0">
                <a:solidFill>
                  <a:schemeClr val="accent1">
                    <a:lumMod val="75000"/>
                  </a:schemeClr>
                </a:solidFill>
              </a:rPr>
              <a:t>Analyse bi-variée: placement fermé et sexe</a:t>
            </a:r>
            <a:endParaRPr lang="en-US" sz="1600" b="1" dirty="0">
              <a:solidFill>
                <a:schemeClr val="accent1">
                  <a:lumMod val="75000"/>
                </a:schemeClr>
              </a:solidFill>
            </a:endParaRPr>
          </a:p>
        </p:txBody>
      </p:sp>
      <p:sp>
        <p:nvSpPr>
          <p:cNvPr id="9" name="ZoneTexte 8"/>
          <p:cNvSpPr txBox="1"/>
          <p:nvPr/>
        </p:nvSpPr>
        <p:spPr>
          <a:xfrm>
            <a:off x="1059275" y="5801782"/>
            <a:ext cx="6717743" cy="246221"/>
          </a:xfrm>
          <a:prstGeom prst="rect">
            <a:avLst/>
          </a:prstGeom>
          <a:noFill/>
        </p:spPr>
        <p:txBody>
          <a:bodyPr wrap="square" rtlCol="0">
            <a:spAutoFit/>
          </a:bodyPr>
          <a:lstStyle/>
          <a:p>
            <a:r>
              <a:rPr lang="fr-CH" sz="1000" dirty="0" smtClean="0"/>
              <a:t>Chi-Square= 20.4252, DF=1, P=.0001, Phi = -0.0088, </a:t>
            </a:r>
            <a:r>
              <a:rPr lang="fr-CH" sz="1000" dirty="0" err="1" smtClean="0"/>
              <a:t>Cramer’s</a:t>
            </a:r>
            <a:r>
              <a:rPr lang="fr-CH" sz="1000" dirty="0" smtClean="0"/>
              <a:t> V= -0.0088</a:t>
            </a:r>
            <a:endParaRPr lang="en-US" sz="1000" dirty="0"/>
          </a:p>
        </p:txBody>
      </p:sp>
    </p:spTree>
    <p:extLst>
      <p:ext uri="{BB962C8B-B14F-4D97-AF65-F5344CB8AC3E}">
        <p14:creationId xmlns:p14="http://schemas.microsoft.com/office/powerpoint/2010/main" val="34178890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059275" y="1097280"/>
            <a:ext cx="10431925" cy="461665"/>
          </a:xfrm>
        </p:spPr>
        <p:txBody>
          <a:bodyPr/>
          <a:lstStyle/>
          <a:p>
            <a:r>
              <a:rPr lang="fr-CH" sz="2000" dirty="0" smtClean="0"/>
              <a:t>Peine privative de liberté et sexe</a:t>
            </a:r>
            <a:endParaRPr lang="en-US" sz="2000" dirty="0"/>
          </a:p>
        </p:txBody>
      </p:sp>
      <p:graphicFrame>
        <p:nvGraphicFramePr>
          <p:cNvPr id="10" name="Espace réservé du contenu 9"/>
          <p:cNvGraphicFramePr>
            <a:graphicFrameLocks noGrp="1"/>
          </p:cNvGraphicFramePr>
          <p:nvPr>
            <p:ph idx="14"/>
            <p:extLst>
              <p:ext uri="{D42A27DB-BD31-4B8C-83A1-F6EECF244321}">
                <p14:modId xmlns:p14="http://schemas.microsoft.com/office/powerpoint/2010/main" val="3653608838"/>
              </p:ext>
            </p:extLst>
          </p:nvPr>
        </p:nvGraphicFramePr>
        <p:xfrm>
          <a:off x="1059275" y="1511540"/>
          <a:ext cx="6006543" cy="1167006"/>
        </p:xfrm>
        <a:graphic>
          <a:graphicData uri="http://schemas.openxmlformats.org/drawingml/2006/table">
            <a:tbl>
              <a:tblPr firstRow="1" bandRow="1">
                <a:tableStyleId>{5C22544A-7EE6-4342-B048-85BDC9FD1C3A}</a:tableStyleId>
              </a:tblPr>
              <a:tblGrid>
                <a:gridCol w="1499198">
                  <a:extLst>
                    <a:ext uri="{9D8B030D-6E8A-4147-A177-3AD203B41FA5}">
                      <a16:colId xmlns:a16="http://schemas.microsoft.com/office/drawing/2014/main" val="1692476855"/>
                    </a:ext>
                  </a:extLst>
                </a:gridCol>
                <a:gridCol w="3260436">
                  <a:extLst>
                    <a:ext uri="{9D8B030D-6E8A-4147-A177-3AD203B41FA5}">
                      <a16:colId xmlns:a16="http://schemas.microsoft.com/office/drawing/2014/main" val="2544657939"/>
                    </a:ext>
                  </a:extLst>
                </a:gridCol>
                <a:gridCol w="1246909">
                  <a:extLst>
                    <a:ext uri="{9D8B030D-6E8A-4147-A177-3AD203B41FA5}">
                      <a16:colId xmlns:a16="http://schemas.microsoft.com/office/drawing/2014/main" val="2300455960"/>
                    </a:ext>
                  </a:extLst>
                </a:gridCol>
              </a:tblGrid>
              <a:tr h="344046">
                <a:tc>
                  <a:txBody>
                    <a:bodyPr/>
                    <a:lstStyle/>
                    <a:p>
                      <a:pPr algn="ctr"/>
                      <a:endParaRPr lang="en-US" sz="1200" dirty="0"/>
                    </a:p>
                  </a:txBody>
                  <a:tcPr/>
                </a:tc>
                <a:tc>
                  <a:txBody>
                    <a:bodyPr/>
                    <a:lstStyle/>
                    <a:p>
                      <a:pPr algn="ctr"/>
                      <a:r>
                        <a:rPr lang="fr-CH" sz="1200" dirty="0" smtClean="0"/>
                        <a:t>Nombre de</a:t>
                      </a:r>
                      <a:r>
                        <a:rPr lang="fr-CH" sz="1200" baseline="0" dirty="0" smtClean="0"/>
                        <a:t> PPL prononcées</a:t>
                      </a:r>
                      <a:endParaRPr lang="en-US" sz="1200" dirty="0"/>
                    </a:p>
                  </a:txBody>
                  <a:tcPr/>
                </a:tc>
                <a:tc>
                  <a:txBody>
                    <a:bodyPr/>
                    <a:lstStyle/>
                    <a:p>
                      <a:pPr algn="ctr"/>
                      <a:r>
                        <a:rPr lang="fr-CH" sz="1200" dirty="0" smtClean="0"/>
                        <a:t>%</a:t>
                      </a:r>
                      <a:endParaRPr lang="en-US" sz="1200" dirty="0"/>
                    </a:p>
                  </a:txBody>
                  <a:tcPr/>
                </a:tc>
                <a:extLst>
                  <a:ext uri="{0D108BD9-81ED-4DB2-BD59-A6C34878D82A}">
                    <a16:rowId xmlns:a16="http://schemas.microsoft.com/office/drawing/2014/main" val="2303830823"/>
                  </a:ext>
                </a:extLst>
              </a:tr>
              <a:tr h="237886">
                <a:tc>
                  <a:txBody>
                    <a:bodyPr/>
                    <a:lstStyle/>
                    <a:p>
                      <a:pPr algn="ctr"/>
                      <a:r>
                        <a:rPr lang="fr-CH" sz="1200" dirty="0" smtClean="0"/>
                        <a:t>Garçon</a:t>
                      </a:r>
                      <a:endParaRPr lang="en-US" sz="1200" dirty="0"/>
                    </a:p>
                  </a:txBody>
                  <a:tcPr/>
                </a:tc>
                <a:tc>
                  <a:txBody>
                    <a:bodyPr/>
                    <a:lstStyle/>
                    <a:p>
                      <a:pPr algn="ctr"/>
                      <a:r>
                        <a:rPr lang="fr-CH" sz="1200" dirty="0" smtClean="0"/>
                        <a:t>17261</a:t>
                      </a:r>
                      <a:endParaRPr lang="en-US" sz="1200" dirty="0"/>
                    </a:p>
                  </a:txBody>
                  <a:tcPr/>
                </a:tc>
                <a:tc>
                  <a:txBody>
                    <a:bodyPr/>
                    <a:lstStyle/>
                    <a:p>
                      <a:pPr algn="ctr"/>
                      <a:r>
                        <a:rPr lang="fr-CH" sz="1200" dirty="0" smtClean="0"/>
                        <a:t>88.74%</a:t>
                      </a:r>
                      <a:endParaRPr lang="en-US" sz="1200" dirty="0"/>
                    </a:p>
                  </a:txBody>
                  <a:tcPr/>
                </a:tc>
                <a:extLst>
                  <a:ext uri="{0D108BD9-81ED-4DB2-BD59-A6C34878D82A}">
                    <a16:rowId xmlns:a16="http://schemas.microsoft.com/office/drawing/2014/main" val="3377707913"/>
                  </a:ext>
                </a:extLst>
              </a:tr>
              <a:tr h="235507">
                <a:tc>
                  <a:txBody>
                    <a:bodyPr/>
                    <a:lstStyle/>
                    <a:p>
                      <a:pPr algn="ctr"/>
                      <a:r>
                        <a:rPr lang="fr-CH" sz="1200" dirty="0" smtClean="0"/>
                        <a:t>Fille</a:t>
                      </a:r>
                      <a:endParaRPr lang="en-US" sz="1200" dirty="0"/>
                    </a:p>
                  </a:txBody>
                  <a:tcPr/>
                </a:tc>
                <a:tc>
                  <a:txBody>
                    <a:bodyPr/>
                    <a:lstStyle/>
                    <a:p>
                      <a:pPr algn="ctr"/>
                      <a:r>
                        <a:rPr lang="fr-CH" sz="1200" dirty="0" smtClean="0"/>
                        <a:t>2191</a:t>
                      </a:r>
                      <a:endParaRPr lang="en-US" sz="1200" dirty="0"/>
                    </a:p>
                  </a:txBody>
                  <a:tcPr/>
                </a:tc>
                <a:tc>
                  <a:txBody>
                    <a:bodyPr/>
                    <a:lstStyle/>
                    <a:p>
                      <a:pPr algn="ctr"/>
                      <a:r>
                        <a:rPr lang="fr-CH" sz="1200" dirty="0" smtClean="0"/>
                        <a:t>11.26%</a:t>
                      </a:r>
                      <a:endParaRPr lang="en-US" sz="1200" dirty="0"/>
                    </a:p>
                  </a:txBody>
                  <a:tcPr/>
                </a:tc>
                <a:extLst>
                  <a:ext uri="{0D108BD9-81ED-4DB2-BD59-A6C34878D82A}">
                    <a16:rowId xmlns:a16="http://schemas.microsoft.com/office/drawing/2014/main" val="2341307105"/>
                  </a:ext>
                </a:extLst>
              </a:tr>
              <a:tr h="235507">
                <a:tc>
                  <a:txBody>
                    <a:bodyPr/>
                    <a:lstStyle/>
                    <a:p>
                      <a:pPr algn="ctr"/>
                      <a:r>
                        <a:rPr lang="fr-CH" sz="1200" dirty="0" smtClean="0"/>
                        <a:t>Total</a:t>
                      </a:r>
                      <a:endParaRPr lang="en-US" sz="1200" dirty="0"/>
                    </a:p>
                  </a:txBody>
                  <a:tcPr/>
                </a:tc>
                <a:tc>
                  <a:txBody>
                    <a:bodyPr/>
                    <a:lstStyle/>
                    <a:p>
                      <a:pPr algn="ctr"/>
                      <a:r>
                        <a:rPr lang="fr-CH" sz="1200" dirty="0" smtClean="0"/>
                        <a:t>19452</a:t>
                      </a:r>
                      <a:endParaRPr lang="en-US" sz="1200" dirty="0"/>
                    </a:p>
                  </a:txBody>
                  <a:tcPr/>
                </a:tc>
                <a:tc>
                  <a:txBody>
                    <a:bodyPr/>
                    <a:lstStyle/>
                    <a:p>
                      <a:pPr algn="ctr"/>
                      <a:r>
                        <a:rPr lang="fr-CH" sz="1200" dirty="0" smtClean="0"/>
                        <a:t>100%</a:t>
                      </a:r>
                      <a:endParaRPr lang="en-US" sz="1200" dirty="0"/>
                    </a:p>
                  </a:txBody>
                  <a:tcPr/>
                </a:tc>
                <a:extLst>
                  <a:ext uri="{0D108BD9-81ED-4DB2-BD59-A6C34878D82A}">
                    <a16:rowId xmlns:a16="http://schemas.microsoft.com/office/drawing/2014/main" val="3609509965"/>
                  </a:ext>
                </a:extLst>
              </a:tr>
            </a:tbl>
          </a:graphicData>
        </a:graphic>
      </p:graphicFrame>
      <p:sp>
        <p:nvSpPr>
          <p:cNvPr id="5" name="Espace réservé du pied de page 4"/>
          <p:cNvSpPr>
            <a:spLocks noGrp="1"/>
          </p:cNvSpPr>
          <p:nvPr>
            <p:ph type="ftr" sz="quarter" idx="4294967295"/>
          </p:nvPr>
        </p:nvSpPr>
        <p:spPr>
          <a:xfrm>
            <a:off x="1059275" y="6370404"/>
            <a:ext cx="8300624" cy="262172"/>
          </a:xfrm>
        </p:spPr>
        <p:txBody>
          <a:bodyPr/>
          <a:lstStyle/>
          <a:p>
            <a:r>
              <a:rPr lang="fr-FR" dirty="0" smtClean="0"/>
              <a:t>Dr. Giang Ly Isenring - Office fédéral de la Statistique - Section Criminalité et Justice pénale</a:t>
            </a:r>
            <a:endParaRPr lang="de-CH" dirty="0"/>
          </a:p>
        </p:txBody>
      </p:sp>
      <p:sp>
        <p:nvSpPr>
          <p:cNvPr id="6" name="Espace réservé du numéro de diapositive 5"/>
          <p:cNvSpPr>
            <a:spLocks noGrp="1"/>
          </p:cNvSpPr>
          <p:nvPr>
            <p:ph type="sldNum" sz="quarter" idx="4294967295"/>
          </p:nvPr>
        </p:nvSpPr>
        <p:spPr>
          <a:xfrm>
            <a:off x="11310938" y="6405563"/>
            <a:ext cx="881062" cy="227012"/>
          </a:xfrm>
        </p:spPr>
        <p:txBody>
          <a:bodyPr/>
          <a:lstStyle/>
          <a:p>
            <a:fld id="{7376A5A3-8F85-406F-8E5A-90FF9E31E9F2}" type="slidenum">
              <a:rPr lang="de-CH" smtClean="0"/>
              <a:pPr/>
              <a:t>14</a:t>
            </a:fld>
            <a:endParaRPr lang="de-CH" dirty="0"/>
          </a:p>
        </p:txBody>
      </p:sp>
      <p:sp>
        <p:nvSpPr>
          <p:cNvPr id="2" name="ZoneTexte 1"/>
          <p:cNvSpPr txBox="1"/>
          <p:nvPr/>
        </p:nvSpPr>
        <p:spPr>
          <a:xfrm>
            <a:off x="1533236" y="3842327"/>
            <a:ext cx="184731" cy="369332"/>
          </a:xfrm>
          <a:prstGeom prst="rect">
            <a:avLst/>
          </a:prstGeom>
          <a:noFill/>
        </p:spPr>
        <p:txBody>
          <a:bodyPr wrap="none" rtlCol="0">
            <a:spAutoFit/>
          </a:bodyPr>
          <a:lstStyle/>
          <a:p>
            <a:endParaRPr lang="en-US" dirty="0"/>
          </a:p>
        </p:txBody>
      </p:sp>
      <p:graphicFrame>
        <p:nvGraphicFramePr>
          <p:cNvPr id="3" name="Tableau 2"/>
          <p:cNvGraphicFramePr>
            <a:graphicFrameLocks noGrp="1"/>
          </p:cNvGraphicFramePr>
          <p:nvPr>
            <p:extLst>
              <p:ext uri="{D42A27DB-BD31-4B8C-83A1-F6EECF244321}">
                <p14:modId xmlns:p14="http://schemas.microsoft.com/office/powerpoint/2010/main" val="514709755"/>
              </p:ext>
            </p:extLst>
          </p:nvPr>
        </p:nvGraphicFramePr>
        <p:xfrm>
          <a:off x="1059276" y="3203675"/>
          <a:ext cx="7308869" cy="2528077"/>
        </p:xfrm>
        <a:graphic>
          <a:graphicData uri="http://schemas.openxmlformats.org/drawingml/2006/table">
            <a:tbl>
              <a:tblPr firstRow="1" bandRow="1">
                <a:tableStyleId>{5C22544A-7EE6-4342-B048-85BDC9FD1C3A}</a:tableStyleId>
              </a:tblPr>
              <a:tblGrid>
                <a:gridCol w="3140458">
                  <a:extLst>
                    <a:ext uri="{9D8B030D-6E8A-4147-A177-3AD203B41FA5}">
                      <a16:colId xmlns:a16="http://schemas.microsoft.com/office/drawing/2014/main" val="2707943824"/>
                    </a:ext>
                  </a:extLst>
                </a:gridCol>
                <a:gridCol w="1302063">
                  <a:extLst>
                    <a:ext uri="{9D8B030D-6E8A-4147-A177-3AD203B41FA5}">
                      <a16:colId xmlns:a16="http://schemas.microsoft.com/office/drawing/2014/main" val="2863801075"/>
                    </a:ext>
                  </a:extLst>
                </a:gridCol>
                <a:gridCol w="1401527">
                  <a:extLst>
                    <a:ext uri="{9D8B030D-6E8A-4147-A177-3AD203B41FA5}">
                      <a16:colId xmlns:a16="http://schemas.microsoft.com/office/drawing/2014/main" val="2035226122"/>
                    </a:ext>
                  </a:extLst>
                </a:gridCol>
                <a:gridCol w="1464821">
                  <a:extLst>
                    <a:ext uri="{9D8B030D-6E8A-4147-A177-3AD203B41FA5}">
                      <a16:colId xmlns:a16="http://schemas.microsoft.com/office/drawing/2014/main" val="1910005097"/>
                    </a:ext>
                  </a:extLst>
                </a:gridCol>
              </a:tblGrid>
              <a:tr h="317611">
                <a:tc>
                  <a:txBody>
                    <a:bodyPr/>
                    <a:lstStyle/>
                    <a:p>
                      <a:endParaRPr lang="en-US" sz="1400" dirty="0"/>
                    </a:p>
                  </a:txBody>
                  <a:tcPr/>
                </a:tc>
                <a:tc>
                  <a:txBody>
                    <a:bodyPr/>
                    <a:lstStyle/>
                    <a:p>
                      <a:r>
                        <a:rPr lang="fr-CH" sz="1400" dirty="0" smtClean="0"/>
                        <a:t>Sexe</a:t>
                      </a:r>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2328503586"/>
                  </a:ext>
                </a:extLst>
              </a:tr>
              <a:tr h="281122">
                <a:tc>
                  <a:txBody>
                    <a:bodyPr/>
                    <a:lstStyle/>
                    <a:p>
                      <a:r>
                        <a:rPr lang="fr-CH" sz="1400" dirty="0" smtClean="0"/>
                        <a:t>Nombre</a:t>
                      </a:r>
                      <a:r>
                        <a:rPr lang="fr-CH" sz="1400" baseline="0" dirty="0" smtClean="0"/>
                        <a:t> de PPL prononcées</a:t>
                      </a:r>
                      <a:endParaRPr lang="en-US" sz="1400" dirty="0"/>
                    </a:p>
                  </a:txBody>
                  <a:tcPr/>
                </a:tc>
                <a:tc>
                  <a:txBody>
                    <a:bodyPr/>
                    <a:lstStyle/>
                    <a:p>
                      <a:pPr algn="ctr"/>
                      <a:r>
                        <a:rPr lang="fr-CH" sz="1400" dirty="0" smtClean="0"/>
                        <a:t>Garçon</a:t>
                      </a:r>
                      <a:endParaRPr lang="en-US" sz="1400" dirty="0"/>
                    </a:p>
                  </a:txBody>
                  <a:tcPr/>
                </a:tc>
                <a:tc>
                  <a:txBody>
                    <a:bodyPr/>
                    <a:lstStyle/>
                    <a:p>
                      <a:pPr algn="ctr"/>
                      <a:r>
                        <a:rPr lang="fr-CH" sz="1400" dirty="0" smtClean="0"/>
                        <a:t>Fille</a:t>
                      </a:r>
                      <a:endParaRPr lang="en-US" sz="1400" dirty="0"/>
                    </a:p>
                  </a:txBody>
                  <a:tcPr/>
                </a:tc>
                <a:tc>
                  <a:txBody>
                    <a:bodyPr/>
                    <a:lstStyle/>
                    <a:p>
                      <a:pPr algn="ctr"/>
                      <a:r>
                        <a:rPr lang="fr-CH" sz="1400" dirty="0" smtClean="0"/>
                        <a:t>Total</a:t>
                      </a:r>
                      <a:endParaRPr lang="en-US" sz="1400" dirty="0"/>
                    </a:p>
                  </a:txBody>
                  <a:tcPr/>
                </a:tc>
                <a:extLst>
                  <a:ext uri="{0D108BD9-81ED-4DB2-BD59-A6C34878D82A}">
                    <a16:rowId xmlns:a16="http://schemas.microsoft.com/office/drawing/2014/main" val="3504368982"/>
                  </a:ext>
                </a:extLst>
              </a:tr>
              <a:tr h="317611">
                <a:tc>
                  <a:txBody>
                    <a:bodyPr/>
                    <a:lstStyle/>
                    <a:p>
                      <a:endParaRPr lang="en-US" sz="140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3991677536"/>
                  </a:ext>
                </a:extLst>
              </a:tr>
              <a:tr h="317611">
                <a:tc>
                  <a:txBody>
                    <a:bodyPr/>
                    <a:lstStyle/>
                    <a:p>
                      <a:r>
                        <a:rPr lang="fr-CH" sz="1400" dirty="0" smtClean="0"/>
                        <a:t>Non</a:t>
                      </a:r>
                      <a:endParaRPr lang="en-US" sz="1400" dirty="0"/>
                    </a:p>
                  </a:txBody>
                  <a:tcPr/>
                </a:tc>
                <a:tc>
                  <a:txBody>
                    <a:bodyPr/>
                    <a:lstStyle/>
                    <a:p>
                      <a:pPr algn="ctr"/>
                      <a:r>
                        <a:rPr lang="fr-CH" sz="1400" dirty="0" smtClean="0"/>
                        <a:t>194105</a:t>
                      </a:r>
                      <a:endParaRPr lang="en-US" sz="1400" dirty="0"/>
                    </a:p>
                  </a:txBody>
                  <a:tcPr/>
                </a:tc>
                <a:tc>
                  <a:txBody>
                    <a:bodyPr/>
                    <a:lstStyle/>
                    <a:p>
                      <a:pPr algn="ctr"/>
                      <a:r>
                        <a:rPr lang="fr-CH" sz="1400" dirty="0" smtClean="0"/>
                        <a:t>51601</a:t>
                      </a:r>
                      <a:endParaRPr lang="en-US" sz="1400" dirty="0"/>
                    </a:p>
                  </a:txBody>
                  <a:tcPr/>
                </a:tc>
                <a:tc>
                  <a:txBody>
                    <a:bodyPr/>
                    <a:lstStyle/>
                    <a:p>
                      <a:pPr algn="ctr"/>
                      <a:r>
                        <a:rPr lang="fr-CH" sz="1400" dirty="0" smtClean="0"/>
                        <a:t>245706</a:t>
                      </a:r>
                      <a:endParaRPr lang="en-US" sz="1400" dirty="0"/>
                    </a:p>
                  </a:txBody>
                  <a:tcPr/>
                </a:tc>
                <a:extLst>
                  <a:ext uri="{0D108BD9-81ED-4DB2-BD59-A6C34878D82A}">
                    <a16:rowId xmlns:a16="http://schemas.microsoft.com/office/drawing/2014/main" val="3543333466"/>
                  </a:ext>
                </a:extLst>
              </a:tr>
              <a:tr h="317611">
                <a:tc>
                  <a:txBody>
                    <a:bodyPr/>
                    <a:lstStyle/>
                    <a:p>
                      <a:endParaRPr lang="en-US" sz="1400"/>
                    </a:p>
                  </a:txBody>
                  <a:tcPr/>
                </a:tc>
                <a:tc>
                  <a:txBody>
                    <a:bodyPr/>
                    <a:lstStyle/>
                    <a:p>
                      <a:pPr algn="ctr"/>
                      <a:r>
                        <a:rPr lang="fr-CH" sz="1400" b="1" dirty="0" smtClean="0"/>
                        <a:t>91.83%</a:t>
                      </a:r>
                      <a:endParaRPr lang="en-US" sz="1400" b="1" dirty="0"/>
                    </a:p>
                  </a:txBody>
                  <a:tcPr/>
                </a:tc>
                <a:tc>
                  <a:txBody>
                    <a:bodyPr/>
                    <a:lstStyle/>
                    <a:p>
                      <a:pPr algn="ctr"/>
                      <a:r>
                        <a:rPr lang="fr-CH" sz="1400" dirty="0" smtClean="0">
                          <a:solidFill>
                            <a:schemeClr val="tx1"/>
                          </a:solidFill>
                        </a:rPr>
                        <a:t>95.93%</a:t>
                      </a:r>
                      <a:endParaRPr lang="en-US" sz="1400" dirty="0">
                        <a:solidFill>
                          <a:schemeClr val="tx1"/>
                        </a:solidFill>
                      </a:endParaRPr>
                    </a:p>
                  </a:txBody>
                  <a:tcPr/>
                </a:tc>
                <a:tc>
                  <a:txBody>
                    <a:bodyPr/>
                    <a:lstStyle/>
                    <a:p>
                      <a:pPr algn="ctr"/>
                      <a:endParaRPr lang="en-US" sz="1400" dirty="0"/>
                    </a:p>
                  </a:txBody>
                  <a:tcPr/>
                </a:tc>
                <a:extLst>
                  <a:ext uri="{0D108BD9-81ED-4DB2-BD59-A6C34878D82A}">
                    <a16:rowId xmlns:a16="http://schemas.microsoft.com/office/drawing/2014/main" val="3762285483"/>
                  </a:ext>
                </a:extLst>
              </a:tr>
              <a:tr h="317611">
                <a:tc>
                  <a:txBody>
                    <a:bodyPr/>
                    <a:lstStyle/>
                    <a:p>
                      <a:r>
                        <a:rPr lang="fr-CH" sz="1400" dirty="0" smtClean="0"/>
                        <a:t>Oui</a:t>
                      </a:r>
                      <a:endParaRPr lang="en-US" sz="1400" dirty="0"/>
                    </a:p>
                  </a:txBody>
                  <a:tcPr/>
                </a:tc>
                <a:tc>
                  <a:txBody>
                    <a:bodyPr/>
                    <a:lstStyle/>
                    <a:p>
                      <a:pPr algn="ctr"/>
                      <a:r>
                        <a:rPr lang="fr-CH" sz="1400" dirty="0" smtClean="0"/>
                        <a:t>17261</a:t>
                      </a:r>
                      <a:endParaRPr lang="en-US" sz="1400" dirty="0"/>
                    </a:p>
                  </a:txBody>
                  <a:tcPr/>
                </a:tc>
                <a:tc>
                  <a:txBody>
                    <a:bodyPr/>
                    <a:lstStyle/>
                    <a:p>
                      <a:pPr algn="ctr"/>
                      <a:r>
                        <a:rPr lang="fr-CH" sz="1400" dirty="0" smtClean="0"/>
                        <a:t>2191</a:t>
                      </a:r>
                      <a:endParaRPr lang="en-US" sz="1400" dirty="0"/>
                    </a:p>
                  </a:txBody>
                  <a:tcPr/>
                </a:tc>
                <a:tc>
                  <a:txBody>
                    <a:bodyPr/>
                    <a:lstStyle/>
                    <a:p>
                      <a:pPr algn="ctr"/>
                      <a:r>
                        <a:rPr lang="fr-CH" sz="1400" dirty="0" smtClean="0"/>
                        <a:t>19452</a:t>
                      </a:r>
                      <a:endParaRPr lang="en-US" sz="1400" dirty="0"/>
                    </a:p>
                  </a:txBody>
                  <a:tcPr/>
                </a:tc>
                <a:extLst>
                  <a:ext uri="{0D108BD9-81ED-4DB2-BD59-A6C34878D82A}">
                    <a16:rowId xmlns:a16="http://schemas.microsoft.com/office/drawing/2014/main" val="3721191978"/>
                  </a:ext>
                </a:extLst>
              </a:tr>
              <a:tr h="317611">
                <a:tc>
                  <a:txBody>
                    <a:bodyPr/>
                    <a:lstStyle/>
                    <a:p>
                      <a:endParaRPr lang="en-US" sz="1400"/>
                    </a:p>
                  </a:txBody>
                  <a:tcPr/>
                </a:tc>
                <a:tc>
                  <a:txBody>
                    <a:bodyPr/>
                    <a:lstStyle/>
                    <a:p>
                      <a:pPr algn="ctr"/>
                      <a:r>
                        <a:rPr lang="fr-CH" sz="1400" b="1" dirty="0" smtClean="0">
                          <a:solidFill>
                            <a:srgbClr val="FF0000"/>
                          </a:solidFill>
                        </a:rPr>
                        <a:t>8.17%</a:t>
                      </a:r>
                      <a:endParaRPr lang="en-US" sz="1400" b="1" dirty="0">
                        <a:solidFill>
                          <a:srgbClr val="FF0000"/>
                        </a:solidFill>
                      </a:endParaRPr>
                    </a:p>
                  </a:txBody>
                  <a:tcPr/>
                </a:tc>
                <a:tc>
                  <a:txBody>
                    <a:bodyPr/>
                    <a:lstStyle/>
                    <a:p>
                      <a:pPr algn="ctr"/>
                      <a:r>
                        <a:rPr lang="fr-CH" sz="1400" b="1" dirty="0" smtClean="0">
                          <a:solidFill>
                            <a:srgbClr val="FF0000"/>
                          </a:solidFill>
                        </a:rPr>
                        <a:t>4.07%</a:t>
                      </a:r>
                      <a:endParaRPr lang="en-US" sz="1400" b="1"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1712563926"/>
                  </a:ext>
                </a:extLst>
              </a:tr>
              <a:tr h="317611">
                <a:tc>
                  <a:txBody>
                    <a:bodyPr/>
                    <a:lstStyle/>
                    <a:p>
                      <a:r>
                        <a:rPr lang="fr-CH" sz="1400" dirty="0" smtClean="0"/>
                        <a:t>Total</a:t>
                      </a:r>
                      <a:endParaRPr lang="en-US" sz="1400" dirty="0"/>
                    </a:p>
                  </a:txBody>
                  <a:tcPr/>
                </a:tc>
                <a:tc>
                  <a:txBody>
                    <a:bodyPr/>
                    <a:lstStyle/>
                    <a:p>
                      <a:pPr algn="ctr"/>
                      <a:r>
                        <a:rPr lang="fr-CH" sz="1400" dirty="0" smtClean="0"/>
                        <a:t>211366</a:t>
                      </a:r>
                      <a:endParaRPr lang="en-US" sz="1400" dirty="0"/>
                    </a:p>
                  </a:txBody>
                  <a:tcPr/>
                </a:tc>
                <a:tc>
                  <a:txBody>
                    <a:bodyPr/>
                    <a:lstStyle/>
                    <a:p>
                      <a:pPr algn="ctr"/>
                      <a:r>
                        <a:rPr lang="fr-CH" sz="1400" dirty="0" smtClean="0"/>
                        <a:t>53792</a:t>
                      </a:r>
                      <a:endParaRPr lang="en-US" sz="1400" dirty="0"/>
                    </a:p>
                  </a:txBody>
                  <a:tcPr/>
                </a:tc>
                <a:tc>
                  <a:txBody>
                    <a:bodyPr/>
                    <a:lstStyle/>
                    <a:p>
                      <a:pPr algn="ctr"/>
                      <a:r>
                        <a:rPr lang="fr-CH" sz="1400" dirty="0" smtClean="0"/>
                        <a:t>265158</a:t>
                      </a:r>
                      <a:endParaRPr lang="en-US" sz="1400" dirty="0"/>
                    </a:p>
                  </a:txBody>
                  <a:tcPr/>
                </a:tc>
                <a:extLst>
                  <a:ext uri="{0D108BD9-81ED-4DB2-BD59-A6C34878D82A}">
                    <a16:rowId xmlns:a16="http://schemas.microsoft.com/office/drawing/2014/main" val="1881039700"/>
                  </a:ext>
                </a:extLst>
              </a:tr>
            </a:tbl>
          </a:graphicData>
        </a:graphic>
      </p:graphicFrame>
      <p:sp>
        <p:nvSpPr>
          <p:cNvPr id="8" name="ZoneTexte 7"/>
          <p:cNvSpPr txBox="1"/>
          <p:nvPr/>
        </p:nvSpPr>
        <p:spPr>
          <a:xfrm>
            <a:off x="979054" y="2865120"/>
            <a:ext cx="6569961" cy="338554"/>
          </a:xfrm>
          <a:prstGeom prst="rect">
            <a:avLst/>
          </a:prstGeom>
          <a:noFill/>
        </p:spPr>
        <p:txBody>
          <a:bodyPr wrap="square" rtlCol="0">
            <a:spAutoFit/>
          </a:bodyPr>
          <a:lstStyle/>
          <a:p>
            <a:r>
              <a:rPr lang="fr-CH" sz="1600" b="1" dirty="0" smtClean="0">
                <a:solidFill>
                  <a:schemeClr val="accent1">
                    <a:lumMod val="75000"/>
                  </a:schemeClr>
                </a:solidFill>
              </a:rPr>
              <a:t>Analyse bi-variée: peine privative de liberté et sexe</a:t>
            </a:r>
            <a:endParaRPr lang="en-US" sz="1600" b="1" dirty="0">
              <a:solidFill>
                <a:schemeClr val="accent1">
                  <a:lumMod val="75000"/>
                </a:schemeClr>
              </a:solidFill>
            </a:endParaRPr>
          </a:p>
        </p:txBody>
      </p:sp>
      <p:sp>
        <p:nvSpPr>
          <p:cNvPr id="9" name="ZoneTexte 8"/>
          <p:cNvSpPr txBox="1"/>
          <p:nvPr/>
        </p:nvSpPr>
        <p:spPr>
          <a:xfrm>
            <a:off x="1059275" y="5801782"/>
            <a:ext cx="6717743" cy="246221"/>
          </a:xfrm>
          <a:prstGeom prst="rect">
            <a:avLst/>
          </a:prstGeom>
          <a:noFill/>
        </p:spPr>
        <p:txBody>
          <a:bodyPr wrap="square" rtlCol="0">
            <a:spAutoFit/>
          </a:bodyPr>
          <a:lstStyle/>
          <a:p>
            <a:r>
              <a:rPr lang="fr-CH" sz="1000" dirty="0" smtClean="0"/>
              <a:t>Chi-Square= 1056.88, DF=1, P=.0001, Phi = -0.0631, </a:t>
            </a:r>
            <a:r>
              <a:rPr lang="fr-CH" sz="1000" dirty="0" err="1" smtClean="0"/>
              <a:t>Cramer’s</a:t>
            </a:r>
            <a:r>
              <a:rPr lang="fr-CH" sz="1000" dirty="0" smtClean="0"/>
              <a:t> V= -0.0631 </a:t>
            </a:r>
            <a:endParaRPr lang="en-US" sz="1000" dirty="0"/>
          </a:p>
        </p:txBody>
      </p:sp>
    </p:spTree>
    <p:extLst>
      <p:ext uri="{BB962C8B-B14F-4D97-AF65-F5344CB8AC3E}">
        <p14:creationId xmlns:p14="http://schemas.microsoft.com/office/powerpoint/2010/main" val="25195470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9274" y="942110"/>
            <a:ext cx="9359125" cy="451569"/>
          </a:xfrm>
        </p:spPr>
        <p:txBody>
          <a:bodyPr/>
          <a:lstStyle/>
          <a:p>
            <a:r>
              <a:rPr lang="fr-CH" sz="2000" dirty="0" smtClean="0"/>
              <a:t>Régression logistique: Peine privative de liberté et d’autres variables</a:t>
            </a:r>
            <a:endParaRPr lang="en-US" sz="2000"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273447374"/>
              </p:ext>
            </p:extLst>
          </p:nvPr>
        </p:nvGraphicFramePr>
        <p:xfrm>
          <a:off x="1059275" y="1393679"/>
          <a:ext cx="9546322" cy="4494602"/>
        </p:xfrm>
        <a:graphic>
          <a:graphicData uri="http://schemas.openxmlformats.org/drawingml/2006/table">
            <a:tbl>
              <a:tblPr firstRow="1" bandRow="1">
                <a:tableStyleId>{5C22544A-7EE6-4342-B048-85BDC9FD1C3A}</a:tableStyleId>
              </a:tblPr>
              <a:tblGrid>
                <a:gridCol w="2614302">
                  <a:extLst>
                    <a:ext uri="{9D8B030D-6E8A-4147-A177-3AD203B41FA5}">
                      <a16:colId xmlns:a16="http://schemas.microsoft.com/office/drawing/2014/main" val="351015985"/>
                    </a:ext>
                  </a:extLst>
                </a:gridCol>
                <a:gridCol w="621181">
                  <a:extLst>
                    <a:ext uri="{9D8B030D-6E8A-4147-A177-3AD203B41FA5}">
                      <a16:colId xmlns:a16="http://schemas.microsoft.com/office/drawing/2014/main" val="937845272"/>
                    </a:ext>
                  </a:extLst>
                </a:gridCol>
                <a:gridCol w="747219">
                  <a:extLst>
                    <a:ext uri="{9D8B030D-6E8A-4147-A177-3AD203B41FA5}">
                      <a16:colId xmlns:a16="http://schemas.microsoft.com/office/drawing/2014/main" val="1751979939"/>
                    </a:ext>
                  </a:extLst>
                </a:gridCol>
                <a:gridCol w="864249">
                  <a:extLst>
                    <a:ext uri="{9D8B030D-6E8A-4147-A177-3AD203B41FA5}">
                      <a16:colId xmlns:a16="http://schemas.microsoft.com/office/drawing/2014/main" val="837004301"/>
                    </a:ext>
                  </a:extLst>
                </a:gridCol>
                <a:gridCol w="414121">
                  <a:extLst>
                    <a:ext uri="{9D8B030D-6E8A-4147-A177-3AD203B41FA5}">
                      <a16:colId xmlns:a16="http://schemas.microsoft.com/office/drawing/2014/main" val="1207986838"/>
                    </a:ext>
                  </a:extLst>
                </a:gridCol>
                <a:gridCol w="837556">
                  <a:extLst>
                    <a:ext uri="{9D8B030D-6E8A-4147-A177-3AD203B41FA5}">
                      <a16:colId xmlns:a16="http://schemas.microsoft.com/office/drawing/2014/main" val="913120573"/>
                    </a:ext>
                  </a:extLst>
                </a:gridCol>
                <a:gridCol w="1016438">
                  <a:extLst>
                    <a:ext uri="{9D8B030D-6E8A-4147-A177-3AD203B41FA5}">
                      <a16:colId xmlns:a16="http://schemas.microsoft.com/office/drawing/2014/main" val="3031891239"/>
                    </a:ext>
                  </a:extLst>
                </a:gridCol>
                <a:gridCol w="1452463">
                  <a:extLst>
                    <a:ext uri="{9D8B030D-6E8A-4147-A177-3AD203B41FA5}">
                      <a16:colId xmlns:a16="http://schemas.microsoft.com/office/drawing/2014/main" val="3624358609"/>
                    </a:ext>
                  </a:extLst>
                </a:gridCol>
                <a:gridCol w="978793">
                  <a:extLst>
                    <a:ext uri="{9D8B030D-6E8A-4147-A177-3AD203B41FA5}">
                      <a16:colId xmlns:a16="http://schemas.microsoft.com/office/drawing/2014/main" val="3488243527"/>
                    </a:ext>
                  </a:extLst>
                </a:gridCol>
              </a:tblGrid>
              <a:tr h="402745">
                <a:tc>
                  <a:txBody>
                    <a:bodyPr/>
                    <a:lstStyle/>
                    <a:p>
                      <a:pPr algn="ctr">
                        <a:spcBef>
                          <a:spcPts val="0"/>
                        </a:spcBef>
                      </a:pPr>
                      <a:r>
                        <a:rPr lang="fr-CH" sz="1200" dirty="0" smtClean="0"/>
                        <a:t>Variables</a:t>
                      </a:r>
                      <a:r>
                        <a:rPr lang="fr-CH" sz="1200" baseline="0" dirty="0" smtClean="0"/>
                        <a:t> de la régression</a:t>
                      </a:r>
                      <a:endParaRPr lang="en-US" sz="1200" dirty="0"/>
                    </a:p>
                  </a:txBody>
                  <a:tcPr/>
                </a:tc>
                <a:tc>
                  <a:txBody>
                    <a:bodyPr/>
                    <a:lstStyle/>
                    <a:p>
                      <a:pPr algn="ctr">
                        <a:spcBef>
                          <a:spcPts val="0"/>
                        </a:spcBef>
                      </a:pPr>
                      <a:r>
                        <a:rPr lang="fr-CH" sz="1200" dirty="0" smtClean="0"/>
                        <a:t>B</a:t>
                      </a:r>
                      <a:endParaRPr lang="en-US" sz="1200" dirty="0"/>
                    </a:p>
                  </a:txBody>
                  <a:tcPr/>
                </a:tc>
                <a:tc>
                  <a:txBody>
                    <a:bodyPr/>
                    <a:lstStyle/>
                    <a:p>
                      <a:pPr algn="ctr">
                        <a:spcBef>
                          <a:spcPts val="0"/>
                        </a:spcBef>
                      </a:pPr>
                      <a:r>
                        <a:rPr lang="fr-CH" sz="1200" dirty="0" smtClean="0"/>
                        <a:t>S.E.</a:t>
                      </a:r>
                      <a:r>
                        <a:rPr lang="fr-CH" sz="1200" baseline="0" dirty="0" smtClean="0"/>
                        <a:t> </a:t>
                      </a:r>
                      <a:endParaRPr lang="en-US" sz="1200" dirty="0"/>
                    </a:p>
                  </a:txBody>
                  <a:tcPr/>
                </a:tc>
                <a:tc>
                  <a:txBody>
                    <a:bodyPr/>
                    <a:lstStyle/>
                    <a:p>
                      <a:pPr algn="ctr">
                        <a:spcBef>
                          <a:spcPts val="0"/>
                        </a:spcBef>
                      </a:pPr>
                      <a:r>
                        <a:rPr lang="fr-CH" sz="1200" dirty="0" smtClean="0"/>
                        <a:t>Wald</a:t>
                      </a:r>
                      <a:endParaRPr lang="en-US" sz="1200" dirty="0"/>
                    </a:p>
                  </a:txBody>
                  <a:tcPr/>
                </a:tc>
                <a:tc>
                  <a:txBody>
                    <a:bodyPr/>
                    <a:lstStyle/>
                    <a:p>
                      <a:pPr algn="ctr">
                        <a:spcBef>
                          <a:spcPts val="0"/>
                        </a:spcBef>
                      </a:pPr>
                      <a:r>
                        <a:rPr lang="fr-CH" sz="1200" dirty="0" err="1" smtClean="0"/>
                        <a:t>df</a:t>
                      </a:r>
                      <a:endParaRPr lang="en-US" sz="1200" dirty="0"/>
                    </a:p>
                  </a:txBody>
                  <a:tcPr/>
                </a:tc>
                <a:tc>
                  <a:txBody>
                    <a:bodyPr/>
                    <a:lstStyle/>
                    <a:p>
                      <a:pPr algn="ctr">
                        <a:spcBef>
                          <a:spcPts val="0"/>
                        </a:spcBef>
                      </a:pPr>
                      <a:r>
                        <a:rPr lang="fr-CH" sz="1200" dirty="0" err="1" smtClean="0"/>
                        <a:t>Sig</a:t>
                      </a:r>
                      <a:r>
                        <a:rPr lang="fr-CH" sz="1200" dirty="0" smtClean="0"/>
                        <a:t>.</a:t>
                      </a:r>
                      <a:endParaRPr lang="en-US" sz="1200" dirty="0"/>
                    </a:p>
                  </a:txBody>
                  <a:tcPr/>
                </a:tc>
                <a:tc>
                  <a:txBody>
                    <a:bodyPr/>
                    <a:lstStyle/>
                    <a:p>
                      <a:pPr algn="ctr">
                        <a:spcBef>
                          <a:spcPts val="0"/>
                        </a:spcBef>
                      </a:pPr>
                      <a:r>
                        <a:rPr lang="fr-CH" sz="1200" dirty="0" err="1" smtClean="0"/>
                        <a:t>Exp</a:t>
                      </a:r>
                      <a:r>
                        <a:rPr lang="fr-CH" sz="1200" dirty="0" smtClean="0"/>
                        <a:t> (B)</a:t>
                      </a:r>
                      <a:endParaRPr lang="en-US" sz="1200" dirty="0"/>
                    </a:p>
                  </a:txBody>
                  <a:tcPr/>
                </a:tc>
                <a:tc>
                  <a:txBody>
                    <a:bodyPr/>
                    <a:lstStyle/>
                    <a:p>
                      <a:pPr algn="ctr">
                        <a:spcBef>
                          <a:spcPts val="0"/>
                        </a:spcBef>
                      </a:pPr>
                      <a:r>
                        <a:rPr lang="fr-CH" sz="1200" dirty="0" smtClean="0"/>
                        <a:t>95%</a:t>
                      </a:r>
                      <a:r>
                        <a:rPr lang="fr-CH" sz="1200" baseline="0" dirty="0" smtClean="0"/>
                        <a:t> C.L. EXP (B)</a:t>
                      </a:r>
                      <a:endParaRPr lang="en-US" sz="1200" dirty="0"/>
                    </a:p>
                  </a:txBody>
                  <a:tcPr/>
                </a:tc>
                <a:tc>
                  <a:txBody>
                    <a:bodyPr/>
                    <a:lstStyle/>
                    <a:p>
                      <a:pPr>
                        <a:spcBef>
                          <a:spcPts val="0"/>
                        </a:spcBef>
                      </a:pPr>
                      <a:endParaRPr lang="en-US" sz="1200" dirty="0"/>
                    </a:p>
                  </a:txBody>
                  <a:tcPr/>
                </a:tc>
                <a:extLst>
                  <a:ext uri="{0D108BD9-81ED-4DB2-BD59-A6C34878D82A}">
                    <a16:rowId xmlns:a16="http://schemas.microsoft.com/office/drawing/2014/main" val="3409574464"/>
                  </a:ext>
                </a:extLst>
              </a:tr>
              <a:tr h="333934">
                <a:tc>
                  <a:txBody>
                    <a:bodyPr/>
                    <a:lstStyle/>
                    <a:p>
                      <a:pPr>
                        <a:spcBef>
                          <a:spcPts val="0"/>
                        </a:spcBef>
                      </a:pPr>
                      <a:endParaRPr lang="en-US" sz="1200" dirty="0"/>
                    </a:p>
                  </a:txBody>
                  <a:tcPr/>
                </a:tc>
                <a:tc>
                  <a:txBody>
                    <a:bodyPr/>
                    <a:lstStyle/>
                    <a:p>
                      <a:pPr>
                        <a:spcBef>
                          <a:spcPts val="0"/>
                        </a:spcBef>
                      </a:pPr>
                      <a:endParaRPr lang="en-US" sz="1200"/>
                    </a:p>
                  </a:txBody>
                  <a:tcPr/>
                </a:tc>
                <a:tc>
                  <a:txBody>
                    <a:bodyPr/>
                    <a:lstStyle/>
                    <a:p>
                      <a:pPr>
                        <a:spcBef>
                          <a:spcPts val="0"/>
                        </a:spcBef>
                      </a:pPr>
                      <a:endParaRPr lang="en-US" sz="1200" dirty="0"/>
                    </a:p>
                  </a:txBody>
                  <a:tcPr/>
                </a:tc>
                <a:tc>
                  <a:txBody>
                    <a:bodyPr/>
                    <a:lstStyle/>
                    <a:p>
                      <a:pPr>
                        <a:spcBef>
                          <a:spcPts val="0"/>
                        </a:spcBef>
                      </a:pPr>
                      <a:endParaRPr lang="en-US" sz="1200" dirty="0"/>
                    </a:p>
                  </a:txBody>
                  <a:tcPr/>
                </a:tc>
                <a:tc>
                  <a:txBody>
                    <a:bodyPr/>
                    <a:lstStyle/>
                    <a:p>
                      <a:pPr>
                        <a:spcBef>
                          <a:spcPts val="0"/>
                        </a:spcBef>
                      </a:pPr>
                      <a:endParaRPr lang="en-US" sz="1200" dirty="0"/>
                    </a:p>
                  </a:txBody>
                  <a:tcPr/>
                </a:tc>
                <a:tc>
                  <a:txBody>
                    <a:bodyPr/>
                    <a:lstStyle/>
                    <a:p>
                      <a:pPr>
                        <a:spcBef>
                          <a:spcPts val="0"/>
                        </a:spcBef>
                      </a:pPr>
                      <a:endParaRPr lang="en-US" sz="1200" dirty="0"/>
                    </a:p>
                  </a:txBody>
                  <a:tcPr/>
                </a:tc>
                <a:tc>
                  <a:txBody>
                    <a:bodyPr/>
                    <a:lstStyle/>
                    <a:p>
                      <a:pPr>
                        <a:spcBef>
                          <a:spcPts val="0"/>
                        </a:spcBef>
                      </a:pPr>
                      <a:endParaRPr lang="en-US" sz="1200"/>
                    </a:p>
                  </a:txBody>
                  <a:tcPr/>
                </a:tc>
                <a:tc>
                  <a:txBody>
                    <a:bodyPr/>
                    <a:lstStyle/>
                    <a:p>
                      <a:pPr algn="ctr">
                        <a:spcBef>
                          <a:spcPts val="0"/>
                        </a:spcBef>
                      </a:pPr>
                      <a:r>
                        <a:rPr lang="fr-CH" sz="1200" dirty="0" err="1" smtClean="0"/>
                        <a:t>Lower</a:t>
                      </a:r>
                      <a:r>
                        <a:rPr lang="fr-CH" sz="1200" dirty="0" smtClean="0"/>
                        <a:t> </a:t>
                      </a:r>
                      <a:r>
                        <a:rPr lang="fr-CH" sz="1200" dirty="0" err="1" smtClean="0"/>
                        <a:t>limit</a:t>
                      </a:r>
                      <a:endParaRPr lang="en-US" sz="1200" dirty="0"/>
                    </a:p>
                  </a:txBody>
                  <a:tcPr/>
                </a:tc>
                <a:tc>
                  <a:txBody>
                    <a:bodyPr/>
                    <a:lstStyle/>
                    <a:p>
                      <a:pPr algn="ctr">
                        <a:spcBef>
                          <a:spcPts val="0"/>
                        </a:spcBef>
                      </a:pPr>
                      <a:r>
                        <a:rPr lang="fr-CH" sz="1200" dirty="0" err="1" smtClean="0"/>
                        <a:t>Upper</a:t>
                      </a:r>
                      <a:r>
                        <a:rPr lang="fr-CH" sz="1200" dirty="0" smtClean="0"/>
                        <a:t> </a:t>
                      </a:r>
                      <a:r>
                        <a:rPr lang="fr-CH" sz="1200" dirty="0" err="1" smtClean="0"/>
                        <a:t>limit</a:t>
                      </a:r>
                      <a:endParaRPr lang="en-US" sz="1200" dirty="0"/>
                    </a:p>
                  </a:txBody>
                  <a:tcPr/>
                </a:tc>
                <a:extLst>
                  <a:ext uri="{0D108BD9-81ED-4DB2-BD59-A6C34878D82A}">
                    <a16:rowId xmlns:a16="http://schemas.microsoft.com/office/drawing/2014/main" val="4114130523"/>
                  </a:ext>
                </a:extLst>
              </a:tr>
              <a:tr h="315383">
                <a:tc>
                  <a:txBody>
                    <a:bodyPr/>
                    <a:lstStyle/>
                    <a:p>
                      <a:pPr>
                        <a:spcBef>
                          <a:spcPts val="0"/>
                        </a:spcBef>
                      </a:pPr>
                      <a:r>
                        <a:rPr lang="fr-CH" sz="1100" dirty="0" smtClean="0">
                          <a:latin typeface="+mj-lt"/>
                        </a:rPr>
                        <a:t>Sexe</a:t>
                      </a:r>
                      <a:endParaRPr lang="en-US" sz="1100" dirty="0">
                        <a:latin typeface="+mj-lt"/>
                      </a:endParaRPr>
                    </a:p>
                  </a:txBody>
                  <a:tcPr/>
                </a:tc>
                <a:tc>
                  <a:txBody>
                    <a:bodyPr/>
                    <a:lstStyle/>
                    <a:p>
                      <a:pPr algn="ctr">
                        <a:spcBef>
                          <a:spcPts val="0"/>
                        </a:spcBef>
                      </a:pPr>
                      <a:r>
                        <a:rPr lang="fr-CH" sz="1100" dirty="0" smtClean="0">
                          <a:latin typeface="+mj-lt"/>
                        </a:rPr>
                        <a:t>0.1329</a:t>
                      </a:r>
                      <a:endParaRPr lang="en-US" sz="1100" dirty="0">
                        <a:latin typeface="+mj-lt"/>
                      </a:endParaRPr>
                    </a:p>
                  </a:txBody>
                  <a:tcPr/>
                </a:tc>
                <a:tc>
                  <a:txBody>
                    <a:bodyPr/>
                    <a:lstStyle/>
                    <a:p>
                      <a:pPr algn="ctr">
                        <a:spcBef>
                          <a:spcPts val="0"/>
                        </a:spcBef>
                      </a:pPr>
                      <a:r>
                        <a:rPr lang="fr-CH" sz="1100" dirty="0" smtClean="0">
                          <a:latin typeface="+mj-lt"/>
                        </a:rPr>
                        <a:t>0.0441</a:t>
                      </a:r>
                      <a:endParaRPr lang="en-US" sz="1100" dirty="0">
                        <a:latin typeface="+mj-lt"/>
                      </a:endParaRPr>
                    </a:p>
                  </a:txBody>
                  <a:tcPr/>
                </a:tc>
                <a:tc>
                  <a:txBody>
                    <a:bodyPr/>
                    <a:lstStyle/>
                    <a:p>
                      <a:pPr algn="ctr">
                        <a:spcBef>
                          <a:spcPts val="0"/>
                        </a:spcBef>
                      </a:pPr>
                      <a:r>
                        <a:rPr lang="fr-CH" sz="1100" dirty="0" smtClean="0">
                          <a:latin typeface="+mj-lt"/>
                        </a:rPr>
                        <a:t>3619.08</a:t>
                      </a:r>
                      <a:endParaRPr lang="en-US" sz="1100" dirty="0">
                        <a:latin typeface="+mj-lt"/>
                      </a:endParaRPr>
                    </a:p>
                  </a:txBody>
                  <a:tcPr/>
                </a:tc>
                <a:tc>
                  <a:txBody>
                    <a:bodyPr/>
                    <a:lstStyle/>
                    <a:p>
                      <a:pPr algn="ctr">
                        <a:spcBef>
                          <a:spcPts val="0"/>
                        </a:spcBef>
                      </a:pPr>
                      <a:r>
                        <a:rPr lang="fr-CH" sz="1100" dirty="0" smtClean="0">
                          <a:latin typeface="+mj-lt"/>
                        </a:rPr>
                        <a:t>1</a:t>
                      </a:r>
                      <a:endParaRPr lang="en-US" sz="1100" dirty="0">
                        <a:latin typeface="+mj-lt"/>
                      </a:endParaRPr>
                    </a:p>
                  </a:txBody>
                  <a:tcPr/>
                </a:tc>
                <a:tc>
                  <a:txBody>
                    <a:bodyPr/>
                    <a:lstStyle/>
                    <a:p>
                      <a:pPr algn="ctr">
                        <a:spcBef>
                          <a:spcPts val="0"/>
                        </a:spcBef>
                      </a:pPr>
                      <a:r>
                        <a:rPr lang="fr-CH" sz="1100" dirty="0" smtClean="0">
                          <a:latin typeface="+mj-lt"/>
                        </a:rPr>
                        <a:t>0.0026</a:t>
                      </a:r>
                      <a:endParaRPr lang="en-US" sz="1100" dirty="0">
                        <a:latin typeface="+mj-lt"/>
                      </a:endParaRPr>
                    </a:p>
                  </a:txBody>
                  <a:tcPr/>
                </a:tc>
                <a:tc>
                  <a:txBody>
                    <a:bodyPr/>
                    <a:lstStyle/>
                    <a:p>
                      <a:pPr algn="ctr">
                        <a:spcBef>
                          <a:spcPts val="0"/>
                        </a:spcBef>
                      </a:pPr>
                      <a:r>
                        <a:rPr lang="fr-CH" sz="1100" dirty="0" smtClean="0">
                          <a:latin typeface="+mj-lt"/>
                        </a:rPr>
                        <a:t>1.142</a:t>
                      </a:r>
                      <a:endParaRPr lang="en-US" sz="1100" dirty="0">
                        <a:latin typeface="+mj-lt"/>
                      </a:endParaRPr>
                    </a:p>
                  </a:txBody>
                  <a:tcPr/>
                </a:tc>
                <a:tc>
                  <a:txBody>
                    <a:bodyPr/>
                    <a:lstStyle/>
                    <a:p>
                      <a:pPr algn="ctr">
                        <a:spcBef>
                          <a:spcPts val="0"/>
                        </a:spcBef>
                      </a:pPr>
                      <a:r>
                        <a:rPr lang="fr-CH" sz="1100" dirty="0" smtClean="0">
                          <a:latin typeface="+mj-lt"/>
                        </a:rPr>
                        <a:t>1.048</a:t>
                      </a:r>
                      <a:endParaRPr lang="en-US" sz="1100" dirty="0">
                        <a:latin typeface="+mj-lt"/>
                      </a:endParaRPr>
                    </a:p>
                  </a:txBody>
                  <a:tcPr/>
                </a:tc>
                <a:tc>
                  <a:txBody>
                    <a:bodyPr/>
                    <a:lstStyle/>
                    <a:p>
                      <a:pPr algn="ctr">
                        <a:spcBef>
                          <a:spcPts val="0"/>
                        </a:spcBef>
                      </a:pPr>
                      <a:r>
                        <a:rPr lang="fr-CH" sz="1100" dirty="0" smtClean="0">
                          <a:latin typeface="+mj-lt"/>
                        </a:rPr>
                        <a:t>1.245</a:t>
                      </a:r>
                      <a:endParaRPr lang="en-US" sz="1100" dirty="0">
                        <a:latin typeface="+mj-lt"/>
                      </a:endParaRPr>
                    </a:p>
                  </a:txBody>
                  <a:tcPr/>
                </a:tc>
                <a:extLst>
                  <a:ext uri="{0D108BD9-81ED-4DB2-BD59-A6C34878D82A}">
                    <a16:rowId xmlns:a16="http://schemas.microsoft.com/office/drawing/2014/main" val="211846255"/>
                  </a:ext>
                </a:extLst>
              </a:tr>
              <a:tr h="315383">
                <a:tc>
                  <a:txBody>
                    <a:bodyPr/>
                    <a:lstStyle/>
                    <a:p>
                      <a:pPr>
                        <a:spcBef>
                          <a:spcPts val="0"/>
                        </a:spcBef>
                      </a:pPr>
                      <a:r>
                        <a:rPr lang="fr-CH" sz="1100" dirty="0" smtClean="0">
                          <a:latin typeface="+mj-lt"/>
                        </a:rPr>
                        <a:t>Age 16 vs 15</a:t>
                      </a:r>
                      <a:endParaRPr lang="en-US" sz="1100" dirty="0">
                        <a:latin typeface="+mj-lt"/>
                      </a:endParaRPr>
                    </a:p>
                  </a:txBody>
                  <a:tcPr/>
                </a:tc>
                <a:tc>
                  <a:txBody>
                    <a:bodyPr/>
                    <a:lstStyle/>
                    <a:p>
                      <a:pPr algn="ctr">
                        <a:spcBef>
                          <a:spcPts val="0"/>
                        </a:spcBef>
                      </a:pPr>
                      <a:r>
                        <a:rPr lang="fr-CH" sz="1100" dirty="0" smtClean="0">
                          <a:latin typeface="+mj-lt"/>
                        </a:rPr>
                        <a:t>0.638</a:t>
                      </a:r>
                      <a:endParaRPr lang="en-US" sz="1100" dirty="0">
                        <a:latin typeface="+mj-lt"/>
                      </a:endParaRPr>
                    </a:p>
                  </a:txBody>
                  <a:tcPr/>
                </a:tc>
                <a:tc>
                  <a:txBody>
                    <a:bodyPr/>
                    <a:lstStyle/>
                    <a:p>
                      <a:pPr algn="ctr">
                        <a:spcBef>
                          <a:spcPts val="0"/>
                        </a:spcBef>
                      </a:pPr>
                      <a:r>
                        <a:rPr lang="fr-CH" sz="1100" dirty="0" smtClean="0">
                          <a:latin typeface="+mj-lt"/>
                        </a:rPr>
                        <a:t>0.0422</a:t>
                      </a:r>
                      <a:endParaRPr lang="en-US" sz="1100" dirty="0">
                        <a:latin typeface="+mj-lt"/>
                      </a:endParaRPr>
                    </a:p>
                  </a:txBody>
                  <a:tcPr/>
                </a:tc>
                <a:tc>
                  <a:txBody>
                    <a:bodyPr/>
                    <a:lstStyle/>
                    <a:p>
                      <a:pPr algn="ctr">
                        <a:spcBef>
                          <a:spcPts val="0"/>
                        </a:spcBef>
                      </a:pPr>
                      <a:r>
                        <a:rPr lang="fr-CH" sz="1100" dirty="0" smtClean="0">
                          <a:latin typeface="+mj-lt"/>
                        </a:rPr>
                        <a:t>228.5662</a:t>
                      </a:r>
                      <a:endParaRPr lang="en-US" sz="1100" dirty="0">
                        <a:latin typeface="+mj-lt"/>
                      </a:endParaRPr>
                    </a:p>
                  </a:txBody>
                  <a:tcPr/>
                </a:tc>
                <a:tc>
                  <a:txBody>
                    <a:bodyPr/>
                    <a:lstStyle/>
                    <a:p>
                      <a:pPr algn="ctr">
                        <a:spcBef>
                          <a:spcPts val="0"/>
                        </a:spcBef>
                      </a:pPr>
                      <a:r>
                        <a:rPr lang="fr-CH" sz="1100" dirty="0" smtClean="0">
                          <a:latin typeface="+mj-lt"/>
                        </a:rPr>
                        <a:t>2</a:t>
                      </a:r>
                      <a:endParaRPr lang="en-US" sz="1100" dirty="0">
                        <a:latin typeface="+mj-lt"/>
                      </a:endParaRPr>
                    </a:p>
                  </a:txBody>
                  <a:tcPr/>
                </a:tc>
                <a:tc>
                  <a:txBody>
                    <a:bodyPr/>
                    <a:lstStyle/>
                    <a:p>
                      <a:pPr algn="ctr">
                        <a:spcBef>
                          <a:spcPts val="0"/>
                        </a:spcBef>
                      </a:pPr>
                      <a:r>
                        <a:rPr lang="fr-CH" sz="1100" dirty="0" smtClean="0">
                          <a:latin typeface="+mj-lt"/>
                        </a:rPr>
                        <a:t>&lt;.0001</a:t>
                      </a:r>
                      <a:endParaRPr lang="en-US" sz="1100" dirty="0">
                        <a:latin typeface="+mj-lt"/>
                      </a:endParaRPr>
                    </a:p>
                  </a:txBody>
                  <a:tcPr/>
                </a:tc>
                <a:tc>
                  <a:txBody>
                    <a:bodyPr/>
                    <a:lstStyle/>
                    <a:p>
                      <a:pPr algn="ctr">
                        <a:spcBef>
                          <a:spcPts val="0"/>
                        </a:spcBef>
                      </a:pPr>
                      <a:r>
                        <a:rPr lang="fr-CH" sz="1100" dirty="0" smtClean="0">
                          <a:latin typeface="+mj-lt"/>
                        </a:rPr>
                        <a:t>1.893</a:t>
                      </a:r>
                      <a:endParaRPr lang="en-US" sz="1100" dirty="0">
                        <a:latin typeface="+mj-lt"/>
                      </a:endParaRPr>
                    </a:p>
                  </a:txBody>
                  <a:tcPr/>
                </a:tc>
                <a:tc>
                  <a:txBody>
                    <a:bodyPr/>
                    <a:lstStyle/>
                    <a:p>
                      <a:pPr algn="ctr">
                        <a:spcBef>
                          <a:spcPts val="0"/>
                        </a:spcBef>
                      </a:pPr>
                      <a:r>
                        <a:rPr lang="fr-CH" sz="1100" dirty="0" smtClean="0">
                          <a:latin typeface="+mj-lt"/>
                        </a:rPr>
                        <a:t>1.742</a:t>
                      </a:r>
                      <a:endParaRPr lang="en-US" sz="1100" dirty="0">
                        <a:latin typeface="+mj-lt"/>
                      </a:endParaRPr>
                    </a:p>
                  </a:txBody>
                  <a:tcPr/>
                </a:tc>
                <a:tc>
                  <a:txBody>
                    <a:bodyPr/>
                    <a:lstStyle/>
                    <a:p>
                      <a:pPr algn="ctr">
                        <a:spcBef>
                          <a:spcPts val="0"/>
                        </a:spcBef>
                      </a:pPr>
                      <a:r>
                        <a:rPr lang="fr-CH" sz="1100" dirty="0" smtClean="0">
                          <a:latin typeface="+mj-lt"/>
                        </a:rPr>
                        <a:t>2.056</a:t>
                      </a:r>
                      <a:endParaRPr lang="en-US" sz="1100" dirty="0">
                        <a:latin typeface="+mj-lt"/>
                      </a:endParaRPr>
                    </a:p>
                  </a:txBody>
                  <a:tcPr/>
                </a:tc>
                <a:extLst>
                  <a:ext uri="{0D108BD9-81ED-4DB2-BD59-A6C34878D82A}">
                    <a16:rowId xmlns:a16="http://schemas.microsoft.com/office/drawing/2014/main" val="2068233984"/>
                  </a:ext>
                </a:extLst>
              </a:tr>
              <a:tr h="315383">
                <a:tc>
                  <a:txBody>
                    <a:bodyPr/>
                    <a:lstStyle/>
                    <a:p>
                      <a:pPr>
                        <a:spcBef>
                          <a:spcPts val="0"/>
                        </a:spcBef>
                      </a:pPr>
                      <a:r>
                        <a:rPr lang="fr-CH" sz="1100" dirty="0" smtClean="0">
                          <a:latin typeface="+mj-lt"/>
                        </a:rPr>
                        <a:t>Age 17 vs 15</a:t>
                      </a:r>
                      <a:endParaRPr lang="en-US" sz="1100" dirty="0">
                        <a:latin typeface="+mj-lt"/>
                      </a:endParaRPr>
                    </a:p>
                  </a:txBody>
                  <a:tcPr/>
                </a:tc>
                <a:tc>
                  <a:txBody>
                    <a:bodyPr/>
                    <a:lstStyle/>
                    <a:p>
                      <a:pPr algn="ctr">
                        <a:spcBef>
                          <a:spcPts val="0"/>
                        </a:spcBef>
                      </a:pPr>
                      <a:r>
                        <a:rPr lang="fr-CH" sz="1100" dirty="0" smtClean="0">
                          <a:latin typeface="+mj-lt"/>
                        </a:rPr>
                        <a:t>1.0219</a:t>
                      </a:r>
                      <a:endParaRPr lang="en-US" sz="1100" dirty="0">
                        <a:latin typeface="+mj-lt"/>
                      </a:endParaRPr>
                    </a:p>
                  </a:txBody>
                  <a:tcPr/>
                </a:tc>
                <a:tc>
                  <a:txBody>
                    <a:bodyPr/>
                    <a:lstStyle/>
                    <a:p>
                      <a:pPr algn="ctr">
                        <a:spcBef>
                          <a:spcPts val="0"/>
                        </a:spcBef>
                      </a:pPr>
                      <a:r>
                        <a:rPr lang="fr-CH" sz="1100" dirty="0" smtClean="0">
                          <a:latin typeface="+mj-lt"/>
                        </a:rPr>
                        <a:t>0.0407</a:t>
                      </a:r>
                      <a:endParaRPr lang="en-US" sz="1100" dirty="0">
                        <a:latin typeface="+mj-lt"/>
                      </a:endParaRPr>
                    </a:p>
                  </a:txBody>
                  <a:tcPr/>
                </a:tc>
                <a:tc>
                  <a:txBody>
                    <a:bodyPr/>
                    <a:lstStyle/>
                    <a:p>
                      <a:pPr algn="ctr">
                        <a:spcBef>
                          <a:spcPts val="0"/>
                        </a:spcBef>
                      </a:pPr>
                      <a:r>
                        <a:rPr lang="fr-CH" sz="1100" dirty="0" smtClean="0">
                          <a:latin typeface="+mj-lt"/>
                        </a:rPr>
                        <a:t>631.5399</a:t>
                      </a:r>
                      <a:endParaRPr lang="en-US" sz="1100" dirty="0">
                        <a:latin typeface="+mj-lt"/>
                      </a:endParaRPr>
                    </a:p>
                  </a:txBody>
                  <a:tcPr/>
                </a:tc>
                <a:tc>
                  <a:txBody>
                    <a:bodyPr/>
                    <a:lstStyle/>
                    <a:p>
                      <a:pPr algn="ctr">
                        <a:spcBef>
                          <a:spcPts val="0"/>
                        </a:spcBef>
                      </a:pPr>
                      <a:r>
                        <a:rPr lang="fr-CH" sz="1100" dirty="0" smtClean="0">
                          <a:latin typeface="+mj-lt"/>
                        </a:rPr>
                        <a:t>2</a:t>
                      </a:r>
                      <a:endParaRPr lang="en-US" sz="1100" dirty="0">
                        <a:latin typeface="+mj-lt"/>
                      </a:endParaRPr>
                    </a:p>
                  </a:txBody>
                  <a:tcPr/>
                </a:tc>
                <a:tc>
                  <a:txBody>
                    <a:bodyPr/>
                    <a:lstStyle/>
                    <a:p>
                      <a:pPr algn="ctr">
                        <a:spcBef>
                          <a:spcPts val="0"/>
                        </a:spcBef>
                      </a:pPr>
                      <a:r>
                        <a:rPr lang="fr-CH" sz="1100" dirty="0" smtClean="0">
                          <a:latin typeface="+mj-lt"/>
                        </a:rPr>
                        <a:t>&lt;.0001</a:t>
                      </a:r>
                      <a:endParaRPr lang="en-US" sz="1100" dirty="0">
                        <a:latin typeface="+mj-lt"/>
                      </a:endParaRPr>
                    </a:p>
                  </a:txBody>
                  <a:tcPr/>
                </a:tc>
                <a:tc>
                  <a:txBody>
                    <a:bodyPr/>
                    <a:lstStyle/>
                    <a:p>
                      <a:pPr algn="ctr">
                        <a:spcBef>
                          <a:spcPts val="0"/>
                        </a:spcBef>
                      </a:pPr>
                      <a:r>
                        <a:rPr lang="fr-CH" sz="1100" dirty="0" smtClean="0">
                          <a:latin typeface="+mj-lt"/>
                        </a:rPr>
                        <a:t>2.779</a:t>
                      </a:r>
                      <a:endParaRPr lang="en-US" sz="1100" dirty="0">
                        <a:latin typeface="+mj-lt"/>
                      </a:endParaRPr>
                    </a:p>
                  </a:txBody>
                  <a:tcPr/>
                </a:tc>
                <a:tc>
                  <a:txBody>
                    <a:bodyPr/>
                    <a:lstStyle/>
                    <a:p>
                      <a:pPr algn="ctr">
                        <a:spcBef>
                          <a:spcPts val="0"/>
                        </a:spcBef>
                      </a:pPr>
                      <a:r>
                        <a:rPr lang="fr-CH" sz="1100" dirty="0" smtClean="0">
                          <a:latin typeface="+mj-lt"/>
                        </a:rPr>
                        <a:t>2.566</a:t>
                      </a:r>
                      <a:endParaRPr lang="en-US" sz="1100" dirty="0">
                        <a:latin typeface="+mj-lt"/>
                      </a:endParaRPr>
                    </a:p>
                  </a:txBody>
                  <a:tcPr/>
                </a:tc>
                <a:tc>
                  <a:txBody>
                    <a:bodyPr/>
                    <a:lstStyle/>
                    <a:p>
                      <a:pPr algn="ctr">
                        <a:spcBef>
                          <a:spcPts val="0"/>
                        </a:spcBef>
                      </a:pPr>
                      <a:r>
                        <a:rPr lang="fr-CH" sz="1100" dirty="0" smtClean="0">
                          <a:latin typeface="+mj-lt"/>
                        </a:rPr>
                        <a:t>3.009</a:t>
                      </a:r>
                      <a:endParaRPr lang="en-US" sz="1100" dirty="0">
                        <a:latin typeface="+mj-lt"/>
                      </a:endParaRPr>
                    </a:p>
                  </a:txBody>
                  <a:tcPr/>
                </a:tc>
                <a:extLst>
                  <a:ext uri="{0D108BD9-81ED-4DB2-BD59-A6C34878D82A}">
                    <a16:rowId xmlns:a16="http://schemas.microsoft.com/office/drawing/2014/main" val="189024801"/>
                  </a:ext>
                </a:extLst>
              </a:tr>
              <a:tr h="5194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H" sz="1100" dirty="0" smtClean="0">
                          <a:latin typeface="+mj-lt"/>
                        </a:rPr>
                        <a:t>Statut</a:t>
                      </a:r>
                      <a:r>
                        <a:rPr lang="fr-CH" sz="1100" baseline="0" dirty="0" smtClean="0">
                          <a:latin typeface="+mj-lt"/>
                        </a:rPr>
                        <a:t> de séjour</a:t>
                      </a:r>
                      <a:endParaRPr lang="en-US" sz="1100" dirty="0" smtClean="0">
                        <a:latin typeface="+mj-lt"/>
                      </a:endParaRPr>
                    </a:p>
                    <a:p>
                      <a:pPr>
                        <a:spcBef>
                          <a:spcPts val="0"/>
                        </a:spcBef>
                      </a:pPr>
                      <a:endParaRPr lang="en-US" sz="1100" dirty="0">
                        <a:latin typeface="+mj-lt"/>
                      </a:endParaRPr>
                    </a:p>
                  </a:txBody>
                  <a:tcPr/>
                </a:tc>
                <a:tc>
                  <a:txBody>
                    <a:bodyPr/>
                    <a:lstStyle/>
                    <a:p>
                      <a:pPr algn="ctr">
                        <a:spcBef>
                          <a:spcPts val="0"/>
                        </a:spcBef>
                      </a:pPr>
                      <a:r>
                        <a:rPr lang="fr-CH" sz="1100" dirty="0" smtClean="0">
                          <a:latin typeface="+mj-lt"/>
                        </a:rPr>
                        <a:t>1.2501</a:t>
                      </a:r>
                      <a:endParaRPr lang="en-US" sz="1100" dirty="0">
                        <a:latin typeface="+mj-lt"/>
                      </a:endParaRPr>
                    </a:p>
                  </a:txBody>
                  <a:tcPr/>
                </a:tc>
                <a:tc>
                  <a:txBody>
                    <a:bodyPr/>
                    <a:lstStyle/>
                    <a:p>
                      <a:pPr algn="ctr">
                        <a:spcBef>
                          <a:spcPts val="0"/>
                        </a:spcBef>
                      </a:pPr>
                      <a:r>
                        <a:rPr lang="fr-CH" sz="1100" dirty="0" smtClean="0">
                          <a:latin typeface="+mj-lt"/>
                        </a:rPr>
                        <a:t>0.0313</a:t>
                      </a:r>
                      <a:endParaRPr lang="en-US" sz="1100" dirty="0">
                        <a:latin typeface="+mj-lt"/>
                      </a:endParaRPr>
                    </a:p>
                  </a:txBody>
                  <a:tcPr/>
                </a:tc>
                <a:tc>
                  <a:txBody>
                    <a:bodyPr/>
                    <a:lstStyle/>
                    <a:p>
                      <a:pPr algn="ctr">
                        <a:spcBef>
                          <a:spcPts val="0"/>
                        </a:spcBef>
                      </a:pPr>
                      <a:r>
                        <a:rPr lang="fr-CH" sz="1100" dirty="0" smtClean="0">
                          <a:latin typeface="+mj-lt"/>
                        </a:rPr>
                        <a:t>1595.37</a:t>
                      </a:r>
                      <a:endParaRPr lang="en-US" sz="1100" dirty="0">
                        <a:latin typeface="+mj-lt"/>
                      </a:endParaRPr>
                    </a:p>
                  </a:txBody>
                  <a:tcPr/>
                </a:tc>
                <a:tc>
                  <a:txBody>
                    <a:bodyPr/>
                    <a:lstStyle/>
                    <a:p>
                      <a:pPr algn="ctr">
                        <a:spcBef>
                          <a:spcPts val="0"/>
                        </a:spcBef>
                      </a:pPr>
                      <a:r>
                        <a:rPr lang="fr-CH" sz="1100" dirty="0" smtClean="0">
                          <a:latin typeface="+mj-lt"/>
                        </a:rPr>
                        <a:t>1</a:t>
                      </a:r>
                      <a:endParaRPr lang="en-US" sz="1100" dirty="0">
                        <a:latin typeface="+mj-lt"/>
                      </a:endParaRPr>
                    </a:p>
                  </a:txBody>
                  <a:tcPr/>
                </a:tc>
                <a:tc>
                  <a:txBody>
                    <a:bodyPr/>
                    <a:lstStyle/>
                    <a:p>
                      <a:pPr algn="ctr">
                        <a:spcBef>
                          <a:spcPts val="0"/>
                        </a:spcBef>
                      </a:pPr>
                      <a:r>
                        <a:rPr lang="fr-CH" sz="1100" dirty="0" smtClean="0">
                          <a:latin typeface="+mj-lt"/>
                        </a:rPr>
                        <a:t>&lt;.0001</a:t>
                      </a:r>
                      <a:endParaRPr lang="en-US" sz="1100" dirty="0">
                        <a:latin typeface="+mj-lt"/>
                      </a:endParaRPr>
                    </a:p>
                  </a:txBody>
                  <a:tcPr/>
                </a:tc>
                <a:tc>
                  <a:txBody>
                    <a:bodyPr/>
                    <a:lstStyle/>
                    <a:p>
                      <a:pPr algn="ctr">
                        <a:spcBef>
                          <a:spcPts val="0"/>
                        </a:spcBef>
                      </a:pPr>
                      <a:r>
                        <a:rPr lang="fr-CH" sz="1100" dirty="0" smtClean="0">
                          <a:latin typeface="+mj-lt"/>
                        </a:rPr>
                        <a:t>3.491</a:t>
                      </a:r>
                      <a:endParaRPr lang="en-US" sz="1100" dirty="0">
                        <a:latin typeface="+mj-lt"/>
                      </a:endParaRPr>
                    </a:p>
                  </a:txBody>
                  <a:tcPr/>
                </a:tc>
                <a:tc>
                  <a:txBody>
                    <a:bodyPr/>
                    <a:lstStyle/>
                    <a:p>
                      <a:pPr algn="ctr">
                        <a:spcBef>
                          <a:spcPts val="0"/>
                        </a:spcBef>
                      </a:pPr>
                      <a:r>
                        <a:rPr lang="fr-CH" sz="1100" dirty="0" smtClean="0">
                          <a:latin typeface="+mj-lt"/>
                        </a:rPr>
                        <a:t>3.283</a:t>
                      </a:r>
                      <a:endParaRPr lang="en-US" sz="1100" dirty="0">
                        <a:latin typeface="+mj-lt"/>
                      </a:endParaRPr>
                    </a:p>
                  </a:txBody>
                  <a:tcPr/>
                </a:tc>
                <a:tc>
                  <a:txBody>
                    <a:bodyPr/>
                    <a:lstStyle/>
                    <a:p>
                      <a:pPr algn="ctr">
                        <a:spcBef>
                          <a:spcPts val="0"/>
                        </a:spcBef>
                      </a:pPr>
                      <a:r>
                        <a:rPr lang="fr-CH" sz="1100" dirty="0" smtClean="0">
                          <a:latin typeface="+mj-lt"/>
                        </a:rPr>
                        <a:t>3.712</a:t>
                      </a:r>
                      <a:endParaRPr lang="en-US" sz="1100" dirty="0">
                        <a:latin typeface="+mj-lt"/>
                      </a:endParaRPr>
                    </a:p>
                  </a:txBody>
                  <a:tcPr/>
                </a:tc>
                <a:extLst>
                  <a:ext uri="{0D108BD9-81ED-4DB2-BD59-A6C34878D82A}">
                    <a16:rowId xmlns:a16="http://schemas.microsoft.com/office/drawing/2014/main" val="1615359437"/>
                  </a:ext>
                </a:extLst>
              </a:tr>
              <a:tr h="315383">
                <a:tc>
                  <a:txBody>
                    <a:bodyPr/>
                    <a:lstStyle/>
                    <a:p>
                      <a:pPr>
                        <a:spcBef>
                          <a:spcPts val="0"/>
                        </a:spcBef>
                      </a:pPr>
                      <a:r>
                        <a:rPr lang="fr-CH" sz="1100" dirty="0" smtClean="0">
                          <a:latin typeface="+mj-lt"/>
                        </a:rPr>
                        <a:t>Nombre</a:t>
                      </a:r>
                      <a:r>
                        <a:rPr lang="fr-CH" sz="1100" baseline="0" dirty="0" smtClean="0">
                          <a:latin typeface="+mj-lt"/>
                        </a:rPr>
                        <a:t> d’antécédents 1 vs 0</a:t>
                      </a:r>
                      <a:endParaRPr lang="en-US" sz="1100" dirty="0">
                        <a:latin typeface="+mj-lt"/>
                      </a:endParaRPr>
                    </a:p>
                  </a:txBody>
                  <a:tcPr/>
                </a:tc>
                <a:tc>
                  <a:txBody>
                    <a:bodyPr/>
                    <a:lstStyle/>
                    <a:p>
                      <a:pPr algn="ctr">
                        <a:spcBef>
                          <a:spcPts val="0"/>
                        </a:spcBef>
                      </a:pPr>
                      <a:r>
                        <a:rPr lang="fr-CH" sz="1100" dirty="0" smtClean="0">
                          <a:latin typeface="+mj-lt"/>
                        </a:rPr>
                        <a:t>0.3202</a:t>
                      </a:r>
                      <a:endParaRPr lang="en-US" sz="1100" dirty="0">
                        <a:latin typeface="+mj-lt"/>
                      </a:endParaRPr>
                    </a:p>
                  </a:txBody>
                  <a:tcPr/>
                </a:tc>
                <a:tc>
                  <a:txBody>
                    <a:bodyPr/>
                    <a:lstStyle/>
                    <a:p>
                      <a:pPr algn="ctr">
                        <a:spcBef>
                          <a:spcPts val="0"/>
                        </a:spcBef>
                      </a:pPr>
                      <a:r>
                        <a:rPr lang="fr-CH" sz="1100" dirty="0" smtClean="0">
                          <a:latin typeface="+mj-lt"/>
                        </a:rPr>
                        <a:t>0.0384</a:t>
                      </a:r>
                      <a:endParaRPr lang="en-US" sz="1100" dirty="0">
                        <a:latin typeface="+mj-lt"/>
                      </a:endParaRPr>
                    </a:p>
                  </a:txBody>
                  <a:tcPr/>
                </a:tc>
                <a:tc>
                  <a:txBody>
                    <a:bodyPr/>
                    <a:lstStyle/>
                    <a:p>
                      <a:pPr algn="ctr">
                        <a:spcBef>
                          <a:spcPts val="0"/>
                        </a:spcBef>
                      </a:pPr>
                      <a:r>
                        <a:rPr lang="fr-CH" sz="1100" dirty="0" smtClean="0">
                          <a:latin typeface="+mj-lt"/>
                        </a:rPr>
                        <a:t>69.4707</a:t>
                      </a:r>
                      <a:endParaRPr lang="en-US" sz="1100" dirty="0">
                        <a:latin typeface="+mj-lt"/>
                      </a:endParaRPr>
                    </a:p>
                  </a:txBody>
                  <a:tcPr/>
                </a:tc>
                <a:tc>
                  <a:txBody>
                    <a:bodyPr/>
                    <a:lstStyle/>
                    <a:p>
                      <a:pPr algn="ctr">
                        <a:spcBef>
                          <a:spcPts val="0"/>
                        </a:spcBef>
                      </a:pPr>
                      <a:r>
                        <a:rPr lang="fr-CH" sz="1100" dirty="0" smtClean="0">
                          <a:latin typeface="+mj-lt"/>
                        </a:rPr>
                        <a:t>2</a:t>
                      </a:r>
                      <a:endParaRPr lang="en-US" sz="1100" dirty="0">
                        <a:latin typeface="+mj-lt"/>
                      </a:endParaRPr>
                    </a:p>
                  </a:txBody>
                  <a:tcPr/>
                </a:tc>
                <a:tc>
                  <a:txBody>
                    <a:bodyPr/>
                    <a:lstStyle/>
                    <a:p>
                      <a:pPr algn="ctr">
                        <a:spcBef>
                          <a:spcPts val="0"/>
                        </a:spcBef>
                      </a:pPr>
                      <a:r>
                        <a:rPr lang="fr-CH" sz="1100" dirty="0" smtClean="0">
                          <a:latin typeface="+mj-lt"/>
                        </a:rPr>
                        <a:t>&lt;.0001</a:t>
                      </a:r>
                      <a:endParaRPr lang="en-US" sz="1100" dirty="0">
                        <a:latin typeface="+mj-lt"/>
                      </a:endParaRPr>
                    </a:p>
                  </a:txBody>
                  <a:tcPr/>
                </a:tc>
                <a:tc>
                  <a:txBody>
                    <a:bodyPr/>
                    <a:lstStyle/>
                    <a:p>
                      <a:pPr algn="ctr">
                        <a:spcBef>
                          <a:spcPts val="0"/>
                        </a:spcBef>
                      </a:pPr>
                      <a:r>
                        <a:rPr lang="fr-CH" sz="1100" dirty="0" smtClean="0">
                          <a:latin typeface="+mj-lt"/>
                        </a:rPr>
                        <a:t>1.377</a:t>
                      </a:r>
                      <a:endParaRPr lang="en-US" sz="1100" dirty="0">
                        <a:latin typeface="+mj-lt"/>
                      </a:endParaRPr>
                    </a:p>
                  </a:txBody>
                  <a:tcPr/>
                </a:tc>
                <a:tc>
                  <a:txBody>
                    <a:bodyPr/>
                    <a:lstStyle/>
                    <a:p>
                      <a:pPr algn="ctr">
                        <a:spcBef>
                          <a:spcPts val="0"/>
                        </a:spcBef>
                      </a:pPr>
                      <a:r>
                        <a:rPr lang="fr-CH" sz="1100" dirty="0" smtClean="0">
                          <a:latin typeface="+mj-lt"/>
                        </a:rPr>
                        <a:t>1.277</a:t>
                      </a:r>
                      <a:endParaRPr lang="en-US" sz="1100" dirty="0">
                        <a:latin typeface="+mj-lt"/>
                      </a:endParaRPr>
                    </a:p>
                  </a:txBody>
                  <a:tcPr/>
                </a:tc>
                <a:tc>
                  <a:txBody>
                    <a:bodyPr/>
                    <a:lstStyle/>
                    <a:p>
                      <a:pPr algn="ctr">
                        <a:spcBef>
                          <a:spcPts val="0"/>
                        </a:spcBef>
                      </a:pPr>
                      <a:r>
                        <a:rPr lang="fr-CH" sz="1100" dirty="0" smtClean="0">
                          <a:latin typeface="+mj-lt"/>
                        </a:rPr>
                        <a:t>1.485</a:t>
                      </a:r>
                      <a:endParaRPr lang="en-US" sz="1100" dirty="0">
                        <a:latin typeface="+mj-lt"/>
                      </a:endParaRPr>
                    </a:p>
                  </a:txBody>
                  <a:tcPr/>
                </a:tc>
                <a:extLst>
                  <a:ext uri="{0D108BD9-81ED-4DB2-BD59-A6C34878D82A}">
                    <a16:rowId xmlns:a16="http://schemas.microsoft.com/office/drawing/2014/main" val="3125835572"/>
                  </a:ext>
                </a:extLst>
              </a:tr>
              <a:tr h="315383">
                <a:tc>
                  <a:txBody>
                    <a:bodyPr/>
                    <a:lstStyle/>
                    <a:p>
                      <a:pPr>
                        <a:spcBef>
                          <a:spcPts val="0"/>
                        </a:spcBef>
                      </a:pPr>
                      <a:r>
                        <a:rPr lang="fr-CH" sz="1100" dirty="0" smtClean="0">
                          <a:latin typeface="+mj-lt"/>
                        </a:rPr>
                        <a:t>Nombre</a:t>
                      </a:r>
                      <a:r>
                        <a:rPr lang="fr-CH" sz="1100" baseline="0" dirty="0" smtClean="0">
                          <a:latin typeface="+mj-lt"/>
                        </a:rPr>
                        <a:t> d’antécédent 2 vs 0</a:t>
                      </a:r>
                      <a:endParaRPr lang="en-US" sz="1100" dirty="0">
                        <a:latin typeface="+mj-lt"/>
                      </a:endParaRPr>
                    </a:p>
                  </a:txBody>
                  <a:tcPr/>
                </a:tc>
                <a:tc>
                  <a:txBody>
                    <a:bodyPr/>
                    <a:lstStyle/>
                    <a:p>
                      <a:pPr algn="ctr">
                        <a:spcBef>
                          <a:spcPts val="0"/>
                        </a:spcBef>
                      </a:pPr>
                      <a:r>
                        <a:rPr lang="fr-CH" sz="1100" dirty="0" smtClean="0">
                          <a:latin typeface="+mj-lt"/>
                        </a:rPr>
                        <a:t>0.9309</a:t>
                      </a:r>
                      <a:endParaRPr lang="en-US" sz="1100" dirty="0">
                        <a:latin typeface="+mj-lt"/>
                      </a:endParaRPr>
                    </a:p>
                  </a:txBody>
                  <a:tcPr/>
                </a:tc>
                <a:tc>
                  <a:txBody>
                    <a:bodyPr/>
                    <a:lstStyle/>
                    <a:p>
                      <a:pPr algn="ctr">
                        <a:spcBef>
                          <a:spcPts val="0"/>
                        </a:spcBef>
                      </a:pPr>
                      <a:r>
                        <a:rPr lang="fr-CH" sz="1100" dirty="0" smtClean="0">
                          <a:latin typeface="+mj-lt"/>
                        </a:rPr>
                        <a:t>0.037</a:t>
                      </a:r>
                      <a:endParaRPr lang="en-US" sz="1100" dirty="0">
                        <a:latin typeface="+mj-lt"/>
                      </a:endParaRPr>
                    </a:p>
                  </a:txBody>
                  <a:tcPr/>
                </a:tc>
                <a:tc>
                  <a:txBody>
                    <a:bodyPr/>
                    <a:lstStyle/>
                    <a:p>
                      <a:pPr algn="ctr">
                        <a:spcBef>
                          <a:spcPts val="0"/>
                        </a:spcBef>
                      </a:pPr>
                      <a:r>
                        <a:rPr lang="fr-CH" sz="1100" dirty="0" smtClean="0">
                          <a:latin typeface="+mj-lt"/>
                        </a:rPr>
                        <a:t>632.0061</a:t>
                      </a:r>
                      <a:endParaRPr lang="en-US" sz="1100" dirty="0">
                        <a:latin typeface="+mj-lt"/>
                      </a:endParaRPr>
                    </a:p>
                  </a:txBody>
                  <a:tcPr/>
                </a:tc>
                <a:tc>
                  <a:txBody>
                    <a:bodyPr/>
                    <a:lstStyle/>
                    <a:p>
                      <a:pPr algn="ctr">
                        <a:spcBef>
                          <a:spcPts val="0"/>
                        </a:spcBef>
                      </a:pPr>
                      <a:r>
                        <a:rPr lang="fr-CH" sz="1100" dirty="0" smtClean="0">
                          <a:latin typeface="+mj-lt"/>
                        </a:rPr>
                        <a:t>2</a:t>
                      </a:r>
                      <a:endParaRPr lang="en-US" sz="1100" dirty="0">
                        <a:latin typeface="+mj-lt"/>
                      </a:endParaRPr>
                    </a:p>
                  </a:txBody>
                  <a:tcPr/>
                </a:tc>
                <a:tc>
                  <a:txBody>
                    <a:bodyPr/>
                    <a:lstStyle/>
                    <a:p>
                      <a:pPr algn="ctr">
                        <a:spcBef>
                          <a:spcPts val="0"/>
                        </a:spcBef>
                      </a:pPr>
                      <a:r>
                        <a:rPr lang="fr-CH" sz="1100" dirty="0" smtClean="0">
                          <a:latin typeface="+mj-lt"/>
                        </a:rPr>
                        <a:t>&lt;.0001</a:t>
                      </a:r>
                      <a:endParaRPr lang="en-US" sz="1100" dirty="0">
                        <a:latin typeface="+mj-lt"/>
                      </a:endParaRPr>
                    </a:p>
                  </a:txBody>
                  <a:tcPr/>
                </a:tc>
                <a:tc>
                  <a:txBody>
                    <a:bodyPr/>
                    <a:lstStyle/>
                    <a:p>
                      <a:pPr algn="ctr">
                        <a:spcBef>
                          <a:spcPts val="0"/>
                        </a:spcBef>
                      </a:pPr>
                      <a:r>
                        <a:rPr lang="fr-CH" sz="1100" dirty="0" smtClean="0">
                          <a:latin typeface="+mj-lt"/>
                        </a:rPr>
                        <a:t>2.537</a:t>
                      </a:r>
                      <a:endParaRPr lang="en-US" sz="1100" dirty="0">
                        <a:latin typeface="+mj-lt"/>
                      </a:endParaRPr>
                    </a:p>
                  </a:txBody>
                  <a:tcPr/>
                </a:tc>
                <a:tc>
                  <a:txBody>
                    <a:bodyPr/>
                    <a:lstStyle/>
                    <a:p>
                      <a:pPr algn="ctr">
                        <a:spcBef>
                          <a:spcPts val="0"/>
                        </a:spcBef>
                      </a:pPr>
                      <a:r>
                        <a:rPr lang="fr-CH" sz="1100" dirty="0" smtClean="0">
                          <a:latin typeface="+mj-lt"/>
                        </a:rPr>
                        <a:t>2.359</a:t>
                      </a:r>
                      <a:endParaRPr lang="en-US" sz="1100" dirty="0">
                        <a:latin typeface="+mj-lt"/>
                      </a:endParaRPr>
                    </a:p>
                  </a:txBody>
                  <a:tcPr/>
                </a:tc>
                <a:tc>
                  <a:txBody>
                    <a:bodyPr/>
                    <a:lstStyle/>
                    <a:p>
                      <a:pPr algn="ctr">
                        <a:spcBef>
                          <a:spcPts val="0"/>
                        </a:spcBef>
                      </a:pPr>
                      <a:r>
                        <a:rPr lang="fr-CH" sz="1100" dirty="0" smtClean="0">
                          <a:latin typeface="+mj-lt"/>
                        </a:rPr>
                        <a:t>2.728</a:t>
                      </a:r>
                      <a:endParaRPr lang="en-US" sz="1100" dirty="0">
                        <a:latin typeface="+mj-lt"/>
                      </a:endParaRPr>
                    </a:p>
                  </a:txBody>
                  <a:tcPr/>
                </a:tc>
                <a:extLst>
                  <a:ext uri="{0D108BD9-81ED-4DB2-BD59-A6C34878D82A}">
                    <a16:rowId xmlns:a16="http://schemas.microsoft.com/office/drawing/2014/main" val="384709331"/>
                  </a:ext>
                </a:extLst>
              </a:tr>
              <a:tr h="5194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H" sz="1100" dirty="0" smtClean="0">
                          <a:latin typeface="+mj-lt"/>
                        </a:rPr>
                        <a:t>Infractions</a:t>
                      </a:r>
                      <a:r>
                        <a:rPr lang="fr-CH" sz="1100" baseline="0" dirty="0" smtClean="0">
                          <a:latin typeface="+mj-lt"/>
                        </a:rPr>
                        <a:t> de violence</a:t>
                      </a:r>
                      <a:endParaRPr lang="en-US" sz="1100" dirty="0" smtClean="0">
                        <a:latin typeface="+mj-lt"/>
                      </a:endParaRPr>
                    </a:p>
                    <a:p>
                      <a:pPr>
                        <a:spcBef>
                          <a:spcPts val="0"/>
                        </a:spcBef>
                      </a:pPr>
                      <a:endParaRPr lang="en-US" sz="1100" dirty="0">
                        <a:latin typeface="+mj-lt"/>
                      </a:endParaRPr>
                    </a:p>
                  </a:txBody>
                  <a:tcPr/>
                </a:tc>
                <a:tc>
                  <a:txBody>
                    <a:bodyPr/>
                    <a:lstStyle/>
                    <a:p>
                      <a:pPr algn="ctr">
                        <a:spcBef>
                          <a:spcPts val="0"/>
                        </a:spcBef>
                      </a:pPr>
                      <a:r>
                        <a:rPr lang="fr-CH" sz="1100" dirty="0" smtClean="0">
                          <a:latin typeface="+mj-lt"/>
                        </a:rPr>
                        <a:t>0.8913</a:t>
                      </a:r>
                      <a:endParaRPr lang="en-US" sz="1100" dirty="0">
                        <a:latin typeface="+mj-lt"/>
                      </a:endParaRPr>
                    </a:p>
                  </a:txBody>
                  <a:tcPr/>
                </a:tc>
                <a:tc>
                  <a:txBody>
                    <a:bodyPr/>
                    <a:lstStyle/>
                    <a:p>
                      <a:pPr algn="ctr">
                        <a:spcBef>
                          <a:spcPts val="0"/>
                        </a:spcBef>
                      </a:pPr>
                      <a:r>
                        <a:rPr lang="fr-CH" sz="1100" dirty="0" smtClean="0">
                          <a:latin typeface="+mj-lt"/>
                        </a:rPr>
                        <a:t>0.0333</a:t>
                      </a:r>
                      <a:endParaRPr lang="en-US" sz="1100" dirty="0">
                        <a:latin typeface="+mj-lt"/>
                      </a:endParaRPr>
                    </a:p>
                  </a:txBody>
                  <a:tcPr/>
                </a:tc>
                <a:tc>
                  <a:txBody>
                    <a:bodyPr/>
                    <a:lstStyle/>
                    <a:p>
                      <a:pPr algn="ctr">
                        <a:spcBef>
                          <a:spcPts val="0"/>
                        </a:spcBef>
                      </a:pPr>
                      <a:r>
                        <a:rPr lang="fr-CH" sz="1100" dirty="0" smtClean="0">
                          <a:latin typeface="+mj-lt"/>
                        </a:rPr>
                        <a:t>718.3687</a:t>
                      </a:r>
                      <a:endParaRPr lang="en-US" sz="1100" dirty="0">
                        <a:latin typeface="+mj-lt"/>
                      </a:endParaRPr>
                    </a:p>
                  </a:txBody>
                  <a:tcPr/>
                </a:tc>
                <a:tc>
                  <a:txBody>
                    <a:bodyPr/>
                    <a:lstStyle/>
                    <a:p>
                      <a:pPr algn="ctr">
                        <a:spcBef>
                          <a:spcPts val="0"/>
                        </a:spcBef>
                      </a:pPr>
                      <a:r>
                        <a:rPr lang="fr-CH" sz="1100" dirty="0" smtClean="0">
                          <a:latin typeface="+mj-lt"/>
                        </a:rPr>
                        <a:t>1</a:t>
                      </a:r>
                      <a:endParaRPr lang="en-US" sz="1100" dirty="0">
                        <a:latin typeface="+mj-lt"/>
                      </a:endParaRPr>
                    </a:p>
                  </a:txBody>
                  <a:tcPr/>
                </a:tc>
                <a:tc>
                  <a:txBody>
                    <a:bodyPr/>
                    <a:lstStyle/>
                    <a:p>
                      <a:pPr algn="ctr">
                        <a:spcBef>
                          <a:spcPts val="0"/>
                        </a:spcBef>
                      </a:pPr>
                      <a:r>
                        <a:rPr lang="fr-CH" sz="1100" dirty="0" smtClean="0">
                          <a:latin typeface="+mj-lt"/>
                        </a:rPr>
                        <a:t>&lt;.0001</a:t>
                      </a:r>
                      <a:endParaRPr lang="en-US" sz="1100" dirty="0">
                        <a:latin typeface="+mj-lt"/>
                      </a:endParaRPr>
                    </a:p>
                  </a:txBody>
                  <a:tcPr/>
                </a:tc>
                <a:tc>
                  <a:txBody>
                    <a:bodyPr/>
                    <a:lstStyle/>
                    <a:p>
                      <a:pPr algn="ctr">
                        <a:spcBef>
                          <a:spcPts val="0"/>
                        </a:spcBef>
                      </a:pPr>
                      <a:r>
                        <a:rPr lang="fr-CH" sz="1100" dirty="0" smtClean="0">
                          <a:latin typeface="+mj-lt"/>
                        </a:rPr>
                        <a:t>2.438</a:t>
                      </a:r>
                      <a:endParaRPr lang="en-US" sz="1100" dirty="0">
                        <a:latin typeface="+mj-lt"/>
                      </a:endParaRPr>
                    </a:p>
                  </a:txBody>
                  <a:tcPr/>
                </a:tc>
                <a:tc>
                  <a:txBody>
                    <a:bodyPr/>
                    <a:lstStyle/>
                    <a:p>
                      <a:pPr algn="ctr">
                        <a:spcBef>
                          <a:spcPts val="0"/>
                        </a:spcBef>
                      </a:pPr>
                      <a:r>
                        <a:rPr lang="fr-CH" sz="1100" dirty="0" smtClean="0">
                          <a:latin typeface="+mj-lt"/>
                        </a:rPr>
                        <a:t>2.285</a:t>
                      </a:r>
                      <a:endParaRPr lang="en-US" sz="1100" dirty="0">
                        <a:latin typeface="+mj-lt"/>
                      </a:endParaRPr>
                    </a:p>
                  </a:txBody>
                  <a:tcPr/>
                </a:tc>
                <a:tc>
                  <a:txBody>
                    <a:bodyPr/>
                    <a:lstStyle/>
                    <a:p>
                      <a:pPr algn="ctr">
                        <a:spcBef>
                          <a:spcPts val="0"/>
                        </a:spcBef>
                      </a:pPr>
                      <a:r>
                        <a:rPr lang="fr-CH" sz="1100" dirty="0" smtClean="0">
                          <a:latin typeface="+mj-lt"/>
                        </a:rPr>
                        <a:t>2.603</a:t>
                      </a:r>
                      <a:endParaRPr lang="en-US" sz="1100" dirty="0">
                        <a:latin typeface="+mj-lt"/>
                      </a:endParaRPr>
                    </a:p>
                  </a:txBody>
                  <a:tcPr/>
                </a:tc>
                <a:extLst>
                  <a:ext uri="{0D108BD9-81ED-4DB2-BD59-A6C34878D82A}">
                    <a16:rowId xmlns:a16="http://schemas.microsoft.com/office/drawing/2014/main" val="510964682"/>
                  </a:ext>
                </a:extLst>
              </a:tr>
              <a:tr h="511334">
                <a:tc>
                  <a:txBody>
                    <a:bodyPr/>
                    <a:lstStyle/>
                    <a:p>
                      <a:pPr>
                        <a:spcBef>
                          <a:spcPts val="0"/>
                        </a:spcBef>
                      </a:pPr>
                      <a:r>
                        <a:rPr lang="fr-CH" sz="1100" dirty="0" smtClean="0">
                          <a:latin typeface="+mj-lt"/>
                        </a:rPr>
                        <a:t>Diversité des infractions</a:t>
                      </a:r>
                      <a:endParaRPr lang="en-US" sz="1100" dirty="0">
                        <a:latin typeface="+mj-lt"/>
                      </a:endParaRPr>
                    </a:p>
                  </a:txBody>
                  <a:tcPr/>
                </a:tc>
                <a:tc>
                  <a:txBody>
                    <a:bodyPr/>
                    <a:lstStyle/>
                    <a:p>
                      <a:pPr algn="ctr">
                        <a:spcBef>
                          <a:spcPts val="0"/>
                        </a:spcBef>
                      </a:pPr>
                      <a:r>
                        <a:rPr lang="fr-CH" sz="1100" dirty="0" smtClean="0">
                          <a:latin typeface="+mj-lt"/>
                        </a:rPr>
                        <a:t>0.7501</a:t>
                      </a:r>
                      <a:endParaRPr lang="en-US" sz="1100" dirty="0">
                        <a:latin typeface="+mj-lt"/>
                      </a:endParaRPr>
                    </a:p>
                  </a:txBody>
                  <a:tcPr/>
                </a:tc>
                <a:tc>
                  <a:txBody>
                    <a:bodyPr/>
                    <a:lstStyle/>
                    <a:p>
                      <a:pPr algn="ctr">
                        <a:spcBef>
                          <a:spcPts val="0"/>
                        </a:spcBef>
                      </a:pPr>
                      <a:r>
                        <a:rPr lang="fr-CH" sz="1100" dirty="0" smtClean="0">
                          <a:latin typeface="+mj-lt"/>
                        </a:rPr>
                        <a:t>0.0335</a:t>
                      </a:r>
                      <a:endParaRPr lang="en-US" sz="1100" dirty="0">
                        <a:latin typeface="+mj-lt"/>
                      </a:endParaRPr>
                    </a:p>
                  </a:txBody>
                  <a:tcPr/>
                </a:tc>
                <a:tc>
                  <a:txBody>
                    <a:bodyPr/>
                    <a:lstStyle/>
                    <a:p>
                      <a:pPr algn="ctr">
                        <a:spcBef>
                          <a:spcPts val="0"/>
                        </a:spcBef>
                      </a:pPr>
                      <a:r>
                        <a:rPr lang="fr-CH" sz="1100" dirty="0" smtClean="0">
                          <a:latin typeface="+mj-lt"/>
                        </a:rPr>
                        <a:t>502.3715</a:t>
                      </a:r>
                      <a:endParaRPr lang="en-US" sz="1100" dirty="0">
                        <a:latin typeface="+mj-lt"/>
                      </a:endParaRPr>
                    </a:p>
                  </a:txBody>
                  <a:tcPr/>
                </a:tc>
                <a:tc>
                  <a:txBody>
                    <a:bodyPr/>
                    <a:lstStyle/>
                    <a:p>
                      <a:pPr algn="ctr">
                        <a:spcBef>
                          <a:spcPts val="0"/>
                        </a:spcBef>
                      </a:pPr>
                      <a:r>
                        <a:rPr lang="fr-CH" sz="1100" dirty="0" smtClean="0">
                          <a:latin typeface="+mj-lt"/>
                        </a:rPr>
                        <a:t>1</a:t>
                      </a:r>
                      <a:endParaRPr lang="en-US" sz="1100" dirty="0">
                        <a:latin typeface="+mj-lt"/>
                      </a:endParaRPr>
                    </a:p>
                  </a:txBody>
                  <a:tcPr/>
                </a:tc>
                <a:tc>
                  <a:txBody>
                    <a:bodyPr/>
                    <a:lstStyle/>
                    <a:p>
                      <a:pPr algn="ctr">
                        <a:spcBef>
                          <a:spcPts val="0"/>
                        </a:spcBef>
                      </a:pPr>
                      <a:r>
                        <a:rPr lang="fr-CH" sz="1100" dirty="0" smtClean="0">
                          <a:latin typeface="+mj-lt"/>
                        </a:rPr>
                        <a:t>&lt;.0001</a:t>
                      </a:r>
                      <a:endParaRPr lang="en-US" sz="1100" dirty="0">
                        <a:latin typeface="+mj-lt"/>
                      </a:endParaRPr>
                    </a:p>
                  </a:txBody>
                  <a:tcPr/>
                </a:tc>
                <a:tc>
                  <a:txBody>
                    <a:bodyPr/>
                    <a:lstStyle/>
                    <a:p>
                      <a:pPr algn="ctr">
                        <a:spcBef>
                          <a:spcPts val="0"/>
                        </a:spcBef>
                      </a:pPr>
                      <a:r>
                        <a:rPr lang="fr-CH" sz="1100" dirty="0" smtClean="0">
                          <a:latin typeface="+mj-lt"/>
                        </a:rPr>
                        <a:t>2.117</a:t>
                      </a:r>
                      <a:endParaRPr lang="en-US" sz="1100" dirty="0">
                        <a:latin typeface="+mj-lt"/>
                      </a:endParaRPr>
                    </a:p>
                  </a:txBody>
                  <a:tcPr/>
                </a:tc>
                <a:tc>
                  <a:txBody>
                    <a:bodyPr/>
                    <a:lstStyle/>
                    <a:p>
                      <a:pPr algn="ctr">
                        <a:spcBef>
                          <a:spcPts val="0"/>
                        </a:spcBef>
                      </a:pPr>
                      <a:r>
                        <a:rPr lang="fr-CH" sz="1100" dirty="0" smtClean="0">
                          <a:latin typeface="+mj-lt"/>
                        </a:rPr>
                        <a:t>1.1983</a:t>
                      </a:r>
                      <a:endParaRPr lang="en-US" sz="1100" dirty="0">
                        <a:latin typeface="+mj-lt"/>
                      </a:endParaRPr>
                    </a:p>
                  </a:txBody>
                  <a:tcPr/>
                </a:tc>
                <a:tc>
                  <a:txBody>
                    <a:bodyPr/>
                    <a:lstStyle/>
                    <a:p>
                      <a:pPr algn="ctr">
                        <a:spcBef>
                          <a:spcPts val="0"/>
                        </a:spcBef>
                      </a:pPr>
                      <a:r>
                        <a:rPr lang="fr-CH" sz="1100" dirty="0" smtClean="0">
                          <a:latin typeface="+mj-lt"/>
                        </a:rPr>
                        <a:t>2.261</a:t>
                      </a:r>
                      <a:endParaRPr lang="en-US" sz="1100" dirty="0">
                        <a:latin typeface="+mj-lt"/>
                      </a:endParaRPr>
                    </a:p>
                  </a:txBody>
                  <a:tcPr/>
                </a:tc>
                <a:extLst>
                  <a:ext uri="{0D108BD9-81ED-4DB2-BD59-A6C34878D82A}">
                    <a16:rowId xmlns:a16="http://schemas.microsoft.com/office/drawing/2014/main" val="606619398"/>
                  </a:ext>
                </a:extLst>
              </a:tr>
              <a:tr h="315383">
                <a:tc>
                  <a:txBody>
                    <a:bodyPr/>
                    <a:lstStyle/>
                    <a:p>
                      <a:pPr>
                        <a:spcBef>
                          <a:spcPts val="0"/>
                        </a:spcBef>
                      </a:pPr>
                      <a:r>
                        <a:rPr lang="fr-CH" sz="1100" dirty="0" smtClean="0">
                          <a:latin typeface="+mj-lt"/>
                        </a:rPr>
                        <a:t>Gravité</a:t>
                      </a:r>
                      <a:r>
                        <a:rPr lang="fr-CH" sz="1100" baseline="0" dirty="0" smtClean="0">
                          <a:latin typeface="+mj-lt"/>
                        </a:rPr>
                        <a:t> des infractions 2</a:t>
                      </a:r>
                      <a:endParaRPr lang="en-US" sz="1100" dirty="0">
                        <a:latin typeface="+mj-lt"/>
                      </a:endParaRPr>
                    </a:p>
                  </a:txBody>
                  <a:tcPr/>
                </a:tc>
                <a:tc>
                  <a:txBody>
                    <a:bodyPr/>
                    <a:lstStyle/>
                    <a:p>
                      <a:pPr algn="ctr">
                        <a:spcBef>
                          <a:spcPts val="0"/>
                        </a:spcBef>
                      </a:pPr>
                      <a:r>
                        <a:rPr lang="fr-CH" sz="1100" dirty="0" smtClean="0">
                          <a:latin typeface="+mj-lt"/>
                        </a:rPr>
                        <a:t>2.959</a:t>
                      </a:r>
                      <a:endParaRPr lang="en-US" sz="1100" dirty="0">
                        <a:latin typeface="+mj-lt"/>
                      </a:endParaRPr>
                    </a:p>
                  </a:txBody>
                  <a:tcPr/>
                </a:tc>
                <a:tc>
                  <a:txBody>
                    <a:bodyPr/>
                    <a:lstStyle/>
                    <a:p>
                      <a:pPr algn="ctr">
                        <a:spcBef>
                          <a:spcPts val="0"/>
                        </a:spcBef>
                      </a:pPr>
                      <a:r>
                        <a:rPr lang="fr-CH" sz="1100" dirty="0" smtClean="0">
                          <a:latin typeface="+mj-lt"/>
                        </a:rPr>
                        <a:t>0.1198</a:t>
                      </a:r>
                      <a:endParaRPr lang="en-US" sz="1100" dirty="0">
                        <a:latin typeface="+mj-lt"/>
                      </a:endParaRPr>
                    </a:p>
                  </a:txBody>
                  <a:tcPr/>
                </a:tc>
                <a:tc>
                  <a:txBody>
                    <a:bodyPr/>
                    <a:lstStyle/>
                    <a:p>
                      <a:pPr algn="ctr">
                        <a:spcBef>
                          <a:spcPts val="0"/>
                        </a:spcBef>
                      </a:pPr>
                      <a:r>
                        <a:rPr lang="fr-CH" sz="1100" dirty="0" smtClean="0">
                          <a:latin typeface="+mj-lt"/>
                        </a:rPr>
                        <a:t>609.7754</a:t>
                      </a:r>
                      <a:endParaRPr lang="en-US" sz="1100" dirty="0">
                        <a:latin typeface="+mj-lt"/>
                      </a:endParaRPr>
                    </a:p>
                  </a:txBody>
                  <a:tcPr/>
                </a:tc>
                <a:tc>
                  <a:txBody>
                    <a:bodyPr/>
                    <a:lstStyle/>
                    <a:p>
                      <a:pPr algn="ctr">
                        <a:spcBef>
                          <a:spcPts val="0"/>
                        </a:spcBef>
                      </a:pPr>
                      <a:r>
                        <a:rPr lang="fr-CH" sz="1100" dirty="0" smtClean="0">
                          <a:latin typeface="+mj-lt"/>
                        </a:rPr>
                        <a:t>2</a:t>
                      </a:r>
                      <a:endParaRPr lang="en-US" sz="1100" dirty="0">
                        <a:latin typeface="+mj-lt"/>
                      </a:endParaRPr>
                    </a:p>
                  </a:txBody>
                  <a:tcPr/>
                </a:tc>
                <a:tc>
                  <a:txBody>
                    <a:bodyPr/>
                    <a:lstStyle/>
                    <a:p>
                      <a:pPr algn="ctr">
                        <a:spcBef>
                          <a:spcPts val="0"/>
                        </a:spcBef>
                      </a:pPr>
                      <a:r>
                        <a:rPr lang="fr-CH" sz="1100" dirty="0" smtClean="0">
                          <a:latin typeface="+mj-lt"/>
                        </a:rPr>
                        <a:t>&lt;.0001</a:t>
                      </a:r>
                      <a:endParaRPr lang="en-US" sz="1100" dirty="0">
                        <a:latin typeface="+mj-lt"/>
                      </a:endParaRPr>
                    </a:p>
                  </a:txBody>
                  <a:tcPr/>
                </a:tc>
                <a:tc>
                  <a:txBody>
                    <a:bodyPr/>
                    <a:lstStyle/>
                    <a:p>
                      <a:pPr algn="ctr">
                        <a:spcBef>
                          <a:spcPts val="0"/>
                        </a:spcBef>
                      </a:pPr>
                      <a:r>
                        <a:rPr lang="fr-CH" sz="1100" dirty="0" smtClean="0">
                          <a:latin typeface="+mj-lt"/>
                        </a:rPr>
                        <a:t>19.279</a:t>
                      </a:r>
                      <a:endParaRPr lang="en-US" sz="1100" dirty="0">
                        <a:latin typeface="+mj-lt"/>
                      </a:endParaRPr>
                    </a:p>
                  </a:txBody>
                  <a:tcPr/>
                </a:tc>
                <a:tc>
                  <a:txBody>
                    <a:bodyPr/>
                    <a:lstStyle/>
                    <a:p>
                      <a:pPr algn="ctr">
                        <a:spcBef>
                          <a:spcPts val="0"/>
                        </a:spcBef>
                      </a:pPr>
                      <a:r>
                        <a:rPr lang="fr-CH" sz="1100" dirty="0" smtClean="0">
                          <a:latin typeface="+mj-lt"/>
                        </a:rPr>
                        <a:t>15.243</a:t>
                      </a:r>
                      <a:endParaRPr lang="en-US" sz="1100" dirty="0">
                        <a:latin typeface="+mj-lt"/>
                      </a:endParaRPr>
                    </a:p>
                  </a:txBody>
                  <a:tcPr/>
                </a:tc>
                <a:tc>
                  <a:txBody>
                    <a:bodyPr/>
                    <a:lstStyle/>
                    <a:p>
                      <a:pPr algn="ctr">
                        <a:spcBef>
                          <a:spcPts val="0"/>
                        </a:spcBef>
                      </a:pPr>
                      <a:r>
                        <a:rPr lang="fr-CH" sz="1100" dirty="0" smtClean="0">
                          <a:latin typeface="+mj-lt"/>
                        </a:rPr>
                        <a:t>24.383</a:t>
                      </a:r>
                      <a:endParaRPr lang="en-US" sz="1100" dirty="0">
                        <a:latin typeface="+mj-lt"/>
                      </a:endParaRPr>
                    </a:p>
                  </a:txBody>
                  <a:tcPr/>
                </a:tc>
                <a:extLst>
                  <a:ext uri="{0D108BD9-81ED-4DB2-BD59-A6C34878D82A}">
                    <a16:rowId xmlns:a16="http://schemas.microsoft.com/office/drawing/2014/main" val="2214890205"/>
                  </a:ext>
                </a:extLst>
              </a:tr>
              <a:tr h="315383">
                <a:tc>
                  <a:txBody>
                    <a:bodyPr/>
                    <a:lstStyle/>
                    <a:p>
                      <a:pPr>
                        <a:spcBef>
                          <a:spcPts val="0"/>
                        </a:spcBef>
                      </a:pPr>
                      <a:r>
                        <a:rPr lang="fr-CH" sz="1100" dirty="0" smtClean="0">
                          <a:latin typeface="+mj-lt"/>
                        </a:rPr>
                        <a:t>Gravité des infractions 3</a:t>
                      </a:r>
                      <a:endParaRPr lang="en-US" sz="1100" dirty="0">
                        <a:latin typeface="+mj-lt"/>
                      </a:endParaRPr>
                    </a:p>
                  </a:txBody>
                  <a:tcPr/>
                </a:tc>
                <a:tc>
                  <a:txBody>
                    <a:bodyPr/>
                    <a:lstStyle/>
                    <a:p>
                      <a:pPr algn="ctr">
                        <a:spcBef>
                          <a:spcPts val="0"/>
                        </a:spcBef>
                      </a:pPr>
                      <a:r>
                        <a:rPr lang="fr-CH" sz="1100" dirty="0" smtClean="0">
                          <a:latin typeface="+mj-lt"/>
                        </a:rPr>
                        <a:t>4.3227</a:t>
                      </a:r>
                      <a:endParaRPr lang="en-US" sz="1100" dirty="0">
                        <a:latin typeface="+mj-lt"/>
                      </a:endParaRPr>
                    </a:p>
                  </a:txBody>
                  <a:tcPr/>
                </a:tc>
                <a:tc>
                  <a:txBody>
                    <a:bodyPr/>
                    <a:lstStyle/>
                    <a:p>
                      <a:pPr algn="ctr">
                        <a:spcBef>
                          <a:spcPts val="0"/>
                        </a:spcBef>
                      </a:pPr>
                      <a:r>
                        <a:rPr lang="fr-CH" sz="1100" dirty="0" smtClean="0">
                          <a:latin typeface="+mj-lt"/>
                        </a:rPr>
                        <a:t>0.1199</a:t>
                      </a:r>
                      <a:endParaRPr lang="en-US" sz="1100" dirty="0">
                        <a:latin typeface="+mj-lt"/>
                      </a:endParaRPr>
                    </a:p>
                  </a:txBody>
                  <a:tcPr/>
                </a:tc>
                <a:tc>
                  <a:txBody>
                    <a:bodyPr/>
                    <a:lstStyle/>
                    <a:p>
                      <a:pPr algn="ctr">
                        <a:spcBef>
                          <a:spcPts val="0"/>
                        </a:spcBef>
                      </a:pPr>
                      <a:r>
                        <a:rPr lang="fr-CH" sz="1100" dirty="0" smtClean="0">
                          <a:latin typeface="+mj-lt"/>
                        </a:rPr>
                        <a:t>1299.1455</a:t>
                      </a:r>
                      <a:endParaRPr lang="en-US" sz="1100" dirty="0">
                        <a:latin typeface="+mj-lt"/>
                      </a:endParaRPr>
                    </a:p>
                  </a:txBody>
                  <a:tcPr/>
                </a:tc>
                <a:tc>
                  <a:txBody>
                    <a:bodyPr/>
                    <a:lstStyle/>
                    <a:p>
                      <a:pPr algn="ctr">
                        <a:spcBef>
                          <a:spcPts val="0"/>
                        </a:spcBef>
                      </a:pPr>
                      <a:r>
                        <a:rPr lang="fr-CH" sz="1100" dirty="0" smtClean="0">
                          <a:latin typeface="+mj-lt"/>
                        </a:rPr>
                        <a:t>2</a:t>
                      </a:r>
                      <a:endParaRPr lang="en-US" sz="1100" dirty="0">
                        <a:latin typeface="+mj-lt"/>
                      </a:endParaRPr>
                    </a:p>
                  </a:txBody>
                  <a:tcPr/>
                </a:tc>
                <a:tc>
                  <a:txBody>
                    <a:bodyPr/>
                    <a:lstStyle/>
                    <a:p>
                      <a:pPr algn="ctr">
                        <a:spcBef>
                          <a:spcPts val="0"/>
                        </a:spcBef>
                      </a:pPr>
                      <a:r>
                        <a:rPr lang="fr-CH" sz="1100" dirty="0" smtClean="0">
                          <a:latin typeface="+mj-lt"/>
                        </a:rPr>
                        <a:t>&lt;.0001</a:t>
                      </a:r>
                      <a:endParaRPr lang="en-US" sz="1100" dirty="0">
                        <a:latin typeface="+mj-lt"/>
                      </a:endParaRPr>
                    </a:p>
                  </a:txBody>
                  <a:tcPr/>
                </a:tc>
                <a:tc>
                  <a:txBody>
                    <a:bodyPr/>
                    <a:lstStyle/>
                    <a:p>
                      <a:pPr algn="ctr">
                        <a:spcBef>
                          <a:spcPts val="0"/>
                        </a:spcBef>
                      </a:pPr>
                      <a:r>
                        <a:rPr lang="fr-CH" sz="1100" dirty="0" smtClean="0">
                          <a:latin typeface="+mj-lt"/>
                        </a:rPr>
                        <a:t>75.395</a:t>
                      </a:r>
                      <a:endParaRPr lang="en-US" sz="1100" dirty="0">
                        <a:latin typeface="+mj-lt"/>
                      </a:endParaRPr>
                    </a:p>
                  </a:txBody>
                  <a:tcPr/>
                </a:tc>
                <a:tc>
                  <a:txBody>
                    <a:bodyPr/>
                    <a:lstStyle/>
                    <a:p>
                      <a:pPr algn="ctr">
                        <a:spcBef>
                          <a:spcPts val="0"/>
                        </a:spcBef>
                      </a:pPr>
                      <a:r>
                        <a:rPr lang="fr-CH" sz="1100" dirty="0" smtClean="0">
                          <a:latin typeface="+mj-lt"/>
                        </a:rPr>
                        <a:t>59.601</a:t>
                      </a:r>
                      <a:endParaRPr lang="en-US" sz="1100" dirty="0">
                        <a:latin typeface="+mj-lt"/>
                      </a:endParaRPr>
                    </a:p>
                  </a:txBody>
                  <a:tcPr/>
                </a:tc>
                <a:tc>
                  <a:txBody>
                    <a:bodyPr/>
                    <a:lstStyle/>
                    <a:p>
                      <a:pPr algn="ctr">
                        <a:spcBef>
                          <a:spcPts val="0"/>
                        </a:spcBef>
                      </a:pPr>
                      <a:r>
                        <a:rPr lang="fr-CH" sz="1100" dirty="0" smtClean="0">
                          <a:latin typeface="+mj-lt"/>
                        </a:rPr>
                        <a:t>95.373</a:t>
                      </a:r>
                      <a:endParaRPr lang="en-US" sz="1100" dirty="0">
                        <a:latin typeface="+mj-lt"/>
                      </a:endParaRPr>
                    </a:p>
                  </a:txBody>
                  <a:tcPr/>
                </a:tc>
                <a:extLst>
                  <a:ext uri="{0D108BD9-81ED-4DB2-BD59-A6C34878D82A}">
                    <a16:rowId xmlns:a16="http://schemas.microsoft.com/office/drawing/2014/main" val="3075571127"/>
                  </a:ext>
                </a:extLst>
              </a:tr>
            </a:tbl>
          </a:graphicData>
        </a:graphic>
      </p:graphicFrame>
      <p:sp>
        <p:nvSpPr>
          <p:cNvPr id="4" name="Espace réservé du pied de page 3"/>
          <p:cNvSpPr>
            <a:spLocks noGrp="1"/>
          </p:cNvSpPr>
          <p:nvPr>
            <p:ph type="ftr" sz="quarter" idx="10"/>
          </p:nvPr>
        </p:nvSpPr>
        <p:spPr/>
        <p:txBody>
          <a:bodyPr/>
          <a:lstStyle/>
          <a:p>
            <a:r>
              <a:rPr lang="fr-FR" smtClean="0"/>
              <a:t>Dr. Giang Ly Isenring - Office fédéral de la Statistique - Section Criminalité et Justice pénale</a:t>
            </a:r>
            <a:endParaRPr lang="de-CH" dirty="0"/>
          </a:p>
        </p:txBody>
      </p:sp>
      <p:sp>
        <p:nvSpPr>
          <p:cNvPr id="5" name="Espace réservé du numéro de diapositive 4"/>
          <p:cNvSpPr>
            <a:spLocks noGrp="1"/>
          </p:cNvSpPr>
          <p:nvPr>
            <p:ph type="sldNum" sz="quarter" idx="11"/>
          </p:nvPr>
        </p:nvSpPr>
        <p:spPr/>
        <p:txBody>
          <a:bodyPr/>
          <a:lstStyle/>
          <a:p>
            <a:fld id="{7376A5A3-8F85-406F-8E5A-90FF9E31E9F2}" type="slidenum">
              <a:rPr lang="de-CH" smtClean="0"/>
              <a:pPr/>
              <a:t>15</a:t>
            </a:fld>
            <a:endParaRPr lang="de-CH" dirty="0"/>
          </a:p>
        </p:txBody>
      </p:sp>
      <p:sp>
        <p:nvSpPr>
          <p:cNvPr id="3" name="ZoneTexte 2"/>
          <p:cNvSpPr txBox="1"/>
          <p:nvPr/>
        </p:nvSpPr>
        <p:spPr>
          <a:xfrm>
            <a:off x="1059275" y="5888281"/>
            <a:ext cx="9546323" cy="261610"/>
          </a:xfrm>
          <a:prstGeom prst="rect">
            <a:avLst/>
          </a:prstGeom>
          <a:noFill/>
        </p:spPr>
        <p:txBody>
          <a:bodyPr wrap="square" rtlCol="0">
            <a:spAutoFit/>
          </a:bodyPr>
          <a:lstStyle/>
          <a:p>
            <a:r>
              <a:rPr lang="fr-CH" sz="1100" dirty="0" smtClean="0"/>
              <a:t>N=72906; Model Chi2=16478.41; p&lt;.0001; Log-</a:t>
            </a:r>
            <a:r>
              <a:rPr lang="fr-CH" sz="1100" dirty="0" err="1" smtClean="0"/>
              <a:t>likelihood</a:t>
            </a:r>
            <a:r>
              <a:rPr lang="fr-CH" sz="1100" dirty="0" smtClean="0"/>
              <a:t>= 15554.03; </a:t>
            </a:r>
            <a:r>
              <a:rPr lang="fr-CH" sz="1100" dirty="0" err="1" smtClean="0"/>
              <a:t>Nagelkerke</a:t>
            </a:r>
            <a:r>
              <a:rPr lang="fr-CH" sz="1100" dirty="0" smtClean="0"/>
              <a:t> R-Square=0.1921</a:t>
            </a:r>
            <a:endParaRPr lang="en-US" sz="1100" dirty="0"/>
          </a:p>
        </p:txBody>
      </p:sp>
    </p:spTree>
    <p:extLst>
      <p:ext uri="{BB962C8B-B14F-4D97-AF65-F5344CB8AC3E}">
        <p14:creationId xmlns:p14="http://schemas.microsoft.com/office/powerpoint/2010/main" val="292179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9275" y="1426032"/>
            <a:ext cx="10431925" cy="461665"/>
          </a:xfrm>
        </p:spPr>
        <p:txBody>
          <a:bodyPr/>
          <a:lstStyle/>
          <a:p>
            <a:r>
              <a:rPr lang="fr-CH" dirty="0" smtClean="0"/>
              <a:t>Evolution dans le temps pour les infractions de violence</a:t>
            </a:r>
            <a:endParaRPr lang="en-US" dirty="0"/>
          </a:p>
        </p:txBody>
      </p:sp>
      <p:sp>
        <p:nvSpPr>
          <p:cNvPr id="4" name="Espace réservé du pied de page 3"/>
          <p:cNvSpPr>
            <a:spLocks noGrp="1"/>
          </p:cNvSpPr>
          <p:nvPr>
            <p:ph type="ftr" sz="quarter" idx="10"/>
          </p:nvPr>
        </p:nvSpPr>
        <p:spPr/>
        <p:txBody>
          <a:bodyPr/>
          <a:lstStyle/>
          <a:p>
            <a:r>
              <a:rPr lang="fr-FR" smtClean="0"/>
              <a:t>Dr. Giang Ly Isenring - Office fédéral de la Statistique - Section Criminalité et Justice pénale</a:t>
            </a:r>
            <a:endParaRPr lang="de-CH" dirty="0"/>
          </a:p>
        </p:txBody>
      </p:sp>
      <p:sp>
        <p:nvSpPr>
          <p:cNvPr id="5" name="Espace réservé du numéro de diapositive 4"/>
          <p:cNvSpPr>
            <a:spLocks noGrp="1"/>
          </p:cNvSpPr>
          <p:nvPr>
            <p:ph type="sldNum" sz="quarter" idx="11"/>
          </p:nvPr>
        </p:nvSpPr>
        <p:spPr/>
        <p:txBody>
          <a:bodyPr/>
          <a:lstStyle/>
          <a:p>
            <a:fld id="{7376A5A3-8F85-406F-8E5A-90FF9E31E9F2}" type="slidenum">
              <a:rPr lang="de-CH" smtClean="0"/>
              <a:pPr/>
              <a:t>16</a:t>
            </a:fld>
            <a:endParaRPr lang="de-CH" dirty="0"/>
          </a:p>
        </p:txBody>
      </p:sp>
      <p:graphicFrame>
        <p:nvGraphicFramePr>
          <p:cNvPr id="9" name="Espace réservé du contenu 8"/>
          <p:cNvGraphicFramePr>
            <a:graphicFrameLocks noGrp="1"/>
          </p:cNvGraphicFramePr>
          <p:nvPr>
            <p:ph idx="1"/>
            <p:extLst>
              <p:ext uri="{D42A27DB-BD31-4B8C-83A1-F6EECF244321}">
                <p14:modId xmlns:p14="http://schemas.microsoft.com/office/powerpoint/2010/main" val="1048283319"/>
              </p:ext>
            </p:extLst>
          </p:nvPr>
        </p:nvGraphicFramePr>
        <p:xfrm>
          <a:off x="1059276" y="2035535"/>
          <a:ext cx="2836863" cy="311691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Graphique 9"/>
          <p:cNvGraphicFramePr>
            <a:graphicFrameLocks/>
          </p:cNvGraphicFramePr>
          <p:nvPr>
            <p:extLst>
              <p:ext uri="{D42A27DB-BD31-4B8C-83A1-F6EECF244321}">
                <p14:modId xmlns:p14="http://schemas.microsoft.com/office/powerpoint/2010/main" val="1808013567"/>
              </p:ext>
            </p:extLst>
          </p:nvPr>
        </p:nvGraphicFramePr>
        <p:xfrm>
          <a:off x="4317558" y="2035536"/>
          <a:ext cx="3395207" cy="311690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Graphique 10"/>
          <p:cNvGraphicFramePr>
            <a:graphicFrameLocks/>
          </p:cNvGraphicFramePr>
          <p:nvPr>
            <p:extLst>
              <p:ext uri="{D42A27DB-BD31-4B8C-83A1-F6EECF244321}">
                <p14:modId xmlns:p14="http://schemas.microsoft.com/office/powerpoint/2010/main" val="1214059177"/>
              </p:ext>
            </p:extLst>
          </p:nvPr>
        </p:nvGraphicFramePr>
        <p:xfrm>
          <a:off x="7768422" y="2035536"/>
          <a:ext cx="3482673" cy="311690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3738946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r>
              <a:rPr lang="fr-CH" dirty="0" smtClean="0"/>
              <a:t>….alors est-ce que le genre compte?</a:t>
            </a:r>
            <a:endParaRPr lang="en-US" dirty="0"/>
          </a:p>
        </p:txBody>
      </p:sp>
      <p:sp>
        <p:nvSpPr>
          <p:cNvPr id="7" name="Espace réservé du contenu 6"/>
          <p:cNvSpPr>
            <a:spLocks noGrp="1"/>
          </p:cNvSpPr>
          <p:nvPr>
            <p:ph idx="1"/>
          </p:nvPr>
        </p:nvSpPr>
        <p:spPr>
          <a:xfrm>
            <a:off x="1059276" y="2170545"/>
            <a:ext cx="4857338" cy="4271629"/>
          </a:xfrm>
        </p:spPr>
        <p:txBody>
          <a:bodyPr/>
          <a:lstStyle/>
          <a:p>
            <a:r>
              <a:rPr lang="fr-CH" sz="2400" dirty="0" smtClean="0">
                <a:latin typeface="Garamond" panose="02020404030301010803" pitchFamily="18" charset="0"/>
              </a:rPr>
              <a:t>OUI …</a:t>
            </a:r>
          </a:p>
          <a:p>
            <a:r>
              <a:rPr lang="fr-CH" sz="2400" dirty="0" smtClean="0">
                <a:latin typeface="Garamond" panose="02020404030301010803" pitchFamily="18" charset="0"/>
              </a:rPr>
              <a:t>La commission des infractions</a:t>
            </a:r>
          </a:p>
          <a:p>
            <a:r>
              <a:rPr lang="fr-CH" sz="2400" dirty="0" smtClean="0">
                <a:latin typeface="Garamond" panose="02020404030301010803" pitchFamily="18" charset="0"/>
              </a:rPr>
              <a:t>La commission des infractions de violence</a:t>
            </a:r>
          </a:p>
          <a:p>
            <a:r>
              <a:rPr lang="fr-CH" sz="2400" dirty="0" smtClean="0">
                <a:latin typeface="Garamond" panose="02020404030301010803" pitchFamily="18" charset="0"/>
              </a:rPr>
              <a:t>Le nombre de jugements</a:t>
            </a:r>
          </a:p>
          <a:p>
            <a:r>
              <a:rPr lang="fr-CH" sz="2400" dirty="0" smtClean="0">
                <a:latin typeface="Garamond" panose="02020404030301010803" pitchFamily="18" charset="0"/>
              </a:rPr>
              <a:t>Types de peines prononcés (placement fermé)</a:t>
            </a:r>
          </a:p>
          <a:p>
            <a:endParaRPr lang="en-US" dirty="0"/>
          </a:p>
        </p:txBody>
      </p:sp>
      <p:sp>
        <p:nvSpPr>
          <p:cNvPr id="8" name="Espace réservé du contenu 7"/>
          <p:cNvSpPr>
            <a:spLocks noGrp="1"/>
          </p:cNvSpPr>
          <p:nvPr>
            <p:ph idx="10"/>
          </p:nvPr>
        </p:nvSpPr>
        <p:spPr>
          <a:xfrm>
            <a:off x="6594765" y="2262909"/>
            <a:ext cx="4896436" cy="1897955"/>
          </a:xfrm>
        </p:spPr>
        <p:txBody>
          <a:bodyPr/>
          <a:lstStyle/>
          <a:p>
            <a:r>
              <a:rPr lang="fr-CH" sz="2400" dirty="0" smtClean="0">
                <a:latin typeface="Garamond" panose="02020404030301010803" pitchFamily="18" charset="0"/>
              </a:rPr>
              <a:t>NON…</a:t>
            </a:r>
          </a:p>
          <a:p>
            <a:r>
              <a:rPr lang="fr-CH" sz="2400" dirty="0" smtClean="0">
                <a:latin typeface="Garamond" panose="02020404030301010803" pitchFamily="18" charset="0"/>
              </a:rPr>
              <a:t>Age du 1</a:t>
            </a:r>
            <a:r>
              <a:rPr lang="fr-CH" sz="2400" baseline="30000" dirty="0" smtClean="0">
                <a:latin typeface="Garamond" panose="02020404030301010803" pitchFamily="18" charset="0"/>
              </a:rPr>
              <a:t>er</a:t>
            </a:r>
            <a:r>
              <a:rPr lang="fr-CH" sz="2400" dirty="0" smtClean="0">
                <a:latin typeface="Garamond" panose="02020404030301010803" pitchFamily="18" charset="0"/>
              </a:rPr>
              <a:t> jugement</a:t>
            </a:r>
          </a:p>
          <a:p>
            <a:r>
              <a:rPr lang="fr-CH" sz="2400" dirty="0" smtClean="0">
                <a:latin typeface="Garamond" panose="02020404030301010803" pitchFamily="18" charset="0"/>
              </a:rPr>
              <a:t>Types de peine prononcés (cela dépend et …avec nuance)</a:t>
            </a:r>
            <a:endParaRPr lang="en-US" sz="2400" dirty="0">
              <a:latin typeface="Garamond" panose="02020404030301010803" pitchFamily="18" charset="0"/>
            </a:endParaRPr>
          </a:p>
        </p:txBody>
      </p:sp>
      <p:sp>
        <p:nvSpPr>
          <p:cNvPr id="4" name="Espace réservé du pied de page 3"/>
          <p:cNvSpPr>
            <a:spLocks noGrp="1"/>
          </p:cNvSpPr>
          <p:nvPr>
            <p:ph type="ftr" sz="quarter" idx="4294967295"/>
          </p:nvPr>
        </p:nvSpPr>
        <p:spPr>
          <a:xfrm>
            <a:off x="0" y="6400800"/>
            <a:ext cx="9359900" cy="231775"/>
          </a:xfrm>
        </p:spPr>
        <p:txBody>
          <a:bodyPr/>
          <a:lstStyle/>
          <a:p>
            <a:r>
              <a:rPr lang="fr-FR" smtClean="0"/>
              <a:t>Dr. Giang Ly Isenring - Office fédéral de la Statistique - Section Criminalité et Justice pénale</a:t>
            </a:r>
            <a:endParaRPr lang="de-CH" dirty="0"/>
          </a:p>
        </p:txBody>
      </p:sp>
      <p:sp>
        <p:nvSpPr>
          <p:cNvPr id="5" name="Espace réservé du numéro de diapositive 4"/>
          <p:cNvSpPr>
            <a:spLocks noGrp="1"/>
          </p:cNvSpPr>
          <p:nvPr>
            <p:ph type="sldNum" sz="quarter" idx="4294967295"/>
          </p:nvPr>
        </p:nvSpPr>
        <p:spPr>
          <a:xfrm>
            <a:off x="11310938" y="6405563"/>
            <a:ext cx="881062" cy="227012"/>
          </a:xfrm>
        </p:spPr>
        <p:txBody>
          <a:bodyPr/>
          <a:lstStyle/>
          <a:p>
            <a:fld id="{7376A5A3-8F85-406F-8E5A-90FF9E31E9F2}" type="slidenum">
              <a:rPr lang="de-CH" smtClean="0"/>
              <a:pPr/>
              <a:t>17</a:t>
            </a:fld>
            <a:endParaRPr lang="de-CH" dirty="0"/>
          </a:p>
        </p:txBody>
      </p:sp>
    </p:spTree>
    <p:extLst>
      <p:ext uri="{BB962C8B-B14F-4D97-AF65-F5344CB8AC3E}">
        <p14:creationId xmlns:p14="http://schemas.microsoft.com/office/powerpoint/2010/main" val="1589607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9275" y="1426032"/>
            <a:ext cx="10224421" cy="503352"/>
          </a:xfrm>
        </p:spPr>
        <p:txBody>
          <a:bodyPr/>
          <a:lstStyle/>
          <a:p>
            <a:r>
              <a:rPr lang="fr-CH" sz="2400" dirty="0" smtClean="0"/>
              <a:t>Littérature sur la différence de genre dans la délinquance juvénile</a:t>
            </a:r>
            <a:r>
              <a:rPr lang="fr-CH" dirty="0" smtClean="0"/>
              <a:t/>
            </a:r>
            <a:br>
              <a:rPr lang="fr-CH" dirty="0" smtClean="0"/>
            </a:br>
            <a:endParaRPr lang="en-US" dirty="0"/>
          </a:p>
        </p:txBody>
      </p:sp>
      <p:sp>
        <p:nvSpPr>
          <p:cNvPr id="3" name="Espace réservé du contenu 2"/>
          <p:cNvSpPr>
            <a:spLocks noGrp="1"/>
          </p:cNvSpPr>
          <p:nvPr>
            <p:ph idx="1"/>
          </p:nvPr>
        </p:nvSpPr>
        <p:spPr>
          <a:xfrm>
            <a:off x="1059275" y="1929384"/>
            <a:ext cx="10431925" cy="5775940"/>
          </a:xfrm>
        </p:spPr>
        <p:txBody>
          <a:bodyPr/>
          <a:lstStyle/>
          <a:p>
            <a:pPr>
              <a:lnSpc>
                <a:spcPct val="100000"/>
              </a:lnSpc>
            </a:pPr>
            <a:r>
              <a:rPr lang="en-US" sz="1400" dirty="0" smtClean="0">
                <a:latin typeface="Garamond" panose="02020404030301010803" pitchFamily="18" charset="0"/>
              </a:rPr>
              <a:t>La </a:t>
            </a:r>
            <a:r>
              <a:rPr lang="en-US" sz="1400" dirty="0" err="1" smtClean="0">
                <a:latin typeface="Garamond" panose="02020404030301010803" pitchFamily="18" charset="0"/>
              </a:rPr>
              <a:t>corrélation</a:t>
            </a:r>
            <a:r>
              <a:rPr lang="en-US" sz="1400" dirty="0" smtClean="0">
                <a:latin typeface="Garamond" panose="02020404030301010803" pitchFamily="18" charset="0"/>
              </a:rPr>
              <a:t> de </a:t>
            </a:r>
            <a:r>
              <a:rPr lang="en-US" sz="1400" dirty="0" err="1" smtClean="0">
                <a:latin typeface="Garamond" panose="02020404030301010803" pitchFamily="18" charset="0"/>
              </a:rPr>
              <a:t>délinquance</a:t>
            </a:r>
            <a:r>
              <a:rPr lang="en-US" sz="1400" dirty="0" smtClean="0">
                <a:latin typeface="Garamond" panose="02020404030301010803" pitchFamily="18" charset="0"/>
              </a:rPr>
              <a:t> </a:t>
            </a:r>
            <a:r>
              <a:rPr lang="en-US" sz="1400" dirty="0" err="1" smtClean="0">
                <a:latin typeface="Garamond" panose="02020404030301010803" pitchFamily="18" charset="0"/>
              </a:rPr>
              <a:t>est</a:t>
            </a:r>
            <a:r>
              <a:rPr lang="en-US" sz="1400" dirty="0" smtClean="0">
                <a:latin typeface="Garamond" panose="02020404030301010803" pitchFamily="18" charset="0"/>
              </a:rPr>
              <a:t> </a:t>
            </a:r>
            <a:r>
              <a:rPr lang="en-US" sz="1400" dirty="0" err="1" smtClean="0">
                <a:latin typeface="Garamond" panose="02020404030301010803" pitchFamily="18" charset="0"/>
              </a:rPr>
              <a:t>similaire</a:t>
            </a:r>
            <a:r>
              <a:rPr lang="en-US" sz="1400" dirty="0" smtClean="0">
                <a:latin typeface="Garamond" panose="02020404030301010803" pitchFamily="18" charset="0"/>
              </a:rPr>
              <a:t> pour </a:t>
            </a:r>
            <a:r>
              <a:rPr lang="en-US" sz="1400" dirty="0" err="1" smtClean="0">
                <a:latin typeface="Garamond" panose="02020404030301010803" pitchFamily="18" charset="0"/>
              </a:rPr>
              <a:t>filles</a:t>
            </a:r>
            <a:r>
              <a:rPr lang="en-US" sz="1400" dirty="0" smtClean="0">
                <a:latin typeface="Garamond" panose="02020404030301010803" pitchFamily="18" charset="0"/>
              </a:rPr>
              <a:t> et </a:t>
            </a:r>
            <a:r>
              <a:rPr lang="en-US" sz="1400" dirty="0" err="1" smtClean="0">
                <a:latin typeface="Garamond" panose="02020404030301010803" pitchFamily="18" charset="0"/>
              </a:rPr>
              <a:t>garçons</a:t>
            </a:r>
            <a:r>
              <a:rPr lang="en-US" sz="1400" dirty="0" smtClean="0">
                <a:latin typeface="Garamond" panose="02020404030301010803" pitchFamily="18" charset="0"/>
              </a:rPr>
              <a:t> -&gt; pas </a:t>
            </a:r>
            <a:r>
              <a:rPr lang="en-US" sz="1400" dirty="0" err="1" smtClean="0">
                <a:latin typeface="Garamond" panose="02020404030301010803" pitchFamily="18" charset="0"/>
              </a:rPr>
              <a:t>besoin</a:t>
            </a:r>
            <a:r>
              <a:rPr lang="en-US" sz="1400" dirty="0" smtClean="0">
                <a:latin typeface="Garamond" panose="02020404030301010803" pitchFamily="18" charset="0"/>
              </a:rPr>
              <a:t> </a:t>
            </a:r>
            <a:r>
              <a:rPr lang="en-US" sz="1400" dirty="0" err="1" smtClean="0">
                <a:latin typeface="Garamond" panose="02020404030301010803" pitchFamily="18" charset="0"/>
              </a:rPr>
              <a:t>d’une</a:t>
            </a:r>
            <a:r>
              <a:rPr lang="en-US" sz="1400" dirty="0" smtClean="0">
                <a:latin typeface="Garamond" panose="02020404030301010803" pitchFamily="18" charset="0"/>
              </a:rPr>
              <a:t> </a:t>
            </a:r>
            <a:r>
              <a:rPr lang="en-US" sz="1400" dirty="0" err="1" smtClean="0">
                <a:latin typeface="Garamond" panose="02020404030301010803" pitchFamily="18" charset="0"/>
              </a:rPr>
              <a:t>théorie</a:t>
            </a:r>
            <a:r>
              <a:rPr lang="en-US" sz="1400" dirty="0" smtClean="0">
                <a:latin typeface="Garamond" panose="02020404030301010803" pitchFamily="18" charset="0"/>
              </a:rPr>
              <a:t> </a:t>
            </a:r>
            <a:r>
              <a:rPr lang="en-US" sz="1400" dirty="0" err="1" smtClean="0">
                <a:latin typeface="Garamond" panose="02020404030301010803" pitchFamily="18" charset="0"/>
              </a:rPr>
              <a:t>différente</a:t>
            </a:r>
            <a:r>
              <a:rPr lang="en-US" sz="1400" dirty="0" smtClean="0">
                <a:latin typeface="Garamond" panose="02020404030301010803" pitchFamily="18" charset="0"/>
              </a:rPr>
              <a:t> pour </a:t>
            </a:r>
            <a:r>
              <a:rPr lang="en-US" sz="1400" dirty="0" err="1" smtClean="0">
                <a:latin typeface="Garamond" panose="02020404030301010803" pitchFamily="18" charset="0"/>
              </a:rPr>
              <a:t>expliquer</a:t>
            </a:r>
            <a:r>
              <a:rPr lang="en-US" sz="1400" dirty="0" smtClean="0">
                <a:latin typeface="Garamond" panose="02020404030301010803" pitchFamily="18" charset="0"/>
              </a:rPr>
              <a:t> la </a:t>
            </a:r>
            <a:r>
              <a:rPr lang="en-US" sz="1400" dirty="0" err="1" smtClean="0">
                <a:latin typeface="Garamond" panose="02020404030301010803" pitchFamily="18" charset="0"/>
              </a:rPr>
              <a:t>délinquance</a:t>
            </a:r>
            <a:r>
              <a:rPr lang="en-US" sz="1400" dirty="0" smtClean="0">
                <a:latin typeface="Garamond" panose="02020404030301010803" pitchFamily="18" charset="0"/>
              </a:rPr>
              <a:t> des </a:t>
            </a:r>
            <a:r>
              <a:rPr lang="en-US" sz="1400" dirty="0" err="1" smtClean="0">
                <a:latin typeface="Garamond" panose="02020404030301010803" pitchFamily="18" charset="0"/>
              </a:rPr>
              <a:t>filles</a:t>
            </a:r>
            <a:r>
              <a:rPr lang="en-US" sz="1400" dirty="0" smtClean="0">
                <a:latin typeface="Garamond" panose="02020404030301010803" pitchFamily="18" charset="0"/>
              </a:rPr>
              <a:t> et </a:t>
            </a:r>
            <a:r>
              <a:rPr lang="en-US" sz="1400" dirty="0" err="1" smtClean="0">
                <a:latin typeface="Garamond" panose="02020404030301010803" pitchFamily="18" charset="0"/>
              </a:rPr>
              <a:t>garçons</a:t>
            </a:r>
            <a:r>
              <a:rPr lang="en-US" sz="1400" dirty="0" smtClean="0">
                <a:latin typeface="Garamond" panose="02020404030301010803" pitchFamily="18" charset="0"/>
              </a:rPr>
              <a:t>. </a:t>
            </a:r>
            <a:r>
              <a:rPr lang="en-US" sz="1400" dirty="0" err="1" smtClean="0">
                <a:latin typeface="Garamond" panose="02020404030301010803" pitchFamily="18" charset="0"/>
              </a:rPr>
              <a:t>Théorie</a:t>
            </a:r>
            <a:r>
              <a:rPr lang="en-US" sz="1400" dirty="0" smtClean="0">
                <a:latin typeface="Garamond" panose="02020404030301010803" pitchFamily="18" charset="0"/>
              </a:rPr>
              <a:t> de </a:t>
            </a:r>
            <a:r>
              <a:rPr lang="en-US" sz="1400" dirty="0" err="1" smtClean="0">
                <a:latin typeface="Garamond" panose="02020404030301010803" pitchFamily="18" charset="0"/>
              </a:rPr>
              <a:t>contrôle</a:t>
            </a:r>
            <a:r>
              <a:rPr lang="en-US" sz="1400" dirty="0" smtClean="0">
                <a:latin typeface="Garamond" panose="02020404030301010803" pitchFamily="18" charset="0"/>
              </a:rPr>
              <a:t> </a:t>
            </a:r>
            <a:r>
              <a:rPr lang="en-US" sz="1400" dirty="0" err="1" smtClean="0">
                <a:latin typeface="Garamond" panose="02020404030301010803" pitchFamily="18" charset="0"/>
              </a:rPr>
              <a:t>sociale</a:t>
            </a:r>
            <a:r>
              <a:rPr lang="en-US" sz="1400" dirty="0" smtClean="0">
                <a:latin typeface="Garamond" panose="02020404030301010803" pitchFamily="18" charset="0"/>
              </a:rPr>
              <a:t> </a:t>
            </a:r>
            <a:r>
              <a:rPr lang="en-US" sz="1400" dirty="0" err="1" smtClean="0">
                <a:latin typeface="Garamond" panose="02020404030301010803" pitchFamily="18" charset="0"/>
              </a:rPr>
              <a:t>explique</a:t>
            </a:r>
            <a:r>
              <a:rPr lang="en-US" sz="1400" dirty="0" smtClean="0">
                <a:latin typeface="Garamond" panose="02020404030301010803" pitchFamily="18" charset="0"/>
              </a:rPr>
              <a:t> un </a:t>
            </a:r>
            <a:r>
              <a:rPr lang="en-US" sz="1400" dirty="0" err="1" smtClean="0">
                <a:latin typeface="Garamond" panose="02020404030301010803" pitchFamily="18" charset="0"/>
              </a:rPr>
              <a:t>peu</a:t>
            </a:r>
            <a:r>
              <a:rPr lang="en-US" sz="1400" dirty="0" smtClean="0">
                <a:latin typeface="Garamond" panose="02020404030301010803" pitchFamily="18" charset="0"/>
              </a:rPr>
              <a:t> la difference entre la </a:t>
            </a:r>
            <a:r>
              <a:rPr lang="en-US" sz="1400" dirty="0" err="1" smtClean="0">
                <a:latin typeface="Garamond" panose="02020404030301010803" pitchFamily="18" charset="0"/>
              </a:rPr>
              <a:t>délinquance</a:t>
            </a:r>
            <a:r>
              <a:rPr lang="en-US" sz="1400" dirty="0" smtClean="0">
                <a:latin typeface="Garamond" panose="02020404030301010803" pitchFamily="18" charset="0"/>
              </a:rPr>
              <a:t> </a:t>
            </a:r>
            <a:r>
              <a:rPr lang="en-US" sz="1400" dirty="0" err="1" smtClean="0">
                <a:latin typeface="Garamond" panose="02020404030301010803" pitchFamily="18" charset="0"/>
              </a:rPr>
              <a:t>parmi</a:t>
            </a:r>
            <a:r>
              <a:rPr lang="en-US" sz="1400" dirty="0" smtClean="0">
                <a:latin typeface="Garamond" panose="02020404030301010803" pitchFamily="18" charset="0"/>
              </a:rPr>
              <a:t> les </a:t>
            </a:r>
            <a:r>
              <a:rPr lang="en-US" sz="1400" dirty="0" err="1" smtClean="0">
                <a:latin typeface="Garamond" panose="02020404030301010803" pitchFamily="18" charset="0"/>
              </a:rPr>
              <a:t>filles</a:t>
            </a:r>
            <a:r>
              <a:rPr lang="en-US" sz="1400" dirty="0" smtClean="0">
                <a:latin typeface="Garamond" panose="02020404030301010803" pitchFamily="18" charset="0"/>
              </a:rPr>
              <a:t> et </a:t>
            </a:r>
            <a:r>
              <a:rPr lang="en-US" sz="1400" dirty="0" err="1" smtClean="0">
                <a:latin typeface="Garamond" panose="02020404030301010803" pitchFamily="18" charset="0"/>
              </a:rPr>
              <a:t>garçons</a:t>
            </a:r>
            <a:r>
              <a:rPr lang="en-US" sz="1400" dirty="0" smtClean="0">
                <a:latin typeface="Garamond" panose="02020404030301010803" pitchFamily="18" charset="0"/>
              </a:rPr>
              <a:t> car les </a:t>
            </a:r>
            <a:r>
              <a:rPr lang="en-US" sz="1400" dirty="0" err="1" smtClean="0">
                <a:latin typeface="Garamond" panose="02020404030301010803" pitchFamily="18" charset="0"/>
              </a:rPr>
              <a:t>filles</a:t>
            </a:r>
            <a:r>
              <a:rPr lang="en-US" sz="1400" dirty="0" smtClean="0">
                <a:latin typeface="Garamond" panose="02020404030301010803" pitchFamily="18" charset="0"/>
              </a:rPr>
              <a:t> </a:t>
            </a:r>
            <a:r>
              <a:rPr lang="en-US" sz="1400" dirty="0" err="1" smtClean="0">
                <a:latin typeface="Garamond" panose="02020404030301010803" pitchFamily="18" charset="0"/>
              </a:rPr>
              <a:t>sont</a:t>
            </a:r>
            <a:r>
              <a:rPr lang="en-US" sz="1400" dirty="0" smtClean="0">
                <a:latin typeface="Garamond" panose="02020404030301010803" pitchFamily="18" charset="0"/>
              </a:rPr>
              <a:t> plus </a:t>
            </a:r>
            <a:r>
              <a:rPr lang="en-US" sz="1400" dirty="0" err="1" smtClean="0">
                <a:latin typeface="Garamond" panose="02020404030301010803" pitchFamily="18" charset="0"/>
              </a:rPr>
              <a:t>contrôlées</a:t>
            </a:r>
            <a:r>
              <a:rPr lang="en-US" sz="1400" dirty="0" smtClean="0">
                <a:latin typeface="Garamond" panose="02020404030301010803" pitchFamily="18" charset="0"/>
              </a:rPr>
              <a:t> que les </a:t>
            </a:r>
            <a:r>
              <a:rPr lang="en-US" sz="1400" dirty="0" err="1" smtClean="0">
                <a:latin typeface="Garamond" panose="02020404030301010803" pitchFamily="18" charset="0"/>
              </a:rPr>
              <a:t>garçons</a:t>
            </a:r>
            <a:r>
              <a:rPr lang="en-US" sz="1400" dirty="0" smtClean="0">
                <a:latin typeface="Garamond" panose="02020404030301010803" pitchFamily="18" charset="0"/>
              </a:rPr>
              <a:t>. (</a:t>
            </a:r>
            <a:r>
              <a:rPr lang="en-US" sz="1400" dirty="0" err="1" smtClean="0">
                <a:latin typeface="Garamond" panose="02020404030301010803" pitchFamily="18" charset="0"/>
              </a:rPr>
              <a:t>Junger</a:t>
            </a:r>
            <a:r>
              <a:rPr lang="en-US" sz="1400" dirty="0" smtClean="0">
                <a:latin typeface="Garamond" panose="02020404030301010803" pitchFamily="18" charset="0"/>
              </a:rPr>
              <a:t> </a:t>
            </a:r>
            <a:r>
              <a:rPr lang="en-US" sz="1400" dirty="0" err="1" smtClean="0">
                <a:latin typeface="Garamond" panose="02020404030301010803" pitchFamily="18" charset="0"/>
              </a:rPr>
              <a:t>Tas</a:t>
            </a:r>
            <a:r>
              <a:rPr lang="en-US" sz="1400" dirty="0" smtClean="0">
                <a:latin typeface="Garamond" panose="02020404030301010803" pitchFamily="18" charset="0"/>
              </a:rPr>
              <a:t> et al. 2004) </a:t>
            </a:r>
          </a:p>
          <a:p>
            <a:pPr>
              <a:lnSpc>
                <a:spcPct val="100000"/>
              </a:lnSpc>
            </a:pPr>
            <a:r>
              <a:rPr lang="fr-CH" sz="1400" dirty="0" smtClean="0">
                <a:latin typeface="Garamond" panose="02020404030301010803" pitchFamily="18" charset="0"/>
              </a:rPr>
              <a:t>Les facteurs de risque sont similaires pour filles et garçons, parmi les plus importants: famille monoparentale, famille nombreuse, niveau d’éducation bas de la mère, parents criminels, mauvais élève, mauvais quartier, appartenance à un gang (D. </a:t>
            </a:r>
            <a:r>
              <a:rPr lang="fr-CH" sz="1400" dirty="0" err="1" smtClean="0">
                <a:latin typeface="Garamond" panose="02020404030301010803" pitchFamily="18" charset="0"/>
              </a:rPr>
              <a:t>Farrington</a:t>
            </a:r>
            <a:r>
              <a:rPr lang="fr-CH" sz="1400" dirty="0" smtClean="0">
                <a:latin typeface="Garamond" panose="02020404030301010803" pitchFamily="18" charset="0"/>
              </a:rPr>
              <a:t>, 2007)</a:t>
            </a:r>
          </a:p>
          <a:p>
            <a:pPr>
              <a:lnSpc>
                <a:spcPct val="100000"/>
              </a:lnSpc>
            </a:pPr>
            <a:r>
              <a:rPr lang="fr-CH" sz="1400" dirty="0" smtClean="0">
                <a:latin typeface="Garamond" panose="02020404030301010803" pitchFamily="18" charset="0"/>
              </a:rPr>
              <a:t>Biais et disparité selon le sexe dans les décisions de détermination de peine ?</a:t>
            </a:r>
          </a:p>
          <a:p>
            <a:pPr>
              <a:lnSpc>
                <a:spcPct val="100000"/>
              </a:lnSpc>
            </a:pPr>
            <a:r>
              <a:rPr lang="fr-CH" sz="1400" dirty="0" smtClean="0">
                <a:latin typeface="Garamond" panose="02020404030301010803" pitchFamily="18" charset="0"/>
              </a:rPr>
              <a:t>3 hypothèses principales (</a:t>
            </a:r>
            <a:r>
              <a:rPr lang="fr-CH" sz="1400" dirty="0" err="1" smtClean="0">
                <a:latin typeface="Garamond" panose="02020404030301010803" pitchFamily="18" charset="0"/>
              </a:rPr>
              <a:t>Belknap</a:t>
            </a:r>
            <a:r>
              <a:rPr lang="fr-CH" sz="1400" dirty="0" smtClean="0">
                <a:latin typeface="Garamond" panose="02020404030301010803" pitchFamily="18" charset="0"/>
              </a:rPr>
              <a:t>, 2001): (1) filles et garçons sont traités de façon égale devant la justice, pas de discrimination, (2), hypothèse paternaliste suggère que les filles sont traitées plus favorablement, (3) hypothèse «</a:t>
            </a:r>
            <a:r>
              <a:rPr lang="fr-CH" sz="1400" dirty="0" err="1" smtClean="0">
                <a:latin typeface="Garamond" panose="02020404030301010803" pitchFamily="18" charset="0"/>
              </a:rPr>
              <a:t>evil</a:t>
            </a:r>
            <a:r>
              <a:rPr lang="fr-CH" sz="1400" dirty="0" smtClean="0">
                <a:latin typeface="Garamond" panose="02020404030301010803" pitchFamily="18" charset="0"/>
              </a:rPr>
              <a:t> </a:t>
            </a:r>
            <a:r>
              <a:rPr lang="fr-CH" sz="1400" dirty="0" err="1" smtClean="0">
                <a:latin typeface="Garamond" panose="02020404030301010803" pitchFamily="18" charset="0"/>
              </a:rPr>
              <a:t>woman</a:t>
            </a:r>
            <a:r>
              <a:rPr lang="fr-CH" sz="1400" dirty="0" smtClean="0">
                <a:latin typeface="Garamond" panose="02020404030301010803" pitchFamily="18" charset="0"/>
              </a:rPr>
              <a:t>» suggère que les filles sont traitées plus sévèrement lorsqu’elles commettent des crimes plus graves ou plus agressifs ou quand elle ne se conduisent pas de manière conforme. </a:t>
            </a:r>
          </a:p>
          <a:p>
            <a:pPr>
              <a:lnSpc>
                <a:spcPct val="100000"/>
              </a:lnSpc>
            </a:pPr>
            <a:r>
              <a:rPr lang="fr-CH" sz="1400" dirty="0" smtClean="0">
                <a:latin typeface="Garamond" panose="02020404030301010803" pitchFamily="18" charset="0"/>
              </a:rPr>
              <a:t>Or, dans les recherches, on n’a pas vraiment trouvé de preuves de discrimination ou disparité selon le sexe même s’il est possible que les garçons semblent être plus souvent renvoyés devant un tribunal des mineurs. La question est que peut-être les garçons commettent simplement davantage de délits que les filles et qu’il n’y a aucun biais ou discrimination à relever. </a:t>
            </a:r>
            <a:endParaRPr lang="en-US" sz="1400" dirty="0">
              <a:latin typeface="Garamond" panose="02020404030301010803" pitchFamily="18" charset="0"/>
            </a:endParaRPr>
          </a:p>
          <a:p>
            <a:pPr>
              <a:lnSpc>
                <a:spcPct val="100000"/>
              </a:lnSpc>
            </a:pPr>
            <a:endParaRPr lang="fr-CH" sz="1400" dirty="0" smtClean="0"/>
          </a:p>
          <a:p>
            <a:endParaRPr lang="fr-CH" sz="1600" dirty="0" smtClean="0"/>
          </a:p>
          <a:p>
            <a:endParaRPr lang="fr-CH" sz="1600" dirty="0" smtClean="0"/>
          </a:p>
          <a:p>
            <a:endParaRPr lang="fr-CH" sz="1600" dirty="0" smtClean="0"/>
          </a:p>
          <a:p>
            <a:endParaRPr lang="en-US" sz="1600" dirty="0"/>
          </a:p>
        </p:txBody>
      </p:sp>
      <p:sp>
        <p:nvSpPr>
          <p:cNvPr id="4" name="Espace réservé du pied de page 3"/>
          <p:cNvSpPr>
            <a:spLocks noGrp="1"/>
          </p:cNvSpPr>
          <p:nvPr>
            <p:ph type="ftr" sz="quarter" idx="10"/>
          </p:nvPr>
        </p:nvSpPr>
        <p:spPr/>
        <p:txBody>
          <a:bodyPr/>
          <a:lstStyle/>
          <a:p>
            <a:r>
              <a:rPr lang="fr-FR" smtClean="0"/>
              <a:t>Dr. Giang Ly Isenring - Office fédéral de la Statistique - Section Criminalité et Justice pénale</a:t>
            </a:r>
            <a:endParaRPr lang="de-CH" dirty="0"/>
          </a:p>
        </p:txBody>
      </p:sp>
      <p:sp>
        <p:nvSpPr>
          <p:cNvPr id="5" name="Espace réservé du numéro de diapositive 4"/>
          <p:cNvSpPr>
            <a:spLocks noGrp="1"/>
          </p:cNvSpPr>
          <p:nvPr>
            <p:ph type="sldNum" sz="quarter" idx="11"/>
          </p:nvPr>
        </p:nvSpPr>
        <p:spPr/>
        <p:txBody>
          <a:bodyPr/>
          <a:lstStyle/>
          <a:p>
            <a:fld id="{7376A5A3-8F85-406F-8E5A-90FF9E31E9F2}" type="slidenum">
              <a:rPr lang="de-CH" smtClean="0"/>
              <a:pPr/>
              <a:t>2</a:t>
            </a:fld>
            <a:endParaRPr lang="de-CH" dirty="0"/>
          </a:p>
        </p:txBody>
      </p:sp>
    </p:spTree>
    <p:extLst>
      <p:ext uri="{BB962C8B-B14F-4D97-AF65-F5344CB8AC3E}">
        <p14:creationId xmlns:p14="http://schemas.microsoft.com/office/powerpoint/2010/main" val="1964245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Base de données JUSAS </a:t>
            </a:r>
            <a:endParaRPr lang="en-US" dirty="0"/>
          </a:p>
        </p:txBody>
      </p:sp>
      <p:sp>
        <p:nvSpPr>
          <p:cNvPr id="3" name="Espace réservé du contenu 2"/>
          <p:cNvSpPr>
            <a:spLocks noGrp="1"/>
          </p:cNvSpPr>
          <p:nvPr>
            <p:ph idx="1"/>
          </p:nvPr>
        </p:nvSpPr>
        <p:spPr>
          <a:xfrm>
            <a:off x="1001864" y="2003729"/>
            <a:ext cx="4914749" cy="4591000"/>
          </a:xfrm>
        </p:spPr>
        <p:txBody>
          <a:bodyPr/>
          <a:lstStyle/>
          <a:p>
            <a:pPr marL="342900" indent="-342900">
              <a:buFont typeface="Wingdings" panose="05000000000000000000" pitchFamily="2" charset="2"/>
              <a:buChar char="ü"/>
            </a:pPr>
            <a:r>
              <a:rPr lang="fr-CH" sz="1800" smtClean="0">
                <a:latin typeface="Garamond" panose="02020404030301010803" pitchFamily="18" charset="0"/>
              </a:rPr>
              <a:t>Données </a:t>
            </a:r>
            <a:r>
              <a:rPr lang="fr-CH" sz="1800" dirty="0">
                <a:latin typeface="Garamond" panose="02020404030301010803" pitchFamily="18" charset="0"/>
              </a:rPr>
              <a:t>sur l’exécution des décisions provisoires et des sanctions des mineurs, l’exécution des sanctions prononcées et décisions ultérieures. </a:t>
            </a:r>
          </a:p>
          <a:p>
            <a:pPr marL="342900" indent="-342900">
              <a:buFont typeface="Wingdings" panose="05000000000000000000" pitchFamily="2" charset="2"/>
              <a:buChar char="ü"/>
            </a:pPr>
            <a:r>
              <a:rPr lang="fr-CH" sz="1800" dirty="0">
                <a:latin typeface="Garamond" panose="02020404030301010803" pitchFamily="18" charset="0"/>
              </a:rPr>
              <a:t>Connaissance sur les durées de séjour, le type de placement et institutions</a:t>
            </a:r>
          </a:p>
          <a:p>
            <a:pPr marL="342900" indent="-342900">
              <a:buFont typeface="Wingdings" panose="05000000000000000000" pitchFamily="2" charset="2"/>
              <a:buChar char="ü"/>
            </a:pPr>
            <a:r>
              <a:rPr lang="fr-CH" sz="1800" dirty="0">
                <a:latin typeface="Garamond" panose="02020404030301010803" pitchFamily="18" charset="0"/>
              </a:rPr>
              <a:t>Banque de données dynamique: exploitations des données possibles à tout moment </a:t>
            </a:r>
          </a:p>
          <a:p>
            <a:pPr marL="342900" indent="-342900">
              <a:buFont typeface="Wingdings" panose="05000000000000000000" pitchFamily="2" charset="2"/>
              <a:buChar char="ü"/>
            </a:pPr>
            <a:r>
              <a:rPr lang="fr-CH" sz="1800" dirty="0">
                <a:latin typeface="Garamond" panose="02020404030301010803" pitchFamily="18" charset="0"/>
              </a:rPr>
              <a:t>Données sur les parcours judiciaires et institutionnels des mineurs placés</a:t>
            </a:r>
          </a:p>
          <a:p>
            <a:endParaRPr lang="en-US" dirty="0"/>
          </a:p>
        </p:txBody>
      </p:sp>
      <p:sp>
        <p:nvSpPr>
          <p:cNvPr id="4" name="Espace réservé du contenu 3"/>
          <p:cNvSpPr>
            <a:spLocks noGrp="1"/>
          </p:cNvSpPr>
          <p:nvPr>
            <p:ph idx="10"/>
          </p:nvPr>
        </p:nvSpPr>
        <p:spPr>
          <a:xfrm>
            <a:off x="6647290" y="2250219"/>
            <a:ext cx="4802588" cy="397545"/>
          </a:xfrm>
        </p:spPr>
        <p:txBody>
          <a:bodyPr/>
          <a:lstStyle/>
          <a:p>
            <a:endParaRPr lang="en-US" dirty="0"/>
          </a:p>
        </p:txBody>
      </p:sp>
      <p:sp>
        <p:nvSpPr>
          <p:cNvPr id="5" name="Espace réservé du pied de page 4"/>
          <p:cNvSpPr>
            <a:spLocks noGrp="1"/>
          </p:cNvSpPr>
          <p:nvPr>
            <p:ph type="ftr" sz="quarter" idx="11"/>
          </p:nvPr>
        </p:nvSpPr>
        <p:spPr/>
        <p:txBody>
          <a:bodyPr/>
          <a:lstStyle/>
          <a:p>
            <a:r>
              <a:rPr lang="fr-FR" smtClean="0"/>
              <a:t>Dr. Giang Ly Isenring - Office fédéral de la Statistique - Section Criminalité et Justice pénale</a:t>
            </a:r>
            <a:endParaRPr lang="de-CH" dirty="0"/>
          </a:p>
        </p:txBody>
      </p:sp>
      <p:sp>
        <p:nvSpPr>
          <p:cNvPr id="6" name="Espace réservé du numéro de diapositive 5"/>
          <p:cNvSpPr>
            <a:spLocks noGrp="1"/>
          </p:cNvSpPr>
          <p:nvPr>
            <p:ph type="sldNum" sz="quarter" idx="12"/>
          </p:nvPr>
        </p:nvSpPr>
        <p:spPr/>
        <p:txBody>
          <a:bodyPr/>
          <a:lstStyle/>
          <a:p>
            <a:fld id="{7376A5A3-8F85-406F-8E5A-90FF9E31E9F2}" type="slidenum">
              <a:rPr lang="de-CH" smtClean="0"/>
              <a:pPr/>
              <a:t>3</a:t>
            </a:fld>
            <a:endParaRPr lang="de-CH" dirty="0"/>
          </a:p>
        </p:txBody>
      </p:sp>
      <p:sp>
        <p:nvSpPr>
          <p:cNvPr id="8" name="Ellipse 7"/>
          <p:cNvSpPr/>
          <p:nvPr/>
        </p:nvSpPr>
        <p:spPr>
          <a:xfrm flipH="1" flipV="1">
            <a:off x="6275236" y="1718111"/>
            <a:ext cx="4912248" cy="2284013"/>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p:cNvSpPr txBox="1"/>
          <p:nvPr/>
        </p:nvSpPr>
        <p:spPr>
          <a:xfrm>
            <a:off x="7267492" y="2075289"/>
            <a:ext cx="3150908" cy="1569660"/>
          </a:xfrm>
          <a:prstGeom prst="rect">
            <a:avLst/>
          </a:prstGeom>
          <a:noFill/>
        </p:spPr>
        <p:txBody>
          <a:bodyPr wrap="square" rtlCol="0">
            <a:spAutoFit/>
          </a:bodyPr>
          <a:lstStyle/>
          <a:p>
            <a:r>
              <a:rPr lang="fr-CH" sz="1600" dirty="0" smtClean="0">
                <a:latin typeface="Garamond" panose="02020404030301010803" pitchFamily="18" charset="0"/>
              </a:rPr>
              <a:t>Echantillon pour les analyses statistiques</a:t>
            </a:r>
          </a:p>
          <a:p>
            <a:r>
              <a:rPr lang="fr-CH" sz="1600" dirty="0" smtClean="0">
                <a:latin typeface="Garamond" panose="02020404030301010803" pitchFamily="18" charset="0"/>
              </a:rPr>
              <a:t>Tous les individus qui sont dans JUSAS, ont commis une infraction avant l’âge de 18 ans et qui ont reçu un jugement</a:t>
            </a:r>
            <a:endParaRPr lang="en-US" sz="1600" dirty="0">
              <a:latin typeface="Garamond" panose="02020404030301010803" pitchFamily="18" charset="0"/>
            </a:endParaRPr>
          </a:p>
        </p:txBody>
      </p:sp>
    </p:spTree>
    <p:extLst>
      <p:ext uri="{BB962C8B-B14F-4D97-AF65-F5344CB8AC3E}">
        <p14:creationId xmlns:p14="http://schemas.microsoft.com/office/powerpoint/2010/main" val="918983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5928" y="3682890"/>
            <a:ext cx="10431925" cy="461665"/>
          </a:xfrm>
        </p:spPr>
        <p:txBody>
          <a:bodyPr/>
          <a:lstStyle/>
          <a:p>
            <a:r>
              <a:rPr lang="fr-CH" dirty="0" smtClean="0"/>
              <a:t>Âge et sexe</a:t>
            </a:r>
            <a:endParaRPr lang="en-US"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2393751251"/>
              </p:ext>
            </p:extLst>
          </p:nvPr>
        </p:nvGraphicFramePr>
        <p:xfrm>
          <a:off x="895928" y="4655126"/>
          <a:ext cx="3943927" cy="1320800"/>
        </p:xfrm>
        <a:graphic>
          <a:graphicData uri="http://schemas.openxmlformats.org/drawingml/2006/table">
            <a:tbl>
              <a:tblPr firstRow="1" bandRow="1">
                <a:tableStyleId>{5C22544A-7EE6-4342-B048-85BDC9FD1C3A}</a:tableStyleId>
              </a:tblPr>
              <a:tblGrid>
                <a:gridCol w="720571">
                  <a:extLst>
                    <a:ext uri="{9D8B030D-6E8A-4147-A177-3AD203B41FA5}">
                      <a16:colId xmlns:a16="http://schemas.microsoft.com/office/drawing/2014/main" val="948715919"/>
                    </a:ext>
                  </a:extLst>
                </a:gridCol>
                <a:gridCol w="939138">
                  <a:extLst>
                    <a:ext uri="{9D8B030D-6E8A-4147-A177-3AD203B41FA5}">
                      <a16:colId xmlns:a16="http://schemas.microsoft.com/office/drawing/2014/main" val="1590716602"/>
                    </a:ext>
                  </a:extLst>
                </a:gridCol>
                <a:gridCol w="1134457">
                  <a:extLst>
                    <a:ext uri="{9D8B030D-6E8A-4147-A177-3AD203B41FA5}">
                      <a16:colId xmlns:a16="http://schemas.microsoft.com/office/drawing/2014/main" val="2409729699"/>
                    </a:ext>
                  </a:extLst>
                </a:gridCol>
                <a:gridCol w="1149761">
                  <a:extLst>
                    <a:ext uri="{9D8B030D-6E8A-4147-A177-3AD203B41FA5}">
                      <a16:colId xmlns:a16="http://schemas.microsoft.com/office/drawing/2014/main" val="431732689"/>
                    </a:ext>
                  </a:extLst>
                </a:gridCol>
              </a:tblGrid>
              <a:tr h="577850">
                <a:tc>
                  <a:txBody>
                    <a:bodyPr/>
                    <a:lstStyle/>
                    <a:p>
                      <a:pPr algn="ctr"/>
                      <a:r>
                        <a:rPr lang="fr-CH" sz="1100" dirty="0" smtClean="0"/>
                        <a:t>Sexe</a:t>
                      </a:r>
                      <a:endParaRPr lang="en-US" sz="1100" dirty="0"/>
                    </a:p>
                  </a:txBody>
                  <a:tcPr/>
                </a:tc>
                <a:tc>
                  <a:txBody>
                    <a:bodyPr/>
                    <a:lstStyle/>
                    <a:p>
                      <a:pPr algn="ctr"/>
                      <a:r>
                        <a:rPr lang="fr-CH" sz="1100" dirty="0" smtClean="0"/>
                        <a:t>Total jugement</a:t>
                      </a:r>
                      <a:endParaRPr lang="en-US" sz="1100" dirty="0"/>
                    </a:p>
                  </a:txBody>
                  <a:tcPr/>
                </a:tc>
                <a:tc>
                  <a:txBody>
                    <a:bodyPr/>
                    <a:lstStyle/>
                    <a:p>
                      <a:pPr algn="ctr"/>
                      <a:r>
                        <a:rPr lang="fr-CH" sz="1100" dirty="0" smtClean="0"/>
                        <a:t>Âge moyen</a:t>
                      </a:r>
                      <a:endParaRPr lang="en-US" sz="1100" dirty="0"/>
                    </a:p>
                  </a:txBody>
                  <a:tcPr/>
                </a:tc>
                <a:tc>
                  <a:txBody>
                    <a:bodyPr/>
                    <a:lstStyle/>
                    <a:p>
                      <a:pPr algn="ctr"/>
                      <a:r>
                        <a:rPr lang="fr-CH" sz="1100" dirty="0" smtClean="0"/>
                        <a:t>Âge</a:t>
                      </a:r>
                      <a:r>
                        <a:rPr lang="fr-CH" sz="1100" baseline="0" dirty="0" smtClean="0"/>
                        <a:t> médian</a:t>
                      </a:r>
                      <a:endParaRPr lang="en-US" sz="1100" dirty="0"/>
                    </a:p>
                  </a:txBody>
                  <a:tcPr/>
                </a:tc>
                <a:extLst>
                  <a:ext uri="{0D108BD9-81ED-4DB2-BD59-A6C34878D82A}">
                    <a16:rowId xmlns:a16="http://schemas.microsoft.com/office/drawing/2014/main" val="2599663232"/>
                  </a:ext>
                </a:extLst>
              </a:tr>
              <a:tr h="371475">
                <a:tc>
                  <a:txBody>
                    <a:bodyPr/>
                    <a:lstStyle/>
                    <a:p>
                      <a:pPr algn="ctr"/>
                      <a:r>
                        <a:rPr lang="fr-CH" sz="1200" dirty="0" smtClean="0"/>
                        <a:t>Garçon</a:t>
                      </a:r>
                      <a:endParaRPr lang="en-US" sz="1200" dirty="0"/>
                    </a:p>
                  </a:txBody>
                  <a:tcPr/>
                </a:tc>
                <a:tc>
                  <a:txBody>
                    <a:bodyPr/>
                    <a:lstStyle/>
                    <a:p>
                      <a:pPr algn="ctr"/>
                      <a:r>
                        <a:rPr lang="fr-CH" sz="1200" dirty="0" smtClean="0"/>
                        <a:t>211366</a:t>
                      </a:r>
                      <a:endParaRPr lang="en-US" sz="1200" dirty="0"/>
                    </a:p>
                  </a:txBody>
                  <a:tcPr/>
                </a:tc>
                <a:tc>
                  <a:txBody>
                    <a:bodyPr/>
                    <a:lstStyle/>
                    <a:p>
                      <a:pPr algn="ctr"/>
                      <a:r>
                        <a:rPr lang="fr-CH" sz="1200" dirty="0" smtClean="0"/>
                        <a:t>15.82</a:t>
                      </a:r>
                      <a:endParaRPr lang="en-US" sz="1200" dirty="0"/>
                    </a:p>
                  </a:txBody>
                  <a:tcPr/>
                </a:tc>
                <a:tc>
                  <a:txBody>
                    <a:bodyPr/>
                    <a:lstStyle/>
                    <a:p>
                      <a:pPr algn="ctr"/>
                      <a:r>
                        <a:rPr lang="fr-CH" sz="1200" dirty="0" smtClean="0"/>
                        <a:t>16</a:t>
                      </a:r>
                      <a:endParaRPr lang="en-US" sz="1200" dirty="0"/>
                    </a:p>
                  </a:txBody>
                  <a:tcPr/>
                </a:tc>
                <a:extLst>
                  <a:ext uri="{0D108BD9-81ED-4DB2-BD59-A6C34878D82A}">
                    <a16:rowId xmlns:a16="http://schemas.microsoft.com/office/drawing/2014/main" val="2918231828"/>
                  </a:ext>
                </a:extLst>
              </a:tr>
              <a:tr h="371475">
                <a:tc>
                  <a:txBody>
                    <a:bodyPr/>
                    <a:lstStyle/>
                    <a:p>
                      <a:pPr algn="ctr"/>
                      <a:r>
                        <a:rPr lang="fr-CH" sz="1200" dirty="0" smtClean="0"/>
                        <a:t>Fille</a:t>
                      </a:r>
                      <a:endParaRPr lang="en-US" sz="1200" dirty="0"/>
                    </a:p>
                  </a:txBody>
                  <a:tcPr/>
                </a:tc>
                <a:tc>
                  <a:txBody>
                    <a:bodyPr/>
                    <a:lstStyle/>
                    <a:p>
                      <a:pPr algn="ctr"/>
                      <a:r>
                        <a:rPr lang="fr-CH" sz="1200" dirty="0" smtClean="0"/>
                        <a:t>53792</a:t>
                      </a:r>
                      <a:endParaRPr lang="en-US" sz="1200" dirty="0"/>
                    </a:p>
                  </a:txBody>
                  <a:tcPr/>
                </a:tc>
                <a:tc>
                  <a:txBody>
                    <a:bodyPr/>
                    <a:lstStyle/>
                    <a:p>
                      <a:pPr algn="ctr"/>
                      <a:r>
                        <a:rPr lang="fr-CH" sz="1200" dirty="0" smtClean="0"/>
                        <a:t>15.45</a:t>
                      </a:r>
                      <a:endParaRPr lang="en-US" sz="1200" dirty="0"/>
                    </a:p>
                  </a:txBody>
                  <a:tcPr/>
                </a:tc>
                <a:tc>
                  <a:txBody>
                    <a:bodyPr/>
                    <a:lstStyle/>
                    <a:p>
                      <a:pPr algn="ctr"/>
                      <a:r>
                        <a:rPr lang="fr-CH" sz="1200" dirty="0" smtClean="0"/>
                        <a:t>16</a:t>
                      </a:r>
                      <a:endParaRPr lang="en-US" sz="1200" dirty="0"/>
                    </a:p>
                  </a:txBody>
                  <a:tcPr/>
                </a:tc>
                <a:extLst>
                  <a:ext uri="{0D108BD9-81ED-4DB2-BD59-A6C34878D82A}">
                    <a16:rowId xmlns:a16="http://schemas.microsoft.com/office/drawing/2014/main" val="3297862325"/>
                  </a:ext>
                </a:extLst>
              </a:tr>
            </a:tbl>
          </a:graphicData>
        </a:graphic>
      </p:graphicFrame>
      <p:graphicFrame>
        <p:nvGraphicFramePr>
          <p:cNvPr id="8" name="Espace réservé du contenu 7"/>
          <p:cNvGraphicFramePr>
            <a:graphicFrameLocks noGrp="1"/>
          </p:cNvGraphicFramePr>
          <p:nvPr>
            <p:ph idx="10"/>
            <p:extLst>
              <p:ext uri="{D42A27DB-BD31-4B8C-83A1-F6EECF244321}">
                <p14:modId xmlns:p14="http://schemas.microsoft.com/office/powerpoint/2010/main" val="1486989160"/>
              </p:ext>
            </p:extLst>
          </p:nvPr>
        </p:nvGraphicFramePr>
        <p:xfrm>
          <a:off x="6857998" y="4651222"/>
          <a:ext cx="3747601" cy="1324703"/>
        </p:xfrm>
        <a:graphic>
          <a:graphicData uri="http://schemas.openxmlformats.org/drawingml/2006/table">
            <a:tbl>
              <a:tblPr firstRow="1" bandRow="1">
                <a:tableStyleId>{5C22544A-7EE6-4342-B048-85BDC9FD1C3A}</a:tableStyleId>
              </a:tblPr>
              <a:tblGrid>
                <a:gridCol w="696457">
                  <a:extLst>
                    <a:ext uri="{9D8B030D-6E8A-4147-A177-3AD203B41FA5}">
                      <a16:colId xmlns:a16="http://schemas.microsoft.com/office/drawing/2014/main" val="2988728384"/>
                    </a:ext>
                  </a:extLst>
                </a:gridCol>
                <a:gridCol w="862280">
                  <a:extLst>
                    <a:ext uri="{9D8B030D-6E8A-4147-A177-3AD203B41FA5}">
                      <a16:colId xmlns:a16="http://schemas.microsoft.com/office/drawing/2014/main" val="1574280995"/>
                    </a:ext>
                  </a:extLst>
                </a:gridCol>
                <a:gridCol w="1003229">
                  <a:extLst>
                    <a:ext uri="{9D8B030D-6E8A-4147-A177-3AD203B41FA5}">
                      <a16:colId xmlns:a16="http://schemas.microsoft.com/office/drawing/2014/main" val="1317815067"/>
                    </a:ext>
                  </a:extLst>
                </a:gridCol>
                <a:gridCol w="1185635">
                  <a:extLst>
                    <a:ext uri="{9D8B030D-6E8A-4147-A177-3AD203B41FA5}">
                      <a16:colId xmlns:a16="http://schemas.microsoft.com/office/drawing/2014/main" val="1997501502"/>
                    </a:ext>
                  </a:extLst>
                </a:gridCol>
              </a:tblGrid>
              <a:tr h="579557">
                <a:tc>
                  <a:txBody>
                    <a:bodyPr/>
                    <a:lstStyle/>
                    <a:p>
                      <a:pPr algn="ctr"/>
                      <a:r>
                        <a:rPr lang="fr-CH" sz="1100" dirty="0" smtClean="0"/>
                        <a:t>Sexe</a:t>
                      </a:r>
                      <a:endParaRPr lang="en-US" sz="1100" dirty="0"/>
                    </a:p>
                  </a:txBody>
                  <a:tcPr/>
                </a:tc>
                <a:tc>
                  <a:txBody>
                    <a:bodyPr/>
                    <a:lstStyle/>
                    <a:p>
                      <a:pPr algn="ctr"/>
                      <a:r>
                        <a:rPr lang="fr-CH" sz="1100" dirty="0" smtClean="0"/>
                        <a:t>Total jugement</a:t>
                      </a:r>
                      <a:endParaRPr lang="en-US" sz="1100" dirty="0"/>
                    </a:p>
                  </a:txBody>
                  <a:tcPr/>
                </a:tc>
                <a:tc>
                  <a:txBody>
                    <a:bodyPr/>
                    <a:lstStyle/>
                    <a:p>
                      <a:pPr algn="ctr"/>
                      <a:r>
                        <a:rPr lang="fr-CH" sz="1100" dirty="0" smtClean="0"/>
                        <a:t>Âge moyen</a:t>
                      </a:r>
                      <a:endParaRPr lang="en-US" sz="1100" dirty="0"/>
                    </a:p>
                  </a:txBody>
                  <a:tcPr/>
                </a:tc>
                <a:tc>
                  <a:txBody>
                    <a:bodyPr/>
                    <a:lstStyle/>
                    <a:p>
                      <a:pPr algn="ctr"/>
                      <a:r>
                        <a:rPr lang="fr-CH" sz="1100" dirty="0" smtClean="0"/>
                        <a:t>Âge</a:t>
                      </a:r>
                      <a:r>
                        <a:rPr lang="fr-CH" sz="1100" baseline="0" dirty="0" smtClean="0"/>
                        <a:t> médian</a:t>
                      </a:r>
                      <a:endParaRPr lang="en-US" sz="1100" dirty="0"/>
                    </a:p>
                  </a:txBody>
                  <a:tcPr/>
                </a:tc>
                <a:extLst>
                  <a:ext uri="{0D108BD9-81ED-4DB2-BD59-A6C34878D82A}">
                    <a16:rowId xmlns:a16="http://schemas.microsoft.com/office/drawing/2014/main" val="2599066088"/>
                  </a:ext>
                </a:extLst>
              </a:tr>
              <a:tr h="372573">
                <a:tc>
                  <a:txBody>
                    <a:bodyPr/>
                    <a:lstStyle/>
                    <a:p>
                      <a:pPr algn="ctr"/>
                      <a:r>
                        <a:rPr lang="fr-CH" sz="1200" dirty="0" smtClean="0"/>
                        <a:t>Garçon</a:t>
                      </a:r>
                      <a:endParaRPr lang="en-US" sz="1200" dirty="0"/>
                    </a:p>
                  </a:txBody>
                  <a:tcPr/>
                </a:tc>
                <a:tc>
                  <a:txBody>
                    <a:bodyPr/>
                    <a:lstStyle/>
                    <a:p>
                      <a:pPr algn="ctr"/>
                      <a:r>
                        <a:rPr lang="fr-CH" sz="1200" dirty="0" smtClean="0"/>
                        <a:t>146839</a:t>
                      </a:r>
                      <a:endParaRPr lang="en-US" sz="1200" dirty="0"/>
                    </a:p>
                  </a:txBody>
                  <a:tcPr/>
                </a:tc>
                <a:tc>
                  <a:txBody>
                    <a:bodyPr/>
                    <a:lstStyle/>
                    <a:p>
                      <a:pPr algn="ctr"/>
                      <a:r>
                        <a:rPr lang="fr-CH" sz="1200" dirty="0" smtClean="0"/>
                        <a:t>15.57</a:t>
                      </a:r>
                      <a:endParaRPr lang="en-US" sz="1200" dirty="0"/>
                    </a:p>
                  </a:txBody>
                  <a:tcPr/>
                </a:tc>
                <a:tc>
                  <a:txBody>
                    <a:bodyPr/>
                    <a:lstStyle/>
                    <a:p>
                      <a:pPr algn="ctr"/>
                      <a:r>
                        <a:rPr lang="fr-CH" sz="1200" dirty="0" smtClean="0"/>
                        <a:t>16</a:t>
                      </a:r>
                      <a:endParaRPr lang="en-US" sz="1200" dirty="0"/>
                    </a:p>
                  </a:txBody>
                  <a:tcPr/>
                </a:tc>
                <a:extLst>
                  <a:ext uri="{0D108BD9-81ED-4DB2-BD59-A6C34878D82A}">
                    <a16:rowId xmlns:a16="http://schemas.microsoft.com/office/drawing/2014/main" val="3121569948"/>
                  </a:ext>
                </a:extLst>
              </a:tr>
              <a:tr h="372573">
                <a:tc>
                  <a:txBody>
                    <a:bodyPr/>
                    <a:lstStyle/>
                    <a:p>
                      <a:pPr algn="ctr"/>
                      <a:r>
                        <a:rPr lang="fr-CH" sz="1200" dirty="0" smtClean="0"/>
                        <a:t>Fille</a:t>
                      </a:r>
                      <a:endParaRPr lang="en-US" sz="1200" dirty="0"/>
                    </a:p>
                  </a:txBody>
                  <a:tcPr/>
                </a:tc>
                <a:tc>
                  <a:txBody>
                    <a:bodyPr/>
                    <a:lstStyle/>
                    <a:p>
                      <a:pPr algn="ctr"/>
                      <a:r>
                        <a:rPr lang="fr-CH" sz="1200" dirty="0" smtClean="0"/>
                        <a:t>43489</a:t>
                      </a:r>
                      <a:endParaRPr lang="en-US" sz="1200" dirty="0"/>
                    </a:p>
                  </a:txBody>
                  <a:tcPr/>
                </a:tc>
                <a:tc>
                  <a:txBody>
                    <a:bodyPr/>
                    <a:lstStyle/>
                    <a:p>
                      <a:pPr algn="ctr"/>
                      <a:r>
                        <a:rPr lang="fr-CH" sz="1200" dirty="0" smtClean="0"/>
                        <a:t>15.30</a:t>
                      </a:r>
                      <a:endParaRPr lang="en-US" sz="1200" dirty="0"/>
                    </a:p>
                  </a:txBody>
                  <a:tcPr/>
                </a:tc>
                <a:tc>
                  <a:txBody>
                    <a:bodyPr/>
                    <a:lstStyle/>
                    <a:p>
                      <a:pPr algn="ctr"/>
                      <a:r>
                        <a:rPr lang="fr-CH" sz="1200" dirty="0" smtClean="0"/>
                        <a:t>16</a:t>
                      </a:r>
                      <a:endParaRPr lang="en-US" sz="1200" dirty="0"/>
                    </a:p>
                  </a:txBody>
                  <a:tcPr/>
                </a:tc>
                <a:extLst>
                  <a:ext uri="{0D108BD9-81ED-4DB2-BD59-A6C34878D82A}">
                    <a16:rowId xmlns:a16="http://schemas.microsoft.com/office/drawing/2014/main" val="13468131"/>
                  </a:ext>
                </a:extLst>
              </a:tr>
            </a:tbl>
          </a:graphicData>
        </a:graphic>
      </p:graphicFrame>
      <p:sp>
        <p:nvSpPr>
          <p:cNvPr id="5" name="Espace réservé du pied de page 4"/>
          <p:cNvSpPr>
            <a:spLocks noGrp="1"/>
          </p:cNvSpPr>
          <p:nvPr>
            <p:ph type="ftr" sz="quarter" idx="11"/>
          </p:nvPr>
        </p:nvSpPr>
        <p:spPr/>
        <p:txBody>
          <a:bodyPr/>
          <a:lstStyle/>
          <a:p>
            <a:r>
              <a:rPr lang="fr-FR" smtClean="0"/>
              <a:t>Dr. Giang Ly Isenring - Office fédéral de la Statistique - Section Criminalité et Justice pénale</a:t>
            </a:r>
            <a:endParaRPr lang="de-CH" dirty="0"/>
          </a:p>
        </p:txBody>
      </p:sp>
      <p:sp>
        <p:nvSpPr>
          <p:cNvPr id="6" name="Espace réservé du numéro de diapositive 5"/>
          <p:cNvSpPr>
            <a:spLocks noGrp="1"/>
          </p:cNvSpPr>
          <p:nvPr>
            <p:ph type="sldNum" sz="quarter" idx="12"/>
          </p:nvPr>
        </p:nvSpPr>
        <p:spPr/>
        <p:txBody>
          <a:bodyPr/>
          <a:lstStyle/>
          <a:p>
            <a:fld id="{7376A5A3-8F85-406F-8E5A-90FF9E31E9F2}" type="slidenum">
              <a:rPr lang="de-CH" smtClean="0"/>
              <a:pPr/>
              <a:t>4</a:t>
            </a:fld>
            <a:endParaRPr lang="de-CH" dirty="0"/>
          </a:p>
        </p:txBody>
      </p:sp>
      <p:cxnSp>
        <p:nvCxnSpPr>
          <p:cNvPr id="14" name="Connecteur droit 13"/>
          <p:cNvCxnSpPr/>
          <p:nvPr/>
        </p:nvCxnSpPr>
        <p:spPr>
          <a:xfrm>
            <a:off x="1379913" y="284295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803563" y="4343445"/>
            <a:ext cx="3165595" cy="307779"/>
          </a:xfrm>
          <a:prstGeom prst="rect">
            <a:avLst/>
          </a:prstGeom>
          <a:noFill/>
        </p:spPr>
        <p:txBody>
          <a:bodyPr wrap="square" rtlCol="0">
            <a:spAutoFit/>
          </a:bodyPr>
          <a:lstStyle/>
          <a:p>
            <a:r>
              <a:rPr lang="fr-CH" sz="1400" dirty="0"/>
              <a:t>Â</a:t>
            </a:r>
            <a:r>
              <a:rPr lang="fr-CH" sz="1400" dirty="0" smtClean="0"/>
              <a:t>ge au moment du jugement - Sexe</a:t>
            </a:r>
            <a:endParaRPr lang="en-US" sz="1400" dirty="0"/>
          </a:p>
        </p:txBody>
      </p:sp>
      <p:sp>
        <p:nvSpPr>
          <p:cNvPr id="17" name="ZoneTexte 16"/>
          <p:cNvSpPr txBox="1"/>
          <p:nvPr/>
        </p:nvSpPr>
        <p:spPr>
          <a:xfrm>
            <a:off x="6756398" y="4282473"/>
            <a:ext cx="4662090" cy="307777"/>
          </a:xfrm>
          <a:prstGeom prst="rect">
            <a:avLst/>
          </a:prstGeom>
          <a:noFill/>
        </p:spPr>
        <p:txBody>
          <a:bodyPr wrap="square" rtlCol="0">
            <a:spAutoFit/>
          </a:bodyPr>
          <a:lstStyle/>
          <a:p>
            <a:r>
              <a:rPr lang="fr-CH" sz="1400" dirty="0"/>
              <a:t>Â</a:t>
            </a:r>
            <a:r>
              <a:rPr lang="fr-CH" sz="1400" dirty="0" smtClean="0"/>
              <a:t>ge du 1</a:t>
            </a:r>
            <a:r>
              <a:rPr lang="fr-CH" sz="1400" baseline="30000" dirty="0" smtClean="0"/>
              <a:t>er</a:t>
            </a:r>
            <a:r>
              <a:rPr lang="fr-CH" sz="1400" dirty="0" smtClean="0"/>
              <a:t> jugement  - Sexe</a:t>
            </a:r>
            <a:endParaRPr lang="en-US" sz="1400" dirty="0"/>
          </a:p>
        </p:txBody>
      </p:sp>
      <p:sp>
        <p:nvSpPr>
          <p:cNvPr id="9" name="ZoneTexte 8"/>
          <p:cNvSpPr txBox="1"/>
          <p:nvPr/>
        </p:nvSpPr>
        <p:spPr>
          <a:xfrm>
            <a:off x="803564" y="1034473"/>
            <a:ext cx="8007928" cy="400110"/>
          </a:xfrm>
          <a:prstGeom prst="rect">
            <a:avLst/>
          </a:prstGeom>
          <a:noFill/>
        </p:spPr>
        <p:txBody>
          <a:bodyPr wrap="square" rtlCol="0">
            <a:spAutoFit/>
          </a:bodyPr>
          <a:lstStyle/>
          <a:p>
            <a:r>
              <a:rPr lang="fr-CH" sz="2000" b="1" dirty="0">
                <a:solidFill>
                  <a:schemeClr val="accent1">
                    <a:lumMod val="75000"/>
                  </a:schemeClr>
                </a:solidFill>
              </a:rPr>
              <a:t>Nombre de jugements: répartition filles et garçons</a:t>
            </a:r>
            <a:endParaRPr lang="en-US" sz="2000" b="1" dirty="0">
              <a:solidFill>
                <a:schemeClr val="accent1">
                  <a:lumMod val="75000"/>
                </a:schemeClr>
              </a:solidFill>
            </a:endParaRPr>
          </a:p>
        </p:txBody>
      </p:sp>
      <p:graphicFrame>
        <p:nvGraphicFramePr>
          <p:cNvPr id="11" name="Tableau 10"/>
          <p:cNvGraphicFramePr>
            <a:graphicFrameLocks noGrp="1"/>
          </p:cNvGraphicFramePr>
          <p:nvPr>
            <p:extLst>
              <p:ext uri="{D42A27DB-BD31-4B8C-83A1-F6EECF244321}">
                <p14:modId xmlns:p14="http://schemas.microsoft.com/office/powerpoint/2010/main" val="602878318"/>
              </p:ext>
            </p:extLst>
          </p:nvPr>
        </p:nvGraphicFramePr>
        <p:xfrm>
          <a:off x="895929" y="1464779"/>
          <a:ext cx="5962068" cy="1280160"/>
        </p:xfrm>
        <a:graphic>
          <a:graphicData uri="http://schemas.openxmlformats.org/drawingml/2006/table">
            <a:tbl>
              <a:tblPr firstRow="1" bandRow="1">
                <a:tableStyleId>{5C22544A-7EE6-4342-B048-85BDC9FD1C3A}</a:tableStyleId>
              </a:tblPr>
              <a:tblGrid>
                <a:gridCol w="1987356">
                  <a:extLst>
                    <a:ext uri="{9D8B030D-6E8A-4147-A177-3AD203B41FA5}">
                      <a16:colId xmlns:a16="http://schemas.microsoft.com/office/drawing/2014/main" val="227021201"/>
                    </a:ext>
                  </a:extLst>
                </a:gridCol>
                <a:gridCol w="1987356">
                  <a:extLst>
                    <a:ext uri="{9D8B030D-6E8A-4147-A177-3AD203B41FA5}">
                      <a16:colId xmlns:a16="http://schemas.microsoft.com/office/drawing/2014/main" val="2506159115"/>
                    </a:ext>
                  </a:extLst>
                </a:gridCol>
                <a:gridCol w="1987356">
                  <a:extLst>
                    <a:ext uri="{9D8B030D-6E8A-4147-A177-3AD203B41FA5}">
                      <a16:colId xmlns:a16="http://schemas.microsoft.com/office/drawing/2014/main" val="2466991887"/>
                    </a:ext>
                  </a:extLst>
                </a:gridCol>
              </a:tblGrid>
              <a:tr h="262179">
                <a:tc>
                  <a:txBody>
                    <a:bodyPr/>
                    <a:lstStyle/>
                    <a:p>
                      <a:pPr algn="ctr"/>
                      <a:r>
                        <a:rPr lang="fr-CH" sz="1200" dirty="0" smtClean="0"/>
                        <a:t>Sexe</a:t>
                      </a:r>
                      <a:endParaRPr lang="en-US" sz="1200" dirty="0"/>
                    </a:p>
                  </a:txBody>
                  <a:tcPr/>
                </a:tc>
                <a:tc>
                  <a:txBody>
                    <a:bodyPr/>
                    <a:lstStyle/>
                    <a:p>
                      <a:pPr algn="ctr"/>
                      <a:r>
                        <a:rPr lang="fr-CH" sz="1200" dirty="0" smtClean="0"/>
                        <a:t>Nombre</a:t>
                      </a:r>
                      <a:r>
                        <a:rPr lang="fr-CH" sz="1200" baseline="0" dirty="0" smtClean="0"/>
                        <a:t> de jugement</a:t>
                      </a:r>
                      <a:endParaRPr lang="en-US" sz="1200" dirty="0"/>
                    </a:p>
                  </a:txBody>
                  <a:tcPr/>
                </a:tc>
                <a:tc>
                  <a:txBody>
                    <a:bodyPr/>
                    <a:lstStyle/>
                    <a:p>
                      <a:pPr algn="ctr"/>
                      <a:r>
                        <a:rPr lang="fr-CH" sz="1200" dirty="0" smtClean="0"/>
                        <a:t>%</a:t>
                      </a:r>
                      <a:endParaRPr lang="en-US" sz="1200" dirty="0"/>
                    </a:p>
                  </a:txBody>
                  <a:tcPr/>
                </a:tc>
                <a:extLst>
                  <a:ext uri="{0D108BD9-81ED-4DB2-BD59-A6C34878D82A}">
                    <a16:rowId xmlns:a16="http://schemas.microsoft.com/office/drawing/2014/main" val="1536770328"/>
                  </a:ext>
                </a:extLst>
              </a:tr>
              <a:tr h="262179">
                <a:tc>
                  <a:txBody>
                    <a:bodyPr/>
                    <a:lstStyle/>
                    <a:p>
                      <a:pPr algn="ctr"/>
                      <a:r>
                        <a:rPr lang="fr-CH" sz="1200" dirty="0" smtClean="0"/>
                        <a:t>Garçon</a:t>
                      </a:r>
                      <a:endParaRPr lang="en-US" sz="1200" dirty="0"/>
                    </a:p>
                  </a:txBody>
                  <a:tcPr/>
                </a:tc>
                <a:tc>
                  <a:txBody>
                    <a:bodyPr/>
                    <a:lstStyle/>
                    <a:p>
                      <a:pPr algn="ctr"/>
                      <a:r>
                        <a:rPr lang="fr-CH" sz="1200" dirty="0" smtClean="0"/>
                        <a:t>211366</a:t>
                      </a:r>
                      <a:endParaRPr lang="en-US" sz="1200" dirty="0"/>
                    </a:p>
                  </a:txBody>
                  <a:tcPr/>
                </a:tc>
                <a:tc>
                  <a:txBody>
                    <a:bodyPr/>
                    <a:lstStyle/>
                    <a:p>
                      <a:pPr algn="ctr"/>
                      <a:r>
                        <a:rPr lang="fr-CH" sz="1200" dirty="0" smtClean="0">
                          <a:solidFill>
                            <a:srgbClr val="FF0000"/>
                          </a:solidFill>
                        </a:rPr>
                        <a:t>79.71</a:t>
                      </a:r>
                      <a:endParaRPr lang="en-US" sz="1200" dirty="0">
                        <a:solidFill>
                          <a:srgbClr val="FF0000"/>
                        </a:solidFill>
                      </a:endParaRPr>
                    </a:p>
                  </a:txBody>
                  <a:tcPr/>
                </a:tc>
                <a:extLst>
                  <a:ext uri="{0D108BD9-81ED-4DB2-BD59-A6C34878D82A}">
                    <a16:rowId xmlns:a16="http://schemas.microsoft.com/office/drawing/2014/main" val="3458150988"/>
                  </a:ext>
                </a:extLst>
              </a:tr>
              <a:tr h="262179">
                <a:tc>
                  <a:txBody>
                    <a:bodyPr/>
                    <a:lstStyle/>
                    <a:p>
                      <a:pPr algn="ctr"/>
                      <a:r>
                        <a:rPr lang="fr-CH" sz="1200" dirty="0" smtClean="0"/>
                        <a:t>Filles</a:t>
                      </a:r>
                      <a:endParaRPr lang="en-US" sz="1200" dirty="0"/>
                    </a:p>
                  </a:txBody>
                  <a:tcPr/>
                </a:tc>
                <a:tc>
                  <a:txBody>
                    <a:bodyPr/>
                    <a:lstStyle/>
                    <a:p>
                      <a:pPr algn="ctr"/>
                      <a:r>
                        <a:rPr lang="fr-CH" sz="1200" dirty="0" smtClean="0"/>
                        <a:t>53792</a:t>
                      </a:r>
                      <a:endParaRPr lang="en-US" sz="1200" dirty="0"/>
                    </a:p>
                  </a:txBody>
                  <a:tcPr/>
                </a:tc>
                <a:tc>
                  <a:txBody>
                    <a:bodyPr/>
                    <a:lstStyle/>
                    <a:p>
                      <a:pPr algn="ctr"/>
                      <a:r>
                        <a:rPr lang="fr-CH" sz="1200" dirty="0" smtClean="0">
                          <a:solidFill>
                            <a:srgbClr val="FF0000"/>
                          </a:solidFill>
                        </a:rPr>
                        <a:t>20.29</a:t>
                      </a:r>
                      <a:endParaRPr lang="en-US" sz="1200" dirty="0">
                        <a:solidFill>
                          <a:srgbClr val="FF0000"/>
                        </a:solidFill>
                      </a:endParaRPr>
                    </a:p>
                  </a:txBody>
                  <a:tcPr/>
                </a:tc>
                <a:extLst>
                  <a:ext uri="{0D108BD9-81ED-4DB2-BD59-A6C34878D82A}">
                    <a16:rowId xmlns:a16="http://schemas.microsoft.com/office/drawing/2014/main" val="673447266"/>
                  </a:ext>
                </a:extLst>
              </a:tr>
              <a:tr h="445703">
                <a:tc>
                  <a:txBody>
                    <a:bodyPr/>
                    <a:lstStyle/>
                    <a:p>
                      <a:pPr algn="ctr"/>
                      <a:r>
                        <a:rPr lang="fr-CH" sz="1200" dirty="0" smtClean="0"/>
                        <a:t>Total</a:t>
                      </a:r>
                      <a:endParaRPr lang="en-US"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H" sz="1200" dirty="0" smtClean="0"/>
                        <a:t>265158</a:t>
                      </a:r>
                      <a:endParaRPr lang="en-US" sz="1200" dirty="0" smtClean="0"/>
                    </a:p>
                    <a:p>
                      <a:pPr algn="ctr"/>
                      <a:endParaRPr lang="en-US" sz="1200" dirty="0"/>
                    </a:p>
                  </a:txBody>
                  <a:tcPr/>
                </a:tc>
                <a:tc>
                  <a:txBody>
                    <a:bodyPr/>
                    <a:lstStyle/>
                    <a:p>
                      <a:pPr algn="ctr"/>
                      <a:r>
                        <a:rPr lang="fr-CH" sz="1200" dirty="0" smtClean="0"/>
                        <a:t>100</a:t>
                      </a:r>
                      <a:endParaRPr lang="en-US" sz="1200" dirty="0"/>
                    </a:p>
                  </a:txBody>
                  <a:tcPr/>
                </a:tc>
                <a:extLst>
                  <a:ext uri="{0D108BD9-81ED-4DB2-BD59-A6C34878D82A}">
                    <a16:rowId xmlns:a16="http://schemas.microsoft.com/office/drawing/2014/main" val="3389725098"/>
                  </a:ext>
                </a:extLst>
              </a:tr>
            </a:tbl>
          </a:graphicData>
        </a:graphic>
      </p:graphicFrame>
    </p:spTree>
    <p:extLst>
      <p:ext uri="{BB962C8B-B14F-4D97-AF65-F5344CB8AC3E}">
        <p14:creationId xmlns:p14="http://schemas.microsoft.com/office/powerpoint/2010/main" val="27552676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9275" y="1419936"/>
            <a:ext cx="10431925" cy="461665"/>
          </a:xfrm>
        </p:spPr>
        <p:txBody>
          <a:bodyPr/>
          <a:lstStyle/>
          <a:p>
            <a:r>
              <a:rPr lang="fr-CH" dirty="0" smtClean="0"/>
              <a:t>Gravité des infractions commises et sexe</a:t>
            </a:r>
            <a:endParaRPr lang="en-US"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3416096660"/>
              </p:ext>
            </p:extLst>
          </p:nvPr>
        </p:nvGraphicFramePr>
        <p:xfrm>
          <a:off x="1059273" y="2398474"/>
          <a:ext cx="4402188" cy="1798638"/>
        </p:xfrm>
        <a:graphic>
          <a:graphicData uri="http://schemas.openxmlformats.org/drawingml/2006/table">
            <a:tbl>
              <a:tblPr firstRow="1" bandRow="1">
                <a:tableStyleId>{5C22544A-7EE6-4342-B048-85BDC9FD1C3A}</a:tableStyleId>
              </a:tblPr>
              <a:tblGrid>
                <a:gridCol w="1484422">
                  <a:extLst>
                    <a:ext uri="{9D8B030D-6E8A-4147-A177-3AD203B41FA5}">
                      <a16:colId xmlns:a16="http://schemas.microsoft.com/office/drawing/2014/main" val="633438020"/>
                    </a:ext>
                  </a:extLst>
                </a:gridCol>
                <a:gridCol w="1450370">
                  <a:extLst>
                    <a:ext uri="{9D8B030D-6E8A-4147-A177-3AD203B41FA5}">
                      <a16:colId xmlns:a16="http://schemas.microsoft.com/office/drawing/2014/main" val="3054493691"/>
                    </a:ext>
                  </a:extLst>
                </a:gridCol>
                <a:gridCol w="1467396">
                  <a:extLst>
                    <a:ext uri="{9D8B030D-6E8A-4147-A177-3AD203B41FA5}">
                      <a16:colId xmlns:a16="http://schemas.microsoft.com/office/drawing/2014/main" val="2918429651"/>
                    </a:ext>
                  </a:extLst>
                </a:gridCol>
              </a:tblGrid>
              <a:tr h="350679">
                <a:tc>
                  <a:txBody>
                    <a:bodyPr/>
                    <a:lstStyle/>
                    <a:p>
                      <a:pPr algn="ctr"/>
                      <a:r>
                        <a:rPr lang="fr-CH" sz="1600" dirty="0" smtClean="0"/>
                        <a:t>Gravité</a:t>
                      </a:r>
                      <a:endParaRPr lang="en-US" sz="1600" dirty="0"/>
                    </a:p>
                  </a:txBody>
                  <a:tcPr/>
                </a:tc>
                <a:tc>
                  <a:txBody>
                    <a:bodyPr/>
                    <a:lstStyle/>
                    <a:p>
                      <a:pPr algn="ctr"/>
                      <a:r>
                        <a:rPr lang="fr-CH" sz="1600" dirty="0" smtClean="0"/>
                        <a:t>Nombre</a:t>
                      </a:r>
                      <a:r>
                        <a:rPr lang="fr-CH" sz="1600" baseline="0" dirty="0" smtClean="0"/>
                        <a:t> de jugements</a:t>
                      </a:r>
                      <a:endParaRPr lang="en-US" sz="1600" dirty="0"/>
                    </a:p>
                  </a:txBody>
                  <a:tcPr/>
                </a:tc>
                <a:tc>
                  <a:txBody>
                    <a:bodyPr/>
                    <a:lstStyle/>
                    <a:p>
                      <a:pPr algn="ctr"/>
                      <a:r>
                        <a:rPr lang="fr-CH" sz="1600" dirty="0" smtClean="0"/>
                        <a:t>%</a:t>
                      </a:r>
                      <a:endParaRPr lang="en-US" sz="1600" dirty="0"/>
                    </a:p>
                  </a:txBody>
                  <a:tcPr/>
                </a:tc>
                <a:extLst>
                  <a:ext uri="{0D108BD9-81ED-4DB2-BD59-A6C34878D82A}">
                    <a16:rowId xmlns:a16="http://schemas.microsoft.com/office/drawing/2014/main" val="1450640677"/>
                  </a:ext>
                </a:extLst>
              </a:tr>
              <a:tr h="350679">
                <a:tc>
                  <a:txBody>
                    <a:bodyPr/>
                    <a:lstStyle/>
                    <a:p>
                      <a:pPr algn="ctr"/>
                      <a:r>
                        <a:rPr lang="fr-CH" sz="1400" dirty="0" smtClean="0"/>
                        <a:t>1 (contravention) </a:t>
                      </a:r>
                      <a:endParaRPr lang="en-US" sz="1400" dirty="0"/>
                    </a:p>
                  </a:txBody>
                  <a:tcPr/>
                </a:tc>
                <a:tc>
                  <a:txBody>
                    <a:bodyPr/>
                    <a:lstStyle/>
                    <a:p>
                      <a:pPr algn="ctr" fontAlgn="t"/>
                      <a:r>
                        <a:rPr lang="fr-CH" sz="1400" b="0" i="0" u="none" strike="noStrike" dirty="0" smtClean="0">
                          <a:solidFill>
                            <a:srgbClr val="000000"/>
                          </a:solidFill>
                          <a:effectLst/>
                          <a:latin typeface="Arial" panose="020B0604020202020204" pitchFamily="34" charset="0"/>
                        </a:rPr>
                        <a:t>70746</a:t>
                      </a:r>
                      <a:endParaRPr lang="en-US" sz="1400" b="0" i="0" u="none" strike="noStrike" dirty="0">
                        <a:solidFill>
                          <a:srgbClr val="000000"/>
                        </a:solidFill>
                        <a:effectLst/>
                        <a:latin typeface="Arial" panose="020B0604020202020204" pitchFamily="34" charset="0"/>
                      </a:endParaRPr>
                    </a:p>
                  </a:txBody>
                  <a:tcPr marL="9525" marR="9525" marT="9525" marB="0"/>
                </a:tc>
                <a:tc>
                  <a:txBody>
                    <a:bodyPr/>
                    <a:lstStyle/>
                    <a:p>
                      <a:pPr algn="ctr" fontAlgn="t"/>
                      <a:r>
                        <a:rPr lang="fr-CH" sz="1400" b="0" i="0" u="none" strike="noStrike" dirty="0" smtClean="0">
                          <a:solidFill>
                            <a:schemeClr val="tx1"/>
                          </a:solidFill>
                          <a:effectLst/>
                          <a:latin typeface="Arial" panose="020B0604020202020204" pitchFamily="34" charset="0"/>
                        </a:rPr>
                        <a:t>33.47</a:t>
                      </a:r>
                      <a:endParaRPr lang="en-US" sz="1400" b="0" i="0" u="none" strike="noStrike" dirty="0">
                        <a:solidFill>
                          <a:schemeClr val="tx1"/>
                        </a:solidFill>
                        <a:effectLst/>
                        <a:latin typeface="Arial" panose="020B0604020202020204" pitchFamily="34" charset="0"/>
                      </a:endParaRPr>
                    </a:p>
                  </a:txBody>
                  <a:tcPr marL="9525" marR="9525" marT="9525" marB="0"/>
                </a:tc>
                <a:extLst>
                  <a:ext uri="{0D108BD9-81ED-4DB2-BD59-A6C34878D82A}">
                    <a16:rowId xmlns:a16="http://schemas.microsoft.com/office/drawing/2014/main" val="1792882125"/>
                  </a:ext>
                </a:extLst>
              </a:tr>
              <a:tr h="350679">
                <a:tc>
                  <a:txBody>
                    <a:bodyPr/>
                    <a:lstStyle/>
                    <a:p>
                      <a:pPr algn="ctr"/>
                      <a:r>
                        <a:rPr lang="fr-CH" sz="1400" dirty="0" smtClean="0"/>
                        <a:t>2 (délit)</a:t>
                      </a:r>
                      <a:endParaRPr lang="en-US" sz="1400" dirty="0"/>
                    </a:p>
                  </a:txBody>
                  <a:tcPr/>
                </a:tc>
                <a:tc>
                  <a:txBody>
                    <a:bodyPr/>
                    <a:lstStyle/>
                    <a:p>
                      <a:pPr algn="ctr" fontAlgn="t"/>
                      <a:r>
                        <a:rPr lang="fr-CH" sz="1400" b="0" i="0" u="none" strike="noStrike" dirty="0" smtClean="0">
                          <a:solidFill>
                            <a:srgbClr val="000000"/>
                          </a:solidFill>
                          <a:effectLst/>
                          <a:latin typeface="Arial" panose="020B0604020202020204" pitchFamily="34" charset="0"/>
                        </a:rPr>
                        <a:t>83472</a:t>
                      </a:r>
                      <a:endParaRPr lang="en-US" sz="1400" b="0" i="0" u="none" strike="noStrike" dirty="0">
                        <a:solidFill>
                          <a:srgbClr val="000000"/>
                        </a:solidFill>
                        <a:effectLst/>
                        <a:latin typeface="Arial" panose="020B0604020202020204" pitchFamily="34" charset="0"/>
                      </a:endParaRPr>
                    </a:p>
                  </a:txBody>
                  <a:tcPr marL="9525" marR="9525" marT="9525" marB="0"/>
                </a:tc>
                <a:tc>
                  <a:txBody>
                    <a:bodyPr/>
                    <a:lstStyle/>
                    <a:p>
                      <a:pPr algn="ctr" fontAlgn="t"/>
                      <a:r>
                        <a:rPr lang="fr-CH" sz="1400" b="1" i="0" u="none" strike="noStrike" dirty="0" smtClean="0">
                          <a:solidFill>
                            <a:schemeClr val="tx1"/>
                          </a:solidFill>
                          <a:effectLst/>
                          <a:latin typeface="Arial" panose="020B0604020202020204" pitchFamily="34" charset="0"/>
                        </a:rPr>
                        <a:t>39.49</a:t>
                      </a:r>
                      <a:endParaRPr lang="en-US" sz="1400" b="1" i="0" u="none" strike="noStrike" dirty="0">
                        <a:solidFill>
                          <a:schemeClr val="tx1"/>
                        </a:solidFill>
                        <a:effectLst/>
                        <a:latin typeface="Arial" panose="020B0604020202020204" pitchFamily="34" charset="0"/>
                      </a:endParaRPr>
                    </a:p>
                  </a:txBody>
                  <a:tcPr marL="9525" marR="9525" marT="9525" marB="0"/>
                </a:tc>
                <a:extLst>
                  <a:ext uri="{0D108BD9-81ED-4DB2-BD59-A6C34878D82A}">
                    <a16:rowId xmlns:a16="http://schemas.microsoft.com/office/drawing/2014/main" val="1345148848"/>
                  </a:ext>
                </a:extLst>
              </a:tr>
              <a:tr h="350679">
                <a:tc>
                  <a:txBody>
                    <a:bodyPr/>
                    <a:lstStyle/>
                    <a:p>
                      <a:pPr algn="ctr"/>
                      <a:r>
                        <a:rPr lang="fr-CH" sz="1400" dirty="0" smtClean="0"/>
                        <a:t>3 (crime) </a:t>
                      </a:r>
                      <a:endParaRPr lang="en-US" sz="1400" dirty="0"/>
                    </a:p>
                  </a:txBody>
                  <a:tcPr/>
                </a:tc>
                <a:tc>
                  <a:txBody>
                    <a:bodyPr/>
                    <a:lstStyle/>
                    <a:p>
                      <a:pPr algn="ctr" fontAlgn="t"/>
                      <a:r>
                        <a:rPr lang="fr-CH" sz="1400" b="0" i="0" u="none" strike="noStrike" dirty="0" smtClean="0">
                          <a:solidFill>
                            <a:srgbClr val="000000"/>
                          </a:solidFill>
                          <a:effectLst/>
                          <a:latin typeface="Arial" panose="020B0604020202020204" pitchFamily="34" charset="0"/>
                        </a:rPr>
                        <a:t>57148</a:t>
                      </a:r>
                      <a:endParaRPr lang="en-US" sz="1400" b="0" i="0" u="none" strike="noStrike" dirty="0">
                        <a:solidFill>
                          <a:srgbClr val="000000"/>
                        </a:solidFill>
                        <a:effectLst/>
                        <a:latin typeface="Arial" panose="020B0604020202020204" pitchFamily="34" charset="0"/>
                      </a:endParaRPr>
                    </a:p>
                  </a:txBody>
                  <a:tcPr marL="9525" marR="9525" marT="9525" marB="0"/>
                </a:tc>
                <a:tc>
                  <a:txBody>
                    <a:bodyPr/>
                    <a:lstStyle/>
                    <a:p>
                      <a:pPr algn="ctr" fontAlgn="t"/>
                      <a:r>
                        <a:rPr lang="fr-CH" sz="1400" b="0" i="0" u="none" strike="noStrike" dirty="0" smtClean="0">
                          <a:solidFill>
                            <a:srgbClr val="C00000"/>
                          </a:solidFill>
                          <a:effectLst/>
                          <a:latin typeface="Arial" panose="020B0604020202020204" pitchFamily="34" charset="0"/>
                        </a:rPr>
                        <a:t>27.04</a:t>
                      </a:r>
                      <a:endParaRPr lang="en-US" sz="1400" b="0" i="0" u="none" strike="noStrike" dirty="0">
                        <a:solidFill>
                          <a:srgbClr val="C00000"/>
                        </a:solidFill>
                        <a:effectLst/>
                        <a:latin typeface="Arial" panose="020B0604020202020204" pitchFamily="34" charset="0"/>
                      </a:endParaRPr>
                    </a:p>
                  </a:txBody>
                  <a:tcPr marL="9525" marR="9525" marT="9525" marB="0"/>
                </a:tc>
                <a:extLst>
                  <a:ext uri="{0D108BD9-81ED-4DB2-BD59-A6C34878D82A}">
                    <a16:rowId xmlns:a16="http://schemas.microsoft.com/office/drawing/2014/main" val="4163650390"/>
                  </a:ext>
                </a:extLst>
              </a:tr>
            </a:tbl>
          </a:graphicData>
        </a:graphic>
      </p:graphicFrame>
      <p:graphicFrame>
        <p:nvGraphicFramePr>
          <p:cNvPr id="8" name="Espace réservé du contenu 7"/>
          <p:cNvGraphicFramePr>
            <a:graphicFrameLocks noGrp="1"/>
          </p:cNvGraphicFramePr>
          <p:nvPr>
            <p:ph idx="10"/>
            <p:extLst>
              <p:ext uri="{D42A27DB-BD31-4B8C-83A1-F6EECF244321}">
                <p14:modId xmlns:p14="http://schemas.microsoft.com/office/powerpoint/2010/main" val="1713511618"/>
              </p:ext>
            </p:extLst>
          </p:nvPr>
        </p:nvGraphicFramePr>
        <p:xfrm>
          <a:off x="6500552" y="2390804"/>
          <a:ext cx="4330932" cy="1774896"/>
        </p:xfrm>
        <a:graphic>
          <a:graphicData uri="http://schemas.openxmlformats.org/drawingml/2006/table">
            <a:tbl>
              <a:tblPr firstRow="1" bandRow="1">
                <a:tableStyleId>{5C22544A-7EE6-4342-B048-85BDC9FD1C3A}</a:tableStyleId>
              </a:tblPr>
              <a:tblGrid>
                <a:gridCol w="1443644">
                  <a:extLst>
                    <a:ext uri="{9D8B030D-6E8A-4147-A177-3AD203B41FA5}">
                      <a16:colId xmlns:a16="http://schemas.microsoft.com/office/drawing/2014/main" val="3113746984"/>
                    </a:ext>
                  </a:extLst>
                </a:gridCol>
                <a:gridCol w="1443644">
                  <a:extLst>
                    <a:ext uri="{9D8B030D-6E8A-4147-A177-3AD203B41FA5}">
                      <a16:colId xmlns:a16="http://schemas.microsoft.com/office/drawing/2014/main" val="2764504434"/>
                    </a:ext>
                  </a:extLst>
                </a:gridCol>
                <a:gridCol w="1443644">
                  <a:extLst>
                    <a:ext uri="{9D8B030D-6E8A-4147-A177-3AD203B41FA5}">
                      <a16:colId xmlns:a16="http://schemas.microsoft.com/office/drawing/2014/main" val="1108691884"/>
                    </a:ext>
                  </a:extLst>
                </a:gridCol>
              </a:tblGrid>
              <a:tr h="393960">
                <a:tc>
                  <a:txBody>
                    <a:bodyPr/>
                    <a:lstStyle/>
                    <a:p>
                      <a:pPr algn="ctr"/>
                      <a:r>
                        <a:rPr lang="fr-CH" sz="1600" dirty="0" smtClean="0"/>
                        <a:t>Gravité</a:t>
                      </a:r>
                      <a:endParaRPr lang="en-US" sz="1600" dirty="0"/>
                    </a:p>
                  </a:txBody>
                  <a:tcPr/>
                </a:tc>
                <a:tc>
                  <a:txBody>
                    <a:bodyPr/>
                    <a:lstStyle/>
                    <a:p>
                      <a:pPr algn="ctr"/>
                      <a:r>
                        <a:rPr lang="fr-CH" sz="1600" dirty="0" smtClean="0"/>
                        <a:t>Nombre de jugements</a:t>
                      </a:r>
                      <a:endParaRPr lang="en-US" sz="1600" dirty="0"/>
                    </a:p>
                  </a:txBody>
                  <a:tcPr/>
                </a:tc>
                <a:tc>
                  <a:txBody>
                    <a:bodyPr/>
                    <a:lstStyle/>
                    <a:p>
                      <a:pPr algn="ctr"/>
                      <a:r>
                        <a:rPr lang="fr-CH" sz="1600" dirty="0" smtClean="0"/>
                        <a:t>%</a:t>
                      </a:r>
                      <a:endParaRPr lang="en-US" sz="1600" dirty="0"/>
                    </a:p>
                  </a:txBody>
                  <a:tcPr/>
                </a:tc>
                <a:extLst>
                  <a:ext uri="{0D108BD9-81ED-4DB2-BD59-A6C34878D82A}">
                    <a16:rowId xmlns:a16="http://schemas.microsoft.com/office/drawing/2014/main" val="3706018537"/>
                  </a:ext>
                </a:extLst>
              </a:tr>
              <a:tr h="338808">
                <a:tc>
                  <a:txBody>
                    <a:bodyPr/>
                    <a:lstStyle/>
                    <a:p>
                      <a:pPr algn="ctr"/>
                      <a:r>
                        <a:rPr lang="fr-CH" sz="1400" dirty="0" smtClean="0"/>
                        <a:t>1 (contravention)</a:t>
                      </a:r>
                      <a:endParaRPr lang="en-US" sz="1400" dirty="0"/>
                    </a:p>
                  </a:txBody>
                  <a:tcPr/>
                </a:tc>
                <a:tc>
                  <a:txBody>
                    <a:bodyPr/>
                    <a:lstStyle/>
                    <a:p>
                      <a:pPr algn="ctr" fontAlgn="t"/>
                      <a:r>
                        <a:rPr lang="en-US" sz="1400" b="0" i="0" u="none" strike="noStrike" dirty="0" smtClean="0">
                          <a:solidFill>
                            <a:srgbClr val="000000"/>
                          </a:solidFill>
                          <a:effectLst/>
                          <a:latin typeface="Arial" panose="020B0604020202020204" pitchFamily="34" charset="0"/>
                        </a:rPr>
                        <a:t>24321</a:t>
                      </a:r>
                      <a:endParaRPr lang="en-US" sz="1400" b="0" i="0" u="none" strike="noStrike" dirty="0">
                        <a:solidFill>
                          <a:srgbClr val="000000"/>
                        </a:solidFill>
                        <a:effectLst/>
                        <a:latin typeface="Arial" panose="020B0604020202020204" pitchFamily="34" charset="0"/>
                      </a:endParaRPr>
                    </a:p>
                  </a:txBody>
                  <a:tcPr marL="9525" marR="9525" marT="9525" marB="0"/>
                </a:tc>
                <a:tc>
                  <a:txBody>
                    <a:bodyPr/>
                    <a:lstStyle/>
                    <a:p>
                      <a:pPr algn="ctr" fontAlgn="t"/>
                      <a:r>
                        <a:rPr lang="en-US" sz="1400" b="1" i="0" u="none" strike="noStrike" dirty="0" smtClean="0">
                          <a:solidFill>
                            <a:schemeClr val="tx1"/>
                          </a:solidFill>
                          <a:effectLst/>
                          <a:latin typeface="Arial" panose="020B0604020202020204" pitchFamily="34" charset="0"/>
                        </a:rPr>
                        <a:t>45.21</a:t>
                      </a:r>
                      <a:endParaRPr lang="en-US" sz="1400" b="1" i="0" u="none" strike="noStrike" dirty="0">
                        <a:solidFill>
                          <a:schemeClr val="tx1"/>
                        </a:solidFill>
                        <a:effectLst/>
                        <a:latin typeface="Arial" panose="020B0604020202020204" pitchFamily="34" charset="0"/>
                      </a:endParaRPr>
                    </a:p>
                  </a:txBody>
                  <a:tcPr marL="9525" marR="9525" marT="9525" marB="0"/>
                </a:tc>
                <a:extLst>
                  <a:ext uri="{0D108BD9-81ED-4DB2-BD59-A6C34878D82A}">
                    <a16:rowId xmlns:a16="http://schemas.microsoft.com/office/drawing/2014/main" val="33280088"/>
                  </a:ext>
                </a:extLst>
              </a:tr>
              <a:tr h="338808">
                <a:tc>
                  <a:txBody>
                    <a:bodyPr/>
                    <a:lstStyle/>
                    <a:p>
                      <a:pPr algn="ctr"/>
                      <a:r>
                        <a:rPr lang="fr-CH" sz="1400" dirty="0" smtClean="0"/>
                        <a:t>2 (délit)</a:t>
                      </a:r>
                      <a:endParaRPr lang="en-US" sz="1400" dirty="0"/>
                    </a:p>
                  </a:txBody>
                  <a:tcPr/>
                </a:tc>
                <a:tc>
                  <a:txBody>
                    <a:bodyPr/>
                    <a:lstStyle/>
                    <a:p>
                      <a:pPr algn="ctr" fontAlgn="t"/>
                      <a:r>
                        <a:rPr lang="fr-CH" sz="1400" b="0" i="0" u="none" strike="noStrike" dirty="0" smtClean="0">
                          <a:solidFill>
                            <a:srgbClr val="000000"/>
                          </a:solidFill>
                          <a:effectLst/>
                          <a:latin typeface="Arial" panose="020B0604020202020204" pitchFamily="34" charset="0"/>
                        </a:rPr>
                        <a:t>13917</a:t>
                      </a:r>
                      <a:endParaRPr lang="en-US" sz="1400" b="0" i="0" u="none" strike="noStrike" dirty="0">
                        <a:solidFill>
                          <a:srgbClr val="000000"/>
                        </a:solidFill>
                        <a:effectLst/>
                        <a:latin typeface="Arial" panose="020B0604020202020204" pitchFamily="34" charset="0"/>
                      </a:endParaRPr>
                    </a:p>
                  </a:txBody>
                  <a:tcPr marL="9525" marR="9525" marT="9525" marB="0"/>
                </a:tc>
                <a:tc>
                  <a:txBody>
                    <a:bodyPr/>
                    <a:lstStyle/>
                    <a:p>
                      <a:pPr algn="ctr" fontAlgn="t"/>
                      <a:r>
                        <a:rPr lang="fr-CH" sz="1400" b="0" i="0" u="none" strike="noStrike" dirty="0" smtClean="0">
                          <a:solidFill>
                            <a:srgbClr val="C00000"/>
                          </a:solidFill>
                          <a:effectLst/>
                          <a:latin typeface="Arial" panose="020B0604020202020204" pitchFamily="34" charset="0"/>
                        </a:rPr>
                        <a:t>25.87</a:t>
                      </a:r>
                      <a:endParaRPr lang="en-US" sz="1400" b="0" i="0" u="none" strike="noStrike" dirty="0">
                        <a:solidFill>
                          <a:srgbClr val="C00000"/>
                        </a:solidFill>
                        <a:effectLst/>
                        <a:latin typeface="Arial" panose="020B0604020202020204" pitchFamily="34" charset="0"/>
                      </a:endParaRPr>
                    </a:p>
                  </a:txBody>
                  <a:tcPr marL="9525" marR="9525" marT="9525" marB="0"/>
                </a:tc>
                <a:extLst>
                  <a:ext uri="{0D108BD9-81ED-4DB2-BD59-A6C34878D82A}">
                    <a16:rowId xmlns:a16="http://schemas.microsoft.com/office/drawing/2014/main" val="436775798"/>
                  </a:ext>
                </a:extLst>
              </a:tr>
              <a:tr h="338808">
                <a:tc>
                  <a:txBody>
                    <a:bodyPr/>
                    <a:lstStyle/>
                    <a:p>
                      <a:pPr algn="ctr"/>
                      <a:r>
                        <a:rPr lang="fr-CH" sz="1400" dirty="0" smtClean="0"/>
                        <a:t>3 (crime)</a:t>
                      </a:r>
                      <a:endParaRPr lang="en-US" sz="1400" dirty="0"/>
                    </a:p>
                  </a:txBody>
                  <a:tcPr/>
                </a:tc>
                <a:tc>
                  <a:txBody>
                    <a:bodyPr/>
                    <a:lstStyle/>
                    <a:p>
                      <a:pPr algn="ctr" fontAlgn="t"/>
                      <a:r>
                        <a:rPr lang="en-US" sz="1400" b="0" i="0" u="none" strike="noStrike" dirty="0" smtClean="0">
                          <a:solidFill>
                            <a:srgbClr val="000000"/>
                          </a:solidFill>
                          <a:effectLst/>
                          <a:latin typeface="Arial" panose="020B0604020202020204" pitchFamily="34" charset="0"/>
                        </a:rPr>
                        <a:t>15554</a:t>
                      </a:r>
                      <a:endParaRPr lang="en-US" sz="1400" b="0" i="0" u="none" strike="noStrike" dirty="0">
                        <a:solidFill>
                          <a:srgbClr val="000000"/>
                        </a:solidFill>
                        <a:effectLst/>
                        <a:latin typeface="Arial" panose="020B0604020202020204" pitchFamily="34" charset="0"/>
                      </a:endParaRPr>
                    </a:p>
                  </a:txBody>
                  <a:tcPr marL="9525" marR="9525" marT="9525" marB="0"/>
                </a:tc>
                <a:tc>
                  <a:txBody>
                    <a:bodyPr/>
                    <a:lstStyle/>
                    <a:p>
                      <a:pPr algn="ctr" fontAlgn="t"/>
                      <a:r>
                        <a:rPr lang="fr-CH" sz="1400" b="0" i="0" u="none" strike="noStrike" dirty="0" smtClean="0">
                          <a:solidFill>
                            <a:schemeClr val="tx1"/>
                          </a:solidFill>
                          <a:effectLst/>
                          <a:latin typeface="Arial" panose="020B0604020202020204" pitchFamily="34" charset="0"/>
                        </a:rPr>
                        <a:t>28.92</a:t>
                      </a:r>
                      <a:endParaRPr lang="en-US" sz="1400" b="0" i="0" u="none" strike="noStrike" dirty="0">
                        <a:solidFill>
                          <a:schemeClr val="tx1"/>
                        </a:solidFill>
                        <a:effectLst/>
                        <a:latin typeface="Arial" panose="020B0604020202020204" pitchFamily="34" charset="0"/>
                      </a:endParaRPr>
                    </a:p>
                  </a:txBody>
                  <a:tcPr marL="9525" marR="9525" marT="9525" marB="0"/>
                </a:tc>
                <a:extLst>
                  <a:ext uri="{0D108BD9-81ED-4DB2-BD59-A6C34878D82A}">
                    <a16:rowId xmlns:a16="http://schemas.microsoft.com/office/drawing/2014/main" val="3094684818"/>
                  </a:ext>
                </a:extLst>
              </a:tr>
            </a:tbl>
          </a:graphicData>
        </a:graphic>
      </p:graphicFrame>
      <p:sp>
        <p:nvSpPr>
          <p:cNvPr id="5" name="Espace réservé du pied de page 4"/>
          <p:cNvSpPr>
            <a:spLocks noGrp="1"/>
          </p:cNvSpPr>
          <p:nvPr>
            <p:ph type="ftr" sz="quarter" idx="11"/>
          </p:nvPr>
        </p:nvSpPr>
        <p:spPr/>
        <p:txBody>
          <a:bodyPr/>
          <a:lstStyle/>
          <a:p>
            <a:r>
              <a:rPr lang="fr-FR" smtClean="0"/>
              <a:t>Dr. Giang Ly Isenring - Office fédéral de la Statistique - Section Criminalité et Justice pénale</a:t>
            </a:r>
            <a:endParaRPr lang="de-CH" dirty="0"/>
          </a:p>
        </p:txBody>
      </p:sp>
      <p:sp>
        <p:nvSpPr>
          <p:cNvPr id="6" name="Espace réservé du numéro de diapositive 5"/>
          <p:cNvSpPr>
            <a:spLocks noGrp="1"/>
          </p:cNvSpPr>
          <p:nvPr>
            <p:ph type="sldNum" sz="quarter" idx="12"/>
          </p:nvPr>
        </p:nvSpPr>
        <p:spPr/>
        <p:txBody>
          <a:bodyPr/>
          <a:lstStyle/>
          <a:p>
            <a:fld id="{7376A5A3-8F85-406F-8E5A-90FF9E31E9F2}" type="slidenum">
              <a:rPr lang="de-CH" smtClean="0"/>
              <a:pPr/>
              <a:t>5</a:t>
            </a:fld>
            <a:endParaRPr lang="de-CH" dirty="0"/>
          </a:p>
        </p:txBody>
      </p:sp>
      <p:sp>
        <p:nvSpPr>
          <p:cNvPr id="10" name="ZoneTexte 9"/>
          <p:cNvSpPr txBox="1"/>
          <p:nvPr/>
        </p:nvSpPr>
        <p:spPr>
          <a:xfrm>
            <a:off x="976150" y="2052251"/>
            <a:ext cx="4746570" cy="338554"/>
          </a:xfrm>
          <a:prstGeom prst="rect">
            <a:avLst/>
          </a:prstGeom>
          <a:noFill/>
        </p:spPr>
        <p:txBody>
          <a:bodyPr wrap="square" rtlCol="0">
            <a:spAutoFit/>
          </a:bodyPr>
          <a:lstStyle/>
          <a:p>
            <a:r>
              <a:rPr lang="fr-CH" sz="1600" dirty="0" smtClean="0"/>
              <a:t>Gravité des infractions commises par les garçons</a:t>
            </a:r>
            <a:endParaRPr lang="en-US" sz="1600" dirty="0"/>
          </a:p>
        </p:txBody>
      </p:sp>
      <p:sp>
        <p:nvSpPr>
          <p:cNvPr id="11" name="ZoneTexte 10"/>
          <p:cNvSpPr txBox="1"/>
          <p:nvPr/>
        </p:nvSpPr>
        <p:spPr>
          <a:xfrm>
            <a:off x="6409114" y="2068927"/>
            <a:ext cx="4928096" cy="338554"/>
          </a:xfrm>
          <a:prstGeom prst="rect">
            <a:avLst/>
          </a:prstGeom>
          <a:noFill/>
        </p:spPr>
        <p:txBody>
          <a:bodyPr wrap="square" rtlCol="0">
            <a:spAutoFit/>
          </a:bodyPr>
          <a:lstStyle/>
          <a:p>
            <a:r>
              <a:rPr lang="fr-CH" sz="1600" dirty="0" smtClean="0"/>
              <a:t>Gravité des infractions commises par les filles</a:t>
            </a:r>
            <a:endParaRPr lang="en-US" sz="1600" dirty="0"/>
          </a:p>
        </p:txBody>
      </p:sp>
    </p:spTree>
    <p:extLst>
      <p:ext uri="{BB962C8B-B14F-4D97-AF65-F5344CB8AC3E}">
        <p14:creationId xmlns:p14="http://schemas.microsoft.com/office/powerpoint/2010/main" val="18831463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059275" y="1097280"/>
            <a:ext cx="10431925" cy="423949"/>
          </a:xfrm>
        </p:spPr>
        <p:txBody>
          <a:bodyPr/>
          <a:lstStyle/>
          <a:p>
            <a:r>
              <a:rPr lang="fr-CH" dirty="0" smtClean="0"/>
              <a:t>Infractions de violence et sexe</a:t>
            </a:r>
            <a:endParaRPr lang="en-US" dirty="0"/>
          </a:p>
        </p:txBody>
      </p:sp>
      <p:graphicFrame>
        <p:nvGraphicFramePr>
          <p:cNvPr id="10" name="Espace réservé du contenu 9"/>
          <p:cNvGraphicFramePr>
            <a:graphicFrameLocks noGrp="1"/>
          </p:cNvGraphicFramePr>
          <p:nvPr>
            <p:ph idx="14"/>
            <p:extLst>
              <p:ext uri="{D42A27DB-BD31-4B8C-83A1-F6EECF244321}">
                <p14:modId xmlns:p14="http://schemas.microsoft.com/office/powerpoint/2010/main" val="1896948205"/>
              </p:ext>
            </p:extLst>
          </p:nvPr>
        </p:nvGraphicFramePr>
        <p:xfrm>
          <a:off x="1059275" y="1687484"/>
          <a:ext cx="6006543" cy="1521921"/>
        </p:xfrm>
        <a:graphic>
          <a:graphicData uri="http://schemas.openxmlformats.org/drawingml/2006/table">
            <a:tbl>
              <a:tblPr firstRow="1" bandRow="1">
                <a:tableStyleId>{5C22544A-7EE6-4342-B048-85BDC9FD1C3A}</a:tableStyleId>
              </a:tblPr>
              <a:tblGrid>
                <a:gridCol w="2608262">
                  <a:extLst>
                    <a:ext uri="{9D8B030D-6E8A-4147-A177-3AD203B41FA5}">
                      <a16:colId xmlns:a16="http://schemas.microsoft.com/office/drawing/2014/main" val="1692476855"/>
                    </a:ext>
                  </a:extLst>
                </a:gridCol>
                <a:gridCol w="1727423">
                  <a:extLst>
                    <a:ext uri="{9D8B030D-6E8A-4147-A177-3AD203B41FA5}">
                      <a16:colId xmlns:a16="http://schemas.microsoft.com/office/drawing/2014/main" val="2544657939"/>
                    </a:ext>
                  </a:extLst>
                </a:gridCol>
                <a:gridCol w="1670858">
                  <a:extLst>
                    <a:ext uri="{9D8B030D-6E8A-4147-A177-3AD203B41FA5}">
                      <a16:colId xmlns:a16="http://schemas.microsoft.com/office/drawing/2014/main" val="2300455960"/>
                    </a:ext>
                  </a:extLst>
                </a:gridCol>
              </a:tblGrid>
              <a:tr h="334587">
                <a:tc>
                  <a:txBody>
                    <a:bodyPr/>
                    <a:lstStyle/>
                    <a:p>
                      <a:pPr algn="ctr"/>
                      <a:r>
                        <a:rPr lang="fr-CH" sz="1400" dirty="0" smtClean="0"/>
                        <a:t>Nombre d’infractions de violence commises</a:t>
                      </a:r>
                      <a:endParaRPr lang="en-US" sz="1400" dirty="0"/>
                    </a:p>
                  </a:txBody>
                  <a:tcPr/>
                </a:tc>
                <a:tc>
                  <a:txBody>
                    <a:bodyPr/>
                    <a:lstStyle/>
                    <a:p>
                      <a:pPr algn="ctr"/>
                      <a:r>
                        <a:rPr lang="fr-CH" sz="1400" dirty="0" smtClean="0"/>
                        <a:t>Fille</a:t>
                      </a:r>
                      <a:endParaRPr lang="en-US" sz="1400" dirty="0"/>
                    </a:p>
                  </a:txBody>
                  <a:tcPr/>
                </a:tc>
                <a:tc>
                  <a:txBody>
                    <a:bodyPr/>
                    <a:lstStyle/>
                    <a:p>
                      <a:pPr algn="ctr"/>
                      <a:r>
                        <a:rPr lang="fr-CH" sz="1400" dirty="0" smtClean="0"/>
                        <a:t>Garçon</a:t>
                      </a:r>
                      <a:endParaRPr lang="en-US" sz="1400" dirty="0"/>
                    </a:p>
                  </a:txBody>
                  <a:tcPr/>
                </a:tc>
                <a:extLst>
                  <a:ext uri="{0D108BD9-81ED-4DB2-BD59-A6C34878D82A}">
                    <a16:rowId xmlns:a16="http://schemas.microsoft.com/office/drawing/2014/main" val="2303830823"/>
                  </a:ext>
                </a:extLst>
              </a:tr>
              <a:tr h="334587">
                <a:tc>
                  <a:txBody>
                    <a:bodyPr/>
                    <a:lstStyle/>
                    <a:p>
                      <a:pPr algn="ctr"/>
                      <a:r>
                        <a:rPr lang="fr-CH" sz="1400" dirty="0" smtClean="0"/>
                        <a:t>Violence</a:t>
                      </a:r>
                      <a:r>
                        <a:rPr lang="fr-CH" sz="1400" baseline="0" dirty="0" smtClean="0"/>
                        <a:t> de type 1 (faible)</a:t>
                      </a:r>
                      <a:endParaRPr lang="en-US" sz="1400" dirty="0"/>
                    </a:p>
                  </a:txBody>
                  <a:tcPr/>
                </a:tc>
                <a:tc>
                  <a:txBody>
                    <a:bodyPr/>
                    <a:lstStyle/>
                    <a:p>
                      <a:pPr algn="ctr"/>
                      <a:r>
                        <a:rPr lang="fr-CH" sz="1400" dirty="0" smtClean="0"/>
                        <a:t>519</a:t>
                      </a:r>
                      <a:r>
                        <a:rPr lang="fr-CH" sz="1400" baseline="0" dirty="0" smtClean="0"/>
                        <a:t> </a:t>
                      </a:r>
                      <a:r>
                        <a:rPr lang="fr-CH" sz="1400" dirty="0" smtClean="0"/>
                        <a:t>(15.49%)</a:t>
                      </a:r>
                      <a:endParaRPr lang="en-US" sz="1400" dirty="0"/>
                    </a:p>
                  </a:txBody>
                  <a:tcPr/>
                </a:tc>
                <a:tc>
                  <a:txBody>
                    <a:bodyPr/>
                    <a:lstStyle/>
                    <a:p>
                      <a:pPr algn="ctr"/>
                      <a:r>
                        <a:rPr lang="fr-CH" sz="1400" dirty="0" smtClean="0"/>
                        <a:t>2833 (84.51%)</a:t>
                      </a:r>
                      <a:endParaRPr lang="en-US" sz="1400" dirty="0"/>
                    </a:p>
                  </a:txBody>
                  <a:tcPr/>
                </a:tc>
                <a:extLst>
                  <a:ext uri="{0D108BD9-81ED-4DB2-BD59-A6C34878D82A}">
                    <a16:rowId xmlns:a16="http://schemas.microsoft.com/office/drawing/2014/main" val="3377707913"/>
                  </a:ext>
                </a:extLst>
              </a:tr>
              <a:tr h="334587">
                <a:tc>
                  <a:txBody>
                    <a:bodyPr/>
                    <a:lstStyle/>
                    <a:p>
                      <a:pPr algn="ctr"/>
                      <a:r>
                        <a:rPr lang="fr-CH" sz="1400" dirty="0" smtClean="0"/>
                        <a:t>Violence</a:t>
                      </a:r>
                      <a:r>
                        <a:rPr lang="fr-CH" sz="1400" baseline="0" dirty="0" smtClean="0"/>
                        <a:t> de type 2 (moyenne)</a:t>
                      </a:r>
                      <a:endParaRPr lang="en-US" sz="1400" dirty="0"/>
                    </a:p>
                  </a:txBody>
                  <a:tcPr/>
                </a:tc>
                <a:tc>
                  <a:txBody>
                    <a:bodyPr/>
                    <a:lstStyle/>
                    <a:p>
                      <a:pPr algn="ctr"/>
                      <a:r>
                        <a:rPr lang="fr-CH" sz="1400" dirty="0" smtClean="0">
                          <a:solidFill>
                            <a:srgbClr val="FF0000"/>
                          </a:solidFill>
                        </a:rPr>
                        <a:t>3888 (11.81%)</a:t>
                      </a:r>
                      <a:endParaRPr lang="en-US" sz="1400" dirty="0">
                        <a:solidFill>
                          <a:srgbClr val="FF0000"/>
                        </a:solidFill>
                      </a:endParaRPr>
                    </a:p>
                  </a:txBody>
                  <a:tcPr/>
                </a:tc>
                <a:tc>
                  <a:txBody>
                    <a:bodyPr/>
                    <a:lstStyle/>
                    <a:p>
                      <a:pPr algn="ctr"/>
                      <a:r>
                        <a:rPr lang="fr-CH" sz="1400" dirty="0" smtClean="0">
                          <a:solidFill>
                            <a:srgbClr val="FF0000"/>
                          </a:solidFill>
                        </a:rPr>
                        <a:t>28985 (88.19%)</a:t>
                      </a:r>
                      <a:endParaRPr lang="en-US" sz="1400" dirty="0">
                        <a:solidFill>
                          <a:srgbClr val="FF0000"/>
                        </a:solidFill>
                      </a:endParaRPr>
                    </a:p>
                  </a:txBody>
                  <a:tcPr/>
                </a:tc>
                <a:extLst>
                  <a:ext uri="{0D108BD9-81ED-4DB2-BD59-A6C34878D82A}">
                    <a16:rowId xmlns:a16="http://schemas.microsoft.com/office/drawing/2014/main" val="2341307105"/>
                  </a:ext>
                </a:extLst>
              </a:tr>
              <a:tr h="334587">
                <a:tc>
                  <a:txBody>
                    <a:bodyPr/>
                    <a:lstStyle/>
                    <a:p>
                      <a:pPr algn="ctr"/>
                      <a:r>
                        <a:rPr lang="fr-CH" sz="1400" dirty="0" smtClean="0"/>
                        <a:t>Violence de type 3 (grave)</a:t>
                      </a:r>
                      <a:endParaRPr lang="en-US" sz="1400" dirty="0"/>
                    </a:p>
                  </a:txBody>
                  <a:tcPr/>
                </a:tc>
                <a:tc>
                  <a:txBody>
                    <a:bodyPr/>
                    <a:lstStyle/>
                    <a:p>
                      <a:pPr algn="ctr"/>
                      <a:r>
                        <a:rPr lang="fr-CH" sz="1400" dirty="0" smtClean="0"/>
                        <a:t>36 (4.05%)</a:t>
                      </a:r>
                      <a:endParaRPr lang="en-US" sz="1400" dirty="0"/>
                    </a:p>
                  </a:txBody>
                  <a:tcPr/>
                </a:tc>
                <a:tc>
                  <a:txBody>
                    <a:bodyPr/>
                    <a:lstStyle/>
                    <a:p>
                      <a:pPr algn="ctr"/>
                      <a:r>
                        <a:rPr lang="fr-CH" sz="1400" dirty="0" smtClean="0"/>
                        <a:t>848 (95.5%)</a:t>
                      </a:r>
                      <a:endParaRPr lang="en-US" sz="1400" dirty="0"/>
                    </a:p>
                  </a:txBody>
                  <a:tcPr/>
                </a:tc>
                <a:extLst>
                  <a:ext uri="{0D108BD9-81ED-4DB2-BD59-A6C34878D82A}">
                    <a16:rowId xmlns:a16="http://schemas.microsoft.com/office/drawing/2014/main" val="3609509965"/>
                  </a:ext>
                </a:extLst>
              </a:tr>
            </a:tbl>
          </a:graphicData>
        </a:graphic>
      </p:graphicFrame>
      <p:sp>
        <p:nvSpPr>
          <p:cNvPr id="5" name="Espace réservé du pied de page 4"/>
          <p:cNvSpPr>
            <a:spLocks noGrp="1"/>
          </p:cNvSpPr>
          <p:nvPr>
            <p:ph type="ftr" sz="quarter" idx="4294967295"/>
          </p:nvPr>
        </p:nvSpPr>
        <p:spPr>
          <a:xfrm>
            <a:off x="979054" y="6326910"/>
            <a:ext cx="8380845" cy="305666"/>
          </a:xfrm>
        </p:spPr>
        <p:txBody>
          <a:bodyPr/>
          <a:lstStyle/>
          <a:p>
            <a:r>
              <a:rPr lang="fr-FR" dirty="0" smtClean="0"/>
              <a:t>Dr. Giang Ly Isenring - Office fédéral de la Statistique - Section Criminalité et Justice pénale</a:t>
            </a:r>
            <a:endParaRPr lang="de-CH" dirty="0"/>
          </a:p>
        </p:txBody>
      </p:sp>
      <p:sp>
        <p:nvSpPr>
          <p:cNvPr id="6" name="Espace réservé du numéro de diapositive 5"/>
          <p:cNvSpPr>
            <a:spLocks noGrp="1"/>
          </p:cNvSpPr>
          <p:nvPr>
            <p:ph type="sldNum" sz="quarter" idx="4294967295"/>
          </p:nvPr>
        </p:nvSpPr>
        <p:spPr>
          <a:xfrm>
            <a:off x="11310938" y="6405563"/>
            <a:ext cx="881062" cy="227012"/>
          </a:xfrm>
        </p:spPr>
        <p:txBody>
          <a:bodyPr/>
          <a:lstStyle/>
          <a:p>
            <a:fld id="{7376A5A3-8F85-406F-8E5A-90FF9E31E9F2}" type="slidenum">
              <a:rPr lang="de-CH" smtClean="0"/>
              <a:pPr/>
              <a:t>6</a:t>
            </a:fld>
            <a:endParaRPr lang="de-CH" dirty="0"/>
          </a:p>
        </p:txBody>
      </p:sp>
      <p:sp>
        <p:nvSpPr>
          <p:cNvPr id="2" name="ZoneTexte 1"/>
          <p:cNvSpPr txBox="1"/>
          <p:nvPr/>
        </p:nvSpPr>
        <p:spPr>
          <a:xfrm>
            <a:off x="1533236" y="3842327"/>
            <a:ext cx="184731" cy="369332"/>
          </a:xfrm>
          <a:prstGeom prst="rect">
            <a:avLst/>
          </a:prstGeom>
          <a:noFill/>
        </p:spPr>
        <p:txBody>
          <a:bodyPr wrap="none" rtlCol="0">
            <a:spAutoFit/>
          </a:bodyPr>
          <a:lstStyle/>
          <a:p>
            <a:endParaRPr lang="en-US" dirty="0"/>
          </a:p>
        </p:txBody>
      </p:sp>
      <p:sp>
        <p:nvSpPr>
          <p:cNvPr id="4" name="ZoneTexte 3"/>
          <p:cNvSpPr txBox="1"/>
          <p:nvPr/>
        </p:nvSpPr>
        <p:spPr>
          <a:xfrm>
            <a:off x="1059274" y="3842327"/>
            <a:ext cx="9674987" cy="2616101"/>
          </a:xfrm>
          <a:prstGeom prst="rect">
            <a:avLst/>
          </a:prstGeom>
          <a:noFill/>
        </p:spPr>
        <p:txBody>
          <a:bodyPr wrap="square" rtlCol="0">
            <a:spAutoFit/>
          </a:bodyPr>
          <a:lstStyle/>
          <a:p>
            <a:r>
              <a:rPr lang="fr-CH" sz="1000" b="1" dirty="0"/>
              <a:t>Violence de type 1</a:t>
            </a:r>
            <a:r>
              <a:rPr lang="fr-CH" sz="1000" dirty="0"/>
              <a:t>: violence d’intensité moyenne – faible</a:t>
            </a:r>
          </a:p>
          <a:p>
            <a:r>
              <a:rPr lang="fr-CH" sz="1000" dirty="0"/>
              <a:t>CP 180: Menaces; CP 156 ch. 1, 2, 4: Extorsion et chantage (cas simple</a:t>
            </a:r>
            <a:r>
              <a:rPr lang="fr-CH" sz="1000" dirty="0" smtClean="0"/>
              <a:t>)</a:t>
            </a:r>
          </a:p>
          <a:p>
            <a:r>
              <a:rPr lang="fr-CH" sz="1000" b="1" dirty="0" smtClean="0"/>
              <a:t>Violence de type 2</a:t>
            </a:r>
            <a:r>
              <a:rPr lang="fr-CH" sz="1000" dirty="0" smtClean="0"/>
              <a:t>: violence d’intensité moyenne</a:t>
            </a:r>
          </a:p>
          <a:p>
            <a:r>
              <a:rPr lang="fr-CH" sz="1000" dirty="0" smtClean="0"/>
              <a:t>CP 123:Lésions corporelles simples;  CP 126; Voies de fait: CP 133: Rixe;  CP 134: Agression; CP 140 ch. 1-3: Brigandage (cas simple); CP 181: Contrainte; CP 181 a: Mariage forcé; CP 183: Séquestration et enlèvement: CP 184: </a:t>
            </a:r>
            <a:r>
              <a:rPr lang="fr-CH" sz="1000" dirty="0" err="1" smtClean="0"/>
              <a:t>Séq</a:t>
            </a:r>
            <a:r>
              <a:rPr lang="fr-CH" sz="1000" dirty="0" smtClean="0"/>
              <a:t>/</a:t>
            </a:r>
            <a:r>
              <a:rPr lang="fr-CH" sz="1000" dirty="0" err="1" smtClean="0"/>
              <a:t>elv</a:t>
            </a:r>
            <a:r>
              <a:rPr lang="fr-CH" sz="1000" dirty="0" smtClean="0"/>
              <a:t>  (cas grave); CP 189: Contrainte sexuelle; CP 285: Violence et menaces contre les autorités et les fonctionnaires; CP 156 ch. 3: Extorsion et chantage (cas grave)</a:t>
            </a:r>
          </a:p>
          <a:p>
            <a:r>
              <a:rPr lang="fr-CH" sz="1000" b="1" dirty="0"/>
              <a:t>Violence de type 3</a:t>
            </a:r>
            <a:r>
              <a:rPr lang="fr-CH" sz="1000" dirty="0"/>
              <a:t>: violence grave – exercice de violence grave</a:t>
            </a:r>
          </a:p>
          <a:p>
            <a:r>
              <a:rPr lang="fr-CH" sz="1000" dirty="0"/>
              <a:t>CP 111, 112, 113, 116 : Homicide intentionnel, y compris tentatives; CP 122: Lésions corporelles graves; CP 123: Mutilations d’organes génitaux féminins; CP 185 : Prise d’otage (cas grave); CP 190: Viol; CP 140 ch. 4: Brigandage (cas grave)</a:t>
            </a:r>
          </a:p>
          <a:p>
            <a:endParaRPr lang="fr-CH" sz="1000" dirty="0" smtClean="0"/>
          </a:p>
          <a:p>
            <a:endParaRPr lang="fr-CH" sz="1000" dirty="0" smtClean="0"/>
          </a:p>
          <a:p>
            <a:endParaRPr lang="fr-CH" dirty="0" smtClean="0"/>
          </a:p>
          <a:p>
            <a:endParaRPr lang="fr-CH" dirty="0" smtClean="0"/>
          </a:p>
          <a:p>
            <a:endParaRPr lang="en-US" dirty="0"/>
          </a:p>
        </p:txBody>
      </p:sp>
    </p:spTree>
    <p:extLst>
      <p:ext uri="{BB962C8B-B14F-4D97-AF65-F5344CB8AC3E}">
        <p14:creationId xmlns:p14="http://schemas.microsoft.com/office/powerpoint/2010/main" val="42377539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9275" y="1426032"/>
            <a:ext cx="10431925" cy="461665"/>
          </a:xfrm>
        </p:spPr>
        <p:txBody>
          <a:bodyPr/>
          <a:lstStyle/>
          <a:p>
            <a:r>
              <a:rPr lang="fr-CH" sz="2400" dirty="0" smtClean="0"/>
              <a:t>Analyse bi-variée: jugements pour infractions de violence et sexe</a:t>
            </a:r>
            <a:endParaRPr lang="en-US" sz="2400"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4021923233"/>
              </p:ext>
            </p:extLst>
          </p:nvPr>
        </p:nvGraphicFramePr>
        <p:xfrm>
          <a:off x="1059275" y="1921163"/>
          <a:ext cx="7198033" cy="3063332"/>
        </p:xfrm>
        <a:graphic>
          <a:graphicData uri="http://schemas.openxmlformats.org/drawingml/2006/table">
            <a:tbl>
              <a:tblPr firstRow="1" bandRow="1">
                <a:tableStyleId>{5C22544A-7EE6-4342-B048-85BDC9FD1C3A}</a:tableStyleId>
              </a:tblPr>
              <a:tblGrid>
                <a:gridCol w="3214753">
                  <a:extLst>
                    <a:ext uri="{9D8B030D-6E8A-4147-A177-3AD203B41FA5}">
                      <a16:colId xmlns:a16="http://schemas.microsoft.com/office/drawing/2014/main" val="837758590"/>
                    </a:ext>
                  </a:extLst>
                </a:gridCol>
                <a:gridCol w="1330841">
                  <a:extLst>
                    <a:ext uri="{9D8B030D-6E8A-4147-A177-3AD203B41FA5}">
                      <a16:colId xmlns:a16="http://schemas.microsoft.com/office/drawing/2014/main" val="922620939"/>
                    </a:ext>
                  </a:extLst>
                </a:gridCol>
                <a:gridCol w="1266147">
                  <a:extLst>
                    <a:ext uri="{9D8B030D-6E8A-4147-A177-3AD203B41FA5}">
                      <a16:colId xmlns:a16="http://schemas.microsoft.com/office/drawing/2014/main" val="411470491"/>
                    </a:ext>
                  </a:extLst>
                </a:gridCol>
                <a:gridCol w="1386292">
                  <a:extLst>
                    <a:ext uri="{9D8B030D-6E8A-4147-A177-3AD203B41FA5}">
                      <a16:colId xmlns:a16="http://schemas.microsoft.com/office/drawing/2014/main" val="2360372709"/>
                    </a:ext>
                  </a:extLst>
                </a:gridCol>
              </a:tblGrid>
              <a:tr h="460972">
                <a:tc>
                  <a:txBody>
                    <a:bodyPr/>
                    <a:lstStyle/>
                    <a:p>
                      <a:endParaRPr lang="en-US" sz="1400" dirty="0"/>
                    </a:p>
                  </a:txBody>
                  <a:tcPr/>
                </a:tc>
                <a:tc>
                  <a:txBody>
                    <a:bodyPr/>
                    <a:lstStyle/>
                    <a:p>
                      <a:pPr algn="ctr"/>
                      <a:r>
                        <a:rPr lang="fr-CH" sz="1400" dirty="0" smtClean="0"/>
                        <a:t>Sexe</a:t>
                      </a:r>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959532460"/>
                  </a:ext>
                </a:extLst>
              </a:tr>
              <a:tr h="379538">
                <a:tc>
                  <a:txBody>
                    <a:bodyPr/>
                    <a:lstStyle/>
                    <a:p>
                      <a:endParaRPr lang="en-US" sz="1400" dirty="0"/>
                    </a:p>
                  </a:txBody>
                  <a:tcPr/>
                </a:tc>
                <a:tc>
                  <a:txBody>
                    <a:bodyPr/>
                    <a:lstStyle/>
                    <a:p>
                      <a:pPr algn="ctr"/>
                      <a:r>
                        <a:rPr lang="fr-CH" sz="1400" dirty="0" smtClean="0"/>
                        <a:t>Garçon</a:t>
                      </a:r>
                      <a:endParaRPr lang="en-US" sz="1400" dirty="0"/>
                    </a:p>
                  </a:txBody>
                  <a:tcPr/>
                </a:tc>
                <a:tc>
                  <a:txBody>
                    <a:bodyPr/>
                    <a:lstStyle/>
                    <a:p>
                      <a:pPr algn="ctr"/>
                      <a:r>
                        <a:rPr lang="fr-CH" sz="1400" dirty="0" smtClean="0"/>
                        <a:t>Fille</a:t>
                      </a:r>
                      <a:endParaRPr lang="en-US" sz="1400" dirty="0"/>
                    </a:p>
                  </a:txBody>
                  <a:tcPr/>
                </a:tc>
                <a:tc>
                  <a:txBody>
                    <a:bodyPr/>
                    <a:lstStyle/>
                    <a:p>
                      <a:pPr algn="ctr"/>
                      <a:r>
                        <a:rPr lang="fr-CH" sz="1400" dirty="0" smtClean="0"/>
                        <a:t>Total</a:t>
                      </a:r>
                      <a:endParaRPr lang="en-US" sz="1400" dirty="0"/>
                    </a:p>
                  </a:txBody>
                  <a:tcPr/>
                </a:tc>
                <a:extLst>
                  <a:ext uri="{0D108BD9-81ED-4DB2-BD59-A6C34878D82A}">
                    <a16:rowId xmlns:a16="http://schemas.microsoft.com/office/drawing/2014/main" val="2867873674"/>
                  </a:ext>
                </a:extLst>
              </a:tr>
              <a:tr h="375549">
                <a:tc>
                  <a:txBody>
                    <a:bodyPr/>
                    <a:lstStyle/>
                    <a:p>
                      <a:r>
                        <a:rPr lang="fr-CH" sz="1400" dirty="0" smtClean="0">
                          <a:solidFill>
                            <a:schemeClr val="tx1"/>
                          </a:solidFill>
                        </a:rPr>
                        <a:t>Jugement</a:t>
                      </a:r>
                      <a:r>
                        <a:rPr lang="fr-CH" sz="1400" baseline="0" dirty="0" smtClean="0">
                          <a:solidFill>
                            <a:schemeClr val="tx1"/>
                          </a:solidFill>
                        </a:rPr>
                        <a:t> pour infractions de violence </a:t>
                      </a:r>
                      <a:endParaRPr lang="en-US" sz="1400" dirty="0">
                        <a:solidFill>
                          <a:schemeClr val="tx1"/>
                        </a:solidFill>
                      </a:endParaRPr>
                    </a:p>
                  </a:txBody>
                  <a:tcPr/>
                </a:tc>
                <a:tc>
                  <a:txBody>
                    <a:bodyPr/>
                    <a:lstStyle/>
                    <a:p>
                      <a:pPr algn="ctr"/>
                      <a:endParaRPr lang="en-US" sz="1400" dirty="0"/>
                    </a:p>
                  </a:txBody>
                  <a:tcPr/>
                </a:tc>
                <a:tc>
                  <a:txBody>
                    <a:bodyPr/>
                    <a:lstStyle/>
                    <a:p>
                      <a:pPr algn="ctr"/>
                      <a:endParaRPr lang="en-US" sz="1400"/>
                    </a:p>
                  </a:txBody>
                  <a:tcPr/>
                </a:tc>
                <a:tc>
                  <a:txBody>
                    <a:bodyPr/>
                    <a:lstStyle/>
                    <a:p>
                      <a:pPr algn="ctr"/>
                      <a:endParaRPr lang="en-US" sz="1400" dirty="0"/>
                    </a:p>
                  </a:txBody>
                  <a:tcPr/>
                </a:tc>
                <a:extLst>
                  <a:ext uri="{0D108BD9-81ED-4DB2-BD59-A6C34878D82A}">
                    <a16:rowId xmlns:a16="http://schemas.microsoft.com/office/drawing/2014/main" val="1657116249"/>
                  </a:ext>
                </a:extLst>
              </a:tr>
              <a:tr h="428861">
                <a:tc>
                  <a:txBody>
                    <a:bodyPr/>
                    <a:lstStyle/>
                    <a:p>
                      <a:r>
                        <a:rPr lang="fr-CH" sz="1400" dirty="0" smtClean="0"/>
                        <a:t>Non</a:t>
                      </a:r>
                      <a:endParaRPr lang="en-US" sz="1400" dirty="0"/>
                    </a:p>
                  </a:txBody>
                  <a:tcPr/>
                </a:tc>
                <a:tc>
                  <a:txBody>
                    <a:bodyPr/>
                    <a:lstStyle/>
                    <a:p>
                      <a:pPr algn="ctr"/>
                      <a:r>
                        <a:rPr lang="fr-CH" sz="1400" dirty="0" smtClean="0"/>
                        <a:t>178703</a:t>
                      </a:r>
                      <a:endParaRPr lang="en-US" sz="1400" dirty="0"/>
                    </a:p>
                  </a:txBody>
                  <a:tcPr/>
                </a:tc>
                <a:tc>
                  <a:txBody>
                    <a:bodyPr/>
                    <a:lstStyle/>
                    <a:p>
                      <a:pPr algn="ctr"/>
                      <a:r>
                        <a:rPr lang="fr-CH" sz="1400" dirty="0" smtClean="0"/>
                        <a:t>49349</a:t>
                      </a:r>
                      <a:endParaRPr lang="en-US" sz="1400" dirty="0"/>
                    </a:p>
                  </a:txBody>
                  <a:tcPr/>
                </a:tc>
                <a:tc>
                  <a:txBody>
                    <a:bodyPr/>
                    <a:lstStyle/>
                    <a:p>
                      <a:pPr algn="ctr"/>
                      <a:r>
                        <a:rPr lang="fr-CH" sz="1400" dirty="0" smtClean="0"/>
                        <a:t>228052</a:t>
                      </a:r>
                      <a:endParaRPr lang="en-US" sz="1400" dirty="0"/>
                    </a:p>
                  </a:txBody>
                  <a:tcPr/>
                </a:tc>
                <a:extLst>
                  <a:ext uri="{0D108BD9-81ED-4DB2-BD59-A6C34878D82A}">
                    <a16:rowId xmlns:a16="http://schemas.microsoft.com/office/drawing/2014/main" val="2235107649"/>
                  </a:ext>
                </a:extLst>
              </a:tr>
              <a:tr h="319284">
                <a:tc>
                  <a:txBody>
                    <a:bodyPr/>
                    <a:lstStyle/>
                    <a:p>
                      <a:endParaRPr lang="en-US" sz="1400"/>
                    </a:p>
                  </a:txBody>
                  <a:tcPr/>
                </a:tc>
                <a:tc>
                  <a:txBody>
                    <a:bodyPr/>
                    <a:lstStyle/>
                    <a:p>
                      <a:pPr algn="ctr"/>
                      <a:r>
                        <a:rPr lang="fr-CH" sz="1400" b="0" dirty="0" smtClean="0">
                          <a:solidFill>
                            <a:schemeClr val="tx1"/>
                          </a:solidFill>
                        </a:rPr>
                        <a:t>84.55%</a:t>
                      </a:r>
                      <a:endParaRPr lang="en-US" sz="1400" b="0" dirty="0">
                        <a:solidFill>
                          <a:schemeClr val="tx1"/>
                        </a:solidFill>
                      </a:endParaRPr>
                    </a:p>
                  </a:txBody>
                  <a:tcPr/>
                </a:tc>
                <a:tc>
                  <a:txBody>
                    <a:bodyPr/>
                    <a:lstStyle/>
                    <a:p>
                      <a:pPr algn="ctr"/>
                      <a:r>
                        <a:rPr lang="fr-CH" sz="1400" b="0" dirty="0" smtClean="0">
                          <a:solidFill>
                            <a:schemeClr val="tx1"/>
                          </a:solidFill>
                        </a:rPr>
                        <a:t>91.74%</a:t>
                      </a:r>
                      <a:endParaRPr lang="en-US" sz="1400" b="0" dirty="0">
                        <a:solidFill>
                          <a:schemeClr val="tx1"/>
                        </a:solidFill>
                      </a:endParaRPr>
                    </a:p>
                  </a:txBody>
                  <a:tcPr/>
                </a:tc>
                <a:tc>
                  <a:txBody>
                    <a:bodyPr/>
                    <a:lstStyle/>
                    <a:p>
                      <a:pPr algn="ctr"/>
                      <a:endParaRPr lang="en-US" sz="1400" dirty="0"/>
                    </a:p>
                  </a:txBody>
                  <a:tcPr/>
                </a:tc>
                <a:extLst>
                  <a:ext uri="{0D108BD9-81ED-4DB2-BD59-A6C34878D82A}">
                    <a16:rowId xmlns:a16="http://schemas.microsoft.com/office/drawing/2014/main" val="3616081512"/>
                  </a:ext>
                </a:extLst>
              </a:tr>
              <a:tr h="428861">
                <a:tc>
                  <a:txBody>
                    <a:bodyPr/>
                    <a:lstStyle/>
                    <a:p>
                      <a:r>
                        <a:rPr lang="fr-CH" sz="1400" dirty="0" smtClean="0"/>
                        <a:t>Oui</a:t>
                      </a:r>
                      <a:endParaRPr lang="en-US" sz="1400" dirty="0"/>
                    </a:p>
                  </a:txBody>
                  <a:tcPr/>
                </a:tc>
                <a:tc>
                  <a:txBody>
                    <a:bodyPr/>
                    <a:lstStyle/>
                    <a:p>
                      <a:pPr algn="ctr"/>
                      <a:r>
                        <a:rPr lang="fr-CH" sz="1400" b="0" dirty="0" smtClean="0">
                          <a:solidFill>
                            <a:schemeClr val="tx1"/>
                          </a:solidFill>
                        </a:rPr>
                        <a:t>32663</a:t>
                      </a:r>
                      <a:endParaRPr lang="en-US" sz="1400" b="0" dirty="0">
                        <a:solidFill>
                          <a:schemeClr val="tx1"/>
                        </a:solidFill>
                      </a:endParaRPr>
                    </a:p>
                  </a:txBody>
                  <a:tcPr/>
                </a:tc>
                <a:tc>
                  <a:txBody>
                    <a:bodyPr/>
                    <a:lstStyle/>
                    <a:p>
                      <a:pPr algn="ctr"/>
                      <a:r>
                        <a:rPr lang="fr-CH" sz="1400" b="0" dirty="0" smtClean="0">
                          <a:solidFill>
                            <a:schemeClr val="tx1"/>
                          </a:solidFill>
                        </a:rPr>
                        <a:t>4443</a:t>
                      </a:r>
                      <a:endParaRPr lang="en-US" sz="1400" b="0" dirty="0">
                        <a:solidFill>
                          <a:schemeClr val="tx1"/>
                        </a:solidFill>
                      </a:endParaRPr>
                    </a:p>
                  </a:txBody>
                  <a:tcPr/>
                </a:tc>
                <a:tc>
                  <a:txBody>
                    <a:bodyPr/>
                    <a:lstStyle/>
                    <a:p>
                      <a:pPr algn="ctr"/>
                      <a:r>
                        <a:rPr lang="fr-CH" sz="1400" dirty="0" smtClean="0"/>
                        <a:t>37106</a:t>
                      </a:r>
                      <a:endParaRPr lang="en-US" sz="1400" dirty="0"/>
                    </a:p>
                  </a:txBody>
                  <a:tcPr/>
                </a:tc>
                <a:extLst>
                  <a:ext uri="{0D108BD9-81ED-4DB2-BD59-A6C34878D82A}">
                    <a16:rowId xmlns:a16="http://schemas.microsoft.com/office/drawing/2014/main" val="1249364154"/>
                  </a:ext>
                </a:extLst>
              </a:tr>
              <a:tr h="319285">
                <a:tc>
                  <a:txBody>
                    <a:bodyPr/>
                    <a:lstStyle/>
                    <a:p>
                      <a:endParaRPr lang="en-US" sz="1400"/>
                    </a:p>
                  </a:txBody>
                  <a:tcPr/>
                </a:tc>
                <a:tc>
                  <a:txBody>
                    <a:bodyPr/>
                    <a:lstStyle/>
                    <a:p>
                      <a:pPr algn="ctr"/>
                      <a:r>
                        <a:rPr lang="fr-CH" sz="1400" b="1" dirty="0" smtClean="0">
                          <a:solidFill>
                            <a:srgbClr val="FF0000"/>
                          </a:solidFill>
                        </a:rPr>
                        <a:t>15.45%</a:t>
                      </a:r>
                      <a:endParaRPr lang="en-US" sz="1400" b="1" dirty="0">
                        <a:solidFill>
                          <a:srgbClr val="FF0000"/>
                        </a:solidFill>
                      </a:endParaRPr>
                    </a:p>
                  </a:txBody>
                  <a:tcPr/>
                </a:tc>
                <a:tc>
                  <a:txBody>
                    <a:bodyPr/>
                    <a:lstStyle/>
                    <a:p>
                      <a:pPr algn="ctr"/>
                      <a:r>
                        <a:rPr lang="fr-CH" sz="1400" b="1" dirty="0" smtClean="0">
                          <a:solidFill>
                            <a:srgbClr val="FF0000"/>
                          </a:solidFill>
                        </a:rPr>
                        <a:t>8.26%</a:t>
                      </a:r>
                      <a:endParaRPr lang="en-US" sz="1400" b="1" dirty="0">
                        <a:solidFill>
                          <a:srgbClr val="FF0000"/>
                        </a:solidFill>
                      </a:endParaRPr>
                    </a:p>
                  </a:txBody>
                  <a:tcPr/>
                </a:tc>
                <a:tc>
                  <a:txBody>
                    <a:bodyPr/>
                    <a:lstStyle/>
                    <a:p>
                      <a:pPr algn="ctr"/>
                      <a:endParaRPr lang="en-US" sz="1400" dirty="0"/>
                    </a:p>
                  </a:txBody>
                  <a:tcPr/>
                </a:tc>
                <a:extLst>
                  <a:ext uri="{0D108BD9-81ED-4DB2-BD59-A6C34878D82A}">
                    <a16:rowId xmlns:a16="http://schemas.microsoft.com/office/drawing/2014/main" val="1488524632"/>
                  </a:ext>
                </a:extLst>
              </a:tr>
              <a:tr h="350982">
                <a:tc>
                  <a:txBody>
                    <a:bodyPr/>
                    <a:lstStyle/>
                    <a:p>
                      <a:r>
                        <a:rPr lang="fr-CH" sz="1400" dirty="0" smtClean="0"/>
                        <a:t>Total</a:t>
                      </a:r>
                      <a:endParaRPr lang="en-US" sz="1400" dirty="0"/>
                    </a:p>
                  </a:txBody>
                  <a:tcPr/>
                </a:tc>
                <a:tc>
                  <a:txBody>
                    <a:bodyPr/>
                    <a:lstStyle/>
                    <a:p>
                      <a:pPr algn="ctr"/>
                      <a:r>
                        <a:rPr lang="fr-CH" sz="1400" dirty="0" smtClean="0"/>
                        <a:t>219068</a:t>
                      </a:r>
                      <a:endParaRPr lang="en-US" sz="1400" dirty="0"/>
                    </a:p>
                  </a:txBody>
                  <a:tcPr/>
                </a:tc>
                <a:tc>
                  <a:txBody>
                    <a:bodyPr/>
                    <a:lstStyle/>
                    <a:p>
                      <a:pPr algn="ctr"/>
                      <a:r>
                        <a:rPr lang="fr-CH" sz="1400" dirty="0" smtClean="0"/>
                        <a:t>55044</a:t>
                      </a:r>
                      <a:endParaRPr lang="en-US" sz="1400" dirty="0"/>
                    </a:p>
                  </a:txBody>
                  <a:tcPr/>
                </a:tc>
                <a:tc>
                  <a:txBody>
                    <a:bodyPr/>
                    <a:lstStyle/>
                    <a:p>
                      <a:pPr algn="ctr"/>
                      <a:r>
                        <a:rPr lang="fr-CH" sz="1400" dirty="0" smtClean="0"/>
                        <a:t>265158</a:t>
                      </a:r>
                      <a:endParaRPr lang="en-US" sz="1400" dirty="0"/>
                    </a:p>
                  </a:txBody>
                  <a:tcPr/>
                </a:tc>
                <a:extLst>
                  <a:ext uri="{0D108BD9-81ED-4DB2-BD59-A6C34878D82A}">
                    <a16:rowId xmlns:a16="http://schemas.microsoft.com/office/drawing/2014/main" val="4044737496"/>
                  </a:ext>
                </a:extLst>
              </a:tr>
            </a:tbl>
          </a:graphicData>
        </a:graphic>
      </p:graphicFrame>
      <p:sp>
        <p:nvSpPr>
          <p:cNvPr id="4" name="Espace réservé du pied de page 3"/>
          <p:cNvSpPr>
            <a:spLocks noGrp="1"/>
          </p:cNvSpPr>
          <p:nvPr>
            <p:ph type="ftr" sz="quarter" idx="10"/>
          </p:nvPr>
        </p:nvSpPr>
        <p:spPr/>
        <p:txBody>
          <a:bodyPr/>
          <a:lstStyle/>
          <a:p>
            <a:r>
              <a:rPr lang="fr-FR" smtClean="0"/>
              <a:t>Dr. Giang Ly Isenring - Office fédéral de la Statistique - Section Criminalité et Justice pénale</a:t>
            </a:r>
            <a:endParaRPr lang="de-CH" dirty="0"/>
          </a:p>
        </p:txBody>
      </p:sp>
      <p:sp>
        <p:nvSpPr>
          <p:cNvPr id="5" name="Espace réservé du numéro de diapositive 4"/>
          <p:cNvSpPr>
            <a:spLocks noGrp="1"/>
          </p:cNvSpPr>
          <p:nvPr>
            <p:ph type="sldNum" sz="quarter" idx="11"/>
          </p:nvPr>
        </p:nvSpPr>
        <p:spPr/>
        <p:txBody>
          <a:bodyPr/>
          <a:lstStyle/>
          <a:p>
            <a:fld id="{7376A5A3-8F85-406F-8E5A-90FF9E31E9F2}" type="slidenum">
              <a:rPr lang="de-CH" smtClean="0"/>
              <a:pPr/>
              <a:t>7</a:t>
            </a:fld>
            <a:endParaRPr lang="de-CH" dirty="0"/>
          </a:p>
        </p:txBody>
      </p:sp>
      <p:sp>
        <p:nvSpPr>
          <p:cNvPr id="3" name="ZoneTexte 2"/>
          <p:cNvSpPr txBox="1"/>
          <p:nvPr/>
        </p:nvSpPr>
        <p:spPr>
          <a:xfrm>
            <a:off x="988292" y="5063358"/>
            <a:ext cx="7167416" cy="246221"/>
          </a:xfrm>
          <a:prstGeom prst="rect">
            <a:avLst/>
          </a:prstGeom>
          <a:noFill/>
        </p:spPr>
        <p:txBody>
          <a:bodyPr wrap="square" rtlCol="0">
            <a:spAutoFit/>
          </a:bodyPr>
          <a:lstStyle/>
          <a:p>
            <a:r>
              <a:rPr lang="fr-CH" sz="1000" dirty="0" smtClean="0"/>
              <a:t>Chi-Square= 1843.67, DF=1, P=.0001, Phi=-0.0834, Cramer V= -0.0834</a:t>
            </a:r>
            <a:endParaRPr lang="en-US" sz="1000" dirty="0"/>
          </a:p>
        </p:txBody>
      </p:sp>
    </p:spTree>
    <p:extLst>
      <p:ext uri="{BB962C8B-B14F-4D97-AF65-F5344CB8AC3E}">
        <p14:creationId xmlns:p14="http://schemas.microsoft.com/office/powerpoint/2010/main" val="23763895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0730" y="1016001"/>
            <a:ext cx="9684869" cy="452582"/>
          </a:xfrm>
        </p:spPr>
        <p:txBody>
          <a:bodyPr/>
          <a:lstStyle/>
          <a:p>
            <a:r>
              <a:rPr lang="fr-CH" sz="2400" dirty="0" smtClean="0"/>
              <a:t>Régression logistique: Infraction de violence et d’autres variables</a:t>
            </a:r>
            <a:endParaRPr lang="en-US" sz="2400"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2491979088"/>
              </p:ext>
            </p:extLst>
          </p:nvPr>
        </p:nvGraphicFramePr>
        <p:xfrm>
          <a:off x="920731" y="1791854"/>
          <a:ext cx="10566108" cy="3178038"/>
        </p:xfrm>
        <a:graphic>
          <a:graphicData uri="http://schemas.openxmlformats.org/drawingml/2006/table">
            <a:tbl>
              <a:tblPr firstRow="1" bandRow="1">
                <a:tableStyleId>{5C22544A-7EE6-4342-B048-85BDC9FD1C3A}</a:tableStyleId>
              </a:tblPr>
              <a:tblGrid>
                <a:gridCol w="2201160">
                  <a:extLst>
                    <a:ext uri="{9D8B030D-6E8A-4147-A177-3AD203B41FA5}">
                      <a16:colId xmlns:a16="http://schemas.microsoft.com/office/drawing/2014/main" val="1430911421"/>
                    </a:ext>
                  </a:extLst>
                </a:gridCol>
                <a:gridCol w="775854">
                  <a:extLst>
                    <a:ext uri="{9D8B030D-6E8A-4147-A177-3AD203B41FA5}">
                      <a16:colId xmlns:a16="http://schemas.microsoft.com/office/drawing/2014/main" val="1515714280"/>
                    </a:ext>
                  </a:extLst>
                </a:gridCol>
                <a:gridCol w="932873">
                  <a:extLst>
                    <a:ext uri="{9D8B030D-6E8A-4147-A177-3AD203B41FA5}">
                      <a16:colId xmlns:a16="http://schemas.microsoft.com/office/drawing/2014/main" val="315125870"/>
                    </a:ext>
                  </a:extLst>
                </a:gridCol>
                <a:gridCol w="1136073">
                  <a:extLst>
                    <a:ext uri="{9D8B030D-6E8A-4147-A177-3AD203B41FA5}">
                      <a16:colId xmlns:a16="http://schemas.microsoft.com/office/drawing/2014/main" val="4255160103"/>
                    </a:ext>
                  </a:extLst>
                </a:gridCol>
                <a:gridCol w="591127">
                  <a:extLst>
                    <a:ext uri="{9D8B030D-6E8A-4147-A177-3AD203B41FA5}">
                      <a16:colId xmlns:a16="http://schemas.microsoft.com/office/drawing/2014/main" val="1126256062"/>
                    </a:ext>
                  </a:extLst>
                </a:gridCol>
                <a:gridCol w="942109">
                  <a:extLst>
                    <a:ext uri="{9D8B030D-6E8A-4147-A177-3AD203B41FA5}">
                      <a16:colId xmlns:a16="http://schemas.microsoft.com/office/drawing/2014/main" val="3427835226"/>
                    </a:ext>
                  </a:extLst>
                </a:gridCol>
                <a:gridCol w="1182255">
                  <a:extLst>
                    <a:ext uri="{9D8B030D-6E8A-4147-A177-3AD203B41FA5}">
                      <a16:colId xmlns:a16="http://schemas.microsoft.com/office/drawing/2014/main" val="2582765391"/>
                    </a:ext>
                  </a:extLst>
                </a:gridCol>
                <a:gridCol w="1597891">
                  <a:extLst>
                    <a:ext uri="{9D8B030D-6E8A-4147-A177-3AD203B41FA5}">
                      <a16:colId xmlns:a16="http://schemas.microsoft.com/office/drawing/2014/main" val="2330803522"/>
                    </a:ext>
                  </a:extLst>
                </a:gridCol>
                <a:gridCol w="1206766">
                  <a:extLst>
                    <a:ext uri="{9D8B030D-6E8A-4147-A177-3AD203B41FA5}">
                      <a16:colId xmlns:a16="http://schemas.microsoft.com/office/drawing/2014/main" val="3102659005"/>
                    </a:ext>
                  </a:extLst>
                </a:gridCol>
              </a:tblGrid>
              <a:tr h="541710">
                <a:tc>
                  <a:txBody>
                    <a:bodyPr/>
                    <a:lstStyle/>
                    <a:p>
                      <a:pPr algn="ctr">
                        <a:spcBef>
                          <a:spcPts val="0"/>
                        </a:spcBef>
                      </a:pPr>
                      <a:r>
                        <a:rPr lang="fr-CH" sz="1200" dirty="0" smtClean="0"/>
                        <a:t>Variables</a:t>
                      </a:r>
                      <a:r>
                        <a:rPr lang="fr-CH" sz="1200" baseline="0" dirty="0" smtClean="0"/>
                        <a:t> de la régression</a:t>
                      </a:r>
                      <a:endParaRPr lang="en-US" sz="1200" dirty="0"/>
                    </a:p>
                  </a:txBody>
                  <a:tcPr/>
                </a:tc>
                <a:tc>
                  <a:txBody>
                    <a:bodyPr/>
                    <a:lstStyle/>
                    <a:p>
                      <a:pPr algn="ctr">
                        <a:spcBef>
                          <a:spcPts val="0"/>
                        </a:spcBef>
                      </a:pPr>
                      <a:r>
                        <a:rPr lang="fr-CH" sz="1200" dirty="0" smtClean="0"/>
                        <a:t>B</a:t>
                      </a:r>
                      <a:endParaRPr lang="en-US" sz="1200" dirty="0"/>
                    </a:p>
                  </a:txBody>
                  <a:tcPr/>
                </a:tc>
                <a:tc>
                  <a:txBody>
                    <a:bodyPr/>
                    <a:lstStyle/>
                    <a:p>
                      <a:pPr algn="ctr">
                        <a:spcBef>
                          <a:spcPts val="0"/>
                        </a:spcBef>
                      </a:pPr>
                      <a:r>
                        <a:rPr lang="fr-CH" sz="1200" dirty="0" smtClean="0"/>
                        <a:t>S.E.</a:t>
                      </a:r>
                      <a:r>
                        <a:rPr lang="fr-CH" sz="1200" baseline="0" dirty="0" smtClean="0"/>
                        <a:t> </a:t>
                      </a:r>
                      <a:endParaRPr lang="en-US" sz="1200" dirty="0"/>
                    </a:p>
                  </a:txBody>
                  <a:tcPr/>
                </a:tc>
                <a:tc>
                  <a:txBody>
                    <a:bodyPr/>
                    <a:lstStyle/>
                    <a:p>
                      <a:pPr algn="ctr">
                        <a:spcBef>
                          <a:spcPts val="0"/>
                        </a:spcBef>
                      </a:pPr>
                      <a:r>
                        <a:rPr lang="fr-CH" sz="1200" dirty="0" smtClean="0"/>
                        <a:t>Wald</a:t>
                      </a:r>
                      <a:endParaRPr lang="en-US" sz="1200" dirty="0"/>
                    </a:p>
                  </a:txBody>
                  <a:tcPr/>
                </a:tc>
                <a:tc>
                  <a:txBody>
                    <a:bodyPr/>
                    <a:lstStyle/>
                    <a:p>
                      <a:pPr algn="ctr">
                        <a:spcBef>
                          <a:spcPts val="0"/>
                        </a:spcBef>
                      </a:pPr>
                      <a:r>
                        <a:rPr lang="fr-CH" sz="1200" dirty="0" err="1" smtClean="0"/>
                        <a:t>df</a:t>
                      </a:r>
                      <a:endParaRPr lang="en-US" sz="1200" dirty="0"/>
                    </a:p>
                  </a:txBody>
                  <a:tcPr/>
                </a:tc>
                <a:tc>
                  <a:txBody>
                    <a:bodyPr/>
                    <a:lstStyle/>
                    <a:p>
                      <a:pPr algn="ctr">
                        <a:spcBef>
                          <a:spcPts val="0"/>
                        </a:spcBef>
                      </a:pPr>
                      <a:r>
                        <a:rPr lang="fr-CH" sz="1200" dirty="0" err="1" smtClean="0"/>
                        <a:t>Sig</a:t>
                      </a:r>
                      <a:r>
                        <a:rPr lang="fr-CH" sz="1200" dirty="0" smtClean="0"/>
                        <a:t>.</a:t>
                      </a:r>
                      <a:endParaRPr lang="en-US" sz="1200" dirty="0"/>
                    </a:p>
                  </a:txBody>
                  <a:tcPr/>
                </a:tc>
                <a:tc>
                  <a:txBody>
                    <a:bodyPr/>
                    <a:lstStyle/>
                    <a:p>
                      <a:pPr algn="ctr">
                        <a:spcBef>
                          <a:spcPts val="0"/>
                        </a:spcBef>
                      </a:pPr>
                      <a:r>
                        <a:rPr lang="fr-CH" sz="1200" dirty="0" err="1" smtClean="0"/>
                        <a:t>Exp</a:t>
                      </a:r>
                      <a:r>
                        <a:rPr lang="fr-CH" sz="1200" dirty="0" smtClean="0"/>
                        <a:t> (B)</a:t>
                      </a:r>
                      <a:endParaRPr lang="en-US" sz="1200" dirty="0"/>
                    </a:p>
                  </a:txBody>
                  <a:tcPr/>
                </a:tc>
                <a:tc>
                  <a:txBody>
                    <a:bodyPr/>
                    <a:lstStyle/>
                    <a:p>
                      <a:pPr algn="ctr">
                        <a:spcBef>
                          <a:spcPts val="0"/>
                        </a:spcBef>
                      </a:pPr>
                      <a:r>
                        <a:rPr lang="fr-CH" sz="1200" dirty="0" smtClean="0"/>
                        <a:t>95%</a:t>
                      </a:r>
                      <a:r>
                        <a:rPr lang="fr-CH" sz="1200" baseline="0" dirty="0" smtClean="0"/>
                        <a:t> C.L. EXP (B)</a:t>
                      </a:r>
                      <a:endParaRPr lang="en-US" sz="1200" dirty="0"/>
                    </a:p>
                  </a:txBody>
                  <a:tcPr/>
                </a:tc>
                <a:tc>
                  <a:txBody>
                    <a:bodyPr/>
                    <a:lstStyle/>
                    <a:p>
                      <a:endParaRPr lang="en-US"/>
                    </a:p>
                  </a:txBody>
                  <a:tcPr/>
                </a:tc>
                <a:extLst>
                  <a:ext uri="{0D108BD9-81ED-4DB2-BD59-A6C34878D82A}">
                    <a16:rowId xmlns:a16="http://schemas.microsoft.com/office/drawing/2014/main" val="266385309"/>
                  </a:ext>
                </a:extLst>
              </a:tr>
              <a:tr h="439388">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pPr algn="ctr"/>
                      <a:endParaRPr lang="en-US" sz="1100" dirty="0"/>
                    </a:p>
                  </a:txBody>
                  <a:tcPr/>
                </a:tc>
                <a:tc>
                  <a:txBody>
                    <a:bodyPr/>
                    <a:lstStyle/>
                    <a:p>
                      <a:pPr algn="ctr"/>
                      <a:r>
                        <a:rPr lang="fr-CH" sz="1200" dirty="0" err="1" smtClean="0"/>
                        <a:t>Lower</a:t>
                      </a:r>
                      <a:r>
                        <a:rPr lang="fr-CH" sz="1200" dirty="0" smtClean="0"/>
                        <a:t> </a:t>
                      </a:r>
                      <a:r>
                        <a:rPr lang="fr-CH" sz="1200" dirty="0" err="1" smtClean="0"/>
                        <a:t>limit</a:t>
                      </a:r>
                      <a:endParaRPr lang="en-US" sz="1200" dirty="0"/>
                    </a:p>
                  </a:txBody>
                  <a:tcPr/>
                </a:tc>
                <a:tc>
                  <a:txBody>
                    <a:bodyPr/>
                    <a:lstStyle/>
                    <a:p>
                      <a:pPr algn="ctr"/>
                      <a:r>
                        <a:rPr lang="fr-CH" sz="1200" dirty="0" err="1" smtClean="0"/>
                        <a:t>Upper</a:t>
                      </a:r>
                      <a:r>
                        <a:rPr lang="fr-CH" sz="1200" dirty="0" smtClean="0"/>
                        <a:t> </a:t>
                      </a:r>
                      <a:r>
                        <a:rPr lang="fr-CH" sz="1200" dirty="0" err="1" smtClean="0"/>
                        <a:t>limit</a:t>
                      </a:r>
                      <a:endParaRPr lang="en-US" sz="1200" dirty="0"/>
                    </a:p>
                  </a:txBody>
                  <a:tcPr/>
                </a:tc>
                <a:extLst>
                  <a:ext uri="{0D108BD9-81ED-4DB2-BD59-A6C34878D82A}">
                    <a16:rowId xmlns:a16="http://schemas.microsoft.com/office/drawing/2014/main" val="1288464090"/>
                  </a:ext>
                </a:extLst>
              </a:tr>
              <a:tr h="439388">
                <a:tc>
                  <a:txBody>
                    <a:bodyPr/>
                    <a:lstStyle/>
                    <a:p>
                      <a:r>
                        <a:rPr lang="fr-CH" sz="1100" dirty="0" smtClean="0">
                          <a:latin typeface="+mj-lt"/>
                        </a:rPr>
                        <a:t>Sexe</a:t>
                      </a:r>
                      <a:endParaRPr lang="en-US" sz="1100" dirty="0">
                        <a:latin typeface="+mj-lt"/>
                      </a:endParaRPr>
                    </a:p>
                  </a:txBody>
                  <a:tcPr/>
                </a:tc>
                <a:tc>
                  <a:txBody>
                    <a:bodyPr/>
                    <a:lstStyle/>
                    <a:p>
                      <a:pPr algn="ctr"/>
                      <a:r>
                        <a:rPr lang="fr-CH" sz="1100" dirty="0" smtClean="0"/>
                        <a:t>0.7318</a:t>
                      </a:r>
                      <a:endParaRPr lang="en-US" sz="1100" dirty="0"/>
                    </a:p>
                  </a:txBody>
                  <a:tcPr/>
                </a:tc>
                <a:tc>
                  <a:txBody>
                    <a:bodyPr/>
                    <a:lstStyle/>
                    <a:p>
                      <a:pPr algn="ctr"/>
                      <a:r>
                        <a:rPr lang="fr-CH" sz="1100" dirty="0" smtClean="0"/>
                        <a:t>0.0254</a:t>
                      </a:r>
                      <a:endParaRPr lang="en-US" sz="1100" dirty="0"/>
                    </a:p>
                  </a:txBody>
                  <a:tcPr/>
                </a:tc>
                <a:tc>
                  <a:txBody>
                    <a:bodyPr/>
                    <a:lstStyle/>
                    <a:p>
                      <a:pPr algn="ctr"/>
                      <a:r>
                        <a:rPr lang="fr-CH" sz="1100" dirty="0" smtClean="0"/>
                        <a:t>828.7503</a:t>
                      </a:r>
                      <a:endParaRPr lang="en-US" sz="1100" dirty="0"/>
                    </a:p>
                  </a:txBody>
                  <a:tcPr/>
                </a:tc>
                <a:tc>
                  <a:txBody>
                    <a:bodyPr/>
                    <a:lstStyle/>
                    <a:p>
                      <a:pPr algn="ctr"/>
                      <a:r>
                        <a:rPr lang="fr-CH" sz="1100" dirty="0" smtClean="0"/>
                        <a:t>1</a:t>
                      </a:r>
                      <a:endParaRPr lang="en-US" sz="1100" dirty="0"/>
                    </a:p>
                  </a:txBody>
                  <a:tcPr/>
                </a:tc>
                <a:tc>
                  <a:txBody>
                    <a:bodyPr/>
                    <a:lstStyle/>
                    <a:p>
                      <a:pPr algn="ctr"/>
                      <a:r>
                        <a:rPr lang="fr-CH" sz="1100" dirty="0" smtClean="0"/>
                        <a:t>&lt;.0001</a:t>
                      </a:r>
                      <a:endParaRPr lang="en-US" sz="1100" dirty="0"/>
                    </a:p>
                  </a:txBody>
                  <a:tcPr/>
                </a:tc>
                <a:tc>
                  <a:txBody>
                    <a:bodyPr/>
                    <a:lstStyle/>
                    <a:p>
                      <a:pPr algn="ctr"/>
                      <a:r>
                        <a:rPr lang="fr-CH" sz="1100" dirty="0" smtClean="0"/>
                        <a:t>2.079</a:t>
                      </a:r>
                      <a:endParaRPr lang="en-US" sz="1100" dirty="0"/>
                    </a:p>
                  </a:txBody>
                  <a:tcPr/>
                </a:tc>
                <a:tc>
                  <a:txBody>
                    <a:bodyPr/>
                    <a:lstStyle/>
                    <a:p>
                      <a:pPr algn="ctr"/>
                      <a:r>
                        <a:rPr lang="fr-CH" sz="1100" dirty="0" smtClean="0"/>
                        <a:t>1.978</a:t>
                      </a:r>
                      <a:endParaRPr lang="en-US" sz="1100" dirty="0"/>
                    </a:p>
                  </a:txBody>
                  <a:tcPr/>
                </a:tc>
                <a:tc>
                  <a:txBody>
                    <a:bodyPr/>
                    <a:lstStyle/>
                    <a:p>
                      <a:pPr algn="ctr"/>
                      <a:r>
                        <a:rPr lang="fr-CH" sz="1100" dirty="0" smtClean="0"/>
                        <a:t>2.185</a:t>
                      </a:r>
                      <a:endParaRPr lang="en-US" sz="1100" dirty="0"/>
                    </a:p>
                  </a:txBody>
                  <a:tcPr/>
                </a:tc>
                <a:extLst>
                  <a:ext uri="{0D108BD9-81ED-4DB2-BD59-A6C34878D82A}">
                    <a16:rowId xmlns:a16="http://schemas.microsoft.com/office/drawing/2014/main" val="1049922056"/>
                  </a:ext>
                </a:extLst>
              </a:tr>
              <a:tr h="439388">
                <a:tc>
                  <a:txBody>
                    <a:bodyPr/>
                    <a:lstStyle/>
                    <a:p>
                      <a:r>
                        <a:rPr lang="fr-CH" sz="1100" dirty="0" smtClean="0">
                          <a:latin typeface="+mj-lt"/>
                        </a:rPr>
                        <a:t>Âge (17 ans)</a:t>
                      </a:r>
                      <a:endParaRPr lang="en-US" sz="1100" dirty="0">
                        <a:latin typeface="+mj-lt"/>
                      </a:endParaRPr>
                    </a:p>
                  </a:txBody>
                  <a:tcPr/>
                </a:tc>
                <a:tc>
                  <a:txBody>
                    <a:bodyPr/>
                    <a:lstStyle/>
                    <a:p>
                      <a:pPr algn="ctr"/>
                      <a:r>
                        <a:rPr lang="fr-CH" sz="1100" dirty="0" smtClean="0"/>
                        <a:t>-0.3601</a:t>
                      </a:r>
                      <a:endParaRPr lang="en-US" sz="1100" dirty="0"/>
                    </a:p>
                  </a:txBody>
                  <a:tcPr/>
                </a:tc>
                <a:tc>
                  <a:txBody>
                    <a:bodyPr/>
                    <a:lstStyle/>
                    <a:p>
                      <a:pPr algn="ctr"/>
                      <a:r>
                        <a:rPr lang="fr-CH" sz="1100" dirty="0" smtClean="0"/>
                        <a:t>0.0272</a:t>
                      </a:r>
                      <a:endParaRPr lang="en-US" sz="1100" dirty="0"/>
                    </a:p>
                  </a:txBody>
                  <a:tcPr/>
                </a:tc>
                <a:tc>
                  <a:txBody>
                    <a:bodyPr/>
                    <a:lstStyle/>
                    <a:p>
                      <a:pPr algn="ctr"/>
                      <a:r>
                        <a:rPr lang="fr-CH" sz="1100" dirty="0" smtClean="0"/>
                        <a:t>174.9185</a:t>
                      </a:r>
                      <a:endParaRPr lang="en-US" sz="1100" dirty="0"/>
                    </a:p>
                  </a:txBody>
                  <a:tcPr/>
                </a:tc>
                <a:tc>
                  <a:txBody>
                    <a:bodyPr/>
                    <a:lstStyle/>
                    <a:p>
                      <a:pPr algn="ctr"/>
                      <a:r>
                        <a:rPr lang="fr-CH" sz="1100" dirty="0" smtClean="0"/>
                        <a:t>1</a:t>
                      </a:r>
                      <a:endParaRPr lang="en-US" sz="1100" dirty="0"/>
                    </a:p>
                  </a:txBody>
                  <a:tcPr/>
                </a:tc>
                <a:tc>
                  <a:txBody>
                    <a:bodyPr/>
                    <a:lstStyle/>
                    <a:p>
                      <a:pPr algn="ctr"/>
                      <a:r>
                        <a:rPr lang="fr-CH" sz="1100" dirty="0" smtClean="0"/>
                        <a:t>&lt;.0001</a:t>
                      </a:r>
                      <a:endParaRPr lang="en-US" sz="1100" dirty="0"/>
                    </a:p>
                  </a:txBody>
                  <a:tcPr/>
                </a:tc>
                <a:tc>
                  <a:txBody>
                    <a:bodyPr/>
                    <a:lstStyle/>
                    <a:p>
                      <a:pPr algn="ctr"/>
                      <a:r>
                        <a:rPr lang="fr-CH" sz="1100" dirty="0" smtClean="0"/>
                        <a:t>0.698</a:t>
                      </a:r>
                      <a:endParaRPr lang="en-US" sz="1100" dirty="0"/>
                    </a:p>
                  </a:txBody>
                  <a:tcPr/>
                </a:tc>
                <a:tc>
                  <a:txBody>
                    <a:bodyPr/>
                    <a:lstStyle/>
                    <a:p>
                      <a:pPr algn="ctr"/>
                      <a:r>
                        <a:rPr lang="fr-CH" sz="1100" dirty="0" smtClean="0"/>
                        <a:t>0.661</a:t>
                      </a:r>
                      <a:endParaRPr lang="en-US" sz="1100" dirty="0"/>
                    </a:p>
                  </a:txBody>
                  <a:tcPr/>
                </a:tc>
                <a:tc>
                  <a:txBody>
                    <a:bodyPr/>
                    <a:lstStyle/>
                    <a:p>
                      <a:pPr algn="ctr"/>
                      <a:r>
                        <a:rPr lang="fr-CH" sz="1100" dirty="0" smtClean="0"/>
                        <a:t>0.736</a:t>
                      </a:r>
                      <a:endParaRPr lang="en-US" sz="1100" dirty="0"/>
                    </a:p>
                  </a:txBody>
                  <a:tcPr/>
                </a:tc>
                <a:extLst>
                  <a:ext uri="{0D108BD9-81ED-4DB2-BD59-A6C34878D82A}">
                    <a16:rowId xmlns:a16="http://schemas.microsoft.com/office/drawing/2014/main" val="2192988310"/>
                  </a:ext>
                </a:extLst>
              </a:tr>
              <a:tr h="439388">
                <a:tc>
                  <a:txBody>
                    <a:bodyPr/>
                    <a:lstStyle/>
                    <a:p>
                      <a:r>
                        <a:rPr lang="fr-CH" sz="1100" dirty="0" smtClean="0">
                          <a:latin typeface="+mj-lt"/>
                        </a:rPr>
                        <a:t>Statut</a:t>
                      </a:r>
                      <a:r>
                        <a:rPr lang="fr-CH" sz="1100" baseline="0" dirty="0" smtClean="0">
                          <a:latin typeface="+mj-lt"/>
                        </a:rPr>
                        <a:t> de séjour</a:t>
                      </a:r>
                      <a:endParaRPr lang="en-US" sz="1100" dirty="0">
                        <a:latin typeface="+mj-lt"/>
                      </a:endParaRPr>
                    </a:p>
                  </a:txBody>
                  <a:tcPr/>
                </a:tc>
                <a:tc>
                  <a:txBody>
                    <a:bodyPr/>
                    <a:lstStyle/>
                    <a:p>
                      <a:pPr algn="ctr"/>
                      <a:r>
                        <a:rPr lang="fr-CH" sz="1100" dirty="0" smtClean="0"/>
                        <a:t>0.5254</a:t>
                      </a:r>
                      <a:endParaRPr lang="en-US" sz="1100" dirty="0"/>
                    </a:p>
                  </a:txBody>
                  <a:tcPr/>
                </a:tc>
                <a:tc>
                  <a:txBody>
                    <a:bodyPr/>
                    <a:lstStyle/>
                    <a:p>
                      <a:pPr algn="ctr"/>
                      <a:r>
                        <a:rPr lang="fr-CH" sz="1100" dirty="0" smtClean="0"/>
                        <a:t>0.0178</a:t>
                      </a:r>
                      <a:endParaRPr lang="en-US" sz="1100" dirty="0"/>
                    </a:p>
                  </a:txBody>
                  <a:tcPr/>
                </a:tc>
                <a:tc>
                  <a:txBody>
                    <a:bodyPr/>
                    <a:lstStyle/>
                    <a:p>
                      <a:pPr algn="ctr"/>
                      <a:r>
                        <a:rPr lang="fr-CH" sz="1100" dirty="0" smtClean="0"/>
                        <a:t>870.2423</a:t>
                      </a:r>
                      <a:endParaRPr lang="en-US" sz="1100" dirty="0"/>
                    </a:p>
                  </a:txBody>
                  <a:tcPr/>
                </a:tc>
                <a:tc>
                  <a:txBody>
                    <a:bodyPr/>
                    <a:lstStyle/>
                    <a:p>
                      <a:pPr algn="ctr"/>
                      <a:r>
                        <a:rPr lang="fr-CH" sz="1100" dirty="0" smtClean="0"/>
                        <a:t>1</a:t>
                      </a:r>
                      <a:endParaRPr lang="en-US" sz="1100" dirty="0"/>
                    </a:p>
                  </a:txBody>
                  <a:tcPr/>
                </a:tc>
                <a:tc>
                  <a:txBody>
                    <a:bodyPr/>
                    <a:lstStyle/>
                    <a:p>
                      <a:pPr algn="ctr"/>
                      <a:r>
                        <a:rPr lang="fr-CH" sz="1100" dirty="0" smtClean="0"/>
                        <a:t>&lt;.0001</a:t>
                      </a:r>
                      <a:endParaRPr lang="en-US" sz="1100" dirty="0"/>
                    </a:p>
                  </a:txBody>
                  <a:tcPr/>
                </a:tc>
                <a:tc>
                  <a:txBody>
                    <a:bodyPr/>
                    <a:lstStyle/>
                    <a:p>
                      <a:pPr algn="ctr"/>
                      <a:r>
                        <a:rPr lang="fr-CH" sz="1100" dirty="0" smtClean="0"/>
                        <a:t>1.691</a:t>
                      </a:r>
                      <a:endParaRPr lang="en-US" sz="1100" dirty="0"/>
                    </a:p>
                  </a:txBody>
                  <a:tcPr/>
                </a:tc>
                <a:tc>
                  <a:txBody>
                    <a:bodyPr/>
                    <a:lstStyle/>
                    <a:p>
                      <a:pPr algn="ctr"/>
                      <a:r>
                        <a:rPr lang="fr-CH" sz="1100" dirty="0" smtClean="0"/>
                        <a:t>1.633</a:t>
                      </a:r>
                      <a:endParaRPr lang="en-US" sz="1100" dirty="0"/>
                    </a:p>
                  </a:txBody>
                  <a:tcPr/>
                </a:tc>
                <a:tc>
                  <a:txBody>
                    <a:bodyPr/>
                    <a:lstStyle/>
                    <a:p>
                      <a:pPr algn="ctr"/>
                      <a:r>
                        <a:rPr lang="fr-CH" sz="1100" dirty="0" smtClean="0"/>
                        <a:t>1.751</a:t>
                      </a:r>
                      <a:endParaRPr lang="en-US" sz="1100" dirty="0"/>
                    </a:p>
                  </a:txBody>
                  <a:tcPr/>
                </a:tc>
                <a:extLst>
                  <a:ext uri="{0D108BD9-81ED-4DB2-BD59-A6C34878D82A}">
                    <a16:rowId xmlns:a16="http://schemas.microsoft.com/office/drawing/2014/main" val="2973726716"/>
                  </a:ext>
                </a:extLst>
              </a:tr>
              <a:tr h="439388">
                <a:tc>
                  <a:txBody>
                    <a:bodyPr/>
                    <a:lstStyle/>
                    <a:p>
                      <a:r>
                        <a:rPr lang="fr-CH" sz="1100" dirty="0" smtClean="0"/>
                        <a:t>Nombre d’antécédents (1)</a:t>
                      </a:r>
                      <a:endParaRPr lang="en-US" sz="1100" dirty="0"/>
                    </a:p>
                  </a:txBody>
                  <a:tcPr/>
                </a:tc>
                <a:tc>
                  <a:txBody>
                    <a:bodyPr/>
                    <a:lstStyle/>
                    <a:p>
                      <a:pPr algn="ctr"/>
                      <a:r>
                        <a:rPr lang="fr-CH" sz="1100" dirty="0" smtClean="0"/>
                        <a:t>0.3866</a:t>
                      </a:r>
                      <a:endParaRPr lang="en-US" sz="1100" dirty="0"/>
                    </a:p>
                  </a:txBody>
                  <a:tcPr/>
                </a:tc>
                <a:tc>
                  <a:txBody>
                    <a:bodyPr/>
                    <a:lstStyle/>
                    <a:p>
                      <a:pPr algn="ctr"/>
                      <a:r>
                        <a:rPr lang="fr-CH" sz="1100" dirty="0" smtClean="0"/>
                        <a:t>0.0226</a:t>
                      </a:r>
                      <a:endParaRPr lang="en-US" sz="1100" dirty="0"/>
                    </a:p>
                  </a:txBody>
                  <a:tcPr/>
                </a:tc>
                <a:tc>
                  <a:txBody>
                    <a:bodyPr/>
                    <a:lstStyle/>
                    <a:p>
                      <a:pPr algn="ctr"/>
                      <a:r>
                        <a:rPr lang="fr-CH" sz="1100" dirty="0" smtClean="0"/>
                        <a:t>727.7963</a:t>
                      </a:r>
                      <a:endParaRPr lang="en-US" sz="1100" dirty="0"/>
                    </a:p>
                  </a:txBody>
                  <a:tcPr/>
                </a:tc>
                <a:tc>
                  <a:txBody>
                    <a:bodyPr/>
                    <a:lstStyle/>
                    <a:p>
                      <a:pPr algn="ctr"/>
                      <a:r>
                        <a:rPr lang="fr-CH" sz="1100" dirty="0" smtClean="0"/>
                        <a:t>1</a:t>
                      </a:r>
                      <a:endParaRPr lang="en-US" sz="1100" dirty="0"/>
                    </a:p>
                  </a:txBody>
                  <a:tcPr/>
                </a:tc>
                <a:tc>
                  <a:txBody>
                    <a:bodyPr/>
                    <a:lstStyle/>
                    <a:p>
                      <a:pPr algn="ctr"/>
                      <a:r>
                        <a:rPr lang="fr-CH" sz="1100" dirty="0" smtClean="0"/>
                        <a:t>&lt;.0001</a:t>
                      </a:r>
                      <a:endParaRPr lang="en-US" sz="1100" dirty="0"/>
                    </a:p>
                  </a:txBody>
                  <a:tcPr/>
                </a:tc>
                <a:tc>
                  <a:txBody>
                    <a:bodyPr/>
                    <a:lstStyle/>
                    <a:p>
                      <a:pPr algn="ctr"/>
                      <a:r>
                        <a:rPr lang="fr-CH" sz="1100" dirty="0" smtClean="0"/>
                        <a:t>1.472</a:t>
                      </a:r>
                      <a:endParaRPr lang="en-US" sz="1100" dirty="0"/>
                    </a:p>
                  </a:txBody>
                  <a:tcPr/>
                </a:tc>
                <a:tc>
                  <a:txBody>
                    <a:bodyPr/>
                    <a:lstStyle/>
                    <a:p>
                      <a:pPr algn="ctr"/>
                      <a:r>
                        <a:rPr lang="fr-CH" sz="1100" dirty="0" smtClean="0"/>
                        <a:t>1.408</a:t>
                      </a:r>
                      <a:endParaRPr lang="en-US" sz="1100" dirty="0"/>
                    </a:p>
                  </a:txBody>
                  <a:tcPr/>
                </a:tc>
                <a:tc>
                  <a:txBody>
                    <a:bodyPr/>
                    <a:lstStyle/>
                    <a:p>
                      <a:pPr algn="ctr"/>
                      <a:r>
                        <a:rPr lang="fr-CH" sz="1100" dirty="0" smtClean="0"/>
                        <a:t>1.539</a:t>
                      </a:r>
                      <a:endParaRPr lang="en-US" sz="1100" dirty="0"/>
                    </a:p>
                  </a:txBody>
                  <a:tcPr/>
                </a:tc>
                <a:extLst>
                  <a:ext uri="{0D108BD9-81ED-4DB2-BD59-A6C34878D82A}">
                    <a16:rowId xmlns:a16="http://schemas.microsoft.com/office/drawing/2014/main" val="2656387483"/>
                  </a:ext>
                </a:extLst>
              </a:tr>
              <a:tr h="439388">
                <a:tc>
                  <a:txBody>
                    <a:bodyPr/>
                    <a:lstStyle/>
                    <a:p>
                      <a:r>
                        <a:rPr lang="fr-CH" sz="1100" dirty="0" smtClean="0"/>
                        <a:t>Nombre d’antécédents</a:t>
                      </a:r>
                      <a:r>
                        <a:rPr lang="fr-CH" sz="1100" baseline="0" dirty="0" smtClean="0"/>
                        <a:t> (2)</a:t>
                      </a:r>
                      <a:endParaRPr lang="en-US" sz="1100" dirty="0"/>
                    </a:p>
                  </a:txBody>
                  <a:tcPr/>
                </a:tc>
                <a:tc>
                  <a:txBody>
                    <a:bodyPr/>
                    <a:lstStyle/>
                    <a:p>
                      <a:pPr algn="ctr"/>
                      <a:r>
                        <a:rPr lang="fr-CH" sz="1100" dirty="0" smtClean="0"/>
                        <a:t>0.6367</a:t>
                      </a:r>
                      <a:endParaRPr lang="en-US" sz="1100" dirty="0"/>
                    </a:p>
                  </a:txBody>
                  <a:tcPr/>
                </a:tc>
                <a:tc>
                  <a:txBody>
                    <a:bodyPr/>
                    <a:lstStyle/>
                    <a:p>
                      <a:pPr algn="ctr"/>
                      <a:r>
                        <a:rPr lang="fr-CH" sz="1100" dirty="0" smtClean="0"/>
                        <a:t>0.0258</a:t>
                      </a:r>
                      <a:endParaRPr lang="en-US" sz="1100" dirty="0"/>
                    </a:p>
                  </a:txBody>
                  <a:tcPr/>
                </a:tc>
                <a:tc>
                  <a:txBody>
                    <a:bodyPr/>
                    <a:lstStyle/>
                    <a:p>
                      <a:pPr algn="ctr"/>
                      <a:r>
                        <a:rPr lang="fr-CH" sz="1100" dirty="0" smtClean="0"/>
                        <a:t>608.7820</a:t>
                      </a:r>
                      <a:endParaRPr lang="en-US" sz="1100" dirty="0"/>
                    </a:p>
                  </a:txBody>
                  <a:tcPr/>
                </a:tc>
                <a:tc>
                  <a:txBody>
                    <a:bodyPr/>
                    <a:lstStyle/>
                    <a:p>
                      <a:pPr algn="ctr"/>
                      <a:r>
                        <a:rPr lang="fr-CH" sz="1100" dirty="0" smtClean="0"/>
                        <a:t>1</a:t>
                      </a:r>
                      <a:endParaRPr lang="en-US" sz="11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H" sz="1100" dirty="0" smtClean="0"/>
                        <a:t>&lt;.0001</a:t>
                      </a:r>
                      <a:endParaRPr lang="en-US" sz="1100" dirty="0" smtClean="0"/>
                    </a:p>
                    <a:p>
                      <a:pPr algn="ctr"/>
                      <a:endParaRPr lang="en-US" sz="1100" dirty="0"/>
                    </a:p>
                  </a:txBody>
                  <a:tcPr/>
                </a:tc>
                <a:tc>
                  <a:txBody>
                    <a:bodyPr/>
                    <a:lstStyle/>
                    <a:p>
                      <a:pPr algn="ctr"/>
                      <a:r>
                        <a:rPr lang="fr-CH" sz="1100" dirty="0" smtClean="0"/>
                        <a:t>1.89</a:t>
                      </a:r>
                      <a:endParaRPr lang="en-US" sz="1100" dirty="0"/>
                    </a:p>
                  </a:txBody>
                  <a:tcPr/>
                </a:tc>
                <a:tc>
                  <a:txBody>
                    <a:bodyPr/>
                    <a:lstStyle/>
                    <a:p>
                      <a:pPr algn="ctr"/>
                      <a:r>
                        <a:rPr lang="fr-CH" sz="1100" dirty="0" smtClean="0"/>
                        <a:t>1.797</a:t>
                      </a:r>
                      <a:endParaRPr lang="en-US" sz="1100" dirty="0"/>
                    </a:p>
                  </a:txBody>
                  <a:tcPr/>
                </a:tc>
                <a:tc>
                  <a:txBody>
                    <a:bodyPr/>
                    <a:lstStyle/>
                    <a:p>
                      <a:pPr algn="ctr"/>
                      <a:r>
                        <a:rPr lang="fr-CH" sz="1100" dirty="0" smtClean="0"/>
                        <a:t>1.988</a:t>
                      </a:r>
                      <a:endParaRPr lang="en-US" sz="1100" dirty="0"/>
                    </a:p>
                  </a:txBody>
                  <a:tcPr/>
                </a:tc>
                <a:extLst>
                  <a:ext uri="{0D108BD9-81ED-4DB2-BD59-A6C34878D82A}">
                    <a16:rowId xmlns:a16="http://schemas.microsoft.com/office/drawing/2014/main" val="882369361"/>
                  </a:ext>
                </a:extLst>
              </a:tr>
            </a:tbl>
          </a:graphicData>
        </a:graphic>
      </p:graphicFrame>
      <p:sp>
        <p:nvSpPr>
          <p:cNvPr id="4" name="Espace réservé du pied de page 3"/>
          <p:cNvSpPr>
            <a:spLocks noGrp="1"/>
          </p:cNvSpPr>
          <p:nvPr>
            <p:ph type="ftr" sz="quarter" idx="10"/>
          </p:nvPr>
        </p:nvSpPr>
        <p:spPr/>
        <p:txBody>
          <a:bodyPr/>
          <a:lstStyle/>
          <a:p>
            <a:r>
              <a:rPr lang="fr-FR" smtClean="0"/>
              <a:t>Dr. Giang Ly Isenring - Office fédéral de la Statistique - Section Criminalité et Justice pénale</a:t>
            </a:r>
            <a:endParaRPr lang="de-CH" dirty="0"/>
          </a:p>
        </p:txBody>
      </p:sp>
      <p:sp>
        <p:nvSpPr>
          <p:cNvPr id="5" name="Espace réservé du numéro de diapositive 4"/>
          <p:cNvSpPr>
            <a:spLocks noGrp="1"/>
          </p:cNvSpPr>
          <p:nvPr>
            <p:ph type="sldNum" sz="quarter" idx="11"/>
          </p:nvPr>
        </p:nvSpPr>
        <p:spPr/>
        <p:txBody>
          <a:bodyPr/>
          <a:lstStyle/>
          <a:p>
            <a:fld id="{7376A5A3-8F85-406F-8E5A-90FF9E31E9F2}" type="slidenum">
              <a:rPr lang="de-CH" smtClean="0"/>
              <a:pPr/>
              <a:t>8</a:t>
            </a:fld>
            <a:endParaRPr lang="de-CH" dirty="0"/>
          </a:p>
        </p:txBody>
      </p:sp>
      <p:sp>
        <p:nvSpPr>
          <p:cNvPr id="8" name="ZoneTexte 7"/>
          <p:cNvSpPr txBox="1"/>
          <p:nvPr/>
        </p:nvSpPr>
        <p:spPr>
          <a:xfrm flipH="1">
            <a:off x="920728" y="4969892"/>
            <a:ext cx="10384580" cy="261610"/>
          </a:xfrm>
          <a:prstGeom prst="rect">
            <a:avLst/>
          </a:prstGeom>
          <a:noFill/>
        </p:spPr>
        <p:txBody>
          <a:bodyPr wrap="square" rtlCol="0">
            <a:spAutoFit/>
          </a:bodyPr>
          <a:lstStyle/>
          <a:p>
            <a:r>
              <a:rPr lang="fr-CH" sz="1100" dirty="0" smtClean="0"/>
              <a:t>N=108707; </a:t>
            </a:r>
            <a:r>
              <a:rPr lang="fr-CH" sz="1100" dirty="0"/>
              <a:t>Model Chi2=16478.41; p&lt;.0001; Log-</a:t>
            </a:r>
            <a:r>
              <a:rPr lang="fr-CH" sz="1100" dirty="0" err="1"/>
              <a:t>likelihood</a:t>
            </a:r>
            <a:r>
              <a:rPr lang="fr-CH" sz="1100" dirty="0"/>
              <a:t>= 15554.03; </a:t>
            </a:r>
            <a:r>
              <a:rPr lang="fr-CH" sz="1100" dirty="0" err="1"/>
              <a:t>Nagelkerke</a:t>
            </a:r>
            <a:r>
              <a:rPr lang="fr-CH" sz="1100" dirty="0"/>
              <a:t> </a:t>
            </a:r>
            <a:r>
              <a:rPr lang="fr-CH" sz="1100" dirty="0" smtClean="0"/>
              <a:t>R-Square=0.0277</a:t>
            </a:r>
            <a:endParaRPr lang="en-US" sz="1100" dirty="0"/>
          </a:p>
        </p:txBody>
      </p:sp>
    </p:spTree>
    <p:extLst>
      <p:ext uri="{BB962C8B-B14F-4D97-AF65-F5344CB8AC3E}">
        <p14:creationId xmlns:p14="http://schemas.microsoft.com/office/powerpoint/2010/main" val="765414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059275" y="1097280"/>
            <a:ext cx="10431925" cy="404663"/>
          </a:xfrm>
        </p:spPr>
        <p:txBody>
          <a:bodyPr/>
          <a:lstStyle/>
          <a:p>
            <a:r>
              <a:rPr lang="fr-CH" sz="2000" dirty="0" smtClean="0"/>
              <a:t>Infractions à la loi des stupéfiants (</a:t>
            </a:r>
            <a:r>
              <a:rPr lang="fr-CH" sz="2000" dirty="0" err="1" smtClean="0"/>
              <a:t>LStup</a:t>
            </a:r>
            <a:r>
              <a:rPr lang="fr-CH" sz="2000" dirty="0" smtClean="0"/>
              <a:t>) et sexe</a:t>
            </a:r>
            <a:endParaRPr lang="en-US" sz="2000" dirty="0"/>
          </a:p>
        </p:txBody>
      </p:sp>
      <p:graphicFrame>
        <p:nvGraphicFramePr>
          <p:cNvPr id="10" name="Espace réservé du contenu 9"/>
          <p:cNvGraphicFramePr>
            <a:graphicFrameLocks noGrp="1"/>
          </p:cNvGraphicFramePr>
          <p:nvPr>
            <p:ph idx="14"/>
            <p:extLst>
              <p:ext uri="{D42A27DB-BD31-4B8C-83A1-F6EECF244321}">
                <p14:modId xmlns:p14="http://schemas.microsoft.com/office/powerpoint/2010/main" val="3984993"/>
              </p:ext>
            </p:extLst>
          </p:nvPr>
        </p:nvGraphicFramePr>
        <p:xfrm>
          <a:off x="1059275" y="1511540"/>
          <a:ext cx="6006543" cy="1167006"/>
        </p:xfrm>
        <a:graphic>
          <a:graphicData uri="http://schemas.openxmlformats.org/drawingml/2006/table">
            <a:tbl>
              <a:tblPr firstRow="1" bandRow="1">
                <a:tableStyleId>{5C22544A-7EE6-4342-B048-85BDC9FD1C3A}</a:tableStyleId>
              </a:tblPr>
              <a:tblGrid>
                <a:gridCol w="1499198">
                  <a:extLst>
                    <a:ext uri="{9D8B030D-6E8A-4147-A177-3AD203B41FA5}">
                      <a16:colId xmlns:a16="http://schemas.microsoft.com/office/drawing/2014/main" val="1692476855"/>
                    </a:ext>
                  </a:extLst>
                </a:gridCol>
                <a:gridCol w="3260436">
                  <a:extLst>
                    <a:ext uri="{9D8B030D-6E8A-4147-A177-3AD203B41FA5}">
                      <a16:colId xmlns:a16="http://schemas.microsoft.com/office/drawing/2014/main" val="2544657939"/>
                    </a:ext>
                  </a:extLst>
                </a:gridCol>
                <a:gridCol w="1246909">
                  <a:extLst>
                    <a:ext uri="{9D8B030D-6E8A-4147-A177-3AD203B41FA5}">
                      <a16:colId xmlns:a16="http://schemas.microsoft.com/office/drawing/2014/main" val="2300455960"/>
                    </a:ext>
                  </a:extLst>
                </a:gridCol>
              </a:tblGrid>
              <a:tr h="344046">
                <a:tc>
                  <a:txBody>
                    <a:bodyPr/>
                    <a:lstStyle/>
                    <a:p>
                      <a:pPr algn="ctr"/>
                      <a:endParaRPr lang="en-US" sz="1200" dirty="0"/>
                    </a:p>
                  </a:txBody>
                  <a:tcPr/>
                </a:tc>
                <a:tc>
                  <a:txBody>
                    <a:bodyPr/>
                    <a:lstStyle/>
                    <a:p>
                      <a:pPr algn="ctr"/>
                      <a:r>
                        <a:rPr lang="fr-CH" sz="1200" dirty="0" smtClean="0"/>
                        <a:t>Nombre d’infractions à</a:t>
                      </a:r>
                      <a:r>
                        <a:rPr lang="fr-CH" sz="1200" baseline="0" dirty="0" smtClean="0"/>
                        <a:t> </a:t>
                      </a:r>
                      <a:r>
                        <a:rPr lang="fr-CH" sz="1200" baseline="0" dirty="0" err="1" smtClean="0"/>
                        <a:t>Lstup</a:t>
                      </a:r>
                      <a:r>
                        <a:rPr lang="fr-CH" sz="1200" baseline="0" dirty="0" smtClean="0"/>
                        <a:t> </a:t>
                      </a:r>
                      <a:r>
                        <a:rPr lang="fr-CH" sz="1200" dirty="0" smtClean="0"/>
                        <a:t>commises</a:t>
                      </a:r>
                      <a:endParaRPr lang="en-US" sz="1200" dirty="0"/>
                    </a:p>
                  </a:txBody>
                  <a:tcPr/>
                </a:tc>
                <a:tc>
                  <a:txBody>
                    <a:bodyPr/>
                    <a:lstStyle/>
                    <a:p>
                      <a:pPr algn="ctr"/>
                      <a:r>
                        <a:rPr lang="fr-CH" sz="1200" dirty="0" smtClean="0"/>
                        <a:t>%</a:t>
                      </a:r>
                      <a:endParaRPr lang="en-US" sz="1200" dirty="0"/>
                    </a:p>
                  </a:txBody>
                  <a:tcPr/>
                </a:tc>
                <a:extLst>
                  <a:ext uri="{0D108BD9-81ED-4DB2-BD59-A6C34878D82A}">
                    <a16:rowId xmlns:a16="http://schemas.microsoft.com/office/drawing/2014/main" val="2303830823"/>
                  </a:ext>
                </a:extLst>
              </a:tr>
              <a:tr h="237886">
                <a:tc>
                  <a:txBody>
                    <a:bodyPr/>
                    <a:lstStyle/>
                    <a:p>
                      <a:pPr algn="ctr"/>
                      <a:r>
                        <a:rPr lang="fr-CH" sz="1200" dirty="0" smtClean="0"/>
                        <a:t>Garçon</a:t>
                      </a:r>
                      <a:endParaRPr lang="en-US" sz="1200" dirty="0"/>
                    </a:p>
                  </a:txBody>
                  <a:tcPr/>
                </a:tc>
                <a:tc>
                  <a:txBody>
                    <a:bodyPr/>
                    <a:lstStyle/>
                    <a:p>
                      <a:pPr algn="ctr"/>
                      <a:r>
                        <a:rPr lang="fr-CH" sz="1200" dirty="0" smtClean="0"/>
                        <a:t>82227</a:t>
                      </a:r>
                      <a:endParaRPr lang="en-US" sz="1200" dirty="0"/>
                    </a:p>
                  </a:txBody>
                  <a:tcPr/>
                </a:tc>
                <a:tc>
                  <a:txBody>
                    <a:bodyPr/>
                    <a:lstStyle/>
                    <a:p>
                      <a:pPr algn="ctr"/>
                      <a:r>
                        <a:rPr lang="fr-CH" sz="1200" dirty="0" smtClean="0"/>
                        <a:t>84.78%</a:t>
                      </a:r>
                      <a:endParaRPr lang="en-US" sz="1200" dirty="0"/>
                    </a:p>
                  </a:txBody>
                  <a:tcPr/>
                </a:tc>
                <a:extLst>
                  <a:ext uri="{0D108BD9-81ED-4DB2-BD59-A6C34878D82A}">
                    <a16:rowId xmlns:a16="http://schemas.microsoft.com/office/drawing/2014/main" val="3377707913"/>
                  </a:ext>
                </a:extLst>
              </a:tr>
              <a:tr h="235507">
                <a:tc>
                  <a:txBody>
                    <a:bodyPr/>
                    <a:lstStyle/>
                    <a:p>
                      <a:pPr algn="ctr"/>
                      <a:r>
                        <a:rPr lang="fr-CH" sz="1200" dirty="0" smtClean="0"/>
                        <a:t>Fille</a:t>
                      </a:r>
                      <a:endParaRPr lang="en-US" sz="1200" dirty="0"/>
                    </a:p>
                  </a:txBody>
                  <a:tcPr/>
                </a:tc>
                <a:tc>
                  <a:txBody>
                    <a:bodyPr/>
                    <a:lstStyle/>
                    <a:p>
                      <a:pPr algn="ctr"/>
                      <a:r>
                        <a:rPr lang="fr-CH" sz="1200" dirty="0" smtClean="0"/>
                        <a:t>14758</a:t>
                      </a:r>
                      <a:endParaRPr lang="en-US" sz="1200" dirty="0"/>
                    </a:p>
                  </a:txBody>
                  <a:tcPr/>
                </a:tc>
                <a:tc>
                  <a:txBody>
                    <a:bodyPr/>
                    <a:lstStyle/>
                    <a:p>
                      <a:pPr algn="ctr"/>
                      <a:r>
                        <a:rPr lang="fr-CH" sz="1200" dirty="0" smtClean="0"/>
                        <a:t>15.22%</a:t>
                      </a:r>
                      <a:endParaRPr lang="en-US" sz="1200" dirty="0"/>
                    </a:p>
                  </a:txBody>
                  <a:tcPr/>
                </a:tc>
                <a:extLst>
                  <a:ext uri="{0D108BD9-81ED-4DB2-BD59-A6C34878D82A}">
                    <a16:rowId xmlns:a16="http://schemas.microsoft.com/office/drawing/2014/main" val="2341307105"/>
                  </a:ext>
                </a:extLst>
              </a:tr>
              <a:tr h="235507">
                <a:tc>
                  <a:txBody>
                    <a:bodyPr/>
                    <a:lstStyle/>
                    <a:p>
                      <a:pPr algn="ctr"/>
                      <a:r>
                        <a:rPr lang="fr-CH" sz="1200" dirty="0" smtClean="0"/>
                        <a:t>Total</a:t>
                      </a:r>
                      <a:endParaRPr lang="en-US" sz="1200" dirty="0"/>
                    </a:p>
                  </a:txBody>
                  <a:tcPr/>
                </a:tc>
                <a:tc>
                  <a:txBody>
                    <a:bodyPr/>
                    <a:lstStyle/>
                    <a:p>
                      <a:pPr algn="ctr"/>
                      <a:r>
                        <a:rPr lang="fr-CH" sz="1200" dirty="0" smtClean="0"/>
                        <a:t>96985</a:t>
                      </a:r>
                      <a:endParaRPr lang="en-US" sz="1200" dirty="0"/>
                    </a:p>
                  </a:txBody>
                  <a:tcPr/>
                </a:tc>
                <a:tc>
                  <a:txBody>
                    <a:bodyPr/>
                    <a:lstStyle/>
                    <a:p>
                      <a:pPr algn="ctr"/>
                      <a:r>
                        <a:rPr lang="fr-CH" sz="1200" dirty="0" smtClean="0"/>
                        <a:t>100%</a:t>
                      </a:r>
                      <a:endParaRPr lang="en-US" sz="1200" dirty="0"/>
                    </a:p>
                  </a:txBody>
                  <a:tcPr/>
                </a:tc>
                <a:extLst>
                  <a:ext uri="{0D108BD9-81ED-4DB2-BD59-A6C34878D82A}">
                    <a16:rowId xmlns:a16="http://schemas.microsoft.com/office/drawing/2014/main" val="3609509965"/>
                  </a:ext>
                </a:extLst>
              </a:tr>
            </a:tbl>
          </a:graphicData>
        </a:graphic>
      </p:graphicFrame>
      <p:sp>
        <p:nvSpPr>
          <p:cNvPr id="5" name="Espace réservé du pied de page 4"/>
          <p:cNvSpPr>
            <a:spLocks noGrp="1"/>
          </p:cNvSpPr>
          <p:nvPr>
            <p:ph type="ftr" sz="quarter" idx="4294967295"/>
          </p:nvPr>
        </p:nvSpPr>
        <p:spPr>
          <a:xfrm>
            <a:off x="979054" y="6326910"/>
            <a:ext cx="8380845" cy="305666"/>
          </a:xfrm>
        </p:spPr>
        <p:txBody>
          <a:bodyPr/>
          <a:lstStyle/>
          <a:p>
            <a:r>
              <a:rPr lang="fr-FR" dirty="0" smtClean="0"/>
              <a:t>Dr. Giang Ly Isenring - Office fédéral de la Statistique - Section Criminalité et Justice pénale</a:t>
            </a:r>
            <a:endParaRPr lang="de-CH" dirty="0"/>
          </a:p>
        </p:txBody>
      </p:sp>
      <p:sp>
        <p:nvSpPr>
          <p:cNvPr id="6" name="Espace réservé du numéro de diapositive 5"/>
          <p:cNvSpPr>
            <a:spLocks noGrp="1"/>
          </p:cNvSpPr>
          <p:nvPr>
            <p:ph type="sldNum" sz="quarter" idx="4294967295"/>
          </p:nvPr>
        </p:nvSpPr>
        <p:spPr>
          <a:xfrm>
            <a:off x="11310938" y="6405563"/>
            <a:ext cx="881062" cy="227012"/>
          </a:xfrm>
        </p:spPr>
        <p:txBody>
          <a:bodyPr/>
          <a:lstStyle/>
          <a:p>
            <a:fld id="{7376A5A3-8F85-406F-8E5A-90FF9E31E9F2}" type="slidenum">
              <a:rPr lang="de-CH" smtClean="0"/>
              <a:pPr/>
              <a:t>9</a:t>
            </a:fld>
            <a:endParaRPr lang="de-CH" dirty="0"/>
          </a:p>
        </p:txBody>
      </p:sp>
      <p:sp>
        <p:nvSpPr>
          <p:cNvPr id="2" name="ZoneTexte 1"/>
          <p:cNvSpPr txBox="1"/>
          <p:nvPr/>
        </p:nvSpPr>
        <p:spPr>
          <a:xfrm>
            <a:off x="1533236" y="3842327"/>
            <a:ext cx="184731" cy="369332"/>
          </a:xfrm>
          <a:prstGeom prst="rect">
            <a:avLst/>
          </a:prstGeom>
          <a:noFill/>
        </p:spPr>
        <p:txBody>
          <a:bodyPr wrap="none" rtlCol="0">
            <a:spAutoFit/>
          </a:bodyPr>
          <a:lstStyle/>
          <a:p>
            <a:endParaRPr lang="en-US" dirty="0"/>
          </a:p>
        </p:txBody>
      </p:sp>
      <p:graphicFrame>
        <p:nvGraphicFramePr>
          <p:cNvPr id="3" name="Tableau 2"/>
          <p:cNvGraphicFramePr>
            <a:graphicFrameLocks noGrp="1"/>
          </p:cNvGraphicFramePr>
          <p:nvPr>
            <p:extLst>
              <p:ext uri="{D42A27DB-BD31-4B8C-83A1-F6EECF244321}">
                <p14:modId xmlns:p14="http://schemas.microsoft.com/office/powerpoint/2010/main" val="1685360420"/>
              </p:ext>
            </p:extLst>
          </p:nvPr>
        </p:nvGraphicFramePr>
        <p:xfrm>
          <a:off x="1059276" y="3203675"/>
          <a:ext cx="7308869" cy="2528077"/>
        </p:xfrm>
        <a:graphic>
          <a:graphicData uri="http://schemas.openxmlformats.org/drawingml/2006/table">
            <a:tbl>
              <a:tblPr firstRow="1" bandRow="1">
                <a:tableStyleId>{5C22544A-7EE6-4342-B048-85BDC9FD1C3A}</a:tableStyleId>
              </a:tblPr>
              <a:tblGrid>
                <a:gridCol w="3140458">
                  <a:extLst>
                    <a:ext uri="{9D8B030D-6E8A-4147-A177-3AD203B41FA5}">
                      <a16:colId xmlns:a16="http://schemas.microsoft.com/office/drawing/2014/main" val="2707943824"/>
                    </a:ext>
                  </a:extLst>
                </a:gridCol>
                <a:gridCol w="1302063">
                  <a:extLst>
                    <a:ext uri="{9D8B030D-6E8A-4147-A177-3AD203B41FA5}">
                      <a16:colId xmlns:a16="http://schemas.microsoft.com/office/drawing/2014/main" val="2863801075"/>
                    </a:ext>
                  </a:extLst>
                </a:gridCol>
                <a:gridCol w="1401527">
                  <a:extLst>
                    <a:ext uri="{9D8B030D-6E8A-4147-A177-3AD203B41FA5}">
                      <a16:colId xmlns:a16="http://schemas.microsoft.com/office/drawing/2014/main" val="2035226122"/>
                    </a:ext>
                  </a:extLst>
                </a:gridCol>
                <a:gridCol w="1464821">
                  <a:extLst>
                    <a:ext uri="{9D8B030D-6E8A-4147-A177-3AD203B41FA5}">
                      <a16:colId xmlns:a16="http://schemas.microsoft.com/office/drawing/2014/main" val="1910005097"/>
                    </a:ext>
                  </a:extLst>
                </a:gridCol>
              </a:tblGrid>
              <a:tr h="317611">
                <a:tc>
                  <a:txBody>
                    <a:bodyPr/>
                    <a:lstStyle/>
                    <a:p>
                      <a:endParaRPr lang="en-US" sz="1400" dirty="0"/>
                    </a:p>
                  </a:txBody>
                  <a:tcPr/>
                </a:tc>
                <a:tc>
                  <a:txBody>
                    <a:bodyPr/>
                    <a:lstStyle/>
                    <a:p>
                      <a:r>
                        <a:rPr lang="fr-CH" sz="1400" dirty="0" smtClean="0"/>
                        <a:t>Sexe</a:t>
                      </a:r>
                      <a:endParaRPr lang="en-US" sz="1400" dirty="0"/>
                    </a:p>
                  </a:txBody>
                  <a:tcPr/>
                </a:tc>
                <a:tc>
                  <a:txBody>
                    <a:bodyPr/>
                    <a:lstStyle/>
                    <a:p>
                      <a:endParaRPr lang="en-US" sz="1400" dirty="0"/>
                    </a:p>
                  </a:txBody>
                  <a:tcPr/>
                </a:tc>
                <a:tc>
                  <a:txBody>
                    <a:bodyPr/>
                    <a:lstStyle/>
                    <a:p>
                      <a:endParaRPr lang="en-US" sz="1400"/>
                    </a:p>
                  </a:txBody>
                  <a:tcPr/>
                </a:tc>
                <a:extLst>
                  <a:ext uri="{0D108BD9-81ED-4DB2-BD59-A6C34878D82A}">
                    <a16:rowId xmlns:a16="http://schemas.microsoft.com/office/drawing/2014/main" val="2328503586"/>
                  </a:ext>
                </a:extLst>
              </a:tr>
              <a:tr h="281122">
                <a:tc>
                  <a:txBody>
                    <a:bodyPr/>
                    <a:lstStyle/>
                    <a:p>
                      <a:r>
                        <a:rPr lang="fr-CH" sz="1400" dirty="0" smtClean="0"/>
                        <a:t>Jugement pour infractions à </a:t>
                      </a:r>
                      <a:r>
                        <a:rPr lang="fr-CH" sz="1400" dirty="0" err="1" smtClean="0"/>
                        <a:t>LStup</a:t>
                      </a:r>
                      <a:endParaRPr lang="en-US" sz="1400" dirty="0"/>
                    </a:p>
                  </a:txBody>
                  <a:tcPr/>
                </a:tc>
                <a:tc>
                  <a:txBody>
                    <a:bodyPr/>
                    <a:lstStyle/>
                    <a:p>
                      <a:pPr algn="ctr"/>
                      <a:r>
                        <a:rPr lang="fr-CH" sz="1400" dirty="0" smtClean="0"/>
                        <a:t>Garçon</a:t>
                      </a:r>
                      <a:endParaRPr lang="en-US" sz="1400" dirty="0"/>
                    </a:p>
                  </a:txBody>
                  <a:tcPr/>
                </a:tc>
                <a:tc>
                  <a:txBody>
                    <a:bodyPr/>
                    <a:lstStyle/>
                    <a:p>
                      <a:pPr algn="ctr"/>
                      <a:r>
                        <a:rPr lang="fr-CH" sz="1400" dirty="0" smtClean="0"/>
                        <a:t>Fille</a:t>
                      </a:r>
                      <a:endParaRPr lang="en-US" sz="1400" dirty="0"/>
                    </a:p>
                  </a:txBody>
                  <a:tcPr/>
                </a:tc>
                <a:tc>
                  <a:txBody>
                    <a:bodyPr/>
                    <a:lstStyle/>
                    <a:p>
                      <a:pPr algn="ctr"/>
                      <a:r>
                        <a:rPr lang="fr-CH" sz="1400" dirty="0" smtClean="0"/>
                        <a:t>Total</a:t>
                      </a:r>
                      <a:endParaRPr lang="en-US" sz="1400" dirty="0"/>
                    </a:p>
                  </a:txBody>
                  <a:tcPr/>
                </a:tc>
                <a:extLst>
                  <a:ext uri="{0D108BD9-81ED-4DB2-BD59-A6C34878D82A}">
                    <a16:rowId xmlns:a16="http://schemas.microsoft.com/office/drawing/2014/main" val="3504368982"/>
                  </a:ext>
                </a:extLst>
              </a:tr>
              <a:tr h="317611">
                <a:tc>
                  <a:txBody>
                    <a:bodyPr/>
                    <a:lstStyle/>
                    <a:p>
                      <a:endParaRPr lang="en-US" sz="140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3991677536"/>
                  </a:ext>
                </a:extLst>
              </a:tr>
              <a:tr h="317611">
                <a:tc>
                  <a:txBody>
                    <a:bodyPr/>
                    <a:lstStyle/>
                    <a:p>
                      <a:r>
                        <a:rPr lang="fr-CH" sz="1400" dirty="0" smtClean="0"/>
                        <a:t>Non</a:t>
                      </a:r>
                      <a:endParaRPr lang="en-US" sz="1400" dirty="0"/>
                    </a:p>
                  </a:txBody>
                  <a:tcPr/>
                </a:tc>
                <a:tc>
                  <a:txBody>
                    <a:bodyPr/>
                    <a:lstStyle/>
                    <a:p>
                      <a:pPr algn="ctr"/>
                      <a:r>
                        <a:rPr lang="fr-CH" sz="1400" dirty="0" smtClean="0"/>
                        <a:t>129139</a:t>
                      </a:r>
                      <a:endParaRPr lang="en-US" sz="1400" dirty="0"/>
                    </a:p>
                  </a:txBody>
                  <a:tcPr/>
                </a:tc>
                <a:tc>
                  <a:txBody>
                    <a:bodyPr/>
                    <a:lstStyle/>
                    <a:p>
                      <a:pPr algn="ctr"/>
                      <a:r>
                        <a:rPr lang="fr-CH" sz="1400" dirty="0" smtClean="0"/>
                        <a:t>39034</a:t>
                      </a:r>
                      <a:endParaRPr lang="en-US" sz="1400" dirty="0"/>
                    </a:p>
                  </a:txBody>
                  <a:tcPr/>
                </a:tc>
                <a:tc>
                  <a:txBody>
                    <a:bodyPr/>
                    <a:lstStyle/>
                    <a:p>
                      <a:pPr algn="ctr"/>
                      <a:r>
                        <a:rPr lang="fr-CH" sz="1400" dirty="0" smtClean="0"/>
                        <a:t>168173</a:t>
                      </a:r>
                      <a:endParaRPr lang="en-US" sz="1400" dirty="0"/>
                    </a:p>
                  </a:txBody>
                  <a:tcPr/>
                </a:tc>
                <a:extLst>
                  <a:ext uri="{0D108BD9-81ED-4DB2-BD59-A6C34878D82A}">
                    <a16:rowId xmlns:a16="http://schemas.microsoft.com/office/drawing/2014/main" val="3543333466"/>
                  </a:ext>
                </a:extLst>
              </a:tr>
              <a:tr h="317611">
                <a:tc>
                  <a:txBody>
                    <a:bodyPr/>
                    <a:lstStyle/>
                    <a:p>
                      <a:endParaRPr lang="en-US" sz="1400"/>
                    </a:p>
                  </a:txBody>
                  <a:tcPr/>
                </a:tc>
                <a:tc>
                  <a:txBody>
                    <a:bodyPr/>
                    <a:lstStyle/>
                    <a:p>
                      <a:pPr algn="ctr"/>
                      <a:r>
                        <a:rPr lang="fr-CH" sz="1400" b="0" dirty="0" smtClean="0">
                          <a:solidFill>
                            <a:schemeClr val="tx1"/>
                          </a:solidFill>
                        </a:rPr>
                        <a:t>61.10%</a:t>
                      </a:r>
                      <a:endParaRPr lang="en-US" sz="1400" b="0" dirty="0">
                        <a:solidFill>
                          <a:schemeClr val="tx1"/>
                        </a:solidFill>
                      </a:endParaRPr>
                    </a:p>
                  </a:txBody>
                  <a:tcPr/>
                </a:tc>
                <a:tc>
                  <a:txBody>
                    <a:bodyPr/>
                    <a:lstStyle/>
                    <a:p>
                      <a:pPr algn="ctr"/>
                      <a:r>
                        <a:rPr lang="fr-CH" sz="1400" b="0" dirty="0" smtClean="0">
                          <a:solidFill>
                            <a:schemeClr val="tx1"/>
                          </a:solidFill>
                        </a:rPr>
                        <a:t>72.56%</a:t>
                      </a:r>
                      <a:endParaRPr lang="en-US" sz="1400" b="0" dirty="0">
                        <a:solidFill>
                          <a:schemeClr val="tx1"/>
                        </a:solidFill>
                      </a:endParaRPr>
                    </a:p>
                  </a:txBody>
                  <a:tcPr/>
                </a:tc>
                <a:tc>
                  <a:txBody>
                    <a:bodyPr/>
                    <a:lstStyle/>
                    <a:p>
                      <a:pPr algn="ctr"/>
                      <a:endParaRPr lang="en-US" sz="1400" dirty="0"/>
                    </a:p>
                  </a:txBody>
                  <a:tcPr/>
                </a:tc>
                <a:extLst>
                  <a:ext uri="{0D108BD9-81ED-4DB2-BD59-A6C34878D82A}">
                    <a16:rowId xmlns:a16="http://schemas.microsoft.com/office/drawing/2014/main" val="3762285483"/>
                  </a:ext>
                </a:extLst>
              </a:tr>
              <a:tr h="317611">
                <a:tc>
                  <a:txBody>
                    <a:bodyPr/>
                    <a:lstStyle/>
                    <a:p>
                      <a:r>
                        <a:rPr lang="fr-CH" sz="1400" dirty="0" smtClean="0"/>
                        <a:t>Oui</a:t>
                      </a:r>
                      <a:endParaRPr lang="en-US" sz="1400" dirty="0"/>
                    </a:p>
                  </a:txBody>
                  <a:tcPr/>
                </a:tc>
                <a:tc>
                  <a:txBody>
                    <a:bodyPr/>
                    <a:lstStyle/>
                    <a:p>
                      <a:pPr algn="ctr"/>
                      <a:r>
                        <a:rPr lang="fr-CH" sz="1400" b="0" dirty="0" smtClean="0">
                          <a:solidFill>
                            <a:schemeClr val="tx1"/>
                          </a:solidFill>
                        </a:rPr>
                        <a:t>82227</a:t>
                      </a:r>
                      <a:endParaRPr lang="en-US" sz="1400" b="0" dirty="0">
                        <a:solidFill>
                          <a:schemeClr val="tx1"/>
                        </a:solidFill>
                      </a:endParaRPr>
                    </a:p>
                  </a:txBody>
                  <a:tcPr/>
                </a:tc>
                <a:tc>
                  <a:txBody>
                    <a:bodyPr/>
                    <a:lstStyle/>
                    <a:p>
                      <a:pPr algn="ctr"/>
                      <a:r>
                        <a:rPr lang="fr-CH" sz="1400" b="0" dirty="0" smtClean="0">
                          <a:solidFill>
                            <a:schemeClr val="tx1"/>
                          </a:solidFill>
                        </a:rPr>
                        <a:t>14758</a:t>
                      </a:r>
                      <a:endParaRPr lang="en-US" sz="1400" b="0" dirty="0">
                        <a:solidFill>
                          <a:schemeClr val="tx1"/>
                        </a:solidFill>
                      </a:endParaRPr>
                    </a:p>
                  </a:txBody>
                  <a:tcPr/>
                </a:tc>
                <a:tc>
                  <a:txBody>
                    <a:bodyPr/>
                    <a:lstStyle/>
                    <a:p>
                      <a:pPr algn="ctr"/>
                      <a:r>
                        <a:rPr lang="fr-CH" sz="1400" dirty="0" smtClean="0"/>
                        <a:t>96985</a:t>
                      </a:r>
                      <a:endParaRPr lang="en-US" sz="1400" dirty="0"/>
                    </a:p>
                  </a:txBody>
                  <a:tcPr/>
                </a:tc>
                <a:extLst>
                  <a:ext uri="{0D108BD9-81ED-4DB2-BD59-A6C34878D82A}">
                    <a16:rowId xmlns:a16="http://schemas.microsoft.com/office/drawing/2014/main" val="3721191978"/>
                  </a:ext>
                </a:extLst>
              </a:tr>
              <a:tr h="317611">
                <a:tc>
                  <a:txBody>
                    <a:bodyPr/>
                    <a:lstStyle/>
                    <a:p>
                      <a:endParaRPr lang="en-US" sz="1400"/>
                    </a:p>
                  </a:txBody>
                  <a:tcPr/>
                </a:tc>
                <a:tc>
                  <a:txBody>
                    <a:bodyPr/>
                    <a:lstStyle/>
                    <a:p>
                      <a:pPr algn="ctr"/>
                      <a:r>
                        <a:rPr lang="fr-CH" sz="1400" b="1" dirty="0" smtClean="0">
                          <a:solidFill>
                            <a:srgbClr val="FF0000"/>
                          </a:solidFill>
                        </a:rPr>
                        <a:t>38.90%</a:t>
                      </a:r>
                      <a:endParaRPr lang="en-US" sz="1400" b="1" dirty="0">
                        <a:solidFill>
                          <a:srgbClr val="FF0000"/>
                        </a:solidFill>
                      </a:endParaRPr>
                    </a:p>
                  </a:txBody>
                  <a:tcPr/>
                </a:tc>
                <a:tc>
                  <a:txBody>
                    <a:bodyPr/>
                    <a:lstStyle/>
                    <a:p>
                      <a:pPr algn="ctr"/>
                      <a:r>
                        <a:rPr lang="fr-CH" sz="1400" b="1" dirty="0" smtClean="0">
                          <a:solidFill>
                            <a:srgbClr val="FF0000"/>
                          </a:solidFill>
                        </a:rPr>
                        <a:t>27.44%</a:t>
                      </a:r>
                      <a:endParaRPr lang="en-US" sz="1400" b="1"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1712563926"/>
                  </a:ext>
                </a:extLst>
              </a:tr>
              <a:tr h="317611">
                <a:tc>
                  <a:txBody>
                    <a:bodyPr/>
                    <a:lstStyle/>
                    <a:p>
                      <a:r>
                        <a:rPr lang="fr-CH" sz="1400" dirty="0" smtClean="0"/>
                        <a:t>Total</a:t>
                      </a:r>
                      <a:endParaRPr lang="en-US" sz="1400" dirty="0"/>
                    </a:p>
                  </a:txBody>
                  <a:tcPr/>
                </a:tc>
                <a:tc>
                  <a:txBody>
                    <a:bodyPr/>
                    <a:lstStyle/>
                    <a:p>
                      <a:pPr algn="ctr"/>
                      <a:r>
                        <a:rPr lang="fr-CH" sz="1400" dirty="0" smtClean="0"/>
                        <a:t>211366</a:t>
                      </a:r>
                      <a:endParaRPr lang="en-US" sz="1400" dirty="0"/>
                    </a:p>
                  </a:txBody>
                  <a:tcPr/>
                </a:tc>
                <a:tc>
                  <a:txBody>
                    <a:bodyPr/>
                    <a:lstStyle/>
                    <a:p>
                      <a:pPr algn="ctr"/>
                      <a:r>
                        <a:rPr lang="fr-CH" sz="1400" dirty="0" smtClean="0"/>
                        <a:t>53792</a:t>
                      </a:r>
                      <a:endParaRPr lang="en-US" sz="1400" dirty="0"/>
                    </a:p>
                  </a:txBody>
                  <a:tcPr/>
                </a:tc>
                <a:tc>
                  <a:txBody>
                    <a:bodyPr/>
                    <a:lstStyle/>
                    <a:p>
                      <a:pPr algn="ctr"/>
                      <a:r>
                        <a:rPr lang="fr-CH" sz="1400" dirty="0" smtClean="0"/>
                        <a:t>265158</a:t>
                      </a:r>
                      <a:endParaRPr lang="en-US" sz="1400" dirty="0"/>
                    </a:p>
                  </a:txBody>
                  <a:tcPr/>
                </a:tc>
                <a:extLst>
                  <a:ext uri="{0D108BD9-81ED-4DB2-BD59-A6C34878D82A}">
                    <a16:rowId xmlns:a16="http://schemas.microsoft.com/office/drawing/2014/main" val="1881039700"/>
                  </a:ext>
                </a:extLst>
              </a:tr>
            </a:tbl>
          </a:graphicData>
        </a:graphic>
      </p:graphicFrame>
      <p:sp>
        <p:nvSpPr>
          <p:cNvPr id="8" name="ZoneTexte 7"/>
          <p:cNvSpPr txBox="1"/>
          <p:nvPr/>
        </p:nvSpPr>
        <p:spPr>
          <a:xfrm>
            <a:off x="979054" y="2865120"/>
            <a:ext cx="6569961" cy="338554"/>
          </a:xfrm>
          <a:prstGeom prst="rect">
            <a:avLst/>
          </a:prstGeom>
          <a:noFill/>
        </p:spPr>
        <p:txBody>
          <a:bodyPr wrap="square" rtlCol="0">
            <a:spAutoFit/>
          </a:bodyPr>
          <a:lstStyle/>
          <a:p>
            <a:r>
              <a:rPr lang="fr-CH" sz="1600" b="1" dirty="0" smtClean="0">
                <a:solidFill>
                  <a:schemeClr val="accent1">
                    <a:lumMod val="75000"/>
                  </a:schemeClr>
                </a:solidFill>
              </a:rPr>
              <a:t>Analyse bi-variée: jugements pour infractions à </a:t>
            </a:r>
            <a:r>
              <a:rPr lang="fr-CH" sz="1600" b="1" dirty="0" err="1" smtClean="0">
                <a:solidFill>
                  <a:schemeClr val="accent1">
                    <a:lumMod val="75000"/>
                  </a:schemeClr>
                </a:solidFill>
              </a:rPr>
              <a:t>Lstup</a:t>
            </a:r>
            <a:r>
              <a:rPr lang="fr-CH" sz="1600" b="1" dirty="0" smtClean="0">
                <a:solidFill>
                  <a:schemeClr val="accent1">
                    <a:lumMod val="75000"/>
                  </a:schemeClr>
                </a:solidFill>
              </a:rPr>
              <a:t> et sexe</a:t>
            </a:r>
            <a:endParaRPr lang="en-US" sz="1600" b="1" dirty="0">
              <a:solidFill>
                <a:schemeClr val="accent1">
                  <a:lumMod val="75000"/>
                </a:schemeClr>
              </a:solidFill>
            </a:endParaRPr>
          </a:p>
        </p:txBody>
      </p:sp>
      <p:sp>
        <p:nvSpPr>
          <p:cNvPr id="9" name="ZoneTexte 8"/>
          <p:cNvSpPr txBox="1"/>
          <p:nvPr/>
        </p:nvSpPr>
        <p:spPr>
          <a:xfrm>
            <a:off x="1059275" y="5801782"/>
            <a:ext cx="6717743" cy="246221"/>
          </a:xfrm>
          <a:prstGeom prst="rect">
            <a:avLst/>
          </a:prstGeom>
          <a:noFill/>
        </p:spPr>
        <p:txBody>
          <a:bodyPr wrap="square" rtlCol="0">
            <a:spAutoFit/>
          </a:bodyPr>
          <a:lstStyle/>
          <a:p>
            <a:r>
              <a:rPr lang="fr-CH" sz="1000" dirty="0" smtClean="0"/>
              <a:t>Chi-Square= 2430.65, DF=1, P=.0001, Phi = -0.0957. </a:t>
            </a:r>
            <a:r>
              <a:rPr lang="fr-CH" sz="1000" dirty="0" err="1" smtClean="0"/>
              <a:t>Cramer’s</a:t>
            </a:r>
            <a:r>
              <a:rPr lang="fr-CH" sz="1000" dirty="0" smtClean="0"/>
              <a:t> V= -0.0957 </a:t>
            </a:r>
            <a:endParaRPr lang="en-US" sz="1000" dirty="0"/>
          </a:p>
        </p:txBody>
      </p:sp>
    </p:spTree>
    <p:extLst>
      <p:ext uri="{BB962C8B-B14F-4D97-AF65-F5344CB8AC3E}">
        <p14:creationId xmlns:p14="http://schemas.microsoft.com/office/powerpoint/2010/main" val="233433481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Vorlage_BFS2017 [Lecture seule]" id="{4DEA5CB0-03F1-47C3-B943-02765C078214}" vid="{A8E43C9C-2E8C-4568-A901-D7E77D6BC2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x0077_si7 xmlns="cd2587f9-e49f-4072-b3cc-c6204dab1c6a" xsi:nil="true"/>
    <Periode xmlns="e1fb01bd-cecb-4f04-8b55-7713b83896dd" xsi:nil="true"/>
    <ed45969265594c9cb929dbd5f2c317bd xmlns="cd2587f9-e49f-4072-b3cc-c6204dab1c6a">
      <Terms xmlns="http://schemas.microsoft.com/office/infopath/2007/PartnerControls"/>
    </ed45969265594c9cb929dbd5f2c317bd>
    <n0f6142b62a94723a743dbe1927eac96 xmlns="e1fb01bd-cecb-4f04-8b55-7713b83896dd">
      <Terms xmlns="http://schemas.microsoft.com/office/infopath/2007/PartnerControls">
        <TermInfo xmlns="http://schemas.microsoft.com/office/infopath/2007/PartnerControls">
          <TermName xmlns="http://schemas.microsoft.com/office/infopath/2007/PartnerControls">Diffusion</TermName>
          <TermId xmlns="http://schemas.microsoft.com/office/infopath/2007/PartnerControls">17ad6c93-ffb8-4889-a519-7cd89a0abc6a</TermId>
        </TermInfo>
      </Terms>
    </n0f6142b62a94723a743dbe1927eac96>
    <_x0068_509 xmlns="cd2587f9-e49f-4072-b3cc-c6204dab1c6a" xsi:nil="true"/>
    <TaxCatchAll xmlns="e1fb01bd-cecb-4f04-8b55-7713b83896dd">
      <Value>137</Value>
    </TaxCatchAll>
    <Intranet_x0020_Name_x0020_2016 xmlns="cd2587f9-e49f-4072-b3cc-c6204dab1c6a" xsi:nil="true"/>
    <a38a2ca01b2d4b0ca4eb846371e7273b xmlns="e1fb01bd-cecb-4f04-8b55-7713b83896dd">
      <Terms xmlns="http://schemas.microsoft.com/office/infopath/2007/PartnerControls"/>
    </a38a2ca01b2d4b0ca4eb846371e7273b>
    <BFSSprachen xmlns="e1fb01bd-cecb-4f04-8b55-7713b83896dd" xsi:nil="true"/>
    <BFSAutor xmlns="e1fb01bd-cecb-4f04-8b55-7713b83896dd">DIAM</BFSAutor>
  </documentManagement>
</p:properties>
</file>

<file path=customXml/item2.xml><?xml version="1.0" encoding="utf-8"?>
<ct:contentTypeSchema xmlns:ct="http://schemas.microsoft.com/office/2006/metadata/contentType" xmlns:ma="http://schemas.microsoft.com/office/2006/metadata/properties/metaAttributes" ct:_="" ma:_="" ma:contentTypeName="BFSDokumente" ma:contentTypeID="0x01010056DFF2738F049B4EB78B663A5CB74604003E5AF7B2BAD9394BB494189B2FADCD9A" ma:contentTypeVersion="19" ma:contentTypeDescription="" ma:contentTypeScope="" ma:versionID="366a43f91be7455bce11e8b398182d3c">
  <xsd:schema xmlns:xsd="http://www.w3.org/2001/XMLSchema" xmlns:xs="http://www.w3.org/2001/XMLSchema" xmlns:p="http://schemas.microsoft.com/office/2006/metadata/properties" xmlns:ns2="cd2587f9-e49f-4072-b3cc-c6204dab1c6a" xmlns:ns3="e1fb01bd-cecb-4f04-8b55-7713b83896dd" targetNamespace="http://schemas.microsoft.com/office/2006/metadata/properties" ma:root="true" ma:fieldsID="63b0767fd561a73e595f801b471ee7dd" ns2:_="" ns3:_="">
    <xsd:import namespace="cd2587f9-e49f-4072-b3cc-c6204dab1c6a"/>
    <xsd:import namespace="e1fb01bd-cecb-4f04-8b55-7713b83896dd"/>
    <xsd:element name="properties">
      <xsd:complexType>
        <xsd:sequence>
          <xsd:element name="documentManagement">
            <xsd:complexType>
              <xsd:all>
                <xsd:element ref="ns2:Intranet_x0020_Name_x0020_2016" minOccurs="0"/>
                <xsd:element ref="ns3:Periode" minOccurs="0"/>
                <xsd:element ref="ns3:BFSAutor" minOccurs="0"/>
                <xsd:element ref="ns3:BFSSprachen" minOccurs="0"/>
                <xsd:element ref="ns2:_x0068_509" minOccurs="0"/>
                <xsd:element ref="ns2:_x0077_si7" minOccurs="0"/>
                <xsd:element ref="ns3:TaxCatchAll" minOccurs="0"/>
                <xsd:element ref="ns3:TaxCatchAllLabel" minOccurs="0"/>
                <xsd:element ref="ns3:a38a2ca01b2d4b0ca4eb846371e7273b" minOccurs="0"/>
                <xsd:element ref="ns2:ed45969265594c9cb929dbd5f2c317bd" minOccurs="0"/>
                <xsd:element ref="ns3:n0f6142b62a94723a743dbe1927eac96"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2587f9-e49f-4072-b3cc-c6204dab1c6a" elementFormDefault="qualified">
    <xsd:import namespace="http://schemas.microsoft.com/office/2006/documentManagement/types"/>
    <xsd:import namespace="http://schemas.microsoft.com/office/infopath/2007/PartnerControls"/>
    <xsd:element name="Intranet_x0020_Name_x0020_2016" ma:index="1" nillable="true" ma:displayName="Intranet Name 2016" ma:internalName="Intranet_x0020_Name_x0020_2016">
      <xsd:simpleType>
        <xsd:restriction base="dms:Text">
          <xsd:maxLength value="255"/>
        </xsd:restriction>
      </xsd:simpleType>
    </xsd:element>
    <xsd:element name="_x0068_509" ma:index="9" nillable="true" ma:displayName="Date de création" ma:internalName="_x0068_509">
      <xsd:simpleType>
        <xsd:restriction base="dms:Text"/>
      </xsd:simpleType>
    </xsd:element>
    <xsd:element name="_x0077_si7" ma:index="10" nillable="true" ma:displayName="Text" ma:internalName="_x0077_si7">
      <xsd:simpleType>
        <xsd:restriction base="dms:Text"/>
      </xsd:simpleType>
    </xsd:element>
    <xsd:element name="ed45969265594c9cb929dbd5f2c317bd" ma:index="19" nillable="true" ma:taxonomy="true" ma:internalName="ed45969265594c9cb929dbd5f2c317bd" ma:taxonomyFieldName="OFSSubThemen" ma:displayName="SubThemen" ma:default="" ma:fieldId="{ed459692-6559-4c9c-b929-dbd5f2c317bd}" ma:sspId="76985fb0-3186-447a-a9bf-e07643962f51" ma:termSetId="c255211c-c786-4baf-b49d-5df8474a40ac"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1fb01bd-cecb-4f04-8b55-7713b83896dd" elementFormDefault="qualified">
    <xsd:import namespace="http://schemas.microsoft.com/office/2006/documentManagement/types"/>
    <xsd:import namespace="http://schemas.microsoft.com/office/infopath/2007/PartnerControls"/>
    <xsd:element name="Periode" ma:index="5" nillable="true" ma:displayName="Periode" ma:internalName="Periode">
      <xsd:simpleType>
        <xsd:restriction base="dms:Text">
          <xsd:maxLength value="255"/>
        </xsd:restriction>
      </xsd:simpleType>
    </xsd:element>
    <xsd:element name="BFSAutor" ma:index="7" nillable="true" ma:displayName="Autor" ma:internalName="BFSAutor">
      <xsd:simpleType>
        <xsd:restriction base="dms:Text">
          <xsd:maxLength value="255"/>
        </xsd:restriction>
      </xsd:simpleType>
    </xsd:element>
    <xsd:element name="BFSSprachen" ma:index="8" nillable="true" ma:displayName="Sprache" ma:default="DE" ma:format="Dropdown" ma:internalName="BFSSprachen">
      <xsd:simpleType>
        <xsd:restriction base="dms:Choice">
          <xsd:enumeration value="DE"/>
          <xsd:enumeration value="FR"/>
          <xsd:enumeration value="IT"/>
          <xsd:enumeration value="EN"/>
        </xsd:restriction>
      </xsd:simpleType>
    </xsd:element>
    <xsd:element name="TaxCatchAll" ma:index="11" nillable="true" ma:displayName="Colonne Attraper tout de Taxonomie" ma:hidden="true" ma:list="{53816f51-5707-4dfa-bf35-c88f3d469f05}" ma:internalName="TaxCatchAll" ma:showField="CatchAllData" ma:web="e1fb01bd-cecb-4f04-8b55-7713b83896dd">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Colonne Attraper tout de Taxonomie1" ma:hidden="true" ma:list="{53816f51-5707-4dfa-bf35-c88f3d469f05}" ma:internalName="TaxCatchAllLabel" ma:readOnly="true" ma:showField="CatchAllDataLabel" ma:web="e1fb01bd-cecb-4f04-8b55-7713b83896dd">
      <xsd:complexType>
        <xsd:complexContent>
          <xsd:extension base="dms:MultiChoiceLookup">
            <xsd:sequence>
              <xsd:element name="Value" type="dms:Lookup" maxOccurs="unbounded" minOccurs="0" nillable="true"/>
            </xsd:sequence>
          </xsd:extension>
        </xsd:complexContent>
      </xsd:complexType>
    </xsd:element>
    <xsd:element name="a38a2ca01b2d4b0ca4eb846371e7273b" ma:index="17" nillable="true" ma:taxonomy="true" ma:internalName="a38a2ca01b2d4b0ca4eb846371e7273b" ma:taxonomyFieldName="BFSThemen" ma:displayName="Themen" ma:default="" ma:fieldId="{a38a2ca0-1b2d-4b0c-a4eb-846371e7273b}" ma:sspId="76985fb0-3186-447a-a9bf-e07643962f51" ma:termSetId="2021a5d8-3f85-42e7-92da-7e8ae9bc1048" ma:anchorId="00000000-0000-0000-0000-000000000000" ma:open="false" ma:isKeyword="false">
      <xsd:complexType>
        <xsd:sequence>
          <xsd:element ref="pc:Terms" minOccurs="0" maxOccurs="1"/>
        </xsd:sequence>
      </xsd:complexType>
    </xsd:element>
    <xsd:element name="n0f6142b62a94723a743dbe1927eac96" ma:index="21" nillable="true" ma:taxonomy="true" ma:internalName="n0f6142b62a94723a743dbe1927eac96" ma:taxonomyFieldName="BFSZielseite" ma:displayName="Pages de destination" ma:default="" ma:fieldId="{70f6142b-62a9-4723-a743-dbe1927eac96}" ma:taxonomyMulti="true" ma:sspId="76985fb0-3186-447a-a9bf-e07643962f51" ma:termSetId="b6a3be52-4269-4eba-ba0f-0c0383270de5"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Inhaltstyp"/>
        <xsd:element ref="dc:title" minOccurs="0" maxOccurs="1" ma:index="6"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4B0F01-228A-4B99-944B-46A4FBAF9D9F}">
  <ds:schemaRefs>
    <ds:schemaRef ds:uri="http://schemas.openxmlformats.org/package/2006/metadata/core-properties"/>
    <ds:schemaRef ds:uri="http://purl.org/dc/terms/"/>
    <ds:schemaRef ds:uri="http://schemas.microsoft.com/office/2006/metadata/properties"/>
    <ds:schemaRef ds:uri="http://schemas.microsoft.com/office/2006/documentManagement/types"/>
    <ds:schemaRef ds:uri="e1fb01bd-cecb-4f04-8b55-7713b83896dd"/>
    <ds:schemaRef ds:uri="http://purl.org/dc/elements/1.1/"/>
    <ds:schemaRef ds:uri="cd2587f9-e49f-4072-b3cc-c6204dab1c6a"/>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74AAF4D0-E063-4675-9B5B-ECFFEB1265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2587f9-e49f-4072-b3cc-c6204dab1c6a"/>
    <ds:schemaRef ds:uri="e1fb01bd-cecb-4f04-8b55-7713b83896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898BC0A-1161-4E30-A9E1-A5CCD05D69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Powerpoint_Vorlage_BFS2017</Template>
  <TotalTime>0</TotalTime>
  <Words>2909</Words>
  <Application>Microsoft Office PowerPoint</Application>
  <PresentationFormat>Breitbild</PresentationFormat>
  <Paragraphs>626</Paragraphs>
  <Slides>17</Slides>
  <Notes>17</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17</vt:i4>
      </vt:variant>
    </vt:vector>
  </HeadingPairs>
  <TitlesOfParts>
    <vt:vector size="22" baseType="lpstr">
      <vt:lpstr>Arial</vt:lpstr>
      <vt:lpstr>Calibri</vt:lpstr>
      <vt:lpstr>Garamond</vt:lpstr>
      <vt:lpstr>Wingdings</vt:lpstr>
      <vt:lpstr>Thème Office</vt:lpstr>
      <vt:lpstr>La délinquance parmi les jeunes: est-ce que le genre compte ?     Section CRIME</vt:lpstr>
      <vt:lpstr>Littérature sur la différence de genre dans la délinquance juvénile </vt:lpstr>
      <vt:lpstr>Base de données JUSAS </vt:lpstr>
      <vt:lpstr>Âge et sexe</vt:lpstr>
      <vt:lpstr>Gravité des infractions commises et sexe</vt:lpstr>
      <vt:lpstr>Infractions de violence et sexe</vt:lpstr>
      <vt:lpstr>Analyse bi-variée: jugements pour infractions de violence et sexe</vt:lpstr>
      <vt:lpstr>Régression logistique: Infraction de violence et d’autres variables</vt:lpstr>
      <vt:lpstr>Infractions à la loi des stupéfiants (LStup) et sexe</vt:lpstr>
      <vt:lpstr>Sanctions selon le sexe des personnes jugées  </vt:lpstr>
      <vt:lpstr>Réprimande et sexe</vt:lpstr>
      <vt:lpstr>Mesures de surveillance et sexe</vt:lpstr>
      <vt:lpstr>Placement fermé et sexe</vt:lpstr>
      <vt:lpstr>Peine privative de liberté et sexe</vt:lpstr>
      <vt:lpstr>Régression logistique: Peine privative de liberté et d’autres variables</vt:lpstr>
      <vt:lpstr>Evolution dans le temps pour les infractions de violence</vt:lpstr>
      <vt:lpstr>….alors est-ce que le genre compte?</vt:lpstr>
    </vt:vector>
  </TitlesOfParts>
  <Company>Bundesverwaltung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Statistique des jugements pénaux des mineurs et Statistique des condamnations pénales 1999-2015</dc:title>
  <dc:creator>Maillard Christophe BFS</dc:creator>
  <cp:lastModifiedBy>Aschwanden Johannes StA-Juga-Alt</cp:lastModifiedBy>
  <cp:revision>470</cp:revision>
  <cp:lastPrinted>2018-09-28T11:47:28Z</cp:lastPrinted>
  <dcterms:created xsi:type="dcterms:W3CDTF">2017-09-19T11:42:54Z</dcterms:created>
  <dcterms:modified xsi:type="dcterms:W3CDTF">2019-09-02T10:56:08Z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0x01010056DFF2738F049B4EB78B663A5CB74604003E5AF7B2BAD9394BB494189B2FADCD9A</vt:lpwstr>
  </property>
  <property fmtid="{D5CDD505-2E9C-101B-9397-08002B2CF9AE}" pid="3" name="BFSThemen">
    <vt:lpwstr/>
  </property>
  <property fmtid="{D5CDD505-2E9C-101B-9397-08002B2CF9AE}" pid="4" name="BFSZielseite">
    <vt:lpwstr>137;#Diffusion|17ad6c93-ffb8-4889-a519-7cd89a0abc6a</vt:lpwstr>
  </property>
  <property fmtid="{D5CDD505-2E9C-101B-9397-08002B2CF9AE}" pid="5" name="OFSSubThemen">
    <vt:lpwstr/>
  </property>
</Properties>
</file>