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61" r:id="rId3"/>
    <p:sldId id="257" r:id="rId4"/>
    <p:sldId id="258" r:id="rId5"/>
    <p:sldId id="259" r:id="rId6"/>
    <p:sldId id="262" r:id="rId7"/>
    <p:sldId id="260" r:id="rId8"/>
    <p:sldId id="267" r:id="rId9"/>
    <p:sldId id="263" r:id="rId10"/>
    <p:sldId id="264" r:id="rId11"/>
    <p:sldId id="265" r:id="rId12"/>
    <p:sldId id="266"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3EB"/>
    <a:srgbClr val="8FC36B"/>
    <a:srgbClr val="B47BED"/>
    <a:srgbClr val="EA0000"/>
    <a:srgbClr val="9D52E8"/>
    <a:srgbClr val="2DB9FF"/>
    <a:srgbClr val="C9A0F2"/>
    <a:srgbClr val="FF93E3"/>
    <a:srgbClr val="FF71DA"/>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646E03-7018-4743-BA08-8730CA8928C1}" type="doc">
      <dgm:prSet loTypeId="urn:microsoft.com/office/officeart/2005/8/layout/hProcess9" loCatId="process" qsTypeId="urn:microsoft.com/office/officeart/2005/8/quickstyle/simple1" qsCatId="simple" csTypeId="urn:microsoft.com/office/officeart/2005/8/colors/accent3_1" csCatId="accent3" phldr="1"/>
      <dgm:spPr/>
      <dgm:t>
        <a:bodyPr/>
        <a:lstStyle/>
        <a:p>
          <a:endParaRPr lang="fr-BE"/>
        </a:p>
      </dgm:t>
    </dgm:pt>
    <dgm:pt modelId="{34EB9DDC-7D2B-4479-85F2-4015D87AC4B9}">
      <dgm:prSet phldrT="[Texte]" custT="1"/>
      <dgm:spPr/>
      <dgm:t>
        <a:bodyPr/>
        <a:lstStyle/>
        <a:p>
          <a:pPr algn="l"/>
          <a:r>
            <a:rPr lang="fr-BE" sz="1200" dirty="0"/>
            <a:t>Loi du 8 avril </a:t>
          </a:r>
          <a:r>
            <a:rPr lang="fr-BE" sz="1200" b="1" dirty="0">
              <a:solidFill>
                <a:srgbClr val="9D52E8"/>
              </a:solidFill>
            </a:rPr>
            <a:t>1965</a:t>
          </a:r>
          <a:r>
            <a:rPr lang="fr-BE" sz="1200" dirty="0">
              <a:solidFill>
                <a:srgbClr val="9D52E8"/>
              </a:solidFill>
            </a:rPr>
            <a:t> </a:t>
          </a:r>
          <a:r>
            <a:rPr lang="fr-BE" sz="1200" dirty="0"/>
            <a:t>relative à la protection de la jeunesse</a:t>
          </a:r>
        </a:p>
      </dgm:t>
    </dgm:pt>
    <dgm:pt modelId="{39779DF7-B47F-4264-8BA6-78B6089E846A}" type="parTrans" cxnId="{76C1A5AF-E357-478F-B672-A5D9E9EABD12}">
      <dgm:prSet/>
      <dgm:spPr/>
      <dgm:t>
        <a:bodyPr/>
        <a:lstStyle/>
        <a:p>
          <a:endParaRPr lang="fr-BE"/>
        </a:p>
      </dgm:t>
    </dgm:pt>
    <dgm:pt modelId="{1EC9492B-7C21-4FF8-9AE8-F113F3E99E46}" type="sibTrans" cxnId="{76C1A5AF-E357-478F-B672-A5D9E9EABD12}">
      <dgm:prSet/>
      <dgm:spPr/>
      <dgm:t>
        <a:bodyPr/>
        <a:lstStyle/>
        <a:p>
          <a:endParaRPr lang="fr-BE"/>
        </a:p>
      </dgm:t>
    </dgm:pt>
    <dgm:pt modelId="{5FDB6A4B-56F3-475E-8417-377FBB811F59}">
      <dgm:prSet phldrT="[Texte]" custT="1"/>
      <dgm:spPr/>
      <dgm:t>
        <a:bodyPr/>
        <a:lstStyle/>
        <a:p>
          <a:r>
            <a:rPr lang="fr-BE" sz="1200" b="0" dirty="0">
              <a:solidFill>
                <a:sysClr val="windowText" lastClr="000000"/>
              </a:solidFill>
            </a:rPr>
            <a:t>Loi du 2 février</a:t>
          </a:r>
          <a:r>
            <a:rPr lang="fr-BE" sz="1200" b="1" dirty="0">
              <a:solidFill>
                <a:sysClr val="windowText" lastClr="000000"/>
              </a:solidFill>
            </a:rPr>
            <a:t> </a:t>
          </a:r>
          <a:r>
            <a:rPr lang="fr-BE" sz="1200" b="1" dirty="0">
              <a:solidFill>
                <a:srgbClr val="B47BED"/>
              </a:solidFill>
            </a:rPr>
            <a:t>1994 </a:t>
          </a:r>
          <a:r>
            <a:rPr lang="fr-BE" sz="1200" b="0" dirty="0">
              <a:solidFill>
                <a:srgbClr val="B47BED"/>
              </a:solidFill>
            </a:rPr>
            <a:t>s</a:t>
          </a:r>
          <a:r>
            <a:rPr lang="fr-BE" sz="1200" b="0" dirty="0">
              <a:solidFill>
                <a:sysClr val="windowText" lastClr="000000"/>
              </a:solidFill>
            </a:rPr>
            <a:t>ur la protection de la jeunesse</a:t>
          </a:r>
          <a:endParaRPr lang="fr-BE" sz="1200" b="1" dirty="0">
            <a:solidFill>
              <a:srgbClr val="F17F0D"/>
            </a:solidFill>
          </a:endParaRPr>
        </a:p>
      </dgm:t>
    </dgm:pt>
    <dgm:pt modelId="{2F189CDA-8762-4719-8862-7CE2634649FF}" type="parTrans" cxnId="{D6E8A782-DFED-4890-9AEE-6030E080D956}">
      <dgm:prSet/>
      <dgm:spPr/>
      <dgm:t>
        <a:bodyPr/>
        <a:lstStyle/>
        <a:p>
          <a:endParaRPr lang="fr-BE"/>
        </a:p>
      </dgm:t>
    </dgm:pt>
    <dgm:pt modelId="{8C35B004-255A-404E-BC1D-83E5AF5E2329}" type="sibTrans" cxnId="{D6E8A782-DFED-4890-9AEE-6030E080D956}">
      <dgm:prSet/>
      <dgm:spPr/>
      <dgm:t>
        <a:bodyPr/>
        <a:lstStyle/>
        <a:p>
          <a:endParaRPr lang="fr-BE"/>
        </a:p>
      </dgm:t>
    </dgm:pt>
    <dgm:pt modelId="{FFE289B7-D875-4F66-8E1F-12513E3E7196}">
      <dgm:prSet phldrT="[Texte]" custT="1"/>
      <dgm:spPr/>
      <dgm:t>
        <a:bodyPr/>
        <a:lstStyle/>
        <a:p>
          <a:r>
            <a:rPr lang="fr-BE" sz="1200" dirty="0"/>
            <a:t>Loi du 15 mai et du 13 juin </a:t>
          </a:r>
          <a:r>
            <a:rPr lang="fr-BE" sz="1200" b="1" dirty="0">
              <a:solidFill>
                <a:srgbClr val="B47BED"/>
              </a:solidFill>
            </a:rPr>
            <a:t>2006</a:t>
          </a:r>
        </a:p>
      </dgm:t>
    </dgm:pt>
    <dgm:pt modelId="{12F4043B-B5F5-423A-A8E0-33ED362AD19D}" type="parTrans" cxnId="{43730CA8-1EA3-49BF-816D-B0CA46FF5074}">
      <dgm:prSet/>
      <dgm:spPr/>
      <dgm:t>
        <a:bodyPr/>
        <a:lstStyle/>
        <a:p>
          <a:endParaRPr lang="fr-BE"/>
        </a:p>
      </dgm:t>
    </dgm:pt>
    <dgm:pt modelId="{70079039-0996-447B-A116-922F19A24F9E}" type="sibTrans" cxnId="{43730CA8-1EA3-49BF-816D-B0CA46FF5074}">
      <dgm:prSet/>
      <dgm:spPr/>
      <dgm:t>
        <a:bodyPr/>
        <a:lstStyle/>
        <a:p>
          <a:endParaRPr lang="fr-BE"/>
        </a:p>
      </dgm:t>
    </dgm:pt>
    <dgm:pt modelId="{36EF6EAC-D271-46F3-B874-BF092A58A35B}">
      <dgm:prSet phldrT="[Texte]" custT="1"/>
      <dgm:spPr/>
      <dgm:t>
        <a:bodyPr/>
        <a:lstStyle/>
        <a:p>
          <a:r>
            <a:rPr lang="fr-BE" sz="1200" dirty="0"/>
            <a:t>Décret du 18 janvier </a:t>
          </a:r>
          <a:r>
            <a:rPr lang="fr-BE" sz="1200" b="1" dirty="0">
              <a:solidFill>
                <a:srgbClr val="B47BED"/>
              </a:solidFill>
            </a:rPr>
            <a:t>2018</a:t>
          </a:r>
        </a:p>
      </dgm:t>
    </dgm:pt>
    <dgm:pt modelId="{E6FDEA71-ABA7-4CF4-B27A-6E3BAD7E2DED}" type="parTrans" cxnId="{D8140B4F-D9AC-462F-8698-7BD21BA5A602}">
      <dgm:prSet/>
      <dgm:spPr/>
      <dgm:t>
        <a:bodyPr/>
        <a:lstStyle/>
        <a:p>
          <a:endParaRPr lang="fr-BE"/>
        </a:p>
      </dgm:t>
    </dgm:pt>
    <dgm:pt modelId="{D9026E59-996A-46B2-AE71-0ECAFA8FA730}" type="sibTrans" cxnId="{D8140B4F-D9AC-462F-8698-7BD21BA5A602}">
      <dgm:prSet/>
      <dgm:spPr/>
      <dgm:t>
        <a:bodyPr/>
        <a:lstStyle/>
        <a:p>
          <a:endParaRPr lang="fr-BE"/>
        </a:p>
      </dgm:t>
    </dgm:pt>
    <dgm:pt modelId="{A9864B4B-2A3E-42F7-887F-AE58BFF67A13}">
      <dgm:prSet phldrT="[Texte]" custT="1"/>
      <dgm:spPr/>
      <dgm:t>
        <a:bodyPr/>
        <a:lstStyle/>
        <a:p>
          <a:r>
            <a:rPr lang="fr-BE" sz="1200" dirty="0"/>
            <a:t>Décret du 4 mars </a:t>
          </a:r>
          <a:r>
            <a:rPr lang="fr-BE" sz="1200" b="1" dirty="0">
              <a:solidFill>
                <a:srgbClr val="B47BED"/>
              </a:solidFill>
            </a:rPr>
            <a:t>1991 </a:t>
          </a:r>
          <a:r>
            <a:rPr lang="fr-BE" sz="1200" dirty="0"/>
            <a:t>relatif à  l'Aide à la Jeunesse </a:t>
          </a:r>
        </a:p>
      </dgm:t>
    </dgm:pt>
    <dgm:pt modelId="{EA35CC28-5F58-4704-988E-1C2634553BFA}" type="sibTrans" cxnId="{F0572974-B337-4D3E-87F1-928E4BCA726E}">
      <dgm:prSet/>
      <dgm:spPr/>
      <dgm:t>
        <a:bodyPr/>
        <a:lstStyle/>
        <a:p>
          <a:endParaRPr lang="fr-BE"/>
        </a:p>
      </dgm:t>
    </dgm:pt>
    <dgm:pt modelId="{8D0A91B7-25EA-4A0F-A839-C09872F66B36}" type="parTrans" cxnId="{F0572974-B337-4D3E-87F1-928E4BCA726E}">
      <dgm:prSet/>
      <dgm:spPr/>
      <dgm:t>
        <a:bodyPr/>
        <a:lstStyle/>
        <a:p>
          <a:endParaRPr lang="fr-BE"/>
        </a:p>
      </dgm:t>
    </dgm:pt>
    <dgm:pt modelId="{9289C92D-8DB5-4DB0-A86B-4CE5BC60FCCF}">
      <dgm:prSet phldrT="[Texte]" custT="1"/>
      <dgm:spPr/>
      <dgm:t>
        <a:bodyPr/>
        <a:lstStyle/>
        <a:p>
          <a:r>
            <a:rPr lang="fr-BE" sz="1200" dirty="0"/>
            <a:t>Abrogation de l'art 53 en janvier </a:t>
          </a:r>
          <a:r>
            <a:rPr lang="fr-BE" sz="1200" b="1" dirty="0">
              <a:solidFill>
                <a:srgbClr val="B47BED"/>
              </a:solidFill>
            </a:rPr>
            <a:t>2002</a:t>
          </a:r>
        </a:p>
      </dgm:t>
    </dgm:pt>
    <dgm:pt modelId="{0E0DECA3-BDDB-47E6-9497-B617F23C7C18}" type="sibTrans" cxnId="{5E09EE60-551A-4B13-91D6-47C66115E24B}">
      <dgm:prSet/>
      <dgm:spPr/>
      <dgm:t>
        <a:bodyPr/>
        <a:lstStyle/>
        <a:p>
          <a:endParaRPr lang="fr-BE"/>
        </a:p>
      </dgm:t>
    </dgm:pt>
    <dgm:pt modelId="{424ECD4A-C648-4F01-9D4E-518435ACA16B}" type="parTrans" cxnId="{5E09EE60-551A-4B13-91D6-47C66115E24B}">
      <dgm:prSet/>
      <dgm:spPr/>
      <dgm:t>
        <a:bodyPr/>
        <a:lstStyle/>
        <a:p>
          <a:endParaRPr lang="fr-BE"/>
        </a:p>
      </dgm:t>
    </dgm:pt>
    <dgm:pt modelId="{A711D2D7-66AC-4119-A7FA-3D99F7A801F2}" type="pres">
      <dgm:prSet presAssocID="{65646E03-7018-4743-BA08-8730CA8928C1}" presName="CompostProcess" presStyleCnt="0">
        <dgm:presLayoutVars>
          <dgm:dir/>
          <dgm:resizeHandles val="exact"/>
        </dgm:presLayoutVars>
      </dgm:prSet>
      <dgm:spPr/>
      <dgm:t>
        <a:bodyPr/>
        <a:lstStyle/>
        <a:p>
          <a:endParaRPr lang="de-DE"/>
        </a:p>
      </dgm:t>
    </dgm:pt>
    <dgm:pt modelId="{4B9CA196-C6D3-4E1F-96F5-48F0B83AB628}" type="pres">
      <dgm:prSet presAssocID="{65646E03-7018-4743-BA08-8730CA8928C1}" presName="arrow" presStyleLbl="bgShp" presStyleIdx="0" presStyleCnt="1"/>
      <dgm:spPr>
        <a:solidFill>
          <a:schemeClr val="tx1">
            <a:lumMod val="75000"/>
          </a:schemeClr>
        </a:solidFill>
      </dgm:spPr>
    </dgm:pt>
    <dgm:pt modelId="{329C4B2D-1939-4533-A04F-AF05A73FF682}" type="pres">
      <dgm:prSet presAssocID="{65646E03-7018-4743-BA08-8730CA8928C1}" presName="linearProcess" presStyleCnt="0"/>
      <dgm:spPr/>
    </dgm:pt>
    <dgm:pt modelId="{2422DF8E-8733-4B0D-B8E3-4D7195E72E5E}" type="pres">
      <dgm:prSet presAssocID="{34EB9DDC-7D2B-4479-85F2-4015D87AC4B9}" presName="textNode" presStyleLbl="node1" presStyleIdx="0" presStyleCnt="6">
        <dgm:presLayoutVars>
          <dgm:bulletEnabled val="1"/>
        </dgm:presLayoutVars>
      </dgm:prSet>
      <dgm:spPr/>
      <dgm:t>
        <a:bodyPr/>
        <a:lstStyle/>
        <a:p>
          <a:endParaRPr lang="de-DE"/>
        </a:p>
      </dgm:t>
    </dgm:pt>
    <dgm:pt modelId="{B9DE969F-1556-4A3A-88E5-D76AA1224631}" type="pres">
      <dgm:prSet presAssocID="{1EC9492B-7C21-4FF8-9AE8-F113F3E99E46}" presName="sibTrans" presStyleCnt="0"/>
      <dgm:spPr/>
    </dgm:pt>
    <dgm:pt modelId="{6ECE7E60-07AC-4408-8548-B462BE394D8D}" type="pres">
      <dgm:prSet presAssocID="{A9864B4B-2A3E-42F7-887F-AE58BFF67A13}" presName="textNode" presStyleLbl="node1" presStyleIdx="1" presStyleCnt="6">
        <dgm:presLayoutVars>
          <dgm:bulletEnabled val="1"/>
        </dgm:presLayoutVars>
      </dgm:prSet>
      <dgm:spPr/>
      <dgm:t>
        <a:bodyPr/>
        <a:lstStyle/>
        <a:p>
          <a:endParaRPr lang="de-DE"/>
        </a:p>
      </dgm:t>
    </dgm:pt>
    <dgm:pt modelId="{E48D5AF9-43D7-46EE-B3BB-57EB1032BCFB}" type="pres">
      <dgm:prSet presAssocID="{EA35CC28-5F58-4704-988E-1C2634553BFA}" presName="sibTrans" presStyleCnt="0"/>
      <dgm:spPr/>
    </dgm:pt>
    <dgm:pt modelId="{C26C0C24-62F7-459D-842C-BC6B829C01FD}" type="pres">
      <dgm:prSet presAssocID="{5FDB6A4B-56F3-475E-8417-377FBB811F59}" presName="textNode" presStyleLbl="node1" presStyleIdx="2" presStyleCnt="6">
        <dgm:presLayoutVars>
          <dgm:bulletEnabled val="1"/>
        </dgm:presLayoutVars>
      </dgm:prSet>
      <dgm:spPr/>
      <dgm:t>
        <a:bodyPr/>
        <a:lstStyle/>
        <a:p>
          <a:endParaRPr lang="de-DE"/>
        </a:p>
      </dgm:t>
    </dgm:pt>
    <dgm:pt modelId="{1572E05D-91C5-4D4E-98F2-3C4794AF6712}" type="pres">
      <dgm:prSet presAssocID="{8C35B004-255A-404E-BC1D-83E5AF5E2329}" presName="sibTrans" presStyleCnt="0"/>
      <dgm:spPr/>
    </dgm:pt>
    <dgm:pt modelId="{3A0274F4-8EA4-42FE-956B-D5B429992C35}" type="pres">
      <dgm:prSet presAssocID="{9289C92D-8DB5-4DB0-A86B-4CE5BC60FCCF}" presName="textNode" presStyleLbl="node1" presStyleIdx="3" presStyleCnt="6" custLinFactNeighborX="-11908" custLinFactNeighborY="405">
        <dgm:presLayoutVars>
          <dgm:bulletEnabled val="1"/>
        </dgm:presLayoutVars>
      </dgm:prSet>
      <dgm:spPr/>
      <dgm:t>
        <a:bodyPr/>
        <a:lstStyle/>
        <a:p>
          <a:endParaRPr lang="de-DE"/>
        </a:p>
      </dgm:t>
    </dgm:pt>
    <dgm:pt modelId="{1A392064-A46B-439A-BAB8-7063763A5944}" type="pres">
      <dgm:prSet presAssocID="{0E0DECA3-BDDB-47E6-9497-B617F23C7C18}" presName="sibTrans" presStyleCnt="0"/>
      <dgm:spPr/>
    </dgm:pt>
    <dgm:pt modelId="{9927F22D-2BB9-4C16-A545-D6054A010534}" type="pres">
      <dgm:prSet presAssocID="{FFE289B7-D875-4F66-8E1F-12513E3E7196}" presName="textNode" presStyleLbl="node1" presStyleIdx="4" presStyleCnt="6">
        <dgm:presLayoutVars>
          <dgm:bulletEnabled val="1"/>
        </dgm:presLayoutVars>
      </dgm:prSet>
      <dgm:spPr/>
      <dgm:t>
        <a:bodyPr/>
        <a:lstStyle/>
        <a:p>
          <a:endParaRPr lang="de-DE"/>
        </a:p>
      </dgm:t>
    </dgm:pt>
    <dgm:pt modelId="{8D893371-CCD4-4178-B8DD-E3F6B0CDFF7E}" type="pres">
      <dgm:prSet presAssocID="{70079039-0996-447B-A116-922F19A24F9E}" presName="sibTrans" presStyleCnt="0"/>
      <dgm:spPr/>
    </dgm:pt>
    <dgm:pt modelId="{BD0762BE-20B3-4916-932B-6EFF9A9CA7D9}" type="pres">
      <dgm:prSet presAssocID="{36EF6EAC-D271-46F3-B874-BF092A58A35B}" presName="textNode" presStyleLbl="node1" presStyleIdx="5" presStyleCnt="6">
        <dgm:presLayoutVars>
          <dgm:bulletEnabled val="1"/>
        </dgm:presLayoutVars>
      </dgm:prSet>
      <dgm:spPr/>
      <dgm:t>
        <a:bodyPr/>
        <a:lstStyle/>
        <a:p>
          <a:endParaRPr lang="de-DE"/>
        </a:p>
      </dgm:t>
    </dgm:pt>
  </dgm:ptLst>
  <dgm:cxnLst>
    <dgm:cxn modelId="{D8140B4F-D9AC-462F-8698-7BD21BA5A602}" srcId="{65646E03-7018-4743-BA08-8730CA8928C1}" destId="{36EF6EAC-D271-46F3-B874-BF092A58A35B}" srcOrd="5" destOrd="0" parTransId="{E6FDEA71-ABA7-4CF4-B27A-6E3BAD7E2DED}" sibTransId="{D9026E59-996A-46B2-AE71-0ECAFA8FA730}"/>
    <dgm:cxn modelId="{D6E8A782-DFED-4890-9AEE-6030E080D956}" srcId="{65646E03-7018-4743-BA08-8730CA8928C1}" destId="{5FDB6A4B-56F3-475E-8417-377FBB811F59}" srcOrd="2" destOrd="0" parTransId="{2F189CDA-8762-4719-8862-7CE2634649FF}" sibTransId="{8C35B004-255A-404E-BC1D-83E5AF5E2329}"/>
    <dgm:cxn modelId="{F0572974-B337-4D3E-87F1-928E4BCA726E}" srcId="{65646E03-7018-4743-BA08-8730CA8928C1}" destId="{A9864B4B-2A3E-42F7-887F-AE58BFF67A13}" srcOrd="1" destOrd="0" parTransId="{8D0A91B7-25EA-4A0F-A839-C09872F66B36}" sibTransId="{EA35CC28-5F58-4704-988E-1C2634553BFA}"/>
    <dgm:cxn modelId="{B5A5113C-FC04-441B-8EFF-77E91E94D6A1}" type="presOf" srcId="{9289C92D-8DB5-4DB0-A86B-4CE5BC60FCCF}" destId="{3A0274F4-8EA4-42FE-956B-D5B429992C35}" srcOrd="0" destOrd="0" presId="urn:microsoft.com/office/officeart/2005/8/layout/hProcess9"/>
    <dgm:cxn modelId="{76C1A5AF-E357-478F-B672-A5D9E9EABD12}" srcId="{65646E03-7018-4743-BA08-8730CA8928C1}" destId="{34EB9DDC-7D2B-4479-85F2-4015D87AC4B9}" srcOrd="0" destOrd="0" parTransId="{39779DF7-B47F-4264-8BA6-78B6089E846A}" sibTransId="{1EC9492B-7C21-4FF8-9AE8-F113F3E99E46}"/>
    <dgm:cxn modelId="{5E09EE60-551A-4B13-91D6-47C66115E24B}" srcId="{65646E03-7018-4743-BA08-8730CA8928C1}" destId="{9289C92D-8DB5-4DB0-A86B-4CE5BC60FCCF}" srcOrd="3" destOrd="0" parTransId="{424ECD4A-C648-4F01-9D4E-518435ACA16B}" sibTransId="{0E0DECA3-BDDB-47E6-9497-B617F23C7C18}"/>
    <dgm:cxn modelId="{C22ED50B-6864-46A1-BA61-90053E03C7FE}" type="presOf" srcId="{FFE289B7-D875-4F66-8E1F-12513E3E7196}" destId="{9927F22D-2BB9-4C16-A545-D6054A010534}" srcOrd="0" destOrd="0" presId="urn:microsoft.com/office/officeart/2005/8/layout/hProcess9"/>
    <dgm:cxn modelId="{43730CA8-1EA3-49BF-816D-B0CA46FF5074}" srcId="{65646E03-7018-4743-BA08-8730CA8928C1}" destId="{FFE289B7-D875-4F66-8E1F-12513E3E7196}" srcOrd="4" destOrd="0" parTransId="{12F4043B-B5F5-423A-A8E0-33ED362AD19D}" sibTransId="{70079039-0996-447B-A116-922F19A24F9E}"/>
    <dgm:cxn modelId="{725986CC-5A48-401F-8DAE-F9840A099452}" type="presOf" srcId="{36EF6EAC-D271-46F3-B874-BF092A58A35B}" destId="{BD0762BE-20B3-4916-932B-6EFF9A9CA7D9}" srcOrd="0" destOrd="0" presId="urn:microsoft.com/office/officeart/2005/8/layout/hProcess9"/>
    <dgm:cxn modelId="{14B129D1-1016-458C-83DB-FCD29AC2C785}" type="presOf" srcId="{34EB9DDC-7D2B-4479-85F2-4015D87AC4B9}" destId="{2422DF8E-8733-4B0D-B8E3-4D7195E72E5E}" srcOrd="0" destOrd="0" presId="urn:microsoft.com/office/officeart/2005/8/layout/hProcess9"/>
    <dgm:cxn modelId="{06ECA599-6A86-4FB7-9EA4-B1FAC80D44D2}" type="presOf" srcId="{A9864B4B-2A3E-42F7-887F-AE58BFF67A13}" destId="{6ECE7E60-07AC-4408-8548-B462BE394D8D}" srcOrd="0" destOrd="0" presId="urn:microsoft.com/office/officeart/2005/8/layout/hProcess9"/>
    <dgm:cxn modelId="{03CAFB90-0BB0-41F9-9D54-2E980236F522}" type="presOf" srcId="{5FDB6A4B-56F3-475E-8417-377FBB811F59}" destId="{C26C0C24-62F7-459D-842C-BC6B829C01FD}" srcOrd="0" destOrd="0" presId="urn:microsoft.com/office/officeart/2005/8/layout/hProcess9"/>
    <dgm:cxn modelId="{27A8D9C9-E5D3-4DA1-8388-44930C4A3984}" type="presOf" srcId="{65646E03-7018-4743-BA08-8730CA8928C1}" destId="{A711D2D7-66AC-4119-A7FA-3D99F7A801F2}" srcOrd="0" destOrd="0" presId="urn:microsoft.com/office/officeart/2005/8/layout/hProcess9"/>
    <dgm:cxn modelId="{05D5596E-5D06-4837-A61A-80380E0BC44F}" type="presParOf" srcId="{A711D2D7-66AC-4119-A7FA-3D99F7A801F2}" destId="{4B9CA196-C6D3-4E1F-96F5-48F0B83AB628}" srcOrd="0" destOrd="0" presId="urn:microsoft.com/office/officeart/2005/8/layout/hProcess9"/>
    <dgm:cxn modelId="{A5B04083-773C-4B26-8E5A-36BBA14BE0E0}" type="presParOf" srcId="{A711D2D7-66AC-4119-A7FA-3D99F7A801F2}" destId="{329C4B2D-1939-4533-A04F-AF05A73FF682}" srcOrd="1" destOrd="0" presId="urn:microsoft.com/office/officeart/2005/8/layout/hProcess9"/>
    <dgm:cxn modelId="{AE059BD6-5310-4018-B96B-5B69CF021F0F}" type="presParOf" srcId="{329C4B2D-1939-4533-A04F-AF05A73FF682}" destId="{2422DF8E-8733-4B0D-B8E3-4D7195E72E5E}" srcOrd="0" destOrd="0" presId="urn:microsoft.com/office/officeart/2005/8/layout/hProcess9"/>
    <dgm:cxn modelId="{C9D272E9-D8E0-4FE0-9DA3-E19586D80331}" type="presParOf" srcId="{329C4B2D-1939-4533-A04F-AF05A73FF682}" destId="{B9DE969F-1556-4A3A-88E5-D76AA1224631}" srcOrd="1" destOrd="0" presId="urn:microsoft.com/office/officeart/2005/8/layout/hProcess9"/>
    <dgm:cxn modelId="{6961423A-25E7-4D9C-BD6A-4F6EEB6490B2}" type="presParOf" srcId="{329C4B2D-1939-4533-A04F-AF05A73FF682}" destId="{6ECE7E60-07AC-4408-8548-B462BE394D8D}" srcOrd="2" destOrd="0" presId="urn:microsoft.com/office/officeart/2005/8/layout/hProcess9"/>
    <dgm:cxn modelId="{3102F92D-E257-4860-9574-C696322DA27A}" type="presParOf" srcId="{329C4B2D-1939-4533-A04F-AF05A73FF682}" destId="{E48D5AF9-43D7-46EE-B3BB-57EB1032BCFB}" srcOrd="3" destOrd="0" presId="urn:microsoft.com/office/officeart/2005/8/layout/hProcess9"/>
    <dgm:cxn modelId="{B4761B40-30DE-41BE-8E3C-EEBDBD630928}" type="presParOf" srcId="{329C4B2D-1939-4533-A04F-AF05A73FF682}" destId="{C26C0C24-62F7-459D-842C-BC6B829C01FD}" srcOrd="4" destOrd="0" presId="urn:microsoft.com/office/officeart/2005/8/layout/hProcess9"/>
    <dgm:cxn modelId="{169C092E-CB3A-41F3-BA56-6DB05B6FF63C}" type="presParOf" srcId="{329C4B2D-1939-4533-A04F-AF05A73FF682}" destId="{1572E05D-91C5-4D4E-98F2-3C4794AF6712}" srcOrd="5" destOrd="0" presId="urn:microsoft.com/office/officeart/2005/8/layout/hProcess9"/>
    <dgm:cxn modelId="{38253992-B710-4641-A4F0-81A1278408EB}" type="presParOf" srcId="{329C4B2D-1939-4533-A04F-AF05A73FF682}" destId="{3A0274F4-8EA4-42FE-956B-D5B429992C35}" srcOrd="6" destOrd="0" presId="urn:microsoft.com/office/officeart/2005/8/layout/hProcess9"/>
    <dgm:cxn modelId="{0B657CDB-0B63-4378-BE00-69A2CEEBC142}" type="presParOf" srcId="{329C4B2D-1939-4533-A04F-AF05A73FF682}" destId="{1A392064-A46B-439A-BAB8-7063763A5944}" srcOrd="7" destOrd="0" presId="urn:microsoft.com/office/officeart/2005/8/layout/hProcess9"/>
    <dgm:cxn modelId="{8FD731E6-7D66-4E01-B526-215453DB88CC}" type="presParOf" srcId="{329C4B2D-1939-4533-A04F-AF05A73FF682}" destId="{9927F22D-2BB9-4C16-A545-D6054A010534}" srcOrd="8" destOrd="0" presId="urn:microsoft.com/office/officeart/2005/8/layout/hProcess9"/>
    <dgm:cxn modelId="{103786FA-C080-4B64-9D47-4951AA0ACB6C}" type="presParOf" srcId="{329C4B2D-1939-4533-A04F-AF05A73FF682}" destId="{8D893371-CCD4-4178-B8DD-E3F6B0CDFF7E}" srcOrd="9" destOrd="0" presId="urn:microsoft.com/office/officeart/2005/8/layout/hProcess9"/>
    <dgm:cxn modelId="{A2E8797B-9264-4848-A7CD-D92F7CD79A5D}" type="presParOf" srcId="{329C4B2D-1939-4533-A04F-AF05A73FF682}" destId="{BD0762BE-20B3-4916-932B-6EFF9A9CA7D9}" srcOrd="1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9CA196-C6D3-4E1F-96F5-48F0B83AB628}">
      <dsp:nvSpPr>
        <dsp:cNvPr id="0" name=""/>
        <dsp:cNvSpPr/>
      </dsp:nvSpPr>
      <dsp:spPr>
        <a:xfrm>
          <a:off x="660558" y="0"/>
          <a:ext cx="7486332" cy="1949450"/>
        </a:xfrm>
        <a:prstGeom prst="rightArrow">
          <a:avLst/>
        </a:prstGeom>
        <a:solidFill>
          <a:schemeClr val="tx1">
            <a:lumMod val="75000"/>
          </a:schemeClr>
        </a:solidFill>
        <a:ln>
          <a:noFill/>
        </a:ln>
        <a:effectLst/>
      </dsp:spPr>
      <dsp:style>
        <a:lnRef idx="0">
          <a:scrgbClr r="0" g="0" b="0"/>
        </a:lnRef>
        <a:fillRef idx="1">
          <a:scrgbClr r="0" g="0" b="0"/>
        </a:fillRef>
        <a:effectRef idx="0">
          <a:scrgbClr r="0" g="0" b="0"/>
        </a:effectRef>
        <a:fontRef idx="minor"/>
      </dsp:style>
    </dsp:sp>
    <dsp:sp modelId="{2422DF8E-8733-4B0D-B8E3-4D7195E72E5E}">
      <dsp:nvSpPr>
        <dsp:cNvPr id="0" name=""/>
        <dsp:cNvSpPr/>
      </dsp:nvSpPr>
      <dsp:spPr>
        <a:xfrm>
          <a:off x="107" y="584834"/>
          <a:ext cx="1288863" cy="779780"/>
        </a:xfrm>
        <a:prstGeom prst="roundRect">
          <a:avLst/>
        </a:prstGeom>
        <a:solidFill>
          <a:schemeClr val="lt1">
            <a:hueOff val="0"/>
            <a:satOff val="0"/>
            <a:lumOff val="0"/>
            <a:alphaOff val="0"/>
          </a:schemeClr>
        </a:solidFill>
        <a:ln w="19050"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fr-BE" sz="1200" kern="1200" dirty="0"/>
            <a:t>Loi du 8 avril </a:t>
          </a:r>
          <a:r>
            <a:rPr lang="fr-BE" sz="1200" b="1" kern="1200" dirty="0">
              <a:solidFill>
                <a:srgbClr val="9D52E8"/>
              </a:solidFill>
            </a:rPr>
            <a:t>1965</a:t>
          </a:r>
          <a:r>
            <a:rPr lang="fr-BE" sz="1200" kern="1200" dirty="0">
              <a:solidFill>
                <a:srgbClr val="9D52E8"/>
              </a:solidFill>
            </a:rPr>
            <a:t> </a:t>
          </a:r>
          <a:r>
            <a:rPr lang="fr-BE" sz="1200" kern="1200" dirty="0"/>
            <a:t>relative à la protection de la jeunesse</a:t>
          </a:r>
        </a:p>
      </dsp:txBody>
      <dsp:txXfrm>
        <a:off x="38173" y="622900"/>
        <a:ext cx="1212731" cy="703648"/>
      </dsp:txXfrm>
    </dsp:sp>
    <dsp:sp modelId="{6ECE7E60-07AC-4408-8548-B462BE394D8D}">
      <dsp:nvSpPr>
        <dsp:cNvPr id="0" name=""/>
        <dsp:cNvSpPr/>
      </dsp:nvSpPr>
      <dsp:spPr>
        <a:xfrm>
          <a:off x="1503781" y="584834"/>
          <a:ext cx="1288863" cy="779780"/>
        </a:xfrm>
        <a:prstGeom prst="roundRect">
          <a:avLst/>
        </a:prstGeom>
        <a:solidFill>
          <a:schemeClr val="lt1">
            <a:hueOff val="0"/>
            <a:satOff val="0"/>
            <a:lumOff val="0"/>
            <a:alphaOff val="0"/>
          </a:schemeClr>
        </a:solidFill>
        <a:ln w="19050"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BE" sz="1200" kern="1200" dirty="0"/>
            <a:t>Décret du 4 mars </a:t>
          </a:r>
          <a:r>
            <a:rPr lang="fr-BE" sz="1200" b="1" kern="1200" dirty="0">
              <a:solidFill>
                <a:srgbClr val="B47BED"/>
              </a:solidFill>
            </a:rPr>
            <a:t>1991 </a:t>
          </a:r>
          <a:r>
            <a:rPr lang="fr-BE" sz="1200" kern="1200" dirty="0"/>
            <a:t>relatif à  l'Aide à la Jeunesse </a:t>
          </a:r>
        </a:p>
      </dsp:txBody>
      <dsp:txXfrm>
        <a:off x="1541847" y="622900"/>
        <a:ext cx="1212731" cy="703648"/>
      </dsp:txXfrm>
    </dsp:sp>
    <dsp:sp modelId="{C26C0C24-62F7-459D-842C-BC6B829C01FD}">
      <dsp:nvSpPr>
        <dsp:cNvPr id="0" name=""/>
        <dsp:cNvSpPr/>
      </dsp:nvSpPr>
      <dsp:spPr>
        <a:xfrm>
          <a:off x="3007456" y="584834"/>
          <a:ext cx="1288863" cy="779780"/>
        </a:xfrm>
        <a:prstGeom prst="roundRect">
          <a:avLst/>
        </a:prstGeom>
        <a:solidFill>
          <a:schemeClr val="lt1">
            <a:hueOff val="0"/>
            <a:satOff val="0"/>
            <a:lumOff val="0"/>
            <a:alphaOff val="0"/>
          </a:schemeClr>
        </a:solidFill>
        <a:ln w="19050"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BE" sz="1200" b="0" kern="1200" dirty="0">
              <a:solidFill>
                <a:sysClr val="windowText" lastClr="000000"/>
              </a:solidFill>
            </a:rPr>
            <a:t>Loi du 2 février</a:t>
          </a:r>
          <a:r>
            <a:rPr lang="fr-BE" sz="1200" b="1" kern="1200" dirty="0">
              <a:solidFill>
                <a:sysClr val="windowText" lastClr="000000"/>
              </a:solidFill>
            </a:rPr>
            <a:t> </a:t>
          </a:r>
          <a:r>
            <a:rPr lang="fr-BE" sz="1200" b="1" kern="1200" dirty="0">
              <a:solidFill>
                <a:srgbClr val="B47BED"/>
              </a:solidFill>
            </a:rPr>
            <a:t>1994 </a:t>
          </a:r>
          <a:r>
            <a:rPr lang="fr-BE" sz="1200" b="0" kern="1200" dirty="0">
              <a:solidFill>
                <a:srgbClr val="B47BED"/>
              </a:solidFill>
            </a:rPr>
            <a:t>s</a:t>
          </a:r>
          <a:r>
            <a:rPr lang="fr-BE" sz="1200" b="0" kern="1200" dirty="0">
              <a:solidFill>
                <a:sysClr val="windowText" lastClr="000000"/>
              </a:solidFill>
            </a:rPr>
            <a:t>ur la protection de la jeunesse</a:t>
          </a:r>
          <a:endParaRPr lang="fr-BE" sz="1200" b="1" kern="1200" dirty="0">
            <a:solidFill>
              <a:srgbClr val="F17F0D"/>
            </a:solidFill>
          </a:endParaRPr>
        </a:p>
      </dsp:txBody>
      <dsp:txXfrm>
        <a:off x="3045522" y="622900"/>
        <a:ext cx="1212731" cy="703648"/>
      </dsp:txXfrm>
    </dsp:sp>
    <dsp:sp modelId="{3A0274F4-8EA4-42FE-956B-D5B429992C35}">
      <dsp:nvSpPr>
        <dsp:cNvPr id="0" name=""/>
        <dsp:cNvSpPr/>
      </dsp:nvSpPr>
      <dsp:spPr>
        <a:xfrm>
          <a:off x="4485550" y="587993"/>
          <a:ext cx="1288863" cy="779780"/>
        </a:xfrm>
        <a:prstGeom prst="roundRect">
          <a:avLst/>
        </a:prstGeom>
        <a:solidFill>
          <a:schemeClr val="lt1">
            <a:hueOff val="0"/>
            <a:satOff val="0"/>
            <a:lumOff val="0"/>
            <a:alphaOff val="0"/>
          </a:schemeClr>
        </a:solidFill>
        <a:ln w="19050"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BE" sz="1200" kern="1200" dirty="0"/>
            <a:t>Abrogation de l'art 53 en janvier </a:t>
          </a:r>
          <a:r>
            <a:rPr lang="fr-BE" sz="1200" b="1" kern="1200" dirty="0">
              <a:solidFill>
                <a:srgbClr val="B47BED"/>
              </a:solidFill>
            </a:rPr>
            <a:t>2002</a:t>
          </a:r>
        </a:p>
      </dsp:txBody>
      <dsp:txXfrm>
        <a:off x="4523616" y="626059"/>
        <a:ext cx="1212731" cy="703648"/>
      </dsp:txXfrm>
    </dsp:sp>
    <dsp:sp modelId="{9927F22D-2BB9-4C16-A545-D6054A010534}">
      <dsp:nvSpPr>
        <dsp:cNvPr id="0" name=""/>
        <dsp:cNvSpPr/>
      </dsp:nvSpPr>
      <dsp:spPr>
        <a:xfrm>
          <a:off x="6014804" y="584834"/>
          <a:ext cx="1288863" cy="779780"/>
        </a:xfrm>
        <a:prstGeom prst="roundRect">
          <a:avLst/>
        </a:prstGeom>
        <a:solidFill>
          <a:schemeClr val="lt1">
            <a:hueOff val="0"/>
            <a:satOff val="0"/>
            <a:lumOff val="0"/>
            <a:alphaOff val="0"/>
          </a:schemeClr>
        </a:solidFill>
        <a:ln w="19050"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BE" sz="1200" kern="1200" dirty="0"/>
            <a:t>Loi du 15 mai et du 13 juin </a:t>
          </a:r>
          <a:r>
            <a:rPr lang="fr-BE" sz="1200" b="1" kern="1200" dirty="0">
              <a:solidFill>
                <a:srgbClr val="B47BED"/>
              </a:solidFill>
            </a:rPr>
            <a:t>2006</a:t>
          </a:r>
        </a:p>
      </dsp:txBody>
      <dsp:txXfrm>
        <a:off x="6052870" y="622900"/>
        <a:ext cx="1212731" cy="703648"/>
      </dsp:txXfrm>
    </dsp:sp>
    <dsp:sp modelId="{BD0762BE-20B3-4916-932B-6EFF9A9CA7D9}">
      <dsp:nvSpPr>
        <dsp:cNvPr id="0" name=""/>
        <dsp:cNvSpPr/>
      </dsp:nvSpPr>
      <dsp:spPr>
        <a:xfrm>
          <a:off x="7518478" y="584834"/>
          <a:ext cx="1288863" cy="779780"/>
        </a:xfrm>
        <a:prstGeom prst="roundRect">
          <a:avLst/>
        </a:prstGeom>
        <a:solidFill>
          <a:schemeClr val="lt1">
            <a:hueOff val="0"/>
            <a:satOff val="0"/>
            <a:lumOff val="0"/>
            <a:alphaOff val="0"/>
          </a:schemeClr>
        </a:solidFill>
        <a:ln w="19050"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BE" sz="1200" kern="1200" dirty="0"/>
            <a:t>Décret du 18 janvier </a:t>
          </a:r>
          <a:r>
            <a:rPr lang="fr-BE" sz="1200" b="1" kern="1200" dirty="0">
              <a:solidFill>
                <a:srgbClr val="B47BED"/>
              </a:solidFill>
            </a:rPr>
            <a:t>2018</a:t>
          </a:r>
        </a:p>
      </dsp:txBody>
      <dsp:txXfrm>
        <a:off x="7556544" y="622900"/>
        <a:ext cx="1212731" cy="70364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fr-FR"/>
              <a:t>Modifiez le style du titre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55EA0611-948D-4BB8-91D4-56B6AB931A3C}" type="datetimeFigureOut">
              <a:rPr lang="fr-BE" smtClean="0"/>
              <a:t>02-09-19</a:t>
            </a:fld>
            <a:endParaRPr lang="fr-BE"/>
          </a:p>
        </p:txBody>
      </p:sp>
      <p:sp>
        <p:nvSpPr>
          <p:cNvPr id="5" name="Footer Placeholder 4"/>
          <p:cNvSpPr>
            <a:spLocks noGrp="1"/>
          </p:cNvSpPr>
          <p:nvPr>
            <p:ph type="ftr" sz="quarter" idx="11"/>
          </p:nvPr>
        </p:nvSpPr>
        <p:spPr>
          <a:xfrm>
            <a:off x="3962399" y="5870575"/>
            <a:ext cx="4893958" cy="377825"/>
          </a:xfrm>
        </p:spPr>
        <p:txBody>
          <a:bodyPr/>
          <a:lstStyle/>
          <a:p>
            <a:endParaRPr lang="fr-BE"/>
          </a:p>
        </p:txBody>
      </p:sp>
      <p:sp>
        <p:nvSpPr>
          <p:cNvPr id="6" name="Slide Number Placeholder 5"/>
          <p:cNvSpPr>
            <a:spLocks noGrp="1"/>
          </p:cNvSpPr>
          <p:nvPr>
            <p:ph type="sldNum" sz="quarter" idx="12"/>
          </p:nvPr>
        </p:nvSpPr>
        <p:spPr>
          <a:xfrm>
            <a:off x="10608958" y="5870575"/>
            <a:ext cx="551167" cy="377825"/>
          </a:xfrm>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28271834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5EA0611-948D-4BB8-91D4-56B6AB931A3C}" type="datetimeFigureOut">
              <a:rPr lang="fr-BE" smtClean="0"/>
              <a:t>02-09-19</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4036087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5EA0611-948D-4BB8-91D4-56B6AB931A3C}" type="datetimeFigureOut">
              <a:rPr lang="fr-BE" smtClean="0"/>
              <a:t>02-09-19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4291291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5EA0611-948D-4BB8-91D4-56B6AB931A3C}" type="datetimeFigureOut">
              <a:rPr lang="fr-BE" smtClean="0"/>
              <a:t>02-09-19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28514375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5EA0611-948D-4BB8-91D4-56B6AB931A3C}" type="datetimeFigureOut">
              <a:rPr lang="fr-BE" smtClean="0"/>
              <a:t>02-09-19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5073991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5EA0611-948D-4BB8-91D4-56B6AB931A3C}" type="datetimeFigureOut">
              <a:rPr lang="fr-BE" smtClean="0"/>
              <a:t>02-09-19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32955321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fr-FR"/>
              <a:t>Modifiez le style du titre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5EA0611-948D-4BB8-91D4-56B6AB931A3C}" type="datetimeFigureOut">
              <a:rPr lang="fr-BE" smtClean="0"/>
              <a:t>02-09-19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11869930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EA0611-948D-4BB8-91D4-56B6AB931A3C}" type="datetimeFigureOut">
              <a:rPr lang="fr-BE" smtClean="0"/>
              <a:t>02-09-19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7593249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EA0611-948D-4BB8-91D4-56B6AB931A3C}" type="datetimeFigureOut">
              <a:rPr lang="fr-BE" smtClean="0"/>
              <a:t>02-09-19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241779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EA0611-948D-4BB8-91D4-56B6AB931A3C}" type="datetimeFigureOut">
              <a:rPr lang="fr-BE" smtClean="0"/>
              <a:t>02-09-19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3131323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fr-FR"/>
              <a:t>Modifiez le style du titre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5EA0611-948D-4BB8-91D4-56B6AB931A3C}" type="datetimeFigureOut">
              <a:rPr lang="fr-BE" smtClean="0"/>
              <a:t>02-09-19</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223697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5EA0611-948D-4BB8-91D4-56B6AB931A3C}" type="datetimeFigureOut">
              <a:rPr lang="fr-BE" smtClean="0"/>
              <a:t>02-09-19</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693839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5EA0611-948D-4BB8-91D4-56B6AB931A3C}" type="datetimeFigureOut">
              <a:rPr lang="fr-BE" smtClean="0"/>
              <a:t>02-09-19</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965806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5EA0611-948D-4BB8-91D4-56B6AB931A3C}" type="datetimeFigureOut">
              <a:rPr lang="fr-BE" smtClean="0"/>
              <a:t>02-09-19</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42919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55EA0611-948D-4BB8-91D4-56B6AB931A3C}" type="datetimeFigureOut">
              <a:rPr lang="fr-BE" smtClean="0"/>
              <a:t>02-09-19</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2414689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5EA0611-948D-4BB8-91D4-56B6AB931A3C}" type="datetimeFigureOut">
              <a:rPr lang="fr-BE" smtClean="0"/>
              <a:t>02-09-19</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960869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fr-FR"/>
              <a:t>Modifiez le style du titre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5EA0611-948D-4BB8-91D4-56B6AB931A3C}" type="datetimeFigureOut">
              <a:rPr lang="fr-BE" smtClean="0"/>
              <a:t>02-09-19</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49E245E0-5E38-4201-8BEC-7F7A979CA869}" type="slidenum">
              <a:rPr lang="fr-BE" smtClean="0"/>
              <a:t>‹Nr.›</a:t>
            </a:fld>
            <a:endParaRPr lang="fr-BE"/>
          </a:p>
        </p:txBody>
      </p:sp>
    </p:spTree>
    <p:extLst>
      <p:ext uri="{BB962C8B-B14F-4D97-AF65-F5344CB8AC3E}">
        <p14:creationId xmlns:p14="http://schemas.microsoft.com/office/powerpoint/2010/main" val="4237738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5EA0611-948D-4BB8-91D4-56B6AB931A3C}" type="datetimeFigureOut">
              <a:rPr lang="fr-BE" smtClean="0"/>
              <a:t>02-09-19</a:t>
            </a:fld>
            <a:endParaRPr lang="fr-BE"/>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fr-BE"/>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9E245E0-5E38-4201-8BEC-7F7A979CA869}" type="slidenum">
              <a:rPr lang="fr-BE" smtClean="0"/>
              <a:t>‹Nr.›</a:t>
            </a:fld>
            <a:endParaRPr lang="fr-BE"/>
          </a:p>
        </p:txBody>
      </p:sp>
    </p:spTree>
    <p:extLst>
      <p:ext uri="{BB962C8B-B14F-4D97-AF65-F5344CB8AC3E}">
        <p14:creationId xmlns:p14="http://schemas.microsoft.com/office/powerpoint/2010/main" val="4044655596"/>
      </p:ext>
    </p:extLst>
  </p:cSld>
  <p:clrMap bg1="dk1" tx1="lt1" bg2="dk2" tx2="lt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 id="2147483754" r:id="rId16"/>
    <p:sldLayoutId id="214748375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5">
                <a:tint val="45000"/>
                <a:satMod val="400000"/>
              </a:schemeClr>
            </a:duotone>
          </a:blip>
          <a:stretch/>
        </a:blipFill>
        <a:effectLst/>
      </p:bgPr>
    </p:bg>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FDB41324-53D6-4B79-B19B-422D3362E348}"/>
              </a:ext>
            </a:extLst>
          </p:cNvPr>
          <p:cNvSpPr txBox="1"/>
          <p:nvPr/>
        </p:nvSpPr>
        <p:spPr>
          <a:xfrm>
            <a:off x="1265014" y="1878782"/>
            <a:ext cx="9889434" cy="2062103"/>
          </a:xfrm>
          <a:prstGeom prst="rect">
            <a:avLst/>
          </a:prstGeom>
          <a:noFill/>
        </p:spPr>
        <p:txBody>
          <a:bodyPr wrap="square" rtlCol="0">
            <a:spAutoFit/>
          </a:bodyPr>
          <a:lstStyle/>
          <a:p>
            <a:pPr algn="ctr"/>
            <a:r>
              <a:rPr lang="fr-BE" sz="3200" b="1" i="1" dirty="0"/>
              <a:t>ENJEUX DE GENRE DANS LES DYNAMIQUES EXPLICATIVES DE LA DELINQUANCE JUVENILE ET DANS L’INTERVENTION AUPRES DES JEUNES – </a:t>
            </a:r>
          </a:p>
          <a:p>
            <a:pPr algn="ctr"/>
            <a:r>
              <a:rPr lang="fr-BE" sz="3200" b="1" i="1" dirty="0"/>
              <a:t>REGARDS SUR LES PRATIQUES EN BELGIQUE</a:t>
            </a:r>
            <a:endParaRPr lang="fr-BE" sz="3200" dirty="0"/>
          </a:p>
        </p:txBody>
      </p:sp>
      <p:sp>
        <p:nvSpPr>
          <p:cNvPr id="7" name="ZoneTexte 6">
            <a:extLst>
              <a:ext uri="{FF2B5EF4-FFF2-40B4-BE49-F238E27FC236}">
                <a16:creationId xmlns:a16="http://schemas.microsoft.com/office/drawing/2014/main" id="{7D1FB8FC-BA02-4399-B658-1BC7245A0B97}"/>
              </a:ext>
            </a:extLst>
          </p:cNvPr>
          <p:cNvSpPr txBox="1"/>
          <p:nvPr/>
        </p:nvSpPr>
        <p:spPr>
          <a:xfrm>
            <a:off x="8388626" y="4715255"/>
            <a:ext cx="2087217" cy="1015663"/>
          </a:xfrm>
          <a:prstGeom prst="rect">
            <a:avLst/>
          </a:prstGeom>
          <a:noFill/>
        </p:spPr>
        <p:txBody>
          <a:bodyPr wrap="square" rtlCol="0">
            <a:spAutoFit/>
          </a:bodyPr>
          <a:lstStyle/>
          <a:p>
            <a:r>
              <a:rPr lang="fr-BE" sz="2000" b="1" i="1" dirty="0"/>
              <a:t>Jacqueline SPITZ</a:t>
            </a:r>
          </a:p>
          <a:p>
            <a:endParaRPr lang="fr-BE" sz="2000" b="1" i="1" dirty="0"/>
          </a:p>
          <a:p>
            <a:r>
              <a:rPr lang="fr-BE" sz="2000" b="1" i="1" dirty="0"/>
              <a:t>Claire GAVRAY</a:t>
            </a:r>
          </a:p>
        </p:txBody>
      </p:sp>
      <p:pic>
        <p:nvPicPr>
          <p:cNvPr id="8" name="Image 7">
            <a:extLst>
              <a:ext uri="{FF2B5EF4-FFF2-40B4-BE49-F238E27FC236}">
                <a16:creationId xmlns:a16="http://schemas.microsoft.com/office/drawing/2014/main" id="{CEC767F5-E989-43D7-8FFB-3130D19D6BA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976603" y="4979218"/>
            <a:ext cx="1233128" cy="487736"/>
          </a:xfrm>
          <a:prstGeom prst="rect">
            <a:avLst/>
          </a:prstGeom>
          <a:noFill/>
        </p:spPr>
      </p:pic>
    </p:spTree>
    <p:extLst>
      <p:ext uri="{BB962C8B-B14F-4D97-AF65-F5344CB8AC3E}">
        <p14:creationId xmlns:p14="http://schemas.microsoft.com/office/powerpoint/2010/main" val="1414090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5">
                <a:tint val="45000"/>
                <a:satMod val="400000"/>
              </a:schemeClr>
            </a:duotone>
          </a:blip>
          <a:stretch/>
        </a:blip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EB13D6E3-076B-49D6-9386-26E12BD78CE7}"/>
              </a:ext>
            </a:extLst>
          </p:cNvPr>
          <p:cNvSpPr txBox="1"/>
          <p:nvPr/>
        </p:nvSpPr>
        <p:spPr>
          <a:xfrm>
            <a:off x="1361660" y="748495"/>
            <a:ext cx="9352722" cy="461665"/>
          </a:xfrm>
          <a:prstGeom prst="rect">
            <a:avLst/>
          </a:prstGeom>
          <a:noFill/>
        </p:spPr>
        <p:txBody>
          <a:bodyPr wrap="square" rtlCol="0">
            <a:spAutoFit/>
          </a:bodyPr>
          <a:lstStyle/>
          <a:p>
            <a:r>
              <a:rPr lang="fr-BE" sz="2400" b="1" i="1" dirty="0"/>
              <a:t>Pratiques quotidiennes et évolution du profil des intervenants de terrain</a:t>
            </a:r>
          </a:p>
        </p:txBody>
      </p:sp>
      <p:sp>
        <p:nvSpPr>
          <p:cNvPr id="3" name="ZoneTexte 2">
            <a:extLst>
              <a:ext uri="{FF2B5EF4-FFF2-40B4-BE49-F238E27FC236}">
                <a16:creationId xmlns:a16="http://schemas.microsoft.com/office/drawing/2014/main" id="{A86D7F4F-8E4C-409B-96C3-73760A6956C1}"/>
              </a:ext>
            </a:extLst>
          </p:cNvPr>
          <p:cNvSpPr txBox="1"/>
          <p:nvPr/>
        </p:nvSpPr>
        <p:spPr>
          <a:xfrm>
            <a:off x="2266121" y="1557796"/>
            <a:ext cx="8448261" cy="646331"/>
          </a:xfrm>
          <a:prstGeom prst="rect">
            <a:avLst/>
          </a:prstGeom>
          <a:noFill/>
        </p:spPr>
        <p:txBody>
          <a:bodyPr wrap="square" rtlCol="0">
            <a:spAutoFit/>
          </a:bodyPr>
          <a:lstStyle/>
          <a:p>
            <a:pPr marL="285750" indent="-285750">
              <a:buFont typeface="Wingdings" panose="05000000000000000000" pitchFamily="2" charset="2"/>
              <a:buChar char="§"/>
            </a:pPr>
            <a:r>
              <a:rPr lang="fr-BE" dirty="0"/>
              <a:t>Changement du profil des éducateurs masculins et de leur attitude par rapport à la profession</a:t>
            </a:r>
          </a:p>
        </p:txBody>
      </p:sp>
      <p:sp>
        <p:nvSpPr>
          <p:cNvPr id="4" name="ZoneTexte 3">
            <a:extLst>
              <a:ext uri="{FF2B5EF4-FFF2-40B4-BE49-F238E27FC236}">
                <a16:creationId xmlns:a16="http://schemas.microsoft.com/office/drawing/2014/main" id="{3A31EDAF-20E9-495D-9A38-86AA62BF699A}"/>
              </a:ext>
            </a:extLst>
          </p:cNvPr>
          <p:cNvSpPr txBox="1"/>
          <p:nvPr/>
        </p:nvSpPr>
        <p:spPr>
          <a:xfrm>
            <a:off x="3438939" y="2321814"/>
            <a:ext cx="5565913" cy="646331"/>
          </a:xfrm>
          <a:prstGeom prst="rect">
            <a:avLst/>
          </a:prstGeom>
          <a:noFill/>
        </p:spPr>
        <p:txBody>
          <a:bodyPr wrap="square" rtlCol="0">
            <a:spAutoFit/>
          </a:bodyPr>
          <a:lstStyle/>
          <a:p>
            <a:r>
              <a:rPr lang="fr-BE" dirty="0"/>
              <a:t>Position de « sauveur » mais profession de second choix</a:t>
            </a:r>
          </a:p>
          <a:p>
            <a:r>
              <a:rPr lang="fr-BE" dirty="0"/>
              <a:t>Parenthèse dans leur carrière professionnelle</a:t>
            </a:r>
          </a:p>
        </p:txBody>
      </p:sp>
      <p:sp>
        <p:nvSpPr>
          <p:cNvPr id="5" name="ZoneTexte 4">
            <a:extLst>
              <a:ext uri="{FF2B5EF4-FFF2-40B4-BE49-F238E27FC236}">
                <a16:creationId xmlns:a16="http://schemas.microsoft.com/office/drawing/2014/main" id="{1E2D1D68-35D4-4F5D-9CA5-7B99CCF2BC52}"/>
              </a:ext>
            </a:extLst>
          </p:cNvPr>
          <p:cNvSpPr txBox="1"/>
          <p:nvPr/>
        </p:nvSpPr>
        <p:spPr>
          <a:xfrm>
            <a:off x="2266122" y="3085832"/>
            <a:ext cx="8448260" cy="369332"/>
          </a:xfrm>
          <a:prstGeom prst="rect">
            <a:avLst/>
          </a:prstGeom>
          <a:noFill/>
        </p:spPr>
        <p:txBody>
          <a:bodyPr wrap="square" rtlCol="0">
            <a:spAutoFit/>
          </a:bodyPr>
          <a:lstStyle/>
          <a:p>
            <a:pPr marL="285750" indent="-285750">
              <a:buFont typeface="Wingdings" panose="05000000000000000000" pitchFamily="2" charset="2"/>
              <a:buChar char="§"/>
            </a:pPr>
            <a:r>
              <a:rPr lang="fr-BE" dirty="0"/>
              <a:t>Peur des éducatrices face à la dangerosité potentielle des filles</a:t>
            </a:r>
          </a:p>
        </p:txBody>
      </p:sp>
      <p:sp>
        <p:nvSpPr>
          <p:cNvPr id="6" name="ZoneTexte 5">
            <a:extLst>
              <a:ext uri="{FF2B5EF4-FFF2-40B4-BE49-F238E27FC236}">
                <a16:creationId xmlns:a16="http://schemas.microsoft.com/office/drawing/2014/main" id="{57205AF2-1B5F-4127-A7BE-DF7577E8ED71}"/>
              </a:ext>
            </a:extLst>
          </p:cNvPr>
          <p:cNvSpPr txBox="1"/>
          <p:nvPr/>
        </p:nvSpPr>
        <p:spPr>
          <a:xfrm>
            <a:off x="2266120" y="4076985"/>
            <a:ext cx="8656984" cy="369332"/>
          </a:xfrm>
          <a:prstGeom prst="rect">
            <a:avLst/>
          </a:prstGeom>
          <a:noFill/>
        </p:spPr>
        <p:txBody>
          <a:bodyPr wrap="square" rtlCol="0">
            <a:spAutoFit/>
          </a:bodyPr>
          <a:lstStyle/>
          <a:p>
            <a:pPr marL="285750" indent="-285750">
              <a:buFont typeface="Wingdings" panose="05000000000000000000" pitchFamily="2" charset="2"/>
              <a:buChar char="§"/>
            </a:pPr>
            <a:r>
              <a:rPr lang="fr-BE" dirty="0"/>
              <a:t>Actes de violence vécus par les éducateurs masculins comme des blessures narcissiques</a:t>
            </a:r>
          </a:p>
        </p:txBody>
      </p:sp>
      <p:sp>
        <p:nvSpPr>
          <p:cNvPr id="7" name="ZoneTexte 6">
            <a:extLst>
              <a:ext uri="{FF2B5EF4-FFF2-40B4-BE49-F238E27FC236}">
                <a16:creationId xmlns:a16="http://schemas.microsoft.com/office/drawing/2014/main" id="{1EB777EA-490A-42D5-8A4C-E53EFBA75C7C}"/>
              </a:ext>
            </a:extLst>
          </p:cNvPr>
          <p:cNvSpPr txBox="1"/>
          <p:nvPr/>
        </p:nvSpPr>
        <p:spPr>
          <a:xfrm>
            <a:off x="3438939" y="3572851"/>
            <a:ext cx="5440017" cy="369332"/>
          </a:xfrm>
          <a:prstGeom prst="rect">
            <a:avLst/>
          </a:prstGeom>
          <a:noFill/>
        </p:spPr>
        <p:txBody>
          <a:bodyPr wrap="square" rtlCol="0">
            <a:spAutoFit/>
          </a:bodyPr>
          <a:lstStyle/>
          <a:p>
            <a:r>
              <a:rPr lang="fr-BE" dirty="0"/>
              <a:t>Doute par rapport à leurs compétences et leurs valeurs</a:t>
            </a:r>
          </a:p>
        </p:txBody>
      </p:sp>
      <p:sp>
        <p:nvSpPr>
          <p:cNvPr id="8" name="ZoneTexte 7">
            <a:extLst>
              <a:ext uri="{FF2B5EF4-FFF2-40B4-BE49-F238E27FC236}">
                <a16:creationId xmlns:a16="http://schemas.microsoft.com/office/drawing/2014/main" id="{B40B0B01-907D-4E17-8409-B8A9F59B4872}"/>
              </a:ext>
            </a:extLst>
          </p:cNvPr>
          <p:cNvSpPr txBox="1"/>
          <p:nvPr/>
        </p:nvSpPr>
        <p:spPr>
          <a:xfrm>
            <a:off x="3412434" y="4564004"/>
            <a:ext cx="5466522" cy="646331"/>
          </a:xfrm>
          <a:prstGeom prst="rect">
            <a:avLst/>
          </a:prstGeom>
          <a:noFill/>
        </p:spPr>
        <p:txBody>
          <a:bodyPr wrap="square" rtlCol="0">
            <a:spAutoFit/>
          </a:bodyPr>
          <a:lstStyle/>
          <a:p>
            <a:r>
              <a:rPr lang="fr-BE" dirty="0"/>
              <a:t>Vécu de frustration, revendications, valorisation de la force et de l’autorité</a:t>
            </a:r>
          </a:p>
        </p:txBody>
      </p:sp>
      <p:sp>
        <p:nvSpPr>
          <p:cNvPr id="10" name="Flèche : droite 9">
            <a:extLst>
              <a:ext uri="{FF2B5EF4-FFF2-40B4-BE49-F238E27FC236}">
                <a16:creationId xmlns:a16="http://schemas.microsoft.com/office/drawing/2014/main" id="{7D8323D5-5BBD-4765-8DA3-0A122951DB36}"/>
              </a:ext>
            </a:extLst>
          </p:cNvPr>
          <p:cNvSpPr/>
          <p:nvPr/>
        </p:nvSpPr>
        <p:spPr>
          <a:xfrm>
            <a:off x="1818861" y="5900783"/>
            <a:ext cx="1729409" cy="20872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1" name="ZoneTexte 10">
            <a:extLst>
              <a:ext uri="{FF2B5EF4-FFF2-40B4-BE49-F238E27FC236}">
                <a16:creationId xmlns:a16="http://schemas.microsoft.com/office/drawing/2014/main" id="{BD9FF129-5576-4526-A4D4-C8289C9E5803}"/>
              </a:ext>
            </a:extLst>
          </p:cNvPr>
          <p:cNvSpPr txBox="1"/>
          <p:nvPr/>
        </p:nvSpPr>
        <p:spPr>
          <a:xfrm>
            <a:off x="3856383" y="5506278"/>
            <a:ext cx="6241774" cy="1015663"/>
          </a:xfrm>
          <a:prstGeom prst="rect">
            <a:avLst/>
          </a:prstGeom>
          <a:noFill/>
        </p:spPr>
        <p:txBody>
          <a:bodyPr wrap="square" rtlCol="0">
            <a:spAutoFit/>
          </a:bodyPr>
          <a:lstStyle/>
          <a:p>
            <a:pPr algn="ctr"/>
            <a:r>
              <a:rPr lang="fr-BE" sz="2000" b="1" i="1" dirty="0"/>
              <a:t>SURVALORISATION DU MASCULIN A POIGNE DANS LES FACONS DE PENSER ET D’AGIR</a:t>
            </a:r>
          </a:p>
          <a:p>
            <a:pPr algn="ctr"/>
            <a:r>
              <a:rPr lang="fr-BE" sz="2000" b="1" i="1" dirty="0"/>
              <a:t>DEVALORISATION DU FEMININ</a:t>
            </a:r>
          </a:p>
        </p:txBody>
      </p:sp>
    </p:spTree>
    <p:extLst>
      <p:ext uri="{BB962C8B-B14F-4D97-AF65-F5344CB8AC3E}">
        <p14:creationId xmlns:p14="http://schemas.microsoft.com/office/powerpoint/2010/main" val="115696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10" grpId="0" animBg="1"/>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5">
                <a:tint val="45000"/>
                <a:satMod val="400000"/>
              </a:schemeClr>
            </a:duotone>
          </a:blip>
          <a:stretch/>
        </a:blip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0CFEB0E5-528F-48BF-8630-B58099177E53}"/>
              </a:ext>
            </a:extLst>
          </p:cNvPr>
          <p:cNvSpPr txBox="1"/>
          <p:nvPr/>
        </p:nvSpPr>
        <p:spPr>
          <a:xfrm>
            <a:off x="882926" y="1003852"/>
            <a:ext cx="10426148" cy="461665"/>
          </a:xfrm>
          <a:prstGeom prst="rect">
            <a:avLst/>
          </a:prstGeom>
          <a:noFill/>
        </p:spPr>
        <p:txBody>
          <a:bodyPr wrap="square" rtlCol="0">
            <a:spAutoFit/>
          </a:bodyPr>
          <a:lstStyle/>
          <a:p>
            <a:r>
              <a:rPr lang="fr-BE" sz="2400" b="1" i="1" dirty="0"/>
              <a:t>Le genre en action dans les trajectoires délinquantes et le recours à la violence</a:t>
            </a:r>
          </a:p>
        </p:txBody>
      </p:sp>
      <p:sp>
        <p:nvSpPr>
          <p:cNvPr id="3" name="ZoneTexte 2">
            <a:extLst>
              <a:ext uri="{FF2B5EF4-FFF2-40B4-BE49-F238E27FC236}">
                <a16:creationId xmlns:a16="http://schemas.microsoft.com/office/drawing/2014/main" id="{98FCC8AB-42C6-449E-BD8F-2DE88DDCF681}"/>
              </a:ext>
            </a:extLst>
          </p:cNvPr>
          <p:cNvSpPr txBox="1"/>
          <p:nvPr/>
        </p:nvSpPr>
        <p:spPr>
          <a:xfrm>
            <a:off x="1709531" y="2039780"/>
            <a:ext cx="9044607" cy="707886"/>
          </a:xfrm>
          <a:prstGeom prst="rect">
            <a:avLst/>
          </a:prstGeom>
          <a:noFill/>
        </p:spPr>
        <p:txBody>
          <a:bodyPr wrap="square" rtlCol="0">
            <a:spAutoFit/>
          </a:bodyPr>
          <a:lstStyle/>
          <a:p>
            <a:r>
              <a:rPr lang="fr-BE" sz="2000" dirty="0"/>
              <a:t>Mêmes besoins fondamentaux entre garçons et filles, partagés avec tous les humains et en phase avec le contexte historique </a:t>
            </a:r>
          </a:p>
        </p:txBody>
      </p:sp>
      <p:sp>
        <p:nvSpPr>
          <p:cNvPr id="4" name="ZoneTexte 3">
            <a:extLst>
              <a:ext uri="{FF2B5EF4-FFF2-40B4-BE49-F238E27FC236}">
                <a16:creationId xmlns:a16="http://schemas.microsoft.com/office/drawing/2014/main" id="{0DE06B3B-2CFD-4561-A447-026F73907F0E}"/>
              </a:ext>
            </a:extLst>
          </p:cNvPr>
          <p:cNvSpPr txBox="1"/>
          <p:nvPr/>
        </p:nvSpPr>
        <p:spPr>
          <a:xfrm>
            <a:off x="5345596" y="3121874"/>
            <a:ext cx="1500808" cy="400110"/>
          </a:xfrm>
          <a:prstGeom prst="rect">
            <a:avLst/>
          </a:prstGeom>
          <a:noFill/>
        </p:spPr>
        <p:txBody>
          <a:bodyPr wrap="square" rtlCol="0">
            <a:spAutoFit/>
          </a:bodyPr>
          <a:lstStyle/>
          <a:p>
            <a:r>
              <a:rPr lang="fr-BE" sz="2000" dirty="0"/>
              <a:t>Néanmoins :</a:t>
            </a:r>
          </a:p>
        </p:txBody>
      </p:sp>
      <p:sp>
        <p:nvSpPr>
          <p:cNvPr id="5" name="ZoneTexte 4">
            <a:extLst>
              <a:ext uri="{FF2B5EF4-FFF2-40B4-BE49-F238E27FC236}">
                <a16:creationId xmlns:a16="http://schemas.microsoft.com/office/drawing/2014/main" id="{0E69F950-43DF-46B1-8607-1E1428E8B32B}"/>
              </a:ext>
            </a:extLst>
          </p:cNvPr>
          <p:cNvSpPr txBox="1"/>
          <p:nvPr/>
        </p:nvSpPr>
        <p:spPr>
          <a:xfrm>
            <a:off x="1709531" y="3910280"/>
            <a:ext cx="8060636" cy="400110"/>
          </a:xfrm>
          <a:prstGeom prst="rect">
            <a:avLst/>
          </a:prstGeom>
          <a:noFill/>
        </p:spPr>
        <p:txBody>
          <a:bodyPr wrap="square" rtlCol="0">
            <a:spAutoFit/>
          </a:bodyPr>
          <a:lstStyle/>
          <a:p>
            <a:r>
              <a:rPr lang="fr-BE" sz="2000" dirty="0"/>
              <a:t>Racines, matérialisation, enjeux souvent différents, teintés par le genre</a:t>
            </a:r>
          </a:p>
        </p:txBody>
      </p:sp>
      <p:sp>
        <p:nvSpPr>
          <p:cNvPr id="6" name="ZoneTexte 5">
            <a:extLst>
              <a:ext uri="{FF2B5EF4-FFF2-40B4-BE49-F238E27FC236}">
                <a16:creationId xmlns:a16="http://schemas.microsoft.com/office/drawing/2014/main" id="{15898470-1B54-420C-81D9-C2972627C82C}"/>
              </a:ext>
            </a:extLst>
          </p:cNvPr>
          <p:cNvSpPr txBox="1"/>
          <p:nvPr/>
        </p:nvSpPr>
        <p:spPr>
          <a:xfrm>
            <a:off x="3314700" y="5044718"/>
            <a:ext cx="5834268" cy="400110"/>
          </a:xfrm>
          <a:prstGeom prst="rect">
            <a:avLst/>
          </a:prstGeom>
          <a:noFill/>
        </p:spPr>
        <p:txBody>
          <a:bodyPr wrap="square" rtlCol="0">
            <a:spAutoFit/>
          </a:bodyPr>
          <a:lstStyle/>
          <a:p>
            <a:r>
              <a:rPr lang="fr-BE" sz="2000" dirty="0"/>
              <a:t>Que fait-on de cette réalité ? La force des stéréotypes</a:t>
            </a:r>
          </a:p>
        </p:txBody>
      </p:sp>
    </p:spTree>
    <p:extLst>
      <p:ext uri="{BB962C8B-B14F-4D97-AF65-F5344CB8AC3E}">
        <p14:creationId xmlns:p14="http://schemas.microsoft.com/office/powerpoint/2010/main" val="3340006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5">
                <a:tint val="45000"/>
                <a:satMod val="400000"/>
              </a:schemeClr>
            </a:duotone>
          </a:blip>
          <a:stretch/>
        </a:blip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6B8293B-696B-44D7-95E6-3E1BB163BC5B}"/>
              </a:ext>
            </a:extLst>
          </p:cNvPr>
          <p:cNvSpPr txBox="1"/>
          <p:nvPr/>
        </p:nvSpPr>
        <p:spPr>
          <a:xfrm>
            <a:off x="1371600" y="715617"/>
            <a:ext cx="1590261" cy="461665"/>
          </a:xfrm>
          <a:prstGeom prst="rect">
            <a:avLst/>
          </a:prstGeom>
          <a:noFill/>
        </p:spPr>
        <p:txBody>
          <a:bodyPr wrap="square" rtlCol="0">
            <a:spAutoFit/>
          </a:bodyPr>
          <a:lstStyle/>
          <a:p>
            <a:r>
              <a:rPr lang="fr-BE" sz="2400" b="1" i="1" dirty="0"/>
              <a:t>En résumé</a:t>
            </a:r>
          </a:p>
        </p:txBody>
      </p:sp>
      <p:sp>
        <p:nvSpPr>
          <p:cNvPr id="3" name="ZoneTexte 2">
            <a:extLst>
              <a:ext uri="{FF2B5EF4-FFF2-40B4-BE49-F238E27FC236}">
                <a16:creationId xmlns:a16="http://schemas.microsoft.com/office/drawing/2014/main" id="{5F22ACCD-B613-452B-A6CF-72B4314AC469}"/>
              </a:ext>
            </a:extLst>
          </p:cNvPr>
          <p:cNvSpPr txBox="1"/>
          <p:nvPr/>
        </p:nvSpPr>
        <p:spPr>
          <a:xfrm>
            <a:off x="2295939" y="1679713"/>
            <a:ext cx="8557591" cy="707886"/>
          </a:xfrm>
          <a:prstGeom prst="rect">
            <a:avLst/>
          </a:prstGeom>
          <a:noFill/>
        </p:spPr>
        <p:txBody>
          <a:bodyPr wrap="square" rtlCol="0">
            <a:spAutoFit/>
          </a:bodyPr>
          <a:lstStyle/>
          <a:p>
            <a:pPr marL="342900" indent="-342900" algn="just">
              <a:buFont typeface="Wingdings" panose="05000000000000000000" pitchFamily="2" charset="2"/>
              <a:buChar char="§"/>
            </a:pPr>
            <a:r>
              <a:rPr lang="fr-BE" sz="2000" dirty="0"/>
              <a:t>Prudence pour interpréter ce qui serait une dangerosité exponentielle des filles</a:t>
            </a:r>
          </a:p>
        </p:txBody>
      </p:sp>
      <p:sp>
        <p:nvSpPr>
          <p:cNvPr id="4" name="ZoneTexte 3">
            <a:extLst>
              <a:ext uri="{FF2B5EF4-FFF2-40B4-BE49-F238E27FC236}">
                <a16:creationId xmlns:a16="http://schemas.microsoft.com/office/drawing/2014/main" id="{7BE6107E-37C9-48A3-9E81-50F704A20424}"/>
              </a:ext>
            </a:extLst>
          </p:cNvPr>
          <p:cNvSpPr txBox="1"/>
          <p:nvPr/>
        </p:nvSpPr>
        <p:spPr>
          <a:xfrm>
            <a:off x="2295939" y="2915694"/>
            <a:ext cx="8637104" cy="1323439"/>
          </a:xfrm>
          <a:prstGeom prst="rect">
            <a:avLst/>
          </a:prstGeom>
          <a:noFill/>
        </p:spPr>
        <p:txBody>
          <a:bodyPr wrap="square" rtlCol="0">
            <a:spAutoFit/>
          </a:bodyPr>
          <a:lstStyle/>
          <a:p>
            <a:pPr marL="342900" indent="-342900" algn="just">
              <a:buFont typeface="Wingdings" panose="05000000000000000000" pitchFamily="2" charset="2"/>
              <a:buChar char="§"/>
            </a:pPr>
            <a:r>
              <a:rPr lang="fr-BE" sz="2000" dirty="0"/>
              <a:t>Importance du cadre législatif et réglementaire, de l’évolution des structures et  critères de placement, des transformations des professions mais aussi de la confrontation des idées, des croyances et des ressentis, de  l’esprit du temps, y compris en recherche</a:t>
            </a:r>
          </a:p>
        </p:txBody>
      </p:sp>
      <p:sp>
        <p:nvSpPr>
          <p:cNvPr id="5" name="ZoneTexte 4">
            <a:extLst>
              <a:ext uri="{FF2B5EF4-FFF2-40B4-BE49-F238E27FC236}">
                <a16:creationId xmlns:a16="http://schemas.microsoft.com/office/drawing/2014/main" id="{723ADD06-3BAA-4F26-AB0C-FC9E263A61B6}"/>
              </a:ext>
            </a:extLst>
          </p:cNvPr>
          <p:cNvSpPr txBox="1"/>
          <p:nvPr/>
        </p:nvSpPr>
        <p:spPr>
          <a:xfrm>
            <a:off x="2295939" y="4767228"/>
            <a:ext cx="8637104" cy="707886"/>
          </a:xfrm>
          <a:prstGeom prst="rect">
            <a:avLst/>
          </a:prstGeom>
          <a:noFill/>
        </p:spPr>
        <p:txBody>
          <a:bodyPr wrap="square" rtlCol="0">
            <a:spAutoFit/>
          </a:bodyPr>
          <a:lstStyle/>
          <a:p>
            <a:pPr marL="342900" indent="-342900" algn="just">
              <a:buFont typeface="Wingdings" panose="05000000000000000000" pitchFamily="2" charset="2"/>
              <a:buChar char="§"/>
            </a:pPr>
            <a:r>
              <a:rPr lang="fr-BE" sz="2000" dirty="0"/>
              <a:t>Choix politique autant que méthodologique : intervenir sur les facteurs de risque ou sur les facteurs de protection ?</a:t>
            </a:r>
          </a:p>
        </p:txBody>
      </p:sp>
    </p:spTree>
    <p:extLst>
      <p:ext uri="{BB962C8B-B14F-4D97-AF65-F5344CB8AC3E}">
        <p14:creationId xmlns:p14="http://schemas.microsoft.com/office/powerpoint/2010/main" val="4256284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5">
                <a:tint val="45000"/>
                <a:satMod val="400000"/>
              </a:schemeClr>
            </a:duotone>
          </a:blip>
          <a:stretch/>
        </a:blip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BFDF220E-14EC-464F-A174-4B3262ACAF66}"/>
              </a:ext>
            </a:extLst>
          </p:cNvPr>
          <p:cNvSpPr txBox="1"/>
          <p:nvPr/>
        </p:nvSpPr>
        <p:spPr>
          <a:xfrm>
            <a:off x="5037482" y="2921168"/>
            <a:ext cx="2117036" cy="1015663"/>
          </a:xfrm>
          <a:prstGeom prst="rect">
            <a:avLst/>
          </a:prstGeom>
          <a:noFill/>
        </p:spPr>
        <p:txBody>
          <a:bodyPr wrap="square" rtlCol="0">
            <a:spAutoFit/>
          </a:bodyPr>
          <a:lstStyle/>
          <a:p>
            <a:r>
              <a:rPr lang="fr-BE" sz="6000" b="1" i="1" dirty="0"/>
              <a:t>Merci</a:t>
            </a:r>
            <a:r>
              <a:rPr lang="fr-BE" sz="3600" b="1" i="1" dirty="0"/>
              <a:t> </a:t>
            </a:r>
          </a:p>
        </p:txBody>
      </p:sp>
    </p:spTree>
    <p:extLst>
      <p:ext uri="{BB962C8B-B14F-4D97-AF65-F5344CB8AC3E}">
        <p14:creationId xmlns:p14="http://schemas.microsoft.com/office/powerpoint/2010/main" val="3600005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5">
                <a:tint val="45000"/>
                <a:satMod val="400000"/>
              </a:schemeClr>
            </a:duotone>
          </a:blip>
          <a:stretch/>
        </a:blip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F91B543-4C82-4A30-9254-FB9C24A6B08C}"/>
              </a:ext>
            </a:extLst>
          </p:cNvPr>
          <p:cNvSpPr txBox="1"/>
          <p:nvPr/>
        </p:nvSpPr>
        <p:spPr>
          <a:xfrm>
            <a:off x="1376570" y="742464"/>
            <a:ext cx="2410238" cy="461665"/>
          </a:xfrm>
          <a:prstGeom prst="rect">
            <a:avLst/>
          </a:prstGeom>
          <a:noFill/>
        </p:spPr>
        <p:txBody>
          <a:bodyPr wrap="square" rtlCol="0">
            <a:spAutoFit/>
          </a:bodyPr>
          <a:lstStyle/>
          <a:p>
            <a:r>
              <a:rPr lang="fr-BE" sz="2400" b="1" i="1" dirty="0"/>
              <a:t>Plan de l’exposé</a:t>
            </a:r>
          </a:p>
        </p:txBody>
      </p:sp>
      <p:sp>
        <p:nvSpPr>
          <p:cNvPr id="3" name="ZoneTexte 2">
            <a:extLst>
              <a:ext uri="{FF2B5EF4-FFF2-40B4-BE49-F238E27FC236}">
                <a16:creationId xmlns:a16="http://schemas.microsoft.com/office/drawing/2014/main" id="{7CA9A6B7-DDAF-4467-809A-BB53E700DA6F}"/>
              </a:ext>
            </a:extLst>
          </p:cNvPr>
          <p:cNvSpPr txBox="1"/>
          <p:nvPr/>
        </p:nvSpPr>
        <p:spPr>
          <a:xfrm>
            <a:off x="2196549" y="1759226"/>
            <a:ext cx="9173817" cy="4093428"/>
          </a:xfrm>
          <a:prstGeom prst="rect">
            <a:avLst/>
          </a:prstGeom>
          <a:noFill/>
        </p:spPr>
        <p:txBody>
          <a:bodyPr wrap="square" rtlCol="0">
            <a:spAutoFit/>
          </a:bodyPr>
          <a:lstStyle/>
          <a:p>
            <a:pPr marL="342900" indent="-342900">
              <a:buFont typeface="Wingdings" panose="05000000000000000000" pitchFamily="2" charset="2"/>
              <a:buChar char="§"/>
            </a:pPr>
            <a:r>
              <a:rPr lang="fr-BE" sz="2000" dirty="0"/>
              <a:t>Vignette clinique introductive</a:t>
            </a:r>
          </a:p>
          <a:p>
            <a:endParaRPr lang="fr-BE" sz="2000" dirty="0"/>
          </a:p>
          <a:p>
            <a:pPr marL="342900" indent="-342900">
              <a:buFont typeface="Wingdings" panose="05000000000000000000" pitchFamily="2" charset="2"/>
              <a:buChar char="§"/>
            </a:pPr>
            <a:r>
              <a:rPr lang="fr-BE" sz="2000" dirty="0"/>
              <a:t>Cadre légal de placement en Belgique francophone</a:t>
            </a:r>
          </a:p>
          <a:p>
            <a:endParaRPr lang="fr-BE" sz="2000" dirty="0"/>
          </a:p>
          <a:p>
            <a:pPr marL="342900" indent="-342900">
              <a:buFont typeface="Wingdings" panose="05000000000000000000" pitchFamily="2" charset="2"/>
              <a:buChar char="§"/>
            </a:pPr>
            <a:r>
              <a:rPr lang="fr-BE" sz="2000" dirty="0"/>
              <a:t>Évolution des institutions mobilisées pour la prise en charge et des critères de placement : quelle neutralité sexuée ?</a:t>
            </a:r>
          </a:p>
          <a:p>
            <a:endParaRPr lang="fr-BE" sz="2000" dirty="0"/>
          </a:p>
          <a:p>
            <a:pPr marL="342900" indent="-342900">
              <a:buFont typeface="Wingdings" panose="05000000000000000000" pitchFamily="2" charset="2"/>
              <a:buChar char="§"/>
            </a:pPr>
            <a:r>
              <a:rPr lang="fr-BE" sz="2000" dirty="0"/>
              <a:t>Pratiques quotidiennes des intervenants institutionnels: les stéréotypes en action</a:t>
            </a:r>
          </a:p>
          <a:p>
            <a:endParaRPr lang="fr-BE" sz="2000" dirty="0"/>
          </a:p>
          <a:p>
            <a:pPr marL="342900" indent="-342900">
              <a:buFont typeface="Wingdings" panose="05000000000000000000" pitchFamily="2" charset="2"/>
              <a:buChar char="§"/>
            </a:pPr>
            <a:r>
              <a:rPr lang="fr-BE" sz="2000" dirty="0"/>
              <a:t>Les trajectoires délinquantes et le recours à la violence des adolescents teintés par le genre</a:t>
            </a:r>
          </a:p>
          <a:p>
            <a:endParaRPr lang="fr-BE" sz="2000" dirty="0"/>
          </a:p>
          <a:p>
            <a:pPr marL="342900" indent="-342900">
              <a:buFont typeface="Wingdings" panose="05000000000000000000" pitchFamily="2" charset="2"/>
              <a:buChar char="§"/>
            </a:pPr>
            <a:r>
              <a:rPr lang="fr-BE" sz="2000" dirty="0"/>
              <a:t>Conclusions et perspectives</a:t>
            </a:r>
          </a:p>
        </p:txBody>
      </p:sp>
    </p:spTree>
    <p:extLst>
      <p:ext uri="{BB962C8B-B14F-4D97-AF65-F5344CB8AC3E}">
        <p14:creationId xmlns:p14="http://schemas.microsoft.com/office/powerpoint/2010/main" val="1868358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5">
                <a:tint val="45000"/>
                <a:satMod val="400000"/>
              </a:schemeClr>
            </a:duotone>
          </a:blip>
          <a:stretch/>
        </a:blip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80F902AA-28A3-41C3-BCD3-CBDEE2A02F08}"/>
              </a:ext>
            </a:extLst>
          </p:cNvPr>
          <p:cNvSpPr txBox="1"/>
          <p:nvPr/>
        </p:nvSpPr>
        <p:spPr>
          <a:xfrm>
            <a:off x="5042994" y="3018979"/>
            <a:ext cx="2552256" cy="646331"/>
          </a:xfrm>
          <a:prstGeom prst="rect">
            <a:avLst/>
          </a:prstGeom>
          <a:noFill/>
        </p:spPr>
        <p:txBody>
          <a:bodyPr wrap="square" rtlCol="0">
            <a:spAutoFit/>
          </a:bodyPr>
          <a:lstStyle/>
          <a:p>
            <a:r>
              <a:rPr lang="fr-BE" sz="3600" b="1" dirty="0">
                <a:solidFill>
                  <a:srgbClr val="FF93E3"/>
                </a:solidFill>
              </a:rPr>
              <a:t>? MAL</a:t>
            </a:r>
            <a:r>
              <a:rPr lang="fr-BE" sz="3600" b="1" dirty="0">
                <a:solidFill>
                  <a:srgbClr val="2DB9FF"/>
                </a:solidFill>
              </a:rPr>
              <a:t>IKA ?</a:t>
            </a:r>
            <a:r>
              <a:rPr lang="fr-BE" sz="3600" b="1" dirty="0">
                <a:solidFill>
                  <a:srgbClr val="66CCFF"/>
                </a:solidFill>
              </a:rPr>
              <a:t> </a:t>
            </a:r>
          </a:p>
        </p:txBody>
      </p:sp>
      <p:sp>
        <p:nvSpPr>
          <p:cNvPr id="5" name="ZoneTexte 4">
            <a:extLst>
              <a:ext uri="{FF2B5EF4-FFF2-40B4-BE49-F238E27FC236}">
                <a16:creationId xmlns:a16="http://schemas.microsoft.com/office/drawing/2014/main" id="{B6D4C501-370F-468E-8A78-F9E6A116EF13}"/>
              </a:ext>
            </a:extLst>
          </p:cNvPr>
          <p:cNvSpPr txBox="1"/>
          <p:nvPr/>
        </p:nvSpPr>
        <p:spPr>
          <a:xfrm>
            <a:off x="3217740" y="2738634"/>
            <a:ext cx="777766" cy="400110"/>
          </a:xfrm>
          <a:prstGeom prst="rect">
            <a:avLst/>
          </a:prstGeom>
          <a:noFill/>
        </p:spPr>
        <p:txBody>
          <a:bodyPr wrap="square" rtlCol="0">
            <a:spAutoFit/>
          </a:bodyPr>
          <a:lstStyle/>
          <a:p>
            <a:r>
              <a:rPr lang="fr-BE" sz="2000" dirty="0"/>
              <a:t>2008</a:t>
            </a:r>
          </a:p>
        </p:txBody>
      </p:sp>
      <p:sp>
        <p:nvSpPr>
          <p:cNvPr id="6" name="ZoneTexte 5">
            <a:extLst>
              <a:ext uri="{FF2B5EF4-FFF2-40B4-BE49-F238E27FC236}">
                <a16:creationId xmlns:a16="http://schemas.microsoft.com/office/drawing/2014/main" id="{9041D574-E4E8-45F8-9644-89FAD02F42DC}"/>
              </a:ext>
            </a:extLst>
          </p:cNvPr>
          <p:cNvSpPr txBox="1"/>
          <p:nvPr/>
        </p:nvSpPr>
        <p:spPr>
          <a:xfrm>
            <a:off x="5013432" y="1711163"/>
            <a:ext cx="1234967" cy="400110"/>
          </a:xfrm>
          <a:prstGeom prst="rect">
            <a:avLst/>
          </a:prstGeom>
          <a:noFill/>
        </p:spPr>
        <p:txBody>
          <a:bodyPr wrap="square" rtlCol="0">
            <a:spAutoFit/>
          </a:bodyPr>
          <a:lstStyle/>
          <a:p>
            <a:r>
              <a:rPr lang="fr-BE" sz="2000" dirty="0"/>
              <a:t>Homicide</a:t>
            </a:r>
          </a:p>
        </p:txBody>
      </p:sp>
      <p:sp>
        <p:nvSpPr>
          <p:cNvPr id="7" name="ZoneTexte 6">
            <a:extLst>
              <a:ext uri="{FF2B5EF4-FFF2-40B4-BE49-F238E27FC236}">
                <a16:creationId xmlns:a16="http://schemas.microsoft.com/office/drawing/2014/main" id="{4AF847D3-0CFC-48ED-A10F-D627010B4E6C}"/>
              </a:ext>
            </a:extLst>
          </p:cNvPr>
          <p:cNvSpPr txBox="1"/>
          <p:nvPr/>
        </p:nvSpPr>
        <p:spPr>
          <a:xfrm>
            <a:off x="9228121" y="3075582"/>
            <a:ext cx="777766" cy="400110"/>
          </a:xfrm>
          <a:prstGeom prst="rect">
            <a:avLst/>
          </a:prstGeom>
          <a:noFill/>
        </p:spPr>
        <p:txBody>
          <a:bodyPr wrap="square" rtlCol="0">
            <a:spAutoFit/>
          </a:bodyPr>
          <a:lstStyle/>
          <a:p>
            <a:r>
              <a:rPr lang="fr-BE" sz="2000" dirty="0"/>
              <a:t>IPPJ</a:t>
            </a:r>
          </a:p>
        </p:txBody>
      </p:sp>
      <p:sp>
        <p:nvSpPr>
          <p:cNvPr id="8" name="ZoneTexte 7">
            <a:extLst>
              <a:ext uri="{FF2B5EF4-FFF2-40B4-BE49-F238E27FC236}">
                <a16:creationId xmlns:a16="http://schemas.microsoft.com/office/drawing/2014/main" id="{E8099563-86D7-4BC8-BED7-C73FED6916E3}"/>
              </a:ext>
            </a:extLst>
          </p:cNvPr>
          <p:cNvSpPr txBox="1"/>
          <p:nvPr/>
        </p:nvSpPr>
        <p:spPr>
          <a:xfrm>
            <a:off x="8637517" y="3938609"/>
            <a:ext cx="777766" cy="400110"/>
          </a:xfrm>
          <a:prstGeom prst="rect">
            <a:avLst/>
          </a:prstGeom>
          <a:noFill/>
        </p:spPr>
        <p:txBody>
          <a:bodyPr wrap="square" rtlCol="0">
            <a:spAutoFit/>
          </a:bodyPr>
          <a:lstStyle/>
          <a:p>
            <a:r>
              <a:rPr lang="fr-BE" sz="2000" dirty="0"/>
              <a:t>CAS</a:t>
            </a:r>
          </a:p>
        </p:txBody>
      </p:sp>
      <p:sp>
        <p:nvSpPr>
          <p:cNvPr id="9" name="ZoneTexte 8">
            <a:extLst>
              <a:ext uri="{FF2B5EF4-FFF2-40B4-BE49-F238E27FC236}">
                <a16:creationId xmlns:a16="http://schemas.microsoft.com/office/drawing/2014/main" id="{F828B3FE-9FA8-468C-B94A-D0A83837E3B1}"/>
              </a:ext>
            </a:extLst>
          </p:cNvPr>
          <p:cNvSpPr txBox="1"/>
          <p:nvPr/>
        </p:nvSpPr>
        <p:spPr>
          <a:xfrm>
            <a:off x="6668176" y="1711163"/>
            <a:ext cx="1545021" cy="400110"/>
          </a:xfrm>
          <a:prstGeom prst="rect">
            <a:avLst/>
          </a:prstGeom>
          <a:noFill/>
        </p:spPr>
        <p:txBody>
          <a:bodyPr wrap="square" rtlCol="0">
            <a:spAutoFit/>
          </a:bodyPr>
          <a:lstStyle/>
          <a:p>
            <a:r>
              <a:rPr lang="fr-BE" sz="2000" dirty="0"/>
              <a:t>Victimisation </a:t>
            </a:r>
          </a:p>
        </p:txBody>
      </p:sp>
      <p:sp>
        <p:nvSpPr>
          <p:cNvPr id="10" name="ZoneTexte 9">
            <a:extLst>
              <a:ext uri="{FF2B5EF4-FFF2-40B4-BE49-F238E27FC236}">
                <a16:creationId xmlns:a16="http://schemas.microsoft.com/office/drawing/2014/main" id="{C7B647ED-9C73-4E28-B872-611A171C1BB6}"/>
              </a:ext>
            </a:extLst>
          </p:cNvPr>
          <p:cNvSpPr txBox="1"/>
          <p:nvPr/>
        </p:nvSpPr>
        <p:spPr>
          <a:xfrm>
            <a:off x="6008017" y="4534607"/>
            <a:ext cx="1234967" cy="707886"/>
          </a:xfrm>
          <a:prstGeom prst="rect">
            <a:avLst/>
          </a:prstGeom>
          <a:noFill/>
        </p:spPr>
        <p:txBody>
          <a:bodyPr wrap="square" rtlCol="0">
            <a:spAutoFit/>
          </a:bodyPr>
          <a:lstStyle/>
          <a:p>
            <a:r>
              <a:rPr lang="fr-BE" sz="2000" dirty="0"/>
              <a:t>Mise en danger </a:t>
            </a:r>
          </a:p>
        </p:txBody>
      </p:sp>
      <p:sp>
        <p:nvSpPr>
          <p:cNvPr id="11" name="ZoneTexte 10">
            <a:extLst>
              <a:ext uri="{FF2B5EF4-FFF2-40B4-BE49-F238E27FC236}">
                <a16:creationId xmlns:a16="http://schemas.microsoft.com/office/drawing/2014/main" id="{97B227C1-3554-44ED-B78B-D10FB211EAAD}"/>
              </a:ext>
            </a:extLst>
          </p:cNvPr>
          <p:cNvSpPr txBox="1"/>
          <p:nvPr/>
        </p:nvSpPr>
        <p:spPr>
          <a:xfrm>
            <a:off x="3752849" y="4483494"/>
            <a:ext cx="2039007" cy="707886"/>
          </a:xfrm>
          <a:prstGeom prst="rect">
            <a:avLst/>
          </a:prstGeom>
          <a:noFill/>
        </p:spPr>
        <p:txBody>
          <a:bodyPr wrap="square" rtlCol="0">
            <a:spAutoFit/>
          </a:bodyPr>
          <a:lstStyle/>
          <a:p>
            <a:r>
              <a:rPr lang="fr-BE" sz="2000" dirty="0"/>
              <a:t>Prostitution /  Trafic de drogue </a:t>
            </a:r>
          </a:p>
        </p:txBody>
      </p:sp>
      <p:sp>
        <p:nvSpPr>
          <p:cNvPr id="12" name="ZoneTexte 11">
            <a:extLst>
              <a:ext uri="{FF2B5EF4-FFF2-40B4-BE49-F238E27FC236}">
                <a16:creationId xmlns:a16="http://schemas.microsoft.com/office/drawing/2014/main" id="{B58459D0-64D3-4C7F-A969-2EA2ED6D3995}"/>
              </a:ext>
            </a:extLst>
          </p:cNvPr>
          <p:cNvSpPr txBox="1"/>
          <p:nvPr/>
        </p:nvSpPr>
        <p:spPr>
          <a:xfrm>
            <a:off x="1004717" y="883558"/>
            <a:ext cx="3269059" cy="400110"/>
          </a:xfrm>
          <a:prstGeom prst="rect">
            <a:avLst/>
          </a:prstGeom>
          <a:noFill/>
        </p:spPr>
        <p:txBody>
          <a:bodyPr wrap="square" rtlCol="0">
            <a:spAutoFit/>
          </a:bodyPr>
          <a:lstStyle/>
          <a:p>
            <a:r>
              <a:rPr lang="fr-BE" sz="2000" b="1" i="1" u="sng" dirty="0"/>
              <a:t>Vignette  clinique : Malika</a:t>
            </a:r>
          </a:p>
        </p:txBody>
      </p:sp>
      <p:sp>
        <p:nvSpPr>
          <p:cNvPr id="13" name="Ellipse 12">
            <a:extLst>
              <a:ext uri="{FF2B5EF4-FFF2-40B4-BE49-F238E27FC236}">
                <a16:creationId xmlns:a16="http://schemas.microsoft.com/office/drawing/2014/main" id="{7EA7F0F1-3354-421D-85C4-DA7D0DD6C60D}"/>
              </a:ext>
            </a:extLst>
          </p:cNvPr>
          <p:cNvSpPr/>
          <p:nvPr/>
        </p:nvSpPr>
        <p:spPr>
          <a:xfrm>
            <a:off x="4665279" y="1390481"/>
            <a:ext cx="4096408" cy="1041475"/>
          </a:xfrm>
          <a:prstGeom prst="ellipse">
            <a:avLst/>
          </a:prstGeom>
          <a:noFill/>
          <a:ln>
            <a:solidFill>
              <a:srgbClr val="C9A0F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BE" dirty="0"/>
          </a:p>
        </p:txBody>
      </p:sp>
      <p:sp>
        <p:nvSpPr>
          <p:cNvPr id="14" name="Ellipse 13">
            <a:extLst>
              <a:ext uri="{FF2B5EF4-FFF2-40B4-BE49-F238E27FC236}">
                <a16:creationId xmlns:a16="http://schemas.microsoft.com/office/drawing/2014/main" id="{F075A352-E0C0-4816-942D-8FA067B2A1DD}"/>
              </a:ext>
            </a:extLst>
          </p:cNvPr>
          <p:cNvSpPr/>
          <p:nvPr/>
        </p:nvSpPr>
        <p:spPr>
          <a:xfrm rot="2029844">
            <a:off x="8700579" y="2706434"/>
            <a:ext cx="995856" cy="2166960"/>
          </a:xfrm>
          <a:prstGeom prst="ellipse">
            <a:avLst/>
          </a:prstGeom>
          <a:noFill/>
          <a:ln>
            <a:solidFill>
              <a:srgbClr val="C9A0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5" name="Ellipse 14">
            <a:extLst>
              <a:ext uri="{FF2B5EF4-FFF2-40B4-BE49-F238E27FC236}">
                <a16:creationId xmlns:a16="http://schemas.microsoft.com/office/drawing/2014/main" id="{D03DCC3F-1FBC-4856-BFB8-4EEB62EC15B1}"/>
              </a:ext>
            </a:extLst>
          </p:cNvPr>
          <p:cNvSpPr/>
          <p:nvPr/>
        </p:nvSpPr>
        <p:spPr>
          <a:xfrm>
            <a:off x="2945523" y="2623535"/>
            <a:ext cx="1234967" cy="707886"/>
          </a:xfrm>
          <a:prstGeom prst="ellipse">
            <a:avLst/>
          </a:prstGeom>
          <a:noFill/>
          <a:ln>
            <a:solidFill>
              <a:srgbClr val="C9A0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6" name="Ellipse 15">
            <a:extLst>
              <a:ext uri="{FF2B5EF4-FFF2-40B4-BE49-F238E27FC236}">
                <a16:creationId xmlns:a16="http://schemas.microsoft.com/office/drawing/2014/main" id="{49D92793-FD24-4FED-8F78-656D338D8D99}"/>
              </a:ext>
            </a:extLst>
          </p:cNvPr>
          <p:cNvSpPr/>
          <p:nvPr/>
        </p:nvSpPr>
        <p:spPr>
          <a:xfrm>
            <a:off x="3310740" y="4177904"/>
            <a:ext cx="4096408" cy="1319066"/>
          </a:xfrm>
          <a:prstGeom prst="ellipse">
            <a:avLst/>
          </a:prstGeom>
          <a:noFill/>
          <a:ln>
            <a:solidFill>
              <a:srgbClr val="C9A0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8" name="ZoneTexte 17">
            <a:extLst>
              <a:ext uri="{FF2B5EF4-FFF2-40B4-BE49-F238E27FC236}">
                <a16:creationId xmlns:a16="http://schemas.microsoft.com/office/drawing/2014/main" id="{519DFAC7-8C81-439E-99AA-C0086E440D52}"/>
              </a:ext>
            </a:extLst>
          </p:cNvPr>
          <p:cNvSpPr txBox="1"/>
          <p:nvPr/>
        </p:nvSpPr>
        <p:spPr>
          <a:xfrm>
            <a:off x="1241515" y="2612666"/>
            <a:ext cx="1135118" cy="523220"/>
          </a:xfrm>
          <a:prstGeom prst="rect">
            <a:avLst/>
          </a:prstGeom>
          <a:noFill/>
        </p:spPr>
        <p:txBody>
          <a:bodyPr wrap="square" rtlCol="0">
            <a:spAutoFit/>
          </a:bodyPr>
          <a:lstStyle/>
          <a:p>
            <a:r>
              <a:rPr lang="fr-BE" sz="2800" b="1" dirty="0"/>
              <a:t>LOI</a:t>
            </a:r>
          </a:p>
        </p:txBody>
      </p:sp>
      <p:sp>
        <p:nvSpPr>
          <p:cNvPr id="19" name="ZoneTexte 18">
            <a:extLst>
              <a:ext uri="{FF2B5EF4-FFF2-40B4-BE49-F238E27FC236}">
                <a16:creationId xmlns:a16="http://schemas.microsoft.com/office/drawing/2014/main" id="{FB12456A-1331-4833-ADDC-A23FB0C769B6}"/>
              </a:ext>
            </a:extLst>
          </p:cNvPr>
          <p:cNvSpPr txBox="1"/>
          <p:nvPr/>
        </p:nvSpPr>
        <p:spPr>
          <a:xfrm>
            <a:off x="9793033" y="4780828"/>
            <a:ext cx="2109916" cy="461665"/>
          </a:xfrm>
          <a:prstGeom prst="rect">
            <a:avLst/>
          </a:prstGeom>
          <a:noFill/>
        </p:spPr>
        <p:txBody>
          <a:bodyPr wrap="square" rtlCol="0">
            <a:spAutoFit/>
          </a:bodyPr>
          <a:lstStyle/>
          <a:p>
            <a:r>
              <a:rPr lang="fr-BE" sz="2400" b="1" dirty="0"/>
              <a:t>INSTITUTIONS</a:t>
            </a:r>
          </a:p>
        </p:txBody>
      </p:sp>
      <p:sp>
        <p:nvSpPr>
          <p:cNvPr id="20" name="ZoneTexte 19">
            <a:extLst>
              <a:ext uri="{FF2B5EF4-FFF2-40B4-BE49-F238E27FC236}">
                <a16:creationId xmlns:a16="http://schemas.microsoft.com/office/drawing/2014/main" id="{72C3C436-7873-41C7-9710-BBC951C5DA3B}"/>
              </a:ext>
            </a:extLst>
          </p:cNvPr>
          <p:cNvSpPr txBox="1"/>
          <p:nvPr/>
        </p:nvSpPr>
        <p:spPr>
          <a:xfrm>
            <a:off x="9415283" y="808066"/>
            <a:ext cx="2033681" cy="830997"/>
          </a:xfrm>
          <a:prstGeom prst="rect">
            <a:avLst/>
          </a:prstGeom>
          <a:noFill/>
        </p:spPr>
        <p:txBody>
          <a:bodyPr wrap="square" rtlCol="0">
            <a:spAutoFit/>
          </a:bodyPr>
          <a:lstStyle/>
          <a:p>
            <a:pPr algn="ctr"/>
            <a:r>
              <a:rPr lang="fr-BE" sz="2400" b="1" dirty="0"/>
              <a:t>MOTIF DE PLACEMENT</a:t>
            </a:r>
          </a:p>
        </p:txBody>
      </p:sp>
      <p:sp>
        <p:nvSpPr>
          <p:cNvPr id="21" name="ZoneTexte 20">
            <a:extLst>
              <a:ext uri="{FF2B5EF4-FFF2-40B4-BE49-F238E27FC236}">
                <a16:creationId xmlns:a16="http://schemas.microsoft.com/office/drawing/2014/main" id="{08E81B37-FC2E-44BA-99D1-D3AC2F54726E}"/>
              </a:ext>
            </a:extLst>
          </p:cNvPr>
          <p:cNvSpPr txBox="1"/>
          <p:nvPr/>
        </p:nvSpPr>
        <p:spPr>
          <a:xfrm>
            <a:off x="1004717" y="5784209"/>
            <a:ext cx="2667672" cy="461665"/>
          </a:xfrm>
          <a:prstGeom prst="rect">
            <a:avLst/>
          </a:prstGeom>
          <a:noFill/>
        </p:spPr>
        <p:txBody>
          <a:bodyPr wrap="square" rtlCol="0">
            <a:spAutoFit/>
          </a:bodyPr>
          <a:lstStyle/>
          <a:p>
            <a:r>
              <a:rPr lang="fr-BE" sz="2400" b="1" dirty="0"/>
              <a:t>CE QUI PREOCCUPE </a:t>
            </a:r>
          </a:p>
        </p:txBody>
      </p:sp>
      <p:cxnSp>
        <p:nvCxnSpPr>
          <p:cNvPr id="23" name="Connecteur droit avec flèche 22">
            <a:extLst>
              <a:ext uri="{FF2B5EF4-FFF2-40B4-BE49-F238E27FC236}">
                <a16:creationId xmlns:a16="http://schemas.microsoft.com/office/drawing/2014/main" id="{69B1DCCF-489E-4913-945C-93A1E953CE4D}"/>
              </a:ext>
            </a:extLst>
          </p:cNvPr>
          <p:cNvCxnSpPr/>
          <p:nvPr/>
        </p:nvCxnSpPr>
        <p:spPr>
          <a:xfrm>
            <a:off x="1976653" y="2874276"/>
            <a:ext cx="855451" cy="0"/>
          </a:xfrm>
          <a:prstGeom prst="straightConnector1">
            <a:avLst/>
          </a:prstGeom>
          <a:ln w="19050">
            <a:solidFill>
              <a:srgbClr val="C9A0F2"/>
            </a:solidFill>
            <a:tailEnd type="triangle"/>
          </a:ln>
        </p:spPr>
        <p:style>
          <a:lnRef idx="1">
            <a:schemeClr val="accent1"/>
          </a:lnRef>
          <a:fillRef idx="0">
            <a:schemeClr val="accent1"/>
          </a:fillRef>
          <a:effectRef idx="0">
            <a:schemeClr val="accent1"/>
          </a:effectRef>
          <a:fontRef idx="minor">
            <a:schemeClr val="tx1"/>
          </a:fontRef>
        </p:style>
      </p:cxnSp>
      <p:cxnSp>
        <p:nvCxnSpPr>
          <p:cNvPr id="24" name="Connecteur droit avec flèche 23">
            <a:extLst>
              <a:ext uri="{FF2B5EF4-FFF2-40B4-BE49-F238E27FC236}">
                <a16:creationId xmlns:a16="http://schemas.microsoft.com/office/drawing/2014/main" id="{553626B6-0931-471F-AB4F-8D383813D3EE}"/>
              </a:ext>
            </a:extLst>
          </p:cNvPr>
          <p:cNvCxnSpPr>
            <a:cxnSpLocks/>
          </p:cNvCxnSpPr>
          <p:nvPr/>
        </p:nvCxnSpPr>
        <p:spPr>
          <a:xfrm flipH="1">
            <a:off x="8763642" y="1167738"/>
            <a:ext cx="799385" cy="398468"/>
          </a:xfrm>
          <a:prstGeom prst="straightConnector1">
            <a:avLst/>
          </a:prstGeom>
          <a:ln w="19050">
            <a:solidFill>
              <a:srgbClr val="C9A0F2"/>
            </a:solidFill>
            <a:tailEnd type="triangle"/>
          </a:ln>
        </p:spPr>
        <p:style>
          <a:lnRef idx="1">
            <a:schemeClr val="accent1"/>
          </a:lnRef>
          <a:fillRef idx="0">
            <a:schemeClr val="accent1"/>
          </a:fillRef>
          <a:effectRef idx="0">
            <a:schemeClr val="accent1"/>
          </a:effectRef>
          <a:fontRef idx="minor">
            <a:schemeClr val="tx1"/>
          </a:fontRef>
        </p:style>
      </p:cxnSp>
      <p:cxnSp>
        <p:nvCxnSpPr>
          <p:cNvPr id="26" name="Connecteur droit avec flèche 25">
            <a:extLst>
              <a:ext uri="{FF2B5EF4-FFF2-40B4-BE49-F238E27FC236}">
                <a16:creationId xmlns:a16="http://schemas.microsoft.com/office/drawing/2014/main" id="{4750E3B7-F6D5-492F-A5C4-4137151C0174}"/>
              </a:ext>
            </a:extLst>
          </p:cNvPr>
          <p:cNvCxnSpPr>
            <a:cxnSpLocks/>
          </p:cNvCxnSpPr>
          <p:nvPr/>
        </p:nvCxnSpPr>
        <p:spPr>
          <a:xfrm flipV="1">
            <a:off x="2753710" y="5281538"/>
            <a:ext cx="711486" cy="430864"/>
          </a:xfrm>
          <a:prstGeom prst="straightConnector1">
            <a:avLst/>
          </a:prstGeom>
          <a:ln w="19050">
            <a:solidFill>
              <a:srgbClr val="C9A0F2"/>
            </a:solidFill>
            <a:tailEnd type="triangle"/>
          </a:ln>
        </p:spPr>
        <p:style>
          <a:lnRef idx="1">
            <a:schemeClr val="accent1"/>
          </a:lnRef>
          <a:fillRef idx="0">
            <a:schemeClr val="accent1"/>
          </a:fillRef>
          <a:effectRef idx="0">
            <a:schemeClr val="accent1"/>
          </a:effectRef>
          <a:fontRef idx="minor">
            <a:schemeClr val="tx1"/>
          </a:fontRef>
        </p:style>
      </p:cxnSp>
      <p:cxnSp>
        <p:nvCxnSpPr>
          <p:cNvPr id="29" name="Connecteur droit avec flèche 28">
            <a:extLst>
              <a:ext uri="{FF2B5EF4-FFF2-40B4-BE49-F238E27FC236}">
                <a16:creationId xmlns:a16="http://schemas.microsoft.com/office/drawing/2014/main" id="{9BFE6AC3-3DF6-45F2-91E0-7D862CE1A966}"/>
              </a:ext>
            </a:extLst>
          </p:cNvPr>
          <p:cNvCxnSpPr>
            <a:cxnSpLocks/>
          </p:cNvCxnSpPr>
          <p:nvPr/>
        </p:nvCxnSpPr>
        <p:spPr>
          <a:xfrm flipH="1" flipV="1">
            <a:off x="9659605" y="4220757"/>
            <a:ext cx="934823" cy="477367"/>
          </a:xfrm>
          <a:prstGeom prst="straightConnector1">
            <a:avLst/>
          </a:prstGeom>
          <a:ln w="19050">
            <a:solidFill>
              <a:srgbClr val="C9A0F2"/>
            </a:solidFill>
            <a:tailEnd type="triangle"/>
          </a:ln>
        </p:spPr>
        <p:style>
          <a:lnRef idx="1">
            <a:schemeClr val="accent1"/>
          </a:lnRef>
          <a:fillRef idx="0">
            <a:schemeClr val="accent1"/>
          </a:fillRef>
          <a:effectRef idx="0">
            <a:schemeClr val="accent1"/>
          </a:effectRef>
          <a:fontRef idx="minor">
            <a:schemeClr val="tx1"/>
          </a:fontRef>
        </p:style>
      </p:cxnSp>
      <p:sp>
        <p:nvSpPr>
          <p:cNvPr id="37" name="ZoneTexte 36">
            <a:extLst>
              <a:ext uri="{FF2B5EF4-FFF2-40B4-BE49-F238E27FC236}">
                <a16:creationId xmlns:a16="http://schemas.microsoft.com/office/drawing/2014/main" id="{9F40222B-5B7A-4F2C-963E-66B7AD35F4D9}"/>
              </a:ext>
            </a:extLst>
          </p:cNvPr>
          <p:cNvSpPr txBox="1"/>
          <p:nvPr/>
        </p:nvSpPr>
        <p:spPr>
          <a:xfrm>
            <a:off x="6540654" y="5599196"/>
            <a:ext cx="2186152" cy="461665"/>
          </a:xfrm>
          <a:prstGeom prst="rect">
            <a:avLst/>
          </a:prstGeom>
          <a:noFill/>
          <a:ln>
            <a:noFill/>
          </a:ln>
        </p:spPr>
        <p:txBody>
          <a:bodyPr wrap="square" rtlCol="0">
            <a:spAutoFit/>
          </a:bodyPr>
          <a:lstStyle/>
          <a:p>
            <a:r>
              <a:rPr lang="fr-BE" sz="2400" b="1" dirty="0"/>
              <a:t>LES PRATIQUES</a:t>
            </a:r>
          </a:p>
        </p:txBody>
      </p:sp>
      <p:sp>
        <p:nvSpPr>
          <p:cNvPr id="39" name="ZoneTexte 38">
            <a:extLst>
              <a:ext uri="{FF2B5EF4-FFF2-40B4-BE49-F238E27FC236}">
                <a16:creationId xmlns:a16="http://schemas.microsoft.com/office/drawing/2014/main" id="{A7C7B879-1C4F-4CEF-996A-4B5C92DECCEA}"/>
              </a:ext>
            </a:extLst>
          </p:cNvPr>
          <p:cNvSpPr txBox="1"/>
          <p:nvPr/>
        </p:nvSpPr>
        <p:spPr>
          <a:xfrm>
            <a:off x="9009116" y="5690262"/>
            <a:ext cx="2186152" cy="461665"/>
          </a:xfrm>
          <a:prstGeom prst="rect">
            <a:avLst/>
          </a:prstGeom>
          <a:noFill/>
        </p:spPr>
        <p:txBody>
          <a:bodyPr wrap="square" rtlCol="0">
            <a:spAutoFit/>
          </a:bodyPr>
          <a:lstStyle/>
          <a:p>
            <a:r>
              <a:rPr lang="fr-BE" sz="2400" b="1" dirty="0"/>
              <a:t>INTERVENANTS</a:t>
            </a:r>
          </a:p>
        </p:txBody>
      </p:sp>
      <p:cxnSp>
        <p:nvCxnSpPr>
          <p:cNvPr id="40" name="Connecteur droit avec flèche 39">
            <a:extLst>
              <a:ext uri="{FF2B5EF4-FFF2-40B4-BE49-F238E27FC236}">
                <a16:creationId xmlns:a16="http://schemas.microsoft.com/office/drawing/2014/main" id="{97CB51B6-8F1F-4C6E-BD45-CDF59819560A}"/>
              </a:ext>
            </a:extLst>
          </p:cNvPr>
          <p:cNvCxnSpPr>
            <a:cxnSpLocks/>
          </p:cNvCxnSpPr>
          <p:nvPr/>
        </p:nvCxnSpPr>
        <p:spPr>
          <a:xfrm flipH="1" flipV="1">
            <a:off x="9167138" y="4766130"/>
            <a:ext cx="206184" cy="895658"/>
          </a:xfrm>
          <a:prstGeom prst="straightConnector1">
            <a:avLst/>
          </a:prstGeom>
          <a:ln w="19050">
            <a:solidFill>
              <a:srgbClr val="C9A0F2"/>
            </a:solidFill>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11B0E29B-5C9F-4B1E-881F-D6AEC1B40BAD}"/>
              </a:ext>
            </a:extLst>
          </p:cNvPr>
          <p:cNvCxnSpPr>
            <a:cxnSpLocks/>
          </p:cNvCxnSpPr>
          <p:nvPr/>
        </p:nvCxnSpPr>
        <p:spPr>
          <a:xfrm flipH="1" flipV="1">
            <a:off x="7403223" y="5146838"/>
            <a:ext cx="555789" cy="332919"/>
          </a:xfrm>
          <a:prstGeom prst="straightConnector1">
            <a:avLst/>
          </a:prstGeom>
          <a:ln w="19050">
            <a:solidFill>
              <a:srgbClr val="C9A0F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7202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40"/>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39"/>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42"/>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37"/>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26"/>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1" grpId="0"/>
      <p:bldP spid="13" grpId="0" animBg="1"/>
      <p:bldP spid="14" grpId="0" animBg="1"/>
      <p:bldP spid="15" grpId="0" animBg="1"/>
      <p:bldP spid="16" grpId="0" animBg="1"/>
      <p:bldP spid="18" grpId="0"/>
      <p:bldP spid="19" grpId="0"/>
      <p:bldP spid="20" grpId="0"/>
      <p:bldP spid="21" grpId="0"/>
      <p:bldP spid="37" grpId="0"/>
      <p:bldP spid="39"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5">
                <a:tint val="45000"/>
                <a:satMod val="400000"/>
              </a:schemeClr>
            </a:duotone>
          </a:blip>
          <a:stretch/>
        </a:blipFill>
        <a:effectLst/>
      </p:bgPr>
    </p:bg>
    <p:spTree>
      <p:nvGrpSpPr>
        <p:cNvPr id="1" name=""/>
        <p:cNvGrpSpPr/>
        <p:nvPr/>
      </p:nvGrpSpPr>
      <p:grpSpPr>
        <a:xfrm>
          <a:off x="0" y="0"/>
          <a:ext cx="0" cy="0"/>
          <a:chOff x="0" y="0"/>
          <a:chExt cx="0" cy="0"/>
        </a:xfrm>
      </p:grpSpPr>
      <p:graphicFrame>
        <p:nvGraphicFramePr>
          <p:cNvPr id="2" name="Diagramme 1">
            <a:extLst>
              <a:ext uri="{FF2B5EF4-FFF2-40B4-BE49-F238E27FC236}">
                <a16:creationId xmlns:a16="http://schemas.microsoft.com/office/drawing/2014/main" id="{617257DB-A2AF-48EE-9182-86D8EC908086}"/>
              </a:ext>
            </a:extLst>
          </p:cNvPr>
          <p:cNvGraphicFramePr/>
          <p:nvPr>
            <p:extLst>
              <p:ext uri="{D42A27DB-BD31-4B8C-83A1-F6EECF244321}">
                <p14:modId xmlns:p14="http://schemas.microsoft.com/office/powerpoint/2010/main" val="1231138075"/>
              </p:ext>
            </p:extLst>
          </p:nvPr>
        </p:nvGraphicFramePr>
        <p:xfrm>
          <a:off x="1714500" y="2946400"/>
          <a:ext cx="8807450" cy="19494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Zone de texte 3">
            <a:extLst>
              <a:ext uri="{FF2B5EF4-FFF2-40B4-BE49-F238E27FC236}">
                <a16:creationId xmlns:a16="http://schemas.microsoft.com/office/drawing/2014/main" id="{DE43624B-7EB2-45D2-8CA8-B83FC185C463}"/>
              </a:ext>
            </a:extLst>
          </p:cNvPr>
          <p:cNvSpPr txBox="1">
            <a:spLocks noChangeArrowheads="1"/>
          </p:cNvSpPr>
          <p:nvPr/>
        </p:nvSpPr>
        <p:spPr bwMode="auto">
          <a:xfrm>
            <a:off x="1695122" y="2287588"/>
            <a:ext cx="1003300" cy="615950"/>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a:t>
            </a:r>
            <a:r>
              <a:rPr kumimoji="0" lang="fr-FR" altLang="fr-FR" sz="1100" b="0" i="0" u="none" strike="noStrike" cap="none" normalizeH="0" baseline="3000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ème</a:t>
            </a: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Réforme de l’Etat -</a:t>
            </a: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fr-FR" altLang="fr-FR" sz="1100" b="1" i="0" u="none" strike="noStrike" cap="none" normalizeH="0" baseline="0" dirty="0">
                <a:ln>
                  <a:noFill/>
                </a:ln>
                <a:solidFill>
                  <a:srgbClr val="2DB9FF"/>
                </a:solidFill>
                <a:effectLst/>
                <a:latin typeface="Calibri" panose="020F0502020204030204" pitchFamily="34" charset="0"/>
                <a:ea typeface="Calibri" panose="020F0502020204030204" pitchFamily="34" charset="0"/>
                <a:cs typeface="Times New Roman" panose="02020603050405020304" pitchFamily="18" charset="0"/>
              </a:rPr>
              <a:t>1980</a:t>
            </a:r>
            <a:endParaRPr kumimoji="0" lang="fr-FR" altLang="fr-FR" sz="1800" b="0" i="0" u="none" strike="noStrike" cap="none" normalizeH="0" baseline="0" dirty="0">
              <a:ln>
                <a:noFill/>
              </a:ln>
              <a:solidFill>
                <a:srgbClr val="2DB9FF"/>
              </a:solidFill>
              <a:effectLst/>
              <a:latin typeface="Arial" panose="020B0604020202020204" pitchFamily="34" charset="0"/>
            </a:endParaRPr>
          </a:p>
        </p:txBody>
      </p:sp>
      <p:sp>
        <p:nvSpPr>
          <p:cNvPr id="4" name="Zone de texte 4">
            <a:extLst>
              <a:ext uri="{FF2B5EF4-FFF2-40B4-BE49-F238E27FC236}">
                <a16:creationId xmlns:a16="http://schemas.microsoft.com/office/drawing/2014/main" id="{5A885A0B-7C77-4C31-A7F0-720A0954619F}"/>
              </a:ext>
            </a:extLst>
          </p:cNvPr>
          <p:cNvSpPr txBox="1">
            <a:spLocks noChangeArrowheads="1"/>
          </p:cNvSpPr>
          <p:nvPr/>
        </p:nvSpPr>
        <p:spPr bwMode="auto">
          <a:xfrm>
            <a:off x="3214688" y="2272129"/>
            <a:ext cx="1085850" cy="615950"/>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3</a:t>
            </a:r>
            <a:r>
              <a:rPr kumimoji="0" lang="fr-FR" altLang="fr-FR" sz="1100" b="0" i="0" u="none" strike="noStrike" cap="none" normalizeH="0" baseline="3000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ème</a:t>
            </a: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Réforme de l’Etat</a:t>
            </a: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fr-FR" altLang="fr-FR" sz="1100" b="1" i="0" u="none" strike="noStrike" cap="none" normalizeH="0" baseline="0" dirty="0">
                <a:ln>
                  <a:noFill/>
                </a:ln>
                <a:solidFill>
                  <a:srgbClr val="2DB9FF"/>
                </a:solidFill>
                <a:effectLst/>
                <a:latin typeface="Calibri" panose="020F0502020204030204" pitchFamily="34" charset="0"/>
                <a:ea typeface="Calibri" panose="020F0502020204030204" pitchFamily="34" charset="0"/>
                <a:cs typeface="Times New Roman" panose="02020603050405020304" pitchFamily="18" charset="0"/>
              </a:rPr>
              <a:t>1988-1989</a:t>
            </a:r>
            <a:endParaRPr kumimoji="0" lang="fr-FR" altLang="fr-FR" sz="1800" b="0" i="0" u="none" strike="noStrike" cap="none" normalizeH="0" baseline="0" dirty="0">
              <a:ln>
                <a:noFill/>
              </a:ln>
              <a:solidFill>
                <a:srgbClr val="2DB9FF"/>
              </a:solidFill>
              <a:effectLst/>
              <a:latin typeface="Arial" panose="020B0604020202020204" pitchFamily="34" charset="0"/>
            </a:endParaRPr>
          </a:p>
        </p:txBody>
      </p:sp>
      <p:sp>
        <p:nvSpPr>
          <p:cNvPr id="5" name="Zone de texte 5">
            <a:extLst>
              <a:ext uri="{FF2B5EF4-FFF2-40B4-BE49-F238E27FC236}">
                <a16:creationId xmlns:a16="http://schemas.microsoft.com/office/drawing/2014/main" id="{7161CE04-AB78-48D8-872F-1127CCD2AA15}"/>
              </a:ext>
            </a:extLst>
          </p:cNvPr>
          <p:cNvSpPr txBox="1">
            <a:spLocks noChangeArrowheads="1"/>
          </p:cNvSpPr>
          <p:nvPr/>
        </p:nvSpPr>
        <p:spPr bwMode="auto">
          <a:xfrm>
            <a:off x="2078038" y="5215890"/>
            <a:ext cx="1003300" cy="476250"/>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fr-FR" altLang="fr-FR" sz="1100" dirty="0">
                <a:solidFill>
                  <a:schemeClr val="bg1"/>
                </a:solidFill>
                <a:latin typeface="Calibri" panose="020F0502020204030204" pitchFamily="34" charset="0"/>
                <a:ea typeface="Calibri" panose="020F0502020204030204" pitchFamily="34" charset="0"/>
                <a:cs typeface="Times New Roman" panose="02020603050405020304" pitchFamily="18" charset="0"/>
              </a:rPr>
              <a:t>Loi du 29 juin</a:t>
            </a:r>
            <a:r>
              <a:rPr kumimoji="0" lang="fr-FR" altLang="fr-FR" sz="1100" b="1" i="0" u="none" strike="noStrike" cap="none" normalizeH="0" baseline="0" dirty="0">
                <a:ln>
                  <a:noFill/>
                </a:ln>
                <a:solidFill>
                  <a:srgbClr val="47B02A"/>
                </a:solidFill>
                <a:effectLst/>
                <a:latin typeface="Calibri" panose="020F0502020204030204" pitchFamily="34" charset="0"/>
                <a:ea typeface="Calibri" panose="020F0502020204030204" pitchFamily="34" charset="0"/>
                <a:cs typeface="Times New Roman" panose="02020603050405020304" pitchFamily="18" charset="0"/>
              </a:rPr>
              <a:t>1983</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 name="Zone de texte 6">
            <a:extLst>
              <a:ext uri="{FF2B5EF4-FFF2-40B4-BE49-F238E27FC236}">
                <a16:creationId xmlns:a16="http://schemas.microsoft.com/office/drawing/2014/main" id="{7BFF0A72-7EEC-4BCE-8732-FC23F1EED789}"/>
              </a:ext>
            </a:extLst>
          </p:cNvPr>
          <p:cNvSpPr txBox="1">
            <a:spLocks noChangeArrowheads="1"/>
          </p:cNvSpPr>
          <p:nvPr/>
        </p:nvSpPr>
        <p:spPr bwMode="auto">
          <a:xfrm>
            <a:off x="3297238" y="5215890"/>
            <a:ext cx="1003300" cy="476250"/>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fr-FR" altLang="fr-FR" sz="1100" dirty="0">
                <a:solidFill>
                  <a:schemeClr val="bg1"/>
                </a:solidFill>
                <a:latin typeface="Calibri" panose="020F0502020204030204" pitchFamily="34" charset="0"/>
                <a:ea typeface="Calibri" panose="020F0502020204030204" pitchFamily="34" charset="0"/>
                <a:cs typeface="Times New Roman" panose="02020603050405020304" pitchFamily="18" charset="0"/>
              </a:rPr>
              <a:t>Loi du 10 janvier </a:t>
            </a:r>
            <a:r>
              <a:rPr kumimoji="0" lang="fr-FR" altLang="fr-FR" sz="1100" b="1" i="0" u="none" strike="noStrike" cap="none" normalizeH="0" baseline="0" dirty="0">
                <a:ln>
                  <a:noFill/>
                </a:ln>
                <a:solidFill>
                  <a:srgbClr val="47B02A"/>
                </a:solidFill>
                <a:effectLst/>
                <a:latin typeface="Calibri" panose="020F0502020204030204" pitchFamily="34" charset="0"/>
                <a:ea typeface="Calibri" panose="020F0502020204030204" pitchFamily="34" charset="0"/>
                <a:cs typeface="Times New Roman" panose="02020603050405020304" pitchFamily="18" charset="0"/>
              </a:rPr>
              <a:t>1990</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cxnSp>
        <p:nvCxnSpPr>
          <p:cNvPr id="7" name="Connecteur droit avec flèche 6">
            <a:extLst>
              <a:ext uri="{FF2B5EF4-FFF2-40B4-BE49-F238E27FC236}">
                <a16:creationId xmlns:a16="http://schemas.microsoft.com/office/drawing/2014/main" id="{F5923D44-963B-4779-96AA-50503BFF5A2E}"/>
              </a:ext>
            </a:extLst>
          </p:cNvPr>
          <p:cNvCxnSpPr>
            <a:cxnSpLocks/>
          </p:cNvCxnSpPr>
          <p:nvPr/>
        </p:nvCxnSpPr>
        <p:spPr>
          <a:xfrm>
            <a:off x="2438400" y="2989263"/>
            <a:ext cx="642938" cy="727505"/>
          </a:xfrm>
          <a:prstGeom prst="straightConnector1">
            <a:avLst/>
          </a:prstGeom>
          <a:ln>
            <a:solidFill>
              <a:srgbClr val="B47BED"/>
            </a:solidFill>
            <a:tailEnd type="triangle"/>
          </a:ln>
        </p:spPr>
        <p:style>
          <a:lnRef idx="1">
            <a:schemeClr val="accent1"/>
          </a:lnRef>
          <a:fillRef idx="0">
            <a:schemeClr val="accent1"/>
          </a:fillRef>
          <a:effectRef idx="0">
            <a:schemeClr val="accent1"/>
          </a:effectRef>
          <a:fontRef idx="minor">
            <a:schemeClr val="tx1"/>
          </a:fontRef>
        </p:style>
      </p:cxnSp>
      <p:cxnSp>
        <p:nvCxnSpPr>
          <p:cNvPr id="8" name="Connecteur droit avec flèche 7">
            <a:extLst>
              <a:ext uri="{FF2B5EF4-FFF2-40B4-BE49-F238E27FC236}">
                <a16:creationId xmlns:a16="http://schemas.microsoft.com/office/drawing/2014/main" id="{3B9CA444-DB3C-4F30-89F9-13DDFF1612B4}"/>
              </a:ext>
            </a:extLst>
          </p:cNvPr>
          <p:cNvCxnSpPr>
            <a:cxnSpLocks/>
          </p:cNvCxnSpPr>
          <p:nvPr/>
        </p:nvCxnSpPr>
        <p:spPr>
          <a:xfrm flipH="1">
            <a:off x="3125624" y="2938441"/>
            <a:ext cx="493931" cy="778327"/>
          </a:xfrm>
          <a:prstGeom prst="straightConnector1">
            <a:avLst/>
          </a:prstGeom>
          <a:noFill/>
          <a:ln w="6350" cap="flat" cmpd="sng" algn="ctr">
            <a:solidFill>
              <a:srgbClr val="B47BED"/>
            </a:solidFill>
            <a:prstDash val="solid"/>
            <a:miter lim="800000"/>
            <a:tailEnd type="triangle"/>
          </a:ln>
          <a:effectLst/>
        </p:spPr>
      </p:cxnSp>
      <p:cxnSp>
        <p:nvCxnSpPr>
          <p:cNvPr id="9" name="Connecteur droit avec flèche 8">
            <a:extLst>
              <a:ext uri="{FF2B5EF4-FFF2-40B4-BE49-F238E27FC236}">
                <a16:creationId xmlns:a16="http://schemas.microsoft.com/office/drawing/2014/main" id="{B15C4672-A5FE-40FE-8020-ADC926DC8129}"/>
              </a:ext>
            </a:extLst>
          </p:cNvPr>
          <p:cNvCxnSpPr>
            <a:cxnSpLocks/>
          </p:cNvCxnSpPr>
          <p:nvPr/>
        </p:nvCxnSpPr>
        <p:spPr>
          <a:xfrm flipV="1">
            <a:off x="2627149" y="4181278"/>
            <a:ext cx="454189" cy="924122"/>
          </a:xfrm>
          <a:prstGeom prst="straightConnector1">
            <a:avLst/>
          </a:prstGeom>
          <a:noFill/>
          <a:ln w="6350" cap="flat" cmpd="sng" algn="ctr">
            <a:solidFill>
              <a:srgbClr val="B47BED"/>
            </a:solidFill>
            <a:prstDash val="solid"/>
            <a:miter lim="800000"/>
            <a:tailEnd type="triangle"/>
          </a:ln>
          <a:effectLst/>
        </p:spPr>
      </p:cxnSp>
      <p:cxnSp>
        <p:nvCxnSpPr>
          <p:cNvPr id="10" name="Connecteur droit avec flèche 9">
            <a:extLst>
              <a:ext uri="{FF2B5EF4-FFF2-40B4-BE49-F238E27FC236}">
                <a16:creationId xmlns:a16="http://schemas.microsoft.com/office/drawing/2014/main" id="{A9BA0D8D-957C-4CCB-977F-E40C237EC29F}"/>
              </a:ext>
            </a:extLst>
          </p:cNvPr>
          <p:cNvCxnSpPr>
            <a:cxnSpLocks/>
          </p:cNvCxnSpPr>
          <p:nvPr/>
        </p:nvCxnSpPr>
        <p:spPr>
          <a:xfrm flipH="1" flipV="1">
            <a:off x="3176424" y="4181278"/>
            <a:ext cx="443131" cy="984250"/>
          </a:xfrm>
          <a:prstGeom prst="straightConnector1">
            <a:avLst/>
          </a:prstGeom>
          <a:noFill/>
          <a:ln w="6350" cap="flat" cmpd="sng" algn="ctr">
            <a:solidFill>
              <a:srgbClr val="B47BED"/>
            </a:solidFill>
            <a:prstDash val="solid"/>
            <a:miter lim="800000"/>
            <a:tailEnd type="triangle"/>
          </a:ln>
          <a:effectLst/>
        </p:spPr>
      </p:cxnSp>
      <p:sp>
        <p:nvSpPr>
          <p:cNvPr id="11" name="Zone de texte 11">
            <a:extLst>
              <a:ext uri="{FF2B5EF4-FFF2-40B4-BE49-F238E27FC236}">
                <a16:creationId xmlns:a16="http://schemas.microsoft.com/office/drawing/2014/main" id="{D5635CD3-25CA-47E7-9B97-5E4E0BBDA3EE}"/>
              </a:ext>
            </a:extLst>
          </p:cNvPr>
          <p:cNvSpPr txBox="1">
            <a:spLocks noChangeArrowheads="1"/>
          </p:cNvSpPr>
          <p:nvPr/>
        </p:nvSpPr>
        <p:spPr bwMode="auto">
          <a:xfrm>
            <a:off x="2170113" y="5808783"/>
            <a:ext cx="819150" cy="25400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1" u="none" strike="noStrike" cap="none" normalizeH="0" baseline="0" dirty="0">
                <a:ln>
                  <a:noFill/>
                </a:ln>
                <a:solidFill>
                  <a:schemeClr val="bg1"/>
                </a:solidFill>
                <a:effectLst/>
                <a:latin typeface="Calibri" panose="020F0502020204030204" pitchFamily="34" charset="0"/>
                <a:cs typeface="Times New Roman" panose="02020603050405020304" pitchFamily="18" charset="0"/>
              </a:rPr>
              <a:t>SCOLARITE</a:t>
            </a:r>
            <a:endParaRPr kumimoji="0" lang="fr-FR" altLang="fr-FR" sz="1800" b="0" i="0" u="none" strike="noStrike" cap="none" normalizeH="0" baseline="0" dirty="0">
              <a:ln>
                <a:noFill/>
              </a:ln>
              <a:solidFill>
                <a:schemeClr val="bg1"/>
              </a:solidFill>
              <a:effectLst/>
              <a:latin typeface="Arial" panose="020B0604020202020204" pitchFamily="34" charset="0"/>
            </a:endParaRPr>
          </a:p>
        </p:txBody>
      </p:sp>
      <p:sp>
        <p:nvSpPr>
          <p:cNvPr id="12" name="Zone de texte 12">
            <a:extLst>
              <a:ext uri="{FF2B5EF4-FFF2-40B4-BE49-F238E27FC236}">
                <a16:creationId xmlns:a16="http://schemas.microsoft.com/office/drawing/2014/main" id="{712DA9D2-27E8-4B9D-870F-A719A2FFFE8A}"/>
              </a:ext>
            </a:extLst>
          </p:cNvPr>
          <p:cNvSpPr txBox="1">
            <a:spLocks noChangeArrowheads="1"/>
          </p:cNvSpPr>
          <p:nvPr/>
        </p:nvSpPr>
        <p:spPr bwMode="auto">
          <a:xfrm>
            <a:off x="3397988" y="5808783"/>
            <a:ext cx="871537" cy="27290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fr-FR" altLang="fr-FR" sz="1100" i="1" dirty="0">
                <a:solidFill>
                  <a:schemeClr val="bg1"/>
                </a:solidFill>
                <a:latin typeface="Calibri" panose="020F0502020204030204" pitchFamily="34" charset="0"/>
                <a:cs typeface="Times New Roman" panose="02020603050405020304" pitchFamily="18" charset="0"/>
              </a:rPr>
              <a:t>MAJORITE</a:t>
            </a:r>
            <a:endParaRPr kumimoji="0" lang="fr-FR" altLang="fr-FR" sz="1800" b="0" i="0" u="none" strike="noStrike" cap="none" normalizeH="0" baseline="0" dirty="0">
              <a:ln>
                <a:noFill/>
              </a:ln>
              <a:solidFill>
                <a:schemeClr val="bg1"/>
              </a:solidFill>
              <a:effectLst/>
              <a:latin typeface="Arial" panose="020B0604020202020204" pitchFamily="34" charset="0"/>
            </a:endParaRPr>
          </a:p>
        </p:txBody>
      </p:sp>
      <p:sp>
        <p:nvSpPr>
          <p:cNvPr id="13" name="Zone de texte 13">
            <a:extLst>
              <a:ext uri="{FF2B5EF4-FFF2-40B4-BE49-F238E27FC236}">
                <a16:creationId xmlns:a16="http://schemas.microsoft.com/office/drawing/2014/main" id="{99188986-5E50-4AFB-BD9F-FD83BFBAAE07}"/>
              </a:ext>
            </a:extLst>
          </p:cNvPr>
          <p:cNvSpPr txBox="1">
            <a:spLocks noChangeArrowheads="1"/>
          </p:cNvSpPr>
          <p:nvPr/>
        </p:nvSpPr>
        <p:spPr bwMode="auto">
          <a:xfrm>
            <a:off x="9197756" y="5279696"/>
            <a:ext cx="1136650" cy="529087"/>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1"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Application le </a:t>
            </a:r>
            <a:r>
              <a:rPr kumimoji="0" lang="fr-FR" altLang="fr-FR" sz="1100" b="1" i="0" u="none" strike="noStrike" cap="none" normalizeH="0" baseline="0" dirty="0">
                <a:ln>
                  <a:noFill/>
                </a:ln>
                <a:solidFill>
                  <a:srgbClr val="EA0000"/>
                </a:solidFill>
                <a:effectLst/>
                <a:latin typeface="Calibri" panose="020F0502020204030204" pitchFamily="34" charset="0"/>
                <a:ea typeface="Calibri" panose="020F0502020204030204" pitchFamily="34" charset="0"/>
                <a:cs typeface="Times New Roman" panose="02020603050405020304" pitchFamily="18" charset="0"/>
              </a:rPr>
              <a:t>1</a:t>
            </a:r>
            <a:r>
              <a:rPr kumimoji="0" lang="fr-FR" altLang="fr-FR" sz="1100" b="1" i="0" u="none" strike="noStrike" cap="none" normalizeH="0" baseline="30000" dirty="0">
                <a:ln>
                  <a:noFill/>
                </a:ln>
                <a:solidFill>
                  <a:srgbClr val="EA0000"/>
                </a:solidFill>
                <a:effectLst/>
                <a:latin typeface="Calibri" panose="020F0502020204030204" pitchFamily="34" charset="0"/>
                <a:ea typeface="Calibri" panose="020F0502020204030204" pitchFamily="34" charset="0"/>
                <a:cs typeface="Times New Roman" panose="02020603050405020304" pitchFamily="18" charset="0"/>
              </a:rPr>
              <a:t>er</a:t>
            </a:r>
            <a:r>
              <a:rPr kumimoji="0" lang="fr-FR" altLang="fr-FR" sz="1100" b="1" i="0" u="none" strike="noStrike" cap="none" normalizeH="0" baseline="0" dirty="0">
                <a:ln>
                  <a:noFill/>
                </a:ln>
                <a:solidFill>
                  <a:srgbClr val="EA0000"/>
                </a:solidFill>
                <a:effectLst/>
                <a:latin typeface="Calibri" panose="020F0502020204030204" pitchFamily="34" charset="0"/>
                <a:ea typeface="Calibri" panose="020F0502020204030204" pitchFamily="34" charset="0"/>
                <a:cs typeface="Times New Roman" panose="02020603050405020304" pitchFamily="18" charset="0"/>
              </a:rPr>
              <a:t> janvier 2019</a:t>
            </a:r>
            <a:endParaRPr kumimoji="0" lang="fr-FR" altLang="fr-FR" sz="1800" b="0" i="0" u="none" strike="noStrike" cap="none" normalizeH="0" baseline="0" dirty="0">
              <a:ln>
                <a:noFill/>
              </a:ln>
              <a:solidFill>
                <a:srgbClr val="EA0000"/>
              </a:solidFill>
              <a:effectLst/>
              <a:latin typeface="Arial" panose="020B0604020202020204" pitchFamily="34" charset="0"/>
            </a:endParaRPr>
          </a:p>
        </p:txBody>
      </p:sp>
      <p:cxnSp>
        <p:nvCxnSpPr>
          <p:cNvPr id="14" name="Connecteur droit avec flèche 13">
            <a:extLst>
              <a:ext uri="{FF2B5EF4-FFF2-40B4-BE49-F238E27FC236}">
                <a16:creationId xmlns:a16="http://schemas.microsoft.com/office/drawing/2014/main" id="{09B4D4FF-7CB2-4BCE-B328-C469C3E9E5E4}"/>
              </a:ext>
            </a:extLst>
          </p:cNvPr>
          <p:cNvCxnSpPr/>
          <p:nvPr/>
        </p:nvCxnSpPr>
        <p:spPr>
          <a:xfrm flipH="1" flipV="1">
            <a:off x="9753381" y="4181278"/>
            <a:ext cx="12700" cy="984250"/>
          </a:xfrm>
          <a:prstGeom prst="straightConnector1">
            <a:avLst/>
          </a:prstGeom>
          <a:ln>
            <a:solidFill>
              <a:srgbClr val="B47BED"/>
            </a:solidFill>
            <a:tailEnd type="triangle"/>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FA26E9B0-C7B8-4D78-826A-DFC8FF303C93}"/>
              </a:ext>
            </a:extLst>
          </p:cNvPr>
          <p:cNvSpPr>
            <a:spLocks noChangeArrowheads="1"/>
          </p:cNvSpPr>
          <p:nvPr/>
        </p:nvSpPr>
        <p:spPr bwMode="auto">
          <a:xfrm>
            <a:off x="22225" y="51120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BE"/>
          </a:p>
        </p:txBody>
      </p:sp>
      <p:sp>
        <p:nvSpPr>
          <p:cNvPr id="16" name="Rectangle 15">
            <a:extLst>
              <a:ext uri="{FF2B5EF4-FFF2-40B4-BE49-F238E27FC236}">
                <a16:creationId xmlns:a16="http://schemas.microsoft.com/office/drawing/2014/main" id="{0C4A6A54-E41B-4A67-92EE-F485A7EB88A8}"/>
              </a:ext>
            </a:extLst>
          </p:cNvPr>
          <p:cNvSpPr>
            <a:spLocks noChangeArrowheads="1"/>
          </p:cNvSpPr>
          <p:nvPr/>
        </p:nvSpPr>
        <p:spPr bwMode="auto">
          <a:xfrm>
            <a:off x="1612098" y="627652"/>
            <a:ext cx="9272603" cy="984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BE"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r>
            <a:br>
              <a:rPr kumimoji="0" lang="fr-BE"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kumimoji="0" lang="fr-BE" altLang="fr-FR" sz="2000" b="1"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Protection de la Jeunesse et Aide à la Jeunesse en Communauté Française de Belgique</a:t>
            </a:r>
            <a:endParaRPr kumimoji="0" lang="fr-BE" altLang="fr-FR"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a:ln>
                <a:noFill/>
              </a:ln>
              <a:solidFill>
                <a:schemeClr val="tx1"/>
              </a:solidFill>
              <a:effectLst/>
              <a:latin typeface="Arial" panose="020B0604020202020204" pitchFamily="34" charset="0"/>
            </a:endParaRPr>
          </a:p>
        </p:txBody>
      </p:sp>
      <p:sp>
        <p:nvSpPr>
          <p:cNvPr id="17" name="Rectangle 18">
            <a:extLst>
              <a:ext uri="{FF2B5EF4-FFF2-40B4-BE49-F238E27FC236}">
                <a16:creationId xmlns:a16="http://schemas.microsoft.com/office/drawing/2014/main" id="{3FF3B5D8-DD76-45F6-8328-7D6135675EAF}"/>
              </a:ext>
            </a:extLst>
          </p:cNvPr>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85800" algn="l"/>
              </a:tabLst>
              <a:defRPr>
                <a:solidFill>
                  <a:schemeClr val="tx1"/>
                </a:solidFill>
                <a:latin typeface="Arial" panose="020B0604020202020204" pitchFamily="34" charset="0"/>
              </a:defRPr>
            </a:lvl1pPr>
            <a:lvl2pPr eaLnBrk="0" fontAlgn="base" hangingPunct="0">
              <a:spcBef>
                <a:spcPct val="0"/>
              </a:spcBef>
              <a:spcAft>
                <a:spcPct val="0"/>
              </a:spcAft>
              <a:tabLst>
                <a:tab pos="685800" algn="l"/>
              </a:tabLst>
              <a:defRPr>
                <a:solidFill>
                  <a:schemeClr val="tx1"/>
                </a:solidFill>
                <a:latin typeface="Arial" panose="020B0604020202020204" pitchFamily="34" charset="0"/>
              </a:defRPr>
            </a:lvl2pPr>
            <a:lvl3pPr eaLnBrk="0" fontAlgn="base" hangingPunct="0">
              <a:spcBef>
                <a:spcPct val="0"/>
              </a:spcBef>
              <a:spcAft>
                <a:spcPct val="0"/>
              </a:spcAft>
              <a:tabLst>
                <a:tab pos="685800" algn="l"/>
              </a:tabLst>
              <a:defRPr>
                <a:solidFill>
                  <a:schemeClr val="tx1"/>
                </a:solidFill>
                <a:latin typeface="Arial" panose="020B0604020202020204" pitchFamily="34" charset="0"/>
              </a:defRPr>
            </a:lvl3pPr>
            <a:lvl4pPr eaLnBrk="0" fontAlgn="base" hangingPunct="0">
              <a:spcBef>
                <a:spcPct val="0"/>
              </a:spcBef>
              <a:spcAft>
                <a:spcPct val="0"/>
              </a:spcAft>
              <a:tabLst>
                <a:tab pos="685800" algn="l"/>
              </a:tabLst>
              <a:defRPr>
                <a:solidFill>
                  <a:schemeClr val="tx1"/>
                </a:solidFill>
                <a:latin typeface="Arial" panose="020B0604020202020204" pitchFamily="34" charset="0"/>
              </a:defRPr>
            </a:lvl4pPr>
            <a:lvl5pPr eaLnBrk="0" fontAlgn="base" hangingPunct="0">
              <a:spcBef>
                <a:spcPct val="0"/>
              </a:spcBef>
              <a:spcAft>
                <a:spcPct val="0"/>
              </a:spcAft>
              <a:tabLst>
                <a:tab pos="685800" algn="l"/>
              </a:tabLst>
              <a:defRPr>
                <a:solidFill>
                  <a:schemeClr val="tx1"/>
                </a:solidFill>
                <a:latin typeface="Arial" panose="020B0604020202020204" pitchFamily="34" charset="0"/>
              </a:defRPr>
            </a:lvl5pPr>
            <a:lvl6pPr eaLnBrk="0" fontAlgn="base" hangingPunct="0">
              <a:spcBef>
                <a:spcPct val="0"/>
              </a:spcBef>
              <a:spcAft>
                <a:spcPct val="0"/>
              </a:spcAft>
              <a:tabLst>
                <a:tab pos="685800" algn="l"/>
              </a:tabLst>
              <a:defRPr>
                <a:solidFill>
                  <a:schemeClr val="tx1"/>
                </a:solidFill>
                <a:latin typeface="Arial" panose="020B0604020202020204" pitchFamily="34" charset="0"/>
              </a:defRPr>
            </a:lvl6pPr>
            <a:lvl7pPr eaLnBrk="0" fontAlgn="base" hangingPunct="0">
              <a:spcBef>
                <a:spcPct val="0"/>
              </a:spcBef>
              <a:spcAft>
                <a:spcPct val="0"/>
              </a:spcAft>
              <a:tabLst>
                <a:tab pos="685800" algn="l"/>
              </a:tabLst>
              <a:defRPr>
                <a:solidFill>
                  <a:schemeClr val="tx1"/>
                </a:solidFill>
                <a:latin typeface="Arial" panose="020B0604020202020204" pitchFamily="34" charset="0"/>
              </a:defRPr>
            </a:lvl7pPr>
            <a:lvl8pPr eaLnBrk="0" fontAlgn="base" hangingPunct="0">
              <a:spcBef>
                <a:spcPct val="0"/>
              </a:spcBef>
              <a:spcAft>
                <a:spcPct val="0"/>
              </a:spcAft>
              <a:tabLst>
                <a:tab pos="685800" algn="l"/>
              </a:tabLst>
              <a:defRPr>
                <a:solidFill>
                  <a:schemeClr val="tx1"/>
                </a:solidFill>
                <a:latin typeface="Arial" panose="020B0604020202020204" pitchFamily="34" charset="0"/>
              </a:defRPr>
            </a:lvl8pPr>
            <a:lvl9pPr eaLnBrk="0" fontAlgn="base" hangingPunct="0">
              <a:spcBef>
                <a:spcPct val="0"/>
              </a:spcBef>
              <a:spcAft>
                <a:spcPct val="0"/>
              </a:spcAft>
              <a:tabLst>
                <a:tab pos="6858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endParaRPr kumimoji="0" lang="fr-BE" altLang="fr-FR"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fr-BE" altLang="fr-FR"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r>
            <a:br>
              <a:rPr kumimoji="0" lang="fr-BE" altLang="fr-FR"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kumimoji="0" lang="fr-BE" altLang="fr-FR"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fr-BE"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endParaRPr kumimoji="0" lang="fr-BE" altLang="fr-FR" sz="1800" b="0" i="0" u="none" strike="noStrike" cap="none" normalizeH="0" baseline="0">
              <a:ln>
                <a:noFill/>
              </a:ln>
              <a:solidFill>
                <a:schemeClr val="tx1"/>
              </a:solidFill>
              <a:effectLst/>
              <a:latin typeface="Arial" panose="020B0604020202020204" pitchFamily="34" charset="0"/>
            </a:endParaRPr>
          </a:p>
        </p:txBody>
      </p:sp>
      <p:sp>
        <p:nvSpPr>
          <p:cNvPr id="18" name="Rectangle 20">
            <a:extLst>
              <a:ext uri="{FF2B5EF4-FFF2-40B4-BE49-F238E27FC236}">
                <a16:creationId xmlns:a16="http://schemas.microsoft.com/office/drawing/2014/main" id="{735D5A83-2736-4A5B-9804-2BE2DF58BE2E}"/>
              </a:ext>
            </a:extLst>
          </p:cNvPr>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BE" altLang="fr-FR"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fr-BE"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a:ln>
                <a:noFill/>
              </a:ln>
              <a:solidFill>
                <a:schemeClr val="tx1"/>
              </a:solidFill>
              <a:effectLst/>
              <a:latin typeface="Arial" panose="020B0604020202020204" pitchFamily="34" charset="0"/>
            </a:endParaRPr>
          </a:p>
        </p:txBody>
      </p:sp>
      <p:sp>
        <p:nvSpPr>
          <p:cNvPr id="19" name="Rectangle 25">
            <a:extLst>
              <a:ext uri="{FF2B5EF4-FFF2-40B4-BE49-F238E27FC236}">
                <a16:creationId xmlns:a16="http://schemas.microsoft.com/office/drawing/2014/main" id="{947D05F6-AC22-48F1-B7BE-33A01F3D4FB6}"/>
              </a:ext>
            </a:extLst>
          </p:cNvPr>
          <p:cNvSpPr>
            <a:spLocks noChangeArrowheads="1"/>
          </p:cNvSpPr>
          <p:nvPr/>
        </p:nvSpPr>
        <p:spPr bwMode="auto">
          <a:xfrm>
            <a:off x="22225" y="59909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898650" algn="l"/>
              </a:tabLst>
              <a:defRPr>
                <a:solidFill>
                  <a:schemeClr val="tx1"/>
                </a:solidFill>
                <a:latin typeface="Arial" panose="020B0604020202020204" pitchFamily="34" charset="0"/>
              </a:defRPr>
            </a:lvl1pPr>
            <a:lvl2pPr eaLnBrk="0" fontAlgn="base" hangingPunct="0">
              <a:spcBef>
                <a:spcPct val="0"/>
              </a:spcBef>
              <a:spcAft>
                <a:spcPct val="0"/>
              </a:spcAft>
              <a:tabLst>
                <a:tab pos="1898650" algn="l"/>
              </a:tabLst>
              <a:defRPr>
                <a:solidFill>
                  <a:schemeClr val="tx1"/>
                </a:solidFill>
                <a:latin typeface="Arial" panose="020B0604020202020204" pitchFamily="34" charset="0"/>
              </a:defRPr>
            </a:lvl2pPr>
            <a:lvl3pPr eaLnBrk="0" fontAlgn="base" hangingPunct="0">
              <a:spcBef>
                <a:spcPct val="0"/>
              </a:spcBef>
              <a:spcAft>
                <a:spcPct val="0"/>
              </a:spcAft>
              <a:tabLst>
                <a:tab pos="1898650" algn="l"/>
              </a:tabLst>
              <a:defRPr>
                <a:solidFill>
                  <a:schemeClr val="tx1"/>
                </a:solidFill>
                <a:latin typeface="Arial" panose="020B0604020202020204" pitchFamily="34" charset="0"/>
              </a:defRPr>
            </a:lvl3pPr>
            <a:lvl4pPr eaLnBrk="0" fontAlgn="base" hangingPunct="0">
              <a:spcBef>
                <a:spcPct val="0"/>
              </a:spcBef>
              <a:spcAft>
                <a:spcPct val="0"/>
              </a:spcAft>
              <a:tabLst>
                <a:tab pos="1898650" algn="l"/>
              </a:tabLst>
              <a:defRPr>
                <a:solidFill>
                  <a:schemeClr val="tx1"/>
                </a:solidFill>
                <a:latin typeface="Arial" panose="020B0604020202020204" pitchFamily="34" charset="0"/>
              </a:defRPr>
            </a:lvl4pPr>
            <a:lvl5pPr eaLnBrk="0" fontAlgn="base" hangingPunct="0">
              <a:spcBef>
                <a:spcPct val="0"/>
              </a:spcBef>
              <a:spcAft>
                <a:spcPct val="0"/>
              </a:spcAft>
              <a:tabLst>
                <a:tab pos="1898650" algn="l"/>
              </a:tabLst>
              <a:defRPr>
                <a:solidFill>
                  <a:schemeClr val="tx1"/>
                </a:solidFill>
                <a:latin typeface="Arial" panose="020B0604020202020204" pitchFamily="34" charset="0"/>
              </a:defRPr>
            </a:lvl5pPr>
            <a:lvl6pPr eaLnBrk="0" fontAlgn="base" hangingPunct="0">
              <a:spcBef>
                <a:spcPct val="0"/>
              </a:spcBef>
              <a:spcAft>
                <a:spcPct val="0"/>
              </a:spcAft>
              <a:tabLst>
                <a:tab pos="1898650" algn="l"/>
              </a:tabLst>
              <a:defRPr>
                <a:solidFill>
                  <a:schemeClr val="tx1"/>
                </a:solidFill>
                <a:latin typeface="Arial" panose="020B0604020202020204" pitchFamily="34" charset="0"/>
              </a:defRPr>
            </a:lvl6pPr>
            <a:lvl7pPr eaLnBrk="0" fontAlgn="base" hangingPunct="0">
              <a:spcBef>
                <a:spcPct val="0"/>
              </a:spcBef>
              <a:spcAft>
                <a:spcPct val="0"/>
              </a:spcAft>
              <a:tabLst>
                <a:tab pos="1898650" algn="l"/>
              </a:tabLst>
              <a:defRPr>
                <a:solidFill>
                  <a:schemeClr val="tx1"/>
                </a:solidFill>
                <a:latin typeface="Arial" panose="020B0604020202020204" pitchFamily="34" charset="0"/>
              </a:defRPr>
            </a:lvl7pPr>
            <a:lvl8pPr eaLnBrk="0" fontAlgn="base" hangingPunct="0">
              <a:spcBef>
                <a:spcPct val="0"/>
              </a:spcBef>
              <a:spcAft>
                <a:spcPct val="0"/>
              </a:spcAft>
              <a:tabLst>
                <a:tab pos="1898650" algn="l"/>
              </a:tabLst>
              <a:defRPr>
                <a:solidFill>
                  <a:schemeClr val="tx1"/>
                </a:solidFill>
                <a:latin typeface="Arial" panose="020B0604020202020204" pitchFamily="34" charset="0"/>
              </a:defRPr>
            </a:lvl8pPr>
            <a:lvl9pPr eaLnBrk="0" fontAlgn="base" hangingPunct="0">
              <a:spcBef>
                <a:spcPct val="0"/>
              </a:spcBef>
              <a:spcAft>
                <a:spcPct val="0"/>
              </a:spcAft>
              <a:tabLst>
                <a:tab pos="18986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898650" algn="l"/>
              </a:tabLst>
            </a:pPr>
            <a:endParaRPr kumimoji="0" lang="fr-BE"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898650" algn="l"/>
              </a:tabLst>
            </a:pPr>
            <a:r>
              <a:rPr kumimoji="0" lang="fr-BE"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r>
            <a:br>
              <a:rPr kumimoji="0" lang="fr-BE"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endParaRPr kumimoji="0" lang="fr-BE" altLang="fr-FR"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898650" algn="l"/>
              </a:tabLst>
            </a:pPr>
            <a:r>
              <a:rPr kumimoji="0" lang="fr-BE" altLang="fr-FR" sz="1800" b="0" i="0" u="none" strike="noStrike" cap="none" normalizeH="0" baseline="0" dirty="0">
                <a:ln>
                  <a:noFill/>
                </a:ln>
                <a:solidFill>
                  <a:schemeClr val="tx1"/>
                </a:solidFill>
                <a:effectLst/>
                <a:latin typeface="Arial" panose="020B0604020202020204" pitchFamily="34" charset="0"/>
              </a:rPr>
              <a:t/>
            </a:r>
            <a:br>
              <a:rPr kumimoji="0" lang="fr-BE" altLang="fr-FR" sz="1800" b="0" i="0" u="none" strike="noStrike" cap="none" normalizeH="0" baseline="0" dirty="0">
                <a:ln>
                  <a:noFill/>
                </a:ln>
                <a:solidFill>
                  <a:schemeClr val="tx1"/>
                </a:solidFill>
                <a:effectLst/>
                <a:latin typeface="Arial" panose="020B0604020202020204" pitchFamily="34" charset="0"/>
              </a:rPr>
            </a:br>
            <a:endParaRPr kumimoji="0" lang="fr-BE"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898650" algn="l"/>
              </a:tabLst>
            </a:pPr>
            <a:r>
              <a:rPr kumimoji="0" lang="fr-BE"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fr-BE" altLang="fr-FR"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898650" algn="l"/>
              </a:tabLst>
            </a:pPr>
            <a:endParaRPr kumimoji="0" lang="fr-BE"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09121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5">
                <a:tint val="45000"/>
                <a:satMod val="400000"/>
              </a:schemeClr>
            </a:duotone>
          </a:blip>
          <a:stretch/>
        </a:blipFill>
        <a:effectLst/>
      </p:bgPr>
    </p:bg>
    <p:spTree>
      <p:nvGrpSpPr>
        <p:cNvPr id="1" name=""/>
        <p:cNvGrpSpPr/>
        <p:nvPr/>
      </p:nvGrpSpPr>
      <p:grpSpPr>
        <a:xfrm>
          <a:off x="0" y="0"/>
          <a:ext cx="0" cy="0"/>
          <a:chOff x="0" y="0"/>
          <a:chExt cx="0" cy="0"/>
        </a:xfrm>
      </p:grpSpPr>
      <p:sp>
        <p:nvSpPr>
          <p:cNvPr id="2" name="ZoneTexte 3">
            <a:extLst>
              <a:ext uri="{FF2B5EF4-FFF2-40B4-BE49-F238E27FC236}">
                <a16:creationId xmlns:a16="http://schemas.microsoft.com/office/drawing/2014/main" id="{39A04BBA-95A5-4B95-ABEA-4662A23D1509}"/>
              </a:ext>
            </a:extLst>
          </p:cNvPr>
          <p:cNvSpPr txBox="1"/>
          <p:nvPr/>
        </p:nvSpPr>
        <p:spPr>
          <a:xfrm>
            <a:off x="1265555" y="1510030"/>
            <a:ext cx="8064500" cy="461645"/>
          </a:xfrm>
          <a:prstGeom prst="rect">
            <a:avLst/>
          </a:prstGeom>
          <a:noFill/>
        </p:spPr>
        <p:txBody>
          <a:bodyPr wrap="square" rtlCol="0">
            <a:spAutoFit/>
          </a:bodyPr>
          <a:lstStyle/>
          <a:p>
            <a:endParaRPr lang="fr-BE"/>
          </a:p>
        </p:txBody>
      </p:sp>
      <p:sp>
        <p:nvSpPr>
          <p:cNvPr id="3" name="Text Box 2">
            <a:extLst>
              <a:ext uri="{FF2B5EF4-FFF2-40B4-BE49-F238E27FC236}">
                <a16:creationId xmlns:a16="http://schemas.microsoft.com/office/drawing/2014/main" id="{606B4922-051D-47B6-BA1F-28C08037D8F5}"/>
              </a:ext>
            </a:extLst>
          </p:cNvPr>
          <p:cNvSpPr txBox="1">
            <a:spLocks noChangeArrowheads="1"/>
          </p:cNvSpPr>
          <p:nvPr/>
        </p:nvSpPr>
        <p:spPr bwMode="auto">
          <a:xfrm>
            <a:off x="858810" y="1176238"/>
            <a:ext cx="2032000" cy="558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BE" altLang="fr-FR" sz="1400" b="1" i="0" u="none" strike="noStrike" cap="none" normalizeH="0" baseline="0">
                <a:ln>
                  <a:noFill/>
                </a:ln>
                <a:solidFill>
                  <a:srgbClr val="218F65"/>
                </a:solidFill>
                <a:effectLst/>
                <a:latin typeface="Calibri" panose="020F0502020204030204" pitchFamily="34" charset="0"/>
                <a:ea typeface="Calibri" panose="020F0502020204030204" pitchFamily="34" charset="0"/>
                <a:cs typeface="Arial" panose="020B0604020202020204" pitchFamily="34" charset="0"/>
              </a:rPr>
              <a:t>MINEURS EN DANGER</a:t>
            </a:r>
            <a:r>
              <a:rPr kumimoji="0" lang="fr-BE" altLang="fr-FR" sz="1600" b="1" i="0" u="none" strike="noStrike" cap="none" normalizeH="0" baseline="0">
                <a:ln>
                  <a:noFill/>
                </a:ln>
                <a:solidFill>
                  <a:srgbClr val="218F65"/>
                </a:solidFill>
                <a:effectLst/>
                <a:latin typeface="Calibri" panose="020F0502020204030204" pitchFamily="34" charset="0"/>
                <a:ea typeface="Calibri" panose="020F0502020204030204" pitchFamily="34" charset="0"/>
                <a:cs typeface="Arial" panose="020B0604020202020204" pitchFamily="34" charset="0"/>
              </a:rPr>
              <a:t> </a:t>
            </a:r>
            <a:endParaRPr kumimoji="0" lang="fr-BE"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BE" altLang="fr-FR" sz="1100" b="1" i="0" u="none" strike="noStrike" cap="none" normalizeH="0" baseline="0">
                <a:ln>
                  <a:noFill/>
                </a:ln>
                <a:solidFill>
                  <a:srgbClr val="218F65"/>
                </a:solidFill>
                <a:effectLst/>
                <a:latin typeface="Calibri" panose="020F0502020204030204" pitchFamily="34" charset="0"/>
                <a:ea typeface="Calibri" panose="020F0502020204030204" pitchFamily="34" charset="0"/>
                <a:cs typeface="Arial" panose="020B0604020202020204" pitchFamily="34" charset="0"/>
              </a:rPr>
              <a:t>(Décret du 18 janvier 2018)</a:t>
            </a:r>
            <a:endParaRPr kumimoji="0" lang="fr-BE"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a:ln>
                <a:noFill/>
              </a:ln>
              <a:solidFill>
                <a:schemeClr val="tx1"/>
              </a:solidFill>
              <a:effectLst/>
              <a:latin typeface="Arial" panose="020B0604020202020204" pitchFamily="34" charset="0"/>
            </a:endParaRPr>
          </a:p>
        </p:txBody>
      </p:sp>
      <p:sp>
        <p:nvSpPr>
          <p:cNvPr id="4" name="Text Box 3">
            <a:extLst>
              <a:ext uri="{FF2B5EF4-FFF2-40B4-BE49-F238E27FC236}">
                <a16:creationId xmlns:a16="http://schemas.microsoft.com/office/drawing/2014/main" id="{1F39B176-BE48-4F90-89C3-C5C789A81275}"/>
              </a:ext>
            </a:extLst>
          </p:cNvPr>
          <p:cNvSpPr txBox="1">
            <a:spLocks noChangeArrowheads="1"/>
          </p:cNvSpPr>
          <p:nvPr/>
        </p:nvSpPr>
        <p:spPr bwMode="auto">
          <a:xfrm>
            <a:off x="1339850" y="3277828"/>
            <a:ext cx="1152525" cy="36036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rgbClr val="538135"/>
                </a:solidFill>
                <a:effectLst/>
                <a:latin typeface="Calibri" panose="020F0502020204030204" pitchFamily="34" charset="0"/>
                <a:ea typeface="Calibri" panose="020F0502020204030204" pitchFamily="34" charset="0"/>
                <a:cs typeface="Arial" panose="020B0604020202020204" pitchFamily="34" charset="0"/>
              </a:rPr>
              <a:t>PARQUET</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5" name="Text Box 4">
            <a:extLst>
              <a:ext uri="{FF2B5EF4-FFF2-40B4-BE49-F238E27FC236}">
                <a16:creationId xmlns:a16="http://schemas.microsoft.com/office/drawing/2014/main" id="{5BA62829-5792-426C-9E67-E3ED0574FE97}"/>
              </a:ext>
            </a:extLst>
          </p:cNvPr>
          <p:cNvSpPr txBox="1">
            <a:spLocks noChangeArrowheads="1"/>
          </p:cNvSpPr>
          <p:nvPr/>
        </p:nvSpPr>
        <p:spPr bwMode="auto">
          <a:xfrm>
            <a:off x="5215973" y="3307081"/>
            <a:ext cx="863600" cy="36036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a:ln>
                  <a:noFill/>
                </a:ln>
                <a:solidFill>
                  <a:srgbClr val="538135"/>
                </a:solidFill>
                <a:effectLst/>
                <a:latin typeface="Calibri" panose="020F0502020204030204" pitchFamily="34" charset="0"/>
                <a:ea typeface="Calibri" panose="020F0502020204030204" pitchFamily="34" charset="0"/>
                <a:cs typeface="Arial" panose="020B0604020202020204" pitchFamily="34" charset="0"/>
              </a:rPr>
              <a:t>S.A.J.</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6" name="Text Box 5">
            <a:extLst>
              <a:ext uri="{FF2B5EF4-FFF2-40B4-BE49-F238E27FC236}">
                <a16:creationId xmlns:a16="http://schemas.microsoft.com/office/drawing/2014/main" id="{32A50877-FAC0-4215-8B25-56D2249294F7}"/>
              </a:ext>
            </a:extLst>
          </p:cNvPr>
          <p:cNvSpPr txBox="1">
            <a:spLocks noChangeArrowheads="1"/>
          </p:cNvSpPr>
          <p:nvPr/>
        </p:nvSpPr>
        <p:spPr bwMode="auto">
          <a:xfrm>
            <a:off x="2151828" y="5575300"/>
            <a:ext cx="1439863" cy="57626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rgbClr val="538135"/>
                </a:solidFill>
                <a:effectLst/>
                <a:latin typeface="Calibri" panose="020F0502020204030204" pitchFamily="34" charset="0"/>
                <a:ea typeface="Calibri" panose="020F0502020204030204" pitchFamily="34" charset="0"/>
                <a:cs typeface="Arial" panose="020B0604020202020204" pitchFamily="34" charset="0"/>
              </a:rPr>
              <a:t>TRIBUNAL DE LA JEUNESSE</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7" name="Text Box 6">
            <a:extLst>
              <a:ext uri="{FF2B5EF4-FFF2-40B4-BE49-F238E27FC236}">
                <a16:creationId xmlns:a16="http://schemas.microsoft.com/office/drawing/2014/main" id="{8D4BB729-35E4-4D93-92DB-C9C6E8F69CAA}"/>
              </a:ext>
            </a:extLst>
          </p:cNvPr>
          <p:cNvSpPr txBox="1">
            <a:spLocks noChangeArrowheads="1"/>
          </p:cNvSpPr>
          <p:nvPr/>
        </p:nvSpPr>
        <p:spPr bwMode="auto">
          <a:xfrm>
            <a:off x="5179460" y="5652121"/>
            <a:ext cx="936625" cy="36036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rgbClr val="538135"/>
                </a:solidFill>
                <a:effectLst/>
                <a:latin typeface="Calibri" panose="020F0502020204030204" pitchFamily="34" charset="0"/>
                <a:ea typeface="Calibri" panose="020F0502020204030204" pitchFamily="34" charset="0"/>
                <a:cs typeface="Arial" panose="020B0604020202020204" pitchFamily="34" charset="0"/>
              </a:rPr>
              <a:t>S.P.J.</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8" name="Text Box 7">
            <a:extLst>
              <a:ext uri="{FF2B5EF4-FFF2-40B4-BE49-F238E27FC236}">
                <a16:creationId xmlns:a16="http://schemas.microsoft.com/office/drawing/2014/main" id="{3524148E-9ACC-4D02-BF91-4D944734A0F9}"/>
              </a:ext>
            </a:extLst>
          </p:cNvPr>
          <p:cNvSpPr txBox="1">
            <a:spLocks noChangeArrowheads="1"/>
          </p:cNvSpPr>
          <p:nvPr/>
        </p:nvSpPr>
        <p:spPr bwMode="auto">
          <a:xfrm>
            <a:off x="8016323" y="3154796"/>
            <a:ext cx="2016125" cy="606425"/>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600" b="0" i="0" u="none" strike="noStrike" cap="none" normalizeH="0" baseline="0">
                <a:ln>
                  <a:noFill/>
                </a:ln>
                <a:solidFill>
                  <a:srgbClr val="538135"/>
                </a:solidFill>
                <a:effectLst/>
                <a:latin typeface="Calibri" panose="020F0502020204030204" pitchFamily="34" charset="0"/>
                <a:ea typeface="Calibri" panose="020F0502020204030204" pitchFamily="34" charset="0"/>
                <a:cs typeface="Arial" panose="020B0604020202020204" pitchFamily="34" charset="0"/>
              </a:rPr>
              <a:t> </a:t>
            </a:r>
            <a:r>
              <a:rPr kumimoji="0" lang="fr-FR" altLang="fr-FR" sz="1400" b="1" i="0" u="none" strike="noStrike" cap="none" normalizeH="0" baseline="0">
                <a:ln>
                  <a:noFill/>
                </a:ln>
                <a:solidFill>
                  <a:srgbClr val="218F65"/>
                </a:solidFill>
                <a:effectLst/>
                <a:latin typeface="Calibri" panose="020F0502020204030204" pitchFamily="34" charset="0"/>
                <a:ea typeface="Calibri" panose="020F0502020204030204" pitchFamily="34" charset="0"/>
                <a:cs typeface="Arial" panose="020B0604020202020204" pitchFamily="34" charset="0"/>
              </a:rPr>
              <a:t>MESURES D’AIDE= AIDE CONSENTIE</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9" name="Text Box 8">
            <a:extLst>
              <a:ext uri="{FF2B5EF4-FFF2-40B4-BE49-F238E27FC236}">
                <a16:creationId xmlns:a16="http://schemas.microsoft.com/office/drawing/2014/main" id="{B8856EAF-96DA-45E8-BE14-EF0BD4CE9A9C}"/>
              </a:ext>
            </a:extLst>
          </p:cNvPr>
          <p:cNvSpPr txBox="1">
            <a:spLocks noChangeArrowheads="1"/>
          </p:cNvSpPr>
          <p:nvPr/>
        </p:nvSpPr>
        <p:spPr bwMode="auto">
          <a:xfrm>
            <a:off x="8016322" y="4741545"/>
            <a:ext cx="2447925" cy="606425"/>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a:ln>
                  <a:noFill/>
                </a:ln>
                <a:solidFill>
                  <a:srgbClr val="218F65"/>
                </a:solidFill>
                <a:effectLst/>
                <a:latin typeface="Calibri" panose="020F0502020204030204" pitchFamily="34" charset="0"/>
                <a:ea typeface="Calibri" panose="020F0502020204030204" pitchFamily="34" charset="0"/>
                <a:cs typeface="Arial" panose="020B0604020202020204" pitchFamily="34" charset="0"/>
              </a:rPr>
              <a:t>MESURES DE PROTECTION =</a:t>
            </a:r>
            <a:r>
              <a:rPr kumimoji="0" lang="fr-FR" altLang="fr-FR" sz="1400" b="1" i="0" u="none" strike="noStrike" cap="none" normalizeH="0" baseline="0" dirty="0">
                <a:ln>
                  <a:noFill/>
                </a:ln>
                <a:solidFill>
                  <a:srgbClr val="BE0674"/>
                </a:solidFill>
                <a:effectLst/>
                <a:latin typeface="Calibri" panose="020F0502020204030204" pitchFamily="34" charset="0"/>
                <a:ea typeface="Calibri" panose="020F0502020204030204" pitchFamily="34" charset="0"/>
                <a:cs typeface="Arial" panose="020B0604020202020204" pitchFamily="34" charset="0"/>
              </a:rPr>
              <a:t> </a:t>
            </a:r>
            <a:r>
              <a:rPr kumimoji="0" lang="fr-FR" altLang="fr-FR" sz="1400" b="1" i="0" u="none" strike="noStrike" cap="none" normalizeH="0" baseline="0" dirty="0">
                <a:ln>
                  <a:noFill/>
                </a:ln>
                <a:solidFill>
                  <a:srgbClr val="218F65"/>
                </a:solidFill>
                <a:effectLst/>
                <a:latin typeface="Calibri" panose="020F0502020204030204" pitchFamily="34" charset="0"/>
                <a:ea typeface="Calibri" panose="020F0502020204030204" pitchFamily="34" charset="0"/>
                <a:cs typeface="Arial" panose="020B0604020202020204" pitchFamily="34" charset="0"/>
              </a:rPr>
              <a:t>CONTRAINTE</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cxnSp>
        <p:nvCxnSpPr>
          <p:cNvPr id="10" name="Connecteur droit avec flèche 9">
            <a:extLst>
              <a:ext uri="{FF2B5EF4-FFF2-40B4-BE49-F238E27FC236}">
                <a16:creationId xmlns:a16="http://schemas.microsoft.com/office/drawing/2014/main" id="{A2E2C386-D109-49E6-A357-E8049913A414}"/>
              </a:ext>
            </a:extLst>
          </p:cNvPr>
          <p:cNvCxnSpPr/>
          <p:nvPr/>
        </p:nvCxnSpPr>
        <p:spPr>
          <a:xfrm>
            <a:off x="2000250" y="3895090"/>
            <a:ext cx="755650" cy="1526540"/>
          </a:xfrm>
          <a:prstGeom prst="straightConnector1">
            <a:avLst/>
          </a:prstGeom>
          <a:ln>
            <a:solidFill>
              <a:srgbClr val="8FC36B"/>
            </a:solidFill>
            <a:tailEnd type="arrow"/>
          </a:ln>
        </p:spPr>
        <p:style>
          <a:lnRef idx="2">
            <a:schemeClr val="accent6"/>
          </a:lnRef>
          <a:fillRef idx="0">
            <a:schemeClr val="accent6"/>
          </a:fillRef>
          <a:effectRef idx="1">
            <a:schemeClr val="accent6"/>
          </a:effectRef>
          <a:fontRef idx="minor">
            <a:schemeClr val="tx1"/>
          </a:fontRef>
        </p:style>
      </p:cxnSp>
      <p:cxnSp>
        <p:nvCxnSpPr>
          <p:cNvPr id="11" name="Connecteur droit avec flèche 10">
            <a:extLst>
              <a:ext uri="{FF2B5EF4-FFF2-40B4-BE49-F238E27FC236}">
                <a16:creationId xmlns:a16="http://schemas.microsoft.com/office/drawing/2014/main" id="{4828B66A-2A63-41D4-9B19-9D555F3352D7}"/>
              </a:ext>
            </a:extLst>
          </p:cNvPr>
          <p:cNvCxnSpPr/>
          <p:nvPr/>
        </p:nvCxnSpPr>
        <p:spPr>
          <a:xfrm>
            <a:off x="2475230" y="3772949"/>
            <a:ext cx="1007745" cy="1656080"/>
          </a:xfrm>
          <a:prstGeom prst="straightConnector1">
            <a:avLst/>
          </a:prstGeom>
          <a:ln>
            <a:solidFill>
              <a:srgbClr val="8FC36B"/>
            </a:solidFill>
            <a:tailEnd type="arrow"/>
          </a:ln>
        </p:spPr>
        <p:style>
          <a:lnRef idx="2">
            <a:schemeClr val="accent6"/>
          </a:lnRef>
          <a:fillRef idx="0">
            <a:schemeClr val="accent6"/>
          </a:fillRef>
          <a:effectRef idx="1">
            <a:schemeClr val="accent6"/>
          </a:effectRef>
          <a:fontRef idx="minor">
            <a:schemeClr val="tx1"/>
          </a:fontRef>
        </p:style>
      </p:cxnSp>
      <p:cxnSp>
        <p:nvCxnSpPr>
          <p:cNvPr id="12" name="Connecteur droit avec flèche 11">
            <a:extLst>
              <a:ext uri="{FF2B5EF4-FFF2-40B4-BE49-F238E27FC236}">
                <a16:creationId xmlns:a16="http://schemas.microsoft.com/office/drawing/2014/main" id="{96959C03-FA6A-4A69-8C17-3DA02EE2A4A5}"/>
              </a:ext>
            </a:extLst>
          </p:cNvPr>
          <p:cNvCxnSpPr/>
          <p:nvPr/>
        </p:nvCxnSpPr>
        <p:spPr>
          <a:xfrm>
            <a:off x="2771775" y="3504565"/>
            <a:ext cx="2159635" cy="0"/>
          </a:xfrm>
          <a:prstGeom prst="straightConnector1">
            <a:avLst/>
          </a:prstGeom>
          <a:ln>
            <a:solidFill>
              <a:srgbClr val="8FC36B"/>
            </a:solidFill>
            <a:headEnd type="arrow"/>
            <a:tailEnd type="arrow"/>
          </a:ln>
        </p:spPr>
        <p:style>
          <a:lnRef idx="2">
            <a:schemeClr val="accent6"/>
          </a:lnRef>
          <a:fillRef idx="0">
            <a:schemeClr val="accent6"/>
          </a:fillRef>
          <a:effectRef idx="1">
            <a:schemeClr val="accent6"/>
          </a:effectRef>
          <a:fontRef idx="minor">
            <a:schemeClr val="tx1"/>
          </a:fontRef>
        </p:style>
      </p:cxnSp>
      <p:sp>
        <p:nvSpPr>
          <p:cNvPr id="13" name="Text Box 9">
            <a:extLst>
              <a:ext uri="{FF2B5EF4-FFF2-40B4-BE49-F238E27FC236}">
                <a16:creationId xmlns:a16="http://schemas.microsoft.com/office/drawing/2014/main" id="{941B0CFB-F092-4972-B95A-C4CAD478A7AC}"/>
              </a:ext>
            </a:extLst>
          </p:cNvPr>
          <p:cNvSpPr txBox="1">
            <a:spLocks noChangeArrowheads="1"/>
          </p:cNvSpPr>
          <p:nvPr/>
        </p:nvSpPr>
        <p:spPr bwMode="auto">
          <a:xfrm>
            <a:off x="1865285" y="4385448"/>
            <a:ext cx="720725" cy="2889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a:ln>
                  <a:noFill/>
                </a:ln>
                <a:solidFill>
                  <a:srgbClr val="538135"/>
                </a:solidFill>
                <a:effectLst/>
                <a:latin typeface="Calibri" panose="020F0502020204030204" pitchFamily="34" charset="0"/>
                <a:ea typeface="Calibri" panose="020F0502020204030204" pitchFamily="34" charset="0"/>
                <a:cs typeface="Arial" panose="020B0604020202020204" pitchFamily="34" charset="0"/>
              </a:rPr>
              <a:t>Art. 51</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4" name="Text Box 12">
            <a:extLst>
              <a:ext uri="{FF2B5EF4-FFF2-40B4-BE49-F238E27FC236}">
                <a16:creationId xmlns:a16="http://schemas.microsoft.com/office/drawing/2014/main" id="{CA435880-F090-4CA6-8538-85D17FA62A52}"/>
              </a:ext>
            </a:extLst>
          </p:cNvPr>
          <p:cNvSpPr txBox="1">
            <a:spLocks noChangeArrowheads="1"/>
          </p:cNvSpPr>
          <p:nvPr/>
        </p:nvSpPr>
        <p:spPr bwMode="auto">
          <a:xfrm>
            <a:off x="2678706" y="4299860"/>
            <a:ext cx="720725" cy="2889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rgbClr val="538135"/>
                </a:solidFill>
                <a:effectLst/>
                <a:latin typeface="Calibri" panose="020F0502020204030204" pitchFamily="34" charset="0"/>
                <a:ea typeface="Calibri" panose="020F0502020204030204" pitchFamily="34" charset="0"/>
                <a:cs typeface="Arial" panose="020B0604020202020204" pitchFamily="34" charset="0"/>
              </a:rPr>
              <a:t>Art. 37</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cxnSp>
        <p:nvCxnSpPr>
          <p:cNvPr id="15" name="Connecteur droit avec flèche 14">
            <a:extLst>
              <a:ext uri="{FF2B5EF4-FFF2-40B4-BE49-F238E27FC236}">
                <a16:creationId xmlns:a16="http://schemas.microsoft.com/office/drawing/2014/main" id="{611F5348-4C13-42F2-B000-5A937A17A426}"/>
              </a:ext>
            </a:extLst>
          </p:cNvPr>
          <p:cNvCxnSpPr/>
          <p:nvPr/>
        </p:nvCxnSpPr>
        <p:spPr>
          <a:xfrm>
            <a:off x="5659424" y="2472055"/>
            <a:ext cx="0" cy="690245"/>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
        <p:nvSpPr>
          <p:cNvPr id="16" name="Text Box 13">
            <a:extLst>
              <a:ext uri="{FF2B5EF4-FFF2-40B4-BE49-F238E27FC236}">
                <a16:creationId xmlns:a16="http://schemas.microsoft.com/office/drawing/2014/main" id="{B02FA09E-C9BD-42DD-BD46-461A323D299B}"/>
              </a:ext>
            </a:extLst>
          </p:cNvPr>
          <p:cNvSpPr txBox="1">
            <a:spLocks noChangeArrowheads="1"/>
          </p:cNvSpPr>
          <p:nvPr/>
        </p:nvSpPr>
        <p:spPr bwMode="auto">
          <a:xfrm>
            <a:off x="4555490" y="1795871"/>
            <a:ext cx="2232025" cy="576262"/>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a:ln>
                  <a:noFill/>
                </a:ln>
                <a:solidFill>
                  <a:srgbClr val="538135"/>
                </a:solidFill>
                <a:effectLst/>
                <a:latin typeface="Calibri" panose="020F0502020204030204" pitchFamily="34" charset="0"/>
                <a:ea typeface="Calibri" panose="020F0502020204030204" pitchFamily="34" charset="0"/>
                <a:cs typeface="Arial" panose="020B0604020202020204" pitchFamily="34" charset="0"/>
              </a:rPr>
              <a:t>Jeune de plus de 14 ans - famille</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7" name="Zone de texte 3">
            <a:extLst>
              <a:ext uri="{FF2B5EF4-FFF2-40B4-BE49-F238E27FC236}">
                <a16:creationId xmlns:a16="http://schemas.microsoft.com/office/drawing/2014/main" id="{D62C987B-63CF-43E8-8571-6B390D1EE386}"/>
              </a:ext>
            </a:extLst>
          </p:cNvPr>
          <p:cNvSpPr txBox="1">
            <a:spLocks noChangeArrowheads="1"/>
          </p:cNvSpPr>
          <p:nvPr/>
        </p:nvSpPr>
        <p:spPr bwMode="auto">
          <a:xfrm>
            <a:off x="858810" y="2003833"/>
            <a:ext cx="2012950" cy="73660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a:ln>
                  <a:noFill/>
                </a:ln>
                <a:solidFill>
                  <a:srgbClr val="FF0D0D"/>
                </a:solidFill>
                <a:effectLst/>
                <a:latin typeface="Calibri" panose="020F0502020204030204" pitchFamily="34" charset="0"/>
                <a:ea typeface="Calibri" panose="020F0502020204030204" pitchFamily="34" charset="0"/>
                <a:cs typeface="Times New Roman" panose="02020603050405020304" pitchFamily="18" charset="0"/>
              </a:rPr>
              <a:t>MINEURS DELINQUANTS</a:t>
            </a:r>
            <a:endParaRPr kumimoji="0" lang="fr-FR" altLang="fr-FR"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1" i="0" u="none" strike="noStrike" cap="none" normalizeH="0" baseline="0" dirty="0">
                <a:ln>
                  <a:noFill/>
                </a:ln>
                <a:solidFill>
                  <a:srgbClr val="FF0D0D"/>
                </a:solidFill>
                <a:effectLst/>
                <a:latin typeface="Calibri" panose="020F0502020204030204" pitchFamily="34" charset="0"/>
                <a:ea typeface="Calibri" panose="020F0502020204030204" pitchFamily="34" charset="0"/>
                <a:cs typeface="Times New Roman" panose="02020603050405020304" pitchFamily="18" charset="0"/>
              </a:rPr>
              <a:t>(Loi du 8 avril 1965 modifiée par la loi du</a:t>
            </a:r>
            <a:r>
              <a:rPr kumimoji="0" lang="fr-FR" altLang="fr-FR" sz="1100" b="0" i="0" u="none" strike="noStrike" cap="none" normalizeH="0" baseline="0" dirty="0">
                <a:ln>
                  <a:noFill/>
                </a:ln>
                <a:solidFill>
                  <a:srgbClr val="FF0D0D"/>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fr-FR" altLang="fr-FR" sz="1100" b="1" i="0" u="none" strike="noStrike" cap="none" normalizeH="0" baseline="0" dirty="0">
                <a:ln>
                  <a:noFill/>
                </a:ln>
                <a:solidFill>
                  <a:srgbClr val="FF0D0D"/>
                </a:solidFill>
                <a:effectLst/>
                <a:latin typeface="Calibri" panose="020F0502020204030204" pitchFamily="34" charset="0"/>
                <a:ea typeface="Calibri" panose="020F0502020204030204" pitchFamily="34" charset="0"/>
                <a:cs typeface="Times New Roman" panose="02020603050405020304" pitchFamily="18" charset="0"/>
              </a:rPr>
              <a:t>15 mai 2006)</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18" name="Rectangle 17">
            <a:extLst>
              <a:ext uri="{FF2B5EF4-FFF2-40B4-BE49-F238E27FC236}">
                <a16:creationId xmlns:a16="http://schemas.microsoft.com/office/drawing/2014/main" id="{2744C618-A640-41B7-804B-FBC52FD4298B}"/>
              </a:ext>
            </a:extLst>
          </p:cNvPr>
          <p:cNvSpPr/>
          <p:nvPr/>
        </p:nvSpPr>
        <p:spPr>
          <a:xfrm>
            <a:off x="1130300" y="3162300"/>
            <a:ext cx="1524000" cy="615950"/>
          </a:xfrm>
          <a:prstGeom prst="rect">
            <a:avLst/>
          </a:prstGeom>
          <a:noFill/>
          <a:ln w="38100">
            <a:solidFill>
              <a:srgbClr val="FF0D0D"/>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cxnSp>
        <p:nvCxnSpPr>
          <p:cNvPr id="19" name="Connecteur droit avec flèche 18">
            <a:extLst>
              <a:ext uri="{FF2B5EF4-FFF2-40B4-BE49-F238E27FC236}">
                <a16:creationId xmlns:a16="http://schemas.microsoft.com/office/drawing/2014/main" id="{1F39B599-0242-4A33-9353-34C0253B8CC9}"/>
              </a:ext>
            </a:extLst>
          </p:cNvPr>
          <p:cNvCxnSpPr/>
          <p:nvPr/>
        </p:nvCxnSpPr>
        <p:spPr>
          <a:xfrm>
            <a:off x="1314450" y="3937000"/>
            <a:ext cx="838200" cy="1558290"/>
          </a:xfrm>
          <a:prstGeom prst="straightConnector1">
            <a:avLst/>
          </a:prstGeom>
          <a:ln>
            <a:solidFill>
              <a:srgbClr val="FF0D0D"/>
            </a:solidFill>
            <a:tailEnd type="arrow"/>
          </a:ln>
        </p:spPr>
        <p:style>
          <a:lnRef idx="2">
            <a:schemeClr val="accent6"/>
          </a:lnRef>
          <a:fillRef idx="0">
            <a:schemeClr val="accent6"/>
          </a:fillRef>
          <a:effectRef idx="1">
            <a:schemeClr val="accent6"/>
          </a:effectRef>
          <a:fontRef idx="minor">
            <a:schemeClr val="tx1"/>
          </a:fontRef>
        </p:style>
      </p:cxnSp>
      <p:sp>
        <p:nvSpPr>
          <p:cNvPr id="20" name="Text Box 5">
            <a:extLst>
              <a:ext uri="{FF2B5EF4-FFF2-40B4-BE49-F238E27FC236}">
                <a16:creationId xmlns:a16="http://schemas.microsoft.com/office/drawing/2014/main" id="{6747A91D-C7DA-49AA-9ADB-6370B963A62E}"/>
              </a:ext>
            </a:extLst>
          </p:cNvPr>
          <p:cNvSpPr txBox="1">
            <a:spLocks noChangeArrowheads="1"/>
          </p:cNvSpPr>
          <p:nvPr/>
        </p:nvSpPr>
        <p:spPr bwMode="auto">
          <a:xfrm>
            <a:off x="1354297" y="4875806"/>
            <a:ext cx="896937" cy="2889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a:ln>
                  <a:noFill/>
                </a:ln>
                <a:solidFill>
                  <a:srgbClr val="FF0D0D"/>
                </a:solidFill>
                <a:effectLst/>
                <a:latin typeface="Calibri" panose="020F0502020204030204" pitchFamily="34" charset="0"/>
                <a:ea typeface="Calibri" panose="020F0502020204030204" pitchFamily="34" charset="0"/>
                <a:cs typeface="Arial" panose="020B0604020202020204" pitchFamily="34" charset="0"/>
              </a:rPr>
              <a:t>Art. 36§4</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1" name="Rectangle 20">
            <a:extLst>
              <a:ext uri="{FF2B5EF4-FFF2-40B4-BE49-F238E27FC236}">
                <a16:creationId xmlns:a16="http://schemas.microsoft.com/office/drawing/2014/main" id="{0F73EE29-5CE3-4EB6-80FC-7BC5C58C3964}"/>
              </a:ext>
            </a:extLst>
          </p:cNvPr>
          <p:cNvSpPr/>
          <p:nvPr/>
        </p:nvSpPr>
        <p:spPr>
          <a:xfrm>
            <a:off x="1993900" y="5486400"/>
            <a:ext cx="1784350" cy="793750"/>
          </a:xfrm>
          <a:prstGeom prst="rect">
            <a:avLst/>
          </a:prstGeom>
          <a:noFill/>
          <a:ln w="38100">
            <a:solidFill>
              <a:srgbClr val="FF0D0D"/>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sp>
        <p:nvSpPr>
          <p:cNvPr id="22" name="Zone de texte 19">
            <a:extLst>
              <a:ext uri="{FF2B5EF4-FFF2-40B4-BE49-F238E27FC236}">
                <a16:creationId xmlns:a16="http://schemas.microsoft.com/office/drawing/2014/main" id="{BA1AB380-C1A3-4630-806F-B402FED6F924}"/>
              </a:ext>
            </a:extLst>
          </p:cNvPr>
          <p:cNvSpPr txBox="1">
            <a:spLocks noChangeArrowheads="1"/>
          </p:cNvSpPr>
          <p:nvPr/>
        </p:nvSpPr>
        <p:spPr bwMode="auto">
          <a:xfrm>
            <a:off x="8016322" y="5597442"/>
            <a:ext cx="2447925" cy="793750"/>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a:ln>
                  <a:noFill/>
                </a:ln>
                <a:solidFill>
                  <a:srgbClr val="FF0D0D"/>
                </a:solidFill>
                <a:effectLst/>
                <a:latin typeface="Calibri" panose="020F0502020204030204" pitchFamily="34" charset="0"/>
                <a:ea typeface="Calibri" panose="020F0502020204030204" pitchFamily="34" charset="0"/>
                <a:cs typeface="Times New Roman" panose="02020603050405020304" pitchFamily="18" charset="0"/>
              </a:rPr>
              <a:t>MESURES RELATIVES AUX MINEURS AYANT COMMIS UN FQI</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3" name="Rectangle 22">
            <a:extLst>
              <a:ext uri="{FF2B5EF4-FFF2-40B4-BE49-F238E27FC236}">
                <a16:creationId xmlns:a16="http://schemas.microsoft.com/office/drawing/2014/main" id="{31B1F6D1-902C-40C6-BB07-AC622F64DD83}"/>
              </a:ext>
            </a:extLst>
          </p:cNvPr>
          <p:cNvSpPr/>
          <p:nvPr/>
        </p:nvSpPr>
        <p:spPr>
          <a:xfrm>
            <a:off x="5080000" y="5575300"/>
            <a:ext cx="1143000" cy="558800"/>
          </a:xfrm>
          <a:prstGeom prst="rect">
            <a:avLst/>
          </a:prstGeom>
          <a:noFill/>
          <a:ln w="19050">
            <a:solidFill>
              <a:srgbClr val="FF0D0D"/>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cxnSp>
        <p:nvCxnSpPr>
          <p:cNvPr id="24" name="Connecteur droit avec flèche 23">
            <a:extLst>
              <a:ext uri="{FF2B5EF4-FFF2-40B4-BE49-F238E27FC236}">
                <a16:creationId xmlns:a16="http://schemas.microsoft.com/office/drawing/2014/main" id="{BEDD2F18-7959-43DC-8E84-29CA75E6BC4E}"/>
              </a:ext>
            </a:extLst>
          </p:cNvPr>
          <p:cNvCxnSpPr/>
          <p:nvPr/>
        </p:nvCxnSpPr>
        <p:spPr>
          <a:xfrm>
            <a:off x="3886200" y="5899150"/>
            <a:ext cx="1060450" cy="6350"/>
          </a:xfrm>
          <a:prstGeom prst="straightConnector1">
            <a:avLst/>
          </a:prstGeom>
          <a:ln w="12700">
            <a:solidFill>
              <a:srgbClr val="8FC36B"/>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E0FF5C76-FF9D-44A9-976C-F1A685A8C211}"/>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BE"/>
          </a:p>
        </p:txBody>
      </p:sp>
      <p:sp>
        <p:nvSpPr>
          <p:cNvPr id="26" name="Rectangle 25">
            <a:extLst>
              <a:ext uri="{FF2B5EF4-FFF2-40B4-BE49-F238E27FC236}">
                <a16:creationId xmlns:a16="http://schemas.microsoft.com/office/drawing/2014/main" id="{C1E33101-438D-4607-A1EE-6F5EC3DC8B8E}"/>
              </a:ext>
            </a:extLst>
          </p:cNvPr>
          <p:cNvSpPr>
            <a:spLocks noChangeArrowheads="1"/>
          </p:cNvSpPr>
          <p:nvPr/>
        </p:nvSpPr>
        <p:spPr bwMode="auto">
          <a:xfrm>
            <a:off x="3778250" y="581577"/>
            <a:ext cx="4861477"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BE" altLang="fr-FR" sz="2000" b="1" i="1" u="none" strike="noStrike" cap="none" normalizeH="0" baseline="0" dirty="0">
                <a:ln>
                  <a:noFill/>
                </a:ln>
                <a:solidFill>
                  <a:schemeClr val="tx1"/>
                </a:solidFill>
                <a:effectLst/>
                <a:latin typeface="Calibri" panose="020F0502020204030204" pitchFamily="34" charset="0"/>
                <a:cs typeface="Calibri" panose="020F0502020204030204" pitchFamily="34" charset="0"/>
              </a:rPr>
              <a:t>Mineurs en danger / Mineurs délinquants</a:t>
            </a:r>
            <a:endParaRPr kumimoji="0" lang="fr-BE" altLang="fr-FR"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a:ln>
                <a:noFill/>
              </a:ln>
              <a:solidFill>
                <a:schemeClr val="tx1"/>
              </a:solidFill>
              <a:effectLst/>
              <a:latin typeface="Arial" panose="020B0604020202020204" pitchFamily="34" charset="0"/>
            </a:endParaRPr>
          </a:p>
        </p:txBody>
      </p:sp>
      <p:sp>
        <p:nvSpPr>
          <p:cNvPr id="27" name="Rectangle 38">
            <a:extLst>
              <a:ext uri="{FF2B5EF4-FFF2-40B4-BE49-F238E27FC236}">
                <a16:creationId xmlns:a16="http://schemas.microsoft.com/office/drawing/2014/main" id="{3A5874BF-7B3A-49B1-AC88-3542DD73FBD4}"/>
              </a:ext>
            </a:extLst>
          </p:cNvPr>
          <p:cNvSpPr>
            <a:spLocks noChangeArrowheads="1"/>
          </p:cNvSpPr>
          <p:nvPr/>
        </p:nvSpPr>
        <p:spPr bwMode="auto">
          <a:xfrm>
            <a:off x="1006475" y="12058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BE"/>
          </a:p>
        </p:txBody>
      </p:sp>
    </p:spTree>
    <p:extLst>
      <p:ext uri="{BB962C8B-B14F-4D97-AF65-F5344CB8AC3E}">
        <p14:creationId xmlns:p14="http://schemas.microsoft.com/office/powerpoint/2010/main" val="1758791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5">
                <a:tint val="45000"/>
                <a:satMod val="400000"/>
              </a:schemeClr>
            </a:duotone>
          </a:blip>
          <a:stretch/>
        </a:blip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0692AFCE-EBF0-4BAE-AD61-9EA24E2FD72E}"/>
              </a:ext>
            </a:extLst>
          </p:cNvPr>
          <p:cNvSpPr txBox="1"/>
          <p:nvPr/>
        </p:nvSpPr>
        <p:spPr>
          <a:xfrm>
            <a:off x="1103243" y="924339"/>
            <a:ext cx="9879496" cy="461665"/>
          </a:xfrm>
          <a:prstGeom prst="rect">
            <a:avLst/>
          </a:prstGeom>
          <a:noFill/>
        </p:spPr>
        <p:txBody>
          <a:bodyPr wrap="square" rtlCol="0">
            <a:spAutoFit/>
          </a:bodyPr>
          <a:lstStyle/>
          <a:p>
            <a:r>
              <a:rPr lang="fr-BE" sz="2400" b="1" i="1" dirty="0"/>
              <a:t>Cadre légal de placement des mineurs délinquants en Belgique francophone</a:t>
            </a:r>
          </a:p>
        </p:txBody>
      </p:sp>
      <p:sp>
        <p:nvSpPr>
          <p:cNvPr id="3" name="ZoneTexte 2">
            <a:extLst>
              <a:ext uri="{FF2B5EF4-FFF2-40B4-BE49-F238E27FC236}">
                <a16:creationId xmlns:a16="http://schemas.microsoft.com/office/drawing/2014/main" id="{E4F832DB-E902-482A-BAD7-BEAD36923CD4}"/>
              </a:ext>
            </a:extLst>
          </p:cNvPr>
          <p:cNvSpPr txBox="1"/>
          <p:nvPr/>
        </p:nvSpPr>
        <p:spPr>
          <a:xfrm>
            <a:off x="2463246" y="1590359"/>
            <a:ext cx="6173857" cy="369332"/>
          </a:xfrm>
          <a:prstGeom prst="rect">
            <a:avLst/>
          </a:prstGeom>
          <a:noFill/>
        </p:spPr>
        <p:txBody>
          <a:bodyPr wrap="square" rtlCol="0">
            <a:spAutoFit/>
          </a:bodyPr>
          <a:lstStyle/>
          <a:p>
            <a:r>
              <a:rPr lang="fr-BE" dirty="0"/>
              <a:t>-  1965 : modèle </a:t>
            </a:r>
            <a:r>
              <a:rPr lang="fr-BE" dirty="0" err="1"/>
              <a:t>protectionnel</a:t>
            </a:r>
            <a:r>
              <a:rPr lang="fr-BE" dirty="0"/>
              <a:t> – volonté de dépénalisation</a:t>
            </a:r>
          </a:p>
        </p:txBody>
      </p:sp>
      <p:sp>
        <p:nvSpPr>
          <p:cNvPr id="4" name="ZoneTexte 3">
            <a:extLst>
              <a:ext uri="{FF2B5EF4-FFF2-40B4-BE49-F238E27FC236}">
                <a16:creationId xmlns:a16="http://schemas.microsoft.com/office/drawing/2014/main" id="{525B88F1-98A6-4E59-8B06-52821B082F68}"/>
              </a:ext>
            </a:extLst>
          </p:cNvPr>
          <p:cNvSpPr txBox="1"/>
          <p:nvPr/>
        </p:nvSpPr>
        <p:spPr>
          <a:xfrm>
            <a:off x="2463246" y="3344291"/>
            <a:ext cx="5347252" cy="369332"/>
          </a:xfrm>
          <a:prstGeom prst="rect">
            <a:avLst/>
          </a:prstGeom>
          <a:noFill/>
        </p:spPr>
        <p:txBody>
          <a:bodyPr wrap="square" rtlCol="0">
            <a:spAutoFit/>
          </a:bodyPr>
          <a:lstStyle/>
          <a:p>
            <a:r>
              <a:rPr lang="fr-BE" dirty="0"/>
              <a:t>-  2002 : enfermement justifié par la sécurité publique</a:t>
            </a:r>
          </a:p>
        </p:txBody>
      </p:sp>
      <p:sp>
        <p:nvSpPr>
          <p:cNvPr id="5" name="ZoneTexte 4">
            <a:extLst>
              <a:ext uri="{FF2B5EF4-FFF2-40B4-BE49-F238E27FC236}">
                <a16:creationId xmlns:a16="http://schemas.microsoft.com/office/drawing/2014/main" id="{A7ED7082-6120-4B03-BC83-A9701D4386A7}"/>
              </a:ext>
            </a:extLst>
          </p:cNvPr>
          <p:cNvSpPr txBox="1"/>
          <p:nvPr/>
        </p:nvSpPr>
        <p:spPr>
          <a:xfrm>
            <a:off x="2463246" y="3925793"/>
            <a:ext cx="7981122" cy="646331"/>
          </a:xfrm>
          <a:prstGeom prst="rect">
            <a:avLst/>
          </a:prstGeom>
          <a:noFill/>
        </p:spPr>
        <p:txBody>
          <a:bodyPr wrap="square" rtlCol="0">
            <a:spAutoFit/>
          </a:bodyPr>
          <a:lstStyle/>
          <a:p>
            <a:pPr marL="179388" indent="-179388"/>
            <a:r>
              <a:rPr lang="fr-BE" dirty="0"/>
              <a:t>-  2006 : le modèle </a:t>
            </a:r>
            <a:r>
              <a:rPr lang="fr-BE" dirty="0" err="1"/>
              <a:t>protectionnel</a:t>
            </a:r>
            <a:r>
              <a:rPr lang="fr-BE" dirty="0"/>
              <a:t> reste la base mais introduction d’une approche restaurative et d’une approche </a:t>
            </a:r>
            <a:r>
              <a:rPr lang="fr-BE" dirty="0" err="1"/>
              <a:t>sanctionnelle</a:t>
            </a:r>
            <a:r>
              <a:rPr lang="fr-BE" dirty="0"/>
              <a:t>, pénale</a:t>
            </a:r>
          </a:p>
        </p:txBody>
      </p:sp>
      <p:sp>
        <p:nvSpPr>
          <p:cNvPr id="6" name="ZoneTexte 5">
            <a:extLst>
              <a:ext uri="{FF2B5EF4-FFF2-40B4-BE49-F238E27FC236}">
                <a16:creationId xmlns:a16="http://schemas.microsoft.com/office/drawing/2014/main" id="{D596093F-CD11-45D5-89E8-57A884EA8707}"/>
              </a:ext>
            </a:extLst>
          </p:cNvPr>
          <p:cNvSpPr txBox="1"/>
          <p:nvPr/>
        </p:nvSpPr>
        <p:spPr>
          <a:xfrm>
            <a:off x="2463246" y="2205411"/>
            <a:ext cx="4939748" cy="369332"/>
          </a:xfrm>
          <a:prstGeom prst="rect">
            <a:avLst/>
          </a:prstGeom>
          <a:noFill/>
        </p:spPr>
        <p:txBody>
          <a:bodyPr wrap="square" rtlCol="0">
            <a:spAutoFit/>
          </a:bodyPr>
          <a:lstStyle/>
          <a:p>
            <a:r>
              <a:rPr lang="fr-BE" dirty="0"/>
              <a:t>-  1991 : mineurs en danger / mineurs délinquants</a:t>
            </a:r>
          </a:p>
        </p:txBody>
      </p:sp>
      <p:sp>
        <p:nvSpPr>
          <p:cNvPr id="7" name="ZoneTexte 6">
            <a:extLst>
              <a:ext uri="{FF2B5EF4-FFF2-40B4-BE49-F238E27FC236}">
                <a16:creationId xmlns:a16="http://schemas.microsoft.com/office/drawing/2014/main" id="{51E26BE3-582B-4C77-B449-44DDC4F1C856}"/>
              </a:ext>
            </a:extLst>
          </p:cNvPr>
          <p:cNvSpPr txBox="1"/>
          <p:nvPr/>
        </p:nvSpPr>
        <p:spPr>
          <a:xfrm>
            <a:off x="4160354" y="5192656"/>
            <a:ext cx="5824330" cy="400110"/>
          </a:xfrm>
          <a:prstGeom prst="rect">
            <a:avLst/>
          </a:prstGeom>
          <a:noFill/>
        </p:spPr>
        <p:txBody>
          <a:bodyPr wrap="square" rtlCol="0">
            <a:spAutoFit/>
          </a:bodyPr>
          <a:lstStyle/>
          <a:p>
            <a:r>
              <a:rPr lang="fr-BE" sz="2000" b="1" i="1" dirty="0"/>
              <a:t>NEUTRALITE DE LA LOI DU POINT DE VUE DU GENRE</a:t>
            </a:r>
          </a:p>
        </p:txBody>
      </p:sp>
      <p:sp>
        <p:nvSpPr>
          <p:cNvPr id="8" name="Flèche : droite 7">
            <a:extLst>
              <a:ext uri="{FF2B5EF4-FFF2-40B4-BE49-F238E27FC236}">
                <a16:creationId xmlns:a16="http://schemas.microsoft.com/office/drawing/2014/main" id="{40FA46FA-47EE-4F18-B701-E317BDCF90DF}"/>
              </a:ext>
            </a:extLst>
          </p:cNvPr>
          <p:cNvSpPr/>
          <p:nvPr/>
        </p:nvSpPr>
        <p:spPr>
          <a:xfrm>
            <a:off x="2463246" y="5318167"/>
            <a:ext cx="1442831" cy="149087"/>
          </a:xfrm>
          <a:prstGeom prst="rightArrow">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BE" dirty="0"/>
          </a:p>
        </p:txBody>
      </p:sp>
      <p:sp>
        <p:nvSpPr>
          <p:cNvPr id="9" name="ZoneTexte 8">
            <a:extLst>
              <a:ext uri="{FF2B5EF4-FFF2-40B4-BE49-F238E27FC236}">
                <a16:creationId xmlns:a16="http://schemas.microsoft.com/office/drawing/2014/main" id="{2CE9E038-8342-411E-AB22-083A8507185B}"/>
              </a:ext>
            </a:extLst>
          </p:cNvPr>
          <p:cNvSpPr txBox="1"/>
          <p:nvPr/>
        </p:nvSpPr>
        <p:spPr>
          <a:xfrm>
            <a:off x="2463246" y="2756030"/>
            <a:ext cx="5903842" cy="369332"/>
          </a:xfrm>
          <a:prstGeom prst="rect">
            <a:avLst/>
          </a:prstGeom>
          <a:noFill/>
        </p:spPr>
        <p:txBody>
          <a:bodyPr wrap="square" rtlCol="0">
            <a:spAutoFit/>
          </a:bodyPr>
          <a:lstStyle/>
          <a:p>
            <a:r>
              <a:rPr lang="fr-BE" dirty="0"/>
              <a:t>-  1994 : introduction de la notion de gravité des faits</a:t>
            </a:r>
          </a:p>
        </p:txBody>
      </p:sp>
    </p:spTree>
    <p:extLst>
      <p:ext uri="{BB962C8B-B14F-4D97-AF65-F5344CB8AC3E}">
        <p14:creationId xmlns:p14="http://schemas.microsoft.com/office/powerpoint/2010/main" val="3499227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animBg="1"/>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5">
                <a:tint val="45000"/>
                <a:satMod val="400000"/>
              </a:schemeClr>
            </a:duotone>
          </a:blip>
          <a:stretch/>
        </a:blipFill>
        <a:effectLst/>
      </p:bgPr>
    </p:bg>
    <p:spTree>
      <p:nvGrpSpPr>
        <p:cNvPr id="1" name=""/>
        <p:cNvGrpSpPr/>
        <p:nvPr/>
      </p:nvGrpSpPr>
      <p:grpSpPr>
        <a:xfrm>
          <a:off x="0" y="0"/>
          <a:ext cx="0" cy="0"/>
          <a:chOff x="0" y="0"/>
          <a:chExt cx="0" cy="0"/>
        </a:xfrm>
      </p:grpSpPr>
      <p:sp>
        <p:nvSpPr>
          <p:cNvPr id="6" name="Flèche : droite 5">
            <a:extLst>
              <a:ext uri="{FF2B5EF4-FFF2-40B4-BE49-F238E27FC236}">
                <a16:creationId xmlns:a16="http://schemas.microsoft.com/office/drawing/2014/main" id="{6750FC25-4D06-42DA-B929-63717B3B0D5E}"/>
              </a:ext>
            </a:extLst>
          </p:cNvPr>
          <p:cNvSpPr/>
          <p:nvPr/>
        </p:nvSpPr>
        <p:spPr>
          <a:xfrm>
            <a:off x="1055846" y="2740025"/>
            <a:ext cx="10080308" cy="2165350"/>
          </a:xfrm>
          <a:prstGeom prst="rightArrow">
            <a:avLst/>
          </a:prstGeom>
          <a:solidFill>
            <a:schemeClr val="tx1">
              <a:lumMod val="6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dirty="0"/>
          </a:p>
        </p:txBody>
      </p:sp>
      <p:sp>
        <p:nvSpPr>
          <p:cNvPr id="7" name="Étoile : 4 branches 6">
            <a:extLst>
              <a:ext uri="{FF2B5EF4-FFF2-40B4-BE49-F238E27FC236}">
                <a16:creationId xmlns:a16="http://schemas.microsoft.com/office/drawing/2014/main" id="{044BDDA0-B645-4EA5-A029-EF2EFBB5431F}"/>
              </a:ext>
            </a:extLst>
          </p:cNvPr>
          <p:cNvSpPr/>
          <p:nvPr/>
        </p:nvSpPr>
        <p:spPr>
          <a:xfrm>
            <a:off x="859125" y="3459956"/>
            <a:ext cx="393700" cy="400050"/>
          </a:xfrm>
          <a:prstGeom prst="star4">
            <a:avLst>
              <a:gd name="adj" fmla="val 32500"/>
            </a:avLst>
          </a:prstGeom>
          <a:solidFill>
            <a:srgbClr val="28E058"/>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sp>
        <p:nvSpPr>
          <p:cNvPr id="8" name="Étoile : 4 branches 7">
            <a:extLst>
              <a:ext uri="{FF2B5EF4-FFF2-40B4-BE49-F238E27FC236}">
                <a16:creationId xmlns:a16="http://schemas.microsoft.com/office/drawing/2014/main" id="{2F26F02B-9ADF-4E4A-9A88-3040D2BAE585}"/>
              </a:ext>
            </a:extLst>
          </p:cNvPr>
          <p:cNvSpPr/>
          <p:nvPr/>
        </p:nvSpPr>
        <p:spPr>
          <a:xfrm>
            <a:off x="877473" y="3914271"/>
            <a:ext cx="393700" cy="400050"/>
          </a:xfrm>
          <a:prstGeom prst="star4">
            <a:avLst>
              <a:gd name="adj" fmla="val 32500"/>
            </a:avLst>
          </a:prstGeom>
          <a:solidFill>
            <a:srgbClr val="FF6D6D"/>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sp>
        <p:nvSpPr>
          <p:cNvPr id="9" name="Étoile : 4 branches 8">
            <a:extLst>
              <a:ext uri="{FF2B5EF4-FFF2-40B4-BE49-F238E27FC236}">
                <a16:creationId xmlns:a16="http://schemas.microsoft.com/office/drawing/2014/main" id="{42CF95DC-37B0-403B-8680-CB1C854E79A1}"/>
              </a:ext>
            </a:extLst>
          </p:cNvPr>
          <p:cNvSpPr/>
          <p:nvPr/>
        </p:nvSpPr>
        <p:spPr>
          <a:xfrm>
            <a:off x="2346122" y="3659981"/>
            <a:ext cx="393700" cy="400050"/>
          </a:xfrm>
          <a:prstGeom prst="star4">
            <a:avLst>
              <a:gd name="adj" fmla="val 32500"/>
            </a:avLst>
          </a:prstGeom>
          <a:solidFill>
            <a:srgbClr val="FF6D6D"/>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sp>
        <p:nvSpPr>
          <p:cNvPr id="2" name="Zone de texte 17">
            <a:extLst>
              <a:ext uri="{FF2B5EF4-FFF2-40B4-BE49-F238E27FC236}">
                <a16:creationId xmlns:a16="http://schemas.microsoft.com/office/drawing/2014/main" id="{E378EDBB-959F-4DD2-BFE6-805FC1FD95E6}"/>
              </a:ext>
            </a:extLst>
          </p:cNvPr>
          <p:cNvSpPr txBox="1">
            <a:spLocks noChangeArrowheads="1"/>
          </p:cNvSpPr>
          <p:nvPr/>
        </p:nvSpPr>
        <p:spPr bwMode="auto">
          <a:xfrm>
            <a:off x="683960" y="2274460"/>
            <a:ext cx="901700" cy="47625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Loi du 8 avril </a:t>
            </a:r>
            <a:r>
              <a:rPr kumimoji="0" lang="fr-FR" altLang="fr-FR" sz="1100" b="1" i="0" u="none" strike="noStrike" cap="none" normalizeH="0" baseline="0" dirty="0">
                <a:ln>
                  <a:noFill/>
                </a:ln>
                <a:solidFill>
                  <a:srgbClr val="B47BED"/>
                </a:solidFill>
                <a:effectLst/>
                <a:latin typeface="Calibri" panose="020F0502020204030204" pitchFamily="34" charset="0"/>
                <a:ea typeface="Calibri" panose="020F0502020204030204" pitchFamily="34" charset="0"/>
                <a:cs typeface="Times New Roman" panose="02020603050405020304" pitchFamily="18" charset="0"/>
              </a:rPr>
              <a:t>1965 </a:t>
            </a:r>
            <a:endParaRPr kumimoji="0" lang="fr-FR" altLang="fr-FR" sz="1800" b="1" i="0" u="none" strike="noStrike" cap="none" normalizeH="0" baseline="0" dirty="0">
              <a:ln>
                <a:noFill/>
              </a:ln>
              <a:solidFill>
                <a:srgbClr val="B47BED"/>
              </a:solidFill>
              <a:effectLst/>
              <a:latin typeface="Arial" panose="020B0604020202020204" pitchFamily="34" charset="0"/>
            </a:endParaRPr>
          </a:p>
        </p:txBody>
      </p:sp>
      <p:sp>
        <p:nvSpPr>
          <p:cNvPr id="3" name="Zone de texte 18">
            <a:extLst>
              <a:ext uri="{FF2B5EF4-FFF2-40B4-BE49-F238E27FC236}">
                <a16:creationId xmlns:a16="http://schemas.microsoft.com/office/drawing/2014/main" id="{69027AE4-4C4E-4D74-8D03-3B53D79F727B}"/>
              </a:ext>
            </a:extLst>
          </p:cNvPr>
          <p:cNvSpPr txBox="1">
            <a:spLocks noChangeArrowheads="1"/>
          </p:cNvSpPr>
          <p:nvPr/>
        </p:nvSpPr>
        <p:spPr bwMode="auto">
          <a:xfrm>
            <a:off x="2800541" y="2296507"/>
            <a:ext cx="901700" cy="47625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Décret du 4 mars </a:t>
            </a:r>
            <a:r>
              <a:rPr kumimoji="0" lang="fr-FR" altLang="fr-FR" sz="1100" b="1" i="0" u="none" strike="noStrike" cap="none" normalizeH="0" baseline="0" dirty="0">
                <a:ln>
                  <a:noFill/>
                </a:ln>
                <a:solidFill>
                  <a:srgbClr val="B47BED"/>
                </a:solidFill>
                <a:effectLst/>
                <a:latin typeface="Calibri" panose="020F0502020204030204" pitchFamily="34" charset="0"/>
                <a:ea typeface="Calibri" panose="020F0502020204030204" pitchFamily="34" charset="0"/>
                <a:cs typeface="Times New Roman" panose="02020603050405020304" pitchFamily="18" charset="0"/>
              </a:rPr>
              <a:t>1991</a:t>
            </a:r>
            <a:r>
              <a:rPr kumimoji="0" lang="fr-FR" altLang="fr-FR" sz="1100" b="0" i="0" u="none" strike="noStrike" cap="none" normalizeH="0" baseline="0" dirty="0">
                <a:ln>
                  <a:noFill/>
                </a:ln>
                <a:solidFill>
                  <a:srgbClr val="C4591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4" name="Zone de texte 19">
            <a:extLst>
              <a:ext uri="{FF2B5EF4-FFF2-40B4-BE49-F238E27FC236}">
                <a16:creationId xmlns:a16="http://schemas.microsoft.com/office/drawing/2014/main" id="{7DB1BFF5-20C5-4D55-9EA7-B8A77147B615}"/>
              </a:ext>
            </a:extLst>
          </p:cNvPr>
          <p:cNvSpPr txBox="1">
            <a:spLocks noChangeArrowheads="1"/>
          </p:cNvSpPr>
          <p:nvPr/>
        </p:nvSpPr>
        <p:spPr bwMode="auto">
          <a:xfrm>
            <a:off x="3950035" y="2305645"/>
            <a:ext cx="990600" cy="47625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Loi du 2 février </a:t>
            </a:r>
            <a:r>
              <a:rPr kumimoji="0" lang="fr-FR" altLang="fr-FR" sz="1100" b="1" i="0" u="none" strike="noStrike" cap="none" normalizeH="0" baseline="0" dirty="0">
                <a:ln>
                  <a:noFill/>
                </a:ln>
                <a:solidFill>
                  <a:srgbClr val="B47BED"/>
                </a:solidFill>
                <a:effectLst/>
                <a:latin typeface="Calibri" panose="020F0502020204030204" pitchFamily="34" charset="0"/>
                <a:ea typeface="Calibri" panose="020F0502020204030204" pitchFamily="34" charset="0"/>
                <a:cs typeface="Times New Roman" panose="02020603050405020304" pitchFamily="18" charset="0"/>
              </a:rPr>
              <a:t>1994 </a:t>
            </a:r>
            <a:endParaRPr kumimoji="0" lang="fr-FR" altLang="fr-FR" sz="1800" b="1" i="0" u="none" strike="noStrike" cap="none" normalizeH="0" baseline="0" dirty="0">
              <a:ln>
                <a:noFill/>
              </a:ln>
              <a:solidFill>
                <a:srgbClr val="B47BED"/>
              </a:solidFill>
              <a:effectLst/>
              <a:latin typeface="Arial" panose="020B0604020202020204" pitchFamily="34" charset="0"/>
            </a:endParaRPr>
          </a:p>
        </p:txBody>
      </p:sp>
      <p:sp>
        <p:nvSpPr>
          <p:cNvPr id="5" name="Zone de texte 20">
            <a:extLst>
              <a:ext uri="{FF2B5EF4-FFF2-40B4-BE49-F238E27FC236}">
                <a16:creationId xmlns:a16="http://schemas.microsoft.com/office/drawing/2014/main" id="{6A7E8BC5-C9A9-48B7-9B59-6735CFE624E4}"/>
              </a:ext>
            </a:extLst>
          </p:cNvPr>
          <p:cNvSpPr txBox="1">
            <a:spLocks noChangeArrowheads="1"/>
          </p:cNvSpPr>
          <p:nvPr/>
        </p:nvSpPr>
        <p:spPr bwMode="auto">
          <a:xfrm>
            <a:off x="6995139" y="2276806"/>
            <a:ext cx="901700" cy="47625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chemeClr val="bg1"/>
                </a:solidFill>
                <a:effectLst/>
              </a:rPr>
              <a:t>Loi du 15 mai </a:t>
            </a:r>
            <a:r>
              <a:rPr lang="fr-FR" altLang="fr-FR" sz="1100" b="1" dirty="0">
                <a:solidFill>
                  <a:srgbClr val="B47BED"/>
                </a:solidFill>
              </a:rPr>
              <a:t>2006</a:t>
            </a:r>
            <a:endParaRPr kumimoji="0" lang="fr-FR" altLang="fr-FR" sz="1100" b="0" i="0" u="none" strike="noStrike" cap="none" normalizeH="0" baseline="0" dirty="0">
              <a:ln>
                <a:noFill/>
              </a:ln>
              <a:solidFill>
                <a:schemeClr val="bg1"/>
              </a:solidFill>
              <a:effectLst/>
            </a:endParaRPr>
          </a:p>
        </p:txBody>
      </p:sp>
      <p:sp>
        <p:nvSpPr>
          <p:cNvPr id="10" name="Zone de texte 23">
            <a:extLst>
              <a:ext uri="{FF2B5EF4-FFF2-40B4-BE49-F238E27FC236}">
                <a16:creationId xmlns:a16="http://schemas.microsoft.com/office/drawing/2014/main" id="{6DB06629-3CBB-4C58-A7A6-4380A0B69981}"/>
              </a:ext>
            </a:extLst>
          </p:cNvPr>
          <p:cNvSpPr txBox="1">
            <a:spLocks noChangeArrowheads="1"/>
          </p:cNvSpPr>
          <p:nvPr/>
        </p:nvSpPr>
        <p:spPr bwMode="auto">
          <a:xfrm>
            <a:off x="8797096" y="2249671"/>
            <a:ext cx="991978" cy="47625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rgbClr val="C4591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Décret du 18 janvier </a:t>
            </a:r>
            <a:r>
              <a:rPr lang="fr-FR" altLang="fr-FR" sz="1100" b="1" dirty="0">
                <a:solidFill>
                  <a:srgbClr val="B47BED"/>
                </a:solidFill>
                <a:latin typeface="Calibri" panose="020F0502020204030204" pitchFamily="34" charset="0"/>
                <a:ea typeface="Calibri" panose="020F0502020204030204" pitchFamily="34" charset="0"/>
                <a:cs typeface="Times New Roman" panose="02020603050405020304" pitchFamily="18" charset="0"/>
              </a:rPr>
              <a:t>2018</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15" name="Étoile : 4 branches 14">
            <a:extLst>
              <a:ext uri="{FF2B5EF4-FFF2-40B4-BE49-F238E27FC236}">
                <a16:creationId xmlns:a16="http://schemas.microsoft.com/office/drawing/2014/main" id="{B0B90FA5-5CFA-47CA-B53D-FA1722732782}"/>
              </a:ext>
            </a:extLst>
          </p:cNvPr>
          <p:cNvSpPr/>
          <p:nvPr/>
        </p:nvSpPr>
        <p:spPr>
          <a:xfrm>
            <a:off x="4940373" y="3632919"/>
            <a:ext cx="393700" cy="400050"/>
          </a:xfrm>
          <a:prstGeom prst="star4">
            <a:avLst>
              <a:gd name="adj" fmla="val 32500"/>
            </a:avLst>
          </a:prstGeom>
          <a:solidFill>
            <a:srgbClr val="FF6D6D"/>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sp>
        <p:nvSpPr>
          <p:cNvPr id="16" name="Étoile : 4 branches 15">
            <a:extLst>
              <a:ext uri="{FF2B5EF4-FFF2-40B4-BE49-F238E27FC236}">
                <a16:creationId xmlns:a16="http://schemas.microsoft.com/office/drawing/2014/main" id="{96282FA7-9A08-497F-87A9-2E8E6E72FA98}"/>
              </a:ext>
            </a:extLst>
          </p:cNvPr>
          <p:cNvSpPr/>
          <p:nvPr/>
        </p:nvSpPr>
        <p:spPr>
          <a:xfrm>
            <a:off x="3173524" y="3441231"/>
            <a:ext cx="393700" cy="400050"/>
          </a:xfrm>
          <a:prstGeom prst="star4">
            <a:avLst>
              <a:gd name="adj" fmla="val 32500"/>
            </a:avLst>
          </a:prstGeom>
          <a:solidFill>
            <a:srgbClr val="28E058"/>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sp>
        <p:nvSpPr>
          <p:cNvPr id="17" name="Étoile : 4 branches 16">
            <a:extLst>
              <a:ext uri="{FF2B5EF4-FFF2-40B4-BE49-F238E27FC236}">
                <a16:creationId xmlns:a16="http://schemas.microsoft.com/office/drawing/2014/main" id="{BB0250A3-624C-44AE-A1EB-EF9E65237555}"/>
              </a:ext>
            </a:extLst>
          </p:cNvPr>
          <p:cNvSpPr/>
          <p:nvPr/>
        </p:nvSpPr>
        <p:spPr>
          <a:xfrm>
            <a:off x="7249139" y="3644431"/>
            <a:ext cx="393700" cy="393700"/>
          </a:xfrm>
          <a:prstGeom prst="star4">
            <a:avLst>
              <a:gd name="adj" fmla="val 32500"/>
            </a:avLst>
          </a:prstGeom>
          <a:solidFill>
            <a:srgbClr val="28E058"/>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sp>
        <p:nvSpPr>
          <p:cNvPr id="18" name="Étoile : 4 branches 17">
            <a:extLst>
              <a:ext uri="{FF2B5EF4-FFF2-40B4-BE49-F238E27FC236}">
                <a16:creationId xmlns:a16="http://schemas.microsoft.com/office/drawing/2014/main" id="{FFF92883-A440-4C0F-8B7E-C79CA79AE131}"/>
              </a:ext>
            </a:extLst>
          </p:cNvPr>
          <p:cNvSpPr/>
          <p:nvPr/>
        </p:nvSpPr>
        <p:spPr>
          <a:xfrm>
            <a:off x="9096235" y="3605530"/>
            <a:ext cx="393700" cy="400050"/>
          </a:xfrm>
          <a:prstGeom prst="star4">
            <a:avLst>
              <a:gd name="adj" fmla="val 32500"/>
            </a:avLst>
          </a:prstGeom>
          <a:solidFill>
            <a:srgbClr val="28E058"/>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sp>
        <p:nvSpPr>
          <p:cNvPr id="19" name="Étoile : 4 branches 18">
            <a:extLst>
              <a:ext uri="{FF2B5EF4-FFF2-40B4-BE49-F238E27FC236}">
                <a16:creationId xmlns:a16="http://schemas.microsoft.com/office/drawing/2014/main" id="{7D05FB27-0AE7-4851-83BF-E4C831E6F09B}"/>
              </a:ext>
            </a:extLst>
          </p:cNvPr>
          <p:cNvSpPr/>
          <p:nvPr/>
        </p:nvSpPr>
        <p:spPr>
          <a:xfrm>
            <a:off x="10370981" y="3612537"/>
            <a:ext cx="393700" cy="400050"/>
          </a:xfrm>
          <a:prstGeom prst="star4">
            <a:avLst>
              <a:gd name="adj" fmla="val 32500"/>
            </a:avLst>
          </a:prstGeom>
          <a:solidFill>
            <a:srgbClr val="FF6D6D"/>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sp>
        <p:nvSpPr>
          <p:cNvPr id="11" name="Zone de texte 31">
            <a:extLst>
              <a:ext uri="{FF2B5EF4-FFF2-40B4-BE49-F238E27FC236}">
                <a16:creationId xmlns:a16="http://schemas.microsoft.com/office/drawing/2014/main" id="{69B426DF-6C77-458E-B7AE-8C8871771F20}"/>
              </a:ext>
            </a:extLst>
          </p:cNvPr>
          <p:cNvSpPr txBox="1">
            <a:spLocks noChangeArrowheads="1"/>
          </p:cNvSpPr>
          <p:nvPr/>
        </p:nvSpPr>
        <p:spPr bwMode="auto">
          <a:xfrm>
            <a:off x="5669432" y="2180275"/>
            <a:ext cx="850900" cy="64770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Abrogation de l’art 53 en</a:t>
            </a: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fr-FR" altLang="fr-FR" sz="1100" b="1" i="0" u="none" strike="noStrike" cap="none" normalizeH="0" baseline="0" dirty="0">
                <a:ln>
                  <a:noFill/>
                </a:ln>
                <a:solidFill>
                  <a:srgbClr val="B47BED"/>
                </a:solidFill>
                <a:effectLst/>
                <a:latin typeface="Calibri" panose="020F0502020204030204" pitchFamily="34" charset="0"/>
                <a:ea typeface="Calibri" panose="020F0502020204030204" pitchFamily="34" charset="0"/>
                <a:cs typeface="Times New Roman" panose="02020603050405020304" pitchFamily="18" charset="0"/>
              </a:rPr>
              <a:t>2002</a:t>
            </a:r>
            <a:endParaRPr kumimoji="0" lang="fr-FR" altLang="fr-FR" sz="1800" b="1" i="0" u="none" strike="noStrike" cap="none" normalizeH="0" baseline="0" dirty="0">
              <a:ln>
                <a:noFill/>
              </a:ln>
              <a:solidFill>
                <a:srgbClr val="B47BED"/>
              </a:solidFill>
              <a:effectLst/>
              <a:latin typeface="Arial" panose="020B0604020202020204" pitchFamily="34" charset="0"/>
            </a:endParaRPr>
          </a:p>
        </p:txBody>
      </p:sp>
      <p:sp>
        <p:nvSpPr>
          <p:cNvPr id="12" name="Zone de texte 32">
            <a:extLst>
              <a:ext uri="{FF2B5EF4-FFF2-40B4-BE49-F238E27FC236}">
                <a16:creationId xmlns:a16="http://schemas.microsoft.com/office/drawing/2014/main" id="{892CBF09-ED7C-4937-B07A-3D11BCD3CBD2}"/>
              </a:ext>
            </a:extLst>
          </p:cNvPr>
          <p:cNvSpPr txBox="1">
            <a:spLocks noChangeArrowheads="1"/>
          </p:cNvSpPr>
          <p:nvPr/>
        </p:nvSpPr>
        <p:spPr bwMode="auto">
          <a:xfrm>
            <a:off x="636618" y="4743702"/>
            <a:ext cx="619388" cy="45720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EOOE</a:t>
            </a:r>
            <a:endParaRPr kumimoji="0" lang="fr-FR" altLang="fr-FR" sz="800" b="0" i="0" u="none" strike="noStrike" cap="none" normalizeH="0" baseline="0" dirty="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Home</a:t>
            </a:r>
            <a:endParaRPr kumimoji="0" lang="fr-FR" altLang="fr-FR" sz="1800" b="0" i="0" u="none" strike="noStrike" cap="none" normalizeH="0" baseline="0" dirty="0">
              <a:ln>
                <a:noFill/>
              </a:ln>
              <a:solidFill>
                <a:schemeClr val="bg1"/>
              </a:solidFill>
              <a:effectLst/>
              <a:latin typeface="Arial" panose="020B0604020202020204" pitchFamily="34" charset="0"/>
            </a:endParaRPr>
          </a:p>
        </p:txBody>
      </p:sp>
      <p:sp>
        <p:nvSpPr>
          <p:cNvPr id="13" name="Zone de texte 33">
            <a:extLst>
              <a:ext uri="{FF2B5EF4-FFF2-40B4-BE49-F238E27FC236}">
                <a16:creationId xmlns:a16="http://schemas.microsoft.com/office/drawing/2014/main" id="{A076D587-0899-4411-B80C-8965676401DE}"/>
              </a:ext>
            </a:extLst>
          </p:cNvPr>
          <p:cNvSpPr txBox="1">
            <a:spLocks noChangeArrowheads="1"/>
          </p:cNvSpPr>
          <p:nvPr/>
        </p:nvSpPr>
        <p:spPr bwMode="auto">
          <a:xfrm>
            <a:off x="2305241" y="4804121"/>
            <a:ext cx="495300" cy="48895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IPPJ </a:t>
            </a:r>
            <a:endParaRPr kumimoji="0" lang="fr-FR" altLang="fr-FR" sz="800" b="0" i="0" u="none" strike="noStrike" cap="none" normalizeH="0" baseline="0" dirty="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1" i="0" u="none" strike="noStrike" cap="none" normalizeH="0" baseline="0" dirty="0">
                <a:ln>
                  <a:noFill/>
                </a:ln>
                <a:solidFill>
                  <a:srgbClr val="B47BED"/>
                </a:solidFill>
                <a:effectLst/>
                <a:latin typeface="Calibri" panose="020F0502020204030204" pitchFamily="34" charset="0"/>
                <a:ea typeface="Calibri" panose="020F0502020204030204" pitchFamily="34" charset="0"/>
                <a:cs typeface="Times New Roman" panose="02020603050405020304" pitchFamily="18" charset="0"/>
              </a:rPr>
              <a:t>1989</a:t>
            </a:r>
            <a:endParaRPr kumimoji="0" lang="fr-FR" altLang="fr-FR" sz="800" b="1" i="0" u="none" strike="noStrike" cap="none" normalizeH="0" baseline="0" dirty="0">
              <a:ln>
                <a:noFill/>
              </a:ln>
              <a:solidFill>
                <a:srgbClr val="B47BED"/>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14" name="Zone de texte 34">
            <a:extLst>
              <a:ext uri="{FF2B5EF4-FFF2-40B4-BE49-F238E27FC236}">
                <a16:creationId xmlns:a16="http://schemas.microsoft.com/office/drawing/2014/main" id="{E227E797-9A88-4C05-8E49-5D95FA80C0FF}"/>
              </a:ext>
            </a:extLst>
          </p:cNvPr>
          <p:cNvSpPr txBox="1">
            <a:spLocks noChangeArrowheads="1"/>
          </p:cNvSpPr>
          <p:nvPr/>
        </p:nvSpPr>
        <p:spPr bwMode="auto">
          <a:xfrm>
            <a:off x="2946591" y="4765402"/>
            <a:ext cx="1003300" cy="64770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Mineurs délinquants</a:t>
            </a:r>
            <a:endParaRPr kumimoji="0" lang="fr-FR" altLang="fr-FR" sz="800" b="0" i="0" u="none" strike="noStrike" cap="none" normalizeH="0" baseline="0" dirty="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en IPPJ </a:t>
            </a: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fr-FR" altLang="fr-FR" sz="1100" b="1" i="0" u="none" strike="noStrike" cap="none" normalizeH="0" baseline="0" dirty="0">
                <a:ln>
                  <a:noFill/>
                </a:ln>
                <a:solidFill>
                  <a:srgbClr val="B47BED"/>
                </a:solidFill>
                <a:effectLst/>
                <a:latin typeface="Calibri" panose="020F0502020204030204" pitchFamily="34" charset="0"/>
                <a:ea typeface="Calibri" panose="020F0502020204030204" pitchFamily="34" charset="0"/>
                <a:cs typeface="Times New Roman" panose="02020603050405020304" pitchFamily="18" charset="0"/>
              </a:rPr>
              <a:t>1991</a:t>
            </a:r>
            <a:endParaRPr kumimoji="0" lang="fr-FR" altLang="fr-FR" sz="1800" b="1" i="0" u="none" strike="noStrike" cap="none" normalizeH="0" baseline="0" dirty="0">
              <a:ln>
                <a:noFill/>
              </a:ln>
              <a:solidFill>
                <a:srgbClr val="B47BED"/>
              </a:solidFill>
              <a:effectLst/>
              <a:latin typeface="Arial" panose="020B0604020202020204" pitchFamily="34" charset="0"/>
            </a:endParaRPr>
          </a:p>
        </p:txBody>
      </p:sp>
      <p:sp>
        <p:nvSpPr>
          <p:cNvPr id="24" name="Étoile : 4 branches 23">
            <a:extLst>
              <a:ext uri="{FF2B5EF4-FFF2-40B4-BE49-F238E27FC236}">
                <a16:creationId xmlns:a16="http://schemas.microsoft.com/office/drawing/2014/main" id="{E179D4EF-D206-4A0C-9CC4-FCC99170C235}"/>
              </a:ext>
            </a:extLst>
          </p:cNvPr>
          <p:cNvSpPr/>
          <p:nvPr/>
        </p:nvSpPr>
        <p:spPr>
          <a:xfrm>
            <a:off x="5992311" y="3424161"/>
            <a:ext cx="393700" cy="400050"/>
          </a:xfrm>
          <a:prstGeom prst="star4">
            <a:avLst>
              <a:gd name="adj" fmla="val 32500"/>
            </a:avLst>
          </a:prstGeom>
          <a:solidFill>
            <a:srgbClr val="28E058"/>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sp>
        <p:nvSpPr>
          <p:cNvPr id="25" name="Étoile : 4 branches 24">
            <a:extLst>
              <a:ext uri="{FF2B5EF4-FFF2-40B4-BE49-F238E27FC236}">
                <a16:creationId xmlns:a16="http://schemas.microsoft.com/office/drawing/2014/main" id="{6F03C749-0631-4EAD-8F25-125BE7BE5C25}"/>
              </a:ext>
            </a:extLst>
          </p:cNvPr>
          <p:cNvSpPr/>
          <p:nvPr/>
        </p:nvSpPr>
        <p:spPr>
          <a:xfrm>
            <a:off x="4132254" y="3622253"/>
            <a:ext cx="393700" cy="400050"/>
          </a:xfrm>
          <a:prstGeom prst="star4">
            <a:avLst>
              <a:gd name="adj" fmla="val 32500"/>
            </a:avLst>
          </a:prstGeom>
          <a:solidFill>
            <a:srgbClr val="28E058"/>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sp>
        <p:nvSpPr>
          <p:cNvPr id="26" name="Étoile : 4 branches 25">
            <a:extLst>
              <a:ext uri="{FF2B5EF4-FFF2-40B4-BE49-F238E27FC236}">
                <a16:creationId xmlns:a16="http://schemas.microsoft.com/office/drawing/2014/main" id="{E20839CB-9524-411F-A24F-D95DB4919315}"/>
              </a:ext>
            </a:extLst>
          </p:cNvPr>
          <p:cNvSpPr/>
          <p:nvPr/>
        </p:nvSpPr>
        <p:spPr>
          <a:xfrm>
            <a:off x="3165620" y="3897831"/>
            <a:ext cx="393700" cy="400050"/>
          </a:xfrm>
          <a:prstGeom prst="star4">
            <a:avLst>
              <a:gd name="adj" fmla="val 32500"/>
            </a:avLst>
          </a:prstGeom>
          <a:solidFill>
            <a:srgbClr val="FF6D6D"/>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sp>
        <p:nvSpPr>
          <p:cNvPr id="20" name="Zone de texte 38">
            <a:extLst>
              <a:ext uri="{FF2B5EF4-FFF2-40B4-BE49-F238E27FC236}">
                <a16:creationId xmlns:a16="http://schemas.microsoft.com/office/drawing/2014/main" id="{12D9723F-4234-426C-B228-B603AEA3C73F}"/>
              </a:ext>
            </a:extLst>
          </p:cNvPr>
          <p:cNvSpPr txBox="1">
            <a:spLocks noChangeArrowheads="1"/>
          </p:cNvSpPr>
          <p:nvPr/>
        </p:nvSpPr>
        <p:spPr bwMode="auto">
          <a:xfrm>
            <a:off x="4721739" y="4739304"/>
            <a:ext cx="869950" cy="85090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Arrêtés services agréés</a:t>
            </a:r>
            <a:endParaRPr kumimoji="0" lang="fr-FR" altLang="fr-FR" sz="800" b="0" i="0" u="none" strike="noStrike" cap="none" normalizeH="0" baseline="0" dirty="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CAS - </a:t>
            </a:r>
            <a:r>
              <a:rPr kumimoji="0" lang="fr-FR" altLang="fr-FR" sz="1100" b="1" i="0" u="none" strike="noStrike" cap="none" normalizeH="0" baseline="0" dirty="0">
                <a:ln>
                  <a:noFill/>
                </a:ln>
                <a:solidFill>
                  <a:srgbClr val="B47BED"/>
                </a:solidFill>
                <a:effectLst/>
                <a:latin typeface="Calibri" panose="020F0502020204030204" pitchFamily="34" charset="0"/>
                <a:ea typeface="Calibri" panose="020F0502020204030204" pitchFamily="34" charset="0"/>
                <a:cs typeface="Times New Roman" panose="02020603050405020304" pitchFamily="18" charset="0"/>
              </a:rPr>
              <a:t>1999</a:t>
            </a:r>
            <a:endParaRPr kumimoji="0" lang="fr-FR" altLang="fr-FR" sz="1800" b="1" i="0" u="none" strike="noStrike" cap="none" normalizeH="0" baseline="0" dirty="0">
              <a:ln>
                <a:noFill/>
              </a:ln>
              <a:solidFill>
                <a:srgbClr val="B47BED"/>
              </a:solidFill>
              <a:effectLst/>
              <a:latin typeface="Arial" panose="020B0604020202020204" pitchFamily="34" charset="0"/>
            </a:endParaRPr>
          </a:p>
        </p:txBody>
      </p:sp>
      <p:sp>
        <p:nvSpPr>
          <p:cNvPr id="28" name="Étoile : 4 branches 27">
            <a:extLst>
              <a:ext uri="{FF2B5EF4-FFF2-40B4-BE49-F238E27FC236}">
                <a16:creationId xmlns:a16="http://schemas.microsoft.com/office/drawing/2014/main" id="{7AA78B73-E92E-4019-B8BC-3A8952111DFF}"/>
              </a:ext>
            </a:extLst>
          </p:cNvPr>
          <p:cNvSpPr/>
          <p:nvPr/>
        </p:nvSpPr>
        <p:spPr>
          <a:xfrm>
            <a:off x="6003843" y="3899898"/>
            <a:ext cx="393700" cy="400050"/>
          </a:xfrm>
          <a:prstGeom prst="star4">
            <a:avLst>
              <a:gd name="adj" fmla="val 32500"/>
            </a:avLst>
          </a:prstGeom>
          <a:solidFill>
            <a:srgbClr val="FF6D6D"/>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sp>
        <p:nvSpPr>
          <p:cNvPr id="21" name="Zone de texte 40">
            <a:extLst>
              <a:ext uri="{FF2B5EF4-FFF2-40B4-BE49-F238E27FC236}">
                <a16:creationId xmlns:a16="http://schemas.microsoft.com/office/drawing/2014/main" id="{23A2D9FD-0AB3-49B4-8123-765F3B13A517}"/>
              </a:ext>
            </a:extLst>
          </p:cNvPr>
          <p:cNvSpPr txBox="1">
            <a:spLocks noChangeArrowheads="1"/>
          </p:cNvSpPr>
          <p:nvPr/>
        </p:nvSpPr>
        <p:spPr bwMode="auto">
          <a:xfrm>
            <a:off x="5737739" y="4816202"/>
            <a:ext cx="1028700" cy="697104"/>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Création du centre fédéral fermé </a:t>
            </a: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fr-FR" altLang="fr-FR" sz="1100" b="1" i="0" u="none" strike="noStrike" cap="none" normalizeH="0" baseline="0" dirty="0">
                <a:ln>
                  <a:noFill/>
                </a:ln>
                <a:solidFill>
                  <a:srgbClr val="B47BED"/>
                </a:solidFill>
                <a:effectLst/>
                <a:latin typeface="Calibri" panose="020F0502020204030204" pitchFamily="34" charset="0"/>
                <a:ea typeface="Calibri" panose="020F0502020204030204" pitchFamily="34" charset="0"/>
                <a:cs typeface="Times New Roman" panose="02020603050405020304" pitchFamily="18" charset="0"/>
              </a:rPr>
              <a:t>2002</a:t>
            </a:r>
            <a:endParaRPr kumimoji="0" lang="fr-FR" altLang="fr-FR" sz="1800" b="1" i="0" u="none" strike="noStrike" cap="none" normalizeH="0" baseline="0" dirty="0">
              <a:ln>
                <a:noFill/>
              </a:ln>
              <a:solidFill>
                <a:srgbClr val="B47BED"/>
              </a:solidFill>
              <a:effectLst/>
              <a:latin typeface="Arial" panose="020B0604020202020204" pitchFamily="34" charset="0"/>
            </a:endParaRPr>
          </a:p>
        </p:txBody>
      </p:sp>
      <p:sp>
        <p:nvSpPr>
          <p:cNvPr id="22" name="Zone de texte 41">
            <a:extLst>
              <a:ext uri="{FF2B5EF4-FFF2-40B4-BE49-F238E27FC236}">
                <a16:creationId xmlns:a16="http://schemas.microsoft.com/office/drawing/2014/main" id="{9AD75EF8-4F22-434E-8416-8FF1E4B2D7B3}"/>
              </a:ext>
            </a:extLst>
          </p:cNvPr>
          <p:cNvSpPr txBox="1">
            <a:spLocks noChangeArrowheads="1"/>
          </p:cNvSpPr>
          <p:nvPr/>
        </p:nvSpPr>
        <p:spPr bwMode="auto">
          <a:xfrm>
            <a:off x="1365675" y="4614448"/>
            <a:ext cx="869950" cy="81915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Agrément services privés - </a:t>
            </a:r>
            <a:r>
              <a:rPr kumimoji="0" lang="fr-FR" altLang="fr-FR" sz="1100" b="1" i="0" u="none" strike="noStrike" cap="none" normalizeH="0" baseline="0" dirty="0">
                <a:ln>
                  <a:noFill/>
                </a:ln>
                <a:solidFill>
                  <a:srgbClr val="B47BED"/>
                </a:solidFill>
                <a:effectLst/>
                <a:latin typeface="Calibri" panose="020F0502020204030204" pitchFamily="34" charset="0"/>
                <a:ea typeface="Calibri" panose="020F0502020204030204" pitchFamily="34" charset="0"/>
                <a:cs typeface="Times New Roman" panose="02020603050405020304" pitchFamily="18" charset="0"/>
              </a:rPr>
              <a:t>1987</a:t>
            </a:r>
            <a:endParaRPr kumimoji="0" lang="fr-FR" altLang="fr-FR" sz="1800" b="1" i="0" u="none" strike="noStrike" cap="none" normalizeH="0" baseline="0" dirty="0">
              <a:ln>
                <a:noFill/>
              </a:ln>
              <a:solidFill>
                <a:srgbClr val="B47BED"/>
              </a:solidFill>
              <a:effectLst/>
              <a:latin typeface="Arial" panose="020B0604020202020204" pitchFamily="34" charset="0"/>
            </a:endParaRPr>
          </a:p>
        </p:txBody>
      </p:sp>
      <p:sp>
        <p:nvSpPr>
          <p:cNvPr id="31" name="Étoile : 4 branches 30">
            <a:extLst>
              <a:ext uri="{FF2B5EF4-FFF2-40B4-BE49-F238E27FC236}">
                <a16:creationId xmlns:a16="http://schemas.microsoft.com/office/drawing/2014/main" id="{F9FB7B7F-67B1-4958-8DD9-F42F2FF087F1}"/>
              </a:ext>
            </a:extLst>
          </p:cNvPr>
          <p:cNvSpPr/>
          <p:nvPr/>
        </p:nvSpPr>
        <p:spPr>
          <a:xfrm>
            <a:off x="9842185" y="3627415"/>
            <a:ext cx="393700" cy="400050"/>
          </a:xfrm>
          <a:prstGeom prst="star4">
            <a:avLst>
              <a:gd name="adj" fmla="val 32500"/>
            </a:avLst>
          </a:prstGeom>
          <a:solidFill>
            <a:srgbClr val="FF6D6D"/>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dirty="0"/>
          </a:p>
        </p:txBody>
      </p:sp>
      <p:sp>
        <p:nvSpPr>
          <p:cNvPr id="32" name="Étoile : 4 branches 31">
            <a:extLst>
              <a:ext uri="{FF2B5EF4-FFF2-40B4-BE49-F238E27FC236}">
                <a16:creationId xmlns:a16="http://schemas.microsoft.com/office/drawing/2014/main" id="{2F270952-570F-4CCB-B140-9D4881893B6B}"/>
              </a:ext>
            </a:extLst>
          </p:cNvPr>
          <p:cNvSpPr/>
          <p:nvPr/>
        </p:nvSpPr>
        <p:spPr>
          <a:xfrm>
            <a:off x="1673727" y="3641256"/>
            <a:ext cx="393700" cy="400050"/>
          </a:xfrm>
          <a:prstGeom prst="star4">
            <a:avLst>
              <a:gd name="adj" fmla="val 32500"/>
            </a:avLst>
          </a:prstGeom>
          <a:solidFill>
            <a:srgbClr val="FF6D6D"/>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sp>
        <p:nvSpPr>
          <p:cNvPr id="33" name="Étoile : 4 branches 32">
            <a:extLst>
              <a:ext uri="{FF2B5EF4-FFF2-40B4-BE49-F238E27FC236}">
                <a16:creationId xmlns:a16="http://schemas.microsoft.com/office/drawing/2014/main" id="{A9A3F532-1E2C-4633-A6F4-5F20C73CD188}"/>
              </a:ext>
            </a:extLst>
          </p:cNvPr>
          <p:cNvSpPr/>
          <p:nvPr/>
        </p:nvSpPr>
        <p:spPr>
          <a:xfrm>
            <a:off x="8262012" y="3641256"/>
            <a:ext cx="393700" cy="400050"/>
          </a:xfrm>
          <a:prstGeom prst="star4">
            <a:avLst>
              <a:gd name="adj" fmla="val 32500"/>
            </a:avLst>
          </a:prstGeom>
          <a:solidFill>
            <a:srgbClr val="FF6D6D"/>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BE"/>
          </a:p>
        </p:txBody>
      </p:sp>
      <p:sp>
        <p:nvSpPr>
          <p:cNvPr id="23" name="Zone de texte 45">
            <a:extLst>
              <a:ext uri="{FF2B5EF4-FFF2-40B4-BE49-F238E27FC236}">
                <a16:creationId xmlns:a16="http://schemas.microsoft.com/office/drawing/2014/main" id="{2DFACC02-1726-4BA7-B79D-479E8B23E812}"/>
              </a:ext>
            </a:extLst>
          </p:cNvPr>
          <p:cNvSpPr txBox="1">
            <a:spLocks noChangeArrowheads="1"/>
          </p:cNvSpPr>
          <p:nvPr/>
        </p:nvSpPr>
        <p:spPr bwMode="auto">
          <a:xfrm>
            <a:off x="8001662" y="4949082"/>
            <a:ext cx="914400" cy="48260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Régimes des IPPJ </a:t>
            </a: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fr-FR" altLang="fr-FR" sz="1100" b="1" i="0" u="none" strike="noStrike" cap="none" normalizeH="0" baseline="0" dirty="0">
                <a:ln>
                  <a:noFill/>
                </a:ln>
                <a:solidFill>
                  <a:srgbClr val="B47BED"/>
                </a:solidFill>
                <a:effectLst/>
                <a:latin typeface="Calibri" panose="020F0502020204030204" pitchFamily="34" charset="0"/>
                <a:ea typeface="Calibri" panose="020F0502020204030204" pitchFamily="34" charset="0"/>
                <a:cs typeface="Times New Roman" panose="02020603050405020304" pitchFamily="18" charset="0"/>
              </a:rPr>
              <a:t>2014</a:t>
            </a:r>
            <a:endParaRPr kumimoji="0" lang="fr-FR" altLang="fr-FR" sz="1800" b="1" i="0" u="none" strike="noStrike" cap="none" normalizeH="0" baseline="0" dirty="0">
              <a:ln>
                <a:noFill/>
              </a:ln>
              <a:solidFill>
                <a:srgbClr val="B47BED"/>
              </a:solidFill>
              <a:effectLst/>
              <a:latin typeface="Arial" panose="020B0604020202020204" pitchFamily="34" charset="0"/>
            </a:endParaRPr>
          </a:p>
        </p:txBody>
      </p:sp>
      <p:sp>
        <p:nvSpPr>
          <p:cNvPr id="27" name="Zone de texte 46">
            <a:extLst>
              <a:ext uri="{FF2B5EF4-FFF2-40B4-BE49-F238E27FC236}">
                <a16:creationId xmlns:a16="http://schemas.microsoft.com/office/drawing/2014/main" id="{ED0368D7-6330-4BD8-BFAE-454DE2B27510}"/>
              </a:ext>
            </a:extLst>
          </p:cNvPr>
          <p:cNvSpPr txBox="1">
            <a:spLocks noChangeArrowheads="1"/>
          </p:cNvSpPr>
          <p:nvPr/>
        </p:nvSpPr>
        <p:spPr bwMode="auto">
          <a:xfrm>
            <a:off x="9672481" y="4914855"/>
            <a:ext cx="895350" cy="65405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Réforme services privés-</a:t>
            </a: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fr-FR" altLang="fr-FR" sz="1100" i="0" u="none" strike="noStrike" cap="none" normalizeH="0" baseline="0" dirty="0">
                <a:ln>
                  <a:noFill/>
                </a:ln>
                <a:solidFill>
                  <a:srgbClr val="B47BED"/>
                </a:solidFill>
                <a:effectLst/>
                <a:latin typeface="Calibri" panose="020F0502020204030204" pitchFamily="34" charset="0"/>
                <a:ea typeface="Calibri" panose="020F0502020204030204" pitchFamily="34" charset="0"/>
                <a:cs typeface="Times New Roman" panose="02020603050405020304" pitchFamily="18" charset="0"/>
              </a:rPr>
              <a:t>2019</a:t>
            </a:r>
            <a:endParaRPr kumimoji="0" lang="fr-FR" altLang="fr-FR" sz="1800" i="0" u="none" strike="noStrike" cap="none" normalizeH="0" baseline="0" dirty="0">
              <a:ln>
                <a:noFill/>
              </a:ln>
              <a:solidFill>
                <a:srgbClr val="B47BED"/>
              </a:solidFill>
              <a:effectLst/>
              <a:latin typeface="Arial" panose="020B0604020202020204" pitchFamily="34" charset="0"/>
            </a:endParaRPr>
          </a:p>
        </p:txBody>
      </p:sp>
      <p:sp>
        <p:nvSpPr>
          <p:cNvPr id="29" name="Zone de texte 47">
            <a:extLst>
              <a:ext uri="{FF2B5EF4-FFF2-40B4-BE49-F238E27FC236}">
                <a16:creationId xmlns:a16="http://schemas.microsoft.com/office/drawing/2014/main" id="{CC022DBF-2A20-4313-83B5-5C721134479A}"/>
              </a:ext>
            </a:extLst>
          </p:cNvPr>
          <p:cNvSpPr txBox="1">
            <a:spLocks noChangeArrowheads="1"/>
          </p:cNvSpPr>
          <p:nvPr/>
        </p:nvSpPr>
        <p:spPr bwMode="auto">
          <a:xfrm>
            <a:off x="10787169" y="4287423"/>
            <a:ext cx="876300" cy="65405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fr-FR" altLang="fr-FR" sz="1100" dirty="0">
                <a:solidFill>
                  <a:schemeClr val="bg1"/>
                </a:solidFill>
                <a:latin typeface="Calibri" panose="020F0502020204030204" pitchFamily="34" charset="0"/>
                <a:ea typeface="Calibri" panose="020F0502020204030204" pitchFamily="34" charset="0"/>
                <a:cs typeface="Times New Roman" panose="02020603050405020304" pitchFamily="18" charset="0"/>
              </a:rPr>
              <a:t>Réforme des PP des IPPJ -</a:t>
            </a: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fr-FR" altLang="fr-FR" sz="1100" b="1" i="0" u="none" strike="noStrike" cap="none" normalizeH="0" baseline="0" dirty="0">
                <a:ln>
                  <a:noFill/>
                </a:ln>
                <a:solidFill>
                  <a:srgbClr val="B47BED"/>
                </a:solidFill>
                <a:effectLst/>
                <a:latin typeface="Calibri" panose="020F0502020204030204" pitchFamily="34" charset="0"/>
                <a:ea typeface="Calibri" panose="020F0502020204030204" pitchFamily="34" charset="0"/>
                <a:cs typeface="Times New Roman" panose="02020603050405020304" pitchFamily="18" charset="0"/>
              </a:rPr>
              <a:t>2021</a:t>
            </a:r>
            <a:endParaRPr kumimoji="0" lang="fr-FR" altLang="fr-FR" sz="1800" b="1" i="0" u="none" strike="noStrike" cap="none" normalizeH="0" baseline="0" dirty="0">
              <a:ln>
                <a:noFill/>
              </a:ln>
              <a:solidFill>
                <a:srgbClr val="B47BED"/>
              </a:solidFill>
              <a:effectLst/>
              <a:latin typeface="Arial" panose="020B0604020202020204" pitchFamily="34" charset="0"/>
            </a:endParaRPr>
          </a:p>
        </p:txBody>
      </p:sp>
      <p:sp>
        <p:nvSpPr>
          <p:cNvPr id="36" name="Rectangle 43">
            <a:extLst>
              <a:ext uri="{FF2B5EF4-FFF2-40B4-BE49-F238E27FC236}">
                <a16:creationId xmlns:a16="http://schemas.microsoft.com/office/drawing/2014/main" id="{4E6E5217-6822-4659-858A-0802D23FB2D8}"/>
              </a:ext>
            </a:extLst>
          </p:cNvPr>
          <p:cNvSpPr>
            <a:spLocks noChangeArrowheads="1"/>
          </p:cNvSpPr>
          <p:nvPr/>
        </p:nvSpPr>
        <p:spPr bwMode="auto">
          <a:xfrm>
            <a:off x="0" y="120650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37" name="Rectangle 56">
            <a:extLst>
              <a:ext uri="{FF2B5EF4-FFF2-40B4-BE49-F238E27FC236}">
                <a16:creationId xmlns:a16="http://schemas.microsoft.com/office/drawing/2014/main" id="{6169D88E-D85C-42F4-9613-602225CC4050}"/>
              </a:ext>
            </a:extLst>
          </p:cNvPr>
          <p:cNvSpPr>
            <a:spLocks noChangeArrowheads="1"/>
          </p:cNvSpPr>
          <p:nvPr/>
        </p:nvSpPr>
        <p:spPr bwMode="auto">
          <a:xfrm>
            <a:off x="222250" y="872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3048000" algn="l"/>
              </a:tabLst>
              <a:defRPr>
                <a:solidFill>
                  <a:schemeClr val="tx1"/>
                </a:solidFill>
                <a:latin typeface="Arial" panose="020B0604020202020204" pitchFamily="34" charset="0"/>
              </a:defRPr>
            </a:lvl1pPr>
            <a:lvl2pPr eaLnBrk="0" fontAlgn="base" hangingPunct="0">
              <a:spcBef>
                <a:spcPct val="0"/>
              </a:spcBef>
              <a:spcAft>
                <a:spcPct val="0"/>
              </a:spcAft>
              <a:tabLst>
                <a:tab pos="3048000" algn="l"/>
              </a:tabLst>
              <a:defRPr>
                <a:solidFill>
                  <a:schemeClr val="tx1"/>
                </a:solidFill>
                <a:latin typeface="Arial" panose="020B0604020202020204" pitchFamily="34" charset="0"/>
              </a:defRPr>
            </a:lvl2pPr>
            <a:lvl3pPr eaLnBrk="0" fontAlgn="base" hangingPunct="0">
              <a:spcBef>
                <a:spcPct val="0"/>
              </a:spcBef>
              <a:spcAft>
                <a:spcPct val="0"/>
              </a:spcAft>
              <a:tabLst>
                <a:tab pos="3048000" algn="l"/>
              </a:tabLst>
              <a:defRPr>
                <a:solidFill>
                  <a:schemeClr val="tx1"/>
                </a:solidFill>
                <a:latin typeface="Arial" panose="020B0604020202020204" pitchFamily="34" charset="0"/>
              </a:defRPr>
            </a:lvl3pPr>
            <a:lvl4pPr eaLnBrk="0" fontAlgn="base" hangingPunct="0">
              <a:spcBef>
                <a:spcPct val="0"/>
              </a:spcBef>
              <a:spcAft>
                <a:spcPct val="0"/>
              </a:spcAft>
              <a:tabLst>
                <a:tab pos="3048000" algn="l"/>
              </a:tabLst>
              <a:defRPr>
                <a:solidFill>
                  <a:schemeClr val="tx1"/>
                </a:solidFill>
                <a:latin typeface="Arial" panose="020B0604020202020204" pitchFamily="34" charset="0"/>
              </a:defRPr>
            </a:lvl4pPr>
            <a:lvl5pPr eaLnBrk="0" fontAlgn="base" hangingPunct="0">
              <a:spcBef>
                <a:spcPct val="0"/>
              </a:spcBef>
              <a:spcAft>
                <a:spcPct val="0"/>
              </a:spcAft>
              <a:tabLst>
                <a:tab pos="3048000" algn="l"/>
              </a:tabLst>
              <a:defRPr>
                <a:solidFill>
                  <a:schemeClr val="tx1"/>
                </a:solidFill>
                <a:latin typeface="Arial" panose="020B0604020202020204" pitchFamily="34" charset="0"/>
              </a:defRPr>
            </a:lvl5pPr>
            <a:lvl6pPr eaLnBrk="0" fontAlgn="base" hangingPunct="0">
              <a:spcBef>
                <a:spcPct val="0"/>
              </a:spcBef>
              <a:spcAft>
                <a:spcPct val="0"/>
              </a:spcAft>
              <a:tabLst>
                <a:tab pos="3048000" algn="l"/>
              </a:tabLst>
              <a:defRPr>
                <a:solidFill>
                  <a:schemeClr val="tx1"/>
                </a:solidFill>
                <a:latin typeface="Arial" panose="020B0604020202020204" pitchFamily="34" charset="0"/>
              </a:defRPr>
            </a:lvl6pPr>
            <a:lvl7pPr eaLnBrk="0" fontAlgn="base" hangingPunct="0">
              <a:spcBef>
                <a:spcPct val="0"/>
              </a:spcBef>
              <a:spcAft>
                <a:spcPct val="0"/>
              </a:spcAft>
              <a:tabLst>
                <a:tab pos="3048000" algn="l"/>
              </a:tabLst>
              <a:defRPr>
                <a:solidFill>
                  <a:schemeClr val="tx1"/>
                </a:solidFill>
                <a:latin typeface="Arial" panose="020B0604020202020204" pitchFamily="34" charset="0"/>
              </a:defRPr>
            </a:lvl7pPr>
            <a:lvl8pPr eaLnBrk="0" fontAlgn="base" hangingPunct="0">
              <a:spcBef>
                <a:spcPct val="0"/>
              </a:spcBef>
              <a:spcAft>
                <a:spcPct val="0"/>
              </a:spcAft>
              <a:tabLst>
                <a:tab pos="3048000" algn="l"/>
              </a:tabLst>
              <a:defRPr>
                <a:solidFill>
                  <a:schemeClr val="tx1"/>
                </a:solidFill>
                <a:latin typeface="Arial" panose="020B0604020202020204" pitchFamily="34" charset="0"/>
              </a:defRPr>
            </a:lvl8pPr>
            <a:lvl9pPr eaLnBrk="0" fontAlgn="base" hangingPunct="0">
              <a:spcBef>
                <a:spcPct val="0"/>
              </a:spcBef>
              <a:spcAft>
                <a:spcPct val="0"/>
              </a:spcAft>
              <a:tabLst>
                <a:tab pos="30480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3048000" algn="l"/>
              </a:tabLst>
            </a:pPr>
            <a:endParaRPr kumimoji="0" lang="fr-BE" altLang="fr-FR"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3048000" algn="l"/>
              </a:tabLst>
            </a:pPr>
            <a:r>
              <a:rPr kumimoji="0" lang="fr-BE" altLang="fr-FR" sz="1800" b="0" i="0" u="none" strike="noStrike" cap="none" normalizeH="0" baseline="0" dirty="0">
                <a:ln>
                  <a:noFill/>
                </a:ln>
                <a:solidFill>
                  <a:schemeClr val="tx1"/>
                </a:solidFill>
                <a:effectLst/>
                <a:latin typeface="Arial" panose="020B0604020202020204" pitchFamily="34" charset="0"/>
              </a:rPr>
              <a:t/>
            </a:r>
            <a:br>
              <a:rPr kumimoji="0" lang="fr-BE" altLang="fr-FR" sz="1800" b="0" i="0" u="none" strike="noStrike" cap="none" normalizeH="0" baseline="0" dirty="0">
                <a:ln>
                  <a:noFill/>
                </a:ln>
                <a:solidFill>
                  <a:schemeClr val="tx1"/>
                </a:solidFill>
                <a:effectLst/>
                <a:latin typeface="Arial" panose="020B0604020202020204" pitchFamily="34" charset="0"/>
              </a:rPr>
            </a:br>
            <a:endParaRPr kumimoji="0" lang="fr-BE"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048000" algn="l"/>
              </a:tabLst>
            </a:pPr>
            <a:r>
              <a:rPr kumimoji="0" lang="fr-BE" altLang="fr-FR"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fr-BE" altLang="fr-FR"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3048000" algn="l"/>
              </a:tabLst>
            </a:pPr>
            <a:endParaRPr kumimoji="0" lang="fr-BE" altLang="fr-FR" sz="1800" b="0" i="0" u="none" strike="noStrike" cap="none" normalizeH="0" baseline="0" dirty="0">
              <a:ln>
                <a:noFill/>
              </a:ln>
              <a:solidFill>
                <a:schemeClr val="tx1"/>
              </a:solidFill>
              <a:effectLst/>
              <a:latin typeface="Arial" panose="020B0604020202020204" pitchFamily="34" charset="0"/>
            </a:endParaRPr>
          </a:p>
        </p:txBody>
      </p:sp>
      <p:sp>
        <p:nvSpPr>
          <p:cNvPr id="38" name="ZoneTexte 37">
            <a:extLst>
              <a:ext uri="{FF2B5EF4-FFF2-40B4-BE49-F238E27FC236}">
                <a16:creationId xmlns:a16="http://schemas.microsoft.com/office/drawing/2014/main" id="{E4C2ED30-32A4-44D9-89E0-B197FEC98222}"/>
              </a:ext>
            </a:extLst>
          </p:cNvPr>
          <p:cNvSpPr txBox="1"/>
          <p:nvPr/>
        </p:nvSpPr>
        <p:spPr>
          <a:xfrm>
            <a:off x="1259809" y="674236"/>
            <a:ext cx="9858704" cy="738664"/>
          </a:xfrm>
          <a:prstGeom prst="rect">
            <a:avLst/>
          </a:prstGeom>
          <a:noFill/>
        </p:spPr>
        <p:txBody>
          <a:bodyPr wrap="square" rtlCol="0">
            <a:spAutoFit/>
          </a:bodyPr>
          <a:lstStyle/>
          <a:p>
            <a:r>
              <a:rPr lang="fr-BE" sz="2400" b="1" i="1" dirty="0"/>
              <a:t>Evolution du paysage institutionnel en Communauté Française de Belgique</a:t>
            </a:r>
            <a:endParaRPr lang="fr-BE" sz="2400" dirty="0"/>
          </a:p>
          <a:p>
            <a:endParaRPr lang="fr-BE" dirty="0"/>
          </a:p>
        </p:txBody>
      </p:sp>
    </p:spTree>
    <p:extLst>
      <p:ext uri="{BB962C8B-B14F-4D97-AF65-F5344CB8AC3E}">
        <p14:creationId xmlns:p14="http://schemas.microsoft.com/office/powerpoint/2010/main" val="1390120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5">
                <a:tint val="45000"/>
                <a:satMod val="400000"/>
              </a:schemeClr>
            </a:duotone>
          </a:blip>
          <a:stretch/>
        </a:blip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0AA3A3C-8C0E-41A8-9386-1A9863600107}"/>
              </a:ext>
            </a:extLst>
          </p:cNvPr>
          <p:cNvSpPr txBox="1"/>
          <p:nvPr/>
        </p:nvSpPr>
        <p:spPr>
          <a:xfrm>
            <a:off x="1152938" y="606286"/>
            <a:ext cx="5943600" cy="461665"/>
          </a:xfrm>
          <a:prstGeom prst="rect">
            <a:avLst/>
          </a:prstGeom>
          <a:noFill/>
        </p:spPr>
        <p:txBody>
          <a:bodyPr wrap="square" rtlCol="0">
            <a:spAutoFit/>
          </a:bodyPr>
          <a:lstStyle/>
          <a:p>
            <a:r>
              <a:rPr lang="fr-BE" sz="2400" b="1" i="1" dirty="0"/>
              <a:t>Et en 2019 , où sont les mineurs délinquants ?</a:t>
            </a:r>
          </a:p>
        </p:txBody>
      </p:sp>
      <p:graphicFrame>
        <p:nvGraphicFramePr>
          <p:cNvPr id="4" name="Tableau 3">
            <a:extLst>
              <a:ext uri="{FF2B5EF4-FFF2-40B4-BE49-F238E27FC236}">
                <a16:creationId xmlns:a16="http://schemas.microsoft.com/office/drawing/2014/main" id="{0C92B747-DD8C-488E-B098-5772AF51BC14}"/>
              </a:ext>
            </a:extLst>
          </p:cNvPr>
          <p:cNvGraphicFramePr>
            <a:graphicFrameLocks noGrp="1"/>
          </p:cNvGraphicFramePr>
          <p:nvPr>
            <p:extLst>
              <p:ext uri="{D42A27DB-BD31-4B8C-83A1-F6EECF244321}">
                <p14:modId xmlns:p14="http://schemas.microsoft.com/office/powerpoint/2010/main" val="5927967"/>
              </p:ext>
            </p:extLst>
          </p:nvPr>
        </p:nvGraphicFramePr>
        <p:xfrm>
          <a:off x="2144089" y="1229115"/>
          <a:ext cx="8878406" cy="3936492"/>
        </p:xfrm>
        <a:graphic>
          <a:graphicData uri="http://schemas.openxmlformats.org/drawingml/2006/table">
            <a:tbl>
              <a:tblPr firstRow="1" bandRow="1">
                <a:tableStyleId>{5C22544A-7EE6-4342-B048-85BDC9FD1C3A}</a:tableStyleId>
              </a:tblPr>
              <a:tblGrid>
                <a:gridCol w="4413865">
                  <a:extLst>
                    <a:ext uri="{9D8B030D-6E8A-4147-A177-3AD203B41FA5}">
                      <a16:colId xmlns:a16="http://schemas.microsoft.com/office/drawing/2014/main" val="1999031973"/>
                    </a:ext>
                  </a:extLst>
                </a:gridCol>
                <a:gridCol w="4464541">
                  <a:extLst>
                    <a:ext uri="{9D8B030D-6E8A-4147-A177-3AD203B41FA5}">
                      <a16:colId xmlns:a16="http://schemas.microsoft.com/office/drawing/2014/main" val="763498234"/>
                    </a:ext>
                  </a:extLst>
                </a:gridCol>
              </a:tblGrid>
              <a:tr h="325476">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BE" sz="1800" dirty="0">
                          <a:solidFill>
                            <a:schemeClr val="tx1"/>
                          </a:solidFill>
                          <a:effectLst/>
                        </a:rPr>
                        <a:t>ACCOMPAGNEMENT</a:t>
                      </a:r>
                      <a:endParaRPr lang="fr-B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BE" sz="1800" dirty="0">
                          <a:solidFill>
                            <a:schemeClr val="tx1"/>
                          </a:solidFill>
                          <a:effectLst/>
                        </a:rPr>
                        <a:t>RESIDENTIEL</a:t>
                      </a:r>
                      <a:endParaRPr lang="fr-B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noFill/>
                  </a:tcPr>
                </a:tc>
                <a:extLst>
                  <a:ext uri="{0D108BD9-81ED-4DB2-BD59-A6C34878D82A}">
                    <a16:rowId xmlns:a16="http://schemas.microsoft.com/office/drawing/2014/main" val="1208966687"/>
                  </a:ext>
                </a:extLst>
              </a:tr>
              <a:tr h="1890342">
                <a:tc>
                  <a:txBody>
                    <a:bodyPr/>
                    <a:lstStyle/>
                    <a:p>
                      <a:pPr>
                        <a:lnSpc>
                          <a:spcPct val="115000"/>
                        </a:lnSpc>
                        <a:spcAft>
                          <a:spcPts val="0"/>
                        </a:spcAft>
                      </a:pPr>
                      <a:r>
                        <a:rPr lang="fr-BE" sz="1800" dirty="0">
                          <a:solidFill>
                            <a:schemeClr val="accent5">
                              <a:lumMod val="20000"/>
                              <a:lumOff val="80000"/>
                            </a:schemeClr>
                          </a:solidFill>
                          <a:effectLst/>
                        </a:rPr>
                        <a:t>Service privé subventionné</a:t>
                      </a:r>
                      <a:endParaRPr lang="fr-BE" sz="1600" dirty="0">
                        <a:solidFill>
                          <a:schemeClr val="accent5">
                            <a:lumMod val="20000"/>
                            <a:lumOff val="80000"/>
                          </a:schemeClr>
                        </a:solidFill>
                        <a:effectLst/>
                      </a:endParaRPr>
                    </a:p>
                    <a:p>
                      <a:pPr>
                        <a:lnSpc>
                          <a:spcPct val="115000"/>
                        </a:lnSpc>
                        <a:spcAft>
                          <a:spcPts val="0"/>
                        </a:spcAft>
                      </a:pPr>
                      <a:endParaRPr lang="fr-BE" sz="1600" dirty="0">
                        <a:solidFill>
                          <a:schemeClr val="accent5">
                            <a:lumMod val="20000"/>
                            <a:lumOff val="80000"/>
                          </a:schemeClr>
                        </a:solidFill>
                        <a:effectLst/>
                      </a:endParaRPr>
                    </a:p>
                    <a:p>
                      <a:pPr algn="ctr">
                        <a:lnSpc>
                          <a:spcPct val="115000"/>
                        </a:lnSpc>
                        <a:spcAft>
                          <a:spcPts val="0"/>
                        </a:spcAft>
                      </a:pPr>
                      <a:endParaRPr lang="fr-BE" sz="1800" dirty="0">
                        <a:solidFill>
                          <a:schemeClr val="accent5">
                            <a:lumMod val="20000"/>
                            <a:lumOff val="80000"/>
                          </a:schemeClr>
                        </a:solidFill>
                        <a:effectLst/>
                      </a:endParaRPr>
                    </a:p>
                    <a:p>
                      <a:pPr algn="ctr">
                        <a:lnSpc>
                          <a:spcPct val="115000"/>
                        </a:lnSpc>
                        <a:spcAft>
                          <a:spcPts val="0"/>
                        </a:spcAft>
                      </a:pPr>
                      <a:r>
                        <a:rPr lang="fr-BE" sz="1800" b="1" dirty="0">
                          <a:solidFill>
                            <a:schemeClr val="accent5">
                              <a:lumMod val="20000"/>
                              <a:lumOff val="80000"/>
                            </a:schemeClr>
                          </a:solidFill>
                          <a:effectLst/>
                        </a:rPr>
                        <a:t>SARE</a:t>
                      </a:r>
                      <a:r>
                        <a:rPr lang="fr-BE" sz="1800" dirty="0">
                          <a:solidFill>
                            <a:schemeClr val="accent5">
                              <a:lumMod val="20000"/>
                              <a:lumOff val="80000"/>
                            </a:schemeClr>
                          </a:solidFill>
                          <a:effectLst/>
                        </a:rPr>
                        <a:t> (services d’actions réparatrices et éducatives)</a:t>
                      </a:r>
                      <a:endParaRPr lang="fr-BE" sz="1600" dirty="0">
                        <a:solidFill>
                          <a:schemeClr val="accent5">
                            <a:lumMod val="20000"/>
                            <a:lumOff val="80000"/>
                          </a:schemeClr>
                        </a:solidFill>
                        <a:effectLst/>
                      </a:endParaRPr>
                    </a:p>
                    <a:p>
                      <a:endParaRPr lang="fr-BE" dirty="0"/>
                    </a:p>
                  </a:txBody>
                  <a:tcPr>
                    <a:noFill/>
                  </a:tcPr>
                </a:tc>
                <a:tc>
                  <a:txBody>
                    <a:bodyPr/>
                    <a:lstStyle/>
                    <a:p>
                      <a:pPr>
                        <a:lnSpc>
                          <a:spcPct val="115000"/>
                        </a:lnSpc>
                        <a:spcAft>
                          <a:spcPts val="0"/>
                        </a:spcAft>
                      </a:pPr>
                      <a:r>
                        <a:rPr lang="fr-BE" sz="1800" dirty="0">
                          <a:solidFill>
                            <a:schemeClr val="tx1"/>
                          </a:solidFill>
                          <a:effectLst/>
                        </a:rPr>
                        <a:t>Service privé subventionné</a:t>
                      </a:r>
                      <a:endParaRPr lang="fr-BE" sz="1600" dirty="0">
                        <a:solidFill>
                          <a:schemeClr val="tx1"/>
                        </a:solidFill>
                        <a:effectLst/>
                      </a:endParaRPr>
                    </a:p>
                    <a:p>
                      <a:pPr>
                        <a:lnSpc>
                          <a:spcPct val="115000"/>
                        </a:lnSpc>
                        <a:spcAft>
                          <a:spcPts val="0"/>
                        </a:spcAft>
                      </a:pPr>
                      <a:r>
                        <a:rPr lang="fr-BE" sz="1800" dirty="0">
                          <a:solidFill>
                            <a:schemeClr val="tx1"/>
                          </a:solidFill>
                          <a:effectLst/>
                        </a:rPr>
                        <a:t> </a:t>
                      </a:r>
                      <a:endParaRPr lang="fr-BE" sz="1600" dirty="0">
                        <a:solidFill>
                          <a:schemeClr val="tx1"/>
                        </a:solidFill>
                        <a:effectLst/>
                      </a:endParaRPr>
                    </a:p>
                    <a:p>
                      <a:pPr algn="ctr">
                        <a:lnSpc>
                          <a:spcPct val="115000"/>
                        </a:lnSpc>
                        <a:spcAft>
                          <a:spcPts val="0"/>
                        </a:spcAft>
                      </a:pPr>
                      <a:r>
                        <a:rPr lang="fr-BE" sz="1800" b="1" dirty="0">
                          <a:solidFill>
                            <a:schemeClr val="tx1"/>
                          </a:solidFill>
                          <a:effectLst/>
                        </a:rPr>
                        <a:t>SRS</a:t>
                      </a:r>
                      <a:r>
                        <a:rPr lang="fr-BE" sz="1800" dirty="0">
                          <a:solidFill>
                            <a:schemeClr val="tx1"/>
                          </a:solidFill>
                          <a:effectLst/>
                        </a:rPr>
                        <a:t> (service résidentiel spécialisé)</a:t>
                      </a:r>
                      <a:endParaRPr lang="fr-BE" sz="1600" dirty="0">
                        <a:solidFill>
                          <a:schemeClr val="tx1"/>
                        </a:solidFill>
                        <a:effectLst/>
                      </a:endParaRPr>
                    </a:p>
                    <a:p>
                      <a:pPr algn="ctr">
                        <a:lnSpc>
                          <a:spcPct val="115000"/>
                        </a:lnSpc>
                        <a:spcAft>
                          <a:spcPts val="0"/>
                        </a:spcAft>
                      </a:pPr>
                      <a:r>
                        <a:rPr lang="fr-BE" sz="1800" dirty="0">
                          <a:solidFill>
                            <a:schemeClr val="tx1"/>
                          </a:solidFill>
                          <a:effectLst/>
                        </a:rPr>
                        <a:t> </a:t>
                      </a:r>
                      <a:endParaRPr lang="fr-BE" sz="1600" dirty="0">
                        <a:solidFill>
                          <a:schemeClr val="tx1"/>
                        </a:solidFill>
                        <a:effectLst/>
                      </a:endParaRPr>
                    </a:p>
                    <a:p>
                      <a:pPr algn="ctr">
                        <a:lnSpc>
                          <a:spcPct val="115000"/>
                        </a:lnSpc>
                        <a:spcAft>
                          <a:spcPts val="0"/>
                        </a:spcAft>
                      </a:pPr>
                      <a:r>
                        <a:rPr lang="fr-BE" sz="1800" b="1" dirty="0">
                          <a:solidFill>
                            <a:schemeClr val="tx1"/>
                          </a:solidFill>
                          <a:effectLst/>
                        </a:rPr>
                        <a:t>PPP</a:t>
                      </a:r>
                      <a:r>
                        <a:rPr lang="fr-BE" sz="1800" dirty="0">
                          <a:solidFill>
                            <a:schemeClr val="tx1"/>
                          </a:solidFill>
                          <a:effectLst/>
                        </a:rPr>
                        <a:t> (projet pédagogique particulier) rupture</a:t>
                      </a:r>
                      <a:endParaRPr lang="fr-BE" sz="1600" dirty="0">
                        <a:solidFill>
                          <a:schemeClr val="tx1"/>
                        </a:solidFill>
                        <a:effectLst/>
                      </a:endParaRPr>
                    </a:p>
                    <a:p>
                      <a:endParaRPr lang="fr-BE" dirty="0"/>
                    </a:p>
                  </a:txBody>
                  <a:tcPr>
                    <a:noFill/>
                  </a:tcPr>
                </a:tc>
                <a:extLst>
                  <a:ext uri="{0D108BD9-81ED-4DB2-BD59-A6C34878D82A}">
                    <a16:rowId xmlns:a16="http://schemas.microsoft.com/office/drawing/2014/main" val="154688561"/>
                  </a:ext>
                </a:extLst>
              </a:tr>
              <a:tr h="1362271">
                <a:tc>
                  <a:txBody>
                    <a:bodyPr/>
                    <a:lstStyle/>
                    <a:p>
                      <a:pPr>
                        <a:lnSpc>
                          <a:spcPct val="115000"/>
                        </a:lnSpc>
                        <a:spcAft>
                          <a:spcPts val="0"/>
                        </a:spcAft>
                      </a:pPr>
                      <a:r>
                        <a:rPr lang="fr-BE" sz="1800" dirty="0">
                          <a:solidFill>
                            <a:schemeClr val="accent5">
                              <a:lumMod val="20000"/>
                              <a:lumOff val="80000"/>
                            </a:schemeClr>
                          </a:solidFill>
                          <a:effectLst/>
                        </a:rPr>
                        <a:t>Service public</a:t>
                      </a:r>
                      <a:endParaRPr lang="fr-BE" sz="1600" dirty="0">
                        <a:solidFill>
                          <a:schemeClr val="accent5">
                            <a:lumMod val="20000"/>
                            <a:lumOff val="80000"/>
                          </a:schemeClr>
                        </a:solidFill>
                        <a:effectLst/>
                      </a:endParaRPr>
                    </a:p>
                    <a:p>
                      <a:pPr>
                        <a:lnSpc>
                          <a:spcPct val="115000"/>
                        </a:lnSpc>
                        <a:spcAft>
                          <a:spcPts val="0"/>
                        </a:spcAft>
                      </a:pPr>
                      <a:r>
                        <a:rPr lang="fr-BE" sz="1800" dirty="0">
                          <a:solidFill>
                            <a:schemeClr val="accent5">
                              <a:lumMod val="20000"/>
                              <a:lumOff val="80000"/>
                            </a:schemeClr>
                          </a:solidFill>
                          <a:effectLst/>
                        </a:rPr>
                        <a:t> </a:t>
                      </a:r>
                      <a:endParaRPr lang="fr-BE" sz="1600" dirty="0">
                        <a:solidFill>
                          <a:schemeClr val="accent5">
                            <a:lumMod val="20000"/>
                            <a:lumOff val="80000"/>
                          </a:schemeClr>
                        </a:solidFill>
                        <a:effectLst/>
                      </a:endParaRPr>
                    </a:p>
                    <a:p>
                      <a:pPr algn="ctr">
                        <a:lnSpc>
                          <a:spcPct val="115000"/>
                        </a:lnSpc>
                        <a:spcAft>
                          <a:spcPts val="0"/>
                        </a:spcAft>
                      </a:pPr>
                      <a:r>
                        <a:rPr lang="fr-BE" sz="1800" b="1" dirty="0">
                          <a:solidFill>
                            <a:schemeClr val="accent5">
                              <a:lumMod val="20000"/>
                              <a:lumOff val="80000"/>
                            </a:schemeClr>
                          </a:solidFill>
                          <a:effectLst/>
                        </a:rPr>
                        <a:t>EMA</a:t>
                      </a:r>
                      <a:r>
                        <a:rPr lang="fr-BE" sz="1800" dirty="0">
                          <a:solidFill>
                            <a:schemeClr val="accent5">
                              <a:lumMod val="20000"/>
                              <a:lumOff val="80000"/>
                            </a:schemeClr>
                          </a:solidFill>
                          <a:effectLst/>
                        </a:rPr>
                        <a:t> (équipe mobile d’accompagnement)</a:t>
                      </a:r>
                      <a:endParaRPr lang="fr-BE" sz="1600" dirty="0">
                        <a:solidFill>
                          <a:schemeClr val="accent5">
                            <a:lumMod val="20000"/>
                            <a:lumOff val="80000"/>
                          </a:schemeClr>
                        </a:solidFill>
                        <a:effectLst/>
                      </a:endParaRPr>
                    </a:p>
                    <a:p>
                      <a:endParaRPr lang="fr-BE" dirty="0"/>
                    </a:p>
                  </a:txBody>
                  <a:tcPr>
                    <a:noFill/>
                  </a:tcPr>
                </a:tc>
                <a:tc>
                  <a:txBody>
                    <a:bodyPr/>
                    <a:lstStyle/>
                    <a:p>
                      <a:pPr>
                        <a:lnSpc>
                          <a:spcPct val="115000"/>
                        </a:lnSpc>
                        <a:spcAft>
                          <a:spcPts val="0"/>
                        </a:spcAft>
                      </a:pPr>
                      <a:r>
                        <a:rPr lang="fr-BE" sz="1800" dirty="0">
                          <a:solidFill>
                            <a:schemeClr val="tx1"/>
                          </a:solidFill>
                          <a:effectLst/>
                        </a:rPr>
                        <a:t>Service public</a:t>
                      </a:r>
                      <a:endParaRPr lang="fr-BE" sz="1600" dirty="0">
                        <a:solidFill>
                          <a:schemeClr val="tx1"/>
                        </a:solidFill>
                        <a:effectLst/>
                      </a:endParaRPr>
                    </a:p>
                    <a:p>
                      <a:pPr>
                        <a:lnSpc>
                          <a:spcPct val="115000"/>
                        </a:lnSpc>
                        <a:spcAft>
                          <a:spcPts val="0"/>
                        </a:spcAft>
                      </a:pPr>
                      <a:r>
                        <a:rPr lang="fr-BE" sz="1800" dirty="0">
                          <a:solidFill>
                            <a:schemeClr val="tx1"/>
                          </a:solidFill>
                          <a:effectLst/>
                        </a:rPr>
                        <a:t> </a:t>
                      </a:r>
                      <a:endParaRPr lang="fr-BE" sz="1600" dirty="0">
                        <a:solidFill>
                          <a:schemeClr val="tx1"/>
                        </a:solidFill>
                        <a:effectLst/>
                      </a:endParaRPr>
                    </a:p>
                    <a:p>
                      <a:pPr algn="ctr">
                        <a:lnSpc>
                          <a:spcPct val="115000"/>
                        </a:lnSpc>
                        <a:spcAft>
                          <a:spcPts val="0"/>
                        </a:spcAft>
                      </a:pPr>
                      <a:r>
                        <a:rPr lang="fr-BE" sz="1800" b="1" dirty="0">
                          <a:solidFill>
                            <a:schemeClr val="tx1"/>
                          </a:solidFill>
                          <a:effectLst/>
                        </a:rPr>
                        <a:t>IPPJ</a:t>
                      </a:r>
                      <a:r>
                        <a:rPr lang="fr-BE" sz="1800" dirty="0">
                          <a:solidFill>
                            <a:schemeClr val="tx1"/>
                          </a:solidFill>
                          <a:effectLst/>
                        </a:rPr>
                        <a:t> (institution publique de protection de la jeunesse)</a:t>
                      </a:r>
                      <a:endParaRPr lang="fr-BE" sz="1600" dirty="0">
                        <a:solidFill>
                          <a:schemeClr val="tx1"/>
                        </a:solidFill>
                        <a:effectLst/>
                      </a:endParaRPr>
                    </a:p>
                    <a:p>
                      <a:endParaRPr lang="fr-BE" dirty="0"/>
                    </a:p>
                  </a:txBody>
                  <a:tcPr>
                    <a:noFill/>
                  </a:tcPr>
                </a:tc>
                <a:extLst>
                  <a:ext uri="{0D108BD9-81ED-4DB2-BD59-A6C34878D82A}">
                    <a16:rowId xmlns:a16="http://schemas.microsoft.com/office/drawing/2014/main" val="4051010509"/>
                  </a:ext>
                </a:extLst>
              </a:tr>
            </a:tbl>
          </a:graphicData>
        </a:graphic>
      </p:graphicFrame>
      <p:sp>
        <p:nvSpPr>
          <p:cNvPr id="5" name="ZoneTexte 4">
            <a:extLst>
              <a:ext uri="{FF2B5EF4-FFF2-40B4-BE49-F238E27FC236}">
                <a16:creationId xmlns:a16="http://schemas.microsoft.com/office/drawing/2014/main" id="{95904326-0F9C-466A-BC05-AA601ABB808F}"/>
              </a:ext>
            </a:extLst>
          </p:cNvPr>
          <p:cNvSpPr txBox="1"/>
          <p:nvPr/>
        </p:nvSpPr>
        <p:spPr>
          <a:xfrm>
            <a:off x="2144088" y="5406888"/>
            <a:ext cx="8878407" cy="707886"/>
          </a:xfrm>
          <a:prstGeom prst="rect">
            <a:avLst/>
          </a:prstGeom>
          <a:noFill/>
        </p:spPr>
        <p:txBody>
          <a:bodyPr wrap="square" rtlCol="0">
            <a:spAutoFit/>
          </a:bodyPr>
          <a:lstStyle/>
          <a:p>
            <a:pPr marL="1341438" indent="-1341438"/>
            <a:r>
              <a:rPr lang="fr-BE" sz="2000" dirty="0"/>
              <a:t>Dans les SRS :  minimum 2/3 des places pour délinquants si SRS pour garçons et 1/2 des places pour délinquants si SRS pour filles ou mixte</a:t>
            </a:r>
          </a:p>
        </p:txBody>
      </p:sp>
    </p:spTree>
    <p:extLst>
      <p:ext uri="{BB962C8B-B14F-4D97-AF65-F5344CB8AC3E}">
        <p14:creationId xmlns:p14="http://schemas.microsoft.com/office/powerpoint/2010/main" val="2729246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5">
                <a:tint val="45000"/>
                <a:satMod val="400000"/>
              </a:schemeClr>
            </a:duotone>
          </a:blip>
          <a:stretch/>
        </a:blip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8EE7115-4910-4A01-AEE8-BD1F109760B6}"/>
              </a:ext>
            </a:extLst>
          </p:cNvPr>
          <p:cNvSpPr txBox="1"/>
          <p:nvPr/>
        </p:nvSpPr>
        <p:spPr>
          <a:xfrm>
            <a:off x="1053548" y="924339"/>
            <a:ext cx="6500191" cy="461665"/>
          </a:xfrm>
          <a:prstGeom prst="rect">
            <a:avLst/>
          </a:prstGeom>
          <a:noFill/>
        </p:spPr>
        <p:txBody>
          <a:bodyPr wrap="square" rtlCol="0">
            <a:spAutoFit/>
          </a:bodyPr>
          <a:lstStyle/>
          <a:p>
            <a:r>
              <a:rPr lang="fr-BE" sz="2400" b="1" i="1" dirty="0"/>
              <a:t>Évolution des institutions et critères de placement</a:t>
            </a:r>
          </a:p>
        </p:txBody>
      </p:sp>
      <p:sp>
        <p:nvSpPr>
          <p:cNvPr id="3" name="ZoneTexte 2">
            <a:extLst>
              <a:ext uri="{FF2B5EF4-FFF2-40B4-BE49-F238E27FC236}">
                <a16:creationId xmlns:a16="http://schemas.microsoft.com/office/drawing/2014/main" id="{FEA9C140-C7EA-46FE-A4EF-9B9311703524}"/>
              </a:ext>
            </a:extLst>
          </p:cNvPr>
          <p:cNvSpPr txBox="1"/>
          <p:nvPr/>
        </p:nvSpPr>
        <p:spPr>
          <a:xfrm>
            <a:off x="1639956" y="3759318"/>
            <a:ext cx="9332842" cy="369332"/>
          </a:xfrm>
          <a:prstGeom prst="rect">
            <a:avLst/>
          </a:prstGeom>
          <a:noFill/>
        </p:spPr>
        <p:txBody>
          <a:bodyPr wrap="square" rtlCol="0">
            <a:spAutoFit/>
          </a:bodyPr>
          <a:lstStyle/>
          <a:p>
            <a:pPr marL="179388" indent="-179388"/>
            <a:r>
              <a:rPr lang="fr-BE" dirty="0"/>
              <a:t>-  2006 : différenciation des conditions de placement en IPPJ en régime ouvert et en régime fermé</a:t>
            </a:r>
          </a:p>
        </p:txBody>
      </p:sp>
      <p:sp>
        <p:nvSpPr>
          <p:cNvPr id="4" name="ZoneTexte 3">
            <a:extLst>
              <a:ext uri="{FF2B5EF4-FFF2-40B4-BE49-F238E27FC236}">
                <a16:creationId xmlns:a16="http://schemas.microsoft.com/office/drawing/2014/main" id="{D0BAE4BD-F844-450D-81ED-1C30362DCE3D}"/>
              </a:ext>
            </a:extLst>
          </p:cNvPr>
          <p:cNvSpPr txBox="1"/>
          <p:nvPr/>
        </p:nvSpPr>
        <p:spPr>
          <a:xfrm>
            <a:off x="1639957" y="1810217"/>
            <a:ext cx="9332843" cy="646331"/>
          </a:xfrm>
          <a:prstGeom prst="rect">
            <a:avLst/>
          </a:prstGeom>
          <a:noFill/>
        </p:spPr>
        <p:txBody>
          <a:bodyPr wrap="square" rtlCol="0">
            <a:spAutoFit/>
          </a:bodyPr>
          <a:lstStyle/>
          <a:p>
            <a:pPr marL="179388" indent="-179388" algn="just"/>
            <a:r>
              <a:rPr lang="fr-BE" dirty="0"/>
              <a:t>-  Établissement d'observation et d'éducation de l'État (EOEE) et services privés : placement de mineurs en danger et de mineurs délinquants</a:t>
            </a:r>
          </a:p>
        </p:txBody>
      </p:sp>
      <p:sp>
        <p:nvSpPr>
          <p:cNvPr id="5" name="ZoneTexte 4">
            <a:extLst>
              <a:ext uri="{FF2B5EF4-FFF2-40B4-BE49-F238E27FC236}">
                <a16:creationId xmlns:a16="http://schemas.microsoft.com/office/drawing/2014/main" id="{46B2CC8E-452C-4876-8B11-FF3D99C60786}"/>
              </a:ext>
            </a:extLst>
          </p:cNvPr>
          <p:cNvSpPr txBox="1"/>
          <p:nvPr/>
        </p:nvSpPr>
        <p:spPr>
          <a:xfrm>
            <a:off x="1639955" y="2634324"/>
            <a:ext cx="9332843" cy="400110"/>
          </a:xfrm>
          <a:prstGeom prst="rect">
            <a:avLst/>
          </a:prstGeom>
          <a:noFill/>
        </p:spPr>
        <p:txBody>
          <a:bodyPr wrap="square" rtlCol="0">
            <a:spAutoFit/>
          </a:bodyPr>
          <a:lstStyle/>
          <a:p>
            <a:pPr algn="just"/>
            <a:r>
              <a:rPr lang="fr-BE" sz="2000" dirty="0"/>
              <a:t>-  </a:t>
            </a:r>
            <a:r>
              <a:rPr lang="fr-BE" dirty="0"/>
              <a:t>1991 : IPPJ pour les mineurs délinquants et services privés agréés pour les mineurs en danger</a:t>
            </a:r>
          </a:p>
        </p:txBody>
      </p:sp>
      <p:sp>
        <p:nvSpPr>
          <p:cNvPr id="6" name="ZoneTexte 5">
            <a:extLst>
              <a:ext uri="{FF2B5EF4-FFF2-40B4-BE49-F238E27FC236}">
                <a16:creationId xmlns:a16="http://schemas.microsoft.com/office/drawing/2014/main" id="{FDD420CB-798F-4976-91F2-5280DB8A49FF}"/>
              </a:ext>
            </a:extLst>
          </p:cNvPr>
          <p:cNvSpPr txBox="1"/>
          <p:nvPr/>
        </p:nvSpPr>
        <p:spPr>
          <a:xfrm>
            <a:off x="1639957" y="3212210"/>
            <a:ext cx="5784573" cy="369332"/>
          </a:xfrm>
          <a:prstGeom prst="rect">
            <a:avLst/>
          </a:prstGeom>
          <a:noFill/>
        </p:spPr>
        <p:txBody>
          <a:bodyPr wrap="square" rtlCol="0">
            <a:spAutoFit/>
          </a:bodyPr>
          <a:lstStyle/>
          <a:p>
            <a:r>
              <a:rPr lang="fr-BE" dirty="0"/>
              <a:t>-  1999 : Création des « centres d’accueil spécialisés » (CAS)</a:t>
            </a:r>
          </a:p>
        </p:txBody>
      </p:sp>
      <p:sp>
        <p:nvSpPr>
          <p:cNvPr id="7" name="ZoneTexte 6">
            <a:extLst>
              <a:ext uri="{FF2B5EF4-FFF2-40B4-BE49-F238E27FC236}">
                <a16:creationId xmlns:a16="http://schemas.microsoft.com/office/drawing/2014/main" id="{3DC4A81B-5531-490C-8EE3-4EC68F73BF3D}"/>
              </a:ext>
            </a:extLst>
          </p:cNvPr>
          <p:cNvSpPr txBox="1"/>
          <p:nvPr/>
        </p:nvSpPr>
        <p:spPr>
          <a:xfrm>
            <a:off x="3558208" y="4431471"/>
            <a:ext cx="7504044" cy="1200329"/>
          </a:xfrm>
          <a:prstGeom prst="rect">
            <a:avLst/>
          </a:prstGeom>
          <a:noFill/>
        </p:spPr>
        <p:txBody>
          <a:bodyPr wrap="square" rtlCol="0">
            <a:spAutoFit/>
          </a:bodyPr>
          <a:lstStyle/>
          <a:p>
            <a:pPr algn="just"/>
            <a:r>
              <a:rPr lang="fr-BE" dirty="0"/>
              <a:t>Judiciarisation plus importante des faits commis par les filles pour accéder à la « mesure de protection maximale »</a:t>
            </a:r>
          </a:p>
          <a:p>
            <a:pPr algn="just"/>
            <a:r>
              <a:rPr lang="fr-BE" dirty="0"/>
              <a:t>Prise en charge des filles en tant que mineures en danger dans les CAS ou dans les structures psychiatriques</a:t>
            </a:r>
          </a:p>
        </p:txBody>
      </p:sp>
      <p:sp>
        <p:nvSpPr>
          <p:cNvPr id="8" name="Flèche : droite 7">
            <a:extLst>
              <a:ext uri="{FF2B5EF4-FFF2-40B4-BE49-F238E27FC236}">
                <a16:creationId xmlns:a16="http://schemas.microsoft.com/office/drawing/2014/main" id="{622ABE0F-B4C2-4096-A716-BE9EF7E0399C}"/>
              </a:ext>
            </a:extLst>
          </p:cNvPr>
          <p:cNvSpPr/>
          <p:nvPr/>
        </p:nvSpPr>
        <p:spPr>
          <a:xfrm>
            <a:off x="1908313" y="4976970"/>
            <a:ext cx="1411356" cy="109330"/>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9" name="ZoneTexte 8">
            <a:extLst>
              <a:ext uri="{FF2B5EF4-FFF2-40B4-BE49-F238E27FC236}">
                <a16:creationId xmlns:a16="http://schemas.microsoft.com/office/drawing/2014/main" id="{217CC238-87D0-4155-8130-D13CCA426F61}"/>
              </a:ext>
            </a:extLst>
          </p:cNvPr>
          <p:cNvSpPr txBox="1"/>
          <p:nvPr/>
        </p:nvSpPr>
        <p:spPr>
          <a:xfrm>
            <a:off x="2519566" y="5815351"/>
            <a:ext cx="7573620" cy="400110"/>
          </a:xfrm>
          <a:prstGeom prst="rect">
            <a:avLst/>
          </a:prstGeom>
          <a:noFill/>
        </p:spPr>
        <p:txBody>
          <a:bodyPr wrap="square" rtlCol="0">
            <a:spAutoFit/>
          </a:bodyPr>
          <a:lstStyle/>
          <a:p>
            <a:r>
              <a:rPr lang="fr-BE" sz="2000" b="1" dirty="0"/>
              <a:t> </a:t>
            </a:r>
            <a:r>
              <a:rPr lang="fr-BE" sz="2000" b="1" i="1" dirty="0"/>
              <a:t>=  RACCROCHER LES FILLES A UN SYSTÈME PENSE POUR LES GARCONS</a:t>
            </a:r>
          </a:p>
        </p:txBody>
      </p:sp>
    </p:spTree>
    <p:extLst>
      <p:ext uri="{BB962C8B-B14F-4D97-AF65-F5344CB8AC3E}">
        <p14:creationId xmlns:p14="http://schemas.microsoft.com/office/powerpoint/2010/main" val="1474436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animBg="1"/>
      <p:bldP spid="9"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éleste">
  <a:themeElements>
    <a:clrScheme name="Céleste">
      <a:dk1>
        <a:sysClr val="windowText" lastClr="000000"/>
      </a:dk1>
      <a:lt1>
        <a:sysClr val="window" lastClr="FFFFFF"/>
      </a:lt1>
      <a:dk2>
        <a:srgbClr val="3F296A"/>
      </a:dk2>
      <a:lt2>
        <a:srgbClr val="EBEBEB"/>
      </a:lt2>
      <a:accent1>
        <a:srgbClr val="E84574"/>
      </a:accent1>
      <a:accent2>
        <a:srgbClr val="798FF2"/>
      </a:accent2>
      <a:accent3>
        <a:srgbClr val="95C369"/>
      </a:accent3>
      <a:accent4>
        <a:srgbClr val="EE875A"/>
      </a:accent4>
      <a:accent5>
        <a:srgbClr val="C363E8"/>
      </a:accent5>
      <a:accent6>
        <a:srgbClr val="6AADC8"/>
      </a:accent6>
      <a:hlink>
        <a:srgbClr val="FE80C7"/>
      </a:hlink>
      <a:folHlink>
        <a:srgbClr val="FBA3EC"/>
      </a:folHlink>
    </a:clrScheme>
    <a:fontScheme name="Célest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éleste">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61DDDE80-2DFA-4F2A-B66F-72059846BDAA}"/>
    </a:ext>
  </a:extLst>
</a:theme>
</file>

<file path=docProps/app.xml><?xml version="1.0" encoding="utf-8"?>
<Properties xmlns="http://schemas.openxmlformats.org/officeDocument/2006/extended-properties" xmlns:vt="http://schemas.openxmlformats.org/officeDocument/2006/docPropsVTypes">
  <Template>Céleste</Template>
  <TotalTime>0</TotalTime>
  <Words>805</Words>
  <Application>Microsoft Office PowerPoint</Application>
  <PresentationFormat>Breitbild</PresentationFormat>
  <Paragraphs>147</Paragraphs>
  <Slides>13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13</vt:i4>
      </vt:variant>
    </vt:vector>
  </HeadingPairs>
  <TitlesOfParts>
    <vt:vector size="19" baseType="lpstr">
      <vt:lpstr>Arial</vt:lpstr>
      <vt:lpstr>Calibri</vt:lpstr>
      <vt:lpstr>Calibri Light</vt:lpstr>
      <vt:lpstr>Times New Roman</vt:lpstr>
      <vt:lpstr>Wingdings</vt:lpstr>
      <vt:lpstr>Céleste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dc:creator>
  <cp:lastModifiedBy>Aschwanden Johannes StA-Juga-Alt</cp:lastModifiedBy>
  <cp:revision>64</cp:revision>
  <dcterms:created xsi:type="dcterms:W3CDTF">2019-08-23T16:18:17Z</dcterms:created>
  <dcterms:modified xsi:type="dcterms:W3CDTF">2019-09-02T04:48:17Z</dcterms:modified>
</cp:coreProperties>
</file>