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71" r:id="rId2"/>
    <p:sldId id="411" r:id="rId3"/>
    <p:sldId id="434" r:id="rId4"/>
    <p:sldId id="256" r:id="rId5"/>
    <p:sldId id="367" r:id="rId6"/>
    <p:sldId id="379" r:id="rId7"/>
    <p:sldId id="381" r:id="rId8"/>
    <p:sldId id="382" r:id="rId9"/>
    <p:sldId id="366" r:id="rId10"/>
    <p:sldId id="408" r:id="rId11"/>
    <p:sldId id="378" r:id="rId12"/>
    <p:sldId id="384" r:id="rId13"/>
    <p:sldId id="383" r:id="rId14"/>
    <p:sldId id="386" r:id="rId15"/>
    <p:sldId id="412" r:id="rId16"/>
    <p:sldId id="388" r:id="rId17"/>
    <p:sldId id="415" r:id="rId18"/>
    <p:sldId id="357" r:id="rId19"/>
    <p:sldId id="417" r:id="rId20"/>
    <p:sldId id="440" r:id="rId21"/>
    <p:sldId id="418" r:id="rId22"/>
    <p:sldId id="419" r:id="rId23"/>
    <p:sldId id="420" r:id="rId24"/>
    <p:sldId id="423" r:id="rId25"/>
    <p:sldId id="436" r:id="rId26"/>
    <p:sldId id="403" r:id="rId27"/>
    <p:sldId id="424" r:id="rId28"/>
    <p:sldId id="427" r:id="rId29"/>
    <p:sldId id="425" r:id="rId30"/>
    <p:sldId id="432" r:id="rId31"/>
    <p:sldId id="433" r:id="rId32"/>
    <p:sldId id="429" r:id="rId33"/>
    <p:sldId id="431" r:id="rId34"/>
    <p:sldId id="435" r:id="rId35"/>
    <p:sldId id="439" r:id="rId36"/>
    <p:sldId id="428" r:id="rId37"/>
    <p:sldId id="437" r:id="rId38"/>
    <p:sldId id="441" r:id="rId39"/>
    <p:sldId id="438" r:id="rId4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82031" autoAdjust="0"/>
  </p:normalViewPr>
  <p:slideViewPr>
    <p:cSldViewPr snapToGrid="0" snapToObjects="1">
      <p:cViewPr varScale="1">
        <p:scale>
          <a:sx n="80" d="100"/>
          <a:sy n="80" d="100"/>
        </p:scale>
        <p:origin x="-5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C5C0B-EA62-7449-A222-E7446391B1B3}" type="datetimeFigureOut">
              <a:rPr lang="fr-FR" smtClean="0"/>
              <a:t>07.09.15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FC3C1-471D-124D-972B-54834A9A455E}" type="slidenum">
              <a:rPr lang="fr-FR" smtClean="0"/>
              <a:t>‹#›</a:t>
            </a:fld>
            <a:endParaRPr lang="fr-FR"/>
          </a:p>
        </p:txBody>
      </p:sp>
    </p:spTree>
    <p:extLst>
      <p:ext uri="{BB962C8B-B14F-4D97-AF65-F5344CB8AC3E}">
        <p14:creationId xmlns:p14="http://schemas.microsoft.com/office/powerpoint/2010/main" val="3462612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sciencessociales.uottawa.ca/soc/fra/profdetails.asp?ID=297&amp;pageID=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r.wikipedia.org/wiki/T%C3%A9l%C3%A9phone_portable" TargetMode="External"/><Relationship Id="rId4" Type="http://schemas.openxmlformats.org/officeDocument/2006/relationships/hyperlink" Target="https://fr.wikipedia.org/wiki/2005" TargetMode="External"/><Relationship Id="rId5" Type="http://schemas.openxmlformats.org/officeDocument/2006/relationships/hyperlink" Target="https://fr.wikipedia.org/wiki/Australie" TargetMode="External"/><Relationship Id="rId6" Type="http://schemas.openxmlformats.org/officeDocument/2006/relationships/hyperlink" Target="https://fr.wikipedia.org/wiki/The_Daily_Telegraph_(Australie)" TargetMode="External"/><Relationship Id="rId7" Type="http://schemas.openxmlformats.org/officeDocument/2006/relationships/hyperlink" Target="https://fr.wikipedia.org/wiki/Sexting%23cite_note-2"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r.wikipedia.org/wiki/T%C3%A9l%C3%A9phone_portable" TargetMode="External"/><Relationship Id="rId4" Type="http://schemas.openxmlformats.org/officeDocument/2006/relationships/hyperlink" Target="https://fr.wikipedia.org/wiki/2005" TargetMode="External"/><Relationship Id="rId5" Type="http://schemas.openxmlformats.org/officeDocument/2006/relationships/hyperlink" Target="https://fr.wikipedia.org/wiki/Australie" TargetMode="External"/><Relationship Id="rId6" Type="http://schemas.openxmlformats.org/officeDocument/2006/relationships/hyperlink" Target="https://fr.wikipedia.org/wiki/The_Daily_Telegraph_(Australie)" TargetMode="External"/><Relationship Id="rId7" Type="http://schemas.openxmlformats.org/officeDocument/2006/relationships/hyperlink" Target="https://fr.wikipedia.org/wiki/Sexting%23cite_note-2"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r.wikipedia.org/wiki/Mars_2012" TargetMode="External"/><Relationship Id="rId4" Type="http://schemas.openxmlformats.org/officeDocument/2006/relationships/hyperlink" Target="https://fr.wikipedia.org/wiki/2012" TargetMode="External"/><Relationship Id="rId5" Type="http://schemas.openxmlformats.org/officeDocument/2006/relationships/hyperlink" Target="https://fr.wikipedia.org/wiki/Hypersexualisation"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InaiMathi" charset="0"/>
                <a:ea typeface="ＭＳ Ｐゴシック" charset="0"/>
                <a:cs typeface="ＭＳ Ｐゴシック" charset="0"/>
              </a:defRPr>
            </a:lvl1pPr>
            <a:lvl2pPr marL="37931725" indent="-37474525">
              <a:defRPr sz="2400">
                <a:solidFill>
                  <a:schemeClr val="tx1"/>
                </a:solidFill>
                <a:latin typeface="InaiMathi" charset="0"/>
                <a:ea typeface="ＭＳ Ｐゴシック" charset="0"/>
              </a:defRPr>
            </a:lvl2pPr>
            <a:lvl3pPr>
              <a:defRPr sz="2400">
                <a:solidFill>
                  <a:schemeClr val="tx1"/>
                </a:solidFill>
                <a:latin typeface="InaiMathi" charset="0"/>
                <a:ea typeface="ＭＳ Ｐゴシック" charset="0"/>
              </a:defRPr>
            </a:lvl3pPr>
            <a:lvl4pPr>
              <a:defRPr sz="2400">
                <a:solidFill>
                  <a:schemeClr val="tx1"/>
                </a:solidFill>
                <a:latin typeface="InaiMathi" charset="0"/>
                <a:ea typeface="ＭＳ Ｐゴシック" charset="0"/>
              </a:defRPr>
            </a:lvl4pPr>
            <a:lvl5pPr>
              <a:defRPr sz="2400">
                <a:solidFill>
                  <a:schemeClr val="tx1"/>
                </a:solidFill>
                <a:latin typeface="InaiMathi" charset="0"/>
                <a:ea typeface="ＭＳ Ｐゴシック" charset="0"/>
              </a:defRPr>
            </a:lvl5pPr>
            <a:lvl6pPr marL="457200" eaLnBrk="0" fontAlgn="base" hangingPunct="0">
              <a:spcBef>
                <a:spcPct val="0"/>
              </a:spcBef>
              <a:spcAft>
                <a:spcPct val="0"/>
              </a:spcAft>
              <a:defRPr sz="2400">
                <a:solidFill>
                  <a:schemeClr val="tx1"/>
                </a:solidFill>
                <a:latin typeface="InaiMathi" charset="0"/>
                <a:ea typeface="ＭＳ Ｐゴシック" charset="0"/>
              </a:defRPr>
            </a:lvl6pPr>
            <a:lvl7pPr marL="914400" eaLnBrk="0" fontAlgn="base" hangingPunct="0">
              <a:spcBef>
                <a:spcPct val="0"/>
              </a:spcBef>
              <a:spcAft>
                <a:spcPct val="0"/>
              </a:spcAft>
              <a:defRPr sz="2400">
                <a:solidFill>
                  <a:schemeClr val="tx1"/>
                </a:solidFill>
                <a:latin typeface="InaiMathi" charset="0"/>
                <a:ea typeface="ＭＳ Ｐゴシック" charset="0"/>
              </a:defRPr>
            </a:lvl7pPr>
            <a:lvl8pPr marL="1371600" eaLnBrk="0" fontAlgn="base" hangingPunct="0">
              <a:spcBef>
                <a:spcPct val="0"/>
              </a:spcBef>
              <a:spcAft>
                <a:spcPct val="0"/>
              </a:spcAft>
              <a:defRPr sz="2400">
                <a:solidFill>
                  <a:schemeClr val="tx1"/>
                </a:solidFill>
                <a:latin typeface="InaiMathi" charset="0"/>
                <a:ea typeface="ＭＳ Ｐゴシック" charset="0"/>
              </a:defRPr>
            </a:lvl8pPr>
            <a:lvl9pPr marL="1828800" eaLnBrk="0" fontAlgn="base" hangingPunct="0">
              <a:spcBef>
                <a:spcPct val="0"/>
              </a:spcBef>
              <a:spcAft>
                <a:spcPct val="0"/>
              </a:spcAft>
              <a:defRPr sz="2400">
                <a:solidFill>
                  <a:schemeClr val="tx1"/>
                </a:solidFill>
                <a:latin typeface="InaiMathi" charset="0"/>
                <a:ea typeface="ＭＳ Ｐゴシック" charset="0"/>
              </a:defRPr>
            </a:lvl9pPr>
          </a:lstStyle>
          <a:p>
            <a:fld id="{8FF81731-802E-6B45-9438-C33EC981693A}" type="slidenum">
              <a:rPr lang="fr-FR" sz="1200">
                <a:latin typeface="Lucida Grande" charset="0"/>
              </a:rPr>
              <a:pPr/>
              <a:t>1</a:t>
            </a:fld>
            <a:endParaRPr lang="fr-FR"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Donc pratique banale</a:t>
            </a:r>
            <a:r>
              <a:rPr lang="fr-FR" baseline="0" dirty="0" smtClean="0"/>
              <a:t> pour nous ? </a:t>
            </a:r>
          </a:p>
          <a:p>
            <a:r>
              <a:rPr lang="fr-FR" baseline="0" dirty="0" smtClean="0"/>
              <a:t>Mais questions qu’en comprennent-ils?</a:t>
            </a:r>
          </a:p>
          <a:p>
            <a:r>
              <a:rPr lang="fr-FR" baseline="0" dirty="0" smtClean="0"/>
              <a:t>Banale, donc si tous les ado en voient, tous les ado ne sont pas des auteurs</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12</a:t>
            </a:fld>
            <a:endParaRPr lang="fr-FR"/>
          </a:p>
        </p:txBody>
      </p:sp>
    </p:spTree>
    <p:extLst>
      <p:ext uri="{BB962C8B-B14F-4D97-AF65-F5344CB8AC3E}">
        <p14:creationId xmlns:p14="http://schemas.microsoft.com/office/powerpoint/2010/main" val="709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13</a:t>
            </a:fld>
            <a:endParaRPr lang="fr-FR"/>
          </a:p>
        </p:txBody>
      </p:sp>
    </p:spTree>
    <p:extLst>
      <p:ext uri="{BB962C8B-B14F-4D97-AF65-F5344CB8AC3E}">
        <p14:creationId xmlns:p14="http://schemas.microsoft.com/office/powerpoint/2010/main" val="350792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t>Décrire l’étude 2012</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218 questionnaires ont </a:t>
            </a:r>
            <a:r>
              <a:rPr lang="fr-FR" sz="1200" kern="1200" dirty="0" err="1" smtClean="0">
                <a:solidFill>
                  <a:schemeClr val="tx1"/>
                </a:solidFill>
                <a:effectLst/>
                <a:latin typeface="+mn-lt"/>
                <a:ea typeface="+mn-ea"/>
                <a:cs typeface="+mn-cs"/>
              </a:rPr>
              <a:t>éte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distribués</a:t>
            </a:r>
            <a:r>
              <a:rPr lang="fr-FR" sz="1200" kern="1200" dirty="0" smtClean="0">
                <a:solidFill>
                  <a:schemeClr val="tx1"/>
                </a:solidFill>
                <a:effectLst/>
                <a:latin typeface="+mn-lt"/>
                <a:ea typeface="+mn-ea"/>
                <a:cs typeface="+mn-cs"/>
              </a:rPr>
              <a:t> dans les classes de </a:t>
            </a:r>
            <a:r>
              <a:rPr lang="fr-FR" sz="1200" kern="1200" dirty="0" err="1" smtClean="0">
                <a:solidFill>
                  <a:schemeClr val="tx1"/>
                </a:solidFill>
                <a:effectLst/>
                <a:latin typeface="+mn-lt"/>
                <a:ea typeface="+mn-ea"/>
                <a:cs typeface="+mn-cs"/>
              </a:rPr>
              <a:t>Troisième</a:t>
            </a:r>
            <a:r>
              <a:rPr lang="fr-FR" sz="1200" kern="1200" dirty="0" smtClean="0">
                <a:solidFill>
                  <a:schemeClr val="tx1"/>
                </a:solidFill>
                <a:effectLst/>
                <a:latin typeface="+mn-lt"/>
                <a:ea typeface="+mn-ea"/>
                <a:cs typeface="+mn-cs"/>
              </a:rPr>
              <a:t> (14ans) de trois </a:t>
            </a:r>
            <a:r>
              <a:rPr lang="fr-FR" sz="1200" kern="1200" dirty="0" err="1" smtClean="0">
                <a:solidFill>
                  <a:schemeClr val="tx1"/>
                </a:solidFill>
                <a:effectLst/>
                <a:latin typeface="+mn-lt"/>
                <a:ea typeface="+mn-ea"/>
                <a:cs typeface="+mn-cs"/>
              </a:rPr>
              <a:t>collèges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situés</a:t>
            </a:r>
            <a:r>
              <a:rPr lang="fr-FR" sz="1200" kern="1200" dirty="0" smtClean="0">
                <a:solidFill>
                  <a:schemeClr val="tx1"/>
                </a:solidFill>
                <a:effectLst/>
                <a:latin typeface="+mn-lt"/>
                <a:ea typeface="+mn-ea"/>
                <a:cs typeface="+mn-cs"/>
              </a:rPr>
              <a:t> dans les quartiers du</a:t>
            </a:r>
            <a:r>
              <a:rPr lang="fr-FR" sz="1200" kern="1200" baseline="0" dirty="0" smtClean="0">
                <a:solidFill>
                  <a:schemeClr val="tx1"/>
                </a:solidFill>
                <a:effectLst/>
                <a:latin typeface="+mn-lt"/>
                <a:ea typeface="+mn-ea"/>
                <a:cs typeface="+mn-cs"/>
              </a:rPr>
              <a:t> 19è arrondissement de paris, le but est d’étudier la vie </a:t>
            </a:r>
            <a:r>
              <a:rPr lang="fr-FR" sz="1200" kern="1200" baseline="0" dirty="0" err="1" smtClean="0">
                <a:solidFill>
                  <a:schemeClr val="tx1"/>
                </a:solidFill>
                <a:effectLst/>
                <a:latin typeface="+mn-lt"/>
                <a:ea typeface="+mn-ea"/>
                <a:cs typeface="+mn-cs"/>
              </a:rPr>
              <a:t>sexuellle</a:t>
            </a:r>
            <a:r>
              <a:rPr lang="fr-FR" sz="1200" kern="1200" baseline="0" dirty="0" smtClean="0">
                <a:solidFill>
                  <a:schemeClr val="tx1"/>
                </a:solidFill>
                <a:effectLst/>
                <a:latin typeface="+mn-lt"/>
                <a:ea typeface="+mn-ea"/>
                <a:cs typeface="+mn-cs"/>
              </a:rPr>
              <a:t> et affective des jeunes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Il s’agit de jeunes d’un arrondissement socio économique défavorisé</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Parallèlement</a:t>
            </a:r>
            <a:r>
              <a:rPr lang="fr-FR" sz="1200" kern="1200" dirty="0" smtClean="0">
                <a:solidFill>
                  <a:schemeClr val="tx1"/>
                </a:solidFill>
                <a:effectLst/>
                <a:latin typeface="+mn-lt"/>
                <a:ea typeface="+mn-ea"/>
                <a:cs typeface="+mn-cs"/>
              </a:rPr>
              <a:t>, 14 entretiens ont </a:t>
            </a:r>
            <a:r>
              <a:rPr lang="fr-FR" sz="1200" kern="1200" dirty="0" err="1" smtClean="0">
                <a:solidFill>
                  <a:schemeClr val="tx1"/>
                </a:solidFill>
                <a:effectLst/>
                <a:latin typeface="+mn-lt"/>
                <a:ea typeface="+mn-ea"/>
                <a:cs typeface="+mn-cs"/>
              </a:rPr>
              <a:t>éte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réalisés</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analysés</a:t>
            </a:r>
            <a:r>
              <a:rPr lang="fr-FR" sz="1200" kern="1200" dirty="0" smtClean="0">
                <a:solidFill>
                  <a:schemeClr val="tx1"/>
                </a:solidFill>
                <a:effectLst/>
                <a:latin typeface="+mn-lt"/>
                <a:ea typeface="+mn-ea"/>
                <a:cs typeface="+mn-cs"/>
              </a:rPr>
              <a:t> selon une </a:t>
            </a:r>
            <a:r>
              <a:rPr lang="fr-FR" sz="1200" kern="1200" dirty="0" err="1" smtClean="0">
                <a:solidFill>
                  <a:schemeClr val="tx1"/>
                </a:solidFill>
                <a:effectLst/>
                <a:latin typeface="+mn-lt"/>
                <a:ea typeface="+mn-ea"/>
                <a:cs typeface="+mn-cs"/>
              </a:rPr>
              <a:t>méthode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thématique</a:t>
            </a:r>
            <a:r>
              <a:rPr lang="fr-FR" sz="1200" kern="1200" dirty="0" smtClean="0">
                <a:solidFill>
                  <a:schemeClr val="tx1"/>
                </a:solidFill>
                <a:effectLst/>
                <a:latin typeface="+mn-lt"/>
                <a:ea typeface="+mn-ea"/>
                <a:cs typeface="+mn-cs"/>
              </a:rPr>
              <a:t>. Les </a:t>
            </a:r>
            <a:r>
              <a:rPr lang="fr-FR" sz="1200" kern="1200" dirty="0" err="1" smtClean="0">
                <a:solidFill>
                  <a:schemeClr val="tx1"/>
                </a:solidFill>
                <a:effectLst/>
                <a:latin typeface="+mn-lt"/>
                <a:ea typeface="+mn-ea"/>
                <a:cs typeface="+mn-cs"/>
              </a:rPr>
              <a:t>réponses</a:t>
            </a:r>
            <a:r>
              <a:rPr lang="fr-FR" sz="1200" kern="1200" dirty="0" smtClean="0">
                <a:solidFill>
                  <a:schemeClr val="tx1"/>
                </a:solidFill>
                <a:effectLst/>
                <a:latin typeface="+mn-lt"/>
                <a:ea typeface="+mn-ea"/>
                <a:cs typeface="+mn-cs"/>
              </a:rPr>
              <a:t> des questionnaires ont fait l’objet d’une analyse statistique, en particulier afin d’</a:t>
            </a:r>
            <a:r>
              <a:rPr lang="fr-FR" sz="1200" kern="1200" dirty="0" err="1" smtClean="0">
                <a:solidFill>
                  <a:schemeClr val="tx1"/>
                </a:solidFill>
                <a:effectLst/>
                <a:latin typeface="+mn-lt"/>
                <a:ea typeface="+mn-ea"/>
                <a:cs typeface="+mn-cs"/>
              </a:rPr>
              <a:t>évaluer</a:t>
            </a:r>
            <a:r>
              <a:rPr lang="fr-FR" sz="1200" kern="1200" dirty="0" smtClean="0">
                <a:solidFill>
                  <a:schemeClr val="tx1"/>
                </a:solidFill>
                <a:effectLst/>
                <a:latin typeface="+mn-lt"/>
                <a:ea typeface="+mn-ea"/>
                <a:cs typeface="+mn-cs"/>
              </a:rPr>
              <a:t> l’influence des contextes familiaux, religieux et sociaux sur les </a:t>
            </a:r>
            <a:r>
              <a:rPr lang="fr-FR" sz="1200" kern="1200" dirty="0" err="1" smtClean="0">
                <a:solidFill>
                  <a:schemeClr val="tx1"/>
                </a:solidFill>
                <a:effectLst/>
                <a:latin typeface="+mn-lt"/>
                <a:ea typeface="+mn-ea"/>
                <a:cs typeface="+mn-cs"/>
              </a:rPr>
              <a:t>représentations</a:t>
            </a:r>
            <a:r>
              <a:rPr lang="fr-FR" sz="1200" kern="1200" dirty="0" smtClean="0">
                <a:solidFill>
                  <a:schemeClr val="tx1"/>
                </a:solidFill>
                <a:effectLst/>
                <a:latin typeface="+mn-lt"/>
                <a:ea typeface="+mn-ea"/>
                <a:cs typeface="+mn-cs"/>
              </a:rPr>
              <a:t> des jeunes en </a:t>
            </a:r>
            <a:r>
              <a:rPr lang="fr-FR" sz="1200" kern="1200" dirty="0" err="1" smtClean="0">
                <a:solidFill>
                  <a:schemeClr val="tx1"/>
                </a:solidFill>
                <a:effectLst/>
                <a:latin typeface="+mn-lt"/>
                <a:ea typeface="+mn-ea"/>
                <a:cs typeface="+mn-cs"/>
              </a:rPr>
              <a:t>matière</a:t>
            </a:r>
            <a:r>
              <a:rPr lang="fr-FR" sz="1200" kern="1200" dirty="0" smtClean="0">
                <a:solidFill>
                  <a:schemeClr val="tx1"/>
                </a:solidFill>
                <a:effectLst/>
                <a:latin typeface="+mn-lt"/>
                <a:ea typeface="+mn-ea"/>
                <a:cs typeface="+mn-cs"/>
              </a:rPr>
              <a:t> de vie affective et sexuelle.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Mais ils</a:t>
            </a:r>
            <a:r>
              <a:rPr lang="fr-FR" baseline="0" dirty="0" smtClean="0"/>
              <a:t> posent des questions et réponses intéressantes</a:t>
            </a:r>
            <a:endParaRPr lang="fr-FR" dirty="0" smtClean="0"/>
          </a:p>
          <a:p>
            <a:endParaRPr lang="fr-FR" b="1"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14</a:t>
            </a:fld>
            <a:endParaRPr lang="fr-FR"/>
          </a:p>
        </p:txBody>
      </p:sp>
    </p:spTree>
    <p:extLst>
      <p:ext uri="{BB962C8B-B14F-4D97-AF65-F5344CB8AC3E}">
        <p14:creationId xmlns:p14="http://schemas.microsoft.com/office/powerpoint/2010/main" val="135737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Mythe de</a:t>
            </a:r>
            <a:r>
              <a:rPr lang="fr-FR" baseline="0" dirty="0" smtClean="0"/>
              <a:t> la « salope » par contre dans un même contexte le garçon est un héros ou un don Juan</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15</a:t>
            </a:fld>
            <a:endParaRPr lang="fr-FR"/>
          </a:p>
        </p:txBody>
      </p:sp>
    </p:spTree>
    <p:extLst>
      <p:ext uri="{BB962C8B-B14F-4D97-AF65-F5344CB8AC3E}">
        <p14:creationId xmlns:p14="http://schemas.microsoft.com/office/powerpoint/2010/main" val="211797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Maria </a:t>
            </a:r>
            <a:r>
              <a:rPr lang="fr-FR" dirty="0" err="1" smtClean="0"/>
              <a:t>Michela</a:t>
            </a:r>
            <a:r>
              <a:rPr lang="fr-FR" dirty="0" smtClean="0"/>
              <a:t> </a:t>
            </a:r>
            <a:r>
              <a:rPr lang="fr-FR" dirty="0" err="1" smtClean="0"/>
              <a:t>Marzano</a:t>
            </a:r>
            <a:r>
              <a:rPr lang="fr-FR" dirty="0" smtClean="0"/>
              <a:t> est une chercheuse, philosophe et écrivaine italienne contemporaine. Engagée politiquement au sein de la gauche italienne, elle est élue députée au parlement italien en février 2013.</a:t>
            </a:r>
          </a:p>
          <a:p>
            <a:r>
              <a:rPr lang="fr-FR" dirty="0" smtClean="0"/>
              <a:t>Recherche</a:t>
            </a:r>
            <a:r>
              <a:rPr lang="fr-FR" baseline="0" dirty="0" smtClean="0"/>
              <a:t> faite sur 500 jeune </a:t>
            </a:r>
            <a:endParaRPr lang="fr-FR" dirty="0" smtClean="0"/>
          </a:p>
          <a:p>
            <a:r>
              <a:rPr lang="fr-FR" dirty="0" smtClean="0"/>
              <a:t/>
            </a:r>
            <a:br>
              <a:rPr lang="fr-FR" dirty="0" smtClean="0"/>
            </a:br>
            <a:r>
              <a:rPr lang="fr-FR" dirty="0" smtClean="0"/>
              <a:t>Claude </a:t>
            </a:r>
            <a:r>
              <a:rPr lang="fr-FR" dirty="0" err="1" smtClean="0"/>
              <a:t>Rozier</a:t>
            </a:r>
            <a:r>
              <a:rPr lang="fr-FR" dirty="0" smtClean="0"/>
              <a:t>, médecin et sexologue, travaille en milieu scolaire. Elle est également formatrice pour éducateurs.</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16</a:t>
            </a:fld>
            <a:endParaRPr lang="fr-FR"/>
          </a:p>
        </p:txBody>
      </p:sp>
    </p:spTree>
    <p:extLst>
      <p:ext uri="{BB962C8B-B14F-4D97-AF65-F5344CB8AC3E}">
        <p14:creationId xmlns:p14="http://schemas.microsoft.com/office/powerpoint/2010/main" val="66200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Sociologue, l’auteur est professeur titulaire à l’université d’Ottawa et associé à l’Institut d’études et de recherches féministes de l’UQÀM, auteur de plusieurs ouvrages sur la prostitution et la traite des êtres humains à des fins d’exploitation sexuelle dont : </a:t>
            </a:r>
            <a:r>
              <a:rPr lang="fr-FR" sz="1200" i="1" kern="1200" dirty="0" smtClean="0">
                <a:solidFill>
                  <a:schemeClr val="tx1"/>
                </a:solidFill>
                <a:latin typeface="+mn-lt"/>
                <a:ea typeface="+mn-ea"/>
                <a:cs typeface="+mn-cs"/>
              </a:rPr>
              <a:t>Enfances dévastées, l’enfer de la prostitution</a:t>
            </a:r>
            <a:r>
              <a:rPr lang="fr-FR" sz="1200" kern="1200" dirty="0" smtClean="0">
                <a:solidFill>
                  <a:schemeClr val="tx1"/>
                </a:solidFill>
                <a:latin typeface="+mn-lt"/>
                <a:ea typeface="+mn-ea"/>
                <a:cs typeface="+mn-cs"/>
              </a:rPr>
              <a:t> (Ottawa, L’Interligne, 2007), </a:t>
            </a:r>
            <a:r>
              <a:rPr lang="fr-FR" sz="1200" i="1" kern="1200" dirty="0" smtClean="0">
                <a:solidFill>
                  <a:schemeClr val="tx1"/>
                </a:solidFill>
                <a:latin typeface="+mn-lt"/>
                <a:ea typeface="+mn-ea"/>
                <a:cs typeface="+mn-cs"/>
              </a:rPr>
              <a:t>Abolir la prostitution. Manifeste</a:t>
            </a:r>
            <a:r>
              <a:rPr lang="fr-FR" sz="1200" kern="1200" dirty="0" smtClean="0">
                <a:solidFill>
                  <a:schemeClr val="tx1"/>
                </a:solidFill>
                <a:latin typeface="+mn-lt"/>
                <a:ea typeface="+mn-ea"/>
                <a:cs typeface="+mn-cs"/>
              </a:rPr>
              <a:t> (éditions Sisyphe, Montréal 2006), co-auteur avec Yanick Dulong de </a:t>
            </a:r>
            <a:r>
              <a:rPr lang="fr-FR" sz="1200" i="1" kern="1200" dirty="0" smtClean="0">
                <a:solidFill>
                  <a:schemeClr val="tx1"/>
                </a:solidFill>
                <a:latin typeface="+mn-lt"/>
                <a:ea typeface="+mn-ea"/>
                <a:cs typeface="+mn-cs"/>
              </a:rPr>
              <a:t>Les meurtres en série et de masse, dynamique sociale et politique</a:t>
            </a:r>
            <a:r>
              <a:rPr lang="fr-FR" sz="1200" kern="1200" dirty="0" smtClean="0">
                <a:solidFill>
                  <a:schemeClr val="tx1"/>
                </a:solidFill>
                <a:latin typeface="+mn-lt"/>
                <a:ea typeface="+mn-ea"/>
                <a:cs typeface="+mn-cs"/>
              </a:rPr>
              <a:t> (éditions Sisyphe, 2009), </a:t>
            </a:r>
            <a:r>
              <a:rPr lang="fr-FR" sz="1200" i="1" kern="1200" dirty="0" smtClean="0">
                <a:solidFill>
                  <a:schemeClr val="tx1"/>
                </a:solidFill>
                <a:latin typeface="+mn-lt"/>
                <a:ea typeface="+mn-ea"/>
                <a:cs typeface="+mn-cs"/>
              </a:rPr>
              <a:t>La mondialisation des industries du sexe</a:t>
            </a:r>
            <a:r>
              <a:rPr lang="fr-FR" sz="1200" kern="1200" dirty="0" smtClean="0">
                <a:solidFill>
                  <a:schemeClr val="tx1"/>
                </a:solidFill>
                <a:latin typeface="+mn-lt"/>
                <a:ea typeface="+mn-ea"/>
                <a:cs typeface="+mn-cs"/>
              </a:rPr>
              <a:t> (Ottawa, L’Interligne 2004 et Paris, Imago, 2005), et il a coordonné le numéro d’Alternatives Sud, </a:t>
            </a:r>
            <a:r>
              <a:rPr lang="fr-FR" sz="1200" i="1" kern="1200" dirty="0" smtClean="0">
                <a:solidFill>
                  <a:schemeClr val="tx1"/>
                </a:solidFill>
                <a:latin typeface="+mn-lt"/>
                <a:ea typeface="+mn-ea"/>
                <a:cs typeface="+mn-cs"/>
              </a:rPr>
              <a:t>Prostitution, la mondialisation incarnée</a:t>
            </a:r>
            <a:r>
              <a:rPr lang="fr-FR" sz="1200" kern="1200" dirty="0" smtClean="0">
                <a:solidFill>
                  <a:schemeClr val="tx1"/>
                </a:solidFill>
                <a:latin typeface="+mn-lt"/>
                <a:ea typeface="+mn-ea"/>
                <a:cs typeface="+mn-cs"/>
              </a:rPr>
              <a:t> (Paris, </a:t>
            </a:r>
            <a:r>
              <a:rPr lang="fr-FR" sz="1200" kern="1200" dirty="0" err="1" smtClean="0">
                <a:solidFill>
                  <a:schemeClr val="tx1"/>
                </a:solidFill>
                <a:latin typeface="+mn-lt"/>
                <a:ea typeface="+mn-ea"/>
                <a:cs typeface="+mn-cs"/>
              </a:rPr>
              <a:t>Cetri</a:t>
            </a:r>
            <a:r>
              <a:rPr lang="fr-FR" sz="1200" kern="1200" dirty="0" smtClean="0">
                <a:solidFill>
                  <a:schemeClr val="tx1"/>
                </a:solidFill>
                <a:latin typeface="+mn-lt"/>
                <a:ea typeface="+mn-ea"/>
                <a:cs typeface="+mn-cs"/>
              </a:rPr>
              <a:t> et Syllepse, vol. XII, n° 3, 2005). Voir plus d’information sur les publications de l’auteur </a:t>
            </a:r>
            <a:r>
              <a:rPr lang="fr-FR" sz="1200" kern="1200" dirty="0" smtClean="0">
                <a:solidFill>
                  <a:schemeClr val="tx1"/>
                </a:solidFill>
                <a:latin typeface="+mn-lt"/>
                <a:ea typeface="+mn-ea"/>
                <a:cs typeface="+mn-cs"/>
                <a:hlinkClick r:id="rId3"/>
              </a:rPr>
              <a:t>sur le site</a:t>
            </a:r>
            <a:r>
              <a:rPr lang="fr-FR" sz="1200" kern="1200" dirty="0" smtClean="0">
                <a:solidFill>
                  <a:schemeClr val="tx1"/>
                </a:solidFill>
                <a:latin typeface="+mn-lt"/>
                <a:ea typeface="+mn-ea"/>
                <a:cs typeface="+mn-cs"/>
              </a:rPr>
              <a:t> du Département de sociologie, Université d’Ottawa.</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17</a:t>
            </a:fld>
            <a:endParaRPr lang="fr-FR"/>
          </a:p>
        </p:txBody>
      </p:sp>
    </p:spTree>
    <p:extLst>
      <p:ext uri="{BB962C8B-B14F-4D97-AF65-F5344CB8AC3E}">
        <p14:creationId xmlns:p14="http://schemas.microsoft.com/office/powerpoint/2010/main" val="1076216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porno</a:t>
            </a:r>
            <a:r>
              <a:rPr lang="fr-FR" baseline="0" dirty="0" smtClean="0"/>
              <a:t> rend il les adolescents violents? Pas évident</a:t>
            </a:r>
          </a:p>
          <a:p>
            <a:r>
              <a:rPr lang="fr-FR" baseline="0" dirty="0" smtClean="0"/>
              <a:t>Lien avec mon mémoire tv et violence</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18</a:t>
            </a:fld>
            <a:endParaRPr lang="fr-FR"/>
          </a:p>
        </p:txBody>
      </p:sp>
    </p:spTree>
    <p:extLst>
      <p:ext uri="{BB962C8B-B14F-4D97-AF65-F5344CB8AC3E}">
        <p14:creationId xmlns:p14="http://schemas.microsoft.com/office/powerpoint/2010/main" val="3690884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smtClean="0">
              <a:latin typeface="Arial"/>
              <a:cs typeface="Arial"/>
            </a:endParaRPr>
          </a:p>
          <a:p>
            <a:r>
              <a:rPr lang="fr-FR" sz="1200" dirty="0" smtClean="0">
                <a:latin typeface="Arial"/>
                <a:cs typeface="Arial"/>
              </a:rPr>
              <a:t>Cela ne peut se réaliser que grâce à la complicité des parents qui achètent les vêtements, même si les enfants pris dans les modèles sociaux le demandent. </a:t>
            </a: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19</a:t>
            </a:fld>
            <a:endParaRPr lang="fr-FR"/>
          </a:p>
        </p:txBody>
      </p:sp>
    </p:spTree>
    <p:extLst>
      <p:ext uri="{BB962C8B-B14F-4D97-AF65-F5344CB8AC3E}">
        <p14:creationId xmlns:p14="http://schemas.microsoft.com/office/powerpoint/2010/main" val="136653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smtClean="0">
              <a:latin typeface="Arial"/>
              <a:cs typeface="Arial"/>
            </a:endParaRPr>
          </a:p>
          <a:p>
            <a:r>
              <a:rPr lang="fr-FR" sz="1200" dirty="0" smtClean="0">
                <a:latin typeface="Arial"/>
                <a:cs typeface="Arial"/>
              </a:rPr>
              <a:t>Cela ne peut se réaliser que grâce à la complicité des parents qui achètent les vêtements, même si les enfants pris dans les modèles sociaux le demandent. </a:t>
            </a: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20</a:t>
            </a:fld>
            <a:endParaRPr lang="fr-FR"/>
          </a:p>
        </p:txBody>
      </p:sp>
    </p:spTree>
    <p:extLst>
      <p:ext uri="{BB962C8B-B14F-4D97-AF65-F5344CB8AC3E}">
        <p14:creationId xmlns:p14="http://schemas.microsoft.com/office/powerpoint/2010/main" val="1366534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pour reprendre le rôle sociétal attendu des garçons</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22</a:t>
            </a:fld>
            <a:endParaRPr lang="fr-FR"/>
          </a:p>
        </p:txBody>
      </p:sp>
    </p:spTree>
    <p:extLst>
      <p:ext uri="{BB962C8B-B14F-4D97-AF65-F5344CB8AC3E}">
        <p14:creationId xmlns:p14="http://schemas.microsoft.com/office/powerpoint/2010/main" val="40813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En Suisse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 taux de jeunes sexuellement actifs à l’âge de 17 ans a augmenté </a:t>
            </a:r>
            <a:r>
              <a:rPr lang="fr-FR" sz="1200" kern="1200" dirty="0" err="1" smtClean="0">
                <a:solidFill>
                  <a:schemeClr val="tx1"/>
                </a:solidFill>
                <a:effectLst/>
                <a:latin typeface="+mn-lt"/>
                <a:ea typeface="+mn-ea"/>
                <a:cs typeface="+mn-cs"/>
              </a:rPr>
              <a:t>modéré-ment</a:t>
            </a:r>
            <a:r>
              <a:rPr lang="fr-FR" sz="1200" kern="1200" dirty="0" smtClean="0">
                <a:solidFill>
                  <a:schemeClr val="tx1"/>
                </a:solidFill>
                <a:effectLst/>
                <a:latin typeface="+mn-lt"/>
                <a:ea typeface="+mn-ea"/>
                <a:cs typeface="+mn-cs"/>
              </a:rPr>
              <a:t> entre 1970 et le milieu des années quatre-vingt, pour se stabiliser depuis à un taux variant de 50 à 60% (6, 19-21). Cette tendance est assez sembla- </a:t>
            </a:r>
            <a:r>
              <a:rPr lang="fr-FR" sz="1200" kern="1200" dirty="0" err="1" smtClean="0">
                <a:solidFill>
                  <a:schemeClr val="tx1"/>
                </a:solidFill>
                <a:effectLst/>
                <a:latin typeface="+mn-lt"/>
                <a:ea typeface="+mn-ea"/>
                <a:cs typeface="+mn-cs"/>
              </a:rPr>
              <a:t>ble</a:t>
            </a:r>
            <a:r>
              <a:rPr lang="fr-FR" sz="1200" kern="1200" dirty="0" smtClean="0">
                <a:solidFill>
                  <a:schemeClr val="tx1"/>
                </a:solidFill>
                <a:effectLst/>
                <a:latin typeface="+mn-lt"/>
                <a:ea typeface="+mn-ea"/>
                <a:cs typeface="+mn-cs"/>
              </a:rPr>
              <a:t> à ce qui est observé en France(22)ou aux </a:t>
            </a:r>
            <a:r>
              <a:rPr lang="fr-FR" sz="1200" kern="1200" dirty="0" err="1" smtClean="0">
                <a:solidFill>
                  <a:schemeClr val="tx1"/>
                </a:solidFill>
                <a:effectLst/>
                <a:latin typeface="+mn-lt"/>
                <a:ea typeface="+mn-ea"/>
                <a:cs typeface="+mn-cs"/>
              </a:rPr>
              <a:t>EtatsUnis</a:t>
            </a:r>
            <a:r>
              <a:rPr lang="fr-CH"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a:t>
            </a:fld>
            <a:endParaRPr lang="fr-FR"/>
          </a:p>
        </p:txBody>
      </p:sp>
    </p:spTree>
    <p:extLst>
      <p:ext uri="{BB962C8B-B14F-4D97-AF65-F5344CB8AC3E}">
        <p14:creationId xmlns:p14="http://schemas.microsoft.com/office/powerpoint/2010/main" val="3682841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Ici pour reprendre le rôle sociétal attendu des filles</a:t>
            </a: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23</a:t>
            </a:fld>
            <a:endParaRPr lang="fr-FR"/>
          </a:p>
        </p:txBody>
      </p:sp>
    </p:spTree>
    <p:extLst>
      <p:ext uri="{BB962C8B-B14F-4D97-AF65-F5344CB8AC3E}">
        <p14:creationId xmlns:p14="http://schemas.microsoft.com/office/powerpoint/2010/main" val="51492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 Fruit d’une « construction sociale », les relations</a:t>
            </a:r>
            <a:r>
              <a:rPr lang="fr-CH" sz="1200" dirty="0" smtClean="0">
                <a:latin typeface="Arial"/>
                <a:cs typeface="Arial"/>
              </a:rPr>
              <a:t> </a:t>
            </a:r>
            <a:r>
              <a:rPr lang="fr-FR" sz="1200" dirty="0" smtClean="0">
                <a:latin typeface="Arial"/>
                <a:cs typeface="Arial"/>
              </a:rPr>
              <a:t>affectives et sexuelles sont traversées et modelées par des représentations sociales, c’est-à-dire « </a:t>
            </a:r>
            <a:r>
              <a:rPr lang="fr-FR" sz="1200" b="1" dirty="0" smtClean="0">
                <a:latin typeface="Arial"/>
                <a:cs typeface="Arial"/>
              </a:rPr>
              <a:t>un ensemble organisé et hiérarchisé des jugements, des attitudes et des informations qu’un groupe social donné élabore à propos d’un objet</a:t>
            </a:r>
            <a:r>
              <a:rPr lang="fr-FR" sz="1200" dirty="0" smtClean="0">
                <a:latin typeface="Arial"/>
                <a:cs typeface="Arial"/>
              </a:rPr>
              <a:t>» </a:t>
            </a:r>
          </a:p>
          <a:p>
            <a:pPr algn="just"/>
            <a:endParaRPr lang="fr-FR" sz="1600" dirty="0" smtClean="0">
              <a:latin typeface="Arial"/>
              <a:cs typeface="Arial"/>
            </a:endParaRPr>
          </a:p>
          <a:p>
            <a:r>
              <a:rPr lang="fr-FR" dirty="0" smtClean="0">
                <a:latin typeface="Arial"/>
                <a:cs typeface="Arial"/>
              </a:rPr>
              <a:t>(ABRIC JC., 1996, cité par ROUSSIAU N., BONARDI C., 2001)</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24</a:t>
            </a:fld>
            <a:endParaRPr lang="fr-FR"/>
          </a:p>
        </p:txBody>
      </p:sp>
    </p:spTree>
    <p:extLst>
      <p:ext uri="{BB962C8B-B14F-4D97-AF65-F5344CB8AC3E}">
        <p14:creationId xmlns:p14="http://schemas.microsoft.com/office/powerpoint/2010/main" val="956653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Psychologue développementaliste</a:t>
            </a:r>
            <a:r>
              <a:rPr lang="fr-FR" baseline="0" dirty="0" smtClean="0"/>
              <a:t> James Marica</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latin typeface="Arial"/>
                <a:cs typeface="Arial"/>
              </a:rPr>
              <a:t>S’il est au milieu de sa recherche d’</a:t>
            </a:r>
            <a:r>
              <a:rPr lang="fr-FR" dirty="0" err="1" smtClean="0">
                <a:latin typeface="Arial"/>
                <a:cs typeface="Arial"/>
              </a:rPr>
              <a:t>identite</a:t>
            </a:r>
            <a:r>
              <a:rPr lang="fr-FR" dirty="0" smtClean="0">
                <a:latin typeface="Arial"/>
                <a:cs typeface="Arial"/>
              </a:rPr>
              <a:t>́, c’est-à-dire s’il explore activement </a:t>
            </a:r>
            <a:r>
              <a:rPr lang="fr-FR" dirty="0" err="1" smtClean="0">
                <a:latin typeface="Arial"/>
                <a:cs typeface="Arial"/>
              </a:rPr>
              <a:t>différentes</a:t>
            </a:r>
            <a:r>
              <a:rPr lang="fr-FR" dirty="0" smtClean="0">
                <a:latin typeface="Arial"/>
                <a:cs typeface="Arial"/>
              </a:rPr>
              <a:t> options en </a:t>
            </a:r>
            <a:r>
              <a:rPr lang="fr-FR" dirty="0" err="1" smtClean="0">
                <a:latin typeface="Arial"/>
                <a:cs typeface="Arial"/>
              </a:rPr>
              <a:t>matière</a:t>
            </a:r>
            <a:r>
              <a:rPr lang="fr-FR" dirty="0" smtClean="0">
                <a:latin typeface="Arial"/>
                <a:cs typeface="Arial"/>
              </a:rPr>
              <a:t> de choix professionnel, </a:t>
            </a:r>
            <a:r>
              <a:rPr lang="fr-FR" dirty="0" err="1" smtClean="0">
                <a:latin typeface="Arial"/>
                <a:cs typeface="Arial"/>
              </a:rPr>
              <a:t>idéologique</a:t>
            </a:r>
            <a:r>
              <a:rPr lang="fr-FR" dirty="0" smtClean="0">
                <a:latin typeface="Arial"/>
                <a:cs typeface="Arial"/>
              </a:rPr>
              <a:t> ou sexuel, l’individu se trouvera dans une phase de transition, que Marcia qualifie de moratoire, reprenant un terme qui figure </a:t>
            </a:r>
            <a:r>
              <a:rPr lang="fr-FR" dirty="0" err="1" smtClean="0">
                <a:latin typeface="Arial"/>
                <a:cs typeface="Arial"/>
              </a:rPr>
              <a:t>déja</a:t>
            </a:r>
            <a:r>
              <a:rPr lang="fr-FR" dirty="0" smtClean="0">
                <a:latin typeface="Arial"/>
                <a:cs typeface="Arial"/>
              </a:rPr>
              <a:t>̀ chez Erikson. S’il n’a pas ou pas encore fait ses choix en la </a:t>
            </a:r>
            <a:r>
              <a:rPr lang="fr-FR" i="1" dirty="0" smtClean="0">
                <a:latin typeface="Arial"/>
                <a:cs typeface="Arial"/>
              </a:rPr>
              <a:t>Construction de l’</a:t>
            </a:r>
            <a:r>
              <a:rPr lang="fr-FR" i="1" dirty="0" err="1" smtClean="0">
                <a:latin typeface="Arial"/>
                <a:cs typeface="Arial"/>
              </a:rPr>
              <a:t>identite</a:t>
            </a:r>
            <a:r>
              <a:rPr lang="fr-FR" i="1" dirty="0" smtClean="0">
                <a:latin typeface="Arial"/>
                <a:cs typeface="Arial"/>
              </a:rPr>
              <a:t>́ </a:t>
            </a:r>
            <a:r>
              <a:rPr lang="fr-FR" dirty="0" err="1" smtClean="0">
                <a:latin typeface="Arial"/>
                <a:cs typeface="Arial"/>
              </a:rPr>
              <a:t>matière</a:t>
            </a:r>
            <a:r>
              <a:rPr lang="fr-FR" dirty="0" smtClean="0">
                <a:latin typeface="Arial"/>
                <a:cs typeface="Arial"/>
              </a:rPr>
              <a:t>, un individu sera dans une phase dite </a:t>
            </a:r>
            <a:r>
              <a:rPr lang="fr-FR" b="1" dirty="0" smtClean="0">
                <a:latin typeface="Arial"/>
                <a:cs typeface="Arial"/>
              </a:rPr>
              <a:t>d’</a:t>
            </a:r>
            <a:r>
              <a:rPr lang="fr-FR" b="1" dirty="0" err="1" smtClean="0">
                <a:latin typeface="Arial"/>
                <a:cs typeface="Arial"/>
              </a:rPr>
              <a:t>identite</a:t>
            </a:r>
            <a:r>
              <a:rPr lang="fr-FR" b="1" dirty="0" smtClean="0">
                <a:latin typeface="Arial"/>
                <a:cs typeface="Arial"/>
              </a:rPr>
              <a:t>́ diffuse </a:t>
            </a:r>
            <a:r>
              <a:rPr lang="fr-FR" dirty="0" smtClean="0">
                <a:latin typeface="Arial"/>
                <a:cs typeface="Arial"/>
              </a:rPr>
              <a:t>(le terme est ici moins </a:t>
            </a:r>
            <a:r>
              <a:rPr lang="fr-FR" dirty="0" err="1" smtClean="0">
                <a:latin typeface="Arial"/>
                <a:cs typeface="Arial"/>
              </a:rPr>
              <a:t>négatif</a:t>
            </a:r>
            <a:r>
              <a:rPr lang="fr-FR" dirty="0" smtClean="0">
                <a:latin typeface="Arial"/>
                <a:cs typeface="Arial"/>
              </a:rPr>
              <a:t> que celui de confusion qu’utilisait Erikson, parce qu’il doit pouvoir s’appliquer aussi bien à la situation d’avant la crise qu’à celle qui suit son </a:t>
            </a:r>
            <a:r>
              <a:rPr lang="fr-FR" dirty="0" err="1" smtClean="0">
                <a:latin typeface="Arial"/>
                <a:cs typeface="Arial"/>
              </a:rPr>
              <a:t>dénouement</a:t>
            </a:r>
            <a:r>
              <a:rPr lang="fr-FR" dirty="0" smtClean="0">
                <a:latin typeface="Arial"/>
                <a:cs typeface="Arial"/>
              </a:rPr>
              <a:t> malheureux). Si par contre ces choix sont faits, raisonne Marcia, deux options sont encore possibles. Il se peut, comme le proposait Erikson, que l’individu ait fixé ceux-ci au terme d’un processus de recherche et d’exploration active, de crise; on qualifiera alors son </a:t>
            </a:r>
            <a:r>
              <a:rPr lang="fr-FR" b="1" dirty="0" smtClean="0">
                <a:latin typeface="Arial"/>
                <a:cs typeface="Arial"/>
              </a:rPr>
              <a:t>statut d’</a:t>
            </a:r>
            <a:r>
              <a:rPr lang="fr-FR" b="1" dirty="0" err="1" smtClean="0">
                <a:latin typeface="Arial"/>
                <a:cs typeface="Arial"/>
              </a:rPr>
              <a:t>identite</a:t>
            </a:r>
            <a:r>
              <a:rPr lang="fr-FR" b="1" dirty="0" smtClean="0">
                <a:latin typeface="Arial"/>
                <a:cs typeface="Arial"/>
              </a:rPr>
              <a:t>́ </a:t>
            </a:r>
            <a:r>
              <a:rPr lang="fr-FR" b="1" dirty="0" err="1" smtClean="0">
                <a:latin typeface="Arial"/>
                <a:cs typeface="Arial"/>
              </a:rPr>
              <a:t>mûrie</a:t>
            </a:r>
            <a:r>
              <a:rPr lang="fr-FR" b="1" dirty="0" smtClean="0">
                <a:latin typeface="Arial"/>
                <a:cs typeface="Arial"/>
              </a:rPr>
              <a:t> </a:t>
            </a:r>
            <a:r>
              <a:rPr lang="fr-FR" dirty="0" smtClean="0">
                <a:latin typeface="Arial"/>
                <a:cs typeface="Arial"/>
              </a:rPr>
              <a:t>ou </a:t>
            </a:r>
            <a:r>
              <a:rPr lang="fr-FR" dirty="0" err="1" smtClean="0">
                <a:latin typeface="Arial"/>
                <a:cs typeface="Arial"/>
              </a:rPr>
              <a:t>achevée</a:t>
            </a:r>
            <a:r>
              <a:rPr lang="fr-FR" dirty="0" smtClean="0">
                <a:latin typeface="Arial"/>
                <a:cs typeface="Arial"/>
              </a:rPr>
              <a:t> (</a:t>
            </a:r>
            <a:r>
              <a:rPr lang="fr-FR" dirty="0" err="1" smtClean="0">
                <a:latin typeface="Arial"/>
                <a:cs typeface="Arial"/>
              </a:rPr>
              <a:t>achieved</a:t>
            </a:r>
            <a:r>
              <a:rPr lang="fr-FR" dirty="0" smtClean="0">
                <a:latin typeface="Arial"/>
                <a:cs typeface="Arial"/>
              </a:rPr>
              <a:t> </a:t>
            </a:r>
            <a:r>
              <a:rPr lang="fr-FR" dirty="0" err="1" smtClean="0">
                <a:latin typeface="Arial"/>
                <a:cs typeface="Arial"/>
              </a:rPr>
              <a:t>identity</a:t>
            </a:r>
            <a:r>
              <a:rPr lang="fr-FR" dirty="0" smtClean="0">
                <a:latin typeface="Arial"/>
                <a:cs typeface="Arial"/>
              </a:rPr>
              <a:t> en anglais). Mais il se peut aussi qu’il ait fait ses choix sans </a:t>
            </a:r>
            <a:r>
              <a:rPr lang="fr-FR" dirty="0" err="1" smtClean="0">
                <a:latin typeface="Arial"/>
                <a:cs typeface="Arial"/>
              </a:rPr>
              <a:t>véritable</a:t>
            </a:r>
            <a:r>
              <a:rPr lang="fr-FR" dirty="0" smtClean="0">
                <a:latin typeface="Arial"/>
                <a:cs typeface="Arial"/>
              </a:rPr>
              <a:t> crise, en particulier parce qu’il ne fait que reprendre à son compte des choix faits pour lui par son entourage; ainsi, tel fils de </a:t>
            </a:r>
            <a:r>
              <a:rPr lang="fr-FR" dirty="0" err="1" smtClean="0">
                <a:latin typeface="Arial"/>
                <a:cs typeface="Arial"/>
              </a:rPr>
              <a:t>commerçant</a:t>
            </a:r>
            <a:r>
              <a:rPr lang="fr-FR" dirty="0" smtClean="0">
                <a:latin typeface="Arial"/>
                <a:cs typeface="Arial"/>
              </a:rPr>
              <a:t> ou de fermier sera </a:t>
            </a:r>
            <a:r>
              <a:rPr lang="fr-FR" dirty="0" err="1" smtClean="0">
                <a:latin typeface="Arial"/>
                <a:cs typeface="Arial"/>
              </a:rPr>
              <a:t>commer</a:t>
            </a:r>
            <a:r>
              <a:rPr lang="fr-FR" dirty="0" smtClean="0">
                <a:latin typeface="Arial"/>
                <a:cs typeface="Arial"/>
              </a:rPr>
              <a:t> </a:t>
            </a:r>
            <a:r>
              <a:rPr lang="fr-FR" dirty="0" err="1" smtClean="0">
                <a:latin typeface="Arial"/>
                <a:cs typeface="Arial"/>
              </a:rPr>
              <a:t>çant</a:t>
            </a:r>
            <a:r>
              <a:rPr lang="fr-FR" dirty="0" smtClean="0">
                <a:latin typeface="Arial"/>
                <a:cs typeface="Arial"/>
              </a:rPr>
              <a:t> ou fermier pour reprendre l’exploitation de son </a:t>
            </a:r>
            <a:r>
              <a:rPr lang="fr-FR" dirty="0" err="1" smtClean="0">
                <a:latin typeface="Arial"/>
                <a:cs typeface="Arial"/>
              </a:rPr>
              <a:t>père</a:t>
            </a:r>
            <a:r>
              <a:rPr lang="fr-FR" dirty="0" smtClean="0">
                <a:latin typeface="Arial"/>
                <a:cs typeface="Arial"/>
              </a:rPr>
              <a:t>. L’</a:t>
            </a:r>
            <a:r>
              <a:rPr lang="fr-FR" dirty="0" err="1" smtClean="0">
                <a:latin typeface="Arial"/>
                <a:cs typeface="Arial"/>
              </a:rPr>
              <a:t>identite</a:t>
            </a:r>
            <a:r>
              <a:rPr lang="fr-FR" dirty="0" smtClean="0">
                <a:latin typeface="Arial"/>
                <a:cs typeface="Arial"/>
              </a:rPr>
              <a:t>́ professionnelle ainsi acquise sera dite </a:t>
            </a:r>
            <a:r>
              <a:rPr lang="fr-FR" dirty="0" err="1" smtClean="0">
                <a:latin typeface="Arial"/>
                <a:cs typeface="Arial"/>
              </a:rPr>
              <a:t>héritée</a:t>
            </a:r>
            <a:r>
              <a:rPr lang="fr-FR" dirty="0" smtClean="0">
                <a:latin typeface="Arial"/>
                <a:cs typeface="Arial"/>
              </a:rPr>
              <a:t> (</a:t>
            </a:r>
            <a:r>
              <a:rPr lang="fr-FR" dirty="0" err="1" smtClean="0">
                <a:latin typeface="Arial"/>
                <a:cs typeface="Arial"/>
              </a:rPr>
              <a:t>foreclosed</a:t>
            </a:r>
            <a:r>
              <a:rPr lang="fr-FR" dirty="0" smtClean="0">
                <a:latin typeface="Arial"/>
                <a:cs typeface="Arial"/>
              </a:rPr>
              <a:t> en anglais). </a:t>
            </a: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25</a:t>
            </a:fld>
            <a:endParaRPr lang="fr-FR"/>
          </a:p>
        </p:txBody>
      </p:sp>
    </p:spTree>
    <p:extLst>
      <p:ext uri="{BB962C8B-B14F-4D97-AF65-F5344CB8AC3E}">
        <p14:creationId xmlns:p14="http://schemas.microsoft.com/office/powerpoint/2010/main" val="88345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FR" sz="1200" dirty="0" smtClean="0">
              <a:latin typeface="Arial"/>
              <a:cs typeface="Arial"/>
            </a:endParaRPr>
          </a:p>
          <a:p>
            <a:pPr marL="0" indent="0">
              <a:buNone/>
            </a:pPr>
            <a:r>
              <a:rPr lang="fr-FR" sz="1200" dirty="0" smtClean="0">
                <a:latin typeface="Arial"/>
                <a:cs typeface="Arial"/>
              </a:rPr>
              <a:t>On entend </a:t>
            </a:r>
            <a:r>
              <a:rPr lang="fr-FR" sz="1200" dirty="0" err="1" smtClean="0">
                <a:latin typeface="Arial"/>
                <a:cs typeface="Arial"/>
              </a:rPr>
              <a:t>généralement</a:t>
            </a:r>
            <a:r>
              <a:rPr lang="fr-FR" sz="1200" dirty="0" smtClean="0">
                <a:latin typeface="Arial"/>
                <a:cs typeface="Arial"/>
              </a:rPr>
              <a:t> par là l’</a:t>
            </a:r>
            <a:r>
              <a:rPr lang="fr-FR" sz="1200" dirty="0" err="1" smtClean="0">
                <a:latin typeface="Arial"/>
                <a:cs typeface="Arial"/>
              </a:rPr>
              <a:t>identite</a:t>
            </a:r>
            <a:r>
              <a:rPr lang="fr-FR" sz="1200" dirty="0" smtClean="0">
                <a:latin typeface="Arial"/>
                <a:cs typeface="Arial"/>
              </a:rPr>
              <a:t>́ qu’il se construit sur les plans professionnel, sexuel, religieux et socio-politique, c’est-à-dire la formation et la </a:t>
            </a:r>
            <a:r>
              <a:rPr lang="fr-FR" sz="1200" dirty="0" err="1" smtClean="0">
                <a:latin typeface="Arial"/>
                <a:cs typeface="Arial"/>
              </a:rPr>
              <a:t>carrière</a:t>
            </a:r>
            <a:r>
              <a:rPr lang="fr-FR" sz="1200" dirty="0" smtClean="0">
                <a:latin typeface="Arial"/>
                <a:cs typeface="Arial"/>
              </a:rPr>
              <a:t> à laquelle il se destine, son </a:t>
            </a:r>
            <a:r>
              <a:rPr lang="fr-FR" sz="1200" dirty="0" err="1" smtClean="0">
                <a:latin typeface="Arial"/>
                <a:cs typeface="Arial"/>
              </a:rPr>
              <a:t>identite</a:t>
            </a:r>
            <a:r>
              <a:rPr lang="fr-FR" sz="1200" dirty="0" smtClean="0">
                <a:latin typeface="Arial"/>
                <a:cs typeface="Arial"/>
              </a:rPr>
              <a:t>́ </a:t>
            </a:r>
            <a:r>
              <a:rPr lang="fr-FR" sz="1200" dirty="0" err="1" smtClean="0">
                <a:latin typeface="Arial"/>
                <a:cs typeface="Arial"/>
              </a:rPr>
              <a:t>hétéro</a:t>
            </a:r>
            <a:r>
              <a:rPr lang="fr-FR" sz="1200" dirty="0" smtClean="0">
                <a:latin typeface="Arial"/>
                <a:cs typeface="Arial"/>
              </a:rPr>
              <a:t> ou homosexuelle d’homme ou de femme, sa </a:t>
            </a:r>
            <a:r>
              <a:rPr lang="fr-FR" sz="1200" dirty="0" err="1" smtClean="0">
                <a:latin typeface="Arial"/>
                <a:cs typeface="Arial"/>
              </a:rPr>
              <a:t>disponibilite</a:t>
            </a:r>
            <a:r>
              <a:rPr lang="fr-FR" sz="1200" dirty="0" smtClean="0">
                <a:latin typeface="Arial"/>
                <a:cs typeface="Arial"/>
              </a:rPr>
              <a:t>́ à effectuer les </a:t>
            </a:r>
            <a:r>
              <a:rPr lang="fr-FR" sz="1200" dirty="0" err="1" smtClean="0">
                <a:latin typeface="Arial"/>
                <a:cs typeface="Arial"/>
              </a:rPr>
              <a:t>activités</a:t>
            </a:r>
            <a:r>
              <a:rPr lang="fr-FR" sz="1200" dirty="0" smtClean="0">
                <a:latin typeface="Arial"/>
                <a:cs typeface="Arial"/>
              </a:rPr>
              <a:t> </a:t>
            </a:r>
            <a:r>
              <a:rPr lang="fr-FR" sz="1200" dirty="0" err="1" smtClean="0">
                <a:latin typeface="Arial"/>
                <a:cs typeface="Arial"/>
              </a:rPr>
              <a:t>généralement</a:t>
            </a:r>
            <a:r>
              <a:rPr lang="fr-FR" sz="1200" dirty="0" smtClean="0">
                <a:latin typeface="Arial"/>
                <a:cs typeface="Arial"/>
              </a:rPr>
              <a:t> </a:t>
            </a:r>
            <a:r>
              <a:rPr lang="fr-FR" sz="1200" dirty="0" err="1" smtClean="0">
                <a:latin typeface="Arial"/>
                <a:cs typeface="Arial"/>
              </a:rPr>
              <a:t>attribuées</a:t>
            </a:r>
            <a:r>
              <a:rPr lang="fr-FR" sz="1200" dirty="0" smtClean="0">
                <a:latin typeface="Arial"/>
                <a:cs typeface="Arial"/>
              </a:rPr>
              <a:t> aux hommes ou aux femmes, l’</a:t>
            </a:r>
            <a:r>
              <a:rPr lang="fr-FR" sz="1200" dirty="0" err="1" smtClean="0">
                <a:latin typeface="Arial"/>
                <a:cs typeface="Arial"/>
              </a:rPr>
              <a:t>église</a:t>
            </a:r>
            <a:r>
              <a:rPr lang="fr-FR" sz="1200" dirty="0" smtClean="0">
                <a:latin typeface="Arial"/>
                <a:cs typeface="Arial"/>
              </a:rPr>
              <a:t> et les valeurs </a:t>
            </a:r>
            <a:r>
              <a:rPr lang="fr-FR" sz="1200" dirty="0" err="1" smtClean="0">
                <a:latin typeface="Arial"/>
                <a:cs typeface="Arial"/>
              </a:rPr>
              <a:t>éthiques</a:t>
            </a:r>
            <a:r>
              <a:rPr lang="fr-FR" sz="1200" dirty="0" smtClean="0">
                <a:latin typeface="Arial"/>
                <a:cs typeface="Arial"/>
              </a:rPr>
              <a:t> auxquelles il veut croire et la nature de son engagement pour la vie de la </a:t>
            </a:r>
            <a:r>
              <a:rPr lang="fr-FR" sz="1200" dirty="0" err="1" smtClean="0">
                <a:latin typeface="Arial"/>
                <a:cs typeface="Arial"/>
              </a:rPr>
              <a:t>communaute</a:t>
            </a:r>
            <a:r>
              <a:rPr lang="fr-FR" sz="1200" dirty="0" smtClean="0">
                <a:latin typeface="Arial"/>
                <a:cs typeface="Arial"/>
              </a:rPr>
              <a:t>́ et les </a:t>
            </a:r>
            <a:r>
              <a:rPr lang="fr-FR" sz="1200" dirty="0" err="1" smtClean="0">
                <a:latin typeface="Arial"/>
                <a:cs typeface="Arial"/>
              </a:rPr>
              <a:t>modèles</a:t>
            </a:r>
            <a:r>
              <a:rPr lang="fr-FR" sz="1200" dirty="0" smtClean="0">
                <a:latin typeface="Arial"/>
                <a:cs typeface="Arial"/>
              </a:rPr>
              <a:t> de </a:t>
            </a:r>
            <a:r>
              <a:rPr lang="fr-FR" sz="1200" dirty="0" err="1" smtClean="0">
                <a:latin typeface="Arial"/>
                <a:cs typeface="Arial"/>
              </a:rPr>
              <a:t>sociéte</a:t>
            </a:r>
            <a:r>
              <a:rPr lang="fr-FR" sz="1200" dirty="0" smtClean="0">
                <a:latin typeface="Arial"/>
                <a:cs typeface="Arial"/>
              </a:rPr>
              <a:t>́ qu’il entend </a:t>
            </a:r>
            <a:r>
              <a:rPr lang="fr-FR" sz="1200" dirty="0" err="1" smtClean="0">
                <a:latin typeface="Arial"/>
                <a:cs typeface="Arial"/>
              </a:rPr>
              <a:t>défendre</a:t>
            </a:r>
            <a:r>
              <a:rPr lang="fr-FR" sz="1200" dirty="0" smtClean="0">
                <a:latin typeface="Arial"/>
                <a:cs typeface="Arial"/>
              </a:rPr>
              <a:t>. . (</a:t>
            </a:r>
            <a:r>
              <a:rPr lang="fr-FR" sz="1200" i="1" dirty="0" smtClean="0">
                <a:latin typeface="Arial"/>
                <a:cs typeface="Arial"/>
              </a:rPr>
              <a:t>Prof. Jean-Luc </a:t>
            </a:r>
            <a:r>
              <a:rPr lang="fr-FR" sz="1200" i="1" dirty="0" err="1" smtClean="0">
                <a:latin typeface="Arial"/>
                <a:cs typeface="Arial"/>
              </a:rPr>
              <a:t>Gurtner</a:t>
            </a:r>
            <a:r>
              <a:rPr lang="fr-FR" sz="1200" i="1" dirty="0" smtClean="0">
                <a:latin typeface="Arial"/>
                <a:cs typeface="Arial"/>
              </a:rPr>
              <a:t> </a:t>
            </a:r>
            <a:r>
              <a:rPr lang="fr-FR" sz="1200" i="1" dirty="0" err="1" smtClean="0">
                <a:latin typeface="Arial"/>
                <a:cs typeface="Arial"/>
              </a:rPr>
              <a:t>Universite</a:t>
            </a:r>
            <a:r>
              <a:rPr lang="fr-FR" sz="1200" i="1" dirty="0" smtClean="0">
                <a:latin typeface="Arial"/>
                <a:cs typeface="Arial"/>
              </a:rPr>
              <a:t>́ de Fribourg (Suisse</a:t>
            </a:r>
            <a:endParaRPr lang="fr-FR" sz="1200" dirty="0" smtClean="0">
              <a:latin typeface="Arial"/>
              <a:cs typeface="Arial"/>
            </a:endParaRP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26</a:t>
            </a:fld>
            <a:endParaRPr lang="fr-FR"/>
          </a:p>
        </p:txBody>
      </p:sp>
    </p:spTree>
    <p:extLst>
      <p:ext uri="{BB962C8B-B14F-4D97-AF65-F5344CB8AC3E}">
        <p14:creationId xmlns:p14="http://schemas.microsoft.com/office/powerpoint/2010/main" val="672318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just">
              <a:buFont typeface="Arial"/>
              <a:buChar char="•"/>
            </a:pPr>
            <a:endParaRPr lang="fr-FR" sz="1200" dirty="0" smtClean="0">
              <a:latin typeface="Arial"/>
              <a:cs typeface="Arial"/>
            </a:endParaRPr>
          </a:p>
          <a:p>
            <a:pPr algn="just"/>
            <a:r>
              <a:rPr lang="fr-FR" sz="1200" dirty="0" smtClean="0">
                <a:latin typeface="Arial"/>
                <a:cs typeface="Arial"/>
              </a:rPr>
              <a:t> avoir son premier flirt pas trop tard </a:t>
            </a:r>
          </a:p>
          <a:p>
            <a:pPr algn="just"/>
            <a:r>
              <a:rPr lang="fr-FR" sz="1200" dirty="0" smtClean="0">
                <a:latin typeface="Arial"/>
                <a:cs typeface="Arial"/>
              </a:rPr>
              <a:t>				 sa première relation sexuelle ni trop tôt ni trop tard </a:t>
            </a:r>
          </a:p>
          <a:p>
            <a:pPr algn="just"/>
            <a:r>
              <a:rPr lang="fr-FR" sz="1200" dirty="0" smtClean="0">
                <a:latin typeface="Arial"/>
                <a:cs typeface="Arial"/>
              </a:rPr>
              <a:t> être une mère ni trop jeune ni trop âgée</a:t>
            </a: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28</a:t>
            </a:fld>
            <a:endParaRPr lang="fr-FR"/>
          </a:p>
        </p:txBody>
      </p:sp>
    </p:spTree>
    <p:extLst>
      <p:ext uri="{BB962C8B-B14F-4D97-AF65-F5344CB8AC3E}">
        <p14:creationId xmlns:p14="http://schemas.microsoft.com/office/powerpoint/2010/main" val="417773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Sexting</a:t>
            </a:r>
            <a:r>
              <a:rPr lang="fr-FR" dirty="0" smtClean="0"/>
              <a:t> </a:t>
            </a:r>
          </a:p>
          <a:p>
            <a:r>
              <a:rPr lang="fr-FR" dirty="0" smtClean="0"/>
              <a:t>est l'acte d'envoyer électroniquement des textes ou des photographies sexuellement explicites, en français des « </a:t>
            </a:r>
            <a:r>
              <a:rPr lang="fr-FR" dirty="0" err="1" smtClean="0"/>
              <a:t>sextos</a:t>
            </a:r>
            <a:r>
              <a:rPr lang="fr-FR" dirty="0" smtClean="0"/>
              <a:t> », surtout d'un </a:t>
            </a:r>
            <a:r>
              <a:rPr lang="fr-FR" dirty="0" smtClean="0">
                <a:hlinkClick r:id="rId3" tooltip="Téléphone portable"/>
              </a:rPr>
              <a:t>téléphone portable</a:t>
            </a:r>
            <a:r>
              <a:rPr lang="fr-FR" dirty="0" smtClean="0"/>
              <a:t> à un autre. Le terme est apparu en </a:t>
            </a:r>
            <a:r>
              <a:rPr lang="fr-FR" dirty="0" smtClean="0">
                <a:hlinkClick r:id="rId4" tooltip="2005"/>
              </a:rPr>
              <a:t>2005</a:t>
            </a:r>
            <a:r>
              <a:rPr lang="fr-FR" dirty="0" smtClean="0"/>
              <a:t> en </a:t>
            </a:r>
            <a:r>
              <a:rPr lang="fr-FR" dirty="0" smtClean="0">
                <a:hlinkClick r:id="rId5" tooltip="Australie"/>
              </a:rPr>
              <a:t>Australie</a:t>
            </a:r>
            <a:r>
              <a:rPr lang="fr-FR" dirty="0" smtClean="0"/>
              <a:t> dans un article du journal </a:t>
            </a:r>
            <a:r>
              <a:rPr lang="fr-FR" i="1" dirty="0" smtClean="0">
                <a:hlinkClick r:id="rId6" tooltip="The Daily Telegraph (Australie)"/>
              </a:rPr>
              <a:t>The Daily Telegraph</a:t>
            </a:r>
            <a:r>
              <a:rPr lang="fr-FR" dirty="0" smtClean="0"/>
              <a:t> (édition magazine du dimanche)</a:t>
            </a:r>
            <a:r>
              <a:rPr lang="fr-FR" baseline="30000" dirty="0" smtClean="0">
                <a:hlinkClick r:id="rId7"/>
              </a:rPr>
              <a:t>2</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29</a:t>
            </a:fld>
            <a:endParaRPr lang="fr-FR"/>
          </a:p>
        </p:txBody>
      </p:sp>
    </p:spTree>
    <p:extLst>
      <p:ext uri="{BB962C8B-B14F-4D97-AF65-F5344CB8AC3E}">
        <p14:creationId xmlns:p14="http://schemas.microsoft.com/office/powerpoint/2010/main" val="3471435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Sexting</a:t>
            </a:r>
            <a:r>
              <a:rPr lang="fr-FR" dirty="0" smtClean="0"/>
              <a:t> </a:t>
            </a:r>
          </a:p>
          <a:p>
            <a:r>
              <a:rPr lang="fr-FR" dirty="0" smtClean="0"/>
              <a:t>est l'acte d'envoyer électroniquement des textes ou des photographies sexuellement explicites, en français des « </a:t>
            </a:r>
            <a:r>
              <a:rPr lang="fr-FR" dirty="0" err="1" smtClean="0"/>
              <a:t>sextos</a:t>
            </a:r>
            <a:r>
              <a:rPr lang="fr-FR" dirty="0" smtClean="0"/>
              <a:t> », surtout d'un </a:t>
            </a:r>
            <a:r>
              <a:rPr lang="fr-FR" dirty="0" smtClean="0">
                <a:hlinkClick r:id="rId3" tooltip="Téléphone portable"/>
              </a:rPr>
              <a:t>téléphone portable</a:t>
            </a:r>
            <a:r>
              <a:rPr lang="fr-FR" dirty="0" smtClean="0"/>
              <a:t> à un autre. Le terme est apparu en </a:t>
            </a:r>
            <a:r>
              <a:rPr lang="fr-FR" dirty="0" smtClean="0">
                <a:hlinkClick r:id="rId4" tooltip="2005"/>
              </a:rPr>
              <a:t>2005</a:t>
            </a:r>
            <a:r>
              <a:rPr lang="fr-FR" dirty="0" smtClean="0"/>
              <a:t> en </a:t>
            </a:r>
            <a:r>
              <a:rPr lang="fr-FR" dirty="0" smtClean="0">
                <a:hlinkClick r:id="rId5" tooltip="Australie"/>
              </a:rPr>
              <a:t>Australie</a:t>
            </a:r>
            <a:r>
              <a:rPr lang="fr-FR" dirty="0" smtClean="0"/>
              <a:t> dans un article du journal </a:t>
            </a:r>
            <a:r>
              <a:rPr lang="fr-FR" i="1" dirty="0" smtClean="0">
                <a:hlinkClick r:id="rId6" tooltip="The Daily Telegraph (Australie)"/>
              </a:rPr>
              <a:t>The Daily Telegraph</a:t>
            </a:r>
            <a:r>
              <a:rPr lang="fr-FR" dirty="0" smtClean="0"/>
              <a:t> (édition magazine du dimanche)</a:t>
            </a:r>
            <a:r>
              <a:rPr lang="fr-FR" baseline="30000" dirty="0" smtClean="0">
                <a:hlinkClick r:id="rId7"/>
              </a:rPr>
              <a:t>2</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30</a:t>
            </a:fld>
            <a:endParaRPr lang="fr-FR"/>
          </a:p>
        </p:txBody>
      </p:sp>
    </p:spTree>
    <p:extLst>
      <p:ext uri="{BB962C8B-B14F-4D97-AF65-F5344CB8AC3E}">
        <p14:creationId xmlns:p14="http://schemas.microsoft.com/office/powerpoint/2010/main" val="347143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Déposé par Mme</a:t>
            </a:r>
            <a:r>
              <a:rPr lang="fr-FR" baseline="0" dirty="0" smtClean="0"/>
              <a:t> </a:t>
            </a:r>
            <a:r>
              <a:rPr lang="fr-FR" baseline="0" dirty="0" err="1" smtClean="0"/>
              <a:t>Amherd</a:t>
            </a:r>
            <a:r>
              <a:rPr lang="fr-FR" baseline="0" dirty="0" smtClean="0"/>
              <a:t> Viola, PDC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31</a:t>
            </a:fld>
            <a:endParaRPr lang="fr-FR"/>
          </a:p>
        </p:txBody>
      </p:sp>
    </p:spTree>
    <p:extLst>
      <p:ext uri="{BB962C8B-B14F-4D97-AF65-F5344CB8AC3E}">
        <p14:creationId xmlns:p14="http://schemas.microsoft.com/office/powerpoint/2010/main" val="347143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Or cela évolue,</a:t>
            </a:r>
            <a:r>
              <a:rPr lang="fr-FR" baseline="0" dirty="0" smtClean="0"/>
              <a:t> actuellement ils ne savent plus vraiment. </a:t>
            </a:r>
          </a:p>
          <a:p>
            <a:endParaRPr lang="fr-FR" baseline="0" smtClean="0"/>
          </a:p>
          <a:p>
            <a:endParaRPr lang="fr-FR"/>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33</a:t>
            </a:fld>
            <a:endParaRPr lang="fr-FR"/>
          </a:p>
        </p:txBody>
      </p:sp>
    </p:spTree>
    <p:extLst>
      <p:ext uri="{BB962C8B-B14F-4D97-AF65-F5344CB8AC3E}">
        <p14:creationId xmlns:p14="http://schemas.microsoft.com/office/powerpoint/2010/main" val="1616760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Question enfance et nouvelles technologies</a:t>
            </a:r>
            <a:r>
              <a:rPr lang="fr-FR" baseline="0" dirty="0" smtClean="0"/>
              <a:t> est une question régulière</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34</a:t>
            </a:fld>
            <a:endParaRPr lang="fr-FR"/>
          </a:p>
        </p:txBody>
      </p:sp>
    </p:spTree>
    <p:extLst>
      <p:ext uri="{BB962C8B-B14F-4D97-AF65-F5344CB8AC3E}">
        <p14:creationId xmlns:p14="http://schemas.microsoft.com/office/powerpoint/2010/main" val="2773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Adolescence 10ans-19ans, selon l’OMS, = période</a:t>
            </a:r>
            <a:r>
              <a:rPr lang="fr-FR" baseline="0" dirty="0" smtClean="0"/>
              <a:t> de transition</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Difficulté : Comment traiter le thème ? Nouvelles technologies ? Psychologie de l’enfant / adolescent ? Sociologie ? philosophie ?</a:t>
            </a: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a:t>
            </a:fld>
            <a:endParaRPr lang="fr-FR"/>
          </a:p>
        </p:txBody>
      </p:sp>
    </p:spTree>
    <p:extLst>
      <p:ext uri="{BB962C8B-B14F-4D97-AF65-F5344CB8AC3E}">
        <p14:creationId xmlns:p14="http://schemas.microsoft.com/office/powerpoint/2010/main" val="2773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Question enfance et nouvelles technologies</a:t>
            </a:r>
            <a:r>
              <a:rPr lang="fr-FR" baseline="0" dirty="0" smtClean="0"/>
              <a:t> est une question régulière</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35</a:t>
            </a:fld>
            <a:endParaRPr lang="fr-FR"/>
          </a:p>
        </p:txBody>
      </p:sp>
    </p:spTree>
    <p:extLst>
      <p:ext uri="{BB962C8B-B14F-4D97-AF65-F5344CB8AC3E}">
        <p14:creationId xmlns:p14="http://schemas.microsoft.com/office/powerpoint/2010/main" val="27739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rôle selon</a:t>
            </a:r>
            <a:r>
              <a:rPr lang="fr-FR" baseline="0" dirty="0" smtClean="0"/>
              <a:t> le développement normal</a:t>
            </a:r>
          </a:p>
          <a:p>
            <a:r>
              <a:rPr lang="fr-FR" baseline="0" dirty="0" smtClean="0"/>
              <a:t>Le rôle des images</a:t>
            </a:r>
          </a:p>
          <a:p>
            <a:r>
              <a:rPr lang="fr-FR" baseline="0" dirty="0" smtClean="0"/>
              <a:t>Le rôle des parents</a:t>
            </a:r>
          </a:p>
          <a:p>
            <a:r>
              <a:rPr lang="fr-FR" baseline="0" dirty="0" smtClean="0"/>
              <a:t>Le rôle des normes sociales</a:t>
            </a:r>
          </a:p>
          <a:p>
            <a:r>
              <a:rPr lang="fr-FR" baseline="0" dirty="0" smtClean="0"/>
              <a:t>Le rôle de la construction identitaire adolescente</a:t>
            </a:r>
            <a:endParaRPr lang="fr-FR" baseline="0" dirty="0"/>
          </a:p>
          <a:p>
            <a:r>
              <a:rPr lang="fr-FR" baseline="0" dirty="0" smtClean="0"/>
              <a:t>Le juridique pour la première c’est la vidéo et pas la sexualité</a:t>
            </a:r>
          </a:p>
          <a:p>
            <a:r>
              <a:rPr lang="fr-FR" baseline="0" dirty="0" smtClean="0"/>
              <a:t>Age de la première relation </a:t>
            </a:r>
            <a:r>
              <a:rPr lang="fr-FR" baseline="0" dirty="0" err="1" smtClean="0"/>
              <a:t>sex</a:t>
            </a:r>
            <a:r>
              <a:rPr lang="fr-FR" baseline="0" dirty="0" smtClean="0"/>
              <a:t> reste à 17a, pas n’importe quel jeune auteur et ou victime</a:t>
            </a:r>
          </a:p>
          <a:p>
            <a:r>
              <a:rPr lang="fr-FR" baseline="0" dirty="0" smtClean="0"/>
              <a:t>La deuxième consentante sur le moment et pas après du coup victime juridique? </a:t>
            </a:r>
          </a:p>
          <a:p>
            <a:r>
              <a:rPr lang="fr-FR" baseline="0" dirty="0" smtClean="0"/>
              <a:t>Relativité du développement et pas n’importe quel enfant qui versera dans ces actions.</a:t>
            </a:r>
          </a:p>
          <a:p>
            <a:endParaRPr lang="fr-FR" baseline="0" dirty="0" smtClean="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36</a:t>
            </a:fld>
            <a:endParaRPr lang="fr-FR"/>
          </a:p>
        </p:txBody>
      </p:sp>
    </p:spTree>
    <p:extLst>
      <p:ext uri="{BB962C8B-B14F-4D97-AF65-F5344CB8AC3E}">
        <p14:creationId xmlns:p14="http://schemas.microsoft.com/office/powerpoint/2010/main" val="3767641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rôle selon</a:t>
            </a:r>
            <a:r>
              <a:rPr lang="fr-FR" baseline="0" dirty="0" smtClean="0"/>
              <a:t> le développement normal</a:t>
            </a:r>
          </a:p>
          <a:p>
            <a:r>
              <a:rPr lang="fr-FR" baseline="0" dirty="0" smtClean="0"/>
              <a:t>Le rôle des images</a:t>
            </a:r>
          </a:p>
          <a:p>
            <a:r>
              <a:rPr lang="fr-FR" baseline="0" dirty="0" smtClean="0"/>
              <a:t>Le rôle des parents</a:t>
            </a:r>
          </a:p>
          <a:p>
            <a:r>
              <a:rPr lang="fr-FR" baseline="0" dirty="0" smtClean="0"/>
              <a:t>Le rôle des normes sociales</a:t>
            </a:r>
          </a:p>
          <a:p>
            <a:r>
              <a:rPr lang="fr-FR" baseline="0" dirty="0" smtClean="0"/>
              <a:t>Le rôle de la construction identitaire adolescente</a:t>
            </a:r>
            <a:endParaRPr lang="fr-FR" baseline="0" dirty="0"/>
          </a:p>
          <a:p>
            <a:r>
              <a:rPr lang="fr-FR" baseline="0" dirty="0" smtClean="0"/>
              <a:t>Le juridique pour la première c’est la vidéo et pas la sexualité</a:t>
            </a:r>
          </a:p>
          <a:p>
            <a:r>
              <a:rPr lang="fr-FR" baseline="0" dirty="0" smtClean="0"/>
              <a:t>Age de la première relation </a:t>
            </a:r>
            <a:r>
              <a:rPr lang="fr-FR" baseline="0" dirty="0" err="1" smtClean="0"/>
              <a:t>sex</a:t>
            </a:r>
            <a:r>
              <a:rPr lang="fr-FR" baseline="0" dirty="0" smtClean="0"/>
              <a:t> reste à 17a, pas n’importe quel jeune auteur et ou victime</a:t>
            </a:r>
          </a:p>
          <a:p>
            <a:r>
              <a:rPr lang="fr-FR" baseline="0" dirty="0" smtClean="0"/>
              <a:t>La deuxième consentante sur le moment et pas après du coup victime juridique? </a:t>
            </a:r>
          </a:p>
          <a:p>
            <a:r>
              <a:rPr lang="fr-FR" baseline="0" dirty="0" smtClean="0"/>
              <a:t>Relativité du développement et pas n’importe quel enfant qui versera dans ces actions.</a:t>
            </a:r>
          </a:p>
          <a:p>
            <a:endParaRPr lang="fr-FR" baseline="0" dirty="0" smtClean="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37</a:t>
            </a:fld>
            <a:endParaRPr lang="fr-FR"/>
          </a:p>
        </p:txBody>
      </p:sp>
    </p:spTree>
    <p:extLst>
      <p:ext uri="{BB962C8B-B14F-4D97-AF65-F5344CB8AC3E}">
        <p14:creationId xmlns:p14="http://schemas.microsoft.com/office/powerpoint/2010/main" val="3767641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rôle selon</a:t>
            </a:r>
            <a:r>
              <a:rPr lang="fr-FR" baseline="0" dirty="0" smtClean="0"/>
              <a:t> le développement normal</a:t>
            </a:r>
          </a:p>
          <a:p>
            <a:r>
              <a:rPr lang="fr-FR" baseline="0" dirty="0" smtClean="0"/>
              <a:t>Le rôle des images</a:t>
            </a:r>
          </a:p>
          <a:p>
            <a:r>
              <a:rPr lang="fr-FR" baseline="0" dirty="0" smtClean="0"/>
              <a:t>Le rôle des parents</a:t>
            </a:r>
          </a:p>
          <a:p>
            <a:r>
              <a:rPr lang="fr-FR" baseline="0" dirty="0" smtClean="0"/>
              <a:t>Le rôle des normes sociales</a:t>
            </a:r>
          </a:p>
          <a:p>
            <a:r>
              <a:rPr lang="fr-FR" baseline="0" dirty="0" smtClean="0"/>
              <a:t>Le rôle de la construction identitaire adolescente</a:t>
            </a:r>
            <a:endParaRPr lang="fr-FR" baseline="0" dirty="0"/>
          </a:p>
          <a:p>
            <a:r>
              <a:rPr lang="fr-FR" baseline="0" dirty="0" smtClean="0"/>
              <a:t>Le juridique pour la première c’est la vidéo et pas la sexualité</a:t>
            </a:r>
          </a:p>
          <a:p>
            <a:r>
              <a:rPr lang="fr-FR" baseline="0" dirty="0" smtClean="0"/>
              <a:t>Age de la première relation </a:t>
            </a:r>
            <a:r>
              <a:rPr lang="fr-FR" baseline="0" dirty="0" err="1" smtClean="0"/>
              <a:t>sex</a:t>
            </a:r>
            <a:r>
              <a:rPr lang="fr-FR" baseline="0" dirty="0" smtClean="0"/>
              <a:t> reste à 17a, pas n’importe quel jeune auteur et ou victime</a:t>
            </a:r>
          </a:p>
          <a:p>
            <a:r>
              <a:rPr lang="fr-FR" baseline="0" dirty="0" smtClean="0"/>
              <a:t>La deuxième consentante sur le moment et pas après du coup victime juridique? </a:t>
            </a:r>
          </a:p>
          <a:p>
            <a:r>
              <a:rPr lang="fr-FR" baseline="0" dirty="0" smtClean="0"/>
              <a:t>Relativité du développement et pas n’importe quel enfant qui versera dans ces actions.</a:t>
            </a:r>
          </a:p>
          <a:p>
            <a:endParaRPr lang="fr-FR" baseline="0" dirty="0" smtClean="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38</a:t>
            </a:fld>
            <a:endParaRPr lang="fr-FR"/>
          </a:p>
        </p:txBody>
      </p:sp>
    </p:spTree>
    <p:extLst>
      <p:ext uri="{BB962C8B-B14F-4D97-AF65-F5344CB8AC3E}">
        <p14:creationId xmlns:p14="http://schemas.microsoft.com/office/powerpoint/2010/main" val="3767641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rôle selon</a:t>
            </a:r>
            <a:r>
              <a:rPr lang="fr-FR" baseline="0" dirty="0" smtClean="0"/>
              <a:t> le développement normal</a:t>
            </a:r>
          </a:p>
          <a:p>
            <a:r>
              <a:rPr lang="fr-FR" baseline="0" dirty="0" smtClean="0"/>
              <a:t>Le rôle des images</a:t>
            </a:r>
          </a:p>
          <a:p>
            <a:r>
              <a:rPr lang="fr-FR" baseline="0" dirty="0" smtClean="0"/>
              <a:t>Le rôle des parents</a:t>
            </a:r>
          </a:p>
          <a:p>
            <a:r>
              <a:rPr lang="fr-FR" baseline="0" dirty="0" smtClean="0"/>
              <a:t>Le rôle des normes sociales</a:t>
            </a:r>
          </a:p>
          <a:p>
            <a:r>
              <a:rPr lang="fr-FR" baseline="0" dirty="0" smtClean="0"/>
              <a:t>Le rôle de la construction identitaire adolescente</a:t>
            </a:r>
            <a:endParaRPr lang="fr-FR" baseline="0" dirty="0"/>
          </a:p>
          <a:p>
            <a:r>
              <a:rPr lang="fr-FR" baseline="0" dirty="0" smtClean="0"/>
              <a:t>Le juridique pour la première c’est la vidéo et pas la sexualité</a:t>
            </a:r>
          </a:p>
          <a:p>
            <a:r>
              <a:rPr lang="fr-FR" baseline="0" dirty="0" smtClean="0"/>
              <a:t>Age de la première relation </a:t>
            </a:r>
            <a:r>
              <a:rPr lang="fr-FR" baseline="0" dirty="0" err="1" smtClean="0"/>
              <a:t>sex</a:t>
            </a:r>
            <a:r>
              <a:rPr lang="fr-FR" baseline="0" dirty="0" smtClean="0"/>
              <a:t> reste à 17a, pas n’importe quel jeune auteur et ou victime</a:t>
            </a:r>
          </a:p>
          <a:p>
            <a:r>
              <a:rPr lang="fr-FR" baseline="0" dirty="0" smtClean="0"/>
              <a:t>La deuxième consentante sur le moment et pas après du coup victime juridique? </a:t>
            </a:r>
          </a:p>
          <a:p>
            <a:r>
              <a:rPr lang="fr-FR" baseline="0" dirty="0" smtClean="0"/>
              <a:t>Relativité du développement et pas n’importe quel enfant qui versera dans ces actions.</a:t>
            </a:r>
          </a:p>
          <a:p>
            <a:endParaRPr lang="fr-FR" baseline="0" dirty="0" smtClean="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39</a:t>
            </a:fld>
            <a:endParaRPr lang="fr-FR"/>
          </a:p>
        </p:txBody>
      </p:sp>
    </p:spTree>
    <p:extLst>
      <p:ext uri="{BB962C8B-B14F-4D97-AF65-F5344CB8AC3E}">
        <p14:creationId xmlns:p14="http://schemas.microsoft.com/office/powerpoint/2010/main" val="376764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Dire que ce ne sont que des aperçu</a:t>
            </a:r>
            <a:r>
              <a:rPr lang="fr-FR" baseline="0" dirty="0" smtClean="0"/>
              <a:t>s globaux</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4</a:t>
            </a:fld>
            <a:endParaRPr lang="fr-FR"/>
          </a:p>
        </p:txBody>
      </p:sp>
    </p:spTree>
    <p:extLst>
      <p:ext uri="{BB962C8B-B14F-4D97-AF65-F5344CB8AC3E}">
        <p14:creationId xmlns:p14="http://schemas.microsoft.com/office/powerpoint/2010/main" val="13929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InaiMathi" charset="0"/>
                <a:ea typeface="ＭＳ Ｐゴシック" charset="0"/>
                <a:cs typeface="ＭＳ Ｐゴシック" charset="0"/>
              </a:defRPr>
            </a:lvl1pPr>
            <a:lvl2pPr marL="37931725" indent="-37474525">
              <a:defRPr sz="2400">
                <a:solidFill>
                  <a:schemeClr val="tx1"/>
                </a:solidFill>
                <a:latin typeface="InaiMathi" charset="0"/>
                <a:ea typeface="ＭＳ Ｐゴシック" charset="0"/>
              </a:defRPr>
            </a:lvl2pPr>
            <a:lvl3pPr>
              <a:defRPr sz="2400">
                <a:solidFill>
                  <a:schemeClr val="tx1"/>
                </a:solidFill>
                <a:latin typeface="InaiMathi" charset="0"/>
                <a:ea typeface="ＭＳ Ｐゴシック" charset="0"/>
              </a:defRPr>
            </a:lvl3pPr>
            <a:lvl4pPr>
              <a:defRPr sz="2400">
                <a:solidFill>
                  <a:schemeClr val="tx1"/>
                </a:solidFill>
                <a:latin typeface="InaiMathi" charset="0"/>
                <a:ea typeface="ＭＳ Ｐゴシック" charset="0"/>
              </a:defRPr>
            </a:lvl4pPr>
            <a:lvl5pPr>
              <a:defRPr sz="2400">
                <a:solidFill>
                  <a:schemeClr val="tx1"/>
                </a:solidFill>
                <a:latin typeface="InaiMathi" charset="0"/>
                <a:ea typeface="ＭＳ Ｐゴシック" charset="0"/>
              </a:defRPr>
            </a:lvl5pPr>
            <a:lvl6pPr marL="457200" eaLnBrk="0" fontAlgn="base" hangingPunct="0">
              <a:spcBef>
                <a:spcPct val="0"/>
              </a:spcBef>
              <a:spcAft>
                <a:spcPct val="0"/>
              </a:spcAft>
              <a:defRPr sz="2400">
                <a:solidFill>
                  <a:schemeClr val="tx1"/>
                </a:solidFill>
                <a:latin typeface="InaiMathi" charset="0"/>
                <a:ea typeface="ＭＳ Ｐゴシック" charset="0"/>
              </a:defRPr>
            </a:lvl6pPr>
            <a:lvl7pPr marL="914400" eaLnBrk="0" fontAlgn="base" hangingPunct="0">
              <a:spcBef>
                <a:spcPct val="0"/>
              </a:spcBef>
              <a:spcAft>
                <a:spcPct val="0"/>
              </a:spcAft>
              <a:defRPr sz="2400">
                <a:solidFill>
                  <a:schemeClr val="tx1"/>
                </a:solidFill>
                <a:latin typeface="InaiMathi" charset="0"/>
                <a:ea typeface="ＭＳ Ｐゴシック" charset="0"/>
              </a:defRPr>
            </a:lvl7pPr>
            <a:lvl8pPr marL="1371600" eaLnBrk="0" fontAlgn="base" hangingPunct="0">
              <a:spcBef>
                <a:spcPct val="0"/>
              </a:spcBef>
              <a:spcAft>
                <a:spcPct val="0"/>
              </a:spcAft>
              <a:defRPr sz="2400">
                <a:solidFill>
                  <a:schemeClr val="tx1"/>
                </a:solidFill>
                <a:latin typeface="InaiMathi" charset="0"/>
                <a:ea typeface="ＭＳ Ｐゴシック" charset="0"/>
              </a:defRPr>
            </a:lvl8pPr>
            <a:lvl9pPr marL="1828800" eaLnBrk="0" fontAlgn="base" hangingPunct="0">
              <a:spcBef>
                <a:spcPct val="0"/>
              </a:spcBef>
              <a:spcAft>
                <a:spcPct val="0"/>
              </a:spcAft>
              <a:defRPr sz="2400">
                <a:solidFill>
                  <a:schemeClr val="tx1"/>
                </a:solidFill>
                <a:latin typeface="InaiMathi" charset="0"/>
                <a:ea typeface="ＭＳ Ｐゴシック" charset="0"/>
              </a:defRPr>
            </a:lvl9pPr>
          </a:lstStyle>
          <a:p>
            <a:fld id="{116196A2-5716-3442-802C-7C72E22D23B0}" type="slidenum">
              <a:rPr lang="fr-FR" sz="1200">
                <a:latin typeface="Lucida Grande" charset="0"/>
              </a:rPr>
              <a:pPr/>
              <a:t>5</a:t>
            </a:fld>
            <a:endParaRPr lang="fr-FR"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600" b="1">
                <a:latin typeface="Trebuchet MS" charset="0"/>
                <a:ea typeface="ＭＳ Ｐゴシック" charset="0"/>
                <a:cs typeface="ＭＳ Ｐゴシック" charset="0"/>
              </a:rPr>
              <a:t>&gt; Parler des enfants et des ados! </a:t>
            </a:r>
            <a:endParaRPr lang="fr-FR" sz="160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Elle peut être considérée comme un aspect du développement de la sensualité qui fait partie, elle, du développement psychologique, social et biologique de tout individu.</a:t>
            </a:r>
            <a:r>
              <a:rPr lang="fr-CH" sz="1200" dirty="0" smtClean="0">
                <a:latin typeface="Arial"/>
                <a:cs typeface="Arial"/>
              </a:rPr>
              <a:t> </a:t>
            </a:r>
            <a:endParaRPr lang="fr-FR" sz="1200" dirty="0" smtClean="0">
              <a:latin typeface="Arial"/>
              <a:cs typeface="Arial"/>
            </a:endParaRP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7</a:t>
            </a:fld>
            <a:endParaRPr lang="fr-FR"/>
          </a:p>
        </p:txBody>
      </p:sp>
    </p:spTree>
    <p:extLst>
      <p:ext uri="{BB962C8B-B14F-4D97-AF65-F5344CB8AC3E}">
        <p14:creationId xmlns:p14="http://schemas.microsoft.com/office/powerpoint/2010/main" val="404038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InaiMathi" charset="0"/>
                <a:ea typeface="ＭＳ Ｐゴシック" charset="0"/>
                <a:cs typeface="ＭＳ Ｐゴシック" charset="0"/>
              </a:defRPr>
            </a:lvl1pPr>
            <a:lvl2pPr marL="37931725" indent="-37474525">
              <a:defRPr sz="2400">
                <a:solidFill>
                  <a:schemeClr val="tx1"/>
                </a:solidFill>
                <a:latin typeface="InaiMathi" charset="0"/>
                <a:ea typeface="ＭＳ Ｐゴシック" charset="0"/>
              </a:defRPr>
            </a:lvl2pPr>
            <a:lvl3pPr>
              <a:defRPr sz="2400">
                <a:solidFill>
                  <a:schemeClr val="tx1"/>
                </a:solidFill>
                <a:latin typeface="InaiMathi" charset="0"/>
                <a:ea typeface="ＭＳ Ｐゴシック" charset="0"/>
              </a:defRPr>
            </a:lvl3pPr>
            <a:lvl4pPr>
              <a:defRPr sz="2400">
                <a:solidFill>
                  <a:schemeClr val="tx1"/>
                </a:solidFill>
                <a:latin typeface="InaiMathi" charset="0"/>
                <a:ea typeface="ＭＳ Ｐゴシック" charset="0"/>
              </a:defRPr>
            </a:lvl4pPr>
            <a:lvl5pPr>
              <a:defRPr sz="2400">
                <a:solidFill>
                  <a:schemeClr val="tx1"/>
                </a:solidFill>
                <a:latin typeface="InaiMathi" charset="0"/>
                <a:ea typeface="ＭＳ Ｐゴシック" charset="0"/>
              </a:defRPr>
            </a:lvl5pPr>
            <a:lvl6pPr marL="457200" eaLnBrk="0" fontAlgn="base" hangingPunct="0">
              <a:spcBef>
                <a:spcPct val="0"/>
              </a:spcBef>
              <a:spcAft>
                <a:spcPct val="0"/>
              </a:spcAft>
              <a:defRPr sz="2400">
                <a:solidFill>
                  <a:schemeClr val="tx1"/>
                </a:solidFill>
                <a:latin typeface="InaiMathi" charset="0"/>
                <a:ea typeface="ＭＳ Ｐゴシック" charset="0"/>
              </a:defRPr>
            </a:lvl6pPr>
            <a:lvl7pPr marL="914400" eaLnBrk="0" fontAlgn="base" hangingPunct="0">
              <a:spcBef>
                <a:spcPct val="0"/>
              </a:spcBef>
              <a:spcAft>
                <a:spcPct val="0"/>
              </a:spcAft>
              <a:defRPr sz="2400">
                <a:solidFill>
                  <a:schemeClr val="tx1"/>
                </a:solidFill>
                <a:latin typeface="InaiMathi" charset="0"/>
                <a:ea typeface="ＭＳ Ｐゴシック" charset="0"/>
              </a:defRPr>
            </a:lvl7pPr>
            <a:lvl8pPr marL="1371600" eaLnBrk="0" fontAlgn="base" hangingPunct="0">
              <a:spcBef>
                <a:spcPct val="0"/>
              </a:spcBef>
              <a:spcAft>
                <a:spcPct val="0"/>
              </a:spcAft>
              <a:defRPr sz="2400">
                <a:solidFill>
                  <a:schemeClr val="tx1"/>
                </a:solidFill>
                <a:latin typeface="InaiMathi" charset="0"/>
                <a:ea typeface="ＭＳ Ｐゴシック" charset="0"/>
              </a:defRPr>
            </a:lvl8pPr>
            <a:lvl9pPr marL="1828800" eaLnBrk="0" fontAlgn="base" hangingPunct="0">
              <a:spcBef>
                <a:spcPct val="0"/>
              </a:spcBef>
              <a:spcAft>
                <a:spcPct val="0"/>
              </a:spcAft>
              <a:defRPr sz="2400">
                <a:solidFill>
                  <a:schemeClr val="tx1"/>
                </a:solidFill>
                <a:latin typeface="InaiMathi" charset="0"/>
                <a:ea typeface="ＭＳ Ｐゴシック" charset="0"/>
              </a:defRPr>
            </a:lvl9pPr>
          </a:lstStyle>
          <a:p>
            <a:fld id="{B5C63A69-A4CC-B34D-8BDD-C5F49E7DFCF8}" type="slidenum">
              <a:rPr lang="fr-FR" sz="1200">
                <a:latin typeface="Lucida Grande" charset="0"/>
              </a:rPr>
              <a:pPr/>
              <a:t>9</a:t>
            </a:fld>
            <a:endParaRPr lang="fr-FR"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fr-FR" b="1" dirty="0" smtClean="0">
                <a:ea typeface="ＭＳ Ｐゴシック" charset="0"/>
                <a:cs typeface="ＭＳ Ｐゴシック" charset="0"/>
              </a:rPr>
              <a:t>10</a:t>
            </a:r>
            <a:r>
              <a:rPr lang="fr-FR" b="1" baseline="0" dirty="0" smtClean="0">
                <a:ea typeface="ＭＳ Ｐゴシック" charset="0"/>
                <a:cs typeface="ＭＳ Ｐゴシック" charset="0"/>
              </a:rPr>
              <a:t> ans et 10ans comparable  ? Idée de selon les expériences vécues</a:t>
            </a:r>
          </a:p>
          <a:p>
            <a:pPr eaLnBrk="1" hangingPunct="1"/>
            <a:endParaRPr lang="fr-FR" b="1" baseline="0" dirty="0" smtClean="0">
              <a:ea typeface="ＭＳ Ｐゴシック" charset="0"/>
              <a:cs typeface="ＭＳ Ｐゴシック" charset="0"/>
            </a:endParaRPr>
          </a:p>
          <a:p>
            <a:pPr eaLnBrk="1" hangingPunct="1"/>
            <a:r>
              <a:rPr lang="fr-FR" b="1" baseline="0" dirty="0" smtClean="0">
                <a:ea typeface="ＭＳ Ｐゴシック" charset="0"/>
                <a:cs typeface="ＭＳ Ｐゴシック" charset="0"/>
              </a:rPr>
              <a:t>Sexualité des jeunes, idée de fellation à 8ans/10ans/ 15ans/ adulte, toujours le même acte mais pas la même implication/connotation</a:t>
            </a:r>
          </a:p>
          <a:p>
            <a:pPr eaLnBrk="1" hangingPunct="1"/>
            <a:endParaRPr lang="fr-FR" b="1" baseline="0" dirty="0" smtClean="0">
              <a:ea typeface="ＭＳ Ｐゴシック" charset="0"/>
              <a:cs typeface="ＭＳ Ｐゴシック" charset="0"/>
            </a:endParaRPr>
          </a:p>
          <a:p>
            <a:pPr eaLnBrk="1" hangingPunct="1"/>
            <a:r>
              <a:rPr lang="fr-FR" b="1" baseline="0" dirty="0" smtClean="0">
                <a:ea typeface="ＭＳ Ｐゴシック" charset="0"/>
                <a:cs typeface="ＭＳ Ｐゴシック" charset="0"/>
              </a:rPr>
              <a:t>Participation volontaire et toutes les questions des normes sociales véhiculées</a:t>
            </a:r>
          </a:p>
          <a:p>
            <a:pPr eaLnBrk="1" hangingPunct="1"/>
            <a:endParaRPr lang="fr-FR" b="1"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latin typeface="Arial"/>
                <a:cs typeface="Arial"/>
              </a:rPr>
              <a:t>Mais étudier la sexualité et les relations amoureuses des adolescents implique aussi d’explorer aussi les facteurs qui peuvent les influencer. </a:t>
            </a:r>
          </a:p>
          <a:p>
            <a:endParaRPr lang="fr-FR" dirty="0" smtClean="0"/>
          </a:p>
          <a:p>
            <a:endParaRPr lang="fr-FR" dirty="0" smtClean="0"/>
          </a:p>
          <a:p>
            <a:r>
              <a:rPr lang="fr-FR" dirty="0" smtClean="0"/>
              <a:t>Adolescence 10ans-19ans, selon l’OMS, = période</a:t>
            </a:r>
            <a:r>
              <a:rPr lang="fr-FR" baseline="0" dirty="0" smtClean="0"/>
              <a:t> de transition</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Difficulté : Comment traiter le thème ? Nouvelles technologies ? Psychologie de l’enfant / adolescent ? Sociologie ? philosophie ?</a:t>
            </a:r>
          </a:p>
          <a:p>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10</a:t>
            </a:fld>
            <a:endParaRPr lang="fr-FR"/>
          </a:p>
        </p:txBody>
      </p:sp>
    </p:spTree>
    <p:extLst>
      <p:ext uri="{BB962C8B-B14F-4D97-AF65-F5344CB8AC3E}">
        <p14:creationId xmlns:p14="http://schemas.microsoft.com/office/powerpoint/2010/main" val="2773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400" b="1" dirty="0" smtClean="0">
                <a:latin typeface="Arial"/>
                <a:cs typeface="Arial"/>
              </a:rPr>
              <a:t>En effet, il ne serait pas éthique de placer un groupe d’adolescents devant de la pornographie et d’autres pas.</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Etudier la sexualité et les relations amoureuses implique dès lors d’explorer aussi les facteurs pouvant les influencer.</a:t>
            </a:r>
            <a:r>
              <a:rPr lang="fr-CH" dirty="0" smtClean="0"/>
              <a:t> </a:t>
            </a:r>
            <a:endParaRPr lang="fr-FR" dirty="0" smtClean="0"/>
          </a:p>
          <a:p>
            <a:r>
              <a:rPr lang="fr-FR" dirty="0" smtClean="0"/>
              <a:t>Chantal JOUANNO  politicienne</a:t>
            </a:r>
            <a:r>
              <a:rPr lang="fr-FR" baseline="0" dirty="0" smtClean="0"/>
              <a:t> française </a:t>
            </a:r>
            <a:r>
              <a:rPr lang="fr-FR" dirty="0" smtClean="0"/>
              <a:t>En </a:t>
            </a:r>
            <a:r>
              <a:rPr lang="fr-FR" dirty="0" smtClean="0">
                <a:hlinkClick r:id="rId3" tooltip="Mars 2012"/>
              </a:rPr>
              <a:t>mars</a:t>
            </a:r>
            <a:r>
              <a:rPr lang="fr-FR" dirty="0" smtClean="0"/>
              <a:t> </a:t>
            </a:r>
            <a:r>
              <a:rPr lang="fr-FR" dirty="0" smtClean="0">
                <a:hlinkClick r:id="rId4" tooltip="2012"/>
              </a:rPr>
              <a:t>2012</a:t>
            </a:r>
            <a:r>
              <a:rPr lang="fr-FR" dirty="0" smtClean="0"/>
              <a:t>, elle est l'auteur d'un rapport parlementaire intitulé « Contre l'</a:t>
            </a:r>
            <a:r>
              <a:rPr lang="fr-FR" dirty="0" smtClean="0">
                <a:hlinkClick r:id="rId5" tooltip="Hypersexualisation"/>
              </a:rPr>
              <a:t>hypersexualisation</a:t>
            </a:r>
            <a:r>
              <a:rPr lang="fr-FR" dirty="0" smtClean="0"/>
              <a:t>, un nouveau combat pour l'égalité » </a:t>
            </a:r>
            <a:endParaRPr lang="fr-FR" dirty="0"/>
          </a:p>
        </p:txBody>
      </p:sp>
      <p:sp>
        <p:nvSpPr>
          <p:cNvPr id="4" name="Espace réservé du numéro de diapositive 3"/>
          <p:cNvSpPr>
            <a:spLocks noGrp="1"/>
          </p:cNvSpPr>
          <p:nvPr>
            <p:ph type="sldNum" sz="quarter" idx="10"/>
          </p:nvPr>
        </p:nvSpPr>
        <p:spPr/>
        <p:txBody>
          <a:bodyPr/>
          <a:lstStyle/>
          <a:p>
            <a:fld id="{1F1FC3C1-471D-124D-972B-54834A9A455E}" type="slidenum">
              <a:rPr lang="fr-FR" smtClean="0"/>
              <a:t>11</a:t>
            </a:fld>
            <a:endParaRPr lang="fr-FR"/>
          </a:p>
        </p:txBody>
      </p:sp>
    </p:spTree>
    <p:extLst>
      <p:ext uri="{BB962C8B-B14F-4D97-AF65-F5344CB8AC3E}">
        <p14:creationId xmlns:p14="http://schemas.microsoft.com/office/powerpoint/2010/main" val="113039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D3C1111-24FE-9A41-B6CE-12D875025585}" type="datetimeFigureOut">
              <a:rPr lang="fr-FR" smtClean="0"/>
              <a:t>07.09.15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395027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3D3C1111-24FE-9A41-B6CE-12D875025585}" type="datetimeFigureOut">
              <a:rPr lang="fr-FR" smtClean="0"/>
              <a:t>07.09.15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86547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3D3C1111-24FE-9A41-B6CE-12D875025585}" type="datetimeFigureOut">
              <a:rPr lang="fr-FR" smtClean="0"/>
              <a:t>07.09.15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183366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3D3C1111-24FE-9A41-B6CE-12D875025585}" type="datetimeFigureOut">
              <a:rPr lang="fr-FR" smtClean="0"/>
              <a:t>07.09.15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407254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3D3C1111-24FE-9A41-B6CE-12D875025585}" type="datetimeFigureOut">
              <a:rPr lang="fr-FR" smtClean="0"/>
              <a:t>07.09.15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128433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3D3C1111-24FE-9A41-B6CE-12D875025585}" type="datetimeFigureOut">
              <a:rPr lang="fr-FR" smtClean="0"/>
              <a:t>07.09.15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369378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3D3C1111-24FE-9A41-B6CE-12D875025585}" type="datetimeFigureOut">
              <a:rPr lang="fr-FR" smtClean="0"/>
              <a:t>07.09.15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369215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3D3C1111-24FE-9A41-B6CE-12D875025585}" type="datetimeFigureOut">
              <a:rPr lang="fr-FR" smtClean="0"/>
              <a:t>07.09.15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400197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3C1111-24FE-9A41-B6CE-12D875025585}" type="datetimeFigureOut">
              <a:rPr lang="fr-FR" smtClean="0"/>
              <a:t>07.09.15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343810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3D3C1111-24FE-9A41-B6CE-12D875025585}" type="datetimeFigureOut">
              <a:rPr lang="fr-FR" smtClean="0"/>
              <a:t>07.09.15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368778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3D3C1111-24FE-9A41-B6CE-12D875025585}" type="datetimeFigureOut">
              <a:rPr lang="fr-FR" smtClean="0"/>
              <a:t>07.09.15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39D34-14FE-A04B-9E35-5E53FAFB1339}" type="slidenum">
              <a:rPr lang="fr-FR" smtClean="0"/>
              <a:t>‹#›</a:t>
            </a:fld>
            <a:endParaRPr lang="fr-FR"/>
          </a:p>
        </p:txBody>
      </p:sp>
    </p:spTree>
    <p:extLst>
      <p:ext uri="{BB962C8B-B14F-4D97-AF65-F5344CB8AC3E}">
        <p14:creationId xmlns:p14="http://schemas.microsoft.com/office/powerpoint/2010/main" val="615156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1111-24FE-9A41-B6CE-12D875025585}" type="datetimeFigureOut">
              <a:rPr lang="fr-FR" smtClean="0"/>
              <a:t>07.09.15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39D34-14FE-A04B-9E35-5E53FAFB1339}" type="slidenum">
              <a:rPr lang="fr-FR" smtClean="0"/>
              <a:t>‹#›</a:t>
            </a:fld>
            <a:endParaRPr lang="fr-FR"/>
          </a:p>
        </p:txBody>
      </p:sp>
    </p:spTree>
    <p:extLst>
      <p:ext uri="{BB962C8B-B14F-4D97-AF65-F5344CB8AC3E}">
        <p14:creationId xmlns:p14="http://schemas.microsoft.com/office/powerpoint/2010/main" val="3134887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79388" y="549275"/>
            <a:ext cx="8964612" cy="5472113"/>
          </a:xfrm>
        </p:spPr>
        <p:txBody>
          <a:bodyPr/>
          <a:lstStyle/>
          <a:p>
            <a:pPr algn="ctr" eaLnBrk="1" hangingPunct="1">
              <a:buFontTx/>
              <a:buNone/>
            </a:pPr>
            <a:endParaRPr lang="fr-FR" b="1" dirty="0">
              <a:latin typeface="Arial" charset="0"/>
              <a:ea typeface="ＭＳ Ｐゴシック" charset="0"/>
              <a:cs typeface="ＭＳ Ｐゴシック" charset="0"/>
            </a:endParaRPr>
          </a:p>
          <a:p>
            <a:pPr algn="ctr" eaLnBrk="1" hangingPunct="1">
              <a:buFontTx/>
              <a:buNone/>
            </a:pPr>
            <a:endParaRPr lang="fr-FR" b="1" dirty="0">
              <a:latin typeface="Arial" charset="0"/>
              <a:ea typeface="ＭＳ Ｐゴシック" charset="0"/>
              <a:cs typeface="ＭＳ Ｐゴシック" charset="0"/>
            </a:endParaRPr>
          </a:p>
          <a:p>
            <a:pPr algn="ctr">
              <a:buNone/>
            </a:pPr>
            <a:endParaRPr lang="fr-FR" sz="4000" b="1" dirty="0" smtClean="0">
              <a:latin typeface="Arial"/>
              <a:cs typeface="Arial"/>
            </a:endParaRPr>
          </a:p>
          <a:p>
            <a:pPr algn="ctr">
              <a:buNone/>
            </a:pPr>
            <a:r>
              <a:rPr lang="fr-FR" sz="4400" b="1" dirty="0" smtClean="0">
                <a:latin typeface="Arial"/>
                <a:cs typeface="Arial"/>
              </a:rPr>
              <a:t>Smartphone </a:t>
            </a:r>
            <a:r>
              <a:rPr lang="fr-FR" sz="4400" b="1" dirty="0">
                <a:latin typeface="Arial"/>
                <a:cs typeface="Arial"/>
              </a:rPr>
              <a:t>et réseaux sociaux, leurs influences dans </a:t>
            </a:r>
            <a:r>
              <a:rPr lang="fr-FR" sz="4400" b="1" dirty="0" smtClean="0">
                <a:latin typeface="Arial"/>
                <a:cs typeface="Arial"/>
              </a:rPr>
              <a:t>le développement</a:t>
            </a:r>
            <a:r>
              <a:rPr lang="fr-FR" sz="4400" b="1" dirty="0">
                <a:latin typeface="Arial"/>
                <a:cs typeface="Arial"/>
              </a:rPr>
              <a:t/>
            </a:r>
            <a:br>
              <a:rPr lang="fr-FR" sz="4400" b="1" dirty="0">
                <a:latin typeface="Arial"/>
                <a:cs typeface="Arial"/>
              </a:rPr>
            </a:br>
            <a:r>
              <a:rPr lang="fr-FR" sz="4400" b="1" dirty="0" smtClean="0">
                <a:latin typeface="Arial"/>
                <a:cs typeface="Arial"/>
              </a:rPr>
              <a:t>psychosexuel des jeunes</a:t>
            </a:r>
            <a:endParaRPr lang="fr-FR" sz="4400" b="1" dirty="0">
              <a:latin typeface="Arial"/>
              <a:ea typeface="ＭＳ Ｐゴシック" charset="0"/>
              <a:cs typeface="Arial"/>
            </a:endParaRPr>
          </a:p>
        </p:txBody>
      </p:sp>
      <p:sp>
        <p:nvSpPr>
          <p:cNvPr id="15363" name="ZoneTexte 4"/>
          <p:cNvSpPr txBox="1">
            <a:spLocks noChangeArrowheads="1"/>
          </p:cNvSpPr>
          <p:nvPr/>
        </p:nvSpPr>
        <p:spPr bwMode="auto">
          <a:xfrm>
            <a:off x="5551425" y="3571669"/>
            <a:ext cx="163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InaiMathi" charset="0"/>
                <a:ea typeface="ＭＳ Ｐゴシック" charset="0"/>
                <a:cs typeface="ＭＳ Ｐゴシック" charset="0"/>
              </a:defRPr>
            </a:lvl1pPr>
            <a:lvl2pPr marL="37931725" indent="-37474525">
              <a:defRPr sz="2400">
                <a:solidFill>
                  <a:schemeClr val="tx1"/>
                </a:solidFill>
                <a:latin typeface="InaiMathi" charset="0"/>
                <a:ea typeface="ＭＳ Ｐゴシック" charset="0"/>
              </a:defRPr>
            </a:lvl2pPr>
            <a:lvl3pPr>
              <a:defRPr sz="2400">
                <a:solidFill>
                  <a:schemeClr val="tx1"/>
                </a:solidFill>
                <a:latin typeface="InaiMathi" charset="0"/>
                <a:ea typeface="ＭＳ Ｐゴシック" charset="0"/>
              </a:defRPr>
            </a:lvl3pPr>
            <a:lvl4pPr>
              <a:defRPr sz="2400">
                <a:solidFill>
                  <a:schemeClr val="tx1"/>
                </a:solidFill>
                <a:latin typeface="InaiMathi" charset="0"/>
                <a:ea typeface="ＭＳ Ｐゴシック" charset="0"/>
              </a:defRPr>
            </a:lvl4pPr>
            <a:lvl5pPr>
              <a:defRPr sz="2400">
                <a:solidFill>
                  <a:schemeClr val="tx1"/>
                </a:solidFill>
                <a:latin typeface="InaiMathi" charset="0"/>
                <a:ea typeface="ＭＳ Ｐゴシック" charset="0"/>
              </a:defRPr>
            </a:lvl5pPr>
            <a:lvl6pPr marL="457200" eaLnBrk="0" fontAlgn="base" hangingPunct="0">
              <a:spcBef>
                <a:spcPct val="0"/>
              </a:spcBef>
              <a:spcAft>
                <a:spcPct val="0"/>
              </a:spcAft>
              <a:defRPr sz="2400">
                <a:solidFill>
                  <a:schemeClr val="tx1"/>
                </a:solidFill>
                <a:latin typeface="InaiMathi" charset="0"/>
                <a:ea typeface="ＭＳ Ｐゴシック" charset="0"/>
              </a:defRPr>
            </a:lvl6pPr>
            <a:lvl7pPr marL="914400" eaLnBrk="0" fontAlgn="base" hangingPunct="0">
              <a:spcBef>
                <a:spcPct val="0"/>
              </a:spcBef>
              <a:spcAft>
                <a:spcPct val="0"/>
              </a:spcAft>
              <a:defRPr sz="2400">
                <a:solidFill>
                  <a:schemeClr val="tx1"/>
                </a:solidFill>
                <a:latin typeface="InaiMathi" charset="0"/>
                <a:ea typeface="ＭＳ Ｐゴシック" charset="0"/>
              </a:defRPr>
            </a:lvl7pPr>
            <a:lvl8pPr marL="1371600" eaLnBrk="0" fontAlgn="base" hangingPunct="0">
              <a:spcBef>
                <a:spcPct val="0"/>
              </a:spcBef>
              <a:spcAft>
                <a:spcPct val="0"/>
              </a:spcAft>
              <a:defRPr sz="2400">
                <a:solidFill>
                  <a:schemeClr val="tx1"/>
                </a:solidFill>
                <a:latin typeface="InaiMathi" charset="0"/>
                <a:ea typeface="ＭＳ Ｐゴシック" charset="0"/>
              </a:defRPr>
            </a:lvl8pPr>
            <a:lvl9pPr marL="1828800" eaLnBrk="0" fontAlgn="base" hangingPunct="0">
              <a:spcBef>
                <a:spcPct val="0"/>
              </a:spcBef>
              <a:spcAft>
                <a:spcPct val="0"/>
              </a:spcAft>
              <a:defRPr sz="2400">
                <a:solidFill>
                  <a:schemeClr val="tx1"/>
                </a:solidFill>
                <a:latin typeface="InaiMathi" charset="0"/>
                <a:ea typeface="ＭＳ Ｐゴシック" charset="0"/>
              </a:defRPr>
            </a:lvl9pPr>
          </a:lstStyle>
          <a:p>
            <a:endParaRPr lang="fr-F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5" name="Titre 1"/>
          <p:cNvSpPr>
            <a:spLocks noGrp="1"/>
          </p:cNvSpPr>
          <p:nvPr>
            <p:ph type="title"/>
          </p:nvPr>
        </p:nvSpPr>
        <p:spPr>
          <a:xfrm>
            <a:off x="457200" y="274638"/>
            <a:ext cx="8229600" cy="1143000"/>
          </a:xfrm>
          <a:solidFill>
            <a:schemeClr val="accent6"/>
          </a:solidFill>
        </p:spPr>
        <p:txBody>
          <a:bodyPr>
            <a:normAutofit fontScale="90000"/>
          </a:bodyPr>
          <a:lstStyle/>
          <a:p>
            <a:pPr marL="0" indent="0"/>
            <a:r>
              <a:rPr lang="fr-CH" b="1" dirty="0">
                <a:latin typeface="Arial"/>
                <a:cs typeface="Arial"/>
              </a:rPr>
              <a:t>Journées annuelles de la SSDPM 2015  </a:t>
            </a:r>
            <a:r>
              <a:rPr lang="fr-CH" b="1" dirty="0" smtClean="0">
                <a:latin typeface="Arial"/>
                <a:cs typeface="Arial"/>
              </a:rPr>
              <a:t>Pfäffikon</a:t>
            </a:r>
            <a:endParaRPr lang="fr-CH" b="1" dirty="0">
              <a:latin typeface="Arial"/>
              <a:cs typeface="Arial"/>
            </a:endParaRPr>
          </a:p>
        </p:txBody>
      </p:sp>
    </p:spTree>
    <p:extLst>
      <p:ext uri="{BB962C8B-B14F-4D97-AF65-F5344CB8AC3E}">
        <p14:creationId xmlns:p14="http://schemas.microsoft.com/office/powerpoint/2010/main" val="4160566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79646"/>
          </a:solidFill>
        </p:spPr>
        <p:txBody>
          <a:bodyPr>
            <a:normAutofit/>
          </a:bodyPr>
          <a:lstStyle/>
          <a:p>
            <a:r>
              <a:rPr lang="fr-FR" sz="4000" b="1" dirty="0" smtClean="0">
                <a:latin typeface="Arial"/>
                <a:cs typeface="Arial"/>
              </a:rPr>
              <a:t>Rappel : Situation de départ</a:t>
            </a:r>
            <a:endParaRPr lang="fr-FR" sz="4000" b="1" dirty="0">
              <a:latin typeface="Arial"/>
              <a:cs typeface="Arial"/>
            </a:endParaRPr>
          </a:p>
        </p:txBody>
      </p:sp>
      <p:sp>
        <p:nvSpPr>
          <p:cNvPr id="8" name="ZoneTexte 7"/>
          <p:cNvSpPr txBox="1"/>
          <p:nvPr/>
        </p:nvSpPr>
        <p:spPr>
          <a:xfrm>
            <a:off x="430212" y="4055281"/>
            <a:ext cx="3062219" cy="769441"/>
          </a:xfrm>
          <a:prstGeom prst="rect">
            <a:avLst/>
          </a:prstGeom>
          <a:noFill/>
        </p:spPr>
        <p:txBody>
          <a:bodyPr wrap="square" rtlCol="0">
            <a:spAutoFit/>
          </a:bodyPr>
          <a:lstStyle/>
          <a:p>
            <a:endParaRPr lang="fr-FR" sz="2200" dirty="0" smtClean="0">
              <a:latin typeface="Arial"/>
              <a:cs typeface="Arial"/>
            </a:endParaRPr>
          </a:p>
          <a:p>
            <a:r>
              <a:rPr lang="fr-FR" sz="2200" dirty="0" smtClean="0">
                <a:latin typeface="Arial"/>
                <a:cs typeface="Arial"/>
              </a:rPr>
              <a:t>Age comparable ? oui  </a:t>
            </a:r>
            <a:endParaRPr lang="fr-FR" sz="2200" dirty="0">
              <a:latin typeface="Arial"/>
              <a:cs typeface="Arial"/>
            </a:endParaRPr>
          </a:p>
        </p:txBody>
      </p:sp>
      <p:sp>
        <p:nvSpPr>
          <p:cNvPr id="9" name="ZoneTexte 8"/>
          <p:cNvSpPr txBox="1"/>
          <p:nvPr/>
        </p:nvSpPr>
        <p:spPr>
          <a:xfrm>
            <a:off x="259733" y="4887574"/>
            <a:ext cx="6034975" cy="430887"/>
          </a:xfrm>
          <a:prstGeom prst="rect">
            <a:avLst/>
          </a:prstGeom>
          <a:noFill/>
        </p:spPr>
        <p:txBody>
          <a:bodyPr wrap="none" rtlCol="0">
            <a:spAutoFit/>
          </a:bodyPr>
          <a:lstStyle/>
          <a:p>
            <a:r>
              <a:rPr lang="fr-FR" sz="2200" dirty="0" smtClean="0">
                <a:latin typeface="Arial"/>
                <a:cs typeface="Arial"/>
              </a:rPr>
              <a:t>En adéquation avec l’âge des participants ?...?</a:t>
            </a:r>
            <a:endParaRPr lang="fr-FR" sz="2200" dirty="0">
              <a:latin typeface="Arial"/>
              <a:cs typeface="Arial"/>
            </a:endParaRPr>
          </a:p>
        </p:txBody>
      </p:sp>
      <p:sp>
        <p:nvSpPr>
          <p:cNvPr id="10" name="ZoneTexte 9"/>
          <p:cNvSpPr txBox="1"/>
          <p:nvPr/>
        </p:nvSpPr>
        <p:spPr>
          <a:xfrm>
            <a:off x="3492432" y="4283511"/>
            <a:ext cx="4052138" cy="430887"/>
          </a:xfrm>
          <a:prstGeom prst="rect">
            <a:avLst/>
          </a:prstGeom>
          <a:noFill/>
        </p:spPr>
        <p:txBody>
          <a:bodyPr wrap="square" rtlCol="0">
            <a:spAutoFit/>
          </a:bodyPr>
          <a:lstStyle/>
          <a:p>
            <a:r>
              <a:rPr lang="fr-FR" sz="2200" dirty="0" smtClean="0">
                <a:latin typeface="Arial"/>
                <a:cs typeface="Arial"/>
              </a:rPr>
              <a:t>Participation volontaire ? oui</a:t>
            </a:r>
          </a:p>
        </p:txBody>
      </p:sp>
      <p:graphicFrame>
        <p:nvGraphicFramePr>
          <p:cNvPr id="7" name="Tableau 6"/>
          <p:cNvGraphicFramePr>
            <a:graphicFrameLocks noGrp="1"/>
          </p:cNvGraphicFramePr>
          <p:nvPr>
            <p:extLst>
              <p:ext uri="{D42A27DB-BD31-4B8C-83A1-F6EECF244321}">
                <p14:modId xmlns:p14="http://schemas.microsoft.com/office/powerpoint/2010/main" val="2773162872"/>
              </p:ext>
            </p:extLst>
          </p:nvPr>
        </p:nvGraphicFramePr>
        <p:xfrm>
          <a:off x="259733" y="1723191"/>
          <a:ext cx="8717426" cy="2560320"/>
        </p:xfrm>
        <a:graphic>
          <a:graphicData uri="http://schemas.openxmlformats.org/drawingml/2006/table">
            <a:tbl>
              <a:tblPr firstRow="1" bandRow="1">
                <a:tableStyleId>{5C22544A-7EE6-4342-B048-85BDC9FD1C3A}</a:tableStyleId>
              </a:tblPr>
              <a:tblGrid>
                <a:gridCol w="4358713"/>
                <a:gridCol w="4358713"/>
              </a:tblGrid>
              <a:tr h="2417672">
                <a:tc>
                  <a:txBody>
                    <a:bodyPr/>
                    <a:lstStyle/>
                    <a:p>
                      <a:pPr marL="0" indent="0">
                        <a:buNone/>
                      </a:pPr>
                      <a:r>
                        <a:rPr lang="fr-FR" sz="1800" u="sng" dirty="0" smtClean="0">
                          <a:latin typeface="Arial"/>
                          <a:cs typeface="Arial"/>
                        </a:rPr>
                        <a:t>Situation 1</a:t>
                      </a:r>
                      <a:endParaRPr lang="fr-FR" sz="1800" dirty="0" smtClean="0">
                        <a:latin typeface="Arial"/>
                        <a:cs typeface="Arial"/>
                      </a:endParaRPr>
                    </a:p>
                    <a:p>
                      <a:pPr marL="0" indent="0">
                        <a:buNone/>
                      </a:pPr>
                      <a:r>
                        <a:rPr lang="fr-FR" sz="1800" dirty="0" smtClean="0">
                          <a:latin typeface="Arial"/>
                          <a:cs typeface="Arial"/>
                        </a:rPr>
                        <a:t>Une adolescente de 11 ans a l’habitude, lors des récréations, de faire des fellations à des garçons du même âge. Tout cela est filmé. A l’âge de 13 ans, les images se retrouvent sur internet et elle « dépose plainte  ».</a:t>
                      </a:r>
                      <a:endParaRPr lang="fr-FR" sz="1800" dirty="0">
                        <a:latin typeface="Arial"/>
                        <a:cs typeface="Arial"/>
                      </a:endParaRPr>
                    </a:p>
                  </a:txBody>
                  <a:tcPr/>
                </a:tc>
                <a:tc>
                  <a:txBody>
                    <a:bodyPr/>
                    <a:lstStyle/>
                    <a:p>
                      <a:r>
                        <a:rPr lang="fr-FR" sz="1800" u="sng" dirty="0" smtClean="0">
                          <a:latin typeface="Arial"/>
                          <a:cs typeface="Arial"/>
                        </a:rPr>
                        <a:t>Situation 2</a:t>
                      </a:r>
                      <a:endParaRPr lang="fr-FR" sz="1800" dirty="0" smtClean="0">
                        <a:latin typeface="Arial"/>
                        <a:cs typeface="Arial"/>
                      </a:endParaRPr>
                    </a:p>
                    <a:p>
                      <a:r>
                        <a:rPr lang="fr-FR" sz="1800" dirty="0" smtClean="0">
                          <a:latin typeface="Arial"/>
                          <a:cs typeface="Arial"/>
                        </a:rPr>
                        <a:t>Une fille de 12 ans « chauffe » un garçon de 13 ans. Ils ont une relation sexuelle. </a:t>
                      </a:r>
                    </a:p>
                    <a:p>
                      <a:r>
                        <a:rPr lang="fr-FR" sz="1800" dirty="0" smtClean="0">
                          <a:latin typeface="Arial"/>
                          <a:cs typeface="Arial"/>
                        </a:rPr>
                        <a:t>Quelque temps plus tard, la fille se sent mal et a le sentiment d’avoir vécu un viol car elle n’a pas réussi à dire « non ».</a:t>
                      </a:r>
                    </a:p>
                    <a:p>
                      <a:endParaRPr lang="fr-FR" sz="1800" dirty="0"/>
                    </a:p>
                  </a:txBody>
                  <a:tcPr/>
                </a:tc>
              </a:tr>
            </a:tbl>
          </a:graphicData>
        </a:graphic>
      </p:graphicFrame>
      <p:sp>
        <p:nvSpPr>
          <p:cNvPr id="3" name="ZoneTexte 2"/>
          <p:cNvSpPr txBox="1"/>
          <p:nvPr/>
        </p:nvSpPr>
        <p:spPr>
          <a:xfrm>
            <a:off x="6847693" y="4714398"/>
            <a:ext cx="1969747" cy="430887"/>
          </a:xfrm>
          <a:prstGeom prst="rect">
            <a:avLst/>
          </a:prstGeom>
          <a:noFill/>
        </p:spPr>
        <p:txBody>
          <a:bodyPr wrap="none" rtlCol="0">
            <a:spAutoFit/>
          </a:bodyPr>
          <a:lstStyle/>
          <a:p>
            <a:r>
              <a:rPr lang="fr-FR" sz="2200" dirty="0" smtClean="0">
                <a:latin typeface="Arial"/>
                <a:cs typeface="Arial"/>
              </a:rPr>
              <a:t>Abus sexuel ? </a:t>
            </a:r>
            <a:endParaRPr lang="fr-FR" sz="2200" dirty="0">
              <a:latin typeface="Arial"/>
              <a:cs typeface="Arial"/>
            </a:endParaRPr>
          </a:p>
        </p:txBody>
      </p:sp>
      <p:sp>
        <p:nvSpPr>
          <p:cNvPr id="11" name="ZoneTexte 10"/>
          <p:cNvSpPr txBox="1"/>
          <p:nvPr/>
        </p:nvSpPr>
        <p:spPr>
          <a:xfrm>
            <a:off x="259733" y="5293845"/>
            <a:ext cx="8396593" cy="1446550"/>
          </a:xfrm>
          <a:prstGeom prst="rect">
            <a:avLst/>
          </a:prstGeom>
          <a:noFill/>
        </p:spPr>
        <p:txBody>
          <a:bodyPr wrap="square" rtlCol="0">
            <a:spAutoFit/>
          </a:bodyPr>
          <a:lstStyle/>
          <a:p>
            <a:pPr algn="ctr"/>
            <a:r>
              <a:rPr lang="fr-FR" sz="2200" dirty="0" smtClean="0">
                <a:latin typeface="Arial"/>
                <a:cs typeface="Arial"/>
              </a:rPr>
              <a:t>Mais </a:t>
            </a:r>
          </a:p>
          <a:p>
            <a:pPr algn="ctr"/>
            <a:r>
              <a:rPr lang="fr-FR" sz="2200" dirty="0" smtClean="0">
                <a:latin typeface="Arial"/>
                <a:cs typeface="Arial"/>
              </a:rPr>
              <a:t>étudier la sexualité et les relations amoureuses des adolescents implique aussi d’explorer aussi les facteurs qui peuvent les influencer. </a:t>
            </a:r>
            <a:endParaRPr lang="fr-FR" sz="2200" dirty="0">
              <a:latin typeface="Arial"/>
              <a:cs typeface="Arial"/>
            </a:endParaRPr>
          </a:p>
        </p:txBody>
      </p:sp>
      <p:sp>
        <p:nvSpPr>
          <p:cNvPr id="12" name="ZoneTexte 11"/>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3486088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2400" y="3150178"/>
            <a:ext cx="8686800" cy="1723549"/>
          </a:xfrm>
          <a:prstGeom prst="rect">
            <a:avLst/>
          </a:prstGeom>
          <a:noFill/>
        </p:spPr>
        <p:txBody>
          <a:bodyPr wrap="square" rtlCol="0">
            <a:spAutoFit/>
          </a:bodyPr>
          <a:lstStyle/>
          <a:p>
            <a:pPr algn="just"/>
            <a:r>
              <a:rPr lang="fr-FR" sz="2200" dirty="0" smtClean="0">
                <a:latin typeface="Arial"/>
                <a:cs typeface="Arial"/>
              </a:rPr>
              <a:t>Les études, bien que très nombreuses, ne  sont pas toutes d’accord</a:t>
            </a:r>
            <a:r>
              <a:rPr lang="fr-FR" sz="2200" dirty="0">
                <a:latin typeface="Arial"/>
                <a:cs typeface="Arial"/>
              </a:rPr>
              <a:t> </a:t>
            </a:r>
            <a:r>
              <a:rPr lang="fr-FR" sz="2200" dirty="0" smtClean="0">
                <a:latin typeface="Arial"/>
                <a:cs typeface="Arial"/>
              </a:rPr>
              <a:t>sur l’effet des images sexuelles (pornographiques) sur le développement de la sexualité des adolescents d’aujourd’hui. </a:t>
            </a:r>
          </a:p>
          <a:p>
            <a:endParaRPr lang="fr-FR" sz="2200" dirty="0">
              <a:latin typeface="Arial"/>
              <a:cs typeface="Arial"/>
            </a:endParaRPr>
          </a:p>
          <a:p>
            <a:r>
              <a:rPr lang="fr-FR" dirty="0" smtClean="0"/>
              <a:t> </a:t>
            </a:r>
            <a:endParaRPr lang="fr-FR" dirty="0"/>
          </a:p>
        </p:txBody>
      </p:sp>
      <p:sp>
        <p:nvSpPr>
          <p:cNvPr id="4"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33914835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172" y="2622360"/>
            <a:ext cx="8511440" cy="3523720"/>
          </a:xfrm>
        </p:spPr>
        <p:txBody>
          <a:bodyPr>
            <a:normAutofit/>
          </a:bodyPr>
          <a:lstStyle/>
          <a:p>
            <a:pPr marL="0" indent="0">
              <a:buNone/>
            </a:pPr>
            <a:r>
              <a:rPr lang="fr-FR" sz="2200" dirty="0">
                <a:latin typeface="Arial"/>
                <a:cs typeface="Arial"/>
              </a:rPr>
              <a:t>La démocratisation d’Internet a facilité l’accès de tous aux images pornographiques</a:t>
            </a:r>
            <a:r>
              <a:rPr lang="fr-FR" sz="2200" dirty="0" smtClean="0">
                <a:latin typeface="Arial"/>
                <a:cs typeface="Arial"/>
              </a:rPr>
              <a:t>. </a:t>
            </a:r>
            <a:endParaRPr lang="fr-FR" sz="2200" dirty="0">
              <a:latin typeface="Arial"/>
              <a:cs typeface="Arial"/>
            </a:endParaRPr>
          </a:p>
          <a:p>
            <a:pPr marL="0" indent="0">
              <a:buNone/>
            </a:pPr>
            <a:endParaRPr lang="fr-FR" sz="2200" dirty="0">
              <a:latin typeface="Arial"/>
              <a:cs typeface="Arial"/>
            </a:endParaRPr>
          </a:p>
          <a:p>
            <a:pPr marL="0" indent="0">
              <a:buNone/>
            </a:pPr>
            <a:r>
              <a:rPr lang="fr-FR" sz="2200" dirty="0" smtClean="0">
                <a:latin typeface="Arial"/>
                <a:cs typeface="Arial"/>
              </a:rPr>
              <a:t>Le </a:t>
            </a:r>
            <a:r>
              <a:rPr lang="fr-FR" sz="2200" dirty="0">
                <a:latin typeface="Arial"/>
                <a:cs typeface="Arial"/>
              </a:rPr>
              <a:t>sociologue Michel </a:t>
            </a:r>
            <a:r>
              <a:rPr lang="fr-FR" sz="2200" dirty="0" err="1">
                <a:latin typeface="Arial"/>
                <a:cs typeface="Arial"/>
              </a:rPr>
              <a:t>Bozon</a:t>
            </a:r>
            <a:r>
              <a:rPr lang="fr-FR" sz="2200" dirty="0">
                <a:latin typeface="Arial"/>
                <a:cs typeface="Arial"/>
              </a:rPr>
              <a:t> </a:t>
            </a:r>
            <a:r>
              <a:rPr lang="fr-FR" sz="2200" dirty="0" smtClean="0">
                <a:latin typeface="Arial"/>
                <a:cs typeface="Arial"/>
              </a:rPr>
              <a:t>explicite </a:t>
            </a:r>
            <a:r>
              <a:rPr lang="fr-FR" sz="2200" dirty="0">
                <a:latin typeface="Arial"/>
                <a:cs typeface="Arial"/>
              </a:rPr>
              <a:t>que cette accessibilité a fait du visionnage de la pornographie une </a:t>
            </a:r>
            <a:r>
              <a:rPr lang="fr-FR" sz="2200" b="1" dirty="0">
                <a:solidFill>
                  <a:srgbClr val="FF6600"/>
                </a:solidFill>
                <a:latin typeface="Arial"/>
                <a:cs typeface="Arial"/>
              </a:rPr>
              <a:t>« pratique banale » </a:t>
            </a:r>
            <a:r>
              <a:rPr lang="fr-FR" sz="2200" dirty="0">
                <a:latin typeface="Arial"/>
                <a:cs typeface="Arial"/>
              </a:rPr>
              <a:t>chez les adolescents (BOZON M., entretien </a:t>
            </a:r>
            <a:r>
              <a:rPr lang="fr-FR" sz="2200" i="1" dirty="0">
                <a:latin typeface="Arial"/>
                <a:cs typeface="Arial"/>
              </a:rPr>
              <a:t>in </a:t>
            </a:r>
            <a:r>
              <a:rPr lang="fr-FR" sz="2200" dirty="0">
                <a:latin typeface="Arial"/>
                <a:cs typeface="Arial"/>
              </a:rPr>
              <a:t>JOIGNOT F., 2012). </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22185444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040722"/>
            <a:ext cx="8686800" cy="2456502"/>
          </a:xfrm>
          <a:prstGeom prst="bentArrow">
            <a:avLst/>
          </a:prstGeom>
        </p:spPr>
        <p:txBody>
          <a:bodyPr>
            <a:normAutofit/>
          </a:bodyPr>
          <a:lstStyle/>
          <a:p>
            <a:pPr marL="0" indent="0" algn="just">
              <a:buNone/>
            </a:pPr>
            <a:r>
              <a:rPr lang="fr-FR" sz="2200" dirty="0" smtClean="0">
                <a:latin typeface="Arial"/>
                <a:cs typeface="Arial"/>
              </a:rPr>
              <a:t>Nombres d’auteurs expliquent </a:t>
            </a:r>
            <a:r>
              <a:rPr lang="fr-FR" sz="2200" dirty="0">
                <a:latin typeface="Arial"/>
                <a:cs typeface="Arial"/>
              </a:rPr>
              <a:t>que </a:t>
            </a:r>
            <a:endParaRPr lang="fr-FR" sz="2200" dirty="0" smtClean="0">
              <a:latin typeface="Arial"/>
              <a:cs typeface="Arial"/>
            </a:endParaRPr>
          </a:p>
          <a:p>
            <a:pPr marL="0" indent="0" algn="just">
              <a:buNone/>
            </a:pPr>
            <a:r>
              <a:rPr lang="fr-FR" sz="2200" dirty="0" smtClean="0">
                <a:latin typeface="Arial"/>
                <a:cs typeface="Arial"/>
              </a:rPr>
              <a:t>	</a:t>
            </a:r>
            <a:r>
              <a:rPr lang="fr-FR" sz="2200" dirty="0" smtClean="0">
                <a:latin typeface="Arial"/>
                <a:cs typeface="Arial"/>
                <a:sym typeface="Wingdings"/>
              </a:rPr>
              <a:t> </a:t>
            </a:r>
            <a:r>
              <a:rPr lang="fr-FR" sz="2200" dirty="0" smtClean="0">
                <a:latin typeface="Arial"/>
                <a:cs typeface="Arial"/>
              </a:rPr>
              <a:t>la </a:t>
            </a:r>
            <a:r>
              <a:rPr lang="fr-FR" sz="2200" dirty="0">
                <a:latin typeface="Arial"/>
                <a:cs typeface="Arial"/>
              </a:rPr>
              <a:t>qualité des relations parents-enfants </a:t>
            </a:r>
            <a:endParaRPr lang="fr-FR" sz="2200" dirty="0" smtClean="0">
              <a:latin typeface="Arial"/>
              <a:cs typeface="Arial"/>
            </a:endParaRPr>
          </a:p>
          <a:p>
            <a:pPr marL="0" indent="0" algn="just">
              <a:buNone/>
            </a:pPr>
            <a:r>
              <a:rPr lang="fr-FR" sz="2200" dirty="0" smtClean="0">
                <a:latin typeface="Arial"/>
                <a:cs typeface="Arial"/>
              </a:rPr>
              <a:t>		</a:t>
            </a:r>
            <a:r>
              <a:rPr lang="fr-FR" sz="2200" dirty="0" smtClean="0">
                <a:latin typeface="Arial"/>
                <a:cs typeface="Arial"/>
                <a:sym typeface="Wingdings"/>
              </a:rPr>
              <a:t> </a:t>
            </a:r>
            <a:r>
              <a:rPr lang="fr-FR" sz="2200" dirty="0" smtClean="0">
                <a:latin typeface="Arial"/>
                <a:cs typeface="Arial"/>
              </a:rPr>
              <a:t>les </a:t>
            </a:r>
            <a:r>
              <a:rPr lang="fr-FR" sz="2200" dirty="0">
                <a:latin typeface="Arial"/>
                <a:cs typeface="Arial"/>
              </a:rPr>
              <a:t>valeurs transmises par les parents </a:t>
            </a:r>
            <a:endParaRPr lang="fr-FR" sz="2200" dirty="0" smtClean="0">
              <a:latin typeface="Arial"/>
              <a:cs typeface="Arial"/>
            </a:endParaRPr>
          </a:p>
          <a:p>
            <a:pPr marL="0" indent="0" algn="just">
              <a:buNone/>
            </a:pPr>
            <a:endParaRPr lang="fr-FR" sz="2200" dirty="0">
              <a:latin typeface="Arial"/>
              <a:cs typeface="Arial"/>
            </a:endParaRPr>
          </a:p>
          <a:p>
            <a:pPr marL="0" indent="0" algn="just">
              <a:buNone/>
            </a:pPr>
            <a:r>
              <a:rPr lang="fr-FR" sz="2200" dirty="0" smtClean="0">
                <a:latin typeface="Arial"/>
                <a:cs typeface="Arial"/>
              </a:rPr>
              <a:t>influencent </a:t>
            </a:r>
            <a:r>
              <a:rPr lang="fr-FR" sz="2200" dirty="0">
                <a:latin typeface="Arial"/>
                <a:cs typeface="Arial"/>
              </a:rPr>
              <a:t>les rapports affectifs et sexuels des adolescents, et notamment leur prise de </a:t>
            </a:r>
            <a:r>
              <a:rPr lang="fr-FR" sz="2200" dirty="0" smtClean="0">
                <a:latin typeface="Arial"/>
                <a:cs typeface="Arial"/>
              </a:rPr>
              <a:t>risques.</a:t>
            </a:r>
            <a:endParaRPr lang="fr-FR" sz="2200" dirty="0">
              <a:latin typeface="Arial"/>
              <a:cs typeface="Arial"/>
            </a:endParaRPr>
          </a:p>
        </p:txBody>
      </p:sp>
      <p:sp>
        <p:nvSpPr>
          <p:cNvPr id="9"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ZoneTexte 6"/>
          <p:cNvSpPr txBox="1"/>
          <p:nvPr/>
        </p:nvSpPr>
        <p:spPr>
          <a:xfrm flipV="1">
            <a:off x="3546858" y="5992040"/>
            <a:ext cx="681492" cy="472260"/>
          </a:xfrm>
          <a:prstGeom prst="bentArrow">
            <a:avLst/>
          </a:prstGeom>
          <a:noFill/>
        </p:spPr>
        <p:txBody>
          <a:bodyPr wrap="square" rtlCol="0">
            <a:spAutoFit/>
          </a:bodyPr>
          <a:lstStyle/>
          <a:p>
            <a:endParaRPr lang="fr-FR" dirty="0" smtClean="0"/>
          </a:p>
        </p:txBody>
      </p:sp>
      <p:sp>
        <p:nvSpPr>
          <p:cNvPr id="11" name="ZoneTexte 10"/>
          <p:cNvSpPr txBox="1"/>
          <p:nvPr/>
        </p:nvSpPr>
        <p:spPr>
          <a:xfrm rot="10800000" flipV="1">
            <a:off x="3918581" y="5725637"/>
            <a:ext cx="4507142" cy="1107996"/>
          </a:xfrm>
          <a:prstGeom prst="bentArrow">
            <a:avLst/>
          </a:prstGeom>
          <a:noFill/>
        </p:spPr>
        <p:txBody>
          <a:bodyPr wrap="square" rtlCol="0">
            <a:spAutoFit/>
          </a:bodyPr>
          <a:lstStyle/>
          <a:p>
            <a:r>
              <a:rPr lang="fr-FR" sz="2200" dirty="0" smtClean="0">
                <a:ln>
                  <a:solidFill>
                    <a:srgbClr val="000000"/>
                  </a:solidFill>
                </a:ln>
                <a:solidFill>
                  <a:srgbClr val="FF0000"/>
                </a:solidFill>
                <a:effectLst>
                  <a:innerShdw blurRad="63500" dist="50800" dir="13500000">
                    <a:prstClr val="black">
                      <a:alpha val="50000"/>
                    </a:prstClr>
                  </a:innerShdw>
                </a:effectLst>
                <a:latin typeface="Arial"/>
                <a:cs typeface="Arial"/>
              </a:rPr>
              <a:t>Actuellement, la prise de risque adolescente se joue-t-elle à travers la sexualité ?</a:t>
            </a:r>
          </a:p>
        </p:txBody>
      </p:sp>
      <p:sp>
        <p:nvSpPr>
          <p:cNvPr id="16" name="Flèche courbée vers la droite 15"/>
          <p:cNvSpPr/>
          <p:nvPr/>
        </p:nvSpPr>
        <p:spPr>
          <a:xfrm>
            <a:off x="3353252" y="5358483"/>
            <a:ext cx="387211" cy="1135893"/>
          </a:xfrm>
          <a:prstGeom prst="curvedRightArrow">
            <a:avLst>
              <a:gd name="adj1" fmla="val 41001"/>
              <a:gd name="adj2" fmla="val 146676"/>
              <a:gd name="adj3" fmla="val 64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7452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220832"/>
            <a:ext cx="9144000" cy="1333473"/>
          </a:xfrm>
        </p:spPr>
        <p:txBody>
          <a:bodyPr>
            <a:normAutofit/>
          </a:bodyPr>
          <a:lstStyle/>
          <a:p>
            <a:pPr marL="0" indent="0">
              <a:buNone/>
            </a:pPr>
            <a:r>
              <a:rPr lang="fr-FR" sz="2200" dirty="0">
                <a:latin typeface="Arial"/>
                <a:cs typeface="Arial"/>
              </a:rPr>
              <a:t>L’utilisation d’Internet et la pornographie </a:t>
            </a:r>
            <a:r>
              <a:rPr lang="fr-FR" sz="2200" dirty="0">
                <a:solidFill>
                  <a:srgbClr val="FF6600"/>
                </a:solidFill>
                <a:latin typeface="Arial"/>
                <a:cs typeface="Arial"/>
              </a:rPr>
              <a:t>remettent partiellement </a:t>
            </a:r>
            <a:r>
              <a:rPr lang="fr-FR" sz="2200" dirty="0">
                <a:latin typeface="Arial"/>
                <a:cs typeface="Arial"/>
              </a:rPr>
              <a:t>en question le traditionalisme de certaines représentations des jeunes sur la vie affective et sexuelle</a:t>
            </a:r>
            <a:r>
              <a:rPr lang="fr-CH" sz="2200" dirty="0">
                <a:latin typeface="Arial"/>
                <a:cs typeface="Arial"/>
              </a:rPr>
              <a:t> </a:t>
            </a:r>
            <a:endParaRPr lang="fr-FR" sz="2200" dirty="0">
              <a:latin typeface="Arial"/>
              <a:cs typeface="Arial"/>
            </a:endParaRPr>
          </a:p>
        </p:txBody>
      </p:sp>
      <p:sp>
        <p:nvSpPr>
          <p:cNvPr id="4" name="ZoneTexte 3"/>
          <p:cNvSpPr txBox="1"/>
          <p:nvPr/>
        </p:nvSpPr>
        <p:spPr>
          <a:xfrm>
            <a:off x="0" y="4965312"/>
            <a:ext cx="9144000" cy="1107996"/>
          </a:xfrm>
          <a:prstGeom prst="rect">
            <a:avLst/>
          </a:prstGeom>
          <a:noFill/>
        </p:spPr>
        <p:txBody>
          <a:bodyPr wrap="square" rtlCol="0">
            <a:spAutoFit/>
          </a:bodyPr>
          <a:lstStyle/>
          <a:p>
            <a:r>
              <a:rPr lang="fr-FR" sz="2200" dirty="0">
                <a:latin typeface="Arial"/>
                <a:cs typeface="Arial"/>
              </a:rPr>
              <a:t>L</a:t>
            </a:r>
            <a:r>
              <a:rPr lang="fr-FR" sz="2200" dirty="0" smtClean="0">
                <a:latin typeface="Arial"/>
                <a:cs typeface="Arial"/>
              </a:rPr>
              <a:t>e </a:t>
            </a:r>
            <a:r>
              <a:rPr lang="fr-FR" sz="2200" dirty="0">
                <a:latin typeface="Arial"/>
                <a:cs typeface="Arial"/>
              </a:rPr>
              <a:t>fait de voir ou de regarder souvent des images pornographiques </a:t>
            </a:r>
            <a:r>
              <a:rPr lang="fr-FR" sz="2200" i="1" dirty="0">
                <a:solidFill>
                  <a:srgbClr val="FF6600"/>
                </a:solidFill>
                <a:latin typeface="Arial"/>
                <a:cs typeface="Arial"/>
              </a:rPr>
              <a:t>peut influencer</a:t>
            </a:r>
            <a:r>
              <a:rPr lang="fr-FR" sz="2200" dirty="0">
                <a:solidFill>
                  <a:srgbClr val="FF6600"/>
                </a:solidFill>
                <a:latin typeface="Arial"/>
                <a:cs typeface="Arial"/>
              </a:rPr>
              <a:t> </a:t>
            </a:r>
            <a:r>
              <a:rPr lang="fr-FR" sz="2200" dirty="0">
                <a:latin typeface="Arial"/>
                <a:cs typeface="Arial"/>
              </a:rPr>
              <a:t>certaines des représentations les plus « traditionnelles » en matière de vie affective et sexuelle.</a:t>
            </a:r>
            <a:r>
              <a:rPr lang="fr-CH" sz="2200" dirty="0">
                <a:latin typeface="Arial"/>
                <a:cs typeface="Arial"/>
              </a:rPr>
              <a:t> </a:t>
            </a:r>
            <a:endParaRPr lang="fr-FR" sz="2200" dirty="0">
              <a:latin typeface="Arial"/>
              <a:cs typeface="Arial"/>
            </a:endParaRPr>
          </a:p>
        </p:txBody>
      </p:sp>
      <p:sp>
        <p:nvSpPr>
          <p:cNvPr id="7" name="ZoneTexte 6"/>
          <p:cNvSpPr txBox="1"/>
          <p:nvPr/>
        </p:nvSpPr>
        <p:spPr>
          <a:xfrm>
            <a:off x="270445" y="2431618"/>
            <a:ext cx="8875522" cy="523220"/>
          </a:xfrm>
          <a:prstGeom prst="rect">
            <a:avLst/>
          </a:prstGeom>
          <a:noFill/>
        </p:spPr>
        <p:txBody>
          <a:bodyPr wrap="none" rtlCol="0">
            <a:spAutoFit/>
          </a:bodyPr>
          <a:lstStyle/>
          <a:p>
            <a:r>
              <a:rPr lang="fr-FR" sz="2800" b="1" dirty="0" smtClean="0"/>
              <a:t>Etude VAS (vie affective et sexuelle des adolescents, 2012) </a:t>
            </a:r>
            <a:endParaRPr lang="fr-FR" sz="2800" b="1" dirty="0"/>
          </a:p>
        </p:txBody>
      </p:sp>
      <p:sp>
        <p:nvSpPr>
          <p:cNvPr id="13"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3319811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3608432"/>
            <a:ext cx="9144000" cy="1107996"/>
          </a:xfrm>
          <a:prstGeom prst="rect">
            <a:avLst/>
          </a:prstGeom>
          <a:noFill/>
        </p:spPr>
        <p:txBody>
          <a:bodyPr wrap="square" rtlCol="0">
            <a:spAutoFit/>
          </a:bodyPr>
          <a:lstStyle/>
          <a:p>
            <a:r>
              <a:rPr lang="fr-FR" sz="2200" dirty="0">
                <a:latin typeface="Arial"/>
                <a:cs typeface="Arial"/>
              </a:rPr>
              <a:t>L</a:t>
            </a:r>
            <a:r>
              <a:rPr lang="fr-FR" sz="2200" dirty="0" smtClean="0">
                <a:latin typeface="Arial"/>
                <a:cs typeface="Arial"/>
              </a:rPr>
              <a:t>es </a:t>
            </a:r>
            <a:r>
              <a:rPr lang="fr-FR" sz="2200" dirty="0">
                <a:latin typeface="Arial"/>
                <a:cs typeface="Arial"/>
              </a:rPr>
              <a:t>jeunes souvent exposés à des images pornographiques sont beaucoup moins susceptibles d’affirmer qu’une fille qui a des rapports sexuels avec plusieurs partenaires </a:t>
            </a:r>
            <a:r>
              <a:rPr lang="fr-FR" sz="2200" dirty="0">
                <a:solidFill>
                  <a:srgbClr val="FF6600"/>
                </a:solidFill>
                <a:latin typeface="Arial"/>
                <a:cs typeface="Arial"/>
              </a:rPr>
              <a:t>n’est pas </a:t>
            </a:r>
            <a:r>
              <a:rPr lang="fr-FR" sz="2200" dirty="0" smtClean="0">
                <a:solidFill>
                  <a:srgbClr val="FF6600"/>
                </a:solidFill>
                <a:latin typeface="Arial"/>
                <a:cs typeface="Arial"/>
              </a:rPr>
              <a:t>respectable</a:t>
            </a:r>
            <a:r>
              <a:rPr lang="fr-FR" sz="2200" dirty="0" smtClean="0">
                <a:latin typeface="Arial"/>
                <a:cs typeface="Arial"/>
              </a:rPr>
              <a:t>.</a:t>
            </a:r>
            <a:endParaRPr lang="fr-FR" sz="2200" dirty="0"/>
          </a:p>
        </p:txBody>
      </p:sp>
      <p:sp>
        <p:nvSpPr>
          <p:cNvPr id="9"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
        <p:nvSpPr>
          <p:cNvPr id="5" name="ZoneTexte 4"/>
          <p:cNvSpPr txBox="1"/>
          <p:nvPr/>
        </p:nvSpPr>
        <p:spPr>
          <a:xfrm>
            <a:off x="270445" y="2431618"/>
            <a:ext cx="7633971" cy="461665"/>
          </a:xfrm>
          <a:prstGeom prst="rect">
            <a:avLst/>
          </a:prstGeom>
          <a:noFill/>
        </p:spPr>
        <p:txBody>
          <a:bodyPr wrap="none" rtlCol="0">
            <a:spAutoFit/>
          </a:bodyPr>
          <a:lstStyle/>
          <a:p>
            <a:r>
              <a:rPr lang="fr-FR" sz="2400" b="1" dirty="0" smtClean="0"/>
              <a:t>Etude VAS (vie affective et sexuelle des adolescents, 2012) </a:t>
            </a:r>
            <a:endParaRPr lang="fr-FR" sz="2400" b="1" dirty="0"/>
          </a:p>
        </p:txBody>
      </p:sp>
      <p:sp>
        <p:nvSpPr>
          <p:cNvPr id="7" name="ZoneTexte 6"/>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552363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7715" y="2633022"/>
            <a:ext cx="8469085" cy="2311401"/>
          </a:xfrm>
        </p:spPr>
        <p:txBody>
          <a:bodyPr>
            <a:normAutofit/>
          </a:bodyPr>
          <a:lstStyle/>
          <a:p>
            <a:pPr marL="0" indent="0" algn="just">
              <a:buNone/>
            </a:pPr>
            <a:endParaRPr lang="fr-FR" sz="1800" dirty="0" smtClean="0"/>
          </a:p>
          <a:p>
            <a:pPr marL="0" indent="0" algn="just">
              <a:buNone/>
            </a:pPr>
            <a:r>
              <a:rPr lang="fr-FR" sz="2200" dirty="0" smtClean="0">
                <a:latin typeface="Arial"/>
                <a:cs typeface="Arial"/>
              </a:rPr>
              <a:t>En 2005, Maria </a:t>
            </a:r>
            <a:r>
              <a:rPr lang="fr-FR" sz="2200" dirty="0" err="1" smtClean="0">
                <a:latin typeface="Arial"/>
                <a:cs typeface="Arial"/>
              </a:rPr>
              <a:t>Marzano</a:t>
            </a:r>
            <a:r>
              <a:rPr lang="fr-FR" sz="2200" dirty="0" smtClean="0">
                <a:latin typeface="Arial"/>
                <a:cs typeface="Arial"/>
              </a:rPr>
              <a:t> (Italie) et Claude </a:t>
            </a:r>
            <a:r>
              <a:rPr lang="fr-FR" sz="2200" dirty="0" err="1" smtClean="0">
                <a:latin typeface="Arial"/>
                <a:cs typeface="Arial"/>
              </a:rPr>
              <a:t>Rozier</a:t>
            </a:r>
            <a:r>
              <a:rPr lang="fr-FR" sz="2200" dirty="0" smtClean="0">
                <a:latin typeface="Arial"/>
                <a:cs typeface="Arial"/>
              </a:rPr>
              <a:t> (France), dans leur livre </a:t>
            </a:r>
            <a:r>
              <a:rPr lang="fr-FR" sz="2200" b="1" dirty="0" smtClean="0">
                <a:latin typeface="Arial"/>
                <a:cs typeface="Arial"/>
              </a:rPr>
              <a:t>Alice au pays du porno </a:t>
            </a:r>
            <a:r>
              <a:rPr lang="fr-FR" sz="2400" b="1" dirty="0"/>
              <a:t>: ados, leurs nouveaux imaginaires </a:t>
            </a:r>
            <a:r>
              <a:rPr lang="fr-FR" sz="2400" b="1" dirty="0" smtClean="0"/>
              <a:t>sexuels</a:t>
            </a:r>
            <a:r>
              <a:rPr lang="fr-FR" sz="2200" dirty="0" smtClean="0">
                <a:latin typeface="Arial"/>
                <a:cs typeface="Arial"/>
              </a:rPr>
              <a:t>, rapportent </a:t>
            </a:r>
            <a:r>
              <a:rPr lang="fr-FR" sz="2200" dirty="0">
                <a:latin typeface="Arial"/>
                <a:cs typeface="Arial"/>
              </a:rPr>
              <a:t>que 58 % des garçons et 42 % des filles </a:t>
            </a:r>
            <a:r>
              <a:rPr lang="fr-FR" sz="2200" dirty="0" smtClean="0">
                <a:latin typeface="Arial"/>
                <a:cs typeface="Arial"/>
              </a:rPr>
              <a:t>estiment </a:t>
            </a:r>
            <a:r>
              <a:rPr lang="fr-FR" sz="2200" dirty="0">
                <a:latin typeface="Arial"/>
                <a:cs typeface="Arial"/>
              </a:rPr>
              <a:t>que leur sexualité est influencée par la pornographie</a:t>
            </a:r>
            <a:r>
              <a:rPr lang="fr-FR" sz="2400" dirty="0">
                <a:latin typeface="Arial"/>
                <a:cs typeface="Arial"/>
              </a:rPr>
              <a:t>. </a:t>
            </a:r>
          </a:p>
        </p:txBody>
      </p:sp>
      <p:sp>
        <p:nvSpPr>
          <p:cNvPr id="8"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26364831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2079111"/>
            <a:ext cx="9144000" cy="4431982"/>
          </a:xfrm>
          <a:prstGeom prst="rect">
            <a:avLst/>
          </a:prstGeom>
          <a:noFill/>
        </p:spPr>
        <p:txBody>
          <a:bodyPr wrap="square" rtlCol="0">
            <a:spAutoFit/>
          </a:bodyPr>
          <a:lstStyle/>
          <a:p>
            <a:r>
              <a:rPr lang="fr-FR" sz="2200" dirty="0" smtClean="0">
                <a:latin typeface="Arial"/>
                <a:cs typeface="Arial"/>
              </a:rPr>
              <a:t>Dans son article (2011) R. Poulin, sociologue canadien, indique que :</a:t>
            </a:r>
          </a:p>
          <a:p>
            <a:endParaRPr lang="fr-FR" sz="2200" dirty="0" smtClean="0">
              <a:latin typeface="Arial"/>
              <a:cs typeface="Arial"/>
            </a:endParaRPr>
          </a:p>
          <a:p>
            <a:pPr marL="342900" indent="-342900">
              <a:buFont typeface="Arial"/>
              <a:buChar char="•"/>
            </a:pPr>
            <a:r>
              <a:rPr lang="fr-FR" sz="2200" dirty="0">
                <a:latin typeface="Arial"/>
                <a:cs typeface="Arial"/>
              </a:rPr>
              <a:t>plus de trois hommes sur quatre (75,8 %) contre une femme sur deux (52,5 </a:t>
            </a:r>
            <a:r>
              <a:rPr lang="fr-FR" sz="2200" dirty="0" smtClean="0">
                <a:latin typeface="Arial"/>
                <a:cs typeface="Arial"/>
              </a:rPr>
              <a:t>%) déclarent que leurs désirs et fantasmes sont influencés </a:t>
            </a:r>
            <a:r>
              <a:rPr lang="fr-FR" sz="2200" dirty="0">
                <a:latin typeface="Arial"/>
                <a:cs typeface="Arial"/>
              </a:rPr>
              <a:t>par la </a:t>
            </a:r>
            <a:r>
              <a:rPr lang="fr-FR" sz="2200" dirty="0" smtClean="0">
                <a:latin typeface="Arial"/>
                <a:cs typeface="Arial"/>
              </a:rPr>
              <a:t>pornographie )</a:t>
            </a:r>
          </a:p>
          <a:p>
            <a:pPr marL="342900" indent="-342900">
              <a:buFont typeface="Arial"/>
              <a:buChar char="•"/>
            </a:pPr>
            <a:endParaRPr lang="fr-FR" sz="2200" dirty="0">
              <a:latin typeface="Arial"/>
              <a:cs typeface="Arial"/>
            </a:endParaRPr>
          </a:p>
          <a:p>
            <a:pPr marL="342900" indent="-342900">
              <a:buFont typeface="Arial"/>
              <a:buChar char="•"/>
            </a:pPr>
            <a:r>
              <a:rPr lang="fr-FR" sz="2200" dirty="0" smtClean="0">
                <a:latin typeface="Arial"/>
                <a:cs typeface="Arial"/>
              </a:rPr>
              <a:t>68,7 </a:t>
            </a:r>
            <a:r>
              <a:rPr lang="fr-FR" sz="2200" dirty="0">
                <a:latin typeface="Arial"/>
                <a:cs typeface="Arial"/>
              </a:rPr>
              <a:t>% des répondants qui ont consommé avant l’âge de 14 ans sont d’avis que la pornographie inspire leurs désirs et leurs fantasmes contre 49,4 % des répondants qui ont consommé plus </a:t>
            </a:r>
            <a:r>
              <a:rPr lang="fr-FR" sz="2200" dirty="0" smtClean="0">
                <a:latin typeface="Arial"/>
                <a:cs typeface="Arial"/>
              </a:rPr>
              <a:t>tardivemen</a:t>
            </a:r>
            <a:r>
              <a:rPr lang="fr-FR" sz="2200" dirty="0">
                <a:latin typeface="Arial"/>
                <a:cs typeface="Arial"/>
              </a:rPr>
              <a:t>t</a:t>
            </a:r>
            <a:r>
              <a:rPr lang="fr-FR" sz="2200" dirty="0" smtClean="0">
                <a:latin typeface="Arial"/>
                <a:cs typeface="Arial"/>
              </a:rPr>
              <a:t> </a:t>
            </a:r>
          </a:p>
          <a:p>
            <a:pPr marL="342900" indent="-342900">
              <a:buFont typeface="Arial"/>
              <a:buChar char="•"/>
            </a:pPr>
            <a:endParaRPr lang="fr-FR" sz="2200" dirty="0" smtClean="0">
              <a:latin typeface="Arial"/>
              <a:cs typeface="Arial"/>
            </a:endParaRPr>
          </a:p>
          <a:p>
            <a:pPr marL="342900" indent="-342900">
              <a:buFont typeface="Arial"/>
              <a:buChar char="•"/>
            </a:pPr>
            <a:r>
              <a:rPr lang="fr-FR" sz="2200" dirty="0" smtClean="0">
                <a:latin typeface="Arial"/>
                <a:cs typeface="Arial"/>
                <a:sym typeface="Wingdings"/>
              </a:rPr>
              <a:t>à</a:t>
            </a:r>
            <a:r>
              <a:rPr lang="fr-FR" sz="2200" dirty="0" smtClean="0">
                <a:latin typeface="Arial"/>
                <a:cs typeface="Arial"/>
              </a:rPr>
              <a:t> </a:t>
            </a:r>
            <a:r>
              <a:rPr lang="fr-FR" sz="2200" dirty="0">
                <a:latin typeface="Arial"/>
                <a:cs typeface="Arial"/>
              </a:rPr>
              <a:t>travers la pornographie, le préadolescent et l’adolescent sont de plus en plus accoutumés à une vision sexiste des rôles sexuels. </a:t>
            </a:r>
          </a:p>
          <a:p>
            <a:pPr marL="285750" indent="-285750">
              <a:buFontTx/>
              <a:buChar char="-"/>
            </a:pPr>
            <a:endParaRPr lang="fr-FR" dirty="0"/>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582095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84584"/>
            <a:ext cx="8992922" cy="607980"/>
          </a:xfrm>
        </p:spPr>
        <p:txBody>
          <a:bodyPr>
            <a:normAutofit/>
          </a:bodyPr>
          <a:lstStyle/>
          <a:p>
            <a:pPr marL="0" indent="0">
              <a:buNone/>
            </a:pPr>
            <a:r>
              <a:rPr lang="fr-FR" sz="2400" b="1" dirty="0" smtClean="0">
                <a:latin typeface="Arial"/>
                <a:cs typeface="Arial"/>
              </a:rPr>
              <a:t>Le lien de toutes ces études est que :</a:t>
            </a:r>
            <a:endParaRPr lang="fr-FR" sz="2400" b="1" dirty="0">
              <a:latin typeface="Arial"/>
              <a:cs typeface="Arial"/>
            </a:endParaRPr>
          </a:p>
        </p:txBody>
      </p:sp>
      <p:sp>
        <p:nvSpPr>
          <p:cNvPr id="7" name="Espace réservé du contenu 2"/>
          <p:cNvSpPr txBox="1">
            <a:spLocks/>
          </p:cNvSpPr>
          <p:nvPr/>
        </p:nvSpPr>
        <p:spPr>
          <a:xfrm>
            <a:off x="0" y="2683788"/>
            <a:ext cx="9144000" cy="401543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8800" dirty="0" smtClean="0">
                <a:latin typeface="Arial"/>
                <a:cs typeface="Arial"/>
              </a:rPr>
              <a:t>le visionnement de pornographie n’a pas le même impact selon les jeunes qui la regardent </a:t>
            </a:r>
          </a:p>
          <a:p>
            <a:endParaRPr lang="fr-FR" sz="8800" dirty="0" smtClean="0">
              <a:latin typeface="Arial"/>
              <a:cs typeface="Arial"/>
            </a:endParaRPr>
          </a:p>
          <a:p>
            <a:r>
              <a:rPr lang="fr-FR" sz="8800" dirty="0">
                <a:latin typeface="Arial"/>
                <a:cs typeface="Arial"/>
              </a:rPr>
              <a:t>l</a:t>
            </a:r>
            <a:r>
              <a:rPr lang="fr-FR" sz="8800" dirty="0" smtClean="0">
                <a:latin typeface="Arial"/>
                <a:cs typeface="Arial"/>
              </a:rPr>
              <a:t>e discours de l’adulte sur ces images va avoir un rôle essentiel sur leur impact</a:t>
            </a:r>
          </a:p>
          <a:p>
            <a:endParaRPr lang="fr-FR" sz="8800" dirty="0">
              <a:latin typeface="Arial"/>
              <a:cs typeface="Arial"/>
            </a:endParaRPr>
          </a:p>
          <a:p>
            <a:r>
              <a:rPr lang="fr-FR" sz="8800" dirty="0">
                <a:latin typeface="Arial"/>
                <a:cs typeface="Arial"/>
              </a:rPr>
              <a:t>p</a:t>
            </a:r>
            <a:r>
              <a:rPr lang="fr-FR" sz="8800" dirty="0" smtClean="0">
                <a:latin typeface="Arial"/>
                <a:cs typeface="Arial"/>
              </a:rPr>
              <a:t>lus ils consomment </a:t>
            </a:r>
            <a:r>
              <a:rPr lang="fr-FR" sz="8800" dirty="0">
                <a:latin typeface="Arial"/>
                <a:cs typeface="Arial"/>
              </a:rPr>
              <a:t>jeunes, plus </a:t>
            </a:r>
            <a:r>
              <a:rPr lang="fr-FR" sz="8800" dirty="0" smtClean="0">
                <a:latin typeface="Arial"/>
                <a:cs typeface="Arial"/>
              </a:rPr>
              <a:t>ils risquent de  demander </a:t>
            </a:r>
            <a:r>
              <a:rPr lang="fr-FR" sz="8800" dirty="0">
                <a:latin typeface="Arial"/>
                <a:cs typeface="Arial"/>
              </a:rPr>
              <a:t>à leur partenaire de reproduire les actes sexuels vus dans la pornographie (particulièrement la sodomie, le </a:t>
            </a:r>
            <a:r>
              <a:rPr lang="fr-FR" sz="8800" dirty="0" smtClean="0">
                <a:latin typeface="Arial"/>
                <a:cs typeface="Arial"/>
              </a:rPr>
              <a:t>triolisme </a:t>
            </a:r>
            <a:r>
              <a:rPr lang="fr-FR" sz="8800" dirty="0">
                <a:latin typeface="Arial"/>
                <a:cs typeface="Arial"/>
              </a:rPr>
              <a:t>et l’éjaculation faciale)</a:t>
            </a:r>
          </a:p>
          <a:p>
            <a:endParaRPr lang="fr-FR" sz="8800" dirty="0" smtClean="0">
              <a:latin typeface="Arial"/>
              <a:cs typeface="Arial"/>
            </a:endParaRPr>
          </a:p>
          <a:p>
            <a:r>
              <a:rPr lang="fr-FR" sz="8800" dirty="0" smtClean="0">
                <a:latin typeface="Arial"/>
                <a:cs typeface="Arial"/>
              </a:rPr>
              <a:t>plus </a:t>
            </a:r>
            <a:r>
              <a:rPr lang="fr-FR" sz="8800" dirty="0">
                <a:latin typeface="Arial"/>
                <a:cs typeface="Arial"/>
              </a:rPr>
              <a:t>ils consomment jeunes, plus ils sont anxieux quant à leur corps et à leurs capacités physiques </a:t>
            </a:r>
          </a:p>
          <a:p>
            <a:endParaRPr lang="fr-FR" dirty="0"/>
          </a:p>
        </p:txBody>
      </p:sp>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6"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La sexualité des jeunes</a:t>
            </a:r>
          </a:p>
          <a:p>
            <a:r>
              <a:rPr lang="fr-FR" b="1" dirty="0" smtClean="0">
                <a:latin typeface="Arial"/>
                <a:cs typeface="Arial"/>
              </a:rPr>
              <a:t>Lien avec les images sur Internet</a:t>
            </a:r>
            <a:endParaRPr lang="fr-FR" b="1" dirty="0">
              <a:latin typeface="Arial"/>
              <a:cs typeface="Arial"/>
            </a:endParaRPr>
          </a:p>
        </p:txBody>
      </p:sp>
    </p:spTree>
    <p:extLst>
      <p:ext uri="{BB962C8B-B14F-4D97-AF65-F5344CB8AC3E}">
        <p14:creationId xmlns:p14="http://schemas.microsoft.com/office/powerpoint/2010/main" val="596077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430213" y="2324567"/>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Tree>
    <p:extLst>
      <p:ext uri="{BB962C8B-B14F-4D97-AF65-F5344CB8AC3E}">
        <p14:creationId xmlns:p14="http://schemas.microsoft.com/office/powerpoint/2010/main" val="2353332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6"/>
          </a:solidFill>
        </p:spPr>
        <p:txBody>
          <a:bodyPr/>
          <a:lstStyle/>
          <a:p>
            <a:r>
              <a:rPr lang="fr-FR" b="1" dirty="0" smtClean="0">
                <a:latin typeface="Arial"/>
                <a:cs typeface="Arial"/>
              </a:rPr>
              <a:t>En préambule </a:t>
            </a:r>
            <a:endParaRPr lang="fr-FR" b="1" dirty="0">
              <a:latin typeface="Arial"/>
              <a:cs typeface="Arial"/>
            </a:endParaRPr>
          </a:p>
        </p:txBody>
      </p:sp>
      <p:sp>
        <p:nvSpPr>
          <p:cNvPr id="5" name="ZoneTexte 4"/>
          <p:cNvSpPr txBox="1"/>
          <p:nvPr/>
        </p:nvSpPr>
        <p:spPr>
          <a:xfrm>
            <a:off x="279864" y="2047249"/>
            <a:ext cx="8686800" cy="1107996"/>
          </a:xfrm>
          <a:prstGeom prst="rect">
            <a:avLst/>
          </a:prstGeom>
          <a:noFill/>
        </p:spPr>
        <p:txBody>
          <a:bodyPr wrap="square" rtlCol="0">
            <a:spAutoFit/>
          </a:bodyPr>
          <a:lstStyle/>
          <a:p>
            <a:pPr algn="ctr"/>
            <a:r>
              <a:rPr lang="fr-FR" sz="2200" dirty="0" smtClean="0">
                <a:latin typeface="Arial"/>
                <a:cs typeface="Arial"/>
              </a:rPr>
              <a:t>La vie affectives et sexuelles des adolescents est traversée par des normes transmises par des contextes </a:t>
            </a:r>
            <a:r>
              <a:rPr lang="fr-FR" sz="2200" b="1" dirty="0" smtClean="0">
                <a:latin typeface="Arial"/>
                <a:cs typeface="Arial"/>
              </a:rPr>
              <a:t>sociaux, familiaux et religieux</a:t>
            </a:r>
            <a:r>
              <a:rPr lang="fr-FR" sz="2200" dirty="0" smtClean="0">
                <a:latin typeface="Arial"/>
                <a:cs typeface="Arial"/>
              </a:rPr>
              <a:t>. </a:t>
            </a: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6" name="ZoneTexte 5"/>
          <p:cNvSpPr txBox="1"/>
          <p:nvPr/>
        </p:nvSpPr>
        <p:spPr>
          <a:xfrm>
            <a:off x="279864" y="3593580"/>
            <a:ext cx="8535597" cy="1692771"/>
          </a:xfrm>
          <a:prstGeom prst="rect">
            <a:avLst/>
          </a:prstGeom>
          <a:noFill/>
        </p:spPr>
        <p:txBody>
          <a:bodyPr wrap="square" rtlCol="0">
            <a:spAutoFit/>
          </a:bodyPr>
          <a:lstStyle/>
          <a:p>
            <a:pPr algn="ctr"/>
            <a:endParaRPr lang="fr-FR" sz="2000" dirty="0">
              <a:latin typeface="Arial"/>
              <a:cs typeface="Arial"/>
            </a:endParaRPr>
          </a:p>
          <a:p>
            <a:pPr algn="ctr"/>
            <a:r>
              <a:rPr lang="fr-FR" sz="2200" dirty="0">
                <a:latin typeface="Arial"/>
                <a:cs typeface="Arial"/>
              </a:rPr>
              <a:t>Quelle est la part du mythe et quelle est la part de la réalité quant à l’influence des nouvelles technologies dans la sexualité des jeunes ?</a:t>
            </a:r>
          </a:p>
          <a:p>
            <a:endParaRPr lang="fr-FR" dirty="0"/>
          </a:p>
        </p:txBody>
      </p:sp>
    </p:spTree>
    <p:extLst>
      <p:ext uri="{BB962C8B-B14F-4D97-AF65-F5344CB8AC3E}">
        <p14:creationId xmlns:p14="http://schemas.microsoft.com/office/powerpoint/2010/main" val="2885061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23" y="1748696"/>
            <a:ext cx="8718823" cy="2157790"/>
          </a:xfrm>
          <a:prstGeom prst="rect">
            <a:avLst/>
          </a:prstGeom>
        </p:spPr>
        <p:txBody>
          <a:bodyPr wrap="square">
            <a:spAutoFit/>
          </a:bodyPr>
          <a:lstStyle/>
          <a:p>
            <a:endParaRPr lang="fr-FR" sz="2400" dirty="0">
              <a:latin typeface="Arial"/>
              <a:cs typeface="Arial"/>
            </a:endParaRPr>
          </a:p>
          <a:p>
            <a:endParaRPr lang="fr-FR" sz="2200" dirty="0" smtClean="0">
              <a:latin typeface="Arial"/>
              <a:cs typeface="Arial"/>
            </a:endParaRPr>
          </a:p>
          <a:p>
            <a:r>
              <a:rPr lang="fr-FR" sz="2200" dirty="0" smtClean="0">
                <a:latin typeface="Arial"/>
                <a:cs typeface="Arial"/>
                <a:sym typeface="Wingdings"/>
              </a:rPr>
              <a:t> </a:t>
            </a:r>
            <a:r>
              <a:rPr lang="fr-FR" sz="2200" dirty="0" smtClean="0">
                <a:latin typeface="Arial"/>
                <a:cs typeface="Arial"/>
              </a:rPr>
              <a:t>les valeurs parentales ainsi que les valeurs sociétales permettent à l’adolescent de construire son développement psychosexuel</a:t>
            </a:r>
          </a:p>
          <a:p>
            <a:endParaRPr lang="fr-FR" sz="2200" dirty="0" smtClean="0">
              <a:latin typeface="Arial"/>
              <a:cs typeface="Arial"/>
            </a:endParaRPr>
          </a:p>
          <a:p>
            <a:endParaRPr lang="fr-FR" sz="2200" dirty="0">
              <a:latin typeface="Arial"/>
              <a:cs typeface="Arial"/>
            </a:endParaRPr>
          </a:p>
        </p:txBody>
      </p:sp>
      <p:sp>
        <p:nvSpPr>
          <p:cNvPr id="2" name="ZoneTexte 1"/>
          <p:cNvSpPr txBox="1"/>
          <p:nvPr/>
        </p:nvSpPr>
        <p:spPr>
          <a:xfrm>
            <a:off x="0" y="4771758"/>
            <a:ext cx="9187130" cy="1384995"/>
          </a:xfrm>
          <a:prstGeom prst="rect">
            <a:avLst/>
          </a:prstGeom>
          <a:noFill/>
        </p:spPr>
        <p:txBody>
          <a:bodyPr wrap="none" rtlCol="0">
            <a:spAutoFit/>
          </a:bodyPr>
          <a:lstStyle/>
          <a:p>
            <a:r>
              <a:rPr lang="fr-FR" sz="2200" dirty="0">
                <a:latin typeface="Arial"/>
                <a:cs typeface="Arial"/>
              </a:rPr>
              <a:t>Dans notre modernité, il n’est pas rare de voir de très jeunes filles </a:t>
            </a:r>
            <a:endParaRPr lang="fr-FR" sz="2200" dirty="0" smtClean="0">
              <a:latin typeface="Arial"/>
              <a:cs typeface="Arial"/>
            </a:endParaRPr>
          </a:p>
          <a:p>
            <a:r>
              <a:rPr lang="fr-FR" sz="2200" dirty="0" err="1" smtClean="0">
                <a:latin typeface="Arial"/>
                <a:cs typeface="Arial"/>
              </a:rPr>
              <a:t>prépubères</a:t>
            </a:r>
            <a:r>
              <a:rPr lang="fr-FR" sz="2200" dirty="0" smtClean="0">
                <a:latin typeface="Arial"/>
                <a:cs typeface="Arial"/>
              </a:rPr>
              <a:t> </a:t>
            </a:r>
            <a:r>
              <a:rPr lang="fr-FR" sz="2200" dirty="0">
                <a:latin typeface="Arial"/>
                <a:cs typeface="Arial"/>
              </a:rPr>
              <a:t>habillées </a:t>
            </a:r>
            <a:r>
              <a:rPr lang="fr-FR" sz="2200" dirty="0" smtClean="0">
                <a:latin typeface="Arial"/>
                <a:cs typeface="Arial"/>
              </a:rPr>
              <a:t>comme </a:t>
            </a:r>
            <a:r>
              <a:rPr lang="fr-FR" sz="2200" dirty="0">
                <a:latin typeface="Arial"/>
                <a:cs typeface="Arial"/>
              </a:rPr>
              <a:t>des lolitas, soit comme des objets de désir </a:t>
            </a:r>
            <a:endParaRPr lang="fr-FR" sz="2200" dirty="0" smtClean="0">
              <a:latin typeface="Arial"/>
              <a:cs typeface="Arial"/>
            </a:endParaRPr>
          </a:p>
          <a:p>
            <a:r>
              <a:rPr lang="fr-FR" sz="2200" dirty="0" smtClean="0">
                <a:latin typeface="Arial"/>
                <a:cs typeface="Arial"/>
              </a:rPr>
              <a:t>sexuel </a:t>
            </a:r>
            <a:r>
              <a:rPr lang="fr-FR" sz="2200" dirty="0">
                <a:latin typeface="Arial"/>
                <a:cs typeface="Arial"/>
              </a:rPr>
              <a:t>adulte, des enfants petits </a:t>
            </a:r>
            <a:r>
              <a:rPr lang="fr-FR" sz="2200" dirty="0" smtClean="0">
                <a:latin typeface="Arial"/>
                <a:cs typeface="Arial"/>
              </a:rPr>
              <a:t>déjà </a:t>
            </a:r>
            <a:r>
              <a:rPr lang="fr-FR" sz="2200" dirty="0">
                <a:latin typeface="Arial"/>
                <a:cs typeface="Arial"/>
              </a:rPr>
              <a:t>grands.</a:t>
            </a:r>
          </a:p>
          <a:p>
            <a:endParaRPr lang="fr-FR" dirty="0"/>
          </a:p>
        </p:txBody>
      </p:sp>
      <p:sp>
        <p:nvSpPr>
          <p:cNvPr id="3" name="ZoneTexte 2"/>
          <p:cNvSpPr txBox="1"/>
          <p:nvPr/>
        </p:nvSpPr>
        <p:spPr>
          <a:xfrm>
            <a:off x="4302112" y="3556521"/>
            <a:ext cx="435523" cy="707886"/>
          </a:xfrm>
          <a:prstGeom prst="rect">
            <a:avLst/>
          </a:prstGeom>
          <a:noFill/>
        </p:spPr>
        <p:txBody>
          <a:bodyPr wrap="none" rtlCol="0">
            <a:spAutoFit/>
          </a:bodyPr>
          <a:lstStyle/>
          <a:p>
            <a:r>
              <a:rPr lang="fr-FR" sz="2200" dirty="0">
                <a:latin typeface="Arial"/>
                <a:cs typeface="Arial"/>
              </a:rPr>
              <a:t>or</a:t>
            </a:r>
          </a:p>
          <a:p>
            <a:endParaRPr lang="fr-FR" dirty="0"/>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Tree>
    <p:extLst>
      <p:ext uri="{BB962C8B-B14F-4D97-AF65-F5344CB8AC3E}">
        <p14:creationId xmlns:p14="http://schemas.microsoft.com/office/powerpoint/2010/main" val="1225762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rot="10800000" flipH="1" flipV="1">
            <a:off x="272165" y="2585929"/>
            <a:ext cx="8452248" cy="2031325"/>
          </a:xfrm>
          <a:prstGeom prst="rect">
            <a:avLst/>
          </a:prstGeom>
          <a:noFill/>
        </p:spPr>
        <p:txBody>
          <a:bodyPr wrap="square" rtlCol="0">
            <a:spAutoFit/>
          </a:bodyPr>
          <a:lstStyle/>
          <a:p>
            <a:pPr algn="just"/>
            <a:r>
              <a:rPr lang="fr-FR" sz="2200" dirty="0" smtClean="0">
                <a:latin typeface="Arial"/>
                <a:cs typeface="Arial"/>
              </a:rPr>
              <a:t>En France, un </a:t>
            </a:r>
            <a:r>
              <a:rPr lang="fr-FR" sz="2200" dirty="0">
                <a:latin typeface="Arial"/>
                <a:cs typeface="Arial"/>
              </a:rPr>
              <a:t>rapport </a:t>
            </a:r>
            <a:r>
              <a:rPr lang="fr-FR" sz="2200" dirty="0" smtClean="0">
                <a:latin typeface="Arial"/>
                <a:cs typeface="Arial"/>
              </a:rPr>
              <a:t>parlementaire rendu en 2012 </a:t>
            </a:r>
            <a:r>
              <a:rPr lang="fr-FR" sz="2200" dirty="0">
                <a:latin typeface="Arial"/>
                <a:cs typeface="Arial"/>
              </a:rPr>
              <a:t>par Chantal </a:t>
            </a:r>
            <a:r>
              <a:rPr lang="fr-FR" sz="2200" dirty="0" err="1">
                <a:latin typeface="Arial"/>
                <a:cs typeface="Arial"/>
              </a:rPr>
              <a:t>Jouanno</a:t>
            </a:r>
            <a:r>
              <a:rPr lang="fr-FR" sz="2200" dirty="0">
                <a:latin typeface="Arial"/>
                <a:cs typeface="Arial"/>
              </a:rPr>
              <a:t>, a notamment souligné les potentielles conséquences de ce qu’elle nomme </a:t>
            </a:r>
            <a:r>
              <a:rPr lang="fr-FR" sz="2200" b="1" dirty="0">
                <a:latin typeface="Arial"/>
                <a:cs typeface="Arial"/>
              </a:rPr>
              <a:t>« l’</a:t>
            </a:r>
            <a:r>
              <a:rPr lang="fr-FR" sz="2200" b="1" dirty="0" err="1">
                <a:latin typeface="Arial"/>
                <a:cs typeface="Arial"/>
              </a:rPr>
              <a:t>hypersexualisation</a:t>
            </a:r>
            <a:r>
              <a:rPr lang="fr-FR" sz="2200" b="1" dirty="0">
                <a:latin typeface="Arial"/>
                <a:cs typeface="Arial"/>
              </a:rPr>
              <a:t> de la société »</a:t>
            </a:r>
            <a:r>
              <a:rPr lang="fr-FR" sz="2200" dirty="0">
                <a:latin typeface="Arial"/>
                <a:cs typeface="Arial"/>
              </a:rPr>
              <a:t>, c’est-à-dire l’omniprésence « dans les médias, la télévision, la publicité, Internet » de « codes et messages à caractère "sexuel" » </a:t>
            </a:r>
            <a:r>
              <a:rPr lang="fr-FR" sz="1600" dirty="0" smtClean="0">
                <a:latin typeface="Arial"/>
                <a:cs typeface="Arial"/>
              </a:rPr>
              <a:t>(Chantal JOUANNO, </a:t>
            </a:r>
            <a:r>
              <a:rPr lang="fr-FR" sz="1600" dirty="0">
                <a:latin typeface="Arial"/>
                <a:cs typeface="Arial"/>
              </a:rPr>
              <a:t>2012). </a:t>
            </a: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Tree>
    <p:extLst>
      <p:ext uri="{BB962C8B-B14F-4D97-AF65-F5344CB8AC3E}">
        <p14:creationId xmlns:p14="http://schemas.microsoft.com/office/powerpoint/2010/main" val="35010278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a:off x="0" y="2413615"/>
            <a:ext cx="2025533" cy="3232953"/>
          </a:xfrm>
          <a:prstGeom prst="rect">
            <a:avLst/>
          </a:prstGeom>
        </p:spPr>
      </p:pic>
      <p:sp>
        <p:nvSpPr>
          <p:cNvPr id="16" name="ZoneTexte 15"/>
          <p:cNvSpPr txBox="1"/>
          <p:nvPr/>
        </p:nvSpPr>
        <p:spPr>
          <a:xfrm>
            <a:off x="2357513" y="1948536"/>
            <a:ext cx="3854541" cy="430887"/>
          </a:xfrm>
          <a:prstGeom prst="rect">
            <a:avLst/>
          </a:prstGeom>
          <a:noFill/>
        </p:spPr>
        <p:txBody>
          <a:bodyPr wrap="none" rtlCol="0">
            <a:spAutoFit/>
          </a:bodyPr>
          <a:lstStyle/>
          <a:p>
            <a:r>
              <a:rPr lang="fr-FR" sz="2200" dirty="0" smtClean="0">
                <a:latin typeface="Arial"/>
                <a:cs typeface="Arial"/>
              </a:rPr>
              <a:t>Mode garçon printemps 2012</a:t>
            </a:r>
            <a:endParaRPr lang="fr-FR" sz="2200" dirty="0">
              <a:latin typeface="Arial"/>
              <a:cs typeface="Arial"/>
            </a:endParaRPr>
          </a:p>
        </p:txBody>
      </p:sp>
      <p:pic>
        <p:nvPicPr>
          <p:cNvPr id="17" name="Image 16"/>
          <p:cNvPicPr>
            <a:picLocks noChangeAspect="1"/>
          </p:cNvPicPr>
          <p:nvPr/>
        </p:nvPicPr>
        <p:blipFill>
          <a:blip r:embed="rId4"/>
          <a:stretch>
            <a:fillRect/>
          </a:stretch>
        </p:blipFill>
        <p:spPr>
          <a:xfrm>
            <a:off x="2357513" y="3604782"/>
            <a:ext cx="2045114" cy="2806266"/>
          </a:xfrm>
          <a:prstGeom prst="rect">
            <a:avLst/>
          </a:prstGeom>
        </p:spPr>
      </p:pic>
      <p:pic>
        <p:nvPicPr>
          <p:cNvPr id="19" name="Image 18"/>
          <p:cNvPicPr>
            <a:picLocks noChangeAspect="1"/>
          </p:cNvPicPr>
          <p:nvPr/>
        </p:nvPicPr>
        <p:blipFill>
          <a:blip r:embed="rId5"/>
          <a:stretch>
            <a:fillRect/>
          </a:stretch>
        </p:blipFill>
        <p:spPr>
          <a:xfrm>
            <a:off x="4844815" y="2413615"/>
            <a:ext cx="2396586" cy="3098927"/>
          </a:xfrm>
          <a:prstGeom prst="rect">
            <a:avLst/>
          </a:prstGeom>
        </p:spPr>
      </p:pic>
      <p:sp>
        <p:nvSpPr>
          <p:cNvPr id="20" name="ZoneTexte 19"/>
          <p:cNvSpPr txBox="1"/>
          <p:nvPr/>
        </p:nvSpPr>
        <p:spPr>
          <a:xfrm>
            <a:off x="6310851" y="5715401"/>
            <a:ext cx="184666" cy="369332"/>
          </a:xfrm>
          <a:prstGeom prst="rect">
            <a:avLst/>
          </a:prstGeom>
          <a:noFill/>
        </p:spPr>
        <p:txBody>
          <a:bodyPr wrap="none" rtlCol="0">
            <a:spAutoFit/>
          </a:bodyPr>
          <a:lstStyle/>
          <a:p>
            <a:endParaRPr lang="fr-FR" dirty="0"/>
          </a:p>
        </p:txBody>
      </p:sp>
      <p:pic>
        <p:nvPicPr>
          <p:cNvPr id="21" name="Image 20"/>
          <p:cNvPicPr>
            <a:picLocks noChangeAspect="1"/>
          </p:cNvPicPr>
          <p:nvPr/>
        </p:nvPicPr>
        <p:blipFill rotWithShape="1">
          <a:blip r:embed="rId6"/>
          <a:srcRect/>
          <a:stretch/>
        </p:blipFill>
        <p:spPr>
          <a:xfrm>
            <a:off x="7241401" y="1922003"/>
            <a:ext cx="1804654" cy="3198634"/>
          </a:xfrm>
          <a:prstGeom prst="rect">
            <a:avLst/>
          </a:prstGeom>
        </p:spPr>
      </p:pic>
      <p:sp>
        <p:nvSpPr>
          <p:cNvPr id="22" name="ZoneTexte 21"/>
          <p:cNvSpPr txBox="1"/>
          <p:nvPr/>
        </p:nvSpPr>
        <p:spPr>
          <a:xfrm>
            <a:off x="7792362" y="4291362"/>
            <a:ext cx="184666" cy="369332"/>
          </a:xfrm>
          <a:prstGeom prst="rect">
            <a:avLst/>
          </a:prstGeom>
          <a:noFill/>
        </p:spPr>
        <p:txBody>
          <a:bodyPr wrap="none" rtlCol="0">
            <a:spAutoFit/>
          </a:bodyPr>
          <a:lstStyle/>
          <a:p>
            <a:endParaRPr lang="fr-FR" dirty="0"/>
          </a:p>
        </p:txBody>
      </p:sp>
      <p:sp>
        <p:nvSpPr>
          <p:cNvPr id="12" name="ZoneTexte 11"/>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13"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Tree>
    <p:extLst>
      <p:ext uri="{BB962C8B-B14F-4D97-AF65-F5344CB8AC3E}">
        <p14:creationId xmlns:p14="http://schemas.microsoft.com/office/powerpoint/2010/main" val="41098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1338" y="2215025"/>
            <a:ext cx="1925824" cy="2882900"/>
          </a:xfrm>
          <a:prstGeom prst="rect">
            <a:avLst/>
          </a:prstGeom>
        </p:spPr>
      </p:pic>
      <p:pic>
        <p:nvPicPr>
          <p:cNvPr id="6" name="Image 5"/>
          <p:cNvPicPr>
            <a:picLocks noChangeAspect="1"/>
          </p:cNvPicPr>
          <p:nvPr/>
        </p:nvPicPr>
        <p:blipFill>
          <a:blip r:embed="rId4"/>
          <a:stretch>
            <a:fillRect/>
          </a:stretch>
        </p:blipFill>
        <p:spPr>
          <a:xfrm>
            <a:off x="2870559" y="1925812"/>
            <a:ext cx="2181018" cy="2524718"/>
          </a:xfrm>
          <a:prstGeom prst="rect">
            <a:avLst/>
          </a:prstGeom>
        </p:spPr>
      </p:pic>
      <p:pic>
        <p:nvPicPr>
          <p:cNvPr id="8" name="Image 7"/>
          <p:cNvPicPr>
            <a:picLocks noChangeAspect="1"/>
          </p:cNvPicPr>
          <p:nvPr/>
        </p:nvPicPr>
        <p:blipFill>
          <a:blip r:embed="rId5"/>
          <a:stretch>
            <a:fillRect/>
          </a:stretch>
        </p:blipFill>
        <p:spPr>
          <a:xfrm>
            <a:off x="5051577" y="1998533"/>
            <a:ext cx="1774371" cy="3427417"/>
          </a:xfrm>
          <a:prstGeom prst="rect">
            <a:avLst/>
          </a:prstGeom>
        </p:spPr>
      </p:pic>
      <p:pic>
        <p:nvPicPr>
          <p:cNvPr id="13" name="Image 12"/>
          <p:cNvPicPr>
            <a:picLocks noChangeAspect="1"/>
          </p:cNvPicPr>
          <p:nvPr/>
        </p:nvPicPr>
        <p:blipFill rotWithShape="1">
          <a:blip r:embed="rId6"/>
          <a:srcRect l="6885"/>
          <a:stretch/>
        </p:blipFill>
        <p:spPr>
          <a:xfrm>
            <a:off x="1326656" y="3874118"/>
            <a:ext cx="2020109" cy="2806989"/>
          </a:xfrm>
          <a:prstGeom prst="rect">
            <a:avLst/>
          </a:prstGeom>
        </p:spPr>
      </p:pic>
      <p:pic>
        <p:nvPicPr>
          <p:cNvPr id="7" name="Image 6"/>
          <p:cNvPicPr>
            <a:picLocks noChangeAspect="1"/>
          </p:cNvPicPr>
          <p:nvPr/>
        </p:nvPicPr>
        <p:blipFill rotWithShape="1">
          <a:blip r:embed="rId7"/>
          <a:srcRect/>
          <a:stretch/>
        </p:blipFill>
        <p:spPr>
          <a:xfrm>
            <a:off x="3552085" y="5550807"/>
            <a:ext cx="4394200" cy="1130300"/>
          </a:xfrm>
          <a:prstGeom prst="rect">
            <a:avLst/>
          </a:prstGeom>
        </p:spPr>
      </p:pic>
      <p:sp>
        <p:nvSpPr>
          <p:cNvPr id="10" name="ZoneTexte 9"/>
          <p:cNvSpPr txBox="1"/>
          <p:nvPr/>
        </p:nvSpPr>
        <p:spPr>
          <a:xfrm>
            <a:off x="7946285" y="1847402"/>
            <a:ext cx="184666" cy="369332"/>
          </a:xfrm>
          <a:prstGeom prst="rect">
            <a:avLst/>
          </a:prstGeom>
          <a:noFill/>
        </p:spPr>
        <p:txBody>
          <a:bodyPr wrap="none" rtlCol="0">
            <a:spAutoFit/>
          </a:bodyPr>
          <a:lstStyle/>
          <a:p>
            <a:endParaRPr lang="fr-FR" dirty="0"/>
          </a:p>
        </p:txBody>
      </p:sp>
      <p:pic>
        <p:nvPicPr>
          <p:cNvPr id="12" name="Image 11"/>
          <p:cNvPicPr>
            <a:picLocks noChangeAspect="1"/>
          </p:cNvPicPr>
          <p:nvPr/>
        </p:nvPicPr>
        <p:blipFill rotWithShape="1">
          <a:blip r:embed="rId8"/>
          <a:srcRect l="14340" r="9489"/>
          <a:stretch/>
        </p:blipFill>
        <p:spPr>
          <a:xfrm>
            <a:off x="6825948" y="2326496"/>
            <a:ext cx="2240673" cy="3095244"/>
          </a:xfrm>
          <a:prstGeom prst="rect">
            <a:avLst/>
          </a:prstGeom>
        </p:spPr>
      </p:pic>
      <p:sp>
        <p:nvSpPr>
          <p:cNvPr id="14" name="ZoneTexte 13"/>
          <p:cNvSpPr txBox="1"/>
          <p:nvPr/>
        </p:nvSpPr>
        <p:spPr>
          <a:xfrm>
            <a:off x="61338" y="6611937"/>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15"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
        <p:nvSpPr>
          <p:cNvPr id="2" name="Rectangle 1"/>
          <p:cNvSpPr/>
          <p:nvPr/>
        </p:nvSpPr>
        <p:spPr>
          <a:xfrm>
            <a:off x="364794" y="1629201"/>
            <a:ext cx="2135245" cy="369332"/>
          </a:xfrm>
          <a:prstGeom prst="rect">
            <a:avLst/>
          </a:prstGeom>
        </p:spPr>
        <p:txBody>
          <a:bodyPr wrap="none">
            <a:spAutoFit/>
          </a:bodyPr>
          <a:lstStyle/>
          <a:p>
            <a:r>
              <a:rPr lang="fr-FR" dirty="0">
                <a:latin typeface="Arial"/>
                <a:cs typeface="Arial"/>
              </a:rPr>
              <a:t>Mode </a:t>
            </a:r>
            <a:r>
              <a:rPr lang="fr-FR" dirty="0" smtClean="0">
                <a:latin typeface="Arial"/>
                <a:cs typeface="Arial"/>
              </a:rPr>
              <a:t>fille été 2013</a:t>
            </a:r>
            <a:endParaRPr lang="fr-FR" dirty="0">
              <a:latin typeface="Arial"/>
              <a:cs typeface="Arial"/>
            </a:endParaRPr>
          </a:p>
        </p:txBody>
      </p:sp>
    </p:spTree>
    <p:extLst>
      <p:ext uri="{BB962C8B-B14F-4D97-AF65-F5344CB8AC3E}">
        <p14:creationId xmlns:p14="http://schemas.microsoft.com/office/powerpoint/2010/main" val="3393771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
        <p:nvSpPr>
          <p:cNvPr id="9" name="ZoneTexte 8"/>
          <p:cNvSpPr txBox="1"/>
          <p:nvPr/>
        </p:nvSpPr>
        <p:spPr>
          <a:xfrm>
            <a:off x="1183697" y="2184605"/>
            <a:ext cx="3331473" cy="430887"/>
          </a:xfrm>
          <a:prstGeom prst="rect">
            <a:avLst/>
          </a:prstGeom>
          <a:noFill/>
        </p:spPr>
        <p:txBody>
          <a:bodyPr wrap="none" rtlCol="0">
            <a:spAutoFit/>
          </a:bodyPr>
          <a:lstStyle/>
          <a:p>
            <a:r>
              <a:rPr lang="fr-FR" sz="2200" dirty="0" smtClean="0">
                <a:latin typeface="Arial"/>
                <a:cs typeface="Arial"/>
              </a:rPr>
              <a:t>Les relations affectives…</a:t>
            </a:r>
            <a:endParaRPr lang="fr-FR" sz="2200" dirty="0">
              <a:latin typeface="Arial"/>
              <a:cs typeface="Arial"/>
            </a:endParaRPr>
          </a:p>
        </p:txBody>
      </p:sp>
      <p:grpSp>
        <p:nvGrpSpPr>
          <p:cNvPr id="11" name="Grouper 10"/>
          <p:cNvGrpSpPr/>
          <p:nvPr/>
        </p:nvGrpSpPr>
        <p:grpSpPr>
          <a:xfrm>
            <a:off x="1665880" y="3593526"/>
            <a:ext cx="1363821" cy="1091057"/>
            <a:chOff x="-179654" y="2565485"/>
            <a:chExt cx="1363821" cy="1091057"/>
          </a:xfrm>
          <a:scene3d>
            <a:camera prst="orthographicFront"/>
            <a:lightRig rig="flat" dir="t"/>
          </a:scene3d>
        </p:grpSpPr>
        <p:sp>
          <p:nvSpPr>
            <p:cNvPr id="12" name="Ellipse 11"/>
            <p:cNvSpPr/>
            <p:nvPr/>
          </p:nvSpPr>
          <p:spPr>
            <a:xfrm>
              <a:off x="-179654" y="2565485"/>
              <a:ext cx="1363821" cy="1091057"/>
            </a:xfrm>
            <a:prstGeom prst="ellipse">
              <a:avLst/>
            </a:prstGeom>
            <a:solidFill>
              <a:srgbClr val="FFFFFF"/>
            </a:solidFill>
            <a:ln w="19050" cmpd="sng">
              <a:solidFill>
                <a:schemeClr val="bg1">
                  <a:lumMod val="50000"/>
                </a:schemeClr>
              </a:solidFill>
            </a:ln>
            <a:sp3d prstMaterial="dkEdge">
              <a:bevelT w="8200" h="38100"/>
            </a:sp3d>
          </p:spPr>
          <p:style>
            <a:lnRef idx="0">
              <a:scrgbClr r="0" g="0" b="0"/>
            </a:lnRef>
            <a:fillRef idx="2">
              <a:scrgbClr r="0" g="0" b="0"/>
            </a:fillRef>
            <a:effectRef idx="1">
              <a:schemeClr val="accent4">
                <a:shade val="50000"/>
                <a:hueOff val="0"/>
                <a:satOff val="0"/>
                <a:lumOff val="0"/>
                <a:alphaOff val="0"/>
              </a:schemeClr>
            </a:effectRef>
            <a:fontRef idx="minor">
              <a:schemeClr val="dk1"/>
            </a:fontRef>
          </p:style>
        </p:sp>
        <p:sp>
          <p:nvSpPr>
            <p:cNvPr id="13" name="Ellipse 4"/>
            <p:cNvSpPr/>
            <p:nvPr/>
          </p:nvSpPr>
          <p:spPr>
            <a:xfrm>
              <a:off x="20073" y="2725267"/>
              <a:ext cx="964367" cy="771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fr-FR" sz="1300" dirty="0" smtClean="0"/>
                <a:t>Jugements</a:t>
              </a:r>
              <a:endParaRPr lang="fr-FR" sz="1300" kern="1200" dirty="0"/>
            </a:p>
          </p:txBody>
        </p:sp>
      </p:grpSp>
      <p:sp>
        <p:nvSpPr>
          <p:cNvPr id="16" name="Ellipse 4"/>
          <p:cNvSpPr/>
          <p:nvPr/>
        </p:nvSpPr>
        <p:spPr>
          <a:xfrm>
            <a:off x="3727487" y="4910213"/>
            <a:ext cx="1353621" cy="6585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endParaRPr lang="fr-FR" sz="1300" kern="1200" dirty="0"/>
          </a:p>
        </p:txBody>
      </p:sp>
      <p:grpSp>
        <p:nvGrpSpPr>
          <p:cNvPr id="17" name="Grouper 16"/>
          <p:cNvGrpSpPr/>
          <p:nvPr/>
        </p:nvGrpSpPr>
        <p:grpSpPr>
          <a:xfrm>
            <a:off x="4197358" y="4477666"/>
            <a:ext cx="1363821" cy="1091057"/>
            <a:chOff x="-179654" y="2565485"/>
            <a:chExt cx="1363821" cy="1091057"/>
          </a:xfrm>
          <a:scene3d>
            <a:camera prst="orthographicFront"/>
            <a:lightRig rig="flat" dir="t"/>
          </a:scene3d>
        </p:grpSpPr>
        <p:sp>
          <p:nvSpPr>
            <p:cNvPr id="18" name="Ellipse 17"/>
            <p:cNvSpPr/>
            <p:nvPr/>
          </p:nvSpPr>
          <p:spPr>
            <a:xfrm>
              <a:off x="-179654" y="2565485"/>
              <a:ext cx="1363821" cy="1091057"/>
            </a:xfrm>
            <a:prstGeom prst="ellipse">
              <a:avLst/>
            </a:prstGeom>
            <a:solidFill>
              <a:srgbClr val="FFFFFF"/>
            </a:solidFill>
            <a:ln w="19050" cmpd="sng">
              <a:solidFill>
                <a:schemeClr val="bg1">
                  <a:lumMod val="50000"/>
                </a:schemeClr>
              </a:solidFill>
            </a:ln>
            <a:sp3d prstMaterial="dkEdge">
              <a:bevelT w="8200" h="38100"/>
            </a:sp3d>
          </p:spPr>
          <p:style>
            <a:lnRef idx="0">
              <a:scrgbClr r="0" g="0" b="0"/>
            </a:lnRef>
            <a:fillRef idx="2">
              <a:scrgbClr r="0" g="0" b="0"/>
            </a:fillRef>
            <a:effectRef idx="1">
              <a:schemeClr val="accent4">
                <a:shade val="50000"/>
                <a:hueOff val="0"/>
                <a:satOff val="0"/>
                <a:lumOff val="0"/>
                <a:alphaOff val="0"/>
              </a:schemeClr>
            </a:effectRef>
            <a:fontRef idx="minor">
              <a:schemeClr val="dk1"/>
            </a:fontRef>
          </p:style>
        </p:sp>
        <p:sp>
          <p:nvSpPr>
            <p:cNvPr id="19" name="Ellipse 4"/>
            <p:cNvSpPr/>
            <p:nvPr/>
          </p:nvSpPr>
          <p:spPr>
            <a:xfrm>
              <a:off x="20073" y="2725267"/>
              <a:ext cx="964367" cy="771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fr-FR" sz="1300" dirty="0"/>
                <a:t>I</a:t>
              </a:r>
              <a:r>
                <a:rPr lang="fr-FR" sz="1300" kern="1200" dirty="0" smtClean="0"/>
                <a:t>nformations</a:t>
              </a:r>
              <a:endParaRPr lang="fr-FR" sz="1300" kern="1200" dirty="0"/>
            </a:p>
          </p:txBody>
        </p:sp>
      </p:grpSp>
      <p:grpSp>
        <p:nvGrpSpPr>
          <p:cNvPr id="20" name="Grouper 19"/>
          <p:cNvGrpSpPr/>
          <p:nvPr/>
        </p:nvGrpSpPr>
        <p:grpSpPr>
          <a:xfrm>
            <a:off x="2754918" y="4477666"/>
            <a:ext cx="1363821" cy="1091057"/>
            <a:chOff x="-669511" y="3874256"/>
            <a:chExt cx="1363821" cy="1091057"/>
          </a:xfrm>
          <a:scene3d>
            <a:camera prst="orthographicFront"/>
            <a:lightRig rig="flat" dir="t"/>
          </a:scene3d>
        </p:grpSpPr>
        <p:sp>
          <p:nvSpPr>
            <p:cNvPr id="21" name="Ellipse 20"/>
            <p:cNvSpPr/>
            <p:nvPr/>
          </p:nvSpPr>
          <p:spPr>
            <a:xfrm>
              <a:off x="-669511" y="3874256"/>
              <a:ext cx="1363821" cy="1091057"/>
            </a:xfrm>
            <a:prstGeom prst="ellipse">
              <a:avLst/>
            </a:prstGeom>
            <a:solidFill>
              <a:srgbClr val="FFFFFF"/>
            </a:solidFill>
            <a:ln w="19050" cmpd="sng">
              <a:solidFill>
                <a:schemeClr val="bg1">
                  <a:lumMod val="50000"/>
                </a:schemeClr>
              </a:solidFill>
            </a:ln>
            <a:sp3d prstMaterial="dkEdge">
              <a:bevelT w="8200" h="38100"/>
            </a:sp3d>
          </p:spPr>
          <p:style>
            <a:lnRef idx="0">
              <a:scrgbClr r="0" g="0" b="0"/>
            </a:lnRef>
            <a:fillRef idx="2">
              <a:scrgbClr r="0" g="0" b="0"/>
            </a:fillRef>
            <a:effectRef idx="1">
              <a:schemeClr val="accent4">
                <a:shade val="50000"/>
                <a:hueOff val="0"/>
                <a:satOff val="0"/>
                <a:lumOff val="0"/>
                <a:alphaOff val="0"/>
              </a:schemeClr>
            </a:effectRef>
            <a:fontRef idx="minor">
              <a:schemeClr val="dk1"/>
            </a:fontRef>
          </p:style>
        </p:sp>
        <p:sp>
          <p:nvSpPr>
            <p:cNvPr id="22" name="Ellipse 4"/>
            <p:cNvSpPr/>
            <p:nvPr/>
          </p:nvSpPr>
          <p:spPr>
            <a:xfrm>
              <a:off x="-462111" y="4034038"/>
              <a:ext cx="964367" cy="771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fr-FR" sz="1300" dirty="0"/>
                <a:t>A</a:t>
              </a:r>
              <a:r>
                <a:rPr lang="fr-FR" sz="1300" kern="1200" dirty="0" smtClean="0"/>
                <a:t>ttitudes</a:t>
              </a:r>
              <a:endParaRPr lang="fr-FR" sz="1300" kern="1200" dirty="0"/>
            </a:p>
          </p:txBody>
        </p:sp>
      </p:grpSp>
      <p:grpSp>
        <p:nvGrpSpPr>
          <p:cNvPr id="23" name="Grouper 22"/>
          <p:cNvGrpSpPr/>
          <p:nvPr/>
        </p:nvGrpSpPr>
        <p:grpSpPr>
          <a:xfrm>
            <a:off x="5050627" y="3546391"/>
            <a:ext cx="1363821" cy="1091057"/>
            <a:chOff x="-179654" y="2565485"/>
            <a:chExt cx="1363821" cy="1091057"/>
          </a:xfrm>
          <a:scene3d>
            <a:camera prst="orthographicFront"/>
            <a:lightRig rig="flat" dir="t"/>
          </a:scene3d>
        </p:grpSpPr>
        <p:sp>
          <p:nvSpPr>
            <p:cNvPr id="24" name="Ellipse 23"/>
            <p:cNvSpPr/>
            <p:nvPr/>
          </p:nvSpPr>
          <p:spPr>
            <a:xfrm>
              <a:off x="-179654" y="2565485"/>
              <a:ext cx="1363821" cy="1091057"/>
            </a:xfrm>
            <a:prstGeom prst="ellipse">
              <a:avLst/>
            </a:prstGeom>
            <a:solidFill>
              <a:srgbClr val="FFFFFF"/>
            </a:solidFill>
            <a:ln w="19050" cmpd="sng">
              <a:solidFill>
                <a:schemeClr val="bg1">
                  <a:lumMod val="50000"/>
                </a:schemeClr>
              </a:solidFill>
            </a:ln>
            <a:sp3d prstMaterial="dkEdge">
              <a:bevelT w="8200" h="38100"/>
            </a:sp3d>
          </p:spPr>
          <p:style>
            <a:lnRef idx="0">
              <a:scrgbClr r="0" g="0" b="0"/>
            </a:lnRef>
            <a:fillRef idx="2">
              <a:scrgbClr r="0" g="0" b="0"/>
            </a:fillRef>
            <a:effectRef idx="1">
              <a:schemeClr val="accent4">
                <a:shade val="50000"/>
                <a:hueOff val="0"/>
                <a:satOff val="0"/>
                <a:lumOff val="0"/>
                <a:alphaOff val="0"/>
              </a:schemeClr>
            </a:effectRef>
            <a:fontRef idx="minor">
              <a:schemeClr val="dk1"/>
            </a:fontRef>
          </p:style>
        </p:sp>
        <p:sp>
          <p:nvSpPr>
            <p:cNvPr id="25" name="Ellipse 4"/>
            <p:cNvSpPr/>
            <p:nvPr/>
          </p:nvSpPr>
          <p:spPr>
            <a:xfrm>
              <a:off x="20073" y="2725267"/>
              <a:ext cx="964367" cy="771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fr-FR" sz="1300" dirty="0"/>
                <a:t>N</a:t>
              </a:r>
              <a:r>
                <a:rPr lang="fr-FR" sz="1300" kern="1200" dirty="0" smtClean="0"/>
                <a:t>ormes</a:t>
              </a:r>
              <a:endParaRPr lang="fr-FR" sz="1300" kern="1200" dirty="0"/>
            </a:p>
          </p:txBody>
        </p:sp>
      </p:grpSp>
      <p:sp>
        <p:nvSpPr>
          <p:cNvPr id="30" name="ZoneTexte 29"/>
          <p:cNvSpPr txBox="1"/>
          <p:nvPr/>
        </p:nvSpPr>
        <p:spPr>
          <a:xfrm>
            <a:off x="1862138" y="2495387"/>
            <a:ext cx="4864680" cy="1169551"/>
          </a:xfrm>
          <a:prstGeom prst="rect">
            <a:avLst/>
          </a:prstGeom>
          <a:noFill/>
        </p:spPr>
        <p:txBody>
          <a:bodyPr wrap="square" rtlCol="0">
            <a:spAutoFit/>
          </a:bodyPr>
          <a:lstStyle/>
          <a:p>
            <a:r>
              <a:rPr lang="fr-FR" sz="2200" dirty="0" smtClean="0">
                <a:latin typeface="Arial"/>
                <a:cs typeface="Arial"/>
              </a:rPr>
              <a:t>…sont le fruit d’une </a:t>
            </a:r>
            <a:r>
              <a:rPr lang="fr-FR" sz="2400" dirty="0"/>
              <a:t>construction  </a:t>
            </a:r>
            <a:r>
              <a:rPr lang="fr-FR" sz="2400" dirty="0" smtClean="0"/>
              <a:t>sociale	qui est issue…</a:t>
            </a:r>
            <a:endParaRPr lang="fr-FR" sz="2400" dirty="0"/>
          </a:p>
          <a:p>
            <a:endParaRPr lang="fr-FR" sz="2200" dirty="0">
              <a:latin typeface="Arial"/>
              <a:cs typeface="Arial"/>
            </a:endParaRPr>
          </a:p>
        </p:txBody>
      </p:sp>
      <p:sp>
        <p:nvSpPr>
          <p:cNvPr id="33" name="Ellipse 32"/>
          <p:cNvSpPr/>
          <p:nvPr/>
        </p:nvSpPr>
        <p:spPr>
          <a:xfrm>
            <a:off x="701384" y="3300083"/>
            <a:ext cx="7391402" cy="2674729"/>
          </a:xfrm>
          <a:prstGeom prst="ellipse">
            <a:avLst/>
          </a:prstGeom>
          <a:solidFill>
            <a:srgbClr val="FFFFFF">
              <a:alpha val="0"/>
            </a:srgbClr>
          </a:solidFill>
          <a:ln w="19050" cmpd="sng">
            <a:solidFill>
              <a:schemeClr val="bg1">
                <a:lumMod val="50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4">
              <a:shade val="50000"/>
              <a:hueOff val="0"/>
              <a:satOff val="0"/>
              <a:lumOff val="0"/>
              <a:alphaOff val="0"/>
            </a:schemeClr>
          </a:effectRef>
          <a:fontRef idx="minor">
            <a:schemeClr val="dk1"/>
          </a:fontRef>
        </p:style>
      </p:sp>
      <p:sp>
        <p:nvSpPr>
          <p:cNvPr id="31" name="ZoneTexte 30"/>
          <p:cNvSpPr txBox="1"/>
          <p:nvPr/>
        </p:nvSpPr>
        <p:spPr>
          <a:xfrm>
            <a:off x="4801423" y="6094968"/>
            <a:ext cx="3525680"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D’un groupe social donné </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77967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0213" y="1834124"/>
            <a:ext cx="8173325" cy="4680054"/>
          </a:xfrm>
        </p:spPr>
        <p:txBody>
          <a:bodyPr>
            <a:normAutofit/>
          </a:bodyPr>
          <a:lstStyle/>
          <a:p>
            <a:pPr marL="0" indent="0">
              <a:buNone/>
            </a:pPr>
            <a:r>
              <a:rPr lang="fr-FR" sz="2200" dirty="0" smtClean="0">
                <a:latin typeface="Arial"/>
                <a:cs typeface="Arial"/>
              </a:rPr>
              <a:t>Déjà en 1966 James Marcia conceptualisait </a:t>
            </a:r>
            <a:r>
              <a:rPr lang="fr-FR" sz="2200" b="1" dirty="0" smtClean="0">
                <a:latin typeface="Arial"/>
                <a:cs typeface="Arial"/>
              </a:rPr>
              <a:t>le statut identitaire </a:t>
            </a:r>
          </a:p>
          <a:p>
            <a:pPr marL="0" indent="0">
              <a:buNone/>
            </a:pPr>
            <a:r>
              <a:rPr lang="fr-FR" sz="2200" dirty="0" smtClean="0">
                <a:latin typeface="Arial"/>
                <a:cs typeface="Arial"/>
              </a:rPr>
              <a:t>		</a:t>
            </a:r>
          </a:p>
          <a:p>
            <a:pPr marL="0" indent="0">
              <a:buNone/>
            </a:pPr>
            <a:r>
              <a:rPr lang="fr-FR" sz="2200" dirty="0" smtClean="0">
                <a:latin typeface="Arial"/>
                <a:cs typeface="Arial"/>
              </a:rPr>
              <a:t>					</a:t>
            </a:r>
            <a:endParaRPr lang="fr-FR" sz="2200" dirty="0">
              <a:latin typeface="Arial"/>
              <a:cs typeface="Arial"/>
            </a:endParaRPr>
          </a:p>
          <a:p>
            <a:pPr marL="0" indent="0">
              <a:buNone/>
            </a:pPr>
            <a:r>
              <a:rPr lang="fr-FR" sz="2200" b="1" dirty="0" smtClean="0">
                <a:latin typeface="Arial"/>
                <a:cs typeface="Arial"/>
                <a:sym typeface="Wingdings"/>
              </a:rPr>
              <a:t>	</a:t>
            </a:r>
            <a:r>
              <a:rPr lang="fr-FR" sz="2200" dirty="0" smtClean="0">
                <a:latin typeface="Arial"/>
                <a:cs typeface="Arial"/>
                <a:sym typeface="Wingdings"/>
              </a:rPr>
              <a:t>		identité </a:t>
            </a:r>
            <a:r>
              <a:rPr lang="fr-FR" sz="2200" dirty="0">
                <a:latin typeface="Arial"/>
                <a:cs typeface="Arial"/>
                <a:sym typeface="Wingdings"/>
              </a:rPr>
              <a:t>diffuse </a:t>
            </a:r>
            <a:r>
              <a:rPr lang="fr-FR" sz="2200" dirty="0" smtClean="0">
                <a:latin typeface="Arial"/>
                <a:cs typeface="Arial"/>
                <a:sym typeface="Wingdings"/>
              </a:rPr>
              <a:t>						</a:t>
            </a:r>
            <a:endParaRPr lang="fr-FR" sz="2200" dirty="0">
              <a:latin typeface="Arial"/>
              <a:cs typeface="Arial"/>
            </a:endParaRPr>
          </a:p>
          <a:p>
            <a:pPr marL="0" indent="0">
              <a:buNone/>
            </a:pPr>
            <a:endParaRPr lang="fr-FR" sz="2400" dirty="0" smtClean="0">
              <a:latin typeface="Arial"/>
              <a:cs typeface="Arial"/>
            </a:endParaRPr>
          </a:p>
          <a:p>
            <a:pPr marL="0" indent="0">
              <a:buNone/>
            </a:pPr>
            <a:endParaRPr lang="fr-FR" sz="2400" dirty="0">
              <a:latin typeface="Arial"/>
              <a:cs typeface="Arial"/>
            </a:endParaRPr>
          </a:p>
          <a:p>
            <a:pPr marL="0" indent="0">
              <a:buNone/>
            </a:pPr>
            <a:r>
              <a:rPr lang="fr-FR" sz="2400" dirty="0" smtClean="0">
                <a:latin typeface="Arial"/>
                <a:cs typeface="Arial"/>
                <a:sym typeface="Wingdings"/>
              </a:rPr>
              <a:t>													</a:t>
            </a:r>
            <a:r>
              <a:rPr lang="fr-FR" sz="2200" dirty="0">
                <a:latin typeface="Arial"/>
                <a:cs typeface="Arial"/>
                <a:sym typeface="Wingdings"/>
              </a:rPr>
              <a:t>identité achevée</a:t>
            </a:r>
          </a:p>
          <a:p>
            <a:pPr marL="0" indent="0">
              <a:buNone/>
            </a:pPr>
            <a:endParaRPr lang="fr-FR" sz="2400" dirty="0">
              <a:latin typeface="Arial"/>
              <a:cs typeface="Arial"/>
              <a:sym typeface="Wingdings"/>
            </a:endParaRPr>
          </a:p>
        </p:txBody>
      </p:sp>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6" name="ZoneTexte 5"/>
          <p:cNvSpPr txBox="1"/>
          <p:nvPr/>
        </p:nvSpPr>
        <p:spPr>
          <a:xfrm>
            <a:off x="-2322286" y="2775857"/>
            <a:ext cx="184666" cy="369332"/>
          </a:xfrm>
          <a:prstGeom prst="rect">
            <a:avLst/>
          </a:prstGeom>
          <a:noFill/>
        </p:spPr>
        <p:txBody>
          <a:bodyPr wrap="none" rtlCol="0">
            <a:spAutoFit/>
          </a:bodyPr>
          <a:lstStyle/>
          <a:p>
            <a:endParaRPr lang="fr-FR" dirty="0"/>
          </a:p>
        </p:txBody>
      </p:sp>
      <p:pic>
        <p:nvPicPr>
          <p:cNvPr id="10" name="Image 9" descr="question_clip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718" y="4350225"/>
            <a:ext cx="643535" cy="1563789"/>
          </a:xfrm>
          <a:prstGeom prst="rect">
            <a:avLst/>
          </a:prstGeom>
        </p:spPr>
      </p:pic>
      <p:sp>
        <p:nvSpPr>
          <p:cNvPr id="11" name="Bulle ronde 10"/>
          <p:cNvSpPr/>
          <p:nvPr/>
        </p:nvSpPr>
        <p:spPr>
          <a:xfrm>
            <a:off x="430213" y="3699371"/>
            <a:ext cx="1514701" cy="612648"/>
          </a:xfrm>
          <a:prstGeom prst="wedgeEllipseCallout">
            <a:avLst>
              <a:gd name="adj1" fmla="val 49059"/>
              <a:gd name="adj2" fmla="val 595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Morale ?</a:t>
            </a:r>
            <a:endParaRPr lang="fr-FR" dirty="0"/>
          </a:p>
        </p:txBody>
      </p:sp>
      <p:sp>
        <p:nvSpPr>
          <p:cNvPr id="12" name="Bulle ronde 11"/>
          <p:cNvSpPr/>
          <p:nvPr/>
        </p:nvSpPr>
        <p:spPr>
          <a:xfrm>
            <a:off x="120582" y="4836500"/>
            <a:ext cx="1741556" cy="442766"/>
          </a:xfrm>
          <a:prstGeom prst="wedgeEllipseCallout">
            <a:avLst>
              <a:gd name="adj1" fmla="val 61116"/>
              <a:gd name="adj2" fmla="val -31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Sexualité ?</a:t>
            </a:r>
            <a:endParaRPr lang="fr-FR" dirty="0"/>
          </a:p>
        </p:txBody>
      </p:sp>
      <p:sp>
        <p:nvSpPr>
          <p:cNvPr id="13" name="Bulle ronde 12"/>
          <p:cNvSpPr/>
          <p:nvPr/>
        </p:nvSpPr>
        <p:spPr>
          <a:xfrm>
            <a:off x="3242340" y="3716384"/>
            <a:ext cx="1643320" cy="611124"/>
          </a:xfrm>
          <a:prstGeom prst="wedgeEllipseCallout">
            <a:avLst>
              <a:gd name="adj1" fmla="val -82341"/>
              <a:gd name="adj2" fmla="val 546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Métier ?</a:t>
            </a:r>
            <a:endParaRPr lang="fr-FR" dirty="0"/>
          </a:p>
        </p:txBody>
      </p:sp>
      <p:sp>
        <p:nvSpPr>
          <p:cNvPr id="14" name="Bulle ronde 13"/>
          <p:cNvSpPr/>
          <p:nvPr/>
        </p:nvSpPr>
        <p:spPr>
          <a:xfrm>
            <a:off x="3062002" y="4445235"/>
            <a:ext cx="1235890" cy="612648"/>
          </a:xfrm>
          <a:prstGeom prst="wedgeEllipseCallout">
            <a:avLst>
              <a:gd name="adj1" fmla="val -80357"/>
              <a:gd name="adj2" fmla="val 4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Amis ?</a:t>
            </a:r>
            <a:endParaRPr lang="fr-FR" dirty="0"/>
          </a:p>
        </p:txBody>
      </p:sp>
      <p:sp>
        <p:nvSpPr>
          <p:cNvPr id="16" name="Bulle ronde 15"/>
          <p:cNvSpPr/>
          <p:nvPr/>
        </p:nvSpPr>
        <p:spPr>
          <a:xfrm>
            <a:off x="3242340" y="5206836"/>
            <a:ext cx="914400" cy="612648"/>
          </a:xfrm>
          <a:prstGeom prst="wedgeEllipseCallout">
            <a:avLst>
              <a:gd name="adj1" fmla="val -116071"/>
              <a:gd name="adj2" fmla="val -493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t>
            </a:r>
            <a:endParaRPr lang="fr-FR" dirty="0"/>
          </a:p>
        </p:txBody>
      </p:sp>
      <p:sp>
        <p:nvSpPr>
          <p:cNvPr id="17" name="Flèche vers la droite 16"/>
          <p:cNvSpPr/>
          <p:nvPr/>
        </p:nvSpPr>
        <p:spPr>
          <a:xfrm rot="20534522">
            <a:off x="4724765" y="4689492"/>
            <a:ext cx="1671653" cy="447731"/>
          </a:xfrm>
          <a:prstGeom prst="rightArrow">
            <a:avLst>
              <a:gd name="adj1" fmla="val 60446"/>
              <a:gd name="adj2" fmla="val 50000"/>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
        <p:nvSpPr>
          <p:cNvPr id="9" name="Flèche vers le haut 8"/>
          <p:cNvSpPr/>
          <p:nvPr/>
        </p:nvSpPr>
        <p:spPr>
          <a:xfrm>
            <a:off x="6861387" y="2416370"/>
            <a:ext cx="464653" cy="1793536"/>
          </a:xfrm>
          <a:prstGeom prst="up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15" name="ZoneTexte 14"/>
          <p:cNvSpPr txBox="1"/>
          <p:nvPr/>
        </p:nvSpPr>
        <p:spPr>
          <a:xfrm>
            <a:off x="4885660" y="5683181"/>
            <a:ext cx="4407416"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rPr>
              <a:t>or le statut identitaire se rejoue constamment </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endParaRPr>
          </a:p>
        </p:txBody>
      </p:sp>
      <p:sp>
        <p:nvSpPr>
          <p:cNvPr id="19" name="Flèche vers la gauche 18"/>
          <p:cNvSpPr/>
          <p:nvPr/>
        </p:nvSpPr>
        <p:spPr>
          <a:xfrm rot="20644707">
            <a:off x="4414039" y="2478520"/>
            <a:ext cx="2003512" cy="399530"/>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Flèche courbée vers la gauche 1"/>
          <p:cNvSpPr/>
          <p:nvPr/>
        </p:nvSpPr>
        <p:spPr>
          <a:xfrm>
            <a:off x="8131442" y="2211380"/>
            <a:ext cx="707758" cy="3702634"/>
          </a:xfrm>
          <a:prstGeom prst="curved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23707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9" grpId="0" animBg="1"/>
      <p:bldP spid="15" grpId="0"/>
      <p:bldP spid="19"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72673"/>
            <a:ext cx="9144000" cy="1896667"/>
          </a:xfrm>
        </p:spPr>
        <p:txBody>
          <a:bodyPr>
            <a:normAutofit/>
          </a:bodyPr>
          <a:lstStyle/>
          <a:p>
            <a:pPr marL="0" indent="0">
              <a:buNone/>
            </a:pPr>
            <a:endParaRPr lang="fr-FR" sz="2400" dirty="0" smtClean="0">
              <a:solidFill>
                <a:srgbClr val="000000"/>
              </a:solidFill>
              <a:latin typeface="Arial"/>
              <a:cs typeface="Arial"/>
            </a:endParaRPr>
          </a:p>
          <a:p>
            <a:pPr marL="0" indent="0">
              <a:buNone/>
            </a:pPr>
            <a:r>
              <a:rPr lang="fr-FR" sz="2200" dirty="0" smtClean="0">
                <a:solidFill>
                  <a:srgbClr val="000000"/>
                </a:solidFill>
                <a:latin typeface="Arial"/>
                <a:cs typeface="Arial"/>
              </a:rPr>
              <a:t>Donc la construction de la sexualité va aussi prendre place dans la construction de l’identité sociale de chacun</a:t>
            </a:r>
          </a:p>
          <a:p>
            <a:pPr marL="0" indent="0">
              <a:buNone/>
            </a:pPr>
            <a:endParaRPr lang="fr-FR" sz="2400" dirty="0" smtClean="0">
              <a:solidFill>
                <a:srgbClr val="000000"/>
              </a:solidFill>
              <a:latin typeface="Arial"/>
              <a:cs typeface="Arial"/>
            </a:endParaRPr>
          </a:p>
          <a:p>
            <a:endParaRPr lang="fr-FR" dirty="0">
              <a:solidFill>
                <a:srgbClr val="FF6600"/>
              </a:solidFill>
            </a:endParaRPr>
          </a:p>
        </p:txBody>
      </p:sp>
      <p:sp>
        <p:nvSpPr>
          <p:cNvPr id="2" name="ZoneTexte 1"/>
          <p:cNvSpPr txBox="1"/>
          <p:nvPr/>
        </p:nvSpPr>
        <p:spPr>
          <a:xfrm>
            <a:off x="0" y="4051932"/>
            <a:ext cx="9202309" cy="1969770"/>
          </a:xfrm>
          <a:prstGeom prst="rect">
            <a:avLst/>
          </a:prstGeom>
          <a:noFill/>
        </p:spPr>
        <p:txBody>
          <a:bodyPr wrap="none" rtlCol="0">
            <a:spAutoFit/>
          </a:bodyPr>
          <a:lstStyle/>
          <a:p>
            <a:pPr algn="just"/>
            <a:r>
              <a:rPr lang="fr-FR" sz="2200" dirty="0">
                <a:solidFill>
                  <a:srgbClr val="000000"/>
                </a:solidFill>
                <a:latin typeface="Arial"/>
                <a:cs typeface="Arial"/>
              </a:rPr>
              <a:t>On appelle « identité́ sociale » l’ensemble des </a:t>
            </a:r>
            <a:r>
              <a:rPr lang="fr-FR" sz="2200" dirty="0" err="1">
                <a:solidFill>
                  <a:srgbClr val="000000"/>
                </a:solidFill>
                <a:latin typeface="Arial"/>
                <a:cs typeface="Arial"/>
              </a:rPr>
              <a:t>rôles</a:t>
            </a:r>
            <a:r>
              <a:rPr lang="fr-FR" sz="2200" dirty="0">
                <a:solidFill>
                  <a:srgbClr val="000000"/>
                </a:solidFill>
                <a:latin typeface="Arial"/>
                <a:cs typeface="Arial"/>
              </a:rPr>
              <a:t>, statuts, et fonctions </a:t>
            </a:r>
            <a:endParaRPr lang="fr-FR" sz="2200" dirty="0" smtClean="0">
              <a:solidFill>
                <a:srgbClr val="000000"/>
              </a:solidFill>
              <a:latin typeface="Arial"/>
              <a:cs typeface="Arial"/>
            </a:endParaRPr>
          </a:p>
          <a:p>
            <a:pPr algn="just"/>
            <a:r>
              <a:rPr lang="fr-FR" sz="2200" dirty="0" smtClean="0">
                <a:solidFill>
                  <a:srgbClr val="000000"/>
                </a:solidFill>
                <a:latin typeface="Arial"/>
                <a:cs typeface="Arial"/>
              </a:rPr>
              <a:t>que </a:t>
            </a:r>
            <a:r>
              <a:rPr lang="fr-FR" sz="2200" dirty="0">
                <a:solidFill>
                  <a:srgbClr val="000000"/>
                </a:solidFill>
                <a:latin typeface="Arial"/>
                <a:cs typeface="Arial"/>
              </a:rPr>
              <a:t>l’individu </a:t>
            </a:r>
            <a:r>
              <a:rPr lang="fr-FR" sz="2200" dirty="0" smtClean="0">
                <a:solidFill>
                  <a:srgbClr val="000000"/>
                </a:solidFill>
                <a:latin typeface="Arial"/>
                <a:cs typeface="Arial"/>
              </a:rPr>
              <a:t>va </a:t>
            </a:r>
            <a:r>
              <a:rPr lang="fr-FR" sz="2200" dirty="0">
                <a:solidFill>
                  <a:srgbClr val="000000"/>
                </a:solidFill>
                <a:latin typeface="Arial"/>
                <a:cs typeface="Arial"/>
              </a:rPr>
              <a:t>embrasser dans la </a:t>
            </a:r>
            <a:r>
              <a:rPr lang="fr-FR" sz="2200" dirty="0" err="1">
                <a:solidFill>
                  <a:srgbClr val="000000"/>
                </a:solidFill>
                <a:latin typeface="Arial"/>
                <a:cs typeface="Arial"/>
              </a:rPr>
              <a:t>sociéte</a:t>
            </a:r>
            <a:r>
              <a:rPr lang="fr-FR" sz="2200" dirty="0">
                <a:solidFill>
                  <a:srgbClr val="000000"/>
                </a:solidFill>
                <a:latin typeface="Arial"/>
                <a:cs typeface="Arial"/>
              </a:rPr>
              <a:t>́ dans laquelle il va prendre </a:t>
            </a:r>
            <a:endParaRPr lang="fr-FR" sz="2200" dirty="0" smtClean="0">
              <a:solidFill>
                <a:srgbClr val="000000"/>
              </a:solidFill>
              <a:latin typeface="Arial"/>
              <a:cs typeface="Arial"/>
            </a:endParaRPr>
          </a:p>
          <a:p>
            <a:pPr algn="just"/>
            <a:r>
              <a:rPr lang="fr-FR" sz="2200" dirty="0" smtClean="0">
                <a:solidFill>
                  <a:srgbClr val="000000"/>
                </a:solidFill>
                <a:latin typeface="Arial"/>
                <a:cs typeface="Arial"/>
              </a:rPr>
              <a:t>place</a:t>
            </a:r>
            <a:r>
              <a:rPr lang="fr-FR" sz="2200" i="1" dirty="0">
                <a:solidFill>
                  <a:srgbClr val="000000"/>
                </a:solidFill>
                <a:latin typeface="Arial"/>
                <a:cs typeface="Arial"/>
              </a:rPr>
              <a:t>) </a:t>
            </a:r>
            <a:endParaRPr lang="fr-FR" sz="2200" i="1" dirty="0" smtClean="0">
              <a:solidFill>
                <a:srgbClr val="000000"/>
              </a:solidFill>
              <a:latin typeface="Arial"/>
              <a:cs typeface="Arial"/>
            </a:endParaRPr>
          </a:p>
          <a:p>
            <a:pPr algn="just"/>
            <a:endParaRPr lang="fr-FR" sz="2200" i="1" dirty="0">
              <a:solidFill>
                <a:srgbClr val="FF6600"/>
              </a:solidFill>
              <a:latin typeface="Arial"/>
              <a:cs typeface="Arial"/>
            </a:endParaRPr>
          </a:p>
          <a:p>
            <a:r>
              <a:rPr lang="fr-FR" sz="1600" i="1" dirty="0" smtClean="0">
                <a:latin typeface="Arial"/>
                <a:cs typeface="Arial"/>
              </a:rPr>
              <a:t>Prof</a:t>
            </a:r>
            <a:r>
              <a:rPr lang="fr-FR" sz="1600" i="1" dirty="0">
                <a:latin typeface="Arial"/>
                <a:cs typeface="Arial"/>
              </a:rPr>
              <a:t>. Jean-Luc </a:t>
            </a:r>
            <a:r>
              <a:rPr lang="fr-FR" sz="1600" i="1" dirty="0" err="1">
                <a:latin typeface="Arial"/>
                <a:cs typeface="Arial"/>
              </a:rPr>
              <a:t>Gurtner</a:t>
            </a:r>
            <a:r>
              <a:rPr lang="fr-FR" sz="1600" i="1" dirty="0">
                <a:latin typeface="Arial"/>
                <a:cs typeface="Arial"/>
              </a:rPr>
              <a:t> </a:t>
            </a:r>
            <a:r>
              <a:rPr lang="fr-FR" sz="1600" i="1" dirty="0" err="1">
                <a:latin typeface="Arial"/>
                <a:cs typeface="Arial"/>
              </a:rPr>
              <a:t>Universite</a:t>
            </a:r>
            <a:r>
              <a:rPr lang="fr-FR" sz="1600" i="1" dirty="0">
                <a:latin typeface="Arial"/>
                <a:cs typeface="Arial"/>
              </a:rPr>
              <a:t>́ de Fribourg </a:t>
            </a:r>
            <a:endParaRPr lang="fr-FR" sz="1600" dirty="0"/>
          </a:p>
          <a:p>
            <a:endParaRPr lang="fr-FR" dirty="0"/>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 </a:t>
            </a:r>
            <a:br>
              <a:rPr lang="fr-FR" b="1" dirty="0">
                <a:latin typeface="Arial"/>
                <a:cs typeface="Arial"/>
              </a:rPr>
            </a:br>
            <a:r>
              <a:rPr lang="fr-FR" b="1" dirty="0">
                <a:latin typeface="Arial"/>
                <a:cs typeface="Arial"/>
              </a:rPr>
              <a:t>et la norme sociale</a:t>
            </a:r>
          </a:p>
        </p:txBody>
      </p:sp>
    </p:spTree>
    <p:extLst>
      <p:ext uri="{BB962C8B-B14F-4D97-AF65-F5344CB8AC3E}">
        <p14:creationId xmlns:p14="http://schemas.microsoft.com/office/powerpoint/2010/main" val="5694323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061256"/>
            <a:ext cx="9144000" cy="1723549"/>
          </a:xfrm>
          <a:prstGeom prst="rect">
            <a:avLst/>
          </a:prstGeom>
        </p:spPr>
        <p:txBody>
          <a:bodyPr wrap="square">
            <a:spAutoFit/>
          </a:bodyPr>
          <a:lstStyle/>
          <a:p>
            <a:pPr marL="342900" indent="-342900" algn="just">
              <a:buFont typeface="Arial"/>
              <a:buChar char="•"/>
            </a:pPr>
            <a:r>
              <a:rPr lang="fr-FR" sz="2200" b="1" dirty="0" smtClean="0">
                <a:latin typeface="Arial"/>
                <a:cs typeface="Arial"/>
              </a:rPr>
              <a:t>52 </a:t>
            </a:r>
            <a:r>
              <a:rPr lang="fr-FR" sz="2200" b="1" dirty="0">
                <a:latin typeface="Arial"/>
                <a:cs typeface="Arial"/>
              </a:rPr>
              <a:t>% des usagers de réseaux sociaux, </a:t>
            </a:r>
            <a:r>
              <a:rPr lang="fr-FR" sz="2200" dirty="0">
                <a:latin typeface="Arial"/>
                <a:cs typeface="Arial"/>
              </a:rPr>
              <a:t>parmi les plus jeunes</a:t>
            </a:r>
            <a:r>
              <a:rPr lang="fr-FR" sz="2200" dirty="0" smtClean="0">
                <a:latin typeface="Arial"/>
                <a:cs typeface="Arial"/>
              </a:rPr>
              <a:t>, estime que le temps </a:t>
            </a:r>
            <a:r>
              <a:rPr lang="fr-FR" sz="2200" dirty="0">
                <a:latin typeface="Arial"/>
                <a:cs typeface="Arial"/>
              </a:rPr>
              <a:t>de dialogue sur messagerie, sur Facebook a autant de valeur que le temps passé dans le monde réel</a:t>
            </a:r>
            <a:r>
              <a:rPr lang="fr-FR" sz="2200" dirty="0" smtClean="0">
                <a:latin typeface="Arial"/>
                <a:cs typeface="Arial"/>
              </a:rPr>
              <a:t>.</a:t>
            </a:r>
            <a:r>
              <a:rPr lang="fr-FR" sz="2200" dirty="0">
                <a:latin typeface="Arial"/>
                <a:cs typeface="Arial"/>
              </a:rPr>
              <a:t> </a:t>
            </a:r>
            <a:r>
              <a:rPr lang="fr-FR" dirty="0">
                <a:latin typeface="Arial"/>
                <a:cs typeface="Arial"/>
              </a:rPr>
              <a:t>M. Valkenburg et al. 2011</a:t>
            </a:r>
          </a:p>
          <a:p>
            <a:pPr marL="342900" indent="-342900">
              <a:buFont typeface="Arial"/>
              <a:buChar char="•"/>
            </a:pPr>
            <a:endParaRPr lang="fr-CH" sz="2200" dirty="0">
              <a:latin typeface="Arial"/>
              <a:cs typeface="Arial"/>
            </a:endParaRPr>
          </a:p>
        </p:txBody>
      </p:sp>
      <p:sp>
        <p:nvSpPr>
          <p:cNvPr id="11" name="Espace réservé du contenu 2"/>
          <p:cNvSpPr>
            <a:spLocks noGrp="1"/>
          </p:cNvSpPr>
          <p:nvPr>
            <p:ph idx="1"/>
          </p:nvPr>
        </p:nvSpPr>
        <p:spPr>
          <a:xfrm>
            <a:off x="-1" y="3410303"/>
            <a:ext cx="8928721" cy="2118905"/>
          </a:xfrm>
        </p:spPr>
        <p:txBody>
          <a:bodyPr>
            <a:normAutofit/>
          </a:bodyPr>
          <a:lstStyle/>
          <a:p>
            <a:pPr algn="just"/>
            <a:r>
              <a:rPr lang="fr-FR" sz="2200" b="1" dirty="0" smtClean="0">
                <a:latin typeface="Arial"/>
                <a:cs typeface="Arial"/>
              </a:rPr>
              <a:t>30% des adolescents </a:t>
            </a:r>
            <a:r>
              <a:rPr lang="fr-FR" sz="2200" dirty="0" smtClean="0">
                <a:latin typeface="Arial"/>
                <a:cs typeface="Arial"/>
              </a:rPr>
              <a:t>« préfère </a:t>
            </a:r>
            <a:r>
              <a:rPr lang="fr-FR" sz="2200" dirty="0">
                <a:latin typeface="Arial"/>
                <a:cs typeface="Arial"/>
              </a:rPr>
              <a:t>la communication en ligne par rapport à une communication </a:t>
            </a:r>
            <a:r>
              <a:rPr lang="fr-FR" sz="2200" dirty="0" smtClean="0">
                <a:latin typeface="Arial"/>
                <a:cs typeface="Arial"/>
              </a:rPr>
              <a:t>en </a:t>
            </a:r>
            <a:r>
              <a:rPr lang="fr-FR" sz="2200" dirty="0">
                <a:latin typeface="Arial"/>
                <a:cs typeface="Arial"/>
              </a:rPr>
              <a:t>face à face, pour parler de sujets intimes tels que l’amour, le sexe et autres sujets dont ils ont </a:t>
            </a:r>
            <a:r>
              <a:rPr lang="fr-FR" sz="2200" dirty="0" smtClean="0">
                <a:latin typeface="Arial"/>
                <a:cs typeface="Arial"/>
              </a:rPr>
              <a:t>parfois honte ». </a:t>
            </a:r>
            <a:r>
              <a:rPr lang="fr-FR" sz="1800" dirty="0">
                <a:latin typeface="Arial"/>
                <a:cs typeface="Arial"/>
              </a:rPr>
              <a:t>M. Valkenburg et al. </a:t>
            </a:r>
            <a:r>
              <a:rPr lang="fr-FR" sz="1800" dirty="0" smtClean="0">
                <a:latin typeface="Arial"/>
                <a:cs typeface="Arial"/>
              </a:rPr>
              <a:t>2011</a:t>
            </a:r>
            <a:endParaRPr lang="fr-FR" sz="1800" dirty="0">
              <a:latin typeface="Arial"/>
              <a:cs typeface="Arial"/>
            </a:endParaRPr>
          </a:p>
        </p:txBody>
      </p:sp>
      <p:sp>
        <p:nvSpPr>
          <p:cNvPr id="14" name="ZoneTexte 13"/>
          <p:cNvSpPr txBox="1"/>
          <p:nvPr/>
        </p:nvSpPr>
        <p:spPr>
          <a:xfrm>
            <a:off x="0" y="1763272"/>
            <a:ext cx="8928720" cy="769441"/>
          </a:xfrm>
          <a:prstGeom prst="rect">
            <a:avLst/>
          </a:prstGeom>
          <a:noFill/>
        </p:spPr>
        <p:txBody>
          <a:bodyPr wrap="square" rtlCol="0">
            <a:spAutoFit/>
          </a:bodyPr>
          <a:lstStyle/>
          <a:p>
            <a:r>
              <a:rPr lang="fr-FR" sz="2200" dirty="0" smtClean="0">
                <a:latin typeface="Arial"/>
                <a:cs typeface="Arial"/>
              </a:rPr>
              <a:t>Ainsi le développement psychosexuel de l’adolescent passe par les valeur transmises par ses parents, la société et bien sur ses pairs.</a:t>
            </a:r>
            <a:endParaRPr lang="fr-FR" sz="2200" dirty="0">
              <a:latin typeface="Arial"/>
              <a:cs typeface="Arial"/>
            </a:endParaRPr>
          </a:p>
        </p:txBody>
      </p:sp>
      <p:sp>
        <p:nvSpPr>
          <p:cNvPr id="15" name="ZoneTexte 14"/>
          <p:cNvSpPr txBox="1"/>
          <p:nvPr/>
        </p:nvSpPr>
        <p:spPr>
          <a:xfrm>
            <a:off x="3918857" y="2635974"/>
            <a:ext cx="789949" cy="523220"/>
          </a:xfrm>
          <a:prstGeom prst="rect">
            <a:avLst/>
          </a:prstGeom>
          <a:solidFill>
            <a:srgbClr val="FF0000"/>
          </a:solidFill>
        </p:spPr>
        <p:txBody>
          <a:bodyPr wrap="square" rtlCol="0">
            <a:spAutoFit/>
          </a:bodyPr>
          <a:lstStyle/>
          <a:p>
            <a:pPr algn="ctr"/>
            <a:r>
              <a:rPr lang="fr-FR" sz="2800" dirty="0">
                <a:latin typeface="Arial"/>
                <a:cs typeface="Arial"/>
              </a:rPr>
              <a:t>o</a:t>
            </a:r>
            <a:r>
              <a:rPr lang="fr-FR" sz="2800" dirty="0" smtClean="0">
                <a:latin typeface="Arial"/>
                <a:cs typeface="Arial"/>
              </a:rPr>
              <a:t>r</a:t>
            </a:r>
            <a:endParaRPr lang="fr-FR" sz="2800" dirty="0">
              <a:latin typeface="Arial"/>
              <a:cs typeface="Arial"/>
            </a:endParaRPr>
          </a:p>
        </p:txBody>
      </p:sp>
      <p:sp>
        <p:nvSpPr>
          <p:cNvPr id="7" name="ZoneTexte 6"/>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8"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a:t>
            </a:r>
            <a:br>
              <a:rPr lang="fr-FR" b="1" dirty="0">
                <a:latin typeface="Arial"/>
                <a:cs typeface="Arial"/>
              </a:rPr>
            </a:br>
            <a:r>
              <a:rPr lang="fr-FR" b="1" dirty="0">
                <a:latin typeface="Arial"/>
                <a:cs typeface="Arial"/>
              </a:rPr>
              <a:t>et les réseaux sociaux </a:t>
            </a:r>
          </a:p>
        </p:txBody>
      </p:sp>
    </p:spTree>
    <p:extLst>
      <p:ext uri="{BB962C8B-B14F-4D97-AF65-F5344CB8AC3E}">
        <p14:creationId xmlns:p14="http://schemas.microsoft.com/office/powerpoint/2010/main" val="1493862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96753"/>
            <a:ext cx="9144000" cy="1446550"/>
          </a:xfrm>
          <a:prstGeom prst="rect">
            <a:avLst/>
          </a:prstGeom>
        </p:spPr>
        <p:txBody>
          <a:bodyPr wrap="square">
            <a:spAutoFit/>
          </a:bodyPr>
          <a:lstStyle/>
          <a:p>
            <a:r>
              <a:rPr lang="fr-FR" sz="2200" b="1" dirty="0" smtClean="0">
                <a:latin typeface="Arial"/>
                <a:cs typeface="Arial"/>
              </a:rPr>
              <a:t>Nombres d’auteurs soulignent que  </a:t>
            </a:r>
          </a:p>
          <a:p>
            <a:endParaRPr lang="fr-FR" sz="2200" b="1" dirty="0">
              <a:latin typeface="Arial"/>
              <a:cs typeface="Arial"/>
            </a:endParaRPr>
          </a:p>
          <a:p>
            <a:pPr marL="342900" indent="-342900">
              <a:buFont typeface="Arial"/>
              <a:buChar char="•"/>
            </a:pPr>
            <a:r>
              <a:rPr lang="fr-FR" sz="2200" dirty="0" smtClean="0">
                <a:latin typeface="Arial"/>
                <a:cs typeface="Arial"/>
              </a:rPr>
              <a:t>les </a:t>
            </a:r>
            <a:r>
              <a:rPr lang="fr-FR" sz="2200" dirty="0">
                <a:latin typeface="Arial"/>
                <a:cs typeface="Arial"/>
              </a:rPr>
              <a:t>réseaux sociaux </a:t>
            </a:r>
            <a:r>
              <a:rPr lang="fr-FR" sz="2200" dirty="0">
                <a:solidFill>
                  <a:srgbClr val="FF0000"/>
                </a:solidFill>
                <a:latin typeface="Arial"/>
                <a:cs typeface="Arial"/>
              </a:rPr>
              <a:t>peuvent entretenir une confusion </a:t>
            </a:r>
            <a:r>
              <a:rPr lang="fr-FR" sz="2200" dirty="0">
                <a:latin typeface="Arial"/>
                <a:cs typeface="Arial"/>
              </a:rPr>
              <a:t>entre l’intime et ce qui relève du </a:t>
            </a:r>
            <a:r>
              <a:rPr lang="fr-FR" sz="2200" dirty="0" smtClean="0">
                <a:latin typeface="Arial"/>
                <a:cs typeface="Arial"/>
              </a:rPr>
              <a:t>public pour l’adolescent</a:t>
            </a:r>
            <a:endParaRPr lang="fr-CH" sz="2200" dirty="0">
              <a:latin typeface="Arial"/>
              <a:cs typeface="Arial"/>
            </a:endParaRPr>
          </a:p>
        </p:txBody>
      </p:sp>
      <p:sp>
        <p:nvSpPr>
          <p:cNvPr id="8" name="Rectangle 7"/>
          <p:cNvSpPr/>
          <p:nvPr/>
        </p:nvSpPr>
        <p:spPr>
          <a:xfrm>
            <a:off x="0" y="4085436"/>
            <a:ext cx="9144000" cy="1446550"/>
          </a:xfrm>
          <a:prstGeom prst="rect">
            <a:avLst/>
          </a:prstGeom>
        </p:spPr>
        <p:txBody>
          <a:bodyPr wrap="square">
            <a:spAutoFit/>
          </a:bodyPr>
          <a:lstStyle/>
          <a:p>
            <a:pPr marL="342900" indent="-342900" algn="just">
              <a:buFont typeface="Arial"/>
              <a:buChar char="•"/>
            </a:pPr>
            <a:r>
              <a:rPr lang="fr-FR" sz="2200" dirty="0" smtClean="0">
                <a:latin typeface="Arial"/>
                <a:cs typeface="Arial"/>
              </a:rPr>
              <a:t>les </a:t>
            </a:r>
            <a:r>
              <a:rPr lang="fr-FR" sz="2200" dirty="0">
                <a:latin typeface="Arial"/>
                <a:cs typeface="Arial"/>
              </a:rPr>
              <a:t>sites </a:t>
            </a:r>
            <a:r>
              <a:rPr lang="fr-FR" sz="2200" dirty="0" smtClean="0">
                <a:latin typeface="Arial"/>
                <a:cs typeface="Arial"/>
              </a:rPr>
              <a:t>internet </a:t>
            </a:r>
            <a:r>
              <a:rPr lang="fr-FR" sz="2200" dirty="0">
                <a:latin typeface="Arial"/>
                <a:cs typeface="Arial"/>
              </a:rPr>
              <a:t>destinés aux jeunes participent à la transmission des normes valorisées par la </a:t>
            </a:r>
            <a:r>
              <a:rPr lang="fr-FR" sz="2200" dirty="0" smtClean="0">
                <a:latin typeface="Arial"/>
                <a:cs typeface="Arial"/>
              </a:rPr>
              <a:t>société…</a:t>
            </a:r>
          </a:p>
          <a:p>
            <a:pPr marL="342900" indent="-342900" algn="just">
              <a:buFont typeface="Arial"/>
              <a:buChar char="•"/>
            </a:pPr>
            <a:endParaRPr lang="fr-FR" sz="2200" dirty="0">
              <a:latin typeface="Arial"/>
              <a:cs typeface="Arial"/>
            </a:endParaRPr>
          </a:p>
          <a:p>
            <a:pPr algn="just"/>
            <a:r>
              <a:rPr lang="fr-FR" sz="2200" dirty="0" smtClean="0">
                <a:latin typeface="Arial"/>
                <a:cs typeface="Arial"/>
              </a:rPr>
              <a:t> </a:t>
            </a:r>
            <a:endParaRPr lang="fr-FR" sz="2200" dirty="0">
              <a:latin typeface="Arial"/>
              <a:cs typeface="Arial"/>
            </a:endParaRPr>
          </a:p>
        </p:txBody>
      </p:sp>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9"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a:t>
            </a:r>
            <a:br>
              <a:rPr lang="fr-FR" b="1" dirty="0">
                <a:latin typeface="Arial"/>
                <a:cs typeface="Arial"/>
              </a:rPr>
            </a:br>
            <a:r>
              <a:rPr lang="fr-FR" b="1" dirty="0">
                <a:latin typeface="Arial"/>
                <a:cs typeface="Arial"/>
              </a:rPr>
              <a:t>et les réseaux sociaux </a:t>
            </a:r>
          </a:p>
        </p:txBody>
      </p:sp>
      <p:sp>
        <p:nvSpPr>
          <p:cNvPr id="3" name="ZoneTexte 2"/>
          <p:cNvSpPr txBox="1"/>
          <p:nvPr/>
        </p:nvSpPr>
        <p:spPr>
          <a:xfrm>
            <a:off x="277588" y="5222587"/>
            <a:ext cx="2083285" cy="923330"/>
          </a:xfrm>
          <a:prstGeom prst="rect">
            <a:avLst/>
          </a:prstGeom>
          <a:noFill/>
        </p:spPr>
        <p:txBody>
          <a:bodyPr wrap="none" rtlCol="0">
            <a:spAutoFit/>
          </a:bodyPr>
          <a:lstStyle/>
          <a:p>
            <a:r>
              <a:rPr lang="fr-FR" dirty="0">
                <a:latin typeface="Arial"/>
                <a:cs typeface="Arial"/>
              </a:rPr>
              <a:t>avoir son premier </a:t>
            </a:r>
            <a:endParaRPr lang="fr-FR" dirty="0" smtClean="0">
              <a:latin typeface="Arial"/>
              <a:cs typeface="Arial"/>
            </a:endParaRPr>
          </a:p>
          <a:p>
            <a:r>
              <a:rPr lang="fr-FR" dirty="0" smtClean="0">
                <a:latin typeface="Arial"/>
                <a:cs typeface="Arial"/>
              </a:rPr>
              <a:t>flirt </a:t>
            </a:r>
            <a:r>
              <a:rPr lang="fr-FR" dirty="0">
                <a:latin typeface="Arial"/>
                <a:cs typeface="Arial"/>
              </a:rPr>
              <a:t>pas trop </a:t>
            </a:r>
            <a:r>
              <a:rPr lang="fr-FR" dirty="0" smtClean="0">
                <a:latin typeface="Arial"/>
                <a:cs typeface="Arial"/>
              </a:rPr>
              <a:t>tard… </a:t>
            </a:r>
            <a:endParaRPr lang="fr-FR" dirty="0">
              <a:latin typeface="Arial"/>
              <a:cs typeface="Arial"/>
            </a:endParaRPr>
          </a:p>
          <a:p>
            <a:endParaRPr lang="fr-FR" dirty="0"/>
          </a:p>
        </p:txBody>
      </p:sp>
      <p:sp>
        <p:nvSpPr>
          <p:cNvPr id="4" name="ZoneTexte 3"/>
          <p:cNvSpPr txBox="1"/>
          <p:nvPr/>
        </p:nvSpPr>
        <p:spPr>
          <a:xfrm>
            <a:off x="2360873" y="5517045"/>
            <a:ext cx="3135669" cy="923330"/>
          </a:xfrm>
          <a:prstGeom prst="rect">
            <a:avLst/>
          </a:prstGeom>
          <a:noFill/>
        </p:spPr>
        <p:txBody>
          <a:bodyPr wrap="none" rtlCol="0">
            <a:spAutoFit/>
          </a:bodyPr>
          <a:lstStyle/>
          <a:p>
            <a:r>
              <a:rPr lang="fr-FR" dirty="0">
                <a:latin typeface="Arial"/>
                <a:cs typeface="Arial"/>
              </a:rPr>
              <a:t>sa première relation sexuelle </a:t>
            </a:r>
            <a:endParaRPr lang="fr-FR" dirty="0" smtClean="0">
              <a:latin typeface="Arial"/>
              <a:cs typeface="Arial"/>
            </a:endParaRPr>
          </a:p>
          <a:p>
            <a:r>
              <a:rPr lang="fr-FR" dirty="0" smtClean="0">
                <a:latin typeface="Arial"/>
                <a:cs typeface="Arial"/>
              </a:rPr>
              <a:t>ni </a:t>
            </a:r>
            <a:r>
              <a:rPr lang="fr-FR" dirty="0">
                <a:latin typeface="Arial"/>
                <a:cs typeface="Arial"/>
              </a:rPr>
              <a:t>trop tôt ni trop tard </a:t>
            </a:r>
          </a:p>
          <a:p>
            <a:endParaRPr lang="fr-FR" dirty="0"/>
          </a:p>
        </p:txBody>
      </p:sp>
      <p:sp>
        <p:nvSpPr>
          <p:cNvPr id="7" name="ZoneTexte 6"/>
          <p:cNvSpPr txBox="1"/>
          <p:nvPr/>
        </p:nvSpPr>
        <p:spPr>
          <a:xfrm>
            <a:off x="5873884" y="5290688"/>
            <a:ext cx="2965316" cy="923330"/>
          </a:xfrm>
          <a:prstGeom prst="rect">
            <a:avLst/>
          </a:prstGeom>
          <a:noFill/>
        </p:spPr>
        <p:txBody>
          <a:bodyPr wrap="square" rtlCol="0">
            <a:spAutoFit/>
          </a:bodyPr>
          <a:lstStyle/>
          <a:p>
            <a:r>
              <a:rPr lang="fr-FR" dirty="0">
                <a:latin typeface="Arial"/>
                <a:cs typeface="Arial"/>
              </a:rPr>
              <a:t>être une mère ni trop jeune ni trop âgée</a:t>
            </a:r>
          </a:p>
          <a:p>
            <a:endParaRPr lang="fr-FR" dirty="0"/>
          </a:p>
        </p:txBody>
      </p:sp>
      <p:sp>
        <p:nvSpPr>
          <p:cNvPr id="10" name="Flèche vers la droite 9"/>
          <p:cNvSpPr/>
          <p:nvPr/>
        </p:nvSpPr>
        <p:spPr>
          <a:xfrm rot="18875336" flipH="1">
            <a:off x="2199986" y="4937955"/>
            <a:ext cx="568522" cy="306462"/>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vers la droite 10"/>
          <p:cNvSpPr/>
          <p:nvPr/>
        </p:nvSpPr>
        <p:spPr>
          <a:xfrm rot="15350793" flipH="1">
            <a:off x="3561639" y="4976821"/>
            <a:ext cx="577553" cy="313594"/>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a droite 11"/>
          <p:cNvSpPr/>
          <p:nvPr/>
        </p:nvSpPr>
        <p:spPr>
          <a:xfrm rot="12293418" flipH="1">
            <a:off x="4949994" y="4903673"/>
            <a:ext cx="890709" cy="347969"/>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4146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7" grpId="0"/>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820" y="1858362"/>
            <a:ext cx="8898180" cy="516325"/>
          </a:xfrm>
        </p:spPr>
        <p:txBody>
          <a:bodyPr>
            <a:noAutofit/>
          </a:bodyPr>
          <a:lstStyle/>
          <a:p>
            <a:pPr marL="0" indent="0">
              <a:buNone/>
            </a:pPr>
            <a:r>
              <a:rPr lang="fr-FR" sz="2200" b="1" dirty="0" err="1" smtClean="0">
                <a:latin typeface="Arial"/>
                <a:cs typeface="Arial"/>
              </a:rPr>
              <a:t>Sexting</a:t>
            </a:r>
            <a:r>
              <a:rPr lang="fr-FR" sz="2200" b="1" dirty="0" smtClean="0">
                <a:latin typeface="Arial"/>
                <a:cs typeface="Arial"/>
              </a:rPr>
              <a:t> </a:t>
            </a:r>
          </a:p>
          <a:p>
            <a:pPr marL="0" indent="0" algn="just">
              <a:buNone/>
            </a:pPr>
            <a:endParaRPr lang="fr-FR" sz="2200" dirty="0">
              <a:latin typeface="Arial"/>
              <a:cs typeface="Arial"/>
            </a:endParaRPr>
          </a:p>
          <a:p>
            <a:pPr marL="0" indent="0" algn="just">
              <a:buNone/>
            </a:pPr>
            <a:r>
              <a:rPr lang="fr-FR" sz="2200" dirty="0" smtClean="0">
                <a:latin typeface="Arial"/>
                <a:cs typeface="Arial"/>
              </a:rPr>
              <a:t>Dernières </a:t>
            </a:r>
            <a:r>
              <a:rPr lang="fr-FR" sz="2200" dirty="0">
                <a:latin typeface="Arial"/>
                <a:cs typeface="Arial"/>
              </a:rPr>
              <a:t>études menées au USA, entre 20 à 28% des adolescents auraient déjà envoyé une ou plusieurs photos les représentants </a:t>
            </a:r>
            <a:r>
              <a:rPr lang="fr-FR" sz="2200" dirty="0" smtClean="0">
                <a:latin typeface="Arial"/>
                <a:cs typeface="Arial"/>
              </a:rPr>
              <a:t>partiellement </a:t>
            </a:r>
            <a:r>
              <a:rPr lang="fr-FR" sz="2200" dirty="0">
                <a:latin typeface="Arial"/>
                <a:cs typeface="Arial"/>
              </a:rPr>
              <a:t>ou totalement </a:t>
            </a:r>
            <a:r>
              <a:rPr lang="fr-FR" sz="2200" dirty="0" smtClean="0">
                <a:latin typeface="Arial"/>
                <a:cs typeface="Arial"/>
              </a:rPr>
              <a:t>dévêtus. </a:t>
            </a:r>
          </a:p>
          <a:p>
            <a:pPr marL="0" indent="0" algn="just">
              <a:buNone/>
            </a:pPr>
            <a:endParaRPr lang="fr-CH" sz="2200" dirty="0">
              <a:latin typeface="Arial"/>
              <a:cs typeface="Arial"/>
            </a:endParaRPr>
          </a:p>
          <a:p>
            <a:pPr marL="0" indent="0" algn="just">
              <a:buNone/>
            </a:pPr>
            <a:r>
              <a:rPr lang="fr-FR" sz="2200" dirty="0" smtClean="0">
                <a:latin typeface="Arial"/>
                <a:cs typeface="Arial"/>
              </a:rPr>
              <a:t>Ces chiffres sont </a:t>
            </a:r>
            <a:r>
              <a:rPr lang="fr-FR" sz="2200" dirty="0">
                <a:latin typeface="Arial"/>
                <a:cs typeface="Arial"/>
              </a:rPr>
              <a:t>en augmentation, </a:t>
            </a:r>
            <a:r>
              <a:rPr lang="fr-FR" sz="2200" dirty="0" smtClean="0">
                <a:latin typeface="Arial"/>
                <a:cs typeface="Arial"/>
              </a:rPr>
              <a:t>ils atteindraient </a:t>
            </a:r>
            <a:r>
              <a:rPr lang="fr-FR" sz="2200" dirty="0">
                <a:latin typeface="Arial"/>
                <a:cs typeface="Arial"/>
              </a:rPr>
              <a:t>40% en GB</a:t>
            </a:r>
            <a:r>
              <a:rPr lang="fr-FR" sz="2200" dirty="0" smtClean="0">
                <a:latin typeface="Arial"/>
                <a:cs typeface="Arial"/>
              </a:rPr>
              <a:t>.</a:t>
            </a:r>
          </a:p>
          <a:p>
            <a:pPr marL="0" indent="0" algn="just">
              <a:buNone/>
            </a:pPr>
            <a:endParaRPr lang="fr-CH" sz="2200" dirty="0">
              <a:latin typeface="Arial"/>
              <a:cs typeface="Arial"/>
            </a:endParaRPr>
          </a:p>
          <a:p>
            <a:pPr marL="0" indent="0" algn="just">
              <a:buNone/>
            </a:pPr>
            <a:r>
              <a:rPr lang="fr-FR" sz="2200" dirty="0" smtClean="0">
                <a:latin typeface="Arial"/>
                <a:cs typeface="Arial"/>
              </a:rPr>
              <a:t>Un rapport </a:t>
            </a:r>
            <a:r>
              <a:rPr lang="fr-FR" sz="2200" dirty="0">
                <a:latin typeface="Arial"/>
                <a:cs typeface="Arial"/>
              </a:rPr>
              <a:t>publié en 2012 par l’UNICEF indique cette pratique comme courante chez les ado.</a:t>
            </a:r>
            <a:endParaRPr lang="fr-CH" sz="2200" dirty="0">
              <a:latin typeface="Arial"/>
              <a:cs typeface="Arial"/>
            </a:endParaRPr>
          </a:p>
          <a:p>
            <a:pPr marL="0" indent="0">
              <a:buNone/>
            </a:pPr>
            <a:r>
              <a:rPr lang="fr-FR" sz="2000" dirty="0">
                <a:latin typeface="Arial"/>
                <a:cs typeface="Arial"/>
              </a:rPr>
              <a:t> </a:t>
            </a:r>
            <a:endParaRPr lang="fr-CH" sz="2000" dirty="0">
              <a:latin typeface="Arial"/>
              <a:cs typeface="Arial"/>
            </a:endParaRPr>
          </a:p>
        </p:txBody>
      </p:sp>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6"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a:t>
            </a:r>
            <a:br>
              <a:rPr lang="fr-FR" b="1" dirty="0">
                <a:latin typeface="Arial"/>
                <a:cs typeface="Arial"/>
              </a:rPr>
            </a:br>
            <a:r>
              <a:rPr lang="fr-FR" b="1" dirty="0">
                <a:latin typeface="Arial"/>
                <a:cs typeface="Arial"/>
              </a:rPr>
              <a:t>et les réseaux sociaux </a:t>
            </a:r>
          </a:p>
        </p:txBody>
      </p:sp>
    </p:spTree>
    <p:extLst>
      <p:ext uri="{BB962C8B-B14F-4D97-AF65-F5344CB8AC3E}">
        <p14:creationId xmlns:p14="http://schemas.microsoft.com/office/powerpoint/2010/main" val="740532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79646"/>
          </a:solidFill>
        </p:spPr>
        <p:txBody>
          <a:bodyPr/>
          <a:lstStyle/>
          <a:p>
            <a:r>
              <a:rPr lang="fr-FR" sz="4000" b="1" dirty="0" smtClean="0">
                <a:latin typeface="Arial"/>
                <a:cs typeface="Arial"/>
              </a:rPr>
              <a:t>Situations</a:t>
            </a:r>
            <a:endParaRPr lang="fr-FR" sz="4000" b="1" dirty="0">
              <a:latin typeface="Arial"/>
              <a:cs typeface="Arial"/>
            </a:endParaRPr>
          </a:p>
        </p:txBody>
      </p:sp>
      <p:graphicFrame>
        <p:nvGraphicFramePr>
          <p:cNvPr id="4" name="Tableau 3"/>
          <p:cNvGraphicFramePr>
            <a:graphicFrameLocks noGrp="1"/>
          </p:cNvGraphicFramePr>
          <p:nvPr>
            <p:extLst>
              <p:ext uri="{D42A27DB-BD31-4B8C-83A1-F6EECF244321}">
                <p14:modId xmlns:p14="http://schemas.microsoft.com/office/powerpoint/2010/main" val="3330994362"/>
              </p:ext>
            </p:extLst>
          </p:nvPr>
        </p:nvGraphicFramePr>
        <p:xfrm>
          <a:off x="989802" y="1827144"/>
          <a:ext cx="7472892" cy="4333801"/>
        </p:xfrm>
        <a:graphic>
          <a:graphicData uri="http://schemas.openxmlformats.org/drawingml/2006/table">
            <a:tbl>
              <a:tblPr firstRow="1" bandRow="1">
                <a:tableStyleId>{5C22544A-7EE6-4342-B048-85BDC9FD1C3A}</a:tableStyleId>
              </a:tblPr>
              <a:tblGrid>
                <a:gridCol w="3736446"/>
                <a:gridCol w="3736446"/>
              </a:tblGrid>
              <a:tr h="4333801">
                <a:tc>
                  <a:txBody>
                    <a:bodyPr/>
                    <a:lstStyle/>
                    <a:p>
                      <a:pPr marL="0" indent="0">
                        <a:buNone/>
                      </a:pPr>
                      <a:r>
                        <a:rPr lang="fr-FR" sz="2200" u="sng" dirty="0" smtClean="0">
                          <a:latin typeface="Arial"/>
                          <a:cs typeface="Arial"/>
                        </a:rPr>
                        <a:t>Situation 1</a:t>
                      </a:r>
                      <a:endParaRPr lang="fr-FR" sz="2200" dirty="0" smtClean="0">
                        <a:latin typeface="Arial"/>
                        <a:cs typeface="Arial"/>
                      </a:endParaRPr>
                    </a:p>
                    <a:p>
                      <a:pPr marL="0" indent="0">
                        <a:buNone/>
                      </a:pPr>
                      <a:r>
                        <a:rPr lang="fr-FR" sz="2200" dirty="0" smtClean="0">
                          <a:latin typeface="Arial"/>
                          <a:cs typeface="Arial"/>
                        </a:rPr>
                        <a:t>Une adolescente de 11 ans a l’habitude, lors des récréations, de faire des fellations à des garçons du même âge. Tout cela est filmé. A l’âge de 13 ans, les images se retrouvent sur internet et elle « dépose plainte  ».</a:t>
                      </a:r>
                      <a:endParaRPr lang="fr-FR" sz="2200" dirty="0">
                        <a:latin typeface="Arial"/>
                        <a:cs typeface="Arial"/>
                      </a:endParaRPr>
                    </a:p>
                  </a:txBody>
                  <a:tcPr/>
                </a:tc>
                <a:tc>
                  <a:txBody>
                    <a:bodyPr/>
                    <a:lstStyle/>
                    <a:p>
                      <a:r>
                        <a:rPr lang="fr-FR" sz="2200" u="sng" dirty="0" smtClean="0">
                          <a:latin typeface="Arial"/>
                          <a:cs typeface="Arial"/>
                        </a:rPr>
                        <a:t>Situation 2</a:t>
                      </a:r>
                      <a:endParaRPr lang="fr-FR" sz="2200" dirty="0" smtClean="0">
                        <a:latin typeface="Arial"/>
                        <a:cs typeface="Arial"/>
                      </a:endParaRPr>
                    </a:p>
                    <a:p>
                      <a:r>
                        <a:rPr lang="fr-FR" sz="2200" dirty="0" smtClean="0">
                          <a:latin typeface="Arial"/>
                          <a:cs typeface="Arial"/>
                        </a:rPr>
                        <a:t>Une fille de 12 ans « chauffe » un garçon de 13 ans. Ils ont une relation sexuelle. </a:t>
                      </a:r>
                    </a:p>
                    <a:p>
                      <a:r>
                        <a:rPr lang="fr-FR" sz="2200" dirty="0" smtClean="0">
                          <a:latin typeface="Arial"/>
                          <a:cs typeface="Arial"/>
                        </a:rPr>
                        <a:t>Quelque temps plus tard, la fille se sent mal et a le sentiment d’avoir vécu un viol car elle n’a pas réussi à dire « non ».</a:t>
                      </a:r>
                    </a:p>
                    <a:p>
                      <a:endParaRPr lang="fr-FR" dirty="0"/>
                    </a:p>
                  </a:txBody>
                  <a:tcPr/>
                </a:tc>
              </a:tr>
            </a:tbl>
          </a:graphicData>
        </a:graphic>
      </p:graphicFrame>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23094384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2396971"/>
            <a:ext cx="9143999" cy="4462760"/>
          </a:xfrm>
          <a:prstGeom prst="rect">
            <a:avLst/>
          </a:prstGeom>
          <a:noFill/>
        </p:spPr>
        <p:txBody>
          <a:bodyPr wrap="square" rtlCol="0">
            <a:spAutoFit/>
          </a:bodyPr>
          <a:lstStyle/>
          <a:p>
            <a:pPr algn="ctr"/>
            <a:r>
              <a:rPr lang="fr-FR" sz="2200" b="1" dirty="0" smtClean="0">
                <a:latin typeface="Arial"/>
                <a:cs typeface="Arial"/>
              </a:rPr>
              <a:t>Question </a:t>
            </a:r>
          </a:p>
          <a:p>
            <a:endParaRPr lang="fr-FR" sz="2200" dirty="0" smtClean="0">
              <a:latin typeface="Arial"/>
              <a:cs typeface="Arial"/>
            </a:endParaRPr>
          </a:p>
          <a:p>
            <a:r>
              <a:rPr lang="fr-FR" sz="2200" dirty="0">
                <a:latin typeface="Arial"/>
                <a:cs typeface="Arial"/>
              </a:rPr>
              <a:t>Au delà du fait </a:t>
            </a:r>
            <a:r>
              <a:rPr lang="fr-CH" sz="2200" dirty="0">
                <a:latin typeface="Arial"/>
                <a:cs typeface="Arial"/>
              </a:rPr>
              <a:t>qu’il y a un risque que les images soient détournées, </a:t>
            </a:r>
          </a:p>
          <a:p>
            <a:endParaRPr lang="fr-CH" sz="2200" dirty="0" smtClean="0">
              <a:latin typeface="Arial"/>
              <a:cs typeface="Arial"/>
            </a:endParaRPr>
          </a:p>
          <a:p>
            <a:pPr marL="342900" indent="-342900">
              <a:buFont typeface="Arial"/>
              <a:buChar char="•"/>
            </a:pPr>
            <a:r>
              <a:rPr lang="fr-CH" sz="2200" dirty="0" smtClean="0">
                <a:latin typeface="Arial"/>
                <a:cs typeface="Arial"/>
              </a:rPr>
              <a:t>le</a:t>
            </a:r>
            <a:r>
              <a:rPr lang="fr-FR" sz="2200" dirty="0" smtClean="0">
                <a:latin typeface="Arial"/>
                <a:cs typeface="Arial"/>
              </a:rPr>
              <a:t> </a:t>
            </a:r>
            <a:r>
              <a:rPr lang="fr-FR" sz="2200" dirty="0" err="1" smtClean="0">
                <a:latin typeface="Arial"/>
                <a:cs typeface="Arial"/>
              </a:rPr>
              <a:t>sexting</a:t>
            </a:r>
            <a:r>
              <a:rPr lang="fr-FR" sz="2200" dirty="0" smtClean="0">
                <a:latin typeface="Arial"/>
                <a:cs typeface="Arial"/>
              </a:rPr>
              <a:t> peut-il être considérer comme du </a:t>
            </a:r>
            <a:r>
              <a:rPr lang="fr-FR" sz="2200" dirty="0">
                <a:latin typeface="Arial"/>
                <a:cs typeface="Arial"/>
              </a:rPr>
              <a:t>flirt high-</a:t>
            </a:r>
            <a:r>
              <a:rPr lang="fr-FR" sz="2200" dirty="0" smtClean="0">
                <a:latin typeface="Arial"/>
                <a:cs typeface="Arial"/>
              </a:rPr>
              <a:t>tech, non compris du monde des adultes ? </a:t>
            </a:r>
          </a:p>
          <a:p>
            <a:endParaRPr lang="fr-FR" sz="2200" dirty="0">
              <a:latin typeface="Arial"/>
              <a:cs typeface="Arial"/>
            </a:endParaRPr>
          </a:p>
          <a:p>
            <a:pPr algn="ctr"/>
            <a:r>
              <a:rPr lang="fr-FR" sz="2200" dirty="0" smtClean="0">
                <a:latin typeface="Arial"/>
                <a:cs typeface="Arial"/>
              </a:rPr>
              <a:t>Ou</a:t>
            </a:r>
          </a:p>
          <a:p>
            <a:pPr algn="ctr"/>
            <a:endParaRPr lang="fr-FR" sz="2200" dirty="0" smtClean="0">
              <a:latin typeface="Arial"/>
              <a:cs typeface="Arial"/>
            </a:endParaRPr>
          </a:p>
          <a:p>
            <a:pPr marL="342900" indent="-342900">
              <a:buFont typeface="Arial"/>
              <a:buChar char="•"/>
            </a:pPr>
            <a:r>
              <a:rPr lang="fr-FR" sz="2200" dirty="0" smtClean="0">
                <a:latin typeface="Arial"/>
                <a:cs typeface="Arial"/>
              </a:rPr>
              <a:t>de </a:t>
            </a:r>
            <a:r>
              <a:rPr lang="fr-FR" sz="2200" dirty="0">
                <a:latin typeface="Arial"/>
                <a:cs typeface="Arial"/>
              </a:rPr>
              <a:t>la pornographie enfantine autoproduite impliquant une auto exploitation sexuelle </a:t>
            </a:r>
            <a:r>
              <a:rPr lang="fr-FR" sz="2200" dirty="0" smtClean="0">
                <a:latin typeface="Arial"/>
                <a:cs typeface="Arial"/>
              </a:rPr>
              <a:t>?</a:t>
            </a:r>
          </a:p>
          <a:p>
            <a:endParaRPr lang="fr-FR" sz="2400" dirty="0">
              <a:latin typeface="Arial"/>
              <a:cs typeface="Arial"/>
            </a:endParaRPr>
          </a:p>
          <a:p>
            <a:endParaRPr lang="fr-FR" dirty="0"/>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a:t>
            </a:r>
            <a:br>
              <a:rPr lang="fr-FR" b="1" dirty="0">
                <a:latin typeface="Arial"/>
                <a:cs typeface="Arial"/>
              </a:rPr>
            </a:br>
            <a:r>
              <a:rPr lang="fr-FR" b="1" dirty="0">
                <a:latin typeface="Arial"/>
                <a:cs typeface="Arial"/>
              </a:rPr>
              <a:t>et les réseaux sociaux </a:t>
            </a:r>
          </a:p>
        </p:txBody>
      </p:sp>
    </p:spTree>
    <p:extLst>
      <p:ext uri="{BB962C8B-B14F-4D97-AF65-F5344CB8AC3E}">
        <p14:creationId xmlns:p14="http://schemas.microsoft.com/office/powerpoint/2010/main" val="22295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 y="2102498"/>
            <a:ext cx="9143999" cy="3139321"/>
          </a:xfrm>
          <a:prstGeom prst="rect">
            <a:avLst/>
          </a:prstGeom>
          <a:noFill/>
        </p:spPr>
        <p:txBody>
          <a:bodyPr wrap="square" rtlCol="0">
            <a:spAutoFit/>
          </a:bodyPr>
          <a:lstStyle/>
          <a:p>
            <a:r>
              <a:rPr lang="fr-CH" sz="2200" b="1" dirty="0" smtClean="0">
                <a:latin typeface="Arial"/>
                <a:cs typeface="Arial"/>
              </a:rPr>
              <a:t>En Suisse</a:t>
            </a:r>
            <a:endParaRPr lang="fr-FR" sz="2200" dirty="0" smtClean="0">
              <a:latin typeface="Arial"/>
              <a:cs typeface="Arial"/>
            </a:endParaRPr>
          </a:p>
          <a:p>
            <a:endParaRPr lang="fr-FR" sz="2200" dirty="0" smtClean="0">
              <a:latin typeface="Arial"/>
              <a:cs typeface="Arial"/>
            </a:endParaRPr>
          </a:p>
          <a:p>
            <a:r>
              <a:rPr lang="fr-FR" sz="2200" dirty="0" smtClean="0">
                <a:latin typeface="Arial"/>
                <a:cs typeface="Arial"/>
                <a:sym typeface="Wingdings"/>
              </a:rPr>
              <a:t></a:t>
            </a:r>
            <a:r>
              <a:rPr lang="fr-FR" sz="2200" dirty="0" smtClean="0">
                <a:latin typeface="Arial"/>
                <a:cs typeface="Arial"/>
              </a:rPr>
              <a:t>Interpellation  faite le 13.12.13 « Lutter </a:t>
            </a:r>
            <a:r>
              <a:rPr lang="fr-FR" sz="2200" dirty="0">
                <a:latin typeface="Arial"/>
                <a:cs typeface="Arial"/>
              </a:rPr>
              <a:t>contre le phénomène du </a:t>
            </a:r>
            <a:r>
              <a:rPr lang="fr-FR" sz="2200" dirty="0" err="1" smtClean="0">
                <a:latin typeface="Arial"/>
                <a:cs typeface="Arial"/>
              </a:rPr>
              <a:t>sexting</a:t>
            </a:r>
            <a:r>
              <a:rPr lang="fr-FR" sz="2200" dirty="0" smtClean="0">
                <a:latin typeface="Arial"/>
                <a:cs typeface="Arial"/>
              </a:rPr>
              <a:t> », non encore traitée</a:t>
            </a:r>
          </a:p>
          <a:p>
            <a:endParaRPr lang="fr-FR" sz="2200" dirty="0">
              <a:latin typeface="Arial"/>
              <a:cs typeface="Arial"/>
            </a:endParaRPr>
          </a:p>
          <a:p>
            <a:r>
              <a:rPr lang="fr-FR" sz="2200" dirty="0" smtClean="0">
                <a:latin typeface="Arial"/>
                <a:cs typeface="Arial"/>
              </a:rPr>
              <a:t>Mais le </a:t>
            </a:r>
            <a:r>
              <a:rPr lang="fr-FR" sz="2200" dirty="0">
                <a:latin typeface="Arial"/>
                <a:cs typeface="Arial"/>
              </a:rPr>
              <a:t>droit pénal en vigueur connaît différents faits constitutifs d'infraction qu'un cas de "</a:t>
            </a:r>
            <a:r>
              <a:rPr lang="fr-FR" sz="2200" dirty="0" err="1">
                <a:latin typeface="Arial"/>
                <a:cs typeface="Arial"/>
              </a:rPr>
              <a:t>sexting</a:t>
            </a:r>
            <a:r>
              <a:rPr lang="fr-FR" sz="2200" dirty="0">
                <a:latin typeface="Arial"/>
                <a:cs typeface="Arial"/>
              </a:rPr>
              <a:t>" peut présenter. Les dispositions relatives à la pornographie </a:t>
            </a:r>
            <a:r>
              <a:rPr lang="fr-FR" sz="2200" b="1" dirty="0">
                <a:latin typeface="Arial"/>
                <a:cs typeface="Arial"/>
              </a:rPr>
              <a:t>sont notamment </a:t>
            </a:r>
            <a:r>
              <a:rPr lang="fr-FR" sz="2200" dirty="0" smtClean="0">
                <a:latin typeface="Arial"/>
                <a:cs typeface="Arial"/>
              </a:rPr>
              <a:t>applicables.</a:t>
            </a:r>
            <a:endParaRPr lang="fr-FR" sz="2200" dirty="0">
              <a:latin typeface="Arial"/>
              <a:cs typeface="Arial"/>
            </a:endParaRPr>
          </a:p>
          <a:p>
            <a:endParaRPr lang="fr-FR" sz="2200" dirty="0">
              <a:latin typeface="Arial"/>
              <a:cs typeface="Arial"/>
            </a:endParaRPr>
          </a:p>
        </p:txBody>
      </p:sp>
      <p:sp>
        <p:nvSpPr>
          <p:cNvPr id="2" name="ZoneTexte 1"/>
          <p:cNvSpPr txBox="1"/>
          <p:nvPr/>
        </p:nvSpPr>
        <p:spPr>
          <a:xfrm>
            <a:off x="1" y="5241819"/>
            <a:ext cx="9143999" cy="430887"/>
          </a:xfrm>
          <a:prstGeom prst="rect">
            <a:avLst/>
          </a:prstGeom>
          <a:noFill/>
        </p:spPr>
        <p:txBody>
          <a:bodyPr wrap="square" rtlCol="0">
            <a:spAutoFit/>
          </a:bodyPr>
          <a:lstStyle/>
          <a:p>
            <a:pPr algn="just"/>
            <a:r>
              <a:rPr lang="fr-FR" sz="2200" dirty="0">
                <a:latin typeface="Arial"/>
                <a:cs typeface="Arial"/>
              </a:rPr>
              <a:t>Mais tout reste à faire… pour l’instant </a:t>
            </a:r>
            <a:r>
              <a:rPr lang="fr-FR" sz="2200" dirty="0" smtClean="0">
                <a:latin typeface="Arial"/>
                <a:cs typeface="Arial"/>
              </a:rPr>
              <a:t>aucune règle n’est commune</a:t>
            </a:r>
            <a:endParaRPr lang="fr-FR" sz="2200" dirty="0">
              <a:latin typeface="Arial"/>
              <a:cs typeface="Arial"/>
            </a:endParaRPr>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a:t>
            </a:r>
            <a:br>
              <a:rPr lang="fr-FR" b="1" dirty="0">
                <a:latin typeface="Arial"/>
                <a:cs typeface="Arial"/>
              </a:rPr>
            </a:br>
            <a:r>
              <a:rPr lang="fr-FR" b="1" dirty="0">
                <a:latin typeface="Arial"/>
                <a:cs typeface="Arial"/>
              </a:rPr>
              <a:t>et les réseaux sociaux </a:t>
            </a:r>
          </a:p>
        </p:txBody>
      </p:sp>
    </p:spTree>
    <p:extLst>
      <p:ext uri="{BB962C8B-B14F-4D97-AF65-F5344CB8AC3E}">
        <p14:creationId xmlns:p14="http://schemas.microsoft.com/office/powerpoint/2010/main" val="797540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03" y="1666759"/>
            <a:ext cx="8992797" cy="4924424"/>
          </a:xfrm>
          <a:prstGeom prst="rect">
            <a:avLst/>
          </a:prstGeom>
        </p:spPr>
        <p:txBody>
          <a:bodyPr wrap="square">
            <a:spAutoFit/>
          </a:bodyPr>
          <a:lstStyle/>
          <a:p>
            <a:endParaRPr lang="fr-FR" sz="2400" dirty="0" smtClean="0">
              <a:latin typeface="Arial"/>
              <a:cs typeface="Arial"/>
            </a:endParaRPr>
          </a:p>
          <a:p>
            <a:r>
              <a:rPr lang="fr-FR" sz="2200" dirty="0" smtClean="0">
                <a:latin typeface="Arial"/>
                <a:cs typeface="Arial"/>
              </a:rPr>
              <a:t>En France, pendant un temps la loi différenciait :</a:t>
            </a:r>
          </a:p>
          <a:p>
            <a:endParaRPr lang="fr-FR" sz="2200" dirty="0" smtClean="0">
              <a:latin typeface="Arial"/>
              <a:cs typeface="Arial"/>
            </a:endParaRPr>
          </a:p>
          <a:p>
            <a:r>
              <a:rPr lang="fr-FR" sz="2200" b="1" dirty="0" err="1" smtClean="0">
                <a:latin typeface="Arial"/>
                <a:cs typeface="Arial"/>
              </a:rPr>
              <a:t>Sexting</a:t>
            </a:r>
            <a:r>
              <a:rPr lang="fr-FR" sz="2200" b="1" dirty="0" smtClean="0">
                <a:latin typeface="Arial"/>
                <a:cs typeface="Arial"/>
              </a:rPr>
              <a:t> </a:t>
            </a:r>
            <a:r>
              <a:rPr lang="fr-FR" sz="2200" b="1" dirty="0">
                <a:latin typeface="Arial"/>
                <a:cs typeface="Arial"/>
              </a:rPr>
              <a:t>primaire </a:t>
            </a:r>
            <a:r>
              <a:rPr lang="fr-FR" sz="2200" dirty="0">
                <a:latin typeface="Arial"/>
                <a:cs typeface="Arial"/>
              </a:rPr>
              <a:t>: diffuse elle même une image la </a:t>
            </a:r>
            <a:r>
              <a:rPr lang="fr-FR" sz="2200" dirty="0" smtClean="0">
                <a:latin typeface="Arial"/>
                <a:cs typeface="Arial"/>
              </a:rPr>
              <a:t>représentant</a:t>
            </a:r>
          </a:p>
          <a:p>
            <a:endParaRPr lang="fr-CH" sz="2200" dirty="0">
              <a:latin typeface="Arial"/>
              <a:cs typeface="Arial"/>
            </a:endParaRPr>
          </a:p>
          <a:p>
            <a:r>
              <a:rPr lang="fr-FR" sz="2200" b="1" dirty="0" err="1" smtClean="0">
                <a:latin typeface="Arial"/>
                <a:cs typeface="Arial"/>
              </a:rPr>
              <a:t>Sexting</a:t>
            </a:r>
            <a:r>
              <a:rPr lang="fr-FR" sz="2200" b="1" dirty="0" smtClean="0">
                <a:latin typeface="Arial"/>
                <a:cs typeface="Arial"/>
              </a:rPr>
              <a:t> </a:t>
            </a:r>
            <a:r>
              <a:rPr lang="fr-FR" sz="2200" b="1" dirty="0">
                <a:latin typeface="Arial"/>
                <a:cs typeface="Arial"/>
              </a:rPr>
              <a:t>secondaire</a:t>
            </a:r>
            <a:r>
              <a:rPr lang="fr-FR" sz="2200" dirty="0">
                <a:latin typeface="Arial"/>
                <a:cs typeface="Arial"/>
              </a:rPr>
              <a:t> : un tiers (qu’il soit le destinataire du message d’origine ou non) le transfert à d’autres </a:t>
            </a:r>
            <a:r>
              <a:rPr lang="fr-FR" sz="2200" dirty="0" smtClean="0">
                <a:latin typeface="Arial"/>
                <a:cs typeface="Arial"/>
              </a:rPr>
              <a:t>personnes</a:t>
            </a:r>
          </a:p>
          <a:p>
            <a:endParaRPr lang="fr-FR" sz="2200" dirty="0" smtClean="0">
              <a:latin typeface="Arial"/>
              <a:cs typeface="Arial"/>
            </a:endParaRPr>
          </a:p>
          <a:p>
            <a:r>
              <a:rPr lang="fr-FR" sz="2200" dirty="0" smtClean="0">
                <a:latin typeface="Arial"/>
                <a:cs typeface="Arial"/>
              </a:rPr>
              <a:t>Dans l’esprit </a:t>
            </a:r>
            <a:r>
              <a:rPr lang="fr-FR" sz="2200" dirty="0">
                <a:latin typeface="Arial"/>
                <a:cs typeface="Arial"/>
              </a:rPr>
              <a:t>des parlementaires, le </a:t>
            </a:r>
            <a:r>
              <a:rPr lang="fr-FR" sz="2200" dirty="0" err="1">
                <a:latin typeface="Arial"/>
                <a:cs typeface="Arial"/>
              </a:rPr>
              <a:t>sexting</a:t>
            </a:r>
            <a:r>
              <a:rPr lang="fr-FR" sz="2200" dirty="0">
                <a:latin typeface="Arial"/>
                <a:cs typeface="Arial"/>
              </a:rPr>
              <a:t> des ado était plus un flirt hit </a:t>
            </a:r>
            <a:r>
              <a:rPr lang="fr-FR" sz="2200" dirty="0" err="1">
                <a:latin typeface="Arial"/>
                <a:cs typeface="Arial"/>
              </a:rPr>
              <a:t>tech</a:t>
            </a:r>
            <a:r>
              <a:rPr lang="fr-FR" sz="2200" dirty="0">
                <a:latin typeface="Arial"/>
                <a:cs typeface="Arial"/>
              </a:rPr>
              <a:t> avec image érotique ou dénudée que de la pornographie. </a:t>
            </a:r>
          </a:p>
          <a:p>
            <a:endParaRPr lang="fr-CH" sz="2200" dirty="0" smtClean="0">
              <a:latin typeface="Arial"/>
              <a:cs typeface="Arial"/>
            </a:endParaRPr>
          </a:p>
          <a:p>
            <a:r>
              <a:rPr lang="fr-FR" sz="2200" dirty="0">
                <a:latin typeface="Arial"/>
                <a:cs typeface="Arial"/>
              </a:rPr>
              <a:t>Actuellement, ces lois sont </a:t>
            </a:r>
            <a:r>
              <a:rPr lang="fr-FR" sz="2200" dirty="0" smtClean="0">
                <a:latin typeface="Arial"/>
                <a:cs typeface="Arial"/>
              </a:rPr>
              <a:t>à nouveau </a:t>
            </a:r>
            <a:r>
              <a:rPr lang="fr-FR" sz="2200" dirty="0">
                <a:latin typeface="Arial"/>
                <a:cs typeface="Arial"/>
              </a:rPr>
              <a:t>en révision.</a:t>
            </a:r>
          </a:p>
          <a:p>
            <a:endParaRPr lang="fr-CH" sz="2400" dirty="0" smtClean="0">
              <a:latin typeface="Arial"/>
              <a:cs typeface="Arial"/>
            </a:endParaRPr>
          </a:p>
          <a:p>
            <a:endParaRPr lang="fr-CH" sz="2400" dirty="0">
              <a:latin typeface="Arial"/>
              <a:cs typeface="Arial"/>
            </a:endParaRPr>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a:t>
            </a:r>
            <a:br>
              <a:rPr lang="fr-FR" b="1" dirty="0">
                <a:latin typeface="Arial"/>
                <a:cs typeface="Arial"/>
              </a:rPr>
            </a:br>
            <a:r>
              <a:rPr lang="fr-FR" b="1" dirty="0">
                <a:latin typeface="Arial"/>
                <a:cs typeface="Arial"/>
              </a:rPr>
              <a:t>et les réseaux sociaux </a:t>
            </a:r>
          </a:p>
        </p:txBody>
      </p:sp>
    </p:spTree>
    <p:extLst>
      <p:ext uri="{BB962C8B-B14F-4D97-AF65-F5344CB8AC3E}">
        <p14:creationId xmlns:p14="http://schemas.microsoft.com/office/powerpoint/2010/main" val="17785485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90" y="2374652"/>
            <a:ext cx="8643039" cy="3508652"/>
          </a:xfrm>
          <a:prstGeom prst="rect">
            <a:avLst/>
          </a:prstGeom>
        </p:spPr>
        <p:txBody>
          <a:bodyPr wrap="square">
            <a:spAutoFit/>
          </a:bodyPr>
          <a:lstStyle/>
          <a:p>
            <a:endParaRPr lang="fr-FR" sz="2400" dirty="0">
              <a:latin typeface="Arial"/>
              <a:cs typeface="Arial"/>
            </a:endParaRPr>
          </a:p>
          <a:p>
            <a:r>
              <a:rPr lang="fr-FR" sz="2200" b="1" u="sng" dirty="0" smtClean="0">
                <a:latin typeface="Arial"/>
                <a:cs typeface="Arial"/>
              </a:rPr>
              <a:t>Réflexion :</a:t>
            </a:r>
          </a:p>
          <a:p>
            <a:endParaRPr lang="fr-FR" sz="2200" dirty="0">
              <a:latin typeface="Arial"/>
              <a:cs typeface="Arial"/>
            </a:endParaRPr>
          </a:p>
          <a:p>
            <a:r>
              <a:rPr lang="fr-FR" sz="2200" dirty="0" smtClean="0">
                <a:latin typeface="Arial"/>
                <a:cs typeface="Arial"/>
              </a:rPr>
              <a:t>Vu que les parlementaires / politiques / adultes, ne savent pas comment considérer le </a:t>
            </a:r>
            <a:r>
              <a:rPr lang="fr-FR" sz="2200" dirty="0" err="1" smtClean="0">
                <a:latin typeface="Arial"/>
                <a:cs typeface="Arial"/>
              </a:rPr>
              <a:t>sexting</a:t>
            </a:r>
            <a:endParaRPr lang="fr-FR" sz="2200" dirty="0" smtClean="0">
              <a:latin typeface="Arial"/>
              <a:cs typeface="Arial"/>
            </a:endParaRPr>
          </a:p>
          <a:p>
            <a:endParaRPr lang="fr-FR" sz="2200" dirty="0">
              <a:latin typeface="Arial"/>
              <a:cs typeface="Arial"/>
            </a:endParaRPr>
          </a:p>
          <a:p>
            <a:r>
              <a:rPr lang="fr-FR" sz="2200" dirty="0" smtClean="0">
                <a:latin typeface="Arial"/>
                <a:cs typeface="Arial"/>
              </a:rPr>
              <a:t> </a:t>
            </a:r>
            <a:r>
              <a:rPr lang="fr-FR" sz="2200" dirty="0" smtClean="0">
                <a:latin typeface="Arial"/>
                <a:cs typeface="Arial"/>
                <a:sym typeface="Wingdings"/>
              </a:rPr>
              <a:t> </a:t>
            </a:r>
            <a:r>
              <a:rPr lang="fr-FR" sz="2200" dirty="0" smtClean="0">
                <a:latin typeface="Arial"/>
                <a:cs typeface="Arial"/>
              </a:rPr>
              <a:t>comment les adolescents peuvent-ils se positionner? </a:t>
            </a:r>
          </a:p>
          <a:p>
            <a:endParaRPr lang="fr-FR" sz="2200" dirty="0">
              <a:latin typeface="Arial"/>
              <a:cs typeface="Arial"/>
            </a:endParaRPr>
          </a:p>
          <a:p>
            <a:r>
              <a:rPr lang="fr-FR" sz="2200" dirty="0" smtClean="0">
                <a:latin typeface="Arial"/>
                <a:cs typeface="Arial"/>
              </a:rPr>
              <a:t>Et ce d’autant plus dans un contexte de normes sociales qui érotisent de plus en plus le corps des enfants…</a:t>
            </a:r>
            <a:endParaRPr lang="fr-FR" sz="2200" dirty="0">
              <a:latin typeface="Arial"/>
              <a:cs typeface="Arial"/>
            </a:endParaRPr>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La sexualité des jeunes</a:t>
            </a:r>
            <a:br>
              <a:rPr lang="fr-FR" b="1" dirty="0">
                <a:latin typeface="Arial"/>
                <a:cs typeface="Arial"/>
              </a:rPr>
            </a:br>
            <a:r>
              <a:rPr lang="fr-FR" b="1" dirty="0">
                <a:latin typeface="Arial"/>
                <a:cs typeface="Arial"/>
              </a:rPr>
              <a:t>et les réseaux sociaux </a:t>
            </a:r>
          </a:p>
        </p:txBody>
      </p:sp>
    </p:spTree>
    <p:extLst>
      <p:ext uri="{BB962C8B-B14F-4D97-AF65-F5344CB8AC3E}">
        <p14:creationId xmlns:p14="http://schemas.microsoft.com/office/powerpoint/2010/main" val="3102346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ZoneTexte 6"/>
          <p:cNvSpPr txBox="1"/>
          <p:nvPr/>
        </p:nvSpPr>
        <p:spPr>
          <a:xfrm>
            <a:off x="-23140" y="1760890"/>
            <a:ext cx="3670648" cy="430887"/>
          </a:xfrm>
          <a:prstGeom prst="rect">
            <a:avLst/>
          </a:prstGeom>
          <a:noFill/>
        </p:spPr>
        <p:txBody>
          <a:bodyPr wrap="square" rtlCol="0">
            <a:spAutoFit/>
          </a:bodyPr>
          <a:lstStyle/>
          <a:p>
            <a:r>
              <a:rPr lang="fr-FR" sz="2200" b="1" dirty="0" smtClean="0">
                <a:latin typeface="Arial"/>
                <a:cs typeface="Arial"/>
              </a:rPr>
              <a:t>La question d’avant hier </a:t>
            </a:r>
            <a:endParaRPr lang="fr-FR" sz="2200" b="1" dirty="0">
              <a:latin typeface="Arial"/>
              <a:cs typeface="Arial"/>
            </a:endParaRPr>
          </a:p>
        </p:txBody>
      </p:sp>
      <p:sp>
        <p:nvSpPr>
          <p:cNvPr id="8" name="ZoneTexte 7"/>
          <p:cNvSpPr txBox="1"/>
          <p:nvPr/>
        </p:nvSpPr>
        <p:spPr>
          <a:xfrm>
            <a:off x="1776491" y="2226567"/>
            <a:ext cx="7367509" cy="430887"/>
          </a:xfrm>
          <a:prstGeom prst="rect">
            <a:avLst/>
          </a:prstGeom>
          <a:noFill/>
        </p:spPr>
        <p:txBody>
          <a:bodyPr wrap="none" rtlCol="0">
            <a:spAutoFit/>
          </a:bodyPr>
          <a:lstStyle/>
          <a:p>
            <a:r>
              <a:rPr lang="fr-FR" sz="2200" dirty="0" smtClean="0">
                <a:latin typeface="Arial"/>
                <a:cs typeface="Arial"/>
              </a:rPr>
              <a:t>La violence à la télévision rend-elle les enfants violents ?</a:t>
            </a:r>
            <a:endParaRPr lang="fr-FR" sz="2200" dirty="0">
              <a:latin typeface="Arial"/>
              <a:cs typeface="Arial"/>
            </a:endParaRPr>
          </a:p>
        </p:txBody>
      </p:sp>
      <p:sp>
        <p:nvSpPr>
          <p:cNvPr id="12" name="ZoneTexte 11"/>
          <p:cNvSpPr txBox="1"/>
          <p:nvPr/>
        </p:nvSpPr>
        <p:spPr>
          <a:xfrm>
            <a:off x="-23141" y="3157144"/>
            <a:ext cx="3089283" cy="707886"/>
          </a:xfrm>
          <a:prstGeom prst="rect">
            <a:avLst/>
          </a:prstGeom>
          <a:noFill/>
        </p:spPr>
        <p:txBody>
          <a:bodyPr wrap="square" rtlCol="0">
            <a:spAutoFit/>
          </a:bodyPr>
          <a:lstStyle/>
          <a:p>
            <a:r>
              <a:rPr lang="fr-FR" sz="2200" b="1" dirty="0">
                <a:latin typeface="Arial"/>
                <a:cs typeface="Arial"/>
              </a:rPr>
              <a:t>La question </a:t>
            </a:r>
            <a:r>
              <a:rPr lang="fr-FR" sz="2200" b="1" dirty="0" smtClean="0">
                <a:latin typeface="Arial"/>
                <a:cs typeface="Arial"/>
              </a:rPr>
              <a:t>d’hier </a:t>
            </a:r>
            <a:endParaRPr lang="fr-FR" sz="2200" b="1" dirty="0">
              <a:latin typeface="Arial"/>
              <a:cs typeface="Arial"/>
            </a:endParaRPr>
          </a:p>
          <a:p>
            <a:endParaRPr lang="fr-FR" dirty="0"/>
          </a:p>
        </p:txBody>
      </p:sp>
      <p:sp>
        <p:nvSpPr>
          <p:cNvPr id="13" name="ZoneTexte 12"/>
          <p:cNvSpPr txBox="1"/>
          <p:nvPr/>
        </p:nvSpPr>
        <p:spPr>
          <a:xfrm>
            <a:off x="2818221" y="3649586"/>
            <a:ext cx="5595390" cy="430887"/>
          </a:xfrm>
          <a:prstGeom prst="rect">
            <a:avLst/>
          </a:prstGeom>
          <a:noFill/>
        </p:spPr>
        <p:txBody>
          <a:bodyPr wrap="none" rtlCol="0">
            <a:spAutoFit/>
          </a:bodyPr>
          <a:lstStyle/>
          <a:p>
            <a:r>
              <a:rPr lang="fr-FR" sz="2200" dirty="0" smtClean="0">
                <a:latin typeface="Arial"/>
                <a:cs typeface="Arial"/>
              </a:rPr>
              <a:t>Quelle influence d’internet sur les enfants ?</a:t>
            </a:r>
            <a:endParaRPr lang="fr-FR" sz="2200" dirty="0">
              <a:latin typeface="Arial"/>
              <a:cs typeface="Arial"/>
            </a:endParaRPr>
          </a:p>
        </p:txBody>
      </p:sp>
      <p:sp>
        <p:nvSpPr>
          <p:cNvPr id="14" name="ZoneTexte 13"/>
          <p:cNvSpPr txBox="1"/>
          <p:nvPr/>
        </p:nvSpPr>
        <p:spPr>
          <a:xfrm>
            <a:off x="0" y="4743562"/>
            <a:ext cx="3632750" cy="430887"/>
          </a:xfrm>
          <a:prstGeom prst="rect">
            <a:avLst/>
          </a:prstGeom>
          <a:noFill/>
        </p:spPr>
        <p:txBody>
          <a:bodyPr wrap="none" rtlCol="0">
            <a:spAutoFit/>
          </a:bodyPr>
          <a:lstStyle/>
          <a:p>
            <a:r>
              <a:rPr lang="fr-FR" sz="2200" b="1" dirty="0" smtClean="0">
                <a:latin typeface="Arial"/>
                <a:cs typeface="Arial"/>
              </a:rPr>
              <a:t>La question d’aujourd’hui</a:t>
            </a:r>
            <a:endParaRPr lang="fr-FR" sz="2200" b="1" dirty="0">
              <a:latin typeface="Arial"/>
              <a:cs typeface="Arial"/>
            </a:endParaRPr>
          </a:p>
        </p:txBody>
      </p:sp>
      <p:sp>
        <p:nvSpPr>
          <p:cNvPr id="17" name="ZoneTexte 16"/>
          <p:cNvSpPr txBox="1"/>
          <p:nvPr/>
        </p:nvSpPr>
        <p:spPr>
          <a:xfrm>
            <a:off x="3682049" y="5259986"/>
            <a:ext cx="5046010" cy="430887"/>
          </a:xfrm>
          <a:prstGeom prst="rect">
            <a:avLst/>
          </a:prstGeom>
          <a:noFill/>
        </p:spPr>
        <p:txBody>
          <a:bodyPr wrap="none" rtlCol="0">
            <a:spAutoFit/>
          </a:bodyPr>
          <a:lstStyle/>
          <a:p>
            <a:r>
              <a:rPr lang="fr-FR" sz="2200" dirty="0" smtClean="0">
                <a:latin typeface="Arial"/>
                <a:cs typeface="Arial"/>
              </a:rPr>
              <a:t>Smartphone, nouvelle arme du crime ?</a:t>
            </a:r>
            <a:endParaRPr lang="fr-FR" sz="2200" dirty="0">
              <a:latin typeface="Arial"/>
              <a:cs typeface="Arial"/>
            </a:endParaRPr>
          </a:p>
        </p:txBody>
      </p:sp>
      <p:sp>
        <p:nvSpPr>
          <p:cNvPr id="18" name="ZoneTexte 17"/>
          <p:cNvSpPr txBox="1"/>
          <p:nvPr/>
        </p:nvSpPr>
        <p:spPr>
          <a:xfrm>
            <a:off x="12765" y="6040120"/>
            <a:ext cx="4423325" cy="430887"/>
          </a:xfrm>
          <a:prstGeom prst="rect">
            <a:avLst/>
          </a:prstGeom>
          <a:noFill/>
        </p:spPr>
        <p:txBody>
          <a:bodyPr wrap="square" rtlCol="0">
            <a:spAutoFit/>
          </a:bodyPr>
          <a:lstStyle/>
          <a:p>
            <a:r>
              <a:rPr lang="fr-FR" sz="2200" b="1" dirty="0" smtClean="0">
                <a:latin typeface="Arial"/>
                <a:cs typeface="Arial"/>
              </a:rPr>
              <a:t>Peut-être la </a:t>
            </a:r>
            <a:r>
              <a:rPr lang="fr-FR" sz="2200" b="1" dirty="0">
                <a:latin typeface="Arial"/>
                <a:cs typeface="Arial"/>
              </a:rPr>
              <a:t>question </a:t>
            </a:r>
            <a:r>
              <a:rPr lang="fr-FR" sz="2200" b="1" dirty="0" smtClean="0">
                <a:latin typeface="Arial"/>
                <a:cs typeface="Arial"/>
              </a:rPr>
              <a:t>de demain</a:t>
            </a:r>
            <a:endParaRPr lang="fr-FR" sz="2200" b="1" dirty="0">
              <a:latin typeface="Arial"/>
              <a:cs typeface="Arial"/>
            </a:endParaRPr>
          </a:p>
        </p:txBody>
      </p:sp>
      <p:sp>
        <p:nvSpPr>
          <p:cNvPr id="19" name="ZoneTexte 18"/>
          <p:cNvSpPr txBox="1"/>
          <p:nvPr/>
        </p:nvSpPr>
        <p:spPr>
          <a:xfrm>
            <a:off x="5131948" y="6101675"/>
            <a:ext cx="3554852" cy="430887"/>
          </a:xfrm>
          <a:prstGeom prst="rect">
            <a:avLst/>
          </a:prstGeom>
          <a:noFill/>
        </p:spPr>
        <p:txBody>
          <a:bodyPr wrap="square" rtlCol="0">
            <a:spAutoFit/>
          </a:bodyPr>
          <a:lstStyle/>
          <a:p>
            <a:r>
              <a:rPr lang="fr-FR" sz="2200" dirty="0" smtClean="0">
                <a:latin typeface="Arial"/>
                <a:cs typeface="Arial"/>
              </a:rPr>
              <a:t>La montre connectée…</a:t>
            </a:r>
            <a:endParaRPr lang="fr-FR" sz="2200" dirty="0">
              <a:latin typeface="Arial"/>
              <a:cs typeface="Arial"/>
            </a:endParaRPr>
          </a:p>
        </p:txBody>
      </p:sp>
      <p:sp>
        <p:nvSpPr>
          <p:cNvPr id="15"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En conclusion</a:t>
            </a:r>
            <a:endParaRPr lang="fr-FR" b="1" dirty="0">
              <a:latin typeface="Arial"/>
              <a:cs typeface="Arial"/>
            </a:endParaRPr>
          </a:p>
        </p:txBody>
      </p:sp>
    </p:spTree>
    <p:extLst>
      <p:ext uri="{BB962C8B-B14F-4D97-AF65-F5344CB8AC3E}">
        <p14:creationId xmlns:p14="http://schemas.microsoft.com/office/powerpoint/2010/main" val="4069563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15"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En conclusion</a:t>
            </a:r>
            <a:endParaRPr lang="fr-FR" b="1" dirty="0">
              <a:latin typeface="Arial"/>
              <a:cs typeface="Arial"/>
            </a:endParaRPr>
          </a:p>
        </p:txBody>
      </p:sp>
      <p:sp>
        <p:nvSpPr>
          <p:cNvPr id="2" name="Rectangle 1"/>
          <p:cNvSpPr/>
          <p:nvPr/>
        </p:nvSpPr>
        <p:spPr>
          <a:xfrm>
            <a:off x="781192" y="2488010"/>
            <a:ext cx="7771833" cy="2400657"/>
          </a:xfrm>
          <a:prstGeom prst="rect">
            <a:avLst/>
          </a:prstGeom>
        </p:spPr>
        <p:txBody>
          <a:bodyPr wrap="square">
            <a:spAutoFit/>
          </a:bodyPr>
          <a:lstStyle/>
          <a:p>
            <a:pPr marL="342900" indent="-342900">
              <a:buFont typeface="Arial"/>
              <a:buChar char="•"/>
            </a:pPr>
            <a:r>
              <a:rPr lang="fr-FR" sz="2200" dirty="0" smtClean="0">
                <a:latin typeface="Arial"/>
                <a:cs typeface="Arial"/>
              </a:rPr>
              <a:t>La question enfance/nouvelles </a:t>
            </a:r>
            <a:r>
              <a:rPr lang="fr-FR" sz="2200" dirty="0">
                <a:latin typeface="Arial"/>
                <a:cs typeface="Arial"/>
              </a:rPr>
              <a:t>technologies est </a:t>
            </a:r>
            <a:r>
              <a:rPr lang="fr-FR" sz="2200" dirty="0" smtClean="0">
                <a:latin typeface="Arial"/>
                <a:cs typeface="Arial"/>
              </a:rPr>
              <a:t>une question régulière</a:t>
            </a:r>
          </a:p>
          <a:p>
            <a:endParaRPr lang="fr-FR" sz="2200" dirty="0" smtClean="0">
              <a:latin typeface="Arial"/>
              <a:cs typeface="Arial"/>
            </a:endParaRPr>
          </a:p>
          <a:p>
            <a:pPr marL="342900" indent="-342900">
              <a:buFont typeface="Arial"/>
              <a:buChar char="•"/>
            </a:pPr>
            <a:r>
              <a:rPr lang="fr-FR" sz="2200" dirty="0">
                <a:latin typeface="Arial"/>
                <a:cs typeface="Arial"/>
              </a:rPr>
              <a:t>l’âge moyen du 1</a:t>
            </a:r>
            <a:r>
              <a:rPr lang="fr-FR" sz="2200" baseline="30000" dirty="0">
                <a:latin typeface="Arial"/>
                <a:cs typeface="Arial"/>
              </a:rPr>
              <a:t>er</a:t>
            </a:r>
            <a:r>
              <a:rPr lang="fr-FR" sz="2200" dirty="0">
                <a:latin typeface="Arial"/>
                <a:cs typeface="Arial"/>
              </a:rPr>
              <a:t> rapport sexuel n’a pas changé en </a:t>
            </a:r>
            <a:endParaRPr lang="fr-FR" sz="2200" dirty="0" smtClean="0">
              <a:latin typeface="Arial"/>
              <a:cs typeface="Arial"/>
            </a:endParaRPr>
          </a:p>
          <a:p>
            <a:r>
              <a:rPr lang="fr-FR" sz="2200" dirty="0" smtClean="0">
                <a:latin typeface="Arial"/>
                <a:cs typeface="Arial"/>
              </a:rPr>
              <a:t>30 </a:t>
            </a:r>
            <a:r>
              <a:rPr lang="fr-FR" sz="2200" dirty="0">
                <a:latin typeface="Arial"/>
                <a:cs typeface="Arial"/>
              </a:rPr>
              <a:t>ans, il est toujours aux environ de 17 </a:t>
            </a:r>
            <a:r>
              <a:rPr lang="fr-FR" sz="2200" dirty="0" smtClean="0">
                <a:latin typeface="Arial"/>
                <a:cs typeface="Arial"/>
              </a:rPr>
              <a:t>ans</a:t>
            </a:r>
          </a:p>
          <a:p>
            <a:pPr marL="285750" indent="-285750">
              <a:buFontTx/>
              <a:buChar char="-"/>
            </a:pPr>
            <a:endParaRPr lang="fr-FR" sz="2200" dirty="0" smtClean="0">
              <a:latin typeface="Arial"/>
              <a:cs typeface="Arial"/>
            </a:endParaRPr>
          </a:p>
          <a:p>
            <a:pPr marL="285750" indent="-285750">
              <a:buFontTx/>
              <a:buChar char="-"/>
            </a:pPr>
            <a:endParaRPr lang="fr-FR" dirty="0">
              <a:latin typeface="Arial"/>
              <a:cs typeface="Arial"/>
            </a:endParaRPr>
          </a:p>
        </p:txBody>
      </p:sp>
      <p:sp>
        <p:nvSpPr>
          <p:cNvPr id="4" name="ZoneTexte 3"/>
          <p:cNvSpPr txBox="1"/>
          <p:nvPr/>
        </p:nvSpPr>
        <p:spPr>
          <a:xfrm>
            <a:off x="2634010" y="1943755"/>
            <a:ext cx="4409080" cy="461665"/>
          </a:xfrm>
          <a:prstGeom prst="rect">
            <a:avLst/>
          </a:prstGeom>
          <a:noFill/>
        </p:spPr>
        <p:txBody>
          <a:bodyPr wrap="none" rtlCol="0">
            <a:spAutoFit/>
          </a:bodyPr>
          <a:lstStyle/>
          <a:p>
            <a:r>
              <a:rPr lang="fr-FR" sz="2400" b="1" dirty="0" smtClean="0">
                <a:latin typeface="Arial"/>
                <a:cs typeface="Arial"/>
              </a:rPr>
              <a:t>Important de se rappeler que </a:t>
            </a:r>
            <a:endParaRPr lang="fr-FR" sz="2400" b="1" dirty="0">
              <a:latin typeface="Arial"/>
              <a:cs typeface="Arial"/>
            </a:endParaRPr>
          </a:p>
        </p:txBody>
      </p:sp>
      <p:sp>
        <p:nvSpPr>
          <p:cNvPr id="9" name="ZoneTexte 8"/>
          <p:cNvSpPr txBox="1"/>
          <p:nvPr/>
        </p:nvSpPr>
        <p:spPr>
          <a:xfrm>
            <a:off x="3462548" y="4673223"/>
            <a:ext cx="1533455" cy="430887"/>
          </a:xfrm>
          <a:prstGeom prst="rect">
            <a:avLst/>
          </a:prstGeom>
          <a:noFill/>
        </p:spPr>
        <p:txBody>
          <a:bodyPr wrap="none" rtlCol="0">
            <a:spAutoFit/>
          </a:bodyPr>
          <a:lstStyle/>
          <a:p>
            <a:r>
              <a:rPr lang="fr-FR" sz="2200" u="sng" dirty="0" smtClean="0">
                <a:latin typeface="Arial"/>
                <a:cs typeface="Arial"/>
              </a:rPr>
              <a:t>Hypothèse</a:t>
            </a:r>
            <a:r>
              <a:rPr lang="fr-FR" sz="2200" dirty="0" smtClean="0">
                <a:latin typeface="Arial"/>
                <a:cs typeface="Arial"/>
              </a:rPr>
              <a:t> </a:t>
            </a:r>
            <a:endParaRPr lang="fr-FR" sz="2200" dirty="0">
              <a:latin typeface="Arial"/>
              <a:cs typeface="Arial"/>
            </a:endParaRPr>
          </a:p>
        </p:txBody>
      </p:sp>
      <p:sp>
        <p:nvSpPr>
          <p:cNvPr id="20" name="ZoneTexte 19"/>
          <p:cNvSpPr txBox="1"/>
          <p:nvPr/>
        </p:nvSpPr>
        <p:spPr>
          <a:xfrm>
            <a:off x="430214" y="5140329"/>
            <a:ext cx="8537606" cy="707886"/>
          </a:xfrm>
          <a:prstGeom prst="rect">
            <a:avLst/>
          </a:prstGeom>
          <a:noFill/>
        </p:spPr>
        <p:txBody>
          <a:bodyPr wrap="square" rtlCol="0">
            <a:spAutoFit/>
          </a:bodyPr>
          <a:lstStyle/>
          <a:p>
            <a:r>
              <a:rPr lang="fr-FR" sz="2000" dirty="0" smtClean="0">
                <a:latin typeface="Arial"/>
                <a:cs typeface="Arial"/>
              </a:rPr>
              <a:t>Un jeune qui dévie avec un </a:t>
            </a:r>
            <a:r>
              <a:rPr lang="fr-FR" sz="2000" dirty="0" err="1" smtClean="0">
                <a:latin typeface="Arial"/>
                <a:cs typeface="Arial"/>
              </a:rPr>
              <a:t>smartphone</a:t>
            </a:r>
            <a:r>
              <a:rPr lang="fr-FR" sz="2000" dirty="0" smtClean="0">
                <a:latin typeface="Arial"/>
                <a:cs typeface="Arial"/>
              </a:rPr>
              <a:t>, ne dévie-t-il pas simplement avec les moyens technologiques de son époque ? </a:t>
            </a:r>
            <a:endParaRPr lang="fr-FR" sz="2000" dirty="0">
              <a:latin typeface="Arial"/>
              <a:cs typeface="Arial"/>
            </a:endParaRPr>
          </a:p>
        </p:txBody>
      </p:sp>
    </p:spTree>
    <p:extLst>
      <p:ext uri="{BB962C8B-B14F-4D97-AF65-F5344CB8AC3E}">
        <p14:creationId xmlns:p14="http://schemas.microsoft.com/office/powerpoint/2010/main" val="2114740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960616736"/>
              </p:ext>
            </p:extLst>
          </p:nvPr>
        </p:nvGraphicFramePr>
        <p:xfrm>
          <a:off x="259733" y="1938141"/>
          <a:ext cx="8717426" cy="2560320"/>
        </p:xfrm>
        <a:graphic>
          <a:graphicData uri="http://schemas.openxmlformats.org/drawingml/2006/table">
            <a:tbl>
              <a:tblPr firstRow="1" bandRow="1">
                <a:tableStyleId>{5C22544A-7EE6-4342-B048-85BDC9FD1C3A}</a:tableStyleId>
              </a:tblPr>
              <a:tblGrid>
                <a:gridCol w="4358713"/>
                <a:gridCol w="4358713"/>
              </a:tblGrid>
              <a:tr h="2262921">
                <a:tc>
                  <a:txBody>
                    <a:bodyPr/>
                    <a:lstStyle/>
                    <a:p>
                      <a:pPr marL="0" indent="0">
                        <a:buNone/>
                      </a:pPr>
                      <a:r>
                        <a:rPr lang="fr-FR" sz="1800" u="sng" dirty="0" smtClean="0">
                          <a:latin typeface="Arial"/>
                          <a:cs typeface="Arial"/>
                        </a:rPr>
                        <a:t>Situation 1</a:t>
                      </a:r>
                      <a:endParaRPr lang="fr-FR" sz="1800" dirty="0" smtClean="0">
                        <a:latin typeface="Arial"/>
                        <a:cs typeface="Arial"/>
                      </a:endParaRPr>
                    </a:p>
                    <a:p>
                      <a:pPr marL="0" indent="0">
                        <a:buNone/>
                      </a:pPr>
                      <a:r>
                        <a:rPr lang="fr-FR" sz="1800" dirty="0" smtClean="0">
                          <a:latin typeface="Arial"/>
                          <a:cs typeface="Arial"/>
                        </a:rPr>
                        <a:t>Une adolescente de 11 ans a l’habitude, lors des récréations, de faire des fellations à des garçons du même âge. Tout cela est filmé. A l’âge de 13 ans, les images se retrouvent sur internet et elle « dépose plainte  ».</a:t>
                      </a:r>
                      <a:endParaRPr lang="fr-FR" sz="1800" dirty="0">
                        <a:latin typeface="Arial"/>
                        <a:cs typeface="Arial"/>
                      </a:endParaRPr>
                    </a:p>
                  </a:txBody>
                  <a:tcPr/>
                </a:tc>
                <a:tc>
                  <a:txBody>
                    <a:bodyPr/>
                    <a:lstStyle/>
                    <a:p>
                      <a:r>
                        <a:rPr lang="fr-FR" sz="1800" u="sng" dirty="0" smtClean="0">
                          <a:latin typeface="Arial"/>
                          <a:cs typeface="Arial"/>
                        </a:rPr>
                        <a:t>Situation 2</a:t>
                      </a:r>
                      <a:endParaRPr lang="fr-FR" sz="1800" dirty="0" smtClean="0">
                        <a:latin typeface="Arial"/>
                        <a:cs typeface="Arial"/>
                      </a:endParaRPr>
                    </a:p>
                    <a:p>
                      <a:r>
                        <a:rPr lang="fr-FR" sz="1800" dirty="0" smtClean="0">
                          <a:latin typeface="Arial"/>
                          <a:cs typeface="Arial"/>
                        </a:rPr>
                        <a:t>Une fille de 12 ans « chauffe » un garçon de 13 ans. Ils ont une relation sexuelle. </a:t>
                      </a:r>
                    </a:p>
                    <a:p>
                      <a:r>
                        <a:rPr lang="fr-FR" sz="1800" dirty="0" smtClean="0">
                          <a:latin typeface="Arial"/>
                          <a:cs typeface="Arial"/>
                        </a:rPr>
                        <a:t>Quelque temps plus tard, la fille se sent mal et a le sentiment d’avoir vécu un viol car elle n’a pas réussi à dire « non ».</a:t>
                      </a:r>
                    </a:p>
                    <a:p>
                      <a:endParaRPr lang="fr-FR" sz="1800" dirty="0"/>
                    </a:p>
                  </a:txBody>
                  <a:tcPr/>
                </a:tc>
              </a:tr>
            </a:tbl>
          </a:graphicData>
        </a:graphic>
      </p:graphicFrame>
      <p:sp>
        <p:nvSpPr>
          <p:cNvPr id="7" name="ZoneTexte 6"/>
          <p:cNvSpPr txBox="1"/>
          <p:nvPr/>
        </p:nvSpPr>
        <p:spPr>
          <a:xfrm>
            <a:off x="1636125" y="4729293"/>
            <a:ext cx="5879734" cy="461665"/>
          </a:xfrm>
          <a:prstGeom prst="rect">
            <a:avLst/>
          </a:prstGeom>
          <a:noFill/>
        </p:spPr>
        <p:txBody>
          <a:bodyPr wrap="none" rtlCol="0">
            <a:spAutoFit/>
          </a:bodyPr>
          <a:lstStyle/>
          <a:p>
            <a:r>
              <a:rPr lang="fr-FR" sz="2400" b="1" dirty="0" smtClean="0">
                <a:latin typeface="Arial"/>
                <a:cs typeface="Arial"/>
              </a:rPr>
              <a:t>Comment comprendre ces situations ?</a:t>
            </a:r>
            <a:endParaRPr lang="fr-FR" sz="2400" b="1" dirty="0">
              <a:latin typeface="Arial"/>
              <a:cs typeface="Arial"/>
            </a:endParaRPr>
          </a:p>
        </p:txBody>
      </p:sp>
      <p:sp>
        <p:nvSpPr>
          <p:cNvPr id="3" name="ZoneTexte 2"/>
          <p:cNvSpPr txBox="1"/>
          <p:nvPr/>
        </p:nvSpPr>
        <p:spPr>
          <a:xfrm>
            <a:off x="3092485" y="5355107"/>
            <a:ext cx="3250071" cy="769441"/>
          </a:xfrm>
          <a:prstGeom prst="rect">
            <a:avLst/>
          </a:prstGeom>
          <a:noFill/>
        </p:spPr>
        <p:txBody>
          <a:bodyPr wrap="none" rtlCol="0">
            <a:spAutoFit/>
          </a:bodyPr>
          <a:lstStyle/>
          <a:p>
            <a:pPr algn="ctr"/>
            <a:r>
              <a:rPr lang="fr-FR" sz="2200" dirty="0" smtClean="0">
                <a:latin typeface="Arial"/>
                <a:cs typeface="Arial"/>
              </a:rPr>
              <a:t>Victime ou non victime ?</a:t>
            </a:r>
          </a:p>
          <a:p>
            <a:pPr algn="ctr"/>
            <a:r>
              <a:rPr lang="fr-FR" sz="2200" dirty="0" smtClean="0">
                <a:latin typeface="Arial"/>
                <a:cs typeface="Arial"/>
              </a:rPr>
              <a:t>Et victime de quoi?</a:t>
            </a:r>
            <a:endParaRPr lang="fr-FR" sz="2200" dirty="0">
              <a:latin typeface="Arial"/>
              <a:cs typeface="Arial"/>
            </a:endParaRPr>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8"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C</a:t>
            </a:r>
            <a:r>
              <a:rPr lang="fr-FR" b="1" dirty="0" smtClean="0">
                <a:latin typeface="Arial"/>
                <a:cs typeface="Arial"/>
              </a:rPr>
              <a:t>onclusion</a:t>
            </a:r>
            <a:endParaRPr lang="fr-FR" b="1" dirty="0">
              <a:latin typeface="Arial"/>
              <a:cs typeface="Arial"/>
            </a:endParaRPr>
          </a:p>
        </p:txBody>
      </p:sp>
    </p:spTree>
    <p:extLst>
      <p:ext uri="{BB962C8B-B14F-4D97-AF65-F5344CB8AC3E}">
        <p14:creationId xmlns:p14="http://schemas.microsoft.com/office/powerpoint/2010/main" val="41503234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pic>
        <p:nvPicPr>
          <p:cNvPr id="5" name="Image 4" descr="Capture d’écran 2015-09-04 à 15.58.08.png"/>
          <p:cNvPicPr>
            <a:picLocks noChangeAspect="1"/>
          </p:cNvPicPr>
          <p:nvPr/>
        </p:nvPicPr>
        <p:blipFill rotWithShape="1">
          <a:blip r:embed="rId3">
            <a:extLst>
              <a:ext uri="{28A0092B-C50C-407E-A947-70E740481C1C}">
                <a14:useLocalDpi xmlns:a14="http://schemas.microsoft.com/office/drawing/2010/main" val="0"/>
              </a:ext>
            </a:extLst>
          </a:blip>
          <a:srcRect l="6261" t="15337" r="6308" b="12357"/>
          <a:stretch/>
        </p:blipFill>
        <p:spPr>
          <a:xfrm>
            <a:off x="4772566" y="2306123"/>
            <a:ext cx="3893853" cy="2012588"/>
          </a:xfrm>
          <a:prstGeom prst="rect">
            <a:avLst/>
          </a:prstGeom>
        </p:spPr>
      </p:pic>
      <p:sp>
        <p:nvSpPr>
          <p:cNvPr id="2" name="ZoneTexte 1"/>
          <p:cNvSpPr txBox="1"/>
          <p:nvPr/>
        </p:nvSpPr>
        <p:spPr>
          <a:xfrm>
            <a:off x="1230446" y="2103285"/>
            <a:ext cx="184666" cy="369332"/>
          </a:xfrm>
          <a:prstGeom prst="rect">
            <a:avLst/>
          </a:prstGeom>
          <a:noFill/>
        </p:spPr>
        <p:txBody>
          <a:bodyPr wrap="none" rtlCol="0">
            <a:spAutoFit/>
          </a:bodyPr>
          <a:lstStyle/>
          <a:p>
            <a:endParaRPr lang="fr-FR" dirty="0" smtClean="0"/>
          </a:p>
        </p:txBody>
      </p:sp>
      <p:sp>
        <p:nvSpPr>
          <p:cNvPr id="7" name="Titre 1"/>
          <p:cNvSpPr txBox="1">
            <a:spLocks/>
          </p:cNvSpPr>
          <p:nvPr/>
        </p:nvSpPr>
        <p:spPr>
          <a:xfrm>
            <a:off x="592215" y="427038"/>
            <a:ext cx="8229600" cy="1143000"/>
          </a:xfrm>
          <a:prstGeom prst="rect">
            <a:avLst/>
          </a:prstGeom>
          <a:solidFill>
            <a:srgbClr val="F79646"/>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latin typeface="Arial"/>
                <a:cs typeface="Arial"/>
              </a:rPr>
              <a:t>Pour en savoir plus</a:t>
            </a:r>
            <a:endParaRPr lang="fr-FR" b="1" dirty="0">
              <a:latin typeface="Arial"/>
              <a:cs typeface="Arial"/>
            </a:endParaRPr>
          </a:p>
        </p:txBody>
      </p:sp>
      <p:pic>
        <p:nvPicPr>
          <p:cNvPr id="4" name="Image 3"/>
          <p:cNvPicPr>
            <a:picLocks noChangeAspect="1"/>
          </p:cNvPicPr>
          <p:nvPr/>
        </p:nvPicPr>
        <p:blipFill>
          <a:blip r:embed="rId4"/>
          <a:stretch>
            <a:fillRect/>
          </a:stretch>
        </p:blipFill>
        <p:spPr>
          <a:xfrm>
            <a:off x="113363" y="2306123"/>
            <a:ext cx="4536026" cy="1809750"/>
          </a:xfrm>
          <a:prstGeom prst="rect">
            <a:avLst/>
          </a:prstGeom>
        </p:spPr>
      </p:pic>
      <p:pic>
        <p:nvPicPr>
          <p:cNvPr id="11" name="Image 10"/>
          <p:cNvPicPr>
            <a:picLocks noChangeAspect="1"/>
          </p:cNvPicPr>
          <p:nvPr/>
        </p:nvPicPr>
        <p:blipFill>
          <a:blip r:embed="rId5"/>
          <a:stretch>
            <a:fillRect/>
          </a:stretch>
        </p:blipFill>
        <p:spPr>
          <a:xfrm>
            <a:off x="0" y="4622800"/>
            <a:ext cx="5969000" cy="790575"/>
          </a:xfrm>
          <a:prstGeom prst="rect">
            <a:avLst/>
          </a:prstGeom>
        </p:spPr>
      </p:pic>
    </p:spTree>
    <p:extLst>
      <p:ext uri="{BB962C8B-B14F-4D97-AF65-F5344CB8AC3E}">
        <p14:creationId xmlns:p14="http://schemas.microsoft.com/office/powerpoint/2010/main" val="41136281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8"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Pour en savoir plus</a:t>
            </a:r>
            <a:endParaRPr lang="fr-FR" b="1" dirty="0">
              <a:latin typeface="Arial"/>
              <a:cs typeface="Arial"/>
            </a:endParaRPr>
          </a:p>
        </p:txBody>
      </p:sp>
      <p:sp>
        <p:nvSpPr>
          <p:cNvPr id="2" name="ZoneTexte 1"/>
          <p:cNvSpPr txBox="1"/>
          <p:nvPr/>
        </p:nvSpPr>
        <p:spPr>
          <a:xfrm>
            <a:off x="0" y="1570038"/>
            <a:ext cx="9144000" cy="6463309"/>
          </a:xfrm>
          <a:prstGeom prst="rect">
            <a:avLst/>
          </a:prstGeom>
          <a:noFill/>
        </p:spPr>
        <p:txBody>
          <a:bodyPr wrap="square" rtlCol="0">
            <a:spAutoFit/>
          </a:bodyPr>
          <a:lstStyle/>
          <a:p>
            <a:pPr marL="285750" lvl="0" indent="-285750">
              <a:buFont typeface="Arial"/>
              <a:buChar char="•"/>
            </a:pPr>
            <a:r>
              <a:rPr lang="fr-FR" dirty="0">
                <a:latin typeface="Arial"/>
                <a:cs typeface="Arial"/>
              </a:rPr>
              <a:t>Bach, J.-F., </a:t>
            </a:r>
            <a:r>
              <a:rPr lang="fr-FR" dirty="0" err="1">
                <a:latin typeface="Arial"/>
                <a:cs typeface="Arial"/>
              </a:rPr>
              <a:t>Houde</a:t>
            </a:r>
            <a:r>
              <a:rPr lang="fr-FR" dirty="0">
                <a:latin typeface="Arial"/>
                <a:cs typeface="Arial"/>
              </a:rPr>
              <a:t>, O., </a:t>
            </a:r>
            <a:r>
              <a:rPr lang="fr-FR" dirty="0" err="1">
                <a:latin typeface="Arial"/>
                <a:cs typeface="Arial"/>
              </a:rPr>
              <a:t>Léna</a:t>
            </a:r>
            <a:r>
              <a:rPr lang="fr-FR" dirty="0">
                <a:latin typeface="Arial"/>
                <a:cs typeface="Arial"/>
              </a:rPr>
              <a:t>, P., </a:t>
            </a:r>
            <a:r>
              <a:rPr lang="fr-FR" dirty="0" err="1">
                <a:latin typeface="Arial"/>
                <a:cs typeface="Arial"/>
              </a:rPr>
              <a:t>Tisseron</a:t>
            </a:r>
            <a:r>
              <a:rPr lang="fr-FR" dirty="0">
                <a:latin typeface="Arial"/>
                <a:cs typeface="Arial"/>
              </a:rPr>
              <a:t>, S. (2013). L’enfant et les </a:t>
            </a:r>
            <a:r>
              <a:rPr lang="fr-FR" dirty="0" err="1">
                <a:latin typeface="Arial"/>
                <a:cs typeface="Arial"/>
              </a:rPr>
              <a:t>écrans</a:t>
            </a:r>
            <a:r>
              <a:rPr lang="fr-FR" dirty="0">
                <a:latin typeface="Arial"/>
                <a:cs typeface="Arial"/>
              </a:rPr>
              <a:t>. Académie des sciences.</a:t>
            </a:r>
            <a:endParaRPr lang="fr-CH" dirty="0">
              <a:latin typeface="Arial"/>
              <a:cs typeface="Arial"/>
            </a:endParaRPr>
          </a:p>
          <a:p>
            <a:pPr marL="285750" lvl="0" indent="-285750">
              <a:buFont typeface="Arial"/>
              <a:buChar char="•"/>
            </a:pPr>
            <a:r>
              <a:rPr lang="fr-FR" dirty="0" err="1">
                <a:latin typeface="Arial"/>
                <a:cs typeface="Arial"/>
              </a:rPr>
              <a:t>Bodme</a:t>
            </a:r>
            <a:r>
              <a:rPr lang="fr-FR" dirty="0">
                <a:latin typeface="Arial"/>
                <a:cs typeface="Arial"/>
              </a:rPr>
              <a:t>, N. (2009). La sexualité́ des jeunes au fil du temps Evolution, influences et perspectives. Berne. Commission </a:t>
            </a:r>
            <a:r>
              <a:rPr lang="fr-FR" dirty="0" err="1">
                <a:latin typeface="Arial"/>
                <a:cs typeface="Arial"/>
              </a:rPr>
              <a:t>fédérale</a:t>
            </a:r>
            <a:r>
              <a:rPr lang="fr-FR" dirty="0">
                <a:latin typeface="Arial"/>
                <a:cs typeface="Arial"/>
              </a:rPr>
              <a:t> pour l’enfance et la jeunesse (CFEJ).</a:t>
            </a:r>
            <a:endParaRPr lang="fr-CH" dirty="0">
              <a:latin typeface="Arial"/>
              <a:cs typeface="Arial"/>
            </a:endParaRPr>
          </a:p>
          <a:p>
            <a:pPr marL="285750" lvl="0" indent="-285750">
              <a:buFont typeface="Arial"/>
              <a:buChar char="•"/>
            </a:pPr>
            <a:r>
              <a:rPr lang="fr-FR" dirty="0">
                <a:latin typeface="Arial"/>
                <a:cs typeface="Arial"/>
              </a:rPr>
              <a:t>Dreux, C. (2014). La prévention en santé chez les adolescents. Académie Nationale de médecine. Rapport du 17.06.2014.</a:t>
            </a:r>
            <a:endParaRPr lang="fr-CH" dirty="0">
              <a:latin typeface="Arial"/>
              <a:cs typeface="Arial"/>
            </a:endParaRPr>
          </a:p>
          <a:p>
            <a:pPr marL="285750" lvl="0" indent="-285750">
              <a:buFont typeface="Arial"/>
              <a:buChar char="•"/>
            </a:pPr>
            <a:r>
              <a:rPr lang="fr-FR" dirty="0">
                <a:latin typeface="Arial"/>
                <a:cs typeface="Arial"/>
              </a:rPr>
              <a:t>Giles, C., (2012). La vie affective et sexuelle des jeunes de classe de </a:t>
            </a:r>
            <a:r>
              <a:rPr lang="fr-FR" dirty="0" err="1">
                <a:latin typeface="Arial"/>
                <a:cs typeface="Arial"/>
              </a:rPr>
              <a:t>Troisième</a:t>
            </a:r>
            <a:r>
              <a:rPr lang="fr-FR" dirty="0">
                <a:latin typeface="Arial"/>
                <a:cs typeface="Arial"/>
              </a:rPr>
              <a:t> des quartiers Flandre et Danube-</a:t>
            </a:r>
            <a:r>
              <a:rPr lang="fr-FR" dirty="0" err="1">
                <a:latin typeface="Arial"/>
                <a:cs typeface="Arial"/>
              </a:rPr>
              <a:t>Solidarite</a:t>
            </a:r>
            <a:r>
              <a:rPr lang="fr-FR" dirty="0">
                <a:latin typeface="Arial"/>
                <a:cs typeface="Arial"/>
              </a:rPr>
              <a:t>́, 19ème arrondissement de Paris. Atelier en santé.</a:t>
            </a:r>
            <a:endParaRPr lang="fr-CH" dirty="0">
              <a:latin typeface="Arial"/>
              <a:cs typeface="Arial"/>
            </a:endParaRPr>
          </a:p>
          <a:p>
            <a:pPr marL="285750" lvl="0" indent="-285750">
              <a:buFont typeface="Arial"/>
              <a:buChar char="•"/>
            </a:pPr>
            <a:r>
              <a:rPr lang="fr-FR" dirty="0" err="1">
                <a:latin typeface="Arial"/>
                <a:cs typeface="Arial"/>
              </a:rPr>
              <a:t>Joignot</a:t>
            </a:r>
            <a:r>
              <a:rPr lang="fr-FR" dirty="0">
                <a:latin typeface="Arial"/>
                <a:cs typeface="Arial"/>
              </a:rPr>
              <a:t> F., 2012, Le porno change-t-il les ados ?, </a:t>
            </a:r>
            <a:r>
              <a:rPr lang="fr-FR" i="1" dirty="0">
                <a:latin typeface="Arial"/>
                <a:cs typeface="Arial"/>
              </a:rPr>
              <a:t>Le Monde Culture et </a:t>
            </a:r>
            <a:r>
              <a:rPr lang="fr-FR" i="1" dirty="0" err="1">
                <a:latin typeface="Arial"/>
                <a:cs typeface="Arial"/>
              </a:rPr>
              <a:t>Idées</a:t>
            </a:r>
            <a:r>
              <a:rPr lang="fr-FR" dirty="0">
                <a:latin typeface="Arial"/>
                <a:cs typeface="Arial"/>
              </a:rPr>
              <a:t>, 5 mai 2012. </a:t>
            </a:r>
            <a:endParaRPr lang="fr-CH" dirty="0">
              <a:latin typeface="Arial"/>
              <a:cs typeface="Arial"/>
            </a:endParaRPr>
          </a:p>
          <a:p>
            <a:pPr marL="285750" lvl="0" indent="-285750">
              <a:buFont typeface="Arial"/>
              <a:buChar char="•"/>
            </a:pPr>
            <a:r>
              <a:rPr lang="fr-FR" dirty="0" err="1">
                <a:latin typeface="Arial"/>
                <a:cs typeface="Arial"/>
              </a:rPr>
              <a:t>Joignot</a:t>
            </a:r>
            <a:r>
              <a:rPr lang="fr-FR" dirty="0">
                <a:latin typeface="Arial"/>
                <a:cs typeface="Arial"/>
              </a:rPr>
              <a:t> F., 2012, Les ados, le porno et la panique morale des parents, 8 mai 2012, consulté le 7 Mai 2012, &lt;http://</a:t>
            </a:r>
            <a:r>
              <a:rPr lang="fr-FR" dirty="0" err="1">
                <a:latin typeface="Arial"/>
                <a:cs typeface="Arial"/>
              </a:rPr>
              <a:t>fredericjoignot.blogspirit.com</a:t>
            </a:r>
            <a:r>
              <a:rPr lang="fr-FR" dirty="0">
                <a:latin typeface="Arial"/>
                <a:cs typeface="Arial"/>
              </a:rPr>
              <a:t>/archive/2012/05/08/les-ados-le-porno-et-la-panique-morale-des- </a:t>
            </a:r>
            <a:r>
              <a:rPr lang="fr-FR" dirty="0" err="1">
                <a:latin typeface="Arial"/>
                <a:cs typeface="Arial"/>
              </a:rPr>
              <a:t>parents.html</a:t>
            </a:r>
            <a:r>
              <a:rPr lang="fr-FR" dirty="0">
                <a:latin typeface="Arial"/>
                <a:cs typeface="Arial"/>
              </a:rPr>
              <a:t>&gt;. </a:t>
            </a:r>
            <a:endParaRPr lang="fr-CH" dirty="0">
              <a:latin typeface="Arial"/>
              <a:cs typeface="Arial"/>
            </a:endParaRPr>
          </a:p>
          <a:p>
            <a:pPr marL="285750" lvl="0" indent="-285750">
              <a:buFont typeface="Arial"/>
              <a:buChar char="•"/>
            </a:pPr>
            <a:r>
              <a:rPr lang="fr-FR" dirty="0" err="1">
                <a:latin typeface="Arial"/>
                <a:cs typeface="Arial"/>
              </a:rPr>
              <a:t>Jouanno</a:t>
            </a:r>
            <a:r>
              <a:rPr lang="fr-FR" dirty="0">
                <a:latin typeface="Arial"/>
                <a:cs typeface="Arial"/>
              </a:rPr>
              <a:t>, C. (2012). Contre l’</a:t>
            </a:r>
            <a:r>
              <a:rPr lang="fr-FR" dirty="0" err="1">
                <a:latin typeface="Arial"/>
                <a:cs typeface="Arial"/>
              </a:rPr>
              <a:t>hypersexualisation</a:t>
            </a:r>
            <a:r>
              <a:rPr lang="fr-FR" dirty="0">
                <a:latin typeface="Arial"/>
                <a:cs typeface="Arial"/>
              </a:rPr>
              <a:t>, un nouveau combat pour l’</a:t>
            </a:r>
            <a:r>
              <a:rPr lang="fr-FR" dirty="0" err="1">
                <a:latin typeface="Arial"/>
                <a:cs typeface="Arial"/>
              </a:rPr>
              <a:t>égalite</a:t>
            </a:r>
            <a:r>
              <a:rPr lang="fr-FR" dirty="0">
                <a:latin typeface="Arial"/>
                <a:cs typeface="Arial"/>
              </a:rPr>
              <a:t>́. Rapport parlementaire de la </a:t>
            </a:r>
            <a:r>
              <a:rPr lang="fr-FR" dirty="0" err="1">
                <a:latin typeface="Arial"/>
                <a:cs typeface="Arial"/>
              </a:rPr>
              <a:t>Sénatrice</a:t>
            </a:r>
            <a:r>
              <a:rPr lang="fr-FR" dirty="0">
                <a:latin typeface="Arial"/>
                <a:cs typeface="Arial"/>
              </a:rPr>
              <a:t> de Paris, 161 p.</a:t>
            </a:r>
            <a:endParaRPr lang="fr-CH" dirty="0">
              <a:latin typeface="Arial"/>
              <a:cs typeface="Arial"/>
            </a:endParaRPr>
          </a:p>
          <a:p>
            <a:pPr marL="285750" indent="-285750">
              <a:buFont typeface="Arial"/>
              <a:buChar char="•"/>
            </a:pPr>
            <a:endParaRPr lang="fr-FR" dirty="0"/>
          </a:p>
          <a:p>
            <a:pPr marL="285750" indent="-285750">
              <a:buFont typeface="Arial"/>
              <a:buChar char="•"/>
            </a:pPr>
            <a:endParaRPr lang="fr-FR" dirty="0"/>
          </a:p>
          <a:p>
            <a:pPr marL="285750" indent="-285750">
              <a:buFont typeface="Arial"/>
              <a:buChar char="•"/>
            </a:pPr>
            <a:endParaRPr lang="fr-FR" dirty="0"/>
          </a:p>
          <a:p>
            <a:pPr marL="285750" indent="-285750">
              <a:buFont typeface="Arial"/>
              <a:buChar char="•"/>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30855477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8"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Pour en savoir plus</a:t>
            </a:r>
            <a:endParaRPr lang="fr-FR" b="1" dirty="0">
              <a:latin typeface="Arial"/>
              <a:cs typeface="Arial"/>
            </a:endParaRPr>
          </a:p>
        </p:txBody>
      </p:sp>
      <p:sp>
        <p:nvSpPr>
          <p:cNvPr id="2" name="ZoneTexte 1"/>
          <p:cNvSpPr txBox="1"/>
          <p:nvPr/>
        </p:nvSpPr>
        <p:spPr>
          <a:xfrm>
            <a:off x="0" y="1570038"/>
            <a:ext cx="9143999" cy="7848302"/>
          </a:xfrm>
          <a:prstGeom prst="rect">
            <a:avLst/>
          </a:prstGeom>
          <a:noFill/>
        </p:spPr>
        <p:txBody>
          <a:bodyPr wrap="square" rtlCol="0">
            <a:spAutoFit/>
          </a:bodyPr>
          <a:lstStyle/>
          <a:p>
            <a:pPr marL="285750" lvl="0" indent="-285750">
              <a:buFont typeface="Arial"/>
              <a:buChar char="•"/>
            </a:pPr>
            <a:r>
              <a:rPr lang="fr-FR" dirty="0" err="1">
                <a:latin typeface="Arial"/>
                <a:cs typeface="Arial"/>
              </a:rPr>
              <a:t>Marzano</a:t>
            </a:r>
            <a:r>
              <a:rPr lang="fr-FR" dirty="0">
                <a:latin typeface="Arial"/>
                <a:cs typeface="Arial"/>
              </a:rPr>
              <a:t>, M., </a:t>
            </a:r>
            <a:r>
              <a:rPr lang="fr-FR" dirty="0" err="1">
                <a:latin typeface="Arial"/>
                <a:cs typeface="Arial"/>
              </a:rPr>
              <a:t>Rozier</a:t>
            </a:r>
            <a:r>
              <a:rPr lang="fr-FR" dirty="0">
                <a:latin typeface="Arial"/>
                <a:cs typeface="Arial"/>
              </a:rPr>
              <a:t>, C. (2005). Alice au pays du porno : Ados : leurs nouveaux imaginaires sexuel. Paris. Ed. Ramsay.</a:t>
            </a:r>
            <a:endParaRPr lang="fr-CH" dirty="0">
              <a:latin typeface="Arial"/>
              <a:cs typeface="Arial"/>
            </a:endParaRPr>
          </a:p>
          <a:p>
            <a:pPr marL="285750" lvl="0" indent="-285750">
              <a:buFont typeface="Arial"/>
              <a:buChar char="•"/>
            </a:pPr>
            <a:r>
              <a:rPr lang="fr-FR" dirty="0" err="1">
                <a:latin typeface="Arial"/>
                <a:cs typeface="Arial"/>
              </a:rPr>
              <a:t>Moessinger</a:t>
            </a:r>
            <a:r>
              <a:rPr lang="fr-FR" dirty="0">
                <a:latin typeface="Arial"/>
                <a:cs typeface="Arial"/>
              </a:rPr>
              <a:t>, P. (2000). Le jeu de l’identité. Paris. P.U.F.</a:t>
            </a:r>
            <a:endParaRPr lang="fr-CH" dirty="0">
              <a:latin typeface="Arial"/>
              <a:cs typeface="Arial"/>
            </a:endParaRPr>
          </a:p>
          <a:p>
            <a:pPr marL="285750" lvl="0" indent="-285750">
              <a:buFont typeface="Arial"/>
              <a:buChar char="•"/>
            </a:pPr>
            <a:r>
              <a:rPr lang="fr-FR" dirty="0">
                <a:latin typeface="Arial"/>
                <a:cs typeface="Arial"/>
              </a:rPr>
              <a:t>Poulin, R. (2011). La pornographie, les jeunes, </a:t>
            </a:r>
            <a:r>
              <a:rPr lang="fr-FR" dirty="0" smtClean="0">
                <a:latin typeface="Arial"/>
                <a:cs typeface="Arial"/>
              </a:rPr>
              <a:t>l’</a:t>
            </a:r>
            <a:r>
              <a:rPr lang="fr-FR" dirty="0" err="1" smtClean="0">
                <a:latin typeface="Arial"/>
                <a:cs typeface="Arial"/>
              </a:rPr>
              <a:t>adocentrisme</a:t>
            </a:r>
            <a:r>
              <a:rPr lang="fr-FR" dirty="0" smtClean="0">
                <a:latin typeface="Arial"/>
                <a:cs typeface="Arial"/>
              </a:rPr>
              <a:t>. </a:t>
            </a:r>
            <a:r>
              <a:rPr lang="fr-FR" dirty="0" err="1">
                <a:latin typeface="Arial"/>
                <a:cs typeface="Arial"/>
              </a:rPr>
              <a:t>érès</a:t>
            </a:r>
            <a:r>
              <a:rPr lang="fr-FR" dirty="0">
                <a:latin typeface="Arial"/>
                <a:cs typeface="Arial"/>
              </a:rPr>
              <a:t> I, Les cahiers Dynamique. P. 31 à 39. </a:t>
            </a:r>
            <a:endParaRPr lang="fr-CH" dirty="0">
              <a:latin typeface="Arial"/>
              <a:cs typeface="Arial"/>
            </a:endParaRPr>
          </a:p>
          <a:p>
            <a:pPr marL="285750" lvl="0" indent="-285750">
              <a:buFont typeface="Arial"/>
              <a:buChar char="•"/>
            </a:pPr>
            <a:r>
              <a:rPr lang="fr-FR" dirty="0">
                <a:latin typeface="Arial"/>
                <a:cs typeface="Arial"/>
              </a:rPr>
              <a:t>Revue : la Santé de l’homme. Numéro 418, Mars-Avril 2012: </a:t>
            </a:r>
            <a:r>
              <a:rPr lang="fr-FR" dirty="0" err="1">
                <a:latin typeface="Arial"/>
                <a:cs typeface="Arial"/>
              </a:rPr>
              <a:t>Éducation</a:t>
            </a:r>
            <a:r>
              <a:rPr lang="fr-FR" dirty="0">
                <a:latin typeface="Arial"/>
                <a:cs typeface="Arial"/>
              </a:rPr>
              <a:t> à la </a:t>
            </a:r>
            <a:r>
              <a:rPr lang="fr-FR" dirty="0" err="1">
                <a:latin typeface="Arial"/>
                <a:cs typeface="Arial"/>
              </a:rPr>
              <a:t>sexualite</a:t>
            </a:r>
            <a:r>
              <a:rPr lang="fr-FR" dirty="0">
                <a:latin typeface="Arial"/>
                <a:cs typeface="Arial"/>
              </a:rPr>
              <a:t>́,du social à l’intime : l’</a:t>
            </a:r>
            <a:r>
              <a:rPr lang="fr-FR" dirty="0" err="1">
                <a:latin typeface="Arial"/>
                <a:cs typeface="Arial"/>
              </a:rPr>
              <a:t>émergence</a:t>
            </a:r>
            <a:r>
              <a:rPr lang="fr-FR" dirty="0">
                <a:latin typeface="Arial"/>
                <a:cs typeface="Arial"/>
              </a:rPr>
              <a:t> d’Internet et des </a:t>
            </a:r>
            <a:r>
              <a:rPr lang="fr-FR" dirty="0" err="1">
                <a:latin typeface="Arial"/>
                <a:cs typeface="Arial"/>
              </a:rPr>
              <a:t>réseaux</a:t>
            </a:r>
            <a:r>
              <a:rPr lang="fr-FR" dirty="0">
                <a:latin typeface="Arial"/>
                <a:cs typeface="Arial"/>
              </a:rPr>
              <a:t> sociaux.</a:t>
            </a:r>
            <a:endParaRPr lang="fr-CH" dirty="0">
              <a:latin typeface="Arial"/>
              <a:cs typeface="Arial"/>
            </a:endParaRPr>
          </a:p>
          <a:p>
            <a:pPr marL="285750" lvl="0" indent="-285750">
              <a:buFont typeface="Arial"/>
              <a:buChar char="•"/>
            </a:pPr>
            <a:r>
              <a:rPr lang="fr-FR" dirty="0">
                <a:latin typeface="Arial"/>
                <a:cs typeface="Arial"/>
              </a:rPr>
              <a:t>Robitaille-Froidure, A. (2014). </a:t>
            </a:r>
            <a:r>
              <a:rPr lang="fr-FR" dirty="0" err="1">
                <a:latin typeface="Arial"/>
                <a:cs typeface="Arial"/>
              </a:rPr>
              <a:t>Sexting</a:t>
            </a:r>
            <a:r>
              <a:rPr lang="fr-FR" dirty="0">
                <a:latin typeface="Arial"/>
                <a:cs typeface="Arial"/>
              </a:rPr>
              <a:t>, les adolescents victimes (consentantes?) de la révolution numérique. La revue des Droits de l’Homme. </a:t>
            </a:r>
            <a:endParaRPr lang="fr-CH" dirty="0">
              <a:latin typeface="Arial"/>
              <a:cs typeface="Arial"/>
            </a:endParaRPr>
          </a:p>
          <a:p>
            <a:pPr marL="285750" lvl="0" indent="-285750">
              <a:buFont typeface="Arial"/>
              <a:buChar char="•"/>
            </a:pPr>
            <a:r>
              <a:rPr lang="fr-FR" dirty="0" err="1">
                <a:latin typeface="Arial"/>
                <a:cs typeface="Arial"/>
              </a:rPr>
              <a:t>Roussiau</a:t>
            </a:r>
            <a:r>
              <a:rPr lang="fr-FR" dirty="0">
                <a:latin typeface="Arial"/>
                <a:cs typeface="Arial"/>
              </a:rPr>
              <a:t>, N., </a:t>
            </a:r>
            <a:r>
              <a:rPr lang="fr-FR" dirty="0" err="1">
                <a:latin typeface="Arial"/>
                <a:cs typeface="Arial"/>
              </a:rPr>
              <a:t>Bonardi</a:t>
            </a:r>
            <a:r>
              <a:rPr lang="fr-FR" dirty="0">
                <a:latin typeface="Arial"/>
                <a:cs typeface="Arial"/>
              </a:rPr>
              <a:t>, C. (2001). Les </a:t>
            </a:r>
            <a:r>
              <a:rPr lang="fr-FR" dirty="0" err="1">
                <a:latin typeface="Arial"/>
                <a:cs typeface="Arial"/>
              </a:rPr>
              <a:t>représentations</a:t>
            </a:r>
            <a:r>
              <a:rPr lang="fr-FR" dirty="0">
                <a:latin typeface="Arial"/>
                <a:cs typeface="Arial"/>
              </a:rPr>
              <a:t> sociales, </a:t>
            </a:r>
            <a:r>
              <a:rPr lang="fr-FR" dirty="0" err="1">
                <a:latin typeface="Arial"/>
                <a:cs typeface="Arial"/>
              </a:rPr>
              <a:t>état</a:t>
            </a:r>
            <a:r>
              <a:rPr lang="fr-FR" dirty="0">
                <a:latin typeface="Arial"/>
                <a:cs typeface="Arial"/>
              </a:rPr>
              <a:t> des lieux et perspectives. Sprimont. Pierre </a:t>
            </a:r>
            <a:r>
              <a:rPr lang="fr-FR" dirty="0" err="1">
                <a:latin typeface="Arial"/>
                <a:cs typeface="Arial"/>
              </a:rPr>
              <a:t>Mardaga</a:t>
            </a:r>
            <a:r>
              <a:rPr lang="fr-FR" dirty="0">
                <a:latin typeface="Arial"/>
                <a:cs typeface="Arial"/>
              </a:rPr>
              <a:t> </a:t>
            </a:r>
            <a:r>
              <a:rPr lang="fr-FR" dirty="0" err="1">
                <a:latin typeface="Arial"/>
                <a:cs typeface="Arial"/>
              </a:rPr>
              <a:t>éditeur</a:t>
            </a:r>
            <a:r>
              <a:rPr lang="fr-FR" dirty="0">
                <a:latin typeface="Arial"/>
                <a:cs typeface="Arial"/>
              </a:rPr>
              <a:t>, Sprimont, 257 p. </a:t>
            </a:r>
            <a:endParaRPr lang="fr-CH" dirty="0">
              <a:latin typeface="Arial"/>
              <a:cs typeface="Arial"/>
            </a:endParaRPr>
          </a:p>
          <a:p>
            <a:pPr marL="285750" lvl="0" indent="-285750">
              <a:buFont typeface="Arial"/>
              <a:buChar char="•"/>
            </a:pPr>
            <a:r>
              <a:rPr lang="fr-FR" dirty="0">
                <a:latin typeface="Arial"/>
                <a:cs typeface="Arial"/>
              </a:rPr>
              <a:t>Santé sexuelle Suisse (2013). Standards pour l’éducation sexuelle en Europe. Un cadre de référence pour les décideurs politiques, les autorités compétentes en matière d’éducation d’éducation et de santé et les spécialistes.  Lausanne. </a:t>
            </a:r>
            <a:r>
              <a:rPr lang="fr-FR" dirty="0" err="1">
                <a:latin typeface="Arial"/>
                <a:cs typeface="Arial"/>
              </a:rPr>
              <a:t>www.sante-sexuelle.ch</a:t>
            </a:r>
            <a:r>
              <a:rPr lang="fr-FR" dirty="0">
                <a:latin typeface="Arial"/>
                <a:cs typeface="Arial"/>
              </a:rPr>
              <a:t>. </a:t>
            </a:r>
            <a:endParaRPr lang="fr-CH" dirty="0">
              <a:latin typeface="Arial"/>
              <a:cs typeface="Arial"/>
            </a:endParaRPr>
          </a:p>
          <a:p>
            <a:pPr marL="285750" lvl="0" indent="-285750">
              <a:buFont typeface="Arial"/>
              <a:buChar char="•"/>
            </a:pPr>
            <a:r>
              <a:rPr lang="fr-FR" dirty="0">
                <a:latin typeface="Arial"/>
                <a:cs typeface="Arial"/>
              </a:rPr>
              <a:t>Valkenburg, P.M., J. Peter (2011). Online Communication </a:t>
            </a:r>
            <a:r>
              <a:rPr lang="fr-FR" dirty="0" err="1">
                <a:latin typeface="Arial"/>
                <a:cs typeface="Arial"/>
              </a:rPr>
              <a:t>Among</a:t>
            </a:r>
            <a:r>
              <a:rPr lang="fr-FR" dirty="0">
                <a:latin typeface="Arial"/>
                <a:cs typeface="Arial"/>
              </a:rPr>
              <a:t> Adolescents: An </a:t>
            </a:r>
            <a:r>
              <a:rPr lang="fr-FR" dirty="0" err="1">
                <a:latin typeface="Arial"/>
                <a:cs typeface="Arial"/>
              </a:rPr>
              <a:t>Integrated</a:t>
            </a:r>
            <a:r>
              <a:rPr lang="fr-FR" dirty="0">
                <a:latin typeface="Arial"/>
                <a:cs typeface="Arial"/>
              </a:rPr>
              <a:t> Model of </a:t>
            </a:r>
            <a:r>
              <a:rPr lang="fr-FR" dirty="0" err="1">
                <a:latin typeface="Arial"/>
                <a:cs typeface="Arial"/>
              </a:rPr>
              <a:t>Its</a:t>
            </a:r>
            <a:r>
              <a:rPr lang="fr-FR" dirty="0">
                <a:latin typeface="Arial"/>
                <a:cs typeface="Arial"/>
              </a:rPr>
              <a:t> Attraction, </a:t>
            </a:r>
            <a:r>
              <a:rPr lang="fr-FR" dirty="0" err="1">
                <a:latin typeface="Arial"/>
                <a:cs typeface="Arial"/>
              </a:rPr>
              <a:t>Opportunities</a:t>
            </a:r>
            <a:r>
              <a:rPr lang="fr-FR" dirty="0">
                <a:latin typeface="Arial"/>
                <a:cs typeface="Arial"/>
              </a:rPr>
              <a:t>, and </a:t>
            </a:r>
            <a:r>
              <a:rPr lang="fr-FR" dirty="0" err="1">
                <a:latin typeface="Arial"/>
                <a:cs typeface="Arial"/>
              </a:rPr>
              <a:t>Risks</a:t>
            </a:r>
            <a:r>
              <a:rPr lang="fr-FR" dirty="0">
                <a:latin typeface="Arial"/>
                <a:cs typeface="Arial"/>
              </a:rPr>
              <a:t>, </a:t>
            </a:r>
            <a:r>
              <a:rPr lang="fr-FR" i="1" dirty="0">
                <a:latin typeface="Arial"/>
                <a:cs typeface="Arial"/>
              </a:rPr>
              <a:t>Journal of Adolescent </a:t>
            </a:r>
            <a:r>
              <a:rPr lang="fr-FR" i="1" dirty="0" err="1">
                <a:latin typeface="Arial"/>
                <a:cs typeface="Arial"/>
              </a:rPr>
              <a:t>Health</a:t>
            </a:r>
            <a:r>
              <a:rPr lang="fr-FR" dirty="0">
                <a:latin typeface="Arial"/>
                <a:cs typeface="Arial"/>
              </a:rPr>
              <a:t>, vol. 48, pp.121–127. </a:t>
            </a:r>
            <a:endParaRPr lang="fr-CH" dirty="0">
              <a:latin typeface="Arial"/>
              <a:cs typeface="Arial"/>
            </a:endParaRPr>
          </a:p>
          <a:p>
            <a:pPr marL="285750" indent="-285750" algn="just">
              <a:buFont typeface="Arial"/>
              <a:buChar char="•"/>
            </a:pPr>
            <a:endParaRPr lang="fr-FR" dirty="0">
              <a:latin typeface="Arial"/>
              <a:cs typeface="Arial"/>
            </a:endParaRPr>
          </a:p>
          <a:p>
            <a:pPr marL="285750" indent="-285750" algn="just">
              <a:buFont typeface="Arial"/>
              <a:buChar char="•"/>
            </a:pPr>
            <a:endParaRPr lang="fr-FR" dirty="0">
              <a:latin typeface="Arial"/>
              <a:cs typeface="Arial"/>
            </a:endParaRPr>
          </a:p>
          <a:p>
            <a:pPr marL="285750" indent="-285750" algn="just">
              <a:buFont typeface="Arial"/>
              <a:buChar char="•"/>
            </a:pPr>
            <a:endParaRPr lang="fr-FR" dirty="0"/>
          </a:p>
          <a:p>
            <a:pPr marL="285750" indent="-285750">
              <a:buFont typeface="Arial"/>
              <a:buChar char="•"/>
            </a:pPr>
            <a:endParaRPr lang="fr-FR" dirty="0"/>
          </a:p>
          <a:p>
            <a:pPr marL="285750" indent="-285750">
              <a:buFont typeface="Arial"/>
              <a:buChar char="•"/>
            </a:pPr>
            <a:endParaRPr lang="fr-FR" dirty="0"/>
          </a:p>
          <a:p>
            <a:pPr marL="285750" indent="-285750">
              <a:buFont typeface="Arial"/>
              <a:buChar char="•"/>
            </a:pPr>
            <a:endParaRPr lang="fr-FR" dirty="0"/>
          </a:p>
          <a:p>
            <a:pPr marL="285750" indent="-285750">
              <a:buFont typeface="Arial"/>
              <a:buChar char="•"/>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30635965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30213" y="1553468"/>
            <a:ext cx="8713786" cy="4493538"/>
          </a:xfrm>
          <a:prstGeom prst="rect">
            <a:avLst/>
          </a:prstGeom>
          <a:noFill/>
        </p:spPr>
        <p:txBody>
          <a:bodyPr wrap="square">
            <a:spAutoFit/>
          </a:bodyPr>
          <a:lstStyle/>
          <a:p>
            <a:pPr>
              <a:defRPr/>
            </a:pPr>
            <a:r>
              <a:rPr lang="fr-FR" sz="2400" dirty="0" smtClean="0">
                <a:latin typeface="Arial"/>
                <a:cs typeface="Arial"/>
                <a:sym typeface="Wingdings"/>
              </a:rPr>
              <a:t> </a:t>
            </a:r>
            <a:r>
              <a:rPr lang="fr-FR" sz="2400" dirty="0" smtClean="0">
                <a:latin typeface="Arial"/>
                <a:cs typeface="Arial"/>
              </a:rPr>
              <a:t>l’angle du développement psychosexuel « normal » de l’enfant</a:t>
            </a:r>
          </a:p>
          <a:p>
            <a:pPr>
              <a:defRPr/>
            </a:pPr>
            <a:endParaRPr lang="fr-FR" sz="2400" dirty="0">
              <a:latin typeface="Arial"/>
              <a:cs typeface="Arial"/>
            </a:endParaRPr>
          </a:p>
          <a:p>
            <a:r>
              <a:rPr lang="fr-FR" sz="2400" dirty="0" smtClean="0">
                <a:latin typeface="Arial"/>
                <a:cs typeface="Arial"/>
                <a:sym typeface="Wingdings"/>
              </a:rPr>
              <a:t> </a:t>
            </a:r>
            <a:r>
              <a:rPr lang="fr-FR" sz="2400" dirty="0" smtClean="0">
                <a:latin typeface="Arial"/>
                <a:cs typeface="Arial"/>
              </a:rPr>
              <a:t>l’angle de la sexualité des jeunes, lien avec les images sur Internet</a:t>
            </a:r>
          </a:p>
          <a:p>
            <a:pPr>
              <a:defRPr/>
            </a:pPr>
            <a:endParaRPr lang="fr-FR" sz="2400" dirty="0" smtClean="0">
              <a:latin typeface="Arial"/>
              <a:cs typeface="Arial"/>
            </a:endParaRPr>
          </a:p>
          <a:p>
            <a:r>
              <a:rPr lang="fr-FR" sz="2400" dirty="0" smtClean="0">
                <a:latin typeface="Arial"/>
                <a:cs typeface="Arial"/>
                <a:sym typeface="Wingdings"/>
              </a:rPr>
              <a:t> </a:t>
            </a:r>
            <a:r>
              <a:rPr lang="fr-FR" sz="2400" dirty="0" smtClean="0">
                <a:latin typeface="Arial"/>
                <a:cs typeface="Arial"/>
              </a:rPr>
              <a:t>l’angle de la sexualité des jeunes et la norme sociale</a:t>
            </a:r>
          </a:p>
          <a:p>
            <a:pPr>
              <a:defRPr/>
            </a:pPr>
            <a:endParaRPr lang="fr-FR" sz="2400" dirty="0" smtClean="0">
              <a:latin typeface="Arial"/>
              <a:cs typeface="Arial"/>
            </a:endParaRPr>
          </a:p>
          <a:p>
            <a:r>
              <a:rPr lang="fr-FR" sz="2400" dirty="0" smtClean="0">
                <a:latin typeface="Arial"/>
                <a:cs typeface="Arial"/>
                <a:sym typeface="Wingdings"/>
              </a:rPr>
              <a:t> </a:t>
            </a:r>
            <a:r>
              <a:rPr lang="fr-FR" sz="2400" dirty="0" smtClean="0">
                <a:latin typeface="Arial"/>
                <a:cs typeface="Arial"/>
              </a:rPr>
              <a:t>l’angle de la sexualité des jeunes et les réseaux sociaux</a:t>
            </a:r>
          </a:p>
          <a:p>
            <a:pPr>
              <a:defRPr/>
            </a:pPr>
            <a:endParaRPr lang="fr-FR" sz="2400" dirty="0" smtClean="0">
              <a:latin typeface="Arial"/>
              <a:cs typeface="Arial"/>
            </a:endParaRPr>
          </a:p>
          <a:p>
            <a:pPr>
              <a:defRPr/>
            </a:pPr>
            <a:r>
              <a:rPr lang="fr-FR" sz="2400" dirty="0" smtClean="0">
                <a:latin typeface="Arial"/>
                <a:cs typeface="Arial"/>
                <a:sym typeface="Wingdings"/>
              </a:rPr>
              <a:t> </a:t>
            </a:r>
            <a:r>
              <a:rPr lang="fr-FR" sz="2400" dirty="0" smtClean="0">
                <a:latin typeface="Arial"/>
                <a:cs typeface="Arial"/>
              </a:rPr>
              <a:t>Quelle conclusion?</a:t>
            </a:r>
          </a:p>
          <a:p>
            <a:pPr marL="285750" indent="-285750">
              <a:buFont typeface="Arial"/>
              <a:buChar char="•"/>
              <a:defRPr/>
            </a:pPr>
            <a:endParaRPr lang="fr-FR" sz="2200" dirty="0">
              <a:latin typeface="+mn-lt"/>
            </a:endParaRPr>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7" name="Titre 1"/>
          <p:cNvSpPr txBox="1">
            <a:spLocks/>
          </p:cNvSpPr>
          <p:nvPr/>
        </p:nvSpPr>
        <p:spPr>
          <a:xfrm>
            <a:off x="457200" y="274638"/>
            <a:ext cx="8229600" cy="1143000"/>
          </a:xfrm>
          <a:prstGeom prst="rect">
            <a:avLst/>
          </a:prstGeom>
          <a:solidFill>
            <a:schemeClr val="accent6"/>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latin typeface="Arial"/>
                <a:cs typeface="Arial"/>
              </a:rPr>
              <a:t>Programme</a:t>
            </a:r>
            <a:endParaRPr lang="fr-FR" b="1" dirty="0">
              <a:latin typeface="Arial"/>
              <a:cs typeface="Arial"/>
            </a:endParaRPr>
          </a:p>
        </p:txBody>
      </p:sp>
    </p:spTree>
    <p:extLst>
      <p:ext uri="{BB962C8B-B14F-4D97-AF65-F5344CB8AC3E}">
        <p14:creationId xmlns:p14="http://schemas.microsoft.com/office/powerpoint/2010/main" val="15510365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35130" y="1446415"/>
            <a:ext cx="8229600" cy="4648200"/>
          </a:xfrm>
        </p:spPr>
        <p:txBody>
          <a:bodyPr/>
          <a:lstStyle/>
          <a:p>
            <a:pPr algn="ctr" eaLnBrk="1" hangingPunct="1">
              <a:lnSpc>
                <a:spcPct val="90000"/>
              </a:lnSpc>
              <a:buFontTx/>
              <a:buNone/>
            </a:pPr>
            <a:endParaRPr lang="fr-FR" sz="2800" b="1" dirty="0" smtClean="0">
              <a:latin typeface="Arial"/>
              <a:ea typeface="ＭＳ Ｐゴシック" charset="0"/>
              <a:cs typeface="Arial"/>
            </a:endParaRPr>
          </a:p>
          <a:p>
            <a:pPr algn="ctr" eaLnBrk="1" hangingPunct="1">
              <a:lnSpc>
                <a:spcPct val="90000"/>
              </a:lnSpc>
              <a:buFontTx/>
              <a:buNone/>
            </a:pPr>
            <a:endParaRPr lang="fr-FR" sz="2800" b="1" dirty="0">
              <a:latin typeface="Arial"/>
              <a:ea typeface="ＭＳ Ｐゴシック" charset="0"/>
              <a:cs typeface="Arial"/>
            </a:endParaRPr>
          </a:p>
          <a:p>
            <a:pPr algn="ctr" eaLnBrk="1" hangingPunct="1">
              <a:lnSpc>
                <a:spcPct val="90000"/>
              </a:lnSpc>
              <a:buFontTx/>
              <a:buNone/>
            </a:pPr>
            <a:r>
              <a:rPr lang="fr-FR" b="1" dirty="0" smtClean="0">
                <a:latin typeface="Arial"/>
                <a:ea typeface="ＭＳ Ｐゴシック" charset="0"/>
                <a:cs typeface="Arial"/>
              </a:rPr>
              <a:t>Actes d</a:t>
            </a:r>
            <a:r>
              <a:rPr lang="fr-CH" b="1" dirty="0" smtClean="0">
                <a:latin typeface="Arial"/>
                <a:ea typeface="ＭＳ Ｐゴシック" charset="0"/>
                <a:cs typeface="Arial"/>
              </a:rPr>
              <a:t>’</a:t>
            </a:r>
            <a:r>
              <a:rPr lang="fr-FR" altLang="ja-JP" b="1" dirty="0" smtClean="0">
                <a:latin typeface="Arial"/>
                <a:ea typeface="ＭＳ Ｐゴシック" charset="0"/>
                <a:cs typeface="Arial"/>
              </a:rPr>
              <a:t>ordres </a:t>
            </a:r>
            <a:r>
              <a:rPr lang="fr-FR" altLang="ja-JP" b="1" dirty="0">
                <a:latin typeface="Arial"/>
                <a:ea typeface="ＭＳ Ｐゴシック" charset="0"/>
                <a:cs typeface="Arial"/>
              </a:rPr>
              <a:t>sexuels entre jeunes :</a:t>
            </a:r>
          </a:p>
          <a:p>
            <a:pPr eaLnBrk="1" hangingPunct="1">
              <a:lnSpc>
                <a:spcPct val="90000"/>
              </a:lnSpc>
              <a:buFontTx/>
              <a:buNone/>
            </a:pPr>
            <a:endParaRPr lang="fr-FR" b="1" dirty="0">
              <a:latin typeface="Arial"/>
              <a:ea typeface="ＭＳ Ｐゴシック" charset="0"/>
              <a:cs typeface="Arial"/>
            </a:endParaRPr>
          </a:p>
          <a:p>
            <a:pPr algn="ctr" eaLnBrk="1" hangingPunct="1">
              <a:lnSpc>
                <a:spcPct val="90000"/>
              </a:lnSpc>
              <a:buFontTx/>
              <a:buNone/>
            </a:pPr>
            <a:r>
              <a:rPr lang="fr-FR" sz="2800" b="1" dirty="0">
                <a:latin typeface="Arial"/>
                <a:ea typeface="ＭＳ Ｐゴシック" charset="0"/>
                <a:cs typeface="Arial"/>
              </a:rPr>
              <a:t>A distinguer :</a:t>
            </a:r>
          </a:p>
          <a:p>
            <a:pPr eaLnBrk="1" hangingPunct="1">
              <a:lnSpc>
                <a:spcPct val="90000"/>
              </a:lnSpc>
              <a:buFontTx/>
              <a:buNone/>
            </a:pPr>
            <a:endParaRPr lang="fr-FR" sz="2800" b="1" dirty="0">
              <a:latin typeface="Arial"/>
              <a:ea typeface="ＭＳ Ｐゴシック" charset="0"/>
              <a:cs typeface="Arial"/>
            </a:endParaRPr>
          </a:p>
          <a:p>
            <a:pPr eaLnBrk="1" hangingPunct="1">
              <a:lnSpc>
                <a:spcPct val="90000"/>
              </a:lnSpc>
              <a:buFontTx/>
              <a:buNone/>
            </a:pPr>
            <a:r>
              <a:rPr lang="fr-FR" dirty="0">
                <a:latin typeface="Arial"/>
                <a:ea typeface="ＭＳ Ｐゴシック" charset="0"/>
                <a:cs typeface="Arial"/>
              </a:rPr>
              <a:t>Les jeux sexuels normaux </a:t>
            </a:r>
            <a:r>
              <a:rPr lang="fr-FR" dirty="0">
                <a:latin typeface="Arial"/>
                <a:ea typeface="ＭＳ Ｐゴシック" charset="0"/>
                <a:cs typeface="Arial"/>
                <a:sym typeface="Wingdings" charset="0"/>
              </a:rPr>
              <a:t> abus sexuel</a:t>
            </a:r>
            <a:endParaRPr lang="fr-FR" dirty="0">
              <a:latin typeface="Arial"/>
              <a:ea typeface="ＭＳ Ｐゴシック" charset="0"/>
              <a:cs typeface="Arial"/>
            </a:endParaRPr>
          </a:p>
          <a:p>
            <a:pPr eaLnBrk="1" hangingPunct="1">
              <a:lnSpc>
                <a:spcPct val="90000"/>
              </a:lnSpc>
              <a:buFontTx/>
              <a:buNone/>
            </a:pPr>
            <a:endParaRPr lang="fr-FR" sz="1600" dirty="0">
              <a:latin typeface="Arial"/>
              <a:ea typeface="ＭＳ Ｐゴシック" charset="0"/>
              <a:cs typeface="Arial"/>
            </a:endParaRP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5" name="ZoneTexte 4"/>
          <p:cNvSpPr txBox="1"/>
          <p:nvPr/>
        </p:nvSpPr>
        <p:spPr>
          <a:xfrm rot="5814739">
            <a:off x="1212055" y="4919364"/>
            <a:ext cx="1300163" cy="1295400"/>
          </a:xfrm>
          <a:prstGeom prst="upArrow">
            <a:avLst/>
          </a:prstGeom>
          <a:solidFill>
            <a:srgbClr val="333399">
              <a:alpha val="85000"/>
            </a:srgbClr>
          </a:solidFill>
          <a:ln>
            <a:solidFill>
              <a:srgbClr val="BBE0E3"/>
            </a:solidFill>
          </a:ln>
        </p:spPr>
        <p:txBody>
          <a:bodyPr>
            <a:spAutoFit/>
          </a:bodyPr>
          <a:lstStyle/>
          <a:p>
            <a:pPr>
              <a:defRPr/>
            </a:pPr>
            <a:endParaRPr lang="fr-FR" dirty="0">
              <a:ln>
                <a:solidFill>
                  <a:srgbClr val="0000FF"/>
                </a:solidFill>
              </a:ln>
            </a:endParaRPr>
          </a:p>
        </p:txBody>
      </p:sp>
      <p:sp>
        <p:nvSpPr>
          <p:cNvPr id="7" name="ZoneTexte 6"/>
          <p:cNvSpPr txBox="1">
            <a:spLocks noChangeArrowheads="1"/>
          </p:cNvSpPr>
          <p:nvPr/>
        </p:nvSpPr>
        <p:spPr bwMode="auto">
          <a:xfrm>
            <a:off x="2955437" y="5567065"/>
            <a:ext cx="6188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InaiMathi" charset="0"/>
                <a:ea typeface="ＭＳ Ｐゴシック" charset="0"/>
                <a:cs typeface="ＭＳ Ｐゴシック" charset="0"/>
              </a:defRPr>
            </a:lvl1pPr>
            <a:lvl2pPr marL="37931725" indent="-37474525">
              <a:defRPr sz="2400">
                <a:solidFill>
                  <a:schemeClr val="tx1"/>
                </a:solidFill>
                <a:latin typeface="InaiMathi" charset="0"/>
                <a:ea typeface="ＭＳ Ｐゴシック" charset="0"/>
              </a:defRPr>
            </a:lvl2pPr>
            <a:lvl3pPr>
              <a:defRPr sz="2400">
                <a:solidFill>
                  <a:schemeClr val="tx1"/>
                </a:solidFill>
                <a:latin typeface="InaiMathi" charset="0"/>
                <a:ea typeface="ＭＳ Ｐゴシック" charset="0"/>
              </a:defRPr>
            </a:lvl3pPr>
            <a:lvl4pPr>
              <a:defRPr sz="2400">
                <a:solidFill>
                  <a:schemeClr val="tx1"/>
                </a:solidFill>
                <a:latin typeface="InaiMathi" charset="0"/>
                <a:ea typeface="ＭＳ Ｐゴシック" charset="0"/>
              </a:defRPr>
            </a:lvl4pPr>
            <a:lvl5pPr>
              <a:defRPr sz="2400">
                <a:solidFill>
                  <a:schemeClr val="tx1"/>
                </a:solidFill>
                <a:latin typeface="InaiMathi" charset="0"/>
                <a:ea typeface="ＭＳ Ｐゴシック" charset="0"/>
              </a:defRPr>
            </a:lvl5pPr>
            <a:lvl6pPr marL="457200" eaLnBrk="0" fontAlgn="base" hangingPunct="0">
              <a:spcBef>
                <a:spcPct val="0"/>
              </a:spcBef>
              <a:spcAft>
                <a:spcPct val="0"/>
              </a:spcAft>
              <a:defRPr sz="2400">
                <a:solidFill>
                  <a:schemeClr val="tx1"/>
                </a:solidFill>
                <a:latin typeface="InaiMathi" charset="0"/>
                <a:ea typeface="ＭＳ Ｐゴシック" charset="0"/>
              </a:defRPr>
            </a:lvl6pPr>
            <a:lvl7pPr marL="914400" eaLnBrk="0" fontAlgn="base" hangingPunct="0">
              <a:spcBef>
                <a:spcPct val="0"/>
              </a:spcBef>
              <a:spcAft>
                <a:spcPct val="0"/>
              </a:spcAft>
              <a:defRPr sz="2400">
                <a:solidFill>
                  <a:schemeClr val="tx1"/>
                </a:solidFill>
                <a:latin typeface="InaiMathi" charset="0"/>
                <a:ea typeface="ＭＳ Ｐゴシック" charset="0"/>
              </a:defRPr>
            </a:lvl7pPr>
            <a:lvl8pPr marL="1371600" eaLnBrk="0" fontAlgn="base" hangingPunct="0">
              <a:spcBef>
                <a:spcPct val="0"/>
              </a:spcBef>
              <a:spcAft>
                <a:spcPct val="0"/>
              </a:spcAft>
              <a:defRPr sz="2400">
                <a:solidFill>
                  <a:schemeClr val="tx1"/>
                </a:solidFill>
                <a:latin typeface="InaiMathi" charset="0"/>
                <a:ea typeface="ＭＳ Ｐゴシック" charset="0"/>
              </a:defRPr>
            </a:lvl8pPr>
            <a:lvl9pPr marL="1828800" eaLnBrk="0" fontAlgn="base" hangingPunct="0">
              <a:spcBef>
                <a:spcPct val="0"/>
              </a:spcBef>
              <a:spcAft>
                <a:spcPct val="0"/>
              </a:spcAft>
              <a:defRPr sz="2400">
                <a:solidFill>
                  <a:schemeClr val="tx1"/>
                </a:solidFill>
                <a:latin typeface="InaiMathi" charset="0"/>
                <a:ea typeface="ＭＳ Ｐゴシック" charset="0"/>
              </a:defRPr>
            </a:lvl9pPr>
          </a:lstStyle>
          <a:p>
            <a:r>
              <a:rPr lang="fr-CH" b="1" dirty="0">
                <a:latin typeface="Arial"/>
                <a:cs typeface="Arial"/>
              </a:rPr>
              <a:t>Quels sont les </a:t>
            </a:r>
            <a:r>
              <a:rPr lang="fr-CH" b="1" dirty="0" smtClean="0">
                <a:latin typeface="Arial"/>
                <a:cs typeface="Arial"/>
              </a:rPr>
              <a:t>critières de « normalité »?</a:t>
            </a:r>
            <a:endParaRPr lang="fr-FR" dirty="0">
              <a:latin typeface="Arial"/>
              <a:cs typeface="Arial"/>
            </a:endParaRPr>
          </a:p>
        </p:txBody>
      </p:sp>
      <p:sp>
        <p:nvSpPr>
          <p:cNvPr id="6" name="Titre 1"/>
          <p:cNvSpPr>
            <a:spLocks noGrp="1"/>
          </p:cNvSpPr>
          <p:nvPr>
            <p:ph type="title"/>
          </p:nvPr>
        </p:nvSpPr>
        <p:spPr>
          <a:xfrm>
            <a:off x="457200" y="274638"/>
            <a:ext cx="8229600" cy="1143000"/>
          </a:xfrm>
          <a:solidFill>
            <a:srgbClr val="F79646"/>
          </a:solidFill>
        </p:spPr>
        <p:txBody>
          <a:bodyPr>
            <a:noAutofit/>
          </a:bodyPr>
          <a:lstStyle/>
          <a:p>
            <a:r>
              <a:rPr lang="fr-FR" sz="4000" b="1" dirty="0" smtClean="0">
                <a:latin typeface="Arial"/>
                <a:cs typeface="Arial"/>
              </a:rPr>
              <a:t>Développement psychosexuel « normal » de l’enfant</a:t>
            </a:r>
            <a:endParaRPr lang="fr-FR" sz="4000" b="1" dirty="0">
              <a:latin typeface="Arial"/>
              <a:cs typeface="Arial"/>
            </a:endParaRPr>
          </a:p>
        </p:txBody>
      </p:sp>
    </p:spTree>
    <p:extLst>
      <p:ext uri="{BB962C8B-B14F-4D97-AF65-F5344CB8AC3E}">
        <p14:creationId xmlns:p14="http://schemas.microsoft.com/office/powerpoint/2010/main" val="330940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07503"/>
            <a:ext cx="8229600" cy="4525963"/>
          </a:xfrm>
        </p:spPr>
        <p:txBody>
          <a:bodyPr>
            <a:normAutofit/>
          </a:bodyPr>
          <a:lstStyle/>
          <a:p>
            <a:r>
              <a:rPr lang="fr-FR" sz="2800" dirty="0">
                <a:latin typeface="Arial"/>
                <a:cs typeface="Arial"/>
              </a:rPr>
              <a:t>0-1 </a:t>
            </a:r>
            <a:r>
              <a:rPr lang="fr-FR" sz="2800" dirty="0" smtClean="0">
                <a:latin typeface="Arial"/>
                <a:cs typeface="Arial"/>
              </a:rPr>
              <a:t>an			: découverte du corps et des sens</a:t>
            </a:r>
          </a:p>
          <a:p>
            <a:r>
              <a:rPr lang="fr-FR" sz="2800" dirty="0">
                <a:latin typeface="Arial"/>
                <a:cs typeface="Arial"/>
              </a:rPr>
              <a:t>2</a:t>
            </a:r>
            <a:r>
              <a:rPr lang="fr-FR" sz="2800" dirty="0" smtClean="0">
                <a:latin typeface="Arial"/>
                <a:cs typeface="Arial"/>
              </a:rPr>
              <a:t>-3 ans		: curiosité</a:t>
            </a:r>
            <a:r>
              <a:rPr lang="fr-FR" sz="2800" dirty="0">
                <a:latin typeface="Arial"/>
                <a:cs typeface="Arial"/>
              </a:rPr>
              <a:t>/exploration du </a:t>
            </a:r>
            <a:r>
              <a:rPr lang="fr-FR" sz="2800" dirty="0" smtClean="0">
                <a:latin typeface="Arial"/>
                <a:cs typeface="Arial"/>
              </a:rPr>
              <a:t>corps</a:t>
            </a:r>
            <a:r>
              <a:rPr lang="fr-CH" sz="2800" dirty="0" smtClean="0">
                <a:latin typeface="Arial"/>
                <a:cs typeface="Arial"/>
              </a:rPr>
              <a:t> </a:t>
            </a:r>
          </a:p>
          <a:p>
            <a:r>
              <a:rPr lang="fr-FR" sz="2800" dirty="0" smtClean="0">
                <a:latin typeface="Arial"/>
                <a:cs typeface="Arial"/>
              </a:rPr>
              <a:t>4-</a:t>
            </a:r>
            <a:r>
              <a:rPr lang="fr-FR" sz="2800" dirty="0">
                <a:latin typeface="Arial"/>
                <a:cs typeface="Arial"/>
              </a:rPr>
              <a:t>6</a:t>
            </a:r>
            <a:r>
              <a:rPr lang="fr-FR" sz="2800" dirty="0" smtClean="0">
                <a:latin typeface="Arial"/>
                <a:cs typeface="Arial"/>
              </a:rPr>
              <a:t> ans		: apprentissage </a:t>
            </a:r>
            <a:r>
              <a:rPr lang="fr-FR" sz="2800" dirty="0">
                <a:latin typeface="Arial"/>
                <a:cs typeface="Arial"/>
              </a:rPr>
              <a:t>des </a:t>
            </a:r>
            <a:r>
              <a:rPr lang="fr-FR" sz="2800" dirty="0" smtClean="0">
                <a:latin typeface="Arial"/>
                <a:cs typeface="Arial"/>
              </a:rPr>
              <a:t>règles</a:t>
            </a:r>
          </a:p>
          <a:p>
            <a:r>
              <a:rPr lang="fr-FR" sz="2800" dirty="0">
                <a:latin typeface="Arial"/>
                <a:cs typeface="Arial"/>
              </a:rPr>
              <a:t>7-9 </a:t>
            </a:r>
            <a:r>
              <a:rPr lang="fr-FR" sz="2800" dirty="0" smtClean="0">
                <a:latin typeface="Arial"/>
                <a:cs typeface="Arial"/>
              </a:rPr>
              <a:t>ans</a:t>
            </a:r>
            <a:r>
              <a:rPr lang="fr-CH" sz="2800" dirty="0">
                <a:latin typeface="Arial"/>
                <a:cs typeface="Arial"/>
              </a:rPr>
              <a:t>	</a:t>
            </a:r>
            <a:r>
              <a:rPr lang="fr-CH" sz="2800" dirty="0" smtClean="0">
                <a:latin typeface="Arial"/>
                <a:cs typeface="Arial"/>
              </a:rPr>
              <a:t>	: </a:t>
            </a:r>
            <a:r>
              <a:rPr lang="fr-FR" sz="2800" dirty="0">
                <a:latin typeface="Arial"/>
                <a:cs typeface="Arial"/>
              </a:rPr>
              <a:t>p</a:t>
            </a:r>
            <a:r>
              <a:rPr lang="fr-FR" sz="2800" dirty="0" smtClean="0">
                <a:latin typeface="Arial"/>
                <a:cs typeface="Arial"/>
              </a:rPr>
              <a:t>udeur </a:t>
            </a:r>
            <a:r>
              <a:rPr lang="fr-FR" sz="2800" dirty="0">
                <a:latin typeface="Arial"/>
                <a:cs typeface="Arial"/>
              </a:rPr>
              <a:t>et premier </a:t>
            </a:r>
            <a:r>
              <a:rPr lang="fr-FR" sz="2800" dirty="0" smtClean="0">
                <a:latin typeface="Arial"/>
                <a:cs typeface="Arial"/>
              </a:rPr>
              <a:t>amour</a:t>
            </a:r>
            <a:endParaRPr lang="fr-FR" sz="2800" dirty="0">
              <a:latin typeface="Arial"/>
              <a:cs typeface="Arial"/>
            </a:endParaRPr>
          </a:p>
          <a:p>
            <a:r>
              <a:rPr lang="fr-FR" sz="2800" dirty="0" smtClean="0">
                <a:latin typeface="Arial"/>
                <a:cs typeface="Arial"/>
              </a:rPr>
              <a:t>10</a:t>
            </a:r>
            <a:r>
              <a:rPr lang="fr-FR" sz="2800" dirty="0">
                <a:latin typeface="Arial"/>
                <a:cs typeface="Arial"/>
              </a:rPr>
              <a:t>-11 </a:t>
            </a:r>
            <a:r>
              <a:rPr lang="fr-FR" sz="2800" dirty="0" smtClean="0">
                <a:latin typeface="Arial"/>
                <a:cs typeface="Arial"/>
              </a:rPr>
              <a:t>ans	: </a:t>
            </a:r>
            <a:r>
              <a:rPr lang="fr-FR" sz="2800" dirty="0">
                <a:latin typeface="Arial"/>
                <a:cs typeface="Arial"/>
              </a:rPr>
              <a:t>pré-puberté </a:t>
            </a:r>
            <a:endParaRPr lang="fr-FR" sz="2800" dirty="0" smtClean="0">
              <a:latin typeface="Arial"/>
              <a:cs typeface="Arial"/>
            </a:endParaRPr>
          </a:p>
          <a:p>
            <a:r>
              <a:rPr lang="fr-FR" sz="2800" dirty="0">
                <a:latin typeface="Arial"/>
                <a:cs typeface="Arial"/>
              </a:rPr>
              <a:t>12-15 </a:t>
            </a:r>
            <a:r>
              <a:rPr lang="fr-FR" sz="2800" dirty="0" smtClean="0">
                <a:latin typeface="Arial"/>
                <a:cs typeface="Arial"/>
              </a:rPr>
              <a:t>ans	: </a:t>
            </a:r>
            <a:r>
              <a:rPr lang="fr-FR" sz="2800" dirty="0">
                <a:latin typeface="Arial"/>
                <a:cs typeface="Arial"/>
              </a:rPr>
              <a:t>puberté</a:t>
            </a:r>
            <a:endParaRPr lang="fr-CH" sz="2800" dirty="0">
              <a:latin typeface="Arial"/>
              <a:cs typeface="Arial"/>
            </a:endParaRPr>
          </a:p>
          <a:p>
            <a:r>
              <a:rPr lang="fr-FR" sz="2800" dirty="0" smtClean="0">
                <a:latin typeface="Arial"/>
                <a:cs typeface="Arial"/>
              </a:rPr>
              <a:t>16- 18 ans	: </a:t>
            </a:r>
            <a:r>
              <a:rPr lang="fr-FR" sz="2800" dirty="0">
                <a:latin typeface="Arial"/>
                <a:cs typeface="Arial"/>
              </a:rPr>
              <a:t>seuil de l’âge adulte</a:t>
            </a:r>
            <a:endParaRPr lang="fr-CH" sz="2800" dirty="0">
              <a:latin typeface="Arial"/>
              <a:cs typeface="Arial"/>
            </a:endParaRPr>
          </a:p>
          <a:p>
            <a:endParaRPr lang="fr-FR" dirty="0"/>
          </a:p>
        </p:txBody>
      </p:sp>
      <p:sp>
        <p:nvSpPr>
          <p:cNvPr id="5" name="Titre 1"/>
          <p:cNvSpPr>
            <a:spLocks noGrp="1"/>
          </p:cNvSpPr>
          <p:nvPr>
            <p:ph type="title"/>
          </p:nvPr>
        </p:nvSpPr>
        <p:spPr>
          <a:xfrm>
            <a:off x="457200" y="274638"/>
            <a:ext cx="8229600" cy="1143000"/>
          </a:xfrm>
          <a:solidFill>
            <a:srgbClr val="F79646"/>
          </a:solidFill>
        </p:spPr>
        <p:txBody>
          <a:bodyPr>
            <a:noAutofit/>
          </a:bodyPr>
          <a:lstStyle/>
          <a:p>
            <a:r>
              <a:rPr lang="fr-FR" sz="4000" b="1" dirty="0" smtClean="0">
                <a:latin typeface="Arial"/>
                <a:cs typeface="Arial"/>
              </a:rPr>
              <a:t>Développement psychosexuel « normal » de l’enfant</a:t>
            </a:r>
            <a:endParaRPr lang="fr-FR" sz="4000" b="1" dirty="0">
              <a:latin typeface="Arial"/>
              <a:cs typeface="Arial"/>
            </a:endParaRPr>
          </a:p>
        </p:txBody>
      </p:sp>
      <p:sp>
        <p:nvSpPr>
          <p:cNvPr id="6" name="ZoneTexte 5"/>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17603583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395" y="1820058"/>
            <a:ext cx="8543405" cy="4525963"/>
          </a:xfrm>
        </p:spPr>
        <p:txBody>
          <a:bodyPr>
            <a:noAutofit/>
          </a:bodyPr>
          <a:lstStyle/>
          <a:p>
            <a:pPr marL="0" indent="0">
              <a:buNone/>
            </a:pPr>
            <a:r>
              <a:rPr lang="fr-FR" sz="2400" b="1" dirty="0" smtClean="0">
                <a:latin typeface="Arial"/>
                <a:cs typeface="Arial"/>
              </a:rPr>
              <a:t>entre </a:t>
            </a:r>
            <a:r>
              <a:rPr lang="fr-FR" sz="2400" b="1" dirty="0">
                <a:latin typeface="Arial"/>
                <a:cs typeface="Arial"/>
              </a:rPr>
              <a:t>7 </a:t>
            </a:r>
            <a:r>
              <a:rPr lang="fr-FR" sz="2400" b="1" dirty="0" smtClean="0">
                <a:latin typeface="Arial"/>
                <a:cs typeface="Arial"/>
              </a:rPr>
              <a:t>et 9 ans</a:t>
            </a:r>
            <a:endParaRPr lang="fr-FR" sz="2400" b="1" dirty="0">
              <a:latin typeface="Arial"/>
              <a:cs typeface="Arial"/>
            </a:endParaRPr>
          </a:p>
          <a:p>
            <a:r>
              <a:rPr lang="fr-FR" sz="2400" dirty="0" smtClean="0">
                <a:latin typeface="Arial"/>
                <a:cs typeface="Arial"/>
              </a:rPr>
              <a:t>les </a:t>
            </a:r>
            <a:r>
              <a:rPr lang="fr-FR" sz="2400" dirty="0">
                <a:latin typeface="Arial"/>
                <a:cs typeface="Arial"/>
              </a:rPr>
              <a:t>enfants aiment montrer leurs parties génitales et veulent voir celles des autres enfants, motivés en premier lieu par la curiosité et l’envie de savoir. </a:t>
            </a:r>
            <a:endParaRPr lang="fr-FR" sz="2400" dirty="0" smtClean="0">
              <a:latin typeface="Arial"/>
              <a:cs typeface="Arial"/>
            </a:endParaRPr>
          </a:p>
          <a:p>
            <a:endParaRPr lang="fr-FR" sz="2400" dirty="0">
              <a:latin typeface="Arial"/>
              <a:cs typeface="Arial"/>
            </a:endParaRPr>
          </a:p>
          <a:p>
            <a:r>
              <a:rPr lang="fr-FR" sz="2400" dirty="0" smtClean="0">
                <a:latin typeface="Arial"/>
                <a:cs typeface="Arial"/>
              </a:rPr>
              <a:t>La </a:t>
            </a:r>
            <a:r>
              <a:rPr lang="fr-FR" sz="2400" dirty="0">
                <a:latin typeface="Arial"/>
                <a:cs typeface="Arial"/>
              </a:rPr>
              <a:t>sexualité des enfants est beaucoup plus large que celle de l’adulte moyen. </a:t>
            </a:r>
            <a:endParaRPr lang="fr-FR" sz="2400" dirty="0" smtClean="0">
              <a:latin typeface="Arial"/>
              <a:cs typeface="Arial"/>
            </a:endParaRPr>
          </a:p>
          <a:p>
            <a:pPr lvl="5"/>
            <a:endParaRPr lang="fr-FR" sz="1200" dirty="0">
              <a:latin typeface="Arial"/>
              <a:cs typeface="Arial"/>
            </a:endParaRPr>
          </a:p>
          <a:p>
            <a:pPr marL="2286000" lvl="5" indent="0">
              <a:buNone/>
            </a:pPr>
            <a:r>
              <a:rPr lang="fr-FR" sz="2400" dirty="0" smtClean="0">
                <a:latin typeface="Arial"/>
                <a:cs typeface="Arial"/>
                <a:sym typeface="Wingdings"/>
              </a:rPr>
              <a:t> </a:t>
            </a:r>
            <a:r>
              <a:rPr lang="fr-FR" sz="2400" dirty="0" smtClean="0">
                <a:latin typeface="Arial"/>
                <a:cs typeface="Arial"/>
              </a:rPr>
              <a:t>Expérimentation des sens et du corps</a:t>
            </a:r>
          </a:p>
          <a:p>
            <a:pPr marL="2286000" lvl="5" indent="0">
              <a:buNone/>
            </a:pPr>
            <a:endParaRPr lang="fr-FR" sz="2400" dirty="0" smtClean="0">
              <a:latin typeface="Arial"/>
              <a:cs typeface="Arial"/>
            </a:endParaRPr>
          </a:p>
        </p:txBody>
      </p:sp>
      <p:sp>
        <p:nvSpPr>
          <p:cNvPr id="5" name="Titre 1"/>
          <p:cNvSpPr>
            <a:spLocks noGrp="1"/>
          </p:cNvSpPr>
          <p:nvPr>
            <p:ph type="title"/>
          </p:nvPr>
        </p:nvSpPr>
        <p:spPr>
          <a:xfrm>
            <a:off x="457200" y="274638"/>
            <a:ext cx="8229600" cy="1143000"/>
          </a:xfrm>
          <a:solidFill>
            <a:srgbClr val="F79646"/>
          </a:solidFill>
        </p:spPr>
        <p:txBody>
          <a:bodyPr>
            <a:noAutofit/>
          </a:bodyPr>
          <a:lstStyle/>
          <a:p>
            <a:r>
              <a:rPr lang="fr-FR" sz="4000" b="1" dirty="0" smtClean="0">
                <a:latin typeface="Arial"/>
                <a:cs typeface="Arial"/>
              </a:rPr>
              <a:t>Développement psychosexuel « normal » de l’enfant</a:t>
            </a:r>
            <a:endParaRPr lang="fr-FR" sz="4000" b="1" dirty="0">
              <a:latin typeface="Arial"/>
              <a:cs typeface="Arial"/>
            </a:endParaRP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Tree>
    <p:extLst>
      <p:ext uri="{BB962C8B-B14F-4D97-AF65-F5344CB8AC3E}">
        <p14:creationId xmlns:p14="http://schemas.microsoft.com/office/powerpoint/2010/main" val="3271789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36331"/>
            <a:ext cx="8931468" cy="4210793"/>
          </a:xfrm>
        </p:spPr>
        <p:txBody>
          <a:bodyPr>
            <a:noAutofit/>
          </a:bodyPr>
          <a:lstStyle/>
          <a:p>
            <a:pPr marL="0" indent="0">
              <a:buNone/>
            </a:pPr>
            <a:r>
              <a:rPr lang="fr-FR" sz="2200" b="1" dirty="0" smtClean="0">
                <a:latin typeface="Arial"/>
                <a:cs typeface="Arial"/>
              </a:rPr>
              <a:t>Entre 10/11 ans et 13 ans </a:t>
            </a:r>
          </a:p>
          <a:p>
            <a:r>
              <a:rPr lang="fr-FR" sz="2200" dirty="0" smtClean="0">
                <a:latin typeface="Arial"/>
                <a:cs typeface="Arial"/>
              </a:rPr>
              <a:t>l’intérêt se concentre plus sur la </a:t>
            </a:r>
            <a:r>
              <a:rPr lang="fr-FR" sz="2200" b="1" dirty="0" smtClean="0">
                <a:latin typeface="Arial"/>
                <a:cs typeface="Arial"/>
              </a:rPr>
              <a:t>connaissance détaillée du corps </a:t>
            </a:r>
            <a:r>
              <a:rPr lang="fr-FR" sz="2200" dirty="0" smtClean="0">
                <a:latin typeface="Arial"/>
                <a:cs typeface="Arial"/>
              </a:rPr>
              <a:t>et des organes sexuels, plus spécialement ceux du sexe opposé.</a:t>
            </a:r>
          </a:p>
          <a:p>
            <a:pPr marL="0" indent="0">
              <a:buNone/>
            </a:pPr>
            <a:endParaRPr lang="fr-FR" sz="2200" dirty="0" smtClean="0">
              <a:latin typeface="Arial"/>
              <a:cs typeface="Arial"/>
            </a:endParaRPr>
          </a:p>
          <a:p>
            <a:r>
              <a:rPr lang="fr-FR" sz="2200" dirty="0" smtClean="0">
                <a:latin typeface="Arial"/>
                <a:cs typeface="Arial"/>
              </a:rPr>
              <a:t>la </a:t>
            </a:r>
            <a:r>
              <a:rPr lang="fr-FR" sz="2200" b="1" dirty="0" smtClean="0">
                <a:latin typeface="Arial"/>
                <a:cs typeface="Arial"/>
              </a:rPr>
              <a:t>recherche de l’identité sociale </a:t>
            </a:r>
            <a:r>
              <a:rPr lang="fr-FR" sz="2200" dirty="0" smtClean="0">
                <a:latin typeface="Arial"/>
                <a:cs typeface="Arial"/>
              </a:rPr>
              <a:t>se double de celle de l’identité psychologique. </a:t>
            </a:r>
          </a:p>
          <a:p>
            <a:endParaRPr lang="fr-FR" sz="2200" dirty="0" smtClean="0">
              <a:latin typeface="Arial"/>
              <a:cs typeface="Arial"/>
            </a:endParaRPr>
          </a:p>
          <a:p>
            <a:r>
              <a:rPr lang="fr-FR" sz="2200" dirty="0" smtClean="0">
                <a:latin typeface="Arial"/>
                <a:cs typeface="Arial"/>
              </a:rPr>
              <a:t>Ils s’intéressent à leurs qualités personnelles et à </a:t>
            </a:r>
            <a:r>
              <a:rPr lang="fr-FR" sz="2200" b="1" dirty="0" smtClean="0">
                <a:latin typeface="Arial"/>
                <a:cs typeface="Arial"/>
              </a:rPr>
              <a:t>leur place dans le monde</a:t>
            </a:r>
            <a:r>
              <a:rPr lang="fr-FR" sz="2200" dirty="0" smtClean="0">
                <a:latin typeface="Arial"/>
                <a:cs typeface="Arial"/>
              </a:rPr>
              <a:t>. La formation de leur identité est étroitement liée à l’image qu’ils ont d’eux. </a:t>
            </a:r>
          </a:p>
          <a:p>
            <a:endParaRPr lang="fr-FR" sz="2200" dirty="0" smtClean="0">
              <a:latin typeface="Arial"/>
              <a:cs typeface="Arial"/>
            </a:endParaRPr>
          </a:p>
          <a:p>
            <a:r>
              <a:rPr lang="fr-FR" sz="2200" dirty="0" smtClean="0">
                <a:latin typeface="Arial"/>
                <a:cs typeface="Arial"/>
              </a:rPr>
              <a:t>La puberté est aussi la période où ils développent leurs </a:t>
            </a:r>
            <a:r>
              <a:rPr lang="fr-FR" sz="2200" b="1" dirty="0" smtClean="0">
                <a:latin typeface="Arial"/>
                <a:cs typeface="Arial"/>
              </a:rPr>
              <a:t>capacités intellectuelles et morales</a:t>
            </a:r>
            <a:r>
              <a:rPr lang="fr-FR" sz="2200" dirty="0" smtClean="0">
                <a:latin typeface="Arial"/>
                <a:cs typeface="Arial"/>
              </a:rPr>
              <a:t>.</a:t>
            </a:r>
            <a:r>
              <a:rPr lang="fr-CH" sz="2200" dirty="0" smtClean="0">
                <a:latin typeface="Arial"/>
                <a:cs typeface="Arial"/>
              </a:rPr>
              <a:t> </a:t>
            </a:r>
            <a:endParaRPr lang="fr-FR" sz="2200" dirty="0">
              <a:latin typeface="Arial"/>
              <a:cs typeface="Arial"/>
            </a:endParaRPr>
          </a:p>
        </p:txBody>
      </p:sp>
      <p:sp>
        <p:nvSpPr>
          <p:cNvPr id="5" name="Titre 1"/>
          <p:cNvSpPr>
            <a:spLocks noGrp="1"/>
          </p:cNvSpPr>
          <p:nvPr>
            <p:ph type="title"/>
          </p:nvPr>
        </p:nvSpPr>
        <p:spPr>
          <a:xfrm>
            <a:off x="457200" y="274638"/>
            <a:ext cx="8229600" cy="1143000"/>
          </a:xfrm>
          <a:solidFill>
            <a:srgbClr val="F79646"/>
          </a:solidFill>
        </p:spPr>
        <p:txBody>
          <a:bodyPr>
            <a:noAutofit/>
          </a:bodyPr>
          <a:lstStyle/>
          <a:p>
            <a:r>
              <a:rPr lang="fr-FR" sz="4000" b="1" dirty="0" smtClean="0">
                <a:latin typeface="Arial"/>
                <a:cs typeface="Arial"/>
              </a:rPr>
              <a:t>Développement psychosexuel « normal » de l’enfant</a:t>
            </a:r>
            <a:endParaRPr lang="fr-FR" sz="4000" b="1" dirty="0">
              <a:latin typeface="Arial"/>
              <a:cs typeface="Arial"/>
            </a:endParaRPr>
          </a:p>
        </p:txBody>
      </p:sp>
    </p:spTree>
    <p:extLst>
      <p:ext uri="{BB962C8B-B14F-4D97-AF65-F5344CB8AC3E}">
        <p14:creationId xmlns:p14="http://schemas.microsoft.com/office/powerpoint/2010/main" val="3167495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Espace réservé du contenu 1"/>
          <p:cNvSpPr>
            <a:spLocks noGrp="1"/>
          </p:cNvSpPr>
          <p:nvPr>
            <p:ph idx="1"/>
          </p:nvPr>
        </p:nvSpPr>
        <p:spPr>
          <a:xfrm>
            <a:off x="179388" y="2502417"/>
            <a:ext cx="8801326" cy="4185838"/>
          </a:xfrm>
        </p:spPr>
        <p:txBody>
          <a:bodyPr>
            <a:normAutofit/>
          </a:bodyPr>
          <a:lstStyle/>
          <a:p>
            <a:r>
              <a:rPr lang="fr-FR" sz="2200" dirty="0" smtClean="0">
                <a:latin typeface="Arial"/>
                <a:ea typeface="ＭＳ Ｐゴシック" charset="0"/>
                <a:cs typeface="Arial"/>
              </a:rPr>
              <a:t>Découverte </a:t>
            </a:r>
            <a:r>
              <a:rPr lang="fr-FR" sz="2200" dirty="0">
                <a:latin typeface="Arial"/>
                <a:ea typeface="ＭＳ Ｐゴシック" charset="0"/>
                <a:cs typeface="Arial"/>
              </a:rPr>
              <a:t>de son corps et corps de l</a:t>
            </a:r>
            <a:r>
              <a:rPr lang="ja-JP" altLang="fr-FR" sz="2200" dirty="0">
                <a:latin typeface="Arial"/>
                <a:ea typeface="ＭＳ Ｐゴシック" charset="0"/>
                <a:cs typeface="Arial"/>
              </a:rPr>
              <a:t>’</a:t>
            </a:r>
            <a:r>
              <a:rPr lang="fr-FR" sz="2200" dirty="0">
                <a:latin typeface="Arial"/>
                <a:ea typeface="ＭＳ Ｐゴシック" charset="0"/>
                <a:cs typeface="Arial"/>
              </a:rPr>
              <a:t>autre, en adéquation avec l’âge des </a:t>
            </a:r>
            <a:r>
              <a:rPr lang="fr-FR" sz="2200" dirty="0" smtClean="0">
                <a:latin typeface="Arial"/>
                <a:ea typeface="ＭＳ Ｐゴシック" charset="0"/>
                <a:cs typeface="Arial"/>
              </a:rPr>
              <a:t>participants</a:t>
            </a:r>
          </a:p>
          <a:p>
            <a:pPr marL="0" indent="0">
              <a:buNone/>
            </a:pPr>
            <a:endParaRPr lang="fr-FR" sz="2200" dirty="0">
              <a:latin typeface="Arial"/>
              <a:ea typeface="ＭＳ Ｐゴシック" charset="0"/>
              <a:cs typeface="Arial"/>
            </a:endParaRPr>
          </a:p>
          <a:p>
            <a:r>
              <a:rPr lang="fr-FR" sz="2200" dirty="0" smtClean="0">
                <a:latin typeface="Arial"/>
                <a:ea typeface="ＭＳ Ｐゴシック" charset="0"/>
                <a:cs typeface="Arial"/>
              </a:rPr>
              <a:t>Age </a:t>
            </a:r>
            <a:r>
              <a:rPr lang="fr-FR" sz="2200" dirty="0">
                <a:latin typeface="Arial"/>
                <a:ea typeface="ＭＳ Ｐゴシック" charset="0"/>
                <a:cs typeface="Arial"/>
              </a:rPr>
              <a:t>et développement </a:t>
            </a:r>
            <a:r>
              <a:rPr lang="ja-JP" altLang="fr-FR" sz="2200" dirty="0">
                <a:latin typeface="Arial"/>
                <a:ea typeface="ＭＳ Ｐゴシック" charset="0"/>
                <a:cs typeface="Arial"/>
              </a:rPr>
              <a:t>‘</a:t>
            </a:r>
            <a:r>
              <a:rPr lang="fr-FR" sz="2200" dirty="0">
                <a:latin typeface="Arial"/>
                <a:ea typeface="ＭＳ Ｐゴシック" charset="0"/>
                <a:cs typeface="Arial"/>
              </a:rPr>
              <a:t>comparable</a:t>
            </a:r>
            <a:r>
              <a:rPr lang="ja-JP" altLang="fr-FR" sz="2200" dirty="0">
                <a:latin typeface="Arial"/>
                <a:ea typeface="ＭＳ Ｐゴシック" charset="0"/>
                <a:cs typeface="Arial"/>
              </a:rPr>
              <a:t>’</a:t>
            </a:r>
            <a:r>
              <a:rPr lang="fr-FR" sz="2200" dirty="0">
                <a:latin typeface="Arial"/>
                <a:ea typeface="ＭＳ Ｐゴシック" charset="0"/>
                <a:cs typeface="Arial"/>
              </a:rPr>
              <a:t> des « participants </a:t>
            </a:r>
            <a:r>
              <a:rPr lang="fr-FR" sz="2200" dirty="0" smtClean="0">
                <a:latin typeface="Arial"/>
                <a:ea typeface="ＭＳ Ｐゴシック" charset="0"/>
                <a:cs typeface="Arial"/>
              </a:rPr>
              <a:t>»</a:t>
            </a:r>
          </a:p>
          <a:p>
            <a:pPr marL="0" indent="0">
              <a:buNone/>
            </a:pPr>
            <a:endParaRPr lang="fr-FR" sz="2200" dirty="0">
              <a:latin typeface="Arial"/>
              <a:ea typeface="ＭＳ Ｐゴシック" charset="0"/>
              <a:cs typeface="Arial"/>
            </a:endParaRPr>
          </a:p>
          <a:p>
            <a:r>
              <a:rPr lang="fr-FR" sz="2200" dirty="0" smtClean="0">
                <a:latin typeface="Arial"/>
                <a:ea typeface="ＭＳ Ｐゴシック" charset="0"/>
                <a:cs typeface="Arial"/>
              </a:rPr>
              <a:t>Participation volontaire</a:t>
            </a:r>
          </a:p>
          <a:p>
            <a:pPr marL="0" indent="0">
              <a:buNone/>
            </a:pPr>
            <a:endParaRPr lang="fr-FR" sz="2200" dirty="0">
              <a:latin typeface="Arial"/>
              <a:ea typeface="ＭＳ Ｐゴシック" charset="0"/>
              <a:cs typeface="Arial"/>
            </a:endParaRPr>
          </a:p>
          <a:p>
            <a:r>
              <a:rPr lang="fr-FR" sz="2200" dirty="0">
                <a:latin typeface="Arial"/>
                <a:ea typeface="ＭＳ Ｐゴシック" charset="0"/>
                <a:cs typeface="Arial"/>
              </a:rPr>
              <a:t>Pas de </a:t>
            </a:r>
            <a:r>
              <a:rPr lang="ja-JP" altLang="fr-FR" sz="2200" dirty="0">
                <a:latin typeface="Arial"/>
                <a:ea typeface="ＭＳ Ｐゴシック" charset="0"/>
                <a:cs typeface="Arial"/>
              </a:rPr>
              <a:t>‘</a:t>
            </a:r>
            <a:r>
              <a:rPr lang="fr-FR" sz="2200" dirty="0">
                <a:latin typeface="Arial"/>
                <a:ea typeface="ＭＳ Ｐゴシック" charset="0"/>
                <a:cs typeface="Arial"/>
              </a:rPr>
              <a:t>contraintes</a:t>
            </a:r>
            <a:r>
              <a:rPr lang="ja-JP" altLang="fr-FR" sz="2200" dirty="0">
                <a:latin typeface="Arial"/>
                <a:ea typeface="ＭＳ Ｐゴシック" charset="0"/>
                <a:cs typeface="Arial"/>
              </a:rPr>
              <a:t>’</a:t>
            </a:r>
            <a:r>
              <a:rPr lang="fr-FR" sz="2200" dirty="0">
                <a:latin typeface="Arial"/>
                <a:ea typeface="ＭＳ Ｐゴシック" charset="0"/>
                <a:cs typeface="Arial"/>
              </a:rPr>
              <a:t> ou </a:t>
            </a:r>
            <a:r>
              <a:rPr lang="ja-JP" altLang="fr-FR" sz="2200" dirty="0">
                <a:latin typeface="Arial"/>
                <a:ea typeface="ＭＳ Ｐゴシック" charset="0"/>
                <a:cs typeface="Arial"/>
              </a:rPr>
              <a:t>‘</a:t>
            </a:r>
            <a:r>
              <a:rPr lang="fr-FR" sz="2200" dirty="0">
                <a:latin typeface="Arial"/>
                <a:ea typeface="ＭＳ Ｐゴシック" charset="0"/>
                <a:cs typeface="Arial"/>
              </a:rPr>
              <a:t>chantages</a:t>
            </a:r>
            <a:r>
              <a:rPr lang="ja-JP" altLang="fr-FR" sz="2200" dirty="0" smtClean="0">
                <a:latin typeface="Arial"/>
                <a:ea typeface="ＭＳ Ｐゴシック" charset="0"/>
                <a:cs typeface="Arial"/>
              </a:rPr>
              <a:t>’</a:t>
            </a:r>
            <a:endParaRPr lang="fr-CH" altLang="ja-JP" sz="2200" dirty="0" smtClean="0">
              <a:latin typeface="Arial"/>
              <a:ea typeface="ＭＳ Ｐゴシック" charset="0"/>
              <a:cs typeface="Arial"/>
            </a:endParaRPr>
          </a:p>
          <a:p>
            <a:pPr marL="0" indent="0">
              <a:buNone/>
            </a:pPr>
            <a:endParaRPr lang="fr-FR" sz="2200" dirty="0">
              <a:latin typeface="Arial"/>
              <a:ea typeface="ＭＳ Ｐゴシック" charset="0"/>
              <a:cs typeface="Arial"/>
            </a:endParaRPr>
          </a:p>
          <a:p>
            <a:r>
              <a:rPr lang="fr-FR" sz="2200" dirty="0" smtClean="0">
                <a:latin typeface="Arial"/>
                <a:ea typeface="ＭＳ Ｐゴシック" charset="0"/>
                <a:cs typeface="Arial"/>
              </a:rPr>
              <a:t>Sexualité </a:t>
            </a:r>
            <a:r>
              <a:rPr lang="fr-FR" sz="2200" dirty="0">
                <a:latin typeface="Arial"/>
                <a:ea typeface="ＭＳ Ｐゴシック" charset="0"/>
                <a:cs typeface="Arial"/>
              </a:rPr>
              <a:t>associée à des émotions positives</a:t>
            </a:r>
          </a:p>
          <a:p>
            <a:pPr marL="0" indent="0">
              <a:buNone/>
            </a:pPr>
            <a:endParaRPr lang="fr-FR" sz="2000" dirty="0">
              <a:latin typeface="Arial" charset="0"/>
              <a:ea typeface="ＭＳ Ｐゴシック" charset="0"/>
              <a:cs typeface="ＭＳ Ｐゴシック" charset="0"/>
            </a:endParaRPr>
          </a:p>
        </p:txBody>
      </p:sp>
      <p:sp>
        <p:nvSpPr>
          <p:cNvPr id="4" name="ZoneTexte 3"/>
          <p:cNvSpPr txBox="1"/>
          <p:nvPr/>
        </p:nvSpPr>
        <p:spPr>
          <a:xfrm>
            <a:off x="430213" y="6464300"/>
            <a:ext cx="1431925" cy="246063"/>
          </a:xfrm>
          <a:prstGeom prst="rect">
            <a:avLst/>
          </a:prstGeom>
          <a:noFill/>
        </p:spPr>
        <p:txBody>
          <a:bodyPr wrap="none">
            <a:spAutoFit/>
          </a:bodyPr>
          <a:lstStyle/>
          <a:p>
            <a:pPr>
              <a:defRPr/>
            </a:pPr>
            <a:r>
              <a:rPr lang="fr-FR" sz="1000" dirty="0">
                <a:latin typeface="+mn-lt"/>
                <a:ea typeface="ＭＳ Ｐゴシック" charset="-128"/>
                <a:cs typeface="ＭＳ Ｐゴシック" charset="-128"/>
              </a:rPr>
              <a:t>Marco </a:t>
            </a:r>
            <a:r>
              <a:rPr lang="fr-FR" sz="1000" dirty="0" err="1">
                <a:latin typeface="+mn-lt"/>
                <a:ea typeface="ＭＳ Ｐゴシック" charset="-128"/>
                <a:cs typeface="ＭＳ Ｐゴシック" charset="-128"/>
              </a:rPr>
              <a:t>Tuberoso</a:t>
            </a:r>
            <a:r>
              <a:rPr lang="fr-FR" sz="1000" dirty="0">
                <a:latin typeface="+mn-lt"/>
                <a:ea typeface="ＭＳ Ｐゴシック" charset="-128"/>
                <a:cs typeface="ＭＳ Ｐゴシック" charset="-128"/>
              </a:rPr>
              <a:t> 2015</a:t>
            </a:r>
          </a:p>
        </p:txBody>
      </p:sp>
      <p:sp>
        <p:nvSpPr>
          <p:cNvPr id="3" name="ZoneTexte 2"/>
          <p:cNvSpPr txBox="1"/>
          <p:nvPr/>
        </p:nvSpPr>
        <p:spPr>
          <a:xfrm>
            <a:off x="3502938" y="348278"/>
            <a:ext cx="184666" cy="369332"/>
          </a:xfrm>
          <a:prstGeom prst="rect">
            <a:avLst/>
          </a:prstGeom>
          <a:noFill/>
        </p:spPr>
        <p:txBody>
          <a:bodyPr wrap="none" rtlCol="0">
            <a:spAutoFit/>
          </a:bodyPr>
          <a:lstStyle/>
          <a:p>
            <a:endParaRPr lang="fr-FR" dirty="0"/>
          </a:p>
        </p:txBody>
      </p:sp>
      <p:sp>
        <p:nvSpPr>
          <p:cNvPr id="12" name="Titre 1"/>
          <p:cNvSpPr>
            <a:spLocks noGrp="1"/>
          </p:cNvSpPr>
          <p:nvPr>
            <p:ph type="title"/>
          </p:nvPr>
        </p:nvSpPr>
        <p:spPr>
          <a:xfrm>
            <a:off x="179388" y="1749534"/>
            <a:ext cx="8229600" cy="571848"/>
          </a:xfrm>
        </p:spPr>
        <p:txBody>
          <a:bodyPr>
            <a:normAutofit fontScale="90000"/>
          </a:bodyPr>
          <a:lstStyle/>
          <a:p>
            <a:pPr marL="0" indent="0"/>
            <a:r>
              <a:rPr lang="fr-FR" b="1" dirty="0">
                <a:latin typeface="Arial"/>
                <a:ea typeface="ＭＳ Ｐゴシック" charset="0"/>
                <a:cs typeface="Arial"/>
              </a:rPr>
              <a:t/>
            </a:r>
            <a:br>
              <a:rPr lang="fr-FR" b="1" dirty="0">
                <a:latin typeface="Arial"/>
                <a:ea typeface="ＭＳ Ｐゴシック" charset="0"/>
                <a:cs typeface="Arial"/>
              </a:rPr>
            </a:br>
            <a:r>
              <a:rPr lang="fr-FR" sz="2700" b="1" dirty="0">
                <a:latin typeface="Arial"/>
                <a:ea typeface="ＭＳ Ｐゴシック" charset="0"/>
                <a:cs typeface="Arial"/>
              </a:rPr>
              <a:t>C</a:t>
            </a:r>
            <a:r>
              <a:rPr lang="fr-FR" sz="2700" b="1" dirty="0" smtClean="0">
                <a:latin typeface="Arial"/>
                <a:ea typeface="ＭＳ Ｐゴシック" charset="0"/>
                <a:cs typeface="Arial"/>
              </a:rPr>
              <a:t>ritères </a:t>
            </a:r>
            <a:r>
              <a:rPr lang="fr-FR" sz="2700" b="1" dirty="0">
                <a:latin typeface="Arial"/>
                <a:ea typeface="ＭＳ Ｐゴシック" charset="0"/>
                <a:cs typeface="Arial"/>
              </a:rPr>
              <a:t>de « normalité » dans la sexualité des jeunes </a:t>
            </a:r>
            <a:r>
              <a:rPr lang="fr-FR" b="1" dirty="0">
                <a:latin typeface="Arial"/>
                <a:ea typeface="ＭＳ Ｐゴシック" charset="0"/>
                <a:cs typeface="Arial"/>
              </a:rPr>
              <a:t/>
            </a:r>
            <a:br>
              <a:rPr lang="fr-FR" b="1" dirty="0">
                <a:latin typeface="Arial"/>
                <a:ea typeface="ＭＳ Ｐゴシック" charset="0"/>
                <a:cs typeface="Arial"/>
              </a:rPr>
            </a:br>
            <a:endParaRPr lang="fr-FR" dirty="0">
              <a:latin typeface="Trebuchet MS" charset="0"/>
              <a:ea typeface="ＭＳ Ｐゴシック" charset="0"/>
              <a:cs typeface="Trebuchet MS" charset="0"/>
            </a:endParaRPr>
          </a:p>
        </p:txBody>
      </p:sp>
      <p:sp>
        <p:nvSpPr>
          <p:cNvPr id="6" name="Titr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b="1" dirty="0">
              <a:latin typeface="Arial"/>
              <a:cs typeface="Arial"/>
            </a:endParaRPr>
          </a:p>
        </p:txBody>
      </p:sp>
      <p:sp>
        <p:nvSpPr>
          <p:cNvPr id="9" name="Titre 1"/>
          <p:cNvSpPr txBox="1">
            <a:spLocks/>
          </p:cNvSpPr>
          <p:nvPr/>
        </p:nvSpPr>
        <p:spPr>
          <a:xfrm>
            <a:off x="609600" y="427038"/>
            <a:ext cx="8229600" cy="1143000"/>
          </a:xfrm>
          <a:prstGeom prst="rect">
            <a:avLst/>
          </a:prstGeom>
          <a:solidFill>
            <a:srgbClr val="F79646"/>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000" b="1" smtClean="0">
                <a:latin typeface="Arial"/>
                <a:cs typeface="Arial"/>
              </a:rPr>
              <a:t>Développement psychosexuel « normal » de l’enfant</a:t>
            </a:r>
            <a:endParaRPr lang="fr-FR" sz="4000" b="1" dirty="0">
              <a:latin typeface="Arial"/>
              <a:cs typeface="Arial"/>
            </a:endParaRPr>
          </a:p>
        </p:txBody>
      </p:sp>
    </p:spTree>
    <p:extLst>
      <p:ext uri="{BB962C8B-B14F-4D97-AF65-F5344CB8AC3E}">
        <p14:creationId xmlns:p14="http://schemas.microsoft.com/office/powerpoint/2010/main" val="3078210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2929</TotalTime>
  <Words>3895</Words>
  <Application>Microsoft Macintosh PowerPoint</Application>
  <PresentationFormat>Présentation à l'écran (4:3)</PresentationFormat>
  <Paragraphs>471</Paragraphs>
  <Slides>39</Slides>
  <Notes>34</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Journées annuelles de la SSDPM 2015  Pfäffikon</vt:lpstr>
      <vt:lpstr>En préambule </vt:lpstr>
      <vt:lpstr>Situations</vt:lpstr>
      <vt:lpstr>Présentation PowerPoint</vt:lpstr>
      <vt:lpstr>Développement psychosexuel « normal » de l’enfant</vt:lpstr>
      <vt:lpstr>Développement psychosexuel « normal » de l’enfant</vt:lpstr>
      <vt:lpstr>Développement psychosexuel « normal » de l’enfant</vt:lpstr>
      <vt:lpstr>Développement psychosexuel « normal » de l’enfant</vt:lpstr>
      <vt:lpstr> Critères de « normalité » dans la sexualité des jeunes  </vt:lpstr>
      <vt:lpstr>Rappel : Situation de départ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mira romand</dc:creator>
  <cp:lastModifiedBy>mira romand</cp:lastModifiedBy>
  <cp:revision>182</cp:revision>
  <dcterms:created xsi:type="dcterms:W3CDTF">2015-01-10T15:39:11Z</dcterms:created>
  <dcterms:modified xsi:type="dcterms:W3CDTF">2015-09-07T06:26:45Z</dcterms:modified>
</cp:coreProperties>
</file>