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7.xml" ContentType="application/vnd.openxmlformats-officedocument.theme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8.xml" ContentType="application/vnd.openxmlformats-officedocument.them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9.xml" ContentType="application/vnd.openxmlformats-officedocument.theme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heme/theme21.xml" ContentType="application/vnd.openxmlformats-officedocument.theme+xml"/>
  <Override PartName="/ppt/theme/theme22.xml" ContentType="application/vnd.openxmlformats-officedocument.theme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tags/tag833.xml" ContentType="application/vnd.openxmlformats-officedocument.presentationml.tags+xml"/>
  <Override PartName="/ppt/charts/chart4.xml" ContentType="application/vnd.openxmlformats-officedocument.drawingml.chart+xml"/>
  <Override PartName="/ppt/tags/tag834.xml" ContentType="application/vnd.openxmlformats-officedocument.presentationml.tags+xml"/>
  <Override PartName="/ppt/charts/chart5.xml" ContentType="application/vnd.openxmlformats-officedocument.drawingml.chart+xml"/>
  <Override PartName="/ppt/tags/tag835.xml" ContentType="application/vnd.openxmlformats-officedocument.presentationml.tags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83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10" r:id="rId5"/>
    <p:sldMasterId id="2147483722" r:id="rId6"/>
    <p:sldMasterId id="2147483734" r:id="rId7"/>
    <p:sldMasterId id="2147483746" r:id="rId8"/>
    <p:sldMasterId id="2147483758" r:id="rId9"/>
    <p:sldMasterId id="2147483770" r:id="rId10"/>
    <p:sldMasterId id="2147483789" r:id="rId11"/>
    <p:sldMasterId id="2147483801" r:id="rId12"/>
    <p:sldMasterId id="2147483815" r:id="rId13"/>
    <p:sldMasterId id="2147483829" r:id="rId14"/>
    <p:sldMasterId id="2147483847" r:id="rId15"/>
    <p:sldMasterId id="2147483861" r:id="rId16"/>
    <p:sldMasterId id="2147483875" r:id="rId17"/>
    <p:sldMasterId id="2147483889" r:id="rId18"/>
    <p:sldMasterId id="2147483902" r:id="rId19"/>
    <p:sldMasterId id="2147483915" r:id="rId20"/>
  </p:sldMasterIdLst>
  <p:notesMasterIdLst>
    <p:notesMasterId r:id="rId61"/>
  </p:notesMasterIdLst>
  <p:handoutMasterIdLst>
    <p:handoutMasterId r:id="rId62"/>
  </p:handoutMasterIdLst>
  <p:sldIdLst>
    <p:sldId id="303" r:id="rId21"/>
    <p:sldId id="258" r:id="rId22"/>
    <p:sldId id="299" r:id="rId23"/>
    <p:sldId id="291" r:id="rId24"/>
    <p:sldId id="295" r:id="rId25"/>
    <p:sldId id="300" r:id="rId26"/>
    <p:sldId id="264" r:id="rId27"/>
    <p:sldId id="302" r:id="rId28"/>
    <p:sldId id="292" r:id="rId29"/>
    <p:sldId id="263" r:id="rId30"/>
    <p:sldId id="279" r:id="rId31"/>
    <p:sldId id="280" r:id="rId32"/>
    <p:sldId id="267" r:id="rId33"/>
    <p:sldId id="273" r:id="rId34"/>
    <p:sldId id="275" r:id="rId35"/>
    <p:sldId id="304" r:id="rId36"/>
    <p:sldId id="305" r:id="rId37"/>
    <p:sldId id="309" r:id="rId38"/>
    <p:sldId id="310" r:id="rId39"/>
    <p:sldId id="311" r:id="rId40"/>
    <p:sldId id="266" r:id="rId41"/>
    <p:sldId id="277" r:id="rId42"/>
    <p:sldId id="294" r:id="rId43"/>
    <p:sldId id="297" r:id="rId44"/>
    <p:sldId id="296" r:id="rId45"/>
    <p:sldId id="293" r:id="rId46"/>
    <p:sldId id="298" r:id="rId47"/>
    <p:sldId id="308" r:id="rId48"/>
    <p:sldId id="307" r:id="rId49"/>
    <p:sldId id="283" r:id="rId50"/>
    <p:sldId id="284" r:id="rId51"/>
    <p:sldId id="281" r:id="rId52"/>
    <p:sldId id="282" r:id="rId53"/>
    <p:sldId id="278" r:id="rId54"/>
    <p:sldId id="286" r:id="rId55"/>
    <p:sldId id="287" r:id="rId56"/>
    <p:sldId id="288" r:id="rId57"/>
    <p:sldId id="289" r:id="rId58"/>
    <p:sldId id="290" r:id="rId59"/>
    <p:sldId id="301" r:id="rId6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3AFD"/>
    <a:srgbClr val="E7F6FF"/>
    <a:srgbClr val="FFD1DE"/>
    <a:srgbClr val="EDD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597" autoAdjust="0"/>
  </p:normalViewPr>
  <p:slideViewPr>
    <p:cSldViewPr>
      <p:cViewPr varScale="1">
        <p:scale>
          <a:sx n="92" d="100"/>
          <a:sy n="92" d="100"/>
        </p:scale>
        <p:origin x="215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PUKFILER01\KFP\Zentrum%20f&#252;r%20Kinder-%20und%20Jugendforensik\NP_FORE\NP_FORE\4%20Weiterbildung%20und%20Lehre\Vortr&#228;ge%20und%20Pr&#228;sentationen%20nach%20Themen\M&#228;dchen%20Jungs%20f&#252;r%20JUGA%20VER%20JUST%20110919\Mappe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PUKFILER01\KFP\Zentrum%20f&#252;r%20Kinder-%20und%20Jugendforensik\NP_FORE\NP_FORE\4%20Weiterbildung%20und%20Lehre\Vortr&#228;ge%20und%20Pr&#228;sentationen%20nach%20Themen\M&#228;dchen%20Jungs%20f&#252;r%20JUGA%20VER%20JUST%20110919\Mappe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PUKFILER01\KFP\Zentrum%20f&#252;r%20Kinder-%20und%20Jugendforensik\NP_FORE\NP_FORE\4%20Weiterbildung%20und%20Lehre\Vortr&#228;ge%20und%20Pr&#228;sentationen%20nach%20Themen\M&#228;dchen%20Jungs%20f&#252;r%20JUGA%20VER%20JUST%20110919\Mappe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de-CH" sz="1600" b="1" i="0" baseline="0">
                <a:effectLst/>
              </a:rPr>
              <a:t>Anzahl verurteilter Minderjähriger von 1999 bis 2018 </a:t>
            </a:r>
            <a:endParaRPr lang="de-CH" sz="1600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Total</c:v>
          </c:tx>
          <c:spPr>
            <a:solidFill>
              <a:schemeClr val="bg1">
                <a:lumMod val="50000"/>
              </a:schemeClr>
            </a:solidFill>
          </c:spPr>
          <c:invertIfNegative val="0"/>
          <c:val>
            <c:numRef>
              <c:f>Total!$C$7:$C$26</c:f>
              <c:numCache>
                <c:formatCode>###\ ###\ ##0</c:formatCode>
                <c:ptCount val="20"/>
                <c:pt idx="0">
                  <c:v>11267</c:v>
                </c:pt>
                <c:pt idx="1">
                  <c:v>10703</c:v>
                </c:pt>
                <c:pt idx="2">
                  <c:v>11780</c:v>
                </c:pt>
                <c:pt idx="3">
                  <c:v>12535</c:v>
                </c:pt>
                <c:pt idx="4">
                  <c:v>12206</c:v>
                </c:pt>
                <c:pt idx="5">
                  <c:v>12819</c:v>
                </c:pt>
                <c:pt idx="6">
                  <c:v>12769</c:v>
                </c:pt>
                <c:pt idx="7">
                  <c:v>12782</c:v>
                </c:pt>
                <c:pt idx="8">
                  <c:v>12831</c:v>
                </c:pt>
                <c:pt idx="9">
                  <c:v>13166</c:v>
                </c:pt>
                <c:pt idx="10">
                  <c:v>13439</c:v>
                </c:pt>
                <c:pt idx="11">
                  <c:v>14107</c:v>
                </c:pt>
                <c:pt idx="12">
                  <c:v>11942</c:v>
                </c:pt>
                <c:pt idx="13">
                  <c:v>11150</c:v>
                </c:pt>
                <c:pt idx="14">
                  <c:v>11273</c:v>
                </c:pt>
                <c:pt idx="15">
                  <c:v>10994</c:v>
                </c:pt>
                <c:pt idx="16">
                  <c:v>10737</c:v>
                </c:pt>
                <c:pt idx="17">
                  <c:v>11261</c:v>
                </c:pt>
                <c:pt idx="18">
                  <c:v>12071</c:v>
                </c:pt>
                <c:pt idx="19">
                  <c:v>11880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A-4133-B730-E12F41786556}"/>
            </c:ext>
          </c:extLst>
        </c:ser>
        <c:ser>
          <c:idx val="1"/>
          <c:order val="1"/>
          <c:tx>
            <c:v>Männlich</c:v>
          </c:tx>
          <c:spPr>
            <a:solidFill>
              <a:schemeClr val="tx2"/>
            </a:solidFill>
          </c:spPr>
          <c:invertIfNegative val="0"/>
          <c:cat>
            <c:numRef>
              <c:f>Total!$A$7:$A$26</c:f>
              <c:numCache>
                <c:formatCode>0</c:formatCode>
                <c:ptCount val="20"/>
                <c:pt idx="0">
                  <c:v>1999</c:v>
                </c:pt>
                <c:pt idx="1">
                  <c:v>2000</c:v>
                </c:pt>
                <c:pt idx="2" formatCode="General">
                  <c:v>2001</c:v>
                </c:pt>
                <c:pt idx="3" formatCode="General">
                  <c:v>2002</c:v>
                </c:pt>
                <c:pt idx="4" formatCode="General">
                  <c:v>2003</c:v>
                </c:pt>
                <c:pt idx="5">
                  <c:v>2004</c:v>
                </c:pt>
                <c:pt idx="6">
                  <c:v>2005</c:v>
                </c:pt>
                <c:pt idx="7" formatCode="General">
                  <c:v>2006</c:v>
                </c:pt>
                <c:pt idx="8" formatCode="General">
                  <c:v>2007</c:v>
                </c:pt>
                <c:pt idx="9" formatCode="General">
                  <c:v>2008</c:v>
                </c:pt>
                <c:pt idx="10">
                  <c:v>2009</c:v>
                </c:pt>
                <c:pt idx="11">
                  <c:v>2010</c:v>
                </c:pt>
                <c:pt idx="12" formatCode="General">
                  <c:v>2011</c:v>
                </c:pt>
                <c:pt idx="13" formatCode="General">
                  <c:v>2012</c:v>
                </c:pt>
                <c:pt idx="14" formatCode="General">
                  <c:v>2013</c:v>
                </c:pt>
                <c:pt idx="15" formatCode="General">
                  <c:v>2014</c:v>
                </c:pt>
                <c:pt idx="16">
                  <c:v>2015</c:v>
                </c:pt>
                <c:pt idx="17" formatCode="General">
                  <c:v>2016</c:v>
                </c:pt>
                <c:pt idx="18" formatCode="General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Total!$D$7:$D$26</c:f>
              <c:numCache>
                <c:formatCode>###\ ###\ ##0</c:formatCode>
                <c:ptCount val="20"/>
                <c:pt idx="0">
                  <c:v>9240</c:v>
                </c:pt>
                <c:pt idx="1">
                  <c:v>8643</c:v>
                </c:pt>
                <c:pt idx="2">
                  <c:v>9628</c:v>
                </c:pt>
                <c:pt idx="3">
                  <c:v>10138</c:v>
                </c:pt>
                <c:pt idx="4">
                  <c:v>9909</c:v>
                </c:pt>
                <c:pt idx="5">
                  <c:v>10309</c:v>
                </c:pt>
                <c:pt idx="6">
                  <c:v>10070</c:v>
                </c:pt>
                <c:pt idx="7">
                  <c:v>10065</c:v>
                </c:pt>
                <c:pt idx="8">
                  <c:v>10219</c:v>
                </c:pt>
                <c:pt idx="9">
                  <c:v>10231</c:v>
                </c:pt>
                <c:pt idx="10">
                  <c:v>10401</c:v>
                </c:pt>
                <c:pt idx="11">
                  <c:v>10839</c:v>
                </c:pt>
                <c:pt idx="12">
                  <c:v>9286</c:v>
                </c:pt>
                <c:pt idx="13">
                  <c:v>8822</c:v>
                </c:pt>
                <c:pt idx="14">
                  <c:v>8871</c:v>
                </c:pt>
                <c:pt idx="15">
                  <c:v>8524</c:v>
                </c:pt>
                <c:pt idx="16">
                  <c:v>8526</c:v>
                </c:pt>
                <c:pt idx="17">
                  <c:v>8912</c:v>
                </c:pt>
                <c:pt idx="18">
                  <c:v>9448</c:v>
                </c:pt>
                <c:pt idx="19">
                  <c:v>9241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0A-4133-B730-E12F41786556}"/>
            </c:ext>
          </c:extLst>
        </c:ser>
        <c:ser>
          <c:idx val="2"/>
          <c:order val="2"/>
          <c:tx>
            <c:v>Weiblich</c:v>
          </c:tx>
          <c:spPr>
            <a:solidFill>
              <a:srgbClr val="E97FDA"/>
            </a:solidFill>
          </c:spPr>
          <c:invertIfNegative val="0"/>
          <c:cat>
            <c:numRef>
              <c:f>Total!$A$7:$A$26</c:f>
              <c:numCache>
                <c:formatCode>0</c:formatCode>
                <c:ptCount val="20"/>
                <c:pt idx="0">
                  <c:v>1999</c:v>
                </c:pt>
                <c:pt idx="1">
                  <c:v>2000</c:v>
                </c:pt>
                <c:pt idx="2" formatCode="General">
                  <c:v>2001</c:v>
                </c:pt>
                <c:pt idx="3" formatCode="General">
                  <c:v>2002</c:v>
                </c:pt>
                <c:pt idx="4" formatCode="General">
                  <c:v>2003</c:v>
                </c:pt>
                <c:pt idx="5">
                  <c:v>2004</c:v>
                </c:pt>
                <c:pt idx="6">
                  <c:v>2005</c:v>
                </c:pt>
                <c:pt idx="7" formatCode="General">
                  <c:v>2006</c:v>
                </c:pt>
                <c:pt idx="8" formatCode="General">
                  <c:v>2007</c:v>
                </c:pt>
                <c:pt idx="9" formatCode="General">
                  <c:v>2008</c:v>
                </c:pt>
                <c:pt idx="10">
                  <c:v>2009</c:v>
                </c:pt>
                <c:pt idx="11">
                  <c:v>2010</c:v>
                </c:pt>
                <c:pt idx="12" formatCode="General">
                  <c:v>2011</c:v>
                </c:pt>
                <c:pt idx="13" formatCode="General">
                  <c:v>2012</c:v>
                </c:pt>
                <c:pt idx="14" formatCode="General">
                  <c:v>2013</c:v>
                </c:pt>
                <c:pt idx="15" formatCode="General">
                  <c:v>2014</c:v>
                </c:pt>
                <c:pt idx="16">
                  <c:v>2015</c:v>
                </c:pt>
                <c:pt idx="17" formatCode="General">
                  <c:v>2016</c:v>
                </c:pt>
                <c:pt idx="18" formatCode="General">
                  <c:v>2017</c:v>
                </c:pt>
                <c:pt idx="19">
                  <c:v>2018</c:v>
                </c:pt>
              </c:numCache>
            </c:numRef>
          </c:cat>
          <c:val>
            <c:numRef>
              <c:f>Total!$E$7:$E$26</c:f>
              <c:numCache>
                <c:formatCode>###\ ###\ ##0</c:formatCode>
                <c:ptCount val="20"/>
                <c:pt idx="0">
                  <c:v>2027</c:v>
                </c:pt>
                <c:pt idx="1">
                  <c:v>2060</c:v>
                </c:pt>
                <c:pt idx="2">
                  <c:v>2152</c:v>
                </c:pt>
                <c:pt idx="3">
                  <c:v>2397</c:v>
                </c:pt>
                <c:pt idx="4">
                  <c:v>2297</c:v>
                </c:pt>
                <c:pt idx="5">
                  <c:v>2510</c:v>
                </c:pt>
                <c:pt idx="6">
                  <c:v>2699</c:v>
                </c:pt>
                <c:pt idx="7">
                  <c:v>2717</c:v>
                </c:pt>
                <c:pt idx="8">
                  <c:v>2612</c:v>
                </c:pt>
                <c:pt idx="9">
                  <c:v>2935</c:v>
                </c:pt>
                <c:pt idx="10">
                  <c:v>3038</c:v>
                </c:pt>
                <c:pt idx="11">
                  <c:v>3268</c:v>
                </c:pt>
                <c:pt idx="12">
                  <c:v>2656</c:v>
                </c:pt>
                <c:pt idx="13">
                  <c:v>2328</c:v>
                </c:pt>
                <c:pt idx="14">
                  <c:v>2402</c:v>
                </c:pt>
                <c:pt idx="15">
                  <c:v>2470</c:v>
                </c:pt>
                <c:pt idx="16">
                  <c:v>2211</c:v>
                </c:pt>
                <c:pt idx="17">
                  <c:v>2349</c:v>
                </c:pt>
                <c:pt idx="18">
                  <c:v>2623</c:v>
                </c:pt>
                <c:pt idx="19">
                  <c:v>2639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0A-4133-B730-E12F417865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72224"/>
        <c:axId val="50778112"/>
      </c:barChart>
      <c:catAx>
        <c:axId val="5077222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50778112"/>
        <c:crosses val="autoZero"/>
        <c:auto val="1"/>
        <c:lblAlgn val="ctr"/>
        <c:lblOffset val="100"/>
        <c:noMultiLvlLbl val="0"/>
      </c:catAx>
      <c:valAx>
        <c:axId val="50778112"/>
        <c:scaling>
          <c:orientation val="minMax"/>
        </c:scaling>
        <c:delete val="0"/>
        <c:axPos val="l"/>
        <c:majorGridlines/>
        <c:numFmt formatCode="###\ ###\ ##0" sourceLinked="1"/>
        <c:majorTickMark val="out"/>
        <c:minorTickMark val="none"/>
        <c:tickLblPos val="nextTo"/>
        <c:crossAx val="507722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CH" sz="1600"/>
              <a:t>Anzahl</a:t>
            </a:r>
            <a:r>
              <a:rPr lang="de-CH" sz="1600" baseline="0"/>
              <a:t> verurteilter Minderjähriger wegen strafbarer Handlungen gegen Leib und Leben</a:t>
            </a:r>
            <a:endParaRPr lang="de-CH" sz="16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7"/>
          <c:order val="0"/>
          <c:tx>
            <c:v>Total</c:v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numRef>
              <c:f>'Leib&amp;Leben'!$A$6:$A$16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'Leib&amp;Leben'!$C$6:$C$16</c:f>
              <c:numCache>
                <c:formatCode>###\ ###\ ##0</c:formatCode>
                <c:ptCount val="11"/>
                <c:pt idx="0">
                  <c:v>1208</c:v>
                </c:pt>
                <c:pt idx="1">
                  <c:v>1153</c:v>
                </c:pt>
                <c:pt idx="2">
                  <c:v>1285</c:v>
                </c:pt>
                <c:pt idx="3">
                  <c:v>896</c:v>
                </c:pt>
                <c:pt idx="4">
                  <c:v>813</c:v>
                </c:pt>
                <c:pt idx="5">
                  <c:v>739</c:v>
                </c:pt>
                <c:pt idx="6">
                  <c:v>673</c:v>
                </c:pt>
                <c:pt idx="7">
                  <c:v>593</c:v>
                </c:pt>
                <c:pt idx="8">
                  <c:v>672</c:v>
                </c:pt>
                <c:pt idx="9">
                  <c:v>661</c:v>
                </c:pt>
                <c:pt idx="10">
                  <c:v>731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91-4F1F-BB02-9BCFF7BCD9C7}"/>
            </c:ext>
          </c:extLst>
        </c:ser>
        <c:ser>
          <c:idx val="8"/>
          <c:order val="1"/>
          <c:tx>
            <c:v>männlich</c:v>
          </c:tx>
          <c:spPr>
            <a:solidFill>
              <a:schemeClr val="tx2"/>
            </a:solidFill>
          </c:spPr>
          <c:invertIfNegative val="0"/>
          <c:cat>
            <c:numRef>
              <c:f>'Leib&amp;Leben'!$A$6:$A$16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'Leib&amp;Leben'!$D$6:$D$16</c:f>
              <c:numCache>
                <c:formatCode>###\ ###\ ##0</c:formatCode>
                <c:ptCount val="11"/>
                <c:pt idx="0">
                  <c:v>1093</c:v>
                </c:pt>
                <c:pt idx="1">
                  <c:v>1019</c:v>
                </c:pt>
                <c:pt idx="2">
                  <c:v>1161</c:v>
                </c:pt>
                <c:pt idx="3">
                  <c:v>799</c:v>
                </c:pt>
                <c:pt idx="4">
                  <c:v>734</c:v>
                </c:pt>
                <c:pt idx="5">
                  <c:v>667</c:v>
                </c:pt>
                <c:pt idx="6">
                  <c:v>602</c:v>
                </c:pt>
                <c:pt idx="7">
                  <c:v>513</c:v>
                </c:pt>
                <c:pt idx="8">
                  <c:v>597</c:v>
                </c:pt>
                <c:pt idx="9">
                  <c:v>574</c:v>
                </c:pt>
                <c:pt idx="10">
                  <c:v>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91-4F1F-BB02-9BCFF7BCD9C7}"/>
            </c:ext>
          </c:extLst>
        </c:ser>
        <c:ser>
          <c:idx val="9"/>
          <c:order val="2"/>
          <c:tx>
            <c:v>weiblich</c:v>
          </c:tx>
          <c:spPr>
            <a:solidFill>
              <a:srgbClr val="FF99FF"/>
            </a:solidFill>
          </c:spPr>
          <c:invertIfNegative val="0"/>
          <c:cat>
            <c:numRef>
              <c:f>'Leib&amp;Leben'!$A$6:$A$16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'Leib&amp;Leben'!$E$6:$E$16</c:f>
              <c:numCache>
                <c:formatCode>###\ ###\ ##0</c:formatCode>
                <c:ptCount val="11"/>
                <c:pt idx="0">
                  <c:v>115</c:v>
                </c:pt>
                <c:pt idx="1">
                  <c:v>134</c:v>
                </c:pt>
                <c:pt idx="2">
                  <c:v>124</c:v>
                </c:pt>
                <c:pt idx="3">
                  <c:v>97</c:v>
                </c:pt>
                <c:pt idx="4">
                  <c:v>79</c:v>
                </c:pt>
                <c:pt idx="5">
                  <c:v>72</c:v>
                </c:pt>
                <c:pt idx="6">
                  <c:v>71</c:v>
                </c:pt>
                <c:pt idx="7">
                  <c:v>80</c:v>
                </c:pt>
                <c:pt idx="8">
                  <c:v>75</c:v>
                </c:pt>
                <c:pt idx="9">
                  <c:v>87</c:v>
                </c:pt>
                <c:pt idx="1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E91-4F1F-BB02-9BCFF7BCD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223744"/>
        <c:axId val="50233728"/>
      </c:barChart>
      <c:catAx>
        <c:axId val="5022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0233728"/>
        <c:crosses val="autoZero"/>
        <c:auto val="1"/>
        <c:lblAlgn val="ctr"/>
        <c:lblOffset val="100"/>
        <c:noMultiLvlLbl val="0"/>
      </c:catAx>
      <c:valAx>
        <c:axId val="50233728"/>
        <c:scaling>
          <c:orientation val="minMax"/>
        </c:scaling>
        <c:delete val="0"/>
        <c:axPos val="l"/>
        <c:majorGridlines/>
        <c:numFmt formatCode="###\ ###\ ##0" sourceLinked="1"/>
        <c:majorTickMark val="out"/>
        <c:minorTickMark val="none"/>
        <c:tickLblPos val="nextTo"/>
        <c:crossAx val="502237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de-CH" sz="1600" b="1" i="0" u="none" strike="noStrike" baseline="0">
                <a:effectLst/>
              </a:rPr>
              <a:t>Anzahl verurteilter Minderjähriger wegen Urkundenfälschung</a:t>
            </a:r>
            <a:r>
              <a:rPr lang="de-CH" sz="1600" b="1" i="0" u="none" strike="noStrike" baseline="0"/>
              <a:t> </a:t>
            </a:r>
            <a:endParaRPr lang="de-CH" sz="1600" b="1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7"/>
          <c:order val="0"/>
          <c:tx>
            <c:v>Total</c:v>
          </c:tx>
          <c:spPr>
            <a:solidFill>
              <a:schemeClr val="bg1">
                <a:lumMod val="50000"/>
              </a:schemeClr>
            </a:solidFill>
          </c:spPr>
          <c:invertIfNegative val="0"/>
          <c:cat>
            <c:numRef>
              <c:f>Urkundenfälschung!$A$6:$A$16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Urkundenfälschung!$C$6:$C$16</c:f>
              <c:numCache>
                <c:formatCode>###\ ###\ ##0</c:formatCode>
                <c:ptCount val="11"/>
                <c:pt idx="0">
                  <c:v>390</c:v>
                </c:pt>
                <c:pt idx="1">
                  <c:v>449</c:v>
                </c:pt>
                <c:pt idx="2">
                  <c:v>612</c:v>
                </c:pt>
                <c:pt idx="3">
                  <c:v>478</c:v>
                </c:pt>
                <c:pt idx="4">
                  <c:v>412</c:v>
                </c:pt>
                <c:pt idx="5">
                  <c:v>444</c:v>
                </c:pt>
                <c:pt idx="6">
                  <c:v>468</c:v>
                </c:pt>
                <c:pt idx="7">
                  <c:v>395</c:v>
                </c:pt>
                <c:pt idx="8">
                  <c:v>329</c:v>
                </c:pt>
                <c:pt idx="9">
                  <c:v>261</c:v>
                </c:pt>
                <c:pt idx="10">
                  <c:v>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5D-4F5C-A7BC-CA06E6259AA9}"/>
            </c:ext>
          </c:extLst>
        </c:ser>
        <c:ser>
          <c:idx val="8"/>
          <c:order val="1"/>
          <c:tx>
            <c:v>männlich</c:v>
          </c:tx>
          <c:spPr>
            <a:solidFill>
              <a:schemeClr val="tx2"/>
            </a:solidFill>
          </c:spPr>
          <c:invertIfNegative val="0"/>
          <c:cat>
            <c:numRef>
              <c:f>Urkundenfälschung!$A$6:$A$16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Urkundenfälschung!$D$6:$D$16</c:f>
              <c:numCache>
                <c:formatCode>###\ ###\ ##0</c:formatCode>
                <c:ptCount val="11"/>
                <c:pt idx="0">
                  <c:v>241</c:v>
                </c:pt>
                <c:pt idx="1">
                  <c:v>270</c:v>
                </c:pt>
                <c:pt idx="2">
                  <c:v>348</c:v>
                </c:pt>
                <c:pt idx="3">
                  <c:v>245</c:v>
                </c:pt>
                <c:pt idx="4">
                  <c:v>225</c:v>
                </c:pt>
                <c:pt idx="5">
                  <c:v>225</c:v>
                </c:pt>
                <c:pt idx="6">
                  <c:v>273</c:v>
                </c:pt>
                <c:pt idx="7">
                  <c:v>217</c:v>
                </c:pt>
                <c:pt idx="8">
                  <c:v>170</c:v>
                </c:pt>
                <c:pt idx="9">
                  <c:v>169</c:v>
                </c:pt>
                <c:pt idx="10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5D-4F5C-A7BC-CA06E6259AA9}"/>
            </c:ext>
          </c:extLst>
        </c:ser>
        <c:ser>
          <c:idx val="9"/>
          <c:order val="2"/>
          <c:tx>
            <c:v>weiblich</c:v>
          </c:tx>
          <c:spPr>
            <a:solidFill>
              <a:srgbClr val="FF99FF"/>
            </a:solidFill>
          </c:spPr>
          <c:invertIfNegative val="0"/>
          <c:cat>
            <c:numRef>
              <c:f>Urkundenfälschung!$A$6:$A$16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Urkundenfälschung!$E$6:$E$16</c:f>
              <c:numCache>
                <c:formatCode>###\ ###\ ##0</c:formatCode>
                <c:ptCount val="11"/>
                <c:pt idx="0">
                  <c:v>149</c:v>
                </c:pt>
                <c:pt idx="1">
                  <c:v>179</c:v>
                </c:pt>
                <c:pt idx="2">
                  <c:v>264</c:v>
                </c:pt>
                <c:pt idx="3">
                  <c:v>233</c:v>
                </c:pt>
                <c:pt idx="4">
                  <c:v>187</c:v>
                </c:pt>
                <c:pt idx="5">
                  <c:v>219</c:v>
                </c:pt>
                <c:pt idx="6">
                  <c:v>195</c:v>
                </c:pt>
                <c:pt idx="7">
                  <c:v>178</c:v>
                </c:pt>
                <c:pt idx="8">
                  <c:v>159</c:v>
                </c:pt>
                <c:pt idx="9">
                  <c:v>92</c:v>
                </c:pt>
                <c:pt idx="10">
                  <c:v>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5D-4F5C-A7BC-CA06E6259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269184"/>
        <c:axId val="50279168"/>
      </c:barChart>
      <c:catAx>
        <c:axId val="5026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0279168"/>
        <c:crosses val="autoZero"/>
        <c:auto val="1"/>
        <c:lblAlgn val="ctr"/>
        <c:lblOffset val="100"/>
        <c:noMultiLvlLbl val="0"/>
      </c:catAx>
      <c:valAx>
        <c:axId val="50279168"/>
        <c:scaling>
          <c:orientation val="minMax"/>
        </c:scaling>
        <c:delete val="0"/>
        <c:axPos val="l"/>
        <c:majorGridlines/>
        <c:numFmt formatCode="###\ ###\ ##0" sourceLinked="1"/>
        <c:majorTickMark val="out"/>
        <c:minorTickMark val="none"/>
        <c:tickLblPos val="nextTo"/>
        <c:crossAx val="502691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Anteil männlicher Jugendlicher in %</c:v>
          </c:tx>
          <c:marker>
            <c:symbol val="none"/>
          </c:marker>
          <c:trendline>
            <c:spPr>
              <a:ln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cat>
            <c:numRef>
              <c:f>Tabelle1!$A$36:$J$36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Tabelle1!$A$37:$J$37</c:f>
              <c:numCache>
                <c:formatCode>General</c:formatCode>
                <c:ptCount val="10"/>
                <c:pt idx="0">
                  <c:v>94.2</c:v>
                </c:pt>
                <c:pt idx="1">
                  <c:v>97.5</c:v>
                </c:pt>
                <c:pt idx="2">
                  <c:v>97.4</c:v>
                </c:pt>
                <c:pt idx="3">
                  <c:v>94.9</c:v>
                </c:pt>
                <c:pt idx="4">
                  <c:v>91.7</c:v>
                </c:pt>
                <c:pt idx="5">
                  <c:v>95.2</c:v>
                </c:pt>
                <c:pt idx="6">
                  <c:v>94.6</c:v>
                </c:pt>
                <c:pt idx="7">
                  <c:v>80</c:v>
                </c:pt>
                <c:pt idx="8">
                  <c:v>93.2</c:v>
                </c:pt>
                <c:pt idx="9">
                  <c:v>95.5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61-405F-97C1-FD4E07515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1101184"/>
        <c:axId val="239520384"/>
      </c:lineChart>
      <c:catAx>
        <c:axId val="23110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39520384"/>
        <c:crosses val="autoZero"/>
        <c:auto val="1"/>
        <c:lblAlgn val="ctr"/>
        <c:lblOffset val="100"/>
        <c:noMultiLvlLbl val="0"/>
      </c:catAx>
      <c:valAx>
        <c:axId val="239520384"/>
        <c:scaling>
          <c:orientation val="minMax"/>
          <c:max val="100"/>
          <c:min val="7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CH"/>
                  <a:t>%</a:t>
                </a:r>
              </a:p>
            </c:rich>
          </c:tx>
          <c:layout>
            <c:manualLayout>
              <c:xMode val="edge"/>
              <c:yMode val="edge"/>
              <c:x val="0.24937826505678548"/>
              <c:y val="0.4828912033044046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23110118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de-CH"/>
              <a:t>Diagnosen in Prozent</a:t>
            </a:r>
            <a:r>
              <a:rPr lang="de-CH" baseline="0"/>
              <a:t>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Jungs</c:v>
          </c:tx>
          <c:invertIfNegative val="0"/>
          <c:cat>
            <c:strRef>
              <c:f>Tabelle1!$B$70:$L$70</c:f>
              <c:strCache>
                <c:ptCount val="11"/>
                <c:pt idx="0">
                  <c:v>F0</c:v>
                </c:pt>
                <c:pt idx="1">
                  <c:v>F1</c:v>
                </c:pt>
                <c:pt idx="2">
                  <c:v>F2</c:v>
                </c:pt>
                <c:pt idx="3">
                  <c:v>F3</c:v>
                </c:pt>
                <c:pt idx="4">
                  <c:v>F4</c:v>
                </c:pt>
                <c:pt idx="5">
                  <c:v>F5</c:v>
                </c:pt>
                <c:pt idx="6">
                  <c:v>F6</c:v>
                </c:pt>
                <c:pt idx="7">
                  <c:v>F7</c:v>
                </c:pt>
                <c:pt idx="8">
                  <c:v>F8</c:v>
                </c:pt>
                <c:pt idx="9">
                  <c:v>F9</c:v>
                </c:pt>
                <c:pt idx="10">
                  <c:v>Bland</c:v>
                </c:pt>
              </c:strCache>
            </c:strRef>
          </c:cat>
          <c:val>
            <c:numRef>
              <c:f>Tabelle1!$B$71:$L$71</c:f>
              <c:numCache>
                <c:formatCode>General</c:formatCode>
                <c:ptCount val="11"/>
                <c:pt idx="0">
                  <c:v>0.2</c:v>
                </c:pt>
                <c:pt idx="1">
                  <c:v>5.2</c:v>
                </c:pt>
                <c:pt idx="2">
                  <c:v>1</c:v>
                </c:pt>
                <c:pt idx="3">
                  <c:v>2.2999999999999998</c:v>
                </c:pt>
                <c:pt idx="4">
                  <c:v>1.6</c:v>
                </c:pt>
                <c:pt idx="5">
                  <c:v>0.3</c:v>
                </c:pt>
                <c:pt idx="6">
                  <c:v>5.8</c:v>
                </c:pt>
                <c:pt idx="7">
                  <c:v>0.2</c:v>
                </c:pt>
                <c:pt idx="8">
                  <c:v>0.9</c:v>
                </c:pt>
                <c:pt idx="9">
                  <c:v>51.4</c:v>
                </c:pt>
                <c:pt idx="10">
                  <c:v>31.1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B8-4173-BBE5-883E8DC424CF}"/>
            </c:ext>
          </c:extLst>
        </c:ser>
        <c:ser>
          <c:idx val="1"/>
          <c:order val="1"/>
          <c:tx>
            <c:v>Mädchen</c:v>
          </c:tx>
          <c:invertIfNegative val="0"/>
          <c:val>
            <c:numRef>
              <c:f>Tabelle1!$B$72:$L$72</c:f>
              <c:numCache>
                <c:formatCode>General</c:formatCode>
                <c:ptCount val="11"/>
                <c:pt idx="0">
                  <c:v>0</c:v>
                </c:pt>
                <c:pt idx="1">
                  <c:v>4</c:v>
                </c:pt>
                <c:pt idx="2">
                  <c:v>0</c:v>
                </c:pt>
                <c:pt idx="3">
                  <c:v>1.5</c:v>
                </c:pt>
                <c:pt idx="4">
                  <c:v>2.1</c:v>
                </c:pt>
                <c:pt idx="5">
                  <c:v>0.3</c:v>
                </c:pt>
                <c:pt idx="6">
                  <c:v>3.6</c:v>
                </c:pt>
                <c:pt idx="7">
                  <c:v>0</c:v>
                </c:pt>
                <c:pt idx="8">
                  <c:v>0.3</c:v>
                </c:pt>
                <c:pt idx="9">
                  <c:v>48</c:v>
                </c:pt>
                <c:pt idx="10">
                  <c:v>40.1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B8-4173-BBE5-883E8DC42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218880"/>
        <c:axId val="240220416"/>
      </c:barChart>
      <c:catAx>
        <c:axId val="240218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0220416"/>
        <c:crosses val="autoZero"/>
        <c:auto val="1"/>
        <c:lblAlgn val="ctr"/>
        <c:lblOffset val="100"/>
        <c:noMultiLvlLbl val="0"/>
      </c:catAx>
      <c:valAx>
        <c:axId val="240220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0218880"/>
        <c:crosses val="autoZero"/>
        <c:crossBetween val="between"/>
      </c:valAx>
      <c:dTable>
        <c:showHorzBorder val="1"/>
        <c:showVertBorder val="1"/>
        <c:showOutline val="1"/>
        <c:showKeys val="0"/>
      </c:dTable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Globale Beurteilung des psychosozialen Funktionsniveaus (Achse 6)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Jungs</c:v>
          </c:tx>
          <c:invertIfNegative val="0"/>
          <c:cat>
            <c:strRef>
              <c:f>Tabelle1!$A$16:$A$17</c:f>
              <c:strCache>
                <c:ptCount val="2"/>
                <c:pt idx="0">
                  <c:v>Mittelwert</c:v>
                </c:pt>
                <c:pt idx="1">
                  <c:v>Median</c:v>
                </c:pt>
              </c:strCache>
            </c:strRef>
          </c:cat>
          <c:val>
            <c:numRef>
              <c:f>(Tabelle1!$H$16;Tabelle1!$H$17)</c:f>
              <c:numCache>
                <c:formatCode>General</c:formatCode>
                <c:ptCount val="2"/>
                <c:pt idx="0">
                  <c:v>3.4285714285714284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C8-4923-BAEF-AC636C55C24B}"/>
            </c:ext>
          </c:extLst>
        </c:ser>
        <c:ser>
          <c:idx val="1"/>
          <c:order val="1"/>
          <c:tx>
            <c:v>Mädchen </c:v>
          </c:tx>
          <c:invertIfNegative val="0"/>
          <c:val>
            <c:numRef>
              <c:f>Tabelle1!$H$32:$H$33</c:f>
              <c:numCache>
                <c:formatCode>General</c:formatCode>
                <c:ptCount val="2"/>
                <c:pt idx="0">
                  <c:v>3.8571428571428572</c:v>
                </c:pt>
                <c:pt idx="1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C8-4923-BAEF-AC636C55C2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548480"/>
        <c:axId val="240554368"/>
      </c:barChart>
      <c:catAx>
        <c:axId val="240548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0554368"/>
        <c:crosses val="autoZero"/>
        <c:auto val="1"/>
        <c:lblAlgn val="ctr"/>
        <c:lblOffset val="100"/>
        <c:noMultiLvlLbl val="0"/>
      </c:catAx>
      <c:valAx>
        <c:axId val="240554368"/>
        <c:scaling>
          <c:orientation val="minMax"/>
          <c:max val="8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05484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 custT="1"/>
      <dgm:spPr/>
      <dgm:t>
        <a:bodyPr/>
        <a:lstStyle/>
        <a:p>
          <a:r>
            <a:rPr lang="de-CH" sz="1100" dirty="0" smtClean="0"/>
            <a:t>Mädchen </a:t>
          </a:r>
          <a:endParaRPr lang="de-CH" sz="1000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C2A426C0-F0F4-41D6-824E-53FFC48C9608}">
      <dgm:prSet phldrT="[Text]"/>
      <dgm:spPr/>
      <dgm:t>
        <a:bodyPr/>
        <a:lstStyle/>
        <a:p>
          <a:r>
            <a:rPr lang="de-CH" b="1" dirty="0" smtClean="0"/>
            <a:t>Opfer</a:t>
          </a:r>
          <a:r>
            <a:rPr lang="de-CH" dirty="0" smtClean="0"/>
            <a:t> meist Geschwister oder Gleichaltrige (Intimpartner)</a:t>
          </a:r>
          <a:endParaRPr lang="de-CH" dirty="0"/>
        </a:p>
      </dgm:t>
    </dgm:pt>
    <dgm:pt modelId="{DCA7BB41-2561-4D78-A045-8EF5A862AD13}" type="parTrans" cxnId="{CACC3E59-865C-4BB5-A144-D9D5CBFCDE14}">
      <dgm:prSet/>
      <dgm:spPr/>
      <dgm:t>
        <a:bodyPr/>
        <a:lstStyle/>
        <a:p>
          <a:endParaRPr lang="de-CH"/>
        </a:p>
      </dgm:t>
    </dgm:pt>
    <dgm:pt modelId="{01DB6391-15BA-45B6-AB60-8C96EE804833}" type="sibTrans" cxnId="{CACC3E59-865C-4BB5-A144-D9D5CBFCDE14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/>
      <dgm:spPr/>
      <dgm:t>
        <a:bodyPr/>
        <a:lstStyle/>
        <a:p>
          <a:r>
            <a:rPr lang="de-CH" dirty="0" smtClean="0"/>
            <a:t>Jungs </a:t>
          </a:r>
          <a:endParaRPr lang="de-CH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BD324DA-487C-42F4-8BB7-FE2915B8C957}">
      <dgm:prSet phldrT="[Text]"/>
      <dgm:spPr/>
      <dgm:t>
        <a:bodyPr/>
        <a:lstStyle/>
        <a:p>
          <a:r>
            <a:rPr lang="de-CH" b="1" dirty="0" smtClean="0"/>
            <a:t>Opfer</a:t>
          </a:r>
          <a:r>
            <a:rPr lang="de-CH" dirty="0" smtClean="0"/>
            <a:t> oft fremde Personen</a:t>
          </a:r>
          <a:endParaRPr lang="de-CH" dirty="0"/>
        </a:p>
      </dgm:t>
    </dgm:pt>
    <dgm:pt modelId="{F54C320A-0FF5-4B82-833B-95A6404D001E}" type="parTrans" cxnId="{C39CDDE7-6A03-406D-94F2-9058A55D6D95}">
      <dgm:prSet/>
      <dgm:spPr/>
      <dgm:t>
        <a:bodyPr/>
        <a:lstStyle/>
        <a:p>
          <a:endParaRPr lang="de-CH"/>
        </a:p>
      </dgm:t>
    </dgm:pt>
    <dgm:pt modelId="{B4A68B83-4FF3-461A-A7AD-B7BD6450769A}" type="sibTrans" cxnId="{C39CDDE7-6A03-406D-94F2-9058A55D6D95}">
      <dgm:prSet/>
      <dgm:spPr/>
      <dgm:t>
        <a:bodyPr/>
        <a:lstStyle/>
        <a:p>
          <a:endParaRPr lang="de-CH"/>
        </a:p>
      </dgm:t>
    </dgm:pt>
    <dgm:pt modelId="{85A7B334-EB64-44EC-96F2-45597CB982F0}">
      <dgm:prSet phldrT="[Text]"/>
      <dgm:spPr/>
      <dgm:t>
        <a:bodyPr/>
        <a:lstStyle/>
        <a:p>
          <a:r>
            <a:rPr lang="de-CH" b="1" dirty="0" smtClean="0"/>
            <a:t>Erscheinungsform</a:t>
          </a:r>
          <a:r>
            <a:rPr lang="de-CH" dirty="0" smtClean="0"/>
            <a:t>:</a:t>
          </a:r>
          <a:endParaRPr lang="de-CH" dirty="0"/>
        </a:p>
      </dgm:t>
    </dgm:pt>
    <dgm:pt modelId="{BCAB60F9-E3C3-4079-B56C-6B1603B15C09}" type="parTrans" cxnId="{5A905041-5943-47E9-942B-ADD207E2BE59}">
      <dgm:prSet/>
      <dgm:spPr/>
      <dgm:t>
        <a:bodyPr/>
        <a:lstStyle/>
        <a:p>
          <a:endParaRPr lang="de-CH"/>
        </a:p>
      </dgm:t>
    </dgm:pt>
    <dgm:pt modelId="{9FFEEC2E-8132-437E-9BEB-E984174AA547}" type="sibTrans" cxnId="{5A905041-5943-47E9-942B-ADD207E2BE59}">
      <dgm:prSet/>
      <dgm:spPr/>
      <dgm:t>
        <a:bodyPr/>
        <a:lstStyle/>
        <a:p>
          <a:endParaRPr lang="de-CH"/>
        </a:p>
      </dgm:t>
    </dgm:pt>
    <dgm:pt modelId="{0206557C-F7C5-425C-937F-37235891B7E7}">
      <dgm:prSet phldrT="[Text]"/>
      <dgm:spPr/>
      <dgm:t>
        <a:bodyPr/>
        <a:lstStyle/>
        <a:p>
          <a:r>
            <a:rPr lang="de-CH" b="1" dirty="0" smtClean="0"/>
            <a:t>Motive</a:t>
          </a:r>
          <a:r>
            <a:rPr lang="de-CH" dirty="0" smtClean="0"/>
            <a:t> im Kontext direkter interpersoneller Kontakte, Rache, Eifersucht, Tratsch aber auch Dominanz, Selbstbestätigung</a:t>
          </a:r>
          <a:endParaRPr lang="de-CH" dirty="0"/>
        </a:p>
      </dgm:t>
    </dgm:pt>
    <dgm:pt modelId="{4702B23F-ED4A-483E-80CE-DD889FD4FF2A}" type="parTrans" cxnId="{8EDE3CDB-7887-4681-BBEE-D81922F3BDB4}">
      <dgm:prSet/>
      <dgm:spPr/>
      <dgm:t>
        <a:bodyPr/>
        <a:lstStyle/>
        <a:p>
          <a:endParaRPr lang="de-CH"/>
        </a:p>
      </dgm:t>
    </dgm:pt>
    <dgm:pt modelId="{5C53885F-4633-4606-B313-1209B92CD764}" type="sibTrans" cxnId="{8EDE3CDB-7887-4681-BBEE-D81922F3BDB4}">
      <dgm:prSet/>
      <dgm:spPr/>
      <dgm:t>
        <a:bodyPr/>
        <a:lstStyle/>
        <a:p>
          <a:endParaRPr lang="de-CH"/>
        </a:p>
      </dgm:t>
    </dgm:pt>
    <dgm:pt modelId="{ADE9EF02-09B0-4590-818A-DCE3A17D5C81}">
      <dgm:prSet phldrT="[Text]"/>
      <dgm:spPr/>
      <dgm:t>
        <a:bodyPr/>
        <a:lstStyle/>
        <a:p>
          <a:r>
            <a:rPr lang="de-CH" b="1" dirty="0" smtClean="0"/>
            <a:t>Motive:</a:t>
          </a:r>
          <a:r>
            <a:rPr lang="de-CH" dirty="0" smtClean="0"/>
            <a:t> Männlichkeitsdemonstration, Mutprobe, Dominanz, Häufiger Delinquenz ohne ausgeprägte  Beziehungsdynamik. </a:t>
          </a:r>
          <a:endParaRPr lang="de-CH" dirty="0"/>
        </a:p>
      </dgm:t>
    </dgm:pt>
    <dgm:pt modelId="{ADCC3A98-4A26-4D27-AA2E-9A842125EDAB}" type="parTrans" cxnId="{613DC151-3301-43F9-9AF6-4253133D1599}">
      <dgm:prSet/>
      <dgm:spPr/>
      <dgm:t>
        <a:bodyPr/>
        <a:lstStyle/>
        <a:p>
          <a:endParaRPr lang="de-CH"/>
        </a:p>
      </dgm:t>
    </dgm:pt>
    <dgm:pt modelId="{7743153F-0E6C-4C63-9DB5-A29B9D611AD4}" type="sibTrans" cxnId="{613DC151-3301-43F9-9AF6-4253133D1599}">
      <dgm:prSet/>
      <dgm:spPr/>
      <dgm:t>
        <a:bodyPr/>
        <a:lstStyle/>
        <a:p>
          <a:endParaRPr lang="de-CH"/>
        </a:p>
      </dgm:t>
    </dgm:pt>
    <dgm:pt modelId="{AAC37323-576E-43BB-AC24-FEABEAE15BBD}">
      <dgm:prSet phldrT="[Text]"/>
      <dgm:spPr/>
      <dgm:t>
        <a:bodyPr/>
        <a:lstStyle/>
        <a:p>
          <a:endParaRPr lang="de-CH" dirty="0"/>
        </a:p>
      </dgm:t>
    </dgm:pt>
    <dgm:pt modelId="{36728753-5B31-48F0-B08D-7274A37BBA2D}" type="parTrans" cxnId="{222A24A9-0F55-4419-8209-47A8398A2274}">
      <dgm:prSet/>
      <dgm:spPr/>
      <dgm:t>
        <a:bodyPr/>
        <a:lstStyle/>
        <a:p>
          <a:endParaRPr lang="de-CH"/>
        </a:p>
      </dgm:t>
    </dgm:pt>
    <dgm:pt modelId="{446C8100-6EFC-401F-B83A-5A3355CCE6F0}" type="sibTrans" cxnId="{222A24A9-0F55-4419-8209-47A8398A2274}">
      <dgm:prSet/>
      <dgm:spPr/>
      <dgm:t>
        <a:bodyPr/>
        <a:lstStyle/>
        <a:p>
          <a:endParaRPr lang="de-CH"/>
        </a:p>
      </dgm:t>
    </dgm:pt>
    <dgm:pt modelId="{B17D9767-0C4B-4961-8771-8B2BC4DA65D5}">
      <dgm:prSet phldrT="[Text]"/>
      <dgm:spPr/>
      <dgm:t>
        <a:bodyPr/>
        <a:lstStyle/>
        <a:p>
          <a:endParaRPr lang="de-CH" dirty="0"/>
        </a:p>
      </dgm:t>
    </dgm:pt>
    <dgm:pt modelId="{E3773ECA-C188-490A-9449-1B2B8A6D6B95}" type="parTrans" cxnId="{37C3AD9A-0153-4753-B101-AC958FD17F64}">
      <dgm:prSet/>
      <dgm:spPr/>
      <dgm:t>
        <a:bodyPr/>
        <a:lstStyle/>
        <a:p>
          <a:endParaRPr lang="de-CH"/>
        </a:p>
      </dgm:t>
    </dgm:pt>
    <dgm:pt modelId="{F6F235D6-8706-46AA-89A0-65DE0F330D8A}" type="sibTrans" cxnId="{37C3AD9A-0153-4753-B101-AC958FD17F64}">
      <dgm:prSet/>
      <dgm:spPr/>
      <dgm:t>
        <a:bodyPr/>
        <a:lstStyle/>
        <a:p>
          <a:endParaRPr lang="de-CH"/>
        </a:p>
      </dgm:t>
    </dgm:pt>
    <dgm:pt modelId="{C9D81084-4D05-4F21-A187-26806A07FA49}">
      <dgm:prSet phldrT="[Text]"/>
      <dgm:spPr/>
      <dgm:t>
        <a:bodyPr/>
        <a:lstStyle/>
        <a:p>
          <a:r>
            <a:rPr lang="de-CH" b="1" dirty="0" smtClean="0"/>
            <a:t>Erscheinungsform:</a:t>
          </a:r>
          <a:endParaRPr lang="de-CH" dirty="0"/>
        </a:p>
      </dgm:t>
    </dgm:pt>
    <dgm:pt modelId="{63FF53A4-0ECA-4F55-B54E-9A3480C12288}" type="parTrans" cxnId="{60E74871-B8EB-43F9-BC6A-C6733C43D865}">
      <dgm:prSet/>
      <dgm:spPr/>
      <dgm:t>
        <a:bodyPr/>
        <a:lstStyle/>
        <a:p>
          <a:endParaRPr lang="de-CH"/>
        </a:p>
      </dgm:t>
    </dgm:pt>
    <dgm:pt modelId="{F330036E-8A48-4950-A634-54D6F5CC4352}" type="sibTrans" cxnId="{60E74871-B8EB-43F9-BC6A-C6733C43D865}">
      <dgm:prSet/>
      <dgm:spPr/>
      <dgm:t>
        <a:bodyPr/>
        <a:lstStyle/>
        <a:p>
          <a:endParaRPr lang="de-CH"/>
        </a:p>
      </dgm:t>
    </dgm:pt>
    <dgm:pt modelId="{06C8CA45-6BB1-494B-A950-9990A3B6F803}">
      <dgm:prSet phldrT="[Text]"/>
      <dgm:spPr/>
      <dgm:t>
        <a:bodyPr/>
        <a:lstStyle/>
        <a:p>
          <a:endParaRPr lang="de-CH" dirty="0"/>
        </a:p>
      </dgm:t>
    </dgm:pt>
    <dgm:pt modelId="{12781E7C-DF92-4917-B9C5-AC590B907325}" type="parTrans" cxnId="{46336B97-4FDF-4356-A472-3ACCD91C529C}">
      <dgm:prSet/>
      <dgm:spPr/>
      <dgm:t>
        <a:bodyPr/>
        <a:lstStyle/>
        <a:p>
          <a:endParaRPr lang="de-CH"/>
        </a:p>
      </dgm:t>
    </dgm:pt>
    <dgm:pt modelId="{0309C02E-D23A-4969-A2C0-C901E348C44A}" type="sibTrans" cxnId="{46336B97-4FDF-4356-A472-3ACCD91C529C}">
      <dgm:prSet/>
      <dgm:spPr/>
      <dgm:t>
        <a:bodyPr/>
        <a:lstStyle/>
        <a:p>
          <a:endParaRPr lang="de-CH"/>
        </a:p>
      </dgm:t>
    </dgm:pt>
    <dgm:pt modelId="{49BD9EC2-EC52-4232-A141-288A3ABA9A1C}">
      <dgm:prSet/>
      <dgm:spPr/>
      <dgm:t>
        <a:bodyPr/>
        <a:lstStyle/>
        <a:p>
          <a:endParaRPr lang="de-CH" dirty="0" smtClean="0"/>
        </a:p>
      </dgm:t>
    </dgm:pt>
    <dgm:pt modelId="{E209CECA-301C-44F5-AB1A-3B4CB44CBF33}" type="parTrans" cxnId="{A926E465-0D5E-4B60-BD9B-C7DEA95D5FA0}">
      <dgm:prSet/>
      <dgm:spPr/>
      <dgm:t>
        <a:bodyPr/>
        <a:lstStyle/>
        <a:p>
          <a:endParaRPr lang="de-CH"/>
        </a:p>
      </dgm:t>
    </dgm:pt>
    <dgm:pt modelId="{2B8D84DE-2357-4709-94E5-4FA6926466BB}" type="sibTrans" cxnId="{A926E465-0D5E-4B60-BD9B-C7DEA95D5FA0}">
      <dgm:prSet/>
      <dgm:spPr/>
      <dgm:t>
        <a:bodyPr/>
        <a:lstStyle/>
        <a:p>
          <a:endParaRPr lang="de-CH"/>
        </a:p>
      </dgm:t>
    </dgm:pt>
    <dgm:pt modelId="{57A546A4-228E-4210-A23D-46C7FB779CAE}">
      <dgm:prSet/>
      <dgm:spPr/>
      <dgm:t>
        <a:bodyPr/>
        <a:lstStyle/>
        <a:p>
          <a:r>
            <a:rPr lang="de-CH" dirty="0" smtClean="0"/>
            <a:t>Manipulative Verhaltensweisen mit dem Ziel interpersonelle Beziehungen beeinträchtigen, andere Menschen und deren Beziehungen zu schädigen oder den sozialer Status unterminieren</a:t>
          </a:r>
        </a:p>
      </dgm:t>
    </dgm:pt>
    <dgm:pt modelId="{7915D576-89B2-4C7E-A6F8-8B1AA6F7D04D}" type="parTrans" cxnId="{C8802A86-6C71-4D53-8DA7-58F8EEA59B73}">
      <dgm:prSet/>
      <dgm:spPr/>
      <dgm:t>
        <a:bodyPr/>
        <a:lstStyle/>
        <a:p>
          <a:endParaRPr lang="de-CH"/>
        </a:p>
      </dgm:t>
    </dgm:pt>
    <dgm:pt modelId="{51604157-C479-4202-AB33-CE2748F4FB3E}" type="sibTrans" cxnId="{C8802A86-6C71-4D53-8DA7-58F8EEA59B73}">
      <dgm:prSet/>
      <dgm:spPr/>
      <dgm:t>
        <a:bodyPr/>
        <a:lstStyle/>
        <a:p>
          <a:endParaRPr lang="de-CH"/>
        </a:p>
      </dgm:t>
    </dgm:pt>
    <dgm:pt modelId="{6B76B9F3-E9AA-4F99-BCD8-9B9094EEF07A}">
      <dgm:prSet/>
      <dgm:spPr/>
      <dgm:t>
        <a:bodyPr/>
        <a:lstStyle/>
        <a:p>
          <a:endParaRPr lang="de-CH" dirty="0" smtClean="0"/>
        </a:p>
      </dgm:t>
    </dgm:pt>
    <dgm:pt modelId="{ED881BF9-1A62-4040-B9B7-4954ED823131}" type="parTrans" cxnId="{B072AB87-D5E9-4803-A7A6-5961D43C4176}">
      <dgm:prSet/>
      <dgm:spPr/>
      <dgm:t>
        <a:bodyPr/>
        <a:lstStyle/>
        <a:p>
          <a:endParaRPr lang="de-CH"/>
        </a:p>
      </dgm:t>
    </dgm:pt>
    <dgm:pt modelId="{AB566770-09A2-4D16-8346-1FFE7F1820C9}" type="sibTrans" cxnId="{B072AB87-D5E9-4803-A7A6-5961D43C4176}">
      <dgm:prSet/>
      <dgm:spPr/>
      <dgm:t>
        <a:bodyPr/>
        <a:lstStyle/>
        <a:p>
          <a:endParaRPr lang="de-CH"/>
        </a:p>
      </dgm:t>
    </dgm:pt>
    <dgm:pt modelId="{D0AA0381-7A21-4F8F-9115-4D73416F51F0}">
      <dgm:prSet phldrT="[Text]"/>
      <dgm:spPr/>
      <dgm:t>
        <a:bodyPr/>
        <a:lstStyle/>
        <a:p>
          <a:r>
            <a:rPr lang="de-CH" dirty="0" smtClean="0"/>
            <a:t>Relationale Aggression  (indirekte, soziale oder versteckte Aggression), </a:t>
          </a:r>
          <a:endParaRPr lang="de-CH" dirty="0"/>
        </a:p>
      </dgm:t>
    </dgm:pt>
    <dgm:pt modelId="{3C9E7075-8ED0-4655-9818-D91C11144DD8}" type="parTrans" cxnId="{BD704804-06CC-4872-8C56-C67FE529CF67}">
      <dgm:prSet/>
      <dgm:spPr/>
      <dgm:t>
        <a:bodyPr/>
        <a:lstStyle/>
        <a:p>
          <a:endParaRPr lang="de-CH"/>
        </a:p>
      </dgm:t>
    </dgm:pt>
    <dgm:pt modelId="{88FC0E17-61FF-412A-835D-78264A4B9257}" type="sibTrans" cxnId="{BD704804-06CC-4872-8C56-C67FE529CF67}">
      <dgm:prSet/>
      <dgm:spPr/>
      <dgm:t>
        <a:bodyPr/>
        <a:lstStyle/>
        <a:p>
          <a:endParaRPr lang="de-CH"/>
        </a:p>
      </dgm:t>
    </dgm:pt>
    <dgm:pt modelId="{0ED4BF9B-8F8A-46A0-9FD1-D44010F5B0D9}">
      <dgm:prSet phldrT="[Text]"/>
      <dgm:spPr/>
      <dgm:t>
        <a:bodyPr/>
        <a:lstStyle/>
        <a:p>
          <a:r>
            <a:rPr lang="de-CH" dirty="0" smtClean="0"/>
            <a:t>Reaktiv und indirekt im Kontext sozialer Beziehungen </a:t>
          </a:r>
          <a:endParaRPr lang="de-CH" dirty="0"/>
        </a:p>
      </dgm:t>
    </dgm:pt>
    <dgm:pt modelId="{C801A640-FE3B-4EE5-AD52-58129B97D40F}" type="parTrans" cxnId="{4D975020-AFAB-4C64-AC3A-3614FDD4D48F}">
      <dgm:prSet/>
      <dgm:spPr/>
      <dgm:t>
        <a:bodyPr/>
        <a:lstStyle/>
        <a:p>
          <a:endParaRPr lang="de-CH"/>
        </a:p>
      </dgm:t>
    </dgm:pt>
    <dgm:pt modelId="{60646013-6E7A-46AD-A045-13270E79C1A1}" type="sibTrans" cxnId="{4D975020-AFAB-4C64-AC3A-3614FDD4D48F}">
      <dgm:prSet/>
      <dgm:spPr/>
      <dgm:t>
        <a:bodyPr/>
        <a:lstStyle/>
        <a:p>
          <a:endParaRPr lang="de-CH"/>
        </a:p>
      </dgm:t>
    </dgm:pt>
    <dgm:pt modelId="{CF243CBB-3655-4E9E-8B41-914FCAE65712}">
      <dgm:prSet phldrT="[Text]"/>
      <dgm:spPr/>
      <dgm:t>
        <a:bodyPr/>
        <a:lstStyle/>
        <a:p>
          <a:r>
            <a:rPr lang="de-CH" dirty="0" smtClean="0"/>
            <a:t>männliche Jugendliche weisen tendenziell eher externalisierende, Varianten sozialen und gesundheitlichen Problemverhaltens auf</a:t>
          </a:r>
          <a:endParaRPr lang="de-CH" dirty="0"/>
        </a:p>
      </dgm:t>
    </dgm:pt>
    <dgm:pt modelId="{0BE7EA00-90AD-4397-91D1-415D25A2BDF4}" type="parTrans" cxnId="{D32A27CD-E471-4090-BDA5-A615D46B2231}">
      <dgm:prSet/>
      <dgm:spPr/>
      <dgm:t>
        <a:bodyPr/>
        <a:lstStyle/>
        <a:p>
          <a:endParaRPr lang="de-CH"/>
        </a:p>
      </dgm:t>
    </dgm:pt>
    <dgm:pt modelId="{23A011F9-882A-4B52-B8F4-3FC35CAF6EDE}" type="sibTrans" cxnId="{D32A27CD-E471-4090-BDA5-A615D46B2231}">
      <dgm:prSet/>
      <dgm:spPr/>
      <dgm:t>
        <a:bodyPr/>
        <a:lstStyle/>
        <a:p>
          <a:endParaRPr lang="de-CH"/>
        </a:p>
      </dgm:t>
    </dgm:pt>
    <dgm:pt modelId="{EC751EFB-FF7F-46A3-A67D-90F0D60383B4}">
      <dgm:prSet/>
      <dgm:spPr/>
      <dgm:t>
        <a:bodyPr/>
        <a:lstStyle/>
        <a:p>
          <a:endParaRPr lang="de-CH" dirty="0" smtClean="0"/>
        </a:p>
      </dgm:t>
    </dgm:pt>
    <dgm:pt modelId="{A6EBD0E7-6D12-45FE-8D42-4B78F4CA52E0}" type="parTrans" cxnId="{C79FBB65-9427-4589-BBB4-6148B8EB642C}">
      <dgm:prSet/>
      <dgm:spPr/>
      <dgm:t>
        <a:bodyPr/>
        <a:lstStyle/>
        <a:p>
          <a:endParaRPr lang="de-CH"/>
        </a:p>
      </dgm:t>
    </dgm:pt>
    <dgm:pt modelId="{D3F990BE-3367-4B6F-8B08-6CFB57C052EA}" type="sibTrans" cxnId="{C79FBB65-9427-4589-BBB4-6148B8EB642C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</dgm:pt>
    <dgm:pt modelId="{7C2F313C-A1A5-4225-9E17-4A8F16EBCC73}" type="pres">
      <dgm:prSet presAssocID="{57AA02EF-930B-488C-A4C6-14FB7006F08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</dgm:pt>
    <dgm:pt modelId="{FC60E122-0F7D-4A48-A021-CE06B83861AA}" type="pres">
      <dgm:prSet presAssocID="{87C235E9-11C5-4837-98C0-960340847DBC}" presName="composite" presStyleCnt="0"/>
      <dgm:spPr/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BD704804-06CC-4872-8C56-C67FE529CF67}" srcId="{85A7B334-EB64-44EC-96F2-45597CB982F0}" destId="{D0AA0381-7A21-4F8F-9115-4D73416F51F0}" srcOrd="0" destOrd="0" parTransId="{3C9E7075-8ED0-4655-9818-D91C11144DD8}" sibTransId="{88FC0E17-61FF-412A-835D-78264A4B9257}"/>
    <dgm:cxn modelId="{5879A57A-A157-440F-8857-55A03E2FE1F7}" type="presOf" srcId="{AAC37323-576E-43BB-AC24-FEABEAE15BBD}" destId="{B7CA94C4-A1AD-4DA0-AF22-42A34CED5BDB}" srcOrd="0" destOrd="1" presId="urn:microsoft.com/office/officeart/2005/8/layout/hList1"/>
    <dgm:cxn modelId="{B072AB87-D5E9-4803-A7A6-5961D43C4176}" srcId="{57AA02EF-930B-488C-A4C6-14FB7006F087}" destId="{6B76B9F3-E9AA-4F99-BCD8-9B9094EEF07A}" srcOrd="5" destOrd="0" parTransId="{ED881BF9-1A62-4040-B9B7-4954ED823131}" sibTransId="{AB566770-09A2-4D16-8346-1FFE7F1820C9}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86806902-A57E-4B95-A462-CF1A13AD479A}" type="presOf" srcId="{57A546A4-228E-4210-A23D-46C7FB779CAE}" destId="{B7CA94C4-A1AD-4DA0-AF22-42A34CED5BDB}" srcOrd="0" destOrd="7" presId="urn:microsoft.com/office/officeart/2005/8/layout/hList1"/>
    <dgm:cxn modelId="{106ADD9A-36B0-4869-9883-CB057C4BF98C}" type="presOf" srcId="{57AA02EF-930B-488C-A4C6-14FB7006F087}" destId="{7C2F313C-A1A5-4225-9E17-4A8F16EBCC73}" srcOrd="0" destOrd="0" presId="urn:microsoft.com/office/officeart/2005/8/layout/hList1"/>
    <dgm:cxn modelId="{DD583011-35D6-4CC9-8B10-5611BDE52934}" type="presOf" srcId="{49BD9EC2-EC52-4232-A141-288A3ABA9A1C}" destId="{B7CA94C4-A1AD-4DA0-AF22-42A34CED5BDB}" srcOrd="0" destOrd="3" presId="urn:microsoft.com/office/officeart/2005/8/layout/hList1"/>
    <dgm:cxn modelId="{46336B97-4FDF-4356-A472-3ACCD91C529C}" srcId="{87C235E9-11C5-4837-98C0-960340847DBC}" destId="{06C8CA45-6BB1-494B-A950-9990A3B6F803}" srcOrd="3" destOrd="0" parTransId="{12781E7C-DF92-4917-B9C5-AC590B907325}" sibTransId="{0309C02E-D23A-4969-A2C0-C901E348C44A}"/>
    <dgm:cxn modelId="{BC119775-41BE-4532-80D9-F30D17AEAFEF}" type="presOf" srcId="{D0AA0381-7A21-4F8F-9115-4D73416F51F0}" destId="{B7CA94C4-A1AD-4DA0-AF22-42A34CED5BDB}" srcOrd="0" destOrd="5" presId="urn:microsoft.com/office/officeart/2005/8/layout/hList1"/>
    <dgm:cxn modelId="{C39CDDE7-6A03-406D-94F2-9058A55D6D95}" srcId="{87C235E9-11C5-4837-98C0-960340847DBC}" destId="{3BD324DA-487C-42F4-8BB7-FE2915B8C957}" srcOrd="0" destOrd="0" parTransId="{F54C320A-0FF5-4B82-833B-95A6404D001E}" sibTransId="{B4A68B83-4FF3-461A-A7AD-B7BD6450769A}"/>
    <dgm:cxn modelId="{3CA29567-AED3-4B29-93BD-A32B2D009D7E}" type="presOf" srcId="{87C235E9-11C5-4837-98C0-960340847DBC}" destId="{EDF1052E-4B04-49E6-B155-C5A76F33AD36}" srcOrd="0" destOrd="0" presId="urn:microsoft.com/office/officeart/2005/8/layout/hList1"/>
    <dgm:cxn modelId="{246F3204-B239-4FDE-ADD5-3D19FC085E19}" type="presOf" srcId="{3BD324DA-487C-42F4-8BB7-FE2915B8C957}" destId="{EF37D908-1E0C-434A-98A3-559005D0E5ED}" srcOrd="0" destOrd="0" presId="urn:microsoft.com/office/officeart/2005/8/layout/hList1"/>
    <dgm:cxn modelId="{C79FBB65-9427-4589-BBB4-6148B8EB642C}" srcId="{85A7B334-EB64-44EC-96F2-45597CB982F0}" destId="{EC751EFB-FF7F-46A3-A67D-90F0D60383B4}" srcOrd="3" destOrd="0" parTransId="{A6EBD0E7-6D12-45FE-8D42-4B78F4CA52E0}" sibTransId="{D3F990BE-3367-4B6F-8B08-6CFB57C052EA}"/>
    <dgm:cxn modelId="{37C3AD9A-0153-4753-B101-AC958FD17F64}" srcId="{87C235E9-11C5-4837-98C0-960340847DBC}" destId="{B17D9767-0C4B-4961-8771-8B2BC4DA65D5}" srcOrd="1" destOrd="0" parTransId="{E3773ECA-C188-490A-9449-1B2B8A6D6B95}" sibTransId="{F6F235D6-8706-46AA-89A0-65DE0F330D8A}"/>
    <dgm:cxn modelId="{5A905041-5943-47E9-942B-ADD207E2BE59}" srcId="{57AA02EF-930B-488C-A4C6-14FB7006F087}" destId="{85A7B334-EB64-44EC-96F2-45597CB982F0}" srcOrd="4" destOrd="0" parTransId="{BCAB60F9-E3C3-4079-B56C-6B1603B15C09}" sibTransId="{9FFEEC2E-8132-437E-9BEB-E984174AA547}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0DDE76A2-132F-49BB-B09C-32692DADD490}" type="presOf" srcId="{C9D81084-4D05-4F21-A187-26806A07FA49}" destId="{EF37D908-1E0C-434A-98A3-559005D0E5ED}" srcOrd="0" destOrd="4" presId="urn:microsoft.com/office/officeart/2005/8/layout/hList1"/>
    <dgm:cxn modelId="{8EDE3CDB-7887-4681-BBEE-D81922F3BDB4}" srcId="{57AA02EF-930B-488C-A4C6-14FB7006F087}" destId="{0206557C-F7C5-425C-937F-37235891B7E7}" srcOrd="2" destOrd="0" parTransId="{4702B23F-ED4A-483E-80CE-DD889FD4FF2A}" sibTransId="{5C53885F-4633-4606-B313-1209B92CD764}"/>
    <dgm:cxn modelId="{613DC151-3301-43F9-9AF6-4253133D1599}" srcId="{87C235E9-11C5-4837-98C0-960340847DBC}" destId="{ADE9EF02-09B0-4590-818A-DCE3A17D5C81}" srcOrd="2" destOrd="0" parTransId="{ADCC3A98-4A26-4D27-AA2E-9A842125EDAB}" sibTransId="{7743153F-0E6C-4C63-9DB5-A29B9D611AD4}"/>
    <dgm:cxn modelId="{CACC3E59-865C-4BB5-A144-D9D5CBFCDE14}" srcId="{57AA02EF-930B-488C-A4C6-14FB7006F087}" destId="{C2A426C0-F0F4-41D6-824E-53FFC48C9608}" srcOrd="0" destOrd="0" parTransId="{DCA7BB41-2561-4D78-A045-8EF5A862AD13}" sibTransId="{01DB6391-15BA-45B6-AB60-8C96EE804833}"/>
    <dgm:cxn modelId="{D32A27CD-E471-4090-BDA5-A615D46B2231}" srcId="{87C235E9-11C5-4837-98C0-960340847DBC}" destId="{CF243CBB-3655-4E9E-8B41-914FCAE65712}" srcOrd="5" destOrd="0" parTransId="{0BE7EA00-90AD-4397-91D1-415D25A2BDF4}" sibTransId="{23A011F9-882A-4B52-B8F4-3FC35CAF6EDE}"/>
    <dgm:cxn modelId="{0C2B23C1-B063-4F2E-BE05-F4E7FC2CC03D}" type="presOf" srcId="{ADE9EF02-09B0-4590-818A-DCE3A17D5C81}" destId="{EF37D908-1E0C-434A-98A3-559005D0E5ED}" srcOrd="0" destOrd="2" presId="urn:microsoft.com/office/officeart/2005/8/layout/hList1"/>
    <dgm:cxn modelId="{23FB8AE1-3E6E-4F7E-93E6-3DE352C0DF81}" type="presOf" srcId="{CF243CBB-3655-4E9E-8B41-914FCAE65712}" destId="{EF37D908-1E0C-434A-98A3-559005D0E5ED}" srcOrd="0" destOrd="5" presId="urn:microsoft.com/office/officeart/2005/8/layout/hList1"/>
    <dgm:cxn modelId="{28FAF561-45C2-4874-9FEF-788BD187E0E6}" type="presOf" srcId="{EC751EFB-FF7F-46A3-A67D-90F0D60383B4}" destId="{B7CA94C4-A1AD-4DA0-AF22-42A34CED5BDB}" srcOrd="0" destOrd="8" presId="urn:microsoft.com/office/officeart/2005/8/layout/hList1"/>
    <dgm:cxn modelId="{93CEB085-9B33-455C-B23D-C6442BA59F6C}" type="presOf" srcId="{06C8CA45-6BB1-494B-A950-9990A3B6F803}" destId="{EF37D908-1E0C-434A-98A3-559005D0E5ED}" srcOrd="0" destOrd="3" presId="urn:microsoft.com/office/officeart/2005/8/layout/hList1"/>
    <dgm:cxn modelId="{4D975020-AFAB-4C64-AC3A-3614FDD4D48F}" srcId="{85A7B334-EB64-44EC-96F2-45597CB982F0}" destId="{0ED4BF9B-8F8A-46A0-9FD1-D44010F5B0D9}" srcOrd="1" destOrd="0" parTransId="{C801A640-FE3B-4EE5-AD52-58129B97D40F}" sibTransId="{60646013-6E7A-46AD-A045-13270E79C1A1}"/>
    <dgm:cxn modelId="{225F1182-ED5D-4DDA-A437-19C47C77E784}" type="presOf" srcId="{6B76B9F3-E9AA-4F99-BCD8-9B9094EEF07A}" destId="{B7CA94C4-A1AD-4DA0-AF22-42A34CED5BDB}" srcOrd="0" destOrd="9" presId="urn:microsoft.com/office/officeart/2005/8/layout/hList1"/>
    <dgm:cxn modelId="{D852973A-3BD4-44A7-8436-0A9252040759}" type="presOf" srcId="{E11BAD28-91FA-427C-9BAF-92C37D7C8CBF}" destId="{DB14A7CB-6D73-4D8F-A160-13FB038D330B}" srcOrd="0" destOrd="0" presId="urn:microsoft.com/office/officeart/2005/8/layout/hList1"/>
    <dgm:cxn modelId="{6AF3524A-0BB8-435F-89B7-38107644A026}" type="presOf" srcId="{0ED4BF9B-8F8A-46A0-9FD1-D44010F5B0D9}" destId="{B7CA94C4-A1AD-4DA0-AF22-42A34CED5BDB}" srcOrd="0" destOrd="6" presId="urn:microsoft.com/office/officeart/2005/8/layout/hList1"/>
    <dgm:cxn modelId="{7AECB453-9FE0-4166-B8CD-26CAD8728988}" type="presOf" srcId="{B17D9767-0C4B-4961-8771-8B2BC4DA65D5}" destId="{EF37D908-1E0C-434A-98A3-559005D0E5ED}" srcOrd="0" destOrd="1" presId="urn:microsoft.com/office/officeart/2005/8/layout/hList1"/>
    <dgm:cxn modelId="{0830ED7B-C973-4121-BAED-3358EB8E509E}" type="presOf" srcId="{0206557C-F7C5-425C-937F-37235891B7E7}" destId="{B7CA94C4-A1AD-4DA0-AF22-42A34CED5BDB}" srcOrd="0" destOrd="2" presId="urn:microsoft.com/office/officeart/2005/8/layout/hList1"/>
    <dgm:cxn modelId="{A926E465-0D5E-4B60-BD9B-C7DEA95D5FA0}" srcId="{57AA02EF-930B-488C-A4C6-14FB7006F087}" destId="{49BD9EC2-EC52-4232-A141-288A3ABA9A1C}" srcOrd="3" destOrd="0" parTransId="{E209CECA-301C-44F5-AB1A-3B4CB44CBF33}" sibTransId="{2B8D84DE-2357-4709-94E5-4FA6926466BB}"/>
    <dgm:cxn modelId="{222A24A9-0F55-4419-8209-47A8398A2274}" srcId="{57AA02EF-930B-488C-A4C6-14FB7006F087}" destId="{AAC37323-576E-43BB-AC24-FEABEAE15BBD}" srcOrd="1" destOrd="0" parTransId="{36728753-5B31-48F0-B08D-7274A37BBA2D}" sibTransId="{446C8100-6EFC-401F-B83A-5A3355CCE6F0}"/>
    <dgm:cxn modelId="{C8802A86-6C71-4D53-8DA7-58F8EEA59B73}" srcId="{85A7B334-EB64-44EC-96F2-45597CB982F0}" destId="{57A546A4-228E-4210-A23D-46C7FB779CAE}" srcOrd="2" destOrd="0" parTransId="{7915D576-89B2-4C7E-A6F8-8B1AA6F7D04D}" sibTransId="{51604157-C479-4202-AB33-CE2748F4FB3E}"/>
    <dgm:cxn modelId="{D009B32E-3173-4BFF-9F14-5689E6ECFA31}" type="presOf" srcId="{85A7B334-EB64-44EC-96F2-45597CB982F0}" destId="{B7CA94C4-A1AD-4DA0-AF22-42A34CED5BDB}" srcOrd="0" destOrd="4" presId="urn:microsoft.com/office/officeart/2005/8/layout/hList1"/>
    <dgm:cxn modelId="{60E74871-B8EB-43F9-BC6A-C6733C43D865}" srcId="{87C235E9-11C5-4837-98C0-960340847DBC}" destId="{C9D81084-4D05-4F21-A187-26806A07FA49}" srcOrd="4" destOrd="0" parTransId="{63FF53A4-0ECA-4F55-B54E-9A3480C12288}" sibTransId="{F330036E-8A48-4950-A634-54D6F5CC4352}"/>
    <dgm:cxn modelId="{9A54F838-83B4-4165-87AF-A6590610B5F8}" type="presOf" srcId="{C2A426C0-F0F4-41D6-824E-53FFC48C9608}" destId="{B7CA94C4-A1AD-4DA0-AF22-42A34CED5BDB}" srcOrd="0" destOrd="0" presId="urn:microsoft.com/office/officeart/2005/8/layout/hList1"/>
    <dgm:cxn modelId="{71AB4D32-B116-4E8F-84BA-0DE2D6A4F287}" type="presParOf" srcId="{DB14A7CB-6D73-4D8F-A160-13FB038D330B}" destId="{DE0BF48A-0B3A-460A-BF55-6B5FE5495337}" srcOrd="0" destOrd="0" presId="urn:microsoft.com/office/officeart/2005/8/layout/hList1"/>
    <dgm:cxn modelId="{D64D3E8D-323A-49C9-B2E7-C77B349620DE}" type="presParOf" srcId="{DE0BF48A-0B3A-460A-BF55-6B5FE5495337}" destId="{7C2F313C-A1A5-4225-9E17-4A8F16EBCC73}" srcOrd="0" destOrd="0" presId="urn:microsoft.com/office/officeart/2005/8/layout/hList1"/>
    <dgm:cxn modelId="{D2AC3052-6338-4695-8D10-BC3682AA1FDA}" type="presParOf" srcId="{DE0BF48A-0B3A-460A-BF55-6B5FE5495337}" destId="{B7CA94C4-A1AD-4DA0-AF22-42A34CED5BDB}" srcOrd="1" destOrd="0" presId="urn:microsoft.com/office/officeart/2005/8/layout/hList1"/>
    <dgm:cxn modelId="{0012E964-03A4-44CC-A4E5-ADC7694B014F}" type="presParOf" srcId="{DB14A7CB-6D73-4D8F-A160-13FB038D330B}" destId="{19C2D981-2346-4307-93DA-CECF88E1967D}" srcOrd="1" destOrd="0" presId="urn:microsoft.com/office/officeart/2005/8/layout/hList1"/>
    <dgm:cxn modelId="{798F2C2E-F19F-4EBC-8CA1-864AC89B1510}" type="presParOf" srcId="{DB14A7CB-6D73-4D8F-A160-13FB038D330B}" destId="{FC60E122-0F7D-4A48-A021-CE06B83861AA}" srcOrd="2" destOrd="0" presId="urn:microsoft.com/office/officeart/2005/8/layout/hList1"/>
    <dgm:cxn modelId="{2D439BFD-05BF-430B-BD86-D84871926A88}" type="presParOf" srcId="{FC60E122-0F7D-4A48-A021-CE06B83861AA}" destId="{EDF1052E-4B04-49E6-B155-C5A76F33AD36}" srcOrd="0" destOrd="0" presId="urn:microsoft.com/office/officeart/2005/8/layout/hList1"/>
    <dgm:cxn modelId="{981C9B35-47B9-4473-AF97-2578C10FC7A6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 custT="1"/>
      <dgm:spPr/>
      <dgm:t>
        <a:bodyPr/>
        <a:lstStyle/>
        <a:p>
          <a:r>
            <a:rPr lang="de-CH" sz="2800" dirty="0" smtClean="0"/>
            <a:t>Mädchen </a:t>
          </a:r>
          <a:endParaRPr lang="de-CH" sz="1000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C2A426C0-F0F4-41D6-824E-53FFC48C9608}">
      <dgm:prSet phldrT="[Text]" custT="1"/>
      <dgm:spPr/>
      <dgm:t>
        <a:bodyPr/>
        <a:lstStyle/>
        <a:p>
          <a:r>
            <a:rPr lang="de-CH" sz="1400" dirty="0" smtClean="0"/>
            <a:t>affektive Störungen (Angst, Depression, Suizidalität)</a:t>
          </a:r>
          <a:endParaRPr lang="de-CH" sz="1400" dirty="0"/>
        </a:p>
      </dgm:t>
    </dgm:pt>
    <dgm:pt modelId="{DCA7BB41-2561-4D78-A045-8EF5A862AD13}" type="parTrans" cxnId="{CACC3E59-865C-4BB5-A144-D9D5CBFCDE14}">
      <dgm:prSet/>
      <dgm:spPr/>
      <dgm:t>
        <a:bodyPr/>
        <a:lstStyle/>
        <a:p>
          <a:endParaRPr lang="de-CH"/>
        </a:p>
      </dgm:t>
    </dgm:pt>
    <dgm:pt modelId="{01DB6391-15BA-45B6-AB60-8C96EE804833}" type="sibTrans" cxnId="{CACC3E59-865C-4BB5-A144-D9D5CBFCDE14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 custT="1"/>
      <dgm:spPr/>
      <dgm:t>
        <a:bodyPr/>
        <a:lstStyle/>
        <a:p>
          <a:r>
            <a:rPr lang="de-CH" sz="3200" dirty="0" smtClean="0"/>
            <a:t>Jungs </a:t>
          </a:r>
          <a:endParaRPr lang="de-CH" sz="4500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BD324DA-487C-42F4-8BB7-FE2915B8C957}">
      <dgm:prSet phldrT="[Text]"/>
      <dgm:spPr/>
      <dgm:t>
        <a:bodyPr/>
        <a:lstStyle/>
        <a:p>
          <a:r>
            <a:rPr lang="de-CH" dirty="0" smtClean="0"/>
            <a:t>Aufmerksamkeits-Hyperaktivitäts-Defizitstörung (ADHS)</a:t>
          </a:r>
          <a:endParaRPr lang="de-CH" dirty="0"/>
        </a:p>
      </dgm:t>
    </dgm:pt>
    <dgm:pt modelId="{F54C320A-0FF5-4B82-833B-95A6404D001E}" type="parTrans" cxnId="{C39CDDE7-6A03-406D-94F2-9058A55D6D95}">
      <dgm:prSet/>
      <dgm:spPr/>
      <dgm:t>
        <a:bodyPr/>
        <a:lstStyle/>
        <a:p>
          <a:endParaRPr lang="de-CH"/>
        </a:p>
      </dgm:t>
    </dgm:pt>
    <dgm:pt modelId="{B4A68B83-4FF3-461A-A7AD-B7BD6450769A}" type="sibTrans" cxnId="{C39CDDE7-6A03-406D-94F2-9058A55D6D95}">
      <dgm:prSet/>
      <dgm:spPr/>
      <dgm:t>
        <a:bodyPr/>
        <a:lstStyle/>
        <a:p>
          <a:endParaRPr lang="de-CH"/>
        </a:p>
      </dgm:t>
    </dgm:pt>
    <dgm:pt modelId="{E5B5A8C1-04DF-4256-BB17-393D8B54A412}">
      <dgm:prSet phldrT="[Text]" custT="1"/>
      <dgm:spPr/>
      <dgm:t>
        <a:bodyPr/>
        <a:lstStyle/>
        <a:p>
          <a:r>
            <a:rPr lang="de-CH" sz="1400" dirty="0" smtClean="0">
              <a:solidFill>
                <a:srgbClr val="FF0000"/>
              </a:solidFill>
            </a:rPr>
            <a:t>«Geschlechterparadoxon»: Mädchen sind zwar seltener von SSV betroffen, aber wenn dies der Fall ist, mehr </a:t>
          </a:r>
          <a:r>
            <a:rPr lang="de-CH" sz="1400" dirty="0" err="1" smtClean="0">
              <a:solidFill>
                <a:srgbClr val="FF0000"/>
              </a:solidFill>
            </a:rPr>
            <a:t>Komorbiditäten</a:t>
          </a:r>
          <a:r>
            <a:rPr lang="de-CH" sz="1400" dirty="0" smtClean="0">
              <a:solidFill>
                <a:srgbClr val="FF0000"/>
              </a:solidFill>
            </a:rPr>
            <a:t> und damit schlechtere Prognose</a:t>
          </a:r>
          <a:endParaRPr lang="de-CH" sz="1400" dirty="0">
            <a:solidFill>
              <a:srgbClr val="FF0000"/>
            </a:solidFill>
          </a:endParaRPr>
        </a:p>
      </dgm:t>
    </dgm:pt>
    <dgm:pt modelId="{CAB7ABBD-8495-406C-A4D9-798E955D9A5C}" type="parTrans" cxnId="{F20890E1-9AB8-415A-BEEE-FDE617532B2E}">
      <dgm:prSet/>
      <dgm:spPr/>
      <dgm:t>
        <a:bodyPr/>
        <a:lstStyle/>
        <a:p>
          <a:endParaRPr lang="de-CH"/>
        </a:p>
      </dgm:t>
    </dgm:pt>
    <dgm:pt modelId="{5DE45EDD-4632-40FA-87BD-26F4BF78954B}" type="sibTrans" cxnId="{F20890E1-9AB8-415A-BEEE-FDE617532B2E}">
      <dgm:prSet/>
      <dgm:spPr/>
      <dgm:t>
        <a:bodyPr/>
        <a:lstStyle/>
        <a:p>
          <a:endParaRPr lang="de-CH"/>
        </a:p>
      </dgm:t>
    </dgm:pt>
    <dgm:pt modelId="{485CB938-0209-4C16-83B9-CEC60C713823}">
      <dgm:prSet custT="1"/>
      <dgm:spPr/>
      <dgm:t>
        <a:bodyPr/>
        <a:lstStyle/>
        <a:p>
          <a:r>
            <a:rPr lang="de-CH" sz="1400" dirty="0"/>
            <a:t>Anpassungsstörungen </a:t>
          </a:r>
          <a:r>
            <a:rPr lang="de-CH" sz="1400" dirty="0" smtClean="0"/>
            <a:t>(Zusammenhang mit einer außergewöhnlichen Belastung zum Beispiel einer einschneidenden Lebensveränderung (Emigration, Flucht, Scheidung der Eltern)</a:t>
          </a:r>
          <a:endParaRPr lang="de-CH" sz="1400" dirty="0"/>
        </a:p>
      </dgm:t>
    </dgm:pt>
    <dgm:pt modelId="{2FBB65E1-2865-43E1-886A-C32E9A03CEC1}" type="parTrans" cxnId="{008AD47B-7AFC-4F11-B3FC-D03DCCE1B357}">
      <dgm:prSet/>
      <dgm:spPr/>
      <dgm:t>
        <a:bodyPr/>
        <a:lstStyle/>
        <a:p>
          <a:endParaRPr lang="de-CH"/>
        </a:p>
      </dgm:t>
    </dgm:pt>
    <dgm:pt modelId="{AAB8D8E3-C43D-46E3-B123-5C833D445DB3}" type="sibTrans" cxnId="{008AD47B-7AFC-4F11-B3FC-D03DCCE1B357}">
      <dgm:prSet/>
      <dgm:spPr/>
      <dgm:t>
        <a:bodyPr/>
        <a:lstStyle/>
        <a:p>
          <a:endParaRPr lang="de-CH"/>
        </a:p>
      </dgm:t>
    </dgm:pt>
    <dgm:pt modelId="{AB439E6A-0072-4A61-89F5-05FCCA003DF3}">
      <dgm:prSet phldrT="[Text]"/>
      <dgm:spPr/>
      <dgm:t>
        <a:bodyPr/>
        <a:lstStyle/>
        <a:p>
          <a:endParaRPr lang="de-CH" dirty="0"/>
        </a:p>
      </dgm:t>
    </dgm:pt>
    <dgm:pt modelId="{9B8EE9CD-0F97-4CAD-AC74-BA87616AF584}" type="parTrans" cxnId="{E52AF1D1-B1C9-4BED-963A-DD5B9CFA7CC4}">
      <dgm:prSet/>
      <dgm:spPr/>
      <dgm:t>
        <a:bodyPr/>
        <a:lstStyle/>
        <a:p>
          <a:endParaRPr lang="de-CH"/>
        </a:p>
      </dgm:t>
    </dgm:pt>
    <dgm:pt modelId="{43538F27-A207-4526-93F6-F2B23441028F}" type="sibTrans" cxnId="{E52AF1D1-B1C9-4BED-963A-DD5B9CFA7CC4}">
      <dgm:prSet/>
      <dgm:spPr/>
      <dgm:t>
        <a:bodyPr/>
        <a:lstStyle/>
        <a:p>
          <a:endParaRPr lang="de-CH"/>
        </a:p>
      </dgm:t>
    </dgm:pt>
    <dgm:pt modelId="{666AD050-FF53-49E8-BC6A-04A5B5F55DD2}">
      <dgm:prSet phldrT="[Text]"/>
      <dgm:spPr/>
      <dgm:t>
        <a:bodyPr/>
        <a:lstStyle/>
        <a:p>
          <a:r>
            <a:rPr lang="de-CH" dirty="0" smtClean="0"/>
            <a:t>Sprachentwicklungsstörungen</a:t>
          </a:r>
          <a:endParaRPr lang="de-CH" dirty="0"/>
        </a:p>
      </dgm:t>
    </dgm:pt>
    <dgm:pt modelId="{CA69AA0A-1415-4D2F-8EBC-6B8E13B3C00C}" type="parTrans" cxnId="{FF78C5C7-0EBD-45ED-9A5E-3E84400E35CD}">
      <dgm:prSet/>
      <dgm:spPr/>
      <dgm:t>
        <a:bodyPr/>
        <a:lstStyle/>
        <a:p>
          <a:endParaRPr lang="de-CH"/>
        </a:p>
      </dgm:t>
    </dgm:pt>
    <dgm:pt modelId="{984039C6-64D8-4195-AEBA-8CF757B5F442}" type="sibTrans" cxnId="{FF78C5C7-0EBD-45ED-9A5E-3E84400E35CD}">
      <dgm:prSet/>
      <dgm:spPr/>
      <dgm:t>
        <a:bodyPr/>
        <a:lstStyle/>
        <a:p>
          <a:endParaRPr lang="de-CH"/>
        </a:p>
      </dgm:t>
    </dgm:pt>
    <dgm:pt modelId="{98CF7257-1FBD-42B9-B5AC-925390A6E06E}">
      <dgm:prSet phldrT="[Text]"/>
      <dgm:spPr/>
      <dgm:t>
        <a:bodyPr/>
        <a:lstStyle/>
        <a:p>
          <a:r>
            <a:rPr lang="de-CH" dirty="0" smtClean="0"/>
            <a:t>umschriebene Entwicklungsstörungen schulischer Fertigkeiten.</a:t>
          </a:r>
          <a:endParaRPr lang="de-CH" dirty="0"/>
        </a:p>
      </dgm:t>
    </dgm:pt>
    <dgm:pt modelId="{045BF934-8103-4D7A-8685-5BAD5AA530A8}" type="parTrans" cxnId="{5320A040-F891-4F86-AA9D-2ED7C22E445D}">
      <dgm:prSet/>
      <dgm:spPr/>
      <dgm:t>
        <a:bodyPr/>
        <a:lstStyle/>
        <a:p>
          <a:endParaRPr lang="de-CH"/>
        </a:p>
      </dgm:t>
    </dgm:pt>
    <dgm:pt modelId="{11FEC640-23CC-411B-9CAC-473AD3B3B5E0}" type="sibTrans" cxnId="{5320A040-F891-4F86-AA9D-2ED7C22E445D}">
      <dgm:prSet/>
      <dgm:spPr/>
      <dgm:t>
        <a:bodyPr/>
        <a:lstStyle/>
        <a:p>
          <a:endParaRPr lang="de-CH"/>
        </a:p>
      </dgm:t>
    </dgm:pt>
    <dgm:pt modelId="{FB5D9F14-AF5B-4E94-8A47-45CC5C4763D4}">
      <dgm:prSet phldrT="[Text]"/>
      <dgm:spPr/>
      <dgm:t>
        <a:bodyPr/>
        <a:lstStyle/>
        <a:p>
          <a:r>
            <a:rPr lang="de-CH" dirty="0" smtClean="0"/>
            <a:t>emotionale Störung mit Geschwisterrivalität</a:t>
          </a:r>
          <a:endParaRPr lang="de-CH" dirty="0"/>
        </a:p>
      </dgm:t>
    </dgm:pt>
    <dgm:pt modelId="{32CCA34E-26A0-496B-ADD4-773248F2F01A}" type="parTrans" cxnId="{80069053-9ECB-44C3-A0D5-F38386D82A72}">
      <dgm:prSet/>
      <dgm:spPr/>
      <dgm:t>
        <a:bodyPr/>
        <a:lstStyle/>
        <a:p>
          <a:endParaRPr lang="de-CH"/>
        </a:p>
      </dgm:t>
    </dgm:pt>
    <dgm:pt modelId="{791DFE3E-E3BA-45E0-97F3-EB202A46B140}" type="sibTrans" cxnId="{80069053-9ECB-44C3-A0D5-F38386D82A72}">
      <dgm:prSet/>
      <dgm:spPr/>
      <dgm:t>
        <a:bodyPr/>
        <a:lstStyle/>
        <a:p>
          <a:endParaRPr lang="de-CH"/>
        </a:p>
      </dgm:t>
    </dgm:pt>
    <dgm:pt modelId="{513EBA26-58C0-472B-B3B4-2744FA4AD0C0}">
      <dgm:prSet/>
      <dgm:spPr/>
      <dgm:t>
        <a:bodyPr/>
        <a:lstStyle/>
        <a:p>
          <a:r>
            <a:rPr lang="de-CH" dirty="0" smtClean="0"/>
            <a:t> </a:t>
          </a:r>
          <a:r>
            <a:rPr lang="de-CH" dirty="0" err="1" smtClean="0"/>
            <a:t>Substanzabusus</a:t>
          </a:r>
          <a:r>
            <a:rPr lang="de-CH" dirty="0" smtClean="0"/>
            <a:t> von verschiedenen psychotropen Substanzen, wie Alkohol, Tabak oder Cannabis</a:t>
          </a:r>
          <a:endParaRPr lang="de-CH" dirty="0"/>
        </a:p>
      </dgm:t>
    </dgm:pt>
    <dgm:pt modelId="{456DE0A6-B6DC-40A5-8F1F-395333454419}" type="parTrans" cxnId="{59486F64-A7F0-41EE-9457-61AF4CE3E399}">
      <dgm:prSet/>
      <dgm:spPr/>
      <dgm:t>
        <a:bodyPr/>
        <a:lstStyle/>
        <a:p>
          <a:endParaRPr lang="de-CH"/>
        </a:p>
      </dgm:t>
    </dgm:pt>
    <dgm:pt modelId="{2D044C9C-260D-482A-90E1-881F628CE45E}" type="sibTrans" cxnId="{59486F64-A7F0-41EE-9457-61AF4CE3E399}">
      <dgm:prSet/>
      <dgm:spPr/>
      <dgm:t>
        <a:bodyPr/>
        <a:lstStyle/>
        <a:p>
          <a:endParaRPr lang="de-CH"/>
        </a:p>
      </dgm:t>
    </dgm:pt>
    <dgm:pt modelId="{BAD93F91-2894-4583-8F07-155111248150}">
      <dgm:prSet custT="1"/>
      <dgm:spPr/>
      <dgm:t>
        <a:bodyPr/>
        <a:lstStyle/>
        <a:p>
          <a:r>
            <a:rPr lang="de-CH" sz="1400" dirty="0" smtClean="0"/>
            <a:t>aggressiven Übergriffen im Rahmen von Impulskontrollstörungen bei </a:t>
          </a:r>
          <a:r>
            <a:rPr lang="de-CH" sz="1400" dirty="0" err="1" smtClean="0"/>
            <a:t>BorderlinePersönlichkeitsstörungen</a:t>
          </a:r>
          <a:endParaRPr lang="de-CH" sz="1400" dirty="0"/>
        </a:p>
      </dgm:t>
    </dgm:pt>
    <dgm:pt modelId="{B0C094F3-776F-4C86-A68E-1AFCE2064295}" type="parTrans" cxnId="{2E5328D3-A223-45BC-8A81-9E3441B01B34}">
      <dgm:prSet/>
      <dgm:spPr/>
      <dgm:t>
        <a:bodyPr/>
        <a:lstStyle/>
        <a:p>
          <a:endParaRPr lang="de-CH"/>
        </a:p>
      </dgm:t>
    </dgm:pt>
    <dgm:pt modelId="{E1ED7BE1-C0BB-402C-BC37-4023766EC104}" type="sibTrans" cxnId="{2E5328D3-A223-45BC-8A81-9E3441B01B34}">
      <dgm:prSet/>
      <dgm:spPr/>
      <dgm:t>
        <a:bodyPr/>
        <a:lstStyle/>
        <a:p>
          <a:endParaRPr lang="de-CH"/>
        </a:p>
      </dgm:t>
    </dgm:pt>
    <dgm:pt modelId="{F3AB7720-5AD7-459D-B527-3604F7D900DC}">
      <dgm:prSet phldrT="[Text]" custT="1"/>
      <dgm:spPr/>
      <dgm:t>
        <a:bodyPr/>
        <a:lstStyle/>
        <a:p>
          <a:endParaRPr lang="de-CH" sz="1400" dirty="0"/>
        </a:p>
      </dgm:t>
    </dgm:pt>
    <dgm:pt modelId="{5AA1B684-D090-457B-954D-1665B525D7F0}" type="parTrans" cxnId="{655AD03F-A304-47F7-9EF8-9027A6FF6537}">
      <dgm:prSet/>
      <dgm:spPr/>
      <dgm:t>
        <a:bodyPr/>
        <a:lstStyle/>
        <a:p>
          <a:endParaRPr lang="de-CH"/>
        </a:p>
      </dgm:t>
    </dgm:pt>
    <dgm:pt modelId="{3F0DFA3F-67FB-484F-81BB-410DC9CC2F32}" type="sibTrans" cxnId="{655AD03F-A304-47F7-9EF8-9027A6FF6537}">
      <dgm:prSet/>
      <dgm:spPr/>
      <dgm:t>
        <a:bodyPr/>
        <a:lstStyle/>
        <a:p>
          <a:endParaRPr lang="de-CH"/>
        </a:p>
      </dgm:t>
    </dgm:pt>
    <dgm:pt modelId="{0AF69A89-B26A-44F4-BC43-23D16332CFA8}">
      <dgm:prSet phldrT="[Text]" custT="1"/>
      <dgm:spPr/>
      <dgm:t>
        <a:bodyPr/>
        <a:lstStyle/>
        <a:p>
          <a:endParaRPr lang="de-CH" sz="1400" dirty="0"/>
        </a:p>
      </dgm:t>
    </dgm:pt>
    <dgm:pt modelId="{A173E956-801E-4D35-98A3-4C8594DCB51A}" type="parTrans" cxnId="{BFE506F7-CD03-4C17-A09E-87108CB4DF1E}">
      <dgm:prSet/>
      <dgm:spPr/>
      <dgm:t>
        <a:bodyPr/>
        <a:lstStyle/>
        <a:p>
          <a:endParaRPr lang="de-CH"/>
        </a:p>
      </dgm:t>
    </dgm:pt>
    <dgm:pt modelId="{E4F1183C-432B-40D6-B7CA-F29CBF63D9E5}" type="sibTrans" cxnId="{BFE506F7-CD03-4C17-A09E-87108CB4DF1E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  <dgm:t>
        <a:bodyPr/>
        <a:lstStyle/>
        <a:p>
          <a:endParaRPr lang="de-CH"/>
        </a:p>
      </dgm:t>
    </dgm:pt>
    <dgm:pt modelId="{7C2F313C-A1A5-4225-9E17-4A8F16EBCC73}" type="pres">
      <dgm:prSet presAssocID="{57AA02EF-930B-488C-A4C6-14FB7006F087}" presName="parTx" presStyleLbl="alignNode1" presStyleIdx="0" presStyleCnt="2" custLinFactNeighborX="-57" custLinFactNeighborY="-468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 custScaleY="99499" custLinFactNeighborX="-1" custLinFactNeighborY="-599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  <dgm:t>
        <a:bodyPr/>
        <a:lstStyle/>
        <a:p>
          <a:endParaRPr lang="de-CH"/>
        </a:p>
      </dgm:t>
    </dgm:pt>
    <dgm:pt modelId="{FC60E122-0F7D-4A48-A021-CE06B83861AA}" type="pres">
      <dgm:prSet presAssocID="{87C235E9-11C5-4837-98C0-960340847DBC}" presName="composite" presStyleCnt="0"/>
      <dgm:spPr/>
      <dgm:t>
        <a:bodyPr/>
        <a:lstStyle/>
        <a:p>
          <a:endParaRPr lang="de-CH"/>
        </a:p>
      </dgm:t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701313AC-7FF0-4832-985D-60FE676D8188}" type="presOf" srcId="{E5B5A8C1-04DF-4256-BB17-393D8B54A412}" destId="{B7CA94C4-A1AD-4DA0-AF22-42A34CED5BDB}" srcOrd="0" destOrd="5" presId="urn:microsoft.com/office/officeart/2005/8/layout/hList1"/>
    <dgm:cxn modelId="{189F09DD-5327-4DBF-8FD8-FFB9260E6E58}" type="presOf" srcId="{0AF69A89-B26A-44F4-BC43-23D16332CFA8}" destId="{B7CA94C4-A1AD-4DA0-AF22-42A34CED5BDB}" srcOrd="0" destOrd="4" presId="urn:microsoft.com/office/officeart/2005/8/layout/hList1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FF78C5C7-0EBD-45ED-9A5E-3E84400E35CD}" srcId="{87C235E9-11C5-4837-98C0-960340847DBC}" destId="{666AD050-FF53-49E8-BC6A-04A5B5F55DD2}" srcOrd="1" destOrd="0" parTransId="{CA69AA0A-1415-4D2F-8EBC-6B8E13B3C00C}" sibTransId="{984039C6-64D8-4195-AEBA-8CF757B5F442}"/>
    <dgm:cxn modelId="{2E5328D3-A223-45BC-8A81-9E3441B01B34}" srcId="{57AA02EF-930B-488C-A4C6-14FB7006F087}" destId="{BAD93F91-2894-4583-8F07-155111248150}" srcOrd="2" destOrd="0" parTransId="{B0C094F3-776F-4C86-A68E-1AFCE2064295}" sibTransId="{E1ED7BE1-C0BB-402C-BC37-4023766EC104}"/>
    <dgm:cxn modelId="{3D665909-A7F0-45A9-88F0-E4143D9AB823}" type="presOf" srcId="{87C235E9-11C5-4837-98C0-960340847DBC}" destId="{EDF1052E-4B04-49E6-B155-C5A76F33AD36}" srcOrd="0" destOrd="0" presId="urn:microsoft.com/office/officeart/2005/8/layout/hList1"/>
    <dgm:cxn modelId="{BFE506F7-CD03-4C17-A09E-87108CB4DF1E}" srcId="{57AA02EF-930B-488C-A4C6-14FB7006F087}" destId="{0AF69A89-B26A-44F4-BC43-23D16332CFA8}" srcOrd="4" destOrd="0" parTransId="{A173E956-801E-4D35-98A3-4C8594DCB51A}" sibTransId="{E4F1183C-432B-40D6-B7CA-F29CBF63D9E5}"/>
    <dgm:cxn modelId="{1D440BA5-C058-476F-8D96-ADE557B43F60}" type="presOf" srcId="{F3AB7720-5AD7-459D-B527-3604F7D900DC}" destId="{B7CA94C4-A1AD-4DA0-AF22-42A34CED5BDB}" srcOrd="0" destOrd="3" presId="urn:microsoft.com/office/officeart/2005/8/layout/hList1"/>
    <dgm:cxn modelId="{F20890E1-9AB8-415A-BEEE-FDE617532B2E}" srcId="{57AA02EF-930B-488C-A4C6-14FB7006F087}" destId="{E5B5A8C1-04DF-4256-BB17-393D8B54A412}" srcOrd="5" destOrd="0" parTransId="{CAB7ABBD-8495-406C-A4D9-798E955D9A5C}" sibTransId="{5DE45EDD-4632-40FA-87BD-26F4BF78954B}"/>
    <dgm:cxn modelId="{8B1CD595-3604-4B86-8E2D-82CC64F10FB0}" type="presOf" srcId="{AB439E6A-0072-4A61-89F5-05FCCA003DF3}" destId="{EF37D908-1E0C-434A-98A3-559005D0E5ED}" srcOrd="0" destOrd="5" presId="urn:microsoft.com/office/officeart/2005/8/layout/hList1"/>
    <dgm:cxn modelId="{59486F64-A7F0-41EE-9457-61AF4CE3E399}" srcId="{87C235E9-11C5-4837-98C0-960340847DBC}" destId="{513EBA26-58C0-472B-B3B4-2744FA4AD0C0}" srcOrd="4" destOrd="0" parTransId="{456DE0A6-B6DC-40A5-8F1F-395333454419}" sibTransId="{2D044C9C-260D-482A-90E1-881F628CE45E}"/>
    <dgm:cxn modelId="{DFB8CC5D-F422-4ECB-9600-FE257A0C8086}" type="presOf" srcId="{57AA02EF-930B-488C-A4C6-14FB7006F087}" destId="{7C2F313C-A1A5-4225-9E17-4A8F16EBCC73}" srcOrd="0" destOrd="0" presId="urn:microsoft.com/office/officeart/2005/8/layout/hList1"/>
    <dgm:cxn modelId="{C39CDDE7-6A03-406D-94F2-9058A55D6D95}" srcId="{87C235E9-11C5-4837-98C0-960340847DBC}" destId="{3BD324DA-487C-42F4-8BB7-FE2915B8C957}" srcOrd="0" destOrd="0" parTransId="{F54C320A-0FF5-4B82-833B-95A6404D001E}" sibTransId="{B4A68B83-4FF3-461A-A7AD-B7BD6450769A}"/>
    <dgm:cxn modelId="{A3ED7809-F5E8-42EB-9725-C7D8541BC4AB}" type="presOf" srcId="{513EBA26-58C0-472B-B3B4-2744FA4AD0C0}" destId="{EF37D908-1E0C-434A-98A3-559005D0E5ED}" srcOrd="0" destOrd="4" presId="urn:microsoft.com/office/officeart/2005/8/layout/hList1"/>
    <dgm:cxn modelId="{16BA3296-B38D-4965-B6D3-879827D4D650}" type="presOf" srcId="{98CF7257-1FBD-42B9-B5AC-925390A6E06E}" destId="{EF37D908-1E0C-434A-98A3-559005D0E5ED}" srcOrd="0" destOrd="2" presId="urn:microsoft.com/office/officeart/2005/8/layout/hList1"/>
    <dgm:cxn modelId="{655AD03F-A304-47F7-9EF8-9027A6FF6537}" srcId="{57AA02EF-930B-488C-A4C6-14FB7006F087}" destId="{F3AB7720-5AD7-459D-B527-3604F7D900DC}" srcOrd="3" destOrd="0" parTransId="{5AA1B684-D090-457B-954D-1665B525D7F0}" sibTransId="{3F0DFA3F-67FB-484F-81BB-410DC9CC2F32}"/>
    <dgm:cxn modelId="{F9681F6B-CEA1-45A3-926F-825544418E44}" type="presOf" srcId="{666AD050-FF53-49E8-BC6A-04A5B5F55DD2}" destId="{EF37D908-1E0C-434A-98A3-559005D0E5ED}" srcOrd="0" destOrd="1" presId="urn:microsoft.com/office/officeart/2005/8/layout/hList1"/>
    <dgm:cxn modelId="{4521CD4C-C860-4E10-8C49-826CF20949C9}" type="presOf" srcId="{FB5D9F14-AF5B-4E94-8A47-45CC5C4763D4}" destId="{EF37D908-1E0C-434A-98A3-559005D0E5ED}" srcOrd="0" destOrd="3" presId="urn:microsoft.com/office/officeart/2005/8/layout/hList1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5320A040-F891-4F86-AA9D-2ED7C22E445D}" srcId="{87C235E9-11C5-4837-98C0-960340847DBC}" destId="{98CF7257-1FBD-42B9-B5AC-925390A6E06E}" srcOrd="2" destOrd="0" parTransId="{045BF934-8103-4D7A-8685-5BAD5AA530A8}" sibTransId="{11FEC640-23CC-411B-9CAC-473AD3B3B5E0}"/>
    <dgm:cxn modelId="{CACC3E59-865C-4BB5-A144-D9D5CBFCDE14}" srcId="{57AA02EF-930B-488C-A4C6-14FB7006F087}" destId="{C2A426C0-F0F4-41D6-824E-53FFC48C9608}" srcOrd="0" destOrd="0" parTransId="{DCA7BB41-2561-4D78-A045-8EF5A862AD13}" sibTransId="{01DB6391-15BA-45B6-AB60-8C96EE804833}"/>
    <dgm:cxn modelId="{FB6FED81-0565-4371-B4F6-A81DE587AA91}" type="presOf" srcId="{3BD324DA-487C-42F4-8BB7-FE2915B8C957}" destId="{EF37D908-1E0C-434A-98A3-559005D0E5ED}" srcOrd="0" destOrd="0" presId="urn:microsoft.com/office/officeart/2005/8/layout/hList1"/>
    <dgm:cxn modelId="{F8F797D2-0D34-45FC-9D34-FB1FCC8C1F44}" type="presOf" srcId="{485CB938-0209-4C16-83B9-CEC60C713823}" destId="{B7CA94C4-A1AD-4DA0-AF22-42A34CED5BDB}" srcOrd="0" destOrd="1" presId="urn:microsoft.com/office/officeart/2005/8/layout/hList1"/>
    <dgm:cxn modelId="{A6BD3ACD-D382-4523-BBF6-77FC6FB2B05C}" type="presOf" srcId="{E11BAD28-91FA-427C-9BAF-92C37D7C8CBF}" destId="{DB14A7CB-6D73-4D8F-A160-13FB038D330B}" srcOrd="0" destOrd="0" presId="urn:microsoft.com/office/officeart/2005/8/layout/hList1"/>
    <dgm:cxn modelId="{008AD47B-7AFC-4F11-B3FC-D03DCCE1B357}" srcId="{57AA02EF-930B-488C-A4C6-14FB7006F087}" destId="{485CB938-0209-4C16-83B9-CEC60C713823}" srcOrd="1" destOrd="0" parTransId="{2FBB65E1-2865-43E1-886A-C32E9A03CEC1}" sibTransId="{AAB8D8E3-C43D-46E3-B123-5C833D445DB3}"/>
    <dgm:cxn modelId="{ED1ADC7A-0DAB-4C3F-B1B9-D7B9B35CEF46}" type="presOf" srcId="{BAD93F91-2894-4583-8F07-155111248150}" destId="{B7CA94C4-A1AD-4DA0-AF22-42A34CED5BDB}" srcOrd="0" destOrd="2" presId="urn:microsoft.com/office/officeart/2005/8/layout/hList1"/>
    <dgm:cxn modelId="{8C0EB90D-6971-4E8D-AF95-2FF21E963EA4}" type="presOf" srcId="{C2A426C0-F0F4-41D6-824E-53FFC48C9608}" destId="{B7CA94C4-A1AD-4DA0-AF22-42A34CED5BDB}" srcOrd="0" destOrd="0" presId="urn:microsoft.com/office/officeart/2005/8/layout/hList1"/>
    <dgm:cxn modelId="{E52AF1D1-B1C9-4BED-963A-DD5B9CFA7CC4}" srcId="{87C235E9-11C5-4837-98C0-960340847DBC}" destId="{AB439E6A-0072-4A61-89F5-05FCCA003DF3}" srcOrd="5" destOrd="0" parTransId="{9B8EE9CD-0F97-4CAD-AC74-BA87616AF584}" sibTransId="{43538F27-A207-4526-93F6-F2B23441028F}"/>
    <dgm:cxn modelId="{80069053-9ECB-44C3-A0D5-F38386D82A72}" srcId="{87C235E9-11C5-4837-98C0-960340847DBC}" destId="{FB5D9F14-AF5B-4E94-8A47-45CC5C4763D4}" srcOrd="3" destOrd="0" parTransId="{32CCA34E-26A0-496B-ADD4-773248F2F01A}" sibTransId="{791DFE3E-E3BA-45E0-97F3-EB202A46B140}"/>
    <dgm:cxn modelId="{FA419732-C066-44D9-98D5-4E42A5F18B14}" type="presParOf" srcId="{DB14A7CB-6D73-4D8F-A160-13FB038D330B}" destId="{DE0BF48A-0B3A-460A-BF55-6B5FE5495337}" srcOrd="0" destOrd="0" presId="urn:microsoft.com/office/officeart/2005/8/layout/hList1"/>
    <dgm:cxn modelId="{2B09D287-7D88-4A8C-8760-EB8A23B25566}" type="presParOf" srcId="{DE0BF48A-0B3A-460A-BF55-6B5FE5495337}" destId="{7C2F313C-A1A5-4225-9E17-4A8F16EBCC73}" srcOrd="0" destOrd="0" presId="urn:microsoft.com/office/officeart/2005/8/layout/hList1"/>
    <dgm:cxn modelId="{D97BA9A4-0C21-4B67-B322-D505E158422F}" type="presParOf" srcId="{DE0BF48A-0B3A-460A-BF55-6B5FE5495337}" destId="{B7CA94C4-A1AD-4DA0-AF22-42A34CED5BDB}" srcOrd="1" destOrd="0" presId="urn:microsoft.com/office/officeart/2005/8/layout/hList1"/>
    <dgm:cxn modelId="{CDFF8EF1-4BB5-45CB-946F-02CBD823F533}" type="presParOf" srcId="{DB14A7CB-6D73-4D8F-A160-13FB038D330B}" destId="{19C2D981-2346-4307-93DA-CECF88E1967D}" srcOrd="1" destOrd="0" presId="urn:microsoft.com/office/officeart/2005/8/layout/hList1"/>
    <dgm:cxn modelId="{004D4E19-802E-482D-9ADC-79ACA7E17709}" type="presParOf" srcId="{DB14A7CB-6D73-4D8F-A160-13FB038D330B}" destId="{FC60E122-0F7D-4A48-A021-CE06B83861AA}" srcOrd="2" destOrd="0" presId="urn:microsoft.com/office/officeart/2005/8/layout/hList1"/>
    <dgm:cxn modelId="{687F3B4D-483C-44EB-817B-86091391ACFE}" type="presParOf" srcId="{FC60E122-0F7D-4A48-A021-CE06B83861AA}" destId="{EDF1052E-4B04-49E6-B155-C5A76F33AD36}" srcOrd="0" destOrd="0" presId="urn:microsoft.com/office/officeart/2005/8/layout/hList1"/>
    <dgm:cxn modelId="{6AAC8F84-7BA1-4CBC-A004-392108337F52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 custT="1"/>
      <dgm:spPr/>
      <dgm:t>
        <a:bodyPr/>
        <a:lstStyle/>
        <a:p>
          <a:r>
            <a:rPr lang="de-CH" sz="2800" dirty="0" smtClean="0"/>
            <a:t>Mädchen </a:t>
          </a:r>
          <a:endParaRPr lang="de-CH" sz="1000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C2A426C0-F0F4-41D6-824E-53FFC48C9608}">
      <dgm:prSet phldrT="[Text]" custT="1"/>
      <dgm:spPr/>
      <dgm:t>
        <a:bodyPr/>
        <a:lstStyle/>
        <a:p>
          <a:r>
            <a:rPr lang="de-CH" sz="1400" b="1" dirty="0" smtClean="0"/>
            <a:t>Ursachen:</a:t>
          </a:r>
          <a:r>
            <a:rPr lang="de-CH" sz="1400" dirty="0" smtClean="0"/>
            <a:t> Genetische Faktoren, Traumata, Substanzmissbrauch</a:t>
          </a:r>
          <a:endParaRPr lang="de-CH" sz="1400" dirty="0"/>
        </a:p>
      </dgm:t>
    </dgm:pt>
    <dgm:pt modelId="{DCA7BB41-2561-4D78-A045-8EF5A862AD13}" type="parTrans" cxnId="{CACC3E59-865C-4BB5-A144-D9D5CBFCDE14}">
      <dgm:prSet/>
      <dgm:spPr/>
      <dgm:t>
        <a:bodyPr/>
        <a:lstStyle/>
        <a:p>
          <a:endParaRPr lang="de-CH"/>
        </a:p>
      </dgm:t>
    </dgm:pt>
    <dgm:pt modelId="{01DB6391-15BA-45B6-AB60-8C96EE804833}" type="sibTrans" cxnId="{CACC3E59-865C-4BB5-A144-D9D5CBFCDE14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 custT="1"/>
      <dgm:spPr/>
      <dgm:t>
        <a:bodyPr/>
        <a:lstStyle/>
        <a:p>
          <a:r>
            <a:rPr lang="de-CH" sz="3200" dirty="0" smtClean="0"/>
            <a:t>Jungs </a:t>
          </a:r>
          <a:endParaRPr lang="de-CH" sz="4500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BD324DA-487C-42F4-8BB7-FE2915B8C957}">
      <dgm:prSet phldrT="[Text]" custT="1"/>
      <dgm:spPr/>
      <dgm:t>
        <a:bodyPr/>
        <a:lstStyle/>
        <a:p>
          <a:r>
            <a:rPr lang="de-CH" sz="1400" b="1" dirty="0" smtClean="0"/>
            <a:t>Ursachen</a:t>
          </a:r>
          <a:r>
            <a:rPr lang="de-CH" sz="1100" dirty="0" smtClean="0"/>
            <a:t>: </a:t>
          </a:r>
          <a:r>
            <a:rPr lang="de-CH" sz="1400" dirty="0" smtClean="0"/>
            <a:t>Genetische Faktoren (MAO-A Gen), Defizite in der Erkennung emotionaler Reize, reduzierte physiologische Reaktivität emotional belastende Reize, «</a:t>
          </a:r>
          <a:r>
            <a:rPr lang="de-CH" sz="1400" dirty="0" err="1" smtClean="0"/>
            <a:t>Fearlessness</a:t>
          </a:r>
          <a:r>
            <a:rPr lang="de-CH" sz="1400" dirty="0" smtClean="0"/>
            <a:t>-Hypothese», mangelnde Sensitivität auf negative Konsequenzen, Defizit in der Angst-Erkennung, mangelnde </a:t>
          </a:r>
          <a:r>
            <a:rPr lang="de-CH" sz="1400" dirty="0" err="1" smtClean="0"/>
            <a:t>Empathiefähigkeit</a:t>
          </a:r>
          <a:r>
            <a:rPr lang="de-CH" sz="1100" dirty="0" smtClean="0"/>
            <a:t>.</a:t>
          </a:r>
          <a:endParaRPr lang="de-CH" sz="1100" dirty="0"/>
        </a:p>
      </dgm:t>
    </dgm:pt>
    <dgm:pt modelId="{F54C320A-0FF5-4B82-833B-95A6404D001E}" type="parTrans" cxnId="{C39CDDE7-6A03-406D-94F2-9058A55D6D95}">
      <dgm:prSet/>
      <dgm:spPr/>
      <dgm:t>
        <a:bodyPr/>
        <a:lstStyle/>
        <a:p>
          <a:endParaRPr lang="de-CH"/>
        </a:p>
      </dgm:t>
    </dgm:pt>
    <dgm:pt modelId="{B4A68B83-4FF3-461A-A7AD-B7BD6450769A}" type="sibTrans" cxnId="{C39CDDE7-6A03-406D-94F2-9058A55D6D95}">
      <dgm:prSet/>
      <dgm:spPr/>
      <dgm:t>
        <a:bodyPr/>
        <a:lstStyle/>
        <a:p>
          <a:endParaRPr lang="de-CH"/>
        </a:p>
      </dgm:t>
    </dgm:pt>
    <dgm:pt modelId="{6BA3499B-3862-45C0-9120-31F4DA8C2728}">
      <dgm:prSet phldrT="[Text]" custT="1"/>
      <dgm:spPr/>
      <dgm:t>
        <a:bodyPr/>
        <a:lstStyle/>
        <a:p>
          <a:r>
            <a:rPr lang="de-CH" sz="1400" b="1" dirty="0" smtClean="0"/>
            <a:t>Merkmale: </a:t>
          </a:r>
          <a:r>
            <a:rPr lang="de-CH" sz="1400" dirty="0" smtClean="0"/>
            <a:t>Mehr Psychische, körperliche, soziale, relationale Probleme</a:t>
          </a:r>
          <a:endParaRPr lang="de-CH" sz="1400" dirty="0"/>
        </a:p>
      </dgm:t>
    </dgm:pt>
    <dgm:pt modelId="{76B47CF9-8E85-4DB8-96F4-785DA8E272FD}" type="parTrans" cxnId="{B98872E4-785F-41AB-9AC7-C8B6DBE280F3}">
      <dgm:prSet/>
      <dgm:spPr/>
      <dgm:t>
        <a:bodyPr/>
        <a:lstStyle/>
        <a:p>
          <a:endParaRPr lang="de-CH"/>
        </a:p>
      </dgm:t>
    </dgm:pt>
    <dgm:pt modelId="{E72760D0-6E55-48D3-B8D9-11BA9EB0DB2C}" type="sibTrans" cxnId="{B98872E4-785F-41AB-9AC7-C8B6DBE280F3}">
      <dgm:prSet/>
      <dgm:spPr/>
      <dgm:t>
        <a:bodyPr/>
        <a:lstStyle/>
        <a:p>
          <a:endParaRPr lang="de-CH"/>
        </a:p>
      </dgm:t>
    </dgm:pt>
    <dgm:pt modelId="{4D4B1BFD-F162-454A-9047-111DE0E19384}">
      <dgm:prSet phldrT="[Text]" custT="1"/>
      <dgm:spPr/>
      <dgm:t>
        <a:bodyPr/>
        <a:lstStyle/>
        <a:p>
          <a:r>
            <a:rPr lang="de-CH" sz="1400" b="1" dirty="0" smtClean="0"/>
            <a:t>Verschieden Entwicklungspfade </a:t>
          </a:r>
          <a:r>
            <a:rPr lang="de-CH" sz="1400" i="1" dirty="0" smtClean="0"/>
            <a:t>(Fontaine (2009)</a:t>
          </a:r>
          <a:r>
            <a:rPr lang="de-CH" sz="1400" b="1" i="0" dirty="0" smtClean="0"/>
            <a:t>:</a:t>
          </a:r>
          <a:endParaRPr lang="de-CH" sz="1400" b="1" i="0" dirty="0"/>
        </a:p>
      </dgm:t>
    </dgm:pt>
    <dgm:pt modelId="{38527206-BAAD-4E5F-A47A-0F1A4C8F45E0}" type="parTrans" cxnId="{67D98880-2982-48EE-A0BC-F05B8BDAD385}">
      <dgm:prSet/>
      <dgm:spPr/>
      <dgm:t>
        <a:bodyPr/>
        <a:lstStyle/>
        <a:p>
          <a:endParaRPr lang="de-CH"/>
        </a:p>
      </dgm:t>
    </dgm:pt>
    <dgm:pt modelId="{2AABF5B1-1154-4234-9EE6-9849DF07CFC3}" type="sibTrans" cxnId="{67D98880-2982-48EE-A0BC-F05B8BDAD385}">
      <dgm:prSet/>
      <dgm:spPr/>
      <dgm:t>
        <a:bodyPr/>
        <a:lstStyle/>
        <a:p>
          <a:endParaRPr lang="de-CH"/>
        </a:p>
      </dgm:t>
    </dgm:pt>
    <dgm:pt modelId="{D38830FF-DF40-4A30-AEAD-E9588EFDF579}">
      <dgm:prSet phldrT="[Text]" custT="1"/>
      <dgm:spPr/>
      <dgm:t>
        <a:bodyPr/>
        <a:lstStyle/>
        <a:p>
          <a:r>
            <a:rPr lang="de-CH" sz="1400" dirty="0" smtClean="0"/>
            <a:t>Mädchen kommen später zu ihren kriminellen Verhaltensweisen </a:t>
          </a:r>
          <a:r>
            <a:rPr lang="de-CH" sz="1400" i="1" dirty="0" smtClean="0"/>
            <a:t>(</a:t>
          </a:r>
          <a:r>
            <a:rPr lang="de-CH" sz="1400" i="1" dirty="0" err="1" smtClean="0"/>
            <a:t>Moffit</a:t>
          </a:r>
          <a:r>
            <a:rPr lang="de-CH" sz="1400" i="1" dirty="0" smtClean="0"/>
            <a:t>, </a:t>
          </a:r>
          <a:r>
            <a:rPr lang="de-CH" sz="1400" i="1" dirty="0" err="1" smtClean="0"/>
            <a:t>Caspi</a:t>
          </a:r>
          <a:r>
            <a:rPr lang="de-CH" sz="1400" i="1" dirty="0" smtClean="0"/>
            <a:t>, </a:t>
          </a:r>
          <a:r>
            <a:rPr lang="de-CH" sz="1400" i="1" dirty="0" err="1" smtClean="0"/>
            <a:t>Rutter</a:t>
          </a:r>
          <a:r>
            <a:rPr lang="de-CH" sz="1400" i="1" dirty="0" smtClean="0"/>
            <a:t> &amp; Silva (2001)</a:t>
          </a:r>
          <a:endParaRPr lang="de-CH" sz="1400" dirty="0"/>
        </a:p>
      </dgm:t>
    </dgm:pt>
    <dgm:pt modelId="{5AF30136-1074-4808-8F7F-52898DD5680E}" type="parTrans" cxnId="{12836B16-5226-482A-AE20-C864D6F6B188}">
      <dgm:prSet/>
      <dgm:spPr/>
      <dgm:t>
        <a:bodyPr/>
        <a:lstStyle/>
        <a:p>
          <a:endParaRPr lang="de-CH"/>
        </a:p>
      </dgm:t>
    </dgm:pt>
    <dgm:pt modelId="{26C3BDB2-E436-4D02-BA9E-5F8C628739A4}" type="sibTrans" cxnId="{12836B16-5226-482A-AE20-C864D6F6B188}">
      <dgm:prSet/>
      <dgm:spPr/>
      <dgm:t>
        <a:bodyPr/>
        <a:lstStyle/>
        <a:p>
          <a:endParaRPr lang="de-CH"/>
        </a:p>
      </dgm:t>
    </dgm:pt>
    <dgm:pt modelId="{36871682-D929-42F4-97DC-B128CFC7AA71}">
      <dgm:prSet phldrT="[Text]" custT="1"/>
      <dgm:spPr/>
      <dgm:t>
        <a:bodyPr/>
        <a:lstStyle/>
        <a:p>
          <a:r>
            <a:rPr lang="de-CH" sz="1400" dirty="0" smtClean="0"/>
            <a:t>Früherer Höhepunkt des Deliktverhaltens (14. LJ)</a:t>
          </a:r>
          <a:endParaRPr lang="de-CH" sz="1400" dirty="0"/>
        </a:p>
      </dgm:t>
    </dgm:pt>
    <dgm:pt modelId="{C99B9903-24D7-41BC-A947-2971D8CAEE10}" type="parTrans" cxnId="{62C2F68A-E8E4-408F-B468-6952E05DECF5}">
      <dgm:prSet/>
      <dgm:spPr/>
      <dgm:t>
        <a:bodyPr/>
        <a:lstStyle/>
        <a:p>
          <a:endParaRPr lang="de-CH"/>
        </a:p>
      </dgm:t>
    </dgm:pt>
    <dgm:pt modelId="{7890F124-CA9C-4CD6-A328-635CC1952337}" type="sibTrans" cxnId="{62C2F68A-E8E4-408F-B468-6952E05DECF5}">
      <dgm:prSet/>
      <dgm:spPr/>
      <dgm:t>
        <a:bodyPr/>
        <a:lstStyle/>
        <a:p>
          <a:endParaRPr lang="de-CH"/>
        </a:p>
      </dgm:t>
    </dgm:pt>
    <dgm:pt modelId="{CB58D9CE-F7E1-493B-AD45-64AB1BB564ED}">
      <dgm:prSet phldrT="[Text]" custT="1"/>
      <dgm:spPr/>
      <dgm:t>
        <a:bodyPr/>
        <a:lstStyle/>
        <a:p>
          <a:r>
            <a:rPr lang="de-CH" sz="1400" dirty="0" smtClean="0"/>
            <a:t>Früher in ihrer Pubertätsentwicklung</a:t>
          </a:r>
          <a:endParaRPr lang="de-CH" sz="1400" dirty="0"/>
        </a:p>
      </dgm:t>
    </dgm:pt>
    <dgm:pt modelId="{0AB4DA58-C449-4BBE-923C-B47DCA6F9F20}" type="parTrans" cxnId="{BD4BF715-FCDD-4DEA-BF12-58E0C50E31AB}">
      <dgm:prSet/>
      <dgm:spPr/>
      <dgm:t>
        <a:bodyPr/>
        <a:lstStyle/>
        <a:p>
          <a:endParaRPr lang="de-CH"/>
        </a:p>
      </dgm:t>
    </dgm:pt>
    <dgm:pt modelId="{A206C501-CA0E-4D62-B072-BC0C01CD195C}" type="sibTrans" cxnId="{BD4BF715-FCDD-4DEA-BF12-58E0C50E31AB}">
      <dgm:prSet/>
      <dgm:spPr/>
      <dgm:t>
        <a:bodyPr/>
        <a:lstStyle/>
        <a:p>
          <a:endParaRPr lang="de-CH"/>
        </a:p>
      </dgm:t>
    </dgm:pt>
    <dgm:pt modelId="{93539789-61BB-48C8-BD13-B28C8CE56A58}">
      <dgm:prSet phldrT="[Text]" custT="1"/>
      <dgm:spPr/>
      <dgm:t>
        <a:bodyPr/>
        <a:lstStyle/>
        <a:p>
          <a:r>
            <a:rPr lang="de-CH" sz="1400" dirty="0" smtClean="0"/>
            <a:t>Frühreife = Risikofaktor</a:t>
          </a:r>
          <a:endParaRPr lang="de-CH" sz="1400" dirty="0"/>
        </a:p>
      </dgm:t>
    </dgm:pt>
    <dgm:pt modelId="{14140FDC-13AA-4F50-85DA-085B34B5A479}" type="parTrans" cxnId="{8F7233F4-1A61-402F-B0C3-0E42FF4B9F0C}">
      <dgm:prSet/>
      <dgm:spPr/>
      <dgm:t>
        <a:bodyPr/>
        <a:lstStyle/>
        <a:p>
          <a:endParaRPr lang="de-CH"/>
        </a:p>
      </dgm:t>
    </dgm:pt>
    <dgm:pt modelId="{1169CC7F-93EA-4C90-9C08-20ED251AA069}" type="sibTrans" cxnId="{8F7233F4-1A61-402F-B0C3-0E42FF4B9F0C}">
      <dgm:prSet/>
      <dgm:spPr/>
      <dgm:t>
        <a:bodyPr/>
        <a:lstStyle/>
        <a:p>
          <a:endParaRPr lang="de-CH"/>
        </a:p>
      </dgm:t>
    </dgm:pt>
    <dgm:pt modelId="{5902C276-54C5-4EEE-B2C6-1074BF5848F0}">
      <dgm:prSet phldrT="[Text]" custT="1"/>
      <dgm:spPr/>
      <dgm:t>
        <a:bodyPr/>
        <a:lstStyle/>
        <a:p>
          <a:r>
            <a:rPr lang="de-CH" sz="1400" b="1" dirty="0" smtClean="0"/>
            <a:t>Erscheinungsform: </a:t>
          </a:r>
          <a:r>
            <a:rPr lang="de-CH" sz="1400" dirty="0" smtClean="0"/>
            <a:t>Früher Beginn; auf Kindes- und Jugendalter beschränkt; persistierend-lebenslang</a:t>
          </a:r>
          <a:endParaRPr lang="de-CH" sz="1400" dirty="0"/>
        </a:p>
      </dgm:t>
    </dgm:pt>
    <dgm:pt modelId="{72279E47-2DA5-4347-98A2-BA2729C3F441}" type="parTrans" cxnId="{ED982DFF-7E50-4A03-BE21-0125A72C8AC3}">
      <dgm:prSet/>
      <dgm:spPr/>
      <dgm:t>
        <a:bodyPr/>
        <a:lstStyle/>
        <a:p>
          <a:endParaRPr lang="de-CH"/>
        </a:p>
      </dgm:t>
    </dgm:pt>
    <dgm:pt modelId="{BF2193C4-7865-47AA-92F2-D539277475E6}" type="sibTrans" cxnId="{ED982DFF-7E50-4A03-BE21-0125A72C8AC3}">
      <dgm:prSet/>
      <dgm:spPr/>
      <dgm:t>
        <a:bodyPr/>
        <a:lstStyle/>
        <a:p>
          <a:endParaRPr lang="de-CH"/>
        </a:p>
      </dgm:t>
    </dgm:pt>
    <dgm:pt modelId="{DF19CB23-12B6-441F-B5C4-232F252E9E4C}">
      <dgm:prSet phldrT="[Text]"/>
      <dgm:spPr/>
      <dgm:t>
        <a:bodyPr/>
        <a:lstStyle/>
        <a:p>
          <a:endParaRPr lang="de-CH" sz="1100" dirty="0"/>
        </a:p>
      </dgm:t>
    </dgm:pt>
    <dgm:pt modelId="{A359191E-A1BB-4776-BD6A-FF2C2EB85AAB}" type="parTrans" cxnId="{C2F65257-9104-41D8-BEBC-21BEA0C429AB}">
      <dgm:prSet/>
      <dgm:spPr/>
      <dgm:t>
        <a:bodyPr/>
        <a:lstStyle/>
        <a:p>
          <a:endParaRPr lang="de-CH"/>
        </a:p>
      </dgm:t>
    </dgm:pt>
    <dgm:pt modelId="{3F70EF0E-5E9D-4179-BC2E-AA4FBC6DC040}" type="sibTrans" cxnId="{C2F65257-9104-41D8-BEBC-21BEA0C429AB}">
      <dgm:prSet/>
      <dgm:spPr/>
      <dgm:t>
        <a:bodyPr/>
        <a:lstStyle/>
        <a:p>
          <a:endParaRPr lang="de-CH"/>
        </a:p>
      </dgm:t>
    </dgm:pt>
    <dgm:pt modelId="{3A71EF9F-B94E-41BB-9446-E7CE812F3755}">
      <dgm:prSet phldrT="[Text]"/>
      <dgm:spPr/>
      <dgm:t>
        <a:bodyPr/>
        <a:lstStyle/>
        <a:p>
          <a:endParaRPr lang="de-CH" sz="1100" dirty="0"/>
        </a:p>
      </dgm:t>
    </dgm:pt>
    <dgm:pt modelId="{72BAD0ED-84D3-49F2-9D9F-72C0A05A77A5}" type="parTrans" cxnId="{DB9E1E57-1281-4C49-8E42-DD6E905757FC}">
      <dgm:prSet/>
      <dgm:spPr/>
      <dgm:t>
        <a:bodyPr/>
        <a:lstStyle/>
        <a:p>
          <a:endParaRPr lang="de-CH"/>
        </a:p>
      </dgm:t>
    </dgm:pt>
    <dgm:pt modelId="{2AD14FD4-E39E-4A91-BBF4-DF03CB99482A}" type="sibTrans" cxnId="{DB9E1E57-1281-4C49-8E42-DD6E905757FC}">
      <dgm:prSet/>
      <dgm:spPr/>
      <dgm:t>
        <a:bodyPr/>
        <a:lstStyle/>
        <a:p>
          <a:endParaRPr lang="de-CH"/>
        </a:p>
      </dgm:t>
    </dgm:pt>
    <dgm:pt modelId="{6F9470C6-F21E-4955-9544-1FA044459EA6}">
      <dgm:prSet phldrT="[Text]"/>
      <dgm:spPr/>
      <dgm:t>
        <a:bodyPr/>
        <a:lstStyle/>
        <a:p>
          <a:endParaRPr lang="de-CH" sz="1100" dirty="0"/>
        </a:p>
      </dgm:t>
    </dgm:pt>
    <dgm:pt modelId="{51255759-72F8-4D92-8FAA-8C36D2EF55A0}" type="parTrans" cxnId="{FE480CF1-8A81-438B-8725-A9E730F449C3}">
      <dgm:prSet/>
      <dgm:spPr/>
      <dgm:t>
        <a:bodyPr/>
        <a:lstStyle/>
        <a:p>
          <a:endParaRPr lang="de-CH"/>
        </a:p>
      </dgm:t>
    </dgm:pt>
    <dgm:pt modelId="{CB841C42-22BB-411D-A828-44293F85E857}" type="sibTrans" cxnId="{FE480CF1-8A81-438B-8725-A9E730F449C3}">
      <dgm:prSet/>
      <dgm:spPr/>
      <dgm:t>
        <a:bodyPr/>
        <a:lstStyle/>
        <a:p>
          <a:endParaRPr lang="de-CH"/>
        </a:p>
      </dgm:t>
    </dgm:pt>
    <dgm:pt modelId="{07E2751C-02D1-4BBD-9351-454C620863C7}">
      <dgm:prSet phldrT="[Text]"/>
      <dgm:spPr/>
      <dgm:t>
        <a:bodyPr/>
        <a:lstStyle/>
        <a:p>
          <a:endParaRPr lang="de-CH" sz="1100" dirty="0"/>
        </a:p>
      </dgm:t>
    </dgm:pt>
    <dgm:pt modelId="{2BD91D08-FBC7-4941-AF32-22B0F5992AA0}" type="parTrans" cxnId="{1EA9DE2D-4A2A-4FBD-91A5-B748170A7D96}">
      <dgm:prSet/>
      <dgm:spPr/>
      <dgm:t>
        <a:bodyPr/>
        <a:lstStyle/>
        <a:p>
          <a:endParaRPr lang="de-CH"/>
        </a:p>
      </dgm:t>
    </dgm:pt>
    <dgm:pt modelId="{4E8D092E-5A80-45AD-80F3-58950EDFB90F}" type="sibTrans" cxnId="{1EA9DE2D-4A2A-4FBD-91A5-B748170A7D96}">
      <dgm:prSet/>
      <dgm:spPr/>
      <dgm:t>
        <a:bodyPr/>
        <a:lstStyle/>
        <a:p>
          <a:endParaRPr lang="de-CH"/>
        </a:p>
      </dgm:t>
    </dgm:pt>
    <dgm:pt modelId="{F49831EB-D05D-4CD3-A37A-C4184D3AE3CC}">
      <dgm:prSet phldrT="[Text]"/>
      <dgm:spPr/>
      <dgm:t>
        <a:bodyPr/>
        <a:lstStyle/>
        <a:p>
          <a:endParaRPr lang="de-CH" sz="1100" dirty="0"/>
        </a:p>
      </dgm:t>
    </dgm:pt>
    <dgm:pt modelId="{B94B6BEB-E617-466A-99E6-3BC1AAE1FD7C}" type="parTrans" cxnId="{0A975EA5-0813-4FC7-80F6-2D31C4D0BA28}">
      <dgm:prSet/>
      <dgm:spPr/>
      <dgm:t>
        <a:bodyPr/>
        <a:lstStyle/>
        <a:p>
          <a:endParaRPr lang="de-CH"/>
        </a:p>
      </dgm:t>
    </dgm:pt>
    <dgm:pt modelId="{0D13C591-23C6-4F7C-977D-9C56B56B507D}" type="sibTrans" cxnId="{0A975EA5-0813-4FC7-80F6-2D31C4D0BA28}">
      <dgm:prSet/>
      <dgm:spPr/>
      <dgm:t>
        <a:bodyPr/>
        <a:lstStyle/>
        <a:p>
          <a:endParaRPr lang="de-CH"/>
        </a:p>
      </dgm:t>
    </dgm:pt>
    <dgm:pt modelId="{F431997C-5880-4A90-9766-38234C492C73}">
      <dgm:prSet phldrT="[Text]"/>
      <dgm:spPr/>
      <dgm:t>
        <a:bodyPr/>
        <a:lstStyle/>
        <a:p>
          <a:endParaRPr lang="de-CH" sz="1100" dirty="0"/>
        </a:p>
      </dgm:t>
    </dgm:pt>
    <dgm:pt modelId="{09DA63C7-B2EE-4072-94C8-05D26F773D23}" type="parTrans" cxnId="{6C5CC39A-E6AA-40BB-B15B-14F06EC5ABBE}">
      <dgm:prSet/>
      <dgm:spPr/>
      <dgm:t>
        <a:bodyPr/>
        <a:lstStyle/>
        <a:p>
          <a:endParaRPr lang="de-CH"/>
        </a:p>
      </dgm:t>
    </dgm:pt>
    <dgm:pt modelId="{E370AD5F-5AE2-4C2C-BEF8-21F0B4BC559B}" type="sibTrans" cxnId="{6C5CC39A-E6AA-40BB-B15B-14F06EC5ABBE}">
      <dgm:prSet/>
      <dgm:spPr/>
      <dgm:t>
        <a:bodyPr/>
        <a:lstStyle/>
        <a:p>
          <a:endParaRPr lang="de-CH"/>
        </a:p>
      </dgm:t>
    </dgm:pt>
    <dgm:pt modelId="{B0602B43-DC90-4A7A-BB50-9BAB2063DED4}">
      <dgm:prSet phldrT="[Text]"/>
      <dgm:spPr/>
      <dgm:t>
        <a:bodyPr/>
        <a:lstStyle/>
        <a:p>
          <a:endParaRPr lang="de-CH" sz="1100" dirty="0"/>
        </a:p>
      </dgm:t>
    </dgm:pt>
    <dgm:pt modelId="{449A2DDF-8EAC-4B0A-9E09-4B7D8A9E0466}" type="parTrans" cxnId="{BF53F2E4-9B0A-4CF2-BF48-8D28D3ACBAC8}">
      <dgm:prSet/>
      <dgm:spPr/>
      <dgm:t>
        <a:bodyPr/>
        <a:lstStyle/>
        <a:p>
          <a:endParaRPr lang="de-CH"/>
        </a:p>
      </dgm:t>
    </dgm:pt>
    <dgm:pt modelId="{A39076ED-4220-424D-B0DA-A7E814B98311}" type="sibTrans" cxnId="{BF53F2E4-9B0A-4CF2-BF48-8D28D3ACBAC8}">
      <dgm:prSet/>
      <dgm:spPr/>
      <dgm:t>
        <a:bodyPr/>
        <a:lstStyle/>
        <a:p>
          <a:endParaRPr lang="de-CH"/>
        </a:p>
      </dgm:t>
    </dgm:pt>
    <dgm:pt modelId="{8196AE44-CCCE-41A2-AC7A-DA65EACE6A75}">
      <dgm:prSet phldrT="[Text]"/>
      <dgm:spPr/>
      <dgm:t>
        <a:bodyPr/>
        <a:lstStyle/>
        <a:p>
          <a:endParaRPr lang="de-CH" sz="1100" dirty="0"/>
        </a:p>
      </dgm:t>
    </dgm:pt>
    <dgm:pt modelId="{594DC56A-A7A9-46F4-86AB-8AAB80247302}" type="parTrans" cxnId="{F852F1A5-80F8-4017-B5F0-7348F5A98DCB}">
      <dgm:prSet/>
      <dgm:spPr/>
      <dgm:t>
        <a:bodyPr/>
        <a:lstStyle/>
        <a:p>
          <a:endParaRPr lang="de-CH"/>
        </a:p>
      </dgm:t>
    </dgm:pt>
    <dgm:pt modelId="{DF3B5913-C902-4283-9A1B-74D031CD98D4}" type="sibTrans" cxnId="{F852F1A5-80F8-4017-B5F0-7348F5A98DCB}">
      <dgm:prSet/>
      <dgm:spPr/>
      <dgm:t>
        <a:bodyPr/>
        <a:lstStyle/>
        <a:p>
          <a:endParaRPr lang="de-CH"/>
        </a:p>
      </dgm:t>
    </dgm:pt>
    <dgm:pt modelId="{5AAB9460-272F-4998-AA05-57A601A94AA9}">
      <dgm:prSet phldrT="[Text]"/>
      <dgm:spPr/>
      <dgm:t>
        <a:bodyPr/>
        <a:lstStyle/>
        <a:p>
          <a:endParaRPr lang="de-CH" sz="1100" dirty="0"/>
        </a:p>
      </dgm:t>
    </dgm:pt>
    <dgm:pt modelId="{1E037708-2140-4628-8EDE-889A6CFA6464}" type="parTrans" cxnId="{BF0B437E-B93D-421E-B2F2-A88116DA71CD}">
      <dgm:prSet/>
      <dgm:spPr/>
      <dgm:t>
        <a:bodyPr/>
        <a:lstStyle/>
        <a:p>
          <a:endParaRPr lang="de-CH"/>
        </a:p>
      </dgm:t>
    </dgm:pt>
    <dgm:pt modelId="{AE14FD37-F179-46E8-98B8-AFAA9E89DDD5}" type="sibTrans" cxnId="{BF0B437E-B93D-421E-B2F2-A88116DA71CD}">
      <dgm:prSet/>
      <dgm:spPr/>
      <dgm:t>
        <a:bodyPr/>
        <a:lstStyle/>
        <a:p>
          <a:endParaRPr lang="de-CH"/>
        </a:p>
      </dgm:t>
    </dgm:pt>
    <dgm:pt modelId="{4044367B-15A2-45DB-8442-D4790065F59B}">
      <dgm:prSet phldrT="[Text]"/>
      <dgm:spPr/>
      <dgm:t>
        <a:bodyPr/>
        <a:lstStyle/>
        <a:p>
          <a:endParaRPr lang="de-CH" sz="1100" dirty="0"/>
        </a:p>
      </dgm:t>
    </dgm:pt>
    <dgm:pt modelId="{A8835F9C-B86B-4019-99F3-8CEE653E9B88}" type="parTrans" cxnId="{EACF041F-B186-40F8-B698-2D70C9B45534}">
      <dgm:prSet/>
      <dgm:spPr/>
      <dgm:t>
        <a:bodyPr/>
        <a:lstStyle/>
        <a:p>
          <a:endParaRPr lang="de-CH"/>
        </a:p>
      </dgm:t>
    </dgm:pt>
    <dgm:pt modelId="{123B8D8D-0370-4C84-B522-96A13FCDF7EE}" type="sibTrans" cxnId="{EACF041F-B186-40F8-B698-2D70C9B45534}">
      <dgm:prSet/>
      <dgm:spPr/>
      <dgm:t>
        <a:bodyPr/>
        <a:lstStyle/>
        <a:p>
          <a:endParaRPr lang="de-CH"/>
        </a:p>
      </dgm:t>
    </dgm:pt>
    <dgm:pt modelId="{18AC6E41-5A54-42BD-9ED0-FCCB0E7F8CE7}">
      <dgm:prSet phldrT="[Text]"/>
      <dgm:spPr/>
      <dgm:t>
        <a:bodyPr/>
        <a:lstStyle/>
        <a:p>
          <a:endParaRPr lang="de-CH" sz="1100" dirty="0"/>
        </a:p>
      </dgm:t>
    </dgm:pt>
    <dgm:pt modelId="{F4E75E9E-0796-444E-9B24-90FD88025394}" type="parTrans" cxnId="{1F36DD66-644D-40AA-B6C1-4C47E803C57B}">
      <dgm:prSet/>
      <dgm:spPr/>
      <dgm:t>
        <a:bodyPr/>
        <a:lstStyle/>
        <a:p>
          <a:endParaRPr lang="de-CH"/>
        </a:p>
      </dgm:t>
    </dgm:pt>
    <dgm:pt modelId="{41A48EA6-2884-432B-B902-90E1F59501F6}" type="sibTrans" cxnId="{1F36DD66-644D-40AA-B6C1-4C47E803C57B}">
      <dgm:prSet/>
      <dgm:spPr/>
      <dgm:t>
        <a:bodyPr/>
        <a:lstStyle/>
        <a:p>
          <a:endParaRPr lang="de-CH"/>
        </a:p>
      </dgm:t>
    </dgm:pt>
    <dgm:pt modelId="{D1B0A5EB-5F0B-497A-B340-E7661BAC7467}">
      <dgm:prSet phldrT="[Text]"/>
      <dgm:spPr/>
      <dgm:t>
        <a:bodyPr/>
        <a:lstStyle/>
        <a:p>
          <a:endParaRPr lang="de-CH" sz="1100" dirty="0"/>
        </a:p>
      </dgm:t>
    </dgm:pt>
    <dgm:pt modelId="{BA117226-E3E1-449C-BB7B-B26821BBF5B3}" type="parTrans" cxnId="{8060B9FF-3F55-4F91-A2BE-C1BDE77ACC5D}">
      <dgm:prSet/>
      <dgm:spPr/>
      <dgm:t>
        <a:bodyPr/>
        <a:lstStyle/>
        <a:p>
          <a:endParaRPr lang="de-CH"/>
        </a:p>
      </dgm:t>
    </dgm:pt>
    <dgm:pt modelId="{FEE40FC9-DBD8-4B8D-BB97-CA819C71F3A2}" type="sibTrans" cxnId="{8060B9FF-3F55-4F91-A2BE-C1BDE77ACC5D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  <dgm:t>
        <a:bodyPr/>
        <a:lstStyle/>
        <a:p>
          <a:endParaRPr lang="de-CH"/>
        </a:p>
      </dgm:t>
    </dgm:pt>
    <dgm:pt modelId="{7C2F313C-A1A5-4225-9E17-4A8F16EBCC73}" type="pres">
      <dgm:prSet presAssocID="{57AA02EF-930B-488C-A4C6-14FB7006F08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  <dgm:t>
        <a:bodyPr/>
        <a:lstStyle/>
        <a:p>
          <a:endParaRPr lang="de-CH"/>
        </a:p>
      </dgm:t>
    </dgm:pt>
    <dgm:pt modelId="{FC60E122-0F7D-4A48-A021-CE06B83861AA}" type="pres">
      <dgm:prSet presAssocID="{87C235E9-11C5-4837-98C0-960340847DBC}" presName="composite" presStyleCnt="0"/>
      <dgm:spPr/>
      <dgm:t>
        <a:bodyPr/>
        <a:lstStyle/>
        <a:p>
          <a:endParaRPr lang="de-CH"/>
        </a:p>
      </dgm:t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6C572E11-342F-4CAF-A7DE-6C3C59C18AAA}" type="presOf" srcId="{4D4B1BFD-F162-454A-9047-111DE0E19384}" destId="{B7CA94C4-A1AD-4DA0-AF22-42A34CED5BDB}" srcOrd="0" destOrd="2" presId="urn:microsoft.com/office/officeart/2005/8/layout/hList1"/>
    <dgm:cxn modelId="{D2F61328-6A5E-4898-928D-2FE3324A6CF7}" type="presOf" srcId="{4044367B-15A2-45DB-8442-D4790065F59B}" destId="{EF37D908-1E0C-434A-98A3-559005D0E5ED}" srcOrd="0" destOrd="9" presId="urn:microsoft.com/office/officeart/2005/8/layout/hList1"/>
    <dgm:cxn modelId="{D940A6FB-5879-4186-A490-BCAA4DAFDEE6}" type="presOf" srcId="{5902C276-54C5-4EEE-B2C6-1074BF5848F0}" destId="{B7CA94C4-A1AD-4DA0-AF22-42A34CED5BDB}" srcOrd="0" destOrd="7" presId="urn:microsoft.com/office/officeart/2005/8/layout/hList1"/>
    <dgm:cxn modelId="{67CC54AD-3C58-48E7-B4AC-12E634F0D1C4}" type="presOf" srcId="{5AAB9460-272F-4998-AA05-57A601A94AA9}" destId="{EF37D908-1E0C-434A-98A3-559005D0E5ED}" srcOrd="0" destOrd="8" presId="urn:microsoft.com/office/officeart/2005/8/layout/hList1"/>
    <dgm:cxn modelId="{BA3DECBB-87B7-4479-A6FB-F0D08FD91E5C}" type="presOf" srcId="{DF19CB23-12B6-441F-B5C4-232F252E9E4C}" destId="{EF37D908-1E0C-434A-98A3-559005D0E5ED}" srcOrd="0" destOrd="12" presId="urn:microsoft.com/office/officeart/2005/8/layout/hList1"/>
    <dgm:cxn modelId="{B98872E4-785F-41AB-9AC7-C8B6DBE280F3}" srcId="{57AA02EF-930B-488C-A4C6-14FB7006F087}" destId="{6BA3499B-3862-45C0-9120-31F4DA8C2728}" srcOrd="1" destOrd="0" parTransId="{76B47CF9-8E85-4DB8-96F4-785DA8E272FD}" sibTransId="{E72760D0-6E55-48D3-B8D9-11BA9EB0DB2C}"/>
    <dgm:cxn modelId="{2F4A9370-D60B-4D82-AC08-ADEBB5A4D554}" type="presOf" srcId="{F49831EB-D05D-4CD3-A37A-C4184D3AE3CC}" destId="{EF37D908-1E0C-434A-98A3-559005D0E5ED}" srcOrd="0" destOrd="4" presId="urn:microsoft.com/office/officeart/2005/8/layout/hList1"/>
    <dgm:cxn modelId="{316350F9-9AEF-4825-87E1-AF0E38F0DA90}" type="presOf" srcId="{B0602B43-DC90-4A7A-BB50-9BAB2063DED4}" destId="{EF37D908-1E0C-434A-98A3-559005D0E5ED}" srcOrd="0" destOrd="6" presId="urn:microsoft.com/office/officeart/2005/8/layout/hList1"/>
    <dgm:cxn modelId="{62C2F68A-E8E4-408F-B468-6952E05DECF5}" srcId="{4D4B1BFD-F162-454A-9047-111DE0E19384}" destId="{36871682-D929-42F4-97DC-B128CFC7AA71}" srcOrd="1" destOrd="0" parTransId="{C99B9903-24D7-41BC-A947-2971D8CAEE10}" sibTransId="{7890F124-CA9C-4CD6-A328-635CC1952337}"/>
    <dgm:cxn modelId="{FE480CF1-8A81-438B-8725-A9E730F449C3}" srcId="{87C235E9-11C5-4837-98C0-960340847DBC}" destId="{6F9470C6-F21E-4955-9544-1FA044459EA6}" srcOrd="2" destOrd="0" parTransId="{51255759-72F8-4D92-8FAA-8C36D2EF55A0}" sibTransId="{CB841C42-22BB-411D-A828-44293F85E857}"/>
    <dgm:cxn modelId="{8060B9FF-3F55-4F91-A2BE-C1BDE77ACC5D}" srcId="{87C235E9-11C5-4837-98C0-960340847DBC}" destId="{D1B0A5EB-5F0B-497A-B340-E7661BAC7467}" srcOrd="11" destOrd="0" parTransId="{BA117226-E3E1-449C-BB7B-B26821BBF5B3}" sibTransId="{FEE40FC9-DBD8-4B8D-BB97-CA819C71F3A2}"/>
    <dgm:cxn modelId="{BF53F2E4-9B0A-4CF2-BF48-8D28D3ACBAC8}" srcId="{87C235E9-11C5-4837-98C0-960340847DBC}" destId="{B0602B43-DC90-4A7A-BB50-9BAB2063DED4}" srcOrd="6" destOrd="0" parTransId="{449A2DDF-8EAC-4B0A-9E09-4B7D8A9E0466}" sibTransId="{A39076ED-4220-424D-B0DA-A7E814B98311}"/>
    <dgm:cxn modelId="{920E7572-7F67-4755-967C-1890C72A1BA8}" type="presOf" srcId="{CB58D9CE-F7E1-493B-AD45-64AB1BB564ED}" destId="{B7CA94C4-A1AD-4DA0-AF22-42A34CED5BDB}" srcOrd="0" destOrd="5" presId="urn:microsoft.com/office/officeart/2005/8/layout/hList1"/>
    <dgm:cxn modelId="{F852F1A5-80F8-4017-B5F0-7348F5A98DCB}" srcId="{87C235E9-11C5-4837-98C0-960340847DBC}" destId="{8196AE44-CCCE-41A2-AC7A-DA65EACE6A75}" srcOrd="7" destOrd="0" parTransId="{594DC56A-A7A9-46F4-86AB-8AAB80247302}" sibTransId="{DF3B5913-C902-4283-9A1B-74D031CD98D4}"/>
    <dgm:cxn modelId="{12836B16-5226-482A-AE20-C864D6F6B188}" srcId="{4D4B1BFD-F162-454A-9047-111DE0E19384}" destId="{D38830FF-DF40-4A30-AEAD-E9588EFDF579}" srcOrd="0" destOrd="0" parTransId="{5AF30136-1074-4808-8F7F-52898DD5680E}" sibTransId="{26C3BDB2-E436-4D02-BA9E-5F8C628739A4}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E9BBF38C-3288-4C2D-8FC9-C5D0745B0A85}" type="presOf" srcId="{D38830FF-DF40-4A30-AEAD-E9588EFDF579}" destId="{B7CA94C4-A1AD-4DA0-AF22-42A34CED5BDB}" srcOrd="0" destOrd="3" presId="urn:microsoft.com/office/officeart/2005/8/layout/hList1"/>
    <dgm:cxn modelId="{6C5CC39A-E6AA-40BB-B15B-14F06EC5ABBE}" srcId="{87C235E9-11C5-4837-98C0-960340847DBC}" destId="{F431997C-5880-4A90-9766-38234C492C73}" srcOrd="5" destOrd="0" parTransId="{09DA63C7-B2EE-4072-94C8-05D26F773D23}" sibTransId="{E370AD5F-5AE2-4C2C-BEF8-21F0B4BC559B}"/>
    <dgm:cxn modelId="{E859C2B9-F819-43BD-A2CC-BFF3D22786DF}" type="presOf" srcId="{57AA02EF-930B-488C-A4C6-14FB7006F087}" destId="{7C2F313C-A1A5-4225-9E17-4A8F16EBCC73}" srcOrd="0" destOrd="0" presId="urn:microsoft.com/office/officeart/2005/8/layout/hList1"/>
    <dgm:cxn modelId="{99518ED3-0AF7-47AD-970B-B17C889C3ACC}" type="presOf" srcId="{93539789-61BB-48C8-BD13-B28C8CE56A58}" destId="{B7CA94C4-A1AD-4DA0-AF22-42A34CED5BDB}" srcOrd="0" destOrd="6" presId="urn:microsoft.com/office/officeart/2005/8/layout/hList1"/>
    <dgm:cxn modelId="{F5A9C88D-A30C-487C-9FE4-20FAAAB53B41}" type="presOf" srcId="{8196AE44-CCCE-41A2-AC7A-DA65EACE6A75}" destId="{EF37D908-1E0C-434A-98A3-559005D0E5ED}" srcOrd="0" destOrd="7" presId="urn:microsoft.com/office/officeart/2005/8/layout/hList1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E8ADEDD8-3A27-49B6-95B7-54996D75A453}" type="presOf" srcId="{6BA3499B-3862-45C0-9120-31F4DA8C2728}" destId="{B7CA94C4-A1AD-4DA0-AF22-42A34CED5BDB}" srcOrd="0" destOrd="1" presId="urn:microsoft.com/office/officeart/2005/8/layout/hList1"/>
    <dgm:cxn modelId="{0C2DAC26-6F20-429F-A026-D89334B43421}" type="presOf" srcId="{6F9470C6-F21E-4955-9544-1FA044459EA6}" destId="{EF37D908-1E0C-434A-98A3-559005D0E5ED}" srcOrd="0" destOrd="2" presId="urn:microsoft.com/office/officeart/2005/8/layout/hList1"/>
    <dgm:cxn modelId="{CACC3E59-865C-4BB5-A144-D9D5CBFCDE14}" srcId="{57AA02EF-930B-488C-A4C6-14FB7006F087}" destId="{C2A426C0-F0F4-41D6-824E-53FFC48C9608}" srcOrd="0" destOrd="0" parTransId="{DCA7BB41-2561-4D78-A045-8EF5A862AD13}" sibTransId="{01DB6391-15BA-45B6-AB60-8C96EE804833}"/>
    <dgm:cxn modelId="{85872108-B128-4587-A31F-C84A70F24F92}" type="presOf" srcId="{18AC6E41-5A54-42BD-9ED0-FCCB0E7F8CE7}" destId="{EF37D908-1E0C-434A-98A3-559005D0E5ED}" srcOrd="0" destOrd="10" presId="urn:microsoft.com/office/officeart/2005/8/layout/hList1"/>
    <dgm:cxn modelId="{BD4BF715-FCDD-4DEA-BF12-58E0C50E31AB}" srcId="{4D4B1BFD-F162-454A-9047-111DE0E19384}" destId="{CB58D9CE-F7E1-493B-AD45-64AB1BB564ED}" srcOrd="2" destOrd="0" parTransId="{0AB4DA58-C449-4BBE-923C-B47DCA6F9F20}" sibTransId="{A206C501-CA0E-4D62-B072-BC0C01CD195C}"/>
    <dgm:cxn modelId="{67D98880-2982-48EE-A0BC-F05B8BDAD385}" srcId="{57AA02EF-930B-488C-A4C6-14FB7006F087}" destId="{4D4B1BFD-F162-454A-9047-111DE0E19384}" srcOrd="2" destOrd="0" parTransId="{38527206-BAAD-4E5F-A47A-0F1A4C8F45E0}" sibTransId="{2AABF5B1-1154-4234-9EE6-9849DF07CFC3}"/>
    <dgm:cxn modelId="{78C13746-6B04-4BC1-93D8-96346CE0DF3A}" type="presOf" srcId="{07E2751C-02D1-4BBD-9351-454C620863C7}" destId="{EF37D908-1E0C-434A-98A3-559005D0E5ED}" srcOrd="0" destOrd="3" presId="urn:microsoft.com/office/officeart/2005/8/layout/hList1"/>
    <dgm:cxn modelId="{22DE5EAF-45A4-49A4-A0DE-A05032F48993}" type="presOf" srcId="{87C235E9-11C5-4837-98C0-960340847DBC}" destId="{EDF1052E-4B04-49E6-B155-C5A76F33AD36}" srcOrd="0" destOrd="0" presId="urn:microsoft.com/office/officeart/2005/8/layout/hList1"/>
    <dgm:cxn modelId="{78DEBF69-1511-4897-A26B-F0BCC74EEC97}" type="presOf" srcId="{F431997C-5880-4A90-9766-38234C492C73}" destId="{EF37D908-1E0C-434A-98A3-559005D0E5ED}" srcOrd="0" destOrd="5" presId="urn:microsoft.com/office/officeart/2005/8/layout/hList1"/>
    <dgm:cxn modelId="{A307CF86-A248-4D97-9BBD-CF6DBB23F8B3}" type="presOf" srcId="{36871682-D929-42F4-97DC-B128CFC7AA71}" destId="{B7CA94C4-A1AD-4DA0-AF22-42A34CED5BDB}" srcOrd="0" destOrd="4" presId="urn:microsoft.com/office/officeart/2005/8/layout/hList1"/>
    <dgm:cxn modelId="{1EA9DE2D-4A2A-4FBD-91A5-B748170A7D96}" srcId="{87C235E9-11C5-4837-98C0-960340847DBC}" destId="{07E2751C-02D1-4BBD-9351-454C620863C7}" srcOrd="3" destOrd="0" parTransId="{2BD91D08-FBC7-4941-AF32-22B0F5992AA0}" sibTransId="{4E8D092E-5A80-45AD-80F3-58950EDFB90F}"/>
    <dgm:cxn modelId="{C2F65257-9104-41D8-BEBC-21BEA0C429AB}" srcId="{87C235E9-11C5-4837-98C0-960340847DBC}" destId="{DF19CB23-12B6-441F-B5C4-232F252E9E4C}" srcOrd="12" destOrd="0" parTransId="{A359191E-A1BB-4776-BD6A-FF2C2EB85AAB}" sibTransId="{3F70EF0E-5E9D-4179-BC2E-AA4FBC6DC040}"/>
    <dgm:cxn modelId="{EACF041F-B186-40F8-B698-2D70C9B45534}" srcId="{87C235E9-11C5-4837-98C0-960340847DBC}" destId="{4044367B-15A2-45DB-8442-D4790065F59B}" srcOrd="9" destOrd="0" parTransId="{A8835F9C-B86B-4019-99F3-8CEE653E9B88}" sibTransId="{123B8D8D-0370-4C84-B522-96A13FCDF7EE}"/>
    <dgm:cxn modelId="{0A975EA5-0813-4FC7-80F6-2D31C4D0BA28}" srcId="{87C235E9-11C5-4837-98C0-960340847DBC}" destId="{F49831EB-D05D-4CD3-A37A-C4184D3AE3CC}" srcOrd="4" destOrd="0" parTransId="{B94B6BEB-E617-466A-99E6-3BC1AAE1FD7C}" sibTransId="{0D13C591-23C6-4F7C-977D-9C56B56B507D}"/>
    <dgm:cxn modelId="{BF0B437E-B93D-421E-B2F2-A88116DA71CD}" srcId="{87C235E9-11C5-4837-98C0-960340847DBC}" destId="{5AAB9460-272F-4998-AA05-57A601A94AA9}" srcOrd="8" destOrd="0" parTransId="{1E037708-2140-4628-8EDE-889A6CFA6464}" sibTransId="{AE14FD37-F179-46E8-98B8-AFAA9E89DDD5}"/>
    <dgm:cxn modelId="{3F281FD1-E0FA-4A2D-8762-02E45912DD45}" type="presOf" srcId="{3A71EF9F-B94E-41BB-9446-E7CE812F3755}" destId="{EF37D908-1E0C-434A-98A3-559005D0E5ED}" srcOrd="0" destOrd="1" presId="urn:microsoft.com/office/officeart/2005/8/layout/hList1"/>
    <dgm:cxn modelId="{ED982DFF-7E50-4A03-BE21-0125A72C8AC3}" srcId="{57AA02EF-930B-488C-A4C6-14FB7006F087}" destId="{5902C276-54C5-4EEE-B2C6-1074BF5848F0}" srcOrd="3" destOrd="0" parTransId="{72279E47-2DA5-4347-98A2-BA2729C3F441}" sibTransId="{BF2193C4-7865-47AA-92F2-D539277475E6}"/>
    <dgm:cxn modelId="{1F36DD66-644D-40AA-B6C1-4C47E803C57B}" srcId="{87C235E9-11C5-4837-98C0-960340847DBC}" destId="{18AC6E41-5A54-42BD-9ED0-FCCB0E7F8CE7}" srcOrd="10" destOrd="0" parTransId="{F4E75E9E-0796-444E-9B24-90FD88025394}" sibTransId="{41A48EA6-2884-432B-B902-90E1F59501F6}"/>
    <dgm:cxn modelId="{D12457D4-0AE7-438C-95B3-59B75ADC1B46}" type="presOf" srcId="{D1B0A5EB-5F0B-497A-B340-E7661BAC7467}" destId="{EF37D908-1E0C-434A-98A3-559005D0E5ED}" srcOrd="0" destOrd="11" presId="urn:microsoft.com/office/officeart/2005/8/layout/hList1"/>
    <dgm:cxn modelId="{A7E96BCC-8DAE-480E-9D81-8D96C2488B70}" type="presOf" srcId="{E11BAD28-91FA-427C-9BAF-92C37D7C8CBF}" destId="{DB14A7CB-6D73-4D8F-A160-13FB038D330B}" srcOrd="0" destOrd="0" presId="urn:microsoft.com/office/officeart/2005/8/layout/hList1"/>
    <dgm:cxn modelId="{8F7233F4-1A61-402F-B0C3-0E42FF4B9F0C}" srcId="{4D4B1BFD-F162-454A-9047-111DE0E19384}" destId="{93539789-61BB-48C8-BD13-B28C8CE56A58}" srcOrd="3" destOrd="0" parTransId="{14140FDC-13AA-4F50-85DA-085B34B5A479}" sibTransId="{1169CC7F-93EA-4C90-9C08-20ED251AA069}"/>
    <dgm:cxn modelId="{C556CDA0-B4EB-49A2-8D59-7638D648BE48}" type="presOf" srcId="{C2A426C0-F0F4-41D6-824E-53FFC48C9608}" destId="{B7CA94C4-A1AD-4DA0-AF22-42A34CED5BDB}" srcOrd="0" destOrd="0" presId="urn:microsoft.com/office/officeart/2005/8/layout/hList1"/>
    <dgm:cxn modelId="{DB9E1E57-1281-4C49-8E42-DD6E905757FC}" srcId="{87C235E9-11C5-4837-98C0-960340847DBC}" destId="{3A71EF9F-B94E-41BB-9446-E7CE812F3755}" srcOrd="1" destOrd="0" parTransId="{72BAD0ED-84D3-49F2-9D9F-72C0A05A77A5}" sibTransId="{2AD14FD4-E39E-4A91-BBF4-DF03CB99482A}"/>
    <dgm:cxn modelId="{16E6AF5D-A709-4DEE-94E9-DE0612B46403}" type="presOf" srcId="{3BD324DA-487C-42F4-8BB7-FE2915B8C957}" destId="{EF37D908-1E0C-434A-98A3-559005D0E5ED}" srcOrd="0" destOrd="0" presId="urn:microsoft.com/office/officeart/2005/8/layout/hList1"/>
    <dgm:cxn modelId="{C39CDDE7-6A03-406D-94F2-9058A55D6D95}" srcId="{87C235E9-11C5-4837-98C0-960340847DBC}" destId="{3BD324DA-487C-42F4-8BB7-FE2915B8C957}" srcOrd="0" destOrd="0" parTransId="{F54C320A-0FF5-4B82-833B-95A6404D001E}" sibTransId="{B4A68B83-4FF3-461A-A7AD-B7BD6450769A}"/>
    <dgm:cxn modelId="{44838484-ED1F-44C5-8C46-FF31515E9E5E}" type="presParOf" srcId="{DB14A7CB-6D73-4D8F-A160-13FB038D330B}" destId="{DE0BF48A-0B3A-460A-BF55-6B5FE5495337}" srcOrd="0" destOrd="0" presId="urn:microsoft.com/office/officeart/2005/8/layout/hList1"/>
    <dgm:cxn modelId="{E65CBE53-A556-413B-BADD-CA339B656286}" type="presParOf" srcId="{DE0BF48A-0B3A-460A-BF55-6B5FE5495337}" destId="{7C2F313C-A1A5-4225-9E17-4A8F16EBCC73}" srcOrd="0" destOrd="0" presId="urn:microsoft.com/office/officeart/2005/8/layout/hList1"/>
    <dgm:cxn modelId="{B20FC84D-5A42-4A20-8F80-8783C58157FB}" type="presParOf" srcId="{DE0BF48A-0B3A-460A-BF55-6B5FE5495337}" destId="{B7CA94C4-A1AD-4DA0-AF22-42A34CED5BDB}" srcOrd="1" destOrd="0" presId="urn:microsoft.com/office/officeart/2005/8/layout/hList1"/>
    <dgm:cxn modelId="{ACA0D33F-9C00-49E9-9325-769CF9A72A82}" type="presParOf" srcId="{DB14A7CB-6D73-4D8F-A160-13FB038D330B}" destId="{19C2D981-2346-4307-93DA-CECF88E1967D}" srcOrd="1" destOrd="0" presId="urn:microsoft.com/office/officeart/2005/8/layout/hList1"/>
    <dgm:cxn modelId="{1610F1F4-D2CA-4C1E-BECA-4F2FF83B50E1}" type="presParOf" srcId="{DB14A7CB-6D73-4D8F-A160-13FB038D330B}" destId="{FC60E122-0F7D-4A48-A021-CE06B83861AA}" srcOrd="2" destOrd="0" presId="urn:microsoft.com/office/officeart/2005/8/layout/hList1"/>
    <dgm:cxn modelId="{3D2A1268-44AA-46E1-A33E-37B7698BD900}" type="presParOf" srcId="{FC60E122-0F7D-4A48-A021-CE06B83861AA}" destId="{EDF1052E-4B04-49E6-B155-C5A76F33AD36}" srcOrd="0" destOrd="0" presId="urn:microsoft.com/office/officeart/2005/8/layout/hList1"/>
    <dgm:cxn modelId="{DE8F4C7B-CD7A-4E51-BD2E-9EAA86EE9CE1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 custT="1"/>
      <dgm:spPr/>
      <dgm:t>
        <a:bodyPr/>
        <a:lstStyle/>
        <a:p>
          <a:r>
            <a:rPr lang="de-CH" sz="1600" dirty="0" smtClean="0"/>
            <a:t>Mädchen (w) </a:t>
          </a:r>
          <a:endParaRPr lang="de-CH" sz="1100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C2A426C0-F0F4-41D6-824E-53FFC48C9608}">
      <dgm:prSet phldrT="[Text]"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innerfamiliäre </a:t>
          </a:r>
          <a:r>
            <a:rPr lang="de-CH" b="1" dirty="0" err="1" smtClean="0">
              <a:solidFill>
                <a:srgbClr val="FF0000"/>
              </a:solidFill>
            </a:rPr>
            <a:t>Gewalterf</a:t>
          </a:r>
          <a:r>
            <a:rPr lang="de-CH" b="1" dirty="0" smtClean="0">
              <a:solidFill>
                <a:srgbClr val="FF0000"/>
              </a:solidFill>
            </a:rPr>
            <a:t>. - &amp; sex. Missbrauch</a:t>
          </a:r>
          <a:endParaRPr lang="de-CH" b="1" dirty="0">
            <a:solidFill>
              <a:srgbClr val="FF0000"/>
            </a:solidFill>
          </a:endParaRPr>
        </a:p>
      </dgm:t>
    </dgm:pt>
    <dgm:pt modelId="{DCA7BB41-2561-4D78-A045-8EF5A862AD13}" type="parTrans" cxnId="{CACC3E59-865C-4BB5-A144-D9D5CBFCDE14}">
      <dgm:prSet/>
      <dgm:spPr/>
      <dgm:t>
        <a:bodyPr/>
        <a:lstStyle/>
        <a:p>
          <a:endParaRPr lang="de-CH"/>
        </a:p>
      </dgm:t>
    </dgm:pt>
    <dgm:pt modelId="{01DB6391-15BA-45B6-AB60-8C96EE804833}" type="sibTrans" cxnId="{CACC3E59-865C-4BB5-A144-D9D5CBFCDE14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 custT="1"/>
      <dgm:spPr/>
      <dgm:t>
        <a:bodyPr/>
        <a:lstStyle/>
        <a:p>
          <a:r>
            <a:rPr lang="de-CH" sz="1600" dirty="0" smtClean="0"/>
            <a:t>Jungs (m) </a:t>
          </a:r>
          <a:endParaRPr lang="de-CH" sz="1100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BD324DA-487C-42F4-8BB7-FE2915B8C957}">
      <dgm:prSet phldrT="[Text]"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Peers</a:t>
          </a:r>
          <a:endParaRPr lang="de-CH" b="1" dirty="0">
            <a:solidFill>
              <a:srgbClr val="FF0000"/>
            </a:solidFill>
          </a:endParaRPr>
        </a:p>
      </dgm:t>
    </dgm:pt>
    <dgm:pt modelId="{F54C320A-0FF5-4B82-833B-95A6404D001E}" type="parTrans" cxnId="{C39CDDE7-6A03-406D-94F2-9058A55D6D95}">
      <dgm:prSet/>
      <dgm:spPr/>
      <dgm:t>
        <a:bodyPr/>
        <a:lstStyle/>
        <a:p>
          <a:endParaRPr lang="de-CH"/>
        </a:p>
      </dgm:t>
    </dgm:pt>
    <dgm:pt modelId="{B4A68B83-4FF3-461A-A7AD-B7BD6450769A}" type="sibTrans" cxnId="{C39CDDE7-6A03-406D-94F2-9058A55D6D95}">
      <dgm:prSet/>
      <dgm:spPr/>
      <dgm:t>
        <a:bodyPr/>
        <a:lstStyle/>
        <a:p>
          <a:endParaRPr lang="de-CH"/>
        </a:p>
      </dgm:t>
    </dgm:pt>
    <dgm:pt modelId="{94492A9B-9664-420B-A0AF-40B3EB73297C}">
      <dgm:prSet/>
      <dgm:spPr/>
      <dgm:t>
        <a:bodyPr/>
        <a:lstStyle/>
        <a:p>
          <a:r>
            <a:rPr lang="de-CH" dirty="0" smtClean="0"/>
            <a:t>Häufiger </a:t>
          </a:r>
          <a:r>
            <a:rPr lang="de-CH" b="1" dirty="0" smtClean="0">
              <a:solidFill>
                <a:srgbClr val="FF0000"/>
              </a:solidFill>
            </a:rPr>
            <a:t>vernachlässigender Erziehungsstil </a:t>
          </a:r>
          <a:r>
            <a:rPr lang="de-CH" dirty="0" smtClean="0"/>
            <a:t>erfahren</a:t>
          </a:r>
          <a:endParaRPr lang="de-CH" dirty="0"/>
        </a:p>
      </dgm:t>
    </dgm:pt>
    <dgm:pt modelId="{3D7B5668-5EF6-4818-97B0-DDA4E80B7012}" type="parTrans" cxnId="{09485E1E-9356-463B-84EA-82CBC79E48C2}">
      <dgm:prSet/>
      <dgm:spPr/>
      <dgm:t>
        <a:bodyPr/>
        <a:lstStyle/>
        <a:p>
          <a:endParaRPr lang="de-CH"/>
        </a:p>
      </dgm:t>
    </dgm:pt>
    <dgm:pt modelId="{295B5A65-4C5F-4B34-9F53-4E62E982B2E5}" type="sibTrans" cxnId="{09485E1E-9356-463B-84EA-82CBC79E48C2}">
      <dgm:prSet/>
      <dgm:spPr/>
      <dgm:t>
        <a:bodyPr/>
        <a:lstStyle/>
        <a:p>
          <a:endParaRPr lang="de-CH"/>
        </a:p>
      </dgm:t>
    </dgm:pt>
    <dgm:pt modelId="{F72237A3-65B9-4812-80AD-EDF6D76F8F1E}">
      <dgm:prSet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Fehlende Nähe zu den Eltern</a:t>
          </a:r>
          <a:endParaRPr lang="de-CH" b="1" dirty="0">
            <a:solidFill>
              <a:srgbClr val="FF0000"/>
            </a:solidFill>
          </a:endParaRPr>
        </a:p>
      </dgm:t>
    </dgm:pt>
    <dgm:pt modelId="{20DF695B-4D16-4D24-A866-EAA47B5534E1}" type="parTrans" cxnId="{C94CEB71-8BD9-46D3-B203-EAD95FA9F540}">
      <dgm:prSet/>
      <dgm:spPr/>
      <dgm:t>
        <a:bodyPr/>
        <a:lstStyle/>
        <a:p>
          <a:endParaRPr lang="de-CH"/>
        </a:p>
      </dgm:t>
    </dgm:pt>
    <dgm:pt modelId="{1EC582A6-4FB7-4CCB-BCFA-D1E0EAE1A8D4}" type="sibTrans" cxnId="{C94CEB71-8BD9-46D3-B203-EAD95FA9F540}">
      <dgm:prSet/>
      <dgm:spPr/>
      <dgm:t>
        <a:bodyPr/>
        <a:lstStyle/>
        <a:p>
          <a:endParaRPr lang="de-CH"/>
        </a:p>
      </dgm:t>
    </dgm:pt>
    <dgm:pt modelId="{63F0198C-7A7B-488D-B641-475BFE6A01C0}">
      <dgm:prSet phldrT="[Text]"/>
      <dgm:spPr/>
      <dgm:t>
        <a:bodyPr/>
        <a:lstStyle/>
        <a:p>
          <a:r>
            <a:rPr lang="de-CH" dirty="0" smtClean="0"/>
            <a:t>Soziale Zurückweisung kleinerer Risikofaktor </a:t>
          </a:r>
          <a:endParaRPr lang="de-CH" dirty="0"/>
        </a:p>
      </dgm:t>
    </dgm:pt>
    <dgm:pt modelId="{DBBE2042-0F9B-4524-9E75-223F03C22290}" type="parTrans" cxnId="{8C6D5466-D001-4BF9-92C7-B860AB6F4650}">
      <dgm:prSet/>
      <dgm:spPr/>
      <dgm:t>
        <a:bodyPr/>
        <a:lstStyle/>
        <a:p>
          <a:endParaRPr lang="de-CH"/>
        </a:p>
      </dgm:t>
    </dgm:pt>
    <dgm:pt modelId="{6CD57501-A245-458C-AA82-82A3EFCBEC74}" type="sibTrans" cxnId="{8C6D5466-D001-4BF9-92C7-B860AB6F4650}">
      <dgm:prSet/>
      <dgm:spPr/>
      <dgm:t>
        <a:bodyPr/>
        <a:lstStyle/>
        <a:p>
          <a:endParaRPr lang="de-CH"/>
        </a:p>
      </dgm:t>
    </dgm:pt>
    <dgm:pt modelId="{FA3678CB-E1B4-49C4-8E40-0812588A1450}">
      <dgm:prSet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Sensibler auf familiale Deprivationslage </a:t>
          </a:r>
          <a:r>
            <a:rPr lang="de-CH" dirty="0" smtClean="0"/>
            <a:t>(schwerwiegende familiale Probleme, Armut, Trennung, Scheidung, Gewalterfahrungen) u. stärker m/</a:t>
          </a:r>
          <a:r>
            <a:rPr lang="de-CH" dirty="0" err="1" smtClean="0"/>
            <a:t>lf</a:t>
          </a:r>
          <a:r>
            <a:rPr lang="de-CH" dirty="0" smtClean="0"/>
            <a:t> belastet</a:t>
          </a:r>
          <a:endParaRPr lang="de-CH" dirty="0"/>
        </a:p>
      </dgm:t>
    </dgm:pt>
    <dgm:pt modelId="{52CE54CE-9132-4E1C-889E-80D2E5817079}" type="parTrans" cxnId="{65DF9305-DEB2-4960-9EB6-3BDC2BAFF300}">
      <dgm:prSet/>
      <dgm:spPr/>
      <dgm:t>
        <a:bodyPr/>
        <a:lstStyle/>
        <a:p>
          <a:endParaRPr lang="de-CH"/>
        </a:p>
      </dgm:t>
    </dgm:pt>
    <dgm:pt modelId="{A2EECA2D-A011-415D-AEC2-82DDEC472545}" type="sibTrans" cxnId="{65DF9305-DEB2-4960-9EB6-3BDC2BAFF300}">
      <dgm:prSet/>
      <dgm:spPr/>
      <dgm:t>
        <a:bodyPr/>
        <a:lstStyle/>
        <a:p>
          <a:endParaRPr lang="de-CH"/>
        </a:p>
      </dgm:t>
    </dgm:pt>
    <dgm:pt modelId="{3FD2ECDD-E521-4335-8826-D7043F1A8645}">
      <dgm:prSet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negatives/ambivalentes Verhältnis zu Bezugspersonen </a:t>
          </a:r>
          <a:endParaRPr lang="de-CH" b="1" dirty="0">
            <a:solidFill>
              <a:srgbClr val="FF0000"/>
            </a:solidFill>
          </a:endParaRPr>
        </a:p>
      </dgm:t>
    </dgm:pt>
    <dgm:pt modelId="{AB766729-F0C4-4FBC-8DEE-9D9A268123E4}" type="parTrans" cxnId="{7C608CF5-CE02-46C4-868E-1C5A4B2F133F}">
      <dgm:prSet/>
      <dgm:spPr/>
      <dgm:t>
        <a:bodyPr/>
        <a:lstStyle/>
        <a:p>
          <a:endParaRPr lang="de-CH"/>
        </a:p>
      </dgm:t>
    </dgm:pt>
    <dgm:pt modelId="{062C40CB-C9AF-4DCC-9C6A-67443B3DA128}" type="sibTrans" cxnId="{7C608CF5-CE02-46C4-868E-1C5A4B2F133F}">
      <dgm:prSet/>
      <dgm:spPr/>
      <dgm:t>
        <a:bodyPr/>
        <a:lstStyle/>
        <a:p>
          <a:endParaRPr lang="de-CH"/>
        </a:p>
      </dgm:t>
    </dgm:pt>
    <dgm:pt modelId="{D04A32E9-0DAD-498C-9EF4-997D362DBE55}">
      <dgm:prSet phldrT="[Text]"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Tiefere Raten psychiatrischer Vorerkrankungen </a:t>
          </a:r>
          <a:r>
            <a:rPr lang="de-CH" dirty="0" smtClean="0"/>
            <a:t>als w </a:t>
          </a:r>
          <a:endParaRPr lang="de-CH" dirty="0"/>
        </a:p>
      </dgm:t>
    </dgm:pt>
    <dgm:pt modelId="{787A0D4D-582A-45ED-92C0-565B61C0DC9A}" type="parTrans" cxnId="{092C7999-A651-4BAB-B539-3EBEDED36A59}">
      <dgm:prSet/>
      <dgm:spPr/>
      <dgm:t>
        <a:bodyPr/>
        <a:lstStyle/>
        <a:p>
          <a:endParaRPr lang="de-CH"/>
        </a:p>
      </dgm:t>
    </dgm:pt>
    <dgm:pt modelId="{DABBCC8F-476F-47C5-B840-1E12CD0D0A66}" type="sibTrans" cxnId="{092C7999-A651-4BAB-B539-3EBEDED36A59}">
      <dgm:prSet/>
      <dgm:spPr/>
      <dgm:t>
        <a:bodyPr/>
        <a:lstStyle/>
        <a:p>
          <a:endParaRPr lang="de-CH"/>
        </a:p>
      </dgm:t>
    </dgm:pt>
    <dgm:pt modelId="{94DC73F0-42EA-4AB3-B9C9-3A6ACC13D43F}">
      <dgm:prSet phldrT="[Text]"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Misshandlung und Traumata in der Kindheit</a:t>
          </a:r>
          <a:r>
            <a:rPr lang="de-CH" b="0" dirty="0" smtClean="0"/>
            <a:t>; von zuhause weglaufen, Probleme ins soz. Beziehungen; Automutilation; Suizidalität; Selbstwert</a:t>
          </a:r>
          <a:endParaRPr lang="de-CH" b="0" dirty="0"/>
        </a:p>
      </dgm:t>
    </dgm:pt>
    <dgm:pt modelId="{21F247A4-F9C2-4A09-8D3E-D10D6F6183D7}" type="parTrans" cxnId="{67559BAA-1BEB-4972-A909-724F1066A95F}">
      <dgm:prSet/>
      <dgm:spPr/>
      <dgm:t>
        <a:bodyPr/>
        <a:lstStyle/>
        <a:p>
          <a:endParaRPr lang="de-CH"/>
        </a:p>
      </dgm:t>
    </dgm:pt>
    <dgm:pt modelId="{83803E5B-50EF-4852-A8E8-643B7785A6CA}" type="sibTrans" cxnId="{67559BAA-1BEB-4972-A909-724F1066A95F}">
      <dgm:prSet/>
      <dgm:spPr/>
      <dgm:t>
        <a:bodyPr/>
        <a:lstStyle/>
        <a:p>
          <a:endParaRPr lang="de-CH"/>
        </a:p>
      </dgm:t>
    </dgm:pt>
    <dgm:pt modelId="{1FDE41FB-DD2B-4D62-9194-23919EAED717}">
      <dgm:prSet/>
      <dgm:spPr/>
      <dgm:t>
        <a:bodyPr/>
        <a:lstStyle/>
        <a:p>
          <a:r>
            <a:rPr lang="de-CH" dirty="0" err="1" smtClean="0"/>
            <a:t>Zus.hang</a:t>
          </a:r>
          <a:r>
            <a:rPr lang="de-CH" dirty="0" smtClean="0"/>
            <a:t> </a:t>
          </a:r>
          <a:r>
            <a:rPr lang="de-CH" dirty="0" err="1" smtClean="0"/>
            <a:t>Ke</a:t>
          </a:r>
          <a:r>
            <a:rPr lang="de-CH" dirty="0" smtClean="0"/>
            <a:t>-Psychopathologie u. SSV nimmt mit Alter zu. </a:t>
          </a:r>
          <a:endParaRPr lang="de-CH" dirty="0"/>
        </a:p>
      </dgm:t>
    </dgm:pt>
    <dgm:pt modelId="{51F26EA9-9817-4F57-8260-9095BB408489}" type="parTrans" cxnId="{7DF3E0A5-097A-493E-818D-D8F966427270}">
      <dgm:prSet/>
      <dgm:spPr/>
      <dgm:t>
        <a:bodyPr/>
        <a:lstStyle/>
        <a:p>
          <a:endParaRPr lang="de-CH"/>
        </a:p>
      </dgm:t>
    </dgm:pt>
    <dgm:pt modelId="{5F57C696-7AFA-4B9D-8F3B-829CB41E777C}" type="sibTrans" cxnId="{7DF3E0A5-097A-493E-818D-D8F966427270}">
      <dgm:prSet/>
      <dgm:spPr/>
      <dgm:t>
        <a:bodyPr/>
        <a:lstStyle/>
        <a:p>
          <a:endParaRPr lang="de-CH"/>
        </a:p>
      </dgm:t>
    </dgm:pt>
    <dgm:pt modelId="{A3357B66-CCF2-4E64-B66F-5784416C1E88}">
      <dgm:prSet phldrT="[Text]"/>
      <dgm:spPr/>
      <dgm:t>
        <a:bodyPr/>
        <a:lstStyle/>
        <a:p>
          <a:r>
            <a:rPr lang="de-CH" dirty="0" err="1" smtClean="0"/>
            <a:t>Zus.hang</a:t>
          </a:r>
          <a:r>
            <a:rPr lang="de-CH" dirty="0" smtClean="0"/>
            <a:t> </a:t>
          </a:r>
          <a:r>
            <a:rPr lang="de-CH" dirty="0" err="1" smtClean="0"/>
            <a:t>Ke</a:t>
          </a:r>
          <a:r>
            <a:rPr lang="de-CH" dirty="0" smtClean="0"/>
            <a:t>-Psychopathologie u. SSV nimmt mit Alter ab. </a:t>
          </a:r>
          <a:endParaRPr lang="de-CH" dirty="0"/>
        </a:p>
      </dgm:t>
    </dgm:pt>
    <dgm:pt modelId="{1BE264AB-C4BA-48E4-BD8F-80F1F4FE8C41}" type="parTrans" cxnId="{610D6208-6C17-4EB6-8632-25CCE893EF66}">
      <dgm:prSet/>
      <dgm:spPr/>
      <dgm:t>
        <a:bodyPr/>
        <a:lstStyle/>
        <a:p>
          <a:endParaRPr lang="de-CH"/>
        </a:p>
      </dgm:t>
    </dgm:pt>
    <dgm:pt modelId="{4F22E353-D989-4D42-B0B8-C88972E12EAB}" type="sibTrans" cxnId="{610D6208-6C17-4EB6-8632-25CCE893EF66}">
      <dgm:prSet/>
      <dgm:spPr/>
      <dgm:t>
        <a:bodyPr/>
        <a:lstStyle/>
        <a:p>
          <a:endParaRPr lang="de-CH"/>
        </a:p>
      </dgm:t>
    </dgm:pt>
    <dgm:pt modelId="{BE525502-EF73-4A17-9F1D-F02BE9E04953}">
      <dgm:prSet phldrT="[Text]"/>
      <dgm:spPr/>
      <dgm:t>
        <a:bodyPr/>
        <a:lstStyle/>
        <a:p>
          <a:r>
            <a:rPr lang="de-CH" dirty="0" smtClean="0"/>
            <a:t>Risikofaktoren für erneute Delinquenz im Erwachsenenalter: Jede erneute jugendliche Anzeige erhöht das Risiko um 9%</a:t>
          </a:r>
          <a:endParaRPr lang="de-CH" dirty="0"/>
        </a:p>
      </dgm:t>
    </dgm:pt>
    <dgm:pt modelId="{2B13DA20-2ACC-40A4-B75C-EBA16F58CD62}" type="parTrans" cxnId="{09A167AD-E5FD-43B7-B224-D9E83384A330}">
      <dgm:prSet/>
      <dgm:spPr/>
      <dgm:t>
        <a:bodyPr/>
        <a:lstStyle/>
        <a:p>
          <a:endParaRPr lang="de-CH"/>
        </a:p>
      </dgm:t>
    </dgm:pt>
    <dgm:pt modelId="{FC2BDC31-0816-43C9-9E04-FD6E9EF8B2F3}" type="sibTrans" cxnId="{09A167AD-E5FD-43B7-B224-D9E83384A330}">
      <dgm:prSet/>
      <dgm:spPr/>
      <dgm:t>
        <a:bodyPr/>
        <a:lstStyle/>
        <a:p>
          <a:endParaRPr lang="de-CH"/>
        </a:p>
      </dgm:t>
    </dgm:pt>
    <dgm:pt modelId="{81FE2B2E-F502-4E11-AD49-4F2595D85112}">
      <dgm:prSet phldrT="[Text]"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Kein Zusammenhang Misshandlung und SSV</a:t>
          </a:r>
          <a:endParaRPr lang="de-CH" b="1" dirty="0">
            <a:solidFill>
              <a:srgbClr val="FF0000"/>
            </a:solidFill>
          </a:endParaRPr>
        </a:p>
      </dgm:t>
    </dgm:pt>
    <dgm:pt modelId="{4C492084-7696-40B5-9082-7814B7E1230E}" type="parTrans" cxnId="{DE48EDC6-C402-4C62-BDDA-88D88C65B3B8}">
      <dgm:prSet/>
      <dgm:spPr/>
      <dgm:t>
        <a:bodyPr/>
        <a:lstStyle/>
        <a:p>
          <a:endParaRPr lang="de-CH"/>
        </a:p>
      </dgm:t>
    </dgm:pt>
    <dgm:pt modelId="{DB6592B7-9C71-4C64-8761-A0C44160B891}" type="sibTrans" cxnId="{DE48EDC6-C402-4C62-BDDA-88D88C65B3B8}">
      <dgm:prSet/>
      <dgm:spPr/>
      <dgm:t>
        <a:bodyPr/>
        <a:lstStyle/>
        <a:p>
          <a:endParaRPr lang="de-CH"/>
        </a:p>
      </dgm:t>
    </dgm:pt>
    <dgm:pt modelId="{D7E09110-F033-4163-A931-040ACCBEA442}">
      <dgm:prSet phldrT="[Text]"/>
      <dgm:spPr/>
      <dgm:t>
        <a:bodyPr/>
        <a:lstStyle/>
        <a:p>
          <a:endParaRPr lang="de-CH" dirty="0"/>
        </a:p>
      </dgm:t>
    </dgm:pt>
    <dgm:pt modelId="{5858492F-E623-481C-AEE7-F2C9EEDE6197}" type="parTrans" cxnId="{450C4B37-264F-4A40-B900-8822207F0FFD}">
      <dgm:prSet/>
      <dgm:spPr/>
      <dgm:t>
        <a:bodyPr/>
        <a:lstStyle/>
        <a:p>
          <a:endParaRPr lang="de-CH"/>
        </a:p>
      </dgm:t>
    </dgm:pt>
    <dgm:pt modelId="{EC556F15-ECC3-4F5E-A13F-865ADEAFE660}" type="sibTrans" cxnId="{450C4B37-264F-4A40-B900-8822207F0FFD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</dgm:pt>
    <dgm:pt modelId="{7C2F313C-A1A5-4225-9E17-4A8F16EBCC73}" type="pres">
      <dgm:prSet presAssocID="{57AA02EF-930B-488C-A4C6-14FB7006F087}" presName="parTx" presStyleLbl="alignNode1" presStyleIdx="0" presStyleCnt="2" custScaleY="2302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</dgm:pt>
    <dgm:pt modelId="{FC60E122-0F7D-4A48-A021-CE06B83861AA}" type="pres">
      <dgm:prSet presAssocID="{87C235E9-11C5-4837-98C0-960340847DBC}" presName="composite" presStyleCnt="0"/>
      <dgm:spPr/>
    </dgm:pt>
    <dgm:pt modelId="{EDF1052E-4B04-49E6-B155-C5A76F33AD36}" type="pres">
      <dgm:prSet presAssocID="{87C235E9-11C5-4837-98C0-960340847DBC}" presName="parTx" presStyleLbl="alignNode1" presStyleIdx="1" presStyleCnt="2" custScaleY="2302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25519710-36E4-4DBB-AA0E-59AE2F3A7869}" type="presOf" srcId="{57AA02EF-930B-488C-A4C6-14FB7006F087}" destId="{7C2F313C-A1A5-4225-9E17-4A8F16EBCC73}" srcOrd="0" destOrd="0" presId="urn:microsoft.com/office/officeart/2005/8/layout/hList1"/>
    <dgm:cxn modelId="{BC072B65-A8E5-4241-8932-BC0E1466E851}" type="presOf" srcId="{A3357B66-CCF2-4E64-B66F-5784416C1E88}" destId="{EF37D908-1E0C-434A-98A3-559005D0E5ED}" srcOrd="0" destOrd="4" presId="urn:microsoft.com/office/officeart/2005/8/layout/hList1"/>
    <dgm:cxn modelId="{7C608CF5-CE02-46C4-868E-1C5A4B2F133F}" srcId="{57AA02EF-930B-488C-A4C6-14FB7006F087}" destId="{3FD2ECDD-E521-4335-8826-D7043F1A8645}" srcOrd="3" destOrd="0" parTransId="{AB766729-F0C4-4FBC-8DEE-9D9A268123E4}" sibTransId="{062C40CB-C9AF-4DCC-9C6A-67443B3DA128}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450C4B37-264F-4A40-B900-8822207F0FFD}" srcId="{87C235E9-11C5-4837-98C0-960340847DBC}" destId="{D7E09110-F033-4163-A931-040ACCBEA442}" srcOrd="5" destOrd="0" parTransId="{5858492F-E623-481C-AEE7-F2C9EEDE6197}" sibTransId="{EC556F15-ECC3-4F5E-A13F-865ADEAFE660}"/>
    <dgm:cxn modelId="{1149EB68-741B-467E-ABD0-3EE3A019ABF0}" type="presOf" srcId="{BE525502-EF73-4A17-9F1D-F02BE9E04953}" destId="{EF37D908-1E0C-434A-98A3-559005D0E5ED}" srcOrd="0" destOrd="6" presId="urn:microsoft.com/office/officeart/2005/8/layout/hList1"/>
    <dgm:cxn modelId="{BF0A72AF-3E7F-4A83-9DFC-CF6FFA7F9F23}" type="presOf" srcId="{FA3678CB-E1B4-49C4-8E40-0812588A1450}" destId="{B7CA94C4-A1AD-4DA0-AF22-42A34CED5BDB}" srcOrd="0" destOrd="2" presId="urn:microsoft.com/office/officeart/2005/8/layout/hList1"/>
    <dgm:cxn modelId="{65DF9305-DEB2-4960-9EB6-3BDC2BAFF300}" srcId="{57AA02EF-930B-488C-A4C6-14FB7006F087}" destId="{FA3678CB-E1B4-49C4-8E40-0812588A1450}" srcOrd="2" destOrd="0" parTransId="{52CE54CE-9132-4E1C-889E-80D2E5817079}" sibTransId="{A2EECA2D-A011-415D-AEC2-82DDEC472545}"/>
    <dgm:cxn modelId="{E199D21B-2892-47B6-B987-029E6983CDA6}" type="presOf" srcId="{3BD324DA-487C-42F4-8BB7-FE2915B8C957}" destId="{EF37D908-1E0C-434A-98A3-559005D0E5ED}" srcOrd="0" destOrd="0" presId="urn:microsoft.com/office/officeart/2005/8/layout/hList1"/>
    <dgm:cxn modelId="{FB73D4B2-2C12-4DE5-8DAB-F21CC596D456}" type="presOf" srcId="{81FE2B2E-F502-4E11-AD49-4F2595D85112}" destId="{EF37D908-1E0C-434A-98A3-559005D0E5ED}" srcOrd="0" destOrd="1" presId="urn:microsoft.com/office/officeart/2005/8/layout/hList1"/>
    <dgm:cxn modelId="{C39CDDE7-6A03-406D-94F2-9058A55D6D95}" srcId="{87C235E9-11C5-4837-98C0-960340847DBC}" destId="{3BD324DA-487C-42F4-8BB7-FE2915B8C957}" srcOrd="0" destOrd="0" parTransId="{F54C320A-0FF5-4B82-833B-95A6404D001E}" sibTransId="{B4A68B83-4FF3-461A-A7AD-B7BD6450769A}"/>
    <dgm:cxn modelId="{092C7999-A651-4BAB-B539-3EBEDED36A59}" srcId="{87C235E9-11C5-4837-98C0-960340847DBC}" destId="{D04A32E9-0DAD-498C-9EF4-997D362DBE55}" srcOrd="3" destOrd="0" parTransId="{787A0D4D-582A-45ED-92C0-565B61C0DC9A}" sibTransId="{DABBCC8F-476F-47C5-B840-1E12CD0D0A66}"/>
    <dgm:cxn modelId="{09485E1E-9356-463B-84EA-82CBC79E48C2}" srcId="{57AA02EF-930B-488C-A4C6-14FB7006F087}" destId="{94492A9B-9664-420B-A0AF-40B3EB73297C}" srcOrd="5" destOrd="0" parTransId="{3D7B5668-5EF6-4818-97B0-DDA4E80B7012}" sibTransId="{295B5A65-4C5F-4B34-9F53-4E62E982B2E5}"/>
    <dgm:cxn modelId="{C94CEB71-8BD9-46D3-B203-EAD95FA9F540}" srcId="{57AA02EF-930B-488C-A4C6-14FB7006F087}" destId="{F72237A3-65B9-4812-80AD-EDF6D76F8F1E}" srcOrd="6" destOrd="0" parTransId="{20DF695B-4D16-4D24-A866-EAA47B5534E1}" sibTransId="{1EC582A6-4FB7-4CCB-BCFA-D1E0EAE1A8D4}"/>
    <dgm:cxn modelId="{AD0BCA81-A181-470D-BAEF-7B58F25E1CF1}" type="presOf" srcId="{E11BAD28-91FA-427C-9BAF-92C37D7C8CBF}" destId="{DB14A7CB-6D73-4D8F-A160-13FB038D330B}" srcOrd="0" destOrd="0" presId="urn:microsoft.com/office/officeart/2005/8/layout/hList1"/>
    <dgm:cxn modelId="{67559BAA-1BEB-4972-A909-724F1066A95F}" srcId="{57AA02EF-930B-488C-A4C6-14FB7006F087}" destId="{94DC73F0-42EA-4AB3-B9C9-3A6ACC13D43F}" srcOrd="0" destOrd="0" parTransId="{21F247A4-F9C2-4A09-8D3E-D10D6F6183D7}" sibTransId="{83803E5B-50EF-4852-A8E8-643B7785A6CA}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09A167AD-E5FD-43B7-B224-D9E83384A330}" srcId="{87C235E9-11C5-4837-98C0-960340847DBC}" destId="{BE525502-EF73-4A17-9F1D-F02BE9E04953}" srcOrd="6" destOrd="0" parTransId="{2B13DA20-2ACC-40A4-B75C-EBA16F58CD62}" sibTransId="{FC2BDC31-0816-43C9-9E04-FD6E9EF8B2F3}"/>
    <dgm:cxn modelId="{424C5E5B-E242-478A-9A8B-3BC5A74F843F}" type="presOf" srcId="{94492A9B-9664-420B-A0AF-40B3EB73297C}" destId="{B7CA94C4-A1AD-4DA0-AF22-42A34CED5BDB}" srcOrd="0" destOrd="5" presId="urn:microsoft.com/office/officeart/2005/8/layout/hList1"/>
    <dgm:cxn modelId="{8C6D5466-D001-4BF9-92C7-B860AB6F4650}" srcId="{87C235E9-11C5-4837-98C0-960340847DBC}" destId="{63F0198C-7A7B-488D-B641-475BFE6A01C0}" srcOrd="2" destOrd="0" parTransId="{DBBE2042-0F9B-4524-9E75-223F03C22290}" sibTransId="{6CD57501-A245-458C-AA82-82A3EFCBEC74}"/>
    <dgm:cxn modelId="{CACC3E59-865C-4BB5-A144-D9D5CBFCDE14}" srcId="{57AA02EF-930B-488C-A4C6-14FB7006F087}" destId="{C2A426C0-F0F4-41D6-824E-53FFC48C9608}" srcOrd="1" destOrd="0" parTransId="{DCA7BB41-2561-4D78-A045-8EF5A862AD13}" sibTransId="{01DB6391-15BA-45B6-AB60-8C96EE804833}"/>
    <dgm:cxn modelId="{E8C44A80-3B6C-467E-A668-6FC144D17A6D}" type="presOf" srcId="{87C235E9-11C5-4837-98C0-960340847DBC}" destId="{EDF1052E-4B04-49E6-B155-C5A76F33AD36}" srcOrd="0" destOrd="0" presId="urn:microsoft.com/office/officeart/2005/8/layout/hList1"/>
    <dgm:cxn modelId="{E961B4E5-1F78-451B-9335-B6D195FAE034}" type="presOf" srcId="{63F0198C-7A7B-488D-B641-475BFE6A01C0}" destId="{EF37D908-1E0C-434A-98A3-559005D0E5ED}" srcOrd="0" destOrd="2" presId="urn:microsoft.com/office/officeart/2005/8/layout/hList1"/>
    <dgm:cxn modelId="{35B2D046-65A5-4CD2-B224-170AC2565EED}" type="presOf" srcId="{D04A32E9-0DAD-498C-9EF4-997D362DBE55}" destId="{EF37D908-1E0C-434A-98A3-559005D0E5ED}" srcOrd="0" destOrd="3" presId="urn:microsoft.com/office/officeart/2005/8/layout/hList1"/>
    <dgm:cxn modelId="{9626F8F3-581C-4C8B-B9C3-7B8C220C423A}" type="presOf" srcId="{C2A426C0-F0F4-41D6-824E-53FFC48C9608}" destId="{B7CA94C4-A1AD-4DA0-AF22-42A34CED5BDB}" srcOrd="0" destOrd="1" presId="urn:microsoft.com/office/officeart/2005/8/layout/hList1"/>
    <dgm:cxn modelId="{7DF3E0A5-097A-493E-818D-D8F966427270}" srcId="{57AA02EF-930B-488C-A4C6-14FB7006F087}" destId="{1FDE41FB-DD2B-4D62-9194-23919EAED717}" srcOrd="4" destOrd="0" parTransId="{51F26EA9-9817-4F57-8260-9095BB408489}" sibTransId="{5F57C696-7AFA-4B9D-8F3B-829CB41E777C}"/>
    <dgm:cxn modelId="{610D6208-6C17-4EB6-8632-25CCE893EF66}" srcId="{87C235E9-11C5-4837-98C0-960340847DBC}" destId="{A3357B66-CCF2-4E64-B66F-5784416C1E88}" srcOrd="4" destOrd="0" parTransId="{1BE264AB-C4BA-48E4-BD8F-80F1F4FE8C41}" sibTransId="{4F22E353-D989-4D42-B0B8-C88972E12EAB}"/>
    <dgm:cxn modelId="{59DA6B5B-F253-4FC9-B9F4-2EEE4CAE7D6A}" type="presOf" srcId="{F72237A3-65B9-4812-80AD-EDF6D76F8F1E}" destId="{B7CA94C4-A1AD-4DA0-AF22-42A34CED5BDB}" srcOrd="0" destOrd="6" presId="urn:microsoft.com/office/officeart/2005/8/layout/hList1"/>
    <dgm:cxn modelId="{26E90ACD-E8AC-4D2C-B39A-046D7EAABB58}" type="presOf" srcId="{1FDE41FB-DD2B-4D62-9194-23919EAED717}" destId="{B7CA94C4-A1AD-4DA0-AF22-42A34CED5BDB}" srcOrd="0" destOrd="4" presId="urn:microsoft.com/office/officeart/2005/8/layout/hList1"/>
    <dgm:cxn modelId="{BCF97763-A625-407D-9909-78C4298E5389}" type="presOf" srcId="{94DC73F0-42EA-4AB3-B9C9-3A6ACC13D43F}" destId="{B7CA94C4-A1AD-4DA0-AF22-42A34CED5BDB}" srcOrd="0" destOrd="0" presId="urn:microsoft.com/office/officeart/2005/8/layout/hList1"/>
    <dgm:cxn modelId="{A2B91071-C9A6-486F-863B-D1D97FAE8A54}" type="presOf" srcId="{3FD2ECDD-E521-4335-8826-D7043F1A8645}" destId="{B7CA94C4-A1AD-4DA0-AF22-42A34CED5BDB}" srcOrd="0" destOrd="3" presId="urn:microsoft.com/office/officeart/2005/8/layout/hList1"/>
    <dgm:cxn modelId="{64F251CF-D06C-4F3C-99A8-688AEB374A3B}" type="presOf" srcId="{D7E09110-F033-4163-A931-040ACCBEA442}" destId="{EF37D908-1E0C-434A-98A3-559005D0E5ED}" srcOrd="0" destOrd="5" presId="urn:microsoft.com/office/officeart/2005/8/layout/hList1"/>
    <dgm:cxn modelId="{DE48EDC6-C402-4C62-BDDA-88D88C65B3B8}" srcId="{87C235E9-11C5-4837-98C0-960340847DBC}" destId="{81FE2B2E-F502-4E11-AD49-4F2595D85112}" srcOrd="1" destOrd="0" parTransId="{4C492084-7696-40B5-9082-7814B7E1230E}" sibTransId="{DB6592B7-9C71-4C64-8761-A0C44160B891}"/>
    <dgm:cxn modelId="{234F3CE2-158C-490D-8FF3-7FF73DFF0162}" type="presParOf" srcId="{DB14A7CB-6D73-4D8F-A160-13FB038D330B}" destId="{DE0BF48A-0B3A-460A-BF55-6B5FE5495337}" srcOrd="0" destOrd="0" presId="urn:microsoft.com/office/officeart/2005/8/layout/hList1"/>
    <dgm:cxn modelId="{686439EB-BB44-4579-8A4D-CB987E8109D4}" type="presParOf" srcId="{DE0BF48A-0B3A-460A-BF55-6B5FE5495337}" destId="{7C2F313C-A1A5-4225-9E17-4A8F16EBCC73}" srcOrd="0" destOrd="0" presId="urn:microsoft.com/office/officeart/2005/8/layout/hList1"/>
    <dgm:cxn modelId="{D8BA0020-053A-4E8C-B3BC-CC54C0BB0095}" type="presParOf" srcId="{DE0BF48A-0B3A-460A-BF55-6B5FE5495337}" destId="{B7CA94C4-A1AD-4DA0-AF22-42A34CED5BDB}" srcOrd="1" destOrd="0" presId="urn:microsoft.com/office/officeart/2005/8/layout/hList1"/>
    <dgm:cxn modelId="{60D5FB90-E368-46BE-969F-6FBBD05357D5}" type="presParOf" srcId="{DB14A7CB-6D73-4D8F-A160-13FB038D330B}" destId="{19C2D981-2346-4307-93DA-CECF88E1967D}" srcOrd="1" destOrd="0" presId="urn:microsoft.com/office/officeart/2005/8/layout/hList1"/>
    <dgm:cxn modelId="{B80BF8C9-7538-4977-B329-BF632A3F09C1}" type="presParOf" srcId="{DB14A7CB-6D73-4D8F-A160-13FB038D330B}" destId="{FC60E122-0F7D-4A48-A021-CE06B83861AA}" srcOrd="2" destOrd="0" presId="urn:microsoft.com/office/officeart/2005/8/layout/hList1"/>
    <dgm:cxn modelId="{3C10CA7F-85A7-4762-89A3-B275ABDE1C86}" type="presParOf" srcId="{FC60E122-0F7D-4A48-A021-CE06B83861AA}" destId="{EDF1052E-4B04-49E6-B155-C5A76F33AD36}" srcOrd="0" destOrd="0" presId="urn:microsoft.com/office/officeart/2005/8/layout/hList1"/>
    <dgm:cxn modelId="{346A6CFE-ABB2-4B74-86E9-ACE4C0B9F076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/>
      <dgm:spPr/>
      <dgm:t>
        <a:bodyPr/>
        <a:lstStyle/>
        <a:p>
          <a:r>
            <a:rPr lang="de-CH" dirty="0" smtClean="0"/>
            <a:t>Mädchen </a:t>
          </a:r>
          <a:endParaRPr lang="de-CH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/>
      <dgm:spPr/>
      <dgm:t>
        <a:bodyPr/>
        <a:lstStyle/>
        <a:p>
          <a:r>
            <a:rPr lang="de-CH" dirty="0" smtClean="0"/>
            <a:t>Jungs </a:t>
          </a:r>
          <a:endParaRPr lang="de-CH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60BB3E5-862D-40FE-AE6B-FF46658705FB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CH" dirty="0" smtClean="0"/>
            <a:t> Rückfallrisiko schlechter beurteilbar und oft </a:t>
          </a:r>
          <a:r>
            <a:rPr lang="de-CH" b="1" dirty="0" smtClean="0">
              <a:solidFill>
                <a:srgbClr val="FF0000"/>
              </a:solidFill>
            </a:rPr>
            <a:t>zu tief eingeschätzt</a:t>
          </a:r>
          <a:r>
            <a:rPr lang="de-CH" dirty="0" smtClean="0"/>
            <a:t> (gender-</a:t>
          </a:r>
          <a:r>
            <a:rPr lang="de-CH" dirty="0" err="1" smtClean="0"/>
            <a:t>based</a:t>
          </a:r>
          <a:r>
            <a:rPr lang="de-CH" dirty="0" smtClean="0"/>
            <a:t> </a:t>
          </a:r>
          <a:r>
            <a:rPr lang="de-CH" dirty="0" err="1" smtClean="0"/>
            <a:t>biases</a:t>
          </a:r>
          <a:r>
            <a:rPr lang="de-CH" dirty="0" smtClean="0"/>
            <a:t>)</a:t>
          </a:r>
        </a:p>
      </dgm:t>
    </dgm:pt>
    <dgm:pt modelId="{74A081B5-5775-45EC-8915-F92D788F2DE0}" type="parTrans" cxnId="{8E143968-B0F5-4094-A460-160EBBBD9277}">
      <dgm:prSet/>
      <dgm:spPr/>
      <dgm:t>
        <a:bodyPr/>
        <a:lstStyle/>
        <a:p>
          <a:endParaRPr lang="de-CH"/>
        </a:p>
      </dgm:t>
    </dgm:pt>
    <dgm:pt modelId="{C32A905C-E017-4D4B-8925-6C0E8843FCC9}" type="sibTrans" cxnId="{8E143968-B0F5-4094-A460-160EBBBD9277}">
      <dgm:prSet/>
      <dgm:spPr/>
      <dgm:t>
        <a:bodyPr/>
        <a:lstStyle/>
        <a:p>
          <a:endParaRPr lang="de-CH"/>
        </a:p>
      </dgm:t>
    </dgm:pt>
    <dgm:pt modelId="{0C379164-7A81-459C-8067-B589AE7229D6}">
      <dgm:prSet phldrT="[Text]"/>
      <dgm:spPr/>
      <dgm:t>
        <a:bodyPr/>
        <a:lstStyle/>
        <a:p>
          <a:r>
            <a:rPr lang="de-CH" dirty="0" smtClean="0"/>
            <a:t> Häufiger </a:t>
          </a:r>
          <a:r>
            <a:rPr lang="de-CH" b="1" dirty="0" smtClean="0">
              <a:solidFill>
                <a:srgbClr val="FF0000"/>
              </a:solidFill>
            </a:rPr>
            <a:t>nicht einschlägig </a:t>
          </a:r>
          <a:r>
            <a:rPr lang="de-CH" dirty="0" smtClean="0"/>
            <a:t>rückfällig als Mädchen </a:t>
          </a:r>
          <a:endParaRPr lang="de-CH" dirty="0"/>
        </a:p>
      </dgm:t>
    </dgm:pt>
    <dgm:pt modelId="{40844DB8-595A-4C9B-B304-F05F058F9878}" type="parTrans" cxnId="{C5D80818-C678-424D-9B05-5EB521270896}">
      <dgm:prSet/>
      <dgm:spPr/>
      <dgm:t>
        <a:bodyPr/>
        <a:lstStyle/>
        <a:p>
          <a:endParaRPr lang="de-CH"/>
        </a:p>
      </dgm:t>
    </dgm:pt>
    <dgm:pt modelId="{70660A1E-13B4-4000-85D9-FCEF04227FF9}" type="sibTrans" cxnId="{C5D80818-C678-424D-9B05-5EB521270896}">
      <dgm:prSet/>
      <dgm:spPr/>
      <dgm:t>
        <a:bodyPr/>
        <a:lstStyle/>
        <a:p>
          <a:endParaRPr lang="de-CH"/>
        </a:p>
      </dgm:t>
    </dgm:pt>
    <dgm:pt modelId="{1C97C565-0620-443D-B6DD-3B5DA52F1445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b="1" dirty="0" smtClean="0"/>
            <a:t>SAVRY</a:t>
          </a:r>
          <a:r>
            <a:rPr lang="de-CH" dirty="0" smtClean="0"/>
            <a:t>: Relevanz verschiedener Items unterschiedlich. Gesamtscore hängt stärker mit dem Item </a:t>
          </a:r>
          <a:r>
            <a:rPr lang="de-CH" b="1" dirty="0" smtClean="0">
              <a:solidFill>
                <a:srgbClr val="FF0000"/>
              </a:solidFill>
            </a:rPr>
            <a:t>«selbstverletzendes Verhalten» </a:t>
          </a:r>
          <a:r>
            <a:rPr lang="de-CH" dirty="0" smtClean="0"/>
            <a:t>zusammen </a:t>
          </a:r>
          <a:r>
            <a:rPr lang="de-CH" i="1" dirty="0" smtClean="0">
              <a:solidFill>
                <a:srgbClr val="0070C0"/>
              </a:solidFill>
            </a:rPr>
            <a:t>(</a:t>
          </a:r>
          <a:r>
            <a:rPr lang="de-CH" i="1" dirty="0" err="1" smtClean="0">
              <a:solidFill>
                <a:srgbClr val="0070C0"/>
              </a:solidFill>
            </a:rPr>
            <a:t>Borum</a:t>
          </a:r>
          <a:r>
            <a:rPr lang="de-CH" i="1" dirty="0" smtClean="0">
              <a:solidFill>
                <a:srgbClr val="0070C0"/>
              </a:solidFill>
            </a:rPr>
            <a:t>, Bartel &amp; </a:t>
          </a:r>
          <a:r>
            <a:rPr lang="de-CH" i="1" dirty="0" err="1" smtClean="0">
              <a:solidFill>
                <a:srgbClr val="0070C0"/>
              </a:solidFill>
            </a:rPr>
            <a:t>Forth</a:t>
          </a:r>
          <a:r>
            <a:rPr lang="de-CH" i="1" dirty="0" smtClean="0">
              <a:solidFill>
                <a:srgbClr val="0070C0"/>
              </a:solidFill>
            </a:rPr>
            <a:t> 2006)</a:t>
          </a:r>
          <a:endParaRPr lang="de-CH" dirty="0"/>
        </a:p>
      </dgm:t>
    </dgm:pt>
    <dgm:pt modelId="{99099FFD-BC0B-49CF-A1BD-1AA7C843C65C}" type="parTrans" cxnId="{4F3699B3-1D2C-4157-BAB5-A69525A3FCF4}">
      <dgm:prSet/>
      <dgm:spPr/>
      <dgm:t>
        <a:bodyPr/>
        <a:lstStyle/>
        <a:p>
          <a:endParaRPr lang="de-CH"/>
        </a:p>
      </dgm:t>
    </dgm:pt>
    <dgm:pt modelId="{22A41F12-28C2-404D-8BBB-A6A955EF72AA}" type="sibTrans" cxnId="{4F3699B3-1D2C-4157-BAB5-A69525A3FCF4}">
      <dgm:prSet/>
      <dgm:spPr/>
      <dgm:t>
        <a:bodyPr/>
        <a:lstStyle/>
        <a:p>
          <a:endParaRPr lang="de-CH"/>
        </a:p>
      </dgm:t>
    </dgm:pt>
    <dgm:pt modelId="{8FBBEB59-AF84-4CE9-9DE3-B73A4A1194B5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 Nur wenig Instrumente für w (EARL.21G; </a:t>
          </a:r>
          <a:r>
            <a:rPr lang="de-CH" dirty="0" err="1" smtClean="0"/>
            <a:t>Levene</a:t>
          </a:r>
          <a:r>
            <a:rPr lang="de-CH" dirty="0" smtClean="0"/>
            <a:t> 2001)</a:t>
          </a:r>
          <a:endParaRPr lang="de-CH" dirty="0"/>
        </a:p>
      </dgm:t>
    </dgm:pt>
    <dgm:pt modelId="{5D698048-E41F-4043-A56E-7584457BA1AC}" type="parTrans" cxnId="{C3045282-015B-4C3F-A182-2E918BAA87EA}">
      <dgm:prSet/>
      <dgm:spPr/>
      <dgm:t>
        <a:bodyPr/>
        <a:lstStyle/>
        <a:p>
          <a:endParaRPr lang="de-CH"/>
        </a:p>
      </dgm:t>
    </dgm:pt>
    <dgm:pt modelId="{60DBAFA0-C777-4AB4-AFDA-D1672AC52409}" type="sibTrans" cxnId="{C3045282-015B-4C3F-A182-2E918BAA87EA}">
      <dgm:prSet/>
      <dgm:spPr/>
      <dgm:t>
        <a:bodyPr/>
        <a:lstStyle/>
        <a:p>
          <a:endParaRPr lang="de-CH"/>
        </a:p>
      </dgm:t>
    </dgm:pt>
    <dgm:pt modelId="{86A25064-239A-4089-9C9F-ED78A606B7FB}">
      <dgm:prSet/>
      <dgm:spPr/>
      <dgm:t>
        <a:bodyPr/>
        <a:lstStyle/>
        <a:p>
          <a:r>
            <a:rPr lang="de-CH" dirty="0" smtClean="0"/>
            <a:t> gender-</a:t>
          </a:r>
          <a:r>
            <a:rPr lang="de-CH" dirty="0" err="1" smtClean="0"/>
            <a:t>based</a:t>
          </a:r>
          <a:r>
            <a:rPr lang="de-CH" dirty="0" smtClean="0"/>
            <a:t> </a:t>
          </a:r>
          <a:r>
            <a:rPr lang="de-CH" dirty="0" err="1" smtClean="0"/>
            <a:t>biases</a:t>
          </a:r>
          <a:endParaRPr lang="de-CH" dirty="0" smtClean="0"/>
        </a:p>
      </dgm:t>
    </dgm:pt>
    <dgm:pt modelId="{794A30B7-047B-4387-AA4D-91F22446DC73}" type="parTrans" cxnId="{F35B2197-E2CC-455B-991F-B47D4A5457FB}">
      <dgm:prSet/>
      <dgm:spPr/>
      <dgm:t>
        <a:bodyPr/>
        <a:lstStyle/>
        <a:p>
          <a:endParaRPr lang="de-CH"/>
        </a:p>
      </dgm:t>
    </dgm:pt>
    <dgm:pt modelId="{6C0E2383-3304-45D6-85D8-C588C9DB89A0}" type="sibTrans" cxnId="{F35B2197-E2CC-455B-991F-B47D4A5457FB}">
      <dgm:prSet/>
      <dgm:spPr/>
      <dgm:t>
        <a:bodyPr/>
        <a:lstStyle/>
        <a:p>
          <a:endParaRPr lang="de-CH"/>
        </a:p>
      </dgm:t>
    </dgm:pt>
    <dgm:pt modelId="{2CF44DE9-F29C-4C03-BC9B-ED789B2F56C0}">
      <dgm:prSet phldrT="[Text]"/>
      <dgm:spPr/>
      <dgm:t>
        <a:bodyPr/>
        <a:lstStyle/>
        <a:p>
          <a:r>
            <a:rPr lang="de-CH" dirty="0" smtClean="0"/>
            <a:t> Rückfallquote deutlich </a:t>
          </a:r>
          <a:r>
            <a:rPr lang="de-CH" b="1" dirty="0" smtClean="0">
              <a:solidFill>
                <a:srgbClr val="FF0000"/>
              </a:solidFill>
            </a:rPr>
            <a:t>höher</a:t>
          </a:r>
          <a:r>
            <a:rPr lang="de-CH" dirty="0" smtClean="0"/>
            <a:t> als bei Mädchen </a:t>
          </a:r>
          <a:endParaRPr lang="de-CH" dirty="0"/>
        </a:p>
      </dgm:t>
    </dgm:pt>
    <dgm:pt modelId="{7A80939F-7AF0-4D7B-BE7D-28813C2CA83D}" type="parTrans" cxnId="{FACC079D-B531-4188-9903-C87497590A59}">
      <dgm:prSet/>
      <dgm:spPr/>
      <dgm:t>
        <a:bodyPr/>
        <a:lstStyle/>
        <a:p>
          <a:endParaRPr lang="de-CH"/>
        </a:p>
      </dgm:t>
    </dgm:pt>
    <dgm:pt modelId="{240A30C9-3E3C-4FC4-B69A-2545BDAEAD72}" type="sibTrans" cxnId="{FACC079D-B531-4188-9903-C87497590A59}">
      <dgm:prSet/>
      <dgm:spPr/>
      <dgm:t>
        <a:bodyPr/>
        <a:lstStyle/>
        <a:p>
          <a:endParaRPr lang="de-CH"/>
        </a:p>
      </dgm:t>
    </dgm:pt>
    <dgm:pt modelId="{9892D5A2-6B19-43E8-B565-D21EC04E3BE3}">
      <dgm:prSet phldrT="[Text]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 Rückfallquote deutlich </a:t>
          </a:r>
          <a:r>
            <a:rPr lang="de-CH" b="1" dirty="0" smtClean="0">
              <a:solidFill>
                <a:srgbClr val="FF0000"/>
              </a:solidFill>
            </a:rPr>
            <a:t>niedriger</a:t>
          </a:r>
          <a:r>
            <a:rPr lang="de-CH" dirty="0" smtClean="0"/>
            <a:t> als bei Jungs</a:t>
          </a:r>
          <a:endParaRPr lang="de-CH" dirty="0"/>
        </a:p>
      </dgm:t>
    </dgm:pt>
    <dgm:pt modelId="{7F20976D-54EE-4469-9CF5-E1F3DAB0E63F}" type="parTrans" cxnId="{AC7B1172-1B0F-4F89-BF44-880BA65E4B59}">
      <dgm:prSet/>
      <dgm:spPr/>
      <dgm:t>
        <a:bodyPr/>
        <a:lstStyle/>
        <a:p>
          <a:endParaRPr lang="de-CH"/>
        </a:p>
      </dgm:t>
    </dgm:pt>
    <dgm:pt modelId="{18877AE0-D722-4F63-AB19-B69148286CF8}" type="sibTrans" cxnId="{AC7B1172-1B0F-4F89-BF44-880BA65E4B59}">
      <dgm:prSet/>
      <dgm:spPr/>
      <dgm:t>
        <a:bodyPr/>
        <a:lstStyle/>
        <a:p>
          <a:endParaRPr lang="de-CH"/>
        </a:p>
      </dgm:t>
    </dgm:pt>
    <dgm:pt modelId="{6DB05B8D-EBFC-4CF1-9FD8-CAD6D12D4B31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 Prognoseinstrumente wurden nicht für Straftäterinnen (w) entwickelt und überprüft.</a:t>
          </a:r>
          <a:endParaRPr lang="de-CH" dirty="0"/>
        </a:p>
      </dgm:t>
    </dgm:pt>
    <dgm:pt modelId="{517A24D0-A0EB-41CE-8CD2-82BAE7866BB9}" type="parTrans" cxnId="{D401BB36-C344-436D-9FF2-F7767BD5A8C1}">
      <dgm:prSet/>
      <dgm:spPr/>
      <dgm:t>
        <a:bodyPr/>
        <a:lstStyle/>
        <a:p>
          <a:endParaRPr lang="de-CH"/>
        </a:p>
      </dgm:t>
    </dgm:pt>
    <dgm:pt modelId="{D2C28626-926F-453A-9B52-0D0EE4ED0755}" type="sibTrans" cxnId="{D401BB36-C344-436D-9FF2-F7767BD5A8C1}">
      <dgm:prSet/>
      <dgm:spPr/>
      <dgm:t>
        <a:bodyPr/>
        <a:lstStyle/>
        <a:p>
          <a:endParaRPr lang="de-CH"/>
        </a:p>
      </dgm:t>
    </dgm:pt>
    <dgm:pt modelId="{A241BC37-ABE3-4A0A-A575-6CB01E86EF1F}">
      <dgm:prSet phldrT="[Text]"/>
      <dgm:spPr/>
      <dgm:t>
        <a:bodyPr/>
        <a:lstStyle/>
        <a:p>
          <a:r>
            <a:rPr lang="de-CH" dirty="0" smtClean="0"/>
            <a:t> Prognoseinstrumente für und an Straftätern (m) entwickelt</a:t>
          </a:r>
          <a:endParaRPr lang="de-CH" dirty="0"/>
        </a:p>
      </dgm:t>
    </dgm:pt>
    <dgm:pt modelId="{B746DB82-BF68-421C-94E2-D0E926DC8D84}" type="parTrans" cxnId="{7453CC2E-F91E-4146-9546-386EAB53D32F}">
      <dgm:prSet/>
      <dgm:spPr/>
      <dgm:t>
        <a:bodyPr/>
        <a:lstStyle/>
        <a:p>
          <a:endParaRPr lang="de-CH"/>
        </a:p>
      </dgm:t>
    </dgm:pt>
    <dgm:pt modelId="{A55B1A34-90D6-495E-9006-1FCF4AD27259}" type="sibTrans" cxnId="{7453CC2E-F91E-4146-9546-386EAB53D32F}">
      <dgm:prSet/>
      <dgm:spPr/>
      <dgm:t>
        <a:bodyPr/>
        <a:lstStyle/>
        <a:p>
          <a:endParaRPr lang="de-CH"/>
        </a:p>
      </dgm:t>
    </dgm:pt>
    <dgm:pt modelId="{EF22D580-71FB-483F-9233-BF72B478307A}">
      <dgm:prSet phldrT="[Text]"/>
      <dgm:spPr/>
      <dgm:t>
        <a:bodyPr/>
        <a:lstStyle/>
        <a:p>
          <a:endParaRPr lang="de-CH" dirty="0"/>
        </a:p>
      </dgm:t>
    </dgm:pt>
    <dgm:pt modelId="{98B9EC6F-A0A3-4CB2-91F5-AAB0A4478D07}" type="parTrans" cxnId="{F8366324-ED23-454A-8B1D-45CE44DEA3B5}">
      <dgm:prSet/>
      <dgm:spPr/>
      <dgm:t>
        <a:bodyPr/>
        <a:lstStyle/>
        <a:p>
          <a:endParaRPr lang="de-CH"/>
        </a:p>
      </dgm:t>
    </dgm:pt>
    <dgm:pt modelId="{5A6802E7-3992-463D-AFED-C9783E269B56}" type="sibTrans" cxnId="{F8366324-ED23-454A-8B1D-45CE44DEA3B5}">
      <dgm:prSet/>
      <dgm:spPr/>
      <dgm:t>
        <a:bodyPr/>
        <a:lstStyle/>
        <a:p>
          <a:endParaRPr lang="de-CH"/>
        </a:p>
      </dgm:t>
    </dgm:pt>
    <dgm:pt modelId="{396419CF-3655-4B24-92D1-9A52FCA60964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de-CH" dirty="0"/>
        </a:p>
      </dgm:t>
    </dgm:pt>
    <dgm:pt modelId="{0EE6C082-DD7D-4DD3-9C36-0E6528A5EF36}" type="parTrans" cxnId="{98F3FC8D-A364-46B7-9D50-497A4C46600B}">
      <dgm:prSet/>
      <dgm:spPr/>
      <dgm:t>
        <a:bodyPr/>
        <a:lstStyle/>
        <a:p>
          <a:endParaRPr lang="de-CH"/>
        </a:p>
      </dgm:t>
    </dgm:pt>
    <dgm:pt modelId="{251E0BDF-4C56-4B06-8B2B-D13B52436223}" type="sibTrans" cxnId="{98F3FC8D-A364-46B7-9D50-497A4C46600B}">
      <dgm:prSet/>
      <dgm:spPr/>
      <dgm:t>
        <a:bodyPr/>
        <a:lstStyle/>
        <a:p>
          <a:endParaRPr lang="de-CH"/>
        </a:p>
      </dgm:t>
    </dgm:pt>
    <dgm:pt modelId="{FDED985F-4D1A-418F-AB6D-55CB30FBBD11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 Prognoseinstrumente sagen allg. Risiko bei Mädchen weniger gut voraus</a:t>
          </a:r>
          <a:endParaRPr lang="de-CH" dirty="0"/>
        </a:p>
      </dgm:t>
    </dgm:pt>
    <dgm:pt modelId="{7BCD8661-B41C-4BF0-AA06-946BC89AC72E}" type="parTrans" cxnId="{F0F57B3F-CFA7-4906-BE11-6DCFB4387ED0}">
      <dgm:prSet/>
      <dgm:spPr/>
      <dgm:t>
        <a:bodyPr/>
        <a:lstStyle/>
        <a:p>
          <a:endParaRPr lang="de-CH"/>
        </a:p>
      </dgm:t>
    </dgm:pt>
    <dgm:pt modelId="{ACEB2D10-EE85-4B15-A798-76F2DE58A3A9}" type="sibTrans" cxnId="{F0F57B3F-CFA7-4906-BE11-6DCFB4387ED0}">
      <dgm:prSet/>
      <dgm:spPr/>
      <dgm:t>
        <a:bodyPr/>
        <a:lstStyle/>
        <a:p>
          <a:endParaRPr lang="de-CH"/>
        </a:p>
      </dgm:t>
    </dgm:pt>
    <dgm:pt modelId="{5626B725-020E-44A7-AD12-E519B0B04C69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 Häufiger </a:t>
          </a:r>
          <a:r>
            <a:rPr lang="de-CH" b="1" dirty="0" smtClean="0">
              <a:solidFill>
                <a:srgbClr val="FF0000"/>
              </a:solidFill>
            </a:rPr>
            <a:t>einschlägig</a:t>
          </a:r>
          <a:r>
            <a:rPr lang="de-CH" dirty="0" smtClean="0">
              <a:solidFill>
                <a:srgbClr val="FF0000"/>
              </a:solidFill>
            </a:rPr>
            <a:t> </a:t>
          </a:r>
          <a:r>
            <a:rPr lang="de-CH" dirty="0" smtClean="0"/>
            <a:t>rückfällig als Jungs</a:t>
          </a:r>
          <a:endParaRPr lang="de-CH" dirty="0"/>
        </a:p>
      </dgm:t>
    </dgm:pt>
    <dgm:pt modelId="{B35FEA8D-CBD4-4D4E-8DA5-2D58F4239E0D}" type="parTrans" cxnId="{317B9DC4-E49D-406D-85BE-486D07C4B6C2}">
      <dgm:prSet/>
      <dgm:spPr/>
      <dgm:t>
        <a:bodyPr/>
        <a:lstStyle/>
        <a:p>
          <a:endParaRPr lang="de-CH"/>
        </a:p>
      </dgm:t>
    </dgm:pt>
    <dgm:pt modelId="{876BEE7B-7DA9-4D5E-915F-2C19C917E0D8}" type="sibTrans" cxnId="{317B9DC4-E49D-406D-85BE-486D07C4B6C2}">
      <dgm:prSet/>
      <dgm:spPr/>
      <dgm:t>
        <a:bodyPr/>
        <a:lstStyle/>
        <a:p>
          <a:endParaRPr lang="de-CH"/>
        </a:p>
      </dgm:t>
    </dgm:pt>
    <dgm:pt modelId="{4A8DA092-74F3-4C34-9AE3-DA516DFE880C}">
      <dgm:prSet/>
      <dgm:spPr/>
      <dgm:t>
        <a:bodyPr/>
        <a:lstStyle/>
        <a:p>
          <a:endParaRPr lang="de-CH" dirty="0"/>
        </a:p>
      </dgm:t>
    </dgm:pt>
    <dgm:pt modelId="{1FC5B895-1491-40FA-B3CD-0587740C185F}" type="parTrans" cxnId="{AEF1EBE6-AC31-464D-8FF0-0C98221A5465}">
      <dgm:prSet/>
      <dgm:spPr/>
      <dgm:t>
        <a:bodyPr/>
        <a:lstStyle/>
        <a:p>
          <a:endParaRPr lang="de-CH"/>
        </a:p>
      </dgm:t>
    </dgm:pt>
    <dgm:pt modelId="{3468656F-AAB6-42CD-A422-CF82979AE365}" type="sibTrans" cxnId="{AEF1EBE6-AC31-464D-8FF0-0C98221A5465}">
      <dgm:prSet/>
      <dgm:spPr/>
      <dgm:t>
        <a:bodyPr/>
        <a:lstStyle/>
        <a:p>
          <a:endParaRPr lang="de-CH"/>
        </a:p>
      </dgm:t>
    </dgm:pt>
    <dgm:pt modelId="{38A236B9-8167-408C-8EFF-21DC43EDD26F}">
      <dgm:prSet/>
      <dgm:spPr/>
      <dgm:t>
        <a:bodyPr/>
        <a:lstStyle/>
        <a:p>
          <a:endParaRPr lang="de-CH" dirty="0"/>
        </a:p>
      </dgm:t>
    </dgm:pt>
    <dgm:pt modelId="{164FED4F-A02B-4268-B9DA-0F175AEFF6FB}" type="parTrans" cxnId="{B79EA83B-9312-40DD-9061-573B28ACE944}">
      <dgm:prSet/>
      <dgm:spPr/>
      <dgm:t>
        <a:bodyPr/>
        <a:lstStyle/>
        <a:p>
          <a:endParaRPr lang="de-CH"/>
        </a:p>
      </dgm:t>
    </dgm:pt>
    <dgm:pt modelId="{7538F7C4-321F-497A-956D-FB385A992F01}" type="sibTrans" cxnId="{B79EA83B-9312-40DD-9061-573B28ACE944}">
      <dgm:prSet/>
      <dgm:spPr/>
      <dgm:t>
        <a:bodyPr/>
        <a:lstStyle/>
        <a:p>
          <a:endParaRPr lang="de-CH"/>
        </a:p>
      </dgm:t>
    </dgm:pt>
    <dgm:pt modelId="{AFD9890C-68A4-442B-82DE-8AE084B9C6FF}">
      <dgm:prSet/>
      <dgm:spPr/>
      <dgm:t>
        <a:bodyPr/>
        <a:lstStyle/>
        <a:p>
          <a:endParaRPr lang="de-CH" dirty="0"/>
        </a:p>
      </dgm:t>
    </dgm:pt>
    <dgm:pt modelId="{7216F5EB-BDED-450D-934D-9FCA94E9BFDC}" type="parTrans" cxnId="{8E9F5B3C-D25B-4630-BADF-99175E622692}">
      <dgm:prSet/>
      <dgm:spPr/>
      <dgm:t>
        <a:bodyPr/>
        <a:lstStyle/>
        <a:p>
          <a:endParaRPr lang="de-CH"/>
        </a:p>
      </dgm:t>
    </dgm:pt>
    <dgm:pt modelId="{324E1CD6-38EB-4FB4-9F33-BBA18982C9E4}" type="sibTrans" cxnId="{8E9F5B3C-D25B-4630-BADF-99175E622692}">
      <dgm:prSet/>
      <dgm:spPr/>
      <dgm:t>
        <a:bodyPr/>
        <a:lstStyle/>
        <a:p>
          <a:endParaRPr lang="de-CH"/>
        </a:p>
      </dgm:t>
    </dgm:pt>
    <dgm:pt modelId="{F1843B3C-5B89-4120-A5C9-299221CECF40}">
      <dgm:prSet/>
      <dgm:spPr/>
      <dgm:t>
        <a:bodyPr/>
        <a:lstStyle/>
        <a:p>
          <a:endParaRPr lang="de-CH" dirty="0"/>
        </a:p>
      </dgm:t>
    </dgm:pt>
    <dgm:pt modelId="{13AE3DE0-6D7B-4573-8007-096EF14CA45B}" type="parTrans" cxnId="{41569135-BFD6-42D0-8574-D34C9E214F7F}">
      <dgm:prSet/>
      <dgm:spPr/>
      <dgm:t>
        <a:bodyPr/>
        <a:lstStyle/>
        <a:p>
          <a:endParaRPr lang="de-CH"/>
        </a:p>
      </dgm:t>
    </dgm:pt>
    <dgm:pt modelId="{EC2739FB-8C55-4277-9A8A-ECA89C4E227F}" type="sibTrans" cxnId="{41569135-BFD6-42D0-8574-D34C9E214F7F}">
      <dgm:prSet/>
      <dgm:spPr/>
      <dgm:t>
        <a:bodyPr/>
        <a:lstStyle/>
        <a:p>
          <a:endParaRPr lang="de-CH"/>
        </a:p>
      </dgm:t>
    </dgm:pt>
    <dgm:pt modelId="{0B0B0506-0475-4528-814E-1B86E17E8E91}">
      <dgm:prSet/>
      <dgm:spPr/>
      <dgm:t>
        <a:bodyPr/>
        <a:lstStyle/>
        <a:p>
          <a:r>
            <a:rPr lang="de-CH" b="1" dirty="0" smtClean="0"/>
            <a:t>SAVRY</a:t>
          </a:r>
          <a:r>
            <a:rPr lang="de-CH" dirty="0" smtClean="0"/>
            <a:t>: Item </a:t>
          </a:r>
          <a:r>
            <a:rPr lang="de-CH" b="1" dirty="0" smtClean="0">
              <a:solidFill>
                <a:srgbClr val="FF0000"/>
              </a:solidFill>
            </a:rPr>
            <a:t>«früheres antisoziales Verhalten» </a:t>
          </a:r>
          <a:r>
            <a:rPr lang="de-CH" dirty="0" smtClean="0"/>
            <a:t>hängt mit Gesamtscore zusammen </a:t>
          </a:r>
          <a:endParaRPr lang="de-CH" dirty="0"/>
        </a:p>
      </dgm:t>
    </dgm:pt>
    <dgm:pt modelId="{EECFBA8C-1C61-4C32-979A-8E0D7AB33AD7}" type="parTrans" cxnId="{436ED38F-D0FA-4C1A-9F85-01534156C153}">
      <dgm:prSet/>
      <dgm:spPr/>
      <dgm:t>
        <a:bodyPr/>
        <a:lstStyle/>
        <a:p>
          <a:endParaRPr lang="de-CH"/>
        </a:p>
      </dgm:t>
    </dgm:pt>
    <dgm:pt modelId="{BE40D559-0216-472E-A226-826E6B41CF1C}" type="sibTrans" cxnId="{436ED38F-D0FA-4C1A-9F85-01534156C153}">
      <dgm:prSet/>
      <dgm:spPr/>
      <dgm:t>
        <a:bodyPr/>
        <a:lstStyle/>
        <a:p>
          <a:endParaRPr lang="de-CH"/>
        </a:p>
      </dgm:t>
    </dgm:pt>
    <dgm:pt modelId="{75CB57BE-B5B0-4C30-B89F-425B625D0530}">
      <dgm:prSet/>
      <dgm:spPr/>
      <dgm:t>
        <a:bodyPr/>
        <a:lstStyle/>
        <a:p>
          <a:endParaRPr lang="de-CH" dirty="0"/>
        </a:p>
      </dgm:t>
    </dgm:pt>
    <dgm:pt modelId="{9DC9B2DA-9AA2-49B7-801B-35F692085274}" type="parTrans" cxnId="{1D5E51AE-FA1C-4DFE-988D-1837B32319A3}">
      <dgm:prSet/>
      <dgm:spPr/>
      <dgm:t>
        <a:bodyPr/>
        <a:lstStyle/>
        <a:p>
          <a:endParaRPr lang="de-CH"/>
        </a:p>
      </dgm:t>
    </dgm:pt>
    <dgm:pt modelId="{03A7562D-1A90-4088-B0F6-36AFA5B726D4}" type="sibTrans" cxnId="{1D5E51AE-FA1C-4DFE-988D-1837B32319A3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</dgm:pt>
    <dgm:pt modelId="{7C2F313C-A1A5-4225-9E17-4A8F16EBCC73}" type="pres">
      <dgm:prSet presAssocID="{57AA02EF-930B-488C-A4C6-14FB7006F08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</dgm:pt>
    <dgm:pt modelId="{FC60E122-0F7D-4A48-A021-CE06B83861AA}" type="pres">
      <dgm:prSet presAssocID="{87C235E9-11C5-4837-98C0-960340847DBC}" presName="composite" presStyleCnt="0"/>
      <dgm:spPr/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4F3699B3-1D2C-4157-BAB5-A69525A3FCF4}" srcId="{57AA02EF-930B-488C-A4C6-14FB7006F087}" destId="{1C97C565-0620-443D-B6DD-3B5DA52F1445}" srcOrd="7" destOrd="0" parTransId="{99099FFD-BC0B-49CF-A1BD-1AA7C843C65C}" sibTransId="{22A41F12-28C2-404D-8BBB-A6A955EF72AA}"/>
    <dgm:cxn modelId="{64A1EDD4-24A3-4124-BD57-133EAEC7B083}" type="presOf" srcId="{75CB57BE-B5B0-4C30-B89F-425B625D0530}" destId="{EF37D908-1E0C-434A-98A3-559005D0E5ED}" srcOrd="0" destOrd="9" presId="urn:microsoft.com/office/officeart/2005/8/layout/hList1"/>
    <dgm:cxn modelId="{98F3FC8D-A364-46B7-9D50-497A4C46600B}" srcId="{57AA02EF-930B-488C-A4C6-14FB7006F087}" destId="{396419CF-3655-4B24-92D1-9A52FCA60964}" srcOrd="6" destOrd="0" parTransId="{0EE6C082-DD7D-4DD3-9C36-0E6528A5EF36}" sibTransId="{251E0BDF-4C56-4B06-8B2B-D13B52436223}"/>
    <dgm:cxn modelId="{317B9DC4-E49D-406D-85BE-486D07C4B6C2}" srcId="{57AA02EF-930B-488C-A4C6-14FB7006F087}" destId="{5626B725-020E-44A7-AD12-E519B0B04C69}" srcOrd="2" destOrd="0" parTransId="{B35FEA8D-CBD4-4D4E-8DA5-2D58F4239E0D}" sibTransId="{876BEE7B-7DA9-4D5E-915F-2C19C917E0D8}"/>
    <dgm:cxn modelId="{1D5E51AE-FA1C-4DFE-988D-1837B32319A3}" srcId="{87C235E9-11C5-4837-98C0-960340847DBC}" destId="{75CB57BE-B5B0-4C30-B89F-425B625D0530}" srcOrd="9" destOrd="0" parTransId="{9DC9B2DA-9AA2-49B7-801B-35F692085274}" sibTransId="{03A7562D-1A90-4088-B0F6-36AFA5B726D4}"/>
    <dgm:cxn modelId="{4C5F533A-26E8-4FA5-8846-19504B7283F0}" type="presOf" srcId="{87C235E9-11C5-4837-98C0-960340847DBC}" destId="{EDF1052E-4B04-49E6-B155-C5A76F33AD36}" srcOrd="0" destOrd="0" presId="urn:microsoft.com/office/officeart/2005/8/layout/hList1"/>
    <dgm:cxn modelId="{436ED38F-D0FA-4C1A-9F85-01534156C153}" srcId="{87C235E9-11C5-4837-98C0-960340847DBC}" destId="{0B0B0506-0475-4528-814E-1B86E17E8E91}" srcOrd="10" destOrd="0" parTransId="{EECFBA8C-1C61-4C32-979A-8E0D7AB33AD7}" sibTransId="{BE40D559-0216-472E-A226-826E6B41CF1C}"/>
    <dgm:cxn modelId="{D7726D35-4F5F-4E8E-8A1D-F318C8C23C6E}" type="presOf" srcId="{38A236B9-8167-408C-8EFF-21DC43EDD26F}" destId="{EF37D908-1E0C-434A-98A3-559005D0E5ED}" srcOrd="0" destOrd="6" presId="urn:microsoft.com/office/officeart/2005/8/layout/hList1"/>
    <dgm:cxn modelId="{5C65BDEC-C2B6-4C98-BF70-DB10668CF387}" type="presOf" srcId="{0C379164-7A81-459C-8067-B589AE7229D6}" destId="{EF37D908-1E0C-434A-98A3-559005D0E5ED}" srcOrd="0" destOrd="2" presId="urn:microsoft.com/office/officeart/2005/8/layout/hList1"/>
    <dgm:cxn modelId="{F25EC205-AD2C-4B56-90D3-57EB863869EA}" type="presOf" srcId="{2CF44DE9-F29C-4C03-BC9B-ED789B2F56C0}" destId="{EF37D908-1E0C-434A-98A3-559005D0E5ED}" srcOrd="0" destOrd="0" presId="urn:microsoft.com/office/officeart/2005/8/layout/hList1"/>
    <dgm:cxn modelId="{D401BB36-C344-436D-9FF2-F7767BD5A8C1}" srcId="{57AA02EF-930B-488C-A4C6-14FB7006F087}" destId="{6DB05B8D-EBFC-4CF1-9FD8-CAD6D12D4B31}" srcOrd="4" destOrd="0" parTransId="{517A24D0-A0EB-41CE-8CD2-82BAE7866BB9}" sibTransId="{D2C28626-926F-453A-9B52-0D0EE4ED0755}"/>
    <dgm:cxn modelId="{83D5DD1B-26BE-446C-B858-1AFFE15514B1}" type="presOf" srcId="{E11BAD28-91FA-427C-9BAF-92C37D7C8CBF}" destId="{DB14A7CB-6D73-4D8F-A160-13FB038D330B}" srcOrd="0" destOrd="0" presId="urn:microsoft.com/office/officeart/2005/8/layout/hList1"/>
    <dgm:cxn modelId="{C5D80818-C678-424D-9B05-5EB521270896}" srcId="{87C235E9-11C5-4837-98C0-960340847DBC}" destId="{0C379164-7A81-459C-8067-B589AE7229D6}" srcOrd="2" destOrd="0" parTransId="{40844DB8-595A-4C9B-B304-F05F058F9878}" sibTransId="{70660A1E-13B4-4000-85D9-FCEF04227FF9}"/>
    <dgm:cxn modelId="{41569135-BFD6-42D0-8574-D34C9E214F7F}" srcId="{87C235E9-11C5-4837-98C0-960340847DBC}" destId="{F1843B3C-5B89-4120-A5C9-299221CECF40}" srcOrd="8" destOrd="0" parTransId="{13AE3DE0-6D7B-4573-8007-096EF14CA45B}" sibTransId="{EC2739FB-8C55-4277-9A8A-ECA89C4E227F}"/>
    <dgm:cxn modelId="{E6D426F4-99A5-41BE-935A-5349EA9844F7}" type="presOf" srcId="{57AA02EF-930B-488C-A4C6-14FB7006F087}" destId="{7C2F313C-A1A5-4225-9E17-4A8F16EBCC73}" srcOrd="0" destOrd="0" presId="urn:microsoft.com/office/officeart/2005/8/layout/hList1"/>
    <dgm:cxn modelId="{FACC079D-B531-4188-9903-C87497590A59}" srcId="{87C235E9-11C5-4837-98C0-960340847DBC}" destId="{2CF44DE9-F29C-4C03-BC9B-ED789B2F56C0}" srcOrd="0" destOrd="0" parTransId="{7A80939F-7AF0-4D7B-BE7D-28813C2CA83D}" sibTransId="{240A30C9-3E3C-4FC4-B69A-2545BDAEAD72}"/>
    <dgm:cxn modelId="{9093A94F-6EAC-4A02-897A-F8D78AFD48FD}" type="presOf" srcId="{F1843B3C-5B89-4120-A5C9-299221CECF40}" destId="{EF37D908-1E0C-434A-98A3-559005D0E5ED}" srcOrd="0" destOrd="8" presId="urn:microsoft.com/office/officeart/2005/8/layout/hList1"/>
    <dgm:cxn modelId="{CA84A0C8-C3C5-4560-8635-EAA81300E79C}" type="presOf" srcId="{1C97C565-0620-443D-B6DD-3B5DA52F1445}" destId="{B7CA94C4-A1AD-4DA0-AF22-42A34CED5BDB}" srcOrd="0" destOrd="7" presId="urn:microsoft.com/office/officeart/2005/8/layout/hList1"/>
    <dgm:cxn modelId="{F8366324-ED23-454A-8B1D-45CE44DEA3B5}" srcId="{87C235E9-11C5-4837-98C0-960340847DBC}" destId="{EF22D580-71FB-483F-9233-BF72B478307A}" srcOrd="4" destOrd="0" parTransId="{98B9EC6F-A0A3-4CB2-91F5-AAB0A4478D07}" sibTransId="{5A6802E7-3992-463D-AFED-C9783E269B56}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E1CACEEE-7C3D-4486-9756-2A275EB08295}" type="presOf" srcId="{360BB3E5-862D-40FE-AE6B-FF46658705FB}" destId="{B7CA94C4-A1AD-4DA0-AF22-42A34CED5BDB}" srcOrd="0" destOrd="1" presId="urn:microsoft.com/office/officeart/2005/8/layout/hList1"/>
    <dgm:cxn modelId="{F35B2197-E2CC-455B-991F-B47D4A5457FB}" srcId="{87C235E9-11C5-4837-98C0-960340847DBC}" destId="{86A25064-239A-4089-9C9F-ED78A606B7FB}" srcOrd="1" destOrd="0" parTransId="{794A30B7-047B-4387-AA4D-91F22446DC73}" sibTransId="{6C0E2383-3304-45D6-85D8-C588C9DB89A0}"/>
    <dgm:cxn modelId="{7453CC2E-F91E-4146-9546-386EAB53D32F}" srcId="{87C235E9-11C5-4837-98C0-960340847DBC}" destId="{A241BC37-ABE3-4A0A-A575-6CB01E86EF1F}" srcOrd="3" destOrd="0" parTransId="{B746DB82-BF68-421C-94E2-D0E926DC8D84}" sibTransId="{A55B1A34-90D6-495E-9006-1FCF4AD27259}"/>
    <dgm:cxn modelId="{1405C266-E499-462E-8630-A1886C533D13}" type="presOf" srcId="{0B0B0506-0475-4528-814E-1B86E17E8E91}" destId="{EF37D908-1E0C-434A-98A3-559005D0E5ED}" srcOrd="0" destOrd="10" presId="urn:microsoft.com/office/officeart/2005/8/layout/hList1"/>
    <dgm:cxn modelId="{AC7B1172-1B0F-4F89-BF44-880BA65E4B59}" srcId="{57AA02EF-930B-488C-A4C6-14FB7006F087}" destId="{9892D5A2-6B19-43E8-B565-D21EC04E3BE3}" srcOrd="0" destOrd="0" parTransId="{7F20976D-54EE-4469-9CF5-E1F3DAB0E63F}" sibTransId="{18877AE0-D722-4F63-AB19-B69148286CF8}"/>
    <dgm:cxn modelId="{863DE586-7146-4FB9-8EF5-DC15B9942107}" type="presOf" srcId="{9892D5A2-6B19-43E8-B565-D21EC04E3BE3}" destId="{B7CA94C4-A1AD-4DA0-AF22-42A34CED5BDB}" srcOrd="0" destOrd="0" presId="urn:microsoft.com/office/officeart/2005/8/layout/hList1"/>
    <dgm:cxn modelId="{4450314B-CF80-4F37-AE15-908899FCE0AF}" type="presOf" srcId="{EF22D580-71FB-483F-9233-BF72B478307A}" destId="{EF37D908-1E0C-434A-98A3-559005D0E5ED}" srcOrd="0" destOrd="4" presId="urn:microsoft.com/office/officeart/2005/8/layout/hList1"/>
    <dgm:cxn modelId="{8E9F5B3C-D25B-4630-BADF-99175E622692}" srcId="{87C235E9-11C5-4837-98C0-960340847DBC}" destId="{AFD9890C-68A4-442B-82DE-8AE084B9C6FF}" srcOrd="7" destOrd="0" parTransId="{7216F5EB-BDED-450D-934D-9FCA94E9BFDC}" sibTransId="{324E1CD6-38EB-4FB4-9F33-BBA18982C9E4}"/>
    <dgm:cxn modelId="{33D55AF9-13FD-4AA7-91CC-AEAC8ED147A7}" type="presOf" srcId="{5626B725-020E-44A7-AD12-E519B0B04C69}" destId="{B7CA94C4-A1AD-4DA0-AF22-42A34CED5BDB}" srcOrd="0" destOrd="2" presId="urn:microsoft.com/office/officeart/2005/8/layout/hList1"/>
    <dgm:cxn modelId="{0DD089ED-E51C-4F8E-85EA-E3893FE6CAE9}" type="presOf" srcId="{FDED985F-4D1A-418F-AB6D-55CB30FBBD11}" destId="{B7CA94C4-A1AD-4DA0-AF22-42A34CED5BDB}" srcOrd="0" destOrd="5" presId="urn:microsoft.com/office/officeart/2005/8/layout/hList1"/>
    <dgm:cxn modelId="{B79EA83B-9312-40DD-9061-573B28ACE944}" srcId="{87C235E9-11C5-4837-98C0-960340847DBC}" destId="{38A236B9-8167-408C-8EFF-21DC43EDD26F}" srcOrd="6" destOrd="0" parTransId="{164FED4F-A02B-4268-B9DA-0F175AEFF6FB}" sibTransId="{7538F7C4-321F-497A-956D-FB385A992F01}"/>
    <dgm:cxn modelId="{347076DD-946B-4300-AAE2-47822E1FB798}" type="presOf" srcId="{86A25064-239A-4089-9C9F-ED78A606B7FB}" destId="{EF37D908-1E0C-434A-98A3-559005D0E5ED}" srcOrd="0" destOrd="1" presId="urn:microsoft.com/office/officeart/2005/8/layout/hList1"/>
    <dgm:cxn modelId="{F0F57B3F-CFA7-4906-BE11-6DCFB4387ED0}" srcId="{57AA02EF-930B-488C-A4C6-14FB7006F087}" destId="{FDED985F-4D1A-418F-AB6D-55CB30FBBD11}" srcOrd="5" destOrd="0" parTransId="{7BCD8661-B41C-4BF0-AA06-946BC89AC72E}" sibTransId="{ACEB2D10-EE85-4B15-A798-76F2DE58A3A9}"/>
    <dgm:cxn modelId="{351C5B55-908F-4F61-AEA2-7086EE3439A9}" type="presOf" srcId="{A241BC37-ABE3-4A0A-A575-6CB01E86EF1F}" destId="{EF37D908-1E0C-434A-98A3-559005D0E5ED}" srcOrd="0" destOrd="3" presId="urn:microsoft.com/office/officeart/2005/8/layout/hList1"/>
    <dgm:cxn modelId="{42AA0884-A4D0-43ED-86EF-F5E9B0EBD637}" type="presOf" srcId="{8FBBEB59-AF84-4CE9-9DE3-B73A4A1194B5}" destId="{B7CA94C4-A1AD-4DA0-AF22-42A34CED5BDB}" srcOrd="0" destOrd="3" presId="urn:microsoft.com/office/officeart/2005/8/layout/hList1"/>
    <dgm:cxn modelId="{658E6EBE-37C0-495D-911E-24669A25B3D3}" type="presOf" srcId="{AFD9890C-68A4-442B-82DE-8AE084B9C6FF}" destId="{EF37D908-1E0C-434A-98A3-559005D0E5ED}" srcOrd="0" destOrd="7" presId="urn:microsoft.com/office/officeart/2005/8/layout/hList1"/>
    <dgm:cxn modelId="{C7414E5A-5EDB-4440-ACAA-0CE0D0F5162A}" type="presOf" srcId="{396419CF-3655-4B24-92D1-9A52FCA60964}" destId="{B7CA94C4-A1AD-4DA0-AF22-42A34CED5BDB}" srcOrd="0" destOrd="6" presId="urn:microsoft.com/office/officeart/2005/8/layout/hList1"/>
    <dgm:cxn modelId="{8E143968-B0F5-4094-A460-160EBBBD9277}" srcId="{57AA02EF-930B-488C-A4C6-14FB7006F087}" destId="{360BB3E5-862D-40FE-AE6B-FF46658705FB}" srcOrd="1" destOrd="0" parTransId="{74A081B5-5775-45EC-8915-F92D788F2DE0}" sibTransId="{C32A905C-E017-4D4B-8925-6C0E8843FCC9}"/>
    <dgm:cxn modelId="{E0BB94EF-866B-4551-AA3C-6016A578006E}" type="presOf" srcId="{4A8DA092-74F3-4C34-9AE3-DA516DFE880C}" destId="{EF37D908-1E0C-434A-98A3-559005D0E5ED}" srcOrd="0" destOrd="5" presId="urn:microsoft.com/office/officeart/2005/8/layout/hList1"/>
    <dgm:cxn modelId="{AEF1EBE6-AC31-464D-8FF0-0C98221A5465}" srcId="{87C235E9-11C5-4837-98C0-960340847DBC}" destId="{4A8DA092-74F3-4C34-9AE3-DA516DFE880C}" srcOrd="5" destOrd="0" parTransId="{1FC5B895-1491-40FA-B3CD-0587740C185F}" sibTransId="{3468656F-AAB6-42CD-A422-CF82979AE365}"/>
    <dgm:cxn modelId="{13F54F0D-9971-46E2-9265-E572879B1348}" type="presOf" srcId="{6DB05B8D-EBFC-4CF1-9FD8-CAD6D12D4B31}" destId="{B7CA94C4-A1AD-4DA0-AF22-42A34CED5BDB}" srcOrd="0" destOrd="4" presId="urn:microsoft.com/office/officeart/2005/8/layout/hList1"/>
    <dgm:cxn modelId="{C3045282-015B-4C3F-A182-2E918BAA87EA}" srcId="{57AA02EF-930B-488C-A4C6-14FB7006F087}" destId="{8FBBEB59-AF84-4CE9-9DE3-B73A4A1194B5}" srcOrd="3" destOrd="0" parTransId="{5D698048-E41F-4043-A56E-7584457BA1AC}" sibTransId="{60DBAFA0-C777-4AB4-AFDA-D1672AC52409}"/>
    <dgm:cxn modelId="{E42073D2-70CF-49A5-91B0-DEF33C96CCE6}" type="presParOf" srcId="{DB14A7CB-6D73-4D8F-A160-13FB038D330B}" destId="{DE0BF48A-0B3A-460A-BF55-6B5FE5495337}" srcOrd="0" destOrd="0" presId="urn:microsoft.com/office/officeart/2005/8/layout/hList1"/>
    <dgm:cxn modelId="{67AAC239-2698-4C81-92E5-0E5FFAA6C45D}" type="presParOf" srcId="{DE0BF48A-0B3A-460A-BF55-6B5FE5495337}" destId="{7C2F313C-A1A5-4225-9E17-4A8F16EBCC73}" srcOrd="0" destOrd="0" presId="urn:microsoft.com/office/officeart/2005/8/layout/hList1"/>
    <dgm:cxn modelId="{C7A7E116-03A8-402A-BAE1-C8B96DAC1784}" type="presParOf" srcId="{DE0BF48A-0B3A-460A-BF55-6B5FE5495337}" destId="{B7CA94C4-A1AD-4DA0-AF22-42A34CED5BDB}" srcOrd="1" destOrd="0" presId="urn:microsoft.com/office/officeart/2005/8/layout/hList1"/>
    <dgm:cxn modelId="{9BD9750D-137C-405C-AB52-12CBA5EE586F}" type="presParOf" srcId="{DB14A7CB-6D73-4D8F-A160-13FB038D330B}" destId="{19C2D981-2346-4307-93DA-CECF88E1967D}" srcOrd="1" destOrd="0" presId="urn:microsoft.com/office/officeart/2005/8/layout/hList1"/>
    <dgm:cxn modelId="{C61D59F8-889C-4CC9-BF8C-FFE5DC918C2F}" type="presParOf" srcId="{DB14A7CB-6D73-4D8F-A160-13FB038D330B}" destId="{FC60E122-0F7D-4A48-A021-CE06B83861AA}" srcOrd="2" destOrd="0" presId="urn:microsoft.com/office/officeart/2005/8/layout/hList1"/>
    <dgm:cxn modelId="{F45BA2B8-AB06-4BDD-AB2C-68828CB2A9D9}" type="presParOf" srcId="{FC60E122-0F7D-4A48-A021-CE06B83861AA}" destId="{EDF1052E-4B04-49E6-B155-C5A76F33AD36}" srcOrd="0" destOrd="0" presId="urn:microsoft.com/office/officeart/2005/8/layout/hList1"/>
    <dgm:cxn modelId="{70BBE285-5A64-4909-ADB9-4DD060A2D2D6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/>
      <dgm:spPr/>
      <dgm:t>
        <a:bodyPr/>
        <a:lstStyle/>
        <a:p>
          <a:r>
            <a:rPr lang="de-CH" dirty="0" smtClean="0"/>
            <a:t>Mädchen </a:t>
          </a:r>
          <a:endParaRPr lang="de-CH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C2A426C0-F0F4-41D6-824E-53FFC48C9608}">
      <dgm:prSet phldrT="[Text]"/>
      <dgm:spPr/>
      <dgm:t>
        <a:bodyPr/>
        <a:lstStyle/>
        <a:p>
          <a:r>
            <a:rPr lang="de-CH" b="1" dirty="0" smtClean="0"/>
            <a:t>Stärkste Prädiktoren: </a:t>
          </a:r>
          <a:r>
            <a:rPr lang="de-CH" dirty="0" err="1" smtClean="0"/>
            <a:t>Coping</a:t>
          </a:r>
          <a:r>
            <a:rPr lang="de-CH" dirty="0" smtClean="0"/>
            <a:t>, </a:t>
          </a:r>
          <a:r>
            <a:rPr lang="de-CH" b="1" dirty="0" smtClean="0">
              <a:solidFill>
                <a:srgbClr val="FF0000"/>
              </a:solidFill>
            </a:rPr>
            <a:t>Intelligenz</a:t>
          </a:r>
          <a:endParaRPr lang="de-CH" b="1" dirty="0">
            <a:solidFill>
              <a:srgbClr val="FF0000"/>
            </a:solidFill>
          </a:endParaRPr>
        </a:p>
      </dgm:t>
    </dgm:pt>
    <dgm:pt modelId="{DCA7BB41-2561-4D78-A045-8EF5A862AD13}" type="parTrans" cxnId="{CACC3E59-865C-4BB5-A144-D9D5CBFCDE14}">
      <dgm:prSet/>
      <dgm:spPr/>
      <dgm:t>
        <a:bodyPr/>
        <a:lstStyle/>
        <a:p>
          <a:endParaRPr lang="de-CH"/>
        </a:p>
      </dgm:t>
    </dgm:pt>
    <dgm:pt modelId="{01DB6391-15BA-45B6-AB60-8C96EE804833}" type="sibTrans" cxnId="{CACC3E59-865C-4BB5-A144-D9D5CBFCDE14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/>
      <dgm:spPr/>
      <dgm:t>
        <a:bodyPr/>
        <a:lstStyle/>
        <a:p>
          <a:r>
            <a:rPr lang="de-CH" dirty="0" smtClean="0"/>
            <a:t>Jungs </a:t>
          </a:r>
          <a:endParaRPr lang="de-CH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F72237A3-65B9-4812-80AD-EDF6D76F8F1E}">
      <dgm:prSet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Enge familiäre Bindungen</a:t>
          </a:r>
          <a:r>
            <a:rPr lang="de-CH" dirty="0" smtClean="0"/>
            <a:t>, positive soziale Beziehungen, Dazugehören, gute finanzielle Lage, Religion, pos. Einstellung zur Massnahme/Autorität haben signifikante Schutzfaktoren bei Mädchen nicht aber bei Jungen </a:t>
          </a:r>
          <a:r>
            <a:rPr lang="de-CH" i="1" dirty="0" smtClean="0">
              <a:solidFill>
                <a:srgbClr val="0070C0"/>
              </a:solidFill>
            </a:rPr>
            <a:t>(</a:t>
          </a:r>
          <a:r>
            <a:rPr lang="de-CH" i="1" dirty="0" err="1" smtClean="0">
              <a:solidFill>
                <a:srgbClr val="0070C0"/>
              </a:solidFill>
            </a:rPr>
            <a:t>Lodewijks</a:t>
          </a:r>
          <a:r>
            <a:rPr lang="de-CH" i="1" dirty="0" smtClean="0">
              <a:solidFill>
                <a:srgbClr val="0070C0"/>
              </a:solidFill>
            </a:rPr>
            <a:t>; 2008)</a:t>
          </a:r>
          <a:endParaRPr lang="de-CH" i="0" dirty="0">
            <a:solidFill>
              <a:schemeClr val="tx1"/>
            </a:solidFill>
          </a:endParaRPr>
        </a:p>
      </dgm:t>
    </dgm:pt>
    <dgm:pt modelId="{20DF695B-4D16-4D24-A866-EAA47B5534E1}" type="parTrans" cxnId="{C94CEB71-8BD9-46D3-B203-EAD95FA9F540}">
      <dgm:prSet/>
      <dgm:spPr/>
      <dgm:t>
        <a:bodyPr/>
        <a:lstStyle/>
        <a:p>
          <a:endParaRPr lang="de-CH"/>
        </a:p>
      </dgm:t>
    </dgm:pt>
    <dgm:pt modelId="{1EC582A6-4FB7-4CCB-BCFA-D1E0EAE1A8D4}" type="sibTrans" cxnId="{C94CEB71-8BD9-46D3-B203-EAD95FA9F540}">
      <dgm:prSet/>
      <dgm:spPr/>
      <dgm:t>
        <a:bodyPr/>
        <a:lstStyle/>
        <a:p>
          <a:endParaRPr lang="de-CH"/>
        </a:p>
      </dgm:t>
    </dgm:pt>
    <dgm:pt modelId="{C964C8A7-A293-4E8C-AA30-6D9FB0819C38}">
      <dgm:prSet phldrT="[Text]"/>
      <dgm:spPr/>
      <dgm:t>
        <a:bodyPr/>
        <a:lstStyle/>
        <a:p>
          <a:r>
            <a:rPr lang="de-CH" b="1" dirty="0" smtClean="0"/>
            <a:t>Stärkste Prädiktoren: </a:t>
          </a:r>
          <a:r>
            <a:rPr lang="de-CH" b="1" dirty="0" smtClean="0">
              <a:solidFill>
                <a:srgbClr val="FF0000"/>
              </a:solidFill>
            </a:rPr>
            <a:t>Selbstkontrolle</a:t>
          </a:r>
          <a:r>
            <a:rPr lang="de-CH" dirty="0" smtClean="0"/>
            <a:t>, Einstellung gegenüber Autorität</a:t>
          </a:r>
          <a:endParaRPr lang="de-CH" dirty="0"/>
        </a:p>
      </dgm:t>
    </dgm:pt>
    <dgm:pt modelId="{18D84820-7A7E-4A69-9E8B-8EEA8DC648D5}" type="parTrans" cxnId="{0472520B-E558-47B4-A742-7B92C2EC9E34}">
      <dgm:prSet/>
      <dgm:spPr/>
      <dgm:t>
        <a:bodyPr/>
        <a:lstStyle/>
        <a:p>
          <a:endParaRPr lang="de-CH"/>
        </a:p>
      </dgm:t>
    </dgm:pt>
    <dgm:pt modelId="{EBE8FDFA-4481-4A28-9192-DF507C1CF52E}" type="sibTrans" cxnId="{0472520B-E558-47B4-A742-7B92C2EC9E34}">
      <dgm:prSet/>
      <dgm:spPr/>
      <dgm:t>
        <a:bodyPr/>
        <a:lstStyle/>
        <a:p>
          <a:endParaRPr lang="de-CH"/>
        </a:p>
      </dgm:t>
    </dgm:pt>
    <dgm:pt modelId="{7E9D6949-7263-4508-AEC5-1C8FB2769DEA}">
      <dgm:prSet/>
      <dgm:spPr/>
      <dgm:t>
        <a:bodyPr/>
        <a:lstStyle/>
        <a:p>
          <a:r>
            <a:rPr lang="de-CH" b="1" dirty="0" smtClean="0">
              <a:solidFill>
                <a:srgbClr val="FF0000"/>
              </a:solidFill>
            </a:rPr>
            <a:t>Positive soziale Netzwerke </a:t>
          </a:r>
          <a:r>
            <a:rPr lang="de-CH" dirty="0" smtClean="0"/>
            <a:t>in Kombination mit Motivation und Bereitschaft sich zu ändern stärker pos. Wirkung</a:t>
          </a:r>
          <a:endParaRPr lang="de-CH" i="0" dirty="0">
            <a:solidFill>
              <a:schemeClr val="tx1"/>
            </a:solidFill>
          </a:endParaRPr>
        </a:p>
      </dgm:t>
    </dgm:pt>
    <dgm:pt modelId="{3FDA9C37-7657-4F1C-90F5-998C2C1EE7D9}" type="parTrans" cxnId="{F286788B-44B2-4196-94E8-83AB0E2F61AC}">
      <dgm:prSet/>
      <dgm:spPr/>
      <dgm:t>
        <a:bodyPr/>
        <a:lstStyle/>
        <a:p>
          <a:endParaRPr lang="de-CH"/>
        </a:p>
      </dgm:t>
    </dgm:pt>
    <dgm:pt modelId="{6C56AE68-D60B-42A1-BFD8-1DBF885077B2}" type="sibTrans" cxnId="{F286788B-44B2-4196-94E8-83AB0E2F61AC}">
      <dgm:prSet/>
      <dgm:spPr/>
      <dgm:t>
        <a:bodyPr/>
        <a:lstStyle/>
        <a:p>
          <a:endParaRPr lang="de-CH"/>
        </a:p>
      </dgm:t>
    </dgm:pt>
    <dgm:pt modelId="{1A33F268-900E-4419-B956-4C8A7DFE11E9}">
      <dgm:prSet/>
      <dgm:spPr/>
      <dgm:t>
        <a:bodyPr/>
        <a:lstStyle/>
        <a:p>
          <a:r>
            <a:rPr lang="de-CH" i="0" dirty="0" smtClean="0">
              <a:solidFill>
                <a:schemeClr val="tx1"/>
              </a:solidFill>
            </a:rPr>
            <a:t>Auftreten eher abrupt in Pubertät: vorher «geschützt» durch </a:t>
          </a:r>
          <a:r>
            <a:rPr lang="de-CH" b="1" i="0" dirty="0" smtClean="0">
              <a:solidFill>
                <a:srgbClr val="FF0000"/>
              </a:solidFill>
            </a:rPr>
            <a:t>sozial-erzieherische Förderung </a:t>
          </a:r>
          <a:r>
            <a:rPr lang="de-CH" i="0" dirty="0" err="1" smtClean="0">
              <a:solidFill>
                <a:schemeClr val="tx1"/>
              </a:solidFill>
            </a:rPr>
            <a:t>internaler</a:t>
          </a:r>
          <a:r>
            <a:rPr lang="de-CH" i="0" dirty="0" smtClean="0">
              <a:solidFill>
                <a:schemeClr val="tx1"/>
              </a:solidFill>
            </a:rPr>
            <a:t> Ausrichtung, Zurückhaltung, grössere Einschränkungen</a:t>
          </a:r>
          <a:endParaRPr lang="de-CH" i="0" dirty="0">
            <a:solidFill>
              <a:schemeClr val="tx1"/>
            </a:solidFill>
          </a:endParaRPr>
        </a:p>
      </dgm:t>
    </dgm:pt>
    <dgm:pt modelId="{76CF271C-0E39-4B0C-ADE8-97FA899FB579}" type="parTrans" cxnId="{20E92E55-3712-4B06-ABE3-02FE86D2DCD5}">
      <dgm:prSet/>
      <dgm:spPr/>
      <dgm:t>
        <a:bodyPr/>
        <a:lstStyle/>
        <a:p>
          <a:endParaRPr lang="de-CH"/>
        </a:p>
      </dgm:t>
    </dgm:pt>
    <dgm:pt modelId="{FAD5DF8D-ABE1-4329-9BD2-B5D2AE2588D3}" type="sibTrans" cxnId="{20E92E55-3712-4B06-ABE3-02FE86D2DCD5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</dgm:pt>
    <dgm:pt modelId="{7C2F313C-A1A5-4225-9E17-4A8F16EBCC73}" type="pres">
      <dgm:prSet presAssocID="{57AA02EF-930B-488C-A4C6-14FB7006F08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</dgm:pt>
    <dgm:pt modelId="{FC60E122-0F7D-4A48-A021-CE06B83861AA}" type="pres">
      <dgm:prSet presAssocID="{87C235E9-11C5-4837-98C0-960340847DBC}" presName="composite" presStyleCnt="0"/>
      <dgm:spPr/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B7CD0BCD-93CC-4DBD-BC0D-872BF2DB0CD8}" type="presOf" srcId="{1A33F268-900E-4419-B956-4C8A7DFE11E9}" destId="{B7CA94C4-A1AD-4DA0-AF22-42A34CED5BDB}" srcOrd="0" destOrd="3" presId="urn:microsoft.com/office/officeart/2005/8/layout/hList1"/>
    <dgm:cxn modelId="{D9AC1FBE-27F8-437F-BFE7-A97AE363EC40}" type="presOf" srcId="{F72237A3-65B9-4812-80AD-EDF6D76F8F1E}" destId="{B7CA94C4-A1AD-4DA0-AF22-42A34CED5BDB}" srcOrd="0" destOrd="1" presId="urn:microsoft.com/office/officeart/2005/8/layout/hList1"/>
    <dgm:cxn modelId="{9FBF3B91-185A-4E4B-84CD-B64C61EB7723}" type="presOf" srcId="{57AA02EF-930B-488C-A4C6-14FB7006F087}" destId="{7C2F313C-A1A5-4225-9E17-4A8F16EBCC73}" srcOrd="0" destOrd="0" presId="urn:microsoft.com/office/officeart/2005/8/layout/hList1"/>
    <dgm:cxn modelId="{82585851-CC24-4E62-B08D-57BE975093A9}" type="presOf" srcId="{87C235E9-11C5-4837-98C0-960340847DBC}" destId="{EDF1052E-4B04-49E6-B155-C5A76F33AD36}" srcOrd="0" destOrd="0" presId="urn:microsoft.com/office/officeart/2005/8/layout/hList1"/>
    <dgm:cxn modelId="{D3A9B3C8-4582-46C8-94D0-73747B773B40}" type="presOf" srcId="{7E9D6949-7263-4508-AEC5-1C8FB2769DEA}" destId="{B7CA94C4-A1AD-4DA0-AF22-42A34CED5BDB}" srcOrd="0" destOrd="2" presId="urn:microsoft.com/office/officeart/2005/8/layout/hList1"/>
    <dgm:cxn modelId="{276EBFF6-97EC-4690-9D86-8F2D2CBB8E3F}" type="presOf" srcId="{C964C8A7-A293-4E8C-AA30-6D9FB0819C38}" destId="{EF37D908-1E0C-434A-98A3-559005D0E5ED}" srcOrd="0" destOrd="0" presId="urn:microsoft.com/office/officeart/2005/8/layout/hList1"/>
    <dgm:cxn modelId="{0472520B-E558-47B4-A742-7B92C2EC9E34}" srcId="{87C235E9-11C5-4837-98C0-960340847DBC}" destId="{C964C8A7-A293-4E8C-AA30-6D9FB0819C38}" srcOrd="0" destOrd="0" parTransId="{18D84820-7A7E-4A69-9E8B-8EEA8DC648D5}" sibTransId="{EBE8FDFA-4481-4A28-9192-DF507C1CF52E}"/>
    <dgm:cxn modelId="{2F703E75-EA05-4049-919D-F2E9941F4762}" type="presOf" srcId="{E11BAD28-91FA-427C-9BAF-92C37D7C8CBF}" destId="{DB14A7CB-6D73-4D8F-A160-13FB038D330B}" srcOrd="0" destOrd="0" presId="urn:microsoft.com/office/officeart/2005/8/layout/hList1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F286788B-44B2-4196-94E8-83AB0E2F61AC}" srcId="{57AA02EF-930B-488C-A4C6-14FB7006F087}" destId="{7E9D6949-7263-4508-AEC5-1C8FB2769DEA}" srcOrd="2" destOrd="0" parTransId="{3FDA9C37-7657-4F1C-90F5-998C2C1EE7D9}" sibTransId="{6C56AE68-D60B-42A1-BFD8-1DBF885077B2}"/>
    <dgm:cxn modelId="{C94CEB71-8BD9-46D3-B203-EAD95FA9F540}" srcId="{57AA02EF-930B-488C-A4C6-14FB7006F087}" destId="{F72237A3-65B9-4812-80AD-EDF6D76F8F1E}" srcOrd="1" destOrd="0" parTransId="{20DF695B-4D16-4D24-A866-EAA47B5534E1}" sibTransId="{1EC582A6-4FB7-4CCB-BCFA-D1E0EAE1A8D4}"/>
    <dgm:cxn modelId="{CACC3E59-865C-4BB5-A144-D9D5CBFCDE14}" srcId="{57AA02EF-930B-488C-A4C6-14FB7006F087}" destId="{C2A426C0-F0F4-41D6-824E-53FFC48C9608}" srcOrd="0" destOrd="0" parTransId="{DCA7BB41-2561-4D78-A045-8EF5A862AD13}" sibTransId="{01DB6391-15BA-45B6-AB60-8C96EE804833}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510AAE0A-183B-45C6-8DFB-82BD3E0B36C7}" type="presOf" srcId="{C2A426C0-F0F4-41D6-824E-53FFC48C9608}" destId="{B7CA94C4-A1AD-4DA0-AF22-42A34CED5BDB}" srcOrd="0" destOrd="0" presId="urn:microsoft.com/office/officeart/2005/8/layout/hList1"/>
    <dgm:cxn modelId="{20E92E55-3712-4B06-ABE3-02FE86D2DCD5}" srcId="{57AA02EF-930B-488C-A4C6-14FB7006F087}" destId="{1A33F268-900E-4419-B956-4C8A7DFE11E9}" srcOrd="3" destOrd="0" parTransId="{76CF271C-0E39-4B0C-ADE8-97FA899FB579}" sibTransId="{FAD5DF8D-ABE1-4329-9BD2-B5D2AE2588D3}"/>
    <dgm:cxn modelId="{ABE7BEAD-95C9-40B7-BCCA-D22735381065}" type="presParOf" srcId="{DB14A7CB-6D73-4D8F-A160-13FB038D330B}" destId="{DE0BF48A-0B3A-460A-BF55-6B5FE5495337}" srcOrd="0" destOrd="0" presId="urn:microsoft.com/office/officeart/2005/8/layout/hList1"/>
    <dgm:cxn modelId="{8A41FA72-4B4D-4D15-AB01-29BC9CF96157}" type="presParOf" srcId="{DE0BF48A-0B3A-460A-BF55-6B5FE5495337}" destId="{7C2F313C-A1A5-4225-9E17-4A8F16EBCC73}" srcOrd="0" destOrd="0" presId="urn:microsoft.com/office/officeart/2005/8/layout/hList1"/>
    <dgm:cxn modelId="{8FD28AAB-FF08-4276-B1E0-D15BCE2601AB}" type="presParOf" srcId="{DE0BF48A-0B3A-460A-BF55-6B5FE5495337}" destId="{B7CA94C4-A1AD-4DA0-AF22-42A34CED5BDB}" srcOrd="1" destOrd="0" presId="urn:microsoft.com/office/officeart/2005/8/layout/hList1"/>
    <dgm:cxn modelId="{295F1C60-D217-404C-A2C8-1320FA9B3622}" type="presParOf" srcId="{DB14A7CB-6D73-4D8F-A160-13FB038D330B}" destId="{19C2D981-2346-4307-93DA-CECF88E1967D}" srcOrd="1" destOrd="0" presId="urn:microsoft.com/office/officeart/2005/8/layout/hList1"/>
    <dgm:cxn modelId="{58601041-F566-4FEA-9163-9BFCC2EC82DF}" type="presParOf" srcId="{DB14A7CB-6D73-4D8F-A160-13FB038D330B}" destId="{FC60E122-0F7D-4A48-A021-CE06B83861AA}" srcOrd="2" destOrd="0" presId="urn:microsoft.com/office/officeart/2005/8/layout/hList1"/>
    <dgm:cxn modelId="{5D467A62-9618-46F7-B6ED-18A329079D1B}" type="presParOf" srcId="{FC60E122-0F7D-4A48-A021-CE06B83861AA}" destId="{EDF1052E-4B04-49E6-B155-C5A76F33AD36}" srcOrd="0" destOrd="0" presId="urn:microsoft.com/office/officeart/2005/8/layout/hList1"/>
    <dgm:cxn modelId="{9608A1BC-1DDE-4F2D-95D9-2AEF34C39A7E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/>
      <dgm:spPr/>
      <dgm:t>
        <a:bodyPr/>
        <a:lstStyle/>
        <a:p>
          <a:r>
            <a:rPr lang="de-CH" dirty="0" smtClean="0"/>
            <a:t>Mädchen </a:t>
          </a:r>
          <a:endParaRPr lang="de-CH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/>
      <dgm:spPr/>
      <dgm:t>
        <a:bodyPr/>
        <a:lstStyle/>
        <a:p>
          <a:r>
            <a:rPr lang="de-CH" dirty="0" smtClean="0"/>
            <a:t>Jungs </a:t>
          </a:r>
          <a:endParaRPr lang="de-CH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BD324DA-487C-42F4-8BB7-FE2915B8C957}">
      <dgm:prSet phldrT="[Text]"/>
      <dgm:spPr/>
      <dgm:t>
        <a:bodyPr/>
        <a:lstStyle/>
        <a:p>
          <a:r>
            <a:rPr lang="de-CH" dirty="0" smtClean="0"/>
            <a:t>Störung des Sozialverhaltens: im Durchschnitt schwerwiegendere Symptomatik </a:t>
          </a:r>
          <a:endParaRPr lang="de-CH" dirty="0"/>
        </a:p>
      </dgm:t>
    </dgm:pt>
    <dgm:pt modelId="{F54C320A-0FF5-4B82-833B-95A6404D001E}" type="parTrans" cxnId="{C39CDDE7-6A03-406D-94F2-9058A55D6D95}">
      <dgm:prSet/>
      <dgm:spPr/>
      <dgm:t>
        <a:bodyPr/>
        <a:lstStyle/>
        <a:p>
          <a:endParaRPr lang="de-CH"/>
        </a:p>
      </dgm:t>
    </dgm:pt>
    <dgm:pt modelId="{B4A68B83-4FF3-461A-A7AD-B7BD6450769A}" type="sibTrans" cxnId="{C39CDDE7-6A03-406D-94F2-9058A55D6D95}">
      <dgm:prSet/>
      <dgm:spPr/>
      <dgm:t>
        <a:bodyPr/>
        <a:lstStyle/>
        <a:p>
          <a:endParaRPr lang="de-CH"/>
        </a:p>
      </dgm:t>
    </dgm:pt>
    <dgm:pt modelId="{DE6492EC-1613-43AD-806E-0000D55D9E43}">
      <dgm:prSet phldrT="[Text]"/>
      <dgm:spPr/>
      <dgm:t>
        <a:bodyPr/>
        <a:lstStyle/>
        <a:p>
          <a:r>
            <a:rPr lang="de-CH" dirty="0" smtClean="0"/>
            <a:t>Eher externalisierend </a:t>
          </a:r>
          <a:endParaRPr lang="de-CH" dirty="0"/>
        </a:p>
      </dgm:t>
    </dgm:pt>
    <dgm:pt modelId="{23CDD7F1-11D5-4DEC-8BCA-09BB2E4E5BD1}" type="parTrans" cxnId="{B8275194-86A1-4E0D-B9E3-BDD4CD0A8AF5}">
      <dgm:prSet/>
      <dgm:spPr/>
      <dgm:t>
        <a:bodyPr/>
        <a:lstStyle/>
        <a:p>
          <a:endParaRPr lang="de-CH"/>
        </a:p>
      </dgm:t>
    </dgm:pt>
    <dgm:pt modelId="{FCE08DCE-1674-49C7-87DB-0811E5454B65}" type="sibTrans" cxnId="{B8275194-86A1-4E0D-B9E3-BDD4CD0A8AF5}">
      <dgm:prSet/>
      <dgm:spPr/>
      <dgm:t>
        <a:bodyPr/>
        <a:lstStyle/>
        <a:p>
          <a:endParaRPr lang="de-CH"/>
        </a:p>
      </dgm:t>
    </dgm:pt>
    <dgm:pt modelId="{72DD93DA-D529-4500-A387-4DA74C9ADD0F}">
      <dgm:prSet phldrT="[Text]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Eher </a:t>
          </a:r>
          <a:r>
            <a:rPr lang="de-CH" b="1" dirty="0" smtClean="0">
              <a:solidFill>
                <a:srgbClr val="FF0000"/>
              </a:solidFill>
            </a:rPr>
            <a:t>internalisierend</a:t>
          </a:r>
          <a:endParaRPr lang="de-CH" b="1" dirty="0">
            <a:solidFill>
              <a:srgbClr val="FF0000"/>
            </a:solidFill>
          </a:endParaRPr>
        </a:p>
      </dgm:t>
    </dgm:pt>
    <dgm:pt modelId="{C745D4CE-495C-4C16-A47B-9104A2D11D81}" type="parTrans" cxnId="{F2648E6C-281F-4060-B23A-EF03725432C9}">
      <dgm:prSet/>
      <dgm:spPr/>
      <dgm:t>
        <a:bodyPr/>
        <a:lstStyle/>
        <a:p>
          <a:endParaRPr lang="de-CH"/>
        </a:p>
      </dgm:t>
    </dgm:pt>
    <dgm:pt modelId="{22C4A083-5430-4E51-9461-B875E92D9AC3}" type="sibTrans" cxnId="{F2648E6C-281F-4060-B23A-EF03725432C9}">
      <dgm:prSet/>
      <dgm:spPr/>
      <dgm:t>
        <a:bodyPr/>
        <a:lstStyle/>
        <a:p>
          <a:endParaRPr lang="de-CH"/>
        </a:p>
      </dgm:t>
    </dgm:pt>
    <dgm:pt modelId="{4CF00867-AD19-4DDA-A4AE-2170815C4C62}">
      <dgm:prSet phldrT="[Text]"/>
      <dgm:spPr/>
      <dgm:t>
        <a:bodyPr/>
        <a:lstStyle/>
        <a:p>
          <a:r>
            <a:rPr lang="de-CH" dirty="0" smtClean="0"/>
            <a:t>Anlass meist das individuelle Verhalten </a:t>
          </a:r>
          <a:r>
            <a:rPr lang="de-CH" dirty="0" smtClean="0">
              <a:sym typeface="Wingdings" panose="05000000000000000000" pitchFamily="2" charset="2"/>
            </a:rPr>
            <a:t> Einzeltherapie</a:t>
          </a:r>
          <a:endParaRPr lang="de-CH" dirty="0"/>
        </a:p>
      </dgm:t>
    </dgm:pt>
    <dgm:pt modelId="{1C79DECC-3907-4708-B727-FDF071ECD7A0}" type="parTrans" cxnId="{F91E4DF5-4476-481E-B164-875D9FD6B3AF}">
      <dgm:prSet/>
      <dgm:spPr/>
      <dgm:t>
        <a:bodyPr/>
        <a:lstStyle/>
        <a:p>
          <a:endParaRPr lang="de-CH"/>
        </a:p>
      </dgm:t>
    </dgm:pt>
    <dgm:pt modelId="{5B7E80D4-9447-464D-A7F8-5A8D3C2EA6A3}" type="sibTrans" cxnId="{F91E4DF5-4476-481E-B164-875D9FD6B3AF}">
      <dgm:prSet/>
      <dgm:spPr/>
      <dgm:t>
        <a:bodyPr/>
        <a:lstStyle/>
        <a:p>
          <a:endParaRPr lang="de-CH"/>
        </a:p>
      </dgm:t>
    </dgm:pt>
    <dgm:pt modelId="{50034663-D08B-48A3-978D-D54FE60CC024}">
      <dgm:prSet phldrT="[Text]"/>
      <dgm:spPr/>
      <dgm:t>
        <a:bodyPr/>
        <a:lstStyle/>
        <a:p>
          <a:r>
            <a:rPr lang="de-CH" dirty="0" smtClean="0"/>
            <a:t>Männliche Werte eher „viel Geld verdienen“ und „Macht und Einfluss“</a:t>
          </a:r>
          <a:endParaRPr lang="de-CH" dirty="0"/>
        </a:p>
      </dgm:t>
    </dgm:pt>
    <dgm:pt modelId="{F6F3454B-9026-4B6B-A2BA-A4270137F010}" type="parTrans" cxnId="{F4AA34A8-7370-4069-9AED-2712C8BCE3D3}">
      <dgm:prSet/>
      <dgm:spPr/>
      <dgm:t>
        <a:bodyPr/>
        <a:lstStyle/>
        <a:p>
          <a:endParaRPr lang="de-CH"/>
        </a:p>
      </dgm:t>
    </dgm:pt>
    <dgm:pt modelId="{73227441-9EF1-4494-8A14-CD7EA5805C7B}" type="sibTrans" cxnId="{F4AA34A8-7370-4069-9AED-2712C8BCE3D3}">
      <dgm:prSet/>
      <dgm:spPr/>
      <dgm:t>
        <a:bodyPr/>
        <a:lstStyle/>
        <a:p>
          <a:endParaRPr lang="de-CH"/>
        </a:p>
      </dgm:t>
    </dgm:pt>
    <dgm:pt modelId="{D0F7956C-DEA4-4DCD-ADD5-FB84F22D82E9}">
      <dgm:prSet phldrT="[Text]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Physische Schutzmassnahmen (Kontrolle) weniger wichtig (ev. sogar schädlich) als </a:t>
          </a:r>
          <a:r>
            <a:rPr lang="de-CH" b="1" dirty="0" smtClean="0">
              <a:solidFill>
                <a:srgbClr val="FF0000"/>
              </a:solidFill>
            </a:rPr>
            <a:t>relationale Sicherheit (Empathie)</a:t>
          </a:r>
          <a:endParaRPr lang="de-CH" b="1" dirty="0">
            <a:solidFill>
              <a:srgbClr val="FF0000"/>
            </a:solidFill>
          </a:endParaRPr>
        </a:p>
      </dgm:t>
    </dgm:pt>
    <dgm:pt modelId="{5CBEC872-8C46-4DF1-875B-93DFC199CE69}" type="parTrans" cxnId="{EF47F350-EB06-45B7-ADD5-68F4EB31179D}">
      <dgm:prSet/>
      <dgm:spPr/>
      <dgm:t>
        <a:bodyPr/>
        <a:lstStyle/>
        <a:p>
          <a:endParaRPr lang="de-CH"/>
        </a:p>
      </dgm:t>
    </dgm:pt>
    <dgm:pt modelId="{37E75E72-3F48-49A5-A5B4-AA7D0FE22A38}" type="sibTrans" cxnId="{EF47F350-EB06-45B7-ADD5-68F4EB31179D}">
      <dgm:prSet/>
      <dgm:spPr/>
      <dgm:t>
        <a:bodyPr/>
        <a:lstStyle/>
        <a:p>
          <a:endParaRPr lang="de-CH"/>
        </a:p>
      </dgm:t>
    </dgm:pt>
    <dgm:pt modelId="{53E9127D-1A32-475B-8917-290F23D09ABC}">
      <dgm:prSet phldrT="[Text]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b="1" dirty="0" smtClean="0">
              <a:solidFill>
                <a:srgbClr val="FF0000"/>
              </a:solidFill>
            </a:rPr>
            <a:t>Behandlung spezifischer Themen </a:t>
          </a:r>
          <a:r>
            <a:rPr lang="de-CH" dirty="0" smtClean="0"/>
            <a:t>(sex. Missbrauch, frühe Traumata, Rolle sozialer Beziehungen, Emotionsregulation)</a:t>
          </a:r>
          <a:endParaRPr lang="de-CH" dirty="0"/>
        </a:p>
      </dgm:t>
    </dgm:pt>
    <dgm:pt modelId="{EC9325A3-EADC-4E3A-AB02-DD33B2041E44}" type="parTrans" cxnId="{6313534F-58D3-4C11-A68F-E05C3B75DD17}">
      <dgm:prSet/>
      <dgm:spPr/>
      <dgm:t>
        <a:bodyPr/>
        <a:lstStyle/>
        <a:p>
          <a:endParaRPr lang="de-CH"/>
        </a:p>
      </dgm:t>
    </dgm:pt>
    <dgm:pt modelId="{9659F59C-C9B5-4D8B-8E98-D33EA346428A}" type="sibTrans" cxnId="{6313534F-58D3-4C11-A68F-E05C3B75DD17}">
      <dgm:prSet/>
      <dgm:spPr/>
      <dgm:t>
        <a:bodyPr/>
        <a:lstStyle/>
        <a:p>
          <a:endParaRPr lang="de-CH"/>
        </a:p>
      </dgm:t>
    </dgm:pt>
    <dgm:pt modelId="{2F55FFC7-D586-4EB5-881C-C64578778BD8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de-CH" dirty="0" smtClean="0"/>
            <a:t> </a:t>
          </a:r>
          <a:r>
            <a:rPr lang="de-CH" b="1" dirty="0" smtClean="0">
              <a:solidFill>
                <a:srgbClr val="FF0000"/>
              </a:solidFill>
            </a:rPr>
            <a:t>Beziehungsorientierung</a:t>
          </a:r>
          <a:r>
            <a:rPr lang="de-CH" dirty="0" smtClean="0">
              <a:solidFill>
                <a:srgbClr val="FF0000"/>
              </a:solidFill>
            </a:rPr>
            <a:t> </a:t>
          </a:r>
          <a:r>
            <a:rPr lang="de-CH" dirty="0" smtClean="0"/>
            <a:t>sehr wichtig</a:t>
          </a:r>
        </a:p>
      </dgm:t>
    </dgm:pt>
    <dgm:pt modelId="{BA70E1D7-BD1C-44E5-8CB5-FA7175C00F6C}" type="parTrans" cxnId="{73DE8FE1-5B37-4DC9-A9D6-76E87C237AE8}">
      <dgm:prSet/>
      <dgm:spPr/>
      <dgm:t>
        <a:bodyPr/>
        <a:lstStyle/>
        <a:p>
          <a:endParaRPr lang="de-CH"/>
        </a:p>
      </dgm:t>
    </dgm:pt>
    <dgm:pt modelId="{77E62886-6259-4E6A-8121-C732570E90CF}" type="sibTrans" cxnId="{73DE8FE1-5B37-4DC9-A9D6-76E87C237AE8}">
      <dgm:prSet/>
      <dgm:spPr/>
      <dgm:t>
        <a:bodyPr/>
        <a:lstStyle/>
        <a:p>
          <a:endParaRPr lang="de-CH"/>
        </a:p>
      </dgm:t>
    </dgm:pt>
    <dgm:pt modelId="{9F7696C5-A2FE-4244-AECF-60DB4CFACED2}">
      <dgm:prSet phldrT="[Text]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Anlass meist prekäre </a:t>
          </a:r>
          <a:r>
            <a:rPr lang="de-CH" dirty="0" err="1" smtClean="0"/>
            <a:t>Fam.relation</a:t>
          </a:r>
          <a:r>
            <a:rPr lang="de-CH" dirty="0" smtClean="0"/>
            <a:t> </a:t>
          </a:r>
          <a:r>
            <a:rPr lang="de-CH" dirty="0" smtClean="0">
              <a:sym typeface="Wingdings" panose="05000000000000000000" pitchFamily="2" charset="2"/>
            </a:rPr>
            <a:t> </a:t>
          </a:r>
          <a:r>
            <a:rPr lang="de-CH" b="1" dirty="0" smtClean="0">
              <a:solidFill>
                <a:srgbClr val="FF0000"/>
              </a:solidFill>
            </a:rPr>
            <a:t>Familientherapie</a:t>
          </a:r>
          <a:endParaRPr lang="de-CH" b="1" dirty="0">
            <a:solidFill>
              <a:srgbClr val="FF0000"/>
            </a:solidFill>
          </a:endParaRPr>
        </a:p>
      </dgm:t>
    </dgm:pt>
    <dgm:pt modelId="{4CB016B1-7C00-4450-A818-A19EB7D6C915}" type="parTrans" cxnId="{CB65ABE1-BFB7-4EF3-A76D-CBE22EA5B5FC}">
      <dgm:prSet/>
      <dgm:spPr/>
      <dgm:t>
        <a:bodyPr/>
        <a:lstStyle/>
        <a:p>
          <a:endParaRPr lang="de-CH"/>
        </a:p>
      </dgm:t>
    </dgm:pt>
    <dgm:pt modelId="{B770EAEC-13EE-496D-B2B2-EEF47BD73442}" type="sibTrans" cxnId="{CB65ABE1-BFB7-4EF3-A76D-CBE22EA5B5FC}">
      <dgm:prSet/>
      <dgm:spPr/>
      <dgm:t>
        <a:bodyPr/>
        <a:lstStyle/>
        <a:p>
          <a:endParaRPr lang="de-CH"/>
        </a:p>
      </dgm:t>
    </dgm:pt>
    <dgm:pt modelId="{FB4E3E19-DD40-4474-8344-D2EEA8714D9A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Behandlung wird als komplizierter und belastender erlebt (durch Kliniker); Begrenzen manipulativen Verhaltens, Umgang mit Beziehungsproblemen und selbstdestruktiven Verhaltens (</a:t>
          </a:r>
          <a:r>
            <a:rPr lang="de-CH" b="1" dirty="0" smtClean="0">
              <a:solidFill>
                <a:srgbClr val="FF0000"/>
              </a:solidFill>
            </a:rPr>
            <a:t>interdisziplinäres</a:t>
          </a:r>
          <a:r>
            <a:rPr lang="de-CH" dirty="0" smtClean="0">
              <a:solidFill>
                <a:srgbClr val="FF0000"/>
              </a:solidFill>
            </a:rPr>
            <a:t> </a:t>
          </a:r>
          <a:r>
            <a:rPr lang="de-CH" b="1" dirty="0" smtClean="0">
              <a:solidFill>
                <a:srgbClr val="FF0000"/>
              </a:solidFill>
            </a:rPr>
            <a:t>Management</a:t>
          </a:r>
          <a:r>
            <a:rPr lang="de-CH" dirty="0" smtClean="0"/>
            <a:t>).</a:t>
          </a:r>
          <a:endParaRPr lang="de-CH" dirty="0"/>
        </a:p>
      </dgm:t>
    </dgm:pt>
    <dgm:pt modelId="{ACE4D881-FDFF-472E-8B8C-3C8A8DA91481}" type="parTrans" cxnId="{BE4F08F4-9AFD-4684-A0C5-2EA459D7FCE0}">
      <dgm:prSet/>
      <dgm:spPr/>
      <dgm:t>
        <a:bodyPr/>
        <a:lstStyle/>
        <a:p>
          <a:endParaRPr lang="de-CH"/>
        </a:p>
      </dgm:t>
    </dgm:pt>
    <dgm:pt modelId="{10B8A38B-B880-437A-AE53-8F60BB8964E7}" type="sibTrans" cxnId="{BE4F08F4-9AFD-4684-A0C5-2EA459D7FCE0}">
      <dgm:prSet/>
      <dgm:spPr/>
      <dgm:t>
        <a:bodyPr/>
        <a:lstStyle/>
        <a:p>
          <a:endParaRPr lang="de-CH"/>
        </a:p>
      </dgm:t>
    </dgm:pt>
    <dgm:pt modelId="{883DE073-F344-4696-90C7-AE179530DB56}">
      <dgm:prSet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CH" dirty="0" smtClean="0"/>
            <a:t>Weibliche Werte sind soziales Engagement, Hilfsbereitschaft, Emotionalität, </a:t>
          </a:r>
          <a:r>
            <a:rPr lang="de-CH" dirty="0" err="1" smtClean="0"/>
            <a:t>Religiösität</a:t>
          </a:r>
          <a:endParaRPr lang="de-CH" dirty="0"/>
        </a:p>
      </dgm:t>
    </dgm:pt>
    <dgm:pt modelId="{9612CC3B-9E44-4D2E-8281-07BD10085B81}" type="parTrans" cxnId="{B34D6D61-AFFE-4CE0-9CA4-ABFC85F39E2C}">
      <dgm:prSet/>
      <dgm:spPr/>
      <dgm:t>
        <a:bodyPr/>
        <a:lstStyle/>
        <a:p>
          <a:endParaRPr lang="de-CH"/>
        </a:p>
      </dgm:t>
    </dgm:pt>
    <dgm:pt modelId="{B91B7839-50B3-4183-A64E-76701050DF5B}" type="sibTrans" cxnId="{B34D6D61-AFFE-4CE0-9CA4-ABFC85F39E2C}">
      <dgm:prSet/>
      <dgm:spPr/>
      <dgm:t>
        <a:bodyPr/>
        <a:lstStyle/>
        <a:p>
          <a:endParaRPr lang="de-CH"/>
        </a:p>
      </dgm:t>
    </dgm:pt>
    <dgm:pt modelId="{F71781BA-A2D2-4DD6-9B46-A560209B4576}">
      <dgm:prSet phldrT="[Text]"/>
      <dgm:spPr/>
      <dgm:t>
        <a:bodyPr/>
        <a:lstStyle/>
        <a:p>
          <a:endParaRPr lang="de-CH" dirty="0"/>
        </a:p>
      </dgm:t>
    </dgm:pt>
    <dgm:pt modelId="{D1E83ED5-9602-4312-A03B-4659ACB4BDBD}" type="parTrans" cxnId="{67249C98-D901-4633-94D3-6AF7A2636850}">
      <dgm:prSet/>
      <dgm:spPr/>
      <dgm:t>
        <a:bodyPr/>
        <a:lstStyle/>
        <a:p>
          <a:endParaRPr lang="de-CH"/>
        </a:p>
      </dgm:t>
    </dgm:pt>
    <dgm:pt modelId="{34EA472C-C091-4DB6-99AE-465963CC75BF}" type="sibTrans" cxnId="{67249C98-D901-4633-94D3-6AF7A2636850}">
      <dgm:prSet/>
      <dgm:spPr/>
      <dgm:t>
        <a:bodyPr/>
        <a:lstStyle/>
        <a:p>
          <a:endParaRPr lang="de-CH"/>
        </a:p>
      </dgm:t>
    </dgm:pt>
    <dgm:pt modelId="{57DCB6D3-3935-4B6B-9FA3-0B4FCA667F64}">
      <dgm:prSet phldrT="[Text]"/>
      <dgm:spPr/>
      <dgm:t>
        <a:bodyPr/>
        <a:lstStyle/>
        <a:p>
          <a:endParaRPr lang="de-CH" dirty="0"/>
        </a:p>
      </dgm:t>
    </dgm:pt>
    <dgm:pt modelId="{A80BF53B-3D84-41A0-B4C6-DB6A0683162E}" type="parTrans" cxnId="{CE6CD068-1E87-4B2F-8F93-EFFC9DF3FEEC}">
      <dgm:prSet/>
      <dgm:spPr/>
      <dgm:t>
        <a:bodyPr/>
        <a:lstStyle/>
        <a:p>
          <a:endParaRPr lang="de-CH"/>
        </a:p>
      </dgm:t>
    </dgm:pt>
    <dgm:pt modelId="{3E314C5C-26BF-4E8B-BE35-6AE12131FC93}" type="sibTrans" cxnId="{CE6CD068-1E87-4B2F-8F93-EFFC9DF3FEEC}">
      <dgm:prSet/>
      <dgm:spPr/>
      <dgm:t>
        <a:bodyPr/>
        <a:lstStyle/>
        <a:p>
          <a:endParaRPr lang="de-CH"/>
        </a:p>
      </dgm:t>
    </dgm:pt>
    <dgm:pt modelId="{6D603A70-2B48-4F38-A9C1-49DD498950B9}">
      <dgm:prSet phldrT="[Text]"/>
      <dgm:spPr/>
      <dgm:t>
        <a:bodyPr/>
        <a:lstStyle/>
        <a:p>
          <a:endParaRPr lang="de-CH" dirty="0"/>
        </a:p>
      </dgm:t>
    </dgm:pt>
    <dgm:pt modelId="{24865318-0519-48AF-A5AB-74EAD777D81E}" type="parTrans" cxnId="{64C2DD70-92DC-4717-9C44-4D027DF530AD}">
      <dgm:prSet/>
      <dgm:spPr/>
      <dgm:t>
        <a:bodyPr/>
        <a:lstStyle/>
        <a:p>
          <a:endParaRPr lang="de-CH"/>
        </a:p>
      </dgm:t>
    </dgm:pt>
    <dgm:pt modelId="{57B3DE5D-6571-44AD-A24C-2C1E25D208B4}" type="sibTrans" cxnId="{64C2DD70-92DC-4717-9C44-4D027DF530AD}">
      <dgm:prSet/>
      <dgm:spPr/>
      <dgm:t>
        <a:bodyPr/>
        <a:lstStyle/>
        <a:p>
          <a:endParaRPr lang="de-CH"/>
        </a:p>
      </dgm:t>
    </dgm:pt>
    <dgm:pt modelId="{0BA2AFD4-A4D7-4AE6-96AE-5BBBFFB905DF}">
      <dgm:prSet phldrT="[Text]"/>
      <dgm:spPr/>
      <dgm:t>
        <a:bodyPr/>
        <a:lstStyle/>
        <a:p>
          <a:endParaRPr lang="de-CH" dirty="0"/>
        </a:p>
      </dgm:t>
    </dgm:pt>
    <dgm:pt modelId="{8D8F793A-CF29-4DD7-9B69-3488198F88EC}" type="parTrans" cxnId="{4864EB35-8F63-447E-8E21-0626F9888DA2}">
      <dgm:prSet/>
      <dgm:spPr/>
      <dgm:t>
        <a:bodyPr/>
        <a:lstStyle/>
        <a:p>
          <a:endParaRPr lang="de-CH"/>
        </a:p>
      </dgm:t>
    </dgm:pt>
    <dgm:pt modelId="{DD378C7F-9C9C-4F8A-B360-57799CA120D5}" type="sibTrans" cxnId="{4864EB35-8F63-447E-8E21-0626F9888DA2}">
      <dgm:prSet/>
      <dgm:spPr/>
      <dgm:t>
        <a:bodyPr/>
        <a:lstStyle/>
        <a:p>
          <a:endParaRPr lang="de-CH"/>
        </a:p>
      </dgm:t>
    </dgm:pt>
    <dgm:pt modelId="{9ECE2FD6-DF3A-4164-AF5D-B4011D17EF4A}">
      <dgm:prSet phldrT="[Text]"/>
      <dgm:spPr/>
      <dgm:t>
        <a:bodyPr/>
        <a:lstStyle/>
        <a:p>
          <a:endParaRPr lang="de-CH" dirty="0"/>
        </a:p>
      </dgm:t>
    </dgm:pt>
    <dgm:pt modelId="{C9B8EBF7-367F-4E09-8461-59954FB13193}" type="parTrans" cxnId="{385CC018-80D7-4C5E-B3B3-1508E4D17A82}">
      <dgm:prSet/>
      <dgm:spPr/>
      <dgm:t>
        <a:bodyPr/>
        <a:lstStyle/>
        <a:p>
          <a:endParaRPr lang="de-CH"/>
        </a:p>
      </dgm:t>
    </dgm:pt>
    <dgm:pt modelId="{634BCDD2-716D-4474-85ED-5B32F2EEBFA5}" type="sibTrans" cxnId="{385CC018-80D7-4C5E-B3B3-1508E4D17A82}">
      <dgm:prSet/>
      <dgm:spPr/>
      <dgm:t>
        <a:bodyPr/>
        <a:lstStyle/>
        <a:p>
          <a:endParaRPr lang="de-CH"/>
        </a:p>
      </dgm:t>
    </dgm:pt>
    <dgm:pt modelId="{1A44EE8B-CF7E-4497-90E7-845D242E8AC4}">
      <dgm:prSet phldrT="[Text]"/>
      <dgm:spPr/>
      <dgm:t>
        <a:bodyPr/>
        <a:lstStyle/>
        <a:p>
          <a:endParaRPr lang="de-CH" dirty="0"/>
        </a:p>
      </dgm:t>
    </dgm:pt>
    <dgm:pt modelId="{6C4EFC68-F613-49DF-B1E8-903603E370D7}" type="parTrans" cxnId="{86026C14-FF7C-4998-AC44-3E3A8CFC393F}">
      <dgm:prSet/>
      <dgm:spPr/>
      <dgm:t>
        <a:bodyPr/>
        <a:lstStyle/>
        <a:p>
          <a:endParaRPr lang="de-CH"/>
        </a:p>
      </dgm:t>
    </dgm:pt>
    <dgm:pt modelId="{D4B4B51C-7051-4BDE-ACBC-F11090DAFBD6}" type="sibTrans" cxnId="{86026C14-FF7C-4998-AC44-3E3A8CFC393F}">
      <dgm:prSet/>
      <dgm:spPr/>
      <dgm:t>
        <a:bodyPr/>
        <a:lstStyle/>
        <a:p>
          <a:endParaRPr lang="de-CH"/>
        </a:p>
      </dgm:t>
    </dgm:pt>
    <dgm:pt modelId="{5F645BEA-EC50-4C77-8F84-017E423DCBD1}">
      <dgm:prSet phldrT="[Text]"/>
      <dgm:spPr/>
      <dgm:t>
        <a:bodyPr/>
        <a:lstStyle/>
        <a:p>
          <a:endParaRPr lang="de-CH" dirty="0"/>
        </a:p>
      </dgm:t>
    </dgm:pt>
    <dgm:pt modelId="{EBA217E5-2BC8-4F08-AE58-5A018DA70C9A}" type="parTrans" cxnId="{6B4FD6F9-61EF-4426-99C3-5EFC5BC4FBCC}">
      <dgm:prSet/>
      <dgm:spPr/>
      <dgm:t>
        <a:bodyPr/>
        <a:lstStyle/>
        <a:p>
          <a:endParaRPr lang="de-CH"/>
        </a:p>
      </dgm:t>
    </dgm:pt>
    <dgm:pt modelId="{FE1F6301-337A-4664-985A-5F8A65EEB559}" type="sibTrans" cxnId="{6B4FD6F9-61EF-4426-99C3-5EFC5BC4FBCC}">
      <dgm:prSet/>
      <dgm:spPr/>
      <dgm:t>
        <a:bodyPr/>
        <a:lstStyle/>
        <a:p>
          <a:endParaRPr lang="de-CH"/>
        </a:p>
      </dgm:t>
    </dgm:pt>
    <dgm:pt modelId="{175A72D2-9620-4EC1-8717-407B90D3D8A4}">
      <dgm:prSet phldrT="[Text]"/>
      <dgm:spPr/>
      <dgm:t>
        <a:bodyPr/>
        <a:lstStyle/>
        <a:p>
          <a:r>
            <a:rPr lang="de-CH" dirty="0" smtClean="0"/>
            <a:t>Kontrolle / Einschränkung des </a:t>
          </a:r>
          <a:r>
            <a:rPr lang="de-CH" dirty="0" err="1" smtClean="0"/>
            <a:t>externalis</a:t>
          </a:r>
          <a:r>
            <a:rPr lang="de-CH" dirty="0" smtClean="0"/>
            <a:t>. Verhalten wichtig</a:t>
          </a:r>
          <a:endParaRPr lang="de-CH" dirty="0"/>
        </a:p>
      </dgm:t>
    </dgm:pt>
    <dgm:pt modelId="{DCDB1F9F-7F7D-49A2-91A4-F792A05C3EFA}" type="parTrans" cxnId="{F4290B9B-CCBC-4B7C-A9C0-A3BBC9B6E2C7}">
      <dgm:prSet/>
      <dgm:spPr/>
      <dgm:t>
        <a:bodyPr/>
        <a:lstStyle/>
        <a:p>
          <a:endParaRPr lang="de-CH"/>
        </a:p>
      </dgm:t>
    </dgm:pt>
    <dgm:pt modelId="{CDE77535-2A80-4807-B7BA-7BD51FC57360}" type="sibTrans" cxnId="{F4290B9B-CCBC-4B7C-A9C0-A3BBC9B6E2C7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</dgm:pt>
    <dgm:pt modelId="{7C2F313C-A1A5-4225-9E17-4A8F16EBCC73}" type="pres">
      <dgm:prSet presAssocID="{57AA02EF-930B-488C-A4C6-14FB7006F08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</dgm:pt>
    <dgm:pt modelId="{FC60E122-0F7D-4A48-A021-CE06B83861AA}" type="pres">
      <dgm:prSet presAssocID="{87C235E9-11C5-4837-98C0-960340847DBC}" presName="composite" presStyleCnt="0"/>
      <dgm:spPr/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015ADA19-6A1F-4949-9B9C-30578DEAFA49}" type="presOf" srcId="{6D603A70-2B48-4F38-A9C1-49DD498950B9}" destId="{EF37D908-1E0C-434A-98A3-559005D0E5ED}" srcOrd="0" destOrd="6" presId="urn:microsoft.com/office/officeart/2005/8/layout/hList1"/>
    <dgm:cxn modelId="{82DDF0DE-F475-4D6C-87EF-52128BCA271D}" type="presOf" srcId="{175A72D2-9620-4EC1-8717-407B90D3D8A4}" destId="{EF37D908-1E0C-434A-98A3-559005D0E5ED}" srcOrd="0" destOrd="2" presId="urn:microsoft.com/office/officeart/2005/8/layout/hList1"/>
    <dgm:cxn modelId="{6313534F-58D3-4C11-A68F-E05C3B75DD17}" srcId="{57AA02EF-930B-488C-A4C6-14FB7006F087}" destId="{53E9127D-1A32-475B-8917-290F23D09ABC}" srcOrd="2" destOrd="0" parTransId="{EC9325A3-EADC-4E3A-AB02-DD33B2041E44}" sibTransId="{9659F59C-C9B5-4D8B-8E98-D33EA346428A}"/>
    <dgm:cxn modelId="{EC39341C-145B-4CCA-9135-A0CC3D72F390}" type="presOf" srcId="{1A44EE8B-CF7E-4497-90E7-845D242E8AC4}" destId="{EF37D908-1E0C-434A-98A3-559005D0E5ED}" srcOrd="0" destOrd="9" presId="urn:microsoft.com/office/officeart/2005/8/layout/hList1"/>
    <dgm:cxn modelId="{B8275194-86A1-4E0D-B9E3-BDD4CD0A8AF5}" srcId="{87C235E9-11C5-4837-98C0-960340847DBC}" destId="{DE6492EC-1613-43AD-806E-0000D55D9E43}" srcOrd="1" destOrd="0" parTransId="{23CDD7F1-11D5-4DEC-8BCA-09BB2E4E5BD1}" sibTransId="{FCE08DCE-1674-49C7-87DB-0811E5454B65}"/>
    <dgm:cxn modelId="{73DE8FE1-5B37-4DC9-A9D6-76E87C237AE8}" srcId="{57AA02EF-930B-488C-A4C6-14FB7006F087}" destId="{2F55FFC7-D586-4EB5-881C-C64578778BD8}" srcOrd="3" destOrd="0" parTransId="{BA70E1D7-BD1C-44E5-8CB5-FA7175C00F6C}" sibTransId="{77E62886-6259-4E6A-8121-C732570E90CF}"/>
    <dgm:cxn modelId="{4864EB35-8F63-447E-8E21-0626F9888DA2}" srcId="{87C235E9-11C5-4837-98C0-960340847DBC}" destId="{0BA2AFD4-A4D7-4AE6-96AE-5BBBFFB905DF}" srcOrd="7" destOrd="0" parTransId="{8D8F793A-CF29-4DD7-9B69-3488198F88EC}" sibTransId="{DD378C7F-9C9C-4F8A-B360-57799CA120D5}"/>
    <dgm:cxn modelId="{86026C14-FF7C-4998-AC44-3E3A8CFC393F}" srcId="{87C235E9-11C5-4837-98C0-960340847DBC}" destId="{1A44EE8B-CF7E-4497-90E7-845D242E8AC4}" srcOrd="9" destOrd="0" parTransId="{6C4EFC68-F613-49DF-B1E8-903603E370D7}" sibTransId="{D4B4B51C-7051-4BDE-ACBC-F11090DAFBD6}"/>
    <dgm:cxn modelId="{385CC018-80D7-4C5E-B3B3-1508E4D17A82}" srcId="{87C235E9-11C5-4837-98C0-960340847DBC}" destId="{9ECE2FD6-DF3A-4164-AF5D-B4011D17EF4A}" srcOrd="8" destOrd="0" parTransId="{C9B8EBF7-367F-4E09-8461-59954FB13193}" sibTransId="{634BCDD2-716D-4474-85ED-5B32F2EEBFA5}"/>
    <dgm:cxn modelId="{300EB801-DFC9-48A4-8D21-A9918B7654D6}" type="presOf" srcId="{53E9127D-1A32-475B-8917-290F23D09ABC}" destId="{B7CA94C4-A1AD-4DA0-AF22-42A34CED5BDB}" srcOrd="0" destOrd="2" presId="urn:microsoft.com/office/officeart/2005/8/layout/hList1"/>
    <dgm:cxn modelId="{E9B3FA45-60B3-4C96-8F87-F0F5675430E0}" type="presOf" srcId="{883DE073-F344-4696-90C7-AE179530DB56}" destId="{B7CA94C4-A1AD-4DA0-AF22-42A34CED5BDB}" srcOrd="0" destOrd="6" presId="urn:microsoft.com/office/officeart/2005/8/layout/hList1"/>
    <dgm:cxn modelId="{CE6CD068-1E87-4B2F-8F93-EFFC9DF3FEEC}" srcId="{87C235E9-11C5-4837-98C0-960340847DBC}" destId="{57DCB6D3-3935-4B6B-9FA3-0B4FCA667F64}" srcOrd="5" destOrd="0" parTransId="{A80BF53B-3D84-41A0-B4C6-DB6A0683162E}" sibTransId="{3E314C5C-26BF-4E8B-BE35-6AE12131FC93}"/>
    <dgm:cxn modelId="{67249C98-D901-4633-94D3-6AF7A2636850}" srcId="{87C235E9-11C5-4837-98C0-960340847DBC}" destId="{F71781BA-A2D2-4DD6-9B46-A560209B4576}" srcOrd="4" destOrd="0" parTransId="{D1E83ED5-9602-4312-A03B-4659ACB4BDBD}" sibTransId="{34EA472C-C091-4DB6-99AE-465963CC75BF}"/>
    <dgm:cxn modelId="{D605D43E-622A-4D2B-85B4-33A9E3FAE5F3}" type="presOf" srcId="{4CF00867-AD19-4DDA-A4AE-2170815C4C62}" destId="{EF37D908-1E0C-434A-98A3-559005D0E5ED}" srcOrd="0" destOrd="3" presId="urn:microsoft.com/office/officeart/2005/8/layout/hList1"/>
    <dgm:cxn modelId="{64C2DD70-92DC-4717-9C44-4D027DF530AD}" srcId="{87C235E9-11C5-4837-98C0-960340847DBC}" destId="{6D603A70-2B48-4F38-A9C1-49DD498950B9}" srcOrd="6" destOrd="0" parTransId="{24865318-0519-48AF-A5AB-74EAD777D81E}" sibTransId="{57B3DE5D-6571-44AD-A24C-2C1E25D208B4}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F4AA34A8-7370-4069-9AED-2712C8BCE3D3}" srcId="{87C235E9-11C5-4837-98C0-960340847DBC}" destId="{50034663-D08B-48A3-978D-D54FE60CC024}" srcOrd="11" destOrd="0" parTransId="{F6F3454B-9026-4B6B-A2BA-A4270137F010}" sibTransId="{73227441-9EF1-4494-8A14-CD7EA5805C7B}"/>
    <dgm:cxn modelId="{4BD813AF-D9D8-4BEF-8041-1A730E2FA0FD}" type="presOf" srcId="{2F55FFC7-D586-4EB5-881C-C64578778BD8}" destId="{B7CA94C4-A1AD-4DA0-AF22-42A34CED5BDB}" srcOrd="0" destOrd="3" presId="urn:microsoft.com/office/officeart/2005/8/layout/hList1"/>
    <dgm:cxn modelId="{1A4072F1-9AAD-45CB-8160-F7A1A8E78C46}" type="presOf" srcId="{72DD93DA-D529-4500-A387-4DA74C9ADD0F}" destId="{B7CA94C4-A1AD-4DA0-AF22-42A34CED5BDB}" srcOrd="0" destOrd="1" presId="urn:microsoft.com/office/officeart/2005/8/layout/hList1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F2648E6C-281F-4060-B23A-EF03725432C9}" srcId="{57AA02EF-930B-488C-A4C6-14FB7006F087}" destId="{72DD93DA-D529-4500-A387-4DA74C9ADD0F}" srcOrd="1" destOrd="0" parTransId="{C745D4CE-495C-4C16-A47B-9104A2D11D81}" sibTransId="{22C4A083-5430-4E51-9461-B875E92D9AC3}"/>
    <dgm:cxn modelId="{E39455A2-DD70-422F-8228-7F329D3B8333}" type="presOf" srcId="{E11BAD28-91FA-427C-9BAF-92C37D7C8CBF}" destId="{DB14A7CB-6D73-4D8F-A160-13FB038D330B}" srcOrd="0" destOrd="0" presId="urn:microsoft.com/office/officeart/2005/8/layout/hList1"/>
    <dgm:cxn modelId="{F172F257-9565-4977-8F16-37C4A8616E82}" type="presOf" srcId="{9F7696C5-A2FE-4244-AECF-60DB4CFACED2}" destId="{B7CA94C4-A1AD-4DA0-AF22-42A34CED5BDB}" srcOrd="0" destOrd="4" presId="urn:microsoft.com/office/officeart/2005/8/layout/hList1"/>
    <dgm:cxn modelId="{A7B823DF-566A-4350-9E8A-B8AE22706B07}" type="presOf" srcId="{0BA2AFD4-A4D7-4AE6-96AE-5BBBFFB905DF}" destId="{EF37D908-1E0C-434A-98A3-559005D0E5ED}" srcOrd="0" destOrd="7" presId="urn:microsoft.com/office/officeart/2005/8/layout/hList1"/>
    <dgm:cxn modelId="{EF47F350-EB06-45B7-ADD5-68F4EB31179D}" srcId="{57AA02EF-930B-488C-A4C6-14FB7006F087}" destId="{D0F7956C-DEA4-4DCD-ADD5-FB84F22D82E9}" srcOrd="0" destOrd="0" parTransId="{5CBEC872-8C46-4DF1-875B-93DFC199CE69}" sibTransId="{37E75E72-3F48-49A5-A5B4-AA7D0FE22A38}"/>
    <dgm:cxn modelId="{48B6E751-932E-4DDA-AB81-907098B5E5B2}" type="presOf" srcId="{50034663-D08B-48A3-978D-D54FE60CC024}" destId="{EF37D908-1E0C-434A-98A3-559005D0E5ED}" srcOrd="0" destOrd="11" presId="urn:microsoft.com/office/officeart/2005/8/layout/hList1"/>
    <dgm:cxn modelId="{152815D4-67B6-4A32-905E-39CBC86BFF42}" type="presOf" srcId="{5F645BEA-EC50-4C77-8F84-017E423DCBD1}" destId="{EF37D908-1E0C-434A-98A3-559005D0E5ED}" srcOrd="0" destOrd="10" presId="urn:microsoft.com/office/officeart/2005/8/layout/hList1"/>
    <dgm:cxn modelId="{13A7BFA5-E02A-42CD-A524-C0651E44A21F}" type="presOf" srcId="{57AA02EF-930B-488C-A4C6-14FB7006F087}" destId="{7C2F313C-A1A5-4225-9E17-4A8F16EBCC73}" srcOrd="0" destOrd="0" presId="urn:microsoft.com/office/officeart/2005/8/layout/hList1"/>
    <dgm:cxn modelId="{D1A0A173-042A-492A-AD53-7D0936A4B351}" type="presOf" srcId="{9ECE2FD6-DF3A-4164-AF5D-B4011D17EF4A}" destId="{EF37D908-1E0C-434A-98A3-559005D0E5ED}" srcOrd="0" destOrd="8" presId="urn:microsoft.com/office/officeart/2005/8/layout/hList1"/>
    <dgm:cxn modelId="{25FBB200-CD26-44BD-A4BE-94B89C6D4FCD}" type="presOf" srcId="{87C235E9-11C5-4837-98C0-960340847DBC}" destId="{EDF1052E-4B04-49E6-B155-C5A76F33AD36}" srcOrd="0" destOrd="0" presId="urn:microsoft.com/office/officeart/2005/8/layout/hList1"/>
    <dgm:cxn modelId="{A0E4EE9B-9291-4DBC-8CCF-95F57EE7AB98}" type="presOf" srcId="{FB4E3E19-DD40-4474-8344-D2EEA8714D9A}" destId="{B7CA94C4-A1AD-4DA0-AF22-42A34CED5BDB}" srcOrd="0" destOrd="5" presId="urn:microsoft.com/office/officeart/2005/8/layout/hList1"/>
    <dgm:cxn modelId="{71465D4D-BF3C-457D-B06C-B90129DFFB9E}" type="presOf" srcId="{3BD324DA-487C-42F4-8BB7-FE2915B8C957}" destId="{EF37D908-1E0C-434A-98A3-559005D0E5ED}" srcOrd="0" destOrd="0" presId="urn:microsoft.com/office/officeart/2005/8/layout/hList1"/>
    <dgm:cxn modelId="{383D3DF6-59ED-4013-AA68-AD3AB7AEE58D}" type="presOf" srcId="{57DCB6D3-3935-4B6B-9FA3-0B4FCA667F64}" destId="{EF37D908-1E0C-434A-98A3-559005D0E5ED}" srcOrd="0" destOrd="5" presId="urn:microsoft.com/office/officeart/2005/8/layout/hList1"/>
    <dgm:cxn modelId="{F91E4DF5-4476-481E-B164-875D9FD6B3AF}" srcId="{87C235E9-11C5-4837-98C0-960340847DBC}" destId="{4CF00867-AD19-4DDA-A4AE-2170815C4C62}" srcOrd="3" destOrd="0" parTransId="{1C79DECC-3907-4708-B727-FDF071ECD7A0}" sibTransId="{5B7E80D4-9447-464D-A7F8-5A8D3C2EA6A3}"/>
    <dgm:cxn modelId="{4C9DADA3-73D3-4B5F-9A91-79D1E6A61979}" type="presOf" srcId="{DE6492EC-1613-43AD-806E-0000D55D9E43}" destId="{EF37D908-1E0C-434A-98A3-559005D0E5ED}" srcOrd="0" destOrd="1" presId="urn:microsoft.com/office/officeart/2005/8/layout/hList1"/>
    <dgm:cxn modelId="{6AF60E5E-75A6-46BD-9288-FC3D424E641D}" type="presOf" srcId="{F71781BA-A2D2-4DD6-9B46-A560209B4576}" destId="{EF37D908-1E0C-434A-98A3-559005D0E5ED}" srcOrd="0" destOrd="4" presId="urn:microsoft.com/office/officeart/2005/8/layout/hList1"/>
    <dgm:cxn modelId="{BE4F08F4-9AFD-4684-A0C5-2EA459D7FCE0}" srcId="{57AA02EF-930B-488C-A4C6-14FB7006F087}" destId="{FB4E3E19-DD40-4474-8344-D2EEA8714D9A}" srcOrd="5" destOrd="0" parTransId="{ACE4D881-FDFF-472E-8B8C-3C8A8DA91481}" sibTransId="{10B8A38B-B880-437A-AE53-8F60BB8964E7}"/>
    <dgm:cxn modelId="{CB65ABE1-BFB7-4EF3-A76D-CBE22EA5B5FC}" srcId="{57AA02EF-930B-488C-A4C6-14FB7006F087}" destId="{9F7696C5-A2FE-4244-AECF-60DB4CFACED2}" srcOrd="4" destOrd="0" parTransId="{4CB016B1-7C00-4450-A818-A19EB7D6C915}" sibTransId="{B770EAEC-13EE-496D-B2B2-EEF47BD73442}"/>
    <dgm:cxn modelId="{B34D6D61-AFFE-4CE0-9CA4-ABFC85F39E2C}" srcId="{57AA02EF-930B-488C-A4C6-14FB7006F087}" destId="{883DE073-F344-4696-90C7-AE179530DB56}" srcOrd="6" destOrd="0" parTransId="{9612CC3B-9E44-4D2E-8281-07BD10085B81}" sibTransId="{B91B7839-50B3-4183-A64E-76701050DF5B}"/>
    <dgm:cxn modelId="{6B4FD6F9-61EF-4426-99C3-5EFC5BC4FBCC}" srcId="{87C235E9-11C5-4837-98C0-960340847DBC}" destId="{5F645BEA-EC50-4C77-8F84-017E423DCBD1}" srcOrd="10" destOrd="0" parTransId="{EBA217E5-2BC8-4F08-AE58-5A018DA70C9A}" sibTransId="{FE1F6301-337A-4664-985A-5F8A65EEB559}"/>
    <dgm:cxn modelId="{F4290B9B-CCBC-4B7C-A9C0-A3BBC9B6E2C7}" srcId="{87C235E9-11C5-4837-98C0-960340847DBC}" destId="{175A72D2-9620-4EC1-8717-407B90D3D8A4}" srcOrd="2" destOrd="0" parTransId="{DCDB1F9F-7F7D-49A2-91A4-F792A05C3EFA}" sibTransId="{CDE77535-2A80-4807-B7BA-7BD51FC57360}"/>
    <dgm:cxn modelId="{1CD407CF-60C9-4D7C-9855-8F356C019F0D}" type="presOf" srcId="{D0F7956C-DEA4-4DCD-ADD5-FB84F22D82E9}" destId="{B7CA94C4-A1AD-4DA0-AF22-42A34CED5BDB}" srcOrd="0" destOrd="0" presId="urn:microsoft.com/office/officeart/2005/8/layout/hList1"/>
    <dgm:cxn modelId="{C39CDDE7-6A03-406D-94F2-9058A55D6D95}" srcId="{87C235E9-11C5-4837-98C0-960340847DBC}" destId="{3BD324DA-487C-42F4-8BB7-FE2915B8C957}" srcOrd="0" destOrd="0" parTransId="{F54C320A-0FF5-4B82-833B-95A6404D001E}" sibTransId="{B4A68B83-4FF3-461A-A7AD-B7BD6450769A}"/>
    <dgm:cxn modelId="{A520119D-00E8-4969-A3BC-457A96CC248D}" type="presParOf" srcId="{DB14A7CB-6D73-4D8F-A160-13FB038D330B}" destId="{DE0BF48A-0B3A-460A-BF55-6B5FE5495337}" srcOrd="0" destOrd="0" presId="urn:microsoft.com/office/officeart/2005/8/layout/hList1"/>
    <dgm:cxn modelId="{4BA639EF-7FE6-4FF3-BE6A-56D4595D8E63}" type="presParOf" srcId="{DE0BF48A-0B3A-460A-BF55-6B5FE5495337}" destId="{7C2F313C-A1A5-4225-9E17-4A8F16EBCC73}" srcOrd="0" destOrd="0" presId="urn:microsoft.com/office/officeart/2005/8/layout/hList1"/>
    <dgm:cxn modelId="{60C12DAF-1E93-4A3A-A65C-106D1445179A}" type="presParOf" srcId="{DE0BF48A-0B3A-460A-BF55-6B5FE5495337}" destId="{B7CA94C4-A1AD-4DA0-AF22-42A34CED5BDB}" srcOrd="1" destOrd="0" presId="urn:microsoft.com/office/officeart/2005/8/layout/hList1"/>
    <dgm:cxn modelId="{4367E120-4193-4001-8C1A-E6FCF1278A54}" type="presParOf" srcId="{DB14A7CB-6D73-4D8F-A160-13FB038D330B}" destId="{19C2D981-2346-4307-93DA-CECF88E1967D}" srcOrd="1" destOrd="0" presId="urn:microsoft.com/office/officeart/2005/8/layout/hList1"/>
    <dgm:cxn modelId="{100A8120-E2A1-4B37-9FA3-C5CCB22C61D7}" type="presParOf" srcId="{DB14A7CB-6D73-4D8F-A160-13FB038D330B}" destId="{FC60E122-0F7D-4A48-A021-CE06B83861AA}" srcOrd="2" destOrd="0" presId="urn:microsoft.com/office/officeart/2005/8/layout/hList1"/>
    <dgm:cxn modelId="{9BAC45D3-2676-4DD1-86E0-8AB1ED7E4E28}" type="presParOf" srcId="{FC60E122-0F7D-4A48-A021-CE06B83861AA}" destId="{EDF1052E-4B04-49E6-B155-C5A76F33AD36}" srcOrd="0" destOrd="0" presId="urn:microsoft.com/office/officeart/2005/8/layout/hList1"/>
    <dgm:cxn modelId="{4BE83E03-1937-41CD-97AC-A57329DAFA65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1BAD28-91FA-427C-9BAF-92C37D7C8CB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CH"/>
        </a:p>
      </dgm:t>
    </dgm:pt>
    <dgm:pt modelId="{57AA02EF-930B-488C-A4C6-14FB7006F087}">
      <dgm:prSet phldrT="[Text]"/>
      <dgm:spPr/>
      <dgm:t>
        <a:bodyPr/>
        <a:lstStyle/>
        <a:p>
          <a:r>
            <a:rPr lang="de-CH" dirty="0" smtClean="0"/>
            <a:t>Mädchen </a:t>
          </a:r>
          <a:endParaRPr lang="de-CH" dirty="0"/>
        </a:p>
      </dgm:t>
    </dgm:pt>
    <dgm:pt modelId="{58CF2908-7517-49E1-B9D9-87ECC5C71DE2}" type="parTrans" cxnId="{6630E445-1C70-4046-8F38-B3892D060A95}">
      <dgm:prSet/>
      <dgm:spPr/>
      <dgm:t>
        <a:bodyPr/>
        <a:lstStyle/>
        <a:p>
          <a:endParaRPr lang="de-CH"/>
        </a:p>
      </dgm:t>
    </dgm:pt>
    <dgm:pt modelId="{6597BE67-F6ED-474A-9A57-D1E2DB6E086E}" type="sibTrans" cxnId="{6630E445-1C70-4046-8F38-B3892D060A95}">
      <dgm:prSet/>
      <dgm:spPr/>
      <dgm:t>
        <a:bodyPr/>
        <a:lstStyle/>
        <a:p>
          <a:endParaRPr lang="de-CH"/>
        </a:p>
      </dgm:t>
    </dgm:pt>
    <dgm:pt modelId="{87C235E9-11C5-4837-98C0-960340847DBC}">
      <dgm:prSet phldrT="[Text]"/>
      <dgm:spPr/>
      <dgm:t>
        <a:bodyPr/>
        <a:lstStyle/>
        <a:p>
          <a:r>
            <a:rPr lang="de-CH" dirty="0" smtClean="0"/>
            <a:t>Jungs </a:t>
          </a:r>
          <a:endParaRPr lang="de-CH" dirty="0"/>
        </a:p>
      </dgm:t>
    </dgm:pt>
    <dgm:pt modelId="{5F3E13A6-3312-49D1-BD59-4A96764D88BC}" type="parTrans" cxnId="{4878CDA5-FCB4-48A4-95F5-DF819FD3D8BA}">
      <dgm:prSet/>
      <dgm:spPr/>
      <dgm:t>
        <a:bodyPr/>
        <a:lstStyle/>
        <a:p>
          <a:endParaRPr lang="de-CH"/>
        </a:p>
      </dgm:t>
    </dgm:pt>
    <dgm:pt modelId="{A29CFA3A-C1FE-485B-9A1E-0083BB5F276A}" type="sibTrans" cxnId="{4878CDA5-FCB4-48A4-95F5-DF819FD3D8BA}">
      <dgm:prSet/>
      <dgm:spPr/>
      <dgm:t>
        <a:bodyPr/>
        <a:lstStyle/>
        <a:p>
          <a:endParaRPr lang="de-CH"/>
        </a:p>
      </dgm:t>
    </dgm:pt>
    <dgm:pt modelId="{3BD324DA-487C-42F4-8BB7-FE2915B8C957}">
      <dgm:prSet phldrT="[Text]"/>
      <dgm:spPr/>
      <dgm:t>
        <a:bodyPr/>
        <a:lstStyle/>
        <a:p>
          <a:r>
            <a:rPr lang="de-CH" dirty="0" smtClean="0"/>
            <a:t>Entsprechend mehr/viel…</a:t>
          </a:r>
          <a:endParaRPr lang="de-CH" dirty="0"/>
        </a:p>
      </dgm:t>
    </dgm:pt>
    <dgm:pt modelId="{F54C320A-0FF5-4B82-833B-95A6404D001E}" type="parTrans" cxnId="{C39CDDE7-6A03-406D-94F2-9058A55D6D95}">
      <dgm:prSet/>
      <dgm:spPr/>
      <dgm:t>
        <a:bodyPr/>
        <a:lstStyle/>
        <a:p>
          <a:endParaRPr lang="de-CH"/>
        </a:p>
      </dgm:t>
    </dgm:pt>
    <dgm:pt modelId="{B4A68B83-4FF3-461A-A7AD-B7BD6450769A}" type="sibTrans" cxnId="{C39CDDE7-6A03-406D-94F2-9058A55D6D95}">
      <dgm:prSet/>
      <dgm:spPr/>
      <dgm:t>
        <a:bodyPr/>
        <a:lstStyle/>
        <a:p>
          <a:endParaRPr lang="de-CH"/>
        </a:p>
      </dgm:t>
    </dgm:pt>
    <dgm:pt modelId="{D0F7956C-DEA4-4DCD-ADD5-FB84F22D82E9}">
      <dgm:prSet phldrT="[Text]"/>
      <dgm:spPr/>
      <dgm:t>
        <a:bodyPr/>
        <a:lstStyle/>
        <a:p>
          <a:r>
            <a:rPr lang="de-CH" dirty="0" smtClean="0"/>
            <a:t>Wenig spezifische Behandlungsprogramme für w</a:t>
          </a:r>
          <a:endParaRPr lang="de-CH" dirty="0"/>
        </a:p>
      </dgm:t>
    </dgm:pt>
    <dgm:pt modelId="{5CBEC872-8C46-4DF1-875B-93DFC199CE69}" type="parTrans" cxnId="{EF47F350-EB06-45B7-ADD5-68F4EB31179D}">
      <dgm:prSet/>
      <dgm:spPr/>
      <dgm:t>
        <a:bodyPr/>
        <a:lstStyle/>
        <a:p>
          <a:endParaRPr lang="de-CH"/>
        </a:p>
      </dgm:t>
    </dgm:pt>
    <dgm:pt modelId="{37E75E72-3F48-49A5-A5B4-AA7D0FE22A38}" type="sibTrans" cxnId="{EF47F350-EB06-45B7-ADD5-68F4EB31179D}">
      <dgm:prSet/>
      <dgm:spPr/>
      <dgm:t>
        <a:bodyPr/>
        <a:lstStyle/>
        <a:p>
          <a:endParaRPr lang="de-CH"/>
        </a:p>
      </dgm:t>
    </dgm:pt>
    <dgm:pt modelId="{8C060A84-5624-4502-9C13-B2CEAD2A4A3E}">
      <dgm:prSet phldrT="[Text]"/>
      <dgm:spPr/>
      <dgm:t>
        <a:bodyPr/>
        <a:lstStyle/>
        <a:p>
          <a:r>
            <a:rPr lang="de-CH" dirty="0" smtClean="0"/>
            <a:t>Wenig Behandlungsplätze in spezifisch für w spezialisierten Institutionen</a:t>
          </a:r>
          <a:endParaRPr lang="de-CH" dirty="0"/>
        </a:p>
      </dgm:t>
    </dgm:pt>
    <dgm:pt modelId="{016EC385-AFF8-4A0F-8424-CE107F79299C}" type="parTrans" cxnId="{9EB8985B-26EB-4206-9CC4-04DF7165F93B}">
      <dgm:prSet/>
      <dgm:spPr/>
      <dgm:t>
        <a:bodyPr/>
        <a:lstStyle/>
        <a:p>
          <a:endParaRPr lang="de-CH"/>
        </a:p>
      </dgm:t>
    </dgm:pt>
    <dgm:pt modelId="{B3FEB951-1420-42F0-B9C2-5165B4A3296A}" type="sibTrans" cxnId="{9EB8985B-26EB-4206-9CC4-04DF7165F93B}">
      <dgm:prSet/>
      <dgm:spPr/>
      <dgm:t>
        <a:bodyPr/>
        <a:lstStyle/>
        <a:p>
          <a:endParaRPr lang="de-CH"/>
        </a:p>
      </dgm:t>
    </dgm:pt>
    <dgm:pt modelId="{912D8B4C-AF7C-43EB-B34A-D74D952CDF5D}">
      <dgm:prSet phldrT="[Text]"/>
      <dgm:spPr/>
      <dgm:t>
        <a:bodyPr/>
        <a:lstStyle/>
        <a:p>
          <a:r>
            <a:rPr lang="de-CH" dirty="0" smtClean="0"/>
            <a:t>Defizite der psychiatrisch-psychologischen Versorgung in den Gefängnissen</a:t>
          </a:r>
          <a:endParaRPr lang="de-CH" dirty="0"/>
        </a:p>
      </dgm:t>
    </dgm:pt>
    <dgm:pt modelId="{677BE12A-CB89-442A-9E23-766F08DAA1FF}" type="parTrans" cxnId="{8FB7F9CE-0DCB-4B4E-94CB-B0A223DCA802}">
      <dgm:prSet/>
      <dgm:spPr/>
      <dgm:t>
        <a:bodyPr/>
        <a:lstStyle/>
        <a:p>
          <a:endParaRPr lang="de-CH"/>
        </a:p>
      </dgm:t>
    </dgm:pt>
    <dgm:pt modelId="{E0BC637D-19D3-4472-9AF9-4D40642505E7}" type="sibTrans" cxnId="{8FB7F9CE-0DCB-4B4E-94CB-B0A223DCA802}">
      <dgm:prSet/>
      <dgm:spPr/>
      <dgm:t>
        <a:bodyPr/>
        <a:lstStyle/>
        <a:p>
          <a:endParaRPr lang="de-CH"/>
        </a:p>
      </dgm:t>
    </dgm:pt>
    <dgm:pt modelId="{2AFECEDD-C4B7-4438-9616-02D083D00E5E}">
      <dgm:prSet phldrT="[Text]"/>
      <dgm:spPr/>
      <dgm:t>
        <a:bodyPr/>
        <a:lstStyle/>
        <a:p>
          <a:r>
            <a:rPr lang="de-CH" dirty="0" smtClean="0"/>
            <a:t>Mangel Massnahmenvollzugsinstitutionen</a:t>
          </a:r>
          <a:endParaRPr lang="de-CH" dirty="0"/>
        </a:p>
      </dgm:t>
    </dgm:pt>
    <dgm:pt modelId="{471DF17D-7A52-45AE-B986-773490048726}" type="parTrans" cxnId="{32C32F10-1B66-419A-A10C-9C38F7118417}">
      <dgm:prSet/>
      <dgm:spPr/>
      <dgm:t>
        <a:bodyPr/>
        <a:lstStyle/>
        <a:p>
          <a:endParaRPr lang="de-CH"/>
        </a:p>
      </dgm:t>
    </dgm:pt>
    <dgm:pt modelId="{6D882510-B9A1-46EE-837C-FDF6D97E888B}" type="sibTrans" cxnId="{32C32F10-1B66-419A-A10C-9C38F7118417}">
      <dgm:prSet/>
      <dgm:spPr/>
      <dgm:t>
        <a:bodyPr/>
        <a:lstStyle/>
        <a:p>
          <a:endParaRPr lang="de-CH"/>
        </a:p>
      </dgm:t>
    </dgm:pt>
    <dgm:pt modelId="{BF9744FF-84BA-4FFA-B59B-5B6436B7CF93}">
      <dgm:prSet phldrT="[Text]"/>
      <dgm:spPr/>
      <dgm:t>
        <a:bodyPr/>
        <a:lstStyle/>
        <a:p>
          <a:r>
            <a:rPr lang="de-CH" dirty="0" smtClean="0"/>
            <a:t>Mangel an Plätzen zur beruflichen Eingliederung</a:t>
          </a:r>
          <a:endParaRPr lang="de-CH" dirty="0"/>
        </a:p>
      </dgm:t>
    </dgm:pt>
    <dgm:pt modelId="{575673E3-9607-47E9-AB97-3B12C34C8235}" type="parTrans" cxnId="{22B88875-3980-49A3-B96E-B9A88555FF9E}">
      <dgm:prSet/>
      <dgm:spPr/>
      <dgm:t>
        <a:bodyPr/>
        <a:lstStyle/>
        <a:p>
          <a:endParaRPr lang="de-CH"/>
        </a:p>
      </dgm:t>
    </dgm:pt>
    <dgm:pt modelId="{130ED5C3-F7EB-4F18-864E-566961FC4C32}" type="sibTrans" cxnId="{22B88875-3980-49A3-B96E-B9A88555FF9E}">
      <dgm:prSet/>
      <dgm:spPr/>
      <dgm:t>
        <a:bodyPr/>
        <a:lstStyle/>
        <a:p>
          <a:endParaRPr lang="de-CH"/>
        </a:p>
      </dgm:t>
    </dgm:pt>
    <dgm:pt modelId="{E7CA9703-C2C7-4370-96F4-F42128A6BD07}">
      <dgm:prSet phldrT="[Text]"/>
      <dgm:spPr/>
      <dgm:t>
        <a:bodyPr/>
        <a:lstStyle/>
        <a:p>
          <a:r>
            <a:rPr lang="de-CH" dirty="0" smtClean="0"/>
            <a:t>Niederlande: Stärken des Selbstbildes, Durchsetzungsfähigkeit, gesunde sexuelle Entwicklung, Emotionsregulation</a:t>
          </a:r>
          <a:endParaRPr lang="de-CH" dirty="0"/>
        </a:p>
      </dgm:t>
    </dgm:pt>
    <dgm:pt modelId="{F8A76279-750D-47B3-9723-0E51F201AC4B}" type="parTrans" cxnId="{B560CBD7-9465-4AF8-AA51-A6B50BB4B918}">
      <dgm:prSet/>
      <dgm:spPr/>
      <dgm:t>
        <a:bodyPr/>
        <a:lstStyle/>
        <a:p>
          <a:endParaRPr lang="de-CH"/>
        </a:p>
      </dgm:t>
    </dgm:pt>
    <dgm:pt modelId="{3FBFD675-21A3-463C-A675-4F34E6EF574E}" type="sibTrans" cxnId="{B560CBD7-9465-4AF8-AA51-A6B50BB4B918}">
      <dgm:prSet/>
      <dgm:spPr/>
      <dgm:t>
        <a:bodyPr/>
        <a:lstStyle/>
        <a:p>
          <a:endParaRPr lang="de-CH"/>
        </a:p>
      </dgm:t>
    </dgm:pt>
    <dgm:pt modelId="{544EA45C-031C-4CFC-953F-AB5574E219D1}">
      <dgm:prSet phldrT="[Text]"/>
      <dgm:spPr/>
      <dgm:t>
        <a:bodyPr/>
        <a:lstStyle/>
        <a:p>
          <a:r>
            <a:rPr lang="de-CH" dirty="0" smtClean="0"/>
            <a:t>Nordamerika: «</a:t>
          </a:r>
          <a:r>
            <a:rPr lang="de-CH" dirty="0" err="1" smtClean="0"/>
            <a:t>Helping</a:t>
          </a:r>
          <a:r>
            <a:rPr lang="de-CH" dirty="0" smtClean="0"/>
            <a:t> Women </a:t>
          </a:r>
          <a:r>
            <a:rPr lang="de-CH" dirty="0" err="1" smtClean="0"/>
            <a:t>Recover</a:t>
          </a:r>
          <a:r>
            <a:rPr lang="de-CH" dirty="0" smtClean="0"/>
            <a:t>», </a:t>
          </a:r>
          <a:r>
            <a:rPr lang="de-CH" dirty="0" err="1" smtClean="0"/>
            <a:t>Beyond</a:t>
          </a:r>
          <a:r>
            <a:rPr lang="de-CH" dirty="0" smtClean="0"/>
            <a:t> Trauma en </a:t>
          </a:r>
          <a:r>
            <a:rPr lang="de-CH" dirty="0" err="1" smtClean="0"/>
            <a:t>Beyond</a:t>
          </a:r>
          <a:r>
            <a:rPr lang="de-CH" dirty="0" smtClean="0"/>
            <a:t> </a:t>
          </a:r>
          <a:r>
            <a:rPr lang="de-CH" dirty="0" err="1" smtClean="0"/>
            <a:t>violen</a:t>
          </a:r>
          <a:r>
            <a:rPr lang="de-CH" dirty="0" err="1" smtClean="0">
              <a:solidFill>
                <a:schemeClr val="tx1"/>
              </a:solidFill>
            </a:rPr>
            <a:t>ce</a:t>
          </a:r>
          <a:r>
            <a:rPr lang="de-CH" i="1" dirty="0" smtClean="0">
              <a:solidFill>
                <a:schemeClr val="tx1"/>
              </a:solidFill>
            </a:rPr>
            <a:t>»</a:t>
          </a:r>
          <a:r>
            <a:rPr lang="de-CH" i="1" dirty="0" smtClean="0">
              <a:solidFill>
                <a:srgbClr val="00B0F0"/>
              </a:solidFill>
            </a:rPr>
            <a:t>(</a:t>
          </a:r>
          <a:r>
            <a:rPr lang="de-CH" i="1" dirty="0" err="1" smtClean="0">
              <a:solidFill>
                <a:srgbClr val="0070C0"/>
              </a:solidFill>
            </a:rPr>
            <a:t>Covington</a:t>
          </a:r>
          <a:r>
            <a:rPr lang="de-CH" i="1" dirty="0" smtClean="0">
              <a:solidFill>
                <a:srgbClr val="0070C0"/>
              </a:solidFill>
            </a:rPr>
            <a:t>, 2003),</a:t>
          </a:r>
          <a:r>
            <a:rPr lang="de-CH" dirty="0" smtClean="0"/>
            <a:t> «</a:t>
          </a:r>
          <a:r>
            <a:rPr lang="de-CH" dirty="0" err="1" smtClean="0"/>
            <a:t>Seeking</a:t>
          </a:r>
          <a:r>
            <a:rPr lang="de-CH" dirty="0" smtClean="0"/>
            <a:t> </a:t>
          </a:r>
          <a:r>
            <a:rPr lang="de-CH" dirty="0" err="1" smtClean="0"/>
            <a:t>safety</a:t>
          </a:r>
          <a:r>
            <a:rPr lang="de-CH" dirty="0" smtClean="0"/>
            <a:t>»</a:t>
          </a:r>
          <a:r>
            <a:rPr lang="de-CH" i="1" dirty="0" smtClean="0">
              <a:solidFill>
                <a:srgbClr val="0070C0"/>
              </a:solidFill>
            </a:rPr>
            <a:t>(</a:t>
          </a:r>
          <a:r>
            <a:rPr lang="de-CH" i="1" dirty="0" err="1" smtClean="0">
              <a:solidFill>
                <a:srgbClr val="0070C0"/>
              </a:solidFill>
            </a:rPr>
            <a:t>Najavits</a:t>
          </a:r>
          <a:r>
            <a:rPr lang="de-CH" i="1" dirty="0" smtClean="0">
              <a:solidFill>
                <a:srgbClr val="0070C0"/>
              </a:solidFill>
            </a:rPr>
            <a:t>, 2002)</a:t>
          </a:r>
          <a:endParaRPr lang="de-CH" dirty="0"/>
        </a:p>
      </dgm:t>
    </dgm:pt>
    <dgm:pt modelId="{26AEE1D1-6B34-4820-9068-D73E82C93F4D}" type="parTrans" cxnId="{6C5C3EB2-EF7A-4302-B1C8-ACCA4428031B}">
      <dgm:prSet/>
      <dgm:spPr/>
      <dgm:t>
        <a:bodyPr/>
        <a:lstStyle/>
        <a:p>
          <a:endParaRPr lang="de-CH"/>
        </a:p>
      </dgm:t>
    </dgm:pt>
    <dgm:pt modelId="{2E7D2CCC-F036-43A2-AA47-7FE1405CAAC8}" type="sibTrans" cxnId="{6C5C3EB2-EF7A-4302-B1C8-ACCA4428031B}">
      <dgm:prSet/>
      <dgm:spPr/>
      <dgm:t>
        <a:bodyPr/>
        <a:lstStyle/>
        <a:p>
          <a:endParaRPr lang="de-CH"/>
        </a:p>
      </dgm:t>
    </dgm:pt>
    <dgm:pt modelId="{DB14A7CB-6D73-4D8F-A160-13FB038D330B}" type="pres">
      <dgm:prSet presAssocID="{E11BAD28-91FA-427C-9BAF-92C37D7C8CB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DE0BF48A-0B3A-460A-BF55-6B5FE5495337}" type="pres">
      <dgm:prSet presAssocID="{57AA02EF-930B-488C-A4C6-14FB7006F087}" presName="composite" presStyleCnt="0"/>
      <dgm:spPr/>
    </dgm:pt>
    <dgm:pt modelId="{7C2F313C-A1A5-4225-9E17-4A8F16EBCC73}" type="pres">
      <dgm:prSet presAssocID="{57AA02EF-930B-488C-A4C6-14FB7006F08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7CA94C4-A1AD-4DA0-AF22-42A34CED5BDB}" type="pres">
      <dgm:prSet presAssocID="{57AA02EF-930B-488C-A4C6-14FB7006F087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19C2D981-2346-4307-93DA-CECF88E1967D}" type="pres">
      <dgm:prSet presAssocID="{6597BE67-F6ED-474A-9A57-D1E2DB6E086E}" presName="space" presStyleCnt="0"/>
      <dgm:spPr/>
    </dgm:pt>
    <dgm:pt modelId="{FC60E122-0F7D-4A48-A021-CE06B83861AA}" type="pres">
      <dgm:prSet presAssocID="{87C235E9-11C5-4837-98C0-960340847DBC}" presName="composite" presStyleCnt="0"/>
      <dgm:spPr/>
    </dgm:pt>
    <dgm:pt modelId="{EDF1052E-4B04-49E6-B155-C5A76F33AD36}" type="pres">
      <dgm:prSet presAssocID="{87C235E9-11C5-4837-98C0-960340847D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F37D908-1E0C-434A-98A3-559005D0E5ED}" type="pres">
      <dgm:prSet presAssocID="{87C235E9-11C5-4837-98C0-960340847D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</dgm:ptLst>
  <dgm:cxnLst>
    <dgm:cxn modelId="{94357C60-1663-4C13-A6FE-61ED79821669}" type="presOf" srcId="{544EA45C-031C-4CFC-953F-AB5574E219D1}" destId="{B7CA94C4-A1AD-4DA0-AF22-42A34CED5BDB}" srcOrd="0" destOrd="2" presId="urn:microsoft.com/office/officeart/2005/8/layout/hList1"/>
    <dgm:cxn modelId="{C39CDDE7-6A03-406D-94F2-9058A55D6D95}" srcId="{87C235E9-11C5-4837-98C0-960340847DBC}" destId="{3BD324DA-487C-42F4-8BB7-FE2915B8C957}" srcOrd="0" destOrd="0" parTransId="{F54C320A-0FF5-4B82-833B-95A6404D001E}" sibTransId="{B4A68B83-4FF3-461A-A7AD-B7BD6450769A}"/>
    <dgm:cxn modelId="{D2E9602D-BAFB-42DE-8397-9BE663455339}" type="presOf" srcId="{D0F7956C-DEA4-4DCD-ADD5-FB84F22D82E9}" destId="{B7CA94C4-A1AD-4DA0-AF22-42A34CED5BDB}" srcOrd="0" destOrd="0" presId="urn:microsoft.com/office/officeart/2005/8/layout/hList1"/>
    <dgm:cxn modelId="{F5CD72DD-D9EF-4005-9C9C-D0D473B8D46B}" type="presOf" srcId="{2AFECEDD-C4B7-4438-9616-02D083D00E5E}" destId="{B7CA94C4-A1AD-4DA0-AF22-42A34CED5BDB}" srcOrd="0" destOrd="5" presId="urn:microsoft.com/office/officeart/2005/8/layout/hList1"/>
    <dgm:cxn modelId="{2BB23101-448E-4571-8FB3-F821AA75F1EF}" type="presOf" srcId="{BF9744FF-84BA-4FFA-B59B-5B6436B7CF93}" destId="{B7CA94C4-A1AD-4DA0-AF22-42A34CED5BDB}" srcOrd="0" destOrd="6" presId="urn:microsoft.com/office/officeart/2005/8/layout/hList1"/>
    <dgm:cxn modelId="{4878CDA5-FCB4-48A4-95F5-DF819FD3D8BA}" srcId="{E11BAD28-91FA-427C-9BAF-92C37D7C8CBF}" destId="{87C235E9-11C5-4837-98C0-960340847DBC}" srcOrd="1" destOrd="0" parTransId="{5F3E13A6-3312-49D1-BD59-4A96764D88BC}" sibTransId="{A29CFA3A-C1FE-485B-9A1E-0083BB5F276A}"/>
    <dgm:cxn modelId="{8FB7F9CE-0DCB-4B4E-94CB-B0A223DCA802}" srcId="{57AA02EF-930B-488C-A4C6-14FB7006F087}" destId="{912D8B4C-AF7C-43EB-B34A-D74D952CDF5D}" srcOrd="2" destOrd="0" parTransId="{677BE12A-CB89-442A-9E23-766F08DAA1FF}" sibTransId="{E0BC637D-19D3-4472-9AF9-4D40642505E7}"/>
    <dgm:cxn modelId="{44F71C67-B967-45F9-B4CC-9FCCE1298D85}" type="presOf" srcId="{87C235E9-11C5-4837-98C0-960340847DBC}" destId="{EDF1052E-4B04-49E6-B155-C5A76F33AD36}" srcOrd="0" destOrd="0" presId="urn:microsoft.com/office/officeart/2005/8/layout/hList1"/>
    <dgm:cxn modelId="{EF47F350-EB06-45B7-ADD5-68F4EB31179D}" srcId="{57AA02EF-930B-488C-A4C6-14FB7006F087}" destId="{D0F7956C-DEA4-4DCD-ADD5-FB84F22D82E9}" srcOrd="0" destOrd="0" parTransId="{5CBEC872-8C46-4DF1-875B-93DFC199CE69}" sibTransId="{37E75E72-3F48-49A5-A5B4-AA7D0FE22A38}"/>
    <dgm:cxn modelId="{4E53FA98-4A72-47FE-8D01-B64B7076B714}" type="presOf" srcId="{3BD324DA-487C-42F4-8BB7-FE2915B8C957}" destId="{EF37D908-1E0C-434A-98A3-559005D0E5ED}" srcOrd="0" destOrd="0" presId="urn:microsoft.com/office/officeart/2005/8/layout/hList1"/>
    <dgm:cxn modelId="{32C32F10-1B66-419A-A10C-9C38F7118417}" srcId="{57AA02EF-930B-488C-A4C6-14FB7006F087}" destId="{2AFECEDD-C4B7-4438-9616-02D083D00E5E}" srcOrd="3" destOrd="0" parTransId="{471DF17D-7A52-45AE-B986-773490048726}" sibTransId="{6D882510-B9A1-46EE-837C-FDF6D97E888B}"/>
    <dgm:cxn modelId="{7E40AFC1-E11C-4D56-A653-918F68B1D7DE}" type="presOf" srcId="{8C060A84-5624-4502-9C13-B2CEAD2A4A3E}" destId="{B7CA94C4-A1AD-4DA0-AF22-42A34CED5BDB}" srcOrd="0" destOrd="3" presId="urn:microsoft.com/office/officeart/2005/8/layout/hList1"/>
    <dgm:cxn modelId="{22B88875-3980-49A3-B96E-B9A88555FF9E}" srcId="{57AA02EF-930B-488C-A4C6-14FB7006F087}" destId="{BF9744FF-84BA-4FFA-B59B-5B6436B7CF93}" srcOrd="4" destOrd="0" parTransId="{575673E3-9607-47E9-AB97-3B12C34C8235}" sibTransId="{130ED5C3-F7EB-4F18-864E-566961FC4C32}"/>
    <dgm:cxn modelId="{07E47D5C-C266-4E0C-8F28-C7F6B2640AB2}" type="presOf" srcId="{912D8B4C-AF7C-43EB-B34A-D74D952CDF5D}" destId="{B7CA94C4-A1AD-4DA0-AF22-42A34CED5BDB}" srcOrd="0" destOrd="4" presId="urn:microsoft.com/office/officeart/2005/8/layout/hList1"/>
    <dgm:cxn modelId="{2AE40A21-EA6E-4CB4-B08A-E49CE6CCB7E6}" type="presOf" srcId="{E7CA9703-C2C7-4370-96F4-F42128A6BD07}" destId="{B7CA94C4-A1AD-4DA0-AF22-42A34CED5BDB}" srcOrd="0" destOrd="1" presId="urn:microsoft.com/office/officeart/2005/8/layout/hList1"/>
    <dgm:cxn modelId="{B560CBD7-9465-4AF8-AA51-A6B50BB4B918}" srcId="{D0F7956C-DEA4-4DCD-ADD5-FB84F22D82E9}" destId="{E7CA9703-C2C7-4370-96F4-F42128A6BD07}" srcOrd="0" destOrd="0" parTransId="{F8A76279-750D-47B3-9723-0E51F201AC4B}" sibTransId="{3FBFD675-21A3-463C-A675-4F34E6EF574E}"/>
    <dgm:cxn modelId="{25D79BB8-EAB9-4C58-9994-899F333A36D6}" type="presOf" srcId="{E11BAD28-91FA-427C-9BAF-92C37D7C8CBF}" destId="{DB14A7CB-6D73-4D8F-A160-13FB038D330B}" srcOrd="0" destOrd="0" presId="urn:microsoft.com/office/officeart/2005/8/layout/hList1"/>
    <dgm:cxn modelId="{9EB8985B-26EB-4206-9CC4-04DF7165F93B}" srcId="{57AA02EF-930B-488C-A4C6-14FB7006F087}" destId="{8C060A84-5624-4502-9C13-B2CEAD2A4A3E}" srcOrd="1" destOrd="0" parTransId="{016EC385-AFF8-4A0F-8424-CE107F79299C}" sibTransId="{B3FEB951-1420-42F0-B9C2-5165B4A3296A}"/>
    <dgm:cxn modelId="{5D3503C0-EA07-408F-A618-8A669EA5CB72}" type="presOf" srcId="{57AA02EF-930B-488C-A4C6-14FB7006F087}" destId="{7C2F313C-A1A5-4225-9E17-4A8F16EBCC73}" srcOrd="0" destOrd="0" presId="urn:microsoft.com/office/officeart/2005/8/layout/hList1"/>
    <dgm:cxn modelId="{6C5C3EB2-EF7A-4302-B1C8-ACCA4428031B}" srcId="{D0F7956C-DEA4-4DCD-ADD5-FB84F22D82E9}" destId="{544EA45C-031C-4CFC-953F-AB5574E219D1}" srcOrd="1" destOrd="0" parTransId="{26AEE1D1-6B34-4820-9068-D73E82C93F4D}" sibTransId="{2E7D2CCC-F036-43A2-AA47-7FE1405CAAC8}"/>
    <dgm:cxn modelId="{6630E445-1C70-4046-8F38-B3892D060A95}" srcId="{E11BAD28-91FA-427C-9BAF-92C37D7C8CBF}" destId="{57AA02EF-930B-488C-A4C6-14FB7006F087}" srcOrd="0" destOrd="0" parTransId="{58CF2908-7517-49E1-B9D9-87ECC5C71DE2}" sibTransId="{6597BE67-F6ED-474A-9A57-D1E2DB6E086E}"/>
    <dgm:cxn modelId="{CA9F649F-DC85-4A0E-BB68-49E46EBA9C34}" type="presParOf" srcId="{DB14A7CB-6D73-4D8F-A160-13FB038D330B}" destId="{DE0BF48A-0B3A-460A-BF55-6B5FE5495337}" srcOrd="0" destOrd="0" presId="urn:microsoft.com/office/officeart/2005/8/layout/hList1"/>
    <dgm:cxn modelId="{3363ADC7-FB90-4DE9-B2A4-D45250BA370D}" type="presParOf" srcId="{DE0BF48A-0B3A-460A-BF55-6B5FE5495337}" destId="{7C2F313C-A1A5-4225-9E17-4A8F16EBCC73}" srcOrd="0" destOrd="0" presId="urn:microsoft.com/office/officeart/2005/8/layout/hList1"/>
    <dgm:cxn modelId="{490C8065-8E41-450F-B333-2C66E51FD8B1}" type="presParOf" srcId="{DE0BF48A-0B3A-460A-BF55-6B5FE5495337}" destId="{B7CA94C4-A1AD-4DA0-AF22-42A34CED5BDB}" srcOrd="1" destOrd="0" presId="urn:microsoft.com/office/officeart/2005/8/layout/hList1"/>
    <dgm:cxn modelId="{970FD679-549D-45A3-B7BC-3D273345DF7E}" type="presParOf" srcId="{DB14A7CB-6D73-4D8F-A160-13FB038D330B}" destId="{19C2D981-2346-4307-93DA-CECF88E1967D}" srcOrd="1" destOrd="0" presId="urn:microsoft.com/office/officeart/2005/8/layout/hList1"/>
    <dgm:cxn modelId="{1498CABB-A4E4-4FE2-A3B3-7CF05DEBB71F}" type="presParOf" srcId="{DB14A7CB-6D73-4D8F-A160-13FB038D330B}" destId="{FC60E122-0F7D-4A48-A021-CE06B83861AA}" srcOrd="2" destOrd="0" presId="urn:microsoft.com/office/officeart/2005/8/layout/hList1"/>
    <dgm:cxn modelId="{8E1772C1-1DFE-4FEB-A1FB-6EB3DCFAE12B}" type="presParOf" srcId="{FC60E122-0F7D-4A48-A021-CE06B83861AA}" destId="{EDF1052E-4B04-49E6-B155-C5A76F33AD36}" srcOrd="0" destOrd="0" presId="urn:microsoft.com/office/officeart/2005/8/layout/hList1"/>
    <dgm:cxn modelId="{EF3606D8-F51D-4E0C-A89E-6E48F5077BC7}" type="presParOf" srcId="{FC60E122-0F7D-4A48-A021-CE06B83861AA}" destId="{EF37D908-1E0C-434A-98A3-559005D0E5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139009"/>
          <a:ext cx="387005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100" kern="1200" dirty="0" smtClean="0"/>
            <a:t>Mädchen </a:t>
          </a:r>
          <a:endParaRPr lang="de-CH" sz="1000" kern="1200" dirty="0"/>
        </a:p>
      </dsp:txBody>
      <dsp:txXfrm>
        <a:off x="40" y="139009"/>
        <a:ext cx="3870050" cy="316800"/>
      </dsp:txXfrm>
    </dsp:sp>
    <dsp:sp modelId="{B7CA94C4-A1AD-4DA0-AF22-42A34CED5BDB}">
      <dsp:nvSpPr>
        <dsp:cNvPr id="0" name=""/>
        <dsp:cNvSpPr/>
      </dsp:nvSpPr>
      <dsp:spPr>
        <a:xfrm>
          <a:off x="40" y="455809"/>
          <a:ext cx="3870050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Opfer</a:t>
          </a:r>
          <a:r>
            <a:rPr lang="de-CH" sz="1100" kern="1200" dirty="0" smtClean="0"/>
            <a:t> meist Geschwister oder Gleichaltrige (Intimpartner)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Motive</a:t>
          </a:r>
          <a:r>
            <a:rPr lang="de-CH" sz="1100" kern="1200" dirty="0" smtClean="0"/>
            <a:t> im Kontext direkter interpersoneller Kontakte, Rache, Eifersucht, Tratsch aber auch Dominanz, Selbstbestätigung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Erscheinungsform</a:t>
          </a:r>
          <a:r>
            <a:rPr lang="de-CH" sz="1100" kern="1200" dirty="0" smtClean="0"/>
            <a:t>:</a:t>
          </a:r>
          <a:endParaRPr lang="de-CH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Relationale Aggression  (indirekte, soziale oder versteckte Aggression), </a:t>
          </a:r>
          <a:endParaRPr lang="de-CH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Reaktiv und indirekt im Kontext sozialer Beziehungen </a:t>
          </a:r>
          <a:endParaRPr lang="de-CH" sz="1100" kern="1200" dirty="0"/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Manipulative Verhaltensweisen mit dem Ziel interpersonelle Beziehungen beeinträchtigen, andere Menschen und deren Beziehungen zu schädigen oder den sozialer Status unterminieren</a:t>
          </a:r>
        </a:p>
        <a:p>
          <a:pPr marL="114300" lvl="2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 smtClean="0"/>
        </a:p>
      </dsp:txBody>
      <dsp:txXfrm>
        <a:off x="40" y="455809"/>
        <a:ext cx="3870050" cy="2717550"/>
      </dsp:txXfrm>
    </dsp:sp>
    <dsp:sp modelId="{EDF1052E-4B04-49E6-B155-C5A76F33AD36}">
      <dsp:nvSpPr>
        <dsp:cNvPr id="0" name=""/>
        <dsp:cNvSpPr/>
      </dsp:nvSpPr>
      <dsp:spPr>
        <a:xfrm>
          <a:off x="4411897" y="139009"/>
          <a:ext cx="387005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100" kern="1200" dirty="0" smtClean="0"/>
            <a:t>Jungs </a:t>
          </a:r>
          <a:endParaRPr lang="de-CH" sz="1100" kern="1200" dirty="0"/>
        </a:p>
      </dsp:txBody>
      <dsp:txXfrm>
        <a:off x="4411897" y="139009"/>
        <a:ext cx="3870050" cy="316800"/>
      </dsp:txXfrm>
    </dsp:sp>
    <dsp:sp modelId="{EF37D908-1E0C-434A-98A3-559005D0E5ED}">
      <dsp:nvSpPr>
        <dsp:cNvPr id="0" name=""/>
        <dsp:cNvSpPr/>
      </dsp:nvSpPr>
      <dsp:spPr>
        <a:xfrm>
          <a:off x="4411897" y="455809"/>
          <a:ext cx="3870050" cy="27175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Opfer</a:t>
          </a:r>
          <a:r>
            <a:rPr lang="de-CH" sz="1100" kern="1200" dirty="0" smtClean="0"/>
            <a:t> oft fremde Personen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Motive:</a:t>
          </a:r>
          <a:r>
            <a:rPr lang="de-CH" sz="1100" kern="1200" dirty="0" smtClean="0"/>
            <a:t> Männlichkeitsdemonstration, Mutprobe, Dominanz, Häufiger Delinquenz ohne ausgeprägte  Beziehungsdynamik.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Erscheinungsform: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männliche Jugendliche weisen tendenziell eher externalisierende, Varianten sozialen und gesundheitlichen Problemverhaltens auf</a:t>
          </a:r>
          <a:endParaRPr lang="de-CH" sz="1100" kern="1200" dirty="0"/>
        </a:p>
      </dsp:txBody>
      <dsp:txXfrm>
        <a:off x="4411897" y="455809"/>
        <a:ext cx="3870050" cy="2717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0" y="0"/>
          <a:ext cx="3870050" cy="702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800" kern="1200" dirty="0" smtClean="0"/>
            <a:t>Mädchen </a:t>
          </a:r>
          <a:endParaRPr lang="de-CH" sz="1000" kern="1200" dirty="0"/>
        </a:p>
      </dsp:txBody>
      <dsp:txXfrm>
        <a:off x="0" y="0"/>
        <a:ext cx="3870050" cy="702404"/>
      </dsp:txXfrm>
    </dsp:sp>
    <dsp:sp modelId="{B7CA94C4-A1AD-4DA0-AF22-42A34CED5BDB}">
      <dsp:nvSpPr>
        <dsp:cNvPr id="0" name=""/>
        <dsp:cNvSpPr/>
      </dsp:nvSpPr>
      <dsp:spPr>
        <a:xfrm>
          <a:off x="1" y="718537"/>
          <a:ext cx="3870050" cy="35519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/>
            <a:t>affektive Störungen (Angst, Depression, Suizidalität)</a:t>
          </a: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/>
            <a:t>Anpassungsstörungen </a:t>
          </a:r>
          <a:r>
            <a:rPr lang="de-CH" sz="1400" kern="1200" dirty="0" smtClean="0"/>
            <a:t>(Zusammenhang mit einer außergewöhnlichen Belastung zum Beispiel einer einschneidenden Lebensveränderung (Emigration, Flucht, Scheidung der Eltern)</a:t>
          </a: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/>
            <a:t>aggressiven Übergriffen im Rahmen von Impulskontrollstörungen bei </a:t>
          </a:r>
          <a:r>
            <a:rPr lang="de-CH" sz="1400" kern="1200" dirty="0" err="1" smtClean="0"/>
            <a:t>BorderlinePersönlichkeitsstörungen</a:t>
          </a: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>
              <a:solidFill>
                <a:srgbClr val="FF0000"/>
              </a:solidFill>
            </a:rPr>
            <a:t>«Geschlechterparadoxon»: Mädchen sind zwar seltener von SSV betroffen, aber wenn dies der Fall ist, mehr </a:t>
          </a:r>
          <a:r>
            <a:rPr lang="de-CH" sz="1400" kern="1200" dirty="0" err="1" smtClean="0">
              <a:solidFill>
                <a:srgbClr val="FF0000"/>
              </a:solidFill>
            </a:rPr>
            <a:t>Komorbiditäten</a:t>
          </a:r>
          <a:r>
            <a:rPr lang="de-CH" sz="1400" kern="1200" dirty="0" smtClean="0">
              <a:solidFill>
                <a:srgbClr val="FF0000"/>
              </a:solidFill>
            </a:rPr>
            <a:t> und damit schlechtere Prognose</a:t>
          </a:r>
          <a:endParaRPr lang="de-CH" sz="1400" kern="1200" dirty="0">
            <a:solidFill>
              <a:srgbClr val="FF0000"/>
            </a:solidFill>
          </a:endParaRPr>
        </a:p>
      </dsp:txBody>
      <dsp:txXfrm>
        <a:off x="1" y="718537"/>
        <a:ext cx="3870050" cy="3551987"/>
      </dsp:txXfrm>
    </dsp:sp>
    <dsp:sp modelId="{EDF1052E-4B04-49E6-B155-C5A76F33AD36}">
      <dsp:nvSpPr>
        <dsp:cNvPr id="0" name=""/>
        <dsp:cNvSpPr/>
      </dsp:nvSpPr>
      <dsp:spPr>
        <a:xfrm>
          <a:off x="4411897" y="24103"/>
          <a:ext cx="3870050" cy="7024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3200" kern="1200" dirty="0" smtClean="0"/>
            <a:t>Jungs </a:t>
          </a:r>
          <a:endParaRPr lang="de-CH" sz="4500" kern="1200" dirty="0"/>
        </a:p>
      </dsp:txBody>
      <dsp:txXfrm>
        <a:off x="4411897" y="24103"/>
        <a:ext cx="3870050" cy="702404"/>
      </dsp:txXfrm>
    </dsp:sp>
    <dsp:sp modelId="{EF37D908-1E0C-434A-98A3-559005D0E5ED}">
      <dsp:nvSpPr>
        <dsp:cNvPr id="0" name=""/>
        <dsp:cNvSpPr/>
      </dsp:nvSpPr>
      <dsp:spPr>
        <a:xfrm>
          <a:off x="4411897" y="726507"/>
          <a:ext cx="3870050" cy="35698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800" kern="1200" dirty="0" smtClean="0"/>
            <a:t>Aufmerksamkeits-Hyperaktivitäts-Defizitstörung (ADHS)</a:t>
          </a:r>
          <a:endParaRPr lang="de-CH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800" kern="1200" dirty="0" smtClean="0"/>
            <a:t>Sprachentwicklungsstörungen</a:t>
          </a:r>
          <a:endParaRPr lang="de-CH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800" kern="1200" dirty="0" smtClean="0"/>
            <a:t>umschriebene Entwicklungsstörungen schulischer Fertigkeiten.</a:t>
          </a:r>
          <a:endParaRPr lang="de-CH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800" kern="1200" dirty="0" smtClean="0"/>
            <a:t>emotionale Störung mit Geschwisterrivalität</a:t>
          </a:r>
          <a:endParaRPr lang="de-CH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800" kern="1200" dirty="0" smtClean="0"/>
            <a:t> </a:t>
          </a:r>
          <a:r>
            <a:rPr lang="de-CH" sz="1800" kern="1200" dirty="0" err="1" smtClean="0"/>
            <a:t>Substanzabusus</a:t>
          </a:r>
          <a:r>
            <a:rPr lang="de-CH" sz="1800" kern="1200" dirty="0" smtClean="0"/>
            <a:t> von verschiedenen psychotropen Substanzen, wie Alkohol, Tabak oder Cannabis</a:t>
          </a:r>
          <a:endParaRPr lang="de-CH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800" kern="1200" dirty="0"/>
        </a:p>
      </dsp:txBody>
      <dsp:txXfrm>
        <a:off x="4411897" y="726507"/>
        <a:ext cx="3870050" cy="35698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3023"/>
          <a:ext cx="3870050" cy="6842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2800" kern="1200" dirty="0" smtClean="0"/>
            <a:t>Mädchen </a:t>
          </a:r>
          <a:endParaRPr lang="de-CH" sz="1000" kern="1200" dirty="0"/>
        </a:p>
      </dsp:txBody>
      <dsp:txXfrm>
        <a:off x="40" y="3023"/>
        <a:ext cx="3870050" cy="684218"/>
      </dsp:txXfrm>
    </dsp:sp>
    <dsp:sp modelId="{B7CA94C4-A1AD-4DA0-AF22-42A34CED5BDB}">
      <dsp:nvSpPr>
        <dsp:cNvPr id="0" name=""/>
        <dsp:cNvSpPr/>
      </dsp:nvSpPr>
      <dsp:spPr>
        <a:xfrm>
          <a:off x="40" y="687242"/>
          <a:ext cx="3870050" cy="3558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b="1" kern="1200" dirty="0" smtClean="0"/>
            <a:t>Ursachen:</a:t>
          </a:r>
          <a:r>
            <a:rPr lang="de-CH" sz="1400" kern="1200" dirty="0" smtClean="0"/>
            <a:t> Genetische Faktoren, Traumata, Substanzmissbrauch</a:t>
          </a: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b="1" kern="1200" dirty="0" smtClean="0"/>
            <a:t>Merkmale: </a:t>
          </a:r>
          <a:r>
            <a:rPr lang="de-CH" sz="1400" kern="1200" dirty="0" smtClean="0"/>
            <a:t>Mehr Psychische, körperliche, soziale, relationale Probleme</a:t>
          </a: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b="1" kern="1200" dirty="0" smtClean="0"/>
            <a:t>Verschieden Entwicklungspfade </a:t>
          </a:r>
          <a:r>
            <a:rPr lang="de-CH" sz="1400" i="1" kern="1200" dirty="0" smtClean="0"/>
            <a:t>(Fontaine (2009)</a:t>
          </a:r>
          <a:r>
            <a:rPr lang="de-CH" sz="1400" b="1" i="0" kern="1200" dirty="0" smtClean="0"/>
            <a:t>:</a:t>
          </a:r>
          <a:endParaRPr lang="de-CH" sz="1400" b="1" i="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/>
            <a:t>Mädchen kommen später zu ihren kriminellen Verhaltensweisen </a:t>
          </a:r>
          <a:r>
            <a:rPr lang="de-CH" sz="1400" i="1" kern="1200" dirty="0" smtClean="0"/>
            <a:t>(</a:t>
          </a:r>
          <a:r>
            <a:rPr lang="de-CH" sz="1400" i="1" kern="1200" dirty="0" err="1" smtClean="0"/>
            <a:t>Moffit</a:t>
          </a:r>
          <a:r>
            <a:rPr lang="de-CH" sz="1400" i="1" kern="1200" dirty="0" smtClean="0"/>
            <a:t>, </a:t>
          </a:r>
          <a:r>
            <a:rPr lang="de-CH" sz="1400" i="1" kern="1200" dirty="0" err="1" smtClean="0"/>
            <a:t>Caspi</a:t>
          </a:r>
          <a:r>
            <a:rPr lang="de-CH" sz="1400" i="1" kern="1200" dirty="0" smtClean="0"/>
            <a:t>, </a:t>
          </a:r>
          <a:r>
            <a:rPr lang="de-CH" sz="1400" i="1" kern="1200" dirty="0" err="1" smtClean="0"/>
            <a:t>Rutter</a:t>
          </a:r>
          <a:r>
            <a:rPr lang="de-CH" sz="1400" i="1" kern="1200" dirty="0" smtClean="0"/>
            <a:t> &amp; Silva (2001)</a:t>
          </a:r>
          <a:endParaRPr lang="de-CH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/>
            <a:t>Früherer Höhepunkt des Deliktverhaltens (14. LJ)</a:t>
          </a:r>
          <a:endParaRPr lang="de-CH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/>
            <a:t>Früher in ihrer Pubertätsentwicklung</a:t>
          </a:r>
          <a:endParaRPr lang="de-CH" sz="14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kern="1200" dirty="0" smtClean="0"/>
            <a:t>Frühreife = Risikofaktor</a:t>
          </a:r>
          <a:endParaRPr lang="de-CH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b="1" kern="1200" dirty="0" smtClean="0"/>
            <a:t>Erscheinungsform: </a:t>
          </a:r>
          <a:r>
            <a:rPr lang="de-CH" sz="1400" kern="1200" dirty="0" smtClean="0"/>
            <a:t>Früher Beginn; auf Kindes- und Jugendalter beschränkt; persistierend-lebenslang</a:t>
          </a:r>
          <a:endParaRPr lang="de-CH" sz="1400" kern="1200" dirty="0"/>
        </a:p>
      </dsp:txBody>
      <dsp:txXfrm>
        <a:off x="40" y="687242"/>
        <a:ext cx="3870050" cy="3558206"/>
      </dsp:txXfrm>
    </dsp:sp>
    <dsp:sp modelId="{EDF1052E-4B04-49E6-B155-C5A76F33AD36}">
      <dsp:nvSpPr>
        <dsp:cNvPr id="0" name=""/>
        <dsp:cNvSpPr/>
      </dsp:nvSpPr>
      <dsp:spPr>
        <a:xfrm>
          <a:off x="4411897" y="3023"/>
          <a:ext cx="3870050" cy="6842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3200" kern="1200" dirty="0" smtClean="0"/>
            <a:t>Jungs </a:t>
          </a:r>
          <a:endParaRPr lang="de-CH" sz="4500" kern="1200" dirty="0"/>
        </a:p>
      </dsp:txBody>
      <dsp:txXfrm>
        <a:off x="4411897" y="3023"/>
        <a:ext cx="3870050" cy="684218"/>
      </dsp:txXfrm>
    </dsp:sp>
    <dsp:sp modelId="{EF37D908-1E0C-434A-98A3-559005D0E5ED}">
      <dsp:nvSpPr>
        <dsp:cNvPr id="0" name=""/>
        <dsp:cNvSpPr/>
      </dsp:nvSpPr>
      <dsp:spPr>
        <a:xfrm>
          <a:off x="4411897" y="687242"/>
          <a:ext cx="3870050" cy="355820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400" b="1" kern="1200" dirty="0" smtClean="0"/>
            <a:t>Ursachen</a:t>
          </a:r>
          <a:r>
            <a:rPr lang="de-CH" sz="1100" kern="1200" dirty="0" smtClean="0"/>
            <a:t>: </a:t>
          </a:r>
          <a:r>
            <a:rPr lang="de-CH" sz="1400" kern="1200" dirty="0" smtClean="0"/>
            <a:t>Genetische Faktoren (MAO-A Gen), Defizite in der Erkennung emotionaler Reize, reduzierte physiologische Reaktivität emotional belastende Reize, «</a:t>
          </a:r>
          <a:r>
            <a:rPr lang="de-CH" sz="1400" kern="1200" dirty="0" err="1" smtClean="0"/>
            <a:t>Fearlessness</a:t>
          </a:r>
          <a:r>
            <a:rPr lang="de-CH" sz="1400" kern="1200" dirty="0" smtClean="0"/>
            <a:t>-Hypothese», mangelnde Sensitivität auf negative Konsequenzen, Defizit in der Angst-Erkennung, mangelnde </a:t>
          </a:r>
          <a:r>
            <a:rPr lang="de-CH" sz="1400" kern="1200" dirty="0" err="1" smtClean="0"/>
            <a:t>Empathiefähigkeit</a:t>
          </a:r>
          <a:r>
            <a:rPr lang="de-CH" sz="1100" kern="1200" dirty="0" smtClean="0"/>
            <a:t>.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</dsp:txBody>
      <dsp:txXfrm>
        <a:off x="4411897" y="687242"/>
        <a:ext cx="3870050" cy="3558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270500"/>
          <a:ext cx="3870050" cy="810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Mädchen (w) </a:t>
          </a:r>
          <a:endParaRPr lang="de-CH" sz="1100" kern="1200" dirty="0"/>
        </a:p>
      </dsp:txBody>
      <dsp:txXfrm>
        <a:off x="40" y="270500"/>
        <a:ext cx="3870050" cy="810244"/>
      </dsp:txXfrm>
    </dsp:sp>
    <dsp:sp modelId="{B7CA94C4-A1AD-4DA0-AF22-42A34CED5BDB}">
      <dsp:nvSpPr>
        <dsp:cNvPr id="0" name=""/>
        <dsp:cNvSpPr/>
      </dsp:nvSpPr>
      <dsp:spPr>
        <a:xfrm>
          <a:off x="40" y="851550"/>
          <a:ext cx="3870050" cy="19022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Misshandlung und Traumata in der Kindheit</a:t>
          </a:r>
          <a:r>
            <a:rPr lang="de-CH" sz="1100" b="0" kern="1200" dirty="0" smtClean="0"/>
            <a:t>; von zuhause weglaufen, Probleme ins soz. Beziehungen; Automutilation; Suizidalität; Selbstwert</a:t>
          </a:r>
          <a:endParaRPr lang="de-CH" sz="1100" b="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innerfamiliäre </a:t>
          </a:r>
          <a:r>
            <a:rPr lang="de-CH" sz="1100" b="1" kern="1200" dirty="0" err="1" smtClean="0">
              <a:solidFill>
                <a:srgbClr val="FF0000"/>
              </a:solidFill>
            </a:rPr>
            <a:t>Gewalterf</a:t>
          </a:r>
          <a:r>
            <a:rPr lang="de-CH" sz="1100" b="1" kern="1200" dirty="0" smtClean="0">
              <a:solidFill>
                <a:srgbClr val="FF0000"/>
              </a:solidFill>
            </a:rPr>
            <a:t>. - &amp; sex. Missbrauch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Sensibler auf familiale Deprivationslage </a:t>
          </a:r>
          <a:r>
            <a:rPr lang="de-CH" sz="1100" kern="1200" dirty="0" smtClean="0"/>
            <a:t>(schwerwiegende familiale Probleme, Armut, Trennung, Scheidung, Gewalterfahrungen) u. stärker m/</a:t>
          </a:r>
          <a:r>
            <a:rPr lang="de-CH" sz="1100" kern="1200" dirty="0" err="1" smtClean="0"/>
            <a:t>lf</a:t>
          </a:r>
          <a:r>
            <a:rPr lang="de-CH" sz="1100" kern="1200" dirty="0" smtClean="0"/>
            <a:t> belastet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negatives/ambivalentes Verhältnis zu Bezugspersonen 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err="1" smtClean="0"/>
            <a:t>Zus.hang</a:t>
          </a:r>
          <a:r>
            <a:rPr lang="de-CH" sz="1100" kern="1200" dirty="0" smtClean="0"/>
            <a:t> </a:t>
          </a:r>
          <a:r>
            <a:rPr lang="de-CH" sz="1100" kern="1200" dirty="0" err="1" smtClean="0"/>
            <a:t>Ke</a:t>
          </a:r>
          <a:r>
            <a:rPr lang="de-CH" sz="1100" kern="1200" dirty="0" smtClean="0"/>
            <a:t>-Psychopathologie u. SSV nimmt mit Alter zu.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Häufiger </a:t>
          </a:r>
          <a:r>
            <a:rPr lang="de-CH" sz="1100" b="1" kern="1200" dirty="0" smtClean="0">
              <a:solidFill>
                <a:srgbClr val="FF0000"/>
              </a:solidFill>
            </a:rPr>
            <a:t>vernachlässigender Erziehungsstil </a:t>
          </a:r>
          <a:r>
            <a:rPr lang="de-CH" sz="1100" kern="1200" dirty="0" smtClean="0"/>
            <a:t>erfahren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Fehlende Nähe zu den Eltern</a:t>
          </a:r>
          <a:endParaRPr lang="de-CH" sz="1100" b="1" kern="1200" dirty="0">
            <a:solidFill>
              <a:srgbClr val="FF0000"/>
            </a:solidFill>
          </a:endParaRPr>
        </a:p>
      </dsp:txBody>
      <dsp:txXfrm>
        <a:off x="40" y="851550"/>
        <a:ext cx="3870050" cy="1902285"/>
      </dsp:txXfrm>
    </dsp:sp>
    <dsp:sp modelId="{EDF1052E-4B04-49E6-B155-C5A76F33AD36}">
      <dsp:nvSpPr>
        <dsp:cNvPr id="0" name=""/>
        <dsp:cNvSpPr/>
      </dsp:nvSpPr>
      <dsp:spPr>
        <a:xfrm>
          <a:off x="4411897" y="270500"/>
          <a:ext cx="3870050" cy="810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600" kern="1200" dirty="0" smtClean="0"/>
            <a:t>Jungs (m) </a:t>
          </a:r>
          <a:endParaRPr lang="de-CH" sz="1100" kern="1200" dirty="0"/>
        </a:p>
      </dsp:txBody>
      <dsp:txXfrm>
        <a:off x="4411897" y="270500"/>
        <a:ext cx="3870050" cy="810244"/>
      </dsp:txXfrm>
    </dsp:sp>
    <dsp:sp modelId="{EF37D908-1E0C-434A-98A3-559005D0E5ED}">
      <dsp:nvSpPr>
        <dsp:cNvPr id="0" name=""/>
        <dsp:cNvSpPr/>
      </dsp:nvSpPr>
      <dsp:spPr>
        <a:xfrm>
          <a:off x="4411897" y="851550"/>
          <a:ext cx="3870050" cy="19022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Peers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Kein Zusammenhang Misshandlung und SSV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Soziale Zurückweisung kleinerer Risikofaktor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Tiefere Raten psychiatrischer Vorerkrankungen </a:t>
          </a:r>
          <a:r>
            <a:rPr lang="de-CH" sz="1100" kern="1200" dirty="0" smtClean="0"/>
            <a:t>als w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err="1" smtClean="0"/>
            <a:t>Zus.hang</a:t>
          </a:r>
          <a:r>
            <a:rPr lang="de-CH" sz="1100" kern="1200" dirty="0" smtClean="0"/>
            <a:t> </a:t>
          </a:r>
          <a:r>
            <a:rPr lang="de-CH" sz="1100" kern="1200" dirty="0" err="1" smtClean="0"/>
            <a:t>Ke</a:t>
          </a:r>
          <a:r>
            <a:rPr lang="de-CH" sz="1100" kern="1200" dirty="0" smtClean="0"/>
            <a:t>-Psychopathologie u. SSV nimmt mit Alter ab.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Risikofaktoren für erneute Delinquenz im Erwachsenenalter: Jede erneute jugendliche Anzeige erhöht das Risiko um 9%</a:t>
          </a:r>
          <a:endParaRPr lang="de-CH" sz="1100" kern="1200" dirty="0"/>
        </a:p>
      </dsp:txBody>
      <dsp:txXfrm>
        <a:off x="4411897" y="851550"/>
        <a:ext cx="3870050" cy="1902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176163"/>
          <a:ext cx="387005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100" kern="1200" dirty="0" smtClean="0"/>
            <a:t>Mädchen </a:t>
          </a:r>
          <a:endParaRPr lang="de-CH" sz="1100" kern="1200" dirty="0"/>
        </a:p>
      </dsp:txBody>
      <dsp:txXfrm>
        <a:off x="40" y="176163"/>
        <a:ext cx="3870050" cy="316800"/>
      </dsp:txXfrm>
    </dsp:sp>
    <dsp:sp modelId="{B7CA94C4-A1AD-4DA0-AF22-42A34CED5BDB}">
      <dsp:nvSpPr>
        <dsp:cNvPr id="0" name=""/>
        <dsp:cNvSpPr/>
      </dsp:nvSpPr>
      <dsp:spPr>
        <a:xfrm>
          <a:off x="40" y="492963"/>
          <a:ext cx="3870050" cy="2355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Rückfallquote deutlich </a:t>
          </a:r>
          <a:r>
            <a:rPr lang="de-CH" sz="1100" b="1" kern="1200" dirty="0" smtClean="0">
              <a:solidFill>
                <a:srgbClr val="FF0000"/>
              </a:solidFill>
            </a:rPr>
            <a:t>niedriger</a:t>
          </a:r>
          <a:r>
            <a:rPr lang="de-CH" sz="1100" kern="1200" dirty="0" smtClean="0"/>
            <a:t> als bei Jungs</a:t>
          </a:r>
          <a:endParaRPr lang="de-CH" sz="1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de-CH" sz="1100" kern="1200" dirty="0" smtClean="0"/>
            <a:t> Rückfallrisiko schlechter beurteilbar und oft </a:t>
          </a:r>
          <a:r>
            <a:rPr lang="de-CH" sz="1100" b="1" kern="1200" dirty="0" smtClean="0">
              <a:solidFill>
                <a:srgbClr val="FF0000"/>
              </a:solidFill>
            </a:rPr>
            <a:t>zu tief eingeschätzt</a:t>
          </a:r>
          <a:r>
            <a:rPr lang="de-CH" sz="1100" kern="1200" dirty="0" smtClean="0"/>
            <a:t> (gender-</a:t>
          </a:r>
          <a:r>
            <a:rPr lang="de-CH" sz="1100" kern="1200" dirty="0" err="1" smtClean="0"/>
            <a:t>based</a:t>
          </a:r>
          <a:r>
            <a:rPr lang="de-CH" sz="1100" kern="1200" dirty="0" smtClean="0"/>
            <a:t> </a:t>
          </a:r>
          <a:r>
            <a:rPr lang="de-CH" sz="1100" kern="1200" dirty="0" err="1" smtClean="0"/>
            <a:t>biases</a:t>
          </a:r>
          <a:r>
            <a:rPr lang="de-CH" sz="1100" kern="1200" dirty="0" smtClean="0"/>
            <a:t>)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Häufiger </a:t>
          </a:r>
          <a:r>
            <a:rPr lang="de-CH" sz="1100" b="1" kern="1200" dirty="0" smtClean="0">
              <a:solidFill>
                <a:srgbClr val="FF0000"/>
              </a:solidFill>
            </a:rPr>
            <a:t>einschlägig</a:t>
          </a:r>
          <a:r>
            <a:rPr lang="de-CH" sz="1100" kern="1200" dirty="0" smtClean="0">
              <a:solidFill>
                <a:srgbClr val="FF0000"/>
              </a:solidFill>
            </a:rPr>
            <a:t> </a:t>
          </a:r>
          <a:r>
            <a:rPr lang="de-CH" sz="1100" kern="1200" dirty="0" smtClean="0"/>
            <a:t>rückfällig als Jungs</a:t>
          </a:r>
          <a:endParaRPr lang="de-CH" sz="11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Nur wenig Instrumente für w (EARL.21G; </a:t>
          </a:r>
          <a:r>
            <a:rPr lang="de-CH" sz="1100" kern="1200" dirty="0" err="1" smtClean="0"/>
            <a:t>Levene</a:t>
          </a:r>
          <a:r>
            <a:rPr lang="de-CH" sz="1100" kern="1200" dirty="0" smtClean="0"/>
            <a:t> 2001)</a:t>
          </a:r>
          <a:endParaRPr lang="de-CH" sz="11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Prognoseinstrumente wurden nicht für Straftäterinnen (w) entwickelt und überprüft.</a:t>
          </a:r>
          <a:endParaRPr lang="de-CH" sz="11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Prognoseinstrumente sagen allg. Risiko bei Mädchen weniger gut voraus</a:t>
          </a:r>
          <a:endParaRPr lang="de-CH" sz="11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SAVRY</a:t>
          </a:r>
          <a:r>
            <a:rPr lang="de-CH" sz="1100" kern="1200" dirty="0" smtClean="0"/>
            <a:t>: Relevanz verschiedener Items unterschiedlich. Gesamtscore hängt stärker mit dem Item </a:t>
          </a:r>
          <a:r>
            <a:rPr lang="de-CH" sz="1100" b="1" kern="1200" dirty="0" smtClean="0">
              <a:solidFill>
                <a:srgbClr val="FF0000"/>
              </a:solidFill>
            </a:rPr>
            <a:t>«selbstverletzendes Verhalten» </a:t>
          </a:r>
          <a:r>
            <a:rPr lang="de-CH" sz="1100" kern="1200" dirty="0" smtClean="0"/>
            <a:t>zusammen </a:t>
          </a:r>
          <a:r>
            <a:rPr lang="de-CH" sz="1100" i="1" kern="1200" dirty="0" smtClean="0">
              <a:solidFill>
                <a:srgbClr val="0070C0"/>
              </a:solidFill>
            </a:rPr>
            <a:t>(</a:t>
          </a:r>
          <a:r>
            <a:rPr lang="de-CH" sz="1100" i="1" kern="1200" dirty="0" err="1" smtClean="0">
              <a:solidFill>
                <a:srgbClr val="0070C0"/>
              </a:solidFill>
            </a:rPr>
            <a:t>Borum</a:t>
          </a:r>
          <a:r>
            <a:rPr lang="de-CH" sz="1100" i="1" kern="1200" dirty="0" smtClean="0">
              <a:solidFill>
                <a:srgbClr val="0070C0"/>
              </a:solidFill>
            </a:rPr>
            <a:t>, Bartel &amp; </a:t>
          </a:r>
          <a:r>
            <a:rPr lang="de-CH" sz="1100" i="1" kern="1200" dirty="0" err="1" smtClean="0">
              <a:solidFill>
                <a:srgbClr val="0070C0"/>
              </a:solidFill>
            </a:rPr>
            <a:t>Forth</a:t>
          </a:r>
          <a:r>
            <a:rPr lang="de-CH" sz="1100" i="1" kern="1200" dirty="0" smtClean="0">
              <a:solidFill>
                <a:srgbClr val="0070C0"/>
              </a:solidFill>
            </a:rPr>
            <a:t> 2006)</a:t>
          </a:r>
          <a:endParaRPr lang="de-CH" sz="1100" kern="1200" dirty="0"/>
        </a:p>
      </dsp:txBody>
      <dsp:txXfrm>
        <a:off x="40" y="492963"/>
        <a:ext cx="3870050" cy="2355209"/>
      </dsp:txXfrm>
    </dsp:sp>
    <dsp:sp modelId="{EDF1052E-4B04-49E6-B155-C5A76F33AD36}">
      <dsp:nvSpPr>
        <dsp:cNvPr id="0" name=""/>
        <dsp:cNvSpPr/>
      </dsp:nvSpPr>
      <dsp:spPr>
        <a:xfrm>
          <a:off x="4411897" y="176163"/>
          <a:ext cx="387005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100" kern="1200" dirty="0" smtClean="0"/>
            <a:t>Jungs </a:t>
          </a:r>
          <a:endParaRPr lang="de-CH" sz="1100" kern="1200" dirty="0"/>
        </a:p>
      </dsp:txBody>
      <dsp:txXfrm>
        <a:off x="4411897" y="176163"/>
        <a:ext cx="3870050" cy="316800"/>
      </dsp:txXfrm>
    </dsp:sp>
    <dsp:sp modelId="{EF37D908-1E0C-434A-98A3-559005D0E5ED}">
      <dsp:nvSpPr>
        <dsp:cNvPr id="0" name=""/>
        <dsp:cNvSpPr/>
      </dsp:nvSpPr>
      <dsp:spPr>
        <a:xfrm>
          <a:off x="4411897" y="492963"/>
          <a:ext cx="3870050" cy="2355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Rückfallquote deutlich </a:t>
          </a:r>
          <a:r>
            <a:rPr lang="de-CH" sz="1100" b="1" kern="1200" dirty="0" smtClean="0">
              <a:solidFill>
                <a:srgbClr val="FF0000"/>
              </a:solidFill>
            </a:rPr>
            <a:t>höher</a:t>
          </a:r>
          <a:r>
            <a:rPr lang="de-CH" sz="1100" kern="1200" dirty="0" smtClean="0"/>
            <a:t> als bei Mädchen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gender-</a:t>
          </a:r>
          <a:r>
            <a:rPr lang="de-CH" sz="1100" kern="1200" dirty="0" err="1" smtClean="0"/>
            <a:t>based</a:t>
          </a:r>
          <a:r>
            <a:rPr lang="de-CH" sz="1100" kern="1200" dirty="0" smtClean="0"/>
            <a:t> </a:t>
          </a:r>
          <a:r>
            <a:rPr lang="de-CH" sz="1100" kern="1200" dirty="0" err="1" smtClean="0"/>
            <a:t>biases</a:t>
          </a:r>
          <a:endParaRPr lang="de-CH" sz="1100" kern="1200" dirty="0" smtClean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Häufiger </a:t>
          </a:r>
          <a:r>
            <a:rPr lang="de-CH" sz="1100" b="1" kern="1200" dirty="0" smtClean="0">
              <a:solidFill>
                <a:srgbClr val="FF0000"/>
              </a:solidFill>
            </a:rPr>
            <a:t>nicht einschlägig </a:t>
          </a:r>
          <a:r>
            <a:rPr lang="de-CH" sz="1100" kern="1200" dirty="0" smtClean="0"/>
            <a:t>rückfällig als Mädchen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 Prognoseinstrumente für und an Straftätern (m) entwickelt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/>
            <a:t>SAVRY</a:t>
          </a:r>
          <a:r>
            <a:rPr lang="de-CH" sz="1100" kern="1200" dirty="0" smtClean="0"/>
            <a:t>: Item </a:t>
          </a:r>
          <a:r>
            <a:rPr lang="de-CH" sz="1100" b="1" kern="1200" dirty="0" smtClean="0">
              <a:solidFill>
                <a:srgbClr val="FF0000"/>
              </a:solidFill>
            </a:rPr>
            <a:t>«früheres antisoziales Verhalten» </a:t>
          </a:r>
          <a:r>
            <a:rPr lang="de-CH" sz="1100" kern="1200" dirty="0" smtClean="0"/>
            <a:t>hängt mit Gesamtscore zusammen </a:t>
          </a:r>
          <a:endParaRPr lang="de-CH" sz="1100" kern="1200" dirty="0"/>
        </a:p>
      </dsp:txBody>
      <dsp:txXfrm>
        <a:off x="4411897" y="492963"/>
        <a:ext cx="3870050" cy="23552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186467"/>
          <a:ext cx="387005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smtClean="0"/>
            <a:t>Mädchen </a:t>
          </a:r>
          <a:endParaRPr lang="de-CH" sz="1200" kern="1200" dirty="0"/>
        </a:p>
      </dsp:txBody>
      <dsp:txXfrm>
        <a:off x="40" y="186467"/>
        <a:ext cx="3870050" cy="345600"/>
      </dsp:txXfrm>
    </dsp:sp>
    <dsp:sp modelId="{B7CA94C4-A1AD-4DA0-AF22-42A34CED5BDB}">
      <dsp:nvSpPr>
        <dsp:cNvPr id="0" name=""/>
        <dsp:cNvSpPr/>
      </dsp:nvSpPr>
      <dsp:spPr>
        <a:xfrm>
          <a:off x="40" y="532067"/>
          <a:ext cx="3870050" cy="2305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b="1" kern="1200" dirty="0" smtClean="0"/>
            <a:t>Stärkste Prädiktoren: </a:t>
          </a:r>
          <a:r>
            <a:rPr lang="de-CH" sz="1200" kern="1200" dirty="0" err="1" smtClean="0"/>
            <a:t>Coping</a:t>
          </a:r>
          <a:r>
            <a:rPr lang="de-CH" sz="1200" kern="1200" dirty="0" smtClean="0"/>
            <a:t>, </a:t>
          </a:r>
          <a:r>
            <a:rPr lang="de-CH" sz="1200" b="1" kern="1200" dirty="0" smtClean="0">
              <a:solidFill>
                <a:srgbClr val="FF0000"/>
              </a:solidFill>
            </a:rPr>
            <a:t>Intelligenz</a:t>
          </a:r>
          <a:endParaRPr lang="de-CH" sz="1200" b="1" kern="1200" dirty="0">
            <a:solidFill>
              <a:srgbClr val="FF00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b="1" kern="1200" dirty="0" smtClean="0">
              <a:solidFill>
                <a:srgbClr val="FF0000"/>
              </a:solidFill>
            </a:rPr>
            <a:t>Enge familiäre Bindungen</a:t>
          </a:r>
          <a:r>
            <a:rPr lang="de-CH" sz="1200" kern="1200" dirty="0" smtClean="0"/>
            <a:t>, positive soziale Beziehungen, Dazugehören, gute finanzielle Lage, Religion, pos. Einstellung zur Massnahme/Autorität haben signifikante Schutzfaktoren bei Mädchen nicht aber bei Jungen </a:t>
          </a:r>
          <a:r>
            <a:rPr lang="de-CH" sz="1200" i="1" kern="1200" dirty="0" smtClean="0">
              <a:solidFill>
                <a:srgbClr val="0070C0"/>
              </a:solidFill>
            </a:rPr>
            <a:t>(</a:t>
          </a:r>
          <a:r>
            <a:rPr lang="de-CH" sz="1200" i="1" kern="1200" dirty="0" err="1" smtClean="0">
              <a:solidFill>
                <a:srgbClr val="0070C0"/>
              </a:solidFill>
            </a:rPr>
            <a:t>Lodewijks</a:t>
          </a:r>
          <a:r>
            <a:rPr lang="de-CH" sz="1200" i="1" kern="1200" dirty="0" smtClean="0">
              <a:solidFill>
                <a:srgbClr val="0070C0"/>
              </a:solidFill>
            </a:rPr>
            <a:t>; 2008)</a:t>
          </a:r>
          <a:endParaRPr lang="de-CH" sz="1200" i="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b="1" kern="1200" dirty="0" smtClean="0">
              <a:solidFill>
                <a:srgbClr val="FF0000"/>
              </a:solidFill>
            </a:rPr>
            <a:t>Positive soziale Netzwerke </a:t>
          </a:r>
          <a:r>
            <a:rPr lang="de-CH" sz="1200" kern="1200" dirty="0" smtClean="0"/>
            <a:t>in Kombination mit Motivation und Bereitschaft sich zu ändern stärker pos. Wirkung</a:t>
          </a:r>
          <a:endParaRPr lang="de-CH" sz="1200" i="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i="0" kern="1200" dirty="0" smtClean="0">
              <a:solidFill>
                <a:schemeClr val="tx1"/>
              </a:solidFill>
            </a:rPr>
            <a:t>Auftreten eher abrupt in Pubertät: vorher «geschützt» durch </a:t>
          </a:r>
          <a:r>
            <a:rPr lang="de-CH" sz="1200" b="1" i="0" kern="1200" dirty="0" smtClean="0">
              <a:solidFill>
                <a:srgbClr val="FF0000"/>
              </a:solidFill>
            </a:rPr>
            <a:t>sozial-erzieherische Förderung </a:t>
          </a:r>
          <a:r>
            <a:rPr lang="de-CH" sz="1200" i="0" kern="1200" dirty="0" err="1" smtClean="0">
              <a:solidFill>
                <a:schemeClr val="tx1"/>
              </a:solidFill>
            </a:rPr>
            <a:t>internaler</a:t>
          </a:r>
          <a:r>
            <a:rPr lang="de-CH" sz="1200" i="0" kern="1200" dirty="0" smtClean="0">
              <a:solidFill>
                <a:schemeClr val="tx1"/>
              </a:solidFill>
            </a:rPr>
            <a:t> Ausrichtung, Zurückhaltung, grössere Einschränkungen</a:t>
          </a:r>
          <a:endParaRPr lang="de-CH" sz="1200" i="0" kern="1200" dirty="0">
            <a:solidFill>
              <a:schemeClr val="tx1"/>
            </a:solidFill>
          </a:endParaRPr>
        </a:p>
      </dsp:txBody>
      <dsp:txXfrm>
        <a:off x="40" y="532067"/>
        <a:ext cx="3870050" cy="2305800"/>
      </dsp:txXfrm>
    </dsp:sp>
    <dsp:sp modelId="{EDF1052E-4B04-49E6-B155-C5A76F33AD36}">
      <dsp:nvSpPr>
        <dsp:cNvPr id="0" name=""/>
        <dsp:cNvSpPr/>
      </dsp:nvSpPr>
      <dsp:spPr>
        <a:xfrm>
          <a:off x="4411897" y="186467"/>
          <a:ext cx="387005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smtClean="0"/>
            <a:t>Jungs </a:t>
          </a:r>
          <a:endParaRPr lang="de-CH" sz="1200" kern="1200" dirty="0"/>
        </a:p>
      </dsp:txBody>
      <dsp:txXfrm>
        <a:off x="4411897" y="186467"/>
        <a:ext cx="3870050" cy="345600"/>
      </dsp:txXfrm>
    </dsp:sp>
    <dsp:sp modelId="{EF37D908-1E0C-434A-98A3-559005D0E5ED}">
      <dsp:nvSpPr>
        <dsp:cNvPr id="0" name=""/>
        <dsp:cNvSpPr/>
      </dsp:nvSpPr>
      <dsp:spPr>
        <a:xfrm>
          <a:off x="4411897" y="532067"/>
          <a:ext cx="3870050" cy="2305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b="1" kern="1200" dirty="0" smtClean="0"/>
            <a:t>Stärkste Prädiktoren: </a:t>
          </a:r>
          <a:r>
            <a:rPr lang="de-CH" sz="1200" b="1" kern="1200" dirty="0" smtClean="0">
              <a:solidFill>
                <a:srgbClr val="FF0000"/>
              </a:solidFill>
            </a:rPr>
            <a:t>Selbstkontrolle</a:t>
          </a:r>
          <a:r>
            <a:rPr lang="de-CH" sz="1200" kern="1200" dirty="0" smtClean="0"/>
            <a:t>, Einstellung gegenüber Autorität</a:t>
          </a:r>
          <a:endParaRPr lang="de-CH" sz="1200" kern="1200" dirty="0"/>
        </a:p>
      </dsp:txBody>
      <dsp:txXfrm>
        <a:off x="4411897" y="532067"/>
        <a:ext cx="3870050" cy="23058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115773"/>
          <a:ext cx="387005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100" kern="1200" dirty="0" smtClean="0"/>
            <a:t>Mädchen </a:t>
          </a:r>
          <a:endParaRPr lang="de-CH" sz="1100" kern="1200" dirty="0"/>
        </a:p>
      </dsp:txBody>
      <dsp:txXfrm>
        <a:off x="40" y="115773"/>
        <a:ext cx="3870050" cy="316800"/>
      </dsp:txXfrm>
    </dsp:sp>
    <dsp:sp modelId="{B7CA94C4-A1AD-4DA0-AF22-42A34CED5BDB}">
      <dsp:nvSpPr>
        <dsp:cNvPr id="0" name=""/>
        <dsp:cNvSpPr/>
      </dsp:nvSpPr>
      <dsp:spPr>
        <a:xfrm>
          <a:off x="40" y="432573"/>
          <a:ext cx="3870050" cy="2475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Physische Schutzmassnahmen (Kontrolle) weniger wichtig (ev. sogar schädlich) als </a:t>
          </a:r>
          <a:r>
            <a:rPr lang="de-CH" sz="1100" b="1" kern="1200" dirty="0" smtClean="0">
              <a:solidFill>
                <a:srgbClr val="FF0000"/>
              </a:solidFill>
            </a:rPr>
            <a:t>relationale Sicherheit (Empathie)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Eher </a:t>
          </a:r>
          <a:r>
            <a:rPr lang="de-CH" sz="1100" b="1" kern="1200" dirty="0" smtClean="0">
              <a:solidFill>
                <a:srgbClr val="FF0000"/>
              </a:solidFill>
            </a:rPr>
            <a:t>internalisierend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b="1" kern="1200" dirty="0" smtClean="0">
              <a:solidFill>
                <a:srgbClr val="FF0000"/>
              </a:solidFill>
            </a:rPr>
            <a:t>Behandlung spezifischer Themen </a:t>
          </a:r>
          <a:r>
            <a:rPr lang="de-CH" sz="1100" kern="1200" dirty="0" smtClean="0"/>
            <a:t>(sex. Missbrauch, frühe Traumata, Rolle sozialer Beziehungen, Emotionsregulation)</a:t>
          </a:r>
          <a:endParaRPr lang="de-CH" sz="11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de-CH" sz="1100" kern="1200" dirty="0" smtClean="0"/>
            <a:t> </a:t>
          </a:r>
          <a:r>
            <a:rPr lang="de-CH" sz="1100" b="1" kern="1200" dirty="0" smtClean="0">
              <a:solidFill>
                <a:srgbClr val="FF0000"/>
              </a:solidFill>
            </a:rPr>
            <a:t>Beziehungsorientierung</a:t>
          </a:r>
          <a:r>
            <a:rPr lang="de-CH" sz="1100" kern="1200" dirty="0" smtClean="0">
              <a:solidFill>
                <a:srgbClr val="FF0000"/>
              </a:solidFill>
            </a:rPr>
            <a:t> </a:t>
          </a:r>
          <a:r>
            <a:rPr lang="de-CH" sz="1100" kern="1200" dirty="0" smtClean="0"/>
            <a:t>sehr wichtig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Anlass meist prekäre </a:t>
          </a:r>
          <a:r>
            <a:rPr lang="de-CH" sz="1100" kern="1200" dirty="0" err="1" smtClean="0"/>
            <a:t>Fam.relation</a:t>
          </a:r>
          <a:r>
            <a:rPr lang="de-CH" sz="1100" kern="1200" dirty="0" smtClean="0"/>
            <a:t> </a:t>
          </a:r>
          <a:r>
            <a:rPr lang="de-CH" sz="1100" kern="1200" dirty="0" smtClean="0">
              <a:sym typeface="Wingdings" panose="05000000000000000000" pitchFamily="2" charset="2"/>
            </a:rPr>
            <a:t> </a:t>
          </a:r>
          <a:r>
            <a:rPr lang="de-CH" sz="1100" b="1" kern="1200" dirty="0" smtClean="0">
              <a:solidFill>
                <a:srgbClr val="FF0000"/>
              </a:solidFill>
            </a:rPr>
            <a:t>Familientherapie</a:t>
          </a:r>
          <a:endParaRPr lang="de-CH" sz="1100" b="1" kern="1200" dirty="0">
            <a:solidFill>
              <a:srgbClr val="FF0000"/>
            </a:solidFill>
          </a:endParaRP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Behandlung wird als komplizierter und belastender erlebt (durch Kliniker); Begrenzen manipulativen Verhaltens, Umgang mit Beziehungsproblemen und selbstdestruktiven Verhaltens (</a:t>
          </a:r>
          <a:r>
            <a:rPr lang="de-CH" sz="1100" b="1" kern="1200" dirty="0" smtClean="0">
              <a:solidFill>
                <a:srgbClr val="FF0000"/>
              </a:solidFill>
            </a:rPr>
            <a:t>interdisziplinäres</a:t>
          </a:r>
          <a:r>
            <a:rPr lang="de-CH" sz="1100" kern="1200" dirty="0" smtClean="0">
              <a:solidFill>
                <a:srgbClr val="FF0000"/>
              </a:solidFill>
            </a:rPr>
            <a:t> </a:t>
          </a:r>
          <a:r>
            <a:rPr lang="de-CH" sz="1100" b="1" kern="1200" dirty="0" smtClean="0">
              <a:solidFill>
                <a:srgbClr val="FF0000"/>
              </a:solidFill>
            </a:rPr>
            <a:t>Management</a:t>
          </a:r>
          <a:r>
            <a:rPr lang="de-CH" sz="1100" kern="1200" dirty="0" smtClean="0"/>
            <a:t>).</a:t>
          </a:r>
          <a:endParaRPr lang="de-CH" sz="1100" kern="1200" dirty="0"/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Weibliche Werte sind soziales Engagement, Hilfsbereitschaft, Emotionalität, </a:t>
          </a:r>
          <a:r>
            <a:rPr lang="de-CH" sz="1100" kern="1200" dirty="0" err="1" smtClean="0"/>
            <a:t>Religiösität</a:t>
          </a:r>
          <a:endParaRPr lang="de-CH" sz="1100" kern="1200" dirty="0"/>
        </a:p>
      </dsp:txBody>
      <dsp:txXfrm>
        <a:off x="40" y="432573"/>
        <a:ext cx="3870050" cy="2475989"/>
      </dsp:txXfrm>
    </dsp:sp>
    <dsp:sp modelId="{EDF1052E-4B04-49E6-B155-C5A76F33AD36}">
      <dsp:nvSpPr>
        <dsp:cNvPr id="0" name=""/>
        <dsp:cNvSpPr/>
      </dsp:nvSpPr>
      <dsp:spPr>
        <a:xfrm>
          <a:off x="4411897" y="115773"/>
          <a:ext cx="3870050" cy="316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100" kern="1200" dirty="0" smtClean="0"/>
            <a:t>Jungs </a:t>
          </a:r>
          <a:endParaRPr lang="de-CH" sz="1100" kern="1200" dirty="0"/>
        </a:p>
      </dsp:txBody>
      <dsp:txXfrm>
        <a:off x="4411897" y="115773"/>
        <a:ext cx="3870050" cy="316800"/>
      </dsp:txXfrm>
    </dsp:sp>
    <dsp:sp modelId="{EF37D908-1E0C-434A-98A3-559005D0E5ED}">
      <dsp:nvSpPr>
        <dsp:cNvPr id="0" name=""/>
        <dsp:cNvSpPr/>
      </dsp:nvSpPr>
      <dsp:spPr>
        <a:xfrm>
          <a:off x="4411897" y="432573"/>
          <a:ext cx="3870050" cy="24759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Störung des Sozialverhaltens: im Durchschnitt schwerwiegendere Symptomatik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Eher externalisierend 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Kontrolle / Einschränkung des </a:t>
          </a:r>
          <a:r>
            <a:rPr lang="de-CH" sz="1100" kern="1200" dirty="0" err="1" smtClean="0"/>
            <a:t>externalis</a:t>
          </a:r>
          <a:r>
            <a:rPr lang="de-CH" sz="1100" kern="1200" dirty="0" smtClean="0"/>
            <a:t>. Verhalten wichtig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Anlass meist das individuelle Verhalten </a:t>
          </a:r>
          <a:r>
            <a:rPr lang="de-CH" sz="1100" kern="1200" dirty="0" smtClean="0">
              <a:sym typeface="Wingdings" panose="05000000000000000000" pitchFamily="2" charset="2"/>
            </a:rPr>
            <a:t> Einzeltherapie</a:t>
          </a: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e-CH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100" kern="1200" dirty="0" smtClean="0"/>
            <a:t>Männliche Werte eher „viel Geld verdienen“ und „Macht und Einfluss“</a:t>
          </a:r>
          <a:endParaRPr lang="de-CH" sz="1100" kern="1200" dirty="0"/>
        </a:p>
      </dsp:txBody>
      <dsp:txXfrm>
        <a:off x="4411897" y="432573"/>
        <a:ext cx="3870050" cy="24759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F313C-A1A5-4225-9E17-4A8F16EBCC73}">
      <dsp:nvSpPr>
        <dsp:cNvPr id="0" name=""/>
        <dsp:cNvSpPr/>
      </dsp:nvSpPr>
      <dsp:spPr>
        <a:xfrm>
          <a:off x="40" y="153528"/>
          <a:ext cx="387005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smtClean="0"/>
            <a:t>Mädchen </a:t>
          </a:r>
          <a:endParaRPr lang="de-CH" sz="1200" kern="1200" dirty="0"/>
        </a:p>
      </dsp:txBody>
      <dsp:txXfrm>
        <a:off x="40" y="153528"/>
        <a:ext cx="3870050" cy="345600"/>
      </dsp:txXfrm>
    </dsp:sp>
    <dsp:sp modelId="{B7CA94C4-A1AD-4DA0-AF22-42A34CED5BDB}">
      <dsp:nvSpPr>
        <dsp:cNvPr id="0" name=""/>
        <dsp:cNvSpPr/>
      </dsp:nvSpPr>
      <dsp:spPr>
        <a:xfrm>
          <a:off x="40" y="499128"/>
          <a:ext cx="3870050" cy="2371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Wenig spezifische Behandlungsprogramme für w</a:t>
          </a:r>
          <a:endParaRPr lang="de-CH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Niederlande: Stärken des Selbstbildes, Durchsetzungsfähigkeit, gesunde sexuelle Entwicklung, Emotionsregulation</a:t>
          </a:r>
          <a:endParaRPr lang="de-CH" sz="1200" kern="1200" dirty="0"/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Nordamerika: «</a:t>
          </a:r>
          <a:r>
            <a:rPr lang="de-CH" sz="1200" kern="1200" dirty="0" err="1" smtClean="0"/>
            <a:t>Helping</a:t>
          </a:r>
          <a:r>
            <a:rPr lang="de-CH" sz="1200" kern="1200" dirty="0" smtClean="0"/>
            <a:t> Women </a:t>
          </a:r>
          <a:r>
            <a:rPr lang="de-CH" sz="1200" kern="1200" dirty="0" err="1" smtClean="0"/>
            <a:t>Recover</a:t>
          </a:r>
          <a:r>
            <a:rPr lang="de-CH" sz="1200" kern="1200" dirty="0" smtClean="0"/>
            <a:t>», </a:t>
          </a:r>
          <a:r>
            <a:rPr lang="de-CH" sz="1200" kern="1200" dirty="0" err="1" smtClean="0"/>
            <a:t>Beyond</a:t>
          </a:r>
          <a:r>
            <a:rPr lang="de-CH" sz="1200" kern="1200" dirty="0" smtClean="0"/>
            <a:t> Trauma en </a:t>
          </a:r>
          <a:r>
            <a:rPr lang="de-CH" sz="1200" kern="1200" dirty="0" err="1" smtClean="0"/>
            <a:t>Beyond</a:t>
          </a:r>
          <a:r>
            <a:rPr lang="de-CH" sz="1200" kern="1200" dirty="0" smtClean="0"/>
            <a:t> </a:t>
          </a:r>
          <a:r>
            <a:rPr lang="de-CH" sz="1200" kern="1200" dirty="0" err="1" smtClean="0"/>
            <a:t>violen</a:t>
          </a:r>
          <a:r>
            <a:rPr lang="de-CH" sz="1200" kern="1200" dirty="0" err="1" smtClean="0">
              <a:solidFill>
                <a:schemeClr val="tx1"/>
              </a:solidFill>
            </a:rPr>
            <a:t>ce</a:t>
          </a:r>
          <a:r>
            <a:rPr lang="de-CH" sz="1200" i="1" kern="1200" dirty="0" smtClean="0">
              <a:solidFill>
                <a:schemeClr val="tx1"/>
              </a:solidFill>
            </a:rPr>
            <a:t>»</a:t>
          </a:r>
          <a:r>
            <a:rPr lang="de-CH" sz="1200" i="1" kern="1200" dirty="0" smtClean="0">
              <a:solidFill>
                <a:srgbClr val="00B0F0"/>
              </a:solidFill>
            </a:rPr>
            <a:t>(</a:t>
          </a:r>
          <a:r>
            <a:rPr lang="de-CH" sz="1200" i="1" kern="1200" dirty="0" err="1" smtClean="0">
              <a:solidFill>
                <a:srgbClr val="0070C0"/>
              </a:solidFill>
            </a:rPr>
            <a:t>Covington</a:t>
          </a:r>
          <a:r>
            <a:rPr lang="de-CH" sz="1200" i="1" kern="1200" dirty="0" smtClean="0">
              <a:solidFill>
                <a:srgbClr val="0070C0"/>
              </a:solidFill>
            </a:rPr>
            <a:t>, 2003),</a:t>
          </a:r>
          <a:r>
            <a:rPr lang="de-CH" sz="1200" kern="1200" dirty="0" smtClean="0"/>
            <a:t> «</a:t>
          </a:r>
          <a:r>
            <a:rPr lang="de-CH" sz="1200" kern="1200" dirty="0" err="1" smtClean="0"/>
            <a:t>Seeking</a:t>
          </a:r>
          <a:r>
            <a:rPr lang="de-CH" sz="1200" kern="1200" dirty="0" smtClean="0"/>
            <a:t> </a:t>
          </a:r>
          <a:r>
            <a:rPr lang="de-CH" sz="1200" kern="1200" dirty="0" err="1" smtClean="0"/>
            <a:t>safety</a:t>
          </a:r>
          <a:r>
            <a:rPr lang="de-CH" sz="1200" kern="1200" dirty="0" smtClean="0"/>
            <a:t>»</a:t>
          </a:r>
          <a:r>
            <a:rPr lang="de-CH" sz="1200" i="1" kern="1200" dirty="0" smtClean="0">
              <a:solidFill>
                <a:srgbClr val="0070C0"/>
              </a:solidFill>
            </a:rPr>
            <a:t>(</a:t>
          </a:r>
          <a:r>
            <a:rPr lang="de-CH" sz="1200" i="1" kern="1200" dirty="0" err="1" smtClean="0">
              <a:solidFill>
                <a:srgbClr val="0070C0"/>
              </a:solidFill>
            </a:rPr>
            <a:t>Najavits</a:t>
          </a:r>
          <a:r>
            <a:rPr lang="de-CH" sz="1200" i="1" kern="1200" dirty="0" smtClean="0">
              <a:solidFill>
                <a:srgbClr val="0070C0"/>
              </a:solidFill>
            </a:rPr>
            <a:t>, 2002)</a:t>
          </a:r>
          <a:endParaRPr lang="de-CH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Wenig Behandlungsplätze in spezifisch für w spezialisierten Institutionen</a:t>
          </a:r>
          <a:endParaRPr lang="de-CH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Defizite der psychiatrisch-psychologischen Versorgung in den Gefängnissen</a:t>
          </a:r>
          <a:endParaRPr lang="de-CH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Mangel Massnahmenvollzugsinstitutionen</a:t>
          </a:r>
          <a:endParaRPr lang="de-CH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Mangel an Plätzen zur beruflichen Eingliederung</a:t>
          </a:r>
          <a:endParaRPr lang="de-CH" sz="1200" kern="1200" dirty="0"/>
        </a:p>
      </dsp:txBody>
      <dsp:txXfrm>
        <a:off x="40" y="499128"/>
        <a:ext cx="3870050" cy="2371680"/>
      </dsp:txXfrm>
    </dsp:sp>
    <dsp:sp modelId="{EDF1052E-4B04-49E6-B155-C5A76F33AD36}">
      <dsp:nvSpPr>
        <dsp:cNvPr id="0" name=""/>
        <dsp:cNvSpPr/>
      </dsp:nvSpPr>
      <dsp:spPr>
        <a:xfrm>
          <a:off x="4411897" y="153528"/>
          <a:ext cx="3870050" cy="345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CH" sz="1200" kern="1200" dirty="0" smtClean="0"/>
            <a:t>Jungs </a:t>
          </a:r>
          <a:endParaRPr lang="de-CH" sz="1200" kern="1200" dirty="0"/>
        </a:p>
      </dsp:txBody>
      <dsp:txXfrm>
        <a:off x="4411897" y="153528"/>
        <a:ext cx="3870050" cy="345600"/>
      </dsp:txXfrm>
    </dsp:sp>
    <dsp:sp modelId="{EF37D908-1E0C-434A-98A3-559005D0E5ED}">
      <dsp:nvSpPr>
        <dsp:cNvPr id="0" name=""/>
        <dsp:cNvSpPr/>
      </dsp:nvSpPr>
      <dsp:spPr>
        <a:xfrm>
          <a:off x="4411897" y="499128"/>
          <a:ext cx="3870050" cy="2371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CH" sz="1200" kern="1200" dirty="0" smtClean="0"/>
            <a:t>Entsprechend mehr/viel…</a:t>
          </a:r>
          <a:endParaRPr lang="de-CH" sz="1200" kern="1200" dirty="0"/>
        </a:p>
      </dsp:txBody>
      <dsp:txXfrm>
        <a:off x="4411897" y="499128"/>
        <a:ext cx="3870050" cy="2371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72AE7-66CD-441B-B6DE-50E47BC825B8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2A56D-84A5-4D33-ACFE-21EB7FDAE24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9082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885BC-AB42-407F-8C7F-5DF75E9D9AA8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83EBD-6270-4EEA-9006-6B6ED53D53F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4736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Wird ein Kind geboren, so stellt sich die Frage nach dessen Geschlecht. Es ist eine</a:t>
            </a:r>
          </a:p>
          <a:p>
            <a:r>
              <a:rPr lang="de-CH" dirty="0" smtClean="0"/>
              <a:t>der ersten Fragen, die den Eltern des Kindes gestellt werden. Nicht nur das gesellschaftliche</a:t>
            </a:r>
          </a:p>
          <a:p>
            <a:r>
              <a:rPr lang="de-CH" dirty="0" smtClean="0"/>
              <a:t>Umfeld möchte das Geschlecht gleich kennen, auch das Recht braucht</a:t>
            </a:r>
          </a:p>
          <a:p>
            <a:r>
              <a:rPr lang="de-CH" dirty="0" smtClean="0"/>
              <a:t>diese Gewissheit. Betroffen ist der so genannte Personenstand. Der Personenstand</a:t>
            </a:r>
          </a:p>
          <a:p>
            <a:r>
              <a:rPr lang="de-CH" dirty="0" smtClean="0"/>
              <a:t>umfasst jene Elemente einer Person, die in unserem Rechtsleben für wesentlich</a:t>
            </a:r>
          </a:p>
          <a:p>
            <a:r>
              <a:rPr lang="de-CH" dirty="0" smtClean="0"/>
              <a:t>erachtet werden, an deren Kenntnis auch der Staat scheinbar ein Interesse hat, und</a:t>
            </a:r>
          </a:p>
          <a:p>
            <a:r>
              <a:rPr lang="de-CH" dirty="0" smtClean="0"/>
              <a:t>die deshalb beurkundet werden. Dazu gehört auch das Geschlecht. In der Schweiz</a:t>
            </a:r>
          </a:p>
          <a:p>
            <a:r>
              <a:rPr lang="de-CH" dirty="0" smtClean="0"/>
              <a:t>muss im Laufe der ersten drei Lebenstage die Geburt angezeigt und damit auch</a:t>
            </a:r>
          </a:p>
          <a:p>
            <a:r>
              <a:rPr lang="de-CH" dirty="0" smtClean="0"/>
              <a:t>Name und Geschlecht des Kindes im Geburtsregister eingetragen werden.</a:t>
            </a:r>
          </a:p>
          <a:p>
            <a:r>
              <a:rPr lang="de-CH" dirty="0" smtClean="0"/>
              <a:t>Es gibt für das Register nur zwei Geschlechter: Das Kind darf nur als männlich</a:t>
            </a:r>
          </a:p>
          <a:p>
            <a:r>
              <a:rPr lang="de-CH" dirty="0" smtClean="0"/>
              <a:t>oder weiblich angezeigt werden. Andere Geschlechtsbezeichnungen gibt es</a:t>
            </a:r>
          </a:p>
          <a:p>
            <a:r>
              <a:rPr lang="de-CH" dirty="0" smtClean="0"/>
              <a:t>nicht. Das Geschlecht darf auch nicht unbenannt weil unbestimmt bleiben. Und</a:t>
            </a:r>
          </a:p>
          <a:p>
            <a:r>
              <a:rPr lang="de-CH" dirty="0" smtClean="0"/>
              <a:t>deshalb fragt sich, wer über das Geschlecht entscheidet und welche Merkmale die</a:t>
            </a:r>
          </a:p>
          <a:p>
            <a:r>
              <a:rPr lang="de-CH" dirty="0" smtClean="0"/>
              <a:t>Geschlechtszuordnung bestimmen.</a:t>
            </a:r>
          </a:p>
          <a:p>
            <a:r>
              <a:rPr lang="de-CH" dirty="0" smtClean="0"/>
              <a:t>Die Kategorie Geschlecht ist im Schweizer Recht nicht näher bestimmt, es gibt</a:t>
            </a:r>
          </a:p>
          <a:p>
            <a:r>
              <a:rPr lang="de-CH" dirty="0" smtClean="0"/>
              <a:t>keine gesetzliche Norm, die Geschlecht definiert. Der Gesetzgeber ist </a:t>
            </a:r>
            <a:r>
              <a:rPr lang="de-CH" dirty="0" err="1" smtClean="0"/>
              <a:t>offenkundigdavon</a:t>
            </a:r>
            <a:r>
              <a:rPr lang="de-CH" dirty="0" smtClean="0"/>
              <a:t> ausgegangen, </a:t>
            </a:r>
          </a:p>
          <a:p>
            <a:r>
              <a:rPr lang="de-CH" dirty="0" smtClean="0"/>
              <a:t>dass sich das Geschlecht ohne weiteres feststellen lässt, und</a:t>
            </a:r>
          </a:p>
          <a:p>
            <a:r>
              <a:rPr lang="de-CH" dirty="0" smtClean="0"/>
              <a:t>zwar, wie gemeinhin angenommen, aufgrund der körperlichen Merkmale einer</a:t>
            </a:r>
          </a:p>
          <a:p>
            <a:r>
              <a:rPr lang="de-CH" dirty="0" smtClean="0"/>
              <a:t>Person. Nun sind diese aber keineswegs immer eindeutig. Das Recht überlässt</a:t>
            </a:r>
          </a:p>
          <a:p>
            <a:r>
              <a:rPr lang="de-CH" dirty="0" smtClean="0"/>
              <a:t>letztlich die Zuordnung der medizinischen Profession.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83EBD-6270-4EEA-9006-6B6ED53D53FF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934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Seit den 1950er Jahren wird in denjenigen Fällen, in denen beim Neugeborenen</a:t>
            </a:r>
          </a:p>
          <a:p>
            <a:r>
              <a:rPr lang="de-CH" dirty="0" smtClean="0"/>
              <a:t>die Genitalien </a:t>
            </a:r>
            <a:r>
              <a:rPr lang="de-CH" dirty="0" err="1" smtClean="0"/>
              <a:t>uneindeutig</a:t>
            </a:r>
            <a:r>
              <a:rPr lang="de-CH" dirty="0" smtClean="0"/>
              <a:t> erscheinen, chirurgisch eingegriffen. Die Eingriffe werden</a:t>
            </a:r>
          </a:p>
          <a:p>
            <a:r>
              <a:rPr lang="de-CH" dirty="0" smtClean="0"/>
              <a:t>im Wesentlichen damit begründet, dass durch ein eindeutiges biologisches Geschlecht</a:t>
            </a:r>
          </a:p>
          <a:p>
            <a:r>
              <a:rPr lang="de-CH" dirty="0" smtClean="0"/>
              <a:t>auch die Bildung klarer kultureller Geschlechtlichkeit sichergestellt werde,</a:t>
            </a:r>
          </a:p>
          <a:p>
            <a:r>
              <a:rPr lang="de-CH" dirty="0" smtClean="0"/>
              <a:t>welche dann wiederum einen biologischen Niederschlag finde. Zugleich wird auch</a:t>
            </a:r>
          </a:p>
          <a:p>
            <a:r>
              <a:rPr lang="de-CH" dirty="0" smtClean="0"/>
              <a:t>die obligatorische rechtliche Geschlechtsfixierung erleichtert. Diese Praxis der</a:t>
            </a:r>
          </a:p>
          <a:p>
            <a:r>
              <a:rPr lang="de-CH" dirty="0" smtClean="0"/>
              <a:t>chirurgischen Modifikation der Genitalien geht zurück auf die Theorie von John</a:t>
            </a:r>
          </a:p>
          <a:p>
            <a:r>
              <a:rPr lang="de-CH" dirty="0" smtClean="0"/>
              <a:t>Money, wonach ein Kind in psychosexueller Hinsicht neutral geboren wird, um</a:t>
            </a:r>
          </a:p>
          <a:p>
            <a:r>
              <a:rPr lang="de-CH" dirty="0" smtClean="0"/>
              <a:t>dann in eine bestimmte Richtung, zu einem Mädchen oder zu einem Knaben erzogen</a:t>
            </a:r>
          </a:p>
          <a:p>
            <a:r>
              <a:rPr lang="de-CH" dirty="0" smtClean="0"/>
              <a:t>zu werden, wobei die Erziehung zu einem der beiden Geschlechter eindeutige</a:t>
            </a:r>
          </a:p>
          <a:p>
            <a:r>
              <a:rPr lang="de-CH" dirty="0" smtClean="0"/>
              <a:t>Genitalien erfordere. Inzwischen nehmen Zweifel und Kritik an den geschlechtszuweisenden</a:t>
            </a:r>
          </a:p>
          <a:p>
            <a:r>
              <a:rPr lang="de-CH" dirty="0" smtClean="0"/>
              <a:t>Operationen zu, nicht nur, weil die Notwendigkeit solcher Eingriffe</a:t>
            </a:r>
          </a:p>
          <a:p>
            <a:r>
              <a:rPr lang="de-CH" dirty="0" smtClean="0"/>
              <a:t>keineswegs erwiesen ist, sondern vor allem, weil die Leidenswege der Betroffenen</a:t>
            </a:r>
          </a:p>
          <a:p>
            <a:r>
              <a:rPr lang="de-CH" dirty="0" smtClean="0"/>
              <a:t>allmählich an die Öffentlichkeit gelangen. Das Selbstbestimmungsrecht und das</a:t>
            </a:r>
          </a:p>
          <a:p>
            <a:r>
              <a:rPr lang="de-CH" dirty="0" smtClean="0"/>
              <a:t>Recht auf körperliche Unversehrtheit Intersexueller rückt langsam ins Blickfeld des</a:t>
            </a:r>
          </a:p>
          <a:p>
            <a:r>
              <a:rPr lang="de-CH" dirty="0" smtClean="0"/>
              <a:t>medizinisch-rechtlichen Diskurses.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83EBD-6270-4EEA-9006-6B6ED53D53FF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846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Die heute dominierende zweigeschlechtliche Ordnung ist auch historisch eng mit</a:t>
            </a:r>
          </a:p>
          <a:p>
            <a:r>
              <a:rPr lang="de-CH" dirty="0" smtClean="0"/>
              <a:t>rechtlichen Entwicklungen verbunden. Wie die Forschung zur Historizität des</a:t>
            </a:r>
          </a:p>
          <a:p>
            <a:r>
              <a:rPr lang="de-CH" dirty="0" smtClean="0"/>
              <a:t>Geschlechtskörpers aufzeigt, hat sich das heute vorherrschende Zweigeschlechtermodell</a:t>
            </a:r>
          </a:p>
          <a:p>
            <a:r>
              <a:rPr lang="de-CH" dirty="0" smtClean="0"/>
              <a:t>erst im 18. Jahrhundert entwickelt. Bis zu diesem Zeitpunkt wurden Frauen</a:t>
            </a:r>
          </a:p>
          <a:p>
            <a:r>
              <a:rPr lang="de-CH" dirty="0" smtClean="0"/>
              <a:t>als graduelle Abweichung vom männlichen Grundtypus angesehen. Das Zweigeschlechtermodell</a:t>
            </a:r>
          </a:p>
          <a:p>
            <a:r>
              <a:rPr lang="de-CH" dirty="0" smtClean="0"/>
              <a:t>entstand in dem Moment, als mit der Erklärung der allgemeinen</a:t>
            </a:r>
          </a:p>
          <a:p>
            <a:r>
              <a:rPr lang="de-CH" dirty="0" smtClean="0"/>
              <a:t>Menschen- und Bürgerrechte eine Begründung gesucht werden musste, weshalb</a:t>
            </a:r>
          </a:p>
          <a:p>
            <a:r>
              <a:rPr lang="de-CH" dirty="0" smtClean="0"/>
              <a:t>die gleichen Rechte den Frauen verwehrt werden sollten. Die Ungleichbehandlung</a:t>
            </a:r>
          </a:p>
          <a:p>
            <a:r>
              <a:rPr lang="de-CH" dirty="0" smtClean="0"/>
              <a:t>ließ sich nur rechtfertigen, wenn nachgewiesen werden konnte, dass Frauen radikal</a:t>
            </a:r>
          </a:p>
          <a:p>
            <a:r>
              <a:rPr lang="de-CH" dirty="0" smtClean="0"/>
              <a:t>anders sind als Männer. Dies erklärt auch, weshalb noch im 18. Jahrhundert das</a:t>
            </a:r>
          </a:p>
          <a:p>
            <a:r>
              <a:rPr lang="de-CH" dirty="0" smtClean="0"/>
              <a:t>Bayerische Gesetzbuch von 1756 wie auch das Preußische Allgemeine Landrecht</a:t>
            </a:r>
          </a:p>
          <a:p>
            <a:r>
              <a:rPr lang="de-CH" dirty="0" smtClean="0"/>
              <a:t>von 1794 eine Regelung für Zwitter kannten, die Gesetzeswerke ab dem 19. Jahrhundert</a:t>
            </a:r>
          </a:p>
          <a:p>
            <a:r>
              <a:rPr lang="de-CH" dirty="0" smtClean="0"/>
              <a:t>die Existenz von </a:t>
            </a:r>
            <a:r>
              <a:rPr lang="de-CH" dirty="0" err="1" smtClean="0"/>
              <a:t>uneindeutigen</a:t>
            </a:r>
            <a:r>
              <a:rPr lang="de-CH" dirty="0" smtClean="0"/>
              <a:t> Körpern aber verleugneten.</a:t>
            </a:r>
          </a:p>
          <a:p>
            <a:r>
              <a:rPr lang="de-CH" dirty="0" smtClean="0"/>
              <a:t>Heute kennt unser Recht trotz verfassungsrechtlich und menschenrechtlich verankerter</a:t>
            </a:r>
          </a:p>
          <a:p>
            <a:r>
              <a:rPr lang="de-CH" dirty="0" smtClean="0"/>
              <a:t>Gleichstellung von Frau und Mann nach wie vor zahlreiche Regelungen,</a:t>
            </a:r>
          </a:p>
          <a:p>
            <a:r>
              <a:rPr lang="de-CH" dirty="0" smtClean="0"/>
              <a:t>die an das Geschlecht anknüpfen. Dazu gehören in der Schweiz zum Beispiel die</a:t>
            </a:r>
          </a:p>
          <a:p>
            <a:r>
              <a:rPr lang="de-CH" dirty="0" smtClean="0"/>
              <a:t>Wehrpflicht oder verschiedene Tatbestände des Sexualstrafrechts. Die Notwendigkeit</a:t>
            </a:r>
          </a:p>
          <a:p>
            <a:r>
              <a:rPr lang="de-CH" dirty="0" smtClean="0"/>
              <a:t>der Unterscheidung ergibt sich insbesondere auch aus dem Bedürfnis nach</a:t>
            </a:r>
          </a:p>
          <a:p>
            <a:r>
              <a:rPr lang="de-CH" dirty="0" smtClean="0"/>
              <a:t>Unterscheidbarkeit von Hetero- und Homosexualität und der Zuordnung der Rolle</a:t>
            </a:r>
          </a:p>
          <a:p>
            <a:r>
              <a:rPr lang="de-CH" dirty="0" smtClean="0"/>
              <a:t>der Mutter und des Vaters bei der Geburt eines Kindes. Das Schweizer Familienrecht</a:t>
            </a:r>
          </a:p>
          <a:p>
            <a:r>
              <a:rPr lang="de-CH" dirty="0" smtClean="0"/>
              <a:t>stützt sich in hohem Maße auf die polar </a:t>
            </a:r>
            <a:r>
              <a:rPr lang="de-CH" smtClean="0"/>
              <a:t>angelegte Zweigeschlechtlichkeit,</a:t>
            </a:r>
            <a:endParaRPr lang="de-CH" dirty="0" smtClean="0"/>
          </a:p>
          <a:p>
            <a:r>
              <a:rPr lang="de-CH" dirty="0" smtClean="0"/>
              <a:t>was die amtlich vorgenommene Geschlechtszuordnung voraussetzt.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83EBD-6270-4EEA-9006-6B6ED53D53FF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031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AAE64-3626-4C51-B222-91818A958ECC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77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AAE64-3626-4C51-B222-91818A958ECC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7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8AAE64-3626-4C51-B222-91818A958ECC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7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EARLB 21G; </a:t>
            </a:r>
            <a:r>
              <a:rPr lang="de-CH" dirty="0" err="1" smtClean="0"/>
              <a:t>Levene</a:t>
            </a:r>
            <a:r>
              <a:rPr lang="de-CH" dirty="0" smtClean="0"/>
              <a:t> et al 2001: Antisoziale/gewalttätiges Verhalten bei Mädchen zwischen 6 und 12 Jahren. Spezifisches</a:t>
            </a:r>
            <a:r>
              <a:rPr lang="de-CH" baseline="0" dirty="0" smtClean="0"/>
              <a:t> Item: «</a:t>
            </a:r>
            <a:r>
              <a:rPr lang="de-CH" baseline="0" dirty="0" err="1" smtClean="0"/>
              <a:t>Erziehr</a:t>
            </a:r>
            <a:r>
              <a:rPr lang="de-CH" baseline="0" dirty="0" smtClean="0"/>
              <a:t>-Tochter-Interaktion; sexuelle Entwicklung.</a:t>
            </a:r>
          </a:p>
          <a:p>
            <a:r>
              <a:rPr lang="de-CH" baseline="0" dirty="0" smtClean="0"/>
              <a:t>Für Mädchen in der Adoleszent </a:t>
            </a:r>
            <a:r>
              <a:rPr lang="de-CH" baseline="0" dirty="0" err="1" smtClean="0"/>
              <a:t>git</a:t>
            </a:r>
            <a:r>
              <a:rPr lang="de-CH" baseline="0" dirty="0" smtClean="0"/>
              <a:t> es kein Instrument für die Vorhersage von Gewalt.</a:t>
            </a:r>
          </a:p>
          <a:p>
            <a:r>
              <a:rPr lang="de-CH" baseline="0" dirty="0" smtClean="0"/>
              <a:t>Für erwachsene Frauen: </a:t>
            </a:r>
            <a:r>
              <a:rPr lang="de-CH" baseline="0" dirty="0" err="1" smtClean="0"/>
              <a:t>Female</a:t>
            </a:r>
            <a:r>
              <a:rPr lang="de-CH" baseline="0" dirty="0" smtClean="0"/>
              <a:t> Additional Manual (FAM). </a:t>
            </a:r>
            <a:r>
              <a:rPr lang="de-CH" baseline="0" dirty="0" err="1" smtClean="0"/>
              <a:t>Ergänzug</a:t>
            </a:r>
            <a:r>
              <a:rPr lang="de-CH" baseline="0" dirty="0" smtClean="0"/>
              <a:t> des HCR20 und HCR-20V3; </a:t>
            </a:r>
            <a:r>
              <a:rPr lang="de-CH" baseline="0" dirty="0" err="1" smtClean="0"/>
              <a:t>Cutt</a:t>
            </a:r>
            <a:r>
              <a:rPr lang="de-CH" baseline="0" dirty="0" smtClean="0"/>
              <a:t>-off gesenkt; 8 zusätzliche Items (Prostitution, Probleme in der Kinder-Erziehung, frühe </a:t>
            </a:r>
            <a:r>
              <a:rPr lang="de-CH" baseline="0" dirty="0" err="1" smtClean="0"/>
              <a:t>SS,Suizidaltität</a:t>
            </a:r>
            <a:r>
              <a:rPr lang="de-CH" baseline="0" dirty="0" smtClean="0"/>
              <a:t>, Automutilation, manipulatives </a:t>
            </a:r>
            <a:r>
              <a:rPr lang="de-CH" baseline="0" dirty="0" err="1" smtClean="0"/>
              <a:t>Verhlaten,niedriger</a:t>
            </a:r>
            <a:r>
              <a:rPr lang="de-CH" baseline="0" dirty="0" smtClean="0"/>
              <a:t> Selbstwert, Probleme bei der Fürsorge der Kinder, problematische intime Beziehungen). Auch Risikoeinschätzung für selbstdestruktives Verhalten, </a:t>
            </a:r>
            <a:r>
              <a:rPr lang="de-CH" baseline="0" dirty="0" err="1" smtClean="0"/>
              <a:t>Viktimisierung</a:t>
            </a:r>
            <a:r>
              <a:rPr lang="de-CH" baseline="0" dirty="0" smtClean="0"/>
              <a:t>, nicht-gewalttätiges kriminelles Verhalten. FAM: Gute vorhersage betreffend </a:t>
            </a:r>
            <a:r>
              <a:rPr lang="de-CH" baseline="0" dirty="0" err="1" smtClean="0"/>
              <a:t>Gewalttaten,selbstdestruktives</a:t>
            </a:r>
            <a:r>
              <a:rPr lang="de-CH" baseline="0" dirty="0" smtClean="0"/>
              <a:t> Verhalten</a:t>
            </a:r>
          </a:p>
          <a:p>
            <a:r>
              <a:rPr lang="de-CH" baseline="0" dirty="0" smtClean="0"/>
              <a:t>HCR-20 weniger gut bei Frauen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83EBD-6270-4EEA-9006-6B6ED53D53FF}" type="slidenum">
              <a:rPr lang="de-CH" smtClean="0"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372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85.xml"/><Relationship Id="rId1" Type="http://schemas.openxmlformats.org/officeDocument/2006/relationships/tags" Target="../tags/tag28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2.wmf"/><Relationship Id="rId5" Type="http://schemas.openxmlformats.org/officeDocument/2006/relationships/tags" Target="../tags/tag299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298.xml"/><Relationship Id="rId9" Type="http://schemas.openxmlformats.org/officeDocument/2006/relationships/tags" Target="../tags/tag30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4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4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1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7" Type="http://schemas.openxmlformats.org/officeDocument/2006/relationships/slideMaster" Target="../slideMasters/slideMaster10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tags" Target="../tags/tag319.xml"/><Relationship Id="rId5" Type="http://schemas.openxmlformats.org/officeDocument/2006/relationships/tags" Target="../tags/tag318.xml"/><Relationship Id="rId4" Type="http://schemas.openxmlformats.org/officeDocument/2006/relationships/tags" Target="../tags/tag31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21.xml"/><Relationship Id="rId1" Type="http://schemas.openxmlformats.org/officeDocument/2006/relationships/tags" Target="../tags/tag32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ags" Target="../tags/tag322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2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4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4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4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3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342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4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44.xml"/><Relationship Id="rId1" Type="http://schemas.openxmlformats.org/officeDocument/2006/relationships/tags" Target="../tags/tag34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46.xml"/><Relationship Id="rId1" Type="http://schemas.openxmlformats.org/officeDocument/2006/relationships/tags" Target="../tags/tag34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2" Type="http://schemas.openxmlformats.org/officeDocument/2006/relationships/tags" Target="../tags/tag348.xml"/><Relationship Id="rId1" Type="http://schemas.openxmlformats.org/officeDocument/2006/relationships/tags" Target="../tags/tag347.xml"/><Relationship Id="rId5" Type="http://schemas.openxmlformats.org/officeDocument/2006/relationships/slideMaster" Target="../slideMasters/slideMaster10.xml"/><Relationship Id="rId4" Type="http://schemas.openxmlformats.org/officeDocument/2006/relationships/tags" Target="../tags/tag35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355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4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image" Target="../media/image2.wmf"/><Relationship Id="rId5" Type="http://schemas.openxmlformats.org/officeDocument/2006/relationships/tags" Target="../tags/tag6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1.xml"/><Relationship Id="rId1" Type="http://schemas.openxmlformats.org/officeDocument/2006/relationships/tags" Target="../tags/tag36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63.xml"/><Relationship Id="rId1" Type="http://schemas.openxmlformats.org/officeDocument/2006/relationships/tags" Target="../tags/tag36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4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371.xml"/><Relationship Id="rId4" Type="http://schemas.openxmlformats.org/officeDocument/2006/relationships/tags" Target="../tags/tag37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ags" Target="../tags/tag37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75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4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7.xml"/><Relationship Id="rId1" Type="http://schemas.openxmlformats.org/officeDocument/2006/relationships/tags" Target="../tags/tag37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79.xml"/><Relationship Id="rId1" Type="http://schemas.openxmlformats.org/officeDocument/2006/relationships/tags" Target="../tags/tag37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381.xml"/><Relationship Id="rId1" Type="http://schemas.openxmlformats.org/officeDocument/2006/relationships/tags" Target="../tags/tag380.xml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3" Type="http://schemas.openxmlformats.org/officeDocument/2006/relationships/tags" Target="../tags/tag391.xml"/><Relationship Id="rId7" Type="http://schemas.openxmlformats.org/officeDocument/2006/relationships/tags" Target="../tags/tag395.xml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image" Target="../media/image2.wmf"/><Relationship Id="rId5" Type="http://schemas.openxmlformats.org/officeDocument/2006/relationships/tags" Target="../tags/tag393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392.xml"/><Relationship Id="rId9" Type="http://schemas.openxmlformats.org/officeDocument/2006/relationships/tags" Target="../tags/tag39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400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4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403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4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406.xml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40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415.xml"/><Relationship Id="rId1" Type="http://schemas.openxmlformats.org/officeDocument/2006/relationships/tags" Target="../tags/tag4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16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420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423.xml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4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4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4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43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436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4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image" Target="../media/image2.wmf"/><Relationship Id="rId5" Type="http://schemas.openxmlformats.org/officeDocument/2006/relationships/tags" Target="../tags/tag448.xml"/><Relationship Id="rId10" Type="http://schemas.openxmlformats.org/officeDocument/2006/relationships/slideMaster" Target="../slideMasters/slideMaster13.xml"/><Relationship Id="rId4" Type="http://schemas.openxmlformats.org/officeDocument/2006/relationships/tags" Target="../tags/tag447.xml"/><Relationship Id="rId9" Type="http://schemas.openxmlformats.org/officeDocument/2006/relationships/tags" Target="../tags/tag45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4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458.xml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4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" Type="http://schemas.openxmlformats.org/officeDocument/2006/relationships/tags" Target="../tags/tag459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46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465.xml"/><Relationship Id="rId7" Type="http://schemas.openxmlformats.org/officeDocument/2006/relationships/slideMaster" Target="../slideMasters/slideMaster13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6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ags" Target="../tags/tag471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475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" Type="http://schemas.openxmlformats.org/officeDocument/2006/relationships/tags" Target="../tags/tag476.xml"/><Relationship Id="rId4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481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4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484.xml"/><Relationship Id="rId2" Type="http://schemas.openxmlformats.org/officeDocument/2006/relationships/tags" Target="../tags/tag483.xml"/><Relationship Id="rId1" Type="http://schemas.openxmlformats.org/officeDocument/2006/relationships/tags" Target="../tags/tag482.xml"/><Relationship Id="rId4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487.xml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48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" Type="http://schemas.openxmlformats.org/officeDocument/2006/relationships/tags" Target="../tags/tag489.xml"/><Relationship Id="rId4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tags" Target="../tags/tag506.xml"/><Relationship Id="rId3" Type="http://schemas.openxmlformats.org/officeDocument/2006/relationships/tags" Target="../tags/tag501.xml"/><Relationship Id="rId7" Type="http://schemas.openxmlformats.org/officeDocument/2006/relationships/tags" Target="../tags/tag505.xml"/><Relationship Id="rId2" Type="http://schemas.openxmlformats.org/officeDocument/2006/relationships/tags" Target="../tags/tag500.xml"/><Relationship Id="rId1" Type="http://schemas.openxmlformats.org/officeDocument/2006/relationships/tags" Target="../tags/tag499.xml"/><Relationship Id="rId6" Type="http://schemas.openxmlformats.org/officeDocument/2006/relationships/tags" Target="../tags/tag504.xml"/><Relationship Id="rId11" Type="http://schemas.openxmlformats.org/officeDocument/2006/relationships/image" Target="../media/image2.wmf"/><Relationship Id="rId5" Type="http://schemas.openxmlformats.org/officeDocument/2006/relationships/tags" Target="../tags/tag503.xml"/><Relationship Id="rId10" Type="http://schemas.openxmlformats.org/officeDocument/2006/relationships/slideMaster" Target="../slideMasters/slideMaster14.xml"/><Relationship Id="rId4" Type="http://schemas.openxmlformats.org/officeDocument/2006/relationships/tags" Target="../tags/tag502.xml"/><Relationship Id="rId9" Type="http://schemas.openxmlformats.org/officeDocument/2006/relationships/tags" Target="../tags/tag50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510.xml"/><Relationship Id="rId2" Type="http://schemas.openxmlformats.org/officeDocument/2006/relationships/tags" Target="../tags/tag509.xml"/><Relationship Id="rId1" Type="http://schemas.openxmlformats.org/officeDocument/2006/relationships/tags" Target="../tags/tag508.xml"/><Relationship Id="rId4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513.xml"/><Relationship Id="rId2" Type="http://schemas.openxmlformats.org/officeDocument/2006/relationships/tags" Target="../tags/tag512.xml"/><Relationship Id="rId1" Type="http://schemas.openxmlformats.org/officeDocument/2006/relationships/tags" Target="../tags/tag511.xml"/><Relationship Id="rId4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516.xml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517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7" Type="http://schemas.openxmlformats.org/officeDocument/2006/relationships/slideMaster" Target="../slideMasters/slideMaster14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tags" Target="../tags/tag521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ags" Target="../tags/tag52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529.xml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53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" Type="http://schemas.openxmlformats.org/officeDocument/2006/relationships/tags" Target="../tags/tag531.xml"/><Relationship Id="rId4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536.xml"/><Relationship Id="rId2" Type="http://schemas.openxmlformats.org/officeDocument/2006/relationships/tags" Target="../tags/tag535.xml"/><Relationship Id="rId1" Type="http://schemas.openxmlformats.org/officeDocument/2006/relationships/tags" Target="../tags/tag534.xml"/><Relationship Id="rId4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539.xml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4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54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546.xml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4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48.xml"/><Relationship Id="rId1" Type="http://schemas.openxmlformats.org/officeDocument/2006/relationships/tags" Target="../tags/tag54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50.xml"/><Relationship Id="rId1" Type="http://schemas.openxmlformats.org/officeDocument/2006/relationships/tags" Target="../tags/tag54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55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556.xml"/><Relationship Id="rId1" Type="http://schemas.openxmlformats.org/officeDocument/2006/relationships/tags" Target="../tags/tag555.xml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3" Type="http://schemas.openxmlformats.org/officeDocument/2006/relationships/tags" Target="../tags/tag566.xml"/><Relationship Id="rId7" Type="http://schemas.openxmlformats.org/officeDocument/2006/relationships/tags" Target="../tags/tag570.xml"/><Relationship Id="rId2" Type="http://schemas.openxmlformats.org/officeDocument/2006/relationships/tags" Target="../tags/tag565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image" Target="../media/image2.wmf"/><Relationship Id="rId5" Type="http://schemas.openxmlformats.org/officeDocument/2006/relationships/tags" Target="../tags/tag568.xml"/><Relationship Id="rId10" Type="http://schemas.openxmlformats.org/officeDocument/2006/relationships/slideMaster" Target="../slideMasters/slideMaster15.xml"/><Relationship Id="rId4" Type="http://schemas.openxmlformats.org/officeDocument/2006/relationships/tags" Target="../tags/tag567.xml"/><Relationship Id="rId9" Type="http://schemas.openxmlformats.org/officeDocument/2006/relationships/tags" Target="../tags/tag572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" Type="http://schemas.openxmlformats.org/officeDocument/2006/relationships/tags" Target="../tags/tag573.xml"/><Relationship Id="rId4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578.xml"/><Relationship Id="rId2" Type="http://schemas.openxmlformats.org/officeDocument/2006/relationships/tags" Target="../tags/tag577.xml"/><Relationship Id="rId1" Type="http://schemas.openxmlformats.org/officeDocument/2006/relationships/tags" Target="../tags/tag576.xml"/><Relationship Id="rId4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581.xml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58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585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584.xml"/><Relationship Id="rId1" Type="http://schemas.openxmlformats.org/officeDocument/2006/relationships/tags" Target="../tags/tag583.xml"/><Relationship Id="rId6" Type="http://schemas.openxmlformats.org/officeDocument/2006/relationships/tags" Target="../tags/tag588.xml"/><Relationship Id="rId5" Type="http://schemas.openxmlformats.org/officeDocument/2006/relationships/tags" Target="../tags/tag587.xml"/><Relationship Id="rId4" Type="http://schemas.openxmlformats.org/officeDocument/2006/relationships/tags" Target="../tags/tag586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590.xml"/><Relationship Id="rId1" Type="http://schemas.openxmlformats.org/officeDocument/2006/relationships/tags" Target="../tags/tag58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5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ags" Target="../tags/tag59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594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59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tags" Target="../tags/tag598.xml"/><Relationship Id="rId2" Type="http://schemas.openxmlformats.org/officeDocument/2006/relationships/tags" Target="../tags/tag597.xml"/><Relationship Id="rId1" Type="http://schemas.openxmlformats.org/officeDocument/2006/relationships/tags" Target="../tags/tag596.xml"/><Relationship Id="rId4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601.xml"/><Relationship Id="rId2" Type="http://schemas.openxmlformats.org/officeDocument/2006/relationships/tags" Target="../tags/tag600.xml"/><Relationship Id="rId1" Type="http://schemas.openxmlformats.org/officeDocument/2006/relationships/tags" Target="../tags/tag599.xml"/><Relationship Id="rId4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" Type="http://schemas.openxmlformats.org/officeDocument/2006/relationships/tags" Target="../tags/tag602.xml"/><Relationship Id="rId4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607.xml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608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611.xml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4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tags" Target="../tags/tag626.xml"/><Relationship Id="rId3" Type="http://schemas.openxmlformats.org/officeDocument/2006/relationships/tags" Target="../tags/tag621.xml"/><Relationship Id="rId7" Type="http://schemas.openxmlformats.org/officeDocument/2006/relationships/tags" Target="../tags/tag625.xml"/><Relationship Id="rId2" Type="http://schemas.openxmlformats.org/officeDocument/2006/relationships/tags" Target="../tags/tag620.xml"/><Relationship Id="rId1" Type="http://schemas.openxmlformats.org/officeDocument/2006/relationships/tags" Target="../tags/tag619.xml"/><Relationship Id="rId6" Type="http://schemas.openxmlformats.org/officeDocument/2006/relationships/tags" Target="../tags/tag624.xml"/><Relationship Id="rId11" Type="http://schemas.openxmlformats.org/officeDocument/2006/relationships/image" Target="../media/image2.wmf"/><Relationship Id="rId5" Type="http://schemas.openxmlformats.org/officeDocument/2006/relationships/tags" Target="../tags/tag623.xml"/><Relationship Id="rId10" Type="http://schemas.openxmlformats.org/officeDocument/2006/relationships/slideMaster" Target="../slideMasters/slideMaster16.xml"/><Relationship Id="rId4" Type="http://schemas.openxmlformats.org/officeDocument/2006/relationships/tags" Target="../tags/tag622.xml"/><Relationship Id="rId9" Type="http://schemas.openxmlformats.org/officeDocument/2006/relationships/tags" Target="../tags/tag62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630.xml"/><Relationship Id="rId2" Type="http://schemas.openxmlformats.org/officeDocument/2006/relationships/tags" Target="../tags/tag629.xml"/><Relationship Id="rId1" Type="http://schemas.openxmlformats.org/officeDocument/2006/relationships/tags" Target="../tags/tag628.xml"/><Relationship Id="rId4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633.xml"/><Relationship Id="rId2" Type="http://schemas.openxmlformats.org/officeDocument/2006/relationships/tags" Target="../tags/tag632.xml"/><Relationship Id="rId1" Type="http://schemas.openxmlformats.org/officeDocument/2006/relationships/tags" Target="../tags/tag631.xml"/><Relationship Id="rId4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89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tags" Target="../tags/tag636.xml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63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tags" Target="../tags/tag640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639.xml"/><Relationship Id="rId1" Type="http://schemas.openxmlformats.org/officeDocument/2006/relationships/tags" Target="../tags/tag638.xml"/><Relationship Id="rId6" Type="http://schemas.openxmlformats.org/officeDocument/2006/relationships/tags" Target="../tags/tag643.xml"/><Relationship Id="rId5" Type="http://schemas.openxmlformats.org/officeDocument/2006/relationships/tags" Target="../tags/tag642.xml"/><Relationship Id="rId4" Type="http://schemas.openxmlformats.org/officeDocument/2006/relationships/tags" Target="../tags/tag641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645.xml"/><Relationship Id="rId1" Type="http://schemas.openxmlformats.org/officeDocument/2006/relationships/tags" Target="../tags/tag644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ags" Target="../tags/tag64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tags" Target="../tags/tag649.xml"/><Relationship Id="rId2" Type="http://schemas.openxmlformats.org/officeDocument/2006/relationships/tags" Target="../tags/tag648.xml"/><Relationship Id="rId1" Type="http://schemas.openxmlformats.org/officeDocument/2006/relationships/tags" Target="../tags/tag647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65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tags" Target="../tags/tag653.xml"/><Relationship Id="rId2" Type="http://schemas.openxmlformats.org/officeDocument/2006/relationships/tags" Target="../tags/tag652.xml"/><Relationship Id="rId1" Type="http://schemas.openxmlformats.org/officeDocument/2006/relationships/tags" Target="../tags/tag651.xml"/><Relationship Id="rId4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tags" Target="../tags/tag656.xml"/><Relationship Id="rId2" Type="http://schemas.openxmlformats.org/officeDocument/2006/relationships/tags" Target="../tags/tag655.xml"/><Relationship Id="rId1" Type="http://schemas.openxmlformats.org/officeDocument/2006/relationships/tags" Target="../tags/tag654.xml"/><Relationship Id="rId4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tags" Target="../tags/tag659.xml"/><Relationship Id="rId2" Type="http://schemas.openxmlformats.org/officeDocument/2006/relationships/tags" Target="../tags/tag658.xml"/><Relationship Id="rId1" Type="http://schemas.openxmlformats.org/officeDocument/2006/relationships/tags" Target="../tags/tag657.xml"/><Relationship Id="rId4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tags" Target="../tags/tag662.xml"/><Relationship Id="rId2" Type="http://schemas.openxmlformats.org/officeDocument/2006/relationships/tags" Target="../tags/tag661.xml"/><Relationship Id="rId1" Type="http://schemas.openxmlformats.org/officeDocument/2006/relationships/tags" Target="../tags/tag660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66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666.xml"/><Relationship Id="rId2" Type="http://schemas.openxmlformats.org/officeDocument/2006/relationships/tags" Target="../tags/tag665.xml"/><Relationship Id="rId1" Type="http://schemas.openxmlformats.org/officeDocument/2006/relationships/tags" Target="../tags/tag664.xml"/><Relationship Id="rId4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tags" Target="../tags/tag681.xml"/><Relationship Id="rId3" Type="http://schemas.openxmlformats.org/officeDocument/2006/relationships/tags" Target="../tags/tag676.xml"/><Relationship Id="rId7" Type="http://schemas.openxmlformats.org/officeDocument/2006/relationships/tags" Target="../tags/tag680.xml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6" Type="http://schemas.openxmlformats.org/officeDocument/2006/relationships/tags" Target="../tags/tag679.xml"/><Relationship Id="rId11" Type="http://schemas.openxmlformats.org/officeDocument/2006/relationships/image" Target="../media/image2.wmf"/><Relationship Id="rId5" Type="http://schemas.openxmlformats.org/officeDocument/2006/relationships/tags" Target="../tags/tag678.xml"/><Relationship Id="rId10" Type="http://schemas.openxmlformats.org/officeDocument/2006/relationships/slideMaster" Target="../slideMasters/slideMaster17.xml"/><Relationship Id="rId4" Type="http://schemas.openxmlformats.org/officeDocument/2006/relationships/tags" Target="../tags/tag677.xml"/><Relationship Id="rId9" Type="http://schemas.openxmlformats.org/officeDocument/2006/relationships/tags" Target="../tags/tag682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4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tags" Target="../tags/tag688.xml"/><Relationship Id="rId2" Type="http://schemas.openxmlformats.org/officeDocument/2006/relationships/tags" Target="../tags/tag687.xml"/><Relationship Id="rId1" Type="http://schemas.openxmlformats.org/officeDocument/2006/relationships/tags" Target="../tags/tag686.xml"/><Relationship Id="rId4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tags" Target="../tags/tag691.xml"/><Relationship Id="rId2" Type="http://schemas.openxmlformats.org/officeDocument/2006/relationships/tags" Target="../tags/tag690.xml"/><Relationship Id="rId1" Type="http://schemas.openxmlformats.org/officeDocument/2006/relationships/tags" Target="../tags/tag689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692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695.xml"/><Relationship Id="rId7" Type="http://schemas.openxmlformats.org/officeDocument/2006/relationships/slideMaster" Target="../slideMasters/slideMaster17.xml"/><Relationship Id="rId2" Type="http://schemas.openxmlformats.org/officeDocument/2006/relationships/tags" Target="../tags/tag694.xml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5" Type="http://schemas.openxmlformats.org/officeDocument/2006/relationships/tags" Target="../tags/tag697.xml"/><Relationship Id="rId4" Type="http://schemas.openxmlformats.org/officeDocument/2006/relationships/tags" Target="../tags/tag69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700.xml"/><Relationship Id="rId1" Type="http://schemas.openxmlformats.org/officeDocument/2006/relationships/tags" Target="../tags/tag699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ags" Target="../tags/tag701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tags" Target="../tags/tag704.xml"/><Relationship Id="rId2" Type="http://schemas.openxmlformats.org/officeDocument/2006/relationships/tags" Target="../tags/tag703.xml"/><Relationship Id="rId1" Type="http://schemas.openxmlformats.org/officeDocument/2006/relationships/tags" Target="../tags/tag702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70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tags" Target="../tags/tag708.xml"/><Relationship Id="rId2" Type="http://schemas.openxmlformats.org/officeDocument/2006/relationships/tags" Target="../tags/tag707.xml"/><Relationship Id="rId1" Type="http://schemas.openxmlformats.org/officeDocument/2006/relationships/tags" Target="../tags/tag706.xml"/><Relationship Id="rId4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711.xml"/><Relationship Id="rId2" Type="http://schemas.openxmlformats.org/officeDocument/2006/relationships/tags" Target="../tags/tag710.xml"/><Relationship Id="rId1" Type="http://schemas.openxmlformats.org/officeDocument/2006/relationships/tags" Target="../tags/tag709.xml"/><Relationship Id="rId4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714.xml"/><Relationship Id="rId2" Type="http://schemas.openxmlformats.org/officeDocument/2006/relationships/tags" Target="../tags/tag713.xml"/><Relationship Id="rId1" Type="http://schemas.openxmlformats.org/officeDocument/2006/relationships/tags" Target="../tags/tag712.xml"/><Relationship Id="rId4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717.xml"/><Relationship Id="rId2" Type="http://schemas.openxmlformats.org/officeDocument/2006/relationships/tags" Target="../tags/tag716.xml"/><Relationship Id="rId1" Type="http://schemas.openxmlformats.org/officeDocument/2006/relationships/tags" Target="../tags/tag715.xml"/><Relationship Id="rId5" Type="http://schemas.openxmlformats.org/officeDocument/2006/relationships/slideMaster" Target="../slideMasters/slideMaster17.xml"/><Relationship Id="rId4" Type="http://schemas.openxmlformats.org/officeDocument/2006/relationships/tags" Target="../tags/tag718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721.xml"/><Relationship Id="rId2" Type="http://schemas.openxmlformats.org/officeDocument/2006/relationships/tags" Target="../tags/tag720.xml"/><Relationship Id="rId1" Type="http://schemas.openxmlformats.org/officeDocument/2006/relationships/tags" Target="../tags/tag719.xml"/><Relationship Id="rId4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25.xml"/><Relationship Id="rId1" Type="http://schemas.openxmlformats.org/officeDocument/2006/relationships/tags" Target="../tags/tag72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27.xml"/><Relationship Id="rId1" Type="http://schemas.openxmlformats.org/officeDocument/2006/relationships/tags" Target="../tags/tag726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29.xml"/><Relationship Id="rId1" Type="http://schemas.openxmlformats.org/officeDocument/2006/relationships/tags" Target="../tags/tag728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tags" Target="../tags/tag732.xml"/><Relationship Id="rId2" Type="http://schemas.openxmlformats.org/officeDocument/2006/relationships/tags" Target="../tags/tag731.xml"/><Relationship Id="rId1" Type="http://schemas.openxmlformats.org/officeDocument/2006/relationships/tags" Target="../tags/tag730.xml"/><Relationship Id="rId4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735.xml"/><Relationship Id="rId2" Type="http://schemas.openxmlformats.org/officeDocument/2006/relationships/tags" Target="../tags/tag734.xml"/><Relationship Id="rId1" Type="http://schemas.openxmlformats.org/officeDocument/2006/relationships/tags" Target="../tags/tag733.xml"/><Relationship Id="rId6" Type="http://schemas.openxmlformats.org/officeDocument/2006/relationships/slideMaster" Target="../slideMasters/slideMaster18.xml"/><Relationship Id="rId5" Type="http://schemas.openxmlformats.org/officeDocument/2006/relationships/tags" Target="../tags/tag737.xml"/><Relationship Id="rId4" Type="http://schemas.openxmlformats.org/officeDocument/2006/relationships/tags" Target="../tags/tag73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ags" Target="../tags/tag73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tags" Target="../tags/tag741.xml"/><Relationship Id="rId2" Type="http://schemas.openxmlformats.org/officeDocument/2006/relationships/tags" Target="../tags/tag740.xml"/><Relationship Id="rId1" Type="http://schemas.openxmlformats.org/officeDocument/2006/relationships/tags" Target="../tags/tag739.xml"/><Relationship Id="rId4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43.xml"/><Relationship Id="rId1" Type="http://schemas.openxmlformats.org/officeDocument/2006/relationships/tags" Target="../tags/tag74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45.xml"/><Relationship Id="rId1" Type="http://schemas.openxmlformats.org/officeDocument/2006/relationships/tags" Target="../tags/tag744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747.xml"/><Relationship Id="rId1" Type="http://schemas.openxmlformats.org/officeDocument/2006/relationships/tags" Target="../tags/tag74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8.xml"/><Relationship Id="rId1" Type="http://schemas.openxmlformats.org/officeDocument/2006/relationships/tags" Target="../tags/tag748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52.xml"/><Relationship Id="rId1" Type="http://schemas.openxmlformats.org/officeDocument/2006/relationships/tags" Target="../tags/tag75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54.xml"/><Relationship Id="rId1" Type="http://schemas.openxmlformats.org/officeDocument/2006/relationships/tags" Target="../tags/tag75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56.xml"/><Relationship Id="rId1" Type="http://schemas.openxmlformats.org/officeDocument/2006/relationships/tags" Target="../tags/tag755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tags" Target="../tags/tag759.xml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4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762.xml"/><Relationship Id="rId2" Type="http://schemas.openxmlformats.org/officeDocument/2006/relationships/tags" Target="../tags/tag761.xml"/><Relationship Id="rId1" Type="http://schemas.openxmlformats.org/officeDocument/2006/relationships/tags" Target="../tags/tag760.x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764.xml"/><Relationship Id="rId4" Type="http://schemas.openxmlformats.org/officeDocument/2006/relationships/tags" Target="../tags/tag76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ags" Target="../tags/tag76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tags" Target="../tags/tag768.xml"/><Relationship Id="rId2" Type="http://schemas.openxmlformats.org/officeDocument/2006/relationships/tags" Target="../tags/tag767.xml"/><Relationship Id="rId1" Type="http://schemas.openxmlformats.org/officeDocument/2006/relationships/tags" Target="../tags/tag766.xml"/><Relationship Id="rId4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70.xml"/><Relationship Id="rId1" Type="http://schemas.openxmlformats.org/officeDocument/2006/relationships/tags" Target="../tags/tag769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72.xml"/><Relationship Id="rId1" Type="http://schemas.openxmlformats.org/officeDocument/2006/relationships/tags" Target="../tags/tag77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74.xml"/><Relationship Id="rId1" Type="http://schemas.openxmlformats.org/officeDocument/2006/relationships/tags" Target="../tags/tag77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slideMaster" Target="../slideMasters/slideMaster19.xml"/><Relationship Id="rId1" Type="http://schemas.openxmlformats.org/officeDocument/2006/relationships/tags" Target="../tags/tag775.xml"/></Relationships>
</file>

<file path=ppt/slideLayouts/_rels/slideLayout237.xml.rels><?xml version="1.0" encoding="UTF-8" standalone="yes"?>
<Relationships xmlns="http://schemas.openxmlformats.org/package/2006/relationships"><Relationship Id="rId8" Type="http://schemas.openxmlformats.org/officeDocument/2006/relationships/tags" Target="../tags/tag790.xml"/><Relationship Id="rId3" Type="http://schemas.openxmlformats.org/officeDocument/2006/relationships/tags" Target="../tags/tag785.xml"/><Relationship Id="rId7" Type="http://schemas.openxmlformats.org/officeDocument/2006/relationships/tags" Target="../tags/tag789.xml"/><Relationship Id="rId2" Type="http://schemas.openxmlformats.org/officeDocument/2006/relationships/tags" Target="../tags/tag784.xml"/><Relationship Id="rId1" Type="http://schemas.openxmlformats.org/officeDocument/2006/relationships/tags" Target="../tags/tag783.xml"/><Relationship Id="rId6" Type="http://schemas.openxmlformats.org/officeDocument/2006/relationships/tags" Target="../tags/tag788.xml"/><Relationship Id="rId11" Type="http://schemas.openxmlformats.org/officeDocument/2006/relationships/image" Target="../media/image2.wmf"/><Relationship Id="rId5" Type="http://schemas.openxmlformats.org/officeDocument/2006/relationships/tags" Target="../tags/tag787.xml"/><Relationship Id="rId10" Type="http://schemas.openxmlformats.org/officeDocument/2006/relationships/slideMaster" Target="../slideMasters/slideMaster20.xml"/><Relationship Id="rId4" Type="http://schemas.openxmlformats.org/officeDocument/2006/relationships/tags" Target="../tags/tag786.xml"/><Relationship Id="rId9" Type="http://schemas.openxmlformats.org/officeDocument/2006/relationships/tags" Target="../tags/tag79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tags" Target="../tags/tag794.xml"/><Relationship Id="rId2" Type="http://schemas.openxmlformats.org/officeDocument/2006/relationships/tags" Target="../tags/tag793.xml"/><Relationship Id="rId1" Type="http://schemas.openxmlformats.org/officeDocument/2006/relationships/tags" Target="../tags/tag792.xml"/><Relationship Id="rId4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tags" Target="../tags/tag797.xml"/><Relationship Id="rId2" Type="http://schemas.openxmlformats.org/officeDocument/2006/relationships/tags" Target="../tags/tag796.xml"/><Relationship Id="rId1" Type="http://schemas.openxmlformats.org/officeDocument/2006/relationships/tags" Target="../tags/tag795.xml"/><Relationship Id="rId4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4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tags" Target="../tags/tag800.xml"/><Relationship Id="rId2" Type="http://schemas.openxmlformats.org/officeDocument/2006/relationships/tags" Target="../tags/tag799.xml"/><Relationship Id="rId1" Type="http://schemas.openxmlformats.org/officeDocument/2006/relationships/tags" Target="../tags/tag798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801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804.xml"/><Relationship Id="rId7" Type="http://schemas.openxmlformats.org/officeDocument/2006/relationships/slideMaster" Target="../slideMasters/slideMaster20.xml"/><Relationship Id="rId2" Type="http://schemas.openxmlformats.org/officeDocument/2006/relationships/tags" Target="../tags/tag803.xml"/><Relationship Id="rId1" Type="http://schemas.openxmlformats.org/officeDocument/2006/relationships/tags" Target="../tags/tag802.xml"/><Relationship Id="rId6" Type="http://schemas.openxmlformats.org/officeDocument/2006/relationships/tags" Target="../tags/tag807.xml"/><Relationship Id="rId5" Type="http://schemas.openxmlformats.org/officeDocument/2006/relationships/tags" Target="../tags/tag806.xml"/><Relationship Id="rId4" Type="http://schemas.openxmlformats.org/officeDocument/2006/relationships/tags" Target="../tags/tag805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809.xml"/><Relationship Id="rId1" Type="http://schemas.openxmlformats.org/officeDocument/2006/relationships/tags" Target="../tags/tag80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ags" Target="../tags/tag810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tags" Target="../tags/tag813.xml"/><Relationship Id="rId2" Type="http://schemas.openxmlformats.org/officeDocument/2006/relationships/tags" Target="../tags/tag812.xml"/><Relationship Id="rId1" Type="http://schemas.openxmlformats.org/officeDocument/2006/relationships/tags" Target="../tags/tag811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814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tags" Target="../tags/tag817.xml"/><Relationship Id="rId2" Type="http://schemas.openxmlformats.org/officeDocument/2006/relationships/tags" Target="../tags/tag816.xml"/><Relationship Id="rId1" Type="http://schemas.openxmlformats.org/officeDocument/2006/relationships/tags" Target="../tags/tag815.xml"/><Relationship Id="rId4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tags" Target="../tags/tag820.xml"/><Relationship Id="rId2" Type="http://schemas.openxmlformats.org/officeDocument/2006/relationships/tags" Target="../tags/tag819.xml"/><Relationship Id="rId1" Type="http://schemas.openxmlformats.org/officeDocument/2006/relationships/tags" Target="../tags/tag818.xml"/><Relationship Id="rId4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tags" Target="../tags/tag823.xml"/><Relationship Id="rId2" Type="http://schemas.openxmlformats.org/officeDocument/2006/relationships/tags" Target="../tags/tag822.xml"/><Relationship Id="rId1" Type="http://schemas.openxmlformats.org/officeDocument/2006/relationships/tags" Target="../tags/tag821.xml"/><Relationship Id="rId4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tags" Target="../tags/tag826.xml"/><Relationship Id="rId2" Type="http://schemas.openxmlformats.org/officeDocument/2006/relationships/tags" Target="../tags/tag825.xml"/><Relationship Id="rId1" Type="http://schemas.openxmlformats.org/officeDocument/2006/relationships/tags" Target="../tags/tag824.xml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827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tags" Target="../tags/tag830.xml"/><Relationship Id="rId2" Type="http://schemas.openxmlformats.org/officeDocument/2006/relationships/tags" Target="../tags/tag829.xml"/><Relationship Id="rId1" Type="http://schemas.openxmlformats.org/officeDocument/2006/relationships/tags" Target="../tags/tag828.xml"/><Relationship Id="rId4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6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147.xml"/><Relationship Id="rId4" Type="http://schemas.openxmlformats.org/officeDocument/2006/relationships/tags" Target="../tags/tag14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5.xml"/><Relationship Id="rId1" Type="http://schemas.openxmlformats.org/officeDocument/2006/relationships/tags" Target="../tags/tag15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4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73.xml"/><Relationship Id="rId4" Type="http://schemas.openxmlformats.org/officeDocument/2006/relationships/tags" Target="../tags/tag17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77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4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4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99.xml"/><Relationship Id="rId4" Type="http://schemas.openxmlformats.org/officeDocument/2006/relationships/tags" Target="../tags/tag19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4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4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tags" Target="../tags/tag2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25.xml"/><Relationship Id="rId4" Type="http://schemas.openxmlformats.org/officeDocument/2006/relationships/tags" Target="../tags/tag22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22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4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4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25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4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59.xml"/><Relationship Id="rId1" Type="http://schemas.openxmlformats.org/officeDocument/2006/relationships/tags" Target="../tags/tag25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261.xml"/><Relationship Id="rId1" Type="http://schemas.openxmlformats.org/officeDocument/2006/relationships/tags" Target="../tags/tag260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65.xml"/><Relationship Id="rId1" Type="http://schemas.openxmlformats.org/officeDocument/2006/relationships/tags" Target="../tags/tag26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67.xml"/><Relationship Id="rId1" Type="http://schemas.openxmlformats.org/officeDocument/2006/relationships/tags" Target="../tags/tag26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69.xml"/><Relationship Id="rId1" Type="http://schemas.openxmlformats.org/officeDocument/2006/relationships/tags" Target="../tags/tag26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27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4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283.xml"/><Relationship Id="rId1" Type="http://schemas.openxmlformats.org/officeDocument/2006/relationships/tags" Target="../tags/tag28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 flipV="1">
            <a:off x="5410190" y="3810068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 flipV="1">
            <a:off x="5410232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 flipV="1">
            <a:off x="5410232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 useBgFill="1">
        <p:nvSpPr>
          <p:cNvPr id="30" name="Abgerundetes Rechtec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 useBgFill="1">
        <p:nvSpPr>
          <p:cNvPr id="31" name="Abgerundetes Rechtec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457200" y="2402050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de-CH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de-CH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3605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71073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51397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84781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04.02.2016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820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926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926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1500"/>
              </a:lnSpc>
            </a:pPr>
            <a:endParaRPr lang="de-CH" sz="1200"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196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40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288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64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797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000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1135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1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29381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48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3529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015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062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439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DE" noProof="0" smtClean="0"/>
              <a:t>ClipArt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690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67"/>
            <a:ext cx="7315200" cy="21510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143000" y="1371600"/>
            <a:ext cx="7315200" cy="5486400"/>
          </a:xfrm>
        </p:spPr>
        <p:txBody>
          <a:bodyPr/>
          <a:lstStyle/>
          <a:p>
            <a:pPr lvl="0"/>
            <a:r>
              <a:rPr lang="de-DE" noProof="0" smtClean="0">
                <a:sym typeface="Arial" charset="0"/>
              </a:rPr>
              <a:t>Diagramm durch Klicken auf Symbol hinzufügen</a:t>
            </a:r>
            <a:endParaRPr lang="de-CH" noProof="0" smtClean="0">
              <a:sym typeface="Arial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C257-EA49-4F31-87E1-47E51B69B3AE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8624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67"/>
            <a:ext cx="7315200" cy="21510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143000" y="1371600"/>
            <a:ext cx="7315200" cy="5486400"/>
          </a:xfrm>
        </p:spPr>
        <p:txBody>
          <a:bodyPr/>
          <a:lstStyle/>
          <a:p>
            <a:pPr lvl="0"/>
            <a:r>
              <a:rPr lang="de-DE" noProof="0" smtClean="0">
                <a:sym typeface="Arial" charset="0"/>
              </a:rPr>
              <a:t>Tabelle durch Klicken auf Symbol hinzufügen</a:t>
            </a:r>
            <a:endParaRPr lang="de-CH" noProof="0" smtClean="0">
              <a:sym typeface="Arial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F85D-860D-48E0-95DB-2E37DEA01CD7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76938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67"/>
            <a:ext cx="7315200" cy="21510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1143000" y="1371600"/>
            <a:ext cx="3581400" cy="5486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76800" y="1371600"/>
            <a:ext cx="3581400" cy="5486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49F07-BCBB-443D-A1C3-9CCB4B17B55B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1100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1143000" y="0"/>
            <a:ext cx="7315200" cy="6858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3981-2D87-4255-B09B-66E32E0805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8875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55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31F93DC-A2F3-42D4-B5B9-7A6121D06AEB}" type="slidenum">
              <a:rPr lang="de-CH" altLang="de-DE" smtClean="0">
                <a:solidFill>
                  <a:srgbClr val="000000"/>
                </a:solidFill>
              </a:rPr>
              <a:pPr/>
              <a:t>‹Nr.›</a:t>
            </a:fld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310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latin typeface="Arial" charset="0"/>
              </a:rPr>
              <a:t>Klinik für Forensische Psychiatrie</a:t>
            </a:r>
            <a:endParaRPr lang="de-CH" sz="1000" dirty="0"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latin typeface="Arial" charset="0"/>
              </a:rPr>
              <a:t>22.05.2019</a:t>
            </a:r>
            <a:endParaRPr lang="de-CH" sz="1000" dirty="0"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746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de-CH" sz="4000" b="1" dirty="0"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946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endParaRPr lang="de-CH" sz="1200" dirty="0"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946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algn="l">
              <a:lnSpc>
                <a:spcPts val="1500"/>
              </a:lnSpc>
            </a:pPr>
            <a:endParaRPr lang="de-CH" sz="1200" dirty="0" smtClean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/>
            <a:r>
              <a:rPr lang="de-CH" b="0" smtClean="0"/>
              <a:t>Zentrum für Kinder- und Jugendforensik</a:t>
            </a:r>
            <a:endParaRPr lang="de-CH" b="0" dirty="0" smtClean="0"/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/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18439715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722083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815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660731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09620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68191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7353839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3350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19996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3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460880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09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78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14957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464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96413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3305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694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72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72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858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664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0720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9607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9211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735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49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4799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20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2366071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798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343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781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004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694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72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72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230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003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8022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269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725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94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32993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487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7462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1867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195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145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8780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8718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12.04.2016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694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72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72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537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709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56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50393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5173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6586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920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484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6588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91109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622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9783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670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16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74147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23"/>
            <a:ext cx="7315200" cy="2151063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143000" y="1371600"/>
            <a:ext cx="7315200" cy="5486400"/>
          </a:xfrm>
        </p:spPr>
        <p:txBody>
          <a:bodyPr/>
          <a:lstStyle/>
          <a:p>
            <a:pPr lvl="0"/>
            <a:endParaRPr lang="de-CH" noProof="0" smtClean="0">
              <a:sym typeface="Arial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3C257-EA49-4F31-87E1-47E51B69B3AE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76316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23"/>
            <a:ext cx="7315200" cy="2151063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143000" y="1371600"/>
            <a:ext cx="7315200" cy="5486400"/>
          </a:xfrm>
        </p:spPr>
        <p:txBody>
          <a:bodyPr/>
          <a:lstStyle/>
          <a:p>
            <a:pPr lvl="0"/>
            <a:endParaRPr lang="de-CH" noProof="0" smtClean="0">
              <a:sym typeface="Arial" charset="0"/>
            </a:endParaRP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3F85D-860D-48E0-95DB-2E37DEA01CD7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5652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43000" y="23"/>
            <a:ext cx="7315200" cy="2151063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1143000" y="1371600"/>
            <a:ext cx="3581400" cy="54864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876800" y="1371600"/>
            <a:ext cx="3581400" cy="54864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49F07-BCBB-443D-A1C3-9CCB4B17B55B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4297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1143000" y="0"/>
            <a:ext cx="7315200" cy="68580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F3981-2D87-4255-B09B-66E32E0805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37040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694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72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72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6367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5884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715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126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757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24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91524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2682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674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105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2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386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991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2920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694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72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72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650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44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4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1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58969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783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3203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8450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896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282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65703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1166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79755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776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1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18113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4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127963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42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39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6" y="2962694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45" y="3644901"/>
            <a:ext cx="7197725" cy="71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72" y="4213225"/>
            <a:ext cx="7775575" cy="20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72" y="4424400"/>
            <a:ext cx="7775575" cy="192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28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0970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4514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1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941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536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3306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588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57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7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01715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710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08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9879524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6566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4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329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dirty="0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454000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302015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4337362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75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75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6543371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180725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1240308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873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1"/>
            <a:ext cx="2076450" cy="5600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1"/>
            <a:ext cx="6076950" cy="5600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5937155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19561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226494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59574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365149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696041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2089677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7592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5"/>
            <a:ext cx="7772400" cy="1231106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 dirty="0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381748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978954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700258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63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40" y="3141663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98006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3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82698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655346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280674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15467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2" y="819549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793665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59562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769299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623188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8809132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3237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66725" y="611287"/>
            <a:ext cx="1881925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66725" y="6388100"/>
            <a:ext cx="634789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4975" y="2962672"/>
            <a:ext cx="719772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de-CH" sz="4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313" y="3644900"/>
            <a:ext cx="719772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endParaRPr lang="de-CH" sz="1200" b="1" dirty="0">
              <a:solidFill>
                <a:srgbClr val="0078BB"/>
              </a:solidFill>
              <a:latin typeface="Arial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7838" y="4213225"/>
            <a:ext cx="7775575" cy="18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 userDrawn="1">
            <p:custDataLst>
              <p:tags r:id="rId7"/>
            </p:custDataLst>
          </p:nvPr>
        </p:nvSpPr>
        <p:spPr>
          <a:xfrm>
            <a:off x="477838" y="4424400"/>
            <a:ext cx="7775575" cy="1793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spAutoFit/>
          </a:bodyPr>
          <a:lstStyle/>
          <a:p>
            <a:pPr fontAlgn="base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endParaRPr lang="de-CH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 userDrawn="1">
            <p:custDataLst>
              <p:tags r:id="rId8"/>
            </p:custDataLst>
          </p:nvPr>
        </p:nvSpPr>
        <p:spPr>
          <a:xfrm>
            <a:off x="468000" y="766800"/>
            <a:ext cx="2253822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b="0" smtClean="0">
                <a:solidFill>
                  <a:srgbClr val="000000"/>
                </a:solidFill>
              </a:rPr>
              <a:t>Zentrum für Kinder- und Jugendforensik</a:t>
            </a:r>
            <a:endParaRPr lang="de-CH" b="0" dirty="0" smtClean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 userDrawn="1">
            <p:custDataLst>
              <p:tags r:id="rId9"/>
            </p:custDataLst>
          </p:nvPr>
        </p:nvSpPr>
        <p:spPr>
          <a:xfrm>
            <a:off x="468000" y="910800"/>
            <a:ext cx="65" cy="15388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>
            <a:spAutoFit/>
          </a:bodyPr>
          <a:lstStyle>
            <a:defPPr>
              <a:defRPr lang="en-GB"/>
            </a:defPPr>
            <a:lvl1pPr eaLnBrk="1" hangingPunct="1">
              <a:lnSpc>
                <a:spcPts val="1200"/>
              </a:lnSpc>
              <a:defRPr sz="1000" b="1">
                <a:latin typeface="Arial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8086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1283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93289-8D42-41EF-88C1-E009E2731B93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335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1"/>
            <a:ext cx="6272212" cy="80168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1"/>
            <a:ext cx="4064000" cy="4635500"/>
          </a:xfrm>
        </p:spPr>
        <p:txBody>
          <a:bodyPr/>
          <a:lstStyle/>
          <a:p>
            <a:pPr lvl="0"/>
            <a:r>
              <a:rPr lang="de-DE" noProof="0" smtClean="0"/>
              <a:t>ClipArt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1"/>
            <a:ext cx="4065588" cy="46355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120834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0"/>
            <a:ext cx="406400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83125" y="1377950"/>
            <a:ext cx="4065588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D00FC-3A45-46A7-8D0D-6100994F8AF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8207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B665-2693-49B8-A192-3CC1E277FBF0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53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BC7F1-CB29-4F04-86B9-F67DB559A91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0418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47AB4-3853-47A4-9727-31AB913E0FA2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26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E72B1-7DA0-4E76-8F0E-F6871006F19C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208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dirty="0" smtClean="0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045DC-291C-4EE8-8B81-778A4F6A4B2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692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1D21-CA02-4F37-9724-3F81624B47B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5643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72263" y="412750"/>
            <a:ext cx="2076450" cy="5600700"/>
          </a:xfrm>
        </p:spPr>
        <p:txBody>
          <a:bodyPr vert="eaVert"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42913" y="412750"/>
            <a:ext cx="6076950" cy="5600700"/>
          </a:xfrm>
        </p:spPr>
        <p:txBody>
          <a:bodyPr vert="eaVert"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E89A2-3C87-468C-9F89-C4C231D08734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4859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0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6725" y="1377950"/>
            <a:ext cx="4064000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83125" y="1377950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A72E-9313-4485-A422-5FE0C7146FEA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706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42913" y="412750"/>
            <a:ext cx="6272212" cy="801688"/>
          </a:xfrm>
        </p:spPr>
        <p:txBody>
          <a:bodyPr/>
          <a:lstStyle/>
          <a:p>
            <a:r>
              <a:rPr lang="de-CH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66725" y="1377950"/>
            <a:ext cx="4064000" cy="4635500"/>
          </a:xfrm>
        </p:spPr>
        <p:txBody>
          <a:bodyPr/>
          <a:lstStyle/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4683125" y="1377950"/>
            <a:ext cx="4065588" cy="4635500"/>
          </a:xfrm>
        </p:spPr>
        <p:txBody>
          <a:bodyPr/>
          <a:lstStyle/>
          <a:p>
            <a:pPr lvl="0"/>
            <a:r>
              <a:rPr lang="de-CH" dirty="0" smtClean="0"/>
              <a:t>Textmasterformat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DC45F-E7B0-407F-9F2C-551850B371E8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411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8658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3098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608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0652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912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7344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25299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155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19622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1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842282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59636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41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31451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84028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9003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143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1788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3412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7459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7553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854224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51384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463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20038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41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2522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52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82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0598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131552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054139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8179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4173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3542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  <p:custDataLst>
              <p:tags r:id="rId3"/>
            </p:custDataLst>
          </p:nvPr>
        </p:nvSpPr>
        <p:spPr>
          <a:xfrm>
            <a:off x="4721236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718317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rtlCol="0"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 rtlCol="0"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7360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748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76829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672695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64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20035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41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4072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49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82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851212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334406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04634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85479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5849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08080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8709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3735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522295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8884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459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20032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41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377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45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82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1945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31033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1652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877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94026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0861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65092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17526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74844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2043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725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20026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40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4218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40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81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945821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73545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32461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de-CH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3129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31723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21092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821960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89251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0835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349317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8762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20020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3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36240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33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80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239278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8316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088443" y="327443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5018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23038" y="1838325"/>
            <a:ext cx="3077766" cy="2743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31800" y="1838325"/>
            <a:ext cx="5938838" cy="2743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72294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369346"/>
            <a:ext cx="7772400" cy="123110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816447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9410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23110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300238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31800" y="3141692"/>
            <a:ext cx="3983038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67257" y="3141692"/>
            <a:ext cx="3984625" cy="1439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2856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86534"/>
            <a:ext cx="8229600" cy="123110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88900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935784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9573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19" y="820012"/>
            <a:ext cx="3008313" cy="615553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39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481342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5060025"/>
            <a:ext cx="5486400" cy="30777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792288" y="536780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403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ags" Target="../tags/tag294.xml"/><Relationship Id="rId3" Type="http://schemas.openxmlformats.org/officeDocument/2006/relationships/slideLayout" Target="../slideLayouts/slideLayout104.xml"/><Relationship Id="rId21" Type="http://schemas.openxmlformats.org/officeDocument/2006/relationships/tags" Target="../tags/tag289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tags" Target="../tags/tag293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tags" Target="../tags/tag28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tags" Target="../tags/tag29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tags" Target="../tags/tag291.xml"/><Relationship Id="rId10" Type="http://schemas.openxmlformats.org/officeDocument/2006/relationships/slideLayout" Target="../slideLayouts/slideLayout111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tags" Target="../tags/tag290.xml"/><Relationship Id="rId27" Type="http://schemas.openxmlformats.org/officeDocument/2006/relationships/image" Target="../media/image2.w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ags" Target="../tags/tag356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tags" Target="../tags/tag3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tags" Target="../tags/tag385.xml"/><Relationship Id="rId3" Type="http://schemas.openxmlformats.org/officeDocument/2006/relationships/slideLayout" Target="../slideLayouts/slideLayout133.xml"/><Relationship Id="rId21" Type="http://schemas.openxmlformats.org/officeDocument/2006/relationships/tags" Target="../tags/tag388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ags" Target="../tags/tag384.xml"/><Relationship Id="rId2" Type="http://schemas.openxmlformats.org/officeDocument/2006/relationships/slideLayout" Target="../slideLayouts/slideLayout132.xml"/><Relationship Id="rId16" Type="http://schemas.openxmlformats.org/officeDocument/2006/relationships/tags" Target="../tags/tag383.xml"/><Relationship Id="rId20" Type="http://schemas.openxmlformats.org/officeDocument/2006/relationships/tags" Target="../tags/tag387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tags" Target="../tags/tag382.xml"/><Relationship Id="rId10" Type="http://schemas.openxmlformats.org/officeDocument/2006/relationships/slideLayout" Target="../slideLayouts/slideLayout140.xml"/><Relationship Id="rId19" Type="http://schemas.openxmlformats.org/officeDocument/2006/relationships/tags" Target="../tags/tag386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2.xml"/><Relationship Id="rId22" Type="http://schemas.openxmlformats.org/officeDocument/2006/relationships/image" Target="../media/image2.w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tags" Target="../tags/tag440.xml"/><Relationship Id="rId3" Type="http://schemas.openxmlformats.org/officeDocument/2006/relationships/slideLayout" Target="../slideLayouts/slideLayout146.xml"/><Relationship Id="rId21" Type="http://schemas.openxmlformats.org/officeDocument/2006/relationships/tags" Target="../tags/tag443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39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438.xml"/><Relationship Id="rId20" Type="http://schemas.openxmlformats.org/officeDocument/2006/relationships/tags" Target="../tags/tag442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437.xml"/><Relationship Id="rId10" Type="http://schemas.openxmlformats.org/officeDocument/2006/relationships/slideLayout" Target="../slideLayouts/slideLayout153.xml"/><Relationship Id="rId19" Type="http://schemas.openxmlformats.org/officeDocument/2006/relationships/tags" Target="../tags/tag441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13.xml"/><Relationship Id="rId22" Type="http://schemas.openxmlformats.org/officeDocument/2006/relationships/image" Target="../media/image2.w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theme" Target="../theme/theme14.xml"/><Relationship Id="rId26" Type="http://schemas.openxmlformats.org/officeDocument/2006/relationships/image" Target="../media/image2.wmf"/><Relationship Id="rId3" Type="http://schemas.openxmlformats.org/officeDocument/2006/relationships/slideLayout" Target="../slideLayouts/slideLayout159.xml"/><Relationship Id="rId21" Type="http://schemas.openxmlformats.org/officeDocument/2006/relationships/tags" Target="../tags/tag494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tags" Target="../tags/tag498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tags" Target="../tags/tag493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tags" Target="../tags/tag49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tags" Target="../tags/tag496.xml"/><Relationship Id="rId10" Type="http://schemas.openxmlformats.org/officeDocument/2006/relationships/slideLayout" Target="../slideLayouts/slideLayout166.xml"/><Relationship Id="rId19" Type="http://schemas.openxmlformats.org/officeDocument/2006/relationships/tags" Target="../tags/tag492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tags" Target="../tags/tag49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tags" Target="../tags/tag560.xml"/><Relationship Id="rId3" Type="http://schemas.openxmlformats.org/officeDocument/2006/relationships/slideLayout" Target="../slideLayouts/slideLayout176.xml"/><Relationship Id="rId21" Type="http://schemas.openxmlformats.org/officeDocument/2006/relationships/tags" Target="../tags/tag563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tags" Target="../tags/tag559.xml"/><Relationship Id="rId2" Type="http://schemas.openxmlformats.org/officeDocument/2006/relationships/slideLayout" Target="../slideLayouts/slideLayout175.xml"/><Relationship Id="rId16" Type="http://schemas.openxmlformats.org/officeDocument/2006/relationships/tags" Target="../tags/tag558.xml"/><Relationship Id="rId20" Type="http://schemas.openxmlformats.org/officeDocument/2006/relationships/tags" Target="../tags/tag56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tags" Target="../tags/tag557.xml"/><Relationship Id="rId10" Type="http://schemas.openxmlformats.org/officeDocument/2006/relationships/slideLayout" Target="../slideLayouts/slideLayout183.xml"/><Relationship Id="rId19" Type="http://schemas.openxmlformats.org/officeDocument/2006/relationships/tags" Target="../tags/tag561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5.xml"/><Relationship Id="rId22" Type="http://schemas.openxmlformats.org/officeDocument/2006/relationships/image" Target="../media/image2.w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tags" Target="../tags/tag615.xml"/><Relationship Id="rId3" Type="http://schemas.openxmlformats.org/officeDocument/2006/relationships/slideLayout" Target="../slideLayouts/slideLayout189.xml"/><Relationship Id="rId21" Type="http://schemas.openxmlformats.org/officeDocument/2006/relationships/tags" Target="../tags/tag618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tags" Target="../tags/tag614.xml"/><Relationship Id="rId2" Type="http://schemas.openxmlformats.org/officeDocument/2006/relationships/slideLayout" Target="../slideLayouts/slideLayout188.xml"/><Relationship Id="rId16" Type="http://schemas.openxmlformats.org/officeDocument/2006/relationships/tags" Target="../tags/tag613.xml"/><Relationship Id="rId20" Type="http://schemas.openxmlformats.org/officeDocument/2006/relationships/tags" Target="../tags/tag617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tags" Target="../tags/tag612.xml"/><Relationship Id="rId10" Type="http://schemas.openxmlformats.org/officeDocument/2006/relationships/slideLayout" Target="../slideLayouts/slideLayout196.xml"/><Relationship Id="rId19" Type="http://schemas.openxmlformats.org/officeDocument/2006/relationships/tags" Target="../tags/tag61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theme" Target="../theme/theme16.xml"/><Relationship Id="rId22" Type="http://schemas.openxmlformats.org/officeDocument/2006/relationships/image" Target="../media/image2.wmf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tags" Target="../tags/tag670.xml"/><Relationship Id="rId3" Type="http://schemas.openxmlformats.org/officeDocument/2006/relationships/slideLayout" Target="../slideLayouts/slideLayout202.xml"/><Relationship Id="rId21" Type="http://schemas.openxmlformats.org/officeDocument/2006/relationships/tags" Target="../tags/tag673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tags" Target="../tags/tag669.xml"/><Relationship Id="rId2" Type="http://schemas.openxmlformats.org/officeDocument/2006/relationships/slideLayout" Target="../slideLayouts/slideLayout201.xml"/><Relationship Id="rId16" Type="http://schemas.openxmlformats.org/officeDocument/2006/relationships/tags" Target="../tags/tag668.xml"/><Relationship Id="rId20" Type="http://schemas.openxmlformats.org/officeDocument/2006/relationships/tags" Target="../tags/tag672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tags" Target="../tags/tag667.xml"/><Relationship Id="rId10" Type="http://schemas.openxmlformats.org/officeDocument/2006/relationships/slideLayout" Target="../slideLayouts/slideLayout209.xml"/><Relationship Id="rId19" Type="http://schemas.openxmlformats.org/officeDocument/2006/relationships/tags" Target="../tags/tag671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17.xml"/><Relationship Id="rId22" Type="http://schemas.openxmlformats.org/officeDocument/2006/relationships/image" Target="../media/image2.w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tags" Target="../tags/tag723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ags" Target="../tags/tag72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tags" Target="../tags/tag750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tags" Target="../tags/tag7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54.xml"/><Relationship Id="rId3" Type="http://schemas.openxmlformats.org/officeDocument/2006/relationships/slideLayout" Target="../slideLayouts/slideLayout14.xml"/><Relationship Id="rId21" Type="http://schemas.openxmlformats.org/officeDocument/2006/relationships/tags" Target="../tags/tag57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53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51.xml"/><Relationship Id="rId10" Type="http://schemas.openxmlformats.org/officeDocument/2006/relationships/slideLayout" Target="../slideLayouts/slideLayout21.xml"/><Relationship Id="rId19" Type="http://schemas.openxmlformats.org/officeDocument/2006/relationships/tags" Target="../tags/tag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22" Type="http://schemas.openxmlformats.org/officeDocument/2006/relationships/image" Target="../media/image2.wmf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tags" Target="../tags/tag779.xml"/><Relationship Id="rId3" Type="http://schemas.openxmlformats.org/officeDocument/2006/relationships/slideLayout" Target="../slideLayouts/slideLayout239.xml"/><Relationship Id="rId21" Type="http://schemas.openxmlformats.org/officeDocument/2006/relationships/tags" Target="../tags/tag782.xml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tags" Target="../tags/tag778.xml"/><Relationship Id="rId2" Type="http://schemas.openxmlformats.org/officeDocument/2006/relationships/slideLayout" Target="../slideLayouts/slideLayout238.xml"/><Relationship Id="rId16" Type="http://schemas.openxmlformats.org/officeDocument/2006/relationships/tags" Target="../tags/tag777.xml"/><Relationship Id="rId20" Type="http://schemas.openxmlformats.org/officeDocument/2006/relationships/tags" Target="../tags/tag781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tags" Target="../tags/tag776.xml"/><Relationship Id="rId10" Type="http://schemas.openxmlformats.org/officeDocument/2006/relationships/slideLayout" Target="../slideLayouts/slideLayout246.xml"/><Relationship Id="rId19" Type="http://schemas.openxmlformats.org/officeDocument/2006/relationships/tags" Target="../tags/tag780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theme" Target="../theme/theme20.xml"/><Relationship Id="rId22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106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10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ags" Target="../tags/tag13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ags" Target="../tags/tag1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ags" Target="../tags/tag158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ags" Target="../tags/tag1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ags" Target="../tags/tag184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ags" Target="../tags/tag1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ags" Target="../tags/tag210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ags" Target="../tags/tag2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ags" Target="../tags/tag236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ags" Target="../tags/tag23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ags" Target="../tags/tag262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tags" Target="../tags/tag2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1" y="366981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0" y="8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12" y="308438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1" name="Rechteck 30"/>
          <p:cNvSpPr/>
          <p:nvPr/>
        </p:nvSpPr>
        <p:spPr>
          <a:xfrm flipV="1">
            <a:off x="5410190" y="360409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2" name="Rechteck 31"/>
          <p:cNvSpPr/>
          <p:nvPr/>
        </p:nvSpPr>
        <p:spPr>
          <a:xfrm flipV="1">
            <a:off x="5410232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 useBgFill="1">
        <p:nvSpPr>
          <p:cNvPr id="33" name="Abgerundetes Rechtec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 useBgFill="1">
        <p:nvSpPr>
          <p:cNvPr id="34" name="Abgerundetes Rechtec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5" name="Rechtec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6" name="Rechtec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7" name="Rechtec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8" name="Rechtec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39" name="Rechtec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40" name="Rechtec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de-CH" sz="1800" dirty="0">
              <a:solidFill>
                <a:prstClr val="white"/>
              </a:solidFill>
            </a:endParaRPr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CH" dirty="0" smtClean="0"/>
              <a:t>Titelmasterformat durch Klicken bearbeiten</a:t>
            </a:r>
            <a:endParaRPr kumimoji="0" lang="de-CH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CH" dirty="0" smtClean="0"/>
              <a:t>Textmasterformat bearbeiten</a:t>
            </a:r>
          </a:p>
          <a:p>
            <a:pPr lvl="1" eaLnBrk="1" latinLnBrk="0" hangingPunct="1"/>
            <a:r>
              <a:rPr kumimoji="0" lang="de-CH" dirty="0" smtClean="0"/>
              <a:t>Zweite Ebene</a:t>
            </a:r>
          </a:p>
          <a:p>
            <a:pPr lvl="2" eaLnBrk="1" latinLnBrk="0" hangingPunct="1"/>
            <a:r>
              <a:rPr kumimoji="0" lang="de-CH" dirty="0" smtClean="0"/>
              <a:t>Dritte Ebene</a:t>
            </a:r>
          </a:p>
          <a:p>
            <a:pPr lvl="3" eaLnBrk="1" latinLnBrk="0" hangingPunct="1"/>
            <a:r>
              <a:rPr kumimoji="0" lang="de-CH" dirty="0" smtClean="0"/>
              <a:t>Vierte Ebene</a:t>
            </a:r>
          </a:p>
          <a:p>
            <a:pPr lvl="4" eaLnBrk="1" latinLnBrk="0" hangingPunct="1"/>
            <a:r>
              <a:rPr kumimoji="0" lang="de-CH" dirty="0" smtClean="0"/>
              <a:t>Fünfte Ebene</a:t>
            </a:r>
            <a:endParaRPr kumimoji="0" lang="de-CH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634101-018F-4053-B1B4-FC8266851B1B}" type="datetimeFigureOut">
              <a:rPr lang="de-CH" smtClean="0"/>
              <a:t>03.09.2019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de-CH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F0DFCDC-1ACB-4DC2-89D8-56639144FB0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25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/>
          </p:cNvPicPr>
          <p:nvPr>
            <p:custDataLst>
              <p:tags r:id="rId2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1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22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58775" y="6195747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5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051205" y="6195747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04.02.2016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97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266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265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8702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22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5" y="6195622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52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22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5" y="6195622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1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/>
          </p:cNvPicPr>
          <p:nvPr userDrawn="1">
            <p:custDataLst>
              <p:tags r:id="rId1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21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58775" y="6195622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4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051205" y="6195622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12.04.2016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9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22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5" y="6195622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19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22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5" y="6195622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8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22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5" y="6195622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8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31819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31820" y="3141675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206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31801" y="1826420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31802" y="3141663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855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1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1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74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CH" sz="1000" smtClean="0">
                <a:latin typeface="Arial" charset="0"/>
              </a:rPr>
              <a:t>Seite</a:t>
            </a:r>
            <a:endParaRPr lang="de-CH" sz="1000" dirty="0"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1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latin typeface="Arial" charset="0"/>
              </a:rPr>
              <a:t>Klinik für Forensische Psychiatrie, Zentrum für Kinder- und Jugendforensik</a:t>
            </a:r>
            <a:endParaRPr lang="de-CH" sz="1000" dirty="0"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3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>
              <a:defRPr/>
            </a:pPr>
            <a:fld id="{4FE37A77-CF1A-4FCA-8408-E09600D5B72E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5" y="6195674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de-CH" sz="1000" smtClean="0">
                <a:latin typeface="Arial" charset="0"/>
              </a:rPr>
              <a:t>22.05.2019</a:t>
            </a:r>
            <a:endParaRPr lang="de-CH" sz="10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/>
          </p:cNvPicPr>
          <p:nvPr userDrawn="1"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442913" y="412750"/>
            <a:ext cx="6272212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title </a:t>
            </a:r>
            <a:r>
              <a:rPr lang="de-CH" dirty="0" err="1" smtClean="0"/>
              <a:t>styles</a:t>
            </a:r>
            <a:endParaRPr lang="de-CH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466725" y="1377950"/>
            <a:ext cx="8281988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Click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edit</a:t>
            </a:r>
            <a:r>
              <a:rPr lang="de-CH" dirty="0" smtClean="0"/>
              <a:t> Master </a:t>
            </a:r>
            <a:r>
              <a:rPr lang="de-CH" dirty="0" err="1" smtClean="0"/>
              <a:t>text</a:t>
            </a:r>
            <a:r>
              <a:rPr lang="de-CH" dirty="0" smtClean="0"/>
              <a:t> </a:t>
            </a:r>
            <a:r>
              <a:rPr lang="de-CH" dirty="0" err="1" smtClean="0"/>
              <a:t>styles</a:t>
            </a:r>
            <a:endParaRPr lang="de-CH" dirty="0" smtClean="0"/>
          </a:p>
          <a:p>
            <a:pPr lvl="1"/>
            <a:r>
              <a:rPr lang="de-CH" dirty="0" smtClean="0"/>
              <a:t>Second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2"/>
            <a:r>
              <a:rPr lang="de-CH" dirty="0" smtClean="0"/>
              <a:t>Third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3"/>
            <a:r>
              <a:rPr lang="de-CH" dirty="0" err="1" smtClean="0"/>
              <a:t>Fourth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  <a:p>
            <a:pPr lvl="4"/>
            <a:r>
              <a:rPr lang="de-CH" dirty="0" err="1" smtClean="0"/>
              <a:t>Fifth</a:t>
            </a:r>
            <a:r>
              <a:rPr lang="de-CH" dirty="0" smtClean="0"/>
              <a:t> </a:t>
            </a:r>
            <a:r>
              <a:rPr lang="de-CH" dirty="0" err="1" smtClean="0"/>
              <a:t>level</a:t>
            </a:r>
            <a:endParaRPr lang="de-CH" dirty="0" smtClean="0"/>
          </a:p>
        </p:txBody>
      </p:sp>
      <p:sp>
        <p:nvSpPr>
          <p:cNvPr id="2053" name="Text Box 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58775" y="6195600"/>
            <a:ext cx="4748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Seite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Text Box 1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846800" y="6195600"/>
            <a:ext cx="558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Klinik für Forensische Psychiatrie, Zentrum für Kinder- und Jugendforensik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20"/>
            </p:custDataLst>
          </p:nvPr>
        </p:nvSpPr>
        <p:spPr bwMode="auto">
          <a:xfrm>
            <a:off x="677862" y="6220800"/>
            <a:ext cx="4392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ts val="1000"/>
              </a:lnSpc>
              <a:defRPr sz="10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E37A77-CF1A-4FCA-8408-E09600D5B72E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2056" name="Text Box 1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051200" y="6195600"/>
            <a:ext cx="81945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lang="de-CH" sz="1000" smtClean="0">
                <a:solidFill>
                  <a:srgbClr val="000000"/>
                </a:solidFill>
                <a:latin typeface="Arial" charset="0"/>
              </a:rPr>
              <a:t>11.06.2019</a:t>
            </a:r>
            <a:endParaRPr lang="de-CH" sz="1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9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</p:sldLayoutIdLst>
  <p:hf hdr="0" ftr="0" dt="0"/>
  <p:txStyles>
    <p:titleStyle>
      <a:lvl1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2pPr>
      <a:lvl3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3pPr>
      <a:lvl4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4pPr>
      <a:lvl5pPr algn="l" rtl="0" eaLnBrk="0" fontAlgn="base" hangingPunct="0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5pPr>
      <a:lvl6pPr marL="4572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6pPr>
      <a:lvl7pPr marL="9144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7pPr>
      <a:lvl8pPr marL="13716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8pPr>
      <a:lvl9pPr marL="1828800" algn="l" rtl="0" fontAlgn="base">
        <a:lnSpc>
          <a:spcPts val="3000"/>
        </a:lnSpc>
        <a:spcBef>
          <a:spcPct val="0"/>
        </a:spcBef>
        <a:spcAft>
          <a:spcPct val="0"/>
        </a:spcAft>
        <a:defRPr sz="2300" b="1">
          <a:solidFill>
            <a:srgbClr val="0078BB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96850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2pPr>
      <a:lvl3pPr marL="395288" indent="-196850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3pPr>
      <a:lvl4pPr marL="582613" indent="-18573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4pPr>
      <a:lvl5pPr marL="763588" indent="-179388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5pPr>
      <a:lvl6pPr marL="12207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6pPr>
      <a:lvl7pPr marL="16779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7pPr>
      <a:lvl8pPr marL="21351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8pPr>
      <a:lvl9pPr marL="2592388" indent="-179388" algn="l" rtl="0" fontAlgn="base">
        <a:lnSpc>
          <a:spcPts val="2200"/>
        </a:lnSpc>
        <a:spcBef>
          <a:spcPct val="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1910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1909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325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324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915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323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322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2595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317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316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1795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310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309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05290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298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297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838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32286" y="1826422"/>
            <a:ext cx="809307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dirty="0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32285" y="3141692"/>
            <a:ext cx="8120063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448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828675" indent="-28575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20000"/>
        </a:spcBef>
        <a:spcAft>
          <a:spcPct val="0"/>
        </a:spcAft>
        <a:buChar char="•"/>
        <a:defRPr sz="40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26.xml"/><Relationship Id="rId7" Type="http://schemas.openxmlformats.org/officeDocument/2006/relationships/image" Target="../media/image6.png"/><Relationship Id="rId2" Type="http://schemas.openxmlformats.org/officeDocument/2006/relationships/tags" Target="../tags/tag832.xml"/><Relationship Id="rId1" Type="http://schemas.openxmlformats.org/officeDocument/2006/relationships/tags" Target="../tags/tag8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238.xml"/><Relationship Id="rId1" Type="http://schemas.openxmlformats.org/officeDocument/2006/relationships/tags" Target="../tags/tag8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238.xml"/><Relationship Id="rId1" Type="http://schemas.openxmlformats.org/officeDocument/2006/relationships/tags" Target="../tags/tag8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238.xml"/><Relationship Id="rId1" Type="http://schemas.openxmlformats.org/officeDocument/2006/relationships/tags" Target="../tags/tag83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Layout" Target="../slideLayouts/slideLayout158.xml"/><Relationship Id="rId1" Type="http://schemas.openxmlformats.org/officeDocument/2006/relationships/tags" Target="../tags/tag8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0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0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Vh3qUujh08&amp;feature=youtu.be" TargetMode="External"/><Relationship Id="rId1" Type="http://schemas.openxmlformats.org/officeDocument/2006/relationships/slideLayout" Target="../slideLayouts/slideLayout10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14.xml"/><Relationship Id="rId7" Type="http://schemas.openxmlformats.org/officeDocument/2006/relationships/image" Target="../media/image42.png"/><Relationship Id="rId2" Type="http://schemas.openxmlformats.org/officeDocument/2006/relationships/tags" Target="../tags/tag838.xml"/><Relationship Id="rId1" Type="http://schemas.openxmlformats.org/officeDocument/2006/relationships/tags" Target="../tags/tag837.xml"/><Relationship Id="rId6" Type="http://schemas.openxmlformats.org/officeDocument/2006/relationships/image" Target="../media/image41.png"/><Relationship Id="rId5" Type="http://schemas.openxmlformats.org/officeDocument/2006/relationships/hyperlink" Target="mailto:Leonarde.vertone@puk.zh.ch" TargetMode="External"/><Relationship Id="rId10" Type="http://schemas.openxmlformats.org/officeDocument/2006/relationships/image" Target="../media/image45.png"/><Relationship Id="rId4" Type="http://schemas.openxmlformats.org/officeDocument/2006/relationships/hyperlink" Target="mailto:cornelia.bessler@puk.zh.ch" TargetMode="External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11560" y="263220"/>
            <a:ext cx="8093075" cy="20780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 sz="3200" b="0" dirty="0"/>
              <a:t>Arme Mädchen und böse Jungs?</a:t>
            </a:r>
            <a:br>
              <a:rPr lang="de-CH" sz="3200" b="0" dirty="0"/>
            </a:br>
            <a:r>
              <a:rPr lang="de-CH" sz="2400" b="0" dirty="0"/>
              <a:t>«Weibliche und männlich Jugenddelinquenz</a:t>
            </a:r>
            <a:r>
              <a:rPr lang="de-CH" sz="2400" b="0" dirty="0" smtClean="0"/>
              <a:t>»</a:t>
            </a:r>
            <a:br>
              <a:rPr lang="de-CH" sz="2400" b="0" dirty="0" smtClean="0"/>
            </a:br>
            <a:r>
              <a:rPr lang="de-CH" sz="2000" b="0" dirty="0" smtClean="0"/>
              <a:t>Gemeinsamkeiten </a:t>
            </a:r>
            <a:r>
              <a:rPr lang="de-CH" sz="2000" b="0" dirty="0"/>
              <a:t>und Unterschiede in Abklärung und Behandlung</a:t>
            </a:r>
            <a:r>
              <a:rPr lang="de-CH" sz="1600" b="0" dirty="0"/>
              <a:t/>
            </a:r>
            <a:br>
              <a:rPr lang="de-CH" sz="1600" b="0" dirty="0"/>
            </a:br>
            <a:endParaRPr lang="de-CH" sz="16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15183" y="2348880"/>
            <a:ext cx="8120063" cy="1439863"/>
          </a:xfrm>
        </p:spPr>
        <p:txBody>
          <a:bodyPr/>
          <a:lstStyle/>
          <a:p>
            <a:pPr marL="0" lvl="0" indent="0" eaLnBrk="1" hangingPunct="1">
              <a:defRPr/>
            </a:pPr>
            <a:endParaRPr lang="de-CH" sz="1400" kern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endParaRPr lang="de-CH" sz="1400" kern="1200" dirty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r>
              <a:rPr lang="de-CH" sz="1400" kern="1200" dirty="0" smtClean="0"/>
              <a:t>Tagung der Schweizerischen </a:t>
            </a:r>
            <a:r>
              <a:rPr lang="de-CH" sz="1400" kern="1200" dirty="0"/>
              <a:t>Vereinigung für Jugendstrafrechtspflege </a:t>
            </a:r>
          </a:p>
          <a:p>
            <a:pPr marL="0" lvl="0" indent="0" eaLnBrk="1" hangingPunct="1">
              <a:defRPr/>
            </a:pPr>
            <a:r>
              <a:rPr lang="de-CH" sz="1400" kern="1200" dirty="0" smtClean="0"/>
              <a:t>11. September 2019</a:t>
            </a:r>
            <a:endParaRPr lang="de-CH" sz="1400" kern="1200" dirty="0"/>
          </a:p>
          <a:p>
            <a:pPr marL="0" lvl="0" indent="0" eaLnBrk="1" hangingPunct="1">
              <a:defRPr/>
            </a:pPr>
            <a:endParaRPr lang="de-CH" sz="1400" kern="1200" dirty="0"/>
          </a:p>
          <a:p>
            <a:pPr marL="0" lvl="0" indent="0" eaLnBrk="1" hangingPunct="1">
              <a:defRPr/>
            </a:pPr>
            <a:endParaRPr lang="de-CH" sz="1100" kern="1200" dirty="0" smtClean="0"/>
          </a:p>
          <a:p>
            <a:pPr marL="0" lvl="0" indent="0" eaLnBrk="1" hangingPunct="1">
              <a:defRPr/>
            </a:pPr>
            <a:endParaRPr lang="de-CH" sz="1100" kern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endParaRPr lang="de-CH" sz="1100" kern="1200" dirty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endParaRPr lang="de-CH" sz="1100" kern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endParaRPr lang="de-CH" sz="1100" kern="12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endParaRPr lang="de-CH" sz="1100" kern="1200" dirty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endParaRPr lang="de-CH" sz="1100" kern="1200" dirty="0">
              <a:solidFill>
                <a:schemeClr val="bg1">
                  <a:lumMod val="75000"/>
                </a:schemeClr>
              </a:solidFill>
            </a:endParaRPr>
          </a:p>
          <a:p>
            <a:pPr marL="0" lvl="0" indent="0" eaLnBrk="1" hangingPunct="1">
              <a:defRPr/>
            </a:pPr>
            <a:r>
              <a:rPr lang="de-CH" sz="1100" kern="1200" dirty="0">
                <a:solidFill>
                  <a:schemeClr val="bg1">
                    <a:lumMod val="75000"/>
                  </a:schemeClr>
                </a:solidFill>
              </a:rPr>
              <a:t>Leonardo Vertone &amp; Cornelia Bessler</a:t>
            </a:r>
          </a:p>
          <a:p>
            <a:pPr marL="0" lvl="0" indent="0" eaLnBrk="1" hangingPunct="1">
              <a:defRPr/>
            </a:pPr>
            <a:r>
              <a:rPr lang="de-CH" sz="1100" kern="1200" dirty="0">
                <a:solidFill>
                  <a:schemeClr val="bg1">
                    <a:lumMod val="75000"/>
                  </a:schemeClr>
                </a:solidFill>
              </a:rPr>
              <a:t>Zentrum für Kinder- &amp; Jugendforensik </a:t>
            </a:r>
          </a:p>
          <a:p>
            <a:pPr marL="0" lvl="0" indent="0" eaLnBrk="1" hangingPunct="1">
              <a:defRPr/>
            </a:pPr>
            <a:r>
              <a:rPr lang="de-CH" sz="1100" kern="1200" dirty="0">
                <a:solidFill>
                  <a:schemeClr val="bg1">
                    <a:lumMod val="75000"/>
                  </a:schemeClr>
                </a:solidFill>
              </a:rPr>
              <a:t>Klinik für Forensische Psychiatrie</a:t>
            </a:r>
          </a:p>
          <a:p>
            <a:pPr marL="0" lvl="0" indent="0" eaLnBrk="1" hangingPunct="1">
              <a:defRPr/>
            </a:pPr>
            <a:r>
              <a:rPr lang="de-CH" sz="1100" kern="1200" dirty="0">
                <a:solidFill>
                  <a:schemeClr val="bg1">
                    <a:lumMod val="75000"/>
                  </a:schemeClr>
                </a:solidFill>
              </a:rPr>
              <a:t>Psychiatrische Universitätsklinik Zürich</a:t>
            </a:r>
          </a:p>
          <a:p>
            <a:endParaRPr lang="de-CH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554" y="3608853"/>
            <a:ext cx="1416174" cy="141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16488"/>
            <a:ext cx="697681" cy="123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08853"/>
            <a:ext cx="679132" cy="1283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441" y="2348880"/>
            <a:ext cx="908200" cy="87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29200"/>
            <a:ext cx="3868688" cy="1450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8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22210"/>
            <a:ext cx="5184576" cy="479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Strafgesetz</a:t>
            </a:r>
            <a:br>
              <a:rPr lang="de-CH" dirty="0" smtClean="0"/>
            </a:br>
            <a:r>
              <a:rPr lang="de-CH" sz="1800" dirty="0" smtClean="0"/>
              <a:t>Beschuldigte nach Alter und Geschlecht 2018</a:t>
            </a:r>
            <a:endParaRPr lang="de-CH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84" y="1377951"/>
            <a:ext cx="641687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29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Betäubungsmittelgesetz</a:t>
            </a:r>
            <a:br>
              <a:rPr lang="de-CH" dirty="0" smtClean="0"/>
            </a:br>
            <a:r>
              <a:rPr lang="de-CH" sz="1800" b="0" dirty="0" smtClean="0"/>
              <a:t>Beschuldigte nach Alter und Geschlecht 2018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71" y="1377951"/>
            <a:ext cx="7088317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26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Prävalenz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</p:nvPr>
        </p:nvGraphicFramePr>
        <p:xfrm>
          <a:off x="466725" y="1377950"/>
          <a:ext cx="8281988" cy="4635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44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53226"/>
              </p:ext>
            </p:extLst>
          </p:nvPr>
        </p:nvGraphicFramePr>
        <p:xfrm>
          <a:off x="6372224" y="2132877"/>
          <a:ext cx="2229265" cy="2452370"/>
        </p:xfrm>
        <a:graphic>
          <a:graphicData uri="http://schemas.openxmlformats.org/drawingml/2006/table">
            <a:tbl>
              <a:tblPr/>
              <a:tblGrid>
                <a:gridCol w="2229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Straftaten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gegen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Leib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und </a:t>
                      </a:r>
                      <a:r>
                        <a:rPr lang="en-GB" sz="1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Leben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: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Vorsätzliche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Tötung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Mord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Totschlag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Kindestötung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Fahrlässige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Tötung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Schwere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Körperverletzung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Einfache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Körperverletzung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Fahrlässige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Körperverletzung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Unterlassung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der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Nothilfe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Gefährdung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des </a:t>
                      </a:r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Lebens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Raufhandel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Angriff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(in Kraft: 01.01.1990)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Gewaltdarstellungen</a:t>
                      </a:r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(in Kraft: 01.01.1990)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028985"/>
              </p:ext>
            </p:extLst>
          </p:nvPr>
        </p:nvGraphicFramePr>
        <p:xfrm>
          <a:off x="467544" y="908720"/>
          <a:ext cx="5761459" cy="4600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95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391246"/>
              </p:ext>
            </p:extLst>
          </p:nvPr>
        </p:nvGraphicFramePr>
        <p:xfrm>
          <a:off x="5868161" y="1844827"/>
          <a:ext cx="2804889" cy="670560"/>
        </p:xfrm>
        <a:graphic>
          <a:graphicData uri="http://schemas.openxmlformats.org/drawingml/2006/table">
            <a:tbl>
              <a:tblPr/>
              <a:tblGrid>
                <a:gridCol w="2804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  <a:r>
                        <a:rPr lang="en-GB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Urkundenfälschung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8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Urkundenfälschung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Fälschung von Ausweisen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l" fontAlgn="ctr"/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Erschleichung</a:t>
                      </a:r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einer</a:t>
                      </a:r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falschen</a:t>
                      </a:r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GB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Beurkundung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536747"/>
              </p:ext>
            </p:extLst>
          </p:nvPr>
        </p:nvGraphicFramePr>
        <p:xfrm>
          <a:off x="466725" y="1196752"/>
          <a:ext cx="5329411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32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6721375" cy="801688"/>
          </a:xfrm>
        </p:spPr>
        <p:txBody>
          <a:bodyPr/>
          <a:lstStyle/>
          <a:p>
            <a:r>
              <a:rPr lang="de-CH" dirty="0" smtClean="0"/>
              <a:t>Entwicklung der Beschuldigtenbelastungszahl verschiedener Delikte seit 2015 </a:t>
            </a:r>
            <a:br>
              <a:rPr lang="de-CH" dirty="0" smtClean="0"/>
            </a:br>
            <a:r>
              <a:rPr lang="de-CH" sz="1600" b="0" dirty="0" smtClean="0"/>
              <a:t>(15-17 jährige Jugendliche) </a:t>
            </a:r>
            <a:r>
              <a:rPr lang="de-CH" sz="1600" b="0" i="1" dirty="0" smtClean="0"/>
              <a:t>Quelle: Dirk Baier 2019</a:t>
            </a:r>
            <a:endParaRPr lang="de-CH" sz="2800" b="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0"/>
          <a:stretch/>
        </p:blipFill>
        <p:spPr bwMode="auto">
          <a:xfrm>
            <a:off x="-33535" y="1916832"/>
            <a:ext cx="8640960" cy="413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 bwMode="auto">
          <a:xfrm>
            <a:off x="1115616" y="2863969"/>
            <a:ext cx="1800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eaLnBrk="1" hangingPunct="1"/>
            <a:endParaRPr lang="de-CH" sz="1800" dirty="0" err="1" smtClean="0"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115616" y="2348880"/>
            <a:ext cx="1512168" cy="5150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/>
          <p:cNvSpPr/>
          <p:nvPr/>
        </p:nvSpPr>
        <p:spPr>
          <a:xfrm>
            <a:off x="1115616" y="4077072"/>
            <a:ext cx="1512168" cy="432048"/>
          </a:xfrm>
          <a:prstGeom prst="rect">
            <a:avLst/>
          </a:prstGeom>
          <a:noFill/>
          <a:ln>
            <a:solidFill>
              <a:srgbClr val="F83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/>
          <p:cNvSpPr/>
          <p:nvPr/>
        </p:nvSpPr>
        <p:spPr>
          <a:xfrm>
            <a:off x="2890656" y="3522954"/>
            <a:ext cx="1512168" cy="5150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/>
          <p:cNvSpPr/>
          <p:nvPr/>
        </p:nvSpPr>
        <p:spPr>
          <a:xfrm>
            <a:off x="4572000" y="3963880"/>
            <a:ext cx="1512168" cy="5150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hteck 16"/>
          <p:cNvSpPr/>
          <p:nvPr/>
        </p:nvSpPr>
        <p:spPr>
          <a:xfrm>
            <a:off x="6300192" y="3016369"/>
            <a:ext cx="1512168" cy="6286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 17"/>
          <p:cNvSpPr/>
          <p:nvPr/>
        </p:nvSpPr>
        <p:spPr>
          <a:xfrm>
            <a:off x="2898545" y="4478969"/>
            <a:ext cx="1512168" cy="216024"/>
          </a:xfrm>
          <a:prstGeom prst="rect">
            <a:avLst/>
          </a:prstGeom>
          <a:noFill/>
          <a:ln>
            <a:solidFill>
              <a:srgbClr val="F83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 18"/>
          <p:cNvSpPr/>
          <p:nvPr/>
        </p:nvSpPr>
        <p:spPr>
          <a:xfrm>
            <a:off x="4563104" y="4746964"/>
            <a:ext cx="1512168" cy="216024"/>
          </a:xfrm>
          <a:prstGeom prst="rect">
            <a:avLst/>
          </a:prstGeom>
          <a:noFill/>
          <a:ln>
            <a:solidFill>
              <a:srgbClr val="F83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Rechteck 19"/>
          <p:cNvSpPr/>
          <p:nvPr/>
        </p:nvSpPr>
        <p:spPr>
          <a:xfrm>
            <a:off x="6317929" y="3645024"/>
            <a:ext cx="1512168" cy="216024"/>
          </a:xfrm>
          <a:prstGeom prst="rect">
            <a:avLst/>
          </a:prstGeom>
          <a:noFill/>
          <a:ln>
            <a:solidFill>
              <a:srgbClr val="F83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60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 smtClean="0"/>
              <a:t>Entwicklungen im polizeilichen </a:t>
            </a:r>
            <a:r>
              <a:rPr lang="de-CH" sz="2800" dirty="0" err="1" smtClean="0"/>
              <a:t>Hellfeld</a:t>
            </a:r>
            <a:r>
              <a:rPr lang="de-CH" sz="2800" b="0" dirty="0" smtClean="0"/>
              <a:t/>
            </a:r>
            <a:br>
              <a:rPr lang="de-CH" sz="2800" b="0" dirty="0" smtClean="0"/>
            </a:br>
            <a:r>
              <a:rPr lang="de-CH" sz="1600" b="0" i="1" dirty="0"/>
              <a:t>Quelle: Dirk Baier 2019</a:t>
            </a:r>
            <a:endParaRPr lang="de-CH" sz="28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88884"/>
            <a:ext cx="9250444" cy="262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5148064" y="2636912"/>
            <a:ext cx="31683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/>
          <p:cNvSpPr/>
          <p:nvPr/>
        </p:nvSpPr>
        <p:spPr>
          <a:xfrm>
            <a:off x="179512" y="2903981"/>
            <a:ext cx="100811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/>
        </p:nvSpPr>
        <p:spPr>
          <a:xfrm>
            <a:off x="3203848" y="3151565"/>
            <a:ext cx="792088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/>
          <p:cNvSpPr/>
          <p:nvPr/>
        </p:nvSpPr>
        <p:spPr>
          <a:xfrm>
            <a:off x="1619672" y="3439597"/>
            <a:ext cx="208823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/>
          <p:cNvSpPr/>
          <p:nvPr/>
        </p:nvSpPr>
        <p:spPr>
          <a:xfrm>
            <a:off x="2663788" y="4725144"/>
            <a:ext cx="2700300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431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91D02C84-1B35-4626-B6CD-FEC2DA49A0A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Zahlen aus dem Zentrum für Kinder- und Jugendforensik </a:t>
            </a:r>
            <a:r>
              <a:rPr lang="de-CH" sz="1600" dirty="0" smtClean="0"/>
              <a:t>(Gutachten und Therapieabklärungen) </a:t>
            </a:r>
            <a:endParaRPr lang="de-CH" dirty="0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 smtClean="0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283071"/>
              </p:ext>
            </p:extLst>
          </p:nvPr>
        </p:nvGraphicFramePr>
        <p:xfrm>
          <a:off x="1162050" y="1304764"/>
          <a:ext cx="6722318" cy="4243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95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91D02C84-1B35-4626-B6CD-FEC2DA49A0A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Zahlen aus dem Zentrum für Kinder- und Jugendforensik – 2009-2018 </a:t>
            </a:r>
            <a:r>
              <a:rPr lang="de-CH" sz="1600" dirty="0"/>
              <a:t>(Gutachten)</a:t>
            </a:r>
            <a:r>
              <a:rPr lang="de-CH" dirty="0" smtClean="0"/>
              <a:t>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 smtClean="0"/>
          </a:p>
        </p:txBody>
      </p:sp>
      <p:graphicFrame>
        <p:nvGraphicFramePr>
          <p:cNvPr id="7" name="Diagramm 6"/>
          <p:cNvGraphicFramePr>
            <a:graphicFrameLocks/>
          </p:cNvGraphicFramePr>
          <p:nvPr/>
        </p:nvGraphicFramePr>
        <p:xfrm>
          <a:off x="1343025" y="1257300"/>
          <a:ext cx="645795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92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Weiblich und männlich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5530" y="908721"/>
            <a:ext cx="8440737" cy="416862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de-CH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dirty="0" smtClean="0"/>
              <a:t>Zweigeschlechtlichkeit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93DC-A2F3-42D4-B5B9-7A6121D06AEB}" type="slidenum">
              <a:rPr lang="de-CH" altLang="de-DE" smtClean="0">
                <a:solidFill>
                  <a:srgbClr val="000000"/>
                </a:solidFill>
              </a:rPr>
              <a:pPr/>
              <a:t>2</a:t>
            </a:fld>
            <a:endParaRPr lang="de-CH" altLang="de-DE" dirty="0">
              <a:solidFill>
                <a:srgbClr val="000000"/>
              </a:solidFill>
            </a:endParaRPr>
          </a:p>
        </p:txBody>
      </p:sp>
      <p:sp>
        <p:nvSpPr>
          <p:cNvPr id="2" name="AutoShape 2" descr="https://media1.picsearch.com/is?Pcfv5SQcn_u5OXQeFz4GUU4Ga_T_MeOcjnfxpq7Nq9s&amp;height=220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3" name="AutoShape 4" descr="https://media1.picsearch.com/is?Pcfv5SQcn_u5OXQeFz4GUU4Ga_T_MeOcjnfxpq7Nq9s&amp;height=220"/>
          <p:cNvSpPr>
            <a:spLocks noChangeAspect="1" noChangeArrowheads="1"/>
          </p:cNvSpPr>
          <p:nvPr/>
        </p:nvSpPr>
        <p:spPr bwMode="auto">
          <a:xfrm>
            <a:off x="307975" y="79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89" y="1640683"/>
            <a:ext cx="32480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42623"/>
            <a:ext cx="2339762" cy="217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t="63306" r="30156" b="8925"/>
          <a:stretch/>
        </p:blipFill>
        <p:spPr bwMode="auto">
          <a:xfrm>
            <a:off x="4003114" y="398725"/>
            <a:ext cx="840287" cy="58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38054"/>
            <a:ext cx="2401213" cy="150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13579"/>
            <a:ext cx="3392250" cy="203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5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fld id="{91D02C84-1B35-4626-B6CD-FEC2DA49A0A6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dirty="0" smtClean="0"/>
              <a:t>Zahlen aus dem Zentrum für Kinder- und Jugendforensik 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/>
          </a:p>
          <a:p>
            <a:pPr marL="0" indent="0" eaLnBrk="1" hangingPunct="1"/>
            <a:endParaRPr lang="de-CH" dirty="0" smtClean="0"/>
          </a:p>
          <a:p>
            <a:pPr marL="0" indent="0" eaLnBrk="1" hangingPunct="1"/>
            <a:endParaRPr lang="de-CH" dirty="0" smtClean="0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868740"/>
              </p:ext>
            </p:extLst>
          </p:nvPr>
        </p:nvGraphicFramePr>
        <p:xfrm>
          <a:off x="1376363" y="1309687"/>
          <a:ext cx="6219974" cy="377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/>
          <p:cNvSpPr txBox="1"/>
          <p:nvPr/>
        </p:nvSpPr>
        <p:spPr bwMode="auto">
          <a:xfrm>
            <a:off x="935596" y="5179258"/>
            <a:ext cx="723680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dirty="0" smtClean="0">
                <a:solidFill>
                  <a:srgbClr val="000000"/>
                </a:solidFill>
              </a:rPr>
              <a:t>Zahlen der Gutachten der letzten 14 weiblichen und 14 männlichen Exploranden</a:t>
            </a:r>
          </a:p>
        </p:txBody>
      </p:sp>
    </p:spTree>
    <p:extLst>
      <p:ext uri="{BB962C8B-B14F-4D97-AF65-F5344CB8AC3E}">
        <p14:creationId xmlns:p14="http://schemas.microsoft.com/office/powerpoint/2010/main" val="33128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441455" cy="801688"/>
          </a:xfrm>
        </p:spPr>
        <p:txBody>
          <a:bodyPr/>
          <a:lstStyle/>
          <a:p>
            <a:r>
              <a:rPr lang="de-CH" sz="1600" dirty="0"/>
              <a:t>Gilt der theoretische und empirische Kenntnisstand über Kriminalität und Gewalt sowie die forensisch-psychiatrische Behandlung </a:t>
            </a:r>
            <a:r>
              <a:rPr lang="de-CH" sz="1600" dirty="0" smtClean="0"/>
              <a:t/>
            </a:r>
            <a:br>
              <a:rPr lang="de-CH" sz="1600" dirty="0" smtClean="0"/>
            </a:br>
            <a:r>
              <a:rPr lang="de-CH" sz="1600" dirty="0" smtClean="0"/>
              <a:t>für </a:t>
            </a:r>
            <a:r>
              <a:rPr lang="de-CH" sz="1600" dirty="0"/>
              <a:t>Mädchen / junge Frauen?</a:t>
            </a:r>
            <a:br>
              <a:rPr lang="de-CH" sz="1600" dirty="0"/>
            </a:br>
            <a:endParaRPr lang="de-CH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340768"/>
            <a:ext cx="8281988" cy="4635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CH" sz="1600" dirty="0"/>
              <a:t>Die meisten Untersuchungen innerhalb der forensischen Psychiatrie </a:t>
            </a:r>
            <a:r>
              <a:rPr lang="de-CH" sz="1600" dirty="0" smtClean="0"/>
              <a:t>wurden an männliche Populationen durchgeführt.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/>
              <a:t>Nahezu alle </a:t>
            </a:r>
            <a:r>
              <a:rPr lang="de-CH" sz="1600" dirty="0" smtClean="0"/>
              <a:t>in der </a:t>
            </a:r>
            <a:r>
              <a:rPr lang="de-CH" sz="1600" dirty="0"/>
              <a:t>forensischen Psychiatrie verwendeten Instrumente und Behandlungsmethoden sind speziell für männliche </a:t>
            </a:r>
            <a:r>
              <a:rPr lang="de-CH" sz="1600" dirty="0" smtClean="0"/>
              <a:t>Populationen entwickelt </a:t>
            </a:r>
            <a:r>
              <a:rPr lang="de-CH" sz="1600" dirty="0"/>
              <a:t>und an ihnen erforscht. </a:t>
            </a:r>
            <a:endParaRPr lang="de-CH" sz="1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CH" sz="1600" dirty="0" smtClean="0"/>
              <a:t>Offene Fragen: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Frühsignalisierung </a:t>
            </a:r>
            <a:r>
              <a:rPr lang="de-CH" sz="1600" dirty="0"/>
              <a:t>und Prävention 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spezifischen </a:t>
            </a:r>
            <a:r>
              <a:rPr lang="de-CH" sz="1600" dirty="0"/>
              <a:t>Risiko- und Schutzfaktoren </a:t>
            </a:r>
            <a:endParaRPr lang="de-CH" sz="1600" dirty="0" smtClean="0"/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/>
              <a:t>Rückfallrisiko 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Anwendbarkeit </a:t>
            </a:r>
            <a:r>
              <a:rPr lang="de-CH" sz="1600" dirty="0"/>
              <a:t>von Prognoseinstrumenten </a:t>
            </a:r>
            <a:endParaRPr lang="de-CH" sz="1600" dirty="0" smtClean="0"/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Behandlungsmaßnahme</a:t>
            </a:r>
            <a:endParaRPr lang="de-CH" sz="1600" dirty="0"/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inhaltlichen </a:t>
            </a:r>
            <a:r>
              <a:rPr lang="de-CH" sz="1600" dirty="0"/>
              <a:t>Gestaltung der Behandlung </a:t>
            </a:r>
            <a:endParaRPr lang="de-CH" sz="1600" dirty="0" smtClean="0"/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Risikomanagements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 smtClean="0"/>
              <a:t>Behandlungsrichtlinien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de-CH" sz="1600" dirty="0"/>
              <a:t>Prävention transgenerationaler Weitergabe von Risikoverhalten 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/>
              <a:t>Merkmale </a:t>
            </a:r>
            <a:r>
              <a:rPr lang="de-CH" dirty="0" smtClean="0"/>
              <a:t>des gewalttätigen </a:t>
            </a:r>
            <a:r>
              <a:rPr lang="de-CH" dirty="0"/>
              <a:t>Verhaltens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0997840"/>
              </p:ext>
            </p:extLst>
          </p:nvPr>
        </p:nvGraphicFramePr>
        <p:xfrm>
          <a:off x="395536" y="1124744"/>
          <a:ext cx="828198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467544" y="4653138"/>
            <a:ext cx="8280920" cy="1116124"/>
            <a:chOff x="2636974" y="1716300"/>
            <a:chExt cx="3870051" cy="34254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636974" y="1716300"/>
              <a:ext cx="3870051" cy="1104966"/>
              <a:chOff x="39" y="68908"/>
              <a:chExt cx="3870051" cy="1104966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" y="68908"/>
                <a:ext cx="3870050" cy="110496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hteck 13"/>
              <p:cNvSpPr/>
              <p:nvPr/>
            </p:nvSpPr>
            <p:spPr>
              <a:xfrm>
                <a:off x="40" y="68908"/>
                <a:ext cx="3870050" cy="11049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2636975" y="2177100"/>
              <a:ext cx="3870050" cy="2964600"/>
              <a:chOff x="40" y="529708"/>
              <a:chExt cx="3870050" cy="2964600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40" y="1173876"/>
                <a:ext cx="3870050" cy="2320429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Wenn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relationale, indirekte Aggressionen  hinzugenommen werden,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gleichen sich Geschlechtsunterschiede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in der Häufigkeit an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Verstärkung durch «falsche Freunde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».</a:t>
                </a:r>
                <a:endParaRPr lang="de-CH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CH" sz="20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0" y="529708"/>
                <a:ext cx="3870050" cy="29646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6" name="Textfeld 15"/>
          <p:cNvSpPr txBox="1"/>
          <p:nvPr/>
        </p:nvSpPr>
        <p:spPr bwMode="auto">
          <a:xfrm>
            <a:off x="467544" y="694194"/>
            <a:ext cx="828091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i="1" dirty="0" smtClean="0">
                <a:solidFill>
                  <a:srgbClr val="0070C0"/>
                </a:solidFill>
              </a:rPr>
              <a:t>Quellen: Vivienne de Vogel &amp; Uta Kröger (2016);  Miller (2009), </a:t>
            </a:r>
            <a:r>
              <a:rPr lang="de-CH" sz="1200" i="1" dirty="0" err="1" smtClean="0">
                <a:solidFill>
                  <a:srgbClr val="0070C0"/>
                </a:solidFill>
              </a:rPr>
              <a:t>Kawamura</a:t>
            </a:r>
            <a:r>
              <a:rPr lang="de-CH" sz="1200" i="1" dirty="0" smtClean="0">
                <a:solidFill>
                  <a:srgbClr val="0070C0"/>
                </a:solidFill>
              </a:rPr>
              <a:t>-Reindl (2011) </a:t>
            </a:r>
          </a:p>
        </p:txBody>
      </p:sp>
    </p:spTree>
    <p:extLst>
      <p:ext uri="{BB962C8B-B14F-4D97-AF65-F5344CB8AC3E}">
        <p14:creationId xmlns:p14="http://schemas.microsoft.com/office/powerpoint/2010/main" val="30491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931"/>
            <a:ext cx="4536504" cy="641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21336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9" y="3130675"/>
            <a:ext cx="1990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3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946" y="412751"/>
            <a:ext cx="8233543" cy="801688"/>
          </a:xfrm>
        </p:spPr>
        <p:txBody>
          <a:bodyPr/>
          <a:lstStyle/>
          <a:p>
            <a:r>
              <a:rPr lang="de-CH" dirty="0" smtClean="0"/>
              <a:t>Leitsymptome der Störung des </a:t>
            </a:r>
            <a:r>
              <a:rPr lang="de-CH" dirty="0"/>
              <a:t>Sozialverhaltens </a:t>
            </a:r>
            <a:br>
              <a:rPr lang="de-CH" dirty="0"/>
            </a:br>
            <a:r>
              <a:rPr lang="de-CH" dirty="0"/>
              <a:t> (ICD-10: F 91)                   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683568" y="2492896"/>
            <a:ext cx="6354368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sz="1800" dirty="0" smtClean="0">
                <a:latin typeface="Arial" charset="0"/>
              </a:rPr>
              <a:t>Ungehorsam, Streiten, Tyrannisieren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dirty="0" smtClean="0">
                <a:latin typeface="Arial" charset="0"/>
              </a:rPr>
              <a:t>Häufige und schwere Wutausbrüche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sz="1800" dirty="0" smtClean="0">
                <a:latin typeface="Arial" charset="0"/>
              </a:rPr>
              <a:t>Grausamkeit gegenüber andern Menschen und/oder Tieren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dirty="0" smtClean="0">
                <a:latin typeface="Arial" charset="0"/>
              </a:rPr>
              <a:t>Destruktivität gegenüber Eigentum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sz="1800" dirty="0" smtClean="0">
                <a:latin typeface="Arial" charset="0"/>
              </a:rPr>
              <a:t>Zündeln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dirty="0" smtClean="0">
                <a:latin typeface="Arial" charset="0"/>
              </a:rPr>
              <a:t>Stehlen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sz="1800" dirty="0" smtClean="0">
                <a:latin typeface="Arial" charset="0"/>
              </a:rPr>
              <a:t>Häufiges Lügen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dirty="0" smtClean="0">
                <a:latin typeface="Arial" charset="0"/>
              </a:rPr>
              <a:t>Schulschwänzen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de-CH" sz="1800" dirty="0" smtClean="0">
                <a:latin typeface="Arial" charset="0"/>
              </a:rPr>
              <a:t>Weglaufen von zuhause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de-CH" sz="1800" dirty="0" err="1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56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Störung des Sozialverhaltens (ICD-10: </a:t>
            </a:r>
            <a:r>
              <a:rPr lang="de-CH" dirty="0" smtClean="0"/>
              <a:t>F 91)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628286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0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8099"/>
          </a:xfrm>
        </p:spPr>
        <p:txBody>
          <a:bodyPr/>
          <a:lstStyle/>
          <a:p>
            <a:r>
              <a:rPr lang="de-CH" dirty="0" smtClean="0"/>
              <a:t>Störung des Sozialverhaltens (ICD-10: F91) 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>
          <a:xfrm>
            <a:off x="180976" y="2940477"/>
            <a:ext cx="4040188" cy="423739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de-CH" b="0" dirty="0" smtClean="0">
                <a:solidFill>
                  <a:schemeClr val="bg1"/>
                </a:solidFill>
              </a:rPr>
              <a:t>Mädchen</a:t>
            </a:r>
            <a:endParaRPr lang="de-CH" b="0" dirty="0">
              <a:solidFill>
                <a:schemeClr val="bg1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179512" y="3356992"/>
            <a:ext cx="4040188" cy="187220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Prävalenz 2 – 9 %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Zerstörung von Eigentum, Verbreiten von Gerüchten, Ausschluss aus sozialen Gruppen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Früher Beginn der SSV: 7,5%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Risiko für Schwangerschaft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/>
              <a:t>♀ mit CU weniger Angst, </a:t>
            </a:r>
            <a:r>
              <a:rPr lang="de-CH" sz="1600" dirty="0" smtClean="0"/>
              <a:t>Depression, schlechter Verlauf wenn </a:t>
            </a:r>
            <a:r>
              <a:rPr lang="de-CH" sz="1600" dirty="0"/>
              <a:t>E</a:t>
            </a:r>
            <a:r>
              <a:rPr lang="de-CH" sz="1600" dirty="0" smtClean="0"/>
              <a:t>ltern Defizite haben.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2000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4438825" y="2976481"/>
            <a:ext cx="4041775" cy="351731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de-CH" b="0" dirty="0" smtClean="0">
                <a:solidFill>
                  <a:schemeClr val="bg1"/>
                </a:solidFill>
              </a:rPr>
              <a:t>Jungen</a:t>
            </a:r>
            <a:endParaRPr lang="de-CH" b="0" dirty="0">
              <a:solidFill>
                <a:schemeClr val="bg1"/>
              </a:solidFill>
            </a:endParaRPr>
          </a:p>
        </p:txBody>
      </p:sp>
      <p:sp>
        <p:nvSpPr>
          <p:cNvPr id="8" name="Inhaltsplatzhalter 7"/>
          <p:cNvSpPr>
            <a:spLocks noGrp="1"/>
          </p:cNvSpPr>
          <p:nvPr>
            <p:ph sz="quarter" idx="4"/>
          </p:nvPr>
        </p:nvSpPr>
        <p:spPr>
          <a:xfrm>
            <a:off x="4460301" y="3356992"/>
            <a:ext cx="4041775" cy="39512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Prävalenz: 6 -16 %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Stehlen, Weglaufen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err="1" smtClean="0"/>
              <a:t>Bullying</a:t>
            </a:r>
            <a:endParaRPr lang="de-CH" sz="1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Schweregrad höher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Früher Beginn 10,5%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600" dirty="0" smtClean="0"/>
              <a:t>Auf die Kindheit beschränkt</a:t>
            </a:r>
            <a:endParaRPr lang="de-CH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211808" y="1151796"/>
            <a:ext cx="7819320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eaLnBrk="1" hangingPunct="1"/>
            <a:r>
              <a:rPr lang="de-CH" sz="1600" b="1" dirty="0" smtClean="0">
                <a:latin typeface="Arial" charset="0"/>
              </a:rPr>
              <a:t>SSV</a:t>
            </a:r>
            <a:r>
              <a:rPr lang="de-CH" sz="1600" dirty="0" smtClean="0">
                <a:latin typeface="Arial" charset="0"/>
              </a:rPr>
              <a:t>: Kinder mit einer SSV zeigen dauerhaftes Muster, oppositioneller und dissozialer </a:t>
            </a:r>
          </a:p>
          <a:p>
            <a:pPr eaLnBrk="1" hangingPunct="1"/>
            <a:r>
              <a:rPr lang="de-CH" sz="1600" dirty="0" smtClean="0">
                <a:latin typeface="Arial" charset="0"/>
              </a:rPr>
              <a:t>Verhaltensweisen, durch sie die soziale Normen und die Rechte anderer verletzen </a:t>
            </a:r>
          </a:p>
          <a:p>
            <a:pPr eaLnBrk="1" hangingPunct="1"/>
            <a:r>
              <a:rPr lang="de-CH" sz="1600" dirty="0" smtClean="0">
                <a:latin typeface="Arial" charset="0"/>
              </a:rPr>
              <a:t>und die von Wutausbrüchen bis hin zu Grausamkeiten anderen gegenüber reichen.</a:t>
            </a:r>
          </a:p>
          <a:p>
            <a:pPr eaLnBrk="1" hangingPunct="1"/>
            <a:r>
              <a:rPr lang="de-CH" sz="1600" dirty="0" smtClean="0">
                <a:latin typeface="Arial" charset="0"/>
              </a:rPr>
              <a:t>Formen: In Kombination mit ADHS oder einer emotionalen Störung, </a:t>
            </a:r>
          </a:p>
          <a:p>
            <a:pPr eaLnBrk="1" hangingPunct="1"/>
            <a:r>
              <a:rPr lang="de-CH" sz="1600" dirty="0">
                <a:latin typeface="Arial" charset="0"/>
              </a:rPr>
              <a:t>a</a:t>
            </a:r>
            <a:r>
              <a:rPr lang="de-CH" sz="1600" dirty="0" smtClean="0">
                <a:latin typeface="Arial" charset="0"/>
              </a:rPr>
              <a:t>uf den familiärer Kontext beschränkt, verfugen über soziale Beziehungen. </a:t>
            </a:r>
          </a:p>
          <a:p>
            <a:r>
              <a:rPr lang="de-CH" sz="1600" dirty="0" smtClean="0">
                <a:latin typeface="Arial" charset="0"/>
              </a:rPr>
              <a:t>♂</a:t>
            </a:r>
            <a:r>
              <a:rPr lang="de-CH" sz="1600" dirty="0">
                <a:latin typeface="Arial" charset="0"/>
              </a:rPr>
              <a:t>:♀ = </a:t>
            </a:r>
            <a:r>
              <a:rPr lang="de-CH" sz="1600" dirty="0" smtClean="0">
                <a:latin typeface="Arial" charset="0"/>
              </a:rPr>
              <a:t>5:1; Geschlechtsspezifische Symptomcluster, veränderte Schwellenwerte</a:t>
            </a:r>
          </a:p>
          <a:p>
            <a:r>
              <a:rPr lang="de-CH" sz="1600" dirty="0">
                <a:latin typeface="Arial" charset="0"/>
              </a:rPr>
              <a:t>Altersspektrum, CU-Persönlichkeitsmerkmale </a:t>
            </a:r>
            <a:r>
              <a:rPr lang="de-CH" sz="1600" dirty="0" smtClean="0">
                <a:latin typeface="Arial" charset="0"/>
              </a:rPr>
              <a:t>()</a:t>
            </a:r>
            <a:endParaRPr lang="de-CH" sz="1600" dirty="0">
              <a:latin typeface="Arial" charset="0"/>
            </a:endParaRPr>
          </a:p>
          <a:p>
            <a:pPr eaLnBrk="1" hangingPunct="1"/>
            <a:endParaRPr lang="de-CH" sz="1800" dirty="0" smtClean="0"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211808" y="873572"/>
            <a:ext cx="8496944" cy="27699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wrap="square" lIns="0" tIns="0" rIns="0" bIns="0" rtlCol="0" anchor="b">
            <a:spAutoFit/>
          </a:bodyPr>
          <a:lstStyle/>
          <a:p>
            <a:pPr algn="ctr" eaLnBrk="1" hangingPunct="1"/>
            <a:r>
              <a:rPr lang="de-CH" sz="1800" dirty="0" smtClean="0">
                <a:solidFill>
                  <a:schemeClr val="bg1"/>
                </a:solidFill>
                <a:latin typeface="Arial" charset="0"/>
              </a:rPr>
              <a:t>Gemeinsamkeit</a:t>
            </a:r>
          </a:p>
        </p:txBody>
      </p:sp>
      <p:sp>
        <p:nvSpPr>
          <p:cNvPr id="11" name="Textfeld 10"/>
          <p:cNvSpPr txBox="1"/>
          <p:nvPr/>
        </p:nvSpPr>
        <p:spPr bwMode="auto">
          <a:xfrm>
            <a:off x="103796" y="5877272"/>
            <a:ext cx="8712968" cy="1107996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 lIns="0" tIns="0" rIns="0" bIns="0" rtlCol="0" anchor="b">
            <a:spAutoFit/>
          </a:bodyPr>
          <a:lstStyle/>
          <a:p>
            <a:r>
              <a:rPr lang="de-CH" dirty="0" smtClean="0">
                <a:latin typeface="Arial" charset="0"/>
              </a:rPr>
              <a:t>  Im </a:t>
            </a:r>
            <a:r>
              <a:rPr lang="de-CH" dirty="0">
                <a:latin typeface="Arial" charset="0"/>
              </a:rPr>
              <a:t>Jugendalter gleicht sich die Symptomatik zwischen Mädchen und </a:t>
            </a:r>
            <a:r>
              <a:rPr lang="de-CH" dirty="0" smtClean="0">
                <a:latin typeface="Arial" charset="0"/>
              </a:rPr>
              <a:t>Jungen an.</a:t>
            </a:r>
          </a:p>
          <a:p>
            <a:r>
              <a:rPr lang="de-CH" dirty="0" smtClean="0">
                <a:latin typeface="Arial" charset="0"/>
              </a:rPr>
              <a:t>  Früher Beginn &gt; negativer Verlauf &gt; Gewalttätiges Verhalten, psychische </a:t>
            </a:r>
            <a:r>
              <a:rPr lang="de-CH" dirty="0">
                <a:latin typeface="Arial" charset="0"/>
              </a:rPr>
              <a:t>&amp;</a:t>
            </a:r>
            <a:r>
              <a:rPr lang="de-CH" dirty="0" smtClean="0">
                <a:latin typeface="Arial" charset="0"/>
              </a:rPr>
              <a:t>  </a:t>
            </a:r>
          </a:p>
          <a:p>
            <a:r>
              <a:rPr lang="de-CH" dirty="0" smtClean="0">
                <a:latin typeface="Arial" charset="0"/>
              </a:rPr>
              <a:t>  körperliche Erkrankungen, finanzielle Probleme, frühe Schwangerschaften.</a:t>
            </a:r>
          </a:p>
          <a:p>
            <a:endParaRPr lang="de-CH" dirty="0">
              <a:latin typeface="Arial" charset="0"/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467574" y="627379"/>
            <a:ext cx="51526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rtlCol="0" anchor="b">
            <a:spAutoFit/>
          </a:bodyPr>
          <a:lstStyle/>
          <a:p>
            <a:pPr eaLnBrk="1" hangingPunct="1"/>
            <a:r>
              <a:rPr lang="de-CH" sz="1600" i="1" dirty="0" smtClean="0">
                <a:solidFill>
                  <a:srgbClr val="0070C0"/>
                </a:solidFill>
                <a:latin typeface="Arial" charset="0"/>
              </a:rPr>
              <a:t>Quelle: Stadler (2013); Bauer, Whitman &amp; </a:t>
            </a:r>
            <a:r>
              <a:rPr lang="de-CH" sz="1600" i="1" dirty="0" err="1" smtClean="0">
                <a:solidFill>
                  <a:srgbClr val="0070C0"/>
                </a:solidFill>
                <a:latin typeface="Arial" charset="0"/>
              </a:rPr>
              <a:t>Kosson</a:t>
            </a:r>
            <a:r>
              <a:rPr lang="de-CH" sz="1600" i="1" dirty="0" smtClean="0">
                <a:solidFill>
                  <a:srgbClr val="0070C0"/>
                </a:solidFill>
                <a:latin typeface="Arial" charset="0"/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6868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 err="1" smtClean="0"/>
              <a:t>Komorbiditäten</a:t>
            </a:r>
            <a:r>
              <a:rPr lang="de-CH" dirty="0" smtClean="0"/>
              <a:t> bei SSV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018793"/>
              </p:ext>
            </p:extLst>
          </p:nvPr>
        </p:nvGraphicFramePr>
        <p:xfrm>
          <a:off x="395536" y="1124743"/>
          <a:ext cx="8281988" cy="4320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539550" y="5654105"/>
            <a:ext cx="8280920" cy="1116124"/>
            <a:chOff x="2636974" y="1716300"/>
            <a:chExt cx="3870051" cy="34254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636974" y="1716300"/>
              <a:ext cx="3870051" cy="1104966"/>
              <a:chOff x="39" y="68908"/>
              <a:chExt cx="3870051" cy="1104966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" y="68908"/>
                <a:ext cx="3870050" cy="110496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hteck 13"/>
              <p:cNvSpPr/>
              <p:nvPr/>
            </p:nvSpPr>
            <p:spPr>
              <a:xfrm>
                <a:off x="40" y="68908"/>
                <a:ext cx="3870050" cy="11049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2636975" y="2177100"/>
              <a:ext cx="3870050" cy="2964600"/>
              <a:chOff x="40" y="529708"/>
              <a:chExt cx="3870050" cy="2964600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40" y="1173876"/>
                <a:ext cx="3870050" cy="2320429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Hohe Stabilität der SSV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CH" sz="20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0" y="529708"/>
                <a:ext cx="3870050" cy="29646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6" name="Textfeld 15"/>
          <p:cNvSpPr txBox="1"/>
          <p:nvPr/>
        </p:nvSpPr>
        <p:spPr bwMode="auto">
          <a:xfrm>
            <a:off x="467544" y="663415"/>
            <a:ext cx="828091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400" i="1" dirty="0">
                <a:solidFill>
                  <a:srgbClr val="0070C0"/>
                </a:solidFill>
              </a:rPr>
              <a:t>Quellen</a:t>
            </a:r>
            <a:r>
              <a:rPr lang="de-CH" sz="1400" i="1" dirty="0" smtClean="0">
                <a:solidFill>
                  <a:srgbClr val="0070C0"/>
                </a:solidFill>
              </a:rPr>
              <a:t>: Stadler </a:t>
            </a:r>
            <a:r>
              <a:rPr lang="de-CH" sz="1400" i="1" dirty="0" err="1" smtClean="0">
                <a:solidFill>
                  <a:srgbClr val="0070C0"/>
                </a:solidFill>
              </a:rPr>
              <a:t>Euler,Schwenk</a:t>
            </a:r>
            <a:r>
              <a:rPr lang="de-CH" sz="1400" i="1" dirty="0" smtClean="0">
                <a:solidFill>
                  <a:srgbClr val="0070C0"/>
                </a:solidFill>
              </a:rPr>
              <a:t> (2013); </a:t>
            </a:r>
            <a:r>
              <a:rPr lang="de-CH" sz="1400" i="1" dirty="0" err="1" smtClean="0">
                <a:solidFill>
                  <a:srgbClr val="0070C0"/>
                </a:solidFill>
              </a:rPr>
              <a:t>Lehto-Salo</a:t>
            </a:r>
            <a:r>
              <a:rPr lang="de-CH" sz="1400" i="1" dirty="0" smtClean="0">
                <a:solidFill>
                  <a:srgbClr val="0070C0"/>
                </a:solidFill>
              </a:rPr>
              <a:t> (2009)</a:t>
            </a:r>
          </a:p>
        </p:txBody>
      </p:sp>
    </p:spTree>
    <p:extLst>
      <p:ext uri="{BB962C8B-B14F-4D97-AF65-F5344CB8AC3E}">
        <p14:creationId xmlns:p14="http://schemas.microsoft.com/office/powerpoint/2010/main" val="29976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133416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7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41" y="692696"/>
            <a:ext cx="7272808" cy="513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611560" y="1628800"/>
            <a:ext cx="6552728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7" name="Gerade Verbindung 6"/>
          <p:cNvCxnSpPr/>
          <p:nvPr/>
        </p:nvCxnSpPr>
        <p:spPr>
          <a:xfrm>
            <a:off x="755576" y="2780928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>
            <a:off x="755576" y="3212976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755576" y="3573016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755576" y="3933056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755576" y="4149080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755576" y="4301480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755576" y="4509120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755576" y="4869160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755576" y="5085184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>
            <a:off x="755576" y="5229200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755576" y="5445224"/>
            <a:ext cx="6408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75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65105"/>
            <a:ext cx="4740556" cy="226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r="14884"/>
          <a:stretch/>
        </p:blipFill>
        <p:spPr bwMode="auto">
          <a:xfrm>
            <a:off x="4932040" y="2132856"/>
            <a:ext cx="2654425" cy="244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7" r="7621" b="9689"/>
          <a:stretch/>
        </p:blipFill>
        <p:spPr bwMode="auto">
          <a:xfrm>
            <a:off x="5260514" y="776873"/>
            <a:ext cx="2325951" cy="258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4" r="3709" b="55800"/>
          <a:stretch/>
        </p:blipFill>
        <p:spPr bwMode="auto">
          <a:xfrm>
            <a:off x="6824967" y="154153"/>
            <a:ext cx="2317072" cy="19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759" y="3046262"/>
            <a:ext cx="2808312" cy="210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2" y="1456643"/>
            <a:ext cx="3193157" cy="179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7" y="179320"/>
            <a:ext cx="3878864" cy="218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35" y="1535788"/>
            <a:ext cx="4290007" cy="241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3" descr="Bildergebnis fÃ¼r Transgender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86" y="1322009"/>
            <a:ext cx="3267353" cy="217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356" y="1849251"/>
            <a:ext cx="4021997" cy="301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0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 smtClean="0"/>
              <a:t>Entwicklungspfade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782042"/>
              </p:ext>
            </p:extLst>
          </p:nvPr>
        </p:nvGraphicFramePr>
        <p:xfrm>
          <a:off x="395536" y="1124744"/>
          <a:ext cx="82819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539552" y="5445224"/>
            <a:ext cx="8280920" cy="1368152"/>
            <a:chOff x="2636974" y="1716300"/>
            <a:chExt cx="3870051" cy="34254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636974" y="1716300"/>
              <a:ext cx="3870051" cy="1104966"/>
              <a:chOff x="39" y="68908"/>
              <a:chExt cx="3870051" cy="1104966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" y="68908"/>
                <a:ext cx="3870050" cy="110496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hteck 13"/>
              <p:cNvSpPr/>
              <p:nvPr/>
            </p:nvSpPr>
            <p:spPr>
              <a:xfrm>
                <a:off x="40" y="68908"/>
                <a:ext cx="3870050" cy="11049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2636975" y="2177100"/>
              <a:ext cx="3870050" cy="2964600"/>
              <a:chOff x="40" y="529708"/>
              <a:chExt cx="3870050" cy="2964600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40" y="1173876"/>
                <a:ext cx="3870050" cy="2320429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Hohe Stabilität der SSV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Genetische Faktoren bei Mädchen und Jungen, jedoch bei Mädchen höhere Schwelle für genetische Einflussnahme, psychosoziale Risikofaktoren entscheidender.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Reduziertes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olumen der </a:t>
                </a:r>
                <a:r>
                  <a:rPr lang="de-CH" sz="1400" dirty="0" err="1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Amygdala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; Neurotransmitter, autonomes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N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ervensystem, Endokrinologie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CH" sz="20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0" y="529708"/>
                <a:ext cx="3870050" cy="29646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6" name="Textfeld 15"/>
          <p:cNvSpPr txBox="1"/>
          <p:nvPr/>
        </p:nvSpPr>
        <p:spPr bwMode="auto">
          <a:xfrm>
            <a:off x="467544" y="717298"/>
            <a:ext cx="8280918" cy="16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050" i="1" dirty="0">
                <a:solidFill>
                  <a:srgbClr val="0070C0"/>
                </a:solidFill>
              </a:rPr>
              <a:t>Quellen</a:t>
            </a:r>
            <a:r>
              <a:rPr lang="de-CH" sz="1050" i="1" dirty="0" smtClean="0">
                <a:solidFill>
                  <a:srgbClr val="0070C0"/>
                </a:solidFill>
              </a:rPr>
              <a:t>: Fontaine </a:t>
            </a:r>
            <a:r>
              <a:rPr lang="de-CH" sz="1050" i="1" dirty="0">
                <a:solidFill>
                  <a:srgbClr val="0070C0"/>
                </a:solidFill>
              </a:rPr>
              <a:t>(</a:t>
            </a:r>
            <a:r>
              <a:rPr lang="de-CH" sz="1050" i="1" dirty="0" smtClean="0">
                <a:solidFill>
                  <a:srgbClr val="0070C0"/>
                </a:solidFill>
              </a:rPr>
              <a:t>2009);Vivienne de Vogel &amp; Uta Kröger (2016);  </a:t>
            </a:r>
          </a:p>
        </p:txBody>
      </p:sp>
    </p:spTree>
    <p:extLst>
      <p:ext uri="{BB962C8B-B14F-4D97-AF65-F5344CB8AC3E}">
        <p14:creationId xmlns:p14="http://schemas.microsoft.com/office/powerpoint/2010/main" val="5922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11188" y="188935"/>
            <a:ext cx="6272212" cy="801687"/>
          </a:xfrm>
        </p:spPr>
        <p:txBody>
          <a:bodyPr/>
          <a:lstStyle/>
          <a:p>
            <a:pPr eaLnBrk="1" hangingPunct="1"/>
            <a:r>
              <a:rPr lang="de-CH" altLang="de-DE" sz="2000" dirty="0" smtClean="0">
                <a:solidFill>
                  <a:srgbClr val="0070C0"/>
                </a:solidFill>
              </a:rPr>
              <a:t>Punktprävalenz der Störung des Sozialverhaltens in Abhängigkeit von Alter und Geschlecht </a:t>
            </a:r>
            <a:r>
              <a:rPr lang="de-CH" altLang="de-DE" sz="2400" b="0" dirty="0" smtClean="0">
                <a:solidFill>
                  <a:srgbClr val="0070C0"/>
                </a:solidFill>
              </a:rPr>
              <a:t/>
            </a:r>
            <a:br>
              <a:rPr lang="de-CH" altLang="de-DE" sz="2400" b="0" dirty="0" smtClean="0">
                <a:solidFill>
                  <a:srgbClr val="0070C0"/>
                </a:solidFill>
              </a:rPr>
            </a:br>
            <a:r>
              <a:rPr lang="de-CH" altLang="de-DE" sz="1600" b="0" i="1" dirty="0" smtClean="0">
                <a:solidFill>
                  <a:srgbClr val="0070C0"/>
                </a:solidFill>
              </a:rPr>
              <a:t>(nach </a:t>
            </a:r>
            <a:r>
              <a:rPr lang="de-CH" altLang="de-DE" sz="1600" b="0" i="1" dirty="0" err="1" smtClean="0">
                <a:solidFill>
                  <a:srgbClr val="0070C0"/>
                </a:solidFill>
              </a:rPr>
              <a:t>Maughan</a:t>
            </a:r>
            <a:r>
              <a:rPr lang="de-CH" altLang="de-DE" sz="1600" b="0" i="1" dirty="0" smtClean="0">
                <a:solidFill>
                  <a:srgbClr val="0070C0"/>
                </a:solidFill>
              </a:rPr>
              <a:t> et al., 2004)</a:t>
            </a:r>
            <a:endParaRPr lang="de-CH" altLang="de-DE" sz="1800" b="0" i="1" dirty="0" smtClean="0">
              <a:solidFill>
                <a:srgbClr val="0070C0"/>
              </a:solidFill>
            </a:endParaRPr>
          </a:p>
        </p:txBody>
      </p:sp>
      <p:pic>
        <p:nvPicPr>
          <p:cNvPr id="168963" name="Pictur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844832"/>
            <a:ext cx="7689106" cy="3408151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0831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774" y="188640"/>
            <a:ext cx="6272212" cy="801688"/>
          </a:xfrm>
        </p:spPr>
        <p:txBody>
          <a:bodyPr/>
          <a:lstStyle/>
          <a:p>
            <a:r>
              <a:rPr lang="de-CH" dirty="0" smtClean="0"/>
              <a:t>Rückfälligkeit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82815"/>
            <a:ext cx="331082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25"/>
          <a:stretch/>
        </p:blipFill>
        <p:spPr bwMode="auto">
          <a:xfrm>
            <a:off x="3563888" y="2996975"/>
            <a:ext cx="3271412" cy="246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809429" y="1298678"/>
            <a:ext cx="525658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de-CH" sz="1200" dirty="0">
                <a:solidFill>
                  <a:srgbClr val="000000"/>
                </a:solidFill>
              </a:rPr>
              <a:t>Dazu wurde eine Gruppe von 1992 in der Schweiz </a:t>
            </a:r>
            <a:r>
              <a:rPr lang="de-CH" sz="1200" dirty="0" smtClean="0">
                <a:solidFill>
                  <a:srgbClr val="000000"/>
                </a:solidFill>
              </a:rPr>
              <a:t>geborenen minderjährigen </a:t>
            </a:r>
            <a:r>
              <a:rPr lang="de-CH" sz="1200" dirty="0">
                <a:solidFill>
                  <a:srgbClr val="000000"/>
                </a:solidFill>
              </a:rPr>
              <a:t>Schweizer Staatsangehörigen ausgewählt, die eine Straftat gegen das Strafgesetzbuch (StGB), das Strassenverkehrsgesetz (SVG) oder das Betäubungsmittelgesetz (</a:t>
            </a:r>
            <a:r>
              <a:rPr lang="de-CH" sz="1200" dirty="0" err="1">
                <a:solidFill>
                  <a:srgbClr val="000000"/>
                </a:solidFill>
              </a:rPr>
              <a:t>BetmG</a:t>
            </a:r>
            <a:r>
              <a:rPr lang="de-CH" sz="1200" dirty="0">
                <a:solidFill>
                  <a:srgbClr val="000000"/>
                </a:solidFill>
              </a:rPr>
              <a:t>) begangen haben. Die Kohorte umfasst </a:t>
            </a:r>
            <a:r>
              <a:rPr lang="de-CH" sz="1200" b="1" dirty="0">
                <a:solidFill>
                  <a:srgbClr val="0070C0"/>
                </a:solidFill>
              </a:rPr>
              <a:t>6 649 Kinder </a:t>
            </a:r>
            <a:r>
              <a:rPr lang="de-CH" sz="1200" dirty="0">
                <a:solidFill>
                  <a:srgbClr val="000000"/>
                </a:solidFill>
              </a:rPr>
              <a:t>und Jugendliche. Von diesen 6 649 jugendlichen Straftäterinnen und Straftätern wurden </a:t>
            </a:r>
            <a:r>
              <a:rPr lang="de-CH" sz="1200" b="1" dirty="0">
                <a:solidFill>
                  <a:srgbClr val="0070C0"/>
                </a:solidFill>
              </a:rPr>
              <a:t>25% (1 664 Personen) </a:t>
            </a:r>
            <a:r>
              <a:rPr lang="de-CH" sz="1200" dirty="0">
                <a:solidFill>
                  <a:srgbClr val="000000"/>
                </a:solidFill>
              </a:rPr>
              <a:t>im Erwachsenenalter erneut verurteilt und ins Strafregister eingetragen.</a:t>
            </a:r>
          </a:p>
        </p:txBody>
      </p:sp>
      <p:sp>
        <p:nvSpPr>
          <p:cNvPr id="7" name="Rechteck 6"/>
          <p:cNvSpPr/>
          <p:nvPr/>
        </p:nvSpPr>
        <p:spPr>
          <a:xfrm>
            <a:off x="6979116" y="3933059"/>
            <a:ext cx="2057380" cy="1277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de-CH" sz="1100" dirty="0">
                <a:solidFill>
                  <a:srgbClr val="000000"/>
                </a:solidFill>
              </a:rPr>
              <a:t>Betrachtet man das Verhalten der </a:t>
            </a:r>
            <a:r>
              <a:rPr lang="de-CH" sz="1100" dirty="0" smtClean="0">
                <a:solidFill>
                  <a:srgbClr val="000000"/>
                </a:solidFill>
              </a:rPr>
              <a:t>Minderjährigen, </a:t>
            </a:r>
            <a:r>
              <a:rPr lang="de-CH" sz="1100" dirty="0">
                <a:solidFill>
                  <a:srgbClr val="000000"/>
                </a:solidFill>
              </a:rPr>
              <a:t>so zeigt sich, dass nahezu drei Viertel der 6 649 betrachteten Kinder und Jugendlichen (73%) männlichen Geschlechts sind (4 885 Personen). </a:t>
            </a:r>
            <a:endParaRPr lang="de-CH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Rückfälligkeit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0" y="1556792"/>
            <a:ext cx="8256000" cy="29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 bwMode="auto">
          <a:xfrm>
            <a:off x="251520" y="4797175"/>
            <a:ext cx="6120680" cy="1031051"/>
          </a:xfrm>
          <a:prstGeom prst="rect">
            <a:avLst/>
          </a:prstGeom>
          <a:solidFill>
            <a:srgbClr val="FFD1DE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0" tIns="0" rIns="0" bIns="0" rtlCol="0" anchor="b">
            <a:spAutoFit/>
          </a:bodyPr>
          <a:lstStyle/>
          <a:p>
            <a:r>
              <a:rPr lang="de-CH" sz="1200" dirty="0" smtClean="0">
                <a:solidFill>
                  <a:srgbClr val="000000"/>
                </a:solidFill>
              </a:rPr>
              <a:t>   </a:t>
            </a:r>
          </a:p>
          <a:p>
            <a:r>
              <a:rPr lang="de-CH" sz="1100" dirty="0" smtClean="0">
                <a:solidFill>
                  <a:srgbClr val="000000"/>
                </a:solidFill>
              </a:rPr>
              <a:t>    Es </a:t>
            </a:r>
            <a:r>
              <a:rPr lang="de-CH" sz="1100" dirty="0">
                <a:solidFill>
                  <a:srgbClr val="000000"/>
                </a:solidFill>
              </a:rPr>
              <a:t>besteht somit ein klarer </a:t>
            </a:r>
            <a:r>
              <a:rPr lang="de-CH" sz="1100" dirty="0" smtClean="0">
                <a:solidFill>
                  <a:srgbClr val="000000"/>
                </a:solidFill>
              </a:rPr>
              <a:t>Zusammenhang zwischen dem Geschlecht </a:t>
            </a:r>
            <a:r>
              <a:rPr lang="de-CH" sz="1100" dirty="0">
                <a:solidFill>
                  <a:srgbClr val="000000"/>
                </a:solidFill>
              </a:rPr>
              <a:t>und dem </a:t>
            </a:r>
            <a:r>
              <a:rPr lang="de-CH" sz="1100" dirty="0" smtClean="0">
                <a:solidFill>
                  <a:srgbClr val="000000"/>
                </a:solidFill>
              </a:rPr>
              <a:t>Risiko </a:t>
            </a:r>
          </a:p>
          <a:p>
            <a:r>
              <a:rPr lang="de-CH" sz="1100" dirty="0">
                <a:solidFill>
                  <a:srgbClr val="000000"/>
                </a:solidFill>
              </a:rPr>
              <a:t> </a:t>
            </a:r>
            <a:r>
              <a:rPr lang="de-CH" sz="1100" dirty="0" smtClean="0">
                <a:solidFill>
                  <a:srgbClr val="000000"/>
                </a:solidFill>
              </a:rPr>
              <a:t>   einer  </a:t>
            </a:r>
            <a:r>
              <a:rPr lang="de-CH" sz="1100" dirty="0">
                <a:solidFill>
                  <a:srgbClr val="000000"/>
                </a:solidFill>
              </a:rPr>
              <a:t>Verurteilung im </a:t>
            </a:r>
            <a:r>
              <a:rPr lang="de-CH" sz="1100" dirty="0" smtClean="0">
                <a:solidFill>
                  <a:srgbClr val="000000"/>
                </a:solidFill>
              </a:rPr>
              <a:t>Erwachsenenalter :  </a:t>
            </a:r>
          </a:p>
          <a:p>
            <a:r>
              <a:rPr lang="de-CH" sz="1100" dirty="0" smtClean="0">
                <a:solidFill>
                  <a:srgbClr val="000000"/>
                </a:solidFill>
              </a:rPr>
              <a:t>    </a:t>
            </a:r>
            <a:r>
              <a:rPr lang="de-CH" sz="1100" b="1" dirty="0" smtClean="0">
                <a:solidFill>
                  <a:srgbClr val="C00000"/>
                </a:solidFill>
              </a:rPr>
              <a:t>Frauen</a:t>
            </a:r>
            <a:r>
              <a:rPr lang="de-CH" sz="1100" dirty="0">
                <a:solidFill>
                  <a:srgbClr val="000000"/>
                </a:solidFill>
              </a:rPr>
              <a:t>, die als Minderjährige </a:t>
            </a:r>
            <a:r>
              <a:rPr lang="de-CH" sz="1100" dirty="0" smtClean="0">
                <a:solidFill>
                  <a:srgbClr val="000000"/>
                </a:solidFill>
              </a:rPr>
              <a:t>strafrechtlich verurteilt </a:t>
            </a:r>
            <a:r>
              <a:rPr lang="de-CH" sz="1100" dirty="0">
                <a:solidFill>
                  <a:srgbClr val="000000"/>
                </a:solidFill>
              </a:rPr>
              <a:t>wurden, haben ein </a:t>
            </a:r>
            <a:r>
              <a:rPr lang="de-CH" sz="1100" b="1" dirty="0" smtClean="0">
                <a:solidFill>
                  <a:srgbClr val="C00000"/>
                </a:solidFill>
              </a:rPr>
              <a:t>viermal </a:t>
            </a:r>
          </a:p>
          <a:p>
            <a:r>
              <a:rPr lang="de-CH" sz="1100" b="1" dirty="0" smtClean="0">
                <a:solidFill>
                  <a:srgbClr val="C00000"/>
                </a:solidFill>
              </a:rPr>
              <a:t>    geringeres</a:t>
            </a:r>
            <a:r>
              <a:rPr lang="de-CH" sz="1100" b="1" dirty="0" smtClean="0">
                <a:solidFill>
                  <a:srgbClr val="000000"/>
                </a:solidFill>
              </a:rPr>
              <a:t> </a:t>
            </a:r>
            <a:r>
              <a:rPr lang="de-CH" sz="1100" b="1" dirty="0" smtClean="0">
                <a:solidFill>
                  <a:srgbClr val="C00000"/>
                </a:solidFill>
              </a:rPr>
              <a:t> Risiko</a:t>
            </a:r>
            <a:r>
              <a:rPr lang="de-CH" sz="1100" dirty="0">
                <a:solidFill>
                  <a:srgbClr val="000000"/>
                </a:solidFill>
              </a:rPr>
              <a:t>, </a:t>
            </a:r>
            <a:r>
              <a:rPr lang="de-CH" sz="1100" dirty="0" smtClean="0">
                <a:solidFill>
                  <a:srgbClr val="000000"/>
                </a:solidFill>
              </a:rPr>
              <a:t>ihre kriminelle </a:t>
            </a:r>
            <a:r>
              <a:rPr lang="de-CH" sz="1100" dirty="0">
                <a:solidFill>
                  <a:srgbClr val="000000"/>
                </a:solidFill>
              </a:rPr>
              <a:t>Laufbahn </a:t>
            </a:r>
            <a:r>
              <a:rPr lang="de-CH" sz="1100" dirty="0" smtClean="0">
                <a:solidFill>
                  <a:srgbClr val="000000"/>
                </a:solidFill>
              </a:rPr>
              <a:t>als Volljährige fortzusetzen!</a:t>
            </a:r>
          </a:p>
          <a:p>
            <a:endParaRPr lang="de-CH" sz="1100" dirty="0" smtClean="0">
              <a:solidFill>
                <a:srgbClr val="000000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012160" y="3284984"/>
            <a:ext cx="504056" cy="288032"/>
          </a:xfrm>
          <a:prstGeom prst="ellips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026776" y="3645024"/>
            <a:ext cx="504056" cy="28803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5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 smtClean="0"/>
              <a:t>Belastungen / Risikofaktoren für Delinquenz 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694416"/>
              </p:ext>
            </p:extLst>
          </p:nvPr>
        </p:nvGraphicFramePr>
        <p:xfrm>
          <a:off x="467544" y="1196752"/>
          <a:ext cx="828198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uppieren 22"/>
          <p:cNvGrpSpPr/>
          <p:nvPr/>
        </p:nvGrpSpPr>
        <p:grpSpPr>
          <a:xfrm>
            <a:off x="461652" y="4329103"/>
            <a:ext cx="8280920" cy="2268252"/>
            <a:chOff x="2636974" y="1716300"/>
            <a:chExt cx="3870051" cy="3425400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2636974" y="1716300"/>
              <a:ext cx="3870051" cy="1104966"/>
              <a:chOff x="39" y="68908"/>
              <a:chExt cx="3870051" cy="1104966"/>
            </a:xfrm>
          </p:grpSpPr>
          <p:sp>
            <p:nvSpPr>
              <p:cNvPr id="28" name="Rechteck 27"/>
              <p:cNvSpPr/>
              <p:nvPr/>
            </p:nvSpPr>
            <p:spPr>
              <a:xfrm>
                <a:off x="39" y="68908"/>
                <a:ext cx="3870050" cy="110496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hteck 28"/>
              <p:cNvSpPr/>
              <p:nvPr/>
            </p:nvSpPr>
            <p:spPr>
              <a:xfrm>
                <a:off x="40" y="68908"/>
                <a:ext cx="3870050" cy="11049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uppieren 24"/>
            <p:cNvGrpSpPr/>
            <p:nvPr/>
          </p:nvGrpSpPr>
          <p:grpSpPr>
            <a:xfrm>
              <a:off x="2636975" y="2177100"/>
              <a:ext cx="3870050" cy="2964600"/>
              <a:chOff x="40" y="529708"/>
              <a:chExt cx="3870050" cy="2964600"/>
            </a:xfrm>
          </p:grpSpPr>
          <p:sp>
            <p:nvSpPr>
              <p:cNvPr id="26" name="Rechteck 25"/>
              <p:cNvSpPr/>
              <p:nvPr/>
            </p:nvSpPr>
            <p:spPr>
              <a:xfrm>
                <a:off x="40" y="1173876"/>
                <a:ext cx="3870050" cy="2320429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Viele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R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isikofaktoren haben sich sowohl in männlichen als auch in weiblichen Populationen als valide erwiesen (z. B. rigider Erziehungsstil der </a:t>
                </a:r>
                <a:r>
                  <a:rPr lang="de-CH" sz="1400" dirty="0" err="1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Ke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).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Oft selbst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Opfer von Gewalt 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4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Gegenstimme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: Keinen Unterschied in der Entstehung von Delinquenz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Gender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Gap erklärt durch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Unterschied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in der sozialen Kontrolle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Soziale Kontrolle bei Mädchen stärker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2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40" y="529708"/>
                <a:ext cx="3870050" cy="29646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3" name="Textfeld 12"/>
          <p:cNvSpPr txBox="1"/>
          <p:nvPr/>
        </p:nvSpPr>
        <p:spPr bwMode="auto">
          <a:xfrm>
            <a:off x="461654" y="697272"/>
            <a:ext cx="828091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000" i="1" dirty="0" smtClean="0">
                <a:solidFill>
                  <a:srgbClr val="0070C0"/>
                </a:solidFill>
              </a:rPr>
              <a:t>Quelle: Miller (2009), Vogel (2016),  </a:t>
            </a:r>
            <a:r>
              <a:rPr lang="de-CH" sz="1000" i="1" dirty="0" err="1" smtClean="0">
                <a:solidFill>
                  <a:srgbClr val="0070C0"/>
                </a:solidFill>
              </a:rPr>
              <a:t>Rhoades</a:t>
            </a:r>
            <a:r>
              <a:rPr lang="de-CH" sz="1000" i="1" dirty="0" smtClean="0">
                <a:solidFill>
                  <a:srgbClr val="0070C0"/>
                </a:solidFill>
              </a:rPr>
              <a:t> et al. (2016), </a:t>
            </a:r>
            <a:r>
              <a:rPr lang="de-CH" sz="1000" i="1" dirty="0" err="1" smtClean="0">
                <a:solidFill>
                  <a:srgbClr val="0070C0"/>
                </a:solidFill>
              </a:rPr>
              <a:t>Sanchagrin</a:t>
            </a:r>
            <a:r>
              <a:rPr lang="de-CH" sz="1000" i="1" dirty="0" smtClean="0">
                <a:solidFill>
                  <a:srgbClr val="0070C0"/>
                </a:solidFill>
              </a:rPr>
              <a:t> et al. (</a:t>
            </a:r>
            <a:r>
              <a:rPr lang="de-CH" sz="1000" i="1" dirty="0">
                <a:solidFill>
                  <a:srgbClr val="0070C0"/>
                </a:solidFill>
              </a:rPr>
              <a:t>2017), Heer (2013), </a:t>
            </a:r>
            <a:r>
              <a:rPr lang="de-CH" sz="1000" i="1" dirty="0" smtClean="0">
                <a:solidFill>
                  <a:srgbClr val="0070C0"/>
                </a:solidFill>
              </a:rPr>
              <a:t>Junger-Tas (2004)</a:t>
            </a:r>
          </a:p>
        </p:txBody>
      </p:sp>
    </p:spTree>
    <p:extLst>
      <p:ext uri="{BB962C8B-B14F-4D97-AF65-F5344CB8AC3E}">
        <p14:creationId xmlns:p14="http://schemas.microsoft.com/office/powerpoint/2010/main" val="23629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732748" cy="80168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CH" dirty="0" smtClean="0"/>
              <a:t>Gefährlichkeitseinschätzung / Prognose</a:t>
            </a:r>
            <a:br>
              <a:rPr lang="de-CH" dirty="0" smtClean="0"/>
            </a:br>
            <a:r>
              <a:rPr lang="de-CH" sz="1000" b="0" i="1" dirty="0" smtClean="0"/>
              <a:t>Quelle : </a:t>
            </a:r>
            <a:r>
              <a:rPr lang="de-CH" sz="1000" b="0" i="1" dirty="0" err="1" smtClean="0"/>
              <a:t>Skeem</a:t>
            </a:r>
            <a:r>
              <a:rPr lang="de-CH" sz="1000" b="0" i="1" dirty="0" smtClean="0"/>
              <a:t> (2005); </a:t>
            </a:r>
            <a:r>
              <a:rPr lang="de-CH" sz="1000" b="0" i="1" dirty="0" err="1" smtClean="0"/>
              <a:t>Lodewijks</a:t>
            </a:r>
            <a:r>
              <a:rPr lang="de-CH" sz="1000" b="0" i="1" dirty="0" smtClean="0"/>
              <a:t>, De Ruiter &amp; </a:t>
            </a:r>
            <a:r>
              <a:rPr lang="de-CH" sz="1000" b="0" i="1" dirty="0" err="1" smtClean="0"/>
              <a:t>Doreleijers</a:t>
            </a:r>
            <a:r>
              <a:rPr lang="de-CH" sz="1000" b="0" i="1" dirty="0" smtClean="0"/>
              <a:t> (2008); </a:t>
            </a:r>
            <a:r>
              <a:rPr lang="de-CH" sz="1000" b="0" i="1" dirty="0" err="1" smtClean="0"/>
              <a:t>Gammelgard</a:t>
            </a:r>
            <a:r>
              <a:rPr lang="de-CH" sz="1000" b="0" i="1" dirty="0" smtClean="0"/>
              <a:t> (2011);</a:t>
            </a:r>
            <a:r>
              <a:rPr lang="de-CH" sz="1000" b="0" i="1" dirty="0" err="1" smtClean="0"/>
              <a:t>Greig</a:t>
            </a:r>
            <a:r>
              <a:rPr lang="de-CH" sz="1000" b="0" i="1" dirty="0" smtClean="0"/>
              <a:t> (2014); </a:t>
            </a:r>
            <a:r>
              <a:rPr lang="de-CH" sz="1000" b="0" i="1" dirty="0" err="1" smtClean="0"/>
              <a:t>Griswold</a:t>
            </a:r>
            <a:r>
              <a:rPr lang="de-CH" sz="1000" b="0" i="1" dirty="0" smtClean="0"/>
              <a:t> (2016)</a:t>
            </a:r>
            <a:endParaRPr lang="de-CH" sz="1000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8707866"/>
              </p:ext>
            </p:extLst>
          </p:nvPr>
        </p:nvGraphicFramePr>
        <p:xfrm>
          <a:off x="467544" y="1196752"/>
          <a:ext cx="828198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467544" y="4437112"/>
            <a:ext cx="8280920" cy="1152128"/>
            <a:chOff x="2636974" y="1716300"/>
            <a:chExt cx="3870051" cy="3425400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636974" y="1716300"/>
              <a:ext cx="3870051" cy="1070436"/>
              <a:chOff x="39" y="68908"/>
              <a:chExt cx="3870051" cy="1070436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" y="68908"/>
                <a:ext cx="3870050" cy="107043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hteck 13"/>
              <p:cNvSpPr/>
              <p:nvPr/>
            </p:nvSpPr>
            <p:spPr>
              <a:xfrm>
                <a:off x="40" y="68908"/>
                <a:ext cx="3870050" cy="10704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2636975" y="2786735"/>
              <a:ext cx="3870050" cy="2354965"/>
              <a:chOff x="40" y="1139343"/>
              <a:chExt cx="3870050" cy="2354965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40" y="1139343"/>
                <a:ext cx="3870050" cy="2354965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7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SAVRY Gesamtscore </a:t>
                </a:r>
                <a:r>
                  <a:rPr lang="de-CH" sz="17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sagt Rückfälle gleich gut </a:t>
                </a:r>
                <a:r>
                  <a:rPr lang="de-CH" sz="17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voraus</a:t>
                </a:r>
                <a:endParaRPr lang="de-CH" sz="17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5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0" y="1139343"/>
                <a:ext cx="3870050" cy="235496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6" name="Textfeld 15"/>
          <p:cNvSpPr txBox="1"/>
          <p:nvPr/>
        </p:nvSpPr>
        <p:spPr bwMode="auto">
          <a:xfrm>
            <a:off x="467546" y="5944634"/>
            <a:ext cx="828091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000000"/>
                </a:solidFill>
              </a:rPr>
              <a:t>Quelle: Miller (2009), </a:t>
            </a:r>
            <a:r>
              <a:rPr lang="de-CH" sz="1200" dirty="0" err="1" smtClean="0">
                <a:solidFill>
                  <a:srgbClr val="000000"/>
                </a:solidFill>
              </a:rPr>
              <a:t>Kawamura</a:t>
            </a:r>
            <a:r>
              <a:rPr lang="de-CH" sz="1200" dirty="0" smtClean="0">
                <a:solidFill>
                  <a:srgbClr val="000000"/>
                </a:solidFill>
              </a:rPr>
              <a:t>-Reindl (2011), Vogel (2016),  </a:t>
            </a:r>
            <a:r>
              <a:rPr lang="de-CH" sz="1200" dirty="0" err="1" smtClean="0">
                <a:solidFill>
                  <a:srgbClr val="000000"/>
                </a:solidFill>
              </a:rPr>
              <a:t>Rhoades</a:t>
            </a:r>
            <a:r>
              <a:rPr lang="de-CH" sz="1200" dirty="0" smtClean="0">
                <a:solidFill>
                  <a:srgbClr val="000000"/>
                </a:solidFill>
              </a:rPr>
              <a:t> et al. (2016), </a:t>
            </a:r>
          </a:p>
        </p:txBody>
      </p:sp>
    </p:spTree>
    <p:extLst>
      <p:ext uri="{BB962C8B-B14F-4D97-AF65-F5344CB8AC3E}">
        <p14:creationId xmlns:p14="http://schemas.microsoft.com/office/powerpoint/2010/main" val="8839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 smtClean="0"/>
              <a:t>Schutzfaktoren für </a:t>
            </a:r>
            <a:r>
              <a:rPr lang="de-CH" dirty="0" err="1" smtClean="0"/>
              <a:t>Legalbewährung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114138"/>
              </p:ext>
            </p:extLst>
          </p:nvPr>
        </p:nvGraphicFramePr>
        <p:xfrm>
          <a:off x="467544" y="1196752"/>
          <a:ext cx="828198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uppieren 22"/>
          <p:cNvGrpSpPr/>
          <p:nvPr/>
        </p:nvGrpSpPr>
        <p:grpSpPr>
          <a:xfrm>
            <a:off x="461652" y="4149080"/>
            <a:ext cx="8280920" cy="2448272"/>
            <a:chOff x="2636974" y="1716300"/>
            <a:chExt cx="3870051" cy="4197398"/>
          </a:xfrm>
        </p:grpSpPr>
        <p:grpSp>
          <p:nvGrpSpPr>
            <p:cNvPr id="24" name="Gruppieren 23"/>
            <p:cNvGrpSpPr/>
            <p:nvPr/>
          </p:nvGrpSpPr>
          <p:grpSpPr>
            <a:xfrm>
              <a:off x="2636974" y="1716300"/>
              <a:ext cx="3870051" cy="1104966"/>
              <a:chOff x="39" y="68908"/>
              <a:chExt cx="3870051" cy="1104966"/>
            </a:xfrm>
          </p:grpSpPr>
          <p:sp>
            <p:nvSpPr>
              <p:cNvPr id="28" name="Rechteck 27"/>
              <p:cNvSpPr/>
              <p:nvPr/>
            </p:nvSpPr>
            <p:spPr>
              <a:xfrm>
                <a:off x="39" y="68908"/>
                <a:ext cx="3870050" cy="110496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hteck 28"/>
              <p:cNvSpPr/>
              <p:nvPr/>
            </p:nvSpPr>
            <p:spPr>
              <a:xfrm>
                <a:off x="40" y="68908"/>
                <a:ext cx="3870050" cy="11049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5" name="Gruppieren 24"/>
            <p:cNvGrpSpPr/>
            <p:nvPr/>
          </p:nvGrpSpPr>
          <p:grpSpPr>
            <a:xfrm>
              <a:off x="2636975" y="2177100"/>
              <a:ext cx="3870050" cy="3736598"/>
              <a:chOff x="40" y="529708"/>
              <a:chExt cx="3870050" cy="3736598"/>
            </a:xfrm>
          </p:grpSpPr>
          <p:sp>
            <p:nvSpPr>
              <p:cNvPr id="27" name="Rechteck 26"/>
              <p:cNvSpPr/>
              <p:nvPr/>
            </p:nvSpPr>
            <p:spPr>
              <a:xfrm>
                <a:off x="40" y="529708"/>
                <a:ext cx="3870050" cy="29646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40" y="1173877"/>
                <a:ext cx="3870050" cy="3092429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90000"/>
                </a:scheme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CH" sz="1400" b="1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SAPROF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 (Strukturierte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Erfassung von Schutzfaktoren für gewalttätiges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Verhalten):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gute </a:t>
                </a:r>
                <a:r>
                  <a:rPr lang="de-CH" sz="1400" dirty="0" err="1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prädikt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.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Validität für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Nicht-</a:t>
                </a:r>
                <a:r>
                  <a:rPr lang="de-CH" sz="1400" dirty="0" err="1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Rückfalligkeit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während 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u. nach </a:t>
                </a:r>
                <a:r>
                  <a:rPr lang="de-CH" sz="1400" dirty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Behandlung </a:t>
                </a:r>
                <a:r>
                  <a:rPr lang="de-CH" sz="1400" i="1" dirty="0" smtClean="0">
                    <a:solidFill>
                      <a:srgbClr val="0070C0"/>
                    </a:solidFill>
                  </a:rPr>
                  <a:t>(De Vries </a:t>
                </a:r>
                <a:r>
                  <a:rPr lang="de-CH" sz="1400" i="1" dirty="0" err="1" smtClean="0">
                    <a:solidFill>
                      <a:srgbClr val="0070C0"/>
                    </a:solidFill>
                  </a:rPr>
                  <a:t>Robbé</a:t>
                </a:r>
                <a:r>
                  <a:rPr lang="de-CH" sz="1400" i="1" dirty="0" smtClean="0">
                    <a:solidFill>
                      <a:srgbClr val="0070C0"/>
                    </a:solidFill>
                  </a:rPr>
                  <a:t> 2015)</a:t>
                </a:r>
                <a:endParaRPr lang="de-CH" sz="14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Dynamische SAPROF Faktoren sind während Behandlung veränderbar. Entsprechende Fortschritte sagen Nicht-Rückfälligkeit voraus.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Gesamtscore der Schutzfaktoren signifikanter Prädiktor für Nichtrezidive bei w und m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Soziale Kompetenz, Durchhaltevermögen, Perspektive, Behandlungsmotivation, Behandlungs-/Massnahmenmöglichkeiten u. Court Order, Pädagogisches Klima, Stabil in Schule/Arbeit, Freizeitaktivitäten, Eltern, Peers u. a.</a:t>
                </a:r>
              </a:p>
              <a:p>
                <a:pPr marL="285750" indent="-28575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30" name="Textfeld 29"/>
          <p:cNvSpPr txBox="1"/>
          <p:nvPr/>
        </p:nvSpPr>
        <p:spPr bwMode="auto">
          <a:xfrm>
            <a:off x="461652" y="686528"/>
            <a:ext cx="828091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000" i="1" dirty="0" smtClean="0">
                <a:solidFill>
                  <a:srgbClr val="0070C0"/>
                </a:solidFill>
              </a:rPr>
              <a:t>Quelle: </a:t>
            </a:r>
            <a:r>
              <a:rPr lang="de-CH" sz="1000" i="1" dirty="0" err="1" smtClean="0">
                <a:solidFill>
                  <a:srgbClr val="0070C0"/>
                </a:solidFill>
              </a:rPr>
              <a:t>Rodemond</a:t>
            </a:r>
            <a:r>
              <a:rPr lang="de-CH" sz="1000" i="1" dirty="0" smtClean="0">
                <a:solidFill>
                  <a:srgbClr val="0070C0"/>
                </a:solidFill>
              </a:rPr>
              <a:t>, </a:t>
            </a:r>
            <a:r>
              <a:rPr lang="de-CH" sz="1000" i="1" dirty="0" err="1" smtClean="0">
                <a:solidFill>
                  <a:srgbClr val="0070C0"/>
                </a:solidFill>
              </a:rPr>
              <a:t>Kruttschnitt</a:t>
            </a:r>
            <a:r>
              <a:rPr lang="de-CH" sz="1000" i="1" dirty="0" smtClean="0">
                <a:solidFill>
                  <a:srgbClr val="0070C0"/>
                </a:solidFill>
              </a:rPr>
              <a:t>, </a:t>
            </a:r>
            <a:r>
              <a:rPr lang="de-CH" sz="1000" i="1" dirty="0" err="1" smtClean="0">
                <a:solidFill>
                  <a:srgbClr val="0070C0"/>
                </a:solidFill>
              </a:rPr>
              <a:t>Slotboom</a:t>
            </a:r>
            <a:r>
              <a:rPr lang="de-CH" sz="1000" i="1" dirty="0" smtClean="0">
                <a:solidFill>
                  <a:srgbClr val="0070C0"/>
                </a:solidFill>
              </a:rPr>
              <a:t> &amp; </a:t>
            </a:r>
            <a:r>
              <a:rPr lang="de-CH" sz="1000" i="1" dirty="0" err="1" smtClean="0">
                <a:solidFill>
                  <a:srgbClr val="0070C0"/>
                </a:solidFill>
              </a:rPr>
              <a:t>Bijleveld</a:t>
            </a:r>
            <a:r>
              <a:rPr lang="de-CH" sz="1000" i="1" dirty="0" smtClean="0">
                <a:solidFill>
                  <a:srgbClr val="0070C0"/>
                </a:solidFill>
              </a:rPr>
              <a:t> (2016), Vogel (2016)  </a:t>
            </a:r>
          </a:p>
        </p:txBody>
      </p:sp>
    </p:spTree>
    <p:extLst>
      <p:ext uri="{BB962C8B-B14F-4D97-AF65-F5344CB8AC3E}">
        <p14:creationId xmlns:p14="http://schemas.microsoft.com/office/powerpoint/2010/main" val="372460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 smtClean="0"/>
              <a:t>Behandlung 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529177"/>
              </p:ext>
            </p:extLst>
          </p:nvPr>
        </p:nvGraphicFramePr>
        <p:xfrm>
          <a:off x="467544" y="1196752"/>
          <a:ext cx="828198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467544" y="4437112"/>
            <a:ext cx="8280920" cy="1512168"/>
            <a:chOff x="2636974" y="1716300"/>
            <a:chExt cx="3870051" cy="4495837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636974" y="1716300"/>
              <a:ext cx="3870051" cy="1070436"/>
              <a:chOff x="39" y="68908"/>
              <a:chExt cx="3870051" cy="1070436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" y="68908"/>
                <a:ext cx="3870050" cy="107043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hteck 13"/>
              <p:cNvSpPr/>
              <p:nvPr/>
            </p:nvSpPr>
            <p:spPr>
              <a:xfrm>
                <a:off x="40" y="68908"/>
                <a:ext cx="3870050" cy="10704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Gemeinsamkeiten 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2636975" y="2465607"/>
              <a:ext cx="3870050" cy="3746530"/>
              <a:chOff x="40" y="818215"/>
              <a:chExt cx="3870050" cy="3746530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40" y="1139343"/>
                <a:ext cx="3870050" cy="3425402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500" dirty="0" err="1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Genderresponsive</a:t>
                </a:r>
                <a:r>
                  <a:rPr lang="de-CH" sz="15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 Ansätze mit gendersensitiver Erfassung von Risiko- und Schutzfaktoren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5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Ob Gruppen gemischt oder getrennt geführt werden sollen ist umstritten 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5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Bei gemischten Gruppen ist die Abbruchquote bei den Mädchen doppelt so hoch wie bei den Jungs </a:t>
                </a:r>
                <a:endParaRPr lang="de-CH" sz="15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0" y="818215"/>
                <a:ext cx="3870050" cy="26760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6" name="Textfeld 15"/>
          <p:cNvSpPr txBox="1"/>
          <p:nvPr/>
        </p:nvSpPr>
        <p:spPr bwMode="auto">
          <a:xfrm>
            <a:off x="395536" y="692696"/>
            <a:ext cx="828091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000" i="1" dirty="0" smtClean="0">
                <a:solidFill>
                  <a:srgbClr val="0070C0"/>
                </a:solidFill>
              </a:rPr>
              <a:t> Quelle: </a:t>
            </a:r>
            <a:r>
              <a:rPr lang="de-CH" sz="1000" i="1" dirty="0" err="1" smtClean="0">
                <a:solidFill>
                  <a:srgbClr val="0070C0"/>
                </a:solidFill>
              </a:rPr>
              <a:t>Kawamura</a:t>
            </a:r>
            <a:r>
              <a:rPr lang="de-CH" sz="1000" i="1" dirty="0" smtClean="0">
                <a:solidFill>
                  <a:srgbClr val="0070C0"/>
                </a:solidFill>
              </a:rPr>
              <a:t>-Reindl (2011), Vogel (2016), Heeg et al. (2013), </a:t>
            </a:r>
            <a:r>
              <a:rPr lang="de-CH" sz="1000" i="1" dirty="0" err="1" smtClean="0">
                <a:solidFill>
                  <a:srgbClr val="0070C0"/>
                </a:solidFill>
              </a:rPr>
              <a:t>Silkenbeumer</a:t>
            </a:r>
            <a:r>
              <a:rPr lang="de-CH" sz="1000" i="1" dirty="0" smtClean="0">
                <a:solidFill>
                  <a:srgbClr val="0070C0"/>
                </a:solidFill>
              </a:rPr>
              <a:t> (2018),  Stadler et al. (2013) </a:t>
            </a:r>
          </a:p>
        </p:txBody>
      </p:sp>
    </p:spTree>
    <p:extLst>
      <p:ext uri="{BB962C8B-B14F-4D97-AF65-F5344CB8AC3E}">
        <p14:creationId xmlns:p14="http://schemas.microsoft.com/office/powerpoint/2010/main" val="2848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540" y="332656"/>
            <a:ext cx="6272212" cy="801688"/>
          </a:xfrm>
        </p:spPr>
        <p:txBody>
          <a:bodyPr/>
          <a:lstStyle/>
          <a:p>
            <a:r>
              <a:rPr lang="de-CH" dirty="0" smtClean="0"/>
              <a:t>Behandlung II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de-CH" dirty="0">
              <a:solidFill>
                <a:srgbClr val="000000"/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1578726"/>
              </p:ext>
            </p:extLst>
          </p:nvPr>
        </p:nvGraphicFramePr>
        <p:xfrm>
          <a:off x="467544" y="1196752"/>
          <a:ext cx="828198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uppieren 14"/>
          <p:cNvGrpSpPr/>
          <p:nvPr/>
        </p:nvGrpSpPr>
        <p:grpSpPr>
          <a:xfrm>
            <a:off x="467544" y="4437112"/>
            <a:ext cx="8280920" cy="2232248"/>
            <a:chOff x="2636974" y="1716300"/>
            <a:chExt cx="3870051" cy="6636711"/>
          </a:xfrm>
        </p:grpSpPr>
        <p:grpSp>
          <p:nvGrpSpPr>
            <p:cNvPr id="9" name="Gruppieren 8"/>
            <p:cNvGrpSpPr/>
            <p:nvPr/>
          </p:nvGrpSpPr>
          <p:grpSpPr>
            <a:xfrm>
              <a:off x="2636974" y="1716300"/>
              <a:ext cx="3870051" cy="1070436"/>
              <a:chOff x="39" y="68908"/>
              <a:chExt cx="3870051" cy="1070436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39" y="68908"/>
                <a:ext cx="3870050" cy="1070436"/>
              </a:xfrm>
              <a:prstGeom prst="rect">
                <a:avLst/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hteck 13"/>
              <p:cNvSpPr/>
              <p:nvPr/>
            </p:nvSpPr>
            <p:spPr>
              <a:xfrm>
                <a:off x="40" y="68908"/>
                <a:ext cx="3870050" cy="10704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3792" tIns="65024" rIns="113792" bIns="65024" numCol="1" spcCol="1270" anchor="ctr" anchorCtr="0">
                <a:noAutofit/>
              </a:bodyPr>
              <a:lstStyle/>
              <a:p>
                <a:pPr algn="ctr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CH" sz="1600" dirty="0" smtClean="0">
                    <a:solidFill>
                      <a:srgbClr val="FFFFFF"/>
                    </a:solidFill>
                  </a:rPr>
                  <a:t>Gemischte oder getrennte Behandlung (auch stationär)?</a:t>
                </a:r>
                <a:endParaRPr lang="de-CH" sz="16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" name="Gruppieren 9"/>
            <p:cNvGrpSpPr/>
            <p:nvPr/>
          </p:nvGrpSpPr>
          <p:grpSpPr>
            <a:xfrm>
              <a:off x="2636975" y="2465607"/>
              <a:ext cx="3870050" cy="5887404"/>
              <a:chOff x="40" y="818215"/>
              <a:chExt cx="3870050" cy="5887404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40" y="1139343"/>
                <a:ext cx="3870050" cy="5566276"/>
              </a:xfrm>
              <a:prstGeom prst="rect">
                <a:avLst/>
              </a:prstGeom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NL: Frauen in Massregelkliniken immer gemischt untergebracht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NL: Mädchen in Jugendhaftanstalten werden getrennt von Jungen behandelt, gehen aber gemeinsam zur Schule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Einerseits Warnung vor erneuter </a:t>
                </a:r>
                <a:r>
                  <a:rPr lang="de-CH" sz="1400" dirty="0" err="1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Viktimisierung</a:t>
                </a: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, andererseits intensiv betreute geschlechtsheterogene Behandlungsform entspricht einer optimalen Vorbereitung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Bei Jungen getrennt untergebracht in Jugendhaftanstalten Stagnation der sexuellen Entwicklung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de-CH" sz="1400" dirty="0" smtClean="0">
                    <a:solidFill>
                      <a:srgbClr val="000000">
                        <a:hueOff val="0"/>
                        <a:satOff val="0"/>
                        <a:lumOff val="0"/>
                        <a:alphaOff val="0"/>
                      </a:srgbClr>
                    </a:solidFill>
                  </a:rPr>
                  <a:t>Gemischte Behandlung erfordert die Formulierung und Durchführung institutioneller Verfahren in Bezug auf unerwünschtes Sexualverhalten, intime Beziehungen und Empfängnisverhütung</a:t>
                </a: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5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  <a:p>
                <a:pPr marL="342900" indent="-342900"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endParaRPr lang="de-CH" sz="15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40" y="818215"/>
                <a:ext cx="3870050" cy="26760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344" tIns="85344" rIns="113792" bIns="128016" numCol="1" spcCol="1270" anchor="t" anchorCtr="0">
                <a:noAutofit/>
              </a:bodyPr>
              <a:lstStyle/>
              <a:p>
                <a:pPr marL="171450" lvl="1" indent="-171450" defTabSz="7112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de-CH" sz="16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endParaRPr>
              </a:p>
            </p:txBody>
          </p:sp>
        </p:grpSp>
      </p:grpSp>
      <p:sp>
        <p:nvSpPr>
          <p:cNvPr id="16" name="Textfeld 15"/>
          <p:cNvSpPr txBox="1"/>
          <p:nvPr/>
        </p:nvSpPr>
        <p:spPr bwMode="auto">
          <a:xfrm>
            <a:off x="467546" y="695903"/>
            <a:ext cx="828091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000" i="1" dirty="0" smtClean="0">
                <a:solidFill>
                  <a:srgbClr val="0070C0"/>
                </a:solidFill>
              </a:rPr>
              <a:t>Quelle: </a:t>
            </a:r>
            <a:r>
              <a:rPr lang="de-CH" sz="1000" i="1" dirty="0" err="1" smtClean="0">
                <a:solidFill>
                  <a:srgbClr val="0070C0"/>
                </a:solidFill>
              </a:rPr>
              <a:t>Kawamura</a:t>
            </a:r>
            <a:r>
              <a:rPr lang="de-CH" sz="1000" i="1" dirty="0" smtClean="0">
                <a:solidFill>
                  <a:srgbClr val="0070C0"/>
                </a:solidFill>
              </a:rPr>
              <a:t>-Reindl (2011), Vogel (2016), Heeg et al. (2013), </a:t>
            </a:r>
            <a:r>
              <a:rPr lang="de-CH" sz="1000" i="1" dirty="0" err="1" smtClean="0">
                <a:solidFill>
                  <a:srgbClr val="0070C0"/>
                </a:solidFill>
              </a:rPr>
              <a:t>Silkenbeumer</a:t>
            </a:r>
            <a:r>
              <a:rPr lang="de-CH" sz="1000" i="1" dirty="0" smtClean="0">
                <a:solidFill>
                  <a:srgbClr val="0070C0"/>
                </a:solidFill>
              </a:rPr>
              <a:t> (2018), Stadler et al. (2013) </a:t>
            </a:r>
          </a:p>
        </p:txBody>
      </p:sp>
    </p:spTree>
    <p:extLst>
      <p:ext uri="{BB962C8B-B14F-4D97-AF65-F5344CB8AC3E}">
        <p14:creationId xmlns:p14="http://schemas.microsoft.com/office/powerpoint/2010/main" val="7684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Schlussfolgerungen I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764704"/>
            <a:ext cx="8281988" cy="511256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de-CH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/>
              <a:t>Gendersensitive Risiko- und Schutzfaktoren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 smtClean="0"/>
              <a:t>Es gibt Übereinstimmungen aber auch Unterschiede (sowie </a:t>
            </a:r>
            <a:r>
              <a:rPr lang="de-CH" sz="1200" dirty="0" err="1" smtClean="0"/>
              <a:t>gender</a:t>
            </a:r>
            <a:r>
              <a:rPr lang="de-CH" sz="1200" dirty="0" smtClean="0"/>
              <a:t> </a:t>
            </a:r>
            <a:r>
              <a:rPr lang="de-CH" sz="1200" dirty="0" err="1" smtClean="0"/>
              <a:t>biases</a:t>
            </a:r>
            <a:r>
              <a:rPr lang="de-CH" sz="1200" dirty="0" smtClean="0"/>
              <a:t>), die in der Diagnostik, Beurteilung von Befunden, Interpretation von Resultaten von Instrumenten, Risikoeinschätzung und Behandlung und Massnahmenempfehlungen berücksichtigt werden müssen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 smtClean="0"/>
              <a:t>Verschiedene </a:t>
            </a:r>
            <a:r>
              <a:rPr lang="de-CH" sz="1200" dirty="0"/>
              <a:t>und gendersensitive Behandlungsansätze für verschiedene Typen des SSV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/>
              <a:t>w</a:t>
            </a:r>
            <a:r>
              <a:rPr lang="de-CH" sz="1200" dirty="0" smtClean="0"/>
              <a:t>: Fokussierung auf Schutzfaktoren in der Behandlung wirken motivierend auf die straffällig geworden  Mädchen aber auch auf die </a:t>
            </a:r>
            <a:r>
              <a:rPr lang="de-CH" sz="1200" dirty="0" err="1" smtClean="0"/>
              <a:t>Behandler</a:t>
            </a:r>
            <a:r>
              <a:rPr lang="de-CH" sz="1200" dirty="0" smtClean="0"/>
              <a:t> (UND ist gerechtfertigter im deliktpräventiven Sinn)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/>
              <a:t>w</a:t>
            </a:r>
            <a:r>
              <a:rPr lang="de-CH" sz="1200" dirty="0" smtClean="0"/>
              <a:t>: Fokus auf frühere </a:t>
            </a:r>
            <a:r>
              <a:rPr lang="de-CH" sz="1200" dirty="0"/>
              <a:t>Traumata, </a:t>
            </a:r>
            <a:r>
              <a:rPr lang="de-CH" sz="1200" dirty="0" smtClean="0"/>
              <a:t>intime/relationale/familiäre </a:t>
            </a:r>
            <a:r>
              <a:rPr lang="de-CH" sz="1200" dirty="0"/>
              <a:t>Beziehungen, professioneller Begleitung auf dem Gebiet der Sexualität, </a:t>
            </a:r>
            <a:r>
              <a:rPr lang="de-CH" sz="1200" b="1" dirty="0"/>
              <a:t>sowie</a:t>
            </a:r>
            <a:r>
              <a:rPr lang="de-CH" sz="1200" dirty="0"/>
              <a:t> Training </a:t>
            </a:r>
            <a:r>
              <a:rPr lang="de-CH" sz="1200" dirty="0" smtClean="0"/>
              <a:t>des ganzen Systems (inkl. Betreuer…) im </a:t>
            </a:r>
            <a:r>
              <a:rPr lang="de-CH" sz="1200" dirty="0"/>
              <a:t>Umgang mit manipulativem, selbstverletzendem </a:t>
            </a:r>
            <a:r>
              <a:rPr lang="de-CH" sz="1200" dirty="0" smtClean="0"/>
              <a:t>Verhalten </a:t>
            </a:r>
            <a:r>
              <a:rPr lang="de-CH" sz="1200" dirty="0" smtClean="0">
                <a:sym typeface="Wingdings" panose="05000000000000000000" pitchFamily="2" charset="2"/>
              </a:rPr>
              <a:t> </a:t>
            </a:r>
            <a:r>
              <a:rPr lang="de-CH" sz="1200" dirty="0" smtClean="0"/>
              <a:t>Einbezug Familie/System </a:t>
            </a:r>
            <a:r>
              <a:rPr lang="de-CH" sz="1200" dirty="0"/>
              <a:t>(noch) wichtiger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/>
              <a:t>Viele Mädchen waren bereits früher psychisch auffällig und wurden in der Psychiatrie behandelt. Psychiatrische Fokus verhindert «Abgleiten» der Mädchen und wirkt deliktpräventiv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 smtClean="0"/>
              <a:t>m</a:t>
            </a:r>
            <a:r>
              <a:rPr lang="de-CH" sz="1200" dirty="0"/>
              <a:t>: Fremd- und Selbstkontrolle wichtig(er</a:t>
            </a:r>
            <a:r>
              <a:rPr lang="de-CH" sz="1200" dirty="0" smtClean="0"/>
              <a:t>) </a:t>
            </a:r>
            <a:r>
              <a:rPr lang="de-CH" sz="1200" dirty="0" smtClean="0">
                <a:sym typeface="Wingdings" panose="05000000000000000000" pitchFamily="2" charset="2"/>
              </a:rPr>
              <a:t> kontrollierendes und einzeltherapeutisches Vorgehen gerechtfertigter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>
                <a:sym typeface="Wingdings" panose="05000000000000000000" pitchFamily="2" charset="2"/>
              </a:rPr>
              <a:t>m</a:t>
            </a:r>
            <a:r>
              <a:rPr lang="de-CH" sz="1200" dirty="0" smtClean="0">
                <a:sym typeface="Wingdings" panose="05000000000000000000" pitchFamily="2" charset="2"/>
              </a:rPr>
              <a:t>: Einschränkung Peereinfluss wichtig(er)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sz="1200" dirty="0"/>
              <a:t>Zu wenig spezifische Forschung bzw. Vergleichsuntersuchungen: </a:t>
            </a:r>
          </a:p>
          <a:p>
            <a:pPr marL="396875" lvl="3" indent="0">
              <a:buNone/>
            </a:pPr>
            <a:r>
              <a:rPr lang="de-CH" sz="1200" dirty="0"/>
              <a:t>-   Deliktmerkmale, Behandlungsvorgeschichte, </a:t>
            </a:r>
            <a:r>
              <a:rPr lang="de-CH" sz="1200" dirty="0" err="1"/>
              <a:t>Viktimisierung</a:t>
            </a:r>
            <a:r>
              <a:rPr lang="de-CH" sz="1200" dirty="0"/>
              <a:t>, Psychopathologie, Behandlungseffekte, </a:t>
            </a:r>
            <a:r>
              <a:rPr lang="de-CH" sz="1200" dirty="0" err="1" smtClean="0"/>
              <a:t>Entw.pfade</a:t>
            </a:r>
            <a:r>
              <a:rPr lang="de-CH" sz="1200" dirty="0" smtClean="0"/>
              <a:t> </a:t>
            </a:r>
            <a:endParaRPr lang="de-CH" sz="1200" dirty="0"/>
          </a:p>
          <a:p>
            <a:pPr marL="396875" lvl="3" indent="0">
              <a:buNone/>
            </a:pPr>
            <a:r>
              <a:rPr lang="de-CH" sz="1200" dirty="0"/>
              <a:t>-   Entwicklung von spezifischen Behandlungsrichtlinien für Mädchen</a:t>
            </a:r>
          </a:p>
          <a:p>
            <a:pPr>
              <a:buFont typeface="Arial" panose="020B0604020202020204" pitchFamily="34" charset="0"/>
              <a:buChar char="•"/>
            </a:pPr>
            <a:endParaRPr lang="de-CH" sz="1400" dirty="0" smtClean="0"/>
          </a:p>
          <a:p>
            <a:pPr>
              <a:buFont typeface="Arial" panose="020B0604020202020204" pitchFamily="34" charset="0"/>
              <a:buChar char="•"/>
            </a:pPr>
            <a:endParaRPr lang="de-CH" dirty="0" smtClean="0"/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>
                <a:hlinkClick r:id="rId2"/>
              </a:rPr>
              <a:t>https://www.youtube.com/watch?v=_</a:t>
            </a:r>
            <a:r>
              <a:rPr lang="de-CH" dirty="0" smtClean="0">
                <a:hlinkClick r:id="rId2"/>
              </a:rPr>
              <a:t>Vh3qUujh08&amp;feature=youtu.be</a:t>
            </a:r>
            <a:endParaRPr lang="de-CH" dirty="0" smtClean="0"/>
          </a:p>
          <a:p>
            <a:endParaRPr lang="de-CH" dirty="0"/>
          </a:p>
          <a:p>
            <a:endParaRPr lang="de-CH" dirty="0" smtClean="0"/>
          </a:p>
          <a:p>
            <a:r>
              <a:rPr lang="de-CH" dirty="0"/>
              <a:t>WDR / Quarks &amp; Co: </a:t>
            </a:r>
            <a:r>
              <a:rPr lang="de-CH" dirty="0" err="1"/>
              <a:t>Intersexualiät</a:t>
            </a:r>
            <a:r>
              <a:rPr lang="de-CH" dirty="0"/>
              <a:t> - Warum es mehr als zwei Geschlechter gibt</a:t>
            </a:r>
          </a:p>
          <a:p>
            <a:r>
              <a:rPr lang="de-CH" dirty="0"/>
              <a:t>2.079 Aufrufe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741222" y="1988840"/>
            <a:ext cx="8093075" cy="1477328"/>
          </a:xfrm>
        </p:spPr>
        <p:txBody>
          <a:bodyPr/>
          <a:lstStyle/>
          <a:p>
            <a:pPr algn="ctr" eaLnBrk="1" hangingPunct="1"/>
            <a:r>
              <a:rPr lang="de-CH" sz="3200" b="0" dirty="0" smtClean="0"/>
              <a:t>Wir bedanken uns </a:t>
            </a:r>
            <a:br>
              <a:rPr lang="de-CH" sz="3200" b="0" dirty="0" smtClean="0"/>
            </a:br>
            <a:r>
              <a:rPr lang="de-CH" sz="3200" b="0" dirty="0" smtClean="0"/>
              <a:t>für Ihre </a:t>
            </a:r>
            <a:br>
              <a:rPr lang="de-CH" sz="3200" b="0" dirty="0" smtClean="0"/>
            </a:br>
            <a:r>
              <a:rPr lang="de-CH" sz="3200" b="0" dirty="0" smtClean="0"/>
              <a:t>Aufmerksamkeit !</a:t>
            </a:r>
          </a:p>
        </p:txBody>
      </p:sp>
      <p:sp>
        <p:nvSpPr>
          <p:cNvPr id="5" name="Textfeld 4"/>
          <p:cNvSpPr txBox="1"/>
          <p:nvPr>
            <p:custDataLst>
              <p:tags r:id="rId2"/>
            </p:custDataLst>
          </p:nvPr>
        </p:nvSpPr>
        <p:spPr>
          <a:xfrm>
            <a:off x="5148066" y="4972966"/>
            <a:ext cx="28969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>
                <a:solidFill>
                  <a:srgbClr val="DDDDDD"/>
                </a:solidFill>
                <a:cs typeface="Arial" pitchFamily="34" charset="0"/>
              </a:rPr>
              <a:t>Leonardo Vertone &amp; Cornelia Bessler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DDDDDD"/>
                </a:solidFill>
                <a:cs typeface="Arial" pitchFamily="34" charset="0"/>
              </a:rPr>
              <a:t>Zentrum für Kinder- und Jugendforensik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DDDDDD"/>
                </a:solidFill>
                <a:cs typeface="Arial" pitchFamily="34" charset="0"/>
              </a:rPr>
              <a:t>Klinik für Forensische Psychiatrie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200" dirty="0" smtClean="0">
                <a:solidFill>
                  <a:srgbClr val="DDDDDD"/>
                </a:solidFill>
                <a:cs typeface="Arial" pitchFamily="34" charset="0"/>
              </a:rPr>
              <a:t>Psychiatrische Universitätsklinik Zürich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sz="1600" dirty="0">
              <a:solidFill>
                <a:srgbClr val="DDDDDD"/>
              </a:solidFill>
              <a:latin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smtClean="0">
                <a:solidFill>
                  <a:schemeClr val="bg1"/>
                </a:solidFill>
                <a:cs typeface="Arial" pitchFamily="34" charset="0"/>
                <a:hlinkClick r:id="rId4"/>
              </a:rPr>
              <a:t>cornelia.bessler@puk.zh.ch</a:t>
            </a:r>
            <a:endParaRPr lang="de-CH" sz="1400" dirty="0" smtClean="0">
              <a:solidFill>
                <a:schemeClr val="bg1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CH" sz="1400" dirty="0" smtClean="0">
                <a:solidFill>
                  <a:schemeClr val="bg1"/>
                </a:solidFill>
                <a:cs typeface="Arial" pitchFamily="34" charset="0"/>
                <a:hlinkClick r:id="rId5"/>
              </a:rPr>
              <a:t>Leonarde.vertone@puk.zh.ch</a:t>
            </a:r>
            <a:endParaRPr lang="de-CH" sz="1400" dirty="0" smtClean="0">
              <a:solidFill>
                <a:schemeClr val="bg1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CH" sz="1400" dirty="0" smtClean="0">
              <a:solidFill>
                <a:srgbClr val="DDDDDD"/>
              </a:solidFill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659" y="332667"/>
            <a:ext cx="1419375" cy="79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3" y="227588"/>
            <a:ext cx="2324971" cy="130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53136"/>
            <a:ext cx="259060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" y="3193289"/>
            <a:ext cx="2664296" cy="177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7" y="1535387"/>
            <a:ext cx="2672591" cy="150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22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5" name="Picture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3834"/>
            <a:ext cx="3456384" cy="5184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Sex und Gender</a:t>
            </a:r>
            <a:endParaRPr lang="de-CH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67544" y="1196752"/>
            <a:ext cx="8281988" cy="4635500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endParaRPr lang="de-CH" dirty="0" smtClean="0">
              <a:solidFill>
                <a:srgbClr val="00000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</a:rPr>
              <a:t>Gesetzgeber </a:t>
            </a:r>
            <a:r>
              <a:rPr lang="de-CH" dirty="0">
                <a:solidFill>
                  <a:srgbClr val="000000"/>
                </a:solidFill>
              </a:rPr>
              <a:t>geht davon aus, dass sich das Geschlecht leicht bestimmen </a:t>
            </a:r>
            <a:r>
              <a:rPr lang="de-CH" dirty="0" smtClean="0">
                <a:solidFill>
                  <a:srgbClr val="000000"/>
                </a:solidFill>
              </a:rPr>
              <a:t>lässt, aufgrund </a:t>
            </a:r>
            <a:r>
              <a:rPr lang="de-CH" dirty="0">
                <a:solidFill>
                  <a:srgbClr val="000000"/>
                </a:solidFill>
              </a:rPr>
              <a:t>der körperlichen </a:t>
            </a:r>
            <a:r>
              <a:rPr lang="de-CH" dirty="0" smtClean="0">
                <a:solidFill>
                  <a:srgbClr val="000000"/>
                </a:solidFill>
              </a:rPr>
              <a:t>Merkmale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</a:rPr>
              <a:t>Übereinstimmung von Sex und Gender, d.h. Kongruenz </a:t>
            </a:r>
            <a:r>
              <a:rPr lang="de-CH" dirty="0">
                <a:solidFill>
                  <a:srgbClr val="000000"/>
                </a:solidFill>
              </a:rPr>
              <a:t>von biologischem und kulturellem Geschlecht </a:t>
            </a:r>
            <a:endParaRPr lang="de-CH" dirty="0" smtClean="0">
              <a:solidFill>
                <a:srgbClr val="000000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</a:rPr>
              <a:t>Verbindung </a:t>
            </a:r>
            <a:r>
              <a:rPr lang="de-CH" dirty="0" smtClean="0">
                <a:solidFill>
                  <a:srgbClr val="000000"/>
                </a:solidFill>
              </a:rPr>
              <a:t>von Sex</a:t>
            </a:r>
            <a:r>
              <a:rPr lang="de-CH" dirty="0">
                <a:solidFill>
                  <a:srgbClr val="000000"/>
                </a:solidFill>
              </a:rPr>
              <a:t>, also der körperlichen </a:t>
            </a:r>
            <a:r>
              <a:rPr lang="de-CH" dirty="0" smtClean="0">
                <a:solidFill>
                  <a:srgbClr val="000000"/>
                </a:solidFill>
              </a:rPr>
              <a:t>Geschlechtlichkeit mit </a:t>
            </a:r>
            <a:r>
              <a:rPr lang="de-CH" dirty="0">
                <a:solidFill>
                  <a:srgbClr val="000000"/>
                </a:solidFill>
              </a:rPr>
              <a:t>G</a:t>
            </a:r>
            <a:r>
              <a:rPr lang="de-CH" dirty="0" smtClean="0">
                <a:solidFill>
                  <a:srgbClr val="000000"/>
                </a:solidFill>
              </a:rPr>
              <a:t>ender </a:t>
            </a:r>
            <a:r>
              <a:rPr lang="de-CH" dirty="0">
                <a:solidFill>
                  <a:srgbClr val="000000"/>
                </a:solidFill>
              </a:rPr>
              <a:t>als sozialem Geschlecht </a:t>
            </a:r>
            <a:endParaRPr lang="de-CH" dirty="0" smtClean="0">
              <a:solidFill>
                <a:srgbClr val="000000"/>
              </a:solidFill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</a:rPr>
              <a:t>Personenstand : Geschlecht/ Namen /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CH" dirty="0" smtClean="0">
                <a:solidFill>
                  <a:srgbClr val="000000"/>
                </a:solidFill>
              </a:rPr>
              <a:t>Geburtsregister / Personenregister/ Identitätspapiere </a:t>
            </a:r>
            <a:r>
              <a:rPr lang="de-CH" dirty="0">
                <a:solidFill>
                  <a:srgbClr val="000000"/>
                </a:solidFill>
              </a:rPr>
              <a:t>/ Sozialversicherungs-Nummer / Eintragung im Zivilstandsregister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de-CH" dirty="0">
              <a:solidFill>
                <a:srgbClr val="00000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endParaRPr lang="de-CH" dirty="0">
              <a:solidFill>
                <a:srgbClr val="00000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</a:rPr>
              <a:t>Bei </a:t>
            </a:r>
            <a:r>
              <a:rPr lang="de-CH" dirty="0" err="1">
                <a:solidFill>
                  <a:srgbClr val="000000"/>
                </a:solidFill>
              </a:rPr>
              <a:t>Uneindeutigkeit</a:t>
            </a:r>
            <a:r>
              <a:rPr lang="de-CH" dirty="0">
                <a:solidFill>
                  <a:srgbClr val="000000"/>
                </a:solidFill>
              </a:rPr>
              <a:t> werden biologische Indikatoren gesucht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000000"/>
                </a:solidFill>
              </a:rPr>
              <a:t>Bei </a:t>
            </a:r>
            <a:r>
              <a:rPr lang="de-CH" dirty="0" err="1">
                <a:solidFill>
                  <a:srgbClr val="000000"/>
                </a:solidFill>
              </a:rPr>
              <a:t>Uneindeutigkeit</a:t>
            </a:r>
            <a:r>
              <a:rPr lang="de-CH" dirty="0">
                <a:solidFill>
                  <a:srgbClr val="000000"/>
                </a:solidFill>
              </a:rPr>
              <a:t> </a:t>
            </a:r>
            <a:r>
              <a:rPr lang="de-CH" dirty="0" smtClean="0">
                <a:solidFill>
                  <a:srgbClr val="000000"/>
                </a:solidFill>
              </a:rPr>
              <a:t>seit 1950 operative </a:t>
            </a:r>
            <a:r>
              <a:rPr lang="de-CH" dirty="0">
                <a:solidFill>
                  <a:srgbClr val="000000"/>
                </a:solidFill>
              </a:rPr>
              <a:t>Eingriffe zugunsten eines Geschlechts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 smtClean="0"/>
              <a:t>Begründung: Erleichterung der rechtlichen Geschlechtsfixierung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Recht auf körperliche Unversehrtheit </a:t>
            </a:r>
            <a:r>
              <a:rPr lang="de-CH" dirty="0" smtClean="0"/>
              <a:t>bei Intersexuellen</a:t>
            </a:r>
          </a:p>
          <a:p>
            <a:pPr>
              <a:buFont typeface="Arial" panose="020B0604020202020204" pitchFamily="34" charset="0"/>
              <a:buChar char="•"/>
            </a:pP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F93DC-A2F3-42D4-B5B9-7A6121D06AEB}" type="slidenum">
              <a:rPr lang="de-CH" altLang="de-DE" smtClean="0">
                <a:solidFill>
                  <a:srgbClr val="000000"/>
                </a:solidFill>
              </a:rPr>
              <a:pPr/>
              <a:t>6</a:t>
            </a:fld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Sex und Gender</a:t>
            </a:r>
            <a:br>
              <a:rPr lang="de-CH" dirty="0"/>
            </a:br>
            <a:r>
              <a:rPr lang="de-CH" sz="1400" b="0" i="1" dirty="0"/>
              <a:t>Andrea Büchler/Michelle </a:t>
            </a:r>
            <a:r>
              <a:rPr lang="de-CH" sz="1400" b="0" i="1" dirty="0" err="1" smtClean="0"/>
              <a:t>Cottier</a:t>
            </a:r>
            <a:r>
              <a:rPr lang="de-CH" sz="1400" b="0" i="1" smtClean="0"/>
              <a:t> (2005)</a:t>
            </a:r>
            <a:endParaRPr lang="de-CH" b="0" i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732" y="1377951"/>
            <a:ext cx="8425755" cy="46355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Zweigeschlechtermodell erst im 18. Jahrhundert </a:t>
            </a:r>
            <a:endParaRPr lang="de-CH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dirty="0" smtClean="0"/>
              <a:t>Bis dahin Frauen </a:t>
            </a:r>
            <a:r>
              <a:rPr lang="de-CH" dirty="0"/>
              <a:t>als graduelle Abweichung vom männlichen Grundtypus </a:t>
            </a:r>
            <a:endParaRPr lang="de-CH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Erklärung der allgemeinen Menschen- und Bürgerrechte </a:t>
            </a:r>
            <a:r>
              <a:rPr lang="de-CH" dirty="0" smtClean="0"/>
              <a:t>: Ungleichbehandlung  von Mann und Frau erforderte klare Unterscheidung von Mann und Frau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Gesetzeswerke ab dem 19. Jahrhundert </a:t>
            </a:r>
            <a:r>
              <a:rPr lang="de-CH" dirty="0" smtClean="0"/>
              <a:t>leugneten die </a:t>
            </a:r>
            <a:r>
              <a:rPr lang="de-CH" dirty="0"/>
              <a:t>Existenz von </a:t>
            </a:r>
            <a:r>
              <a:rPr lang="de-CH" dirty="0" err="1"/>
              <a:t>uneindeutigen</a:t>
            </a:r>
            <a:r>
              <a:rPr lang="de-CH" dirty="0"/>
              <a:t> </a:t>
            </a:r>
            <a:r>
              <a:rPr lang="de-CH" dirty="0" smtClean="0"/>
              <a:t>Körpern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Heute </a:t>
            </a:r>
            <a:r>
              <a:rPr lang="de-CH" dirty="0" smtClean="0"/>
              <a:t>trotz Gleichstellung </a:t>
            </a:r>
            <a:r>
              <a:rPr lang="de-CH" dirty="0"/>
              <a:t>von Frau und </a:t>
            </a:r>
            <a:r>
              <a:rPr lang="de-CH" dirty="0" smtClean="0"/>
              <a:t>Mann zahlreiche </a:t>
            </a:r>
            <a:r>
              <a:rPr lang="de-CH" dirty="0"/>
              <a:t>Regelungen, die an das Geschlecht </a:t>
            </a:r>
            <a:r>
              <a:rPr lang="de-CH" dirty="0" smtClean="0"/>
              <a:t>anknüpfen (Wehrpflicht; Ehe, Familienrecht; Rolle der Mutter und des Vaters nach Geburt des Kindes; Homo- </a:t>
            </a:r>
            <a:r>
              <a:rPr lang="de-CH" dirty="0"/>
              <a:t>Heterosexualität ; (sex- wie auch die gender-Dichotomie </a:t>
            </a:r>
            <a:r>
              <a:rPr lang="de-CH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Prinzip der Unveränderbarkeit der geschlechtlichen Zuordnung</a:t>
            </a:r>
            <a:r>
              <a:rPr lang="de-CH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/>
              <a:t>Mit der Zweigeschlechtlichkeit wird immer auch eine Grenze zwischen den Geschlechtern markiert</a:t>
            </a:r>
            <a:r>
              <a:rPr lang="de-CH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CH" dirty="0" smtClean="0"/>
              <a:t>Das </a:t>
            </a:r>
            <a:r>
              <a:rPr lang="de-CH" dirty="0"/>
              <a:t>Recht </a:t>
            </a:r>
            <a:r>
              <a:rPr lang="de-CH" dirty="0" smtClean="0"/>
              <a:t>stützt die Konstruktion einer Zweigeschlechtlichkeit</a:t>
            </a:r>
            <a:endParaRPr lang="de-CH" dirty="0"/>
          </a:p>
          <a:p>
            <a:pPr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69" y="1395424"/>
            <a:ext cx="68961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0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2800" dirty="0" smtClean="0"/>
              <a:t>Strafgesetz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sz="2000" b="0" dirty="0" smtClean="0"/>
              <a:t>Häufigkeitszahlten nach Kantonen 2018</a:t>
            </a:r>
            <a:endParaRPr lang="de-CH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EC4FB-952C-4AB1-BD85-EDEE35A776F9}" type="slidenum">
              <a:rPr lang="de-CH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CH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71"/>
            <a:ext cx="5826964" cy="544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7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602031131137007531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03.02.2016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602031131137472124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03.02.201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  <p:tag name="OFFICATWORKEXPRESSIONTAG" val="Andrea Wilhelm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636005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97036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636005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9703629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6040712581260838373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03.02.2016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60407125812649578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03.02.2016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  <p:tag name="OFFICATWORKEXPRESSIONTAG" val="Andrea Wilhelm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52116183723450838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636005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9703629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22.05.2019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52116183726614152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22.05.2019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6360055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970362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6360055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9703629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02.07.201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0413020211721880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e durch Klicken bearbeiten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Formatvorlage des Untertitelmasters durch Klicken bearbeiten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0413020211721880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6360055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s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Language.Doc.Page"/>
  <p:tag name="ZOAWTYPE" val="Text"/>
  <p:tag name="OFFICATWORKEXPRESSIONTAG" val="Sei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FusszeilePP"/>
  <p:tag name="ZOAWTYPE" val="Text"/>
  <p:tag name="OFFICATWORKEXPRESSIONTAG" val="Klinik für Forensische Psychiatrie, Zentrum für Kinder- und Jugendforensik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LogoFarbigPP"/>
  <p:tag name="ZOAWTYPE" val="Image"/>
  <p:tag name="ZOAWSESSIONUID" val="2019061111514189703629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2122011014149059130932.DirektionKlinik"/>
  <p:tag name="ZOAWTYPE" val="Text"/>
  <p:tag name="OFFICATWORKEXPRESSIONTAG" val="Klinik für Forensische Psychiatri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Date"/>
  <p:tag name="ZOAWTYPE" val="Text"/>
  <p:tag name="OFFICATWORKEXPRESSIONTAG" val="11.06.2019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Title"/>
  <p:tag name="ZOAWTYPE" val="Text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4112217333376588294.PPSubtitle"/>
  <p:tag name="ZOAWTYPE" val="Text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CODE" val="2006040509495284662868.Name"/>
  <p:tag name="ZOAWTYPE" val="Text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OAWTYPE" val="Text"/>
  <p:tag name="ZOAWCODE" val="2004112217333376588294.AdditionalAuthors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ZentrumBereich&quot;)=&quot;&quot; ,&quot;&quot; , GetMasterPropertyValue(&quot;Organisation&quot;,&quot;ZentrumBereich&quot;))]]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(GetMasterPropertyValue(&quot;Organisation&quot;,&quot;StationAbteilung&quot;)=&quot;&quot;, &quot;&quot;, GetMasterPropertyValue(&quot;Organisation&quot;,&quot;StationAbteilung&quot;))]]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Rückkehrende Kinder aus terroristisch umkämpften Gebietenaus kinder- und jugendpsychiatrischer Perspektiv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Internationales Symposium Forensische Psychologie und Psychiatrie&#10;&#10;5. Juni 2019&#10;&#10;&#10;&#10;Cornelia Bessler&#10;Zentrum für Kinder- &amp; Jugendforensik &#10;Klinik für Forensische Psychiatrie&#10;Psychiatrische Universitätsklinik Zürich&#10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2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2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Punktprävalenz der Störung des Sozialverhaltens in Abhängigkeit von Alter und Geschlecht (nach Maughan et al., 2004)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ornelia Bessler&#10;Chefärztin&#10;Zentrum für Kinder- und Jugendforensik&#10;Klinik für Forensische Psychiatrie&#10;Psychiatrische Universitätsklinik Zürich&#10;&#10;cornleia.bessler@puk.zh.ch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r.›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hea">
  <a:themeElements>
    <a:clrScheme name="Rhea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Rhea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9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DFE0E0"/>
      </a:dk2>
      <a:lt2>
        <a:srgbClr val="B7D1E3"/>
      </a:lt2>
      <a:accent1>
        <a:srgbClr val="0078BB"/>
      </a:accent1>
      <a:accent2>
        <a:srgbClr val="C1C4C5"/>
      </a:accent2>
      <a:accent3>
        <a:srgbClr val="FFFFFF"/>
      </a:accent3>
      <a:accent4>
        <a:srgbClr val="000000"/>
      </a:accent4>
      <a:accent5>
        <a:srgbClr val="AABEDA"/>
      </a:accent5>
      <a:accent6>
        <a:srgbClr val="AFB1B2"/>
      </a:accent6>
      <a:hlink>
        <a:srgbClr val="73A8CB"/>
      </a:hlink>
      <a:folHlink>
        <a:srgbClr val="626567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square" lIns="0" tIns="0" rIns="0" bIns="0" rtlCol="0" anchor="b">
        <a:spAutoFit/>
      </a:bodyPr>
      <a:lstStyle>
        <a:defPPr eaLnBrk="1" hangingPunct="1">
          <a:defRPr sz="1800" dirty="0" err="1" smtClean="0">
            <a:latin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3">
        <a:dk1>
          <a:srgbClr val="000000"/>
        </a:dk1>
        <a:lt1>
          <a:srgbClr val="FFFFFF"/>
        </a:lt1>
        <a:dk2>
          <a:srgbClr val="DFE0E0"/>
        </a:dk2>
        <a:lt2>
          <a:srgbClr val="73A8CB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4">
        <a:dk1>
          <a:srgbClr val="000000"/>
        </a:dk1>
        <a:lt1>
          <a:srgbClr val="FFFFFF"/>
        </a:lt1>
        <a:dk2>
          <a:srgbClr val="DFE0E0"/>
        </a:dk2>
        <a:lt2>
          <a:srgbClr val="B7D1E3"/>
        </a:lt2>
        <a:accent1>
          <a:srgbClr val="0078BB"/>
        </a:accent1>
        <a:accent2>
          <a:srgbClr val="C1C4C5"/>
        </a:accent2>
        <a:accent3>
          <a:srgbClr val="FFFFFF"/>
        </a:accent3>
        <a:accent4>
          <a:srgbClr val="000000"/>
        </a:accent4>
        <a:accent5>
          <a:srgbClr val="AABEDA"/>
        </a:accent5>
        <a:accent6>
          <a:srgbClr val="AFB1B2"/>
        </a:accent6>
        <a:hlink>
          <a:srgbClr val="73A8CB"/>
        </a:hlink>
        <a:folHlink>
          <a:srgbClr val="6265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efcap 19 (3)</Template>
  <TotalTime>0</TotalTime>
  <Words>3228</Words>
  <Application>Microsoft Office PowerPoint</Application>
  <PresentationFormat>Bildschirmpräsentation (4:3)</PresentationFormat>
  <Paragraphs>454</Paragraphs>
  <Slides>40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20</vt:i4>
      </vt:variant>
      <vt:variant>
        <vt:lpstr>Folientitel</vt:lpstr>
      </vt:variant>
      <vt:variant>
        <vt:i4>40</vt:i4>
      </vt:variant>
    </vt:vector>
  </HeadingPairs>
  <TitlesOfParts>
    <vt:vector size="67" baseType="lpstr">
      <vt:lpstr>Arial</vt:lpstr>
      <vt:lpstr>Calibri</vt:lpstr>
      <vt:lpstr>Georgia</vt:lpstr>
      <vt:lpstr>Times New Roman</vt:lpstr>
      <vt:lpstr>Trebuchet MS</vt:lpstr>
      <vt:lpstr>Wingdings</vt:lpstr>
      <vt:lpstr>Wingdings 2</vt:lpstr>
      <vt:lpstr>Rhea</vt:lpstr>
      <vt:lpstr>Default Design</vt:lpstr>
      <vt:lpstr>Benutzerdefiniertes Design</vt:lpstr>
      <vt:lpstr>1_Benutzerdefiniertes Design</vt:lpstr>
      <vt:lpstr>2_Benutzerdefiniertes Design</vt:lpstr>
      <vt:lpstr>3_Benutzerdefiniertes Design</vt:lpstr>
      <vt:lpstr>4_Benutzerdefiniertes Design</vt:lpstr>
      <vt:lpstr>5_Benutzerdefiniertes Design</vt:lpstr>
      <vt:lpstr>6_Benutzerdefiniertes Design</vt:lpstr>
      <vt:lpstr>1_Default Design</vt:lpstr>
      <vt:lpstr>7_Benutzerdefiniertes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8_Benutzerdefiniertes Design</vt:lpstr>
      <vt:lpstr>9_Benutzerdefiniertes Design</vt:lpstr>
      <vt:lpstr>8_Default Design</vt:lpstr>
      <vt:lpstr>Arme Mädchen und böse Jungs? «Weibliche und männlich Jugenddelinquenz» Gemeinsamkeiten und Unterschiede in Abklärung und Behandlung </vt:lpstr>
      <vt:lpstr>Weiblich und männlich</vt:lpstr>
      <vt:lpstr>PowerPoint-Präsentation</vt:lpstr>
      <vt:lpstr>PowerPoint-Präsentation</vt:lpstr>
      <vt:lpstr>PowerPoint-Präsentation</vt:lpstr>
      <vt:lpstr>Sex und Gender</vt:lpstr>
      <vt:lpstr>Sex und Gender Andrea Büchler/Michelle Cottier (2005)</vt:lpstr>
      <vt:lpstr>PowerPoint-Präsentation</vt:lpstr>
      <vt:lpstr>Strafgesetz Häufigkeitszahlten nach Kantonen 2018</vt:lpstr>
      <vt:lpstr>PowerPoint-Präsentation</vt:lpstr>
      <vt:lpstr>Strafgesetz Beschuldigte nach Alter und Geschlecht 2018</vt:lpstr>
      <vt:lpstr>Betäubungsmittelgesetz Beschuldigte nach Alter und Geschlecht 2018</vt:lpstr>
      <vt:lpstr>Prävalenz</vt:lpstr>
      <vt:lpstr>PowerPoint-Präsentation</vt:lpstr>
      <vt:lpstr>PowerPoint-Präsentation</vt:lpstr>
      <vt:lpstr>Entwicklung der Beschuldigtenbelastungszahl verschiedener Delikte seit 2015  (15-17 jährige Jugendliche) Quelle: Dirk Baier 2019</vt:lpstr>
      <vt:lpstr>Entwicklungen im polizeilichen Hellfeld Quelle: Dirk Baier 2019</vt:lpstr>
      <vt:lpstr>Zahlen aus dem Zentrum für Kinder- und Jugendforensik (Gutachten und Therapieabklärungen) </vt:lpstr>
      <vt:lpstr>Zahlen aus dem Zentrum für Kinder- und Jugendforensik – 2009-2018 (Gutachten) </vt:lpstr>
      <vt:lpstr>Zahlen aus dem Zentrum für Kinder- und Jugendforensik </vt:lpstr>
      <vt:lpstr>Gilt der theoretische und empirische Kenntnisstand über Kriminalität und Gewalt sowie die forensisch-psychiatrische Behandlung  für Mädchen / junge Frauen? </vt:lpstr>
      <vt:lpstr>Merkmale des gewalttätigen Verhaltens</vt:lpstr>
      <vt:lpstr>PowerPoint-Präsentation</vt:lpstr>
      <vt:lpstr>Leitsymptome der Störung des Sozialverhaltens   (ICD-10: F 91)                      </vt:lpstr>
      <vt:lpstr>Störung des Sozialverhaltens (ICD-10: F 91)</vt:lpstr>
      <vt:lpstr>Störung des Sozialverhaltens (ICD-10: F91) </vt:lpstr>
      <vt:lpstr>Komorbiditäten bei SSV </vt:lpstr>
      <vt:lpstr>PowerPoint-Präsentation</vt:lpstr>
      <vt:lpstr>PowerPoint-Präsentation</vt:lpstr>
      <vt:lpstr>Entwicklungspfade</vt:lpstr>
      <vt:lpstr>Punktprävalenz der Störung des Sozialverhaltens in Abhängigkeit von Alter und Geschlecht  (nach Maughan et al., 2004)</vt:lpstr>
      <vt:lpstr>Rückfälligkeit</vt:lpstr>
      <vt:lpstr>Rückfälligkeit</vt:lpstr>
      <vt:lpstr>Belastungen / Risikofaktoren für Delinquenz  </vt:lpstr>
      <vt:lpstr>Gefährlichkeitseinschätzung / Prognose Quelle : Skeem (2005); Lodewijks, De Ruiter &amp; Doreleijers (2008); Gammelgard (2011);Greig (2014); Griswold (2016)</vt:lpstr>
      <vt:lpstr>Schutzfaktoren für Legalbewährung</vt:lpstr>
      <vt:lpstr>Behandlung I</vt:lpstr>
      <vt:lpstr>Behandlung II</vt:lpstr>
      <vt:lpstr>Schlussfolgerungen I</vt:lpstr>
      <vt:lpstr>Wir bedanken uns  für Ihre  Aufmerksamkeit !</vt:lpstr>
    </vt:vector>
  </TitlesOfParts>
  <Company>Psychiatrische Universitätsklinik Zürich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«Weibliche und männlich Jugenddelinquenz» Gemeinsamkeiten und Unterschiede in Abklärung und Behandlung</dc:title>
  <dc:creator>Bessler Cornelia</dc:creator>
  <cp:lastModifiedBy>Aschwanden Johannes StA-Juga-Alt</cp:lastModifiedBy>
  <cp:revision>129</cp:revision>
  <cp:lastPrinted>2019-08-28T06:52:21Z</cp:lastPrinted>
  <dcterms:created xsi:type="dcterms:W3CDTF">2019-08-14T08:16:52Z</dcterms:created>
  <dcterms:modified xsi:type="dcterms:W3CDTF">2019-09-03T06:18:35Z</dcterms:modified>
</cp:coreProperties>
</file>