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90" r:id="rId2"/>
    <p:sldId id="264" r:id="rId3"/>
    <p:sldId id="259" r:id="rId4"/>
    <p:sldId id="258" r:id="rId5"/>
    <p:sldId id="289" r:id="rId6"/>
    <p:sldId id="273" r:id="rId7"/>
    <p:sldId id="274" r:id="rId8"/>
    <p:sldId id="260" r:id="rId9"/>
    <p:sldId id="261" r:id="rId10"/>
    <p:sldId id="280" r:id="rId11"/>
    <p:sldId id="279" r:id="rId12"/>
    <p:sldId id="272" r:id="rId13"/>
    <p:sldId id="263" r:id="rId14"/>
    <p:sldId id="257" r:id="rId15"/>
    <p:sldId id="278" r:id="rId16"/>
    <p:sldId id="281" r:id="rId17"/>
    <p:sldId id="282" r:id="rId18"/>
    <p:sldId id="283" r:id="rId19"/>
    <p:sldId id="284" r:id="rId20"/>
    <p:sldId id="285" r:id="rId21"/>
    <p:sldId id="286" r:id="rId22"/>
    <p:sldId id="288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1C5FE6-5B45-0447-8641-8B81A1DC89E9}" v="2" dt="2025-08-26T15:00:05.4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4"/>
    <p:restoredTop sz="94698"/>
  </p:normalViewPr>
  <p:slideViewPr>
    <p:cSldViewPr snapToGrid="0" snapToObjects="1">
      <p:cViewPr varScale="1">
        <p:scale>
          <a:sx n="71" d="100"/>
          <a:sy n="71" d="100"/>
        </p:scale>
        <p:origin x="176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7792F-4D16-724E-A131-2995D0345A49}" type="datetimeFigureOut">
              <a:rPr lang="fr-FR" smtClean="0"/>
              <a:t>26/08/2025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D70C2-11B7-A548-B726-146949CF27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165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c2d5ad94f9_0_845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86" name="Google Shape;286;g2c2d5ad94f9_0_845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87" name="Google Shape;287;g2c2d5ad94f9_0_845:notes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g2c2d5ad94f9_0_845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2010: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Fondée par 3 personnes : Morgane Siri (psychologue),Yann Le Bris (éducateur) et Olivier Peyroux (sociologue)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 partir de 2010: travail à Hors la Rue auprès de jeunes en provenance des Balkans victimes d’un réseau criminel dit Hamidovic (contrainte à la commission de délit: pickpocketing dans le métro)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Constat de défaillance du système de protection de ces jeunes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2013 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Rencontre d’Esperanto en Belgique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Création en 2013 de l’association Koutcha(kuća) : “la maison” en serbo-croate → référence aux enfants accompagnés à HLR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2018: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Projet européen avec ECPAT France &amp; Esperanto (AMIF) (2018-2022)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2020: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Projet expérimental de mise en place d’un circuit de protection pour les mineur.e.s et jeunes majeur.e.s victimes de TEH (Fondation Porticus) Février 2020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2021: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Projet d’appui aux institutions (PJJ) Janvier 2021 - Juin 2022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Ouverture du centre expérimental sécurisé et sécurisant pour mineur.e.s victimes de TEH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2022: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Projet expérimental de coordination d’un réseau de structures permettant l’éloignement et la protection des mineur.e.s victimes de traite des êtres humains (DGCS et Fondation Porticus) Novembre 2022</a:t>
            </a:r>
            <a:endParaRPr/>
          </a:p>
        </p:txBody>
      </p:sp>
      <p:sp>
        <p:nvSpPr>
          <p:cNvPr id="289" name="Google Shape;289;g2c2d5ad94f9_0_845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90" name="Google Shape;290;g2c2d5ad94f9_0_845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c2d5ad94f9_0_947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14" name="Google Shape;314;g2c2d5ad94f9_0_947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15" name="Google Shape;315;g2c2d5ad94f9_0_947:notes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g2c2d5ad94f9_0_947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Un lieu sécurisé : Rendre objectivement sûr l’établissement expérimental en mettant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en place un protocole de sécurité 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- Un lieu sécurisant « qui procure un sentiment de sécurité » : Faire en sorte que 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bénéficiaires intériorisent ce sentiment à travers les accompagnements proposés.</a:t>
            </a:r>
            <a:endParaRPr/>
          </a:p>
        </p:txBody>
      </p:sp>
      <p:sp>
        <p:nvSpPr>
          <p:cNvPr id="317" name="Google Shape;317;g2c2d5ad94f9_0_947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18" name="Google Shape;318;g2c2d5ad94f9_0_947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c2d5ad94f9_0_1037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30" name="Google Shape;330;g2c2d5ad94f9_0_1037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31" name="Google Shape;331;g2c2d5ad94f9_0_1037:notes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g2c2d5ad94f9_0_1037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Un lieu sécurisé : Rendre objectivement sûr l’établissement expérimental en mettant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en place un protocole de sécurité 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- Un lieu sécurisant « qui procure un sentiment de sécurité » : Faire en sorte que 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bénéficiaires intériorisent ce sentiment à travers les accompagnements proposés.</a:t>
            </a:r>
            <a:endParaRPr/>
          </a:p>
        </p:txBody>
      </p:sp>
      <p:sp>
        <p:nvSpPr>
          <p:cNvPr id="333" name="Google Shape;333;g2c2d5ad94f9_0_1037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34" name="Google Shape;334;g2c2d5ad94f9_0_1037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c2d5ad94f9_0_113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2c2d5ad94f9_0_1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c2d5ad94f9_0_1664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g2c2d5ad94f9_0_1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c2d5ad94f9_0_175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g2c2d5ad94f9_0_17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c2d5ad94f9_0_1918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1" name="Google Shape;471;g2c2d5ad94f9_0_19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6B04FD-3BE7-3348-8A9E-25EE40DB8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7A69940-3A3E-4347-951D-BAF906FB7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53EF36-810A-304E-9C06-738C3FA4E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4DF0-EE8D-ED45-AB47-886637225D41}" type="datetimeFigureOut">
              <a:rPr lang="fr-FR" smtClean="0"/>
              <a:t>26/08/2025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C9C7FF-A3C0-7C49-B3C9-4C63015FF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2D9BA2-26A8-2B4C-AF2C-A9B84A02D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3524-6919-1241-9ADA-5B3103D91C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24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0C442B-B761-9F47-8F16-461AD33ED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5CFBFC2-C806-9C48-AC15-C947D8796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BB7CE3-4E57-2D4F-95AF-48B2CE09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4DF0-EE8D-ED45-AB47-886637225D41}" type="datetimeFigureOut">
              <a:rPr lang="fr-FR" smtClean="0"/>
              <a:t>26/08/2025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45AFDB-194E-E94F-A70E-7F82E47B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FCABCC-349A-B546-8C92-50A6AB082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3524-6919-1241-9ADA-5B3103D91C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847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55466E9-3DA5-E049-B681-8A76F8D67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093E4A1-42BC-A741-A18A-D1E6A4FEF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D1426D-F640-9C42-8743-6DBEBC4CF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4DF0-EE8D-ED45-AB47-886637225D41}" type="datetimeFigureOut">
              <a:rPr lang="fr-FR" smtClean="0"/>
              <a:t>26/08/2025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754F3F-0F8D-4547-B382-11C7CFF02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D148B0-C36B-3642-B608-A498AA37C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3524-6919-1241-9ADA-5B3103D91C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84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6146D3-81B0-F048-A8DA-41575AA7C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85488F-BB89-BB40-848E-585F134A8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4AEAE7-166D-9E48-B431-DE28FC4D3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4DF0-EE8D-ED45-AB47-886637225D41}" type="datetimeFigureOut">
              <a:rPr lang="fr-FR" smtClean="0"/>
              <a:t>26/08/2025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638FC8-F173-6844-969A-1A6225D36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7916AC-A5B9-4143-9E68-0FA31075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3524-6919-1241-9ADA-5B3103D91C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754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7E2346-10C8-574B-BF97-F95A34D31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257250-1582-AC44-B438-E09A975AE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EFC99E-EB98-6C4D-8634-922A1F671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4DF0-EE8D-ED45-AB47-886637225D41}" type="datetimeFigureOut">
              <a:rPr lang="fr-FR" smtClean="0"/>
              <a:t>26/08/2025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9ABBB5-9C19-D340-AD9C-D114FD018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0B8DC0-BA34-C54F-B000-B3F5610E3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3524-6919-1241-9ADA-5B3103D91C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873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812925-761C-374E-985D-E60C3F28E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87FF7E-D5D7-F944-8E73-D9DC856A0E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552FAD-A656-904A-A3F2-4BF28F1C6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DE2BB0-D002-8047-A0E7-310EB42B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4DF0-EE8D-ED45-AB47-886637225D41}" type="datetimeFigureOut">
              <a:rPr lang="fr-FR" smtClean="0"/>
              <a:t>26/08/2025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4BCCDE-EEE9-9A47-8528-3CA5956AA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AB5F18-713B-734F-B645-A342FC33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3524-6919-1241-9ADA-5B3103D91C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87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D6851C-8A98-1746-852F-CDB3B05E1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13BDE0-686B-5C42-B4DA-F70785398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4332B6-1067-7C4F-8DA1-77FE85271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BFB9048-5679-F546-A55F-7E35E996D1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B97FD5F-4B7E-8743-984F-CC68A18BE0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3293A6B-BB59-CA46-BFA1-F06FEF72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4DF0-EE8D-ED45-AB47-886637225D41}" type="datetimeFigureOut">
              <a:rPr lang="fr-FR" smtClean="0"/>
              <a:t>26/08/2025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2EE1BBA-81B0-FE42-8E17-AB9C16825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5C728B8-1677-1A4E-9129-D4E7A428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3524-6919-1241-9ADA-5B3103D91C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856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95E2F3-1917-B043-845A-44CA10F06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3B70BD6-B47E-5E42-B3DA-0427B61EA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4DF0-EE8D-ED45-AB47-886637225D41}" type="datetimeFigureOut">
              <a:rPr lang="fr-FR" smtClean="0"/>
              <a:t>26/08/2025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9845F30-5144-3846-BB89-C84DAF4FC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944E1F5-322E-0D4B-A123-E1EE024C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3524-6919-1241-9ADA-5B3103D91C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504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531CB0E-08AD-224E-86F1-7BD60AB5E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4DF0-EE8D-ED45-AB47-886637225D41}" type="datetimeFigureOut">
              <a:rPr lang="fr-FR" smtClean="0"/>
              <a:t>26/08/2025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DA86B5B-35B0-BD4C-97C5-29EF541F1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4EE049-E390-124D-ABB9-8F827D705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3524-6919-1241-9ADA-5B3103D91C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92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616F32-E1C4-2343-9B68-231334D9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2265BF-3C7F-0A43-9636-149A99D1A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9438BA1-CAB0-1E47-81A2-72013F408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8247C13-F694-7D4C-B19F-98856BB4E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4DF0-EE8D-ED45-AB47-886637225D41}" type="datetimeFigureOut">
              <a:rPr lang="fr-FR" smtClean="0"/>
              <a:t>26/08/2025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3B1E8C6-15D5-0D4F-AB1F-720BDEB1D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2608CC-F568-B748-A49B-7EBE38B4B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3524-6919-1241-9ADA-5B3103D91C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8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1A83BA-4435-7A47-93CC-0DDD371A0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0161076-CC81-FD4B-BB7E-267EE0B3B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0B61D8-039A-4E41-946E-0813BE5C6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B8D42D-33BF-8341-89D8-641D4ED27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4DF0-EE8D-ED45-AB47-886637225D41}" type="datetimeFigureOut">
              <a:rPr lang="fr-FR" smtClean="0"/>
              <a:t>26/08/2025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EB5AE0-3194-EB42-8A9E-33EA342F3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7D041C-331A-E142-9E81-5DAE4E162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3524-6919-1241-9ADA-5B3103D91C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38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279665A-FCC1-0441-8D90-F8A9C4C61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09298F-11BE-744A-B047-B97AF298C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875328-2F85-5840-AA9D-D3BA42201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D4DF0-EE8D-ED45-AB47-886637225D41}" type="datetimeFigureOut">
              <a:rPr lang="fr-FR" smtClean="0"/>
              <a:t>26/08/2025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8CB740-2C40-6848-BF32-11BEC804D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C241CF-3B90-7346-98E0-D1D5EDDB1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A3524-6919-1241-9ADA-5B3103D91C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699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ontact@koutcha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0" y="1254541"/>
            <a:ext cx="12192000" cy="5484651"/>
          </a:xfrm>
          <a:custGeom>
            <a:avLst/>
            <a:gdLst/>
            <a:ahLst/>
            <a:cxnLst/>
            <a:rect l="l" t="t" r="r" b="b"/>
            <a:pathLst>
              <a:path w="18288000" h="8226977">
                <a:moveTo>
                  <a:pt x="0" y="0"/>
                </a:moveTo>
                <a:lnTo>
                  <a:pt x="18288000" y="0"/>
                </a:lnTo>
                <a:lnTo>
                  <a:pt x="18288000" y="8226977"/>
                </a:lnTo>
                <a:lnTo>
                  <a:pt x="0" y="82269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4936"/>
            </a:stretch>
          </a:blipFill>
        </p:spPr>
        <p:txBody>
          <a:bodyPr/>
          <a:lstStyle/>
          <a:p>
            <a:endParaRPr lang="fr-FR" sz="1200"/>
          </a:p>
        </p:txBody>
      </p:sp>
      <p:grpSp>
        <p:nvGrpSpPr>
          <p:cNvPr id="6" name="Group 6"/>
          <p:cNvGrpSpPr/>
          <p:nvPr/>
        </p:nvGrpSpPr>
        <p:grpSpPr>
          <a:xfrm>
            <a:off x="0" y="6199489"/>
            <a:ext cx="12192000" cy="757795"/>
            <a:chOff x="0" y="0"/>
            <a:chExt cx="4816593" cy="29937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99376"/>
            </a:xfrm>
            <a:custGeom>
              <a:avLst/>
              <a:gdLst/>
              <a:ahLst/>
              <a:cxnLst/>
              <a:rect l="l" t="t" r="r" b="b"/>
              <a:pathLst>
                <a:path w="4816592" h="299376">
                  <a:moveTo>
                    <a:pt x="0" y="0"/>
                  </a:moveTo>
                  <a:lnTo>
                    <a:pt x="4816592" y="0"/>
                  </a:lnTo>
                  <a:lnTo>
                    <a:pt x="4816592" y="299376"/>
                  </a:lnTo>
                  <a:lnTo>
                    <a:pt x="0" y="299376"/>
                  </a:lnTo>
                  <a:close/>
                </a:path>
              </a:pathLst>
            </a:custGeom>
            <a:solidFill>
              <a:srgbClr val="F3C017"/>
            </a:solidFill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85799" y="1849087"/>
            <a:ext cx="11338217" cy="31900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92"/>
              </a:lnSpc>
            </a:pPr>
            <a:r>
              <a:rPr lang="en-US" sz="3600" dirty="0">
                <a:solidFill>
                  <a:srgbClr val="FFFFFF"/>
                </a:solidFill>
                <a:latin typeface="Ruda Heavy"/>
              </a:rPr>
              <a:t>De </a:t>
            </a:r>
            <a:r>
              <a:rPr lang="en-US" sz="3600" dirty="0" err="1">
                <a:solidFill>
                  <a:srgbClr val="FFFFFF"/>
                </a:solidFill>
                <a:latin typeface="Ruda Heavy"/>
              </a:rPr>
              <a:t>l’errance</a:t>
            </a:r>
            <a:r>
              <a:rPr lang="en-US" sz="3600" dirty="0">
                <a:solidFill>
                  <a:srgbClr val="FFFFFF"/>
                </a:solidFill>
                <a:latin typeface="Ruda Heavy"/>
              </a:rPr>
              <a:t> à la TEH : les chemin </a:t>
            </a:r>
            <a:r>
              <a:rPr lang="en-US" sz="3600" dirty="0" err="1">
                <a:solidFill>
                  <a:srgbClr val="FFFFFF"/>
                </a:solidFill>
                <a:latin typeface="Ruda Heavy"/>
              </a:rPr>
              <a:t>heurtés</a:t>
            </a:r>
            <a:r>
              <a:rPr lang="en-US" sz="3600" dirty="0">
                <a:solidFill>
                  <a:srgbClr val="FFFFFF"/>
                </a:solidFill>
                <a:latin typeface="Ruda Heavy"/>
              </a:rPr>
              <a:t> </a:t>
            </a:r>
          </a:p>
          <a:p>
            <a:pPr algn="ctr">
              <a:lnSpc>
                <a:spcPts val="8692"/>
              </a:lnSpc>
            </a:pPr>
            <a:r>
              <a:rPr lang="en-US" sz="3600" dirty="0">
                <a:solidFill>
                  <a:srgbClr val="FFFFFF"/>
                </a:solidFill>
                <a:latin typeface="Ruda Heavy"/>
              </a:rPr>
              <a:t>des </a:t>
            </a:r>
            <a:r>
              <a:rPr lang="en-US" sz="3600" dirty="0" err="1">
                <a:solidFill>
                  <a:srgbClr val="FFFFFF"/>
                </a:solidFill>
                <a:latin typeface="Ruda Heavy"/>
              </a:rPr>
              <a:t>mineurs</a:t>
            </a:r>
            <a:r>
              <a:rPr lang="en-US" sz="3600" dirty="0">
                <a:solidFill>
                  <a:srgbClr val="FFFFFF"/>
                </a:solidFill>
                <a:latin typeface="Ruda Heavy"/>
              </a:rPr>
              <a:t> non </a:t>
            </a:r>
            <a:r>
              <a:rPr lang="en-US" sz="3600" dirty="0" err="1">
                <a:solidFill>
                  <a:srgbClr val="FFFFFF"/>
                </a:solidFill>
                <a:latin typeface="Ruda Heavy"/>
              </a:rPr>
              <a:t>accompagnés</a:t>
            </a:r>
            <a:r>
              <a:rPr lang="en-US" sz="3600" dirty="0">
                <a:solidFill>
                  <a:srgbClr val="FFFFFF"/>
                </a:solidFill>
                <a:latin typeface="Ruda Heavy"/>
              </a:rPr>
              <a:t> </a:t>
            </a:r>
          </a:p>
          <a:p>
            <a:pPr algn="ctr">
              <a:lnSpc>
                <a:spcPts val="8692"/>
              </a:lnSpc>
            </a:pPr>
            <a:r>
              <a:rPr lang="en-US" sz="3600" dirty="0">
                <a:solidFill>
                  <a:srgbClr val="FFFFFF"/>
                </a:solidFill>
                <a:latin typeface="Ruda Heavy"/>
              </a:rPr>
              <a:t>Olivier PEYROUX</a:t>
            </a:r>
          </a:p>
        </p:txBody>
      </p:sp>
      <p:sp>
        <p:nvSpPr>
          <p:cNvPr id="11" name="Freeform 11"/>
          <p:cNvSpPr/>
          <p:nvPr/>
        </p:nvSpPr>
        <p:spPr>
          <a:xfrm>
            <a:off x="10972800" y="37962"/>
            <a:ext cx="1051217" cy="1140645"/>
          </a:xfrm>
          <a:custGeom>
            <a:avLst/>
            <a:gdLst/>
            <a:ahLst/>
            <a:cxnLst/>
            <a:rect l="l" t="t" r="r" b="b"/>
            <a:pathLst>
              <a:path w="3357306" h="3332314">
                <a:moveTo>
                  <a:pt x="0" y="0"/>
                </a:moveTo>
                <a:lnTo>
                  <a:pt x="3357307" y="0"/>
                </a:lnTo>
                <a:lnTo>
                  <a:pt x="3357307" y="3332314"/>
                </a:lnTo>
                <a:lnTo>
                  <a:pt x="0" y="33323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4073D5-440B-FD4E-B7A2-8559DC418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C157B0E-BF84-464B-BF92-EEED795DD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635813" y="-1634370"/>
            <a:ext cx="6431969" cy="10122199"/>
          </a:xfr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2CB73B71-230A-1741-8979-11B453D6EDED}"/>
              </a:ext>
            </a:extLst>
          </p:cNvPr>
          <p:cNvSpPr/>
          <p:nvPr/>
        </p:nvSpPr>
        <p:spPr>
          <a:xfrm>
            <a:off x="5087205" y="1684469"/>
            <a:ext cx="522514" cy="522514"/>
          </a:xfrm>
          <a:prstGeom prst="ellipse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Espace réservé du contenu 5">
            <a:extLst>
              <a:ext uri="{FF2B5EF4-FFF2-40B4-BE49-F238E27FC236}">
                <a16:creationId xmlns:a16="http://schemas.microsoft.com/office/drawing/2014/main" id="{E963E164-0021-BA4B-B05A-D6765CDFF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12063" y="-1729373"/>
            <a:ext cx="6431969" cy="10122199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4276467E-F51D-9246-8697-D6055F06E13B}"/>
              </a:ext>
            </a:extLst>
          </p:cNvPr>
          <p:cNvSpPr/>
          <p:nvPr/>
        </p:nvSpPr>
        <p:spPr>
          <a:xfrm>
            <a:off x="5063455" y="1589466"/>
            <a:ext cx="522514" cy="522514"/>
          </a:xfrm>
          <a:prstGeom prst="ellipse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E39E4F8-E549-9F46-9B20-7F993D1AB7A7}"/>
              </a:ext>
            </a:extLst>
          </p:cNvPr>
          <p:cNvSpPr/>
          <p:nvPr/>
        </p:nvSpPr>
        <p:spPr>
          <a:xfrm>
            <a:off x="6944909" y="3671082"/>
            <a:ext cx="522514" cy="522514"/>
          </a:xfrm>
          <a:prstGeom prst="ellipse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DF89939-36E0-A945-B290-A9FF532360DD}"/>
              </a:ext>
            </a:extLst>
          </p:cNvPr>
          <p:cNvSpPr/>
          <p:nvPr/>
        </p:nvSpPr>
        <p:spPr>
          <a:xfrm>
            <a:off x="5465732" y="3340384"/>
            <a:ext cx="522514" cy="522514"/>
          </a:xfrm>
          <a:prstGeom prst="ellipse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DCF8AF0-7A72-3849-807D-785AF390BAC5}"/>
              </a:ext>
            </a:extLst>
          </p:cNvPr>
          <p:cNvSpPr/>
          <p:nvPr/>
        </p:nvSpPr>
        <p:spPr>
          <a:xfrm>
            <a:off x="7474146" y="2206983"/>
            <a:ext cx="522514" cy="522514"/>
          </a:xfrm>
          <a:prstGeom prst="ellipse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063BF75-36D5-344E-B9A9-78873295B9B7}"/>
              </a:ext>
            </a:extLst>
          </p:cNvPr>
          <p:cNvSpPr/>
          <p:nvPr/>
        </p:nvSpPr>
        <p:spPr>
          <a:xfrm>
            <a:off x="4259458" y="4115431"/>
            <a:ext cx="522514" cy="522514"/>
          </a:xfrm>
          <a:prstGeom prst="ellipse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33784A93-7BAD-824E-8201-BF9D7764037F}"/>
              </a:ext>
            </a:extLst>
          </p:cNvPr>
          <p:cNvSpPr/>
          <p:nvPr/>
        </p:nvSpPr>
        <p:spPr>
          <a:xfrm>
            <a:off x="5988246" y="1785691"/>
            <a:ext cx="522514" cy="522514"/>
          </a:xfrm>
          <a:prstGeom prst="ellipse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1ED272B-77BC-C844-B5FB-2C956D555996}"/>
              </a:ext>
            </a:extLst>
          </p:cNvPr>
          <p:cNvSpPr/>
          <p:nvPr/>
        </p:nvSpPr>
        <p:spPr>
          <a:xfrm>
            <a:off x="6771986" y="2729497"/>
            <a:ext cx="522514" cy="522514"/>
          </a:xfrm>
          <a:prstGeom prst="ellipse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èche à trois pointes 3">
            <a:extLst>
              <a:ext uri="{FF2B5EF4-FFF2-40B4-BE49-F238E27FC236}">
                <a16:creationId xmlns:a16="http://schemas.microsoft.com/office/drawing/2014/main" id="{552A9640-0525-5E4B-9325-667E7DB65651}"/>
              </a:ext>
            </a:extLst>
          </p:cNvPr>
          <p:cNvSpPr/>
          <p:nvPr/>
        </p:nvSpPr>
        <p:spPr>
          <a:xfrm rot="16575203">
            <a:off x="7460504" y="3086296"/>
            <a:ext cx="549797" cy="550273"/>
          </a:xfrm>
          <a:prstGeom prst="leftRightUpArrow">
            <a:avLst/>
          </a:prstGeom>
          <a:solidFill>
            <a:srgbClr val="FF0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30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9583DE-3FA2-8647-B25B-498E0C0D8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Fonctionnement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097A3EFC-3465-494A-A30D-8CBFE4746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4099" y="1981487"/>
            <a:ext cx="3084648" cy="3373861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A89B5DE-2C0E-4E47-B9AC-FB8DDCBB0715}"/>
              </a:ext>
            </a:extLst>
          </p:cNvPr>
          <p:cNvSpPr txBox="1"/>
          <p:nvPr/>
        </p:nvSpPr>
        <p:spPr>
          <a:xfrm>
            <a:off x="727363" y="2867890"/>
            <a:ext cx="437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Donneurs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d’ordre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6FE5FD0-E87C-EC4B-83BA-07CA233200E8}"/>
              </a:ext>
            </a:extLst>
          </p:cNvPr>
          <p:cNvSpPr txBox="1"/>
          <p:nvPr/>
        </p:nvSpPr>
        <p:spPr>
          <a:xfrm>
            <a:off x="5649191" y="2396450"/>
            <a:ext cx="4374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Petites mains (liens </a:t>
            </a:r>
            <a:r>
              <a:rPr lang="en-US" dirty="0" err="1">
                <a:solidFill>
                  <a:srgbClr val="FF0000"/>
                </a:solidFill>
              </a:rPr>
              <a:t>familiaux</a:t>
            </a:r>
            <a:r>
              <a:rPr lang="en-US" dirty="0">
                <a:solidFill>
                  <a:srgbClr val="FF0000"/>
                </a:solidFill>
              </a:rPr>
              <a:t> / </a:t>
            </a:r>
            <a:r>
              <a:rPr lang="en-US" dirty="0" err="1">
                <a:solidFill>
                  <a:srgbClr val="FF0000"/>
                </a:solidFill>
              </a:rPr>
              <a:t>voisinnage</a:t>
            </a:r>
            <a:r>
              <a:rPr lang="en-US" dirty="0">
                <a:solidFill>
                  <a:srgbClr val="FF0000"/>
                </a:solidFill>
              </a:rPr>
              <a:t> / </a:t>
            </a:r>
            <a:r>
              <a:rPr lang="en-US" dirty="0" err="1">
                <a:solidFill>
                  <a:srgbClr val="FF0000"/>
                </a:solidFill>
              </a:rPr>
              <a:t>endettement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03804DB-371C-3645-8F52-BC9203DC4398}"/>
              </a:ext>
            </a:extLst>
          </p:cNvPr>
          <p:cNvSpPr txBox="1"/>
          <p:nvPr/>
        </p:nvSpPr>
        <p:spPr>
          <a:xfrm>
            <a:off x="5649191" y="4142508"/>
            <a:ext cx="437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Logisticiens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err="1">
                <a:solidFill>
                  <a:srgbClr val="FF0000"/>
                </a:solidFill>
              </a:rPr>
              <a:t>hébergement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véhicules</a:t>
            </a:r>
            <a:r>
              <a:rPr lang="en-US" dirty="0">
                <a:solidFill>
                  <a:srgbClr val="FF0000"/>
                </a:solidFill>
              </a:rPr>
              <a:t>, etc.)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ABBD8A9-B356-E04C-B325-B63B1203D9D5}"/>
              </a:ext>
            </a:extLst>
          </p:cNvPr>
          <p:cNvSpPr txBox="1"/>
          <p:nvPr/>
        </p:nvSpPr>
        <p:spPr>
          <a:xfrm>
            <a:off x="5649191" y="4769428"/>
            <a:ext cx="2608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Membres</a:t>
            </a:r>
            <a:r>
              <a:rPr lang="en-US" dirty="0">
                <a:solidFill>
                  <a:srgbClr val="FF0000"/>
                </a:solidFill>
              </a:rPr>
              <a:t> de la </a:t>
            </a:r>
            <a:r>
              <a:rPr lang="en-US" dirty="0" err="1">
                <a:solidFill>
                  <a:srgbClr val="FF0000"/>
                </a:solidFill>
              </a:rPr>
              <a:t>communautés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mobilisées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temporairement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01835EA-6B6B-134F-9237-8444B373C6E9}"/>
              </a:ext>
            </a:extLst>
          </p:cNvPr>
          <p:cNvSpPr txBox="1"/>
          <p:nvPr/>
        </p:nvSpPr>
        <p:spPr>
          <a:xfrm>
            <a:off x="2910910" y="3773176"/>
            <a:ext cx="437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Recelleurs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3739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73265-B934-E4B3-DAA2-D0809202F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Espace réservé du contenu 4" descr="Une image contenant texte, carte, atlas, diagramme&#10;&#10;Description générée automatiquement">
            <a:extLst>
              <a:ext uri="{FF2B5EF4-FFF2-40B4-BE49-F238E27FC236}">
                <a16:creationId xmlns:a16="http://schemas.microsoft.com/office/drawing/2014/main" id="{92067BBD-D9A6-975E-AFBE-A8E076D58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6533" y="-17598"/>
            <a:ext cx="7162800" cy="6854801"/>
          </a:xfrm>
        </p:spPr>
      </p:pic>
    </p:spTree>
    <p:extLst>
      <p:ext uri="{BB962C8B-B14F-4D97-AF65-F5344CB8AC3E}">
        <p14:creationId xmlns:p14="http://schemas.microsoft.com/office/powerpoint/2010/main" val="1200323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0216F2-4468-5540-A520-A6C1EC174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50" y="2300251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Groupes roumains</a:t>
            </a:r>
            <a:br>
              <a:rPr lang="fr-FR" dirty="0"/>
            </a:br>
            <a:r>
              <a:rPr lang="fr-FR" dirty="0"/>
              <a:t>(garçons et filles)</a:t>
            </a:r>
          </a:p>
        </p:txBody>
      </p:sp>
    </p:spTree>
    <p:extLst>
      <p:ext uri="{BB962C8B-B14F-4D97-AF65-F5344CB8AC3E}">
        <p14:creationId xmlns:p14="http://schemas.microsoft.com/office/powerpoint/2010/main" val="741216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0216F2-4468-5540-A520-A6C1EC174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E3CBBC-4045-054B-990D-42383E9AE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5BE8E7D-E3B5-A84A-BE9D-1D9F3A7FF72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958" y="365125"/>
            <a:ext cx="7122485" cy="609813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830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0216F2-4468-5540-A520-A6C1EC174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Réseaux locaux et familiaux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08EDE1DF-218E-794E-BC7C-A2927DCC9F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6628" y="1747402"/>
            <a:ext cx="6157065" cy="4351338"/>
          </a:xfr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F1F77F67-597E-7B42-AAD6-59A23E22EB56}"/>
              </a:ext>
            </a:extLst>
          </p:cNvPr>
          <p:cNvSpPr/>
          <p:nvPr/>
        </p:nvSpPr>
        <p:spPr>
          <a:xfrm>
            <a:off x="6120581" y="3441290"/>
            <a:ext cx="363794" cy="363794"/>
          </a:xfrm>
          <a:prstGeom prst="ellipse">
            <a:avLst/>
          </a:prstGeom>
          <a:solidFill>
            <a:srgbClr val="FF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99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8"/>
          <p:cNvSpPr/>
          <p:nvPr/>
        </p:nvSpPr>
        <p:spPr>
          <a:xfrm>
            <a:off x="0" y="3433113"/>
            <a:ext cx="4216379" cy="3436056"/>
          </a:xfrm>
          <a:custGeom>
            <a:avLst/>
            <a:gdLst/>
            <a:ahLst/>
            <a:cxnLst/>
            <a:rect l="l" t="t" r="r" b="b"/>
            <a:pathLst>
              <a:path w="11293870" h="9203723" extrusionOk="0">
                <a:moveTo>
                  <a:pt x="0" y="0"/>
                </a:moveTo>
                <a:lnTo>
                  <a:pt x="11293870" y="0"/>
                </a:lnTo>
                <a:lnTo>
                  <a:pt x="11293870" y="9203723"/>
                </a:lnTo>
                <a:lnTo>
                  <a:pt x="0" y="9203723"/>
                </a:lnTo>
                <a:close/>
              </a:path>
            </a:pathLst>
          </a:custGeom>
          <a:solidFill>
            <a:srgbClr val="7AC143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93" name="Google Shape;293;p38"/>
          <p:cNvSpPr/>
          <p:nvPr/>
        </p:nvSpPr>
        <p:spPr>
          <a:xfrm>
            <a:off x="1779432" y="584477"/>
            <a:ext cx="653923" cy="653923"/>
          </a:xfrm>
          <a:custGeom>
            <a:avLst/>
            <a:gdLst/>
            <a:ahLst/>
            <a:cxnLst/>
            <a:rect l="l" t="t" r="r" b="b"/>
            <a:pathLst>
              <a:path w="1307846" h="1307846" extrusionOk="0">
                <a:moveTo>
                  <a:pt x="0" y="653923"/>
                </a:moveTo>
                <a:cubicBezTo>
                  <a:pt x="0" y="292735"/>
                  <a:pt x="292735" y="0"/>
                  <a:pt x="653923" y="0"/>
                </a:cubicBezTo>
                <a:cubicBezTo>
                  <a:pt x="1015111" y="0"/>
                  <a:pt x="1307846" y="292735"/>
                  <a:pt x="1307846" y="653923"/>
                </a:cubicBezTo>
                <a:cubicBezTo>
                  <a:pt x="1307846" y="1015111"/>
                  <a:pt x="1015111" y="1307846"/>
                  <a:pt x="653923" y="1307846"/>
                </a:cubicBezTo>
                <a:cubicBezTo>
                  <a:pt x="292735" y="1307846"/>
                  <a:pt x="0" y="1015111"/>
                  <a:pt x="0" y="653923"/>
                </a:cubicBezTo>
                <a:close/>
              </a:path>
            </a:pathLst>
          </a:custGeom>
          <a:solidFill>
            <a:srgbClr val="F7E353"/>
          </a:solidFill>
          <a:ln>
            <a:noFill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endParaRPr sz="2400"/>
          </a:p>
        </p:txBody>
      </p:sp>
      <p:grpSp>
        <p:nvGrpSpPr>
          <p:cNvPr id="294" name="Google Shape;294;p38"/>
          <p:cNvGrpSpPr/>
          <p:nvPr/>
        </p:nvGrpSpPr>
        <p:grpSpPr>
          <a:xfrm>
            <a:off x="0" y="1641810"/>
            <a:ext cx="4212928" cy="1800284"/>
            <a:chOff x="0" y="0"/>
            <a:chExt cx="1664312" cy="711200"/>
          </a:xfrm>
        </p:grpSpPr>
        <p:sp>
          <p:nvSpPr>
            <p:cNvPr id="295" name="Google Shape;295;p38"/>
            <p:cNvSpPr/>
            <p:nvPr/>
          </p:nvSpPr>
          <p:spPr>
            <a:xfrm>
              <a:off x="0" y="0"/>
              <a:ext cx="1664312" cy="711200"/>
            </a:xfrm>
            <a:custGeom>
              <a:avLst/>
              <a:gdLst/>
              <a:ahLst/>
              <a:cxnLst/>
              <a:rect l="l" t="t" r="r" b="b"/>
              <a:pathLst>
                <a:path w="1664312" h="711200" extrusionOk="0">
                  <a:moveTo>
                    <a:pt x="832156" y="0"/>
                  </a:moveTo>
                  <a:lnTo>
                    <a:pt x="1664312" y="711200"/>
                  </a:lnTo>
                  <a:lnTo>
                    <a:pt x="0" y="711200"/>
                  </a:lnTo>
                  <a:lnTo>
                    <a:pt x="832156" y="0"/>
                  </a:lnTo>
                  <a:close/>
                </a:path>
              </a:pathLst>
            </a:custGeom>
            <a:solidFill>
              <a:srgbClr val="7AC143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6" name="Google Shape;296;p38"/>
            <p:cNvSpPr txBox="1"/>
            <p:nvPr/>
          </p:nvSpPr>
          <p:spPr>
            <a:xfrm>
              <a:off x="127000" y="311150"/>
              <a:ext cx="558900" cy="34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21055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7" name="Google Shape;297;p38"/>
          <p:cNvSpPr/>
          <p:nvPr/>
        </p:nvSpPr>
        <p:spPr>
          <a:xfrm>
            <a:off x="10616405" y="685800"/>
            <a:ext cx="1376193" cy="1081557"/>
          </a:xfrm>
          <a:custGeom>
            <a:avLst/>
            <a:gdLst/>
            <a:ahLst/>
            <a:cxnLst/>
            <a:rect l="l" t="t" r="r" b="b"/>
            <a:pathLst>
              <a:path w="2064289" h="1622336" extrusionOk="0">
                <a:moveTo>
                  <a:pt x="0" y="0"/>
                </a:moveTo>
                <a:lnTo>
                  <a:pt x="2064289" y="0"/>
                </a:lnTo>
                <a:lnTo>
                  <a:pt x="2064289" y="1622336"/>
                </a:lnTo>
                <a:lnTo>
                  <a:pt x="0" y="1622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98" name="Google Shape;298;p38"/>
          <p:cNvSpPr/>
          <p:nvPr/>
        </p:nvSpPr>
        <p:spPr>
          <a:xfrm>
            <a:off x="5712200" y="-412084"/>
            <a:ext cx="1899165" cy="1899165"/>
          </a:xfrm>
          <a:custGeom>
            <a:avLst/>
            <a:gdLst/>
            <a:ahLst/>
            <a:cxnLst/>
            <a:rect l="l" t="t" r="r" b="b"/>
            <a:pathLst>
              <a:path w="2848748" h="2848748" extrusionOk="0">
                <a:moveTo>
                  <a:pt x="0" y="0"/>
                </a:moveTo>
                <a:lnTo>
                  <a:pt x="2848748" y="0"/>
                </a:lnTo>
                <a:lnTo>
                  <a:pt x="2848748" y="2848747"/>
                </a:lnTo>
                <a:lnTo>
                  <a:pt x="0" y="28487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99" name="Google Shape;299;p38"/>
          <p:cNvSpPr/>
          <p:nvPr/>
        </p:nvSpPr>
        <p:spPr>
          <a:xfrm rot="9360498">
            <a:off x="4214043" y="1018821"/>
            <a:ext cx="6622331" cy="4701855"/>
          </a:xfrm>
          <a:custGeom>
            <a:avLst/>
            <a:gdLst/>
            <a:ahLst/>
            <a:cxnLst/>
            <a:rect l="l" t="t" r="r" b="b"/>
            <a:pathLst>
              <a:path w="9972841" h="7080717" extrusionOk="0">
                <a:moveTo>
                  <a:pt x="0" y="0"/>
                </a:moveTo>
                <a:lnTo>
                  <a:pt x="9972841" y="0"/>
                </a:lnTo>
                <a:lnTo>
                  <a:pt x="9972841" y="7080717"/>
                </a:lnTo>
                <a:lnTo>
                  <a:pt x="0" y="70807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00" name="Google Shape;300;p38"/>
          <p:cNvSpPr/>
          <p:nvPr/>
        </p:nvSpPr>
        <p:spPr>
          <a:xfrm>
            <a:off x="6096000" y="804627"/>
            <a:ext cx="2737675" cy="1737295"/>
          </a:xfrm>
          <a:custGeom>
            <a:avLst/>
            <a:gdLst/>
            <a:ahLst/>
            <a:cxnLst/>
            <a:rect l="l" t="t" r="r" b="b"/>
            <a:pathLst>
              <a:path w="4106512" h="2605941" extrusionOk="0">
                <a:moveTo>
                  <a:pt x="0" y="0"/>
                </a:moveTo>
                <a:lnTo>
                  <a:pt x="4106512" y="0"/>
                </a:lnTo>
                <a:lnTo>
                  <a:pt x="4106512" y="2605941"/>
                </a:lnTo>
                <a:lnTo>
                  <a:pt x="0" y="26059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0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01" name="Google Shape;301;p38"/>
          <p:cNvSpPr/>
          <p:nvPr/>
        </p:nvSpPr>
        <p:spPr>
          <a:xfrm>
            <a:off x="9161047" y="2792896"/>
            <a:ext cx="755760" cy="1298277"/>
          </a:xfrm>
          <a:custGeom>
            <a:avLst/>
            <a:gdLst/>
            <a:ahLst/>
            <a:cxnLst/>
            <a:rect l="l" t="t" r="r" b="b"/>
            <a:pathLst>
              <a:path w="1133640" h="1947415" extrusionOk="0">
                <a:moveTo>
                  <a:pt x="0" y="0"/>
                </a:moveTo>
                <a:lnTo>
                  <a:pt x="1133641" y="0"/>
                </a:lnTo>
                <a:lnTo>
                  <a:pt x="1133641" y="1947415"/>
                </a:lnTo>
                <a:lnTo>
                  <a:pt x="0" y="19474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02" name="Google Shape;302;p38"/>
          <p:cNvSpPr/>
          <p:nvPr/>
        </p:nvSpPr>
        <p:spPr>
          <a:xfrm>
            <a:off x="8072526" y="4748399"/>
            <a:ext cx="1844281" cy="1844280"/>
          </a:xfrm>
          <a:custGeom>
            <a:avLst/>
            <a:gdLst/>
            <a:ahLst/>
            <a:cxnLst/>
            <a:rect l="l" t="t" r="r" b="b"/>
            <a:pathLst>
              <a:path w="2766421" h="2766421" extrusionOk="0">
                <a:moveTo>
                  <a:pt x="0" y="0"/>
                </a:moveTo>
                <a:lnTo>
                  <a:pt x="2766421" y="0"/>
                </a:lnTo>
                <a:lnTo>
                  <a:pt x="2766421" y="2766421"/>
                </a:lnTo>
                <a:lnTo>
                  <a:pt x="0" y="27664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03" name="Google Shape;303;p38"/>
          <p:cNvSpPr/>
          <p:nvPr/>
        </p:nvSpPr>
        <p:spPr>
          <a:xfrm>
            <a:off x="5757507" y="3907967"/>
            <a:ext cx="1093205" cy="1034445"/>
          </a:xfrm>
          <a:custGeom>
            <a:avLst/>
            <a:gdLst/>
            <a:ahLst/>
            <a:cxnLst/>
            <a:rect l="l" t="t" r="r" b="b"/>
            <a:pathLst>
              <a:path w="1639809" h="1551669" extrusionOk="0">
                <a:moveTo>
                  <a:pt x="0" y="0"/>
                </a:moveTo>
                <a:lnTo>
                  <a:pt x="1639809" y="0"/>
                </a:lnTo>
                <a:lnTo>
                  <a:pt x="1639809" y="1551669"/>
                </a:lnTo>
                <a:lnTo>
                  <a:pt x="0" y="15516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04" name="Google Shape;304;p38"/>
          <p:cNvSpPr txBox="1"/>
          <p:nvPr/>
        </p:nvSpPr>
        <p:spPr>
          <a:xfrm>
            <a:off x="4994709" y="1436281"/>
            <a:ext cx="9296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12"/>
              </a:lnSpc>
            </a:pPr>
            <a:r>
              <a:rPr lang="fr" sz="2000" b="1">
                <a:solidFill>
                  <a:srgbClr val="6F615C"/>
                </a:solidFill>
                <a:latin typeface="Roboto"/>
                <a:ea typeface="Roboto"/>
                <a:cs typeface="Roboto"/>
                <a:sym typeface="Roboto"/>
              </a:rPr>
              <a:t>2013</a:t>
            </a:r>
            <a:endParaRPr sz="933"/>
          </a:p>
        </p:txBody>
      </p:sp>
      <p:sp>
        <p:nvSpPr>
          <p:cNvPr id="305" name="Google Shape;305;p38"/>
          <p:cNvSpPr txBox="1"/>
          <p:nvPr/>
        </p:nvSpPr>
        <p:spPr>
          <a:xfrm>
            <a:off x="436107" y="4014263"/>
            <a:ext cx="3340800" cy="135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8013"/>
              </a:lnSpc>
            </a:pPr>
            <a:r>
              <a:rPr lang="fr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L'ASSOCIATION KOUTCHA</a:t>
            </a:r>
            <a:endParaRPr sz="933"/>
          </a:p>
        </p:txBody>
      </p:sp>
      <p:sp>
        <p:nvSpPr>
          <p:cNvPr id="306" name="Google Shape;306;p38"/>
          <p:cNvSpPr txBox="1"/>
          <p:nvPr/>
        </p:nvSpPr>
        <p:spPr>
          <a:xfrm>
            <a:off x="9686847" y="599099"/>
            <a:ext cx="9296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12"/>
              </a:lnSpc>
            </a:pPr>
            <a:r>
              <a:rPr lang="fr" sz="2000" b="1">
                <a:solidFill>
                  <a:srgbClr val="6F615C"/>
                </a:solidFill>
                <a:latin typeface="Roboto"/>
                <a:ea typeface="Roboto"/>
                <a:cs typeface="Roboto"/>
                <a:sym typeface="Roboto"/>
              </a:rPr>
              <a:t>2010</a:t>
            </a:r>
            <a:endParaRPr sz="933"/>
          </a:p>
        </p:txBody>
      </p:sp>
      <p:sp>
        <p:nvSpPr>
          <p:cNvPr id="307" name="Google Shape;307;p38"/>
          <p:cNvSpPr txBox="1"/>
          <p:nvPr/>
        </p:nvSpPr>
        <p:spPr>
          <a:xfrm>
            <a:off x="7697372" y="3081778"/>
            <a:ext cx="9296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12"/>
              </a:lnSpc>
            </a:pPr>
            <a:r>
              <a:rPr lang="fr" sz="2000" b="1">
                <a:solidFill>
                  <a:srgbClr val="6F615C"/>
                </a:solidFill>
                <a:latin typeface="Roboto"/>
                <a:ea typeface="Roboto"/>
                <a:cs typeface="Roboto"/>
                <a:sym typeface="Roboto"/>
              </a:rPr>
              <a:t>2018</a:t>
            </a:r>
            <a:endParaRPr sz="933"/>
          </a:p>
        </p:txBody>
      </p:sp>
      <p:sp>
        <p:nvSpPr>
          <p:cNvPr id="308" name="Google Shape;308;p38"/>
          <p:cNvSpPr txBox="1"/>
          <p:nvPr/>
        </p:nvSpPr>
        <p:spPr>
          <a:xfrm>
            <a:off x="4586988" y="3702439"/>
            <a:ext cx="9296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12"/>
              </a:lnSpc>
            </a:pPr>
            <a:r>
              <a:rPr lang="fr" sz="2000" b="1">
                <a:solidFill>
                  <a:srgbClr val="6F615C"/>
                </a:solidFill>
                <a:latin typeface="Roboto"/>
                <a:ea typeface="Roboto"/>
                <a:cs typeface="Roboto"/>
                <a:sym typeface="Roboto"/>
              </a:rPr>
              <a:t>2021</a:t>
            </a:r>
            <a:endParaRPr sz="933"/>
          </a:p>
        </p:txBody>
      </p:sp>
      <p:sp>
        <p:nvSpPr>
          <p:cNvPr id="309" name="Google Shape;309;p38"/>
          <p:cNvSpPr txBox="1"/>
          <p:nvPr/>
        </p:nvSpPr>
        <p:spPr>
          <a:xfrm>
            <a:off x="7000060" y="5465010"/>
            <a:ext cx="9296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12"/>
              </a:lnSpc>
            </a:pPr>
            <a:r>
              <a:rPr lang="fr" sz="2000" b="1">
                <a:solidFill>
                  <a:srgbClr val="6F615C"/>
                </a:solidFill>
                <a:latin typeface="Roboto"/>
                <a:ea typeface="Roboto"/>
                <a:cs typeface="Roboto"/>
                <a:sym typeface="Roboto"/>
              </a:rPr>
              <a:t>2022</a:t>
            </a:r>
            <a:endParaRPr sz="933"/>
          </a:p>
        </p:txBody>
      </p:sp>
      <p:sp>
        <p:nvSpPr>
          <p:cNvPr id="310" name="Google Shape;310;p38"/>
          <p:cNvSpPr txBox="1"/>
          <p:nvPr/>
        </p:nvSpPr>
        <p:spPr>
          <a:xfrm>
            <a:off x="5326045" y="3506902"/>
            <a:ext cx="1956400" cy="45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8023"/>
              </a:lnSpc>
            </a:pPr>
            <a:r>
              <a:rPr lang="fr" sz="1067">
                <a:solidFill>
                  <a:srgbClr val="834E6F"/>
                </a:solidFill>
                <a:latin typeface="Arial"/>
                <a:ea typeface="Arial"/>
                <a:cs typeface="Arial"/>
                <a:sym typeface="Arial"/>
              </a:rPr>
              <a:t>CENTRE SÉCURISÉ ET SÉCURISANT</a:t>
            </a:r>
            <a:endParaRPr sz="933"/>
          </a:p>
        </p:txBody>
      </p:sp>
      <p:sp>
        <p:nvSpPr>
          <p:cNvPr id="311" name="Google Shape;311;p38"/>
          <p:cNvSpPr/>
          <p:nvPr/>
        </p:nvSpPr>
        <p:spPr>
          <a:xfrm>
            <a:off x="11335258" y="6314323"/>
            <a:ext cx="856743" cy="543677"/>
          </a:xfrm>
          <a:custGeom>
            <a:avLst/>
            <a:gdLst/>
            <a:ahLst/>
            <a:cxnLst/>
            <a:rect l="l" t="t" r="r" b="b"/>
            <a:pathLst>
              <a:path w="1285114" h="815517" extrusionOk="0">
                <a:moveTo>
                  <a:pt x="0" y="0"/>
                </a:moveTo>
                <a:lnTo>
                  <a:pt x="1285114" y="0"/>
                </a:lnTo>
                <a:lnTo>
                  <a:pt x="1285114" y="815517"/>
                </a:lnTo>
                <a:lnTo>
                  <a:pt x="0" y="8155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0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9"/>
          <p:cNvSpPr/>
          <p:nvPr/>
        </p:nvSpPr>
        <p:spPr>
          <a:xfrm>
            <a:off x="0" y="0"/>
            <a:ext cx="4292768" cy="6866256"/>
          </a:xfrm>
          <a:custGeom>
            <a:avLst/>
            <a:gdLst/>
            <a:ahLst/>
            <a:cxnLst/>
            <a:rect l="l" t="t" r="r" b="b"/>
            <a:pathLst>
              <a:path w="8585537" h="13732511" extrusionOk="0">
                <a:moveTo>
                  <a:pt x="0" y="0"/>
                </a:moveTo>
                <a:lnTo>
                  <a:pt x="8585537" y="0"/>
                </a:lnTo>
                <a:lnTo>
                  <a:pt x="8585537" y="13732511"/>
                </a:lnTo>
                <a:lnTo>
                  <a:pt x="0" y="13732511"/>
                </a:lnTo>
                <a:close/>
              </a:path>
            </a:pathLst>
          </a:custGeom>
          <a:solidFill>
            <a:srgbClr val="834E6E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21" name="Google Shape;321;p39"/>
          <p:cNvSpPr/>
          <p:nvPr/>
        </p:nvSpPr>
        <p:spPr>
          <a:xfrm>
            <a:off x="1797975" y="1132540"/>
            <a:ext cx="653923" cy="653923"/>
          </a:xfrm>
          <a:custGeom>
            <a:avLst/>
            <a:gdLst/>
            <a:ahLst/>
            <a:cxnLst/>
            <a:rect l="l" t="t" r="r" b="b"/>
            <a:pathLst>
              <a:path w="1307846" h="1307846" extrusionOk="0">
                <a:moveTo>
                  <a:pt x="0" y="653923"/>
                </a:moveTo>
                <a:cubicBezTo>
                  <a:pt x="0" y="292735"/>
                  <a:pt x="292735" y="0"/>
                  <a:pt x="653923" y="0"/>
                </a:cubicBezTo>
                <a:cubicBezTo>
                  <a:pt x="1015111" y="0"/>
                  <a:pt x="1307846" y="292735"/>
                  <a:pt x="1307846" y="653923"/>
                </a:cubicBezTo>
                <a:cubicBezTo>
                  <a:pt x="1307846" y="1015111"/>
                  <a:pt x="1015111" y="1307846"/>
                  <a:pt x="653923" y="1307846"/>
                </a:cubicBezTo>
                <a:cubicBezTo>
                  <a:pt x="292735" y="1307846"/>
                  <a:pt x="0" y="1015111"/>
                  <a:pt x="0" y="653923"/>
                </a:cubicBezTo>
                <a:close/>
              </a:path>
            </a:pathLst>
          </a:custGeom>
          <a:solidFill>
            <a:srgbClr val="F7E353"/>
          </a:solidFill>
          <a:ln>
            <a:noFill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endParaRPr sz="2400"/>
          </a:p>
        </p:txBody>
      </p:sp>
      <p:sp>
        <p:nvSpPr>
          <p:cNvPr id="322" name="Google Shape;322;p39"/>
          <p:cNvSpPr/>
          <p:nvPr/>
        </p:nvSpPr>
        <p:spPr>
          <a:xfrm>
            <a:off x="95056" y="2360323"/>
            <a:ext cx="1244473" cy="2026941"/>
          </a:xfrm>
          <a:custGeom>
            <a:avLst/>
            <a:gdLst/>
            <a:ahLst/>
            <a:cxnLst/>
            <a:rect l="l" t="t" r="r" b="b"/>
            <a:pathLst>
              <a:path w="1866709" h="3040412" extrusionOk="0">
                <a:moveTo>
                  <a:pt x="0" y="0"/>
                </a:moveTo>
                <a:lnTo>
                  <a:pt x="1866709" y="0"/>
                </a:lnTo>
                <a:lnTo>
                  <a:pt x="1866709" y="3040412"/>
                </a:lnTo>
                <a:lnTo>
                  <a:pt x="0" y="30404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23" name="Google Shape;323;p39"/>
          <p:cNvSpPr/>
          <p:nvPr/>
        </p:nvSpPr>
        <p:spPr>
          <a:xfrm>
            <a:off x="2953691" y="2361064"/>
            <a:ext cx="1244019" cy="2026201"/>
          </a:xfrm>
          <a:custGeom>
            <a:avLst/>
            <a:gdLst/>
            <a:ahLst/>
            <a:cxnLst/>
            <a:rect l="l" t="t" r="r" b="b"/>
            <a:pathLst>
              <a:path w="1866027" h="3039302" extrusionOk="0">
                <a:moveTo>
                  <a:pt x="0" y="0"/>
                </a:moveTo>
                <a:lnTo>
                  <a:pt x="1866027" y="0"/>
                </a:lnTo>
                <a:lnTo>
                  <a:pt x="1866027" y="3039302"/>
                </a:lnTo>
                <a:lnTo>
                  <a:pt x="0" y="30393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24" name="Google Shape;324;p39"/>
          <p:cNvSpPr txBox="1"/>
          <p:nvPr/>
        </p:nvSpPr>
        <p:spPr>
          <a:xfrm>
            <a:off x="454649" y="2776951"/>
            <a:ext cx="3340800" cy="135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8013"/>
              </a:lnSpc>
            </a:pPr>
            <a:r>
              <a:rPr lang="fr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 CENTRE KOUTCHA</a:t>
            </a:r>
            <a:endParaRPr sz="933"/>
          </a:p>
        </p:txBody>
      </p:sp>
      <p:sp>
        <p:nvSpPr>
          <p:cNvPr id="325" name="Google Shape;325;p39"/>
          <p:cNvSpPr txBox="1"/>
          <p:nvPr/>
        </p:nvSpPr>
        <p:spPr>
          <a:xfrm>
            <a:off x="4680163" y="325209"/>
            <a:ext cx="6367600" cy="373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fr" sz="1733" b="1">
                <a:solidFill>
                  <a:srgbClr val="6F615C"/>
                </a:solidFill>
                <a:highlight>
                  <a:srgbClr val="F7E353"/>
                </a:highlight>
                <a:latin typeface="Roboto"/>
                <a:ea typeface="Roboto"/>
                <a:cs typeface="Roboto"/>
                <a:sym typeface="Roboto"/>
              </a:rPr>
              <a:t>UN CENTRE EXPÉRIMENTAL SÉCURISÉ ET SÉCURISANT</a:t>
            </a:r>
            <a:endParaRPr sz="933">
              <a:highlight>
                <a:srgbClr val="F7E353"/>
              </a:highlight>
            </a:endParaRPr>
          </a:p>
        </p:txBody>
      </p:sp>
      <p:sp>
        <p:nvSpPr>
          <p:cNvPr id="326" name="Google Shape;326;p39"/>
          <p:cNvSpPr txBox="1"/>
          <p:nvPr/>
        </p:nvSpPr>
        <p:spPr>
          <a:xfrm>
            <a:off x="4680163" y="1726436"/>
            <a:ext cx="7035600" cy="6052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80000"/>
              </a:lnSpc>
            </a:pPr>
            <a:r>
              <a:rPr lang="fr" sz="2133" b="1">
                <a:solidFill>
                  <a:srgbClr val="6F615C"/>
                </a:solidFill>
                <a:latin typeface="Roboto"/>
                <a:ea typeface="Roboto"/>
                <a:cs typeface="Roboto"/>
                <a:sym typeface="Roboto"/>
              </a:rPr>
              <a:t>Public</a:t>
            </a:r>
            <a:endParaRPr sz="933"/>
          </a:p>
          <a:p>
            <a:pPr marL="457189" lvl="1" indent="-220128" algn="just">
              <a:lnSpc>
                <a:spcPct val="180000"/>
              </a:lnSpc>
              <a:buClr>
                <a:srgbClr val="6F615C"/>
              </a:buClr>
              <a:buSzPts val="1600"/>
              <a:buFont typeface="Arial"/>
              <a:buChar char="•"/>
            </a:pPr>
            <a:r>
              <a:rPr lang="fr" sz="2133">
                <a:solidFill>
                  <a:srgbClr val="6F615C"/>
                </a:solidFill>
                <a:latin typeface="Roboto"/>
                <a:ea typeface="Roboto"/>
                <a:cs typeface="Roboto"/>
                <a:sym typeface="Roboto"/>
              </a:rPr>
              <a:t>13-18 ans, mixte, ASE ou PJJ</a:t>
            </a:r>
            <a:endParaRPr sz="933"/>
          </a:p>
          <a:p>
            <a:pPr marL="457189" lvl="1" indent="-220128" algn="just">
              <a:lnSpc>
                <a:spcPct val="180000"/>
              </a:lnSpc>
              <a:buClr>
                <a:srgbClr val="6F615C"/>
              </a:buClr>
              <a:buSzPts val="1600"/>
              <a:buFont typeface="Arial"/>
              <a:buChar char="•"/>
            </a:pPr>
            <a:r>
              <a:rPr lang="fr" sz="2133">
                <a:solidFill>
                  <a:srgbClr val="6F615C"/>
                </a:solidFill>
                <a:latin typeface="Roboto"/>
                <a:ea typeface="Roboto"/>
                <a:cs typeface="Roboto"/>
                <a:sym typeface="Roboto"/>
              </a:rPr>
              <a:t>6 places</a:t>
            </a:r>
            <a:endParaRPr sz="933"/>
          </a:p>
          <a:p>
            <a:pPr marL="457189" lvl="1" indent="-220128" algn="just">
              <a:lnSpc>
                <a:spcPct val="180000"/>
              </a:lnSpc>
              <a:buClr>
                <a:srgbClr val="6F615C"/>
              </a:buClr>
              <a:buSzPts val="1600"/>
              <a:buFont typeface="Arial"/>
              <a:buChar char="•"/>
            </a:pPr>
            <a:r>
              <a:rPr lang="fr" sz="2133">
                <a:solidFill>
                  <a:srgbClr val="6F615C"/>
                </a:solidFill>
                <a:latin typeface="Roboto"/>
                <a:ea typeface="Roboto"/>
                <a:cs typeface="Roboto"/>
                <a:sym typeface="Roboto"/>
              </a:rPr>
              <a:t>Prise en charge de 6 mois renouvelable une fois</a:t>
            </a:r>
            <a:endParaRPr sz="933"/>
          </a:p>
          <a:p>
            <a:pPr marL="457189" lvl="1" indent="-220128" algn="just">
              <a:lnSpc>
                <a:spcPct val="180000"/>
              </a:lnSpc>
              <a:buClr>
                <a:srgbClr val="6F615C"/>
              </a:buClr>
              <a:buSzPts val="1600"/>
              <a:buFont typeface="Arial"/>
              <a:buChar char="•"/>
            </a:pPr>
            <a:r>
              <a:rPr lang="fr" sz="2133">
                <a:solidFill>
                  <a:srgbClr val="6F615C"/>
                </a:solidFill>
                <a:latin typeface="Roboto"/>
                <a:ea typeface="Roboto"/>
                <a:cs typeface="Roboto"/>
                <a:sym typeface="Roboto"/>
              </a:rPr>
              <a:t>Victime de toute forme de TEH, ayant un lien avec la France de part leur nationalité ou leur présence sur le territoire</a:t>
            </a:r>
            <a:endParaRPr sz="933"/>
          </a:p>
          <a:p>
            <a:pPr algn="just">
              <a:lnSpc>
                <a:spcPct val="135000"/>
              </a:lnSpc>
            </a:pPr>
            <a:endParaRPr sz="2133">
              <a:solidFill>
                <a:srgbClr val="6F615C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ct val="135000"/>
              </a:lnSpc>
            </a:pPr>
            <a:endParaRPr sz="2133">
              <a:solidFill>
                <a:srgbClr val="6F615C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ct val="127718"/>
              </a:lnSpc>
            </a:pPr>
            <a:endParaRPr sz="2133">
              <a:solidFill>
                <a:srgbClr val="6F615C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ct val="105218"/>
              </a:lnSpc>
            </a:pPr>
            <a:endParaRPr sz="2133">
              <a:solidFill>
                <a:srgbClr val="6F615C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80656"/>
              </a:lnSpc>
            </a:pPr>
            <a:endParaRPr sz="2133">
              <a:solidFill>
                <a:srgbClr val="6F615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7" name="Google Shape;327;p39"/>
          <p:cNvSpPr/>
          <p:nvPr/>
        </p:nvSpPr>
        <p:spPr>
          <a:xfrm>
            <a:off x="11335258" y="6314323"/>
            <a:ext cx="856743" cy="543677"/>
          </a:xfrm>
          <a:custGeom>
            <a:avLst/>
            <a:gdLst/>
            <a:ahLst/>
            <a:cxnLst/>
            <a:rect l="l" t="t" r="r" b="b"/>
            <a:pathLst>
              <a:path w="1285114" h="815517" extrusionOk="0">
                <a:moveTo>
                  <a:pt x="0" y="0"/>
                </a:moveTo>
                <a:lnTo>
                  <a:pt x="1285114" y="0"/>
                </a:lnTo>
                <a:lnTo>
                  <a:pt x="1285114" y="815517"/>
                </a:lnTo>
                <a:lnTo>
                  <a:pt x="0" y="8155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0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0"/>
          <p:cNvSpPr/>
          <p:nvPr/>
        </p:nvSpPr>
        <p:spPr>
          <a:xfrm>
            <a:off x="0" y="0"/>
            <a:ext cx="4292768" cy="6866256"/>
          </a:xfrm>
          <a:custGeom>
            <a:avLst/>
            <a:gdLst/>
            <a:ahLst/>
            <a:cxnLst/>
            <a:rect l="l" t="t" r="r" b="b"/>
            <a:pathLst>
              <a:path w="8585537" h="13732511" extrusionOk="0">
                <a:moveTo>
                  <a:pt x="0" y="0"/>
                </a:moveTo>
                <a:lnTo>
                  <a:pt x="8585537" y="0"/>
                </a:lnTo>
                <a:lnTo>
                  <a:pt x="8585537" y="13732511"/>
                </a:lnTo>
                <a:lnTo>
                  <a:pt x="0" y="13732511"/>
                </a:lnTo>
                <a:close/>
              </a:path>
            </a:pathLst>
          </a:custGeom>
          <a:solidFill>
            <a:srgbClr val="834E6E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37" name="Google Shape;337;p40"/>
          <p:cNvSpPr/>
          <p:nvPr/>
        </p:nvSpPr>
        <p:spPr>
          <a:xfrm>
            <a:off x="1797975" y="1132540"/>
            <a:ext cx="653923" cy="653923"/>
          </a:xfrm>
          <a:custGeom>
            <a:avLst/>
            <a:gdLst/>
            <a:ahLst/>
            <a:cxnLst/>
            <a:rect l="l" t="t" r="r" b="b"/>
            <a:pathLst>
              <a:path w="1307846" h="1307846" extrusionOk="0">
                <a:moveTo>
                  <a:pt x="0" y="653923"/>
                </a:moveTo>
                <a:cubicBezTo>
                  <a:pt x="0" y="292735"/>
                  <a:pt x="292735" y="0"/>
                  <a:pt x="653923" y="0"/>
                </a:cubicBezTo>
                <a:cubicBezTo>
                  <a:pt x="1015111" y="0"/>
                  <a:pt x="1307846" y="292735"/>
                  <a:pt x="1307846" y="653923"/>
                </a:cubicBezTo>
                <a:cubicBezTo>
                  <a:pt x="1307846" y="1015111"/>
                  <a:pt x="1015111" y="1307846"/>
                  <a:pt x="653923" y="1307846"/>
                </a:cubicBezTo>
                <a:cubicBezTo>
                  <a:pt x="292735" y="1307846"/>
                  <a:pt x="0" y="1015111"/>
                  <a:pt x="0" y="653923"/>
                </a:cubicBezTo>
                <a:close/>
              </a:path>
            </a:pathLst>
          </a:custGeom>
          <a:solidFill>
            <a:srgbClr val="F7E353"/>
          </a:solidFill>
          <a:ln>
            <a:noFill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endParaRPr sz="2400"/>
          </a:p>
        </p:txBody>
      </p:sp>
      <p:sp>
        <p:nvSpPr>
          <p:cNvPr id="338" name="Google Shape;338;p40"/>
          <p:cNvSpPr/>
          <p:nvPr/>
        </p:nvSpPr>
        <p:spPr>
          <a:xfrm>
            <a:off x="95056" y="2360323"/>
            <a:ext cx="1244473" cy="2026941"/>
          </a:xfrm>
          <a:custGeom>
            <a:avLst/>
            <a:gdLst/>
            <a:ahLst/>
            <a:cxnLst/>
            <a:rect l="l" t="t" r="r" b="b"/>
            <a:pathLst>
              <a:path w="1866709" h="3040412" extrusionOk="0">
                <a:moveTo>
                  <a:pt x="0" y="0"/>
                </a:moveTo>
                <a:lnTo>
                  <a:pt x="1866709" y="0"/>
                </a:lnTo>
                <a:lnTo>
                  <a:pt x="1866709" y="3040412"/>
                </a:lnTo>
                <a:lnTo>
                  <a:pt x="0" y="30404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39" name="Google Shape;339;p40"/>
          <p:cNvSpPr/>
          <p:nvPr/>
        </p:nvSpPr>
        <p:spPr>
          <a:xfrm>
            <a:off x="2953691" y="2361064"/>
            <a:ext cx="1244019" cy="2026201"/>
          </a:xfrm>
          <a:custGeom>
            <a:avLst/>
            <a:gdLst/>
            <a:ahLst/>
            <a:cxnLst/>
            <a:rect l="l" t="t" r="r" b="b"/>
            <a:pathLst>
              <a:path w="1866027" h="3039302" extrusionOk="0">
                <a:moveTo>
                  <a:pt x="0" y="0"/>
                </a:moveTo>
                <a:lnTo>
                  <a:pt x="1866027" y="0"/>
                </a:lnTo>
                <a:lnTo>
                  <a:pt x="1866027" y="3039302"/>
                </a:lnTo>
                <a:lnTo>
                  <a:pt x="0" y="30393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40" name="Google Shape;340;p40"/>
          <p:cNvSpPr txBox="1"/>
          <p:nvPr/>
        </p:nvSpPr>
        <p:spPr>
          <a:xfrm>
            <a:off x="454649" y="2776951"/>
            <a:ext cx="3340800" cy="135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8013"/>
              </a:lnSpc>
            </a:pPr>
            <a:r>
              <a:rPr lang="fr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 CENTRE KOUTCHA</a:t>
            </a:r>
            <a:endParaRPr sz="933"/>
          </a:p>
        </p:txBody>
      </p:sp>
      <p:sp>
        <p:nvSpPr>
          <p:cNvPr id="341" name="Google Shape;341;p40"/>
          <p:cNvSpPr txBox="1"/>
          <p:nvPr/>
        </p:nvSpPr>
        <p:spPr>
          <a:xfrm>
            <a:off x="4680163" y="325209"/>
            <a:ext cx="6367600" cy="373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fr" sz="1733" b="1">
                <a:solidFill>
                  <a:srgbClr val="6F615C"/>
                </a:solidFill>
                <a:highlight>
                  <a:srgbClr val="F7E353"/>
                </a:highlight>
                <a:latin typeface="Roboto"/>
                <a:ea typeface="Roboto"/>
                <a:cs typeface="Roboto"/>
                <a:sym typeface="Roboto"/>
              </a:rPr>
              <a:t>UN CENTRE EXPÉRIMENTAL SÉCURISÉ ET SÉCURISANT</a:t>
            </a:r>
            <a:endParaRPr sz="933">
              <a:highlight>
                <a:srgbClr val="F7E353"/>
              </a:highlight>
            </a:endParaRPr>
          </a:p>
        </p:txBody>
      </p:sp>
      <p:sp>
        <p:nvSpPr>
          <p:cNvPr id="342" name="Google Shape;342;p40"/>
          <p:cNvSpPr txBox="1"/>
          <p:nvPr/>
        </p:nvSpPr>
        <p:spPr>
          <a:xfrm>
            <a:off x="4680163" y="1726437"/>
            <a:ext cx="7035600" cy="217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09585" algn="just">
              <a:lnSpc>
                <a:spcPct val="180000"/>
              </a:lnSpc>
            </a:pPr>
            <a:endParaRPr sz="933"/>
          </a:p>
          <a:p>
            <a:pPr algn="just">
              <a:lnSpc>
                <a:spcPct val="135000"/>
              </a:lnSpc>
            </a:pPr>
            <a:endParaRPr sz="2133">
              <a:solidFill>
                <a:srgbClr val="6F615C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ct val="135000"/>
              </a:lnSpc>
            </a:pPr>
            <a:endParaRPr sz="2133">
              <a:solidFill>
                <a:srgbClr val="6F615C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ct val="127718"/>
              </a:lnSpc>
            </a:pPr>
            <a:endParaRPr sz="2133">
              <a:solidFill>
                <a:srgbClr val="6F615C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ct val="105218"/>
              </a:lnSpc>
            </a:pPr>
            <a:endParaRPr sz="2133">
              <a:solidFill>
                <a:srgbClr val="6F615C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80656"/>
              </a:lnSpc>
            </a:pPr>
            <a:endParaRPr sz="2133">
              <a:solidFill>
                <a:srgbClr val="6F615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" name="Google Shape;343;p40"/>
          <p:cNvSpPr/>
          <p:nvPr/>
        </p:nvSpPr>
        <p:spPr>
          <a:xfrm>
            <a:off x="11335258" y="6314323"/>
            <a:ext cx="856743" cy="543677"/>
          </a:xfrm>
          <a:custGeom>
            <a:avLst/>
            <a:gdLst/>
            <a:ahLst/>
            <a:cxnLst/>
            <a:rect l="l" t="t" r="r" b="b"/>
            <a:pathLst>
              <a:path w="1285114" h="815517" extrusionOk="0">
                <a:moveTo>
                  <a:pt x="0" y="0"/>
                </a:moveTo>
                <a:lnTo>
                  <a:pt x="1285114" y="0"/>
                </a:lnTo>
                <a:lnTo>
                  <a:pt x="1285114" y="815517"/>
                </a:lnTo>
                <a:lnTo>
                  <a:pt x="0" y="8155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0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pic>
        <p:nvPicPr>
          <p:cNvPr id="344" name="Google Shape;344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51901" y="1266867"/>
            <a:ext cx="7697567" cy="187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53167" y="3392151"/>
            <a:ext cx="5819651" cy="1876384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0"/>
          <p:cNvSpPr txBox="1"/>
          <p:nvPr/>
        </p:nvSpPr>
        <p:spPr>
          <a:xfrm>
            <a:off x="4529067" y="6047467"/>
            <a:ext cx="4503600" cy="2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67" tIns="60967" rIns="60967" bIns="60967" anchor="t" anchorCtr="0">
            <a:noAutofit/>
          </a:bodyPr>
          <a:lstStyle/>
          <a:p>
            <a:pPr>
              <a:buClr>
                <a:schemeClr val="dk1"/>
              </a:buClr>
              <a:buSzPts val="500"/>
            </a:pPr>
            <a:r>
              <a:rPr lang="fr" sz="1200" b="1">
                <a:solidFill>
                  <a:srgbClr val="1155CC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© Marie Gourmelon - www.margelinemouron.com</a:t>
            </a:r>
            <a:endParaRPr sz="1333" b="1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933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1"/>
          <p:cNvSpPr/>
          <p:nvPr/>
        </p:nvSpPr>
        <p:spPr>
          <a:xfrm>
            <a:off x="9383133" y="797703"/>
            <a:ext cx="2808868" cy="5223484"/>
          </a:xfrm>
          <a:custGeom>
            <a:avLst/>
            <a:gdLst/>
            <a:ahLst/>
            <a:cxnLst/>
            <a:rect l="l" t="t" r="r" b="b"/>
            <a:pathLst>
              <a:path w="4213302" h="7835226" extrusionOk="0">
                <a:moveTo>
                  <a:pt x="0" y="0"/>
                </a:moveTo>
                <a:lnTo>
                  <a:pt x="4213302" y="0"/>
                </a:lnTo>
                <a:lnTo>
                  <a:pt x="4213302" y="7835226"/>
                </a:lnTo>
                <a:lnTo>
                  <a:pt x="0" y="78352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7388" r="-6779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52" name="Google Shape;352;p41"/>
          <p:cNvSpPr/>
          <p:nvPr/>
        </p:nvSpPr>
        <p:spPr>
          <a:xfrm>
            <a:off x="906327" y="685801"/>
            <a:ext cx="2808868" cy="5223484"/>
          </a:xfrm>
          <a:custGeom>
            <a:avLst/>
            <a:gdLst/>
            <a:ahLst/>
            <a:cxnLst/>
            <a:rect l="l" t="t" r="r" b="b"/>
            <a:pathLst>
              <a:path w="4213302" h="7835226" extrusionOk="0">
                <a:moveTo>
                  <a:pt x="0" y="0"/>
                </a:moveTo>
                <a:lnTo>
                  <a:pt x="4213301" y="0"/>
                </a:lnTo>
                <a:lnTo>
                  <a:pt x="4213301" y="7835226"/>
                </a:lnTo>
                <a:lnTo>
                  <a:pt x="0" y="78352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7388" r="-6779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53" name="Google Shape;353;p41"/>
          <p:cNvSpPr txBox="1"/>
          <p:nvPr/>
        </p:nvSpPr>
        <p:spPr>
          <a:xfrm>
            <a:off x="3011843" y="1889441"/>
            <a:ext cx="7067200" cy="393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24"/>
              </a:lnSpc>
            </a:pPr>
            <a:r>
              <a:rPr lang="fr" sz="2133">
                <a:solidFill>
                  <a:srgbClr val="6F615C"/>
                </a:solidFill>
                <a:latin typeface="Roboto"/>
                <a:ea typeface="Roboto"/>
                <a:cs typeface="Roboto"/>
                <a:sym typeface="Roboto"/>
              </a:rPr>
              <a:t>Les mineur.e.s peuvent être victimes de plusieurs formes d'exploitation en même temps ou dans le temps, exemple:</a:t>
            </a:r>
            <a:endParaRPr sz="933"/>
          </a:p>
          <a:p>
            <a:pPr>
              <a:lnSpc>
                <a:spcPct val="120024"/>
              </a:lnSpc>
            </a:pPr>
            <a:endParaRPr sz="2133">
              <a:solidFill>
                <a:srgbClr val="6F615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189" lvl="1" indent="-220128">
              <a:lnSpc>
                <a:spcPct val="120024"/>
              </a:lnSpc>
              <a:buClr>
                <a:srgbClr val="6F615C"/>
              </a:buClr>
              <a:buSzPts val="1600"/>
              <a:buFont typeface="Arial"/>
              <a:buChar char="•"/>
            </a:pPr>
            <a:r>
              <a:rPr lang="fr" sz="2133">
                <a:solidFill>
                  <a:srgbClr val="6F615C"/>
                </a:solidFill>
                <a:latin typeface="Roboto"/>
                <a:ea typeface="Roboto"/>
                <a:cs typeface="Roboto"/>
                <a:sym typeface="Roboto"/>
              </a:rPr>
              <a:t>Un.e mineur.e victime d'exploitation sexuelle et contraint.e à la commission de délits (trafic de stupéfiants, vols)</a:t>
            </a:r>
            <a:endParaRPr sz="933"/>
          </a:p>
          <a:p>
            <a:pPr marL="457189" lvl="1" indent="-220128">
              <a:lnSpc>
                <a:spcPct val="120024"/>
              </a:lnSpc>
              <a:buClr>
                <a:srgbClr val="6F615C"/>
              </a:buClr>
              <a:buSzPts val="1600"/>
              <a:buFont typeface="Arial"/>
              <a:buChar char="•"/>
            </a:pPr>
            <a:r>
              <a:rPr lang="fr" sz="2133">
                <a:solidFill>
                  <a:srgbClr val="6F615C"/>
                </a:solidFill>
                <a:latin typeface="Roboto"/>
                <a:ea typeface="Roboto"/>
                <a:cs typeface="Roboto"/>
                <a:sym typeface="Roboto"/>
              </a:rPr>
              <a:t>Une mineure contrainte à mendier et réduite en esclavage domestique par sa belle-famille</a:t>
            </a:r>
            <a:endParaRPr sz="933"/>
          </a:p>
          <a:p>
            <a:pPr>
              <a:lnSpc>
                <a:spcPct val="120024"/>
              </a:lnSpc>
            </a:pPr>
            <a:endParaRPr sz="2133">
              <a:solidFill>
                <a:srgbClr val="6F615C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120024"/>
              </a:lnSpc>
            </a:pPr>
            <a:endParaRPr sz="2133">
              <a:solidFill>
                <a:srgbClr val="6F615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4" name="Google Shape;354;p41"/>
          <p:cNvSpPr/>
          <p:nvPr/>
        </p:nvSpPr>
        <p:spPr>
          <a:xfrm>
            <a:off x="11335258" y="6314323"/>
            <a:ext cx="856743" cy="543677"/>
          </a:xfrm>
          <a:custGeom>
            <a:avLst/>
            <a:gdLst/>
            <a:ahLst/>
            <a:cxnLst/>
            <a:rect l="l" t="t" r="r" b="b"/>
            <a:pathLst>
              <a:path w="1285114" h="815517" extrusionOk="0">
                <a:moveTo>
                  <a:pt x="0" y="0"/>
                </a:moveTo>
                <a:lnTo>
                  <a:pt x="1285114" y="0"/>
                </a:lnTo>
                <a:lnTo>
                  <a:pt x="1285114" y="815517"/>
                </a:lnTo>
                <a:lnTo>
                  <a:pt x="0" y="8155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0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0216F2-4468-5540-A520-A6C1EC174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50" y="2300251"/>
            <a:ext cx="10515600" cy="1937920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MNA garçons utilisés dans des activités délictuelles  </a:t>
            </a:r>
            <a:br>
              <a:rPr lang="fr-FR" dirty="0"/>
            </a:br>
            <a:r>
              <a:rPr lang="fr-FR" dirty="0"/>
              <a:t>(ex : jeunes marocains et algériens)</a:t>
            </a:r>
          </a:p>
        </p:txBody>
      </p:sp>
    </p:spTree>
    <p:extLst>
      <p:ext uri="{BB962C8B-B14F-4D97-AF65-F5344CB8AC3E}">
        <p14:creationId xmlns:p14="http://schemas.microsoft.com/office/powerpoint/2010/main" val="2640306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7"/>
          <p:cNvSpPr/>
          <p:nvPr/>
        </p:nvSpPr>
        <p:spPr>
          <a:xfrm>
            <a:off x="0" y="0"/>
            <a:ext cx="4292768" cy="6866256"/>
          </a:xfrm>
          <a:custGeom>
            <a:avLst/>
            <a:gdLst/>
            <a:ahLst/>
            <a:cxnLst/>
            <a:rect l="l" t="t" r="r" b="b"/>
            <a:pathLst>
              <a:path w="8585537" h="13732511" extrusionOk="0">
                <a:moveTo>
                  <a:pt x="0" y="0"/>
                </a:moveTo>
                <a:lnTo>
                  <a:pt x="8585537" y="0"/>
                </a:lnTo>
                <a:lnTo>
                  <a:pt x="8585537" y="13732511"/>
                </a:lnTo>
                <a:lnTo>
                  <a:pt x="0" y="13732511"/>
                </a:lnTo>
                <a:close/>
              </a:path>
            </a:pathLst>
          </a:custGeom>
          <a:solidFill>
            <a:srgbClr val="834E6E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442" name="Google Shape;442;p47"/>
          <p:cNvSpPr/>
          <p:nvPr/>
        </p:nvSpPr>
        <p:spPr>
          <a:xfrm>
            <a:off x="1797975" y="1132540"/>
            <a:ext cx="653923" cy="653923"/>
          </a:xfrm>
          <a:custGeom>
            <a:avLst/>
            <a:gdLst/>
            <a:ahLst/>
            <a:cxnLst/>
            <a:rect l="l" t="t" r="r" b="b"/>
            <a:pathLst>
              <a:path w="1307846" h="1307846" extrusionOk="0">
                <a:moveTo>
                  <a:pt x="0" y="653923"/>
                </a:moveTo>
                <a:cubicBezTo>
                  <a:pt x="0" y="292735"/>
                  <a:pt x="292735" y="0"/>
                  <a:pt x="653923" y="0"/>
                </a:cubicBezTo>
                <a:cubicBezTo>
                  <a:pt x="1015111" y="0"/>
                  <a:pt x="1307846" y="292735"/>
                  <a:pt x="1307846" y="653923"/>
                </a:cubicBezTo>
                <a:cubicBezTo>
                  <a:pt x="1307846" y="1015111"/>
                  <a:pt x="1015111" y="1307846"/>
                  <a:pt x="653923" y="1307846"/>
                </a:cubicBezTo>
                <a:cubicBezTo>
                  <a:pt x="292735" y="1307846"/>
                  <a:pt x="0" y="1015111"/>
                  <a:pt x="0" y="653923"/>
                </a:cubicBezTo>
                <a:close/>
              </a:path>
            </a:pathLst>
          </a:custGeom>
          <a:solidFill>
            <a:srgbClr val="F7E353"/>
          </a:solidFill>
          <a:ln>
            <a:noFill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endParaRPr sz="2400"/>
          </a:p>
        </p:txBody>
      </p:sp>
      <p:sp>
        <p:nvSpPr>
          <p:cNvPr id="443" name="Google Shape;443;p47"/>
          <p:cNvSpPr/>
          <p:nvPr/>
        </p:nvSpPr>
        <p:spPr>
          <a:xfrm>
            <a:off x="95056" y="2360323"/>
            <a:ext cx="1244473" cy="2026941"/>
          </a:xfrm>
          <a:custGeom>
            <a:avLst/>
            <a:gdLst/>
            <a:ahLst/>
            <a:cxnLst/>
            <a:rect l="l" t="t" r="r" b="b"/>
            <a:pathLst>
              <a:path w="1866709" h="3040412" extrusionOk="0">
                <a:moveTo>
                  <a:pt x="0" y="0"/>
                </a:moveTo>
                <a:lnTo>
                  <a:pt x="1866709" y="0"/>
                </a:lnTo>
                <a:lnTo>
                  <a:pt x="1866709" y="3040412"/>
                </a:lnTo>
                <a:lnTo>
                  <a:pt x="0" y="30404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444" name="Google Shape;444;p47"/>
          <p:cNvSpPr/>
          <p:nvPr/>
        </p:nvSpPr>
        <p:spPr>
          <a:xfrm>
            <a:off x="2953691" y="2361064"/>
            <a:ext cx="1244019" cy="2026201"/>
          </a:xfrm>
          <a:custGeom>
            <a:avLst/>
            <a:gdLst/>
            <a:ahLst/>
            <a:cxnLst/>
            <a:rect l="l" t="t" r="r" b="b"/>
            <a:pathLst>
              <a:path w="1866027" h="3039302" extrusionOk="0">
                <a:moveTo>
                  <a:pt x="0" y="0"/>
                </a:moveTo>
                <a:lnTo>
                  <a:pt x="1866027" y="0"/>
                </a:lnTo>
                <a:lnTo>
                  <a:pt x="1866027" y="3039302"/>
                </a:lnTo>
                <a:lnTo>
                  <a:pt x="0" y="30393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445" name="Google Shape;445;p47"/>
          <p:cNvSpPr/>
          <p:nvPr/>
        </p:nvSpPr>
        <p:spPr>
          <a:xfrm>
            <a:off x="11335258" y="6314323"/>
            <a:ext cx="856743" cy="543677"/>
          </a:xfrm>
          <a:custGeom>
            <a:avLst/>
            <a:gdLst/>
            <a:ahLst/>
            <a:cxnLst/>
            <a:rect l="l" t="t" r="r" b="b"/>
            <a:pathLst>
              <a:path w="1285114" h="815517" extrusionOk="0">
                <a:moveTo>
                  <a:pt x="0" y="0"/>
                </a:moveTo>
                <a:lnTo>
                  <a:pt x="1285114" y="0"/>
                </a:lnTo>
                <a:lnTo>
                  <a:pt x="1285114" y="815517"/>
                </a:lnTo>
                <a:lnTo>
                  <a:pt x="0" y="8155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0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446" name="Google Shape;446;p47"/>
          <p:cNvSpPr txBox="1"/>
          <p:nvPr/>
        </p:nvSpPr>
        <p:spPr>
          <a:xfrm>
            <a:off x="454649" y="2776951"/>
            <a:ext cx="3340800" cy="135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8013"/>
              </a:lnSpc>
            </a:pPr>
            <a:r>
              <a:rPr lang="fr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 RESEAU SATOUK</a:t>
            </a:r>
            <a:endParaRPr sz="933"/>
          </a:p>
        </p:txBody>
      </p:sp>
      <p:sp>
        <p:nvSpPr>
          <p:cNvPr id="447" name="Google Shape;447;p47"/>
          <p:cNvSpPr txBox="1"/>
          <p:nvPr/>
        </p:nvSpPr>
        <p:spPr>
          <a:xfrm>
            <a:off x="4760787" y="647701"/>
            <a:ext cx="6367600" cy="746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fr" sz="1733" b="1">
                <a:solidFill>
                  <a:srgbClr val="6F615C"/>
                </a:solidFill>
                <a:latin typeface="Roboto"/>
                <a:ea typeface="Roboto"/>
                <a:cs typeface="Roboto"/>
                <a:sym typeface="Roboto"/>
              </a:rPr>
              <a:t>UN RÉSEAU NATIONAL D'ACCUEIL ET PROTECTION DES MINEUR.E.S VICTIMES</a:t>
            </a:r>
            <a:endParaRPr sz="933"/>
          </a:p>
        </p:txBody>
      </p:sp>
      <p:sp>
        <p:nvSpPr>
          <p:cNvPr id="448" name="Google Shape;448;p47"/>
          <p:cNvSpPr txBox="1"/>
          <p:nvPr/>
        </p:nvSpPr>
        <p:spPr>
          <a:xfrm>
            <a:off x="4879751" y="1786467"/>
            <a:ext cx="6516400" cy="4726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6"/>
              </a:lnSpc>
            </a:pPr>
            <a:r>
              <a:rPr lang="fr" sz="2133">
                <a:solidFill>
                  <a:srgbClr val="6F625C"/>
                </a:solidFill>
                <a:latin typeface="Roboto"/>
                <a:ea typeface="Roboto"/>
                <a:cs typeface="Roboto"/>
                <a:sym typeface="Roboto"/>
              </a:rPr>
              <a:t>Le fonctionnement du réseau Satouk repose sur plusieurs principes :</a:t>
            </a:r>
            <a:endParaRPr sz="933"/>
          </a:p>
          <a:p>
            <a:pPr>
              <a:lnSpc>
                <a:spcPct val="120006"/>
              </a:lnSpc>
            </a:pPr>
            <a:endParaRPr sz="2133">
              <a:solidFill>
                <a:srgbClr val="6F625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189" lvl="1" indent="-220128">
              <a:lnSpc>
                <a:spcPct val="120006"/>
              </a:lnSpc>
              <a:buClr>
                <a:srgbClr val="6F625C"/>
              </a:buClr>
              <a:buSzPts val="1600"/>
              <a:buFont typeface="Arial"/>
              <a:buChar char="•"/>
            </a:pPr>
            <a:r>
              <a:rPr lang="fr" sz="2133">
                <a:solidFill>
                  <a:srgbClr val="6F625C"/>
                </a:solidFill>
                <a:latin typeface="Roboto"/>
                <a:ea typeface="Roboto"/>
                <a:cs typeface="Roboto"/>
                <a:sym typeface="Roboto"/>
              </a:rPr>
              <a:t>Éloignement: L’éloignement géographique des victimes du lieu d’exploitation.</a:t>
            </a:r>
            <a:endParaRPr sz="933"/>
          </a:p>
          <a:p>
            <a:pPr>
              <a:lnSpc>
                <a:spcPct val="120006"/>
              </a:lnSpc>
            </a:pPr>
            <a:endParaRPr sz="2133">
              <a:solidFill>
                <a:srgbClr val="6F625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189" lvl="1" indent="-220128">
              <a:lnSpc>
                <a:spcPct val="120006"/>
              </a:lnSpc>
              <a:buClr>
                <a:srgbClr val="6F625C"/>
              </a:buClr>
              <a:buSzPts val="1600"/>
              <a:buFont typeface="Arial"/>
              <a:buChar char="•"/>
            </a:pPr>
            <a:r>
              <a:rPr lang="fr" sz="2133">
                <a:solidFill>
                  <a:srgbClr val="6F625C"/>
                </a:solidFill>
                <a:latin typeface="Roboto"/>
                <a:ea typeface="Roboto"/>
                <a:cs typeface="Roboto"/>
                <a:sym typeface="Roboto"/>
              </a:rPr>
              <a:t>Formation: La formation initiale et continue des lieux d’accueil partenaires.</a:t>
            </a:r>
            <a:endParaRPr sz="933"/>
          </a:p>
          <a:p>
            <a:pPr>
              <a:lnSpc>
                <a:spcPct val="120006"/>
              </a:lnSpc>
            </a:pPr>
            <a:endParaRPr sz="2133">
              <a:solidFill>
                <a:srgbClr val="6F625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189" lvl="1" indent="-220128">
              <a:lnSpc>
                <a:spcPct val="120006"/>
              </a:lnSpc>
              <a:buClr>
                <a:srgbClr val="6F625C"/>
              </a:buClr>
              <a:buSzPts val="1600"/>
              <a:buFont typeface="Arial"/>
              <a:buChar char="•"/>
            </a:pPr>
            <a:r>
              <a:rPr lang="fr" sz="2133">
                <a:solidFill>
                  <a:srgbClr val="6F625C"/>
                </a:solidFill>
                <a:latin typeface="Roboto"/>
                <a:ea typeface="Roboto"/>
                <a:cs typeface="Roboto"/>
                <a:sym typeface="Roboto"/>
              </a:rPr>
              <a:t>Protection: La mise en place de circuits de protection adaptés à la situation de chaque victime.</a:t>
            </a:r>
            <a:endParaRPr sz="933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8"/>
          <p:cNvSpPr/>
          <p:nvPr/>
        </p:nvSpPr>
        <p:spPr>
          <a:xfrm>
            <a:off x="11335258" y="6314323"/>
            <a:ext cx="856743" cy="543677"/>
          </a:xfrm>
          <a:custGeom>
            <a:avLst/>
            <a:gdLst/>
            <a:ahLst/>
            <a:cxnLst/>
            <a:rect l="l" t="t" r="r" b="b"/>
            <a:pathLst>
              <a:path w="1285114" h="815517" extrusionOk="0">
                <a:moveTo>
                  <a:pt x="0" y="0"/>
                </a:moveTo>
                <a:lnTo>
                  <a:pt x="1285114" y="0"/>
                </a:lnTo>
                <a:lnTo>
                  <a:pt x="1285114" y="815517"/>
                </a:lnTo>
                <a:lnTo>
                  <a:pt x="0" y="8155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454" name="Google Shape;454;p48"/>
          <p:cNvSpPr/>
          <p:nvPr/>
        </p:nvSpPr>
        <p:spPr>
          <a:xfrm rot="5400000">
            <a:off x="-734011" y="2694367"/>
            <a:ext cx="3907464" cy="1346567"/>
          </a:xfrm>
          <a:custGeom>
            <a:avLst/>
            <a:gdLst/>
            <a:ahLst/>
            <a:cxnLst/>
            <a:rect l="l" t="t" r="r" b="b"/>
            <a:pathLst>
              <a:path w="5861195" h="2019850" extrusionOk="0">
                <a:moveTo>
                  <a:pt x="0" y="0"/>
                </a:moveTo>
                <a:lnTo>
                  <a:pt x="5861195" y="0"/>
                </a:lnTo>
                <a:lnTo>
                  <a:pt x="5861195" y="2019850"/>
                </a:lnTo>
                <a:lnTo>
                  <a:pt x="0" y="20198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455" name="Google Shape;455;p48"/>
          <p:cNvSpPr txBox="1"/>
          <p:nvPr/>
        </p:nvSpPr>
        <p:spPr>
          <a:xfrm>
            <a:off x="3893080" y="537945"/>
            <a:ext cx="7884000" cy="312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72524" lvl="1" indent="-177796">
              <a:lnSpc>
                <a:spcPct val="120000"/>
              </a:lnSpc>
              <a:buClr>
                <a:srgbClr val="6F625C"/>
              </a:buClr>
              <a:buSzPts val="1300"/>
              <a:buFont typeface="Arial"/>
              <a:buChar char="•"/>
            </a:pPr>
            <a:r>
              <a:rPr lang="fr" sz="1733">
                <a:solidFill>
                  <a:srgbClr val="6F625C"/>
                </a:solidFill>
                <a:latin typeface="Roboto"/>
                <a:ea typeface="Roboto"/>
                <a:cs typeface="Roboto"/>
                <a:sym typeface="Roboto"/>
              </a:rPr>
              <a:t>Vous travaillez dans une structure de protection de l’enfance et souhaitez participer à une meilleure protection des mineur.e.s victimes de TEH en accueillant un.e mineur.e dans votre structure ? </a:t>
            </a:r>
            <a:endParaRPr sz="933"/>
          </a:p>
          <a:p>
            <a:pPr>
              <a:lnSpc>
                <a:spcPct val="120000"/>
              </a:lnSpc>
            </a:pPr>
            <a:endParaRPr sz="1733">
              <a:solidFill>
                <a:srgbClr val="6F625C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120000"/>
              </a:lnSpc>
            </a:pPr>
            <a:endParaRPr sz="1733">
              <a:solidFill>
                <a:srgbClr val="6F625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72524" lvl="1" indent="-177796">
              <a:lnSpc>
                <a:spcPct val="120000"/>
              </a:lnSpc>
              <a:buClr>
                <a:srgbClr val="6F625C"/>
              </a:buClr>
              <a:buSzPts val="1300"/>
              <a:buFont typeface="Arial"/>
              <a:buChar char="•"/>
            </a:pPr>
            <a:r>
              <a:rPr lang="fr" sz="1733">
                <a:solidFill>
                  <a:srgbClr val="6F625C"/>
                </a:solidFill>
                <a:latin typeface="Roboto"/>
                <a:ea typeface="Roboto"/>
                <a:cs typeface="Roboto"/>
                <a:sym typeface="Roboto"/>
              </a:rPr>
              <a:t>Vous accompagnez un.e mineur.e pour lequel vous avez des suspicions quant à une éventuelle exploitation ? </a:t>
            </a:r>
            <a:endParaRPr sz="933"/>
          </a:p>
          <a:p>
            <a:pPr>
              <a:lnSpc>
                <a:spcPct val="108730"/>
              </a:lnSpc>
            </a:pPr>
            <a:endParaRPr sz="1733">
              <a:solidFill>
                <a:srgbClr val="6F625C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lnSpc>
                <a:spcPct val="108730"/>
              </a:lnSpc>
            </a:pPr>
            <a:endParaRPr sz="1733">
              <a:solidFill>
                <a:srgbClr val="6F625C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113346"/>
              </a:lnSpc>
            </a:pPr>
            <a:endParaRPr sz="1733">
              <a:solidFill>
                <a:srgbClr val="6F625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6" name="Google Shape;456;p48"/>
          <p:cNvSpPr txBox="1"/>
          <p:nvPr/>
        </p:nvSpPr>
        <p:spPr>
          <a:xfrm>
            <a:off x="6246603" y="2782094"/>
            <a:ext cx="6367600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fr"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CONTACTEZ-NOUS !</a:t>
            </a:r>
            <a:endParaRPr sz="933"/>
          </a:p>
        </p:txBody>
      </p:sp>
      <p:sp>
        <p:nvSpPr>
          <p:cNvPr id="457" name="Google Shape;457;p48"/>
          <p:cNvSpPr/>
          <p:nvPr/>
        </p:nvSpPr>
        <p:spPr>
          <a:xfrm>
            <a:off x="1" y="0"/>
            <a:ext cx="3624049" cy="6858000"/>
          </a:xfrm>
          <a:custGeom>
            <a:avLst/>
            <a:gdLst/>
            <a:ahLst/>
            <a:cxnLst/>
            <a:rect l="l" t="t" r="r" b="b"/>
            <a:pathLst>
              <a:path w="5436073" h="10287000" extrusionOk="0">
                <a:moveTo>
                  <a:pt x="0" y="0"/>
                </a:moveTo>
                <a:lnTo>
                  <a:pt x="5436073" y="0"/>
                </a:lnTo>
                <a:lnTo>
                  <a:pt x="543607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141799" t="-20679" r="-244132" b="-23768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458" name="Google Shape;458;p48"/>
          <p:cNvSpPr/>
          <p:nvPr/>
        </p:nvSpPr>
        <p:spPr>
          <a:xfrm>
            <a:off x="4161825" y="3618415"/>
            <a:ext cx="2896860" cy="2896860"/>
          </a:xfrm>
          <a:custGeom>
            <a:avLst/>
            <a:gdLst/>
            <a:ahLst/>
            <a:cxnLst/>
            <a:rect l="l" t="t" r="r" b="b"/>
            <a:pathLst>
              <a:path w="4345289" h="4345289" extrusionOk="0">
                <a:moveTo>
                  <a:pt x="0" y="0"/>
                </a:moveTo>
                <a:lnTo>
                  <a:pt x="4345290" y="0"/>
                </a:lnTo>
                <a:lnTo>
                  <a:pt x="4345290" y="4345290"/>
                </a:lnTo>
                <a:lnTo>
                  <a:pt x="0" y="43452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459" name="Google Shape;459;p48"/>
          <p:cNvSpPr/>
          <p:nvPr/>
        </p:nvSpPr>
        <p:spPr>
          <a:xfrm>
            <a:off x="7435615" y="3449344"/>
            <a:ext cx="4222580" cy="2864979"/>
          </a:xfrm>
          <a:custGeom>
            <a:avLst/>
            <a:gdLst/>
            <a:ahLst/>
            <a:cxnLst/>
            <a:rect l="l" t="t" r="r" b="b"/>
            <a:pathLst>
              <a:path w="6333869" h="4297468" extrusionOk="0">
                <a:moveTo>
                  <a:pt x="0" y="0"/>
                </a:moveTo>
                <a:lnTo>
                  <a:pt x="6333869" y="0"/>
                </a:lnTo>
                <a:lnTo>
                  <a:pt x="6333869" y="4297468"/>
                </a:lnTo>
                <a:lnTo>
                  <a:pt x="0" y="42974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l="-81095" t="-48408" r="-79016" b="-67238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0"/>
          <p:cNvSpPr/>
          <p:nvPr/>
        </p:nvSpPr>
        <p:spPr>
          <a:xfrm>
            <a:off x="0" y="3705584"/>
            <a:ext cx="12206605" cy="3160649"/>
          </a:xfrm>
          <a:custGeom>
            <a:avLst/>
            <a:gdLst/>
            <a:ahLst/>
            <a:cxnLst/>
            <a:rect l="l" t="t" r="r" b="b"/>
            <a:pathLst>
              <a:path w="24413211" h="6321298" extrusionOk="0">
                <a:moveTo>
                  <a:pt x="0" y="0"/>
                </a:moveTo>
                <a:lnTo>
                  <a:pt x="24413211" y="0"/>
                </a:lnTo>
                <a:lnTo>
                  <a:pt x="24413211" y="6321298"/>
                </a:lnTo>
                <a:lnTo>
                  <a:pt x="0" y="6321298"/>
                </a:lnTo>
                <a:close/>
              </a:path>
            </a:pathLst>
          </a:custGeom>
          <a:solidFill>
            <a:srgbClr val="7AC143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474" name="Google Shape;474;p50"/>
          <p:cNvSpPr/>
          <p:nvPr/>
        </p:nvSpPr>
        <p:spPr>
          <a:xfrm>
            <a:off x="3705583" y="718447"/>
            <a:ext cx="4795459" cy="3205111"/>
          </a:xfrm>
          <a:custGeom>
            <a:avLst/>
            <a:gdLst/>
            <a:ahLst/>
            <a:cxnLst/>
            <a:rect l="l" t="t" r="r" b="b"/>
            <a:pathLst>
              <a:path w="7193188" h="4807665" extrusionOk="0">
                <a:moveTo>
                  <a:pt x="0" y="0"/>
                </a:moveTo>
                <a:lnTo>
                  <a:pt x="7193188" y="0"/>
                </a:lnTo>
                <a:lnTo>
                  <a:pt x="7193188" y="4807666"/>
                </a:lnTo>
                <a:lnTo>
                  <a:pt x="0" y="4807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649" r="-2659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475" name="Google Shape;475;p50"/>
          <p:cNvSpPr txBox="1"/>
          <p:nvPr/>
        </p:nvSpPr>
        <p:spPr>
          <a:xfrm>
            <a:off x="4233793" y="6306763"/>
            <a:ext cx="377120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9989"/>
              </a:lnSpc>
            </a:pPr>
            <a:r>
              <a:rPr lang="fr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Association Koutcha, 18-26 Rue Goubet, 75019 Paris </a:t>
            </a:r>
            <a:endParaRPr sz="933"/>
          </a:p>
          <a:p>
            <a:pPr algn="ctr">
              <a:lnSpc>
                <a:spcPct val="119989"/>
              </a:lnSpc>
            </a:pPr>
            <a:r>
              <a:rPr lang="fr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N°Siret: 79523000200029 </a:t>
            </a:r>
            <a:endParaRPr sz="933"/>
          </a:p>
        </p:txBody>
      </p:sp>
      <p:sp>
        <p:nvSpPr>
          <p:cNvPr id="476" name="Google Shape;476;p50"/>
          <p:cNvSpPr txBox="1"/>
          <p:nvPr/>
        </p:nvSpPr>
        <p:spPr>
          <a:xfrm>
            <a:off x="3983557" y="4165183"/>
            <a:ext cx="4239600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9989"/>
              </a:lnSpc>
            </a:pPr>
            <a:r>
              <a:rPr lang="fr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Centre sécurisé et sécurisant</a:t>
            </a:r>
            <a:endParaRPr sz="933"/>
          </a:p>
          <a:p>
            <a:pPr algn="ctr">
              <a:lnSpc>
                <a:spcPct val="119989"/>
              </a:lnSpc>
            </a:pPr>
            <a:r>
              <a:rPr lang="fr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Circuit de protection pour les mineur.e.s et </a:t>
            </a:r>
            <a:endParaRPr sz="933"/>
          </a:p>
          <a:p>
            <a:pPr algn="ctr">
              <a:lnSpc>
                <a:spcPct val="119989"/>
              </a:lnSpc>
            </a:pPr>
            <a:r>
              <a:rPr lang="fr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jeunes majeur.e.s victimes de traite des êtres humains</a:t>
            </a:r>
            <a:endParaRPr sz="933"/>
          </a:p>
        </p:txBody>
      </p:sp>
      <p:sp>
        <p:nvSpPr>
          <p:cNvPr id="477" name="Google Shape;477;p50"/>
          <p:cNvSpPr txBox="1"/>
          <p:nvPr/>
        </p:nvSpPr>
        <p:spPr>
          <a:xfrm>
            <a:off x="5073435" y="5652837"/>
            <a:ext cx="2060000" cy="54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9"/>
              </a:lnSpc>
            </a:pPr>
            <a:r>
              <a:rPr lang="fr" sz="1467" u="sng">
                <a:solidFill>
                  <a:srgbClr val="0000FF"/>
                </a:solidFill>
                <a:latin typeface="Arimo"/>
                <a:ea typeface="Arimo"/>
                <a:cs typeface="Arimo"/>
                <a:sym typeface="Arim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contact@koutcha.org</a:t>
            </a:r>
            <a:endParaRPr sz="933"/>
          </a:p>
          <a:p>
            <a:pPr algn="ctr">
              <a:lnSpc>
                <a:spcPct val="120009"/>
              </a:lnSpc>
            </a:pPr>
            <a:endParaRPr sz="1467" u="sng">
              <a:solidFill>
                <a:srgbClr val="0000FF"/>
              </a:solidFill>
              <a:latin typeface="Arimo"/>
              <a:ea typeface="Arimo"/>
              <a:cs typeface="Arimo"/>
              <a:sym typeface="Arimo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4073D5-440B-FD4E-B7A2-8559DC418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1AFFCC-EB77-ED44-A39C-B756CBA25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7B61AFE-0287-554D-8C6D-0EF6DFEC7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172" y="0"/>
            <a:ext cx="8888905" cy="1258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23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4073D5-440B-FD4E-B7A2-8559DC418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1AFFCC-EB77-ED44-A39C-B756CBA25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7B61AFE-0287-554D-8C6D-0EF6DFEC7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452" y="-4701545"/>
            <a:ext cx="8095095" cy="1145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07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94190" y="-87083"/>
            <a:ext cx="9297809" cy="6954441"/>
            <a:chOff x="0" y="-38100"/>
            <a:chExt cx="3172564" cy="27474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72564" cy="2709333"/>
            </a:xfrm>
            <a:custGeom>
              <a:avLst/>
              <a:gdLst/>
              <a:ahLst/>
              <a:cxnLst/>
              <a:rect l="l" t="t" r="r" b="b"/>
              <a:pathLst>
                <a:path w="2946744" h="2709333">
                  <a:moveTo>
                    <a:pt x="0" y="0"/>
                  </a:moveTo>
                  <a:lnTo>
                    <a:pt x="2946744" y="0"/>
                  </a:lnTo>
                  <a:lnTo>
                    <a:pt x="294674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A2CCC9"/>
            </a:solidFill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pic>
        <p:nvPicPr>
          <p:cNvPr id="5" name="Image 4" descr="Une image contenant dessin humoristique, Danse, Graphique, clipart&#10;&#10;Description générée automatiquement">
            <a:extLst>
              <a:ext uri="{FF2B5EF4-FFF2-40B4-BE49-F238E27FC236}">
                <a16:creationId xmlns:a16="http://schemas.microsoft.com/office/drawing/2014/main" id="{27C9D50D-D667-E942-0BB6-A286B0140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8" y="2038066"/>
            <a:ext cx="2493885" cy="2493885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5D7EC13F-CF53-DC58-61F4-A958FE1F6803}"/>
              </a:ext>
            </a:extLst>
          </p:cNvPr>
          <p:cNvGrpSpPr/>
          <p:nvPr/>
        </p:nvGrpSpPr>
        <p:grpSpPr>
          <a:xfrm>
            <a:off x="3408977" y="550802"/>
            <a:ext cx="8268235" cy="5700290"/>
            <a:chOff x="-482332" y="179279"/>
            <a:chExt cx="9177223" cy="6452435"/>
          </a:xfrm>
        </p:grpSpPr>
        <p:sp>
          <p:nvSpPr>
            <p:cNvPr id="8" name="Google Shape;317;p51">
              <a:extLst>
                <a:ext uri="{FF2B5EF4-FFF2-40B4-BE49-F238E27FC236}">
                  <a16:creationId xmlns:a16="http://schemas.microsoft.com/office/drawing/2014/main" id="{764F59F1-6426-6A85-63AA-80FC0C53E847}"/>
                </a:ext>
              </a:extLst>
            </p:cNvPr>
            <p:cNvSpPr/>
            <p:nvPr/>
          </p:nvSpPr>
          <p:spPr>
            <a:xfrm rot="19370171">
              <a:off x="5305204" y="4681886"/>
              <a:ext cx="1386756" cy="55172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B7973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18;p51">
              <a:extLst>
                <a:ext uri="{FF2B5EF4-FFF2-40B4-BE49-F238E27FC236}">
                  <a16:creationId xmlns:a16="http://schemas.microsoft.com/office/drawing/2014/main" id="{E12F24AE-70F6-905F-9E15-FF16D9D141E5}"/>
                </a:ext>
              </a:extLst>
            </p:cNvPr>
            <p:cNvSpPr/>
            <p:nvPr/>
          </p:nvSpPr>
          <p:spPr>
            <a:xfrm>
              <a:off x="652301" y="242789"/>
              <a:ext cx="2643945" cy="1762633"/>
            </a:xfrm>
            <a:prstGeom prst="ellipse">
              <a:avLst/>
            </a:prstGeom>
            <a:solidFill>
              <a:srgbClr val="571D4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500"/>
              </a:pPr>
              <a:r>
                <a:rPr lang="fr" sz="1867" b="1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/>
                  <a:sym typeface="Arial"/>
                </a:rPr>
                <a:t>Socialisation de rue </a:t>
              </a:r>
              <a:endParaRPr sz="1867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endParaRPr>
            </a:p>
          </p:txBody>
        </p:sp>
        <p:sp>
          <p:nvSpPr>
            <p:cNvPr id="11" name="Google Shape;319;p51">
              <a:extLst>
                <a:ext uri="{FF2B5EF4-FFF2-40B4-BE49-F238E27FC236}">
                  <a16:creationId xmlns:a16="http://schemas.microsoft.com/office/drawing/2014/main" id="{FF503389-8F9D-9E09-4845-0493A003CB89}"/>
                </a:ext>
              </a:extLst>
            </p:cNvPr>
            <p:cNvSpPr/>
            <p:nvPr/>
          </p:nvSpPr>
          <p:spPr>
            <a:xfrm>
              <a:off x="-482332" y="3274260"/>
              <a:ext cx="2879905" cy="1479313"/>
            </a:xfrm>
            <a:prstGeom prst="ellipse">
              <a:avLst/>
            </a:prstGeom>
            <a:solidFill>
              <a:srgbClr val="571D4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r>
                <a:rPr lang="fr" sz="1867" b="1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/>
                  <a:sym typeface="Arial"/>
                </a:rPr>
                <a:t>Consommations</a:t>
              </a:r>
              <a:r>
                <a:rPr lang="fr" sz="1333" b="1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/>
                  <a:sym typeface="Arial"/>
                </a:rPr>
                <a:t> </a:t>
              </a:r>
              <a:endParaRPr sz="1333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endParaRPr>
            </a:p>
          </p:txBody>
        </p:sp>
        <p:sp>
          <p:nvSpPr>
            <p:cNvPr id="12" name="Google Shape;320;p51">
              <a:extLst>
                <a:ext uri="{FF2B5EF4-FFF2-40B4-BE49-F238E27FC236}">
                  <a16:creationId xmlns:a16="http://schemas.microsoft.com/office/drawing/2014/main" id="{CAF6CC9B-3CC8-58C0-9282-6E60660D11C3}"/>
                </a:ext>
              </a:extLst>
            </p:cNvPr>
            <p:cNvSpPr/>
            <p:nvPr/>
          </p:nvSpPr>
          <p:spPr>
            <a:xfrm>
              <a:off x="2784308" y="4869081"/>
              <a:ext cx="2643945" cy="1762633"/>
            </a:xfrm>
            <a:prstGeom prst="ellipse">
              <a:avLst/>
            </a:prstGeom>
            <a:solidFill>
              <a:srgbClr val="571D4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2100"/>
              </a:pPr>
              <a:r>
                <a:rPr lang="fr" sz="1867" b="1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/>
                  <a:sym typeface="Arial"/>
                </a:rPr>
                <a:t>Emprise    </a:t>
              </a:r>
              <a:endParaRPr sz="1867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endParaRPr>
            </a:p>
          </p:txBody>
        </p:sp>
        <p:sp>
          <p:nvSpPr>
            <p:cNvPr id="13" name="Google Shape;321;p51">
              <a:extLst>
                <a:ext uri="{FF2B5EF4-FFF2-40B4-BE49-F238E27FC236}">
                  <a16:creationId xmlns:a16="http://schemas.microsoft.com/office/drawing/2014/main" id="{4DD3479D-E754-38C8-C988-B988E5B664E1}"/>
                </a:ext>
              </a:extLst>
            </p:cNvPr>
            <p:cNvSpPr/>
            <p:nvPr/>
          </p:nvSpPr>
          <p:spPr>
            <a:xfrm rot="15053366">
              <a:off x="6387220" y="1971890"/>
              <a:ext cx="1106411" cy="51504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B7973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22;p51">
              <a:extLst>
                <a:ext uri="{FF2B5EF4-FFF2-40B4-BE49-F238E27FC236}">
                  <a16:creationId xmlns:a16="http://schemas.microsoft.com/office/drawing/2014/main" id="{CDE55A66-3595-D1C8-C21B-C584443132C6}"/>
                </a:ext>
              </a:extLst>
            </p:cNvPr>
            <p:cNvSpPr/>
            <p:nvPr/>
          </p:nvSpPr>
          <p:spPr>
            <a:xfrm rot="10802776">
              <a:off x="3453699" y="687736"/>
              <a:ext cx="1374253" cy="56123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B7973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23;p51">
              <a:extLst>
                <a:ext uri="{FF2B5EF4-FFF2-40B4-BE49-F238E27FC236}">
                  <a16:creationId xmlns:a16="http://schemas.microsoft.com/office/drawing/2014/main" id="{09AFC04D-8798-2328-C595-85E464AB4859}"/>
                </a:ext>
              </a:extLst>
            </p:cNvPr>
            <p:cNvSpPr/>
            <p:nvPr/>
          </p:nvSpPr>
          <p:spPr>
            <a:xfrm>
              <a:off x="5903196" y="2857041"/>
              <a:ext cx="2791695" cy="1695066"/>
            </a:xfrm>
            <a:prstGeom prst="ellipse">
              <a:avLst/>
            </a:prstGeom>
            <a:solidFill>
              <a:srgbClr val="571D4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r>
                <a:rPr lang="fr" sz="1867" b="1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/>
                  <a:sym typeface="Arial"/>
                </a:rPr>
                <a:t>Ancrage dans la délinquance  </a:t>
              </a:r>
              <a:endParaRPr sz="1867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endParaRPr>
            </a:p>
          </p:txBody>
        </p:sp>
        <p:sp>
          <p:nvSpPr>
            <p:cNvPr id="16" name="Google Shape;324;p51">
              <a:extLst>
                <a:ext uri="{FF2B5EF4-FFF2-40B4-BE49-F238E27FC236}">
                  <a16:creationId xmlns:a16="http://schemas.microsoft.com/office/drawing/2014/main" id="{A94F760C-6F9B-C6CB-A2D1-4C13B33C9739}"/>
                </a:ext>
              </a:extLst>
            </p:cNvPr>
            <p:cNvSpPr/>
            <p:nvPr/>
          </p:nvSpPr>
          <p:spPr>
            <a:xfrm rot="6626937" flipV="1">
              <a:off x="773750" y="2396385"/>
              <a:ext cx="1183605" cy="53214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B7973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25;p51">
              <a:extLst>
                <a:ext uri="{FF2B5EF4-FFF2-40B4-BE49-F238E27FC236}">
                  <a16:creationId xmlns:a16="http://schemas.microsoft.com/office/drawing/2014/main" id="{AC0BE04C-A137-A194-483A-C3457BD95468}"/>
                </a:ext>
              </a:extLst>
            </p:cNvPr>
            <p:cNvSpPr/>
            <p:nvPr/>
          </p:nvSpPr>
          <p:spPr>
            <a:xfrm>
              <a:off x="5064012" y="179279"/>
              <a:ext cx="2223000" cy="1536000"/>
            </a:xfrm>
            <a:prstGeom prst="ellipse">
              <a:avLst/>
            </a:prstGeom>
            <a:solidFill>
              <a:srgbClr val="571D4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2000"/>
              </a:pPr>
              <a:r>
                <a:rPr lang="fr" sz="2133" b="1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/>
                  <a:sym typeface="Arial"/>
                </a:rPr>
                <a:t>Errance   </a:t>
              </a:r>
              <a:endParaRPr sz="2133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endParaRPr>
            </a:p>
          </p:txBody>
        </p:sp>
        <p:sp>
          <p:nvSpPr>
            <p:cNvPr id="18" name="Google Shape;326;p51">
              <a:extLst>
                <a:ext uri="{FF2B5EF4-FFF2-40B4-BE49-F238E27FC236}">
                  <a16:creationId xmlns:a16="http://schemas.microsoft.com/office/drawing/2014/main" id="{CC329150-B7EC-5D65-C605-CB623747F7FB}"/>
                </a:ext>
              </a:extLst>
            </p:cNvPr>
            <p:cNvSpPr/>
            <p:nvPr/>
          </p:nvSpPr>
          <p:spPr>
            <a:xfrm rot="2703643">
              <a:off x="1363113" y="5035632"/>
              <a:ext cx="1423637" cy="61130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B7973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2950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49D1B-3C93-43BB-EDDE-05E9DEAFE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Espace réservé du contenu 8" descr="Une image contenant texte, carte, diagramme, atlas&#10;&#10;Description générée automatiquement">
            <a:extLst>
              <a:ext uri="{FF2B5EF4-FFF2-40B4-BE49-F238E27FC236}">
                <a16:creationId xmlns:a16="http://schemas.microsoft.com/office/drawing/2014/main" id="{A57AC2ED-E541-6F10-425C-48FAD5029E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4867" y="60518"/>
            <a:ext cx="9128674" cy="6736963"/>
          </a:xfrm>
        </p:spPr>
      </p:pic>
    </p:spTree>
    <p:extLst>
      <p:ext uri="{BB962C8B-B14F-4D97-AF65-F5344CB8AC3E}">
        <p14:creationId xmlns:p14="http://schemas.microsoft.com/office/powerpoint/2010/main" val="2063632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27ACE5-3126-38B8-62D9-022FED402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Espace réservé du contenu 4" descr="Une image contenant texte, carte, capture d’écran, atlas&#10;&#10;Description générée automatiquement">
            <a:extLst>
              <a:ext uri="{FF2B5EF4-FFF2-40B4-BE49-F238E27FC236}">
                <a16:creationId xmlns:a16="http://schemas.microsoft.com/office/drawing/2014/main" id="{5F2B1B49-3EB3-BBDE-9B15-237409E3F9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1663" y="60518"/>
            <a:ext cx="9128674" cy="6736963"/>
          </a:xfrm>
        </p:spPr>
      </p:pic>
    </p:spTree>
    <p:extLst>
      <p:ext uri="{BB962C8B-B14F-4D97-AF65-F5344CB8AC3E}">
        <p14:creationId xmlns:p14="http://schemas.microsoft.com/office/powerpoint/2010/main" val="2404407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0216F2-4468-5540-A520-A6C1EC174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50" y="23002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MNA filles utilisées dans des activités délictuelles</a:t>
            </a:r>
          </a:p>
        </p:txBody>
      </p:sp>
    </p:spTree>
    <p:extLst>
      <p:ext uri="{BB962C8B-B14F-4D97-AF65-F5344CB8AC3E}">
        <p14:creationId xmlns:p14="http://schemas.microsoft.com/office/powerpoint/2010/main" val="589537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4073D5-440B-FD4E-B7A2-8559DC418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C157B0E-BF84-464B-BF92-EEED795DD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683315" y="-1479990"/>
            <a:ext cx="6431969" cy="10122199"/>
          </a:xfrm>
        </p:spPr>
      </p:pic>
    </p:spTree>
    <p:extLst>
      <p:ext uri="{BB962C8B-B14F-4D97-AF65-F5344CB8AC3E}">
        <p14:creationId xmlns:p14="http://schemas.microsoft.com/office/powerpoint/2010/main" val="28054744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713</Words>
  <Application>Microsoft Macintosh PowerPoint</Application>
  <PresentationFormat>Grand écran</PresentationFormat>
  <Paragraphs>99</Paragraphs>
  <Slides>22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1" baseType="lpstr">
      <vt:lpstr>Arial</vt:lpstr>
      <vt:lpstr>Arimo</vt:lpstr>
      <vt:lpstr>Calibri</vt:lpstr>
      <vt:lpstr>Calibri Light</vt:lpstr>
      <vt:lpstr>Open Sans</vt:lpstr>
      <vt:lpstr>Roboto</vt:lpstr>
      <vt:lpstr>Ruda Heavy</vt:lpstr>
      <vt:lpstr>Source Sans Pro</vt:lpstr>
      <vt:lpstr>Thème Office</vt:lpstr>
      <vt:lpstr>Présentation PowerPoint</vt:lpstr>
      <vt:lpstr>MNA garçons utilisés dans des activités délictuelles   (ex : jeunes marocains et algériens)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MNA filles utilisées dans des activités délictuelles</vt:lpstr>
      <vt:lpstr>Présentation PowerPoint</vt:lpstr>
      <vt:lpstr>Présentation PowerPoint</vt:lpstr>
      <vt:lpstr>Fonctionnement</vt:lpstr>
      <vt:lpstr>Présentation PowerPoint</vt:lpstr>
      <vt:lpstr>Groupes roumains (garçons et filles)</vt:lpstr>
      <vt:lpstr>Présentation PowerPoint</vt:lpstr>
      <vt:lpstr>Réseaux locaux et familiaux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 exploitation transnationale chez les mineurs</dc:title>
  <dc:creator>Utilisateur Microsoft Office</dc:creator>
  <cp:lastModifiedBy>Olivier PEYROUX</cp:lastModifiedBy>
  <cp:revision>10</cp:revision>
  <dcterms:created xsi:type="dcterms:W3CDTF">2020-09-30T14:17:35Z</dcterms:created>
  <dcterms:modified xsi:type="dcterms:W3CDTF">2025-08-26T15:05:13Z</dcterms:modified>
</cp:coreProperties>
</file>