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1" r:id="rId2"/>
    <p:sldId id="275" r:id="rId3"/>
    <p:sldId id="276" r:id="rId4"/>
    <p:sldId id="278" r:id="rId5"/>
    <p:sldId id="281" r:id="rId6"/>
  </p:sldIdLst>
  <p:sldSz cx="9144000" cy="6858000" type="letter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8866"/>
    <a:srgbClr val="65C38D"/>
    <a:srgbClr val="538034"/>
    <a:srgbClr val="FFA7A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78" autoAdjust="0"/>
    <p:restoredTop sz="94647"/>
  </p:normalViewPr>
  <p:slideViewPr>
    <p:cSldViewPr snapToGrid="0" snapToObjects="1">
      <p:cViewPr>
        <p:scale>
          <a:sx n="100" d="100"/>
          <a:sy n="100" d="100"/>
        </p:scale>
        <p:origin x="1812" y="3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A803A-151A-46EA-BABF-3DD5C398496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23242-8C5B-4583-BC7E-CE3ED999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60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D65AE-65A1-41EE-BC7E-353D6C286D8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F7B8A-6484-439B-9541-C213AD3A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98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6629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5691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6921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788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225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6942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0478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619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100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4705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3187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F28E6-D776-0C4E-AF5A-A15DB3FD0356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BEEE6-AEF0-274B-848B-C0C284461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7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A8B606-C2CC-E687-0A01-BE3EDCCF8537}"/>
              </a:ext>
            </a:extLst>
          </p:cNvPr>
          <p:cNvSpPr/>
          <p:nvPr/>
        </p:nvSpPr>
        <p:spPr>
          <a:xfrm>
            <a:off x="0" y="0"/>
            <a:ext cx="9144000" cy="1858617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  <a:ln w="44450">
            <a:noFill/>
            <a:prstDash val="sysDot"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728A0A74-5ED1-C7A2-B0DD-4A0F0E4A5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5882" y="3236168"/>
            <a:ext cx="6506297" cy="1970250"/>
          </a:xfrm>
          <a:prstGeom prst="flowChartTerminator">
            <a:avLst/>
          </a:prstGeom>
          <a:solidFill>
            <a:srgbClr val="65C38D">
              <a:alpha val="27000"/>
            </a:srgbClr>
          </a:solidFill>
          <a:ln w="92075" cap="flat" cmpd="thickThin">
            <a:solidFill>
              <a:srgbClr val="288866">
                <a:alpha val="58000"/>
              </a:srgbClr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949902 w 5904428"/>
                      <a:gd name="connsiteY0" fmla="*/ 0 h 1970250"/>
                      <a:gd name="connsiteX1" fmla="*/ 4954525 w 5904428"/>
                      <a:gd name="connsiteY1" fmla="*/ 0 h 1970250"/>
                      <a:gd name="connsiteX2" fmla="*/ 5904428 w 5904428"/>
                      <a:gd name="connsiteY2" fmla="*/ 985124 h 1970250"/>
                      <a:gd name="connsiteX3" fmla="*/ 4954525 w 5904428"/>
                      <a:gd name="connsiteY3" fmla="*/ 1970249 h 1970250"/>
                      <a:gd name="connsiteX4" fmla="*/ 949902 w 5904428"/>
                      <a:gd name="connsiteY4" fmla="*/ 1970249 h 1970250"/>
                      <a:gd name="connsiteX5" fmla="*/ 0 w 5904428"/>
                      <a:gd name="connsiteY5" fmla="*/ 985124 h 1970250"/>
                      <a:gd name="connsiteX6" fmla="*/ 949902 w 5904428"/>
                      <a:gd name="connsiteY6" fmla="*/ 0 h 1970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904428" h="1970250" fill="none" extrusionOk="0">
                        <a:moveTo>
                          <a:pt x="949902" y="0"/>
                        </a:moveTo>
                        <a:cubicBezTo>
                          <a:pt x="2052930" y="48231"/>
                          <a:pt x="3616232" y="-84455"/>
                          <a:pt x="4954525" y="0"/>
                        </a:cubicBezTo>
                        <a:cubicBezTo>
                          <a:pt x="5550930" y="40219"/>
                          <a:pt x="5924212" y="445782"/>
                          <a:pt x="5904428" y="985124"/>
                        </a:cubicBezTo>
                        <a:cubicBezTo>
                          <a:pt x="5886398" y="1526308"/>
                          <a:pt x="5498344" y="1985995"/>
                          <a:pt x="4954525" y="1970249"/>
                        </a:cubicBezTo>
                        <a:cubicBezTo>
                          <a:pt x="3672894" y="1839295"/>
                          <a:pt x="1719431" y="1926675"/>
                          <a:pt x="949902" y="1970249"/>
                        </a:cubicBezTo>
                        <a:cubicBezTo>
                          <a:pt x="472844" y="2043425"/>
                          <a:pt x="41259" y="1579763"/>
                          <a:pt x="0" y="985124"/>
                        </a:cubicBezTo>
                        <a:cubicBezTo>
                          <a:pt x="10787" y="431581"/>
                          <a:pt x="429842" y="-21191"/>
                          <a:pt x="949902" y="0"/>
                        </a:cubicBezTo>
                        <a:close/>
                      </a:path>
                      <a:path w="5904428" h="1970250" stroke="0" extrusionOk="0">
                        <a:moveTo>
                          <a:pt x="949902" y="0"/>
                        </a:moveTo>
                        <a:cubicBezTo>
                          <a:pt x="1640292" y="118645"/>
                          <a:pt x="3313666" y="116012"/>
                          <a:pt x="4954525" y="0"/>
                        </a:cubicBezTo>
                        <a:cubicBezTo>
                          <a:pt x="5515281" y="7619"/>
                          <a:pt x="5839342" y="443095"/>
                          <a:pt x="5904428" y="985124"/>
                        </a:cubicBezTo>
                        <a:cubicBezTo>
                          <a:pt x="5851033" y="1581367"/>
                          <a:pt x="5461153" y="2069392"/>
                          <a:pt x="4954525" y="1970249"/>
                        </a:cubicBezTo>
                        <a:cubicBezTo>
                          <a:pt x="4128841" y="1990436"/>
                          <a:pt x="2097337" y="2122729"/>
                          <a:pt x="949902" y="1970249"/>
                        </a:cubicBezTo>
                        <a:cubicBezTo>
                          <a:pt x="474117" y="1976036"/>
                          <a:pt x="31537" y="1464320"/>
                          <a:pt x="0" y="985124"/>
                        </a:cubicBezTo>
                        <a:cubicBezTo>
                          <a:pt x="-84627" y="428066"/>
                          <a:pt x="364591" y="57192"/>
                          <a:pt x="949902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tZERO Objectives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the End of 2025</a:t>
            </a:r>
            <a:endParaRPr lang="en-US" sz="3600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22A17D7-58FD-107F-1F0E-9FEA7E0E5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55" y="479454"/>
            <a:ext cx="2601141" cy="68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53902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33B97-E0C5-32E9-DC2B-024A7139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8C2AC50-1B93-4822-FC10-2DFE225256DC}"/>
              </a:ext>
            </a:extLst>
          </p:cNvPr>
          <p:cNvSpPr/>
          <p:nvPr/>
        </p:nvSpPr>
        <p:spPr>
          <a:xfrm>
            <a:off x="0" y="11389"/>
            <a:ext cx="4002354" cy="6857998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AF0A7168-ECCA-24EA-7859-AAD8225F7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849" y="439751"/>
            <a:ext cx="3840480" cy="914400"/>
          </a:xfrm>
          <a:prstGeom prst="flowChartTerminator">
            <a:avLst/>
          </a:prstGeom>
          <a:solidFill>
            <a:srgbClr val="65C38D">
              <a:alpha val="27000"/>
            </a:srgbClr>
          </a:solidFill>
          <a:ln w="19050">
            <a:solidFill>
              <a:srgbClr val="288866"/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Partnerships and Ecosystem 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AF4111A8-3979-12BE-69AE-9C3694DE6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848" y="2112722"/>
            <a:ext cx="3840480" cy="914400"/>
          </a:xfrm>
          <a:prstGeom prst="flowChartTerminator">
            <a:avLst/>
          </a:prstGeom>
          <a:solidFill>
            <a:srgbClr val="65C38D">
              <a:alpha val="27000"/>
            </a:srgbClr>
          </a:solidFill>
          <a:ln w="19050">
            <a:solidFill>
              <a:srgbClr val="288866"/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Supply and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Demand / Liquidity</a:t>
            </a:r>
            <a:endParaRPr lang="en-US" alt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EC23C539-15AF-A1BF-D04D-EAC03EC79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848" y="3800109"/>
            <a:ext cx="3840480" cy="914400"/>
          </a:xfrm>
          <a:prstGeom prst="flowChartTerminator">
            <a:avLst/>
          </a:prstGeom>
          <a:solidFill>
            <a:srgbClr val="65C38D">
              <a:alpha val="27000"/>
            </a:srgbClr>
          </a:solidFill>
          <a:ln w="19050">
            <a:solidFill>
              <a:srgbClr val="288866"/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Multi-Asset Platform</a:t>
            </a: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77D29399-44B3-B952-5E78-8CF25418F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848" y="5487496"/>
            <a:ext cx="3840480" cy="914400"/>
          </a:xfrm>
          <a:prstGeom prst="flowChartTerminator">
            <a:avLst/>
          </a:prstGeom>
          <a:solidFill>
            <a:srgbClr val="65C38D">
              <a:alpha val="27000"/>
            </a:srgbClr>
          </a:solidFill>
          <a:ln w="19050">
            <a:solidFill>
              <a:srgbClr val="288866"/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Transparency and Growth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94AD37-3092-9715-8FFB-971A4CEEF782}"/>
              </a:ext>
            </a:extLst>
          </p:cNvPr>
          <p:cNvSpPr/>
          <p:nvPr/>
        </p:nvSpPr>
        <p:spPr>
          <a:xfrm>
            <a:off x="937321" y="2067284"/>
            <a:ext cx="2468880" cy="2468880"/>
          </a:xfrm>
          <a:prstGeom prst="ellipse">
            <a:avLst/>
          </a:prstGeom>
          <a:solidFill>
            <a:srgbClr val="65C38D">
              <a:alpha val="27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tZERO Strategic Priorities</a:t>
            </a:r>
            <a:endParaRPr lang="en-US" altLang="en-US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Block Arc 18">
            <a:extLst>
              <a:ext uri="{FF2B5EF4-FFF2-40B4-BE49-F238E27FC236}">
                <a16:creationId xmlns:a16="http://schemas.microsoft.com/office/drawing/2014/main" id="{05284C47-5BF0-242A-3943-139B821DF459}"/>
              </a:ext>
            </a:extLst>
          </p:cNvPr>
          <p:cNvSpPr/>
          <p:nvPr/>
        </p:nvSpPr>
        <p:spPr>
          <a:xfrm rot="4366768">
            <a:off x="708725" y="1838685"/>
            <a:ext cx="2926080" cy="2926080"/>
          </a:xfrm>
          <a:prstGeom prst="blockArc">
            <a:avLst>
              <a:gd name="adj1" fmla="val 10800000"/>
              <a:gd name="adj2" fmla="val 2346955"/>
              <a:gd name="adj3" fmla="val 4747"/>
            </a:avLst>
          </a:prstGeom>
          <a:solidFill>
            <a:srgbClr val="288866"/>
          </a:solidFill>
          <a:ln w="25400">
            <a:solidFill>
              <a:srgbClr val="288866"/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AFE22E7-9DB1-8C2A-D0CF-977146719D1F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3406201" y="2569922"/>
            <a:ext cx="1271647" cy="0"/>
          </a:xfrm>
          <a:prstGeom prst="line">
            <a:avLst/>
          </a:prstGeom>
          <a:ln w="38100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7CF6880-FF8A-79C2-3A5C-295FA431BF0D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245877" y="4257309"/>
            <a:ext cx="1431971" cy="0"/>
          </a:xfrm>
          <a:prstGeom prst="line">
            <a:avLst/>
          </a:prstGeom>
          <a:ln w="38100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4507B45F-621E-98BC-70E1-D2D0DEE37316}"/>
              </a:ext>
            </a:extLst>
          </p:cNvPr>
          <p:cNvCxnSpPr>
            <a:cxnSpLocks/>
            <a:stCxn id="3" idx="1"/>
          </p:cNvCxnSpPr>
          <p:nvPr/>
        </p:nvCxnSpPr>
        <p:spPr>
          <a:xfrm rot="10800000" flipV="1">
            <a:off x="2257425" y="896951"/>
            <a:ext cx="2420424" cy="975912"/>
          </a:xfrm>
          <a:prstGeom prst="bentConnector3">
            <a:avLst>
              <a:gd name="adj1" fmla="val 97758"/>
            </a:avLst>
          </a:prstGeom>
          <a:ln w="38100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B5859404-47D0-8E96-8C12-543064371A9A}"/>
              </a:ext>
            </a:extLst>
          </p:cNvPr>
          <p:cNvCxnSpPr>
            <a:cxnSpLocks/>
            <a:stCxn id="8" idx="1"/>
          </p:cNvCxnSpPr>
          <p:nvPr/>
        </p:nvCxnSpPr>
        <p:spPr>
          <a:xfrm rot="10800000">
            <a:off x="2182440" y="4746120"/>
            <a:ext cx="2495408" cy="1198577"/>
          </a:xfrm>
          <a:prstGeom prst="bentConnector3">
            <a:avLst>
              <a:gd name="adj1" fmla="val 94249"/>
            </a:avLst>
          </a:prstGeom>
          <a:ln w="38100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BF70C7B-779A-E8B4-7B03-D6C951217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3" y="6292222"/>
            <a:ext cx="1477342" cy="38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49356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2CF83-3C20-4C1A-76BC-ADDF006ED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E9F3255-39DA-A3EC-5A68-8B93F6A1D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98" y="141555"/>
            <a:ext cx="4389952" cy="610231"/>
          </a:xfrm>
          <a:prstGeom prst="roundRect">
            <a:avLst/>
          </a:prstGeom>
          <a:solidFill>
            <a:srgbClr val="65C38D">
              <a:alpha val="27000"/>
            </a:srgbClr>
          </a:solidFill>
          <a:ln w="47625" cmpd="dbl">
            <a:solidFill>
              <a:srgbClr val="288866">
                <a:alpha val="6600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Partnerships and Ecosystem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44C37D-E81D-DAE0-DF77-9E71F9D96015}"/>
              </a:ext>
            </a:extLst>
          </p:cNvPr>
          <p:cNvCxnSpPr>
            <a:cxnSpLocks/>
            <a:stCxn id="97" idx="4"/>
          </p:cNvCxnSpPr>
          <p:nvPr/>
        </p:nvCxnSpPr>
        <p:spPr>
          <a:xfrm flipH="1" flipV="1">
            <a:off x="203262" y="751786"/>
            <a:ext cx="3138" cy="4904074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8EDAD11-4F1F-7A6A-4DF8-FF5E5BFD7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26" y="1052185"/>
            <a:ext cx="3291840" cy="365760"/>
          </a:xfrm>
          <a:prstGeom prst="roundRect">
            <a:avLst/>
          </a:prstGeom>
          <a:solidFill>
            <a:srgbClr val="65C38D">
              <a:alpha val="35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Supply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751F52B-93FF-87AA-8D47-5950C2FB614F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203262" y="1235065"/>
            <a:ext cx="359164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F3F4C23-9999-3489-A3A8-CB43C806A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26" y="1647873"/>
            <a:ext cx="3291840" cy="365760"/>
          </a:xfrm>
          <a:prstGeom prst="roundRect">
            <a:avLst/>
          </a:prstGeom>
          <a:solidFill>
            <a:srgbClr val="65C38D">
              <a:alpha val="35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Demand and Liquidity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5E116E6-1616-DD30-CB63-C3153E6E3AEC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203262" y="1830753"/>
            <a:ext cx="359164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A02DDCD1-993F-2717-D536-128913F6F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65" y="2213711"/>
            <a:ext cx="3291840" cy="365760"/>
          </a:xfrm>
          <a:prstGeom prst="roundRect">
            <a:avLst/>
          </a:prstGeom>
          <a:solidFill>
            <a:srgbClr val="65C38D">
              <a:alpha val="27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Global “Follow the Sun” Rails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875F91B-9B76-CC16-62EE-2778F60BE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87" y="2809157"/>
            <a:ext cx="3291840" cy="365760"/>
          </a:xfrm>
          <a:prstGeom prst="roundRect">
            <a:avLst/>
          </a:prstGeom>
          <a:solidFill>
            <a:srgbClr val="65C38D">
              <a:alpha val="27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Defi and Crypto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8C64EF7-464E-51F6-8269-80CA9ED36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557" y="4218131"/>
            <a:ext cx="3291840" cy="365760"/>
          </a:xfrm>
          <a:prstGeom prst="roundRect">
            <a:avLst/>
          </a:prstGeom>
          <a:solidFill>
            <a:srgbClr val="65C38D">
              <a:alpha val="27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Institutional Connective Tissue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42D90F33-BB37-9135-C946-C2B0D5D59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26" y="5448986"/>
            <a:ext cx="3291840" cy="365760"/>
          </a:xfrm>
          <a:prstGeom prst="roundRect">
            <a:avLst/>
          </a:prstGeom>
          <a:solidFill>
            <a:srgbClr val="65C38D">
              <a:alpha val="27000"/>
            </a:srgbClr>
          </a:solidFill>
          <a:ln w="19050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Public Markets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52E12C1-FE8F-F5B2-409F-16F553B72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3" y="6292222"/>
            <a:ext cx="1477342" cy="389683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1779647-C98C-BCD7-2E2A-8B5D52ED9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9691" y="1097905"/>
            <a:ext cx="4846320" cy="274320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5-7 supply partnerships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F54251C-8AA3-B7EE-8C3A-E35FA66BF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9691" y="1694942"/>
            <a:ext cx="4846320" cy="274320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2-3 demand/liquidity partnerships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9DDC0C6-1131-D257-27FD-C95345E84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635" y="2263989"/>
            <a:ext cx="4846320" cy="274320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1-2 global rails partners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F4E7B0A-06F5-7E45-FC2C-779EA8D3F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952" y="2903987"/>
            <a:ext cx="4846320" cy="1148274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Enter into paywall and crypto trading infrastructure provider partnerships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2-3 collaborations with Layer 1/2/wallets/wrappers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Update on tZERO Chain architecture/build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D2B4CFA-6F57-65D0-10BB-CC2B07BF2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951" y="5746805"/>
            <a:ext cx="4863003" cy="789430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Announce tokenized public equity product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Announce partnership to develop new blockchain-enabled solutions for public markets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B93FA8-30FF-A3DB-4DB1-58456345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896" y="4331156"/>
            <a:ext cx="4850059" cy="991789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Accelerate Lynq onboarding/information portal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Announce 2-3 correspondent clearing deals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Announce 2-3 institutional subscribers to 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Launch tokenized investor accreditation passport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F4CA33BF-6C8F-0640-27AC-974A7ED736E9}"/>
              </a:ext>
            </a:extLst>
          </p:cNvPr>
          <p:cNvCxnSpPr>
            <a:cxnSpLocks/>
            <a:stCxn id="40" idx="2"/>
            <a:endCxn id="11" idx="1"/>
          </p:cNvCxnSpPr>
          <p:nvPr/>
        </p:nvCxnSpPr>
        <p:spPr>
          <a:xfrm rot="16200000" flipH="1">
            <a:off x="3053676" y="2325847"/>
            <a:ext cx="303207" cy="2001345"/>
          </a:xfrm>
          <a:prstGeom prst="bentConnector2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DAAD55E-B8C3-7605-FEDF-E221215CAFB0}"/>
              </a:ext>
            </a:extLst>
          </p:cNvPr>
          <p:cNvCxnSpPr>
            <a:cxnSpLocks/>
            <a:stCxn id="41" idx="2"/>
            <a:endCxn id="14" idx="1"/>
          </p:cNvCxnSpPr>
          <p:nvPr/>
        </p:nvCxnSpPr>
        <p:spPr>
          <a:xfrm rot="16200000" flipH="1">
            <a:off x="3091106" y="3699261"/>
            <a:ext cx="243160" cy="2012419"/>
          </a:xfrm>
          <a:prstGeom prst="bentConnector2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4E142BAD-A540-634D-D89F-FA2B0C7DAF9F}"/>
              </a:ext>
            </a:extLst>
          </p:cNvPr>
          <p:cNvCxnSpPr>
            <a:cxnSpLocks/>
            <a:stCxn id="42" idx="2"/>
            <a:endCxn id="12" idx="1"/>
          </p:cNvCxnSpPr>
          <p:nvPr/>
        </p:nvCxnSpPr>
        <p:spPr>
          <a:xfrm rot="16200000" flipH="1">
            <a:off x="3043761" y="4979330"/>
            <a:ext cx="326774" cy="1997605"/>
          </a:xfrm>
          <a:prstGeom prst="bentConnector2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5699211-6E95-F2D2-CBEF-0E2A5247EFE7}"/>
              </a:ext>
            </a:extLst>
          </p:cNvPr>
          <p:cNvCxnSpPr>
            <a:cxnSpLocks/>
            <a:stCxn id="6" idx="1"/>
            <a:endCxn id="16" idx="3"/>
          </p:cNvCxnSpPr>
          <p:nvPr/>
        </p:nvCxnSpPr>
        <p:spPr>
          <a:xfrm flipH="1">
            <a:off x="3854266" y="1235065"/>
            <a:ext cx="355425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721AC55-B88F-19F5-F734-909ED5BCB356}"/>
              </a:ext>
            </a:extLst>
          </p:cNvPr>
          <p:cNvCxnSpPr>
            <a:cxnSpLocks/>
            <a:stCxn id="7" idx="1"/>
            <a:endCxn id="23" idx="3"/>
          </p:cNvCxnSpPr>
          <p:nvPr/>
        </p:nvCxnSpPr>
        <p:spPr>
          <a:xfrm flipH="1" flipV="1">
            <a:off x="3854266" y="1830753"/>
            <a:ext cx="355425" cy="1349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F48B9B6-DD35-4428-3960-C940529D6E91}"/>
              </a:ext>
            </a:extLst>
          </p:cNvPr>
          <p:cNvCxnSpPr>
            <a:cxnSpLocks/>
            <a:stCxn id="10" idx="1"/>
            <a:endCxn id="35" idx="3"/>
          </p:cNvCxnSpPr>
          <p:nvPr/>
        </p:nvCxnSpPr>
        <p:spPr>
          <a:xfrm flipH="1" flipV="1">
            <a:off x="3858005" y="2396591"/>
            <a:ext cx="364630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5E5DF2B-F8AD-7686-0E70-488A1188303C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207001" y="2396591"/>
            <a:ext cx="359164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A83004E6-4EC6-4047-D91D-B7316C167391}"/>
              </a:ext>
            </a:extLst>
          </p:cNvPr>
          <p:cNvCxnSpPr>
            <a:cxnSpLocks/>
            <a:stCxn id="40" idx="1"/>
          </p:cNvCxnSpPr>
          <p:nvPr/>
        </p:nvCxnSpPr>
        <p:spPr>
          <a:xfrm flipH="1">
            <a:off x="199523" y="2992037"/>
            <a:ext cx="359164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60C79B0-F899-022D-0FB6-2554F1971DC4}"/>
              </a:ext>
            </a:extLst>
          </p:cNvPr>
          <p:cNvCxnSpPr>
            <a:cxnSpLocks/>
            <a:stCxn id="41" idx="1"/>
          </p:cNvCxnSpPr>
          <p:nvPr/>
        </p:nvCxnSpPr>
        <p:spPr>
          <a:xfrm flipH="1">
            <a:off x="201393" y="4401011"/>
            <a:ext cx="359164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1EFBFB0-F11F-D629-1D16-792464973A54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203262" y="5631866"/>
            <a:ext cx="359164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Flowchart: Connector 91">
            <a:extLst>
              <a:ext uri="{FF2B5EF4-FFF2-40B4-BE49-F238E27FC236}">
                <a16:creationId xmlns:a16="http://schemas.microsoft.com/office/drawing/2014/main" id="{EA937CBD-C412-709D-0275-081FBFD7A350}"/>
              </a:ext>
            </a:extLst>
          </p:cNvPr>
          <p:cNvSpPr/>
          <p:nvPr/>
        </p:nvSpPr>
        <p:spPr>
          <a:xfrm>
            <a:off x="183973" y="2966365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>
            <a:extLst>
              <a:ext uri="{FF2B5EF4-FFF2-40B4-BE49-F238E27FC236}">
                <a16:creationId xmlns:a16="http://schemas.microsoft.com/office/drawing/2014/main" id="{E9140D88-2CD6-15F6-A777-9EE0EA082EFD}"/>
              </a:ext>
            </a:extLst>
          </p:cNvPr>
          <p:cNvSpPr/>
          <p:nvPr/>
        </p:nvSpPr>
        <p:spPr>
          <a:xfrm>
            <a:off x="184141" y="2372130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>
            <a:extLst>
              <a:ext uri="{FF2B5EF4-FFF2-40B4-BE49-F238E27FC236}">
                <a16:creationId xmlns:a16="http://schemas.microsoft.com/office/drawing/2014/main" id="{1D343DA7-0D10-052D-FBF4-0A1353862E3D}"/>
              </a:ext>
            </a:extLst>
          </p:cNvPr>
          <p:cNvSpPr/>
          <p:nvPr/>
        </p:nvSpPr>
        <p:spPr>
          <a:xfrm>
            <a:off x="2185486" y="3455263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>
            <a:extLst>
              <a:ext uri="{FF2B5EF4-FFF2-40B4-BE49-F238E27FC236}">
                <a16:creationId xmlns:a16="http://schemas.microsoft.com/office/drawing/2014/main" id="{FA93CC8E-790C-DE8F-9E5C-0F00754E23FA}"/>
              </a:ext>
            </a:extLst>
          </p:cNvPr>
          <p:cNvSpPr/>
          <p:nvPr/>
        </p:nvSpPr>
        <p:spPr>
          <a:xfrm>
            <a:off x="2186412" y="4811167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>
            <a:extLst>
              <a:ext uri="{FF2B5EF4-FFF2-40B4-BE49-F238E27FC236}">
                <a16:creationId xmlns:a16="http://schemas.microsoft.com/office/drawing/2014/main" id="{6C5833CD-0551-1E09-4438-EDEE7488B4B0}"/>
              </a:ext>
            </a:extLst>
          </p:cNvPr>
          <p:cNvSpPr/>
          <p:nvPr/>
        </p:nvSpPr>
        <p:spPr>
          <a:xfrm>
            <a:off x="2185486" y="6110602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>
            <a:extLst>
              <a:ext uri="{FF2B5EF4-FFF2-40B4-BE49-F238E27FC236}">
                <a16:creationId xmlns:a16="http://schemas.microsoft.com/office/drawing/2014/main" id="{B4ECC340-C5A5-3AB9-D79B-49FB15B77C2E}"/>
              </a:ext>
            </a:extLst>
          </p:cNvPr>
          <p:cNvSpPr/>
          <p:nvPr/>
        </p:nvSpPr>
        <p:spPr>
          <a:xfrm>
            <a:off x="183540" y="5610140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>
            <a:extLst>
              <a:ext uri="{FF2B5EF4-FFF2-40B4-BE49-F238E27FC236}">
                <a16:creationId xmlns:a16="http://schemas.microsoft.com/office/drawing/2014/main" id="{2FDFE89F-8446-8131-6758-FCFB97866464}"/>
              </a:ext>
            </a:extLst>
          </p:cNvPr>
          <p:cNvSpPr/>
          <p:nvPr/>
        </p:nvSpPr>
        <p:spPr>
          <a:xfrm>
            <a:off x="184141" y="4378151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>
            <a:extLst>
              <a:ext uri="{FF2B5EF4-FFF2-40B4-BE49-F238E27FC236}">
                <a16:creationId xmlns:a16="http://schemas.microsoft.com/office/drawing/2014/main" id="{1061906B-47B8-C69F-F559-BEFDAD8E31A4}"/>
              </a:ext>
            </a:extLst>
          </p:cNvPr>
          <p:cNvSpPr/>
          <p:nvPr/>
        </p:nvSpPr>
        <p:spPr>
          <a:xfrm>
            <a:off x="181257" y="1807892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>
            <a:extLst>
              <a:ext uri="{FF2B5EF4-FFF2-40B4-BE49-F238E27FC236}">
                <a16:creationId xmlns:a16="http://schemas.microsoft.com/office/drawing/2014/main" id="{310D97AF-E09B-B2F4-932E-D82CAC25B639}"/>
              </a:ext>
            </a:extLst>
          </p:cNvPr>
          <p:cNvSpPr/>
          <p:nvPr/>
        </p:nvSpPr>
        <p:spPr>
          <a:xfrm>
            <a:off x="181257" y="1212205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5383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41E8D-C0EB-7435-E085-24EEF26E8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E661F02-C6B1-22E3-6329-9836F5709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13" y="167802"/>
            <a:ext cx="4389952" cy="610231"/>
          </a:xfrm>
          <a:prstGeom prst="flowChartAlternateProcess">
            <a:avLst/>
          </a:prstGeom>
          <a:solidFill>
            <a:srgbClr val="65C38D">
              <a:alpha val="27000"/>
            </a:srgbClr>
          </a:solidFill>
          <a:ln w="47625" cmpd="dbl">
            <a:solidFill>
              <a:srgbClr val="288866">
                <a:alpha val="6600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Multi-Asset Platform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9A6B2D-48DC-1AA5-8CE5-CEE1F46EA93C}"/>
              </a:ext>
            </a:extLst>
          </p:cNvPr>
          <p:cNvCxnSpPr>
            <a:cxnSpLocks/>
            <a:stCxn id="38" idx="0"/>
          </p:cNvCxnSpPr>
          <p:nvPr/>
        </p:nvCxnSpPr>
        <p:spPr>
          <a:xfrm flipH="1" flipV="1">
            <a:off x="885827" y="778033"/>
            <a:ext cx="0" cy="4670679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4907471E-5BC1-FEC4-1BDF-25BFC5A19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323" y="1075733"/>
            <a:ext cx="7315200" cy="64008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Launch crypto paywall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2C88185-E59B-E093-46B8-0AB8F5E35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546" y="1908422"/>
            <a:ext cx="7315200" cy="640080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Announce timeline for crypto trading</a:t>
            </a:r>
          </a:p>
        </p:txBody>
      </p:sp>
      <p:sp>
        <p:nvSpPr>
          <p:cNvPr id="35" name="Flowchart: Alternate Process 34">
            <a:extLst>
              <a:ext uri="{FF2B5EF4-FFF2-40B4-BE49-F238E27FC236}">
                <a16:creationId xmlns:a16="http://schemas.microsoft.com/office/drawing/2014/main" id="{D0682DC8-8ECA-0E13-428D-D39EEEFFE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100" y="2720079"/>
            <a:ext cx="7315200" cy="64008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Announce new primary and secondary trading interface</a:t>
            </a:r>
          </a:p>
        </p:txBody>
      </p:sp>
      <p:sp>
        <p:nvSpPr>
          <p:cNvPr id="40" name="Flowchart: Alternate Process 39">
            <a:extLst>
              <a:ext uri="{FF2B5EF4-FFF2-40B4-BE49-F238E27FC236}">
                <a16:creationId xmlns:a16="http://schemas.microsoft.com/office/drawing/2014/main" id="{A4002BF0-0454-D1D3-BD2E-15A295F79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993" y="3535070"/>
            <a:ext cx="7315200" cy="64008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Announce native app interface</a:t>
            </a:r>
          </a:p>
        </p:txBody>
      </p:sp>
      <p:sp>
        <p:nvSpPr>
          <p:cNvPr id="41" name="Flowchart: Alternate Process 40">
            <a:extLst>
              <a:ext uri="{FF2B5EF4-FFF2-40B4-BE49-F238E27FC236}">
                <a16:creationId xmlns:a16="http://schemas.microsoft.com/office/drawing/2014/main" id="{8B15E37A-BCDD-89F0-6C03-5C85C7F39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993" y="4341074"/>
            <a:ext cx="7315200" cy="64008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Support public and OTC securities to facilitate multi-asset platform and tokenized public equities products</a:t>
            </a:r>
          </a:p>
        </p:txBody>
      </p: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0F9CD4A0-570C-8235-E321-B09F8FE89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562" y="5151093"/>
            <a:ext cx="7315200" cy="64008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Towards “24/7” trading - implement extended hours order entry and execution 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42D58D3-0787-7FF3-076D-3E59338AD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3" y="6292222"/>
            <a:ext cx="1477342" cy="38968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F50EF37-5AC8-1844-864A-F76FEA6FECC1}"/>
              </a:ext>
            </a:extLst>
          </p:cNvPr>
          <p:cNvCxnSpPr>
            <a:cxnSpLocks/>
            <a:stCxn id="16" idx="1"/>
            <a:endCxn id="32" idx="6"/>
          </p:cNvCxnSpPr>
          <p:nvPr/>
        </p:nvCxnSpPr>
        <p:spPr>
          <a:xfrm flipH="1">
            <a:off x="916387" y="1395773"/>
            <a:ext cx="576936" cy="4781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0F3756-8715-714C-1D19-1C952C9E3FA3}"/>
              </a:ext>
            </a:extLst>
          </p:cNvPr>
          <p:cNvCxnSpPr>
            <a:cxnSpLocks/>
            <a:stCxn id="23" idx="1"/>
            <a:endCxn id="33" idx="2"/>
          </p:cNvCxnSpPr>
          <p:nvPr/>
        </p:nvCxnSpPr>
        <p:spPr>
          <a:xfrm flipH="1">
            <a:off x="865407" y="2228462"/>
            <a:ext cx="628139" cy="3628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B602E-A1E6-37B0-1A5F-4B39741250CB}"/>
              </a:ext>
            </a:extLst>
          </p:cNvPr>
          <p:cNvCxnSpPr>
            <a:cxnSpLocks/>
          </p:cNvCxnSpPr>
          <p:nvPr/>
        </p:nvCxnSpPr>
        <p:spPr>
          <a:xfrm flipH="1">
            <a:off x="902292" y="3040119"/>
            <a:ext cx="582569" cy="79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0A68788-6E94-73C2-6F04-BEF0F2F679BB}"/>
              </a:ext>
            </a:extLst>
          </p:cNvPr>
          <p:cNvCxnSpPr>
            <a:cxnSpLocks/>
            <a:stCxn id="40" idx="1"/>
            <a:endCxn id="36" idx="2"/>
          </p:cNvCxnSpPr>
          <p:nvPr/>
        </p:nvCxnSpPr>
        <p:spPr>
          <a:xfrm flipH="1">
            <a:off x="862801" y="3855110"/>
            <a:ext cx="614192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6E36811-427C-0D03-1273-ACFAB045D9C7}"/>
              </a:ext>
            </a:extLst>
          </p:cNvPr>
          <p:cNvCxnSpPr>
            <a:cxnSpLocks/>
            <a:stCxn id="41" idx="1"/>
          </p:cNvCxnSpPr>
          <p:nvPr/>
        </p:nvCxnSpPr>
        <p:spPr>
          <a:xfrm flipH="1">
            <a:off x="883277" y="4661114"/>
            <a:ext cx="593716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5D9ABA1-CF49-3115-540D-7CF99EC51523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885827" y="5471133"/>
            <a:ext cx="598735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C904FF2C-EF6B-A8CB-27E8-621657A90739}"/>
              </a:ext>
            </a:extLst>
          </p:cNvPr>
          <p:cNvSpPr/>
          <p:nvPr/>
        </p:nvSpPr>
        <p:spPr>
          <a:xfrm>
            <a:off x="870667" y="1377694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D712ECEF-CEA1-0C4A-8A75-35A6131634D5}"/>
              </a:ext>
            </a:extLst>
          </p:cNvPr>
          <p:cNvSpPr/>
          <p:nvPr/>
        </p:nvSpPr>
        <p:spPr>
          <a:xfrm>
            <a:off x="865407" y="2209230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74E75729-34EC-BEE0-065E-45F60350AC4A}"/>
              </a:ext>
            </a:extLst>
          </p:cNvPr>
          <p:cNvSpPr/>
          <p:nvPr/>
        </p:nvSpPr>
        <p:spPr>
          <a:xfrm>
            <a:off x="870667" y="3016781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8E55BFCD-3472-27EE-79CB-C70A180DE264}"/>
              </a:ext>
            </a:extLst>
          </p:cNvPr>
          <p:cNvSpPr/>
          <p:nvPr/>
        </p:nvSpPr>
        <p:spPr>
          <a:xfrm>
            <a:off x="862801" y="3832250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085614FE-A136-A604-7EE9-EE2A2951A8DB}"/>
              </a:ext>
            </a:extLst>
          </p:cNvPr>
          <p:cNvSpPr/>
          <p:nvPr/>
        </p:nvSpPr>
        <p:spPr>
          <a:xfrm>
            <a:off x="867990" y="4638693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68E92B13-76D7-9D8A-2B8E-455761921C70}"/>
              </a:ext>
            </a:extLst>
          </p:cNvPr>
          <p:cNvSpPr/>
          <p:nvPr/>
        </p:nvSpPr>
        <p:spPr>
          <a:xfrm>
            <a:off x="867990" y="5448712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4637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90BE0-733B-B00F-52A0-584E99117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60FD0CBE-D86D-131B-4965-CC9FABDFE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962" y="257513"/>
            <a:ext cx="4389120" cy="612648"/>
          </a:xfrm>
          <a:prstGeom prst="flowChartAlternateProcess">
            <a:avLst/>
          </a:prstGeom>
          <a:solidFill>
            <a:srgbClr val="65C38D">
              <a:alpha val="27000"/>
            </a:srgbClr>
          </a:solidFill>
          <a:ln w="47625" cmpd="dbl">
            <a:solidFill>
              <a:srgbClr val="288866">
                <a:alpha val="6600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Supply and Demand / Liquidity</a:t>
            </a:r>
            <a:endParaRPr lang="en-US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17B50425-8B12-56E5-A898-62B01C22E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106" y="1167341"/>
            <a:ext cx="5486400" cy="777968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Onboard 3-5 new assets onto the primary/ secondary / auction facility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F0D103F-514A-B2BB-4AEE-20293E9C9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3" y="6292222"/>
            <a:ext cx="1477342" cy="389683"/>
          </a:xfrm>
          <a:prstGeom prst="rect">
            <a:avLst/>
          </a:prstGeom>
        </p:spPr>
      </p:pic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A0966B3B-AF14-BCEF-E1AB-8D252EFBF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962" y="2412415"/>
            <a:ext cx="4389120" cy="612648"/>
          </a:xfrm>
          <a:prstGeom prst="flowChartAlternateProcess">
            <a:avLst/>
          </a:prstGeom>
          <a:solidFill>
            <a:srgbClr val="65C38D">
              <a:alpha val="27000"/>
            </a:srgbClr>
          </a:solidFill>
          <a:ln w="47625" cmpd="dbl">
            <a:solidFill>
              <a:srgbClr val="288866">
                <a:alpha val="6600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Transparency and Growth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AABBF6-EEC1-4B44-097B-D8AE62220C13}"/>
              </a:ext>
            </a:extLst>
          </p:cNvPr>
          <p:cNvCxnSpPr>
            <a:cxnSpLocks/>
            <a:stCxn id="22" idx="4"/>
          </p:cNvCxnSpPr>
          <p:nvPr/>
        </p:nvCxnSpPr>
        <p:spPr>
          <a:xfrm flipV="1">
            <a:off x="914820" y="3071754"/>
            <a:ext cx="392" cy="2740285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FC1D2AFE-0DAB-BC92-51F6-BD2CD56F2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5226" y="3197043"/>
            <a:ext cx="5486400" cy="59436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Launch new corporate website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E8ABEBC-CA1D-3DB4-5E32-EF2418153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659" y="3969136"/>
            <a:ext cx="5486400" cy="594360"/>
          </a:xfrm>
          <a:prstGeom prst="roundRect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Publish 1-2 significant weekly announcements</a:t>
            </a: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3290CFA5-6F63-DD40-F021-1E266725E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106" y="4741229"/>
            <a:ext cx="5486400" cy="59436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Publish regular market updates to drive transparency with investors and partners</a:t>
            </a: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A8732217-2E57-8BD3-9558-7B0C92478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659" y="5514859"/>
            <a:ext cx="5486400" cy="594360"/>
          </a:xfrm>
          <a:prstGeom prst="flowChartAlternateProcess">
            <a:avLst/>
          </a:prstGeom>
          <a:solidFill>
            <a:schemeClr val="bg2">
              <a:lumMod val="75000"/>
              <a:alpha val="35000"/>
            </a:schemeClr>
          </a:solidFill>
          <a:ln w="19050">
            <a:solidFill>
              <a:srgbClr val="288866">
                <a:alpha val="0"/>
              </a:srgbClr>
            </a:solidFill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Participate in 2-3 industry events per month to drive visibility and grab mindshare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19863F3-F1FB-4286-1F80-52E5D6E1DED1}"/>
              </a:ext>
            </a:extLst>
          </p:cNvPr>
          <p:cNvCxnSpPr>
            <a:cxnSpLocks/>
            <a:stCxn id="9" idx="1"/>
            <a:endCxn id="19" idx="6"/>
          </p:cNvCxnSpPr>
          <p:nvPr/>
        </p:nvCxnSpPr>
        <p:spPr>
          <a:xfrm flipH="1">
            <a:off x="938071" y="3494223"/>
            <a:ext cx="707155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CA8A1A-7208-A0A9-6AD0-886FDA9481C9}"/>
              </a:ext>
            </a:extLst>
          </p:cNvPr>
          <p:cNvCxnSpPr>
            <a:cxnSpLocks/>
            <a:stCxn id="10" idx="1"/>
            <a:endCxn id="21" idx="2"/>
          </p:cNvCxnSpPr>
          <p:nvPr/>
        </p:nvCxnSpPr>
        <p:spPr>
          <a:xfrm flipH="1" flipV="1">
            <a:off x="891960" y="4257915"/>
            <a:ext cx="747699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D4B9FDD-AAFB-3320-596D-B6705153B8F8}"/>
              </a:ext>
            </a:extLst>
          </p:cNvPr>
          <p:cNvCxnSpPr>
            <a:cxnSpLocks/>
            <a:stCxn id="11" idx="1"/>
            <a:endCxn id="49" idx="2"/>
          </p:cNvCxnSpPr>
          <p:nvPr/>
        </p:nvCxnSpPr>
        <p:spPr>
          <a:xfrm flipH="1" flipV="1">
            <a:off x="891960" y="5031629"/>
            <a:ext cx="746146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8265950-6BA4-6BC9-28C2-1C8438CB38A5}"/>
              </a:ext>
            </a:extLst>
          </p:cNvPr>
          <p:cNvCxnSpPr>
            <a:cxnSpLocks/>
            <a:stCxn id="12" idx="1"/>
            <a:endCxn id="22" idx="3"/>
          </p:cNvCxnSpPr>
          <p:nvPr/>
        </p:nvCxnSpPr>
        <p:spPr>
          <a:xfrm flipH="1" flipV="1">
            <a:off x="898656" y="5805343"/>
            <a:ext cx="741003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F9B8B86D-3D7B-B819-B639-5BA1404EEA77}"/>
              </a:ext>
            </a:extLst>
          </p:cNvPr>
          <p:cNvSpPr/>
          <p:nvPr/>
        </p:nvSpPr>
        <p:spPr>
          <a:xfrm>
            <a:off x="892351" y="3471363"/>
            <a:ext cx="45720" cy="45719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29240B47-52E1-6BD0-0431-93D0DC8D2B50}"/>
              </a:ext>
            </a:extLst>
          </p:cNvPr>
          <p:cNvSpPr/>
          <p:nvPr/>
        </p:nvSpPr>
        <p:spPr>
          <a:xfrm>
            <a:off x="891960" y="4235055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F41DCD37-0417-A6DC-358E-B5205359EFD4}"/>
              </a:ext>
            </a:extLst>
          </p:cNvPr>
          <p:cNvSpPr/>
          <p:nvPr/>
        </p:nvSpPr>
        <p:spPr>
          <a:xfrm>
            <a:off x="891960" y="5766319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7F18E33C-A72A-0295-8134-DA8B09117696}"/>
              </a:ext>
            </a:extLst>
          </p:cNvPr>
          <p:cNvSpPr/>
          <p:nvPr/>
        </p:nvSpPr>
        <p:spPr>
          <a:xfrm>
            <a:off x="891960" y="5008769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30">
            <a:extLst>
              <a:ext uri="{FF2B5EF4-FFF2-40B4-BE49-F238E27FC236}">
                <a16:creationId xmlns:a16="http://schemas.microsoft.com/office/drawing/2014/main" id="{4CB39F9B-BCFD-8F2E-E0DF-BE87E133CB4D}"/>
              </a:ext>
            </a:extLst>
          </p:cNvPr>
          <p:cNvSpPr/>
          <p:nvPr/>
        </p:nvSpPr>
        <p:spPr>
          <a:xfrm rot="7048243">
            <a:off x="899471" y="1528304"/>
            <a:ext cx="45720" cy="45720"/>
          </a:xfrm>
          <a:prstGeom prst="flowChartConnector">
            <a:avLst/>
          </a:prstGeom>
          <a:solidFill>
            <a:srgbClr val="288866"/>
          </a:solidFill>
          <a:ln w="19050">
            <a:solidFill>
              <a:srgbClr val="2888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9CCCC20-F4F1-2462-269F-6209636A083B}"/>
              </a:ext>
            </a:extLst>
          </p:cNvPr>
          <p:cNvCxnSpPr>
            <a:cxnSpLocks/>
          </p:cNvCxnSpPr>
          <p:nvPr/>
        </p:nvCxnSpPr>
        <p:spPr>
          <a:xfrm flipV="1">
            <a:off x="922331" y="888389"/>
            <a:ext cx="0" cy="683057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6A9C625-447D-1452-FCF9-507DA74FE348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911787" y="1551133"/>
            <a:ext cx="726319" cy="0"/>
          </a:xfrm>
          <a:prstGeom prst="line">
            <a:avLst/>
          </a:prstGeom>
          <a:ln w="22225">
            <a:solidFill>
              <a:srgbClr val="2888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85137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16.10.26"/>
  <p:tag name="AS_TITLE" val="Aspose.Slides for .NET 4.0"/>
  <p:tag name="AS_VERSION" val="16.10.0.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4260</TotalTime>
  <Words>222</Words>
  <Application>Microsoft Office PowerPoint</Application>
  <PresentationFormat>Letter Paper (8.5x11 in)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Anastasiia Litvinova (Project &amp; Office Administrator)</cp:lastModifiedBy>
  <cp:revision>93</cp:revision>
  <cp:lastPrinted>2025-09-23T00:52:30Z</cp:lastPrinted>
  <dcterms:created xsi:type="dcterms:W3CDTF">1601-01-01T00:00:00Z</dcterms:created>
  <dcterms:modified xsi:type="dcterms:W3CDTF">2025-10-08T23:09:24Z</dcterms:modified>
</cp:coreProperties>
</file>