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9" r:id="rId7"/>
    <p:sldId id="262" r:id="rId8"/>
    <p:sldId id="263" r:id="rId9"/>
    <p:sldId id="264" r:id="rId10"/>
    <p:sldId id="265" r:id="rId11"/>
    <p:sldId id="266" r:id="rId12"/>
    <p:sldId id="267" r:id="rId13"/>
    <p:sldId id="268" r:id="rId14"/>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20"/>
    <p:restoredTop sz="94610"/>
  </p:normalViewPr>
  <p:slideViewPr>
    <p:cSldViewPr snapToGrid="0" snapToObjects="1">
      <p:cViewPr varScale="1">
        <p:scale>
          <a:sx n="125" d="100"/>
          <a:sy n="125" d="100"/>
        </p:scale>
        <p:origin x="168"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1"/>
  <c:style val="2"/>
  <c:chart>
    <c:autoTitleDeleted val="1"/>
    <c:plotArea>
      <c:layout/>
      <c:pieChart>
        <c:varyColors val="1"/>
        <c:ser>
          <c:idx val="0"/>
          <c:order val="0"/>
          <c:tx>
            <c:strRef>
              <c:f>Sheet1!$B$1</c:f>
              <c:strCache>
                <c:ptCount val="1"/>
                <c:pt idx="0">
                  <c:v>tCO₂e</c:v>
                </c:pt>
              </c:strCache>
            </c:strRef>
          </c:tx>
          <c:spPr>
            <a:solidFill>
              <a:schemeClr val="accent1"/>
            </a:solidFill>
            <a:ln w="9525" cap="flat">
              <a:solidFill>
                <a:srgbClr val="F9F9F9"/>
              </a:solidFill>
              <a:prstDash val="solid"/>
              <a:round/>
            </a:ln>
            <a:effectLst/>
          </c:spPr>
          <c:dPt>
            <c:idx val="0"/>
            <c:bubble3D val="0"/>
            <c:spPr>
              <a:solidFill>
                <a:srgbClr val="E96126"/>
              </a:solidFill>
              <a:effectLst/>
            </c:spPr>
            <c:extLst>
              <c:ext xmlns:c16="http://schemas.microsoft.com/office/drawing/2014/chart" uri="{C3380CC4-5D6E-409C-BE32-E72D297353CC}">
                <c16:uniqueId val="{00000001-C391-3744-B3B3-6EC4DA561465}"/>
              </c:ext>
            </c:extLst>
          </c:dPt>
          <c:dPt>
            <c:idx val="1"/>
            <c:bubble3D val="0"/>
            <c:spPr>
              <a:solidFill>
                <a:srgbClr val="00348F"/>
              </a:solidFill>
              <a:effectLst/>
            </c:spPr>
            <c:extLst>
              <c:ext xmlns:c16="http://schemas.microsoft.com/office/drawing/2014/chart" uri="{C3380CC4-5D6E-409C-BE32-E72D297353CC}">
                <c16:uniqueId val="{00000003-C391-3744-B3B3-6EC4DA561465}"/>
              </c:ext>
            </c:extLst>
          </c:dPt>
          <c:dPt>
            <c:idx val="2"/>
            <c:bubble3D val="0"/>
            <c:spPr>
              <a:solidFill>
                <a:srgbClr val="B06DFF"/>
              </a:solidFill>
              <a:effectLst/>
            </c:spPr>
            <c:extLst>
              <c:ext xmlns:c16="http://schemas.microsoft.com/office/drawing/2014/chart" uri="{C3380CC4-5D6E-409C-BE32-E72D297353CC}">
                <c16:uniqueId val="{00000005-C391-3744-B3B3-6EC4DA561465}"/>
              </c:ext>
            </c:extLst>
          </c:dPt>
          <c:dPt>
            <c:idx val="3"/>
            <c:bubble3D val="0"/>
            <c:spPr>
              <a:solidFill>
                <a:srgbClr val="5DC356"/>
              </a:solidFill>
              <a:effectLst/>
            </c:spPr>
            <c:extLst>
              <c:ext xmlns:c16="http://schemas.microsoft.com/office/drawing/2014/chart" uri="{C3380CC4-5D6E-409C-BE32-E72D297353CC}">
                <c16:uniqueId val="{00000007-C391-3744-B3B3-6EC4DA561465}"/>
              </c:ext>
            </c:extLst>
          </c:dPt>
          <c:dPt>
            <c:idx val="4"/>
            <c:bubble3D val="0"/>
            <c:spPr>
              <a:solidFill>
                <a:srgbClr val="E1A900"/>
              </a:solidFill>
              <a:effectLst/>
            </c:spPr>
            <c:extLst>
              <c:ext xmlns:c16="http://schemas.microsoft.com/office/drawing/2014/chart" uri="{C3380CC4-5D6E-409C-BE32-E72D297353CC}">
                <c16:uniqueId val="{00000009-C391-3744-B3B3-6EC4DA561465}"/>
              </c:ext>
            </c:extLst>
          </c:dPt>
          <c:dPt>
            <c:idx val="5"/>
            <c:bubble3D val="0"/>
            <c:spPr>
              <a:solidFill>
                <a:srgbClr val="CAB9A9"/>
              </a:solidFill>
              <a:effectLst/>
            </c:spPr>
            <c:extLst>
              <c:ext xmlns:c16="http://schemas.microsoft.com/office/drawing/2014/chart" uri="{C3380CC4-5D6E-409C-BE32-E72D297353CC}">
                <c16:uniqueId val="{0000000B-C391-3744-B3B3-6EC4DA561465}"/>
              </c:ext>
            </c:extLst>
          </c:dPt>
          <c:dLbls>
            <c:dLbl>
              <c:idx val="0"/>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391-3744-B3B3-6EC4DA561465}"/>
                </c:ext>
              </c:extLst>
            </c:dLbl>
            <c:dLbl>
              <c:idx val="1"/>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391-3744-B3B3-6EC4DA561465}"/>
                </c:ext>
              </c:extLst>
            </c:dLbl>
            <c:dLbl>
              <c:idx val="2"/>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C391-3744-B3B3-6EC4DA561465}"/>
                </c:ext>
              </c:extLst>
            </c:dLbl>
            <c:dLbl>
              <c:idx val="3"/>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C391-3744-B3B3-6EC4DA561465}"/>
                </c:ext>
              </c:extLst>
            </c:dLbl>
            <c:dLbl>
              <c:idx val="4"/>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C391-3744-B3B3-6EC4DA561465}"/>
                </c:ext>
              </c:extLst>
            </c:dLbl>
            <c:dLbl>
              <c:idx val="5"/>
              <c:numFmt formatCode="0%" sourceLinked="0"/>
              <c:spPr/>
              <c:txPr>
                <a:bodyPr/>
                <a:lstStyle/>
                <a:p>
                  <a:pPr>
                    <a:defRPr>
                      <a:solidFill>
                        <a:schemeClr val="bg1"/>
                      </a:solidFil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C391-3744-B3B3-6EC4DA561465}"/>
                </c:ext>
              </c:extLst>
            </c:dLbl>
            <c:numFmt formatCode="0%" sourceLinked="0"/>
            <c:spPr>
              <a:noFill/>
              <a:ln>
                <a:noFill/>
              </a:ln>
              <a:effectLst/>
            </c:spPr>
            <c:txPr>
              <a:bodyPr wrap="square" lIns="38100" tIns="19050" rIns="38100" bIns="19050" anchor="ctr">
                <a:spAutoFit/>
              </a:bodyPr>
              <a:lstStyle/>
              <a:p>
                <a:pPr>
                  <a:defRPr>
                    <a:solidFill>
                      <a:schemeClr val="bg1"/>
                    </a:solidFill>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Sheet1!$A$2:$A$7</c:f>
              <c:strCache>
                <c:ptCount val="6"/>
                <c:pt idx="0">
                  <c:v>Travel (ground+flights)</c:v>
                </c:pt>
                <c:pt idx="1">
                  <c:v>Food &amp; catering</c:v>
                </c:pt>
                <c:pt idx="2">
                  <c:v>Accommodation</c:v>
                </c:pt>
                <c:pt idx="3">
                  <c:v>Equipment</c:v>
                </c:pt>
                <c:pt idx="4">
                  <c:v>Fuel</c:v>
                </c:pt>
                <c:pt idx="5">
                  <c:v>Other</c:v>
                </c:pt>
              </c:strCache>
            </c:strRef>
          </c:cat>
          <c:val>
            <c:numRef>
              <c:f>Sheet1!$B$2:$B$7</c:f>
              <c:numCache>
                <c:formatCode>General</c:formatCode>
                <c:ptCount val="6"/>
                <c:pt idx="0">
                  <c:v>834</c:v>
                </c:pt>
                <c:pt idx="1">
                  <c:v>684</c:v>
                </c:pt>
                <c:pt idx="2">
                  <c:v>117</c:v>
                </c:pt>
                <c:pt idx="3">
                  <c:v>187</c:v>
                </c:pt>
                <c:pt idx="4">
                  <c:v>55</c:v>
                </c:pt>
                <c:pt idx="5">
                  <c:v>101</c:v>
                </c:pt>
              </c:numCache>
            </c:numRef>
          </c:val>
          <c:extLst>
            <c:ext xmlns:c16="http://schemas.microsoft.com/office/drawing/2014/chart" uri="{C3380CC4-5D6E-409C-BE32-E72D297353CC}">
              <c16:uniqueId val="{0000000C-C391-3744-B3B3-6EC4DA561465}"/>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legend>
    <c:plotVisOnly val="1"/>
    <c:dispBlanksAs val="span"/>
    <c:showDLblsOverMax val="1"/>
  </c:chart>
  <c:spPr>
    <a:solidFill>
      <a:srgbClr val="F8F6FF"/>
    </a:solidFill>
    <a:ln>
      <a:noFill/>
    </a:ln>
    <a:effectLst/>
  </c:spPr>
  <c:txPr>
    <a:bodyPr/>
    <a:lstStyle/>
    <a:p>
      <a:pPr>
        <a:defRPr>
          <a:latin typeface="Satoshi" pitchFamily="2" charset="77"/>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1"/>
  <c:style val="2"/>
  <c:chart>
    <c:autoTitleDeleted val="1"/>
    <c:plotArea>
      <c:layout/>
      <c:barChart>
        <c:barDir val="bar"/>
        <c:grouping val="clustered"/>
        <c:varyColors val="0"/>
        <c:ser>
          <c:idx val="0"/>
          <c:order val="0"/>
          <c:tx>
            <c:strRef>
              <c:f>Sheet1!$B$1</c:f>
              <c:strCache>
                <c:ptCount val="1"/>
                <c:pt idx="0">
                  <c:v>tCO₂e</c:v>
                </c:pt>
              </c:strCache>
            </c:strRef>
          </c:tx>
          <c:spPr>
            <a:solidFill>
              <a:srgbClr val="E96126"/>
            </a:solidFill>
            <a:effectLst/>
          </c:spPr>
          <c:invertIfNegative val="0"/>
          <c:dPt>
            <c:idx val="0"/>
            <c:invertIfNegative val="0"/>
            <c:bubble3D val="0"/>
            <c:extLst>
              <c:ext xmlns:c16="http://schemas.microsoft.com/office/drawing/2014/chart" uri="{C3380CC4-5D6E-409C-BE32-E72D297353CC}">
                <c16:uniqueId val="{00000001-B4D9-0346-93E2-137C138A851D}"/>
              </c:ext>
            </c:extLst>
          </c:dPt>
          <c:dPt>
            <c:idx val="1"/>
            <c:invertIfNegative val="0"/>
            <c:bubble3D val="0"/>
            <c:spPr>
              <a:solidFill>
                <a:srgbClr val="00348F"/>
              </a:solidFill>
              <a:effectLst/>
            </c:spPr>
            <c:extLst>
              <c:ext xmlns:c16="http://schemas.microsoft.com/office/drawing/2014/chart" uri="{C3380CC4-5D6E-409C-BE32-E72D297353CC}">
                <c16:uniqueId val="{00000003-B4D9-0346-93E2-137C138A851D}"/>
              </c:ext>
            </c:extLst>
          </c:dPt>
          <c:dPt>
            <c:idx val="2"/>
            <c:invertIfNegative val="0"/>
            <c:bubble3D val="0"/>
            <c:spPr>
              <a:solidFill>
                <a:srgbClr val="633EBD"/>
              </a:solidFill>
              <a:effectLst/>
            </c:spPr>
            <c:extLst>
              <c:ext xmlns:c16="http://schemas.microsoft.com/office/drawing/2014/chart" uri="{C3380CC4-5D6E-409C-BE32-E72D297353CC}">
                <c16:uniqueId val="{00000005-B4D9-0346-93E2-137C138A851D}"/>
              </c:ext>
            </c:extLst>
          </c:dPt>
          <c:dPt>
            <c:idx val="3"/>
            <c:invertIfNegative val="0"/>
            <c:bubble3D val="0"/>
            <c:spPr>
              <a:solidFill>
                <a:srgbClr val="B06DFF"/>
              </a:solidFill>
              <a:effectLst/>
            </c:spPr>
            <c:extLst>
              <c:ext xmlns:c16="http://schemas.microsoft.com/office/drawing/2014/chart" uri="{C3380CC4-5D6E-409C-BE32-E72D297353CC}">
                <c16:uniqueId val="{00000007-B4D9-0346-93E2-137C138A851D}"/>
              </c:ext>
            </c:extLst>
          </c:dPt>
          <c:dPt>
            <c:idx val="4"/>
            <c:invertIfNegative val="0"/>
            <c:bubble3D val="0"/>
            <c:spPr>
              <a:solidFill>
                <a:srgbClr val="5DC356"/>
              </a:solidFill>
              <a:effectLst/>
            </c:spPr>
            <c:extLst>
              <c:ext xmlns:c16="http://schemas.microsoft.com/office/drawing/2014/chart" uri="{C3380CC4-5D6E-409C-BE32-E72D297353CC}">
                <c16:uniqueId val="{00000009-B4D9-0346-93E2-137C138A851D}"/>
              </c:ext>
            </c:extLst>
          </c:dPt>
          <c:dPt>
            <c:idx val="5"/>
            <c:invertIfNegative val="0"/>
            <c:bubble3D val="0"/>
            <c:spPr>
              <a:solidFill>
                <a:srgbClr val="95B3D5"/>
              </a:solidFill>
              <a:effectLst/>
            </c:spPr>
            <c:extLst>
              <c:ext xmlns:c16="http://schemas.microsoft.com/office/drawing/2014/chart" uri="{C3380CC4-5D6E-409C-BE32-E72D297353CC}">
                <c16:uniqueId val="{0000000B-B4D9-0346-93E2-137C138A851D}"/>
              </c:ext>
            </c:extLst>
          </c:dPt>
          <c:dPt>
            <c:idx val="6"/>
            <c:invertIfNegative val="0"/>
            <c:bubble3D val="0"/>
            <c:spPr>
              <a:solidFill>
                <a:srgbClr val="E1A900"/>
              </a:solidFill>
              <a:effectLst/>
            </c:spPr>
            <c:extLst>
              <c:ext xmlns:c16="http://schemas.microsoft.com/office/drawing/2014/chart" uri="{C3380CC4-5D6E-409C-BE32-E72D297353CC}">
                <c16:uniqueId val="{0000000D-B4D9-0346-93E2-137C138A851D}"/>
              </c:ext>
            </c:extLst>
          </c:dPt>
          <c:dPt>
            <c:idx val="7"/>
            <c:invertIfNegative val="0"/>
            <c:bubble3D val="0"/>
            <c:spPr>
              <a:solidFill>
                <a:srgbClr val="E3EA30"/>
              </a:solidFill>
              <a:effectLst/>
            </c:spPr>
            <c:extLst>
              <c:ext xmlns:c16="http://schemas.microsoft.com/office/drawing/2014/chart" uri="{C3380CC4-5D6E-409C-BE32-E72D297353CC}">
                <c16:uniqueId val="{0000000F-B4D9-0346-93E2-137C138A851D}"/>
              </c:ext>
            </c:extLst>
          </c:dPt>
          <c:dPt>
            <c:idx val="8"/>
            <c:invertIfNegative val="0"/>
            <c:bubble3D val="0"/>
            <c:spPr>
              <a:solidFill>
                <a:srgbClr val="CAB9A9"/>
              </a:solidFill>
              <a:effectLst/>
            </c:spPr>
            <c:extLst>
              <c:ext xmlns:c16="http://schemas.microsoft.com/office/drawing/2014/chart" uri="{C3380CC4-5D6E-409C-BE32-E72D297353CC}">
                <c16:uniqueId val="{00000011-B4D9-0346-93E2-137C138A851D}"/>
              </c:ext>
            </c:extLst>
          </c:dPt>
          <c:dPt>
            <c:idx val="9"/>
            <c:invertIfNegative val="0"/>
            <c:bubble3D val="0"/>
            <c:spPr>
              <a:solidFill>
                <a:srgbClr val="E8E8F0"/>
              </a:solidFill>
              <a:effectLst/>
            </c:spPr>
            <c:extLst>
              <c:ext xmlns:c16="http://schemas.microsoft.com/office/drawing/2014/chart" uri="{C3380CC4-5D6E-409C-BE32-E72D297353CC}">
                <c16:uniqueId val="{00000013-B4D9-0346-93E2-137C138A851D}"/>
              </c:ext>
            </c:extLst>
          </c:dPt>
          <c:dLbls>
            <c:numFmt formatCode="0&quot; 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Ground travel</c:v>
                </c:pt>
                <c:pt idx="1">
                  <c:v>Food &amp; catering</c:v>
                </c:pt>
                <c:pt idx="2">
                  <c:v>Hospitality</c:v>
                </c:pt>
                <c:pt idx="3">
                  <c:v>Accommodation</c:v>
                </c:pt>
                <c:pt idx="4">
                  <c:v>Sports equipment</c:v>
                </c:pt>
                <c:pt idx="5">
                  <c:v>Cultural activities</c:v>
                </c:pt>
                <c:pt idx="6">
                  <c:v>Fuel</c:v>
                </c:pt>
                <c:pt idx="7">
                  <c:v>Flights</c:v>
                </c:pt>
                <c:pt idx="8">
                  <c:v>AV</c:v>
                </c:pt>
                <c:pt idx="9">
                  <c:v>Other</c:v>
                </c:pt>
              </c:strCache>
            </c:strRef>
          </c:cat>
          <c:val>
            <c:numRef>
              <c:f>Sheet1!$B$2:$B$11</c:f>
              <c:numCache>
                <c:formatCode>General</c:formatCode>
                <c:ptCount val="10"/>
                <c:pt idx="0">
                  <c:v>793</c:v>
                </c:pt>
                <c:pt idx="1">
                  <c:v>338</c:v>
                </c:pt>
                <c:pt idx="2">
                  <c:v>246</c:v>
                </c:pt>
                <c:pt idx="3">
                  <c:v>117</c:v>
                </c:pt>
                <c:pt idx="4">
                  <c:v>106</c:v>
                </c:pt>
                <c:pt idx="5">
                  <c:v>96</c:v>
                </c:pt>
                <c:pt idx="6">
                  <c:v>55</c:v>
                </c:pt>
                <c:pt idx="7">
                  <c:v>41</c:v>
                </c:pt>
                <c:pt idx="8">
                  <c:v>35</c:v>
                </c:pt>
                <c:pt idx="9">
                  <c:v>91</c:v>
                </c:pt>
              </c:numCache>
            </c:numRef>
          </c:val>
          <c:extLst>
            <c:ext xmlns:c16="http://schemas.microsoft.com/office/drawing/2014/chart" uri="{C3380CC4-5D6E-409C-BE32-E72D297353CC}">
              <c16:uniqueId val="{00000014-B4D9-0346-93E2-137C138A851D}"/>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crossAx val="2094734552"/>
        <c:crosses val="autoZero"/>
        <c:auto val="1"/>
        <c:lblAlgn val="ctr"/>
        <c:lblOffset val="100"/>
        <c:noMultiLvlLbl val="1"/>
      </c:catAx>
      <c:valAx>
        <c:axId val="2094734552"/>
        <c:scaling>
          <c:orientation val="minMax"/>
        </c:scaling>
        <c:delete val="0"/>
        <c:axPos val="b"/>
        <c:majorGridlines>
          <c:spPr>
            <a:ln w="6350" cap="flat">
              <a:solidFill>
                <a:srgbClr val="E0E0EC"/>
              </a:solidFill>
              <a:prstDash val="solid"/>
              <a:round/>
            </a:ln>
          </c:spPr>
        </c:majorGridlines>
        <c:numFmt formatCode="General" sourceLinked="0"/>
        <c:majorTickMark val="out"/>
        <c:minorTickMark val="none"/>
        <c:tickLblPos val="low"/>
        <c:spPr>
          <a:ln w="12700" cap="flat">
            <a:solidFill>
              <a:srgbClr val="888888"/>
            </a:solidFill>
            <a:prstDash val="solid"/>
            <a:round/>
          </a:ln>
        </c:spPr>
        <c:crossAx val="2094734554"/>
        <c:crosses val="autoZero"/>
        <c:crossBetween val="between"/>
      </c:valAx>
      <c:spPr>
        <a:solidFill>
          <a:srgbClr val="F8F6FF"/>
        </a:solidFill>
        <a:ln>
          <a:noFill/>
        </a:ln>
        <a:effectLst/>
      </c:spPr>
    </c:plotArea>
    <c:plotVisOnly val="1"/>
    <c:dispBlanksAs val="span"/>
    <c:showDLblsOverMax val="1"/>
  </c:chart>
  <c:spPr>
    <a:solidFill>
      <a:srgbClr val="F8F6FF"/>
    </a:solidFill>
    <a:ln>
      <a:noFill/>
    </a:ln>
    <a:effectLst/>
  </c:spPr>
  <c:txPr>
    <a:bodyPr/>
    <a:lstStyle/>
    <a:p>
      <a:pPr>
        <a:defRPr>
          <a:latin typeface="Satoshi" pitchFamily="2" charset="77"/>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1"/>
  <c:style val="2"/>
  <c:chart>
    <c:autoTitleDeleted val="1"/>
    <c:plotArea>
      <c:layout/>
      <c:pieChart>
        <c:varyColors val="1"/>
        <c:ser>
          <c:idx val="0"/>
          <c:order val="0"/>
          <c:tx>
            <c:strRef>
              <c:f>Sheet1!$B$1</c:f>
              <c:strCache>
                <c:ptCount val="1"/>
                <c:pt idx="0">
                  <c:v>tCO₂e</c:v>
                </c:pt>
              </c:strCache>
            </c:strRef>
          </c:tx>
          <c:spPr>
            <a:solidFill>
              <a:schemeClr val="accent1"/>
            </a:solidFill>
            <a:ln w="9525" cap="flat">
              <a:solidFill>
                <a:srgbClr val="F9F9F9"/>
              </a:solidFill>
              <a:prstDash val="solid"/>
              <a:round/>
            </a:ln>
            <a:effectLst/>
          </c:spPr>
          <c:dPt>
            <c:idx val="0"/>
            <c:bubble3D val="0"/>
            <c:spPr>
              <a:solidFill>
                <a:srgbClr val="00348F"/>
              </a:solidFill>
              <a:effectLst/>
            </c:spPr>
            <c:extLst>
              <c:ext xmlns:c16="http://schemas.microsoft.com/office/drawing/2014/chart" uri="{C3380CC4-5D6E-409C-BE32-E72D297353CC}">
                <c16:uniqueId val="{00000001-B365-684C-8267-C2F6D3CFBE0D}"/>
              </c:ext>
            </c:extLst>
          </c:dPt>
          <c:dPt>
            <c:idx val="1"/>
            <c:bubble3D val="0"/>
            <c:spPr>
              <a:solidFill>
                <a:srgbClr val="633EBD"/>
              </a:solidFill>
              <a:effectLst/>
            </c:spPr>
            <c:extLst>
              <c:ext xmlns:c16="http://schemas.microsoft.com/office/drawing/2014/chart" uri="{C3380CC4-5D6E-409C-BE32-E72D297353CC}">
                <c16:uniqueId val="{00000003-B365-684C-8267-C2F6D3CFBE0D}"/>
              </c:ext>
            </c:extLst>
          </c:dPt>
          <c:dPt>
            <c:idx val="2"/>
            <c:bubble3D val="0"/>
            <c:spPr>
              <a:solidFill>
                <a:srgbClr val="5DC356"/>
              </a:solidFill>
              <a:effectLst/>
            </c:spPr>
            <c:extLst>
              <c:ext xmlns:c16="http://schemas.microsoft.com/office/drawing/2014/chart" uri="{C3380CC4-5D6E-409C-BE32-E72D297353CC}">
                <c16:uniqueId val="{00000005-B365-684C-8267-C2F6D3CFBE0D}"/>
              </c:ext>
            </c:extLst>
          </c:dPt>
          <c:dPt>
            <c:idx val="3"/>
            <c:bubble3D val="0"/>
            <c:spPr>
              <a:solidFill>
                <a:srgbClr val="E96126"/>
              </a:solidFill>
              <a:effectLst/>
            </c:spPr>
            <c:extLst>
              <c:ext xmlns:c16="http://schemas.microsoft.com/office/drawing/2014/chart" uri="{C3380CC4-5D6E-409C-BE32-E72D297353CC}">
                <c16:uniqueId val="{00000007-B365-684C-8267-C2F6D3CFBE0D}"/>
              </c:ext>
            </c:extLst>
          </c:dPt>
          <c:dPt>
            <c:idx val="4"/>
            <c:bubble3D val="0"/>
            <c:spPr>
              <a:solidFill>
                <a:srgbClr val="B06DFF"/>
              </a:solidFill>
              <a:effectLst/>
            </c:spPr>
            <c:extLst>
              <c:ext xmlns:c16="http://schemas.microsoft.com/office/drawing/2014/chart" uri="{C3380CC4-5D6E-409C-BE32-E72D297353CC}">
                <c16:uniqueId val="{00000009-B365-684C-8267-C2F6D3CFBE0D}"/>
              </c:ext>
            </c:extLst>
          </c:dPt>
          <c:dPt>
            <c:idx val="5"/>
            <c:bubble3D val="0"/>
            <c:spPr>
              <a:solidFill>
                <a:srgbClr val="E3EA30"/>
              </a:solidFill>
              <a:effectLst/>
            </c:spPr>
            <c:extLst>
              <c:ext xmlns:c16="http://schemas.microsoft.com/office/drawing/2014/chart" uri="{C3380CC4-5D6E-409C-BE32-E72D297353CC}">
                <c16:uniqueId val="{0000000B-B365-684C-8267-C2F6D3CFBE0D}"/>
              </c:ext>
            </c:extLst>
          </c:dPt>
          <c:dPt>
            <c:idx val="6"/>
            <c:bubble3D val="0"/>
            <c:spPr>
              <a:solidFill>
                <a:srgbClr val="104B2D"/>
              </a:solidFill>
              <a:effectLst/>
            </c:spPr>
            <c:extLst>
              <c:ext xmlns:c16="http://schemas.microsoft.com/office/drawing/2014/chart" uri="{C3380CC4-5D6E-409C-BE32-E72D297353CC}">
                <c16:uniqueId val="{0000000D-B365-684C-8267-C2F6D3CFBE0D}"/>
              </c:ext>
            </c:extLst>
          </c:dPt>
          <c:dPt>
            <c:idx val="7"/>
            <c:bubble3D val="0"/>
            <c:spPr>
              <a:solidFill>
                <a:srgbClr val="95B3D5"/>
              </a:solidFill>
              <a:effectLst/>
            </c:spPr>
            <c:extLst>
              <c:ext xmlns:c16="http://schemas.microsoft.com/office/drawing/2014/chart" uri="{C3380CC4-5D6E-409C-BE32-E72D297353CC}">
                <c16:uniqueId val="{0000000F-B365-684C-8267-C2F6D3CFBE0D}"/>
              </c:ext>
            </c:extLst>
          </c:dPt>
          <c:dPt>
            <c:idx val="8"/>
            <c:bubble3D val="0"/>
            <c:spPr>
              <a:solidFill>
                <a:srgbClr val="CAB9A9"/>
              </a:solidFill>
              <a:effectLst/>
            </c:spPr>
            <c:extLst>
              <c:ext xmlns:c16="http://schemas.microsoft.com/office/drawing/2014/chart" uri="{C3380CC4-5D6E-409C-BE32-E72D297353CC}">
                <c16:uniqueId val="{00000011-B365-684C-8267-C2F6D3CFBE0D}"/>
              </c:ext>
            </c:extLst>
          </c:dPt>
          <c:dPt>
            <c:idx val="9"/>
            <c:bubble3D val="0"/>
            <c:spPr>
              <a:solidFill>
                <a:srgbClr val="FF6128"/>
              </a:solidFill>
              <a:effectLst/>
            </c:spPr>
            <c:extLst>
              <c:ext xmlns:c16="http://schemas.microsoft.com/office/drawing/2014/chart" uri="{C3380CC4-5D6E-409C-BE32-E72D297353CC}">
                <c16:uniqueId val="{00000013-B365-684C-8267-C2F6D3CFBE0D}"/>
              </c:ext>
            </c:extLst>
          </c:dPt>
          <c:dPt>
            <c:idx val="10"/>
            <c:bubble3D val="0"/>
            <c:spPr>
              <a:solidFill>
                <a:srgbClr val="E1A900"/>
              </a:solidFill>
              <a:effectLst/>
            </c:spPr>
            <c:extLst>
              <c:ext xmlns:c16="http://schemas.microsoft.com/office/drawing/2014/chart" uri="{C3380CC4-5D6E-409C-BE32-E72D297353CC}">
                <c16:uniqueId val="{00000015-B365-684C-8267-C2F6D3CFBE0D}"/>
              </c:ext>
            </c:extLst>
          </c:dPt>
          <c:dPt>
            <c:idx val="11"/>
            <c:bubble3D val="0"/>
            <c:spPr>
              <a:solidFill>
                <a:srgbClr val="5EEAD4"/>
              </a:solidFill>
              <a:effectLst/>
            </c:spPr>
            <c:extLst>
              <c:ext xmlns:c16="http://schemas.microsoft.com/office/drawing/2014/chart" uri="{C3380CC4-5D6E-409C-BE32-E72D297353CC}">
                <c16:uniqueId val="{00000017-B365-684C-8267-C2F6D3CFBE0D}"/>
              </c:ext>
            </c:extLst>
          </c:dPt>
          <c:dLbls>
            <c:dLbl>
              <c:idx val="0"/>
              <c:layout>
                <c:manualLayout>
                  <c:x val="5.8651186746817938E-3"/>
                  <c:y val="4.54659176374883E-2"/>
                </c:manualLayout>
              </c:layout>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365-684C-8267-C2F6D3CFBE0D}"/>
                </c:ext>
              </c:extLst>
            </c:dLbl>
            <c:dLbl>
              <c:idx val="1"/>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365-684C-8267-C2F6D3CFBE0D}"/>
                </c:ext>
              </c:extLst>
            </c:dLbl>
            <c:dLbl>
              <c:idx val="2"/>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365-684C-8267-C2F6D3CFBE0D}"/>
                </c:ext>
              </c:extLst>
            </c:dLbl>
            <c:dLbl>
              <c:idx val="3"/>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365-684C-8267-C2F6D3CFBE0D}"/>
                </c:ext>
              </c:extLst>
            </c:dLbl>
            <c:dLbl>
              <c:idx val="4"/>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365-684C-8267-C2F6D3CFBE0D}"/>
                </c:ext>
              </c:extLst>
            </c:dLbl>
            <c:dLbl>
              <c:idx val="5"/>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B365-684C-8267-C2F6D3CFBE0D}"/>
                </c:ext>
              </c:extLst>
            </c:dLbl>
            <c:dLbl>
              <c:idx val="6"/>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B365-684C-8267-C2F6D3CFBE0D}"/>
                </c:ext>
              </c:extLst>
            </c:dLbl>
            <c:dLbl>
              <c:idx val="7"/>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B365-684C-8267-C2F6D3CFBE0D}"/>
                </c:ext>
              </c:extLst>
            </c:dLbl>
            <c:dLbl>
              <c:idx val="8"/>
              <c:layout>
                <c:manualLayout>
                  <c:x val="7.4755524511049025E-3"/>
                  <c:y val="6.0916179337231965E-4"/>
                </c:manualLayout>
              </c:layout>
              <c:numFmt formatCode="0%" sourceLinked="0"/>
              <c:spPr/>
              <c:txPr>
                <a:bodyPr/>
                <a:lstStyle/>
                <a:p>
                  <a:pPr>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B365-684C-8267-C2F6D3CFBE0D}"/>
                </c:ext>
              </c:extLst>
            </c:dLbl>
            <c:dLbl>
              <c:idx val="9"/>
              <c:delete val="1"/>
              <c:extLst>
                <c:ext xmlns:c15="http://schemas.microsoft.com/office/drawing/2012/chart" uri="{CE6537A1-D6FC-4f65-9D91-7224C49458BB}"/>
                <c:ext xmlns:c16="http://schemas.microsoft.com/office/drawing/2014/chart" uri="{C3380CC4-5D6E-409C-BE32-E72D297353CC}">
                  <c16:uniqueId val="{00000013-B365-684C-8267-C2F6D3CFBE0D}"/>
                </c:ext>
              </c:extLst>
            </c:dLbl>
            <c:dLbl>
              <c:idx val="10"/>
              <c:delete val="1"/>
              <c:extLst>
                <c:ext xmlns:c15="http://schemas.microsoft.com/office/drawing/2012/chart" uri="{CE6537A1-D6FC-4f65-9D91-7224C49458BB}"/>
                <c:ext xmlns:c16="http://schemas.microsoft.com/office/drawing/2014/chart" uri="{C3380CC4-5D6E-409C-BE32-E72D297353CC}">
                  <c16:uniqueId val="{00000015-B365-684C-8267-C2F6D3CFBE0D}"/>
                </c:ext>
              </c:extLst>
            </c:dLbl>
            <c:dLbl>
              <c:idx val="11"/>
              <c:delete val="1"/>
              <c:extLst>
                <c:ext xmlns:c15="http://schemas.microsoft.com/office/drawing/2012/chart" uri="{CE6537A1-D6FC-4f65-9D91-7224C49458BB}"/>
                <c:ext xmlns:c16="http://schemas.microsoft.com/office/drawing/2014/chart" uri="{C3380CC4-5D6E-409C-BE32-E72D297353CC}">
                  <c16:uniqueId val="{00000017-B365-684C-8267-C2F6D3CFBE0D}"/>
                </c:ext>
              </c:extLst>
            </c:dLbl>
            <c:numFmt formatCode="0%" sourceLinked="0"/>
            <c:spPr>
              <a:noFill/>
              <a:ln>
                <a:noFill/>
              </a:ln>
              <a:effectLst/>
            </c:sp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Sheet1!$A$2:$A$13</c:f>
              <c:strCache>
                <c:ptCount val="12"/>
                <c:pt idx="0">
                  <c:v>Sports</c:v>
                </c:pt>
                <c:pt idx="1">
                  <c:v>CGCU</c:v>
                </c:pt>
                <c:pt idx="2">
                  <c:v>Recreation</c:v>
                </c:pt>
                <c:pt idx="3">
                  <c:v>ICSMSU</c:v>
                </c:pt>
                <c:pt idx="4">
                  <c:v>Arts &amp; Ents</c:v>
                </c:pt>
                <c:pt idx="5">
                  <c:v>Culture</c:v>
                </c:pt>
                <c:pt idx="6">
                  <c:v>RSM</c:v>
                </c:pt>
                <c:pt idx="7">
                  <c:v>RCSU</c:v>
                </c:pt>
                <c:pt idx="8">
                  <c:v>Knowledge</c:v>
                </c:pt>
                <c:pt idx="9">
                  <c:v>Community</c:v>
                </c:pt>
                <c:pt idx="10">
                  <c:v>Silwood</c:v>
                </c:pt>
                <c:pt idx="11">
                  <c:v>NAI</c:v>
                </c:pt>
              </c:strCache>
            </c:strRef>
          </c:cat>
          <c:val>
            <c:numRef>
              <c:f>Sheet1!$B$2:$B$13</c:f>
              <c:numCache>
                <c:formatCode>General</c:formatCode>
                <c:ptCount val="12"/>
                <c:pt idx="0">
                  <c:v>614</c:v>
                </c:pt>
                <c:pt idx="1">
                  <c:v>355</c:v>
                </c:pt>
                <c:pt idx="2">
                  <c:v>351</c:v>
                </c:pt>
                <c:pt idx="3">
                  <c:v>283</c:v>
                </c:pt>
                <c:pt idx="4">
                  <c:v>145</c:v>
                </c:pt>
                <c:pt idx="5">
                  <c:v>87</c:v>
                </c:pt>
                <c:pt idx="6">
                  <c:v>44</c:v>
                </c:pt>
                <c:pt idx="7">
                  <c:v>43</c:v>
                </c:pt>
                <c:pt idx="8">
                  <c:v>30</c:v>
                </c:pt>
                <c:pt idx="9">
                  <c:v>19</c:v>
                </c:pt>
                <c:pt idx="10">
                  <c:v>4</c:v>
                </c:pt>
                <c:pt idx="11">
                  <c:v>2</c:v>
                </c:pt>
              </c:numCache>
            </c:numRef>
          </c:val>
          <c:extLst>
            <c:ext xmlns:c16="http://schemas.microsoft.com/office/drawing/2014/chart" uri="{C3380CC4-5D6E-409C-BE32-E72D297353CC}">
              <c16:uniqueId val="{00000018-B365-684C-8267-C2F6D3CFBE0D}"/>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legend>
    <c:plotVisOnly val="1"/>
    <c:dispBlanksAs val="span"/>
    <c:showDLblsOverMax val="1"/>
  </c:chart>
  <c:spPr>
    <a:solidFill>
      <a:srgbClr val="F8F6FF"/>
    </a:solidFill>
    <a:ln>
      <a:noFill/>
    </a:ln>
    <a:effectLst/>
  </c:spPr>
  <c:txPr>
    <a:bodyPr/>
    <a:lstStyle/>
    <a:p>
      <a:pPr>
        <a:defRPr>
          <a:latin typeface="Satoshi" pitchFamily="2" charset="77"/>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1"/>
  <c:style val="2"/>
  <c:chart>
    <c:autoTitleDeleted val="1"/>
    <c:plotArea>
      <c:layout/>
      <c:barChart>
        <c:barDir val="bar"/>
        <c:grouping val="clustered"/>
        <c:varyColors val="0"/>
        <c:ser>
          <c:idx val="0"/>
          <c:order val="0"/>
          <c:tx>
            <c:strRef>
              <c:f>Sheet1!$B$1</c:f>
              <c:strCache>
                <c:ptCount val="1"/>
                <c:pt idx="0">
                  <c:v>tCO₂e</c:v>
                </c:pt>
              </c:strCache>
            </c:strRef>
          </c:tx>
          <c:spPr>
            <a:solidFill>
              <a:srgbClr val="00348F"/>
            </a:solidFill>
            <a:effectLst/>
          </c:spPr>
          <c:invertIfNegative val="0"/>
          <c:dPt>
            <c:idx val="0"/>
            <c:invertIfNegative val="0"/>
            <c:bubble3D val="0"/>
            <c:extLst>
              <c:ext xmlns:c16="http://schemas.microsoft.com/office/drawing/2014/chart" uri="{C3380CC4-5D6E-409C-BE32-E72D297353CC}">
                <c16:uniqueId val="{00000001-568A-A641-B194-5F273C73EABB}"/>
              </c:ext>
            </c:extLst>
          </c:dPt>
          <c:dPt>
            <c:idx val="1"/>
            <c:invertIfNegative val="0"/>
            <c:bubble3D val="0"/>
            <c:spPr>
              <a:solidFill>
                <a:srgbClr val="633EBD"/>
              </a:solidFill>
              <a:effectLst/>
            </c:spPr>
            <c:extLst>
              <c:ext xmlns:c16="http://schemas.microsoft.com/office/drawing/2014/chart" uri="{C3380CC4-5D6E-409C-BE32-E72D297353CC}">
                <c16:uniqueId val="{00000003-568A-A641-B194-5F273C73EABB}"/>
              </c:ext>
            </c:extLst>
          </c:dPt>
          <c:dPt>
            <c:idx val="2"/>
            <c:invertIfNegative val="0"/>
            <c:bubble3D val="0"/>
            <c:spPr>
              <a:solidFill>
                <a:srgbClr val="5DC356"/>
              </a:solidFill>
              <a:effectLst/>
            </c:spPr>
            <c:extLst>
              <c:ext xmlns:c16="http://schemas.microsoft.com/office/drawing/2014/chart" uri="{C3380CC4-5D6E-409C-BE32-E72D297353CC}">
                <c16:uniqueId val="{00000005-568A-A641-B194-5F273C73EABB}"/>
              </c:ext>
            </c:extLst>
          </c:dPt>
          <c:dPt>
            <c:idx val="3"/>
            <c:invertIfNegative val="0"/>
            <c:bubble3D val="0"/>
            <c:spPr>
              <a:solidFill>
                <a:srgbClr val="E96126"/>
              </a:solidFill>
              <a:effectLst/>
            </c:spPr>
            <c:extLst>
              <c:ext xmlns:c16="http://schemas.microsoft.com/office/drawing/2014/chart" uri="{C3380CC4-5D6E-409C-BE32-E72D297353CC}">
                <c16:uniqueId val="{00000007-568A-A641-B194-5F273C73EABB}"/>
              </c:ext>
            </c:extLst>
          </c:dPt>
          <c:dPt>
            <c:idx val="4"/>
            <c:invertIfNegative val="0"/>
            <c:bubble3D val="0"/>
            <c:spPr>
              <a:solidFill>
                <a:srgbClr val="B06DFF"/>
              </a:solidFill>
              <a:effectLst/>
            </c:spPr>
            <c:extLst>
              <c:ext xmlns:c16="http://schemas.microsoft.com/office/drawing/2014/chart" uri="{C3380CC4-5D6E-409C-BE32-E72D297353CC}">
                <c16:uniqueId val="{00000009-568A-A641-B194-5F273C73EABB}"/>
              </c:ext>
            </c:extLst>
          </c:dPt>
          <c:dPt>
            <c:idx val="5"/>
            <c:invertIfNegative val="0"/>
            <c:bubble3D val="0"/>
            <c:spPr>
              <a:solidFill>
                <a:srgbClr val="E3EA30"/>
              </a:solidFill>
              <a:effectLst/>
            </c:spPr>
            <c:extLst>
              <c:ext xmlns:c16="http://schemas.microsoft.com/office/drawing/2014/chart" uri="{C3380CC4-5D6E-409C-BE32-E72D297353CC}">
                <c16:uniqueId val="{0000000B-568A-A641-B194-5F273C73EABB}"/>
              </c:ext>
            </c:extLst>
          </c:dPt>
          <c:dPt>
            <c:idx val="6"/>
            <c:invertIfNegative val="0"/>
            <c:bubble3D val="0"/>
            <c:spPr>
              <a:solidFill>
                <a:srgbClr val="104B2D"/>
              </a:solidFill>
              <a:effectLst/>
            </c:spPr>
            <c:extLst>
              <c:ext xmlns:c16="http://schemas.microsoft.com/office/drawing/2014/chart" uri="{C3380CC4-5D6E-409C-BE32-E72D297353CC}">
                <c16:uniqueId val="{0000000D-568A-A641-B194-5F273C73EABB}"/>
              </c:ext>
            </c:extLst>
          </c:dPt>
          <c:dPt>
            <c:idx val="7"/>
            <c:invertIfNegative val="0"/>
            <c:bubble3D val="0"/>
            <c:spPr>
              <a:solidFill>
                <a:srgbClr val="95B3D5"/>
              </a:solidFill>
              <a:effectLst/>
            </c:spPr>
            <c:extLst>
              <c:ext xmlns:c16="http://schemas.microsoft.com/office/drawing/2014/chart" uri="{C3380CC4-5D6E-409C-BE32-E72D297353CC}">
                <c16:uniqueId val="{0000000F-568A-A641-B194-5F273C73EABB}"/>
              </c:ext>
            </c:extLst>
          </c:dPt>
          <c:dPt>
            <c:idx val="8"/>
            <c:invertIfNegative val="0"/>
            <c:bubble3D val="0"/>
            <c:spPr>
              <a:solidFill>
                <a:srgbClr val="CAB9A9"/>
              </a:solidFill>
              <a:effectLst/>
            </c:spPr>
            <c:extLst>
              <c:ext xmlns:c16="http://schemas.microsoft.com/office/drawing/2014/chart" uri="{C3380CC4-5D6E-409C-BE32-E72D297353CC}">
                <c16:uniqueId val="{00000011-568A-A641-B194-5F273C73EABB}"/>
              </c:ext>
            </c:extLst>
          </c:dPt>
          <c:dPt>
            <c:idx val="9"/>
            <c:invertIfNegative val="0"/>
            <c:bubble3D val="0"/>
            <c:spPr>
              <a:solidFill>
                <a:srgbClr val="FF6128"/>
              </a:solidFill>
              <a:effectLst/>
            </c:spPr>
            <c:extLst>
              <c:ext xmlns:c16="http://schemas.microsoft.com/office/drawing/2014/chart" uri="{C3380CC4-5D6E-409C-BE32-E72D297353CC}">
                <c16:uniqueId val="{00000013-568A-A641-B194-5F273C73EABB}"/>
              </c:ext>
            </c:extLst>
          </c:dPt>
          <c:dPt>
            <c:idx val="10"/>
            <c:invertIfNegative val="0"/>
            <c:bubble3D val="0"/>
            <c:spPr>
              <a:solidFill>
                <a:srgbClr val="E1A900"/>
              </a:solidFill>
              <a:effectLst/>
            </c:spPr>
            <c:extLst>
              <c:ext xmlns:c16="http://schemas.microsoft.com/office/drawing/2014/chart" uri="{C3380CC4-5D6E-409C-BE32-E72D297353CC}">
                <c16:uniqueId val="{00000015-568A-A641-B194-5F273C73EABB}"/>
              </c:ext>
            </c:extLst>
          </c:dPt>
          <c:dPt>
            <c:idx val="11"/>
            <c:invertIfNegative val="0"/>
            <c:bubble3D val="0"/>
            <c:spPr>
              <a:solidFill>
                <a:srgbClr val="5EEAD4"/>
              </a:solidFill>
              <a:effectLst/>
            </c:spPr>
            <c:extLst>
              <c:ext xmlns:c16="http://schemas.microsoft.com/office/drawing/2014/chart" uri="{C3380CC4-5D6E-409C-BE32-E72D297353CC}">
                <c16:uniqueId val="{00000017-568A-A641-B194-5F273C73EABB}"/>
              </c:ext>
            </c:extLst>
          </c:dPt>
          <c:dLbls>
            <c:numFmt formatCode="0&quot; t&quot;"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Sports</c:v>
                </c:pt>
                <c:pt idx="1">
                  <c:v>CGCU</c:v>
                </c:pt>
                <c:pt idx="2">
                  <c:v>Recreation</c:v>
                </c:pt>
                <c:pt idx="3">
                  <c:v>ICSMSU</c:v>
                </c:pt>
                <c:pt idx="4">
                  <c:v>Arts &amp; Ents</c:v>
                </c:pt>
                <c:pt idx="5">
                  <c:v>Culture</c:v>
                </c:pt>
                <c:pt idx="6">
                  <c:v>RSM</c:v>
                </c:pt>
                <c:pt idx="7">
                  <c:v>RCSU</c:v>
                </c:pt>
                <c:pt idx="8">
                  <c:v>Knowledge</c:v>
                </c:pt>
                <c:pt idx="9">
                  <c:v>Community</c:v>
                </c:pt>
                <c:pt idx="10">
                  <c:v>Silwood</c:v>
                </c:pt>
                <c:pt idx="11">
                  <c:v>NAI</c:v>
                </c:pt>
              </c:strCache>
            </c:strRef>
          </c:cat>
          <c:val>
            <c:numRef>
              <c:f>Sheet1!$B$2:$B$13</c:f>
              <c:numCache>
                <c:formatCode>General</c:formatCode>
                <c:ptCount val="12"/>
                <c:pt idx="0">
                  <c:v>614</c:v>
                </c:pt>
                <c:pt idx="1">
                  <c:v>355</c:v>
                </c:pt>
                <c:pt idx="2">
                  <c:v>351</c:v>
                </c:pt>
                <c:pt idx="3">
                  <c:v>283</c:v>
                </c:pt>
                <c:pt idx="4">
                  <c:v>145</c:v>
                </c:pt>
                <c:pt idx="5">
                  <c:v>87</c:v>
                </c:pt>
                <c:pt idx="6">
                  <c:v>44</c:v>
                </c:pt>
                <c:pt idx="7">
                  <c:v>43</c:v>
                </c:pt>
                <c:pt idx="8">
                  <c:v>30</c:v>
                </c:pt>
                <c:pt idx="9">
                  <c:v>19</c:v>
                </c:pt>
                <c:pt idx="10">
                  <c:v>4</c:v>
                </c:pt>
                <c:pt idx="11">
                  <c:v>2</c:v>
                </c:pt>
              </c:numCache>
            </c:numRef>
          </c:val>
          <c:extLst>
            <c:ext xmlns:c16="http://schemas.microsoft.com/office/drawing/2014/chart" uri="{C3380CC4-5D6E-409C-BE32-E72D297353CC}">
              <c16:uniqueId val="{00000018-568A-A641-B194-5F273C73EAB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crossAx val="2094734552"/>
        <c:crosses val="autoZero"/>
        <c:auto val="1"/>
        <c:lblAlgn val="ctr"/>
        <c:lblOffset val="100"/>
        <c:noMultiLvlLbl val="1"/>
      </c:catAx>
      <c:valAx>
        <c:axId val="2094734552"/>
        <c:scaling>
          <c:orientation val="minMax"/>
        </c:scaling>
        <c:delete val="0"/>
        <c:axPos val="b"/>
        <c:majorGridlines>
          <c:spPr>
            <a:ln w="6350" cap="flat">
              <a:solidFill>
                <a:srgbClr val="E0E0EC"/>
              </a:solidFill>
              <a:prstDash val="solid"/>
              <a:round/>
            </a:ln>
          </c:spPr>
        </c:majorGridlines>
        <c:numFmt formatCode="General" sourceLinked="0"/>
        <c:majorTickMark val="out"/>
        <c:minorTickMark val="none"/>
        <c:tickLblPos val="low"/>
        <c:spPr>
          <a:ln w="12700" cap="flat">
            <a:solidFill>
              <a:srgbClr val="888888"/>
            </a:solidFill>
            <a:prstDash val="solid"/>
            <a:round/>
          </a:ln>
        </c:spPr>
        <c:crossAx val="2094734554"/>
        <c:crosses val="autoZero"/>
        <c:crossBetween val="between"/>
      </c:valAx>
      <c:spPr>
        <a:solidFill>
          <a:srgbClr val="F8F6FF"/>
        </a:solidFill>
        <a:ln>
          <a:noFill/>
        </a:ln>
        <a:effectLst/>
      </c:spPr>
    </c:plotArea>
    <c:plotVisOnly val="1"/>
    <c:dispBlanksAs val="span"/>
    <c:showDLblsOverMax val="1"/>
  </c:chart>
  <c:spPr>
    <a:solidFill>
      <a:srgbClr val="F8F6FF"/>
    </a:solidFill>
    <a:ln>
      <a:noFill/>
    </a:ln>
    <a:effectLst/>
  </c:spPr>
  <c:txPr>
    <a:bodyPr/>
    <a:lstStyle/>
    <a:p>
      <a:pPr>
        <a:defRPr>
          <a:latin typeface="Satoshi" pitchFamily="2" charset="77"/>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1729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348F"/>
        </a:solidFill>
        <a:effectLst/>
      </p:bgPr>
    </p:bg>
    <p:spTree>
      <p:nvGrpSpPr>
        <p:cNvPr id="1" name=""/>
        <p:cNvGrpSpPr/>
        <p:nvPr/>
      </p:nvGrpSpPr>
      <p:grpSpPr>
        <a:xfrm>
          <a:off x="0" y="0"/>
          <a:ext cx="0" cy="0"/>
          <a:chOff x="0" y="0"/>
          <a:chExt cx="0" cy="0"/>
        </a:xfrm>
      </p:grpSpPr>
      <p:sp>
        <p:nvSpPr>
          <p:cNvPr id="2" name="Shape 0"/>
          <p:cNvSpPr/>
          <p:nvPr/>
        </p:nvSpPr>
        <p:spPr>
          <a:xfrm>
            <a:off x="0" y="0"/>
            <a:ext cx="411480" cy="6858000"/>
          </a:xfrm>
          <a:prstGeom prst="rect">
            <a:avLst/>
          </a:prstGeom>
          <a:solidFill>
            <a:srgbClr val="633EBD"/>
          </a:solidFill>
          <a:ln w="12700">
            <a:solidFill>
              <a:srgbClr val="633EBD"/>
            </a:solidFill>
            <a:prstDash val="solid"/>
          </a:ln>
        </p:spPr>
        <p:txBody>
          <a:bodyPr/>
          <a:lstStyle/>
          <a:p>
            <a:endParaRPr lang="en-US"/>
          </a:p>
        </p:txBody>
      </p:sp>
      <p:sp>
        <p:nvSpPr>
          <p:cNvPr id="3" name="Shape 1"/>
          <p:cNvSpPr/>
          <p:nvPr/>
        </p:nvSpPr>
        <p:spPr>
          <a:xfrm>
            <a:off x="0" y="0"/>
            <a:ext cx="12188952" cy="73152"/>
          </a:xfrm>
          <a:prstGeom prst="rect">
            <a:avLst/>
          </a:prstGeom>
          <a:solidFill>
            <a:srgbClr val="E3EA30"/>
          </a:solidFill>
          <a:ln w="12700">
            <a:solidFill>
              <a:srgbClr val="E3EA30"/>
            </a:solidFill>
            <a:prstDash val="solid"/>
          </a:ln>
        </p:spPr>
        <p:txBody>
          <a:bodyPr/>
          <a:lstStyle/>
          <a:p>
            <a:endParaRPr lang="en-US"/>
          </a:p>
        </p:txBody>
      </p:sp>
      <p:sp>
        <p:nvSpPr>
          <p:cNvPr id="4" name="Text 2"/>
          <p:cNvSpPr/>
          <p:nvPr/>
        </p:nvSpPr>
        <p:spPr>
          <a:xfrm>
            <a:off x="685800" y="1005840"/>
            <a:ext cx="7498080" cy="822960"/>
          </a:xfrm>
          <a:prstGeom prst="rect">
            <a:avLst/>
          </a:prstGeom>
          <a:noFill/>
          <a:ln/>
        </p:spPr>
        <p:txBody>
          <a:bodyPr wrap="square" lIns="0" tIns="0" rIns="0" bIns="0" rtlCol="0" anchor="ctr"/>
          <a:lstStyle/>
          <a:p>
            <a:pPr marL="0" indent="0">
              <a:buNone/>
            </a:pPr>
            <a:r>
              <a:rPr lang="en-US" sz="4600" b="1" kern="0" spc="300" dirty="0">
                <a:solidFill>
                  <a:srgbClr val="FFFFFF"/>
                </a:solidFill>
                <a:latin typeface="Satoshi Black" pitchFamily="34" charset="0"/>
                <a:ea typeface="Satoshi Black" pitchFamily="34" charset="-122"/>
                <a:cs typeface="Satoshi Black" pitchFamily="34" charset="-120"/>
              </a:rPr>
              <a:t>STUDENT SOCIETY</a:t>
            </a:r>
            <a:endParaRPr lang="en-US" sz="4600" dirty="0"/>
          </a:p>
        </p:txBody>
      </p:sp>
      <p:sp>
        <p:nvSpPr>
          <p:cNvPr id="5" name="Text 3"/>
          <p:cNvSpPr/>
          <p:nvPr/>
        </p:nvSpPr>
        <p:spPr>
          <a:xfrm>
            <a:off x="685800" y="1783080"/>
            <a:ext cx="7498080" cy="822960"/>
          </a:xfrm>
          <a:prstGeom prst="rect">
            <a:avLst/>
          </a:prstGeom>
          <a:noFill/>
          <a:ln/>
        </p:spPr>
        <p:txBody>
          <a:bodyPr wrap="square" lIns="0" tIns="0" rIns="0" bIns="0" rtlCol="0" anchor="ctr"/>
          <a:lstStyle/>
          <a:p>
            <a:pPr marL="0" indent="0">
              <a:buNone/>
            </a:pPr>
            <a:r>
              <a:rPr lang="en-US" sz="4600" b="1" kern="0" spc="300" dirty="0">
                <a:solidFill>
                  <a:srgbClr val="E3EA30"/>
                </a:solidFill>
                <a:latin typeface="Satoshi Black" pitchFamily="34" charset="0"/>
                <a:ea typeface="Satoshi Black" pitchFamily="34" charset="-122"/>
                <a:cs typeface="Satoshi Black" pitchFamily="34" charset="-120"/>
              </a:rPr>
              <a:t>CARBON AUDIT</a:t>
            </a:r>
            <a:endParaRPr lang="en-US" sz="4600" dirty="0"/>
          </a:p>
        </p:txBody>
      </p:sp>
      <p:sp>
        <p:nvSpPr>
          <p:cNvPr id="6" name="Text 4"/>
          <p:cNvSpPr/>
          <p:nvPr/>
        </p:nvSpPr>
        <p:spPr>
          <a:xfrm>
            <a:off x="685800" y="2633472"/>
            <a:ext cx="7498080" cy="548640"/>
          </a:xfrm>
          <a:prstGeom prst="rect">
            <a:avLst/>
          </a:prstGeom>
          <a:noFill/>
          <a:ln/>
        </p:spPr>
        <p:txBody>
          <a:bodyPr wrap="square" lIns="0" tIns="0" rIns="0" bIns="0" rtlCol="0" anchor="ctr"/>
          <a:lstStyle/>
          <a:p>
            <a:pPr marL="0" indent="0">
              <a:buNone/>
            </a:pPr>
            <a:r>
              <a:rPr lang="en-US" sz="2200" dirty="0">
                <a:solidFill>
                  <a:srgbClr val="B06DFF"/>
                </a:solidFill>
                <a:latin typeface="Satoshi" pitchFamily="34" charset="0"/>
                <a:ea typeface="Satoshi" pitchFamily="34" charset="-122"/>
                <a:cs typeface="Satoshi" pitchFamily="34" charset="-120"/>
              </a:rPr>
              <a:t>2024 – 25  |  Imperial College Union</a:t>
            </a:r>
            <a:endParaRPr lang="en-US" sz="2200" dirty="0"/>
          </a:p>
        </p:txBody>
      </p:sp>
      <p:sp>
        <p:nvSpPr>
          <p:cNvPr id="7" name="Shape 5"/>
          <p:cNvSpPr/>
          <p:nvPr/>
        </p:nvSpPr>
        <p:spPr>
          <a:xfrm>
            <a:off x="8321040" y="914400"/>
            <a:ext cx="3566160" cy="3566160"/>
          </a:xfrm>
          <a:prstGeom prst="rect">
            <a:avLst/>
          </a:prstGeom>
          <a:solidFill>
            <a:srgbClr val="633EBD"/>
          </a:solidFill>
          <a:ln/>
          <a:effectLst>
            <a:outerShdw blurRad="279400" dist="50800" dir="8100000" algn="bl" rotWithShape="0">
              <a:srgbClr val="000000">
                <a:alpha val="30000"/>
              </a:srgbClr>
            </a:outerShdw>
          </a:effectLst>
        </p:spPr>
        <p:txBody>
          <a:bodyPr/>
          <a:lstStyle/>
          <a:p>
            <a:endParaRPr lang="en-US"/>
          </a:p>
        </p:txBody>
      </p:sp>
      <p:sp>
        <p:nvSpPr>
          <p:cNvPr id="8" name="Text 6"/>
          <p:cNvSpPr/>
          <p:nvPr/>
        </p:nvSpPr>
        <p:spPr>
          <a:xfrm>
            <a:off x="8321040" y="1005840"/>
            <a:ext cx="3566160" cy="1737360"/>
          </a:xfrm>
          <a:prstGeom prst="rect">
            <a:avLst/>
          </a:prstGeom>
          <a:noFill/>
          <a:ln/>
        </p:spPr>
        <p:txBody>
          <a:bodyPr wrap="square" lIns="0" tIns="0" rIns="0" bIns="0" rtlCol="0" anchor="ctr"/>
          <a:lstStyle/>
          <a:p>
            <a:pPr marL="0" indent="0" algn="ctr">
              <a:buNone/>
            </a:pPr>
            <a:r>
              <a:rPr lang="en-US" sz="8000" b="1" dirty="0">
                <a:solidFill>
                  <a:srgbClr val="E3EA30"/>
                </a:solidFill>
                <a:latin typeface="Satoshi Black" pitchFamily="34" charset="0"/>
                <a:ea typeface="Satoshi Black" pitchFamily="34" charset="-122"/>
                <a:cs typeface="Satoshi Black" pitchFamily="34" charset="-120"/>
              </a:rPr>
              <a:t>1,978</a:t>
            </a:r>
            <a:endParaRPr lang="en-US" sz="8000" dirty="0"/>
          </a:p>
        </p:txBody>
      </p:sp>
      <p:sp>
        <p:nvSpPr>
          <p:cNvPr id="9" name="Text 7"/>
          <p:cNvSpPr/>
          <p:nvPr/>
        </p:nvSpPr>
        <p:spPr>
          <a:xfrm>
            <a:off x="8321040" y="2651760"/>
            <a:ext cx="3566160" cy="475488"/>
          </a:xfrm>
          <a:prstGeom prst="rect">
            <a:avLst/>
          </a:prstGeom>
          <a:noFill/>
          <a:ln/>
        </p:spPr>
        <p:txBody>
          <a:bodyPr wrap="square" lIns="0" tIns="0" rIns="0" bIns="0" rtlCol="0" anchor="ctr"/>
          <a:lstStyle/>
          <a:p>
            <a:pPr marL="0" indent="0" algn="ctr">
              <a:buNone/>
            </a:pPr>
            <a:r>
              <a:rPr lang="en-US" sz="2200" dirty="0">
                <a:solidFill>
                  <a:srgbClr val="FFFFFF"/>
                </a:solidFill>
                <a:latin typeface="Satoshi" pitchFamily="34" charset="0"/>
                <a:ea typeface="Satoshi" pitchFamily="34" charset="-122"/>
                <a:cs typeface="Satoshi" pitchFamily="34" charset="-120"/>
              </a:rPr>
              <a:t>tCO₂e</a:t>
            </a:r>
            <a:endParaRPr lang="en-US" sz="2200" dirty="0"/>
          </a:p>
        </p:txBody>
      </p:sp>
      <p:sp>
        <p:nvSpPr>
          <p:cNvPr id="10" name="Text 8"/>
          <p:cNvSpPr/>
          <p:nvPr/>
        </p:nvSpPr>
        <p:spPr>
          <a:xfrm>
            <a:off x="8321040" y="3127248"/>
            <a:ext cx="3566160" cy="502920"/>
          </a:xfrm>
          <a:prstGeom prst="rect">
            <a:avLst/>
          </a:prstGeom>
          <a:noFill/>
          <a:ln/>
        </p:spPr>
        <p:txBody>
          <a:bodyPr wrap="square" lIns="0" tIns="0" rIns="0" bIns="0" rtlCol="0" anchor="ctr"/>
          <a:lstStyle/>
          <a:p>
            <a:pPr marL="0" indent="0" algn="ctr">
              <a:buNone/>
            </a:pPr>
            <a:r>
              <a:rPr lang="en-US" sz="1100" dirty="0">
                <a:solidFill>
                  <a:srgbClr val="B06DFF"/>
                </a:solidFill>
                <a:latin typeface="Satoshi" pitchFamily="34" charset="0"/>
                <a:ea typeface="Satoshi" pitchFamily="34" charset="-122"/>
                <a:cs typeface="Satoshi" pitchFamily="34" charset="-120"/>
              </a:rPr>
              <a:t>total Scope 3</a:t>
            </a:r>
            <a:endParaRPr lang="en-US" sz="1100" dirty="0"/>
          </a:p>
          <a:p>
            <a:pPr marL="0" indent="0" algn="ctr">
              <a:buNone/>
            </a:pPr>
            <a:r>
              <a:rPr lang="en-US" sz="1100" dirty="0">
                <a:solidFill>
                  <a:srgbClr val="B06DFF"/>
                </a:solidFill>
                <a:latin typeface="Satoshi" pitchFamily="34" charset="0"/>
                <a:ea typeface="Satoshi" pitchFamily="34" charset="-122"/>
                <a:cs typeface="Satoshi" pitchFamily="34" charset="-120"/>
              </a:rPr>
              <a:t>emissions 2024–25</a:t>
            </a:r>
            <a:endParaRPr lang="en-US" sz="1100" dirty="0"/>
          </a:p>
        </p:txBody>
      </p:sp>
      <p:sp>
        <p:nvSpPr>
          <p:cNvPr id="11" name="Shape 9"/>
          <p:cNvSpPr/>
          <p:nvPr/>
        </p:nvSpPr>
        <p:spPr>
          <a:xfrm>
            <a:off x="0" y="5349240"/>
            <a:ext cx="12188952" cy="1508760"/>
          </a:xfrm>
          <a:prstGeom prst="rect">
            <a:avLst/>
          </a:prstGeom>
          <a:solidFill>
            <a:srgbClr val="1C1C3A"/>
          </a:solidFill>
          <a:ln w="12700">
            <a:solidFill>
              <a:srgbClr val="1C1C3A"/>
            </a:solidFill>
            <a:prstDash val="solid"/>
          </a:ln>
        </p:spPr>
        <p:txBody>
          <a:bodyPr/>
          <a:lstStyle/>
          <a:p>
            <a:endParaRPr lang="en-US"/>
          </a:p>
        </p:txBody>
      </p:sp>
      <p:sp>
        <p:nvSpPr>
          <p:cNvPr id="12" name="Text 10"/>
          <p:cNvSpPr/>
          <p:nvPr/>
        </p:nvSpPr>
        <p:spPr>
          <a:xfrm>
            <a:off x="685800" y="5532120"/>
            <a:ext cx="10515600" cy="457200"/>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First ever carbon audit of ICU societies  ·  </a:t>
            </a:r>
            <a:r>
              <a:rPr lang="en-US" sz="1400" dirty="0">
                <a:solidFill>
                  <a:srgbClr val="FFFFFF"/>
                </a:solidFill>
                <a:latin typeface="Satoshi" pitchFamily="34" charset="0"/>
                <a:ea typeface="Satoshi" pitchFamily="34" charset="-122"/>
                <a:cs typeface="Satoshi" pitchFamily="34" charset="-120"/>
              </a:rPr>
              <a:t>28,570 transactions  ·  12 sectors  ·  All Scope 3</a:t>
            </a:r>
            <a:endParaRPr lang="en-US" sz="1400" dirty="0"/>
          </a:p>
        </p:txBody>
      </p:sp>
      <p:sp>
        <p:nvSpPr>
          <p:cNvPr id="13" name="Text 11"/>
          <p:cNvSpPr/>
          <p:nvPr/>
        </p:nvSpPr>
        <p:spPr>
          <a:xfrm>
            <a:off x="685800" y="6035040"/>
            <a:ext cx="10515600" cy="292608"/>
          </a:xfrm>
          <a:prstGeom prst="rect">
            <a:avLst/>
          </a:prstGeom>
          <a:noFill/>
          <a:ln/>
        </p:spPr>
        <p:txBody>
          <a:bodyPr wrap="square" lIns="0" tIns="0" rIns="0" bIns="0" rtlCol="0" anchor="ctr"/>
          <a:lstStyle/>
          <a:p>
            <a:pPr marL="0" indent="0">
              <a:buNone/>
            </a:pPr>
            <a:r>
              <a:rPr lang="en-US" sz="1100" i="1" dirty="0">
                <a:solidFill>
                  <a:srgbClr val="CAB9A9"/>
                </a:solidFill>
                <a:latin typeface="Satoshi" pitchFamily="34" charset="0"/>
                <a:ea typeface="Satoshi" pitchFamily="34" charset="-122"/>
                <a:cs typeface="Satoshi" pitchFamily="34" charset="-120"/>
              </a:rPr>
              <a:t>We welcome feedback, corrections and better approaches  ·  pres@ic.ac.uk</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C1C3A"/>
        </a:solidFill>
        <a:effectLst/>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E96126"/>
          </a:solidFill>
          <a:ln w="12700">
            <a:solidFill>
              <a:srgbClr val="E9612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FFFFFF"/>
                </a:solidFill>
                <a:latin typeface="Satoshi Black" pitchFamily="34" charset="0"/>
                <a:ea typeface="Satoshi Black" pitchFamily="34" charset="-122"/>
                <a:cs typeface="Satoshi Black" pitchFamily="34" charset="-120"/>
              </a:rPr>
              <a:t>CAVEATS &amp; LIMITATIONS  (1 of 2)</a:t>
            </a:r>
            <a:endParaRPr lang="en-US" sz="3000" dirty="0"/>
          </a:p>
        </p:txBody>
      </p:sp>
      <p:sp>
        <p:nvSpPr>
          <p:cNvPr id="4" name="Text 2"/>
          <p:cNvSpPr/>
          <p:nvPr/>
        </p:nvSpPr>
        <p:spPr>
          <a:xfrm>
            <a:off x="320040" y="822960"/>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Understanding what these numbers do and don't tell you</a:t>
            </a:r>
            <a:endParaRPr lang="en-US" sz="1300" dirty="0"/>
          </a:p>
        </p:txBody>
      </p:sp>
      <p:sp>
        <p:nvSpPr>
          <p:cNvPr id="5" name="Shape 3"/>
          <p:cNvSpPr/>
          <p:nvPr/>
        </p:nvSpPr>
        <p:spPr>
          <a:xfrm>
            <a:off x="457200" y="1572768"/>
            <a:ext cx="5577840" cy="1920240"/>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6" name="Shape 4"/>
          <p:cNvSpPr/>
          <p:nvPr/>
        </p:nvSpPr>
        <p:spPr>
          <a:xfrm>
            <a:off x="457200" y="1572768"/>
            <a:ext cx="73152" cy="1920240"/>
          </a:xfrm>
          <a:prstGeom prst="rect">
            <a:avLst/>
          </a:prstGeom>
          <a:solidFill>
            <a:srgbClr val="E96126"/>
          </a:solidFill>
          <a:ln w="12700">
            <a:solidFill>
              <a:srgbClr val="E96126"/>
            </a:solidFill>
            <a:prstDash val="solid"/>
          </a:ln>
        </p:spPr>
        <p:txBody>
          <a:bodyPr/>
          <a:lstStyle/>
          <a:p>
            <a:endParaRPr lang="en-US"/>
          </a:p>
        </p:txBody>
      </p:sp>
      <p:sp>
        <p:nvSpPr>
          <p:cNvPr id="7" name="Text 5"/>
          <p:cNvSpPr/>
          <p:nvPr/>
        </p:nvSpPr>
        <p:spPr>
          <a:xfrm>
            <a:off x="658368" y="1645920"/>
            <a:ext cx="594360" cy="502920"/>
          </a:xfrm>
          <a:prstGeom prst="rect">
            <a:avLst/>
          </a:prstGeom>
          <a:noFill/>
          <a:ln/>
        </p:spPr>
        <p:txBody>
          <a:bodyPr wrap="square" lIns="0" tIns="0" rIns="0" bIns="0" rtlCol="0" anchor="ctr"/>
          <a:lstStyle/>
          <a:p>
            <a:pPr marL="0" indent="0">
              <a:buNone/>
            </a:pPr>
            <a:r>
              <a:rPr lang="en-US" sz="2400" b="1" dirty="0">
                <a:solidFill>
                  <a:srgbClr val="E96126"/>
                </a:solidFill>
                <a:latin typeface="Satoshi Black" pitchFamily="34" charset="0"/>
                <a:ea typeface="Satoshi Black" pitchFamily="34" charset="-122"/>
                <a:cs typeface="Satoshi Black" pitchFamily="34" charset="-120"/>
              </a:rPr>
              <a:t>01</a:t>
            </a:r>
            <a:endParaRPr lang="en-US" sz="2400" dirty="0"/>
          </a:p>
        </p:txBody>
      </p:sp>
      <p:sp>
        <p:nvSpPr>
          <p:cNvPr id="8" name="Text 6"/>
          <p:cNvSpPr/>
          <p:nvPr/>
        </p:nvSpPr>
        <p:spPr>
          <a:xfrm>
            <a:off x="1261872" y="164592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This is ICU's first ever carbon audit</a:t>
            </a:r>
            <a:endParaRPr lang="en-US" sz="1300" dirty="0"/>
          </a:p>
        </p:txBody>
      </p:sp>
      <p:sp>
        <p:nvSpPr>
          <p:cNvPr id="9" name="Text 7"/>
          <p:cNvSpPr/>
          <p:nvPr/>
        </p:nvSpPr>
        <p:spPr>
          <a:xfrm>
            <a:off x="658368" y="2194560"/>
            <a:ext cx="5120640" cy="11887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There is no prior year to compare against. The 1,978 tCO₂e figure is a starting point, not a trend. Methodology decisions made here will need to be applied consistently in future years for the numbers to be comparable.</a:t>
            </a:r>
            <a:endParaRPr lang="en-US" sz="1100" dirty="0"/>
          </a:p>
        </p:txBody>
      </p:sp>
      <p:sp>
        <p:nvSpPr>
          <p:cNvPr id="10" name="Shape 8"/>
          <p:cNvSpPr/>
          <p:nvPr/>
        </p:nvSpPr>
        <p:spPr>
          <a:xfrm>
            <a:off x="457200" y="3767328"/>
            <a:ext cx="5577840" cy="1920240"/>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1" name="Shape 9"/>
          <p:cNvSpPr/>
          <p:nvPr/>
        </p:nvSpPr>
        <p:spPr>
          <a:xfrm>
            <a:off x="457200" y="3767328"/>
            <a:ext cx="73152" cy="1920240"/>
          </a:xfrm>
          <a:prstGeom prst="rect">
            <a:avLst/>
          </a:prstGeom>
          <a:solidFill>
            <a:srgbClr val="E3EA30"/>
          </a:solidFill>
          <a:ln w="12700">
            <a:solidFill>
              <a:srgbClr val="E3EA30"/>
            </a:solidFill>
            <a:prstDash val="solid"/>
          </a:ln>
        </p:spPr>
        <p:txBody>
          <a:bodyPr/>
          <a:lstStyle/>
          <a:p>
            <a:endParaRPr lang="en-US"/>
          </a:p>
        </p:txBody>
      </p:sp>
      <p:sp>
        <p:nvSpPr>
          <p:cNvPr id="12" name="Text 10"/>
          <p:cNvSpPr/>
          <p:nvPr/>
        </p:nvSpPr>
        <p:spPr>
          <a:xfrm>
            <a:off x="658368" y="3840480"/>
            <a:ext cx="594360" cy="502920"/>
          </a:xfrm>
          <a:prstGeom prst="rect">
            <a:avLst/>
          </a:prstGeom>
          <a:noFill/>
          <a:ln/>
        </p:spPr>
        <p:txBody>
          <a:bodyPr wrap="square" lIns="0" tIns="0" rIns="0" bIns="0" rtlCol="0" anchor="ctr"/>
          <a:lstStyle/>
          <a:p>
            <a:pPr marL="0" indent="0">
              <a:buNone/>
            </a:pPr>
            <a:r>
              <a:rPr lang="en-US" sz="2400" b="1" dirty="0">
                <a:solidFill>
                  <a:srgbClr val="E3EA30"/>
                </a:solidFill>
                <a:latin typeface="Satoshi Black" pitchFamily="34" charset="0"/>
                <a:ea typeface="Satoshi Black" pitchFamily="34" charset="-122"/>
                <a:cs typeface="Satoshi Black" pitchFamily="34" charset="-120"/>
              </a:rPr>
              <a:t>02</a:t>
            </a:r>
            <a:endParaRPr lang="en-US" sz="2400" dirty="0"/>
          </a:p>
        </p:txBody>
      </p:sp>
      <p:sp>
        <p:nvSpPr>
          <p:cNvPr id="13" name="Text 11"/>
          <p:cNvSpPr/>
          <p:nvPr/>
        </p:nvSpPr>
        <p:spPr>
          <a:xfrm>
            <a:off x="1261872" y="384048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Not all society activity is captured</a:t>
            </a:r>
            <a:endParaRPr lang="en-US" sz="1300" dirty="0"/>
          </a:p>
        </p:txBody>
      </p:sp>
      <p:sp>
        <p:nvSpPr>
          <p:cNvPr id="14" name="Text 12"/>
          <p:cNvSpPr/>
          <p:nvPr/>
        </p:nvSpPr>
        <p:spPr>
          <a:xfrm>
            <a:off x="658368" y="4389120"/>
            <a:ext cx="5120640" cy="11887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Only centrally recorded financial transactions are included. Societies that use personal accounts, undocumented cash, or do not submit all claims will not be fully represented. The real footprint is larger than 1,978 tCO₂e.</a:t>
            </a:r>
            <a:endParaRPr lang="en-US" sz="1100" dirty="0"/>
          </a:p>
        </p:txBody>
      </p:sp>
      <p:sp>
        <p:nvSpPr>
          <p:cNvPr id="15" name="Shape 13"/>
          <p:cNvSpPr/>
          <p:nvPr/>
        </p:nvSpPr>
        <p:spPr>
          <a:xfrm>
            <a:off x="6400800" y="1572768"/>
            <a:ext cx="5577840" cy="1920240"/>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6" name="Shape 14"/>
          <p:cNvSpPr/>
          <p:nvPr/>
        </p:nvSpPr>
        <p:spPr>
          <a:xfrm>
            <a:off x="6400800" y="1572768"/>
            <a:ext cx="73152" cy="1920240"/>
          </a:xfrm>
          <a:prstGeom prst="rect">
            <a:avLst/>
          </a:prstGeom>
          <a:solidFill>
            <a:srgbClr val="B06DFF"/>
          </a:solidFill>
          <a:ln w="12700">
            <a:solidFill>
              <a:srgbClr val="B06DFF"/>
            </a:solidFill>
            <a:prstDash val="solid"/>
          </a:ln>
        </p:spPr>
        <p:txBody>
          <a:bodyPr/>
          <a:lstStyle/>
          <a:p>
            <a:endParaRPr lang="en-US"/>
          </a:p>
        </p:txBody>
      </p:sp>
      <p:sp>
        <p:nvSpPr>
          <p:cNvPr id="17" name="Text 15"/>
          <p:cNvSpPr/>
          <p:nvPr/>
        </p:nvSpPr>
        <p:spPr>
          <a:xfrm>
            <a:off x="6601968" y="1645920"/>
            <a:ext cx="594360" cy="502920"/>
          </a:xfrm>
          <a:prstGeom prst="rect">
            <a:avLst/>
          </a:prstGeom>
          <a:noFill/>
          <a:ln/>
        </p:spPr>
        <p:txBody>
          <a:bodyPr wrap="square" lIns="0" tIns="0" rIns="0" bIns="0" rtlCol="0" anchor="ctr"/>
          <a:lstStyle/>
          <a:p>
            <a:pPr marL="0" indent="0">
              <a:buNone/>
            </a:pPr>
            <a:r>
              <a:rPr lang="en-US" sz="2400" b="1" dirty="0">
                <a:solidFill>
                  <a:srgbClr val="B06DFF"/>
                </a:solidFill>
                <a:latin typeface="Satoshi Black" pitchFamily="34" charset="0"/>
                <a:ea typeface="Satoshi Black" pitchFamily="34" charset="-122"/>
                <a:cs typeface="Satoshi Black" pitchFamily="34" charset="-120"/>
              </a:rPr>
              <a:t>03</a:t>
            </a:r>
            <a:endParaRPr lang="en-US" sz="2400" dirty="0"/>
          </a:p>
        </p:txBody>
      </p:sp>
      <p:sp>
        <p:nvSpPr>
          <p:cNvPr id="18" name="Text 16"/>
          <p:cNvSpPr/>
          <p:nvPr/>
        </p:nvSpPr>
        <p:spPr>
          <a:xfrm>
            <a:off x="7205472" y="164592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Financial codes are used inconsistently</a:t>
            </a:r>
            <a:endParaRPr lang="en-US" sz="1300" dirty="0"/>
          </a:p>
        </p:txBody>
      </p:sp>
      <p:sp>
        <p:nvSpPr>
          <p:cNvPr id="19" name="Text 17"/>
          <p:cNvSpPr/>
          <p:nvPr/>
        </p:nvSpPr>
        <p:spPr>
          <a:xfrm>
            <a:off x="6601968" y="2194560"/>
            <a:ext cx="5120640" cy="11887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ICU engaged the Activities Forum last year to understand how different societies use account codes in practice. The same code can mean very different things across sectors. We applied the best available interpretation for each code, documented throughout.</a:t>
            </a:r>
            <a:endParaRPr lang="en-US" sz="1100" dirty="0"/>
          </a:p>
        </p:txBody>
      </p:sp>
      <p:sp>
        <p:nvSpPr>
          <p:cNvPr id="20" name="Shape 18"/>
          <p:cNvSpPr/>
          <p:nvPr/>
        </p:nvSpPr>
        <p:spPr>
          <a:xfrm>
            <a:off x="6400800" y="3767328"/>
            <a:ext cx="5577840" cy="1920240"/>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21" name="Shape 19"/>
          <p:cNvSpPr/>
          <p:nvPr/>
        </p:nvSpPr>
        <p:spPr>
          <a:xfrm>
            <a:off x="6400800" y="3767328"/>
            <a:ext cx="73152" cy="1920240"/>
          </a:xfrm>
          <a:prstGeom prst="rect">
            <a:avLst/>
          </a:prstGeom>
          <a:solidFill>
            <a:srgbClr val="5DC356"/>
          </a:solidFill>
          <a:ln w="12700">
            <a:solidFill>
              <a:srgbClr val="5DC356"/>
            </a:solidFill>
            <a:prstDash val="solid"/>
          </a:ln>
        </p:spPr>
        <p:txBody>
          <a:bodyPr/>
          <a:lstStyle/>
          <a:p>
            <a:endParaRPr lang="en-US"/>
          </a:p>
        </p:txBody>
      </p:sp>
      <p:sp>
        <p:nvSpPr>
          <p:cNvPr id="22" name="Text 20"/>
          <p:cNvSpPr/>
          <p:nvPr/>
        </p:nvSpPr>
        <p:spPr>
          <a:xfrm>
            <a:off x="6601968" y="3840480"/>
            <a:ext cx="594360" cy="502920"/>
          </a:xfrm>
          <a:prstGeom prst="rect">
            <a:avLst/>
          </a:prstGeom>
          <a:noFill/>
          <a:ln/>
        </p:spPr>
        <p:txBody>
          <a:bodyPr wrap="square" lIns="0" tIns="0" rIns="0" bIns="0" rtlCol="0" anchor="ctr"/>
          <a:lstStyle/>
          <a:p>
            <a:pPr marL="0" indent="0">
              <a:buNone/>
            </a:pPr>
            <a:r>
              <a:rPr lang="en-US" sz="2400" b="1" dirty="0">
                <a:solidFill>
                  <a:srgbClr val="5DC356"/>
                </a:solidFill>
                <a:latin typeface="Satoshi Black" pitchFamily="34" charset="0"/>
                <a:ea typeface="Satoshi Black" pitchFamily="34" charset="-122"/>
                <a:cs typeface="Satoshi Black" pitchFamily="34" charset="-120"/>
              </a:rPr>
              <a:t>04</a:t>
            </a:r>
            <a:endParaRPr lang="en-US" sz="2400" dirty="0"/>
          </a:p>
        </p:txBody>
      </p:sp>
      <p:sp>
        <p:nvSpPr>
          <p:cNvPr id="23" name="Text 21"/>
          <p:cNvSpPr/>
          <p:nvPr/>
        </p:nvSpPr>
        <p:spPr>
          <a:xfrm>
            <a:off x="7205472" y="384048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Spend-based factors carry inherent uncertainty</a:t>
            </a:r>
            <a:endParaRPr lang="en-US" sz="1300" dirty="0"/>
          </a:p>
        </p:txBody>
      </p:sp>
      <p:sp>
        <p:nvSpPr>
          <p:cNvPr id="24" name="Text 22"/>
          <p:cNvSpPr/>
          <p:nvPr/>
        </p:nvSpPr>
        <p:spPr>
          <a:xfrm>
            <a:off x="6601968" y="4389120"/>
            <a:ext cx="5120640" cy="11887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All HESCET factors are spend-based averages from national economic input-output tables. They measure the carbon embedded in a sector's entire supply chain per £ of revenue — not the emissions of a specific purchase. Individual supplier intensity may differ significantly from the average.</a:t>
            </a:r>
            <a:endParaRPr lang="en-US" sz="1100" dirty="0"/>
          </a:p>
        </p:txBody>
      </p:sp>
      <p:sp>
        <p:nvSpPr>
          <p:cNvPr id="25" name="Text 23"/>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10 / 13</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C1C3A"/>
        </a:solidFill>
        <a:effectLst/>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E96126"/>
          </a:solidFill>
          <a:ln w="12700">
            <a:solidFill>
              <a:srgbClr val="E9612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FFFFFF"/>
                </a:solidFill>
                <a:latin typeface="Satoshi Black" pitchFamily="34" charset="0"/>
                <a:ea typeface="Satoshi Black" pitchFamily="34" charset="-122"/>
                <a:cs typeface="Satoshi Black" pitchFamily="34" charset="-120"/>
              </a:rPr>
              <a:t>CAVEATS &amp; LIMITATIONS  (2 of 2)</a:t>
            </a:r>
            <a:endParaRPr lang="en-US" sz="3000" dirty="0"/>
          </a:p>
        </p:txBody>
      </p:sp>
      <p:sp>
        <p:nvSpPr>
          <p:cNvPr id="4" name="Shape 2"/>
          <p:cNvSpPr/>
          <p:nvPr/>
        </p:nvSpPr>
        <p:spPr>
          <a:xfrm>
            <a:off x="457200" y="1115568"/>
            <a:ext cx="5577840" cy="2121408"/>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5" name="Shape 3"/>
          <p:cNvSpPr/>
          <p:nvPr/>
        </p:nvSpPr>
        <p:spPr>
          <a:xfrm>
            <a:off x="457200" y="1115568"/>
            <a:ext cx="73152" cy="2121408"/>
          </a:xfrm>
          <a:prstGeom prst="rect">
            <a:avLst/>
          </a:prstGeom>
          <a:solidFill>
            <a:srgbClr val="B06DFF"/>
          </a:solidFill>
          <a:ln w="12700">
            <a:solidFill>
              <a:srgbClr val="B06DFF"/>
            </a:solidFill>
            <a:prstDash val="solid"/>
          </a:ln>
        </p:spPr>
        <p:txBody>
          <a:bodyPr/>
          <a:lstStyle/>
          <a:p>
            <a:endParaRPr lang="en-US"/>
          </a:p>
        </p:txBody>
      </p:sp>
      <p:sp>
        <p:nvSpPr>
          <p:cNvPr id="6" name="Text 4"/>
          <p:cNvSpPr/>
          <p:nvPr/>
        </p:nvSpPr>
        <p:spPr>
          <a:xfrm>
            <a:off x="658368" y="1188720"/>
            <a:ext cx="594360" cy="502920"/>
          </a:xfrm>
          <a:prstGeom prst="rect">
            <a:avLst/>
          </a:prstGeom>
          <a:noFill/>
          <a:ln/>
        </p:spPr>
        <p:txBody>
          <a:bodyPr wrap="square" lIns="0" tIns="0" rIns="0" bIns="0" rtlCol="0" anchor="ctr"/>
          <a:lstStyle/>
          <a:p>
            <a:pPr marL="0" indent="0">
              <a:buNone/>
            </a:pPr>
            <a:r>
              <a:rPr lang="en-US" sz="2400" b="1" dirty="0">
                <a:solidFill>
                  <a:srgbClr val="B06DFF"/>
                </a:solidFill>
                <a:latin typeface="Satoshi Black" pitchFamily="34" charset="0"/>
                <a:ea typeface="Satoshi Black" pitchFamily="34" charset="-122"/>
                <a:cs typeface="Satoshi Black" pitchFamily="34" charset="-120"/>
              </a:rPr>
              <a:t>05</a:t>
            </a:r>
            <a:endParaRPr lang="en-US" sz="2400" dirty="0"/>
          </a:p>
        </p:txBody>
      </p:sp>
      <p:sp>
        <p:nvSpPr>
          <p:cNvPr id="7" name="Text 5"/>
          <p:cNvSpPr/>
          <p:nvPr/>
        </p:nvSpPr>
        <p:spPr>
          <a:xfrm>
            <a:off x="1261872" y="118872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Ground travel: spend-based vs per-km</a:t>
            </a:r>
            <a:endParaRPr lang="en-US" sz="1300" dirty="0"/>
          </a:p>
        </p:txBody>
      </p:sp>
      <p:sp>
        <p:nvSpPr>
          <p:cNvPr id="8" name="Text 6"/>
          <p:cNvSpPr/>
          <p:nvPr/>
        </p:nvSpPr>
        <p:spPr>
          <a:xfrm>
            <a:off x="658368" y="1737360"/>
            <a:ext cx="5120640" cy="137160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The HESCET ground travel factor (2.715 kgCO₂e/£) is a supply-chain average across the entire transport sector. A physical per-km calculation — actual mode × actual distance — would give a lower figure for the same journeys. Both are valid; they measure different things. We use the HESCET figure to stay aligned with Imperial's methodology.</a:t>
            </a:r>
            <a:endParaRPr lang="en-US" sz="1100" dirty="0"/>
          </a:p>
        </p:txBody>
      </p:sp>
      <p:sp>
        <p:nvSpPr>
          <p:cNvPr id="9" name="Shape 7"/>
          <p:cNvSpPr/>
          <p:nvPr/>
        </p:nvSpPr>
        <p:spPr>
          <a:xfrm>
            <a:off x="457200" y="3493008"/>
            <a:ext cx="5577840" cy="2121408"/>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0" name="Shape 8"/>
          <p:cNvSpPr/>
          <p:nvPr/>
        </p:nvSpPr>
        <p:spPr>
          <a:xfrm>
            <a:off x="457200" y="3493008"/>
            <a:ext cx="73152" cy="2121408"/>
          </a:xfrm>
          <a:prstGeom prst="rect">
            <a:avLst/>
          </a:prstGeom>
          <a:solidFill>
            <a:srgbClr val="E96126"/>
          </a:solidFill>
          <a:ln w="12700">
            <a:solidFill>
              <a:srgbClr val="E96126"/>
            </a:solidFill>
            <a:prstDash val="solid"/>
          </a:ln>
        </p:spPr>
        <p:txBody>
          <a:bodyPr/>
          <a:lstStyle/>
          <a:p>
            <a:endParaRPr lang="en-US"/>
          </a:p>
        </p:txBody>
      </p:sp>
      <p:sp>
        <p:nvSpPr>
          <p:cNvPr id="11" name="Text 9"/>
          <p:cNvSpPr/>
          <p:nvPr/>
        </p:nvSpPr>
        <p:spPr>
          <a:xfrm>
            <a:off x="658368" y="3566160"/>
            <a:ext cx="594360" cy="502920"/>
          </a:xfrm>
          <a:prstGeom prst="rect">
            <a:avLst/>
          </a:prstGeom>
          <a:noFill/>
          <a:ln/>
        </p:spPr>
        <p:txBody>
          <a:bodyPr wrap="square" lIns="0" tIns="0" rIns="0" bIns="0" rtlCol="0" anchor="ctr"/>
          <a:lstStyle/>
          <a:p>
            <a:pPr marL="0" indent="0">
              <a:buNone/>
            </a:pPr>
            <a:r>
              <a:rPr lang="en-US" sz="2400" b="1" dirty="0">
                <a:solidFill>
                  <a:srgbClr val="E96126"/>
                </a:solidFill>
                <a:latin typeface="Satoshi Black" pitchFamily="34" charset="0"/>
                <a:ea typeface="Satoshi Black" pitchFamily="34" charset="-122"/>
                <a:cs typeface="Satoshi Black" pitchFamily="34" charset="-120"/>
              </a:rPr>
              <a:t>06</a:t>
            </a:r>
            <a:endParaRPr lang="en-US" sz="2400" dirty="0"/>
          </a:p>
        </p:txBody>
      </p:sp>
      <p:sp>
        <p:nvSpPr>
          <p:cNvPr id="12" name="Text 10"/>
          <p:cNvSpPr/>
          <p:nvPr/>
        </p:nvSpPr>
        <p:spPr>
          <a:xfrm>
            <a:off x="1261872" y="356616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BEIS factors and version matching</a:t>
            </a:r>
            <a:endParaRPr lang="en-US" sz="1300" dirty="0"/>
          </a:p>
        </p:txBody>
      </p:sp>
      <p:sp>
        <p:nvSpPr>
          <p:cNvPr id="13" name="Text 11"/>
          <p:cNvSpPr/>
          <p:nvPr/>
        </p:nvSpPr>
        <p:spPr>
          <a:xfrm>
            <a:off x="658368" y="4114800"/>
            <a:ext cx="5120640" cy="137160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The 2024 DEFRA update was not yet incorporated into a new HESCET release at the time of this audit. We use BEIS factors to match Imperial's own reporting version. Future audits should update to the factor version in use by Imperial at the time, and note the impact of any factor changes separately from spend changes.</a:t>
            </a:r>
            <a:endParaRPr lang="en-US" sz="1100" dirty="0"/>
          </a:p>
        </p:txBody>
      </p:sp>
      <p:sp>
        <p:nvSpPr>
          <p:cNvPr id="14" name="Shape 12"/>
          <p:cNvSpPr/>
          <p:nvPr/>
        </p:nvSpPr>
        <p:spPr>
          <a:xfrm>
            <a:off x="6400800" y="1115568"/>
            <a:ext cx="5577840" cy="2121408"/>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5" name="Shape 13"/>
          <p:cNvSpPr/>
          <p:nvPr/>
        </p:nvSpPr>
        <p:spPr>
          <a:xfrm>
            <a:off x="6400800" y="1115568"/>
            <a:ext cx="73152" cy="2121408"/>
          </a:xfrm>
          <a:prstGeom prst="rect">
            <a:avLst/>
          </a:prstGeom>
          <a:solidFill>
            <a:srgbClr val="5DC356"/>
          </a:solidFill>
          <a:ln w="12700">
            <a:solidFill>
              <a:srgbClr val="5DC356"/>
            </a:solidFill>
            <a:prstDash val="solid"/>
          </a:ln>
        </p:spPr>
        <p:txBody>
          <a:bodyPr/>
          <a:lstStyle/>
          <a:p>
            <a:endParaRPr lang="en-US"/>
          </a:p>
        </p:txBody>
      </p:sp>
      <p:sp>
        <p:nvSpPr>
          <p:cNvPr id="16" name="Text 14"/>
          <p:cNvSpPr/>
          <p:nvPr/>
        </p:nvSpPr>
        <p:spPr>
          <a:xfrm>
            <a:off x="6601968" y="1188720"/>
            <a:ext cx="594360" cy="502920"/>
          </a:xfrm>
          <a:prstGeom prst="rect">
            <a:avLst/>
          </a:prstGeom>
          <a:noFill/>
          <a:ln/>
        </p:spPr>
        <p:txBody>
          <a:bodyPr wrap="square" lIns="0" tIns="0" rIns="0" bIns="0" rtlCol="0" anchor="ctr"/>
          <a:lstStyle/>
          <a:p>
            <a:pPr marL="0" indent="0">
              <a:buNone/>
            </a:pPr>
            <a:r>
              <a:rPr lang="en-US" sz="2400" b="1" dirty="0">
                <a:solidFill>
                  <a:srgbClr val="5DC356"/>
                </a:solidFill>
                <a:latin typeface="Satoshi Black" pitchFamily="34" charset="0"/>
                <a:ea typeface="Satoshi Black" pitchFamily="34" charset="-122"/>
                <a:cs typeface="Satoshi Black" pitchFamily="34" charset="-120"/>
              </a:rPr>
              <a:t>07</a:t>
            </a:r>
            <a:endParaRPr lang="en-US" sz="2400" dirty="0"/>
          </a:p>
        </p:txBody>
      </p:sp>
      <p:sp>
        <p:nvSpPr>
          <p:cNvPr id="17" name="Text 15"/>
          <p:cNvSpPr/>
          <p:nvPr/>
        </p:nvSpPr>
        <p:spPr>
          <a:xfrm>
            <a:off x="7205472" y="118872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Proxy factors for some account codes</a:t>
            </a:r>
            <a:endParaRPr lang="en-US" sz="1300" dirty="0"/>
          </a:p>
        </p:txBody>
      </p:sp>
      <p:sp>
        <p:nvSpPr>
          <p:cNvPr id="18" name="Text 16"/>
          <p:cNvSpPr/>
          <p:nvPr/>
        </p:nvSpPr>
        <p:spPr>
          <a:xfrm>
            <a:off x="6601968" y="1737360"/>
            <a:ext cx="5120640" cy="137160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Three codes required proxy factors: Cultural Activities (650) — mapped to restaurant meals as a conservative upper bound; Maintenance (770) — mapped to paint/wallpaper; Goods for Resale (705) — mapped to clothing. These are documented in the accompanying Excel and methodology note.</a:t>
            </a:r>
            <a:endParaRPr lang="en-US" sz="1100" dirty="0"/>
          </a:p>
        </p:txBody>
      </p:sp>
      <p:sp>
        <p:nvSpPr>
          <p:cNvPr id="19" name="Shape 17"/>
          <p:cNvSpPr/>
          <p:nvPr/>
        </p:nvSpPr>
        <p:spPr>
          <a:xfrm>
            <a:off x="6400800" y="3493008"/>
            <a:ext cx="5577840" cy="2121408"/>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20" name="Shape 18"/>
          <p:cNvSpPr/>
          <p:nvPr/>
        </p:nvSpPr>
        <p:spPr>
          <a:xfrm>
            <a:off x="6400800" y="3493008"/>
            <a:ext cx="73152" cy="2121408"/>
          </a:xfrm>
          <a:prstGeom prst="rect">
            <a:avLst/>
          </a:prstGeom>
          <a:solidFill>
            <a:srgbClr val="E3EA30"/>
          </a:solidFill>
          <a:ln w="12700">
            <a:solidFill>
              <a:srgbClr val="E3EA30"/>
            </a:solidFill>
            <a:prstDash val="solid"/>
          </a:ln>
        </p:spPr>
        <p:txBody>
          <a:bodyPr/>
          <a:lstStyle/>
          <a:p>
            <a:endParaRPr lang="en-US"/>
          </a:p>
        </p:txBody>
      </p:sp>
      <p:sp>
        <p:nvSpPr>
          <p:cNvPr id="21" name="Text 19"/>
          <p:cNvSpPr/>
          <p:nvPr/>
        </p:nvSpPr>
        <p:spPr>
          <a:xfrm>
            <a:off x="6601968" y="3566160"/>
            <a:ext cx="594360" cy="502920"/>
          </a:xfrm>
          <a:prstGeom prst="rect">
            <a:avLst/>
          </a:prstGeom>
          <a:noFill/>
          <a:ln/>
        </p:spPr>
        <p:txBody>
          <a:bodyPr wrap="square" lIns="0" tIns="0" rIns="0" bIns="0" rtlCol="0" anchor="ctr"/>
          <a:lstStyle/>
          <a:p>
            <a:pPr marL="0" indent="0">
              <a:buNone/>
            </a:pPr>
            <a:r>
              <a:rPr lang="en-US" sz="2400" b="1" dirty="0">
                <a:solidFill>
                  <a:srgbClr val="E3EA30"/>
                </a:solidFill>
                <a:latin typeface="Satoshi Black" pitchFamily="34" charset="0"/>
                <a:ea typeface="Satoshi Black" pitchFamily="34" charset="-122"/>
                <a:cs typeface="Satoshi Black" pitchFamily="34" charset="-120"/>
              </a:rPr>
              <a:t>08</a:t>
            </a:r>
            <a:endParaRPr lang="en-US" sz="2400" dirty="0"/>
          </a:p>
        </p:txBody>
      </p:sp>
      <p:sp>
        <p:nvSpPr>
          <p:cNvPr id="22" name="Text 20"/>
          <p:cNvSpPr/>
          <p:nvPr/>
        </p:nvSpPr>
        <p:spPr>
          <a:xfrm>
            <a:off x="7205472" y="3566160"/>
            <a:ext cx="4526280" cy="45720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We welcome improvements</a:t>
            </a:r>
            <a:endParaRPr lang="en-US" sz="1300" dirty="0"/>
          </a:p>
        </p:txBody>
      </p:sp>
      <p:sp>
        <p:nvSpPr>
          <p:cNvPr id="23" name="Text 21"/>
          <p:cNvSpPr/>
          <p:nvPr/>
        </p:nvSpPr>
        <p:spPr>
          <a:xfrm>
            <a:off x="6601968" y="4114800"/>
            <a:ext cx="5120640" cy="137160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This is a methodology draft, not a finished product. If you see a better way to map an account code, a more appropriate HESCET category, or a factual error, please get in touch. The goal is for this to improve every year.</a:t>
            </a:r>
            <a:endParaRPr lang="en-US" sz="1100" dirty="0"/>
          </a:p>
          <a:p>
            <a:pPr marL="0" indent="0">
              <a:buNone/>
            </a:pPr>
            <a:endParaRPr lang="en-US" sz="1100" dirty="0"/>
          </a:p>
          <a:p>
            <a:pPr marL="0" indent="0">
              <a:buNone/>
            </a:pPr>
            <a:r>
              <a:rPr lang="en-US" sz="1100" dirty="0">
                <a:solidFill>
                  <a:srgbClr val="CAB9A9"/>
                </a:solidFill>
                <a:latin typeface="Satoshi" pitchFamily="34" charset="0"/>
                <a:ea typeface="Satoshi" pitchFamily="34" charset="-122"/>
                <a:cs typeface="Satoshi" pitchFamily="34" charset="-120"/>
              </a:rPr>
              <a:t>Contact: pres@ic.ac.uk</a:t>
            </a:r>
            <a:endParaRPr lang="en-US" sz="1100" dirty="0"/>
          </a:p>
        </p:txBody>
      </p:sp>
      <p:sp>
        <p:nvSpPr>
          <p:cNvPr id="24" name="Shape 22"/>
          <p:cNvSpPr/>
          <p:nvPr/>
        </p:nvSpPr>
        <p:spPr>
          <a:xfrm>
            <a:off x="0" y="5833872"/>
            <a:ext cx="12188952" cy="1024128"/>
          </a:xfrm>
          <a:prstGeom prst="rect">
            <a:avLst/>
          </a:prstGeom>
          <a:solidFill>
            <a:srgbClr val="00348F"/>
          </a:solidFill>
          <a:ln w="12700">
            <a:solidFill>
              <a:srgbClr val="00348F"/>
            </a:solidFill>
            <a:prstDash val="solid"/>
          </a:ln>
        </p:spPr>
        <p:txBody>
          <a:bodyPr/>
          <a:lstStyle/>
          <a:p>
            <a:endParaRPr lang="en-US"/>
          </a:p>
        </p:txBody>
      </p:sp>
      <p:sp>
        <p:nvSpPr>
          <p:cNvPr id="25" name="Text 23"/>
          <p:cNvSpPr/>
          <p:nvPr/>
        </p:nvSpPr>
        <p:spPr>
          <a:xfrm>
            <a:off x="457200" y="5897880"/>
            <a:ext cx="10220960" cy="384048"/>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This is the first carbon audit ICU has ever conducted. We are proud to publish it and committed to improving it every year.</a:t>
            </a:r>
            <a:endParaRPr lang="en-US" sz="1300" dirty="0"/>
          </a:p>
        </p:txBody>
      </p:sp>
      <p:sp>
        <p:nvSpPr>
          <p:cNvPr id="26" name="Text 24"/>
          <p:cNvSpPr/>
          <p:nvPr/>
        </p:nvSpPr>
        <p:spPr>
          <a:xfrm>
            <a:off x="457200" y="6291072"/>
            <a:ext cx="9144000" cy="274320"/>
          </a:xfrm>
          <a:prstGeom prst="rect">
            <a:avLst/>
          </a:prstGeom>
          <a:noFill/>
          <a:ln/>
        </p:spPr>
        <p:txBody>
          <a:bodyPr wrap="square" lIns="0" tIns="0" rIns="0" bIns="0" rtlCol="0" anchor="ctr"/>
          <a:lstStyle/>
          <a:p>
            <a:pPr marL="0" indent="0">
              <a:buNone/>
            </a:pPr>
            <a:r>
              <a:rPr lang="en-US" sz="1100" dirty="0">
                <a:solidFill>
                  <a:srgbClr val="E3EA30"/>
                </a:solidFill>
                <a:latin typeface="Satoshi" pitchFamily="34" charset="0"/>
                <a:ea typeface="Satoshi" pitchFamily="34" charset="-122"/>
                <a:cs typeface="Satoshi" pitchFamily="34" charset="-120"/>
              </a:rPr>
              <a:t>Feedback, suggestions &amp; corrections: pres@ic.ac.uk</a:t>
            </a:r>
            <a:endParaRPr lang="en-US" sz="1100" dirty="0"/>
          </a:p>
        </p:txBody>
      </p:sp>
      <p:sp>
        <p:nvSpPr>
          <p:cNvPr id="27" name="Text 25"/>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11 / 13</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633EBD"/>
          </a:solidFill>
          <a:ln w="12700">
            <a:solidFill>
              <a:srgbClr val="633EBD"/>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FINANCIAL CODE RECOMMENDATIONS</a:t>
            </a:r>
            <a:endParaRPr lang="en-US" sz="3000" dirty="0"/>
          </a:p>
        </p:txBody>
      </p:sp>
      <p:sp>
        <p:nvSpPr>
          <p:cNvPr id="4" name="Text 2"/>
          <p:cNvSpPr/>
          <p:nvPr/>
        </p:nvSpPr>
        <p:spPr>
          <a:xfrm>
            <a:off x="320040" y="822960"/>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Changes that would make future audits significantly more accurate</a:t>
            </a:r>
            <a:endParaRPr lang="en-US" sz="1300" dirty="0"/>
          </a:p>
        </p:txBody>
      </p:sp>
      <p:sp>
        <p:nvSpPr>
          <p:cNvPr id="5" name="Shape 3"/>
          <p:cNvSpPr/>
          <p:nvPr/>
        </p:nvSpPr>
        <p:spPr>
          <a:xfrm>
            <a:off x="320040" y="1143000"/>
            <a:ext cx="5669280" cy="23317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6" name="Shape 4"/>
          <p:cNvSpPr/>
          <p:nvPr/>
        </p:nvSpPr>
        <p:spPr>
          <a:xfrm>
            <a:off x="320040" y="1143000"/>
            <a:ext cx="5669280" cy="91440"/>
          </a:xfrm>
          <a:prstGeom prst="rect">
            <a:avLst/>
          </a:prstGeom>
          <a:solidFill>
            <a:srgbClr val="E96126"/>
          </a:solidFill>
          <a:ln w="12700">
            <a:solidFill>
              <a:srgbClr val="E96126"/>
            </a:solidFill>
            <a:prstDash val="solid"/>
          </a:ln>
        </p:spPr>
        <p:txBody>
          <a:bodyPr/>
          <a:lstStyle/>
          <a:p>
            <a:endParaRPr lang="en-US"/>
          </a:p>
        </p:txBody>
      </p:sp>
      <p:sp>
        <p:nvSpPr>
          <p:cNvPr id="7" name="Text 5"/>
          <p:cNvSpPr/>
          <p:nvPr/>
        </p:nvSpPr>
        <p:spPr>
          <a:xfrm>
            <a:off x="502920" y="1307592"/>
            <a:ext cx="5303520" cy="384048"/>
          </a:xfrm>
          <a:prstGeom prst="rect">
            <a:avLst/>
          </a:prstGeom>
          <a:noFill/>
          <a:ln/>
        </p:spPr>
        <p:txBody>
          <a:bodyPr wrap="square" lIns="0" tIns="0" rIns="0" bIns="0" rtlCol="0" anchor="ctr"/>
          <a:lstStyle/>
          <a:p>
            <a:pPr marL="0" indent="0">
              <a:buNone/>
            </a:pPr>
            <a:r>
              <a:rPr lang="en-US" sz="1300" b="1" dirty="0">
                <a:solidFill>
                  <a:srgbClr val="E96126"/>
                </a:solidFill>
                <a:latin typeface="Satoshi" pitchFamily="34" charset="0"/>
                <a:ea typeface="Satoshi" pitchFamily="34" charset="-122"/>
                <a:cs typeface="Satoshi" pitchFamily="34" charset="-120"/>
              </a:rPr>
              <a:t>01  Acct 450 — Goods &amp; Services</a:t>
            </a:r>
            <a:endParaRPr lang="en-US" sz="1300" dirty="0"/>
          </a:p>
        </p:txBody>
      </p:sp>
      <p:sp>
        <p:nvSpPr>
          <p:cNvPr id="8" name="Text 6"/>
          <p:cNvSpPr/>
          <p:nvPr/>
        </p:nvSpPr>
        <p:spPr>
          <a:xfrm>
            <a:off x="502920" y="1737360"/>
            <a:ext cx="749808" cy="292608"/>
          </a:xfrm>
          <a:prstGeom prst="rect">
            <a:avLst/>
          </a:prstGeom>
          <a:noFill/>
          <a:ln/>
        </p:spPr>
        <p:txBody>
          <a:bodyPr wrap="square" lIns="0" tIns="0" rIns="0" bIns="0" rtlCol="0" anchor="ctr"/>
          <a:lstStyle/>
          <a:p>
            <a:pPr marL="0" indent="0">
              <a:buNone/>
            </a:pPr>
            <a:r>
              <a:rPr lang="en-US" sz="1100" b="1" dirty="0">
                <a:solidFill>
                  <a:srgbClr val="1C1C3A"/>
                </a:solidFill>
                <a:latin typeface="Satoshi" pitchFamily="34" charset="0"/>
                <a:ea typeface="Satoshi" pitchFamily="34" charset="-122"/>
                <a:cs typeface="Satoshi" pitchFamily="34" charset="-120"/>
              </a:rPr>
              <a:t>Problem: </a:t>
            </a:r>
            <a:endParaRPr lang="en-US" sz="1100" dirty="0"/>
          </a:p>
        </p:txBody>
      </p:sp>
      <p:sp>
        <p:nvSpPr>
          <p:cNvPr id="9" name="Text 7"/>
          <p:cNvSpPr/>
          <p:nvPr/>
        </p:nvSpPr>
        <p:spPr>
          <a:xfrm>
            <a:off x="1252728" y="1737360"/>
            <a:ext cx="4572000" cy="777240"/>
          </a:xfrm>
          <a:prstGeom prst="rect">
            <a:avLst/>
          </a:prstGeom>
          <a:noFill/>
          <a:ln/>
        </p:spPr>
        <p:txBody>
          <a:bodyPr wrap="square" lIns="0" tIns="0" rIns="0" bIns="0" rtlCol="0" anchor="t"/>
          <a:lstStyle/>
          <a:p>
            <a:pPr marL="0" indent="0">
              <a:buNone/>
            </a:pPr>
            <a:r>
              <a:rPr lang="en-US" sz="1100" dirty="0">
                <a:solidFill>
                  <a:srgbClr val="6B6B8A"/>
                </a:solidFill>
                <a:latin typeface="Satoshi" pitchFamily="34" charset="0"/>
                <a:ea typeface="Satoshi" pitchFamily="34" charset="-122"/>
                <a:cs typeface="Satoshi" pitchFamily="34" charset="-120"/>
              </a:rPr>
              <a:t>Currently mixes income (ticket sales, event receipts) with supplier expenditure, making it impossible to apply an emission factor reliably.</a:t>
            </a:r>
            <a:endParaRPr lang="en-US" sz="1100" dirty="0"/>
          </a:p>
        </p:txBody>
      </p:sp>
      <p:sp>
        <p:nvSpPr>
          <p:cNvPr id="10" name="Text 8"/>
          <p:cNvSpPr/>
          <p:nvPr/>
        </p:nvSpPr>
        <p:spPr>
          <a:xfrm>
            <a:off x="502920" y="2587752"/>
            <a:ext cx="530352" cy="292608"/>
          </a:xfrm>
          <a:prstGeom prst="rect">
            <a:avLst/>
          </a:prstGeom>
          <a:noFill/>
          <a:ln/>
        </p:spPr>
        <p:txBody>
          <a:bodyPr wrap="square" lIns="0" tIns="0" rIns="0" bIns="0" rtlCol="0" anchor="ctr"/>
          <a:lstStyle/>
          <a:p>
            <a:pPr marL="0" indent="0">
              <a:buNone/>
            </a:pPr>
            <a:r>
              <a:rPr lang="en-US" sz="1100" b="1" dirty="0">
                <a:solidFill>
                  <a:srgbClr val="E96126"/>
                </a:solidFill>
                <a:latin typeface="Satoshi" pitchFamily="34" charset="0"/>
                <a:ea typeface="Satoshi" pitchFamily="34" charset="-122"/>
                <a:cs typeface="Satoshi" pitchFamily="34" charset="-120"/>
              </a:rPr>
              <a:t>Fix: </a:t>
            </a:r>
            <a:endParaRPr lang="en-US" sz="1100" dirty="0"/>
          </a:p>
        </p:txBody>
      </p:sp>
      <p:sp>
        <p:nvSpPr>
          <p:cNvPr id="11" name="Text 9"/>
          <p:cNvSpPr/>
          <p:nvPr/>
        </p:nvSpPr>
        <p:spPr>
          <a:xfrm>
            <a:off x="1033272" y="2587752"/>
            <a:ext cx="4800600" cy="749808"/>
          </a:xfrm>
          <a:prstGeom prst="rect">
            <a:avLst/>
          </a:prstGeom>
          <a:noFill/>
          <a:ln/>
        </p:spPr>
        <p:txBody>
          <a:bodyPr wrap="square" lIns="0" tIns="0" rIns="0" bIns="0" rtlCol="0" anchor="t"/>
          <a:lstStyle/>
          <a:p>
            <a:pPr marL="0" indent="0">
              <a:buNone/>
            </a:pPr>
            <a:r>
              <a:rPr lang="en-US" sz="1100" dirty="0">
                <a:solidFill>
                  <a:srgbClr val="1C1C3A"/>
                </a:solidFill>
                <a:latin typeface="Satoshi" pitchFamily="34" charset="0"/>
                <a:ea typeface="Satoshi" pitchFamily="34" charset="-122"/>
                <a:cs typeface="Satoshi" pitchFamily="34" charset="-120"/>
              </a:rPr>
              <a:t>Differentiate codes for: (a) ticket &amp; event income, (b) supplier goods purchases, (c) digital services.</a:t>
            </a:r>
            <a:endParaRPr lang="en-US" sz="1100" dirty="0"/>
          </a:p>
        </p:txBody>
      </p:sp>
      <p:sp>
        <p:nvSpPr>
          <p:cNvPr id="12" name="Shape 10"/>
          <p:cNvSpPr/>
          <p:nvPr/>
        </p:nvSpPr>
        <p:spPr>
          <a:xfrm>
            <a:off x="320040" y="3703320"/>
            <a:ext cx="5669280" cy="23317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13" name="Shape 11"/>
          <p:cNvSpPr/>
          <p:nvPr/>
        </p:nvSpPr>
        <p:spPr>
          <a:xfrm>
            <a:off x="320040" y="3703320"/>
            <a:ext cx="5669280" cy="91440"/>
          </a:xfrm>
          <a:prstGeom prst="rect">
            <a:avLst/>
          </a:prstGeom>
          <a:solidFill>
            <a:srgbClr val="00348F"/>
          </a:solidFill>
          <a:ln w="12700">
            <a:solidFill>
              <a:srgbClr val="00348F"/>
            </a:solidFill>
            <a:prstDash val="solid"/>
          </a:ln>
        </p:spPr>
        <p:txBody>
          <a:bodyPr/>
          <a:lstStyle/>
          <a:p>
            <a:endParaRPr lang="en-US"/>
          </a:p>
        </p:txBody>
      </p:sp>
      <p:sp>
        <p:nvSpPr>
          <p:cNvPr id="14" name="Text 12"/>
          <p:cNvSpPr/>
          <p:nvPr/>
        </p:nvSpPr>
        <p:spPr>
          <a:xfrm>
            <a:off x="502920" y="3867912"/>
            <a:ext cx="5303520" cy="384048"/>
          </a:xfrm>
          <a:prstGeom prst="rect">
            <a:avLst/>
          </a:prstGeom>
          <a:noFill/>
          <a:ln/>
        </p:spPr>
        <p:txBody>
          <a:bodyPr wrap="square" lIns="0" tIns="0" rIns="0" bIns="0" rtlCol="0" anchor="ctr"/>
          <a:lstStyle/>
          <a:p>
            <a:pPr marL="0" indent="0">
              <a:buNone/>
            </a:pPr>
            <a:r>
              <a:rPr lang="en-US" sz="1300" b="1" dirty="0">
                <a:solidFill>
                  <a:srgbClr val="00348F"/>
                </a:solidFill>
                <a:latin typeface="Satoshi" pitchFamily="34" charset="0"/>
                <a:ea typeface="Satoshi" pitchFamily="34" charset="-122"/>
                <a:cs typeface="Satoshi" pitchFamily="34" charset="-120"/>
              </a:rPr>
              <a:t>02  Acct 640 — Consumables</a:t>
            </a:r>
            <a:endParaRPr lang="en-US" sz="1300" dirty="0"/>
          </a:p>
        </p:txBody>
      </p:sp>
      <p:sp>
        <p:nvSpPr>
          <p:cNvPr id="15" name="Text 13"/>
          <p:cNvSpPr/>
          <p:nvPr/>
        </p:nvSpPr>
        <p:spPr>
          <a:xfrm>
            <a:off x="502920" y="4297680"/>
            <a:ext cx="749808" cy="292608"/>
          </a:xfrm>
          <a:prstGeom prst="rect">
            <a:avLst/>
          </a:prstGeom>
          <a:noFill/>
          <a:ln/>
        </p:spPr>
        <p:txBody>
          <a:bodyPr wrap="square" lIns="0" tIns="0" rIns="0" bIns="0" rtlCol="0" anchor="ctr"/>
          <a:lstStyle/>
          <a:p>
            <a:pPr marL="0" indent="0">
              <a:buNone/>
            </a:pPr>
            <a:r>
              <a:rPr lang="en-US" sz="1100" b="1" dirty="0">
                <a:solidFill>
                  <a:srgbClr val="1C1C3A"/>
                </a:solidFill>
                <a:latin typeface="Satoshi" pitchFamily="34" charset="0"/>
                <a:ea typeface="Satoshi" pitchFamily="34" charset="-122"/>
                <a:cs typeface="Satoshi" pitchFamily="34" charset="-120"/>
              </a:rPr>
              <a:t>Problem: </a:t>
            </a:r>
            <a:endParaRPr lang="en-US" sz="1100" dirty="0"/>
          </a:p>
        </p:txBody>
      </p:sp>
      <p:sp>
        <p:nvSpPr>
          <p:cNvPr id="16" name="Text 14"/>
          <p:cNvSpPr/>
          <p:nvPr/>
        </p:nvSpPr>
        <p:spPr>
          <a:xfrm>
            <a:off x="1252728" y="4297680"/>
            <a:ext cx="4572000" cy="777240"/>
          </a:xfrm>
          <a:prstGeom prst="rect">
            <a:avLst/>
          </a:prstGeom>
          <a:noFill/>
          <a:ln/>
        </p:spPr>
        <p:txBody>
          <a:bodyPr wrap="square" lIns="0" tIns="0" rIns="0" bIns="0" rtlCol="0" anchor="t"/>
          <a:lstStyle/>
          <a:p>
            <a:pPr marL="0" indent="0">
              <a:buNone/>
            </a:pPr>
            <a:r>
              <a:rPr lang="en-US" sz="1100" dirty="0">
                <a:solidFill>
                  <a:srgbClr val="6B6B8A"/>
                </a:solidFill>
                <a:latin typeface="Satoshi" pitchFamily="34" charset="0"/>
                <a:ea typeface="Satoshi" pitchFamily="34" charset="-122"/>
                <a:cs typeface="Satoshi" pitchFamily="34" charset="-120"/>
              </a:rPr>
              <a:t>Used for food, art supplies, lab materials and sports consumables across 12 sectors — all with different emission profiles.</a:t>
            </a:r>
            <a:endParaRPr lang="en-US" sz="1100" dirty="0"/>
          </a:p>
        </p:txBody>
      </p:sp>
      <p:sp>
        <p:nvSpPr>
          <p:cNvPr id="17" name="Text 15"/>
          <p:cNvSpPr/>
          <p:nvPr/>
        </p:nvSpPr>
        <p:spPr>
          <a:xfrm>
            <a:off x="502920" y="5148072"/>
            <a:ext cx="530352" cy="292608"/>
          </a:xfrm>
          <a:prstGeom prst="rect">
            <a:avLst/>
          </a:prstGeom>
          <a:noFill/>
          <a:ln/>
        </p:spPr>
        <p:txBody>
          <a:bodyPr wrap="square" lIns="0" tIns="0" rIns="0" bIns="0" rtlCol="0" anchor="ctr"/>
          <a:lstStyle/>
          <a:p>
            <a:pPr marL="0" indent="0">
              <a:buNone/>
            </a:pPr>
            <a:r>
              <a:rPr lang="en-US" sz="1100" b="1" dirty="0">
                <a:solidFill>
                  <a:srgbClr val="00348F"/>
                </a:solidFill>
                <a:latin typeface="Satoshi" pitchFamily="34" charset="0"/>
                <a:ea typeface="Satoshi" pitchFamily="34" charset="-122"/>
                <a:cs typeface="Satoshi" pitchFamily="34" charset="-120"/>
              </a:rPr>
              <a:t>Fix: </a:t>
            </a:r>
            <a:endParaRPr lang="en-US" sz="1100" dirty="0"/>
          </a:p>
        </p:txBody>
      </p:sp>
      <p:sp>
        <p:nvSpPr>
          <p:cNvPr id="18" name="Text 16"/>
          <p:cNvSpPr/>
          <p:nvPr/>
        </p:nvSpPr>
        <p:spPr>
          <a:xfrm>
            <a:off x="1033272" y="5148072"/>
            <a:ext cx="4800600" cy="749808"/>
          </a:xfrm>
          <a:prstGeom prst="rect">
            <a:avLst/>
          </a:prstGeom>
          <a:noFill/>
          <a:ln/>
        </p:spPr>
        <p:txBody>
          <a:bodyPr wrap="square" lIns="0" tIns="0" rIns="0" bIns="0" rtlCol="0" anchor="t"/>
          <a:lstStyle/>
          <a:p>
            <a:pPr marL="0" indent="0">
              <a:buNone/>
            </a:pPr>
            <a:r>
              <a:rPr lang="en-US" sz="1100" dirty="0">
                <a:solidFill>
                  <a:srgbClr val="1C1C3A"/>
                </a:solidFill>
                <a:latin typeface="Satoshi" pitchFamily="34" charset="0"/>
                <a:ea typeface="Satoshi" pitchFamily="34" charset="-122"/>
                <a:cs typeface="Satoshi" pitchFamily="34" charset="-120"/>
              </a:rPr>
              <a:t>Split into: (a) food &amp; catering consumables, (b) non-food consumables. Reduces proxy uncertainty on £297k of spend.</a:t>
            </a:r>
            <a:endParaRPr lang="en-US" sz="1100" dirty="0"/>
          </a:p>
        </p:txBody>
      </p:sp>
      <p:sp>
        <p:nvSpPr>
          <p:cNvPr id="19" name="Shape 17"/>
          <p:cNvSpPr/>
          <p:nvPr/>
        </p:nvSpPr>
        <p:spPr>
          <a:xfrm>
            <a:off x="6309360" y="1143000"/>
            <a:ext cx="5669280" cy="23317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20" name="Shape 18"/>
          <p:cNvSpPr/>
          <p:nvPr/>
        </p:nvSpPr>
        <p:spPr>
          <a:xfrm>
            <a:off x="6309360" y="1143000"/>
            <a:ext cx="5669280" cy="91440"/>
          </a:xfrm>
          <a:prstGeom prst="rect">
            <a:avLst/>
          </a:prstGeom>
          <a:solidFill>
            <a:srgbClr val="633EBD"/>
          </a:solidFill>
          <a:ln w="12700">
            <a:solidFill>
              <a:srgbClr val="633EBD"/>
            </a:solidFill>
            <a:prstDash val="solid"/>
          </a:ln>
        </p:spPr>
        <p:txBody>
          <a:bodyPr/>
          <a:lstStyle/>
          <a:p>
            <a:endParaRPr lang="en-US"/>
          </a:p>
        </p:txBody>
      </p:sp>
      <p:sp>
        <p:nvSpPr>
          <p:cNvPr id="21" name="Text 19"/>
          <p:cNvSpPr/>
          <p:nvPr/>
        </p:nvSpPr>
        <p:spPr>
          <a:xfrm>
            <a:off x="6492240" y="1307592"/>
            <a:ext cx="5303520" cy="384048"/>
          </a:xfrm>
          <a:prstGeom prst="rect">
            <a:avLst/>
          </a:prstGeom>
          <a:noFill/>
          <a:ln/>
        </p:spPr>
        <p:txBody>
          <a:bodyPr wrap="square" lIns="0" tIns="0" rIns="0" bIns="0" rtlCol="0" anchor="ctr"/>
          <a:lstStyle/>
          <a:p>
            <a:pPr marL="0" indent="0">
              <a:buNone/>
            </a:pPr>
            <a:r>
              <a:rPr lang="en-US" sz="1300" b="1" dirty="0">
                <a:solidFill>
                  <a:srgbClr val="633EBD"/>
                </a:solidFill>
                <a:latin typeface="Satoshi" pitchFamily="34" charset="0"/>
                <a:ea typeface="Satoshi" pitchFamily="34" charset="-122"/>
                <a:cs typeface="Satoshi" pitchFamily="34" charset="-120"/>
              </a:rPr>
              <a:t>03  Acct 650 — Cultural Activities</a:t>
            </a:r>
            <a:endParaRPr lang="en-US" sz="1300" dirty="0"/>
          </a:p>
        </p:txBody>
      </p:sp>
      <p:sp>
        <p:nvSpPr>
          <p:cNvPr id="22" name="Text 20"/>
          <p:cNvSpPr/>
          <p:nvPr/>
        </p:nvSpPr>
        <p:spPr>
          <a:xfrm>
            <a:off x="6492240" y="1737360"/>
            <a:ext cx="749808" cy="292608"/>
          </a:xfrm>
          <a:prstGeom prst="rect">
            <a:avLst/>
          </a:prstGeom>
          <a:noFill/>
          <a:ln/>
        </p:spPr>
        <p:txBody>
          <a:bodyPr wrap="square" lIns="0" tIns="0" rIns="0" bIns="0" rtlCol="0" anchor="ctr"/>
          <a:lstStyle/>
          <a:p>
            <a:pPr marL="0" indent="0">
              <a:buNone/>
            </a:pPr>
            <a:r>
              <a:rPr lang="en-US" sz="1100" b="1" dirty="0">
                <a:solidFill>
                  <a:srgbClr val="1C1C3A"/>
                </a:solidFill>
                <a:latin typeface="Satoshi" pitchFamily="34" charset="0"/>
                <a:ea typeface="Satoshi" pitchFamily="34" charset="-122"/>
                <a:cs typeface="Satoshi" pitchFamily="34" charset="-120"/>
              </a:rPr>
              <a:t>Problem: </a:t>
            </a:r>
            <a:endParaRPr lang="en-US" sz="1100" dirty="0"/>
          </a:p>
        </p:txBody>
      </p:sp>
      <p:sp>
        <p:nvSpPr>
          <p:cNvPr id="23" name="Text 21"/>
          <p:cNvSpPr/>
          <p:nvPr/>
        </p:nvSpPr>
        <p:spPr>
          <a:xfrm>
            <a:off x="7242048" y="1737360"/>
            <a:ext cx="4572000" cy="777240"/>
          </a:xfrm>
          <a:prstGeom prst="rect">
            <a:avLst/>
          </a:prstGeom>
          <a:noFill/>
          <a:ln/>
        </p:spPr>
        <p:txBody>
          <a:bodyPr wrap="square" lIns="0" tIns="0" rIns="0" bIns="0" rtlCol="0" anchor="t"/>
          <a:lstStyle/>
          <a:p>
            <a:pPr marL="0" indent="0">
              <a:buNone/>
            </a:pPr>
            <a:r>
              <a:rPr lang="en-US" sz="1100" dirty="0">
                <a:solidFill>
                  <a:srgbClr val="6B6B8A"/>
                </a:solidFill>
                <a:latin typeface="Satoshi" pitchFamily="34" charset="0"/>
                <a:ea typeface="Satoshi" pitchFamily="34" charset="-122"/>
                <a:cs typeface="Satoshi" pitchFamily="34" charset="-120"/>
              </a:rPr>
              <a:t>A catch-all events code currently receiving a conservative restaurant meals proxy. It likely includes venue hire, AV and performer fees — all with lower factors.</a:t>
            </a:r>
            <a:endParaRPr lang="en-US" sz="1100" dirty="0"/>
          </a:p>
        </p:txBody>
      </p:sp>
      <p:sp>
        <p:nvSpPr>
          <p:cNvPr id="24" name="Text 22"/>
          <p:cNvSpPr/>
          <p:nvPr/>
        </p:nvSpPr>
        <p:spPr>
          <a:xfrm>
            <a:off x="6492240" y="2587752"/>
            <a:ext cx="530352" cy="292608"/>
          </a:xfrm>
          <a:prstGeom prst="rect">
            <a:avLst/>
          </a:prstGeom>
          <a:noFill/>
          <a:ln/>
        </p:spPr>
        <p:txBody>
          <a:bodyPr wrap="square" lIns="0" tIns="0" rIns="0" bIns="0" rtlCol="0" anchor="ctr"/>
          <a:lstStyle/>
          <a:p>
            <a:pPr marL="0" indent="0">
              <a:buNone/>
            </a:pPr>
            <a:r>
              <a:rPr lang="en-US" sz="1100" b="1" dirty="0">
                <a:solidFill>
                  <a:srgbClr val="633EBD"/>
                </a:solidFill>
                <a:latin typeface="Satoshi" pitchFamily="34" charset="0"/>
                <a:ea typeface="Satoshi" pitchFamily="34" charset="-122"/>
                <a:cs typeface="Satoshi" pitchFamily="34" charset="-120"/>
              </a:rPr>
              <a:t>Fix: </a:t>
            </a:r>
            <a:endParaRPr lang="en-US" sz="1100" dirty="0"/>
          </a:p>
        </p:txBody>
      </p:sp>
      <p:sp>
        <p:nvSpPr>
          <p:cNvPr id="25" name="Text 23"/>
          <p:cNvSpPr/>
          <p:nvPr/>
        </p:nvSpPr>
        <p:spPr>
          <a:xfrm>
            <a:off x="7022592" y="2587752"/>
            <a:ext cx="4800600" cy="749808"/>
          </a:xfrm>
          <a:prstGeom prst="rect">
            <a:avLst/>
          </a:prstGeom>
          <a:noFill/>
          <a:ln/>
        </p:spPr>
        <p:txBody>
          <a:bodyPr wrap="square" lIns="0" tIns="0" rIns="0" bIns="0" rtlCol="0" anchor="t"/>
          <a:lstStyle/>
          <a:p>
            <a:pPr marL="0" indent="0">
              <a:buNone/>
            </a:pPr>
            <a:r>
              <a:rPr lang="en-US" sz="1100" dirty="0">
                <a:solidFill>
                  <a:srgbClr val="1C1C3A"/>
                </a:solidFill>
                <a:latin typeface="Satoshi" pitchFamily="34" charset="0"/>
                <a:ea typeface="Satoshi" pitchFamily="34" charset="-122"/>
                <a:cs typeface="Satoshi" pitchFamily="34" charset="-120"/>
              </a:rPr>
              <a:t>Require event-level coding: catering → 730, AV hire → 690, decorations → 655, performer fees → 735.</a:t>
            </a:r>
            <a:endParaRPr lang="en-US" sz="1100" dirty="0"/>
          </a:p>
        </p:txBody>
      </p:sp>
      <p:sp>
        <p:nvSpPr>
          <p:cNvPr id="26" name="Shape 24"/>
          <p:cNvSpPr/>
          <p:nvPr/>
        </p:nvSpPr>
        <p:spPr>
          <a:xfrm>
            <a:off x="6309360" y="3703320"/>
            <a:ext cx="5669280" cy="23317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27" name="Shape 25"/>
          <p:cNvSpPr/>
          <p:nvPr/>
        </p:nvSpPr>
        <p:spPr>
          <a:xfrm>
            <a:off x="6309360" y="3703320"/>
            <a:ext cx="5669280" cy="91440"/>
          </a:xfrm>
          <a:prstGeom prst="rect">
            <a:avLst/>
          </a:prstGeom>
          <a:solidFill>
            <a:srgbClr val="104B2D"/>
          </a:solidFill>
          <a:ln w="12700">
            <a:solidFill>
              <a:srgbClr val="104B2D"/>
            </a:solidFill>
            <a:prstDash val="solid"/>
          </a:ln>
        </p:spPr>
        <p:txBody>
          <a:bodyPr/>
          <a:lstStyle/>
          <a:p>
            <a:endParaRPr lang="en-US"/>
          </a:p>
        </p:txBody>
      </p:sp>
      <p:sp>
        <p:nvSpPr>
          <p:cNvPr id="28" name="Text 26"/>
          <p:cNvSpPr/>
          <p:nvPr/>
        </p:nvSpPr>
        <p:spPr>
          <a:xfrm>
            <a:off x="6492240" y="3867912"/>
            <a:ext cx="5303520" cy="384048"/>
          </a:xfrm>
          <a:prstGeom prst="rect">
            <a:avLst/>
          </a:prstGeom>
          <a:noFill/>
          <a:ln/>
        </p:spPr>
        <p:txBody>
          <a:bodyPr wrap="square" lIns="0" tIns="0" rIns="0" bIns="0" rtlCol="0" anchor="ctr"/>
          <a:lstStyle/>
          <a:p>
            <a:pPr marL="0" indent="0">
              <a:buNone/>
            </a:pPr>
            <a:r>
              <a:rPr lang="en-US" sz="1300" b="1" dirty="0">
                <a:solidFill>
                  <a:srgbClr val="104B2D"/>
                </a:solidFill>
                <a:latin typeface="Satoshi" pitchFamily="34" charset="0"/>
                <a:ea typeface="Satoshi" pitchFamily="34" charset="-122"/>
                <a:cs typeface="Satoshi" pitchFamily="34" charset="-120"/>
              </a:rPr>
              <a:t>04  Acct 895 — Travel Expenditure</a:t>
            </a:r>
            <a:endParaRPr lang="en-US" sz="1300" dirty="0"/>
          </a:p>
        </p:txBody>
      </p:sp>
      <p:sp>
        <p:nvSpPr>
          <p:cNvPr id="29" name="Text 27"/>
          <p:cNvSpPr/>
          <p:nvPr/>
        </p:nvSpPr>
        <p:spPr>
          <a:xfrm>
            <a:off x="6492240" y="4297680"/>
            <a:ext cx="749808" cy="292608"/>
          </a:xfrm>
          <a:prstGeom prst="rect">
            <a:avLst/>
          </a:prstGeom>
          <a:noFill/>
          <a:ln/>
        </p:spPr>
        <p:txBody>
          <a:bodyPr wrap="square" lIns="0" tIns="0" rIns="0" bIns="0" rtlCol="0" anchor="ctr"/>
          <a:lstStyle/>
          <a:p>
            <a:pPr marL="0" indent="0">
              <a:buNone/>
            </a:pPr>
            <a:r>
              <a:rPr lang="en-US" sz="1100" b="1" dirty="0">
                <a:solidFill>
                  <a:srgbClr val="1C1C3A"/>
                </a:solidFill>
                <a:latin typeface="Satoshi" pitchFamily="34" charset="0"/>
                <a:ea typeface="Satoshi" pitchFamily="34" charset="-122"/>
                <a:cs typeface="Satoshi" pitchFamily="34" charset="-120"/>
              </a:rPr>
              <a:t>Problem: </a:t>
            </a:r>
            <a:endParaRPr lang="en-US" sz="1100" dirty="0"/>
          </a:p>
        </p:txBody>
      </p:sp>
      <p:sp>
        <p:nvSpPr>
          <p:cNvPr id="30" name="Text 28"/>
          <p:cNvSpPr/>
          <p:nvPr/>
        </p:nvSpPr>
        <p:spPr>
          <a:xfrm>
            <a:off x="7242048" y="4297680"/>
            <a:ext cx="4572000" cy="777240"/>
          </a:xfrm>
          <a:prstGeom prst="rect">
            <a:avLst/>
          </a:prstGeom>
          <a:noFill/>
          <a:ln/>
        </p:spPr>
        <p:txBody>
          <a:bodyPr wrap="square" lIns="0" tIns="0" rIns="0" bIns="0" rtlCol="0" anchor="t"/>
          <a:lstStyle/>
          <a:p>
            <a:pPr marL="0" indent="0">
              <a:buNone/>
            </a:pPr>
            <a:r>
              <a:rPr lang="en-US" sz="1100" dirty="0">
                <a:solidFill>
                  <a:srgbClr val="6B6B8A"/>
                </a:solidFill>
                <a:latin typeface="Satoshi" pitchFamily="34" charset="0"/>
                <a:ea typeface="Satoshi" pitchFamily="34" charset="-122"/>
                <a:cs typeface="Satoshi" pitchFamily="34" charset="-120"/>
              </a:rPr>
              <a:t>All modes share one code. Flights currently identified only by keyword-matching descriptions — unreliable and manual.</a:t>
            </a:r>
            <a:endParaRPr lang="en-US" sz="1100" dirty="0"/>
          </a:p>
        </p:txBody>
      </p:sp>
      <p:sp>
        <p:nvSpPr>
          <p:cNvPr id="31" name="Text 29"/>
          <p:cNvSpPr/>
          <p:nvPr/>
        </p:nvSpPr>
        <p:spPr>
          <a:xfrm>
            <a:off x="6492240" y="5148072"/>
            <a:ext cx="530352" cy="292608"/>
          </a:xfrm>
          <a:prstGeom prst="rect">
            <a:avLst/>
          </a:prstGeom>
          <a:noFill/>
          <a:ln/>
        </p:spPr>
        <p:txBody>
          <a:bodyPr wrap="square" lIns="0" tIns="0" rIns="0" bIns="0" rtlCol="0" anchor="ctr"/>
          <a:lstStyle/>
          <a:p>
            <a:pPr marL="0" indent="0">
              <a:buNone/>
            </a:pPr>
            <a:r>
              <a:rPr lang="en-US" sz="1100" b="1" dirty="0">
                <a:solidFill>
                  <a:srgbClr val="104B2D"/>
                </a:solidFill>
                <a:latin typeface="Satoshi" pitchFamily="34" charset="0"/>
                <a:ea typeface="Satoshi" pitchFamily="34" charset="-122"/>
                <a:cs typeface="Satoshi" pitchFamily="34" charset="-120"/>
              </a:rPr>
              <a:t>Fix: </a:t>
            </a:r>
            <a:endParaRPr lang="en-US" sz="1100" dirty="0"/>
          </a:p>
        </p:txBody>
      </p:sp>
      <p:sp>
        <p:nvSpPr>
          <p:cNvPr id="32" name="Text 30"/>
          <p:cNvSpPr/>
          <p:nvPr/>
        </p:nvSpPr>
        <p:spPr>
          <a:xfrm>
            <a:off x="7022592" y="5148072"/>
            <a:ext cx="4800600" cy="749808"/>
          </a:xfrm>
          <a:prstGeom prst="rect">
            <a:avLst/>
          </a:prstGeom>
          <a:noFill/>
          <a:ln/>
        </p:spPr>
        <p:txBody>
          <a:bodyPr wrap="square" lIns="0" tIns="0" rIns="0" bIns="0" rtlCol="0" anchor="t"/>
          <a:lstStyle/>
          <a:p>
            <a:pPr marL="0" indent="0">
              <a:buNone/>
            </a:pPr>
            <a:r>
              <a:rPr lang="en-US" sz="1100" dirty="0">
                <a:solidFill>
                  <a:srgbClr val="1C1C3A"/>
                </a:solidFill>
                <a:latin typeface="Satoshi" pitchFamily="34" charset="0"/>
                <a:ea typeface="Satoshi" pitchFamily="34" charset="-122"/>
                <a:cs typeface="Satoshi" pitchFamily="34" charset="-120"/>
              </a:rPr>
              <a:t>Introduce ways to separate codes for air travel, rail, coach and taxi/Uber. Also collect journey-level data (origin, destination, mode, passengers) for major tours.</a:t>
            </a:r>
            <a:endParaRPr lang="en-US" sz="1100" dirty="0"/>
          </a:p>
        </p:txBody>
      </p:sp>
      <p:sp>
        <p:nvSpPr>
          <p:cNvPr id="33" name="Text 31"/>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12 / 13</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C1C3A"/>
        </a:solidFill>
        <a:effectLst/>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5DC356"/>
          </a:solidFill>
          <a:ln w="12700">
            <a:solidFill>
              <a:srgbClr val="5DC35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FFFFFF"/>
                </a:solidFill>
                <a:latin typeface="Satoshi Black" pitchFamily="34" charset="0"/>
                <a:ea typeface="Satoshi Black" pitchFamily="34" charset="-122"/>
                <a:cs typeface="Satoshi Black" pitchFamily="34" charset="-120"/>
              </a:rPr>
              <a:t>NEXT STEPS</a:t>
            </a:r>
            <a:endParaRPr lang="en-US" sz="3000" dirty="0"/>
          </a:p>
        </p:txBody>
      </p:sp>
      <p:sp>
        <p:nvSpPr>
          <p:cNvPr id="4" name="Shape 2"/>
          <p:cNvSpPr/>
          <p:nvPr/>
        </p:nvSpPr>
        <p:spPr>
          <a:xfrm>
            <a:off x="457200" y="1188720"/>
            <a:ext cx="5577840" cy="2176272"/>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5" name="Shape 3"/>
          <p:cNvSpPr/>
          <p:nvPr/>
        </p:nvSpPr>
        <p:spPr>
          <a:xfrm>
            <a:off x="457200" y="1188720"/>
            <a:ext cx="73152" cy="2176272"/>
          </a:xfrm>
          <a:prstGeom prst="rect">
            <a:avLst/>
          </a:prstGeom>
          <a:solidFill>
            <a:srgbClr val="E96126"/>
          </a:solidFill>
          <a:ln w="12700">
            <a:solidFill>
              <a:srgbClr val="E96126"/>
            </a:solidFill>
            <a:prstDash val="solid"/>
          </a:ln>
        </p:spPr>
        <p:txBody>
          <a:bodyPr/>
          <a:lstStyle/>
          <a:p>
            <a:endParaRPr lang="en-US"/>
          </a:p>
        </p:txBody>
      </p:sp>
      <p:pic>
        <p:nvPicPr>
          <p:cNvPr id="6" name="Image 0" descr="preencoded.png"/>
          <p:cNvPicPr>
            <a:picLocks noChangeAspect="1"/>
          </p:cNvPicPr>
          <p:nvPr/>
        </p:nvPicPr>
        <p:blipFill>
          <a:blip r:embed="rId3"/>
          <a:stretch>
            <a:fillRect/>
          </a:stretch>
        </p:blipFill>
        <p:spPr>
          <a:xfrm>
            <a:off x="658368" y="1298448"/>
            <a:ext cx="438912" cy="438912"/>
          </a:xfrm>
          <a:prstGeom prst="rect">
            <a:avLst/>
          </a:prstGeom>
        </p:spPr>
      </p:pic>
      <p:sp>
        <p:nvSpPr>
          <p:cNvPr id="7" name="Text 4"/>
          <p:cNvSpPr/>
          <p:nvPr/>
        </p:nvSpPr>
        <p:spPr>
          <a:xfrm>
            <a:off x="1234440" y="1280160"/>
            <a:ext cx="452628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Engage the highest-impact sectors</a:t>
            </a:r>
            <a:endParaRPr lang="en-US" sz="1400" dirty="0"/>
          </a:p>
        </p:txBody>
      </p:sp>
      <p:sp>
        <p:nvSpPr>
          <p:cNvPr id="8" name="Text 5"/>
          <p:cNvSpPr/>
          <p:nvPr/>
        </p:nvSpPr>
        <p:spPr>
          <a:xfrm>
            <a:off x="658368" y="1847088"/>
            <a:ext cx="5166360" cy="14173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Sports (614t), CGCU (355t) and Recreation (351t) together account for two thirds of total emissions. We will work with those sector committees to understand their travel patterns in more detail and identify practical reductions.</a:t>
            </a:r>
            <a:endParaRPr lang="en-US" sz="1100" dirty="0"/>
          </a:p>
        </p:txBody>
      </p:sp>
      <p:sp>
        <p:nvSpPr>
          <p:cNvPr id="9" name="Shape 6"/>
          <p:cNvSpPr/>
          <p:nvPr/>
        </p:nvSpPr>
        <p:spPr>
          <a:xfrm>
            <a:off x="457200" y="3611880"/>
            <a:ext cx="5577840" cy="2176272"/>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0" name="Shape 7"/>
          <p:cNvSpPr/>
          <p:nvPr/>
        </p:nvSpPr>
        <p:spPr>
          <a:xfrm>
            <a:off x="457200" y="3611880"/>
            <a:ext cx="73152" cy="2176272"/>
          </a:xfrm>
          <a:prstGeom prst="rect">
            <a:avLst/>
          </a:prstGeom>
          <a:solidFill>
            <a:srgbClr val="00348F"/>
          </a:solidFill>
          <a:ln w="12700">
            <a:solidFill>
              <a:srgbClr val="00348F"/>
            </a:solidFill>
            <a:prstDash val="solid"/>
          </a:ln>
        </p:spPr>
        <p:txBody>
          <a:bodyPr/>
          <a:lstStyle/>
          <a:p>
            <a:endParaRPr lang="en-US"/>
          </a:p>
        </p:txBody>
      </p:sp>
      <p:pic>
        <p:nvPicPr>
          <p:cNvPr id="11" name="Image 1" descr="preencoded.png"/>
          <p:cNvPicPr>
            <a:picLocks noChangeAspect="1"/>
          </p:cNvPicPr>
          <p:nvPr/>
        </p:nvPicPr>
        <p:blipFill>
          <a:blip r:embed="rId4"/>
          <a:stretch>
            <a:fillRect/>
          </a:stretch>
        </p:blipFill>
        <p:spPr>
          <a:xfrm>
            <a:off x="658368" y="3721608"/>
            <a:ext cx="438912" cy="438912"/>
          </a:xfrm>
          <a:prstGeom prst="rect">
            <a:avLst/>
          </a:prstGeom>
        </p:spPr>
      </p:pic>
      <p:sp>
        <p:nvSpPr>
          <p:cNvPr id="12" name="Text 8"/>
          <p:cNvSpPr/>
          <p:nvPr/>
        </p:nvSpPr>
        <p:spPr>
          <a:xfrm>
            <a:off x="1234440" y="3703320"/>
            <a:ext cx="452628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Share individual society footprints</a:t>
            </a:r>
            <a:endParaRPr lang="en-US" sz="1400" dirty="0"/>
          </a:p>
        </p:txBody>
      </p:sp>
      <p:sp>
        <p:nvSpPr>
          <p:cNvPr id="13" name="Text 9"/>
          <p:cNvSpPr/>
          <p:nvPr/>
        </p:nvSpPr>
        <p:spPr>
          <a:xfrm>
            <a:off x="658368" y="4270248"/>
            <a:ext cx="5166360" cy="14173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Each of the 400+ societies has a unique footprint. We want to share tailored breakdowns with individual committees so they can see their own impact and make informed decisions — not just see aggregated totals.</a:t>
            </a:r>
            <a:endParaRPr lang="en-US" sz="1100" dirty="0"/>
          </a:p>
        </p:txBody>
      </p:sp>
      <p:sp>
        <p:nvSpPr>
          <p:cNvPr id="14" name="Shape 10"/>
          <p:cNvSpPr/>
          <p:nvPr/>
        </p:nvSpPr>
        <p:spPr>
          <a:xfrm>
            <a:off x="6400800" y="1188720"/>
            <a:ext cx="5577840" cy="2176272"/>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15" name="Shape 11"/>
          <p:cNvSpPr/>
          <p:nvPr/>
        </p:nvSpPr>
        <p:spPr>
          <a:xfrm>
            <a:off x="6400800" y="1188720"/>
            <a:ext cx="73152" cy="2176272"/>
          </a:xfrm>
          <a:prstGeom prst="rect">
            <a:avLst/>
          </a:prstGeom>
          <a:solidFill>
            <a:srgbClr val="633EBD"/>
          </a:solidFill>
          <a:ln w="12700">
            <a:solidFill>
              <a:srgbClr val="633EBD"/>
            </a:solidFill>
            <a:prstDash val="solid"/>
          </a:ln>
        </p:spPr>
        <p:txBody>
          <a:bodyPr/>
          <a:lstStyle/>
          <a:p>
            <a:endParaRPr lang="en-US"/>
          </a:p>
        </p:txBody>
      </p:sp>
      <p:pic>
        <p:nvPicPr>
          <p:cNvPr id="16" name="Image 2" descr="preencoded.png"/>
          <p:cNvPicPr>
            <a:picLocks noChangeAspect="1"/>
          </p:cNvPicPr>
          <p:nvPr/>
        </p:nvPicPr>
        <p:blipFill>
          <a:blip r:embed="rId5"/>
          <a:stretch>
            <a:fillRect/>
          </a:stretch>
        </p:blipFill>
        <p:spPr>
          <a:xfrm>
            <a:off x="6601968" y="1298448"/>
            <a:ext cx="438912" cy="438912"/>
          </a:xfrm>
          <a:prstGeom prst="rect">
            <a:avLst/>
          </a:prstGeom>
        </p:spPr>
      </p:pic>
      <p:sp>
        <p:nvSpPr>
          <p:cNvPr id="17" name="Text 12"/>
          <p:cNvSpPr/>
          <p:nvPr/>
        </p:nvSpPr>
        <p:spPr>
          <a:xfrm>
            <a:off x="7178040" y="1280160"/>
            <a:ext cx="452628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Improve financial code granularity</a:t>
            </a:r>
            <a:endParaRPr lang="en-US" sz="1400" dirty="0"/>
          </a:p>
        </p:txBody>
      </p:sp>
      <p:sp>
        <p:nvSpPr>
          <p:cNvPr id="18" name="Text 13"/>
          <p:cNvSpPr/>
          <p:nvPr/>
        </p:nvSpPr>
        <p:spPr>
          <a:xfrm>
            <a:off x="6601968" y="1847088"/>
            <a:ext cx="5166360" cy="14173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Work with Activities Forum and the finance team to implement the four account code changes on the previous slide. Better coding means better data next year, with less reliance on proxies and assumptions.</a:t>
            </a:r>
            <a:endParaRPr lang="en-US" sz="1100" dirty="0"/>
          </a:p>
        </p:txBody>
      </p:sp>
      <p:sp>
        <p:nvSpPr>
          <p:cNvPr id="19" name="Shape 14"/>
          <p:cNvSpPr/>
          <p:nvPr/>
        </p:nvSpPr>
        <p:spPr>
          <a:xfrm>
            <a:off x="6400800" y="3611880"/>
            <a:ext cx="5577840" cy="2176272"/>
          </a:xfrm>
          <a:prstGeom prst="rect">
            <a:avLst/>
          </a:prstGeom>
          <a:solidFill>
            <a:srgbClr val="252545"/>
          </a:solidFill>
          <a:ln/>
          <a:effectLst>
            <a:outerShdw blurRad="101600" dist="25400" dir="8100000" algn="bl" rotWithShape="0">
              <a:srgbClr val="000000">
                <a:alpha val="20000"/>
              </a:srgbClr>
            </a:outerShdw>
          </a:effectLst>
        </p:spPr>
        <p:txBody>
          <a:bodyPr/>
          <a:lstStyle/>
          <a:p>
            <a:endParaRPr lang="en-US"/>
          </a:p>
        </p:txBody>
      </p:sp>
      <p:sp>
        <p:nvSpPr>
          <p:cNvPr id="20" name="Shape 15"/>
          <p:cNvSpPr/>
          <p:nvPr/>
        </p:nvSpPr>
        <p:spPr>
          <a:xfrm>
            <a:off x="6400800" y="3611880"/>
            <a:ext cx="73152" cy="2176272"/>
          </a:xfrm>
          <a:prstGeom prst="rect">
            <a:avLst/>
          </a:prstGeom>
          <a:solidFill>
            <a:srgbClr val="5DC356"/>
          </a:solidFill>
          <a:ln w="12700">
            <a:solidFill>
              <a:srgbClr val="5DC356"/>
            </a:solidFill>
            <a:prstDash val="solid"/>
          </a:ln>
        </p:spPr>
        <p:txBody>
          <a:bodyPr/>
          <a:lstStyle/>
          <a:p>
            <a:endParaRPr lang="en-US"/>
          </a:p>
        </p:txBody>
      </p:sp>
      <p:pic>
        <p:nvPicPr>
          <p:cNvPr id="21" name="Image 3" descr="preencoded.png"/>
          <p:cNvPicPr>
            <a:picLocks noChangeAspect="1"/>
          </p:cNvPicPr>
          <p:nvPr/>
        </p:nvPicPr>
        <p:blipFill>
          <a:blip r:embed="rId6"/>
          <a:stretch>
            <a:fillRect/>
          </a:stretch>
        </p:blipFill>
        <p:spPr>
          <a:xfrm>
            <a:off x="6601968" y="3721608"/>
            <a:ext cx="438912" cy="438912"/>
          </a:xfrm>
          <a:prstGeom prst="rect">
            <a:avLst/>
          </a:prstGeom>
        </p:spPr>
      </p:pic>
      <p:sp>
        <p:nvSpPr>
          <p:cNvPr id="22" name="Text 16"/>
          <p:cNvSpPr/>
          <p:nvPr/>
        </p:nvSpPr>
        <p:spPr>
          <a:xfrm>
            <a:off x="7178040" y="3703320"/>
            <a:ext cx="452628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Repeat annually and track progress</a:t>
            </a:r>
            <a:endParaRPr lang="en-US" sz="1400" dirty="0"/>
          </a:p>
        </p:txBody>
      </p:sp>
      <p:sp>
        <p:nvSpPr>
          <p:cNvPr id="23" name="Text 17"/>
          <p:cNvSpPr/>
          <p:nvPr/>
        </p:nvSpPr>
        <p:spPr>
          <a:xfrm>
            <a:off x="6601968" y="4270248"/>
            <a:ext cx="5166360" cy="1417320"/>
          </a:xfrm>
          <a:prstGeom prst="rect">
            <a:avLst/>
          </a:prstGeom>
          <a:noFill/>
          <a:ln/>
        </p:spPr>
        <p:txBody>
          <a:bodyPr wrap="square" lIns="0" tIns="0" rIns="0" bIns="0" rtlCol="0" anchor="t"/>
          <a:lstStyle/>
          <a:p>
            <a:pPr marL="0" indent="0">
              <a:buNone/>
            </a:pPr>
            <a:r>
              <a:rPr lang="en-US" sz="1100" dirty="0">
                <a:solidFill>
                  <a:srgbClr val="CAB9A9"/>
                </a:solidFill>
                <a:latin typeface="Satoshi" pitchFamily="34" charset="0"/>
                <a:ea typeface="Satoshi" pitchFamily="34" charset="-122"/>
                <a:cs typeface="Satoshi" pitchFamily="34" charset="-120"/>
              </a:rPr>
              <a:t>This baseline means future years will show whether emissions are rising or falling. We will publish an updated audit each academic year, noting any changes in methodology or emission factors alongside changes in spend.</a:t>
            </a:r>
            <a:endParaRPr lang="en-US" sz="1100" dirty="0"/>
          </a:p>
        </p:txBody>
      </p:sp>
      <p:sp>
        <p:nvSpPr>
          <p:cNvPr id="24" name="Shape 18"/>
          <p:cNvSpPr/>
          <p:nvPr/>
        </p:nvSpPr>
        <p:spPr>
          <a:xfrm>
            <a:off x="0" y="6053328"/>
            <a:ext cx="12188952" cy="804672"/>
          </a:xfrm>
          <a:prstGeom prst="rect">
            <a:avLst/>
          </a:prstGeom>
          <a:solidFill>
            <a:srgbClr val="00348F"/>
          </a:solidFill>
          <a:ln w="12700">
            <a:solidFill>
              <a:srgbClr val="00348F"/>
            </a:solidFill>
            <a:prstDash val="solid"/>
          </a:ln>
        </p:spPr>
        <p:txBody>
          <a:bodyPr/>
          <a:lstStyle/>
          <a:p>
            <a:endParaRPr lang="en-US"/>
          </a:p>
        </p:txBody>
      </p:sp>
      <p:sp>
        <p:nvSpPr>
          <p:cNvPr id="25" name="Text 19"/>
          <p:cNvSpPr/>
          <p:nvPr/>
        </p:nvSpPr>
        <p:spPr>
          <a:xfrm>
            <a:off x="457200" y="6126480"/>
            <a:ext cx="11338560" cy="640080"/>
          </a:xfrm>
          <a:prstGeom prst="rect">
            <a:avLst/>
          </a:prstGeom>
          <a:noFill/>
          <a:ln/>
        </p:spPr>
        <p:txBody>
          <a:bodyPr wrap="square" lIns="0" tIns="0" rIns="0" bIns="0" rtlCol="0" anchor="ctr"/>
          <a:lstStyle/>
          <a:p>
            <a:pPr marL="0" indent="0">
              <a:buNone/>
            </a:pPr>
            <a:r>
              <a:rPr lang="en-US" sz="1300" b="1" dirty="0">
                <a:solidFill>
                  <a:srgbClr val="FFFFFF"/>
                </a:solidFill>
                <a:latin typeface="Satoshi" pitchFamily="34" charset="0"/>
                <a:ea typeface="Satoshi" pitchFamily="34" charset="-122"/>
                <a:cs typeface="Satoshi" pitchFamily="34" charset="-120"/>
              </a:rPr>
              <a:t>Get in touch — </a:t>
            </a:r>
            <a:r>
              <a:rPr lang="en-US" sz="1300" dirty="0">
                <a:solidFill>
                  <a:srgbClr val="FFFFFF"/>
                </a:solidFill>
                <a:latin typeface="Satoshi" pitchFamily="34" charset="0"/>
                <a:ea typeface="Satoshi" pitchFamily="34" charset="-122"/>
                <a:cs typeface="Satoshi" pitchFamily="34" charset="-120"/>
              </a:rPr>
              <a:t>if you'd like your society's individual footprint, have a better approach, or want to get involved with future audits: </a:t>
            </a:r>
            <a:r>
              <a:rPr lang="en-US" sz="1300" b="1" dirty="0">
                <a:solidFill>
                  <a:srgbClr val="E3EA30"/>
                </a:solidFill>
                <a:latin typeface="Satoshi" pitchFamily="34" charset="0"/>
                <a:ea typeface="Satoshi" pitchFamily="34" charset="-122"/>
                <a:cs typeface="Satoshi" pitchFamily="34" charset="-120"/>
              </a:rPr>
              <a:t>pres@ic.ac.uk</a:t>
            </a:r>
            <a:endParaRPr lang="en-US" sz="1300" dirty="0"/>
          </a:p>
        </p:txBody>
      </p:sp>
      <p:sp>
        <p:nvSpPr>
          <p:cNvPr id="26" name="Text 20"/>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13 / 13</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00348F"/>
          </a:solidFill>
          <a:ln w="12700">
            <a:solidFill>
              <a:srgbClr val="00348F"/>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WHY WE'RE DOING THIS</a:t>
            </a:r>
            <a:endParaRPr lang="en-US" sz="3000" dirty="0"/>
          </a:p>
        </p:txBody>
      </p:sp>
      <p:sp>
        <p:nvSpPr>
          <p:cNvPr id="4" name="Shape 2"/>
          <p:cNvSpPr/>
          <p:nvPr/>
        </p:nvSpPr>
        <p:spPr>
          <a:xfrm>
            <a:off x="320040" y="1005840"/>
            <a:ext cx="11521440" cy="658368"/>
          </a:xfrm>
          <a:prstGeom prst="rect">
            <a:avLst/>
          </a:prstGeom>
          <a:solidFill>
            <a:srgbClr val="00348F"/>
          </a:solidFill>
          <a:ln/>
        </p:spPr>
        <p:txBody>
          <a:bodyPr/>
          <a:lstStyle/>
          <a:p>
            <a:endParaRPr lang="en-US"/>
          </a:p>
        </p:txBody>
      </p:sp>
      <p:sp>
        <p:nvSpPr>
          <p:cNvPr id="5" name="Text 3"/>
          <p:cNvSpPr/>
          <p:nvPr/>
        </p:nvSpPr>
        <p:spPr>
          <a:xfrm>
            <a:off x="502920" y="1069848"/>
            <a:ext cx="11064240" cy="530352"/>
          </a:xfrm>
          <a:prstGeom prst="rect">
            <a:avLst/>
          </a:prstGeom>
          <a:noFill/>
          <a:ln/>
        </p:spPr>
        <p:txBody>
          <a:bodyPr wrap="square" lIns="0" tIns="0" rIns="0" bIns="0" rtlCol="0" anchor="ctr"/>
          <a:lstStyle/>
          <a:p>
            <a:pPr marL="0" indent="0">
              <a:buNone/>
            </a:pPr>
            <a:r>
              <a:rPr lang="en-US" sz="1300" dirty="0">
                <a:solidFill>
                  <a:srgbClr val="FFFFFF"/>
                </a:solidFill>
                <a:latin typeface="Satoshi" pitchFamily="34" charset="0"/>
                <a:ea typeface="Satoshi" pitchFamily="34" charset="-122"/>
                <a:cs typeface="Satoshi" pitchFamily="34" charset="-120"/>
              </a:rPr>
              <a:t>This audit is a direct output of ICU's Sustainability Strategy — embedding environmental awareness into the fabric of student society life.</a:t>
            </a:r>
            <a:endParaRPr lang="en-US" sz="1300" dirty="0"/>
          </a:p>
        </p:txBody>
      </p:sp>
      <p:sp>
        <p:nvSpPr>
          <p:cNvPr id="6" name="Shape 4"/>
          <p:cNvSpPr/>
          <p:nvPr/>
        </p:nvSpPr>
        <p:spPr>
          <a:xfrm>
            <a:off x="320040" y="1874520"/>
            <a:ext cx="3657600" cy="420624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7" name="Shape 5"/>
          <p:cNvSpPr/>
          <p:nvPr/>
        </p:nvSpPr>
        <p:spPr>
          <a:xfrm>
            <a:off x="320040" y="1874520"/>
            <a:ext cx="3657600" cy="91440"/>
          </a:xfrm>
          <a:prstGeom prst="rect">
            <a:avLst/>
          </a:prstGeom>
          <a:solidFill>
            <a:srgbClr val="00348F"/>
          </a:solidFill>
          <a:ln w="12700">
            <a:solidFill>
              <a:srgbClr val="00348F"/>
            </a:solidFill>
            <a:prstDash val="solid"/>
          </a:ln>
        </p:spPr>
        <p:txBody>
          <a:bodyPr/>
          <a:lstStyle/>
          <a:p>
            <a:endParaRPr lang="en-US"/>
          </a:p>
        </p:txBody>
      </p:sp>
      <p:pic>
        <p:nvPicPr>
          <p:cNvPr id="8" name="Image 0" descr="preencoded.png"/>
          <p:cNvPicPr>
            <a:picLocks noChangeAspect="1"/>
          </p:cNvPicPr>
          <p:nvPr/>
        </p:nvPicPr>
        <p:blipFill>
          <a:blip r:embed="rId3"/>
          <a:stretch>
            <a:fillRect/>
          </a:stretch>
        </p:blipFill>
        <p:spPr>
          <a:xfrm>
            <a:off x="502920" y="2121408"/>
            <a:ext cx="475488" cy="475488"/>
          </a:xfrm>
          <a:prstGeom prst="rect">
            <a:avLst/>
          </a:prstGeom>
        </p:spPr>
      </p:pic>
      <p:sp>
        <p:nvSpPr>
          <p:cNvPr id="9" name="Text 6"/>
          <p:cNvSpPr/>
          <p:nvPr/>
        </p:nvSpPr>
        <p:spPr>
          <a:xfrm>
            <a:off x="502920" y="2697480"/>
            <a:ext cx="3291840" cy="438912"/>
          </a:xfrm>
          <a:prstGeom prst="rect">
            <a:avLst/>
          </a:prstGeom>
          <a:noFill/>
          <a:ln/>
        </p:spPr>
        <p:txBody>
          <a:bodyPr wrap="square" lIns="0" tIns="0" rIns="0" bIns="0" rtlCol="0" anchor="ctr"/>
          <a:lstStyle/>
          <a:p>
            <a:pPr marL="0" indent="0">
              <a:buNone/>
            </a:pPr>
            <a:r>
              <a:rPr lang="en-US" sz="1500" b="1" dirty="0">
                <a:solidFill>
                  <a:srgbClr val="1C1C3A"/>
                </a:solidFill>
                <a:latin typeface="Satoshi" pitchFamily="34" charset="0"/>
                <a:ea typeface="Satoshi" pitchFamily="34" charset="-122"/>
                <a:cs typeface="Satoshi" pitchFamily="34" charset="-120"/>
              </a:rPr>
              <a:t>First ever baseline</a:t>
            </a:r>
            <a:endParaRPr lang="en-US" sz="1500" dirty="0"/>
          </a:p>
        </p:txBody>
      </p:sp>
      <p:sp>
        <p:nvSpPr>
          <p:cNvPr id="10" name="Text 7"/>
          <p:cNvSpPr/>
          <p:nvPr/>
        </p:nvSpPr>
        <p:spPr>
          <a:xfrm>
            <a:off x="502920" y="3182112"/>
            <a:ext cx="3291840" cy="2560320"/>
          </a:xfrm>
          <a:prstGeom prst="rect">
            <a:avLst/>
          </a:prstGeom>
          <a:noFill/>
          <a:ln/>
        </p:spPr>
        <p:txBody>
          <a:bodyPr wrap="square" lIns="0" tIns="0" rIns="0" bIns="0" rtlCol="0" anchor="t"/>
          <a:lstStyle/>
          <a:p>
            <a:pPr marL="0" indent="0">
              <a:buNone/>
            </a:pPr>
            <a:r>
              <a:rPr lang="en-US" sz="1250" dirty="0">
                <a:solidFill>
                  <a:srgbClr val="6B6B8A"/>
                </a:solidFill>
                <a:latin typeface="Satoshi" pitchFamily="34" charset="0"/>
                <a:ea typeface="Satoshi" pitchFamily="34" charset="-122"/>
                <a:cs typeface="Satoshi" pitchFamily="34" charset="-120"/>
              </a:rPr>
              <a:t>ICU has never quantified the carbon impact of its 400+ clubs and societies. This audit establishes that baseline for the first time.</a:t>
            </a:r>
            <a:endParaRPr lang="en-US" sz="1250" dirty="0"/>
          </a:p>
        </p:txBody>
      </p:sp>
      <p:sp>
        <p:nvSpPr>
          <p:cNvPr id="11" name="Shape 8"/>
          <p:cNvSpPr/>
          <p:nvPr/>
        </p:nvSpPr>
        <p:spPr>
          <a:xfrm>
            <a:off x="4206240" y="1874520"/>
            <a:ext cx="3657600" cy="420624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12" name="Shape 9"/>
          <p:cNvSpPr/>
          <p:nvPr/>
        </p:nvSpPr>
        <p:spPr>
          <a:xfrm>
            <a:off x="4206240" y="1874520"/>
            <a:ext cx="3657600" cy="91440"/>
          </a:xfrm>
          <a:prstGeom prst="rect">
            <a:avLst/>
          </a:prstGeom>
          <a:solidFill>
            <a:srgbClr val="104B2D"/>
          </a:solidFill>
          <a:ln w="12700">
            <a:solidFill>
              <a:srgbClr val="104B2D"/>
            </a:solidFill>
            <a:prstDash val="solid"/>
          </a:ln>
        </p:spPr>
        <p:txBody>
          <a:bodyPr/>
          <a:lstStyle/>
          <a:p>
            <a:endParaRPr lang="en-US"/>
          </a:p>
        </p:txBody>
      </p:sp>
      <p:pic>
        <p:nvPicPr>
          <p:cNvPr id="13" name="Image 1" descr="preencoded.png"/>
          <p:cNvPicPr>
            <a:picLocks noChangeAspect="1"/>
          </p:cNvPicPr>
          <p:nvPr/>
        </p:nvPicPr>
        <p:blipFill>
          <a:blip r:embed="rId4"/>
          <a:stretch>
            <a:fillRect/>
          </a:stretch>
        </p:blipFill>
        <p:spPr>
          <a:xfrm>
            <a:off x="4389120" y="2121408"/>
            <a:ext cx="475488" cy="475488"/>
          </a:xfrm>
          <a:prstGeom prst="rect">
            <a:avLst/>
          </a:prstGeom>
        </p:spPr>
      </p:pic>
      <p:sp>
        <p:nvSpPr>
          <p:cNvPr id="14" name="Text 10"/>
          <p:cNvSpPr/>
          <p:nvPr/>
        </p:nvSpPr>
        <p:spPr>
          <a:xfrm>
            <a:off x="4389120" y="2697480"/>
            <a:ext cx="3291840" cy="438912"/>
          </a:xfrm>
          <a:prstGeom prst="rect">
            <a:avLst/>
          </a:prstGeom>
          <a:noFill/>
          <a:ln/>
        </p:spPr>
        <p:txBody>
          <a:bodyPr wrap="square" lIns="0" tIns="0" rIns="0" bIns="0" rtlCol="0" anchor="ctr"/>
          <a:lstStyle/>
          <a:p>
            <a:pPr marL="0" indent="0">
              <a:buNone/>
            </a:pPr>
            <a:r>
              <a:rPr lang="en-US" sz="1500" b="1" dirty="0">
                <a:solidFill>
                  <a:srgbClr val="1C1C3A"/>
                </a:solidFill>
                <a:latin typeface="Satoshi" pitchFamily="34" charset="0"/>
                <a:ea typeface="Satoshi" pitchFamily="34" charset="-122"/>
                <a:cs typeface="Satoshi" pitchFamily="34" charset="-120"/>
              </a:rPr>
              <a:t>Awareness, not restriction</a:t>
            </a:r>
            <a:endParaRPr lang="en-US" sz="1500" dirty="0"/>
          </a:p>
        </p:txBody>
      </p:sp>
      <p:sp>
        <p:nvSpPr>
          <p:cNvPr id="15" name="Text 11"/>
          <p:cNvSpPr/>
          <p:nvPr/>
        </p:nvSpPr>
        <p:spPr>
          <a:xfrm>
            <a:off x="4389120" y="3182112"/>
            <a:ext cx="3291840" cy="2560320"/>
          </a:xfrm>
          <a:prstGeom prst="rect">
            <a:avLst/>
          </a:prstGeom>
          <a:noFill/>
          <a:ln/>
        </p:spPr>
        <p:txBody>
          <a:bodyPr wrap="square" lIns="0" tIns="0" rIns="0" bIns="0" rtlCol="0" anchor="t"/>
          <a:lstStyle/>
          <a:p>
            <a:pPr marL="0" indent="0">
              <a:buNone/>
            </a:pPr>
            <a:r>
              <a:rPr lang="en-US" sz="1250" dirty="0">
                <a:solidFill>
                  <a:srgbClr val="6B6B8A"/>
                </a:solidFill>
                <a:latin typeface="Satoshi" pitchFamily="34" charset="0"/>
                <a:ea typeface="Satoshi" pitchFamily="34" charset="-122"/>
                <a:cs typeface="Satoshi" pitchFamily="34" charset="-120"/>
              </a:rPr>
              <a:t>The goal is not to discourage society activity — it is to equip students and officers with the information to make more sustainable choices.</a:t>
            </a:r>
            <a:endParaRPr lang="en-US" sz="1250" dirty="0"/>
          </a:p>
        </p:txBody>
      </p:sp>
      <p:sp>
        <p:nvSpPr>
          <p:cNvPr id="16" name="Shape 12"/>
          <p:cNvSpPr/>
          <p:nvPr/>
        </p:nvSpPr>
        <p:spPr>
          <a:xfrm>
            <a:off x="8092440" y="1874520"/>
            <a:ext cx="3657600" cy="420624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17" name="Shape 13"/>
          <p:cNvSpPr/>
          <p:nvPr/>
        </p:nvSpPr>
        <p:spPr>
          <a:xfrm>
            <a:off x="8092440" y="1874520"/>
            <a:ext cx="3657600" cy="91440"/>
          </a:xfrm>
          <a:prstGeom prst="rect">
            <a:avLst/>
          </a:prstGeom>
          <a:solidFill>
            <a:srgbClr val="633EBD"/>
          </a:solidFill>
          <a:ln w="12700">
            <a:solidFill>
              <a:srgbClr val="633EBD"/>
            </a:solidFill>
            <a:prstDash val="solid"/>
          </a:ln>
        </p:spPr>
        <p:txBody>
          <a:bodyPr/>
          <a:lstStyle/>
          <a:p>
            <a:endParaRPr lang="en-US"/>
          </a:p>
        </p:txBody>
      </p:sp>
      <p:pic>
        <p:nvPicPr>
          <p:cNvPr id="18" name="Image 2" descr="preencoded.png"/>
          <p:cNvPicPr>
            <a:picLocks noChangeAspect="1"/>
          </p:cNvPicPr>
          <p:nvPr/>
        </p:nvPicPr>
        <p:blipFill>
          <a:blip r:embed="rId5"/>
          <a:stretch>
            <a:fillRect/>
          </a:stretch>
        </p:blipFill>
        <p:spPr>
          <a:xfrm>
            <a:off x="8275320" y="2121408"/>
            <a:ext cx="475488" cy="475488"/>
          </a:xfrm>
          <a:prstGeom prst="rect">
            <a:avLst/>
          </a:prstGeom>
        </p:spPr>
      </p:pic>
      <p:sp>
        <p:nvSpPr>
          <p:cNvPr id="19" name="Text 14"/>
          <p:cNvSpPr/>
          <p:nvPr/>
        </p:nvSpPr>
        <p:spPr>
          <a:xfrm>
            <a:off x="8275320" y="2697480"/>
            <a:ext cx="3291840" cy="438912"/>
          </a:xfrm>
          <a:prstGeom prst="rect">
            <a:avLst/>
          </a:prstGeom>
          <a:noFill/>
          <a:ln/>
        </p:spPr>
        <p:txBody>
          <a:bodyPr wrap="square" lIns="0" tIns="0" rIns="0" bIns="0" rtlCol="0" anchor="ctr"/>
          <a:lstStyle/>
          <a:p>
            <a:pPr marL="0" indent="0">
              <a:buNone/>
            </a:pPr>
            <a:r>
              <a:rPr lang="en-US" sz="1500" b="1" dirty="0">
                <a:solidFill>
                  <a:srgbClr val="1C1C3A"/>
                </a:solidFill>
                <a:latin typeface="Satoshi" pitchFamily="34" charset="0"/>
                <a:ea typeface="Satoshi" pitchFamily="34" charset="-122"/>
                <a:cs typeface="Satoshi" pitchFamily="34" charset="-120"/>
              </a:rPr>
              <a:t>Aligned with Imperial</a:t>
            </a:r>
            <a:endParaRPr lang="en-US" sz="1500" dirty="0"/>
          </a:p>
        </p:txBody>
      </p:sp>
      <p:sp>
        <p:nvSpPr>
          <p:cNvPr id="20" name="Text 15"/>
          <p:cNvSpPr/>
          <p:nvPr/>
        </p:nvSpPr>
        <p:spPr>
          <a:xfrm>
            <a:off x="8275320" y="3182112"/>
            <a:ext cx="3291840" cy="2560320"/>
          </a:xfrm>
          <a:prstGeom prst="rect">
            <a:avLst/>
          </a:prstGeom>
          <a:noFill/>
          <a:ln/>
        </p:spPr>
        <p:txBody>
          <a:bodyPr wrap="square" lIns="0" tIns="0" rIns="0" bIns="0" rtlCol="0" anchor="t"/>
          <a:lstStyle/>
          <a:p>
            <a:pPr marL="0" indent="0">
              <a:buNone/>
            </a:pPr>
            <a:r>
              <a:rPr lang="en-US" sz="1250" dirty="0">
                <a:solidFill>
                  <a:srgbClr val="6B6B8A"/>
                </a:solidFill>
                <a:latin typeface="Satoshi" pitchFamily="34" charset="0"/>
                <a:ea typeface="Satoshi" pitchFamily="34" charset="-122"/>
                <a:cs typeface="Satoshi" pitchFamily="34" charset="-120"/>
              </a:rPr>
              <a:t>We use the same HESCET methodology as Imperial College London, so ICU's footprint sits directly alongside Imperial's published 247,239 tCO₂e total.</a:t>
            </a:r>
            <a:endParaRPr lang="en-US" sz="1250" dirty="0"/>
          </a:p>
        </p:txBody>
      </p:sp>
      <p:sp>
        <p:nvSpPr>
          <p:cNvPr id="21" name="Text 16"/>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2 / 13</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C1C3A"/>
        </a:solidFill>
        <a:effectLst/>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E3EA30"/>
          </a:solidFill>
          <a:ln w="12700">
            <a:solidFill>
              <a:srgbClr val="E3EA30"/>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FFFFFF"/>
                </a:solidFill>
                <a:latin typeface="Satoshi Black" pitchFamily="34" charset="0"/>
                <a:ea typeface="Satoshi Black" pitchFamily="34" charset="-122"/>
                <a:cs typeface="Satoshi Black" pitchFamily="34" charset="-120"/>
              </a:rPr>
              <a:t>HOW WE CALCULATED IT</a:t>
            </a:r>
            <a:endParaRPr lang="en-US" sz="3000" dirty="0"/>
          </a:p>
        </p:txBody>
      </p:sp>
      <p:sp>
        <p:nvSpPr>
          <p:cNvPr id="4" name="Shape 2"/>
          <p:cNvSpPr/>
          <p:nvPr/>
        </p:nvSpPr>
        <p:spPr>
          <a:xfrm>
            <a:off x="457200" y="1005840"/>
            <a:ext cx="11338560" cy="749808"/>
          </a:xfrm>
          <a:prstGeom prst="rect">
            <a:avLst/>
          </a:prstGeom>
          <a:solidFill>
            <a:srgbClr val="633EBD"/>
          </a:solidFill>
          <a:ln w="12700">
            <a:solidFill>
              <a:srgbClr val="633EBD"/>
            </a:solidFill>
            <a:prstDash val="solid"/>
          </a:ln>
        </p:spPr>
        <p:txBody>
          <a:bodyPr/>
          <a:lstStyle/>
          <a:p>
            <a:endParaRPr lang="en-US"/>
          </a:p>
        </p:txBody>
      </p:sp>
      <p:sp>
        <p:nvSpPr>
          <p:cNvPr id="5" name="Text 3"/>
          <p:cNvSpPr/>
          <p:nvPr/>
        </p:nvSpPr>
        <p:spPr>
          <a:xfrm>
            <a:off x="457200" y="1042416"/>
            <a:ext cx="11338560" cy="658368"/>
          </a:xfrm>
          <a:prstGeom prst="rect">
            <a:avLst/>
          </a:prstGeom>
          <a:noFill/>
          <a:ln/>
        </p:spPr>
        <p:txBody>
          <a:bodyPr wrap="square" lIns="0" tIns="0" rIns="0" bIns="0" rtlCol="0" anchor="ctr"/>
          <a:lstStyle/>
          <a:p>
            <a:pPr marL="0" indent="0" algn="ctr">
              <a:buNone/>
            </a:pPr>
            <a:r>
              <a:rPr lang="en-US" sz="1500" b="1" dirty="0">
                <a:solidFill>
                  <a:srgbClr val="FFFFFF"/>
                </a:solidFill>
                <a:latin typeface="Satoshi" pitchFamily="34" charset="0"/>
                <a:ea typeface="Satoshi" pitchFamily="34" charset="-122"/>
                <a:cs typeface="Satoshi" pitchFamily="34" charset="-120"/>
              </a:rPr>
              <a:t>Emissions (kgCO₂e)  =  Society spend (£)  ×  HESCET emission factor (kgCO₂e / £ spent)</a:t>
            </a:r>
            <a:endParaRPr lang="en-US" sz="1500" dirty="0"/>
          </a:p>
        </p:txBody>
      </p:sp>
      <p:sp>
        <p:nvSpPr>
          <p:cNvPr id="6" name="Text 4"/>
          <p:cNvSpPr/>
          <p:nvPr/>
        </p:nvSpPr>
        <p:spPr>
          <a:xfrm>
            <a:off x="457200" y="1993392"/>
            <a:ext cx="658368" cy="566928"/>
          </a:xfrm>
          <a:prstGeom prst="rect">
            <a:avLst/>
          </a:prstGeom>
          <a:noFill/>
          <a:ln/>
        </p:spPr>
        <p:txBody>
          <a:bodyPr wrap="square" lIns="0" tIns="0" rIns="0" bIns="0" rtlCol="0" anchor="ctr"/>
          <a:lstStyle/>
          <a:p>
            <a:pPr marL="0" indent="0">
              <a:buNone/>
            </a:pPr>
            <a:r>
              <a:rPr lang="en-US" sz="3000" b="1" dirty="0">
                <a:solidFill>
                  <a:srgbClr val="E3EA30"/>
                </a:solidFill>
                <a:latin typeface="Satoshi Black" pitchFamily="34" charset="0"/>
                <a:ea typeface="Satoshi Black" pitchFamily="34" charset="-122"/>
                <a:cs typeface="Satoshi Black" pitchFamily="34" charset="-120"/>
              </a:rPr>
              <a:t>01</a:t>
            </a:r>
            <a:endParaRPr lang="en-US" sz="3000" dirty="0"/>
          </a:p>
        </p:txBody>
      </p:sp>
      <p:sp>
        <p:nvSpPr>
          <p:cNvPr id="7" name="Text 5"/>
          <p:cNvSpPr/>
          <p:nvPr/>
        </p:nvSpPr>
        <p:spPr>
          <a:xfrm>
            <a:off x="1207008" y="2020824"/>
            <a:ext cx="502920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HESCET framework</a:t>
            </a:r>
            <a:endParaRPr lang="en-US" sz="1400" dirty="0"/>
          </a:p>
        </p:txBody>
      </p:sp>
      <p:sp>
        <p:nvSpPr>
          <p:cNvPr id="8" name="Text 6"/>
          <p:cNvSpPr/>
          <p:nvPr/>
        </p:nvSpPr>
        <p:spPr>
          <a:xfrm>
            <a:off x="1207008" y="2523744"/>
            <a:ext cx="5029200" cy="1481328"/>
          </a:xfrm>
          <a:prstGeom prst="rect">
            <a:avLst/>
          </a:prstGeom>
          <a:noFill/>
          <a:ln/>
        </p:spPr>
        <p:txBody>
          <a:bodyPr wrap="square" lIns="0" tIns="0" rIns="0" bIns="0" rtlCol="0" anchor="t"/>
          <a:lstStyle/>
          <a:p>
            <a:pPr marL="0" indent="0">
              <a:buNone/>
            </a:pPr>
            <a:r>
              <a:rPr lang="en-US" sz="1150" dirty="0">
                <a:solidFill>
                  <a:srgbClr val="CAB9A9"/>
                </a:solidFill>
                <a:latin typeface="Satoshi" pitchFamily="34" charset="0"/>
                <a:ea typeface="Satoshi" pitchFamily="34" charset="-122"/>
                <a:cs typeface="Satoshi" pitchFamily="34" charset="-120"/>
              </a:rPr>
              <a:t>We use Imperial College's own Higher Education Scope 3 Emissions Calculation Tool (HESCET v2.0). Each ICU account code is mapped to a HESCET spend category, which carries a DEFRA/BEIS spend-based emission factor.</a:t>
            </a:r>
            <a:endParaRPr lang="en-US" sz="1150" dirty="0"/>
          </a:p>
        </p:txBody>
      </p:sp>
      <p:sp>
        <p:nvSpPr>
          <p:cNvPr id="9" name="Text 7"/>
          <p:cNvSpPr/>
          <p:nvPr/>
        </p:nvSpPr>
        <p:spPr>
          <a:xfrm>
            <a:off x="457200" y="4133088"/>
            <a:ext cx="658368" cy="566928"/>
          </a:xfrm>
          <a:prstGeom prst="rect">
            <a:avLst/>
          </a:prstGeom>
          <a:noFill/>
          <a:ln/>
        </p:spPr>
        <p:txBody>
          <a:bodyPr wrap="square" lIns="0" tIns="0" rIns="0" bIns="0" rtlCol="0" anchor="ctr"/>
          <a:lstStyle/>
          <a:p>
            <a:pPr marL="0" indent="0">
              <a:buNone/>
            </a:pPr>
            <a:r>
              <a:rPr lang="en-US" sz="3000" b="1" dirty="0">
                <a:solidFill>
                  <a:srgbClr val="E3EA30"/>
                </a:solidFill>
                <a:latin typeface="Satoshi Black" pitchFamily="34" charset="0"/>
                <a:ea typeface="Satoshi Black" pitchFamily="34" charset="-122"/>
                <a:cs typeface="Satoshi Black" pitchFamily="34" charset="-120"/>
              </a:rPr>
              <a:t>02</a:t>
            </a:r>
            <a:endParaRPr lang="en-US" sz="3000" dirty="0"/>
          </a:p>
        </p:txBody>
      </p:sp>
      <p:sp>
        <p:nvSpPr>
          <p:cNvPr id="10" name="Text 8"/>
          <p:cNvSpPr/>
          <p:nvPr/>
        </p:nvSpPr>
        <p:spPr>
          <a:xfrm>
            <a:off x="1207008" y="4160520"/>
            <a:ext cx="502920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Transaction-level assignment</a:t>
            </a:r>
            <a:endParaRPr lang="en-US" sz="1400" dirty="0"/>
          </a:p>
        </p:txBody>
      </p:sp>
      <p:sp>
        <p:nvSpPr>
          <p:cNvPr id="11" name="Text 9"/>
          <p:cNvSpPr/>
          <p:nvPr/>
        </p:nvSpPr>
        <p:spPr>
          <a:xfrm>
            <a:off x="1207008" y="4663440"/>
            <a:ext cx="5029200" cy="1481328"/>
          </a:xfrm>
          <a:prstGeom prst="rect">
            <a:avLst/>
          </a:prstGeom>
          <a:noFill/>
          <a:ln/>
        </p:spPr>
        <p:txBody>
          <a:bodyPr wrap="square" lIns="0" tIns="0" rIns="0" bIns="0" rtlCol="0" anchor="t"/>
          <a:lstStyle/>
          <a:p>
            <a:pPr marL="0" indent="0">
              <a:buNone/>
            </a:pPr>
            <a:r>
              <a:rPr lang="en-US" sz="1150" dirty="0">
                <a:solidFill>
                  <a:srgbClr val="CAB9A9"/>
                </a:solidFill>
                <a:latin typeface="Satoshi" pitchFamily="34" charset="0"/>
                <a:ea typeface="Satoshi" pitchFamily="34" charset="-122"/>
                <a:cs typeface="Satoshi" pitchFamily="34" charset="-120"/>
              </a:rPr>
              <a:t>All 28,570 transactions in the 2024–25 AUDIT log were individually processed. Income accounts, wages, venue hire, and grants payable were excluded. The remaining £1.9M of net expenditure was carbon-mapped.</a:t>
            </a:r>
            <a:endParaRPr lang="en-US" sz="1150" dirty="0"/>
          </a:p>
        </p:txBody>
      </p:sp>
      <p:sp>
        <p:nvSpPr>
          <p:cNvPr id="12" name="Text 10"/>
          <p:cNvSpPr/>
          <p:nvPr/>
        </p:nvSpPr>
        <p:spPr>
          <a:xfrm>
            <a:off x="6400800" y="1993392"/>
            <a:ext cx="658368" cy="566928"/>
          </a:xfrm>
          <a:prstGeom prst="rect">
            <a:avLst/>
          </a:prstGeom>
          <a:noFill/>
          <a:ln/>
        </p:spPr>
        <p:txBody>
          <a:bodyPr wrap="square" lIns="0" tIns="0" rIns="0" bIns="0" rtlCol="0" anchor="ctr"/>
          <a:lstStyle/>
          <a:p>
            <a:pPr marL="0" indent="0">
              <a:buNone/>
            </a:pPr>
            <a:r>
              <a:rPr lang="en-US" sz="3000" b="1" dirty="0">
                <a:solidFill>
                  <a:srgbClr val="E3EA30"/>
                </a:solidFill>
                <a:latin typeface="Satoshi Black" pitchFamily="34" charset="0"/>
                <a:ea typeface="Satoshi Black" pitchFamily="34" charset="-122"/>
                <a:cs typeface="Satoshi Black" pitchFamily="34" charset="-120"/>
              </a:rPr>
              <a:t>03</a:t>
            </a:r>
            <a:endParaRPr lang="en-US" sz="3000" dirty="0"/>
          </a:p>
        </p:txBody>
      </p:sp>
      <p:sp>
        <p:nvSpPr>
          <p:cNvPr id="13" name="Text 11"/>
          <p:cNvSpPr/>
          <p:nvPr/>
        </p:nvSpPr>
        <p:spPr>
          <a:xfrm>
            <a:off x="7150608" y="2020824"/>
            <a:ext cx="502920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Sector- and keyword-aware mapping</a:t>
            </a:r>
            <a:endParaRPr lang="en-US" sz="1400" dirty="0"/>
          </a:p>
        </p:txBody>
      </p:sp>
      <p:sp>
        <p:nvSpPr>
          <p:cNvPr id="14" name="Text 12"/>
          <p:cNvSpPr/>
          <p:nvPr/>
        </p:nvSpPr>
        <p:spPr>
          <a:xfrm>
            <a:off x="7150608" y="2523744"/>
            <a:ext cx="5029200" cy="1481328"/>
          </a:xfrm>
          <a:prstGeom prst="rect">
            <a:avLst/>
          </a:prstGeom>
          <a:noFill/>
          <a:ln/>
        </p:spPr>
        <p:txBody>
          <a:bodyPr wrap="square" lIns="0" tIns="0" rIns="0" bIns="0" rtlCol="0" anchor="t"/>
          <a:lstStyle/>
          <a:p>
            <a:pPr marL="0" indent="0">
              <a:buNone/>
            </a:pPr>
            <a:r>
              <a:rPr lang="en-US" sz="1150" dirty="0">
                <a:solidFill>
                  <a:srgbClr val="CAB9A9"/>
                </a:solidFill>
                <a:latin typeface="Satoshi" pitchFamily="34" charset="0"/>
                <a:ea typeface="Satoshi" pitchFamily="34" charset="-122"/>
                <a:cs typeface="Satoshi" pitchFamily="34" charset="-120"/>
              </a:rPr>
              <a:t>Codes covering multiple activity types (equipment purchase/hire, travel) were mapped at transaction level — using society sector and keyword matching on descriptions — before the emission factor was applied.</a:t>
            </a:r>
            <a:endParaRPr lang="en-US" sz="1150" dirty="0"/>
          </a:p>
        </p:txBody>
      </p:sp>
      <p:sp>
        <p:nvSpPr>
          <p:cNvPr id="15" name="Text 13"/>
          <p:cNvSpPr/>
          <p:nvPr/>
        </p:nvSpPr>
        <p:spPr>
          <a:xfrm>
            <a:off x="6400800" y="4133088"/>
            <a:ext cx="658368" cy="566928"/>
          </a:xfrm>
          <a:prstGeom prst="rect">
            <a:avLst/>
          </a:prstGeom>
          <a:noFill/>
          <a:ln/>
        </p:spPr>
        <p:txBody>
          <a:bodyPr wrap="square" lIns="0" tIns="0" rIns="0" bIns="0" rtlCol="0" anchor="ctr"/>
          <a:lstStyle/>
          <a:p>
            <a:pPr marL="0" indent="0">
              <a:buNone/>
            </a:pPr>
            <a:r>
              <a:rPr lang="en-US" sz="3000" b="1" dirty="0">
                <a:solidFill>
                  <a:srgbClr val="E3EA30"/>
                </a:solidFill>
                <a:latin typeface="Satoshi Black" pitchFamily="34" charset="0"/>
                <a:ea typeface="Satoshi Black" pitchFamily="34" charset="-122"/>
                <a:cs typeface="Satoshi Black" pitchFamily="34" charset="-120"/>
              </a:rPr>
              <a:t>04</a:t>
            </a:r>
            <a:endParaRPr lang="en-US" sz="3000" dirty="0"/>
          </a:p>
        </p:txBody>
      </p:sp>
      <p:sp>
        <p:nvSpPr>
          <p:cNvPr id="16" name="Text 14"/>
          <p:cNvSpPr/>
          <p:nvPr/>
        </p:nvSpPr>
        <p:spPr>
          <a:xfrm>
            <a:off x="7150608" y="4160520"/>
            <a:ext cx="5029200" cy="475488"/>
          </a:xfrm>
          <a:prstGeom prst="rect">
            <a:avLst/>
          </a:prstGeom>
          <a:noFill/>
          <a:ln/>
        </p:spPr>
        <p:txBody>
          <a:bodyPr wrap="square" lIns="0" tIns="0" rIns="0" bIns="0" rtlCol="0" anchor="ctr"/>
          <a:lstStyle/>
          <a:p>
            <a:pPr marL="0" indent="0">
              <a:buNone/>
            </a:pPr>
            <a:r>
              <a:rPr lang="en-US" sz="1400" b="1" dirty="0">
                <a:solidFill>
                  <a:srgbClr val="FFFFFF"/>
                </a:solidFill>
                <a:latin typeface="Satoshi" pitchFamily="34" charset="0"/>
                <a:ea typeface="Satoshi" pitchFamily="34" charset="-122"/>
                <a:cs typeface="Satoshi" pitchFamily="34" charset="-120"/>
              </a:rPr>
              <a:t>BEIS factors for 2024–25 data</a:t>
            </a:r>
            <a:endParaRPr lang="en-US" sz="1400" dirty="0"/>
          </a:p>
        </p:txBody>
      </p:sp>
      <p:sp>
        <p:nvSpPr>
          <p:cNvPr id="17" name="Text 15"/>
          <p:cNvSpPr/>
          <p:nvPr/>
        </p:nvSpPr>
        <p:spPr>
          <a:xfrm>
            <a:off x="7150608" y="4663440"/>
            <a:ext cx="5029200" cy="1481328"/>
          </a:xfrm>
          <a:prstGeom prst="rect">
            <a:avLst/>
          </a:prstGeom>
          <a:noFill/>
          <a:ln/>
        </p:spPr>
        <p:txBody>
          <a:bodyPr wrap="square" lIns="0" tIns="0" rIns="0" bIns="0" rtlCol="0" anchor="t"/>
          <a:lstStyle/>
          <a:p>
            <a:pPr marL="0" indent="0">
              <a:buNone/>
            </a:pPr>
            <a:r>
              <a:rPr lang="en-US" sz="1150" dirty="0">
                <a:solidFill>
                  <a:srgbClr val="CAB9A9"/>
                </a:solidFill>
                <a:latin typeface="Satoshi" pitchFamily="34" charset="0"/>
                <a:ea typeface="Satoshi" pitchFamily="34" charset="-122"/>
                <a:cs typeface="Satoshi" pitchFamily="34" charset="-120"/>
              </a:rPr>
              <a:t>BEIS factors are used because they are embedded in HESCET v2.0 — the same version Imperial uses. The 2024 update was not yet in a new HESCET release at the time of this audit, ensuring direct comparability with Imperial's figures.</a:t>
            </a:r>
            <a:endParaRPr lang="en-US" sz="1150" dirty="0"/>
          </a:p>
        </p:txBody>
      </p:sp>
      <p:sp>
        <p:nvSpPr>
          <p:cNvPr id="18" name="Text 16"/>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3 / 13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633EBD"/>
          </a:solidFill>
          <a:ln w="12700">
            <a:solidFill>
              <a:srgbClr val="633EBD"/>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ACCOUNT CODE → HESCET CATEGORY MAPPING</a:t>
            </a:r>
            <a:endParaRPr lang="en-US" sz="3000" dirty="0"/>
          </a:p>
        </p:txBody>
      </p:sp>
      <p:sp>
        <p:nvSpPr>
          <p:cNvPr id="4" name="Text 2"/>
          <p:cNvSpPr/>
          <p:nvPr/>
        </p:nvSpPr>
        <p:spPr>
          <a:xfrm>
            <a:off x="320040" y="822960"/>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Each ICU account code maps to a HESCET spend category and a DEFRA/BEIS emission factor</a:t>
            </a:r>
            <a:endParaRPr lang="en-US" sz="1300" dirty="0"/>
          </a:p>
        </p:txBody>
      </p:sp>
      <p:graphicFrame>
        <p:nvGraphicFramePr>
          <p:cNvPr id="5" name="Table 0"/>
          <p:cNvGraphicFramePr>
            <a:graphicFrameLocks noGrp="1"/>
          </p:cNvGraphicFramePr>
          <p:nvPr>
            <p:extLst>
              <p:ext uri="{D42A27DB-BD31-4B8C-83A1-F6EECF244321}">
                <p14:modId xmlns:p14="http://schemas.microsoft.com/office/powerpoint/2010/main" val="2061688777"/>
              </p:ext>
            </p:extLst>
          </p:nvPr>
        </p:nvGraphicFramePr>
        <p:xfrm>
          <a:off x="320040" y="1097280"/>
          <a:ext cx="11106912" cy="4404360"/>
        </p:xfrm>
        <a:graphic>
          <a:graphicData uri="http://schemas.openxmlformats.org/drawingml/2006/table">
            <a:tbl>
              <a:tblPr/>
              <a:tblGrid>
                <a:gridCol w="2656001">
                  <a:extLst>
                    <a:ext uri="{9D8B030D-6E8A-4147-A177-3AD203B41FA5}">
                      <a16:colId xmlns:a16="http://schemas.microsoft.com/office/drawing/2014/main" val="20000"/>
                    </a:ext>
                  </a:extLst>
                </a:gridCol>
                <a:gridCol w="2897455">
                  <a:extLst>
                    <a:ext uri="{9D8B030D-6E8A-4147-A177-3AD203B41FA5}">
                      <a16:colId xmlns:a16="http://schemas.microsoft.com/office/drawing/2014/main" val="20001"/>
                    </a:ext>
                  </a:extLst>
                </a:gridCol>
                <a:gridCol w="5553456">
                  <a:extLst>
                    <a:ext uri="{9D8B030D-6E8A-4147-A177-3AD203B41FA5}">
                      <a16:colId xmlns:a16="http://schemas.microsoft.com/office/drawing/2014/main" val="20002"/>
                    </a:ext>
                  </a:extLst>
                </a:gridCol>
              </a:tblGrid>
              <a:tr h="0">
                <a:tc>
                  <a:txBody>
                    <a:bodyPr/>
                    <a:lstStyle/>
                    <a:p>
                      <a:pPr marL="0" indent="0" algn="l">
                        <a:buNone/>
                      </a:pPr>
                      <a:r>
                        <a:rPr lang="en-US" sz="1100" b="1" dirty="0">
                          <a:solidFill>
                            <a:srgbClr val="FFFFFF"/>
                          </a:solidFill>
                          <a:latin typeface="Satoshi" pitchFamily="34" charset="0"/>
                          <a:ea typeface="Satoshi" pitchFamily="34" charset="-122"/>
                          <a:cs typeface="Satoshi" pitchFamily="34" charset="-120"/>
                        </a:rPr>
                        <a:t>Account code(s)</a:t>
                      </a:r>
                      <a:endParaRPr lang="en-US" sz="11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00348F"/>
                    </a:solidFill>
                  </a:tcPr>
                </a:tc>
                <a:tc>
                  <a:txBody>
                    <a:bodyPr/>
                    <a:lstStyle/>
                    <a:p>
                      <a:pPr marL="0" indent="0" algn="l">
                        <a:buNone/>
                      </a:pPr>
                      <a:r>
                        <a:rPr lang="en-US" sz="1100" b="1" dirty="0">
                          <a:solidFill>
                            <a:srgbClr val="FFFFFF"/>
                          </a:solidFill>
                          <a:latin typeface="Satoshi" pitchFamily="34" charset="0"/>
                          <a:ea typeface="Satoshi" pitchFamily="34" charset="-122"/>
                          <a:cs typeface="Satoshi" pitchFamily="34" charset="-120"/>
                        </a:rPr>
                        <a:t>Account name</a:t>
                      </a:r>
                      <a:endParaRPr lang="en-US" sz="11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00348F"/>
                    </a:solidFill>
                  </a:tcPr>
                </a:tc>
                <a:tc>
                  <a:txBody>
                    <a:bodyPr/>
                    <a:lstStyle/>
                    <a:p>
                      <a:pPr marL="0" indent="0" algn="l">
                        <a:buNone/>
                      </a:pPr>
                      <a:r>
                        <a:rPr lang="en-US" sz="1100" b="1" dirty="0">
                          <a:solidFill>
                            <a:srgbClr val="FFFFFF"/>
                          </a:solidFill>
                          <a:latin typeface="Satoshi" pitchFamily="34" charset="0"/>
                          <a:ea typeface="Satoshi" pitchFamily="34" charset="-122"/>
                          <a:cs typeface="Satoshi" pitchFamily="34" charset="-120"/>
                        </a:rPr>
                        <a:t>HESCET category</a:t>
                      </a:r>
                      <a:endParaRPr lang="en-US" sz="11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00348F"/>
                    </a:solidFill>
                  </a:tcPr>
                </a:tc>
                <a:extLst>
                  <a:ext uri="{0D108BD9-81ED-4DB2-BD59-A6C34878D82A}">
                    <a16:rowId xmlns:a16="http://schemas.microsoft.com/office/drawing/2014/main" val="10000"/>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895 (non-flight)</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Travel Expenditure — ground</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Rail and tube other than season tickets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895 (flights)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Travel Expenditure — air</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Air fares international</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02"/>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640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Consumables (food)</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Contract catering</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730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Hospitality</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Restaurant and café meals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04"/>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790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Accommodation</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Holiday in UK / Holiday abroad</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650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Cultural Activities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Restaurant and café meals (proxy)</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06"/>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685 Sports/Rec</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Purchase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for sport, camping &amp; open-air recreation</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685 Arts/Culture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Purchase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Musical instruments (proxy)</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08"/>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685 Other sectors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Purchase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 HESCET HE generic</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690 Culture/Arts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Hire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Audio equipment — AV</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10"/>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690 Sports/Rec</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Equipment Hire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Hire of equipment for sport</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700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Fuel</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Petrol</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12"/>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705</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Goods for Resale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Outer garments — clothing proxy</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780</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Music</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Internet subscription fees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14"/>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825</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Publicity</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Advertising &amp; market research services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15"/>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710 / 735 / 835</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Ground hire / Instructors / Referees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Zero — venue hire &amp; labour</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2F1FA"/>
                    </a:solidFill>
                  </a:tcPr>
                </a:tc>
                <a:extLst>
                  <a:ext uri="{0D108BD9-81ED-4DB2-BD59-A6C34878D82A}">
                    <a16:rowId xmlns:a16="http://schemas.microsoft.com/office/drawing/2014/main" val="10016"/>
                  </a:ext>
                </a:extLst>
              </a:tr>
              <a:tr h="0">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Income codes</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570/580/590/550/470 etc.</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C1C3A"/>
                          </a:solidFill>
                          <a:latin typeface="Satoshi" pitchFamily="34" charset="0"/>
                          <a:ea typeface="Satoshi" pitchFamily="34" charset="-122"/>
                          <a:cs typeface="Satoshi" pitchFamily="34" charset="-120"/>
                        </a:rPr>
                        <a:t>Excluded — income not expenditure</a:t>
                      </a:r>
                      <a:endParaRPr lang="en-US" sz="1000" dirty="0">
                        <a:latin typeface="Satoshi" charset="0"/>
                        <a:ea typeface="Satoshi" charset="0"/>
                        <a:cs typeface="Satoshi" charset="0"/>
                      </a:endParaRPr>
                    </a:p>
                  </a:txBody>
                  <a:tcPr>
                    <a:lnL w="6350" cap="flat" cmpd="sng" algn="ctr">
                      <a:solidFill>
                        <a:srgbClr val="D8D8E8"/>
                      </a:solidFill>
                      <a:prstDash val="solid"/>
                      <a:round/>
                      <a:headEnd type="none" w="med" len="med"/>
                      <a:tailEnd type="none" w="med" len="med"/>
                    </a:lnL>
                    <a:lnR w="6350" cap="flat" cmpd="sng" algn="ctr">
                      <a:solidFill>
                        <a:srgbClr val="D8D8E8"/>
                      </a:solidFill>
                      <a:prstDash val="solid"/>
                      <a:round/>
                      <a:headEnd type="none" w="med" len="med"/>
                      <a:tailEnd type="none" w="med" len="med"/>
                    </a:lnR>
                    <a:lnT w="6350" cap="flat" cmpd="sng" algn="ctr">
                      <a:solidFill>
                        <a:srgbClr val="D8D8E8"/>
                      </a:solidFill>
                      <a:prstDash val="solid"/>
                      <a:round/>
                      <a:headEnd type="none" w="med" len="med"/>
                      <a:tailEnd type="none" w="med" len="med"/>
                    </a:lnT>
                    <a:lnB w="6350" cap="flat" cmpd="sng" algn="ctr">
                      <a:solidFill>
                        <a:srgbClr val="D8D8E8"/>
                      </a:solidFill>
                      <a:prstDash val="solid"/>
                      <a:round/>
                      <a:headEnd type="none" w="med" len="med"/>
                      <a:tailEnd type="none" w="med" len="med"/>
                    </a:lnB>
                    <a:solidFill>
                      <a:srgbClr val="FFFFFF"/>
                    </a:solidFill>
                  </a:tcPr>
                </a:tc>
                <a:extLst>
                  <a:ext uri="{0D108BD9-81ED-4DB2-BD59-A6C34878D82A}">
                    <a16:rowId xmlns:a16="http://schemas.microsoft.com/office/drawing/2014/main" val="10017"/>
                  </a:ext>
                </a:extLst>
              </a:tr>
            </a:tbl>
          </a:graphicData>
        </a:graphic>
      </p:graphicFrame>
      <p:sp>
        <p:nvSpPr>
          <p:cNvPr id="6" name="Text 3"/>
          <p:cNvSpPr/>
          <p:nvPr/>
        </p:nvSpPr>
        <p:spPr>
          <a:xfrm>
            <a:off x="320040" y="6080760"/>
            <a:ext cx="9829800" cy="27432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Full mapping with VLOOKUP formulas available in the accompanying Excel workbook.</a:t>
            </a:r>
            <a:endParaRPr lang="en-US" sz="1000" dirty="0"/>
          </a:p>
        </p:txBody>
      </p:sp>
      <p:sp>
        <p:nvSpPr>
          <p:cNvPr id="7" name="Text 4"/>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4 / 13</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E96126"/>
          </a:solidFill>
          <a:ln w="12700">
            <a:solidFill>
              <a:srgbClr val="E9612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THE NUMBERS</a:t>
            </a:r>
            <a:endParaRPr lang="en-US" sz="3000" dirty="0"/>
          </a:p>
        </p:txBody>
      </p:sp>
      <p:sp>
        <p:nvSpPr>
          <p:cNvPr id="4" name="Shape 2"/>
          <p:cNvSpPr/>
          <p:nvPr/>
        </p:nvSpPr>
        <p:spPr>
          <a:xfrm>
            <a:off x="320040" y="1097280"/>
            <a:ext cx="3703320" cy="1874520"/>
          </a:xfrm>
          <a:prstGeom prst="rect">
            <a:avLst/>
          </a:prstGeom>
          <a:solidFill>
            <a:srgbClr val="00348F"/>
          </a:solidFill>
          <a:ln/>
          <a:effectLst>
            <a:outerShdw blurRad="152400" dist="38100" dir="8100000" algn="bl" rotWithShape="0">
              <a:srgbClr val="000000">
                <a:alpha val="15000"/>
              </a:srgbClr>
            </a:outerShdw>
          </a:effectLst>
        </p:spPr>
        <p:txBody>
          <a:bodyPr/>
          <a:lstStyle/>
          <a:p>
            <a:endParaRPr lang="en-US"/>
          </a:p>
        </p:txBody>
      </p:sp>
      <p:sp>
        <p:nvSpPr>
          <p:cNvPr id="5" name="Text 3"/>
          <p:cNvSpPr/>
          <p:nvPr/>
        </p:nvSpPr>
        <p:spPr>
          <a:xfrm>
            <a:off x="320040" y="1170432"/>
            <a:ext cx="3703320" cy="1005840"/>
          </a:xfrm>
          <a:prstGeom prst="rect">
            <a:avLst/>
          </a:prstGeom>
          <a:noFill/>
          <a:ln/>
        </p:spPr>
        <p:txBody>
          <a:bodyPr wrap="square" lIns="0" tIns="0" rIns="0" bIns="0" rtlCol="0" anchor="ctr"/>
          <a:lstStyle/>
          <a:p>
            <a:pPr marL="0" indent="0" algn="ctr">
              <a:buNone/>
            </a:pPr>
            <a:r>
              <a:rPr lang="en-US" sz="5400" b="1" dirty="0">
                <a:solidFill>
                  <a:srgbClr val="FFFFFF"/>
                </a:solidFill>
                <a:latin typeface="Satoshi Black" pitchFamily="34" charset="0"/>
                <a:ea typeface="Satoshi Black" pitchFamily="34" charset="-122"/>
                <a:cs typeface="Satoshi Black" pitchFamily="34" charset="-120"/>
              </a:rPr>
              <a:t>1,978</a:t>
            </a:r>
            <a:endParaRPr lang="en-US" sz="5400" dirty="0"/>
          </a:p>
        </p:txBody>
      </p:sp>
      <p:sp>
        <p:nvSpPr>
          <p:cNvPr id="6" name="Text 4"/>
          <p:cNvSpPr/>
          <p:nvPr/>
        </p:nvSpPr>
        <p:spPr>
          <a:xfrm>
            <a:off x="320040" y="2075688"/>
            <a:ext cx="3703320" cy="402336"/>
          </a:xfrm>
          <a:prstGeom prst="rect">
            <a:avLst/>
          </a:prstGeom>
          <a:noFill/>
          <a:ln/>
        </p:spPr>
        <p:txBody>
          <a:bodyPr wrap="square" lIns="0" tIns="0" rIns="0" bIns="0" rtlCol="0" anchor="ctr"/>
          <a:lstStyle/>
          <a:p>
            <a:pPr marL="0" indent="0" algn="ctr">
              <a:buNone/>
            </a:pPr>
            <a:r>
              <a:rPr lang="en-US" sz="1400" b="1" dirty="0">
                <a:solidFill>
                  <a:srgbClr val="E3EA30"/>
                </a:solidFill>
                <a:latin typeface="Satoshi" pitchFamily="34" charset="0"/>
                <a:ea typeface="Satoshi" pitchFamily="34" charset="-122"/>
                <a:cs typeface="Satoshi" pitchFamily="34" charset="-120"/>
              </a:rPr>
              <a:t>tCO₂e total</a:t>
            </a:r>
            <a:endParaRPr lang="en-US" sz="1400" dirty="0"/>
          </a:p>
        </p:txBody>
      </p:sp>
      <p:sp>
        <p:nvSpPr>
          <p:cNvPr id="7" name="Text 5"/>
          <p:cNvSpPr/>
          <p:nvPr/>
        </p:nvSpPr>
        <p:spPr>
          <a:xfrm>
            <a:off x="320040" y="2468880"/>
            <a:ext cx="3703320" cy="347472"/>
          </a:xfrm>
          <a:prstGeom prst="rect">
            <a:avLst/>
          </a:prstGeom>
          <a:noFill/>
          <a:ln/>
        </p:spPr>
        <p:txBody>
          <a:bodyPr wrap="square" lIns="0" tIns="0" rIns="0" bIns="0" rtlCol="0" anchor="ctr"/>
          <a:lstStyle/>
          <a:p>
            <a:pPr marL="0" indent="0" algn="ctr">
              <a:buNone/>
            </a:pPr>
            <a:r>
              <a:rPr lang="en-US" sz="1000" i="1" dirty="0">
                <a:solidFill>
                  <a:srgbClr val="FFFFFF"/>
                </a:solidFill>
                <a:latin typeface="Satoshi" pitchFamily="34" charset="0"/>
                <a:ea typeface="Satoshi" pitchFamily="34" charset="-122"/>
                <a:cs typeface="Satoshi" pitchFamily="34" charset="-120"/>
              </a:rPr>
              <a:t>all Scope 3, 2024–25</a:t>
            </a:r>
            <a:endParaRPr lang="en-US" sz="1000" dirty="0"/>
          </a:p>
        </p:txBody>
      </p:sp>
      <p:sp>
        <p:nvSpPr>
          <p:cNvPr id="8" name="Shape 6"/>
          <p:cNvSpPr/>
          <p:nvPr/>
        </p:nvSpPr>
        <p:spPr>
          <a:xfrm>
            <a:off x="4251960" y="1097280"/>
            <a:ext cx="3703320" cy="1874520"/>
          </a:xfrm>
          <a:prstGeom prst="rect">
            <a:avLst/>
          </a:prstGeom>
          <a:solidFill>
            <a:srgbClr val="633EBD"/>
          </a:solidFill>
          <a:ln/>
          <a:effectLst>
            <a:outerShdw blurRad="152400" dist="38100" dir="8100000" algn="bl" rotWithShape="0">
              <a:srgbClr val="000000">
                <a:alpha val="15000"/>
              </a:srgbClr>
            </a:outerShdw>
          </a:effectLst>
        </p:spPr>
        <p:txBody>
          <a:bodyPr/>
          <a:lstStyle/>
          <a:p>
            <a:endParaRPr lang="en-US"/>
          </a:p>
        </p:txBody>
      </p:sp>
      <p:sp>
        <p:nvSpPr>
          <p:cNvPr id="9" name="Text 7"/>
          <p:cNvSpPr/>
          <p:nvPr/>
        </p:nvSpPr>
        <p:spPr>
          <a:xfrm>
            <a:off x="4251960" y="1170432"/>
            <a:ext cx="3703320" cy="1005840"/>
          </a:xfrm>
          <a:prstGeom prst="rect">
            <a:avLst/>
          </a:prstGeom>
          <a:noFill/>
          <a:ln/>
        </p:spPr>
        <p:txBody>
          <a:bodyPr wrap="square" lIns="0" tIns="0" rIns="0" bIns="0" rtlCol="0" anchor="ctr"/>
          <a:lstStyle/>
          <a:p>
            <a:pPr marL="0" indent="0" algn="ctr">
              <a:buNone/>
            </a:pPr>
            <a:r>
              <a:rPr lang="en-US" sz="5400" b="1" dirty="0">
                <a:solidFill>
                  <a:srgbClr val="FFFFFF"/>
                </a:solidFill>
                <a:latin typeface="Satoshi Black" pitchFamily="34" charset="0"/>
                <a:ea typeface="Satoshi Black" pitchFamily="34" charset="-122"/>
                <a:cs typeface="Satoshi Black" pitchFamily="34" charset="-120"/>
              </a:rPr>
              <a:t>£1.9M</a:t>
            </a:r>
            <a:endParaRPr lang="en-US" sz="5400" dirty="0"/>
          </a:p>
        </p:txBody>
      </p:sp>
      <p:sp>
        <p:nvSpPr>
          <p:cNvPr id="10" name="Text 8"/>
          <p:cNvSpPr/>
          <p:nvPr/>
        </p:nvSpPr>
        <p:spPr>
          <a:xfrm>
            <a:off x="4251960" y="2075688"/>
            <a:ext cx="3703320" cy="402336"/>
          </a:xfrm>
          <a:prstGeom prst="rect">
            <a:avLst/>
          </a:prstGeom>
          <a:noFill/>
          <a:ln/>
        </p:spPr>
        <p:txBody>
          <a:bodyPr wrap="square" lIns="0" tIns="0" rIns="0" bIns="0" rtlCol="0" anchor="ctr"/>
          <a:lstStyle/>
          <a:p>
            <a:pPr marL="0" indent="0" algn="ctr">
              <a:buNone/>
            </a:pPr>
            <a:r>
              <a:rPr lang="en-US" sz="1400" b="1" dirty="0">
                <a:solidFill>
                  <a:srgbClr val="E3EA30"/>
                </a:solidFill>
                <a:latin typeface="Satoshi" pitchFamily="34" charset="0"/>
                <a:ea typeface="Satoshi" pitchFamily="34" charset="-122"/>
                <a:cs typeface="Satoshi" pitchFamily="34" charset="-120"/>
              </a:rPr>
              <a:t>net mapped spend</a:t>
            </a:r>
            <a:endParaRPr lang="en-US" sz="1400" dirty="0"/>
          </a:p>
        </p:txBody>
      </p:sp>
      <p:sp>
        <p:nvSpPr>
          <p:cNvPr id="11" name="Text 9"/>
          <p:cNvSpPr/>
          <p:nvPr/>
        </p:nvSpPr>
        <p:spPr>
          <a:xfrm>
            <a:off x="4251960" y="2468880"/>
            <a:ext cx="3703320" cy="347472"/>
          </a:xfrm>
          <a:prstGeom prst="rect">
            <a:avLst/>
          </a:prstGeom>
          <a:noFill/>
          <a:ln/>
        </p:spPr>
        <p:txBody>
          <a:bodyPr wrap="square" lIns="0" tIns="0" rIns="0" bIns="0" rtlCol="0" anchor="ctr"/>
          <a:lstStyle/>
          <a:p>
            <a:pPr marL="0" indent="0" algn="ctr">
              <a:buNone/>
            </a:pPr>
            <a:r>
              <a:rPr lang="en-US" sz="1000" i="1" dirty="0">
                <a:solidFill>
                  <a:srgbClr val="FFFFFF"/>
                </a:solidFill>
                <a:latin typeface="Satoshi" pitchFamily="34" charset="0"/>
                <a:ea typeface="Satoshi" pitchFamily="34" charset="-122"/>
                <a:cs typeface="Satoshi" pitchFamily="34" charset="-120"/>
              </a:rPr>
              <a:t>after income &amp; excluded codes</a:t>
            </a:r>
            <a:endParaRPr lang="en-US" sz="1000" dirty="0"/>
          </a:p>
        </p:txBody>
      </p:sp>
      <p:sp>
        <p:nvSpPr>
          <p:cNvPr id="12" name="Shape 10"/>
          <p:cNvSpPr/>
          <p:nvPr/>
        </p:nvSpPr>
        <p:spPr>
          <a:xfrm>
            <a:off x="8183880" y="1097280"/>
            <a:ext cx="3703320" cy="1874520"/>
          </a:xfrm>
          <a:prstGeom prst="rect">
            <a:avLst/>
          </a:prstGeom>
          <a:solidFill>
            <a:srgbClr val="E96126"/>
          </a:solidFill>
          <a:ln/>
          <a:effectLst>
            <a:outerShdw blurRad="152400" dist="38100" dir="8100000" algn="bl" rotWithShape="0">
              <a:srgbClr val="000000">
                <a:alpha val="15000"/>
              </a:srgbClr>
            </a:outerShdw>
          </a:effectLst>
        </p:spPr>
        <p:txBody>
          <a:bodyPr/>
          <a:lstStyle/>
          <a:p>
            <a:endParaRPr lang="en-US"/>
          </a:p>
        </p:txBody>
      </p:sp>
      <p:sp>
        <p:nvSpPr>
          <p:cNvPr id="13" name="Text 11"/>
          <p:cNvSpPr/>
          <p:nvPr/>
        </p:nvSpPr>
        <p:spPr>
          <a:xfrm>
            <a:off x="8183880" y="1170432"/>
            <a:ext cx="3703320" cy="1005840"/>
          </a:xfrm>
          <a:prstGeom prst="rect">
            <a:avLst/>
          </a:prstGeom>
          <a:noFill/>
          <a:ln/>
        </p:spPr>
        <p:txBody>
          <a:bodyPr wrap="square" lIns="0" tIns="0" rIns="0" bIns="0" rtlCol="0" anchor="ctr"/>
          <a:lstStyle/>
          <a:p>
            <a:pPr marL="0" indent="0" algn="ctr">
              <a:buNone/>
            </a:pPr>
            <a:r>
              <a:rPr lang="en-US" sz="5400" b="1" dirty="0">
                <a:solidFill>
                  <a:srgbClr val="FFFFFF"/>
                </a:solidFill>
                <a:latin typeface="Satoshi Black" pitchFamily="34" charset="0"/>
                <a:ea typeface="Satoshi Black" pitchFamily="34" charset="-122"/>
                <a:cs typeface="Satoshi Black" pitchFamily="34" charset="-120"/>
              </a:rPr>
              <a:t>103.9</a:t>
            </a:r>
            <a:endParaRPr lang="en-US" sz="5400" dirty="0"/>
          </a:p>
        </p:txBody>
      </p:sp>
      <p:sp>
        <p:nvSpPr>
          <p:cNvPr id="14" name="Text 12"/>
          <p:cNvSpPr/>
          <p:nvPr/>
        </p:nvSpPr>
        <p:spPr>
          <a:xfrm>
            <a:off x="8183880" y="2075688"/>
            <a:ext cx="3703320" cy="402336"/>
          </a:xfrm>
          <a:prstGeom prst="rect">
            <a:avLst/>
          </a:prstGeom>
          <a:noFill/>
          <a:ln/>
        </p:spPr>
        <p:txBody>
          <a:bodyPr wrap="square" lIns="0" tIns="0" rIns="0" bIns="0" rtlCol="0" anchor="ctr"/>
          <a:lstStyle/>
          <a:p>
            <a:pPr marL="0" indent="0" algn="ctr">
              <a:buNone/>
            </a:pPr>
            <a:r>
              <a:rPr lang="en-US" sz="1400" b="1" dirty="0">
                <a:solidFill>
                  <a:srgbClr val="E3EA30"/>
                </a:solidFill>
                <a:latin typeface="Satoshi" pitchFamily="34" charset="0"/>
                <a:ea typeface="Satoshi" pitchFamily="34" charset="-122"/>
                <a:cs typeface="Satoshi" pitchFamily="34" charset="-120"/>
              </a:rPr>
              <a:t>tCO₂e / £100k</a:t>
            </a:r>
            <a:endParaRPr lang="en-US" sz="1400" dirty="0"/>
          </a:p>
        </p:txBody>
      </p:sp>
      <p:sp>
        <p:nvSpPr>
          <p:cNvPr id="15" name="Text 13"/>
          <p:cNvSpPr/>
          <p:nvPr/>
        </p:nvSpPr>
        <p:spPr>
          <a:xfrm>
            <a:off x="8183880" y="2468880"/>
            <a:ext cx="3703320" cy="347472"/>
          </a:xfrm>
          <a:prstGeom prst="rect">
            <a:avLst/>
          </a:prstGeom>
          <a:noFill/>
          <a:ln/>
        </p:spPr>
        <p:txBody>
          <a:bodyPr wrap="square" lIns="0" tIns="0" rIns="0" bIns="0" rtlCol="0" anchor="ctr"/>
          <a:lstStyle/>
          <a:p>
            <a:pPr marL="0" indent="0" algn="ctr">
              <a:buNone/>
            </a:pPr>
            <a:r>
              <a:rPr lang="en-US" sz="1000" i="1" dirty="0">
                <a:solidFill>
                  <a:srgbClr val="FFFFFF"/>
                </a:solidFill>
                <a:latin typeface="Satoshi" pitchFamily="34" charset="0"/>
                <a:ea typeface="Satoshi" pitchFamily="34" charset="-122"/>
                <a:cs typeface="Satoshi" pitchFamily="34" charset="-120"/>
              </a:rPr>
              <a:t>carbon intensity</a:t>
            </a:r>
            <a:endParaRPr lang="en-US" sz="1000" dirty="0"/>
          </a:p>
        </p:txBody>
      </p:sp>
      <p:sp>
        <p:nvSpPr>
          <p:cNvPr id="16" name="Shape 14"/>
          <p:cNvSpPr/>
          <p:nvPr/>
        </p:nvSpPr>
        <p:spPr>
          <a:xfrm>
            <a:off x="320040" y="3246120"/>
            <a:ext cx="2807208" cy="14173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17" name="Shape 15"/>
          <p:cNvSpPr/>
          <p:nvPr/>
        </p:nvSpPr>
        <p:spPr>
          <a:xfrm>
            <a:off x="320040" y="3246120"/>
            <a:ext cx="73152" cy="1417320"/>
          </a:xfrm>
          <a:prstGeom prst="rect">
            <a:avLst/>
          </a:prstGeom>
          <a:solidFill>
            <a:srgbClr val="E96126"/>
          </a:solidFill>
          <a:ln w="12700">
            <a:solidFill>
              <a:srgbClr val="E96126"/>
            </a:solidFill>
            <a:prstDash val="solid"/>
          </a:ln>
        </p:spPr>
        <p:txBody>
          <a:bodyPr/>
          <a:lstStyle/>
          <a:p>
            <a:endParaRPr lang="en-US"/>
          </a:p>
        </p:txBody>
      </p:sp>
      <p:sp>
        <p:nvSpPr>
          <p:cNvPr id="18" name="Text 16"/>
          <p:cNvSpPr/>
          <p:nvPr/>
        </p:nvSpPr>
        <p:spPr>
          <a:xfrm>
            <a:off x="502920" y="3310128"/>
            <a:ext cx="2487168" cy="658368"/>
          </a:xfrm>
          <a:prstGeom prst="rect">
            <a:avLst/>
          </a:prstGeom>
          <a:noFill/>
          <a:ln/>
        </p:spPr>
        <p:txBody>
          <a:bodyPr wrap="square" lIns="0" tIns="0" rIns="0" bIns="0" rtlCol="0" anchor="ctr"/>
          <a:lstStyle/>
          <a:p>
            <a:pPr marL="0" indent="0">
              <a:buNone/>
            </a:pPr>
            <a:r>
              <a:rPr lang="en-US" sz="3800" b="1" dirty="0">
                <a:solidFill>
                  <a:srgbClr val="E96126"/>
                </a:solidFill>
                <a:latin typeface="Satoshi Black" pitchFamily="34" charset="0"/>
                <a:ea typeface="Satoshi Black" pitchFamily="34" charset="-122"/>
                <a:cs typeface="Satoshi Black" pitchFamily="34" charset="-120"/>
              </a:rPr>
              <a:t>42%</a:t>
            </a:r>
            <a:endParaRPr lang="en-US" sz="3800" dirty="0"/>
          </a:p>
        </p:txBody>
      </p:sp>
      <p:sp>
        <p:nvSpPr>
          <p:cNvPr id="19" name="Text 17"/>
          <p:cNvSpPr/>
          <p:nvPr/>
        </p:nvSpPr>
        <p:spPr>
          <a:xfrm>
            <a:off x="502920" y="3904488"/>
            <a:ext cx="2487168" cy="310896"/>
          </a:xfrm>
          <a:prstGeom prst="rect">
            <a:avLst/>
          </a:prstGeom>
          <a:noFill/>
          <a:ln/>
        </p:spPr>
        <p:txBody>
          <a:bodyPr wrap="square" lIns="0" tIns="0" rIns="0" bIns="0" rtlCol="0" anchor="ctr"/>
          <a:lstStyle/>
          <a:p>
            <a:pPr marL="0" indent="0">
              <a:buNone/>
            </a:pPr>
            <a:r>
              <a:rPr lang="en-US" sz="1250" b="1" dirty="0">
                <a:solidFill>
                  <a:srgbClr val="1C1C3A"/>
                </a:solidFill>
                <a:latin typeface="Satoshi" pitchFamily="34" charset="0"/>
                <a:ea typeface="Satoshi" pitchFamily="34" charset="-122"/>
                <a:cs typeface="Satoshi" pitchFamily="34" charset="-120"/>
              </a:rPr>
              <a:t>from travel</a:t>
            </a:r>
            <a:endParaRPr lang="en-US" sz="1250" dirty="0"/>
          </a:p>
        </p:txBody>
      </p:sp>
      <p:sp>
        <p:nvSpPr>
          <p:cNvPr id="20" name="Text 18"/>
          <p:cNvSpPr/>
          <p:nvPr/>
        </p:nvSpPr>
        <p:spPr>
          <a:xfrm>
            <a:off x="502920" y="4187952"/>
            <a:ext cx="2487168" cy="36576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ground + flights + accommodation</a:t>
            </a:r>
            <a:endParaRPr lang="en-US" sz="1000" dirty="0"/>
          </a:p>
        </p:txBody>
      </p:sp>
      <p:sp>
        <p:nvSpPr>
          <p:cNvPr id="21" name="Shape 19"/>
          <p:cNvSpPr/>
          <p:nvPr/>
        </p:nvSpPr>
        <p:spPr>
          <a:xfrm>
            <a:off x="3264408" y="3246120"/>
            <a:ext cx="2807208" cy="14173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22" name="Shape 20"/>
          <p:cNvSpPr/>
          <p:nvPr/>
        </p:nvSpPr>
        <p:spPr>
          <a:xfrm>
            <a:off x="3264408" y="3246120"/>
            <a:ext cx="73152" cy="1417320"/>
          </a:xfrm>
          <a:prstGeom prst="rect">
            <a:avLst/>
          </a:prstGeom>
          <a:solidFill>
            <a:srgbClr val="104B2D"/>
          </a:solidFill>
          <a:ln w="12700">
            <a:solidFill>
              <a:srgbClr val="104B2D"/>
            </a:solidFill>
            <a:prstDash val="solid"/>
          </a:ln>
        </p:spPr>
        <p:txBody>
          <a:bodyPr/>
          <a:lstStyle/>
          <a:p>
            <a:endParaRPr lang="en-US"/>
          </a:p>
        </p:txBody>
      </p:sp>
      <p:sp>
        <p:nvSpPr>
          <p:cNvPr id="23" name="Text 21"/>
          <p:cNvSpPr/>
          <p:nvPr/>
        </p:nvSpPr>
        <p:spPr>
          <a:xfrm>
            <a:off x="3447288" y="3310128"/>
            <a:ext cx="2487168" cy="658368"/>
          </a:xfrm>
          <a:prstGeom prst="rect">
            <a:avLst/>
          </a:prstGeom>
          <a:noFill/>
          <a:ln/>
        </p:spPr>
        <p:txBody>
          <a:bodyPr wrap="square" lIns="0" tIns="0" rIns="0" bIns="0" rtlCol="0" anchor="ctr"/>
          <a:lstStyle/>
          <a:p>
            <a:pPr marL="0" indent="0">
              <a:buNone/>
            </a:pPr>
            <a:r>
              <a:rPr lang="en-US" sz="3800" b="1" dirty="0">
                <a:solidFill>
                  <a:srgbClr val="104B2D"/>
                </a:solidFill>
                <a:latin typeface="Satoshi Black" pitchFamily="34" charset="0"/>
                <a:ea typeface="Satoshi Black" pitchFamily="34" charset="-122"/>
                <a:cs typeface="Satoshi Black" pitchFamily="34" charset="-120"/>
              </a:rPr>
              <a:t>41%</a:t>
            </a:r>
            <a:endParaRPr lang="en-US" sz="3800" dirty="0"/>
          </a:p>
        </p:txBody>
      </p:sp>
      <p:sp>
        <p:nvSpPr>
          <p:cNvPr id="24" name="Text 22"/>
          <p:cNvSpPr/>
          <p:nvPr/>
        </p:nvSpPr>
        <p:spPr>
          <a:xfrm>
            <a:off x="3447288" y="3904488"/>
            <a:ext cx="2487168" cy="310896"/>
          </a:xfrm>
          <a:prstGeom prst="rect">
            <a:avLst/>
          </a:prstGeom>
          <a:noFill/>
          <a:ln/>
        </p:spPr>
        <p:txBody>
          <a:bodyPr wrap="square" lIns="0" tIns="0" rIns="0" bIns="0" rtlCol="0" anchor="ctr"/>
          <a:lstStyle/>
          <a:p>
            <a:pPr marL="0" indent="0">
              <a:buNone/>
            </a:pPr>
            <a:r>
              <a:rPr lang="en-US" sz="1250" b="1" dirty="0">
                <a:solidFill>
                  <a:srgbClr val="1C1C3A"/>
                </a:solidFill>
                <a:latin typeface="Satoshi" pitchFamily="34" charset="0"/>
                <a:ea typeface="Satoshi" pitchFamily="34" charset="-122"/>
                <a:cs typeface="Satoshi" pitchFamily="34" charset="-120"/>
              </a:rPr>
              <a:t>food &amp; hospitality</a:t>
            </a:r>
            <a:endParaRPr lang="en-US" sz="1250" dirty="0"/>
          </a:p>
        </p:txBody>
      </p:sp>
      <p:sp>
        <p:nvSpPr>
          <p:cNvPr id="25" name="Text 23"/>
          <p:cNvSpPr/>
          <p:nvPr/>
        </p:nvSpPr>
        <p:spPr>
          <a:xfrm>
            <a:off x="3447288" y="4187952"/>
            <a:ext cx="2487168" cy="36576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consumables, hospitality, cultural events</a:t>
            </a:r>
            <a:endParaRPr lang="en-US" sz="1000" dirty="0"/>
          </a:p>
        </p:txBody>
      </p:sp>
      <p:sp>
        <p:nvSpPr>
          <p:cNvPr id="26" name="Shape 24"/>
          <p:cNvSpPr/>
          <p:nvPr/>
        </p:nvSpPr>
        <p:spPr>
          <a:xfrm>
            <a:off x="6208776" y="3246120"/>
            <a:ext cx="2807208" cy="14173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27" name="Shape 25"/>
          <p:cNvSpPr/>
          <p:nvPr/>
        </p:nvSpPr>
        <p:spPr>
          <a:xfrm>
            <a:off x="6208776" y="3246120"/>
            <a:ext cx="73152" cy="1417320"/>
          </a:xfrm>
          <a:prstGeom prst="rect">
            <a:avLst/>
          </a:prstGeom>
          <a:solidFill>
            <a:srgbClr val="633EBD"/>
          </a:solidFill>
          <a:ln w="12700">
            <a:solidFill>
              <a:srgbClr val="633EBD"/>
            </a:solidFill>
            <a:prstDash val="solid"/>
          </a:ln>
        </p:spPr>
        <p:txBody>
          <a:bodyPr/>
          <a:lstStyle/>
          <a:p>
            <a:endParaRPr lang="en-US"/>
          </a:p>
        </p:txBody>
      </p:sp>
      <p:sp>
        <p:nvSpPr>
          <p:cNvPr id="28" name="Text 26"/>
          <p:cNvSpPr/>
          <p:nvPr/>
        </p:nvSpPr>
        <p:spPr>
          <a:xfrm>
            <a:off x="6391656" y="3310128"/>
            <a:ext cx="2487168" cy="658368"/>
          </a:xfrm>
          <a:prstGeom prst="rect">
            <a:avLst/>
          </a:prstGeom>
          <a:noFill/>
          <a:ln/>
        </p:spPr>
        <p:txBody>
          <a:bodyPr wrap="square" lIns="0" tIns="0" rIns="0" bIns="0" rtlCol="0" anchor="ctr"/>
          <a:lstStyle/>
          <a:p>
            <a:pPr marL="0" indent="0">
              <a:buNone/>
            </a:pPr>
            <a:r>
              <a:rPr lang="en-US" sz="3800" b="1" dirty="0">
                <a:solidFill>
                  <a:srgbClr val="633EBD"/>
                </a:solidFill>
                <a:latin typeface="Satoshi Black" pitchFamily="34" charset="0"/>
                <a:ea typeface="Satoshi Black" pitchFamily="34" charset="-122"/>
                <a:cs typeface="Satoshi Black" pitchFamily="34" charset="-120"/>
              </a:rPr>
              <a:t>9%</a:t>
            </a:r>
            <a:endParaRPr lang="en-US" sz="3800" dirty="0"/>
          </a:p>
        </p:txBody>
      </p:sp>
      <p:sp>
        <p:nvSpPr>
          <p:cNvPr id="29" name="Text 27"/>
          <p:cNvSpPr/>
          <p:nvPr/>
        </p:nvSpPr>
        <p:spPr>
          <a:xfrm>
            <a:off x="6391656" y="3904488"/>
            <a:ext cx="2487168" cy="310896"/>
          </a:xfrm>
          <a:prstGeom prst="rect">
            <a:avLst/>
          </a:prstGeom>
          <a:noFill/>
          <a:ln/>
        </p:spPr>
        <p:txBody>
          <a:bodyPr wrap="square" lIns="0" tIns="0" rIns="0" bIns="0" rtlCol="0" anchor="ctr"/>
          <a:lstStyle/>
          <a:p>
            <a:pPr marL="0" indent="0">
              <a:buNone/>
            </a:pPr>
            <a:r>
              <a:rPr lang="en-US" sz="1250" b="1" dirty="0">
                <a:solidFill>
                  <a:srgbClr val="1C1C3A"/>
                </a:solidFill>
                <a:latin typeface="Satoshi" pitchFamily="34" charset="0"/>
                <a:ea typeface="Satoshi" pitchFamily="34" charset="-122"/>
                <a:cs typeface="Satoshi" pitchFamily="34" charset="-120"/>
              </a:rPr>
              <a:t>equipment</a:t>
            </a:r>
            <a:endParaRPr lang="en-US" sz="1250" dirty="0"/>
          </a:p>
        </p:txBody>
      </p:sp>
      <p:sp>
        <p:nvSpPr>
          <p:cNvPr id="30" name="Text 28"/>
          <p:cNvSpPr/>
          <p:nvPr/>
        </p:nvSpPr>
        <p:spPr>
          <a:xfrm>
            <a:off x="6391656" y="4187952"/>
            <a:ext cx="2487168" cy="36576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purchase and hire across all sectors</a:t>
            </a:r>
            <a:endParaRPr lang="en-US" sz="1000" dirty="0"/>
          </a:p>
        </p:txBody>
      </p:sp>
      <p:sp>
        <p:nvSpPr>
          <p:cNvPr id="31" name="Shape 29"/>
          <p:cNvSpPr/>
          <p:nvPr/>
        </p:nvSpPr>
        <p:spPr>
          <a:xfrm>
            <a:off x="9153144" y="3246120"/>
            <a:ext cx="2807208" cy="1417320"/>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32" name="Shape 30"/>
          <p:cNvSpPr/>
          <p:nvPr/>
        </p:nvSpPr>
        <p:spPr>
          <a:xfrm>
            <a:off x="9153144" y="3246120"/>
            <a:ext cx="73152" cy="1417320"/>
          </a:xfrm>
          <a:prstGeom prst="rect">
            <a:avLst/>
          </a:prstGeom>
          <a:solidFill>
            <a:srgbClr val="95B3D5"/>
          </a:solidFill>
          <a:ln w="12700">
            <a:solidFill>
              <a:srgbClr val="95B3D5"/>
            </a:solidFill>
            <a:prstDash val="solid"/>
          </a:ln>
        </p:spPr>
        <p:txBody>
          <a:bodyPr/>
          <a:lstStyle/>
          <a:p>
            <a:endParaRPr lang="en-US"/>
          </a:p>
        </p:txBody>
      </p:sp>
      <p:sp>
        <p:nvSpPr>
          <p:cNvPr id="33" name="Text 31"/>
          <p:cNvSpPr/>
          <p:nvPr/>
        </p:nvSpPr>
        <p:spPr>
          <a:xfrm>
            <a:off x="9336024" y="3310128"/>
            <a:ext cx="2487168" cy="658368"/>
          </a:xfrm>
          <a:prstGeom prst="rect">
            <a:avLst/>
          </a:prstGeom>
          <a:noFill/>
          <a:ln/>
        </p:spPr>
        <p:txBody>
          <a:bodyPr wrap="square" lIns="0" tIns="0" rIns="0" bIns="0" rtlCol="0" anchor="ctr"/>
          <a:lstStyle/>
          <a:p>
            <a:pPr marL="0" indent="0">
              <a:buNone/>
            </a:pPr>
            <a:r>
              <a:rPr lang="en-US" sz="3800" b="1" dirty="0">
                <a:solidFill>
                  <a:srgbClr val="95B3D5"/>
                </a:solidFill>
                <a:latin typeface="Satoshi Black" pitchFamily="34" charset="0"/>
                <a:ea typeface="Satoshi Black" pitchFamily="34" charset="-122"/>
                <a:cs typeface="Satoshi Black" pitchFamily="34" charset="-120"/>
              </a:rPr>
              <a:t>0.8%</a:t>
            </a:r>
            <a:endParaRPr lang="en-US" sz="3800" dirty="0"/>
          </a:p>
        </p:txBody>
      </p:sp>
      <p:sp>
        <p:nvSpPr>
          <p:cNvPr id="34" name="Text 32"/>
          <p:cNvSpPr/>
          <p:nvPr/>
        </p:nvSpPr>
        <p:spPr>
          <a:xfrm>
            <a:off x="9336024" y="3904488"/>
            <a:ext cx="2487168" cy="310896"/>
          </a:xfrm>
          <a:prstGeom prst="rect">
            <a:avLst/>
          </a:prstGeom>
          <a:noFill/>
          <a:ln/>
        </p:spPr>
        <p:txBody>
          <a:bodyPr wrap="square" lIns="0" tIns="0" rIns="0" bIns="0" rtlCol="0" anchor="ctr"/>
          <a:lstStyle/>
          <a:p>
            <a:pPr marL="0" indent="0">
              <a:buNone/>
            </a:pPr>
            <a:r>
              <a:rPr lang="en-US" sz="1250" b="1" dirty="0">
                <a:solidFill>
                  <a:srgbClr val="1C1C3A"/>
                </a:solidFill>
                <a:latin typeface="Satoshi" pitchFamily="34" charset="0"/>
                <a:ea typeface="Satoshi" pitchFamily="34" charset="-122"/>
                <a:cs typeface="Satoshi" pitchFamily="34" charset="-120"/>
              </a:rPr>
              <a:t>of Imperial's total</a:t>
            </a:r>
            <a:endParaRPr lang="en-US" sz="1250" dirty="0"/>
          </a:p>
        </p:txBody>
      </p:sp>
      <p:sp>
        <p:nvSpPr>
          <p:cNvPr id="35" name="Text 33"/>
          <p:cNvSpPr/>
          <p:nvPr/>
        </p:nvSpPr>
        <p:spPr>
          <a:xfrm>
            <a:off x="9336024" y="4187952"/>
            <a:ext cx="2487168" cy="36576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of their 247,239 tCO₂e — consistent with our spend share</a:t>
            </a:r>
            <a:endParaRPr lang="en-US" sz="1000" dirty="0"/>
          </a:p>
        </p:txBody>
      </p:sp>
      <p:sp>
        <p:nvSpPr>
          <p:cNvPr id="36" name="Text 34"/>
          <p:cNvSpPr/>
          <p:nvPr/>
        </p:nvSpPr>
        <p:spPr>
          <a:xfrm>
            <a:off x="320040" y="4956048"/>
            <a:ext cx="11521440" cy="274320"/>
          </a:xfrm>
          <a:prstGeom prst="rect">
            <a:avLst/>
          </a:prstGeom>
          <a:noFill/>
          <a:ln/>
        </p:spPr>
        <p:txBody>
          <a:bodyPr wrap="square" lIns="0" tIns="0" rIns="0" bIns="0" rtlCol="0" anchor="ctr"/>
          <a:lstStyle/>
          <a:p>
            <a:pPr marL="0" indent="0">
              <a:buNone/>
            </a:pPr>
            <a:r>
              <a:rPr lang="en-US" sz="1000" i="1" dirty="0">
                <a:solidFill>
                  <a:srgbClr val="6B6B8A"/>
                </a:solidFill>
                <a:latin typeface="Satoshi" pitchFamily="34" charset="0"/>
                <a:ea typeface="Satoshi" pitchFamily="34" charset="-122"/>
                <a:cs typeface="Satoshi" pitchFamily="34" charset="-120"/>
              </a:rPr>
              <a:t>All figures Scope 3. Scope 1 &amp; 2 not attributed to societies directly.</a:t>
            </a:r>
            <a:endParaRPr lang="en-US" sz="1000" dirty="0"/>
          </a:p>
        </p:txBody>
      </p:sp>
      <p:sp>
        <p:nvSpPr>
          <p:cNvPr id="37" name="Shape 35"/>
          <p:cNvSpPr/>
          <p:nvPr/>
        </p:nvSpPr>
        <p:spPr>
          <a:xfrm>
            <a:off x="320040" y="5833872"/>
            <a:ext cx="11521440" cy="566928"/>
          </a:xfrm>
          <a:prstGeom prst="rect">
            <a:avLst/>
          </a:prstGeom>
          <a:solidFill>
            <a:srgbClr val="E8EEFF"/>
          </a:solidFill>
          <a:ln w="12700">
            <a:solidFill>
              <a:srgbClr val="E8EEFF"/>
            </a:solidFill>
            <a:prstDash val="solid"/>
          </a:ln>
        </p:spPr>
        <p:txBody>
          <a:bodyPr/>
          <a:lstStyle/>
          <a:p>
            <a:endParaRPr lang="en-US"/>
          </a:p>
        </p:txBody>
      </p:sp>
      <p:sp>
        <p:nvSpPr>
          <p:cNvPr id="38" name="Text 36"/>
          <p:cNvSpPr/>
          <p:nvPr/>
        </p:nvSpPr>
        <p:spPr>
          <a:xfrm>
            <a:off x="502920" y="5897880"/>
            <a:ext cx="11155680" cy="438912"/>
          </a:xfrm>
          <a:prstGeom prst="rect">
            <a:avLst/>
          </a:prstGeom>
          <a:noFill/>
          <a:ln/>
        </p:spPr>
        <p:txBody>
          <a:bodyPr wrap="square" lIns="0" tIns="0" rIns="0" bIns="0" rtlCol="0" anchor="ctr"/>
          <a:lstStyle/>
          <a:p>
            <a:pPr marL="0" indent="0">
              <a:buNone/>
            </a:pPr>
            <a:r>
              <a:rPr lang="en-US" sz="1100" i="1" dirty="0">
                <a:solidFill>
                  <a:srgbClr val="00348F"/>
                </a:solidFill>
                <a:latin typeface="Satoshi" pitchFamily="34" charset="0"/>
                <a:ea typeface="Satoshi" pitchFamily="34" charset="-122"/>
                <a:cs typeface="Satoshi" pitchFamily="34" charset="-120"/>
              </a:rPr>
              <a:t>⚠  Partial baseline — not all societies record all activity centrally. The real footprint is larger than this figure.</a:t>
            </a:r>
            <a:endParaRPr lang="en-US" sz="1100" dirty="0"/>
          </a:p>
        </p:txBody>
      </p:sp>
      <p:sp>
        <p:nvSpPr>
          <p:cNvPr id="39" name="Text 37"/>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5 / 13</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5DC356"/>
          </a:solidFill>
          <a:ln w="12700">
            <a:solidFill>
              <a:srgbClr val="5DC35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FFFFFF"/>
                </a:solidFill>
                <a:latin typeface="Satoshi Black" pitchFamily="34" charset="0"/>
                <a:ea typeface="Satoshi Black" pitchFamily="34" charset="-122"/>
                <a:cs typeface="Satoshi Black" pitchFamily="34" charset="-120"/>
              </a:rPr>
              <a:t>HOW WE COMPARE TO IMPERIAL</a:t>
            </a:r>
            <a:endParaRPr lang="en-US" sz="3000" dirty="0"/>
          </a:p>
        </p:txBody>
      </p:sp>
      <p:sp>
        <p:nvSpPr>
          <p:cNvPr id="4" name="Text 2"/>
          <p:cNvSpPr/>
          <p:nvPr/>
        </p:nvSpPr>
        <p:spPr>
          <a:xfrm>
            <a:off x="457200" y="822960"/>
            <a:ext cx="10058400" cy="292608"/>
          </a:xfrm>
          <a:prstGeom prst="rect">
            <a:avLst/>
          </a:prstGeom>
          <a:noFill/>
          <a:ln/>
        </p:spPr>
        <p:txBody>
          <a:bodyPr wrap="square" lIns="0" tIns="0" rIns="0" bIns="0" rtlCol="0" anchor="ctr"/>
          <a:lstStyle/>
          <a:p>
            <a:pPr marL="0" indent="0">
              <a:buNone/>
            </a:pPr>
            <a:r>
              <a:rPr lang="en-US" sz="1200" i="1" dirty="0">
                <a:solidFill>
                  <a:srgbClr val="CAB9A9"/>
                </a:solidFill>
                <a:latin typeface="Satoshi" pitchFamily="34" charset="0"/>
                <a:ea typeface="Satoshi" pitchFamily="34" charset="-122"/>
                <a:cs typeface="Satoshi" pitchFamily="34" charset="-120"/>
              </a:rPr>
              <a:t>Imperial uses the same HESCET methodology — the numbers sit directly alongside each other</a:t>
            </a:r>
            <a:endParaRPr lang="en-US" sz="1200" dirty="0"/>
          </a:p>
        </p:txBody>
      </p:sp>
      <p:sp>
        <p:nvSpPr>
          <p:cNvPr id="7" name="Shape 5"/>
          <p:cNvSpPr/>
          <p:nvPr/>
        </p:nvSpPr>
        <p:spPr>
          <a:xfrm>
            <a:off x="365760" y="1609344"/>
            <a:ext cx="3657600" cy="1389888"/>
          </a:xfrm>
          <a:prstGeom prst="rect">
            <a:avLst/>
          </a:prstGeom>
          <a:solidFill>
            <a:srgbClr val="00348F"/>
          </a:solidFill>
          <a:ln/>
        </p:spPr>
        <p:txBody>
          <a:bodyPr/>
          <a:lstStyle/>
          <a:p>
            <a:endParaRPr lang="en-US"/>
          </a:p>
        </p:txBody>
      </p:sp>
      <p:sp>
        <p:nvSpPr>
          <p:cNvPr id="8" name="Text 6"/>
          <p:cNvSpPr/>
          <p:nvPr/>
        </p:nvSpPr>
        <p:spPr>
          <a:xfrm>
            <a:off x="365760" y="1664208"/>
            <a:ext cx="3657600" cy="256032"/>
          </a:xfrm>
          <a:prstGeom prst="rect">
            <a:avLst/>
          </a:prstGeom>
          <a:noFill/>
          <a:ln/>
        </p:spPr>
        <p:txBody>
          <a:bodyPr wrap="square" lIns="0" tIns="0" rIns="0" bIns="0" rtlCol="0" anchor="ctr"/>
          <a:lstStyle/>
          <a:p>
            <a:pPr marL="0" indent="0" algn="ctr">
              <a:buNone/>
            </a:pPr>
            <a:r>
              <a:rPr lang="en-US" sz="1000" dirty="0">
                <a:solidFill>
                  <a:srgbClr val="B06DFF"/>
                </a:solidFill>
                <a:latin typeface="Satoshi" pitchFamily="34" charset="0"/>
                <a:ea typeface="Satoshi" pitchFamily="34" charset="-122"/>
                <a:cs typeface="Satoshi" pitchFamily="34" charset="-120"/>
              </a:rPr>
              <a:t>ICU societies</a:t>
            </a:r>
            <a:endParaRPr lang="en-US" sz="1000" dirty="0"/>
          </a:p>
        </p:txBody>
      </p:sp>
      <p:sp>
        <p:nvSpPr>
          <p:cNvPr id="9" name="Text 7"/>
          <p:cNvSpPr/>
          <p:nvPr/>
        </p:nvSpPr>
        <p:spPr>
          <a:xfrm>
            <a:off x="365760" y="1883664"/>
            <a:ext cx="3657600" cy="749808"/>
          </a:xfrm>
          <a:prstGeom prst="rect">
            <a:avLst/>
          </a:prstGeom>
          <a:noFill/>
          <a:ln/>
        </p:spPr>
        <p:txBody>
          <a:bodyPr wrap="square" lIns="0" tIns="0" rIns="0" bIns="0" rtlCol="0" anchor="ctr"/>
          <a:lstStyle/>
          <a:p>
            <a:pPr marL="0" indent="0" algn="ctr">
              <a:buNone/>
            </a:pPr>
            <a:r>
              <a:rPr lang="en-US" sz="2800" b="1" dirty="0">
                <a:solidFill>
                  <a:srgbClr val="E3EA30"/>
                </a:solidFill>
                <a:latin typeface="Satoshi Black" pitchFamily="34" charset="0"/>
                <a:ea typeface="Satoshi Black" pitchFamily="34" charset="-122"/>
                <a:cs typeface="Satoshi Black" pitchFamily="34" charset="-120"/>
              </a:rPr>
              <a:t>1,978 tCO₂e</a:t>
            </a:r>
            <a:endParaRPr lang="en-US" sz="2800" dirty="0"/>
          </a:p>
        </p:txBody>
      </p:sp>
      <p:sp>
        <p:nvSpPr>
          <p:cNvPr id="10" name="Shape 8"/>
          <p:cNvSpPr/>
          <p:nvPr/>
        </p:nvSpPr>
        <p:spPr>
          <a:xfrm>
            <a:off x="365760" y="2999232"/>
            <a:ext cx="3657600" cy="1389888"/>
          </a:xfrm>
          <a:prstGeom prst="rect">
            <a:avLst/>
          </a:prstGeom>
          <a:solidFill>
            <a:srgbClr val="252545"/>
          </a:solidFill>
          <a:ln/>
        </p:spPr>
        <p:txBody>
          <a:bodyPr/>
          <a:lstStyle/>
          <a:p>
            <a:endParaRPr lang="en-US"/>
          </a:p>
        </p:txBody>
      </p:sp>
      <p:sp>
        <p:nvSpPr>
          <p:cNvPr id="11" name="Text 9"/>
          <p:cNvSpPr/>
          <p:nvPr/>
        </p:nvSpPr>
        <p:spPr>
          <a:xfrm>
            <a:off x="365760" y="3054096"/>
            <a:ext cx="3657600" cy="256032"/>
          </a:xfrm>
          <a:prstGeom prst="rect">
            <a:avLst/>
          </a:prstGeom>
          <a:noFill/>
          <a:ln/>
        </p:spPr>
        <p:txBody>
          <a:bodyPr wrap="square" lIns="0" tIns="0" rIns="0" bIns="0" rtlCol="0" anchor="ctr"/>
          <a:lstStyle/>
          <a:p>
            <a:pPr marL="0" indent="0" algn="ctr">
              <a:buNone/>
            </a:pPr>
            <a:r>
              <a:rPr lang="en-US" sz="1000" dirty="0">
                <a:solidFill>
                  <a:srgbClr val="CAB9A9"/>
                </a:solidFill>
                <a:latin typeface="Satoshi" pitchFamily="34" charset="0"/>
                <a:ea typeface="Satoshi" pitchFamily="34" charset="-122"/>
                <a:cs typeface="Satoshi" pitchFamily="34" charset="-120"/>
              </a:rPr>
              <a:t>Imperial College</a:t>
            </a:r>
            <a:endParaRPr lang="en-US" sz="1000" dirty="0"/>
          </a:p>
        </p:txBody>
      </p:sp>
      <p:sp>
        <p:nvSpPr>
          <p:cNvPr id="12" name="Text 10"/>
          <p:cNvSpPr/>
          <p:nvPr/>
        </p:nvSpPr>
        <p:spPr>
          <a:xfrm>
            <a:off x="365760" y="3273552"/>
            <a:ext cx="3657600" cy="749808"/>
          </a:xfrm>
          <a:prstGeom prst="rect">
            <a:avLst/>
          </a:prstGeom>
          <a:noFill/>
          <a:ln/>
        </p:spPr>
        <p:txBody>
          <a:bodyPr wrap="square" lIns="0" tIns="0" rIns="0" bIns="0" rtlCol="0" anchor="ctr"/>
          <a:lstStyle/>
          <a:p>
            <a:pPr marL="0" indent="0" algn="ctr">
              <a:buNone/>
            </a:pPr>
            <a:r>
              <a:rPr lang="en-US" sz="2800" b="1" dirty="0">
                <a:solidFill>
                  <a:srgbClr val="FFFFFF"/>
                </a:solidFill>
                <a:latin typeface="Satoshi Black" pitchFamily="34" charset="0"/>
                <a:ea typeface="Satoshi Black" pitchFamily="34" charset="-122"/>
                <a:cs typeface="Satoshi Black" pitchFamily="34" charset="-120"/>
              </a:rPr>
              <a:t>247,239 tCO₂e</a:t>
            </a:r>
            <a:endParaRPr lang="en-US" sz="2800" dirty="0"/>
          </a:p>
        </p:txBody>
      </p:sp>
      <p:sp>
        <p:nvSpPr>
          <p:cNvPr id="13" name="Text 11"/>
          <p:cNvSpPr/>
          <p:nvPr/>
        </p:nvSpPr>
        <p:spPr>
          <a:xfrm>
            <a:off x="365760" y="4480560"/>
            <a:ext cx="3657600" cy="502920"/>
          </a:xfrm>
          <a:prstGeom prst="rect">
            <a:avLst/>
          </a:prstGeom>
          <a:noFill/>
          <a:ln/>
        </p:spPr>
        <p:txBody>
          <a:bodyPr wrap="square" lIns="0" tIns="0" rIns="0" bIns="0" rtlCol="0" anchor="ctr"/>
          <a:lstStyle/>
          <a:p>
            <a:pPr marL="0" indent="0" algn="ctr">
              <a:buNone/>
            </a:pPr>
            <a:r>
              <a:rPr lang="en-US" sz="1000" i="1" dirty="0">
                <a:solidFill>
                  <a:srgbClr val="CAB9A9"/>
                </a:solidFill>
                <a:latin typeface="Satoshi" pitchFamily="34" charset="0"/>
                <a:ea typeface="Satoshi" pitchFamily="34" charset="-122"/>
                <a:cs typeface="Satoshi" pitchFamily="34" charset="-120"/>
              </a:rPr>
              <a:t>ICU societies = 0.98% of Imperial Scope 3</a:t>
            </a:r>
            <a:endParaRPr lang="en-US" sz="1000" dirty="0"/>
          </a:p>
        </p:txBody>
      </p:sp>
      <p:sp>
        <p:nvSpPr>
          <p:cNvPr id="14" name="Shape 12"/>
          <p:cNvSpPr/>
          <p:nvPr/>
        </p:nvSpPr>
        <p:spPr>
          <a:xfrm>
            <a:off x="4251960" y="1261872"/>
            <a:ext cx="3657600" cy="347472"/>
          </a:xfrm>
          <a:prstGeom prst="rect">
            <a:avLst/>
          </a:prstGeom>
          <a:solidFill>
            <a:srgbClr val="E96126"/>
          </a:solidFill>
          <a:ln w="12700">
            <a:solidFill>
              <a:srgbClr val="E96126"/>
            </a:solidFill>
            <a:prstDash val="solid"/>
          </a:ln>
        </p:spPr>
        <p:txBody>
          <a:bodyPr/>
          <a:lstStyle/>
          <a:p>
            <a:endParaRPr lang="en-US"/>
          </a:p>
        </p:txBody>
      </p:sp>
      <p:sp>
        <p:nvSpPr>
          <p:cNvPr id="15" name="Text 13"/>
          <p:cNvSpPr/>
          <p:nvPr/>
        </p:nvSpPr>
        <p:spPr>
          <a:xfrm>
            <a:off x="4251960" y="1280160"/>
            <a:ext cx="3657600" cy="310896"/>
          </a:xfrm>
          <a:prstGeom prst="rect">
            <a:avLst/>
          </a:prstGeom>
          <a:noFill/>
          <a:ln/>
        </p:spPr>
        <p:txBody>
          <a:bodyPr wrap="square" lIns="0" tIns="0" rIns="0" bIns="0" rtlCol="0" anchor="ctr"/>
          <a:lstStyle/>
          <a:p>
            <a:pPr marL="0" indent="0" algn="ctr">
              <a:buNone/>
            </a:pPr>
            <a:r>
              <a:rPr lang="en-US" sz="1100" b="1" dirty="0">
                <a:solidFill>
                  <a:srgbClr val="FFFFFF"/>
                </a:solidFill>
                <a:latin typeface="Satoshi" pitchFamily="34" charset="0"/>
                <a:ea typeface="Satoshi" pitchFamily="34" charset="-122"/>
                <a:cs typeface="Satoshi" pitchFamily="34" charset="-120"/>
              </a:rPr>
              <a:t>Share from travel</a:t>
            </a:r>
            <a:endParaRPr lang="en-US" sz="1100" dirty="0"/>
          </a:p>
        </p:txBody>
      </p:sp>
      <p:sp>
        <p:nvSpPr>
          <p:cNvPr id="16" name="Shape 14"/>
          <p:cNvSpPr/>
          <p:nvPr/>
        </p:nvSpPr>
        <p:spPr>
          <a:xfrm>
            <a:off x="4251960" y="1609344"/>
            <a:ext cx="3657600" cy="1389888"/>
          </a:xfrm>
          <a:prstGeom prst="rect">
            <a:avLst/>
          </a:prstGeom>
          <a:solidFill>
            <a:srgbClr val="00348F"/>
          </a:solidFill>
          <a:ln/>
        </p:spPr>
        <p:txBody>
          <a:bodyPr/>
          <a:lstStyle/>
          <a:p>
            <a:endParaRPr lang="en-US"/>
          </a:p>
        </p:txBody>
      </p:sp>
      <p:sp>
        <p:nvSpPr>
          <p:cNvPr id="17" name="Text 15"/>
          <p:cNvSpPr/>
          <p:nvPr/>
        </p:nvSpPr>
        <p:spPr>
          <a:xfrm>
            <a:off x="4251960" y="1664208"/>
            <a:ext cx="3657600" cy="256032"/>
          </a:xfrm>
          <a:prstGeom prst="rect">
            <a:avLst/>
          </a:prstGeom>
          <a:noFill/>
          <a:ln/>
        </p:spPr>
        <p:txBody>
          <a:bodyPr wrap="square" lIns="0" tIns="0" rIns="0" bIns="0" rtlCol="0" anchor="ctr"/>
          <a:lstStyle/>
          <a:p>
            <a:pPr marL="0" indent="0" algn="ctr">
              <a:buNone/>
            </a:pPr>
            <a:r>
              <a:rPr lang="en-US" sz="1000" dirty="0">
                <a:solidFill>
                  <a:srgbClr val="B06DFF"/>
                </a:solidFill>
                <a:latin typeface="Satoshi" pitchFamily="34" charset="0"/>
                <a:ea typeface="Satoshi" pitchFamily="34" charset="-122"/>
                <a:cs typeface="Satoshi" pitchFamily="34" charset="-120"/>
              </a:rPr>
              <a:t>ICU societies</a:t>
            </a:r>
            <a:endParaRPr lang="en-US" sz="1000" dirty="0"/>
          </a:p>
        </p:txBody>
      </p:sp>
      <p:sp>
        <p:nvSpPr>
          <p:cNvPr id="18" name="Text 16"/>
          <p:cNvSpPr/>
          <p:nvPr/>
        </p:nvSpPr>
        <p:spPr>
          <a:xfrm>
            <a:off x="4251960" y="1883664"/>
            <a:ext cx="3657600" cy="749808"/>
          </a:xfrm>
          <a:prstGeom prst="rect">
            <a:avLst/>
          </a:prstGeom>
          <a:noFill/>
          <a:ln/>
        </p:spPr>
        <p:txBody>
          <a:bodyPr wrap="square" lIns="0" tIns="0" rIns="0" bIns="0" rtlCol="0" anchor="ctr"/>
          <a:lstStyle/>
          <a:p>
            <a:pPr marL="0" indent="0" algn="ctr">
              <a:buNone/>
            </a:pPr>
            <a:r>
              <a:rPr lang="en-US" sz="2800" b="1" dirty="0">
                <a:solidFill>
                  <a:srgbClr val="E3EA30"/>
                </a:solidFill>
                <a:latin typeface="Satoshi Black" pitchFamily="34" charset="0"/>
                <a:ea typeface="Satoshi Black" pitchFamily="34" charset="-122"/>
                <a:cs typeface="Satoshi Black" pitchFamily="34" charset="-120"/>
              </a:rPr>
              <a:t>42%</a:t>
            </a:r>
            <a:endParaRPr lang="en-US" sz="2800" dirty="0"/>
          </a:p>
        </p:txBody>
      </p:sp>
      <p:sp>
        <p:nvSpPr>
          <p:cNvPr id="19" name="Shape 17"/>
          <p:cNvSpPr/>
          <p:nvPr/>
        </p:nvSpPr>
        <p:spPr>
          <a:xfrm>
            <a:off x="4251960" y="2999232"/>
            <a:ext cx="3657600" cy="1389888"/>
          </a:xfrm>
          <a:prstGeom prst="rect">
            <a:avLst/>
          </a:prstGeom>
          <a:solidFill>
            <a:srgbClr val="252545"/>
          </a:solidFill>
          <a:ln/>
        </p:spPr>
        <p:txBody>
          <a:bodyPr/>
          <a:lstStyle/>
          <a:p>
            <a:endParaRPr lang="en-US"/>
          </a:p>
        </p:txBody>
      </p:sp>
      <p:sp>
        <p:nvSpPr>
          <p:cNvPr id="20" name="Text 18"/>
          <p:cNvSpPr/>
          <p:nvPr/>
        </p:nvSpPr>
        <p:spPr>
          <a:xfrm>
            <a:off x="4251960" y="3054096"/>
            <a:ext cx="3657600" cy="256032"/>
          </a:xfrm>
          <a:prstGeom prst="rect">
            <a:avLst/>
          </a:prstGeom>
          <a:noFill/>
          <a:ln/>
        </p:spPr>
        <p:txBody>
          <a:bodyPr wrap="square" lIns="0" tIns="0" rIns="0" bIns="0" rtlCol="0" anchor="ctr"/>
          <a:lstStyle/>
          <a:p>
            <a:pPr marL="0" indent="0" algn="ctr">
              <a:buNone/>
            </a:pPr>
            <a:r>
              <a:rPr lang="en-US" sz="1000" dirty="0">
                <a:solidFill>
                  <a:srgbClr val="CAB9A9"/>
                </a:solidFill>
                <a:latin typeface="Satoshi" pitchFamily="34" charset="0"/>
                <a:ea typeface="Satoshi" pitchFamily="34" charset="-122"/>
                <a:cs typeface="Satoshi" pitchFamily="34" charset="-120"/>
              </a:rPr>
              <a:t>Imperial College</a:t>
            </a:r>
            <a:endParaRPr lang="en-US" sz="1000" dirty="0"/>
          </a:p>
        </p:txBody>
      </p:sp>
      <p:sp>
        <p:nvSpPr>
          <p:cNvPr id="21" name="Text 19"/>
          <p:cNvSpPr/>
          <p:nvPr/>
        </p:nvSpPr>
        <p:spPr>
          <a:xfrm>
            <a:off x="4251960" y="3273552"/>
            <a:ext cx="3657600" cy="749808"/>
          </a:xfrm>
          <a:prstGeom prst="rect">
            <a:avLst/>
          </a:prstGeom>
          <a:noFill/>
          <a:ln/>
        </p:spPr>
        <p:txBody>
          <a:bodyPr wrap="square" lIns="0" tIns="0" rIns="0" bIns="0" rtlCol="0" anchor="ctr"/>
          <a:lstStyle/>
          <a:p>
            <a:pPr marL="0" indent="0" algn="ctr">
              <a:buNone/>
            </a:pPr>
            <a:r>
              <a:rPr lang="en-US" sz="2800" b="1" dirty="0">
                <a:solidFill>
                  <a:srgbClr val="FFFFFF"/>
                </a:solidFill>
                <a:latin typeface="Satoshi Black" pitchFamily="34" charset="0"/>
                <a:ea typeface="Satoshi Black" pitchFamily="34" charset="-122"/>
                <a:cs typeface="Satoshi Black" pitchFamily="34" charset="-120"/>
              </a:rPr>
              <a:t>32%</a:t>
            </a:r>
            <a:endParaRPr lang="en-US" sz="2800" dirty="0"/>
          </a:p>
        </p:txBody>
      </p:sp>
      <p:sp>
        <p:nvSpPr>
          <p:cNvPr id="22" name="Text 20"/>
          <p:cNvSpPr/>
          <p:nvPr/>
        </p:nvSpPr>
        <p:spPr>
          <a:xfrm>
            <a:off x="4251960" y="4480560"/>
            <a:ext cx="3657600" cy="502920"/>
          </a:xfrm>
          <a:prstGeom prst="rect">
            <a:avLst/>
          </a:prstGeom>
          <a:noFill/>
          <a:ln/>
        </p:spPr>
        <p:txBody>
          <a:bodyPr wrap="square" lIns="0" tIns="0" rIns="0" bIns="0" rtlCol="0" anchor="ctr"/>
          <a:lstStyle/>
          <a:p>
            <a:pPr marL="0" indent="0" algn="ctr">
              <a:buNone/>
            </a:pPr>
            <a:r>
              <a:rPr lang="en-US" sz="1000" i="1" dirty="0">
                <a:solidFill>
                  <a:srgbClr val="CAB9A9"/>
                </a:solidFill>
                <a:latin typeface="Satoshi" pitchFamily="34" charset="0"/>
                <a:ea typeface="Satoshi" pitchFamily="34" charset="-122"/>
                <a:cs typeface="Satoshi" pitchFamily="34" charset="-120"/>
              </a:rPr>
              <a:t>Travel dominates for both — societies are more travel-intensive per £</a:t>
            </a:r>
            <a:endParaRPr lang="en-US" sz="1000" dirty="0"/>
          </a:p>
        </p:txBody>
      </p:sp>
      <p:sp>
        <p:nvSpPr>
          <p:cNvPr id="25" name="Shape 23"/>
          <p:cNvSpPr/>
          <p:nvPr/>
        </p:nvSpPr>
        <p:spPr>
          <a:xfrm>
            <a:off x="8138160" y="1609344"/>
            <a:ext cx="3657600" cy="1389888"/>
          </a:xfrm>
          <a:prstGeom prst="rect">
            <a:avLst/>
          </a:prstGeom>
          <a:solidFill>
            <a:srgbClr val="00348F"/>
          </a:solidFill>
          <a:ln/>
        </p:spPr>
        <p:txBody>
          <a:bodyPr/>
          <a:lstStyle/>
          <a:p>
            <a:endParaRPr lang="en-US"/>
          </a:p>
        </p:txBody>
      </p:sp>
      <p:sp>
        <p:nvSpPr>
          <p:cNvPr id="26" name="Text 24"/>
          <p:cNvSpPr/>
          <p:nvPr/>
        </p:nvSpPr>
        <p:spPr>
          <a:xfrm>
            <a:off x="8138160" y="1664208"/>
            <a:ext cx="3657600" cy="256032"/>
          </a:xfrm>
          <a:prstGeom prst="rect">
            <a:avLst/>
          </a:prstGeom>
          <a:noFill/>
          <a:ln/>
        </p:spPr>
        <p:txBody>
          <a:bodyPr wrap="square" lIns="0" tIns="0" rIns="0" bIns="0" rtlCol="0" anchor="ctr"/>
          <a:lstStyle/>
          <a:p>
            <a:pPr marL="0" indent="0" algn="ctr">
              <a:buNone/>
            </a:pPr>
            <a:r>
              <a:rPr lang="en-US" sz="1000" dirty="0">
                <a:solidFill>
                  <a:srgbClr val="B06DFF"/>
                </a:solidFill>
                <a:latin typeface="Satoshi" pitchFamily="34" charset="0"/>
                <a:ea typeface="Satoshi" pitchFamily="34" charset="-122"/>
                <a:cs typeface="Satoshi" pitchFamily="34" charset="-120"/>
              </a:rPr>
              <a:t>ICU societies</a:t>
            </a:r>
            <a:endParaRPr lang="en-US" sz="1000" dirty="0"/>
          </a:p>
        </p:txBody>
      </p:sp>
      <p:sp>
        <p:nvSpPr>
          <p:cNvPr id="27" name="Text 25"/>
          <p:cNvSpPr/>
          <p:nvPr/>
        </p:nvSpPr>
        <p:spPr>
          <a:xfrm>
            <a:off x="8138160" y="1883664"/>
            <a:ext cx="3657600" cy="749808"/>
          </a:xfrm>
          <a:prstGeom prst="rect">
            <a:avLst/>
          </a:prstGeom>
          <a:noFill/>
          <a:ln/>
        </p:spPr>
        <p:txBody>
          <a:bodyPr wrap="square" lIns="0" tIns="0" rIns="0" bIns="0" rtlCol="0" anchor="ctr"/>
          <a:lstStyle/>
          <a:p>
            <a:pPr marL="0" indent="0" algn="ctr">
              <a:buNone/>
            </a:pPr>
            <a:r>
              <a:rPr lang="en-US" sz="2800" b="1" dirty="0">
                <a:solidFill>
                  <a:srgbClr val="E3EA30"/>
                </a:solidFill>
                <a:latin typeface="Satoshi Black" pitchFamily="34" charset="0"/>
                <a:ea typeface="Satoshi Black" pitchFamily="34" charset="-122"/>
                <a:cs typeface="Satoshi Black" pitchFamily="34" charset="-120"/>
              </a:rPr>
              <a:t>4.1%</a:t>
            </a:r>
            <a:endParaRPr lang="en-US" sz="2800" dirty="0"/>
          </a:p>
        </p:txBody>
      </p:sp>
      <p:sp>
        <p:nvSpPr>
          <p:cNvPr id="28" name="Shape 26"/>
          <p:cNvSpPr/>
          <p:nvPr/>
        </p:nvSpPr>
        <p:spPr>
          <a:xfrm>
            <a:off x="8138160" y="2999232"/>
            <a:ext cx="3657600" cy="1389888"/>
          </a:xfrm>
          <a:prstGeom prst="rect">
            <a:avLst/>
          </a:prstGeom>
          <a:solidFill>
            <a:srgbClr val="252545"/>
          </a:solidFill>
          <a:ln/>
        </p:spPr>
        <p:txBody>
          <a:bodyPr/>
          <a:lstStyle/>
          <a:p>
            <a:endParaRPr lang="en-US"/>
          </a:p>
        </p:txBody>
      </p:sp>
      <p:sp>
        <p:nvSpPr>
          <p:cNvPr id="29" name="Text 27"/>
          <p:cNvSpPr/>
          <p:nvPr/>
        </p:nvSpPr>
        <p:spPr>
          <a:xfrm>
            <a:off x="8138160" y="3054096"/>
            <a:ext cx="3657600" cy="256032"/>
          </a:xfrm>
          <a:prstGeom prst="rect">
            <a:avLst/>
          </a:prstGeom>
          <a:noFill/>
          <a:ln/>
        </p:spPr>
        <p:txBody>
          <a:bodyPr wrap="square" lIns="0" tIns="0" rIns="0" bIns="0" rtlCol="0" anchor="ctr"/>
          <a:lstStyle/>
          <a:p>
            <a:pPr marL="0" indent="0" algn="ctr">
              <a:buNone/>
            </a:pPr>
            <a:r>
              <a:rPr lang="en-US" sz="1000" dirty="0">
                <a:solidFill>
                  <a:srgbClr val="CAB9A9"/>
                </a:solidFill>
                <a:latin typeface="Satoshi" pitchFamily="34" charset="0"/>
                <a:ea typeface="Satoshi" pitchFamily="34" charset="-122"/>
                <a:cs typeface="Satoshi" pitchFamily="34" charset="-120"/>
              </a:rPr>
              <a:t>Imperial College</a:t>
            </a:r>
            <a:endParaRPr lang="en-US" sz="1000" dirty="0"/>
          </a:p>
        </p:txBody>
      </p:sp>
      <p:sp>
        <p:nvSpPr>
          <p:cNvPr id="30" name="Text 28"/>
          <p:cNvSpPr/>
          <p:nvPr/>
        </p:nvSpPr>
        <p:spPr>
          <a:xfrm>
            <a:off x="8138160" y="3273552"/>
            <a:ext cx="3657600" cy="749808"/>
          </a:xfrm>
          <a:prstGeom prst="rect">
            <a:avLst/>
          </a:prstGeom>
          <a:noFill/>
          <a:ln/>
        </p:spPr>
        <p:txBody>
          <a:bodyPr wrap="square" lIns="0" tIns="0" rIns="0" bIns="0" rtlCol="0" anchor="ctr"/>
          <a:lstStyle/>
          <a:p>
            <a:pPr marL="0" indent="0" algn="ctr">
              <a:buNone/>
            </a:pPr>
            <a:r>
              <a:rPr lang="en-US" sz="2800" b="1" dirty="0">
                <a:solidFill>
                  <a:srgbClr val="FFFFFF"/>
                </a:solidFill>
                <a:latin typeface="Satoshi Black" pitchFamily="34" charset="0"/>
                <a:ea typeface="Satoshi Black" pitchFamily="34" charset="-122"/>
                <a:cs typeface="Satoshi Black" pitchFamily="34" charset="-120"/>
              </a:rPr>
              <a:t>48,790 tCO₂e</a:t>
            </a:r>
            <a:endParaRPr lang="en-US" sz="2800" dirty="0"/>
          </a:p>
        </p:txBody>
      </p:sp>
      <p:sp>
        <p:nvSpPr>
          <p:cNvPr id="31" name="Text 29"/>
          <p:cNvSpPr/>
          <p:nvPr/>
        </p:nvSpPr>
        <p:spPr>
          <a:xfrm>
            <a:off x="8138160" y="4480560"/>
            <a:ext cx="3657600" cy="502920"/>
          </a:xfrm>
          <a:prstGeom prst="rect">
            <a:avLst/>
          </a:prstGeom>
          <a:noFill/>
          <a:ln/>
        </p:spPr>
        <p:txBody>
          <a:bodyPr wrap="square" lIns="0" tIns="0" rIns="0" bIns="0" rtlCol="0" anchor="ctr"/>
          <a:lstStyle/>
          <a:p>
            <a:pPr marL="0" indent="0" algn="ctr">
              <a:buNone/>
            </a:pPr>
            <a:r>
              <a:rPr lang="en-US" sz="1000" i="1" dirty="0">
                <a:solidFill>
                  <a:srgbClr val="CAB9A9"/>
                </a:solidFill>
                <a:latin typeface="Satoshi" pitchFamily="34" charset="0"/>
                <a:ea typeface="Satoshi" pitchFamily="34" charset="-122"/>
                <a:cs typeface="Satoshi" pitchFamily="34" charset="-120"/>
              </a:rPr>
              <a:t>ICU accounts for ~4% of Imperial’s published student travel Scope 3 line</a:t>
            </a:r>
            <a:endParaRPr lang="en-US" sz="1000" dirty="0"/>
          </a:p>
        </p:txBody>
      </p:sp>
      <p:sp>
        <p:nvSpPr>
          <p:cNvPr id="32" name="Shape 30"/>
          <p:cNvSpPr/>
          <p:nvPr/>
        </p:nvSpPr>
        <p:spPr>
          <a:xfrm>
            <a:off x="365760" y="5102352"/>
            <a:ext cx="3657600" cy="1417320"/>
          </a:xfrm>
          <a:prstGeom prst="rect">
            <a:avLst/>
          </a:prstGeom>
          <a:solidFill>
            <a:srgbClr val="252545"/>
          </a:solidFill>
          <a:ln/>
          <a:effectLst>
            <a:outerShdw blurRad="76200" dist="25400" dir="8100000" algn="bl" rotWithShape="0">
              <a:srgbClr val="000000">
                <a:alpha val="20000"/>
              </a:srgbClr>
            </a:outerShdw>
          </a:effectLst>
        </p:spPr>
        <p:txBody>
          <a:bodyPr/>
          <a:lstStyle/>
          <a:p>
            <a:endParaRPr lang="en-US"/>
          </a:p>
        </p:txBody>
      </p:sp>
      <p:sp>
        <p:nvSpPr>
          <p:cNvPr id="33" name="Shape 31"/>
          <p:cNvSpPr/>
          <p:nvPr/>
        </p:nvSpPr>
        <p:spPr>
          <a:xfrm>
            <a:off x="365760" y="5102352"/>
            <a:ext cx="73152" cy="1417320"/>
          </a:xfrm>
          <a:prstGeom prst="rect">
            <a:avLst/>
          </a:prstGeom>
          <a:solidFill>
            <a:srgbClr val="E96126"/>
          </a:solidFill>
          <a:ln w="12700">
            <a:solidFill>
              <a:srgbClr val="E96126"/>
            </a:solidFill>
            <a:prstDash val="solid"/>
          </a:ln>
        </p:spPr>
        <p:txBody>
          <a:bodyPr/>
          <a:lstStyle/>
          <a:p>
            <a:endParaRPr lang="en-US"/>
          </a:p>
        </p:txBody>
      </p:sp>
      <p:sp>
        <p:nvSpPr>
          <p:cNvPr id="34" name="Text 32"/>
          <p:cNvSpPr/>
          <p:nvPr/>
        </p:nvSpPr>
        <p:spPr>
          <a:xfrm>
            <a:off x="530352" y="5148072"/>
            <a:ext cx="3310128" cy="566928"/>
          </a:xfrm>
          <a:prstGeom prst="rect">
            <a:avLst/>
          </a:prstGeom>
          <a:noFill/>
          <a:ln/>
        </p:spPr>
        <p:txBody>
          <a:bodyPr wrap="square" lIns="0" tIns="0" rIns="0" bIns="0" rtlCol="0" anchor="ctr"/>
          <a:lstStyle/>
          <a:p>
            <a:pPr marL="0" indent="0">
              <a:buNone/>
            </a:pPr>
            <a:r>
              <a:rPr lang="en-US" sz="2400" b="1" dirty="0">
                <a:solidFill>
                  <a:srgbClr val="E96126"/>
                </a:solidFill>
                <a:latin typeface="Satoshi Black" pitchFamily="34" charset="0"/>
                <a:ea typeface="Satoshi Black" pitchFamily="34" charset="-122"/>
                <a:cs typeface="Satoshi Black" pitchFamily="34" charset="-120"/>
              </a:rPr>
              <a:t>103.9</a:t>
            </a:r>
            <a:endParaRPr lang="en-US" sz="2400" dirty="0"/>
          </a:p>
        </p:txBody>
      </p:sp>
      <p:sp>
        <p:nvSpPr>
          <p:cNvPr id="35" name="Text 33"/>
          <p:cNvSpPr/>
          <p:nvPr/>
        </p:nvSpPr>
        <p:spPr>
          <a:xfrm>
            <a:off x="530352" y="5669280"/>
            <a:ext cx="3337560" cy="256032"/>
          </a:xfrm>
          <a:prstGeom prst="rect">
            <a:avLst/>
          </a:prstGeom>
          <a:noFill/>
          <a:ln/>
        </p:spPr>
        <p:txBody>
          <a:bodyPr wrap="square" lIns="0" tIns="0" rIns="0" bIns="0" rtlCol="0" anchor="ctr"/>
          <a:lstStyle/>
          <a:p>
            <a:pPr marL="0" indent="0">
              <a:buNone/>
            </a:pPr>
            <a:r>
              <a:rPr lang="en-US" sz="1000" b="1" dirty="0">
                <a:solidFill>
                  <a:srgbClr val="FFFFFF"/>
                </a:solidFill>
                <a:latin typeface="Satoshi" pitchFamily="34" charset="0"/>
                <a:ea typeface="Satoshi" pitchFamily="34" charset="-122"/>
                <a:cs typeface="Satoshi" pitchFamily="34" charset="-120"/>
              </a:rPr>
              <a:t>tCO₂e / £100k spend</a:t>
            </a:r>
            <a:endParaRPr lang="en-US" sz="1000" dirty="0"/>
          </a:p>
        </p:txBody>
      </p:sp>
      <p:sp>
        <p:nvSpPr>
          <p:cNvPr id="36" name="Text 34"/>
          <p:cNvSpPr/>
          <p:nvPr/>
        </p:nvSpPr>
        <p:spPr>
          <a:xfrm>
            <a:off x="530352" y="5925312"/>
            <a:ext cx="3337560" cy="475488"/>
          </a:xfrm>
          <a:prstGeom prst="rect">
            <a:avLst/>
          </a:prstGeom>
          <a:noFill/>
          <a:ln/>
        </p:spPr>
        <p:txBody>
          <a:bodyPr wrap="square" lIns="0" tIns="0" rIns="0" bIns="0" rtlCol="0" anchor="t"/>
          <a:lstStyle/>
          <a:p>
            <a:pPr marL="0" indent="0">
              <a:buNone/>
            </a:pPr>
            <a:r>
              <a:rPr lang="en-US" sz="900" dirty="0">
                <a:solidFill>
                  <a:srgbClr val="6B6B8A"/>
                </a:solidFill>
                <a:latin typeface="Satoshi" pitchFamily="34" charset="0"/>
                <a:ea typeface="Satoshi" pitchFamily="34" charset="-122"/>
                <a:cs typeface="Satoshi" pitchFamily="34" charset="-120"/>
              </a:rPr>
              <a:t>ICU carbon intensity on net mapped society spend</a:t>
            </a:r>
            <a:endParaRPr lang="en-US" sz="900" dirty="0"/>
          </a:p>
        </p:txBody>
      </p:sp>
      <p:sp>
        <p:nvSpPr>
          <p:cNvPr id="37" name="Shape 35"/>
          <p:cNvSpPr/>
          <p:nvPr/>
        </p:nvSpPr>
        <p:spPr>
          <a:xfrm>
            <a:off x="4251960" y="5102352"/>
            <a:ext cx="3657600" cy="1417320"/>
          </a:xfrm>
          <a:prstGeom prst="rect">
            <a:avLst/>
          </a:prstGeom>
          <a:solidFill>
            <a:srgbClr val="252545"/>
          </a:solidFill>
          <a:ln/>
          <a:effectLst>
            <a:outerShdw blurRad="76200" dist="25400" dir="8100000" algn="bl" rotWithShape="0">
              <a:srgbClr val="000000">
                <a:alpha val="20000"/>
              </a:srgbClr>
            </a:outerShdw>
          </a:effectLst>
        </p:spPr>
        <p:txBody>
          <a:bodyPr/>
          <a:lstStyle/>
          <a:p>
            <a:endParaRPr lang="en-US"/>
          </a:p>
        </p:txBody>
      </p:sp>
      <p:sp>
        <p:nvSpPr>
          <p:cNvPr id="38" name="Shape 36"/>
          <p:cNvSpPr/>
          <p:nvPr/>
        </p:nvSpPr>
        <p:spPr>
          <a:xfrm>
            <a:off x="4251960" y="5102352"/>
            <a:ext cx="73152" cy="1417320"/>
          </a:xfrm>
          <a:prstGeom prst="rect">
            <a:avLst/>
          </a:prstGeom>
          <a:solidFill>
            <a:srgbClr val="95B3D5"/>
          </a:solidFill>
          <a:ln w="12700">
            <a:solidFill>
              <a:srgbClr val="95B3D5"/>
            </a:solidFill>
            <a:prstDash val="solid"/>
          </a:ln>
        </p:spPr>
        <p:txBody>
          <a:bodyPr/>
          <a:lstStyle/>
          <a:p>
            <a:endParaRPr lang="en-US"/>
          </a:p>
        </p:txBody>
      </p:sp>
      <p:sp>
        <p:nvSpPr>
          <p:cNvPr id="39" name="Text 37"/>
          <p:cNvSpPr/>
          <p:nvPr/>
        </p:nvSpPr>
        <p:spPr>
          <a:xfrm>
            <a:off x="4416552" y="5148072"/>
            <a:ext cx="3310128" cy="566928"/>
          </a:xfrm>
          <a:prstGeom prst="rect">
            <a:avLst/>
          </a:prstGeom>
          <a:noFill/>
          <a:ln/>
        </p:spPr>
        <p:txBody>
          <a:bodyPr wrap="square" lIns="0" tIns="0" rIns="0" bIns="0" rtlCol="0" anchor="ctr"/>
          <a:lstStyle/>
          <a:p>
            <a:pPr marL="0" indent="0">
              <a:buNone/>
            </a:pPr>
            <a:r>
              <a:rPr lang="en-US" sz="2400" b="1" dirty="0">
                <a:solidFill>
                  <a:srgbClr val="95B3D5"/>
                </a:solidFill>
                <a:latin typeface="Satoshi Black" pitchFamily="34" charset="0"/>
                <a:ea typeface="Satoshi Black" pitchFamily="34" charset="-122"/>
                <a:cs typeface="Satoshi Black" pitchFamily="34" charset="-120"/>
              </a:rPr>
              <a:t>0.13%</a:t>
            </a:r>
            <a:endParaRPr lang="en-US" sz="2400" dirty="0"/>
          </a:p>
        </p:txBody>
      </p:sp>
      <p:sp>
        <p:nvSpPr>
          <p:cNvPr id="40" name="Text 38"/>
          <p:cNvSpPr/>
          <p:nvPr/>
        </p:nvSpPr>
        <p:spPr>
          <a:xfrm>
            <a:off x="4416552" y="5669280"/>
            <a:ext cx="3337560" cy="256032"/>
          </a:xfrm>
          <a:prstGeom prst="rect">
            <a:avLst/>
          </a:prstGeom>
          <a:noFill/>
          <a:ln/>
        </p:spPr>
        <p:txBody>
          <a:bodyPr wrap="square" lIns="0" tIns="0" rIns="0" bIns="0" rtlCol="0" anchor="ctr"/>
          <a:lstStyle/>
          <a:p>
            <a:pPr marL="0" indent="0">
              <a:buNone/>
            </a:pPr>
            <a:r>
              <a:rPr lang="en-US" sz="1000" b="1" dirty="0">
                <a:solidFill>
                  <a:srgbClr val="FFFFFF"/>
                </a:solidFill>
                <a:latin typeface="Satoshi" pitchFamily="34" charset="0"/>
                <a:ea typeface="Satoshi" pitchFamily="34" charset="-122"/>
                <a:cs typeface="Satoshi" pitchFamily="34" charset="-120"/>
              </a:rPr>
              <a:t>of Imperial’s income</a:t>
            </a:r>
            <a:endParaRPr lang="en-US" sz="1000" dirty="0"/>
          </a:p>
        </p:txBody>
      </p:sp>
      <p:sp>
        <p:nvSpPr>
          <p:cNvPr id="41" name="Text 39"/>
          <p:cNvSpPr/>
          <p:nvPr/>
        </p:nvSpPr>
        <p:spPr>
          <a:xfrm>
            <a:off x="4416552" y="5925312"/>
            <a:ext cx="3337560" cy="475488"/>
          </a:xfrm>
          <a:prstGeom prst="rect">
            <a:avLst/>
          </a:prstGeom>
          <a:noFill/>
          <a:ln/>
        </p:spPr>
        <p:txBody>
          <a:bodyPr wrap="square" lIns="0" tIns="0" rIns="0" bIns="0" rtlCol="0" anchor="t"/>
          <a:lstStyle/>
          <a:p>
            <a:pPr marL="0" indent="0">
              <a:buNone/>
            </a:pPr>
            <a:r>
              <a:rPr lang="en-US" sz="900" dirty="0">
                <a:solidFill>
                  <a:srgbClr val="6B6B8A"/>
                </a:solidFill>
                <a:latin typeface="Satoshi" pitchFamily="34" charset="0"/>
                <a:ea typeface="Satoshi" pitchFamily="34" charset="-122"/>
                <a:cs typeface="Satoshi" pitchFamily="34" charset="-120"/>
              </a:rPr>
              <a:t>ICU’s £1.9M mapped spend sits within Imperial’s £1,492.6M total income (Annual Report 2024–25)</a:t>
            </a:r>
            <a:endParaRPr lang="en-US" sz="900" dirty="0"/>
          </a:p>
        </p:txBody>
      </p:sp>
      <p:sp>
        <p:nvSpPr>
          <p:cNvPr id="42" name="Shape 40"/>
          <p:cNvSpPr/>
          <p:nvPr/>
        </p:nvSpPr>
        <p:spPr>
          <a:xfrm>
            <a:off x="8138160" y="5102352"/>
            <a:ext cx="3657600" cy="1417320"/>
          </a:xfrm>
          <a:prstGeom prst="rect">
            <a:avLst/>
          </a:prstGeom>
          <a:solidFill>
            <a:srgbClr val="252545"/>
          </a:solidFill>
          <a:ln/>
          <a:effectLst>
            <a:outerShdw blurRad="76200" dist="25400" dir="8100000" algn="bl" rotWithShape="0">
              <a:srgbClr val="000000">
                <a:alpha val="20000"/>
              </a:srgbClr>
            </a:outerShdw>
          </a:effectLst>
        </p:spPr>
        <p:txBody>
          <a:bodyPr/>
          <a:lstStyle/>
          <a:p>
            <a:endParaRPr lang="en-US"/>
          </a:p>
        </p:txBody>
      </p:sp>
      <p:sp>
        <p:nvSpPr>
          <p:cNvPr id="43" name="Shape 41"/>
          <p:cNvSpPr/>
          <p:nvPr/>
        </p:nvSpPr>
        <p:spPr>
          <a:xfrm>
            <a:off x="8138160" y="5102352"/>
            <a:ext cx="73152" cy="1417320"/>
          </a:xfrm>
          <a:prstGeom prst="rect">
            <a:avLst/>
          </a:prstGeom>
          <a:solidFill>
            <a:srgbClr val="5DC356"/>
          </a:solidFill>
          <a:ln w="12700">
            <a:solidFill>
              <a:srgbClr val="5DC356"/>
            </a:solidFill>
            <a:prstDash val="solid"/>
          </a:ln>
        </p:spPr>
        <p:txBody>
          <a:bodyPr/>
          <a:lstStyle/>
          <a:p>
            <a:endParaRPr lang="en-US"/>
          </a:p>
        </p:txBody>
      </p:sp>
      <p:sp>
        <p:nvSpPr>
          <p:cNvPr id="44" name="Text 42"/>
          <p:cNvSpPr/>
          <p:nvPr/>
        </p:nvSpPr>
        <p:spPr>
          <a:xfrm>
            <a:off x="8302752" y="5148072"/>
            <a:ext cx="3310128" cy="566928"/>
          </a:xfrm>
          <a:prstGeom prst="rect">
            <a:avLst/>
          </a:prstGeom>
          <a:noFill/>
          <a:ln/>
        </p:spPr>
        <p:txBody>
          <a:bodyPr wrap="square" lIns="0" tIns="0" rIns="0" bIns="0" rtlCol="0" anchor="ctr"/>
          <a:lstStyle/>
          <a:p>
            <a:pPr marL="0" indent="0">
              <a:buNone/>
            </a:pPr>
            <a:r>
              <a:rPr lang="en-US" sz="2400" b="1" dirty="0">
                <a:solidFill>
                  <a:srgbClr val="5DC356"/>
                </a:solidFill>
                <a:latin typeface="Satoshi Black" pitchFamily="34" charset="0"/>
                <a:ea typeface="Satoshi Black" pitchFamily="34" charset="-122"/>
                <a:cs typeface="Satoshi Black" pitchFamily="34" charset="-120"/>
              </a:rPr>
              <a:t>62% vs 77%</a:t>
            </a:r>
            <a:endParaRPr lang="en-US" sz="2400" dirty="0"/>
          </a:p>
        </p:txBody>
      </p:sp>
      <p:sp>
        <p:nvSpPr>
          <p:cNvPr id="45" name="Text 43"/>
          <p:cNvSpPr/>
          <p:nvPr/>
        </p:nvSpPr>
        <p:spPr>
          <a:xfrm>
            <a:off x="8302752" y="5669280"/>
            <a:ext cx="3337560" cy="256032"/>
          </a:xfrm>
          <a:prstGeom prst="rect">
            <a:avLst/>
          </a:prstGeom>
          <a:noFill/>
          <a:ln/>
        </p:spPr>
        <p:txBody>
          <a:bodyPr wrap="square" lIns="0" tIns="0" rIns="0" bIns="0" rtlCol="0" anchor="ctr"/>
          <a:lstStyle/>
          <a:p>
            <a:pPr marL="0" indent="0">
              <a:buNone/>
            </a:pPr>
            <a:r>
              <a:rPr lang="en-US" sz="1000" b="1" dirty="0">
                <a:solidFill>
                  <a:srgbClr val="FFFFFF"/>
                </a:solidFill>
                <a:latin typeface="Satoshi" pitchFamily="34" charset="0"/>
                <a:ea typeface="Satoshi" pitchFamily="34" charset="-122"/>
                <a:cs typeface="Satoshi" pitchFamily="34" charset="-120"/>
              </a:rPr>
              <a:t>procurement vs travel+food</a:t>
            </a:r>
            <a:endParaRPr lang="en-US" sz="1000" dirty="0"/>
          </a:p>
        </p:txBody>
      </p:sp>
      <p:sp>
        <p:nvSpPr>
          <p:cNvPr id="46" name="Text 44"/>
          <p:cNvSpPr/>
          <p:nvPr/>
        </p:nvSpPr>
        <p:spPr>
          <a:xfrm>
            <a:off x="8302752" y="5925312"/>
            <a:ext cx="3337560" cy="475488"/>
          </a:xfrm>
          <a:prstGeom prst="rect">
            <a:avLst/>
          </a:prstGeom>
          <a:noFill/>
          <a:ln/>
        </p:spPr>
        <p:txBody>
          <a:bodyPr wrap="square" lIns="0" tIns="0" rIns="0" bIns="0" rtlCol="0" anchor="t"/>
          <a:lstStyle/>
          <a:p>
            <a:pPr marL="0" indent="0">
              <a:buNone/>
            </a:pPr>
            <a:r>
              <a:rPr lang="en-US" sz="900" dirty="0">
                <a:solidFill>
                  <a:srgbClr val="6B6B8A"/>
                </a:solidFill>
                <a:latin typeface="Satoshi" pitchFamily="34" charset="0"/>
                <a:ea typeface="Satoshi" pitchFamily="34" charset="-122"/>
                <a:cs typeface="Satoshi" pitchFamily="34" charset="-120"/>
              </a:rPr>
              <a:t>Imperial Scope 3 is procurement-led (62%); ICU is travel and food led (77% combined)</a:t>
            </a:r>
            <a:endParaRPr lang="en-US" sz="900" dirty="0"/>
          </a:p>
        </p:txBody>
      </p:sp>
      <p:sp>
        <p:nvSpPr>
          <p:cNvPr id="47" name="Text 45"/>
          <p:cNvSpPr/>
          <p:nvPr/>
        </p:nvSpPr>
        <p:spPr>
          <a:xfrm>
            <a:off x="1463040" y="6547104"/>
            <a:ext cx="10332720" cy="182880"/>
          </a:xfrm>
          <a:prstGeom prst="rect">
            <a:avLst/>
          </a:prstGeom>
          <a:noFill/>
          <a:ln/>
        </p:spPr>
        <p:txBody>
          <a:bodyPr wrap="square" lIns="0" tIns="0" rIns="0" bIns="0" rtlCol="0" anchor="ctr"/>
          <a:lstStyle/>
          <a:p>
            <a:pPr marL="0" indent="0" algn="r">
              <a:buNone/>
            </a:pPr>
            <a:r>
              <a:rPr lang="en-US" sz="750" dirty="0">
                <a:solidFill>
                  <a:srgbClr val="444466"/>
                </a:solidFill>
                <a:latin typeface="Satoshi" pitchFamily="34" charset="0"/>
                <a:ea typeface="Satoshi" pitchFamily="34" charset="-122"/>
                <a:cs typeface="Satoshi" pitchFamily="34" charset="-120"/>
              </a:rPr>
              <a:t>Imperial figures: Annual Sustainability Report 2024–25 and Annual Report &amp; Accounts 2024–25</a:t>
            </a:r>
            <a:endParaRPr lang="en-US" sz="750" dirty="0"/>
          </a:p>
        </p:txBody>
      </p:sp>
      <p:sp>
        <p:nvSpPr>
          <p:cNvPr id="48" name="Text 46"/>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6 / 13</a:t>
            </a:r>
            <a:endParaRPr lang="en-US" sz="800" dirty="0"/>
          </a:p>
        </p:txBody>
      </p:sp>
      <p:sp>
        <p:nvSpPr>
          <p:cNvPr id="50" name="Shape 12">
            <a:extLst>
              <a:ext uri="{FF2B5EF4-FFF2-40B4-BE49-F238E27FC236}">
                <a16:creationId xmlns:a16="http://schemas.microsoft.com/office/drawing/2014/main" id="{7E591569-B4D0-B232-C436-ED16D2D8BD8A}"/>
              </a:ext>
            </a:extLst>
          </p:cNvPr>
          <p:cNvSpPr/>
          <p:nvPr/>
        </p:nvSpPr>
        <p:spPr>
          <a:xfrm>
            <a:off x="8138160" y="1252728"/>
            <a:ext cx="3657600" cy="347472"/>
          </a:xfrm>
          <a:prstGeom prst="rect">
            <a:avLst/>
          </a:prstGeom>
          <a:solidFill>
            <a:srgbClr val="E96126"/>
          </a:solidFill>
          <a:ln w="12700">
            <a:solidFill>
              <a:srgbClr val="E96126"/>
            </a:solidFill>
            <a:prstDash val="solid"/>
          </a:ln>
        </p:spPr>
        <p:txBody>
          <a:bodyPr/>
          <a:lstStyle/>
          <a:p>
            <a:endParaRPr lang="en-US"/>
          </a:p>
        </p:txBody>
      </p:sp>
      <p:sp>
        <p:nvSpPr>
          <p:cNvPr id="24" name="Text 22"/>
          <p:cNvSpPr/>
          <p:nvPr/>
        </p:nvSpPr>
        <p:spPr>
          <a:xfrm>
            <a:off x="8211312" y="1280160"/>
            <a:ext cx="3657600" cy="310896"/>
          </a:xfrm>
          <a:prstGeom prst="rect">
            <a:avLst/>
          </a:prstGeom>
          <a:noFill/>
          <a:ln/>
        </p:spPr>
        <p:txBody>
          <a:bodyPr wrap="square" lIns="0" tIns="0" rIns="0" bIns="0" rtlCol="0" anchor="ctr"/>
          <a:lstStyle/>
          <a:p>
            <a:pPr marL="0" indent="0" algn="ctr">
              <a:buNone/>
            </a:pPr>
            <a:r>
              <a:rPr lang="en-US" sz="1100" b="1" dirty="0">
                <a:solidFill>
                  <a:srgbClr val="FFFFFF"/>
                </a:solidFill>
                <a:latin typeface="Satoshi" pitchFamily="34" charset="0"/>
                <a:ea typeface="Satoshi" pitchFamily="34" charset="-122"/>
                <a:cs typeface="Satoshi" pitchFamily="34" charset="-120"/>
              </a:rPr>
              <a:t>ICU vs Imperial student travel</a:t>
            </a:r>
            <a:endParaRPr lang="en-US" sz="1100" dirty="0"/>
          </a:p>
        </p:txBody>
      </p:sp>
      <p:sp>
        <p:nvSpPr>
          <p:cNvPr id="51" name="Shape 12">
            <a:extLst>
              <a:ext uri="{FF2B5EF4-FFF2-40B4-BE49-F238E27FC236}">
                <a16:creationId xmlns:a16="http://schemas.microsoft.com/office/drawing/2014/main" id="{9BD92151-A56B-E6FD-1DE8-0B7D693F9164}"/>
              </a:ext>
            </a:extLst>
          </p:cNvPr>
          <p:cNvSpPr/>
          <p:nvPr/>
        </p:nvSpPr>
        <p:spPr>
          <a:xfrm>
            <a:off x="365760" y="1252728"/>
            <a:ext cx="3657600" cy="347472"/>
          </a:xfrm>
          <a:prstGeom prst="rect">
            <a:avLst/>
          </a:prstGeom>
          <a:solidFill>
            <a:srgbClr val="E96126"/>
          </a:solidFill>
          <a:ln w="12700">
            <a:solidFill>
              <a:srgbClr val="E96126"/>
            </a:solidFill>
            <a:prstDash val="solid"/>
          </a:ln>
        </p:spPr>
        <p:txBody>
          <a:bodyPr/>
          <a:lstStyle/>
          <a:p>
            <a:endParaRPr lang="en-US"/>
          </a:p>
        </p:txBody>
      </p:sp>
      <p:sp>
        <p:nvSpPr>
          <p:cNvPr id="6" name="Text 4"/>
          <p:cNvSpPr/>
          <p:nvPr/>
        </p:nvSpPr>
        <p:spPr>
          <a:xfrm>
            <a:off x="365760" y="1280160"/>
            <a:ext cx="3657600" cy="310896"/>
          </a:xfrm>
          <a:prstGeom prst="rect">
            <a:avLst/>
          </a:prstGeom>
          <a:noFill/>
          <a:ln/>
        </p:spPr>
        <p:txBody>
          <a:bodyPr wrap="square" lIns="0" tIns="0" rIns="0" bIns="0" rtlCol="0" anchor="ctr"/>
          <a:lstStyle/>
          <a:p>
            <a:pPr marL="0" indent="0" algn="ctr">
              <a:buNone/>
            </a:pPr>
            <a:r>
              <a:rPr lang="en-US" sz="1100" b="1" dirty="0">
                <a:solidFill>
                  <a:srgbClr val="FFFFFF"/>
                </a:solidFill>
                <a:latin typeface="Satoshi" pitchFamily="34" charset="0"/>
                <a:ea typeface="Satoshi" pitchFamily="34" charset="-122"/>
                <a:cs typeface="Satoshi" pitchFamily="34" charset="-120"/>
              </a:rPr>
              <a:t>Total emissions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E96126"/>
          </a:solidFill>
          <a:ln w="12700">
            <a:solidFill>
              <a:srgbClr val="E9612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WHAT'S DRIVING EMISSIONS — OVERVIEW</a:t>
            </a:r>
            <a:endParaRPr lang="en-US" sz="3000" dirty="0"/>
          </a:p>
        </p:txBody>
      </p:sp>
      <p:sp>
        <p:nvSpPr>
          <p:cNvPr id="4" name="Text 2"/>
          <p:cNvSpPr/>
          <p:nvPr/>
        </p:nvSpPr>
        <p:spPr>
          <a:xfrm>
            <a:off x="320040" y="740664"/>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tCO₂e by broad category</a:t>
            </a:r>
            <a:endParaRPr lang="en-US" sz="1300" dirty="0"/>
          </a:p>
        </p:txBody>
      </p:sp>
      <p:graphicFrame>
        <p:nvGraphicFramePr>
          <p:cNvPr id="5" name="Chart 0"/>
          <p:cNvGraphicFramePr/>
          <p:nvPr>
            <p:extLst>
              <p:ext uri="{D42A27DB-BD31-4B8C-83A1-F6EECF244321}">
                <p14:modId xmlns:p14="http://schemas.microsoft.com/office/powerpoint/2010/main" val="3124100942"/>
              </p:ext>
            </p:extLst>
          </p:nvPr>
        </p:nvGraphicFramePr>
        <p:xfrm>
          <a:off x="320040" y="1005840"/>
          <a:ext cx="6858000" cy="539496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7406640" y="1005840"/>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7" name="Shape 4"/>
          <p:cNvSpPr/>
          <p:nvPr/>
        </p:nvSpPr>
        <p:spPr>
          <a:xfrm>
            <a:off x="7406640" y="1005840"/>
            <a:ext cx="73152" cy="749808"/>
          </a:xfrm>
          <a:prstGeom prst="rect">
            <a:avLst/>
          </a:prstGeom>
          <a:solidFill>
            <a:srgbClr val="E96126"/>
          </a:solidFill>
          <a:ln w="12700">
            <a:solidFill>
              <a:srgbClr val="E96126"/>
            </a:solidFill>
            <a:prstDash val="solid"/>
          </a:ln>
        </p:spPr>
        <p:txBody>
          <a:bodyPr/>
          <a:lstStyle/>
          <a:p>
            <a:endParaRPr lang="en-US"/>
          </a:p>
        </p:txBody>
      </p:sp>
      <p:sp>
        <p:nvSpPr>
          <p:cNvPr id="8" name="Text 5"/>
          <p:cNvSpPr/>
          <p:nvPr/>
        </p:nvSpPr>
        <p:spPr>
          <a:xfrm>
            <a:off x="7543800" y="1051560"/>
            <a:ext cx="777240" cy="475488"/>
          </a:xfrm>
          <a:prstGeom prst="rect">
            <a:avLst/>
          </a:prstGeom>
          <a:noFill/>
          <a:ln/>
        </p:spPr>
        <p:txBody>
          <a:bodyPr wrap="square" lIns="0" tIns="0" rIns="0" bIns="0" rtlCol="0" anchor="ctr"/>
          <a:lstStyle/>
          <a:p>
            <a:pPr marL="0" indent="0">
              <a:buNone/>
            </a:pPr>
            <a:r>
              <a:rPr lang="en-US" sz="2200" b="1" dirty="0">
                <a:solidFill>
                  <a:srgbClr val="E96126"/>
                </a:solidFill>
                <a:latin typeface="Satoshi Black" pitchFamily="34" charset="0"/>
                <a:ea typeface="Satoshi Black" pitchFamily="34" charset="-122"/>
                <a:cs typeface="Satoshi Black" pitchFamily="34" charset="-120"/>
              </a:rPr>
              <a:t>42%</a:t>
            </a:r>
            <a:endParaRPr lang="en-US" sz="2200" dirty="0"/>
          </a:p>
        </p:txBody>
      </p:sp>
      <p:sp>
        <p:nvSpPr>
          <p:cNvPr id="9" name="Text 6"/>
          <p:cNvSpPr/>
          <p:nvPr/>
        </p:nvSpPr>
        <p:spPr>
          <a:xfrm>
            <a:off x="8339328" y="1051560"/>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Travel</a:t>
            </a:r>
            <a:endParaRPr lang="en-US" sz="1200" dirty="0"/>
          </a:p>
        </p:txBody>
      </p:sp>
      <p:sp>
        <p:nvSpPr>
          <p:cNvPr id="10" name="Text 7"/>
          <p:cNvSpPr/>
          <p:nvPr/>
        </p:nvSpPr>
        <p:spPr>
          <a:xfrm>
            <a:off x="8339328" y="1353312"/>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Ground transport is the single largest category, driven by fixtures, tours and Uber rides.</a:t>
            </a:r>
            <a:endParaRPr lang="en-US" sz="950" dirty="0"/>
          </a:p>
        </p:txBody>
      </p:sp>
      <p:sp>
        <p:nvSpPr>
          <p:cNvPr id="11" name="Shape 8"/>
          <p:cNvSpPr/>
          <p:nvPr/>
        </p:nvSpPr>
        <p:spPr>
          <a:xfrm>
            <a:off x="7406640" y="1847088"/>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12" name="Shape 9"/>
          <p:cNvSpPr/>
          <p:nvPr/>
        </p:nvSpPr>
        <p:spPr>
          <a:xfrm>
            <a:off x="7406640" y="1847088"/>
            <a:ext cx="73152" cy="749808"/>
          </a:xfrm>
          <a:prstGeom prst="rect">
            <a:avLst/>
          </a:prstGeom>
          <a:solidFill>
            <a:srgbClr val="00348F"/>
          </a:solidFill>
          <a:ln w="12700">
            <a:solidFill>
              <a:srgbClr val="00348F"/>
            </a:solidFill>
            <a:prstDash val="solid"/>
          </a:ln>
        </p:spPr>
        <p:txBody>
          <a:bodyPr/>
          <a:lstStyle/>
          <a:p>
            <a:endParaRPr lang="en-US"/>
          </a:p>
        </p:txBody>
      </p:sp>
      <p:sp>
        <p:nvSpPr>
          <p:cNvPr id="13" name="Text 10"/>
          <p:cNvSpPr/>
          <p:nvPr/>
        </p:nvSpPr>
        <p:spPr>
          <a:xfrm>
            <a:off x="7543800" y="1892808"/>
            <a:ext cx="777240" cy="475488"/>
          </a:xfrm>
          <a:prstGeom prst="rect">
            <a:avLst/>
          </a:prstGeom>
          <a:noFill/>
          <a:ln/>
        </p:spPr>
        <p:txBody>
          <a:bodyPr wrap="square" lIns="0" tIns="0" rIns="0" bIns="0" rtlCol="0" anchor="ctr"/>
          <a:lstStyle/>
          <a:p>
            <a:pPr marL="0" indent="0">
              <a:buNone/>
            </a:pPr>
            <a:r>
              <a:rPr lang="en-US" sz="2200" b="1" dirty="0">
                <a:solidFill>
                  <a:srgbClr val="00348F"/>
                </a:solidFill>
                <a:latin typeface="Satoshi Black" pitchFamily="34" charset="0"/>
                <a:ea typeface="Satoshi Black" pitchFamily="34" charset="-122"/>
                <a:cs typeface="Satoshi Black" pitchFamily="34" charset="-120"/>
              </a:rPr>
              <a:t>35%</a:t>
            </a:r>
            <a:endParaRPr lang="en-US" sz="2200" dirty="0"/>
          </a:p>
        </p:txBody>
      </p:sp>
      <p:sp>
        <p:nvSpPr>
          <p:cNvPr id="14" name="Text 11"/>
          <p:cNvSpPr/>
          <p:nvPr/>
        </p:nvSpPr>
        <p:spPr>
          <a:xfrm>
            <a:off x="8339328" y="1892808"/>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Food &amp; catering</a:t>
            </a:r>
            <a:endParaRPr lang="en-US" sz="1200" dirty="0"/>
          </a:p>
        </p:txBody>
      </p:sp>
      <p:sp>
        <p:nvSpPr>
          <p:cNvPr id="15" name="Text 12"/>
          <p:cNvSpPr/>
          <p:nvPr/>
        </p:nvSpPr>
        <p:spPr>
          <a:xfrm>
            <a:off x="8339328" y="2194560"/>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Consumables, hospitality and event catering combined.</a:t>
            </a:r>
            <a:endParaRPr lang="en-US" sz="950" dirty="0"/>
          </a:p>
        </p:txBody>
      </p:sp>
      <p:sp>
        <p:nvSpPr>
          <p:cNvPr id="16" name="Shape 13"/>
          <p:cNvSpPr/>
          <p:nvPr/>
        </p:nvSpPr>
        <p:spPr>
          <a:xfrm>
            <a:off x="7406640" y="2688336"/>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17" name="Shape 14"/>
          <p:cNvSpPr/>
          <p:nvPr/>
        </p:nvSpPr>
        <p:spPr>
          <a:xfrm>
            <a:off x="7406640" y="2688336"/>
            <a:ext cx="73152" cy="749808"/>
          </a:xfrm>
          <a:prstGeom prst="rect">
            <a:avLst/>
          </a:prstGeom>
          <a:solidFill>
            <a:srgbClr val="5DC356"/>
          </a:solidFill>
          <a:ln w="12700">
            <a:solidFill>
              <a:srgbClr val="5DC356"/>
            </a:solidFill>
            <a:prstDash val="solid"/>
          </a:ln>
        </p:spPr>
        <p:txBody>
          <a:bodyPr/>
          <a:lstStyle/>
          <a:p>
            <a:endParaRPr lang="en-US"/>
          </a:p>
        </p:txBody>
      </p:sp>
      <p:sp>
        <p:nvSpPr>
          <p:cNvPr id="18" name="Text 15"/>
          <p:cNvSpPr/>
          <p:nvPr/>
        </p:nvSpPr>
        <p:spPr>
          <a:xfrm>
            <a:off x="7543800" y="2734056"/>
            <a:ext cx="777240" cy="475488"/>
          </a:xfrm>
          <a:prstGeom prst="rect">
            <a:avLst/>
          </a:prstGeom>
          <a:noFill/>
          <a:ln/>
        </p:spPr>
        <p:txBody>
          <a:bodyPr wrap="square" lIns="0" tIns="0" rIns="0" bIns="0" rtlCol="0" anchor="ctr"/>
          <a:lstStyle/>
          <a:p>
            <a:pPr marL="0" indent="0">
              <a:buNone/>
            </a:pPr>
            <a:r>
              <a:rPr lang="en-US" sz="2200" b="1" dirty="0">
                <a:solidFill>
                  <a:srgbClr val="5DC356"/>
                </a:solidFill>
                <a:latin typeface="Satoshi Black" pitchFamily="34" charset="0"/>
                <a:ea typeface="Satoshi Black" pitchFamily="34" charset="-122"/>
                <a:cs typeface="Satoshi Black" pitchFamily="34" charset="-120"/>
              </a:rPr>
              <a:t>9%</a:t>
            </a:r>
            <a:endParaRPr lang="en-US" sz="2200" dirty="0"/>
          </a:p>
        </p:txBody>
      </p:sp>
      <p:sp>
        <p:nvSpPr>
          <p:cNvPr id="19" name="Text 16"/>
          <p:cNvSpPr/>
          <p:nvPr/>
        </p:nvSpPr>
        <p:spPr>
          <a:xfrm>
            <a:off x="8339328" y="2734056"/>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Equipment</a:t>
            </a:r>
            <a:endParaRPr lang="en-US" sz="1200" dirty="0"/>
          </a:p>
        </p:txBody>
      </p:sp>
      <p:sp>
        <p:nvSpPr>
          <p:cNvPr id="20" name="Text 17"/>
          <p:cNvSpPr/>
          <p:nvPr/>
        </p:nvSpPr>
        <p:spPr>
          <a:xfrm>
            <a:off x="8339328" y="3035808"/>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Sports kit, AV and arts equipment across 12 sectors.</a:t>
            </a:r>
            <a:endParaRPr lang="en-US" sz="950" dirty="0"/>
          </a:p>
        </p:txBody>
      </p:sp>
      <p:sp>
        <p:nvSpPr>
          <p:cNvPr id="21" name="Shape 18"/>
          <p:cNvSpPr/>
          <p:nvPr/>
        </p:nvSpPr>
        <p:spPr>
          <a:xfrm>
            <a:off x="7406640" y="3529584"/>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22" name="Shape 19"/>
          <p:cNvSpPr/>
          <p:nvPr/>
        </p:nvSpPr>
        <p:spPr>
          <a:xfrm>
            <a:off x="7406640" y="3529584"/>
            <a:ext cx="73152" cy="749808"/>
          </a:xfrm>
          <a:prstGeom prst="rect">
            <a:avLst/>
          </a:prstGeom>
          <a:solidFill>
            <a:srgbClr val="B06DFF"/>
          </a:solidFill>
          <a:ln w="12700">
            <a:solidFill>
              <a:srgbClr val="B06DFF"/>
            </a:solidFill>
            <a:prstDash val="solid"/>
          </a:ln>
        </p:spPr>
        <p:txBody>
          <a:bodyPr/>
          <a:lstStyle/>
          <a:p>
            <a:endParaRPr lang="en-US"/>
          </a:p>
        </p:txBody>
      </p:sp>
      <p:sp>
        <p:nvSpPr>
          <p:cNvPr id="23" name="Text 20"/>
          <p:cNvSpPr/>
          <p:nvPr/>
        </p:nvSpPr>
        <p:spPr>
          <a:xfrm>
            <a:off x="7543800" y="3575304"/>
            <a:ext cx="777240" cy="475488"/>
          </a:xfrm>
          <a:prstGeom prst="rect">
            <a:avLst/>
          </a:prstGeom>
          <a:noFill/>
          <a:ln/>
        </p:spPr>
        <p:txBody>
          <a:bodyPr wrap="square" lIns="0" tIns="0" rIns="0" bIns="0" rtlCol="0" anchor="ctr"/>
          <a:lstStyle/>
          <a:p>
            <a:pPr marL="0" indent="0">
              <a:buNone/>
            </a:pPr>
            <a:r>
              <a:rPr lang="en-US" sz="2200" b="1" dirty="0">
                <a:solidFill>
                  <a:srgbClr val="B06DFF"/>
                </a:solidFill>
                <a:latin typeface="Satoshi Black" pitchFamily="34" charset="0"/>
                <a:ea typeface="Satoshi Black" pitchFamily="34" charset="-122"/>
                <a:cs typeface="Satoshi Black" pitchFamily="34" charset="-120"/>
              </a:rPr>
              <a:t>6%</a:t>
            </a:r>
            <a:endParaRPr lang="en-US" sz="2200" dirty="0"/>
          </a:p>
        </p:txBody>
      </p:sp>
      <p:sp>
        <p:nvSpPr>
          <p:cNvPr id="24" name="Text 21"/>
          <p:cNvSpPr/>
          <p:nvPr/>
        </p:nvSpPr>
        <p:spPr>
          <a:xfrm>
            <a:off x="8339328" y="3575304"/>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Accommodation</a:t>
            </a:r>
            <a:endParaRPr lang="en-US" sz="1200" dirty="0"/>
          </a:p>
        </p:txBody>
      </p:sp>
      <p:sp>
        <p:nvSpPr>
          <p:cNvPr id="25" name="Text 22"/>
          <p:cNvSpPr/>
          <p:nvPr/>
        </p:nvSpPr>
        <p:spPr>
          <a:xfrm>
            <a:off x="8339328" y="3877056"/>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Overnight stays for sports tours and away fixtures.</a:t>
            </a:r>
            <a:endParaRPr lang="en-US" sz="950" dirty="0"/>
          </a:p>
        </p:txBody>
      </p:sp>
      <p:sp>
        <p:nvSpPr>
          <p:cNvPr id="26" name="Shape 23"/>
          <p:cNvSpPr/>
          <p:nvPr/>
        </p:nvSpPr>
        <p:spPr>
          <a:xfrm>
            <a:off x="7406640" y="4370832"/>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27" name="Shape 24"/>
          <p:cNvSpPr/>
          <p:nvPr/>
        </p:nvSpPr>
        <p:spPr>
          <a:xfrm>
            <a:off x="7406640" y="4370832"/>
            <a:ext cx="73152" cy="749808"/>
          </a:xfrm>
          <a:prstGeom prst="rect">
            <a:avLst/>
          </a:prstGeom>
          <a:solidFill>
            <a:srgbClr val="E1A900"/>
          </a:solidFill>
          <a:ln w="12700">
            <a:solidFill>
              <a:srgbClr val="E1A900"/>
            </a:solidFill>
            <a:prstDash val="solid"/>
          </a:ln>
        </p:spPr>
        <p:txBody>
          <a:bodyPr/>
          <a:lstStyle/>
          <a:p>
            <a:endParaRPr lang="en-US"/>
          </a:p>
        </p:txBody>
      </p:sp>
      <p:sp>
        <p:nvSpPr>
          <p:cNvPr id="28" name="Text 25"/>
          <p:cNvSpPr/>
          <p:nvPr/>
        </p:nvSpPr>
        <p:spPr>
          <a:xfrm>
            <a:off x="7543800" y="4416552"/>
            <a:ext cx="777240" cy="475488"/>
          </a:xfrm>
          <a:prstGeom prst="rect">
            <a:avLst/>
          </a:prstGeom>
          <a:noFill/>
          <a:ln/>
        </p:spPr>
        <p:txBody>
          <a:bodyPr wrap="square" lIns="0" tIns="0" rIns="0" bIns="0" rtlCol="0" anchor="ctr"/>
          <a:lstStyle/>
          <a:p>
            <a:pPr marL="0" indent="0">
              <a:buNone/>
            </a:pPr>
            <a:r>
              <a:rPr lang="en-US" sz="2200" b="1" dirty="0">
                <a:solidFill>
                  <a:srgbClr val="E1A900"/>
                </a:solidFill>
                <a:latin typeface="Satoshi Black" pitchFamily="34" charset="0"/>
                <a:ea typeface="Satoshi Black" pitchFamily="34" charset="-122"/>
                <a:cs typeface="Satoshi Black" pitchFamily="34" charset="-120"/>
              </a:rPr>
              <a:t>3%</a:t>
            </a:r>
            <a:endParaRPr lang="en-US" sz="2200" dirty="0"/>
          </a:p>
        </p:txBody>
      </p:sp>
      <p:sp>
        <p:nvSpPr>
          <p:cNvPr id="29" name="Text 26"/>
          <p:cNvSpPr/>
          <p:nvPr/>
        </p:nvSpPr>
        <p:spPr>
          <a:xfrm>
            <a:off x="8339328" y="4416552"/>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Fuel</a:t>
            </a:r>
            <a:endParaRPr lang="en-US" sz="1200" dirty="0"/>
          </a:p>
        </p:txBody>
      </p:sp>
      <p:sp>
        <p:nvSpPr>
          <p:cNvPr id="30" name="Text 27"/>
          <p:cNvSpPr/>
          <p:nvPr/>
        </p:nvSpPr>
        <p:spPr>
          <a:xfrm>
            <a:off x="8339328" y="4718304"/>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Petrol station purchases for club vehicles and boats.</a:t>
            </a:r>
            <a:endParaRPr lang="en-US" sz="950" dirty="0"/>
          </a:p>
        </p:txBody>
      </p:sp>
      <p:sp>
        <p:nvSpPr>
          <p:cNvPr id="31" name="Shape 28"/>
          <p:cNvSpPr/>
          <p:nvPr/>
        </p:nvSpPr>
        <p:spPr>
          <a:xfrm>
            <a:off x="7406640" y="5212080"/>
            <a:ext cx="4572000" cy="749808"/>
          </a:xfrm>
          <a:prstGeom prst="rect">
            <a:avLst/>
          </a:prstGeom>
          <a:solidFill>
            <a:srgbClr val="FFFFFF"/>
          </a:solidFill>
          <a:ln/>
          <a:effectLst>
            <a:outerShdw blurRad="76200" dist="25400" dir="8100000" algn="bl" rotWithShape="0">
              <a:srgbClr val="000000">
                <a:alpha val="6000"/>
              </a:srgbClr>
            </a:outerShdw>
          </a:effectLst>
        </p:spPr>
        <p:txBody>
          <a:bodyPr/>
          <a:lstStyle/>
          <a:p>
            <a:endParaRPr lang="en-US"/>
          </a:p>
        </p:txBody>
      </p:sp>
      <p:sp>
        <p:nvSpPr>
          <p:cNvPr id="32" name="Shape 29"/>
          <p:cNvSpPr/>
          <p:nvPr/>
        </p:nvSpPr>
        <p:spPr>
          <a:xfrm>
            <a:off x="7406640" y="5212080"/>
            <a:ext cx="73152" cy="749808"/>
          </a:xfrm>
          <a:prstGeom prst="rect">
            <a:avLst/>
          </a:prstGeom>
          <a:solidFill>
            <a:srgbClr val="CAB9A9"/>
          </a:solidFill>
          <a:ln w="12700">
            <a:solidFill>
              <a:srgbClr val="CAB9A9"/>
            </a:solidFill>
            <a:prstDash val="solid"/>
          </a:ln>
        </p:spPr>
        <p:txBody>
          <a:bodyPr/>
          <a:lstStyle/>
          <a:p>
            <a:endParaRPr lang="en-US"/>
          </a:p>
        </p:txBody>
      </p:sp>
      <p:sp>
        <p:nvSpPr>
          <p:cNvPr id="33" name="Text 30"/>
          <p:cNvSpPr/>
          <p:nvPr/>
        </p:nvSpPr>
        <p:spPr>
          <a:xfrm>
            <a:off x="7543800" y="5257800"/>
            <a:ext cx="777240" cy="475488"/>
          </a:xfrm>
          <a:prstGeom prst="rect">
            <a:avLst/>
          </a:prstGeom>
          <a:noFill/>
          <a:ln/>
        </p:spPr>
        <p:txBody>
          <a:bodyPr wrap="square" lIns="0" tIns="0" rIns="0" bIns="0" rtlCol="0" anchor="ctr"/>
          <a:lstStyle/>
          <a:p>
            <a:pPr marL="0" indent="0">
              <a:buNone/>
            </a:pPr>
            <a:r>
              <a:rPr lang="en-US" sz="2200" b="1" dirty="0">
                <a:solidFill>
                  <a:srgbClr val="CAB9A9"/>
                </a:solidFill>
                <a:latin typeface="Satoshi Black" pitchFamily="34" charset="0"/>
                <a:ea typeface="Satoshi Black" pitchFamily="34" charset="-122"/>
                <a:cs typeface="Satoshi Black" pitchFamily="34" charset="-120"/>
              </a:rPr>
              <a:t>5%</a:t>
            </a:r>
            <a:endParaRPr lang="en-US" sz="2200" dirty="0"/>
          </a:p>
        </p:txBody>
      </p:sp>
      <p:sp>
        <p:nvSpPr>
          <p:cNvPr id="34" name="Text 31"/>
          <p:cNvSpPr/>
          <p:nvPr/>
        </p:nvSpPr>
        <p:spPr>
          <a:xfrm>
            <a:off x="8339328" y="5257800"/>
            <a:ext cx="2606040" cy="292608"/>
          </a:xfrm>
          <a:prstGeom prst="rect">
            <a:avLst/>
          </a:prstGeom>
          <a:noFill/>
          <a:ln/>
        </p:spPr>
        <p:txBody>
          <a:bodyPr wrap="square" lIns="0" tIns="0" rIns="0" bIns="0" rtlCol="0" anchor="ctr"/>
          <a:lstStyle/>
          <a:p>
            <a:pPr marL="0" indent="0">
              <a:buNone/>
            </a:pPr>
            <a:r>
              <a:rPr lang="en-US" sz="1200" b="1" dirty="0">
                <a:solidFill>
                  <a:srgbClr val="1C1C3A"/>
                </a:solidFill>
                <a:latin typeface="Satoshi" pitchFamily="34" charset="0"/>
                <a:ea typeface="Satoshi" pitchFamily="34" charset="-122"/>
                <a:cs typeface="Satoshi" pitchFamily="34" charset="-120"/>
              </a:rPr>
              <a:t>Other</a:t>
            </a:r>
            <a:endParaRPr lang="en-US" sz="1200" dirty="0"/>
          </a:p>
        </p:txBody>
      </p:sp>
      <p:sp>
        <p:nvSpPr>
          <p:cNvPr id="35" name="Text 32"/>
          <p:cNvSpPr/>
          <p:nvPr/>
        </p:nvSpPr>
        <p:spPr>
          <a:xfrm>
            <a:off x="8339328" y="5559552"/>
            <a:ext cx="2697480" cy="310896"/>
          </a:xfrm>
          <a:prstGeom prst="rect">
            <a:avLst/>
          </a:prstGeom>
          <a:noFill/>
          <a:ln/>
        </p:spPr>
        <p:txBody>
          <a:bodyPr wrap="square" lIns="0" tIns="0" rIns="0" bIns="0" rtlCol="0" anchor="ctr"/>
          <a:lstStyle/>
          <a:p>
            <a:pPr marL="0" indent="0">
              <a:buNone/>
            </a:pPr>
            <a:r>
              <a:rPr lang="en-US" sz="950" dirty="0">
                <a:solidFill>
                  <a:srgbClr val="6B6B8A"/>
                </a:solidFill>
                <a:latin typeface="Satoshi" pitchFamily="34" charset="0"/>
                <a:ea typeface="Satoshi" pitchFamily="34" charset="-122"/>
                <a:cs typeface="Satoshi" pitchFamily="34" charset="-120"/>
              </a:rPr>
              <a:t>Printing, publicity, professional fees, subscriptions etc.</a:t>
            </a:r>
            <a:endParaRPr lang="en-US" sz="950" dirty="0"/>
          </a:p>
        </p:txBody>
      </p:sp>
      <p:sp>
        <p:nvSpPr>
          <p:cNvPr id="36" name="Text 33"/>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7 / 13</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E96126"/>
          </a:solidFill>
          <a:ln w="12700">
            <a:solidFill>
              <a:srgbClr val="E96126"/>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EMISSIONS BY SPEND CATEGORY — DETAIL</a:t>
            </a:r>
            <a:endParaRPr lang="en-US" sz="3000" dirty="0"/>
          </a:p>
        </p:txBody>
      </p:sp>
      <p:sp>
        <p:nvSpPr>
          <p:cNvPr id="4" name="Text 2"/>
          <p:cNvSpPr/>
          <p:nvPr/>
        </p:nvSpPr>
        <p:spPr>
          <a:xfrm>
            <a:off x="320040" y="822960"/>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tCO₂e — all 10 categories ranked</a:t>
            </a:r>
            <a:endParaRPr lang="en-US" sz="1300" dirty="0"/>
          </a:p>
        </p:txBody>
      </p:sp>
      <p:graphicFrame>
        <p:nvGraphicFramePr>
          <p:cNvPr id="5" name="Chart 0"/>
          <p:cNvGraphicFramePr/>
          <p:nvPr>
            <p:extLst>
              <p:ext uri="{D42A27DB-BD31-4B8C-83A1-F6EECF244321}">
                <p14:modId xmlns:p14="http://schemas.microsoft.com/office/powerpoint/2010/main" val="287516248"/>
              </p:ext>
            </p:extLst>
          </p:nvPr>
        </p:nvGraphicFramePr>
        <p:xfrm>
          <a:off x="320040" y="1170432"/>
          <a:ext cx="8229600" cy="516636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8778240" y="1170432"/>
            <a:ext cx="3200400" cy="2286000"/>
          </a:xfrm>
          <a:prstGeom prst="rect">
            <a:avLst/>
          </a:prstGeom>
          <a:solidFill>
            <a:srgbClr val="E96126"/>
          </a:solidFill>
          <a:ln/>
        </p:spPr>
        <p:txBody>
          <a:bodyPr/>
          <a:lstStyle/>
          <a:p>
            <a:endParaRPr lang="en-US"/>
          </a:p>
        </p:txBody>
      </p:sp>
      <p:sp>
        <p:nvSpPr>
          <p:cNvPr id="7" name="Text 4"/>
          <p:cNvSpPr/>
          <p:nvPr/>
        </p:nvSpPr>
        <p:spPr>
          <a:xfrm>
            <a:off x="8778240" y="1261872"/>
            <a:ext cx="3200400" cy="1170432"/>
          </a:xfrm>
          <a:prstGeom prst="rect">
            <a:avLst/>
          </a:prstGeom>
          <a:noFill/>
          <a:ln/>
        </p:spPr>
        <p:txBody>
          <a:bodyPr wrap="square" lIns="0" tIns="0" rIns="0" bIns="0" rtlCol="0" anchor="ctr"/>
          <a:lstStyle/>
          <a:p>
            <a:pPr marL="0" indent="0" algn="ctr">
              <a:buNone/>
            </a:pPr>
            <a:r>
              <a:rPr lang="en-US" sz="6800" b="1" dirty="0">
                <a:solidFill>
                  <a:srgbClr val="FFFFFF"/>
                </a:solidFill>
                <a:latin typeface="Satoshi Black" pitchFamily="34" charset="0"/>
                <a:ea typeface="Satoshi Black" pitchFamily="34" charset="-122"/>
                <a:cs typeface="Satoshi Black" pitchFamily="34" charset="-120"/>
              </a:rPr>
              <a:t>793</a:t>
            </a:r>
            <a:endParaRPr lang="en-US" sz="6800" dirty="0"/>
          </a:p>
        </p:txBody>
      </p:sp>
      <p:sp>
        <p:nvSpPr>
          <p:cNvPr id="8" name="Text 5"/>
          <p:cNvSpPr/>
          <p:nvPr/>
        </p:nvSpPr>
        <p:spPr>
          <a:xfrm>
            <a:off x="8778240" y="2395728"/>
            <a:ext cx="3200400" cy="594360"/>
          </a:xfrm>
          <a:prstGeom prst="rect">
            <a:avLst/>
          </a:prstGeom>
          <a:noFill/>
          <a:ln/>
        </p:spPr>
        <p:txBody>
          <a:bodyPr wrap="square" lIns="0" tIns="0" rIns="0" bIns="0" rtlCol="0" anchor="ctr"/>
          <a:lstStyle/>
          <a:p>
            <a:pPr marL="0" indent="0" algn="ctr">
              <a:buNone/>
            </a:pPr>
            <a:r>
              <a:rPr lang="en-US" sz="1300" dirty="0">
                <a:solidFill>
                  <a:srgbClr val="E3EA30"/>
                </a:solidFill>
                <a:latin typeface="Satoshi" pitchFamily="34" charset="0"/>
                <a:ea typeface="Satoshi" pitchFamily="34" charset="-122"/>
                <a:cs typeface="Satoshi" pitchFamily="34" charset="-120"/>
              </a:rPr>
              <a:t>tCO₂e from ground</a:t>
            </a:r>
            <a:endParaRPr lang="en-US" sz="1300" dirty="0"/>
          </a:p>
          <a:p>
            <a:pPr marL="0" indent="0" algn="ctr">
              <a:buNone/>
            </a:pPr>
            <a:r>
              <a:rPr lang="en-US" sz="1300" dirty="0">
                <a:solidFill>
                  <a:srgbClr val="E3EA30"/>
                </a:solidFill>
                <a:latin typeface="Satoshi" pitchFamily="34" charset="0"/>
                <a:ea typeface="Satoshi" pitchFamily="34" charset="-122"/>
                <a:cs typeface="Satoshi" pitchFamily="34" charset="-120"/>
              </a:rPr>
              <a:t>travel alone — 40%</a:t>
            </a:r>
            <a:endParaRPr lang="en-US" sz="1300" dirty="0"/>
          </a:p>
        </p:txBody>
      </p:sp>
      <p:sp>
        <p:nvSpPr>
          <p:cNvPr id="9" name="Shape 6"/>
          <p:cNvSpPr/>
          <p:nvPr/>
        </p:nvSpPr>
        <p:spPr>
          <a:xfrm>
            <a:off x="8778240" y="3703320"/>
            <a:ext cx="3200400" cy="1627632"/>
          </a:xfrm>
          <a:prstGeom prst="rect">
            <a:avLst/>
          </a:prstGeom>
          <a:solidFill>
            <a:srgbClr val="FFFFFF"/>
          </a:solidFill>
          <a:ln/>
          <a:effectLst>
            <a:outerShdw blurRad="127000" dist="38100" dir="8100000" algn="bl" rotWithShape="0">
              <a:srgbClr val="000000">
                <a:alpha val="8000"/>
              </a:srgbClr>
            </a:outerShdw>
          </a:effectLst>
        </p:spPr>
        <p:txBody>
          <a:bodyPr/>
          <a:lstStyle/>
          <a:p>
            <a:endParaRPr lang="en-US"/>
          </a:p>
        </p:txBody>
      </p:sp>
      <p:sp>
        <p:nvSpPr>
          <p:cNvPr id="10" name="Text 7"/>
          <p:cNvSpPr/>
          <p:nvPr/>
        </p:nvSpPr>
        <p:spPr>
          <a:xfrm>
            <a:off x="8869680" y="3776472"/>
            <a:ext cx="3017520" cy="320040"/>
          </a:xfrm>
          <a:prstGeom prst="rect">
            <a:avLst/>
          </a:prstGeom>
          <a:noFill/>
          <a:ln/>
        </p:spPr>
        <p:txBody>
          <a:bodyPr wrap="square" lIns="0" tIns="0" rIns="0" bIns="0" rtlCol="0" anchor="ctr"/>
          <a:lstStyle/>
          <a:p>
            <a:pPr marL="0" indent="0">
              <a:buNone/>
            </a:pPr>
            <a:r>
              <a:rPr lang="en-US" sz="1100" b="1" dirty="0">
                <a:solidFill>
                  <a:srgbClr val="00348F"/>
                </a:solidFill>
                <a:latin typeface="Satoshi" pitchFamily="34" charset="0"/>
                <a:ea typeface="Satoshi" pitchFamily="34" charset="-122"/>
                <a:cs typeface="Satoshi" pitchFamily="34" charset="-120"/>
              </a:rPr>
              <a:t>Note on ground travel EF</a:t>
            </a:r>
            <a:endParaRPr lang="en-US" sz="1100" dirty="0"/>
          </a:p>
        </p:txBody>
      </p:sp>
      <p:sp>
        <p:nvSpPr>
          <p:cNvPr id="11" name="Text 8"/>
          <p:cNvSpPr/>
          <p:nvPr/>
        </p:nvSpPr>
        <p:spPr>
          <a:xfrm>
            <a:off x="8869680" y="4096512"/>
            <a:ext cx="3017520" cy="1170432"/>
          </a:xfrm>
          <a:prstGeom prst="rect">
            <a:avLst/>
          </a:prstGeom>
          <a:noFill/>
          <a:ln/>
        </p:spPr>
        <p:txBody>
          <a:bodyPr wrap="square" lIns="0" tIns="0" rIns="0" bIns="0" rtlCol="0" anchor="t"/>
          <a:lstStyle/>
          <a:p>
            <a:pPr marL="0" indent="0">
              <a:buNone/>
            </a:pPr>
            <a:r>
              <a:rPr lang="en-US" sz="950" dirty="0">
                <a:solidFill>
                  <a:srgbClr val="6B6B8A"/>
                </a:solidFill>
                <a:latin typeface="Satoshi" pitchFamily="34" charset="0"/>
                <a:ea typeface="Satoshi" pitchFamily="34" charset="-122"/>
                <a:cs typeface="Satoshi" pitchFamily="34" charset="-120"/>
              </a:rPr>
              <a:t>The spend-based factor (2.715 kgCO₂e/£) captures the full transport sector supply chain, not just fuel combustion. This is correct per HESCET methodology but produces a higher number than per-km calculation would.</a:t>
            </a:r>
            <a:endParaRPr lang="en-US" sz="950" dirty="0"/>
          </a:p>
        </p:txBody>
      </p:sp>
      <p:sp>
        <p:nvSpPr>
          <p:cNvPr id="12" name="Text 9"/>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8 / 13</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6FF"/>
        </a:solidFill>
        <a:effectLst/>
      </p:bgPr>
    </p:bg>
    <p:spTree>
      <p:nvGrpSpPr>
        <p:cNvPr id="1" name=""/>
        <p:cNvGrpSpPr/>
        <p:nvPr/>
      </p:nvGrpSpPr>
      <p:grpSpPr>
        <a:xfrm>
          <a:off x="0" y="0"/>
          <a:ext cx="0" cy="0"/>
          <a:chOff x="0" y="0"/>
          <a:chExt cx="0" cy="0"/>
        </a:xfrm>
      </p:grpSpPr>
      <p:sp>
        <p:nvSpPr>
          <p:cNvPr id="2" name="Shape 0"/>
          <p:cNvSpPr/>
          <p:nvPr/>
        </p:nvSpPr>
        <p:spPr>
          <a:xfrm>
            <a:off x="0" y="457200"/>
            <a:ext cx="64008" cy="5669280"/>
          </a:xfrm>
          <a:prstGeom prst="rect">
            <a:avLst/>
          </a:prstGeom>
          <a:solidFill>
            <a:srgbClr val="00348F"/>
          </a:solidFill>
          <a:ln w="12700">
            <a:solidFill>
              <a:srgbClr val="00348F"/>
            </a:solidFill>
            <a:prstDash val="solid"/>
          </a:ln>
        </p:spPr>
        <p:txBody>
          <a:bodyPr/>
          <a:lstStyle/>
          <a:p>
            <a:endParaRPr lang="en-US"/>
          </a:p>
        </p:txBody>
      </p:sp>
      <p:sp>
        <p:nvSpPr>
          <p:cNvPr id="3" name="Text 1"/>
          <p:cNvSpPr/>
          <p:nvPr/>
        </p:nvSpPr>
        <p:spPr>
          <a:xfrm>
            <a:off x="320040" y="292608"/>
            <a:ext cx="11247120" cy="621792"/>
          </a:xfrm>
          <a:prstGeom prst="rect">
            <a:avLst/>
          </a:prstGeom>
          <a:noFill/>
          <a:ln/>
        </p:spPr>
        <p:txBody>
          <a:bodyPr wrap="square" lIns="0" tIns="0" rIns="0" bIns="0" rtlCol="0" anchor="ctr"/>
          <a:lstStyle/>
          <a:p>
            <a:pPr marL="0" indent="0">
              <a:buNone/>
            </a:pPr>
            <a:r>
              <a:rPr lang="en-US" sz="3000" b="1" dirty="0">
                <a:solidFill>
                  <a:srgbClr val="00348F"/>
                </a:solidFill>
                <a:latin typeface="Satoshi Black" pitchFamily="34" charset="0"/>
                <a:ea typeface="Satoshi Black" pitchFamily="34" charset="-122"/>
                <a:cs typeface="Satoshi Black" pitchFamily="34" charset="-120"/>
              </a:rPr>
              <a:t>EMISSIONS BY SOCIETY SECTOR</a:t>
            </a:r>
            <a:endParaRPr lang="en-US" sz="3000" dirty="0"/>
          </a:p>
        </p:txBody>
      </p:sp>
      <p:sp>
        <p:nvSpPr>
          <p:cNvPr id="4" name="Text 2"/>
          <p:cNvSpPr/>
          <p:nvPr/>
        </p:nvSpPr>
        <p:spPr>
          <a:xfrm>
            <a:off x="320040" y="822960"/>
            <a:ext cx="9144000" cy="292608"/>
          </a:xfrm>
          <a:prstGeom prst="rect">
            <a:avLst/>
          </a:prstGeom>
          <a:noFill/>
          <a:ln/>
        </p:spPr>
        <p:txBody>
          <a:bodyPr wrap="square" lIns="0" tIns="0" rIns="0" bIns="0" rtlCol="0" anchor="ctr"/>
          <a:lstStyle/>
          <a:p>
            <a:pPr marL="0" indent="0">
              <a:buNone/>
            </a:pPr>
            <a:r>
              <a:rPr lang="en-US" sz="1300" i="1" dirty="0">
                <a:solidFill>
                  <a:srgbClr val="6B6B8A"/>
                </a:solidFill>
                <a:latin typeface="Satoshi" pitchFamily="34" charset="0"/>
                <a:ea typeface="Satoshi" pitchFamily="34" charset="-122"/>
                <a:cs typeface="Satoshi" pitchFamily="34" charset="-120"/>
              </a:rPr>
              <a:t>12 sectors — tCO₂e and share of total</a:t>
            </a:r>
            <a:endParaRPr lang="en-US" sz="1300" dirty="0"/>
          </a:p>
        </p:txBody>
      </p:sp>
      <p:graphicFrame>
        <p:nvGraphicFramePr>
          <p:cNvPr id="5" name="Chart 0"/>
          <p:cNvGraphicFramePr/>
          <p:nvPr>
            <p:extLst>
              <p:ext uri="{D42A27DB-BD31-4B8C-83A1-F6EECF244321}">
                <p14:modId xmlns:p14="http://schemas.microsoft.com/office/powerpoint/2010/main" val="2207491740"/>
              </p:ext>
            </p:extLst>
          </p:nvPr>
        </p:nvGraphicFramePr>
        <p:xfrm>
          <a:off x="320040" y="1097280"/>
          <a:ext cx="5669280" cy="5212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1"/>
          <p:cNvGraphicFramePr/>
          <p:nvPr>
            <p:extLst>
              <p:ext uri="{D42A27DB-BD31-4B8C-83A1-F6EECF244321}">
                <p14:modId xmlns:p14="http://schemas.microsoft.com/office/powerpoint/2010/main" val="3169425199"/>
              </p:ext>
            </p:extLst>
          </p:nvPr>
        </p:nvGraphicFramePr>
        <p:xfrm>
          <a:off x="6172200" y="1097280"/>
          <a:ext cx="5715000" cy="521208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3"/>
          <p:cNvSpPr/>
          <p:nvPr/>
        </p:nvSpPr>
        <p:spPr>
          <a:xfrm>
            <a:off x="365760" y="6510528"/>
            <a:ext cx="1097280" cy="228600"/>
          </a:xfrm>
          <a:prstGeom prst="rect">
            <a:avLst/>
          </a:prstGeom>
          <a:noFill/>
          <a:ln/>
        </p:spPr>
        <p:txBody>
          <a:bodyPr wrap="square" lIns="0" tIns="0" rIns="0" bIns="0" rtlCol="0" anchor="ctr"/>
          <a:lstStyle/>
          <a:p>
            <a:pPr marL="0" indent="0">
              <a:buNone/>
            </a:pPr>
            <a:r>
              <a:rPr lang="en-US" sz="800" dirty="0">
                <a:solidFill>
                  <a:srgbClr val="6B6B8A"/>
                </a:solidFill>
                <a:latin typeface="Satoshi" pitchFamily="34" charset="0"/>
                <a:ea typeface="Satoshi" pitchFamily="34" charset="-122"/>
                <a:cs typeface="Satoshi" pitchFamily="34" charset="-120"/>
              </a:rPr>
              <a:t>9 / 13</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TotalTime>
  <Words>2072</Words>
  <Application>Microsoft Macintosh PowerPoint</Application>
  <PresentationFormat>Widescreen</PresentationFormat>
  <Paragraphs>274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Satoshi</vt:lpstr>
      <vt:lpstr>Satoshi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ICU Student Society Carbon Audit 2024-25</dc:title>
  <dc:subject>PptxGenJS Presentation</dc:subject>
  <dc:creator>PptxGenJS</dc:creator>
  <cp:lastModifiedBy>Nico Henry - Union President</cp:lastModifiedBy>
  <cp:revision>4</cp:revision>
  <dcterms:created xsi:type="dcterms:W3CDTF">2026-04-01T12:15:21Z</dcterms:created>
  <dcterms:modified xsi:type="dcterms:W3CDTF">2026-04-01T12:48:25Z</dcterms:modified>
</cp:coreProperties>
</file>