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5" r:id="rId1"/>
  </p:sldMasterIdLst>
  <p:notesMasterIdLst>
    <p:notesMasterId r:id="rId65"/>
  </p:notesMasterIdLst>
  <p:handoutMasterIdLst>
    <p:handoutMasterId r:id="rId66"/>
  </p:handoutMasterIdLst>
  <p:sldIdLst>
    <p:sldId id="256" r:id="rId2"/>
    <p:sldId id="340" r:id="rId3"/>
    <p:sldId id="423" r:id="rId4"/>
    <p:sldId id="424" r:id="rId5"/>
    <p:sldId id="593" r:id="rId6"/>
    <p:sldId id="585" r:id="rId7"/>
    <p:sldId id="589" r:id="rId8"/>
    <p:sldId id="274" r:id="rId9"/>
    <p:sldId id="588" r:id="rId10"/>
    <p:sldId id="590" r:id="rId11"/>
    <p:sldId id="591" r:id="rId12"/>
    <p:sldId id="592" r:id="rId13"/>
    <p:sldId id="594" r:id="rId14"/>
    <p:sldId id="595" r:id="rId15"/>
    <p:sldId id="596" r:id="rId16"/>
    <p:sldId id="597" r:id="rId17"/>
    <p:sldId id="598" r:id="rId18"/>
    <p:sldId id="599" r:id="rId19"/>
    <p:sldId id="395" r:id="rId20"/>
    <p:sldId id="600" r:id="rId21"/>
    <p:sldId id="414" r:id="rId22"/>
    <p:sldId id="601" r:id="rId23"/>
    <p:sldId id="604" r:id="rId24"/>
    <p:sldId id="400" r:id="rId25"/>
    <p:sldId id="605" r:id="rId26"/>
    <p:sldId id="607" r:id="rId27"/>
    <p:sldId id="373" r:id="rId28"/>
    <p:sldId id="608" r:id="rId29"/>
    <p:sldId id="347" r:id="rId30"/>
    <p:sldId id="610" r:id="rId31"/>
    <p:sldId id="416" r:id="rId32"/>
    <p:sldId id="418" r:id="rId33"/>
    <p:sldId id="421" r:id="rId34"/>
    <p:sldId id="374" r:id="rId35"/>
    <p:sldId id="609" r:id="rId36"/>
    <p:sldId id="611" r:id="rId37"/>
    <p:sldId id="612" r:id="rId38"/>
    <p:sldId id="613" r:id="rId39"/>
    <p:sldId id="619" r:id="rId40"/>
    <p:sldId id="614" r:id="rId41"/>
    <p:sldId id="615" r:id="rId42"/>
    <p:sldId id="616" r:id="rId43"/>
    <p:sldId id="404" r:id="rId44"/>
    <p:sldId id="617" r:id="rId45"/>
    <p:sldId id="390" r:id="rId46"/>
    <p:sldId id="533" r:id="rId47"/>
    <p:sldId id="377" r:id="rId48"/>
    <p:sldId id="618" r:id="rId49"/>
    <p:sldId id="620" r:id="rId50"/>
    <p:sldId id="328" r:id="rId51"/>
    <p:sldId id="415" r:id="rId52"/>
    <p:sldId id="621" r:id="rId53"/>
    <p:sldId id="622" r:id="rId54"/>
    <p:sldId id="408" r:id="rId55"/>
    <p:sldId id="623" r:id="rId56"/>
    <p:sldId id="407" r:id="rId57"/>
    <p:sldId id="606" r:id="rId58"/>
    <p:sldId id="353" r:id="rId59"/>
    <p:sldId id="354" r:id="rId60"/>
    <p:sldId id="355" r:id="rId61"/>
    <p:sldId id="398" r:id="rId62"/>
    <p:sldId id="371" r:id="rId63"/>
    <p:sldId id="632"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42"/>
    <p:restoredTop sz="94131" autoAdjust="0"/>
  </p:normalViewPr>
  <p:slideViewPr>
    <p:cSldViewPr>
      <p:cViewPr varScale="1">
        <p:scale>
          <a:sx n="109" d="100"/>
          <a:sy n="109" d="100"/>
        </p:scale>
        <p:origin x="536"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E1F7FD-0910-4AED-9381-1FA82001D9B6}" type="doc">
      <dgm:prSet loTypeId="urn:microsoft.com/office/officeart/2011/layout/HexagonRadial" loCatId="officeonline" qsTypeId="urn:microsoft.com/office/officeart/2005/8/quickstyle/simple1" qsCatId="simple" csTypeId="urn:microsoft.com/office/officeart/2005/8/colors/accent1_2" csCatId="accent1" phldr="1"/>
      <dgm:spPr/>
      <dgm:t>
        <a:bodyPr/>
        <a:lstStyle/>
        <a:p>
          <a:endParaRPr lang="en-US"/>
        </a:p>
      </dgm:t>
    </dgm:pt>
    <dgm:pt modelId="{DD790EC5-F4F7-40E8-9000-35C793BD3B0A}">
      <dgm:prSet phldrT="[Text]"/>
      <dgm:spPr/>
      <dgm:t>
        <a:bodyPr/>
        <a:lstStyle/>
        <a:p>
          <a:r>
            <a:rPr lang="en-US" dirty="0"/>
            <a:t>ADHD </a:t>
          </a:r>
        </a:p>
      </dgm:t>
    </dgm:pt>
    <dgm:pt modelId="{E7DC1D57-F634-4897-8D55-2A07AD354D60}" type="parTrans" cxnId="{EAB73B1E-A2F4-41DA-BCA7-1FF7680F623A}">
      <dgm:prSet/>
      <dgm:spPr/>
      <dgm:t>
        <a:bodyPr/>
        <a:lstStyle/>
        <a:p>
          <a:endParaRPr lang="en-US"/>
        </a:p>
      </dgm:t>
    </dgm:pt>
    <dgm:pt modelId="{41689896-5BCD-4296-92CC-15C83607BEFC}" type="sibTrans" cxnId="{EAB73B1E-A2F4-41DA-BCA7-1FF7680F623A}">
      <dgm:prSet/>
      <dgm:spPr/>
      <dgm:t>
        <a:bodyPr/>
        <a:lstStyle/>
        <a:p>
          <a:endParaRPr lang="en-US"/>
        </a:p>
      </dgm:t>
    </dgm:pt>
    <dgm:pt modelId="{754609FD-53B5-4D28-88FE-A099B267335D}">
      <dgm:prSet phldrT="[Text]"/>
      <dgm:spPr/>
      <dgm:t>
        <a:bodyPr/>
        <a:lstStyle/>
        <a:p>
          <a:r>
            <a:rPr lang="en-US" dirty="0"/>
            <a:t>Toxins</a:t>
          </a:r>
        </a:p>
      </dgm:t>
    </dgm:pt>
    <dgm:pt modelId="{D171F9D5-EC01-483B-B415-FAA5D81DEFE7}" type="parTrans" cxnId="{8A9952B9-1AFE-49A0-B0C0-18A5C7DF11A4}">
      <dgm:prSet/>
      <dgm:spPr/>
      <dgm:t>
        <a:bodyPr/>
        <a:lstStyle/>
        <a:p>
          <a:endParaRPr lang="en-US"/>
        </a:p>
      </dgm:t>
    </dgm:pt>
    <dgm:pt modelId="{8B07F58A-A71A-458E-93F2-1D268FF89A45}" type="sibTrans" cxnId="{8A9952B9-1AFE-49A0-B0C0-18A5C7DF11A4}">
      <dgm:prSet/>
      <dgm:spPr/>
      <dgm:t>
        <a:bodyPr/>
        <a:lstStyle/>
        <a:p>
          <a:endParaRPr lang="en-US"/>
        </a:p>
      </dgm:t>
    </dgm:pt>
    <dgm:pt modelId="{395EA033-928D-46B6-B476-3FFEB77FB149}">
      <dgm:prSet phldrT="[Text]"/>
      <dgm:spPr/>
      <dgm:t>
        <a:bodyPr/>
        <a:lstStyle/>
        <a:p>
          <a:r>
            <a:rPr lang="en-US" dirty="0"/>
            <a:t>Diet &amp; Nutritional Deficiencies</a:t>
          </a:r>
        </a:p>
      </dgm:t>
    </dgm:pt>
    <dgm:pt modelId="{909CF1F6-470B-4D4B-9D01-20749CA4E2FE}" type="parTrans" cxnId="{F86E209C-3DDE-4786-BCB0-AD6CA258361F}">
      <dgm:prSet/>
      <dgm:spPr/>
      <dgm:t>
        <a:bodyPr/>
        <a:lstStyle/>
        <a:p>
          <a:endParaRPr lang="en-US"/>
        </a:p>
      </dgm:t>
    </dgm:pt>
    <dgm:pt modelId="{9F7DE6EE-DE81-42C9-A3B6-2CC58732A397}" type="sibTrans" cxnId="{F86E209C-3DDE-4786-BCB0-AD6CA258361F}">
      <dgm:prSet/>
      <dgm:spPr/>
      <dgm:t>
        <a:bodyPr/>
        <a:lstStyle/>
        <a:p>
          <a:endParaRPr lang="en-US"/>
        </a:p>
      </dgm:t>
    </dgm:pt>
    <dgm:pt modelId="{02A381DD-E042-4AF7-9026-B89EF7A32A60}">
      <dgm:prSet phldrT="[Text]"/>
      <dgm:spPr/>
      <dgm:t>
        <a:bodyPr/>
        <a:lstStyle/>
        <a:p>
          <a:r>
            <a:rPr lang="en-US" dirty="0"/>
            <a:t>Metabolic &amp; mitochondrial Dysfunction (thyroid)</a:t>
          </a:r>
        </a:p>
      </dgm:t>
    </dgm:pt>
    <dgm:pt modelId="{E8C92142-0B66-40F1-BF0E-D36C5F7094A3}" type="parTrans" cxnId="{22B7B220-299A-4C8F-AC55-4D58FAFF9D2D}">
      <dgm:prSet/>
      <dgm:spPr/>
      <dgm:t>
        <a:bodyPr/>
        <a:lstStyle/>
        <a:p>
          <a:endParaRPr lang="en-US"/>
        </a:p>
      </dgm:t>
    </dgm:pt>
    <dgm:pt modelId="{765F01A4-1A06-45CD-AB1B-B6F253ABDFF2}" type="sibTrans" cxnId="{22B7B220-299A-4C8F-AC55-4D58FAFF9D2D}">
      <dgm:prSet/>
      <dgm:spPr/>
      <dgm:t>
        <a:bodyPr/>
        <a:lstStyle/>
        <a:p>
          <a:endParaRPr lang="en-US"/>
        </a:p>
      </dgm:t>
    </dgm:pt>
    <dgm:pt modelId="{1D96CAD1-3B77-48D0-AB12-2A557085F07B}">
      <dgm:prSet phldrT="[Text]"/>
      <dgm:spPr/>
      <dgm:t>
        <a:bodyPr/>
        <a:lstStyle/>
        <a:p>
          <a:r>
            <a:rPr lang="en-US" dirty="0"/>
            <a:t>Sleep</a:t>
          </a:r>
        </a:p>
        <a:p>
          <a:r>
            <a:rPr lang="en-US" dirty="0"/>
            <a:t>disorders</a:t>
          </a:r>
        </a:p>
      </dgm:t>
    </dgm:pt>
    <dgm:pt modelId="{AF6A87BF-5DFC-4B2E-BADD-745E8A2EFDD7}" type="parTrans" cxnId="{CC9929E8-6142-41CA-A73F-2551E20E7A1F}">
      <dgm:prSet/>
      <dgm:spPr/>
      <dgm:t>
        <a:bodyPr/>
        <a:lstStyle/>
        <a:p>
          <a:endParaRPr lang="en-US"/>
        </a:p>
      </dgm:t>
    </dgm:pt>
    <dgm:pt modelId="{31FEB2A5-B615-4A75-8822-2500BC903AC8}" type="sibTrans" cxnId="{CC9929E8-6142-41CA-A73F-2551E20E7A1F}">
      <dgm:prSet/>
      <dgm:spPr/>
      <dgm:t>
        <a:bodyPr/>
        <a:lstStyle/>
        <a:p>
          <a:endParaRPr lang="en-US"/>
        </a:p>
      </dgm:t>
    </dgm:pt>
    <dgm:pt modelId="{73405D12-6D39-4A12-821C-B78CED522379}">
      <dgm:prSet phldrT="[Text]"/>
      <dgm:spPr/>
      <dgm:t>
        <a:bodyPr/>
        <a:lstStyle/>
        <a:p>
          <a:r>
            <a:rPr lang="en-US" dirty="0"/>
            <a:t>Gut Dysbiosis</a:t>
          </a:r>
        </a:p>
      </dgm:t>
    </dgm:pt>
    <dgm:pt modelId="{7227E27C-EF77-41CC-99C6-5F91E17F2C09}" type="parTrans" cxnId="{FAFC4681-73A8-489F-B10C-3909BE3AA811}">
      <dgm:prSet/>
      <dgm:spPr/>
      <dgm:t>
        <a:bodyPr/>
        <a:lstStyle/>
        <a:p>
          <a:endParaRPr lang="en-US"/>
        </a:p>
      </dgm:t>
    </dgm:pt>
    <dgm:pt modelId="{1FC864FB-0077-4D49-95C5-557DEB069A2C}" type="sibTrans" cxnId="{FAFC4681-73A8-489F-B10C-3909BE3AA811}">
      <dgm:prSet/>
      <dgm:spPr/>
      <dgm:t>
        <a:bodyPr/>
        <a:lstStyle/>
        <a:p>
          <a:endParaRPr lang="en-US"/>
        </a:p>
      </dgm:t>
    </dgm:pt>
    <dgm:pt modelId="{C1CC126A-5AFB-4F77-9D2B-E95ABF9E0490}">
      <dgm:prSet phldrT="[Text]"/>
      <dgm:spPr/>
      <dgm:t>
        <a:bodyPr/>
        <a:lstStyle/>
        <a:p>
          <a:r>
            <a:rPr lang="en-US" dirty="0"/>
            <a:t>Allergies</a:t>
          </a:r>
        </a:p>
      </dgm:t>
    </dgm:pt>
    <dgm:pt modelId="{41B8CAB5-9027-42C8-8859-935621717A70}" type="parTrans" cxnId="{82556DBD-0026-4058-9614-3455EB1D2444}">
      <dgm:prSet/>
      <dgm:spPr/>
      <dgm:t>
        <a:bodyPr/>
        <a:lstStyle/>
        <a:p>
          <a:endParaRPr lang="en-US"/>
        </a:p>
      </dgm:t>
    </dgm:pt>
    <dgm:pt modelId="{4ED9D19E-2834-4E93-AB40-9F6D019091E6}" type="sibTrans" cxnId="{82556DBD-0026-4058-9614-3455EB1D2444}">
      <dgm:prSet/>
      <dgm:spPr/>
      <dgm:t>
        <a:bodyPr/>
        <a:lstStyle/>
        <a:p>
          <a:endParaRPr lang="en-US"/>
        </a:p>
      </dgm:t>
    </dgm:pt>
    <dgm:pt modelId="{FDD7DE7B-2693-4613-98A6-D4222FDE492D}" type="pres">
      <dgm:prSet presAssocID="{A5E1F7FD-0910-4AED-9381-1FA82001D9B6}" presName="Name0" presStyleCnt="0">
        <dgm:presLayoutVars>
          <dgm:chMax val="1"/>
          <dgm:chPref val="1"/>
          <dgm:dir/>
          <dgm:animOne val="branch"/>
          <dgm:animLvl val="lvl"/>
        </dgm:presLayoutVars>
      </dgm:prSet>
      <dgm:spPr/>
    </dgm:pt>
    <dgm:pt modelId="{7932EBE1-4FD9-4252-9735-18F38214D46C}" type="pres">
      <dgm:prSet presAssocID="{DD790EC5-F4F7-40E8-9000-35C793BD3B0A}" presName="Parent" presStyleLbl="node0" presStyleIdx="0" presStyleCnt="1">
        <dgm:presLayoutVars>
          <dgm:chMax val="6"/>
          <dgm:chPref val="6"/>
        </dgm:presLayoutVars>
      </dgm:prSet>
      <dgm:spPr/>
    </dgm:pt>
    <dgm:pt modelId="{2F34EE81-B72B-4A05-86E5-83FAE1979D02}" type="pres">
      <dgm:prSet presAssocID="{754609FD-53B5-4D28-88FE-A099B267335D}" presName="Accent1" presStyleCnt="0"/>
      <dgm:spPr/>
    </dgm:pt>
    <dgm:pt modelId="{74FE469C-57E7-47F9-AA1A-9C6E2DB6E86E}" type="pres">
      <dgm:prSet presAssocID="{754609FD-53B5-4D28-88FE-A099B267335D}" presName="Accent" presStyleLbl="bgShp" presStyleIdx="0" presStyleCnt="6"/>
      <dgm:spPr/>
    </dgm:pt>
    <dgm:pt modelId="{EFF51995-DC10-44C3-AD3B-8B9F74440CD7}" type="pres">
      <dgm:prSet presAssocID="{754609FD-53B5-4D28-88FE-A099B267335D}" presName="Child1" presStyleLbl="node1" presStyleIdx="0" presStyleCnt="6">
        <dgm:presLayoutVars>
          <dgm:chMax val="0"/>
          <dgm:chPref val="0"/>
          <dgm:bulletEnabled val="1"/>
        </dgm:presLayoutVars>
      </dgm:prSet>
      <dgm:spPr/>
    </dgm:pt>
    <dgm:pt modelId="{29E74037-C455-4E40-8B8D-56E4587C4385}" type="pres">
      <dgm:prSet presAssocID="{395EA033-928D-46B6-B476-3FFEB77FB149}" presName="Accent2" presStyleCnt="0"/>
      <dgm:spPr/>
    </dgm:pt>
    <dgm:pt modelId="{3459608F-57BF-4D0F-9343-648600125567}" type="pres">
      <dgm:prSet presAssocID="{395EA033-928D-46B6-B476-3FFEB77FB149}" presName="Accent" presStyleLbl="bgShp" presStyleIdx="1" presStyleCnt="6"/>
      <dgm:spPr/>
    </dgm:pt>
    <dgm:pt modelId="{07CCCC8A-5786-4F1C-A53A-2D1BF7EEBA9F}" type="pres">
      <dgm:prSet presAssocID="{395EA033-928D-46B6-B476-3FFEB77FB149}" presName="Child2" presStyleLbl="node1" presStyleIdx="1" presStyleCnt="6">
        <dgm:presLayoutVars>
          <dgm:chMax val="0"/>
          <dgm:chPref val="0"/>
          <dgm:bulletEnabled val="1"/>
        </dgm:presLayoutVars>
      </dgm:prSet>
      <dgm:spPr/>
    </dgm:pt>
    <dgm:pt modelId="{05C86C5C-0C00-49E5-BA7B-C42D45C9669C}" type="pres">
      <dgm:prSet presAssocID="{02A381DD-E042-4AF7-9026-B89EF7A32A60}" presName="Accent3" presStyleCnt="0"/>
      <dgm:spPr/>
    </dgm:pt>
    <dgm:pt modelId="{8E124A03-595A-49D7-8D09-D56EAD1C9D61}" type="pres">
      <dgm:prSet presAssocID="{02A381DD-E042-4AF7-9026-B89EF7A32A60}" presName="Accent" presStyleLbl="bgShp" presStyleIdx="2" presStyleCnt="6"/>
      <dgm:spPr/>
    </dgm:pt>
    <dgm:pt modelId="{C5A35D0A-944A-4A53-B2F3-749E640EF255}" type="pres">
      <dgm:prSet presAssocID="{02A381DD-E042-4AF7-9026-B89EF7A32A60}" presName="Child3" presStyleLbl="node1" presStyleIdx="2" presStyleCnt="6">
        <dgm:presLayoutVars>
          <dgm:chMax val="0"/>
          <dgm:chPref val="0"/>
          <dgm:bulletEnabled val="1"/>
        </dgm:presLayoutVars>
      </dgm:prSet>
      <dgm:spPr/>
    </dgm:pt>
    <dgm:pt modelId="{F4DB58FD-966C-4D27-991B-8FAC80050D5A}" type="pres">
      <dgm:prSet presAssocID="{1D96CAD1-3B77-48D0-AB12-2A557085F07B}" presName="Accent4" presStyleCnt="0"/>
      <dgm:spPr/>
    </dgm:pt>
    <dgm:pt modelId="{F73119E8-E7D2-4858-B1AD-9BE9E5953965}" type="pres">
      <dgm:prSet presAssocID="{1D96CAD1-3B77-48D0-AB12-2A557085F07B}" presName="Accent" presStyleLbl="bgShp" presStyleIdx="3" presStyleCnt="6"/>
      <dgm:spPr/>
    </dgm:pt>
    <dgm:pt modelId="{62797C7A-B4B9-46E6-83D1-A73171C7796C}" type="pres">
      <dgm:prSet presAssocID="{1D96CAD1-3B77-48D0-AB12-2A557085F07B}" presName="Child4" presStyleLbl="node1" presStyleIdx="3" presStyleCnt="6">
        <dgm:presLayoutVars>
          <dgm:chMax val="0"/>
          <dgm:chPref val="0"/>
          <dgm:bulletEnabled val="1"/>
        </dgm:presLayoutVars>
      </dgm:prSet>
      <dgm:spPr/>
    </dgm:pt>
    <dgm:pt modelId="{FB2316B6-FE8A-45BE-AD1E-85ADF3516A5D}" type="pres">
      <dgm:prSet presAssocID="{73405D12-6D39-4A12-821C-B78CED522379}" presName="Accent5" presStyleCnt="0"/>
      <dgm:spPr/>
    </dgm:pt>
    <dgm:pt modelId="{9AC187E9-7CAA-4482-8D49-6C0BF586B1F7}" type="pres">
      <dgm:prSet presAssocID="{73405D12-6D39-4A12-821C-B78CED522379}" presName="Accent" presStyleLbl="bgShp" presStyleIdx="4" presStyleCnt="6"/>
      <dgm:spPr/>
    </dgm:pt>
    <dgm:pt modelId="{6B6103CC-2F6E-427A-88D2-C8026E80B003}" type="pres">
      <dgm:prSet presAssocID="{73405D12-6D39-4A12-821C-B78CED522379}" presName="Child5" presStyleLbl="node1" presStyleIdx="4" presStyleCnt="6">
        <dgm:presLayoutVars>
          <dgm:chMax val="0"/>
          <dgm:chPref val="0"/>
          <dgm:bulletEnabled val="1"/>
        </dgm:presLayoutVars>
      </dgm:prSet>
      <dgm:spPr/>
    </dgm:pt>
    <dgm:pt modelId="{124F813A-0825-44DA-8166-5428210A8F1A}" type="pres">
      <dgm:prSet presAssocID="{C1CC126A-5AFB-4F77-9D2B-E95ABF9E0490}" presName="Accent6" presStyleCnt="0"/>
      <dgm:spPr/>
    </dgm:pt>
    <dgm:pt modelId="{C48EDD06-EAC6-4EF1-BD59-F5BCFA47AA17}" type="pres">
      <dgm:prSet presAssocID="{C1CC126A-5AFB-4F77-9D2B-E95ABF9E0490}" presName="Accent" presStyleLbl="bgShp" presStyleIdx="5" presStyleCnt="6"/>
      <dgm:spPr/>
    </dgm:pt>
    <dgm:pt modelId="{8D729FCF-C6D8-4BE3-92C0-0DBFECDC64DB}" type="pres">
      <dgm:prSet presAssocID="{C1CC126A-5AFB-4F77-9D2B-E95ABF9E0490}" presName="Child6" presStyleLbl="node1" presStyleIdx="5" presStyleCnt="6" custLinFactNeighborX="6643" custLinFactNeighborY="2339">
        <dgm:presLayoutVars>
          <dgm:chMax val="0"/>
          <dgm:chPref val="0"/>
          <dgm:bulletEnabled val="1"/>
        </dgm:presLayoutVars>
      </dgm:prSet>
      <dgm:spPr/>
    </dgm:pt>
  </dgm:ptLst>
  <dgm:cxnLst>
    <dgm:cxn modelId="{B6233818-0476-44FB-85CF-1F3C5BF19591}" type="presOf" srcId="{395EA033-928D-46B6-B476-3FFEB77FB149}" destId="{07CCCC8A-5786-4F1C-A53A-2D1BF7EEBA9F}" srcOrd="0" destOrd="0" presId="urn:microsoft.com/office/officeart/2011/layout/HexagonRadial"/>
    <dgm:cxn modelId="{EAB73B1E-A2F4-41DA-BCA7-1FF7680F623A}" srcId="{A5E1F7FD-0910-4AED-9381-1FA82001D9B6}" destId="{DD790EC5-F4F7-40E8-9000-35C793BD3B0A}" srcOrd="0" destOrd="0" parTransId="{E7DC1D57-F634-4897-8D55-2A07AD354D60}" sibTransId="{41689896-5BCD-4296-92CC-15C83607BEFC}"/>
    <dgm:cxn modelId="{22B7B220-299A-4C8F-AC55-4D58FAFF9D2D}" srcId="{DD790EC5-F4F7-40E8-9000-35C793BD3B0A}" destId="{02A381DD-E042-4AF7-9026-B89EF7A32A60}" srcOrd="2" destOrd="0" parTransId="{E8C92142-0B66-40F1-BF0E-D36C5F7094A3}" sibTransId="{765F01A4-1A06-45CD-AB1B-B6F253ABDFF2}"/>
    <dgm:cxn modelId="{D3279642-E208-486D-AEFF-28323886FF3D}" type="presOf" srcId="{DD790EC5-F4F7-40E8-9000-35C793BD3B0A}" destId="{7932EBE1-4FD9-4252-9735-18F38214D46C}" srcOrd="0" destOrd="0" presId="urn:microsoft.com/office/officeart/2011/layout/HexagonRadial"/>
    <dgm:cxn modelId="{F78BA24D-B189-4071-9019-224C6434936A}" type="presOf" srcId="{754609FD-53B5-4D28-88FE-A099B267335D}" destId="{EFF51995-DC10-44C3-AD3B-8B9F74440CD7}" srcOrd="0" destOrd="0" presId="urn:microsoft.com/office/officeart/2011/layout/HexagonRadial"/>
    <dgm:cxn modelId="{6A31A664-75D4-4BCC-9866-F0B60F6612CE}" type="presOf" srcId="{73405D12-6D39-4A12-821C-B78CED522379}" destId="{6B6103CC-2F6E-427A-88D2-C8026E80B003}" srcOrd="0" destOrd="0" presId="urn:microsoft.com/office/officeart/2011/layout/HexagonRadial"/>
    <dgm:cxn modelId="{65692777-8B5A-4A68-967D-C44A9D15A340}" type="presOf" srcId="{A5E1F7FD-0910-4AED-9381-1FA82001D9B6}" destId="{FDD7DE7B-2693-4613-98A6-D4222FDE492D}" srcOrd="0" destOrd="0" presId="urn:microsoft.com/office/officeart/2011/layout/HexagonRadial"/>
    <dgm:cxn modelId="{FAFC4681-73A8-489F-B10C-3909BE3AA811}" srcId="{DD790EC5-F4F7-40E8-9000-35C793BD3B0A}" destId="{73405D12-6D39-4A12-821C-B78CED522379}" srcOrd="4" destOrd="0" parTransId="{7227E27C-EF77-41CC-99C6-5F91E17F2C09}" sibTransId="{1FC864FB-0077-4D49-95C5-557DEB069A2C}"/>
    <dgm:cxn modelId="{F86E209C-3DDE-4786-BCB0-AD6CA258361F}" srcId="{DD790EC5-F4F7-40E8-9000-35C793BD3B0A}" destId="{395EA033-928D-46B6-B476-3FFEB77FB149}" srcOrd="1" destOrd="0" parTransId="{909CF1F6-470B-4D4B-9D01-20749CA4E2FE}" sibTransId="{9F7DE6EE-DE81-42C9-A3B6-2CC58732A397}"/>
    <dgm:cxn modelId="{9E380FA2-A37B-4A27-AD42-F54AE8910FC5}" type="presOf" srcId="{C1CC126A-5AFB-4F77-9D2B-E95ABF9E0490}" destId="{8D729FCF-C6D8-4BE3-92C0-0DBFECDC64DB}" srcOrd="0" destOrd="0" presId="urn:microsoft.com/office/officeart/2011/layout/HexagonRadial"/>
    <dgm:cxn modelId="{400B78A9-CC58-4A6F-9FFF-90C3E16B1D80}" type="presOf" srcId="{02A381DD-E042-4AF7-9026-B89EF7A32A60}" destId="{C5A35D0A-944A-4A53-B2F3-749E640EF255}" srcOrd="0" destOrd="0" presId="urn:microsoft.com/office/officeart/2011/layout/HexagonRadial"/>
    <dgm:cxn modelId="{8A9952B9-1AFE-49A0-B0C0-18A5C7DF11A4}" srcId="{DD790EC5-F4F7-40E8-9000-35C793BD3B0A}" destId="{754609FD-53B5-4D28-88FE-A099B267335D}" srcOrd="0" destOrd="0" parTransId="{D171F9D5-EC01-483B-B415-FAA5D81DEFE7}" sibTransId="{8B07F58A-A71A-458E-93F2-1D268FF89A45}"/>
    <dgm:cxn modelId="{8CC7B0BC-7790-4240-AAEE-C1582C53ACCC}" type="presOf" srcId="{1D96CAD1-3B77-48D0-AB12-2A557085F07B}" destId="{62797C7A-B4B9-46E6-83D1-A73171C7796C}" srcOrd="0" destOrd="0" presId="urn:microsoft.com/office/officeart/2011/layout/HexagonRadial"/>
    <dgm:cxn modelId="{82556DBD-0026-4058-9614-3455EB1D2444}" srcId="{DD790EC5-F4F7-40E8-9000-35C793BD3B0A}" destId="{C1CC126A-5AFB-4F77-9D2B-E95ABF9E0490}" srcOrd="5" destOrd="0" parTransId="{41B8CAB5-9027-42C8-8859-935621717A70}" sibTransId="{4ED9D19E-2834-4E93-AB40-9F6D019091E6}"/>
    <dgm:cxn modelId="{CC9929E8-6142-41CA-A73F-2551E20E7A1F}" srcId="{DD790EC5-F4F7-40E8-9000-35C793BD3B0A}" destId="{1D96CAD1-3B77-48D0-AB12-2A557085F07B}" srcOrd="3" destOrd="0" parTransId="{AF6A87BF-5DFC-4B2E-BADD-745E8A2EFDD7}" sibTransId="{31FEB2A5-B615-4A75-8822-2500BC903AC8}"/>
    <dgm:cxn modelId="{A23EA4EE-973D-416E-B665-84E57DF95507}" type="presParOf" srcId="{FDD7DE7B-2693-4613-98A6-D4222FDE492D}" destId="{7932EBE1-4FD9-4252-9735-18F38214D46C}" srcOrd="0" destOrd="0" presId="urn:microsoft.com/office/officeart/2011/layout/HexagonRadial"/>
    <dgm:cxn modelId="{CEF08ECB-4194-4B1B-B1AC-A3EAB24CD56F}" type="presParOf" srcId="{FDD7DE7B-2693-4613-98A6-D4222FDE492D}" destId="{2F34EE81-B72B-4A05-86E5-83FAE1979D02}" srcOrd="1" destOrd="0" presId="urn:microsoft.com/office/officeart/2011/layout/HexagonRadial"/>
    <dgm:cxn modelId="{DDD8C2D9-3317-43FB-B45F-2BDA172F98F5}" type="presParOf" srcId="{2F34EE81-B72B-4A05-86E5-83FAE1979D02}" destId="{74FE469C-57E7-47F9-AA1A-9C6E2DB6E86E}" srcOrd="0" destOrd="0" presId="urn:microsoft.com/office/officeart/2011/layout/HexagonRadial"/>
    <dgm:cxn modelId="{1D93A246-BD78-4F57-A11D-780076933C46}" type="presParOf" srcId="{FDD7DE7B-2693-4613-98A6-D4222FDE492D}" destId="{EFF51995-DC10-44C3-AD3B-8B9F74440CD7}" srcOrd="2" destOrd="0" presId="urn:microsoft.com/office/officeart/2011/layout/HexagonRadial"/>
    <dgm:cxn modelId="{620B0C51-9F5D-427D-A4DC-ABEF714ABB07}" type="presParOf" srcId="{FDD7DE7B-2693-4613-98A6-D4222FDE492D}" destId="{29E74037-C455-4E40-8B8D-56E4587C4385}" srcOrd="3" destOrd="0" presId="urn:microsoft.com/office/officeart/2011/layout/HexagonRadial"/>
    <dgm:cxn modelId="{8249674C-EC97-4D44-ABEA-1E749251A95D}" type="presParOf" srcId="{29E74037-C455-4E40-8B8D-56E4587C4385}" destId="{3459608F-57BF-4D0F-9343-648600125567}" srcOrd="0" destOrd="0" presId="urn:microsoft.com/office/officeart/2011/layout/HexagonRadial"/>
    <dgm:cxn modelId="{38169997-7EBD-401B-A1D4-8722D3180644}" type="presParOf" srcId="{FDD7DE7B-2693-4613-98A6-D4222FDE492D}" destId="{07CCCC8A-5786-4F1C-A53A-2D1BF7EEBA9F}" srcOrd="4" destOrd="0" presId="urn:microsoft.com/office/officeart/2011/layout/HexagonRadial"/>
    <dgm:cxn modelId="{775B9C97-DA69-415A-9C29-39B8E85579AD}" type="presParOf" srcId="{FDD7DE7B-2693-4613-98A6-D4222FDE492D}" destId="{05C86C5C-0C00-49E5-BA7B-C42D45C9669C}" srcOrd="5" destOrd="0" presId="urn:microsoft.com/office/officeart/2011/layout/HexagonRadial"/>
    <dgm:cxn modelId="{D86F5251-3617-4653-9CD6-4E132BB1FCF4}" type="presParOf" srcId="{05C86C5C-0C00-49E5-BA7B-C42D45C9669C}" destId="{8E124A03-595A-49D7-8D09-D56EAD1C9D61}" srcOrd="0" destOrd="0" presId="urn:microsoft.com/office/officeart/2011/layout/HexagonRadial"/>
    <dgm:cxn modelId="{79040A04-52AD-4454-9F59-4E98D49FE93F}" type="presParOf" srcId="{FDD7DE7B-2693-4613-98A6-D4222FDE492D}" destId="{C5A35D0A-944A-4A53-B2F3-749E640EF255}" srcOrd="6" destOrd="0" presId="urn:microsoft.com/office/officeart/2011/layout/HexagonRadial"/>
    <dgm:cxn modelId="{0CD484E5-EDEA-42E2-9B8A-695BA6C5412B}" type="presParOf" srcId="{FDD7DE7B-2693-4613-98A6-D4222FDE492D}" destId="{F4DB58FD-966C-4D27-991B-8FAC80050D5A}" srcOrd="7" destOrd="0" presId="urn:microsoft.com/office/officeart/2011/layout/HexagonRadial"/>
    <dgm:cxn modelId="{0D289343-E81E-4CC9-B335-6919ED08D46C}" type="presParOf" srcId="{F4DB58FD-966C-4D27-991B-8FAC80050D5A}" destId="{F73119E8-E7D2-4858-B1AD-9BE9E5953965}" srcOrd="0" destOrd="0" presId="urn:microsoft.com/office/officeart/2011/layout/HexagonRadial"/>
    <dgm:cxn modelId="{8BA45B0F-E585-4EC0-97B6-0DEDF36CB6EA}" type="presParOf" srcId="{FDD7DE7B-2693-4613-98A6-D4222FDE492D}" destId="{62797C7A-B4B9-46E6-83D1-A73171C7796C}" srcOrd="8" destOrd="0" presId="urn:microsoft.com/office/officeart/2011/layout/HexagonRadial"/>
    <dgm:cxn modelId="{9028E164-5110-4D78-B448-A21901535EE9}" type="presParOf" srcId="{FDD7DE7B-2693-4613-98A6-D4222FDE492D}" destId="{FB2316B6-FE8A-45BE-AD1E-85ADF3516A5D}" srcOrd="9" destOrd="0" presId="urn:microsoft.com/office/officeart/2011/layout/HexagonRadial"/>
    <dgm:cxn modelId="{CBBD71FA-60EE-4B8F-B7F3-0C8A6D252A30}" type="presParOf" srcId="{FB2316B6-FE8A-45BE-AD1E-85ADF3516A5D}" destId="{9AC187E9-7CAA-4482-8D49-6C0BF586B1F7}" srcOrd="0" destOrd="0" presId="urn:microsoft.com/office/officeart/2011/layout/HexagonRadial"/>
    <dgm:cxn modelId="{8F71E9C5-1FCA-4EF3-8FD1-C6687503C6C1}" type="presParOf" srcId="{FDD7DE7B-2693-4613-98A6-D4222FDE492D}" destId="{6B6103CC-2F6E-427A-88D2-C8026E80B003}" srcOrd="10" destOrd="0" presId="urn:microsoft.com/office/officeart/2011/layout/HexagonRadial"/>
    <dgm:cxn modelId="{B695525C-C3D3-46A9-9CD7-28AEDB5C881A}" type="presParOf" srcId="{FDD7DE7B-2693-4613-98A6-D4222FDE492D}" destId="{124F813A-0825-44DA-8166-5428210A8F1A}" srcOrd="11" destOrd="0" presId="urn:microsoft.com/office/officeart/2011/layout/HexagonRadial"/>
    <dgm:cxn modelId="{E1DD32F3-F6D3-4898-BC43-EB9D0E56BB69}" type="presParOf" srcId="{124F813A-0825-44DA-8166-5428210A8F1A}" destId="{C48EDD06-EAC6-4EF1-BD59-F5BCFA47AA17}" srcOrd="0" destOrd="0" presId="urn:microsoft.com/office/officeart/2011/layout/HexagonRadial"/>
    <dgm:cxn modelId="{EDFB8D84-AB60-48C1-B1CC-23A8A6D37DB6}" type="presParOf" srcId="{FDD7DE7B-2693-4613-98A6-D4222FDE492D}" destId="{8D729FCF-C6D8-4BE3-92C0-0DBFECDC64DB}"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89EDE5-36C8-4F72-81D7-CEF37FB162D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C46DE93A-E260-46C5-ADB5-AE464984B095}">
      <dgm:prSet phldrT="[Text]"/>
      <dgm:spPr/>
      <dgm:t>
        <a:bodyPr/>
        <a:lstStyle/>
        <a:p>
          <a:r>
            <a:rPr lang="en-US" dirty="0"/>
            <a:t>ADHD</a:t>
          </a:r>
        </a:p>
      </dgm:t>
    </dgm:pt>
    <dgm:pt modelId="{9D8BC265-1FB6-4968-9B34-AC70D912ADE7}" type="parTrans" cxnId="{08792B02-D0E9-4B68-A6C2-B49F82EB6DC7}">
      <dgm:prSet/>
      <dgm:spPr/>
      <dgm:t>
        <a:bodyPr/>
        <a:lstStyle/>
        <a:p>
          <a:endParaRPr lang="en-US"/>
        </a:p>
      </dgm:t>
    </dgm:pt>
    <dgm:pt modelId="{007C220B-FD97-44AA-ADE3-CCE86029446B}" type="sibTrans" cxnId="{08792B02-D0E9-4B68-A6C2-B49F82EB6DC7}">
      <dgm:prSet/>
      <dgm:spPr/>
      <dgm:t>
        <a:bodyPr/>
        <a:lstStyle/>
        <a:p>
          <a:endParaRPr lang="en-US"/>
        </a:p>
      </dgm:t>
    </dgm:pt>
    <dgm:pt modelId="{731A892E-7361-4BD7-B116-054D36D7ABD0}">
      <dgm:prSet phldrT="[Text]"/>
      <dgm:spPr/>
      <dgm:t>
        <a:bodyPr/>
        <a:lstStyle/>
        <a:p>
          <a:r>
            <a:rPr lang="en-US" dirty="0"/>
            <a:t>Restricted appetite</a:t>
          </a:r>
        </a:p>
      </dgm:t>
    </dgm:pt>
    <dgm:pt modelId="{B3CD5B11-CF02-4829-BBC0-4CBC1536D2DA}" type="parTrans" cxnId="{8B5ECABC-6583-42C4-A047-51DDBA8DC8A7}">
      <dgm:prSet/>
      <dgm:spPr/>
      <dgm:t>
        <a:bodyPr/>
        <a:lstStyle/>
        <a:p>
          <a:endParaRPr lang="en-US"/>
        </a:p>
      </dgm:t>
    </dgm:pt>
    <dgm:pt modelId="{17AB4D5F-2E78-446E-9924-F71B7B9E4C72}" type="sibTrans" cxnId="{8B5ECABC-6583-42C4-A047-51DDBA8DC8A7}">
      <dgm:prSet/>
      <dgm:spPr/>
      <dgm:t>
        <a:bodyPr/>
        <a:lstStyle/>
        <a:p>
          <a:endParaRPr lang="en-US"/>
        </a:p>
      </dgm:t>
    </dgm:pt>
    <dgm:pt modelId="{A0F77283-D9E8-41F0-AEEC-280D81608AD3}">
      <dgm:prSet phldrT="[Text]"/>
      <dgm:spPr/>
      <dgm:t>
        <a:bodyPr/>
        <a:lstStyle/>
        <a:p>
          <a:r>
            <a:rPr lang="en-US" dirty="0"/>
            <a:t>Severe acne</a:t>
          </a:r>
        </a:p>
      </dgm:t>
    </dgm:pt>
    <dgm:pt modelId="{57662BBA-4F4D-4866-A4F8-E4DEFB0EF323}" type="parTrans" cxnId="{B32B8D7C-2FF8-4AEE-90CA-D8C6CB04BB67}">
      <dgm:prSet/>
      <dgm:spPr/>
      <dgm:t>
        <a:bodyPr/>
        <a:lstStyle/>
        <a:p>
          <a:endParaRPr lang="en-US"/>
        </a:p>
      </dgm:t>
    </dgm:pt>
    <dgm:pt modelId="{D6DAC1E5-736A-46D4-B54D-CC8CBF89DDAB}" type="sibTrans" cxnId="{B32B8D7C-2FF8-4AEE-90CA-D8C6CB04BB67}">
      <dgm:prSet/>
      <dgm:spPr/>
      <dgm:t>
        <a:bodyPr/>
        <a:lstStyle/>
        <a:p>
          <a:endParaRPr lang="en-US"/>
        </a:p>
      </dgm:t>
    </dgm:pt>
    <dgm:pt modelId="{4FB7C05E-D662-4E27-83D0-C40CD20B829D}">
      <dgm:prSet phldrT="[Text]"/>
      <dgm:spPr/>
      <dgm:t>
        <a:bodyPr/>
        <a:lstStyle/>
        <a:p>
          <a:r>
            <a:rPr lang="en-US" dirty="0"/>
            <a:t>Chronic diarrhea</a:t>
          </a:r>
        </a:p>
      </dgm:t>
    </dgm:pt>
    <dgm:pt modelId="{28372A91-D1AA-4C1A-915B-35031367ECEF}" type="parTrans" cxnId="{E1BF31B4-B2A7-4E12-96AE-61F50346A38B}">
      <dgm:prSet/>
      <dgm:spPr/>
      <dgm:t>
        <a:bodyPr/>
        <a:lstStyle/>
        <a:p>
          <a:endParaRPr lang="en-US"/>
        </a:p>
      </dgm:t>
    </dgm:pt>
    <dgm:pt modelId="{F45025F4-D24E-42A3-95F2-D255C0AB60D6}" type="sibTrans" cxnId="{E1BF31B4-B2A7-4E12-96AE-61F50346A38B}">
      <dgm:prSet/>
      <dgm:spPr/>
      <dgm:t>
        <a:bodyPr/>
        <a:lstStyle/>
        <a:p>
          <a:endParaRPr lang="en-US"/>
        </a:p>
      </dgm:t>
    </dgm:pt>
    <dgm:pt modelId="{47A7ABB8-63A1-4B70-8BC6-FBA06C3B8400}">
      <dgm:prSet phldrT="[Text]"/>
      <dgm:spPr/>
      <dgm:t>
        <a:bodyPr/>
        <a:lstStyle/>
        <a:p>
          <a:r>
            <a:rPr lang="en-US" dirty="0"/>
            <a:t>Episodic anger </a:t>
          </a:r>
        </a:p>
      </dgm:t>
    </dgm:pt>
    <dgm:pt modelId="{A7282E1F-9831-4F78-8B34-80EE5AD9CA9F}" type="parTrans" cxnId="{B2DE47E2-F2A4-424A-99D9-74440D1FDCF5}">
      <dgm:prSet/>
      <dgm:spPr/>
      <dgm:t>
        <a:bodyPr/>
        <a:lstStyle/>
        <a:p>
          <a:endParaRPr lang="en-US"/>
        </a:p>
      </dgm:t>
    </dgm:pt>
    <dgm:pt modelId="{2F21BD0C-F2ED-4766-9539-42E5A9371154}" type="sibTrans" cxnId="{B2DE47E2-F2A4-424A-99D9-74440D1FDCF5}">
      <dgm:prSet/>
      <dgm:spPr/>
      <dgm:t>
        <a:bodyPr/>
        <a:lstStyle/>
        <a:p>
          <a:endParaRPr lang="en-US"/>
        </a:p>
      </dgm:t>
    </dgm:pt>
    <dgm:pt modelId="{85E8EA78-5015-4F2E-AD50-D7239647AFBE}" type="pres">
      <dgm:prSet presAssocID="{DB89EDE5-36C8-4F72-81D7-CEF37FB162D4}" presName="Name0" presStyleCnt="0">
        <dgm:presLayoutVars>
          <dgm:chMax val="1"/>
          <dgm:dir/>
          <dgm:animLvl val="ctr"/>
          <dgm:resizeHandles val="exact"/>
        </dgm:presLayoutVars>
      </dgm:prSet>
      <dgm:spPr/>
    </dgm:pt>
    <dgm:pt modelId="{2A407E9F-90B7-4885-B350-51F087E41511}" type="pres">
      <dgm:prSet presAssocID="{C46DE93A-E260-46C5-ADB5-AE464984B095}" presName="centerShape" presStyleLbl="node0" presStyleIdx="0" presStyleCnt="1"/>
      <dgm:spPr/>
    </dgm:pt>
    <dgm:pt modelId="{E504D3DF-EC14-4BF9-BFD0-4FB9948D0F85}" type="pres">
      <dgm:prSet presAssocID="{731A892E-7361-4BD7-B116-054D36D7ABD0}" presName="node" presStyleLbl="node1" presStyleIdx="0" presStyleCnt="4">
        <dgm:presLayoutVars>
          <dgm:bulletEnabled val="1"/>
        </dgm:presLayoutVars>
      </dgm:prSet>
      <dgm:spPr/>
    </dgm:pt>
    <dgm:pt modelId="{B38FA07E-42D8-42B3-8CE8-2865218A37B0}" type="pres">
      <dgm:prSet presAssocID="{731A892E-7361-4BD7-B116-054D36D7ABD0}" presName="dummy" presStyleCnt="0"/>
      <dgm:spPr/>
    </dgm:pt>
    <dgm:pt modelId="{B7A59C9F-29EF-45A6-B955-CF1F643BEBCB}" type="pres">
      <dgm:prSet presAssocID="{17AB4D5F-2E78-446E-9924-F71B7B9E4C72}" presName="sibTrans" presStyleLbl="sibTrans2D1" presStyleIdx="0" presStyleCnt="4"/>
      <dgm:spPr/>
    </dgm:pt>
    <dgm:pt modelId="{F20EB07D-DAB5-4836-8BA5-B131F2FB037F}" type="pres">
      <dgm:prSet presAssocID="{A0F77283-D9E8-41F0-AEEC-280D81608AD3}" presName="node" presStyleLbl="node1" presStyleIdx="1" presStyleCnt="4">
        <dgm:presLayoutVars>
          <dgm:bulletEnabled val="1"/>
        </dgm:presLayoutVars>
      </dgm:prSet>
      <dgm:spPr/>
    </dgm:pt>
    <dgm:pt modelId="{389C9A9D-3040-4D19-8F81-6329C9275ED1}" type="pres">
      <dgm:prSet presAssocID="{A0F77283-D9E8-41F0-AEEC-280D81608AD3}" presName="dummy" presStyleCnt="0"/>
      <dgm:spPr/>
    </dgm:pt>
    <dgm:pt modelId="{3955DAD8-4857-42FD-82E3-4C7DCF2CA683}" type="pres">
      <dgm:prSet presAssocID="{D6DAC1E5-736A-46D4-B54D-CC8CBF89DDAB}" presName="sibTrans" presStyleLbl="sibTrans2D1" presStyleIdx="1" presStyleCnt="4"/>
      <dgm:spPr/>
    </dgm:pt>
    <dgm:pt modelId="{B33C8D8E-0DBA-428C-A4E8-1E1482DB6319}" type="pres">
      <dgm:prSet presAssocID="{4FB7C05E-D662-4E27-83D0-C40CD20B829D}" presName="node" presStyleLbl="node1" presStyleIdx="2" presStyleCnt="4">
        <dgm:presLayoutVars>
          <dgm:bulletEnabled val="1"/>
        </dgm:presLayoutVars>
      </dgm:prSet>
      <dgm:spPr/>
    </dgm:pt>
    <dgm:pt modelId="{545F33AA-4595-4E05-9D60-E876B4E8732C}" type="pres">
      <dgm:prSet presAssocID="{4FB7C05E-D662-4E27-83D0-C40CD20B829D}" presName="dummy" presStyleCnt="0"/>
      <dgm:spPr/>
    </dgm:pt>
    <dgm:pt modelId="{D0D2E0E3-B68F-48E0-AE73-68ACEB1E078A}" type="pres">
      <dgm:prSet presAssocID="{F45025F4-D24E-42A3-95F2-D255C0AB60D6}" presName="sibTrans" presStyleLbl="sibTrans2D1" presStyleIdx="2" presStyleCnt="4"/>
      <dgm:spPr/>
    </dgm:pt>
    <dgm:pt modelId="{AC5787DF-9DB4-4EE9-B911-FAB18B780CEE}" type="pres">
      <dgm:prSet presAssocID="{47A7ABB8-63A1-4B70-8BC6-FBA06C3B8400}" presName="node" presStyleLbl="node1" presStyleIdx="3" presStyleCnt="4">
        <dgm:presLayoutVars>
          <dgm:bulletEnabled val="1"/>
        </dgm:presLayoutVars>
      </dgm:prSet>
      <dgm:spPr/>
    </dgm:pt>
    <dgm:pt modelId="{A94FD6CD-05EB-4675-B071-428F67F56B5A}" type="pres">
      <dgm:prSet presAssocID="{47A7ABB8-63A1-4B70-8BC6-FBA06C3B8400}" presName="dummy" presStyleCnt="0"/>
      <dgm:spPr/>
    </dgm:pt>
    <dgm:pt modelId="{DF32958A-BE08-41BE-B3FF-FC7EA869E6AA}" type="pres">
      <dgm:prSet presAssocID="{2F21BD0C-F2ED-4766-9539-42E5A9371154}" presName="sibTrans" presStyleLbl="sibTrans2D1" presStyleIdx="3" presStyleCnt="4"/>
      <dgm:spPr/>
    </dgm:pt>
  </dgm:ptLst>
  <dgm:cxnLst>
    <dgm:cxn modelId="{08792B02-D0E9-4B68-A6C2-B49F82EB6DC7}" srcId="{DB89EDE5-36C8-4F72-81D7-CEF37FB162D4}" destId="{C46DE93A-E260-46C5-ADB5-AE464984B095}" srcOrd="0" destOrd="0" parTransId="{9D8BC265-1FB6-4968-9B34-AC70D912ADE7}" sibTransId="{007C220B-FD97-44AA-ADE3-CCE86029446B}"/>
    <dgm:cxn modelId="{72375B20-772E-47A5-977A-5235EEA32EAD}" type="presOf" srcId="{4FB7C05E-D662-4E27-83D0-C40CD20B829D}" destId="{B33C8D8E-0DBA-428C-A4E8-1E1482DB6319}" srcOrd="0" destOrd="0" presId="urn:microsoft.com/office/officeart/2005/8/layout/radial6"/>
    <dgm:cxn modelId="{2AFF392F-057E-4788-AB58-DA8E4E27844D}" type="presOf" srcId="{17AB4D5F-2E78-446E-9924-F71B7B9E4C72}" destId="{B7A59C9F-29EF-45A6-B955-CF1F643BEBCB}" srcOrd="0" destOrd="0" presId="urn:microsoft.com/office/officeart/2005/8/layout/radial6"/>
    <dgm:cxn modelId="{D0DA1E57-8EE8-4203-B2CB-087292A85839}" type="presOf" srcId="{A0F77283-D9E8-41F0-AEEC-280D81608AD3}" destId="{F20EB07D-DAB5-4836-8BA5-B131F2FB037F}" srcOrd="0" destOrd="0" presId="urn:microsoft.com/office/officeart/2005/8/layout/radial6"/>
    <dgm:cxn modelId="{0349985C-331A-4A87-A48E-67350A108F9A}" type="presOf" srcId="{2F21BD0C-F2ED-4766-9539-42E5A9371154}" destId="{DF32958A-BE08-41BE-B3FF-FC7EA869E6AA}" srcOrd="0" destOrd="0" presId="urn:microsoft.com/office/officeart/2005/8/layout/radial6"/>
    <dgm:cxn modelId="{9E66F762-35C7-40A5-82DE-0C9BB4E7F4F1}" type="presOf" srcId="{47A7ABB8-63A1-4B70-8BC6-FBA06C3B8400}" destId="{AC5787DF-9DB4-4EE9-B911-FAB18B780CEE}" srcOrd="0" destOrd="0" presId="urn:microsoft.com/office/officeart/2005/8/layout/radial6"/>
    <dgm:cxn modelId="{B32B8D7C-2FF8-4AEE-90CA-D8C6CB04BB67}" srcId="{C46DE93A-E260-46C5-ADB5-AE464984B095}" destId="{A0F77283-D9E8-41F0-AEEC-280D81608AD3}" srcOrd="1" destOrd="0" parTransId="{57662BBA-4F4D-4866-A4F8-E4DEFB0EF323}" sibTransId="{D6DAC1E5-736A-46D4-B54D-CC8CBF89DDAB}"/>
    <dgm:cxn modelId="{75D2048B-21DA-499D-A369-A283B57A731C}" type="presOf" srcId="{C46DE93A-E260-46C5-ADB5-AE464984B095}" destId="{2A407E9F-90B7-4885-B350-51F087E41511}" srcOrd="0" destOrd="0" presId="urn:microsoft.com/office/officeart/2005/8/layout/radial6"/>
    <dgm:cxn modelId="{E1BF31B4-B2A7-4E12-96AE-61F50346A38B}" srcId="{C46DE93A-E260-46C5-ADB5-AE464984B095}" destId="{4FB7C05E-D662-4E27-83D0-C40CD20B829D}" srcOrd="2" destOrd="0" parTransId="{28372A91-D1AA-4C1A-915B-35031367ECEF}" sibTransId="{F45025F4-D24E-42A3-95F2-D255C0AB60D6}"/>
    <dgm:cxn modelId="{8B5ECABC-6583-42C4-A047-51DDBA8DC8A7}" srcId="{C46DE93A-E260-46C5-ADB5-AE464984B095}" destId="{731A892E-7361-4BD7-B116-054D36D7ABD0}" srcOrd="0" destOrd="0" parTransId="{B3CD5B11-CF02-4829-BBC0-4CBC1536D2DA}" sibTransId="{17AB4D5F-2E78-446E-9924-F71B7B9E4C72}"/>
    <dgm:cxn modelId="{09C8E0C4-B3E0-4DF3-AE36-A1BA9F78D8ED}" type="presOf" srcId="{D6DAC1E5-736A-46D4-B54D-CC8CBF89DDAB}" destId="{3955DAD8-4857-42FD-82E3-4C7DCF2CA683}" srcOrd="0" destOrd="0" presId="urn:microsoft.com/office/officeart/2005/8/layout/radial6"/>
    <dgm:cxn modelId="{B2DE47E2-F2A4-424A-99D9-74440D1FDCF5}" srcId="{C46DE93A-E260-46C5-ADB5-AE464984B095}" destId="{47A7ABB8-63A1-4B70-8BC6-FBA06C3B8400}" srcOrd="3" destOrd="0" parTransId="{A7282E1F-9831-4F78-8B34-80EE5AD9CA9F}" sibTransId="{2F21BD0C-F2ED-4766-9539-42E5A9371154}"/>
    <dgm:cxn modelId="{EA957DEC-8957-440F-9658-900FCB31FFC7}" type="presOf" srcId="{DB89EDE5-36C8-4F72-81D7-CEF37FB162D4}" destId="{85E8EA78-5015-4F2E-AD50-D7239647AFBE}" srcOrd="0" destOrd="0" presId="urn:microsoft.com/office/officeart/2005/8/layout/radial6"/>
    <dgm:cxn modelId="{F5DF81EC-4637-4806-AF7F-99D51C6552FA}" type="presOf" srcId="{731A892E-7361-4BD7-B116-054D36D7ABD0}" destId="{E504D3DF-EC14-4BF9-BFD0-4FB9948D0F85}" srcOrd="0" destOrd="0" presId="urn:microsoft.com/office/officeart/2005/8/layout/radial6"/>
    <dgm:cxn modelId="{14ACDFF6-DDB0-4DE6-B0BC-0445D2DF377D}" type="presOf" srcId="{F45025F4-D24E-42A3-95F2-D255C0AB60D6}" destId="{D0D2E0E3-B68F-48E0-AE73-68ACEB1E078A}" srcOrd="0" destOrd="0" presId="urn:microsoft.com/office/officeart/2005/8/layout/radial6"/>
    <dgm:cxn modelId="{EA24EE10-E96F-44D4-B283-03BF3A186CDF}" type="presParOf" srcId="{85E8EA78-5015-4F2E-AD50-D7239647AFBE}" destId="{2A407E9F-90B7-4885-B350-51F087E41511}" srcOrd="0" destOrd="0" presId="urn:microsoft.com/office/officeart/2005/8/layout/radial6"/>
    <dgm:cxn modelId="{8DA949C1-9478-4C3A-8C27-5B2ED2FA96D1}" type="presParOf" srcId="{85E8EA78-5015-4F2E-AD50-D7239647AFBE}" destId="{E504D3DF-EC14-4BF9-BFD0-4FB9948D0F85}" srcOrd="1" destOrd="0" presId="urn:microsoft.com/office/officeart/2005/8/layout/radial6"/>
    <dgm:cxn modelId="{A61505E2-EAEF-4E85-A8FD-A4D6DDEBBC32}" type="presParOf" srcId="{85E8EA78-5015-4F2E-AD50-D7239647AFBE}" destId="{B38FA07E-42D8-42B3-8CE8-2865218A37B0}" srcOrd="2" destOrd="0" presId="urn:microsoft.com/office/officeart/2005/8/layout/radial6"/>
    <dgm:cxn modelId="{F10B2B84-8753-451B-9C14-4A7E7BD763A5}" type="presParOf" srcId="{85E8EA78-5015-4F2E-AD50-D7239647AFBE}" destId="{B7A59C9F-29EF-45A6-B955-CF1F643BEBCB}" srcOrd="3" destOrd="0" presId="urn:microsoft.com/office/officeart/2005/8/layout/radial6"/>
    <dgm:cxn modelId="{22DF2B9A-54ED-44C5-B956-E470DF0073CF}" type="presParOf" srcId="{85E8EA78-5015-4F2E-AD50-D7239647AFBE}" destId="{F20EB07D-DAB5-4836-8BA5-B131F2FB037F}" srcOrd="4" destOrd="0" presId="urn:microsoft.com/office/officeart/2005/8/layout/radial6"/>
    <dgm:cxn modelId="{863F1E2A-D6C2-446D-BDD5-35594BFD3890}" type="presParOf" srcId="{85E8EA78-5015-4F2E-AD50-D7239647AFBE}" destId="{389C9A9D-3040-4D19-8F81-6329C9275ED1}" srcOrd="5" destOrd="0" presId="urn:microsoft.com/office/officeart/2005/8/layout/radial6"/>
    <dgm:cxn modelId="{015C72B3-4033-4548-B1F3-D5F2DF92158B}" type="presParOf" srcId="{85E8EA78-5015-4F2E-AD50-D7239647AFBE}" destId="{3955DAD8-4857-42FD-82E3-4C7DCF2CA683}" srcOrd="6" destOrd="0" presId="urn:microsoft.com/office/officeart/2005/8/layout/radial6"/>
    <dgm:cxn modelId="{6BE06ED3-8E2C-4E5B-961D-11E84D5B28D0}" type="presParOf" srcId="{85E8EA78-5015-4F2E-AD50-D7239647AFBE}" destId="{B33C8D8E-0DBA-428C-A4E8-1E1482DB6319}" srcOrd="7" destOrd="0" presId="urn:microsoft.com/office/officeart/2005/8/layout/radial6"/>
    <dgm:cxn modelId="{F27A7A80-7A8B-49C3-B89C-50709C7A0F6F}" type="presParOf" srcId="{85E8EA78-5015-4F2E-AD50-D7239647AFBE}" destId="{545F33AA-4595-4E05-9D60-E876B4E8732C}" srcOrd="8" destOrd="0" presId="urn:microsoft.com/office/officeart/2005/8/layout/radial6"/>
    <dgm:cxn modelId="{8A639257-DE06-43B4-A520-15094E6A7AF9}" type="presParOf" srcId="{85E8EA78-5015-4F2E-AD50-D7239647AFBE}" destId="{D0D2E0E3-B68F-48E0-AE73-68ACEB1E078A}" srcOrd="9" destOrd="0" presId="urn:microsoft.com/office/officeart/2005/8/layout/radial6"/>
    <dgm:cxn modelId="{935575D6-A358-41F1-BA62-DF0DB5413883}" type="presParOf" srcId="{85E8EA78-5015-4F2E-AD50-D7239647AFBE}" destId="{AC5787DF-9DB4-4EE9-B911-FAB18B780CEE}" srcOrd="10" destOrd="0" presId="urn:microsoft.com/office/officeart/2005/8/layout/radial6"/>
    <dgm:cxn modelId="{D2E19654-6E33-4A44-B10B-60CCA567E2CB}" type="presParOf" srcId="{85E8EA78-5015-4F2E-AD50-D7239647AFBE}" destId="{A94FD6CD-05EB-4675-B071-428F67F56B5A}" srcOrd="11" destOrd="0" presId="urn:microsoft.com/office/officeart/2005/8/layout/radial6"/>
    <dgm:cxn modelId="{C262830D-2BD3-4A5D-A3C4-F67FD92DD616}" type="presParOf" srcId="{85E8EA78-5015-4F2E-AD50-D7239647AFBE}" destId="{DF32958A-BE08-41BE-B3FF-FC7EA869E6AA}"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A3A5C2-C013-48E9-8CC0-051C409D4F9C}"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369DF94C-D57F-48CE-BBD8-07883450BA14}">
      <dgm:prSet phldrT="[Text]"/>
      <dgm:spPr/>
      <dgm:t>
        <a:bodyPr/>
        <a:lstStyle/>
        <a:p>
          <a:r>
            <a:rPr lang="en-US" dirty="0"/>
            <a:t>ADHD Sx</a:t>
          </a:r>
        </a:p>
      </dgm:t>
    </dgm:pt>
    <dgm:pt modelId="{959B07C1-9640-4463-95D1-153C2AF89961}" type="parTrans" cxnId="{22959213-3236-4417-A1A2-1FA0A1C1204E}">
      <dgm:prSet/>
      <dgm:spPr/>
      <dgm:t>
        <a:bodyPr/>
        <a:lstStyle/>
        <a:p>
          <a:endParaRPr lang="en-US"/>
        </a:p>
      </dgm:t>
    </dgm:pt>
    <dgm:pt modelId="{FD56E4F1-32F1-4FA7-964C-B9116859A834}" type="sibTrans" cxnId="{22959213-3236-4417-A1A2-1FA0A1C1204E}">
      <dgm:prSet/>
      <dgm:spPr/>
      <dgm:t>
        <a:bodyPr/>
        <a:lstStyle/>
        <a:p>
          <a:endParaRPr lang="en-US"/>
        </a:p>
      </dgm:t>
    </dgm:pt>
    <dgm:pt modelId="{E095DC9C-5FDB-4D6F-97B5-D12BEB2AAEDE}">
      <dgm:prSet phldrT="[Text]"/>
      <dgm:spPr/>
      <dgm:t>
        <a:bodyPr/>
        <a:lstStyle/>
        <a:p>
          <a:r>
            <a:rPr lang="en-US" dirty="0"/>
            <a:t>Anxiety </a:t>
          </a:r>
        </a:p>
      </dgm:t>
    </dgm:pt>
    <dgm:pt modelId="{06F34D3D-EFDC-413D-A1BD-E6EBCE2DA09C}" type="parTrans" cxnId="{94D29439-BB02-405A-ABA6-0D3043623AD8}">
      <dgm:prSet/>
      <dgm:spPr/>
      <dgm:t>
        <a:bodyPr/>
        <a:lstStyle/>
        <a:p>
          <a:endParaRPr lang="en-US"/>
        </a:p>
      </dgm:t>
    </dgm:pt>
    <dgm:pt modelId="{930CD41B-753E-49A8-9338-12CFBC8291E4}" type="sibTrans" cxnId="{94D29439-BB02-405A-ABA6-0D3043623AD8}">
      <dgm:prSet/>
      <dgm:spPr/>
      <dgm:t>
        <a:bodyPr/>
        <a:lstStyle/>
        <a:p>
          <a:endParaRPr lang="en-US"/>
        </a:p>
      </dgm:t>
    </dgm:pt>
    <dgm:pt modelId="{47631CF3-EE85-47DD-B181-AEE4550D22FA}">
      <dgm:prSet phldrT="[Text]"/>
      <dgm:spPr/>
      <dgm:t>
        <a:bodyPr/>
        <a:lstStyle/>
        <a:p>
          <a:r>
            <a:rPr lang="en-US" dirty="0"/>
            <a:t>Lots of sighing</a:t>
          </a:r>
        </a:p>
      </dgm:t>
    </dgm:pt>
    <dgm:pt modelId="{A3DF3972-1CEA-4397-9845-CB49E07880D7}" type="parTrans" cxnId="{348D98CB-45E7-431C-9DFB-DF2F902F84DF}">
      <dgm:prSet/>
      <dgm:spPr/>
      <dgm:t>
        <a:bodyPr/>
        <a:lstStyle/>
        <a:p>
          <a:endParaRPr lang="en-US"/>
        </a:p>
      </dgm:t>
    </dgm:pt>
    <dgm:pt modelId="{C184A32C-32FD-406C-9B6F-47237CE708F3}" type="sibTrans" cxnId="{348D98CB-45E7-431C-9DFB-DF2F902F84DF}">
      <dgm:prSet/>
      <dgm:spPr/>
      <dgm:t>
        <a:bodyPr/>
        <a:lstStyle/>
        <a:p>
          <a:endParaRPr lang="en-US"/>
        </a:p>
      </dgm:t>
    </dgm:pt>
    <dgm:pt modelId="{10C62C1D-7BB4-4A22-B1FC-CD2DF742F9C2}">
      <dgm:prSet phldrT="[Text]"/>
      <dgm:spPr/>
      <dgm:t>
        <a:bodyPr/>
        <a:lstStyle/>
        <a:p>
          <a:r>
            <a:rPr lang="en-US" dirty="0"/>
            <a:t>Salt craving</a:t>
          </a:r>
        </a:p>
      </dgm:t>
    </dgm:pt>
    <dgm:pt modelId="{6249CE1A-839B-4B7A-AC5E-A24613D07863}" type="parTrans" cxnId="{7AC7CCCD-233E-4650-8968-A11CCA1B8D9B}">
      <dgm:prSet/>
      <dgm:spPr/>
      <dgm:t>
        <a:bodyPr/>
        <a:lstStyle/>
        <a:p>
          <a:endParaRPr lang="en-US"/>
        </a:p>
      </dgm:t>
    </dgm:pt>
    <dgm:pt modelId="{3316DF5A-39D6-42CA-988B-4B734EC41BA9}" type="sibTrans" cxnId="{7AC7CCCD-233E-4650-8968-A11CCA1B8D9B}">
      <dgm:prSet/>
      <dgm:spPr/>
      <dgm:t>
        <a:bodyPr/>
        <a:lstStyle/>
        <a:p>
          <a:endParaRPr lang="en-US"/>
        </a:p>
      </dgm:t>
    </dgm:pt>
    <dgm:pt modelId="{774033FD-218B-4BE3-A416-3B5B1C385E34}">
      <dgm:prSet phldrT="[Text]"/>
      <dgm:spPr/>
      <dgm:t>
        <a:bodyPr/>
        <a:lstStyle/>
        <a:p>
          <a:r>
            <a:rPr lang="en-US" dirty="0"/>
            <a:t>No veggies</a:t>
          </a:r>
        </a:p>
      </dgm:t>
    </dgm:pt>
    <dgm:pt modelId="{A87CC189-0886-45D8-AADC-B285041EED29}" type="parTrans" cxnId="{1E66A07A-78BC-46A0-92E9-2DDC14BD80BF}">
      <dgm:prSet/>
      <dgm:spPr/>
      <dgm:t>
        <a:bodyPr/>
        <a:lstStyle/>
        <a:p>
          <a:endParaRPr lang="en-US"/>
        </a:p>
      </dgm:t>
    </dgm:pt>
    <dgm:pt modelId="{D08D3BC4-E67C-4E64-BCF4-DB264BEFC882}" type="sibTrans" cxnId="{1E66A07A-78BC-46A0-92E9-2DDC14BD80BF}">
      <dgm:prSet/>
      <dgm:spPr/>
      <dgm:t>
        <a:bodyPr/>
        <a:lstStyle/>
        <a:p>
          <a:endParaRPr lang="en-US"/>
        </a:p>
      </dgm:t>
    </dgm:pt>
    <dgm:pt modelId="{048B8D84-8B32-4D8F-9AA9-477A07CBF5BD}" type="pres">
      <dgm:prSet presAssocID="{50A3A5C2-C013-48E9-8CC0-051C409D4F9C}" presName="cycle" presStyleCnt="0">
        <dgm:presLayoutVars>
          <dgm:chMax val="1"/>
          <dgm:dir/>
          <dgm:animLvl val="ctr"/>
          <dgm:resizeHandles val="exact"/>
        </dgm:presLayoutVars>
      </dgm:prSet>
      <dgm:spPr/>
    </dgm:pt>
    <dgm:pt modelId="{D9491072-156D-4791-B2A2-608750C2560D}" type="pres">
      <dgm:prSet presAssocID="{369DF94C-D57F-48CE-BBD8-07883450BA14}" presName="centerShape" presStyleLbl="node0" presStyleIdx="0" presStyleCnt="1"/>
      <dgm:spPr/>
    </dgm:pt>
    <dgm:pt modelId="{1B0D1895-F0B9-4530-9A61-B482382EBEF5}" type="pres">
      <dgm:prSet presAssocID="{06F34D3D-EFDC-413D-A1BD-E6EBCE2DA09C}" presName="Name9" presStyleLbl="parChTrans1D2" presStyleIdx="0" presStyleCnt="4"/>
      <dgm:spPr/>
    </dgm:pt>
    <dgm:pt modelId="{1B7B2A65-663D-44BF-A94E-6A99E273E37E}" type="pres">
      <dgm:prSet presAssocID="{06F34D3D-EFDC-413D-A1BD-E6EBCE2DA09C}" presName="connTx" presStyleLbl="parChTrans1D2" presStyleIdx="0" presStyleCnt="4"/>
      <dgm:spPr/>
    </dgm:pt>
    <dgm:pt modelId="{206BDA85-8ACE-4EEB-902E-AA21D42A8E04}" type="pres">
      <dgm:prSet presAssocID="{E095DC9C-5FDB-4D6F-97B5-D12BEB2AAEDE}" presName="node" presStyleLbl="node1" presStyleIdx="0" presStyleCnt="4">
        <dgm:presLayoutVars>
          <dgm:bulletEnabled val="1"/>
        </dgm:presLayoutVars>
      </dgm:prSet>
      <dgm:spPr/>
    </dgm:pt>
    <dgm:pt modelId="{DD879025-2426-49A5-BE7C-285CB6F8495A}" type="pres">
      <dgm:prSet presAssocID="{A3DF3972-1CEA-4397-9845-CB49E07880D7}" presName="Name9" presStyleLbl="parChTrans1D2" presStyleIdx="1" presStyleCnt="4"/>
      <dgm:spPr/>
    </dgm:pt>
    <dgm:pt modelId="{68B5FB9F-7D3F-418C-BAD4-7D26BF7964A8}" type="pres">
      <dgm:prSet presAssocID="{A3DF3972-1CEA-4397-9845-CB49E07880D7}" presName="connTx" presStyleLbl="parChTrans1D2" presStyleIdx="1" presStyleCnt="4"/>
      <dgm:spPr/>
    </dgm:pt>
    <dgm:pt modelId="{CB16728F-C4EB-40A4-B185-D2E3D2B733A7}" type="pres">
      <dgm:prSet presAssocID="{47631CF3-EE85-47DD-B181-AEE4550D22FA}" presName="node" presStyleLbl="node1" presStyleIdx="1" presStyleCnt="4">
        <dgm:presLayoutVars>
          <dgm:bulletEnabled val="1"/>
        </dgm:presLayoutVars>
      </dgm:prSet>
      <dgm:spPr/>
    </dgm:pt>
    <dgm:pt modelId="{A5495D1B-B44A-41A6-BA87-6F0A14FB8EE5}" type="pres">
      <dgm:prSet presAssocID="{6249CE1A-839B-4B7A-AC5E-A24613D07863}" presName="Name9" presStyleLbl="parChTrans1D2" presStyleIdx="2" presStyleCnt="4"/>
      <dgm:spPr/>
    </dgm:pt>
    <dgm:pt modelId="{4AABE57E-05F7-45C4-89DA-2AC3D3848E77}" type="pres">
      <dgm:prSet presAssocID="{6249CE1A-839B-4B7A-AC5E-A24613D07863}" presName="connTx" presStyleLbl="parChTrans1D2" presStyleIdx="2" presStyleCnt="4"/>
      <dgm:spPr/>
    </dgm:pt>
    <dgm:pt modelId="{E1E0F326-B555-4211-9060-A11F05D2A7D4}" type="pres">
      <dgm:prSet presAssocID="{10C62C1D-7BB4-4A22-B1FC-CD2DF742F9C2}" presName="node" presStyleLbl="node1" presStyleIdx="2" presStyleCnt="4">
        <dgm:presLayoutVars>
          <dgm:bulletEnabled val="1"/>
        </dgm:presLayoutVars>
      </dgm:prSet>
      <dgm:spPr/>
    </dgm:pt>
    <dgm:pt modelId="{34E3C316-D2D2-4995-B7C7-93ECF62CE6FD}" type="pres">
      <dgm:prSet presAssocID="{A87CC189-0886-45D8-AADC-B285041EED29}" presName="Name9" presStyleLbl="parChTrans1D2" presStyleIdx="3" presStyleCnt="4"/>
      <dgm:spPr/>
    </dgm:pt>
    <dgm:pt modelId="{2AEA7E15-1090-4744-BEC4-5982DD4360D6}" type="pres">
      <dgm:prSet presAssocID="{A87CC189-0886-45D8-AADC-B285041EED29}" presName="connTx" presStyleLbl="parChTrans1D2" presStyleIdx="3" presStyleCnt="4"/>
      <dgm:spPr/>
    </dgm:pt>
    <dgm:pt modelId="{8EED86E4-D63E-47A8-B7BD-60AC0117CE89}" type="pres">
      <dgm:prSet presAssocID="{774033FD-218B-4BE3-A416-3B5B1C385E34}" presName="node" presStyleLbl="node1" presStyleIdx="3" presStyleCnt="4">
        <dgm:presLayoutVars>
          <dgm:bulletEnabled val="1"/>
        </dgm:presLayoutVars>
      </dgm:prSet>
      <dgm:spPr/>
    </dgm:pt>
  </dgm:ptLst>
  <dgm:cxnLst>
    <dgm:cxn modelId="{22959213-3236-4417-A1A2-1FA0A1C1204E}" srcId="{50A3A5C2-C013-48E9-8CC0-051C409D4F9C}" destId="{369DF94C-D57F-48CE-BBD8-07883450BA14}" srcOrd="0" destOrd="0" parTransId="{959B07C1-9640-4463-95D1-153C2AF89961}" sibTransId="{FD56E4F1-32F1-4FA7-964C-B9116859A834}"/>
    <dgm:cxn modelId="{2DC30319-27CF-4A62-BBF1-5A7DD5747F2F}" type="presOf" srcId="{774033FD-218B-4BE3-A416-3B5B1C385E34}" destId="{8EED86E4-D63E-47A8-B7BD-60AC0117CE89}" srcOrd="0" destOrd="0" presId="urn:microsoft.com/office/officeart/2005/8/layout/radial1"/>
    <dgm:cxn modelId="{94D29439-BB02-405A-ABA6-0D3043623AD8}" srcId="{369DF94C-D57F-48CE-BBD8-07883450BA14}" destId="{E095DC9C-5FDB-4D6F-97B5-D12BEB2AAEDE}" srcOrd="0" destOrd="0" parTransId="{06F34D3D-EFDC-413D-A1BD-E6EBCE2DA09C}" sibTransId="{930CD41B-753E-49A8-9338-12CFBC8291E4}"/>
    <dgm:cxn modelId="{86826B4F-77E9-47A6-BE50-11C76344770A}" type="presOf" srcId="{06F34D3D-EFDC-413D-A1BD-E6EBCE2DA09C}" destId="{1B7B2A65-663D-44BF-A94E-6A99E273E37E}" srcOrd="1" destOrd="0" presId="urn:microsoft.com/office/officeart/2005/8/layout/radial1"/>
    <dgm:cxn modelId="{E3122555-021A-44D2-9A2F-340158B93B36}" type="presOf" srcId="{A3DF3972-1CEA-4397-9845-CB49E07880D7}" destId="{DD879025-2426-49A5-BE7C-285CB6F8495A}" srcOrd="0" destOrd="0" presId="urn:microsoft.com/office/officeart/2005/8/layout/radial1"/>
    <dgm:cxn modelId="{15A1CF57-2B47-45AB-B472-A43DACD6151B}" type="presOf" srcId="{10C62C1D-7BB4-4A22-B1FC-CD2DF742F9C2}" destId="{E1E0F326-B555-4211-9060-A11F05D2A7D4}" srcOrd="0" destOrd="0" presId="urn:microsoft.com/office/officeart/2005/8/layout/radial1"/>
    <dgm:cxn modelId="{49EBB461-023A-407E-ABCE-EBECC38143B2}" type="presOf" srcId="{A87CC189-0886-45D8-AADC-B285041EED29}" destId="{34E3C316-D2D2-4995-B7C7-93ECF62CE6FD}" srcOrd="0" destOrd="0" presId="urn:microsoft.com/office/officeart/2005/8/layout/radial1"/>
    <dgm:cxn modelId="{1E66A07A-78BC-46A0-92E9-2DDC14BD80BF}" srcId="{369DF94C-D57F-48CE-BBD8-07883450BA14}" destId="{774033FD-218B-4BE3-A416-3B5B1C385E34}" srcOrd="3" destOrd="0" parTransId="{A87CC189-0886-45D8-AADC-B285041EED29}" sibTransId="{D08D3BC4-E67C-4E64-BCF4-DB264BEFC882}"/>
    <dgm:cxn modelId="{8444ED97-6D36-417A-B563-D49BE8C7E05C}" type="presOf" srcId="{47631CF3-EE85-47DD-B181-AEE4550D22FA}" destId="{CB16728F-C4EB-40A4-B185-D2E3D2B733A7}" srcOrd="0" destOrd="0" presId="urn:microsoft.com/office/officeart/2005/8/layout/radial1"/>
    <dgm:cxn modelId="{969AF49F-2066-481E-A594-30FC4E246290}" type="presOf" srcId="{A87CC189-0886-45D8-AADC-B285041EED29}" destId="{2AEA7E15-1090-4744-BEC4-5982DD4360D6}" srcOrd="1" destOrd="0" presId="urn:microsoft.com/office/officeart/2005/8/layout/radial1"/>
    <dgm:cxn modelId="{0E1E14A1-0988-4A66-B374-CA42033F2414}" type="presOf" srcId="{6249CE1A-839B-4B7A-AC5E-A24613D07863}" destId="{4AABE57E-05F7-45C4-89DA-2AC3D3848E77}" srcOrd="1" destOrd="0" presId="urn:microsoft.com/office/officeart/2005/8/layout/radial1"/>
    <dgm:cxn modelId="{2BACDCBA-950A-48EA-9811-5C99511B401B}" type="presOf" srcId="{E095DC9C-5FDB-4D6F-97B5-D12BEB2AAEDE}" destId="{206BDA85-8ACE-4EEB-902E-AA21D42A8E04}" srcOrd="0" destOrd="0" presId="urn:microsoft.com/office/officeart/2005/8/layout/radial1"/>
    <dgm:cxn modelId="{983A8EBC-A780-487C-A2F5-709216607575}" type="presOf" srcId="{369DF94C-D57F-48CE-BBD8-07883450BA14}" destId="{D9491072-156D-4791-B2A2-608750C2560D}" srcOrd="0" destOrd="0" presId="urn:microsoft.com/office/officeart/2005/8/layout/radial1"/>
    <dgm:cxn modelId="{E5D3BEC4-82A2-402F-B5BA-2ADB32207276}" type="presOf" srcId="{A3DF3972-1CEA-4397-9845-CB49E07880D7}" destId="{68B5FB9F-7D3F-418C-BAD4-7D26BF7964A8}" srcOrd="1" destOrd="0" presId="urn:microsoft.com/office/officeart/2005/8/layout/radial1"/>
    <dgm:cxn modelId="{3ABCD9C7-1983-4B33-8EA9-D9D11806C080}" type="presOf" srcId="{06F34D3D-EFDC-413D-A1BD-E6EBCE2DA09C}" destId="{1B0D1895-F0B9-4530-9A61-B482382EBEF5}" srcOrd="0" destOrd="0" presId="urn:microsoft.com/office/officeart/2005/8/layout/radial1"/>
    <dgm:cxn modelId="{348D98CB-45E7-431C-9DFB-DF2F902F84DF}" srcId="{369DF94C-D57F-48CE-BBD8-07883450BA14}" destId="{47631CF3-EE85-47DD-B181-AEE4550D22FA}" srcOrd="1" destOrd="0" parTransId="{A3DF3972-1CEA-4397-9845-CB49E07880D7}" sibTransId="{C184A32C-32FD-406C-9B6F-47237CE708F3}"/>
    <dgm:cxn modelId="{7AC7CCCD-233E-4650-8968-A11CCA1B8D9B}" srcId="{369DF94C-D57F-48CE-BBD8-07883450BA14}" destId="{10C62C1D-7BB4-4A22-B1FC-CD2DF742F9C2}" srcOrd="2" destOrd="0" parTransId="{6249CE1A-839B-4B7A-AC5E-A24613D07863}" sibTransId="{3316DF5A-39D6-42CA-988B-4B734EC41BA9}"/>
    <dgm:cxn modelId="{CBDEB0D4-44CE-4D7E-A348-9AD7D3E42DDB}" type="presOf" srcId="{50A3A5C2-C013-48E9-8CC0-051C409D4F9C}" destId="{048B8D84-8B32-4D8F-9AA9-477A07CBF5BD}" srcOrd="0" destOrd="0" presId="urn:microsoft.com/office/officeart/2005/8/layout/radial1"/>
    <dgm:cxn modelId="{B1BCFAFD-B52D-42B7-BBCC-12D280F3D85E}" type="presOf" srcId="{6249CE1A-839B-4B7A-AC5E-A24613D07863}" destId="{A5495D1B-B44A-41A6-BA87-6F0A14FB8EE5}" srcOrd="0" destOrd="0" presId="urn:microsoft.com/office/officeart/2005/8/layout/radial1"/>
    <dgm:cxn modelId="{F9337B34-972E-4FCB-AFDE-BC4803EE2F67}" type="presParOf" srcId="{048B8D84-8B32-4D8F-9AA9-477A07CBF5BD}" destId="{D9491072-156D-4791-B2A2-608750C2560D}" srcOrd="0" destOrd="0" presId="urn:microsoft.com/office/officeart/2005/8/layout/radial1"/>
    <dgm:cxn modelId="{2F7E4D12-1349-4E62-8A80-71797446591B}" type="presParOf" srcId="{048B8D84-8B32-4D8F-9AA9-477A07CBF5BD}" destId="{1B0D1895-F0B9-4530-9A61-B482382EBEF5}" srcOrd="1" destOrd="0" presId="urn:microsoft.com/office/officeart/2005/8/layout/radial1"/>
    <dgm:cxn modelId="{851639EF-0E5A-44DF-A19B-EEC036800EC5}" type="presParOf" srcId="{1B0D1895-F0B9-4530-9A61-B482382EBEF5}" destId="{1B7B2A65-663D-44BF-A94E-6A99E273E37E}" srcOrd="0" destOrd="0" presId="urn:microsoft.com/office/officeart/2005/8/layout/radial1"/>
    <dgm:cxn modelId="{9137F98A-4D14-45B7-9852-1C4614F1E4D8}" type="presParOf" srcId="{048B8D84-8B32-4D8F-9AA9-477A07CBF5BD}" destId="{206BDA85-8ACE-4EEB-902E-AA21D42A8E04}" srcOrd="2" destOrd="0" presId="urn:microsoft.com/office/officeart/2005/8/layout/radial1"/>
    <dgm:cxn modelId="{26A0CF0C-E4AA-43CF-89D5-E85CE3C8754E}" type="presParOf" srcId="{048B8D84-8B32-4D8F-9AA9-477A07CBF5BD}" destId="{DD879025-2426-49A5-BE7C-285CB6F8495A}" srcOrd="3" destOrd="0" presId="urn:microsoft.com/office/officeart/2005/8/layout/radial1"/>
    <dgm:cxn modelId="{FAC29366-BE65-4616-9892-9BC442CA2112}" type="presParOf" srcId="{DD879025-2426-49A5-BE7C-285CB6F8495A}" destId="{68B5FB9F-7D3F-418C-BAD4-7D26BF7964A8}" srcOrd="0" destOrd="0" presId="urn:microsoft.com/office/officeart/2005/8/layout/radial1"/>
    <dgm:cxn modelId="{323F4DE3-44E4-4CD6-BFB7-BA560F5D72F9}" type="presParOf" srcId="{048B8D84-8B32-4D8F-9AA9-477A07CBF5BD}" destId="{CB16728F-C4EB-40A4-B185-D2E3D2B733A7}" srcOrd="4" destOrd="0" presId="urn:microsoft.com/office/officeart/2005/8/layout/radial1"/>
    <dgm:cxn modelId="{B3F99497-F080-480C-B4B2-024181F9F8B5}" type="presParOf" srcId="{048B8D84-8B32-4D8F-9AA9-477A07CBF5BD}" destId="{A5495D1B-B44A-41A6-BA87-6F0A14FB8EE5}" srcOrd="5" destOrd="0" presId="urn:microsoft.com/office/officeart/2005/8/layout/radial1"/>
    <dgm:cxn modelId="{34A275E7-3B4C-44CC-8FF1-8B756FD77663}" type="presParOf" srcId="{A5495D1B-B44A-41A6-BA87-6F0A14FB8EE5}" destId="{4AABE57E-05F7-45C4-89DA-2AC3D3848E77}" srcOrd="0" destOrd="0" presId="urn:microsoft.com/office/officeart/2005/8/layout/radial1"/>
    <dgm:cxn modelId="{49C9C05B-1001-4384-B0D3-D2D984171B8A}" type="presParOf" srcId="{048B8D84-8B32-4D8F-9AA9-477A07CBF5BD}" destId="{E1E0F326-B555-4211-9060-A11F05D2A7D4}" srcOrd="6" destOrd="0" presId="urn:microsoft.com/office/officeart/2005/8/layout/radial1"/>
    <dgm:cxn modelId="{20731B0F-5505-4FE0-94B9-642A0F10359B}" type="presParOf" srcId="{048B8D84-8B32-4D8F-9AA9-477A07CBF5BD}" destId="{34E3C316-D2D2-4995-B7C7-93ECF62CE6FD}" srcOrd="7" destOrd="0" presId="urn:microsoft.com/office/officeart/2005/8/layout/radial1"/>
    <dgm:cxn modelId="{F022E5B4-8E65-4A8B-9479-01218AB078E2}" type="presParOf" srcId="{34E3C316-D2D2-4995-B7C7-93ECF62CE6FD}" destId="{2AEA7E15-1090-4744-BEC4-5982DD4360D6}" srcOrd="0" destOrd="0" presId="urn:microsoft.com/office/officeart/2005/8/layout/radial1"/>
    <dgm:cxn modelId="{B6786A04-B96C-4E0A-81F9-2CDF20129A7B}" type="presParOf" srcId="{048B8D84-8B32-4D8F-9AA9-477A07CBF5BD}" destId="{8EED86E4-D63E-47A8-B7BD-60AC0117CE89}"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4CA5CD-9CAD-4820-8212-D130F3A74B3D}"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42BD7B38-C8C5-4172-B4A6-E7D949ECC6CC}">
      <dgm:prSet phldrT="[Text]"/>
      <dgm:spPr/>
      <dgm:t>
        <a:bodyPr/>
        <a:lstStyle/>
        <a:p>
          <a:r>
            <a:rPr lang="en-US" dirty="0">
              <a:solidFill>
                <a:schemeClr val="bg1"/>
              </a:solidFill>
            </a:rPr>
            <a:t>ADHD Sx</a:t>
          </a:r>
        </a:p>
      </dgm:t>
    </dgm:pt>
    <dgm:pt modelId="{8B44FCD4-1231-469B-993F-0D76B478F0BC}" type="parTrans" cxnId="{64825D1A-D43B-4FD2-B70D-22D3AA9B35B7}">
      <dgm:prSet/>
      <dgm:spPr/>
      <dgm:t>
        <a:bodyPr/>
        <a:lstStyle/>
        <a:p>
          <a:endParaRPr lang="en-US"/>
        </a:p>
      </dgm:t>
    </dgm:pt>
    <dgm:pt modelId="{2FCFC9E5-F3E7-4B89-9AD8-1BC42AC4E082}" type="sibTrans" cxnId="{64825D1A-D43B-4FD2-B70D-22D3AA9B35B7}">
      <dgm:prSet/>
      <dgm:spPr/>
      <dgm:t>
        <a:bodyPr/>
        <a:lstStyle/>
        <a:p>
          <a:endParaRPr lang="en-US"/>
        </a:p>
      </dgm:t>
    </dgm:pt>
    <dgm:pt modelId="{4F183136-464B-4854-8E37-C940AFDF57B5}">
      <dgm:prSet phldrT="[Text]" custT="1"/>
      <dgm:spPr/>
      <dgm:t>
        <a:bodyPr/>
        <a:lstStyle/>
        <a:p>
          <a:r>
            <a:rPr lang="en-US" sz="1600" dirty="0">
              <a:solidFill>
                <a:schemeClr val="bg1"/>
              </a:solidFill>
              <a:latin typeface="Arial" panose="020B0604020202020204" pitchFamily="34" charset="0"/>
              <a:cs typeface="Arial" panose="020B0604020202020204" pitchFamily="34" charset="0"/>
            </a:rPr>
            <a:t>Fatigue</a:t>
          </a:r>
        </a:p>
      </dgm:t>
    </dgm:pt>
    <dgm:pt modelId="{2B561BBB-40A1-48E8-8810-3B0511F54AEC}" type="parTrans" cxnId="{186C7E2A-40E1-4DAF-A580-FE280A439075}">
      <dgm:prSet/>
      <dgm:spPr/>
      <dgm:t>
        <a:bodyPr/>
        <a:lstStyle/>
        <a:p>
          <a:endParaRPr lang="en-US"/>
        </a:p>
      </dgm:t>
    </dgm:pt>
    <dgm:pt modelId="{1EAC0E7A-1431-4E00-A7F7-EE18BCBDE06D}" type="sibTrans" cxnId="{186C7E2A-40E1-4DAF-A580-FE280A439075}">
      <dgm:prSet/>
      <dgm:spPr/>
      <dgm:t>
        <a:bodyPr/>
        <a:lstStyle/>
        <a:p>
          <a:endParaRPr lang="en-US"/>
        </a:p>
      </dgm:t>
    </dgm:pt>
    <dgm:pt modelId="{99790411-4D8A-46C6-BD8A-3E612349A210}">
      <dgm:prSet phldrT="[Text]" custT="1"/>
      <dgm:spPr/>
      <dgm:t>
        <a:bodyPr/>
        <a:lstStyle/>
        <a:p>
          <a:r>
            <a:rPr lang="en-US" sz="1800" dirty="0">
              <a:solidFill>
                <a:schemeClr val="bg1"/>
              </a:solidFill>
            </a:rPr>
            <a:t>Constipation</a:t>
          </a:r>
        </a:p>
      </dgm:t>
    </dgm:pt>
    <dgm:pt modelId="{9F725C8C-E71C-4CC2-ABAB-C27D1CAC157D}" type="parTrans" cxnId="{930881B6-EAB3-4CD9-B51C-3E6AB0E32F17}">
      <dgm:prSet/>
      <dgm:spPr/>
      <dgm:t>
        <a:bodyPr/>
        <a:lstStyle/>
        <a:p>
          <a:endParaRPr lang="en-US"/>
        </a:p>
      </dgm:t>
    </dgm:pt>
    <dgm:pt modelId="{463E96A6-76D2-4CDC-A33A-CE8D33EAD16B}" type="sibTrans" cxnId="{930881B6-EAB3-4CD9-B51C-3E6AB0E32F17}">
      <dgm:prSet/>
      <dgm:spPr/>
      <dgm:t>
        <a:bodyPr/>
        <a:lstStyle/>
        <a:p>
          <a:endParaRPr lang="en-US"/>
        </a:p>
      </dgm:t>
    </dgm:pt>
    <dgm:pt modelId="{C40DA654-2E9E-4232-80F1-EEC61FDCB525}">
      <dgm:prSet phldrT="[Text]"/>
      <dgm:spPr/>
      <dgm:t>
        <a:bodyPr/>
        <a:lstStyle/>
        <a:p>
          <a:r>
            <a:rPr lang="en-US" dirty="0">
              <a:solidFill>
                <a:schemeClr val="bg1"/>
              </a:solidFill>
            </a:rPr>
            <a:t>Dry, brittle hair</a:t>
          </a:r>
        </a:p>
      </dgm:t>
    </dgm:pt>
    <dgm:pt modelId="{690EF5EE-1CD5-483E-97B6-7F04BADFBF92}" type="parTrans" cxnId="{292635B9-9BC7-4CC7-9FBA-95F9593EC88B}">
      <dgm:prSet/>
      <dgm:spPr/>
      <dgm:t>
        <a:bodyPr/>
        <a:lstStyle/>
        <a:p>
          <a:endParaRPr lang="en-US"/>
        </a:p>
      </dgm:t>
    </dgm:pt>
    <dgm:pt modelId="{3B96838E-9942-43DD-AB89-A8571F45C700}" type="sibTrans" cxnId="{292635B9-9BC7-4CC7-9FBA-95F9593EC88B}">
      <dgm:prSet/>
      <dgm:spPr/>
      <dgm:t>
        <a:bodyPr/>
        <a:lstStyle/>
        <a:p>
          <a:endParaRPr lang="en-US"/>
        </a:p>
      </dgm:t>
    </dgm:pt>
    <dgm:pt modelId="{CB18C675-99FB-44E2-9623-ABFEC5C97985}">
      <dgm:prSet phldrT="[Text]"/>
      <dgm:spPr/>
      <dgm:t>
        <a:bodyPr/>
        <a:lstStyle/>
        <a:p>
          <a:r>
            <a:rPr lang="en-US" dirty="0">
              <a:solidFill>
                <a:schemeClr val="bg1"/>
              </a:solidFill>
            </a:rPr>
            <a:t>Sydney, Australia</a:t>
          </a:r>
        </a:p>
      </dgm:t>
    </dgm:pt>
    <dgm:pt modelId="{10737804-C20D-4AB4-946F-BAF1F10C20C7}" type="parTrans" cxnId="{D27E2576-E1C2-4749-9DA6-2C6A8EA389D8}">
      <dgm:prSet/>
      <dgm:spPr/>
      <dgm:t>
        <a:bodyPr/>
        <a:lstStyle/>
        <a:p>
          <a:endParaRPr lang="en-US"/>
        </a:p>
      </dgm:t>
    </dgm:pt>
    <dgm:pt modelId="{0F97AA56-2FC3-48B5-AD52-82A9F84D300D}" type="sibTrans" cxnId="{D27E2576-E1C2-4749-9DA6-2C6A8EA389D8}">
      <dgm:prSet/>
      <dgm:spPr/>
      <dgm:t>
        <a:bodyPr/>
        <a:lstStyle/>
        <a:p>
          <a:endParaRPr lang="en-US"/>
        </a:p>
      </dgm:t>
    </dgm:pt>
    <dgm:pt modelId="{F8BD77AE-33CC-40C4-A8B4-6D2FC26F0A7F}" type="pres">
      <dgm:prSet presAssocID="{A74CA5CD-9CAD-4820-8212-D130F3A74B3D}" presName="composite" presStyleCnt="0">
        <dgm:presLayoutVars>
          <dgm:chMax val="1"/>
          <dgm:dir/>
          <dgm:resizeHandles val="exact"/>
        </dgm:presLayoutVars>
      </dgm:prSet>
      <dgm:spPr/>
    </dgm:pt>
    <dgm:pt modelId="{B4C7BB33-21B7-4FC3-9857-527D26DC4709}" type="pres">
      <dgm:prSet presAssocID="{A74CA5CD-9CAD-4820-8212-D130F3A74B3D}" presName="radial" presStyleCnt="0">
        <dgm:presLayoutVars>
          <dgm:animLvl val="ctr"/>
        </dgm:presLayoutVars>
      </dgm:prSet>
      <dgm:spPr/>
    </dgm:pt>
    <dgm:pt modelId="{9C3F11F9-5C9D-410F-9302-7BE44BFC9219}" type="pres">
      <dgm:prSet presAssocID="{42BD7B38-C8C5-4172-B4A6-E7D949ECC6CC}" presName="centerShape" presStyleLbl="vennNode1" presStyleIdx="0" presStyleCnt="5"/>
      <dgm:spPr/>
    </dgm:pt>
    <dgm:pt modelId="{E65CB08B-61B2-4B9B-814E-8D1B58E4CE66}" type="pres">
      <dgm:prSet presAssocID="{4F183136-464B-4854-8E37-C940AFDF57B5}" presName="node" presStyleLbl="vennNode1" presStyleIdx="1" presStyleCnt="5" custScaleX="116189" custRadScaleRad="100033" custRadScaleInc="702">
        <dgm:presLayoutVars>
          <dgm:bulletEnabled val="1"/>
        </dgm:presLayoutVars>
      </dgm:prSet>
      <dgm:spPr/>
    </dgm:pt>
    <dgm:pt modelId="{91F3FA01-1B33-4672-BEF9-5D98CBDA7D1D}" type="pres">
      <dgm:prSet presAssocID="{99790411-4D8A-46C6-BD8A-3E612349A210}" presName="node" presStyleLbl="vennNode1" presStyleIdx="2" presStyleCnt="5" custScaleX="128021">
        <dgm:presLayoutVars>
          <dgm:bulletEnabled val="1"/>
        </dgm:presLayoutVars>
      </dgm:prSet>
      <dgm:spPr/>
    </dgm:pt>
    <dgm:pt modelId="{49A1F2CF-55BE-48BB-8EAE-31DBCE955216}" type="pres">
      <dgm:prSet presAssocID="{C40DA654-2E9E-4232-80F1-EEC61FDCB525}" presName="node" presStyleLbl="vennNode1" presStyleIdx="3" presStyleCnt="5">
        <dgm:presLayoutVars>
          <dgm:bulletEnabled val="1"/>
        </dgm:presLayoutVars>
      </dgm:prSet>
      <dgm:spPr/>
    </dgm:pt>
    <dgm:pt modelId="{ED12B0AF-9D68-4AED-9417-A9607020B102}" type="pres">
      <dgm:prSet presAssocID="{CB18C675-99FB-44E2-9623-ABFEC5C97985}" presName="node" presStyleLbl="vennNode1" presStyleIdx="4" presStyleCnt="5">
        <dgm:presLayoutVars>
          <dgm:bulletEnabled val="1"/>
        </dgm:presLayoutVars>
      </dgm:prSet>
      <dgm:spPr/>
    </dgm:pt>
  </dgm:ptLst>
  <dgm:cxnLst>
    <dgm:cxn modelId="{64825D1A-D43B-4FD2-B70D-22D3AA9B35B7}" srcId="{A74CA5CD-9CAD-4820-8212-D130F3A74B3D}" destId="{42BD7B38-C8C5-4172-B4A6-E7D949ECC6CC}" srcOrd="0" destOrd="0" parTransId="{8B44FCD4-1231-469B-993F-0D76B478F0BC}" sibTransId="{2FCFC9E5-F3E7-4B89-9AD8-1BC42AC4E082}"/>
    <dgm:cxn modelId="{186C7E2A-40E1-4DAF-A580-FE280A439075}" srcId="{42BD7B38-C8C5-4172-B4A6-E7D949ECC6CC}" destId="{4F183136-464B-4854-8E37-C940AFDF57B5}" srcOrd="0" destOrd="0" parTransId="{2B561BBB-40A1-48E8-8810-3B0511F54AEC}" sibTransId="{1EAC0E7A-1431-4E00-A7F7-EE18BCBDE06D}"/>
    <dgm:cxn modelId="{1B059B38-AC10-48B1-BCBA-81987061998C}" type="presOf" srcId="{C40DA654-2E9E-4232-80F1-EEC61FDCB525}" destId="{49A1F2CF-55BE-48BB-8EAE-31DBCE955216}" srcOrd="0" destOrd="0" presId="urn:microsoft.com/office/officeart/2005/8/layout/radial3"/>
    <dgm:cxn modelId="{A2569B69-4585-4B96-B8E1-CFD1DBF40EEE}" type="presOf" srcId="{A74CA5CD-9CAD-4820-8212-D130F3A74B3D}" destId="{F8BD77AE-33CC-40C4-A8B4-6D2FC26F0A7F}" srcOrd="0" destOrd="0" presId="urn:microsoft.com/office/officeart/2005/8/layout/radial3"/>
    <dgm:cxn modelId="{85F58B73-5627-4C85-9077-41B11195C247}" type="presOf" srcId="{42BD7B38-C8C5-4172-B4A6-E7D949ECC6CC}" destId="{9C3F11F9-5C9D-410F-9302-7BE44BFC9219}" srcOrd="0" destOrd="0" presId="urn:microsoft.com/office/officeart/2005/8/layout/radial3"/>
    <dgm:cxn modelId="{D27E2576-E1C2-4749-9DA6-2C6A8EA389D8}" srcId="{42BD7B38-C8C5-4172-B4A6-E7D949ECC6CC}" destId="{CB18C675-99FB-44E2-9623-ABFEC5C97985}" srcOrd="3" destOrd="0" parTransId="{10737804-C20D-4AB4-946F-BAF1F10C20C7}" sibTransId="{0F97AA56-2FC3-48B5-AD52-82A9F84D300D}"/>
    <dgm:cxn modelId="{78C48D78-E3E9-46DD-BF84-F2492FB408B2}" type="presOf" srcId="{CB18C675-99FB-44E2-9623-ABFEC5C97985}" destId="{ED12B0AF-9D68-4AED-9417-A9607020B102}" srcOrd="0" destOrd="0" presId="urn:microsoft.com/office/officeart/2005/8/layout/radial3"/>
    <dgm:cxn modelId="{930881B6-EAB3-4CD9-B51C-3E6AB0E32F17}" srcId="{42BD7B38-C8C5-4172-B4A6-E7D949ECC6CC}" destId="{99790411-4D8A-46C6-BD8A-3E612349A210}" srcOrd="1" destOrd="0" parTransId="{9F725C8C-E71C-4CC2-ABAB-C27D1CAC157D}" sibTransId="{463E96A6-76D2-4CDC-A33A-CE8D33EAD16B}"/>
    <dgm:cxn modelId="{292635B9-9BC7-4CC7-9FBA-95F9593EC88B}" srcId="{42BD7B38-C8C5-4172-B4A6-E7D949ECC6CC}" destId="{C40DA654-2E9E-4232-80F1-EEC61FDCB525}" srcOrd="2" destOrd="0" parTransId="{690EF5EE-1CD5-483E-97B6-7F04BADFBF92}" sibTransId="{3B96838E-9942-43DD-AB89-A8571F45C700}"/>
    <dgm:cxn modelId="{997719D3-E955-42B8-8C78-7CD62453E3A9}" type="presOf" srcId="{4F183136-464B-4854-8E37-C940AFDF57B5}" destId="{E65CB08B-61B2-4B9B-814E-8D1B58E4CE66}" srcOrd="0" destOrd="0" presId="urn:microsoft.com/office/officeart/2005/8/layout/radial3"/>
    <dgm:cxn modelId="{4639FDE3-1FFB-4B0C-834C-2DF0706E35F6}" type="presOf" srcId="{99790411-4D8A-46C6-BD8A-3E612349A210}" destId="{91F3FA01-1B33-4672-BEF9-5D98CBDA7D1D}" srcOrd="0" destOrd="0" presId="urn:microsoft.com/office/officeart/2005/8/layout/radial3"/>
    <dgm:cxn modelId="{DE03F0BF-D1FE-4352-A5B7-620C71BBEBD8}" type="presParOf" srcId="{F8BD77AE-33CC-40C4-A8B4-6D2FC26F0A7F}" destId="{B4C7BB33-21B7-4FC3-9857-527D26DC4709}" srcOrd="0" destOrd="0" presId="urn:microsoft.com/office/officeart/2005/8/layout/radial3"/>
    <dgm:cxn modelId="{FFB9B16C-0240-4B34-BC9E-A078FF5E7959}" type="presParOf" srcId="{B4C7BB33-21B7-4FC3-9857-527D26DC4709}" destId="{9C3F11F9-5C9D-410F-9302-7BE44BFC9219}" srcOrd="0" destOrd="0" presId="urn:microsoft.com/office/officeart/2005/8/layout/radial3"/>
    <dgm:cxn modelId="{9419A271-ADBF-4830-8AF3-DCA79FDE4AEE}" type="presParOf" srcId="{B4C7BB33-21B7-4FC3-9857-527D26DC4709}" destId="{E65CB08B-61B2-4B9B-814E-8D1B58E4CE66}" srcOrd="1" destOrd="0" presId="urn:microsoft.com/office/officeart/2005/8/layout/radial3"/>
    <dgm:cxn modelId="{D69E0A81-E5F8-4499-9471-2CFF21713B64}" type="presParOf" srcId="{B4C7BB33-21B7-4FC3-9857-527D26DC4709}" destId="{91F3FA01-1B33-4672-BEF9-5D98CBDA7D1D}" srcOrd="2" destOrd="0" presId="urn:microsoft.com/office/officeart/2005/8/layout/radial3"/>
    <dgm:cxn modelId="{6AF8AD99-11DB-48C2-AB90-ADCA2D2263DE}" type="presParOf" srcId="{B4C7BB33-21B7-4FC3-9857-527D26DC4709}" destId="{49A1F2CF-55BE-48BB-8EAE-31DBCE955216}" srcOrd="3" destOrd="0" presId="urn:microsoft.com/office/officeart/2005/8/layout/radial3"/>
    <dgm:cxn modelId="{7426B4B3-57E2-441F-8BCB-7FA9E7A83E48}" type="presParOf" srcId="{B4C7BB33-21B7-4FC3-9857-527D26DC4709}" destId="{ED12B0AF-9D68-4AED-9417-A9607020B102}"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0B1D3F8-C726-47E6-B337-40B9628DF53F}"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US"/>
        </a:p>
      </dgm:t>
    </dgm:pt>
    <dgm:pt modelId="{AC5708DD-E60D-4A5B-9E55-C2F17874CE30}">
      <dgm:prSet phldrT="[Text]"/>
      <dgm:spPr/>
      <dgm:t>
        <a:bodyPr/>
        <a:lstStyle/>
        <a:p>
          <a:r>
            <a:rPr lang="en-US" dirty="0">
              <a:latin typeface="Arial" panose="020B0604020202020204" pitchFamily="34" charset="0"/>
              <a:cs typeface="Arial" panose="020B0604020202020204" pitchFamily="34" charset="0"/>
            </a:rPr>
            <a:t>ADHD?</a:t>
          </a:r>
        </a:p>
      </dgm:t>
    </dgm:pt>
    <dgm:pt modelId="{FFE34104-6CC1-407A-86F3-F44C631FEBDD}" type="parTrans" cxnId="{E0D1134E-65F2-4C0D-8A2A-088B50A13803}">
      <dgm:prSet/>
      <dgm:spPr/>
      <dgm:t>
        <a:bodyPr/>
        <a:lstStyle/>
        <a:p>
          <a:endParaRPr lang="en-US"/>
        </a:p>
      </dgm:t>
    </dgm:pt>
    <dgm:pt modelId="{8EAFDF91-5199-4B42-8FED-7DFFFC929FBA}" type="sibTrans" cxnId="{E0D1134E-65F2-4C0D-8A2A-088B50A13803}">
      <dgm:prSet/>
      <dgm:spPr/>
      <dgm:t>
        <a:bodyPr/>
        <a:lstStyle/>
        <a:p>
          <a:endParaRPr lang="en-US"/>
        </a:p>
      </dgm:t>
    </dgm:pt>
    <dgm:pt modelId="{E65C71CB-FD4D-49B1-9753-EDCA982B958F}">
      <dgm:prSet phldrT="[Text]"/>
      <dgm:spPr/>
      <dgm:t>
        <a:bodyPr/>
        <a:lstStyle/>
        <a:p>
          <a:r>
            <a:rPr lang="en-US" dirty="0">
              <a:latin typeface="Arial" panose="020B0604020202020204" pitchFamily="34" charset="0"/>
              <a:cs typeface="Arial" panose="020B0604020202020204" pitchFamily="34" charset="0"/>
            </a:rPr>
            <a:t>Allergic shiners/Dark circles</a:t>
          </a:r>
        </a:p>
      </dgm:t>
    </dgm:pt>
    <dgm:pt modelId="{7B16EC98-078A-4C22-9F40-F15B660F93C5}" type="parTrans" cxnId="{D7935B56-A2BF-48A8-A9FF-383BB287722B}">
      <dgm:prSet/>
      <dgm:spPr/>
      <dgm:t>
        <a:bodyPr/>
        <a:lstStyle/>
        <a:p>
          <a:endParaRPr lang="en-US"/>
        </a:p>
      </dgm:t>
    </dgm:pt>
    <dgm:pt modelId="{9326ADB0-8D3C-41D5-95D3-60BEC4106ACD}" type="sibTrans" cxnId="{D7935B56-A2BF-48A8-A9FF-383BB287722B}">
      <dgm:prSet/>
      <dgm:spPr/>
      <dgm:t>
        <a:bodyPr/>
        <a:lstStyle/>
        <a:p>
          <a:endParaRPr lang="en-US"/>
        </a:p>
      </dgm:t>
    </dgm:pt>
    <dgm:pt modelId="{7215C117-B56E-4E63-B0C4-DB0A99D49A9E}">
      <dgm:prSet phldrT="[Text]"/>
      <dgm:spPr/>
      <dgm:t>
        <a:bodyPr/>
        <a:lstStyle/>
        <a:p>
          <a:r>
            <a:rPr lang="en-US" dirty="0">
              <a:latin typeface="Arial" panose="020B0604020202020204" pitchFamily="34" charset="0"/>
              <a:cs typeface="Arial" panose="020B0604020202020204" pitchFamily="34" charset="0"/>
            </a:rPr>
            <a:t>Restless</a:t>
          </a:r>
        </a:p>
      </dgm:t>
    </dgm:pt>
    <dgm:pt modelId="{42619F41-3416-452C-BDD7-CCB82CEC2303}" type="parTrans" cxnId="{0C3D4A19-5F19-437B-80C2-B4922B84CAC1}">
      <dgm:prSet/>
      <dgm:spPr/>
      <dgm:t>
        <a:bodyPr/>
        <a:lstStyle/>
        <a:p>
          <a:endParaRPr lang="en-US"/>
        </a:p>
      </dgm:t>
    </dgm:pt>
    <dgm:pt modelId="{6D195135-D40E-42E5-979A-8DF0C70DD9CA}" type="sibTrans" cxnId="{0C3D4A19-5F19-437B-80C2-B4922B84CAC1}">
      <dgm:prSet/>
      <dgm:spPr/>
      <dgm:t>
        <a:bodyPr/>
        <a:lstStyle/>
        <a:p>
          <a:endParaRPr lang="en-US"/>
        </a:p>
      </dgm:t>
    </dgm:pt>
    <dgm:pt modelId="{EE6F5D8A-33FC-4DE9-A462-EFEBE116F591}">
      <dgm:prSet phldrT="[Text]"/>
      <dgm:spPr/>
      <dgm:t>
        <a:bodyPr/>
        <a:lstStyle/>
        <a:p>
          <a:r>
            <a:rPr lang="en-US" dirty="0">
              <a:latin typeface="Arial" panose="020B0604020202020204" pitchFamily="34" charset="0"/>
              <a:cs typeface="Arial" panose="020B0604020202020204" pitchFamily="34" charset="0"/>
            </a:rPr>
            <a:t>Falls asleep in class</a:t>
          </a:r>
        </a:p>
      </dgm:t>
    </dgm:pt>
    <dgm:pt modelId="{0058BB42-D9C7-4D10-9D31-D63DFCC74CC3}" type="parTrans" cxnId="{8CE84843-4F05-4541-9B2E-C669599586D2}">
      <dgm:prSet/>
      <dgm:spPr/>
      <dgm:t>
        <a:bodyPr/>
        <a:lstStyle/>
        <a:p>
          <a:endParaRPr lang="en-US"/>
        </a:p>
      </dgm:t>
    </dgm:pt>
    <dgm:pt modelId="{C6E3ABE0-D3F3-40F5-A6B9-0E509415DA65}" type="sibTrans" cxnId="{8CE84843-4F05-4541-9B2E-C669599586D2}">
      <dgm:prSet/>
      <dgm:spPr/>
      <dgm:t>
        <a:bodyPr/>
        <a:lstStyle/>
        <a:p>
          <a:endParaRPr lang="en-US"/>
        </a:p>
      </dgm:t>
    </dgm:pt>
    <dgm:pt modelId="{008393E5-3D6A-4908-99B3-83F585560414}">
      <dgm:prSet phldrT="[Text]"/>
      <dgm:spPr/>
      <dgm:t>
        <a:bodyPr/>
        <a:lstStyle/>
        <a:p>
          <a:r>
            <a:rPr lang="en-US" dirty="0">
              <a:latin typeface="Arial" panose="020B0604020202020204" pitchFamily="34" charset="0"/>
              <a:cs typeface="Arial" panose="020B0604020202020204" pitchFamily="34" charset="0"/>
            </a:rPr>
            <a:t>Food sensitivities</a:t>
          </a:r>
        </a:p>
      </dgm:t>
    </dgm:pt>
    <dgm:pt modelId="{A4800E49-582D-482C-87D7-5C6F7FE01E7E}" type="parTrans" cxnId="{58D39997-3142-4841-BD27-234653840C21}">
      <dgm:prSet/>
      <dgm:spPr/>
      <dgm:t>
        <a:bodyPr/>
        <a:lstStyle/>
        <a:p>
          <a:endParaRPr lang="en-US"/>
        </a:p>
      </dgm:t>
    </dgm:pt>
    <dgm:pt modelId="{1BA82EA1-0E3D-419F-B098-21A3D275D65D}" type="sibTrans" cxnId="{58D39997-3142-4841-BD27-234653840C21}">
      <dgm:prSet/>
      <dgm:spPr/>
      <dgm:t>
        <a:bodyPr/>
        <a:lstStyle/>
        <a:p>
          <a:endParaRPr lang="en-US"/>
        </a:p>
      </dgm:t>
    </dgm:pt>
    <dgm:pt modelId="{832153CF-64DB-4BE5-978A-8E73D559D0C0}">
      <dgm:prSet phldrT="[Text]"/>
      <dgm:spPr/>
      <dgm:t>
        <a:bodyPr/>
        <a:lstStyle/>
        <a:p>
          <a:r>
            <a:rPr lang="en-US" dirty="0">
              <a:latin typeface="Arial" panose="020B0604020202020204" pitchFamily="34" charset="0"/>
              <a:cs typeface="Arial" panose="020B0604020202020204" pitchFamily="34" charset="0"/>
            </a:rPr>
            <a:t>Snores</a:t>
          </a:r>
        </a:p>
      </dgm:t>
    </dgm:pt>
    <dgm:pt modelId="{04CCE3BC-F41C-4E57-992F-23936D5FF0B4}" type="parTrans" cxnId="{8C8DE5B0-47A0-47B1-A8AE-768E0D7E48EB}">
      <dgm:prSet/>
      <dgm:spPr/>
      <dgm:t>
        <a:bodyPr/>
        <a:lstStyle/>
        <a:p>
          <a:endParaRPr lang="en-US"/>
        </a:p>
      </dgm:t>
    </dgm:pt>
    <dgm:pt modelId="{D709B945-E32D-496F-91E7-8B3D9DEA6CE8}" type="sibTrans" cxnId="{8C8DE5B0-47A0-47B1-A8AE-768E0D7E48EB}">
      <dgm:prSet/>
      <dgm:spPr/>
      <dgm:t>
        <a:bodyPr/>
        <a:lstStyle/>
        <a:p>
          <a:endParaRPr lang="en-US"/>
        </a:p>
      </dgm:t>
    </dgm:pt>
    <dgm:pt modelId="{EB67F338-B928-45DC-8E2E-36E594C67B05}" type="pres">
      <dgm:prSet presAssocID="{B0B1D3F8-C726-47E6-B337-40B9628DF53F}" presName="Name0" presStyleCnt="0">
        <dgm:presLayoutVars>
          <dgm:chPref val="1"/>
          <dgm:dir/>
          <dgm:animOne val="branch"/>
          <dgm:animLvl val="lvl"/>
          <dgm:resizeHandles/>
        </dgm:presLayoutVars>
      </dgm:prSet>
      <dgm:spPr/>
    </dgm:pt>
    <dgm:pt modelId="{901033D6-6D36-4AB3-9D00-8FC54B1BE3B0}" type="pres">
      <dgm:prSet presAssocID="{AC5708DD-E60D-4A5B-9E55-C2F17874CE30}" presName="vertOne" presStyleCnt="0"/>
      <dgm:spPr/>
    </dgm:pt>
    <dgm:pt modelId="{08BE89F9-D31B-4F6D-8027-0FA25D8E6726}" type="pres">
      <dgm:prSet presAssocID="{AC5708DD-E60D-4A5B-9E55-C2F17874CE30}" presName="txOne" presStyleLbl="node0" presStyleIdx="0" presStyleCnt="1">
        <dgm:presLayoutVars>
          <dgm:chPref val="3"/>
        </dgm:presLayoutVars>
      </dgm:prSet>
      <dgm:spPr/>
    </dgm:pt>
    <dgm:pt modelId="{6336DC75-1769-4156-BB5F-BA348D7C2336}" type="pres">
      <dgm:prSet presAssocID="{AC5708DD-E60D-4A5B-9E55-C2F17874CE30}" presName="parTransOne" presStyleCnt="0"/>
      <dgm:spPr/>
    </dgm:pt>
    <dgm:pt modelId="{3727AEB7-FE17-48F7-82B2-F29CE7298C55}" type="pres">
      <dgm:prSet presAssocID="{AC5708DD-E60D-4A5B-9E55-C2F17874CE30}" presName="horzOne" presStyleCnt="0"/>
      <dgm:spPr/>
    </dgm:pt>
    <dgm:pt modelId="{E3332E0E-2AFE-4AAD-B64D-0FB53D840849}" type="pres">
      <dgm:prSet presAssocID="{E65C71CB-FD4D-49B1-9753-EDCA982B958F}" presName="vertTwo" presStyleCnt="0"/>
      <dgm:spPr/>
    </dgm:pt>
    <dgm:pt modelId="{7A186690-D93B-4C40-BFFF-56B44633002C}" type="pres">
      <dgm:prSet presAssocID="{E65C71CB-FD4D-49B1-9753-EDCA982B958F}" presName="txTwo" presStyleLbl="node2" presStyleIdx="0" presStyleCnt="2">
        <dgm:presLayoutVars>
          <dgm:chPref val="3"/>
        </dgm:presLayoutVars>
      </dgm:prSet>
      <dgm:spPr/>
    </dgm:pt>
    <dgm:pt modelId="{99EA0A47-8DA8-466E-B090-50969DA7433F}" type="pres">
      <dgm:prSet presAssocID="{E65C71CB-FD4D-49B1-9753-EDCA982B958F}" presName="parTransTwo" presStyleCnt="0"/>
      <dgm:spPr/>
    </dgm:pt>
    <dgm:pt modelId="{4C656CF7-67E7-4C73-93D5-3E3A278830CA}" type="pres">
      <dgm:prSet presAssocID="{E65C71CB-FD4D-49B1-9753-EDCA982B958F}" presName="horzTwo" presStyleCnt="0"/>
      <dgm:spPr/>
    </dgm:pt>
    <dgm:pt modelId="{4E159D1F-0D1B-4A02-955B-363009E1E9F0}" type="pres">
      <dgm:prSet presAssocID="{7215C117-B56E-4E63-B0C4-DB0A99D49A9E}" presName="vertThree" presStyleCnt="0"/>
      <dgm:spPr/>
    </dgm:pt>
    <dgm:pt modelId="{DCD7F824-0EF9-4D20-8534-536EE1820865}" type="pres">
      <dgm:prSet presAssocID="{7215C117-B56E-4E63-B0C4-DB0A99D49A9E}" presName="txThree" presStyleLbl="node3" presStyleIdx="0" presStyleCnt="3">
        <dgm:presLayoutVars>
          <dgm:chPref val="3"/>
        </dgm:presLayoutVars>
      </dgm:prSet>
      <dgm:spPr/>
    </dgm:pt>
    <dgm:pt modelId="{BA34E621-6A62-495A-97F2-E0FE8C06946B}" type="pres">
      <dgm:prSet presAssocID="{7215C117-B56E-4E63-B0C4-DB0A99D49A9E}" presName="horzThree" presStyleCnt="0"/>
      <dgm:spPr/>
    </dgm:pt>
    <dgm:pt modelId="{A022E664-D397-4CA3-B196-843A38063AE3}" type="pres">
      <dgm:prSet presAssocID="{6D195135-D40E-42E5-979A-8DF0C70DD9CA}" presName="sibSpaceThree" presStyleCnt="0"/>
      <dgm:spPr/>
    </dgm:pt>
    <dgm:pt modelId="{D6A553E1-556D-4B6A-B2CC-6455F8160874}" type="pres">
      <dgm:prSet presAssocID="{EE6F5D8A-33FC-4DE9-A462-EFEBE116F591}" presName="vertThree" presStyleCnt="0"/>
      <dgm:spPr/>
    </dgm:pt>
    <dgm:pt modelId="{F7007B2E-4473-40A7-A7EB-A2078829DB2D}" type="pres">
      <dgm:prSet presAssocID="{EE6F5D8A-33FC-4DE9-A462-EFEBE116F591}" presName="txThree" presStyleLbl="node3" presStyleIdx="1" presStyleCnt="3">
        <dgm:presLayoutVars>
          <dgm:chPref val="3"/>
        </dgm:presLayoutVars>
      </dgm:prSet>
      <dgm:spPr/>
    </dgm:pt>
    <dgm:pt modelId="{F707BD92-3F9D-4697-A29D-929CFB9CE5A9}" type="pres">
      <dgm:prSet presAssocID="{EE6F5D8A-33FC-4DE9-A462-EFEBE116F591}" presName="horzThree" presStyleCnt="0"/>
      <dgm:spPr/>
    </dgm:pt>
    <dgm:pt modelId="{4FE435AF-6842-4650-B860-C26E88DC6FBC}" type="pres">
      <dgm:prSet presAssocID="{9326ADB0-8D3C-41D5-95D3-60BEC4106ACD}" presName="sibSpaceTwo" presStyleCnt="0"/>
      <dgm:spPr/>
    </dgm:pt>
    <dgm:pt modelId="{B8DEB69D-3951-4C61-8513-BFE9E3E619A9}" type="pres">
      <dgm:prSet presAssocID="{008393E5-3D6A-4908-99B3-83F585560414}" presName="vertTwo" presStyleCnt="0"/>
      <dgm:spPr/>
    </dgm:pt>
    <dgm:pt modelId="{163E6A58-418F-4B31-945C-AD3802B3E560}" type="pres">
      <dgm:prSet presAssocID="{008393E5-3D6A-4908-99B3-83F585560414}" presName="txTwo" presStyleLbl="node2" presStyleIdx="1" presStyleCnt="2">
        <dgm:presLayoutVars>
          <dgm:chPref val="3"/>
        </dgm:presLayoutVars>
      </dgm:prSet>
      <dgm:spPr/>
    </dgm:pt>
    <dgm:pt modelId="{97A85533-476B-46C6-A8CA-C61E9889765A}" type="pres">
      <dgm:prSet presAssocID="{008393E5-3D6A-4908-99B3-83F585560414}" presName="parTransTwo" presStyleCnt="0"/>
      <dgm:spPr/>
    </dgm:pt>
    <dgm:pt modelId="{459D0A78-41D7-46A0-8E98-69A1F5754B79}" type="pres">
      <dgm:prSet presAssocID="{008393E5-3D6A-4908-99B3-83F585560414}" presName="horzTwo" presStyleCnt="0"/>
      <dgm:spPr/>
    </dgm:pt>
    <dgm:pt modelId="{612CF9A2-8D96-481E-902E-393AF97854CC}" type="pres">
      <dgm:prSet presAssocID="{832153CF-64DB-4BE5-978A-8E73D559D0C0}" presName="vertThree" presStyleCnt="0"/>
      <dgm:spPr/>
    </dgm:pt>
    <dgm:pt modelId="{188A3A4C-EE64-49E6-9674-672A875EBEF5}" type="pres">
      <dgm:prSet presAssocID="{832153CF-64DB-4BE5-978A-8E73D559D0C0}" presName="txThree" presStyleLbl="node3" presStyleIdx="2" presStyleCnt="3">
        <dgm:presLayoutVars>
          <dgm:chPref val="3"/>
        </dgm:presLayoutVars>
      </dgm:prSet>
      <dgm:spPr/>
    </dgm:pt>
    <dgm:pt modelId="{8B099ECF-0DFB-4B15-8C49-30379CAF826D}" type="pres">
      <dgm:prSet presAssocID="{832153CF-64DB-4BE5-978A-8E73D559D0C0}" presName="horzThree" presStyleCnt="0"/>
      <dgm:spPr/>
    </dgm:pt>
  </dgm:ptLst>
  <dgm:cxnLst>
    <dgm:cxn modelId="{0C3D4A19-5F19-437B-80C2-B4922B84CAC1}" srcId="{E65C71CB-FD4D-49B1-9753-EDCA982B958F}" destId="{7215C117-B56E-4E63-B0C4-DB0A99D49A9E}" srcOrd="0" destOrd="0" parTransId="{42619F41-3416-452C-BDD7-CCB82CEC2303}" sibTransId="{6D195135-D40E-42E5-979A-8DF0C70DD9CA}"/>
    <dgm:cxn modelId="{B632292A-4A03-4FEB-A38A-668D24E11069}" type="presOf" srcId="{7215C117-B56E-4E63-B0C4-DB0A99D49A9E}" destId="{DCD7F824-0EF9-4D20-8534-536EE1820865}" srcOrd="0" destOrd="0" presId="urn:microsoft.com/office/officeart/2005/8/layout/hierarchy4"/>
    <dgm:cxn modelId="{8CE84843-4F05-4541-9B2E-C669599586D2}" srcId="{E65C71CB-FD4D-49B1-9753-EDCA982B958F}" destId="{EE6F5D8A-33FC-4DE9-A462-EFEBE116F591}" srcOrd="1" destOrd="0" parTransId="{0058BB42-D9C7-4D10-9D31-D63DFCC74CC3}" sibTransId="{C6E3ABE0-D3F3-40F5-A6B9-0E509415DA65}"/>
    <dgm:cxn modelId="{E0D1134E-65F2-4C0D-8A2A-088B50A13803}" srcId="{B0B1D3F8-C726-47E6-B337-40B9628DF53F}" destId="{AC5708DD-E60D-4A5B-9E55-C2F17874CE30}" srcOrd="0" destOrd="0" parTransId="{FFE34104-6CC1-407A-86F3-F44C631FEBDD}" sibTransId="{8EAFDF91-5199-4B42-8FED-7DFFFC929FBA}"/>
    <dgm:cxn modelId="{67E0D553-1424-44A3-831E-29C7629F9ACF}" type="presOf" srcId="{AC5708DD-E60D-4A5B-9E55-C2F17874CE30}" destId="{08BE89F9-D31B-4F6D-8027-0FA25D8E6726}" srcOrd="0" destOrd="0" presId="urn:microsoft.com/office/officeart/2005/8/layout/hierarchy4"/>
    <dgm:cxn modelId="{D7935B56-A2BF-48A8-A9FF-383BB287722B}" srcId="{AC5708DD-E60D-4A5B-9E55-C2F17874CE30}" destId="{E65C71CB-FD4D-49B1-9753-EDCA982B958F}" srcOrd="0" destOrd="0" parTransId="{7B16EC98-078A-4C22-9F40-F15B660F93C5}" sibTransId="{9326ADB0-8D3C-41D5-95D3-60BEC4106ACD}"/>
    <dgm:cxn modelId="{1DB82464-1B72-4F67-838F-15745F954AC8}" type="presOf" srcId="{B0B1D3F8-C726-47E6-B337-40B9628DF53F}" destId="{EB67F338-B928-45DC-8E2E-36E594C67B05}" srcOrd="0" destOrd="0" presId="urn:microsoft.com/office/officeart/2005/8/layout/hierarchy4"/>
    <dgm:cxn modelId="{16513794-C380-418D-8D67-0B511718DDDE}" type="presOf" srcId="{EE6F5D8A-33FC-4DE9-A462-EFEBE116F591}" destId="{F7007B2E-4473-40A7-A7EB-A2078829DB2D}" srcOrd="0" destOrd="0" presId="urn:microsoft.com/office/officeart/2005/8/layout/hierarchy4"/>
    <dgm:cxn modelId="{58D39997-3142-4841-BD27-234653840C21}" srcId="{AC5708DD-E60D-4A5B-9E55-C2F17874CE30}" destId="{008393E5-3D6A-4908-99B3-83F585560414}" srcOrd="1" destOrd="0" parTransId="{A4800E49-582D-482C-87D7-5C6F7FE01E7E}" sibTransId="{1BA82EA1-0E3D-419F-B098-21A3D275D65D}"/>
    <dgm:cxn modelId="{E8B37B9A-7CBE-421D-920C-155B39267E3C}" type="presOf" srcId="{832153CF-64DB-4BE5-978A-8E73D559D0C0}" destId="{188A3A4C-EE64-49E6-9674-672A875EBEF5}" srcOrd="0" destOrd="0" presId="urn:microsoft.com/office/officeart/2005/8/layout/hierarchy4"/>
    <dgm:cxn modelId="{8C8DE5B0-47A0-47B1-A8AE-768E0D7E48EB}" srcId="{008393E5-3D6A-4908-99B3-83F585560414}" destId="{832153CF-64DB-4BE5-978A-8E73D559D0C0}" srcOrd="0" destOrd="0" parTransId="{04CCE3BC-F41C-4E57-992F-23936D5FF0B4}" sibTransId="{D709B945-E32D-496F-91E7-8B3D9DEA6CE8}"/>
    <dgm:cxn modelId="{2A1719B9-3D25-483A-A657-CD48EC447242}" type="presOf" srcId="{008393E5-3D6A-4908-99B3-83F585560414}" destId="{163E6A58-418F-4B31-945C-AD3802B3E560}" srcOrd="0" destOrd="0" presId="urn:microsoft.com/office/officeart/2005/8/layout/hierarchy4"/>
    <dgm:cxn modelId="{23BE9BC9-28EA-4B0D-8BE2-06E74B13F144}" type="presOf" srcId="{E65C71CB-FD4D-49B1-9753-EDCA982B958F}" destId="{7A186690-D93B-4C40-BFFF-56B44633002C}" srcOrd="0" destOrd="0" presId="urn:microsoft.com/office/officeart/2005/8/layout/hierarchy4"/>
    <dgm:cxn modelId="{45A31156-533C-4F94-B97F-8D10CBB0BCDD}" type="presParOf" srcId="{EB67F338-B928-45DC-8E2E-36E594C67B05}" destId="{901033D6-6D36-4AB3-9D00-8FC54B1BE3B0}" srcOrd="0" destOrd="0" presId="urn:microsoft.com/office/officeart/2005/8/layout/hierarchy4"/>
    <dgm:cxn modelId="{6203AA1B-0C90-42C8-998E-D3CE0A73C110}" type="presParOf" srcId="{901033D6-6D36-4AB3-9D00-8FC54B1BE3B0}" destId="{08BE89F9-D31B-4F6D-8027-0FA25D8E6726}" srcOrd="0" destOrd="0" presId="urn:microsoft.com/office/officeart/2005/8/layout/hierarchy4"/>
    <dgm:cxn modelId="{7477A5DC-1C3E-4145-B773-C8D8A6D665AB}" type="presParOf" srcId="{901033D6-6D36-4AB3-9D00-8FC54B1BE3B0}" destId="{6336DC75-1769-4156-BB5F-BA348D7C2336}" srcOrd="1" destOrd="0" presId="urn:microsoft.com/office/officeart/2005/8/layout/hierarchy4"/>
    <dgm:cxn modelId="{865FA795-8618-4910-A479-375A06011E20}" type="presParOf" srcId="{901033D6-6D36-4AB3-9D00-8FC54B1BE3B0}" destId="{3727AEB7-FE17-48F7-82B2-F29CE7298C55}" srcOrd="2" destOrd="0" presId="urn:microsoft.com/office/officeart/2005/8/layout/hierarchy4"/>
    <dgm:cxn modelId="{E2E5F2D9-FF4E-413D-A40F-2B58CDBDCF86}" type="presParOf" srcId="{3727AEB7-FE17-48F7-82B2-F29CE7298C55}" destId="{E3332E0E-2AFE-4AAD-B64D-0FB53D840849}" srcOrd="0" destOrd="0" presId="urn:microsoft.com/office/officeart/2005/8/layout/hierarchy4"/>
    <dgm:cxn modelId="{09142B26-E1A5-485C-9520-7CE73DD33460}" type="presParOf" srcId="{E3332E0E-2AFE-4AAD-B64D-0FB53D840849}" destId="{7A186690-D93B-4C40-BFFF-56B44633002C}" srcOrd="0" destOrd="0" presId="urn:microsoft.com/office/officeart/2005/8/layout/hierarchy4"/>
    <dgm:cxn modelId="{A1927434-74E4-4B35-A020-255B1966D350}" type="presParOf" srcId="{E3332E0E-2AFE-4AAD-B64D-0FB53D840849}" destId="{99EA0A47-8DA8-466E-B090-50969DA7433F}" srcOrd="1" destOrd="0" presId="urn:microsoft.com/office/officeart/2005/8/layout/hierarchy4"/>
    <dgm:cxn modelId="{21B20AD2-8106-41C7-96F1-33076136A1BF}" type="presParOf" srcId="{E3332E0E-2AFE-4AAD-B64D-0FB53D840849}" destId="{4C656CF7-67E7-4C73-93D5-3E3A278830CA}" srcOrd="2" destOrd="0" presId="urn:microsoft.com/office/officeart/2005/8/layout/hierarchy4"/>
    <dgm:cxn modelId="{D469F1B3-222F-47A1-B1AE-849A95B5C83B}" type="presParOf" srcId="{4C656CF7-67E7-4C73-93D5-3E3A278830CA}" destId="{4E159D1F-0D1B-4A02-955B-363009E1E9F0}" srcOrd="0" destOrd="0" presId="urn:microsoft.com/office/officeart/2005/8/layout/hierarchy4"/>
    <dgm:cxn modelId="{A939C53D-FA97-4736-AA7B-47A0E03EF657}" type="presParOf" srcId="{4E159D1F-0D1B-4A02-955B-363009E1E9F0}" destId="{DCD7F824-0EF9-4D20-8534-536EE1820865}" srcOrd="0" destOrd="0" presId="urn:microsoft.com/office/officeart/2005/8/layout/hierarchy4"/>
    <dgm:cxn modelId="{A58678A1-7164-4B84-9ADE-AE8FF1FE6902}" type="presParOf" srcId="{4E159D1F-0D1B-4A02-955B-363009E1E9F0}" destId="{BA34E621-6A62-495A-97F2-E0FE8C06946B}" srcOrd="1" destOrd="0" presId="urn:microsoft.com/office/officeart/2005/8/layout/hierarchy4"/>
    <dgm:cxn modelId="{0D35A13A-AA67-47DE-AEAA-D1E6F2642260}" type="presParOf" srcId="{4C656CF7-67E7-4C73-93D5-3E3A278830CA}" destId="{A022E664-D397-4CA3-B196-843A38063AE3}" srcOrd="1" destOrd="0" presId="urn:microsoft.com/office/officeart/2005/8/layout/hierarchy4"/>
    <dgm:cxn modelId="{7236041B-78D6-43F9-B617-D9492120EB96}" type="presParOf" srcId="{4C656CF7-67E7-4C73-93D5-3E3A278830CA}" destId="{D6A553E1-556D-4B6A-B2CC-6455F8160874}" srcOrd="2" destOrd="0" presId="urn:microsoft.com/office/officeart/2005/8/layout/hierarchy4"/>
    <dgm:cxn modelId="{1F2945A3-C68F-4807-A955-F46C4E582157}" type="presParOf" srcId="{D6A553E1-556D-4B6A-B2CC-6455F8160874}" destId="{F7007B2E-4473-40A7-A7EB-A2078829DB2D}" srcOrd="0" destOrd="0" presId="urn:microsoft.com/office/officeart/2005/8/layout/hierarchy4"/>
    <dgm:cxn modelId="{25BFD74D-0DCC-4D6E-B817-9679A6B5FD37}" type="presParOf" srcId="{D6A553E1-556D-4B6A-B2CC-6455F8160874}" destId="{F707BD92-3F9D-4697-A29D-929CFB9CE5A9}" srcOrd="1" destOrd="0" presId="urn:microsoft.com/office/officeart/2005/8/layout/hierarchy4"/>
    <dgm:cxn modelId="{D9972DB0-3015-421E-B63F-9E89F58730BA}" type="presParOf" srcId="{3727AEB7-FE17-48F7-82B2-F29CE7298C55}" destId="{4FE435AF-6842-4650-B860-C26E88DC6FBC}" srcOrd="1" destOrd="0" presId="urn:microsoft.com/office/officeart/2005/8/layout/hierarchy4"/>
    <dgm:cxn modelId="{BC2282D6-C80A-4FAD-A502-549D67E04CFE}" type="presParOf" srcId="{3727AEB7-FE17-48F7-82B2-F29CE7298C55}" destId="{B8DEB69D-3951-4C61-8513-BFE9E3E619A9}" srcOrd="2" destOrd="0" presId="urn:microsoft.com/office/officeart/2005/8/layout/hierarchy4"/>
    <dgm:cxn modelId="{A842F919-024B-403A-8509-2B57C1F56F9B}" type="presParOf" srcId="{B8DEB69D-3951-4C61-8513-BFE9E3E619A9}" destId="{163E6A58-418F-4B31-945C-AD3802B3E560}" srcOrd="0" destOrd="0" presId="urn:microsoft.com/office/officeart/2005/8/layout/hierarchy4"/>
    <dgm:cxn modelId="{E85D9B5E-381D-4F55-8DDC-8E9C952D7D11}" type="presParOf" srcId="{B8DEB69D-3951-4C61-8513-BFE9E3E619A9}" destId="{97A85533-476B-46C6-A8CA-C61E9889765A}" srcOrd="1" destOrd="0" presId="urn:microsoft.com/office/officeart/2005/8/layout/hierarchy4"/>
    <dgm:cxn modelId="{2F8E31CD-83EB-4836-B873-6E6BD5BB31CF}" type="presParOf" srcId="{B8DEB69D-3951-4C61-8513-BFE9E3E619A9}" destId="{459D0A78-41D7-46A0-8E98-69A1F5754B79}" srcOrd="2" destOrd="0" presId="urn:microsoft.com/office/officeart/2005/8/layout/hierarchy4"/>
    <dgm:cxn modelId="{E4D968F4-6D27-4F04-B3D2-63930C7E1C79}" type="presParOf" srcId="{459D0A78-41D7-46A0-8E98-69A1F5754B79}" destId="{612CF9A2-8D96-481E-902E-393AF97854CC}" srcOrd="0" destOrd="0" presId="urn:microsoft.com/office/officeart/2005/8/layout/hierarchy4"/>
    <dgm:cxn modelId="{1736859C-BDDF-474F-9B81-7122FA3B3093}" type="presParOf" srcId="{612CF9A2-8D96-481E-902E-393AF97854CC}" destId="{188A3A4C-EE64-49E6-9674-672A875EBEF5}" srcOrd="0" destOrd="0" presId="urn:microsoft.com/office/officeart/2005/8/layout/hierarchy4"/>
    <dgm:cxn modelId="{F6BAEBA8-7640-4305-9783-91EFC69C3B99}" type="presParOf" srcId="{612CF9A2-8D96-481E-902E-393AF97854CC}" destId="{8B099ECF-0DFB-4B15-8C49-30379CAF82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32EBE1-4FD9-4252-9735-18F38214D46C}">
      <dsp:nvSpPr>
        <dsp:cNvPr id="0" name=""/>
        <dsp:cNvSpPr/>
      </dsp:nvSpPr>
      <dsp:spPr>
        <a:xfrm>
          <a:off x="3130193" y="1734374"/>
          <a:ext cx="2204465" cy="1906951"/>
        </a:xfrm>
        <a:prstGeom prst="hexagon">
          <a:avLst>
            <a:gd name="adj" fmla="val 28570"/>
            <a:gd name="vf" fmla="val 11547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ADHD </a:t>
          </a:r>
        </a:p>
      </dsp:txBody>
      <dsp:txXfrm>
        <a:off x="3495504" y="2050382"/>
        <a:ext cx="1473843" cy="1274935"/>
      </dsp:txXfrm>
    </dsp:sp>
    <dsp:sp modelId="{3459608F-57BF-4D0F-9343-648600125567}">
      <dsp:nvSpPr>
        <dsp:cNvPr id="0" name=""/>
        <dsp:cNvSpPr/>
      </dsp:nvSpPr>
      <dsp:spPr>
        <a:xfrm>
          <a:off x="4510612" y="822026"/>
          <a:ext cx="831738" cy="71665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F51995-DC10-44C3-AD3B-8B9F74440CD7}">
      <dsp:nvSpPr>
        <dsp:cNvPr id="0" name=""/>
        <dsp:cNvSpPr/>
      </dsp:nvSpPr>
      <dsp:spPr>
        <a:xfrm>
          <a:off x="3333256" y="0"/>
          <a:ext cx="1806543" cy="1562872"/>
        </a:xfrm>
        <a:prstGeom prst="hexagon">
          <a:avLst>
            <a:gd name="adj" fmla="val 28570"/>
            <a:gd name="vf" fmla="val 11547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Toxins</a:t>
          </a:r>
        </a:p>
      </dsp:txBody>
      <dsp:txXfrm>
        <a:off x="3632639" y="259001"/>
        <a:ext cx="1207777" cy="1044870"/>
      </dsp:txXfrm>
    </dsp:sp>
    <dsp:sp modelId="{8E124A03-595A-49D7-8D09-D56EAD1C9D61}">
      <dsp:nvSpPr>
        <dsp:cNvPr id="0" name=""/>
        <dsp:cNvSpPr/>
      </dsp:nvSpPr>
      <dsp:spPr>
        <a:xfrm>
          <a:off x="5481316" y="2161785"/>
          <a:ext cx="831738" cy="71665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CCCC8A-5786-4F1C-A53A-2D1BF7EEBA9F}">
      <dsp:nvSpPr>
        <dsp:cNvPr id="0" name=""/>
        <dsp:cNvSpPr/>
      </dsp:nvSpPr>
      <dsp:spPr>
        <a:xfrm>
          <a:off x="4990067" y="961271"/>
          <a:ext cx="1806543" cy="1562872"/>
        </a:xfrm>
        <a:prstGeom prst="hexagon">
          <a:avLst>
            <a:gd name="adj" fmla="val 28570"/>
            <a:gd name="vf" fmla="val 11547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Diet &amp; Nutritional Deficiencies</a:t>
          </a:r>
        </a:p>
      </dsp:txBody>
      <dsp:txXfrm>
        <a:off x="5289450" y="1220272"/>
        <a:ext cx="1207777" cy="1044870"/>
      </dsp:txXfrm>
    </dsp:sp>
    <dsp:sp modelId="{F73119E8-E7D2-4858-B1AD-9BE9E5953965}">
      <dsp:nvSpPr>
        <dsp:cNvPr id="0" name=""/>
        <dsp:cNvSpPr/>
      </dsp:nvSpPr>
      <dsp:spPr>
        <a:xfrm>
          <a:off x="4807002" y="3674121"/>
          <a:ext cx="831738" cy="71665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A35D0A-944A-4A53-B2F3-749E640EF255}">
      <dsp:nvSpPr>
        <dsp:cNvPr id="0" name=""/>
        <dsp:cNvSpPr/>
      </dsp:nvSpPr>
      <dsp:spPr>
        <a:xfrm>
          <a:off x="4990067" y="2851019"/>
          <a:ext cx="1806543" cy="1562872"/>
        </a:xfrm>
        <a:prstGeom prst="hexagon">
          <a:avLst>
            <a:gd name="adj" fmla="val 28570"/>
            <a:gd name="vf" fmla="val 11547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Metabolic &amp; mitochondrial Dysfunction (thyroid)</a:t>
          </a:r>
        </a:p>
      </dsp:txBody>
      <dsp:txXfrm>
        <a:off x="5289450" y="3110020"/>
        <a:ext cx="1207777" cy="1044870"/>
      </dsp:txXfrm>
    </dsp:sp>
    <dsp:sp modelId="{9AC187E9-7CAA-4482-8D49-6C0BF586B1F7}">
      <dsp:nvSpPr>
        <dsp:cNvPr id="0" name=""/>
        <dsp:cNvSpPr/>
      </dsp:nvSpPr>
      <dsp:spPr>
        <a:xfrm>
          <a:off x="3134296" y="3831107"/>
          <a:ext cx="831738" cy="71665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797C7A-B4B9-46E6-83D1-A73171C7796C}">
      <dsp:nvSpPr>
        <dsp:cNvPr id="0" name=""/>
        <dsp:cNvSpPr/>
      </dsp:nvSpPr>
      <dsp:spPr>
        <a:xfrm>
          <a:off x="3333256" y="3813366"/>
          <a:ext cx="1806543" cy="1562872"/>
        </a:xfrm>
        <a:prstGeom prst="hexagon">
          <a:avLst>
            <a:gd name="adj" fmla="val 28570"/>
            <a:gd name="vf" fmla="val 11547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Sleep</a:t>
          </a:r>
        </a:p>
        <a:p>
          <a:pPr marL="0" lvl="0" indent="0" algn="ctr" defTabSz="622300">
            <a:lnSpc>
              <a:spcPct val="90000"/>
            </a:lnSpc>
            <a:spcBef>
              <a:spcPct val="0"/>
            </a:spcBef>
            <a:spcAft>
              <a:spcPct val="35000"/>
            </a:spcAft>
            <a:buNone/>
          </a:pPr>
          <a:r>
            <a:rPr lang="en-US" sz="1400" kern="1200" dirty="0"/>
            <a:t>disorders</a:t>
          </a:r>
        </a:p>
      </dsp:txBody>
      <dsp:txXfrm>
        <a:off x="3632639" y="4072367"/>
        <a:ext cx="1207777" cy="1044870"/>
      </dsp:txXfrm>
    </dsp:sp>
    <dsp:sp modelId="{C48EDD06-EAC6-4EF1-BD59-F5BCFA47AA17}">
      <dsp:nvSpPr>
        <dsp:cNvPr id="0" name=""/>
        <dsp:cNvSpPr/>
      </dsp:nvSpPr>
      <dsp:spPr>
        <a:xfrm>
          <a:off x="2147696" y="2491886"/>
          <a:ext cx="831738" cy="71665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6103CC-2F6E-427A-88D2-C8026E80B003}">
      <dsp:nvSpPr>
        <dsp:cNvPr id="0" name=""/>
        <dsp:cNvSpPr/>
      </dsp:nvSpPr>
      <dsp:spPr>
        <a:xfrm>
          <a:off x="1668754" y="2852094"/>
          <a:ext cx="1806543" cy="1562872"/>
        </a:xfrm>
        <a:prstGeom prst="hexagon">
          <a:avLst>
            <a:gd name="adj" fmla="val 28570"/>
            <a:gd name="vf" fmla="val 11547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Gut Dysbiosis</a:t>
          </a:r>
        </a:p>
      </dsp:txBody>
      <dsp:txXfrm>
        <a:off x="1968137" y="3111095"/>
        <a:ext cx="1207777" cy="1044870"/>
      </dsp:txXfrm>
    </dsp:sp>
    <dsp:sp modelId="{8D729FCF-C6D8-4BE3-92C0-0DBFECDC64DB}">
      <dsp:nvSpPr>
        <dsp:cNvPr id="0" name=""/>
        <dsp:cNvSpPr/>
      </dsp:nvSpPr>
      <dsp:spPr>
        <a:xfrm>
          <a:off x="1788763" y="995676"/>
          <a:ext cx="1806543" cy="1562872"/>
        </a:xfrm>
        <a:prstGeom prst="hexagon">
          <a:avLst>
            <a:gd name="adj" fmla="val 28570"/>
            <a:gd name="vf" fmla="val 11547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Allergies</a:t>
          </a:r>
        </a:p>
      </dsp:txBody>
      <dsp:txXfrm>
        <a:off x="2088146" y="1254677"/>
        <a:ext cx="1207777" cy="10448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2958A-BE08-41BE-B3FF-FC7EA869E6AA}">
      <dsp:nvSpPr>
        <dsp:cNvPr id="0" name=""/>
        <dsp:cNvSpPr/>
      </dsp:nvSpPr>
      <dsp:spPr>
        <a:xfrm>
          <a:off x="1326731" y="526631"/>
          <a:ext cx="3518736" cy="3518736"/>
        </a:xfrm>
        <a:prstGeom prst="blockArc">
          <a:avLst>
            <a:gd name="adj1" fmla="val 10800000"/>
            <a:gd name="adj2" fmla="val 162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D2E0E3-B68F-48E0-AE73-68ACEB1E078A}">
      <dsp:nvSpPr>
        <dsp:cNvPr id="0" name=""/>
        <dsp:cNvSpPr/>
      </dsp:nvSpPr>
      <dsp:spPr>
        <a:xfrm>
          <a:off x="1326731" y="526631"/>
          <a:ext cx="3518736" cy="3518736"/>
        </a:xfrm>
        <a:prstGeom prst="blockArc">
          <a:avLst>
            <a:gd name="adj1" fmla="val 5400000"/>
            <a:gd name="adj2" fmla="val 108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955DAD8-4857-42FD-82E3-4C7DCF2CA683}">
      <dsp:nvSpPr>
        <dsp:cNvPr id="0" name=""/>
        <dsp:cNvSpPr/>
      </dsp:nvSpPr>
      <dsp:spPr>
        <a:xfrm>
          <a:off x="1326731" y="526631"/>
          <a:ext cx="3518736" cy="3518736"/>
        </a:xfrm>
        <a:prstGeom prst="blockArc">
          <a:avLst>
            <a:gd name="adj1" fmla="val 0"/>
            <a:gd name="adj2" fmla="val 54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7A59C9F-29EF-45A6-B955-CF1F643BEBCB}">
      <dsp:nvSpPr>
        <dsp:cNvPr id="0" name=""/>
        <dsp:cNvSpPr/>
      </dsp:nvSpPr>
      <dsp:spPr>
        <a:xfrm>
          <a:off x="1326731" y="526631"/>
          <a:ext cx="3518736" cy="3518736"/>
        </a:xfrm>
        <a:prstGeom prst="blockArc">
          <a:avLst>
            <a:gd name="adj1" fmla="val 16200000"/>
            <a:gd name="adj2" fmla="val 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A407E9F-90B7-4885-B350-51F087E41511}">
      <dsp:nvSpPr>
        <dsp:cNvPr id="0" name=""/>
        <dsp:cNvSpPr/>
      </dsp:nvSpPr>
      <dsp:spPr>
        <a:xfrm>
          <a:off x="2276902" y="1476802"/>
          <a:ext cx="1618394" cy="1618394"/>
        </a:xfrm>
        <a:prstGeom prst="ellipse">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t>ADHD</a:t>
          </a:r>
        </a:p>
      </dsp:txBody>
      <dsp:txXfrm>
        <a:off x="2513910" y="1713810"/>
        <a:ext cx="1144378" cy="1144378"/>
      </dsp:txXfrm>
    </dsp:sp>
    <dsp:sp modelId="{E504D3DF-EC14-4BF9-BFD0-4FB9948D0F85}">
      <dsp:nvSpPr>
        <dsp:cNvPr id="0" name=""/>
        <dsp:cNvSpPr/>
      </dsp:nvSpPr>
      <dsp:spPr>
        <a:xfrm>
          <a:off x="2519662" y="977"/>
          <a:ext cx="1132875" cy="1132875"/>
        </a:xfrm>
        <a:prstGeom prst="ellipse">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Restricted appetite</a:t>
          </a:r>
        </a:p>
      </dsp:txBody>
      <dsp:txXfrm>
        <a:off x="2685568" y="166883"/>
        <a:ext cx="801063" cy="801063"/>
      </dsp:txXfrm>
    </dsp:sp>
    <dsp:sp modelId="{F20EB07D-DAB5-4836-8BA5-B131F2FB037F}">
      <dsp:nvSpPr>
        <dsp:cNvPr id="0" name=""/>
        <dsp:cNvSpPr/>
      </dsp:nvSpPr>
      <dsp:spPr>
        <a:xfrm>
          <a:off x="4238246" y="1719562"/>
          <a:ext cx="1132875" cy="1132875"/>
        </a:xfrm>
        <a:prstGeom prst="ellipse">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Severe acne</a:t>
          </a:r>
        </a:p>
      </dsp:txBody>
      <dsp:txXfrm>
        <a:off x="4404152" y="1885468"/>
        <a:ext cx="801063" cy="801063"/>
      </dsp:txXfrm>
    </dsp:sp>
    <dsp:sp modelId="{B33C8D8E-0DBA-428C-A4E8-1E1482DB6319}">
      <dsp:nvSpPr>
        <dsp:cNvPr id="0" name=""/>
        <dsp:cNvSpPr/>
      </dsp:nvSpPr>
      <dsp:spPr>
        <a:xfrm>
          <a:off x="2519662" y="3438146"/>
          <a:ext cx="1132875" cy="1132875"/>
        </a:xfrm>
        <a:prstGeom prst="ellipse">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Chronic diarrhea</a:t>
          </a:r>
        </a:p>
      </dsp:txBody>
      <dsp:txXfrm>
        <a:off x="2685568" y="3604052"/>
        <a:ext cx="801063" cy="801063"/>
      </dsp:txXfrm>
    </dsp:sp>
    <dsp:sp modelId="{AC5787DF-9DB4-4EE9-B911-FAB18B780CEE}">
      <dsp:nvSpPr>
        <dsp:cNvPr id="0" name=""/>
        <dsp:cNvSpPr/>
      </dsp:nvSpPr>
      <dsp:spPr>
        <a:xfrm>
          <a:off x="801077" y="1719562"/>
          <a:ext cx="1132875" cy="1132875"/>
        </a:xfrm>
        <a:prstGeom prst="ellipse">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Episodic anger </a:t>
          </a:r>
        </a:p>
      </dsp:txBody>
      <dsp:txXfrm>
        <a:off x="966983" y="1885468"/>
        <a:ext cx="801063" cy="8010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491072-156D-4791-B2A2-608750C2560D}">
      <dsp:nvSpPr>
        <dsp:cNvPr id="0" name=""/>
        <dsp:cNvSpPr/>
      </dsp:nvSpPr>
      <dsp:spPr>
        <a:xfrm>
          <a:off x="2531413" y="1458555"/>
          <a:ext cx="1109373" cy="1109373"/>
        </a:xfrm>
        <a:prstGeom prst="ellipse">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ADHD Sx</a:t>
          </a:r>
        </a:p>
      </dsp:txBody>
      <dsp:txXfrm>
        <a:off x="2693877" y="1621019"/>
        <a:ext cx="784445" cy="784445"/>
      </dsp:txXfrm>
    </dsp:sp>
    <dsp:sp modelId="{1B0D1895-F0B9-4530-9A61-B482382EBEF5}">
      <dsp:nvSpPr>
        <dsp:cNvPr id="0" name=""/>
        <dsp:cNvSpPr/>
      </dsp:nvSpPr>
      <dsp:spPr>
        <a:xfrm rot="16200000">
          <a:off x="2918783" y="1275062"/>
          <a:ext cx="334633" cy="32352"/>
        </a:xfrm>
        <a:custGeom>
          <a:avLst/>
          <a:gdLst/>
          <a:ahLst/>
          <a:cxnLst/>
          <a:rect l="0" t="0" r="0" b="0"/>
          <a:pathLst>
            <a:path>
              <a:moveTo>
                <a:pt x="0" y="16176"/>
              </a:moveTo>
              <a:lnTo>
                <a:pt x="334633" y="16176"/>
              </a:lnTo>
            </a:path>
          </a:pathLst>
        </a:custGeom>
        <a:noFill/>
        <a:ln w="317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77734" y="1282873"/>
        <a:ext cx="16731" cy="16731"/>
      </dsp:txXfrm>
    </dsp:sp>
    <dsp:sp modelId="{206BDA85-8ACE-4EEB-902E-AA21D42A8E04}">
      <dsp:nvSpPr>
        <dsp:cNvPr id="0" name=""/>
        <dsp:cNvSpPr/>
      </dsp:nvSpPr>
      <dsp:spPr>
        <a:xfrm>
          <a:off x="2531413" y="14548"/>
          <a:ext cx="1109373" cy="1109373"/>
        </a:xfrm>
        <a:prstGeom prst="ellipse">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Anxiety </a:t>
          </a:r>
        </a:p>
      </dsp:txBody>
      <dsp:txXfrm>
        <a:off x="2693877" y="177012"/>
        <a:ext cx="784445" cy="784445"/>
      </dsp:txXfrm>
    </dsp:sp>
    <dsp:sp modelId="{DD879025-2426-49A5-BE7C-285CB6F8495A}">
      <dsp:nvSpPr>
        <dsp:cNvPr id="0" name=""/>
        <dsp:cNvSpPr/>
      </dsp:nvSpPr>
      <dsp:spPr>
        <a:xfrm>
          <a:off x="3640786" y="1997066"/>
          <a:ext cx="334633" cy="32352"/>
        </a:xfrm>
        <a:custGeom>
          <a:avLst/>
          <a:gdLst/>
          <a:ahLst/>
          <a:cxnLst/>
          <a:rect l="0" t="0" r="0" b="0"/>
          <a:pathLst>
            <a:path>
              <a:moveTo>
                <a:pt x="0" y="16176"/>
              </a:moveTo>
              <a:lnTo>
                <a:pt x="334633" y="16176"/>
              </a:lnTo>
            </a:path>
          </a:pathLst>
        </a:custGeom>
        <a:noFill/>
        <a:ln w="317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799737" y="2004876"/>
        <a:ext cx="16731" cy="16731"/>
      </dsp:txXfrm>
    </dsp:sp>
    <dsp:sp modelId="{CB16728F-C4EB-40A4-B185-D2E3D2B733A7}">
      <dsp:nvSpPr>
        <dsp:cNvPr id="0" name=""/>
        <dsp:cNvSpPr/>
      </dsp:nvSpPr>
      <dsp:spPr>
        <a:xfrm>
          <a:off x="3975420" y="1458555"/>
          <a:ext cx="1109373" cy="1109373"/>
        </a:xfrm>
        <a:prstGeom prst="ellipse">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Lots of sighing</a:t>
          </a:r>
        </a:p>
      </dsp:txBody>
      <dsp:txXfrm>
        <a:off x="4137884" y="1621019"/>
        <a:ext cx="784445" cy="784445"/>
      </dsp:txXfrm>
    </dsp:sp>
    <dsp:sp modelId="{A5495D1B-B44A-41A6-BA87-6F0A14FB8EE5}">
      <dsp:nvSpPr>
        <dsp:cNvPr id="0" name=""/>
        <dsp:cNvSpPr/>
      </dsp:nvSpPr>
      <dsp:spPr>
        <a:xfrm rot="5400000">
          <a:off x="2918783" y="2719069"/>
          <a:ext cx="334633" cy="32352"/>
        </a:xfrm>
        <a:custGeom>
          <a:avLst/>
          <a:gdLst/>
          <a:ahLst/>
          <a:cxnLst/>
          <a:rect l="0" t="0" r="0" b="0"/>
          <a:pathLst>
            <a:path>
              <a:moveTo>
                <a:pt x="0" y="16176"/>
              </a:moveTo>
              <a:lnTo>
                <a:pt x="334633" y="16176"/>
              </a:lnTo>
            </a:path>
          </a:pathLst>
        </a:custGeom>
        <a:noFill/>
        <a:ln w="317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77734" y="2726880"/>
        <a:ext cx="16731" cy="16731"/>
      </dsp:txXfrm>
    </dsp:sp>
    <dsp:sp modelId="{E1E0F326-B555-4211-9060-A11F05D2A7D4}">
      <dsp:nvSpPr>
        <dsp:cNvPr id="0" name=""/>
        <dsp:cNvSpPr/>
      </dsp:nvSpPr>
      <dsp:spPr>
        <a:xfrm>
          <a:off x="2531413" y="2902563"/>
          <a:ext cx="1109373" cy="1109373"/>
        </a:xfrm>
        <a:prstGeom prst="ellipse">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Salt craving</a:t>
          </a:r>
        </a:p>
      </dsp:txBody>
      <dsp:txXfrm>
        <a:off x="2693877" y="3065027"/>
        <a:ext cx="784445" cy="784445"/>
      </dsp:txXfrm>
    </dsp:sp>
    <dsp:sp modelId="{34E3C316-D2D2-4995-B7C7-93ECF62CE6FD}">
      <dsp:nvSpPr>
        <dsp:cNvPr id="0" name=""/>
        <dsp:cNvSpPr/>
      </dsp:nvSpPr>
      <dsp:spPr>
        <a:xfrm rot="10800000">
          <a:off x="2196779" y="1997066"/>
          <a:ext cx="334633" cy="32352"/>
        </a:xfrm>
        <a:custGeom>
          <a:avLst/>
          <a:gdLst/>
          <a:ahLst/>
          <a:cxnLst/>
          <a:rect l="0" t="0" r="0" b="0"/>
          <a:pathLst>
            <a:path>
              <a:moveTo>
                <a:pt x="0" y="16176"/>
              </a:moveTo>
              <a:lnTo>
                <a:pt x="334633" y="16176"/>
              </a:lnTo>
            </a:path>
          </a:pathLst>
        </a:custGeom>
        <a:noFill/>
        <a:ln w="317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355730" y="2004876"/>
        <a:ext cx="16731" cy="16731"/>
      </dsp:txXfrm>
    </dsp:sp>
    <dsp:sp modelId="{8EED86E4-D63E-47A8-B7BD-60AC0117CE89}">
      <dsp:nvSpPr>
        <dsp:cNvPr id="0" name=""/>
        <dsp:cNvSpPr/>
      </dsp:nvSpPr>
      <dsp:spPr>
        <a:xfrm>
          <a:off x="1087406" y="1458555"/>
          <a:ext cx="1109373" cy="1109373"/>
        </a:xfrm>
        <a:prstGeom prst="ellipse">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No veggies</a:t>
          </a:r>
        </a:p>
      </dsp:txBody>
      <dsp:txXfrm>
        <a:off x="1249870" y="1621019"/>
        <a:ext cx="784445" cy="7844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3F11F9-5C9D-410F-9302-7BE44BFC9219}">
      <dsp:nvSpPr>
        <dsp:cNvPr id="0" name=""/>
        <dsp:cNvSpPr/>
      </dsp:nvSpPr>
      <dsp:spPr>
        <a:xfrm>
          <a:off x="2078714" y="755800"/>
          <a:ext cx="1882871" cy="1882871"/>
        </a:xfrm>
        <a:prstGeom prst="ellipse">
          <a:avLst/>
        </a:prstGeom>
        <a:solidFill>
          <a:schemeClr val="accent1">
            <a:alpha val="50000"/>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9530" tIns="49530" rIns="49530" bIns="49530" numCol="1" spcCol="1270" anchor="ctr" anchorCtr="0">
          <a:noAutofit/>
        </a:bodyPr>
        <a:lstStyle/>
        <a:p>
          <a:pPr marL="0" lvl="0" indent="0" algn="ctr" defTabSz="1733550">
            <a:lnSpc>
              <a:spcPct val="90000"/>
            </a:lnSpc>
            <a:spcBef>
              <a:spcPct val="0"/>
            </a:spcBef>
            <a:spcAft>
              <a:spcPct val="35000"/>
            </a:spcAft>
            <a:buNone/>
          </a:pPr>
          <a:r>
            <a:rPr lang="en-US" sz="3900" kern="1200" dirty="0">
              <a:solidFill>
                <a:schemeClr val="bg1"/>
              </a:solidFill>
            </a:rPr>
            <a:t>ADHD Sx</a:t>
          </a:r>
        </a:p>
      </dsp:txBody>
      <dsp:txXfrm>
        <a:off x="2354454" y="1031540"/>
        <a:ext cx="1331391" cy="1331391"/>
      </dsp:txXfrm>
    </dsp:sp>
    <dsp:sp modelId="{E65CB08B-61B2-4B9B-814E-8D1B58E4CE66}">
      <dsp:nvSpPr>
        <dsp:cNvPr id="0" name=""/>
        <dsp:cNvSpPr/>
      </dsp:nvSpPr>
      <dsp:spPr>
        <a:xfrm>
          <a:off x="2486753" y="6"/>
          <a:ext cx="1093844" cy="941435"/>
        </a:xfrm>
        <a:prstGeom prst="ellipse">
          <a:avLst/>
        </a:prstGeom>
        <a:solidFill>
          <a:schemeClr val="accent1">
            <a:alpha val="50000"/>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latin typeface="Arial" panose="020B0604020202020204" pitchFamily="34" charset="0"/>
              <a:cs typeface="Arial" panose="020B0604020202020204" pitchFamily="34" charset="0"/>
            </a:rPr>
            <a:t>Fatigue</a:t>
          </a:r>
        </a:p>
      </dsp:txBody>
      <dsp:txXfrm>
        <a:off x="2646943" y="137876"/>
        <a:ext cx="773464" cy="665695"/>
      </dsp:txXfrm>
    </dsp:sp>
    <dsp:sp modelId="{91F3FA01-1B33-4672-BEF9-5D98CBDA7D1D}">
      <dsp:nvSpPr>
        <dsp:cNvPr id="0" name=""/>
        <dsp:cNvSpPr/>
      </dsp:nvSpPr>
      <dsp:spPr>
        <a:xfrm>
          <a:off x="3643714" y="1226518"/>
          <a:ext cx="1205235" cy="941435"/>
        </a:xfrm>
        <a:prstGeom prst="ellipse">
          <a:avLst/>
        </a:prstGeom>
        <a:solidFill>
          <a:schemeClr val="accent1">
            <a:alpha val="50000"/>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Constipation</a:t>
          </a:r>
        </a:p>
      </dsp:txBody>
      <dsp:txXfrm>
        <a:off x="3820217" y="1364388"/>
        <a:ext cx="852229" cy="665695"/>
      </dsp:txXfrm>
    </dsp:sp>
    <dsp:sp modelId="{49A1F2CF-55BE-48BB-8EAE-31DBCE955216}">
      <dsp:nvSpPr>
        <dsp:cNvPr id="0" name=""/>
        <dsp:cNvSpPr/>
      </dsp:nvSpPr>
      <dsp:spPr>
        <a:xfrm>
          <a:off x="2549432" y="2452700"/>
          <a:ext cx="941435" cy="941435"/>
        </a:xfrm>
        <a:prstGeom prst="ellipse">
          <a:avLst/>
        </a:prstGeom>
        <a:solidFill>
          <a:schemeClr val="accent1">
            <a:alpha val="50000"/>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Dry, brittle hair</a:t>
          </a:r>
        </a:p>
      </dsp:txBody>
      <dsp:txXfrm>
        <a:off x="2687302" y="2590570"/>
        <a:ext cx="665695" cy="665695"/>
      </dsp:txXfrm>
    </dsp:sp>
    <dsp:sp modelId="{ED12B0AF-9D68-4AED-9417-A9607020B102}">
      <dsp:nvSpPr>
        <dsp:cNvPr id="0" name=""/>
        <dsp:cNvSpPr/>
      </dsp:nvSpPr>
      <dsp:spPr>
        <a:xfrm>
          <a:off x="1323250" y="1226518"/>
          <a:ext cx="941435" cy="941435"/>
        </a:xfrm>
        <a:prstGeom prst="ellipse">
          <a:avLst/>
        </a:prstGeom>
        <a:solidFill>
          <a:schemeClr val="accent1">
            <a:alpha val="50000"/>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Sydney, Australia</a:t>
          </a:r>
        </a:p>
      </dsp:txBody>
      <dsp:txXfrm>
        <a:off x="1461120" y="1364388"/>
        <a:ext cx="665695" cy="6656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BE89F9-D31B-4F6D-8027-0FA25D8E6726}">
      <dsp:nvSpPr>
        <dsp:cNvPr id="0" name=""/>
        <dsp:cNvSpPr/>
      </dsp:nvSpPr>
      <dsp:spPr>
        <a:xfrm>
          <a:off x="708" y="718"/>
          <a:ext cx="6170783" cy="1059115"/>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latin typeface="Arial" panose="020B0604020202020204" pitchFamily="34" charset="0"/>
              <a:cs typeface="Arial" panose="020B0604020202020204" pitchFamily="34" charset="0"/>
            </a:rPr>
            <a:t>ADHD?</a:t>
          </a:r>
        </a:p>
      </dsp:txBody>
      <dsp:txXfrm>
        <a:off x="31728" y="31738"/>
        <a:ext cx="6108743" cy="997075"/>
      </dsp:txXfrm>
    </dsp:sp>
    <dsp:sp modelId="{7A186690-D93B-4C40-BFFF-56B44633002C}">
      <dsp:nvSpPr>
        <dsp:cNvPr id="0" name=""/>
        <dsp:cNvSpPr/>
      </dsp:nvSpPr>
      <dsp:spPr>
        <a:xfrm>
          <a:off x="708" y="1167678"/>
          <a:ext cx="4030946" cy="1059115"/>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Allergic shiners/Dark circles</a:t>
          </a:r>
        </a:p>
      </dsp:txBody>
      <dsp:txXfrm>
        <a:off x="31728" y="1198698"/>
        <a:ext cx="3968906" cy="997075"/>
      </dsp:txXfrm>
    </dsp:sp>
    <dsp:sp modelId="{DCD7F824-0EF9-4D20-8534-536EE1820865}">
      <dsp:nvSpPr>
        <dsp:cNvPr id="0" name=""/>
        <dsp:cNvSpPr/>
      </dsp:nvSpPr>
      <dsp:spPr>
        <a:xfrm>
          <a:off x="708" y="2334638"/>
          <a:ext cx="1974019" cy="1059115"/>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Restless</a:t>
          </a:r>
        </a:p>
      </dsp:txBody>
      <dsp:txXfrm>
        <a:off x="31728" y="2365658"/>
        <a:ext cx="1911979" cy="997075"/>
      </dsp:txXfrm>
    </dsp:sp>
    <dsp:sp modelId="{F7007B2E-4473-40A7-A7EB-A2078829DB2D}">
      <dsp:nvSpPr>
        <dsp:cNvPr id="0" name=""/>
        <dsp:cNvSpPr/>
      </dsp:nvSpPr>
      <dsp:spPr>
        <a:xfrm>
          <a:off x="2057636" y="2334638"/>
          <a:ext cx="1974019" cy="1059115"/>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Falls asleep in class</a:t>
          </a:r>
        </a:p>
      </dsp:txBody>
      <dsp:txXfrm>
        <a:off x="2088656" y="2365658"/>
        <a:ext cx="1911979" cy="997075"/>
      </dsp:txXfrm>
    </dsp:sp>
    <dsp:sp modelId="{163E6A58-418F-4B31-945C-AD3802B3E560}">
      <dsp:nvSpPr>
        <dsp:cNvPr id="0" name=""/>
        <dsp:cNvSpPr/>
      </dsp:nvSpPr>
      <dsp:spPr>
        <a:xfrm>
          <a:off x="4197472" y="1167678"/>
          <a:ext cx="1974019" cy="1059115"/>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Food sensitivities</a:t>
          </a:r>
        </a:p>
      </dsp:txBody>
      <dsp:txXfrm>
        <a:off x="4228492" y="1198698"/>
        <a:ext cx="1911979" cy="997075"/>
      </dsp:txXfrm>
    </dsp:sp>
    <dsp:sp modelId="{188A3A4C-EE64-49E6-9674-672A875EBEF5}">
      <dsp:nvSpPr>
        <dsp:cNvPr id="0" name=""/>
        <dsp:cNvSpPr/>
      </dsp:nvSpPr>
      <dsp:spPr>
        <a:xfrm>
          <a:off x="4197472" y="2334638"/>
          <a:ext cx="1974019" cy="1059115"/>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Snores</a:t>
          </a:r>
        </a:p>
      </dsp:txBody>
      <dsp:txXfrm>
        <a:off x="4228492" y="2365658"/>
        <a:ext cx="1911979" cy="997075"/>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78546DB-61F6-4110-8B4C-DC2CD0EFC77E}" type="datetimeFigureOut">
              <a:rPr lang="en-US" smtClean="0"/>
              <a:pPr/>
              <a:t>9/21/25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8B2BD90-41A3-4711-B7B1-71458E39938C}" type="slidenum">
              <a:rPr lang="en-US" smtClean="0"/>
              <a:pPr/>
              <a:t>‹#›</a:t>
            </a:fld>
            <a:endParaRPr lang="en-US"/>
          </a:p>
        </p:txBody>
      </p:sp>
    </p:spTree>
    <p:extLst>
      <p:ext uri="{BB962C8B-B14F-4D97-AF65-F5344CB8AC3E}">
        <p14:creationId xmlns:p14="http://schemas.microsoft.com/office/powerpoint/2010/main" val="16365889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662F28-D10B-4247-905D-A346A235E0A8}" type="datetimeFigureOut">
              <a:rPr lang="en-US" smtClean="0"/>
              <a:pPr/>
              <a:t>9/21/25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692A92-029C-4AFC-9642-F3E0F1EB14FA}" type="slidenum">
              <a:rPr lang="en-US" smtClean="0"/>
              <a:pPr/>
              <a:t>‹#›</a:t>
            </a:fld>
            <a:endParaRPr lang="en-US"/>
          </a:p>
        </p:txBody>
      </p:sp>
    </p:spTree>
    <p:extLst>
      <p:ext uri="{BB962C8B-B14F-4D97-AF65-F5344CB8AC3E}">
        <p14:creationId xmlns:p14="http://schemas.microsoft.com/office/powerpoint/2010/main" val="3030346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692A92-029C-4AFC-9642-F3E0F1EB14FA}"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who are live streaming</a:t>
            </a:r>
          </a:p>
          <a:p>
            <a:r>
              <a:rPr lang="en-US" dirty="0"/>
              <a:t>March birthdays</a:t>
            </a:r>
          </a:p>
          <a:p>
            <a:r>
              <a:rPr lang="en-US" dirty="0"/>
              <a:t>zinc</a:t>
            </a:r>
          </a:p>
        </p:txBody>
      </p:sp>
      <p:sp>
        <p:nvSpPr>
          <p:cNvPr id="4" name="Slide Number Placeholder 3"/>
          <p:cNvSpPr>
            <a:spLocks noGrp="1"/>
          </p:cNvSpPr>
          <p:nvPr>
            <p:ph type="sldNum" sz="quarter" idx="10"/>
          </p:nvPr>
        </p:nvSpPr>
        <p:spPr/>
        <p:txBody>
          <a:bodyPr/>
          <a:lstStyle/>
          <a:p>
            <a:fld id="{E04C5055-424D-4DEB-A6E2-EA710F767316}" type="slidenum">
              <a:rPr lang="en-US" smtClean="0"/>
              <a:t>58</a:t>
            </a:fld>
            <a:endParaRPr lang="en-US"/>
          </a:p>
        </p:txBody>
      </p:sp>
    </p:spTree>
    <p:extLst>
      <p:ext uri="{BB962C8B-B14F-4D97-AF65-F5344CB8AC3E}">
        <p14:creationId xmlns:p14="http://schemas.microsoft.com/office/powerpoint/2010/main" val="378635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April birthdays</a:t>
            </a:r>
          </a:p>
          <a:p>
            <a:r>
              <a:rPr lang="en-US" dirty="0"/>
              <a:t>mag</a:t>
            </a:r>
          </a:p>
        </p:txBody>
      </p:sp>
      <p:sp>
        <p:nvSpPr>
          <p:cNvPr id="4" name="Slide Number Placeholder 3"/>
          <p:cNvSpPr>
            <a:spLocks noGrp="1"/>
          </p:cNvSpPr>
          <p:nvPr>
            <p:ph type="sldNum" sz="quarter" idx="10"/>
          </p:nvPr>
        </p:nvSpPr>
        <p:spPr/>
        <p:txBody>
          <a:bodyPr/>
          <a:lstStyle/>
          <a:p>
            <a:fld id="{E04C5055-424D-4DEB-A6E2-EA710F767316}" type="slidenum">
              <a:rPr lang="en-US" smtClean="0"/>
              <a:t>59</a:t>
            </a:fld>
            <a:endParaRPr lang="en-US"/>
          </a:p>
        </p:txBody>
      </p:sp>
    </p:spTree>
    <p:extLst>
      <p:ext uri="{BB962C8B-B14F-4D97-AF65-F5344CB8AC3E}">
        <p14:creationId xmlns:p14="http://schemas.microsoft.com/office/powerpoint/2010/main" val="1573770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 birthdays</a:t>
            </a:r>
          </a:p>
          <a:p>
            <a:r>
              <a:rPr lang="en-US" dirty="0"/>
              <a:t>hypothyroid</a:t>
            </a:r>
          </a:p>
        </p:txBody>
      </p:sp>
      <p:sp>
        <p:nvSpPr>
          <p:cNvPr id="4" name="Slide Number Placeholder 3"/>
          <p:cNvSpPr>
            <a:spLocks noGrp="1"/>
          </p:cNvSpPr>
          <p:nvPr>
            <p:ph type="sldNum" sz="quarter" idx="10"/>
          </p:nvPr>
        </p:nvSpPr>
        <p:spPr/>
        <p:txBody>
          <a:bodyPr/>
          <a:lstStyle/>
          <a:p>
            <a:fld id="{E04C5055-424D-4DEB-A6E2-EA710F767316}" type="slidenum">
              <a:rPr lang="en-US" smtClean="0"/>
              <a:t>60</a:t>
            </a:fld>
            <a:endParaRPr lang="en-US"/>
          </a:p>
        </p:txBody>
      </p:sp>
    </p:spTree>
    <p:extLst>
      <p:ext uri="{BB962C8B-B14F-4D97-AF65-F5344CB8AC3E}">
        <p14:creationId xmlns:p14="http://schemas.microsoft.com/office/powerpoint/2010/main" val="13175063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Shout out from audience</a:t>
            </a:r>
          </a:p>
          <a:p>
            <a:r>
              <a:rPr lang="en-US" dirty="0"/>
              <a:t>Immune dysregulation, obstructive sleep apnea</a:t>
            </a:r>
          </a:p>
        </p:txBody>
      </p:sp>
      <p:sp>
        <p:nvSpPr>
          <p:cNvPr id="4" name="Slide Number Placeholder 3"/>
          <p:cNvSpPr>
            <a:spLocks noGrp="1"/>
          </p:cNvSpPr>
          <p:nvPr>
            <p:ph type="sldNum" sz="quarter" idx="10"/>
          </p:nvPr>
        </p:nvSpPr>
        <p:spPr/>
        <p:txBody>
          <a:bodyPr/>
          <a:lstStyle/>
          <a:p>
            <a:fld id="{E04C5055-424D-4DEB-A6E2-EA710F767316}" type="slidenum">
              <a:rPr lang="en-US" smtClean="0"/>
              <a:t>61</a:t>
            </a:fld>
            <a:endParaRPr lang="en-US"/>
          </a:p>
        </p:txBody>
      </p:sp>
    </p:spTree>
    <p:extLst>
      <p:ext uri="{BB962C8B-B14F-4D97-AF65-F5344CB8AC3E}">
        <p14:creationId xmlns:p14="http://schemas.microsoft.com/office/powerpoint/2010/main" val="39842745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7CD4A27F-2807-704B-885D-2A18F320F70E}" type="slidenum">
              <a:rPr lang="en-US" sz="1200"/>
              <a:pPr/>
              <a:t>62</a:t>
            </a:fld>
            <a:endParaRPr lang="en-US" sz="1200"/>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p>
        </p:txBody>
      </p:sp>
    </p:spTree>
    <p:extLst>
      <p:ext uri="{BB962C8B-B14F-4D97-AF65-F5344CB8AC3E}">
        <p14:creationId xmlns:p14="http://schemas.microsoft.com/office/powerpoint/2010/main" val="2892667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692A92-029C-4AFC-9642-F3E0F1EB14FA}"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24B4008C-41D0-452E-8473-3CD8B9FD5E3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956E68C9-3AF7-41CC-9061-D1C2E5199742}" type="slidenum">
              <a:rPr lang="en-US" altLang="en-US">
                <a:latin typeface="Arial" panose="020B0604020202020204" pitchFamily="34" charset="0"/>
              </a:rPr>
              <a:pPr eaLnBrk="1" hangingPunct="1">
                <a:spcBef>
                  <a:spcPct val="0"/>
                </a:spcBef>
              </a:pPr>
              <a:t>19</a:t>
            </a:fld>
            <a:endParaRPr lang="en-US" altLang="en-US">
              <a:latin typeface="Arial" panose="020B0604020202020204" pitchFamily="34" charset="0"/>
            </a:endParaRPr>
          </a:p>
        </p:txBody>
      </p:sp>
      <p:sp>
        <p:nvSpPr>
          <p:cNvPr id="77827" name="Rectangle 2">
            <a:extLst>
              <a:ext uri="{FF2B5EF4-FFF2-40B4-BE49-F238E27FC236}">
                <a16:creationId xmlns:a16="http://schemas.microsoft.com/office/drawing/2014/main" id="{397A2158-AAAF-4319-83C3-B4BB154DC32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8" name="Rectangle 3">
            <a:extLst>
              <a:ext uri="{FF2B5EF4-FFF2-40B4-BE49-F238E27FC236}">
                <a16:creationId xmlns:a16="http://schemas.microsoft.com/office/drawing/2014/main" id="{383EC854-1FE9-4F6D-B870-7D3629626AE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1301408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sugar poison for energy via mitochondria</a:t>
            </a:r>
          </a:p>
          <a:p>
            <a:r>
              <a:rPr lang="en-US" dirty="0"/>
              <a:t>Food as information vs food as calories (Bland)</a:t>
            </a:r>
          </a:p>
        </p:txBody>
      </p:sp>
      <p:sp>
        <p:nvSpPr>
          <p:cNvPr id="4" name="Slide Number Placeholder 3"/>
          <p:cNvSpPr>
            <a:spLocks noGrp="1"/>
          </p:cNvSpPr>
          <p:nvPr>
            <p:ph type="sldNum" sz="quarter" idx="10"/>
          </p:nvPr>
        </p:nvSpPr>
        <p:spPr/>
        <p:txBody>
          <a:bodyPr/>
          <a:lstStyle/>
          <a:p>
            <a:fld id="{E04C5055-424D-4DEB-A6E2-EA710F767316}" type="slidenum">
              <a:rPr lang="en-US" smtClean="0"/>
              <a:t>24</a:t>
            </a:fld>
            <a:endParaRPr lang="en-US"/>
          </a:p>
        </p:txBody>
      </p:sp>
    </p:spTree>
    <p:extLst>
      <p:ext uri="{BB962C8B-B14F-4D97-AF65-F5344CB8AC3E}">
        <p14:creationId xmlns:p14="http://schemas.microsoft.com/office/powerpoint/2010/main" val="488626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692A92-029C-4AFC-9642-F3E0F1EB14FA}" type="slidenum">
              <a:rPr lang="en-US" smtClean="0"/>
              <a:pPr/>
              <a:t>29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30D3C0F2-D047-0140-8E8A-EBA0C5862581}" type="slidenum">
              <a:rPr lang="en-US" sz="1200"/>
              <a:pPr/>
              <a:t>31</a:t>
            </a:fld>
            <a:endParaRPr lang="en-US" sz="1200"/>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692A92-029C-4AFC-9642-F3E0F1EB14FA}" type="slidenum">
              <a:rPr lang="en-US" smtClean="0"/>
              <a:pPr/>
              <a:t>34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noTextEdit="1"/>
          </p:cNvSpPr>
          <p:nvPr>
            <p:ph type="sldImg"/>
          </p:nvPr>
        </p:nvSpPr>
        <p:spPr>
          <a:ln/>
        </p:spPr>
      </p:sp>
      <p:sp>
        <p:nvSpPr>
          <p:cNvPr id="91138"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Calibri" charset="0"/>
              <a:ea typeface="MS PGothic" charset="0"/>
            </a:endParaRPr>
          </a:p>
        </p:txBody>
      </p:sp>
      <p:sp>
        <p:nvSpPr>
          <p:cNvPr id="91139"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300">
                <a:solidFill>
                  <a:schemeClr val="tx1"/>
                </a:solidFill>
                <a:latin typeface="Garamond" charset="0"/>
                <a:ea typeface="MS PGothic" charset="0"/>
                <a:cs typeface="MS PGothic" charset="0"/>
              </a:defRPr>
            </a:lvl1pPr>
            <a:lvl2pPr marL="719844" indent="-276863">
              <a:defRPr sz="2300">
                <a:solidFill>
                  <a:schemeClr val="tx1"/>
                </a:solidFill>
                <a:latin typeface="Garamond" charset="0"/>
                <a:ea typeface="MS PGothic" charset="0"/>
                <a:cs typeface="MS PGothic" charset="0"/>
              </a:defRPr>
            </a:lvl2pPr>
            <a:lvl3pPr marL="1107453" indent="-221491">
              <a:defRPr sz="2300">
                <a:solidFill>
                  <a:schemeClr val="tx1"/>
                </a:solidFill>
                <a:latin typeface="Garamond" charset="0"/>
                <a:ea typeface="MS PGothic" charset="0"/>
                <a:cs typeface="MS PGothic" charset="0"/>
              </a:defRPr>
            </a:lvl3pPr>
            <a:lvl4pPr marL="1550434" indent="-221491">
              <a:defRPr sz="2300">
                <a:solidFill>
                  <a:schemeClr val="tx1"/>
                </a:solidFill>
                <a:latin typeface="Garamond" charset="0"/>
                <a:ea typeface="MS PGothic" charset="0"/>
                <a:cs typeface="MS PGothic" charset="0"/>
              </a:defRPr>
            </a:lvl4pPr>
            <a:lvl5pPr marL="1993415" indent="-221491">
              <a:defRPr sz="2300">
                <a:solidFill>
                  <a:schemeClr val="tx1"/>
                </a:solidFill>
                <a:latin typeface="Garamond" charset="0"/>
                <a:ea typeface="MS PGothic" charset="0"/>
                <a:cs typeface="MS PGothic" charset="0"/>
              </a:defRPr>
            </a:lvl5pPr>
            <a:lvl6pPr marL="2436396" indent="-221491" eaLnBrk="0" fontAlgn="base" hangingPunct="0">
              <a:spcBef>
                <a:spcPct val="0"/>
              </a:spcBef>
              <a:spcAft>
                <a:spcPct val="0"/>
              </a:spcAft>
              <a:defRPr sz="2300">
                <a:solidFill>
                  <a:schemeClr val="tx1"/>
                </a:solidFill>
                <a:latin typeface="Garamond" charset="0"/>
                <a:ea typeface="MS PGothic" charset="0"/>
                <a:cs typeface="MS PGothic" charset="0"/>
              </a:defRPr>
            </a:lvl6pPr>
            <a:lvl7pPr marL="2879377" indent="-221491" eaLnBrk="0" fontAlgn="base" hangingPunct="0">
              <a:spcBef>
                <a:spcPct val="0"/>
              </a:spcBef>
              <a:spcAft>
                <a:spcPct val="0"/>
              </a:spcAft>
              <a:defRPr sz="2300">
                <a:solidFill>
                  <a:schemeClr val="tx1"/>
                </a:solidFill>
                <a:latin typeface="Garamond" charset="0"/>
                <a:ea typeface="MS PGothic" charset="0"/>
                <a:cs typeface="MS PGothic" charset="0"/>
              </a:defRPr>
            </a:lvl7pPr>
            <a:lvl8pPr marL="3322358" indent="-221491" eaLnBrk="0" fontAlgn="base" hangingPunct="0">
              <a:spcBef>
                <a:spcPct val="0"/>
              </a:spcBef>
              <a:spcAft>
                <a:spcPct val="0"/>
              </a:spcAft>
              <a:defRPr sz="2300">
                <a:solidFill>
                  <a:schemeClr val="tx1"/>
                </a:solidFill>
                <a:latin typeface="Garamond" charset="0"/>
                <a:ea typeface="MS PGothic" charset="0"/>
                <a:cs typeface="MS PGothic" charset="0"/>
              </a:defRPr>
            </a:lvl8pPr>
            <a:lvl9pPr marL="3765339" indent="-221491" eaLnBrk="0" fontAlgn="base" hangingPunct="0">
              <a:spcBef>
                <a:spcPct val="0"/>
              </a:spcBef>
              <a:spcAft>
                <a:spcPct val="0"/>
              </a:spcAft>
              <a:defRPr sz="2300">
                <a:solidFill>
                  <a:schemeClr val="tx1"/>
                </a:solidFill>
                <a:latin typeface="Garamond" charset="0"/>
                <a:ea typeface="MS PGothic" charset="0"/>
                <a:cs typeface="MS PGothic" charset="0"/>
              </a:defRPr>
            </a:lvl9pPr>
          </a:lstStyle>
          <a:p>
            <a:fld id="{9A1DA46B-FA27-284F-AA8E-5D93071B3B56}" type="slidenum">
              <a:rPr lang="en-US" sz="1100">
                <a:solidFill>
                  <a:srgbClr val="000000"/>
                </a:solidFill>
                <a:latin typeface="Arial" charset="0"/>
              </a:rPr>
              <a:pPr/>
              <a:t>47</a:t>
            </a:fld>
            <a:endParaRPr lang="en-US" sz="1100">
              <a:solidFill>
                <a:srgbClr val="000000"/>
              </a:solidFill>
              <a:latin typeface="Arial" charset="0"/>
            </a:endParaRPr>
          </a:p>
        </p:txBody>
      </p:sp>
    </p:spTree>
    <p:extLst>
      <p:ext uri="{BB962C8B-B14F-4D97-AF65-F5344CB8AC3E}">
        <p14:creationId xmlns:p14="http://schemas.microsoft.com/office/powerpoint/2010/main" val="2412582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582C9C06-3B13-A148-90FA-363DC237C514}"/>
              </a:ext>
            </a:extLst>
          </p:cNvPr>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Garamond" panose="02020404030301010803" pitchFamily="18" charset="0"/>
                <a:ea typeface="ＭＳ Ｐゴシック" panose="020B0600070205080204" pitchFamily="34" charset="-128"/>
              </a:defRPr>
            </a:lvl1pPr>
            <a:lvl2pPr marL="742950" indent="-285750">
              <a:defRPr sz="2400">
                <a:solidFill>
                  <a:schemeClr val="tx1"/>
                </a:solidFill>
                <a:latin typeface="Garamond" panose="02020404030301010803" pitchFamily="18" charset="0"/>
                <a:ea typeface="ＭＳ Ｐゴシック" panose="020B0600070205080204" pitchFamily="34" charset="-128"/>
              </a:defRPr>
            </a:lvl2pPr>
            <a:lvl3pPr marL="1143000" indent="-228600">
              <a:defRPr sz="2400">
                <a:solidFill>
                  <a:schemeClr val="tx1"/>
                </a:solidFill>
                <a:latin typeface="Garamond" panose="02020404030301010803" pitchFamily="18" charset="0"/>
                <a:ea typeface="ＭＳ Ｐゴシック" panose="020B0600070205080204" pitchFamily="34" charset="-128"/>
              </a:defRPr>
            </a:lvl3pPr>
            <a:lvl4pPr marL="1600200" indent="-228600">
              <a:defRPr sz="2400">
                <a:solidFill>
                  <a:schemeClr val="tx1"/>
                </a:solidFill>
                <a:latin typeface="Garamond" panose="02020404030301010803" pitchFamily="18" charset="0"/>
                <a:ea typeface="ＭＳ Ｐゴシック" panose="020B0600070205080204" pitchFamily="34" charset="-128"/>
              </a:defRPr>
            </a:lvl4pPr>
            <a:lvl5pPr marL="2057400" indent="-228600">
              <a:defRPr sz="2400">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9pPr>
          </a:lstStyle>
          <a:p>
            <a:fld id="{D9494EBB-833E-294C-91E9-7810675C0CF2}" type="slidenum">
              <a:rPr lang="en-US" altLang="en-US" sz="1200">
                <a:latin typeface="Arial" panose="020B0604020202020204" pitchFamily="34" charset="0"/>
              </a:rPr>
              <a:pPr/>
              <a:t>55</a:t>
            </a:fld>
            <a:endParaRPr lang="en-US" altLang="en-US" sz="1200">
              <a:latin typeface="Arial" panose="020B0604020202020204" pitchFamily="34" charset="0"/>
            </a:endParaRPr>
          </a:p>
        </p:txBody>
      </p:sp>
      <p:sp>
        <p:nvSpPr>
          <p:cNvPr id="82946" name="Rectangle 2">
            <a:extLst>
              <a:ext uri="{FF2B5EF4-FFF2-40B4-BE49-F238E27FC236}">
                <a16:creationId xmlns:a16="http://schemas.microsoft.com/office/drawing/2014/main" id="{661DB42B-7D62-C946-9790-81844D4DAEC1}"/>
              </a:ext>
            </a:extLst>
          </p:cNvPr>
          <p:cNvSpPr>
            <a:spLocks noGrp="1" noRot="1" noChangeAspect="1" noChangeArrowheads="1" noTextEdit="1"/>
          </p:cNvSpPr>
          <p:nvPr>
            <p:ph type="sldImg"/>
          </p:nvPr>
        </p:nvSpPr>
        <p:spPr>
          <a:xfrm>
            <a:off x="1187450" y="706438"/>
            <a:ext cx="4714875" cy="3536950"/>
          </a:xfrm>
          <a:ln/>
        </p:spPr>
      </p:sp>
      <p:sp>
        <p:nvSpPr>
          <p:cNvPr id="82947" name="Rectangle 3">
            <a:extLst>
              <a:ext uri="{FF2B5EF4-FFF2-40B4-BE49-F238E27FC236}">
                <a16:creationId xmlns:a16="http://schemas.microsoft.com/office/drawing/2014/main" id="{577B8359-2B2A-F849-B0B6-3D079E9A3E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2173230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fld id="{16E2BBC8-3994-4384-AD63-D1500E68DC40}" type="slidenum">
              <a:rPr lang="en-US" smtClean="0"/>
              <a:pPr/>
              <a:t>‹#›</a:t>
            </a:fld>
            <a:endParaRPr lang="en-US"/>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en-US"/>
              <a:t>Click to edit Master title style</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p:txBody>
          <a:bodyPr/>
          <a:lstStyle/>
          <a:p>
            <a:fld id="{57C11EBF-8D99-40CF-B2A3-DC9AFF9CFE4C}" type="datetimeFigureOut">
              <a:rPr lang="en-US" smtClean="0"/>
              <a:pPr/>
              <a:t>9/21/25</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Date Placeholder 1"/>
          <p:cNvSpPr>
            <a:spLocks noGrp="1"/>
          </p:cNvSpPr>
          <p:nvPr>
            <p:ph type="dt" sz="half" idx="10"/>
          </p:nvPr>
        </p:nvSpPr>
        <p:spPr/>
        <p:txBody>
          <a:bodyPr/>
          <a:lstStyle/>
          <a:p>
            <a:fld id="{57C11EBF-8D99-40CF-B2A3-DC9AFF9CFE4C}" type="datetimeFigureOut">
              <a:rPr lang="en-US" smtClean="0"/>
              <a:pPr/>
              <a:t>9/21/25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E2BBC8-3994-4384-AD63-D1500E68DC4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Overlay-ContentCaption.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4" y="590550"/>
            <a:ext cx="3657600" cy="1162050"/>
          </a:xfrm>
        </p:spPr>
        <p:txBody>
          <a:bodyPr anchor="b"/>
          <a:lstStyle>
            <a:lvl1pPr algn="ctr">
              <a:defRPr sz="3600" b="0"/>
            </a:lvl1pPr>
          </a:lstStyle>
          <a:p>
            <a:r>
              <a:rPr lang="en-US"/>
              <a:t>Click to edit Master title style</a:t>
            </a:r>
            <a:endParaRPr/>
          </a:p>
        </p:txBody>
      </p:sp>
      <p:sp>
        <p:nvSpPr>
          <p:cNvPr id="3" name="Content Placeholder 2"/>
          <p:cNvSpPr>
            <a:spLocks noGrp="1"/>
          </p:cNvSpPr>
          <p:nvPr>
            <p:ph idx="1"/>
          </p:nvPr>
        </p:nvSpPr>
        <p:spPr>
          <a:xfrm>
            <a:off x="4693023" y="739588"/>
            <a:ext cx="3657600" cy="5308787"/>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779464" y="1816100"/>
            <a:ext cx="3657600" cy="38227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C11EBF-8D99-40CF-B2A3-DC9AFF9CFE4C}" type="datetimeFigureOut">
              <a:rPr lang="en-US" smtClean="0"/>
              <a:pPr/>
              <a:t>9/21/25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E2BBC8-3994-4384-AD63-D1500E68DC4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Overlay-PictureCaption.png"/>
          <p:cNvPicPr>
            <a:picLocks noChangeAspect="1"/>
          </p:cNvPicPr>
          <p:nvPr/>
        </p:nvPicPr>
        <p:blipFill>
          <a:blip r:embed="rId2"/>
          <a:stretch>
            <a:fillRect/>
          </a:stretch>
        </p:blipFill>
        <p:spPr>
          <a:xfrm>
            <a:off x="448977" y="187452"/>
            <a:ext cx="8536656" cy="6483096"/>
          </a:xfrm>
          <a:prstGeom prst="rect">
            <a:avLst/>
          </a:prstGeom>
        </p:spPr>
      </p:pic>
      <p:sp>
        <p:nvSpPr>
          <p:cNvPr id="2" name="Title 1"/>
          <p:cNvSpPr>
            <a:spLocks noGrp="1"/>
          </p:cNvSpPr>
          <p:nvPr>
            <p:ph type="title"/>
          </p:nvPr>
        </p:nvSpPr>
        <p:spPr>
          <a:xfrm>
            <a:off x="3886200" y="533400"/>
            <a:ext cx="4476750" cy="1252538"/>
          </a:xfrm>
        </p:spPr>
        <p:txBody>
          <a:bodyPr anchor="b"/>
          <a:lstStyle>
            <a:lvl1pPr algn="l">
              <a:defRPr sz="3600" b="0"/>
            </a:lvl1pPr>
          </a:lstStyle>
          <a:p>
            <a:r>
              <a:rPr lang="en-US"/>
              <a:t>Click to edit Master title style</a:t>
            </a:r>
            <a:endParaRPr/>
          </a:p>
        </p:txBody>
      </p:sp>
      <p:sp>
        <p:nvSpPr>
          <p:cNvPr id="4" name="Text Placeholder 3"/>
          <p:cNvSpPr>
            <a:spLocks noGrp="1"/>
          </p:cNvSpPr>
          <p:nvPr>
            <p:ph type="body" sz="half" idx="2"/>
          </p:nvPr>
        </p:nvSpPr>
        <p:spPr>
          <a:xfrm>
            <a:off x="3886124" y="1828800"/>
            <a:ext cx="4474539"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6124" y="6288741"/>
            <a:ext cx="1887537" cy="365125"/>
          </a:xfrm>
        </p:spPr>
        <p:txBody>
          <a:bodyPr/>
          <a:lstStyle/>
          <a:p>
            <a:fld id="{57C11EBF-8D99-40CF-B2A3-DC9AFF9CFE4C}" type="datetimeFigureOut">
              <a:rPr lang="en-US" smtClean="0"/>
              <a:pPr/>
              <a:t>9/21/25</a:t>
            </a:fld>
            <a:endParaRPr lang="en-US"/>
          </a:p>
        </p:txBody>
      </p:sp>
      <p:sp>
        <p:nvSpPr>
          <p:cNvPr id="6" name="Footer Placeholder 5"/>
          <p:cNvSpPr>
            <a:spLocks noGrp="1"/>
          </p:cNvSpPr>
          <p:nvPr>
            <p:ph type="ftr" sz="quarter" idx="11"/>
          </p:nvPr>
        </p:nvSpPr>
        <p:spPr>
          <a:xfrm>
            <a:off x="5867399" y="6288741"/>
            <a:ext cx="2675965" cy="365125"/>
          </a:xfrm>
        </p:spPr>
        <p:txBody>
          <a:bodyPr/>
          <a:lstStyle/>
          <a:p>
            <a:endParaRPr lang="en-US"/>
          </a:p>
        </p:txBody>
      </p:sp>
      <p:sp>
        <p:nvSpPr>
          <p:cNvPr id="7" name="Slide Number Placeholder 6"/>
          <p:cNvSpPr>
            <a:spLocks noGrp="1"/>
          </p:cNvSpPr>
          <p:nvPr>
            <p:ph type="sldNum" sz="quarter" idx="12"/>
          </p:nvPr>
        </p:nvSpPr>
        <p:spPr/>
        <p:txBody>
          <a:bodyPr/>
          <a:lstStyle/>
          <a:p>
            <a:fld id="{16E2BBC8-3994-4384-AD63-D1500E68DC40}" type="slidenum">
              <a:rPr lang="en-US" smtClean="0"/>
              <a:pPr/>
              <a:t>‹#›</a:t>
            </a:fld>
            <a:endParaRPr lang="en-US"/>
          </a:p>
        </p:txBody>
      </p:sp>
      <p:sp>
        <p:nvSpPr>
          <p:cNvPr id="3" name="Picture Placeholder 2"/>
          <p:cNvSpPr>
            <a:spLocks noGrp="1"/>
          </p:cNvSpPr>
          <p:nvPr>
            <p:ph type="pic" idx="1"/>
          </p:nvPr>
        </p:nvSpPr>
        <p:spPr>
          <a:xfrm flipH="1">
            <a:off x="188253" y="179292"/>
            <a:ext cx="3281087" cy="6483096"/>
          </a:xfrm>
          <a:prstGeom prst="round1Rect">
            <a:avLst>
              <a:gd name="adj" fmla="val 17325"/>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4710953" y="533400"/>
            <a:ext cx="3657600" cy="1252538"/>
          </a:xfrm>
        </p:spPr>
        <p:txBody>
          <a:bodyPr anchor="b"/>
          <a:lstStyle>
            <a:lvl1pPr algn="l">
              <a:defRPr sz="3600" b="0"/>
            </a:lvl1pPr>
          </a:lstStyle>
          <a:p>
            <a:r>
              <a:rPr lang="en-US"/>
              <a:t>Click to edit Master title style</a:t>
            </a:r>
            <a:endParaRPr/>
          </a:p>
        </p:txBody>
      </p:sp>
      <p:sp>
        <p:nvSpPr>
          <p:cNvPr id="3" name="Picture Placeholder 2"/>
          <p:cNvSpPr>
            <a:spLocks noGrp="1"/>
          </p:cNvSpPr>
          <p:nvPr>
            <p:ph type="pic" idx="1"/>
          </p:nvPr>
        </p:nvSpPr>
        <p:spPr>
          <a:xfrm flipH="1">
            <a:off x="596153" y="1600199"/>
            <a:ext cx="3657600" cy="3657601"/>
          </a:xfrm>
          <a:prstGeom prst="ellipse">
            <a:avLst/>
          </a:prstGeom>
          <a:blipFill dpi="0" rotWithShape="0">
            <a:blip r:embed="rId3" cstate="print"/>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4" name="Text Placeholder 3"/>
          <p:cNvSpPr>
            <a:spLocks noGrp="1"/>
          </p:cNvSpPr>
          <p:nvPr>
            <p:ph type="body" sz="half" idx="2"/>
          </p:nvPr>
        </p:nvSpPr>
        <p:spPr>
          <a:xfrm>
            <a:off x="4710412" y="1828800"/>
            <a:ext cx="3657600"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57C11EBF-8D99-40CF-B2A3-DC9AFF9CFE4C}" type="datetimeFigureOut">
              <a:rPr lang="en-US" smtClean="0"/>
              <a:pPr/>
              <a:t>9/21/25</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16E2BBC8-3994-4384-AD63-D1500E68DC40}"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808038" y="3778624"/>
            <a:ext cx="7560515" cy="1102658"/>
          </a:xfrm>
        </p:spPr>
        <p:txBody>
          <a:bodyPr anchor="b"/>
          <a:lstStyle>
            <a:lvl1pPr algn="l">
              <a:defRPr sz="3600" b="0"/>
            </a:lvl1pPr>
          </a:lstStyle>
          <a:p>
            <a:r>
              <a:rPr lang="en-US"/>
              <a:t>Click to edit Master title style</a:t>
            </a:r>
            <a:endParaRPr/>
          </a:p>
        </p:txBody>
      </p:sp>
      <p:sp>
        <p:nvSpPr>
          <p:cNvPr id="3" name="Picture Placeholder 2"/>
          <p:cNvSpPr>
            <a:spLocks noGrp="1"/>
          </p:cNvSpPr>
          <p:nvPr>
            <p:ph type="pic" idx="1"/>
          </p:nvPr>
        </p:nvSpPr>
        <p:spPr>
          <a:xfrm flipH="1">
            <a:off x="871584" y="762000"/>
            <a:ext cx="7427726" cy="2989730"/>
          </a:xfrm>
          <a:prstGeom prst="roundRect">
            <a:avLst>
              <a:gd name="adj" fmla="val 7476"/>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4" name="Text Placeholder 3"/>
          <p:cNvSpPr>
            <a:spLocks noGrp="1"/>
          </p:cNvSpPr>
          <p:nvPr>
            <p:ph type="body" sz="half" idx="2"/>
          </p:nvPr>
        </p:nvSpPr>
        <p:spPr>
          <a:xfrm>
            <a:off x="808034" y="4827493"/>
            <a:ext cx="7559977" cy="1220881"/>
          </a:xfrm>
        </p:spPr>
        <p:txBody>
          <a:bodyPr>
            <a:normAutofit/>
          </a:bodyPr>
          <a:lstStyle>
            <a:lvl1pPr marL="0" indent="0">
              <a:spcBef>
                <a:spcPts val="3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57C11EBF-8D99-40CF-B2A3-DC9AFF9CFE4C}" type="datetimeFigureOut">
              <a:rPr lang="en-US" smtClean="0"/>
              <a:pPr/>
              <a:t>9/21/25</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16E2BBC8-3994-4384-AD63-D1500E68DC40}"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57C11EBF-8D99-40CF-B2A3-DC9AFF9CFE4C}" type="datetimeFigureOut">
              <a:rPr lang="en-US" smtClean="0"/>
              <a:pPr/>
              <a:t>9/21/25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E2BBC8-3994-4384-AD63-D1500E68DC40}"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Vertical Title 1"/>
          <p:cNvSpPr>
            <a:spLocks noGrp="1"/>
          </p:cNvSpPr>
          <p:nvPr>
            <p:ph type="title" orient="vert"/>
          </p:nvPr>
        </p:nvSpPr>
        <p:spPr>
          <a:xfrm>
            <a:off x="7328646" y="779463"/>
            <a:ext cx="1358153" cy="526891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779462" y="779464"/>
            <a:ext cx="6170613" cy="5268911"/>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57C11EBF-8D99-40CF-B2A3-DC9AFF9CFE4C}" type="datetimeFigureOut">
              <a:rPr lang="en-US" smtClean="0"/>
              <a:pPr/>
              <a:t>9/21/25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E2BBC8-3994-4384-AD63-D1500E68DC40}"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7" name="Title 1"/>
          <p:cNvSpPr>
            <a:spLocks noGrp="1"/>
          </p:cNvSpPr>
          <p:nvPr>
            <p:ph type="title"/>
          </p:nvPr>
        </p:nvSpPr>
        <p:spPr>
          <a:xfrm>
            <a:off x="350322" y="0"/>
            <a:ext cx="8455231" cy="1193196"/>
          </a:xfrm>
          <a:prstGeom prst="rect">
            <a:avLst/>
          </a:prstGeom>
        </p:spPr>
        <p:txBody>
          <a:bodyPr/>
          <a:lstStyle>
            <a:lvl1pPr>
              <a:defRPr sz="3000"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4"/>
          <p:cNvSpPr>
            <a:spLocks noGrp="1"/>
          </p:cNvSpPr>
          <p:nvPr>
            <p:ph type="body" sz="quarter" idx="10"/>
          </p:nvPr>
        </p:nvSpPr>
        <p:spPr>
          <a:xfrm>
            <a:off x="352697" y="1536954"/>
            <a:ext cx="8464732" cy="4371976"/>
          </a:xfrm>
          <a:prstGeom prst="rect">
            <a:avLst/>
          </a:prstGeom>
        </p:spPr>
        <p:txBody>
          <a:bodyPr/>
          <a:lstStyle>
            <a:lvl1pPr marL="0" indent="0">
              <a:buNone/>
              <a:defRPr sz="2000">
                <a:latin typeface="Arial" panose="020B0604020202020204" pitchFamily="34" charset="0"/>
                <a:cs typeface="Arial" panose="020B0604020202020204" pitchFamily="34" charset="0"/>
              </a:defRPr>
            </a:lvl1pPr>
            <a:lvl2pPr marL="274320" indent="0">
              <a:buNone/>
              <a:defRPr/>
            </a:lvl2pPr>
          </a:lstStyle>
          <a:p>
            <a:pPr lvl="0"/>
            <a:r>
              <a:rPr lang="en-US" dirty="0"/>
              <a:t>Click to edit Master text styles</a:t>
            </a:r>
          </a:p>
        </p:txBody>
      </p:sp>
      <p:sp>
        <p:nvSpPr>
          <p:cNvPr id="9" name="Text Placeholder 6"/>
          <p:cNvSpPr>
            <a:spLocks noGrp="1"/>
          </p:cNvSpPr>
          <p:nvPr>
            <p:ph type="body" sz="quarter" idx="11"/>
          </p:nvPr>
        </p:nvSpPr>
        <p:spPr>
          <a:xfrm>
            <a:off x="365125" y="6254117"/>
            <a:ext cx="8465366" cy="313889"/>
          </a:xfrm>
          <a:prstGeom prst="rect">
            <a:avLst/>
          </a:prstGeom>
        </p:spPr>
        <p:txBody>
          <a:bodyPr/>
          <a:lstStyle>
            <a:lvl1pPr marL="0" indent="0">
              <a:buNone/>
              <a:defRPr sz="1200">
                <a:solidFill>
                  <a:schemeClr val="bg1">
                    <a:lumMod val="50000"/>
                  </a:schemeClr>
                </a:solidFill>
                <a:latin typeface="Arial" panose="020B0604020202020204" pitchFamily="34" charset="0"/>
                <a:cs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29809381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7" name="Title 1"/>
          <p:cNvSpPr>
            <a:spLocks noGrp="1"/>
          </p:cNvSpPr>
          <p:nvPr>
            <p:ph type="title"/>
          </p:nvPr>
        </p:nvSpPr>
        <p:spPr>
          <a:xfrm>
            <a:off x="350322" y="0"/>
            <a:ext cx="8455231" cy="1193196"/>
          </a:xfrm>
          <a:prstGeom prst="rect">
            <a:avLst/>
          </a:prstGeom>
        </p:spPr>
        <p:txBody>
          <a:bodyPr/>
          <a:lstStyle>
            <a:lvl1pPr>
              <a:defRPr sz="3000"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4"/>
          <p:cNvSpPr>
            <a:spLocks noGrp="1"/>
          </p:cNvSpPr>
          <p:nvPr>
            <p:ph type="body" sz="quarter" idx="10"/>
          </p:nvPr>
        </p:nvSpPr>
        <p:spPr>
          <a:xfrm>
            <a:off x="352697" y="1536954"/>
            <a:ext cx="8464732" cy="4371976"/>
          </a:xfrm>
          <a:prstGeom prst="rect">
            <a:avLst/>
          </a:prstGeom>
        </p:spPr>
        <p:txBody>
          <a:bodyPr/>
          <a:lstStyle>
            <a:lvl1pPr marL="0" indent="0">
              <a:buNone/>
              <a:defRPr sz="2000">
                <a:latin typeface="Arial" panose="020B0604020202020204" pitchFamily="34" charset="0"/>
                <a:cs typeface="Arial" panose="020B0604020202020204" pitchFamily="34" charset="0"/>
              </a:defRPr>
            </a:lvl1pPr>
            <a:lvl2pPr marL="274320" indent="0">
              <a:buNone/>
              <a:defRPr/>
            </a:lvl2pPr>
          </a:lstStyle>
          <a:p>
            <a:pPr lvl="0"/>
            <a:r>
              <a:rPr lang="en-US" dirty="0"/>
              <a:t>Click to edit Master text styles</a:t>
            </a:r>
          </a:p>
        </p:txBody>
      </p:sp>
      <p:sp>
        <p:nvSpPr>
          <p:cNvPr id="9" name="Text Placeholder 6"/>
          <p:cNvSpPr>
            <a:spLocks noGrp="1"/>
          </p:cNvSpPr>
          <p:nvPr>
            <p:ph type="body" sz="quarter" idx="11"/>
          </p:nvPr>
        </p:nvSpPr>
        <p:spPr>
          <a:xfrm>
            <a:off x="365125" y="6254117"/>
            <a:ext cx="8465366" cy="313889"/>
          </a:xfrm>
          <a:prstGeom prst="rect">
            <a:avLst/>
          </a:prstGeom>
        </p:spPr>
        <p:txBody>
          <a:bodyPr/>
          <a:lstStyle>
            <a:lvl1pPr marL="0" indent="0">
              <a:buNone/>
              <a:defRPr sz="1200">
                <a:solidFill>
                  <a:schemeClr val="bg1">
                    <a:lumMod val="50000"/>
                  </a:schemeClr>
                </a:solidFill>
                <a:latin typeface="Arial" panose="020B0604020202020204" pitchFamily="34" charset="0"/>
                <a:cs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42752047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orizontal">
    <p:spTree>
      <p:nvGrpSpPr>
        <p:cNvPr id="1" name=""/>
        <p:cNvGrpSpPr/>
        <p:nvPr/>
      </p:nvGrpSpPr>
      <p:grpSpPr>
        <a:xfrm>
          <a:off x="0" y="0"/>
          <a:ext cx="0" cy="0"/>
          <a:chOff x="0" y="0"/>
          <a:chExt cx="0" cy="0"/>
        </a:xfrm>
      </p:grpSpPr>
      <p:sp>
        <p:nvSpPr>
          <p:cNvPr id="5" name="Title 1"/>
          <p:cNvSpPr>
            <a:spLocks noGrp="1"/>
          </p:cNvSpPr>
          <p:nvPr>
            <p:ph type="title"/>
          </p:nvPr>
        </p:nvSpPr>
        <p:spPr>
          <a:xfrm>
            <a:off x="350322" y="0"/>
            <a:ext cx="8455231" cy="1193196"/>
          </a:xfrm>
          <a:prstGeom prst="rect">
            <a:avLst/>
          </a:prstGeom>
        </p:spPr>
        <p:txBody>
          <a:bodyPr anchor="ctr"/>
          <a:lstStyle>
            <a:lvl1pPr>
              <a:defRPr sz="2700" baseline="0"/>
            </a:lvl1pPr>
          </a:lstStyle>
          <a:p>
            <a:r>
              <a:rPr lang="en-US"/>
              <a:t>Click to edit Master title style</a:t>
            </a:r>
            <a:endParaRPr lang="en-US" dirty="0"/>
          </a:p>
        </p:txBody>
      </p:sp>
      <p:sp>
        <p:nvSpPr>
          <p:cNvPr id="6" name="Text Placeholder 4"/>
          <p:cNvSpPr>
            <a:spLocks noGrp="1"/>
          </p:cNvSpPr>
          <p:nvPr>
            <p:ph type="body" sz="quarter" idx="10"/>
          </p:nvPr>
        </p:nvSpPr>
        <p:spPr>
          <a:xfrm>
            <a:off x="352698" y="1536954"/>
            <a:ext cx="8464732" cy="4371976"/>
          </a:xfrm>
          <a:prstGeom prst="rect">
            <a:avLst/>
          </a:prstGeom>
        </p:spPr>
        <p:txBody>
          <a:bodyPr/>
          <a:lstStyle>
            <a:lvl1pPr marL="0" indent="0">
              <a:buNone/>
              <a:defRPr sz="1800"/>
            </a:lvl1pPr>
            <a:lvl2pPr marL="246888" indent="0">
              <a:buNone/>
              <a:defRPr/>
            </a:lvl2pPr>
          </a:lstStyle>
          <a:p>
            <a:pPr lvl="0"/>
            <a:r>
              <a:rPr lang="en-US"/>
              <a:t>Click to edit Master text styles</a:t>
            </a:r>
          </a:p>
        </p:txBody>
      </p:sp>
      <p:sp>
        <p:nvSpPr>
          <p:cNvPr id="7" name="Text Placeholder 6"/>
          <p:cNvSpPr>
            <a:spLocks noGrp="1"/>
          </p:cNvSpPr>
          <p:nvPr>
            <p:ph type="body" sz="quarter" idx="11"/>
          </p:nvPr>
        </p:nvSpPr>
        <p:spPr>
          <a:xfrm>
            <a:off x="365125" y="6254118"/>
            <a:ext cx="8465366" cy="313889"/>
          </a:xfrm>
          <a:prstGeom prst="rect">
            <a:avLst/>
          </a:prstGeom>
        </p:spPr>
        <p:txBody>
          <a:bodyPr/>
          <a:lstStyle>
            <a:lvl1pPr marL="0" indent="0">
              <a:buNone/>
              <a:defRPr sz="1080">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623340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57C11EBF-8D99-40CF-B2A3-DC9AFF9CFE4C}" type="datetimeFigureOut">
              <a:rPr lang="en-US" smtClean="0"/>
              <a:pPr/>
              <a:t>9/21/25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E2BBC8-3994-4384-AD63-D1500E68DC4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Overlay-SectionHeader.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3" y="2591360"/>
            <a:ext cx="7583487" cy="1362075"/>
          </a:xfrm>
        </p:spPr>
        <p:txBody>
          <a:bodyPr anchor="b" anchorCtr="0">
            <a:noAutofit/>
          </a:bodyPr>
          <a:lstStyle>
            <a:lvl1pPr algn="l">
              <a:defRPr sz="4400" b="1" cap="none"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779463" y="3950354"/>
            <a:ext cx="7583487" cy="1500187"/>
          </a:xfrm>
        </p:spPr>
        <p:txBody>
          <a:bodyPr anchor="t" anchorCtr="0"/>
          <a:lstStyle>
            <a:lvl1pPr marL="0" indent="0" algn="l">
              <a:spcBef>
                <a:spcPts val="600"/>
              </a:spcBef>
              <a:buNone/>
              <a:defRPr sz="20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C11EBF-8D99-40CF-B2A3-DC9AFF9CFE4C}" type="datetimeFigureOut">
              <a:rPr lang="en-US" smtClean="0"/>
              <a:pPr/>
              <a:t>9/21/25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E2BBC8-3994-4384-AD63-D1500E68DC4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4688541"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57C11EBF-8D99-40CF-B2A3-DC9AFF9CFE4C}" type="datetimeFigureOut">
              <a:rPr lang="en-US" smtClean="0"/>
              <a:pPr/>
              <a:t>9/21/25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E2BBC8-3994-4384-AD63-D1500E68DC4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4" name="Picture 13"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a:xfrm>
            <a:off x="779463" y="381000"/>
            <a:ext cx="7583487" cy="1044388"/>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779463"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79463"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4705350"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05350"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fld id="{57C11EBF-8D99-40CF-B2A3-DC9AFF9CFE4C}" type="datetimeFigureOut">
              <a:rPr lang="en-US" smtClean="0"/>
              <a:pPr/>
              <a:t>9/21/25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E2BBC8-3994-4384-AD63-D1500E68DC40}" type="slidenum">
              <a:rPr lang="en-US" smtClean="0"/>
              <a:pPr/>
              <a:t>‹#›</a:t>
            </a:fld>
            <a:endParaRPr lang="en-US"/>
          </a:p>
        </p:txBody>
      </p:sp>
      <p:cxnSp>
        <p:nvCxnSpPr>
          <p:cNvPr id="12" name="Straight Connector 11"/>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779462" y="1828801"/>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57C11EBF-8D99-40CF-B2A3-DC9AFF9CFE4C}" type="datetimeFigureOut">
              <a:rPr lang="en-US" smtClean="0"/>
              <a:pPr/>
              <a:t>9/21/25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E2BBC8-3994-4384-AD63-D1500E68DC40}" type="slidenum">
              <a:rPr lang="en-US" smtClean="0"/>
              <a:pPr/>
              <a:t>‹#›</a:t>
            </a:fld>
            <a:endParaRPr lang="en-US"/>
          </a:p>
        </p:txBody>
      </p:sp>
      <p:sp>
        <p:nvSpPr>
          <p:cNvPr id="10" name="Content Placeholder 2"/>
          <p:cNvSpPr>
            <a:spLocks noGrp="1"/>
          </p:cNvSpPr>
          <p:nvPr>
            <p:ph sz="half" idx="13"/>
          </p:nvPr>
        </p:nvSpPr>
        <p:spPr>
          <a:xfrm>
            <a:off x="779462" y="3991816"/>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57C11EBF-8D99-40CF-B2A3-DC9AFF9CFE4C}" type="datetimeFigureOut">
              <a:rPr lang="en-US" smtClean="0"/>
              <a:pPr/>
              <a:t>9/21/25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E2BBC8-3994-4384-AD63-D1500E68DC40}" type="slidenum">
              <a:rPr lang="en-US" smtClean="0"/>
              <a:pPr/>
              <a:t>‹#›</a:t>
            </a:fld>
            <a:endParaRPr lang="en-US"/>
          </a:p>
        </p:txBody>
      </p:sp>
      <p:sp>
        <p:nvSpPr>
          <p:cNvPr id="10"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1" name="Content Placeholder 2"/>
          <p:cNvSpPr>
            <a:spLocks noGrp="1"/>
          </p:cNvSpPr>
          <p:nvPr>
            <p:ph sz="half" idx="14"/>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5" name="Date Placeholder 4"/>
          <p:cNvSpPr>
            <a:spLocks noGrp="1"/>
          </p:cNvSpPr>
          <p:nvPr>
            <p:ph type="dt" sz="half" idx="10"/>
          </p:nvPr>
        </p:nvSpPr>
        <p:spPr/>
        <p:txBody>
          <a:bodyPr/>
          <a:lstStyle/>
          <a:p>
            <a:fld id="{57C11EBF-8D99-40CF-B2A3-DC9AFF9CFE4C}" type="datetimeFigureOut">
              <a:rPr lang="en-US" smtClean="0"/>
              <a:pPr/>
              <a:t>9/21/25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E2BBC8-3994-4384-AD63-D1500E68DC40}" type="slidenum">
              <a:rPr lang="en-US" smtClean="0"/>
              <a:pPr/>
              <a:t>‹#›</a:t>
            </a:fld>
            <a:endParaRPr lang="en-US"/>
          </a:p>
        </p:txBody>
      </p:sp>
      <p:sp>
        <p:nvSpPr>
          <p:cNvPr id="12" name="Content Placeholder 2"/>
          <p:cNvSpPr>
            <a:spLocks noGrp="1"/>
          </p:cNvSpPr>
          <p:nvPr>
            <p:ph sz="half" idx="14"/>
          </p:nvPr>
        </p:nvSpPr>
        <p:spPr>
          <a:xfrm>
            <a:off x="77946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2"/>
          <p:cNvSpPr>
            <a:spLocks noGrp="1"/>
          </p:cNvSpPr>
          <p:nvPr>
            <p:ph sz="half" idx="15"/>
          </p:nvPr>
        </p:nvSpPr>
        <p:spPr>
          <a:xfrm>
            <a:off x="77946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5"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57C11EBF-8D99-40CF-B2A3-DC9AFF9CFE4C}" type="datetimeFigureOut">
              <a:rPr lang="en-US" smtClean="0"/>
              <a:pPr/>
              <a:t>9/21/25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E2BBC8-3994-4384-AD63-D1500E68DC4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ound Diagonal Corner Rectangle 7"/>
          <p:cNvSpPr/>
          <p:nvPr/>
        </p:nvSpPr>
        <p:spPr>
          <a:xfrm>
            <a:off x="189707" y="189707"/>
            <a:ext cx="8764587" cy="6478587"/>
          </a:xfrm>
          <a:prstGeom prst="round2DiagRect">
            <a:avLst>
              <a:gd name="adj1" fmla="val 9416"/>
              <a:gd name="adj2" fmla="val 0"/>
            </a:avLst>
          </a:prstGeom>
          <a:gradFill>
            <a:gsLst>
              <a:gs pos="1700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779463" y="381000"/>
            <a:ext cx="7583487" cy="1044388"/>
          </a:xfrm>
          <a:prstGeom prst="rect">
            <a:avLst/>
          </a:prstGeom>
        </p:spPr>
        <p:txBody>
          <a:bodyPr vert="horz" lIns="91440" tIns="45720" rIns="91440" bIns="45720" rtlCol="0" anchor="b" anchorCtr="0">
            <a:noAutofit/>
          </a:bodyPr>
          <a:lstStyle/>
          <a:p>
            <a:r>
              <a:rPr lang="en-US"/>
              <a:t>Click to edit Master title style</a:t>
            </a:r>
            <a:endParaRPr/>
          </a:p>
        </p:txBody>
      </p:sp>
      <p:sp>
        <p:nvSpPr>
          <p:cNvPr id="3" name="Text Placeholder 2"/>
          <p:cNvSpPr>
            <a:spLocks noGrp="1"/>
          </p:cNvSpPr>
          <p:nvPr>
            <p:ph type="body" idx="1"/>
          </p:nvPr>
        </p:nvSpPr>
        <p:spPr>
          <a:xfrm>
            <a:off x="779463" y="1828800"/>
            <a:ext cx="7583487" cy="420893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381000" y="6288741"/>
            <a:ext cx="1887537" cy="365125"/>
          </a:xfrm>
          <a:prstGeom prst="rect">
            <a:avLst/>
          </a:prstGeom>
        </p:spPr>
        <p:txBody>
          <a:bodyPr vert="horz" lIns="91440" tIns="45720" rIns="91440" bIns="45720" rtlCol="0" anchor="ctr"/>
          <a:lstStyle>
            <a:lvl1pPr algn="l">
              <a:defRPr sz="1200">
                <a:solidFill>
                  <a:schemeClr val="bg2"/>
                </a:solidFill>
              </a:defRPr>
            </a:lvl1pPr>
          </a:lstStyle>
          <a:p>
            <a:fld id="{57C11EBF-8D99-40CF-B2A3-DC9AFF9CFE4C}" type="datetimeFigureOut">
              <a:rPr lang="en-US" smtClean="0"/>
              <a:pPr/>
              <a:t>9/21/25</a:t>
            </a:fld>
            <a:endParaRPr lang="en-US"/>
          </a:p>
        </p:txBody>
      </p:sp>
      <p:sp>
        <p:nvSpPr>
          <p:cNvPr id="5" name="Footer Placeholder 4"/>
          <p:cNvSpPr>
            <a:spLocks noGrp="1"/>
          </p:cNvSpPr>
          <p:nvPr>
            <p:ph type="ftr" sz="quarter" idx="3"/>
          </p:nvPr>
        </p:nvSpPr>
        <p:spPr>
          <a:xfrm>
            <a:off x="3304615" y="6288741"/>
            <a:ext cx="5238750" cy="365125"/>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6" name="Slide Number Placeholder 5"/>
          <p:cNvSpPr>
            <a:spLocks noGrp="1"/>
          </p:cNvSpPr>
          <p:nvPr>
            <p:ph type="sldNum" sz="quarter" idx="4"/>
          </p:nvPr>
        </p:nvSpPr>
        <p:spPr>
          <a:xfrm>
            <a:off x="8404411" y="219635"/>
            <a:ext cx="493059" cy="365125"/>
          </a:xfrm>
          <a:prstGeom prst="rect">
            <a:avLst/>
          </a:prstGeom>
        </p:spPr>
        <p:txBody>
          <a:bodyPr vert="horz" lIns="91440" tIns="45720" rIns="91440" bIns="45720" rtlCol="0" anchor="ctr"/>
          <a:lstStyle>
            <a:lvl1pPr algn="r">
              <a:defRPr sz="1200">
                <a:solidFill>
                  <a:schemeClr val="tx2"/>
                </a:solidFill>
              </a:defRPr>
            </a:lvl1pPr>
          </a:lstStyle>
          <a:p>
            <a:fld id="{16E2BBC8-3994-4384-AD63-D1500E68DC4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106" r:id="rId1"/>
    <p:sldLayoutId id="2147484107" r:id="rId2"/>
    <p:sldLayoutId id="2147484108" r:id="rId3"/>
    <p:sldLayoutId id="2147484109" r:id="rId4"/>
    <p:sldLayoutId id="2147484110" r:id="rId5"/>
    <p:sldLayoutId id="2147484111" r:id="rId6"/>
    <p:sldLayoutId id="2147484112" r:id="rId7"/>
    <p:sldLayoutId id="2147484113" r:id="rId8"/>
    <p:sldLayoutId id="2147484114" r:id="rId9"/>
    <p:sldLayoutId id="2147484115" r:id="rId10"/>
    <p:sldLayoutId id="2147484116" r:id="rId11"/>
    <p:sldLayoutId id="2147484117" r:id="rId12"/>
    <p:sldLayoutId id="2147484118" r:id="rId13"/>
    <p:sldLayoutId id="2147484119" r:id="rId14"/>
    <p:sldLayoutId id="2147484120" r:id="rId15"/>
    <p:sldLayoutId id="2147484121" r:id="rId16"/>
    <p:sldLayoutId id="2147484122" r:id="rId17"/>
    <p:sldLayoutId id="2147484123" r:id="rId18"/>
    <p:sldLayoutId id="2147484124" r:id="rId19"/>
  </p:sldLayoutIdLst>
  <p:txStyles>
    <p:titleStyle>
      <a:lvl1pPr algn="l" defTabSz="914400" rtl="0" eaLnBrk="1" latinLnBrk="0" hangingPunct="1">
        <a:spcBef>
          <a:spcPct val="0"/>
        </a:spcBef>
        <a:buNone/>
        <a:defRPr sz="3800" kern="1200">
          <a:solidFill>
            <a:schemeClr val="bg1"/>
          </a:solidFill>
          <a:latin typeface="+mj-lt"/>
          <a:ea typeface="+mj-ea"/>
          <a:cs typeface="+mj-cs"/>
        </a:defRPr>
      </a:lvl1pPr>
    </p:titleStyle>
    <p:body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GkGGCycIGASiRM&amp;tbnid=mAUXB-Z0dfYdgM:&amp;ved=0CAUQjRw&amp;url=http://www.nativevillage.org/Messages%20from%20the%20People/How%20to%20avoid%20environmental_toxins.htm&amp;ei=Ax1IUr-NF9Ld4APEyIAw&amp;bvm=bv.53217764,d.dmg&amp;psig=AFQjCNF7V8gfV6E-xfGUfF4zpZOxf7n0tg&amp;ust=1380544125432766" TargetMode="External"/><Relationship Id="rId2" Type="http://schemas.openxmlformats.org/officeDocument/2006/relationships/image" Target="../media/image17.jpeg"/><Relationship Id="rId1" Type="http://schemas.openxmlformats.org/officeDocument/2006/relationships/slideLayout" Target="../slideLayouts/slideLayout17.xml"/><Relationship Id="rId4" Type="http://schemas.openxmlformats.org/officeDocument/2006/relationships/image" Target="../media/image18.gif"/></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www.ingentaconnect.com/content/routledg" TargetMode="External"/><Relationship Id="rId4" Type="http://schemas.openxmlformats.org/officeDocument/2006/relationships/hyperlink" Target="http://www.ingentaconnect.com/content/routledg/cjn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google.com/url?sa=i&amp;rct=j&amp;q=&amp;esrc=s&amp;frm=1&amp;source=images&amp;cd=&amp;cad=rja&amp;docid=SGdmxHstrO74YM&amp;tbnid=Udd-2sxBxgIkTM:&amp;ved=0CAUQjRw&amp;url=http://webmm.ahrq.gov/case.aspx?caseID=115&amp;ei=DxlIUtPTLbil4APO2oDwBg&amp;bvm=bv.53217764,d.dmg&amp;psig=AFQjCNECydkF62TfTkuwqEcJ2CvoMi6few&amp;ust=1380543113507448" TargetMode="Externa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51.png"/></Relationships>
</file>

<file path=ppt/slides/_rels/slide48.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nacbt.org/" TargetMode="External"/><Relationship Id="rId2" Type="http://schemas.openxmlformats.org/officeDocument/2006/relationships/hyperlink" Target="http://www.chadd.org/" TargetMode="External"/><Relationship Id="rId1" Type="http://schemas.openxmlformats.org/officeDocument/2006/relationships/slideLayout" Target="../slideLayouts/slideLayout2.xml"/><Relationship Id="rId4" Type="http://schemas.openxmlformats.org/officeDocument/2006/relationships/image" Target="../media/image57.jpg"/></Relationships>
</file>

<file path=ppt/slides/_rels/slide5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www.google.com/url?sa=i&amp;rct=j&amp;q=&amp;esrc=s&amp;frm=1&amp;source=images&amp;cd=&amp;cad=rja&amp;docid=Fl-3jSWcxKlB5M&amp;tbnid=-QGrhma_FfogwM:&amp;ved=0CAUQjRw&amp;url=http://www.pazoo.com/expert/106/blog/essential-health-flourishing-microbiome&amp;ei=XBBIUoiVPI-y4APFsoHIDQ&amp;bvm=bv.53217764,d.dmg&amp;psig=AFQjCNFSSBOGnEl4j2xb1XaInLA-jCjJgQ&amp;ust=1380540886815043"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533400"/>
            <a:ext cx="7467600" cy="2286000"/>
          </a:xfrm>
        </p:spPr>
        <p:txBody>
          <a:bodyPr>
            <a:normAutofit/>
          </a:bodyPr>
          <a:lstStyle/>
          <a:p>
            <a:pPr algn="ctr"/>
            <a:r>
              <a:rPr lang="en-US" sz="3600" b="1" dirty="0">
                <a:latin typeface="Arial"/>
                <a:cs typeface="Arial"/>
              </a:rPr>
              <a:t>Making the Grade: </a:t>
            </a:r>
            <a:br>
              <a:rPr lang="en-US" sz="3600" b="1" dirty="0">
                <a:latin typeface="Arial"/>
                <a:cs typeface="Arial"/>
              </a:rPr>
            </a:br>
            <a:br>
              <a:rPr lang="en-US" sz="3600" b="1" dirty="0">
                <a:latin typeface="Arial"/>
                <a:cs typeface="Arial"/>
              </a:rPr>
            </a:br>
            <a:r>
              <a:rPr lang="en-US" sz="3600" b="1" dirty="0">
                <a:latin typeface="Arial"/>
                <a:cs typeface="Arial"/>
              </a:rPr>
              <a:t>Treating ADHD without Drugs</a:t>
            </a:r>
          </a:p>
        </p:txBody>
      </p:sp>
      <p:sp>
        <p:nvSpPr>
          <p:cNvPr id="3" name="Subtitle 2"/>
          <p:cNvSpPr>
            <a:spLocks noGrp="1"/>
          </p:cNvSpPr>
          <p:nvPr>
            <p:ph type="subTitle" idx="1"/>
          </p:nvPr>
        </p:nvSpPr>
        <p:spPr>
          <a:xfrm>
            <a:off x="228600" y="3228536"/>
            <a:ext cx="8686800" cy="3172264"/>
          </a:xfrm>
        </p:spPr>
        <p:txBody>
          <a:bodyPr>
            <a:normAutofit/>
          </a:bodyPr>
          <a:lstStyle/>
          <a:p>
            <a:pPr algn="l"/>
            <a:endParaRPr lang="en-US" sz="2400" dirty="0"/>
          </a:p>
          <a:p>
            <a:pPr algn="ctr"/>
            <a:r>
              <a:rPr lang="en-US" sz="2800" b="1" dirty="0">
                <a:latin typeface="Arial"/>
                <a:cs typeface="Arial"/>
              </a:rPr>
              <a:t>September, 2025</a:t>
            </a:r>
          </a:p>
          <a:p>
            <a:pPr algn="ctr"/>
            <a:r>
              <a:rPr lang="en-US" sz="2800" b="1" dirty="0">
                <a:latin typeface="Arial"/>
                <a:cs typeface="Arial"/>
              </a:rPr>
              <a:t>NBX Webinar</a:t>
            </a:r>
          </a:p>
          <a:p>
            <a:pPr algn="ctr"/>
            <a:endParaRPr lang="en-US" sz="2800" b="1" dirty="0">
              <a:latin typeface="Arial"/>
              <a:cs typeface="Arial"/>
            </a:endParaRPr>
          </a:p>
          <a:p>
            <a:pPr algn="ctr"/>
            <a:r>
              <a:rPr lang="en-US" sz="2800" b="1" dirty="0">
                <a:latin typeface="Arial"/>
                <a:cs typeface="Arial"/>
              </a:rPr>
              <a:t>Nancy </a:t>
            </a:r>
            <a:r>
              <a:rPr lang="en-US" sz="2800" b="1" dirty="0" err="1">
                <a:latin typeface="Arial"/>
                <a:cs typeface="Arial"/>
              </a:rPr>
              <a:t>Hofreuter</a:t>
            </a:r>
            <a:r>
              <a:rPr lang="en-US" sz="2800" b="1" dirty="0">
                <a:latin typeface="Arial"/>
                <a:cs typeface="Arial"/>
              </a:rPr>
              <a:t> O’Hara, MD, MPH, FAAP</a:t>
            </a:r>
          </a:p>
          <a:p>
            <a:pPr algn="ctr"/>
            <a:r>
              <a:rPr lang="en-US" sz="2800" b="1" dirty="0" err="1">
                <a:latin typeface="Arial"/>
                <a:cs typeface="Arial"/>
              </a:rPr>
              <a:t>www.drohara.com</a:t>
            </a:r>
            <a:endParaRPr lang="en-US" sz="2800" b="1"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F070F-7943-C046-BC45-F738F02DD2C7}"/>
              </a:ext>
            </a:extLst>
          </p:cNvPr>
          <p:cNvSpPr>
            <a:spLocks noGrp="1"/>
          </p:cNvSpPr>
          <p:nvPr>
            <p:ph type="title"/>
          </p:nvPr>
        </p:nvSpPr>
        <p:spPr/>
        <p:txBody>
          <a:bodyPr/>
          <a:lstStyle/>
          <a:p>
            <a:r>
              <a:rPr lang="en-US" dirty="0"/>
              <a:t>Making the Grade: ADHD: Why Medications?</a:t>
            </a:r>
          </a:p>
        </p:txBody>
      </p:sp>
      <p:sp>
        <p:nvSpPr>
          <p:cNvPr id="3" name="Text Placeholder 2">
            <a:extLst>
              <a:ext uri="{FF2B5EF4-FFF2-40B4-BE49-F238E27FC236}">
                <a16:creationId xmlns:a16="http://schemas.microsoft.com/office/drawing/2014/main" id="{322AFD23-7C42-3B46-B6EB-FF3CD1BCE64D}"/>
              </a:ext>
            </a:extLst>
          </p:cNvPr>
          <p:cNvSpPr>
            <a:spLocks noGrp="1"/>
          </p:cNvSpPr>
          <p:nvPr>
            <p:ph type="body" sz="quarter" idx="10"/>
          </p:nvPr>
        </p:nvSpPr>
        <p:spPr/>
        <p:txBody>
          <a:bodyPr/>
          <a:lstStyle/>
          <a:p>
            <a:pPr marL="342900" indent="-342900">
              <a:buFont typeface="Arial" panose="020B0604020202020204" pitchFamily="34" charset="0"/>
              <a:buChar char="•"/>
            </a:pPr>
            <a:r>
              <a:rPr lang="en-US" dirty="0"/>
              <a:t>Improve Attention/focus</a:t>
            </a:r>
          </a:p>
          <a:p>
            <a:pPr marL="342900" indent="-342900">
              <a:buFont typeface="Arial" panose="020B0604020202020204" pitchFamily="34" charset="0"/>
              <a:buChar char="•"/>
            </a:pPr>
            <a:r>
              <a:rPr lang="en-US" dirty="0"/>
              <a:t>Improve working memory</a:t>
            </a:r>
          </a:p>
          <a:p>
            <a:pPr marL="342900" indent="-342900">
              <a:buFont typeface="Arial" panose="020B0604020202020204" pitchFamily="34" charset="0"/>
              <a:buChar char="•"/>
            </a:pPr>
            <a:r>
              <a:rPr lang="en-US" dirty="0"/>
              <a:t>Improve motivation</a:t>
            </a:r>
          </a:p>
          <a:p>
            <a:pPr marL="342900" indent="-342900">
              <a:buFont typeface="Arial" panose="020B0604020202020204" pitchFamily="34" charset="0"/>
              <a:buChar char="•"/>
            </a:pPr>
            <a:r>
              <a:rPr lang="en-US" dirty="0"/>
              <a:t>Improve concentration</a:t>
            </a:r>
          </a:p>
          <a:p>
            <a:pPr marL="342900" indent="-342900">
              <a:buFont typeface="Arial" panose="020B0604020202020204" pitchFamily="34" charset="0"/>
              <a:buChar char="•"/>
            </a:pPr>
            <a:r>
              <a:rPr lang="en-US" dirty="0"/>
              <a:t>Increase satisfaction</a:t>
            </a:r>
          </a:p>
          <a:p>
            <a:pPr marL="342900" indent="-342900">
              <a:buFont typeface="Arial" panose="020B0604020202020204" pitchFamily="34" charset="0"/>
              <a:buChar char="•"/>
            </a:pPr>
            <a:r>
              <a:rPr lang="en-US" dirty="0"/>
              <a:t>Increase relaxation</a:t>
            </a:r>
          </a:p>
          <a:p>
            <a:pPr marL="342900" indent="-342900">
              <a:buFont typeface="Arial" panose="020B0604020202020204" pitchFamily="34" charset="0"/>
              <a:buChar char="•"/>
            </a:pPr>
            <a:r>
              <a:rPr lang="en-US" dirty="0"/>
              <a:t>Help our children</a:t>
            </a:r>
          </a:p>
          <a:p>
            <a:endParaRPr lang="en-US" dirty="0"/>
          </a:p>
        </p:txBody>
      </p:sp>
      <p:sp>
        <p:nvSpPr>
          <p:cNvPr id="4" name="Text Placeholder 3">
            <a:extLst>
              <a:ext uri="{FF2B5EF4-FFF2-40B4-BE49-F238E27FC236}">
                <a16:creationId xmlns:a16="http://schemas.microsoft.com/office/drawing/2014/main" id="{25516962-B796-0C4A-93D6-5F216B9C3CB9}"/>
              </a:ext>
            </a:extLst>
          </p:cNvPr>
          <p:cNvSpPr>
            <a:spLocks noGrp="1"/>
          </p:cNvSpPr>
          <p:nvPr>
            <p:ph type="body" sz="quarter" idx="11"/>
          </p:nvPr>
        </p:nvSpPr>
        <p:spPr>
          <a:xfrm>
            <a:off x="152400" y="6096000"/>
            <a:ext cx="8678091" cy="472007"/>
          </a:xfrm>
        </p:spPr>
        <p:txBody>
          <a:bodyPr>
            <a:noAutofit/>
          </a:bodyPr>
          <a:lstStyle/>
          <a:p>
            <a:r>
              <a:rPr lang="en-US" sz="2000" dirty="0">
                <a:solidFill>
                  <a:schemeClr val="bg1"/>
                </a:solidFill>
              </a:rPr>
              <a:t>Pharmaceuticals – Making a Difference? Or a Patch? Masking Underlying Issues and Other Symptoms?</a:t>
            </a:r>
          </a:p>
        </p:txBody>
      </p:sp>
      <p:pic>
        <p:nvPicPr>
          <p:cNvPr id="5" name="Content Placeholder 3">
            <a:extLst>
              <a:ext uri="{FF2B5EF4-FFF2-40B4-BE49-F238E27FC236}">
                <a16:creationId xmlns:a16="http://schemas.microsoft.com/office/drawing/2014/main" id="{A007F306-EA60-A84B-807D-9AD3CE901848}"/>
              </a:ext>
            </a:extLst>
          </p:cNvPr>
          <p:cNvPicPr/>
          <p:nvPr/>
        </p:nvPicPr>
        <p:blipFill>
          <a:blip r:embed="rId2">
            <a:extLst>
              <a:ext uri="{28A0092B-C50C-407E-A947-70E740481C1C}">
                <a14:useLocalDpi xmlns:a14="http://schemas.microsoft.com/office/drawing/2010/main" val="0"/>
              </a:ext>
            </a:extLst>
          </a:blip>
          <a:stretch>
            <a:fillRect/>
          </a:stretch>
        </p:blipFill>
        <p:spPr>
          <a:xfrm>
            <a:off x="3657600" y="1253489"/>
            <a:ext cx="5486400" cy="4842511"/>
          </a:xfrm>
          <a:prstGeom prst="rect">
            <a:avLst/>
          </a:prstGeom>
        </p:spPr>
      </p:pic>
    </p:spTree>
    <p:extLst>
      <p:ext uri="{BB962C8B-B14F-4D97-AF65-F5344CB8AC3E}">
        <p14:creationId xmlns:p14="http://schemas.microsoft.com/office/powerpoint/2010/main" val="212016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4">
                                            <p:txEl>
                                              <p:pRg st="0" end="0"/>
                                            </p:txEl>
                                          </p:spTgt>
                                        </p:tgtEl>
                                        <p:attrNameLst>
                                          <p:attrName>style.visibility</p:attrName>
                                        </p:attrNameLst>
                                      </p:cBhvr>
                                      <p:to>
                                        <p:strVal val="visible"/>
                                      </p:to>
                                    </p:set>
                                    <p:animEffect transition="in" filter="blinds(horizontal)">
                                      <p:cBhvr>
                                        <p:cTn id="4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F32A1-1018-9E47-A239-BAB2F75EE164}"/>
              </a:ext>
            </a:extLst>
          </p:cNvPr>
          <p:cNvSpPr>
            <a:spLocks noGrp="1"/>
          </p:cNvSpPr>
          <p:nvPr>
            <p:ph type="title"/>
          </p:nvPr>
        </p:nvSpPr>
        <p:spPr/>
        <p:txBody>
          <a:bodyPr/>
          <a:lstStyle/>
          <a:p>
            <a:r>
              <a:rPr lang="en-US" dirty="0"/>
              <a:t>Making the Grade: ADHD: Why Medications?</a:t>
            </a:r>
          </a:p>
        </p:txBody>
      </p:sp>
      <p:sp>
        <p:nvSpPr>
          <p:cNvPr id="3" name="Text Placeholder 2">
            <a:extLst>
              <a:ext uri="{FF2B5EF4-FFF2-40B4-BE49-F238E27FC236}">
                <a16:creationId xmlns:a16="http://schemas.microsoft.com/office/drawing/2014/main" id="{D133C8D5-24AF-2640-BAFC-8915D9736088}"/>
              </a:ext>
            </a:extLst>
          </p:cNvPr>
          <p:cNvSpPr>
            <a:spLocks noGrp="1"/>
          </p:cNvSpPr>
          <p:nvPr>
            <p:ph type="body" sz="quarter" idx="10"/>
          </p:nvPr>
        </p:nvSpPr>
        <p:spPr/>
        <p:txBody>
          <a:bodyPr/>
          <a:lstStyle/>
          <a:p>
            <a:endParaRPr lang="en-US" dirty="0"/>
          </a:p>
        </p:txBody>
      </p:sp>
      <p:sp>
        <p:nvSpPr>
          <p:cNvPr id="4" name="Text Placeholder 3">
            <a:extLst>
              <a:ext uri="{FF2B5EF4-FFF2-40B4-BE49-F238E27FC236}">
                <a16:creationId xmlns:a16="http://schemas.microsoft.com/office/drawing/2014/main" id="{CB48FB83-C09F-F240-833B-7E107310BE7E}"/>
              </a:ext>
            </a:extLst>
          </p:cNvPr>
          <p:cNvSpPr>
            <a:spLocks noGrp="1"/>
          </p:cNvSpPr>
          <p:nvPr>
            <p:ph type="body" sz="quarter" idx="11"/>
          </p:nvPr>
        </p:nvSpPr>
        <p:spPr/>
        <p:txBody>
          <a:bodyPr>
            <a:noAutofit/>
          </a:bodyPr>
          <a:lstStyle/>
          <a:p>
            <a:r>
              <a:rPr lang="en-US" sz="2000" dirty="0">
                <a:solidFill>
                  <a:schemeClr val="bg1"/>
                </a:solidFill>
              </a:rPr>
              <a:t>Marketing direct to consumer…	     Stimulant sales quintupled since 2002</a:t>
            </a:r>
          </a:p>
        </p:txBody>
      </p:sp>
      <p:pic>
        <p:nvPicPr>
          <p:cNvPr id="5" name="Content Placeholder 3">
            <a:extLst>
              <a:ext uri="{FF2B5EF4-FFF2-40B4-BE49-F238E27FC236}">
                <a16:creationId xmlns:a16="http://schemas.microsoft.com/office/drawing/2014/main" id="{2C7E3FF3-7697-CA4F-854B-870A4DF65B1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78526" y="1602422"/>
            <a:ext cx="4199072" cy="4650266"/>
          </a:xfrm>
          <a:prstGeom prst="rect">
            <a:avLst/>
          </a:prstGeom>
        </p:spPr>
      </p:pic>
      <p:pic>
        <p:nvPicPr>
          <p:cNvPr id="6" name="Content Placeholder 3">
            <a:extLst>
              <a:ext uri="{FF2B5EF4-FFF2-40B4-BE49-F238E27FC236}">
                <a16:creationId xmlns:a16="http://schemas.microsoft.com/office/drawing/2014/main" id="{7257405E-B001-4246-A8C9-A92FC20E571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77598" y="1536954"/>
            <a:ext cx="4614001" cy="4717163"/>
          </a:xfrm>
        </p:spPr>
      </p:pic>
      <p:pic>
        <p:nvPicPr>
          <p:cNvPr id="7" name="Content Placeholder 3">
            <a:extLst>
              <a:ext uri="{FF2B5EF4-FFF2-40B4-BE49-F238E27FC236}">
                <a16:creationId xmlns:a16="http://schemas.microsoft.com/office/drawing/2014/main" id="{A741C8B8-2231-474C-9B23-E43E31080383}"/>
              </a:ext>
            </a:extLst>
          </p:cNvPr>
          <p:cNvPicPr/>
          <p:nvPr/>
        </p:nvPicPr>
        <p:blipFill>
          <a:blip r:embed="rId3">
            <a:extLst>
              <a:ext uri="{28A0092B-C50C-407E-A947-70E740481C1C}">
                <a14:useLocalDpi xmlns:a14="http://schemas.microsoft.com/office/drawing/2010/main" val="0"/>
              </a:ext>
            </a:extLst>
          </a:blip>
          <a:stretch>
            <a:fillRect/>
          </a:stretch>
        </p:blipFill>
        <p:spPr>
          <a:xfrm>
            <a:off x="4551770" y="1536953"/>
            <a:ext cx="4278722" cy="4715735"/>
          </a:xfrm>
          <a:prstGeom prst="rect">
            <a:avLst/>
          </a:prstGeom>
        </p:spPr>
      </p:pic>
    </p:spTree>
    <p:extLst>
      <p:ext uri="{BB962C8B-B14F-4D97-AF65-F5344CB8AC3E}">
        <p14:creationId xmlns:p14="http://schemas.microsoft.com/office/powerpoint/2010/main" val="2458775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468BB-E861-5F48-B280-14BCFBE698CA}"/>
              </a:ext>
            </a:extLst>
          </p:cNvPr>
          <p:cNvSpPr>
            <a:spLocks noGrp="1"/>
          </p:cNvSpPr>
          <p:nvPr>
            <p:ph type="title"/>
          </p:nvPr>
        </p:nvSpPr>
        <p:spPr>
          <a:xfrm>
            <a:off x="350322" y="0"/>
            <a:ext cx="8455231" cy="756283"/>
          </a:xfrm>
        </p:spPr>
        <p:txBody>
          <a:bodyPr/>
          <a:lstStyle/>
          <a:p>
            <a:pPr algn="ctr"/>
            <a:r>
              <a:rPr lang="en-US" dirty="0"/>
              <a:t>Making the Grade:  Changing our Thinking</a:t>
            </a:r>
          </a:p>
        </p:txBody>
      </p:sp>
      <p:sp>
        <p:nvSpPr>
          <p:cNvPr id="3" name="Text Placeholder 2">
            <a:extLst>
              <a:ext uri="{FF2B5EF4-FFF2-40B4-BE49-F238E27FC236}">
                <a16:creationId xmlns:a16="http://schemas.microsoft.com/office/drawing/2014/main" id="{AAC720F9-8368-B34F-A925-37365D7C37F2}"/>
              </a:ext>
            </a:extLst>
          </p:cNvPr>
          <p:cNvSpPr>
            <a:spLocks noGrp="1"/>
          </p:cNvSpPr>
          <p:nvPr>
            <p:ph type="body" sz="quarter" idx="10"/>
          </p:nvPr>
        </p:nvSpPr>
        <p:spPr>
          <a:xfrm>
            <a:off x="352696" y="756283"/>
            <a:ext cx="8638903" cy="5811723"/>
          </a:xfrm>
        </p:spPr>
        <p:txBody>
          <a:bodyPr>
            <a:noAutofit/>
          </a:bodyPr>
          <a:lstStyle/>
          <a:p>
            <a:pPr marL="342900" lvl="0" indent="-342900">
              <a:buFont typeface="Arial" panose="020B0604020202020204" pitchFamily="34" charset="0"/>
              <a:buChar char="•"/>
            </a:pPr>
            <a:r>
              <a:rPr lang="en-US" sz="1800" b="1" dirty="0"/>
              <a:t>Auditory Processing, Visual Processing, Executive Function  &amp; Sensory Integration or Processing Disorders </a:t>
            </a:r>
          </a:p>
          <a:p>
            <a:pPr marL="342900" indent="-342900">
              <a:buFont typeface="Arial" panose="020B0604020202020204" pitchFamily="34" charset="0"/>
              <a:buChar char="•"/>
            </a:pPr>
            <a:r>
              <a:rPr lang="en-US" sz="1800" b="1" dirty="0"/>
              <a:t>Anxiety/Depression/Bipolar disorders</a:t>
            </a:r>
          </a:p>
          <a:p>
            <a:pPr marL="342900" indent="-342900">
              <a:buFont typeface="Arial" panose="020B0604020202020204" pitchFamily="34" charset="0"/>
              <a:buChar char="•"/>
            </a:pPr>
            <a:r>
              <a:rPr lang="en-US" sz="1800" b="1" dirty="0"/>
              <a:t>Substance Abuse</a:t>
            </a:r>
          </a:p>
          <a:p>
            <a:pPr marL="342900" indent="-342900">
              <a:buFont typeface="Arial" panose="020B0604020202020204" pitchFamily="34" charset="0"/>
              <a:buChar char="•"/>
            </a:pPr>
            <a:r>
              <a:rPr lang="en-US" sz="1800" b="1" dirty="0"/>
              <a:t>Environmental toxins</a:t>
            </a:r>
          </a:p>
          <a:p>
            <a:pPr marL="342900" lvl="0" indent="-342900">
              <a:buFont typeface="Arial" panose="020B0604020202020204" pitchFamily="34" charset="0"/>
              <a:buChar char="•"/>
            </a:pPr>
            <a:r>
              <a:rPr lang="en-US" sz="1800" b="1" dirty="0"/>
              <a:t>Allergies and Immune dysregulation</a:t>
            </a:r>
          </a:p>
          <a:p>
            <a:pPr marL="342900" indent="-342900">
              <a:buFont typeface="Arial" panose="020B0604020202020204" pitchFamily="34" charset="0"/>
              <a:buChar char="•"/>
            </a:pPr>
            <a:r>
              <a:rPr lang="en-US" sz="1800" b="1" dirty="0"/>
              <a:t>Gut dysbiosis</a:t>
            </a:r>
          </a:p>
          <a:p>
            <a:pPr marL="342900" lvl="0" indent="-342900">
              <a:buFont typeface="Arial" panose="020B0604020202020204" pitchFamily="34" charset="0"/>
              <a:buChar char="•"/>
            </a:pPr>
            <a:r>
              <a:rPr lang="en-US" sz="1800" b="1" dirty="0"/>
              <a:t>PANS/PANDAS</a:t>
            </a:r>
          </a:p>
          <a:p>
            <a:pPr marL="342900" lvl="0" indent="-342900">
              <a:buFont typeface="Arial" panose="020B0604020202020204" pitchFamily="34" charset="0"/>
              <a:buChar char="•"/>
            </a:pPr>
            <a:r>
              <a:rPr lang="en-US" sz="1800" b="1" dirty="0"/>
              <a:t>Sleep disorders</a:t>
            </a:r>
          </a:p>
          <a:p>
            <a:pPr marL="342900" lvl="0" indent="-342900">
              <a:buFont typeface="Arial" panose="020B0604020202020204" pitchFamily="34" charset="0"/>
              <a:buChar char="•"/>
            </a:pPr>
            <a:r>
              <a:rPr lang="en-US" sz="1800" b="1" dirty="0"/>
              <a:t>Mitochondrial dysfunction</a:t>
            </a:r>
          </a:p>
          <a:p>
            <a:pPr marL="342900" lvl="0" indent="-342900">
              <a:buFont typeface="Arial" panose="020B0604020202020204" pitchFamily="34" charset="0"/>
              <a:buChar char="•"/>
            </a:pPr>
            <a:r>
              <a:rPr lang="en-US" sz="1800" b="1" dirty="0"/>
              <a:t>Metabolic disorders (thyroid &amp; adrenal dysfunction)</a:t>
            </a:r>
          </a:p>
          <a:p>
            <a:pPr marL="342900" lvl="0" indent="-342900">
              <a:buFont typeface="Arial" panose="020B0604020202020204" pitchFamily="34" charset="0"/>
              <a:buChar char="•"/>
            </a:pPr>
            <a:r>
              <a:rPr lang="en-US" sz="1800" b="1" dirty="0"/>
              <a:t>Nutritional deficiencies</a:t>
            </a:r>
          </a:p>
        </p:txBody>
      </p:sp>
      <p:sp>
        <p:nvSpPr>
          <p:cNvPr id="4" name="Text Placeholder 3">
            <a:extLst>
              <a:ext uri="{FF2B5EF4-FFF2-40B4-BE49-F238E27FC236}">
                <a16:creationId xmlns:a16="http://schemas.microsoft.com/office/drawing/2014/main" id="{1FD3FC8D-6F9F-9F44-A814-F7A4DCA1F90C}"/>
              </a:ext>
            </a:extLst>
          </p:cNvPr>
          <p:cNvSpPr>
            <a:spLocks noGrp="1"/>
          </p:cNvSpPr>
          <p:nvPr>
            <p:ph type="body" sz="quarter" idx="11"/>
          </p:nvPr>
        </p:nvSpPr>
        <p:spPr/>
        <p:txBody>
          <a:bodyPr>
            <a:normAutofit/>
          </a:bodyPr>
          <a:lstStyle/>
          <a:p>
            <a:r>
              <a:rPr lang="en-US" dirty="0">
                <a:solidFill>
                  <a:schemeClr val="bg1"/>
                </a:solidFill>
              </a:rPr>
              <a:t>							</a:t>
            </a:r>
            <a:endParaRPr lang="en-US" dirty="0"/>
          </a:p>
        </p:txBody>
      </p:sp>
      <p:pic>
        <p:nvPicPr>
          <p:cNvPr id="5" name="Picture 4" descr="rabbit-duck jpg">
            <a:extLst>
              <a:ext uri="{FF2B5EF4-FFF2-40B4-BE49-F238E27FC236}">
                <a16:creationId xmlns:a16="http://schemas.microsoft.com/office/drawing/2014/main" id="{6CF5A9EC-3CC4-FB43-956E-0A13F2145DE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219200"/>
            <a:ext cx="4038598"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9785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linds(horizontal)">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5155E-E64D-B148-A1C2-8A0A42ADDF8A}"/>
              </a:ext>
            </a:extLst>
          </p:cNvPr>
          <p:cNvSpPr>
            <a:spLocks noGrp="1"/>
          </p:cNvSpPr>
          <p:nvPr>
            <p:ph type="title"/>
          </p:nvPr>
        </p:nvSpPr>
        <p:spPr>
          <a:xfrm>
            <a:off x="350322" y="0"/>
            <a:ext cx="8455231" cy="914400"/>
          </a:xfrm>
        </p:spPr>
        <p:txBody>
          <a:bodyPr/>
          <a:lstStyle/>
          <a:p>
            <a:r>
              <a:rPr lang="en-US" dirty="0"/>
              <a:t>Making The Grade: Neuropsychological Testing</a:t>
            </a:r>
          </a:p>
        </p:txBody>
      </p:sp>
      <p:sp>
        <p:nvSpPr>
          <p:cNvPr id="3" name="Text Placeholder 2">
            <a:extLst>
              <a:ext uri="{FF2B5EF4-FFF2-40B4-BE49-F238E27FC236}">
                <a16:creationId xmlns:a16="http://schemas.microsoft.com/office/drawing/2014/main" id="{C20FB4FF-92D1-F04E-922C-DAFF4BA43F41}"/>
              </a:ext>
            </a:extLst>
          </p:cNvPr>
          <p:cNvSpPr>
            <a:spLocks noGrp="1"/>
          </p:cNvSpPr>
          <p:nvPr>
            <p:ph type="body" sz="quarter" idx="10"/>
          </p:nvPr>
        </p:nvSpPr>
        <p:spPr>
          <a:xfrm>
            <a:off x="352697" y="1066800"/>
            <a:ext cx="8464732" cy="5501206"/>
          </a:xfrm>
        </p:spPr>
        <p:txBody>
          <a:bodyPr>
            <a:normAutofit fontScale="92500" lnSpcReduction="10000"/>
          </a:bodyPr>
          <a:lstStyle/>
          <a:p>
            <a:pPr marL="342900" indent="-342900">
              <a:buFont typeface="Arial" panose="020B0604020202020204" pitchFamily="34" charset="0"/>
              <a:buChar char="•"/>
            </a:pPr>
            <a:r>
              <a:rPr lang="en-US" b="1" dirty="0"/>
              <a:t>Executive Function Differences </a:t>
            </a:r>
          </a:p>
          <a:p>
            <a:pPr marL="617220" lvl="1" indent="-342900">
              <a:buFont typeface="Arial" panose="020B0604020202020204" pitchFamily="34" charset="0"/>
              <a:buChar char="•"/>
            </a:pPr>
            <a:r>
              <a:rPr lang="en-US" dirty="0"/>
              <a:t>Visuomotor problems (hard to copy words/drawings &amp; to write neatly)</a:t>
            </a:r>
          </a:p>
          <a:p>
            <a:pPr marL="617220" lvl="1" indent="-342900">
              <a:buFont typeface="Arial" panose="020B0604020202020204" pitchFamily="34" charset="0"/>
              <a:buChar char="•"/>
            </a:pPr>
            <a:r>
              <a:rPr lang="en-US" dirty="0"/>
              <a:t>Slow processing speed</a:t>
            </a:r>
          </a:p>
          <a:p>
            <a:pPr marL="617220" lvl="1" indent="-342900">
              <a:buFont typeface="Arial" panose="020B0604020202020204" pitchFamily="34" charset="0"/>
              <a:buChar char="•"/>
            </a:pPr>
            <a:r>
              <a:rPr lang="en-US" dirty="0"/>
              <a:t>Problems with organizing and paying attention</a:t>
            </a:r>
          </a:p>
          <a:p>
            <a:pPr marL="342900" lvl="0" indent="-342900">
              <a:buFont typeface="Arial" panose="020B0604020202020204" pitchFamily="34" charset="0"/>
              <a:buChar char="•"/>
            </a:pPr>
            <a:r>
              <a:rPr lang="en-US" b="1" dirty="0"/>
              <a:t>Auditory Processing Disorder </a:t>
            </a:r>
          </a:p>
          <a:p>
            <a:pPr marL="617220" lvl="1" indent="-342900">
              <a:buFont typeface="Arial" panose="020B0604020202020204" pitchFamily="34" charset="0"/>
              <a:buChar char="•"/>
            </a:pPr>
            <a:r>
              <a:rPr lang="en-US" dirty="0"/>
              <a:t>Trouble understanding what they hear</a:t>
            </a:r>
          </a:p>
          <a:p>
            <a:pPr marL="617220" lvl="1" indent="-342900">
              <a:buFont typeface="Arial" panose="020B0604020202020204" pitchFamily="34" charset="0"/>
              <a:buChar char="•"/>
            </a:pPr>
            <a:r>
              <a:rPr lang="en-US" dirty="0"/>
              <a:t>Trouble shutting out background noise making it difficult to concentrate</a:t>
            </a:r>
          </a:p>
          <a:p>
            <a:pPr marL="342900" lvl="0" indent="-342900">
              <a:buFont typeface="Arial" panose="020B0604020202020204" pitchFamily="34" charset="0"/>
              <a:buChar char="•"/>
            </a:pPr>
            <a:r>
              <a:rPr lang="en-US" b="1" dirty="0"/>
              <a:t>Visual Processing Disorder </a:t>
            </a:r>
          </a:p>
          <a:p>
            <a:pPr marL="617220" lvl="1" indent="-342900">
              <a:buFont typeface="Arial" panose="020B0604020202020204" pitchFamily="34" charset="0"/>
              <a:buChar char="•"/>
            </a:pPr>
            <a:r>
              <a:rPr lang="en-US" dirty="0"/>
              <a:t>Not recognize differences between shapes or letters or see them backwards </a:t>
            </a:r>
          </a:p>
          <a:p>
            <a:pPr marL="617220" lvl="1" indent="-342900">
              <a:buFont typeface="Arial" panose="020B0604020202020204" pitchFamily="34" charset="0"/>
              <a:buChar char="•"/>
            </a:pPr>
            <a:r>
              <a:rPr lang="en-US" dirty="0"/>
              <a:t>Dyslexia and/or </a:t>
            </a:r>
            <a:r>
              <a:rPr lang="en-US" dirty="0" err="1"/>
              <a:t>dyscalculus</a:t>
            </a:r>
            <a:r>
              <a:rPr lang="en-US" dirty="0"/>
              <a:t>.</a:t>
            </a:r>
          </a:p>
          <a:p>
            <a:pPr marL="342900" lvl="0" indent="-342900">
              <a:buFont typeface="Arial" panose="020B0604020202020204" pitchFamily="34" charset="0"/>
              <a:buChar char="•"/>
            </a:pPr>
            <a:r>
              <a:rPr lang="en-US" b="1" dirty="0"/>
              <a:t>Sensory Integration or Sensory Processing Disorders (SPDs) </a:t>
            </a:r>
          </a:p>
          <a:p>
            <a:pPr marL="617220" lvl="1" indent="-342900">
              <a:buFont typeface="Arial" panose="020B0604020202020204" pitchFamily="34" charset="0"/>
              <a:buChar char="•"/>
            </a:pPr>
            <a:r>
              <a:rPr lang="en-US" dirty="0"/>
              <a:t>See, feel, taste, hear, sense their environment differently</a:t>
            </a:r>
          </a:p>
          <a:p>
            <a:pPr marL="617220" lvl="1" indent="-342900">
              <a:buFont typeface="Arial" panose="020B0604020202020204" pitchFamily="34" charset="0"/>
              <a:buChar char="•"/>
            </a:pPr>
            <a:r>
              <a:rPr lang="en-US" dirty="0"/>
              <a:t>Underreact or over react to sensory stimuli </a:t>
            </a:r>
          </a:p>
          <a:p>
            <a:pPr marL="617220" lvl="1" indent="-342900">
              <a:buFont typeface="Arial" panose="020B0604020202020204" pitchFamily="34" charset="0"/>
              <a:buChar char="•"/>
            </a:pPr>
            <a:endParaRPr lang="en-US" dirty="0"/>
          </a:p>
        </p:txBody>
      </p:sp>
      <p:sp>
        <p:nvSpPr>
          <p:cNvPr id="4" name="Text Placeholder 3">
            <a:extLst>
              <a:ext uri="{FF2B5EF4-FFF2-40B4-BE49-F238E27FC236}">
                <a16:creationId xmlns:a16="http://schemas.microsoft.com/office/drawing/2014/main" id="{8734E954-7478-1E47-9928-52BE091C64CF}"/>
              </a:ext>
            </a:extLst>
          </p:cNvPr>
          <p:cNvSpPr>
            <a:spLocks noGrp="1"/>
          </p:cNvSpPr>
          <p:nvPr>
            <p:ph type="body" sz="quarter" idx="11"/>
          </p:nvPr>
        </p:nvSpPr>
        <p:spPr>
          <a:xfrm>
            <a:off x="365124" y="6400800"/>
            <a:ext cx="8778875" cy="319606"/>
          </a:xfrm>
        </p:spPr>
        <p:txBody>
          <a:bodyPr>
            <a:normAutofit/>
          </a:bodyPr>
          <a:lstStyle/>
          <a:p>
            <a:r>
              <a:rPr lang="en-US" dirty="0">
                <a:solidFill>
                  <a:schemeClr val="bg1"/>
                </a:solidFill>
              </a:rPr>
              <a:t>	 				                 Ben-</a:t>
            </a:r>
            <a:r>
              <a:rPr lang="en-US" dirty="0" err="1">
                <a:solidFill>
                  <a:schemeClr val="bg1"/>
                </a:solidFill>
              </a:rPr>
              <a:t>Sasson</a:t>
            </a:r>
            <a:r>
              <a:rPr lang="en-US" dirty="0">
                <a:solidFill>
                  <a:schemeClr val="bg1"/>
                </a:solidFill>
              </a:rPr>
              <a:t> et al. J </a:t>
            </a:r>
            <a:r>
              <a:rPr lang="en-US" dirty="0" err="1">
                <a:solidFill>
                  <a:schemeClr val="bg1"/>
                </a:solidFill>
              </a:rPr>
              <a:t>Abn</a:t>
            </a:r>
            <a:r>
              <a:rPr lang="en-US" dirty="0">
                <a:solidFill>
                  <a:schemeClr val="bg1"/>
                </a:solidFill>
              </a:rPr>
              <a:t> Child </a:t>
            </a:r>
            <a:r>
              <a:rPr lang="en-US" dirty="0" err="1">
                <a:solidFill>
                  <a:schemeClr val="bg1"/>
                </a:solidFill>
              </a:rPr>
              <a:t>Psychol</a:t>
            </a:r>
            <a:r>
              <a:rPr lang="en-US" dirty="0">
                <a:solidFill>
                  <a:schemeClr val="bg1"/>
                </a:solidFill>
              </a:rPr>
              <a:t> 2009</a:t>
            </a:r>
          </a:p>
        </p:txBody>
      </p:sp>
    </p:spTree>
    <p:extLst>
      <p:ext uri="{BB962C8B-B14F-4D97-AF65-F5344CB8AC3E}">
        <p14:creationId xmlns:p14="http://schemas.microsoft.com/office/powerpoint/2010/main" val="349768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linds(horizontal)">
                                      <p:cBhvr>
                                        <p:cTn id="24" dur="500"/>
                                        <p:tgtEl>
                                          <p:spTgt spid="3">
                                            <p:txEl>
                                              <p:pRg st="5" end="5"/>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blinds(horizontal)">
                                      <p:cBhvr>
                                        <p:cTn id="35" dur="500"/>
                                        <p:tgtEl>
                                          <p:spTgt spid="3">
                                            <p:txEl>
                                              <p:pRg st="8" end="8"/>
                                            </p:txEl>
                                          </p:spTgt>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blinds(horizontal)">
                                      <p:cBhvr>
                                        <p:cTn id="38" dur="500"/>
                                        <p:tgtEl>
                                          <p:spTgt spid="3">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blinds(horizontal)">
                                      <p:cBhvr>
                                        <p:cTn id="43" dur="500"/>
                                        <p:tgtEl>
                                          <p:spTgt spid="3">
                                            <p:txEl>
                                              <p:pRg st="10" end="10"/>
                                            </p:txEl>
                                          </p:spTgt>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blinds(horizontal)">
                                      <p:cBhvr>
                                        <p:cTn id="46" dur="500"/>
                                        <p:tgtEl>
                                          <p:spTgt spid="3">
                                            <p:txEl>
                                              <p:pRg st="11" end="11"/>
                                            </p:txEl>
                                          </p:spTgt>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animEffect transition="in" filter="blinds(horizontal)">
                                      <p:cBhvr>
                                        <p:cTn id="49"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97638-724B-784F-9D3C-A1A078A87394}"/>
              </a:ext>
            </a:extLst>
          </p:cNvPr>
          <p:cNvSpPr>
            <a:spLocks noGrp="1"/>
          </p:cNvSpPr>
          <p:nvPr>
            <p:ph type="title"/>
          </p:nvPr>
        </p:nvSpPr>
        <p:spPr>
          <a:xfrm>
            <a:off x="350322" y="0"/>
            <a:ext cx="8455231" cy="877878"/>
          </a:xfrm>
        </p:spPr>
        <p:txBody>
          <a:bodyPr/>
          <a:lstStyle/>
          <a:p>
            <a:r>
              <a:rPr lang="en-US" sz="2800" dirty="0"/>
              <a:t>Making the Grade: A Functional Medicine Approach</a:t>
            </a:r>
          </a:p>
        </p:txBody>
      </p:sp>
      <p:sp>
        <p:nvSpPr>
          <p:cNvPr id="3" name="Text Placeholder 2">
            <a:extLst>
              <a:ext uri="{FF2B5EF4-FFF2-40B4-BE49-F238E27FC236}">
                <a16:creationId xmlns:a16="http://schemas.microsoft.com/office/drawing/2014/main" id="{CA2ACE14-F7B5-CF44-A3E6-3FA3135A38A9}"/>
              </a:ext>
            </a:extLst>
          </p:cNvPr>
          <p:cNvSpPr>
            <a:spLocks noGrp="1"/>
          </p:cNvSpPr>
          <p:nvPr>
            <p:ph type="body" sz="quarter" idx="10"/>
          </p:nvPr>
        </p:nvSpPr>
        <p:spPr/>
        <p:txBody>
          <a:bodyPr/>
          <a:lstStyle/>
          <a:p>
            <a:endParaRPr lang="en-US" dirty="0"/>
          </a:p>
        </p:txBody>
      </p:sp>
      <p:sp>
        <p:nvSpPr>
          <p:cNvPr id="4" name="Text Placeholder 3">
            <a:extLst>
              <a:ext uri="{FF2B5EF4-FFF2-40B4-BE49-F238E27FC236}">
                <a16:creationId xmlns:a16="http://schemas.microsoft.com/office/drawing/2014/main" id="{4E41D7BA-7100-C042-9AAC-719FA021ACBB}"/>
              </a:ext>
            </a:extLst>
          </p:cNvPr>
          <p:cNvSpPr>
            <a:spLocks noGrp="1"/>
          </p:cNvSpPr>
          <p:nvPr>
            <p:ph type="body" sz="quarter" idx="11"/>
          </p:nvPr>
        </p:nvSpPr>
        <p:spPr/>
        <p:txBody>
          <a:bodyPr/>
          <a:lstStyle/>
          <a:p>
            <a:endParaRPr lang="en-US"/>
          </a:p>
        </p:txBody>
      </p:sp>
      <p:graphicFrame>
        <p:nvGraphicFramePr>
          <p:cNvPr id="5" name="Diagram 4">
            <a:extLst>
              <a:ext uri="{FF2B5EF4-FFF2-40B4-BE49-F238E27FC236}">
                <a16:creationId xmlns:a16="http://schemas.microsoft.com/office/drawing/2014/main" id="{8E8E4FFB-C4E3-2046-B50D-B1AA4F147C02}"/>
              </a:ext>
            </a:extLst>
          </p:cNvPr>
          <p:cNvGraphicFramePr/>
          <p:nvPr>
            <p:extLst>
              <p:ext uri="{D42A27DB-BD31-4B8C-83A1-F6EECF244321}">
                <p14:modId xmlns:p14="http://schemas.microsoft.com/office/powerpoint/2010/main" val="3112585460"/>
              </p:ext>
            </p:extLst>
          </p:nvPr>
        </p:nvGraphicFramePr>
        <p:xfrm>
          <a:off x="365125" y="1191767"/>
          <a:ext cx="8465366" cy="53762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7307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2F0F9-AA71-FC4A-8FCE-799EBDEEB871}"/>
              </a:ext>
            </a:extLst>
          </p:cNvPr>
          <p:cNvSpPr>
            <a:spLocks noGrp="1"/>
          </p:cNvSpPr>
          <p:nvPr>
            <p:ph type="title"/>
          </p:nvPr>
        </p:nvSpPr>
        <p:spPr>
          <a:xfrm>
            <a:off x="350322" y="0"/>
            <a:ext cx="8455231" cy="1066800"/>
          </a:xfrm>
        </p:spPr>
        <p:txBody>
          <a:bodyPr/>
          <a:lstStyle/>
          <a:p>
            <a:r>
              <a:rPr lang="en-US" sz="2800" dirty="0"/>
              <a:t>Making the Grade: </a:t>
            </a:r>
            <a:br>
              <a:rPr lang="en-US" sz="2800" dirty="0"/>
            </a:br>
            <a:r>
              <a:rPr lang="en-US" sz="2800" dirty="0"/>
              <a:t>Environmental Toxins &amp; ADHD</a:t>
            </a:r>
          </a:p>
        </p:txBody>
      </p:sp>
      <p:sp>
        <p:nvSpPr>
          <p:cNvPr id="3" name="Text Placeholder 2">
            <a:extLst>
              <a:ext uri="{FF2B5EF4-FFF2-40B4-BE49-F238E27FC236}">
                <a16:creationId xmlns:a16="http://schemas.microsoft.com/office/drawing/2014/main" id="{94D7FF1D-7F8C-8745-A8F3-6C308C84675B}"/>
              </a:ext>
            </a:extLst>
          </p:cNvPr>
          <p:cNvSpPr>
            <a:spLocks noGrp="1"/>
          </p:cNvSpPr>
          <p:nvPr>
            <p:ph type="body" sz="quarter" idx="10"/>
          </p:nvPr>
        </p:nvSpPr>
        <p:spPr>
          <a:xfrm>
            <a:off x="352697" y="1219200"/>
            <a:ext cx="8464732" cy="5348806"/>
          </a:xfrm>
        </p:spPr>
        <p:txBody>
          <a:bodyPr>
            <a:normAutofit fontScale="92500" lnSpcReduction="20000"/>
          </a:bodyPr>
          <a:lstStyle/>
          <a:p>
            <a:pPr>
              <a:lnSpc>
                <a:spcPct val="80000"/>
              </a:lnSpc>
            </a:pPr>
            <a:r>
              <a:rPr lang="en-US" altLang="en-US" sz="2200" dirty="0">
                <a:ea typeface="ＭＳ Ｐゴシック" panose="020B0600070205080204" pitchFamily="34" charset="-128"/>
                <a:cs typeface="ＭＳ Ｐゴシック" panose="020B0600070205080204" pitchFamily="34" charset="-128"/>
              </a:rPr>
              <a:t>Mt Sinai Children’s Environmental Health Study</a:t>
            </a:r>
          </a:p>
          <a:p>
            <a:pPr marL="342900" indent="-342900">
              <a:lnSpc>
                <a:spcPct val="80000"/>
              </a:lnSpc>
              <a:buFont typeface="Arial" panose="020B0604020202020204" pitchFamily="34" charset="0"/>
              <a:buChar char="•"/>
            </a:pPr>
            <a:r>
              <a:rPr lang="en-US" altLang="en-US" sz="1900" dirty="0">
                <a:ea typeface="ＭＳ Ｐゴシック" panose="020B0600070205080204" pitchFamily="34" charset="-128"/>
                <a:cs typeface="ＭＳ Ｐゴシック" panose="020B0600070205080204" pitchFamily="34" charset="-128"/>
              </a:rPr>
              <a:t>Third-trimester maternal urines analyzed for phthalate metabolites.</a:t>
            </a:r>
          </a:p>
          <a:p>
            <a:pPr marL="342900" indent="-342900">
              <a:lnSpc>
                <a:spcPct val="80000"/>
              </a:lnSpc>
              <a:buFont typeface="Arial" panose="020B0604020202020204" pitchFamily="34" charset="0"/>
              <a:buChar char="•"/>
            </a:pPr>
            <a:r>
              <a:rPr lang="en-US" altLang="en-US" sz="1900" dirty="0">
                <a:ea typeface="ＭＳ Ｐゴシック" panose="020B0600070205080204" pitchFamily="34" charset="-128"/>
                <a:cs typeface="ＭＳ Ｐゴシック" panose="020B0600070205080204" pitchFamily="34" charset="-128"/>
              </a:rPr>
              <a:t>Children (188) assessed for cognitive &amp; behavioral development (4-9 </a:t>
            </a:r>
            <a:r>
              <a:rPr lang="en-US" altLang="en-US" sz="1900" dirty="0" err="1">
                <a:ea typeface="ＭＳ Ｐゴシック" panose="020B0600070205080204" pitchFamily="34" charset="-128"/>
                <a:cs typeface="ＭＳ Ｐゴシック" panose="020B0600070205080204" pitchFamily="34" charset="-128"/>
              </a:rPr>
              <a:t>yrs</a:t>
            </a:r>
            <a:r>
              <a:rPr lang="en-US" altLang="en-US" sz="1900" dirty="0">
                <a:ea typeface="ＭＳ Ｐゴシック" panose="020B0600070205080204" pitchFamily="34" charset="-128"/>
                <a:cs typeface="ＭＳ Ｐゴシック" panose="020B0600070205080204" pitchFamily="34" charset="-128"/>
              </a:rPr>
              <a:t>) </a:t>
            </a:r>
          </a:p>
          <a:p>
            <a:pPr marL="342900" indent="-342900">
              <a:lnSpc>
                <a:spcPct val="80000"/>
              </a:lnSpc>
              <a:buFont typeface="Arial" panose="020B0604020202020204" pitchFamily="34" charset="0"/>
              <a:buChar char="•"/>
            </a:pPr>
            <a:r>
              <a:rPr lang="en-US" altLang="en-US" sz="1900" dirty="0">
                <a:ea typeface="ＭＳ Ｐゴシック" panose="020B0600070205080204" pitchFamily="34" charset="-128"/>
                <a:cs typeface="ＭＳ Ｐゴシック" panose="020B0600070205080204" pitchFamily="34" charset="-128"/>
              </a:rPr>
              <a:t>Evaluated aggression, attention, depression, conduct &amp; behavior.</a:t>
            </a:r>
          </a:p>
          <a:p>
            <a:pPr marL="342900" indent="-342900">
              <a:lnSpc>
                <a:spcPct val="80000"/>
              </a:lnSpc>
              <a:buFont typeface="Arial" panose="020B0604020202020204" pitchFamily="34" charset="0"/>
              <a:buChar char="•"/>
            </a:pPr>
            <a:r>
              <a:rPr lang="en-US" altLang="en-US" sz="1900" dirty="0">
                <a:ea typeface="ＭＳ Ｐゴシック" panose="020B0600070205080204" pitchFamily="34" charset="-128"/>
                <a:cs typeface="ＭＳ Ｐゴシック" panose="020B0600070205080204" pitchFamily="34" charset="-128"/>
              </a:rPr>
              <a:t>Behavioral domains &amp; ADHD adversely associated with prenatal exposure to phthalates</a:t>
            </a:r>
            <a:r>
              <a:rPr lang="en-US" altLang="en-US" dirty="0">
                <a:ea typeface="ＭＳ Ｐゴシック" panose="020B0600070205080204" pitchFamily="34" charset="-128"/>
                <a:cs typeface="ＭＳ Ｐゴシック" panose="020B0600070205080204" pitchFamily="34" charset="-128"/>
              </a:rPr>
              <a:t>	</a:t>
            </a:r>
            <a:r>
              <a:rPr lang="en-US" altLang="en-US" sz="1400" dirty="0">
                <a:ea typeface="ＭＳ Ｐゴシック" panose="020B0600070205080204" pitchFamily="34" charset="-128"/>
                <a:cs typeface="ＭＳ Ｐゴシック" panose="020B0600070205080204" pitchFamily="34" charset="-128"/>
              </a:rPr>
              <a:t>(Environ Health </a:t>
            </a:r>
            <a:r>
              <a:rPr lang="en-US" altLang="en-US" sz="1400" dirty="0" err="1">
                <a:ea typeface="ＭＳ Ｐゴシック" panose="020B0600070205080204" pitchFamily="34" charset="-128"/>
                <a:cs typeface="ＭＳ Ｐゴシック" panose="020B0600070205080204" pitchFamily="34" charset="-128"/>
              </a:rPr>
              <a:t>Perspct</a:t>
            </a:r>
            <a:r>
              <a:rPr lang="en-US" altLang="en-US" sz="1400" dirty="0">
                <a:ea typeface="ＭＳ Ｐゴシック" panose="020B0600070205080204" pitchFamily="34" charset="-128"/>
                <a:cs typeface="ＭＳ Ｐゴシック" panose="020B0600070205080204" pitchFamily="34" charset="-128"/>
              </a:rPr>
              <a:t>. 2010)</a:t>
            </a:r>
          </a:p>
          <a:p>
            <a:pPr marL="33338">
              <a:spcBef>
                <a:spcPts val="1200"/>
              </a:spcBef>
            </a:pPr>
            <a:r>
              <a:rPr lang="en-US" altLang="en-US" sz="2200" dirty="0">
                <a:ea typeface="ＭＳ Ｐゴシック" panose="020B0600070205080204" pitchFamily="34" charset="-128"/>
                <a:cs typeface="ＭＳ Ｐゴシック" panose="020B0600070205080204" pitchFamily="34" charset="-128"/>
              </a:rPr>
              <a:t>Cincinnati Childhood Allergy and Air Pollution Study (CCAAPS) </a:t>
            </a:r>
          </a:p>
          <a:p>
            <a:pPr marL="319088" indent="-285750">
              <a:spcBef>
                <a:spcPts val="1200"/>
              </a:spcBef>
              <a:buFont typeface="Arial" panose="020B0604020202020204" pitchFamily="34" charset="0"/>
              <a:buChar char="•"/>
            </a:pPr>
            <a:r>
              <a:rPr lang="en-US" altLang="en-US" sz="1900" dirty="0">
                <a:ea typeface="ＭＳ Ｐゴシック" panose="020B0600070205080204" pitchFamily="34" charset="-128"/>
              </a:rPr>
              <a:t>Birth cohort exposure to ECAT (elemental carbon attributed to traffic) during infancy and behavioral scores at 7 years of age.</a:t>
            </a:r>
          </a:p>
          <a:p>
            <a:pPr marL="319088" indent="-285750">
              <a:spcBef>
                <a:spcPts val="1200"/>
              </a:spcBef>
              <a:buFont typeface="Arial" panose="020B0604020202020204" pitchFamily="34" charset="0"/>
              <a:buChar char="•"/>
            </a:pPr>
            <a:r>
              <a:rPr lang="en-US" altLang="en-US" sz="1900" dirty="0">
                <a:ea typeface="ＭＳ Ｐゴシック" panose="020B0600070205080204" pitchFamily="34" charset="-128"/>
              </a:rPr>
              <a:t>Exposure to the highest </a:t>
            </a:r>
            <a:r>
              <a:rPr lang="en-US" altLang="en-US" sz="1900" dirty="0" err="1">
                <a:ea typeface="ＭＳ Ｐゴシック" panose="020B0600070205080204" pitchFamily="34" charset="-128"/>
              </a:rPr>
              <a:t>tertile</a:t>
            </a:r>
            <a:r>
              <a:rPr lang="en-US" altLang="en-US" sz="1900" dirty="0">
                <a:ea typeface="ＭＳ Ｐゴシック" panose="020B0600070205080204" pitchFamily="34" charset="-128"/>
              </a:rPr>
              <a:t> of ECAT during the </a:t>
            </a:r>
            <a:r>
              <a:rPr lang="en-US" altLang="ja-JP" sz="1900" dirty="0">
                <a:ea typeface="ＭＳ Ｐゴシック" panose="020B0600070205080204" pitchFamily="34" charset="-128"/>
              </a:rPr>
              <a:t>first year of life was significantly associated with Hyperactivity </a:t>
            </a:r>
            <a:r>
              <a:rPr lang="en-US" altLang="ja-JP" sz="1400" dirty="0">
                <a:ea typeface="ＭＳ Ｐゴシック" panose="020B0600070205080204" pitchFamily="34" charset="-128"/>
                <a:cs typeface="ＭＳ Ｐゴシック" panose="020B0600070205080204" pitchFamily="34" charset="-128"/>
              </a:rPr>
              <a:t>(</a:t>
            </a:r>
            <a:r>
              <a:rPr lang="en-US" altLang="en-US" sz="1400" dirty="0">
                <a:ea typeface="ＭＳ Ｐゴシック" panose="020B0600070205080204" pitchFamily="34" charset="-128"/>
              </a:rPr>
              <a:t>Newman, Environ Health </a:t>
            </a:r>
            <a:r>
              <a:rPr lang="en-US" altLang="en-US" sz="1400" dirty="0" err="1">
                <a:ea typeface="ＭＳ Ｐゴシック" panose="020B0600070205080204" pitchFamily="34" charset="-128"/>
              </a:rPr>
              <a:t>Perspect</a:t>
            </a:r>
            <a:r>
              <a:rPr lang="en-US" altLang="en-US" sz="1400" dirty="0">
                <a:ea typeface="ＭＳ Ｐゴシック" panose="020B0600070205080204" pitchFamily="34" charset="-128"/>
              </a:rPr>
              <a:t>.  2013)</a:t>
            </a:r>
          </a:p>
          <a:p>
            <a:r>
              <a:rPr lang="en-US" i="1" dirty="0"/>
              <a:t>In utero</a:t>
            </a:r>
            <a:r>
              <a:rPr lang="en-US" dirty="0"/>
              <a:t> smoking exposure </a:t>
            </a:r>
          </a:p>
          <a:p>
            <a:pPr marL="342900" indent="-342900">
              <a:buFont typeface="Arial" panose="020B0604020202020204" pitchFamily="34" charset="0"/>
              <a:buChar char="•"/>
            </a:pPr>
            <a:r>
              <a:rPr lang="en-US" dirty="0"/>
              <a:t>linked to higher levels of ADHD </a:t>
            </a:r>
          </a:p>
          <a:p>
            <a:r>
              <a:rPr lang="en-US" sz="1400" dirty="0"/>
              <a:t>      </a:t>
            </a:r>
          </a:p>
        </p:txBody>
      </p:sp>
      <p:sp>
        <p:nvSpPr>
          <p:cNvPr id="4" name="Text Placeholder 3">
            <a:extLst>
              <a:ext uri="{FF2B5EF4-FFF2-40B4-BE49-F238E27FC236}">
                <a16:creationId xmlns:a16="http://schemas.microsoft.com/office/drawing/2014/main" id="{F7B516C9-5D12-F743-B493-D5E9DF01BA2F}"/>
              </a:ext>
            </a:extLst>
          </p:cNvPr>
          <p:cNvSpPr>
            <a:spLocks noGrp="1"/>
          </p:cNvSpPr>
          <p:nvPr>
            <p:ph type="body" sz="quarter" idx="11"/>
          </p:nvPr>
        </p:nvSpPr>
        <p:spPr>
          <a:xfrm>
            <a:off x="365125" y="5943600"/>
            <a:ext cx="4130675" cy="776805"/>
          </a:xfrm>
        </p:spPr>
        <p:txBody>
          <a:bodyPr>
            <a:normAutofit fontScale="92500" lnSpcReduction="20000"/>
          </a:bodyPr>
          <a:lstStyle/>
          <a:p>
            <a:r>
              <a:rPr lang="en-US" dirty="0">
                <a:solidFill>
                  <a:schemeClr val="bg1"/>
                </a:solidFill>
              </a:rPr>
              <a:t>Moore S, </a:t>
            </a:r>
            <a:r>
              <a:rPr lang="en-US" dirty="0" err="1">
                <a:solidFill>
                  <a:schemeClr val="bg1"/>
                </a:solidFill>
              </a:rPr>
              <a:t>Paalanen</a:t>
            </a:r>
            <a:r>
              <a:rPr lang="en-US" dirty="0">
                <a:solidFill>
                  <a:schemeClr val="bg1"/>
                </a:solidFill>
              </a:rPr>
              <a:t> L, </a:t>
            </a:r>
            <a:r>
              <a:rPr lang="en-US" dirty="0" err="1">
                <a:solidFill>
                  <a:schemeClr val="bg1"/>
                </a:solidFill>
              </a:rPr>
              <a:t>Melymuk</a:t>
            </a:r>
            <a:r>
              <a:rPr lang="en-US" dirty="0">
                <a:solidFill>
                  <a:schemeClr val="bg1"/>
                </a:solidFill>
              </a:rPr>
              <a:t> L, </a:t>
            </a:r>
            <a:r>
              <a:rPr lang="en-US" dirty="0" err="1">
                <a:solidFill>
                  <a:schemeClr val="bg1"/>
                </a:solidFill>
              </a:rPr>
              <a:t>Katsonouri</a:t>
            </a:r>
            <a:r>
              <a:rPr lang="en-US" dirty="0">
                <a:solidFill>
                  <a:schemeClr val="bg1"/>
                </a:solidFill>
              </a:rPr>
              <a:t> A, </a:t>
            </a:r>
            <a:r>
              <a:rPr lang="en-US" dirty="0" err="1">
                <a:solidFill>
                  <a:schemeClr val="bg1"/>
                </a:solidFill>
              </a:rPr>
              <a:t>Kolossa</a:t>
            </a:r>
            <a:r>
              <a:rPr lang="en-US" dirty="0">
                <a:solidFill>
                  <a:schemeClr val="bg1"/>
                </a:solidFill>
              </a:rPr>
              <a:t>-Gehring M, Tolonen H. The Association between ADHD and Environmental Chemicals-A Scoping Review. Int J Environ Res Public Health. 2022 Mar 1;19(5):2849. </a:t>
            </a:r>
            <a:r>
              <a:rPr lang="en-US" dirty="0" err="1">
                <a:solidFill>
                  <a:schemeClr val="bg1"/>
                </a:solidFill>
              </a:rPr>
              <a:t>doi</a:t>
            </a:r>
            <a:r>
              <a:rPr lang="en-US" dirty="0">
                <a:solidFill>
                  <a:schemeClr val="bg1"/>
                </a:solidFill>
              </a:rPr>
              <a:t>: 10.3390/ijerph19052849. PMID</a:t>
            </a:r>
            <a:r>
              <a:rPr lang="en-US" dirty="0"/>
              <a:t>: 35270544</a:t>
            </a:r>
          </a:p>
        </p:txBody>
      </p:sp>
      <p:pic>
        <p:nvPicPr>
          <p:cNvPr id="5" name="Picture 2" descr="http://www.toxicfreelegacy.org/images/phthalatepenguin_sm.jpg">
            <a:extLst>
              <a:ext uri="{FF2B5EF4-FFF2-40B4-BE49-F238E27FC236}">
                <a16:creationId xmlns:a16="http://schemas.microsoft.com/office/drawing/2014/main" id="{B64EE455-E226-0348-A0F2-CD7CEBD95B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
            <a:ext cx="2743200" cy="1676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http://www.nativevillage.org/Messages%20from%20the%20People/toxins.gif">
            <a:hlinkClick r:id="rId3"/>
            <a:extLst>
              <a:ext uri="{FF2B5EF4-FFF2-40B4-BE49-F238E27FC236}">
                <a16:creationId xmlns:a16="http://schemas.microsoft.com/office/drawing/2014/main" id="{B36A8E53-375E-C94F-998F-527884B584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4876800"/>
            <a:ext cx="4648200" cy="19812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575810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dissolv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dissolv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dissolv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dissolve">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2F0F9-AA71-FC4A-8FCE-799EBDEEB871}"/>
              </a:ext>
            </a:extLst>
          </p:cNvPr>
          <p:cNvSpPr>
            <a:spLocks noGrp="1"/>
          </p:cNvSpPr>
          <p:nvPr>
            <p:ph type="title"/>
          </p:nvPr>
        </p:nvSpPr>
        <p:spPr>
          <a:xfrm>
            <a:off x="350322" y="0"/>
            <a:ext cx="8455231" cy="1066800"/>
          </a:xfrm>
        </p:spPr>
        <p:txBody>
          <a:bodyPr/>
          <a:lstStyle/>
          <a:p>
            <a:r>
              <a:rPr lang="en-US" sz="2800" dirty="0"/>
              <a:t>Making the Grade: </a:t>
            </a:r>
            <a:br>
              <a:rPr lang="en-US" sz="2800" dirty="0"/>
            </a:br>
            <a:r>
              <a:rPr lang="en-US" sz="2800" dirty="0"/>
              <a:t>Environmental Toxins &amp; ADHD</a:t>
            </a:r>
          </a:p>
        </p:txBody>
      </p:sp>
      <p:sp>
        <p:nvSpPr>
          <p:cNvPr id="3" name="Text Placeholder 2">
            <a:extLst>
              <a:ext uri="{FF2B5EF4-FFF2-40B4-BE49-F238E27FC236}">
                <a16:creationId xmlns:a16="http://schemas.microsoft.com/office/drawing/2014/main" id="{94D7FF1D-7F8C-8745-A8F3-6C308C84675B}"/>
              </a:ext>
            </a:extLst>
          </p:cNvPr>
          <p:cNvSpPr>
            <a:spLocks noGrp="1"/>
          </p:cNvSpPr>
          <p:nvPr>
            <p:ph type="body" sz="quarter" idx="10"/>
          </p:nvPr>
        </p:nvSpPr>
        <p:spPr>
          <a:xfrm>
            <a:off x="51616" y="1066800"/>
            <a:ext cx="8765813" cy="6248400"/>
          </a:xfrm>
        </p:spPr>
        <p:txBody>
          <a:bodyPr>
            <a:normAutofit/>
          </a:bodyPr>
          <a:lstStyle/>
          <a:p>
            <a:pPr marL="382588">
              <a:lnSpc>
                <a:spcPct val="90000"/>
              </a:lnSpc>
              <a:defRPr/>
            </a:pPr>
            <a:r>
              <a:rPr lang="en-US" dirty="0"/>
              <a:t>Organophosphates</a:t>
            </a:r>
          </a:p>
          <a:p>
            <a:pPr marL="668338" indent="-285750">
              <a:lnSpc>
                <a:spcPct val="90000"/>
              </a:lnSpc>
              <a:buFont typeface="Arial" panose="020B0604020202020204" pitchFamily="34" charset="0"/>
              <a:buChar char="•"/>
              <a:defRPr/>
            </a:pPr>
            <a:r>
              <a:rPr lang="en-US" sz="1600" dirty="0"/>
              <a:t>Children (1139) – tested levels of organophosphates </a:t>
            </a:r>
          </a:p>
          <a:p>
            <a:pPr marL="668338" indent="-285750">
              <a:lnSpc>
                <a:spcPct val="90000"/>
              </a:lnSpc>
              <a:buFont typeface="Arial" panose="020B0604020202020204" pitchFamily="34" charset="0"/>
              <a:buChar char="•"/>
              <a:defRPr/>
            </a:pPr>
            <a:r>
              <a:rPr lang="en-US" sz="1600" dirty="0"/>
              <a:t>Higher organophosphate pesticide levels in urine </a:t>
            </a:r>
          </a:p>
          <a:p>
            <a:pPr marL="668338" indent="-285750">
              <a:lnSpc>
                <a:spcPct val="90000"/>
              </a:lnSpc>
              <a:buFont typeface="Arial" panose="020B0604020202020204" pitchFamily="34" charset="0"/>
              <a:buChar char="•"/>
              <a:defRPr/>
            </a:pPr>
            <a:r>
              <a:rPr lang="en-US" sz="1600" dirty="0"/>
              <a:t>More likely to develop ADHD               </a:t>
            </a:r>
            <a:r>
              <a:rPr lang="en-US" altLang="en-US" sz="1200" dirty="0"/>
              <a:t>(Pediatrics 2010)</a:t>
            </a:r>
          </a:p>
          <a:p>
            <a:pPr marL="382588">
              <a:lnSpc>
                <a:spcPct val="90000"/>
              </a:lnSpc>
              <a:defRPr/>
            </a:pPr>
            <a:r>
              <a:rPr lang="en-US" altLang="en-US" dirty="0" err="1"/>
              <a:t>Pieronyl</a:t>
            </a:r>
            <a:r>
              <a:rPr lang="en-US" altLang="en-US" dirty="0"/>
              <a:t> Butoxide and Permethrin</a:t>
            </a:r>
          </a:p>
          <a:p>
            <a:pPr marL="668338" indent="-285750">
              <a:lnSpc>
                <a:spcPct val="90000"/>
              </a:lnSpc>
              <a:buFont typeface="Arial" panose="020B0604020202020204" pitchFamily="34" charset="0"/>
              <a:buChar char="•"/>
              <a:defRPr/>
            </a:pPr>
            <a:r>
              <a:rPr lang="en-US" altLang="en-US" sz="1600" dirty="0">
                <a:ea typeface="ＭＳ Ｐゴシック" panose="020B0600070205080204" pitchFamily="34" charset="-128"/>
                <a:cs typeface="ＭＳ Ｐゴシック" panose="020B0600070205080204" pitchFamily="34" charset="-128"/>
                <a:sym typeface="Georgia" panose="02040502050405020303" pitchFamily="18" charset="0"/>
              </a:rPr>
              <a:t>Prenatal exposure to PBO was negatively associated with 36 month neurodevelopment</a:t>
            </a:r>
          </a:p>
          <a:p>
            <a:pPr marL="1528763" lvl="2" indent="-285750">
              <a:lnSpc>
                <a:spcPct val="90000"/>
              </a:lnSpc>
              <a:buFont typeface="Arial" panose="020B0604020202020204" pitchFamily="34" charset="0"/>
              <a:buChar char="•"/>
              <a:defRPr/>
            </a:pPr>
            <a:r>
              <a:rPr lang="en-US" altLang="en-US" sz="1200" dirty="0">
                <a:ea typeface="ＭＳ Ｐゴシック" panose="020B0600070205080204" pitchFamily="34" charset="-128"/>
                <a:cs typeface="ＭＳ Ｐゴシック" panose="020B0600070205080204" pitchFamily="34" charset="-128"/>
                <a:sym typeface="Georgia" panose="02040502050405020303" pitchFamily="18" charset="0"/>
              </a:rPr>
              <a:t>(Horton, et al. </a:t>
            </a:r>
            <a:r>
              <a:rPr lang="en-US" altLang="en-US" sz="1200" i="1" dirty="0">
                <a:ea typeface="ＭＳ Ｐゴシック" panose="020B0600070205080204" pitchFamily="34" charset="-128"/>
                <a:cs typeface="ＭＳ Ｐゴシック" panose="020B0600070205080204" pitchFamily="34" charset="-128"/>
                <a:sym typeface="Georgia" panose="02040502050405020303" pitchFamily="18" charset="0"/>
              </a:rPr>
              <a:t>Pediatrics</a:t>
            </a:r>
            <a:r>
              <a:rPr lang="en-US" altLang="en-US" sz="1200" dirty="0">
                <a:ea typeface="ＭＳ Ｐゴシック" panose="020B0600070205080204" pitchFamily="34" charset="-128"/>
                <a:cs typeface="ＭＳ Ｐゴシック" panose="020B0600070205080204" pitchFamily="34" charset="-128"/>
                <a:sym typeface="Georgia" panose="02040502050405020303" pitchFamily="18" charset="0"/>
              </a:rPr>
              <a:t>, 2011)</a:t>
            </a:r>
          </a:p>
          <a:p>
            <a:pPr marL="382588">
              <a:lnSpc>
                <a:spcPct val="90000"/>
              </a:lnSpc>
              <a:defRPr/>
            </a:pPr>
            <a:r>
              <a:rPr lang="en-US" altLang="en-US" dirty="0">
                <a:ea typeface="ＭＳ Ｐゴシック" panose="020B0600070205080204" pitchFamily="34" charset="-128"/>
                <a:cs typeface="ＭＳ Ｐゴシック" panose="020B0600070205080204" pitchFamily="34" charset="-128"/>
                <a:sym typeface="Georgia" panose="02040502050405020303" pitchFamily="18" charset="0"/>
              </a:rPr>
              <a:t>Inhibition of Methionine Synthase</a:t>
            </a:r>
            <a:endParaRPr lang="en-US" altLang="en-US" b="1" dirty="0">
              <a:ea typeface="ＭＳ Ｐゴシック" panose="020B0600070205080204" pitchFamily="34" charset="-128"/>
              <a:cs typeface="ＭＳ Ｐゴシック" panose="020B0600070205080204" pitchFamily="34" charset="-128"/>
              <a:sym typeface="Georgia" panose="02040502050405020303" pitchFamily="18" charset="0"/>
            </a:endParaRPr>
          </a:p>
          <a:p>
            <a:pPr marL="554038" indent="-171450">
              <a:lnSpc>
                <a:spcPct val="90000"/>
              </a:lnSpc>
              <a:buFont typeface="Arial" panose="020B0604020202020204" pitchFamily="34" charset="0"/>
              <a:buChar char="•"/>
              <a:defRPr/>
            </a:pPr>
            <a:r>
              <a:rPr lang="en-US" altLang="en-US" sz="1600" dirty="0">
                <a:ea typeface="ＭＳ Ｐゴシック" panose="020B0600070205080204" pitchFamily="34" charset="-128"/>
                <a:cs typeface="ＭＳ Ｐゴシック" panose="020B0600070205080204" pitchFamily="34" charset="-128"/>
                <a:sym typeface="Georgia" panose="02040502050405020303" pitchFamily="18" charset="0"/>
              </a:rPr>
              <a:t>By ethanol, lead, mercury, aluminum</a:t>
            </a:r>
          </a:p>
          <a:p>
            <a:pPr marL="554038" indent="-171450">
              <a:lnSpc>
                <a:spcPct val="90000"/>
              </a:lnSpc>
              <a:buFont typeface="Arial" panose="020B0604020202020204" pitchFamily="34" charset="0"/>
              <a:buChar char="•"/>
              <a:defRPr/>
            </a:pPr>
            <a:r>
              <a:rPr lang="en-US" altLang="en-US" sz="1600" dirty="0">
                <a:ea typeface="ＭＳ Ｐゴシック" panose="020B0600070205080204" pitchFamily="34" charset="-128"/>
                <a:cs typeface="ＭＳ Ｐゴシック" panose="020B0600070205080204" pitchFamily="34" charset="-128"/>
                <a:sym typeface="Georgia" panose="02040502050405020303" pitchFamily="18" charset="0"/>
              </a:rPr>
              <a:t>Target of </a:t>
            </a:r>
            <a:r>
              <a:rPr lang="en-US" altLang="en-US" sz="1600" dirty="0">
                <a:ea typeface="ＭＳ Ｐゴシック" panose="020B0600070205080204" pitchFamily="34" charset="-128"/>
                <a:sym typeface="Georgia" panose="02040502050405020303" pitchFamily="18" charset="0"/>
              </a:rPr>
              <a:t>neurodevelopmental toxins </a:t>
            </a:r>
          </a:p>
          <a:p>
            <a:endParaRPr lang="en-US" dirty="0"/>
          </a:p>
        </p:txBody>
      </p:sp>
      <p:sp>
        <p:nvSpPr>
          <p:cNvPr id="4" name="Text Placeholder 3">
            <a:extLst>
              <a:ext uri="{FF2B5EF4-FFF2-40B4-BE49-F238E27FC236}">
                <a16:creationId xmlns:a16="http://schemas.microsoft.com/office/drawing/2014/main" id="{F7B516C9-5D12-F743-B493-D5E9DF01BA2F}"/>
              </a:ext>
            </a:extLst>
          </p:cNvPr>
          <p:cNvSpPr>
            <a:spLocks noGrp="1"/>
          </p:cNvSpPr>
          <p:nvPr>
            <p:ph type="body" sz="quarter" idx="11"/>
          </p:nvPr>
        </p:nvSpPr>
        <p:spPr>
          <a:xfrm>
            <a:off x="365125" y="5791200"/>
            <a:ext cx="4968875" cy="776806"/>
          </a:xfrm>
        </p:spPr>
        <p:txBody>
          <a:bodyPr>
            <a:noAutofit/>
          </a:bodyPr>
          <a:lstStyle/>
          <a:p>
            <a:r>
              <a:rPr lang="en-US" sz="1000" dirty="0">
                <a:solidFill>
                  <a:schemeClr val="bg1"/>
                </a:solidFill>
              </a:rPr>
              <a:t>Marcello Dala Bernardina Dalla, et al. Environmental pollution and attention deficit hyperactivity disorder: A meta-analysis of cohort studies, Environmental Pollution, Volume 315, 2022, ISSN 0269-7491, https://</a:t>
            </a:r>
            <a:r>
              <a:rPr lang="en-US" sz="1000" dirty="0" err="1">
                <a:solidFill>
                  <a:schemeClr val="bg1"/>
                </a:solidFill>
              </a:rPr>
              <a:t>doi.org</a:t>
            </a:r>
            <a:r>
              <a:rPr lang="en-US" sz="1000" dirty="0">
                <a:solidFill>
                  <a:schemeClr val="bg1"/>
                </a:solidFill>
              </a:rPr>
              <a:t>/10.1016/j.envpol.2022.120351.</a:t>
            </a:r>
          </a:p>
        </p:txBody>
      </p:sp>
      <p:pic>
        <p:nvPicPr>
          <p:cNvPr id="6" name="Picture 5">
            <a:extLst>
              <a:ext uri="{FF2B5EF4-FFF2-40B4-BE49-F238E27FC236}">
                <a16:creationId xmlns:a16="http://schemas.microsoft.com/office/drawing/2014/main" id="{806D326E-F16B-A14D-8FBF-42F7F94D608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62600" y="0"/>
            <a:ext cx="3581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548B9904-E820-2641-8B12-7657A6D8E36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334000" y="4572000"/>
            <a:ext cx="3810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00454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dissolve">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dissolve">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dissolve">
                                      <p:cBhvr>
                                        <p:cTn id="45" dur="500"/>
                                        <p:tgtEl>
                                          <p:spTgt spid="3">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dissolve">
                                      <p:cBhvr>
                                        <p:cTn id="5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1C133-17A8-284B-BA3A-0CDCA0EC89C7}"/>
              </a:ext>
            </a:extLst>
          </p:cNvPr>
          <p:cNvSpPr>
            <a:spLocks noGrp="1"/>
          </p:cNvSpPr>
          <p:nvPr>
            <p:ph type="title"/>
          </p:nvPr>
        </p:nvSpPr>
        <p:spPr/>
        <p:txBody>
          <a:bodyPr/>
          <a:lstStyle/>
          <a:p>
            <a:r>
              <a:rPr lang="en-US" dirty="0"/>
              <a:t>Making the Grade: </a:t>
            </a:r>
            <a:br>
              <a:rPr lang="en-US" dirty="0"/>
            </a:br>
            <a:r>
              <a:rPr lang="en-US" dirty="0"/>
              <a:t>Lead and ADHD</a:t>
            </a:r>
          </a:p>
        </p:txBody>
      </p:sp>
      <p:sp>
        <p:nvSpPr>
          <p:cNvPr id="3" name="Text Placeholder 2">
            <a:extLst>
              <a:ext uri="{FF2B5EF4-FFF2-40B4-BE49-F238E27FC236}">
                <a16:creationId xmlns:a16="http://schemas.microsoft.com/office/drawing/2014/main" id="{23BAEAC0-079E-5B4F-8CC7-A0D99F5331B2}"/>
              </a:ext>
            </a:extLst>
          </p:cNvPr>
          <p:cNvSpPr>
            <a:spLocks noGrp="1"/>
          </p:cNvSpPr>
          <p:nvPr>
            <p:ph type="body" sz="quarter" idx="10"/>
          </p:nvPr>
        </p:nvSpPr>
        <p:spPr>
          <a:xfrm>
            <a:off x="0" y="1524000"/>
            <a:ext cx="8817429" cy="5044006"/>
          </a:xfrm>
        </p:spPr>
        <p:txBody>
          <a:bodyPr>
            <a:normAutofit/>
          </a:bodyPr>
          <a:lstStyle/>
          <a:p>
            <a:pPr marL="617220" lvl="1" indent="-342900">
              <a:lnSpc>
                <a:spcPct val="90000"/>
              </a:lnSpc>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Decreases IQ</a:t>
            </a:r>
          </a:p>
          <a:p>
            <a:pPr marL="617220" lvl="1" indent="-342900">
              <a:lnSpc>
                <a:spcPct val="90000"/>
              </a:lnSpc>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Reduces GABA</a:t>
            </a:r>
          </a:p>
          <a:p>
            <a:pPr marL="617220" lvl="1" indent="-342900">
              <a:lnSpc>
                <a:spcPct val="90000"/>
              </a:lnSpc>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Increases glutamates</a:t>
            </a:r>
          </a:p>
          <a:p>
            <a:pPr marL="617220" lvl="1" indent="-342900">
              <a:lnSpc>
                <a:spcPct val="90000"/>
              </a:lnSpc>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Increases ammonia</a:t>
            </a:r>
          </a:p>
          <a:p>
            <a:pPr marL="617220" lvl="1" indent="-342900">
              <a:lnSpc>
                <a:spcPct val="90000"/>
              </a:lnSpc>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Associated with protein deficiencies and malnutrition</a:t>
            </a:r>
          </a:p>
          <a:p>
            <a:pPr marL="617220" lvl="1" indent="-342900">
              <a:lnSpc>
                <a:spcPct val="90000"/>
              </a:lnSpc>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Ca, Zinc, Se, Fe, or Vitamin E deficiencies can cause increased lead absorption </a:t>
            </a:r>
          </a:p>
          <a:p>
            <a:pPr marL="617220" lvl="1" indent="-342900">
              <a:lnSpc>
                <a:spcPct val="90000"/>
              </a:lnSpc>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Fluoride increases lead absorption </a:t>
            </a:r>
          </a:p>
          <a:p>
            <a:pPr marL="617220" lvl="1" indent="-342900">
              <a:lnSpc>
                <a:spcPct val="90000"/>
              </a:lnSpc>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Lead causes poor </a:t>
            </a:r>
            <a:r>
              <a:rPr lang="en-US" altLang="en-US" dirty="0" err="1">
                <a:latin typeface="Arial" panose="020B0604020202020204" pitchFamily="34" charset="0"/>
                <a:ea typeface="ＭＳ Ｐゴシック" panose="020B0600070205080204" pitchFamily="34" charset="-128"/>
                <a:cs typeface="Arial" panose="020B0604020202020204" pitchFamily="34" charset="0"/>
              </a:rPr>
              <a:t>heme</a:t>
            </a:r>
            <a:r>
              <a:rPr lang="en-US" altLang="en-US" dirty="0">
                <a:latin typeface="Arial" panose="020B0604020202020204" pitchFamily="34" charset="0"/>
                <a:ea typeface="ＭＳ Ｐゴシック" panose="020B0600070205080204" pitchFamily="34" charset="-128"/>
                <a:cs typeface="Arial" panose="020B0604020202020204" pitchFamily="34" charset="0"/>
              </a:rPr>
              <a:t> synthesis, decreased reduced glutathione, increased oxidative stress, and increased lipid peroxidation</a:t>
            </a:r>
          </a:p>
          <a:p>
            <a:pPr marL="617220" lvl="1" indent="-342900">
              <a:lnSpc>
                <a:spcPct val="90000"/>
              </a:lnSpc>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Reduces glutamine synthase and glutamic acid dehydrogenase </a:t>
            </a:r>
          </a:p>
          <a:p>
            <a:pPr marL="617220" lvl="1" indent="-342900">
              <a:lnSpc>
                <a:spcPct val="90000"/>
              </a:lnSpc>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Interferes with active Vitamin D formation</a:t>
            </a:r>
          </a:p>
          <a:p>
            <a:pPr marL="617220" lvl="1" indent="-342900">
              <a:lnSpc>
                <a:spcPct val="90000"/>
              </a:lnSpc>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May cause microcytic anemia and iron deficiency</a:t>
            </a:r>
          </a:p>
          <a:p>
            <a:pPr marL="1203325" lvl="2" indent="-342900">
              <a:lnSpc>
                <a:spcPct val="90000"/>
              </a:lnSpc>
              <a:buFont typeface="Arial" panose="020B0604020202020204" pitchFamily="34" charset="0"/>
              <a:buChar char="•"/>
            </a:pPr>
            <a:r>
              <a:rPr lang="en-US" sz="1000" dirty="0"/>
              <a:t>Farmani, R., </a:t>
            </a:r>
            <a:r>
              <a:rPr lang="en-US" sz="1000" dirty="0" err="1"/>
              <a:t>Mehrpour</a:t>
            </a:r>
            <a:r>
              <a:rPr lang="en-US" sz="1000" dirty="0"/>
              <a:t>, O., </a:t>
            </a:r>
            <a:r>
              <a:rPr lang="en-US" sz="1000" dirty="0" err="1"/>
              <a:t>Kooshki</a:t>
            </a:r>
            <a:r>
              <a:rPr lang="en-US" sz="1000" dirty="0"/>
              <a:t>, A. </a:t>
            </a:r>
            <a:r>
              <a:rPr lang="en-US" sz="1000" i="1" dirty="0"/>
              <a:t>et al.</a:t>
            </a:r>
            <a:r>
              <a:rPr lang="en-US" sz="1000" dirty="0"/>
              <a:t> Exploring the link between toxic metal exposure and ADHD: a systematic review of pb and hg. </a:t>
            </a:r>
            <a:r>
              <a:rPr lang="en-US" sz="1000" i="1" dirty="0"/>
              <a:t>J </a:t>
            </a:r>
            <a:r>
              <a:rPr lang="en-US" sz="1000" i="1" dirty="0" err="1"/>
              <a:t>Neurodevelop</a:t>
            </a:r>
            <a:r>
              <a:rPr lang="en-US" sz="1000" i="1" dirty="0"/>
              <a:t> </a:t>
            </a:r>
            <a:r>
              <a:rPr lang="en-US" sz="1000" i="1" dirty="0" err="1"/>
              <a:t>Disord</a:t>
            </a:r>
            <a:r>
              <a:rPr lang="en-US" sz="1000" dirty="0"/>
              <a:t> </a:t>
            </a:r>
            <a:r>
              <a:rPr lang="en-US" sz="1000" b="1" dirty="0"/>
              <a:t>16</a:t>
            </a:r>
            <a:r>
              <a:rPr lang="en-US" sz="1000" dirty="0"/>
              <a:t>, 44 (2024). https://</a:t>
            </a:r>
            <a:r>
              <a:rPr lang="en-US" sz="1000" dirty="0" err="1"/>
              <a:t>doi.org</a:t>
            </a:r>
            <a:r>
              <a:rPr lang="en-US" sz="1000" dirty="0"/>
              <a:t>/10.1186/s11689-024-09555-8</a:t>
            </a:r>
            <a:endParaRPr lang="en-US" altLang="en-US" sz="1000" dirty="0">
              <a:latin typeface="Arial" panose="020B0604020202020204" pitchFamily="34" charset="0"/>
              <a:ea typeface="ＭＳ Ｐゴシック" panose="020B0600070205080204" pitchFamily="34" charset="-128"/>
              <a:cs typeface="Arial" panose="020B0604020202020204" pitchFamily="34" charset="0"/>
            </a:endParaRPr>
          </a:p>
          <a:p>
            <a:endParaRPr lang="en-US" dirty="0"/>
          </a:p>
        </p:txBody>
      </p:sp>
      <p:sp>
        <p:nvSpPr>
          <p:cNvPr id="4" name="Text Placeholder 3">
            <a:extLst>
              <a:ext uri="{FF2B5EF4-FFF2-40B4-BE49-F238E27FC236}">
                <a16:creationId xmlns:a16="http://schemas.microsoft.com/office/drawing/2014/main" id="{F517E16F-7664-1340-A1C2-EE0295864E95}"/>
              </a:ext>
            </a:extLst>
          </p:cNvPr>
          <p:cNvSpPr>
            <a:spLocks noGrp="1"/>
          </p:cNvSpPr>
          <p:nvPr>
            <p:ph type="body" sz="quarter" idx="11"/>
          </p:nvPr>
        </p:nvSpPr>
        <p:spPr/>
        <p:txBody>
          <a:bodyPr>
            <a:normAutofit/>
          </a:bodyPr>
          <a:lstStyle/>
          <a:p>
            <a:r>
              <a:rPr lang="en-US" dirty="0">
                <a:solidFill>
                  <a:schemeClr val="bg1"/>
                </a:solidFill>
              </a:rPr>
              <a:t>					.</a:t>
            </a:r>
          </a:p>
        </p:txBody>
      </p:sp>
      <p:pic>
        <p:nvPicPr>
          <p:cNvPr id="5" name="Picture 4" descr="An external file that holds a picture, illustration, etc.&#10;Object name is ehp0113-000894f4.jpg Object name is ehp0113-000894f4.jpg">
            <a:extLst>
              <a:ext uri="{FF2B5EF4-FFF2-40B4-BE49-F238E27FC236}">
                <a16:creationId xmlns:a16="http://schemas.microsoft.com/office/drawing/2014/main" id="{DF343888-1ADA-AB40-97ED-B7789179636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5240"/>
            <a:ext cx="5460076" cy="2956560"/>
          </a:xfrm>
          <a:prstGeom prst="rect">
            <a:avLst/>
          </a:prstGeom>
          <a:noFill/>
          <a:ln>
            <a:noFill/>
          </a:ln>
        </p:spPr>
      </p:pic>
    </p:spTree>
    <p:extLst>
      <p:ext uri="{BB962C8B-B14F-4D97-AF65-F5344CB8AC3E}">
        <p14:creationId xmlns:p14="http://schemas.microsoft.com/office/powerpoint/2010/main" val="176973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blinds(horizontal)">
                                      <p:cBhvr>
                                        <p:cTn id="34" dur="500"/>
                                        <p:tgtEl>
                                          <p:spTgt spid="3">
                                            <p:txEl>
                                              <p:pRg st="9" end="9"/>
                                            </p:txEl>
                                          </p:spTgt>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linds(horizontal)">
                                      <p:cBhvr>
                                        <p:cTn id="37" dur="500"/>
                                        <p:tgtEl>
                                          <p:spTgt spid="3">
                                            <p:txEl>
                                              <p:pRg st="10" end="10"/>
                                            </p:txEl>
                                          </p:spTgt>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blinds(horizontal)">
                                      <p:cBhvr>
                                        <p:cTn id="40"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92C42-A247-214F-810B-C48323C0531C}"/>
              </a:ext>
            </a:extLst>
          </p:cNvPr>
          <p:cNvSpPr>
            <a:spLocks noGrp="1"/>
          </p:cNvSpPr>
          <p:nvPr>
            <p:ph type="title"/>
          </p:nvPr>
        </p:nvSpPr>
        <p:spPr/>
        <p:txBody>
          <a:bodyPr/>
          <a:lstStyle/>
          <a:p>
            <a:r>
              <a:rPr lang="en-US" dirty="0"/>
              <a:t>Making the Grade: ADHD and Lead</a:t>
            </a:r>
          </a:p>
        </p:txBody>
      </p:sp>
      <p:sp>
        <p:nvSpPr>
          <p:cNvPr id="3" name="Text Placeholder 2">
            <a:extLst>
              <a:ext uri="{FF2B5EF4-FFF2-40B4-BE49-F238E27FC236}">
                <a16:creationId xmlns:a16="http://schemas.microsoft.com/office/drawing/2014/main" id="{C4E3427E-C38B-C542-ADEC-D703E52384BE}"/>
              </a:ext>
            </a:extLst>
          </p:cNvPr>
          <p:cNvSpPr>
            <a:spLocks noGrp="1"/>
          </p:cNvSpPr>
          <p:nvPr>
            <p:ph type="body" sz="quarter" idx="10"/>
          </p:nvPr>
        </p:nvSpPr>
        <p:spPr>
          <a:xfrm>
            <a:off x="352697" y="1295400"/>
            <a:ext cx="8464732" cy="5272606"/>
          </a:xfrm>
        </p:spPr>
        <p:txBody>
          <a:bodyPr>
            <a:normAutofit lnSpcReduction="10000"/>
          </a:bodyPr>
          <a:lstStyle/>
          <a:p>
            <a:r>
              <a:rPr lang="en-US" sz="2400" b="1" dirty="0"/>
              <a:t>Lead measured in South Korean population </a:t>
            </a:r>
          </a:p>
          <a:p>
            <a:pPr marL="342900" indent="-342900">
              <a:buFont typeface="Arial" panose="020B0604020202020204" pitchFamily="34" charset="0"/>
              <a:buChar char="•"/>
            </a:pPr>
            <a:r>
              <a:rPr lang="en-US" dirty="0"/>
              <a:t>1001 children ages 8-11</a:t>
            </a:r>
          </a:p>
          <a:p>
            <a:pPr marL="342900" indent="-342900">
              <a:buFont typeface="Arial" panose="020B0604020202020204" pitchFamily="34" charset="0"/>
              <a:buChar char="•"/>
            </a:pPr>
            <a:r>
              <a:rPr lang="en-US" dirty="0"/>
              <a:t>Blood lead associated with lower IG and higher impulsivity</a:t>
            </a:r>
          </a:p>
          <a:p>
            <a:r>
              <a:rPr lang="en-US" dirty="0"/>
              <a:t>		</a:t>
            </a:r>
            <a:r>
              <a:rPr lang="en-US" sz="1400" dirty="0"/>
              <a:t>(Hong et al. Environ Health </a:t>
            </a:r>
            <a:r>
              <a:rPr lang="en-US" sz="1400" dirty="0" err="1"/>
              <a:t>Perspect</a:t>
            </a:r>
            <a:r>
              <a:rPr lang="en-US" sz="1400" dirty="0"/>
              <a:t>. 2015)</a:t>
            </a:r>
          </a:p>
          <a:p>
            <a:r>
              <a:rPr lang="en-US" sz="2400" b="1" dirty="0"/>
              <a:t>Childhood lead exposure &amp; ADHD</a:t>
            </a:r>
          </a:p>
          <a:p>
            <a:pPr marL="342900" indent="-342900">
              <a:buFont typeface="Arial" panose="020B0604020202020204" pitchFamily="34" charset="0"/>
              <a:buChar char="•"/>
            </a:pPr>
            <a:r>
              <a:rPr lang="en-US" dirty="0"/>
              <a:t>Contributes to hyperactivity and impulsivity</a:t>
            </a:r>
          </a:p>
          <a:p>
            <a:pPr marL="342900" indent="-342900">
              <a:buFont typeface="Arial" panose="020B0604020202020204" pitchFamily="34" charset="0"/>
              <a:buChar char="•"/>
            </a:pPr>
            <a:r>
              <a:rPr lang="en-US" dirty="0"/>
              <a:t>Increase high school dropout rates</a:t>
            </a:r>
          </a:p>
          <a:p>
            <a:pPr marL="342900" indent="-342900">
              <a:buFont typeface="Arial" panose="020B0604020202020204" pitchFamily="34" charset="0"/>
              <a:buChar char="•"/>
            </a:pPr>
            <a:r>
              <a:rPr lang="en-US" dirty="0"/>
              <a:t>Reduces vocabulary and class standing</a:t>
            </a:r>
          </a:p>
          <a:p>
            <a:pPr marL="342900" indent="-342900">
              <a:buFont typeface="Arial" panose="020B0604020202020204" pitchFamily="34" charset="0"/>
              <a:buChar char="•"/>
            </a:pPr>
            <a:r>
              <a:rPr lang="en-US" dirty="0"/>
              <a:t>Increases antisocial &amp; delinquent behaviors</a:t>
            </a:r>
          </a:p>
          <a:p>
            <a:r>
              <a:rPr lang="en-US" dirty="0"/>
              <a:t>			       </a:t>
            </a:r>
            <a:r>
              <a:rPr lang="en-US" sz="1400" dirty="0"/>
              <a:t>(J Dev </a:t>
            </a:r>
            <a:r>
              <a:rPr lang="en-US" sz="1400" dirty="0" err="1"/>
              <a:t>Behav</a:t>
            </a:r>
            <a:r>
              <a:rPr lang="en-US" sz="1400" dirty="0"/>
              <a:t> Ped. 2002)</a:t>
            </a:r>
          </a:p>
        </p:txBody>
      </p:sp>
      <p:sp>
        <p:nvSpPr>
          <p:cNvPr id="4" name="Text Placeholder 3">
            <a:extLst>
              <a:ext uri="{FF2B5EF4-FFF2-40B4-BE49-F238E27FC236}">
                <a16:creationId xmlns:a16="http://schemas.microsoft.com/office/drawing/2014/main" id="{B3E06640-A94E-E14D-85AC-2C3D5379A92A}"/>
              </a:ext>
            </a:extLst>
          </p:cNvPr>
          <p:cNvSpPr>
            <a:spLocks noGrp="1"/>
          </p:cNvSpPr>
          <p:nvPr>
            <p:ph type="body" sz="quarter" idx="11"/>
          </p:nvPr>
        </p:nvSpPr>
        <p:spPr/>
        <p:txBody>
          <a:bodyPr/>
          <a:lstStyle/>
          <a:p>
            <a:endParaRPr lang="en-US"/>
          </a:p>
        </p:txBody>
      </p:sp>
      <p:pic>
        <p:nvPicPr>
          <p:cNvPr id="5" name="Picture 4" descr="school-books-apple.jpg">
            <a:extLst>
              <a:ext uri="{FF2B5EF4-FFF2-40B4-BE49-F238E27FC236}">
                <a16:creationId xmlns:a16="http://schemas.microsoft.com/office/drawing/2014/main" id="{43D3CBE5-1720-724D-B789-6CF1457C55B1}"/>
              </a:ext>
            </a:extLst>
          </p:cNvPr>
          <p:cNvPicPr>
            <a:picLocks noChangeAspect="1"/>
          </p:cNvPicPr>
          <p:nvPr/>
        </p:nvPicPr>
        <p:blipFill>
          <a:blip r:embed="rId2" cstate="print"/>
          <a:stretch>
            <a:fillRect/>
          </a:stretch>
        </p:blipFill>
        <p:spPr>
          <a:xfrm>
            <a:off x="5715000" y="3124200"/>
            <a:ext cx="3429000" cy="3537423"/>
          </a:xfrm>
          <a:prstGeom prst="rect">
            <a:avLst/>
          </a:prstGeom>
        </p:spPr>
      </p:pic>
    </p:spTree>
    <p:extLst>
      <p:ext uri="{BB962C8B-B14F-4D97-AF65-F5344CB8AC3E}">
        <p14:creationId xmlns:p14="http://schemas.microsoft.com/office/powerpoint/2010/main" val="156092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62A9C964-5DE0-4118-AABA-E943F1A6344C}"/>
              </a:ext>
            </a:extLst>
          </p:cNvPr>
          <p:cNvSpPr>
            <a:spLocks noGrp="1" noChangeArrowheads="1"/>
          </p:cNvSpPr>
          <p:nvPr>
            <p:ph type="title"/>
          </p:nvPr>
        </p:nvSpPr>
        <p:spPr bwMode="auto">
          <a:xfrm>
            <a:off x="92623" y="381000"/>
            <a:ext cx="7886700" cy="144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2296" tIns="41148" rIns="82296" bIns="41148" numCol="1" rtlCol="0" anchor="t" anchorCtr="0" compatLnSpc="1">
            <a:prstTxWarp prst="textNoShape">
              <a:avLst/>
            </a:prstTxWarp>
            <a:normAutofit/>
          </a:bodyPr>
          <a:lstStyle/>
          <a:p>
            <a:r>
              <a:rPr lang="en-US" altLang="en-US" dirty="0">
                <a:latin typeface="Arial" panose="020B0604020202020204" pitchFamily="34" charset="0"/>
                <a:ea typeface="Cambria" charset="0"/>
                <a:cs typeface="Arial" panose="020B0604020202020204" pitchFamily="34" charset="0"/>
              </a:rPr>
              <a:t> Making the Grade: Allergy &amp; ADHD</a:t>
            </a:r>
          </a:p>
        </p:txBody>
      </p:sp>
      <p:sp>
        <p:nvSpPr>
          <p:cNvPr id="38915" name="Text Box 3">
            <a:extLst>
              <a:ext uri="{FF2B5EF4-FFF2-40B4-BE49-F238E27FC236}">
                <a16:creationId xmlns:a16="http://schemas.microsoft.com/office/drawing/2014/main" id="{6BE58CCF-B503-4791-BC6D-525C369E002A}"/>
              </a:ext>
            </a:extLst>
          </p:cNvPr>
          <p:cNvSpPr txBox="1">
            <a:spLocks noChangeArrowheads="1"/>
          </p:cNvSpPr>
          <p:nvPr/>
        </p:nvSpPr>
        <p:spPr bwMode="auto">
          <a:xfrm>
            <a:off x="5380674" y="4141947"/>
            <a:ext cx="184731"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620">
              <a:cs typeface="Arial" panose="020B0604020202020204" pitchFamily="34" charset="0"/>
            </a:endParaRPr>
          </a:p>
        </p:txBody>
      </p:sp>
      <p:sp>
        <p:nvSpPr>
          <p:cNvPr id="38916" name="Text Box 4">
            <a:extLst>
              <a:ext uri="{FF2B5EF4-FFF2-40B4-BE49-F238E27FC236}">
                <a16:creationId xmlns:a16="http://schemas.microsoft.com/office/drawing/2014/main" id="{75CE897B-12B2-4ECE-8DB2-626FE53838CC}"/>
              </a:ext>
            </a:extLst>
          </p:cNvPr>
          <p:cNvSpPr txBox="1">
            <a:spLocks noChangeArrowheads="1"/>
          </p:cNvSpPr>
          <p:nvPr/>
        </p:nvSpPr>
        <p:spPr bwMode="auto">
          <a:xfrm>
            <a:off x="4214814" y="2370297"/>
            <a:ext cx="184731"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620">
              <a:cs typeface="Arial" panose="020B0604020202020204" pitchFamily="34" charset="0"/>
            </a:endParaRPr>
          </a:p>
        </p:txBody>
      </p:sp>
      <p:pic>
        <p:nvPicPr>
          <p:cNvPr id="41989" name="Picture 5">
            <a:extLst>
              <a:ext uri="{FF2B5EF4-FFF2-40B4-BE49-F238E27FC236}">
                <a16:creationId xmlns:a16="http://schemas.microsoft.com/office/drawing/2014/main" id="{0C4F25BF-9F9B-4FB4-9385-CA097FC95FFA}"/>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828800"/>
            <a:ext cx="8229600" cy="4800600"/>
          </a:xfrm>
          <a:solidFill>
            <a:schemeClr val="tx1"/>
          </a:solidFill>
          <a:extLst>
            <a:ext uri="{91240B29-F687-4F45-9708-019B960494DF}">
              <a14:hiddenLine xmlns:a14="http://schemas.microsoft.com/office/drawing/2010/main" w="9525">
                <a:solidFill>
                  <a:srgbClr val="000000"/>
                </a:solidFill>
                <a:miter lim="800000"/>
                <a:headEnd/>
                <a:tailEnd/>
              </a14:hiddenLine>
            </a:ext>
          </a:extLst>
        </p:spPr>
      </p:pic>
      <p:sp>
        <p:nvSpPr>
          <p:cNvPr id="38918" name="Text Box 6">
            <a:extLst>
              <a:ext uri="{FF2B5EF4-FFF2-40B4-BE49-F238E27FC236}">
                <a16:creationId xmlns:a16="http://schemas.microsoft.com/office/drawing/2014/main" id="{3252926D-6359-4518-ABBD-867FC894056F}"/>
              </a:ext>
            </a:extLst>
          </p:cNvPr>
          <p:cNvSpPr txBox="1">
            <a:spLocks noChangeArrowheads="1"/>
          </p:cNvSpPr>
          <p:nvPr/>
        </p:nvSpPr>
        <p:spPr bwMode="auto">
          <a:xfrm>
            <a:off x="3666174" y="4084797"/>
            <a:ext cx="184731"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620">
              <a:cs typeface="Arial" panose="020B0604020202020204" pitchFamily="34" charset="0"/>
            </a:endParaRPr>
          </a:p>
        </p:txBody>
      </p:sp>
      <p:sp>
        <p:nvSpPr>
          <p:cNvPr id="41991" name="Rectangle 7">
            <a:extLst>
              <a:ext uri="{FF2B5EF4-FFF2-40B4-BE49-F238E27FC236}">
                <a16:creationId xmlns:a16="http://schemas.microsoft.com/office/drawing/2014/main" id="{15DD2923-307C-49BB-B52A-0CD959B8BAD0}"/>
              </a:ext>
            </a:extLst>
          </p:cNvPr>
          <p:cNvSpPr>
            <a:spLocks noChangeArrowheads="1"/>
          </p:cNvSpPr>
          <p:nvPr/>
        </p:nvSpPr>
        <p:spPr bwMode="auto">
          <a:xfrm>
            <a:off x="3427533" y="1181422"/>
            <a:ext cx="5259268" cy="1223412"/>
          </a:xfrm>
          <a:prstGeom prst="rect">
            <a:avLst/>
          </a:prstGeom>
          <a:solidFill>
            <a:schemeClr val="bg2"/>
          </a:solidFill>
          <a:ln w="9525">
            <a:solidFill>
              <a:schemeClr val="tx1"/>
            </a:solidFill>
            <a:miter lim="800000"/>
            <a:headEnd/>
            <a:tailEnd/>
          </a:ln>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50" b="1" dirty="0">
                <a:solidFill>
                  <a:schemeClr val="bg1"/>
                </a:solidFill>
                <a:cs typeface="Arial" panose="020B0604020202020204" pitchFamily="34" charset="0"/>
              </a:rPr>
              <a:t>Pollen Exposure as a Cause for the Deterioration of Neurobehavioral Function in Children with Autism and Attention Deficit Hyperactive Disorder: Nasal Pollen Challenge </a:t>
            </a:r>
          </a:p>
          <a:p>
            <a:pPr eaLnBrk="1" hangingPunct="1"/>
            <a:r>
              <a:rPr lang="en-US" altLang="en-US" sz="1050" b="1" dirty="0">
                <a:solidFill>
                  <a:schemeClr val="bg1"/>
                </a:solidFill>
                <a:cs typeface="Arial" panose="020B0604020202020204" pitchFamily="34" charset="0"/>
              </a:rPr>
              <a:t>Authors: </a:t>
            </a:r>
            <a:r>
              <a:rPr lang="en-US" altLang="en-US" sz="1050" dirty="0">
                <a:solidFill>
                  <a:schemeClr val="bg1"/>
                </a:solidFill>
                <a:cs typeface="Arial" panose="020B0604020202020204" pitchFamily="34" charset="0"/>
              </a:rPr>
              <a:t>Boris, Marvin</a:t>
            </a:r>
            <a:r>
              <a:rPr lang="en-US" altLang="en-US" sz="1050" dirty="0">
                <a:solidFill>
                  <a:schemeClr val="bg1"/>
                </a:solidFill>
                <a:cs typeface="Arial" panose="020B0604020202020204" pitchFamily="34" charset="0"/>
                <a:hlinkClick r:id="" action="ppaction://noaction"/>
              </a:rPr>
              <a:t>1</a:t>
            </a:r>
            <a:r>
              <a:rPr lang="en-US" altLang="en-US" sz="1050" dirty="0">
                <a:solidFill>
                  <a:schemeClr val="bg1"/>
                </a:solidFill>
                <a:cs typeface="Arial" panose="020B0604020202020204" pitchFamily="34" charset="0"/>
              </a:rPr>
              <a:t>; Goldblatt, Allan</a:t>
            </a:r>
            <a:r>
              <a:rPr lang="en-US" altLang="en-US" sz="1050" dirty="0">
                <a:solidFill>
                  <a:schemeClr val="bg1"/>
                </a:solidFill>
                <a:cs typeface="Arial" panose="020B0604020202020204" pitchFamily="34" charset="0"/>
                <a:hlinkClick r:id="" action="ppaction://noaction"/>
              </a:rPr>
              <a:t>1</a:t>
            </a:r>
            <a:endParaRPr lang="en-US" altLang="en-US" sz="1050" b="1" dirty="0">
              <a:solidFill>
                <a:schemeClr val="bg1"/>
              </a:solidFill>
              <a:cs typeface="Arial" panose="020B0604020202020204" pitchFamily="34" charset="0"/>
            </a:endParaRPr>
          </a:p>
          <a:p>
            <a:pPr eaLnBrk="1" hangingPunct="1"/>
            <a:r>
              <a:rPr lang="en-US" altLang="en-US" sz="1050" b="1" dirty="0">
                <a:solidFill>
                  <a:schemeClr val="bg1"/>
                </a:solidFill>
                <a:cs typeface="Arial" panose="020B0604020202020204" pitchFamily="34" charset="0"/>
              </a:rPr>
              <a:t>Source:</a:t>
            </a:r>
            <a:r>
              <a:rPr lang="en-US" altLang="en-US" sz="1050" dirty="0">
                <a:solidFill>
                  <a:schemeClr val="bg1"/>
                </a:solidFill>
                <a:cs typeface="Arial" panose="020B0604020202020204" pitchFamily="34" charset="0"/>
              </a:rPr>
              <a:t> </a:t>
            </a:r>
            <a:r>
              <a:rPr lang="en-US" altLang="en-US" sz="1050" dirty="0">
                <a:solidFill>
                  <a:schemeClr val="bg1"/>
                </a:solidFill>
                <a:cs typeface="Arial" panose="020B0604020202020204" pitchFamily="34" charset="0"/>
                <a:hlinkClick r:id="rId4" tooltip="Journal of Nutritional &amp; Environmental Medicine"/>
              </a:rPr>
              <a:t>Journal of Nutritional &amp; Environmental Medicine</a:t>
            </a:r>
            <a:r>
              <a:rPr lang="en-US" altLang="en-US" sz="1050" dirty="0">
                <a:solidFill>
                  <a:schemeClr val="bg1"/>
                </a:solidFill>
                <a:cs typeface="Arial" panose="020B0604020202020204" pitchFamily="34" charset="0"/>
              </a:rPr>
              <a:t>, Volume 14, Number 1, March 2004, pp. 47-54(8)</a:t>
            </a:r>
            <a:endParaRPr lang="en-US" altLang="en-US" sz="1050" b="1" dirty="0">
              <a:solidFill>
                <a:schemeClr val="bg1"/>
              </a:solidFill>
              <a:cs typeface="Arial" panose="020B0604020202020204" pitchFamily="34" charset="0"/>
            </a:endParaRPr>
          </a:p>
          <a:p>
            <a:pPr eaLnBrk="1" hangingPunct="1"/>
            <a:r>
              <a:rPr lang="en-US" altLang="en-US" sz="1050" b="1" dirty="0" err="1">
                <a:solidFill>
                  <a:schemeClr val="bg1"/>
                </a:solidFill>
                <a:cs typeface="Arial" panose="020B0604020202020204" pitchFamily="34" charset="0"/>
              </a:rPr>
              <a:t>Publisher:</a:t>
            </a:r>
            <a:r>
              <a:rPr lang="en-US" altLang="en-US" sz="1050" dirty="0" err="1">
                <a:solidFill>
                  <a:schemeClr val="bg1"/>
                </a:solidFill>
                <a:cs typeface="Arial" panose="020B0604020202020204" pitchFamily="34" charset="0"/>
                <a:hlinkClick r:id="rId5" tooltip="publisher"/>
              </a:rPr>
              <a:t>Routledge</a:t>
            </a:r>
            <a:r>
              <a:rPr lang="en-US" altLang="en-US" sz="1050" dirty="0">
                <a:solidFill>
                  <a:schemeClr val="bg1"/>
                </a:solidFill>
                <a:cs typeface="Arial" panose="020B0604020202020204" pitchFamily="34" charset="0"/>
                <a:hlinkClick r:id="rId5" tooltip="publisher"/>
              </a:rPr>
              <a:t>, part of the Taylor &amp; Francis Group</a:t>
            </a:r>
            <a:endParaRPr lang="en-US" altLang="en-US" sz="1050" dirty="0">
              <a:solidFill>
                <a:schemeClr val="bg1"/>
              </a:solidFill>
              <a:cs typeface="Arial" panose="020B0604020202020204" pitchFamily="34" charset="0"/>
            </a:endParaRPr>
          </a:p>
        </p:txBody>
      </p:sp>
    </p:spTree>
    <p:extLst>
      <p:ext uri="{BB962C8B-B14F-4D97-AF65-F5344CB8AC3E}">
        <p14:creationId xmlns:p14="http://schemas.microsoft.com/office/powerpoint/2010/main" val="2500139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41989"/>
                                        </p:tgtEl>
                                        <p:attrNameLst>
                                          <p:attrName>style.visibility</p:attrName>
                                        </p:attrNameLst>
                                      </p:cBhvr>
                                      <p:to>
                                        <p:strVal val="visible"/>
                                      </p:to>
                                    </p:set>
                                    <p:anim calcmode="lin" valueType="num">
                                      <p:cBhvr>
                                        <p:cTn id="7" dur="1000" fill="hold"/>
                                        <p:tgtEl>
                                          <p:spTgt spid="41989"/>
                                        </p:tgtEl>
                                        <p:attrNameLst>
                                          <p:attrName>ppt_w</p:attrName>
                                        </p:attrNameLst>
                                      </p:cBhvr>
                                      <p:tavLst>
                                        <p:tav tm="0">
                                          <p:val>
                                            <p:fltVal val="0"/>
                                          </p:val>
                                        </p:tav>
                                        <p:tav tm="100000">
                                          <p:val>
                                            <p:strVal val="#ppt_w"/>
                                          </p:val>
                                        </p:tav>
                                      </p:tavLst>
                                    </p:anim>
                                    <p:anim calcmode="lin" valueType="num">
                                      <p:cBhvr>
                                        <p:cTn id="8" dur="1000" fill="hold"/>
                                        <p:tgtEl>
                                          <p:spTgt spid="41989"/>
                                        </p:tgtEl>
                                        <p:attrNameLst>
                                          <p:attrName>ppt_h</p:attrName>
                                        </p:attrNameLst>
                                      </p:cBhvr>
                                      <p:tavLst>
                                        <p:tav tm="0">
                                          <p:val>
                                            <p:fltVal val="0"/>
                                          </p:val>
                                        </p:tav>
                                        <p:tav tm="100000">
                                          <p:val>
                                            <p:strVal val="#ppt_h"/>
                                          </p:val>
                                        </p:tav>
                                      </p:tavLst>
                                    </p:anim>
                                    <p:anim calcmode="lin" valueType="num">
                                      <p:cBhvr>
                                        <p:cTn id="9" dur="1000" fill="hold"/>
                                        <p:tgtEl>
                                          <p:spTgt spid="4198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198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41991"/>
                                        </p:tgtEl>
                                        <p:attrNameLst>
                                          <p:attrName>style.visibility</p:attrName>
                                        </p:attrNameLst>
                                      </p:cBhvr>
                                      <p:to>
                                        <p:strVal val="visible"/>
                                      </p:to>
                                    </p:set>
                                    <p:anim calcmode="lin" valueType="num">
                                      <p:cBhvr>
                                        <p:cTn id="15" dur="1000" fill="hold"/>
                                        <p:tgtEl>
                                          <p:spTgt spid="41991"/>
                                        </p:tgtEl>
                                        <p:attrNameLst>
                                          <p:attrName>ppt_w</p:attrName>
                                        </p:attrNameLst>
                                      </p:cBhvr>
                                      <p:tavLst>
                                        <p:tav tm="0">
                                          <p:val>
                                            <p:fltVal val="0"/>
                                          </p:val>
                                        </p:tav>
                                        <p:tav tm="100000">
                                          <p:val>
                                            <p:strVal val="#ppt_w"/>
                                          </p:val>
                                        </p:tav>
                                      </p:tavLst>
                                    </p:anim>
                                    <p:anim calcmode="lin" valueType="num">
                                      <p:cBhvr>
                                        <p:cTn id="16" dur="1000" fill="hold"/>
                                        <p:tgtEl>
                                          <p:spTgt spid="41991"/>
                                        </p:tgtEl>
                                        <p:attrNameLst>
                                          <p:attrName>ppt_h</p:attrName>
                                        </p:attrNameLst>
                                      </p:cBhvr>
                                      <p:tavLst>
                                        <p:tav tm="0">
                                          <p:val>
                                            <p:fltVal val="0"/>
                                          </p:val>
                                        </p:tav>
                                        <p:tav tm="100000">
                                          <p:val>
                                            <p:strVal val="#ppt_h"/>
                                          </p:val>
                                        </p:tav>
                                      </p:tavLst>
                                    </p:anim>
                                    <p:anim calcmode="lin" valueType="num">
                                      <p:cBhvr>
                                        <p:cTn id="17" dur="1000" fill="hold"/>
                                        <p:tgtEl>
                                          <p:spTgt spid="41991"/>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4199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7696200" cy="1600200"/>
          </a:xfrm>
        </p:spPr>
        <p:txBody>
          <a:bodyPr>
            <a:noAutofit/>
          </a:bodyPr>
          <a:lstStyle/>
          <a:p>
            <a:r>
              <a:rPr lang="en-US" sz="3600" dirty="0">
                <a:latin typeface="Arial"/>
                <a:cs typeface="Arial"/>
              </a:rPr>
              <a:t>MAKING THE GRADE: ADHD</a:t>
            </a:r>
            <a:br>
              <a:rPr lang="en-US" sz="2800" dirty="0">
                <a:latin typeface="Arial"/>
                <a:cs typeface="Arial"/>
              </a:rPr>
            </a:br>
            <a:br>
              <a:rPr lang="en-US" sz="2800" dirty="0">
                <a:latin typeface="Arial"/>
                <a:cs typeface="Arial"/>
              </a:rPr>
            </a:br>
            <a:endParaRPr lang="en-US" sz="2800" dirty="0">
              <a:latin typeface="Arial"/>
              <a:cs typeface="Arial"/>
            </a:endParaRPr>
          </a:p>
        </p:txBody>
      </p:sp>
      <p:sp>
        <p:nvSpPr>
          <p:cNvPr id="3" name="Content Placeholder 2"/>
          <p:cNvSpPr>
            <a:spLocks noGrp="1"/>
          </p:cNvSpPr>
          <p:nvPr>
            <p:ph idx="1"/>
          </p:nvPr>
        </p:nvSpPr>
        <p:spPr>
          <a:xfrm>
            <a:off x="457200" y="1447800"/>
            <a:ext cx="8229600" cy="5105400"/>
          </a:xfrm>
        </p:spPr>
        <p:txBody>
          <a:bodyPr>
            <a:normAutofit fontScale="92500" lnSpcReduction="10000"/>
          </a:bodyPr>
          <a:lstStyle/>
          <a:p>
            <a:r>
              <a:rPr lang="en-US" sz="2400" dirty="0">
                <a:latin typeface="Arial" panose="020B0604020202020204" pitchFamily="34" charset="0"/>
                <a:cs typeface="Arial" panose="020B0604020202020204" pitchFamily="34" charset="0"/>
              </a:rPr>
              <a:t>What is ADD/ADHD?</a:t>
            </a:r>
          </a:p>
          <a:p>
            <a:r>
              <a:rPr lang="en-US" sz="2400" dirty="0">
                <a:latin typeface="Arial" panose="020B0604020202020204" pitchFamily="34" charset="0"/>
                <a:cs typeface="Arial" panose="020B0604020202020204" pitchFamily="34" charset="0"/>
              </a:rPr>
              <a:t>Statistics</a:t>
            </a:r>
          </a:p>
          <a:p>
            <a:r>
              <a:rPr lang="en-US" sz="2400" dirty="0">
                <a:latin typeface="Arial" panose="020B0604020202020204" pitchFamily="34" charset="0"/>
                <a:cs typeface="Arial" panose="020B0604020202020204" pitchFamily="34" charset="0"/>
              </a:rPr>
              <a:t>Pharmaceuticals  </a:t>
            </a:r>
          </a:p>
          <a:p>
            <a:r>
              <a:rPr lang="en-US" sz="2400" dirty="0">
                <a:latin typeface="Arial" panose="020B0604020202020204" pitchFamily="34" charset="0"/>
                <a:cs typeface="Arial" panose="020B0604020202020204" pitchFamily="34" charset="0"/>
              </a:rPr>
              <a:t>Changing our perceptions</a:t>
            </a:r>
          </a:p>
          <a:p>
            <a:r>
              <a:rPr lang="en-US" sz="2400" dirty="0">
                <a:latin typeface="Arial" panose="020B0604020202020204" pitchFamily="34" charset="0"/>
                <a:cs typeface="Arial" panose="020B0604020202020204" pitchFamily="34" charset="0"/>
              </a:rPr>
              <a:t>Differential Diagnosis</a:t>
            </a:r>
          </a:p>
          <a:p>
            <a:r>
              <a:rPr lang="en-US" sz="2400" dirty="0">
                <a:latin typeface="Arial" panose="020B0604020202020204" pitchFamily="34" charset="0"/>
                <a:cs typeface="Arial" panose="020B0604020202020204" pitchFamily="34" charset="0"/>
              </a:rPr>
              <a:t>Environmental Impacts</a:t>
            </a:r>
          </a:p>
          <a:p>
            <a:r>
              <a:rPr lang="en-US" sz="2400" dirty="0">
                <a:latin typeface="Arial" panose="020B0604020202020204" pitchFamily="34" charset="0"/>
                <a:cs typeface="Arial" panose="020B0604020202020204" pitchFamily="34" charset="0"/>
              </a:rPr>
              <a:t>Immune, Gastrointestinal and Metabolic Changes</a:t>
            </a:r>
          </a:p>
          <a:p>
            <a:r>
              <a:rPr lang="en-US" sz="2400" dirty="0">
                <a:latin typeface="Arial" panose="020B0604020202020204" pitchFamily="34" charset="0"/>
                <a:cs typeface="Arial" panose="020B0604020202020204" pitchFamily="34" charset="0"/>
              </a:rPr>
              <a:t>Nutritional Biochemistry</a:t>
            </a:r>
          </a:p>
          <a:p>
            <a:r>
              <a:rPr lang="en-US" sz="2400" dirty="0">
                <a:latin typeface="Arial" panose="020B0604020202020204" pitchFamily="34" charset="0"/>
                <a:cs typeface="Arial" panose="020B0604020202020204" pitchFamily="34" charset="0"/>
              </a:rPr>
              <a:t>Behavioral Interventions and more…</a:t>
            </a:r>
          </a:p>
          <a:p>
            <a:endParaRPr lang="en-US" sz="2400" dirty="0">
              <a:latin typeface="Arial"/>
              <a:cs typeface="Arial"/>
            </a:endParaRPr>
          </a:p>
          <a:p>
            <a:pPr>
              <a:buNone/>
            </a:pP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F4E40-E6E9-7D40-A677-3FE527BF5D53}"/>
              </a:ext>
            </a:extLst>
          </p:cNvPr>
          <p:cNvSpPr>
            <a:spLocks noGrp="1"/>
          </p:cNvSpPr>
          <p:nvPr>
            <p:ph type="title"/>
          </p:nvPr>
        </p:nvSpPr>
        <p:spPr>
          <a:xfrm>
            <a:off x="381001" y="381000"/>
            <a:ext cx="7981950" cy="990600"/>
          </a:xfrm>
        </p:spPr>
        <p:txBody>
          <a:bodyPr/>
          <a:lstStyle/>
          <a:p>
            <a:r>
              <a:rPr lang="en-US" dirty="0">
                <a:latin typeface="Arial" panose="020B0604020202020204" pitchFamily="34" charset="0"/>
                <a:cs typeface="Arial" panose="020B0604020202020204" pitchFamily="34" charset="0"/>
              </a:rPr>
              <a:t>Making the Grade: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ADHD &amp; The Gut</a:t>
            </a:r>
          </a:p>
        </p:txBody>
      </p:sp>
      <p:sp>
        <p:nvSpPr>
          <p:cNvPr id="3" name="Content Placeholder 2">
            <a:extLst>
              <a:ext uri="{FF2B5EF4-FFF2-40B4-BE49-F238E27FC236}">
                <a16:creationId xmlns:a16="http://schemas.microsoft.com/office/drawing/2014/main" id="{B8E924B2-92A9-834F-8A73-BC93CD32DA58}"/>
              </a:ext>
            </a:extLst>
          </p:cNvPr>
          <p:cNvSpPr>
            <a:spLocks noGrp="1"/>
          </p:cNvSpPr>
          <p:nvPr>
            <p:ph idx="1"/>
          </p:nvPr>
        </p:nvSpPr>
        <p:spPr>
          <a:xfrm>
            <a:off x="228601" y="1600200"/>
            <a:ext cx="8134350" cy="5047130"/>
          </a:xfrm>
        </p:spPr>
        <p:txBody>
          <a:bodyPr>
            <a:normAutofit lnSpcReduction="10000"/>
          </a:bodyPr>
          <a:lstStyle/>
          <a:p>
            <a:r>
              <a:rPr lang="en-US" sz="2000" dirty="0">
                <a:latin typeface="Arial" panose="020B0604020202020204" pitchFamily="34" charset="0"/>
                <a:cs typeface="Arial" panose="020B0604020202020204" pitchFamily="34" charset="0"/>
              </a:rPr>
              <a:t>Lack of beneficial flora</a:t>
            </a:r>
          </a:p>
          <a:p>
            <a:r>
              <a:rPr lang="en-US" sz="2000" dirty="0">
                <a:latin typeface="Arial" panose="020B0604020202020204" pitchFamily="34" charset="0"/>
                <a:cs typeface="Arial" panose="020B0604020202020204" pitchFamily="34" charset="0"/>
              </a:rPr>
              <a:t>Overgrowth of pathogenic flora</a:t>
            </a:r>
          </a:p>
          <a:p>
            <a:pPr lvl="1"/>
            <a:r>
              <a:rPr lang="en-US" dirty="0">
                <a:latin typeface="Arial" panose="020B0604020202020204" pitchFamily="34" charset="0"/>
                <a:cs typeface="Arial" panose="020B0604020202020204" pitchFamily="34" charset="0"/>
              </a:rPr>
              <a:t>Yeast</a:t>
            </a:r>
          </a:p>
          <a:p>
            <a:pPr lvl="1"/>
            <a:r>
              <a:rPr lang="en-US" dirty="0">
                <a:latin typeface="Arial" panose="020B0604020202020204" pitchFamily="34" charset="0"/>
                <a:cs typeface="Arial" panose="020B0604020202020204" pitchFamily="34" charset="0"/>
              </a:rPr>
              <a:t>Clostridia</a:t>
            </a:r>
          </a:p>
          <a:p>
            <a:pPr lvl="1"/>
            <a:r>
              <a:rPr lang="en-US" dirty="0">
                <a:latin typeface="Arial" panose="020B0604020202020204" pitchFamily="34" charset="0"/>
                <a:cs typeface="Arial" panose="020B0604020202020204" pitchFamily="34" charset="0"/>
              </a:rPr>
              <a:t>Bacteria</a:t>
            </a:r>
          </a:p>
          <a:p>
            <a:pPr lvl="2"/>
            <a:r>
              <a:rPr lang="en-US" sz="1000" dirty="0"/>
              <a:t>Checa-Ros A, </a:t>
            </a:r>
            <a:r>
              <a:rPr lang="en-US" sz="1000" dirty="0" err="1"/>
              <a:t>Jeréz</a:t>
            </a:r>
            <a:r>
              <a:rPr lang="en-US" sz="1000" dirty="0"/>
              <a:t>-Calero A, Molina-Carballo A, Campoy C, Muñoz-Hoyos A. Current Evidence on the Role of the Gut Microbiome in ADHD Pathophysiology and Therapeutic Implications. Nutrients. 2021 Jan 16;13(1):249. </a:t>
            </a:r>
            <a:r>
              <a:rPr lang="en-US" sz="1000" dirty="0" err="1"/>
              <a:t>doi</a:t>
            </a:r>
            <a:r>
              <a:rPr lang="en-US" sz="1000" dirty="0"/>
              <a:t>: 10.3390/nu13010249. PMID: 33467150</a:t>
            </a:r>
            <a:endParaRPr lang="en-US" sz="1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Infection-induced Autoimmune encephalitis</a:t>
            </a:r>
          </a:p>
          <a:p>
            <a:r>
              <a:rPr lang="en-US" sz="2000" dirty="0">
                <a:latin typeface="Arial" panose="020B0604020202020204" pitchFamily="34" charset="0"/>
                <a:cs typeface="Arial" panose="020B0604020202020204" pitchFamily="34" charset="0"/>
              </a:rPr>
              <a:t>PANS/PANDAS</a:t>
            </a:r>
          </a:p>
          <a:p>
            <a:pPr lvl="1"/>
            <a:r>
              <a:rPr lang="en-US" dirty="0">
                <a:latin typeface="Arial" panose="020B0604020202020204" pitchFamily="34" charset="0"/>
                <a:cs typeface="Arial" panose="020B0604020202020204" pitchFamily="34" charset="0"/>
              </a:rPr>
              <a:t>Acute-onset</a:t>
            </a:r>
          </a:p>
          <a:p>
            <a:pPr lvl="2"/>
            <a:r>
              <a:rPr lang="en-US" sz="2000" dirty="0">
                <a:latin typeface="Arial" panose="020B0604020202020204" pitchFamily="34" charset="0"/>
                <a:cs typeface="Arial" panose="020B0604020202020204" pitchFamily="34" charset="0"/>
              </a:rPr>
              <a:t>ADHD/ADD</a:t>
            </a:r>
          </a:p>
          <a:p>
            <a:pPr lvl="2"/>
            <a:r>
              <a:rPr lang="en-US" sz="2000" dirty="0">
                <a:latin typeface="Arial" panose="020B0604020202020204" pitchFamily="34" charset="0"/>
                <a:cs typeface="Arial" panose="020B0604020202020204" pitchFamily="34" charset="0"/>
              </a:rPr>
              <a:t>Learning differences</a:t>
            </a:r>
          </a:p>
          <a:p>
            <a:pPr marL="577850" lvl="2" indent="0">
              <a:buNone/>
            </a:pP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Swedo</a:t>
            </a:r>
            <a:r>
              <a:rPr lang="en-US" sz="1400" dirty="0">
                <a:latin typeface="Arial" panose="020B0604020202020204" pitchFamily="34" charset="0"/>
                <a:cs typeface="Arial" panose="020B0604020202020204" pitchFamily="34" charset="0"/>
              </a:rPr>
              <a:t> et al</a:t>
            </a:r>
            <a:r>
              <a:rPr lang="en-US" sz="1400" i="1" dirty="0">
                <a:latin typeface="Arial" panose="020B0604020202020204" pitchFamily="34" charset="0"/>
                <a:cs typeface="Arial" panose="020B0604020202020204" pitchFamily="34" charset="0"/>
              </a:rPr>
              <a:t>. Ped </a:t>
            </a:r>
            <a:r>
              <a:rPr lang="en-US" sz="1400" i="1" dirty="0" err="1">
                <a:latin typeface="Arial" panose="020B0604020202020204" pitchFamily="34" charset="0"/>
                <a:cs typeface="Arial" panose="020B0604020202020204" pitchFamily="34" charset="0"/>
              </a:rPr>
              <a:t>Ther</a:t>
            </a:r>
            <a:r>
              <a:rPr lang="en-US" sz="1400" dirty="0">
                <a:latin typeface="Arial" panose="020B0604020202020204" pitchFamily="34" charset="0"/>
                <a:cs typeface="Arial" panose="020B0604020202020204" pitchFamily="34" charset="0"/>
              </a:rPr>
              <a:t>. 2012)</a:t>
            </a:r>
          </a:p>
        </p:txBody>
      </p:sp>
      <p:pic>
        <p:nvPicPr>
          <p:cNvPr id="4" name="Picture 3">
            <a:extLst>
              <a:ext uri="{FF2B5EF4-FFF2-40B4-BE49-F238E27FC236}">
                <a16:creationId xmlns:a16="http://schemas.microsoft.com/office/drawing/2014/main" id="{A9C62B4E-9B13-4D8F-9C58-BBCD2A9C40D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753707" y="0"/>
            <a:ext cx="4191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Nd9GcSj7ngBYKP1kC6uNV635vu6XrGgi1tH_3VBulF_9Kac0Yyvygvi">
            <a:extLst>
              <a:ext uri="{FF2B5EF4-FFF2-40B4-BE49-F238E27FC236}">
                <a16:creationId xmlns:a16="http://schemas.microsoft.com/office/drawing/2014/main" id="{2487AD2D-AB84-3749-A6C1-7BA9CF7719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38600" y="4343400"/>
            <a:ext cx="51054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4226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 calcmode="lin" valueType="num">
                                      <p:cBhvr additive="base">
                                        <p:cTn id="5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 calcmode="lin" valueType="num">
                                      <p:cBhvr additive="base">
                                        <p:cTn id="5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rcRect t="3459" b="3459"/>
          <a:stretch>
            <a:fillRect/>
          </a:stretch>
        </p:blipFill>
        <p:spPr>
          <a:xfrm>
            <a:off x="457200" y="381000"/>
            <a:ext cx="8229600" cy="6248400"/>
          </a:xfrm>
        </p:spPr>
      </p:pic>
    </p:spTree>
    <p:extLst>
      <p:ext uri="{BB962C8B-B14F-4D97-AF65-F5344CB8AC3E}">
        <p14:creationId xmlns:p14="http://schemas.microsoft.com/office/powerpoint/2010/main" val="2452834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D722B-E06B-7140-B934-5401513C1014}"/>
              </a:ext>
            </a:extLst>
          </p:cNvPr>
          <p:cNvSpPr>
            <a:spLocks noGrp="1"/>
          </p:cNvSpPr>
          <p:nvPr>
            <p:ph type="title"/>
          </p:nvPr>
        </p:nvSpPr>
        <p:spPr/>
        <p:txBody>
          <a:bodyPr/>
          <a:lstStyle/>
          <a:p>
            <a:r>
              <a:rPr lang="en-US" dirty="0"/>
              <a:t>Making the Grade: </a:t>
            </a:r>
            <a:br>
              <a:rPr lang="en-US" dirty="0"/>
            </a:br>
            <a:r>
              <a:rPr lang="en-US" dirty="0"/>
              <a:t>ADHD &amp; Sleep </a:t>
            </a:r>
          </a:p>
        </p:txBody>
      </p:sp>
      <p:sp>
        <p:nvSpPr>
          <p:cNvPr id="3" name="Content Placeholder 2">
            <a:extLst>
              <a:ext uri="{FF2B5EF4-FFF2-40B4-BE49-F238E27FC236}">
                <a16:creationId xmlns:a16="http://schemas.microsoft.com/office/drawing/2014/main" id="{8846620F-F151-564D-AB70-B3A04BC6DFC8}"/>
              </a:ext>
            </a:extLst>
          </p:cNvPr>
          <p:cNvSpPr>
            <a:spLocks noGrp="1"/>
          </p:cNvSpPr>
          <p:nvPr>
            <p:ph idx="1"/>
          </p:nvPr>
        </p:nvSpPr>
        <p:spPr>
          <a:xfrm>
            <a:off x="228601" y="1219200"/>
            <a:ext cx="8134350" cy="5638800"/>
          </a:xfrm>
        </p:spPr>
        <p:txBody>
          <a:bodyPr>
            <a:normAutofit fontScale="62500" lnSpcReduction="20000"/>
          </a:bodyPr>
          <a:lstStyle/>
          <a:p>
            <a:endParaRPr lang="en-US" sz="1800" dirty="0">
              <a:latin typeface="Arial" panose="020B0604020202020204" pitchFamily="34" charset="0"/>
              <a:cs typeface="Arial" panose="020B0604020202020204" pitchFamily="34" charset="0"/>
            </a:endParaRPr>
          </a:p>
          <a:p>
            <a:r>
              <a:rPr lang="en-US" sz="2900" dirty="0">
                <a:latin typeface="Arial" panose="020B0604020202020204" pitchFamily="34" charset="0"/>
                <a:cs typeface="Arial" panose="020B0604020202020204" pitchFamily="34" charset="0"/>
              </a:rPr>
              <a:t>ADHD associated with impaired sleep</a:t>
            </a:r>
          </a:p>
          <a:p>
            <a:r>
              <a:rPr lang="en-US" sz="2900" dirty="0">
                <a:latin typeface="Arial" panose="020B0604020202020204" pitchFamily="34" charset="0"/>
                <a:cs typeface="Arial" panose="020B0604020202020204" pitchFamily="34" charset="0"/>
              </a:rPr>
              <a:t>One key driver of sleep/wake cycles is the circadian system, which at the molecular level consists of a series of transcriptional feedback loops of clock genes, which in turn produce endocrine, physiological and behavioral outputs with a near 24 </a:t>
            </a:r>
            <a:r>
              <a:rPr lang="en-US" sz="2900" dirty="0" err="1">
                <a:latin typeface="Arial" panose="020B0604020202020204" pitchFamily="34" charset="0"/>
                <a:cs typeface="Arial" panose="020B0604020202020204" pitchFamily="34" charset="0"/>
              </a:rPr>
              <a:t>hr</a:t>
            </a:r>
            <a:r>
              <a:rPr lang="en-US" sz="2900" dirty="0">
                <a:latin typeface="Arial" panose="020B0604020202020204" pitchFamily="34" charset="0"/>
                <a:cs typeface="Arial" panose="020B0604020202020204" pitchFamily="34" charset="0"/>
              </a:rPr>
              <a:t> periodicity</a:t>
            </a:r>
          </a:p>
          <a:p>
            <a:r>
              <a:rPr lang="en-US" sz="2900" dirty="0">
                <a:latin typeface="Arial" panose="020B0604020202020204" pitchFamily="34" charset="0"/>
                <a:cs typeface="Arial" panose="020B0604020202020204" pitchFamily="34" charset="0"/>
              </a:rPr>
              <a:t>Significant diurnal and nocturnal  hyperactivity in the ADHD group, as well as a significant shorter period of best fit for the locomotor circadian rhythm in ADHD </a:t>
            </a:r>
          </a:p>
          <a:p>
            <a:pPr lvl="5"/>
            <a:r>
              <a:rPr lang="en-US" sz="2000" dirty="0">
                <a:latin typeface="Arial" panose="020B0604020202020204" pitchFamily="34" charset="0"/>
                <a:cs typeface="Arial" panose="020B0604020202020204" pitchFamily="34" charset="0"/>
              </a:rPr>
              <a:t>Baird, A. Mol. Psych 2012 </a:t>
            </a:r>
          </a:p>
          <a:p>
            <a:r>
              <a:rPr lang="en-US" sz="3200" dirty="0">
                <a:latin typeface="Arial" panose="020B0604020202020204" pitchFamily="34" charset="0"/>
                <a:cs typeface="Arial" panose="020B0604020202020204" pitchFamily="34" charset="0"/>
              </a:rPr>
              <a:t>Melatonin in ADHD</a:t>
            </a:r>
          </a:p>
          <a:p>
            <a:pPr lvl="1"/>
            <a:r>
              <a:rPr lang="en-US" sz="3000" dirty="0">
                <a:latin typeface="Arial" panose="020B0604020202020204" pitchFamily="34" charset="0"/>
                <a:cs typeface="Arial" panose="020B0604020202020204" pitchFamily="34" charset="0"/>
              </a:rPr>
              <a:t>Sleep improved </a:t>
            </a:r>
          </a:p>
          <a:p>
            <a:pPr lvl="1"/>
            <a:r>
              <a:rPr lang="en-US" sz="3000" dirty="0">
                <a:latin typeface="Arial" panose="020B0604020202020204" pitchFamily="34" charset="0"/>
                <a:cs typeface="Arial" panose="020B0604020202020204" pitchFamily="34" charset="0"/>
              </a:rPr>
              <a:t>Behavior and mood improved </a:t>
            </a:r>
          </a:p>
          <a:p>
            <a:pPr lvl="1"/>
            <a:r>
              <a:rPr lang="en-US" sz="3000" dirty="0">
                <a:latin typeface="Arial" panose="020B0604020202020204" pitchFamily="34" charset="0"/>
                <a:cs typeface="Arial" panose="020B0604020202020204" pitchFamily="34" charset="0"/>
              </a:rPr>
              <a:t>71 &amp; 61% at Long-term follow-up</a:t>
            </a:r>
          </a:p>
          <a:p>
            <a:pPr marL="282575" lvl="1" indent="0">
              <a:buNone/>
            </a:pPr>
            <a:endParaRPr lang="en-US" sz="3000" dirty="0">
              <a:latin typeface="Arial" panose="020B0604020202020204" pitchFamily="34" charset="0"/>
              <a:cs typeface="Arial" panose="020B0604020202020204" pitchFamily="34" charset="0"/>
            </a:endParaRPr>
          </a:p>
          <a:p>
            <a:pPr marL="282575" lvl="1" indent="0">
              <a:buNone/>
            </a:pPr>
            <a:r>
              <a:rPr lang="en-US" sz="2000" dirty="0">
                <a:latin typeface="Arial" panose="020B0604020202020204" pitchFamily="34" charset="0"/>
                <a:cs typeface="Arial" panose="020B0604020202020204" pitchFamily="34" charset="0"/>
              </a:rPr>
              <a:t>Hoebert, M. </a:t>
            </a:r>
            <a:r>
              <a:rPr lang="en-US" sz="2000" i="1" dirty="0">
                <a:latin typeface="Arial" panose="020B0604020202020204" pitchFamily="34" charset="0"/>
                <a:cs typeface="Arial" panose="020B0604020202020204" pitchFamily="34" charset="0"/>
              </a:rPr>
              <a:t>Journal of Pineal Research</a:t>
            </a:r>
            <a:r>
              <a:rPr lang="en-US" sz="2000" dirty="0">
                <a:latin typeface="Arial" panose="020B0604020202020204" pitchFamily="34" charset="0"/>
                <a:cs typeface="Arial" panose="020B0604020202020204" pitchFamily="34" charset="0"/>
              </a:rPr>
              <a:t> 2009</a:t>
            </a:r>
          </a:p>
          <a:p>
            <a:pPr marL="282575" lvl="1" indent="0">
              <a:buNone/>
            </a:pPr>
            <a:r>
              <a:rPr lang="en-US" dirty="0" err="1"/>
              <a:t>Wajszilber</a:t>
            </a:r>
            <a:r>
              <a:rPr lang="en-US" dirty="0"/>
              <a:t> D, </a:t>
            </a:r>
            <a:r>
              <a:rPr lang="en-US" dirty="0" err="1"/>
              <a:t>Santiseban</a:t>
            </a:r>
            <a:r>
              <a:rPr lang="en-US" dirty="0"/>
              <a:t> JA, Gruber R. Sleep disorders in patients with ADHD: impact and management challenges. Nat Sci Sleep. 2018 Dec 14;10:453-480. </a:t>
            </a:r>
            <a:r>
              <a:rPr lang="en-US" dirty="0" err="1"/>
              <a:t>doi</a:t>
            </a:r>
            <a:r>
              <a:rPr lang="en-US" dirty="0"/>
              <a:t>: 10.2147/NSS.S163074. PMID: 30588139</a:t>
            </a:r>
            <a:endParaRPr lang="en-US" sz="2000" dirty="0">
              <a:latin typeface="Arial" panose="020B0604020202020204" pitchFamily="34" charset="0"/>
              <a:cs typeface="Arial" panose="020B0604020202020204" pitchFamily="34" charset="0"/>
            </a:endParaRPr>
          </a:p>
          <a:p>
            <a:pPr marL="0" indent="0">
              <a:buNone/>
            </a:pPr>
            <a:endParaRPr lang="en-US" dirty="0"/>
          </a:p>
        </p:txBody>
      </p:sp>
      <p:pic>
        <p:nvPicPr>
          <p:cNvPr id="4" name="Picture 3" descr="7462886-school-boy-tired-of-studying-and-sleeping-on-table">
            <a:extLst>
              <a:ext uri="{FF2B5EF4-FFF2-40B4-BE49-F238E27FC236}">
                <a16:creationId xmlns:a16="http://schemas.microsoft.com/office/drawing/2014/main" id="{A371C4A2-B619-1941-873A-E98631AA29E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
            <a:ext cx="3657600" cy="2057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ontent Placeholder 3">
            <a:extLst>
              <a:ext uri="{FF2B5EF4-FFF2-40B4-BE49-F238E27FC236}">
                <a16:creationId xmlns:a16="http://schemas.microsoft.com/office/drawing/2014/main" id="{148C5E95-594F-114E-A5F5-2DA9682489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3733800"/>
            <a:ext cx="4572000" cy="2286000"/>
          </a:xfrm>
          <a:prstGeom prst="rect">
            <a:avLst/>
          </a:prstGeom>
        </p:spPr>
      </p:pic>
    </p:spTree>
    <p:extLst>
      <p:ext uri="{BB962C8B-B14F-4D97-AF65-F5344CB8AC3E}">
        <p14:creationId xmlns:p14="http://schemas.microsoft.com/office/powerpoint/2010/main" val="1474957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linds(horizontal)">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blinds(horizontal)">
                                      <p:cBhvr>
                                        <p:cTn id="25" dur="500"/>
                                        <p:tgtEl>
                                          <p:spTgt spid="3">
                                            <p:txEl>
                                              <p:pRg st="5" end="5"/>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blinds(horizontal)">
                                      <p:cBhvr>
                                        <p:cTn id="28" dur="500"/>
                                        <p:tgtEl>
                                          <p:spTgt spid="3">
                                            <p:txEl>
                                              <p:pRg st="6" end="6"/>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blinds(horizontal)">
                                      <p:cBhvr>
                                        <p:cTn id="31" dur="500"/>
                                        <p:tgtEl>
                                          <p:spTgt spid="3">
                                            <p:txEl>
                                              <p:pRg st="7" end="7"/>
                                            </p:txEl>
                                          </p:spTgt>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blinds(horizontal)">
                                      <p:cBhvr>
                                        <p:cTn id="34" dur="500"/>
                                        <p:tgtEl>
                                          <p:spTgt spid="3">
                                            <p:txEl>
                                              <p:pRg st="8" end="8"/>
                                            </p:txEl>
                                          </p:spTgt>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linds(horizontal)">
                                      <p:cBhvr>
                                        <p:cTn id="37" dur="500"/>
                                        <p:tgtEl>
                                          <p:spTgt spid="3">
                                            <p:txEl>
                                              <p:pRg st="10" end="10"/>
                                            </p:txEl>
                                          </p:spTgt>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blinds(horizontal)">
                                      <p:cBhvr>
                                        <p:cTn id="40"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3860B-6A7C-F74F-92B7-9F4D35233F2D}"/>
              </a:ext>
            </a:extLst>
          </p:cNvPr>
          <p:cNvSpPr>
            <a:spLocks noGrp="1"/>
          </p:cNvSpPr>
          <p:nvPr>
            <p:ph type="title"/>
          </p:nvPr>
        </p:nvSpPr>
        <p:spPr>
          <a:xfrm>
            <a:off x="304800" y="381000"/>
            <a:ext cx="8686799" cy="1044388"/>
          </a:xfrm>
        </p:spPr>
        <p:txBody>
          <a:bodyPr/>
          <a:lstStyle/>
          <a:p>
            <a:r>
              <a:rPr lang="en-US" sz="3200" dirty="0">
                <a:latin typeface="Arial" panose="020B0604020202020204" pitchFamily="34" charset="0"/>
                <a:cs typeface="Arial" panose="020B0604020202020204" pitchFamily="34" charset="0"/>
              </a:rPr>
              <a:t>Making the Grade: Mitochondrial Dysfunction</a:t>
            </a:r>
          </a:p>
        </p:txBody>
      </p:sp>
      <p:pic>
        <p:nvPicPr>
          <p:cNvPr id="4" name="Picture 4">
            <a:extLst>
              <a:ext uri="{FF2B5EF4-FFF2-40B4-BE49-F238E27FC236}">
                <a16:creationId xmlns:a16="http://schemas.microsoft.com/office/drawing/2014/main" id="{7721C7C3-B339-6449-AC2E-5693ED58923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828800"/>
            <a:ext cx="88392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9810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1E062E38-33DB-45A7-BD94-AC0632457875}"/>
              </a:ext>
            </a:extLst>
          </p:cNvPr>
          <p:cNvSpPr>
            <a:spLocks noGrp="1"/>
          </p:cNvSpPr>
          <p:nvPr>
            <p:ph type="title"/>
          </p:nvPr>
        </p:nvSpPr>
        <p:spPr bwMode="auto">
          <a:xfrm>
            <a:off x="304800" y="857251"/>
            <a:ext cx="8534400" cy="89439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2296" tIns="41148" rIns="82296" bIns="41148" numCol="1" rtlCol="0" anchor="ctr" anchorCtr="0" compatLnSpc="1">
            <a:prstTxWarp prst="textNoShape">
              <a:avLst/>
            </a:prstTxWarp>
            <a:normAutofit/>
          </a:bodyPr>
          <a:lstStyle/>
          <a:p>
            <a:pPr eaLnBrk="1" hangingPunct="1"/>
            <a:r>
              <a:rPr lang="en-US" altLang="en-US" sz="2800" dirty="0">
                <a:latin typeface="Arial" panose="020B0604020202020204" pitchFamily="34" charset="0"/>
                <a:cs typeface="Arial" panose="020B0604020202020204" pitchFamily="34" charset="0"/>
              </a:rPr>
              <a:t>Making the Grade: Mitochondrial Dysfunction &amp; ADD</a:t>
            </a:r>
          </a:p>
        </p:txBody>
      </p:sp>
      <p:sp>
        <p:nvSpPr>
          <p:cNvPr id="81923" name="Text Placeholder 2">
            <a:extLst>
              <a:ext uri="{FF2B5EF4-FFF2-40B4-BE49-F238E27FC236}">
                <a16:creationId xmlns:a16="http://schemas.microsoft.com/office/drawing/2014/main" id="{C5B4E38B-B57D-42A7-9548-0A9A15E27996}"/>
              </a:ext>
            </a:extLst>
          </p:cNvPr>
          <p:cNvSpPr>
            <a:spLocks noGrp="1"/>
          </p:cNvSpPr>
          <p:nvPr>
            <p:ph type="body" sz="quarter" idx="10"/>
          </p:nvPr>
        </p:nvSpPr>
        <p:spPr bwMode="auto">
          <a:xfrm>
            <a:off x="774383" y="2010252"/>
            <a:ext cx="7618095" cy="32789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2296" tIns="41148" rIns="82296" bIns="41148" numCol="1" rtlCol="0" anchor="t" anchorCtr="0" compatLnSpc="1">
            <a:prstTxWarp prst="textNoShape">
              <a:avLst/>
            </a:prstTxWarp>
            <a:normAutofit/>
          </a:bodyPr>
          <a:lstStyle/>
          <a:p>
            <a:pPr>
              <a:spcBef>
                <a:spcPts val="1080"/>
              </a:spcBef>
            </a:pPr>
            <a:endParaRPr lang="en-US" altLang="en-US" sz="1620" dirty="0">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A789E2FC-9C1D-432C-A4D1-0CF387256BF3}"/>
              </a:ext>
            </a:extLst>
          </p:cNvPr>
          <p:cNvSpPr>
            <a:spLocks noGrp="1"/>
          </p:cNvSpPr>
          <p:nvPr>
            <p:ph type="body" sz="quarter" idx="11"/>
          </p:nvPr>
        </p:nvSpPr>
        <p:spPr>
          <a:xfrm>
            <a:off x="785812" y="5547837"/>
            <a:ext cx="7619525" cy="235743"/>
          </a:xfrm>
        </p:spPr>
        <p:txBody>
          <a:bodyPr>
            <a:normAutofit fontScale="92500" lnSpcReduction="10000"/>
          </a:bodyPr>
          <a:lstStyle/>
          <a:p>
            <a:pPr>
              <a:defRPr/>
            </a:pPr>
            <a:endParaRPr lang="en-US" dirty="0">
              <a:solidFill>
                <a:schemeClr val="tx1">
                  <a:lumMod val="50000"/>
                  <a:lumOff val="50000"/>
                </a:schemeClr>
              </a:solidFill>
              <a:latin typeface="Arial" charset="0"/>
              <a:ea typeface="ＭＳ Ｐゴシック" pitchFamily="34" charset="-128"/>
              <a:cs typeface="Arial" charset="0"/>
            </a:endParaRPr>
          </a:p>
        </p:txBody>
      </p:sp>
      <p:sp>
        <p:nvSpPr>
          <p:cNvPr id="2" name="TextBox 1">
            <a:extLst>
              <a:ext uri="{FF2B5EF4-FFF2-40B4-BE49-F238E27FC236}">
                <a16:creationId xmlns:a16="http://schemas.microsoft.com/office/drawing/2014/main" id="{9A6A54FF-E1BE-4635-90F5-D07EEA82C16B}"/>
              </a:ext>
            </a:extLst>
          </p:cNvPr>
          <p:cNvSpPr txBox="1"/>
          <p:nvPr/>
        </p:nvSpPr>
        <p:spPr bwMode="auto">
          <a:xfrm>
            <a:off x="595790" y="2650332"/>
            <a:ext cx="184731" cy="258532"/>
          </a:xfrm>
          <a:prstGeom prst="rect">
            <a:avLst/>
          </a:prstGeom>
          <a:noFill/>
          <a:ln>
            <a:noFill/>
          </a:ln>
        </p:spPr>
        <p:txBody>
          <a:bodyPr wrap="none">
            <a:spAutoFit/>
          </a:bodyPr>
          <a:lstStyle/>
          <a:p>
            <a:pPr eaLnBrk="1" hangingPunct="1">
              <a:defRPr/>
            </a:pPr>
            <a:endParaRPr lang="en-US" sz="1080" dirty="0">
              <a:solidFill>
                <a:schemeClr val="bg1">
                  <a:lumMod val="65000"/>
                </a:schemeClr>
              </a:solidFill>
              <a:latin typeface="Arial" charset="0"/>
              <a:ea typeface="ＭＳ Ｐゴシック" charset="0"/>
              <a:cs typeface="ＭＳ Ｐゴシック" charset="0"/>
            </a:endParaRPr>
          </a:p>
        </p:txBody>
      </p:sp>
      <p:sp>
        <p:nvSpPr>
          <p:cNvPr id="81926" name="Title 1">
            <a:extLst>
              <a:ext uri="{FF2B5EF4-FFF2-40B4-BE49-F238E27FC236}">
                <a16:creationId xmlns:a16="http://schemas.microsoft.com/office/drawing/2014/main" id="{FD202225-4613-4E55-97A0-50D127AE1E6C}"/>
              </a:ext>
            </a:extLst>
          </p:cNvPr>
          <p:cNvSpPr txBox="1">
            <a:spLocks/>
          </p:cNvSpPr>
          <p:nvPr/>
        </p:nvSpPr>
        <p:spPr bwMode="auto">
          <a:xfrm>
            <a:off x="5859262" y="1751647"/>
            <a:ext cx="2558933" cy="156305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2100" i="1" dirty="0"/>
              <a:t>Drugs: risperidol</a:t>
            </a:r>
          </a:p>
          <a:p>
            <a:pPr algn="ctr" eaLnBrk="1" hangingPunct="1"/>
            <a:r>
              <a:rPr lang="en-US" altLang="en-US" sz="2100" i="1" dirty="0"/>
              <a:t>acetominophen</a:t>
            </a:r>
          </a:p>
        </p:txBody>
      </p:sp>
      <p:sp>
        <p:nvSpPr>
          <p:cNvPr id="7" name="Title 1">
            <a:extLst>
              <a:ext uri="{FF2B5EF4-FFF2-40B4-BE49-F238E27FC236}">
                <a16:creationId xmlns:a16="http://schemas.microsoft.com/office/drawing/2014/main" id="{D87E7852-4B21-4281-A877-E7791256F919}"/>
              </a:ext>
            </a:extLst>
          </p:cNvPr>
          <p:cNvSpPr txBox="1">
            <a:spLocks/>
          </p:cNvSpPr>
          <p:nvPr/>
        </p:nvSpPr>
        <p:spPr>
          <a:xfrm>
            <a:off x="6042185" y="3876199"/>
            <a:ext cx="2548890" cy="877253"/>
          </a:xfrm>
          <a:prstGeom prst="rect">
            <a:avLst/>
          </a:prstGeom>
          <a:noFill/>
          <a:ln>
            <a:noFill/>
          </a:ln>
          <a:effectLst/>
        </p:spPr>
        <p:txBody>
          <a:bodyPr anchor="ctr">
            <a:normAutofit fontScale="6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sz="2610" b="1" i="1" dirty="0">
                <a:solidFill>
                  <a:schemeClr val="bg1"/>
                </a:solidFill>
              </a:rPr>
              <a:t>Toxins:</a:t>
            </a:r>
          </a:p>
          <a:p>
            <a:pPr>
              <a:defRPr/>
            </a:pPr>
            <a:r>
              <a:rPr lang="en-US" sz="2610" b="1" i="1" dirty="0">
                <a:solidFill>
                  <a:schemeClr val="bg1"/>
                </a:solidFill>
              </a:rPr>
              <a:t>Mercury</a:t>
            </a:r>
          </a:p>
          <a:p>
            <a:pPr>
              <a:defRPr/>
            </a:pPr>
            <a:r>
              <a:rPr lang="en-US" sz="2610" b="1" i="1" dirty="0">
                <a:solidFill>
                  <a:schemeClr val="bg1"/>
                </a:solidFill>
              </a:rPr>
              <a:t>Lead</a:t>
            </a:r>
          </a:p>
          <a:p>
            <a:pPr>
              <a:defRPr/>
            </a:pPr>
            <a:r>
              <a:rPr lang="en-US" sz="2610" b="1" i="1" dirty="0">
                <a:solidFill>
                  <a:schemeClr val="bg1"/>
                </a:solidFill>
              </a:rPr>
              <a:t>Aluminum </a:t>
            </a:r>
          </a:p>
        </p:txBody>
      </p:sp>
      <p:sp>
        <p:nvSpPr>
          <p:cNvPr id="8" name="Title 1">
            <a:extLst>
              <a:ext uri="{FF2B5EF4-FFF2-40B4-BE49-F238E27FC236}">
                <a16:creationId xmlns:a16="http://schemas.microsoft.com/office/drawing/2014/main" id="{783651BB-C787-43CA-950D-0E6D28B39C68}"/>
              </a:ext>
            </a:extLst>
          </p:cNvPr>
          <p:cNvSpPr txBox="1">
            <a:spLocks/>
          </p:cNvSpPr>
          <p:nvPr/>
        </p:nvSpPr>
        <p:spPr>
          <a:xfrm>
            <a:off x="3200400" y="4983480"/>
            <a:ext cx="2548890" cy="825818"/>
          </a:xfrm>
          <a:prstGeom prst="rect">
            <a:avLst/>
          </a:prstGeom>
          <a:noFill/>
          <a:ln>
            <a:noFill/>
          </a:ln>
          <a:effectLst/>
        </p:spPr>
        <p:txBody>
          <a:bodyPr anchor="ctr">
            <a:normAutofit fontScale="8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sz="2100" b="1" i="1" dirty="0">
                <a:solidFill>
                  <a:schemeClr val="bg1"/>
                </a:solidFill>
              </a:rPr>
              <a:t>High sugar diet &amp; Nutritional Deficiencies</a:t>
            </a:r>
          </a:p>
        </p:txBody>
      </p:sp>
      <p:sp>
        <p:nvSpPr>
          <p:cNvPr id="9" name="Title 1">
            <a:extLst>
              <a:ext uri="{FF2B5EF4-FFF2-40B4-BE49-F238E27FC236}">
                <a16:creationId xmlns:a16="http://schemas.microsoft.com/office/drawing/2014/main" id="{8717CCBA-EC08-46E3-AB40-59C48AE6839B}"/>
              </a:ext>
            </a:extLst>
          </p:cNvPr>
          <p:cNvSpPr txBox="1">
            <a:spLocks/>
          </p:cNvSpPr>
          <p:nvPr/>
        </p:nvSpPr>
        <p:spPr>
          <a:xfrm>
            <a:off x="928688" y="2657475"/>
            <a:ext cx="1405890" cy="438627"/>
          </a:xfrm>
          <a:prstGeom prst="rect">
            <a:avLst/>
          </a:prstGeom>
          <a:solidFill>
            <a:schemeClr val="bg1"/>
          </a:solidFill>
          <a:ln>
            <a:noFill/>
          </a:ln>
          <a:effectLst/>
        </p:spPr>
        <p:txBody>
          <a:bodyPr anchor="ctr">
            <a:normAutofit fontScale="4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sz="2610" b="1" i="1" dirty="0"/>
              <a:t>B6 B12 deficiency</a:t>
            </a:r>
          </a:p>
          <a:p>
            <a:pPr>
              <a:defRPr/>
            </a:pPr>
            <a:r>
              <a:rPr lang="en-US" sz="2610" b="1" i="1" dirty="0"/>
              <a:t>Glutathione</a:t>
            </a:r>
          </a:p>
        </p:txBody>
      </p:sp>
      <p:sp>
        <p:nvSpPr>
          <p:cNvPr id="10" name="Title 1">
            <a:extLst>
              <a:ext uri="{FF2B5EF4-FFF2-40B4-BE49-F238E27FC236}">
                <a16:creationId xmlns:a16="http://schemas.microsoft.com/office/drawing/2014/main" id="{FA675D04-4119-4E2D-BEFF-44ABE801656E}"/>
              </a:ext>
            </a:extLst>
          </p:cNvPr>
          <p:cNvSpPr txBox="1">
            <a:spLocks/>
          </p:cNvSpPr>
          <p:nvPr/>
        </p:nvSpPr>
        <p:spPr>
          <a:xfrm>
            <a:off x="545782" y="3524727"/>
            <a:ext cx="2441735" cy="875823"/>
          </a:xfrm>
          <a:prstGeom prst="rect">
            <a:avLst/>
          </a:prstGeom>
          <a:noFill/>
          <a:ln>
            <a:noFill/>
          </a:ln>
          <a:effectLst/>
        </p:spPr>
        <p:txBody>
          <a:bodyPr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sz="2100" b="1" i="1" dirty="0">
                <a:solidFill>
                  <a:schemeClr val="bg1"/>
                </a:solidFill>
              </a:rPr>
              <a:t>Allergies &amp; Ongoing systemic immune activation</a:t>
            </a:r>
          </a:p>
        </p:txBody>
      </p:sp>
      <p:sp>
        <p:nvSpPr>
          <p:cNvPr id="11" name="Title 1">
            <a:extLst>
              <a:ext uri="{FF2B5EF4-FFF2-40B4-BE49-F238E27FC236}">
                <a16:creationId xmlns:a16="http://schemas.microsoft.com/office/drawing/2014/main" id="{30CE7BE5-72A2-4902-91BC-59E6AEA34053}"/>
              </a:ext>
            </a:extLst>
          </p:cNvPr>
          <p:cNvSpPr txBox="1">
            <a:spLocks/>
          </p:cNvSpPr>
          <p:nvPr/>
        </p:nvSpPr>
        <p:spPr>
          <a:xfrm>
            <a:off x="3460433" y="2023110"/>
            <a:ext cx="2011680" cy="657225"/>
          </a:xfrm>
          <a:prstGeom prst="rect">
            <a:avLst/>
          </a:prstGeom>
          <a:solidFill>
            <a:schemeClr val="bg1"/>
          </a:solidFill>
          <a:ln>
            <a:noFill/>
          </a:ln>
          <a:effectLst/>
        </p:spPr>
        <p:txBody>
          <a:bodyPr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sz="5400" b="1" i="1" dirty="0"/>
              <a:t>Genetic factors:</a:t>
            </a:r>
          </a:p>
          <a:p>
            <a:pPr>
              <a:defRPr/>
            </a:pPr>
            <a:r>
              <a:rPr lang="en-US" sz="5400" b="1" i="1" dirty="0"/>
              <a:t>SNPs affecting</a:t>
            </a:r>
          </a:p>
          <a:p>
            <a:pPr>
              <a:defRPr/>
            </a:pPr>
            <a:r>
              <a:rPr lang="en-US" sz="5400" b="1" i="1" dirty="0"/>
              <a:t>Mito function</a:t>
            </a:r>
          </a:p>
        </p:txBody>
      </p:sp>
      <p:sp>
        <p:nvSpPr>
          <p:cNvPr id="12" name="Right Arrow 11">
            <a:extLst>
              <a:ext uri="{FF2B5EF4-FFF2-40B4-BE49-F238E27FC236}">
                <a16:creationId xmlns:a16="http://schemas.microsoft.com/office/drawing/2014/main" id="{684D90BD-8160-4CB2-BDA3-04FDD66DE975}"/>
              </a:ext>
            </a:extLst>
          </p:cNvPr>
          <p:cNvSpPr>
            <a:spLocks noChangeArrowheads="1"/>
          </p:cNvSpPr>
          <p:nvPr/>
        </p:nvSpPr>
        <p:spPr bwMode="auto">
          <a:xfrm rot="1089162">
            <a:off x="2471738" y="2983230"/>
            <a:ext cx="765810" cy="238602"/>
          </a:xfrm>
          <a:prstGeom prst="rightArrow">
            <a:avLst>
              <a:gd name="adj1" fmla="val 50000"/>
              <a:gd name="adj2" fmla="val 50001"/>
            </a:avLst>
          </a:prstGeom>
          <a:solidFill>
            <a:srgbClr val="C605FF"/>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eaLnBrk="1" hangingPunct="1">
              <a:defRPr/>
            </a:pPr>
            <a:endParaRPr lang="en-US" sz="1620">
              <a:solidFill>
                <a:schemeClr val="lt1"/>
              </a:solidFill>
            </a:endParaRPr>
          </a:p>
        </p:txBody>
      </p:sp>
      <p:sp>
        <p:nvSpPr>
          <p:cNvPr id="13" name="Right Arrow 12">
            <a:extLst>
              <a:ext uri="{FF2B5EF4-FFF2-40B4-BE49-F238E27FC236}">
                <a16:creationId xmlns:a16="http://schemas.microsoft.com/office/drawing/2014/main" id="{9B079E8F-DE5D-4046-8F70-1C30779E947A}"/>
              </a:ext>
            </a:extLst>
          </p:cNvPr>
          <p:cNvSpPr>
            <a:spLocks noChangeArrowheads="1"/>
          </p:cNvSpPr>
          <p:nvPr/>
        </p:nvSpPr>
        <p:spPr bwMode="auto">
          <a:xfrm rot="20101308">
            <a:off x="2680335" y="4057650"/>
            <a:ext cx="765810" cy="238602"/>
          </a:xfrm>
          <a:prstGeom prst="rightArrow">
            <a:avLst>
              <a:gd name="adj1" fmla="val 50000"/>
              <a:gd name="adj2" fmla="val 42007"/>
            </a:avLst>
          </a:prstGeom>
          <a:solidFill>
            <a:srgbClr val="C605FF"/>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eaLnBrk="1" hangingPunct="1">
              <a:defRPr/>
            </a:pPr>
            <a:endParaRPr lang="en-US" sz="1620">
              <a:solidFill>
                <a:schemeClr val="lt1"/>
              </a:solidFill>
            </a:endParaRPr>
          </a:p>
        </p:txBody>
      </p:sp>
      <p:pic>
        <p:nvPicPr>
          <p:cNvPr id="81934" name="Picture 2" descr="622px-Diagram_of_a_human_mitochondrion">
            <a:extLst>
              <a:ext uri="{FF2B5EF4-FFF2-40B4-BE49-F238E27FC236}">
                <a16:creationId xmlns:a16="http://schemas.microsoft.com/office/drawing/2014/main" id="{01B1C8DA-FEC4-4914-B9B4-E0FCEB7397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156" b="4156"/>
          <a:stretch>
            <a:fillRect/>
          </a:stretch>
        </p:blipFill>
        <p:spPr bwMode="auto">
          <a:xfrm>
            <a:off x="3408998" y="3200400"/>
            <a:ext cx="2114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ight Arrow 14">
            <a:extLst>
              <a:ext uri="{FF2B5EF4-FFF2-40B4-BE49-F238E27FC236}">
                <a16:creationId xmlns:a16="http://schemas.microsoft.com/office/drawing/2014/main" id="{D8E25DE7-3694-4994-B95F-35B755365CE4}"/>
              </a:ext>
            </a:extLst>
          </p:cNvPr>
          <p:cNvSpPr>
            <a:spLocks noChangeArrowheads="1"/>
          </p:cNvSpPr>
          <p:nvPr/>
        </p:nvSpPr>
        <p:spPr bwMode="auto">
          <a:xfrm rot="9655214">
            <a:off x="5805012" y="2976087"/>
            <a:ext cx="765810" cy="238601"/>
          </a:xfrm>
          <a:prstGeom prst="rightArrow">
            <a:avLst>
              <a:gd name="adj1" fmla="val 50000"/>
              <a:gd name="adj2" fmla="val 50001"/>
            </a:avLst>
          </a:prstGeom>
          <a:solidFill>
            <a:srgbClr val="C605FF"/>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eaLnBrk="1" hangingPunct="1">
              <a:defRPr/>
            </a:pPr>
            <a:endParaRPr lang="en-US" sz="1620">
              <a:solidFill>
                <a:schemeClr val="lt1"/>
              </a:solidFill>
            </a:endParaRPr>
          </a:p>
        </p:txBody>
      </p:sp>
      <p:sp>
        <p:nvSpPr>
          <p:cNvPr id="16" name="Right Arrow 15">
            <a:extLst>
              <a:ext uri="{FF2B5EF4-FFF2-40B4-BE49-F238E27FC236}">
                <a16:creationId xmlns:a16="http://schemas.microsoft.com/office/drawing/2014/main" id="{8404092A-4563-4F40-B5CC-50FA67DD312E}"/>
              </a:ext>
            </a:extLst>
          </p:cNvPr>
          <p:cNvSpPr>
            <a:spLocks noChangeArrowheads="1"/>
          </p:cNvSpPr>
          <p:nvPr/>
        </p:nvSpPr>
        <p:spPr bwMode="auto">
          <a:xfrm rot="11869646">
            <a:off x="5775008" y="3827622"/>
            <a:ext cx="765810" cy="237173"/>
          </a:xfrm>
          <a:prstGeom prst="rightArrow">
            <a:avLst>
              <a:gd name="adj1" fmla="val 50000"/>
              <a:gd name="adj2" fmla="val 50003"/>
            </a:avLst>
          </a:prstGeom>
          <a:solidFill>
            <a:srgbClr val="C605FF"/>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eaLnBrk="1" hangingPunct="1">
              <a:defRPr/>
            </a:pPr>
            <a:endParaRPr lang="en-US" sz="1620">
              <a:solidFill>
                <a:schemeClr val="lt1"/>
              </a:solidFill>
            </a:endParaRPr>
          </a:p>
        </p:txBody>
      </p:sp>
      <p:sp>
        <p:nvSpPr>
          <p:cNvPr id="17" name="Right Arrow 16">
            <a:extLst>
              <a:ext uri="{FF2B5EF4-FFF2-40B4-BE49-F238E27FC236}">
                <a16:creationId xmlns:a16="http://schemas.microsoft.com/office/drawing/2014/main" id="{500421FB-D2B6-4355-9ED4-3768A8E5C6E6}"/>
              </a:ext>
            </a:extLst>
          </p:cNvPr>
          <p:cNvSpPr>
            <a:spLocks noChangeArrowheads="1"/>
          </p:cNvSpPr>
          <p:nvPr/>
        </p:nvSpPr>
        <p:spPr bwMode="auto">
          <a:xfrm rot="16200000">
            <a:off x="4286250" y="4610577"/>
            <a:ext cx="348615" cy="285750"/>
          </a:xfrm>
          <a:prstGeom prst="rightArrow">
            <a:avLst>
              <a:gd name="adj1" fmla="val 50000"/>
              <a:gd name="adj2" fmla="val 49997"/>
            </a:avLst>
          </a:prstGeom>
          <a:solidFill>
            <a:srgbClr val="C605FF"/>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eaLnBrk="1" hangingPunct="1">
              <a:defRPr/>
            </a:pPr>
            <a:endParaRPr lang="en-US" sz="1620">
              <a:solidFill>
                <a:schemeClr val="lt1"/>
              </a:solidFill>
            </a:endParaRPr>
          </a:p>
        </p:txBody>
      </p:sp>
      <p:sp>
        <p:nvSpPr>
          <p:cNvPr id="18" name="Right Arrow 17">
            <a:extLst>
              <a:ext uri="{FF2B5EF4-FFF2-40B4-BE49-F238E27FC236}">
                <a16:creationId xmlns:a16="http://schemas.microsoft.com/office/drawing/2014/main" id="{740E28BB-4752-45CB-94BA-0896DD4A880B}"/>
              </a:ext>
            </a:extLst>
          </p:cNvPr>
          <p:cNvSpPr>
            <a:spLocks noChangeArrowheads="1"/>
          </p:cNvSpPr>
          <p:nvPr/>
        </p:nvSpPr>
        <p:spPr bwMode="auto">
          <a:xfrm rot="5400000">
            <a:off x="4286250" y="2736057"/>
            <a:ext cx="348615" cy="285750"/>
          </a:xfrm>
          <a:prstGeom prst="rightArrow">
            <a:avLst>
              <a:gd name="adj1" fmla="val 50000"/>
              <a:gd name="adj2" fmla="val 49997"/>
            </a:avLst>
          </a:prstGeom>
          <a:solidFill>
            <a:srgbClr val="C605FF"/>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eaLnBrk="1" hangingPunct="1">
              <a:defRPr/>
            </a:pPr>
            <a:endParaRPr lang="en-US" sz="1620">
              <a:solidFill>
                <a:schemeClr val="lt1"/>
              </a:solidFill>
            </a:endParaRPr>
          </a:p>
        </p:txBody>
      </p:sp>
      <p:sp>
        <p:nvSpPr>
          <p:cNvPr id="19" name="Multiply 18">
            <a:extLst>
              <a:ext uri="{FF2B5EF4-FFF2-40B4-BE49-F238E27FC236}">
                <a16:creationId xmlns:a16="http://schemas.microsoft.com/office/drawing/2014/main" id="{CCAA0665-D707-4E7B-8FB3-AF0C516A542F}"/>
              </a:ext>
            </a:extLst>
          </p:cNvPr>
          <p:cNvSpPr>
            <a:spLocks/>
          </p:cNvSpPr>
          <p:nvPr/>
        </p:nvSpPr>
        <p:spPr bwMode="auto">
          <a:xfrm>
            <a:off x="2903220" y="2657476"/>
            <a:ext cx="3164682" cy="2414588"/>
          </a:xfrm>
          <a:custGeom>
            <a:avLst/>
            <a:gdLst>
              <a:gd name="T0" fmla="*/ 803862 w 3516313"/>
              <a:gd name="T1" fmla="*/ 697662 h 2682875"/>
              <a:gd name="T2" fmla="*/ 885199 w 3516313"/>
              <a:gd name="T3" fmla="*/ 591057 h 2682875"/>
              <a:gd name="T4" fmla="*/ 1758157 w 3516313"/>
              <a:gd name="T5" fmla="*/ 1257106 h 2682875"/>
              <a:gd name="T6" fmla="*/ 2631114 w 3516313"/>
              <a:gd name="T7" fmla="*/ 591057 h 2682875"/>
              <a:gd name="T8" fmla="*/ 2712451 w 3516313"/>
              <a:gd name="T9" fmla="*/ 697662 h 2682875"/>
              <a:gd name="T10" fmla="*/ 1868685 w 3516313"/>
              <a:gd name="T11" fmla="*/ 1341438 h 2682875"/>
              <a:gd name="T12" fmla="*/ 2712451 w 3516313"/>
              <a:gd name="T13" fmla="*/ 1985213 h 2682875"/>
              <a:gd name="T14" fmla="*/ 2631114 w 3516313"/>
              <a:gd name="T15" fmla="*/ 2091818 h 2682875"/>
              <a:gd name="T16" fmla="*/ 1758157 w 3516313"/>
              <a:gd name="T17" fmla="*/ 1425769 h 2682875"/>
              <a:gd name="T18" fmla="*/ 885199 w 3516313"/>
              <a:gd name="T19" fmla="*/ 2091818 h 2682875"/>
              <a:gd name="T20" fmla="*/ 803862 w 3516313"/>
              <a:gd name="T21" fmla="*/ 1985213 h 2682875"/>
              <a:gd name="T22" fmla="*/ 1647628 w 3516313"/>
              <a:gd name="T23" fmla="*/ 1341438 h 2682875"/>
              <a:gd name="T24" fmla="*/ 803862 w 3516313"/>
              <a:gd name="T25" fmla="*/ 697662 h 26828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16313" h="2682875">
                <a:moveTo>
                  <a:pt x="803862" y="697662"/>
                </a:moveTo>
                <a:lnTo>
                  <a:pt x="885199" y="591057"/>
                </a:lnTo>
                <a:lnTo>
                  <a:pt x="1758157" y="1257106"/>
                </a:lnTo>
                <a:lnTo>
                  <a:pt x="2631114" y="591057"/>
                </a:lnTo>
                <a:lnTo>
                  <a:pt x="2712451" y="697662"/>
                </a:lnTo>
                <a:lnTo>
                  <a:pt x="1868685" y="1341438"/>
                </a:lnTo>
                <a:lnTo>
                  <a:pt x="2712451" y="1985213"/>
                </a:lnTo>
                <a:lnTo>
                  <a:pt x="2631114" y="2091818"/>
                </a:lnTo>
                <a:lnTo>
                  <a:pt x="1758157" y="1425769"/>
                </a:lnTo>
                <a:lnTo>
                  <a:pt x="885199" y="2091818"/>
                </a:lnTo>
                <a:lnTo>
                  <a:pt x="803862" y="1985213"/>
                </a:lnTo>
                <a:lnTo>
                  <a:pt x="1647628" y="1341438"/>
                </a:lnTo>
                <a:lnTo>
                  <a:pt x="803862" y="697662"/>
                </a:lnTo>
                <a:close/>
              </a:path>
            </a:pathLst>
          </a:custGeom>
          <a:solidFill>
            <a:srgbClr val="FF000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sz="1620"/>
          </a:p>
        </p:txBody>
      </p:sp>
    </p:spTree>
    <p:extLst>
      <p:ext uri="{BB962C8B-B14F-4D97-AF65-F5344CB8AC3E}">
        <p14:creationId xmlns:p14="http://schemas.microsoft.com/office/powerpoint/2010/main" val="522120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3BFE2-90CE-764C-99A8-AB7A22F0DA6C}"/>
              </a:ext>
            </a:extLst>
          </p:cNvPr>
          <p:cNvSpPr>
            <a:spLocks noGrp="1"/>
          </p:cNvSpPr>
          <p:nvPr>
            <p:ph type="title"/>
          </p:nvPr>
        </p:nvSpPr>
        <p:spPr>
          <a:xfrm>
            <a:off x="533400" y="0"/>
            <a:ext cx="8272153" cy="1193196"/>
          </a:xfrm>
        </p:spPr>
        <p:txBody>
          <a:bodyPr/>
          <a:lstStyle/>
          <a:p>
            <a:r>
              <a:rPr lang="en-US" sz="2800" dirty="0">
                <a:latin typeface="Arial" panose="020B0604020202020204" pitchFamily="34" charset="0"/>
                <a:cs typeface="Arial" panose="020B0604020202020204" pitchFamily="34" charset="0"/>
              </a:rPr>
              <a:t>Making the Grade: Symptoms of Mitochondrial Dysfunction</a:t>
            </a:r>
          </a:p>
        </p:txBody>
      </p:sp>
      <p:sp>
        <p:nvSpPr>
          <p:cNvPr id="3" name="Text Placeholder 2">
            <a:extLst>
              <a:ext uri="{FF2B5EF4-FFF2-40B4-BE49-F238E27FC236}">
                <a16:creationId xmlns:a16="http://schemas.microsoft.com/office/drawing/2014/main" id="{2FFE2E5C-5DA6-934C-A962-74938625C191}"/>
              </a:ext>
            </a:extLst>
          </p:cNvPr>
          <p:cNvSpPr>
            <a:spLocks noGrp="1"/>
          </p:cNvSpPr>
          <p:nvPr>
            <p:ph type="body" sz="quarter" idx="10"/>
          </p:nvPr>
        </p:nvSpPr>
        <p:spPr>
          <a:xfrm>
            <a:off x="352698" y="1193195"/>
            <a:ext cx="8464732" cy="5374811"/>
          </a:xfrm>
        </p:spPr>
        <p:txBody>
          <a:bodyPr>
            <a:normAutofit/>
          </a:bodyPr>
          <a:lstStyle/>
          <a:p>
            <a:r>
              <a:rPr lang="en-US" altLang="en-US" dirty="0">
                <a:latin typeface="Arial" panose="020B0604020202020204" pitchFamily="34" charset="0"/>
              </a:rPr>
              <a:t>“Any symptom in any organ at any age” </a:t>
            </a:r>
          </a:p>
          <a:p>
            <a:r>
              <a:rPr lang="en-US" altLang="en-US" dirty="0">
                <a:latin typeface="Arial" panose="020B0604020202020204" pitchFamily="34" charset="0"/>
              </a:rPr>
              <a:t>•  Developmental or growth delay </a:t>
            </a:r>
          </a:p>
          <a:p>
            <a:r>
              <a:rPr lang="en-US" altLang="en-US" dirty="0">
                <a:latin typeface="Arial" panose="020B0604020202020204" pitchFamily="34" charset="0"/>
              </a:rPr>
              <a:t>•  Motor delay, clumsiness, fatigue and lethargy</a:t>
            </a:r>
          </a:p>
          <a:p>
            <a:r>
              <a:rPr lang="en-US" altLang="en-US" dirty="0">
                <a:latin typeface="Arial" panose="020B0604020202020204" pitchFamily="34" charset="0"/>
              </a:rPr>
              <a:t>•  Developmental regression  &amp; slow processing</a:t>
            </a:r>
          </a:p>
          <a:p>
            <a:r>
              <a:rPr lang="en-US" altLang="en-US" dirty="0">
                <a:latin typeface="Arial" panose="020B0604020202020204" pitchFamily="34" charset="0"/>
              </a:rPr>
              <a:t>•  Seizures </a:t>
            </a:r>
          </a:p>
          <a:p>
            <a:r>
              <a:rPr lang="en-US" altLang="en-US" dirty="0">
                <a:latin typeface="Arial" panose="020B0604020202020204" pitchFamily="34" charset="0"/>
              </a:rPr>
              <a:t>•  Hypotonia (low muscle tone) </a:t>
            </a:r>
          </a:p>
          <a:p>
            <a:r>
              <a:rPr lang="en-US" altLang="en-US" dirty="0">
                <a:latin typeface="Arial" panose="020B0604020202020204" pitchFamily="34" charset="0"/>
              </a:rPr>
              <a:t>•  Migraines </a:t>
            </a:r>
          </a:p>
          <a:p>
            <a:pPr>
              <a:buFont typeface="Arial" pitchFamily="34" charset="0"/>
              <a:buChar char="•"/>
            </a:pPr>
            <a:r>
              <a:rPr lang="en-US" altLang="en-US" dirty="0">
                <a:latin typeface="Arial" panose="020B0604020202020204" pitchFamily="34" charset="0"/>
              </a:rPr>
              <a:t> GI Abnormalities (diarrhea, constipation) </a:t>
            </a:r>
          </a:p>
          <a:p>
            <a:r>
              <a:rPr lang="en-US" altLang="en-US" dirty="0">
                <a:latin typeface="Arial" panose="020B0604020202020204" pitchFamily="34" charset="0"/>
              </a:rPr>
              <a:t>•  Myopathies</a:t>
            </a:r>
          </a:p>
          <a:p>
            <a:r>
              <a:rPr lang="en-US" altLang="en-US" dirty="0">
                <a:latin typeface="Arial" panose="020B0604020202020204" pitchFamily="34" charset="0"/>
              </a:rPr>
              <a:t>•  Disturbances to vision/hearing </a:t>
            </a:r>
          </a:p>
          <a:p>
            <a:endParaRPr lang="en-US" dirty="0"/>
          </a:p>
        </p:txBody>
      </p:sp>
      <p:sp>
        <p:nvSpPr>
          <p:cNvPr id="4" name="Text Placeholder 3">
            <a:extLst>
              <a:ext uri="{FF2B5EF4-FFF2-40B4-BE49-F238E27FC236}">
                <a16:creationId xmlns:a16="http://schemas.microsoft.com/office/drawing/2014/main" id="{D0325CD5-234A-0C4E-BBEA-E5CDB1D3714E}"/>
              </a:ext>
            </a:extLst>
          </p:cNvPr>
          <p:cNvSpPr>
            <a:spLocks noGrp="1"/>
          </p:cNvSpPr>
          <p:nvPr>
            <p:ph type="body" sz="quarter" idx="11"/>
          </p:nvPr>
        </p:nvSpPr>
        <p:spPr/>
        <p:txBody>
          <a:bodyPr/>
          <a:lstStyle/>
          <a:p>
            <a:endParaRPr lang="en-US"/>
          </a:p>
        </p:txBody>
      </p:sp>
      <p:pic>
        <p:nvPicPr>
          <p:cNvPr id="5" name="Picture 4">
            <a:extLst>
              <a:ext uri="{FF2B5EF4-FFF2-40B4-BE49-F238E27FC236}">
                <a16:creationId xmlns:a16="http://schemas.microsoft.com/office/drawing/2014/main" id="{CBEE6F43-E6AC-3149-8583-0802C56F54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3200400"/>
            <a:ext cx="4267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2328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37689-B51A-7448-88E2-22202785DAAA}"/>
              </a:ext>
            </a:extLst>
          </p:cNvPr>
          <p:cNvSpPr>
            <a:spLocks noGrp="1"/>
          </p:cNvSpPr>
          <p:nvPr>
            <p:ph type="title"/>
          </p:nvPr>
        </p:nvSpPr>
        <p:spPr>
          <a:xfrm>
            <a:off x="350322" y="0"/>
            <a:ext cx="8455231" cy="1536954"/>
          </a:xfrm>
        </p:spPr>
        <p:txBody>
          <a:bodyPr/>
          <a:lstStyle/>
          <a:p>
            <a:r>
              <a:rPr lang="en-US" sz="2800" dirty="0">
                <a:latin typeface="Arial" panose="020B0604020202020204" pitchFamily="34" charset="0"/>
                <a:cs typeface="Arial" panose="020B0604020202020204" pitchFamily="34" charset="0"/>
              </a:rPr>
              <a:t>Making the Grade: Suspicious Labs for Mitochondrial Dysfunction in a child with ADD/ADHD</a:t>
            </a:r>
          </a:p>
        </p:txBody>
      </p:sp>
      <p:sp>
        <p:nvSpPr>
          <p:cNvPr id="3" name="Text Placeholder 2">
            <a:extLst>
              <a:ext uri="{FF2B5EF4-FFF2-40B4-BE49-F238E27FC236}">
                <a16:creationId xmlns:a16="http://schemas.microsoft.com/office/drawing/2014/main" id="{A2324534-94EE-B04D-AA7A-610F69656B5E}"/>
              </a:ext>
            </a:extLst>
          </p:cNvPr>
          <p:cNvSpPr>
            <a:spLocks noGrp="1"/>
          </p:cNvSpPr>
          <p:nvPr>
            <p:ph type="body" sz="quarter" idx="10"/>
          </p:nvPr>
        </p:nvSpPr>
        <p:spPr>
          <a:xfrm>
            <a:off x="352698" y="1219200"/>
            <a:ext cx="8464732" cy="5486400"/>
          </a:xfrm>
        </p:spPr>
        <p:txBody>
          <a:bodyPr>
            <a:normAutofit fontScale="55000" lnSpcReduction="20000"/>
          </a:bodyPr>
          <a:lstStyle/>
          <a:p>
            <a:r>
              <a:rPr lang="en-US" altLang="en-US" sz="2400" dirty="0">
                <a:latin typeface="Arial" panose="020B0604020202020204" pitchFamily="34" charset="0"/>
              </a:rPr>
              <a:t>Lab Findings:</a:t>
            </a:r>
          </a:p>
          <a:p>
            <a:pPr marL="589788" lvl="1" indent="-342900">
              <a:buFont typeface="Arial" panose="020B0604020202020204" pitchFamily="34" charset="0"/>
              <a:buChar char="•"/>
            </a:pPr>
            <a:r>
              <a:rPr lang="en-US" altLang="en-US" sz="2400" dirty="0">
                <a:latin typeface="Arial" panose="020B0604020202020204" pitchFamily="34" charset="0"/>
              </a:rPr>
              <a:t>Isolated elevation of AST or ALT</a:t>
            </a:r>
          </a:p>
          <a:p>
            <a:pPr marL="589788" lvl="1" indent="-342900">
              <a:buFont typeface="Arial" panose="020B0604020202020204" pitchFamily="34" charset="0"/>
              <a:buChar char="•"/>
            </a:pPr>
            <a:r>
              <a:rPr lang="en-US" altLang="en-US" sz="2400" dirty="0">
                <a:latin typeface="Arial" panose="020B0604020202020204" pitchFamily="34" charset="0"/>
              </a:rPr>
              <a:t>Low glucose</a:t>
            </a:r>
          </a:p>
          <a:p>
            <a:pPr marL="589788" lvl="1" indent="-342900">
              <a:buFont typeface="Arial" panose="020B0604020202020204" pitchFamily="34" charset="0"/>
              <a:buChar char="•"/>
            </a:pPr>
            <a:r>
              <a:rPr lang="en-US" altLang="en-US" sz="2400" dirty="0">
                <a:latin typeface="Arial" panose="020B0604020202020204" pitchFamily="34" charset="0"/>
              </a:rPr>
              <a:t>Low blood counts</a:t>
            </a:r>
          </a:p>
          <a:p>
            <a:pPr marL="589788" lvl="1" indent="-342900">
              <a:buFont typeface="Arial" panose="020B0604020202020204" pitchFamily="34" charset="0"/>
              <a:buChar char="•"/>
            </a:pPr>
            <a:r>
              <a:rPr lang="en-US" altLang="en-US" sz="2400" dirty="0">
                <a:latin typeface="Arial" panose="020B0604020202020204" pitchFamily="34" charset="0"/>
              </a:rPr>
              <a:t>Low BUN</a:t>
            </a:r>
          </a:p>
          <a:p>
            <a:pPr marL="589788" lvl="1" indent="-342900">
              <a:buFont typeface="Arial" panose="020B0604020202020204" pitchFamily="34" charset="0"/>
              <a:buChar char="•"/>
            </a:pPr>
            <a:r>
              <a:rPr lang="en-US" altLang="en-US" sz="2400" dirty="0">
                <a:latin typeface="Arial" panose="020B0604020202020204" pitchFamily="34" charset="0"/>
              </a:rPr>
              <a:t>Low B12 (MMA) and folate (RBC)</a:t>
            </a:r>
          </a:p>
          <a:p>
            <a:pPr lvl="4"/>
            <a:r>
              <a:rPr lang="en-US" altLang="en-US" sz="1700" dirty="0">
                <a:latin typeface="Arial" panose="020B0604020202020204" pitchFamily="34" charset="0"/>
              </a:rPr>
              <a:t>Haas et al, </a:t>
            </a:r>
            <a:r>
              <a:rPr lang="en-US" altLang="en-US" sz="1700" i="1" dirty="0">
                <a:latin typeface="Arial" panose="020B0604020202020204" pitchFamily="34" charset="0"/>
              </a:rPr>
              <a:t>Pediatrics</a:t>
            </a:r>
            <a:r>
              <a:rPr lang="en-US" altLang="en-US" sz="1700" dirty="0">
                <a:latin typeface="Arial" panose="020B0604020202020204" pitchFamily="34" charset="0"/>
              </a:rPr>
              <a:t>, 2007</a:t>
            </a:r>
          </a:p>
          <a:p>
            <a:pPr>
              <a:lnSpc>
                <a:spcPct val="90000"/>
              </a:lnSpc>
            </a:pPr>
            <a:r>
              <a:rPr lang="en-US" altLang="en-US" sz="2400" dirty="0">
                <a:latin typeface="Arial" panose="020B0604020202020204" pitchFamily="34" charset="0"/>
              </a:rPr>
              <a:t>HISTORY and PHYSICAL EXAM!!!</a:t>
            </a:r>
          </a:p>
          <a:p>
            <a:pPr>
              <a:lnSpc>
                <a:spcPct val="90000"/>
              </a:lnSpc>
            </a:pPr>
            <a:r>
              <a:rPr lang="en-US" altLang="en-US" sz="2400" dirty="0">
                <a:latin typeface="Arial" panose="020B0604020202020204" pitchFamily="34" charset="0"/>
              </a:rPr>
              <a:t>Additional Labs for confirmation</a:t>
            </a:r>
          </a:p>
          <a:p>
            <a:pPr marL="342900" indent="-342900">
              <a:lnSpc>
                <a:spcPct val="90000"/>
              </a:lnSpc>
              <a:buFont typeface="Arial" panose="020B0604020202020204" pitchFamily="34" charset="0"/>
              <a:buChar char="•"/>
            </a:pPr>
            <a:r>
              <a:rPr lang="en-US" altLang="en-US" sz="2400" dirty="0">
                <a:latin typeface="Arial" panose="020B0604020202020204" pitchFamily="34" charset="0"/>
              </a:rPr>
              <a:t>Serum lactate and pyruvate</a:t>
            </a:r>
          </a:p>
          <a:p>
            <a:pPr marL="342900" indent="-342900">
              <a:lnSpc>
                <a:spcPct val="90000"/>
              </a:lnSpc>
              <a:buFont typeface="Arial" panose="020B0604020202020204" pitchFamily="34" charset="0"/>
              <a:buChar char="•"/>
            </a:pPr>
            <a:r>
              <a:rPr lang="en-US" altLang="en-US" sz="2400" dirty="0">
                <a:latin typeface="Arial" panose="020B0604020202020204" pitchFamily="34" charset="0"/>
              </a:rPr>
              <a:t>Ammonia 	</a:t>
            </a:r>
            <a:r>
              <a:rPr lang="en-US" dirty="0"/>
              <a:t>Ji, Y, et al. Association of cord plasma biomarkers of in utero acetaminophen exposure with risk of attention 			deficit/hyperactivity disorder and autism spectrum disorder in childhood. </a:t>
            </a:r>
            <a:r>
              <a:rPr lang="en-US" i="1" dirty="0"/>
              <a:t>JAMA Psychiatry.</a:t>
            </a:r>
            <a:r>
              <a:rPr lang="en-US" dirty="0"/>
              <a:t>2019.</a:t>
            </a:r>
            <a:endParaRPr lang="en-US" altLang="en-US" sz="2400" dirty="0">
              <a:latin typeface="Arial" panose="020B0604020202020204" pitchFamily="34" charset="0"/>
            </a:endParaRPr>
          </a:p>
          <a:p>
            <a:pPr marL="342900" indent="-342900">
              <a:lnSpc>
                <a:spcPct val="90000"/>
              </a:lnSpc>
              <a:buFont typeface="Arial" panose="020B0604020202020204" pitchFamily="34" charset="0"/>
              <a:buChar char="•"/>
            </a:pPr>
            <a:r>
              <a:rPr lang="en-US" altLang="en-US" sz="2400" dirty="0">
                <a:latin typeface="Arial" panose="020B0604020202020204" pitchFamily="34" charset="0"/>
              </a:rPr>
              <a:t>Carnitine and acylcarnitine </a:t>
            </a:r>
            <a:r>
              <a:rPr lang="en-US" altLang="en-US" sz="2300" dirty="0">
                <a:latin typeface="Arial" panose="020B0604020202020204" pitchFamily="34" charset="0"/>
                <a:cs typeface="Arial" panose="020B0604020202020204" pitchFamily="34" charset="0"/>
              </a:rPr>
              <a:t>(D</a:t>
            </a:r>
            <a:r>
              <a:rPr lang="en-US" sz="2300" dirty="0">
                <a:latin typeface="Arial" panose="020B0604020202020204" pitchFamily="34" charset="0"/>
                <a:cs typeface="Arial" panose="020B0604020202020204" pitchFamily="34" charset="0"/>
              </a:rPr>
              <a:t>ecrease in hyperactivity and improve attention and social behavior, and decrease aggression </a:t>
            </a:r>
            <a:r>
              <a:rPr lang="en-US" sz="1700" dirty="0">
                <a:latin typeface="Arial" panose="020B0604020202020204" pitchFamily="34" charset="0"/>
                <a:cs typeface="Arial" panose="020B0604020202020204" pitchFamily="34" charset="0"/>
              </a:rPr>
              <a:t>(Arnold, et al. </a:t>
            </a:r>
            <a:r>
              <a:rPr lang="en-US" sz="1700" i="1" dirty="0">
                <a:latin typeface="Arial" panose="020B0604020202020204" pitchFamily="34" charset="0"/>
                <a:cs typeface="Arial" panose="020B0604020202020204" pitchFamily="34" charset="0"/>
              </a:rPr>
              <a:t>J Child </a:t>
            </a:r>
            <a:r>
              <a:rPr lang="en-US" sz="1700" i="1" dirty="0" err="1">
                <a:latin typeface="Arial" panose="020B0604020202020204" pitchFamily="34" charset="0"/>
                <a:cs typeface="Arial" panose="020B0604020202020204" pitchFamily="34" charset="0"/>
              </a:rPr>
              <a:t>Adolesc</a:t>
            </a:r>
            <a:r>
              <a:rPr lang="en-US" sz="1700" i="1" dirty="0">
                <a:latin typeface="Arial" panose="020B0604020202020204" pitchFamily="34" charset="0"/>
                <a:cs typeface="Arial" panose="020B0604020202020204" pitchFamily="34" charset="0"/>
              </a:rPr>
              <a:t> </a:t>
            </a:r>
            <a:r>
              <a:rPr lang="en-US" sz="1700" i="1" dirty="0" err="1">
                <a:latin typeface="Arial" panose="020B0604020202020204" pitchFamily="34" charset="0"/>
                <a:cs typeface="Arial" panose="020B0604020202020204" pitchFamily="34" charset="0"/>
              </a:rPr>
              <a:t>Psychopharmacol</a:t>
            </a:r>
            <a:r>
              <a:rPr lang="en-US" sz="1700" i="1" dirty="0">
                <a:latin typeface="Arial" panose="020B0604020202020204" pitchFamily="34" charset="0"/>
                <a:cs typeface="Arial" panose="020B0604020202020204" pitchFamily="34" charset="0"/>
              </a:rPr>
              <a:t>.</a:t>
            </a:r>
            <a:r>
              <a:rPr lang="en-US" sz="1700" dirty="0">
                <a:latin typeface="Arial" panose="020B0604020202020204" pitchFamily="34" charset="0"/>
                <a:cs typeface="Arial" panose="020B0604020202020204" pitchFamily="34" charset="0"/>
              </a:rPr>
              <a:t> 2007</a:t>
            </a:r>
            <a:r>
              <a:rPr lang="en-US" sz="2400" dirty="0"/>
              <a:t>)</a:t>
            </a:r>
            <a:endParaRPr lang="en-US" altLang="en-US" sz="2400" dirty="0">
              <a:latin typeface="Arial" panose="020B0604020202020204" pitchFamily="34" charset="0"/>
            </a:endParaRPr>
          </a:p>
          <a:p>
            <a:pPr marL="342900" indent="-342900">
              <a:lnSpc>
                <a:spcPct val="90000"/>
              </a:lnSpc>
              <a:buFont typeface="Arial" panose="020B0604020202020204" pitchFamily="34" charset="0"/>
              <a:buChar char="•"/>
            </a:pPr>
            <a:r>
              <a:rPr lang="en-US" altLang="en-US" sz="2400" dirty="0">
                <a:latin typeface="Arial" panose="020B0604020202020204" pitchFamily="34" charset="0"/>
              </a:rPr>
              <a:t>Amino acids, plasma</a:t>
            </a:r>
          </a:p>
          <a:p>
            <a:pPr marL="589788" lvl="1" indent="-342900">
              <a:lnSpc>
                <a:spcPct val="90000"/>
              </a:lnSpc>
              <a:buFont typeface="Arial" panose="020B0604020202020204" pitchFamily="34" charset="0"/>
              <a:buChar char="•"/>
            </a:pPr>
            <a:r>
              <a:rPr lang="en-US" altLang="en-US" dirty="0">
                <a:latin typeface="Arial" panose="020B0604020202020204" pitchFamily="34" charset="0"/>
              </a:rPr>
              <a:t>Elevated alanine, as well as glycine, proline, sarcosine, tyrosine</a:t>
            </a:r>
            <a:endParaRPr lang="en-US" altLang="en-US" sz="2400" dirty="0">
              <a:latin typeface="Arial" panose="020B0604020202020204" pitchFamily="34" charset="0"/>
            </a:endParaRPr>
          </a:p>
          <a:p>
            <a:pPr marL="342900" indent="-342900">
              <a:lnSpc>
                <a:spcPct val="90000"/>
              </a:lnSpc>
              <a:buFont typeface="Arial" panose="020B0604020202020204" pitchFamily="34" charset="0"/>
              <a:buChar char="•"/>
            </a:pPr>
            <a:r>
              <a:rPr lang="en-US" altLang="en-US" sz="2400" dirty="0">
                <a:latin typeface="Arial" panose="020B0604020202020204" pitchFamily="34" charset="0"/>
              </a:rPr>
              <a:t>Organic </a:t>
            </a:r>
            <a:r>
              <a:rPr lang="en-US" altLang="en-US" sz="2400" dirty="0">
                <a:latin typeface="Arial" panose="020B0604020202020204" pitchFamily="34" charset="0"/>
                <a:cs typeface="Arial" panose="020B0604020202020204" pitchFamily="34" charset="0"/>
              </a:rPr>
              <a:t>acids, urine</a:t>
            </a:r>
          </a:p>
          <a:p>
            <a:pPr marL="589788" lvl="1" indent="-342900">
              <a:lnSpc>
                <a:spcPct val="90000"/>
              </a:lnSpc>
              <a:buFont typeface="Arial" panose="020B0604020202020204" pitchFamily="34" charset="0"/>
              <a:buChar char="•"/>
            </a:pPr>
            <a:r>
              <a:rPr lang="en-US" altLang="en-US" dirty="0">
                <a:latin typeface="Arial" panose="020B0604020202020204" pitchFamily="34" charset="0"/>
                <a:cs typeface="Arial" panose="020B0604020202020204" pitchFamily="34" charset="0"/>
              </a:rPr>
              <a:t>Elevation of TCS cycle intermediates, </a:t>
            </a:r>
            <a:r>
              <a:rPr lang="en-US" altLang="en-US" dirty="0" err="1">
                <a:latin typeface="Arial" panose="020B0604020202020204" pitchFamily="34" charset="0"/>
                <a:cs typeface="Arial" panose="020B0604020202020204" pitchFamily="34" charset="0"/>
              </a:rPr>
              <a:t>ethylmalonate</a:t>
            </a:r>
            <a:r>
              <a:rPr lang="en-US" altLang="en-US" dirty="0">
                <a:latin typeface="Arial" panose="020B0604020202020204" pitchFamily="34" charset="0"/>
                <a:cs typeface="Arial" panose="020B0604020202020204" pitchFamily="34" charset="0"/>
              </a:rPr>
              <a:t>, 3-methyl-gluconate and dicarboxylic acids</a:t>
            </a:r>
          </a:p>
          <a:p>
            <a:pPr lvl="4">
              <a:lnSpc>
                <a:spcPct val="90000"/>
              </a:lnSpc>
            </a:pPr>
            <a:r>
              <a:rPr lang="en-US" altLang="en-US" sz="1700" dirty="0">
                <a:latin typeface="Arial" panose="020B0604020202020204" pitchFamily="34" charset="0"/>
                <a:cs typeface="Arial" panose="020B0604020202020204" pitchFamily="34" charset="0"/>
              </a:rPr>
              <a:t>Haas et al, </a:t>
            </a:r>
            <a:r>
              <a:rPr lang="en-US" altLang="en-US" sz="1700" i="1" dirty="0">
                <a:latin typeface="Arial" panose="020B0604020202020204" pitchFamily="34" charset="0"/>
                <a:cs typeface="Arial" panose="020B0604020202020204" pitchFamily="34" charset="0"/>
              </a:rPr>
              <a:t>Molecular Genetics &amp; </a:t>
            </a:r>
            <a:r>
              <a:rPr lang="en-US" altLang="en-US" sz="1700" i="1" dirty="0" err="1">
                <a:latin typeface="Arial" panose="020B0604020202020204" pitchFamily="34" charset="0"/>
                <a:cs typeface="Arial" panose="020B0604020202020204" pitchFamily="34" charset="0"/>
              </a:rPr>
              <a:t>Metab</a:t>
            </a:r>
            <a:r>
              <a:rPr lang="en-US" altLang="en-US" sz="1700" dirty="0">
                <a:latin typeface="Arial" panose="020B0604020202020204" pitchFamily="34" charset="0"/>
                <a:cs typeface="Arial" panose="020B0604020202020204" pitchFamily="34" charset="0"/>
              </a:rPr>
              <a:t>, 2008</a:t>
            </a:r>
            <a:endParaRPr lang="en-US" sz="1700" dirty="0">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9F40E534-BDF8-8C47-A560-8E7CAE98B154}"/>
              </a:ext>
            </a:extLst>
          </p:cNvPr>
          <p:cNvSpPr>
            <a:spLocks noGrp="1"/>
          </p:cNvSpPr>
          <p:nvPr>
            <p:ph type="body" sz="quarter" idx="11"/>
          </p:nvPr>
        </p:nvSpPr>
        <p:spPr/>
        <p:txBody>
          <a:bodyPr/>
          <a:lstStyle/>
          <a:p>
            <a:endParaRPr lang="en-US" dirty="0"/>
          </a:p>
        </p:txBody>
      </p:sp>
      <p:pic>
        <p:nvPicPr>
          <p:cNvPr id="5" name="Picture 2" descr="http://webmm.ahrq.gov/media/cases/images/case115_fig01.jpg">
            <a:hlinkClick r:id="rId2"/>
            <a:extLst>
              <a:ext uri="{FF2B5EF4-FFF2-40B4-BE49-F238E27FC236}">
                <a16:creationId xmlns:a16="http://schemas.microsoft.com/office/drawing/2014/main" id="{8A25C051-294C-4F4F-8E6A-95A6051135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1461510"/>
            <a:ext cx="4953000" cy="258928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13158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linds(horizontal)">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blinds(horizontal)">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blinds(horizontal)">
                                      <p:cBhvr>
                                        <p:cTn id="40" dur="500"/>
                                        <p:tgtEl>
                                          <p:spTgt spid="3">
                                            <p:txEl>
                                              <p:pRg st="9" end="9"/>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blinds(horizontal)">
                                      <p:cBhvr>
                                        <p:cTn id="45" dur="500"/>
                                        <p:tgtEl>
                                          <p:spTgt spid="3">
                                            <p:txEl>
                                              <p:pRg st="10" end="1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3">
                                            <p:txEl>
                                              <p:pRg st="11" end="11"/>
                                            </p:txEl>
                                          </p:spTgt>
                                        </p:tgtEl>
                                        <p:attrNameLst>
                                          <p:attrName>style.visibility</p:attrName>
                                        </p:attrNameLst>
                                      </p:cBhvr>
                                      <p:to>
                                        <p:strVal val="visible"/>
                                      </p:to>
                                    </p:set>
                                    <p:animEffect transition="in" filter="blinds(horizontal)">
                                      <p:cBhvr>
                                        <p:cTn id="50" dur="500"/>
                                        <p:tgtEl>
                                          <p:spTgt spid="3">
                                            <p:txEl>
                                              <p:pRg st="11" end="1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Effect transition="in" filter="blinds(horizontal)">
                                      <p:cBhvr>
                                        <p:cTn id="55" dur="500"/>
                                        <p:tgtEl>
                                          <p:spTgt spid="3">
                                            <p:txEl>
                                              <p:pRg st="12" end="12"/>
                                            </p:txEl>
                                          </p:spTgt>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3">
                                            <p:txEl>
                                              <p:pRg st="13" end="13"/>
                                            </p:txEl>
                                          </p:spTgt>
                                        </p:tgtEl>
                                        <p:attrNameLst>
                                          <p:attrName>style.visibility</p:attrName>
                                        </p:attrNameLst>
                                      </p:cBhvr>
                                      <p:to>
                                        <p:strVal val="visible"/>
                                      </p:to>
                                    </p:set>
                                    <p:animEffect transition="in" filter="blinds(horizontal)">
                                      <p:cBhvr>
                                        <p:cTn id="58" dur="500"/>
                                        <p:tgtEl>
                                          <p:spTgt spid="3">
                                            <p:txEl>
                                              <p:pRg st="13" end="13"/>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3">
                                            <p:txEl>
                                              <p:pRg st="14" end="14"/>
                                            </p:txEl>
                                          </p:spTgt>
                                        </p:tgtEl>
                                        <p:attrNameLst>
                                          <p:attrName>style.visibility</p:attrName>
                                        </p:attrNameLst>
                                      </p:cBhvr>
                                      <p:to>
                                        <p:strVal val="visible"/>
                                      </p:to>
                                    </p:set>
                                    <p:animEffect transition="in" filter="blinds(horizontal)">
                                      <p:cBhvr>
                                        <p:cTn id="63" dur="500"/>
                                        <p:tgtEl>
                                          <p:spTgt spid="3">
                                            <p:txEl>
                                              <p:pRg st="14" end="14"/>
                                            </p:txEl>
                                          </p:spTgt>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3">
                                            <p:txEl>
                                              <p:pRg st="15" end="15"/>
                                            </p:txEl>
                                          </p:spTgt>
                                        </p:tgtEl>
                                        <p:attrNameLst>
                                          <p:attrName>style.visibility</p:attrName>
                                        </p:attrNameLst>
                                      </p:cBhvr>
                                      <p:to>
                                        <p:strVal val="visible"/>
                                      </p:to>
                                    </p:set>
                                    <p:animEffect transition="in" filter="blinds(horizontal)">
                                      <p:cBhvr>
                                        <p:cTn id="66" dur="500"/>
                                        <p:tgtEl>
                                          <p:spTgt spid="3">
                                            <p:txEl>
                                              <p:pRg st="15" end="15"/>
                                            </p:txEl>
                                          </p:spTgt>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3">
                                            <p:txEl>
                                              <p:pRg st="16" end="16"/>
                                            </p:txEl>
                                          </p:spTgt>
                                        </p:tgtEl>
                                        <p:attrNameLst>
                                          <p:attrName>style.visibility</p:attrName>
                                        </p:attrNameLst>
                                      </p:cBhvr>
                                      <p:to>
                                        <p:strVal val="visible"/>
                                      </p:to>
                                    </p:set>
                                    <p:animEffect transition="in" filter="blinds(horizontal)">
                                      <p:cBhvr>
                                        <p:cTn id="69"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a:extLst>
              <a:ext uri="{FF2B5EF4-FFF2-40B4-BE49-F238E27FC236}">
                <a16:creationId xmlns:a16="http://schemas.microsoft.com/office/drawing/2014/main" id="{E7CDDAC4-66D8-F546-89D9-D5C2E0029272}"/>
              </a:ext>
            </a:extLst>
          </p:cNvPr>
          <p:cNvSpPr>
            <a:spLocks noGrp="1"/>
          </p:cNvSpPr>
          <p:nvPr>
            <p:ph type="title"/>
          </p:nvPr>
        </p:nvSpPr>
        <p:spPr bwMode="auto">
          <a:xfrm>
            <a:off x="350839" y="571501"/>
            <a:ext cx="8455025" cy="993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p>
            <a:r>
              <a:rPr lang="en-US" altLang="en-US" sz="2800" dirty="0">
                <a:latin typeface="Arial" panose="020B0604020202020204" pitchFamily="34" charset="0"/>
              </a:rPr>
              <a:t>Making The Grade: Mitochondrial Supplementation</a:t>
            </a:r>
          </a:p>
        </p:txBody>
      </p:sp>
      <p:sp>
        <p:nvSpPr>
          <p:cNvPr id="72706" name="Text Placeholder 2">
            <a:extLst>
              <a:ext uri="{FF2B5EF4-FFF2-40B4-BE49-F238E27FC236}">
                <a16:creationId xmlns:a16="http://schemas.microsoft.com/office/drawing/2014/main" id="{3655F03E-81C6-3A42-BD62-AC83DF62A84F}"/>
              </a:ext>
            </a:extLst>
          </p:cNvPr>
          <p:cNvSpPr>
            <a:spLocks noGrp="1"/>
          </p:cNvSpPr>
          <p:nvPr>
            <p:ph type="body" sz="quarter" idx="10"/>
          </p:nvPr>
        </p:nvSpPr>
        <p:spPr bwMode="auto">
          <a:xfrm>
            <a:off x="352425" y="1852613"/>
            <a:ext cx="8464550" cy="3643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endParaRPr lang="en-US" altLang="en-US">
              <a:latin typeface="Arial" panose="020B0604020202020204" pitchFamily="34" charset="0"/>
            </a:endParaRPr>
          </a:p>
        </p:txBody>
      </p:sp>
      <p:sp>
        <p:nvSpPr>
          <p:cNvPr id="4" name="Text Placeholder 3">
            <a:extLst>
              <a:ext uri="{FF2B5EF4-FFF2-40B4-BE49-F238E27FC236}">
                <a16:creationId xmlns:a16="http://schemas.microsoft.com/office/drawing/2014/main" id="{A306C50C-EA8E-774F-B9CE-175F94DAD48E}"/>
              </a:ext>
            </a:extLst>
          </p:cNvPr>
          <p:cNvSpPr>
            <a:spLocks noGrp="1"/>
          </p:cNvSpPr>
          <p:nvPr>
            <p:ph type="body" sz="quarter" idx="11"/>
          </p:nvPr>
        </p:nvSpPr>
        <p:spPr>
          <a:xfrm>
            <a:off x="365125" y="5783264"/>
            <a:ext cx="8466138" cy="261937"/>
          </a:xfrm>
        </p:spPr>
        <p:txBody>
          <a:bodyPr/>
          <a:lstStyle/>
          <a:p>
            <a:pPr>
              <a:buFont typeface="Arial" charset="0"/>
              <a:buNone/>
              <a:defRPr/>
            </a:pPr>
            <a:endParaRPr lang="en-US"/>
          </a:p>
        </p:txBody>
      </p:sp>
      <p:pic>
        <p:nvPicPr>
          <p:cNvPr id="72708" name="Picture 4">
            <a:extLst>
              <a:ext uri="{FF2B5EF4-FFF2-40B4-BE49-F238E27FC236}">
                <a16:creationId xmlns:a16="http://schemas.microsoft.com/office/drawing/2014/main" id="{BDA5BDA4-52B7-B047-8E7A-DEFD0B1D93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050" y="1498600"/>
            <a:ext cx="8890000" cy="535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76698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BDF38-1A0F-794B-8B54-0DEB84D01D70}"/>
              </a:ext>
            </a:extLst>
          </p:cNvPr>
          <p:cNvSpPr>
            <a:spLocks noGrp="1"/>
          </p:cNvSpPr>
          <p:nvPr>
            <p:ph type="title"/>
          </p:nvPr>
        </p:nvSpPr>
        <p:spPr>
          <a:xfrm>
            <a:off x="375260" y="0"/>
            <a:ext cx="8455231" cy="1193196"/>
          </a:xfrm>
        </p:spPr>
        <p:txBody>
          <a:bodyPr/>
          <a:lstStyle/>
          <a:p>
            <a:r>
              <a:rPr lang="en-US" dirty="0"/>
              <a:t>Making the Grade: Thyroid and Adrenal Dysfunction</a:t>
            </a:r>
          </a:p>
        </p:txBody>
      </p:sp>
      <p:sp>
        <p:nvSpPr>
          <p:cNvPr id="3" name="Text Placeholder 2">
            <a:extLst>
              <a:ext uri="{FF2B5EF4-FFF2-40B4-BE49-F238E27FC236}">
                <a16:creationId xmlns:a16="http://schemas.microsoft.com/office/drawing/2014/main" id="{0A94586A-CFE3-0E4D-887F-00B18E6A8C55}"/>
              </a:ext>
            </a:extLst>
          </p:cNvPr>
          <p:cNvSpPr>
            <a:spLocks noGrp="1"/>
          </p:cNvSpPr>
          <p:nvPr>
            <p:ph type="body" sz="quarter" idx="10"/>
          </p:nvPr>
        </p:nvSpPr>
        <p:spPr>
          <a:xfrm>
            <a:off x="352698" y="990600"/>
            <a:ext cx="8464732" cy="5577407"/>
          </a:xfrm>
        </p:spPr>
        <p:txBody>
          <a:bodyPr>
            <a:normAutofit fontScale="77500" lnSpcReduction="20000"/>
          </a:bodyPr>
          <a:lstStyle/>
          <a:p>
            <a:r>
              <a:rPr lang="en-US" sz="2200" dirty="0">
                <a:latin typeface="Arial" panose="020B0604020202020204" pitchFamily="34" charset="0"/>
                <a:cs typeface="Arial" panose="020B0604020202020204" pitchFamily="34" charset="0"/>
              </a:rPr>
              <a:t>Adrenal Stress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Anxiety</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Hyperactivity</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Impulsivity</a:t>
            </a:r>
          </a:p>
          <a:p>
            <a:r>
              <a:rPr lang="en-US" sz="2200" dirty="0">
                <a:latin typeface="Arial" panose="020B0604020202020204" pitchFamily="34" charset="0"/>
                <a:cs typeface="Arial" panose="020B0604020202020204" pitchFamily="34" charset="0"/>
              </a:rPr>
              <a:t>Thyroid – Hypothyroid </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Fatigue and hard to awaken</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Daydreaming and inattention</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Constipation</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Cold intolerance</a:t>
            </a:r>
          </a:p>
          <a:p>
            <a:r>
              <a:rPr lang="en-US" sz="2200" dirty="0">
                <a:latin typeface="Arial" panose="020B0604020202020204" pitchFamily="34" charset="0"/>
                <a:cs typeface="Arial" panose="020B0604020202020204" pitchFamily="34" charset="0"/>
              </a:rPr>
              <a:t>Measure 			</a:t>
            </a:r>
            <a:r>
              <a:rPr lang="en-US" dirty="0"/>
              <a:t>Chen, G., Gao, W., Xu, Y., Chen, H., &amp; Cai, H. (2023). Serum TSH 				Levels are Associated with Hyperactivity Behaviors in Children with 				Attention Deficit/Hyperactivity Disorder. </a:t>
            </a:r>
            <a:r>
              <a:rPr lang="en-US" i="1" dirty="0"/>
              <a:t>Neuropsychiatric Disease 				and Treatment</a:t>
            </a:r>
            <a:r>
              <a:rPr lang="en-US" dirty="0"/>
              <a:t>, </a:t>
            </a:r>
            <a:r>
              <a:rPr lang="en-US" i="1" dirty="0"/>
              <a:t>19</a:t>
            </a:r>
            <a:r>
              <a:rPr lang="en-US" dirty="0"/>
              <a:t>, 557–564. https://</a:t>
            </a:r>
            <a:r>
              <a:rPr lang="en-US" dirty="0" err="1"/>
              <a:t>doi.org</a:t>
            </a:r>
            <a:r>
              <a:rPr lang="en-US" dirty="0"/>
              <a:t>/10.2147/NDT.S402530</a:t>
            </a:r>
            <a:endParaRPr lang="en-US"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24 hour cortisol (saliva); fasting morning cortisol (blood)</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TSH, T4 (free and total), T3 and reverse T3, Thyroid antibodies</a:t>
            </a:r>
          </a:p>
          <a:p>
            <a:endParaRPr lang="en-US" dirty="0"/>
          </a:p>
        </p:txBody>
      </p:sp>
      <p:sp>
        <p:nvSpPr>
          <p:cNvPr id="4" name="Text Placeholder 3">
            <a:extLst>
              <a:ext uri="{FF2B5EF4-FFF2-40B4-BE49-F238E27FC236}">
                <a16:creationId xmlns:a16="http://schemas.microsoft.com/office/drawing/2014/main" id="{C4AC4DEF-7B3C-DD41-8F8D-206B5BE5CF1B}"/>
              </a:ext>
            </a:extLst>
          </p:cNvPr>
          <p:cNvSpPr>
            <a:spLocks noGrp="1"/>
          </p:cNvSpPr>
          <p:nvPr>
            <p:ph type="body" sz="quarter" idx="11"/>
          </p:nvPr>
        </p:nvSpPr>
        <p:spPr/>
        <p:txBody>
          <a:bodyPr/>
          <a:lstStyle/>
          <a:p>
            <a:endParaRPr lang="en-US" dirty="0"/>
          </a:p>
        </p:txBody>
      </p:sp>
      <p:pic>
        <p:nvPicPr>
          <p:cNvPr id="5" name="Content Placeholder 3">
            <a:extLst>
              <a:ext uri="{FF2B5EF4-FFF2-40B4-BE49-F238E27FC236}">
                <a16:creationId xmlns:a16="http://schemas.microsoft.com/office/drawing/2014/main" id="{3E65BAE4-E233-C447-B626-A3A2358577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5064" y="914400"/>
            <a:ext cx="3048000" cy="3869816"/>
          </a:xfrm>
          <a:prstGeom prst="rect">
            <a:avLst/>
          </a:prstGeom>
        </p:spPr>
      </p:pic>
    </p:spTree>
    <p:extLst>
      <p:ext uri="{BB962C8B-B14F-4D97-AF65-F5344CB8AC3E}">
        <p14:creationId xmlns:p14="http://schemas.microsoft.com/office/powerpoint/2010/main" val="341750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66800"/>
          </a:xfrm>
        </p:spPr>
        <p:txBody>
          <a:bodyPr>
            <a:noAutofit/>
          </a:bodyPr>
          <a:lstStyle/>
          <a:p>
            <a:r>
              <a:rPr lang="en-US" sz="2800" dirty="0">
                <a:latin typeface="Arial"/>
                <a:cs typeface="Arial"/>
              </a:rPr>
              <a:t>Making the Grade: ADHD and Nutrition</a:t>
            </a:r>
            <a:br>
              <a:rPr lang="en-US" sz="2800" dirty="0">
                <a:latin typeface="Arial"/>
                <a:cs typeface="Arial"/>
              </a:rPr>
            </a:br>
            <a:r>
              <a:rPr lang="en-US" sz="2800" dirty="0">
                <a:latin typeface="Arial"/>
                <a:cs typeface="Arial"/>
              </a:rPr>
              <a:t>What affects behavior and cognition? FOOD!</a:t>
            </a:r>
          </a:p>
        </p:txBody>
      </p:sp>
      <p:sp>
        <p:nvSpPr>
          <p:cNvPr id="3" name="Content Placeholder 2"/>
          <p:cNvSpPr>
            <a:spLocks noGrp="1"/>
          </p:cNvSpPr>
          <p:nvPr>
            <p:ph idx="1"/>
          </p:nvPr>
        </p:nvSpPr>
        <p:spPr>
          <a:xfrm>
            <a:off x="228600" y="990600"/>
            <a:ext cx="8762999" cy="5867400"/>
          </a:xfrm>
        </p:spPr>
        <p:txBody>
          <a:bodyPr>
            <a:normAutofit fontScale="25000" lnSpcReduction="20000"/>
          </a:bodyPr>
          <a:lstStyle/>
          <a:p>
            <a:endParaRPr lang="en-US" sz="2400" dirty="0"/>
          </a:p>
          <a:p>
            <a:r>
              <a:rPr lang="en-US" sz="8000" dirty="0">
                <a:latin typeface="Arial"/>
                <a:cs typeface="Arial"/>
              </a:rPr>
              <a:t>Improvement in hyperactivity and learning issues with elimination diet</a:t>
            </a:r>
          </a:p>
          <a:p>
            <a:pPr lvl="7"/>
            <a:r>
              <a:rPr lang="en-US" sz="5600" i="1" dirty="0">
                <a:latin typeface="Arial"/>
                <a:cs typeface="Arial"/>
              </a:rPr>
              <a:t>Shannon WR. 1922 Am J Child Dis. 1922</a:t>
            </a:r>
          </a:p>
          <a:p>
            <a:r>
              <a:rPr lang="en-US" sz="8000" dirty="0">
                <a:latin typeface="Arial"/>
                <a:cs typeface="Arial"/>
              </a:rPr>
              <a:t>Feingold suggested up to 50% of hyperactive kids were sensitive to artificial food colors, flavorings, preservatives, and salicylates  </a:t>
            </a:r>
          </a:p>
          <a:p>
            <a:pPr lvl="7"/>
            <a:r>
              <a:rPr lang="en-US" sz="5600" i="1" dirty="0">
                <a:latin typeface="Arial"/>
                <a:cs typeface="Arial"/>
              </a:rPr>
              <a:t>Feingold BF. Introduction to Clinical Allergy, 1973</a:t>
            </a:r>
          </a:p>
          <a:p>
            <a:r>
              <a:rPr lang="en-US" sz="8000" dirty="0">
                <a:latin typeface="Arial"/>
                <a:cs typeface="Arial"/>
              </a:rPr>
              <a:t>Feingold’s hypothesis actually showed 50% of kids on Feingold Diet had decrease in hyperactivity </a:t>
            </a:r>
          </a:p>
          <a:p>
            <a:pPr lvl="7"/>
            <a:r>
              <a:rPr lang="en-US" sz="5600" i="1" dirty="0">
                <a:latin typeface="Arial"/>
                <a:cs typeface="Arial"/>
              </a:rPr>
              <a:t>Murray et al. Encyclopedia of Natural Medicine. 1998</a:t>
            </a:r>
          </a:p>
          <a:p>
            <a:r>
              <a:rPr lang="en-US" sz="8000" dirty="0">
                <a:latin typeface="Arial"/>
                <a:cs typeface="Arial"/>
              </a:rPr>
              <a:t>Relationship found between dietary peptides and neurologic function and behavior (Increased IgA and IgG gliadin and casein antibodies)</a:t>
            </a:r>
            <a:r>
              <a:rPr lang="en-US" sz="7200" dirty="0">
                <a:latin typeface="Arial"/>
                <a:cs typeface="Arial"/>
              </a:rPr>
              <a:t> </a:t>
            </a:r>
          </a:p>
          <a:p>
            <a:pPr lvl="7"/>
            <a:r>
              <a:rPr lang="en-US" sz="5600" i="1" dirty="0"/>
              <a:t>Cade et al. Nutritional Neurosciences. 2000</a:t>
            </a:r>
          </a:p>
          <a:p>
            <a:r>
              <a:rPr lang="en-US" sz="8000" dirty="0">
                <a:latin typeface="Arial"/>
                <a:cs typeface="Arial"/>
              </a:rPr>
              <a:t>Malnutrition associated with decreased cognition</a:t>
            </a:r>
          </a:p>
          <a:p>
            <a:pPr lvl="1"/>
            <a:r>
              <a:rPr lang="en-US" sz="7000" dirty="0">
                <a:latin typeface="Arial"/>
                <a:cs typeface="Arial"/>
              </a:rPr>
              <a:t>Prospective, longitudinal study of 1559 children with early malnutrition</a:t>
            </a:r>
          </a:p>
          <a:p>
            <a:pPr lvl="1"/>
            <a:r>
              <a:rPr lang="en-US" sz="7000" dirty="0">
                <a:latin typeface="Arial"/>
                <a:cs typeface="Arial"/>
              </a:rPr>
              <a:t>Age 3: poorer cognition -&gt; </a:t>
            </a:r>
            <a:r>
              <a:rPr lang="en-US" sz="7200" dirty="0">
                <a:latin typeface="Arial"/>
                <a:cs typeface="Arial"/>
              </a:rPr>
              <a:t>Age 11: Still poor cognition (15.3 point IQ deficit)</a:t>
            </a:r>
            <a:r>
              <a:rPr lang="en-US" sz="7200" i="1" dirty="0">
                <a:latin typeface="Arial"/>
                <a:cs typeface="Arial"/>
              </a:rPr>
              <a:t>(</a:t>
            </a:r>
          </a:p>
          <a:p>
            <a:pPr lvl="7"/>
            <a:r>
              <a:rPr lang="en-US" sz="5400" i="1" dirty="0">
                <a:latin typeface="Arial"/>
                <a:cs typeface="Arial"/>
              </a:rPr>
              <a:t>Liu et al. Arch Ped </a:t>
            </a:r>
            <a:r>
              <a:rPr lang="en-US" sz="5400" i="1" dirty="0" err="1">
                <a:latin typeface="Arial"/>
                <a:cs typeface="Arial"/>
              </a:rPr>
              <a:t>Adol</a:t>
            </a:r>
            <a:r>
              <a:rPr lang="en-US" sz="5400" i="1" dirty="0">
                <a:latin typeface="Arial"/>
                <a:cs typeface="Arial"/>
              </a:rPr>
              <a:t> Med 2003</a:t>
            </a:r>
            <a:endParaRPr lang="en-US" sz="5600" i="1" dirty="0">
              <a:latin typeface="Arial"/>
              <a:cs typeface="Arial"/>
            </a:endParaRPr>
          </a:p>
          <a:p>
            <a:r>
              <a:rPr lang="en-US" sz="7200" dirty="0">
                <a:latin typeface="Arial" panose="020B0604020202020204" pitchFamily="34" charset="0"/>
                <a:cs typeface="Arial" panose="020B0604020202020204" pitchFamily="34" charset="0"/>
              </a:rPr>
              <a:t>132 with Celiac Disease &amp; ADHD – ADHD </a:t>
            </a:r>
            <a:r>
              <a:rPr lang="en-US" sz="7200" dirty="0" err="1">
                <a:latin typeface="Arial" panose="020B0604020202020204" pitchFamily="34" charset="0"/>
                <a:cs typeface="Arial" panose="020B0604020202020204" pitchFamily="34" charset="0"/>
              </a:rPr>
              <a:t>sx</a:t>
            </a:r>
            <a:r>
              <a:rPr lang="en-US" sz="7200" dirty="0">
                <a:latin typeface="Arial" panose="020B0604020202020204" pitchFamily="34" charset="0"/>
                <a:cs typeface="Arial" panose="020B0604020202020204" pitchFamily="34" charset="0"/>
              </a:rPr>
              <a:t> improved with GF after 6 </a:t>
            </a:r>
            <a:r>
              <a:rPr lang="en-US" sz="7200" dirty="0" err="1">
                <a:latin typeface="Arial" panose="020B0604020202020204" pitchFamily="34" charset="0"/>
                <a:cs typeface="Arial" panose="020B0604020202020204" pitchFamily="34" charset="0"/>
              </a:rPr>
              <a:t>mths</a:t>
            </a:r>
            <a:endParaRPr lang="en-US" sz="1800" i="1" dirty="0">
              <a:latin typeface="Arial" panose="020B0604020202020204" pitchFamily="34" charset="0"/>
              <a:cs typeface="Arial" panose="020B0604020202020204" pitchFamily="34" charset="0"/>
            </a:endParaRPr>
          </a:p>
          <a:p>
            <a:pPr lvl="7"/>
            <a:r>
              <a:rPr lang="en-US" sz="5600" i="1" dirty="0">
                <a:latin typeface="Arial" panose="020B0604020202020204" pitchFamily="34" charset="0"/>
                <a:cs typeface="Arial" panose="020B0604020202020204" pitchFamily="34" charset="0"/>
              </a:rPr>
              <a:t>Niederhofer H et al. J Atten </a:t>
            </a:r>
            <a:r>
              <a:rPr lang="en-US" sz="5600" i="1" dirty="0" err="1">
                <a:latin typeface="Arial" panose="020B0604020202020204" pitchFamily="34" charset="0"/>
                <a:cs typeface="Arial" panose="020B0604020202020204" pitchFamily="34" charset="0"/>
              </a:rPr>
              <a:t>Disord</a:t>
            </a:r>
            <a:r>
              <a:rPr lang="en-US" sz="5600" i="1" dirty="0">
                <a:latin typeface="Arial" panose="020B0604020202020204" pitchFamily="34" charset="0"/>
                <a:cs typeface="Arial" panose="020B0604020202020204" pitchFamily="34" charset="0"/>
              </a:rPr>
              <a:t>. 2006</a:t>
            </a:r>
          </a:p>
          <a:p>
            <a:pPr marL="2001838" lvl="7" indent="0">
              <a:buNone/>
            </a:pPr>
            <a:endParaRPr lang="en-US" sz="5400" i="1" dirty="0">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blinds(horizontal)">
                                      <p:cBhvr>
                                        <p:cTn id="23" dur="500"/>
                                        <p:tgtEl>
                                          <p:spTgt spid="3">
                                            <p:txEl>
                                              <p:pRg st="5" end="5"/>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linds(horizontal)">
                                      <p:cBhvr>
                                        <p:cTn id="26" dur="5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blinds(horizontal)">
                                      <p:cBhvr>
                                        <p:cTn id="31" dur="500"/>
                                        <p:tgtEl>
                                          <p:spTgt spid="3">
                                            <p:txEl>
                                              <p:pRg st="7" end="7"/>
                                            </p:txEl>
                                          </p:spTgt>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blinds(horizontal)">
                                      <p:cBhvr>
                                        <p:cTn id="34" dur="500"/>
                                        <p:tgtEl>
                                          <p:spTgt spid="3">
                                            <p:txEl>
                                              <p:pRg st="8" end="8"/>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Effect transition="in" filter="blinds(horizontal)">
                                      <p:cBhvr>
                                        <p:cTn id="39" dur="500"/>
                                        <p:tgtEl>
                                          <p:spTgt spid="3">
                                            <p:txEl>
                                              <p:pRg st="9" end="9"/>
                                            </p:txEl>
                                          </p:spTgt>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blinds(horizontal)">
                                      <p:cBhvr>
                                        <p:cTn id="42" dur="500"/>
                                        <p:tgtEl>
                                          <p:spTgt spid="3">
                                            <p:txEl>
                                              <p:pRg st="10" end="10"/>
                                            </p:txEl>
                                          </p:spTgt>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animEffect transition="in" filter="blinds(horizontal)">
                                      <p:cBhvr>
                                        <p:cTn id="45" dur="500"/>
                                        <p:tgtEl>
                                          <p:spTgt spid="3">
                                            <p:txEl>
                                              <p:pRg st="11" end="11"/>
                                            </p:txEl>
                                          </p:spTgt>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3">
                                            <p:txEl>
                                              <p:pRg st="12" end="12"/>
                                            </p:txEl>
                                          </p:spTgt>
                                        </p:tgtEl>
                                        <p:attrNameLst>
                                          <p:attrName>style.visibility</p:attrName>
                                        </p:attrNameLst>
                                      </p:cBhvr>
                                      <p:to>
                                        <p:strVal val="visible"/>
                                      </p:to>
                                    </p:set>
                                    <p:animEffect transition="in" filter="blinds(horizontal)">
                                      <p:cBhvr>
                                        <p:cTn id="48" dur="500"/>
                                        <p:tgtEl>
                                          <p:spTgt spid="3">
                                            <p:txEl>
                                              <p:pRg st="12" end="1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3">
                                            <p:txEl>
                                              <p:pRg st="13" end="13"/>
                                            </p:txEl>
                                          </p:spTgt>
                                        </p:tgtEl>
                                        <p:attrNameLst>
                                          <p:attrName>style.visibility</p:attrName>
                                        </p:attrNameLst>
                                      </p:cBhvr>
                                      <p:to>
                                        <p:strVal val="visible"/>
                                      </p:to>
                                    </p:set>
                                    <p:animEffect transition="in" filter="blinds(horizontal)">
                                      <p:cBhvr>
                                        <p:cTn id="53" dur="500"/>
                                        <p:tgtEl>
                                          <p:spTgt spid="3">
                                            <p:txEl>
                                              <p:pRg st="13" end="13"/>
                                            </p:txEl>
                                          </p:spTgt>
                                        </p:tgtEl>
                                      </p:cBhvr>
                                    </p:animEffect>
                                  </p:childTnLst>
                                </p:cTn>
                              </p:par>
                              <p:par>
                                <p:cTn id="54" presetID="3" presetClass="entr" presetSubtype="10" fill="hold" grpId="0" nodeType="withEffect">
                                  <p:stCondLst>
                                    <p:cond delay="0"/>
                                  </p:stCondLst>
                                  <p:childTnLst>
                                    <p:set>
                                      <p:cBhvr>
                                        <p:cTn id="55" dur="1" fill="hold">
                                          <p:stCondLst>
                                            <p:cond delay="0"/>
                                          </p:stCondLst>
                                        </p:cTn>
                                        <p:tgtEl>
                                          <p:spTgt spid="3">
                                            <p:txEl>
                                              <p:pRg st="14" end="14"/>
                                            </p:txEl>
                                          </p:spTgt>
                                        </p:tgtEl>
                                        <p:attrNameLst>
                                          <p:attrName>style.visibility</p:attrName>
                                        </p:attrNameLst>
                                      </p:cBhvr>
                                      <p:to>
                                        <p:strVal val="visible"/>
                                      </p:to>
                                    </p:set>
                                    <p:animEffect transition="in" filter="blinds(horizontal)">
                                      <p:cBhvr>
                                        <p:cTn id="56"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DC29E-0D77-6447-A914-8879FB697C74}"/>
              </a:ext>
            </a:extLst>
          </p:cNvPr>
          <p:cNvSpPr>
            <a:spLocks noGrp="1"/>
          </p:cNvSpPr>
          <p:nvPr>
            <p:ph type="title"/>
          </p:nvPr>
        </p:nvSpPr>
        <p:spPr/>
        <p:txBody>
          <a:bodyPr/>
          <a:lstStyle/>
          <a:p>
            <a:r>
              <a:rPr lang="en-US" dirty="0"/>
              <a:t>Making the Grade: ADHD</a:t>
            </a:r>
          </a:p>
        </p:txBody>
      </p:sp>
      <p:pic>
        <p:nvPicPr>
          <p:cNvPr id="4" name="Content Placeholder 3">
            <a:extLst>
              <a:ext uri="{FF2B5EF4-FFF2-40B4-BE49-F238E27FC236}">
                <a16:creationId xmlns:a16="http://schemas.microsoft.com/office/drawing/2014/main" id="{F9157404-FF58-144C-B639-C2D0C93C1C3E}"/>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4876800" y="1828800"/>
            <a:ext cx="4191000" cy="5029200"/>
          </a:xfrm>
          <a:prstGeom prst="rect">
            <a:avLst/>
          </a:prstGeom>
        </p:spPr>
      </p:pic>
      <p:sp>
        <p:nvSpPr>
          <p:cNvPr id="5" name="TextBox 4">
            <a:extLst>
              <a:ext uri="{FF2B5EF4-FFF2-40B4-BE49-F238E27FC236}">
                <a16:creationId xmlns:a16="http://schemas.microsoft.com/office/drawing/2014/main" id="{3AF4AC4F-7FFA-F749-9224-386618949068}"/>
              </a:ext>
            </a:extLst>
          </p:cNvPr>
          <p:cNvSpPr txBox="1"/>
          <p:nvPr/>
        </p:nvSpPr>
        <p:spPr>
          <a:xfrm>
            <a:off x="0" y="2267211"/>
            <a:ext cx="4724400" cy="4247317"/>
          </a:xfrm>
          <a:prstGeom prst="rect">
            <a:avLst/>
          </a:prstGeom>
          <a:noFill/>
        </p:spPr>
        <p:txBody>
          <a:bodyPr wrap="square" rtlCol="0">
            <a:spAutoFit/>
          </a:bodyPr>
          <a:lstStyle/>
          <a:p>
            <a:pPr marL="742950" lvl="1" indent="-285750">
              <a:buFont typeface="Arial" panose="020B0604020202020204" pitchFamily="34" charset="0"/>
              <a:buChar char="•"/>
            </a:pPr>
            <a:r>
              <a:rPr lang="en-US" dirty="0">
                <a:solidFill>
                  <a:schemeClr val="bg1"/>
                </a:solidFill>
              </a:rPr>
              <a:t>&gt; 400% increase over the last 20 years</a:t>
            </a:r>
          </a:p>
          <a:p>
            <a:pPr marL="742950" lvl="1" indent="-285750">
              <a:buFont typeface="Arial" panose="020B0604020202020204" pitchFamily="34" charset="0"/>
              <a:buChar char="•"/>
            </a:pPr>
            <a:r>
              <a:rPr lang="en-US" dirty="0">
                <a:solidFill>
                  <a:schemeClr val="bg1"/>
                </a:solidFill>
              </a:rPr>
              <a:t>&gt; 7 fold increase in use of stimulant medications</a:t>
            </a:r>
          </a:p>
          <a:p>
            <a:pPr marL="742950" lvl="1" indent="-285750">
              <a:buFont typeface="Arial" panose="020B0604020202020204" pitchFamily="34" charset="0"/>
              <a:buChar char="•"/>
            </a:pPr>
            <a:r>
              <a:rPr lang="en-US" dirty="0">
                <a:solidFill>
                  <a:schemeClr val="bg1"/>
                </a:solidFill>
              </a:rPr>
              <a:t>Approximately 11% of children 4-17 years of age (6.4 million)  diagnosed with ADHD as of 2011.</a:t>
            </a:r>
          </a:p>
          <a:p>
            <a:pPr marL="742950" lvl="1" indent="-285750">
              <a:buFont typeface="Arial" panose="020B0604020202020204" pitchFamily="34" charset="0"/>
              <a:buChar char="•"/>
            </a:pPr>
            <a:r>
              <a:rPr lang="en-US" dirty="0">
                <a:solidFill>
                  <a:schemeClr val="bg1"/>
                </a:solidFill>
              </a:rPr>
              <a:t>The percentage of children with an ADHD diagnosis continues to increase, from 7.8% in 2003 to 9.5% in 2007 and to 11.0% in 2011.</a:t>
            </a:r>
          </a:p>
          <a:p>
            <a:pPr marL="742950" lvl="1" indent="-285750">
              <a:buFont typeface="Arial" panose="020B0604020202020204" pitchFamily="34" charset="0"/>
              <a:buChar char="•"/>
            </a:pPr>
            <a:r>
              <a:rPr lang="en-US" dirty="0">
                <a:solidFill>
                  <a:schemeClr val="bg1"/>
                </a:solidFill>
              </a:rPr>
              <a:t>Rates of ADHD diagnosis changed in 2016 data due to change in age (2-17 years old)</a:t>
            </a:r>
          </a:p>
          <a:p>
            <a:endParaRPr lang="en-US" dirty="0"/>
          </a:p>
        </p:txBody>
      </p:sp>
    </p:spTree>
    <p:extLst>
      <p:ext uri="{BB962C8B-B14F-4D97-AF65-F5344CB8AC3E}">
        <p14:creationId xmlns:p14="http://schemas.microsoft.com/office/powerpoint/2010/main" val="146367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30175-E743-F24A-B3B5-19FE258FA54A}"/>
              </a:ext>
            </a:extLst>
          </p:cNvPr>
          <p:cNvSpPr>
            <a:spLocks noGrp="1"/>
          </p:cNvSpPr>
          <p:nvPr>
            <p:ph type="title"/>
          </p:nvPr>
        </p:nvSpPr>
        <p:spPr/>
        <p:txBody>
          <a:bodyPr/>
          <a:lstStyle/>
          <a:p>
            <a:r>
              <a:rPr lang="en-US" sz="2800" dirty="0">
                <a:latin typeface="Arial"/>
                <a:cs typeface="Arial"/>
              </a:rPr>
              <a:t>Making the Grade: ADHD and Nutrition</a:t>
            </a:r>
            <a:br>
              <a:rPr lang="en-US" sz="2800" dirty="0">
                <a:latin typeface="Arial"/>
                <a:cs typeface="Arial"/>
              </a:rPr>
            </a:br>
            <a:r>
              <a:rPr lang="en-US" sz="2800" dirty="0">
                <a:latin typeface="Arial"/>
                <a:cs typeface="Arial"/>
              </a:rPr>
              <a:t>What affects behavior and cognition? FOOD!</a:t>
            </a:r>
            <a:endParaRPr lang="en-US" sz="2800" dirty="0"/>
          </a:p>
        </p:txBody>
      </p:sp>
      <p:sp>
        <p:nvSpPr>
          <p:cNvPr id="3" name="Content Placeholder 2">
            <a:extLst>
              <a:ext uri="{FF2B5EF4-FFF2-40B4-BE49-F238E27FC236}">
                <a16:creationId xmlns:a16="http://schemas.microsoft.com/office/drawing/2014/main" id="{FA152C7F-B892-6749-9EA0-E080DE970DBA}"/>
              </a:ext>
            </a:extLst>
          </p:cNvPr>
          <p:cNvSpPr>
            <a:spLocks noGrp="1"/>
          </p:cNvSpPr>
          <p:nvPr>
            <p:ph idx="1"/>
          </p:nvPr>
        </p:nvSpPr>
        <p:spPr>
          <a:xfrm>
            <a:off x="228601" y="1425388"/>
            <a:ext cx="5791199" cy="5280212"/>
          </a:xfrm>
        </p:spPr>
        <p:txBody>
          <a:bodyPr>
            <a:normAutofit/>
          </a:bodyPr>
          <a:lstStyle/>
          <a:p>
            <a:r>
              <a:rPr lang="en-US" dirty="0">
                <a:latin typeface="Arial" panose="020B0604020202020204" pitchFamily="34" charset="0"/>
                <a:cs typeface="Arial" panose="020B0604020202020204" pitchFamily="34" charset="0"/>
              </a:rPr>
              <a:t>Elimination Diet &amp; Challenge </a:t>
            </a:r>
          </a:p>
          <a:p>
            <a:pPr lvl="1"/>
            <a:r>
              <a:rPr lang="en-US" dirty="0">
                <a:latin typeface="Arial" panose="020B0604020202020204" pitchFamily="34" charset="0"/>
                <a:cs typeface="Arial" panose="020B0604020202020204" pitchFamily="34" charset="0"/>
              </a:rPr>
              <a:t>Randomized, controlled trial</a:t>
            </a:r>
          </a:p>
          <a:p>
            <a:pPr lvl="1"/>
            <a:r>
              <a:rPr lang="en-US" dirty="0">
                <a:latin typeface="Arial" panose="020B0604020202020204" pitchFamily="34" charset="0"/>
                <a:cs typeface="Arial" panose="020B0604020202020204" pitchFamily="34" charset="0"/>
              </a:rPr>
              <a:t>ADHD rating scales got worse after the challenge </a:t>
            </a:r>
          </a:p>
          <a:p>
            <a:pPr lvl="5"/>
            <a:r>
              <a:rPr lang="en-US" sz="1400" dirty="0" err="1">
                <a:latin typeface="Arial" panose="020B0604020202020204" pitchFamily="34" charset="0"/>
                <a:cs typeface="Arial" panose="020B0604020202020204" pitchFamily="34" charset="0"/>
              </a:rPr>
              <a:t>Pelsser</a:t>
            </a:r>
            <a:r>
              <a:rPr lang="en-US" sz="1400" dirty="0">
                <a:latin typeface="Arial" panose="020B0604020202020204" pitchFamily="34" charset="0"/>
                <a:cs typeface="Arial" panose="020B0604020202020204" pitchFamily="34" charset="0"/>
              </a:rPr>
              <a:t> et al. Lancet. 2011</a:t>
            </a:r>
          </a:p>
          <a:p>
            <a:r>
              <a:rPr lang="en-US" dirty="0">
                <a:latin typeface="Arial" panose="020B0604020202020204" pitchFamily="34" charset="0"/>
                <a:cs typeface="Arial" panose="020B0604020202020204" pitchFamily="34" charset="0"/>
              </a:rPr>
              <a:t>Physical and sleep complaints in ADHD</a:t>
            </a:r>
          </a:p>
          <a:p>
            <a:pPr lvl="1"/>
            <a:r>
              <a:rPr lang="en-US" dirty="0">
                <a:latin typeface="Arial" panose="020B0604020202020204" pitchFamily="34" charset="0"/>
                <a:cs typeface="Arial" panose="020B0604020202020204" pitchFamily="34" charset="0"/>
              </a:rPr>
              <a:t>Improved with elimination diet </a:t>
            </a:r>
          </a:p>
          <a:p>
            <a:pPr lvl="1"/>
            <a:r>
              <a:rPr lang="en-US" dirty="0">
                <a:latin typeface="Arial" panose="020B0604020202020204" pitchFamily="34" charset="0"/>
                <a:cs typeface="Arial" panose="020B0604020202020204" pitchFamily="34" charset="0"/>
              </a:rPr>
              <a:t>Randomized controlled pilot study</a:t>
            </a:r>
          </a:p>
          <a:p>
            <a:pPr lvl="5"/>
            <a:r>
              <a:rPr lang="en-US" sz="1400" dirty="0" err="1">
                <a:latin typeface="Arial" panose="020B0604020202020204" pitchFamily="34" charset="0"/>
                <a:cs typeface="Arial" panose="020B0604020202020204" pitchFamily="34" charset="0"/>
              </a:rPr>
              <a:t>Pelsser</a:t>
            </a:r>
            <a:r>
              <a:rPr lang="en-US" sz="1400" dirty="0">
                <a:latin typeface="Arial" panose="020B0604020202020204" pitchFamily="34" charset="0"/>
                <a:cs typeface="Arial" panose="020B0604020202020204" pitchFamily="34" charset="0"/>
              </a:rPr>
              <a:t> et al. </a:t>
            </a:r>
            <a:r>
              <a:rPr lang="en-US" sz="1400" dirty="0" err="1">
                <a:latin typeface="Arial" panose="020B0604020202020204" pitchFamily="34" charset="0"/>
                <a:cs typeface="Arial" panose="020B0604020202020204" pitchFamily="34" charset="0"/>
              </a:rPr>
              <a:t>Eur</a:t>
            </a:r>
            <a:r>
              <a:rPr lang="en-US" sz="1400" dirty="0">
                <a:latin typeface="Arial" panose="020B0604020202020204" pitchFamily="34" charset="0"/>
                <a:cs typeface="Arial" panose="020B0604020202020204" pitchFamily="34" charset="0"/>
              </a:rPr>
              <a:t> J Ped. 2010 </a:t>
            </a:r>
            <a:endParaRPr lang="en-US" sz="1400" u="sng"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When rats were given the choice between artificially sweetened water or IV cocaine, 94% chose the sweetened water </a:t>
            </a:r>
          </a:p>
          <a:p>
            <a:pPr lvl="5"/>
            <a:r>
              <a:rPr lang="en-US" sz="1400" dirty="0">
                <a:latin typeface="Arial" panose="020B0604020202020204" pitchFamily="34" charset="0"/>
                <a:cs typeface="Arial" panose="020B0604020202020204" pitchFamily="34" charset="0"/>
              </a:rPr>
              <a:t>Lenoir, </a:t>
            </a:r>
            <a:r>
              <a:rPr lang="en-US" sz="1400" i="1" dirty="0" err="1">
                <a:latin typeface="Arial" panose="020B0604020202020204" pitchFamily="34" charset="0"/>
                <a:cs typeface="Arial" panose="020B0604020202020204" pitchFamily="34" charset="0"/>
              </a:rPr>
              <a:t>PLos</a:t>
            </a:r>
            <a:r>
              <a:rPr lang="en-US" sz="1400" i="1" dirty="0">
                <a:latin typeface="Arial" panose="020B0604020202020204" pitchFamily="34" charset="0"/>
                <a:cs typeface="Arial" panose="020B0604020202020204" pitchFamily="34" charset="0"/>
              </a:rPr>
              <a:t> One</a:t>
            </a:r>
            <a:r>
              <a:rPr lang="en-US" sz="1400" dirty="0">
                <a:latin typeface="Arial" panose="020B0604020202020204" pitchFamily="34" charset="0"/>
                <a:cs typeface="Arial" panose="020B0604020202020204" pitchFamily="34" charset="0"/>
              </a:rPr>
              <a:t> </a:t>
            </a:r>
          </a:p>
        </p:txBody>
      </p:sp>
      <p:sp>
        <p:nvSpPr>
          <p:cNvPr id="4" name="Rectangle 3">
            <a:extLst>
              <a:ext uri="{FF2B5EF4-FFF2-40B4-BE49-F238E27FC236}">
                <a16:creationId xmlns:a16="http://schemas.microsoft.com/office/drawing/2014/main" id="{D64CE251-45C5-FD4C-B732-0B1FDE25FF3A}"/>
              </a:ext>
            </a:extLst>
          </p:cNvPr>
          <p:cNvSpPr/>
          <p:nvPr/>
        </p:nvSpPr>
        <p:spPr>
          <a:xfrm flipH="1">
            <a:off x="6857999" y="2690336"/>
            <a:ext cx="45719" cy="369332"/>
          </a:xfrm>
          <a:prstGeom prst="rect">
            <a:avLst/>
          </a:prstGeom>
        </p:spPr>
        <p:txBody>
          <a:bodyPr wrap="square">
            <a:spAutoFit/>
          </a:bodyPr>
          <a:lstStyle/>
          <a:p>
            <a:endParaRPr lang="en-US" dirty="0"/>
          </a:p>
        </p:txBody>
      </p:sp>
      <p:pic>
        <p:nvPicPr>
          <p:cNvPr id="5" name="Picture 4" descr="ANd9GcTOQHe5OwIfeEN3xuksS8VOQ0EwDD8p2bfr83Vz1MNHkm-c9y216g">
            <a:extLst>
              <a:ext uri="{FF2B5EF4-FFF2-40B4-BE49-F238E27FC236}">
                <a16:creationId xmlns:a16="http://schemas.microsoft.com/office/drawing/2014/main" id="{D2D35069-537B-6E4D-8CA1-F287A546E0F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19800" y="1425389"/>
            <a:ext cx="3124200" cy="230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Placeholder 25" descr="A person sitting at a table with a birthday cake&#10;&#10;Description generated with high confidence">
            <a:extLst>
              <a:ext uri="{FF2B5EF4-FFF2-40B4-BE49-F238E27FC236}">
                <a16:creationId xmlns:a16="http://schemas.microsoft.com/office/drawing/2014/main" id="{47190C64-B577-4E41-82A6-F4480F4E2E50}"/>
              </a:ext>
            </a:extLst>
          </p:cNvPr>
          <p:cNvPicPr>
            <a:picLocks noChangeAspect="1"/>
          </p:cNvPicPr>
          <p:nvPr/>
        </p:nvPicPr>
        <p:blipFill rotWithShape="1">
          <a:blip r:embed="rId3">
            <a:extLst>
              <a:ext uri="{28A0092B-C50C-407E-A947-70E740481C1C}">
                <a14:useLocalDpi xmlns:a14="http://schemas.microsoft.com/office/drawing/2010/main" val="0"/>
              </a:ext>
            </a:extLst>
          </a:blip>
          <a:srcRect l="7288" r="7288" b="9790"/>
          <a:stretch/>
        </p:blipFill>
        <p:spPr>
          <a:xfrm>
            <a:off x="5867400" y="4572000"/>
            <a:ext cx="3276600" cy="2327266"/>
          </a:xfrm>
          <a:prstGeom prst="rect">
            <a:avLst/>
          </a:prstGeom>
        </p:spPr>
      </p:pic>
    </p:spTree>
    <p:extLst>
      <p:ext uri="{BB962C8B-B14F-4D97-AF65-F5344CB8AC3E}">
        <p14:creationId xmlns:p14="http://schemas.microsoft.com/office/powerpoint/2010/main" val="55179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304801" y="381000"/>
            <a:ext cx="8058150" cy="1044388"/>
          </a:xfrm>
        </p:spPr>
        <p:txBody>
          <a:bodyPr/>
          <a:lstStyle/>
          <a:p>
            <a:pPr eaLnBrk="1" hangingPunct="1">
              <a:defRPr/>
            </a:pPr>
            <a:r>
              <a:rPr lang="en-US" sz="3200" dirty="0">
                <a:latin typeface="Arial" charset="0"/>
                <a:cs typeface="+mj-cs"/>
              </a:rPr>
              <a:t>Making the Grade: ADHD &amp; Diet</a:t>
            </a:r>
            <a:br>
              <a:rPr lang="en-US" sz="3200" dirty="0">
                <a:latin typeface="Arial" charset="0"/>
                <a:cs typeface="+mj-cs"/>
              </a:rPr>
            </a:br>
            <a:r>
              <a:rPr lang="en-US" sz="3200" dirty="0">
                <a:latin typeface="Arial" charset="0"/>
                <a:cs typeface="+mj-cs"/>
              </a:rPr>
              <a:t>WHAT DO WE DO?</a:t>
            </a:r>
          </a:p>
        </p:txBody>
      </p:sp>
      <p:sp>
        <p:nvSpPr>
          <p:cNvPr id="47107" name="Rectangle 3"/>
          <p:cNvSpPr>
            <a:spLocks noGrp="1" noChangeArrowheads="1"/>
          </p:cNvSpPr>
          <p:nvPr>
            <p:ph idx="1"/>
          </p:nvPr>
        </p:nvSpPr>
        <p:spPr>
          <a:xfrm>
            <a:off x="779463" y="2286000"/>
            <a:ext cx="8212137" cy="4343400"/>
          </a:xfrm>
        </p:spPr>
        <p:txBody>
          <a:bodyPr>
            <a:normAutofit fontScale="92500" lnSpcReduction="10000"/>
          </a:bodyPr>
          <a:lstStyle/>
          <a:p>
            <a:pPr>
              <a:lnSpc>
                <a:spcPct val="80000"/>
              </a:lnSpc>
              <a:defRPr/>
            </a:pPr>
            <a:r>
              <a:rPr lang="en-US" sz="2800" dirty="0">
                <a:latin typeface="Arial" charset="0"/>
                <a:cs typeface="+mn-cs"/>
              </a:rPr>
              <a:t>Exercise/Activity - </a:t>
            </a:r>
            <a:r>
              <a:rPr lang="en-US" sz="2000" dirty="0">
                <a:latin typeface="Arial" panose="020B0604020202020204" pitchFamily="34" charset="0"/>
                <a:cs typeface="Arial" panose="020B0604020202020204" pitchFamily="34" charset="0"/>
              </a:rPr>
              <a:t>Improves Behavioral, Neurocognitive, and Scholastic Performance in Children with ADHD </a:t>
            </a:r>
            <a:r>
              <a:rPr lang="en-US" sz="1400" dirty="0">
                <a:latin typeface="Arial" panose="020B0604020202020204" pitchFamily="34" charset="0"/>
                <a:cs typeface="Arial" panose="020B0604020202020204" pitchFamily="34" charset="0"/>
              </a:rPr>
              <a:t>(J Ped. 2013);  (Halperin.  Neuroscience &amp; Biobehavioral Reviews. 2011)</a:t>
            </a:r>
          </a:p>
          <a:p>
            <a:pPr>
              <a:lnSpc>
                <a:spcPct val="80000"/>
              </a:lnSpc>
              <a:defRPr/>
            </a:pPr>
            <a:r>
              <a:rPr lang="en-US" sz="2800" dirty="0">
                <a:latin typeface="Arial" charset="0"/>
                <a:cs typeface="+mn-cs"/>
              </a:rPr>
              <a:t>Basic Nutritional Changes</a:t>
            </a:r>
          </a:p>
          <a:p>
            <a:pPr lvl="1" eaLnBrk="1" hangingPunct="1">
              <a:lnSpc>
                <a:spcPct val="80000"/>
              </a:lnSpc>
              <a:defRPr/>
            </a:pPr>
            <a:r>
              <a:rPr lang="en-US" sz="2400" dirty="0">
                <a:latin typeface="Arial" charset="0"/>
              </a:rPr>
              <a:t>Fresh, unprocessed, unrefined, organic, whole foods</a:t>
            </a:r>
          </a:p>
          <a:p>
            <a:pPr lvl="1" eaLnBrk="1" hangingPunct="1">
              <a:lnSpc>
                <a:spcPct val="80000"/>
              </a:lnSpc>
              <a:defRPr/>
            </a:pPr>
            <a:r>
              <a:rPr lang="en-US" sz="2400" dirty="0">
                <a:latin typeface="Arial" charset="0"/>
              </a:rPr>
              <a:t>Varied and rotational</a:t>
            </a:r>
          </a:p>
          <a:p>
            <a:pPr lvl="1" eaLnBrk="1" hangingPunct="1">
              <a:lnSpc>
                <a:spcPct val="80000"/>
              </a:lnSpc>
              <a:defRPr/>
            </a:pPr>
            <a:r>
              <a:rPr lang="en-US" sz="2400" dirty="0">
                <a:latin typeface="Arial" charset="0"/>
              </a:rPr>
              <a:t>Non allergenic (crave that which most sensitive to)</a:t>
            </a:r>
          </a:p>
          <a:p>
            <a:pPr lvl="1" eaLnBrk="1" hangingPunct="1">
              <a:lnSpc>
                <a:spcPct val="80000"/>
              </a:lnSpc>
              <a:defRPr/>
            </a:pPr>
            <a:r>
              <a:rPr lang="en-US" sz="2400" dirty="0">
                <a:latin typeface="Arial" charset="0"/>
              </a:rPr>
              <a:t>Protein (every 4-5 hours)</a:t>
            </a:r>
          </a:p>
          <a:p>
            <a:pPr lvl="1" eaLnBrk="1" hangingPunct="1">
              <a:lnSpc>
                <a:spcPct val="80000"/>
              </a:lnSpc>
              <a:defRPr/>
            </a:pPr>
            <a:r>
              <a:rPr lang="en-US" sz="2400" dirty="0">
                <a:latin typeface="Arial" charset="0"/>
              </a:rPr>
              <a:t>Avoid </a:t>
            </a:r>
            <a:r>
              <a:rPr lang="en-US" sz="2400" dirty="0" err="1">
                <a:latin typeface="Arial" charset="0"/>
              </a:rPr>
              <a:t>excitotoxins</a:t>
            </a:r>
            <a:r>
              <a:rPr lang="en-US" sz="2400" dirty="0">
                <a:latin typeface="Arial" charset="0"/>
              </a:rPr>
              <a:t> (caffeine, MSG, dyes); </a:t>
            </a:r>
            <a:r>
              <a:rPr lang="en-US" sz="2400" dirty="0" err="1">
                <a:latin typeface="Arial" charset="0"/>
              </a:rPr>
              <a:t>phenolics</a:t>
            </a:r>
            <a:r>
              <a:rPr lang="en-US" sz="2400" dirty="0">
                <a:latin typeface="Arial" charset="0"/>
              </a:rPr>
              <a:t> (grapes, strawberries)</a:t>
            </a:r>
          </a:p>
          <a:p>
            <a:pPr lvl="1" eaLnBrk="1" hangingPunct="1">
              <a:lnSpc>
                <a:spcPct val="80000"/>
              </a:lnSpc>
              <a:defRPr/>
            </a:pPr>
            <a:r>
              <a:rPr lang="en-US" sz="2400" dirty="0">
                <a:latin typeface="Arial" charset="0"/>
              </a:rPr>
              <a:t>Juicing; raw foods; fermented foods (kefir); good fats</a:t>
            </a:r>
          </a:p>
          <a:p>
            <a:pPr lvl="1" eaLnBrk="1" hangingPunct="1">
              <a:lnSpc>
                <a:spcPct val="80000"/>
              </a:lnSpc>
              <a:defRPr/>
            </a:pPr>
            <a:r>
              <a:rPr lang="en-US" sz="2400" dirty="0">
                <a:latin typeface="Arial" charset="0"/>
              </a:rPr>
              <a:t>Organic (especially chicken, rice, pears, apples, peppers, celery, strawberries, cherries, grapes, spinach, lettuce, potatoes – Dirty Dozen </a:t>
            </a:r>
            <a:r>
              <a:rPr lang="en-US" sz="1900" dirty="0">
                <a:latin typeface="Arial" charset="0"/>
              </a:rPr>
              <a:t>(</a:t>
            </a:r>
            <a:r>
              <a:rPr lang="en-US" sz="1900" dirty="0" err="1">
                <a:latin typeface="Arial" charset="0"/>
              </a:rPr>
              <a:t>www.ewg.org</a:t>
            </a:r>
            <a:r>
              <a:rPr lang="en-US" sz="1900" dirty="0">
                <a:latin typeface="Arial" charset="0"/>
              </a:rPr>
              <a:t>)</a:t>
            </a:r>
          </a:p>
        </p:txBody>
      </p:sp>
      <p:pic>
        <p:nvPicPr>
          <p:cNvPr id="4" name="Picture Placeholder 24">
            <a:extLst>
              <a:ext uri="{FF2B5EF4-FFF2-40B4-BE49-F238E27FC236}">
                <a16:creationId xmlns:a16="http://schemas.microsoft.com/office/drawing/2014/main" id="{7A100420-BA30-5447-8DF5-BD65C386F72D}"/>
              </a:ext>
            </a:extLst>
          </p:cNvPr>
          <p:cNvPicPr>
            <a:picLocks noChangeAspect="1"/>
          </p:cNvPicPr>
          <p:nvPr/>
        </p:nvPicPr>
        <p:blipFill>
          <a:blip r:embed="rId3">
            <a:extLst>
              <a:ext uri="{28A0092B-C50C-407E-A947-70E740481C1C}">
                <a14:useLocalDpi xmlns:a14="http://schemas.microsoft.com/office/drawing/2010/main" val="0"/>
              </a:ext>
            </a:extLst>
          </a:blip>
          <a:srcRect l="5747" r="5747"/>
          <a:stretch>
            <a:fillRect/>
          </a:stretch>
        </p:blipFill>
        <p:spPr>
          <a:xfrm>
            <a:off x="4191000" y="838199"/>
            <a:ext cx="4953000" cy="1524001"/>
          </a:xfrm>
          <a:prstGeom prst="rect">
            <a:avLst/>
          </a:prstGeom>
        </p:spPr>
      </p:pic>
    </p:spTree>
    <p:extLst>
      <p:ext uri="{BB962C8B-B14F-4D97-AF65-F5344CB8AC3E}">
        <p14:creationId xmlns:p14="http://schemas.microsoft.com/office/powerpoint/2010/main" val="13126865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animEffect transition="in" filter="blinds(horizontal)">
                                      <p:cBhvr>
                                        <p:cTn id="7" dur="500"/>
                                        <p:tgtEl>
                                          <p:spTgt spid="471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7107">
                                            <p:txEl>
                                              <p:pRg st="1" end="1"/>
                                            </p:txEl>
                                          </p:spTgt>
                                        </p:tgtEl>
                                        <p:attrNameLst>
                                          <p:attrName>style.visibility</p:attrName>
                                        </p:attrNameLst>
                                      </p:cBhvr>
                                      <p:to>
                                        <p:strVal val="visible"/>
                                      </p:to>
                                    </p:set>
                                    <p:animEffect transition="in" filter="blinds(horizontal)">
                                      <p:cBhvr>
                                        <p:cTn id="12" dur="500"/>
                                        <p:tgtEl>
                                          <p:spTgt spid="471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7107">
                                            <p:txEl>
                                              <p:pRg st="2" end="2"/>
                                            </p:txEl>
                                          </p:spTgt>
                                        </p:tgtEl>
                                        <p:attrNameLst>
                                          <p:attrName>style.visibility</p:attrName>
                                        </p:attrNameLst>
                                      </p:cBhvr>
                                      <p:to>
                                        <p:strVal val="visible"/>
                                      </p:to>
                                    </p:set>
                                    <p:animEffect transition="in" filter="blinds(horizontal)">
                                      <p:cBhvr>
                                        <p:cTn id="17" dur="500"/>
                                        <p:tgtEl>
                                          <p:spTgt spid="4710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7107">
                                            <p:txEl>
                                              <p:pRg st="3" end="3"/>
                                            </p:txEl>
                                          </p:spTgt>
                                        </p:tgtEl>
                                        <p:attrNameLst>
                                          <p:attrName>style.visibility</p:attrName>
                                        </p:attrNameLst>
                                      </p:cBhvr>
                                      <p:to>
                                        <p:strVal val="visible"/>
                                      </p:to>
                                    </p:set>
                                    <p:animEffect transition="in" filter="blinds(horizontal)">
                                      <p:cBhvr>
                                        <p:cTn id="22" dur="500"/>
                                        <p:tgtEl>
                                          <p:spTgt spid="4710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7107">
                                            <p:txEl>
                                              <p:pRg st="4" end="4"/>
                                            </p:txEl>
                                          </p:spTgt>
                                        </p:tgtEl>
                                        <p:attrNameLst>
                                          <p:attrName>style.visibility</p:attrName>
                                        </p:attrNameLst>
                                      </p:cBhvr>
                                      <p:to>
                                        <p:strVal val="visible"/>
                                      </p:to>
                                    </p:set>
                                    <p:animEffect transition="in" filter="blinds(horizontal)">
                                      <p:cBhvr>
                                        <p:cTn id="27" dur="500"/>
                                        <p:tgtEl>
                                          <p:spTgt spid="4710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7107">
                                            <p:txEl>
                                              <p:pRg st="5" end="5"/>
                                            </p:txEl>
                                          </p:spTgt>
                                        </p:tgtEl>
                                        <p:attrNameLst>
                                          <p:attrName>style.visibility</p:attrName>
                                        </p:attrNameLst>
                                      </p:cBhvr>
                                      <p:to>
                                        <p:strVal val="visible"/>
                                      </p:to>
                                    </p:set>
                                    <p:animEffect transition="in" filter="blinds(horizontal)">
                                      <p:cBhvr>
                                        <p:cTn id="32" dur="500"/>
                                        <p:tgtEl>
                                          <p:spTgt spid="4710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7107">
                                            <p:txEl>
                                              <p:pRg st="6" end="6"/>
                                            </p:txEl>
                                          </p:spTgt>
                                        </p:tgtEl>
                                        <p:attrNameLst>
                                          <p:attrName>style.visibility</p:attrName>
                                        </p:attrNameLst>
                                      </p:cBhvr>
                                      <p:to>
                                        <p:strVal val="visible"/>
                                      </p:to>
                                    </p:set>
                                    <p:animEffect transition="in" filter="blinds(horizontal)">
                                      <p:cBhvr>
                                        <p:cTn id="37" dur="500"/>
                                        <p:tgtEl>
                                          <p:spTgt spid="47107">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47107">
                                            <p:txEl>
                                              <p:pRg st="7" end="7"/>
                                            </p:txEl>
                                          </p:spTgt>
                                        </p:tgtEl>
                                        <p:attrNameLst>
                                          <p:attrName>style.visibility</p:attrName>
                                        </p:attrNameLst>
                                      </p:cBhvr>
                                      <p:to>
                                        <p:strVal val="visible"/>
                                      </p:to>
                                    </p:set>
                                    <p:animEffect transition="in" filter="blinds(horizontal)">
                                      <p:cBhvr>
                                        <p:cTn id="42" dur="500"/>
                                        <p:tgtEl>
                                          <p:spTgt spid="47107">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47107">
                                            <p:txEl>
                                              <p:pRg st="8" end="8"/>
                                            </p:txEl>
                                          </p:spTgt>
                                        </p:tgtEl>
                                        <p:attrNameLst>
                                          <p:attrName>style.visibility</p:attrName>
                                        </p:attrNameLst>
                                      </p:cBhvr>
                                      <p:to>
                                        <p:strVal val="visible"/>
                                      </p:to>
                                    </p:set>
                                    <p:animEffect transition="in" filter="blinds(horizontal)">
                                      <p:cBhvr>
                                        <p:cTn id="47" dur="500"/>
                                        <p:tgtEl>
                                          <p:spTgt spid="4710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vocado-heart-400x400.jpg"/>
          <p:cNvPicPr>
            <a:picLocks noChangeAspect="1"/>
          </p:cNvPicPr>
          <p:nvPr/>
        </p:nvPicPr>
        <p:blipFill>
          <a:blip r:embed="rId2" cstate="print"/>
          <a:stretch>
            <a:fillRect/>
          </a:stretch>
        </p:blipFill>
        <p:spPr>
          <a:xfrm>
            <a:off x="1447800" y="3256980"/>
            <a:ext cx="2819400" cy="3601020"/>
          </a:xfrm>
          <a:prstGeom prst="rect">
            <a:avLst/>
          </a:prstGeom>
        </p:spPr>
      </p:pic>
      <p:sp>
        <p:nvSpPr>
          <p:cNvPr id="2" name="Title 1"/>
          <p:cNvSpPr>
            <a:spLocks noGrp="1"/>
          </p:cNvSpPr>
          <p:nvPr>
            <p:ph type="title"/>
          </p:nvPr>
        </p:nvSpPr>
        <p:spPr>
          <a:xfrm>
            <a:off x="467544" y="0"/>
            <a:ext cx="8229600" cy="1143000"/>
          </a:xfrm>
        </p:spPr>
        <p:txBody>
          <a:bodyPr/>
          <a:lstStyle/>
          <a:p>
            <a:r>
              <a:rPr lang="en-CA" sz="3600" dirty="0">
                <a:latin typeface="Arial"/>
                <a:cs typeface="Arial"/>
              </a:rPr>
              <a:t>Making the Grade: What to Get?</a:t>
            </a:r>
          </a:p>
        </p:txBody>
      </p:sp>
      <p:sp>
        <p:nvSpPr>
          <p:cNvPr id="3" name="Content Placeholder 2"/>
          <p:cNvSpPr>
            <a:spLocks noGrp="1"/>
          </p:cNvSpPr>
          <p:nvPr>
            <p:ph idx="1"/>
          </p:nvPr>
        </p:nvSpPr>
        <p:spPr>
          <a:xfrm>
            <a:off x="3810000" y="1066800"/>
            <a:ext cx="5154488" cy="5791200"/>
          </a:xfrm>
        </p:spPr>
        <p:txBody>
          <a:bodyPr numCol="1">
            <a:normAutofit/>
          </a:bodyPr>
          <a:lstStyle/>
          <a:p>
            <a:pPr algn="ctr">
              <a:buNone/>
            </a:pPr>
            <a:r>
              <a:rPr lang="en-CA" sz="2400" b="1" u="sng" dirty="0">
                <a:latin typeface="Arial"/>
                <a:cs typeface="Arial"/>
              </a:rPr>
              <a:t>Add foods that reduce inflammation and </a:t>
            </a:r>
          </a:p>
          <a:p>
            <a:pPr algn="ctr">
              <a:buNone/>
            </a:pPr>
            <a:r>
              <a:rPr lang="en-CA" sz="2400" b="1" u="sng" dirty="0">
                <a:latin typeface="Arial"/>
                <a:cs typeface="Arial"/>
              </a:rPr>
              <a:t>heal the gut </a:t>
            </a:r>
            <a:endParaRPr lang="en-CA" sz="2400" dirty="0">
              <a:latin typeface="Arial"/>
              <a:cs typeface="Arial"/>
            </a:endParaRPr>
          </a:p>
          <a:p>
            <a:pPr lvl="1" algn="ctr">
              <a:buNone/>
            </a:pPr>
            <a:endParaRPr lang="en-CA" dirty="0">
              <a:latin typeface="Arial"/>
              <a:cs typeface="Arial"/>
            </a:endParaRPr>
          </a:p>
          <a:p>
            <a:pPr lvl="1" algn="ctr">
              <a:buNone/>
            </a:pPr>
            <a:endParaRPr lang="en-CA" dirty="0">
              <a:latin typeface="Arial"/>
              <a:cs typeface="Arial"/>
            </a:endParaRPr>
          </a:p>
          <a:p>
            <a:pPr lvl="1" algn="ctr">
              <a:buNone/>
            </a:pPr>
            <a:r>
              <a:rPr lang="en-CA" dirty="0">
                <a:latin typeface="Arial"/>
                <a:cs typeface="Arial"/>
              </a:rPr>
              <a:t>Avocado, Fish oil, flax seeds, nuts and other omega-3 fatty acids can reduce inflammation.   </a:t>
            </a:r>
          </a:p>
          <a:p>
            <a:pPr lvl="1" algn="ctr">
              <a:buNone/>
            </a:pPr>
            <a:r>
              <a:rPr lang="en-CA" dirty="0">
                <a:latin typeface="Arial"/>
                <a:cs typeface="Arial"/>
              </a:rPr>
              <a:t>Ginger and turmeric are spices that can be added to food to reduce inflammation</a:t>
            </a:r>
          </a:p>
          <a:p>
            <a:pPr lvl="1" algn="ctr">
              <a:buNone/>
            </a:pPr>
            <a:r>
              <a:rPr lang="en-CA" dirty="0">
                <a:latin typeface="Arial"/>
                <a:cs typeface="Arial"/>
              </a:rPr>
              <a:t>Improve good bacteria with asparagus, beans, leeks, garlic </a:t>
            </a:r>
          </a:p>
          <a:p>
            <a:pPr algn="ctr">
              <a:buNone/>
            </a:pPr>
            <a:endParaRPr lang="en-CA" sz="1800" dirty="0">
              <a:latin typeface="Baskerville Old Face" pitchFamily="18" charset="0"/>
            </a:endParaRPr>
          </a:p>
        </p:txBody>
      </p:sp>
      <p:pic>
        <p:nvPicPr>
          <p:cNvPr id="5" name="Picture 4" descr="Anti-Inflammatory-Foods-Turmeric.jpg"/>
          <p:cNvPicPr>
            <a:picLocks noChangeAspect="1"/>
          </p:cNvPicPr>
          <p:nvPr/>
        </p:nvPicPr>
        <p:blipFill>
          <a:blip r:embed="rId3" cstate="print"/>
          <a:stretch>
            <a:fillRect/>
          </a:stretch>
        </p:blipFill>
        <p:spPr>
          <a:xfrm>
            <a:off x="107504" y="1124744"/>
            <a:ext cx="2813336" cy="3024336"/>
          </a:xfrm>
          <a:prstGeom prst="rect">
            <a:avLst/>
          </a:prstGeom>
        </p:spPr>
      </p:pic>
    </p:spTree>
    <p:extLst>
      <p:ext uri="{BB962C8B-B14F-4D97-AF65-F5344CB8AC3E}">
        <p14:creationId xmlns:p14="http://schemas.microsoft.com/office/powerpoint/2010/main" val="3520025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404664"/>
            <a:ext cx="8153400" cy="1584176"/>
          </a:xfrm>
        </p:spPr>
        <p:txBody>
          <a:bodyPr>
            <a:normAutofit fontScale="90000"/>
          </a:bodyPr>
          <a:lstStyle/>
          <a:p>
            <a:r>
              <a:rPr lang="en-CA" sz="4000" dirty="0">
                <a:latin typeface="Arial" panose="020B0604020202020204" pitchFamily="34" charset="0"/>
                <a:cs typeface="Arial" panose="020B0604020202020204" pitchFamily="34" charset="0"/>
              </a:rPr>
              <a:t>Making the Grade: ADHD &amp; Healthy School Snacks</a:t>
            </a:r>
            <a:br>
              <a:rPr lang="en-CA" dirty="0"/>
            </a:br>
            <a:endParaRPr lang="en-CA" dirty="0"/>
          </a:p>
        </p:txBody>
      </p:sp>
      <p:sp>
        <p:nvSpPr>
          <p:cNvPr id="3" name="Content Placeholder 2"/>
          <p:cNvSpPr>
            <a:spLocks noGrp="1"/>
          </p:cNvSpPr>
          <p:nvPr>
            <p:ph idx="1"/>
          </p:nvPr>
        </p:nvSpPr>
        <p:spPr>
          <a:xfrm>
            <a:off x="4427984" y="1600200"/>
            <a:ext cx="4032448" cy="4495800"/>
          </a:xfrm>
        </p:spPr>
        <p:txBody>
          <a:bodyPr>
            <a:normAutofit fontScale="77500" lnSpcReduction="20000"/>
          </a:bodyPr>
          <a:lstStyle/>
          <a:p>
            <a:r>
              <a:rPr lang="en-CA" sz="3100" b="1" u="sng" dirty="0">
                <a:latin typeface="Arial" panose="020B0604020202020204" pitchFamily="34" charset="0"/>
                <a:cs typeface="Arial" panose="020B0604020202020204" pitchFamily="34" charset="0"/>
              </a:rPr>
              <a:t>Snacks/ Desserts Options</a:t>
            </a:r>
            <a:endParaRPr lang="en-CA" sz="3100" u="sng" dirty="0">
              <a:latin typeface="Arial" panose="020B0604020202020204" pitchFamily="34" charset="0"/>
              <a:cs typeface="Arial" panose="020B0604020202020204" pitchFamily="34" charset="0"/>
            </a:endParaRPr>
          </a:p>
          <a:p>
            <a:pPr lvl="1"/>
            <a:r>
              <a:rPr lang="en-CA" sz="2800" dirty="0">
                <a:latin typeface="Arial" panose="020B0604020202020204" pitchFamily="34" charset="0"/>
                <a:cs typeface="Arial" panose="020B0604020202020204" pitchFamily="34" charset="0"/>
              </a:rPr>
              <a:t>Fresh fruit</a:t>
            </a:r>
          </a:p>
          <a:p>
            <a:pPr lvl="1"/>
            <a:r>
              <a:rPr lang="en-CA" sz="2800" dirty="0">
                <a:latin typeface="Arial" panose="020B0604020202020204" pitchFamily="34" charset="0"/>
                <a:cs typeface="Arial" panose="020B0604020202020204" pitchFamily="34" charset="0"/>
              </a:rPr>
              <a:t>Vegetables and dip</a:t>
            </a:r>
          </a:p>
          <a:p>
            <a:pPr lvl="1"/>
            <a:r>
              <a:rPr lang="en-CA" sz="2800" dirty="0">
                <a:latin typeface="Arial" panose="020B0604020202020204" pitchFamily="34" charset="0"/>
                <a:cs typeface="Arial" panose="020B0604020202020204" pitchFamily="34" charset="0"/>
              </a:rPr>
              <a:t>Fun sauces/mixes</a:t>
            </a:r>
          </a:p>
          <a:p>
            <a:pPr lvl="1"/>
            <a:r>
              <a:rPr lang="en-CA" sz="2800" dirty="0">
                <a:latin typeface="Arial" panose="020B0604020202020204" pitchFamily="34" charset="0"/>
                <a:cs typeface="Arial" panose="020B0604020202020204" pitchFamily="34" charset="0"/>
              </a:rPr>
              <a:t>Rice crackers with almond butter or hummus</a:t>
            </a:r>
          </a:p>
          <a:p>
            <a:pPr lvl="1"/>
            <a:r>
              <a:rPr lang="en-CA" sz="2800" dirty="0">
                <a:latin typeface="Arial" panose="020B0604020202020204" pitchFamily="34" charset="0"/>
                <a:cs typeface="Arial" panose="020B0604020202020204" pitchFamily="34" charset="0"/>
              </a:rPr>
              <a:t>Nuts</a:t>
            </a:r>
          </a:p>
          <a:p>
            <a:pPr lvl="1"/>
            <a:r>
              <a:rPr lang="en-CA" sz="2800" dirty="0">
                <a:latin typeface="Arial" panose="020B0604020202020204" pitchFamily="34" charset="0"/>
                <a:cs typeface="Arial" panose="020B0604020202020204" pitchFamily="34" charset="0"/>
              </a:rPr>
              <a:t>GF Fruit bars (Lara)</a:t>
            </a:r>
          </a:p>
          <a:p>
            <a:pPr lvl="1"/>
            <a:r>
              <a:rPr lang="en-CA" sz="2800" dirty="0">
                <a:latin typeface="Arial" panose="020B0604020202020204" pitchFamily="34" charset="0"/>
                <a:cs typeface="Arial" panose="020B0604020202020204" pitchFamily="34" charset="0"/>
              </a:rPr>
              <a:t>Trail mix (nuts and dried fruit mix)</a:t>
            </a:r>
          </a:p>
          <a:p>
            <a:pPr lvl="1"/>
            <a:r>
              <a:rPr lang="en-CA" sz="2800" dirty="0">
                <a:latin typeface="Arial" panose="020B0604020202020204" pitchFamily="34" charset="0"/>
                <a:cs typeface="Arial" panose="020B0604020202020204" pitchFamily="34" charset="0"/>
              </a:rPr>
              <a:t>Almond/coconut milk yogurt</a:t>
            </a:r>
          </a:p>
          <a:p>
            <a:pPr>
              <a:buNone/>
            </a:pPr>
            <a:endParaRPr lang="en-CA" dirty="0">
              <a:latin typeface="Baskerville Old Face" pitchFamily="18" charset="0"/>
            </a:endParaRPr>
          </a:p>
        </p:txBody>
      </p:sp>
      <p:pic>
        <p:nvPicPr>
          <p:cNvPr id="4" name="Picture 3" descr="TrailMix.jpg"/>
          <p:cNvPicPr>
            <a:picLocks noChangeAspect="1"/>
          </p:cNvPicPr>
          <p:nvPr/>
        </p:nvPicPr>
        <p:blipFill>
          <a:blip r:embed="rId2" cstate="print"/>
          <a:stretch>
            <a:fillRect/>
          </a:stretch>
        </p:blipFill>
        <p:spPr>
          <a:xfrm>
            <a:off x="323528" y="1988840"/>
            <a:ext cx="3981242" cy="4032448"/>
          </a:xfrm>
          <a:prstGeom prst="rect">
            <a:avLst/>
          </a:prstGeom>
        </p:spPr>
      </p:pic>
    </p:spTree>
    <p:extLst>
      <p:ext uri="{BB962C8B-B14F-4D97-AF65-F5344CB8AC3E}">
        <p14:creationId xmlns:p14="http://schemas.microsoft.com/office/powerpoint/2010/main" val="2422635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04800"/>
            <a:ext cx="7583487" cy="1066800"/>
          </a:xfrm>
        </p:spPr>
        <p:txBody>
          <a:bodyPr>
            <a:noAutofit/>
          </a:bodyPr>
          <a:lstStyle/>
          <a:p>
            <a:r>
              <a:rPr lang="en-US" sz="2400" dirty="0"/>
              <a:t> </a:t>
            </a:r>
            <a:r>
              <a:rPr lang="en-US" sz="2800" dirty="0">
                <a:latin typeface="Arial" panose="020B0604020202020204" pitchFamily="34" charset="0"/>
                <a:cs typeface="Arial" panose="020B0604020202020204" pitchFamily="34" charset="0"/>
              </a:rPr>
              <a:t>Making the Grade: ADHD &amp; What to Avoid?</a:t>
            </a:r>
            <a:br>
              <a:rPr lang="en-US"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779463" y="990600"/>
            <a:ext cx="7583487" cy="5047130"/>
          </a:xfrm>
        </p:spPr>
        <p:txBody>
          <a:bodyPr>
            <a:normAutofit fontScale="25000" lnSpcReduction="20000"/>
          </a:bodyPr>
          <a:lstStyle/>
          <a:p>
            <a:endParaRPr lang="en-US" sz="2400" dirty="0">
              <a:solidFill>
                <a:srgbClr val="FF0000"/>
              </a:solidFill>
            </a:endParaRPr>
          </a:p>
          <a:p>
            <a:r>
              <a:rPr lang="en-US" sz="8000" dirty="0">
                <a:latin typeface="Arial" panose="020B0604020202020204" pitchFamily="34" charset="0"/>
                <a:cs typeface="Arial" panose="020B0604020202020204" pitchFamily="34" charset="0"/>
              </a:rPr>
              <a:t>Avoid Additives &amp; Preservatives such as sodium benzoate, tartrazine, Blue#2 and Red#40. </a:t>
            </a:r>
          </a:p>
          <a:p>
            <a:pPr lvl="1"/>
            <a:r>
              <a:rPr lang="en-US" sz="7000" dirty="0">
                <a:latin typeface="Arial" panose="020B0604020202020204" pitchFamily="34" charset="0"/>
                <a:cs typeface="Arial" panose="020B0604020202020204" pitchFamily="34" charset="0"/>
              </a:rPr>
              <a:t>The American Academy of Pediatrics now agrees that eliminating preservatives and food colorings from the diet is a reasonable therapeutic option for children with ADHD [</a:t>
            </a:r>
            <a:r>
              <a:rPr lang="en-US" sz="7000" dirty="0" err="1">
                <a:latin typeface="Arial" panose="020B0604020202020204" pitchFamily="34" charset="0"/>
                <a:cs typeface="Arial" panose="020B0604020202020204" pitchFamily="34" charset="0"/>
              </a:rPr>
              <a:t>www.AAP.org</a:t>
            </a:r>
            <a:r>
              <a:rPr lang="en-US" sz="7000" dirty="0">
                <a:latin typeface="Arial" panose="020B0604020202020204" pitchFamily="34" charset="0"/>
                <a:cs typeface="Arial" panose="020B0604020202020204" pitchFamily="34" charset="0"/>
              </a:rPr>
              <a:t>]. </a:t>
            </a:r>
          </a:p>
          <a:p>
            <a:r>
              <a:rPr lang="en-US" sz="8000" dirty="0">
                <a:latin typeface="Arial" panose="020B0604020202020204" pitchFamily="34" charset="0"/>
                <a:cs typeface="Arial" panose="020B0604020202020204" pitchFamily="34" charset="0"/>
              </a:rPr>
              <a:t>Avoid MSG </a:t>
            </a:r>
          </a:p>
          <a:p>
            <a:r>
              <a:rPr lang="en-US" sz="8000" dirty="0">
                <a:latin typeface="Arial" panose="020B0604020202020204" pitchFamily="34" charset="0"/>
                <a:cs typeface="Arial" panose="020B0604020202020204" pitchFamily="34" charset="0"/>
              </a:rPr>
              <a:t>Avoid High Fructose Corn Syrup (HFCS) – increases shelf life</a:t>
            </a:r>
          </a:p>
          <a:p>
            <a:pPr lvl="1"/>
            <a:r>
              <a:rPr lang="en-US" sz="8000" dirty="0">
                <a:latin typeface="Arial" panose="020B0604020202020204" pitchFamily="34" charset="0"/>
                <a:cs typeface="Arial" panose="020B0604020202020204" pitchFamily="34" charset="0"/>
              </a:rPr>
              <a:t>Found to have mercury (9/20 samples had detectable Hg)</a:t>
            </a:r>
          </a:p>
          <a:p>
            <a:pPr lvl="1"/>
            <a:r>
              <a:rPr lang="en-US" sz="8000" dirty="0">
                <a:latin typeface="Arial" panose="020B0604020202020204" pitchFamily="34" charset="0"/>
                <a:ea typeface="ＭＳ Ｐゴシック" charset="-128"/>
                <a:cs typeface="Arial" panose="020B0604020202020204" pitchFamily="34" charset="0"/>
              </a:rPr>
              <a:t>Fructose interferes with brain</a:t>
            </a:r>
            <a:r>
              <a:rPr lang="ja-JP" altLang="en-US" sz="8000" dirty="0">
                <a:latin typeface="Arial" panose="020B0604020202020204" pitchFamily="34" charset="0"/>
                <a:ea typeface="ＭＳ Ｐゴシック" charset="-128"/>
                <a:cs typeface="Arial" panose="020B0604020202020204" pitchFamily="34" charset="0"/>
              </a:rPr>
              <a:t>’</a:t>
            </a:r>
            <a:r>
              <a:rPr lang="en-US" altLang="ja-JP" sz="8000" dirty="0">
                <a:latin typeface="Arial" panose="020B0604020202020204" pitchFamily="34" charset="0"/>
                <a:ea typeface="ＭＳ Ｐゴシック" charset="-128"/>
                <a:cs typeface="Arial" panose="020B0604020202020204" pitchFamily="34" charset="0"/>
              </a:rPr>
              <a:t>s communication with leptin</a:t>
            </a:r>
          </a:p>
          <a:p>
            <a:pPr lvl="1"/>
            <a:r>
              <a:rPr lang="en-US" sz="8000" dirty="0">
                <a:latin typeface="Arial" panose="020B0604020202020204" pitchFamily="34" charset="0"/>
                <a:ea typeface="ＭＳ Ｐゴシック" charset="-128"/>
                <a:cs typeface="Arial" panose="020B0604020202020204" pitchFamily="34" charset="0"/>
              </a:rPr>
              <a:t>After eating fructose, 100 %of the metabolic burden rests on your liver (20% with glucose)</a:t>
            </a:r>
          </a:p>
          <a:p>
            <a:pPr lvl="1"/>
            <a:r>
              <a:rPr lang="en-US" sz="8000" dirty="0">
                <a:latin typeface="Arial" panose="020B0604020202020204" pitchFamily="34" charset="0"/>
                <a:ea typeface="ＭＳ Ｐゴシック" charset="-128"/>
                <a:cs typeface="Arial" panose="020B0604020202020204" pitchFamily="34" charset="0"/>
              </a:rPr>
              <a:t>Every cell in your body, including your brain, utilizes glucose. Therefore, much of it is </a:t>
            </a:r>
            <a:r>
              <a:rPr lang="ja-JP" altLang="en-US" sz="8000">
                <a:latin typeface="Arial" panose="020B0604020202020204" pitchFamily="34" charset="0"/>
                <a:ea typeface="ＭＳ Ｐゴシック" charset="-128"/>
                <a:cs typeface="Arial" panose="020B0604020202020204" pitchFamily="34" charset="0"/>
              </a:rPr>
              <a:t>“</a:t>
            </a:r>
            <a:r>
              <a:rPr lang="en-US" altLang="ja-JP" sz="8000" dirty="0">
                <a:latin typeface="Arial" panose="020B0604020202020204" pitchFamily="34" charset="0"/>
                <a:ea typeface="ＭＳ Ｐゴシック" charset="-128"/>
                <a:cs typeface="Arial" panose="020B0604020202020204" pitchFamily="34" charset="0"/>
              </a:rPr>
              <a:t>burned up</a:t>
            </a:r>
            <a:r>
              <a:rPr lang="ja-JP" altLang="en-US" sz="8000">
                <a:latin typeface="Arial" panose="020B0604020202020204" pitchFamily="34" charset="0"/>
                <a:ea typeface="ＭＳ Ｐゴシック" charset="-128"/>
                <a:cs typeface="Arial" panose="020B0604020202020204" pitchFamily="34" charset="0"/>
              </a:rPr>
              <a:t>”</a:t>
            </a:r>
            <a:r>
              <a:rPr lang="en-US" altLang="ja-JP" sz="8000" dirty="0">
                <a:latin typeface="Arial" panose="020B0604020202020204" pitchFamily="34" charset="0"/>
                <a:ea typeface="ＭＳ Ｐゴシック" charset="-128"/>
                <a:cs typeface="Arial" panose="020B0604020202020204" pitchFamily="34" charset="0"/>
              </a:rPr>
              <a:t> immediately after you consume it. </a:t>
            </a:r>
          </a:p>
          <a:p>
            <a:pPr lvl="1"/>
            <a:r>
              <a:rPr lang="en-US" sz="8000" dirty="0">
                <a:latin typeface="Arial" panose="020B0604020202020204" pitchFamily="34" charset="0"/>
                <a:ea typeface="ＭＳ Ｐゴシック" charset="-128"/>
                <a:cs typeface="Arial" panose="020B0604020202020204" pitchFamily="34" charset="0"/>
              </a:rPr>
              <a:t>By contrast, fructose is turned into free fatty acids (FFAs), VLDL (the damaging form of cholesterol), and triglycerides, which get stored as fat.	</a:t>
            </a:r>
            <a:r>
              <a:rPr lang="en-US" sz="5000" i="1" dirty="0" err="1">
                <a:latin typeface="Arial" panose="020B0604020202020204" pitchFamily="34" charset="0"/>
                <a:cs typeface="Arial" panose="020B0604020202020204" pitchFamily="34" charset="0"/>
              </a:rPr>
              <a:t>Dufault</a:t>
            </a:r>
            <a:r>
              <a:rPr lang="en-US" sz="5000" i="1" dirty="0">
                <a:latin typeface="Arial" panose="020B0604020202020204" pitchFamily="34" charset="0"/>
                <a:cs typeface="Arial" panose="020B0604020202020204" pitchFamily="34" charset="0"/>
              </a:rPr>
              <a:t> R, et al. Environmental Health. 2009</a:t>
            </a:r>
            <a:endParaRPr lang="en-US" sz="5000" dirty="0">
              <a:latin typeface="Arial" panose="020B0604020202020204" pitchFamily="34" charset="0"/>
              <a:cs typeface="Arial" panose="020B0604020202020204" pitchFamily="34" charset="0"/>
            </a:endParaRPr>
          </a:p>
          <a:p>
            <a:pPr>
              <a:buNone/>
            </a:pPr>
            <a:r>
              <a:rPr lang="en-US" sz="5000" dirty="0">
                <a:latin typeface="Arial" panose="020B0604020202020204" pitchFamily="34" charset="0"/>
                <a:cs typeface="Arial" panose="020B0604020202020204"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linds(horizontal)">
                                      <p:cBhvr>
                                        <p:cTn id="20" dur="500"/>
                                        <p:tgtEl>
                                          <p:spTgt spid="3">
                                            <p:txEl>
                                              <p:pRg st="4" end="4"/>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blinds(horizontal)">
                                      <p:cBhvr>
                                        <p:cTn id="23" dur="500"/>
                                        <p:tgtEl>
                                          <p:spTgt spid="3">
                                            <p:txEl>
                                              <p:pRg st="5" end="5"/>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linds(horizontal)">
                                      <p:cBhvr>
                                        <p:cTn id="26" dur="500"/>
                                        <p:tgtEl>
                                          <p:spTgt spid="3">
                                            <p:txEl>
                                              <p:pRg st="6" end="6"/>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blinds(horizontal)">
                                      <p:cBhvr>
                                        <p:cTn id="29" dur="500"/>
                                        <p:tgtEl>
                                          <p:spTgt spid="3">
                                            <p:txEl>
                                              <p:pRg st="7" end="7"/>
                                            </p:txEl>
                                          </p:spTgt>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linds(horizontal)">
                                      <p:cBhvr>
                                        <p:cTn id="32" dur="500"/>
                                        <p:tgtEl>
                                          <p:spTgt spid="3">
                                            <p:txEl>
                                              <p:pRg st="8" end="8"/>
                                            </p:txEl>
                                          </p:spTgt>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blinds(horizontal)">
                                      <p:cBhvr>
                                        <p:cTn id="35" dur="500"/>
                                        <p:tgtEl>
                                          <p:spTgt spid="3">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blinds(horizontal)">
                                      <p:cBhvr>
                                        <p:cTn id="40"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03287-7206-7A46-8D62-CA5BFF385996}"/>
              </a:ext>
            </a:extLst>
          </p:cNvPr>
          <p:cNvSpPr>
            <a:spLocks noGrp="1"/>
          </p:cNvSpPr>
          <p:nvPr>
            <p:ph type="title"/>
          </p:nvPr>
        </p:nvSpPr>
        <p:spPr/>
        <p:txBody>
          <a:bodyPr/>
          <a:lstStyle/>
          <a:p>
            <a:r>
              <a:rPr lang="en-US" sz="3200" dirty="0">
                <a:latin typeface="Arial" panose="020B0604020202020204" pitchFamily="34" charset="0"/>
                <a:cs typeface="Arial" panose="020B0604020202020204" pitchFamily="34" charset="0"/>
              </a:rPr>
              <a:t>Making the Grade: ADHD &amp; Nutrients</a:t>
            </a:r>
          </a:p>
        </p:txBody>
      </p:sp>
      <p:sp>
        <p:nvSpPr>
          <p:cNvPr id="6" name="Content Placeholder 5">
            <a:extLst>
              <a:ext uri="{FF2B5EF4-FFF2-40B4-BE49-F238E27FC236}">
                <a16:creationId xmlns:a16="http://schemas.microsoft.com/office/drawing/2014/main" id="{5CBC7B18-D5D1-FF44-9AD9-31F738F98A72}"/>
              </a:ext>
            </a:extLst>
          </p:cNvPr>
          <p:cNvSpPr>
            <a:spLocks noGrp="1"/>
          </p:cNvSpPr>
          <p:nvPr>
            <p:ph idx="1"/>
          </p:nvPr>
        </p:nvSpPr>
        <p:spPr>
          <a:xfrm>
            <a:off x="152401" y="1828800"/>
            <a:ext cx="4495799" cy="4876800"/>
          </a:xfrm>
        </p:spPr>
        <p:txBody>
          <a:bodyPr>
            <a:normAutofit fontScale="92500" lnSpcReduction="20000"/>
          </a:bodyPr>
          <a:lstStyle/>
          <a:p>
            <a:r>
              <a:rPr lang="en-US" sz="2000" dirty="0">
                <a:latin typeface="Arial"/>
                <a:cs typeface="Arial"/>
              </a:rPr>
              <a:t>Vitamins &amp; minerals essential to cognitive function</a:t>
            </a:r>
          </a:p>
          <a:p>
            <a:r>
              <a:rPr lang="en-US" sz="2000" dirty="0">
                <a:latin typeface="Arial"/>
                <a:cs typeface="Arial"/>
              </a:rPr>
              <a:t>Low levels often found in children with neurodevelopmental disorders</a:t>
            </a:r>
          </a:p>
          <a:p>
            <a:r>
              <a:rPr lang="en-US" sz="2000" dirty="0">
                <a:latin typeface="Arial"/>
                <a:cs typeface="Arial"/>
              </a:rPr>
              <a:t>Cognition and test scores improve with vitamin and mineral supplementation</a:t>
            </a:r>
          </a:p>
          <a:p>
            <a:pPr marL="0" indent="0">
              <a:buNone/>
            </a:pPr>
            <a:endParaRPr lang="en-US" sz="2000" dirty="0">
              <a:latin typeface="Arial"/>
              <a:cs typeface="Arial"/>
            </a:endParaRPr>
          </a:p>
          <a:p>
            <a:pPr>
              <a:buNone/>
            </a:pPr>
            <a:r>
              <a:rPr lang="en-US" sz="1800" dirty="0"/>
              <a:t>	</a:t>
            </a:r>
            <a:r>
              <a:rPr lang="en-US" sz="1400" i="1" dirty="0"/>
              <a:t>Benton et al. Lancet.1988; 	</a:t>
            </a:r>
          </a:p>
          <a:p>
            <a:pPr>
              <a:buNone/>
            </a:pPr>
            <a:r>
              <a:rPr lang="en-US" sz="1400" i="1" dirty="0"/>
              <a:t>	Schoenthaler et al. J Altern Complement Med. 2000.</a:t>
            </a:r>
          </a:p>
          <a:p>
            <a:pPr>
              <a:buNone/>
            </a:pPr>
            <a:r>
              <a:rPr lang="en-US" sz="1400" dirty="0"/>
              <a:t>	Ryu SA, Choi YJ, An H, Kwon HJ, Ha M, Hong YC, Hong SJ, Hwang HJ. Associations between Dietary Intake and Attention Deficit Hyperactivity Disorder (ADHD) Scores by Repeated Measurements in School-Age Children. Nutrients. 2022 Jul 16;14(14):2919. </a:t>
            </a:r>
            <a:r>
              <a:rPr lang="en-US" sz="1400" dirty="0" err="1"/>
              <a:t>doi</a:t>
            </a:r>
            <a:r>
              <a:rPr lang="en-US" sz="1400" dirty="0"/>
              <a:t>: 10.3390/nu14142919. PMID: 35889876</a:t>
            </a:r>
            <a:endParaRPr lang="en-US" sz="1400" i="1" dirty="0"/>
          </a:p>
          <a:p>
            <a:pPr>
              <a:buNone/>
            </a:pPr>
            <a:endParaRPr lang="en-US" sz="1600" i="1" dirty="0"/>
          </a:p>
          <a:p>
            <a:endParaRPr lang="en-US" dirty="0"/>
          </a:p>
        </p:txBody>
      </p:sp>
      <p:pic>
        <p:nvPicPr>
          <p:cNvPr id="7" name="Picture 6">
            <a:extLst>
              <a:ext uri="{FF2B5EF4-FFF2-40B4-BE49-F238E27FC236}">
                <a16:creationId xmlns:a16="http://schemas.microsoft.com/office/drawing/2014/main" id="{147D2C9D-452B-7E46-8087-74BA20B3EFA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828800"/>
            <a:ext cx="4343400" cy="4876800"/>
          </a:xfrm>
          <a:prstGeom prst="rect">
            <a:avLst/>
          </a:prstGeom>
          <a:noFill/>
          <a:ln>
            <a:noFill/>
          </a:ln>
        </p:spPr>
      </p:pic>
    </p:spTree>
    <p:extLst>
      <p:ext uri="{BB962C8B-B14F-4D97-AF65-F5344CB8AC3E}">
        <p14:creationId xmlns:p14="http://schemas.microsoft.com/office/powerpoint/2010/main" val="39381014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C77AA-F434-5148-9018-A6ACD2D7E69F}"/>
              </a:ext>
            </a:extLst>
          </p:cNvPr>
          <p:cNvSpPr>
            <a:spLocks noGrp="1"/>
          </p:cNvSpPr>
          <p:nvPr>
            <p:ph type="title"/>
          </p:nvPr>
        </p:nvSpPr>
        <p:spPr>
          <a:xfrm>
            <a:off x="779463" y="381000"/>
            <a:ext cx="7583487" cy="762000"/>
          </a:xfrm>
        </p:spPr>
        <p:txBody>
          <a:bodyPr/>
          <a:lstStyle/>
          <a:p>
            <a:r>
              <a:rPr lang="en-US" sz="3200" dirty="0">
                <a:latin typeface="Arial" panose="020B0604020202020204" pitchFamily="34" charset="0"/>
                <a:cs typeface="Arial" panose="020B0604020202020204" pitchFamily="34" charset="0"/>
              </a:rPr>
              <a:t>Making the Grade: ADHD &amp; Vitamin D</a:t>
            </a:r>
          </a:p>
        </p:txBody>
      </p:sp>
      <p:sp>
        <p:nvSpPr>
          <p:cNvPr id="3" name="Content Placeholder 2">
            <a:extLst>
              <a:ext uri="{FF2B5EF4-FFF2-40B4-BE49-F238E27FC236}">
                <a16:creationId xmlns:a16="http://schemas.microsoft.com/office/drawing/2014/main" id="{2E1C57AE-D2F3-BC4F-997A-3F22C05A39AA}"/>
              </a:ext>
            </a:extLst>
          </p:cNvPr>
          <p:cNvSpPr>
            <a:spLocks noGrp="1"/>
          </p:cNvSpPr>
          <p:nvPr>
            <p:ph idx="1"/>
          </p:nvPr>
        </p:nvSpPr>
        <p:spPr>
          <a:xfrm>
            <a:off x="228601" y="1371600"/>
            <a:ext cx="8134350" cy="5257800"/>
          </a:xfrm>
        </p:spPr>
        <p:txBody>
          <a:bodyPr>
            <a:normAutofit/>
          </a:bodyPr>
          <a:lstStyle/>
          <a:p>
            <a:r>
              <a:rPr lang="en-US" dirty="0">
                <a:latin typeface="Arial" panose="020B0604020202020204" pitchFamily="34" charset="0"/>
                <a:cs typeface="Arial" panose="020B0604020202020204" pitchFamily="34" charset="0"/>
              </a:rPr>
              <a:t>Low levels of vitamin D  - </a:t>
            </a:r>
            <a:r>
              <a:rPr lang="en-US" sz="2000" dirty="0">
                <a:latin typeface="Arial" panose="020B0604020202020204" pitchFamily="34" charset="0"/>
                <a:cs typeface="Arial" panose="020B0604020202020204" pitchFamily="34" charset="0"/>
              </a:rPr>
              <a:t>Linked to depression, fatigue, myalgia</a:t>
            </a:r>
          </a:p>
          <a:p>
            <a:pPr lvl="6"/>
            <a:r>
              <a:rPr lang="en-US" sz="1400" dirty="0" err="1">
                <a:latin typeface="Arial" panose="020B0604020202020204" pitchFamily="34" charset="0"/>
                <a:cs typeface="Arial" panose="020B0604020202020204" pitchFamily="34" charset="0"/>
              </a:rPr>
              <a:t>Jorde</a:t>
            </a:r>
            <a:r>
              <a:rPr lang="en-US" sz="1400" dirty="0">
                <a:latin typeface="Arial" panose="020B0604020202020204" pitchFamily="34" charset="0"/>
                <a:cs typeface="Arial" panose="020B0604020202020204" pitchFamily="34" charset="0"/>
              </a:rPr>
              <a:t>, 2005</a:t>
            </a:r>
          </a:p>
          <a:p>
            <a:r>
              <a:rPr lang="en-US" dirty="0">
                <a:latin typeface="Arial" panose="020B0604020202020204" pitchFamily="34" charset="0"/>
                <a:cs typeface="Arial" panose="020B0604020202020204" pitchFamily="34" charset="0"/>
              </a:rPr>
              <a:t>Improving Vitamin D significantly improves mood and vitality</a:t>
            </a:r>
          </a:p>
          <a:p>
            <a:pPr lvl="6"/>
            <a:r>
              <a:rPr lang="en-US" sz="1400" dirty="0" err="1">
                <a:latin typeface="Arial" panose="020B0604020202020204" pitchFamily="34" charset="0"/>
                <a:cs typeface="Arial" panose="020B0604020202020204" pitchFamily="34" charset="0"/>
              </a:rPr>
              <a:t>Landsdowne</a:t>
            </a:r>
            <a:r>
              <a:rPr lang="en-US" sz="1400" dirty="0">
                <a:latin typeface="Arial" panose="020B0604020202020204" pitchFamily="34" charset="0"/>
                <a:cs typeface="Arial" panose="020B0604020202020204" pitchFamily="34" charset="0"/>
              </a:rPr>
              <a:t>, 1998</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Vitamin D supports immune function</a:t>
            </a:r>
          </a:p>
          <a:p>
            <a:r>
              <a:rPr lang="en-US" sz="2400" dirty="0">
                <a:latin typeface="Arial"/>
                <a:cs typeface="Arial"/>
              </a:rPr>
              <a:t>Downregulates autoimmune processes </a:t>
            </a:r>
            <a:endParaRPr lang="en-US" sz="2000" dirty="0">
              <a:latin typeface="Arial"/>
              <a:cs typeface="Arial"/>
            </a:endParaRPr>
          </a:p>
          <a:p>
            <a:pPr lvl="5"/>
            <a:r>
              <a:rPr lang="en-US" sz="1400" dirty="0">
                <a:latin typeface="Arial"/>
                <a:cs typeface="Arial"/>
              </a:rPr>
              <a:t>Rolf et al. Ann N Y </a:t>
            </a:r>
            <a:r>
              <a:rPr lang="en-US" sz="1400" dirty="0" err="1">
                <a:latin typeface="Arial"/>
                <a:cs typeface="Arial"/>
              </a:rPr>
              <a:t>Acad</a:t>
            </a:r>
            <a:r>
              <a:rPr lang="en-US" sz="1400" dirty="0">
                <a:latin typeface="Arial"/>
                <a:cs typeface="Arial"/>
              </a:rPr>
              <a:t> Sci. 2014</a:t>
            </a:r>
            <a:endParaRPr lang="en-US" sz="1400"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Those more at risk for vitamin D deficiency</a:t>
            </a:r>
          </a:p>
          <a:p>
            <a:pPr lvl="2"/>
            <a:r>
              <a:rPr lang="en-US" dirty="0">
                <a:latin typeface="Arial" panose="020B0604020202020204" pitchFamily="34" charset="0"/>
                <a:cs typeface="Arial" panose="020B0604020202020204" pitchFamily="34" charset="0"/>
              </a:rPr>
              <a:t>Dark skinned children</a:t>
            </a:r>
          </a:p>
          <a:p>
            <a:pPr lvl="2"/>
            <a:r>
              <a:rPr lang="en-US" dirty="0">
                <a:latin typeface="Arial" panose="020B0604020202020204" pitchFamily="34" charset="0"/>
                <a:cs typeface="Arial" panose="020B0604020202020204" pitchFamily="34" charset="0"/>
              </a:rPr>
              <a:t>Children living farther away from the equator</a:t>
            </a:r>
          </a:p>
          <a:p>
            <a:pPr lvl="2"/>
            <a:r>
              <a:rPr lang="en-US" dirty="0">
                <a:latin typeface="Arial" panose="020B0604020202020204" pitchFamily="34" charset="0"/>
                <a:cs typeface="Arial" panose="020B0604020202020204" pitchFamily="34" charset="0"/>
              </a:rPr>
              <a:t>Children who spend most of their time indoors</a:t>
            </a:r>
          </a:p>
          <a:p>
            <a:pPr lvl="2"/>
            <a:r>
              <a:rPr lang="en-US" dirty="0">
                <a:latin typeface="Arial" panose="020B0604020202020204" pitchFamily="34" charset="0"/>
                <a:cs typeface="Arial" panose="020B0604020202020204" pitchFamily="34" charset="0"/>
              </a:rPr>
              <a:t>Children who have genetic differences (VDR)</a:t>
            </a:r>
          </a:p>
          <a:p>
            <a:endParaRPr lang="en-US" dirty="0"/>
          </a:p>
        </p:txBody>
      </p:sp>
      <p:pic>
        <p:nvPicPr>
          <p:cNvPr id="4" name="Picture 3">
            <a:extLst>
              <a:ext uri="{FF2B5EF4-FFF2-40B4-BE49-F238E27FC236}">
                <a16:creationId xmlns:a16="http://schemas.microsoft.com/office/drawing/2014/main" id="{6DB3D126-BBF1-124C-A10D-30BF9E993E99}"/>
              </a:ext>
            </a:extLst>
          </p:cNvPr>
          <p:cNvPicPr/>
          <p:nvPr/>
        </p:nvPicPr>
        <p:blipFill>
          <a:blip r:embed="rId2"/>
          <a:stretch>
            <a:fillRect/>
          </a:stretch>
        </p:blipFill>
        <p:spPr>
          <a:xfrm>
            <a:off x="6019800" y="2819400"/>
            <a:ext cx="3124200" cy="4038600"/>
          </a:xfrm>
          <a:prstGeom prst="rect">
            <a:avLst/>
          </a:prstGeom>
        </p:spPr>
      </p:pic>
    </p:spTree>
    <p:extLst>
      <p:ext uri="{BB962C8B-B14F-4D97-AF65-F5344CB8AC3E}">
        <p14:creationId xmlns:p14="http://schemas.microsoft.com/office/powerpoint/2010/main" val="88111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linds(horizontal)">
                                      <p:cBhvr>
                                        <p:cTn id="28" dur="500"/>
                                        <p:tgtEl>
                                          <p:spTgt spid="3">
                                            <p:txEl>
                                              <p:pRg st="5" end="5"/>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linds(horizontal)">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blinds(horizontal)">
                                      <p:cBhvr>
                                        <p:cTn id="36" dur="500"/>
                                        <p:tgtEl>
                                          <p:spTgt spid="3">
                                            <p:txEl>
                                              <p:pRg st="7" end="7"/>
                                            </p:txEl>
                                          </p:spTgt>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blinds(horizontal)">
                                      <p:cBhvr>
                                        <p:cTn id="39" dur="500"/>
                                        <p:tgtEl>
                                          <p:spTgt spid="3">
                                            <p:txEl>
                                              <p:pRg st="8" end="8"/>
                                            </p:txEl>
                                          </p:spTgt>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blinds(horizontal)">
                                      <p:cBhvr>
                                        <p:cTn id="42" dur="500"/>
                                        <p:tgtEl>
                                          <p:spTgt spid="3">
                                            <p:txEl>
                                              <p:pRg st="9" end="9"/>
                                            </p:txEl>
                                          </p:spTgt>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blinds(horizontal)">
                                      <p:cBhvr>
                                        <p:cTn id="45" dur="500"/>
                                        <p:tgtEl>
                                          <p:spTgt spid="3">
                                            <p:txEl>
                                              <p:pRg st="10" end="10"/>
                                            </p:txEl>
                                          </p:spTgt>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3">
                                            <p:txEl>
                                              <p:pRg st="11" end="11"/>
                                            </p:txEl>
                                          </p:spTgt>
                                        </p:tgtEl>
                                        <p:attrNameLst>
                                          <p:attrName>style.visibility</p:attrName>
                                        </p:attrNameLst>
                                      </p:cBhvr>
                                      <p:to>
                                        <p:strVal val="visible"/>
                                      </p:to>
                                    </p:set>
                                    <p:animEffect transition="in" filter="blinds(horizontal)">
                                      <p:cBhvr>
                                        <p:cTn id="4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8C0D8-5DF3-B54B-AD12-6A296AB33496}"/>
              </a:ext>
            </a:extLst>
          </p:cNvPr>
          <p:cNvSpPr>
            <a:spLocks noGrp="1"/>
          </p:cNvSpPr>
          <p:nvPr>
            <p:ph type="title"/>
          </p:nvPr>
        </p:nvSpPr>
        <p:spPr>
          <a:xfrm>
            <a:off x="779463" y="381000"/>
            <a:ext cx="7583487" cy="398930"/>
          </a:xfrm>
        </p:spPr>
        <p:txBody>
          <a:bodyPr/>
          <a:lstStyle/>
          <a:p>
            <a:r>
              <a:rPr lang="en-US" sz="3600" dirty="0">
                <a:latin typeface="Arial" panose="020B0604020202020204" pitchFamily="34" charset="0"/>
                <a:cs typeface="Arial" panose="020B0604020202020204" pitchFamily="34" charset="0"/>
              </a:rPr>
              <a:t>Making the Grade: ADHD &amp; EFAs</a:t>
            </a:r>
          </a:p>
        </p:txBody>
      </p:sp>
      <p:sp>
        <p:nvSpPr>
          <p:cNvPr id="3" name="Content Placeholder 2">
            <a:extLst>
              <a:ext uri="{FF2B5EF4-FFF2-40B4-BE49-F238E27FC236}">
                <a16:creationId xmlns:a16="http://schemas.microsoft.com/office/drawing/2014/main" id="{6E706135-29CB-BF4E-B845-0F498C21954E}"/>
              </a:ext>
            </a:extLst>
          </p:cNvPr>
          <p:cNvSpPr>
            <a:spLocks noGrp="1"/>
          </p:cNvSpPr>
          <p:nvPr>
            <p:ph idx="1"/>
          </p:nvPr>
        </p:nvSpPr>
        <p:spPr>
          <a:xfrm>
            <a:off x="152401" y="228600"/>
            <a:ext cx="5410199" cy="6781800"/>
          </a:xfrm>
        </p:spPr>
        <p:txBody>
          <a:bodyPr>
            <a:normAutofit fontScale="70000" lnSpcReduction="20000"/>
          </a:bodyPr>
          <a:lstStyle/>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EFAs are</a:t>
            </a:r>
          </a:p>
          <a:p>
            <a:pPr lvl="1"/>
            <a:r>
              <a:rPr lang="en-US" dirty="0">
                <a:latin typeface="Arial" panose="020B0604020202020204" pitchFamily="34" charset="0"/>
                <a:cs typeface="Arial" panose="020B0604020202020204" pitchFamily="34" charset="0"/>
              </a:rPr>
              <a:t>An essential part of our cell membranes </a:t>
            </a:r>
          </a:p>
          <a:p>
            <a:pPr lvl="1"/>
            <a:r>
              <a:rPr lang="en-US" dirty="0">
                <a:latin typeface="Arial" panose="020B0604020202020204" pitchFamily="34" charset="0"/>
                <a:cs typeface="Arial" panose="020B0604020202020204" pitchFamily="34" charset="0"/>
              </a:rPr>
              <a:t>Anti-inflammatory</a:t>
            </a:r>
          </a:p>
          <a:p>
            <a:pPr lvl="1"/>
            <a:r>
              <a:rPr lang="en-US" dirty="0">
                <a:latin typeface="Arial" panose="020B0604020202020204" pitchFamily="34" charset="0"/>
                <a:cs typeface="Arial" panose="020B0604020202020204" pitchFamily="34" charset="0"/>
              </a:rPr>
              <a:t>We can’t make them ourselves </a:t>
            </a:r>
          </a:p>
          <a:p>
            <a:pPr lvl="1"/>
            <a:r>
              <a:rPr lang="en-US" dirty="0">
                <a:latin typeface="Arial" panose="020B0604020202020204" pitchFamily="34" charset="0"/>
                <a:cs typeface="Arial" panose="020B0604020202020204" pitchFamily="34" charset="0"/>
              </a:rPr>
              <a:t>Lacking in our typical American diets</a:t>
            </a:r>
          </a:p>
          <a:p>
            <a:pPr lvl="1"/>
            <a:r>
              <a:rPr lang="en-US" dirty="0">
                <a:latin typeface="Arial" panose="020B0604020202020204" pitchFamily="34" charset="0"/>
                <a:cs typeface="Arial" panose="020B0604020202020204" pitchFamily="34" charset="0"/>
              </a:rPr>
              <a:t>Animals are fed diets full of omega-6s </a:t>
            </a:r>
          </a:p>
          <a:p>
            <a:pPr lvl="2"/>
            <a:r>
              <a:rPr lang="en-US" dirty="0">
                <a:latin typeface="Arial" panose="020B0604020202020204" pitchFamily="34" charset="0"/>
                <a:cs typeface="Arial" panose="020B0604020202020204" pitchFamily="34" charset="0"/>
              </a:rPr>
              <a:t>promoting inflammation</a:t>
            </a:r>
          </a:p>
          <a:p>
            <a:pPr lvl="0"/>
            <a:r>
              <a:rPr lang="en-US" dirty="0">
                <a:latin typeface="Arial" panose="020B0604020202020204" pitchFamily="34" charset="0"/>
                <a:cs typeface="Arial" panose="020B0604020202020204" pitchFamily="34" charset="0"/>
              </a:rPr>
              <a:t>A combination of EFAs (EPA &amp; DHA) are essential for </a:t>
            </a:r>
            <a:r>
              <a:rPr lang="en-US" dirty="0" err="1">
                <a:latin typeface="Arial" panose="020B0604020202020204" pitchFamily="34" charset="0"/>
                <a:cs typeface="Arial" panose="020B0604020202020204" pitchFamily="34" charset="0"/>
              </a:rPr>
              <a:t>tx</a:t>
            </a:r>
            <a:r>
              <a:rPr lang="en-US" dirty="0">
                <a:latin typeface="Arial" panose="020B0604020202020204" pitchFamily="34" charset="0"/>
                <a:cs typeface="Arial" panose="020B0604020202020204" pitchFamily="34" charset="0"/>
              </a:rPr>
              <a:t> of ADHD, mood, and behavior </a:t>
            </a:r>
          </a:p>
          <a:p>
            <a:pPr lvl="4"/>
            <a:r>
              <a:rPr lang="en-US" sz="1400" dirty="0">
                <a:latin typeface="Arial" panose="020B0604020202020204" pitchFamily="34" charset="0"/>
                <a:cs typeface="Arial" panose="020B0604020202020204" pitchFamily="34" charset="0"/>
              </a:rPr>
              <a:t>Richardson AJ. </a:t>
            </a:r>
            <a:r>
              <a:rPr lang="en-US" sz="1400" i="1" dirty="0" err="1">
                <a:latin typeface="Arial" panose="020B0604020202020204" pitchFamily="34" charset="0"/>
                <a:cs typeface="Arial" panose="020B0604020202020204" pitchFamily="34" charset="0"/>
              </a:rPr>
              <a:t>Int</a:t>
            </a:r>
            <a:r>
              <a:rPr lang="en-US" sz="1400" i="1" dirty="0">
                <a:latin typeface="Arial" panose="020B0604020202020204" pitchFamily="34" charset="0"/>
                <a:cs typeface="Arial" panose="020B0604020202020204" pitchFamily="34" charset="0"/>
              </a:rPr>
              <a:t> Rev Psychiatry</a:t>
            </a:r>
            <a:r>
              <a:rPr lang="en-US" sz="1400" dirty="0">
                <a:latin typeface="Arial" panose="020B0604020202020204" pitchFamily="34" charset="0"/>
                <a:cs typeface="Arial" panose="020B0604020202020204" pitchFamily="34" charset="0"/>
              </a:rPr>
              <a:t>. 2006  </a:t>
            </a:r>
          </a:p>
          <a:p>
            <a:pPr lvl="0"/>
            <a:r>
              <a:rPr lang="en-US" dirty="0">
                <a:latin typeface="Arial" panose="020B0604020202020204" pitchFamily="34" charset="0"/>
                <a:cs typeface="Arial" panose="020B0604020202020204" pitchFamily="34" charset="0"/>
              </a:rPr>
              <a:t>Children with hyperactivity have significantly lower levels of some good EFAs (DHA, AA)</a:t>
            </a:r>
          </a:p>
          <a:p>
            <a:pPr lvl="4"/>
            <a:r>
              <a:rPr lang="en-US" sz="1400" dirty="0">
                <a:latin typeface="Arial" panose="020B0604020202020204" pitchFamily="34" charset="0"/>
                <a:cs typeface="Arial" panose="020B0604020202020204" pitchFamily="34" charset="0"/>
              </a:rPr>
              <a:t>Mitchell et al. 1987 </a:t>
            </a:r>
          </a:p>
          <a:p>
            <a:pPr lvl="0"/>
            <a:r>
              <a:rPr lang="en-US" dirty="0">
                <a:latin typeface="Arial" panose="020B0604020202020204" pitchFamily="34" charset="0"/>
                <a:cs typeface="Arial" panose="020B0604020202020204" pitchFamily="34" charset="0"/>
              </a:rPr>
              <a:t>Children with lower levels of Omega 3 EFAs have more ADHD symptoms, sleep problems and temper tantrums </a:t>
            </a:r>
          </a:p>
          <a:p>
            <a:pPr lvl="4"/>
            <a:r>
              <a:rPr lang="en-US" sz="1500" dirty="0">
                <a:latin typeface="Arial" panose="020B0604020202020204" pitchFamily="34" charset="0"/>
                <a:cs typeface="Arial" panose="020B0604020202020204" pitchFamily="34" charset="0"/>
              </a:rPr>
              <a:t>Stevens et al. </a:t>
            </a:r>
            <a:r>
              <a:rPr lang="en-US" sz="1500" i="1" dirty="0" err="1">
                <a:latin typeface="Arial" panose="020B0604020202020204" pitchFamily="34" charset="0"/>
                <a:cs typeface="Arial" panose="020B0604020202020204" pitchFamily="34" charset="0"/>
              </a:rPr>
              <a:t>Physiol</a:t>
            </a:r>
            <a:r>
              <a:rPr lang="en-US" sz="1500" i="1" dirty="0">
                <a:latin typeface="Arial" panose="020B0604020202020204" pitchFamily="34" charset="0"/>
                <a:cs typeface="Arial" panose="020B0604020202020204" pitchFamily="34" charset="0"/>
              </a:rPr>
              <a:t> </a:t>
            </a:r>
            <a:r>
              <a:rPr lang="en-US" sz="1500" i="1" dirty="0" err="1">
                <a:latin typeface="Arial" panose="020B0604020202020204" pitchFamily="34" charset="0"/>
                <a:cs typeface="Arial" panose="020B0604020202020204" pitchFamily="34" charset="0"/>
              </a:rPr>
              <a:t>Behav</a:t>
            </a:r>
            <a:r>
              <a:rPr lang="en-US" sz="1500" i="1" dirty="0">
                <a:latin typeface="Arial" panose="020B0604020202020204" pitchFamily="34" charset="0"/>
                <a:cs typeface="Arial" panose="020B0604020202020204" pitchFamily="34" charset="0"/>
              </a:rPr>
              <a:t>. 1996</a:t>
            </a:r>
            <a:endParaRPr lang="en-US" sz="1500" dirty="0">
              <a:latin typeface="Arial" panose="020B0604020202020204" pitchFamily="34" charset="0"/>
              <a:cs typeface="Arial" panose="020B0604020202020204" pitchFamily="34" charset="0"/>
            </a:endParaRPr>
          </a:p>
          <a:p>
            <a:pPr lvl="0"/>
            <a:r>
              <a:rPr lang="en-US" dirty="0">
                <a:latin typeface="Arial" panose="020B0604020202020204" pitchFamily="34" charset="0"/>
                <a:cs typeface="Arial" panose="020B0604020202020204" pitchFamily="34" charset="0"/>
              </a:rPr>
              <a:t>Children with dyslexia, dyspraxia, processing  and learning problems improve when given  DHA and GLA </a:t>
            </a:r>
          </a:p>
          <a:p>
            <a:pPr lvl="4"/>
            <a:r>
              <a:rPr lang="en-US" sz="1500" dirty="0" err="1">
                <a:latin typeface="Arial" panose="020B0604020202020204" pitchFamily="34" charset="0"/>
                <a:cs typeface="Arial" panose="020B0604020202020204" pitchFamily="34" charset="0"/>
              </a:rPr>
              <a:t>Stordy</a:t>
            </a:r>
            <a:r>
              <a:rPr lang="en-US" sz="1500" dirty="0">
                <a:latin typeface="Arial" panose="020B0604020202020204" pitchFamily="34" charset="0"/>
                <a:cs typeface="Arial" panose="020B0604020202020204" pitchFamily="34" charset="0"/>
              </a:rPr>
              <a:t> J. </a:t>
            </a:r>
            <a:r>
              <a:rPr lang="en-US" sz="1500" i="1" dirty="0">
                <a:latin typeface="Arial" panose="020B0604020202020204" pitchFamily="34" charset="0"/>
                <a:cs typeface="Arial" panose="020B0604020202020204" pitchFamily="34" charset="0"/>
              </a:rPr>
              <a:t>J </a:t>
            </a:r>
            <a:r>
              <a:rPr lang="en-US" sz="1500" i="1" dirty="0" err="1">
                <a:latin typeface="Arial" panose="020B0604020202020204" pitchFamily="34" charset="0"/>
                <a:cs typeface="Arial" panose="020B0604020202020204" pitchFamily="34" charset="0"/>
              </a:rPr>
              <a:t>Clin</a:t>
            </a:r>
            <a:r>
              <a:rPr lang="en-US" sz="1500" i="1" dirty="0">
                <a:latin typeface="Arial" panose="020B0604020202020204" pitchFamily="34" charset="0"/>
                <a:cs typeface="Arial" panose="020B0604020202020204" pitchFamily="34" charset="0"/>
              </a:rPr>
              <a:t> </a:t>
            </a:r>
            <a:r>
              <a:rPr lang="en-US" sz="1500" i="1" dirty="0" err="1">
                <a:latin typeface="Arial" panose="020B0604020202020204" pitchFamily="34" charset="0"/>
                <a:cs typeface="Arial" panose="020B0604020202020204" pitchFamily="34" charset="0"/>
              </a:rPr>
              <a:t>Nutr</a:t>
            </a:r>
            <a:r>
              <a:rPr lang="en-US" sz="1500" dirty="0">
                <a:latin typeface="Arial" panose="020B0604020202020204" pitchFamily="34" charset="0"/>
                <a:cs typeface="Arial" panose="020B0604020202020204" pitchFamily="34" charset="0"/>
              </a:rPr>
              <a:t>. 2000 	</a:t>
            </a:r>
          </a:p>
          <a:p>
            <a:pPr lvl="4"/>
            <a:r>
              <a:rPr lang="en-US" dirty="0"/>
              <a:t>Derbyshire E. Do Omega-3/6 Fatty Acids Have a Therapeutic Role in Children and Young People with ADHD? J Lipids. 2017;2017:6285218. </a:t>
            </a:r>
            <a:r>
              <a:rPr lang="en-US" dirty="0" err="1"/>
              <a:t>doi</a:t>
            </a:r>
            <a:r>
              <a:rPr lang="en-US" dirty="0"/>
              <a:t>: 10.1155/2017/6285218. </a:t>
            </a:r>
            <a:r>
              <a:rPr lang="en-US" dirty="0" err="1"/>
              <a:t>Epub</a:t>
            </a:r>
            <a:r>
              <a:rPr lang="en-US" dirty="0"/>
              <a:t> 2017 Aug 30. PMID: 28951787</a:t>
            </a:r>
            <a:endParaRPr lang="en-US" sz="1500" dirty="0">
              <a:latin typeface="Arial" panose="020B0604020202020204" pitchFamily="34" charset="0"/>
              <a:cs typeface="Arial" panose="020B0604020202020204" pitchFamily="34" charset="0"/>
            </a:endParaRPr>
          </a:p>
          <a:p>
            <a:endParaRPr lang="en-US" dirty="0"/>
          </a:p>
        </p:txBody>
      </p:sp>
      <p:pic>
        <p:nvPicPr>
          <p:cNvPr id="4" name="Picture 1">
            <a:extLst>
              <a:ext uri="{FF2B5EF4-FFF2-40B4-BE49-F238E27FC236}">
                <a16:creationId xmlns:a16="http://schemas.microsoft.com/office/drawing/2014/main" id="{FC5AF7E8-250B-0F4F-BF1B-99774D64C80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447800"/>
            <a:ext cx="35814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749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blinds(horizontal)">
                                      <p:cBhvr>
                                        <p:cTn id="25" dur="500"/>
                                        <p:tgtEl>
                                          <p:spTgt spid="3">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blinds(horizontal)">
                                      <p:cBhvr>
                                        <p:cTn id="30" dur="500"/>
                                        <p:tgtEl>
                                          <p:spTgt spid="3">
                                            <p:txEl>
                                              <p:pRg st="8" end="8"/>
                                            </p:txEl>
                                          </p:spTgt>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blinds(horizontal)">
                                      <p:cBhvr>
                                        <p:cTn id="33" dur="500"/>
                                        <p:tgtEl>
                                          <p:spTgt spid="3">
                                            <p:txEl>
                                              <p:pRg st="9" end="9"/>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3">
                                            <p:txEl>
                                              <p:pRg st="10" end="10"/>
                                            </p:txEl>
                                          </p:spTgt>
                                        </p:tgtEl>
                                        <p:attrNameLst>
                                          <p:attrName>style.visibility</p:attrName>
                                        </p:attrNameLst>
                                      </p:cBhvr>
                                      <p:to>
                                        <p:strVal val="visible"/>
                                      </p:to>
                                    </p:set>
                                    <p:animEffect transition="in" filter="blinds(horizontal)">
                                      <p:cBhvr>
                                        <p:cTn id="38" dur="500"/>
                                        <p:tgtEl>
                                          <p:spTgt spid="3">
                                            <p:txEl>
                                              <p:pRg st="10" end="10"/>
                                            </p:txEl>
                                          </p:spTgt>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animEffect transition="in" filter="blinds(horizontal)">
                                      <p:cBhvr>
                                        <p:cTn id="41" dur="500"/>
                                        <p:tgtEl>
                                          <p:spTgt spid="3">
                                            <p:txEl>
                                              <p:pRg st="11" end="1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12" end="12"/>
                                            </p:txEl>
                                          </p:spTgt>
                                        </p:tgtEl>
                                        <p:attrNameLst>
                                          <p:attrName>style.visibility</p:attrName>
                                        </p:attrNameLst>
                                      </p:cBhvr>
                                      <p:to>
                                        <p:strVal val="visible"/>
                                      </p:to>
                                    </p:set>
                                    <p:animEffect transition="in" filter="blinds(horizontal)">
                                      <p:cBhvr>
                                        <p:cTn id="46" dur="500"/>
                                        <p:tgtEl>
                                          <p:spTgt spid="3">
                                            <p:txEl>
                                              <p:pRg st="12" end="12"/>
                                            </p:txEl>
                                          </p:spTgt>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animEffect transition="in" filter="blinds(horizontal)">
                                      <p:cBhvr>
                                        <p:cTn id="49" dur="500"/>
                                        <p:tgtEl>
                                          <p:spTgt spid="3">
                                            <p:txEl>
                                              <p:pRg st="13" end="13"/>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3">
                                            <p:txEl>
                                              <p:pRg st="14" end="14"/>
                                            </p:txEl>
                                          </p:spTgt>
                                        </p:tgtEl>
                                        <p:attrNameLst>
                                          <p:attrName>style.visibility</p:attrName>
                                        </p:attrNameLst>
                                      </p:cBhvr>
                                      <p:to>
                                        <p:strVal val="visible"/>
                                      </p:to>
                                    </p:set>
                                    <p:animEffect transition="in" filter="blinds(horizontal)">
                                      <p:cBhvr>
                                        <p:cTn id="54" dur="500"/>
                                        <p:tgtEl>
                                          <p:spTgt spid="3">
                                            <p:txEl>
                                              <p:pRg st="14" end="14"/>
                                            </p:txEl>
                                          </p:spTgt>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3">
                                            <p:txEl>
                                              <p:pRg st="15" end="15"/>
                                            </p:txEl>
                                          </p:spTgt>
                                        </p:tgtEl>
                                        <p:attrNameLst>
                                          <p:attrName>style.visibility</p:attrName>
                                        </p:attrNameLst>
                                      </p:cBhvr>
                                      <p:to>
                                        <p:strVal val="visible"/>
                                      </p:to>
                                    </p:set>
                                    <p:animEffect transition="in" filter="blinds(horizontal)">
                                      <p:cBhvr>
                                        <p:cTn id="57" dur="500"/>
                                        <p:tgtEl>
                                          <p:spTgt spid="3">
                                            <p:txEl>
                                              <p:pRg st="15" end="15"/>
                                            </p:txEl>
                                          </p:spTgt>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3">
                                            <p:txEl>
                                              <p:pRg st="16" end="16"/>
                                            </p:txEl>
                                          </p:spTgt>
                                        </p:tgtEl>
                                        <p:attrNameLst>
                                          <p:attrName>style.visibility</p:attrName>
                                        </p:attrNameLst>
                                      </p:cBhvr>
                                      <p:to>
                                        <p:strVal val="visible"/>
                                      </p:to>
                                    </p:set>
                                    <p:animEffect transition="in" filter="blinds(horizontal)">
                                      <p:cBhvr>
                                        <p:cTn id="60"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52BAD-0231-7A4E-A5DB-75C22E492E1A}"/>
              </a:ext>
            </a:extLst>
          </p:cNvPr>
          <p:cNvSpPr>
            <a:spLocks noGrp="1"/>
          </p:cNvSpPr>
          <p:nvPr>
            <p:ph type="title"/>
          </p:nvPr>
        </p:nvSpPr>
        <p:spPr/>
        <p:txBody>
          <a:bodyPr/>
          <a:lstStyle/>
          <a:p>
            <a:r>
              <a:rPr lang="en-US" sz="3600" dirty="0">
                <a:latin typeface="Arial" panose="020B0604020202020204" pitchFamily="34" charset="0"/>
                <a:cs typeface="Arial" panose="020B0604020202020204" pitchFamily="34" charset="0"/>
              </a:rPr>
              <a:t>Making the Grade: ADHD &amp; EFAs</a:t>
            </a:r>
            <a:endParaRPr lang="en-US" sz="3600" dirty="0"/>
          </a:p>
        </p:txBody>
      </p:sp>
      <p:sp>
        <p:nvSpPr>
          <p:cNvPr id="3" name="Content Placeholder 2">
            <a:extLst>
              <a:ext uri="{FF2B5EF4-FFF2-40B4-BE49-F238E27FC236}">
                <a16:creationId xmlns:a16="http://schemas.microsoft.com/office/drawing/2014/main" id="{B740A495-B759-9644-8AA2-72D4C7C2C30D}"/>
              </a:ext>
            </a:extLst>
          </p:cNvPr>
          <p:cNvSpPr>
            <a:spLocks noGrp="1"/>
          </p:cNvSpPr>
          <p:nvPr>
            <p:ph idx="1"/>
          </p:nvPr>
        </p:nvSpPr>
        <p:spPr>
          <a:xfrm>
            <a:off x="228600" y="1425388"/>
            <a:ext cx="8762999" cy="5661212"/>
          </a:xfrm>
        </p:spPr>
        <p:txBody>
          <a:bodyPr>
            <a:normAutofit fontScale="92500" lnSpcReduction="20000"/>
          </a:bodyPr>
          <a:lstStyle/>
          <a:p>
            <a:r>
              <a:rPr lang="en-US" altLang="en-US" sz="2400" dirty="0">
                <a:latin typeface="Arial" panose="020B0604020202020204" pitchFamily="34" charset="0"/>
                <a:ea typeface="ＭＳ Ｐゴシック" panose="020B0600070205080204" pitchFamily="34" charset="-128"/>
                <a:cs typeface="Arial" panose="020B0604020202020204" pitchFamily="34" charset="0"/>
              </a:rPr>
              <a:t>Oxford-Durham Study: </a:t>
            </a:r>
          </a:p>
          <a:p>
            <a:pPr lvl="1"/>
            <a:r>
              <a:rPr lang="en-US" altLang="en-US" sz="1800" dirty="0">
                <a:latin typeface="Arial" panose="020B0604020202020204" pitchFamily="34" charset="0"/>
                <a:ea typeface="ＭＳ Ｐゴシック" panose="020B0600070205080204" pitchFamily="34" charset="-128"/>
                <a:cs typeface="Arial" panose="020B0604020202020204" pitchFamily="34" charset="0"/>
              </a:rPr>
              <a:t>A randomized, controlled trial of supplementation with fatty acids in children </a:t>
            </a:r>
          </a:p>
          <a:p>
            <a:pPr lvl="1"/>
            <a:r>
              <a:rPr lang="en-US" altLang="en-US" sz="1800" dirty="0">
                <a:latin typeface="Arial" panose="020B0604020202020204" pitchFamily="34" charset="0"/>
                <a:ea typeface="ＭＳ Ｐゴシック" panose="020B0600070205080204" pitchFamily="34" charset="-128"/>
                <a:cs typeface="Arial" panose="020B0604020202020204" pitchFamily="34" charset="0"/>
              </a:rPr>
              <a:t>Lack of polyunsaturated fatty acids (PUFA) may contribute</a:t>
            </a:r>
            <a:r>
              <a:rPr lang="en-US" altLang="en-US" sz="1800" baseline="30000" dirty="0">
                <a:latin typeface="Arial" panose="020B0604020202020204" pitchFamily="34" charset="0"/>
                <a:ea typeface="ＭＳ Ｐゴシック" panose="020B0600070205080204" pitchFamily="34" charset="-128"/>
                <a:cs typeface="Arial" panose="020B0604020202020204" pitchFamily="34" charset="0"/>
              </a:rPr>
              <a:t> </a:t>
            </a:r>
            <a:r>
              <a:rPr lang="en-US" altLang="en-US" sz="1800" dirty="0">
                <a:latin typeface="Arial" panose="020B0604020202020204" pitchFamily="34" charset="0"/>
                <a:ea typeface="ＭＳ Ｐゴシック" panose="020B0600070205080204" pitchFamily="34" charset="-128"/>
                <a:cs typeface="Arial" panose="020B0604020202020204" pitchFamily="34" charset="0"/>
              </a:rPr>
              <a:t>to dyslexia and ADHD</a:t>
            </a:r>
          </a:p>
          <a:p>
            <a:pPr lvl="5"/>
            <a:r>
              <a:rPr lang="en-US" altLang="en-US" sz="1600" dirty="0">
                <a:latin typeface="Arial" panose="020B0604020202020204" pitchFamily="34" charset="0"/>
                <a:ea typeface="ＭＳ Ｐゴシック" panose="020B0600070205080204" pitchFamily="34" charset="-128"/>
                <a:cs typeface="Arial" panose="020B0604020202020204" pitchFamily="34" charset="0"/>
              </a:rPr>
              <a:t>PEDIATRICS 2005</a:t>
            </a:r>
          </a:p>
          <a:p>
            <a:pPr lvl="0"/>
            <a:r>
              <a:rPr lang="en-US" sz="2400" dirty="0">
                <a:latin typeface="Arial" panose="020B0604020202020204" pitchFamily="34" charset="0"/>
                <a:cs typeface="Arial" panose="020B0604020202020204" pitchFamily="34" charset="0"/>
              </a:rPr>
              <a:t>Some studies have used very high doses with no negative results </a:t>
            </a:r>
          </a:p>
          <a:p>
            <a:pPr lvl="5"/>
            <a:r>
              <a:rPr lang="en-US" sz="1600" dirty="0" err="1">
                <a:latin typeface="Arial" panose="020B0604020202020204" pitchFamily="34" charset="0"/>
                <a:cs typeface="Arial" panose="020B0604020202020204" pitchFamily="34" charset="0"/>
              </a:rPr>
              <a:t>Sorgi</a:t>
            </a:r>
            <a:r>
              <a:rPr lang="en-US" sz="1600" dirty="0">
                <a:latin typeface="Arial" panose="020B0604020202020204" pitchFamily="34" charset="0"/>
                <a:cs typeface="Arial" panose="020B0604020202020204" pitchFamily="34" charset="0"/>
              </a:rPr>
              <a:t> et al. Nutrition Journal, 2007</a:t>
            </a:r>
          </a:p>
          <a:p>
            <a:pPr lvl="0"/>
            <a:r>
              <a:rPr lang="en-US" sz="2400" dirty="0">
                <a:latin typeface="Arial" panose="020B0604020202020204" pitchFamily="34" charset="0"/>
                <a:cs typeface="Arial" panose="020B0604020202020204" pitchFamily="34" charset="0"/>
              </a:rPr>
              <a:t>Doses of 1500 mg of EPA and DHA are very safe and effective in decreasing hyperactivity </a:t>
            </a:r>
          </a:p>
          <a:p>
            <a:pPr lvl="5"/>
            <a:r>
              <a:rPr lang="en-US" sz="1600" dirty="0" err="1">
                <a:latin typeface="Arial" panose="020B0604020202020204" pitchFamily="34" charset="0"/>
                <a:cs typeface="Arial" panose="020B0604020202020204" pitchFamily="34" charset="0"/>
              </a:rPr>
              <a:t>Amminger</a:t>
            </a:r>
            <a:r>
              <a:rPr lang="en-US" sz="1600" dirty="0">
                <a:latin typeface="Arial" panose="020B0604020202020204" pitchFamily="34" charset="0"/>
                <a:cs typeface="Arial" panose="020B0604020202020204" pitchFamily="34" charset="0"/>
              </a:rPr>
              <a:t> GP. </a:t>
            </a:r>
            <a:r>
              <a:rPr lang="en-US" sz="1600" dirty="0" err="1">
                <a:latin typeface="Arial" panose="020B0604020202020204" pitchFamily="34" charset="0"/>
                <a:cs typeface="Arial" panose="020B0604020202020204" pitchFamily="34" charset="0"/>
              </a:rPr>
              <a:t>Biol</a:t>
            </a:r>
            <a:r>
              <a:rPr lang="en-US" sz="1600" dirty="0">
                <a:latin typeface="Arial" panose="020B0604020202020204" pitchFamily="34" charset="0"/>
                <a:cs typeface="Arial" panose="020B0604020202020204" pitchFamily="34" charset="0"/>
              </a:rPr>
              <a:t> Psychiatry. 2007</a:t>
            </a:r>
          </a:p>
          <a:p>
            <a:r>
              <a:rPr lang="en-US" sz="2400" dirty="0">
                <a:latin typeface="Arial" panose="020B0604020202020204" pitchFamily="34" charset="0"/>
                <a:cs typeface="Arial" panose="020B0604020202020204" pitchFamily="34" charset="0"/>
              </a:rPr>
              <a:t>FDA considers doses up to 3000 mg safe with minor and rare side effects (stomach upset, loose stools, fishy aftertaste; freezing the capsules to get rid of the “fish burps”)</a:t>
            </a:r>
          </a:p>
          <a:p>
            <a:pPr lvl="5"/>
            <a:r>
              <a:rPr lang="en-US" sz="1600" dirty="0">
                <a:latin typeface="Arial" panose="020B0604020202020204" pitchFamily="34" charset="0"/>
                <a:cs typeface="Arial" panose="020B0604020202020204" pitchFamily="34" charset="0"/>
              </a:rPr>
              <a:t>Newmark. ADHD Without Drugs, 2010</a:t>
            </a:r>
          </a:p>
          <a:p>
            <a:r>
              <a:rPr lang="en-US" sz="2400" dirty="0">
                <a:latin typeface="Arial" panose="020B0604020202020204" pitchFamily="34" charset="0"/>
                <a:cs typeface="Arial" panose="020B0604020202020204" pitchFamily="34" charset="0"/>
              </a:rPr>
              <a:t>For vegetarians, you can use flax oil or flaxseeds, walnuts and other sources of ALA  which can be converted to EPA and DHA by our bodies.  You can also use algae based </a:t>
            </a:r>
            <a:r>
              <a:rPr lang="en-US" dirty="0">
                <a:latin typeface="Arial" panose="020B0604020202020204" pitchFamily="34" charset="0"/>
                <a:cs typeface="Arial" panose="020B0604020202020204" pitchFamily="34" charset="0"/>
              </a:rPr>
              <a:t>supplements.  </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7954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linds(horizontal)">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linds(horizontal)">
                                      <p:cBhvr>
                                        <p:cTn id="29" dur="500"/>
                                        <p:tgtEl>
                                          <p:spTgt spid="3">
                                            <p:txEl>
                                              <p:pRg st="6" end="6"/>
                                            </p:txEl>
                                          </p:spTgt>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linds(horizontal)">
                                      <p:cBhvr>
                                        <p:cTn id="37" dur="500"/>
                                        <p:tgtEl>
                                          <p:spTgt spid="3">
                                            <p:txEl>
                                              <p:pRg st="8" end="8"/>
                                            </p:txEl>
                                          </p:spTgt>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blinds(horizontal)">
                                      <p:cBhvr>
                                        <p:cTn id="40" dur="500"/>
                                        <p:tgtEl>
                                          <p:spTgt spid="3">
                                            <p:txEl>
                                              <p:pRg st="9" end="9"/>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blinds(horizontal)">
                                      <p:cBhvr>
                                        <p:cTn id="4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FE144-D40C-3B49-AFA2-D1937B2BE988}"/>
              </a:ext>
            </a:extLst>
          </p:cNvPr>
          <p:cNvSpPr>
            <a:spLocks noGrp="1"/>
          </p:cNvSpPr>
          <p:nvPr>
            <p:ph type="title"/>
          </p:nvPr>
        </p:nvSpPr>
        <p:spPr/>
        <p:txBody>
          <a:bodyPr/>
          <a:lstStyle/>
          <a:p>
            <a:r>
              <a:rPr lang="en-US" sz="3200" dirty="0">
                <a:latin typeface="Arial" panose="020B0604020202020204" pitchFamily="34" charset="0"/>
                <a:cs typeface="Arial" panose="020B0604020202020204" pitchFamily="34" charset="0"/>
              </a:rPr>
              <a:t>Making the Grade: ADHD &amp; Minerals</a:t>
            </a:r>
          </a:p>
        </p:txBody>
      </p:sp>
      <p:pic>
        <p:nvPicPr>
          <p:cNvPr id="4" name="Picture 6">
            <a:extLst>
              <a:ext uri="{FF2B5EF4-FFF2-40B4-BE49-F238E27FC236}">
                <a16:creationId xmlns:a16="http://schemas.microsoft.com/office/drawing/2014/main" id="{F0030475-CF97-0244-B63B-94FBD5DF7A6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600200"/>
            <a:ext cx="8991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7166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C7290-2475-0848-96E2-98AA1F79EAEC}"/>
              </a:ext>
            </a:extLst>
          </p:cNvPr>
          <p:cNvSpPr>
            <a:spLocks noGrp="1"/>
          </p:cNvSpPr>
          <p:nvPr>
            <p:ph type="title"/>
          </p:nvPr>
        </p:nvSpPr>
        <p:spPr>
          <a:xfrm>
            <a:off x="779463" y="152400"/>
            <a:ext cx="7583487" cy="685800"/>
          </a:xfrm>
        </p:spPr>
        <p:txBody>
          <a:bodyPr/>
          <a:lstStyle/>
          <a:p>
            <a:r>
              <a:rPr lang="en-US" sz="3200" dirty="0"/>
              <a:t>Making the Grade: What is ADD/ADHD?</a:t>
            </a:r>
          </a:p>
        </p:txBody>
      </p:sp>
      <p:sp>
        <p:nvSpPr>
          <p:cNvPr id="3" name="Content Placeholder 2">
            <a:extLst>
              <a:ext uri="{FF2B5EF4-FFF2-40B4-BE49-F238E27FC236}">
                <a16:creationId xmlns:a16="http://schemas.microsoft.com/office/drawing/2014/main" id="{761539F7-3BB6-344A-882E-E3344E64E33B}"/>
              </a:ext>
            </a:extLst>
          </p:cNvPr>
          <p:cNvSpPr>
            <a:spLocks noGrp="1"/>
          </p:cNvSpPr>
          <p:nvPr>
            <p:ph idx="1"/>
          </p:nvPr>
        </p:nvSpPr>
        <p:spPr>
          <a:xfrm>
            <a:off x="779463" y="990600"/>
            <a:ext cx="7583487" cy="5715000"/>
          </a:xfrm>
        </p:spPr>
        <p:txBody>
          <a:bodyPr>
            <a:normAutofit fontScale="85000" lnSpcReduction="20000"/>
          </a:bodyPr>
          <a:lstStyle/>
          <a:p>
            <a:pPr>
              <a:defRPr/>
            </a:pPr>
            <a:r>
              <a:rPr lang="en-US" sz="2400" b="1" dirty="0">
                <a:latin typeface="Arial" panose="020B0604020202020204" pitchFamily="34" charset="0"/>
                <a:cs typeface="Arial" panose="020B0604020202020204" pitchFamily="34" charset="0"/>
              </a:rPr>
              <a:t>Inattention</a:t>
            </a:r>
            <a:r>
              <a:rPr lang="en-US" dirty="0">
                <a:latin typeface="Arial" panose="020B0604020202020204" pitchFamily="34" charset="0"/>
                <a:cs typeface="Arial" panose="020B0604020202020204" pitchFamily="34" charset="0"/>
              </a:rPr>
              <a:t> - </a:t>
            </a:r>
            <a:r>
              <a:rPr lang="en-US" sz="1600" b="1" dirty="0">
                <a:latin typeface="Arial" panose="020B0604020202020204" pitchFamily="34" charset="0"/>
                <a:cs typeface="Arial" panose="020B0604020202020204" pitchFamily="34" charset="0"/>
              </a:rPr>
              <a:t>Six or more symptoms of inattention for children up to age 16, or 	five or more for adolescents 17 and older and adults; symptoms of 	inattention have been present for at least 6 months, inappropriate for 	developmental level (DSMV criteria): </a:t>
            </a:r>
          </a:p>
          <a:p>
            <a:pPr marL="560070" lvl="1" indent="-285750">
              <a:buFont typeface="Arial" panose="020B0604020202020204" pitchFamily="34" charset="0"/>
              <a:buChar char="•"/>
              <a:defRPr/>
            </a:pPr>
            <a:r>
              <a:rPr lang="en-US" sz="1400" dirty="0">
                <a:latin typeface="Arial" panose="020B0604020202020204" pitchFamily="34" charset="0"/>
                <a:cs typeface="Arial" panose="020B0604020202020204" pitchFamily="34" charset="0"/>
              </a:rPr>
              <a:t>Often fails to give close attention to details or makes careless mistakes in schoolwork, at work, or with other activities; trouble holding attention on tasks or play activities.</a:t>
            </a:r>
          </a:p>
          <a:p>
            <a:pPr marL="560070" lvl="1" indent="-285750">
              <a:buFont typeface="Arial" panose="020B0604020202020204" pitchFamily="34" charset="0"/>
              <a:buChar char="•"/>
              <a:defRPr/>
            </a:pPr>
            <a:r>
              <a:rPr lang="en-US" sz="1400" dirty="0">
                <a:latin typeface="Arial" panose="020B0604020202020204" pitchFamily="34" charset="0"/>
                <a:cs typeface="Arial" panose="020B0604020202020204" pitchFamily="34" charset="0"/>
              </a:rPr>
              <a:t>Often does not seem to listen when spoken to directly; often easily distracted</a:t>
            </a:r>
          </a:p>
          <a:p>
            <a:pPr marL="560070" lvl="1" indent="-285750">
              <a:buFont typeface="Arial" panose="020B0604020202020204" pitchFamily="34" charset="0"/>
              <a:buChar char="•"/>
              <a:defRPr/>
            </a:pPr>
            <a:r>
              <a:rPr lang="en-US" sz="1400" dirty="0">
                <a:latin typeface="Arial" panose="020B0604020202020204" pitchFamily="34" charset="0"/>
                <a:cs typeface="Arial" panose="020B0604020202020204" pitchFamily="34" charset="0"/>
              </a:rPr>
              <a:t>Often does not follow through on instructions and fails to finish schoolwork, chores, or duties in the workplace (e.g., loses focus, side-tracked); often forgetful</a:t>
            </a:r>
          </a:p>
          <a:p>
            <a:pPr marL="560070" lvl="1" indent="-285750">
              <a:buFont typeface="Arial" panose="020B0604020202020204" pitchFamily="34" charset="0"/>
              <a:buChar char="•"/>
              <a:defRPr/>
            </a:pPr>
            <a:r>
              <a:rPr lang="en-US" sz="1400" dirty="0">
                <a:latin typeface="Arial" panose="020B0604020202020204" pitchFamily="34" charset="0"/>
                <a:cs typeface="Arial" panose="020B0604020202020204" pitchFamily="34" charset="0"/>
              </a:rPr>
              <a:t>Often has trouble organizing tasks and activities; often avoids, dislikes, or is reluctant to do tasks that require mental effort over a long period of time </a:t>
            </a:r>
          </a:p>
          <a:p>
            <a:pPr marL="560070" lvl="1" indent="-285750">
              <a:buFont typeface="Arial" panose="020B0604020202020204" pitchFamily="34" charset="0"/>
              <a:buChar char="•"/>
              <a:defRPr/>
            </a:pPr>
            <a:r>
              <a:rPr lang="en-US" sz="1400" dirty="0">
                <a:latin typeface="Arial" panose="020B0604020202020204" pitchFamily="34" charset="0"/>
                <a:cs typeface="Arial" panose="020B0604020202020204" pitchFamily="34" charset="0"/>
              </a:rPr>
              <a:t>Often loses things necessary for tasks and activities (e.g. school materials, pencils, books, tools, wallets, keys, paperwork, eyeglasses, mobile telephones).</a:t>
            </a:r>
          </a:p>
          <a:p>
            <a:pPr>
              <a:spcBef>
                <a:spcPts val="600"/>
              </a:spcBef>
            </a:pPr>
            <a:r>
              <a:rPr lang="en-US" altLang="en-US" sz="2400" b="1" dirty="0">
                <a:latin typeface="Arial" panose="020B0604020202020204" pitchFamily="34" charset="0"/>
                <a:ea typeface="ＭＳ Ｐゴシック" panose="020B0600070205080204" pitchFamily="34" charset="-128"/>
                <a:cs typeface="Arial" panose="020B0604020202020204" pitchFamily="34" charset="0"/>
              </a:rPr>
              <a:t>Hyperactivity and Impulsivity</a:t>
            </a:r>
            <a:r>
              <a:rPr lang="en-US" altLang="en-US" b="1" dirty="0">
                <a:latin typeface="Arial" panose="020B0604020202020204" pitchFamily="34" charset="0"/>
                <a:ea typeface="ＭＳ Ｐゴシック" panose="020B0600070205080204" pitchFamily="34" charset="-128"/>
                <a:cs typeface="Arial" panose="020B0604020202020204" pitchFamily="34" charset="0"/>
              </a:rPr>
              <a:t> </a:t>
            </a:r>
            <a:r>
              <a:rPr lang="en-US" altLang="en-US" sz="1500" b="1" dirty="0">
                <a:latin typeface="Arial" panose="020B0604020202020204" pitchFamily="34" charset="0"/>
                <a:ea typeface="ＭＳ Ｐゴシック" panose="020B0600070205080204" pitchFamily="34" charset="-128"/>
                <a:cs typeface="Arial" panose="020B0604020202020204" pitchFamily="34" charset="0"/>
              </a:rPr>
              <a:t>- </a:t>
            </a:r>
            <a:r>
              <a:rPr lang="en-US" altLang="en-US" sz="1600" b="1" dirty="0">
                <a:latin typeface="Arial" panose="020B0604020202020204" pitchFamily="34" charset="0"/>
                <a:ea typeface="ＭＳ Ｐゴシック" panose="020B0600070205080204" pitchFamily="34" charset="-128"/>
                <a:cs typeface="Arial" panose="020B0604020202020204" pitchFamily="34" charset="0"/>
              </a:rPr>
              <a:t>Six or more symptoms of hyperactivity-	impulsivity for children up to age 16, or five or more for adolescents 17 and 	older and adults; symptoms of hyperactivity-impulsivity have been present 	for at least 6 months to an extent that is disruptive and inappropriate for the 	person</a:t>
            </a:r>
            <a:r>
              <a:rPr lang="ja-JP" altLang="en-US" sz="1600" b="1">
                <a:latin typeface="Arial" panose="020B0604020202020204" pitchFamily="34" charset="0"/>
                <a:ea typeface="ＭＳ Ｐゴシック" panose="020B0600070205080204" pitchFamily="34" charset="-128"/>
                <a:cs typeface="Arial" panose="020B0604020202020204" pitchFamily="34" charset="0"/>
              </a:rPr>
              <a:t>’</a:t>
            </a:r>
            <a:r>
              <a:rPr lang="en-US" altLang="ja-JP" sz="1600" b="1" dirty="0">
                <a:latin typeface="Arial" panose="020B0604020202020204" pitchFamily="34" charset="0"/>
                <a:ea typeface="ＭＳ Ｐゴシック" panose="020B0600070205080204" pitchFamily="34" charset="-128"/>
                <a:cs typeface="Arial" panose="020B0604020202020204" pitchFamily="34" charset="0"/>
              </a:rPr>
              <a:t>s developmental level (DSM V criteria):</a:t>
            </a:r>
            <a:r>
              <a:rPr lang="en-US" altLang="ja-JP" sz="1600" dirty="0">
                <a:latin typeface="Arial" panose="020B0604020202020204" pitchFamily="34" charset="0"/>
                <a:ea typeface="ＭＳ Ｐゴシック" panose="020B0600070205080204" pitchFamily="34" charset="-128"/>
                <a:cs typeface="Arial" panose="020B0604020202020204" pitchFamily="34" charset="0"/>
              </a:rPr>
              <a:t> </a:t>
            </a:r>
          </a:p>
          <a:p>
            <a:pPr marL="558800" lvl="1" indent="-285750">
              <a:buFontTx/>
              <a:buChar char="•"/>
            </a:pPr>
            <a:r>
              <a:rPr lang="en-US" altLang="en-US" sz="1400" dirty="0">
                <a:latin typeface="Arial" panose="020B0604020202020204" pitchFamily="34" charset="0"/>
                <a:ea typeface="ＭＳ Ｐゴシック" panose="020B0600070205080204" pitchFamily="34" charset="-128"/>
                <a:cs typeface="Arial" panose="020B0604020202020204" pitchFamily="34" charset="0"/>
              </a:rPr>
              <a:t>Often fidgets with or taps hands or feet, or squirms in seat.</a:t>
            </a:r>
          </a:p>
          <a:p>
            <a:pPr marL="558800" lvl="1" indent="-285750">
              <a:buFontTx/>
              <a:buChar char="•"/>
            </a:pPr>
            <a:r>
              <a:rPr lang="en-US" altLang="en-US" sz="1400" dirty="0">
                <a:latin typeface="Arial" panose="020B0604020202020204" pitchFamily="34" charset="0"/>
                <a:ea typeface="ＭＳ Ｐゴシック" panose="020B0600070205080204" pitchFamily="34" charset="-128"/>
                <a:cs typeface="Arial" panose="020B0604020202020204" pitchFamily="34" charset="0"/>
              </a:rPr>
              <a:t>Often leaves seat in situations when remaining seated is expected.</a:t>
            </a:r>
          </a:p>
          <a:p>
            <a:pPr marL="558800" lvl="1" indent="-285750">
              <a:buFontTx/>
              <a:buChar char="•"/>
            </a:pPr>
            <a:r>
              <a:rPr lang="en-US" altLang="en-US" sz="1400" dirty="0">
                <a:latin typeface="Arial" panose="020B0604020202020204" pitchFamily="34" charset="0"/>
                <a:ea typeface="ＭＳ Ｐゴシック" panose="020B0600070205080204" pitchFamily="34" charset="-128"/>
                <a:cs typeface="Arial" panose="020B0604020202020204" pitchFamily="34" charset="0"/>
              </a:rPr>
              <a:t>Often runs about or climbs in situations where it is not appropriate (adolescents or adults may be limited to feeling restless).</a:t>
            </a:r>
          </a:p>
          <a:p>
            <a:pPr marL="558800" lvl="1" indent="-285750">
              <a:buFontTx/>
              <a:buChar char="•"/>
            </a:pPr>
            <a:r>
              <a:rPr lang="en-US" altLang="en-US" sz="1400" dirty="0">
                <a:latin typeface="Arial" panose="020B0604020202020204" pitchFamily="34" charset="0"/>
                <a:ea typeface="ＭＳ Ｐゴシック" panose="020B0600070205080204" pitchFamily="34" charset="-128"/>
                <a:cs typeface="Arial" panose="020B0604020202020204" pitchFamily="34" charset="0"/>
              </a:rPr>
              <a:t>Often unable to play or take part in leisure activities quietly.</a:t>
            </a:r>
          </a:p>
          <a:p>
            <a:pPr marL="558800" lvl="1" indent="-285750">
              <a:buFontTx/>
              <a:buChar char="•"/>
            </a:pPr>
            <a:r>
              <a:rPr lang="en-US" altLang="en-US" sz="1400" dirty="0">
                <a:latin typeface="Arial" panose="020B0604020202020204" pitchFamily="34" charset="0"/>
                <a:ea typeface="ＭＳ Ｐゴシック" panose="020B0600070205080204" pitchFamily="34" charset="-128"/>
                <a:cs typeface="Arial" panose="020B0604020202020204" pitchFamily="34" charset="0"/>
              </a:rPr>
              <a:t>Is often "on the go" acting as if "driven by a motor".</a:t>
            </a:r>
          </a:p>
          <a:p>
            <a:pPr marL="558800" lvl="1" indent="-285750">
              <a:buFontTx/>
              <a:buChar char="•"/>
            </a:pPr>
            <a:r>
              <a:rPr lang="en-US" altLang="en-US" sz="1400" dirty="0">
                <a:latin typeface="Arial" panose="020B0604020202020204" pitchFamily="34" charset="0"/>
                <a:ea typeface="ＭＳ Ｐゴシック" panose="020B0600070205080204" pitchFamily="34" charset="-128"/>
                <a:cs typeface="Arial" panose="020B0604020202020204" pitchFamily="34" charset="0"/>
              </a:rPr>
              <a:t>Often talks excessively.</a:t>
            </a:r>
          </a:p>
          <a:p>
            <a:pPr marL="558800" lvl="1" indent="-285750">
              <a:buFontTx/>
              <a:buChar char="•"/>
            </a:pPr>
            <a:r>
              <a:rPr lang="en-US" altLang="en-US" sz="1400" dirty="0">
                <a:latin typeface="Arial" panose="020B0604020202020204" pitchFamily="34" charset="0"/>
                <a:ea typeface="ＭＳ Ｐゴシック" panose="020B0600070205080204" pitchFamily="34" charset="-128"/>
                <a:cs typeface="Arial" panose="020B0604020202020204" pitchFamily="34" charset="0"/>
              </a:rPr>
              <a:t>Often blurts out an answer before a question has been completed.</a:t>
            </a:r>
          </a:p>
          <a:p>
            <a:pPr marL="558800" lvl="1" indent="-285750">
              <a:buFontTx/>
              <a:buChar char="•"/>
            </a:pPr>
            <a:r>
              <a:rPr lang="en-US" altLang="en-US" sz="1400" dirty="0">
                <a:latin typeface="Arial" panose="020B0604020202020204" pitchFamily="34" charset="0"/>
                <a:ea typeface="ＭＳ Ｐゴシック" panose="020B0600070205080204" pitchFamily="34" charset="-128"/>
                <a:cs typeface="Arial" panose="020B0604020202020204" pitchFamily="34" charset="0"/>
              </a:rPr>
              <a:t>Often has trouble waiting his/her turn.</a:t>
            </a:r>
          </a:p>
          <a:p>
            <a:pPr marL="558800" lvl="1" indent="-285750">
              <a:buFontTx/>
              <a:buChar char="•"/>
            </a:pPr>
            <a:r>
              <a:rPr lang="en-US" altLang="en-US" sz="1400" dirty="0">
                <a:latin typeface="Arial" panose="020B0604020202020204" pitchFamily="34" charset="0"/>
                <a:ea typeface="ＭＳ Ｐゴシック" panose="020B0600070205080204" pitchFamily="34" charset="-128"/>
                <a:cs typeface="Arial" panose="020B0604020202020204" pitchFamily="34" charset="0"/>
              </a:rPr>
              <a:t>Often interrupts or intrudes on others (e.g., butts into conversations or games)</a:t>
            </a:r>
            <a:endParaRPr lang="en-US" altLang="en-US" sz="1400" dirty="0">
              <a:solidFill>
                <a:srgbClr val="3B3838"/>
              </a:solidFill>
              <a:latin typeface="Arial" panose="020B0604020202020204" pitchFamily="34" charset="0"/>
              <a:ea typeface="ＭＳ Ｐゴシック" panose="020B0600070205080204" pitchFamily="34" charset="-128"/>
              <a:cs typeface="Arial" panose="020B0604020202020204" pitchFamily="34" charset="0"/>
            </a:endParaRPr>
          </a:p>
          <a:p>
            <a:endParaRPr lang="en-US" dirty="0"/>
          </a:p>
        </p:txBody>
      </p:sp>
    </p:spTree>
    <p:extLst>
      <p:ext uri="{BB962C8B-B14F-4D97-AF65-F5344CB8AC3E}">
        <p14:creationId xmlns:p14="http://schemas.microsoft.com/office/powerpoint/2010/main" val="47753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92FFE-1016-014B-9BC2-8539CABE0ED0}"/>
              </a:ext>
            </a:extLst>
          </p:cNvPr>
          <p:cNvSpPr>
            <a:spLocks noGrp="1"/>
          </p:cNvSpPr>
          <p:nvPr>
            <p:ph type="title"/>
          </p:nvPr>
        </p:nvSpPr>
        <p:spPr/>
        <p:txBody>
          <a:bodyPr/>
          <a:lstStyle/>
          <a:p>
            <a:r>
              <a:rPr lang="en-US" sz="4000" dirty="0">
                <a:latin typeface="Arial" panose="020B0604020202020204" pitchFamily="34" charset="0"/>
                <a:cs typeface="Arial" panose="020B0604020202020204" pitchFamily="34" charset="0"/>
              </a:rPr>
              <a:t>Making the Grade: ADHD &amp; Iron</a:t>
            </a:r>
            <a:endParaRPr lang="en-US" dirty="0"/>
          </a:p>
        </p:txBody>
      </p:sp>
      <p:sp>
        <p:nvSpPr>
          <p:cNvPr id="3" name="Content Placeholder 2">
            <a:extLst>
              <a:ext uri="{FF2B5EF4-FFF2-40B4-BE49-F238E27FC236}">
                <a16:creationId xmlns:a16="http://schemas.microsoft.com/office/drawing/2014/main" id="{A45010AB-CFAC-504E-9AD2-C895CF114823}"/>
              </a:ext>
            </a:extLst>
          </p:cNvPr>
          <p:cNvSpPr>
            <a:spLocks noGrp="1"/>
          </p:cNvSpPr>
          <p:nvPr>
            <p:ph idx="1"/>
          </p:nvPr>
        </p:nvSpPr>
        <p:spPr>
          <a:xfrm>
            <a:off x="152400" y="1425388"/>
            <a:ext cx="8991600" cy="5432612"/>
          </a:xfrm>
        </p:spPr>
        <p:txBody>
          <a:bodyPr>
            <a:normAutofit fontScale="70000" lnSpcReduction="20000"/>
          </a:bodyPr>
          <a:lstStyle/>
          <a:p>
            <a:pPr lvl="0"/>
            <a:r>
              <a:rPr lang="en-US" sz="2600" dirty="0">
                <a:latin typeface="Arial" panose="020B0604020202020204" pitchFamily="34" charset="0"/>
                <a:cs typeface="Arial" panose="020B0604020202020204" pitchFamily="34" charset="0"/>
              </a:rPr>
              <a:t>Children who had moderately severe iron-deficiency anemia as infants had lower scores on tests at school entry than the rest of the children </a:t>
            </a:r>
          </a:p>
          <a:p>
            <a:pPr lvl="6"/>
            <a:r>
              <a:rPr lang="en-US" sz="1700" dirty="0" err="1">
                <a:latin typeface="Arial" panose="020B0604020202020204" pitchFamily="34" charset="0"/>
                <a:cs typeface="Arial" panose="020B0604020202020204" pitchFamily="34" charset="0"/>
              </a:rPr>
              <a:t>Lozoff</a:t>
            </a:r>
            <a:r>
              <a:rPr lang="en-US" sz="1700" dirty="0">
                <a:latin typeface="Arial" panose="020B0604020202020204" pitchFamily="34" charset="0"/>
                <a:cs typeface="Arial" panose="020B0604020202020204" pitchFamily="34" charset="0"/>
              </a:rPr>
              <a:t> et al. </a:t>
            </a:r>
            <a:r>
              <a:rPr lang="en-US" sz="1700" i="1" dirty="0">
                <a:latin typeface="Arial" panose="020B0604020202020204" pitchFamily="34" charset="0"/>
                <a:cs typeface="Arial" panose="020B0604020202020204" pitchFamily="34" charset="0"/>
              </a:rPr>
              <a:t>NEJM. 1991</a:t>
            </a:r>
            <a:endParaRPr lang="en-US" sz="1700" dirty="0">
              <a:latin typeface="Arial" panose="020B0604020202020204" pitchFamily="34" charset="0"/>
              <a:cs typeface="Arial" panose="020B0604020202020204" pitchFamily="34" charset="0"/>
            </a:endParaRPr>
          </a:p>
          <a:p>
            <a:pPr lvl="0"/>
            <a:r>
              <a:rPr lang="en-US" sz="2600" dirty="0">
                <a:latin typeface="Arial" panose="020B0604020202020204" pitchFamily="34" charset="0"/>
                <a:cs typeface="Arial" panose="020B0604020202020204" pitchFamily="34" charset="0"/>
              </a:rPr>
              <a:t>Children with ADHD had lower levels of iron stores (ferritin) and the lower the level the more severe the learning problems </a:t>
            </a:r>
          </a:p>
          <a:p>
            <a:pPr lvl="6"/>
            <a:r>
              <a:rPr lang="en-US" sz="1700" dirty="0" err="1">
                <a:latin typeface="Arial" panose="020B0604020202020204" pitchFamily="34" charset="0"/>
                <a:cs typeface="Arial" panose="020B0604020202020204" pitchFamily="34" charset="0"/>
              </a:rPr>
              <a:t>Konofal</a:t>
            </a:r>
            <a:r>
              <a:rPr lang="en-US" sz="1700" dirty="0">
                <a:latin typeface="Arial" panose="020B0604020202020204" pitchFamily="34" charset="0"/>
                <a:cs typeface="Arial" panose="020B0604020202020204" pitchFamily="34" charset="0"/>
              </a:rPr>
              <a:t> et al. </a:t>
            </a:r>
            <a:r>
              <a:rPr lang="en-US" sz="1700" i="1" dirty="0">
                <a:latin typeface="Arial" panose="020B0604020202020204" pitchFamily="34" charset="0"/>
                <a:cs typeface="Arial" panose="020B0604020202020204" pitchFamily="34" charset="0"/>
              </a:rPr>
              <a:t>Arch </a:t>
            </a:r>
            <a:r>
              <a:rPr lang="en-US" sz="1700" i="1" dirty="0" err="1">
                <a:latin typeface="Arial" panose="020B0604020202020204" pitchFamily="34" charset="0"/>
                <a:cs typeface="Arial" panose="020B0604020202020204" pitchFamily="34" charset="0"/>
              </a:rPr>
              <a:t>Pediatr</a:t>
            </a:r>
            <a:r>
              <a:rPr lang="en-US" sz="1700" i="1" dirty="0">
                <a:latin typeface="Arial" panose="020B0604020202020204" pitchFamily="34" charset="0"/>
                <a:cs typeface="Arial" panose="020B0604020202020204" pitchFamily="34" charset="0"/>
              </a:rPr>
              <a:t> </a:t>
            </a:r>
            <a:r>
              <a:rPr lang="en-US" sz="1700" i="1" dirty="0" err="1">
                <a:latin typeface="Arial" panose="020B0604020202020204" pitchFamily="34" charset="0"/>
                <a:cs typeface="Arial" panose="020B0604020202020204" pitchFamily="34" charset="0"/>
              </a:rPr>
              <a:t>Adolesc</a:t>
            </a:r>
            <a:r>
              <a:rPr lang="en-US" sz="1700" i="1" dirty="0">
                <a:latin typeface="Arial" panose="020B0604020202020204" pitchFamily="34" charset="0"/>
                <a:cs typeface="Arial" panose="020B0604020202020204" pitchFamily="34" charset="0"/>
              </a:rPr>
              <a:t> Med</a:t>
            </a:r>
            <a:r>
              <a:rPr lang="en-US" sz="1700" dirty="0">
                <a:latin typeface="Arial" panose="020B0604020202020204" pitchFamily="34" charset="0"/>
                <a:cs typeface="Arial" panose="020B0604020202020204" pitchFamily="34" charset="0"/>
              </a:rPr>
              <a:t>. 2004  </a:t>
            </a:r>
          </a:p>
          <a:p>
            <a:pPr lvl="0"/>
            <a:r>
              <a:rPr lang="en-US" sz="2600" dirty="0">
                <a:latin typeface="Arial" panose="020B0604020202020204" pitchFamily="34" charset="0"/>
                <a:cs typeface="Arial" panose="020B0604020202020204" pitchFamily="34" charset="0"/>
              </a:rPr>
              <a:t>Treating children with iron improves their performance on verbal learning, memory </a:t>
            </a:r>
            <a:r>
              <a:rPr lang="en-US" sz="2300" dirty="0">
                <a:latin typeface="Arial" panose="020B0604020202020204" pitchFamily="34" charset="0"/>
                <a:cs typeface="Arial" panose="020B0604020202020204" pitchFamily="34" charset="0"/>
              </a:rPr>
              <a:t>(73 girls with low ferritin randomly assigned 650 mg 2x/day ferrous sulfate or placebo x 8 </a:t>
            </a:r>
            <a:r>
              <a:rPr lang="en-US" sz="2300" dirty="0" err="1">
                <a:latin typeface="Arial" panose="020B0604020202020204" pitchFamily="34" charset="0"/>
                <a:cs typeface="Arial" panose="020B0604020202020204" pitchFamily="34" charset="0"/>
              </a:rPr>
              <a:t>wks</a:t>
            </a:r>
            <a:r>
              <a:rPr lang="en-US" sz="2300" dirty="0">
                <a:latin typeface="Arial" panose="020B0604020202020204" pitchFamily="34" charset="0"/>
                <a:cs typeface="Arial" panose="020B0604020202020204" pitchFamily="34" charset="0"/>
              </a:rPr>
              <a:t>)</a:t>
            </a:r>
          </a:p>
          <a:p>
            <a:pPr lvl="6"/>
            <a:r>
              <a:rPr lang="en-US" sz="1700" dirty="0">
                <a:latin typeface="Arial" panose="020B0604020202020204" pitchFamily="34" charset="0"/>
                <a:cs typeface="Arial" panose="020B0604020202020204" pitchFamily="34" charset="0"/>
              </a:rPr>
              <a:t>Bruner AB et al. </a:t>
            </a:r>
            <a:r>
              <a:rPr lang="en-US" sz="1700" i="1" dirty="0">
                <a:latin typeface="Arial" panose="020B0604020202020204" pitchFamily="34" charset="0"/>
                <a:cs typeface="Arial" panose="020B0604020202020204" pitchFamily="34" charset="0"/>
              </a:rPr>
              <a:t>Lancet. 1996</a:t>
            </a:r>
            <a:endParaRPr lang="en-US" sz="1700" dirty="0">
              <a:latin typeface="Arial" panose="020B0604020202020204" pitchFamily="34" charset="0"/>
              <a:cs typeface="Arial" panose="020B0604020202020204" pitchFamily="34" charset="0"/>
            </a:endParaRPr>
          </a:p>
          <a:p>
            <a:r>
              <a:rPr lang="en-US" sz="2600" dirty="0">
                <a:latin typeface="Arial" panose="020B0604020202020204" pitchFamily="34" charset="0"/>
                <a:cs typeface="Arial" panose="020B0604020202020204" pitchFamily="34" charset="0"/>
              </a:rPr>
              <a:t>Treating children with iron improves their ADHD symptoms (23 children with ADHD; ages 5 to 8; ferritin &lt; 30 ng/ml -&gt; 18 given Fe-sulfate 80 mg/d x 12 </a:t>
            </a:r>
            <a:r>
              <a:rPr lang="en-US" sz="2600" dirty="0" err="1">
                <a:latin typeface="Arial" panose="020B0604020202020204" pitchFamily="34" charset="0"/>
                <a:cs typeface="Arial" panose="020B0604020202020204" pitchFamily="34" charset="0"/>
              </a:rPr>
              <a:t>wks</a:t>
            </a:r>
            <a:r>
              <a:rPr lang="en-US" sz="2600" dirty="0">
                <a:latin typeface="Arial" panose="020B0604020202020204" pitchFamily="34" charset="0"/>
                <a:cs typeface="Arial" panose="020B0604020202020204" pitchFamily="34" charset="0"/>
              </a:rPr>
              <a:t>; 5 placebo)</a:t>
            </a:r>
          </a:p>
          <a:p>
            <a:pPr lvl="6"/>
            <a:r>
              <a:rPr lang="en-US" sz="1700" dirty="0" err="1">
                <a:latin typeface="Arial" panose="020B0604020202020204" pitchFamily="34" charset="0"/>
                <a:cs typeface="Arial" panose="020B0604020202020204" pitchFamily="34" charset="0"/>
              </a:rPr>
              <a:t>Konofal</a:t>
            </a:r>
            <a:r>
              <a:rPr lang="en-US" sz="1700" dirty="0">
                <a:latin typeface="Arial" panose="020B0604020202020204" pitchFamily="34" charset="0"/>
                <a:cs typeface="Arial" panose="020B0604020202020204" pitchFamily="34" charset="0"/>
              </a:rPr>
              <a:t> et al. </a:t>
            </a:r>
            <a:r>
              <a:rPr lang="en-US" sz="1700" i="1" dirty="0" err="1">
                <a:latin typeface="Arial" panose="020B0604020202020204" pitchFamily="34" charset="0"/>
                <a:cs typeface="Arial" panose="020B0604020202020204" pitchFamily="34" charset="0"/>
              </a:rPr>
              <a:t>Pediatr</a:t>
            </a:r>
            <a:r>
              <a:rPr lang="en-US" sz="1700" i="1" dirty="0">
                <a:latin typeface="Arial" panose="020B0604020202020204" pitchFamily="34" charset="0"/>
                <a:cs typeface="Arial" panose="020B0604020202020204" pitchFamily="34" charset="0"/>
              </a:rPr>
              <a:t> Neurol. 2008</a:t>
            </a:r>
            <a:endParaRPr lang="en-US" sz="1700" dirty="0">
              <a:latin typeface="Arial" panose="020B0604020202020204" pitchFamily="34" charset="0"/>
              <a:cs typeface="Arial" panose="020B0604020202020204" pitchFamily="34" charset="0"/>
            </a:endParaRPr>
          </a:p>
          <a:p>
            <a:r>
              <a:rPr lang="en-US" sz="2600" dirty="0">
                <a:latin typeface="Arial" panose="020B0604020202020204" pitchFamily="34" charset="0"/>
                <a:cs typeface="Arial" panose="020B0604020202020204" pitchFamily="34" charset="0"/>
              </a:rPr>
              <a:t>Check iron and iron stores (ferritin). Dose at 3 mg/kg and then retest after 3 months (watch for constipation). It can take 6 months or more for the iron stores to build up. </a:t>
            </a:r>
          </a:p>
          <a:p>
            <a:r>
              <a:rPr lang="en-US" sz="2600" dirty="0">
                <a:latin typeface="Arial" panose="020B0604020202020204" pitchFamily="34" charset="0"/>
                <a:cs typeface="Arial" panose="020B0604020202020204" pitchFamily="34" charset="0"/>
              </a:rPr>
              <a:t>Good food sources for iron include meats, liver, beans, leafy green vegetables. </a:t>
            </a:r>
          </a:p>
          <a:p>
            <a:r>
              <a:rPr lang="en-US" sz="2600" dirty="0">
                <a:latin typeface="Arial" panose="020B0604020202020204" pitchFamily="34" charset="0"/>
                <a:cs typeface="Arial" panose="020B0604020202020204" pitchFamily="34" charset="0"/>
              </a:rPr>
              <a:t>Giving iron supplements with milk or dairy products can interfere with absorption.  Giving iron supplements with citrus &amp; vitamin C can help absorption.</a:t>
            </a:r>
          </a:p>
          <a:p>
            <a:endParaRPr lang="en-US" dirty="0"/>
          </a:p>
        </p:txBody>
      </p:sp>
    </p:spTree>
    <p:extLst>
      <p:ext uri="{BB962C8B-B14F-4D97-AF65-F5344CB8AC3E}">
        <p14:creationId xmlns:p14="http://schemas.microsoft.com/office/powerpoint/2010/main" val="238675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 calcmode="lin" valueType="num">
                                      <p:cBhvr additive="base">
                                        <p:cTn id="5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 calcmode="lin" valueType="num">
                                      <p:cBhvr additive="base">
                                        <p:cTn id="5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E8F11-20BA-4E4E-A234-65BC4DC21AA3}"/>
              </a:ext>
            </a:extLst>
          </p:cNvPr>
          <p:cNvSpPr>
            <a:spLocks noGrp="1"/>
          </p:cNvSpPr>
          <p:nvPr>
            <p:ph type="title"/>
          </p:nvPr>
        </p:nvSpPr>
        <p:spPr>
          <a:xfrm>
            <a:off x="381001" y="381000"/>
            <a:ext cx="7981950" cy="685800"/>
          </a:xfrm>
        </p:spPr>
        <p:txBody>
          <a:bodyPr/>
          <a:lstStyle/>
          <a:p>
            <a:r>
              <a:rPr lang="en-US" sz="3600" dirty="0">
                <a:latin typeface="Arial" panose="020B0604020202020204" pitchFamily="34" charset="0"/>
                <a:cs typeface="Arial" panose="020B0604020202020204" pitchFamily="34" charset="0"/>
              </a:rPr>
              <a:t>Making the Grade: ADHD &amp; Selenium</a:t>
            </a:r>
            <a:endParaRPr lang="en-US" dirty="0"/>
          </a:p>
        </p:txBody>
      </p:sp>
      <p:sp>
        <p:nvSpPr>
          <p:cNvPr id="3" name="Content Placeholder 2">
            <a:extLst>
              <a:ext uri="{FF2B5EF4-FFF2-40B4-BE49-F238E27FC236}">
                <a16:creationId xmlns:a16="http://schemas.microsoft.com/office/drawing/2014/main" id="{187C42BB-034F-AE4D-9386-4F857E410C42}"/>
              </a:ext>
            </a:extLst>
          </p:cNvPr>
          <p:cNvSpPr>
            <a:spLocks noGrp="1"/>
          </p:cNvSpPr>
          <p:nvPr>
            <p:ph idx="1"/>
          </p:nvPr>
        </p:nvSpPr>
        <p:spPr>
          <a:xfrm>
            <a:off x="76200" y="1066800"/>
            <a:ext cx="8286751" cy="5638800"/>
          </a:xfrm>
        </p:spPr>
        <p:txBody>
          <a:bodyPr>
            <a:normAutofit lnSpcReduction="10000"/>
          </a:bodyPr>
          <a:lstStyle/>
          <a:p>
            <a:r>
              <a:rPr lang="en-US" sz="2400" dirty="0">
                <a:latin typeface="Arial" panose="020B0604020202020204" pitchFamily="34" charset="0"/>
                <a:cs typeface="Arial" panose="020B0604020202020204" pitchFamily="34" charset="0"/>
              </a:rPr>
              <a:t>Selenium deficiency </a:t>
            </a:r>
          </a:p>
          <a:p>
            <a:pPr lvl="1"/>
            <a:r>
              <a:rPr lang="en-US" dirty="0">
                <a:latin typeface="Arial" panose="020B0604020202020204" pitchFamily="34" charset="0"/>
                <a:cs typeface="Arial" panose="020B0604020202020204" pitchFamily="34" charset="0"/>
              </a:rPr>
              <a:t>Increases susceptibility to</a:t>
            </a:r>
          </a:p>
          <a:p>
            <a:pPr lvl="2"/>
            <a:r>
              <a:rPr lang="en-US" sz="2000" dirty="0">
                <a:latin typeface="Arial" panose="020B0604020202020204" pitchFamily="34" charset="0"/>
                <a:cs typeface="Arial" panose="020B0604020202020204" pitchFamily="34" charset="0"/>
              </a:rPr>
              <a:t>Glutamate induced seizures</a:t>
            </a:r>
          </a:p>
          <a:p>
            <a:pPr lvl="2"/>
            <a:r>
              <a:rPr lang="en-US" altLang="en-US" sz="2000" dirty="0">
                <a:latin typeface="Arial" panose="020B0604020202020204" pitchFamily="34" charset="0"/>
                <a:ea typeface="ＭＳ Ｐゴシック" panose="020B0600070205080204" pitchFamily="34" charset="-128"/>
                <a:cs typeface="Arial" panose="020B0604020202020204" pitchFamily="34" charset="0"/>
              </a:rPr>
              <a:t>Defects in neuronal plasticity</a:t>
            </a:r>
            <a:endParaRPr lang="en-US" sz="20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Inter-connected to thyroid</a:t>
            </a:r>
          </a:p>
          <a:p>
            <a:pPr lvl="1"/>
            <a:r>
              <a:rPr lang="en-US" dirty="0">
                <a:latin typeface="Arial" panose="020B0604020202020204" pitchFamily="34" charset="0"/>
                <a:cs typeface="Arial" panose="020B0604020202020204" pitchFamily="34" charset="0"/>
              </a:rPr>
              <a:t>3 types of </a:t>
            </a:r>
            <a:r>
              <a:rPr lang="en-US" dirty="0" err="1">
                <a:latin typeface="Arial" panose="020B0604020202020204" pitchFamily="34" charset="0"/>
                <a:cs typeface="Arial" panose="020B0604020202020204" pitchFamily="34" charset="0"/>
              </a:rPr>
              <a:t>selenoproteins</a:t>
            </a:r>
            <a:r>
              <a:rPr lang="en-US" dirty="0">
                <a:latin typeface="Arial" panose="020B0604020202020204" pitchFamily="34" charset="0"/>
                <a:cs typeface="Arial" panose="020B0604020202020204" pitchFamily="34" charset="0"/>
              </a:rPr>
              <a:t>:</a:t>
            </a:r>
          </a:p>
          <a:p>
            <a:pPr lvl="2"/>
            <a:r>
              <a:rPr lang="en-US" sz="2000" dirty="0" err="1">
                <a:latin typeface="Arial" panose="020B0604020202020204" pitchFamily="34" charset="0"/>
                <a:cs typeface="Arial" panose="020B0604020202020204" pitchFamily="34" charset="0"/>
              </a:rPr>
              <a:t>GPx</a:t>
            </a:r>
            <a:r>
              <a:rPr lang="en-US" sz="2000" dirty="0">
                <a:latin typeface="Arial" panose="020B0604020202020204" pitchFamily="34" charset="0"/>
                <a:cs typeface="Arial" panose="020B0604020202020204" pitchFamily="34" charset="0"/>
              </a:rPr>
              <a:t> (glutathione peroxidases) – anti-oxidants</a:t>
            </a:r>
          </a:p>
          <a:p>
            <a:pPr lvl="2"/>
            <a:r>
              <a:rPr lang="en-US" sz="2000" dirty="0" err="1">
                <a:latin typeface="Arial" panose="020B0604020202020204" pitchFamily="34" charset="0"/>
                <a:cs typeface="Arial" panose="020B0604020202020204" pitchFamily="34" charset="0"/>
              </a:rPr>
              <a:t>TRx</a:t>
            </a:r>
            <a:r>
              <a:rPr lang="en-US" sz="2000" dirty="0">
                <a:latin typeface="Arial" panose="020B0604020202020204" pitchFamily="34" charset="0"/>
                <a:cs typeface="Arial" panose="020B0604020202020204" pitchFamily="34" charset="0"/>
              </a:rPr>
              <a:t> (thioredoxin reductases) – cell structure &amp; growth</a:t>
            </a:r>
          </a:p>
          <a:p>
            <a:pPr lvl="2"/>
            <a:r>
              <a:rPr lang="en-US" sz="2000" dirty="0">
                <a:latin typeface="Arial" panose="020B0604020202020204" pitchFamily="34" charset="0"/>
                <a:cs typeface="Arial" panose="020B0604020202020204" pitchFamily="34" charset="0"/>
              </a:rPr>
              <a:t>Dis (iodothyronine deiodinases) - convert T4 to T3</a:t>
            </a:r>
          </a:p>
          <a:p>
            <a:r>
              <a:rPr lang="en-US" sz="2400" dirty="0">
                <a:latin typeface="Arial" panose="020B0604020202020204" pitchFamily="34" charset="0"/>
                <a:cs typeface="Arial" panose="020B0604020202020204" pitchFamily="34" charset="0"/>
              </a:rPr>
              <a:t>Trace mineral in foods &amp; soil (</a:t>
            </a:r>
            <a:r>
              <a:rPr lang="en-US" dirty="0">
                <a:latin typeface="Arial" panose="020B0604020202020204" pitchFamily="34" charset="0"/>
                <a:cs typeface="Arial" panose="020B0604020202020204" pitchFamily="34" charset="0"/>
              </a:rPr>
              <a:t>geographic variability)</a:t>
            </a:r>
          </a:p>
          <a:p>
            <a:pPr lvl="2"/>
            <a:r>
              <a:rPr lang="en-US" dirty="0">
                <a:latin typeface="Arial" panose="020B0604020202020204" pitchFamily="34" charset="0"/>
                <a:cs typeface="Arial" panose="020B0604020202020204" pitchFamily="34" charset="0"/>
              </a:rPr>
              <a:t>Pacific Northwest</a:t>
            </a:r>
          </a:p>
          <a:p>
            <a:pPr lvl="2"/>
            <a:r>
              <a:rPr lang="en-US" dirty="0">
                <a:latin typeface="Arial" panose="020B0604020202020204" pitchFamily="34" charset="0"/>
                <a:cs typeface="Arial" panose="020B0604020202020204" pitchFamily="34" charset="0"/>
              </a:rPr>
              <a:t>Great Lakes region to the New England states</a:t>
            </a:r>
          </a:p>
          <a:p>
            <a:pPr lvl="2"/>
            <a:r>
              <a:rPr lang="en-US" dirty="0">
                <a:latin typeface="Arial" panose="020B0604020202020204" pitchFamily="34" charset="0"/>
                <a:cs typeface="Arial" panose="020B0604020202020204" pitchFamily="34" charset="0"/>
              </a:rPr>
              <a:t>Eastern seaboard of Florida</a:t>
            </a:r>
          </a:p>
          <a:p>
            <a:pPr lvl="2"/>
            <a:r>
              <a:rPr lang="en-US" dirty="0">
                <a:latin typeface="Arial" panose="020B0604020202020204" pitchFamily="34" charset="0"/>
                <a:cs typeface="Arial" panose="020B0604020202020204" pitchFamily="34" charset="0"/>
              </a:rPr>
              <a:t>Australia</a:t>
            </a:r>
          </a:p>
        </p:txBody>
      </p:sp>
      <p:pic>
        <p:nvPicPr>
          <p:cNvPr id="4" name="Picture 3">
            <a:extLst>
              <a:ext uri="{FF2B5EF4-FFF2-40B4-BE49-F238E27FC236}">
                <a16:creationId xmlns:a16="http://schemas.microsoft.com/office/drawing/2014/main" id="{FDE71A1E-8FF7-E449-B43A-888B582DCB9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43400" y="1066800"/>
            <a:ext cx="4800600"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955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 calcmode="lin" valueType="num">
                                      <p:cBhvr additive="base">
                                        <p:cTn id="5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 calcmode="lin" valueType="num">
                                      <p:cBhvr additive="base">
                                        <p:cTn id="5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anim calcmode="lin" valueType="num">
                                      <p:cBhvr additive="base">
                                        <p:cTn id="5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
                                            <p:txEl>
                                              <p:pRg st="13" end="13"/>
                                            </p:txEl>
                                          </p:spTgt>
                                        </p:tgtEl>
                                        <p:attrNameLst>
                                          <p:attrName>style.visibility</p:attrName>
                                        </p:attrNameLst>
                                      </p:cBhvr>
                                      <p:to>
                                        <p:strVal val="visible"/>
                                      </p:to>
                                    </p:set>
                                    <p:anim calcmode="lin" valueType="num">
                                      <p:cBhvr additive="base">
                                        <p:cTn id="63"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8515F-A88F-9F43-992B-AAD1EB314DB3}"/>
              </a:ext>
            </a:extLst>
          </p:cNvPr>
          <p:cNvSpPr>
            <a:spLocks noGrp="1"/>
          </p:cNvSpPr>
          <p:nvPr>
            <p:ph type="title"/>
          </p:nvPr>
        </p:nvSpPr>
        <p:spPr>
          <a:xfrm>
            <a:off x="779463" y="381000"/>
            <a:ext cx="7583487" cy="685800"/>
          </a:xfrm>
        </p:spPr>
        <p:txBody>
          <a:bodyPr/>
          <a:lstStyle/>
          <a:p>
            <a:r>
              <a:rPr lang="en-US" sz="3200" dirty="0">
                <a:latin typeface="Arial" panose="020B0604020202020204" pitchFamily="34" charset="0"/>
                <a:cs typeface="Arial" panose="020B0604020202020204" pitchFamily="34" charset="0"/>
              </a:rPr>
              <a:t>Making the Grade: ADHD &amp; Magnesium</a:t>
            </a:r>
            <a:endParaRPr lang="en-US" sz="3200" dirty="0"/>
          </a:p>
        </p:txBody>
      </p:sp>
      <p:sp>
        <p:nvSpPr>
          <p:cNvPr id="3" name="Content Placeholder 2">
            <a:extLst>
              <a:ext uri="{FF2B5EF4-FFF2-40B4-BE49-F238E27FC236}">
                <a16:creationId xmlns:a16="http://schemas.microsoft.com/office/drawing/2014/main" id="{725315C9-4E30-3D4E-8D05-E418022F23BC}"/>
              </a:ext>
            </a:extLst>
          </p:cNvPr>
          <p:cNvSpPr>
            <a:spLocks noGrp="1"/>
          </p:cNvSpPr>
          <p:nvPr>
            <p:ph idx="1"/>
          </p:nvPr>
        </p:nvSpPr>
        <p:spPr>
          <a:xfrm>
            <a:off x="152401" y="609600"/>
            <a:ext cx="5257799" cy="6248400"/>
          </a:xfrm>
        </p:spPr>
        <p:txBody>
          <a:bodyPr>
            <a:normAutofit fontScale="85000" lnSpcReduction="20000"/>
          </a:bodyPr>
          <a:lstStyle/>
          <a:p>
            <a:pPr marL="282575" lvl="1" indent="0">
              <a:lnSpc>
                <a:spcPct val="80000"/>
              </a:lnSpc>
              <a:buNone/>
            </a:pPr>
            <a:endParaRPr lang="en-US" altLang="en-US" sz="2400" dirty="0">
              <a:latin typeface="Arial" panose="020B0604020202020204" pitchFamily="34" charset="0"/>
              <a:ea typeface="ＭＳ Ｐゴシック" panose="020B0600070205080204" pitchFamily="34" charset="-128"/>
              <a:cs typeface="Arial" panose="020B0604020202020204" pitchFamily="34" charset="0"/>
            </a:endParaRPr>
          </a:p>
          <a:p>
            <a:pPr lvl="0"/>
            <a:r>
              <a:rPr lang="en-US" sz="2400" dirty="0">
                <a:latin typeface="Arial" panose="020B0604020202020204" pitchFamily="34" charset="0"/>
                <a:cs typeface="Arial" panose="020B0604020202020204" pitchFamily="34" charset="0"/>
              </a:rPr>
              <a:t>Deficiencies in magnesium have been found in children with hyperactivity, distractibility and disruptive behavior </a:t>
            </a:r>
          </a:p>
          <a:p>
            <a:pPr lvl="4"/>
            <a:r>
              <a:rPr lang="en-US" sz="1400" dirty="0" err="1">
                <a:latin typeface="Arial" panose="020B0604020202020204" pitchFamily="34" charset="0"/>
                <a:cs typeface="Arial" panose="020B0604020202020204" pitchFamily="34" charset="0"/>
              </a:rPr>
              <a:t>Kozielec</a:t>
            </a:r>
            <a:r>
              <a:rPr lang="en-US" sz="1400" dirty="0">
                <a:latin typeface="Arial" panose="020B0604020202020204" pitchFamily="34" charset="0"/>
                <a:cs typeface="Arial" panose="020B0604020202020204" pitchFamily="34" charset="0"/>
              </a:rPr>
              <a:t> et </a:t>
            </a:r>
            <a:r>
              <a:rPr lang="en-US" sz="1400" dirty="0" err="1">
                <a:latin typeface="Arial" panose="020B0604020202020204" pitchFamily="34" charset="0"/>
                <a:cs typeface="Arial" panose="020B0604020202020204" pitchFamily="34" charset="0"/>
              </a:rPr>
              <a:t>al.</a:t>
            </a:r>
            <a:r>
              <a:rPr lang="en-US" sz="1400" i="1" dirty="0" err="1">
                <a:latin typeface="Arial" panose="020B0604020202020204" pitchFamily="34" charset="0"/>
                <a:cs typeface="Arial" panose="020B0604020202020204" pitchFamily="34" charset="0"/>
              </a:rPr>
              <a:t>Magnes</a:t>
            </a:r>
            <a:r>
              <a:rPr lang="en-US" sz="1400" i="1" dirty="0">
                <a:latin typeface="Arial" panose="020B0604020202020204" pitchFamily="34" charset="0"/>
                <a:cs typeface="Arial" panose="020B0604020202020204" pitchFamily="34" charset="0"/>
              </a:rPr>
              <a:t> Res. 1997</a:t>
            </a:r>
            <a:r>
              <a:rPr lang="en-US" sz="1400" dirty="0">
                <a:latin typeface="Arial" panose="020B0604020202020204" pitchFamily="34" charset="0"/>
                <a:cs typeface="Arial" panose="020B0604020202020204" pitchFamily="34" charset="0"/>
              </a:rPr>
              <a:t> </a:t>
            </a:r>
          </a:p>
          <a:p>
            <a:pPr lvl="0"/>
            <a:r>
              <a:rPr lang="en-US" sz="2400" dirty="0">
                <a:latin typeface="Arial" panose="020B0604020202020204" pitchFamily="34" charset="0"/>
                <a:cs typeface="Arial" panose="020B0604020202020204" pitchFamily="34" charset="0"/>
              </a:rPr>
              <a:t>Magnesium can decrease hyperactivity in a child with ADHD </a:t>
            </a:r>
          </a:p>
          <a:p>
            <a:pPr lvl="4"/>
            <a:r>
              <a:rPr lang="en-US" sz="1400" dirty="0" err="1">
                <a:latin typeface="Arial" panose="020B0604020202020204" pitchFamily="34" charset="0"/>
                <a:cs typeface="Arial" panose="020B0604020202020204" pitchFamily="34" charset="0"/>
              </a:rPr>
              <a:t>Starobrat-Hermelin</a:t>
            </a:r>
            <a:r>
              <a:rPr lang="en-US" sz="1400" dirty="0">
                <a:latin typeface="Arial" panose="020B0604020202020204" pitchFamily="34" charset="0"/>
                <a:cs typeface="Arial" panose="020B0604020202020204" pitchFamily="34" charset="0"/>
              </a:rPr>
              <a:t> et al. </a:t>
            </a:r>
            <a:r>
              <a:rPr lang="en-US" sz="1400" i="1" dirty="0" err="1">
                <a:latin typeface="Arial" panose="020B0604020202020204" pitchFamily="34" charset="0"/>
                <a:cs typeface="Arial" panose="020B0604020202020204" pitchFamily="34" charset="0"/>
              </a:rPr>
              <a:t>Magnes</a:t>
            </a:r>
            <a:r>
              <a:rPr lang="en-US" sz="1400" i="1" dirty="0">
                <a:latin typeface="Arial" panose="020B0604020202020204" pitchFamily="34" charset="0"/>
                <a:cs typeface="Arial" panose="020B0604020202020204" pitchFamily="34" charset="0"/>
              </a:rPr>
              <a:t> Res</a:t>
            </a:r>
            <a:r>
              <a:rPr lang="en-US" sz="1400" dirty="0">
                <a:latin typeface="Arial" panose="020B0604020202020204" pitchFamily="34" charset="0"/>
                <a:cs typeface="Arial" panose="020B0604020202020204" pitchFamily="34" charset="0"/>
              </a:rPr>
              <a:t>. 1997 </a:t>
            </a:r>
          </a:p>
          <a:p>
            <a:pPr marL="1143000" lvl="4" indent="0">
              <a:buNone/>
            </a:pPr>
            <a:endParaRPr lang="en-US" dirty="0">
              <a:latin typeface="Arial" panose="020B0604020202020204" pitchFamily="34" charset="0"/>
              <a:cs typeface="Arial" panose="020B0604020202020204" pitchFamily="34" charset="0"/>
            </a:endParaRPr>
          </a:p>
          <a:p>
            <a:pPr lvl="2">
              <a:lnSpc>
                <a:spcPct val="80000"/>
              </a:lnSpc>
            </a:pPr>
            <a:r>
              <a:rPr lang="en-US" altLang="en-US" sz="2100" dirty="0">
                <a:latin typeface="Arial" panose="020B0604020202020204" pitchFamily="34" charset="0"/>
                <a:ea typeface="ＭＳ Ｐゴシック" panose="020B0600070205080204" pitchFamily="34" charset="-128"/>
                <a:cs typeface="Arial" panose="020B0604020202020204" pitchFamily="34" charset="0"/>
              </a:rPr>
              <a:t>&gt; 300 enzymatic functions; neuromuscular, BP, osmotic laxative</a:t>
            </a:r>
          </a:p>
          <a:p>
            <a:pPr lvl="2">
              <a:lnSpc>
                <a:spcPct val="80000"/>
              </a:lnSpc>
            </a:pPr>
            <a:r>
              <a:rPr lang="en-US" altLang="en-US" sz="2100" dirty="0">
                <a:latin typeface="Arial" panose="020B0604020202020204" pitchFamily="34" charset="0"/>
                <a:ea typeface="ＭＳ Ｐゴシック" panose="020B0600070205080204" pitchFamily="34" charset="-128"/>
                <a:cs typeface="Arial" panose="020B0604020202020204" pitchFamily="34" charset="0"/>
              </a:rPr>
              <a:t>Deficiency causes hyperactivity, anxiety, twitches, insomnia</a:t>
            </a:r>
          </a:p>
          <a:p>
            <a:pPr lvl="2">
              <a:lnSpc>
                <a:spcPct val="80000"/>
              </a:lnSpc>
            </a:pPr>
            <a:r>
              <a:rPr lang="en-US" altLang="en-US" sz="2100" dirty="0">
                <a:latin typeface="Arial" panose="020B0604020202020204" pitchFamily="34" charset="0"/>
                <a:ea typeface="ＭＳ Ｐゴシック" panose="020B0600070205080204" pitchFamily="34" charset="-128"/>
                <a:cs typeface="Arial" panose="020B0604020202020204" pitchFamily="34" charset="0"/>
              </a:rPr>
              <a:t>Sighing/salt craving/constipation</a:t>
            </a:r>
          </a:p>
          <a:p>
            <a:pPr lvl="2">
              <a:lnSpc>
                <a:spcPct val="80000"/>
              </a:lnSpc>
            </a:pPr>
            <a:r>
              <a:rPr lang="en-US" altLang="en-US" sz="2100" dirty="0">
                <a:latin typeface="Arial" panose="020B0604020202020204" pitchFamily="34" charset="0"/>
                <a:ea typeface="ＭＳ Ｐゴシック" panose="020B0600070205080204" pitchFamily="34" charset="-128"/>
                <a:cs typeface="Arial" panose="020B0604020202020204" pitchFamily="34" charset="0"/>
              </a:rPr>
              <a:t>Forms – citrate, glycinate, oxide; Epsom salt baths</a:t>
            </a:r>
          </a:p>
          <a:p>
            <a:r>
              <a:rPr lang="en-US" sz="2400" dirty="0">
                <a:latin typeface="Arial" panose="020B0604020202020204" pitchFamily="34" charset="0"/>
                <a:cs typeface="Arial" panose="020B0604020202020204" pitchFamily="34" charset="0"/>
              </a:rPr>
              <a:t>Check RBC magnesium levels </a:t>
            </a:r>
          </a:p>
          <a:p>
            <a:r>
              <a:rPr lang="en-US" sz="2400" dirty="0">
                <a:latin typeface="Arial" panose="020B0604020202020204" pitchFamily="34" charset="0"/>
                <a:cs typeface="Arial" panose="020B0604020202020204" pitchFamily="34" charset="0"/>
              </a:rPr>
              <a:t>Magnesium is found in many foods </a:t>
            </a:r>
          </a:p>
          <a:p>
            <a:r>
              <a:rPr lang="en-US" sz="2400" dirty="0">
                <a:latin typeface="Arial" panose="020B0604020202020204" pitchFamily="34" charset="0"/>
                <a:cs typeface="Arial" panose="020B0604020202020204" pitchFamily="34" charset="0"/>
              </a:rPr>
              <a:t>Refined and processed food products are drained of their magnesium content and thus many children are deficient.  </a:t>
            </a:r>
          </a:p>
          <a:p>
            <a:endParaRPr lang="en-US" dirty="0"/>
          </a:p>
        </p:txBody>
      </p:sp>
      <p:pic>
        <p:nvPicPr>
          <p:cNvPr id="4" name="Content Placeholder 3">
            <a:extLst>
              <a:ext uri="{FF2B5EF4-FFF2-40B4-BE49-F238E27FC236}">
                <a16:creationId xmlns:a16="http://schemas.microsoft.com/office/drawing/2014/main" id="{4AAEED46-0FAD-A342-B4CC-EA2FA94D92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0200" y="3657600"/>
            <a:ext cx="3733800" cy="3200400"/>
          </a:xfrm>
          <a:prstGeom prst="rect">
            <a:avLst/>
          </a:prstGeom>
        </p:spPr>
      </p:pic>
      <p:pic>
        <p:nvPicPr>
          <p:cNvPr id="5" name="Picture 7">
            <a:extLst>
              <a:ext uri="{FF2B5EF4-FFF2-40B4-BE49-F238E27FC236}">
                <a16:creationId xmlns:a16="http://schemas.microsoft.com/office/drawing/2014/main" id="{BA5E3B6F-320B-104D-A5FC-E52A30A4B7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066800"/>
            <a:ext cx="3733800"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4431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 calcmode="lin" valueType="num">
                                      <p:cBhvr additive="base">
                                        <p:cTn id="3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 calcmode="lin" valueType="num">
                                      <p:cBhvr additive="base">
                                        <p:cTn id="4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calcmode="lin" valueType="num">
                                      <p:cBhvr additive="base">
                                        <p:cTn id="5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a:extLst>
              <a:ext uri="{FF2B5EF4-FFF2-40B4-BE49-F238E27FC236}">
                <a16:creationId xmlns:a16="http://schemas.microsoft.com/office/drawing/2014/main" id="{94C2226B-48F5-7240-8D40-FD2CD3F5C422}"/>
              </a:ext>
            </a:extLst>
          </p:cNvPr>
          <p:cNvSpPr>
            <a:spLocks noGrp="1"/>
          </p:cNvSpPr>
          <p:nvPr>
            <p:ph type="title"/>
          </p:nvPr>
        </p:nvSpPr>
        <p:spPr/>
        <p:txBody>
          <a:bodyPr vert="horz" lIns="68580" tIns="34290" rIns="68580" bIns="34290" rtlCol="0" anchor="ctr" anchorCtr="0">
            <a:noAutofit/>
          </a:bodyPr>
          <a:lstStyle/>
          <a:p>
            <a:r>
              <a:rPr lang="en-US" sz="3200" dirty="0">
                <a:latin typeface="Arial" panose="020B0604020202020204" pitchFamily="34" charset="0"/>
                <a:cs typeface="Arial" panose="020B0604020202020204" pitchFamily="34" charset="0"/>
              </a:rPr>
              <a:t>Making the Grade: ADHD &amp; Zinc</a:t>
            </a:r>
            <a:endParaRPr lang="en-US" altLang="en-US" sz="3200" dirty="0">
              <a:solidFill>
                <a:schemeClr val="tx2"/>
              </a:solidFill>
              <a:latin typeface="Cambria" panose="02040503050406030204" pitchFamily="18" charset="0"/>
              <a:ea typeface="ＭＳ Ｐゴシック" panose="020B0600070205080204" pitchFamily="34" charset="-128"/>
            </a:endParaRPr>
          </a:p>
        </p:txBody>
      </p:sp>
      <p:sp>
        <p:nvSpPr>
          <p:cNvPr id="3" name="Content Placeholder 2">
            <a:extLst>
              <a:ext uri="{FF2B5EF4-FFF2-40B4-BE49-F238E27FC236}">
                <a16:creationId xmlns:a16="http://schemas.microsoft.com/office/drawing/2014/main" id="{74520F43-D5CE-9844-BCC4-10C0404D9F04}"/>
              </a:ext>
            </a:extLst>
          </p:cNvPr>
          <p:cNvSpPr>
            <a:spLocks noGrp="1"/>
          </p:cNvSpPr>
          <p:nvPr>
            <p:ph idx="1"/>
          </p:nvPr>
        </p:nvSpPr>
        <p:spPr>
          <a:xfrm>
            <a:off x="76200" y="1219200"/>
            <a:ext cx="7086600" cy="4495799"/>
          </a:xfrm>
        </p:spPr>
        <p:txBody>
          <a:bodyPr>
            <a:normAutofit lnSpcReduction="10000"/>
          </a:bodyPr>
          <a:lstStyle/>
          <a:p>
            <a:r>
              <a:rPr lang="en-US" sz="3200" dirty="0">
                <a:latin typeface="Arial" panose="020B0604020202020204" pitchFamily="34" charset="0"/>
                <a:cs typeface="Arial" panose="020B0604020202020204" pitchFamily="34" charset="0"/>
              </a:rPr>
              <a:t>Zinc</a:t>
            </a:r>
          </a:p>
          <a:p>
            <a:pPr lvl="1"/>
            <a:r>
              <a:rPr lang="en-US" sz="2200" dirty="0">
                <a:latin typeface="Arial" panose="020B0604020202020204" pitchFamily="34" charset="0"/>
                <a:cs typeface="Arial" panose="020B0604020202020204" pitchFamily="34" charset="0"/>
              </a:rPr>
              <a:t>Often low in ADHD</a:t>
            </a:r>
          </a:p>
          <a:p>
            <a:pPr lvl="3"/>
            <a:r>
              <a:rPr lang="en-US" sz="1300" dirty="0" err="1"/>
              <a:t>Yorbik</a:t>
            </a:r>
            <a:r>
              <a:rPr lang="en-US" sz="1300" dirty="0"/>
              <a:t> et </a:t>
            </a:r>
            <a:r>
              <a:rPr lang="en-US" sz="1300" dirty="0" err="1"/>
              <a:t>al.</a:t>
            </a:r>
            <a:r>
              <a:rPr lang="en-US" sz="1300" i="1" dirty="0" err="1"/>
              <a:t>Prog</a:t>
            </a:r>
            <a:r>
              <a:rPr lang="en-US" sz="1300" i="1" dirty="0"/>
              <a:t> Neuropsychopharmacol </a:t>
            </a:r>
            <a:r>
              <a:rPr lang="en-US" sz="1300" i="1" dirty="0" err="1"/>
              <a:t>Biol</a:t>
            </a:r>
            <a:r>
              <a:rPr lang="en-US" sz="1300" i="1" dirty="0"/>
              <a:t> Psychiatry</a:t>
            </a:r>
            <a:r>
              <a:rPr lang="en-US" sz="1300" dirty="0"/>
              <a:t>. 2008 </a:t>
            </a:r>
            <a:endParaRPr lang="en-US" sz="13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May be related to low free FA levels </a:t>
            </a:r>
          </a:p>
          <a:p>
            <a:pPr lvl="7"/>
            <a:r>
              <a:rPr lang="en-US" sz="1300" i="1" dirty="0" err="1">
                <a:latin typeface="Arial" panose="020B0604020202020204" pitchFamily="34" charset="0"/>
                <a:cs typeface="Arial" panose="020B0604020202020204" pitchFamily="34" charset="0"/>
              </a:rPr>
              <a:t>Bekaroglu</a:t>
            </a:r>
            <a:r>
              <a:rPr lang="en-US" sz="1300" i="1" dirty="0">
                <a:latin typeface="Arial" panose="020B0604020202020204" pitchFamily="34" charset="0"/>
                <a:cs typeface="Arial" panose="020B0604020202020204" pitchFamily="34" charset="0"/>
              </a:rPr>
              <a:t> et al. J Child </a:t>
            </a:r>
            <a:r>
              <a:rPr lang="en-US" sz="1300" i="1" dirty="0" err="1">
                <a:latin typeface="Arial" panose="020B0604020202020204" pitchFamily="34" charset="0"/>
                <a:cs typeface="Arial" panose="020B0604020202020204" pitchFamily="34" charset="0"/>
              </a:rPr>
              <a:t>Psychol</a:t>
            </a:r>
            <a:r>
              <a:rPr lang="en-US" sz="1300" i="1" dirty="0">
                <a:latin typeface="Arial" panose="020B0604020202020204" pitchFamily="34" charset="0"/>
                <a:cs typeface="Arial" panose="020B0604020202020204" pitchFamily="34" charset="0"/>
              </a:rPr>
              <a:t> Psychiatry. 1996</a:t>
            </a:r>
            <a:endParaRPr lang="en-US" sz="2200" dirty="0">
              <a:latin typeface="Arial" panose="020B0604020202020204" pitchFamily="34" charset="0"/>
              <a:cs typeface="Arial" panose="020B0604020202020204" pitchFamily="34" charset="0"/>
            </a:endParaRPr>
          </a:p>
          <a:p>
            <a:pPr lvl="1"/>
            <a:r>
              <a:rPr lang="en-US" sz="2400" dirty="0">
                <a:latin typeface="Arial" panose="020B0604020202020204" pitchFamily="34" charset="0"/>
                <a:cs typeface="Arial" panose="020B0604020202020204" pitchFamily="34" charset="0"/>
              </a:rPr>
              <a:t>Low zinc may predict poor response to amphetamines &amp; stimulant medications</a:t>
            </a:r>
          </a:p>
          <a:p>
            <a:pPr lvl="7"/>
            <a:r>
              <a:rPr lang="en-US" i="1" dirty="0">
                <a:latin typeface="Arial" panose="020B0604020202020204" pitchFamily="34" charset="0"/>
                <a:cs typeface="Arial" panose="020B0604020202020204" pitchFamily="34" charset="0"/>
              </a:rPr>
              <a:t>Arnold et al.  </a:t>
            </a:r>
            <a:r>
              <a:rPr lang="en-US" i="1" dirty="0" err="1">
                <a:latin typeface="Arial" panose="020B0604020202020204" pitchFamily="34" charset="0"/>
                <a:cs typeface="Arial" panose="020B0604020202020204" pitchFamily="34" charset="0"/>
              </a:rPr>
              <a:t>Int</a:t>
            </a:r>
            <a:r>
              <a:rPr lang="en-US" i="1" dirty="0">
                <a:latin typeface="Arial" panose="020B0604020202020204" pitchFamily="34" charset="0"/>
                <a:cs typeface="Arial" panose="020B0604020202020204" pitchFamily="34" charset="0"/>
              </a:rPr>
              <a:t> J </a:t>
            </a:r>
            <a:r>
              <a:rPr lang="en-US" i="1" dirty="0" err="1">
                <a:latin typeface="Arial" panose="020B0604020202020204" pitchFamily="34" charset="0"/>
                <a:cs typeface="Arial" panose="020B0604020202020204" pitchFamily="34" charset="0"/>
              </a:rPr>
              <a:t>Neurosci</a:t>
            </a:r>
            <a:r>
              <a:rPr lang="en-US" i="1" dirty="0">
                <a:latin typeface="Arial" panose="020B0604020202020204" pitchFamily="34" charset="0"/>
                <a:cs typeface="Arial" panose="020B0604020202020204" pitchFamily="34" charset="0"/>
              </a:rPr>
              <a:t>. 1990</a:t>
            </a:r>
            <a:endParaRPr lang="en-US" sz="2200" dirty="0">
              <a:latin typeface="Arial" panose="020B0604020202020204" pitchFamily="34" charset="0"/>
              <a:cs typeface="Arial" panose="020B0604020202020204" pitchFamily="34" charset="0"/>
            </a:endParaRPr>
          </a:p>
          <a:p>
            <a:pPr lvl="2">
              <a:lnSpc>
                <a:spcPct val="80000"/>
              </a:lnSpc>
            </a:pPr>
            <a:r>
              <a:rPr lang="en-US" altLang="en-US" sz="2000" dirty="0">
                <a:latin typeface="Arial" panose="020B0604020202020204" pitchFamily="34" charset="0"/>
                <a:ea typeface="ＭＳ Ｐゴシック" panose="020B0600070205080204" pitchFamily="34" charset="-128"/>
                <a:cs typeface="Arial" panose="020B0604020202020204" pitchFamily="34" charset="0"/>
              </a:rPr>
              <a:t>&gt; 200 enzymatic functions; in energy metabolism, protein, immunity, detox</a:t>
            </a:r>
          </a:p>
          <a:p>
            <a:pPr lvl="2">
              <a:lnSpc>
                <a:spcPct val="80000"/>
              </a:lnSpc>
            </a:pPr>
            <a:r>
              <a:rPr lang="en-US" altLang="en-US" sz="2000" dirty="0">
                <a:latin typeface="Arial" panose="020B0604020202020204" pitchFamily="34" charset="0"/>
                <a:ea typeface="ＭＳ Ｐゴシック" panose="020B0600070205080204" pitchFamily="34" charset="-128"/>
                <a:cs typeface="Arial" panose="020B0604020202020204" pitchFamily="34" charset="0"/>
              </a:rPr>
              <a:t>Acne, mouth </a:t>
            </a:r>
            <a:r>
              <a:rPr lang="en-US" altLang="en-US" sz="2000" dirty="0" err="1">
                <a:latin typeface="Arial" panose="020B0604020202020204" pitchFamily="34" charset="0"/>
                <a:ea typeface="ＭＳ Ｐゴシック" panose="020B0600070205080204" pitchFamily="34" charset="-128"/>
                <a:cs typeface="Arial" panose="020B0604020202020204" pitchFamily="34" charset="0"/>
              </a:rPr>
              <a:t>sores,nail</a:t>
            </a:r>
            <a:r>
              <a:rPr lang="en-US" altLang="en-US" sz="2000" dirty="0">
                <a:latin typeface="Arial" panose="020B0604020202020204" pitchFamily="34" charset="0"/>
                <a:ea typeface="ＭＳ Ｐゴシック" panose="020B0600070205080204" pitchFamily="34" charset="-128"/>
                <a:cs typeface="Arial" panose="020B0604020202020204" pitchFamily="34" charset="0"/>
              </a:rPr>
              <a:t> spots/lines, pica, loss of smell, taste</a:t>
            </a:r>
          </a:p>
          <a:p>
            <a:pPr lvl="2">
              <a:lnSpc>
                <a:spcPct val="80000"/>
              </a:lnSpc>
            </a:pPr>
            <a:r>
              <a:rPr lang="en-US" altLang="en-US" sz="2000" dirty="0">
                <a:latin typeface="Arial" panose="020B0604020202020204" pitchFamily="34" charset="0"/>
                <a:ea typeface="ＭＳ Ｐゴシック" panose="020B0600070205080204" pitchFamily="34" charset="-128"/>
                <a:cs typeface="Arial" panose="020B0604020202020204" pitchFamily="34" charset="0"/>
              </a:rPr>
              <a:t>Best given alone, at night (</a:t>
            </a:r>
            <a:r>
              <a:rPr lang="en-US" altLang="en-US" sz="2000" dirty="0" err="1">
                <a:latin typeface="Arial" panose="020B0604020202020204" pitchFamily="34" charset="0"/>
                <a:ea typeface="ＭＳ Ｐゴシック" panose="020B0600070205080204" pitchFamily="34" charset="-128"/>
                <a:cs typeface="Arial" panose="020B0604020202020204" pitchFamily="34" charset="0"/>
              </a:rPr>
              <a:t>piccolinate</a:t>
            </a:r>
            <a:r>
              <a:rPr lang="en-US" altLang="en-US" sz="2000" dirty="0">
                <a:latin typeface="Arial" panose="020B0604020202020204" pitchFamily="34" charset="0"/>
                <a:ea typeface="ＭＳ Ｐゴシック" panose="020B0600070205080204" pitchFamily="34" charset="-128"/>
                <a:cs typeface="Arial" panose="020B0604020202020204" pitchFamily="34" charset="0"/>
              </a:rPr>
              <a:t>, acetate, carnosine )</a:t>
            </a:r>
          </a:p>
        </p:txBody>
      </p:sp>
      <p:sp>
        <p:nvSpPr>
          <p:cNvPr id="4" name="Footer Placeholder 3">
            <a:extLst>
              <a:ext uri="{FF2B5EF4-FFF2-40B4-BE49-F238E27FC236}">
                <a16:creationId xmlns:a16="http://schemas.microsoft.com/office/drawing/2014/main" id="{14B48B8F-46CD-3248-A3EA-F2BD2692F6E0}"/>
              </a:ext>
            </a:extLst>
          </p:cNvPr>
          <p:cNvSpPr>
            <a:spLocks noGrp="1" noChangeArrowheads="1"/>
          </p:cNvSpPr>
          <p:nvPr>
            <p:ph type="ftr" sz="quarter" idx="11"/>
          </p:nvPr>
        </p:nvSpPr>
        <p:spPr bwMode="auto">
          <a:xfrm>
            <a:off x="242888" y="5410200"/>
            <a:ext cx="7886700" cy="2057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marL="88900" indent="-88900">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88900" indent="-889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lvl="3">
              <a:buClr>
                <a:srgbClr val="2CB0A3"/>
              </a:buClr>
              <a:buFont typeface="Arial" panose="020B0604020202020204" pitchFamily="34" charset="0"/>
              <a:buChar char="•"/>
            </a:pPr>
            <a:r>
              <a:rPr lang="en-US" altLang="en-US" sz="1600" dirty="0" err="1">
                <a:solidFill>
                  <a:schemeClr val="bg1"/>
                </a:solidFill>
              </a:rPr>
              <a:t>Sturniolo</a:t>
            </a:r>
            <a:r>
              <a:rPr lang="en-US" altLang="en-US" sz="1600" dirty="0">
                <a:solidFill>
                  <a:schemeClr val="bg1"/>
                </a:solidFill>
              </a:rPr>
              <a:t> et al, </a:t>
            </a:r>
            <a:r>
              <a:rPr lang="en-US" altLang="en-US" sz="1600" dirty="0" err="1">
                <a:solidFill>
                  <a:schemeClr val="bg1"/>
                </a:solidFill>
              </a:rPr>
              <a:t>Inflamm</a:t>
            </a:r>
            <a:r>
              <a:rPr lang="en-US" altLang="en-US" sz="1600" dirty="0">
                <a:solidFill>
                  <a:schemeClr val="bg1"/>
                </a:solidFill>
              </a:rPr>
              <a:t> Bowel Dis, 2001 </a:t>
            </a:r>
          </a:p>
          <a:p>
            <a:pPr lvl="3">
              <a:buClr>
                <a:srgbClr val="2CB0A3"/>
              </a:buClr>
              <a:buFont typeface="Arial" panose="020B0604020202020204" pitchFamily="34" charset="0"/>
              <a:buChar char="•"/>
            </a:pPr>
            <a:r>
              <a:rPr lang="en-US" altLang="en-US" sz="1600" dirty="0">
                <a:solidFill>
                  <a:schemeClr val="bg1"/>
                </a:solidFill>
              </a:rPr>
              <a:t>Cahill et al, </a:t>
            </a:r>
            <a:r>
              <a:rPr lang="en-US" altLang="en-US" sz="1600" dirty="0" err="1">
                <a:solidFill>
                  <a:schemeClr val="bg1"/>
                </a:solidFill>
              </a:rPr>
              <a:t>Obstet</a:t>
            </a:r>
            <a:r>
              <a:rPr lang="en-US" altLang="en-US" sz="1600" dirty="0">
                <a:solidFill>
                  <a:schemeClr val="bg1"/>
                </a:solidFill>
              </a:rPr>
              <a:t> </a:t>
            </a:r>
            <a:r>
              <a:rPr lang="en-US" altLang="en-US" sz="1600" dirty="0" err="1">
                <a:solidFill>
                  <a:schemeClr val="bg1"/>
                </a:solidFill>
              </a:rPr>
              <a:t>Gynecol</a:t>
            </a:r>
            <a:r>
              <a:rPr lang="en-US" altLang="en-US" sz="1600" dirty="0">
                <a:solidFill>
                  <a:schemeClr val="bg1"/>
                </a:solidFill>
              </a:rPr>
              <a:t>, 2007</a:t>
            </a:r>
          </a:p>
          <a:p>
            <a:pPr lvl="3">
              <a:buClr>
                <a:srgbClr val="2CB0A3"/>
              </a:buClr>
              <a:buFont typeface="Arial" panose="020B0604020202020204" pitchFamily="34" charset="0"/>
              <a:buChar char="•"/>
            </a:pPr>
            <a:r>
              <a:rPr lang="en-US" altLang="en-US" sz="1600" dirty="0" err="1">
                <a:solidFill>
                  <a:schemeClr val="bg1"/>
                </a:solidFill>
              </a:rPr>
              <a:t>Portalatin</a:t>
            </a:r>
            <a:r>
              <a:rPr lang="en-US" altLang="en-US" sz="1600" dirty="0">
                <a:solidFill>
                  <a:schemeClr val="bg1"/>
                </a:solidFill>
              </a:rPr>
              <a:t> et al, </a:t>
            </a:r>
            <a:r>
              <a:rPr lang="en-US" altLang="en-US" sz="1600" dirty="0" err="1">
                <a:solidFill>
                  <a:schemeClr val="bg1"/>
                </a:solidFill>
              </a:rPr>
              <a:t>Clin</a:t>
            </a:r>
            <a:r>
              <a:rPr lang="en-US" altLang="en-US" sz="1600" dirty="0">
                <a:solidFill>
                  <a:schemeClr val="bg1"/>
                </a:solidFill>
              </a:rPr>
              <a:t> Colon </a:t>
            </a:r>
            <a:r>
              <a:rPr lang="en-US" altLang="en-US" sz="1600" dirty="0" err="1">
                <a:solidFill>
                  <a:schemeClr val="bg1"/>
                </a:solidFill>
              </a:rPr>
              <a:t>Rect</a:t>
            </a:r>
            <a:r>
              <a:rPr lang="en-US" altLang="en-US" sz="1600" dirty="0">
                <a:solidFill>
                  <a:schemeClr val="bg1"/>
                </a:solidFill>
              </a:rPr>
              <a:t> </a:t>
            </a:r>
            <a:r>
              <a:rPr lang="en-US" altLang="en-US" sz="1600" dirty="0" err="1">
                <a:solidFill>
                  <a:schemeClr val="bg1"/>
                </a:solidFill>
              </a:rPr>
              <a:t>Surg</a:t>
            </a:r>
            <a:r>
              <a:rPr lang="en-US" altLang="en-US" sz="1600" dirty="0">
                <a:solidFill>
                  <a:schemeClr val="bg1"/>
                </a:solidFill>
              </a:rPr>
              <a:t>, 2012</a:t>
            </a:r>
          </a:p>
          <a:p>
            <a:pPr lvl="3">
              <a:buClr>
                <a:srgbClr val="2CB0A3"/>
              </a:buClr>
              <a:buFont typeface="Arial" panose="020B0604020202020204" pitchFamily="34" charset="0"/>
              <a:buChar char="•"/>
            </a:pPr>
            <a:endParaRPr lang="en-US" altLang="en-US" dirty="0"/>
          </a:p>
          <a:p>
            <a:pPr algn="r">
              <a:buClr>
                <a:srgbClr val="2CB0A3"/>
              </a:buClr>
              <a:buFont typeface="Arial" panose="020B0604020202020204" pitchFamily="34" charset="0"/>
              <a:buChar char="•"/>
            </a:pPr>
            <a:endParaRPr lang="en-US" altLang="en-US" dirty="0">
              <a:solidFill>
                <a:schemeClr val="bg1"/>
              </a:solidFill>
            </a:endParaRPr>
          </a:p>
        </p:txBody>
      </p:sp>
      <p:pic>
        <p:nvPicPr>
          <p:cNvPr id="5" name="Picture 4" descr="white spots1">
            <a:extLst>
              <a:ext uri="{FF2B5EF4-FFF2-40B4-BE49-F238E27FC236}">
                <a16:creationId xmlns:a16="http://schemas.microsoft.com/office/drawing/2014/main" id="{3D9094D0-9DFC-0743-BC21-505A13FEB6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4295775"/>
            <a:ext cx="2667000" cy="330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3">
            <a:extLst>
              <a:ext uri="{FF2B5EF4-FFF2-40B4-BE49-F238E27FC236}">
                <a16:creationId xmlns:a16="http://schemas.microsoft.com/office/drawing/2014/main" id="{F73666C0-877F-0044-9B9F-96B3C6FFB6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219199"/>
            <a:ext cx="3048000" cy="2438399"/>
          </a:xfrm>
          <a:prstGeom prst="rect">
            <a:avLst/>
          </a:prstGeom>
        </p:spPr>
      </p:pic>
    </p:spTree>
    <p:extLst>
      <p:ext uri="{BB962C8B-B14F-4D97-AF65-F5344CB8AC3E}">
        <p14:creationId xmlns:p14="http://schemas.microsoft.com/office/powerpoint/2010/main" val="77790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blinds(horizontal)">
                                      <p:cBhvr>
                                        <p:cTn id="34" dur="500"/>
                                        <p:tgtEl>
                                          <p:spTgt spid="3">
                                            <p:txEl>
                                              <p:pRg st="9" end="9"/>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blinds(horizontal)">
                                      <p:cBhvr>
                                        <p:cTn id="39" dur="500"/>
                                        <p:tgtEl>
                                          <p:spTgt spid="5"/>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nodeType="clickEffect">
                                  <p:stCondLst>
                                    <p:cond delay="0"/>
                                  </p:stCondLst>
                                  <p:childTnLst>
                                    <p:set>
                                      <p:cBhvr>
                                        <p:cTn id="43" dur="1" fill="hold">
                                          <p:stCondLst>
                                            <p:cond delay="0"/>
                                          </p:stCondLst>
                                        </p:cTn>
                                        <p:tgtEl>
                                          <p:spTgt spid="4">
                                            <p:txEl>
                                              <p:pRg st="0" end="0"/>
                                            </p:txEl>
                                          </p:spTgt>
                                        </p:tgtEl>
                                        <p:attrNameLst>
                                          <p:attrName>style.visibility</p:attrName>
                                        </p:attrNameLst>
                                      </p:cBhvr>
                                      <p:to>
                                        <p:strVal val="visible"/>
                                      </p:to>
                                    </p:set>
                                    <p:animEffect transition="in" filter="blinds(horizontal)">
                                      <p:cBhvr>
                                        <p:cTn id="44" dur="500"/>
                                        <p:tgtEl>
                                          <p:spTgt spid="4">
                                            <p:txEl>
                                              <p:pRg st="0" end="0"/>
                                            </p:txEl>
                                          </p:spTgt>
                                        </p:tgtEl>
                                      </p:cBhvr>
                                    </p:animEffect>
                                  </p:childTnLst>
                                </p:cTn>
                              </p:par>
                              <p:par>
                                <p:cTn id="45" presetID="3" presetClass="entr" presetSubtype="10" fill="hold" nodeType="with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Effect transition="in" filter="blinds(horizontal)">
                                      <p:cBhvr>
                                        <p:cTn id="47" dur="500"/>
                                        <p:tgtEl>
                                          <p:spTgt spid="4">
                                            <p:txEl>
                                              <p:pRg st="1" end="1"/>
                                            </p:txEl>
                                          </p:spTgt>
                                        </p:tgtEl>
                                      </p:cBhvr>
                                    </p:animEffect>
                                  </p:childTnLst>
                                </p:cTn>
                              </p:par>
                              <p:par>
                                <p:cTn id="48" presetID="3" presetClass="entr" presetSubtype="10" fill="hold" nodeType="withEffect">
                                  <p:stCondLst>
                                    <p:cond delay="0"/>
                                  </p:stCondLst>
                                  <p:childTnLst>
                                    <p:set>
                                      <p:cBhvr>
                                        <p:cTn id="49" dur="1" fill="hold">
                                          <p:stCondLst>
                                            <p:cond delay="0"/>
                                          </p:stCondLst>
                                        </p:cTn>
                                        <p:tgtEl>
                                          <p:spTgt spid="4">
                                            <p:txEl>
                                              <p:pRg st="2" end="2"/>
                                            </p:txEl>
                                          </p:spTgt>
                                        </p:tgtEl>
                                        <p:attrNameLst>
                                          <p:attrName>style.visibility</p:attrName>
                                        </p:attrNameLst>
                                      </p:cBhvr>
                                      <p:to>
                                        <p:strVal val="visible"/>
                                      </p:to>
                                    </p:set>
                                    <p:animEffect transition="in" filter="blinds(horizontal)">
                                      <p:cBhvr>
                                        <p:cTn id="5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8DE96-3A87-9A4E-9110-7D7578390C89}"/>
              </a:ext>
            </a:extLst>
          </p:cNvPr>
          <p:cNvSpPr>
            <a:spLocks noGrp="1"/>
          </p:cNvSpPr>
          <p:nvPr>
            <p:ph type="title"/>
          </p:nvPr>
        </p:nvSpPr>
        <p:spPr/>
        <p:txBody>
          <a:bodyPr/>
          <a:lstStyle/>
          <a:p>
            <a:r>
              <a:rPr lang="en-US" sz="3200" dirty="0">
                <a:latin typeface="Arial" panose="020B0604020202020204" pitchFamily="34" charset="0"/>
                <a:cs typeface="Arial" panose="020B0604020202020204" pitchFamily="34" charset="0"/>
              </a:rPr>
              <a:t>Making the Grade: ADHD &amp; Zinc</a:t>
            </a:r>
          </a:p>
        </p:txBody>
      </p:sp>
      <p:sp>
        <p:nvSpPr>
          <p:cNvPr id="3" name="Content Placeholder 2">
            <a:extLst>
              <a:ext uri="{FF2B5EF4-FFF2-40B4-BE49-F238E27FC236}">
                <a16:creationId xmlns:a16="http://schemas.microsoft.com/office/drawing/2014/main" id="{BD989CA4-627C-114D-B51A-06791AA4A9A4}"/>
              </a:ext>
            </a:extLst>
          </p:cNvPr>
          <p:cNvSpPr>
            <a:spLocks noGrp="1"/>
          </p:cNvSpPr>
          <p:nvPr>
            <p:ph idx="1"/>
          </p:nvPr>
        </p:nvSpPr>
        <p:spPr>
          <a:xfrm>
            <a:off x="228600" y="1425388"/>
            <a:ext cx="8686799" cy="5204012"/>
          </a:xfrm>
        </p:spPr>
        <p:txBody>
          <a:bodyPr>
            <a:normAutofit fontScale="70000" lnSpcReduction="20000"/>
          </a:bodyPr>
          <a:lstStyle/>
          <a:p>
            <a:r>
              <a:rPr lang="en-US" dirty="0">
                <a:latin typeface="Arial" panose="020B0604020202020204" pitchFamily="34" charset="0"/>
                <a:cs typeface="Arial" panose="020B0604020202020204" pitchFamily="34" charset="0"/>
              </a:rPr>
              <a:t>Zinc deficiency may affect cognitive development by alterations in attention, activity, neuropsychological behavior and motor development.</a:t>
            </a:r>
          </a:p>
          <a:p>
            <a:r>
              <a:rPr lang="en-US" dirty="0">
                <a:latin typeface="Arial" panose="020B0604020202020204" pitchFamily="34" charset="0"/>
                <a:cs typeface="Arial" panose="020B0604020202020204" pitchFamily="34" charset="0"/>
              </a:rPr>
              <a:t>Zinc is essential for neurogenesis, neuronal migration, synaptogenesis and its deficiency could interfere with neurotransmission and subsequent neuropsychological behavior. </a:t>
            </a:r>
          </a:p>
          <a:p>
            <a:r>
              <a:rPr lang="en-US" dirty="0">
                <a:latin typeface="Arial" panose="020B0604020202020204" pitchFamily="34" charset="0"/>
                <a:cs typeface="Arial" panose="020B0604020202020204" pitchFamily="34" charset="0"/>
              </a:rPr>
              <a:t>Studies in animals show that </a:t>
            </a:r>
            <a:r>
              <a:rPr lang="en-US" b="1" dirty="0">
                <a:latin typeface="Arial" panose="020B0604020202020204" pitchFamily="34" charset="0"/>
                <a:cs typeface="Arial" panose="020B0604020202020204" pitchFamily="34" charset="0"/>
              </a:rPr>
              <a:t>zinc deficiency during the time of rapid brain growth, or during the juvenile and adolescent period affects cognitive development by decreasing activity, increasing emotional behavior, impairing memory and the capacity to learn.</a:t>
            </a:r>
          </a:p>
          <a:p>
            <a:r>
              <a:rPr lang="en-US" dirty="0">
                <a:latin typeface="Arial" panose="020B0604020202020204" pitchFamily="34" charset="0"/>
                <a:cs typeface="Arial" panose="020B0604020202020204" pitchFamily="34" charset="0"/>
              </a:rPr>
              <a:t>Low maternal intakes of zinc during pregnancy and lactation were found to be associated with less focused attention in neonates and decreased motor functions at 6 months of age. </a:t>
            </a:r>
          </a:p>
          <a:p>
            <a:r>
              <a:rPr lang="en-US" dirty="0">
                <a:latin typeface="Arial" panose="020B0604020202020204" pitchFamily="34" charset="0"/>
                <a:cs typeface="Arial" panose="020B0604020202020204" pitchFamily="34" charset="0"/>
              </a:rPr>
              <a:t>Zinc supplementation resulted in better motor development and more playfulness in low birth weight infants and increased vigorous and functional activity in infants and toddlers. </a:t>
            </a:r>
          </a:p>
          <a:p>
            <a:r>
              <a:rPr lang="en-US" dirty="0">
                <a:latin typeface="Arial" panose="020B0604020202020204" pitchFamily="34" charset="0"/>
                <a:cs typeface="Arial" panose="020B0604020202020204" pitchFamily="34" charset="0"/>
              </a:rPr>
              <a:t>In older school going children the data is controversial but there is some evidence of improved neuropsychological functions with zinc supplementation. </a:t>
            </a:r>
          </a:p>
          <a:p>
            <a:r>
              <a:rPr lang="en-US" dirty="0">
                <a:latin typeface="Arial" panose="020B0604020202020204" pitchFamily="34" charset="0"/>
                <a:cs typeface="Arial" panose="020B0604020202020204" pitchFamily="34" charset="0"/>
              </a:rPr>
              <a:t>Additional research is required to determine the exact biological mechanisms, the critical periods, the threshold of severity and the long-term effects of zinc deprivation on cognitive development.</a:t>
            </a:r>
          </a:p>
          <a:p>
            <a:pPr lvl="5"/>
            <a:r>
              <a:rPr lang="en-US" dirty="0">
                <a:latin typeface="Arial" panose="020B0604020202020204" pitchFamily="34" charset="0"/>
                <a:cs typeface="Arial" panose="020B0604020202020204" pitchFamily="34" charset="0"/>
              </a:rPr>
              <a:t>Bhatnagar, S.  Br J </a:t>
            </a:r>
            <a:r>
              <a:rPr lang="en-US" dirty="0" err="1">
                <a:latin typeface="Arial" panose="020B0604020202020204" pitchFamily="34" charset="0"/>
                <a:cs typeface="Arial" panose="020B0604020202020204" pitchFamily="34" charset="0"/>
              </a:rPr>
              <a:t>Nutr</a:t>
            </a:r>
            <a:r>
              <a:rPr lang="en-US" dirty="0">
                <a:latin typeface="Arial" panose="020B0604020202020204" pitchFamily="34" charset="0"/>
                <a:cs typeface="Arial" panose="020B0604020202020204" pitchFamily="34" charset="0"/>
              </a:rPr>
              <a:t>. 1985</a:t>
            </a:r>
          </a:p>
        </p:txBody>
      </p:sp>
    </p:spTree>
    <p:extLst>
      <p:ext uri="{BB962C8B-B14F-4D97-AF65-F5344CB8AC3E}">
        <p14:creationId xmlns:p14="http://schemas.microsoft.com/office/powerpoint/2010/main" val="200785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600" dirty="0">
                <a:latin typeface="Arial" panose="020B0604020202020204" pitchFamily="34" charset="0"/>
                <a:cs typeface="Arial" panose="020B0604020202020204" pitchFamily="34" charset="0"/>
              </a:rPr>
              <a:t>Making the Grade:</a:t>
            </a: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What competes with Zinc?</a:t>
            </a:r>
          </a:p>
        </p:txBody>
      </p:sp>
      <p:sp>
        <p:nvSpPr>
          <p:cNvPr id="3" name="Content Placeholder 2"/>
          <p:cNvSpPr>
            <a:spLocks noGrp="1"/>
          </p:cNvSpPr>
          <p:nvPr>
            <p:ph sz="half" idx="1"/>
          </p:nvPr>
        </p:nvSpPr>
        <p:spPr/>
        <p:txBody>
          <a:bodyPr>
            <a:normAutofit fontScale="92500" lnSpcReduction="10000"/>
          </a:bodyPr>
          <a:lstStyle/>
          <a:p>
            <a:pPr>
              <a:defRPr/>
            </a:pPr>
            <a:r>
              <a:rPr lang="en-GB" dirty="0">
                <a:latin typeface="Arial" panose="020B0604020202020204" pitchFamily="34" charset="0"/>
                <a:cs typeface="Arial" panose="020B0604020202020204" pitchFamily="34" charset="0"/>
              </a:rPr>
              <a:t>Phylates and oxalates from foods such as grains and legumes </a:t>
            </a:r>
          </a:p>
          <a:p>
            <a:pPr>
              <a:defRPr/>
            </a:pPr>
            <a:r>
              <a:rPr lang="en-GB" dirty="0">
                <a:latin typeface="Arial" panose="020B0604020202020204" pitchFamily="34" charset="0"/>
                <a:cs typeface="Arial" panose="020B0604020202020204" pitchFamily="34" charset="0"/>
              </a:rPr>
              <a:t>Caffeine and tannins from tea and coffee </a:t>
            </a:r>
          </a:p>
          <a:p>
            <a:pPr>
              <a:defRPr/>
            </a:pPr>
            <a:r>
              <a:rPr lang="en-GB" dirty="0">
                <a:latin typeface="Arial" panose="020B0604020202020204" pitchFamily="34" charset="0"/>
                <a:cs typeface="Arial" panose="020B0604020202020204" pitchFamily="34" charset="0"/>
              </a:rPr>
              <a:t>Oral contraceptives.</a:t>
            </a:r>
            <a:endParaRPr lang="en-US" dirty="0">
              <a:latin typeface="Arial" panose="020B0604020202020204" pitchFamily="34" charset="0"/>
              <a:cs typeface="Arial" panose="020B0604020202020204" pitchFamily="34" charset="0"/>
            </a:endParaRPr>
          </a:p>
          <a:p>
            <a:pPr>
              <a:defRPr/>
            </a:pPr>
            <a:r>
              <a:rPr lang="en-GB" dirty="0">
                <a:latin typeface="Arial" panose="020B0604020202020204" pitchFamily="34" charset="0"/>
                <a:cs typeface="Arial" panose="020B0604020202020204" pitchFamily="34" charset="0"/>
              </a:rPr>
              <a:t>Analgesic drugs such as Aspirin and Salicylates.</a:t>
            </a:r>
            <a:endParaRPr lang="en-US" dirty="0">
              <a:latin typeface="Arial" panose="020B0604020202020204" pitchFamily="34" charset="0"/>
              <a:cs typeface="Arial" panose="020B0604020202020204" pitchFamily="34" charset="0"/>
            </a:endParaRPr>
          </a:p>
          <a:p>
            <a:pPr>
              <a:defRPr/>
            </a:pPr>
            <a:r>
              <a:rPr lang="en-US" sz="1300" dirty="0"/>
              <a:t>Lange KW, Lange KM, Nakamura Y, Reissmann A. Nutrition in the Management of ADHD: A Review of Recent Research. Curr </a:t>
            </a:r>
            <a:r>
              <a:rPr lang="en-US" sz="1300" dirty="0" err="1"/>
              <a:t>Nutr</a:t>
            </a:r>
            <a:r>
              <a:rPr lang="en-US" sz="1300" dirty="0"/>
              <a:t> Rep. 2023 Sep;12(3):383-394. </a:t>
            </a:r>
            <a:r>
              <a:rPr lang="en-US" sz="1300" dirty="0" err="1"/>
              <a:t>doi</a:t>
            </a:r>
            <a:r>
              <a:rPr lang="en-US" sz="1300" dirty="0"/>
              <a:t>: 10.1007/s13668-023-00487-8. </a:t>
            </a:r>
            <a:r>
              <a:rPr lang="en-US" sz="1300" dirty="0" err="1"/>
              <a:t>Epub</a:t>
            </a:r>
            <a:r>
              <a:rPr lang="en-US" sz="1300" dirty="0"/>
              <a:t> 2023 Jul 28. PMID: 37505402</a:t>
            </a:r>
          </a:p>
        </p:txBody>
      </p:sp>
      <p:sp>
        <p:nvSpPr>
          <p:cNvPr id="4" name="Content Placeholder 3"/>
          <p:cNvSpPr>
            <a:spLocks noGrp="1"/>
          </p:cNvSpPr>
          <p:nvPr>
            <p:ph sz="half" idx="2"/>
          </p:nvPr>
        </p:nvSpPr>
        <p:spPr/>
        <p:txBody>
          <a:bodyPr>
            <a:normAutofit fontScale="92500" lnSpcReduction="10000"/>
          </a:bodyPr>
          <a:lstStyle/>
          <a:p>
            <a:pPr>
              <a:defRPr/>
            </a:pPr>
            <a:r>
              <a:rPr lang="en-GB" dirty="0">
                <a:latin typeface="Arial" panose="020B0604020202020204" pitchFamily="34" charset="0"/>
                <a:cs typeface="Arial" panose="020B0604020202020204" pitchFamily="34" charset="0"/>
              </a:rPr>
              <a:t>Prolonged periods of diarrhea </a:t>
            </a:r>
            <a:endParaRPr lang="en-US" dirty="0">
              <a:latin typeface="Arial" panose="020B0604020202020204" pitchFamily="34" charset="0"/>
              <a:cs typeface="Arial" panose="020B0604020202020204" pitchFamily="34" charset="0"/>
            </a:endParaRPr>
          </a:p>
          <a:p>
            <a:pPr>
              <a:defRPr/>
            </a:pPr>
            <a:r>
              <a:rPr lang="en-GB" dirty="0">
                <a:latin typeface="Arial" panose="020B0604020202020204" pitchFamily="34" charset="0"/>
                <a:cs typeface="Arial" panose="020B0604020202020204" pitchFamily="34" charset="0"/>
              </a:rPr>
              <a:t>High fiber diet as this binds to zinc through as it travels through the gut.</a:t>
            </a:r>
            <a:endParaRPr lang="en-US" dirty="0">
              <a:latin typeface="Arial" panose="020B0604020202020204" pitchFamily="34" charset="0"/>
              <a:cs typeface="Arial" panose="020B0604020202020204" pitchFamily="34" charset="0"/>
            </a:endParaRPr>
          </a:p>
          <a:p>
            <a:pPr>
              <a:defRPr/>
            </a:pPr>
            <a:r>
              <a:rPr lang="en-GB" dirty="0">
                <a:latin typeface="Arial" panose="020B0604020202020204" pitchFamily="34" charset="0"/>
                <a:cs typeface="Arial" panose="020B0604020202020204" pitchFamily="34" charset="0"/>
              </a:rPr>
              <a:t>Alcohol - reduces absorption and increases excretion of zinc.</a:t>
            </a:r>
            <a:endParaRPr lang="en-US" dirty="0">
              <a:latin typeface="Arial" panose="020B0604020202020204" pitchFamily="34" charset="0"/>
              <a:cs typeface="Arial" panose="020B0604020202020204" pitchFamily="34" charset="0"/>
            </a:endParaRPr>
          </a:p>
          <a:p>
            <a:pPr>
              <a:defRPr/>
            </a:pPr>
            <a:r>
              <a:rPr lang="en-US" sz="1200" dirty="0"/>
              <a:t>Gumma, S.D., </a:t>
            </a:r>
            <a:r>
              <a:rPr lang="en-US" sz="1200" dirty="0" err="1"/>
              <a:t>Elotla</a:t>
            </a:r>
            <a:r>
              <a:rPr lang="en-US" sz="1200" dirty="0"/>
              <a:t>, S.F., Ibrahim, O.Y. </a:t>
            </a:r>
            <a:r>
              <a:rPr lang="en-US" sz="1200" i="1" dirty="0"/>
              <a:t>et al.</a:t>
            </a:r>
            <a:r>
              <a:rPr lang="en-US" sz="1200" dirty="0"/>
              <a:t> Nutrients patterns and attention deficit hyperactivity disorder among Egyptian children: a sibling and community matched case-control study. </a:t>
            </a:r>
            <a:r>
              <a:rPr lang="en-US" sz="1200" i="1" dirty="0" err="1"/>
              <a:t>Eur</a:t>
            </a:r>
            <a:r>
              <a:rPr lang="en-US" sz="1200" i="1" dirty="0"/>
              <a:t> J Clin </a:t>
            </a:r>
            <a:r>
              <a:rPr lang="en-US" sz="1200" i="1" dirty="0" err="1"/>
              <a:t>Nutr</a:t>
            </a:r>
            <a:r>
              <a:rPr lang="en-US" sz="1200" dirty="0"/>
              <a:t> </a:t>
            </a:r>
            <a:r>
              <a:rPr lang="en-US" sz="1200" b="1" dirty="0"/>
              <a:t>78</a:t>
            </a:r>
            <a:r>
              <a:rPr lang="en-US" sz="1200" dirty="0"/>
              <a:t>, 64–71 (2024). https://</a:t>
            </a:r>
            <a:r>
              <a:rPr lang="en-US" sz="1200" dirty="0" err="1"/>
              <a:t>doi.org</a:t>
            </a:r>
            <a:r>
              <a:rPr lang="en-US" sz="1200" dirty="0"/>
              <a:t>/10.1038/s41430-023-01345-0</a:t>
            </a:r>
          </a:p>
        </p:txBody>
      </p:sp>
    </p:spTree>
    <p:extLst>
      <p:ext uri="{BB962C8B-B14F-4D97-AF65-F5344CB8AC3E}">
        <p14:creationId xmlns:p14="http://schemas.microsoft.com/office/powerpoint/2010/main" val="357758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 calcmode="lin" valueType="num">
                                      <p:cBhvr additive="base">
                                        <p:cTn id="37"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38" dur="500"/>
                                        <p:tgtEl>
                                          <p:spTgt spid="4">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anim calcmode="lin" valueType="num">
                                      <p:cBhvr additive="base">
                                        <p:cTn id="43" dur="500"/>
                                        <p:tgtEl>
                                          <p:spTgt spid="4">
                                            <p:txEl>
                                              <p:pRg st="1" end="1"/>
                                            </p:txEl>
                                          </p:spTgt>
                                        </p:tgtEl>
                                        <p:attrNameLst>
                                          <p:attrName>ppt_y</p:attrName>
                                        </p:attrNameLst>
                                      </p:cBhvr>
                                      <p:tavLst>
                                        <p:tav tm="0">
                                          <p:val>
                                            <p:strVal val="#ppt_y+#ppt_h*1.125000"/>
                                          </p:val>
                                        </p:tav>
                                        <p:tav tm="100000">
                                          <p:val>
                                            <p:strVal val="#ppt_y"/>
                                          </p:val>
                                        </p:tav>
                                      </p:tavLst>
                                    </p:anim>
                                    <p:animEffect transition="in" filter="wipe(up)">
                                      <p:cBhvr>
                                        <p:cTn id="44" dur="500"/>
                                        <p:tgtEl>
                                          <p:spTgt spid="4">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grpId="0" nodeType="clickEffect">
                                  <p:stCondLst>
                                    <p:cond delay="0"/>
                                  </p:stCondLst>
                                  <p:childTnLst>
                                    <p:set>
                                      <p:cBhvr>
                                        <p:cTn id="48" dur="1" fill="hold">
                                          <p:stCondLst>
                                            <p:cond delay="0"/>
                                          </p:stCondLst>
                                        </p:cTn>
                                        <p:tgtEl>
                                          <p:spTgt spid="4">
                                            <p:txEl>
                                              <p:pRg st="2" end="2"/>
                                            </p:txEl>
                                          </p:spTgt>
                                        </p:tgtEl>
                                        <p:attrNameLst>
                                          <p:attrName>style.visibility</p:attrName>
                                        </p:attrNameLst>
                                      </p:cBhvr>
                                      <p:to>
                                        <p:strVal val="visible"/>
                                      </p:to>
                                    </p:set>
                                    <p:anim calcmode="lin" valueType="num">
                                      <p:cBhvr additive="base">
                                        <p:cTn id="49"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50" dur="500"/>
                                        <p:tgtEl>
                                          <p:spTgt spid="4">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grpId="0" nodeType="clickEffect">
                                  <p:stCondLst>
                                    <p:cond delay="0"/>
                                  </p:stCondLst>
                                  <p:childTnLst>
                                    <p:set>
                                      <p:cBhvr>
                                        <p:cTn id="54" dur="1" fill="hold">
                                          <p:stCondLst>
                                            <p:cond delay="0"/>
                                          </p:stCondLst>
                                        </p:cTn>
                                        <p:tgtEl>
                                          <p:spTgt spid="4">
                                            <p:txEl>
                                              <p:pRg st="3" end="3"/>
                                            </p:txEl>
                                          </p:spTgt>
                                        </p:tgtEl>
                                        <p:attrNameLst>
                                          <p:attrName>style.visibility</p:attrName>
                                        </p:attrNameLst>
                                      </p:cBhvr>
                                      <p:to>
                                        <p:strVal val="visible"/>
                                      </p:to>
                                    </p:set>
                                    <p:anim calcmode="lin" valueType="num">
                                      <p:cBhvr additive="base">
                                        <p:cTn id="55" dur="500"/>
                                        <p:tgtEl>
                                          <p:spTgt spid="4">
                                            <p:txEl>
                                              <p:pRg st="3" end="3"/>
                                            </p:txEl>
                                          </p:spTgt>
                                        </p:tgtEl>
                                        <p:attrNameLst>
                                          <p:attrName>ppt_y</p:attrName>
                                        </p:attrNameLst>
                                      </p:cBhvr>
                                      <p:tavLst>
                                        <p:tav tm="0">
                                          <p:val>
                                            <p:strVal val="#ppt_y+#ppt_h*1.125000"/>
                                          </p:val>
                                        </p:tav>
                                        <p:tav tm="100000">
                                          <p:val>
                                            <p:strVal val="#ppt_y"/>
                                          </p:val>
                                        </p:tav>
                                      </p:tavLst>
                                    </p:anim>
                                    <p:animEffect transition="in" filter="wipe(up)">
                                      <p:cBhvr>
                                        <p:cTn id="56"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Footer Placeholder 4">
            <a:extLst>
              <a:ext uri="{FF2B5EF4-FFF2-40B4-BE49-F238E27FC236}">
                <a16:creationId xmlns:a16="http://schemas.microsoft.com/office/drawing/2014/main" id="{7AFF60FE-573B-7C46-A5E5-DF5ED2788B2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fld id="{4B587014-D868-524A-BBD8-339A61B84255}" type="slidenum">
              <a:rPr lang="en-US" altLang="en-US" sz="1200">
                <a:solidFill>
                  <a:srgbClr val="898989"/>
                </a:solidFill>
                <a:latin typeface="Arial" panose="020B0604020202020204" pitchFamily="34" charset="0"/>
              </a:rPr>
              <a:pPr/>
              <a:t>46</a:t>
            </a:fld>
            <a:endParaRPr lang="en-US" altLang="en-US" sz="1200">
              <a:solidFill>
                <a:srgbClr val="898989"/>
              </a:solidFill>
              <a:latin typeface="Arial" panose="020B0604020202020204" pitchFamily="34" charset="0"/>
            </a:endParaRPr>
          </a:p>
        </p:txBody>
      </p:sp>
      <p:sp>
        <p:nvSpPr>
          <p:cNvPr id="56322" name="Rectangle 2">
            <a:extLst>
              <a:ext uri="{FF2B5EF4-FFF2-40B4-BE49-F238E27FC236}">
                <a16:creationId xmlns:a16="http://schemas.microsoft.com/office/drawing/2014/main" id="{0C81309E-C9EA-4645-B8B7-29849B61378C}"/>
              </a:ext>
            </a:extLst>
          </p:cNvPr>
          <p:cNvSpPr>
            <a:spLocks noGrp="1" noChangeArrowheads="1"/>
          </p:cNvSpPr>
          <p:nvPr>
            <p:ph type="title"/>
          </p:nvPr>
        </p:nvSpPr>
        <p:spPr>
          <a:xfrm>
            <a:off x="457200" y="228601"/>
            <a:ext cx="8229600" cy="914400"/>
          </a:xfrm>
        </p:spPr>
        <p:txBody>
          <a:bodyPr/>
          <a:lstStyle/>
          <a:p>
            <a:pPr algn="ctr">
              <a:defRPr/>
            </a:pPr>
            <a:r>
              <a:rPr lang="en-US" sz="3200" dirty="0">
                <a:latin typeface="Arial" panose="020B0604020202020204" pitchFamily="34" charset="0"/>
                <a:cs typeface="Arial" panose="020B0604020202020204" pitchFamily="34" charset="0"/>
              </a:rPr>
              <a:t>Making the Grade: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Treatment of High Cu/Zinc Ratios</a:t>
            </a:r>
          </a:p>
        </p:txBody>
      </p:sp>
      <p:sp>
        <p:nvSpPr>
          <p:cNvPr id="34819" name="Rectangle 3">
            <a:extLst>
              <a:ext uri="{FF2B5EF4-FFF2-40B4-BE49-F238E27FC236}">
                <a16:creationId xmlns:a16="http://schemas.microsoft.com/office/drawing/2014/main" id="{8CF57D4A-E372-F04B-99D3-F3AF8C4EA6A7}"/>
              </a:ext>
            </a:extLst>
          </p:cNvPr>
          <p:cNvSpPr>
            <a:spLocks noGrp="1" noChangeArrowheads="1"/>
          </p:cNvSpPr>
          <p:nvPr>
            <p:ph type="body" idx="1"/>
          </p:nvPr>
        </p:nvSpPr>
        <p:spPr>
          <a:xfrm>
            <a:off x="355600" y="1674812"/>
            <a:ext cx="8458200" cy="4802187"/>
          </a:xfrm>
        </p:spPr>
        <p:txBody>
          <a:bodyPr>
            <a:normAutofit lnSpcReduction="10000"/>
          </a:bodyPr>
          <a:lstStyle/>
          <a:p>
            <a:pPr>
              <a:lnSpc>
                <a:spcPct val="80000"/>
              </a:lnSpc>
              <a:buFont typeface="Arial"/>
              <a:buChar char="•"/>
              <a:defRPr/>
            </a:pPr>
            <a:r>
              <a:rPr lang="en-US" sz="2400" dirty="0">
                <a:latin typeface="Arial" panose="020B0604020202020204" pitchFamily="34" charset="0"/>
                <a:cs typeface="Arial" panose="020B0604020202020204" pitchFamily="34" charset="0"/>
              </a:rPr>
              <a:t>Treat Zinc deficiency until Zinc level optimized (100mcg/dl)</a:t>
            </a:r>
          </a:p>
          <a:p>
            <a:pPr>
              <a:lnSpc>
                <a:spcPct val="90000"/>
              </a:lnSpc>
              <a:buFont typeface="Arial"/>
              <a:buChar char="•"/>
              <a:defRPr/>
            </a:pPr>
            <a:r>
              <a:rPr lang="en-US" sz="2400" dirty="0">
                <a:latin typeface="Arial" panose="020B0604020202020204" pitchFamily="34" charset="0"/>
                <a:cs typeface="Arial" panose="020B0604020202020204" pitchFamily="34" charset="0"/>
              </a:rPr>
              <a:t>Induce Metallothionein production (Selenium, Glutathione, N-acetyl Cysteine)</a:t>
            </a:r>
          </a:p>
          <a:p>
            <a:pPr>
              <a:lnSpc>
                <a:spcPct val="80000"/>
              </a:lnSpc>
              <a:buFont typeface="Arial"/>
              <a:buChar char="•"/>
              <a:defRPr/>
            </a:pPr>
            <a:r>
              <a:rPr lang="en-US" sz="2400" dirty="0">
                <a:latin typeface="Arial" panose="020B0604020202020204" pitchFamily="34" charset="0"/>
                <a:cs typeface="Arial" panose="020B0604020202020204" pitchFamily="34" charset="0"/>
              </a:rPr>
              <a:t>Add Molybdenum and provide adequate amounts of vitamin B6/Magnesium</a:t>
            </a:r>
          </a:p>
          <a:p>
            <a:pPr>
              <a:lnSpc>
                <a:spcPct val="80000"/>
              </a:lnSpc>
              <a:buFont typeface="Arial"/>
              <a:buChar char="•"/>
              <a:defRPr/>
            </a:pPr>
            <a:r>
              <a:rPr lang="en-US" sz="2400" dirty="0">
                <a:latin typeface="Arial" panose="020B0604020202020204" pitchFamily="34" charset="0"/>
                <a:cs typeface="Arial" panose="020B0604020202020204" pitchFamily="34" charset="0"/>
              </a:rPr>
              <a:t>Optimize Vitamin C dose</a:t>
            </a:r>
          </a:p>
          <a:p>
            <a:pPr>
              <a:lnSpc>
                <a:spcPct val="80000"/>
              </a:lnSpc>
              <a:buFont typeface="Arial"/>
              <a:buChar char="•"/>
              <a:defRPr/>
            </a:pPr>
            <a:r>
              <a:rPr lang="en-US" sz="2400" dirty="0">
                <a:latin typeface="Arial" panose="020B0604020202020204" pitchFamily="34" charset="0"/>
                <a:cs typeface="Arial" panose="020B0604020202020204" pitchFamily="34" charset="0"/>
              </a:rPr>
              <a:t>Avoid Sources of Copper</a:t>
            </a:r>
          </a:p>
          <a:p>
            <a:pPr lvl="2">
              <a:lnSpc>
                <a:spcPct val="80000"/>
              </a:lnSpc>
              <a:buFont typeface="Arial" charset="0"/>
              <a:buChar char="•"/>
              <a:defRPr/>
            </a:pPr>
            <a:r>
              <a:rPr lang="en-US" sz="2400" dirty="0">
                <a:latin typeface="Arial" panose="020B0604020202020204" pitchFamily="34" charset="0"/>
                <a:ea typeface="Arial" pitchFamily="-112" charset="0"/>
                <a:cs typeface="Arial" panose="020B0604020202020204" pitchFamily="34" charset="0"/>
              </a:rPr>
              <a:t>Tap water (Cu pipes)</a:t>
            </a:r>
          </a:p>
          <a:p>
            <a:pPr lvl="2">
              <a:lnSpc>
                <a:spcPct val="80000"/>
              </a:lnSpc>
              <a:buFont typeface="Arial" charset="0"/>
              <a:buChar char="•"/>
              <a:defRPr/>
            </a:pPr>
            <a:r>
              <a:rPr lang="en-US" sz="2400" dirty="0">
                <a:latin typeface="Arial" panose="020B0604020202020204" pitchFamily="34" charset="0"/>
                <a:ea typeface="Arial" pitchFamily="-112" charset="0"/>
                <a:cs typeface="Arial" panose="020B0604020202020204" pitchFamily="34" charset="0"/>
              </a:rPr>
              <a:t>Swimming pools and hot tubs (Cu algaecide)</a:t>
            </a:r>
          </a:p>
          <a:p>
            <a:pPr lvl="2">
              <a:lnSpc>
                <a:spcPct val="80000"/>
              </a:lnSpc>
              <a:buFont typeface="Arial" charset="0"/>
              <a:buChar char="•"/>
              <a:defRPr/>
            </a:pPr>
            <a:r>
              <a:rPr lang="en-US" sz="2400" dirty="0">
                <a:latin typeface="Arial" panose="020B0604020202020204" pitchFamily="34" charset="0"/>
                <a:ea typeface="Arial" pitchFamily="-112" charset="0"/>
                <a:cs typeface="Arial" panose="020B0604020202020204" pitchFamily="34" charset="0"/>
              </a:rPr>
              <a:t>Chocolate, Carob, Soy, Shellfish, Liver</a:t>
            </a:r>
          </a:p>
          <a:p>
            <a:pPr>
              <a:lnSpc>
                <a:spcPct val="80000"/>
              </a:lnSpc>
              <a:buFont typeface="Arial"/>
              <a:buChar char="•"/>
              <a:defRPr/>
            </a:pPr>
            <a:r>
              <a:rPr lang="en-US" sz="2400" dirty="0">
                <a:latin typeface="Arial" panose="020B0604020202020204" pitchFamily="34" charset="0"/>
                <a:cs typeface="Arial" panose="020B0604020202020204" pitchFamily="34" charset="0"/>
              </a:rPr>
              <a:t>Avoid Red/ Yellow dyes, HFCS, and MSG (deplete Zinc)</a:t>
            </a:r>
          </a:p>
        </p:txBody>
      </p:sp>
    </p:spTree>
    <p:extLst>
      <p:ext uri="{BB962C8B-B14F-4D97-AF65-F5344CB8AC3E}">
        <p14:creationId xmlns:p14="http://schemas.microsoft.com/office/powerpoint/2010/main" val="519281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 calcmode="lin" valueType="num">
                                      <p:cBhvr additive="base">
                                        <p:cTn id="7" dur="500"/>
                                        <p:tgtEl>
                                          <p:spTgt spid="34819">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4819">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4819">
                                            <p:txEl>
                                              <p:pRg st="1" end="1"/>
                                            </p:txEl>
                                          </p:spTgt>
                                        </p:tgtEl>
                                        <p:attrNameLst>
                                          <p:attrName>style.visibility</p:attrName>
                                        </p:attrNameLst>
                                      </p:cBhvr>
                                      <p:to>
                                        <p:strVal val="visible"/>
                                      </p:to>
                                    </p:set>
                                    <p:anim calcmode="lin" valueType="num">
                                      <p:cBhvr additive="base">
                                        <p:cTn id="13" dur="500"/>
                                        <p:tgtEl>
                                          <p:spTgt spid="34819">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4819">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4819">
                                            <p:txEl>
                                              <p:pRg st="2" end="2"/>
                                            </p:txEl>
                                          </p:spTgt>
                                        </p:tgtEl>
                                        <p:attrNameLst>
                                          <p:attrName>style.visibility</p:attrName>
                                        </p:attrNameLst>
                                      </p:cBhvr>
                                      <p:to>
                                        <p:strVal val="visible"/>
                                      </p:to>
                                    </p:set>
                                    <p:anim calcmode="lin" valueType="num">
                                      <p:cBhvr additive="base">
                                        <p:cTn id="19" dur="500"/>
                                        <p:tgtEl>
                                          <p:spTgt spid="34819">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4819">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4819">
                                            <p:txEl>
                                              <p:pRg st="3" end="3"/>
                                            </p:txEl>
                                          </p:spTgt>
                                        </p:tgtEl>
                                        <p:attrNameLst>
                                          <p:attrName>style.visibility</p:attrName>
                                        </p:attrNameLst>
                                      </p:cBhvr>
                                      <p:to>
                                        <p:strVal val="visible"/>
                                      </p:to>
                                    </p:set>
                                    <p:anim calcmode="lin" valueType="num">
                                      <p:cBhvr additive="base">
                                        <p:cTn id="25" dur="500"/>
                                        <p:tgtEl>
                                          <p:spTgt spid="34819">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4819">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4819">
                                            <p:txEl>
                                              <p:pRg st="4" end="4"/>
                                            </p:txEl>
                                          </p:spTgt>
                                        </p:tgtEl>
                                        <p:attrNameLst>
                                          <p:attrName>style.visibility</p:attrName>
                                        </p:attrNameLst>
                                      </p:cBhvr>
                                      <p:to>
                                        <p:strVal val="visible"/>
                                      </p:to>
                                    </p:set>
                                    <p:anim calcmode="lin" valueType="num">
                                      <p:cBhvr additive="base">
                                        <p:cTn id="31" dur="500"/>
                                        <p:tgtEl>
                                          <p:spTgt spid="34819">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4819">
                                            <p:txEl>
                                              <p:pRg st="4" end="4"/>
                                            </p:txEl>
                                          </p:spTgt>
                                        </p:tgtEl>
                                      </p:cBhvr>
                                    </p:animEffect>
                                  </p:childTnLst>
                                </p:cTn>
                              </p:par>
                              <p:par>
                                <p:cTn id="33" presetID="12" presetClass="entr" presetSubtype="4" fill="hold" grpId="0" nodeType="withEffect">
                                  <p:stCondLst>
                                    <p:cond delay="0"/>
                                  </p:stCondLst>
                                  <p:childTnLst>
                                    <p:set>
                                      <p:cBhvr>
                                        <p:cTn id="34" dur="1" fill="hold">
                                          <p:stCondLst>
                                            <p:cond delay="0"/>
                                          </p:stCondLst>
                                        </p:cTn>
                                        <p:tgtEl>
                                          <p:spTgt spid="34819">
                                            <p:txEl>
                                              <p:pRg st="5" end="5"/>
                                            </p:txEl>
                                          </p:spTgt>
                                        </p:tgtEl>
                                        <p:attrNameLst>
                                          <p:attrName>style.visibility</p:attrName>
                                        </p:attrNameLst>
                                      </p:cBhvr>
                                      <p:to>
                                        <p:strVal val="visible"/>
                                      </p:to>
                                    </p:set>
                                    <p:anim calcmode="lin" valueType="num">
                                      <p:cBhvr additive="base">
                                        <p:cTn id="35" dur="500"/>
                                        <p:tgtEl>
                                          <p:spTgt spid="34819">
                                            <p:txEl>
                                              <p:pRg st="5" end="5"/>
                                            </p:txEl>
                                          </p:spTgt>
                                        </p:tgtEl>
                                        <p:attrNameLst>
                                          <p:attrName>ppt_y</p:attrName>
                                        </p:attrNameLst>
                                      </p:cBhvr>
                                      <p:tavLst>
                                        <p:tav tm="0">
                                          <p:val>
                                            <p:strVal val="#ppt_y+#ppt_h*1.125000"/>
                                          </p:val>
                                        </p:tav>
                                        <p:tav tm="100000">
                                          <p:val>
                                            <p:strVal val="#ppt_y"/>
                                          </p:val>
                                        </p:tav>
                                      </p:tavLst>
                                    </p:anim>
                                    <p:animEffect transition="in" filter="wipe(up)">
                                      <p:cBhvr>
                                        <p:cTn id="36" dur="500"/>
                                        <p:tgtEl>
                                          <p:spTgt spid="34819">
                                            <p:txEl>
                                              <p:pRg st="5" end="5"/>
                                            </p:txEl>
                                          </p:spTgt>
                                        </p:tgtEl>
                                      </p:cBhvr>
                                    </p:animEffect>
                                  </p:childTnLst>
                                </p:cTn>
                              </p:par>
                              <p:par>
                                <p:cTn id="37" presetID="12" presetClass="entr" presetSubtype="4" fill="hold" grpId="0" nodeType="withEffect">
                                  <p:stCondLst>
                                    <p:cond delay="0"/>
                                  </p:stCondLst>
                                  <p:childTnLst>
                                    <p:set>
                                      <p:cBhvr>
                                        <p:cTn id="38" dur="1" fill="hold">
                                          <p:stCondLst>
                                            <p:cond delay="0"/>
                                          </p:stCondLst>
                                        </p:cTn>
                                        <p:tgtEl>
                                          <p:spTgt spid="34819">
                                            <p:txEl>
                                              <p:pRg st="6" end="6"/>
                                            </p:txEl>
                                          </p:spTgt>
                                        </p:tgtEl>
                                        <p:attrNameLst>
                                          <p:attrName>style.visibility</p:attrName>
                                        </p:attrNameLst>
                                      </p:cBhvr>
                                      <p:to>
                                        <p:strVal val="visible"/>
                                      </p:to>
                                    </p:set>
                                    <p:anim calcmode="lin" valueType="num">
                                      <p:cBhvr additive="base">
                                        <p:cTn id="39" dur="500"/>
                                        <p:tgtEl>
                                          <p:spTgt spid="34819">
                                            <p:txEl>
                                              <p:pRg st="6" end="6"/>
                                            </p:txEl>
                                          </p:spTgt>
                                        </p:tgtEl>
                                        <p:attrNameLst>
                                          <p:attrName>ppt_y</p:attrName>
                                        </p:attrNameLst>
                                      </p:cBhvr>
                                      <p:tavLst>
                                        <p:tav tm="0">
                                          <p:val>
                                            <p:strVal val="#ppt_y+#ppt_h*1.125000"/>
                                          </p:val>
                                        </p:tav>
                                        <p:tav tm="100000">
                                          <p:val>
                                            <p:strVal val="#ppt_y"/>
                                          </p:val>
                                        </p:tav>
                                      </p:tavLst>
                                    </p:anim>
                                    <p:animEffect transition="in" filter="wipe(up)">
                                      <p:cBhvr>
                                        <p:cTn id="40" dur="500"/>
                                        <p:tgtEl>
                                          <p:spTgt spid="34819">
                                            <p:txEl>
                                              <p:pRg st="6" end="6"/>
                                            </p:txEl>
                                          </p:spTgt>
                                        </p:tgtEl>
                                      </p:cBhvr>
                                    </p:animEffect>
                                  </p:childTnLst>
                                </p:cTn>
                              </p:par>
                              <p:par>
                                <p:cTn id="41" presetID="12" presetClass="entr" presetSubtype="4" fill="hold" grpId="0" nodeType="withEffect">
                                  <p:stCondLst>
                                    <p:cond delay="0"/>
                                  </p:stCondLst>
                                  <p:childTnLst>
                                    <p:set>
                                      <p:cBhvr>
                                        <p:cTn id="42" dur="1" fill="hold">
                                          <p:stCondLst>
                                            <p:cond delay="0"/>
                                          </p:stCondLst>
                                        </p:cTn>
                                        <p:tgtEl>
                                          <p:spTgt spid="34819">
                                            <p:txEl>
                                              <p:pRg st="7" end="7"/>
                                            </p:txEl>
                                          </p:spTgt>
                                        </p:tgtEl>
                                        <p:attrNameLst>
                                          <p:attrName>style.visibility</p:attrName>
                                        </p:attrNameLst>
                                      </p:cBhvr>
                                      <p:to>
                                        <p:strVal val="visible"/>
                                      </p:to>
                                    </p:set>
                                    <p:anim calcmode="lin" valueType="num">
                                      <p:cBhvr additive="base">
                                        <p:cTn id="43" dur="500"/>
                                        <p:tgtEl>
                                          <p:spTgt spid="34819">
                                            <p:txEl>
                                              <p:pRg st="7" end="7"/>
                                            </p:txEl>
                                          </p:spTgt>
                                        </p:tgtEl>
                                        <p:attrNameLst>
                                          <p:attrName>ppt_y</p:attrName>
                                        </p:attrNameLst>
                                      </p:cBhvr>
                                      <p:tavLst>
                                        <p:tav tm="0">
                                          <p:val>
                                            <p:strVal val="#ppt_y+#ppt_h*1.125000"/>
                                          </p:val>
                                        </p:tav>
                                        <p:tav tm="100000">
                                          <p:val>
                                            <p:strVal val="#ppt_y"/>
                                          </p:val>
                                        </p:tav>
                                      </p:tavLst>
                                    </p:anim>
                                    <p:animEffect transition="in" filter="wipe(up)">
                                      <p:cBhvr>
                                        <p:cTn id="44" dur="500"/>
                                        <p:tgtEl>
                                          <p:spTgt spid="34819">
                                            <p:txEl>
                                              <p:pRg st="7" end="7"/>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grpId="0" nodeType="clickEffect">
                                  <p:stCondLst>
                                    <p:cond delay="0"/>
                                  </p:stCondLst>
                                  <p:childTnLst>
                                    <p:set>
                                      <p:cBhvr>
                                        <p:cTn id="48" dur="1" fill="hold">
                                          <p:stCondLst>
                                            <p:cond delay="0"/>
                                          </p:stCondLst>
                                        </p:cTn>
                                        <p:tgtEl>
                                          <p:spTgt spid="34819">
                                            <p:txEl>
                                              <p:pRg st="8" end="8"/>
                                            </p:txEl>
                                          </p:spTgt>
                                        </p:tgtEl>
                                        <p:attrNameLst>
                                          <p:attrName>style.visibility</p:attrName>
                                        </p:attrNameLst>
                                      </p:cBhvr>
                                      <p:to>
                                        <p:strVal val="visible"/>
                                      </p:to>
                                    </p:set>
                                    <p:anim calcmode="lin" valueType="num">
                                      <p:cBhvr additive="base">
                                        <p:cTn id="49" dur="500"/>
                                        <p:tgtEl>
                                          <p:spTgt spid="34819">
                                            <p:txEl>
                                              <p:pRg st="8" end="8"/>
                                            </p:txEl>
                                          </p:spTgt>
                                        </p:tgtEl>
                                        <p:attrNameLst>
                                          <p:attrName>ppt_y</p:attrName>
                                        </p:attrNameLst>
                                      </p:cBhvr>
                                      <p:tavLst>
                                        <p:tav tm="0">
                                          <p:val>
                                            <p:strVal val="#ppt_y+#ppt_h*1.125000"/>
                                          </p:val>
                                        </p:tav>
                                        <p:tav tm="100000">
                                          <p:val>
                                            <p:strVal val="#ppt_y"/>
                                          </p:val>
                                        </p:tav>
                                      </p:tavLst>
                                    </p:anim>
                                    <p:animEffect transition="in" filter="wipe(up)">
                                      <p:cBhvr>
                                        <p:cTn id="50" dur="500"/>
                                        <p:tgtEl>
                                          <p:spTgt spid="3481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92075"/>
            <a:ext cx="8315325" cy="2803525"/>
          </a:xfrm>
          <a:prstGeom prst="rect">
            <a:avLst/>
          </a:prstGeom>
          <a:noFill/>
          <a:ln w="28575">
            <a:solidFill>
              <a:srgbClr val="FF6600"/>
            </a:solidFill>
            <a:miter lim="800000"/>
            <a:headEnd/>
            <a:tailEnd/>
          </a:ln>
          <a:extLst>
            <a:ext uri="{909E8E84-426E-40dd-AFC4-6F175D3DCCD1}">
              <a14:hiddenFill xmlns:a14="http://schemas.microsoft.com/office/drawing/2010/main" xmlns="">
                <a:solidFill>
                  <a:srgbClr val="FFFFFF"/>
                </a:solidFill>
              </a14:hiddenFill>
            </a:ext>
          </a:extLst>
        </p:spPr>
      </p:pic>
      <p:pic>
        <p:nvPicPr>
          <p:cNvPr id="142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2895600"/>
            <a:ext cx="5429250" cy="3592513"/>
          </a:xfrm>
          <a:prstGeom prst="rect">
            <a:avLst/>
          </a:prstGeom>
          <a:noFill/>
          <a:ln w="28575">
            <a:solidFill>
              <a:srgbClr val="FF6600"/>
            </a:solidFill>
            <a:miter lim="800000"/>
            <a:headEnd/>
            <a:tailEnd/>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9243172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23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A7C33-E272-7542-8CB0-EE3E68C8930E}"/>
              </a:ext>
            </a:extLst>
          </p:cNvPr>
          <p:cNvSpPr>
            <a:spLocks noGrp="1"/>
          </p:cNvSpPr>
          <p:nvPr>
            <p:ph type="title"/>
          </p:nvPr>
        </p:nvSpPr>
        <p:spPr>
          <a:xfrm>
            <a:off x="779463" y="381000"/>
            <a:ext cx="7583487" cy="914400"/>
          </a:xfrm>
        </p:spPr>
        <p:txBody>
          <a:bodyPr/>
          <a:lstStyle/>
          <a:p>
            <a:pPr algn="ctr"/>
            <a:r>
              <a:rPr lang="en-US" sz="3200" dirty="0">
                <a:latin typeface="Arial" panose="020B0604020202020204" pitchFamily="34" charset="0"/>
                <a:cs typeface="Arial" panose="020B0604020202020204" pitchFamily="34" charset="0"/>
              </a:rPr>
              <a:t>Making the Grade: ADHD &amp; Zinc</a:t>
            </a:r>
            <a:endParaRPr lang="en-US" sz="3200" dirty="0"/>
          </a:p>
        </p:txBody>
      </p:sp>
      <p:sp>
        <p:nvSpPr>
          <p:cNvPr id="3" name="Content Placeholder 2">
            <a:extLst>
              <a:ext uri="{FF2B5EF4-FFF2-40B4-BE49-F238E27FC236}">
                <a16:creationId xmlns:a16="http://schemas.microsoft.com/office/drawing/2014/main" id="{3609F022-1588-F844-9853-4A73C08A9A5A}"/>
              </a:ext>
            </a:extLst>
          </p:cNvPr>
          <p:cNvSpPr>
            <a:spLocks noGrp="1"/>
          </p:cNvSpPr>
          <p:nvPr>
            <p:ph idx="1"/>
          </p:nvPr>
        </p:nvSpPr>
        <p:spPr>
          <a:xfrm>
            <a:off x="152401" y="1425388"/>
            <a:ext cx="6705599" cy="5432612"/>
          </a:xfrm>
        </p:spPr>
        <p:txBody>
          <a:bodyPr>
            <a:normAutofit fontScale="92500" lnSpcReduction="10000"/>
          </a:bodyPr>
          <a:lstStyle/>
          <a:p>
            <a:pPr lvl="0"/>
            <a:r>
              <a:rPr lang="en-US" dirty="0">
                <a:latin typeface="Arial" panose="020B0604020202020204" pitchFamily="34" charset="0"/>
                <a:cs typeface="Arial" panose="020B0604020202020204" pitchFamily="34" charset="0"/>
              </a:rPr>
              <a:t>Zinc supplementation </a:t>
            </a:r>
          </a:p>
          <a:p>
            <a:pPr lvl="1"/>
            <a:r>
              <a:rPr lang="en-US" dirty="0">
                <a:latin typeface="Arial" panose="020B0604020202020204" pitchFamily="34" charset="0"/>
                <a:cs typeface="Arial" panose="020B0604020202020204" pitchFamily="34" charset="0"/>
              </a:rPr>
              <a:t>Decreases hyperactive, impulsive and poor socialization symptoms </a:t>
            </a:r>
          </a:p>
          <a:p>
            <a:pPr lvl="2"/>
            <a:r>
              <a:rPr lang="en-US" sz="1300" dirty="0" err="1">
                <a:latin typeface="Arial" panose="020B0604020202020204" pitchFamily="34" charset="0"/>
                <a:cs typeface="Arial" panose="020B0604020202020204" pitchFamily="34" charset="0"/>
              </a:rPr>
              <a:t>Bilici</a:t>
            </a:r>
            <a:r>
              <a:rPr lang="en-US" sz="1300" dirty="0">
                <a:latin typeface="Arial" panose="020B0604020202020204" pitchFamily="34" charset="0"/>
                <a:cs typeface="Arial" panose="020B0604020202020204" pitchFamily="34" charset="0"/>
              </a:rPr>
              <a:t> et </a:t>
            </a:r>
            <a:r>
              <a:rPr lang="en-US" sz="1300" dirty="0" err="1">
                <a:latin typeface="Arial" panose="020B0604020202020204" pitchFamily="34" charset="0"/>
                <a:cs typeface="Arial" panose="020B0604020202020204" pitchFamily="34" charset="0"/>
              </a:rPr>
              <a:t>al.</a:t>
            </a:r>
            <a:r>
              <a:rPr lang="en-US" sz="1300" i="1" dirty="0" err="1">
                <a:latin typeface="Arial" panose="020B0604020202020204" pitchFamily="34" charset="0"/>
                <a:cs typeface="Arial" panose="020B0604020202020204" pitchFamily="34" charset="0"/>
              </a:rPr>
              <a:t>Prog</a:t>
            </a:r>
            <a:r>
              <a:rPr lang="en-US" sz="1300" i="1" dirty="0">
                <a:latin typeface="Arial" panose="020B0604020202020204" pitchFamily="34" charset="0"/>
                <a:cs typeface="Arial" panose="020B0604020202020204" pitchFamily="34" charset="0"/>
              </a:rPr>
              <a:t> </a:t>
            </a:r>
            <a:r>
              <a:rPr lang="en-US" sz="1300" i="1" dirty="0" err="1">
                <a:latin typeface="Arial" panose="020B0604020202020204" pitchFamily="34" charset="0"/>
                <a:cs typeface="Arial" panose="020B0604020202020204" pitchFamily="34" charset="0"/>
              </a:rPr>
              <a:t>Neuropsychopharmacol</a:t>
            </a:r>
            <a:r>
              <a:rPr lang="en-US" sz="1300" i="1" dirty="0">
                <a:latin typeface="Arial" panose="020B0604020202020204" pitchFamily="34" charset="0"/>
                <a:cs typeface="Arial" panose="020B0604020202020204" pitchFamily="34" charset="0"/>
              </a:rPr>
              <a:t> </a:t>
            </a:r>
            <a:r>
              <a:rPr lang="en-US" sz="1300" i="1" dirty="0" err="1">
                <a:latin typeface="Arial" panose="020B0604020202020204" pitchFamily="34" charset="0"/>
                <a:cs typeface="Arial" panose="020B0604020202020204" pitchFamily="34" charset="0"/>
              </a:rPr>
              <a:t>Biol</a:t>
            </a:r>
            <a:r>
              <a:rPr lang="en-US" sz="1300" i="1" dirty="0">
                <a:latin typeface="Arial" panose="020B0604020202020204" pitchFamily="34" charset="0"/>
                <a:cs typeface="Arial" panose="020B0604020202020204" pitchFamily="34" charset="0"/>
              </a:rPr>
              <a:t> Psychiatry</a:t>
            </a:r>
            <a:r>
              <a:rPr lang="en-US" sz="1300" dirty="0">
                <a:latin typeface="Arial" panose="020B0604020202020204" pitchFamily="34" charset="0"/>
                <a:cs typeface="Arial" panose="020B0604020202020204" pitchFamily="34" charset="0"/>
              </a:rPr>
              <a:t>. 2004 </a:t>
            </a:r>
            <a:r>
              <a:rPr lang="en-US" dirty="0">
                <a:latin typeface="Arial" panose="020B0604020202020204" pitchFamily="34" charset="0"/>
                <a:cs typeface="Arial" panose="020B0604020202020204" pitchFamily="34" charset="0"/>
              </a:rPr>
              <a:t> </a:t>
            </a:r>
          </a:p>
          <a:p>
            <a:pPr lvl="0"/>
            <a:r>
              <a:rPr lang="en-US" dirty="0">
                <a:latin typeface="Arial" panose="020B0604020202020204" pitchFamily="34" charset="0"/>
                <a:cs typeface="Arial" panose="020B0604020202020204" pitchFamily="34" charset="0"/>
              </a:rPr>
              <a:t>Zinc supplementation</a:t>
            </a:r>
          </a:p>
          <a:p>
            <a:pPr lvl="1"/>
            <a:r>
              <a:rPr lang="en-US" dirty="0">
                <a:latin typeface="Arial" panose="020B0604020202020204" pitchFamily="34" charset="0"/>
                <a:cs typeface="Arial" panose="020B0604020202020204" pitchFamily="34" charset="0"/>
              </a:rPr>
              <a:t>May improve ADHD symptoms when added to a stimulant medication </a:t>
            </a:r>
          </a:p>
          <a:p>
            <a:pPr lvl="2"/>
            <a:r>
              <a:rPr lang="en-US" sz="1300" dirty="0" err="1">
                <a:latin typeface="Arial" panose="020B0604020202020204" pitchFamily="34" charset="0"/>
                <a:cs typeface="Arial" panose="020B0604020202020204" pitchFamily="34" charset="0"/>
              </a:rPr>
              <a:t>Ghanizadeh</a:t>
            </a:r>
            <a:r>
              <a:rPr lang="en-US" sz="1300" dirty="0">
                <a:latin typeface="Arial" panose="020B0604020202020204" pitchFamily="34" charset="0"/>
                <a:cs typeface="Arial" panose="020B0604020202020204" pitchFamily="34" charset="0"/>
              </a:rPr>
              <a:t>.  </a:t>
            </a:r>
            <a:r>
              <a:rPr lang="en-US" sz="1300" i="1" dirty="0" err="1">
                <a:latin typeface="Arial" panose="020B0604020202020204" pitchFamily="34" charset="0"/>
                <a:cs typeface="Arial" panose="020B0604020202020204" pitchFamily="34" charset="0"/>
              </a:rPr>
              <a:t>Eur</a:t>
            </a:r>
            <a:r>
              <a:rPr lang="en-US" sz="1300" i="1" dirty="0">
                <a:latin typeface="Arial" panose="020B0604020202020204" pitchFamily="34" charset="0"/>
                <a:cs typeface="Arial" panose="020B0604020202020204" pitchFamily="34" charset="0"/>
              </a:rPr>
              <a:t> J </a:t>
            </a:r>
            <a:r>
              <a:rPr lang="en-US" sz="1300" i="1" dirty="0" err="1">
                <a:latin typeface="Arial" panose="020B0604020202020204" pitchFamily="34" charset="0"/>
                <a:cs typeface="Arial" panose="020B0604020202020204" pitchFamily="34" charset="0"/>
              </a:rPr>
              <a:t>Clin</a:t>
            </a:r>
            <a:r>
              <a:rPr lang="en-US" sz="1300" i="1" dirty="0">
                <a:latin typeface="Arial" panose="020B0604020202020204" pitchFamily="34" charset="0"/>
                <a:cs typeface="Arial" panose="020B0604020202020204" pitchFamily="34" charset="0"/>
              </a:rPr>
              <a:t> </a:t>
            </a:r>
            <a:r>
              <a:rPr lang="en-US" sz="1300" i="1" dirty="0" err="1">
                <a:latin typeface="Arial" panose="020B0604020202020204" pitchFamily="34" charset="0"/>
                <a:cs typeface="Arial" panose="020B0604020202020204" pitchFamily="34" charset="0"/>
              </a:rPr>
              <a:t>Nutr</a:t>
            </a:r>
            <a:r>
              <a:rPr lang="en-US" sz="1300" dirty="0">
                <a:latin typeface="Arial" panose="020B0604020202020204" pitchFamily="34" charset="0"/>
                <a:cs typeface="Arial" panose="020B0604020202020204" pitchFamily="34" charset="0"/>
              </a:rPr>
              <a:t>. 2013</a:t>
            </a:r>
          </a:p>
          <a:p>
            <a:r>
              <a:rPr lang="en-US" dirty="0">
                <a:latin typeface="Arial" panose="020B0604020202020204" pitchFamily="34" charset="0"/>
                <a:cs typeface="Arial" panose="020B0604020202020204" pitchFamily="34" charset="0"/>
              </a:rPr>
              <a:t>Check plasma or RBC (red blood cell) zinc levels </a:t>
            </a:r>
          </a:p>
          <a:p>
            <a:r>
              <a:rPr lang="en-US" dirty="0">
                <a:latin typeface="Arial" panose="020B0604020202020204" pitchFamily="34" charset="0"/>
                <a:cs typeface="Arial" panose="020B0604020202020204" pitchFamily="34" charset="0"/>
              </a:rPr>
              <a:t>If the levels are low, supplement with at least 15 mg of elemental zinc given separately from meals; recheck levels</a:t>
            </a:r>
          </a:p>
          <a:p>
            <a:pPr lvl="2"/>
            <a:r>
              <a:rPr lang="en-US" sz="1300" dirty="0" err="1">
                <a:latin typeface="Arial" panose="020B0604020202020204" pitchFamily="34" charset="0"/>
                <a:cs typeface="Arial" panose="020B0604020202020204" pitchFamily="34" charset="0"/>
              </a:rPr>
              <a:t>Akhandzadeh</a:t>
            </a:r>
            <a:r>
              <a:rPr lang="en-US" sz="1300" dirty="0">
                <a:latin typeface="Arial" panose="020B0604020202020204" pitchFamily="34" charset="0"/>
                <a:cs typeface="Arial" panose="020B0604020202020204" pitchFamily="34" charset="0"/>
              </a:rPr>
              <a:t> et </a:t>
            </a:r>
            <a:r>
              <a:rPr lang="en-US" sz="1300" dirty="0" err="1">
                <a:latin typeface="Arial" panose="020B0604020202020204" pitchFamily="34" charset="0"/>
                <a:cs typeface="Arial" panose="020B0604020202020204" pitchFamily="34" charset="0"/>
              </a:rPr>
              <a:t>al.</a:t>
            </a:r>
            <a:r>
              <a:rPr lang="en-US" sz="1300" i="1" dirty="0" err="1">
                <a:latin typeface="Arial" panose="020B0604020202020204" pitchFamily="34" charset="0"/>
                <a:cs typeface="Arial" panose="020B0604020202020204" pitchFamily="34" charset="0"/>
              </a:rPr>
              <a:t>BMC</a:t>
            </a:r>
            <a:r>
              <a:rPr lang="en-US" sz="1300" i="1" dirty="0">
                <a:latin typeface="Arial" panose="020B0604020202020204" pitchFamily="34" charset="0"/>
                <a:cs typeface="Arial" panose="020B0604020202020204" pitchFamily="34" charset="0"/>
              </a:rPr>
              <a:t> Psychiatry</a:t>
            </a:r>
            <a:r>
              <a:rPr lang="en-US" sz="1300" dirty="0">
                <a:latin typeface="Arial" panose="020B0604020202020204" pitchFamily="34" charset="0"/>
                <a:cs typeface="Arial" panose="020B0604020202020204" pitchFamily="34" charset="0"/>
              </a:rPr>
              <a:t>. 2004  </a:t>
            </a:r>
          </a:p>
          <a:p>
            <a:r>
              <a:rPr lang="en-US" dirty="0">
                <a:latin typeface="Arial" panose="020B0604020202020204" pitchFamily="34" charset="0"/>
                <a:cs typeface="Arial" panose="020B0604020202020204" pitchFamily="34" charset="0"/>
              </a:rPr>
              <a:t>Good food sources of zinc include red and white meats, oysters, beans, nuts and whole grains.</a:t>
            </a:r>
          </a:p>
          <a:p>
            <a:endParaRPr lang="en-US" dirty="0"/>
          </a:p>
        </p:txBody>
      </p:sp>
      <p:pic>
        <p:nvPicPr>
          <p:cNvPr id="4" name="Content Placeholder 6">
            <a:extLst>
              <a:ext uri="{FF2B5EF4-FFF2-40B4-BE49-F238E27FC236}">
                <a16:creationId xmlns:a16="http://schemas.microsoft.com/office/drawing/2014/main" id="{1C5A09F6-021A-8044-97B9-26A5B548C3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9400" y="2209800"/>
            <a:ext cx="2514600" cy="4648200"/>
          </a:xfrm>
          <a:prstGeom prst="rect">
            <a:avLst/>
          </a:prstGeom>
        </p:spPr>
      </p:pic>
    </p:spTree>
    <p:extLst>
      <p:ext uri="{BB962C8B-B14F-4D97-AF65-F5344CB8AC3E}">
        <p14:creationId xmlns:p14="http://schemas.microsoft.com/office/powerpoint/2010/main" val="356367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1" end="1"/>
                                            </p:txEl>
                                          </p:spTgt>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2" dur="500"/>
                                        <p:tgtEl>
                                          <p:spTgt spid="3">
                                            <p:txEl>
                                              <p:pRg st="3" end="3"/>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4" end="4"/>
                                            </p:txEl>
                                          </p:spTgt>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36" dur="500"/>
                                        <p:tgtEl>
                                          <p:spTgt spid="3">
                                            <p:txEl>
                                              <p:pRg st="6" end="6"/>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2" presetClass="entr" presetSubtype="4" fill="hold" grpId="0"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p:tgtEl>
                                          <p:spTgt spid="3">
                                            <p:txEl>
                                              <p:pRg st="7" end="7"/>
                                            </p:txEl>
                                          </p:spTgt>
                                        </p:tgtEl>
                                        <p:attrNameLst>
                                          <p:attrName>ppt_y</p:attrName>
                                        </p:attrNameLst>
                                      </p:cBhvr>
                                      <p:tavLst>
                                        <p:tav tm="0">
                                          <p:val>
                                            <p:strVal val="#ppt_y+#ppt_h*1.125000"/>
                                          </p:val>
                                        </p:tav>
                                        <p:tav tm="100000">
                                          <p:val>
                                            <p:strVal val="#ppt_y"/>
                                          </p:val>
                                        </p:tav>
                                      </p:tavLst>
                                    </p:anim>
                                    <p:animEffect transition="in" filter="wipe(up)">
                                      <p:cBhvr>
                                        <p:cTn id="42" dur="500"/>
                                        <p:tgtEl>
                                          <p:spTgt spid="3">
                                            <p:txEl>
                                              <p:pRg st="7" end="7"/>
                                            </p:txEl>
                                          </p:spTgt>
                                        </p:tgtEl>
                                      </p:cBhvr>
                                    </p:animEffect>
                                  </p:childTnLst>
                                </p:cTn>
                              </p:par>
                              <p:par>
                                <p:cTn id="43" presetID="12" presetClass="entr" presetSubtype="4" fill="hold" grpId="0"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p:tgtEl>
                                          <p:spTgt spid="3">
                                            <p:txEl>
                                              <p:pRg st="8" end="8"/>
                                            </p:txEl>
                                          </p:spTgt>
                                        </p:tgtEl>
                                        <p:attrNameLst>
                                          <p:attrName>ppt_y</p:attrName>
                                        </p:attrNameLst>
                                      </p:cBhvr>
                                      <p:tavLst>
                                        <p:tav tm="0">
                                          <p:val>
                                            <p:strVal val="#ppt_y+#ppt_h*1.125000"/>
                                          </p:val>
                                        </p:tav>
                                        <p:tav tm="100000">
                                          <p:val>
                                            <p:strVal val="#ppt_y"/>
                                          </p:val>
                                        </p:tav>
                                      </p:tavLst>
                                    </p:anim>
                                    <p:animEffect transition="in" filter="wipe(up)">
                                      <p:cBhvr>
                                        <p:cTn id="46" dur="500"/>
                                        <p:tgtEl>
                                          <p:spTgt spid="3">
                                            <p:txEl>
                                              <p:pRg st="8" end="8"/>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2" presetClass="entr" presetSubtype="4" fill="hold" grpId="0"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 calcmode="lin" valueType="num">
                                      <p:cBhvr additive="base">
                                        <p:cTn id="51" dur="500"/>
                                        <p:tgtEl>
                                          <p:spTgt spid="3">
                                            <p:txEl>
                                              <p:pRg st="9" end="9"/>
                                            </p:txEl>
                                          </p:spTgt>
                                        </p:tgtEl>
                                        <p:attrNameLst>
                                          <p:attrName>ppt_y</p:attrName>
                                        </p:attrNameLst>
                                      </p:cBhvr>
                                      <p:tavLst>
                                        <p:tav tm="0">
                                          <p:val>
                                            <p:strVal val="#ppt_y+#ppt_h*1.125000"/>
                                          </p:val>
                                        </p:tav>
                                        <p:tav tm="100000">
                                          <p:val>
                                            <p:strVal val="#ppt_y"/>
                                          </p:val>
                                        </p:tav>
                                      </p:tavLst>
                                    </p:anim>
                                    <p:animEffect transition="in" filter="wipe(up)">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itle 1">
            <a:extLst>
              <a:ext uri="{FF2B5EF4-FFF2-40B4-BE49-F238E27FC236}">
                <a16:creationId xmlns:a16="http://schemas.microsoft.com/office/drawing/2014/main" id="{2A97702D-D3D2-F443-B6A9-AC39CC86218E}"/>
              </a:ext>
            </a:extLst>
          </p:cNvPr>
          <p:cNvSpPr>
            <a:spLocks noGrp="1"/>
          </p:cNvSpPr>
          <p:nvPr>
            <p:ph type="title"/>
          </p:nvPr>
        </p:nvSpPr>
        <p:spPr/>
        <p:txBody>
          <a:bodyPr/>
          <a:lstStyle/>
          <a:p>
            <a:pPr algn="ctr"/>
            <a:r>
              <a:rPr lang="en-US" altLang="en-US" sz="3200" dirty="0">
                <a:latin typeface="Arial" panose="020B0604020202020204" pitchFamily="34" charset="0"/>
                <a:ea typeface="ＭＳ Ｐゴシック" panose="020B0600070205080204" pitchFamily="34" charset="-128"/>
                <a:cs typeface="Arial" panose="020B0604020202020204" pitchFamily="34" charset="0"/>
              </a:rPr>
              <a:t>Making the Grade: ADHD and EEG/</a:t>
            </a:r>
            <a:r>
              <a:rPr lang="en-US" altLang="en-US" sz="3200" dirty="0" err="1">
                <a:latin typeface="Arial" panose="020B0604020202020204" pitchFamily="34" charset="0"/>
                <a:ea typeface="ＭＳ Ｐゴシック" panose="020B0600070205080204" pitchFamily="34" charset="-128"/>
                <a:cs typeface="Arial" panose="020B0604020202020204" pitchFamily="34" charset="0"/>
              </a:rPr>
              <a:t>qEEG</a:t>
            </a:r>
            <a:r>
              <a:rPr lang="en-US" altLang="en-US" sz="3200" dirty="0">
                <a:latin typeface="Arial" panose="020B0604020202020204" pitchFamily="34" charset="0"/>
                <a:ea typeface="ＭＳ Ｐゴシック" panose="020B0600070205080204" pitchFamily="34" charset="-128"/>
                <a:cs typeface="Arial" panose="020B0604020202020204" pitchFamily="34" charset="0"/>
              </a:rPr>
              <a:t> Abnormalities</a:t>
            </a:r>
          </a:p>
        </p:txBody>
      </p:sp>
      <p:sp>
        <p:nvSpPr>
          <p:cNvPr id="104450" name="Content Placeholder 2">
            <a:extLst>
              <a:ext uri="{FF2B5EF4-FFF2-40B4-BE49-F238E27FC236}">
                <a16:creationId xmlns:a16="http://schemas.microsoft.com/office/drawing/2014/main" id="{21A319C3-F407-224D-ADB6-86E7E2B2F700}"/>
              </a:ext>
            </a:extLst>
          </p:cNvPr>
          <p:cNvSpPr>
            <a:spLocks noGrp="1"/>
          </p:cNvSpPr>
          <p:nvPr>
            <p:ph idx="1"/>
          </p:nvPr>
        </p:nvSpPr>
        <p:spPr>
          <a:xfrm>
            <a:off x="228601" y="1425388"/>
            <a:ext cx="8134350" cy="5204012"/>
          </a:xfrm>
        </p:spPr>
        <p:txBody>
          <a:bodyPr>
            <a:normAutofit fontScale="70000" lnSpcReduction="20000"/>
          </a:bodyPr>
          <a:lstStyle/>
          <a:p>
            <a:pPr fontAlgn="base"/>
            <a:r>
              <a:rPr lang="en-US" sz="2900" dirty="0" err="1">
                <a:latin typeface="Arial" panose="020B0604020202020204" pitchFamily="34" charset="0"/>
                <a:cs typeface="Arial" panose="020B0604020202020204" pitchFamily="34" charset="0"/>
              </a:rPr>
              <a:t>qEEG</a:t>
            </a:r>
            <a:r>
              <a:rPr lang="en-US" sz="2900" dirty="0">
                <a:latin typeface="Arial" panose="020B0604020202020204" pitchFamily="34" charset="0"/>
                <a:cs typeface="Arial" panose="020B0604020202020204" pitchFamily="34" charset="0"/>
              </a:rPr>
              <a:t> and Neurofeedback</a:t>
            </a:r>
          </a:p>
          <a:p>
            <a:pPr lvl="1" fontAlgn="base"/>
            <a:r>
              <a:rPr lang="en-US" sz="2300" dirty="0">
                <a:latin typeface="Arial" panose="020B0604020202020204" pitchFamily="34" charset="0"/>
                <a:cs typeface="Arial" panose="020B0604020202020204" pitchFamily="34" charset="0"/>
              </a:rPr>
              <a:t>Measures the electrical activity in each region of the brain </a:t>
            </a:r>
          </a:p>
          <a:p>
            <a:pPr lvl="1" fontAlgn="base"/>
            <a:r>
              <a:rPr lang="en-US" sz="2300" dirty="0">
                <a:latin typeface="Arial" panose="020B0604020202020204" pitchFamily="34" charset="0"/>
                <a:cs typeface="Arial" panose="020B0604020202020204" pitchFamily="34" charset="0"/>
              </a:rPr>
              <a:t>Provides a blueprint for the treatment of Neurofeedback</a:t>
            </a:r>
          </a:p>
          <a:p>
            <a:pPr fontAlgn="base"/>
            <a:r>
              <a:rPr lang="en-US" sz="2900" dirty="0">
                <a:latin typeface="Arial" panose="020B0604020202020204" pitchFamily="34" charset="0"/>
                <a:cs typeface="Arial" panose="020B0604020202020204" pitchFamily="34" charset="0"/>
              </a:rPr>
              <a:t>In a study of 18 children with ADHD, theta, alpha and beta waves patterns and behavioral scores improved with Neurofeedback</a:t>
            </a:r>
          </a:p>
          <a:p>
            <a:pPr lvl="6" fontAlgn="base"/>
            <a:r>
              <a:rPr lang="en-US" sz="1700" dirty="0">
                <a:latin typeface="Arial" panose="020B0604020202020204" pitchFamily="34" charset="0"/>
                <a:cs typeface="Arial" panose="020B0604020202020204" pitchFamily="34" charset="0"/>
              </a:rPr>
              <a:t>Hillard </a:t>
            </a:r>
            <a:r>
              <a:rPr lang="en-US" sz="1700" dirty="0" err="1">
                <a:latin typeface="Arial" panose="020B0604020202020204" pitchFamily="34" charset="0"/>
                <a:cs typeface="Arial" panose="020B0604020202020204" pitchFamily="34" charset="0"/>
              </a:rPr>
              <a:t>etal</a:t>
            </a:r>
            <a:r>
              <a:rPr lang="en-US" sz="1700" dirty="0">
                <a:latin typeface="Arial" panose="020B0604020202020204" pitchFamily="34" charset="0"/>
                <a:cs typeface="Arial" panose="020B0604020202020204" pitchFamily="34" charset="0"/>
              </a:rPr>
              <a:t>. </a:t>
            </a:r>
            <a:r>
              <a:rPr lang="en-US" sz="1700" dirty="0" err="1">
                <a:latin typeface="Arial" panose="020B0604020202020204" pitchFamily="34" charset="0"/>
                <a:cs typeface="Arial" panose="020B0604020202020204" pitchFamily="34" charset="0"/>
              </a:rPr>
              <a:t>Clin</a:t>
            </a:r>
            <a:r>
              <a:rPr lang="en-US" sz="1700" dirty="0">
                <a:latin typeface="Arial" panose="020B0604020202020204" pitchFamily="34" charset="0"/>
                <a:cs typeface="Arial" panose="020B0604020202020204" pitchFamily="34" charset="0"/>
              </a:rPr>
              <a:t> EEG </a:t>
            </a:r>
            <a:r>
              <a:rPr lang="en-US" sz="1700" dirty="0" err="1">
                <a:latin typeface="Arial" panose="020B0604020202020204" pitchFamily="34" charset="0"/>
                <a:cs typeface="Arial" panose="020B0604020202020204" pitchFamily="34" charset="0"/>
              </a:rPr>
              <a:t>Neurosci</a:t>
            </a:r>
            <a:r>
              <a:rPr lang="en-US" sz="1700" dirty="0">
                <a:latin typeface="Arial" panose="020B0604020202020204" pitchFamily="34" charset="0"/>
                <a:cs typeface="Arial" panose="020B0604020202020204" pitchFamily="34" charset="0"/>
              </a:rPr>
              <a:t>. 2013 </a:t>
            </a:r>
          </a:p>
          <a:p>
            <a:pPr fontAlgn="base"/>
            <a:r>
              <a:rPr lang="en-US" altLang="en-US" sz="2900" dirty="0">
                <a:latin typeface="Arial" panose="020B0604020202020204" pitchFamily="34" charset="0"/>
                <a:ea typeface="ＭＳ Ｐゴシック" panose="020B0600070205080204" pitchFamily="34" charset="-128"/>
                <a:cs typeface="Arial" panose="020B0604020202020204" pitchFamily="34" charset="0"/>
              </a:rPr>
              <a:t>More Theta wave activity and increased </a:t>
            </a:r>
            <a:r>
              <a:rPr lang="en-US" altLang="en-US" sz="2900" dirty="0" err="1">
                <a:latin typeface="Arial" panose="020B0604020202020204" pitchFamily="34" charset="0"/>
                <a:ea typeface="ＭＳ Ｐゴシック" panose="020B0600070205080204" pitchFamily="34" charset="-128"/>
                <a:cs typeface="Arial" panose="020B0604020202020204" pitchFamily="34" charset="0"/>
              </a:rPr>
              <a:t>theta:beta</a:t>
            </a:r>
            <a:r>
              <a:rPr lang="en-US" altLang="en-US" sz="2900" dirty="0">
                <a:latin typeface="Arial" panose="020B0604020202020204" pitchFamily="34" charset="0"/>
                <a:ea typeface="ＭＳ Ｐゴシック" panose="020B0600070205080204" pitchFamily="34" charset="-128"/>
                <a:cs typeface="Arial" panose="020B0604020202020204" pitchFamily="34" charset="0"/>
              </a:rPr>
              <a:t> ratio in the frontal cortex in comparison to children without ADHD </a:t>
            </a:r>
          </a:p>
          <a:p>
            <a:pPr fontAlgn="base"/>
            <a:r>
              <a:rPr lang="en-US" altLang="en-US" sz="2900" dirty="0">
                <a:latin typeface="Arial" panose="020B0604020202020204" pitchFamily="34" charset="0"/>
                <a:ea typeface="ＭＳ Ｐゴシック" panose="020B0600070205080204" pitchFamily="34" charset="-128"/>
                <a:cs typeface="Arial" panose="020B0604020202020204" pitchFamily="34" charset="0"/>
              </a:rPr>
              <a:t>Theta waves are prevalent when drowsy or day dreaming </a:t>
            </a:r>
          </a:p>
          <a:p>
            <a:pPr fontAlgn="base"/>
            <a:r>
              <a:rPr lang="en-US" altLang="en-US" sz="2900" dirty="0">
                <a:latin typeface="Arial" panose="020B0604020202020204" pitchFamily="34" charset="0"/>
                <a:ea typeface="ＭＳ Ｐゴシック" panose="020B0600070205080204" pitchFamily="34" charset="-128"/>
                <a:cs typeface="Arial" panose="020B0604020202020204" pitchFamily="34" charset="0"/>
              </a:rPr>
              <a:t>Beta waves in the frontal cortex  </a:t>
            </a:r>
          </a:p>
          <a:p>
            <a:pPr lvl="1" fontAlgn="base"/>
            <a:r>
              <a:rPr lang="en-US" altLang="en-US" sz="2300" dirty="0">
                <a:latin typeface="Arial" panose="020B0604020202020204" pitchFamily="34" charset="0"/>
                <a:ea typeface="ＭＳ Ｐゴシック" panose="020B0600070205080204" pitchFamily="34" charset="-128"/>
                <a:cs typeface="Arial" panose="020B0604020202020204" pitchFamily="34" charset="0"/>
              </a:rPr>
              <a:t>Associated with sustained attention </a:t>
            </a:r>
          </a:p>
          <a:p>
            <a:pPr lvl="1" fontAlgn="base"/>
            <a:r>
              <a:rPr lang="en-US" altLang="en-US" sz="2300" dirty="0">
                <a:latin typeface="Arial" panose="020B0604020202020204" pitchFamily="34" charset="0"/>
                <a:ea typeface="ＭＳ Ｐゴシック" panose="020B0600070205080204" pitchFamily="34" charset="-128"/>
                <a:cs typeface="Arial" panose="020B0604020202020204" pitchFamily="34" charset="0"/>
              </a:rPr>
              <a:t>Associated with thinking </a:t>
            </a:r>
          </a:p>
          <a:p>
            <a:pPr lvl="5" fontAlgn="base"/>
            <a:r>
              <a:rPr lang="en-US" altLang="en-US" sz="1700" dirty="0">
                <a:latin typeface="Arial" panose="020B0604020202020204" pitchFamily="34" charset="0"/>
                <a:ea typeface="ＭＳ Ｐゴシック" panose="020B0600070205080204" pitchFamily="34" charset="-128"/>
                <a:cs typeface="Arial" panose="020B0604020202020204" pitchFamily="34" charset="0"/>
              </a:rPr>
              <a:t>Steiner. 2014</a:t>
            </a:r>
          </a:p>
          <a:p>
            <a:pPr lvl="5" fontAlgn="base"/>
            <a:endParaRPr lang="en-US" altLang="en-US" sz="1700" dirty="0">
              <a:latin typeface="Arial" panose="020B0604020202020204" pitchFamily="34" charset="0"/>
              <a:ea typeface="ＭＳ Ｐゴシック" panose="020B0600070205080204" pitchFamily="34" charset="-128"/>
              <a:cs typeface="Arial" panose="020B0604020202020204" pitchFamily="34" charset="0"/>
            </a:endParaRPr>
          </a:p>
          <a:p>
            <a:pPr marL="282575" lvl="1" indent="0" fontAlgn="base">
              <a:buNone/>
            </a:pPr>
            <a:r>
              <a:rPr lang="en-US" altLang="en-US" dirty="0">
                <a:latin typeface="Arial" panose="020B0604020202020204" pitchFamily="34" charset="0"/>
                <a:ea typeface="ＭＳ Ｐゴシック" panose="020B0600070205080204" pitchFamily="34" charset="-128"/>
                <a:cs typeface="Arial" panose="020B0604020202020204" pitchFamily="34" charset="0"/>
              </a:rPr>
              <a:t>“In- School Neurofeedback Training for ADHD:;</a:t>
            </a:r>
          </a:p>
          <a:p>
            <a:pPr marL="282575" lvl="1" indent="0" fontAlgn="base">
              <a:buNone/>
            </a:pPr>
            <a:r>
              <a:rPr lang="en-US" altLang="en-US" dirty="0">
                <a:latin typeface="Arial" panose="020B0604020202020204" pitchFamily="34" charset="0"/>
                <a:ea typeface="ＭＳ Ｐゴシック" panose="020B0600070205080204" pitchFamily="34" charset="-128"/>
                <a:cs typeface="Arial" panose="020B0604020202020204" pitchFamily="34" charset="0"/>
              </a:rPr>
              <a:t>	Sustained Improvements from a Randomized Control Trial.” </a:t>
            </a:r>
          </a:p>
          <a:p>
            <a:pPr lvl="5" fontAlgn="base"/>
            <a:r>
              <a:rPr lang="en-US" altLang="en-US" sz="1700" dirty="0">
                <a:latin typeface="Arial" panose="020B0604020202020204" pitchFamily="34" charset="0"/>
                <a:ea typeface="ＭＳ Ｐゴシック" panose="020B0600070205080204" pitchFamily="34" charset="-128"/>
                <a:cs typeface="Arial" panose="020B0604020202020204" pitchFamily="34" charset="0"/>
              </a:rPr>
              <a:t>Pediatrics 2014</a:t>
            </a:r>
          </a:p>
          <a:p>
            <a:pPr marL="457200" indent="-457200">
              <a:buFont typeface="Arial" panose="020B0604020202020204" pitchFamily="34" charset="0"/>
              <a:buChar char="•"/>
            </a:pPr>
            <a:endParaRPr lang="en-US" altLang="en-US" dirty="0">
              <a:solidFill>
                <a:schemeClr val="tx1"/>
              </a:solidFill>
              <a:latin typeface="Arial" panose="020B0604020202020204" pitchFamily="34" charset="0"/>
              <a:ea typeface="ＭＳ Ｐゴシック" panose="020B0600070205080204" pitchFamily="34" charset="-128"/>
              <a:cs typeface="Arial" panose="020B0604020202020204" pitchFamily="34" charset="0"/>
            </a:endParaRPr>
          </a:p>
          <a:p>
            <a:pPr marL="457200" indent="-457200"/>
            <a:endParaRPr lang="en-US" altLang="en-US" dirty="0">
              <a:solidFill>
                <a:schemeClr val="tx1"/>
              </a:solidFill>
              <a:ea typeface="ＭＳ Ｐゴシック" panose="020B0600070205080204" pitchFamily="34" charset="-128"/>
              <a:cs typeface="ＭＳ Ｐゴシック" panose="020B0600070205080204" pitchFamily="34" charset="-128"/>
            </a:endParaRPr>
          </a:p>
        </p:txBody>
      </p:sp>
      <p:pic>
        <p:nvPicPr>
          <p:cNvPr id="4" name="Picture 3" descr="Brain light">
            <a:extLst>
              <a:ext uri="{FF2B5EF4-FFF2-40B4-BE49-F238E27FC236}">
                <a16:creationId xmlns:a16="http://schemas.microsoft.com/office/drawing/2014/main" id="{28571AA9-F481-7F44-A53F-1D1789B0680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105400" y="4419600"/>
            <a:ext cx="4038600" cy="2438400"/>
          </a:xfrm>
          <a:prstGeom prst="rect">
            <a:avLst/>
          </a:prstGeom>
          <a:noFill/>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262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4450">
                                            <p:txEl>
                                              <p:pRg st="0" end="0"/>
                                            </p:txEl>
                                          </p:spTgt>
                                        </p:tgtEl>
                                        <p:attrNameLst>
                                          <p:attrName>style.visibility</p:attrName>
                                        </p:attrNameLst>
                                      </p:cBhvr>
                                      <p:to>
                                        <p:strVal val="visible"/>
                                      </p:to>
                                    </p:set>
                                    <p:animEffect transition="in" filter="blinds(horizontal)">
                                      <p:cBhvr>
                                        <p:cTn id="7" dur="500"/>
                                        <p:tgtEl>
                                          <p:spTgt spid="104450">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4450">
                                            <p:txEl>
                                              <p:pRg st="1" end="1"/>
                                            </p:txEl>
                                          </p:spTgt>
                                        </p:tgtEl>
                                        <p:attrNameLst>
                                          <p:attrName>style.visibility</p:attrName>
                                        </p:attrNameLst>
                                      </p:cBhvr>
                                      <p:to>
                                        <p:strVal val="visible"/>
                                      </p:to>
                                    </p:set>
                                    <p:animEffect transition="in" filter="blinds(horizontal)">
                                      <p:cBhvr>
                                        <p:cTn id="10" dur="500"/>
                                        <p:tgtEl>
                                          <p:spTgt spid="104450">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04450">
                                            <p:txEl>
                                              <p:pRg st="2" end="2"/>
                                            </p:txEl>
                                          </p:spTgt>
                                        </p:tgtEl>
                                        <p:attrNameLst>
                                          <p:attrName>style.visibility</p:attrName>
                                        </p:attrNameLst>
                                      </p:cBhvr>
                                      <p:to>
                                        <p:strVal val="visible"/>
                                      </p:to>
                                    </p:set>
                                    <p:animEffect transition="in" filter="blinds(horizontal)">
                                      <p:cBhvr>
                                        <p:cTn id="13" dur="500"/>
                                        <p:tgtEl>
                                          <p:spTgt spid="104450">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04450">
                                            <p:txEl>
                                              <p:pRg st="3" end="3"/>
                                            </p:txEl>
                                          </p:spTgt>
                                        </p:tgtEl>
                                        <p:attrNameLst>
                                          <p:attrName>style.visibility</p:attrName>
                                        </p:attrNameLst>
                                      </p:cBhvr>
                                      <p:to>
                                        <p:strVal val="visible"/>
                                      </p:to>
                                    </p:set>
                                    <p:animEffect transition="in" filter="blinds(horizontal)">
                                      <p:cBhvr>
                                        <p:cTn id="18" dur="500"/>
                                        <p:tgtEl>
                                          <p:spTgt spid="104450">
                                            <p:txEl>
                                              <p:pRg st="3" end="3"/>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04450">
                                            <p:txEl>
                                              <p:pRg st="4" end="4"/>
                                            </p:txEl>
                                          </p:spTgt>
                                        </p:tgtEl>
                                        <p:attrNameLst>
                                          <p:attrName>style.visibility</p:attrName>
                                        </p:attrNameLst>
                                      </p:cBhvr>
                                      <p:to>
                                        <p:strVal val="visible"/>
                                      </p:to>
                                    </p:set>
                                    <p:animEffect transition="in" filter="blinds(horizontal)">
                                      <p:cBhvr>
                                        <p:cTn id="21" dur="500"/>
                                        <p:tgtEl>
                                          <p:spTgt spid="104450">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04450">
                                            <p:txEl>
                                              <p:pRg st="5" end="5"/>
                                            </p:txEl>
                                          </p:spTgt>
                                        </p:tgtEl>
                                        <p:attrNameLst>
                                          <p:attrName>style.visibility</p:attrName>
                                        </p:attrNameLst>
                                      </p:cBhvr>
                                      <p:to>
                                        <p:strVal val="visible"/>
                                      </p:to>
                                    </p:set>
                                    <p:animEffect transition="in" filter="blinds(horizontal)">
                                      <p:cBhvr>
                                        <p:cTn id="26" dur="500"/>
                                        <p:tgtEl>
                                          <p:spTgt spid="104450">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04450">
                                            <p:txEl>
                                              <p:pRg st="6" end="6"/>
                                            </p:txEl>
                                          </p:spTgt>
                                        </p:tgtEl>
                                        <p:attrNameLst>
                                          <p:attrName>style.visibility</p:attrName>
                                        </p:attrNameLst>
                                      </p:cBhvr>
                                      <p:to>
                                        <p:strVal val="visible"/>
                                      </p:to>
                                    </p:set>
                                    <p:animEffect transition="in" filter="blinds(horizontal)">
                                      <p:cBhvr>
                                        <p:cTn id="31" dur="500"/>
                                        <p:tgtEl>
                                          <p:spTgt spid="104450">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04450">
                                            <p:txEl>
                                              <p:pRg st="7" end="7"/>
                                            </p:txEl>
                                          </p:spTgt>
                                        </p:tgtEl>
                                        <p:attrNameLst>
                                          <p:attrName>style.visibility</p:attrName>
                                        </p:attrNameLst>
                                      </p:cBhvr>
                                      <p:to>
                                        <p:strVal val="visible"/>
                                      </p:to>
                                    </p:set>
                                    <p:animEffect transition="in" filter="blinds(horizontal)">
                                      <p:cBhvr>
                                        <p:cTn id="36" dur="500"/>
                                        <p:tgtEl>
                                          <p:spTgt spid="104450">
                                            <p:txEl>
                                              <p:pRg st="7" end="7"/>
                                            </p:txEl>
                                          </p:spTgt>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04450">
                                            <p:txEl>
                                              <p:pRg st="8" end="8"/>
                                            </p:txEl>
                                          </p:spTgt>
                                        </p:tgtEl>
                                        <p:attrNameLst>
                                          <p:attrName>style.visibility</p:attrName>
                                        </p:attrNameLst>
                                      </p:cBhvr>
                                      <p:to>
                                        <p:strVal val="visible"/>
                                      </p:to>
                                    </p:set>
                                    <p:animEffect transition="in" filter="blinds(horizontal)">
                                      <p:cBhvr>
                                        <p:cTn id="39" dur="500"/>
                                        <p:tgtEl>
                                          <p:spTgt spid="104450">
                                            <p:txEl>
                                              <p:pRg st="8" end="8"/>
                                            </p:txEl>
                                          </p:spTgt>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104450">
                                            <p:txEl>
                                              <p:pRg st="9" end="9"/>
                                            </p:txEl>
                                          </p:spTgt>
                                        </p:tgtEl>
                                        <p:attrNameLst>
                                          <p:attrName>style.visibility</p:attrName>
                                        </p:attrNameLst>
                                      </p:cBhvr>
                                      <p:to>
                                        <p:strVal val="visible"/>
                                      </p:to>
                                    </p:set>
                                    <p:animEffect transition="in" filter="blinds(horizontal)">
                                      <p:cBhvr>
                                        <p:cTn id="42" dur="500"/>
                                        <p:tgtEl>
                                          <p:spTgt spid="104450">
                                            <p:txEl>
                                              <p:pRg st="9" end="9"/>
                                            </p:txEl>
                                          </p:spTgt>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104450">
                                            <p:txEl>
                                              <p:pRg st="10" end="10"/>
                                            </p:txEl>
                                          </p:spTgt>
                                        </p:tgtEl>
                                        <p:attrNameLst>
                                          <p:attrName>style.visibility</p:attrName>
                                        </p:attrNameLst>
                                      </p:cBhvr>
                                      <p:to>
                                        <p:strVal val="visible"/>
                                      </p:to>
                                    </p:set>
                                    <p:animEffect transition="in" filter="blinds(horizontal)">
                                      <p:cBhvr>
                                        <p:cTn id="45" dur="500"/>
                                        <p:tgtEl>
                                          <p:spTgt spid="104450">
                                            <p:txEl>
                                              <p:pRg st="10" end="10"/>
                                            </p:txEl>
                                          </p:spTgt>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104450">
                                            <p:txEl>
                                              <p:pRg st="12" end="12"/>
                                            </p:txEl>
                                          </p:spTgt>
                                        </p:tgtEl>
                                        <p:attrNameLst>
                                          <p:attrName>style.visibility</p:attrName>
                                        </p:attrNameLst>
                                      </p:cBhvr>
                                      <p:to>
                                        <p:strVal val="visible"/>
                                      </p:to>
                                    </p:set>
                                    <p:animEffect transition="in" filter="blinds(horizontal)">
                                      <p:cBhvr>
                                        <p:cTn id="48" dur="500"/>
                                        <p:tgtEl>
                                          <p:spTgt spid="104450">
                                            <p:txEl>
                                              <p:pRg st="12" end="12"/>
                                            </p:txEl>
                                          </p:spTgt>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104450">
                                            <p:txEl>
                                              <p:pRg st="13" end="13"/>
                                            </p:txEl>
                                          </p:spTgt>
                                        </p:tgtEl>
                                        <p:attrNameLst>
                                          <p:attrName>style.visibility</p:attrName>
                                        </p:attrNameLst>
                                      </p:cBhvr>
                                      <p:to>
                                        <p:strVal val="visible"/>
                                      </p:to>
                                    </p:set>
                                    <p:animEffect transition="in" filter="blinds(horizontal)">
                                      <p:cBhvr>
                                        <p:cTn id="51" dur="500"/>
                                        <p:tgtEl>
                                          <p:spTgt spid="104450">
                                            <p:txEl>
                                              <p:pRg st="13" end="13"/>
                                            </p:txEl>
                                          </p:spTgt>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104450">
                                            <p:txEl>
                                              <p:pRg st="14" end="14"/>
                                            </p:txEl>
                                          </p:spTgt>
                                        </p:tgtEl>
                                        <p:attrNameLst>
                                          <p:attrName>style.visibility</p:attrName>
                                        </p:attrNameLst>
                                      </p:cBhvr>
                                      <p:to>
                                        <p:strVal val="visible"/>
                                      </p:to>
                                    </p:set>
                                    <p:animEffect transition="in" filter="blinds(horizontal)">
                                      <p:cBhvr>
                                        <p:cTn id="54" dur="500"/>
                                        <p:tgtEl>
                                          <p:spTgt spid="104450">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34FB1-A5BA-E549-B40C-533E2D6AAC11}"/>
              </a:ext>
            </a:extLst>
          </p:cNvPr>
          <p:cNvSpPr>
            <a:spLocks noGrp="1"/>
          </p:cNvSpPr>
          <p:nvPr>
            <p:ph type="title"/>
          </p:nvPr>
        </p:nvSpPr>
        <p:spPr/>
        <p:txBody>
          <a:bodyPr/>
          <a:lstStyle/>
          <a:p>
            <a:r>
              <a:rPr lang="en-US" sz="3200" dirty="0">
                <a:latin typeface="Arial" panose="020B0604020202020204" pitchFamily="34" charset="0"/>
                <a:cs typeface="Arial" panose="020B0604020202020204" pitchFamily="34" charset="0"/>
              </a:rPr>
              <a:t>Making the Grade: ADHD: Why it Matters The Ways it Affects a Child’s Life</a:t>
            </a:r>
          </a:p>
        </p:txBody>
      </p:sp>
      <p:sp>
        <p:nvSpPr>
          <p:cNvPr id="3" name="Content Placeholder 2">
            <a:extLst>
              <a:ext uri="{FF2B5EF4-FFF2-40B4-BE49-F238E27FC236}">
                <a16:creationId xmlns:a16="http://schemas.microsoft.com/office/drawing/2014/main" id="{F925E8B3-1868-7949-82DF-81F882435F95}"/>
              </a:ext>
            </a:extLst>
          </p:cNvPr>
          <p:cNvSpPr>
            <a:spLocks noGrp="1"/>
          </p:cNvSpPr>
          <p:nvPr>
            <p:ph idx="1"/>
          </p:nvPr>
        </p:nvSpPr>
        <p:spPr>
          <a:xfrm>
            <a:off x="228601" y="1425388"/>
            <a:ext cx="4952999" cy="5280212"/>
          </a:xfrm>
        </p:spPr>
        <p:txBody>
          <a:bodyPr>
            <a:normAutofit fontScale="62500" lnSpcReduction="20000"/>
          </a:bodyPr>
          <a:lstStyle/>
          <a:p>
            <a:pPr lvl="0"/>
            <a:r>
              <a:rPr lang="en-US" sz="2900" dirty="0">
                <a:latin typeface="Arial" panose="020B0604020202020204" pitchFamily="34" charset="0"/>
                <a:cs typeface="Arial" panose="020B0604020202020204" pitchFamily="34" charset="0"/>
              </a:rPr>
              <a:t>More trouble making friends and maintaining friendships </a:t>
            </a: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Strine</a:t>
            </a:r>
            <a:r>
              <a:rPr lang="en-US" dirty="0">
                <a:latin typeface="Arial" panose="020B0604020202020204" pitchFamily="34" charset="0"/>
                <a:cs typeface="Arial" panose="020B0604020202020204" pitchFamily="34" charset="0"/>
              </a:rPr>
              <a:t> et al. </a:t>
            </a:r>
            <a:r>
              <a:rPr lang="en-US" dirty="0" err="1">
                <a:latin typeface="Arial" panose="020B0604020202020204" pitchFamily="34" charset="0"/>
                <a:cs typeface="Arial" panose="020B0604020202020204" pitchFamily="34" charset="0"/>
              </a:rPr>
              <a:t>Prev</a:t>
            </a:r>
            <a:r>
              <a:rPr lang="en-US" dirty="0">
                <a:latin typeface="Arial" panose="020B0604020202020204" pitchFamily="34" charset="0"/>
                <a:cs typeface="Arial" panose="020B0604020202020204" pitchFamily="34" charset="0"/>
              </a:rPr>
              <a:t> Chronic Dis. 2006)</a:t>
            </a:r>
          </a:p>
          <a:p>
            <a:pPr lvl="0"/>
            <a:r>
              <a:rPr lang="en-US" sz="2900" dirty="0">
                <a:latin typeface="Arial" panose="020B0604020202020204" pitchFamily="34" charset="0"/>
                <a:cs typeface="Arial" panose="020B0604020202020204" pitchFamily="34" charset="0"/>
              </a:rPr>
              <a:t>More injuries requiring ER visits and hospitalizations </a:t>
            </a:r>
            <a:r>
              <a:rPr lang="en-US" dirty="0">
                <a:latin typeface="Arial" panose="020B0604020202020204" pitchFamily="34" charset="0"/>
                <a:cs typeface="Arial" panose="020B0604020202020204" pitchFamily="34" charset="0"/>
              </a:rPr>
              <a:t>(JAMA. 2001)</a:t>
            </a:r>
          </a:p>
          <a:p>
            <a:pPr lvl="0"/>
            <a:r>
              <a:rPr lang="en-US" sz="2900" dirty="0">
                <a:latin typeface="Arial" panose="020B0604020202020204" pitchFamily="34" charset="0"/>
                <a:cs typeface="Arial" panose="020B0604020202020204" pitchFamily="34" charset="0"/>
              </a:rPr>
              <a:t>ADHD Medications can have significant and sometimes life-altering side effects</a:t>
            </a:r>
          </a:p>
          <a:p>
            <a:pPr lvl="0"/>
            <a:r>
              <a:rPr lang="en-US" sz="2900" dirty="0">
                <a:latin typeface="Arial" panose="020B0604020202020204" pitchFamily="34" charset="0"/>
                <a:cs typeface="Arial" panose="020B0604020202020204" pitchFamily="34" charset="0"/>
              </a:rPr>
              <a:t>ADHD will continue into adulthood for ~50% of children</a:t>
            </a:r>
          </a:p>
          <a:p>
            <a:pPr lvl="0"/>
            <a:r>
              <a:rPr lang="en-US" sz="2900" dirty="0">
                <a:latin typeface="Arial" panose="020B0604020202020204" pitchFamily="34" charset="0"/>
                <a:cs typeface="Arial" panose="020B0604020202020204" pitchFamily="34" charset="0"/>
              </a:rPr>
              <a:t>More likely to be involved in car crashes, drinking and driving and traffic violations</a:t>
            </a:r>
            <a:r>
              <a:rPr lang="en-US" dirty="0">
                <a:latin typeface="Arial" panose="020B0604020202020204" pitchFamily="34" charset="0"/>
                <a:cs typeface="Arial" panose="020B0604020202020204" pitchFamily="34" charset="0"/>
              </a:rPr>
              <a:t> (Woodward et al. J Am </a:t>
            </a:r>
            <a:r>
              <a:rPr lang="en-US" dirty="0" err="1">
                <a:latin typeface="Arial" panose="020B0604020202020204" pitchFamily="34" charset="0"/>
                <a:cs typeface="Arial" panose="020B0604020202020204" pitchFamily="34" charset="0"/>
              </a:rPr>
              <a:t>Acad</a:t>
            </a:r>
            <a:r>
              <a:rPr lang="en-US" dirty="0">
                <a:latin typeface="Arial" panose="020B0604020202020204" pitchFamily="34" charset="0"/>
                <a:cs typeface="Arial" panose="020B0604020202020204" pitchFamily="34" charset="0"/>
              </a:rPr>
              <a:t> Child </a:t>
            </a:r>
            <a:r>
              <a:rPr lang="en-US" dirty="0" err="1">
                <a:latin typeface="Arial" panose="020B0604020202020204" pitchFamily="34" charset="0"/>
                <a:cs typeface="Arial" panose="020B0604020202020204" pitchFamily="34" charset="0"/>
              </a:rPr>
              <a:t>Adolesc</a:t>
            </a:r>
            <a:r>
              <a:rPr lang="en-US" dirty="0">
                <a:latin typeface="Arial" panose="020B0604020202020204" pitchFamily="34" charset="0"/>
                <a:cs typeface="Arial" panose="020B0604020202020204" pitchFamily="34" charset="0"/>
              </a:rPr>
              <a:t> Psych</a:t>
            </a:r>
            <a:r>
              <a:rPr lang="en-US" u="sng"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2000)</a:t>
            </a:r>
          </a:p>
          <a:p>
            <a:pPr lvl="0"/>
            <a:r>
              <a:rPr lang="en-US" sz="2900" dirty="0">
                <a:latin typeface="Arial" panose="020B0604020202020204" pitchFamily="34" charset="0"/>
                <a:cs typeface="Arial" panose="020B0604020202020204" pitchFamily="34" charset="0"/>
              </a:rPr>
              <a:t>Adults with ADHD can have poor personal and professional relationships and loss of work productivity </a:t>
            </a:r>
            <a:r>
              <a:rPr lang="en-US" sz="3200"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De Graaf R, et al. </a:t>
            </a:r>
            <a:r>
              <a:rPr lang="en-US" dirty="0" err="1">
                <a:latin typeface="Arial" panose="020B0604020202020204" pitchFamily="34" charset="0"/>
                <a:cs typeface="Arial" panose="020B0604020202020204" pitchFamily="34" charset="0"/>
              </a:rPr>
              <a:t>Occup</a:t>
            </a:r>
            <a:r>
              <a:rPr lang="en-US" dirty="0">
                <a:latin typeface="Arial" panose="020B0604020202020204" pitchFamily="34" charset="0"/>
                <a:cs typeface="Arial" panose="020B0604020202020204" pitchFamily="34" charset="0"/>
              </a:rPr>
              <a:t> Environ Med. 2008)</a:t>
            </a:r>
          </a:p>
          <a:p>
            <a:endParaRPr lang="en-US" dirty="0"/>
          </a:p>
        </p:txBody>
      </p:sp>
      <p:pic>
        <p:nvPicPr>
          <p:cNvPr id="4" name="Content Placeholder 3">
            <a:extLst>
              <a:ext uri="{FF2B5EF4-FFF2-40B4-BE49-F238E27FC236}">
                <a16:creationId xmlns:a16="http://schemas.microsoft.com/office/drawing/2014/main" id="{611EC21C-7171-2E48-A194-06E59634C224}"/>
              </a:ext>
            </a:extLst>
          </p:cNvPr>
          <p:cNvPicPr/>
          <p:nvPr/>
        </p:nvPicPr>
        <p:blipFill>
          <a:blip r:embed="rId2">
            <a:extLst>
              <a:ext uri="{28A0092B-C50C-407E-A947-70E740481C1C}">
                <a14:useLocalDpi xmlns:a14="http://schemas.microsoft.com/office/drawing/2010/main" val="0"/>
              </a:ext>
            </a:extLst>
          </a:blip>
          <a:stretch>
            <a:fillRect/>
          </a:stretch>
        </p:blipFill>
        <p:spPr>
          <a:xfrm>
            <a:off x="5181600" y="2469776"/>
            <a:ext cx="3962400" cy="4388224"/>
          </a:xfrm>
          <a:prstGeom prst="rect">
            <a:avLst/>
          </a:prstGeom>
        </p:spPr>
      </p:pic>
    </p:spTree>
    <p:extLst>
      <p:ext uri="{BB962C8B-B14F-4D97-AF65-F5344CB8AC3E}">
        <p14:creationId xmlns:p14="http://schemas.microsoft.com/office/powerpoint/2010/main" val="347741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590550"/>
            <a:ext cx="4284664" cy="1162050"/>
          </a:xfrm>
        </p:spPr>
        <p:txBody>
          <a:bodyPr/>
          <a:lstStyle/>
          <a:p>
            <a:r>
              <a:rPr lang="en-US" sz="3200" dirty="0">
                <a:latin typeface="Arial" panose="020B0604020202020204" pitchFamily="34" charset="0"/>
                <a:cs typeface="Arial" panose="020B0604020202020204" pitchFamily="34" charset="0"/>
              </a:rPr>
              <a:t>High theta</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High alpha</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in ADD</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38600" y="838200"/>
            <a:ext cx="4697870" cy="5029200"/>
          </a:xfrm>
        </p:spPr>
      </p:pic>
      <p:sp>
        <p:nvSpPr>
          <p:cNvPr id="6" name="Text Placeholder 5"/>
          <p:cNvSpPr>
            <a:spLocks noGrp="1"/>
          </p:cNvSpPr>
          <p:nvPr>
            <p:ph type="body" sz="half" idx="2"/>
          </p:nvPr>
        </p:nvSpPr>
        <p:spPr>
          <a:xfrm>
            <a:off x="152400" y="1816100"/>
            <a:ext cx="3672218" cy="3822700"/>
          </a:xfrm>
        </p:spPr>
        <p:txBody>
          <a:bodyPr>
            <a:noAutofit/>
          </a:bodyPr>
          <a:lstStyle/>
          <a:p>
            <a:r>
              <a:rPr lang="en-US" sz="1800" dirty="0">
                <a:latin typeface="Arial" panose="020B0604020202020204" pitchFamily="34" charset="0"/>
                <a:cs typeface="Arial" panose="020B0604020202020204" pitchFamily="34" charset="0"/>
              </a:rPr>
              <a:t>Left:14 year old female and 9 year old male. </a:t>
            </a:r>
          </a:p>
          <a:p>
            <a:r>
              <a:rPr lang="en-US" sz="1800" dirty="0">
                <a:latin typeface="Arial" panose="020B0604020202020204" pitchFamily="34" charset="0"/>
                <a:cs typeface="Arial" panose="020B0604020202020204" pitchFamily="34" charset="0"/>
              </a:rPr>
              <a:t>Right: (3&amp;4) age matched  ADD individuals: </a:t>
            </a:r>
          </a:p>
          <a:p>
            <a:r>
              <a:rPr lang="en-US" sz="1800" dirty="0">
                <a:latin typeface="Arial" panose="020B0604020202020204" pitchFamily="34" charset="0"/>
                <a:cs typeface="Arial" panose="020B0604020202020204" pitchFamily="34" charset="0"/>
              </a:rPr>
              <a:t>Notice how the </a:t>
            </a:r>
            <a:r>
              <a:rPr lang="en-US" sz="1800" b="1" dirty="0">
                <a:latin typeface="Arial" panose="020B0604020202020204" pitchFamily="34" charset="0"/>
                <a:cs typeface="Arial" panose="020B0604020202020204" pitchFamily="34" charset="0"/>
              </a:rPr>
              <a:t>two ADD individuals </a:t>
            </a:r>
            <a:r>
              <a:rPr lang="en-US" sz="1800" dirty="0">
                <a:latin typeface="Arial" panose="020B0604020202020204" pitchFamily="34" charset="0"/>
                <a:cs typeface="Arial" panose="020B0604020202020204" pitchFamily="34" charset="0"/>
              </a:rPr>
              <a:t>(3&amp;4) demonstrate </a:t>
            </a:r>
            <a:r>
              <a:rPr lang="en-US" sz="1800" b="1" dirty="0">
                <a:latin typeface="Arial" panose="020B0604020202020204" pitchFamily="34" charset="0"/>
                <a:cs typeface="Arial" panose="020B0604020202020204" pitchFamily="34" charset="0"/>
              </a:rPr>
              <a:t>high (more red) Theta and Alpha activity in their maps </a:t>
            </a:r>
            <a:r>
              <a:rPr lang="en-US" sz="1800" dirty="0">
                <a:latin typeface="Arial" panose="020B0604020202020204" pitchFamily="34" charset="0"/>
                <a:cs typeface="Arial" panose="020B0604020202020204" pitchFamily="34" charset="0"/>
              </a:rPr>
              <a:t>than do the normal individuals, respectively. </a:t>
            </a:r>
          </a:p>
          <a:p>
            <a:r>
              <a:rPr lang="en-US" sz="1800" dirty="0">
                <a:latin typeface="Arial" panose="020B0604020202020204" pitchFamily="34" charset="0"/>
                <a:cs typeface="Arial" panose="020B0604020202020204" pitchFamily="34" charset="0"/>
              </a:rPr>
              <a:t>High Theta: drowsiness</a:t>
            </a:r>
          </a:p>
          <a:p>
            <a:r>
              <a:rPr lang="en-US" sz="1800" dirty="0">
                <a:latin typeface="Arial" panose="020B0604020202020204" pitchFamily="34" charset="0"/>
                <a:cs typeface="Arial" panose="020B0604020202020204" pitchFamily="34" charset="0"/>
              </a:rPr>
              <a:t>High Alpha: idleness. </a:t>
            </a:r>
          </a:p>
          <a:p>
            <a:r>
              <a:rPr lang="en-US" sz="1800" dirty="0">
                <a:latin typeface="Arial" panose="020B0604020202020204" pitchFamily="34" charset="0"/>
                <a:cs typeface="Arial" panose="020B0604020202020204" pitchFamily="34" charset="0"/>
              </a:rPr>
              <a:t>ADD (3&amp;4): non-attentiveness and too little stimulation of the reticular activating system</a:t>
            </a:r>
          </a:p>
          <a:p>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083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linds(horizont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linds(horizont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linds(horizontal)">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blinds(horizontal)">
                                      <p:cBhvr>
                                        <p:cTn id="3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Making the Grade: ADHD and Behavioral Interventions at Home</a:t>
            </a:r>
          </a:p>
        </p:txBody>
      </p:sp>
      <p:sp>
        <p:nvSpPr>
          <p:cNvPr id="3" name="Content Placeholder 2"/>
          <p:cNvSpPr>
            <a:spLocks noGrp="1"/>
          </p:cNvSpPr>
          <p:nvPr>
            <p:ph idx="1"/>
          </p:nvPr>
        </p:nvSpPr>
        <p:spPr>
          <a:xfrm>
            <a:off x="779463" y="1600200"/>
            <a:ext cx="7583487" cy="4953000"/>
          </a:xfrm>
        </p:spPr>
        <p:txBody>
          <a:bodyPr>
            <a:normAutofit fontScale="70000" lnSpcReduction="20000"/>
          </a:bodyPr>
          <a:lstStyle/>
          <a:p>
            <a:r>
              <a:rPr lang="en-US" sz="2600" dirty="0">
                <a:latin typeface="Arial" panose="020B0604020202020204" pitchFamily="34" charset="0"/>
                <a:cs typeface="Arial" panose="020B0604020202020204" pitchFamily="34" charset="0"/>
              </a:rPr>
              <a:t>Support Self-esteem</a:t>
            </a:r>
          </a:p>
          <a:p>
            <a:r>
              <a:rPr lang="en-US" sz="2600" dirty="0">
                <a:latin typeface="Arial" panose="020B0604020202020204" pitchFamily="34" charset="0"/>
                <a:cs typeface="Arial" panose="020B0604020202020204" pitchFamily="34" charset="0"/>
              </a:rPr>
              <a:t>Praise and define good behaviors while ignoring bad behaviors </a:t>
            </a:r>
          </a:p>
          <a:p>
            <a:r>
              <a:rPr lang="en-US" sz="2600" dirty="0">
                <a:latin typeface="Arial" panose="020B0604020202020204" pitchFamily="34" charset="0"/>
                <a:cs typeface="Arial" panose="020B0604020202020204" pitchFamily="34" charset="0"/>
              </a:rPr>
              <a:t>Encourage an activity your child loves</a:t>
            </a:r>
          </a:p>
          <a:p>
            <a:r>
              <a:rPr lang="en-US" sz="2600" dirty="0">
                <a:latin typeface="Arial" panose="020B0604020202020204" pitchFamily="34" charset="0"/>
                <a:cs typeface="Arial" panose="020B0604020202020204" pitchFamily="34" charset="0"/>
              </a:rPr>
              <a:t>Provide a quiet study area</a:t>
            </a:r>
          </a:p>
          <a:p>
            <a:r>
              <a:rPr lang="en-US" sz="2600" dirty="0">
                <a:latin typeface="Arial" panose="020B0604020202020204" pitchFamily="34" charset="0"/>
                <a:cs typeface="Arial" panose="020B0604020202020204" pitchFamily="34" charset="0"/>
              </a:rPr>
              <a:t>Allow frequent breaks</a:t>
            </a:r>
          </a:p>
          <a:p>
            <a:r>
              <a:rPr lang="en-US" sz="2600" dirty="0">
                <a:latin typeface="Arial" panose="020B0604020202020204" pitchFamily="34" charset="0"/>
                <a:cs typeface="Arial" panose="020B0604020202020204" pitchFamily="34" charset="0"/>
              </a:rPr>
              <a:t>Set clearly defined rules and directions</a:t>
            </a:r>
          </a:p>
          <a:p>
            <a:r>
              <a:rPr lang="en-US" sz="2600" dirty="0">
                <a:latin typeface="Arial" panose="020B0604020202020204" pitchFamily="34" charset="0"/>
                <a:cs typeface="Arial" panose="020B0604020202020204" pitchFamily="34" charset="0"/>
              </a:rPr>
              <a:t>Limit the use of electronics </a:t>
            </a:r>
          </a:p>
          <a:p>
            <a:r>
              <a:rPr lang="en-US" sz="2600" dirty="0">
                <a:latin typeface="Arial" panose="020B0604020202020204" pitchFamily="34" charset="0"/>
                <a:cs typeface="Arial" panose="020B0604020202020204" pitchFamily="34" charset="0"/>
              </a:rPr>
              <a:t>Encourage exercise</a:t>
            </a:r>
          </a:p>
          <a:p>
            <a:r>
              <a:rPr lang="en-US" sz="2600" dirty="0">
                <a:latin typeface="Arial" panose="020B0604020202020204" pitchFamily="34" charset="0"/>
                <a:cs typeface="Arial" panose="020B0604020202020204" pitchFamily="34" charset="0"/>
              </a:rPr>
              <a:t>Provide adequate sleep and good nutrition</a:t>
            </a:r>
          </a:p>
          <a:p>
            <a:pPr lvl="3"/>
            <a:r>
              <a:rPr lang="en-US" sz="1600" dirty="0">
                <a:latin typeface="Arial" panose="020B0604020202020204" pitchFamily="34" charset="0"/>
                <a:cs typeface="Arial" panose="020B0604020202020204" pitchFamily="34" charset="0"/>
              </a:rPr>
              <a:t>Smith, Melinda, and Robert Segal. </a:t>
            </a:r>
          </a:p>
          <a:p>
            <a:pPr marL="860425" lvl="3" indent="0">
              <a:buNone/>
            </a:pPr>
            <a:r>
              <a:rPr lang="en-US" sz="1600" dirty="0">
                <a:latin typeface="Arial" panose="020B0604020202020204" pitchFamily="34" charset="0"/>
                <a:cs typeface="Arial" panose="020B0604020202020204" pitchFamily="34" charset="0"/>
              </a:rPr>
              <a:t>"ADD/ADHD Parenting Tips." </a:t>
            </a:r>
            <a:r>
              <a:rPr lang="en-US" sz="1600" i="1" dirty="0">
                <a:latin typeface="Arial" panose="020B0604020202020204" pitchFamily="34" charset="0"/>
                <a:cs typeface="Arial" panose="020B0604020202020204" pitchFamily="34" charset="0"/>
              </a:rPr>
              <a:t>: </a:t>
            </a:r>
          </a:p>
          <a:p>
            <a:pPr marL="860425" lvl="3" indent="0">
              <a:buNone/>
            </a:pPr>
            <a:r>
              <a:rPr lang="en-US" sz="1600" i="1" dirty="0">
                <a:latin typeface="Arial" panose="020B0604020202020204" pitchFamily="34" charset="0"/>
                <a:cs typeface="Arial" panose="020B0604020202020204" pitchFamily="34" charset="0"/>
              </a:rPr>
              <a:t>Helping Children with Attention Deficit Disorder</a:t>
            </a:r>
            <a:r>
              <a:rPr lang="en-US" sz="1600" dirty="0">
                <a:latin typeface="Arial" panose="020B0604020202020204" pitchFamily="34" charset="0"/>
                <a:cs typeface="Arial" panose="020B0604020202020204" pitchFamily="34" charset="0"/>
              </a:rPr>
              <a:t>. 2014</a:t>
            </a:r>
          </a:p>
        </p:txBody>
      </p:sp>
      <p:pic>
        <p:nvPicPr>
          <p:cNvPr id="6" name="Content Placeholder 3">
            <a:extLst>
              <a:ext uri="{FF2B5EF4-FFF2-40B4-BE49-F238E27FC236}">
                <a16:creationId xmlns:a16="http://schemas.microsoft.com/office/drawing/2014/main" id="{0F003C8C-6FCA-6048-82AD-A0E438698F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2514600"/>
            <a:ext cx="3276600" cy="4213412"/>
          </a:xfrm>
          <a:prstGeom prst="rect">
            <a:avLst/>
          </a:prstGeom>
        </p:spPr>
      </p:pic>
    </p:spTree>
    <p:extLst>
      <p:ext uri="{BB962C8B-B14F-4D97-AF65-F5344CB8AC3E}">
        <p14:creationId xmlns:p14="http://schemas.microsoft.com/office/powerpoint/2010/main" val="257566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blinds(horizontal)">
                                      <p:cBhvr>
                                        <p:cTn id="50" dur="500"/>
                                        <p:tgtEl>
                                          <p:spTgt spid="3">
                                            <p:txEl>
                                              <p:pRg st="9" end="9"/>
                                            </p:txEl>
                                          </p:spTgt>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Effect transition="in" filter="blinds(horizontal)">
                                      <p:cBhvr>
                                        <p:cTn id="53" dur="500"/>
                                        <p:tgtEl>
                                          <p:spTgt spid="3">
                                            <p:txEl>
                                              <p:pRg st="10" end="10"/>
                                            </p:txEl>
                                          </p:spTgt>
                                        </p:tgtEl>
                                      </p:cBhvr>
                                    </p:animEffect>
                                  </p:childTnLst>
                                </p:cTn>
                              </p:par>
                              <p:par>
                                <p:cTn id="54" presetID="3" presetClass="entr" presetSubtype="10" fill="hold" grpId="0" nodeType="withEffect">
                                  <p:stCondLst>
                                    <p:cond delay="0"/>
                                  </p:stCondLst>
                                  <p:childTnLst>
                                    <p:set>
                                      <p:cBhvr>
                                        <p:cTn id="55" dur="1" fill="hold">
                                          <p:stCondLst>
                                            <p:cond delay="0"/>
                                          </p:stCondLst>
                                        </p:cTn>
                                        <p:tgtEl>
                                          <p:spTgt spid="3">
                                            <p:txEl>
                                              <p:pRg st="11" end="11"/>
                                            </p:txEl>
                                          </p:spTgt>
                                        </p:tgtEl>
                                        <p:attrNameLst>
                                          <p:attrName>style.visibility</p:attrName>
                                        </p:attrNameLst>
                                      </p:cBhvr>
                                      <p:to>
                                        <p:strVal val="visible"/>
                                      </p:to>
                                    </p:set>
                                    <p:animEffect transition="in" filter="blinds(horizontal)">
                                      <p:cBhvr>
                                        <p:cTn id="56"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Making the Grade: ADHD and Behavioral Interventions at School</a:t>
            </a:r>
          </a:p>
        </p:txBody>
      </p:sp>
      <p:sp>
        <p:nvSpPr>
          <p:cNvPr id="3" name="Content Placeholder 2"/>
          <p:cNvSpPr>
            <a:spLocks noGrp="1"/>
          </p:cNvSpPr>
          <p:nvPr>
            <p:ph idx="1"/>
          </p:nvPr>
        </p:nvSpPr>
        <p:spPr>
          <a:xfrm>
            <a:off x="1" y="1143000"/>
            <a:ext cx="8362950" cy="5562600"/>
          </a:xfrm>
        </p:spPr>
        <p:txBody>
          <a:bodyPr>
            <a:normAutofit fontScale="92500" lnSpcReduction="20000"/>
          </a:bodyPr>
          <a:lstStyle/>
          <a:p>
            <a:pPr marL="0" indent="0">
              <a:buNone/>
            </a:pPr>
            <a:endParaRPr lang="en-US" dirty="0"/>
          </a:p>
          <a:p>
            <a:pPr lvl="1"/>
            <a:r>
              <a:rPr lang="en-US" dirty="0">
                <a:latin typeface="Arial" panose="020B0604020202020204" pitchFamily="34" charset="0"/>
                <a:cs typeface="Arial" panose="020B0604020202020204" pitchFamily="34" charset="0"/>
              </a:rPr>
              <a:t>Sit near teacher or positive role model</a:t>
            </a:r>
          </a:p>
          <a:p>
            <a:pPr lvl="1"/>
            <a:r>
              <a:rPr lang="en-US" dirty="0">
                <a:latin typeface="Arial" panose="020B0604020202020204" pitchFamily="34" charset="0"/>
                <a:cs typeface="Arial" panose="020B0604020202020204" pitchFamily="34" charset="0"/>
              </a:rPr>
              <a:t>Avoid distractions near student (ex, air conditioners, high traffic areas)</a:t>
            </a:r>
          </a:p>
          <a:p>
            <a:pPr lvl="1"/>
            <a:r>
              <a:rPr lang="en-US" dirty="0">
                <a:latin typeface="Arial" panose="020B0604020202020204" pitchFamily="34" charset="0"/>
                <a:cs typeface="Arial" panose="020B0604020202020204" pitchFamily="34" charset="0"/>
              </a:rPr>
              <a:t>Write key points on board (visual aides)</a:t>
            </a:r>
          </a:p>
          <a:p>
            <a:pPr lvl="1"/>
            <a:r>
              <a:rPr lang="en-US" dirty="0">
                <a:latin typeface="Arial" panose="020B0604020202020204" pitchFamily="34" charset="0"/>
                <a:cs typeface="Arial" panose="020B0604020202020204" pitchFamily="34" charset="0"/>
              </a:rPr>
              <a:t>Reinforce directions (written directions home, tape recorded or computer aides)</a:t>
            </a:r>
          </a:p>
          <a:p>
            <a:pPr lvl="1"/>
            <a:r>
              <a:rPr lang="en-US" dirty="0">
                <a:latin typeface="Arial" panose="020B0604020202020204" pitchFamily="34" charset="0"/>
                <a:cs typeface="Arial" panose="020B0604020202020204" pitchFamily="34" charset="0"/>
              </a:rPr>
              <a:t>Teach through many modes and variety of activities (sight, touch, sound) </a:t>
            </a:r>
          </a:p>
          <a:p>
            <a:pPr lvl="1"/>
            <a:r>
              <a:rPr lang="en-US" dirty="0">
                <a:latin typeface="Arial" panose="020B0604020202020204" pitchFamily="34" charset="0"/>
                <a:cs typeface="Arial" panose="020B0604020202020204" pitchFamily="34" charset="0"/>
              </a:rPr>
              <a:t>Give extra time for tests, quizzes, and in-class assignments</a:t>
            </a:r>
          </a:p>
          <a:p>
            <a:pPr lvl="1"/>
            <a:r>
              <a:rPr lang="en-US" dirty="0">
                <a:latin typeface="Arial" panose="020B0604020202020204" pitchFamily="34" charset="0"/>
                <a:cs typeface="Arial" panose="020B0604020202020204" pitchFamily="34" charset="0"/>
              </a:rPr>
              <a:t>Break down directions and assignments into smaller parts</a:t>
            </a:r>
          </a:p>
          <a:p>
            <a:pPr lvl="1"/>
            <a:r>
              <a:rPr lang="en-US" dirty="0">
                <a:latin typeface="Arial" panose="020B0604020202020204" pitchFamily="34" charset="0"/>
                <a:cs typeface="Arial" panose="020B0604020202020204" pitchFamily="34" charset="0"/>
              </a:rPr>
              <a:t>Provide outlines, study guides, organizational packets, peer tutoring</a:t>
            </a:r>
          </a:p>
          <a:p>
            <a:pPr lvl="1"/>
            <a:r>
              <a:rPr lang="en-US" dirty="0">
                <a:latin typeface="Arial" panose="020B0604020202020204" pitchFamily="34" charset="0"/>
                <a:cs typeface="Arial" panose="020B0604020202020204" pitchFamily="34" charset="0"/>
              </a:rPr>
              <a:t>Allow computer printed assignments; do not deduct for handwriting</a:t>
            </a:r>
          </a:p>
          <a:p>
            <a:pPr lvl="1"/>
            <a:r>
              <a:rPr lang="en-US" dirty="0">
                <a:latin typeface="Arial" panose="020B0604020202020204" pitchFamily="34" charset="0"/>
                <a:cs typeface="Arial" panose="020B0604020202020204" pitchFamily="34" charset="0"/>
              </a:rPr>
              <a:t>Avoid time pressured/competitive exams/activities</a:t>
            </a:r>
          </a:p>
          <a:p>
            <a:pPr lvl="1"/>
            <a:r>
              <a:rPr lang="en-US" dirty="0">
                <a:latin typeface="Arial" panose="020B0604020202020204" pitchFamily="34" charset="0"/>
                <a:cs typeface="Arial" panose="020B0604020202020204" pitchFamily="34" charset="0"/>
              </a:rPr>
              <a:t>Allow student to have extra set of books or notes </a:t>
            </a:r>
          </a:p>
          <a:p>
            <a:pPr lvl="2"/>
            <a:r>
              <a:rPr lang="en-US" dirty="0">
                <a:latin typeface="Arial" panose="020B0604020202020204" pitchFamily="34" charset="0"/>
                <a:cs typeface="Arial" panose="020B0604020202020204" pitchFamily="34" charset="0"/>
              </a:rPr>
              <a:t>One at home (decreases risk of losing or misplacing) </a:t>
            </a:r>
          </a:p>
          <a:p>
            <a:pPr lvl="2"/>
            <a:r>
              <a:rPr lang="en-US" dirty="0">
                <a:latin typeface="Arial" panose="020B0604020202020204" pitchFamily="34" charset="0"/>
                <a:cs typeface="Arial" panose="020B0604020202020204" pitchFamily="34" charset="0"/>
              </a:rPr>
              <a:t>Provide assignment notebook </a:t>
            </a:r>
          </a:p>
          <a:p>
            <a:pPr lvl="1"/>
            <a:r>
              <a:rPr lang="en-US" dirty="0">
                <a:latin typeface="Arial" panose="020B0604020202020204" pitchFamily="34" charset="0"/>
                <a:cs typeface="Arial" panose="020B0604020202020204" pitchFamily="34" charset="0"/>
              </a:rPr>
              <a:t>Develop reward system for school and homework</a:t>
            </a:r>
          </a:p>
          <a:p>
            <a:pPr lvl="6"/>
            <a:r>
              <a:rPr lang="en-US" sz="1600" dirty="0">
                <a:latin typeface="Arial" panose="020B0604020202020204" pitchFamily="34" charset="0"/>
                <a:cs typeface="Arial" panose="020B0604020202020204" pitchFamily="34" charset="0"/>
              </a:rPr>
              <a:t>Grohol. ADHD Behavioral Interventions. 2009 </a:t>
            </a:r>
            <a:endParaRPr lang="en-US" sz="1600" dirty="0">
              <a:effectLst/>
              <a:latin typeface="Arial" panose="020B0604020202020204" pitchFamily="34" charset="0"/>
              <a:cs typeface="Arial" panose="020B0604020202020204" pitchFamily="34" charset="0"/>
            </a:endParaRPr>
          </a:p>
        </p:txBody>
      </p:sp>
      <p:pic>
        <p:nvPicPr>
          <p:cNvPr id="4" name="Picture 3" descr="ANd9GcTtDbrHtzJ2J6NLKkyZ_ZcTB0iyNJDRASLl9f6kEDNMnX2dfZhNFQ">
            <a:extLst>
              <a:ext uri="{FF2B5EF4-FFF2-40B4-BE49-F238E27FC236}">
                <a16:creationId xmlns:a16="http://schemas.microsoft.com/office/drawing/2014/main" id="{7801F576-3DED-BF4E-A8DE-40C92F40A4D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19800" y="4648200"/>
            <a:ext cx="31242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188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blinds(horizontal)">
                                      <p:cBhvr>
                                        <p:cTn id="25" dur="500"/>
                                        <p:tgtEl>
                                          <p:spTgt spid="3">
                                            <p:txEl>
                                              <p:pRg st="7" end="7"/>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blinds(horizontal)">
                                      <p:cBhvr>
                                        <p:cTn id="28" dur="500"/>
                                        <p:tgtEl>
                                          <p:spTgt spid="3">
                                            <p:txEl>
                                              <p:pRg st="8" end="8"/>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blinds(horizontal)">
                                      <p:cBhvr>
                                        <p:cTn id="31" dur="500"/>
                                        <p:tgtEl>
                                          <p:spTgt spid="3">
                                            <p:txEl>
                                              <p:pRg st="9" end="9"/>
                                            </p:txEl>
                                          </p:spTgt>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blinds(horizontal)">
                                      <p:cBhvr>
                                        <p:cTn id="34" dur="500"/>
                                        <p:tgtEl>
                                          <p:spTgt spid="3">
                                            <p:txEl>
                                              <p:pRg st="10" end="10"/>
                                            </p:txEl>
                                          </p:spTgt>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blinds(horizontal)">
                                      <p:cBhvr>
                                        <p:cTn id="37" dur="500"/>
                                        <p:tgtEl>
                                          <p:spTgt spid="3">
                                            <p:txEl>
                                              <p:pRg st="11" end="11"/>
                                            </p:txEl>
                                          </p:spTgt>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3">
                                            <p:txEl>
                                              <p:pRg st="12" end="12"/>
                                            </p:txEl>
                                          </p:spTgt>
                                        </p:tgtEl>
                                        <p:attrNameLst>
                                          <p:attrName>style.visibility</p:attrName>
                                        </p:attrNameLst>
                                      </p:cBhvr>
                                      <p:to>
                                        <p:strVal val="visible"/>
                                      </p:to>
                                    </p:set>
                                    <p:animEffect transition="in" filter="blinds(horizontal)">
                                      <p:cBhvr>
                                        <p:cTn id="40" dur="500"/>
                                        <p:tgtEl>
                                          <p:spTgt spid="3">
                                            <p:txEl>
                                              <p:pRg st="12" end="12"/>
                                            </p:txEl>
                                          </p:spTgt>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animEffect transition="in" filter="blinds(horizontal)">
                                      <p:cBhvr>
                                        <p:cTn id="43" dur="500"/>
                                        <p:tgtEl>
                                          <p:spTgt spid="3">
                                            <p:txEl>
                                              <p:pRg st="13" end="13"/>
                                            </p:txEl>
                                          </p:spTgt>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3">
                                            <p:txEl>
                                              <p:pRg st="14" end="14"/>
                                            </p:txEl>
                                          </p:spTgt>
                                        </p:tgtEl>
                                        <p:attrNameLst>
                                          <p:attrName>style.visibility</p:attrName>
                                        </p:attrNameLst>
                                      </p:cBhvr>
                                      <p:to>
                                        <p:strVal val="visible"/>
                                      </p:to>
                                    </p:set>
                                    <p:animEffect transition="in" filter="blinds(horizontal)">
                                      <p:cBhvr>
                                        <p:cTn id="46" dur="500"/>
                                        <p:tgtEl>
                                          <p:spTgt spid="3">
                                            <p:txEl>
                                              <p:pRg st="14" end="14"/>
                                            </p:txEl>
                                          </p:spTgt>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3">
                                            <p:txEl>
                                              <p:pRg st="15" end="15"/>
                                            </p:txEl>
                                          </p:spTgt>
                                        </p:tgtEl>
                                        <p:attrNameLst>
                                          <p:attrName>style.visibility</p:attrName>
                                        </p:attrNameLst>
                                      </p:cBhvr>
                                      <p:to>
                                        <p:strVal val="visible"/>
                                      </p:to>
                                    </p:set>
                                    <p:animEffect transition="in" filter="blinds(horizontal)">
                                      <p:cBhvr>
                                        <p:cTn id="49"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latin typeface="Arial" panose="020B0604020202020204" pitchFamily="34" charset="0"/>
                <a:cs typeface="Arial" panose="020B0604020202020204" pitchFamily="34" charset="0"/>
              </a:rPr>
              <a:t>Making the Grade: ADHD &amp; Social and Behavioral Interventions </a:t>
            </a:r>
          </a:p>
        </p:txBody>
      </p:sp>
      <p:sp>
        <p:nvSpPr>
          <p:cNvPr id="3" name="Content Placeholder 2"/>
          <p:cNvSpPr>
            <a:spLocks noGrp="1"/>
          </p:cNvSpPr>
          <p:nvPr>
            <p:ph idx="1"/>
          </p:nvPr>
        </p:nvSpPr>
        <p:spPr>
          <a:xfrm>
            <a:off x="1" y="1143000"/>
            <a:ext cx="5029199" cy="5562600"/>
          </a:xfrm>
        </p:spPr>
        <p:txBody>
          <a:bodyPr>
            <a:normAutofit fontScale="92500"/>
          </a:bodyPr>
          <a:lstStyle/>
          <a:p>
            <a:pPr marL="0" indent="0">
              <a:buNone/>
            </a:pPr>
            <a:endParaRPr lang="en-US" dirty="0"/>
          </a:p>
          <a:p>
            <a:pPr lvl="0"/>
            <a:r>
              <a:rPr lang="en-US" sz="2400" dirty="0">
                <a:latin typeface="Arial" panose="020B0604020202020204" pitchFamily="34" charset="0"/>
                <a:cs typeface="Arial" panose="020B0604020202020204" pitchFamily="34" charset="0"/>
              </a:rPr>
              <a:t>Find a social skills class or lunch bunch group (</a:t>
            </a:r>
            <a:r>
              <a:rPr lang="en-US" sz="2400" u="sng" dirty="0">
                <a:latin typeface="Arial" panose="020B0604020202020204" pitchFamily="34" charset="0"/>
                <a:cs typeface="Arial" panose="020B0604020202020204" pitchFamily="34" charset="0"/>
                <a:hlinkClick r:id="rId2"/>
              </a:rPr>
              <a:t>www.chadd.org</a:t>
            </a:r>
            <a:r>
              <a:rPr lang="en-US" sz="2400" dirty="0">
                <a:latin typeface="Arial" panose="020B0604020202020204" pitchFamily="34" charset="0"/>
                <a:cs typeface="Arial" panose="020B0604020202020204" pitchFamily="34" charset="0"/>
              </a:rPr>
              <a:t>) </a:t>
            </a:r>
          </a:p>
          <a:p>
            <a:pPr lvl="0"/>
            <a:r>
              <a:rPr lang="en-US" sz="2400" dirty="0">
                <a:latin typeface="Arial" panose="020B0604020202020204" pitchFamily="34" charset="0"/>
                <a:cs typeface="Arial" panose="020B0604020202020204" pitchFamily="34" charset="0"/>
              </a:rPr>
              <a:t>Find a cognitive training program such as Cognitive Behavioral Therapy (CBT), or Social Cognition Training (</a:t>
            </a:r>
            <a:r>
              <a:rPr lang="en-US" sz="2400" u="sng" dirty="0">
                <a:latin typeface="Arial" panose="020B0604020202020204" pitchFamily="34" charset="0"/>
                <a:cs typeface="Arial" panose="020B0604020202020204" pitchFamily="34" charset="0"/>
                <a:hlinkClick r:id="rId3"/>
              </a:rPr>
              <a:t>www.nacbt.org</a:t>
            </a:r>
            <a:r>
              <a:rPr lang="en-US" sz="2400" dirty="0">
                <a:latin typeface="Arial" panose="020B0604020202020204" pitchFamily="34" charset="0"/>
                <a:cs typeface="Arial" panose="020B0604020202020204" pitchFamily="34" charset="0"/>
              </a:rPr>
              <a:t>) </a:t>
            </a:r>
          </a:p>
          <a:p>
            <a:pPr lvl="0"/>
            <a:r>
              <a:rPr lang="en-US" sz="2400" dirty="0">
                <a:latin typeface="Arial" panose="020B0604020202020204" pitchFamily="34" charset="0"/>
                <a:cs typeface="Arial" panose="020B0604020202020204" pitchFamily="34" charset="0"/>
              </a:rPr>
              <a:t>Consider </a:t>
            </a:r>
            <a:r>
              <a:rPr lang="en-US" sz="2400" dirty="0" err="1">
                <a:latin typeface="Arial" panose="020B0604020202020204" pitchFamily="34" charset="0"/>
                <a:cs typeface="Arial" panose="020B0604020202020204" pitchFamily="34" charset="0"/>
              </a:rPr>
              <a:t>qEEG</a:t>
            </a:r>
            <a:r>
              <a:rPr lang="en-US" sz="2400" dirty="0">
                <a:latin typeface="Arial" panose="020B0604020202020204" pitchFamily="34" charset="0"/>
                <a:cs typeface="Arial" panose="020B0604020202020204" pitchFamily="34" charset="0"/>
              </a:rPr>
              <a:t> and Neurofeedback</a:t>
            </a:r>
          </a:p>
          <a:p>
            <a:pPr lvl="0"/>
            <a:r>
              <a:rPr lang="en-US" sz="2400" dirty="0">
                <a:latin typeface="Arial" panose="020B0604020202020204" pitchFamily="34" charset="0"/>
                <a:cs typeface="Arial" panose="020B0604020202020204" pitchFamily="34" charset="0"/>
              </a:rPr>
              <a:t>Consider AIT (Auditory Integration Therapy) – may improve attention, anxiety</a:t>
            </a:r>
          </a:p>
          <a:p>
            <a:pPr lvl="3"/>
            <a:r>
              <a:rPr lang="en-US" sz="1700" dirty="0">
                <a:latin typeface="Arial" panose="020B0604020202020204" pitchFamily="34" charset="0"/>
                <a:cs typeface="Arial" panose="020B0604020202020204" pitchFamily="34" charset="0"/>
              </a:rPr>
              <a:t>Brocket et al. Hearing Equals Behavior: Updated and Expanded. 2011</a:t>
            </a:r>
            <a:endParaRPr lang="en-US" sz="1700" dirty="0">
              <a:effectLst/>
              <a:latin typeface="Arial" panose="020B0604020202020204" pitchFamily="34" charset="0"/>
              <a:cs typeface="Arial" panose="020B0604020202020204" pitchFamily="34" charset="0"/>
            </a:endParaRPr>
          </a:p>
        </p:txBody>
      </p:sp>
      <p:pic>
        <p:nvPicPr>
          <p:cNvPr id="5" name="Content Placeholder 4">
            <a:extLst>
              <a:ext uri="{FF2B5EF4-FFF2-40B4-BE49-F238E27FC236}">
                <a16:creationId xmlns:a16="http://schemas.microsoft.com/office/drawing/2014/main" id="{BCD9C7D0-C5DD-2B4E-96FC-494247D48976}"/>
              </a:ext>
            </a:extLst>
          </p:cNvPr>
          <p:cNvPicPr/>
          <p:nvPr/>
        </p:nvPicPr>
        <p:blipFill>
          <a:blip r:embed="rId4">
            <a:extLst>
              <a:ext uri="{28A0092B-C50C-407E-A947-70E740481C1C}">
                <a14:useLocalDpi xmlns:a14="http://schemas.microsoft.com/office/drawing/2010/main" val="0"/>
              </a:ext>
            </a:extLst>
          </a:blip>
          <a:stretch>
            <a:fillRect/>
          </a:stretch>
        </p:blipFill>
        <p:spPr>
          <a:xfrm>
            <a:off x="5029200" y="1435100"/>
            <a:ext cx="4114800" cy="5270500"/>
          </a:xfrm>
          <a:prstGeom prst="rect">
            <a:avLst/>
          </a:prstGeom>
        </p:spPr>
      </p:pic>
    </p:spTree>
    <p:extLst>
      <p:ext uri="{BB962C8B-B14F-4D97-AF65-F5344CB8AC3E}">
        <p14:creationId xmlns:p14="http://schemas.microsoft.com/office/powerpoint/2010/main" val="245079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ssolv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dissolve">
                                      <p:cBhvr>
                                        <p:cTn id="2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Making the Grade: What do we do to decrease risk of ADHD?</a:t>
            </a:r>
          </a:p>
        </p:txBody>
      </p:sp>
      <p:sp>
        <p:nvSpPr>
          <p:cNvPr id="3" name="Content Placeholder 2"/>
          <p:cNvSpPr>
            <a:spLocks noGrp="1"/>
          </p:cNvSpPr>
          <p:nvPr>
            <p:ph idx="1"/>
          </p:nvPr>
        </p:nvSpPr>
        <p:spPr>
          <a:xfrm>
            <a:off x="304801" y="1524000"/>
            <a:ext cx="4800599" cy="4513730"/>
          </a:xfrm>
        </p:spPr>
        <p:txBody>
          <a:bodyPr>
            <a:normAutofit lnSpcReduction="10000"/>
          </a:bodyPr>
          <a:lstStyle/>
          <a:p>
            <a:r>
              <a:rPr lang="en-US" dirty="0"/>
              <a:t>First 1000 days</a:t>
            </a:r>
          </a:p>
          <a:p>
            <a:r>
              <a:rPr lang="en-US" dirty="0"/>
              <a:t>Starts in preconception with the health of mom</a:t>
            </a:r>
          </a:p>
          <a:p>
            <a:r>
              <a:rPr lang="en-US" dirty="0"/>
              <a:t>Continues through pregnancy and early infancy</a:t>
            </a:r>
          </a:p>
          <a:p>
            <a:r>
              <a:rPr lang="en-US" dirty="0"/>
              <a:t>Includes treating microbiome (probiotics and prebiotics), inflammation (vitamin D, EFAs), nutritional deficiencies (iron, zinc, magnesium, selenium, </a:t>
            </a:r>
            <a:r>
              <a:rPr lang="en-US" dirty="0" err="1"/>
              <a:t>Bs</a:t>
            </a:r>
            <a:r>
              <a:rPr lang="en-US" dirty="0"/>
              <a:t>)</a:t>
            </a:r>
          </a:p>
          <a:p>
            <a:r>
              <a:rPr lang="en-US" dirty="0"/>
              <a:t>Breastfeeding and first foods</a:t>
            </a:r>
          </a:p>
          <a:p>
            <a:endParaRPr lang="en-US" dirty="0"/>
          </a:p>
          <a:p>
            <a:endParaRPr lang="en-US" dirty="0"/>
          </a:p>
        </p:txBody>
      </p:sp>
      <p:pic>
        <p:nvPicPr>
          <p:cNvPr id="4" name="Picture 2" descr="http://cdn.pazoo.com/sites/default/files/microbiome%20cartoon.jpg">
            <a:hlinkClick r:id="rId2"/>
            <a:extLst>
              <a:ext uri="{FF2B5EF4-FFF2-40B4-BE49-F238E27FC236}">
                <a16:creationId xmlns:a16="http://schemas.microsoft.com/office/drawing/2014/main" id="{BC8E7060-9960-6E47-BDCE-91E714472B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2209800"/>
            <a:ext cx="4191000" cy="4495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93035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descr="Photograph">
            <a:extLst>
              <a:ext uri="{FF2B5EF4-FFF2-40B4-BE49-F238E27FC236}">
                <a16:creationId xmlns:a16="http://schemas.microsoft.com/office/drawing/2014/main" id="{6DC51D40-D278-9142-B4E6-04678CB081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8850" y="0"/>
            <a:ext cx="46863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2" name="Text Box 3">
            <a:extLst>
              <a:ext uri="{FF2B5EF4-FFF2-40B4-BE49-F238E27FC236}">
                <a16:creationId xmlns:a16="http://schemas.microsoft.com/office/drawing/2014/main" id="{FDA37831-E838-7D4B-BE72-69B4F15820F9}"/>
              </a:ext>
            </a:extLst>
          </p:cNvPr>
          <p:cNvSpPr txBox="1">
            <a:spLocks noChangeArrowheads="1"/>
          </p:cNvSpPr>
          <p:nvPr/>
        </p:nvSpPr>
        <p:spPr bwMode="auto">
          <a:xfrm>
            <a:off x="517525" y="36513"/>
            <a:ext cx="1638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Garamond" panose="02020404030301010803" pitchFamily="18" charset="0"/>
                <a:ea typeface="ＭＳ Ｐゴシック" panose="020B0600070205080204" pitchFamily="34" charset="-128"/>
              </a:defRPr>
            </a:lvl1pPr>
            <a:lvl2pPr marL="742950" indent="-285750">
              <a:defRPr sz="2400">
                <a:solidFill>
                  <a:schemeClr val="tx1"/>
                </a:solidFill>
                <a:latin typeface="Garamond" panose="02020404030301010803" pitchFamily="18" charset="0"/>
                <a:ea typeface="ＭＳ Ｐゴシック" panose="020B0600070205080204" pitchFamily="34" charset="-128"/>
              </a:defRPr>
            </a:lvl2pPr>
            <a:lvl3pPr marL="1143000" indent="-228600">
              <a:defRPr sz="2400">
                <a:solidFill>
                  <a:schemeClr val="tx1"/>
                </a:solidFill>
                <a:latin typeface="Garamond" panose="02020404030301010803" pitchFamily="18" charset="0"/>
                <a:ea typeface="ＭＳ Ｐゴシック" panose="020B0600070205080204" pitchFamily="34" charset="-128"/>
              </a:defRPr>
            </a:lvl3pPr>
            <a:lvl4pPr marL="1600200" indent="-228600">
              <a:defRPr sz="2400">
                <a:solidFill>
                  <a:schemeClr val="tx1"/>
                </a:solidFill>
                <a:latin typeface="Garamond" panose="02020404030301010803" pitchFamily="18" charset="0"/>
                <a:ea typeface="ＭＳ Ｐゴシック" panose="020B0600070205080204" pitchFamily="34" charset="-128"/>
              </a:defRPr>
            </a:lvl4pPr>
            <a:lvl5pPr marL="2057400" indent="-228600">
              <a:defRPr sz="2400">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9pPr>
          </a:lstStyle>
          <a:p>
            <a:pPr eaLnBrk="1" hangingPunct="1"/>
            <a:r>
              <a:rPr lang="en-US" altLang="en-US">
                <a:solidFill>
                  <a:schemeClr val="bg1"/>
                </a:solidFill>
                <a:latin typeface="Arial" panose="020B0604020202020204" pitchFamily="34" charset="0"/>
                <a:cs typeface="Arial" panose="020B0604020202020204" pitchFamily="34" charset="0"/>
              </a:rPr>
              <a:t>complexity</a:t>
            </a:r>
          </a:p>
        </p:txBody>
      </p:sp>
      <p:sp>
        <p:nvSpPr>
          <p:cNvPr id="81923" name="Text Box 4">
            <a:extLst>
              <a:ext uri="{FF2B5EF4-FFF2-40B4-BE49-F238E27FC236}">
                <a16:creationId xmlns:a16="http://schemas.microsoft.com/office/drawing/2014/main" id="{60D2E20C-5D5F-164B-963C-C3E794E1B2E8}"/>
              </a:ext>
            </a:extLst>
          </p:cNvPr>
          <p:cNvSpPr txBox="1">
            <a:spLocks noChangeArrowheads="1"/>
          </p:cNvSpPr>
          <p:nvPr/>
        </p:nvSpPr>
        <p:spPr bwMode="auto">
          <a:xfrm>
            <a:off x="6994525" y="6208713"/>
            <a:ext cx="12620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Garamond" panose="02020404030301010803" pitchFamily="18" charset="0"/>
                <a:ea typeface="ＭＳ Ｐゴシック" panose="020B0600070205080204" pitchFamily="34" charset="-128"/>
              </a:defRPr>
            </a:lvl1pPr>
            <a:lvl2pPr marL="742950" indent="-285750">
              <a:defRPr sz="2400">
                <a:solidFill>
                  <a:schemeClr val="tx1"/>
                </a:solidFill>
                <a:latin typeface="Garamond" panose="02020404030301010803" pitchFamily="18" charset="0"/>
                <a:ea typeface="ＭＳ Ｐゴシック" panose="020B0600070205080204" pitchFamily="34" charset="-128"/>
              </a:defRPr>
            </a:lvl2pPr>
            <a:lvl3pPr marL="1143000" indent="-228600">
              <a:defRPr sz="2400">
                <a:solidFill>
                  <a:schemeClr val="tx1"/>
                </a:solidFill>
                <a:latin typeface="Garamond" panose="02020404030301010803" pitchFamily="18" charset="0"/>
                <a:ea typeface="ＭＳ Ｐゴシック" panose="020B0600070205080204" pitchFamily="34" charset="-128"/>
              </a:defRPr>
            </a:lvl3pPr>
            <a:lvl4pPr marL="1600200" indent="-228600">
              <a:defRPr sz="2400">
                <a:solidFill>
                  <a:schemeClr val="tx1"/>
                </a:solidFill>
                <a:latin typeface="Garamond" panose="02020404030301010803" pitchFamily="18" charset="0"/>
                <a:ea typeface="ＭＳ Ｐゴシック" panose="020B0600070205080204" pitchFamily="34" charset="-128"/>
              </a:defRPr>
            </a:lvl4pPr>
            <a:lvl5pPr marL="2057400" indent="-228600">
              <a:defRPr sz="2400">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9pPr>
          </a:lstStyle>
          <a:p>
            <a:pPr eaLnBrk="1" hangingPunct="1"/>
            <a:r>
              <a:rPr lang="en-US" altLang="en-US">
                <a:solidFill>
                  <a:schemeClr val="bg1"/>
                </a:solidFill>
                <a:latin typeface="Arial" panose="020B0604020202020204" pitchFamily="34" charset="0"/>
                <a:cs typeface="Arial" panose="020B0604020202020204" pitchFamily="34" charset="0"/>
              </a:rPr>
              <a:t>synergy</a:t>
            </a:r>
          </a:p>
        </p:txBody>
      </p:sp>
      <p:sp>
        <p:nvSpPr>
          <p:cNvPr id="81924" name="Text Box 5">
            <a:extLst>
              <a:ext uri="{FF2B5EF4-FFF2-40B4-BE49-F238E27FC236}">
                <a16:creationId xmlns:a16="http://schemas.microsoft.com/office/drawing/2014/main" id="{3A2E01C7-E1BF-4F45-821D-DDFFC0AFC3CD}"/>
              </a:ext>
            </a:extLst>
          </p:cNvPr>
          <p:cNvSpPr txBox="1">
            <a:spLocks noChangeArrowheads="1"/>
          </p:cNvSpPr>
          <p:nvPr/>
        </p:nvSpPr>
        <p:spPr bwMode="auto">
          <a:xfrm>
            <a:off x="7070725" y="1941513"/>
            <a:ext cx="1622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Garamond" panose="02020404030301010803" pitchFamily="18" charset="0"/>
                <a:ea typeface="ＭＳ Ｐゴシック" panose="020B0600070205080204" pitchFamily="34" charset="-128"/>
              </a:defRPr>
            </a:lvl1pPr>
            <a:lvl2pPr marL="742950" indent="-285750">
              <a:defRPr sz="2400">
                <a:solidFill>
                  <a:schemeClr val="tx1"/>
                </a:solidFill>
                <a:latin typeface="Garamond" panose="02020404030301010803" pitchFamily="18" charset="0"/>
                <a:ea typeface="ＭＳ Ｐゴシック" panose="020B0600070205080204" pitchFamily="34" charset="-128"/>
              </a:defRPr>
            </a:lvl2pPr>
            <a:lvl3pPr marL="1143000" indent="-228600">
              <a:defRPr sz="2400">
                <a:solidFill>
                  <a:schemeClr val="tx1"/>
                </a:solidFill>
                <a:latin typeface="Garamond" panose="02020404030301010803" pitchFamily="18" charset="0"/>
                <a:ea typeface="ＭＳ Ｐゴシック" panose="020B0600070205080204" pitchFamily="34" charset="-128"/>
              </a:defRPr>
            </a:lvl3pPr>
            <a:lvl4pPr marL="1600200" indent="-228600">
              <a:defRPr sz="2400">
                <a:solidFill>
                  <a:schemeClr val="tx1"/>
                </a:solidFill>
                <a:latin typeface="Garamond" panose="02020404030301010803" pitchFamily="18" charset="0"/>
                <a:ea typeface="ＭＳ Ｐゴシック" panose="020B0600070205080204" pitchFamily="34" charset="-128"/>
              </a:defRPr>
            </a:lvl4pPr>
            <a:lvl5pPr marL="2057400" indent="-228600">
              <a:defRPr sz="2400">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9pPr>
          </a:lstStyle>
          <a:p>
            <a:pPr eaLnBrk="1" hangingPunct="1"/>
            <a:r>
              <a:rPr lang="en-US" altLang="en-US">
                <a:solidFill>
                  <a:schemeClr val="bg1"/>
                </a:solidFill>
                <a:latin typeface="Arial" panose="020B0604020202020204" pitchFamily="34" charset="0"/>
                <a:cs typeface="Arial" panose="020B0604020202020204" pitchFamily="34" charset="0"/>
              </a:rPr>
              <a:t>integration</a:t>
            </a:r>
          </a:p>
        </p:txBody>
      </p:sp>
      <p:sp>
        <p:nvSpPr>
          <p:cNvPr id="81925" name="Text Box 6">
            <a:extLst>
              <a:ext uri="{FF2B5EF4-FFF2-40B4-BE49-F238E27FC236}">
                <a16:creationId xmlns:a16="http://schemas.microsoft.com/office/drawing/2014/main" id="{BFA6E3E2-44F8-1C43-9691-21F05E13D60E}"/>
              </a:ext>
            </a:extLst>
          </p:cNvPr>
          <p:cNvSpPr txBox="1">
            <a:spLocks noChangeArrowheads="1"/>
          </p:cNvSpPr>
          <p:nvPr/>
        </p:nvSpPr>
        <p:spPr bwMode="auto">
          <a:xfrm>
            <a:off x="593725" y="3770313"/>
            <a:ext cx="17764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Garamond" panose="02020404030301010803" pitchFamily="18" charset="0"/>
                <a:ea typeface="ＭＳ Ｐゴシック" panose="020B0600070205080204" pitchFamily="34" charset="-128"/>
              </a:defRPr>
            </a:lvl1pPr>
            <a:lvl2pPr marL="742950" indent="-285750">
              <a:defRPr sz="2400">
                <a:solidFill>
                  <a:schemeClr val="tx1"/>
                </a:solidFill>
                <a:latin typeface="Garamond" panose="02020404030301010803" pitchFamily="18" charset="0"/>
                <a:ea typeface="ＭＳ Ｐゴシック" panose="020B0600070205080204" pitchFamily="34" charset="-128"/>
              </a:defRPr>
            </a:lvl2pPr>
            <a:lvl3pPr marL="1143000" indent="-228600">
              <a:defRPr sz="2400">
                <a:solidFill>
                  <a:schemeClr val="tx1"/>
                </a:solidFill>
                <a:latin typeface="Garamond" panose="02020404030301010803" pitchFamily="18" charset="0"/>
                <a:ea typeface="ＭＳ Ｐゴシック" panose="020B0600070205080204" pitchFamily="34" charset="-128"/>
              </a:defRPr>
            </a:lvl3pPr>
            <a:lvl4pPr marL="1600200" indent="-228600">
              <a:defRPr sz="2400">
                <a:solidFill>
                  <a:schemeClr val="tx1"/>
                </a:solidFill>
                <a:latin typeface="Garamond" panose="02020404030301010803" pitchFamily="18" charset="0"/>
                <a:ea typeface="ＭＳ Ｐゴシック" panose="020B0600070205080204" pitchFamily="34" charset="-128"/>
              </a:defRPr>
            </a:lvl4pPr>
            <a:lvl5pPr marL="2057400" indent="-228600">
              <a:defRPr sz="2400">
                <a:solidFill>
                  <a:schemeClr val="tx1"/>
                </a:solidFill>
                <a:latin typeface="Garamond" panose="02020404030301010803"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Garamond" panose="02020404030301010803" pitchFamily="18" charset="0"/>
                <a:ea typeface="ＭＳ Ｐゴシック" panose="020B0600070205080204" pitchFamily="34" charset="-128"/>
              </a:defRPr>
            </a:lvl9pPr>
          </a:lstStyle>
          <a:p>
            <a:pPr eaLnBrk="1" hangingPunct="1"/>
            <a:r>
              <a:rPr lang="en-US" altLang="en-US">
                <a:solidFill>
                  <a:schemeClr val="bg1"/>
                </a:solidFill>
                <a:latin typeface="Arial" panose="020B0604020202020204" pitchFamily="34" charset="0"/>
                <a:cs typeface="Arial" panose="020B0604020202020204" pitchFamily="34" charset="0"/>
              </a:rPr>
              <a:t>individuality</a:t>
            </a:r>
          </a:p>
        </p:txBody>
      </p:sp>
    </p:spTree>
    <p:extLst>
      <p:ext uri="{BB962C8B-B14F-4D97-AF65-F5344CB8AC3E}">
        <p14:creationId xmlns:p14="http://schemas.microsoft.com/office/powerpoint/2010/main" val="11136060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srcRect t="13336" b="13336"/>
          <a:stretch>
            <a:fillRect/>
          </a:stretch>
        </p:blipFill>
        <p:spPr>
          <a:xfrm>
            <a:off x="457200" y="457200"/>
            <a:ext cx="8229600" cy="6172200"/>
          </a:xfrm>
        </p:spPr>
      </p:pic>
    </p:spTree>
    <p:extLst>
      <p:ext uri="{BB962C8B-B14F-4D97-AF65-F5344CB8AC3E}">
        <p14:creationId xmlns:p14="http://schemas.microsoft.com/office/powerpoint/2010/main" val="41583214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C9D856A4-343A-CA4B-8BB6-3E552F1DDA81}"/>
              </a:ext>
            </a:extLst>
          </p:cNvPr>
          <p:cNvSpPr>
            <a:spLocks noGrp="1" noChangeArrowheads="1"/>
          </p:cNvSpPr>
          <p:nvPr>
            <p:ph type="title"/>
          </p:nvPr>
        </p:nvSpPr>
        <p:spPr bwMode="auto">
          <a:xfrm>
            <a:off x="457200" y="457201"/>
            <a:ext cx="822960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eaLnBrk="1" hangingPunct="1"/>
            <a:r>
              <a:rPr lang="en-US" altLang="en-US" sz="3200" dirty="0">
                <a:latin typeface="Arial" panose="020B0604020202020204" pitchFamily="34" charset="0"/>
              </a:rPr>
              <a:t>Making the Grade: ADHD Labs</a:t>
            </a:r>
          </a:p>
        </p:txBody>
      </p:sp>
      <p:sp>
        <p:nvSpPr>
          <p:cNvPr id="22531" name="Rectangle 3">
            <a:extLst>
              <a:ext uri="{FF2B5EF4-FFF2-40B4-BE49-F238E27FC236}">
                <a16:creationId xmlns:a16="http://schemas.microsoft.com/office/drawing/2014/main" id="{4E771066-6DD0-414F-9B9B-ADF97771306E}"/>
              </a:ext>
            </a:extLst>
          </p:cNvPr>
          <p:cNvSpPr>
            <a:spLocks noGrp="1" noChangeArrowheads="1"/>
          </p:cNvSpPr>
          <p:nvPr>
            <p:ph idx="1"/>
          </p:nvPr>
        </p:nvSpPr>
        <p:spPr bwMode="auto">
          <a:xfrm>
            <a:off x="457200" y="1066801"/>
            <a:ext cx="8229600" cy="579119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70000" lnSpcReduction="20000"/>
          </a:bodyPr>
          <a:lstStyle/>
          <a:p>
            <a:pPr eaLnBrk="1" hangingPunct="1">
              <a:lnSpc>
                <a:spcPct val="90000"/>
              </a:lnSpc>
            </a:pPr>
            <a:r>
              <a:rPr lang="en-US" altLang="en-US" sz="2400" dirty="0">
                <a:latin typeface="Arial" panose="020B0604020202020204" pitchFamily="34" charset="0"/>
                <a:cs typeface="Arial" panose="020B0604020202020204" pitchFamily="34" charset="0"/>
              </a:rPr>
              <a:t>CMP – Chemistry panel</a:t>
            </a:r>
          </a:p>
          <a:p>
            <a:pPr eaLnBrk="1" hangingPunct="1">
              <a:lnSpc>
                <a:spcPct val="90000"/>
              </a:lnSpc>
            </a:pPr>
            <a:r>
              <a:rPr lang="en-US" altLang="en-US" sz="2400" dirty="0">
                <a:latin typeface="Arial" panose="020B0604020202020204" pitchFamily="34" charset="0"/>
                <a:cs typeface="Arial" panose="020B0604020202020204" pitchFamily="34" charset="0"/>
              </a:rPr>
              <a:t>CBC with differential and platelets</a:t>
            </a:r>
          </a:p>
          <a:p>
            <a:pPr eaLnBrk="1" hangingPunct="1">
              <a:lnSpc>
                <a:spcPct val="90000"/>
              </a:lnSpc>
            </a:pPr>
            <a:r>
              <a:rPr lang="en-US" altLang="en-US" sz="2400" dirty="0">
                <a:latin typeface="Arial" panose="020B0604020202020204" pitchFamily="34" charset="0"/>
                <a:cs typeface="Arial" panose="020B0604020202020204" pitchFamily="34" charset="0"/>
              </a:rPr>
              <a:t>Vitamin D 25 OH</a:t>
            </a:r>
          </a:p>
          <a:p>
            <a:pPr eaLnBrk="1" hangingPunct="1">
              <a:lnSpc>
                <a:spcPct val="90000"/>
              </a:lnSpc>
            </a:pPr>
            <a:r>
              <a:rPr lang="en-US" altLang="en-US" sz="2400" dirty="0">
                <a:latin typeface="Arial" panose="020B0604020202020204" pitchFamily="34" charset="0"/>
                <a:cs typeface="Arial" panose="020B0604020202020204" pitchFamily="34" charset="0"/>
              </a:rPr>
              <a:t>Mitochondrial markers – carnitine, </a:t>
            </a:r>
            <a:r>
              <a:rPr lang="en-US" altLang="en-US" sz="2400" dirty="0" err="1">
                <a:latin typeface="Arial" panose="020B0604020202020204" pitchFamily="34" charset="0"/>
                <a:cs typeface="Arial" panose="020B0604020202020204" pitchFamily="34" charset="0"/>
              </a:rPr>
              <a:t>acylcarntine</a:t>
            </a:r>
            <a:r>
              <a:rPr lang="en-US" altLang="en-US" sz="2400" dirty="0">
                <a:latin typeface="Arial" panose="020B0604020202020204" pitchFamily="34" charset="0"/>
                <a:cs typeface="Arial" panose="020B0604020202020204" pitchFamily="34" charset="0"/>
              </a:rPr>
              <a:t>, ammonia, lactate, Amino acids</a:t>
            </a:r>
            <a:r>
              <a:rPr lang="en-US" sz="2400" dirty="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pPr lvl="0"/>
            <a:r>
              <a:rPr lang="en-US" sz="2400" dirty="0">
                <a:latin typeface="Arial" panose="020B0604020202020204" pitchFamily="34" charset="0"/>
                <a:cs typeface="Arial" panose="020B0604020202020204" pitchFamily="34" charset="0"/>
              </a:rPr>
              <a:t>Iron and ferritin (iron stores)</a:t>
            </a:r>
            <a:endParaRPr lang="en-US" sz="2000" dirty="0">
              <a:latin typeface="Arial" panose="020B0604020202020204" pitchFamily="34" charset="0"/>
              <a:cs typeface="Arial" panose="020B0604020202020204" pitchFamily="34" charset="0"/>
            </a:endParaRPr>
          </a:p>
          <a:p>
            <a:pPr lvl="0"/>
            <a:r>
              <a:rPr lang="en-US" sz="2400" dirty="0">
                <a:latin typeface="Arial" panose="020B0604020202020204" pitchFamily="34" charset="0"/>
                <a:cs typeface="Arial" panose="020B0604020202020204" pitchFamily="34" charset="0"/>
              </a:rPr>
              <a:t>Zinc (plasma or RBC levels)</a:t>
            </a:r>
            <a:endParaRPr lang="en-US" sz="2000" dirty="0">
              <a:latin typeface="Arial" panose="020B0604020202020204" pitchFamily="34" charset="0"/>
              <a:cs typeface="Arial" panose="020B0604020202020204" pitchFamily="34" charset="0"/>
            </a:endParaRPr>
          </a:p>
          <a:p>
            <a:pPr lvl="0"/>
            <a:r>
              <a:rPr lang="en-US" sz="2400" dirty="0">
                <a:latin typeface="Arial" panose="020B0604020202020204" pitchFamily="34" charset="0"/>
                <a:cs typeface="Arial" panose="020B0604020202020204" pitchFamily="34" charset="0"/>
              </a:rPr>
              <a:t>Magnesium (RBC levels)</a:t>
            </a:r>
          </a:p>
          <a:p>
            <a:pPr lvl="0"/>
            <a:r>
              <a:rPr lang="en-US" sz="2400" dirty="0">
                <a:latin typeface="Arial" panose="020B0604020202020204" pitchFamily="34" charset="0"/>
                <a:cs typeface="Arial" panose="020B0604020202020204" pitchFamily="34" charset="0"/>
              </a:rPr>
              <a:t>Selenium</a:t>
            </a:r>
          </a:p>
          <a:p>
            <a:pPr lvl="0"/>
            <a:r>
              <a:rPr lang="en-US" sz="2400" dirty="0">
                <a:latin typeface="Arial" panose="020B0604020202020204" pitchFamily="34" charset="0"/>
                <a:cs typeface="Arial" panose="020B0604020202020204" pitchFamily="34" charset="0"/>
              </a:rPr>
              <a:t>Lead, mercury, arsenic, aluminum </a:t>
            </a:r>
          </a:p>
          <a:p>
            <a:pPr lvl="0"/>
            <a:r>
              <a:rPr lang="en-US" sz="2400" dirty="0">
                <a:latin typeface="Arial" panose="020B0604020202020204" pitchFamily="34" charset="0"/>
                <a:cs typeface="Arial" panose="020B0604020202020204" pitchFamily="34" charset="0"/>
              </a:rPr>
              <a:t>Celiac panel (HLA DQB1)</a:t>
            </a:r>
          </a:p>
          <a:p>
            <a:pPr lvl="0"/>
            <a:r>
              <a:rPr lang="en-US" sz="2400" dirty="0">
                <a:latin typeface="Arial" panose="020B0604020202020204" pitchFamily="34" charset="0"/>
                <a:cs typeface="Arial" panose="020B0604020202020204" pitchFamily="34" charset="0"/>
              </a:rPr>
              <a:t>Urine Organic Acid Test</a:t>
            </a:r>
          </a:p>
          <a:p>
            <a:pPr lvl="0"/>
            <a:r>
              <a:rPr lang="en-US" sz="2400" dirty="0">
                <a:latin typeface="Arial" panose="020B0604020202020204" pitchFamily="34" charset="0"/>
                <a:cs typeface="Arial" panose="020B0604020202020204" pitchFamily="34" charset="0"/>
              </a:rPr>
              <a:t>Others as warranted by history and PE (ionized calcium, strep and mycoplasma titers, vitamin A, inflammatory markers, stool testing, mold sensitivities)</a:t>
            </a:r>
            <a:endParaRPr lang="en-US" sz="2000" dirty="0">
              <a:latin typeface="Arial" panose="020B0604020202020204" pitchFamily="34" charset="0"/>
              <a:cs typeface="Arial" panose="020B0604020202020204" pitchFamily="34" charset="0"/>
            </a:endParaRPr>
          </a:p>
          <a:p>
            <a:pPr lvl="4" eaLnBrk="1" hangingPunct="1">
              <a:lnSpc>
                <a:spcPct val="90000"/>
              </a:lnSpc>
            </a:pPr>
            <a:endParaRPr lang="en-US" altLang="en-US" dirty="0">
              <a:latin typeface="Arial" panose="020B0604020202020204" pitchFamily="34" charset="0"/>
            </a:endParaRPr>
          </a:p>
        </p:txBody>
      </p:sp>
    </p:spTree>
    <p:extLst>
      <p:ext uri="{BB962C8B-B14F-4D97-AF65-F5344CB8AC3E}">
        <p14:creationId xmlns:p14="http://schemas.microsoft.com/office/powerpoint/2010/main" val="40857556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blinds(horizontal)">
                                      <p:cBhvr>
                                        <p:cTn id="7" dur="500"/>
                                        <p:tgtEl>
                                          <p:spTgt spid="225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531">
                                            <p:txEl>
                                              <p:pRg st="1" end="1"/>
                                            </p:txEl>
                                          </p:spTgt>
                                        </p:tgtEl>
                                        <p:attrNameLst>
                                          <p:attrName>style.visibility</p:attrName>
                                        </p:attrNameLst>
                                      </p:cBhvr>
                                      <p:to>
                                        <p:strVal val="visible"/>
                                      </p:to>
                                    </p:set>
                                    <p:animEffect transition="in" filter="blinds(horizontal)">
                                      <p:cBhvr>
                                        <p:cTn id="12" dur="500"/>
                                        <p:tgtEl>
                                          <p:spTgt spid="225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2531">
                                            <p:txEl>
                                              <p:pRg st="2" end="2"/>
                                            </p:txEl>
                                          </p:spTgt>
                                        </p:tgtEl>
                                        <p:attrNameLst>
                                          <p:attrName>style.visibility</p:attrName>
                                        </p:attrNameLst>
                                      </p:cBhvr>
                                      <p:to>
                                        <p:strVal val="visible"/>
                                      </p:to>
                                    </p:set>
                                    <p:animEffect transition="in" filter="blinds(horizontal)">
                                      <p:cBhvr>
                                        <p:cTn id="17" dur="500"/>
                                        <p:tgtEl>
                                          <p:spTgt spid="225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2531">
                                            <p:txEl>
                                              <p:pRg st="3" end="3"/>
                                            </p:txEl>
                                          </p:spTgt>
                                        </p:tgtEl>
                                        <p:attrNameLst>
                                          <p:attrName>style.visibility</p:attrName>
                                        </p:attrNameLst>
                                      </p:cBhvr>
                                      <p:to>
                                        <p:strVal val="visible"/>
                                      </p:to>
                                    </p:set>
                                    <p:animEffect transition="in" filter="blinds(horizontal)">
                                      <p:cBhvr>
                                        <p:cTn id="22" dur="500"/>
                                        <p:tgtEl>
                                          <p:spTgt spid="2253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2531">
                                            <p:txEl>
                                              <p:pRg st="4" end="4"/>
                                            </p:txEl>
                                          </p:spTgt>
                                        </p:tgtEl>
                                        <p:attrNameLst>
                                          <p:attrName>style.visibility</p:attrName>
                                        </p:attrNameLst>
                                      </p:cBhvr>
                                      <p:to>
                                        <p:strVal val="visible"/>
                                      </p:to>
                                    </p:set>
                                    <p:animEffect transition="in" filter="blinds(horizontal)">
                                      <p:cBhvr>
                                        <p:cTn id="27" dur="500"/>
                                        <p:tgtEl>
                                          <p:spTgt spid="2253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2531">
                                            <p:txEl>
                                              <p:pRg st="5" end="5"/>
                                            </p:txEl>
                                          </p:spTgt>
                                        </p:tgtEl>
                                        <p:attrNameLst>
                                          <p:attrName>style.visibility</p:attrName>
                                        </p:attrNameLst>
                                      </p:cBhvr>
                                      <p:to>
                                        <p:strVal val="visible"/>
                                      </p:to>
                                    </p:set>
                                    <p:animEffect transition="in" filter="blinds(horizontal)">
                                      <p:cBhvr>
                                        <p:cTn id="32" dur="500"/>
                                        <p:tgtEl>
                                          <p:spTgt spid="2253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2531">
                                            <p:txEl>
                                              <p:pRg st="6" end="6"/>
                                            </p:txEl>
                                          </p:spTgt>
                                        </p:tgtEl>
                                        <p:attrNameLst>
                                          <p:attrName>style.visibility</p:attrName>
                                        </p:attrNameLst>
                                      </p:cBhvr>
                                      <p:to>
                                        <p:strVal val="visible"/>
                                      </p:to>
                                    </p:set>
                                    <p:animEffect transition="in" filter="blinds(horizontal)">
                                      <p:cBhvr>
                                        <p:cTn id="37" dur="500"/>
                                        <p:tgtEl>
                                          <p:spTgt spid="2253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2531">
                                            <p:txEl>
                                              <p:pRg st="7" end="7"/>
                                            </p:txEl>
                                          </p:spTgt>
                                        </p:tgtEl>
                                        <p:attrNameLst>
                                          <p:attrName>style.visibility</p:attrName>
                                        </p:attrNameLst>
                                      </p:cBhvr>
                                      <p:to>
                                        <p:strVal val="visible"/>
                                      </p:to>
                                    </p:set>
                                    <p:animEffect transition="in" filter="blinds(horizontal)">
                                      <p:cBhvr>
                                        <p:cTn id="42" dur="500"/>
                                        <p:tgtEl>
                                          <p:spTgt spid="2253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2531">
                                            <p:txEl>
                                              <p:pRg st="8" end="8"/>
                                            </p:txEl>
                                          </p:spTgt>
                                        </p:tgtEl>
                                        <p:attrNameLst>
                                          <p:attrName>style.visibility</p:attrName>
                                        </p:attrNameLst>
                                      </p:cBhvr>
                                      <p:to>
                                        <p:strVal val="visible"/>
                                      </p:to>
                                    </p:set>
                                    <p:animEffect transition="in" filter="blinds(horizontal)">
                                      <p:cBhvr>
                                        <p:cTn id="47" dur="500"/>
                                        <p:tgtEl>
                                          <p:spTgt spid="22531">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2531">
                                            <p:txEl>
                                              <p:pRg st="9" end="9"/>
                                            </p:txEl>
                                          </p:spTgt>
                                        </p:tgtEl>
                                        <p:attrNameLst>
                                          <p:attrName>style.visibility</p:attrName>
                                        </p:attrNameLst>
                                      </p:cBhvr>
                                      <p:to>
                                        <p:strVal val="visible"/>
                                      </p:to>
                                    </p:set>
                                    <p:animEffect transition="in" filter="blinds(horizontal)">
                                      <p:cBhvr>
                                        <p:cTn id="52" dur="500"/>
                                        <p:tgtEl>
                                          <p:spTgt spid="22531">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2531">
                                            <p:txEl>
                                              <p:pRg st="10" end="10"/>
                                            </p:txEl>
                                          </p:spTgt>
                                        </p:tgtEl>
                                        <p:attrNameLst>
                                          <p:attrName>style.visibility</p:attrName>
                                        </p:attrNameLst>
                                      </p:cBhvr>
                                      <p:to>
                                        <p:strVal val="visible"/>
                                      </p:to>
                                    </p:set>
                                    <p:animEffect transition="in" filter="blinds(horizontal)">
                                      <p:cBhvr>
                                        <p:cTn id="57" dur="500"/>
                                        <p:tgtEl>
                                          <p:spTgt spid="22531">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22531">
                                            <p:txEl>
                                              <p:pRg st="11" end="11"/>
                                            </p:txEl>
                                          </p:spTgt>
                                        </p:tgtEl>
                                        <p:attrNameLst>
                                          <p:attrName>style.visibility</p:attrName>
                                        </p:attrNameLst>
                                      </p:cBhvr>
                                      <p:to>
                                        <p:strVal val="visible"/>
                                      </p:to>
                                    </p:set>
                                    <p:animEffect transition="in" filter="blinds(horizontal)">
                                      <p:cBhvr>
                                        <p:cTn id="62" dur="500"/>
                                        <p:tgtEl>
                                          <p:spTgt spid="22531">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latin typeface="Arial" panose="020B0604020202020204" pitchFamily="34" charset="0"/>
                <a:cs typeface="Arial" panose="020B0604020202020204" pitchFamily="34" charset="0"/>
              </a:rPr>
              <a:t>Making the Grade: What’s the Diagnosis?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7808014"/>
              </p:ext>
            </p:extLst>
          </p:nvPr>
        </p:nvGraphicFramePr>
        <p:xfrm>
          <a:off x="1485900" y="1524000"/>
          <a:ext cx="617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714501" y="5372101"/>
            <a:ext cx="902811" cy="461665"/>
          </a:xfrm>
          <a:prstGeom prst="rect">
            <a:avLst/>
          </a:prstGeom>
          <a:noFill/>
        </p:spPr>
        <p:txBody>
          <a:bodyPr wrap="none" rtlCol="0">
            <a:spAutoFit/>
          </a:bodyPr>
          <a:lstStyle/>
          <a:p>
            <a:r>
              <a:rPr lang="en-US" sz="2400" dirty="0">
                <a:solidFill>
                  <a:schemeClr val="bg1"/>
                </a:solidFill>
                <a:latin typeface="Arial" panose="020B0604020202020204" pitchFamily="34" charset="0"/>
                <a:ea typeface="Cambria" charset="0"/>
                <a:cs typeface="Arial" panose="020B0604020202020204" pitchFamily="34" charset="0"/>
              </a:rPr>
              <a:t>ZINC</a:t>
            </a:r>
          </a:p>
        </p:txBody>
      </p:sp>
      <p:sp>
        <p:nvSpPr>
          <p:cNvPr id="6" name="TextBox 5"/>
          <p:cNvSpPr txBox="1"/>
          <p:nvPr/>
        </p:nvSpPr>
        <p:spPr>
          <a:xfrm>
            <a:off x="5715000" y="5014310"/>
            <a:ext cx="1885950" cy="1061829"/>
          </a:xfrm>
          <a:prstGeom prst="rect">
            <a:avLst/>
          </a:prstGeom>
          <a:noFill/>
        </p:spPr>
        <p:txBody>
          <a:bodyPr wrap="square" rtlCol="0">
            <a:spAutoFit/>
          </a:bodyPr>
          <a:lstStyle/>
          <a:p>
            <a:r>
              <a:rPr lang="en-US" sz="2100" dirty="0">
                <a:solidFill>
                  <a:schemeClr val="bg1"/>
                </a:solidFill>
                <a:latin typeface="Arial" panose="020B0604020202020204" pitchFamily="34" charset="0"/>
                <a:ea typeface="Cambria" charset="0"/>
                <a:cs typeface="Arial" panose="020B0604020202020204" pitchFamily="34" charset="0"/>
              </a:rPr>
              <a:t>Alpha Agonist or Nutritional </a:t>
            </a:r>
          </a:p>
          <a:p>
            <a:r>
              <a:rPr lang="en-US" sz="2100" dirty="0">
                <a:solidFill>
                  <a:schemeClr val="bg1"/>
                </a:solidFill>
                <a:latin typeface="Arial" panose="020B0604020202020204" pitchFamily="34" charset="0"/>
                <a:ea typeface="Cambria" charset="0"/>
                <a:cs typeface="Arial" panose="020B0604020202020204" pitchFamily="34" charset="0"/>
              </a:rPr>
              <a:t>Biochemistry?</a:t>
            </a:r>
          </a:p>
        </p:txBody>
      </p:sp>
    </p:spTree>
    <p:extLst>
      <p:ext uri="{BB962C8B-B14F-4D97-AF65-F5344CB8AC3E}">
        <p14:creationId xmlns:p14="http://schemas.microsoft.com/office/powerpoint/2010/main" val="2220392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latin typeface="Arial" panose="020B0604020202020204" pitchFamily="34" charset="0"/>
                <a:cs typeface="Arial" panose="020B0604020202020204" pitchFamily="34" charset="0"/>
              </a:rPr>
              <a:t>Making the Grade: What’s the Diagnosis?</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70308932"/>
              </p:ext>
            </p:extLst>
          </p:nvPr>
        </p:nvGraphicFramePr>
        <p:xfrm>
          <a:off x="1485900" y="1425388"/>
          <a:ext cx="6172200" cy="4026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657350" y="5314950"/>
            <a:ext cx="1635579" cy="400110"/>
          </a:xfrm>
          <a:prstGeom prst="rect">
            <a:avLst/>
          </a:prstGeom>
          <a:noFill/>
        </p:spPr>
        <p:txBody>
          <a:bodyPr wrap="square" rtlCol="0">
            <a:spAutoFit/>
          </a:bodyPr>
          <a:lstStyle/>
          <a:p>
            <a:r>
              <a:rPr lang="en-US" sz="2000" dirty="0">
                <a:solidFill>
                  <a:schemeClr val="bg1"/>
                </a:solidFill>
                <a:latin typeface="Arial" panose="020B0604020202020204" pitchFamily="34" charset="0"/>
                <a:ea typeface="Cambria" charset="0"/>
                <a:cs typeface="Arial" panose="020B0604020202020204" pitchFamily="34" charset="0"/>
              </a:rPr>
              <a:t>Magnesium</a:t>
            </a:r>
          </a:p>
        </p:txBody>
      </p:sp>
      <p:sp>
        <p:nvSpPr>
          <p:cNvPr id="6" name="TextBox 5"/>
          <p:cNvSpPr txBox="1"/>
          <p:nvPr/>
        </p:nvSpPr>
        <p:spPr>
          <a:xfrm>
            <a:off x="5943600" y="4812350"/>
            <a:ext cx="1962695" cy="1531188"/>
          </a:xfrm>
          <a:prstGeom prst="rect">
            <a:avLst/>
          </a:prstGeom>
          <a:noFill/>
        </p:spPr>
        <p:txBody>
          <a:bodyPr wrap="square" rtlCol="0">
            <a:spAutoFit/>
          </a:bodyPr>
          <a:lstStyle/>
          <a:p>
            <a:r>
              <a:rPr lang="en-US" sz="2000" dirty="0">
                <a:solidFill>
                  <a:schemeClr val="bg1"/>
                </a:solidFill>
                <a:latin typeface="Arial" panose="020B0604020202020204" pitchFamily="34" charset="0"/>
                <a:ea typeface="Cambria" charset="0"/>
                <a:cs typeface="Arial" panose="020B0604020202020204" pitchFamily="34" charset="0"/>
              </a:rPr>
              <a:t>Antianxiety Med or Nutritional Biochemistry</a:t>
            </a:r>
          </a:p>
          <a:p>
            <a:endParaRPr lang="en-US" sz="1350" dirty="0">
              <a:latin typeface="Cambria" charset="0"/>
              <a:ea typeface="Cambria" charset="0"/>
              <a:cs typeface="Cambria" charset="0"/>
            </a:endParaRPr>
          </a:p>
        </p:txBody>
      </p:sp>
    </p:spTree>
    <p:extLst>
      <p:ext uri="{BB962C8B-B14F-4D97-AF65-F5344CB8AC3E}">
        <p14:creationId xmlns:p14="http://schemas.microsoft.com/office/powerpoint/2010/main" val="1705883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a:extLst>
              <a:ext uri="{FF2B5EF4-FFF2-40B4-BE49-F238E27FC236}">
                <a16:creationId xmlns:a16="http://schemas.microsoft.com/office/drawing/2014/main" id="{64E5F9DC-B4CB-7148-A8CF-F754691FD039}"/>
              </a:ext>
            </a:extLst>
          </p:cNvPr>
          <p:cNvSpPr>
            <a:spLocks noGrp="1"/>
          </p:cNvSpPr>
          <p:nvPr>
            <p:ph type="title"/>
          </p:nvPr>
        </p:nvSpPr>
        <p:spPr>
          <a:xfrm>
            <a:off x="350839" y="571501"/>
            <a:ext cx="8455025" cy="993775"/>
          </a:xfrm>
        </p:spPr>
        <p:txBody>
          <a:bodyPr/>
          <a:lstStyle/>
          <a:p>
            <a:r>
              <a:rPr lang="en-US" altLang="en-US" sz="3200" dirty="0">
                <a:ea typeface="ＭＳ Ｐゴシック" panose="020B0600070205080204" pitchFamily="34" charset="-128"/>
              </a:rPr>
              <a:t>Making the Grade: What Do We Do?</a:t>
            </a:r>
            <a:br>
              <a:rPr lang="en-US" altLang="en-US" sz="3200" dirty="0">
                <a:ea typeface="ＭＳ Ｐゴシック" panose="020B0600070205080204" pitchFamily="34" charset="-128"/>
              </a:rPr>
            </a:br>
            <a:r>
              <a:rPr lang="en-US" altLang="en-US" sz="3200" dirty="0">
                <a:ea typeface="ＭＳ Ｐゴシック" panose="020B0600070205080204" pitchFamily="34" charset="-128"/>
              </a:rPr>
              <a:t>	Age specific guidelines per AAP</a:t>
            </a:r>
            <a:endParaRPr lang="en-US" altLang="en-US" dirty="0">
              <a:ea typeface="ＭＳ Ｐゴシック" panose="020B0600070205080204" pitchFamily="34" charset="-128"/>
            </a:endParaRPr>
          </a:p>
        </p:txBody>
      </p:sp>
      <p:sp>
        <p:nvSpPr>
          <p:cNvPr id="35842" name="Text Placeholder 2">
            <a:extLst>
              <a:ext uri="{FF2B5EF4-FFF2-40B4-BE49-F238E27FC236}">
                <a16:creationId xmlns:a16="http://schemas.microsoft.com/office/drawing/2014/main" id="{8687E3B0-4C7B-3A43-98A2-8E62F1987657}"/>
              </a:ext>
            </a:extLst>
          </p:cNvPr>
          <p:cNvSpPr>
            <a:spLocks noGrp="1"/>
          </p:cNvSpPr>
          <p:nvPr>
            <p:ph type="body" sz="quarter" idx="10"/>
          </p:nvPr>
        </p:nvSpPr>
        <p:spPr>
          <a:xfrm>
            <a:off x="352425" y="1565276"/>
            <a:ext cx="8464550" cy="3930649"/>
          </a:xfrm>
        </p:spPr>
        <p:txBody>
          <a:bodyPr>
            <a:noAutofit/>
          </a:bodyPr>
          <a:lstStyle/>
          <a:p>
            <a:pPr>
              <a:spcBef>
                <a:spcPts val="600"/>
              </a:spcBef>
            </a:pPr>
            <a:r>
              <a:rPr lang="en-US" altLang="en-US" b="1" dirty="0">
                <a:ea typeface="ＭＳ Ｐゴシック" panose="020B0600070205080204" pitchFamily="34" charset="-128"/>
              </a:rPr>
              <a:t>4 -5 year old</a:t>
            </a:r>
          </a:p>
          <a:p>
            <a:pPr marL="615950" lvl="1" indent="-342900">
              <a:buFontTx/>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behavioral therapy is first line</a:t>
            </a:r>
          </a:p>
          <a:p>
            <a:pPr marL="615950" lvl="1" indent="-342900">
              <a:buFontTx/>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methylphenidate if needed for moderate to severe dysfunction</a:t>
            </a:r>
          </a:p>
          <a:p>
            <a:pPr>
              <a:spcBef>
                <a:spcPts val="600"/>
              </a:spcBef>
            </a:pPr>
            <a:r>
              <a:rPr lang="en-US" altLang="en-US" b="1" dirty="0">
                <a:ea typeface="ＭＳ Ｐゴシック" panose="020B0600070205080204" pitchFamily="34" charset="-128"/>
              </a:rPr>
              <a:t>6-11 years old</a:t>
            </a:r>
          </a:p>
          <a:p>
            <a:pPr marL="615950" lvl="1" indent="-342900">
              <a:buFontTx/>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Rx FDA approved medications</a:t>
            </a:r>
          </a:p>
          <a:p>
            <a:pPr marL="615950" lvl="1" indent="-342900">
              <a:buFontTx/>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evidence based parent and teacher behavioral therapies</a:t>
            </a:r>
          </a:p>
          <a:p>
            <a:pPr marL="615950" lvl="1" indent="-342900">
              <a:buFontTx/>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preferably both</a:t>
            </a:r>
          </a:p>
          <a:p>
            <a:pPr>
              <a:spcBef>
                <a:spcPts val="600"/>
              </a:spcBef>
            </a:pPr>
            <a:r>
              <a:rPr lang="en-US" altLang="en-US" b="1" dirty="0">
                <a:ea typeface="ＭＳ Ｐゴシック" panose="020B0600070205080204" pitchFamily="34" charset="-128"/>
              </a:rPr>
              <a:t>12-18 years old</a:t>
            </a:r>
          </a:p>
          <a:p>
            <a:pPr marL="615950" lvl="1" indent="-342900">
              <a:buFontTx/>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Rx FDA approved medications </a:t>
            </a:r>
          </a:p>
          <a:p>
            <a:pPr marL="615950" lvl="1" indent="-342900">
              <a:buFontTx/>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may prescribe behavior therapy</a:t>
            </a:r>
          </a:p>
          <a:p>
            <a:pPr marL="615950" lvl="1" indent="-342900">
              <a:buFontTx/>
              <a:buChar char="•"/>
            </a:pPr>
            <a:r>
              <a:rPr lang="en-US" altLang="en-US" dirty="0">
                <a:latin typeface="Arial" panose="020B0604020202020204" pitchFamily="34" charset="0"/>
                <a:ea typeface="ＭＳ Ｐゴシック" panose="020B0600070205080204" pitchFamily="34" charset="-128"/>
                <a:cs typeface="Arial" panose="020B0604020202020204" pitchFamily="34" charset="0"/>
              </a:rPr>
              <a:t>preferably both</a:t>
            </a:r>
          </a:p>
        </p:txBody>
      </p:sp>
      <p:sp>
        <p:nvSpPr>
          <p:cNvPr id="35843" name="Text Placeholder 3">
            <a:extLst>
              <a:ext uri="{FF2B5EF4-FFF2-40B4-BE49-F238E27FC236}">
                <a16:creationId xmlns:a16="http://schemas.microsoft.com/office/drawing/2014/main" id="{4C8B8EB0-8A11-C64A-A117-135ED27153CA}"/>
              </a:ext>
            </a:extLst>
          </p:cNvPr>
          <p:cNvSpPr>
            <a:spLocks noGrp="1"/>
          </p:cNvSpPr>
          <p:nvPr>
            <p:ph type="body" sz="quarter" idx="11"/>
          </p:nvPr>
        </p:nvSpPr>
        <p:spPr>
          <a:xfrm>
            <a:off x="365125" y="5783264"/>
            <a:ext cx="8466138" cy="261937"/>
          </a:xfrm>
        </p:spPr>
        <p:txBody>
          <a:bodyPr>
            <a:normAutofit lnSpcReduction="10000"/>
          </a:bodyPr>
          <a:lstStyle/>
          <a:p>
            <a:r>
              <a:rPr lang="en-US" altLang="en-US">
                <a:solidFill>
                  <a:srgbClr val="7F7F7F"/>
                </a:solidFill>
                <a:ea typeface="ＭＳ Ｐゴシック" panose="020B0600070205080204" pitchFamily="34" charset="-128"/>
              </a:rPr>
              <a:t>http://pediatrics.aappublications.org/content/128/5/1007.full</a:t>
            </a:r>
          </a:p>
          <a:p>
            <a:endParaRPr lang="en-US" altLang="en-US">
              <a:solidFill>
                <a:srgbClr val="7F7F7F"/>
              </a:solidFill>
              <a:ea typeface="ＭＳ Ｐゴシック" panose="020B0600070205080204" pitchFamily="34" charset="-128"/>
            </a:endParaRPr>
          </a:p>
        </p:txBody>
      </p:sp>
      <p:pic>
        <p:nvPicPr>
          <p:cNvPr id="5" name="Content Placeholder 3">
            <a:extLst>
              <a:ext uri="{FF2B5EF4-FFF2-40B4-BE49-F238E27FC236}">
                <a16:creationId xmlns:a16="http://schemas.microsoft.com/office/drawing/2014/main" id="{A2016256-29D9-124D-94B7-CA9AB22A7285}"/>
              </a:ext>
            </a:extLst>
          </p:cNvPr>
          <p:cNvPicPr/>
          <p:nvPr/>
        </p:nvPicPr>
        <p:blipFill>
          <a:blip r:embed="rId2">
            <a:extLst>
              <a:ext uri="{28A0092B-C50C-407E-A947-70E740481C1C}">
                <a14:useLocalDpi xmlns:a14="http://schemas.microsoft.com/office/drawing/2010/main" val="0"/>
              </a:ext>
            </a:extLst>
          </a:blip>
          <a:stretch>
            <a:fillRect/>
          </a:stretch>
        </p:blipFill>
        <p:spPr>
          <a:xfrm>
            <a:off x="4724400" y="3886200"/>
            <a:ext cx="4419600" cy="2743200"/>
          </a:xfrm>
          <a:prstGeom prst="rect">
            <a:avLst/>
          </a:prstGeom>
        </p:spPr>
      </p:pic>
    </p:spTree>
    <p:extLst>
      <p:ext uri="{BB962C8B-B14F-4D97-AF65-F5344CB8AC3E}">
        <p14:creationId xmlns:p14="http://schemas.microsoft.com/office/powerpoint/2010/main" val="407152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84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84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84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842">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842">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842">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5842">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5842">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842">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584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latin typeface="Arial" panose="020B0604020202020204" pitchFamily="34" charset="0"/>
                <a:cs typeface="Arial" panose="020B0604020202020204" pitchFamily="34" charset="0"/>
              </a:rPr>
              <a:t>Making the Grade: What’s the Diagnosis?</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32845584"/>
              </p:ext>
            </p:extLst>
          </p:nvPr>
        </p:nvGraphicFramePr>
        <p:xfrm>
          <a:off x="1485900" y="2057401"/>
          <a:ext cx="6172200" cy="3394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771651" y="5029201"/>
            <a:ext cx="1573701" cy="400110"/>
          </a:xfrm>
          <a:prstGeom prst="rect">
            <a:avLst/>
          </a:prstGeom>
          <a:noFill/>
        </p:spPr>
        <p:txBody>
          <a:bodyPr wrap="none" rtlCol="0">
            <a:spAutoFit/>
          </a:bodyPr>
          <a:lstStyle/>
          <a:p>
            <a:r>
              <a:rPr lang="en-US" sz="2000" dirty="0">
                <a:solidFill>
                  <a:schemeClr val="bg1"/>
                </a:solidFill>
                <a:latin typeface="Arial" panose="020B0604020202020204" pitchFamily="34" charset="0"/>
                <a:ea typeface="Cambria" charset="0"/>
                <a:cs typeface="Arial" panose="020B0604020202020204" pitchFamily="34" charset="0"/>
              </a:rPr>
              <a:t>Hypothyroid</a:t>
            </a:r>
          </a:p>
        </p:txBody>
      </p:sp>
      <p:sp>
        <p:nvSpPr>
          <p:cNvPr id="6" name="TextBox 5"/>
          <p:cNvSpPr txBox="1"/>
          <p:nvPr/>
        </p:nvSpPr>
        <p:spPr>
          <a:xfrm>
            <a:off x="5410200" y="5086351"/>
            <a:ext cx="3908114" cy="707886"/>
          </a:xfrm>
          <a:prstGeom prst="rect">
            <a:avLst/>
          </a:prstGeom>
          <a:noFill/>
        </p:spPr>
        <p:txBody>
          <a:bodyPr wrap="square" rtlCol="0">
            <a:spAutoFit/>
          </a:bodyPr>
          <a:lstStyle/>
          <a:p>
            <a:r>
              <a:rPr lang="en-US" sz="2000" dirty="0">
                <a:solidFill>
                  <a:schemeClr val="bg1"/>
                </a:solidFill>
                <a:latin typeface="Arial" panose="020B0604020202020204" pitchFamily="34" charset="0"/>
                <a:ea typeface="Cambria" charset="0"/>
                <a:cs typeface="Arial" panose="020B0604020202020204" pitchFamily="34" charset="0"/>
              </a:rPr>
              <a:t>Antidepressant Or Nutritional </a:t>
            </a:r>
          </a:p>
          <a:p>
            <a:r>
              <a:rPr lang="en-US" sz="2000" dirty="0">
                <a:solidFill>
                  <a:schemeClr val="bg1"/>
                </a:solidFill>
                <a:latin typeface="Arial" panose="020B0604020202020204" pitchFamily="34" charset="0"/>
                <a:ea typeface="Cambria" charset="0"/>
                <a:cs typeface="Arial" panose="020B0604020202020204" pitchFamily="34" charset="0"/>
              </a:rPr>
              <a:t>biochemistry?</a:t>
            </a:r>
          </a:p>
        </p:txBody>
      </p:sp>
    </p:spTree>
    <p:extLst>
      <p:ext uri="{BB962C8B-B14F-4D97-AF65-F5344CB8AC3E}">
        <p14:creationId xmlns:p14="http://schemas.microsoft.com/office/powerpoint/2010/main" val="42714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Arial" panose="020B0604020202020204" pitchFamily="34" charset="0"/>
                <a:cs typeface="Arial" panose="020B0604020202020204" pitchFamily="34" charset="0"/>
              </a:rPr>
              <a:t>Making the Grade: What’s the Diagnosis?</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02716810"/>
              </p:ext>
            </p:extLst>
          </p:nvPr>
        </p:nvGraphicFramePr>
        <p:xfrm>
          <a:off x="1485900" y="2057401"/>
          <a:ext cx="6172200" cy="3394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78833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normAutofit fontScale="90000"/>
          </a:bodyPr>
          <a:lstStyle/>
          <a:p>
            <a:pPr eaLnBrk="1" hangingPunct="1">
              <a:defRPr/>
            </a:pPr>
            <a:r>
              <a:rPr lang="en-US" dirty="0">
                <a:latin typeface="Arial" charset="0"/>
                <a:cs typeface="+mj-cs"/>
              </a:rPr>
              <a:t>Making the Grade: Basic functional medicine interventions for ADHD</a:t>
            </a:r>
          </a:p>
        </p:txBody>
      </p:sp>
      <p:sp>
        <p:nvSpPr>
          <p:cNvPr id="92163" name="Rectangle 3"/>
          <p:cNvSpPr>
            <a:spLocks noGrp="1" noChangeArrowheads="1"/>
          </p:cNvSpPr>
          <p:nvPr>
            <p:ph type="body" sz="half" idx="1"/>
          </p:nvPr>
        </p:nvSpPr>
        <p:spPr/>
        <p:txBody>
          <a:bodyPr>
            <a:normAutofit lnSpcReduction="10000"/>
          </a:bodyPr>
          <a:lstStyle/>
          <a:p>
            <a:pPr eaLnBrk="1" hangingPunct="1">
              <a:defRPr/>
            </a:pPr>
            <a:r>
              <a:rPr lang="en-US" dirty="0">
                <a:latin typeface="Arial" charset="0"/>
                <a:cs typeface="+mn-cs"/>
              </a:rPr>
              <a:t>HEAL THE GUT</a:t>
            </a:r>
          </a:p>
          <a:p>
            <a:pPr lvl="1" eaLnBrk="1" hangingPunct="1">
              <a:defRPr/>
            </a:pPr>
            <a:r>
              <a:rPr lang="en-US" dirty="0">
                <a:latin typeface="Arial" charset="0"/>
              </a:rPr>
              <a:t>Treat constipation</a:t>
            </a:r>
          </a:p>
          <a:p>
            <a:pPr lvl="1" eaLnBrk="1" hangingPunct="1">
              <a:defRPr/>
            </a:pPr>
            <a:r>
              <a:rPr lang="en-US" dirty="0">
                <a:latin typeface="Arial" charset="0"/>
              </a:rPr>
              <a:t>Treat germ overgrowth</a:t>
            </a:r>
          </a:p>
          <a:p>
            <a:pPr lvl="1" eaLnBrk="1" hangingPunct="1">
              <a:defRPr/>
            </a:pPr>
            <a:r>
              <a:rPr lang="en-US" dirty="0">
                <a:latin typeface="Arial" charset="0"/>
              </a:rPr>
              <a:t>Treat inflammation</a:t>
            </a:r>
          </a:p>
          <a:p>
            <a:pPr eaLnBrk="1" hangingPunct="1">
              <a:defRPr/>
            </a:pPr>
            <a:r>
              <a:rPr lang="en-US" dirty="0">
                <a:latin typeface="Arial" charset="0"/>
                <a:cs typeface="+mn-cs"/>
              </a:rPr>
              <a:t>Avoid what harms</a:t>
            </a:r>
          </a:p>
          <a:p>
            <a:pPr lvl="1" eaLnBrk="1" hangingPunct="1">
              <a:defRPr/>
            </a:pPr>
            <a:r>
              <a:rPr lang="en-US" dirty="0">
                <a:latin typeface="Arial" charset="0"/>
              </a:rPr>
              <a:t>Gluten? Casein?</a:t>
            </a:r>
          </a:p>
          <a:p>
            <a:pPr lvl="1" eaLnBrk="1" hangingPunct="1">
              <a:defRPr/>
            </a:pPr>
            <a:r>
              <a:rPr lang="en-US" dirty="0">
                <a:latin typeface="Arial" charset="0"/>
              </a:rPr>
              <a:t>Additives? Toxins?</a:t>
            </a:r>
          </a:p>
          <a:p>
            <a:pPr eaLnBrk="1" hangingPunct="1">
              <a:defRPr/>
            </a:pPr>
            <a:r>
              <a:rPr lang="en-US" dirty="0">
                <a:latin typeface="Arial" charset="0"/>
                <a:cs typeface="+mn-cs"/>
              </a:rPr>
              <a:t>Give what heals</a:t>
            </a:r>
          </a:p>
          <a:p>
            <a:pPr lvl="1" eaLnBrk="1" hangingPunct="1">
              <a:defRPr/>
            </a:pPr>
            <a:r>
              <a:rPr lang="en-US" dirty="0">
                <a:latin typeface="Arial" charset="0"/>
              </a:rPr>
              <a:t>Nutrient dense diet</a:t>
            </a:r>
          </a:p>
          <a:p>
            <a:pPr lvl="1" eaLnBrk="1" hangingPunct="1">
              <a:defRPr/>
            </a:pPr>
            <a:r>
              <a:rPr lang="en-US" dirty="0">
                <a:latin typeface="Arial" charset="0"/>
              </a:rPr>
              <a:t>Probiotics</a:t>
            </a:r>
          </a:p>
          <a:p>
            <a:pPr lvl="1" eaLnBrk="1" hangingPunct="1">
              <a:defRPr/>
            </a:pPr>
            <a:r>
              <a:rPr lang="en-US" dirty="0">
                <a:latin typeface="Arial" charset="0"/>
              </a:rPr>
              <a:t>Omega 3 EFAs</a:t>
            </a:r>
          </a:p>
        </p:txBody>
      </p:sp>
      <p:sp>
        <p:nvSpPr>
          <p:cNvPr id="92164" name="Rectangle 4"/>
          <p:cNvSpPr>
            <a:spLocks noGrp="1" noChangeArrowheads="1"/>
          </p:cNvSpPr>
          <p:nvPr>
            <p:ph type="body" sz="half" idx="2"/>
          </p:nvPr>
        </p:nvSpPr>
        <p:spPr/>
        <p:txBody>
          <a:bodyPr>
            <a:normAutofit fontScale="92500" lnSpcReduction="20000"/>
          </a:bodyPr>
          <a:lstStyle/>
          <a:p>
            <a:pPr eaLnBrk="1" hangingPunct="1">
              <a:defRPr/>
            </a:pPr>
            <a:r>
              <a:rPr lang="en-US" dirty="0">
                <a:latin typeface="Arial" charset="0"/>
                <a:cs typeface="+mn-cs"/>
              </a:rPr>
              <a:t>FIX METABOLIC PROBLEMS</a:t>
            </a:r>
          </a:p>
          <a:p>
            <a:pPr lvl="1" eaLnBrk="1" hangingPunct="1">
              <a:defRPr/>
            </a:pPr>
            <a:r>
              <a:rPr lang="en-US" dirty="0">
                <a:latin typeface="Arial" charset="0"/>
              </a:rPr>
              <a:t>Additional Minerals</a:t>
            </a:r>
          </a:p>
          <a:p>
            <a:pPr lvl="2" eaLnBrk="1" hangingPunct="1">
              <a:defRPr/>
            </a:pPr>
            <a:r>
              <a:rPr lang="en-US" dirty="0">
                <a:latin typeface="Arial" charset="0"/>
              </a:rPr>
              <a:t>Magnesium</a:t>
            </a:r>
          </a:p>
          <a:p>
            <a:pPr lvl="2" eaLnBrk="1" hangingPunct="1">
              <a:defRPr/>
            </a:pPr>
            <a:r>
              <a:rPr lang="en-US" dirty="0">
                <a:latin typeface="Arial" charset="0"/>
              </a:rPr>
              <a:t>Iron</a:t>
            </a:r>
          </a:p>
          <a:p>
            <a:pPr lvl="2" eaLnBrk="1" hangingPunct="1">
              <a:defRPr/>
            </a:pPr>
            <a:r>
              <a:rPr lang="en-US" dirty="0">
                <a:latin typeface="Arial" charset="0"/>
              </a:rPr>
              <a:t>Zinc</a:t>
            </a:r>
          </a:p>
          <a:p>
            <a:pPr lvl="1" eaLnBrk="1" hangingPunct="1">
              <a:defRPr/>
            </a:pPr>
            <a:r>
              <a:rPr lang="en-US" dirty="0">
                <a:latin typeface="Arial" charset="0"/>
              </a:rPr>
              <a:t>Antioxidants</a:t>
            </a:r>
          </a:p>
          <a:p>
            <a:pPr lvl="2" eaLnBrk="1" hangingPunct="1">
              <a:defRPr/>
            </a:pPr>
            <a:r>
              <a:rPr lang="en-US" dirty="0">
                <a:latin typeface="Arial" charset="0"/>
              </a:rPr>
              <a:t>Vitamins A, C, D, E</a:t>
            </a:r>
          </a:p>
          <a:p>
            <a:pPr lvl="1" eaLnBrk="1" hangingPunct="1">
              <a:defRPr/>
            </a:pPr>
            <a:r>
              <a:rPr lang="en-US" dirty="0">
                <a:latin typeface="Arial" charset="0"/>
              </a:rPr>
              <a:t>Treat metabolic, mitochondrial and/or sleep problems</a:t>
            </a:r>
          </a:p>
          <a:p>
            <a:pPr lvl="1" eaLnBrk="1" hangingPunct="1">
              <a:defRPr/>
            </a:pPr>
            <a:r>
              <a:rPr lang="en-US" dirty="0">
                <a:latin typeface="Arial" charset="0"/>
              </a:rPr>
              <a:t>Behavioral Therapy</a:t>
            </a:r>
          </a:p>
          <a:p>
            <a:pPr lvl="1" eaLnBrk="1" hangingPunct="1">
              <a:defRPr/>
            </a:pPr>
            <a:r>
              <a:rPr lang="en-US" dirty="0">
                <a:latin typeface="Arial" charset="0"/>
              </a:rPr>
              <a:t>Detoxification</a:t>
            </a:r>
          </a:p>
          <a:p>
            <a:pPr lvl="2" eaLnBrk="1" hangingPunct="1">
              <a:defRPr/>
            </a:pPr>
            <a:r>
              <a:rPr lang="en-US" dirty="0">
                <a:latin typeface="Arial" charset="0"/>
              </a:rPr>
              <a:t>Sweat</a:t>
            </a:r>
          </a:p>
          <a:p>
            <a:pPr lvl="2" eaLnBrk="1" hangingPunct="1">
              <a:defRPr/>
            </a:pPr>
            <a:r>
              <a:rPr lang="en-US" dirty="0">
                <a:latin typeface="Arial" charset="0"/>
              </a:rPr>
              <a:t>Exercise!</a:t>
            </a:r>
          </a:p>
        </p:txBody>
      </p:sp>
    </p:spTree>
    <p:extLst>
      <p:ext uri="{BB962C8B-B14F-4D97-AF65-F5344CB8AC3E}">
        <p14:creationId xmlns:p14="http://schemas.microsoft.com/office/powerpoint/2010/main" val="9024044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Effect transition="in" filter="blinds(horizontal)">
                                      <p:cBhvr>
                                        <p:cTn id="7" dur="500"/>
                                        <p:tgtEl>
                                          <p:spTgt spid="921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2163">
                                            <p:txEl>
                                              <p:pRg st="1" end="1"/>
                                            </p:txEl>
                                          </p:spTgt>
                                        </p:tgtEl>
                                        <p:attrNameLst>
                                          <p:attrName>style.visibility</p:attrName>
                                        </p:attrNameLst>
                                      </p:cBhvr>
                                      <p:to>
                                        <p:strVal val="visible"/>
                                      </p:to>
                                    </p:set>
                                    <p:animEffect transition="in" filter="blinds(horizontal)">
                                      <p:cBhvr>
                                        <p:cTn id="12" dur="500"/>
                                        <p:tgtEl>
                                          <p:spTgt spid="921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2163">
                                            <p:txEl>
                                              <p:pRg st="2" end="2"/>
                                            </p:txEl>
                                          </p:spTgt>
                                        </p:tgtEl>
                                        <p:attrNameLst>
                                          <p:attrName>style.visibility</p:attrName>
                                        </p:attrNameLst>
                                      </p:cBhvr>
                                      <p:to>
                                        <p:strVal val="visible"/>
                                      </p:to>
                                    </p:set>
                                    <p:animEffect transition="in" filter="blinds(horizontal)">
                                      <p:cBhvr>
                                        <p:cTn id="17" dur="500"/>
                                        <p:tgtEl>
                                          <p:spTgt spid="921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2163">
                                            <p:txEl>
                                              <p:pRg st="3" end="3"/>
                                            </p:txEl>
                                          </p:spTgt>
                                        </p:tgtEl>
                                        <p:attrNameLst>
                                          <p:attrName>style.visibility</p:attrName>
                                        </p:attrNameLst>
                                      </p:cBhvr>
                                      <p:to>
                                        <p:strVal val="visible"/>
                                      </p:to>
                                    </p:set>
                                    <p:animEffect transition="in" filter="blinds(horizontal)">
                                      <p:cBhvr>
                                        <p:cTn id="22" dur="500"/>
                                        <p:tgtEl>
                                          <p:spTgt spid="9216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2163">
                                            <p:txEl>
                                              <p:pRg st="4" end="4"/>
                                            </p:txEl>
                                          </p:spTgt>
                                        </p:tgtEl>
                                        <p:attrNameLst>
                                          <p:attrName>style.visibility</p:attrName>
                                        </p:attrNameLst>
                                      </p:cBhvr>
                                      <p:to>
                                        <p:strVal val="visible"/>
                                      </p:to>
                                    </p:set>
                                    <p:animEffect transition="in" filter="blinds(horizontal)">
                                      <p:cBhvr>
                                        <p:cTn id="27" dur="500"/>
                                        <p:tgtEl>
                                          <p:spTgt spid="9216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2163">
                                            <p:txEl>
                                              <p:pRg st="5" end="5"/>
                                            </p:txEl>
                                          </p:spTgt>
                                        </p:tgtEl>
                                        <p:attrNameLst>
                                          <p:attrName>style.visibility</p:attrName>
                                        </p:attrNameLst>
                                      </p:cBhvr>
                                      <p:to>
                                        <p:strVal val="visible"/>
                                      </p:to>
                                    </p:set>
                                    <p:animEffect transition="in" filter="blinds(horizontal)">
                                      <p:cBhvr>
                                        <p:cTn id="32" dur="500"/>
                                        <p:tgtEl>
                                          <p:spTgt spid="9216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2163">
                                            <p:txEl>
                                              <p:pRg st="6" end="6"/>
                                            </p:txEl>
                                          </p:spTgt>
                                        </p:tgtEl>
                                        <p:attrNameLst>
                                          <p:attrName>style.visibility</p:attrName>
                                        </p:attrNameLst>
                                      </p:cBhvr>
                                      <p:to>
                                        <p:strVal val="visible"/>
                                      </p:to>
                                    </p:set>
                                    <p:animEffect transition="in" filter="blinds(horizontal)">
                                      <p:cBhvr>
                                        <p:cTn id="37" dur="500"/>
                                        <p:tgtEl>
                                          <p:spTgt spid="9216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92163">
                                            <p:txEl>
                                              <p:pRg st="7" end="7"/>
                                            </p:txEl>
                                          </p:spTgt>
                                        </p:tgtEl>
                                        <p:attrNameLst>
                                          <p:attrName>style.visibility</p:attrName>
                                        </p:attrNameLst>
                                      </p:cBhvr>
                                      <p:to>
                                        <p:strVal val="visible"/>
                                      </p:to>
                                    </p:set>
                                    <p:animEffect transition="in" filter="blinds(horizontal)">
                                      <p:cBhvr>
                                        <p:cTn id="42" dur="500"/>
                                        <p:tgtEl>
                                          <p:spTgt spid="92163">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92163">
                                            <p:txEl>
                                              <p:pRg st="8" end="8"/>
                                            </p:txEl>
                                          </p:spTgt>
                                        </p:tgtEl>
                                        <p:attrNameLst>
                                          <p:attrName>style.visibility</p:attrName>
                                        </p:attrNameLst>
                                      </p:cBhvr>
                                      <p:to>
                                        <p:strVal val="visible"/>
                                      </p:to>
                                    </p:set>
                                    <p:animEffect transition="in" filter="blinds(horizontal)">
                                      <p:cBhvr>
                                        <p:cTn id="47" dur="500"/>
                                        <p:tgtEl>
                                          <p:spTgt spid="92163">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92163">
                                            <p:txEl>
                                              <p:pRg st="9" end="9"/>
                                            </p:txEl>
                                          </p:spTgt>
                                        </p:tgtEl>
                                        <p:attrNameLst>
                                          <p:attrName>style.visibility</p:attrName>
                                        </p:attrNameLst>
                                      </p:cBhvr>
                                      <p:to>
                                        <p:strVal val="visible"/>
                                      </p:to>
                                    </p:set>
                                    <p:animEffect transition="in" filter="blinds(horizontal)">
                                      <p:cBhvr>
                                        <p:cTn id="52" dur="500"/>
                                        <p:tgtEl>
                                          <p:spTgt spid="92163">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92163">
                                            <p:txEl>
                                              <p:pRg st="10" end="10"/>
                                            </p:txEl>
                                          </p:spTgt>
                                        </p:tgtEl>
                                        <p:attrNameLst>
                                          <p:attrName>style.visibility</p:attrName>
                                        </p:attrNameLst>
                                      </p:cBhvr>
                                      <p:to>
                                        <p:strVal val="visible"/>
                                      </p:to>
                                    </p:set>
                                    <p:animEffect transition="in" filter="blinds(horizontal)">
                                      <p:cBhvr>
                                        <p:cTn id="57" dur="500"/>
                                        <p:tgtEl>
                                          <p:spTgt spid="92163">
                                            <p:txEl>
                                              <p:pRg st="10" end="1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92164">
                                            <p:txEl>
                                              <p:pRg st="0" end="0"/>
                                            </p:txEl>
                                          </p:spTgt>
                                        </p:tgtEl>
                                        <p:attrNameLst>
                                          <p:attrName>style.visibility</p:attrName>
                                        </p:attrNameLst>
                                      </p:cBhvr>
                                      <p:to>
                                        <p:strVal val="visible"/>
                                      </p:to>
                                    </p:set>
                                    <p:animEffect transition="in" filter="blinds(horizontal)">
                                      <p:cBhvr>
                                        <p:cTn id="62" dur="500"/>
                                        <p:tgtEl>
                                          <p:spTgt spid="92164">
                                            <p:txEl>
                                              <p:pRg st="0" end="0"/>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92164">
                                            <p:txEl>
                                              <p:pRg st="1" end="1"/>
                                            </p:txEl>
                                          </p:spTgt>
                                        </p:tgtEl>
                                        <p:attrNameLst>
                                          <p:attrName>style.visibility</p:attrName>
                                        </p:attrNameLst>
                                      </p:cBhvr>
                                      <p:to>
                                        <p:strVal val="visible"/>
                                      </p:to>
                                    </p:set>
                                    <p:animEffect transition="in" filter="blinds(horizontal)">
                                      <p:cBhvr>
                                        <p:cTn id="67" dur="500"/>
                                        <p:tgtEl>
                                          <p:spTgt spid="92164">
                                            <p:txEl>
                                              <p:pRg st="1" end="1"/>
                                            </p:txEl>
                                          </p:spTgt>
                                        </p:tgtEl>
                                      </p:cBhvr>
                                    </p:animEffect>
                                  </p:childTnLst>
                                </p:cTn>
                              </p:par>
                              <p:par>
                                <p:cTn id="68" presetID="3" presetClass="entr" presetSubtype="10" fill="hold" grpId="0" nodeType="withEffect">
                                  <p:stCondLst>
                                    <p:cond delay="0"/>
                                  </p:stCondLst>
                                  <p:childTnLst>
                                    <p:set>
                                      <p:cBhvr>
                                        <p:cTn id="69" dur="1" fill="hold">
                                          <p:stCondLst>
                                            <p:cond delay="0"/>
                                          </p:stCondLst>
                                        </p:cTn>
                                        <p:tgtEl>
                                          <p:spTgt spid="92164">
                                            <p:txEl>
                                              <p:pRg st="2" end="2"/>
                                            </p:txEl>
                                          </p:spTgt>
                                        </p:tgtEl>
                                        <p:attrNameLst>
                                          <p:attrName>style.visibility</p:attrName>
                                        </p:attrNameLst>
                                      </p:cBhvr>
                                      <p:to>
                                        <p:strVal val="visible"/>
                                      </p:to>
                                    </p:set>
                                    <p:animEffect transition="in" filter="blinds(horizontal)">
                                      <p:cBhvr>
                                        <p:cTn id="70" dur="500"/>
                                        <p:tgtEl>
                                          <p:spTgt spid="92164">
                                            <p:txEl>
                                              <p:pRg st="2" end="2"/>
                                            </p:txEl>
                                          </p:spTgt>
                                        </p:tgtEl>
                                      </p:cBhvr>
                                    </p:animEffect>
                                  </p:childTnLst>
                                </p:cTn>
                              </p:par>
                              <p:par>
                                <p:cTn id="71" presetID="3" presetClass="entr" presetSubtype="10" fill="hold" grpId="0" nodeType="withEffect">
                                  <p:stCondLst>
                                    <p:cond delay="0"/>
                                  </p:stCondLst>
                                  <p:childTnLst>
                                    <p:set>
                                      <p:cBhvr>
                                        <p:cTn id="72" dur="1" fill="hold">
                                          <p:stCondLst>
                                            <p:cond delay="0"/>
                                          </p:stCondLst>
                                        </p:cTn>
                                        <p:tgtEl>
                                          <p:spTgt spid="92164">
                                            <p:txEl>
                                              <p:pRg st="3" end="3"/>
                                            </p:txEl>
                                          </p:spTgt>
                                        </p:tgtEl>
                                        <p:attrNameLst>
                                          <p:attrName>style.visibility</p:attrName>
                                        </p:attrNameLst>
                                      </p:cBhvr>
                                      <p:to>
                                        <p:strVal val="visible"/>
                                      </p:to>
                                    </p:set>
                                    <p:animEffect transition="in" filter="blinds(horizontal)">
                                      <p:cBhvr>
                                        <p:cTn id="73" dur="500"/>
                                        <p:tgtEl>
                                          <p:spTgt spid="92164">
                                            <p:txEl>
                                              <p:pRg st="3" end="3"/>
                                            </p:txEl>
                                          </p:spTgt>
                                        </p:tgtEl>
                                      </p:cBhvr>
                                    </p:animEffect>
                                  </p:childTnLst>
                                </p:cTn>
                              </p:par>
                              <p:par>
                                <p:cTn id="74" presetID="3" presetClass="entr" presetSubtype="10" fill="hold" grpId="0" nodeType="withEffect">
                                  <p:stCondLst>
                                    <p:cond delay="0"/>
                                  </p:stCondLst>
                                  <p:childTnLst>
                                    <p:set>
                                      <p:cBhvr>
                                        <p:cTn id="75" dur="1" fill="hold">
                                          <p:stCondLst>
                                            <p:cond delay="0"/>
                                          </p:stCondLst>
                                        </p:cTn>
                                        <p:tgtEl>
                                          <p:spTgt spid="92164">
                                            <p:txEl>
                                              <p:pRg st="4" end="4"/>
                                            </p:txEl>
                                          </p:spTgt>
                                        </p:tgtEl>
                                        <p:attrNameLst>
                                          <p:attrName>style.visibility</p:attrName>
                                        </p:attrNameLst>
                                      </p:cBhvr>
                                      <p:to>
                                        <p:strVal val="visible"/>
                                      </p:to>
                                    </p:set>
                                    <p:animEffect transition="in" filter="blinds(horizontal)">
                                      <p:cBhvr>
                                        <p:cTn id="76" dur="500"/>
                                        <p:tgtEl>
                                          <p:spTgt spid="92164">
                                            <p:txEl>
                                              <p:pRg st="4" end="4"/>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3" presetClass="entr" presetSubtype="10" fill="hold" grpId="0" nodeType="clickEffect">
                                  <p:stCondLst>
                                    <p:cond delay="0"/>
                                  </p:stCondLst>
                                  <p:childTnLst>
                                    <p:set>
                                      <p:cBhvr>
                                        <p:cTn id="80" dur="1" fill="hold">
                                          <p:stCondLst>
                                            <p:cond delay="0"/>
                                          </p:stCondLst>
                                        </p:cTn>
                                        <p:tgtEl>
                                          <p:spTgt spid="92164">
                                            <p:txEl>
                                              <p:pRg st="5" end="5"/>
                                            </p:txEl>
                                          </p:spTgt>
                                        </p:tgtEl>
                                        <p:attrNameLst>
                                          <p:attrName>style.visibility</p:attrName>
                                        </p:attrNameLst>
                                      </p:cBhvr>
                                      <p:to>
                                        <p:strVal val="visible"/>
                                      </p:to>
                                    </p:set>
                                    <p:animEffect transition="in" filter="blinds(horizontal)">
                                      <p:cBhvr>
                                        <p:cTn id="81" dur="500"/>
                                        <p:tgtEl>
                                          <p:spTgt spid="92164">
                                            <p:txEl>
                                              <p:pRg st="5" end="5"/>
                                            </p:txEl>
                                          </p:spTgt>
                                        </p:tgtEl>
                                      </p:cBhvr>
                                    </p:animEffect>
                                  </p:childTnLst>
                                </p:cTn>
                              </p:par>
                              <p:par>
                                <p:cTn id="82" presetID="3" presetClass="entr" presetSubtype="10" fill="hold" grpId="0" nodeType="withEffect">
                                  <p:stCondLst>
                                    <p:cond delay="0"/>
                                  </p:stCondLst>
                                  <p:childTnLst>
                                    <p:set>
                                      <p:cBhvr>
                                        <p:cTn id="83" dur="1" fill="hold">
                                          <p:stCondLst>
                                            <p:cond delay="0"/>
                                          </p:stCondLst>
                                        </p:cTn>
                                        <p:tgtEl>
                                          <p:spTgt spid="92164">
                                            <p:txEl>
                                              <p:pRg st="6" end="6"/>
                                            </p:txEl>
                                          </p:spTgt>
                                        </p:tgtEl>
                                        <p:attrNameLst>
                                          <p:attrName>style.visibility</p:attrName>
                                        </p:attrNameLst>
                                      </p:cBhvr>
                                      <p:to>
                                        <p:strVal val="visible"/>
                                      </p:to>
                                    </p:set>
                                    <p:animEffect transition="in" filter="blinds(horizontal)">
                                      <p:cBhvr>
                                        <p:cTn id="84" dur="500"/>
                                        <p:tgtEl>
                                          <p:spTgt spid="92164">
                                            <p:txEl>
                                              <p:pRg st="6" end="6"/>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3" presetClass="entr" presetSubtype="10" fill="hold" grpId="0" nodeType="clickEffect">
                                  <p:stCondLst>
                                    <p:cond delay="0"/>
                                  </p:stCondLst>
                                  <p:childTnLst>
                                    <p:set>
                                      <p:cBhvr>
                                        <p:cTn id="88" dur="1" fill="hold">
                                          <p:stCondLst>
                                            <p:cond delay="0"/>
                                          </p:stCondLst>
                                        </p:cTn>
                                        <p:tgtEl>
                                          <p:spTgt spid="92164">
                                            <p:txEl>
                                              <p:pRg st="7" end="7"/>
                                            </p:txEl>
                                          </p:spTgt>
                                        </p:tgtEl>
                                        <p:attrNameLst>
                                          <p:attrName>style.visibility</p:attrName>
                                        </p:attrNameLst>
                                      </p:cBhvr>
                                      <p:to>
                                        <p:strVal val="visible"/>
                                      </p:to>
                                    </p:set>
                                    <p:animEffect transition="in" filter="blinds(horizontal)">
                                      <p:cBhvr>
                                        <p:cTn id="89" dur="500"/>
                                        <p:tgtEl>
                                          <p:spTgt spid="92164">
                                            <p:txEl>
                                              <p:pRg st="7" end="7"/>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3" presetClass="entr" presetSubtype="10" fill="hold" grpId="0" nodeType="clickEffect">
                                  <p:stCondLst>
                                    <p:cond delay="0"/>
                                  </p:stCondLst>
                                  <p:childTnLst>
                                    <p:set>
                                      <p:cBhvr>
                                        <p:cTn id="93" dur="1" fill="hold">
                                          <p:stCondLst>
                                            <p:cond delay="0"/>
                                          </p:stCondLst>
                                        </p:cTn>
                                        <p:tgtEl>
                                          <p:spTgt spid="92164">
                                            <p:txEl>
                                              <p:pRg st="8" end="8"/>
                                            </p:txEl>
                                          </p:spTgt>
                                        </p:tgtEl>
                                        <p:attrNameLst>
                                          <p:attrName>style.visibility</p:attrName>
                                        </p:attrNameLst>
                                      </p:cBhvr>
                                      <p:to>
                                        <p:strVal val="visible"/>
                                      </p:to>
                                    </p:set>
                                    <p:animEffect transition="in" filter="blinds(horizontal)">
                                      <p:cBhvr>
                                        <p:cTn id="94" dur="500"/>
                                        <p:tgtEl>
                                          <p:spTgt spid="92164">
                                            <p:txEl>
                                              <p:pRg st="8" end="8"/>
                                            </p:txEl>
                                          </p:spTgt>
                                        </p:tgtEl>
                                      </p:cBhvr>
                                    </p:animEffect>
                                  </p:childTnLst>
                                </p:cTn>
                              </p:par>
                            </p:childTnLst>
                          </p:cTn>
                        </p:par>
                      </p:childTnLst>
                    </p:cTn>
                  </p:par>
                  <p:par>
                    <p:cTn id="95" fill="hold">
                      <p:stCondLst>
                        <p:cond delay="indefinite"/>
                      </p:stCondLst>
                      <p:childTnLst>
                        <p:par>
                          <p:cTn id="96" fill="hold">
                            <p:stCondLst>
                              <p:cond delay="0"/>
                            </p:stCondLst>
                            <p:childTnLst>
                              <p:par>
                                <p:cTn id="97" presetID="3" presetClass="entr" presetSubtype="10" fill="hold" grpId="0" nodeType="clickEffect">
                                  <p:stCondLst>
                                    <p:cond delay="0"/>
                                  </p:stCondLst>
                                  <p:childTnLst>
                                    <p:set>
                                      <p:cBhvr>
                                        <p:cTn id="98" dur="1" fill="hold">
                                          <p:stCondLst>
                                            <p:cond delay="0"/>
                                          </p:stCondLst>
                                        </p:cTn>
                                        <p:tgtEl>
                                          <p:spTgt spid="92164">
                                            <p:txEl>
                                              <p:pRg st="9" end="9"/>
                                            </p:txEl>
                                          </p:spTgt>
                                        </p:tgtEl>
                                        <p:attrNameLst>
                                          <p:attrName>style.visibility</p:attrName>
                                        </p:attrNameLst>
                                      </p:cBhvr>
                                      <p:to>
                                        <p:strVal val="visible"/>
                                      </p:to>
                                    </p:set>
                                    <p:animEffect transition="in" filter="blinds(horizontal)">
                                      <p:cBhvr>
                                        <p:cTn id="99" dur="500"/>
                                        <p:tgtEl>
                                          <p:spTgt spid="92164">
                                            <p:txEl>
                                              <p:pRg st="9" end="9"/>
                                            </p:txEl>
                                          </p:spTgt>
                                        </p:tgtEl>
                                      </p:cBhvr>
                                    </p:animEffect>
                                  </p:childTnLst>
                                </p:cTn>
                              </p:par>
                              <p:par>
                                <p:cTn id="100" presetID="3" presetClass="entr" presetSubtype="10" fill="hold" grpId="0" nodeType="withEffect">
                                  <p:stCondLst>
                                    <p:cond delay="0"/>
                                  </p:stCondLst>
                                  <p:childTnLst>
                                    <p:set>
                                      <p:cBhvr>
                                        <p:cTn id="101" dur="1" fill="hold">
                                          <p:stCondLst>
                                            <p:cond delay="0"/>
                                          </p:stCondLst>
                                        </p:cTn>
                                        <p:tgtEl>
                                          <p:spTgt spid="92164">
                                            <p:txEl>
                                              <p:pRg st="10" end="10"/>
                                            </p:txEl>
                                          </p:spTgt>
                                        </p:tgtEl>
                                        <p:attrNameLst>
                                          <p:attrName>style.visibility</p:attrName>
                                        </p:attrNameLst>
                                      </p:cBhvr>
                                      <p:to>
                                        <p:strVal val="visible"/>
                                      </p:to>
                                    </p:set>
                                    <p:animEffect transition="in" filter="blinds(horizontal)">
                                      <p:cBhvr>
                                        <p:cTn id="102" dur="500"/>
                                        <p:tgtEl>
                                          <p:spTgt spid="92164">
                                            <p:txEl>
                                              <p:pRg st="10" end="10"/>
                                            </p:txEl>
                                          </p:spTgt>
                                        </p:tgtEl>
                                      </p:cBhvr>
                                    </p:animEffect>
                                  </p:childTnLst>
                                </p:cTn>
                              </p:par>
                              <p:par>
                                <p:cTn id="103" presetID="3" presetClass="entr" presetSubtype="10" fill="hold" grpId="0" nodeType="withEffect">
                                  <p:stCondLst>
                                    <p:cond delay="0"/>
                                  </p:stCondLst>
                                  <p:childTnLst>
                                    <p:set>
                                      <p:cBhvr>
                                        <p:cTn id="104" dur="1" fill="hold">
                                          <p:stCondLst>
                                            <p:cond delay="0"/>
                                          </p:stCondLst>
                                        </p:cTn>
                                        <p:tgtEl>
                                          <p:spTgt spid="92164">
                                            <p:txEl>
                                              <p:pRg st="11" end="11"/>
                                            </p:txEl>
                                          </p:spTgt>
                                        </p:tgtEl>
                                        <p:attrNameLst>
                                          <p:attrName>style.visibility</p:attrName>
                                        </p:attrNameLst>
                                      </p:cBhvr>
                                      <p:to>
                                        <p:strVal val="visible"/>
                                      </p:to>
                                    </p:set>
                                    <p:animEffect transition="in" filter="blinds(horizontal)">
                                      <p:cBhvr>
                                        <p:cTn id="105" dur="500"/>
                                        <p:tgtEl>
                                          <p:spTgt spid="9216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p:bldP spid="92164" grpId="0" uiExpand="1"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3CE29E-E26E-0545-9038-31416CF7A0AE}"/>
              </a:ext>
            </a:extLst>
          </p:cNvPr>
          <p:cNvSpPr/>
          <p:nvPr/>
        </p:nvSpPr>
        <p:spPr>
          <a:xfrm>
            <a:off x="0" y="0"/>
            <a:ext cx="9144000" cy="21939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04450" name="Picture 7" descr="brain_full.gif (16809 bytes)">
            <a:extLst>
              <a:ext uri="{FF2B5EF4-FFF2-40B4-BE49-F238E27FC236}">
                <a16:creationId xmlns:a16="http://schemas.microsoft.com/office/drawing/2014/main" id="{08E7B3B8-B283-CD4F-B782-8E268F1728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7450" y="269875"/>
            <a:ext cx="4229100" cy="631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2933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38E1B-24AD-9D48-8097-AE9A5D02205A}"/>
              </a:ext>
            </a:extLst>
          </p:cNvPr>
          <p:cNvSpPr>
            <a:spLocks noGrp="1"/>
          </p:cNvSpPr>
          <p:nvPr>
            <p:ph type="title"/>
          </p:nvPr>
        </p:nvSpPr>
        <p:spPr>
          <a:xfrm>
            <a:off x="350322" y="0"/>
            <a:ext cx="8455231" cy="848009"/>
          </a:xfrm>
        </p:spPr>
        <p:txBody>
          <a:bodyPr/>
          <a:lstStyle/>
          <a:p>
            <a:r>
              <a:rPr lang="en-US" dirty="0"/>
              <a:t>Making the Grade: Medications for ADHD</a:t>
            </a:r>
          </a:p>
        </p:txBody>
      </p:sp>
      <p:sp>
        <p:nvSpPr>
          <p:cNvPr id="3" name="Text Placeholder 2">
            <a:extLst>
              <a:ext uri="{FF2B5EF4-FFF2-40B4-BE49-F238E27FC236}">
                <a16:creationId xmlns:a16="http://schemas.microsoft.com/office/drawing/2014/main" id="{FF91E61C-C863-B44A-9FCE-0EE6D5A67455}"/>
              </a:ext>
            </a:extLst>
          </p:cNvPr>
          <p:cNvSpPr>
            <a:spLocks noGrp="1"/>
          </p:cNvSpPr>
          <p:nvPr>
            <p:ph type="body" sz="quarter" idx="10"/>
          </p:nvPr>
        </p:nvSpPr>
        <p:spPr/>
        <p:txBody>
          <a:bodyPr/>
          <a:lstStyle/>
          <a:p>
            <a:endParaRPr lang="en-US" dirty="0"/>
          </a:p>
        </p:txBody>
      </p:sp>
      <p:sp>
        <p:nvSpPr>
          <p:cNvPr id="4" name="Text Placeholder 3">
            <a:extLst>
              <a:ext uri="{FF2B5EF4-FFF2-40B4-BE49-F238E27FC236}">
                <a16:creationId xmlns:a16="http://schemas.microsoft.com/office/drawing/2014/main" id="{6A915A33-F341-854B-A246-F63821FA7C9A}"/>
              </a:ext>
            </a:extLst>
          </p:cNvPr>
          <p:cNvSpPr>
            <a:spLocks noGrp="1"/>
          </p:cNvSpPr>
          <p:nvPr>
            <p:ph type="body" sz="quarter" idx="11"/>
          </p:nvPr>
        </p:nvSpPr>
        <p:spPr/>
        <p:txBody>
          <a:bodyPr/>
          <a:lstStyle/>
          <a:p>
            <a:endParaRPr lang="en-US"/>
          </a:p>
        </p:txBody>
      </p:sp>
      <p:graphicFrame>
        <p:nvGraphicFramePr>
          <p:cNvPr id="5" name="Table 4">
            <a:extLst>
              <a:ext uri="{FF2B5EF4-FFF2-40B4-BE49-F238E27FC236}">
                <a16:creationId xmlns:a16="http://schemas.microsoft.com/office/drawing/2014/main" id="{ABF99FC4-F91F-7346-BF7F-CD1FE86D24E4}"/>
              </a:ext>
            </a:extLst>
          </p:cNvPr>
          <p:cNvGraphicFramePr>
            <a:graphicFrameLocks noGrp="1"/>
          </p:cNvGraphicFramePr>
          <p:nvPr>
            <p:extLst>
              <p:ext uri="{D42A27DB-BD31-4B8C-83A1-F6EECF244321}">
                <p14:modId xmlns:p14="http://schemas.microsoft.com/office/powerpoint/2010/main" val="926291663"/>
              </p:ext>
            </p:extLst>
          </p:nvPr>
        </p:nvGraphicFramePr>
        <p:xfrm>
          <a:off x="152400" y="848009"/>
          <a:ext cx="8839199" cy="6189079"/>
        </p:xfrm>
        <a:graphic>
          <a:graphicData uri="http://schemas.openxmlformats.org/drawingml/2006/table">
            <a:tbl>
              <a:tblPr firstRow="1" firstCol="1" bandRow="1" bandCol="1">
                <a:tableStyleId>{5C22544A-7EE6-4342-B048-85BDC9FD1C3A}</a:tableStyleId>
              </a:tblPr>
              <a:tblGrid>
                <a:gridCol w="4026380">
                  <a:extLst>
                    <a:ext uri="{9D8B030D-6E8A-4147-A177-3AD203B41FA5}">
                      <a16:colId xmlns:a16="http://schemas.microsoft.com/office/drawing/2014/main" val="3512186341"/>
                    </a:ext>
                  </a:extLst>
                </a:gridCol>
                <a:gridCol w="2481756">
                  <a:extLst>
                    <a:ext uri="{9D8B030D-6E8A-4147-A177-3AD203B41FA5}">
                      <a16:colId xmlns:a16="http://schemas.microsoft.com/office/drawing/2014/main" val="2290766118"/>
                    </a:ext>
                  </a:extLst>
                </a:gridCol>
                <a:gridCol w="2331063">
                  <a:extLst>
                    <a:ext uri="{9D8B030D-6E8A-4147-A177-3AD203B41FA5}">
                      <a16:colId xmlns:a16="http://schemas.microsoft.com/office/drawing/2014/main" val="323907826"/>
                    </a:ext>
                  </a:extLst>
                </a:gridCol>
              </a:tblGrid>
              <a:tr h="581047">
                <a:tc>
                  <a:txBody>
                    <a:bodyPr/>
                    <a:lstStyle/>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 </a:t>
                      </a:r>
                    </a:p>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DRUG</a:t>
                      </a:r>
                      <a:endPar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5700" marR="55700" marT="0" marB="0"/>
                </a:tc>
                <a:tc>
                  <a:txBody>
                    <a:bodyPr/>
                    <a:lstStyle/>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 </a:t>
                      </a:r>
                    </a:p>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COMMON SIDE EFFECTS</a:t>
                      </a:r>
                      <a:endParaRPr 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5700" marR="55700" marT="0" marB="0"/>
                </a:tc>
                <a:tc>
                  <a:txBody>
                    <a:bodyPr/>
                    <a:lstStyle/>
                    <a:p>
                      <a:pPr marL="0" marR="0">
                        <a:spcBef>
                          <a:spcPts val="0"/>
                        </a:spcBef>
                        <a:spcAft>
                          <a:spcPts val="0"/>
                        </a:spcAft>
                      </a:pPr>
                      <a:r>
                        <a:rPr lang="en-US" sz="1400">
                          <a:solidFill>
                            <a:schemeClr val="tx1"/>
                          </a:solidFill>
                          <a:effectLst/>
                          <a:latin typeface="Arial" panose="020B0604020202020204" pitchFamily="34" charset="0"/>
                          <a:cs typeface="Arial" panose="020B0604020202020204" pitchFamily="34" charset="0"/>
                        </a:rPr>
                        <a:t> </a:t>
                      </a:r>
                    </a:p>
                    <a:p>
                      <a:pPr marL="0" marR="0">
                        <a:spcBef>
                          <a:spcPts val="0"/>
                        </a:spcBef>
                        <a:spcAft>
                          <a:spcPts val="0"/>
                        </a:spcAft>
                      </a:pPr>
                      <a:r>
                        <a:rPr lang="en-US" sz="1400">
                          <a:solidFill>
                            <a:schemeClr val="tx1"/>
                          </a:solidFill>
                          <a:effectLst/>
                          <a:latin typeface="Arial" panose="020B0604020202020204" pitchFamily="34" charset="0"/>
                          <a:cs typeface="Arial" panose="020B0604020202020204" pitchFamily="34" charset="0"/>
                        </a:rPr>
                        <a:t>CONS</a:t>
                      </a:r>
                      <a:endParaRPr lang="en-US"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5700" marR="55700" marT="0" marB="0"/>
                </a:tc>
                <a:extLst>
                  <a:ext uri="{0D108BD9-81ED-4DB2-BD59-A6C34878D82A}">
                    <a16:rowId xmlns:a16="http://schemas.microsoft.com/office/drawing/2014/main" val="1729469665"/>
                  </a:ext>
                </a:extLst>
              </a:tr>
              <a:tr h="1674202">
                <a:tc>
                  <a:txBody>
                    <a:bodyPr/>
                    <a:lstStyle/>
                    <a:p>
                      <a:pPr marL="0" marR="0">
                        <a:spcBef>
                          <a:spcPts val="0"/>
                        </a:spcBef>
                        <a:spcAft>
                          <a:spcPts val="0"/>
                        </a:spcAft>
                      </a:pPr>
                      <a:r>
                        <a:rPr lang="en-US" sz="1800" dirty="0">
                          <a:solidFill>
                            <a:schemeClr val="tx1"/>
                          </a:solidFill>
                          <a:effectLst/>
                          <a:highlight>
                            <a:srgbClr val="FFFF00"/>
                          </a:highlight>
                          <a:latin typeface="Arial" panose="020B0604020202020204" pitchFamily="34" charset="0"/>
                          <a:cs typeface="Arial" panose="020B0604020202020204" pitchFamily="34" charset="0"/>
                        </a:rPr>
                        <a:t>METHYLPHENIDATES</a:t>
                      </a:r>
                      <a:endParaRPr lang="en-US" sz="1800" dirty="0">
                        <a:solidFill>
                          <a:schemeClr val="tx1"/>
                        </a:solidFill>
                        <a:effectLst/>
                        <a:latin typeface="Arial" panose="020B0604020202020204" pitchFamily="34" charset="0"/>
                        <a:cs typeface="Arial" panose="020B0604020202020204" pitchFamily="34" charset="0"/>
                      </a:endParaRPr>
                    </a:p>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(increase dopamine)</a:t>
                      </a:r>
                      <a:endPar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5700" marR="55700" marT="0" marB="0"/>
                </a:tc>
                <a:tc>
                  <a:txBody>
                    <a:bodyPr/>
                    <a:lstStyle/>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Trouble sleeping;  </a:t>
                      </a:r>
                    </a:p>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sym typeface="Symbol" pitchFamily="2" charset="2"/>
                        </a:rPr>
                        <a:t></a:t>
                      </a:r>
                      <a:r>
                        <a:rPr lang="en-US" sz="1400" dirty="0">
                          <a:solidFill>
                            <a:schemeClr val="tx1"/>
                          </a:solidFill>
                          <a:effectLst/>
                          <a:latin typeface="Arial" panose="020B0604020202020204" pitchFamily="34" charset="0"/>
                          <a:cs typeface="Arial" panose="020B0604020202020204" pitchFamily="34" charset="0"/>
                        </a:rPr>
                        <a:t> appetite; headache; stomach ache</a:t>
                      </a:r>
                      <a:endParaRPr 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5700" marR="55700" marT="0" marB="0"/>
                </a:tc>
                <a:tc>
                  <a:txBody>
                    <a:bodyPr/>
                    <a:lstStyle/>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sym typeface="Symbol" pitchFamily="2" charset="2"/>
                        </a:rPr>
                        <a:t></a:t>
                      </a:r>
                      <a:r>
                        <a:rPr lang="en-US" sz="1400" dirty="0">
                          <a:solidFill>
                            <a:schemeClr val="tx1"/>
                          </a:solidFill>
                          <a:effectLst/>
                          <a:latin typeface="Arial" panose="020B0604020202020204" pitchFamily="34" charset="0"/>
                          <a:cs typeface="Arial" panose="020B0604020202020204" pitchFamily="34" charset="0"/>
                        </a:rPr>
                        <a:t> risk of tics, anxiety, and abnormal movements;</a:t>
                      </a:r>
                    </a:p>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sym typeface="Symbol" pitchFamily="2" charset="2"/>
                        </a:rPr>
                        <a:t></a:t>
                      </a:r>
                      <a:r>
                        <a:rPr lang="en-US" sz="1400" dirty="0">
                          <a:solidFill>
                            <a:schemeClr val="tx1"/>
                          </a:solidFill>
                          <a:effectLst/>
                          <a:latin typeface="Arial" panose="020B0604020202020204" pitchFamily="34" charset="0"/>
                          <a:cs typeface="Arial" panose="020B0604020202020204" pitchFamily="34" charset="0"/>
                        </a:rPr>
                        <a:t> abuse risk; psychotic symptoms,</a:t>
                      </a:r>
                      <a:r>
                        <a:rPr lang="en-US" sz="1400" dirty="0">
                          <a:solidFill>
                            <a:schemeClr val="tx1"/>
                          </a:solidFill>
                          <a:effectLst/>
                          <a:latin typeface="Arial" panose="020B0604020202020204" pitchFamily="34" charset="0"/>
                          <a:cs typeface="Arial" panose="020B0604020202020204" pitchFamily="34" charset="0"/>
                          <a:sym typeface="Symbol" pitchFamily="2" charset="2"/>
                        </a:rPr>
                        <a:t></a:t>
                      </a:r>
                      <a:r>
                        <a:rPr lang="en-US" sz="1400" dirty="0">
                          <a:solidFill>
                            <a:schemeClr val="tx1"/>
                          </a:solidFill>
                          <a:effectLst/>
                          <a:latin typeface="Arial" panose="020B0604020202020204" pitchFamily="34" charset="0"/>
                          <a:cs typeface="Arial" panose="020B0604020202020204" pitchFamily="34" charset="0"/>
                        </a:rPr>
                        <a:t> risk fast heart rate, blood pressure, sudden death</a:t>
                      </a:r>
                    </a:p>
                  </a:txBody>
                  <a:tcPr marL="55700" marR="55700" marT="0" marB="0"/>
                </a:tc>
                <a:extLst>
                  <a:ext uri="{0D108BD9-81ED-4DB2-BD59-A6C34878D82A}">
                    <a16:rowId xmlns:a16="http://schemas.microsoft.com/office/drawing/2014/main" val="1727503413"/>
                  </a:ext>
                </a:extLst>
              </a:tr>
              <a:tr h="1674202">
                <a:tc>
                  <a:txBody>
                    <a:bodyPr/>
                    <a:lstStyle/>
                    <a:p>
                      <a:pPr marL="0" marR="0">
                        <a:spcBef>
                          <a:spcPts val="0"/>
                        </a:spcBef>
                        <a:spcAft>
                          <a:spcPts val="0"/>
                        </a:spcAft>
                      </a:pPr>
                      <a:r>
                        <a:rPr lang="en-US" sz="1800" dirty="0">
                          <a:solidFill>
                            <a:schemeClr val="tx1"/>
                          </a:solidFill>
                          <a:effectLst/>
                          <a:highlight>
                            <a:srgbClr val="FFFF00"/>
                          </a:highlight>
                          <a:latin typeface="Arial" panose="020B0604020202020204" pitchFamily="34" charset="0"/>
                          <a:cs typeface="Arial" panose="020B0604020202020204" pitchFamily="34" charset="0"/>
                        </a:rPr>
                        <a:t>AMPHETAMINES</a:t>
                      </a:r>
                      <a:endParaRPr lang="en-US" sz="1800" dirty="0">
                        <a:solidFill>
                          <a:schemeClr val="tx1"/>
                        </a:solidFill>
                        <a:effectLst/>
                        <a:latin typeface="Arial" panose="020B0604020202020204" pitchFamily="34" charset="0"/>
                        <a:cs typeface="Arial" panose="020B0604020202020204" pitchFamily="34" charset="0"/>
                      </a:endParaRPr>
                    </a:p>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(increase dopamine)</a:t>
                      </a:r>
                      <a:endPar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5700" marR="55700" marT="0" marB="0"/>
                </a:tc>
                <a:tc>
                  <a:txBody>
                    <a:bodyPr/>
                    <a:lstStyle/>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Trouble sleeping;  </a:t>
                      </a:r>
                    </a:p>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sym typeface="Symbol" pitchFamily="2" charset="2"/>
                        </a:rPr>
                        <a:t></a:t>
                      </a:r>
                      <a:r>
                        <a:rPr lang="en-US" sz="1400" dirty="0">
                          <a:solidFill>
                            <a:schemeClr val="tx1"/>
                          </a:solidFill>
                          <a:effectLst/>
                          <a:latin typeface="Arial" panose="020B0604020202020204" pitchFamily="34" charset="0"/>
                          <a:cs typeface="Arial" panose="020B0604020202020204" pitchFamily="34" charset="0"/>
                        </a:rPr>
                        <a:t> appetite; headache; stomach ache</a:t>
                      </a:r>
                      <a:endParaRPr 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5700" marR="55700" marT="0" marB="0"/>
                </a:tc>
                <a:tc>
                  <a:txBody>
                    <a:bodyPr/>
                    <a:lstStyle/>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sym typeface="Symbol" pitchFamily="2" charset="2"/>
                        </a:rPr>
                        <a:t></a:t>
                      </a:r>
                      <a:r>
                        <a:rPr lang="en-US" sz="1400" dirty="0">
                          <a:solidFill>
                            <a:schemeClr val="tx1"/>
                          </a:solidFill>
                          <a:effectLst/>
                          <a:latin typeface="Arial" panose="020B0604020202020204" pitchFamily="34" charset="0"/>
                          <a:cs typeface="Arial" panose="020B0604020202020204" pitchFamily="34" charset="0"/>
                        </a:rPr>
                        <a:t> risk of tics, anxiety, and abnormal movements;</a:t>
                      </a:r>
                    </a:p>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sym typeface="Symbol" pitchFamily="2" charset="2"/>
                        </a:rPr>
                        <a:t></a:t>
                      </a:r>
                      <a:r>
                        <a:rPr lang="en-US" sz="1400" dirty="0">
                          <a:solidFill>
                            <a:schemeClr val="tx1"/>
                          </a:solidFill>
                          <a:effectLst/>
                          <a:latin typeface="Arial" panose="020B0604020202020204" pitchFamily="34" charset="0"/>
                          <a:cs typeface="Arial" panose="020B0604020202020204" pitchFamily="34" charset="0"/>
                        </a:rPr>
                        <a:t> abuse risk; psychotic symptoms,</a:t>
                      </a:r>
                      <a:r>
                        <a:rPr lang="en-US" sz="1400" dirty="0">
                          <a:solidFill>
                            <a:schemeClr val="tx1"/>
                          </a:solidFill>
                          <a:effectLst/>
                          <a:latin typeface="Arial" panose="020B0604020202020204" pitchFamily="34" charset="0"/>
                          <a:cs typeface="Arial" panose="020B0604020202020204" pitchFamily="34" charset="0"/>
                          <a:sym typeface="Symbol" pitchFamily="2" charset="2"/>
                        </a:rPr>
                        <a:t></a:t>
                      </a:r>
                      <a:r>
                        <a:rPr lang="en-US" sz="1400" dirty="0">
                          <a:solidFill>
                            <a:schemeClr val="tx1"/>
                          </a:solidFill>
                          <a:effectLst/>
                          <a:latin typeface="Arial" panose="020B0604020202020204" pitchFamily="34" charset="0"/>
                          <a:cs typeface="Arial" panose="020B0604020202020204" pitchFamily="34" charset="0"/>
                        </a:rPr>
                        <a:t> risk fast heart rate, blood pressure, sudden death</a:t>
                      </a:r>
                    </a:p>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 </a:t>
                      </a:r>
                      <a:endParaRPr 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5700" marR="55700" marT="0" marB="0"/>
                </a:tc>
                <a:extLst>
                  <a:ext uri="{0D108BD9-81ED-4DB2-BD59-A6C34878D82A}">
                    <a16:rowId xmlns:a16="http://schemas.microsoft.com/office/drawing/2014/main" val="940235191"/>
                  </a:ext>
                </a:extLst>
              </a:tr>
              <a:tr h="1129814">
                <a:tc>
                  <a:txBody>
                    <a:bodyPr/>
                    <a:lstStyle/>
                    <a:p>
                      <a:pPr marL="0" marR="0">
                        <a:spcBef>
                          <a:spcPts val="0"/>
                        </a:spcBef>
                        <a:spcAft>
                          <a:spcPts val="0"/>
                        </a:spcAft>
                      </a:pPr>
                      <a:r>
                        <a:rPr lang="en-US" sz="1800">
                          <a:solidFill>
                            <a:schemeClr val="tx1"/>
                          </a:solidFill>
                          <a:effectLst/>
                          <a:highlight>
                            <a:srgbClr val="FFFF00"/>
                          </a:highlight>
                          <a:latin typeface="Arial" panose="020B0604020202020204" pitchFamily="34" charset="0"/>
                          <a:cs typeface="Arial" panose="020B0604020202020204" pitchFamily="34" charset="0"/>
                        </a:rPr>
                        <a:t>ATOMOXETINE</a:t>
                      </a:r>
                      <a:r>
                        <a:rPr lang="en-US" sz="1800">
                          <a:solidFill>
                            <a:schemeClr val="tx1"/>
                          </a:solidFill>
                          <a:effectLst/>
                          <a:latin typeface="Arial" panose="020B0604020202020204" pitchFamily="34" charset="0"/>
                          <a:cs typeface="Arial" panose="020B0604020202020204" pitchFamily="34" charset="0"/>
                        </a:rPr>
                        <a:t> </a:t>
                      </a:r>
                    </a:p>
                    <a:p>
                      <a:pPr marL="0" marR="0">
                        <a:spcBef>
                          <a:spcPts val="0"/>
                        </a:spcBef>
                        <a:spcAft>
                          <a:spcPts val="0"/>
                        </a:spcAft>
                      </a:pPr>
                      <a:r>
                        <a:rPr lang="en-US" sz="1800">
                          <a:solidFill>
                            <a:schemeClr val="tx1"/>
                          </a:solidFill>
                          <a:effectLst/>
                          <a:latin typeface="Arial" panose="020B0604020202020204" pitchFamily="34" charset="0"/>
                          <a:cs typeface="Arial" panose="020B0604020202020204" pitchFamily="34" charset="0"/>
                        </a:rPr>
                        <a:t>(increases adrenaline; non-stimulant)</a:t>
                      </a:r>
                      <a:endParaRPr lang="en-US" sz="1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5700" marR="55700" marT="0" marB="0"/>
                </a:tc>
                <a:tc>
                  <a:txBody>
                    <a:bodyPr/>
                    <a:lstStyle/>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Trouble sleeping;  </a:t>
                      </a:r>
                    </a:p>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sym typeface="Symbol" pitchFamily="2" charset="2"/>
                        </a:rPr>
                        <a:t></a:t>
                      </a:r>
                      <a:r>
                        <a:rPr lang="en-US" sz="1400" dirty="0">
                          <a:solidFill>
                            <a:schemeClr val="tx1"/>
                          </a:solidFill>
                          <a:effectLst/>
                          <a:latin typeface="Arial" panose="020B0604020202020204" pitchFamily="34" charset="0"/>
                          <a:cs typeface="Arial" panose="020B0604020202020204" pitchFamily="34" charset="0"/>
                        </a:rPr>
                        <a:t> appetite; headache; stomach ache – but overall less common than with other categories of meds</a:t>
                      </a:r>
                      <a:endParaRPr 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5700" marR="55700" marT="0" marB="0"/>
                </a:tc>
                <a:tc>
                  <a:txBody>
                    <a:bodyPr/>
                    <a:lstStyle/>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sym typeface="Symbol" pitchFamily="2" charset="2"/>
                        </a:rPr>
                        <a:t></a:t>
                      </a:r>
                      <a:r>
                        <a:rPr lang="en-US" sz="1400" dirty="0">
                          <a:solidFill>
                            <a:schemeClr val="tx1"/>
                          </a:solidFill>
                          <a:effectLst/>
                          <a:latin typeface="Arial" panose="020B0604020202020204" pitchFamily="34" charset="0"/>
                          <a:cs typeface="Arial" panose="020B0604020202020204" pitchFamily="34" charset="0"/>
                        </a:rPr>
                        <a:t> risk of fast heart rate, high blood pressure, arrhythmia, stroke and sudden death</a:t>
                      </a:r>
                      <a:endParaRPr 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5700" marR="55700" marT="0" marB="0"/>
                </a:tc>
                <a:extLst>
                  <a:ext uri="{0D108BD9-81ED-4DB2-BD59-A6C34878D82A}">
                    <a16:rowId xmlns:a16="http://schemas.microsoft.com/office/drawing/2014/main" val="1341921502"/>
                  </a:ext>
                </a:extLst>
              </a:tr>
              <a:tr h="1129814">
                <a:tc>
                  <a:txBody>
                    <a:bodyPr/>
                    <a:lstStyle/>
                    <a:p>
                      <a:pPr marL="0" marR="0">
                        <a:spcBef>
                          <a:spcPts val="0"/>
                        </a:spcBef>
                        <a:spcAft>
                          <a:spcPts val="0"/>
                        </a:spcAft>
                      </a:pPr>
                      <a:r>
                        <a:rPr lang="en-US" sz="1800" dirty="0">
                          <a:solidFill>
                            <a:schemeClr val="tx1"/>
                          </a:solidFill>
                          <a:effectLst/>
                          <a:highlight>
                            <a:srgbClr val="FFFF00"/>
                          </a:highlight>
                          <a:latin typeface="Arial" panose="020B0604020202020204" pitchFamily="34" charset="0"/>
                          <a:cs typeface="Arial" panose="020B0604020202020204" pitchFamily="34" charset="0"/>
                        </a:rPr>
                        <a:t>ALPHA-2-AGONISTS</a:t>
                      </a:r>
                      <a:endParaRPr lang="en-US" sz="1800" dirty="0">
                        <a:solidFill>
                          <a:schemeClr val="tx1"/>
                        </a:solidFill>
                        <a:effectLst/>
                        <a:latin typeface="Arial" panose="020B0604020202020204" pitchFamily="34" charset="0"/>
                        <a:cs typeface="Arial" panose="020B0604020202020204" pitchFamily="34" charset="0"/>
                      </a:endParaRPr>
                    </a:p>
                    <a:p>
                      <a:pPr marL="0" marR="0">
                        <a:spcBef>
                          <a:spcPts val="0"/>
                        </a:spcBef>
                        <a:spcAft>
                          <a:spcPts val="0"/>
                        </a:spcAft>
                      </a:pPr>
                      <a:r>
                        <a:rPr lang="en-US" sz="1800" dirty="0">
                          <a:solidFill>
                            <a:schemeClr val="tx1"/>
                          </a:solidFill>
                          <a:effectLst/>
                          <a:latin typeface="Arial" panose="020B0604020202020204" pitchFamily="34" charset="0"/>
                          <a:cs typeface="Arial" panose="020B0604020202020204" pitchFamily="34" charset="0"/>
                        </a:rPr>
                        <a:t>(non-stimulants)</a:t>
                      </a:r>
                      <a:endParaRPr lang="en-US"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5700" marR="55700" marT="0" marB="0"/>
                </a:tc>
                <a:tc>
                  <a:txBody>
                    <a:bodyPr/>
                    <a:lstStyle/>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 </a:t>
                      </a:r>
                      <a:endParaRPr 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5700" marR="55700" marT="0" marB="0"/>
                </a:tc>
                <a:tc>
                  <a:txBody>
                    <a:bodyPr/>
                    <a:lstStyle/>
                    <a:p>
                      <a:pPr marL="0" marR="0">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Lower blood pressure; </a:t>
                      </a:r>
                      <a:r>
                        <a:rPr lang="en-US" sz="1400" dirty="0">
                          <a:solidFill>
                            <a:schemeClr val="tx1"/>
                          </a:solidFill>
                          <a:effectLst/>
                          <a:latin typeface="Arial" panose="020B0604020202020204" pitchFamily="34" charset="0"/>
                          <a:cs typeface="Arial" panose="020B0604020202020204" pitchFamily="34" charset="0"/>
                          <a:sym typeface="Symbol" pitchFamily="2" charset="2"/>
                        </a:rPr>
                        <a:t></a:t>
                      </a:r>
                      <a:r>
                        <a:rPr lang="en-US" sz="1400" dirty="0">
                          <a:solidFill>
                            <a:schemeClr val="tx1"/>
                          </a:solidFill>
                          <a:effectLst/>
                          <a:latin typeface="Arial" panose="020B0604020202020204" pitchFamily="34" charset="0"/>
                          <a:cs typeface="Arial" panose="020B0604020202020204" pitchFamily="34" charset="0"/>
                        </a:rPr>
                        <a:t> risk of rebound HTN if stopped too quickly (especially clonidine)</a:t>
                      </a:r>
                      <a:endParaRPr 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5700" marR="55700" marT="0" marB="0"/>
                </a:tc>
                <a:extLst>
                  <a:ext uri="{0D108BD9-81ED-4DB2-BD59-A6C34878D82A}">
                    <a16:rowId xmlns:a16="http://schemas.microsoft.com/office/drawing/2014/main" val="3289079464"/>
                  </a:ext>
                </a:extLst>
              </a:tr>
            </a:tbl>
          </a:graphicData>
        </a:graphic>
      </p:graphicFrame>
    </p:spTree>
    <p:extLst>
      <p:ext uri="{BB962C8B-B14F-4D97-AF65-F5344CB8AC3E}">
        <p14:creationId xmlns:p14="http://schemas.microsoft.com/office/powerpoint/2010/main" val="285711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381000"/>
            <a:ext cx="5333999" cy="1447800"/>
          </a:xfrm>
        </p:spPr>
        <p:txBody>
          <a:bodyPr>
            <a:normAutofit fontScale="90000"/>
          </a:bodyPr>
          <a:lstStyle/>
          <a:p>
            <a:r>
              <a:rPr lang="en-US" sz="2700" b="1" dirty="0">
                <a:latin typeface="Arial" panose="020B0604020202020204" pitchFamily="34" charset="0"/>
                <a:cs typeface="Arial" panose="020B0604020202020204" pitchFamily="34" charset="0"/>
              </a:rPr>
              <a:t>Evidence of Long-Term Benefit of ADHD Medications Lacking </a:t>
            </a:r>
            <a:r>
              <a:rPr lang="en-US" sz="2200" b="1" dirty="0">
                <a:latin typeface="Arial" panose="020B0604020202020204" pitchFamily="34" charset="0"/>
                <a:cs typeface="Arial" panose="020B0604020202020204" pitchFamily="34" charset="0"/>
              </a:rPr>
              <a:t>(</a:t>
            </a:r>
            <a:r>
              <a:rPr lang="en-US" sz="2200" dirty="0">
                <a:latin typeface="Arial" panose="020B0604020202020204" pitchFamily="34" charset="0"/>
                <a:cs typeface="Arial" panose="020B0604020202020204" pitchFamily="34" charset="0"/>
              </a:rPr>
              <a:t>Michael V. Bloom, letter to </a:t>
            </a:r>
            <a:r>
              <a:rPr lang="en-US" sz="2200" i="1" dirty="0">
                <a:latin typeface="Arial" panose="020B0604020202020204" pitchFamily="34" charset="0"/>
                <a:cs typeface="Arial" panose="020B0604020202020204" pitchFamily="34" charset="0"/>
              </a:rPr>
              <a:t>Pediatrics</a:t>
            </a:r>
            <a:r>
              <a:rPr lang="en-US" sz="2200" dirty="0">
                <a:latin typeface="Arial" panose="020B0604020202020204" pitchFamily="34" charset="0"/>
                <a:cs typeface="Arial" panose="020B0604020202020204" pitchFamily="34" charset="0"/>
              </a:rPr>
              <a:t> Dec. 20, 2011)</a:t>
            </a:r>
          </a:p>
        </p:txBody>
      </p:sp>
      <p:sp>
        <p:nvSpPr>
          <p:cNvPr id="3" name="Content Placeholder 2"/>
          <p:cNvSpPr>
            <a:spLocks noGrp="1"/>
          </p:cNvSpPr>
          <p:nvPr>
            <p:ph idx="1"/>
          </p:nvPr>
        </p:nvSpPr>
        <p:spPr>
          <a:xfrm>
            <a:off x="152401" y="1905000"/>
            <a:ext cx="5181599" cy="4953000"/>
          </a:xfrm>
        </p:spPr>
        <p:txBody>
          <a:bodyPr>
            <a:normAutofit fontScale="92500" lnSpcReduction="10000"/>
          </a:bodyPr>
          <a:lstStyle/>
          <a:p>
            <a:r>
              <a:rPr lang="en-US" dirty="0">
                <a:latin typeface="Arial" panose="020B0604020202020204" pitchFamily="34" charset="0"/>
                <a:cs typeface="Arial" panose="020B0604020202020204" pitchFamily="34" charset="0"/>
              </a:rPr>
              <a:t>The MTA Cooperative Group A 14-month randomized clinical trial of treatment strategies for attention-deficit/hyperactivity disorder </a:t>
            </a:r>
            <a:r>
              <a:rPr lang="en-US" sz="1500" dirty="0">
                <a:latin typeface="Arial" panose="020B0604020202020204" pitchFamily="34" charset="0"/>
                <a:cs typeface="Arial" panose="020B0604020202020204" pitchFamily="34" charset="0"/>
              </a:rPr>
              <a:t>(Arch Gen Psychiatry. 1999) </a:t>
            </a:r>
          </a:p>
          <a:p>
            <a:r>
              <a:rPr lang="en-US" dirty="0">
                <a:latin typeface="Arial" panose="020B0604020202020204" pitchFamily="34" charset="0"/>
                <a:cs typeface="Arial" panose="020B0604020202020204" pitchFamily="34" charset="0"/>
              </a:rPr>
              <a:t>The MTA Cooperative Group Moderators and mediators of treatment response for children with attention-deficit/hyperactivity disorder </a:t>
            </a:r>
            <a:r>
              <a:rPr lang="en-US" sz="1500" dirty="0">
                <a:latin typeface="Arial" panose="020B0604020202020204" pitchFamily="34" charset="0"/>
                <a:cs typeface="Arial" panose="020B0604020202020204" pitchFamily="34" charset="0"/>
              </a:rPr>
              <a:t>(Arch Gen Psychiatry. 1999) </a:t>
            </a:r>
          </a:p>
          <a:p>
            <a:r>
              <a:rPr lang="en-US" dirty="0">
                <a:latin typeface="Arial" panose="020B0604020202020204" pitchFamily="34" charset="0"/>
                <a:cs typeface="Arial" panose="020B0604020202020204" pitchFamily="34" charset="0"/>
              </a:rPr>
              <a:t>The MTA Cooperative Group National Institute of Mental Health Multimodal Treatment Study of ADHD follow-up: 24-month outcomes of treatment strategies for attention-deficit/hyperactivity disorder. </a:t>
            </a:r>
            <a:r>
              <a:rPr lang="en-US" sz="1500" dirty="0">
                <a:latin typeface="Arial" panose="020B0604020202020204" pitchFamily="34" charset="0"/>
                <a:cs typeface="Arial" panose="020B0604020202020204" pitchFamily="34" charset="0"/>
              </a:rPr>
              <a:t>(Pediatrics. 2004)</a:t>
            </a:r>
          </a:p>
          <a:p>
            <a:endParaRPr lang="en-US" dirty="0"/>
          </a:p>
        </p:txBody>
      </p:sp>
      <p:pic>
        <p:nvPicPr>
          <p:cNvPr id="4" name="Picture 3">
            <a:extLst>
              <a:ext uri="{FF2B5EF4-FFF2-40B4-BE49-F238E27FC236}">
                <a16:creationId xmlns:a16="http://schemas.microsoft.com/office/drawing/2014/main" id="{5AFD8F16-5F0A-4549-B4F7-572E05D202AE}"/>
              </a:ext>
            </a:extLst>
          </p:cNvPr>
          <p:cNvPicPr/>
          <p:nvPr/>
        </p:nvPicPr>
        <p:blipFill>
          <a:blip r:embed="rId2"/>
          <a:stretch>
            <a:fillRect/>
          </a:stretch>
        </p:blipFill>
        <p:spPr>
          <a:xfrm>
            <a:off x="5334000" y="-2286000"/>
            <a:ext cx="3810000" cy="10210800"/>
          </a:xfrm>
          <a:prstGeom prst="rect">
            <a:avLst/>
          </a:prstGeom>
        </p:spPr>
      </p:pic>
    </p:spTree>
    <p:extLst>
      <p:ext uri="{BB962C8B-B14F-4D97-AF65-F5344CB8AC3E}">
        <p14:creationId xmlns:p14="http://schemas.microsoft.com/office/powerpoint/2010/main" val="1864125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a:extLst>
              <a:ext uri="{FF2B5EF4-FFF2-40B4-BE49-F238E27FC236}">
                <a16:creationId xmlns:a16="http://schemas.microsoft.com/office/drawing/2014/main" id="{90AB45FE-53BF-1B4B-8F4F-BDE67FA45491}"/>
              </a:ext>
            </a:extLst>
          </p:cNvPr>
          <p:cNvSpPr>
            <a:spLocks noGrp="1"/>
          </p:cNvSpPr>
          <p:nvPr>
            <p:ph type="title"/>
          </p:nvPr>
        </p:nvSpPr>
        <p:spPr>
          <a:xfrm>
            <a:off x="350839" y="228601"/>
            <a:ext cx="8455025" cy="457199"/>
          </a:xfrm>
        </p:spPr>
        <p:txBody>
          <a:bodyPr/>
          <a:lstStyle/>
          <a:p>
            <a:r>
              <a:rPr lang="en-US" altLang="en-US" sz="2800" dirty="0">
                <a:ea typeface="ＭＳ Ｐゴシック" panose="020B0600070205080204" pitchFamily="34" charset="-128"/>
              </a:rPr>
              <a:t>Bloom critique-</a:t>
            </a:r>
            <a:r>
              <a:rPr lang="en-US" altLang="en-US" sz="2800" i="1" dirty="0">
                <a:ea typeface="ＭＳ Ｐゴシック" panose="020B0600070205080204" pitchFamily="34" charset="-128"/>
              </a:rPr>
              <a:t>Pediatrics </a:t>
            </a:r>
            <a:r>
              <a:rPr lang="en-US" altLang="en-US" sz="2800" dirty="0">
                <a:ea typeface="ＭＳ Ｐゴシック" panose="020B0600070205080204" pitchFamily="34" charset="-128"/>
              </a:rPr>
              <a:t>ADHD Practice Guidelines</a:t>
            </a:r>
            <a:endParaRPr lang="en-US" altLang="en-US" dirty="0">
              <a:ea typeface="ＭＳ Ｐゴシック" panose="020B0600070205080204" pitchFamily="34" charset="-128"/>
            </a:endParaRPr>
          </a:p>
        </p:txBody>
      </p:sp>
      <p:sp>
        <p:nvSpPr>
          <p:cNvPr id="39938" name="Text Placeholder 2">
            <a:extLst>
              <a:ext uri="{FF2B5EF4-FFF2-40B4-BE49-F238E27FC236}">
                <a16:creationId xmlns:a16="http://schemas.microsoft.com/office/drawing/2014/main" id="{DC1B08F7-1D78-0946-B0AF-9A499ADAFB9C}"/>
              </a:ext>
            </a:extLst>
          </p:cNvPr>
          <p:cNvSpPr>
            <a:spLocks noGrp="1"/>
          </p:cNvSpPr>
          <p:nvPr>
            <p:ph type="body" sz="quarter" idx="10"/>
          </p:nvPr>
        </p:nvSpPr>
        <p:spPr>
          <a:xfrm>
            <a:off x="352425" y="685800"/>
            <a:ext cx="8464550" cy="5943600"/>
          </a:xfrm>
        </p:spPr>
        <p:txBody>
          <a:bodyPr>
            <a:noAutofit/>
          </a:bodyPr>
          <a:lstStyle/>
          <a:p>
            <a:pPr marL="285750" indent="-285750">
              <a:buFont typeface="Arial" panose="020B0604020202020204" pitchFamily="34" charset="0"/>
              <a:buChar char="•"/>
            </a:pPr>
            <a:r>
              <a:rPr lang="en-US" altLang="en-US" sz="1800" dirty="0">
                <a:ea typeface="ＭＳ Ｐゴシック" panose="020B0600070205080204" pitchFamily="34" charset="-128"/>
                <a:cs typeface="ＭＳ Ｐゴシック" panose="020B0600070205080204" pitchFamily="34" charset="-128"/>
              </a:rPr>
              <a:t>…many RCTs that show benefits of stimulant medication for school age children in the short term (most studies were under 12 weeks)…there is only one notable study that follows the children long- term. .. the MTA study.. </a:t>
            </a:r>
          </a:p>
          <a:p>
            <a:pPr marL="285750" indent="-285750">
              <a:buFont typeface="Arial" panose="020B0604020202020204" pitchFamily="34" charset="0"/>
              <a:buChar char="•"/>
            </a:pPr>
            <a:r>
              <a:rPr lang="en-US" altLang="en-US" sz="1800" dirty="0">
                <a:ea typeface="ＭＳ Ｐゴシック" panose="020B0600070205080204" pitchFamily="34" charset="-128"/>
                <a:cs typeface="ＭＳ Ｐゴシック" panose="020B0600070205080204" pitchFamily="34" charset="-128"/>
              </a:rPr>
              <a:t>The benefits of stimulant medication seen at 14 and 24 months were no longer present at 36 months. The guidelines made no reference to the </a:t>
            </a:r>
            <a:r>
              <a:rPr lang="en-US" altLang="en-US" sz="1800" b="1" dirty="0">
                <a:ea typeface="ＭＳ Ｐゴシック" panose="020B0600070205080204" pitchFamily="34" charset="-128"/>
                <a:cs typeface="ＭＳ Ｐゴシック" panose="020B0600070205080204" pitchFamily="34" charset="-128"/>
              </a:rPr>
              <a:t>eight year follow-up of the study which demonstrated sustained lack of benefit for children in the intensive pharmacological intervention arm compared to the behavioral intervention arm.</a:t>
            </a:r>
            <a:r>
              <a:rPr lang="en-US" altLang="en-US" sz="1800" dirty="0">
                <a:ea typeface="ＭＳ Ｐゴシック" panose="020B0600070205080204" pitchFamily="34" charset="-128"/>
                <a:cs typeface="ＭＳ Ｐゴシック" panose="020B0600070205080204" pitchFamily="34" charset="-128"/>
              </a:rPr>
              <a:t> </a:t>
            </a:r>
          </a:p>
          <a:p>
            <a:pPr marL="285750" indent="-285750">
              <a:buFont typeface="Arial" panose="020B0604020202020204" pitchFamily="34" charset="0"/>
              <a:buChar char="•"/>
            </a:pPr>
            <a:r>
              <a:rPr lang="en-US" altLang="en-US" sz="1800" dirty="0">
                <a:ea typeface="ＭＳ Ｐゴシック" panose="020B0600070205080204" pitchFamily="34" charset="-128"/>
                <a:cs typeface="ＭＳ Ｐゴシック" panose="020B0600070205080204" pitchFamily="34" charset="-128"/>
              </a:rPr>
              <a:t>The authors of the eight year study summarize their findings on the NIMH website as, "</a:t>
            </a:r>
            <a:r>
              <a:rPr lang="en-US" altLang="en-US" sz="1800" b="1" dirty="0">
                <a:ea typeface="ＭＳ Ｐゴシック" panose="020B0600070205080204" pitchFamily="34" charset="-128"/>
                <a:cs typeface="ＭＳ Ｐゴシック" panose="020B0600070205080204" pitchFamily="34" charset="-128"/>
              </a:rPr>
              <a:t>The eight-year follow-up revealed no differences in symptoms or functioning among the youths assigned to the different treatment groups as children. This result suggests that the type or intensity of a one-year treatment for ADHD in childhood does not predict future functioning."</a:t>
            </a:r>
            <a:r>
              <a:rPr lang="en-US" altLang="en-US" sz="1800" dirty="0">
                <a:ea typeface="ＭＳ Ｐゴシック" panose="020B0600070205080204" pitchFamily="34" charset="-128"/>
                <a:cs typeface="ＭＳ Ｐゴシック" panose="020B0600070205080204" pitchFamily="34" charset="-128"/>
              </a:rPr>
              <a:t> They conclude, </a:t>
            </a:r>
            <a:r>
              <a:rPr lang="en-US" altLang="en-US" sz="1800" b="1" dirty="0">
                <a:ea typeface="ＭＳ Ｐゴシック" panose="020B0600070205080204" pitchFamily="34" charset="-128"/>
                <a:cs typeface="ＭＳ Ｐゴシック" panose="020B0600070205080204" pitchFamily="34" charset="-128"/>
              </a:rPr>
              <a:t>"Children who were no longer taking medication at the eight-year follow-up were generally functioning as well as children who were still medicated, raising questions about whether medication treatment beyond two years continues to be beneficial or is needed at all”  </a:t>
            </a:r>
            <a:r>
              <a:rPr lang="en-US" altLang="en-US" sz="1800" b="1" i="1" u="sng" dirty="0">
                <a:ea typeface="ＭＳ Ｐゴシック" panose="020B0600070205080204" pitchFamily="34" charset="-128"/>
                <a:cs typeface="ＭＳ Ｐゴシック" panose="020B0600070205080204" pitchFamily="34" charset="-128"/>
              </a:rPr>
              <a:t>Pediatrics Conclusion </a:t>
            </a:r>
            <a:r>
              <a:rPr lang="en-US" altLang="en-US" sz="1800" b="1" dirty="0">
                <a:ea typeface="ＭＳ Ｐゴシック" panose="020B0600070205080204" pitchFamily="34" charset="-128"/>
                <a:cs typeface="ＭＳ Ｐゴシック" panose="020B0600070205080204" pitchFamily="34" charset="-128"/>
              </a:rPr>
              <a:t>- 14 month and 24 months MTA studies which showed benefit are referenced in the bibliography, the three and eight year follow-up data are not. </a:t>
            </a:r>
          </a:p>
        </p:txBody>
      </p:sp>
    </p:spTree>
    <p:extLst>
      <p:ext uri="{BB962C8B-B14F-4D97-AF65-F5344CB8AC3E}">
        <p14:creationId xmlns:p14="http://schemas.microsoft.com/office/powerpoint/2010/main" val="855025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93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93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p:bldLst>
  </p:timing>
</p:sld>
</file>

<file path=ppt/theme/theme1.xml><?xml version="1.0" encoding="utf-8"?>
<a:theme xmlns:a="http://schemas.openxmlformats.org/drawingml/2006/main" name="Revolution">
  <a:themeElements>
    <a:clrScheme name="Revolution">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Re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Revolution.thmx</Template>
  <TotalTime>4197</TotalTime>
  <Words>6098</Words>
  <Application>Microsoft Macintosh PowerPoint</Application>
  <PresentationFormat>On-screen Show (4:3)</PresentationFormat>
  <Paragraphs>664</Paragraphs>
  <Slides>63</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63</vt:i4>
      </vt:variant>
    </vt:vector>
  </HeadingPairs>
  <TitlesOfParts>
    <vt:vector size="71" baseType="lpstr">
      <vt:lpstr>ＭＳ Ｐゴシック</vt:lpstr>
      <vt:lpstr>Arial</vt:lpstr>
      <vt:lpstr>Baskerville Old Face</vt:lpstr>
      <vt:lpstr>Calibri</vt:lpstr>
      <vt:lpstr>Cambria</vt:lpstr>
      <vt:lpstr>Trebuchet MS</vt:lpstr>
      <vt:lpstr>Wingdings 2</vt:lpstr>
      <vt:lpstr>Revolution</vt:lpstr>
      <vt:lpstr>Making the Grade:   Treating ADHD without Drugs</vt:lpstr>
      <vt:lpstr>MAKING THE GRADE: ADHD  </vt:lpstr>
      <vt:lpstr>Making the Grade: ADHD</vt:lpstr>
      <vt:lpstr>Making the Grade: What is ADD/ADHD?</vt:lpstr>
      <vt:lpstr>Making the Grade: ADHD: Why it Matters The Ways it Affects a Child’s Life</vt:lpstr>
      <vt:lpstr>Making the Grade: What Do We Do?  Age specific guidelines per AAP</vt:lpstr>
      <vt:lpstr>Making the Grade: Medications for ADHD</vt:lpstr>
      <vt:lpstr>Evidence of Long-Term Benefit of ADHD Medications Lacking (Michael V. Bloom, letter to Pediatrics Dec. 20, 2011)</vt:lpstr>
      <vt:lpstr>Bloom critique-Pediatrics ADHD Practice Guidelines</vt:lpstr>
      <vt:lpstr>Making the Grade: ADHD: Why Medications?</vt:lpstr>
      <vt:lpstr>Making the Grade: ADHD: Why Medications?</vt:lpstr>
      <vt:lpstr>Making the Grade:  Changing our Thinking</vt:lpstr>
      <vt:lpstr>Making The Grade: Neuropsychological Testing</vt:lpstr>
      <vt:lpstr>Making the Grade: A Functional Medicine Approach</vt:lpstr>
      <vt:lpstr>Making the Grade:  Environmental Toxins &amp; ADHD</vt:lpstr>
      <vt:lpstr>Making the Grade:  Environmental Toxins &amp; ADHD</vt:lpstr>
      <vt:lpstr>Making the Grade:  Lead and ADHD</vt:lpstr>
      <vt:lpstr>Making the Grade: ADHD and Lead</vt:lpstr>
      <vt:lpstr> Making the Grade: Allergy &amp; ADHD</vt:lpstr>
      <vt:lpstr>Making the Grade:  ADHD &amp; The Gut</vt:lpstr>
      <vt:lpstr>PowerPoint Presentation</vt:lpstr>
      <vt:lpstr>Making the Grade:  ADHD &amp; Sleep </vt:lpstr>
      <vt:lpstr>Making the Grade: Mitochondrial Dysfunction</vt:lpstr>
      <vt:lpstr>Making the Grade: Mitochondrial Dysfunction &amp; ADD</vt:lpstr>
      <vt:lpstr>Making the Grade: Symptoms of Mitochondrial Dysfunction</vt:lpstr>
      <vt:lpstr>Making the Grade: Suspicious Labs for Mitochondrial Dysfunction in a child with ADD/ADHD</vt:lpstr>
      <vt:lpstr>Making The Grade: Mitochondrial Supplementation</vt:lpstr>
      <vt:lpstr>Making the Grade: Thyroid and Adrenal Dysfunction</vt:lpstr>
      <vt:lpstr>Making the Grade: ADHD and Nutrition What affects behavior and cognition? FOOD!</vt:lpstr>
      <vt:lpstr>Making the Grade: ADHD and Nutrition What affects behavior and cognition? FOOD!</vt:lpstr>
      <vt:lpstr>Making the Grade: ADHD &amp; Diet WHAT DO WE DO?</vt:lpstr>
      <vt:lpstr>Making the Grade: What to Get?</vt:lpstr>
      <vt:lpstr>Making the Grade: ADHD &amp; Healthy School Snacks </vt:lpstr>
      <vt:lpstr> Making the Grade: ADHD &amp; What to Avoid? </vt:lpstr>
      <vt:lpstr>Making the Grade: ADHD &amp; Nutrients</vt:lpstr>
      <vt:lpstr>Making the Grade: ADHD &amp; Vitamin D</vt:lpstr>
      <vt:lpstr>Making the Grade: ADHD &amp; EFAs</vt:lpstr>
      <vt:lpstr>Making the Grade: ADHD &amp; EFAs</vt:lpstr>
      <vt:lpstr>Making the Grade: ADHD &amp; Minerals</vt:lpstr>
      <vt:lpstr>Making the Grade: ADHD &amp; Iron</vt:lpstr>
      <vt:lpstr>Making the Grade: ADHD &amp; Selenium</vt:lpstr>
      <vt:lpstr>Making the Grade: ADHD &amp; Magnesium</vt:lpstr>
      <vt:lpstr>Making the Grade: ADHD &amp; Zinc</vt:lpstr>
      <vt:lpstr>Making the Grade: ADHD &amp; Zinc</vt:lpstr>
      <vt:lpstr>Making the Grade: What competes with Zinc?</vt:lpstr>
      <vt:lpstr>Making the Grade:  Treatment of High Cu/Zinc Ratios</vt:lpstr>
      <vt:lpstr>PowerPoint Presentation</vt:lpstr>
      <vt:lpstr>Making the Grade: ADHD &amp; Zinc</vt:lpstr>
      <vt:lpstr>Making the Grade: ADHD and EEG/qEEG Abnormalities</vt:lpstr>
      <vt:lpstr>High theta High alpha in ADD</vt:lpstr>
      <vt:lpstr>Making the Grade: ADHD and Behavioral Interventions at Home</vt:lpstr>
      <vt:lpstr>Making the Grade: ADHD and Behavioral Interventions at School</vt:lpstr>
      <vt:lpstr>Making the Grade: ADHD &amp; Social and Behavioral Interventions </vt:lpstr>
      <vt:lpstr>Making the Grade: What do we do to decrease risk of ADHD?</vt:lpstr>
      <vt:lpstr>PowerPoint Presentation</vt:lpstr>
      <vt:lpstr>PowerPoint Presentation</vt:lpstr>
      <vt:lpstr>Making the Grade: ADHD Labs</vt:lpstr>
      <vt:lpstr>Making the Grade: What’s the Diagnosis?</vt:lpstr>
      <vt:lpstr>Making the Grade: What’s the Diagnosis?</vt:lpstr>
      <vt:lpstr>Making the Grade: What’s the Diagnosis?</vt:lpstr>
      <vt:lpstr>Making the Grade: What’s the Diagnosis?</vt:lpstr>
      <vt:lpstr>Making the Grade: Basic functional medicine interventions for ADHD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Biomedical Approach to Autism Spectrum Disorder: From A to Zinc</dc:title>
  <dc:creator>Gail</dc:creator>
  <cp:lastModifiedBy>Nancy O'Hara</cp:lastModifiedBy>
  <cp:revision>451</cp:revision>
  <dcterms:created xsi:type="dcterms:W3CDTF">2008-02-17T02:36:16Z</dcterms:created>
  <dcterms:modified xsi:type="dcterms:W3CDTF">2025-09-22T01:53:17Z</dcterms:modified>
</cp:coreProperties>
</file>