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648" r:id="rId5"/>
  </p:sldMasterIdLst>
  <p:notesMasterIdLst>
    <p:notesMasterId r:id="rId27"/>
  </p:notesMasterIdLst>
  <p:handoutMasterIdLst>
    <p:handoutMasterId r:id="rId28"/>
  </p:handoutMasterIdLst>
  <p:sldIdLst>
    <p:sldId id="256" r:id="rId6"/>
    <p:sldId id="319" r:id="rId7"/>
    <p:sldId id="371" r:id="rId8"/>
    <p:sldId id="374" r:id="rId9"/>
    <p:sldId id="324" r:id="rId10"/>
    <p:sldId id="1955" r:id="rId11"/>
    <p:sldId id="376" r:id="rId12"/>
    <p:sldId id="378" r:id="rId13"/>
    <p:sldId id="1944" r:id="rId14"/>
    <p:sldId id="1957" r:id="rId15"/>
    <p:sldId id="322" r:id="rId16"/>
    <p:sldId id="342" r:id="rId17"/>
    <p:sldId id="343" r:id="rId18"/>
    <p:sldId id="344" r:id="rId19"/>
    <p:sldId id="345" r:id="rId20"/>
    <p:sldId id="347" r:id="rId21"/>
    <p:sldId id="348" r:id="rId22"/>
    <p:sldId id="346" r:id="rId23"/>
    <p:sldId id="270" r:id="rId24"/>
    <p:sldId id="1956" r:id="rId25"/>
    <p:sldId id="311" r:id="rId26"/>
  </p:sldIdLst>
  <p:sldSz cx="9144000" cy="5143500" type="screen16x9"/>
  <p:notesSz cx="9290050" cy="700405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Programme &amp; Calls" id="{48CFD473-70E0-4D76-A2DF-5FEF948EF1B5}">
          <p14:sldIdLst>
            <p14:sldId id="256"/>
            <p14:sldId id="319"/>
            <p14:sldId id="371"/>
            <p14:sldId id="374"/>
          </p14:sldIdLst>
        </p14:section>
        <p14:section name="Call 1.1 Hydropower" id="{9819637B-81DD-4F9F-A3D7-CB2D45F9B2E5}">
          <p14:sldIdLst/>
        </p14:section>
        <p14:section name="Calls 6.1 on Electrification of households" id="{2AA53B1B-C9E7-4156-A65C-B7EF9129AB81}">
          <p14:sldIdLst/>
        </p14:section>
        <p14:section name="Call 2.1 Geothermal" id="{158A7DE9-B5DD-404D-8BD2-4260C0746EE5}">
          <p14:sldIdLst/>
        </p14:section>
        <p14:section name="Call 3.1 Other RES" id="{64440760-8558-42F5-B584-C590683AFAB5}">
          <p14:sldIdLst/>
        </p14:section>
        <p14:section name="Call on Travel Support" id="{A1F4A7CA-B953-47DF-A50D-AB9A048A990F}">
          <p14:sldIdLst>
            <p14:sldId id="324"/>
          </p14:sldIdLst>
        </p14:section>
        <p14:section name="Call - SGS 1.1" id="{54AF5121-C9C7-4633-BC3A-F4BE3921EF2B}">
          <p14:sldIdLst/>
        </p14:section>
        <p14:section name="Calls 5 R&amp;D" id="{0E590031-C33E-4175-A62B-E153AB4D4D83}">
          <p14:sldIdLst>
            <p14:sldId id="1955"/>
            <p14:sldId id="376"/>
            <p14:sldId id="378"/>
            <p14:sldId id="1944"/>
            <p14:sldId id="1957"/>
            <p14:sldId id="322"/>
            <p14:sldId id="342"/>
            <p14:sldId id="343"/>
            <p14:sldId id="344"/>
            <p14:sldId id="345"/>
            <p14:sldId id="347"/>
            <p14:sldId id="348"/>
            <p14:sldId id="346"/>
          </p14:sldIdLst>
        </p14:section>
        <p14:section name="Project examples" id="{5966B717-B679-4155-9E03-285802A09773}">
          <p14:sldIdLst/>
        </p14:section>
        <p14:section name="Qustions and Answers" id="{60A828D9-C9D3-4121-B6A9-A84DCE80C8A4}">
          <p14:sldIdLst/>
        </p14:section>
        <p14:section name="End" id="{D89E9FA1-D531-46B6-AE66-7BB6F7A0AA6A}">
          <p14:sldIdLst>
            <p14:sldId id="270"/>
            <p14:sldId id="1956"/>
            <p14:sldId id="31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F5F5F"/>
    <a:srgbClr val="FFCC66"/>
    <a:srgbClr val="FF9900"/>
    <a:srgbClr val="FFCCCC"/>
    <a:srgbClr val="FF99FF"/>
    <a:srgbClr val="FF9933"/>
    <a:srgbClr val="F0E8E7"/>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9D3F2-AE89-4531-B4B9-265D69A4ED1D}" v="1" dt="2021-09-17T07:51:49.077"/>
    <p1510:client id="{AE87FE1D-94A9-E665-8500-384A086CF953}" v="27" dt="2021-09-16T10:35:02.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94" autoAdjust="0"/>
  </p:normalViewPr>
  <p:slideViewPr>
    <p:cSldViewPr snapToGrid="0">
      <p:cViewPr varScale="1">
        <p:scale>
          <a:sx n="95" d="100"/>
          <a:sy n="95" d="100"/>
        </p:scale>
        <p:origin x="1028" y="60"/>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159893" y="3"/>
            <a:ext cx="3947411" cy="2632220"/>
          </a:xfrm>
          <a:prstGeom prst="rect">
            <a:avLst/>
          </a:prstGeom>
        </p:spPr>
        <p:txBody>
          <a:bodyPr vert="horz" lIns="176616" tIns="88307" rIns="176616" bIns="88307" rtlCol="0"/>
          <a:lstStyle>
            <a:lvl1pPr algn="r">
              <a:defRPr sz="2300"/>
            </a:lvl1pPr>
          </a:lstStyle>
          <a:p>
            <a:fld id="{66C4E4B1-3AE2-D248-B8AE-CF4B338802B9}" type="datetimeFigureOut">
              <a:rPr lang="en-US" smtClean="0"/>
              <a:t>9/21/2021</a:t>
            </a:fld>
            <a:endParaRPr lang="en-US"/>
          </a:p>
        </p:txBody>
      </p:sp>
      <p:sp>
        <p:nvSpPr>
          <p:cNvPr id="4" name="Footer Placeholder 3"/>
          <p:cNvSpPr>
            <a:spLocks noGrp="1"/>
          </p:cNvSpPr>
          <p:nvPr>
            <p:ph type="ftr" sz="quarter" idx="2"/>
          </p:nvPr>
        </p:nvSpPr>
        <p:spPr>
          <a:xfrm>
            <a:off x="2" y="49830003"/>
            <a:ext cx="3947411" cy="2632214"/>
          </a:xfrm>
          <a:prstGeom prst="rect">
            <a:avLst/>
          </a:prstGeom>
        </p:spPr>
        <p:txBody>
          <a:bodyPr vert="horz" lIns="176616" tIns="88307" rIns="176616" bIns="88307" rtlCol="0" anchor="b"/>
          <a:lstStyle>
            <a:lvl1pPr algn="l">
              <a:defRPr sz="2300"/>
            </a:lvl1pPr>
          </a:lstStyle>
          <a:p>
            <a:endParaRPr lang="en-US"/>
          </a:p>
        </p:txBody>
      </p:sp>
      <p:sp>
        <p:nvSpPr>
          <p:cNvPr id="5" name="Slide Number Placeholder 4"/>
          <p:cNvSpPr>
            <a:spLocks noGrp="1"/>
          </p:cNvSpPr>
          <p:nvPr>
            <p:ph type="sldNum" sz="quarter" idx="3"/>
          </p:nvPr>
        </p:nvSpPr>
        <p:spPr>
          <a:xfrm>
            <a:off x="5159893" y="49830003"/>
            <a:ext cx="3947411" cy="2632214"/>
          </a:xfrm>
          <a:prstGeom prst="rect">
            <a:avLst/>
          </a:prstGeom>
        </p:spPr>
        <p:txBody>
          <a:bodyPr vert="horz" lIns="176616" tIns="88307" rIns="176616" bIns="88307" rtlCol="0" anchor="b"/>
          <a:lstStyle>
            <a:lvl1pPr algn="r">
              <a:defRPr sz="2300"/>
            </a:lvl1pPr>
          </a:lstStyle>
          <a:p>
            <a:fld id="{CA3E80DF-CF2D-E74B-81B8-020F14A7F8E0}" type="slidenum">
              <a:rPr lang="en-US" smtClean="0"/>
              <a:t>‹#›</a:t>
            </a:fld>
            <a:endParaRPr lang="en-US"/>
          </a:p>
        </p:txBody>
      </p:sp>
    </p:spTree>
    <p:extLst>
      <p:ext uri="{BB962C8B-B14F-4D97-AF65-F5344CB8AC3E}">
        <p14:creationId xmlns:p14="http://schemas.microsoft.com/office/powerpoint/2010/main" val="168802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2" y="3"/>
            <a:ext cx="3947411" cy="2632220"/>
          </a:xfrm>
          <a:prstGeom prst="rect">
            <a:avLst/>
          </a:prstGeom>
        </p:spPr>
        <p:txBody>
          <a:bodyPr vert="horz" lIns="176616" tIns="88307" rIns="176616" bIns="88307" rtlCol="0"/>
          <a:lstStyle>
            <a:lvl1pPr algn="l">
              <a:defRPr sz="2300"/>
            </a:lvl1pPr>
          </a:lstStyle>
          <a:p>
            <a:endParaRPr lang="nb-NO"/>
          </a:p>
        </p:txBody>
      </p:sp>
      <p:sp>
        <p:nvSpPr>
          <p:cNvPr id="3" name="Plassholder for dato 2"/>
          <p:cNvSpPr>
            <a:spLocks noGrp="1"/>
          </p:cNvSpPr>
          <p:nvPr>
            <p:ph type="dt" idx="1"/>
          </p:nvPr>
        </p:nvSpPr>
        <p:spPr>
          <a:xfrm>
            <a:off x="5159893" y="3"/>
            <a:ext cx="3947411" cy="2632220"/>
          </a:xfrm>
          <a:prstGeom prst="rect">
            <a:avLst/>
          </a:prstGeom>
        </p:spPr>
        <p:txBody>
          <a:bodyPr vert="horz" lIns="176616" tIns="88307" rIns="176616" bIns="88307" rtlCol="0"/>
          <a:lstStyle>
            <a:lvl1pPr algn="r">
              <a:defRPr sz="2300"/>
            </a:lvl1pPr>
          </a:lstStyle>
          <a:p>
            <a:fld id="{79CB05C7-2979-4A09-A3FC-F50EDF6A753F}" type="datetimeFigureOut">
              <a:rPr lang="nb-NO" smtClean="0"/>
              <a:t>21.09.2021</a:t>
            </a:fld>
            <a:endParaRPr lang="nb-NO"/>
          </a:p>
        </p:txBody>
      </p:sp>
      <p:sp>
        <p:nvSpPr>
          <p:cNvPr id="4" name="Plassholder for lysbilde 3"/>
          <p:cNvSpPr>
            <a:spLocks noGrp="1" noRot="1" noChangeAspect="1"/>
          </p:cNvSpPr>
          <p:nvPr>
            <p:ph type="sldImg" idx="2"/>
          </p:nvPr>
        </p:nvSpPr>
        <p:spPr>
          <a:xfrm>
            <a:off x="-11185525" y="6559550"/>
            <a:ext cx="31480125" cy="17706975"/>
          </a:xfrm>
          <a:prstGeom prst="rect">
            <a:avLst/>
          </a:prstGeom>
          <a:noFill/>
          <a:ln w="12700">
            <a:solidFill>
              <a:prstClr val="black"/>
            </a:solidFill>
          </a:ln>
        </p:spPr>
        <p:txBody>
          <a:bodyPr vert="horz" lIns="176616" tIns="88307" rIns="176616" bIns="88307" rtlCol="0" anchor="ctr"/>
          <a:lstStyle/>
          <a:p>
            <a:endParaRPr lang="nb-NO"/>
          </a:p>
        </p:txBody>
      </p:sp>
      <p:sp>
        <p:nvSpPr>
          <p:cNvPr id="5" name="Plassholder for notater 4"/>
          <p:cNvSpPr>
            <a:spLocks noGrp="1"/>
          </p:cNvSpPr>
          <p:nvPr>
            <p:ph type="body" sz="quarter" idx="3"/>
          </p:nvPr>
        </p:nvSpPr>
        <p:spPr>
          <a:xfrm>
            <a:off x="910941" y="25247440"/>
            <a:ext cx="7287528" cy="20656995"/>
          </a:xfrm>
          <a:prstGeom prst="rect">
            <a:avLst/>
          </a:prstGeom>
        </p:spPr>
        <p:txBody>
          <a:bodyPr vert="horz" lIns="176616" tIns="88307" rIns="176616" bIns="88307"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2" y="49830003"/>
            <a:ext cx="3947411" cy="2632214"/>
          </a:xfrm>
          <a:prstGeom prst="rect">
            <a:avLst/>
          </a:prstGeom>
        </p:spPr>
        <p:txBody>
          <a:bodyPr vert="horz" lIns="176616" tIns="88307" rIns="176616" bIns="88307" rtlCol="0" anchor="b"/>
          <a:lstStyle>
            <a:lvl1pPr algn="l">
              <a:defRPr sz="2300"/>
            </a:lvl1pPr>
          </a:lstStyle>
          <a:p>
            <a:endParaRPr lang="nb-NO"/>
          </a:p>
        </p:txBody>
      </p:sp>
      <p:sp>
        <p:nvSpPr>
          <p:cNvPr id="7" name="Plassholder for lysbildenummer 6"/>
          <p:cNvSpPr>
            <a:spLocks noGrp="1"/>
          </p:cNvSpPr>
          <p:nvPr>
            <p:ph type="sldNum" sz="quarter" idx="5"/>
          </p:nvPr>
        </p:nvSpPr>
        <p:spPr>
          <a:xfrm>
            <a:off x="5159893" y="49830003"/>
            <a:ext cx="3947411" cy="2632214"/>
          </a:xfrm>
          <a:prstGeom prst="rect">
            <a:avLst/>
          </a:prstGeom>
        </p:spPr>
        <p:txBody>
          <a:bodyPr vert="horz" lIns="176616" tIns="88307" rIns="176616" bIns="88307" rtlCol="0" anchor="b"/>
          <a:lstStyle>
            <a:lvl1pPr algn="r">
              <a:defRPr sz="2300"/>
            </a:lvl1pPr>
          </a:lstStyle>
          <a:p>
            <a:fld id="{98CD09A1-4EAF-4301-81B7-2D5498A8DC20}" type="slidenum">
              <a:rPr lang="nb-NO" smtClean="0"/>
              <a:t>‹#›</a:t>
            </a:fld>
            <a:endParaRPr lang="nb-NO"/>
          </a:p>
        </p:txBody>
      </p:sp>
    </p:spTree>
    <p:extLst>
      <p:ext uri="{BB962C8B-B14F-4D97-AF65-F5344CB8AC3E}">
        <p14:creationId xmlns:p14="http://schemas.microsoft.com/office/powerpoint/2010/main" val="47811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Magnar - intro</a:t>
            </a:r>
          </a:p>
        </p:txBody>
      </p:sp>
      <p:sp>
        <p:nvSpPr>
          <p:cNvPr id="4" name="Slide Number Placeholder 3"/>
          <p:cNvSpPr>
            <a:spLocks noGrp="1"/>
          </p:cNvSpPr>
          <p:nvPr>
            <p:ph type="sldNum" sz="quarter" idx="5"/>
          </p:nvPr>
        </p:nvSpPr>
        <p:spPr/>
        <p:txBody>
          <a:bodyPr/>
          <a:lstStyle/>
          <a:p>
            <a:fld id="{98CD09A1-4EAF-4301-81B7-2D5498A8DC20}" type="slidenum">
              <a:rPr lang="nb-NO" smtClean="0"/>
              <a:t>1</a:t>
            </a:fld>
            <a:endParaRPr lang="nb-NO"/>
          </a:p>
        </p:txBody>
      </p:sp>
    </p:spTree>
    <p:extLst>
      <p:ext uri="{BB962C8B-B14F-4D97-AF65-F5344CB8AC3E}">
        <p14:creationId xmlns:p14="http://schemas.microsoft.com/office/powerpoint/2010/main" val="299659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Gabi</a:t>
            </a:r>
          </a:p>
        </p:txBody>
      </p:sp>
      <p:sp>
        <p:nvSpPr>
          <p:cNvPr id="4" name="Slide Number Placeholder 3"/>
          <p:cNvSpPr>
            <a:spLocks noGrp="1"/>
          </p:cNvSpPr>
          <p:nvPr>
            <p:ph type="sldNum" sz="quarter" idx="5"/>
          </p:nvPr>
        </p:nvSpPr>
        <p:spPr/>
        <p:txBody>
          <a:bodyPr/>
          <a:lstStyle/>
          <a:p>
            <a:fld id="{98CD09A1-4EAF-4301-81B7-2D5498A8DC20}" type="slidenum">
              <a:rPr lang="nb-NO" smtClean="0"/>
              <a:t>10</a:t>
            </a:fld>
            <a:endParaRPr lang="nb-NO"/>
          </a:p>
        </p:txBody>
      </p:sp>
    </p:spTree>
    <p:extLst>
      <p:ext uri="{BB962C8B-B14F-4D97-AF65-F5344CB8AC3E}">
        <p14:creationId xmlns:p14="http://schemas.microsoft.com/office/powerpoint/2010/main" val="2677473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a:t>Gabi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621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Mihaela</a:t>
            </a:r>
          </a:p>
        </p:txBody>
      </p:sp>
      <p:sp>
        <p:nvSpPr>
          <p:cNvPr id="4" name="Slide Number Placeholder 3"/>
          <p:cNvSpPr>
            <a:spLocks noGrp="1"/>
          </p:cNvSpPr>
          <p:nvPr>
            <p:ph type="sldNum" sz="quarter" idx="5"/>
          </p:nvPr>
        </p:nvSpPr>
        <p:spPr/>
        <p:txBody>
          <a:bodyPr/>
          <a:lstStyle/>
          <a:p>
            <a:fld id="{98CD09A1-4EAF-4301-81B7-2D5498A8DC20}" type="slidenum">
              <a:rPr lang="nb-NO" smtClean="0"/>
              <a:t>12</a:t>
            </a:fld>
            <a:endParaRPr lang="nb-NO"/>
          </a:p>
        </p:txBody>
      </p:sp>
    </p:spTree>
    <p:extLst>
      <p:ext uri="{BB962C8B-B14F-4D97-AF65-F5344CB8AC3E}">
        <p14:creationId xmlns:p14="http://schemas.microsoft.com/office/powerpoint/2010/main" val="4065416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Mihaela</a:t>
            </a:r>
          </a:p>
        </p:txBody>
      </p:sp>
      <p:sp>
        <p:nvSpPr>
          <p:cNvPr id="4" name="Slide Number Placeholder 3"/>
          <p:cNvSpPr>
            <a:spLocks noGrp="1"/>
          </p:cNvSpPr>
          <p:nvPr>
            <p:ph type="sldNum" sz="quarter" idx="5"/>
          </p:nvPr>
        </p:nvSpPr>
        <p:spPr/>
        <p:txBody>
          <a:bodyPr/>
          <a:lstStyle/>
          <a:p>
            <a:fld id="{98CD09A1-4EAF-4301-81B7-2D5498A8DC20}" type="slidenum">
              <a:rPr lang="nb-NO" smtClean="0"/>
              <a:t>13</a:t>
            </a:fld>
            <a:endParaRPr lang="nb-NO"/>
          </a:p>
        </p:txBody>
      </p:sp>
    </p:spTree>
    <p:extLst>
      <p:ext uri="{BB962C8B-B14F-4D97-AF65-F5344CB8AC3E}">
        <p14:creationId xmlns:p14="http://schemas.microsoft.com/office/powerpoint/2010/main" val="4081971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Mihaela</a:t>
            </a:r>
          </a:p>
        </p:txBody>
      </p:sp>
      <p:sp>
        <p:nvSpPr>
          <p:cNvPr id="4" name="Slide Number Placeholder 3"/>
          <p:cNvSpPr>
            <a:spLocks noGrp="1"/>
          </p:cNvSpPr>
          <p:nvPr>
            <p:ph type="sldNum" sz="quarter" idx="5"/>
          </p:nvPr>
        </p:nvSpPr>
        <p:spPr/>
        <p:txBody>
          <a:bodyPr/>
          <a:lstStyle/>
          <a:p>
            <a:fld id="{98CD09A1-4EAF-4301-81B7-2D5498A8DC20}" type="slidenum">
              <a:rPr lang="nb-NO" smtClean="0"/>
              <a:t>14</a:t>
            </a:fld>
            <a:endParaRPr lang="nb-NO"/>
          </a:p>
        </p:txBody>
      </p:sp>
    </p:spTree>
    <p:extLst>
      <p:ext uri="{BB962C8B-B14F-4D97-AF65-F5344CB8AC3E}">
        <p14:creationId xmlns:p14="http://schemas.microsoft.com/office/powerpoint/2010/main" val="1886307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Mihaela</a:t>
            </a:r>
          </a:p>
        </p:txBody>
      </p:sp>
      <p:sp>
        <p:nvSpPr>
          <p:cNvPr id="4" name="Slide Number Placeholder 3"/>
          <p:cNvSpPr>
            <a:spLocks noGrp="1"/>
          </p:cNvSpPr>
          <p:nvPr>
            <p:ph type="sldNum" sz="quarter" idx="5"/>
          </p:nvPr>
        </p:nvSpPr>
        <p:spPr/>
        <p:txBody>
          <a:bodyPr/>
          <a:lstStyle/>
          <a:p>
            <a:fld id="{98CD09A1-4EAF-4301-81B7-2D5498A8DC20}" type="slidenum">
              <a:rPr lang="nb-NO" smtClean="0"/>
              <a:t>15</a:t>
            </a:fld>
            <a:endParaRPr lang="nb-NO"/>
          </a:p>
        </p:txBody>
      </p:sp>
    </p:spTree>
    <p:extLst>
      <p:ext uri="{BB962C8B-B14F-4D97-AF65-F5344CB8AC3E}">
        <p14:creationId xmlns:p14="http://schemas.microsoft.com/office/powerpoint/2010/main" val="2444117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Mihaela</a:t>
            </a:r>
          </a:p>
        </p:txBody>
      </p:sp>
      <p:sp>
        <p:nvSpPr>
          <p:cNvPr id="4" name="Slide Number Placeholder 3"/>
          <p:cNvSpPr>
            <a:spLocks noGrp="1"/>
          </p:cNvSpPr>
          <p:nvPr>
            <p:ph type="sldNum" sz="quarter" idx="5"/>
          </p:nvPr>
        </p:nvSpPr>
        <p:spPr/>
        <p:txBody>
          <a:bodyPr/>
          <a:lstStyle/>
          <a:p>
            <a:fld id="{98CD09A1-4EAF-4301-81B7-2D5498A8DC20}" type="slidenum">
              <a:rPr lang="nb-NO" smtClean="0"/>
              <a:t>16</a:t>
            </a:fld>
            <a:endParaRPr lang="nb-NO"/>
          </a:p>
        </p:txBody>
      </p:sp>
    </p:spTree>
    <p:extLst>
      <p:ext uri="{BB962C8B-B14F-4D97-AF65-F5344CB8AC3E}">
        <p14:creationId xmlns:p14="http://schemas.microsoft.com/office/powerpoint/2010/main" val="1822843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Mihaela</a:t>
            </a:r>
          </a:p>
        </p:txBody>
      </p:sp>
      <p:sp>
        <p:nvSpPr>
          <p:cNvPr id="4" name="Slide Number Placeholder 3"/>
          <p:cNvSpPr>
            <a:spLocks noGrp="1"/>
          </p:cNvSpPr>
          <p:nvPr>
            <p:ph type="sldNum" sz="quarter" idx="5"/>
          </p:nvPr>
        </p:nvSpPr>
        <p:spPr/>
        <p:txBody>
          <a:bodyPr/>
          <a:lstStyle/>
          <a:p>
            <a:fld id="{98CD09A1-4EAF-4301-81B7-2D5498A8DC20}" type="slidenum">
              <a:rPr lang="nb-NO" smtClean="0"/>
              <a:t>17</a:t>
            </a:fld>
            <a:endParaRPr lang="nb-NO"/>
          </a:p>
        </p:txBody>
      </p:sp>
    </p:spTree>
    <p:extLst>
      <p:ext uri="{BB962C8B-B14F-4D97-AF65-F5344CB8AC3E}">
        <p14:creationId xmlns:p14="http://schemas.microsoft.com/office/powerpoint/2010/main" val="2026864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Mihaela</a:t>
            </a:r>
          </a:p>
        </p:txBody>
      </p:sp>
      <p:sp>
        <p:nvSpPr>
          <p:cNvPr id="4" name="Slide Number Placeholder 3"/>
          <p:cNvSpPr>
            <a:spLocks noGrp="1"/>
          </p:cNvSpPr>
          <p:nvPr>
            <p:ph type="sldNum" sz="quarter" idx="5"/>
          </p:nvPr>
        </p:nvSpPr>
        <p:spPr/>
        <p:txBody>
          <a:bodyPr/>
          <a:lstStyle/>
          <a:p>
            <a:fld id="{98CD09A1-4EAF-4301-81B7-2D5498A8DC20}" type="slidenum">
              <a:rPr lang="nb-NO" smtClean="0"/>
              <a:t>18</a:t>
            </a:fld>
            <a:endParaRPr lang="nb-NO"/>
          </a:p>
        </p:txBody>
      </p:sp>
    </p:spTree>
    <p:extLst>
      <p:ext uri="{BB962C8B-B14F-4D97-AF65-F5344CB8AC3E}">
        <p14:creationId xmlns:p14="http://schemas.microsoft.com/office/powerpoint/2010/main" val="1826679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sz="1200"/>
              <a:t>Rannveig</a:t>
            </a:r>
            <a:endParaRPr lang="en-US" sz="1200" spc="-1">
              <a:solidFill>
                <a:srgbClr val="000000"/>
              </a:solidFill>
              <a:highlight>
                <a:srgbClr val="FFFF00"/>
              </a:highlight>
              <a:latin typeface="Calibri" panose="020F0502020204030204" pitchFamily="34" charset="0"/>
              <a:cs typeface="Calibri" panose="020F0502020204030204" pitchFamily="34" charset="0"/>
            </a:endParaRPr>
          </a:p>
          <a:p>
            <a:r>
              <a:rPr lang="en-US"/>
              <a:t>- Mention that more information about the Programme and Calls for Proposals is available at the listed links.</a:t>
            </a:r>
          </a:p>
        </p:txBody>
      </p:sp>
      <p:sp>
        <p:nvSpPr>
          <p:cNvPr id="4" name="Slide Number Placeholder 3"/>
          <p:cNvSpPr>
            <a:spLocks noGrp="1"/>
          </p:cNvSpPr>
          <p:nvPr>
            <p:ph type="sldNum"/>
          </p:nvPr>
        </p:nvSpPr>
        <p:spPr/>
        <p:txBody>
          <a:bodyPr/>
          <a:lstStyle/>
          <a:p>
            <a:pPr algn="r"/>
            <a:fld id="{81CCBF56-CF33-46CF-B0B2-01920B5F7C24}"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2460552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GB"/>
              <a:t>Inger</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659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Magnar, Gabi, Mihai - Lucian</a:t>
            </a:r>
          </a:p>
        </p:txBody>
      </p:sp>
      <p:sp>
        <p:nvSpPr>
          <p:cNvPr id="4" name="Slide Number Placeholder 3"/>
          <p:cNvSpPr>
            <a:spLocks noGrp="1"/>
          </p:cNvSpPr>
          <p:nvPr>
            <p:ph type="sldNum" sz="quarter" idx="5"/>
          </p:nvPr>
        </p:nvSpPr>
        <p:spPr/>
        <p:txBody>
          <a:bodyPr/>
          <a:lstStyle/>
          <a:p>
            <a:fld id="{98CD09A1-4EAF-4301-81B7-2D5498A8DC20}" type="slidenum">
              <a:rPr lang="nb-NO" smtClean="0"/>
              <a:t>20</a:t>
            </a:fld>
            <a:endParaRPr lang="nb-NO"/>
          </a:p>
        </p:txBody>
      </p:sp>
    </p:spTree>
    <p:extLst>
      <p:ext uri="{BB962C8B-B14F-4D97-AF65-F5344CB8AC3E}">
        <p14:creationId xmlns:p14="http://schemas.microsoft.com/office/powerpoint/2010/main" val="309507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58065">
              <a:defRPr/>
            </a:pPr>
            <a:r>
              <a:rPr lang="en-US" sz="2300"/>
              <a:t>Rannveig</a:t>
            </a:r>
          </a:p>
          <a:p>
            <a:pPr defTabSz="1758065">
              <a:defRPr/>
            </a:pPr>
            <a:r>
              <a:rPr lang="en-US" sz="2300"/>
              <a:t>- Thank you</a:t>
            </a:r>
          </a:p>
          <a:p>
            <a:pPr defTabSz="1758065">
              <a:defRPr/>
            </a:pPr>
            <a:r>
              <a:rPr lang="en-US" sz="2300"/>
              <a:t>- Contact e-mail for the </a:t>
            </a:r>
            <a:r>
              <a:rPr lang="en-US" sz="2300" i="1"/>
              <a:t>Energy </a:t>
            </a:r>
            <a:r>
              <a:rPr lang="en-US" sz="2300" i="1" err="1"/>
              <a:t>Programme</a:t>
            </a:r>
            <a:r>
              <a:rPr lang="en-US" sz="2300" i="1"/>
              <a:t> in Romania</a:t>
            </a:r>
            <a:endParaRPr lang="en-US" sz="2300"/>
          </a:p>
        </p:txBody>
      </p:sp>
      <p:sp>
        <p:nvSpPr>
          <p:cNvPr id="4" name="Slide Number Placeholder 3"/>
          <p:cNvSpPr>
            <a:spLocks noGrp="1"/>
          </p:cNvSpPr>
          <p:nvPr>
            <p:ph type="sldNum" sz="quarter" idx="5"/>
          </p:nvPr>
        </p:nvSpPr>
        <p:spPr/>
        <p:txBody>
          <a:bodyPr/>
          <a:lstStyle/>
          <a:p>
            <a:fld id="{98CD09A1-4EAF-4301-81B7-2D5498A8DC20}" type="slidenum">
              <a:rPr lang="nb-NO" smtClean="0"/>
              <a:t>21</a:t>
            </a:fld>
            <a:endParaRPr lang="nb-NO"/>
          </a:p>
        </p:txBody>
      </p:sp>
    </p:spTree>
    <p:extLst>
      <p:ext uri="{BB962C8B-B14F-4D97-AF65-F5344CB8AC3E}">
        <p14:creationId xmlns:p14="http://schemas.microsoft.com/office/powerpoint/2010/main" val="348744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Inger</a:t>
            </a:r>
            <a:endParaRPr lang="en-GB">
              <a:cs typeface="+mn-lt"/>
            </a:endParaRPr>
          </a:p>
          <a:p>
            <a:r>
              <a:rPr lang="en-GB"/>
              <a:t> </a:t>
            </a:r>
            <a:br>
              <a:rPr lang="en-GB">
                <a:cs typeface="+mn-lt"/>
              </a:rPr>
            </a:br>
            <a:endParaRPr lang="en-GB">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3</a:t>
            </a:fld>
            <a:endParaRPr lang="nb-NO"/>
          </a:p>
        </p:txBody>
      </p:sp>
    </p:spTree>
    <p:extLst>
      <p:ext uri="{BB962C8B-B14F-4D97-AF65-F5344CB8AC3E}">
        <p14:creationId xmlns:p14="http://schemas.microsoft.com/office/powerpoint/2010/main" val="2018021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noProof="0"/>
              <a:t>Inger</a:t>
            </a:r>
          </a:p>
        </p:txBody>
      </p:sp>
      <p:sp>
        <p:nvSpPr>
          <p:cNvPr id="4" name="Slide Number Placeholder 3"/>
          <p:cNvSpPr>
            <a:spLocks noGrp="1"/>
          </p:cNvSpPr>
          <p:nvPr>
            <p:ph type="sldNum" sz="quarter" idx="5"/>
          </p:nvPr>
        </p:nvSpPr>
        <p:spPr/>
        <p:txBody>
          <a:bodyPr/>
          <a:lstStyle/>
          <a:p>
            <a:fld id="{98CD09A1-4EAF-4301-81B7-2D5498A8DC20}" type="slidenum">
              <a:rPr lang="nb-NO" smtClean="0"/>
              <a:t>4</a:t>
            </a:fld>
            <a:endParaRPr lang="nb-NO"/>
          </a:p>
        </p:txBody>
      </p:sp>
    </p:spTree>
    <p:extLst>
      <p:ext uri="{BB962C8B-B14F-4D97-AF65-F5344CB8AC3E}">
        <p14:creationId xmlns:p14="http://schemas.microsoft.com/office/powerpoint/2010/main" val="1437438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t>Mihai -Lucian</a:t>
            </a:r>
          </a:p>
          <a:p>
            <a:endParaRPr lang="en-US" dirty="0"/>
          </a:p>
          <a:p>
            <a:pPr marL="171450" indent="-171450">
              <a:buFontTx/>
              <a:buChar char="-"/>
            </a:pPr>
            <a:r>
              <a:rPr lang="en-US" dirty="0"/>
              <a:t>If COVID-19 safe to travel!</a:t>
            </a:r>
          </a:p>
          <a:p>
            <a:pPr marL="171450" indent="-171450">
              <a:buFontTx/>
              <a:buChar char="-"/>
            </a:pPr>
            <a:r>
              <a:rPr lang="en-US" dirty="0">
                <a:solidFill>
                  <a:srgbClr val="FF0000"/>
                </a:solidFill>
              </a:rPr>
              <a:t>TS available for Programme focus areas: </a:t>
            </a:r>
          </a:p>
          <a:p>
            <a:pPr marL="628650" lvl="1" indent="-171450">
              <a:buFontTx/>
              <a:buChar char="-"/>
            </a:pPr>
            <a:r>
              <a:rPr lang="en-US" dirty="0">
                <a:solidFill>
                  <a:srgbClr val="FF0000"/>
                </a:solidFill>
              </a:rPr>
              <a:t>Renewable Energy </a:t>
            </a:r>
          </a:p>
          <a:p>
            <a:pPr marL="628650" lvl="1" indent="-171450">
              <a:buFontTx/>
              <a:buChar char="-"/>
            </a:pPr>
            <a:r>
              <a:rPr lang="en-US" strike="sngStrike" dirty="0">
                <a:solidFill>
                  <a:srgbClr val="FF0000"/>
                </a:solidFill>
              </a:rPr>
              <a:t>Energy Efficiency</a:t>
            </a:r>
          </a:p>
          <a:p>
            <a:pPr marL="628650" lvl="1" indent="-171450">
              <a:buFontTx/>
              <a:buChar char="-"/>
            </a:pPr>
            <a:r>
              <a:rPr lang="en-US" dirty="0">
                <a:solidFill>
                  <a:srgbClr val="FF0000"/>
                </a:solidFill>
              </a:rPr>
              <a:t>R&amp;D</a:t>
            </a:r>
          </a:p>
          <a:p>
            <a:pPr marL="628650" lvl="1" indent="-171450">
              <a:buFontTx/>
              <a:buChar char="-"/>
            </a:pPr>
            <a:r>
              <a:rPr lang="en-US" strike="sngStrike" dirty="0">
                <a:solidFill>
                  <a:srgbClr val="FF0000"/>
                </a:solidFill>
              </a:rPr>
              <a:t>Electrification of households</a:t>
            </a:r>
          </a:p>
          <a:p>
            <a:pPr marL="628650" lvl="1" indent="-171450">
              <a:buFontTx/>
              <a:buChar char="-"/>
            </a:pPr>
            <a:endParaRPr lang="en-US" dirty="0">
              <a:solidFill>
                <a:srgbClr val="FF0000"/>
              </a:solidFill>
            </a:endParaRPr>
          </a:p>
          <a:p>
            <a:pPr marL="628650" lvl="1" indent="-171450">
              <a:buFontTx/>
              <a:buChar char="-"/>
            </a:pPr>
            <a:r>
              <a:rPr lang="en-US" strike="sngStrike" dirty="0">
                <a:solidFill>
                  <a:srgbClr val="FF0000"/>
                </a:solidFill>
              </a:rPr>
              <a:t>EXCLUDED (in the current Call): Training and awareness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081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Gabi</a:t>
            </a:r>
            <a:endParaRPr lang="en-US"/>
          </a:p>
        </p:txBody>
      </p:sp>
      <p:sp>
        <p:nvSpPr>
          <p:cNvPr id="4" name="Slide Number Placeholder 3"/>
          <p:cNvSpPr>
            <a:spLocks noGrp="1"/>
          </p:cNvSpPr>
          <p:nvPr>
            <p:ph type="sldNum" sz="quarter" idx="5"/>
          </p:nvPr>
        </p:nvSpPr>
        <p:spPr/>
        <p:txBody>
          <a:bodyPr/>
          <a:lstStyle/>
          <a:p>
            <a:fld id="{98CD09A1-4EAF-4301-81B7-2D5498A8DC20}" type="slidenum">
              <a:rPr lang="nb-NO" smtClean="0"/>
              <a:t>6</a:t>
            </a:fld>
            <a:endParaRPr lang="nb-NO"/>
          </a:p>
        </p:txBody>
      </p:sp>
    </p:spTree>
    <p:extLst>
      <p:ext uri="{BB962C8B-B14F-4D97-AF65-F5344CB8AC3E}">
        <p14:creationId xmlns:p14="http://schemas.microsoft.com/office/powerpoint/2010/main" val="1392149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Gabi</a:t>
            </a:r>
          </a:p>
        </p:txBody>
      </p:sp>
      <p:sp>
        <p:nvSpPr>
          <p:cNvPr id="4" name="Plassholder for lysbildenummer 3"/>
          <p:cNvSpPr>
            <a:spLocks noGrp="1"/>
          </p:cNvSpPr>
          <p:nvPr>
            <p:ph type="sldNum" sz="quarter" idx="5"/>
          </p:nvPr>
        </p:nvSpPr>
        <p:spPr/>
        <p:txBody>
          <a:bodyPr/>
          <a:lstStyle/>
          <a:p>
            <a:fld id="{22F1D56A-1374-451A-922D-A26C1537C3B2}" type="slidenum">
              <a:rPr lang="nb-NO" smtClean="0"/>
              <a:t>7</a:t>
            </a:fld>
            <a:endParaRPr lang="nb-NO"/>
          </a:p>
        </p:txBody>
      </p:sp>
    </p:spTree>
    <p:extLst>
      <p:ext uri="{BB962C8B-B14F-4D97-AF65-F5344CB8AC3E}">
        <p14:creationId xmlns:p14="http://schemas.microsoft.com/office/powerpoint/2010/main" val="3745876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Gabi</a:t>
            </a:r>
          </a:p>
        </p:txBody>
      </p:sp>
      <p:sp>
        <p:nvSpPr>
          <p:cNvPr id="4" name="Plassholder for lysbildenummer 3"/>
          <p:cNvSpPr>
            <a:spLocks noGrp="1"/>
          </p:cNvSpPr>
          <p:nvPr>
            <p:ph type="sldNum" sz="quarter" idx="5"/>
          </p:nvPr>
        </p:nvSpPr>
        <p:spPr/>
        <p:txBody>
          <a:bodyPr/>
          <a:lstStyle/>
          <a:p>
            <a:fld id="{22F1D56A-1374-451A-922D-A26C1537C3B2}" type="slidenum">
              <a:rPr lang="nb-NO" smtClean="0"/>
              <a:t>8</a:t>
            </a:fld>
            <a:endParaRPr lang="nb-NO"/>
          </a:p>
        </p:txBody>
      </p:sp>
    </p:spTree>
    <p:extLst>
      <p:ext uri="{BB962C8B-B14F-4D97-AF65-F5344CB8AC3E}">
        <p14:creationId xmlns:p14="http://schemas.microsoft.com/office/powerpoint/2010/main" val="2405376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Gabi</a:t>
            </a:r>
          </a:p>
          <a:p>
            <a:endParaRPr lang="en-US"/>
          </a:p>
        </p:txBody>
      </p:sp>
      <p:sp>
        <p:nvSpPr>
          <p:cNvPr id="4" name="Slide Number Placeholder 3"/>
          <p:cNvSpPr>
            <a:spLocks noGrp="1"/>
          </p:cNvSpPr>
          <p:nvPr>
            <p:ph type="sldNum" sz="quarter" idx="5"/>
          </p:nvPr>
        </p:nvSpPr>
        <p:spPr/>
        <p:txBody>
          <a:bodyPr/>
          <a:lstStyle/>
          <a:p>
            <a:fld id="{98CD09A1-4EAF-4301-81B7-2D5498A8DC20}" type="slidenum">
              <a:rPr lang="nb-NO" smtClean="0"/>
              <a:t>9</a:t>
            </a:fld>
            <a:endParaRPr lang="nb-NO"/>
          </a:p>
        </p:txBody>
      </p:sp>
    </p:spTree>
    <p:extLst>
      <p:ext uri="{BB962C8B-B14F-4D97-AF65-F5344CB8AC3E}">
        <p14:creationId xmlns:p14="http://schemas.microsoft.com/office/powerpoint/2010/main" val="525050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slide">
    <p:spTree>
      <p:nvGrpSpPr>
        <p:cNvPr id="1" name=""/>
        <p:cNvGrpSpPr/>
        <p:nvPr/>
      </p:nvGrpSpPr>
      <p:grpSpPr>
        <a:xfrm>
          <a:off x="0" y="0"/>
          <a:ext cx="0" cy="0"/>
          <a:chOff x="0" y="0"/>
          <a:chExt cx="0" cy="0"/>
        </a:xfrm>
      </p:grpSpPr>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4080A3E-3118-4641-92E0-AA7F86A19C01}" type="datetime1">
              <a:rPr lang="nb-NO" smtClean="0"/>
              <a:t>21.09.2021</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5" name="Rectangle 4"/>
          <p:cNvSpPr/>
          <p:nvPr userDrawn="1"/>
        </p:nvSpPr>
        <p:spPr>
          <a:xfrm>
            <a:off x="3047997" y="2061943"/>
            <a:ext cx="2987046" cy="103993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792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8353425" cy="3065632"/>
          </a:xfrm>
        </p:spPr>
        <p:txBody>
          <a:body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B9782D9A-48E1-4620-BD0D-4B90B41FCE1E}" type="datetime1">
              <a:rPr lang="nb-NO" smtClean="0"/>
              <a:t>21.09.2021</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391765" y="454840"/>
            <a:ext cx="8357328" cy="307777"/>
          </a:xfrm>
          <a:prstGeom prst="rect">
            <a:avLst/>
          </a:prstGeom>
          <a:ln>
            <a:noFill/>
          </a:ln>
        </p:spPr>
        <p:style>
          <a:lnRef idx="2">
            <a:schemeClr val="dk1"/>
          </a:lnRef>
          <a:fillRef idx="1">
            <a:schemeClr val="lt1"/>
          </a:fillRef>
          <a:effectRef idx="0">
            <a:schemeClr val="dk1"/>
          </a:effectRef>
          <a:fontRef idx="none"/>
        </p:style>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1370081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tekst /u bullets">
    <p:spTree>
      <p:nvGrpSpPr>
        <p:cNvPr id="1" name=""/>
        <p:cNvGrpSpPr/>
        <p:nvPr/>
      </p:nvGrpSpPr>
      <p:grpSpPr>
        <a:xfrm>
          <a:off x="0" y="0"/>
          <a:ext cx="0" cy="0"/>
          <a:chOff x="0" y="0"/>
          <a:chExt cx="0" cy="0"/>
        </a:xfrm>
      </p:grpSpPr>
      <p:sp>
        <p:nvSpPr>
          <p:cNvPr id="11" name="Plassholder for tekst 10"/>
          <p:cNvSpPr>
            <a:spLocks noGrp="1"/>
          </p:cNvSpPr>
          <p:nvPr>
            <p:ph type="body" idx="14"/>
          </p:nvPr>
        </p:nvSpPr>
        <p:spPr>
          <a:xfrm>
            <a:off x="395287" y="1161881"/>
            <a:ext cx="8353427" cy="3065632"/>
          </a:xfrm>
        </p:spPr>
        <p:txBody>
          <a:bodyPr lIns="0" tIns="0" rIns="0" bIns="0"/>
          <a:lstStyle>
            <a:lvl1pPr marL="0" indent="0">
              <a:buNone/>
              <a:defRPr/>
            </a:lvl1pPr>
          </a:lstStyle>
          <a:p>
            <a:pPr lvl="0"/>
            <a:r>
              <a:rPr lang="en-US"/>
              <a:t>Edit Master text styles</a:t>
            </a:r>
          </a:p>
        </p:txBody>
      </p:sp>
      <p:sp>
        <p:nvSpPr>
          <p:cNvPr id="8"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BE9923B8-DAD9-4A2A-AEFF-3EE132018F03}" type="datetime1">
              <a:rPr lang="nb-NO" smtClean="0"/>
              <a:t>21.09.2021</a:t>
            </a:fld>
            <a:endParaRPr lang="nb-NO"/>
          </a:p>
        </p:txBody>
      </p:sp>
      <p:sp>
        <p:nvSpPr>
          <p:cNvPr id="9"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705097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3979488" cy="3065632"/>
          </a:xfrm>
        </p:spPr>
        <p:txBody>
          <a:bodyPr/>
          <a:lstStyle>
            <a:lvl1pPr>
              <a:spcBef>
                <a:spcPts val="0"/>
              </a:spcBef>
              <a:defRPr/>
            </a:lvl1pPr>
          </a:lstStyle>
          <a:p>
            <a:pPr lvl="0"/>
            <a:r>
              <a:rPr lang="en-US"/>
              <a:t>Edit Master text styles</a:t>
            </a:r>
          </a:p>
          <a:p>
            <a:pPr lvl="1"/>
            <a:r>
              <a:rPr lang="en-US"/>
              <a:t>Second level</a:t>
            </a:r>
          </a:p>
        </p:txBody>
      </p:sp>
      <p:sp>
        <p:nvSpPr>
          <p:cNvPr id="12" name="Plassholder for bilde 7"/>
          <p:cNvSpPr>
            <a:spLocks noGrp="1"/>
          </p:cNvSpPr>
          <p:nvPr>
            <p:ph type="pic" sz="quarter" idx="13"/>
          </p:nvPr>
        </p:nvSpPr>
        <p:spPr>
          <a:xfrm>
            <a:off x="4684900" y="1166813"/>
            <a:ext cx="4068795" cy="30607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3"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859B671E-B0FD-4218-A643-94C7197F9C96}" type="datetime1">
              <a:rPr lang="nb-NO" smtClean="0"/>
              <a:t>21.09.2021</a:t>
            </a:fld>
            <a:endParaRPr lang="nb-NO"/>
          </a:p>
        </p:txBody>
      </p:sp>
      <p:sp>
        <p:nvSpPr>
          <p:cNvPr id="14"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887094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 innhold og portrait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4901106" cy="3208238"/>
          </a:xfrm>
        </p:spPr>
        <p:txBody>
          <a:bodyPr/>
          <a:lstStyle>
            <a:lvl1pPr>
              <a:spcBef>
                <a:spcPts val="0"/>
              </a:spcBef>
              <a:defRPr/>
            </a:lvl1pPr>
          </a:lstStyle>
          <a:p>
            <a:pPr lvl="0"/>
            <a:r>
              <a:rPr lang="en-US"/>
              <a:t>Edit Master text styles</a:t>
            </a:r>
          </a:p>
          <a:p>
            <a:pPr lvl="1"/>
            <a:r>
              <a:rPr lang="en-US"/>
              <a:t>Second level</a:t>
            </a:r>
          </a:p>
        </p:txBody>
      </p:sp>
      <p:sp>
        <p:nvSpPr>
          <p:cNvPr id="5" name="Plassholder for tittel 1"/>
          <p:cNvSpPr>
            <a:spLocks noGrp="1"/>
          </p:cNvSpPr>
          <p:nvPr>
            <p:ph type="title"/>
          </p:nvPr>
        </p:nvSpPr>
        <p:spPr>
          <a:xfrm>
            <a:off x="391765" y="454840"/>
            <a:ext cx="4904630"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
        <p:nvSpPr>
          <p:cNvPr id="6" name="Plassholder for bilde 7"/>
          <p:cNvSpPr>
            <a:spLocks noGrp="1"/>
          </p:cNvSpPr>
          <p:nvPr>
            <p:ph type="pic" sz="quarter" idx="13"/>
          </p:nvPr>
        </p:nvSpPr>
        <p:spPr>
          <a:xfrm>
            <a:off x="5615872" y="0"/>
            <a:ext cx="3528128" cy="51435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315403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684900" y="396050"/>
            <a:ext cx="4068795" cy="207709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0" name="Plassholder for bilde 7"/>
          <p:cNvSpPr>
            <a:spLocks noGrp="1"/>
          </p:cNvSpPr>
          <p:nvPr>
            <p:ph type="pic" sz="quarter" idx="14"/>
          </p:nvPr>
        </p:nvSpPr>
        <p:spPr>
          <a:xfrm>
            <a:off x="4684900" y="2670362"/>
            <a:ext cx="4068795"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1" name="Plassholder for bilde 7"/>
          <p:cNvSpPr>
            <a:spLocks noGrp="1"/>
          </p:cNvSpPr>
          <p:nvPr>
            <p:ph type="pic" sz="quarter" idx="15"/>
          </p:nvPr>
        </p:nvSpPr>
        <p:spPr>
          <a:xfrm>
            <a:off x="395290" y="396050"/>
            <a:ext cx="4078100" cy="207709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bilde 7"/>
          <p:cNvSpPr>
            <a:spLocks noGrp="1"/>
          </p:cNvSpPr>
          <p:nvPr>
            <p:ph type="pic" sz="quarter" idx="16"/>
          </p:nvPr>
        </p:nvSpPr>
        <p:spPr>
          <a:xfrm>
            <a:off x="395288" y="2670362"/>
            <a:ext cx="4078101"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810871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11" name="Plassholder for bilde 7"/>
          <p:cNvSpPr>
            <a:spLocks noGrp="1"/>
          </p:cNvSpPr>
          <p:nvPr>
            <p:ph type="pic" sz="quarter" idx="15"/>
          </p:nvPr>
        </p:nvSpPr>
        <p:spPr>
          <a:xfrm>
            <a:off x="0" y="0"/>
            <a:ext cx="9144000" cy="51435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2006922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ittel">
    <p:spTree>
      <p:nvGrpSpPr>
        <p:cNvPr id="1" name=""/>
        <p:cNvGrpSpPr/>
        <p:nvPr/>
      </p:nvGrpSpPr>
      <p:grpSpPr>
        <a:xfrm>
          <a:off x="0" y="0"/>
          <a:ext cx="0" cy="0"/>
          <a:chOff x="0" y="0"/>
          <a:chExt cx="0" cy="0"/>
        </a:xfrm>
      </p:grpSpPr>
      <p:sp>
        <p:nvSpPr>
          <p:cNvPr id="10" name="Plassholder for bilde 7"/>
          <p:cNvSpPr>
            <a:spLocks noGrp="1"/>
          </p:cNvSpPr>
          <p:nvPr>
            <p:ph type="pic" sz="quarter" idx="14"/>
          </p:nvPr>
        </p:nvSpPr>
        <p:spPr>
          <a:xfrm>
            <a:off x="0" y="1166813"/>
            <a:ext cx="9144000" cy="3976688"/>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5" name="Plassholder for tittel 1"/>
          <p:cNvSpPr>
            <a:spLocks noGrp="1"/>
          </p:cNvSpPr>
          <p:nvPr>
            <p:ph type="title"/>
          </p:nvPr>
        </p:nvSpPr>
        <p:spPr>
          <a:xfrm>
            <a:off x="391765" y="454840"/>
            <a:ext cx="8357328" cy="492443"/>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2378309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innhold og 2 små bilder">
    <p:spTree>
      <p:nvGrpSpPr>
        <p:cNvPr id="1" name=""/>
        <p:cNvGrpSpPr/>
        <p:nvPr/>
      </p:nvGrpSpPr>
      <p:grpSpPr>
        <a:xfrm>
          <a:off x="0" y="0"/>
          <a:ext cx="0" cy="0"/>
          <a:chOff x="0" y="0"/>
          <a:chExt cx="0" cy="0"/>
        </a:xfrm>
      </p:grpSpPr>
      <p:sp>
        <p:nvSpPr>
          <p:cNvPr id="7" name="Plassholder for tekst 10"/>
          <p:cNvSpPr>
            <a:spLocks noGrp="1"/>
          </p:cNvSpPr>
          <p:nvPr>
            <p:ph type="body" idx="15"/>
          </p:nvPr>
        </p:nvSpPr>
        <p:spPr>
          <a:xfrm>
            <a:off x="395287" y="1161883"/>
            <a:ext cx="8353427" cy="738637"/>
          </a:xfrm>
        </p:spPr>
        <p:txBody>
          <a:bodyPr lIns="0" tIns="0" rIns="0" bIns="0">
            <a:noAutofit/>
          </a:bodyPr>
          <a:lstStyle>
            <a:lvl1pPr marL="0" indent="0">
              <a:buNone/>
              <a:defRPr sz="2000"/>
            </a:lvl1pPr>
          </a:lstStyle>
          <a:p>
            <a:pPr lvl="0"/>
            <a:r>
              <a:rPr lang="en-US"/>
              <a:t>Edit Master text styles</a:t>
            </a:r>
          </a:p>
        </p:txBody>
      </p:sp>
      <p:sp>
        <p:nvSpPr>
          <p:cNvPr id="8" name="Plassholder for bilde 7"/>
          <p:cNvSpPr>
            <a:spLocks noGrp="1"/>
          </p:cNvSpPr>
          <p:nvPr>
            <p:ph type="pic" sz="quarter" idx="14"/>
          </p:nvPr>
        </p:nvSpPr>
        <p:spPr>
          <a:xfrm>
            <a:off x="4684900" y="2150423"/>
            <a:ext cx="4068795"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9" name="Plassholder for bilde 7"/>
          <p:cNvSpPr>
            <a:spLocks noGrp="1"/>
          </p:cNvSpPr>
          <p:nvPr>
            <p:ph type="pic" sz="quarter" idx="16"/>
          </p:nvPr>
        </p:nvSpPr>
        <p:spPr>
          <a:xfrm>
            <a:off x="395288" y="2150423"/>
            <a:ext cx="4078101"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673CF2C7-D40C-42C9-BE0A-05682626065A}" type="datetime1">
              <a:rPr lang="nb-NO" smtClean="0"/>
              <a:t>21.09.2021</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10"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2771221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10" name="Plassholder for innhold 2"/>
          <p:cNvSpPr>
            <a:spLocks noGrp="1"/>
          </p:cNvSpPr>
          <p:nvPr>
            <p:ph idx="14"/>
          </p:nvPr>
        </p:nvSpPr>
        <p:spPr>
          <a:xfrm>
            <a:off x="395289" y="1161881"/>
            <a:ext cx="3979488" cy="3065632"/>
          </a:xfrm>
        </p:spPr>
        <p:txBody>
          <a:bodyPr/>
          <a:lstStyle>
            <a:lvl1pPr>
              <a:spcBef>
                <a:spcPts val="0"/>
              </a:spcBef>
              <a:defRPr/>
            </a:lvl1pPr>
          </a:lstStyle>
          <a:p>
            <a:pPr lvl="0"/>
            <a:r>
              <a:rPr lang="en-US"/>
              <a:t>Edit Master text styles</a:t>
            </a:r>
          </a:p>
          <a:p>
            <a:pPr lvl="1"/>
            <a:r>
              <a:rPr lang="en-US"/>
              <a:t>Second level</a:t>
            </a:r>
          </a:p>
        </p:txBody>
      </p:sp>
      <p:sp>
        <p:nvSpPr>
          <p:cNvPr id="11" name="Plassholder for innhold 2"/>
          <p:cNvSpPr>
            <a:spLocks noGrp="1"/>
          </p:cNvSpPr>
          <p:nvPr>
            <p:ph idx="15"/>
          </p:nvPr>
        </p:nvSpPr>
        <p:spPr>
          <a:xfrm>
            <a:off x="4769225" y="1161881"/>
            <a:ext cx="3979488" cy="3065632"/>
          </a:xfrm>
        </p:spPr>
        <p:txBody>
          <a:bodyPr/>
          <a:lstStyle>
            <a:lvl1pPr>
              <a:spcBef>
                <a:spcPts val="0"/>
              </a:spcBef>
              <a:defRPr/>
            </a:lvl1p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D1C2CBA3-E566-4E8F-A03F-6B3466D1221B}" type="datetime1">
              <a:rPr lang="nb-NO" smtClean="0"/>
              <a:t>21.09.2021</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33610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395289" y="1166815"/>
            <a:ext cx="3979489" cy="246221"/>
          </a:xfrm>
        </p:spPr>
        <p:txBody>
          <a:bodyPr wrap="square" anchor="t" anchorCtr="0">
            <a:spAutoFit/>
          </a:bodyPr>
          <a:lstStyle>
            <a:lvl1pPr marL="0" indent="0" algn="l">
              <a:buNone/>
              <a:defRPr sz="1600"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Edit Master text styles</a:t>
            </a:r>
          </a:p>
        </p:txBody>
      </p:sp>
      <p:sp>
        <p:nvSpPr>
          <p:cNvPr id="5" name="Plassholder for tekst 4"/>
          <p:cNvSpPr>
            <a:spLocks noGrp="1"/>
          </p:cNvSpPr>
          <p:nvPr>
            <p:ph type="body" sz="quarter" idx="3"/>
          </p:nvPr>
        </p:nvSpPr>
        <p:spPr>
          <a:xfrm>
            <a:off x="4769226" y="1166815"/>
            <a:ext cx="3979871" cy="246221"/>
          </a:xfrm>
        </p:spPr>
        <p:txBody>
          <a:bodyPr wrap="square" anchor="t" anchorCtr="0">
            <a:spAutoFit/>
          </a:bodyPr>
          <a:lstStyle>
            <a:lvl1pPr marL="0" indent="0" algn="l">
              <a:buNone/>
              <a:defRPr sz="1600"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Edit Master text styles</a:t>
            </a:r>
          </a:p>
        </p:txBody>
      </p:sp>
      <p:sp>
        <p:nvSpPr>
          <p:cNvPr id="10" name="Plassholder for innhold 2"/>
          <p:cNvSpPr>
            <a:spLocks noGrp="1"/>
          </p:cNvSpPr>
          <p:nvPr>
            <p:ph idx="14"/>
          </p:nvPr>
        </p:nvSpPr>
        <p:spPr>
          <a:xfrm>
            <a:off x="395289" y="1482291"/>
            <a:ext cx="3979488" cy="2745222"/>
          </a:xfrm>
        </p:spPr>
        <p:txBody>
          <a:bodyPr/>
          <a:lstStyle>
            <a:lvl1pPr>
              <a:spcBef>
                <a:spcPts val="0"/>
              </a:spcBef>
              <a:defRPr/>
            </a:lvl1pPr>
          </a:lstStyle>
          <a:p>
            <a:pPr lvl="0"/>
            <a:r>
              <a:rPr lang="en-US"/>
              <a:t>Edit Master text styles</a:t>
            </a:r>
          </a:p>
          <a:p>
            <a:pPr lvl="1"/>
            <a:r>
              <a:rPr lang="en-US"/>
              <a:t>Second level</a:t>
            </a:r>
          </a:p>
        </p:txBody>
      </p:sp>
      <p:sp>
        <p:nvSpPr>
          <p:cNvPr id="13" name="Plassholder for innhold 2"/>
          <p:cNvSpPr>
            <a:spLocks noGrp="1"/>
          </p:cNvSpPr>
          <p:nvPr>
            <p:ph idx="15"/>
          </p:nvPr>
        </p:nvSpPr>
        <p:spPr>
          <a:xfrm>
            <a:off x="4769225" y="1482291"/>
            <a:ext cx="3979488" cy="2745222"/>
          </a:xfrm>
        </p:spPr>
        <p:txBody>
          <a:bodyPr/>
          <a:lstStyle>
            <a:lvl1pPr>
              <a:spcBef>
                <a:spcPts val="0"/>
              </a:spcBef>
              <a:defRPr/>
            </a:lvl1pPr>
          </a:lstStyle>
          <a:p>
            <a:pPr lvl="0"/>
            <a:r>
              <a:rPr lang="en-US"/>
              <a:t>Edit Master text styles</a:t>
            </a:r>
          </a:p>
          <a:p>
            <a:pPr lvl="1"/>
            <a:r>
              <a:rPr lang="en-US"/>
              <a:t>Second level</a:t>
            </a:r>
          </a:p>
        </p:txBody>
      </p:sp>
      <p:sp>
        <p:nvSpPr>
          <p:cNvPr id="1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246D742B-D631-4363-BBFB-9E1931403F5C}" type="datetime1">
              <a:rPr lang="nb-NO" smtClean="0"/>
              <a:t>21.09.2021</a:t>
            </a:fld>
            <a:endParaRPr lang="nb-NO"/>
          </a:p>
        </p:txBody>
      </p:sp>
      <p:sp>
        <p:nvSpPr>
          <p:cNvPr id="15"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9"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1077428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ACE58-C65E-4896-966D-ACBFA55E75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8104" y="429009"/>
            <a:ext cx="929408" cy="381721"/>
          </a:xfrm>
          <a:prstGeom prst="rect">
            <a:avLst/>
          </a:prstGeom>
        </p:spPr>
      </p:pic>
      <p:sp>
        <p:nvSpPr>
          <p:cNvPr id="8" name="Tittel 1"/>
          <p:cNvSpPr>
            <a:spLocks noGrp="1"/>
          </p:cNvSpPr>
          <p:nvPr>
            <p:ph type="ctrTitle"/>
          </p:nvPr>
        </p:nvSpPr>
        <p:spPr>
          <a:xfrm>
            <a:off x="828104" y="2048703"/>
            <a:ext cx="5254349" cy="492443"/>
          </a:xfrm>
        </p:spPr>
        <p:txBody>
          <a:bodyPr wrap="square" anchor="b">
            <a:spAutoFit/>
          </a:bodyPr>
          <a:lstStyle>
            <a:lvl1pPr algn="l">
              <a:defRPr sz="3200"/>
            </a:lvl1pPr>
          </a:lstStyle>
          <a:p>
            <a:r>
              <a:rPr lang="en-US"/>
              <a:t>Click to edit Master title style</a:t>
            </a:r>
            <a:endParaRPr lang="nb-NO"/>
          </a:p>
        </p:txBody>
      </p:sp>
      <p:sp>
        <p:nvSpPr>
          <p:cNvPr id="9" name="Undertittel 2"/>
          <p:cNvSpPr>
            <a:spLocks noGrp="1"/>
          </p:cNvSpPr>
          <p:nvPr>
            <p:ph type="subTitle" idx="1"/>
          </p:nvPr>
        </p:nvSpPr>
        <p:spPr>
          <a:xfrm>
            <a:off x="828105" y="2700339"/>
            <a:ext cx="4194524" cy="307777"/>
          </a:xfrm>
        </p:spPr>
        <p:txBody>
          <a:bodyPr wrap="square">
            <a:spAutoFit/>
          </a:bodyPr>
          <a:lstStyle>
            <a:lvl1pPr marL="0" indent="0" algn="l">
              <a:buNone/>
              <a:defRPr sz="2000"/>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5" name="Rectangle 4"/>
          <p:cNvSpPr/>
          <p:nvPr userDrawn="1"/>
        </p:nvSpPr>
        <p:spPr>
          <a:xfrm>
            <a:off x="7386488" y="482597"/>
            <a:ext cx="929408" cy="328133"/>
          </a:xfrm>
          <a:prstGeom prst="rect">
            <a:avLst/>
          </a:prstGeom>
          <a:blipFill>
            <a:blip r:embed="rId4"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753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633C4B9E-6DD3-4AE2-82CC-F530ED4119BB}" type="datetime1">
              <a:rPr lang="nb-NO" smtClean="0"/>
              <a:t>21.09.2021</a:t>
            </a:fld>
            <a:endParaRPr lang="nb-NO"/>
          </a:p>
        </p:txBody>
      </p:sp>
      <p:sp>
        <p:nvSpPr>
          <p:cNvPr id="7"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8" name="Plassholder for tittel 1"/>
          <p:cNvSpPr>
            <a:spLocks noGrp="1"/>
          </p:cNvSpPr>
          <p:nvPr>
            <p:ph type="title"/>
          </p:nvPr>
        </p:nvSpPr>
        <p:spPr>
          <a:xfrm>
            <a:off x="395288" y="447675"/>
            <a:ext cx="8357328" cy="307777"/>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129985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EDFEF9BE-8788-443D-9EF5-9153D983B00D}" type="datetime1">
              <a:rPr lang="nb-NO" smtClean="0"/>
              <a:t>21.09.2021</a:t>
            </a:fld>
            <a:endParaRPr lang="nb-NO"/>
          </a:p>
        </p:txBody>
      </p:sp>
      <p:sp>
        <p:nvSpPr>
          <p:cNvPr id="6"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2767578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Tomt_ute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72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Avslutningsslide">
    <p:spTree>
      <p:nvGrpSpPr>
        <p:cNvPr id="1" name=""/>
        <p:cNvGrpSpPr/>
        <p:nvPr/>
      </p:nvGrpSpPr>
      <p:grpSpPr>
        <a:xfrm>
          <a:off x="0" y="0"/>
          <a:ext cx="0" cy="0"/>
          <a:chOff x="0" y="0"/>
          <a:chExt cx="0" cy="0"/>
        </a:xfrm>
      </p:grpSpPr>
      <p:sp>
        <p:nvSpPr>
          <p:cNvPr id="4" name="TextBox 3"/>
          <p:cNvSpPr txBox="1"/>
          <p:nvPr userDrawn="1"/>
        </p:nvSpPr>
        <p:spPr>
          <a:xfrm>
            <a:off x="3388094" y="4237139"/>
            <a:ext cx="2367815" cy="400110"/>
          </a:xfrm>
          <a:prstGeom prst="rect">
            <a:avLst/>
          </a:prstGeom>
          <a:noFill/>
        </p:spPr>
        <p:txBody>
          <a:bodyPr wrap="square" rtlCol="0">
            <a:spAutoFit/>
          </a:bodyPr>
          <a:lstStyle/>
          <a:p>
            <a:pPr algn="ctr"/>
            <a:r>
              <a:rPr lang="en-US" sz="1000" b="1" u="sng" err="1"/>
              <a:t>Tusen</a:t>
            </a:r>
            <a:r>
              <a:rPr lang="en-US" sz="1000" b="1" u="sng"/>
              <a:t> </a:t>
            </a:r>
            <a:r>
              <a:rPr lang="en-US" sz="1000" b="1" u="sng" err="1"/>
              <a:t>takk</a:t>
            </a:r>
            <a:r>
              <a:rPr lang="en-US" sz="1000" b="1" u="sng"/>
              <a:t>!</a:t>
            </a:r>
          </a:p>
          <a:p>
            <a:pPr algn="ctr"/>
            <a:r>
              <a:rPr lang="en-US" sz="1000" b="1" u="sng"/>
              <a:t>www.innovasjonnorge.no</a:t>
            </a:r>
          </a:p>
        </p:txBody>
      </p:sp>
      <p:sp>
        <p:nvSpPr>
          <p:cNvPr id="6" name="Rectangle 5"/>
          <p:cNvSpPr/>
          <p:nvPr userDrawn="1"/>
        </p:nvSpPr>
        <p:spPr>
          <a:xfrm>
            <a:off x="3047997" y="2061943"/>
            <a:ext cx="2987046" cy="103993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5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05200"/>
            <a:ext cx="8228160" cy="857520"/>
          </a:xfrm>
          <a:prstGeom prst="rect">
            <a:avLst/>
          </a:prstGeom>
        </p:spPr>
        <p:txBody>
          <a:bodyPr lIns="0" tIns="0" rIns="0" bIns="0" anchor="ctr"/>
          <a:lstStyle/>
          <a:p>
            <a:pPr algn="ctr"/>
            <a:endParaRPr lang="en-US" sz="4400" b="0" strike="noStrike" spc="-1">
              <a:latin typeface="Arial"/>
            </a:endParaRPr>
          </a:p>
        </p:txBody>
      </p:sp>
      <p:sp>
        <p:nvSpPr>
          <p:cNvPr id="188"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189"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369957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20195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0" i="1">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8933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0337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sz="half" idx="2"/>
          </p:nvPr>
        </p:nvSpPr>
        <p:spPr>
          <a:xfrm>
            <a:off x="382625" y="962167"/>
            <a:ext cx="3917950" cy="2859404"/>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2923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tel">
    <p:spTree>
      <p:nvGrpSpPr>
        <p:cNvPr id="1" name=""/>
        <p:cNvGrpSpPr/>
        <p:nvPr/>
      </p:nvGrpSpPr>
      <p:grpSpPr>
        <a:xfrm>
          <a:off x="0" y="0"/>
          <a:ext cx="0" cy="0"/>
          <a:chOff x="0" y="0"/>
          <a:chExt cx="0" cy="0"/>
        </a:xfrm>
      </p:grpSpPr>
      <p:pic>
        <p:nvPicPr>
          <p:cNvPr id="8" name="Picture 7" descr="A picture containing outdoor, snow, man, photo&#10;&#10;Description automatically generated">
            <a:extLst>
              <a:ext uri="{FF2B5EF4-FFF2-40B4-BE49-F238E27FC236}">
                <a16:creationId xmlns:a16="http://schemas.microsoft.com/office/drawing/2014/main" id="{2646B1B5-550B-4254-A51D-514C945C2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52"/>
            <a:ext cx="9144000" cy="5143500"/>
          </a:xfrm>
          <a:prstGeom prst="rect">
            <a:avLst/>
          </a:prstGeom>
        </p:spPr>
      </p:pic>
      <p:sp>
        <p:nvSpPr>
          <p:cNvPr id="13" name="Text Placeholder 12">
            <a:extLst>
              <a:ext uri="{FF2B5EF4-FFF2-40B4-BE49-F238E27FC236}">
                <a16:creationId xmlns:a16="http://schemas.microsoft.com/office/drawing/2014/main" id="{AB6979DF-3F20-424A-977A-87A26A210072}"/>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32185" y="1924051"/>
            <a:ext cx="6943725" cy="444104"/>
          </a:xfrm>
        </p:spPr>
        <p:txBody>
          <a:bodyPr lIns="0" tIns="0" rIns="0" bIns="0" anchor="b">
            <a:normAutofit/>
          </a:bodyPr>
          <a:lstStyle>
            <a:lvl1pPr algn="l">
              <a:defRPr sz="3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332186" y="2507457"/>
            <a:ext cx="6943725" cy="273844"/>
          </a:xfrm>
        </p:spPr>
        <p:txBody>
          <a:bodyPr lIns="0" tIns="0" rIns="0" bIns="0">
            <a:noAutofit/>
          </a:bodyPr>
          <a:lstStyle>
            <a:lvl1pPr marL="0" indent="0" algn="l">
              <a:buNone/>
              <a:defRPr sz="21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pic>
        <p:nvPicPr>
          <p:cNvPr id="11" name="Picture 10">
            <a:extLst>
              <a:ext uri="{FF2B5EF4-FFF2-40B4-BE49-F238E27FC236}">
                <a16:creationId xmlns:a16="http://schemas.microsoft.com/office/drawing/2014/main" id="{161C5688-89DB-CC43-BED3-602E1BD4E5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181" y="478574"/>
            <a:ext cx="835067" cy="288900"/>
          </a:xfrm>
          <a:prstGeom prst="rect">
            <a:avLst/>
          </a:prstGeom>
        </p:spPr>
      </p:pic>
    </p:spTree>
    <p:extLst>
      <p:ext uri="{BB962C8B-B14F-4D97-AF65-F5344CB8AC3E}">
        <p14:creationId xmlns:p14="http://schemas.microsoft.com/office/powerpoint/2010/main" val="1639009895"/>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8" name="Plassholder for tekst 7"/>
          <p:cNvSpPr>
            <a:spLocks noGrp="1"/>
          </p:cNvSpPr>
          <p:nvPr>
            <p:ph type="body" sz="quarter" idx="13"/>
          </p:nvPr>
        </p:nvSpPr>
        <p:spPr>
          <a:xfrm>
            <a:off x="396051" y="447675"/>
            <a:ext cx="1868487" cy="123111"/>
          </a:xfrm>
        </p:spPr>
        <p:txBody>
          <a:bodyPr anchor="t" anchorCtr="0">
            <a:spAutoFit/>
          </a:bodyPr>
          <a:lstStyle>
            <a:lvl1pPr marL="0" indent="0">
              <a:buNone/>
              <a:defRPr sz="800" b="1" u="sng"/>
            </a:lvl1pPr>
          </a:lstStyle>
          <a:p>
            <a:pPr lvl="0"/>
            <a:r>
              <a:rPr lang="en-US"/>
              <a:t>Edit Master text styles</a:t>
            </a:r>
          </a:p>
        </p:txBody>
      </p:sp>
      <p:sp>
        <p:nvSpPr>
          <p:cNvPr id="1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1D94EDD-F8DC-4CBB-A02F-247247B7676B}" type="datetime1">
              <a:rPr lang="nb-NO" smtClean="0"/>
              <a:t>21.09.2021</a:t>
            </a:fld>
            <a:endParaRPr lang="nb-NO"/>
          </a:p>
        </p:txBody>
      </p:sp>
      <p:sp>
        <p:nvSpPr>
          <p:cNvPr id="15"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pic>
        <p:nvPicPr>
          <p:cNvPr id="10" name="Bild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339261"/>
            <a:ext cx="2962663" cy="960122"/>
          </a:xfrm>
          <a:prstGeom prst="rect">
            <a:avLst/>
          </a:prstGeom>
        </p:spPr>
      </p:pic>
      <p:sp>
        <p:nvSpPr>
          <p:cNvPr id="12" name="Tittel 1"/>
          <p:cNvSpPr>
            <a:spLocks noGrp="1"/>
          </p:cNvSpPr>
          <p:nvPr>
            <p:ph type="ctrTitle"/>
          </p:nvPr>
        </p:nvSpPr>
        <p:spPr>
          <a:xfrm>
            <a:off x="4572000" y="2279886"/>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13" name="Undertittel 2"/>
          <p:cNvSpPr>
            <a:spLocks noGrp="1"/>
          </p:cNvSpPr>
          <p:nvPr>
            <p:ph type="subTitle" idx="1"/>
          </p:nvPr>
        </p:nvSpPr>
        <p:spPr>
          <a:xfrm>
            <a:off x="4572000" y="3051520"/>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Tree>
    <p:extLst>
      <p:ext uri="{BB962C8B-B14F-4D97-AF65-F5344CB8AC3E}">
        <p14:creationId xmlns:p14="http://schemas.microsoft.com/office/powerpoint/2010/main" val="3127885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lde slide m/ tekst og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91440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4" name="Title 1">
            <a:extLst>
              <a:ext uri="{FF2B5EF4-FFF2-40B4-BE49-F238E27FC236}">
                <a16:creationId xmlns:a16="http://schemas.microsoft.com/office/drawing/2014/main" id="{BC9E28CE-C4DB-4E8C-A0AD-DC7F9A8768DD}"/>
              </a:ext>
            </a:extLst>
          </p:cNvPr>
          <p:cNvSpPr>
            <a:spLocks noGrp="1"/>
          </p:cNvSpPr>
          <p:nvPr>
            <p:ph type="ctrTitle"/>
          </p:nvPr>
        </p:nvSpPr>
        <p:spPr>
          <a:xfrm>
            <a:off x="332185" y="1924051"/>
            <a:ext cx="6943725" cy="444104"/>
          </a:xfrm>
        </p:spPr>
        <p:txBody>
          <a:bodyPr lIns="0" tIns="0" rIns="0" bIns="0" anchor="b">
            <a:normAutofit/>
          </a:bodyPr>
          <a:lstStyle>
            <a:lvl1pPr algn="l">
              <a:defRPr sz="3000"/>
            </a:lvl1pPr>
          </a:lstStyle>
          <a:p>
            <a:r>
              <a:rPr lang="nb-NO"/>
              <a:t>Klikk for å redigere tittelstil</a:t>
            </a:r>
            <a:endParaRPr lang="en-US"/>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332185" y="2507457"/>
            <a:ext cx="6943724" cy="273844"/>
          </a:xfrm>
        </p:spPr>
        <p:txBody>
          <a:bodyPr lIns="0" tIns="0" rIns="0" bIns="0">
            <a:noAutofit/>
          </a:bodyPr>
          <a:lstStyle>
            <a:lvl1pPr marL="0" indent="0" algn="l">
              <a:buNone/>
              <a:defRPr sz="21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8" name="Text Placeholder 12">
            <a:extLst>
              <a:ext uri="{FF2B5EF4-FFF2-40B4-BE49-F238E27FC236}">
                <a16:creationId xmlns:a16="http://schemas.microsoft.com/office/drawing/2014/main" id="{00A21E6E-2DD5-0245-9BB2-F81ADEECDEC0}"/>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15" name="Text Placeholder 8">
            <a:extLst>
              <a:ext uri="{FF2B5EF4-FFF2-40B4-BE49-F238E27FC236}">
                <a16:creationId xmlns:a16="http://schemas.microsoft.com/office/drawing/2014/main" id="{B546FE2B-83A9-E540-B019-77382B66215E}"/>
              </a:ext>
            </a:extLst>
          </p:cNvPr>
          <p:cNvSpPr>
            <a:spLocks noGrp="1"/>
          </p:cNvSpPr>
          <p:nvPr>
            <p:ph type="body" sz="quarter" idx="16" hasCustomPrompt="1"/>
          </p:nvPr>
        </p:nvSpPr>
        <p:spPr>
          <a:xfrm>
            <a:off x="337825" y="479732"/>
            <a:ext cx="835067" cy="287742"/>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2499761019"/>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2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Bilde slide u/ tekst og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91440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8" name="Text Placeholder 12">
            <a:extLst>
              <a:ext uri="{FF2B5EF4-FFF2-40B4-BE49-F238E27FC236}">
                <a16:creationId xmlns:a16="http://schemas.microsoft.com/office/drawing/2014/main" id="{00A21E6E-2DD5-0245-9BB2-F81ADEECDEC0}"/>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614884913"/>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28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blå titte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143000"/>
            <a:ext cx="9144000" cy="400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650580" y="1989535"/>
            <a:ext cx="4164807" cy="932259"/>
          </a:xfrm>
        </p:spPr>
        <p:txBody>
          <a:bodyPr lIns="0" tIns="0" rIns="0" bIns="0" anchor="b">
            <a:normAutofit/>
          </a:bodyPr>
          <a:lstStyle>
            <a:lvl1pPr algn="l">
              <a:defRPr sz="3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3193256"/>
            <a:ext cx="4164806" cy="385763"/>
          </a:xfrm>
        </p:spPr>
        <p:txBody>
          <a:bodyPr lIns="0" tIns="0" rIns="0" bIns="0">
            <a:noAutofit/>
          </a:bodyPr>
          <a:lstStyle>
            <a:lvl1pPr marL="0" indent="0" algn="l">
              <a:buNone/>
              <a:defRPr sz="15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pic>
        <p:nvPicPr>
          <p:cNvPr id="11" name="Picture 10">
            <a:extLst>
              <a:ext uri="{FF2B5EF4-FFF2-40B4-BE49-F238E27FC236}">
                <a16:creationId xmlns:a16="http://schemas.microsoft.com/office/drawing/2014/main" id="{2D44585A-7F77-8047-AAB8-CC1C9BC104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181" y="478574"/>
            <a:ext cx="835067" cy="288900"/>
          </a:xfrm>
          <a:prstGeom prst="rect">
            <a:avLst/>
          </a:prstGeom>
        </p:spPr>
      </p:pic>
    </p:spTree>
    <p:extLst>
      <p:ext uri="{BB962C8B-B14F-4D97-AF65-F5344CB8AC3E}">
        <p14:creationId xmlns:p14="http://schemas.microsoft.com/office/powerpoint/2010/main" val="3868083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oransje titte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143000"/>
            <a:ext cx="9144000" cy="400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650580" y="1989535"/>
            <a:ext cx="4164807" cy="932259"/>
          </a:xfrm>
        </p:spPr>
        <p:txBody>
          <a:bodyPr lIns="0" tIns="0" rIns="0" bIns="0" anchor="b">
            <a:normAutofit/>
          </a:bodyPr>
          <a:lstStyle>
            <a:lvl1pPr algn="l">
              <a:defRPr sz="3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3193256"/>
            <a:ext cx="4164806" cy="385763"/>
          </a:xfrm>
        </p:spPr>
        <p:txBody>
          <a:bodyPr lIns="0" tIns="0" rIns="0" bIns="0">
            <a:noAutofit/>
          </a:bodyPr>
          <a:lstStyle>
            <a:lvl1pPr marL="0" indent="0" algn="l">
              <a:buNone/>
              <a:defRPr sz="15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pic>
        <p:nvPicPr>
          <p:cNvPr id="7" name="Picture 6">
            <a:extLst>
              <a:ext uri="{FF2B5EF4-FFF2-40B4-BE49-F238E27FC236}">
                <a16:creationId xmlns:a16="http://schemas.microsoft.com/office/drawing/2014/main" id="{D3F53F6D-1B96-3F49-9259-87588319B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181" y="478574"/>
            <a:ext cx="835067" cy="288900"/>
          </a:xfrm>
          <a:prstGeom prst="rect">
            <a:avLst/>
          </a:prstGeom>
        </p:spPr>
      </p:pic>
    </p:spTree>
    <p:extLst>
      <p:ext uri="{BB962C8B-B14F-4D97-AF65-F5344CB8AC3E}">
        <p14:creationId xmlns:p14="http://schemas.microsoft.com/office/powerpoint/2010/main" val="3728406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ilde i bun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2350294"/>
            <a:ext cx="9144000" cy="2793206"/>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6" y="1146572"/>
            <a:ext cx="3423641" cy="989409"/>
          </a:xfrm>
        </p:spPr>
        <p:txBody>
          <a:bodyPr lIns="0" tIns="0" rIns="0" bIns="0" anchor="t">
            <a:normAutofit/>
          </a:bodyPr>
          <a:lstStyle>
            <a:lvl1pPr algn="l">
              <a:defRPr sz="21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1146572"/>
            <a:ext cx="4164806" cy="989409"/>
          </a:xfrm>
        </p:spPr>
        <p:txBody>
          <a:bodyPr lIns="0" tIns="0" rIns="0" bIns="0">
            <a:normAutofit/>
          </a:bodyPr>
          <a:lstStyle>
            <a:lvl1pPr marL="0" indent="0" algn="l">
              <a:spcBef>
                <a:spcPts val="0"/>
              </a:spcBef>
              <a:buNone/>
              <a:defRPr sz="15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6" name="Text Placeholder 12">
            <a:extLst>
              <a:ext uri="{FF2B5EF4-FFF2-40B4-BE49-F238E27FC236}">
                <a16:creationId xmlns:a16="http://schemas.microsoft.com/office/drawing/2014/main" id="{D5C34F7B-757C-6A44-BCDD-8B9F442003F7}"/>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775969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e og innho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5372100" y="485776"/>
            <a:ext cx="3443288" cy="4071937"/>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14" name="Text Placeholder 12">
            <a:extLst>
              <a:ext uri="{FF2B5EF4-FFF2-40B4-BE49-F238E27FC236}">
                <a16:creationId xmlns:a16="http://schemas.microsoft.com/office/drawing/2014/main" id="{225EB384-5F9C-42D8-8E71-B711AFCB3007}"/>
              </a:ext>
            </a:extLst>
          </p:cNvPr>
          <p:cNvSpPr>
            <a:spLocks noGrp="1"/>
          </p:cNvSpPr>
          <p:nvPr>
            <p:ph type="body" sz="quarter" idx="16" hasCustomPrompt="1"/>
          </p:nvPr>
        </p:nvSpPr>
        <p:spPr>
          <a:xfrm>
            <a:off x="7382895" y="4318988"/>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itle 1">
            <a:extLst>
              <a:ext uri="{FF2B5EF4-FFF2-40B4-BE49-F238E27FC236}">
                <a16:creationId xmlns:a16="http://schemas.microsoft.com/office/drawing/2014/main" id="{B132315B-6FFE-7C45-87B3-7A83A3C0A9CE}"/>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4178018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ort bild og innho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5372100" y="1"/>
            <a:ext cx="37719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itle 1">
            <a:extLst>
              <a:ext uri="{FF2B5EF4-FFF2-40B4-BE49-F238E27FC236}">
                <a16:creationId xmlns:a16="http://schemas.microsoft.com/office/drawing/2014/main" id="{880B7925-6C9D-FB42-9574-A060EC9D48F2}"/>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8" name="Text Placeholder 12">
            <a:extLst>
              <a:ext uri="{FF2B5EF4-FFF2-40B4-BE49-F238E27FC236}">
                <a16:creationId xmlns:a16="http://schemas.microsoft.com/office/drawing/2014/main" id="{CC3B970C-63E5-4D8E-B95E-B803D5042CDE}"/>
              </a:ext>
            </a:extLst>
          </p:cNvPr>
          <p:cNvSpPr>
            <a:spLocks noGrp="1"/>
          </p:cNvSpPr>
          <p:nvPr>
            <p:ph type="body" sz="quarter" idx="16"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277190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tort bilde og ikon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65915" y="0"/>
            <a:ext cx="3778085" cy="5143500"/>
          </a:xfrm>
        </p:spPr>
        <p:txBody>
          <a:bodyPr/>
          <a:lstStyle>
            <a:lvl1pPr marL="257175" indent="-257175">
              <a:buFont typeface="Arial" panose="020B0604020202020204" pitchFamily="34" charset="0"/>
              <a:buChar char="•"/>
              <a:defRPr/>
            </a:lvl1pPr>
          </a:lstStyle>
          <a:p>
            <a:r>
              <a:rPr lang="nb-NO"/>
              <a:t>Klikk på ikonet for å legge til et bilde</a:t>
            </a:r>
            <a:endParaRPr lang="en-US"/>
          </a:p>
        </p:txBody>
      </p:sp>
      <p:sp>
        <p:nvSpPr>
          <p:cNvPr id="43" name="Plassholder for tekst 2">
            <a:extLst>
              <a:ext uri="{FF2B5EF4-FFF2-40B4-BE49-F238E27FC236}">
                <a16:creationId xmlns:a16="http://schemas.microsoft.com/office/drawing/2014/main" id="{FF46E68F-14F9-B74B-AA8F-CA228D7673B5}"/>
              </a:ext>
            </a:extLst>
          </p:cNvPr>
          <p:cNvSpPr>
            <a:spLocks noGrp="1"/>
          </p:cNvSpPr>
          <p:nvPr>
            <p:ph type="body" sz="quarter" idx="13" hasCustomPrompt="1"/>
          </p:nvPr>
        </p:nvSpPr>
        <p:spPr>
          <a:xfrm>
            <a:off x="339453" y="1139106"/>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4" name="Text Placeholder 7">
            <a:extLst>
              <a:ext uri="{FF2B5EF4-FFF2-40B4-BE49-F238E27FC236}">
                <a16:creationId xmlns:a16="http://schemas.microsoft.com/office/drawing/2014/main" id="{013165E3-497F-5545-A7CC-F98F3BEAA7C3}"/>
              </a:ext>
            </a:extLst>
          </p:cNvPr>
          <p:cNvSpPr>
            <a:spLocks noGrp="1"/>
          </p:cNvSpPr>
          <p:nvPr>
            <p:ph type="body" sz="quarter" idx="34"/>
          </p:nvPr>
        </p:nvSpPr>
        <p:spPr>
          <a:xfrm>
            <a:off x="1060847" y="1139106"/>
            <a:ext cx="3439716"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5" name="Plassholder for tekst 2">
            <a:extLst>
              <a:ext uri="{FF2B5EF4-FFF2-40B4-BE49-F238E27FC236}">
                <a16:creationId xmlns:a16="http://schemas.microsoft.com/office/drawing/2014/main" id="{AB4E3CBC-9114-744C-8105-3B9D6CFF65B0}"/>
              </a:ext>
            </a:extLst>
          </p:cNvPr>
          <p:cNvSpPr>
            <a:spLocks noGrp="1"/>
          </p:cNvSpPr>
          <p:nvPr>
            <p:ph type="body" sz="quarter" idx="35" hasCustomPrompt="1"/>
          </p:nvPr>
        </p:nvSpPr>
        <p:spPr>
          <a:xfrm>
            <a:off x="336572" y="1779327"/>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6" name="Text Placeholder 7">
            <a:extLst>
              <a:ext uri="{FF2B5EF4-FFF2-40B4-BE49-F238E27FC236}">
                <a16:creationId xmlns:a16="http://schemas.microsoft.com/office/drawing/2014/main" id="{B141B712-90AE-8442-AAD2-4C960BBE2146}"/>
              </a:ext>
            </a:extLst>
          </p:cNvPr>
          <p:cNvSpPr>
            <a:spLocks noGrp="1"/>
          </p:cNvSpPr>
          <p:nvPr>
            <p:ph type="body" sz="quarter" idx="41"/>
          </p:nvPr>
        </p:nvSpPr>
        <p:spPr>
          <a:xfrm>
            <a:off x="1057093" y="1779327"/>
            <a:ext cx="3439716"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7" name="Plassholder for tekst 2">
            <a:extLst>
              <a:ext uri="{FF2B5EF4-FFF2-40B4-BE49-F238E27FC236}">
                <a16:creationId xmlns:a16="http://schemas.microsoft.com/office/drawing/2014/main" id="{6891FC0B-D103-A74D-A154-2AB2BB4871C9}"/>
              </a:ext>
            </a:extLst>
          </p:cNvPr>
          <p:cNvSpPr>
            <a:spLocks noGrp="1"/>
          </p:cNvSpPr>
          <p:nvPr>
            <p:ph type="body" sz="quarter" idx="42" hasCustomPrompt="1"/>
          </p:nvPr>
        </p:nvSpPr>
        <p:spPr>
          <a:xfrm>
            <a:off x="336572" y="2419548"/>
            <a:ext cx="396763"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8" name="Text Placeholder 7">
            <a:extLst>
              <a:ext uri="{FF2B5EF4-FFF2-40B4-BE49-F238E27FC236}">
                <a16:creationId xmlns:a16="http://schemas.microsoft.com/office/drawing/2014/main" id="{D126A573-B7E6-8B43-A5AE-5AEB07C37A5D}"/>
              </a:ext>
            </a:extLst>
          </p:cNvPr>
          <p:cNvSpPr>
            <a:spLocks noGrp="1"/>
          </p:cNvSpPr>
          <p:nvPr>
            <p:ph type="body" sz="quarter" idx="43"/>
          </p:nvPr>
        </p:nvSpPr>
        <p:spPr>
          <a:xfrm>
            <a:off x="1058031" y="2419547"/>
            <a:ext cx="3438778"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9" name="Plassholder for tekst 2">
            <a:extLst>
              <a:ext uri="{FF2B5EF4-FFF2-40B4-BE49-F238E27FC236}">
                <a16:creationId xmlns:a16="http://schemas.microsoft.com/office/drawing/2014/main" id="{6976C4FB-44F0-054D-A46E-8B77F90224D0}"/>
              </a:ext>
            </a:extLst>
          </p:cNvPr>
          <p:cNvSpPr>
            <a:spLocks noGrp="1"/>
          </p:cNvSpPr>
          <p:nvPr>
            <p:ph type="body" sz="quarter" idx="44" hasCustomPrompt="1"/>
          </p:nvPr>
        </p:nvSpPr>
        <p:spPr>
          <a:xfrm>
            <a:off x="336570" y="3059769"/>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50" name="Text Placeholder 7">
            <a:extLst>
              <a:ext uri="{FF2B5EF4-FFF2-40B4-BE49-F238E27FC236}">
                <a16:creationId xmlns:a16="http://schemas.microsoft.com/office/drawing/2014/main" id="{3C0E11F1-614D-F441-B95E-02429680702F}"/>
              </a:ext>
            </a:extLst>
          </p:cNvPr>
          <p:cNvSpPr>
            <a:spLocks noGrp="1"/>
          </p:cNvSpPr>
          <p:nvPr>
            <p:ph type="body" sz="quarter" idx="45"/>
          </p:nvPr>
        </p:nvSpPr>
        <p:spPr>
          <a:xfrm>
            <a:off x="1058969" y="3059768"/>
            <a:ext cx="3437839"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51" name="Plassholder for tekst 2">
            <a:extLst>
              <a:ext uri="{FF2B5EF4-FFF2-40B4-BE49-F238E27FC236}">
                <a16:creationId xmlns:a16="http://schemas.microsoft.com/office/drawing/2014/main" id="{CB0C5965-1295-DD4E-B5D1-606829AD17F4}"/>
              </a:ext>
            </a:extLst>
          </p:cNvPr>
          <p:cNvSpPr>
            <a:spLocks noGrp="1"/>
          </p:cNvSpPr>
          <p:nvPr>
            <p:ph type="body" sz="quarter" idx="46" hasCustomPrompt="1"/>
          </p:nvPr>
        </p:nvSpPr>
        <p:spPr>
          <a:xfrm>
            <a:off x="336569" y="3699988"/>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52" name="Text Placeholder 7">
            <a:extLst>
              <a:ext uri="{FF2B5EF4-FFF2-40B4-BE49-F238E27FC236}">
                <a16:creationId xmlns:a16="http://schemas.microsoft.com/office/drawing/2014/main" id="{837EC896-07A4-F94D-896B-A8D59E0FEC9E}"/>
              </a:ext>
            </a:extLst>
          </p:cNvPr>
          <p:cNvSpPr>
            <a:spLocks noGrp="1"/>
          </p:cNvSpPr>
          <p:nvPr>
            <p:ph type="body" sz="quarter" idx="47"/>
          </p:nvPr>
        </p:nvSpPr>
        <p:spPr>
          <a:xfrm>
            <a:off x="1057092" y="3699989"/>
            <a:ext cx="3439715"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63" name="Title 1">
            <a:extLst>
              <a:ext uri="{FF2B5EF4-FFF2-40B4-BE49-F238E27FC236}">
                <a16:creationId xmlns:a16="http://schemas.microsoft.com/office/drawing/2014/main" id="{27AD949D-C5DC-9B4F-979E-ABF2F0706060}"/>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16" name="Text Placeholder 12">
            <a:extLst>
              <a:ext uri="{FF2B5EF4-FFF2-40B4-BE49-F238E27FC236}">
                <a16:creationId xmlns:a16="http://schemas.microsoft.com/office/drawing/2014/main" id="{48954A43-F8A0-4C98-8FFB-5421C58FA173}"/>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677252036"/>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308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713B6CA1-30D0-D94F-889F-3872D8967EBE}"/>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3361522174"/>
      </p:ext>
    </p:extLst>
  </p:cSld>
  <p:clrMapOvr>
    <a:masterClrMapping/>
  </p:clrMapOvr>
  <p:extLst>
    <p:ext uri="{DCECCB84-F9BA-43D5-87BE-67443E8EF086}">
      <p15:sldGuideLst xmlns:p15="http://schemas.microsoft.com/office/powerpoint/2012/main">
        <p15:guide id="1" orient="horz" pos="701" userDrawn="1">
          <p15:clr>
            <a:srgbClr val="FBAE40"/>
          </p15:clr>
        </p15:guide>
        <p15:guide id="2" pos="209"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lsides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87989" cy="343326"/>
          </a:xfrm>
        </p:spPr>
        <p:txBody>
          <a:bodyPr lIns="0" tIns="0" rIns="0" bIns="0" anchor="t">
            <a:normAutofit/>
          </a:bodyPr>
          <a:lstStyle>
            <a:lvl1pPr algn="l">
              <a:defRPr sz="2100"/>
            </a:lvl1pPr>
          </a:lstStyle>
          <a:p>
            <a:r>
              <a:rPr lang="nb-NO"/>
              <a:t>Klikk for å redigere tittelstil</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341116" y="1135856"/>
            <a:ext cx="8487989"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28421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23"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8741E04-24FB-4754-A22F-E8E8425AD442}" type="datetime1">
              <a:rPr lang="nb-NO" smtClean="0"/>
              <a:t>21.09.2021</a:t>
            </a:fld>
            <a:endParaRPr lang="nb-NO"/>
          </a:p>
        </p:txBody>
      </p:sp>
      <p:sp>
        <p:nvSpPr>
          <p:cNvPr id="24"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8" name="Tittel 1"/>
          <p:cNvSpPr>
            <a:spLocks noGrp="1"/>
          </p:cNvSpPr>
          <p:nvPr>
            <p:ph type="ctrTitle"/>
          </p:nvPr>
        </p:nvSpPr>
        <p:spPr>
          <a:xfrm>
            <a:off x="4572000" y="2279886"/>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9" name="Undertittel 2"/>
          <p:cNvSpPr>
            <a:spLocks noGrp="1"/>
          </p:cNvSpPr>
          <p:nvPr>
            <p:ph type="subTitle" idx="1"/>
          </p:nvPr>
        </p:nvSpPr>
        <p:spPr>
          <a:xfrm>
            <a:off x="4572000" y="3051520"/>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Tree>
    <p:extLst>
      <p:ext uri="{BB962C8B-B14F-4D97-AF65-F5344CB8AC3E}">
        <p14:creationId xmlns:p14="http://schemas.microsoft.com/office/powerpoint/2010/main" val="12479366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ønn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1160AF3F-B36B-5E44-9783-8E34E56A8ED3}"/>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9" name="Text Placeholder 2">
            <a:extLst>
              <a:ext uri="{FF2B5EF4-FFF2-40B4-BE49-F238E27FC236}">
                <a16:creationId xmlns:a16="http://schemas.microsoft.com/office/drawing/2014/main" id="{36AEFE15-FD8B-42B0-A2CF-EFFCD2626FA4}"/>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Tree>
    <p:extLst>
      <p:ext uri="{BB962C8B-B14F-4D97-AF65-F5344CB8AC3E}">
        <p14:creationId xmlns:p14="http://schemas.microsoft.com/office/powerpoint/2010/main" val="6455975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ransje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1078EF1D-3783-DE4B-83B1-366BA8B12C38}"/>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9" name="Text Placeholder 2">
            <a:extLst>
              <a:ext uri="{FF2B5EF4-FFF2-40B4-BE49-F238E27FC236}">
                <a16:creationId xmlns:a16="http://schemas.microsoft.com/office/drawing/2014/main" id="{F78431C1-F8BC-466A-A625-6EB574E29376}"/>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Tree>
    <p:extLst>
      <p:ext uri="{BB962C8B-B14F-4D97-AF65-F5344CB8AC3E}">
        <p14:creationId xmlns:p14="http://schemas.microsoft.com/office/powerpoint/2010/main" val="1199903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å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2">
            <a:extLst>
              <a:ext uri="{FF2B5EF4-FFF2-40B4-BE49-F238E27FC236}">
                <a16:creationId xmlns:a16="http://schemas.microsoft.com/office/drawing/2014/main" id="{63477453-930B-4E55-800D-9B922EF819C5}"/>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Tree>
    <p:extLst>
      <p:ext uri="{BB962C8B-B14F-4D97-AF65-F5344CB8AC3E}">
        <p14:creationId xmlns:p14="http://schemas.microsoft.com/office/powerpoint/2010/main" val="1103717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kolonner med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67129" cy="635793"/>
          </a:xfrm>
        </p:spPr>
        <p:txBody>
          <a:bodyPr lIns="0" tIns="0" rIns="0" bIns="0" anchor="t">
            <a:normAutofit/>
          </a:bodyPr>
          <a:lstStyle>
            <a:lvl1pPr algn="l">
              <a:defRPr sz="2100"/>
            </a:lvl1pPr>
          </a:lstStyle>
          <a:p>
            <a:r>
              <a:rPr lang="nb-NO"/>
              <a:t>Klikk for å redigere tittelstil</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2571750"/>
            <a:ext cx="2423518"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341115" y="2195512"/>
            <a:ext cx="2417564"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5" name="Content Placeholder 9">
            <a:extLst>
              <a:ext uri="{FF2B5EF4-FFF2-40B4-BE49-F238E27FC236}">
                <a16:creationId xmlns:a16="http://schemas.microsoft.com/office/drawing/2014/main" id="{54AAFF74-A9A2-4829-8A8D-9C50A31467A7}"/>
              </a:ext>
            </a:extLst>
          </p:cNvPr>
          <p:cNvSpPr>
            <a:spLocks noGrp="1"/>
          </p:cNvSpPr>
          <p:nvPr>
            <p:ph sz="quarter" idx="17"/>
          </p:nvPr>
        </p:nvSpPr>
        <p:spPr>
          <a:xfrm>
            <a:off x="3233737" y="2571750"/>
            <a:ext cx="2416970"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Text Placeholder 13">
            <a:extLst>
              <a:ext uri="{FF2B5EF4-FFF2-40B4-BE49-F238E27FC236}">
                <a16:creationId xmlns:a16="http://schemas.microsoft.com/office/drawing/2014/main" id="{993204DF-78E4-4303-AACE-17346DB5B014}"/>
              </a:ext>
            </a:extLst>
          </p:cNvPr>
          <p:cNvSpPr>
            <a:spLocks noGrp="1"/>
          </p:cNvSpPr>
          <p:nvPr>
            <p:ph type="body" sz="quarter" idx="18"/>
          </p:nvPr>
        </p:nvSpPr>
        <p:spPr>
          <a:xfrm>
            <a:off x="3227785" y="2195512"/>
            <a:ext cx="2416969"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7" name="Content Placeholder 9">
            <a:extLst>
              <a:ext uri="{FF2B5EF4-FFF2-40B4-BE49-F238E27FC236}">
                <a16:creationId xmlns:a16="http://schemas.microsoft.com/office/drawing/2014/main" id="{98E5ED74-13CF-437C-A9DB-7BE2890D9162}"/>
              </a:ext>
            </a:extLst>
          </p:cNvPr>
          <p:cNvSpPr>
            <a:spLocks noGrp="1"/>
          </p:cNvSpPr>
          <p:nvPr>
            <p:ph sz="quarter" idx="19"/>
          </p:nvPr>
        </p:nvSpPr>
        <p:spPr>
          <a:xfrm>
            <a:off x="6107907" y="2571750"/>
            <a:ext cx="2422922"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8" name="Text Placeholder 13">
            <a:extLst>
              <a:ext uri="{FF2B5EF4-FFF2-40B4-BE49-F238E27FC236}">
                <a16:creationId xmlns:a16="http://schemas.microsoft.com/office/drawing/2014/main" id="{5ECFDF90-B5DA-4FD7-9AF2-00149918642F}"/>
              </a:ext>
            </a:extLst>
          </p:cNvPr>
          <p:cNvSpPr>
            <a:spLocks noGrp="1"/>
          </p:cNvSpPr>
          <p:nvPr>
            <p:ph type="body" sz="quarter" idx="20"/>
          </p:nvPr>
        </p:nvSpPr>
        <p:spPr>
          <a:xfrm>
            <a:off x="6107907" y="2195512"/>
            <a:ext cx="2416969"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20" name="Picture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347662" y="1491854"/>
            <a:ext cx="509588" cy="523875"/>
          </a:xfrm>
        </p:spPr>
        <p:txBody>
          <a:bodyPr>
            <a:normAutofit/>
          </a:bodyPr>
          <a:lstStyle>
            <a:lvl1pPr marL="0" indent="0">
              <a:buNone/>
              <a:defRPr sz="800"/>
            </a:lvl1pPr>
          </a:lstStyle>
          <a:p>
            <a:r>
              <a:rPr lang="nb-NO"/>
              <a:t>Klikk på ikonet for å legge til et bilde</a:t>
            </a:r>
            <a:endParaRPr lang="en-US"/>
          </a:p>
        </p:txBody>
      </p:sp>
      <p:sp>
        <p:nvSpPr>
          <p:cNvPr id="21" name="Picture Placeholder 19">
            <a:extLst>
              <a:ext uri="{FF2B5EF4-FFF2-40B4-BE49-F238E27FC236}">
                <a16:creationId xmlns:a16="http://schemas.microsoft.com/office/drawing/2014/main" id="{2DB79318-2645-433D-995C-EEBEAA75B693}"/>
              </a:ext>
            </a:extLst>
          </p:cNvPr>
          <p:cNvSpPr>
            <a:spLocks noGrp="1"/>
          </p:cNvSpPr>
          <p:nvPr>
            <p:ph type="pic" sz="quarter" idx="22"/>
          </p:nvPr>
        </p:nvSpPr>
        <p:spPr>
          <a:xfrm>
            <a:off x="3227785" y="1491854"/>
            <a:ext cx="509588" cy="523875"/>
          </a:xfrm>
        </p:spPr>
        <p:txBody>
          <a:bodyPr>
            <a:normAutofit/>
          </a:bodyPr>
          <a:lstStyle>
            <a:lvl1pPr marL="0" indent="0">
              <a:buNone/>
              <a:defRPr sz="800"/>
            </a:lvl1pPr>
          </a:lstStyle>
          <a:p>
            <a:r>
              <a:rPr lang="nb-NO"/>
              <a:t>Klikk på ikonet for å legge til et bilde</a:t>
            </a:r>
            <a:endParaRPr lang="en-US"/>
          </a:p>
        </p:txBody>
      </p:sp>
      <p:sp>
        <p:nvSpPr>
          <p:cNvPr id="22" name="Picture Placeholder 19">
            <a:extLst>
              <a:ext uri="{FF2B5EF4-FFF2-40B4-BE49-F238E27FC236}">
                <a16:creationId xmlns:a16="http://schemas.microsoft.com/office/drawing/2014/main" id="{6FBCB379-FD0C-4184-A635-CCC09D8ED0E7}"/>
              </a:ext>
            </a:extLst>
          </p:cNvPr>
          <p:cNvSpPr>
            <a:spLocks noGrp="1"/>
          </p:cNvSpPr>
          <p:nvPr>
            <p:ph type="pic" sz="quarter" idx="23"/>
          </p:nvPr>
        </p:nvSpPr>
        <p:spPr>
          <a:xfrm>
            <a:off x="6107907" y="1483519"/>
            <a:ext cx="509588" cy="523875"/>
          </a:xfrm>
        </p:spPr>
        <p:txBody>
          <a:bodyPr>
            <a:normAutofit/>
          </a:bodyPr>
          <a:lstStyle>
            <a:lvl1pPr marL="0" indent="0">
              <a:buNone/>
              <a:defRPr sz="800"/>
            </a:lvl1pPr>
          </a:lstStyle>
          <a:p>
            <a:r>
              <a:rPr lang="nb-NO"/>
              <a:t>Klikk på ikonet for å legge til et bilde</a:t>
            </a:r>
            <a:endParaRPr lang="en-US"/>
          </a:p>
        </p:txBody>
      </p:sp>
    </p:spTree>
    <p:extLst>
      <p:ext uri="{BB962C8B-B14F-4D97-AF65-F5344CB8AC3E}">
        <p14:creationId xmlns:p14="http://schemas.microsoft.com/office/powerpoint/2010/main" val="4215178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ort bilde og iko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30873" cy="635793"/>
          </a:xfrm>
        </p:spPr>
        <p:txBody>
          <a:bodyPr lIns="0" tIns="0" rIns="0" bIns="0" anchor="t">
            <a:normAutofit/>
          </a:bodyPr>
          <a:lstStyle>
            <a:lvl1pPr algn="l">
              <a:defRPr sz="2100"/>
            </a:lvl1pPr>
          </a:lstStyle>
          <a:p>
            <a:r>
              <a:rPr lang="nb-NO"/>
              <a:t>Klikk for å redigere tittelstil</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1064419" y="1307307"/>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0" name="Picture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339328" y="1307307"/>
            <a:ext cx="414338" cy="414338"/>
          </a:xfrm>
        </p:spPr>
        <p:txBody>
          <a:bodyPr>
            <a:normAutofit/>
          </a:bodyPr>
          <a:lstStyle>
            <a:lvl1pPr marL="0" indent="0">
              <a:buNone/>
              <a:defRPr sz="800"/>
            </a:lvl1pPr>
          </a:lstStyle>
          <a:p>
            <a:r>
              <a:rPr lang="nb-NO"/>
              <a:t>Klikk på ikonet for å legge til et bilde</a:t>
            </a:r>
            <a:endParaRPr lang="en-US"/>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1064419" y="1491854"/>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9" name="Text Placeholder 13">
            <a:extLst>
              <a:ext uri="{FF2B5EF4-FFF2-40B4-BE49-F238E27FC236}">
                <a16:creationId xmlns:a16="http://schemas.microsoft.com/office/drawing/2014/main" id="{8B9E26B2-36FE-4D21-825A-38F22C72E4B4}"/>
              </a:ext>
            </a:extLst>
          </p:cNvPr>
          <p:cNvSpPr>
            <a:spLocks noGrp="1"/>
          </p:cNvSpPr>
          <p:nvPr>
            <p:ph type="body" sz="quarter" idx="23"/>
          </p:nvPr>
        </p:nvSpPr>
        <p:spPr>
          <a:xfrm>
            <a:off x="1060847" y="2175868"/>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3" name="Picture Placeholder 19">
            <a:extLst>
              <a:ext uri="{FF2B5EF4-FFF2-40B4-BE49-F238E27FC236}">
                <a16:creationId xmlns:a16="http://schemas.microsoft.com/office/drawing/2014/main" id="{45F9AE6E-981B-4FB4-B635-EB2C7CA7DED9}"/>
              </a:ext>
            </a:extLst>
          </p:cNvPr>
          <p:cNvSpPr>
            <a:spLocks noGrp="1"/>
          </p:cNvSpPr>
          <p:nvPr>
            <p:ph type="pic" sz="quarter" idx="24"/>
          </p:nvPr>
        </p:nvSpPr>
        <p:spPr>
          <a:xfrm>
            <a:off x="339329" y="2180928"/>
            <a:ext cx="414338" cy="414338"/>
          </a:xfrm>
        </p:spPr>
        <p:txBody>
          <a:bodyPr>
            <a:normAutofit/>
          </a:bodyPr>
          <a:lstStyle>
            <a:lvl1pPr marL="0" indent="0">
              <a:buNone/>
              <a:defRPr sz="800"/>
            </a:lvl1pPr>
          </a:lstStyle>
          <a:p>
            <a:r>
              <a:rPr lang="nb-NO"/>
              <a:t>Klikk på ikonet for å legge til et bilde</a:t>
            </a:r>
            <a:endParaRPr lang="en-US"/>
          </a:p>
        </p:txBody>
      </p:sp>
      <p:sp>
        <p:nvSpPr>
          <p:cNvPr id="24" name="Text Placeholder 7">
            <a:extLst>
              <a:ext uri="{FF2B5EF4-FFF2-40B4-BE49-F238E27FC236}">
                <a16:creationId xmlns:a16="http://schemas.microsoft.com/office/drawing/2014/main" id="{B45E4F7B-B1FB-4ECC-BC77-ADB17BDBB1DC}"/>
              </a:ext>
            </a:extLst>
          </p:cNvPr>
          <p:cNvSpPr>
            <a:spLocks noGrp="1"/>
          </p:cNvSpPr>
          <p:nvPr>
            <p:ph type="body" sz="quarter" idx="25"/>
          </p:nvPr>
        </p:nvSpPr>
        <p:spPr>
          <a:xfrm>
            <a:off x="1060847" y="2360415"/>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25" name="Text Placeholder 13">
            <a:extLst>
              <a:ext uri="{FF2B5EF4-FFF2-40B4-BE49-F238E27FC236}">
                <a16:creationId xmlns:a16="http://schemas.microsoft.com/office/drawing/2014/main" id="{E5F1CCF1-C451-417C-A803-D362C9BA5DA1}"/>
              </a:ext>
            </a:extLst>
          </p:cNvPr>
          <p:cNvSpPr>
            <a:spLocks noGrp="1"/>
          </p:cNvSpPr>
          <p:nvPr>
            <p:ph type="body" sz="quarter" idx="26"/>
          </p:nvPr>
        </p:nvSpPr>
        <p:spPr>
          <a:xfrm>
            <a:off x="1067991" y="3025975"/>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6" name="Picture Placeholder 19">
            <a:extLst>
              <a:ext uri="{FF2B5EF4-FFF2-40B4-BE49-F238E27FC236}">
                <a16:creationId xmlns:a16="http://schemas.microsoft.com/office/drawing/2014/main" id="{DD8D9CFF-FA8A-411A-ACCA-01E5C5FD8B9D}"/>
              </a:ext>
            </a:extLst>
          </p:cNvPr>
          <p:cNvSpPr>
            <a:spLocks noGrp="1"/>
          </p:cNvSpPr>
          <p:nvPr>
            <p:ph type="pic" sz="quarter" idx="27"/>
          </p:nvPr>
        </p:nvSpPr>
        <p:spPr>
          <a:xfrm>
            <a:off x="339328" y="3025975"/>
            <a:ext cx="414338" cy="414338"/>
          </a:xfrm>
        </p:spPr>
        <p:txBody>
          <a:bodyPr>
            <a:normAutofit/>
          </a:bodyPr>
          <a:lstStyle>
            <a:lvl1pPr marL="0" indent="0">
              <a:buNone/>
              <a:defRPr sz="800"/>
            </a:lvl1pPr>
          </a:lstStyle>
          <a:p>
            <a:r>
              <a:rPr lang="nb-NO"/>
              <a:t>Klikk på ikonet for å legge til et bilde</a:t>
            </a:r>
            <a:endParaRPr lang="en-US"/>
          </a:p>
        </p:txBody>
      </p:sp>
      <p:sp>
        <p:nvSpPr>
          <p:cNvPr id="27" name="Text Placeholder 7">
            <a:extLst>
              <a:ext uri="{FF2B5EF4-FFF2-40B4-BE49-F238E27FC236}">
                <a16:creationId xmlns:a16="http://schemas.microsoft.com/office/drawing/2014/main" id="{C3F74A91-5907-4F72-8525-A0F500974B3E}"/>
              </a:ext>
            </a:extLst>
          </p:cNvPr>
          <p:cNvSpPr>
            <a:spLocks noGrp="1"/>
          </p:cNvSpPr>
          <p:nvPr>
            <p:ph type="body" sz="quarter" idx="28"/>
          </p:nvPr>
        </p:nvSpPr>
        <p:spPr>
          <a:xfrm>
            <a:off x="1067991" y="3210522"/>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28" name="Text Placeholder 13">
            <a:extLst>
              <a:ext uri="{FF2B5EF4-FFF2-40B4-BE49-F238E27FC236}">
                <a16:creationId xmlns:a16="http://schemas.microsoft.com/office/drawing/2014/main" id="{2F2739F8-6CF3-4460-BFF7-5B64541E3BC9}"/>
              </a:ext>
            </a:extLst>
          </p:cNvPr>
          <p:cNvSpPr>
            <a:spLocks noGrp="1"/>
          </p:cNvSpPr>
          <p:nvPr>
            <p:ph type="body" sz="quarter" idx="29"/>
          </p:nvPr>
        </p:nvSpPr>
        <p:spPr>
          <a:xfrm>
            <a:off x="1060847" y="3883225"/>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9" name="Picture Placeholder 19">
            <a:extLst>
              <a:ext uri="{FF2B5EF4-FFF2-40B4-BE49-F238E27FC236}">
                <a16:creationId xmlns:a16="http://schemas.microsoft.com/office/drawing/2014/main" id="{D094852A-5A09-47B7-A910-B174795B5154}"/>
              </a:ext>
            </a:extLst>
          </p:cNvPr>
          <p:cNvSpPr>
            <a:spLocks noGrp="1"/>
          </p:cNvSpPr>
          <p:nvPr>
            <p:ph type="pic" sz="quarter" idx="30"/>
          </p:nvPr>
        </p:nvSpPr>
        <p:spPr>
          <a:xfrm>
            <a:off x="339328" y="3895342"/>
            <a:ext cx="414338" cy="414338"/>
          </a:xfrm>
        </p:spPr>
        <p:txBody>
          <a:bodyPr>
            <a:normAutofit/>
          </a:bodyPr>
          <a:lstStyle>
            <a:lvl1pPr marL="0" indent="0">
              <a:buNone/>
              <a:defRPr sz="800"/>
            </a:lvl1pPr>
          </a:lstStyle>
          <a:p>
            <a:r>
              <a:rPr lang="nb-NO"/>
              <a:t>Klikk på ikonet for å legge til et bilde</a:t>
            </a:r>
            <a:endParaRPr lang="en-US"/>
          </a:p>
        </p:txBody>
      </p:sp>
      <p:sp>
        <p:nvSpPr>
          <p:cNvPr id="30" name="Text Placeholder 7">
            <a:extLst>
              <a:ext uri="{FF2B5EF4-FFF2-40B4-BE49-F238E27FC236}">
                <a16:creationId xmlns:a16="http://schemas.microsoft.com/office/drawing/2014/main" id="{8939F56D-1157-48CB-9704-449C852C4A9F}"/>
              </a:ext>
            </a:extLst>
          </p:cNvPr>
          <p:cNvSpPr>
            <a:spLocks noGrp="1"/>
          </p:cNvSpPr>
          <p:nvPr>
            <p:ph type="body" sz="quarter" idx="31"/>
          </p:nvPr>
        </p:nvSpPr>
        <p:spPr>
          <a:xfrm>
            <a:off x="1060847" y="4067772"/>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86387" y="0"/>
            <a:ext cx="3757613" cy="5143500"/>
          </a:xfrm>
        </p:spPr>
        <p:txBody>
          <a:bodyPr/>
          <a:lstStyle/>
          <a:p>
            <a:r>
              <a:rPr lang="nb-NO"/>
              <a:t>Klikk på ikonet for å legge til et bilde</a:t>
            </a:r>
            <a:endParaRPr lang="en-US"/>
          </a:p>
        </p:txBody>
      </p:sp>
      <p:sp>
        <p:nvSpPr>
          <p:cNvPr id="18" name="Text Placeholder 12">
            <a:extLst>
              <a:ext uri="{FF2B5EF4-FFF2-40B4-BE49-F238E27FC236}">
                <a16:creationId xmlns:a16="http://schemas.microsoft.com/office/drawing/2014/main" id="{D3E05BAC-792E-4B17-B5EC-CC811982C9E4}"/>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123365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ort bilde med 4 tekstblok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30873" cy="635793"/>
          </a:xfrm>
        </p:spPr>
        <p:txBody>
          <a:bodyPr lIns="0" tIns="0" rIns="0" bIns="0" anchor="t">
            <a:normAutofit/>
          </a:bodyPr>
          <a:lstStyle>
            <a:lvl1pPr algn="l">
              <a:defRPr sz="2100"/>
            </a:lvl1pPr>
          </a:lstStyle>
          <a:p>
            <a:r>
              <a:rPr lang="nb-NO"/>
              <a:t>Klikk for å redigere tittelstil</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341114" y="1458518"/>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341114" y="1943099"/>
            <a:ext cx="1973461" cy="567336"/>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86387" y="0"/>
            <a:ext cx="3757613" cy="5143500"/>
          </a:xfrm>
        </p:spPr>
        <p:txBody>
          <a:bodyPr/>
          <a:lstStyle/>
          <a:p>
            <a:r>
              <a:rPr lang="nb-NO"/>
              <a:t>Klikk på ikonet for å legge til et bilde</a:t>
            </a:r>
            <a:endParaRPr lang="en-US"/>
          </a:p>
        </p:txBody>
      </p:sp>
      <p:sp>
        <p:nvSpPr>
          <p:cNvPr id="22" name="Text Placeholder 13">
            <a:extLst>
              <a:ext uri="{FF2B5EF4-FFF2-40B4-BE49-F238E27FC236}">
                <a16:creationId xmlns:a16="http://schemas.microsoft.com/office/drawing/2014/main" id="{7C8E24AA-86B3-47C8-A1B3-6D0BAD78D829}"/>
              </a:ext>
            </a:extLst>
          </p:cNvPr>
          <p:cNvSpPr>
            <a:spLocks noGrp="1"/>
          </p:cNvSpPr>
          <p:nvPr>
            <p:ph type="body" sz="quarter" idx="33"/>
          </p:nvPr>
        </p:nvSpPr>
        <p:spPr>
          <a:xfrm>
            <a:off x="2513707" y="1458518"/>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32" name="Text Placeholder 7">
            <a:extLst>
              <a:ext uri="{FF2B5EF4-FFF2-40B4-BE49-F238E27FC236}">
                <a16:creationId xmlns:a16="http://schemas.microsoft.com/office/drawing/2014/main" id="{CCE881AC-00B8-46B3-98A6-D46B777C5BF4}"/>
              </a:ext>
            </a:extLst>
          </p:cNvPr>
          <p:cNvSpPr>
            <a:spLocks noGrp="1"/>
          </p:cNvSpPr>
          <p:nvPr>
            <p:ph type="body" sz="quarter" idx="34"/>
          </p:nvPr>
        </p:nvSpPr>
        <p:spPr>
          <a:xfrm>
            <a:off x="2513707" y="1943099"/>
            <a:ext cx="1973461" cy="567336"/>
          </a:xfrm>
        </p:spPr>
        <p:txBody>
          <a:bodyPr lIns="0" tIns="0" rIns="0" bIns="0">
            <a:noAutofit/>
          </a:bodyPr>
          <a:lstStyle>
            <a:lvl1pPr marL="0" indent="0">
              <a:spcBef>
                <a:spcPts val="0"/>
              </a:spcBef>
              <a:buNone/>
              <a:defRPr sz="1200"/>
            </a:lvl1pPr>
          </a:lstStyle>
          <a:p>
            <a:pPr lvl="0"/>
            <a:r>
              <a:rPr lang="nb-NO"/>
              <a:t>Klikk for å redigere tekststiler i malen</a:t>
            </a:r>
          </a:p>
        </p:txBody>
      </p:sp>
      <p:sp>
        <p:nvSpPr>
          <p:cNvPr id="33" name="Text Placeholder 13">
            <a:extLst>
              <a:ext uri="{FF2B5EF4-FFF2-40B4-BE49-F238E27FC236}">
                <a16:creationId xmlns:a16="http://schemas.microsoft.com/office/drawing/2014/main" id="{A8FDDA3C-716A-4759-806C-5DB100C49F7C}"/>
              </a:ext>
            </a:extLst>
          </p:cNvPr>
          <p:cNvSpPr>
            <a:spLocks noGrp="1"/>
          </p:cNvSpPr>
          <p:nvPr>
            <p:ph type="body" sz="quarter" idx="35"/>
          </p:nvPr>
        </p:nvSpPr>
        <p:spPr>
          <a:xfrm>
            <a:off x="341114" y="2859287"/>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34" name="Text Placeholder 7">
            <a:extLst>
              <a:ext uri="{FF2B5EF4-FFF2-40B4-BE49-F238E27FC236}">
                <a16:creationId xmlns:a16="http://schemas.microsoft.com/office/drawing/2014/main" id="{10D00A87-B543-422B-B3F6-50667D496943}"/>
              </a:ext>
            </a:extLst>
          </p:cNvPr>
          <p:cNvSpPr>
            <a:spLocks noGrp="1"/>
          </p:cNvSpPr>
          <p:nvPr>
            <p:ph type="body" sz="quarter" idx="36"/>
          </p:nvPr>
        </p:nvSpPr>
        <p:spPr>
          <a:xfrm>
            <a:off x="341114" y="3343868"/>
            <a:ext cx="1973461" cy="567336"/>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35" name="Text Placeholder 13">
            <a:extLst>
              <a:ext uri="{FF2B5EF4-FFF2-40B4-BE49-F238E27FC236}">
                <a16:creationId xmlns:a16="http://schemas.microsoft.com/office/drawing/2014/main" id="{0F0EE78A-9B84-424C-BD8D-2E707B33E3D2}"/>
              </a:ext>
            </a:extLst>
          </p:cNvPr>
          <p:cNvSpPr>
            <a:spLocks noGrp="1"/>
          </p:cNvSpPr>
          <p:nvPr>
            <p:ph type="body" sz="quarter" idx="37"/>
          </p:nvPr>
        </p:nvSpPr>
        <p:spPr>
          <a:xfrm>
            <a:off x="2513707" y="2859287"/>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36" name="Text Placeholder 7">
            <a:extLst>
              <a:ext uri="{FF2B5EF4-FFF2-40B4-BE49-F238E27FC236}">
                <a16:creationId xmlns:a16="http://schemas.microsoft.com/office/drawing/2014/main" id="{4430CDDC-8634-4343-8FF3-1AD418327CD1}"/>
              </a:ext>
            </a:extLst>
          </p:cNvPr>
          <p:cNvSpPr>
            <a:spLocks noGrp="1"/>
          </p:cNvSpPr>
          <p:nvPr>
            <p:ph type="body" sz="quarter" idx="38"/>
          </p:nvPr>
        </p:nvSpPr>
        <p:spPr>
          <a:xfrm>
            <a:off x="2513707" y="3343868"/>
            <a:ext cx="1973461" cy="567336"/>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5" name="Text Placeholder 12">
            <a:extLst>
              <a:ext uri="{FF2B5EF4-FFF2-40B4-BE49-F238E27FC236}">
                <a16:creationId xmlns:a16="http://schemas.microsoft.com/office/drawing/2014/main" id="{FE025022-E210-4042-8BF6-D26DB60B04AD}"/>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4284050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nhold og grå tekstboks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B62C58-2CAC-44FA-BAA7-9ACE95E6489B}"/>
              </a:ext>
            </a:extLst>
          </p:cNvPr>
          <p:cNvSpPr/>
          <p:nvPr userDrawn="1"/>
        </p:nvSpPr>
        <p:spPr>
          <a:xfrm>
            <a:off x="5386387" y="1164431"/>
            <a:ext cx="3757613" cy="871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F893861-7148-47B2-B986-492254301187}"/>
              </a:ext>
            </a:extLst>
          </p:cNvPr>
          <p:cNvSpPr/>
          <p:nvPr userDrawn="1"/>
        </p:nvSpPr>
        <p:spPr>
          <a:xfrm>
            <a:off x="5386387" y="2035966"/>
            <a:ext cx="3757613" cy="4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084621-A5AD-4B15-870B-1E628FF8005A}"/>
              </a:ext>
            </a:extLst>
          </p:cNvPr>
          <p:cNvSpPr/>
          <p:nvPr userDrawn="1"/>
        </p:nvSpPr>
        <p:spPr>
          <a:xfrm>
            <a:off x="5386387" y="2376487"/>
            <a:ext cx="3757613" cy="871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D613B87-5B66-46C5-B5F4-0C4619408692}"/>
              </a:ext>
            </a:extLst>
          </p:cNvPr>
          <p:cNvSpPr/>
          <p:nvPr userDrawn="1"/>
        </p:nvSpPr>
        <p:spPr>
          <a:xfrm>
            <a:off x="5386387" y="3248022"/>
            <a:ext cx="3757613" cy="4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E0E4652-ABC1-47B9-ACA5-9D288C224559}"/>
              </a:ext>
            </a:extLst>
          </p:cNvPr>
          <p:cNvSpPr/>
          <p:nvPr userDrawn="1"/>
        </p:nvSpPr>
        <p:spPr>
          <a:xfrm>
            <a:off x="5386387" y="3644027"/>
            <a:ext cx="3757613" cy="871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8E02D7-416D-4AC2-9C8E-71AFBD170756}"/>
              </a:ext>
            </a:extLst>
          </p:cNvPr>
          <p:cNvSpPr/>
          <p:nvPr userDrawn="1"/>
        </p:nvSpPr>
        <p:spPr>
          <a:xfrm>
            <a:off x="5386387" y="4515562"/>
            <a:ext cx="3757613" cy="4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59986" cy="387191"/>
          </a:xfrm>
        </p:spPr>
        <p:txBody>
          <a:bodyPr lIns="0" tIns="0" rIns="0" bIns="0" anchor="t">
            <a:noAutofit/>
          </a:bodyPr>
          <a:lstStyle>
            <a:lvl1pPr algn="l">
              <a:defRPr sz="2100"/>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365D8211-4717-4E3E-BCCB-15257B1DAC80}"/>
              </a:ext>
            </a:extLst>
          </p:cNvPr>
          <p:cNvSpPr>
            <a:spLocks noGrp="1"/>
          </p:cNvSpPr>
          <p:nvPr>
            <p:ph sz="quarter" idx="15"/>
          </p:nvPr>
        </p:nvSpPr>
        <p:spPr>
          <a:xfrm>
            <a:off x="341115" y="1137710"/>
            <a:ext cx="4145161" cy="343138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Picture Placeholder 15">
            <a:extLst>
              <a:ext uri="{FF2B5EF4-FFF2-40B4-BE49-F238E27FC236}">
                <a16:creationId xmlns:a16="http://schemas.microsoft.com/office/drawing/2014/main" id="{A6B7BFAF-6534-41F4-AC7C-85FC9445CC49}"/>
              </a:ext>
            </a:extLst>
          </p:cNvPr>
          <p:cNvSpPr>
            <a:spLocks noGrp="1"/>
          </p:cNvSpPr>
          <p:nvPr>
            <p:ph type="pic" sz="quarter" idx="16"/>
          </p:nvPr>
        </p:nvSpPr>
        <p:spPr>
          <a:xfrm>
            <a:off x="5651897" y="1343026"/>
            <a:ext cx="514350" cy="527447"/>
          </a:xfrm>
        </p:spPr>
        <p:txBody>
          <a:bodyPr>
            <a:normAutofit/>
          </a:bodyPr>
          <a:lstStyle>
            <a:lvl1pPr marL="0" indent="0">
              <a:buNone/>
              <a:defRPr sz="600"/>
            </a:lvl1pPr>
          </a:lstStyle>
          <a:p>
            <a:r>
              <a:rPr lang="nb-NO"/>
              <a:t>Klikk på ikonet for å legge til et bilde</a:t>
            </a:r>
            <a:endParaRPr lang="en-US"/>
          </a:p>
        </p:txBody>
      </p:sp>
      <p:sp>
        <p:nvSpPr>
          <p:cNvPr id="18" name="Text Placeholder 17">
            <a:extLst>
              <a:ext uri="{FF2B5EF4-FFF2-40B4-BE49-F238E27FC236}">
                <a16:creationId xmlns:a16="http://schemas.microsoft.com/office/drawing/2014/main" id="{9B7F2CC4-45F1-47F5-A1BC-C1F29E1F0A58}"/>
              </a:ext>
            </a:extLst>
          </p:cNvPr>
          <p:cNvSpPr>
            <a:spLocks noGrp="1"/>
          </p:cNvSpPr>
          <p:nvPr>
            <p:ph type="body" sz="quarter" idx="17"/>
          </p:nvPr>
        </p:nvSpPr>
        <p:spPr>
          <a:xfrm>
            <a:off x="6349604" y="1343025"/>
            <a:ext cx="2468165" cy="502444"/>
          </a:xfrm>
        </p:spPr>
        <p:txBody>
          <a:bodyPr lIns="0" tIns="0" rIns="0" bIns="0" anchor="ctr"/>
          <a:lstStyle>
            <a:lvl1pPr marL="0" indent="0">
              <a:spcBef>
                <a:spcPts val="0"/>
              </a:spcBef>
              <a:buNone/>
              <a:defRPr/>
            </a:lvl1pPr>
          </a:lstStyle>
          <a:p>
            <a:pPr lvl="0"/>
            <a:r>
              <a:rPr lang="nb-NO"/>
              <a:t>Klikk for å redigere tekststiler i malen</a:t>
            </a:r>
          </a:p>
        </p:txBody>
      </p:sp>
      <p:sp>
        <p:nvSpPr>
          <p:cNvPr id="37" name="Picture Placeholder 15">
            <a:extLst>
              <a:ext uri="{FF2B5EF4-FFF2-40B4-BE49-F238E27FC236}">
                <a16:creationId xmlns:a16="http://schemas.microsoft.com/office/drawing/2014/main" id="{CA0900D6-FACE-4283-85DC-9A00DDCBE7AB}"/>
              </a:ext>
            </a:extLst>
          </p:cNvPr>
          <p:cNvSpPr>
            <a:spLocks noGrp="1"/>
          </p:cNvSpPr>
          <p:nvPr>
            <p:ph type="pic" sz="quarter" idx="18"/>
          </p:nvPr>
        </p:nvSpPr>
        <p:spPr>
          <a:xfrm>
            <a:off x="5651897" y="2537698"/>
            <a:ext cx="514350" cy="527447"/>
          </a:xfrm>
        </p:spPr>
        <p:txBody>
          <a:bodyPr>
            <a:normAutofit/>
          </a:bodyPr>
          <a:lstStyle>
            <a:lvl1pPr marL="0" indent="0">
              <a:buNone/>
              <a:defRPr sz="600"/>
            </a:lvl1pPr>
          </a:lstStyle>
          <a:p>
            <a:r>
              <a:rPr lang="nb-NO"/>
              <a:t>Klikk på ikonet for å legge til et bilde</a:t>
            </a:r>
            <a:endParaRPr lang="en-US"/>
          </a:p>
        </p:txBody>
      </p:sp>
      <p:sp>
        <p:nvSpPr>
          <p:cNvPr id="38" name="Text Placeholder 17">
            <a:extLst>
              <a:ext uri="{FF2B5EF4-FFF2-40B4-BE49-F238E27FC236}">
                <a16:creationId xmlns:a16="http://schemas.microsoft.com/office/drawing/2014/main" id="{4BA67CDD-5218-4DB9-98E1-BCEFAB94E9D5}"/>
              </a:ext>
            </a:extLst>
          </p:cNvPr>
          <p:cNvSpPr>
            <a:spLocks noGrp="1"/>
          </p:cNvSpPr>
          <p:nvPr>
            <p:ph type="body" sz="quarter" idx="19"/>
          </p:nvPr>
        </p:nvSpPr>
        <p:spPr>
          <a:xfrm>
            <a:off x="6349604" y="2537698"/>
            <a:ext cx="2468165" cy="502444"/>
          </a:xfrm>
        </p:spPr>
        <p:txBody>
          <a:bodyPr lIns="0" tIns="0" rIns="0" bIns="0" anchor="ctr"/>
          <a:lstStyle>
            <a:lvl1pPr marL="0" indent="0">
              <a:spcBef>
                <a:spcPts val="0"/>
              </a:spcBef>
              <a:buNone/>
              <a:defRPr/>
            </a:lvl1pPr>
          </a:lstStyle>
          <a:p>
            <a:pPr lvl="0"/>
            <a:r>
              <a:rPr lang="nb-NO"/>
              <a:t>Klikk for å redigere tekststiler i malen</a:t>
            </a:r>
          </a:p>
        </p:txBody>
      </p:sp>
      <p:sp>
        <p:nvSpPr>
          <p:cNvPr id="39" name="Picture Placeholder 15">
            <a:extLst>
              <a:ext uri="{FF2B5EF4-FFF2-40B4-BE49-F238E27FC236}">
                <a16:creationId xmlns:a16="http://schemas.microsoft.com/office/drawing/2014/main" id="{73AA93F9-4163-4F9C-BDC5-AB2FEC066C55}"/>
              </a:ext>
            </a:extLst>
          </p:cNvPr>
          <p:cNvSpPr>
            <a:spLocks noGrp="1"/>
          </p:cNvSpPr>
          <p:nvPr>
            <p:ph type="pic" sz="quarter" idx="20"/>
          </p:nvPr>
        </p:nvSpPr>
        <p:spPr>
          <a:xfrm>
            <a:off x="5651897" y="3833456"/>
            <a:ext cx="514350" cy="527447"/>
          </a:xfrm>
        </p:spPr>
        <p:txBody>
          <a:bodyPr>
            <a:normAutofit/>
          </a:bodyPr>
          <a:lstStyle>
            <a:lvl1pPr marL="0" indent="0">
              <a:buNone/>
              <a:defRPr sz="600"/>
            </a:lvl1pPr>
          </a:lstStyle>
          <a:p>
            <a:r>
              <a:rPr lang="nb-NO"/>
              <a:t>Klikk på ikonet for å legge til et bilde</a:t>
            </a:r>
            <a:endParaRPr lang="en-US"/>
          </a:p>
        </p:txBody>
      </p:sp>
      <p:sp>
        <p:nvSpPr>
          <p:cNvPr id="40" name="Text Placeholder 17">
            <a:extLst>
              <a:ext uri="{FF2B5EF4-FFF2-40B4-BE49-F238E27FC236}">
                <a16:creationId xmlns:a16="http://schemas.microsoft.com/office/drawing/2014/main" id="{684405C4-7DA7-4CAC-B08B-91A0B6888D1B}"/>
              </a:ext>
            </a:extLst>
          </p:cNvPr>
          <p:cNvSpPr>
            <a:spLocks noGrp="1"/>
          </p:cNvSpPr>
          <p:nvPr>
            <p:ph type="body" sz="quarter" idx="21"/>
          </p:nvPr>
        </p:nvSpPr>
        <p:spPr>
          <a:xfrm>
            <a:off x="6349604" y="3833456"/>
            <a:ext cx="2468165" cy="502444"/>
          </a:xfrm>
        </p:spPr>
        <p:txBody>
          <a:bodyPr lIns="0" tIns="0" rIns="0" bIns="0" anchor="ctr"/>
          <a:lstStyle>
            <a:lvl1pPr marL="0" indent="0">
              <a:spcBef>
                <a:spcPts val="0"/>
              </a:spcBef>
              <a:buNone/>
              <a:defRPr/>
            </a:lvl1pPr>
          </a:lstStyle>
          <a:p>
            <a:pPr lvl="0"/>
            <a:r>
              <a:rPr lang="nb-NO"/>
              <a:t>Klikk for å redigere tekststiler i malen</a:t>
            </a:r>
          </a:p>
        </p:txBody>
      </p:sp>
      <p:sp>
        <p:nvSpPr>
          <p:cNvPr id="19" name="Text Placeholder 12">
            <a:extLst>
              <a:ext uri="{FF2B5EF4-FFF2-40B4-BE49-F238E27FC236}">
                <a16:creationId xmlns:a16="http://schemas.microsoft.com/office/drawing/2014/main" id="{EF04322E-717C-4E38-89C1-66A1D4B80501}"/>
              </a:ext>
            </a:extLst>
          </p:cNvPr>
          <p:cNvSpPr>
            <a:spLocks noGrp="1"/>
          </p:cNvSpPr>
          <p:nvPr>
            <p:ph type="body" sz="quarter" idx="22"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135261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teks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1A8DA6-DC83-4C63-B2A6-3F9080DF51B4}"/>
              </a:ext>
            </a:extLst>
          </p:cNvPr>
          <p:cNvSpPr>
            <a:spLocks noGrp="1"/>
          </p:cNvSpPr>
          <p:nvPr>
            <p:ph type="pic" sz="quarter" idx="15"/>
          </p:nvPr>
        </p:nvSpPr>
        <p:spPr>
          <a:xfrm>
            <a:off x="0" y="0"/>
            <a:ext cx="9144000" cy="5143500"/>
          </a:xfrm>
          <a:custGeom>
            <a:avLst/>
            <a:gdLst>
              <a:gd name="connsiteX0" fmla="*/ 454820 w 12192000"/>
              <a:gd name="connsiteY0" fmla="*/ 600075 h 6858000"/>
              <a:gd name="connsiteX1" fmla="*/ 454820 w 12192000"/>
              <a:gd name="connsiteY1" fmla="*/ 645794 h 6858000"/>
              <a:gd name="connsiteX2" fmla="*/ 5953127 w 12192000"/>
              <a:gd name="connsiteY2" fmla="*/ 645794 h 6858000"/>
              <a:gd name="connsiteX3" fmla="*/ 5953127 w 12192000"/>
              <a:gd name="connsiteY3" fmla="*/ 60007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4820" y="600075"/>
                </a:moveTo>
                <a:lnTo>
                  <a:pt x="454820" y="645794"/>
                </a:lnTo>
                <a:lnTo>
                  <a:pt x="5953127" y="645794"/>
                </a:lnTo>
                <a:lnTo>
                  <a:pt x="5953127" y="600075"/>
                </a:lnTo>
                <a:close/>
                <a:moveTo>
                  <a:pt x="0" y="0"/>
                </a:moveTo>
                <a:lnTo>
                  <a:pt x="12192000" y="0"/>
                </a:lnTo>
                <a:lnTo>
                  <a:pt x="12192000" y="6858000"/>
                </a:lnTo>
                <a:lnTo>
                  <a:pt x="0" y="6858000"/>
                </a:lnTo>
                <a:close/>
              </a:path>
            </a:pathLst>
          </a:custGeom>
        </p:spPr>
        <p:txBody>
          <a:bodyPr wrap="square">
            <a:noAutofit/>
          </a:bodyPr>
          <a:lstStyle/>
          <a:p>
            <a:r>
              <a:rPr lang="nb-NO"/>
              <a:t>Klikk på ikonet for å legge til et bilde</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652702"/>
            <a:ext cx="4123730" cy="2111929"/>
          </a:xfrm>
        </p:spPr>
        <p:txBody>
          <a:bodyPr lIns="0" tIns="0" rIns="0" bIns="0" anchor="t">
            <a:normAutofit/>
          </a:bodyPr>
          <a:lstStyle>
            <a:lvl1pPr algn="l">
              <a:defRPr sz="2100"/>
            </a:lvl1pPr>
          </a:lstStyle>
          <a:p>
            <a:r>
              <a:rPr lang="nb-NO"/>
              <a:t>Klikk for å redigere tittelstil</a:t>
            </a:r>
            <a:endParaRPr lang="en-US"/>
          </a:p>
        </p:txBody>
      </p:sp>
      <p:sp>
        <p:nvSpPr>
          <p:cNvPr id="7" name="Rectangle 6">
            <a:extLst>
              <a:ext uri="{FF2B5EF4-FFF2-40B4-BE49-F238E27FC236}">
                <a16:creationId xmlns:a16="http://schemas.microsoft.com/office/drawing/2014/main" id="{DE144414-19A4-431D-867C-130F344C043E}"/>
              </a:ext>
            </a:extLst>
          </p:cNvPr>
          <p:cNvSpPr/>
          <p:nvPr userDrawn="1"/>
        </p:nvSpPr>
        <p:spPr>
          <a:xfrm>
            <a:off x="341115" y="450057"/>
            <a:ext cx="4123730" cy="34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98DD43E5-5F6D-4AB1-9164-0A25535EF340}"/>
              </a:ext>
            </a:extLst>
          </p:cNvPr>
          <p:cNvSpPr>
            <a:spLocks noGrp="1"/>
          </p:cNvSpPr>
          <p:nvPr>
            <p:ph type="body" sz="quarter" idx="16"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2156390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29" name="Picture Placeholder 10">
            <a:extLst>
              <a:ext uri="{FF2B5EF4-FFF2-40B4-BE49-F238E27FC236}">
                <a16:creationId xmlns:a16="http://schemas.microsoft.com/office/drawing/2014/main" id="{F0C8698D-E09D-44B9-A425-830C7D0632CD}"/>
              </a:ext>
            </a:extLst>
          </p:cNvPr>
          <p:cNvSpPr>
            <a:spLocks noGrp="1"/>
          </p:cNvSpPr>
          <p:nvPr>
            <p:ph type="pic" sz="quarter" idx="17"/>
          </p:nvPr>
        </p:nvSpPr>
        <p:spPr>
          <a:xfrm>
            <a:off x="4682157" y="2614316"/>
            <a:ext cx="4146947" cy="1955303"/>
          </a:xfrm>
        </p:spPr>
        <p:txBody>
          <a:bodyPr/>
          <a:lstStyle/>
          <a:p>
            <a:r>
              <a:rPr lang="nb-NO"/>
              <a:t>Klikk på ikonet for å legge til et bilde</a:t>
            </a:r>
            <a:endParaRPr lang="en-US"/>
          </a:p>
        </p:txBody>
      </p:sp>
      <p:sp>
        <p:nvSpPr>
          <p:cNvPr id="11" name="Picture Placeholder 10">
            <a:extLst>
              <a:ext uri="{FF2B5EF4-FFF2-40B4-BE49-F238E27FC236}">
                <a16:creationId xmlns:a16="http://schemas.microsoft.com/office/drawing/2014/main" id="{FACB9378-8135-4964-8F39-AA3A64C6115C}"/>
              </a:ext>
            </a:extLst>
          </p:cNvPr>
          <p:cNvSpPr>
            <a:spLocks noGrp="1"/>
          </p:cNvSpPr>
          <p:nvPr>
            <p:ph type="pic" sz="quarter" idx="15"/>
          </p:nvPr>
        </p:nvSpPr>
        <p:spPr>
          <a:xfrm>
            <a:off x="314326" y="464344"/>
            <a:ext cx="4146947" cy="1964531"/>
          </a:xfrm>
        </p:spPr>
        <p:txBody>
          <a:bodyPr/>
          <a:lstStyle/>
          <a:p>
            <a:r>
              <a:rPr lang="nb-NO"/>
              <a:t>Klikk på ikonet for å legge til et bilde</a:t>
            </a:r>
            <a:endParaRPr lang="en-US"/>
          </a:p>
        </p:txBody>
      </p:sp>
      <p:sp>
        <p:nvSpPr>
          <p:cNvPr id="18" name="Text Placeholder 12">
            <a:extLst>
              <a:ext uri="{FF2B5EF4-FFF2-40B4-BE49-F238E27FC236}">
                <a16:creationId xmlns:a16="http://schemas.microsoft.com/office/drawing/2014/main" id="{16C236F3-8C54-4C2C-A2D2-89BCD56CAD6C}"/>
              </a:ext>
            </a:extLst>
          </p:cNvPr>
          <p:cNvSpPr>
            <a:spLocks noGrp="1"/>
          </p:cNvSpPr>
          <p:nvPr>
            <p:ph type="body" sz="quarter" idx="24" hasCustomPrompt="1"/>
          </p:nvPr>
        </p:nvSpPr>
        <p:spPr>
          <a:xfrm>
            <a:off x="2961085" y="2247353"/>
            <a:ext cx="1500188"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28" name="Picture Placeholder 10">
            <a:extLst>
              <a:ext uri="{FF2B5EF4-FFF2-40B4-BE49-F238E27FC236}">
                <a16:creationId xmlns:a16="http://schemas.microsoft.com/office/drawing/2014/main" id="{C33941E2-0D1C-455D-B739-C28C1A7C993F}"/>
              </a:ext>
            </a:extLst>
          </p:cNvPr>
          <p:cNvSpPr>
            <a:spLocks noGrp="1"/>
          </p:cNvSpPr>
          <p:nvPr>
            <p:ph type="pic" sz="quarter" idx="16"/>
          </p:nvPr>
        </p:nvSpPr>
        <p:spPr>
          <a:xfrm>
            <a:off x="314326" y="2614316"/>
            <a:ext cx="4146947" cy="1946075"/>
          </a:xfrm>
        </p:spPr>
        <p:txBody>
          <a:bodyPr/>
          <a:lstStyle/>
          <a:p>
            <a:r>
              <a:rPr lang="nb-NO"/>
              <a:t>Klikk på ikonet for å legge til et bilde</a:t>
            </a:r>
            <a:endParaRPr lang="en-US"/>
          </a:p>
        </p:txBody>
      </p:sp>
      <p:sp>
        <p:nvSpPr>
          <p:cNvPr id="17" name="Text Placeholder 12">
            <a:extLst>
              <a:ext uri="{FF2B5EF4-FFF2-40B4-BE49-F238E27FC236}">
                <a16:creationId xmlns:a16="http://schemas.microsoft.com/office/drawing/2014/main" id="{221F04F4-E7EF-448B-968F-70A2AFE5E79A}"/>
              </a:ext>
            </a:extLst>
          </p:cNvPr>
          <p:cNvSpPr>
            <a:spLocks noGrp="1"/>
          </p:cNvSpPr>
          <p:nvPr>
            <p:ph type="body" sz="quarter" idx="23" hasCustomPrompt="1"/>
          </p:nvPr>
        </p:nvSpPr>
        <p:spPr>
          <a:xfrm>
            <a:off x="2961085" y="4381797"/>
            <a:ext cx="1500188"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12" name="Text Placeholder 12">
            <a:extLst>
              <a:ext uri="{FF2B5EF4-FFF2-40B4-BE49-F238E27FC236}">
                <a16:creationId xmlns:a16="http://schemas.microsoft.com/office/drawing/2014/main" id="{4B9FE0F6-0C14-40ED-A827-9AE3D60E3A7B}"/>
              </a:ext>
            </a:extLst>
          </p:cNvPr>
          <p:cNvSpPr>
            <a:spLocks noGrp="1"/>
          </p:cNvSpPr>
          <p:nvPr>
            <p:ph type="body" sz="quarter" idx="22" hasCustomPrompt="1"/>
          </p:nvPr>
        </p:nvSpPr>
        <p:spPr>
          <a:xfrm>
            <a:off x="7303307" y="4391419"/>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30" name="Picture Placeholder 10">
            <a:extLst>
              <a:ext uri="{FF2B5EF4-FFF2-40B4-BE49-F238E27FC236}">
                <a16:creationId xmlns:a16="http://schemas.microsoft.com/office/drawing/2014/main" id="{C083CD9E-F350-4B20-92FD-E6D1A6C38E66}"/>
              </a:ext>
            </a:extLst>
          </p:cNvPr>
          <p:cNvSpPr>
            <a:spLocks noGrp="1"/>
          </p:cNvSpPr>
          <p:nvPr>
            <p:ph type="pic" sz="quarter" idx="18"/>
          </p:nvPr>
        </p:nvSpPr>
        <p:spPr>
          <a:xfrm>
            <a:off x="4679160" y="462559"/>
            <a:ext cx="4146947" cy="1964531"/>
          </a:xfrm>
        </p:spPr>
        <p:txBody>
          <a:bodyPr/>
          <a:lstStyle/>
          <a:p>
            <a:r>
              <a:rPr lang="nb-NO"/>
              <a:t>Klikk på ikonet for å legge til et bilde</a:t>
            </a:r>
            <a:endParaRPr lang="en-US"/>
          </a:p>
        </p:txBody>
      </p:sp>
      <p:sp>
        <p:nvSpPr>
          <p:cNvPr id="19" name="Text Placeholder 12">
            <a:extLst>
              <a:ext uri="{FF2B5EF4-FFF2-40B4-BE49-F238E27FC236}">
                <a16:creationId xmlns:a16="http://schemas.microsoft.com/office/drawing/2014/main" id="{C6EA10F9-119D-4ED2-9E60-D8738D7E2207}"/>
              </a:ext>
            </a:extLst>
          </p:cNvPr>
          <p:cNvSpPr>
            <a:spLocks noGrp="1"/>
          </p:cNvSpPr>
          <p:nvPr>
            <p:ph type="body" sz="quarter" idx="25" hasCustomPrompt="1"/>
          </p:nvPr>
        </p:nvSpPr>
        <p:spPr>
          <a:xfrm>
            <a:off x="7303307" y="224735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457038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6363571" y="4680587"/>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21.09.2021</a:t>
            </a:fld>
            <a:endParaRPr lang="nb-NO"/>
          </a:p>
        </p:txBody>
      </p:sp>
      <p:sp>
        <p:nvSpPr>
          <p:cNvPr id="7" name="Plassholder for lysbildenummer 5"/>
          <p:cNvSpPr>
            <a:spLocks noGrp="1"/>
          </p:cNvSpPr>
          <p:nvPr>
            <p:ph type="sldNum" sz="quarter" idx="4"/>
          </p:nvPr>
        </p:nvSpPr>
        <p:spPr>
          <a:xfrm>
            <a:off x="8389093" y="4680587"/>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5" name="Plassholder for tekst 17">
            <a:extLst>
              <a:ext uri="{FF2B5EF4-FFF2-40B4-BE49-F238E27FC236}">
                <a16:creationId xmlns:a16="http://schemas.microsoft.com/office/drawing/2014/main" id="{44D3E619-250E-DD46-8D31-44BA2E8C2FD5}"/>
              </a:ext>
            </a:extLst>
          </p:cNvPr>
          <p:cNvSpPr>
            <a:spLocks noGrp="1"/>
          </p:cNvSpPr>
          <p:nvPr>
            <p:ph type="body" sz="quarter" idx="13"/>
          </p:nvPr>
        </p:nvSpPr>
        <p:spPr>
          <a:xfrm>
            <a:off x="396001" y="444387"/>
            <a:ext cx="8421687" cy="319088"/>
          </a:xfrm>
        </p:spPr>
        <p:txBody>
          <a:bodyPr anchor="b" anchorCtr="0"/>
          <a:lstStyle>
            <a:lvl1pPr marL="0" indent="0">
              <a:buNone/>
              <a:defRPr sz="2000" b="1" i="0"/>
            </a:lvl1pPr>
          </a:lstStyle>
          <a:p>
            <a:r>
              <a:rPr lang="nb-NO"/>
              <a:t>Rediger tekststiler i malen</a:t>
            </a:r>
          </a:p>
        </p:txBody>
      </p:sp>
    </p:spTree>
    <p:extLst>
      <p:ext uri="{BB962C8B-B14F-4D97-AF65-F5344CB8AC3E}">
        <p14:creationId xmlns:p14="http://schemas.microsoft.com/office/powerpoint/2010/main" val="192695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SORT">
    <p:spTree>
      <p:nvGrpSpPr>
        <p:cNvPr id="1" name=""/>
        <p:cNvGrpSpPr/>
        <p:nvPr/>
      </p:nvGrpSpPr>
      <p:grpSpPr>
        <a:xfrm>
          <a:off x="0" y="0"/>
          <a:ext cx="0" cy="0"/>
          <a:chOff x="0" y="0"/>
          <a:chExt cx="0" cy="0"/>
        </a:xfrm>
      </p:grpSpPr>
      <p:sp>
        <p:nvSpPr>
          <p:cNvPr id="9" name="Rektangel 8"/>
          <p:cNvSpPr/>
          <p:nvPr userDrawn="1"/>
        </p:nvSpPr>
        <p:spPr>
          <a:xfrm>
            <a:off x="0" y="1166815"/>
            <a:ext cx="9144000" cy="3976687"/>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2"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3"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AB5AE640-34FA-4046-8486-DE401E9FFCB1}" type="datetime1">
              <a:rPr lang="nb-NO" smtClean="0"/>
              <a:t>21.09.2021</a:t>
            </a:fld>
            <a:endParaRPr lang="nb-NO"/>
          </a:p>
        </p:txBody>
      </p:sp>
      <p:sp>
        <p:nvSpPr>
          <p:cNvPr id="6" name="Plassholder for lysbildenummer 5"/>
          <p:cNvSpPr>
            <a:spLocks noGrp="1"/>
          </p:cNvSpPr>
          <p:nvPr>
            <p:ph type="sldNum" sz="quarter" idx="12"/>
          </p:nvPr>
        </p:nvSpPr>
        <p:spPr>
          <a:xfrm>
            <a:off x="8389093" y="4686861"/>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499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19" name="Rektangel 8"/>
          <p:cNvSpPr/>
          <p:nvPr userDrawn="1"/>
        </p:nvSpPr>
        <p:spPr>
          <a:xfrm>
            <a:off x="0" y="1166815"/>
            <a:ext cx="9144000" cy="3976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B46D9836-F82B-4D19-BD58-1E29FF93C936}" type="datetime1">
              <a:rPr lang="nb-NO" smtClean="0"/>
              <a:t>21.09.2021</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17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18" name="Rektangel 8"/>
          <p:cNvSpPr/>
          <p:nvPr userDrawn="1"/>
        </p:nvSpPr>
        <p:spPr>
          <a:xfrm>
            <a:off x="0" y="1166815"/>
            <a:ext cx="9144000" cy="39766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970D889F-A32D-47D3-9195-75AEF8B429EA}" type="datetime1">
              <a:rPr lang="nb-NO" smtClean="0"/>
              <a:t>21.09.2021</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879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17" name="Rektangel 8"/>
          <p:cNvSpPr/>
          <p:nvPr userDrawn="1"/>
        </p:nvSpPr>
        <p:spPr>
          <a:xfrm>
            <a:off x="0" y="1166815"/>
            <a:ext cx="9144000" cy="39766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3AA85488-BD13-4741-923E-EC158C8B39EE}" type="datetime1">
              <a:rPr lang="nb-NO" smtClean="0"/>
              <a:t>21.09.2021</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6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lysbilde GUL">
    <p:spTree>
      <p:nvGrpSpPr>
        <p:cNvPr id="1" name=""/>
        <p:cNvGrpSpPr/>
        <p:nvPr/>
      </p:nvGrpSpPr>
      <p:grpSpPr>
        <a:xfrm>
          <a:off x="0" y="0"/>
          <a:ext cx="0" cy="0"/>
          <a:chOff x="0" y="0"/>
          <a:chExt cx="0" cy="0"/>
        </a:xfrm>
      </p:grpSpPr>
      <p:sp>
        <p:nvSpPr>
          <p:cNvPr id="18" name="Rektangel 8"/>
          <p:cNvSpPr/>
          <p:nvPr userDrawn="1"/>
        </p:nvSpPr>
        <p:spPr>
          <a:xfrm>
            <a:off x="0" y="1166815"/>
            <a:ext cx="9144000" cy="39766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tx2"/>
                </a:solidFill>
              </a:defRPr>
            </a:lvl1pPr>
          </a:lstStyle>
          <a:p>
            <a:fld id="{9D56F349-DDD4-4F38-892F-E19492FB1A2A}" type="datetime1">
              <a:rPr lang="nb-NO" smtClean="0"/>
              <a:t>21.09.2021</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tx2"/>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721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3.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AAD5F9-2BB9-48F1-BB01-5B02C0D70A70}"/>
              </a:ext>
            </a:extLst>
          </p:cNvPr>
          <p:cNvPicPr>
            <a:picLocks noChangeAspect="1"/>
          </p:cNvPicPr>
          <p:nvPr userDrawn="1"/>
        </p:nvPicPr>
        <p:blipFill>
          <a:blip r:embed="rId30" cstate="hqprint">
            <a:extLst>
              <a:ext uri="{28A0092B-C50C-407E-A947-70E740481C1C}">
                <a14:useLocalDpi xmlns:a14="http://schemas.microsoft.com/office/drawing/2010/main"/>
              </a:ext>
            </a:extLst>
          </a:blip>
          <a:stretch>
            <a:fillRect/>
          </a:stretch>
        </p:blipFill>
        <p:spPr>
          <a:xfrm>
            <a:off x="391765" y="263979"/>
            <a:ext cx="929408" cy="381721"/>
          </a:xfrm>
          <a:prstGeom prst="rect">
            <a:avLst/>
          </a:prstGeom>
        </p:spPr>
      </p:pic>
      <p:sp>
        <p:nvSpPr>
          <p:cNvPr id="9" name="Rectangle 8">
            <a:extLst>
              <a:ext uri="{FF2B5EF4-FFF2-40B4-BE49-F238E27FC236}">
                <a16:creationId xmlns:a16="http://schemas.microsoft.com/office/drawing/2014/main" id="{44C5E27C-A401-448B-9062-410D7EC6AA76}"/>
              </a:ext>
            </a:extLst>
          </p:cNvPr>
          <p:cNvSpPr/>
          <p:nvPr userDrawn="1"/>
        </p:nvSpPr>
        <p:spPr>
          <a:xfrm>
            <a:off x="7797059" y="290772"/>
            <a:ext cx="929408" cy="328133"/>
          </a:xfrm>
          <a:prstGeom prst="rect">
            <a:avLst/>
          </a:prstGeom>
          <a:blipFill>
            <a:blip r:embed="rId31"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ittel 1"/>
          <p:cNvSpPr>
            <a:spLocks noGrp="1"/>
          </p:cNvSpPr>
          <p:nvPr>
            <p:ph type="title"/>
          </p:nvPr>
        </p:nvSpPr>
        <p:spPr>
          <a:xfrm>
            <a:off x="393336" y="873521"/>
            <a:ext cx="8357328" cy="307777"/>
          </a:xfrm>
          <a:prstGeom prst="rect">
            <a:avLst/>
          </a:prstGeom>
        </p:spPr>
        <p:txBody>
          <a:bodyPr vert="horz" wrap="square" lIns="0" tIns="0" rIns="0" bIns="0" rtlCol="0" anchor="t" anchorCtr="0">
            <a:spAutoFit/>
          </a:bodyPr>
          <a:lstStyle/>
          <a:p>
            <a:r>
              <a:rPr lang="nb-NO"/>
              <a:t>Tittel skal ha font </a:t>
            </a:r>
            <a:r>
              <a:rPr lang="nb-NO" err="1"/>
              <a:t>str</a:t>
            </a:r>
            <a:r>
              <a:rPr lang="nb-NO"/>
              <a:t>. 32pt som </a:t>
            </a:r>
            <a:r>
              <a:rPr lang="nb-NO" err="1"/>
              <a:t>default</a:t>
            </a:r>
            <a:endParaRPr lang="nb-NO"/>
          </a:p>
        </p:txBody>
      </p:sp>
      <p:sp>
        <p:nvSpPr>
          <p:cNvPr id="3" name="Plassholder for tekst 2"/>
          <p:cNvSpPr>
            <a:spLocks noGrp="1"/>
          </p:cNvSpPr>
          <p:nvPr>
            <p:ph type="body" idx="1"/>
          </p:nvPr>
        </p:nvSpPr>
        <p:spPr>
          <a:xfrm>
            <a:off x="391765" y="1435915"/>
            <a:ext cx="8360473" cy="3065631"/>
          </a:xfrm>
          <a:prstGeom prst="rect">
            <a:avLst/>
          </a:prstGeom>
        </p:spPr>
        <p:txBody>
          <a:bodyPr vert="horz" lIns="0" tIns="0" rIns="0" bIns="0" rtlCol="0" anchor="t" anchorCtr="0">
            <a:noAutofit/>
          </a:bodyPr>
          <a:lstStyle/>
          <a:p>
            <a:pPr lvl="0"/>
            <a:r>
              <a:rPr lang="nb-NO"/>
              <a:t>Brødtekst skal ha font </a:t>
            </a:r>
            <a:r>
              <a:rPr lang="nb-NO" err="1"/>
              <a:t>str</a:t>
            </a:r>
            <a:r>
              <a:rPr lang="nb-NO"/>
              <a:t>. 20pt som </a:t>
            </a:r>
            <a:r>
              <a:rPr lang="nb-NO" err="1"/>
              <a:t>default</a:t>
            </a:r>
            <a:r>
              <a:rPr lang="nb-NO"/>
              <a:t>,</a:t>
            </a:r>
          </a:p>
          <a:p>
            <a:pPr lvl="1"/>
            <a:r>
              <a:rPr lang="nb-NO"/>
              <a:t>Og 16pt som nedre grense</a:t>
            </a:r>
          </a:p>
        </p:txBody>
      </p:sp>
      <p:sp>
        <p:nvSpPr>
          <p:cNvPr id="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667F2E8C-6662-4B9D-AC61-1196FED7B80E}" type="datetime1">
              <a:rPr lang="nb-NO" smtClean="0"/>
              <a:t>21.09.2021</a:t>
            </a:fld>
            <a:endParaRPr lang="nb-NO"/>
          </a:p>
        </p:txBody>
      </p:sp>
      <p:sp>
        <p:nvSpPr>
          <p:cNvPr id="6"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1513222671"/>
      </p:ext>
    </p:extLst>
  </p:cSld>
  <p:clrMap bg1="lt1" tx1="dk1" bg2="lt2" tx2="dk2" accent1="accent1" accent2="accent2" accent3="accent3" accent4="accent4" accent5="accent5" accent6="accent6" hlink="hlink" folHlink="folHlink"/>
  <p:sldLayoutIdLst>
    <p:sldLayoutId id="2147483693" r:id="rId1"/>
    <p:sldLayoutId id="2147483651" r:id="rId2"/>
    <p:sldLayoutId id="2147483684" r:id="rId3"/>
    <p:sldLayoutId id="2147483685" r:id="rId4"/>
    <p:sldLayoutId id="2147483657" r:id="rId5"/>
    <p:sldLayoutId id="2147483658" r:id="rId6"/>
    <p:sldLayoutId id="2147483659" r:id="rId7"/>
    <p:sldLayoutId id="2147483686" r:id="rId8"/>
    <p:sldLayoutId id="2147483687" r:id="rId9"/>
    <p:sldLayoutId id="2147483650" r:id="rId10"/>
    <p:sldLayoutId id="2147483694" r:id="rId11"/>
    <p:sldLayoutId id="2147483656" r:id="rId12"/>
    <p:sldLayoutId id="2147483696" r:id="rId13"/>
    <p:sldLayoutId id="2147483688" r:id="rId14"/>
    <p:sldLayoutId id="2147483689" r:id="rId15"/>
    <p:sldLayoutId id="2147483690" r:id="rId16"/>
    <p:sldLayoutId id="2147483691" r:id="rId17"/>
    <p:sldLayoutId id="2147483652" r:id="rId18"/>
    <p:sldLayoutId id="2147483653" r:id="rId19"/>
    <p:sldLayoutId id="2147483654" r:id="rId20"/>
    <p:sldLayoutId id="2147483655" r:id="rId21"/>
    <p:sldLayoutId id="2147483695" r:id="rId22"/>
    <p:sldLayoutId id="2147483692" r:id="rId23"/>
    <p:sldLayoutId id="2147483708" r:id="rId24"/>
    <p:sldLayoutId id="2147483709" r:id="rId25"/>
    <p:sldLayoutId id="2147483710" r:id="rId26"/>
    <p:sldLayoutId id="2147483711" r:id="rId27"/>
    <p:sldLayoutId id="2147483712" r:id="rId28"/>
  </p:sldLayoutIdLst>
  <p:hf hdr="0" ftr="0" dt="0"/>
  <p:txStyles>
    <p:titleStyle>
      <a:lvl1pPr marL="0" algn="l" defTabSz="514338" rtl="0" eaLnBrk="1" latinLnBrk="0" hangingPunct="1">
        <a:lnSpc>
          <a:spcPct val="100000"/>
        </a:lnSpc>
        <a:spcBef>
          <a:spcPts val="0"/>
        </a:spcBef>
        <a:buNone/>
        <a:defRPr sz="2000" b="1" kern="1200" baseline="0">
          <a:solidFill>
            <a:schemeClr val="tx1"/>
          </a:solidFill>
          <a:latin typeface="+mj-lt"/>
          <a:ea typeface="+mj-ea"/>
          <a:cs typeface="+mj-cs"/>
        </a:defRPr>
      </a:lvl1pPr>
    </p:titleStyle>
    <p:bodyStyle>
      <a:lvl1pPr marL="148496" indent="-148496" algn="l" defTabSz="514338" rtl="0" eaLnBrk="1" latinLnBrk="0" hangingPunct="1">
        <a:lnSpc>
          <a:spcPct val="100000"/>
        </a:lnSpc>
        <a:spcBef>
          <a:spcPts val="151"/>
        </a:spcBef>
        <a:buFont typeface="Arial" panose="020B0604020202020204" pitchFamily="34" charset="0"/>
        <a:buChar char="•"/>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b-NO"/>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userDrawn="1">
          <p15:clr>
            <a:srgbClr val="F26B43"/>
          </p15:clr>
        </p15:guide>
        <p15:guide id="2" pos="5511" userDrawn="1">
          <p15:clr>
            <a:srgbClr val="F26B43"/>
          </p15:clr>
        </p15:guide>
        <p15:guide id="3" orient="horz" pos="282" userDrawn="1">
          <p15:clr>
            <a:srgbClr val="F26B43"/>
          </p15:clr>
        </p15:guide>
        <p15:guide id="4" orient="horz" pos="2663" userDrawn="1">
          <p15:clr>
            <a:srgbClr val="F26B43"/>
          </p15:clr>
        </p15:guide>
        <p15:guide id="5" orient="horz" pos="735" userDrawn="1">
          <p15:clr>
            <a:srgbClr val="F26B43"/>
          </p15:clr>
        </p15:guide>
        <p15:guide id="6"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AB955-BDE6-4F11-BBBF-5BDF2F8B40D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a:extLst>
              <a:ext uri="{FF2B5EF4-FFF2-40B4-BE49-F238E27FC236}">
                <a16:creationId xmlns:a16="http://schemas.microsoft.com/office/drawing/2014/main" id="{7FDC1276-01C1-4382-AA5E-52C6943F48B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a:extLst>
              <a:ext uri="{FF2B5EF4-FFF2-40B4-BE49-F238E27FC236}">
                <a16:creationId xmlns:a16="http://schemas.microsoft.com/office/drawing/2014/main" id="{00B8D0B8-031E-42EF-B527-F0C3181B5D72}"/>
              </a:ext>
            </a:extLst>
          </p:cNvPr>
          <p:cNvSpPr>
            <a:spLocks noGrp="1"/>
          </p:cNvSpPr>
          <p:nvPr>
            <p:ph type="dt" sz="half" idx="2"/>
          </p:nvPr>
        </p:nvSpPr>
        <p:spPr>
          <a:xfrm>
            <a:off x="7872005" y="4699396"/>
            <a:ext cx="1008357" cy="273844"/>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407C6705-A472-4A00-8E43-9688C532FBE7}" type="datetimeFigureOut">
              <a:rPr lang="nb-NO" smtClean="0"/>
              <a:pPr/>
              <a:t>21.09.2021</a:t>
            </a:fld>
            <a:endParaRPr lang="nb-NO"/>
          </a:p>
        </p:txBody>
      </p:sp>
      <p:pic>
        <p:nvPicPr>
          <p:cNvPr id="7" name="Picture 6">
            <a:extLst>
              <a:ext uri="{FF2B5EF4-FFF2-40B4-BE49-F238E27FC236}">
                <a16:creationId xmlns:a16="http://schemas.microsoft.com/office/drawing/2014/main" id="{4DFF1405-C7B7-C044-A6A7-D3F013A38BC4}"/>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05991" y="4649147"/>
            <a:ext cx="718000" cy="248399"/>
          </a:xfrm>
          <a:prstGeom prst="rect">
            <a:avLst/>
          </a:prstGeom>
        </p:spPr>
      </p:pic>
    </p:spTree>
    <p:extLst>
      <p:ext uri="{BB962C8B-B14F-4D97-AF65-F5344CB8AC3E}">
        <p14:creationId xmlns:p14="http://schemas.microsoft.com/office/powerpoint/2010/main" val="3698867497"/>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79" r:id="rId3"/>
    <p:sldLayoutId id="2147483697" r:id="rId4"/>
    <p:sldLayoutId id="2147483698" r:id="rId5"/>
    <p:sldLayoutId id="2147483678" r:id="rId6"/>
    <p:sldLayoutId id="2147483700" r:id="rId7"/>
    <p:sldLayoutId id="2147483701" r:id="rId8"/>
    <p:sldLayoutId id="2147483676" r:id="rId9"/>
    <p:sldLayoutId id="2147483702" r:id="rId10"/>
    <p:sldLayoutId id="2147483703" r:id="rId11"/>
    <p:sldLayoutId id="2147483704" r:id="rId12"/>
    <p:sldLayoutId id="2147483705" r:id="rId13"/>
    <p:sldLayoutId id="2147483706" r:id="rId14"/>
    <p:sldLayoutId id="2147483707" r:id="rId15"/>
    <p:sldLayoutId id="2147483671" r:id="rId16"/>
    <p:sldLayoutId id="2147483672" r:id="rId17"/>
    <p:sldLayoutId id="2147483673" r:id="rId18"/>
    <p:sldLayoutId id="2147483674" r:id="rId19"/>
    <p:sldLayoutId id="2147483675" r:id="rId20"/>
    <p:sldLayoutId id="2147483682" r:id="rId21"/>
  </p:sldLayoutIdLs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342900" indent="-34290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685800" indent="-34290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85875" indent="-257175"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628775" indent="-257175"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op.europa.eu/en/publication-detail/-/publication/1da3324e-e6d0-11e7-9749-01aa75ed71a1/language-en"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hyperlink" Target="https://www.oecd-ilibrary.org/docserver/9789264239012-en.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hyperlink" Target="https://creativecommons.org/licenses/by-nd/3.0/" TargetMode="External"/><Relationship Id="rId4" Type="http://schemas.openxmlformats.org/officeDocument/2006/relationships/hyperlink" Target="https://singularityhub.com/2017/10/03/the-most-powerful-solutions-are-born-when-uncommon-partners-unit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novasjonnorge.no/en/start-page/eea-norway-grants/Programmes/reneweable-energy/romania-energy/" TargetMode="External"/><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hyperlink" Target="https://www.innovasjonnorge.no/en/start-page/eea-norway-grants/calls-for-proposals/romania-hydropower-geothermal-and-other-res-for-smes-and-ngos/" TargetMode="External"/><Relationship Id="rId5" Type="http://schemas.openxmlformats.org/officeDocument/2006/relationships/hyperlink" Target="https://www.innovasjonnorge.no/en/start-page/eea-norway-grants/Programmes/reneweable-energy/romania-energy/energy-programme-in-romania-call-for-proposals-research-and-development/" TargetMode="External"/><Relationship Id="rId4" Type="http://schemas.openxmlformats.org/officeDocument/2006/relationships/hyperlink" Target="https://www.innovasjonnorge.no/en/start-page/eea-norway-grants/Programmes/reneweable-energy/romania-energy/call-2.1-increased-capacity-to-deliver-renewable-energy--geotherma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hyperlink" Target="https://www.innovasjonnorge.no/en/start-page/eea-norway-grants/Programmes/reneweable-energy/romania-energy/energy-programme-in-romania-call-for-proposals-research-and-development/" TargetMode="External"/><Relationship Id="rId4" Type="http://schemas.openxmlformats.org/officeDocument/2006/relationships/hyperlink" Target="https://www.innovasjonnorge.no/link/6ceae0de4d754f03bfeb1fe9094f759e.asp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hyperlink" Target="mailto:ro.energy@innovationnorway.no" TargetMode="External"/><Relationship Id="rId4" Type="http://schemas.openxmlformats.org/officeDocument/2006/relationships/hyperlink" Target="http://www.innovationnorway.no/RoEnerg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hyperlink" Target="http://picpedia.org/handwriting/r/research-and-development.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hyperlink" Target="https://creativecommons.org/licenses/by-nc-nd/3.0/" TargetMode="External"/><Relationship Id="rId5" Type="http://schemas.openxmlformats.org/officeDocument/2006/relationships/hyperlink" Target="http://www.newgrounds.com/art/view/enzil/children-s-renewable-energy-educational-poster"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https://creativecommons.org/licenses/by-nc-nd/3.0/" TargetMode="External"/><Relationship Id="rId4" Type="http://schemas.openxmlformats.org/officeDocument/2006/relationships/hyperlink" Target="http://www.newgrounds.com/art/view/enzil/children-s-renewable-energy-educational-post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9729" y="1221807"/>
            <a:ext cx="7792746" cy="861774"/>
          </a:xfrm>
        </p:spPr>
        <p:txBody>
          <a:bodyPr/>
          <a:lstStyle/>
          <a:p>
            <a:r>
              <a:rPr lang="en-US" sz="2800">
                <a:solidFill>
                  <a:srgbClr val="00B050"/>
                </a:solidFill>
              </a:rPr>
              <a:t>Energy and Innovation: </a:t>
            </a:r>
            <a:r>
              <a:rPr lang="en-GB" sz="2800" i="1">
                <a:solidFill>
                  <a:srgbClr val="000000"/>
                </a:solidFill>
              </a:rPr>
              <a:t>Research</a:t>
            </a:r>
            <a:r>
              <a:rPr lang="en-GB" sz="2800" i="1"/>
              <a:t> and </a:t>
            </a:r>
            <a:r>
              <a:rPr lang="en-GB" sz="2800" i="1">
                <a:ea typeface="+mj-lt"/>
                <a:cs typeface="+mj-lt"/>
              </a:rPr>
              <a:t>development</a:t>
            </a:r>
            <a:r>
              <a:rPr lang="en-US" sz="2800">
                <a:ea typeface="+mj-lt"/>
                <a:cs typeface="+mj-lt"/>
              </a:rPr>
              <a:t> webinar and matchmaking</a:t>
            </a:r>
            <a:endParaRPr lang="en-US" sz="2800">
              <a:solidFill>
                <a:srgbClr val="00B050"/>
              </a:solidFill>
            </a:endParaRPr>
          </a:p>
        </p:txBody>
      </p:sp>
      <p:sp>
        <p:nvSpPr>
          <p:cNvPr id="3" name="Subtitle 2"/>
          <p:cNvSpPr>
            <a:spLocks noGrp="1"/>
          </p:cNvSpPr>
          <p:nvPr>
            <p:ph type="subTitle" idx="1"/>
          </p:nvPr>
        </p:nvSpPr>
        <p:spPr>
          <a:xfrm>
            <a:off x="877755" y="3078006"/>
            <a:ext cx="2292164" cy="492443"/>
          </a:xfrm>
        </p:spPr>
        <p:txBody>
          <a:bodyPr/>
          <a:lstStyle/>
          <a:p>
            <a:br>
              <a:rPr lang="en-US" sz="1600" b="1" i="1">
                <a:ea typeface="+mn-lt"/>
                <a:cs typeface="+mn-lt"/>
              </a:rPr>
            </a:br>
            <a:r>
              <a:rPr lang="en-US" sz="1600" b="1" i="1">
                <a:ea typeface="+mn-lt"/>
                <a:cs typeface="+mn-lt"/>
              </a:rPr>
              <a:t>17 September </a:t>
            </a:r>
            <a:r>
              <a:rPr lang="ro-RO" sz="1600" b="1" i="1"/>
              <a:t>20</a:t>
            </a:r>
            <a:r>
              <a:rPr lang="en-US" sz="1600" b="1" i="1"/>
              <a:t>21</a:t>
            </a:r>
            <a:endParaRPr lang="en-GB" sz="1600" b="1" i="1">
              <a:cs typeface="Calibri"/>
            </a:endParaRPr>
          </a:p>
        </p:txBody>
      </p:sp>
      <p:sp>
        <p:nvSpPr>
          <p:cNvPr id="4" name="Subtitle 2">
            <a:extLst>
              <a:ext uri="{FF2B5EF4-FFF2-40B4-BE49-F238E27FC236}">
                <a16:creationId xmlns:a16="http://schemas.microsoft.com/office/drawing/2014/main" id="{4B52992E-A72F-4123-8710-2D7718A15322}"/>
              </a:ext>
            </a:extLst>
          </p:cNvPr>
          <p:cNvSpPr txBox="1">
            <a:spLocks/>
          </p:cNvSpPr>
          <p:nvPr/>
        </p:nvSpPr>
        <p:spPr>
          <a:xfrm>
            <a:off x="828104" y="4557013"/>
            <a:ext cx="7544371" cy="338554"/>
          </a:xfrm>
          <a:prstGeom prst="rect">
            <a:avLst/>
          </a:prstGeom>
        </p:spPr>
        <p:txBody>
          <a:bodyPr vert="horz" wrap="square" lIns="0" tIns="0" rIns="0" bIns="0" rtlCol="0" anchor="t" anchorCtr="0">
            <a:sp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57168" indent="0" algn="ctr" defTabSz="514338" rtl="0" eaLnBrk="1" latinLnBrk="0" hangingPunct="1">
              <a:lnSpc>
                <a:spcPct val="100000"/>
              </a:lnSpc>
              <a:spcBef>
                <a:spcPts val="0"/>
              </a:spcBef>
              <a:buFont typeface="Arial" panose="020B0604020202020204" pitchFamily="34" charset="0"/>
              <a:buNone/>
              <a:defRPr sz="1125" kern="1200" baseline="0">
                <a:solidFill>
                  <a:schemeClr val="tx1"/>
                </a:solidFill>
                <a:latin typeface="+mn-lt"/>
                <a:ea typeface="+mn-ea"/>
                <a:cs typeface="+mn-cs"/>
              </a:defRPr>
            </a:lvl2pPr>
            <a:lvl3pPr marL="514338" indent="0" algn="ctr" defTabSz="514338" rtl="0" eaLnBrk="1" latinLnBrk="0" hangingPunct="1">
              <a:lnSpc>
                <a:spcPct val="100000"/>
              </a:lnSpc>
              <a:spcBef>
                <a:spcPts val="0"/>
              </a:spcBef>
              <a:buFont typeface="Arial" panose="020B0604020202020204" pitchFamily="34" charset="0"/>
              <a:buNone/>
              <a:defRPr sz="1013" kern="1200" baseline="0">
                <a:solidFill>
                  <a:schemeClr val="tx1"/>
                </a:solidFill>
                <a:latin typeface="+mn-lt"/>
                <a:ea typeface="+mn-ea"/>
                <a:cs typeface="+mn-cs"/>
              </a:defRPr>
            </a:lvl3pPr>
            <a:lvl4pPr marL="771506" indent="0" algn="ctr" defTabSz="514338" rtl="0" eaLnBrk="1" latinLnBrk="0" hangingPunct="1">
              <a:lnSpc>
                <a:spcPct val="100000"/>
              </a:lnSpc>
              <a:spcBef>
                <a:spcPts val="0"/>
              </a:spcBef>
              <a:buFont typeface="Arial" panose="020B0604020202020204" pitchFamily="34" charset="0"/>
              <a:buNone/>
              <a:defRPr sz="900" kern="1200" baseline="0">
                <a:solidFill>
                  <a:schemeClr val="tx1"/>
                </a:solidFill>
                <a:latin typeface="+mn-lt"/>
                <a:ea typeface="+mn-ea"/>
                <a:cs typeface="+mn-cs"/>
              </a:defRPr>
            </a:lvl4pPr>
            <a:lvl5pPr marL="1028674" indent="0" algn="ctr" defTabSz="514338" rtl="0" eaLnBrk="1" latinLnBrk="0" hangingPunct="1">
              <a:lnSpc>
                <a:spcPct val="100000"/>
              </a:lnSpc>
              <a:spcBef>
                <a:spcPts val="0"/>
              </a:spcBef>
              <a:buFont typeface="Arial" panose="020B0604020202020204" pitchFamily="34" charset="0"/>
              <a:buNone/>
              <a:defRPr sz="900" kern="1200" baseline="0">
                <a:solidFill>
                  <a:schemeClr val="tx1"/>
                </a:solidFill>
                <a:latin typeface="+mn-lt"/>
                <a:ea typeface="+mn-ea"/>
                <a:cs typeface="+mn-cs"/>
              </a:defRPr>
            </a:lvl5pPr>
            <a:lvl6pPr marL="1285843"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12"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180"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349"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lgn="ctr">
              <a:spcAft>
                <a:spcPts val="100"/>
              </a:spcAft>
            </a:pPr>
            <a:r>
              <a:rPr lang="en-US" sz="1100"/>
              <a:t>www.innovationnorway.no/RoEnergy</a:t>
            </a:r>
            <a:br>
              <a:rPr lang="en-US" sz="1100"/>
            </a:br>
            <a:r>
              <a:rPr lang="en-US" sz="1100"/>
              <a:t>ro.energy@innovationnorway.no</a:t>
            </a:r>
          </a:p>
        </p:txBody>
      </p:sp>
      <p:sp>
        <p:nvSpPr>
          <p:cNvPr id="6" name="TextBox 5">
            <a:extLst>
              <a:ext uri="{FF2B5EF4-FFF2-40B4-BE49-F238E27FC236}">
                <a16:creationId xmlns:a16="http://schemas.microsoft.com/office/drawing/2014/main" id="{B890FA0A-668C-465C-A387-59B05F553B16}"/>
              </a:ext>
            </a:extLst>
          </p:cNvPr>
          <p:cNvSpPr txBox="1"/>
          <p:nvPr/>
        </p:nvSpPr>
        <p:spPr>
          <a:xfrm>
            <a:off x="511995" y="2309104"/>
            <a:ext cx="5110480" cy="523220"/>
          </a:xfrm>
          <a:prstGeom prst="rect">
            <a:avLst/>
          </a:prstGeom>
          <a:noFill/>
        </p:spPr>
        <p:txBody>
          <a:bodyPr wrap="square">
            <a:spAutoFit/>
          </a:bodyPr>
          <a:lstStyle/>
          <a:p>
            <a:r>
              <a:rPr lang="en-US" sz="2800" b="1">
                <a:solidFill>
                  <a:srgbClr val="00B050"/>
                </a:solidFill>
              </a:rPr>
              <a:t>Energy </a:t>
            </a:r>
            <a:r>
              <a:rPr lang="en-US" sz="2800" b="1" err="1">
                <a:solidFill>
                  <a:srgbClr val="00B050"/>
                </a:solidFill>
              </a:rPr>
              <a:t>Programme</a:t>
            </a:r>
            <a:r>
              <a:rPr lang="en-US" sz="2800" b="1">
                <a:solidFill>
                  <a:srgbClr val="00B050"/>
                </a:solidFill>
              </a:rPr>
              <a:t> in Romania</a:t>
            </a:r>
            <a:endParaRPr lang="en-US" sz="2800" b="1"/>
          </a:p>
        </p:txBody>
      </p:sp>
    </p:spTree>
    <p:extLst>
      <p:ext uri="{BB962C8B-B14F-4D97-AF65-F5344CB8AC3E}">
        <p14:creationId xmlns:p14="http://schemas.microsoft.com/office/powerpoint/2010/main" val="2878178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AC1261-E840-4B4E-A390-B220D1031ADE}"/>
              </a:ext>
            </a:extLst>
          </p:cNvPr>
          <p:cNvSpPr txBox="1"/>
          <p:nvPr/>
        </p:nvSpPr>
        <p:spPr>
          <a:xfrm>
            <a:off x="395289" y="1161881"/>
            <a:ext cx="3979488" cy="3065632"/>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defTabSz="514338">
              <a:lnSpc>
                <a:spcPct val="90000"/>
              </a:lnSpc>
              <a:spcAft>
                <a:spcPts val="600"/>
              </a:spcAft>
              <a:buFont typeface="Arial" panose="020B0604020202020204" pitchFamily="34" charset="0"/>
              <a:buChar char="•"/>
            </a:pPr>
            <a:endParaRPr lang="en-US" sz="1300" b="1">
              <a:cs typeface="Calibri"/>
            </a:endParaRPr>
          </a:p>
          <a:p>
            <a:pPr defTabSz="514338">
              <a:lnSpc>
                <a:spcPct val="90000"/>
              </a:lnSpc>
              <a:spcAft>
                <a:spcPts val="600"/>
              </a:spcAft>
              <a:buFont typeface="Arial" panose="020B0604020202020204" pitchFamily="34" charset="0"/>
              <a:buChar char="•"/>
            </a:pPr>
            <a:endParaRPr lang="en-US" sz="1300" b="1"/>
          </a:p>
          <a:p>
            <a:pPr defTabSz="514338">
              <a:lnSpc>
                <a:spcPct val="90000"/>
              </a:lnSpc>
              <a:spcAft>
                <a:spcPts val="600"/>
              </a:spcAft>
              <a:buFont typeface="Arial" panose="020B0604020202020204" pitchFamily="34" charset="0"/>
              <a:buChar char="•"/>
            </a:pPr>
            <a:r>
              <a:rPr lang="en-US" sz="1300" b="1"/>
              <a:t> Technology Readiness Level: Guidance Principles for Renewable Energy technologies Technology readiness level - Publications Office of the EU (europa.eu): </a:t>
            </a:r>
            <a:r>
              <a:rPr lang="en-US" sz="1300">
                <a:solidFill>
                  <a:srgbClr val="0070C0"/>
                </a:solidFill>
                <a:hlinkClick r:id="rId3">
                  <a:extLst>
                    <a:ext uri="{A12FA001-AC4F-418D-AE19-62706E023703}">
                      <ahyp:hlinkClr xmlns:ahyp="http://schemas.microsoft.com/office/drawing/2018/hyperlinkcolor" val="tx"/>
                    </a:ext>
                  </a:extLst>
                </a:hlinkClick>
              </a:rPr>
              <a:t>https://op.europa.eu/en/publication-detail/-/publication/1da3324e-e6d0-11e7-9749-01aa75ed71a1/language-en</a:t>
            </a:r>
            <a:endParaRPr lang="en-US" sz="1300">
              <a:solidFill>
                <a:srgbClr val="0070C0"/>
              </a:solidFill>
            </a:endParaRPr>
          </a:p>
          <a:p>
            <a:pPr defTabSz="514338">
              <a:lnSpc>
                <a:spcPct val="90000"/>
              </a:lnSpc>
              <a:spcAft>
                <a:spcPts val="600"/>
              </a:spcAft>
              <a:buFont typeface="Arial" panose="020B0604020202020204" pitchFamily="34" charset="0"/>
              <a:buChar char="•"/>
            </a:pPr>
            <a:endParaRPr lang="en-US" sz="1300"/>
          </a:p>
          <a:p>
            <a:pPr defTabSz="514338">
              <a:lnSpc>
                <a:spcPct val="90000"/>
              </a:lnSpc>
              <a:spcAft>
                <a:spcPts val="600"/>
              </a:spcAft>
              <a:buFont typeface="Arial" panose="020B0604020202020204" pitchFamily="34" charset="0"/>
              <a:buChar char="•"/>
            </a:pPr>
            <a:endParaRPr lang="en-US" sz="1300"/>
          </a:p>
          <a:p>
            <a:pPr defTabSz="514338">
              <a:lnSpc>
                <a:spcPct val="90000"/>
              </a:lnSpc>
              <a:spcAft>
                <a:spcPts val="600"/>
              </a:spcAft>
              <a:buFont typeface="Arial" panose="020B0604020202020204" pitchFamily="34" charset="0"/>
              <a:buChar char="•"/>
            </a:pPr>
            <a:r>
              <a:rPr lang="en-US" sz="1300" b="1"/>
              <a:t> Frascati Manual 2015: Guidelines for Collecting and Reporting Data on Research and Experimental Development (oecd-ilibrary.org):</a:t>
            </a:r>
            <a:r>
              <a:rPr lang="en-US" sz="1300"/>
              <a:t> </a:t>
            </a:r>
            <a:r>
              <a:rPr lang="en-US" sz="1300">
                <a:solidFill>
                  <a:srgbClr val="0070C0"/>
                </a:solidFill>
                <a:hlinkClick r:id="rId4">
                  <a:extLst>
                    <a:ext uri="{A12FA001-AC4F-418D-AE19-62706E023703}">
                      <ahyp:hlinkClr xmlns:ahyp="http://schemas.microsoft.com/office/drawing/2018/hyperlinkcolor" val="tx"/>
                    </a:ext>
                  </a:extLst>
                </a:hlinkClick>
              </a:rPr>
              <a:t>https://www.oecd-ilibrary.org/docserver/9789264239012-en.pdf</a:t>
            </a:r>
            <a:endParaRPr lang="en-US" sz="1300">
              <a:solidFill>
                <a:srgbClr val="0070C0"/>
              </a:solidFill>
            </a:endParaRPr>
          </a:p>
        </p:txBody>
      </p:sp>
      <p:pic>
        <p:nvPicPr>
          <p:cNvPr id="8" name="Picture 8" descr="A picture containing text, outdoor, clouds, outdoor object&#10;&#10;Description automatically generated">
            <a:extLst>
              <a:ext uri="{FF2B5EF4-FFF2-40B4-BE49-F238E27FC236}">
                <a16:creationId xmlns:a16="http://schemas.microsoft.com/office/drawing/2014/main" id="{8ABDFC96-7236-44FA-B2F2-AC7D059DC0D9}"/>
              </a:ext>
            </a:extLst>
          </p:cNvPr>
          <p:cNvPicPr>
            <a:picLocks noChangeAspect="1"/>
          </p:cNvPicPr>
          <p:nvPr/>
        </p:nvPicPr>
        <p:blipFill>
          <a:blip r:embed="rId5"/>
          <a:stretch>
            <a:fillRect/>
          </a:stretch>
        </p:blipFill>
        <p:spPr>
          <a:xfrm>
            <a:off x="4239363" y="1373540"/>
            <a:ext cx="4452287" cy="2842405"/>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C15FBB4F-F229-4E52-854F-E912924C7A16}"/>
              </a:ext>
            </a:extLst>
          </p:cNvPr>
          <p:cNvSpPr>
            <a:spLocks noGrp="1"/>
          </p:cNvSpPr>
          <p:nvPr>
            <p:ph type="sldNum" sz="quarter" idx="4"/>
          </p:nvPr>
        </p:nvSpPr>
        <p:spPr>
          <a:xfrm>
            <a:off x="8389093" y="4680586"/>
            <a:ext cx="360000" cy="107722"/>
          </a:xfrm>
        </p:spPr>
        <p:txBody>
          <a:bodyPr vert="horz" lIns="0" tIns="0" rIns="0" bIns="0" rtlCol="0" anchor="t" anchorCtr="0">
            <a:normAutofit/>
          </a:bodyPr>
          <a:lstStyle/>
          <a:p>
            <a:pPr>
              <a:spcAft>
                <a:spcPts val="600"/>
              </a:spcAft>
            </a:pPr>
            <a:fld id="{45D54F3E-5908-4C83-B5CA-2A5BDE9E6817}" type="slidenum">
              <a:rPr lang="nb-NO" smtClean="0"/>
              <a:pPr>
                <a:spcAft>
                  <a:spcPts val="600"/>
                </a:spcAft>
              </a:pPr>
              <a:t>10</a:t>
            </a:fld>
            <a:endParaRPr lang="nb-NO"/>
          </a:p>
        </p:txBody>
      </p:sp>
      <p:sp>
        <p:nvSpPr>
          <p:cNvPr id="13" name="Title 4">
            <a:extLst>
              <a:ext uri="{FF2B5EF4-FFF2-40B4-BE49-F238E27FC236}">
                <a16:creationId xmlns:a16="http://schemas.microsoft.com/office/drawing/2014/main" id="{DC459B7F-F26D-4923-83D4-DF09A2D308DF}"/>
              </a:ext>
            </a:extLst>
          </p:cNvPr>
          <p:cNvSpPr>
            <a:spLocks noGrp="1"/>
          </p:cNvSpPr>
          <p:nvPr>
            <p:ph type="title"/>
          </p:nvPr>
        </p:nvSpPr>
        <p:spPr>
          <a:xfrm>
            <a:off x="334615" y="822233"/>
            <a:ext cx="8357328" cy="615553"/>
          </a:xfrm>
        </p:spPr>
        <p:txBody>
          <a:bodyPr/>
          <a:lstStyle/>
          <a:p>
            <a:r>
              <a:rPr lang="en-US">
                <a:ea typeface="+mj-lt"/>
                <a:cs typeface="+mj-lt"/>
              </a:rPr>
              <a:t>Specific documents on Research and Development area, which are relevant for the present Calls</a:t>
            </a:r>
            <a:endParaRPr lang="en-US"/>
          </a:p>
        </p:txBody>
      </p:sp>
      <p:sp>
        <p:nvSpPr>
          <p:cNvPr id="10" name="TextBox 9">
            <a:extLst>
              <a:ext uri="{FF2B5EF4-FFF2-40B4-BE49-F238E27FC236}">
                <a16:creationId xmlns:a16="http://schemas.microsoft.com/office/drawing/2014/main" id="{EC64B1E7-08C4-40C8-A36D-0AA524438F81}"/>
              </a:ext>
            </a:extLst>
          </p:cNvPr>
          <p:cNvSpPr txBox="1"/>
          <p:nvPr/>
        </p:nvSpPr>
        <p:spPr>
          <a:xfrm>
            <a:off x="5644787" y="4230733"/>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cap="all">
                <a:latin typeface="Circular"/>
              </a:rPr>
              <a:t>UNSPLASH</a:t>
            </a:r>
            <a:endParaRPr lang="en-US" sz="600">
              <a:cs typeface="Calibri"/>
            </a:endParaRPr>
          </a:p>
        </p:txBody>
      </p:sp>
    </p:spTree>
    <p:extLst>
      <p:ext uri="{BB962C8B-B14F-4D97-AF65-F5344CB8AC3E}">
        <p14:creationId xmlns:p14="http://schemas.microsoft.com/office/powerpoint/2010/main" val="363596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240423" y="1016195"/>
            <a:ext cx="4429663" cy="2728979"/>
          </a:xfrm>
        </p:spPr>
        <p:txBody>
          <a:bodyPr/>
          <a:lstStyle/>
          <a:p>
            <a:pPr>
              <a:spcAft>
                <a:spcPts val="600"/>
              </a:spcAft>
            </a:pPr>
            <a:r>
              <a:rPr lang="en-US" sz="1600" spc="-1">
                <a:solidFill>
                  <a:srgbClr val="000000"/>
                </a:solidFill>
                <a:latin typeface="Calibri"/>
                <a:ea typeface="Calibri" panose="020F0502020204030204" pitchFamily="34" charset="0"/>
              </a:rPr>
              <a:t>N</a:t>
            </a:r>
            <a:r>
              <a:rPr lang="en-US" sz="1600" b="0" strike="noStrike" spc="-1">
                <a:solidFill>
                  <a:srgbClr val="000000"/>
                </a:solidFill>
                <a:latin typeface="Calibri"/>
                <a:ea typeface="DejaVu Sans"/>
              </a:rPr>
              <a:t>ot mandatory, but </a:t>
            </a:r>
            <a:r>
              <a:rPr lang="en-US" sz="1600" b="0" u="sng" strike="noStrike" spc="-1">
                <a:latin typeface="Calibri"/>
                <a:ea typeface="DejaVu Sans"/>
              </a:rPr>
              <a:t>Donor Partnership Projects</a:t>
            </a:r>
            <a:r>
              <a:rPr lang="en-US" sz="1600" b="0" strike="noStrike" spc="-1">
                <a:latin typeface="Calibri"/>
                <a:ea typeface="DejaVu Sans"/>
              </a:rPr>
              <a:t> </a:t>
            </a:r>
            <a:r>
              <a:rPr lang="en-US" sz="1600" b="0" strike="noStrike" spc="-1">
                <a:solidFill>
                  <a:srgbClr val="000000"/>
                </a:solidFill>
                <a:latin typeface="Calibri"/>
                <a:ea typeface="DejaVu Sans"/>
              </a:rPr>
              <a:t>are </a:t>
            </a:r>
            <a:r>
              <a:rPr lang="en-US" sz="1600" b="0" u="sng" strike="noStrike" spc="-1">
                <a:solidFill>
                  <a:srgbClr val="000000"/>
                </a:solidFill>
                <a:uFillTx/>
                <a:latin typeface="Calibri"/>
                <a:ea typeface="DejaVu Sans"/>
              </a:rPr>
              <a:t>strongly encouraged</a:t>
            </a:r>
            <a:r>
              <a:rPr lang="en-US" sz="1600" b="0" strike="noStrike" spc="-1">
                <a:solidFill>
                  <a:srgbClr val="000000"/>
                </a:solidFill>
                <a:latin typeface="Calibri"/>
                <a:ea typeface="DejaVu Sans"/>
              </a:rPr>
              <a:t> and will be awarded extra points during the project assessment process.</a:t>
            </a:r>
            <a:endParaRPr lang="en-US" sz="1600">
              <a:solidFill>
                <a:srgbClr val="000000"/>
              </a:solidFill>
              <a:effectLst/>
              <a:latin typeface="Calibri" panose="020F0502020204030204" pitchFamily="34" charset="0"/>
              <a:ea typeface="Calibri" panose="020F0502020204030204" pitchFamily="34" charset="0"/>
            </a:endParaRPr>
          </a:p>
          <a:p>
            <a:pPr marL="1436370" lvl="0" indent="-1436370">
              <a:spcAft>
                <a:spcPts val="600"/>
              </a:spcAft>
            </a:pPr>
            <a:r>
              <a:rPr lang="en-US" sz="1600">
                <a:latin typeface="Calibri"/>
                <a:ea typeface="Calibri" panose="020F0502020204030204" pitchFamily="34" charset="0"/>
                <a:cs typeface="Calibri"/>
              </a:rPr>
              <a:t>Unique bilateral partnership opportunity.</a:t>
            </a:r>
          </a:p>
          <a:p>
            <a:pPr lvl="0">
              <a:spcAft>
                <a:spcPts val="600"/>
              </a:spcAft>
            </a:pPr>
            <a:r>
              <a:rPr lang="en-US" sz="1600">
                <a:latin typeface="Calibri" panose="020F0502020204030204" pitchFamily="34" charset="0"/>
                <a:ea typeface="Calibri" panose="020F0502020204030204" pitchFamily="34" charset="0"/>
              </a:rPr>
              <a:t>Access to expertise, technologies and solutions from Donor States entities (Norway, Iceland, Liechtenstein).</a:t>
            </a:r>
          </a:p>
          <a:p>
            <a:pPr>
              <a:spcAft>
                <a:spcPts val="600"/>
              </a:spcAft>
            </a:pPr>
            <a:r>
              <a:rPr lang="en-US" sz="1600">
                <a:latin typeface="Calibri"/>
                <a:ea typeface="Calibri" panose="020F0502020204030204" pitchFamily="34" charset="0"/>
                <a:cs typeface="Calibri"/>
              </a:rPr>
              <a:t>The Romanian </a:t>
            </a:r>
            <a:r>
              <a:rPr lang="en-US" sz="1600" u="sng">
                <a:latin typeface="Calibri"/>
                <a:ea typeface="Calibri" panose="020F0502020204030204" pitchFamily="34" charset="0"/>
                <a:cs typeface="Calibri"/>
              </a:rPr>
              <a:t>Applicant</a:t>
            </a:r>
            <a:r>
              <a:rPr lang="en-US" sz="1600">
                <a:latin typeface="Calibri"/>
                <a:ea typeface="Calibri" panose="020F0502020204030204" pitchFamily="34" charset="0"/>
                <a:cs typeface="Calibri"/>
              </a:rPr>
              <a:t> is in the driver seat (submits the project application, signs the financing contract with Innovation Norway, submits Interim &amp; Final Reports). </a:t>
            </a:r>
          </a:p>
          <a:p>
            <a:pPr lvl="0">
              <a:spcAft>
                <a:spcPts val="600"/>
              </a:spcAft>
            </a:pPr>
            <a:r>
              <a:rPr lang="en-US" sz="1600" u="sng">
                <a:latin typeface="Calibri"/>
                <a:ea typeface="Calibri" panose="020F0502020204030204" pitchFamily="34" charset="0"/>
                <a:cs typeface="Calibri"/>
              </a:rPr>
              <a:t>Division of roles</a:t>
            </a:r>
            <a:r>
              <a:rPr lang="en-US" sz="1600">
                <a:latin typeface="Calibri"/>
                <a:ea typeface="Calibri" panose="020F0502020204030204" pitchFamily="34" charset="0"/>
                <a:cs typeface="Calibri"/>
              </a:rPr>
              <a:t> is in the </a:t>
            </a:r>
            <a:r>
              <a:rPr lang="en-US" sz="1600" u="sng">
                <a:latin typeface="Calibri"/>
                <a:ea typeface="Calibri" panose="020F0502020204030204" pitchFamily="34" charset="0"/>
                <a:cs typeface="Calibri"/>
              </a:rPr>
              <a:t>Partnership Agreement</a:t>
            </a:r>
            <a:r>
              <a:rPr lang="en-US" sz="1600">
                <a:latin typeface="Calibri"/>
                <a:ea typeface="Calibri" panose="020F0502020204030204" pitchFamily="34" charset="0"/>
                <a:cs typeface="Calibri"/>
              </a:rPr>
              <a:t>.</a:t>
            </a:r>
            <a:endParaRPr lang="en-US">
              <a:latin typeface="Calibri"/>
              <a:cs typeface="Calibri"/>
            </a:endParaRPr>
          </a:p>
          <a:p>
            <a:pPr marL="1436370" lvl="0" indent="-1436370">
              <a:spcAft>
                <a:spcPts val="600"/>
              </a:spcAft>
            </a:pPr>
            <a:endParaRPr lang="en-US" sz="16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1049148" y="347484"/>
            <a:ext cx="6642828" cy="189164"/>
          </a:xfrm>
          <a:effectLst>
            <a:outerShdw blurRad="50800" dist="38100" dir="2700000" algn="tl" rotWithShape="0">
              <a:prstClr val="black">
                <a:alpha val="15000"/>
              </a:prstClr>
            </a:outerShdw>
          </a:effectLst>
        </p:spPr>
        <p:txBody>
          <a:bodyPr/>
          <a:lstStyle/>
          <a:p>
            <a:pPr algn="ctr">
              <a:spcAft>
                <a:spcPts val="600"/>
              </a:spcAft>
            </a:pPr>
            <a:r>
              <a:rPr lang="en-US" sz="2000" b="1">
                <a:solidFill>
                  <a:srgbClr val="0070C0"/>
                </a:solidFill>
                <a:effectLst/>
                <a:latin typeface="Calibri" panose="020F0502020204030204" pitchFamily="34" charset="0"/>
                <a:ea typeface="Calibri" panose="020F0502020204030204" pitchFamily="34" charset="0"/>
              </a:rPr>
              <a:t>Donor Partnership Projects</a:t>
            </a:r>
            <a:endParaRPr lang="en-GB" b="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391385" y="3033261"/>
            <a:ext cx="5305472" cy="1859913"/>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400">
              <a:solidFill>
                <a:srgbClr val="000000"/>
              </a:solidFill>
              <a:latin typeface="Calibri" panose="020F0502020204030204" pitchFamily="34" charset="0"/>
              <a:ea typeface="Calibri" panose="020F0502020204030204" pitchFamily="34" charset="0"/>
            </a:endParaRPr>
          </a:p>
        </p:txBody>
      </p:sp>
      <p:pic>
        <p:nvPicPr>
          <p:cNvPr id="5" name="Picture 5" descr="A picture containing text, sunset, set&#10;&#10;Description automatically generated">
            <a:extLst>
              <a:ext uri="{FF2B5EF4-FFF2-40B4-BE49-F238E27FC236}">
                <a16:creationId xmlns:a16="http://schemas.microsoft.com/office/drawing/2014/main" id="{F028360A-8000-43DD-B448-5103AF65474B}"/>
              </a:ext>
            </a:extLst>
          </p:cNvPr>
          <p:cNvPicPr>
            <a:picLocks noChangeAspect="1"/>
          </p:cNvPicPr>
          <p:nvPr/>
        </p:nvPicPr>
        <p:blipFill>
          <a:blip r:embed="rId3"/>
          <a:stretch>
            <a:fillRect/>
          </a:stretch>
        </p:blipFill>
        <p:spPr>
          <a:xfrm>
            <a:off x="4614231" y="899075"/>
            <a:ext cx="4396028" cy="3667990"/>
          </a:xfrm>
          <a:prstGeom prst="rect">
            <a:avLst/>
          </a:prstGeom>
        </p:spPr>
      </p:pic>
      <p:sp>
        <p:nvSpPr>
          <p:cNvPr id="10" name="TextBox 1">
            <a:extLst>
              <a:ext uri="{FF2B5EF4-FFF2-40B4-BE49-F238E27FC236}">
                <a16:creationId xmlns:a16="http://schemas.microsoft.com/office/drawing/2014/main" id="{3BCA007E-B793-428F-9D73-4D01E9D18507}"/>
              </a:ext>
            </a:extLst>
          </p:cNvPr>
          <p:cNvSpPr txBox="1"/>
          <p:nvPr/>
        </p:nvSpPr>
        <p:spPr>
          <a:xfrm>
            <a:off x="5964871" y="4293075"/>
            <a:ext cx="2285606" cy="18466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600">
                <a:hlinkClick r:id="rId4" tooltip="https://singularityhub.com/2017/10/03/the-most-powerful-solutions-are-born-when-uncommon-partners-unite/"/>
              </a:rPr>
              <a:t>This Photo</a:t>
            </a:r>
            <a:r>
              <a:rPr lang="nb-NO" sz="600"/>
              <a:t> by </a:t>
            </a:r>
            <a:r>
              <a:rPr lang="nb-NO" sz="600" err="1"/>
              <a:t>Unknown</a:t>
            </a:r>
            <a:r>
              <a:rPr lang="nb-NO" sz="600"/>
              <a:t> Author is </a:t>
            </a:r>
            <a:r>
              <a:rPr lang="nb-NO" sz="600" err="1"/>
              <a:t>licensed</a:t>
            </a:r>
            <a:r>
              <a:rPr lang="nb-NO" sz="600"/>
              <a:t> under </a:t>
            </a:r>
            <a:r>
              <a:rPr lang="nb-NO" sz="600">
                <a:hlinkClick r:id="rId5" tooltip="https://creativecommons.org/licenses/by-nd/3.0/"/>
              </a:rPr>
              <a:t>CC BY-ND</a:t>
            </a:r>
            <a:endParaRPr lang="nb-NO" sz="600">
              <a:cs typeface="Calibri"/>
            </a:endParaRPr>
          </a:p>
        </p:txBody>
      </p:sp>
    </p:spTree>
    <p:extLst>
      <p:ext uri="{BB962C8B-B14F-4D97-AF65-F5344CB8AC3E}">
        <p14:creationId xmlns:p14="http://schemas.microsoft.com/office/powerpoint/2010/main" val="198020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4884" y="4780788"/>
            <a:ext cx="696468" cy="249934"/>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54608" y="4722876"/>
            <a:ext cx="784860" cy="367282"/>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0" y="1186180"/>
            <a:ext cx="9144000" cy="3976370"/>
          </a:xfrm>
          <a:custGeom>
            <a:avLst/>
            <a:gdLst/>
            <a:ahLst/>
            <a:cxnLst/>
            <a:rect l="l" t="t" r="r" b="b"/>
            <a:pathLst>
              <a:path w="9144000" h="3976370">
                <a:moveTo>
                  <a:pt x="0" y="3976116"/>
                </a:moveTo>
                <a:lnTo>
                  <a:pt x="9144000" y="3976116"/>
                </a:lnTo>
                <a:lnTo>
                  <a:pt x="9144000" y="0"/>
                </a:lnTo>
                <a:lnTo>
                  <a:pt x="0" y="0"/>
                </a:lnTo>
                <a:lnTo>
                  <a:pt x="0" y="3976116"/>
                </a:lnTo>
                <a:close/>
              </a:path>
            </a:pathLst>
          </a:custGeom>
          <a:solidFill>
            <a:srgbClr val="DF3D52"/>
          </a:solidFill>
        </p:spPr>
        <p:txBody>
          <a:bodyPr wrap="square" lIns="0" tIns="0" rIns="0" bIns="0" rtlCol="0"/>
          <a:lstStyle/>
          <a:p>
            <a:endParaRPr/>
          </a:p>
        </p:txBody>
      </p:sp>
      <p:sp>
        <p:nvSpPr>
          <p:cNvPr id="8" name="object 8"/>
          <p:cNvSpPr txBox="1"/>
          <p:nvPr/>
        </p:nvSpPr>
        <p:spPr>
          <a:xfrm>
            <a:off x="4559934" y="2414397"/>
            <a:ext cx="3605529" cy="452120"/>
          </a:xfrm>
          <a:prstGeom prst="rect">
            <a:avLst/>
          </a:prstGeom>
        </p:spPr>
        <p:txBody>
          <a:bodyPr vert="horz" wrap="square" lIns="0" tIns="12065" rIns="0" bIns="0" rtlCol="0">
            <a:spAutoFit/>
          </a:bodyPr>
          <a:lstStyle/>
          <a:p>
            <a:pPr marL="12700">
              <a:lnSpc>
                <a:spcPct val="100000"/>
              </a:lnSpc>
              <a:spcBef>
                <a:spcPts val="95"/>
              </a:spcBef>
            </a:pPr>
            <a:r>
              <a:rPr sz="2800" b="1" spc="-10">
                <a:solidFill>
                  <a:srgbClr val="FFFFFF"/>
                </a:solidFill>
                <a:latin typeface="Calibri"/>
                <a:cs typeface="Calibri"/>
              </a:rPr>
              <a:t>Detailed </a:t>
            </a:r>
            <a:r>
              <a:rPr sz="2800" b="1" spc="-5">
                <a:solidFill>
                  <a:srgbClr val="FFFFFF"/>
                </a:solidFill>
                <a:latin typeface="Calibri"/>
                <a:cs typeface="Calibri"/>
              </a:rPr>
              <a:t>Activity</a:t>
            </a:r>
            <a:r>
              <a:rPr sz="2800" b="1" spc="55">
                <a:solidFill>
                  <a:srgbClr val="FFFFFF"/>
                </a:solidFill>
                <a:latin typeface="Calibri"/>
                <a:cs typeface="Calibri"/>
              </a:rPr>
              <a:t> </a:t>
            </a:r>
            <a:r>
              <a:rPr sz="2800" b="1" spc="-15">
                <a:solidFill>
                  <a:srgbClr val="FFFFFF"/>
                </a:solidFill>
                <a:latin typeface="Calibri"/>
                <a:cs typeface="Calibri"/>
              </a:rPr>
              <a:t>Budget</a:t>
            </a:r>
            <a:endParaRPr sz="2800">
              <a:latin typeface="Calibri"/>
              <a:cs typeface="Calibri"/>
            </a:endParaRPr>
          </a:p>
        </p:txBody>
      </p:sp>
      <p:sp>
        <p:nvSpPr>
          <p:cNvPr id="9" name="object 9"/>
          <p:cNvSpPr txBox="1"/>
          <p:nvPr/>
        </p:nvSpPr>
        <p:spPr>
          <a:xfrm>
            <a:off x="4559934" y="3134360"/>
            <a:ext cx="3605528" cy="349455"/>
          </a:xfrm>
          <a:prstGeom prst="rect">
            <a:avLst/>
          </a:prstGeom>
        </p:spPr>
        <p:txBody>
          <a:bodyPr vert="horz" wrap="square" lIns="0" tIns="13335" rIns="0" bIns="0" rtlCol="0">
            <a:spAutoFit/>
          </a:bodyPr>
          <a:lstStyle/>
          <a:p>
            <a:pPr marL="12700">
              <a:lnSpc>
                <a:spcPct val="100000"/>
              </a:lnSpc>
              <a:spcBef>
                <a:spcPts val="105"/>
              </a:spcBef>
            </a:pPr>
            <a:r>
              <a:rPr lang="en-US" sz="1050">
                <a:solidFill>
                  <a:srgbClr val="FFFFFF"/>
                </a:solidFill>
                <a:latin typeface="Calibri"/>
                <a:cs typeface="Calibri"/>
              </a:rPr>
              <a:t>Mihaela Piroi</a:t>
            </a:r>
            <a:r>
              <a:rPr sz="1050">
                <a:solidFill>
                  <a:srgbClr val="FFFFFF"/>
                </a:solidFill>
                <a:latin typeface="Calibri"/>
                <a:cs typeface="Calibri"/>
              </a:rPr>
              <a:t>,</a:t>
            </a:r>
            <a:r>
              <a:rPr lang="en-US" sz="1050">
                <a:solidFill>
                  <a:srgbClr val="FFFFFF"/>
                </a:solidFill>
                <a:latin typeface="Calibri"/>
                <a:cs typeface="Calibri"/>
              </a:rPr>
              <a:t> Innovation Norway – Bucharest Office </a:t>
            </a:r>
            <a:r>
              <a:rPr sz="1050">
                <a:solidFill>
                  <a:srgbClr val="FFFFFF"/>
                </a:solidFill>
                <a:latin typeface="Calibri"/>
                <a:cs typeface="Calibri"/>
              </a:rPr>
              <a:t> </a:t>
            </a:r>
            <a:endParaRPr lang="en-US" sz="1050">
              <a:solidFill>
                <a:srgbClr val="FFFFFF"/>
              </a:solidFill>
              <a:latin typeface="Calibri"/>
              <a:cs typeface="Calibri"/>
            </a:endParaRPr>
          </a:p>
          <a:p>
            <a:pPr marL="12700">
              <a:lnSpc>
                <a:spcPct val="100000"/>
              </a:lnSpc>
              <a:spcBef>
                <a:spcPts val="105"/>
              </a:spcBef>
            </a:pPr>
            <a:r>
              <a:rPr sz="1050">
                <a:solidFill>
                  <a:srgbClr val="FFFFFF"/>
                </a:solidFill>
                <a:latin typeface="Calibri"/>
                <a:cs typeface="Calibri"/>
              </a:rPr>
              <a:t>September </a:t>
            </a:r>
            <a:r>
              <a:rPr lang="en-US" sz="1050">
                <a:solidFill>
                  <a:srgbClr val="FFFFFF"/>
                </a:solidFill>
                <a:latin typeface="Calibri"/>
                <a:cs typeface="Calibri"/>
              </a:rPr>
              <a:t>17</a:t>
            </a:r>
            <a:r>
              <a:rPr sz="1050">
                <a:solidFill>
                  <a:srgbClr val="FFFFFF"/>
                </a:solidFill>
                <a:latin typeface="Calibri"/>
                <a:cs typeface="Calibri"/>
              </a:rPr>
              <a:t>,</a:t>
            </a:r>
            <a:r>
              <a:rPr sz="1050" spc="-130">
                <a:solidFill>
                  <a:srgbClr val="FFFFFF"/>
                </a:solidFill>
                <a:latin typeface="Calibri"/>
                <a:cs typeface="Calibri"/>
              </a:rPr>
              <a:t> </a:t>
            </a:r>
            <a:r>
              <a:rPr sz="1050">
                <a:solidFill>
                  <a:srgbClr val="FFFFFF"/>
                </a:solidFill>
                <a:latin typeface="Calibri"/>
                <a:cs typeface="Calibri"/>
              </a:rPr>
              <a:t>202</a:t>
            </a:r>
            <a:r>
              <a:rPr lang="en-US" sz="1050">
                <a:solidFill>
                  <a:srgbClr val="FFFFFF"/>
                </a:solidFill>
                <a:latin typeface="Calibri"/>
                <a:cs typeface="Calibri"/>
              </a:rPr>
              <a:t>1</a:t>
            </a:r>
            <a:endParaRPr sz="105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103"/>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EBF1FF"/>
          </a:solidFill>
        </p:spPr>
        <p:txBody>
          <a:bodyPr wrap="square" lIns="0" tIns="0" rIns="0" bIns="0" rtlCol="0"/>
          <a:lstStyle/>
          <a:p>
            <a:endParaRPr/>
          </a:p>
        </p:txBody>
      </p:sp>
      <p:sp>
        <p:nvSpPr>
          <p:cNvPr id="3" name="object 3"/>
          <p:cNvSpPr txBox="1">
            <a:spLocks noGrp="1"/>
          </p:cNvSpPr>
          <p:nvPr>
            <p:ph type="title"/>
          </p:nvPr>
        </p:nvSpPr>
        <p:spPr>
          <a:xfrm>
            <a:off x="707542" y="521030"/>
            <a:ext cx="1602740" cy="391795"/>
          </a:xfrm>
          <a:prstGeom prst="rect">
            <a:avLst/>
          </a:prstGeom>
        </p:spPr>
        <p:txBody>
          <a:bodyPr vert="horz" wrap="square" lIns="0" tIns="12700" rIns="0" bIns="0" rtlCol="0">
            <a:spAutoFit/>
          </a:bodyPr>
          <a:lstStyle/>
          <a:p>
            <a:pPr marL="12700">
              <a:lnSpc>
                <a:spcPct val="100000"/>
              </a:lnSpc>
              <a:spcBef>
                <a:spcPts val="100"/>
              </a:spcBef>
            </a:pPr>
            <a:r>
              <a:rPr sz="2400" spc="-10"/>
              <a:t>Introduction</a:t>
            </a:r>
            <a:endParaRPr sz="2400"/>
          </a:p>
        </p:txBody>
      </p:sp>
      <p:sp>
        <p:nvSpPr>
          <p:cNvPr id="4" name="object 4"/>
          <p:cNvSpPr txBox="1"/>
          <p:nvPr/>
        </p:nvSpPr>
        <p:spPr>
          <a:xfrm>
            <a:off x="707542" y="1366773"/>
            <a:ext cx="3618229" cy="269240"/>
          </a:xfrm>
          <a:prstGeom prst="rect">
            <a:avLst/>
          </a:prstGeom>
        </p:spPr>
        <p:txBody>
          <a:bodyPr vert="horz" wrap="square" lIns="0" tIns="12065" rIns="0" bIns="0" rtlCol="0">
            <a:spAutoFit/>
          </a:bodyPr>
          <a:lstStyle/>
          <a:p>
            <a:pPr marL="241300" indent="-228600">
              <a:lnSpc>
                <a:spcPct val="100000"/>
              </a:lnSpc>
              <a:spcBef>
                <a:spcPts val="95"/>
              </a:spcBef>
              <a:buFont typeface="Arial"/>
              <a:buChar char="•"/>
              <a:tabLst>
                <a:tab pos="240665" algn="l"/>
                <a:tab pos="241300" algn="l"/>
              </a:tabLst>
            </a:pPr>
            <a:r>
              <a:rPr sz="1600" b="1" i="1" spc="-10">
                <a:latin typeface="Calibri"/>
                <a:cs typeface="Calibri"/>
              </a:rPr>
              <a:t>Structure </a:t>
            </a:r>
            <a:r>
              <a:rPr sz="1600" b="1" i="1" spc="-5">
                <a:latin typeface="Calibri"/>
                <a:cs typeface="Calibri"/>
              </a:rPr>
              <a:t>&amp; </a:t>
            </a:r>
            <a:r>
              <a:rPr sz="1600" b="1" i="1" spc="-15">
                <a:latin typeface="Calibri"/>
                <a:cs typeface="Calibri"/>
              </a:rPr>
              <a:t>Role </a:t>
            </a:r>
            <a:r>
              <a:rPr sz="1600" b="1" i="1" spc="-5">
                <a:latin typeface="Calibri"/>
                <a:cs typeface="Calibri"/>
              </a:rPr>
              <a:t>of </a:t>
            </a:r>
            <a:r>
              <a:rPr sz="1600" b="1" i="1" spc="-10">
                <a:latin typeface="Calibri"/>
                <a:cs typeface="Calibri"/>
              </a:rPr>
              <a:t>the Detailed</a:t>
            </a:r>
            <a:r>
              <a:rPr sz="1600" b="1" i="1" spc="140">
                <a:latin typeface="Calibri"/>
                <a:cs typeface="Calibri"/>
              </a:rPr>
              <a:t> </a:t>
            </a:r>
            <a:r>
              <a:rPr sz="1600" b="1" i="1" spc="-5">
                <a:latin typeface="Calibri"/>
                <a:cs typeface="Calibri"/>
              </a:rPr>
              <a:t>Activity</a:t>
            </a:r>
            <a:endParaRPr sz="1600">
              <a:latin typeface="Calibri"/>
              <a:cs typeface="Calibri"/>
            </a:endParaRPr>
          </a:p>
        </p:txBody>
      </p:sp>
      <p:sp>
        <p:nvSpPr>
          <p:cNvPr id="5" name="object 5"/>
          <p:cNvSpPr txBox="1"/>
          <p:nvPr/>
        </p:nvSpPr>
        <p:spPr>
          <a:xfrm>
            <a:off x="707542" y="1713102"/>
            <a:ext cx="3628390" cy="269240"/>
          </a:xfrm>
          <a:prstGeom prst="rect">
            <a:avLst/>
          </a:prstGeom>
        </p:spPr>
        <p:txBody>
          <a:bodyPr vert="horz" wrap="square" lIns="0" tIns="12065" rIns="0" bIns="0" rtlCol="0">
            <a:spAutoFit/>
          </a:bodyPr>
          <a:lstStyle/>
          <a:p>
            <a:pPr marL="12700">
              <a:lnSpc>
                <a:spcPct val="100000"/>
              </a:lnSpc>
              <a:spcBef>
                <a:spcPts val="95"/>
              </a:spcBef>
            </a:pPr>
            <a:r>
              <a:rPr sz="1600" b="1" i="1" spc="-10">
                <a:latin typeface="Calibri"/>
                <a:cs typeface="Calibri"/>
              </a:rPr>
              <a:t>Budget (DAB) into the </a:t>
            </a:r>
            <a:r>
              <a:rPr sz="1600" b="1" i="1" spc="-5">
                <a:latin typeface="Calibri"/>
                <a:cs typeface="Calibri"/>
              </a:rPr>
              <a:t>Application</a:t>
            </a:r>
            <a:r>
              <a:rPr sz="1600" b="1" i="1" spc="100">
                <a:latin typeface="Calibri"/>
                <a:cs typeface="Calibri"/>
              </a:rPr>
              <a:t> </a:t>
            </a:r>
            <a:r>
              <a:rPr sz="1600" b="1" i="1" spc="-10">
                <a:latin typeface="Calibri"/>
                <a:cs typeface="Calibri"/>
              </a:rPr>
              <a:t>Package</a:t>
            </a:r>
            <a:endParaRPr sz="1600">
              <a:latin typeface="Calibri"/>
              <a:cs typeface="Calibri"/>
            </a:endParaRPr>
          </a:p>
        </p:txBody>
      </p:sp>
      <p:sp>
        <p:nvSpPr>
          <p:cNvPr id="6" name="object 6"/>
          <p:cNvSpPr txBox="1">
            <a:spLocks noGrp="1"/>
          </p:cNvSpPr>
          <p:nvPr>
            <p:ph type="body" idx="1"/>
          </p:nvPr>
        </p:nvSpPr>
        <p:spPr>
          <a:xfrm>
            <a:off x="707542" y="1940345"/>
            <a:ext cx="4030345" cy="1682512"/>
          </a:xfrm>
          <a:prstGeom prst="rect">
            <a:avLst/>
          </a:prstGeom>
        </p:spPr>
        <p:txBody>
          <a:bodyPr vert="horz" wrap="square" lIns="0" tIns="132080" rIns="0" bIns="0" rtlCol="0">
            <a:spAutoFit/>
          </a:bodyPr>
          <a:lstStyle/>
          <a:p>
            <a:pPr marL="12700">
              <a:lnSpc>
                <a:spcPct val="100000"/>
              </a:lnSpc>
              <a:spcBef>
                <a:spcPts val="1040"/>
              </a:spcBef>
              <a:tabLst>
                <a:tab pos="212090" algn="l"/>
              </a:tabLst>
            </a:pPr>
            <a:r>
              <a:rPr sz="1600" spc="-5"/>
              <a:t>-	</a:t>
            </a:r>
            <a:r>
              <a:rPr spc="-10"/>
              <a:t>Detailed </a:t>
            </a:r>
            <a:r>
              <a:rPr spc="-5"/>
              <a:t>budget (Eligible costs per </a:t>
            </a:r>
            <a:r>
              <a:t>Activity) </a:t>
            </a:r>
            <a:r>
              <a:rPr spc="-5"/>
              <a:t>(Sheet</a:t>
            </a:r>
            <a:r>
              <a:rPr spc="25"/>
              <a:t> </a:t>
            </a:r>
            <a:r>
              <a:rPr spc="-5"/>
              <a:t>1);</a:t>
            </a:r>
            <a:endParaRPr sz="1600"/>
          </a:p>
          <a:p>
            <a:pPr marL="241300" indent="-228600">
              <a:lnSpc>
                <a:spcPct val="100000"/>
              </a:lnSpc>
              <a:spcBef>
                <a:spcPts val="835"/>
              </a:spcBef>
              <a:buFont typeface="Calibri"/>
              <a:buChar char="-"/>
              <a:tabLst>
                <a:tab pos="240665" algn="l"/>
                <a:tab pos="241300" algn="l"/>
              </a:tabLst>
            </a:pPr>
            <a:r>
              <a:rPr spc="-5"/>
              <a:t>Balance sheet (Sheet</a:t>
            </a:r>
            <a:r>
              <a:rPr spc="-10"/>
              <a:t> </a:t>
            </a:r>
            <a:r>
              <a:rPr spc="-5"/>
              <a:t>2);</a:t>
            </a:r>
          </a:p>
          <a:p>
            <a:pPr marL="241300" indent="-228600">
              <a:lnSpc>
                <a:spcPct val="100000"/>
              </a:lnSpc>
              <a:spcBef>
                <a:spcPts val="840"/>
              </a:spcBef>
              <a:buFont typeface="Calibri"/>
              <a:buChar char="-"/>
              <a:tabLst>
                <a:tab pos="240665" algn="l"/>
                <a:tab pos="241300" algn="l"/>
              </a:tabLst>
            </a:pPr>
            <a:r>
              <a:t>Profit &amp; </a:t>
            </a:r>
            <a:r>
              <a:rPr spc="-5"/>
              <a:t>Loss sheet (Sheet</a:t>
            </a:r>
            <a:r>
              <a:rPr spc="-50"/>
              <a:t> </a:t>
            </a:r>
            <a:r>
              <a:rPr spc="-5"/>
              <a:t>3);</a:t>
            </a:r>
          </a:p>
          <a:p>
            <a:pPr marL="12700">
              <a:lnSpc>
                <a:spcPct val="100000"/>
              </a:lnSpc>
              <a:spcBef>
                <a:spcPts val="830"/>
              </a:spcBef>
              <a:tabLst>
                <a:tab pos="240665" algn="l"/>
                <a:tab pos="241300" algn="l"/>
              </a:tabLst>
            </a:pPr>
            <a:endParaRPr spc="-5"/>
          </a:p>
          <a:p>
            <a:pPr marL="241300" indent="-228600">
              <a:lnSpc>
                <a:spcPct val="100000"/>
              </a:lnSpc>
              <a:spcBef>
                <a:spcPts val="795"/>
              </a:spcBef>
              <a:buFont typeface="Arial"/>
              <a:buChar char="•"/>
              <a:tabLst>
                <a:tab pos="240665" algn="l"/>
                <a:tab pos="241300" algn="l"/>
              </a:tabLst>
            </a:pPr>
            <a:r>
              <a:rPr sz="1600" b="1" spc="-10">
                <a:latin typeface="Calibri"/>
                <a:cs typeface="Calibri"/>
              </a:rPr>
              <a:t>Read</a:t>
            </a:r>
            <a:r>
              <a:rPr sz="1600" b="1" spc="15">
                <a:latin typeface="Calibri"/>
                <a:cs typeface="Calibri"/>
              </a:rPr>
              <a:t> </a:t>
            </a:r>
            <a:r>
              <a:rPr sz="1600" b="1" spc="-10">
                <a:latin typeface="Calibri"/>
                <a:cs typeface="Calibri"/>
              </a:rPr>
              <a:t>carefully</a:t>
            </a:r>
            <a:endParaRPr sz="1600">
              <a:latin typeface="Calibri"/>
              <a:cs typeface="Calibri"/>
            </a:endParaRPr>
          </a:p>
        </p:txBody>
      </p:sp>
      <p:sp>
        <p:nvSpPr>
          <p:cNvPr id="7" name="object 7"/>
          <p:cNvSpPr txBox="1"/>
          <p:nvPr/>
        </p:nvSpPr>
        <p:spPr>
          <a:xfrm>
            <a:off x="707542" y="4030167"/>
            <a:ext cx="5093335" cy="269240"/>
          </a:xfrm>
          <a:prstGeom prst="rect">
            <a:avLst/>
          </a:prstGeom>
        </p:spPr>
        <p:txBody>
          <a:bodyPr vert="horz" wrap="square" lIns="0" tIns="12065" rIns="0" bIns="0" rtlCol="0">
            <a:spAutoFit/>
          </a:bodyPr>
          <a:lstStyle/>
          <a:p>
            <a:pPr marL="12700">
              <a:lnSpc>
                <a:spcPct val="100000"/>
              </a:lnSpc>
              <a:spcBef>
                <a:spcPts val="95"/>
              </a:spcBef>
            </a:pPr>
            <a:r>
              <a:rPr sz="1600" b="1" i="1" spc="-10">
                <a:latin typeface="Calibri"/>
                <a:cs typeface="Calibri"/>
              </a:rPr>
              <a:t>the </a:t>
            </a:r>
            <a:r>
              <a:rPr sz="1600" b="1" i="1" u="heavy" spc="-5">
                <a:uFill>
                  <a:solidFill>
                    <a:srgbClr val="000000"/>
                  </a:solidFill>
                </a:uFill>
                <a:latin typeface="Calibri"/>
                <a:cs typeface="Calibri"/>
              </a:rPr>
              <a:t>Guideline </a:t>
            </a:r>
            <a:r>
              <a:rPr sz="1600" b="1" i="1" u="heavy" spc="-10">
                <a:uFill>
                  <a:solidFill>
                    <a:srgbClr val="000000"/>
                  </a:solidFill>
                </a:uFill>
                <a:latin typeface="Calibri"/>
                <a:cs typeface="Calibri"/>
              </a:rPr>
              <a:t>for the Detailed Budget </a:t>
            </a:r>
            <a:r>
              <a:rPr sz="1600" b="1" i="1" u="heavy" spc="-5">
                <a:uFill>
                  <a:solidFill>
                    <a:srgbClr val="000000"/>
                  </a:solidFill>
                </a:uFill>
                <a:latin typeface="Calibri"/>
                <a:cs typeface="Calibri"/>
              </a:rPr>
              <a:t>and Financial</a:t>
            </a:r>
            <a:r>
              <a:rPr sz="1600" b="1" i="1" u="heavy" spc="254">
                <a:uFill>
                  <a:solidFill>
                    <a:srgbClr val="000000"/>
                  </a:solidFill>
                </a:uFill>
                <a:latin typeface="Calibri"/>
                <a:cs typeface="Calibri"/>
              </a:rPr>
              <a:t> </a:t>
            </a:r>
            <a:r>
              <a:rPr sz="1600" b="1" i="1" u="heavy" spc="-15">
                <a:uFill>
                  <a:solidFill>
                    <a:srgbClr val="000000"/>
                  </a:solidFill>
                </a:uFill>
                <a:latin typeface="Calibri"/>
                <a:cs typeface="Calibri"/>
              </a:rPr>
              <a:t>Forecast</a:t>
            </a:r>
            <a:endParaRPr sz="1600">
              <a:latin typeface="Calibri"/>
              <a:cs typeface="Calibri"/>
            </a:endParaRPr>
          </a:p>
        </p:txBody>
      </p:sp>
      <p:sp>
        <p:nvSpPr>
          <p:cNvPr id="8" name="object 8"/>
          <p:cNvSpPr/>
          <p:nvPr/>
        </p:nvSpPr>
        <p:spPr>
          <a:xfrm>
            <a:off x="6313042" y="2922397"/>
            <a:ext cx="537210" cy="657225"/>
          </a:xfrm>
          <a:custGeom>
            <a:avLst/>
            <a:gdLst/>
            <a:ahLst/>
            <a:cxnLst/>
            <a:rect l="l" t="t" r="r" b="b"/>
            <a:pathLst>
              <a:path w="537209" h="657225">
                <a:moveTo>
                  <a:pt x="0" y="0"/>
                </a:moveTo>
                <a:lnTo>
                  <a:pt x="537083" y="656843"/>
                </a:lnTo>
              </a:path>
            </a:pathLst>
          </a:custGeom>
          <a:ln w="12700">
            <a:solidFill>
              <a:srgbClr val="C6413D"/>
            </a:solidFill>
          </a:ln>
        </p:spPr>
        <p:txBody>
          <a:bodyPr wrap="square" lIns="0" tIns="0" rIns="0" bIns="0" rtlCol="0"/>
          <a:lstStyle/>
          <a:p>
            <a:endParaRPr/>
          </a:p>
        </p:txBody>
      </p:sp>
      <p:sp>
        <p:nvSpPr>
          <p:cNvPr id="9" name="object 9"/>
          <p:cNvSpPr/>
          <p:nvPr/>
        </p:nvSpPr>
        <p:spPr>
          <a:xfrm>
            <a:off x="6398895" y="2573654"/>
            <a:ext cx="806450" cy="208915"/>
          </a:xfrm>
          <a:custGeom>
            <a:avLst/>
            <a:gdLst/>
            <a:ahLst/>
            <a:cxnLst/>
            <a:rect l="l" t="t" r="r" b="b"/>
            <a:pathLst>
              <a:path w="806450" h="208914">
                <a:moveTo>
                  <a:pt x="0" y="0"/>
                </a:moveTo>
                <a:lnTo>
                  <a:pt x="806450" y="208914"/>
                </a:lnTo>
              </a:path>
            </a:pathLst>
          </a:custGeom>
          <a:ln w="12699">
            <a:solidFill>
              <a:srgbClr val="C6413D"/>
            </a:solidFill>
          </a:ln>
        </p:spPr>
        <p:txBody>
          <a:bodyPr wrap="square" lIns="0" tIns="0" rIns="0" bIns="0" rtlCol="0"/>
          <a:lstStyle/>
          <a:p>
            <a:endParaRPr/>
          </a:p>
        </p:txBody>
      </p:sp>
      <p:sp>
        <p:nvSpPr>
          <p:cNvPr id="10" name="object 10"/>
          <p:cNvSpPr/>
          <p:nvPr/>
        </p:nvSpPr>
        <p:spPr>
          <a:xfrm>
            <a:off x="6398895" y="1928748"/>
            <a:ext cx="981710" cy="353695"/>
          </a:xfrm>
          <a:custGeom>
            <a:avLst/>
            <a:gdLst/>
            <a:ahLst/>
            <a:cxnLst/>
            <a:rect l="l" t="t" r="r" b="b"/>
            <a:pathLst>
              <a:path w="981709" h="353694">
                <a:moveTo>
                  <a:pt x="0" y="353568"/>
                </a:moveTo>
                <a:lnTo>
                  <a:pt x="981709" y="0"/>
                </a:lnTo>
              </a:path>
            </a:pathLst>
          </a:custGeom>
          <a:ln w="12700">
            <a:solidFill>
              <a:srgbClr val="C6413D"/>
            </a:solidFill>
          </a:ln>
        </p:spPr>
        <p:txBody>
          <a:bodyPr wrap="square" lIns="0" tIns="0" rIns="0" bIns="0" rtlCol="0"/>
          <a:lstStyle/>
          <a:p>
            <a:endParaRPr/>
          </a:p>
        </p:txBody>
      </p:sp>
      <p:sp>
        <p:nvSpPr>
          <p:cNvPr id="11" name="object 11"/>
          <p:cNvSpPr/>
          <p:nvPr/>
        </p:nvSpPr>
        <p:spPr>
          <a:xfrm>
            <a:off x="6275832" y="1220469"/>
            <a:ext cx="561975" cy="760730"/>
          </a:xfrm>
          <a:custGeom>
            <a:avLst/>
            <a:gdLst/>
            <a:ahLst/>
            <a:cxnLst/>
            <a:rect l="l" t="t" r="r" b="b"/>
            <a:pathLst>
              <a:path w="561975" h="760730">
                <a:moveTo>
                  <a:pt x="0" y="760729"/>
                </a:moveTo>
                <a:lnTo>
                  <a:pt x="561593" y="0"/>
                </a:lnTo>
              </a:path>
            </a:pathLst>
          </a:custGeom>
          <a:ln w="12700">
            <a:solidFill>
              <a:srgbClr val="C6413D"/>
            </a:solidFill>
          </a:ln>
        </p:spPr>
        <p:txBody>
          <a:bodyPr wrap="square" lIns="0" tIns="0" rIns="0" bIns="0" rtlCol="0"/>
          <a:lstStyle/>
          <a:p>
            <a:endParaRPr/>
          </a:p>
        </p:txBody>
      </p:sp>
      <p:sp>
        <p:nvSpPr>
          <p:cNvPr id="12" name="object 12"/>
          <p:cNvSpPr/>
          <p:nvPr/>
        </p:nvSpPr>
        <p:spPr>
          <a:xfrm>
            <a:off x="5483352" y="1979676"/>
            <a:ext cx="899160" cy="941832"/>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483352" y="1979676"/>
            <a:ext cx="899160" cy="942340"/>
          </a:xfrm>
          <a:custGeom>
            <a:avLst/>
            <a:gdLst/>
            <a:ahLst/>
            <a:cxnLst/>
            <a:rect l="l" t="t" r="r" b="b"/>
            <a:pathLst>
              <a:path w="899160" h="942339">
                <a:moveTo>
                  <a:pt x="0" y="470916"/>
                </a:moveTo>
                <a:lnTo>
                  <a:pt x="2321" y="422764"/>
                </a:lnTo>
                <a:lnTo>
                  <a:pt x="9134" y="376005"/>
                </a:lnTo>
                <a:lnTo>
                  <a:pt x="20213" y="330873"/>
                </a:lnTo>
                <a:lnTo>
                  <a:pt x="35331" y="287607"/>
                </a:lnTo>
                <a:lnTo>
                  <a:pt x="54264" y="246442"/>
                </a:lnTo>
                <a:lnTo>
                  <a:pt x="76784" y="207615"/>
                </a:lnTo>
                <a:lnTo>
                  <a:pt x="102665" y="171362"/>
                </a:lnTo>
                <a:lnTo>
                  <a:pt x="131683" y="137922"/>
                </a:lnTo>
                <a:lnTo>
                  <a:pt x="163610" y="107529"/>
                </a:lnTo>
                <a:lnTo>
                  <a:pt x="198220" y="80420"/>
                </a:lnTo>
                <a:lnTo>
                  <a:pt x="235288" y="56833"/>
                </a:lnTo>
                <a:lnTo>
                  <a:pt x="274587" y="37004"/>
                </a:lnTo>
                <a:lnTo>
                  <a:pt x="315892" y="21170"/>
                </a:lnTo>
                <a:lnTo>
                  <a:pt x="358977" y="9566"/>
                </a:lnTo>
                <a:lnTo>
                  <a:pt x="403614" y="2431"/>
                </a:lnTo>
                <a:lnTo>
                  <a:pt x="449580" y="0"/>
                </a:lnTo>
                <a:lnTo>
                  <a:pt x="495545" y="2431"/>
                </a:lnTo>
                <a:lnTo>
                  <a:pt x="540182" y="9566"/>
                </a:lnTo>
                <a:lnTo>
                  <a:pt x="583267" y="21170"/>
                </a:lnTo>
                <a:lnTo>
                  <a:pt x="624572" y="37004"/>
                </a:lnTo>
                <a:lnTo>
                  <a:pt x="663871" y="56833"/>
                </a:lnTo>
                <a:lnTo>
                  <a:pt x="700939" y="80420"/>
                </a:lnTo>
                <a:lnTo>
                  <a:pt x="735549" y="107529"/>
                </a:lnTo>
                <a:lnTo>
                  <a:pt x="767476" y="137921"/>
                </a:lnTo>
                <a:lnTo>
                  <a:pt x="796494" y="171362"/>
                </a:lnTo>
                <a:lnTo>
                  <a:pt x="822375" y="207615"/>
                </a:lnTo>
                <a:lnTo>
                  <a:pt x="844895" y="246442"/>
                </a:lnTo>
                <a:lnTo>
                  <a:pt x="863828" y="287607"/>
                </a:lnTo>
                <a:lnTo>
                  <a:pt x="878946" y="330873"/>
                </a:lnTo>
                <a:lnTo>
                  <a:pt x="890025" y="376005"/>
                </a:lnTo>
                <a:lnTo>
                  <a:pt x="896838" y="422764"/>
                </a:lnTo>
                <a:lnTo>
                  <a:pt x="899160" y="470916"/>
                </a:lnTo>
                <a:lnTo>
                  <a:pt x="896838" y="519067"/>
                </a:lnTo>
                <a:lnTo>
                  <a:pt x="890025" y="565826"/>
                </a:lnTo>
                <a:lnTo>
                  <a:pt x="878946" y="610958"/>
                </a:lnTo>
                <a:lnTo>
                  <a:pt x="863828" y="654224"/>
                </a:lnTo>
                <a:lnTo>
                  <a:pt x="844895" y="695389"/>
                </a:lnTo>
                <a:lnTo>
                  <a:pt x="822375" y="734216"/>
                </a:lnTo>
                <a:lnTo>
                  <a:pt x="796494" y="770469"/>
                </a:lnTo>
                <a:lnTo>
                  <a:pt x="767476" y="803909"/>
                </a:lnTo>
                <a:lnTo>
                  <a:pt x="735549" y="834302"/>
                </a:lnTo>
                <a:lnTo>
                  <a:pt x="700939" y="861411"/>
                </a:lnTo>
                <a:lnTo>
                  <a:pt x="663871" y="884998"/>
                </a:lnTo>
                <a:lnTo>
                  <a:pt x="624572" y="904827"/>
                </a:lnTo>
                <a:lnTo>
                  <a:pt x="583267" y="920661"/>
                </a:lnTo>
                <a:lnTo>
                  <a:pt x="540182" y="932265"/>
                </a:lnTo>
                <a:lnTo>
                  <a:pt x="495545" y="939400"/>
                </a:lnTo>
                <a:lnTo>
                  <a:pt x="449580" y="941832"/>
                </a:lnTo>
                <a:lnTo>
                  <a:pt x="403614" y="939400"/>
                </a:lnTo>
                <a:lnTo>
                  <a:pt x="358977" y="932265"/>
                </a:lnTo>
                <a:lnTo>
                  <a:pt x="315892" y="920661"/>
                </a:lnTo>
                <a:lnTo>
                  <a:pt x="274587" y="904827"/>
                </a:lnTo>
                <a:lnTo>
                  <a:pt x="235288" y="884998"/>
                </a:lnTo>
                <a:lnTo>
                  <a:pt x="198220" y="861411"/>
                </a:lnTo>
                <a:lnTo>
                  <a:pt x="163610" y="834302"/>
                </a:lnTo>
                <a:lnTo>
                  <a:pt x="131683" y="803910"/>
                </a:lnTo>
                <a:lnTo>
                  <a:pt x="102665" y="770469"/>
                </a:lnTo>
                <a:lnTo>
                  <a:pt x="76784" y="734216"/>
                </a:lnTo>
                <a:lnTo>
                  <a:pt x="54264" y="695389"/>
                </a:lnTo>
                <a:lnTo>
                  <a:pt x="35331" y="654224"/>
                </a:lnTo>
                <a:lnTo>
                  <a:pt x="20213" y="610958"/>
                </a:lnTo>
                <a:lnTo>
                  <a:pt x="9134" y="565826"/>
                </a:lnTo>
                <a:lnTo>
                  <a:pt x="2321" y="519067"/>
                </a:lnTo>
                <a:lnTo>
                  <a:pt x="0" y="470916"/>
                </a:lnTo>
                <a:close/>
              </a:path>
            </a:pathLst>
          </a:custGeom>
          <a:ln w="12700">
            <a:solidFill>
              <a:srgbClr val="FFFFFF"/>
            </a:solidFill>
          </a:ln>
        </p:spPr>
        <p:txBody>
          <a:bodyPr wrap="square" lIns="0" tIns="0" rIns="0" bIns="0" rtlCol="0"/>
          <a:lstStyle/>
          <a:p>
            <a:endParaRPr/>
          </a:p>
        </p:txBody>
      </p:sp>
      <p:sp>
        <p:nvSpPr>
          <p:cNvPr id="14" name="object 14"/>
          <p:cNvSpPr/>
          <p:nvPr/>
        </p:nvSpPr>
        <p:spPr>
          <a:xfrm>
            <a:off x="6623304" y="310895"/>
            <a:ext cx="1030605" cy="1004569"/>
          </a:xfrm>
          <a:custGeom>
            <a:avLst/>
            <a:gdLst/>
            <a:ahLst/>
            <a:cxnLst/>
            <a:rect l="l" t="t" r="r" b="b"/>
            <a:pathLst>
              <a:path w="1030604" h="1004569">
                <a:moveTo>
                  <a:pt x="515112" y="0"/>
                </a:moveTo>
                <a:lnTo>
                  <a:pt x="465504" y="2298"/>
                </a:lnTo>
                <a:lnTo>
                  <a:pt x="417231" y="9053"/>
                </a:lnTo>
                <a:lnTo>
                  <a:pt x="370507" y="20054"/>
                </a:lnTo>
                <a:lnTo>
                  <a:pt x="325549" y="35092"/>
                </a:lnTo>
                <a:lnTo>
                  <a:pt x="282572" y="53954"/>
                </a:lnTo>
                <a:lnTo>
                  <a:pt x="241793" y="76433"/>
                </a:lnTo>
                <a:lnTo>
                  <a:pt x="203427" y="102316"/>
                </a:lnTo>
                <a:lnTo>
                  <a:pt x="167690" y="131394"/>
                </a:lnTo>
                <a:lnTo>
                  <a:pt x="134799" y="163457"/>
                </a:lnTo>
                <a:lnTo>
                  <a:pt x="104968" y="198293"/>
                </a:lnTo>
                <a:lnTo>
                  <a:pt x="78415" y="235694"/>
                </a:lnTo>
                <a:lnTo>
                  <a:pt x="55354" y="275447"/>
                </a:lnTo>
                <a:lnTo>
                  <a:pt x="36002" y="317344"/>
                </a:lnTo>
                <a:lnTo>
                  <a:pt x="20575" y="361174"/>
                </a:lnTo>
                <a:lnTo>
                  <a:pt x="9288" y="406726"/>
                </a:lnTo>
                <a:lnTo>
                  <a:pt x="2358" y="453791"/>
                </a:lnTo>
                <a:lnTo>
                  <a:pt x="0" y="502157"/>
                </a:lnTo>
                <a:lnTo>
                  <a:pt x="2358" y="550524"/>
                </a:lnTo>
                <a:lnTo>
                  <a:pt x="9288" y="597589"/>
                </a:lnTo>
                <a:lnTo>
                  <a:pt x="20575" y="643141"/>
                </a:lnTo>
                <a:lnTo>
                  <a:pt x="36002" y="686971"/>
                </a:lnTo>
                <a:lnTo>
                  <a:pt x="55354" y="728868"/>
                </a:lnTo>
                <a:lnTo>
                  <a:pt x="78415" y="768621"/>
                </a:lnTo>
                <a:lnTo>
                  <a:pt x="104968" y="806022"/>
                </a:lnTo>
                <a:lnTo>
                  <a:pt x="134799" y="840858"/>
                </a:lnTo>
                <a:lnTo>
                  <a:pt x="167690" y="872921"/>
                </a:lnTo>
                <a:lnTo>
                  <a:pt x="203427" y="901999"/>
                </a:lnTo>
                <a:lnTo>
                  <a:pt x="241793" y="927882"/>
                </a:lnTo>
                <a:lnTo>
                  <a:pt x="282572" y="950361"/>
                </a:lnTo>
                <a:lnTo>
                  <a:pt x="325549" y="969223"/>
                </a:lnTo>
                <a:lnTo>
                  <a:pt x="370507" y="984261"/>
                </a:lnTo>
                <a:lnTo>
                  <a:pt x="417231" y="995262"/>
                </a:lnTo>
                <a:lnTo>
                  <a:pt x="465504" y="1002017"/>
                </a:lnTo>
                <a:lnTo>
                  <a:pt x="515112" y="1004315"/>
                </a:lnTo>
                <a:lnTo>
                  <a:pt x="564719" y="1002017"/>
                </a:lnTo>
                <a:lnTo>
                  <a:pt x="612992" y="995262"/>
                </a:lnTo>
                <a:lnTo>
                  <a:pt x="659716" y="984261"/>
                </a:lnTo>
                <a:lnTo>
                  <a:pt x="704674" y="969223"/>
                </a:lnTo>
                <a:lnTo>
                  <a:pt x="747651" y="950361"/>
                </a:lnTo>
                <a:lnTo>
                  <a:pt x="788430" y="927882"/>
                </a:lnTo>
                <a:lnTo>
                  <a:pt x="826796" y="901999"/>
                </a:lnTo>
                <a:lnTo>
                  <a:pt x="862533" y="872921"/>
                </a:lnTo>
                <a:lnTo>
                  <a:pt x="895424" y="840858"/>
                </a:lnTo>
                <a:lnTo>
                  <a:pt x="925255" y="806022"/>
                </a:lnTo>
                <a:lnTo>
                  <a:pt x="951808" y="768621"/>
                </a:lnTo>
                <a:lnTo>
                  <a:pt x="974869" y="728868"/>
                </a:lnTo>
                <a:lnTo>
                  <a:pt x="994221" y="686971"/>
                </a:lnTo>
                <a:lnTo>
                  <a:pt x="1009648" y="643141"/>
                </a:lnTo>
                <a:lnTo>
                  <a:pt x="1020935" y="597589"/>
                </a:lnTo>
                <a:lnTo>
                  <a:pt x="1027865" y="550524"/>
                </a:lnTo>
                <a:lnTo>
                  <a:pt x="1030224" y="502157"/>
                </a:lnTo>
                <a:lnTo>
                  <a:pt x="1027865" y="453791"/>
                </a:lnTo>
                <a:lnTo>
                  <a:pt x="1020935" y="406726"/>
                </a:lnTo>
                <a:lnTo>
                  <a:pt x="1009648" y="361174"/>
                </a:lnTo>
                <a:lnTo>
                  <a:pt x="994221" y="317344"/>
                </a:lnTo>
                <a:lnTo>
                  <a:pt x="974869" y="275447"/>
                </a:lnTo>
                <a:lnTo>
                  <a:pt x="951808" y="235694"/>
                </a:lnTo>
                <a:lnTo>
                  <a:pt x="925255" y="198293"/>
                </a:lnTo>
                <a:lnTo>
                  <a:pt x="895424" y="163457"/>
                </a:lnTo>
                <a:lnTo>
                  <a:pt x="862533" y="131394"/>
                </a:lnTo>
                <a:lnTo>
                  <a:pt x="826796" y="102316"/>
                </a:lnTo>
                <a:lnTo>
                  <a:pt x="788430" y="76433"/>
                </a:lnTo>
                <a:lnTo>
                  <a:pt x="747651" y="53954"/>
                </a:lnTo>
                <a:lnTo>
                  <a:pt x="704674" y="35092"/>
                </a:lnTo>
                <a:lnTo>
                  <a:pt x="659716" y="20054"/>
                </a:lnTo>
                <a:lnTo>
                  <a:pt x="612992" y="9053"/>
                </a:lnTo>
                <a:lnTo>
                  <a:pt x="564719" y="2298"/>
                </a:lnTo>
                <a:lnTo>
                  <a:pt x="515112" y="0"/>
                </a:lnTo>
                <a:close/>
              </a:path>
            </a:pathLst>
          </a:custGeom>
          <a:solidFill>
            <a:srgbClr val="F95350"/>
          </a:solidFill>
        </p:spPr>
        <p:txBody>
          <a:bodyPr wrap="square" lIns="0" tIns="0" rIns="0" bIns="0" rtlCol="0"/>
          <a:lstStyle/>
          <a:p>
            <a:endParaRPr/>
          </a:p>
        </p:txBody>
      </p:sp>
      <p:sp>
        <p:nvSpPr>
          <p:cNvPr id="15" name="object 15"/>
          <p:cNvSpPr/>
          <p:nvPr/>
        </p:nvSpPr>
        <p:spPr>
          <a:xfrm>
            <a:off x="6623304" y="310895"/>
            <a:ext cx="1030605" cy="1004569"/>
          </a:xfrm>
          <a:custGeom>
            <a:avLst/>
            <a:gdLst/>
            <a:ahLst/>
            <a:cxnLst/>
            <a:rect l="l" t="t" r="r" b="b"/>
            <a:pathLst>
              <a:path w="1030604" h="1004569">
                <a:moveTo>
                  <a:pt x="0" y="502157"/>
                </a:moveTo>
                <a:lnTo>
                  <a:pt x="2358" y="453791"/>
                </a:lnTo>
                <a:lnTo>
                  <a:pt x="9288" y="406726"/>
                </a:lnTo>
                <a:lnTo>
                  <a:pt x="20575" y="361174"/>
                </a:lnTo>
                <a:lnTo>
                  <a:pt x="36002" y="317344"/>
                </a:lnTo>
                <a:lnTo>
                  <a:pt x="55354" y="275447"/>
                </a:lnTo>
                <a:lnTo>
                  <a:pt x="78415" y="235694"/>
                </a:lnTo>
                <a:lnTo>
                  <a:pt x="104968" y="198293"/>
                </a:lnTo>
                <a:lnTo>
                  <a:pt x="134799" y="163457"/>
                </a:lnTo>
                <a:lnTo>
                  <a:pt x="167690" y="131394"/>
                </a:lnTo>
                <a:lnTo>
                  <a:pt x="203427" y="102316"/>
                </a:lnTo>
                <a:lnTo>
                  <a:pt x="241793" y="76433"/>
                </a:lnTo>
                <a:lnTo>
                  <a:pt x="282572" y="53954"/>
                </a:lnTo>
                <a:lnTo>
                  <a:pt x="325549" y="35092"/>
                </a:lnTo>
                <a:lnTo>
                  <a:pt x="370507" y="20054"/>
                </a:lnTo>
                <a:lnTo>
                  <a:pt x="417231" y="9053"/>
                </a:lnTo>
                <a:lnTo>
                  <a:pt x="465504" y="2298"/>
                </a:lnTo>
                <a:lnTo>
                  <a:pt x="515112" y="0"/>
                </a:lnTo>
                <a:lnTo>
                  <a:pt x="564719" y="2298"/>
                </a:lnTo>
                <a:lnTo>
                  <a:pt x="612992" y="9053"/>
                </a:lnTo>
                <a:lnTo>
                  <a:pt x="659716" y="20054"/>
                </a:lnTo>
                <a:lnTo>
                  <a:pt x="704674" y="35092"/>
                </a:lnTo>
                <a:lnTo>
                  <a:pt x="747651" y="53954"/>
                </a:lnTo>
                <a:lnTo>
                  <a:pt x="788430" y="76433"/>
                </a:lnTo>
                <a:lnTo>
                  <a:pt x="826796" y="102316"/>
                </a:lnTo>
                <a:lnTo>
                  <a:pt x="862533" y="131394"/>
                </a:lnTo>
                <a:lnTo>
                  <a:pt x="895424" y="163457"/>
                </a:lnTo>
                <a:lnTo>
                  <a:pt x="925255" y="198293"/>
                </a:lnTo>
                <a:lnTo>
                  <a:pt x="951808" y="235694"/>
                </a:lnTo>
                <a:lnTo>
                  <a:pt x="974869" y="275447"/>
                </a:lnTo>
                <a:lnTo>
                  <a:pt x="994221" y="317344"/>
                </a:lnTo>
                <a:lnTo>
                  <a:pt x="1009648" y="361174"/>
                </a:lnTo>
                <a:lnTo>
                  <a:pt x="1020935" y="406726"/>
                </a:lnTo>
                <a:lnTo>
                  <a:pt x="1027865" y="453791"/>
                </a:lnTo>
                <a:lnTo>
                  <a:pt x="1030224" y="502157"/>
                </a:lnTo>
                <a:lnTo>
                  <a:pt x="1027865" y="550524"/>
                </a:lnTo>
                <a:lnTo>
                  <a:pt x="1020935" y="597589"/>
                </a:lnTo>
                <a:lnTo>
                  <a:pt x="1009648" y="643141"/>
                </a:lnTo>
                <a:lnTo>
                  <a:pt x="994221" y="686971"/>
                </a:lnTo>
                <a:lnTo>
                  <a:pt x="974869" y="728868"/>
                </a:lnTo>
                <a:lnTo>
                  <a:pt x="951808" y="768621"/>
                </a:lnTo>
                <a:lnTo>
                  <a:pt x="925255" y="806022"/>
                </a:lnTo>
                <a:lnTo>
                  <a:pt x="895424" y="840858"/>
                </a:lnTo>
                <a:lnTo>
                  <a:pt x="862533" y="872921"/>
                </a:lnTo>
                <a:lnTo>
                  <a:pt x="826796" y="901999"/>
                </a:lnTo>
                <a:lnTo>
                  <a:pt x="788430" y="927882"/>
                </a:lnTo>
                <a:lnTo>
                  <a:pt x="747651" y="950361"/>
                </a:lnTo>
                <a:lnTo>
                  <a:pt x="704674" y="969223"/>
                </a:lnTo>
                <a:lnTo>
                  <a:pt x="659716" y="984261"/>
                </a:lnTo>
                <a:lnTo>
                  <a:pt x="612992" y="995262"/>
                </a:lnTo>
                <a:lnTo>
                  <a:pt x="564719" y="1002017"/>
                </a:lnTo>
                <a:lnTo>
                  <a:pt x="515112" y="1004315"/>
                </a:lnTo>
                <a:lnTo>
                  <a:pt x="465504" y="1002017"/>
                </a:lnTo>
                <a:lnTo>
                  <a:pt x="417231" y="995262"/>
                </a:lnTo>
                <a:lnTo>
                  <a:pt x="370507" y="984261"/>
                </a:lnTo>
                <a:lnTo>
                  <a:pt x="325549" y="969223"/>
                </a:lnTo>
                <a:lnTo>
                  <a:pt x="282572" y="950361"/>
                </a:lnTo>
                <a:lnTo>
                  <a:pt x="241793" y="927882"/>
                </a:lnTo>
                <a:lnTo>
                  <a:pt x="203427" y="901999"/>
                </a:lnTo>
                <a:lnTo>
                  <a:pt x="167690" y="872921"/>
                </a:lnTo>
                <a:lnTo>
                  <a:pt x="134799" y="840858"/>
                </a:lnTo>
                <a:lnTo>
                  <a:pt x="104968" y="806022"/>
                </a:lnTo>
                <a:lnTo>
                  <a:pt x="78415" y="768621"/>
                </a:lnTo>
                <a:lnTo>
                  <a:pt x="55354" y="728868"/>
                </a:lnTo>
                <a:lnTo>
                  <a:pt x="36002" y="686971"/>
                </a:lnTo>
                <a:lnTo>
                  <a:pt x="20575" y="643141"/>
                </a:lnTo>
                <a:lnTo>
                  <a:pt x="9288" y="597589"/>
                </a:lnTo>
                <a:lnTo>
                  <a:pt x="2358" y="550524"/>
                </a:lnTo>
                <a:lnTo>
                  <a:pt x="0" y="502157"/>
                </a:lnTo>
                <a:close/>
              </a:path>
            </a:pathLst>
          </a:custGeom>
          <a:ln w="12700">
            <a:solidFill>
              <a:srgbClr val="FFFFFF"/>
            </a:solidFill>
          </a:ln>
        </p:spPr>
        <p:txBody>
          <a:bodyPr wrap="square" lIns="0" tIns="0" rIns="0" bIns="0" rtlCol="0"/>
          <a:lstStyle/>
          <a:p>
            <a:endParaRPr/>
          </a:p>
        </p:txBody>
      </p:sp>
      <p:sp>
        <p:nvSpPr>
          <p:cNvPr id="16" name="object 16"/>
          <p:cNvSpPr txBox="1"/>
          <p:nvPr/>
        </p:nvSpPr>
        <p:spPr>
          <a:xfrm>
            <a:off x="6862318" y="726439"/>
            <a:ext cx="575310" cy="147955"/>
          </a:xfrm>
          <a:prstGeom prst="rect">
            <a:avLst/>
          </a:prstGeom>
        </p:spPr>
        <p:txBody>
          <a:bodyPr vert="horz" wrap="square" lIns="0" tIns="13335" rIns="0" bIns="0" rtlCol="0">
            <a:spAutoFit/>
          </a:bodyPr>
          <a:lstStyle/>
          <a:p>
            <a:pPr marL="12700">
              <a:lnSpc>
                <a:spcPct val="100000"/>
              </a:lnSpc>
              <a:spcBef>
                <a:spcPts val="105"/>
              </a:spcBef>
            </a:pPr>
            <a:r>
              <a:rPr sz="800" b="0">
                <a:solidFill>
                  <a:srgbClr val="FFFFFF"/>
                </a:solidFill>
                <a:latin typeface="Calibri Light"/>
                <a:cs typeface="Calibri Light"/>
              </a:rPr>
              <a:t>Business</a:t>
            </a:r>
            <a:r>
              <a:rPr sz="800" b="0" spc="-70">
                <a:solidFill>
                  <a:srgbClr val="FFFFFF"/>
                </a:solidFill>
                <a:latin typeface="Calibri Light"/>
                <a:cs typeface="Calibri Light"/>
              </a:rPr>
              <a:t> </a:t>
            </a:r>
            <a:r>
              <a:rPr sz="800" b="0">
                <a:solidFill>
                  <a:srgbClr val="FFFFFF"/>
                </a:solidFill>
                <a:latin typeface="Calibri Light"/>
                <a:cs typeface="Calibri Light"/>
              </a:rPr>
              <a:t>Plan</a:t>
            </a:r>
            <a:endParaRPr sz="800">
              <a:latin typeface="Calibri Light"/>
              <a:cs typeface="Calibri Light"/>
            </a:endParaRPr>
          </a:p>
        </p:txBody>
      </p:sp>
      <p:sp>
        <p:nvSpPr>
          <p:cNvPr id="17" name="object 17"/>
          <p:cNvSpPr/>
          <p:nvPr/>
        </p:nvSpPr>
        <p:spPr>
          <a:xfrm>
            <a:off x="7353300" y="1203960"/>
            <a:ext cx="1024255" cy="1100455"/>
          </a:xfrm>
          <a:custGeom>
            <a:avLst/>
            <a:gdLst/>
            <a:ahLst/>
            <a:cxnLst/>
            <a:rect l="l" t="t" r="r" b="b"/>
            <a:pathLst>
              <a:path w="1024254" h="1100455">
                <a:moveTo>
                  <a:pt x="512064" y="0"/>
                </a:moveTo>
                <a:lnTo>
                  <a:pt x="465452" y="2248"/>
                </a:lnTo>
                <a:lnTo>
                  <a:pt x="420013" y="8865"/>
                </a:lnTo>
                <a:lnTo>
                  <a:pt x="375928" y="19656"/>
                </a:lnTo>
                <a:lnTo>
                  <a:pt x="333378" y="34426"/>
                </a:lnTo>
                <a:lnTo>
                  <a:pt x="292543" y="52981"/>
                </a:lnTo>
                <a:lnTo>
                  <a:pt x="253604" y="75127"/>
                </a:lnTo>
                <a:lnTo>
                  <a:pt x="216742" y="100669"/>
                </a:lnTo>
                <a:lnTo>
                  <a:pt x="182137" y="129412"/>
                </a:lnTo>
                <a:lnTo>
                  <a:pt x="149971" y="161162"/>
                </a:lnTo>
                <a:lnTo>
                  <a:pt x="120423" y="195726"/>
                </a:lnTo>
                <a:lnTo>
                  <a:pt x="93674" y="232908"/>
                </a:lnTo>
                <a:lnTo>
                  <a:pt x="69906" y="272513"/>
                </a:lnTo>
                <a:lnTo>
                  <a:pt x="49299" y="314349"/>
                </a:lnTo>
                <a:lnTo>
                  <a:pt x="32033" y="358219"/>
                </a:lnTo>
                <a:lnTo>
                  <a:pt x="18289" y="403930"/>
                </a:lnTo>
                <a:lnTo>
                  <a:pt x="8249" y="451287"/>
                </a:lnTo>
                <a:lnTo>
                  <a:pt x="2092" y="500097"/>
                </a:lnTo>
                <a:lnTo>
                  <a:pt x="0" y="550163"/>
                </a:lnTo>
                <a:lnTo>
                  <a:pt x="2092" y="600230"/>
                </a:lnTo>
                <a:lnTo>
                  <a:pt x="8249" y="649040"/>
                </a:lnTo>
                <a:lnTo>
                  <a:pt x="18289" y="696397"/>
                </a:lnTo>
                <a:lnTo>
                  <a:pt x="32033" y="742108"/>
                </a:lnTo>
                <a:lnTo>
                  <a:pt x="49299" y="785978"/>
                </a:lnTo>
                <a:lnTo>
                  <a:pt x="69906" y="827814"/>
                </a:lnTo>
                <a:lnTo>
                  <a:pt x="93674" y="867419"/>
                </a:lnTo>
                <a:lnTo>
                  <a:pt x="120423" y="904601"/>
                </a:lnTo>
                <a:lnTo>
                  <a:pt x="149971" y="939165"/>
                </a:lnTo>
                <a:lnTo>
                  <a:pt x="182137" y="970915"/>
                </a:lnTo>
                <a:lnTo>
                  <a:pt x="216742" y="999658"/>
                </a:lnTo>
                <a:lnTo>
                  <a:pt x="253604" y="1025200"/>
                </a:lnTo>
                <a:lnTo>
                  <a:pt x="292543" y="1047346"/>
                </a:lnTo>
                <a:lnTo>
                  <a:pt x="333378" y="1065901"/>
                </a:lnTo>
                <a:lnTo>
                  <a:pt x="375928" y="1080671"/>
                </a:lnTo>
                <a:lnTo>
                  <a:pt x="420013" y="1091462"/>
                </a:lnTo>
                <a:lnTo>
                  <a:pt x="465452" y="1098079"/>
                </a:lnTo>
                <a:lnTo>
                  <a:pt x="512064" y="1100327"/>
                </a:lnTo>
                <a:lnTo>
                  <a:pt x="558675" y="1098079"/>
                </a:lnTo>
                <a:lnTo>
                  <a:pt x="604114" y="1091462"/>
                </a:lnTo>
                <a:lnTo>
                  <a:pt x="648199" y="1080671"/>
                </a:lnTo>
                <a:lnTo>
                  <a:pt x="690749" y="1065901"/>
                </a:lnTo>
                <a:lnTo>
                  <a:pt x="731584" y="1047346"/>
                </a:lnTo>
                <a:lnTo>
                  <a:pt x="770523" y="1025200"/>
                </a:lnTo>
                <a:lnTo>
                  <a:pt x="807385" y="999658"/>
                </a:lnTo>
                <a:lnTo>
                  <a:pt x="841990" y="970915"/>
                </a:lnTo>
                <a:lnTo>
                  <a:pt x="874156" y="939165"/>
                </a:lnTo>
                <a:lnTo>
                  <a:pt x="903704" y="904601"/>
                </a:lnTo>
                <a:lnTo>
                  <a:pt x="930453" y="867419"/>
                </a:lnTo>
                <a:lnTo>
                  <a:pt x="954221" y="827814"/>
                </a:lnTo>
                <a:lnTo>
                  <a:pt x="974828" y="785978"/>
                </a:lnTo>
                <a:lnTo>
                  <a:pt x="992094" y="742108"/>
                </a:lnTo>
                <a:lnTo>
                  <a:pt x="1005838" y="696397"/>
                </a:lnTo>
                <a:lnTo>
                  <a:pt x="1015878" y="649040"/>
                </a:lnTo>
                <a:lnTo>
                  <a:pt x="1022035" y="600230"/>
                </a:lnTo>
                <a:lnTo>
                  <a:pt x="1024127" y="550163"/>
                </a:lnTo>
                <a:lnTo>
                  <a:pt x="1022035" y="500097"/>
                </a:lnTo>
                <a:lnTo>
                  <a:pt x="1015878" y="451287"/>
                </a:lnTo>
                <a:lnTo>
                  <a:pt x="1005838" y="403930"/>
                </a:lnTo>
                <a:lnTo>
                  <a:pt x="992094" y="358219"/>
                </a:lnTo>
                <a:lnTo>
                  <a:pt x="974828" y="314349"/>
                </a:lnTo>
                <a:lnTo>
                  <a:pt x="954221" y="272513"/>
                </a:lnTo>
                <a:lnTo>
                  <a:pt x="930453" y="232908"/>
                </a:lnTo>
                <a:lnTo>
                  <a:pt x="903704" y="195726"/>
                </a:lnTo>
                <a:lnTo>
                  <a:pt x="874156" y="161162"/>
                </a:lnTo>
                <a:lnTo>
                  <a:pt x="841990" y="129412"/>
                </a:lnTo>
                <a:lnTo>
                  <a:pt x="807385" y="100669"/>
                </a:lnTo>
                <a:lnTo>
                  <a:pt x="770523" y="75127"/>
                </a:lnTo>
                <a:lnTo>
                  <a:pt x="731584" y="52981"/>
                </a:lnTo>
                <a:lnTo>
                  <a:pt x="690749" y="34426"/>
                </a:lnTo>
                <a:lnTo>
                  <a:pt x="648199" y="19656"/>
                </a:lnTo>
                <a:lnTo>
                  <a:pt x="604114" y="8865"/>
                </a:lnTo>
                <a:lnTo>
                  <a:pt x="558675" y="2248"/>
                </a:lnTo>
                <a:lnTo>
                  <a:pt x="512064" y="0"/>
                </a:lnTo>
                <a:close/>
              </a:path>
            </a:pathLst>
          </a:custGeom>
          <a:solidFill>
            <a:srgbClr val="F95350"/>
          </a:solidFill>
        </p:spPr>
        <p:txBody>
          <a:bodyPr wrap="square" lIns="0" tIns="0" rIns="0" bIns="0" rtlCol="0"/>
          <a:lstStyle/>
          <a:p>
            <a:endParaRPr/>
          </a:p>
        </p:txBody>
      </p:sp>
      <p:sp>
        <p:nvSpPr>
          <p:cNvPr id="18" name="object 18"/>
          <p:cNvSpPr/>
          <p:nvPr/>
        </p:nvSpPr>
        <p:spPr>
          <a:xfrm>
            <a:off x="7353300" y="1203960"/>
            <a:ext cx="1024255" cy="1100455"/>
          </a:xfrm>
          <a:custGeom>
            <a:avLst/>
            <a:gdLst/>
            <a:ahLst/>
            <a:cxnLst/>
            <a:rect l="l" t="t" r="r" b="b"/>
            <a:pathLst>
              <a:path w="1024254" h="1100455">
                <a:moveTo>
                  <a:pt x="0" y="550163"/>
                </a:moveTo>
                <a:lnTo>
                  <a:pt x="2092" y="500097"/>
                </a:lnTo>
                <a:lnTo>
                  <a:pt x="8249" y="451287"/>
                </a:lnTo>
                <a:lnTo>
                  <a:pt x="18289" y="403930"/>
                </a:lnTo>
                <a:lnTo>
                  <a:pt x="32033" y="358219"/>
                </a:lnTo>
                <a:lnTo>
                  <a:pt x="49299" y="314349"/>
                </a:lnTo>
                <a:lnTo>
                  <a:pt x="69906" y="272513"/>
                </a:lnTo>
                <a:lnTo>
                  <a:pt x="93674" y="232908"/>
                </a:lnTo>
                <a:lnTo>
                  <a:pt x="120423" y="195726"/>
                </a:lnTo>
                <a:lnTo>
                  <a:pt x="149971" y="161162"/>
                </a:lnTo>
                <a:lnTo>
                  <a:pt x="182137" y="129412"/>
                </a:lnTo>
                <a:lnTo>
                  <a:pt x="216742" y="100669"/>
                </a:lnTo>
                <a:lnTo>
                  <a:pt x="253604" y="75127"/>
                </a:lnTo>
                <a:lnTo>
                  <a:pt x="292543" y="52981"/>
                </a:lnTo>
                <a:lnTo>
                  <a:pt x="333378" y="34426"/>
                </a:lnTo>
                <a:lnTo>
                  <a:pt x="375928" y="19656"/>
                </a:lnTo>
                <a:lnTo>
                  <a:pt x="420013" y="8865"/>
                </a:lnTo>
                <a:lnTo>
                  <a:pt x="465452" y="2248"/>
                </a:lnTo>
                <a:lnTo>
                  <a:pt x="512064" y="0"/>
                </a:lnTo>
                <a:lnTo>
                  <a:pt x="558675" y="2248"/>
                </a:lnTo>
                <a:lnTo>
                  <a:pt x="604114" y="8865"/>
                </a:lnTo>
                <a:lnTo>
                  <a:pt x="648199" y="19656"/>
                </a:lnTo>
                <a:lnTo>
                  <a:pt x="690749" y="34426"/>
                </a:lnTo>
                <a:lnTo>
                  <a:pt x="731584" y="52981"/>
                </a:lnTo>
                <a:lnTo>
                  <a:pt x="770523" y="75127"/>
                </a:lnTo>
                <a:lnTo>
                  <a:pt x="807385" y="100669"/>
                </a:lnTo>
                <a:lnTo>
                  <a:pt x="841990" y="129412"/>
                </a:lnTo>
                <a:lnTo>
                  <a:pt x="874156" y="161162"/>
                </a:lnTo>
                <a:lnTo>
                  <a:pt x="903704" y="195726"/>
                </a:lnTo>
                <a:lnTo>
                  <a:pt x="930453" y="232908"/>
                </a:lnTo>
                <a:lnTo>
                  <a:pt x="954221" y="272513"/>
                </a:lnTo>
                <a:lnTo>
                  <a:pt x="974828" y="314349"/>
                </a:lnTo>
                <a:lnTo>
                  <a:pt x="992094" y="358219"/>
                </a:lnTo>
                <a:lnTo>
                  <a:pt x="1005838" y="403930"/>
                </a:lnTo>
                <a:lnTo>
                  <a:pt x="1015878" y="451287"/>
                </a:lnTo>
                <a:lnTo>
                  <a:pt x="1022035" y="500097"/>
                </a:lnTo>
                <a:lnTo>
                  <a:pt x="1024127" y="550163"/>
                </a:lnTo>
                <a:lnTo>
                  <a:pt x="1022035" y="600230"/>
                </a:lnTo>
                <a:lnTo>
                  <a:pt x="1015878" y="649040"/>
                </a:lnTo>
                <a:lnTo>
                  <a:pt x="1005838" y="696397"/>
                </a:lnTo>
                <a:lnTo>
                  <a:pt x="992094" y="742108"/>
                </a:lnTo>
                <a:lnTo>
                  <a:pt x="974828" y="785978"/>
                </a:lnTo>
                <a:lnTo>
                  <a:pt x="954221" y="827814"/>
                </a:lnTo>
                <a:lnTo>
                  <a:pt x="930453" y="867419"/>
                </a:lnTo>
                <a:lnTo>
                  <a:pt x="903704" y="904601"/>
                </a:lnTo>
                <a:lnTo>
                  <a:pt x="874156" y="939165"/>
                </a:lnTo>
                <a:lnTo>
                  <a:pt x="841990" y="970915"/>
                </a:lnTo>
                <a:lnTo>
                  <a:pt x="807385" y="999658"/>
                </a:lnTo>
                <a:lnTo>
                  <a:pt x="770523" y="1025200"/>
                </a:lnTo>
                <a:lnTo>
                  <a:pt x="731584" y="1047346"/>
                </a:lnTo>
                <a:lnTo>
                  <a:pt x="690749" y="1065901"/>
                </a:lnTo>
                <a:lnTo>
                  <a:pt x="648199" y="1080671"/>
                </a:lnTo>
                <a:lnTo>
                  <a:pt x="604114" y="1091462"/>
                </a:lnTo>
                <a:lnTo>
                  <a:pt x="558675" y="1098079"/>
                </a:lnTo>
                <a:lnTo>
                  <a:pt x="512064" y="1100327"/>
                </a:lnTo>
                <a:lnTo>
                  <a:pt x="465452" y="1098079"/>
                </a:lnTo>
                <a:lnTo>
                  <a:pt x="420013" y="1091462"/>
                </a:lnTo>
                <a:lnTo>
                  <a:pt x="375928" y="1080671"/>
                </a:lnTo>
                <a:lnTo>
                  <a:pt x="333378" y="1065901"/>
                </a:lnTo>
                <a:lnTo>
                  <a:pt x="292543" y="1047346"/>
                </a:lnTo>
                <a:lnTo>
                  <a:pt x="253604" y="1025200"/>
                </a:lnTo>
                <a:lnTo>
                  <a:pt x="216742" y="999658"/>
                </a:lnTo>
                <a:lnTo>
                  <a:pt x="182137" y="970915"/>
                </a:lnTo>
                <a:lnTo>
                  <a:pt x="149971" y="939165"/>
                </a:lnTo>
                <a:lnTo>
                  <a:pt x="120423" y="904601"/>
                </a:lnTo>
                <a:lnTo>
                  <a:pt x="93674" y="867419"/>
                </a:lnTo>
                <a:lnTo>
                  <a:pt x="69906" y="827814"/>
                </a:lnTo>
                <a:lnTo>
                  <a:pt x="49299" y="785978"/>
                </a:lnTo>
                <a:lnTo>
                  <a:pt x="32033" y="742108"/>
                </a:lnTo>
                <a:lnTo>
                  <a:pt x="18289" y="696397"/>
                </a:lnTo>
                <a:lnTo>
                  <a:pt x="8249" y="649040"/>
                </a:lnTo>
                <a:lnTo>
                  <a:pt x="2092" y="600230"/>
                </a:lnTo>
                <a:lnTo>
                  <a:pt x="0" y="550163"/>
                </a:lnTo>
                <a:close/>
              </a:path>
            </a:pathLst>
          </a:custGeom>
          <a:ln w="12700">
            <a:solidFill>
              <a:srgbClr val="FFFFFF"/>
            </a:solidFill>
          </a:ln>
        </p:spPr>
        <p:txBody>
          <a:bodyPr wrap="square" lIns="0" tIns="0" rIns="0" bIns="0" rtlCol="0"/>
          <a:lstStyle/>
          <a:p>
            <a:endParaRPr/>
          </a:p>
        </p:txBody>
      </p:sp>
      <p:sp>
        <p:nvSpPr>
          <p:cNvPr id="19" name="object 19"/>
          <p:cNvSpPr txBox="1"/>
          <p:nvPr/>
        </p:nvSpPr>
        <p:spPr>
          <a:xfrm>
            <a:off x="7621016" y="1611883"/>
            <a:ext cx="490220" cy="260985"/>
          </a:xfrm>
          <a:prstGeom prst="rect">
            <a:avLst/>
          </a:prstGeom>
        </p:spPr>
        <p:txBody>
          <a:bodyPr vert="horz" wrap="square" lIns="0" tIns="24130" rIns="0" bIns="0" rtlCol="0">
            <a:spAutoFit/>
          </a:bodyPr>
          <a:lstStyle/>
          <a:p>
            <a:pPr marL="12700" marR="5080" indent="99060">
              <a:lnSpc>
                <a:spcPts val="890"/>
              </a:lnSpc>
              <a:spcBef>
                <a:spcPts val="190"/>
              </a:spcBef>
            </a:pPr>
            <a:r>
              <a:rPr sz="800" b="0" spc="-5">
                <a:solidFill>
                  <a:srgbClr val="FFFFFF"/>
                </a:solidFill>
                <a:latin typeface="Calibri Light"/>
                <a:cs typeface="Calibri Light"/>
              </a:rPr>
              <a:t>Project  </a:t>
            </a:r>
            <a:r>
              <a:rPr sz="800" b="0">
                <a:solidFill>
                  <a:srgbClr val="FFFFFF"/>
                </a:solidFill>
                <a:latin typeface="Calibri Light"/>
                <a:cs typeface="Calibri Light"/>
              </a:rPr>
              <a:t>Appli</a:t>
            </a:r>
            <a:r>
              <a:rPr sz="800" b="0" spc="0">
                <a:solidFill>
                  <a:srgbClr val="FFFFFF"/>
                </a:solidFill>
                <a:latin typeface="Calibri Light"/>
                <a:cs typeface="Calibri Light"/>
              </a:rPr>
              <a:t>ca</a:t>
            </a:r>
            <a:r>
              <a:rPr sz="800" b="0">
                <a:solidFill>
                  <a:srgbClr val="FFFFFF"/>
                </a:solidFill>
                <a:latin typeface="Calibri Light"/>
                <a:cs typeface="Calibri Light"/>
              </a:rPr>
              <a:t>ti</a:t>
            </a:r>
            <a:r>
              <a:rPr sz="800" b="0" spc="-10">
                <a:solidFill>
                  <a:srgbClr val="FFFFFF"/>
                </a:solidFill>
                <a:latin typeface="Calibri Light"/>
                <a:cs typeface="Calibri Light"/>
              </a:rPr>
              <a:t>o</a:t>
            </a:r>
            <a:r>
              <a:rPr sz="800" b="0">
                <a:solidFill>
                  <a:srgbClr val="FFFFFF"/>
                </a:solidFill>
                <a:latin typeface="Calibri Light"/>
                <a:cs typeface="Calibri Light"/>
              </a:rPr>
              <a:t>n</a:t>
            </a:r>
            <a:endParaRPr sz="800">
              <a:latin typeface="Calibri Light"/>
              <a:cs typeface="Calibri Light"/>
            </a:endParaRPr>
          </a:p>
        </p:txBody>
      </p:sp>
      <p:sp>
        <p:nvSpPr>
          <p:cNvPr id="20" name="object 20"/>
          <p:cNvSpPr/>
          <p:nvPr/>
        </p:nvSpPr>
        <p:spPr>
          <a:xfrm>
            <a:off x="7188707" y="2368295"/>
            <a:ext cx="1057910" cy="1094740"/>
          </a:xfrm>
          <a:custGeom>
            <a:avLst/>
            <a:gdLst/>
            <a:ahLst/>
            <a:cxnLst/>
            <a:rect l="l" t="t" r="r" b="b"/>
            <a:pathLst>
              <a:path w="1057909" h="1094739">
                <a:moveTo>
                  <a:pt x="528827" y="0"/>
                </a:moveTo>
                <a:lnTo>
                  <a:pt x="480688" y="2236"/>
                </a:lnTo>
                <a:lnTo>
                  <a:pt x="433760" y="8815"/>
                </a:lnTo>
                <a:lnTo>
                  <a:pt x="388231" y="19545"/>
                </a:lnTo>
                <a:lnTo>
                  <a:pt x="344288" y="34232"/>
                </a:lnTo>
                <a:lnTo>
                  <a:pt x="302116" y="52683"/>
                </a:lnTo>
                <a:lnTo>
                  <a:pt x="261902" y="74704"/>
                </a:lnTo>
                <a:lnTo>
                  <a:pt x="223833" y="100102"/>
                </a:lnTo>
                <a:lnTo>
                  <a:pt x="188095" y="128684"/>
                </a:lnTo>
                <a:lnTo>
                  <a:pt x="154876" y="160258"/>
                </a:lnTo>
                <a:lnTo>
                  <a:pt x="124361" y="194628"/>
                </a:lnTo>
                <a:lnTo>
                  <a:pt x="96738" y="231603"/>
                </a:lnTo>
                <a:lnTo>
                  <a:pt x="72192" y="270989"/>
                </a:lnTo>
                <a:lnTo>
                  <a:pt x="50911" y="312593"/>
                </a:lnTo>
                <a:lnTo>
                  <a:pt x="33080" y="356221"/>
                </a:lnTo>
                <a:lnTo>
                  <a:pt x="18887" y="401681"/>
                </a:lnTo>
                <a:lnTo>
                  <a:pt x="8518" y="448779"/>
                </a:lnTo>
                <a:lnTo>
                  <a:pt x="2160" y="497321"/>
                </a:lnTo>
                <a:lnTo>
                  <a:pt x="0" y="547116"/>
                </a:lnTo>
                <a:lnTo>
                  <a:pt x="2160" y="596910"/>
                </a:lnTo>
                <a:lnTo>
                  <a:pt x="8518" y="645452"/>
                </a:lnTo>
                <a:lnTo>
                  <a:pt x="18887" y="692550"/>
                </a:lnTo>
                <a:lnTo>
                  <a:pt x="33080" y="738010"/>
                </a:lnTo>
                <a:lnTo>
                  <a:pt x="50911" y="781638"/>
                </a:lnTo>
                <a:lnTo>
                  <a:pt x="72192" y="823242"/>
                </a:lnTo>
                <a:lnTo>
                  <a:pt x="96738" y="862628"/>
                </a:lnTo>
                <a:lnTo>
                  <a:pt x="124361" y="899603"/>
                </a:lnTo>
                <a:lnTo>
                  <a:pt x="154876" y="933973"/>
                </a:lnTo>
                <a:lnTo>
                  <a:pt x="188095" y="965547"/>
                </a:lnTo>
                <a:lnTo>
                  <a:pt x="223833" y="994129"/>
                </a:lnTo>
                <a:lnTo>
                  <a:pt x="261902" y="1019527"/>
                </a:lnTo>
                <a:lnTo>
                  <a:pt x="302116" y="1041548"/>
                </a:lnTo>
                <a:lnTo>
                  <a:pt x="344288" y="1059999"/>
                </a:lnTo>
                <a:lnTo>
                  <a:pt x="388231" y="1074686"/>
                </a:lnTo>
                <a:lnTo>
                  <a:pt x="433760" y="1085416"/>
                </a:lnTo>
                <a:lnTo>
                  <a:pt x="480688" y="1091995"/>
                </a:lnTo>
                <a:lnTo>
                  <a:pt x="528827" y="1094232"/>
                </a:lnTo>
                <a:lnTo>
                  <a:pt x="576967" y="1091995"/>
                </a:lnTo>
                <a:lnTo>
                  <a:pt x="623895" y="1085416"/>
                </a:lnTo>
                <a:lnTo>
                  <a:pt x="669424" y="1074686"/>
                </a:lnTo>
                <a:lnTo>
                  <a:pt x="713367" y="1059999"/>
                </a:lnTo>
                <a:lnTo>
                  <a:pt x="755539" y="1041548"/>
                </a:lnTo>
                <a:lnTo>
                  <a:pt x="795753" y="1019527"/>
                </a:lnTo>
                <a:lnTo>
                  <a:pt x="833822" y="994129"/>
                </a:lnTo>
                <a:lnTo>
                  <a:pt x="869560" y="965547"/>
                </a:lnTo>
                <a:lnTo>
                  <a:pt x="902779" y="933973"/>
                </a:lnTo>
                <a:lnTo>
                  <a:pt x="933294" y="899603"/>
                </a:lnTo>
                <a:lnTo>
                  <a:pt x="960917" y="862628"/>
                </a:lnTo>
                <a:lnTo>
                  <a:pt x="985463" y="823242"/>
                </a:lnTo>
                <a:lnTo>
                  <a:pt x="1006744" y="781638"/>
                </a:lnTo>
                <a:lnTo>
                  <a:pt x="1024575" y="738010"/>
                </a:lnTo>
                <a:lnTo>
                  <a:pt x="1038768" y="692550"/>
                </a:lnTo>
                <a:lnTo>
                  <a:pt x="1049137" y="645452"/>
                </a:lnTo>
                <a:lnTo>
                  <a:pt x="1055495" y="596910"/>
                </a:lnTo>
                <a:lnTo>
                  <a:pt x="1057656" y="547116"/>
                </a:lnTo>
                <a:lnTo>
                  <a:pt x="1055495" y="497321"/>
                </a:lnTo>
                <a:lnTo>
                  <a:pt x="1049137" y="448779"/>
                </a:lnTo>
                <a:lnTo>
                  <a:pt x="1038768" y="401681"/>
                </a:lnTo>
                <a:lnTo>
                  <a:pt x="1024575" y="356221"/>
                </a:lnTo>
                <a:lnTo>
                  <a:pt x="1006744" y="312593"/>
                </a:lnTo>
                <a:lnTo>
                  <a:pt x="985463" y="270989"/>
                </a:lnTo>
                <a:lnTo>
                  <a:pt x="960917" y="231603"/>
                </a:lnTo>
                <a:lnTo>
                  <a:pt x="933294" y="194628"/>
                </a:lnTo>
                <a:lnTo>
                  <a:pt x="902779" y="160258"/>
                </a:lnTo>
                <a:lnTo>
                  <a:pt x="869560" y="128684"/>
                </a:lnTo>
                <a:lnTo>
                  <a:pt x="833822" y="100102"/>
                </a:lnTo>
                <a:lnTo>
                  <a:pt x="795753" y="74704"/>
                </a:lnTo>
                <a:lnTo>
                  <a:pt x="755539" y="52683"/>
                </a:lnTo>
                <a:lnTo>
                  <a:pt x="713367" y="34232"/>
                </a:lnTo>
                <a:lnTo>
                  <a:pt x="669424" y="19545"/>
                </a:lnTo>
                <a:lnTo>
                  <a:pt x="623895" y="8815"/>
                </a:lnTo>
                <a:lnTo>
                  <a:pt x="576967" y="2236"/>
                </a:lnTo>
                <a:lnTo>
                  <a:pt x="528827" y="0"/>
                </a:lnTo>
                <a:close/>
              </a:path>
            </a:pathLst>
          </a:custGeom>
          <a:solidFill>
            <a:srgbClr val="F95350"/>
          </a:solidFill>
        </p:spPr>
        <p:txBody>
          <a:bodyPr wrap="square" lIns="0" tIns="0" rIns="0" bIns="0" rtlCol="0"/>
          <a:lstStyle/>
          <a:p>
            <a:endParaRPr/>
          </a:p>
        </p:txBody>
      </p:sp>
      <p:sp>
        <p:nvSpPr>
          <p:cNvPr id="21" name="object 21"/>
          <p:cNvSpPr/>
          <p:nvPr/>
        </p:nvSpPr>
        <p:spPr>
          <a:xfrm>
            <a:off x="7188707" y="2368295"/>
            <a:ext cx="1057910" cy="1094740"/>
          </a:xfrm>
          <a:custGeom>
            <a:avLst/>
            <a:gdLst/>
            <a:ahLst/>
            <a:cxnLst/>
            <a:rect l="l" t="t" r="r" b="b"/>
            <a:pathLst>
              <a:path w="1057909" h="1094739">
                <a:moveTo>
                  <a:pt x="0" y="547116"/>
                </a:moveTo>
                <a:lnTo>
                  <a:pt x="2160" y="497321"/>
                </a:lnTo>
                <a:lnTo>
                  <a:pt x="8518" y="448779"/>
                </a:lnTo>
                <a:lnTo>
                  <a:pt x="18887" y="401681"/>
                </a:lnTo>
                <a:lnTo>
                  <a:pt x="33080" y="356221"/>
                </a:lnTo>
                <a:lnTo>
                  <a:pt x="50911" y="312593"/>
                </a:lnTo>
                <a:lnTo>
                  <a:pt x="72192" y="270989"/>
                </a:lnTo>
                <a:lnTo>
                  <a:pt x="96738" y="231603"/>
                </a:lnTo>
                <a:lnTo>
                  <a:pt x="124361" y="194628"/>
                </a:lnTo>
                <a:lnTo>
                  <a:pt x="154876" y="160258"/>
                </a:lnTo>
                <a:lnTo>
                  <a:pt x="188095" y="128684"/>
                </a:lnTo>
                <a:lnTo>
                  <a:pt x="223833" y="100102"/>
                </a:lnTo>
                <a:lnTo>
                  <a:pt x="261902" y="74704"/>
                </a:lnTo>
                <a:lnTo>
                  <a:pt x="302116" y="52683"/>
                </a:lnTo>
                <a:lnTo>
                  <a:pt x="344288" y="34232"/>
                </a:lnTo>
                <a:lnTo>
                  <a:pt x="388231" y="19545"/>
                </a:lnTo>
                <a:lnTo>
                  <a:pt x="433760" y="8815"/>
                </a:lnTo>
                <a:lnTo>
                  <a:pt x="480688" y="2236"/>
                </a:lnTo>
                <a:lnTo>
                  <a:pt x="528827" y="0"/>
                </a:lnTo>
                <a:lnTo>
                  <a:pt x="576967" y="2236"/>
                </a:lnTo>
                <a:lnTo>
                  <a:pt x="623895" y="8815"/>
                </a:lnTo>
                <a:lnTo>
                  <a:pt x="669424" y="19545"/>
                </a:lnTo>
                <a:lnTo>
                  <a:pt x="713367" y="34232"/>
                </a:lnTo>
                <a:lnTo>
                  <a:pt x="755539" y="52683"/>
                </a:lnTo>
                <a:lnTo>
                  <a:pt x="795753" y="74704"/>
                </a:lnTo>
                <a:lnTo>
                  <a:pt x="833822" y="100102"/>
                </a:lnTo>
                <a:lnTo>
                  <a:pt x="869560" y="128684"/>
                </a:lnTo>
                <a:lnTo>
                  <a:pt x="902779" y="160258"/>
                </a:lnTo>
                <a:lnTo>
                  <a:pt x="933294" y="194628"/>
                </a:lnTo>
                <a:lnTo>
                  <a:pt x="960917" y="231603"/>
                </a:lnTo>
                <a:lnTo>
                  <a:pt x="985463" y="270989"/>
                </a:lnTo>
                <a:lnTo>
                  <a:pt x="1006744" y="312593"/>
                </a:lnTo>
                <a:lnTo>
                  <a:pt x="1024575" y="356221"/>
                </a:lnTo>
                <a:lnTo>
                  <a:pt x="1038768" y="401681"/>
                </a:lnTo>
                <a:lnTo>
                  <a:pt x="1049137" y="448779"/>
                </a:lnTo>
                <a:lnTo>
                  <a:pt x="1055495" y="497321"/>
                </a:lnTo>
                <a:lnTo>
                  <a:pt x="1057656" y="547116"/>
                </a:lnTo>
                <a:lnTo>
                  <a:pt x="1055495" y="596910"/>
                </a:lnTo>
                <a:lnTo>
                  <a:pt x="1049137" y="645452"/>
                </a:lnTo>
                <a:lnTo>
                  <a:pt x="1038768" y="692550"/>
                </a:lnTo>
                <a:lnTo>
                  <a:pt x="1024575" y="738010"/>
                </a:lnTo>
                <a:lnTo>
                  <a:pt x="1006744" y="781638"/>
                </a:lnTo>
                <a:lnTo>
                  <a:pt x="985463" y="823242"/>
                </a:lnTo>
                <a:lnTo>
                  <a:pt x="960917" y="862628"/>
                </a:lnTo>
                <a:lnTo>
                  <a:pt x="933294" y="899603"/>
                </a:lnTo>
                <a:lnTo>
                  <a:pt x="902779" y="933973"/>
                </a:lnTo>
                <a:lnTo>
                  <a:pt x="869560" y="965547"/>
                </a:lnTo>
                <a:lnTo>
                  <a:pt x="833822" y="994129"/>
                </a:lnTo>
                <a:lnTo>
                  <a:pt x="795753" y="1019527"/>
                </a:lnTo>
                <a:lnTo>
                  <a:pt x="755539" y="1041548"/>
                </a:lnTo>
                <a:lnTo>
                  <a:pt x="713367" y="1059999"/>
                </a:lnTo>
                <a:lnTo>
                  <a:pt x="669424" y="1074686"/>
                </a:lnTo>
                <a:lnTo>
                  <a:pt x="623895" y="1085416"/>
                </a:lnTo>
                <a:lnTo>
                  <a:pt x="576967" y="1091995"/>
                </a:lnTo>
                <a:lnTo>
                  <a:pt x="528827" y="1094232"/>
                </a:lnTo>
                <a:lnTo>
                  <a:pt x="480688" y="1091995"/>
                </a:lnTo>
                <a:lnTo>
                  <a:pt x="433760" y="1085416"/>
                </a:lnTo>
                <a:lnTo>
                  <a:pt x="388231" y="1074686"/>
                </a:lnTo>
                <a:lnTo>
                  <a:pt x="344288" y="1059999"/>
                </a:lnTo>
                <a:lnTo>
                  <a:pt x="302116" y="1041548"/>
                </a:lnTo>
                <a:lnTo>
                  <a:pt x="261902" y="1019527"/>
                </a:lnTo>
                <a:lnTo>
                  <a:pt x="223833" y="994129"/>
                </a:lnTo>
                <a:lnTo>
                  <a:pt x="188095" y="965547"/>
                </a:lnTo>
                <a:lnTo>
                  <a:pt x="154876" y="933973"/>
                </a:lnTo>
                <a:lnTo>
                  <a:pt x="124361" y="899603"/>
                </a:lnTo>
                <a:lnTo>
                  <a:pt x="96738" y="862628"/>
                </a:lnTo>
                <a:lnTo>
                  <a:pt x="72192" y="823242"/>
                </a:lnTo>
                <a:lnTo>
                  <a:pt x="50911" y="781638"/>
                </a:lnTo>
                <a:lnTo>
                  <a:pt x="33080" y="738010"/>
                </a:lnTo>
                <a:lnTo>
                  <a:pt x="18887" y="692550"/>
                </a:lnTo>
                <a:lnTo>
                  <a:pt x="8518" y="645452"/>
                </a:lnTo>
                <a:lnTo>
                  <a:pt x="2160" y="596910"/>
                </a:lnTo>
                <a:lnTo>
                  <a:pt x="0" y="547116"/>
                </a:lnTo>
                <a:close/>
              </a:path>
            </a:pathLst>
          </a:custGeom>
          <a:ln w="12700">
            <a:solidFill>
              <a:srgbClr val="FFFFFF"/>
            </a:solidFill>
          </a:ln>
        </p:spPr>
        <p:txBody>
          <a:bodyPr wrap="square" lIns="0" tIns="0" rIns="0" bIns="0" rtlCol="0"/>
          <a:lstStyle/>
          <a:p>
            <a:endParaRPr/>
          </a:p>
        </p:txBody>
      </p:sp>
      <p:sp>
        <p:nvSpPr>
          <p:cNvPr id="22" name="object 22"/>
          <p:cNvSpPr txBox="1"/>
          <p:nvPr/>
        </p:nvSpPr>
        <p:spPr>
          <a:xfrm>
            <a:off x="7471918" y="2773426"/>
            <a:ext cx="494665" cy="261620"/>
          </a:xfrm>
          <a:prstGeom prst="rect">
            <a:avLst/>
          </a:prstGeom>
        </p:spPr>
        <p:txBody>
          <a:bodyPr vert="horz" wrap="square" lIns="0" tIns="24130" rIns="0" bIns="0" rtlCol="0">
            <a:spAutoFit/>
          </a:bodyPr>
          <a:lstStyle/>
          <a:p>
            <a:pPr marL="12700" marR="5080" indent="63500">
              <a:lnSpc>
                <a:spcPts val="890"/>
              </a:lnSpc>
              <a:spcBef>
                <a:spcPts val="190"/>
              </a:spcBef>
            </a:pPr>
            <a:r>
              <a:rPr sz="800" b="0">
                <a:solidFill>
                  <a:srgbClr val="FFFFFF"/>
                </a:solidFill>
                <a:latin typeface="Calibri Light"/>
                <a:cs typeface="Calibri Light"/>
              </a:rPr>
              <a:t>Financial  </a:t>
            </a:r>
            <a:r>
              <a:rPr sz="800" b="0" spc="-5">
                <a:solidFill>
                  <a:srgbClr val="FFFFFF"/>
                </a:solidFill>
                <a:latin typeface="Calibri Light"/>
                <a:cs typeface="Calibri Light"/>
              </a:rPr>
              <a:t>S</a:t>
            </a:r>
            <a:r>
              <a:rPr sz="800" b="0">
                <a:solidFill>
                  <a:srgbClr val="FFFFFF"/>
                </a:solidFill>
                <a:latin typeface="Calibri Light"/>
                <a:cs typeface="Calibri Light"/>
              </a:rPr>
              <a:t>tatem</a:t>
            </a:r>
            <a:r>
              <a:rPr sz="800" b="0" spc="-5">
                <a:solidFill>
                  <a:srgbClr val="FFFFFF"/>
                </a:solidFill>
                <a:latin typeface="Calibri Light"/>
                <a:cs typeface="Calibri Light"/>
              </a:rPr>
              <a:t>e</a:t>
            </a:r>
            <a:r>
              <a:rPr sz="800" b="0">
                <a:solidFill>
                  <a:srgbClr val="FFFFFF"/>
                </a:solidFill>
                <a:latin typeface="Calibri Light"/>
                <a:cs typeface="Calibri Light"/>
              </a:rPr>
              <a:t>nts</a:t>
            </a:r>
            <a:endParaRPr sz="800">
              <a:latin typeface="Calibri Light"/>
              <a:cs typeface="Calibri Light"/>
            </a:endParaRPr>
          </a:p>
        </p:txBody>
      </p:sp>
      <p:sp>
        <p:nvSpPr>
          <p:cNvPr id="23" name="object 23"/>
          <p:cNvSpPr/>
          <p:nvPr/>
        </p:nvSpPr>
        <p:spPr>
          <a:xfrm>
            <a:off x="6640068" y="3462528"/>
            <a:ext cx="1109980" cy="1076325"/>
          </a:xfrm>
          <a:custGeom>
            <a:avLst/>
            <a:gdLst/>
            <a:ahLst/>
            <a:cxnLst/>
            <a:rect l="l" t="t" r="r" b="b"/>
            <a:pathLst>
              <a:path w="1109979" h="1076325">
                <a:moveTo>
                  <a:pt x="554735" y="0"/>
                </a:moveTo>
                <a:lnTo>
                  <a:pt x="506878" y="1975"/>
                </a:lnTo>
                <a:lnTo>
                  <a:pt x="460149" y="7792"/>
                </a:lnTo>
                <a:lnTo>
                  <a:pt x="414716" y="17291"/>
                </a:lnTo>
                <a:lnTo>
                  <a:pt x="370745" y="30309"/>
                </a:lnTo>
                <a:lnTo>
                  <a:pt x="328404" y="46684"/>
                </a:lnTo>
                <a:lnTo>
                  <a:pt x="287858" y="66256"/>
                </a:lnTo>
                <a:lnTo>
                  <a:pt x="249275" y="88862"/>
                </a:lnTo>
                <a:lnTo>
                  <a:pt x="212821" y="114340"/>
                </a:lnTo>
                <a:lnTo>
                  <a:pt x="178662" y="142530"/>
                </a:lnTo>
                <a:lnTo>
                  <a:pt x="146966" y="173269"/>
                </a:lnTo>
                <a:lnTo>
                  <a:pt x="117899" y="206395"/>
                </a:lnTo>
                <a:lnTo>
                  <a:pt x="91627" y="241748"/>
                </a:lnTo>
                <a:lnTo>
                  <a:pt x="68318" y="279166"/>
                </a:lnTo>
                <a:lnTo>
                  <a:pt x="48137" y="318486"/>
                </a:lnTo>
                <a:lnTo>
                  <a:pt x="31252" y="359547"/>
                </a:lnTo>
                <a:lnTo>
                  <a:pt x="17829" y="402188"/>
                </a:lnTo>
                <a:lnTo>
                  <a:pt x="8035" y="446247"/>
                </a:lnTo>
                <a:lnTo>
                  <a:pt x="2036" y="491562"/>
                </a:lnTo>
                <a:lnTo>
                  <a:pt x="0" y="537972"/>
                </a:lnTo>
                <a:lnTo>
                  <a:pt x="2036" y="584390"/>
                </a:lnTo>
                <a:lnTo>
                  <a:pt x="8035" y="629712"/>
                </a:lnTo>
                <a:lnTo>
                  <a:pt x="17829" y="673776"/>
                </a:lnTo>
                <a:lnTo>
                  <a:pt x="31252" y="716421"/>
                </a:lnTo>
                <a:lnTo>
                  <a:pt x="48137" y="757484"/>
                </a:lnTo>
                <a:lnTo>
                  <a:pt x="68318" y="796806"/>
                </a:lnTo>
                <a:lnTo>
                  <a:pt x="91627" y="834223"/>
                </a:lnTo>
                <a:lnTo>
                  <a:pt x="117899" y="869574"/>
                </a:lnTo>
                <a:lnTo>
                  <a:pt x="146966" y="902699"/>
                </a:lnTo>
                <a:lnTo>
                  <a:pt x="178662" y="933436"/>
                </a:lnTo>
                <a:lnTo>
                  <a:pt x="212821" y="961622"/>
                </a:lnTo>
                <a:lnTo>
                  <a:pt x="249275" y="987098"/>
                </a:lnTo>
                <a:lnTo>
                  <a:pt x="287858" y="1009700"/>
                </a:lnTo>
                <a:lnTo>
                  <a:pt x="328404" y="1029268"/>
                </a:lnTo>
                <a:lnTo>
                  <a:pt x="370745" y="1045641"/>
                </a:lnTo>
                <a:lnTo>
                  <a:pt x="414716" y="1058656"/>
                </a:lnTo>
                <a:lnTo>
                  <a:pt x="460149" y="1068153"/>
                </a:lnTo>
                <a:lnTo>
                  <a:pt x="506878" y="1073969"/>
                </a:lnTo>
                <a:lnTo>
                  <a:pt x="554735" y="1075944"/>
                </a:lnTo>
                <a:lnTo>
                  <a:pt x="602593" y="1073969"/>
                </a:lnTo>
                <a:lnTo>
                  <a:pt x="649322" y="1068153"/>
                </a:lnTo>
                <a:lnTo>
                  <a:pt x="694755" y="1058656"/>
                </a:lnTo>
                <a:lnTo>
                  <a:pt x="738726" y="1045641"/>
                </a:lnTo>
                <a:lnTo>
                  <a:pt x="781067" y="1029268"/>
                </a:lnTo>
                <a:lnTo>
                  <a:pt x="821613" y="1009700"/>
                </a:lnTo>
                <a:lnTo>
                  <a:pt x="860196" y="987098"/>
                </a:lnTo>
                <a:lnTo>
                  <a:pt x="896650" y="961622"/>
                </a:lnTo>
                <a:lnTo>
                  <a:pt x="930809" y="933436"/>
                </a:lnTo>
                <a:lnTo>
                  <a:pt x="962505" y="902699"/>
                </a:lnTo>
                <a:lnTo>
                  <a:pt x="991572" y="869574"/>
                </a:lnTo>
                <a:lnTo>
                  <a:pt x="1017844" y="834223"/>
                </a:lnTo>
                <a:lnTo>
                  <a:pt x="1041153" y="796806"/>
                </a:lnTo>
                <a:lnTo>
                  <a:pt x="1061334" y="757484"/>
                </a:lnTo>
                <a:lnTo>
                  <a:pt x="1078219" y="716421"/>
                </a:lnTo>
                <a:lnTo>
                  <a:pt x="1091642" y="673776"/>
                </a:lnTo>
                <a:lnTo>
                  <a:pt x="1101436" y="629712"/>
                </a:lnTo>
                <a:lnTo>
                  <a:pt x="1107435" y="584390"/>
                </a:lnTo>
                <a:lnTo>
                  <a:pt x="1109472" y="537972"/>
                </a:lnTo>
                <a:lnTo>
                  <a:pt x="1107435" y="491562"/>
                </a:lnTo>
                <a:lnTo>
                  <a:pt x="1101436" y="446247"/>
                </a:lnTo>
                <a:lnTo>
                  <a:pt x="1091642" y="402188"/>
                </a:lnTo>
                <a:lnTo>
                  <a:pt x="1078219" y="359547"/>
                </a:lnTo>
                <a:lnTo>
                  <a:pt x="1061334" y="318486"/>
                </a:lnTo>
                <a:lnTo>
                  <a:pt x="1041153" y="279166"/>
                </a:lnTo>
                <a:lnTo>
                  <a:pt x="1017844" y="241748"/>
                </a:lnTo>
                <a:lnTo>
                  <a:pt x="991572" y="206395"/>
                </a:lnTo>
                <a:lnTo>
                  <a:pt x="962505" y="173269"/>
                </a:lnTo>
                <a:lnTo>
                  <a:pt x="930809" y="142530"/>
                </a:lnTo>
                <a:lnTo>
                  <a:pt x="896650" y="114340"/>
                </a:lnTo>
                <a:lnTo>
                  <a:pt x="860196" y="88862"/>
                </a:lnTo>
                <a:lnTo>
                  <a:pt x="821613" y="66256"/>
                </a:lnTo>
                <a:lnTo>
                  <a:pt x="781067" y="46684"/>
                </a:lnTo>
                <a:lnTo>
                  <a:pt x="738726" y="30309"/>
                </a:lnTo>
                <a:lnTo>
                  <a:pt x="694755" y="17291"/>
                </a:lnTo>
                <a:lnTo>
                  <a:pt x="649322" y="7792"/>
                </a:lnTo>
                <a:lnTo>
                  <a:pt x="602593" y="1975"/>
                </a:lnTo>
                <a:lnTo>
                  <a:pt x="554735" y="0"/>
                </a:lnTo>
                <a:close/>
              </a:path>
            </a:pathLst>
          </a:custGeom>
          <a:solidFill>
            <a:srgbClr val="F95350"/>
          </a:solidFill>
        </p:spPr>
        <p:txBody>
          <a:bodyPr wrap="square" lIns="0" tIns="0" rIns="0" bIns="0" rtlCol="0"/>
          <a:lstStyle/>
          <a:p>
            <a:endParaRPr/>
          </a:p>
        </p:txBody>
      </p:sp>
      <p:sp>
        <p:nvSpPr>
          <p:cNvPr id="24" name="object 24"/>
          <p:cNvSpPr/>
          <p:nvPr/>
        </p:nvSpPr>
        <p:spPr>
          <a:xfrm>
            <a:off x="6640068" y="3462528"/>
            <a:ext cx="1109980" cy="1076325"/>
          </a:xfrm>
          <a:custGeom>
            <a:avLst/>
            <a:gdLst/>
            <a:ahLst/>
            <a:cxnLst/>
            <a:rect l="l" t="t" r="r" b="b"/>
            <a:pathLst>
              <a:path w="1109979" h="1076325">
                <a:moveTo>
                  <a:pt x="0" y="537972"/>
                </a:moveTo>
                <a:lnTo>
                  <a:pt x="2036" y="491562"/>
                </a:lnTo>
                <a:lnTo>
                  <a:pt x="8035" y="446247"/>
                </a:lnTo>
                <a:lnTo>
                  <a:pt x="17829" y="402188"/>
                </a:lnTo>
                <a:lnTo>
                  <a:pt x="31252" y="359547"/>
                </a:lnTo>
                <a:lnTo>
                  <a:pt x="48137" y="318486"/>
                </a:lnTo>
                <a:lnTo>
                  <a:pt x="68318" y="279166"/>
                </a:lnTo>
                <a:lnTo>
                  <a:pt x="91627" y="241748"/>
                </a:lnTo>
                <a:lnTo>
                  <a:pt x="117899" y="206395"/>
                </a:lnTo>
                <a:lnTo>
                  <a:pt x="146966" y="173269"/>
                </a:lnTo>
                <a:lnTo>
                  <a:pt x="178662" y="142530"/>
                </a:lnTo>
                <a:lnTo>
                  <a:pt x="212821" y="114340"/>
                </a:lnTo>
                <a:lnTo>
                  <a:pt x="249275" y="88862"/>
                </a:lnTo>
                <a:lnTo>
                  <a:pt x="287858" y="66256"/>
                </a:lnTo>
                <a:lnTo>
                  <a:pt x="328404" y="46684"/>
                </a:lnTo>
                <a:lnTo>
                  <a:pt x="370745" y="30309"/>
                </a:lnTo>
                <a:lnTo>
                  <a:pt x="414716" y="17291"/>
                </a:lnTo>
                <a:lnTo>
                  <a:pt x="460149" y="7792"/>
                </a:lnTo>
                <a:lnTo>
                  <a:pt x="506878" y="1975"/>
                </a:lnTo>
                <a:lnTo>
                  <a:pt x="554735" y="0"/>
                </a:lnTo>
                <a:lnTo>
                  <a:pt x="602593" y="1975"/>
                </a:lnTo>
                <a:lnTo>
                  <a:pt x="649322" y="7792"/>
                </a:lnTo>
                <a:lnTo>
                  <a:pt x="694755" y="17291"/>
                </a:lnTo>
                <a:lnTo>
                  <a:pt x="738726" y="30309"/>
                </a:lnTo>
                <a:lnTo>
                  <a:pt x="781067" y="46684"/>
                </a:lnTo>
                <a:lnTo>
                  <a:pt x="821613" y="66256"/>
                </a:lnTo>
                <a:lnTo>
                  <a:pt x="860196" y="88862"/>
                </a:lnTo>
                <a:lnTo>
                  <a:pt x="896650" y="114340"/>
                </a:lnTo>
                <a:lnTo>
                  <a:pt x="930809" y="142530"/>
                </a:lnTo>
                <a:lnTo>
                  <a:pt x="962505" y="173269"/>
                </a:lnTo>
                <a:lnTo>
                  <a:pt x="991572" y="206395"/>
                </a:lnTo>
                <a:lnTo>
                  <a:pt x="1017844" y="241748"/>
                </a:lnTo>
                <a:lnTo>
                  <a:pt x="1041153" y="279166"/>
                </a:lnTo>
                <a:lnTo>
                  <a:pt x="1061334" y="318486"/>
                </a:lnTo>
                <a:lnTo>
                  <a:pt x="1078219" y="359547"/>
                </a:lnTo>
                <a:lnTo>
                  <a:pt x="1091642" y="402188"/>
                </a:lnTo>
                <a:lnTo>
                  <a:pt x="1101436" y="446247"/>
                </a:lnTo>
                <a:lnTo>
                  <a:pt x="1107435" y="491562"/>
                </a:lnTo>
                <a:lnTo>
                  <a:pt x="1109472" y="537972"/>
                </a:lnTo>
                <a:lnTo>
                  <a:pt x="1107435" y="584390"/>
                </a:lnTo>
                <a:lnTo>
                  <a:pt x="1101436" y="629712"/>
                </a:lnTo>
                <a:lnTo>
                  <a:pt x="1091642" y="673776"/>
                </a:lnTo>
                <a:lnTo>
                  <a:pt x="1078219" y="716421"/>
                </a:lnTo>
                <a:lnTo>
                  <a:pt x="1061334" y="757484"/>
                </a:lnTo>
                <a:lnTo>
                  <a:pt x="1041153" y="796806"/>
                </a:lnTo>
                <a:lnTo>
                  <a:pt x="1017844" y="834223"/>
                </a:lnTo>
                <a:lnTo>
                  <a:pt x="991572" y="869574"/>
                </a:lnTo>
                <a:lnTo>
                  <a:pt x="962505" y="902699"/>
                </a:lnTo>
                <a:lnTo>
                  <a:pt x="930809" y="933436"/>
                </a:lnTo>
                <a:lnTo>
                  <a:pt x="896650" y="961622"/>
                </a:lnTo>
                <a:lnTo>
                  <a:pt x="860196" y="987098"/>
                </a:lnTo>
                <a:lnTo>
                  <a:pt x="821613" y="1009700"/>
                </a:lnTo>
                <a:lnTo>
                  <a:pt x="781067" y="1029268"/>
                </a:lnTo>
                <a:lnTo>
                  <a:pt x="738726" y="1045641"/>
                </a:lnTo>
                <a:lnTo>
                  <a:pt x="694755" y="1058656"/>
                </a:lnTo>
                <a:lnTo>
                  <a:pt x="649322" y="1068153"/>
                </a:lnTo>
                <a:lnTo>
                  <a:pt x="602593" y="1073969"/>
                </a:lnTo>
                <a:lnTo>
                  <a:pt x="554735" y="1075944"/>
                </a:lnTo>
                <a:lnTo>
                  <a:pt x="506878" y="1073969"/>
                </a:lnTo>
                <a:lnTo>
                  <a:pt x="460149" y="1068153"/>
                </a:lnTo>
                <a:lnTo>
                  <a:pt x="414716" y="1058656"/>
                </a:lnTo>
                <a:lnTo>
                  <a:pt x="370745" y="1045641"/>
                </a:lnTo>
                <a:lnTo>
                  <a:pt x="328404" y="1029268"/>
                </a:lnTo>
                <a:lnTo>
                  <a:pt x="287858" y="1009700"/>
                </a:lnTo>
                <a:lnTo>
                  <a:pt x="249275" y="987098"/>
                </a:lnTo>
                <a:lnTo>
                  <a:pt x="212821" y="961622"/>
                </a:lnTo>
                <a:lnTo>
                  <a:pt x="178662" y="933436"/>
                </a:lnTo>
                <a:lnTo>
                  <a:pt x="146966" y="902699"/>
                </a:lnTo>
                <a:lnTo>
                  <a:pt x="117899" y="869574"/>
                </a:lnTo>
                <a:lnTo>
                  <a:pt x="91627" y="834223"/>
                </a:lnTo>
                <a:lnTo>
                  <a:pt x="68318" y="796806"/>
                </a:lnTo>
                <a:lnTo>
                  <a:pt x="48137" y="757484"/>
                </a:lnTo>
                <a:lnTo>
                  <a:pt x="31252" y="716421"/>
                </a:lnTo>
                <a:lnTo>
                  <a:pt x="17829" y="673776"/>
                </a:lnTo>
                <a:lnTo>
                  <a:pt x="8035" y="629712"/>
                </a:lnTo>
                <a:lnTo>
                  <a:pt x="2036" y="584390"/>
                </a:lnTo>
                <a:lnTo>
                  <a:pt x="0" y="537972"/>
                </a:lnTo>
                <a:close/>
              </a:path>
            </a:pathLst>
          </a:custGeom>
          <a:ln w="12700">
            <a:solidFill>
              <a:srgbClr val="FFFFFF"/>
            </a:solidFill>
          </a:ln>
        </p:spPr>
        <p:txBody>
          <a:bodyPr wrap="square" lIns="0" tIns="0" rIns="0" bIns="0" rtlCol="0"/>
          <a:lstStyle/>
          <a:p>
            <a:endParaRPr/>
          </a:p>
        </p:txBody>
      </p:sp>
      <p:sp>
        <p:nvSpPr>
          <p:cNvPr id="25" name="object 25"/>
          <p:cNvSpPr txBox="1"/>
          <p:nvPr/>
        </p:nvSpPr>
        <p:spPr>
          <a:xfrm>
            <a:off x="6795643" y="3691890"/>
            <a:ext cx="799465" cy="594995"/>
          </a:xfrm>
          <a:prstGeom prst="rect">
            <a:avLst/>
          </a:prstGeom>
        </p:spPr>
        <p:txBody>
          <a:bodyPr vert="horz" wrap="square" lIns="0" tIns="23495" rIns="0" bIns="0" rtlCol="0">
            <a:spAutoFit/>
          </a:bodyPr>
          <a:lstStyle/>
          <a:p>
            <a:pPr marL="12065" marR="5080" indent="22860" algn="ctr">
              <a:lnSpc>
                <a:spcPct val="91600"/>
              </a:lnSpc>
              <a:spcBef>
                <a:spcPts val="185"/>
              </a:spcBef>
            </a:pPr>
            <a:r>
              <a:rPr sz="800" b="0" spc="-5">
                <a:solidFill>
                  <a:srgbClr val="FFFFFF"/>
                </a:solidFill>
                <a:latin typeface="Calibri Light"/>
                <a:cs typeface="Calibri Light"/>
              </a:rPr>
              <a:t>Other </a:t>
            </a:r>
            <a:r>
              <a:rPr sz="800" b="0">
                <a:solidFill>
                  <a:srgbClr val="FFFFFF"/>
                </a:solidFill>
                <a:latin typeface="Calibri Light"/>
                <a:cs typeface="Calibri Light"/>
              </a:rPr>
              <a:t>doc (price  </a:t>
            </a:r>
            <a:r>
              <a:rPr sz="800" b="0" spc="-5">
                <a:solidFill>
                  <a:srgbClr val="FFFFFF"/>
                </a:solidFill>
                <a:latin typeface="Calibri Light"/>
                <a:cs typeface="Calibri Light"/>
              </a:rPr>
              <a:t>offers, cost  references, </a:t>
            </a:r>
            <a:r>
              <a:rPr sz="800" b="0">
                <a:solidFill>
                  <a:srgbClr val="FFFFFF"/>
                </a:solidFill>
                <a:latin typeface="Calibri Light"/>
                <a:cs typeface="Calibri Light"/>
              </a:rPr>
              <a:t>bank</a:t>
            </a:r>
            <a:r>
              <a:rPr sz="800" b="0" spc="-70">
                <a:solidFill>
                  <a:srgbClr val="FFFFFF"/>
                </a:solidFill>
                <a:latin typeface="Calibri Light"/>
                <a:cs typeface="Calibri Light"/>
              </a:rPr>
              <a:t> </a:t>
            </a:r>
            <a:r>
              <a:rPr sz="800" b="0">
                <a:solidFill>
                  <a:srgbClr val="FFFFFF"/>
                </a:solidFill>
                <a:latin typeface="Calibri Light"/>
                <a:cs typeface="Calibri Light"/>
              </a:rPr>
              <a:t>&amp;  commitment  letters,</a:t>
            </a:r>
            <a:r>
              <a:rPr sz="800" b="0" spc="-15">
                <a:solidFill>
                  <a:srgbClr val="FFFFFF"/>
                </a:solidFill>
                <a:latin typeface="Calibri Light"/>
                <a:cs typeface="Calibri Light"/>
              </a:rPr>
              <a:t> </a:t>
            </a:r>
            <a:r>
              <a:rPr sz="800" b="0" spc="-5">
                <a:solidFill>
                  <a:srgbClr val="FFFFFF"/>
                </a:solidFill>
                <a:latin typeface="Calibri Light"/>
                <a:cs typeface="Calibri Light"/>
              </a:rPr>
              <a:t>etc.)</a:t>
            </a:r>
            <a:endParaRPr sz="800">
              <a:latin typeface="Calibri Light"/>
              <a:cs typeface="Calibri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49855" y="341518"/>
            <a:ext cx="3811270" cy="391160"/>
          </a:xfrm>
          <a:prstGeom prst="rect">
            <a:avLst/>
          </a:prstGeom>
        </p:spPr>
        <p:txBody>
          <a:bodyPr vert="horz" wrap="square" lIns="0" tIns="12700" rIns="0" bIns="0" rtlCol="0">
            <a:spAutoFit/>
          </a:bodyPr>
          <a:lstStyle/>
          <a:p>
            <a:pPr marL="12700">
              <a:lnSpc>
                <a:spcPct val="100000"/>
              </a:lnSpc>
              <a:spcBef>
                <a:spcPts val="100"/>
              </a:spcBef>
            </a:pPr>
            <a:r>
              <a:rPr sz="2400" b="0" spc="-20">
                <a:latin typeface="Calibri Light"/>
                <a:cs typeface="Calibri Light"/>
              </a:rPr>
              <a:t>Read </a:t>
            </a:r>
            <a:r>
              <a:rPr sz="2400" b="0" spc="-35">
                <a:latin typeface="Calibri Light"/>
                <a:cs typeface="Calibri Light"/>
              </a:rPr>
              <a:t>before </a:t>
            </a:r>
            <a:r>
              <a:rPr sz="2400" b="0" spc="-5">
                <a:latin typeface="Calibri Light"/>
                <a:cs typeface="Calibri Light"/>
              </a:rPr>
              <a:t>filling </a:t>
            </a:r>
            <a:r>
              <a:rPr sz="2400" b="0">
                <a:latin typeface="Calibri Light"/>
                <a:cs typeface="Calibri Light"/>
              </a:rPr>
              <a:t>in </a:t>
            </a:r>
            <a:r>
              <a:rPr sz="2400" b="0" spc="-5">
                <a:latin typeface="Calibri Light"/>
                <a:cs typeface="Calibri Light"/>
              </a:rPr>
              <a:t>the</a:t>
            </a:r>
            <a:r>
              <a:rPr sz="2400" b="0" spc="-285">
                <a:latin typeface="Calibri Light"/>
                <a:cs typeface="Calibri Light"/>
              </a:rPr>
              <a:t> </a:t>
            </a:r>
            <a:r>
              <a:rPr sz="2400" b="0" spc="-30">
                <a:latin typeface="Calibri Light"/>
                <a:cs typeface="Calibri Light"/>
              </a:rPr>
              <a:t>form…</a:t>
            </a:r>
            <a:endParaRPr sz="2400">
              <a:latin typeface="Calibri Light"/>
              <a:cs typeface="Calibri Light"/>
            </a:endParaRPr>
          </a:p>
        </p:txBody>
      </p:sp>
      <p:sp>
        <p:nvSpPr>
          <p:cNvPr id="3" name="object 3"/>
          <p:cNvSpPr/>
          <p:nvPr/>
        </p:nvSpPr>
        <p:spPr>
          <a:xfrm>
            <a:off x="2156460" y="876300"/>
            <a:ext cx="4931664" cy="33909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055876" y="876300"/>
            <a:ext cx="5547359" cy="3887724"/>
          </a:xfrm>
          <a:prstGeom prst="rect">
            <a:avLst/>
          </a:prstGeom>
          <a:blipFill>
            <a:blip r:embed="rId4"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2FD36AD9-5BF1-4CA5-8ADD-4694CDF7277F}"/>
              </a:ext>
            </a:extLst>
          </p:cNvPr>
          <p:cNvSpPr txBox="1"/>
          <p:nvPr/>
        </p:nvSpPr>
        <p:spPr>
          <a:xfrm>
            <a:off x="3200400" y="2343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Mihaela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EBF1FF"/>
          </a:solidFill>
        </p:spPr>
        <p:txBody>
          <a:bodyPr wrap="square" lIns="0" tIns="0" rIns="0" bIns="0" rtlCol="0"/>
          <a:lstStyle/>
          <a:p>
            <a:endParaRPr/>
          </a:p>
        </p:txBody>
      </p:sp>
      <p:sp>
        <p:nvSpPr>
          <p:cNvPr id="3" name="object 3"/>
          <p:cNvSpPr txBox="1">
            <a:spLocks noGrp="1"/>
          </p:cNvSpPr>
          <p:nvPr>
            <p:ph type="title"/>
          </p:nvPr>
        </p:nvSpPr>
        <p:spPr>
          <a:xfrm>
            <a:off x="656640" y="430148"/>
            <a:ext cx="2056764" cy="391160"/>
          </a:xfrm>
          <a:prstGeom prst="rect">
            <a:avLst/>
          </a:prstGeom>
        </p:spPr>
        <p:txBody>
          <a:bodyPr vert="horz" wrap="square" lIns="0" tIns="12700" rIns="0" bIns="0" rtlCol="0">
            <a:spAutoFit/>
          </a:bodyPr>
          <a:lstStyle/>
          <a:p>
            <a:pPr marL="12700">
              <a:lnSpc>
                <a:spcPct val="100000"/>
              </a:lnSpc>
              <a:spcBef>
                <a:spcPts val="100"/>
              </a:spcBef>
            </a:pPr>
            <a:r>
              <a:rPr sz="2400" spc="-10"/>
              <a:t>Detailed</a:t>
            </a:r>
            <a:r>
              <a:rPr sz="2400" spc="-40"/>
              <a:t> </a:t>
            </a:r>
            <a:r>
              <a:rPr sz="2400" spc="-10"/>
              <a:t>Budget</a:t>
            </a:r>
            <a:endParaRPr sz="2400"/>
          </a:p>
        </p:txBody>
      </p:sp>
      <p:sp>
        <p:nvSpPr>
          <p:cNvPr id="4" name="object 4"/>
          <p:cNvSpPr txBox="1"/>
          <p:nvPr/>
        </p:nvSpPr>
        <p:spPr>
          <a:xfrm>
            <a:off x="609600" y="1047750"/>
            <a:ext cx="7729855" cy="2988126"/>
          </a:xfrm>
          <a:prstGeom prst="rect">
            <a:avLst/>
          </a:prstGeom>
        </p:spPr>
        <p:txBody>
          <a:bodyPr vert="horz" wrap="square" lIns="0" tIns="12700" rIns="0" bIns="0" rtlCol="0">
            <a:spAutoFit/>
          </a:bodyPr>
          <a:lstStyle/>
          <a:p>
            <a:pPr marL="12700" marR="5080" algn="just">
              <a:lnSpc>
                <a:spcPct val="70000"/>
              </a:lnSpc>
              <a:spcBef>
                <a:spcPts val="994"/>
              </a:spcBef>
              <a:tabLst>
                <a:tab pos="241300" algn="l"/>
              </a:tabLst>
            </a:pPr>
            <a:r>
              <a:rPr lang="en-US" sz="1500" i="1" spc="-15">
                <a:latin typeface="Calibri"/>
                <a:cs typeface="Calibri"/>
              </a:rPr>
              <a:t>T</a:t>
            </a:r>
            <a:r>
              <a:rPr sz="1500" i="1">
                <a:latin typeface="Calibri"/>
                <a:cs typeface="Calibri"/>
              </a:rPr>
              <a:t>he </a:t>
            </a:r>
            <a:r>
              <a:rPr sz="1500" i="1" spc="-5">
                <a:latin typeface="Calibri"/>
                <a:cs typeface="Calibri"/>
              </a:rPr>
              <a:t>management, </a:t>
            </a:r>
            <a:r>
              <a:rPr sz="1500" i="1" spc="-10">
                <a:latin typeface="Calibri"/>
                <a:cs typeface="Calibri"/>
              </a:rPr>
              <a:t>publicity, </a:t>
            </a:r>
            <a:r>
              <a:rPr sz="1500" i="1" spc="-5">
                <a:latin typeface="Calibri"/>
                <a:cs typeface="Calibri"/>
              </a:rPr>
              <a:t>legal  services, audit services </a:t>
            </a:r>
            <a:r>
              <a:rPr sz="1500" i="1">
                <a:latin typeface="Calibri"/>
                <a:cs typeface="Calibri"/>
              </a:rPr>
              <a:t>should </a:t>
            </a:r>
            <a:r>
              <a:rPr sz="1500" i="1" spc="-5">
                <a:latin typeface="Calibri"/>
                <a:cs typeface="Calibri"/>
              </a:rPr>
              <a:t>correspond </a:t>
            </a:r>
            <a:r>
              <a:rPr sz="1500" i="1" spc="-10">
                <a:latin typeface="Calibri"/>
                <a:cs typeface="Calibri"/>
              </a:rPr>
              <a:t>to </a:t>
            </a:r>
            <a:r>
              <a:rPr sz="1500" i="1">
                <a:latin typeface="Calibri"/>
                <a:cs typeface="Calibri"/>
              </a:rPr>
              <a:t>the </a:t>
            </a:r>
            <a:r>
              <a:rPr sz="1500" i="1" spc="-10">
                <a:latin typeface="Calibri"/>
                <a:cs typeface="Calibri"/>
              </a:rPr>
              <a:t>complexity </a:t>
            </a:r>
            <a:r>
              <a:rPr sz="1500" i="1" spc="-5">
                <a:latin typeface="Calibri"/>
                <a:cs typeface="Calibri"/>
              </a:rPr>
              <a:t>of </a:t>
            </a:r>
            <a:r>
              <a:rPr sz="1500" i="1">
                <a:latin typeface="Calibri"/>
                <a:cs typeface="Calibri"/>
              </a:rPr>
              <a:t>the </a:t>
            </a:r>
            <a:r>
              <a:rPr sz="1500" i="1" spc="-5">
                <a:latin typeface="Calibri"/>
                <a:cs typeface="Calibri"/>
              </a:rPr>
              <a:t>project  </a:t>
            </a:r>
            <a:r>
              <a:rPr sz="1500" i="1" spc="-10">
                <a:latin typeface="Calibri"/>
                <a:cs typeface="Calibri"/>
              </a:rPr>
              <a:t>framework </a:t>
            </a:r>
            <a:r>
              <a:rPr sz="1500" i="1" spc="-5">
                <a:latin typeface="Calibri"/>
                <a:cs typeface="Calibri"/>
              </a:rPr>
              <a:t>and </a:t>
            </a:r>
            <a:r>
              <a:rPr sz="1500" i="1">
                <a:latin typeface="Calibri"/>
                <a:cs typeface="Calibri"/>
              </a:rPr>
              <a:t>the </a:t>
            </a:r>
            <a:r>
              <a:rPr sz="1500" i="1" spc="-5">
                <a:latin typeface="Calibri"/>
                <a:cs typeface="Calibri"/>
              </a:rPr>
              <a:t>activities</a:t>
            </a:r>
            <a:r>
              <a:rPr lang="en-US" sz="1500" i="1" spc="-5">
                <a:latin typeface="Calibri"/>
                <a:cs typeface="Calibri"/>
              </a:rPr>
              <a:t> setup</a:t>
            </a:r>
            <a:r>
              <a:rPr sz="1500" i="1" spc="-5">
                <a:latin typeface="Calibri"/>
                <a:cs typeface="Calibri"/>
              </a:rPr>
              <a:t>;</a:t>
            </a:r>
            <a:endParaRPr lang="en-US" sz="1500" i="1" spc="-5">
              <a:latin typeface="Calibri"/>
              <a:cs typeface="Calibri"/>
            </a:endParaRPr>
          </a:p>
          <a:p>
            <a:pPr marL="12700" marR="5080" algn="just">
              <a:lnSpc>
                <a:spcPct val="70000"/>
              </a:lnSpc>
              <a:spcBef>
                <a:spcPts val="994"/>
              </a:spcBef>
              <a:tabLst>
                <a:tab pos="241300" algn="l"/>
              </a:tabLst>
            </a:pPr>
            <a:endParaRPr lang="nb-NO" sz="1500" i="1" spc="-5">
              <a:latin typeface="Calibri"/>
              <a:cs typeface="Calibri"/>
            </a:endParaRPr>
          </a:p>
          <a:p>
            <a:pPr marL="12700" marR="5080" algn="just">
              <a:lnSpc>
                <a:spcPct val="70000"/>
              </a:lnSpc>
              <a:spcBef>
                <a:spcPts val="994"/>
              </a:spcBef>
              <a:tabLst>
                <a:tab pos="241300" algn="l"/>
              </a:tabLst>
            </a:pPr>
            <a:r>
              <a:rPr lang="nb-NO" sz="1500" i="1" spc="-5">
                <a:latin typeface="Calibri"/>
                <a:cs typeface="Calibri"/>
              </a:rPr>
              <a:t>The </a:t>
            </a:r>
            <a:r>
              <a:rPr lang="nb-NO" sz="1500" i="1" spc="-5" err="1">
                <a:latin typeface="Calibri"/>
                <a:cs typeface="Calibri"/>
              </a:rPr>
              <a:t>costs</a:t>
            </a:r>
            <a:r>
              <a:rPr lang="nb-NO" sz="1500" i="1" spc="-5">
                <a:latin typeface="Calibri"/>
                <a:cs typeface="Calibri"/>
              </a:rPr>
              <a:t> </a:t>
            </a:r>
            <a:r>
              <a:rPr lang="nb-NO" sz="1500" i="1" spc="-5" err="1">
                <a:latin typeface="Calibri"/>
                <a:cs typeface="Calibri"/>
              </a:rPr>
              <a:t>of</a:t>
            </a:r>
            <a:r>
              <a:rPr lang="nb-NO" sz="1500" i="1" spc="-5">
                <a:latin typeface="Calibri"/>
                <a:cs typeface="Calibri"/>
              </a:rPr>
              <a:t> staff </a:t>
            </a:r>
            <a:r>
              <a:rPr lang="nb-NO" sz="1500" i="1" spc="-5" err="1">
                <a:latin typeface="Calibri"/>
                <a:cs typeface="Calibri"/>
              </a:rPr>
              <a:t>assigned</a:t>
            </a:r>
            <a:r>
              <a:rPr lang="nb-NO" sz="1500" i="1" spc="-5">
                <a:latin typeface="Calibri"/>
                <a:cs typeface="Calibri"/>
              </a:rPr>
              <a:t> to </a:t>
            </a:r>
            <a:r>
              <a:rPr lang="nb-NO" sz="1500" i="1" spc="-5" err="1">
                <a:latin typeface="Calibri"/>
                <a:cs typeface="Calibri"/>
              </a:rPr>
              <a:t>the</a:t>
            </a:r>
            <a:r>
              <a:rPr lang="nb-NO" sz="1500" i="1" spc="-5">
                <a:latin typeface="Calibri"/>
                <a:cs typeface="Calibri"/>
              </a:rPr>
              <a:t> </a:t>
            </a:r>
            <a:r>
              <a:rPr lang="nb-NO" sz="1500" i="1" spc="-5" err="1">
                <a:latin typeface="Calibri"/>
                <a:cs typeface="Calibri"/>
              </a:rPr>
              <a:t>project</a:t>
            </a:r>
            <a:r>
              <a:rPr lang="nb-NO" sz="1500" i="1" spc="-5">
                <a:latin typeface="Calibri"/>
                <a:cs typeface="Calibri"/>
              </a:rPr>
              <a:t> (</a:t>
            </a:r>
            <a:r>
              <a:rPr lang="nb-NO" sz="1500" i="1" spc="-5" err="1">
                <a:latin typeface="Calibri"/>
                <a:cs typeface="Calibri"/>
              </a:rPr>
              <a:t>actual</a:t>
            </a:r>
            <a:r>
              <a:rPr lang="nb-NO" sz="1500" i="1" spc="-5">
                <a:latin typeface="Calibri"/>
                <a:cs typeface="Calibri"/>
              </a:rPr>
              <a:t> </a:t>
            </a:r>
            <a:r>
              <a:rPr lang="nb-NO" sz="1500" i="1" spc="-5" err="1">
                <a:latin typeface="Calibri"/>
                <a:cs typeface="Calibri"/>
              </a:rPr>
              <a:t>salaries</a:t>
            </a:r>
            <a:r>
              <a:rPr lang="nb-NO" sz="1500" i="1" spc="-5">
                <a:latin typeface="Calibri"/>
                <a:cs typeface="Calibri"/>
              </a:rPr>
              <a:t> </a:t>
            </a:r>
            <a:r>
              <a:rPr lang="nb-NO" sz="1500" i="1" spc="-5" err="1">
                <a:latin typeface="Calibri"/>
                <a:cs typeface="Calibri"/>
              </a:rPr>
              <a:t>plus</a:t>
            </a:r>
            <a:r>
              <a:rPr lang="nb-NO" sz="1500" i="1" spc="-5">
                <a:latin typeface="Calibri"/>
                <a:cs typeface="Calibri"/>
              </a:rPr>
              <a:t> </a:t>
            </a:r>
            <a:r>
              <a:rPr lang="nb-NO" sz="1500" i="1" spc="-5" err="1">
                <a:latin typeface="Calibri"/>
                <a:cs typeface="Calibri"/>
              </a:rPr>
              <a:t>social</a:t>
            </a:r>
            <a:r>
              <a:rPr lang="nb-NO" sz="1500" i="1" spc="-5">
                <a:latin typeface="Calibri"/>
                <a:cs typeface="Calibri"/>
              </a:rPr>
              <a:t> </a:t>
            </a:r>
            <a:r>
              <a:rPr lang="nb-NO" sz="1500" i="1" spc="-5" err="1">
                <a:latin typeface="Calibri"/>
                <a:cs typeface="Calibri"/>
              </a:rPr>
              <a:t>security</a:t>
            </a:r>
            <a:r>
              <a:rPr lang="nb-NO" sz="1500" i="1" spc="-5">
                <a:latin typeface="Calibri"/>
                <a:cs typeface="Calibri"/>
              </a:rPr>
              <a:t> charges and </a:t>
            </a:r>
            <a:r>
              <a:rPr lang="nb-NO" sz="1500" i="1" spc="-5" err="1">
                <a:latin typeface="Calibri"/>
                <a:cs typeface="Calibri"/>
              </a:rPr>
              <a:t>other</a:t>
            </a:r>
            <a:r>
              <a:rPr lang="nb-NO" sz="1500" i="1" spc="-5">
                <a:latin typeface="Calibri"/>
                <a:cs typeface="Calibri"/>
              </a:rPr>
              <a:t> </a:t>
            </a:r>
            <a:r>
              <a:rPr lang="nb-NO" sz="1500" i="1" spc="-5" err="1">
                <a:latin typeface="Calibri"/>
                <a:cs typeface="Calibri"/>
              </a:rPr>
              <a:t>statutory</a:t>
            </a:r>
            <a:r>
              <a:rPr lang="nb-NO" sz="1500" i="1" spc="-5">
                <a:latin typeface="Calibri"/>
                <a:cs typeface="Calibri"/>
              </a:rPr>
              <a:t> </a:t>
            </a:r>
            <a:r>
              <a:rPr lang="nb-NO" sz="1500" i="1" spc="-5" err="1">
                <a:latin typeface="Calibri"/>
                <a:cs typeface="Calibri"/>
              </a:rPr>
              <a:t>costs</a:t>
            </a:r>
            <a:r>
              <a:rPr lang="nb-NO" sz="1500" i="1" spc="-5">
                <a:latin typeface="Calibri"/>
                <a:cs typeface="Calibri"/>
              </a:rPr>
              <a:t>) </a:t>
            </a:r>
            <a:r>
              <a:rPr lang="nb-NO" sz="1500" i="1" spc="-5" err="1">
                <a:latin typeface="Calibri"/>
                <a:cs typeface="Calibri"/>
              </a:rPr>
              <a:t>should</a:t>
            </a:r>
            <a:r>
              <a:rPr lang="nb-NO" sz="1500" i="1" spc="-5">
                <a:latin typeface="Calibri"/>
                <a:cs typeface="Calibri"/>
              </a:rPr>
              <a:t> </a:t>
            </a:r>
            <a:r>
              <a:rPr lang="nb-NO" sz="1500" i="1" spc="-5" err="1">
                <a:latin typeface="Calibri"/>
                <a:cs typeface="Calibri"/>
              </a:rPr>
              <a:t>correspond</a:t>
            </a:r>
            <a:r>
              <a:rPr lang="nb-NO" sz="1500" i="1" spc="-5">
                <a:latin typeface="Calibri"/>
                <a:cs typeface="Calibri"/>
              </a:rPr>
              <a:t> to </a:t>
            </a:r>
            <a:r>
              <a:rPr lang="nb-NO" sz="1500" i="1" spc="-5" err="1">
                <a:latin typeface="Calibri"/>
                <a:cs typeface="Calibri"/>
              </a:rPr>
              <a:t>the</a:t>
            </a:r>
            <a:r>
              <a:rPr lang="nb-NO" sz="1500" i="1" spc="-5">
                <a:latin typeface="Calibri"/>
                <a:cs typeface="Calibri"/>
              </a:rPr>
              <a:t> </a:t>
            </a:r>
            <a:r>
              <a:rPr lang="nb-NO" sz="1500" i="1" spc="-5" err="1">
                <a:latin typeface="Calibri"/>
                <a:cs typeface="Calibri"/>
              </a:rPr>
              <a:t>usual</a:t>
            </a:r>
            <a:r>
              <a:rPr lang="nb-NO" sz="1500" i="1" spc="-5">
                <a:latin typeface="Calibri"/>
                <a:cs typeface="Calibri"/>
              </a:rPr>
              <a:t> policy </a:t>
            </a:r>
            <a:r>
              <a:rPr lang="nb-NO" sz="1500" i="1" spc="-5" err="1">
                <a:latin typeface="Calibri"/>
                <a:cs typeface="Calibri"/>
              </a:rPr>
              <a:t>on</a:t>
            </a:r>
            <a:r>
              <a:rPr lang="nb-NO" sz="1500" i="1" spc="-5">
                <a:latin typeface="Calibri"/>
                <a:cs typeface="Calibri"/>
              </a:rPr>
              <a:t> </a:t>
            </a:r>
            <a:r>
              <a:rPr lang="nb-NO" sz="1500" i="1" spc="-5" err="1">
                <a:latin typeface="Calibri"/>
                <a:cs typeface="Calibri"/>
              </a:rPr>
              <a:t>remuneration</a:t>
            </a:r>
            <a:r>
              <a:rPr lang="nb-NO" sz="1500" i="1" spc="-5">
                <a:latin typeface="Calibri"/>
                <a:cs typeface="Calibri"/>
              </a:rPr>
              <a:t> </a:t>
            </a:r>
            <a:r>
              <a:rPr lang="nb-NO" sz="1500" i="1" spc="-5" err="1">
                <a:latin typeface="Calibri"/>
                <a:cs typeface="Calibri"/>
              </a:rPr>
              <a:t>of</a:t>
            </a:r>
            <a:r>
              <a:rPr lang="nb-NO" sz="1500" i="1" spc="-5">
                <a:latin typeface="Calibri"/>
                <a:cs typeface="Calibri"/>
              </a:rPr>
              <a:t> </a:t>
            </a:r>
            <a:r>
              <a:rPr lang="nb-NO" sz="1500" i="1" spc="-5" err="1">
                <a:latin typeface="Calibri"/>
                <a:cs typeface="Calibri"/>
              </a:rPr>
              <a:t>the</a:t>
            </a:r>
            <a:r>
              <a:rPr lang="nb-NO" sz="1500" i="1" spc="-5">
                <a:latin typeface="Calibri"/>
                <a:cs typeface="Calibri"/>
              </a:rPr>
              <a:t> </a:t>
            </a:r>
            <a:r>
              <a:rPr lang="nb-NO" sz="1500" i="1" spc="-5" err="1">
                <a:latin typeface="Calibri"/>
                <a:cs typeface="Calibri"/>
              </a:rPr>
              <a:t>organization</a:t>
            </a:r>
            <a:endParaRPr lang="nb-NO" sz="1500" i="1" spc="-5">
              <a:latin typeface="Calibri"/>
              <a:cs typeface="Calibri"/>
            </a:endParaRPr>
          </a:p>
          <a:p>
            <a:pPr marL="12700" marR="5080" algn="just">
              <a:lnSpc>
                <a:spcPct val="70000"/>
              </a:lnSpc>
              <a:spcBef>
                <a:spcPts val="994"/>
              </a:spcBef>
              <a:tabLst>
                <a:tab pos="241300" algn="l"/>
              </a:tabLst>
            </a:pPr>
            <a:endParaRPr lang="nb-NO" sz="1500" i="1" spc="-5">
              <a:latin typeface="Calibri"/>
              <a:cs typeface="Calibri"/>
            </a:endParaRPr>
          </a:p>
          <a:p>
            <a:pPr marL="12700" marR="5080" algn="just">
              <a:lnSpc>
                <a:spcPct val="70000"/>
              </a:lnSpc>
              <a:spcBef>
                <a:spcPts val="994"/>
              </a:spcBef>
              <a:tabLst>
                <a:tab pos="241300" algn="l"/>
              </a:tabLst>
            </a:pPr>
            <a:r>
              <a:rPr lang="nb-NO" sz="1500" i="1" spc="-5">
                <a:latin typeface="Calibri"/>
                <a:cs typeface="Calibri"/>
              </a:rPr>
              <a:t>VAT </a:t>
            </a:r>
            <a:r>
              <a:rPr lang="nb-NO" sz="1500" i="1" spc="-5" err="1">
                <a:latin typeface="Calibri"/>
                <a:cs typeface="Calibri"/>
              </a:rPr>
              <a:t>eligibility</a:t>
            </a:r>
            <a:r>
              <a:rPr lang="nb-NO" sz="1500" i="1" spc="-5">
                <a:latin typeface="Calibri"/>
                <a:cs typeface="Calibri"/>
              </a:rPr>
              <a:t> – </a:t>
            </a:r>
            <a:r>
              <a:rPr lang="nb-NO" sz="1500" i="1" spc="-5" err="1">
                <a:latin typeface="Calibri"/>
                <a:cs typeface="Calibri"/>
              </a:rPr>
              <a:t>include</a:t>
            </a:r>
            <a:r>
              <a:rPr lang="nb-NO" sz="1500" i="1" spc="-5">
                <a:latin typeface="Calibri"/>
                <a:cs typeface="Calibri"/>
              </a:rPr>
              <a:t> VAT in </a:t>
            </a:r>
            <a:r>
              <a:rPr lang="nb-NO" sz="1500" i="1" spc="-5" err="1">
                <a:latin typeface="Calibri"/>
                <a:cs typeface="Calibri"/>
              </a:rPr>
              <a:t>the</a:t>
            </a:r>
            <a:r>
              <a:rPr lang="nb-NO" sz="1500" i="1" spc="-5">
                <a:latin typeface="Calibri"/>
                <a:cs typeface="Calibri"/>
              </a:rPr>
              <a:t> </a:t>
            </a:r>
            <a:r>
              <a:rPr lang="nb-NO" sz="1500" i="1" spc="-5" err="1">
                <a:latin typeface="Calibri"/>
                <a:cs typeface="Calibri"/>
              </a:rPr>
              <a:t>budget</a:t>
            </a:r>
            <a:r>
              <a:rPr lang="nb-NO" sz="1500" i="1" spc="-5">
                <a:latin typeface="Calibri"/>
                <a:cs typeface="Calibri"/>
              </a:rPr>
              <a:t> </a:t>
            </a:r>
            <a:r>
              <a:rPr lang="nb-NO" sz="1500" i="1" spc="-5" err="1">
                <a:latin typeface="Calibri"/>
                <a:cs typeface="Calibri"/>
              </a:rPr>
              <a:t>only</a:t>
            </a:r>
            <a:r>
              <a:rPr lang="nb-NO" sz="1500" i="1" spc="-5">
                <a:latin typeface="Calibri"/>
                <a:cs typeface="Calibri"/>
              </a:rPr>
              <a:t> </a:t>
            </a:r>
            <a:r>
              <a:rPr lang="nb-NO" sz="1500" i="1" spc="-5" err="1">
                <a:latin typeface="Calibri"/>
                <a:cs typeface="Calibri"/>
              </a:rPr>
              <a:t>if</a:t>
            </a:r>
            <a:r>
              <a:rPr lang="nb-NO" sz="1500" i="1" spc="-5">
                <a:latin typeface="Calibri"/>
                <a:cs typeface="Calibri"/>
              </a:rPr>
              <a:t> it is not </a:t>
            </a:r>
            <a:r>
              <a:rPr lang="nb-NO" sz="1500" i="1" spc="-5" err="1">
                <a:latin typeface="Calibri"/>
                <a:cs typeface="Calibri"/>
              </a:rPr>
              <a:t>recoverable</a:t>
            </a:r>
            <a:r>
              <a:rPr lang="nb-NO" sz="1500" i="1" spc="-5">
                <a:latin typeface="Calibri"/>
                <a:cs typeface="Calibri"/>
              </a:rPr>
              <a:t> </a:t>
            </a:r>
            <a:endParaRPr lang="en-US" sz="1500" i="1" spc="-5">
              <a:latin typeface="Calibri"/>
              <a:cs typeface="Calibri"/>
            </a:endParaRPr>
          </a:p>
          <a:p>
            <a:pPr marL="12700" marR="203200">
              <a:lnSpc>
                <a:spcPct val="70000"/>
              </a:lnSpc>
              <a:spcBef>
                <a:spcPts val="1010"/>
              </a:spcBef>
              <a:tabLst>
                <a:tab pos="240665" algn="l"/>
                <a:tab pos="241300" algn="l"/>
              </a:tabLst>
            </a:pPr>
            <a:endParaRPr sz="1500">
              <a:latin typeface="Calibri"/>
              <a:cs typeface="Calibri"/>
            </a:endParaRPr>
          </a:p>
          <a:p>
            <a:pPr marL="12700" marR="187960">
              <a:lnSpc>
                <a:spcPct val="70000"/>
              </a:lnSpc>
              <a:spcBef>
                <a:spcPts val="994"/>
              </a:spcBef>
              <a:tabLst>
                <a:tab pos="240665" algn="l"/>
                <a:tab pos="241300" algn="l"/>
              </a:tabLst>
            </a:pPr>
            <a:r>
              <a:rPr sz="1500" i="1" spc="-5">
                <a:latin typeface="Calibri"/>
                <a:cs typeface="Calibri"/>
              </a:rPr>
              <a:t>Do not </a:t>
            </a:r>
            <a:r>
              <a:rPr sz="1500" i="1">
                <a:latin typeface="Calibri"/>
                <a:cs typeface="Calibri"/>
              </a:rPr>
              <a:t>include in the </a:t>
            </a:r>
            <a:r>
              <a:rPr sz="1500" i="1" spc="-10">
                <a:latin typeface="Calibri"/>
                <a:cs typeface="Calibri"/>
              </a:rPr>
              <a:t>budget costs </a:t>
            </a:r>
            <a:r>
              <a:rPr sz="1500" i="1">
                <a:latin typeface="Calibri"/>
                <a:cs typeface="Calibri"/>
              </a:rPr>
              <a:t>that </a:t>
            </a:r>
            <a:r>
              <a:rPr sz="1500" i="1" spc="-5">
                <a:latin typeface="Calibri"/>
                <a:cs typeface="Calibri"/>
              </a:rPr>
              <a:t>are 100% covered </a:t>
            </a:r>
            <a:r>
              <a:rPr sz="1500" i="1" spc="-10">
                <a:latin typeface="Calibri"/>
                <a:cs typeface="Calibri"/>
              </a:rPr>
              <a:t>by </a:t>
            </a:r>
            <a:r>
              <a:rPr sz="1500" i="1">
                <a:latin typeface="Calibri"/>
                <a:cs typeface="Calibri"/>
              </a:rPr>
              <a:t>the </a:t>
            </a:r>
            <a:r>
              <a:rPr sz="1500" i="1" spc="-5">
                <a:latin typeface="Calibri"/>
                <a:cs typeface="Calibri"/>
              </a:rPr>
              <a:t>promoter or </a:t>
            </a:r>
            <a:r>
              <a:rPr sz="1500" i="1" spc="-10">
                <a:latin typeface="Calibri"/>
                <a:cs typeface="Calibri"/>
              </a:rPr>
              <a:t>costs </a:t>
            </a:r>
            <a:r>
              <a:rPr sz="1500" i="1">
                <a:latin typeface="Calibri"/>
                <a:cs typeface="Calibri"/>
              </a:rPr>
              <a:t>that </a:t>
            </a:r>
            <a:r>
              <a:rPr sz="1500" i="1" spc="-5">
                <a:latin typeface="Calibri"/>
                <a:cs typeface="Calibri"/>
              </a:rPr>
              <a:t>are not  </a:t>
            </a:r>
            <a:r>
              <a:rPr sz="1500" i="1">
                <a:latin typeface="Calibri"/>
                <a:cs typeface="Calibri"/>
              </a:rPr>
              <a:t>eligible </a:t>
            </a:r>
            <a:r>
              <a:rPr sz="1500" i="1" spc="-15">
                <a:latin typeface="Calibri"/>
                <a:cs typeface="Calibri"/>
              </a:rPr>
              <a:t>to </a:t>
            </a:r>
            <a:r>
              <a:rPr sz="1500" i="1" spc="-5">
                <a:latin typeface="Calibri"/>
                <a:cs typeface="Calibri"/>
              </a:rPr>
              <a:t>be </a:t>
            </a:r>
            <a:r>
              <a:rPr sz="1500" i="1" spc="-10">
                <a:latin typeface="Calibri"/>
                <a:cs typeface="Calibri"/>
              </a:rPr>
              <a:t>financed </a:t>
            </a:r>
            <a:r>
              <a:rPr sz="1500" i="1" spc="-5">
                <a:latin typeface="Calibri"/>
                <a:cs typeface="Calibri"/>
              </a:rPr>
              <a:t>under </a:t>
            </a:r>
            <a:r>
              <a:rPr sz="1500" i="1">
                <a:latin typeface="Calibri"/>
                <a:cs typeface="Calibri"/>
              </a:rPr>
              <a:t>the </a:t>
            </a:r>
            <a:r>
              <a:rPr sz="1500" i="1" spc="-5">
                <a:latin typeface="Calibri"/>
                <a:cs typeface="Calibri"/>
              </a:rPr>
              <a:t>respective</a:t>
            </a:r>
            <a:r>
              <a:rPr sz="1500" i="1" spc="50">
                <a:latin typeface="Calibri"/>
                <a:cs typeface="Calibri"/>
              </a:rPr>
              <a:t> </a:t>
            </a:r>
            <a:r>
              <a:rPr sz="1500" i="1" spc="-5">
                <a:latin typeface="Calibri"/>
                <a:cs typeface="Calibri"/>
              </a:rPr>
              <a:t>call.</a:t>
            </a:r>
            <a:endParaRPr lang="en-US" sz="1500" i="1" spc="-5">
              <a:latin typeface="Calibri"/>
              <a:cs typeface="Calibri"/>
            </a:endParaRPr>
          </a:p>
          <a:p>
            <a:pPr marL="12700" marR="187960">
              <a:lnSpc>
                <a:spcPct val="70000"/>
              </a:lnSpc>
              <a:spcBef>
                <a:spcPts val="994"/>
              </a:spcBef>
              <a:tabLst>
                <a:tab pos="240665" algn="l"/>
                <a:tab pos="241300" algn="l"/>
              </a:tabLst>
            </a:pPr>
            <a:endParaRPr lang="nb-NO" sz="1500" i="1" spc="-5">
              <a:latin typeface="Calibri"/>
              <a:cs typeface="Calibri"/>
            </a:endParaRPr>
          </a:p>
          <a:p>
            <a:pPr marL="12700" marR="187960">
              <a:lnSpc>
                <a:spcPct val="70000"/>
              </a:lnSpc>
              <a:spcBef>
                <a:spcPts val="994"/>
              </a:spcBef>
              <a:tabLst>
                <a:tab pos="240665" algn="l"/>
                <a:tab pos="241300" algn="l"/>
              </a:tabLst>
            </a:pPr>
            <a:r>
              <a:rPr lang="nb-NO" sz="1500" i="1" spc="-5" err="1">
                <a:latin typeface="Calibri"/>
                <a:cs typeface="Calibri"/>
              </a:rPr>
              <a:t>Pay</a:t>
            </a:r>
            <a:r>
              <a:rPr lang="nb-NO" sz="1500" i="1" spc="-5">
                <a:latin typeface="Calibri"/>
                <a:cs typeface="Calibri"/>
              </a:rPr>
              <a:t> </a:t>
            </a:r>
            <a:r>
              <a:rPr lang="nb-NO" sz="1500" i="1" spc="-5" err="1">
                <a:latin typeface="Calibri"/>
                <a:cs typeface="Calibri"/>
              </a:rPr>
              <a:t>attention</a:t>
            </a:r>
            <a:r>
              <a:rPr lang="nb-NO" sz="1500" i="1" spc="-5">
                <a:latin typeface="Calibri"/>
                <a:cs typeface="Calibri"/>
              </a:rPr>
              <a:t> to </a:t>
            </a:r>
            <a:r>
              <a:rPr lang="nb-NO" sz="1500" i="1" spc="-5" err="1">
                <a:latin typeface="Calibri"/>
                <a:cs typeface="Calibri"/>
              </a:rPr>
              <a:t>the</a:t>
            </a:r>
            <a:r>
              <a:rPr lang="nb-NO" sz="1500" i="1" spc="-5">
                <a:latin typeface="Calibri"/>
                <a:cs typeface="Calibri"/>
              </a:rPr>
              <a:t> </a:t>
            </a:r>
            <a:r>
              <a:rPr lang="nb-NO" sz="1500" i="1" spc="-5" err="1">
                <a:latin typeface="Calibri"/>
                <a:cs typeface="Calibri"/>
              </a:rPr>
              <a:t>applicable</a:t>
            </a:r>
            <a:r>
              <a:rPr lang="nb-NO" sz="1500" i="1" spc="-5">
                <a:latin typeface="Calibri"/>
                <a:cs typeface="Calibri"/>
              </a:rPr>
              <a:t> </a:t>
            </a:r>
            <a:r>
              <a:rPr lang="nb-NO" sz="1500" i="1" spc="-5" err="1">
                <a:latin typeface="Calibri"/>
                <a:cs typeface="Calibri"/>
              </a:rPr>
              <a:t>state</a:t>
            </a:r>
            <a:r>
              <a:rPr lang="nb-NO" sz="1500" i="1" spc="-5">
                <a:latin typeface="Calibri"/>
                <a:cs typeface="Calibri"/>
              </a:rPr>
              <a:t> </a:t>
            </a:r>
            <a:r>
              <a:rPr lang="nb-NO" sz="1500" i="1" spc="-5" err="1">
                <a:latin typeface="Calibri"/>
                <a:cs typeface="Calibri"/>
              </a:rPr>
              <a:t>aid</a:t>
            </a:r>
            <a:r>
              <a:rPr lang="nb-NO" sz="1500" i="1" spc="-5">
                <a:latin typeface="Calibri"/>
                <a:cs typeface="Calibri"/>
              </a:rPr>
              <a:t> </a:t>
            </a:r>
            <a:r>
              <a:rPr lang="nb-NO" sz="1500" i="1" spc="-5" err="1">
                <a:latin typeface="Calibri"/>
                <a:cs typeface="Calibri"/>
              </a:rPr>
              <a:t>category</a:t>
            </a:r>
            <a:r>
              <a:rPr lang="nb-NO" sz="1500" i="1" spc="-5">
                <a:latin typeface="Calibri"/>
                <a:cs typeface="Calibri"/>
              </a:rPr>
              <a:t> and </a:t>
            </a:r>
            <a:r>
              <a:rPr lang="nb-NO" sz="1500" i="1" spc="-5" err="1">
                <a:latin typeface="Calibri"/>
                <a:cs typeface="Calibri"/>
              </a:rPr>
              <a:t>the</a:t>
            </a:r>
            <a:r>
              <a:rPr lang="nb-NO" sz="1500" i="1" spc="-5">
                <a:latin typeface="Calibri"/>
                <a:cs typeface="Calibri"/>
              </a:rPr>
              <a:t> </a:t>
            </a:r>
            <a:r>
              <a:rPr lang="nb-NO" sz="1500" i="1" spc="-5" err="1">
                <a:latin typeface="Calibri"/>
                <a:cs typeface="Calibri"/>
              </a:rPr>
              <a:t>applicable</a:t>
            </a:r>
            <a:r>
              <a:rPr lang="nb-NO" sz="1500" i="1" spc="-5">
                <a:latin typeface="Calibri"/>
                <a:cs typeface="Calibri"/>
              </a:rPr>
              <a:t> </a:t>
            </a:r>
            <a:r>
              <a:rPr lang="nb-NO" sz="1500" i="1" spc="-5" err="1">
                <a:latin typeface="Calibri"/>
                <a:cs typeface="Calibri"/>
              </a:rPr>
              <a:t>state</a:t>
            </a:r>
            <a:r>
              <a:rPr lang="nb-NO" sz="1500" i="1" spc="-5">
                <a:latin typeface="Calibri"/>
                <a:cs typeface="Calibri"/>
              </a:rPr>
              <a:t> </a:t>
            </a:r>
            <a:r>
              <a:rPr lang="nb-NO" sz="1500" i="1" spc="-5" err="1">
                <a:latin typeface="Calibri"/>
                <a:cs typeface="Calibri"/>
              </a:rPr>
              <a:t>aid</a:t>
            </a:r>
            <a:r>
              <a:rPr lang="nb-NO" sz="1500" i="1" spc="-5">
                <a:latin typeface="Calibri"/>
                <a:cs typeface="Calibri"/>
              </a:rPr>
              <a:t> grant rate </a:t>
            </a:r>
            <a:endParaRPr sz="15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5195" y="739521"/>
            <a:ext cx="3801110" cy="391160"/>
          </a:xfrm>
          <a:prstGeom prst="rect">
            <a:avLst/>
          </a:prstGeom>
        </p:spPr>
        <p:txBody>
          <a:bodyPr vert="horz" wrap="square" lIns="0" tIns="12700" rIns="0" bIns="0" rtlCol="0">
            <a:spAutoFit/>
          </a:bodyPr>
          <a:lstStyle/>
          <a:p>
            <a:pPr marL="12700">
              <a:lnSpc>
                <a:spcPct val="100000"/>
              </a:lnSpc>
              <a:spcBef>
                <a:spcPts val="100"/>
              </a:spcBef>
            </a:pPr>
            <a:r>
              <a:rPr sz="2400" b="0" spc="-5">
                <a:latin typeface="Calibri Light"/>
                <a:cs typeface="Calibri Light"/>
              </a:rPr>
              <a:t>Balance Sheet </a:t>
            </a:r>
            <a:r>
              <a:rPr sz="2400" b="0">
                <a:latin typeface="Calibri Light"/>
                <a:cs typeface="Calibri Light"/>
              </a:rPr>
              <a:t>– </a:t>
            </a:r>
            <a:r>
              <a:rPr sz="2400" b="0" spc="-15">
                <a:latin typeface="Calibri Light"/>
                <a:cs typeface="Calibri Light"/>
              </a:rPr>
              <a:t>Historical</a:t>
            </a:r>
            <a:r>
              <a:rPr sz="2400" b="0" spc="-50">
                <a:latin typeface="Calibri Light"/>
                <a:cs typeface="Calibri Light"/>
              </a:rPr>
              <a:t> </a:t>
            </a:r>
            <a:r>
              <a:rPr sz="2400" b="0" spc="-20">
                <a:latin typeface="Calibri Light"/>
                <a:cs typeface="Calibri Light"/>
              </a:rPr>
              <a:t>Data</a:t>
            </a:r>
            <a:endParaRPr sz="2400">
              <a:latin typeface="Calibri Light"/>
              <a:cs typeface="Calibri Light"/>
            </a:endParaRPr>
          </a:p>
        </p:txBody>
      </p:sp>
      <p:sp>
        <p:nvSpPr>
          <p:cNvPr id="3" name="object 3"/>
          <p:cNvSpPr/>
          <p:nvPr/>
        </p:nvSpPr>
        <p:spPr>
          <a:xfrm>
            <a:off x="425195" y="1432560"/>
            <a:ext cx="3828288" cy="268224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16779" y="1432560"/>
            <a:ext cx="3829812" cy="268224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796790" y="907796"/>
            <a:ext cx="3549650" cy="208279"/>
          </a:xfrm>
          <a:prstGeom prst="rect">
            <a:avLst/>
          </a:prstGeom>
        </p:spPr>
        <p:txBody>
          <a:bodyPr vert="horz" wrap="square" lIns="0" tIns="12700" rIns="0" bIns="0" rtlCol="0">
            <a:spAutoFit/>
          </a:bodyPr>
          <a:lstStyle/>
          <a:p>
            <a:pPr marL="12700">
              <a:lnSpc>
                <a:spcPct val="100000"/>
              </a:lnSpc>
              <a:spcBef>
                <a:spcPts val="100"/>
              </a:spcBef>
            </a:pPr>
            <a:r>
              <a:rPr sz="1200" spc="-25">
                <a:latin typeface="Calibri"/>
                <a:cs typeface="Calibri"/>
              </a:rPr>
              <a:t>Total </a:t>
            </a:r>
            <a:r>
              <a:rPr sz="1200" spc="-5">
                <a:latin typeface="Calibri"/>
                <a:cs typeface="Calibri"/>
              </a:rPr>
              <a:t>Assets should </a:t>
            </a:r>
            <a:r>
              <a:rPr sz="1200">
                <a:latin typeface="Calibri"/>
                <a:cs typeface="Calibri"/>
              </a:rPr>
              <a:t>be equal </a:t>
            </a:r>
            <a:r>
              <a:rPr sz="1200" spc="-5">
                <a:latin typeface="Calibri"/>
                <a:cs typeface="Calibri"/>
              </a:rPr>
              <a:t>to </a:t>
            </a:r>
            <a:r>
              <a:rPr sz="1200" spc="-25">
                <a:latin typeface="Calibri"/>
                <a:cs typeface="Calibri"/>
              </a:rPr>
              <a:t>Total </a:t>
            </a:r>
            <a:r>
              <a:rPr sz="1200">
                <a:latin typeface="Calibri"/>
                <a:cs typeface="Calibri"/>
              </a:rPr>
              <a:t>equity and</a:t>
            </a:r>
            <a:r>
              <a:rPr sz="1200" spc="-35">
                <a:latin typeface="Calibri"/>
                <a:cs typeface="Calibri"/>
              </a:rPr>
              <a:t> </a:t>
            </a:r>
            <a:r>
              <a:rPr sz="1200">
                <a:latin typeface="Calibri"/>
                <a:cs typeface="Calibri"/>
              </a:rPr>
              <a:t>liabilities</a:t>
            </a:r>
          </a:p>
        </p:txBody>
      </p:sp>
      <p:pic>
        <p:nvPicPr>
          <p:cNvPr id="16" name="Picture 15">
            <a:extLst>
              <a:ext uri="{FF2B5EF4-FFF2-40B4-BE49-F238E27FC236}">
                <a16:creationId xmlns:a16="http://schemas.microsoft.com/office/drawing/2014/main" id="{DB4D2BBE-5530-4211-8313-6AFEF1A29295}"/>
              </a:ext>
            </a:extLst>
          </p:cNvPr>
          <p:cNvPicPr>
            <a:picLocks noChangeAspect="1"/>
          </p:cNvPicPr>
          <p:nvPr/>
        </p:nvPicPr>
        <p:blipFill>
          <a:blip r:embed="rId4"/>
          <a:stretch>
            <a:fillRect/>
          </a:stretch>
        </p:blipFill>
        <p:spPr>
          <a:xfrm>
            <a:off x="203789" y="1257300"/>
            <a:ext cx="4362956" cy="2951099"/>
          </a:xfrm>
          <a:prstGeom prst="rect">
            <a:avLst/>
          </a:prstGeom>
        </p:spPr>
      </p:pic>
      <p:pic>
        <p:nvPicPr>
          <p:cNvPr id="18" name="Picture 17">
            <a:extLst>
              <a:ext uri="{FF2B5EF4-FFF2-40B4-BE49-F238E27FC236}">
                <a16:creationId xmlns:a16="http://schemas.microsoft.com/office/drawing/2014/main" id="{375D7EA1-B8F5-475B-8133-E0A13DE3E0C8}"/>
              </a:ext>
            </a:extLst>
          </p:cNvPr>
          <p:cNvPicPr>
            <a:picLocks noChangeAspect="1"/>
          </p:cNvPicPr>
          <p:nvPr/>
        </p:nvPicPr>
        <p:blipFill>
          <a:blip r:embed="rId5"/>
          <a:stretch>
            <a:fillRect/>
          </a:stretch>
        </p:blipFill>
        <p:spPr>
          <a:xfrm>
            <a:off x="4716778" y="1432560"/>
            <a:ext cx="3829811" cy="26822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55969" y="312435"/>
            <a:ext cx="2829560" cy="391160"/>
          </a:xfrm>
          <a:prstGeom prst="rect">
            <a:avLst/>
          </a:prstGeom>
        </p:spPr>
        <p:txBody>
          <a:bodyPr vert="horz" wrap="square" lIns="0" tIns="12700" rIns="0" bIns="0" rtlCol="0">
            <a:spAutoFit/>
          </a:bodyPr>
          <a:lstStyle/>
          <a:p>
            <a:pPr marL="12700">
              <a:lnSpc>
                <a:spcPct val="100000"/>
              </a:lnSpc>
              <a:spcBef>
                <a:spcPts val="100"/>
              </a:spcBef>
            </a:pPr>
            <a:r>
              <a:rPr sz="2400" b="0" spc="-10" err="1">
                <a:latin typeface="Calibri Light"/>
                <a:cs typeface="Calibri Light"/>
              </a:rPr>
              <a:t>P&amp;L_historic</a:t>
            </a:r>
            <a:endParaRPr sz="2400">
              <a:latin typeface="Calibri Light"/>
              <a:cs typeface="Calibri Light"/>
            </a:endParaRPr>
          </a:p>
        </p:txBody>
      </p:sp>
      <p:sp>
        <p:nvSpPr>
          <p:cNvPr id="4" name="object 4"/>
          <p:cNvSpPr/>
          <p:nvPr/>
        </p:nvSpPr>
        <p:spPr>
          <a:xfrm>
            <a:off x="1981200" y="1047750"/>
            <a:ext cx="4204716" cy="2891028"/>
          </a:xfrm>
          <a:prstGeom prst="rect">
            <a:avLst/>
          </a:prstGeom>
          <a:blipFill>
            <a:blip r:embed="rId3" cstate="print"/>
            <a:stretch>
              <a:fillRect/>
            </a:stretch>
          </a:blipFill>
        </p:spPr>
        <p:txBody>
          <a:bodyPr wrap="square" lIns="0" tIns="0" rIns="0" bIns="0" rtlCol="0"/>
          <a:lstStyle/>
          <a:p>
            <a:endParaRPr/>
          </a:p>
        </p:txBody>
      </p:sp>
      <p:pic>
        <p:nvPicPr>
          <p:cNvPr id="7" name="Picture 6">
            <a:extLst>
              <a:ext uri="{FF2B5EF4-FFF2-40B4-BE49-F238E27FC236}">
                <a16:creationId xmlns:a16="http://schemas.microsoft.com/office/drawing/2014/main" id="{74668A2F-9CDF-4BFF-9B96-78FAACB94E42}"/>
              </a:ext>
            </a:extLst>
          </p:cNvPr>
          <p:cNvPicPr>
            <a:picLocks noChangeAspect="1"/>
          </p:cNvPicPr>
          <p:nvPr/>
        </p:nvPicPr>
        <p:blipFill>
          <a:blip r:embed="rId4"/>
          <a:stretch>
            <a:fillRect/>
          </a:stretch>
        </p:blipFill>
        <p:spPr>
          <a:xfrm>
            <a:off x="1547446" y="818313"/>
            <a:ext cx="5791200" cy="425895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EBF1FF"/>
          </a:solidFill>
        </p:spPr>
        <p:txBody>
          <a:bodyPr wrap="square" lIns="0" tIns="0" rIns="0" bIns="0" rtlCol="0"/>
          <a:lstStyle/>
          <a:p>
            <a:endParaRPr/>
          </a:p>
        </p:txBody>
      </p:sp>
      <p:sp>
        <p:nvSpPr>
          <p:cNvPr id="3" name="object 3"/>
          <p:cNvSpPr txBox="1">
            <a:spLocks noGrp="1"/>
          </p:cNvSpPr>
          <p:nvPr>
            <p:ph type="title"/>
          </p:nvPr>
        </p:nvSpPr>
        <p:spPr>
          <a:xfrm>
            <a:off x="707542" y="451484"/>
            <a:ext cx="6455258" cy="382156"/>
          </a:xfrm>
          <a:prstGeom prst="rect">
            <a:avLst/>
          </a:prstGeom>
        </p:spPr>
        <p:txBody>
          <a:bodyPr vert="horz" wrap="square" lIns="0" tIns="12700" rIns="0" bIns="0" rtlCol="0">
            <a:spAutoFit/>
          </a:bodyPr>
          <a:lstStyle/>
          <a:p>
            <a:pPr marL="12700">
              <a:lnSpc>
                <a:spcPct val="100000"/>
              </a:lnSpc>
              <a:spcBef>
                <a:spcPts val="100"/>
              </a:spcBef>
            </a:pPr>
            <a:r>
              <a:rPr sz="2400"/>
              <a:t>Balance Sheet </a:t>
            </a:r>
            <a:r>
              <a:rPr lang="en-US" sz="2400"/>
              <a:t>and Profit and Loss </a:t>
            </a:r>
            <a:r>
              <a:rPr sz="2400"/>
              <a:t>– </a:t>
            </a:r>
            <a:r>
              <a:rPr sz="2400" spc="-10"/>
              <a:t>Historical</a:t>
            </a:r>
            <a:r>
              <a:rPr sz="2400" spc="-110"/>
              <a:t> </a:t>
            </a:r>
            <a:r>
              <a:rPr sz="2400" spc="-15"/>
              <a:t>data</a:t>
            </a:r>
            <a:endParaRPr sz="2400"/>
          </a:p>
        </p:txBody>
      </p:sp>
      <p:sp>
        <p:nvSpPr>
          <p:cNvPr id="4" name="object 4"/>
          <p:cNvSpPr/>
          <p:nvPr/>
        </p:nvSpPr>
        <p:spPr>
          <a:xfrm>
            <a:off x="4864480" y="1854073"/>
            <a:ext cx="0" cy="248920"/>
          </a:xfrm>
          <a:custGeom>
            <a:avLst/>
            <a:gdLst/>
            <a:ahLst/>
            <a:cxnLst/>
            <a:rect l="l" t="t" r="r" b="b"/>
            <a:pathLst>
              <a:path h="248919">
                <a:moveTo>
                  <a:pt x="0" y="0"/>
                </a:moveTo>
                <a:lnTo>
                  <a:pt x="0" y="248412"/>
                </a:lnTo>
              </a:path>
            </a:pathLst>
          </a:custGeom>
          <a:ln w="47244">
            <a:solidFill>
              <a:srgbClr val="EBF1FF"/>
            </a:solidFill>
          </a:ln>
        </p:spPr>
        <p:txBody>
          <a:bodyPr wrap="square" lIns="0" tIns="0" rIns="0" bIns="0" rtlCol="0"/>
          <a:lstStyle/>
          <a:p>
            <a:endParaRPr/>
          </a:p>
        </p:txBody>
      </p:sp>
      <p:sp>
        <p:nvSpPr>
          <p:cNvPr id="5" name="object 5"/>
          <p:cNvSpPr/>
          <p:nvPr/>
        </p:nvSpPr>
        <p:spPr>
          <a:xfrm>
            <a:off x="4888103" y="1854073"/>
            <a:ext cx="530860" cy="248920"/>
          </a:xfrm>
          <a:custGeom>
            <a:avLst/>
            <a:gdLst/>
            <a:ahLst/>
            <a:cxnLst/>
            <a:rect l="l" t="t" r="r" b="b"/>
            <a:pathLst>
              <a:path w="530860" h="248919">
                <a:moveTo>
                  <a:pt x="0" y="248412"/>
                </a:moveTo>
                <a:lnTo>
                  <a:pt x="530351" y="248412"/>
                </a:lnTo>
                <a:lnTo>
                  <a:pt x="530351" y="0"/>
                </a:lnTo>
                <a:lnTo>
                  <a:pt x="0" y="0"/>
                </a:lnTo>
                <a:lnTo>
                  <a:pt x="0" y="248412"/>
                </a:lnTo>
                <a:close/>
              </a:path>
            </a:pathLst>
          </a:custGeom>
          <a:solidFill>
            <a:srgbClr val="EBF1FF"/>
          </a:solidFill>
        </p:spPr>
        <p:txBody>
          <a:bodyPr wrap="square" lIns="0" tIns="0" rIns="0" bIns="0" rtlCol="0"/>
          <a:lstStyle/>
          <a:p>
            <a:endParaRPr/>
          </a:p>
        </p:txBody>
      </p:sp>
      <p:sp>
        <p:nvSpPr>
          <p:cNvPr id="6" name="object 6"/>
          <p:cNvSpPr/>
          <p:nvPr/>
        </p:nvSpPr>
        <p:spPr>
          <a:xfrm>
            <a:off x="5440553" y="1854073"/>
            <a:ext cx="0" cy="248920"/>
          </a:xfrm>
          <a:custGeom>
            <a:avLst/>
            <a:gdLst/>
            <a:ahLst/>
            <a:cxnLst/>
            <a:rect l="l" t="t" r="r" b="b"/>
            <a:pathLst>
              <a:path h="248919">
                <a:moveTo>
                  <a:pt x="0" y="0"/>
                </a:moveTo>
                <a:lnTo>
                  <a:pt x="0" y="248412"/>
                </a:lnTo>
              </a:path>
            </a:pathLst>
          </a:custGeom>
          <a:ln w="44196">
            <a:solidFill>
              <a:srgbClr val="EBF1FF"/>
            </a:solidFill>
          </a:ln>
        </p:spPr>
        <p:txBody>
          <a:bodyPr wrap="square" lIns="0" tIns="0" rIns="0" bIns="0" rtlCol="0"/>
          <a:lstStyle/>
          <a:p>
            <a:endParaRPr/>
          </a:p>
        </p:txBody>
      </p:sp>
      <p:sp>
        <p:nvSpPr>
          <p:cNvPr id="7" name="object 7"/>
          <p:cNvSpPr/>
          <p:nvPr/>
        </p:nvSpPr>
        <p:spPr>
          <a:xfrm>
            <a:off x="5462651" y="1854073"/>
            <a:ext cx="579120" cy="248920"/>
          </a:xfrm>
          <a:custGeom>
            <a:avLst/>
            <a:gdLst/>
            <a:ahLst/>
            <a:cxnLst/>
            <a:rect l="l" t="t" r="r" b="b"/>
            <a:pathLst>
              <a:path w="579120" h="248919">
                <a:moveTo>
                  <a:pt x="0" y="248412"/>
                </a:moveTo>
                <a:lnTo>
                  <a:pt x="579120" y="248412"/>
                </a:lnTo>
                <a:lnTo>
                  <a:pt x="579120" y="0"/>
                </a:lnTo>
                <a:lnTo>
                  <a:pt x="0" y="0"/>
                </a:lnTo>
                <a:lnTo>
                  <a:pt x="0" y="248412"/>
                </a:lnTo>
                <a:close/>
              </a:path>
            </a:pathLst>
          </a:custGeom>
          <a:solidFill>
            <a:srgbClr val="EBF1FF"/>
          </a:solidFill>
        </p:spPr>
        <p:txBody>
          <a:bodyPr wrap="square" lIns="0" tIns="0" rIns="0" bIns="0" rtlCol="0"/>
          <a:lstStyle/>
          <a:p>
            <a:endParaRPr/>
          </a:p>
        </p:txBody>
      </p:sp>
      <p:sp>
        <p:nvSpPr>
          <p:cNvPr id="8" name="object 8"/>
          <p:cNvSpPr/>
          <p:nvPr/>
        </p:nvSpPr>
        <p:spPr>
          <a:xfrm>
            <a:off x="6041771" y="1854073"/>
            <a:ext cx="280670" cy="248920"/>
          </a:xfrm>
          <a:custGeom>
            <a:avLst/>
            <a:gdLst/>
            <a:ahLst/>
            <a:cxnLst/>
            <a:rect l="l" t="t" r="r" b="b"/>
            <a:pathLst>
              <a:path w="280670" h="248919">
                <a:moveTo>
                  <a:pt x="0" y="248412"/>
                </a:moveTo>
                <a:lnTo>
                  <a:pt x="280415" y="248412"/>
                </a:lnTo>
                <a:lnTo>
                  <a:pt x="280415" y="0"/>
                </a:lnTo>
                <a:lnTo>
                  <a:pt x="0" y="0"/>
                </a:lnTo>
                <a:lnTo>
                  <a:pt x="0" y="248412"/>
                </a:lnTo>
                <a:close/>
              </a:path>
            </a:pathLst>
          </a:custGeom>
          <a:solidFill>
            <a:srgbClr val="EBF1FF"/>
          </a:solidFill>
        </p:spPr>
        <p:txBody>
          <a:bodyPr wrap="square" lIns="0" tIns="0" rIns="0" bIns="0" rtlCol="0"/>
          <a:lstStyle/>
          <a:p>
            <a:endParaRPr/>
          </a:p>
        </p:txBody>
      </p:sp>
      <p:sp>
        <p:nvSpPr>
          <p:cNvPr id="9" name="object 9"/>
          <p:cNvSpPr/>
          <p:nvPr/>
        </p:nvSpPr>
        <p:spPr>
          <a:xfrm>
            <a:off x="6345809" y="1854073"/>
            <a:ext cx="0" cy="248920"/>
          </a:xfrm>
          <a:custGeom>
            <a:avLst/>
            <a:gdLst/>
            <a:ahLst/>
            <a:cxnLst/>
            <a:rect l="l" t="t" r="r" b="b"/>
            <a:pathLst>
              <a:path h="248919">
                <a:moveTo>
                  <a:pt x="0" y="0"/>
                </a:moveTo>
                <a:lnTo>
                  <a:pt x="0" y="248412"/>
                </a:lnTo>
              </a:path>
            </a:pathLst>
          </a:custGeom>
          <a:ln w="47244">
            <a:solidFill>
              <a:srgbClr val="EBF1FF"/>
            </a:solidFill>
          </a:ln>
        </p:spPr>
        <p:txBody>
          <a:bodyPr wrap="square" lIns="0" tIns="0" rIns="0" bIns="0" rtlCol="0"/>
          <a:lstStyle/>
          <a:p>
            <a:endParaRPr/>
          </a:p>
        </p:txBody>
      </p:sp>
      <p:sp>
        <p:nvSpPr>
          <p:cNvPr id="10" name="object 10"/>
          <p:cNvSpPr/>
          <p:nvPr/>
        </p:nvSpPr>
        <p:spPr>
          <a:xfrm>
            <a:off x="6369430" y="1854073"/>
            <a:ext cx="722630" cy="248920"/>
          </a:xfrm>
          <a:custGeom>
            <a:avLst/>
            <a:gdLst/>
            <a:ahLst/>
            <a:cxnLst/>
            <a:rect l="l" t="t" r="r" b="b"/>
            <a:pathLst>
              <a:path w="722629" h="248919">
                <a:moveTo>
                  <a:pt x="0" y="248412"/>
                </a:moveTo>
                <a:lnTo>
                  <a:pt x="722376" y="248412"/>
                </a:lnTo>
                <a:lnTo>
                  <a:pt x="722376" y="0"/>
                </a:lnTo>
                <a:lnTo>
                  <a:pt x="0" y="0"/>
                </a:lnTo>
                <a:lnTo>
                  <a:pt x="0" y="248412"/>
                </a:lnTo>
                <a:close/>
              </a:path>
            </a:pathLst>
          </a:custGeom>
          <a:solidFill>
            <a:srgbClr val="EBF1FF"/>
          </a:solidFill>
        </p:spPr>
        <p:txBody>
          <a:bodyPr wrap="square" lIns="0" tIns="0" rIns="0" bIns="0" rtlCol="0"/>
          <a:lstStyle/>
          <a:p>
            <a:endParaRPr/>
          </a:p>
        </p:txBody>
      </p:sp>
      <p:sp>
        <p:nvSpPr>
          <p:cNvPr id="11" name="object 11"/>
          <p:cNvSpPr txBox="1"/>
          <p:nvPr/>
        </p:nvSpPr>
        <p:spPr>
          <a:xfrm>
            <a:off x="609600" y="1352550"/>
            <a:ext cx="7527925" cy="3036088"/>
          </a:xfrm>
          <a:prstGeom prst="rect">
            <a:avLst/>
          </a:prstGeom>
        </p:spPr>
        <p:txBody>
          <a:bodyPr vert="horz" wrap="square" lIns="0" tIns="12065" rIns="0" bIns="0" rtlCol="0">
            <a:spAutoFit/>
          </a:bodyPr>
          <a:lstStyle/>
          <a:p>
            <a:pPr marL="241300" indent="-228600">
              <a:lnSpc>
                <a:spcPct val="100000"/>
              </a:lnSpc>
              <a:spcBef>
                <a:spcPts val="95"/>
              </a:spcBef>
              <a:buFont typeface="Arial"/>
              <a:buChar char="•"/>
              <a:tabLst>
                <a:tab pos="240665" algn="l"/>
                <a:tab pos="241300" algn="l"/>
              </a:tabLst>
            </a:pPr>
            <a:endParaRPr lang="en-US" sz="1600" i="1" spc="-15">
              <a:latin typeface="Calibri"/>
              <a:cs typeface="Calibri"/>
            </a:endParaRPr>
          </a:p>
          <a:p>
            <a:pPr marL="241300" indent="-228600">
              <a:lnSpc>
                <a:spcPct val="100000"/>
              </a:lnSpc>
              <a:spcBef>
                <a:spcPts val="95"/>
              </a:spcBef>
              <a:buFont typeface="Arial"/>
              <a:buChar char="•"/>
              <a:tabLst>
                <a:tab pos="240665" algn="l"/>
                <a:tab pos="241300" algn="l"/>
              </a:tabLst>
            </a:pPr>
            <a:r>
              <a:rPr sz="1600" i="1" spc="-15">
                <a:latin typeface="Calibri"/>
                <a:cs typeface="Calibri"/>
              </a:rPr>
              <a:t>Exchange </a:t>
            </a:r>
            <a:r>
              <a:rPr sz="1600" i="1" spc="-5">
                <a:latin typeface="Calibri"/>
                <a:cs typeface="Calibri"/>
              </a:rPr>
              <a:t>rate</a:t>
            </a:r>
            <a:r>
              <a:rPr lang="en-US" sz="1600" i="1" spc="-5">
                <a:latin typeface="Calibri"/>
                <a:cs typeface="Calibri"/>
              </a:rPr>
              <a:t> – use</a:t>
            </a:r>
            <a:r>
              <a:rPr sz="1600" i="1" spc="-10">
                <a:latin typeface="Calibri"/>
                <a:cs typeface="Calibri"/>
              </a:rPr>
              <a:t> </a:t>
            </a:r>
            <a:r>
              <a:rPr sz="1600" i="1" spc="-5">
                <a:latin typeface="Calibri"/>
                <a:cs typeface="Calibri"/>
              </a:rPr>
              <a:t>the </a:t>
            </a:r>
            <a:r>
              <a:rPr sz="1600" i="1" spc="-10">
                <a:latin typeface="Calibri"/>
                <a:cs typeface="Calibri"/>
              </a:rPr>
              <a:t>one indicated </a:t>
            </a:r>
            <a:r>
              <a:rPr sz="1600" i="1" spc="-5">
                <a:latin typeface="Calibri"/>
                <a:cs typeface="Calibri"/>
              </a:rPr>
              <a:t>in the generic</a:t>
            </a:r>
            <a:r>
              <a:rPr sz="1600" i="1" spc="275">
                <a:latin typeface="Calibri"/>
                <a:cs typeface="Calibri"/>
              </a:rPr>
              <a:t> </a:t>
            </a:r>
            <a:r>
              <a:rPr sz="1600" i="1" spc="-10">
                <a:latin typeface="Calibri"/>
                <a:cs typeface="Calibri"/>
              </a:rPr>
              <a:t>document;</a:t>
            </a:r>
            <a:endParaRPr lang="en-US" sz="1600" i="1" spc="-10">
              <a:latin typeface="Calibri"/>
              <a:cs typeface="Calibri"/>
            </a:endParaRPr>
          </a:p>
          <a:p>
            <a:pPr marL="241300" indent="-228600">
              <a:spcBef>
                <a:spcPts val="95"/>
              </a:spcBef>
              <a:buFont typeface="Arial"/>
              <a:buChar char="•"/>
              <a:tabLst>
                <a:tab pos="240665" algn="l"/>
                <a:tab pos="241300" algn="l"/>
              </a:tabLst>
            </a:pPr>
            <a:endParaRPr lang="en-US" sz="1800" spc="-5">
              <a:latin typeface="Calibri"/>
              <a:cs typeface="Calibri"/>
            </a:endParaRPr>
          </a:p>
          <a:p>
            <a:pPr marL="241300" indent="-228600">
              <a:spcBef>
                <a:spcPts val="95"/>
              </a:spcBef>
              <a:buFont typeface="Arial"/>
              <a:buChar char="•"/>
              <a:tabLst>
                <a:tab pos="240665" algn="l"/>
                <a:tab pos="241300" algn="l"/>
              </a:tabLst>
            </a:pPr>
            <a:r>
              <a:rPr lang="en-US" sz="1600" i="1" spc="-15">
                <a:latin typeface="Calibri"/>
                <a:cs typeface="Calibri"/>
              </a:rPr>
              <a:t>Check the Guideline for correspondence with Annual Balance Sheet and Profit and Loss </a:t>
            </a:r>
            <a:endParaRPr sz="1600" i="1" spc="-15">
              <a:latin typeface="Calibri"/>
              <a:cs typeface="Calibri"/>
            </a:endParaRPr>
          </a:p>
          <a:p>
            <a:pPr marL="241300" indent="-228600">
              <a:lnSpc>
                <a:spcPct val="100000"/>
              </a:lnSpc>
              <a:spcBef>
                <a:spcPts val="1470"/>
              </a:spcBef>
              <a:buFont typeface="Arial"/>
              <a:buChar char="•"/>
              <a:tabLst>
                <a:tab pos="240665" algn="l"/>
                <a:tab pos="241300" algn="l"/>
              </a:tabLst>
            </a:pPr>
            <a:r>
              <a:rPr sz="1600" i="1" spc="-10">
                <a:latin typeface="Calibri"/>
                <a:cs typeface="Calibri"/>
              </a:rPr>
              <a:t>The </a:t>
            </a:r>
            <a:r>
              <a:rPr sz="1600" i="1" spc="-5">
                <a:latin typeface="Calibri"/>
                <a:cs typeface="Calibri"/>
              </a:rPr>
              <a:t>whole figures </a:t>
            </a:r>
            <a:r>
              <a:rPr sz="1600" i="1" spc="-10">
                <a:latin typeface="Calibri"/>
                <a:cs typeface="Calibri"/>
              </a:rPr>
              <a:t>should </a:t>
            </a:r>
            <a:r>
              <a:rPr sz="1600" i="1" spc="-5">
                <a:latin typeface="Calibri"/>
                <a:cs typeface="Calibri"/>
              </a:rPr>
              <a:t>be filled-in, </a:t>
            </a:r>
            <a:r>
              <a:rPr lang="en-US" sz="1600" i="1" spc="-5">
                <a:latin typeface="Calibri"/>
                <a:cs typeface="Calibri"/>
              </a:rPr>
              <a:t> avoid using decimals.</a:t>
            </a:r>
          </a:p>
          <a:p>
            <a:pPr marL="241300" indent="-228600">
              <a:lnSpc>
                <a:spcPct val="100000"/>
              </a:lnSpc>
              <a:spcBef>
                <a:spcPts val="1470"/>
              </a:spcBef>
              <a:buFont typeface="Arial"/>
              <a:buChar char="•"/>
              <a:tabLst>
                <a:tab pos="240665" algn="l"/>
                <a:tab pos="241300" algn="l"/>
              </a:tabLst>
            </a:pPr>
            <a:r>
              <a:rPr lang="en-US" sz="1600" i="1" spc="-5">
                <a:latin typeface="Calibri"/>
                <a:cs typeface="Calibri"/>
              </a:rPr>
              <a:t>Recommendation: try to use formulas  </a:t>
            </a:r>
            <a:endParaRPr sz="1800">
              <a:latin typeface="Times New Roman"/>
              <a:cs typeface="Times New Roman"/>
            </a:endParaRPr>
          </a:p>
          <a:p>
            <a:pPr marL="241300" indent="-228600">
              <a:lnSpc>
                <a:spcPct val="100000"/>
              </a:lnSpc>
              <a:spcBef>
                <a:spcPts val="1460"/>
              </a:spcBef>
              <a:buFont typeface="Arial"/>
              <a:buChar char="•"/>
              <a:tabLst>
                <a:tab pos="240665" algn="l"/>
                <a:tab pos="241300" algn="l"/>
              </a:tabLst>
            </a:pPr>
            <a:r>
              <a:rPr sz="1600" i="1" spc="-15">
                <a:latin typeface="Calibri"/>
                <a:cs typeface="Calibri"/>
              </a:rPr>
              <a:t>For </a:t>
            </a:r>
            <a:r>
              <a:rPr sz="1600" i="1" spc="-10">
                <a:latin typeface="Calibri"/>
                <a:cs typeface="Calibri"/>
              </a:rPr>
              <a:t>calls </a:t>
            </a:r>
            <a:r>
              <a:rPr sz="1600" i="1" spc="-5">
                <a:latin typeface="Calibri"/>
                <a:cs typeface="Calibri"/>
              </a:rPr>
              <a:t>with </a:t>
            </a:r>
            <a:r>
              <a:rPr sz="1600" i="1" spc="-10">
                <a:latin typeface="Calibri"/>
                <a:cs typeface="Calibri"/>
              </a:rPr>
              <a:t>deadline </a:t>
            </a:r>
            <a:r>
              <a:rPr sz="1600" i="1" spc="-5">
                <a:latin typeface="Calibri"/>
                <a:cs typeface="Calibri"/>
              </a:rPr>
              <a:t>till the end of </a:t>
            </a:r>
            <a:r>
              <a:rPr sz="1600" i="1" spc="-10">
                <a:latin typeface="Calibri"/>
                <a:cs typeface="Calibri"/>
              </a:rPr>
              <a:t>202</a:t>
            </a:r>
            <a:r>
              <a:rPr lang="en-US" sz="1600" i="1" spc="-10">
                <a:latin typeface="Calibri"/>
                <a:cs typeface="Calibri"/>
              </a:rPr>
              <a:t>1</a:t>
            </a:r>
            <a:r>
              <a:rPr sz="1600" i="1" spc="-10">
                <a:latin typeface="Calibri"/>
                <a:cs typeface="Calibri"/>
              </a:rPr>
              <a:t> </a:t>
            </a:r>
            <a:r>
              <a:rPr sz="1600" i="1" spc="-5">
                <a:latin typeface="Calibri"/>
                <a:cs typeface="Calibri"/>
              </a:rPr>
              <a:t>the N-year is</a:t>
            </a:r>
            <a:r>
              <a:rPr sz="1600" i="1" spc="130">
                <a:latin typeface="Calibri"/>
                <a:cs typeface="Calibri"/>
              </a:rPr>
              <a:t> </a:t>
            </a:r>
            <a:r>
              <a:rPr sz="1600" i="1" spc="-10">
                <a:latin typeface="Calibri"/>
                <a:cs typeface="Calibri"/>
              </a:rPr>
              <a:t>20</a:t>
            </a:r>
            <a:r>
              <a:rPr lang="en-US" sz="1600" i="1" spc="-10">
                <a:latin typeface="Calibri"/>
                <a:cs typeface="Calibri"/>
              </a:rPr>
              <a:t>20</a:t>
            </a:r>
            <a:r>
              <a:rPr sz="1600" i="1" spc="-10">
                <a:latin typeface="Calibri"/>
                <a:cs typeface="Calibri"/>
              </a:rPr>
              <a:t>;</a:t>
            </a:r>
            <a:endParaRPr sz="1800">
              <a:latin typeface="Times New Roman"/>
              <a:cs typeface="Times New Roman"/>
            </a:endParaRPr>
          </a:p>
          <a:p>
            <a:pPr marL="241300" indent="-228600">
              <a:lnSpc>
                <a:spcPts val="1825"/>
              </a:lnSpc>
              <a:spcBef>
                <a:spcPts val="1470"/>
              </a:spcBef>
              <a:buFont typeface="Arial"/>
              <a:buChar char="•"/>
              <a:tabLst>
                <a:tab pos="240665" algn="l"/>
                <a:tab pos="241300" algn="l"/>
              </a:tabLst>
            </a:pPr>
            <a:r>
              <a:rPr sz="1600" i="1" spc="-10">
                <a:latin typeface="Calibri"/>
                <a:cs typeface="Calibri"/>
              </a:rPr>
              <a:t>The amounts </a:t>
            </a:r>
            <a:r>
              <a:rPr sz="1600" i="1" spc="-5">
                <a:latin typeface="Calibri"/>
                <a:cs typeface="Calibri"/>
              </a:rPr>
              <a:t>filled-in in </a:t>
            </a:r>
            <a:r>
              <a:rPr sz="1600" i="1" spc="-15">
                <a:latin typeface="Calibri"/>
                <a:cs typeface="Calibri"/>
              </a:rPr>
              <a:t>DAB </a:t>
            </a:r>
            <a:r>
              <a:rPr sz="1600" i="1" spc="-10">
                <a:latin typeface="Calibri"/>
                <a:cs typeface="Calibri"/>
              </a:rPr>
              <a:t>should correspond </a:t>
            </a:r>
            <a:r>
              <a:rPr sz="1600" i="1" spc="-15">
                <a:latin typeface="Calibri"/>
                <a:cs typeface="Calibri"/>
              </a:rPr>
              <a:t>to </a:t>
            </a:r>
            <a:r>
              <a:rPr sz="1600" i="1" spc="-5">
                <a:latin typeface="Calibri"/>
                <a:cs typeface="Calibri"/>
              </a:rPr>
              <a:t>the </a:t>
            </a:r>
            <a:r>
              <a:rPr sz="1600" i="1" spc="-10">
                <a:latin typeface="Calibri"/>
                <a:cs typeface="Calibri"/>
              </a:rPr>
              <a:t>amounts </a:t>
            </a:r>
            <a:r>
              <a:rPr sz="1600" i="1" spc="-5">
                <a:latin typeface="Calibri"/>
                <a:cs typeface="Calibri"/>
              </a:rPr>
              <a:t>in </a:t>
            </a:r>
            <a:r>
              <a:rPr sz="1600" i="1" spc="-10">
                <a:latin typeface="Calibri"/>
                <a:cs typeface="Calibri"/>
              </a:rPr>
              <a:t>the Balance </a:t>
            </a:r>
            <a:r>
              <a:rPr lang="en-US" sz="1600" i="1" spc="-10">
                <a:latin typeface="Calibri"/>
                <a:cs typeface="Calibri"/>
              </a:rPr>
              <a:t>sheet and </a:t>
            </a:r>
            <a:r>
              <a:rPr lang="en-US" sz="1600" i="1" spc="-10" err="1">
                <a:latin typeface="Calibri"/>
                <a:cs typeface="Calibri"/>
              </a:rPr>
              <a:t>Profit&amp;Loss</a:t>
            </a:r>
            <a:r>
              <a:rPr lang="en-US" sz="1600" i="1" spc="-10">
                <a:latin typeface="Calibri"/>
                <a:cs typeface="Calibri"/>
              </a:rPr>
              <a:t> </a:t>
            </a:r>
            <a:r>
              <a:rPr sz="1600" i="1" spc="-10">
                <a:latin typeface="Calibri"/>
                <a:cs typeface="Calibri"/>
              </a:rPr>
              <a:t>submitted</a:t>
            </a:r>
            <a:r>
              <a:rPr lang="en-US" sz="1600" i="1" spc="-10">
                <a:latin typeface="Calibri"/>
                <a:cs typeface="Calibri"/>
              </a:rPr>
              <a:t> </a:t>
            </a:r>
            <a:r>
              <a:rPr sz="1600" i="1" spc="-15">
                <a:latin typeface="Calibri"/>
                <a:cs typeface="Calibri"/>
              </a:rPr>
              <a:t>to </a:t>
            </a:r>
            <a:r>
              <a:rPr sz="1600" i="1" spc="-5">
                <a:latin typeface="Calibri"/>
                <a:cs typeface="Calibri"/>
              </a:rPr>
              <a:t>the </a:t>
            </a:r>
            <a:r>
              <a:rPr sz="1600" i="1" spc="-10">
                <a:latin typeface="Calibri"/>
                <a:cs typeface="Calibri"/>
              </a:rPr>
              <a:t>national</a:t>
            </a:r>
            <a:r>
              <a:rPr sz="1600" i="1" spc="55">
                <a:latin typeface="Calibri"/>
                <a:cs typeface="Calibri"/>
              </a:rPr>
              <a:t> </a:t>
            </a:r>
            <a:r>
              <a:rPr sz="1600" i="1" spc="-5">
                <a:latin typeface="Calibri"/>
                <a:cs typeface="Calibri"/>
              </a:rPr>
              <a:t>authorities.</a:t>
            </a:r>
            <a:endParaRPr sz="160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457200" y="205200"/>
            <a:ext cx="8227800" cy="857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endParaRPr lang="en-US" sz="1600" b="0" strike="noStrike" spc="-1">
              <a:latin typeface="Arial"/>
            </a:endParaRPr>
          </a:p>
        </p:txBody>
      </p:sp>
      <p:sp>
        <p:nvSpPr>
          <p:cNvPr id="329" name="CustomShape 2"/>
          <p:cNvSpPr/>
          <p:nvPr/>
        </p:nvSpPr>
        <p:spPr>
          <a:xfrm>
            <a:off x="457201" y="1371600"/>
            <a:ext cx="4330930" cy="3132856"/>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noAutofit/>
          </a:bodyPr>
          <a:lstStyle/>
          <a:p>
            <a:pPr>
              <a:spcAft>
                <a:spcPts val="600"/>
              </a:spcAft>
              <a:buClr>
                <a:srgbClr val="000000"/>
              </a:buClr>
              <a:buSzPct val="45000"/>
            </a:pPr>
            <a:r>
              <a:rPr lang="en-US" sz="1400" b="1" strike="noStrike" spc="-1">
                <a:solidFill>
                  <a:srgbClr val="000000"/>
                </a:solidFill>
                <a:ea typeface="DejaVu Sans"/>
                <a:cs typeface="Calibri" panose="020F0502020204030204" pitchFamily="34" charset="0"/>
              </a:rPr>
              <a:t>Energy </a:t>
            </a:r>
            <a:r>
              <a:rPr lang="en-US" sz="1400" b="1" strike="noStrike" spc="-1" err="1">
                <a:solidFill>
                  <a:srgbClr val="000000"/>
                </a:solidFill>
                <a:ea typeface="DejaVu Sans"/>
                <a:cs typeface="Calibri" panose="020F0502020204030204" pitchFamily="34" charset="0"/>
              </a:rPr>
              <a:t>Programme</a:t>
            </a:r>
            <a:r>
              <a:rPr lang="en-US" sz="1400" b="1" strike="noStrike" spc="-1">
                <a:solidFill>
                  <a:srgbClr val="000000"/>
                </a:solidFill>
                <a:ea typeface="DejaVu Sans"/>
                <a:cs typeface="Calibri" panose="020F0502020204030204" pitchFamily="34" charset="0"/>
              </a:rPr>
              <a:t> in Romania:</a:t>
            </a:r>
            <a:br>
              <a:rPr lang="en-US" sz="1400" strike="noStrike" spc="-1">
                <a:solidFill>
                  <a:srgbClr val="000000"/>
                </a:solidFill>
                <a:ea typeface="DejaVu Sans"/>
                <a:cs typeface="Calibri" panose="020F0502020204030204" pitchFamily="34" charset="0"/>
              </a:rPr>
            </a:br>
            <a:r>
              <a:rPr lang="it-IT" sz="1400">
                <a:solidFill>
                  <a:srgbClr val="0070C0"/>
                </a:solidFill>
                <a:hlinkClick r:id="rId3">
                  <a:extLst>
                    <a:ext uri="{A12FA001-AC4F-418D-AE19-62706E023703}">
                      <ahyp:hlinkClr xmlns:ahyp="http://schemas.microsoft.com/office/drawing/2018/hyperlinkcolor" val="tx"/>
                    </a:ext>
                  </a:extLst>
                </a:hlinkClick>
              </a:rPr>
              <a:t>Energy Programme in Romania (innovasjonnorge.no)</a:t>
            </a:r>
            <a:endParaRPr lang="it-IT" sz="1400">
              <a:solidFill>
                <a:srgbClr val="0070C0"/>
              </a:solidFill>
            </a:endParaRPr>
          </a:p>
          <a:p>
            <a:pPr>
              <a:spcAft>
                <a:spcPts val="600"/>
              </a:spcAft>
              <a:buClr>
                <a:srgbClr val="000000"/>
              </a:buClr>
              <a:buSzPct val="45000"/>
            </a:pPr>
            <a:r>
              <a:rPr lang="en-US" sz="1400" b="1">
                <a:effectLst/>
                <a:ea typeface="Calibri" panose="020F0502020204030204" pitchFamily="34" charset="0"/>
              </a:rPr>
              <a:t>List of currently opened Calls under the Energy </a:t>
            </a:r>
            <a:r>
              <a:rPr lang="en-US" sz="1400" b="1" err="1">
                <a:effectLst/>
                <a:ea typeface="Calibri" panose="020F0502020204030204" pitchFamily="34" charset="0"/>
              </a:rPr>
              <a:t>Programme</a:t>
            </a:r>
            <a:r>
              <a:rPr lang="en-US" sz="1400" b="1">
                <a:effectLst/>
                <a:ea typeface="Calibri" panose="020F0502020204030204" pitchFamily="34" charset="0"/>
              </a:rPr>
              <a:t> in Romania:</a:t>
            </a:r>
            <a:endParaRPr lang="en-US" sz="1400" b="1">
              <a:effectLst/>
              <a:ea typeface="Calibri" panose="020F0502020204030204" pitchFamily="34" charset="0"/>
              <a:cs typeface="Calibri"/>
            </a:endParaRPr>
          </a:p>
          <a:p>
            <a:pPr algn="l"/>
            <a:r>
              <a:rPr lang="en-GB" sz="1400" b="1" i="0">
                <a:solidFill>
                  <a:srgbClr val="000000"/>
                </a:solidFill>
                <a:effectLst/>
                <a:latin typeface="Circular"/>
              </a:rPr>
              <a:t>There are three open calls for project proposals: </a:t>
            </a:r>
          </a:p>
          <a:p>
            <a:pPr algn="l"/>
            <a:r>
              <a:rPr lang="en-GB" sz="1400" b="0" i="0" u="none" strike="noStrike">
                <a:solidFill>
                  <a:srgbClr val="0070C0"/>
                </a:solidFill>
                <a:effectLst/>
                <a:latin typeface="Circular"/>
                <a:hlinkClick r:id="rId4">
                  <a:extLst>
                    <a:ext uri="{A12FA001-AC4F-418D-AE19-62706E023703}">
                      <ahyp:hlinkClr xmlns:ahyp="http://schemas.microsoft.com/office/drawing/2018/hyperlinkcolor" val="tx"/>
                    </a:ext>
                  </a:extLst>
                </a:hlinkClick>
              </a:rPr>
              <a:t>The Call for Proposals on Geothermal Energy</a:t>
            </a:r>
            <a:br>
              <a:rPr lang="en-GB" sz="1400" b="0" i="0">
                <a:solidFill>
                  <a:srgbClr val="000000"/>
                </a:solidFill>
                <a:effectLst/>
                <a:latin typeface="Circular"/>
              </a:rPr>
            </a:br>
            <a:r>
              <a:rPr lang="en-GB" sz="1400" b="0" i="0">
                <a:solidFill>
                  <a:srgbClr val="000000"/>
                </a:solidFill>
                <a:effectLst/>
                <a:latin typeface="Circular"/>
              </a:rPr>
              <a:t>with deadline 30 September 2021, 14:00 (Romanian time)</a:t>
            </a:r>
          </a:p>
          <a:p>
            <a:pPr algn="l"/>
            <a:endParaRPr lang="en-GB" sz="1400" b="0" i="0">
              <a:solidFill>
                <a:srgbClr val="000000"/>
              </a:solidFill>
              <a:effectLst/>
              <a:latin typeface="Circular"/>
            </a:endParaRPr>
          </a:p>
          <a:p>
            <a:pPr algn="l"/>
            <a:r>
              <a:rPr lang="en-GB" sz="1400" b="0" i="0" u="none" strike="noStrike">
                <a:solidFill>
                  <a:srgbClr val="0070C0"/>
                </a:solidFill>
                <a:effectLst/>
                <a:latin typeface="Circular"/>
                <a:hlinkClick r:id="rId5">
                  <a:extLst>
                    <a:ext uri="{A12FA001-AC4F-418D-AE19-62706E023703}">
                      <ahyp:hlinkClr xmlns:ahyp="http://schemas.microsoft.com/office/drawing/2018/hyperlinkcolor" val="tx"/>
                    </a:ext>
                  </a:extLst>
                </a:hlinkClick>
              </a:rPr>
              <a:t>The Call for Proposals on Research and Development</a:t>
            </a:r>
            <a:br>
              <a:rPr lang="en-GB" sz="1400" b="0" i="0">
                <a:solidFill>
                  <a:srgbClr val="000000"/>
                </a:solidFill>
                <a:effectLst/>
                <a:latin typeface="Circular"/>
              </a:rPr>
            </a:br>
            <a:r>
              <a:rPr lang="en-GB" sz="1400" b="0" i="0">
                <a:solidFill>
                  <a:srgbClr val="000000"/>
                </a:solidFill>
                <a:effectLst/>
                <a:latin typeface="Circular"/>
              </a:rPr>
              <a:t>with deadline 14 October 2021, 14:00 (Romanian time)</a:t>
            </a:r>
          </a:p>
          <a:p>
            <a:pPr algn="l"/>
            <a:endParaRPr lang="en-GB" sz="1400" b="0" i="0">
              <a:solidFill>
                <a:srgbClr val="000000"/>
              </a:solidFill>
              <a:effectLst/>
              <a:latin typeface="Circular"/>
            </a:endParaRPr>
          </a:p>
          <a:p>
            <a:pPr algn="l"/>
            <a:r>
              <a:rPr lang="en-GB" sz="1400" b="0" i="0" u="none" strike="noStrike">
                <a:solidFill>
                  <a:srgbClr val="0070C0"/>
                </a:solidFill>
                <a:effectLst/>
                <a:latin typeface="Circular"/>
                <a:hlinkClick r:id="rId6">
                  <a:extLst>
                    <a:ext uri="{A12FA001-AC4F-418D-AE19-62706E023703}">
                      <ahyp:hlinkClr xmlns:ahyp="http://schemas.microsoft.com/office/drawing/2018/hyperlinkcolor" val="tx"/>
                    </a:ext>
                  </a:extLst>
                </a:hlinkClick>
              </a:rPr>
              <a:t>The Call or Proposals on Hydropower, Geothermal and Other Renewable Energy Sources for SMEs and NGOs </a:t>
            </a:r>
            <a:r>
              <a:rPr lang="en-GB" sz="1400" b="0" i="0">
                <a:solidFill>
                  <a:srgbClr val="000000"/>
                </a:solidFill>
                <a:effectLst/>
                <a:latin typeface="Circular"/>
              </a:rPr>
              <a:t>with deadline 3 December 2021, 14:00 (Romanian time)</a:t>
            </a:r>
          </a:p>
          <a:p>
            <a:pPr>
              <a:spcAft>
                <a:spcPts val="600"/>
              </a:spcAft>
            </a:pPr>
            <a:endParaRPr lang="en-US" sz="1400" spc="-1">
              <a:solidFill>
                <a:srgbClr val="0070C0"/>
              </a:solidFill>
              <a:ea typeface="DejaVu Sans"/>
              <a:cs typeface="Calibri" panose="020F0502020204030204" pitchFamily="34" charset="0"/>
            </a:endParaRPr>
          </a:p>
        </p:txBody>
      </p:sp>
      <p:sp>
        <p:nvSpPr>
          <p:cNvPr id="10" name="TextBox 9">
            <a:extLst>
              <a:ext uri="{FF2B5EF4-FFF2-40B4-BE49-F238E27FC236}">
                <a16:creationId xmlns:a16="http://schemas.microsoft.com/office/drawing/2014/main" id="{10C421F3-EAD1-4E59-948D-3085B09DD1A7}"/>
              </a:ext>
            </a:extLst>
          </p:cNvPr>
          <p:cNvSpPr txBox="1"/>
          <p:nvPr/>
        </p:nvSpPr>
        <p:spPr>
          <a:xfrm>
            <a:off x="5022446" y="4301117"/>
            <a:ext cx="2449926"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chemeClr val="bg1">
                    <a:lumMod val="65000"/>
                  </a:schemeClr>
                </a:solidFill>
                <a:cs typeface="Calibri"/>
              </a:rPr>
              <a:t>Photo source: https://unsplash.com/photos/w6X7XaolqA0</a:t>
            </a:r>
          </a:p>
        </p:txBody>
      </p:sp>
      <p:sp>
        <p:nvSpPr>
          <p:cNvPr id="15" name="Title 2">
            <a:extLst>
              <a:ext uri="{FF2B5EF4-FFF2-40B4-BE49-F238E27FC236}">
                <a16:creationId xmlns:a16="http://schemas.microsoft.com/office/drawing/2014/main" id="{392917F2-B78B-4ED1-B02A-98398F6AFEE6}"/>
              </a:ext>
            </a:extLst>
          </p:cNvPr>
          <p:cNvSpPr txBox="1">
            <a:spLocks/>
          </p:cNvSpPr>
          <p:nvPr/>
        </p:nvSpPr>
        <p:spPr>
          <a:xfrm>
            <a:off x="457200" y="854140"/>
            <a:ext cx="8357328" cy="307777"/>
          </a:xfrm>
          <a:prstGeom prst="rect">
            <a:avLst/>
          </a:prstGeom>
          <a:effectLst>
            <a:outerShdw blurRad="50800" dist="38100" dir="2700000" algn="tl" rotWithShape="0">
              <a:prstClr val="black">
                <a:alpha val="15000"/>
              </a:prstClr>
            </a:outerShdw>
          </a:effectLst>
        </p:spPr>
        <p:txBody>
          <a:bodyPr vert="horz" wrap="square" lIns="0" tIns="0" rIns="0" bIns="0" rtlCol="0" anchor="t" anchorCtr="0">
            <a:spAutoFit/>
          </a:bodyPr>
          <a:lstStyle>
            <a:lvl1pPr marL="0" algn="l" defTabSz="514338" rtl="0" eaLnBrk="1" latinLnBrk="0" hangingPunct="1">
              <a:lnSpc>
                <a:spcPct val="100000"/>
              </a:lnSpc>
              <a:spcBef>
                <a:spcPts val="0"/>
              </a:spcBef>
              <a:buNone/>
              <a:defRPr sz="2000" b="1" kern="1200" baseline="0">
                <a:solidFill>
                  <a:schemeClr val="tx1"/>
                </a:solidFill>
                <a:latin typeface="+mj-lt"/>
                <a:ea typeface="+mj-ea"/>
                <a:cs typeface="+mj-cs"/>
              </a:defRPr>
            </a:lvl1pPr>
          </a:lstStyle>
          <a:p>
            <a:pPr algn="ctr">
              <a:lnSpc>
                <a:spcPct val="100000"/>
              </a:lnSpc>
            </a:pPr>
            <a:r>
              <a:rPr lang="en-US" sz="2000" b="1" strike="noStrike" spc="-1">
                <a:solidFill>
                  <a:srgbClr val="000000"/>
                </a:solidFill>
                <a:latin typeface="Arial"/>
                <a:ea typeface="DejaVu Sans"/>
              </a:rPr>
              <a:t>More info about the Calls of Proposals</a:t>
            </a:r>
            <a:endParaRPr lang="en-US" sz="2000" b="0" strike="noStrike" spc="-1">
              <a:latin typeface="Arial"/>
            </a:endParaRPr>
          </a:p>
        </p:txBody>
      </p:sp>
      <p:pic>
        <p:nvPicPr>
          <p:cNvPr id="2" name="Picture 2" descr="A close up of a garden&#10;&#10;Description automatically generated">
            <a:extLst>
              <a:ext uri="{FF2B5EF4-FFF2-40B4-BE49-F238E27FC236}">
                <a16:creationId xmlns:a16="http://schemas.microsoft.com/office/drawing/2014/main" id="{1A07F447-8E23-45B1-BAFA-8FEC2534C4E0}"/>
              </a:ext>
            </a:extLst>
          </p:cNvPr>
          <p:cNvPicPr>
            <a:picLocks noChangeAspect="1"/>
          </p:cNvPicPr>
          <p:nvPr/>
        </p:nvPicPr>
        <p:blipFill>
          <a:blip r:embed="rId7"/>
          <a:stretch>
            <a:fillRect/>
          </a:stretch>
        </p:blipFill>
        <p:spPr>
          <a:xfrm>
            <a:off x="4884289" y="1515175"/>
            <a:ext cx="4003705" cy="276879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04853" y="1183588"/>
            <a:ext cx="5417684" cy="3750914"/>
          </a:xfrm>
        </p:spPr>
        <p:txBody>
          <a:bodyPr/>
          <a:lstStyle/>
          <a:p>
            <a:r>
              <a:rPr lang="en-US" sz="1400" b="1"/>
              <a:t>Fund Operator:</a:t>
            </a:r>
            <a:endParaRPr lang="en-US" sz="1400">
              <a:solidFill>
                <a:srgbClr val="0070C0"/>
              </a:solidFill>
            </a:endParaRPr>
          </a:p>
          <a:p>
            <a:pPr marL="179388">
              <a:spcAft>
                <a:spcPts val="600"/>
              </a:spcAft>
            </a:pPr>
            <a:r>
              <a:rPr lang="en-US" sz="1400">
                <a:solidFill>
                  <a:srgbClr val="0070C0"/>
                </a:solidFill>
              </a:rPr>
              <a:t>Innovation Norway</a:t>
            </a:r>
            <a:r>
              <a:rPr lang="en-US" sz="1400"/>
              <a:t> </a:t>
            </a:r>
          </a:p>
          <a:p>
            <a:r>
              <a:rPr lang="en-US" sz="1400" b="1"/>
              <a:t>Donor Programme Partners:</a:t>
            </a:r>
          </a:p>
          <a:p>
            <a:pPr marL="179388"/>
            <a:r>
              <a:rPr lang="en-US" sz="1400">
                <a:solidFill>
                  <a:srgbClr val="0070C0"/>
                </a:solidFill>
              </a:rPr>
              <a:t>Norwegian Water Resources and Energy Directorate (NVE)</a:t>
            </a:r>
            <a:r>
              <a:rPr lang="en-US" sz="1400"/>
              <a:t>, Norway</a:t>
            </a:r>
          </a:p>
          <a:p>
            <a:pPr marL="179388">
              <a:spcAft>
                <a:spcPts val="600"/>
              </a:spcAft>
            </a:pPr>
            <a:r>
              <a:rPr lang="en-US" sz="1400">
                <a:solidFill>
                  <a:srgbClr val="0070C0"/>
                </a:solidFill>
              </a:rPr>
              <a:t>National Energy Authority (OS)</a:t>
            </a:r>
            <a:r>
              <a:rPr lang="en-US" sz="1400"/>
              <a:t>, Iceland</a:t>
            </a:r>
          </a:p>
          <a:p>
            <a:r>
              <a:rPr lang="en-US" sz="1400" b="1"/>
              <a:t>Beneficiary State Programme Partners:</a:t>
            </a:r>
          </a:p>
          <a:p>
            <a:pPr marL="179388"/>
            <a:r>
              <a:rPr lang="en-US" sz="1400">
                <a:solidFill>
                  <a:srgbClr val="0070C0"/>
                </a:solidFill>
              </a:rPr>
              <a:t>Ministry of Energy</a:t>
            </a:r>
            <a:r>
              <a:rPr lang="en-US" sz="1400"/>
              <a:t>, Romania</a:t>
            </a:r>
          </a:p>
          <a:p>
            <a:pPr marL="179388">
              <a:spcAft>
                <a:spcPts val="600"/>
              </a:spcAft>
            </a:pPr>
            <a:r>
              <a:rPr lang="en-US" sz="1400">
                <a:solidFill>
                  <a:srgbClr val="0070C0"/>
                </a:solidFill>
              </a:rPr>
              <a:t>Ministry of Environment</a:t>
            </a:r>
            <a:r>
              <a:rPr lang="en-US" sz="1400"/>
              <a:t>, Romania </a:t>
            </a:r>
          </a:p>
          <a:p>
            <a:r>
              <a:rPr lang="en-US" sz="1400" b="1">
                <a:latin typeface="+mj-lt"/>
              </a:rPr>
              <a:t>Programme Objective:</a:t>
            </a:r>
          </a:p>
          <a:p>
            <a:pPr marL="179388">
              <a:spcAft>
                <a:spcPts val="600"/>
              </a:spcAft>
            </a:pPr>
            <a:r>
              <a:rPr lang="en-US" sz="1400">
                <a:solidFill>
                  <a:srgbClr val="0070C0"/>
                </a:solidFill>
                <a:latin typeface="+mj-lt"/>
              </a:rPr>
              <a:t>Less carbon intensive energy and increased security of supply</a:t>
            </a:r>
            <a:endParaRPr lang="en-US" sz="1400" b="1">
              <a:solidFill>
                <a:srgbClr val="0070C0"/>
              </a:solidFill>
              <a:latin typeface="+mj-lt"/>
            </a:endParaRPr>
          </a:p>
          <a:p>
            <a:r>
              <a:rPr lang="en-US" sz="1400" b="1" spc="-15">
                <a:latin typeface="Calibri"/>
                <a:cs typeface="Calibri"/>
              </a:rPr>
              <a:t>Bilateral Objective: </a:t>
            </a:r>
          </a:p>
          <a:p>
            <a:pPr marL="179388">
              <a:spcAft>
                <a:spcPts val="600"/>
              </a:spcAft>
            </a:pPr>
            <a:r>
              <a:rPr lang="en-US" sz="1400">
                <a:solidFill>
                  <a:srgbClr val="0070C0"/>
                </a:solidFill>
                <a:latin typeface="+mj-lt"/>
              </a:rPr>
              <a:t>Strengthen bilateral relations between Romania and the Donor States (Iceland, Liechtenstein and Norway)</a:t>
            </a:r>
          </a:p>
          <a:p>
            <a:pPr>
              <a:spcAft>
                <a:spcPts val="600"/>
              </a:spcAft>
            </a:pPr>
            <a:r>
              <a:rPr lang="en-US" sz="1400" b="1"/>
              <a:t>Programme allocation: </a:t>
            </a:r>
            <a:r>
              <a:rPr lang="en-US" sz="1400" b="0" i="0">
                <a:solidFill>
                  <a:srgbClr val="0070C0"/>
                </a:solidFill>
                <a:effectLst/>
                <a:latin typeface="Circular-Book"/>
              </a:rPr>
              <a:t>EUR 62,8 mil.</a:t>
            </a:r>
            <a:endParaRPr lang="en-US" sz="1400" b="1">
              <a:solidFill>
                <a:srgbClr val="0070C0"/>
              </a:solidFill>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3336" y="562243"/>
            <a:ext cx="8357328" cy="369332"/>
          </a:xfrm>
          <a:effectLst>
            <a:outerShdw blurRad="50800" dist="38100" dir="2700000" algn="tl" rotWithShape="0">
              <a:prstClr val="black">
                <a:alpha val="15000"/>
              </a:prstClr>
            </a:outerShdw>
          </a:effectLst>
        </p:spPr>
        <p:txBody>
          <a:bodyPr/>
          <a:lstStyle/>
          <a:p>
            <a:pPr algn="ctr">
              <a:spcAft>
                <a:spcPts val="600"/>
              </a:spcAft>
            </a:pPr>
            <a:r>
              <a:rPr lang="en-US" sz="2400"/>
              <a:t>Energy Programme in Romania</a:t>
            </a:r>
            <a:endParaRPr lang="en-GB" sz="2400" b="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787A1C3F-8DD9-4C09-903E-1D80729CDACC}"/>
              </a:ext>
            </a:extLst>
          </p:cNvPr>
          <p:cNvSpPr txBox="1"/>
          <p:nvPr/>
        </p:nvSpPr>
        <p:spPr>
          <a:xfrm>
            <a:off x="6110672" y="4788308"/>
            <a:ext cx="2351593" cy="200055"/>
          </a:xfrm>
          <a:prstGeom prst="rect">
            <a:avLst/>
          </a:prstGeom>
          <a:noFill/>
        </p:spPr>
        <p:txBody>
          <a:bodyPr wrap="square">
            <a:spAutoFit/>
          </a:bodyPr>
          <a:lstStyle/>
          <a:p>
            <a:r>
              <a:rPr lang="en-US" sz="700">
                <a:solidFill>
                  <a:schemeClr val="bg1">
                    <a:lumMod val="65000"/>
                  </a:schemeClr>
                </a:solidFill>
                <a:cs typeface="Calibri"/>
              </a:rPr>
              <a:t>Photo source: </a:t>
            </a:r>
            <a:r>
              <a:rPr lang="en-US" sz="700">
                <a:solidFill>
                  <a:schemeClr val="bg1">
                    <a:lumMod val="65000"/>
                  </a:schemeClr>
                </a:solidFill>
                <a:ea typeface="+mn-lt"/>
                <a:cs typeface="+mn-lt"/>
              </a:rPr>
              <a:t>https://unsplash.com/photos/6Y88yhsNId8 </a:t>
            </a:r>
            <a:endParaRPr lang="en-US" sz="700">
              <a:solidFill>
                <a:schemeClr val="bg1">
                  <a:lumMod val="65000"/>
                </a:schemeClr>
              </a:solidFill>
              <a:cs typeface="Calibri"/>
            </a:endParaRPr>
          </a:p>
        </p:txBody>
      </p:sp>
      <p:pic>
        <p:nvPicPr>
          <p:cNvPr id="6" name="Picture 5" descr="A wind turbine in the ocean&#10;&#10;Description automatically generated with low confidence">
            <a:extLst>
              <a:ext uri="{FF2B5EF4-FFF2-40B4-BE49-F238E27FC236}">
                <a16:creationId xmlns:a16="http://schemas.microsoft.com/office/drawing/2014/main" id="{B258DAE3-9E8C-4472-AC3B-5E975AE0AF95}"/>
              </a:ext>
            </a:extLst>
          </p:cNvPr>
          <p:cNvPicPr>
            <a:picLocks noChangeAspect="1"/>
          </p:cNvPicPr>
          <p:nvPr/>
        </p:nvPicPr>
        <p:blipFill>
          <a:blip r:embed="rId3"/>
          <a:stretch>
            <a:fillRect/>
          </a:stretch>
        </p:blipFill>
        <p:spPr>
          <a:xfrm>
            <a:off x="6228697" y="1148747"/>
            <a:ext cx="2233568" cy="3504908"/>
          </a:xfrm>
          <a:prstGeom prst="rect">
            <a:avLst/>
          </a:prstGeom>
          <a:effectLst>
            <a:glow rad="101600">
              <a:schemeClr val="accent5">
                <a:satMod val="175000"/>
                <a:alpha val="40000"/>
              </a:schemeClr>
            </a:glow>
            <a:outerShdw blurRad="50800" dist="38100" dir="18900000" algn="bl" rotWithShape="0">
              <a:prstClr val="black">
                <a:alpha val="40000"/>
              </a:prstClr>
            </a:outerShdw>
            <a:softEdge rad="12700"/>
          </a:effectLst>
        </p:spPr>
      </p:pic>
    </p:spTree>
    <p:extLst>
      <p:ext uri="{BB962C8B-B14F-4D97-AF65-F5344CB8AC3E}">
        <p14:creationId xmlns:p14="http://schemas.microsoft.com/office/powerpoint/2010/main" val="862090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7831-B028-4040-AD7B-ED7F2A9112E8}"/>
              </a:ext>
            </a:extLst>
          </p:cNvPr>
          <p:cNvSpPr>
            <a:spLocks noGrp="1"/>
          </p:cNvSpPr>
          <p:nvPr>
            <p:ph type="title"/>
          </p:nvPr>
        </p:nvSpPr>
        <p:spPr>
          <a:xfrm>
            <a:off x="3151955" y="242172"/>
            <a:ext cx="2456713" cy="369332"/>
          </a:xfrm>
        </p:spPr>
        <p:txBody>
          <a:bodyPr/>
          <a:lstStyle/>
          <a:p>
            <a:r>
              <a:rPr lang="nb-NO" sz="2400" b="1" i="0" err="1">
                <a:solidFill>
                  <a:srgbClr val="000000"/>
                </a:solidFill>
                <a:effectLst/>
                <a:latin typeface="Circular"/>
              </a:rPr>
              <a:t>Q&amp;A</a:t>
            </a:r>
            <a:r>
              <a:rPr lang="nb-NO" sz="2400" b="1" i="0">
                <a:solidFill>
                  <a:srgbClr val="000000"/>
                </a:solidFill>
                <a:effectLst/>
                <a:latin typeface="Circular"/>
              </a:rPr>
              <a:t> </a:t>
            </a:r>
            <a:r>
              <a:rPr lang="nb-NO" sz="2400" b="1" i="0" err="1">
                <a:solidFill>
                  <a:srgbClr val="000000"/>
                </a:solidFill>
                <a:effectLst/>
                <a:latin typeface="Circular"/>
              </a:rPr>
              <a:t>Session</a:t>
            </a:r>
            <a:endParaRPr lang="nb-NO" sz="2400"/>
          </a:p>
        </p:txBody>
      </p:sp>
      <p:pic>
        <p:nvPicPr>
          <p:cNvPr id="1026" name="Picture 2" descr=" Federico Beccari">
            <a:extLst>
              <a:ext uri="{FF2B5EF4-FFF2-40B4-BE49-F238E27FC236}">
                <a16:creationId xmlns:a16="http://schemas.microsoft.com/office/drawing/2014/main" id="{7E8FC6A0-BF8E-42FB-990E-DBD3C4D6B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20" y="778566"/>
            <a:ext cx="5474065" cy="3734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F0B75E-A9BF-4F8A-B186-37268FB098F4}"/>
              </a:ext>
            </a:extLst>
          </p:cNvPr>
          <p:cNvSpPr txBox="1"/>
          <p:nvPr/>
        </p:nvSpPr>
        <p:spPr>
          <a:xfrm>
            <a:off x="1003100" y="4577256"/>
            <a:ext cx="4603530" cy="184666"/>
          </a:xfrm>
          <a:prstGeom prst="rect">
            <a:avLst/>
          </a:prstGeom>
          <a:noFill/>
        </p:spPr>
        <p:txBody>
          <a:bodyPr wrap="square" lIns="91440" tIns="45720" rIns="91440" bIns="45720" anchor="t">
            <a:spAutoFit/>
          </a:bodyPr>
          <a:lstStyle/>
          <a:p>
            <a:r>
              <a:rPr lang="nb-NO" sz="600" b="0" i="1" cap="all">
                <a:solidFill>
                  <a:srgbClr val="000000"/>
                </a:solidFill>
                <a:effectLst/>
                <a:latin typeface="Circular"/>
              </a:rPr>
              <a:t>Photo </a:t>
            </a:r>
            <a:r>
              <a:rPr lang="nb-NO" sz="600" b="0" i="1" cap="all" err="1">
                <a:solidFill>
                  <a:srgbClr val="000000"/>
                </a:solidFill>
                <a:effectLst/>
                <a:latin typeface="Circular"/>
              </a:rPr>
              <a:t>source</a:t>
            </a:r>
            <a:r>
              <a:rPr lang="nb-NO" sz="600" b="0" i="1" cap="all">
                <a:solidFill>
                  <a:srgbClr val="000000"/>
                </a:solidFill>
                <a:effectLst/>
                <a:latin typeface="Circular"/>
              </a:rPr>
              <a:t>: FEDERICO </a:t>
            </a:r>
            <a:r>
              <a:rPr lang="nb-NO" sz="600" b="0" i="1" cap="all" err="1">
                <a:solidFill>
                  <a:srgbClr val="000000"/>
                </a:solidFill>
                <a:effectLst/>
                <a:latin typeface="Circular"/>
              </a:rPr>
              <a:t>BECCARI</a:t>
            </a:r>
            <a:endParaRPr lang="nb-NO" sz="600" i="1">
              <a:cs typeface="Calibri"/>
            </a:endParaRPr>
          </a:p>
        </p:txBody>
      </p:sp>
      <p:sp>
        <p:nvSpPr>
          <p:cNvPr id="9" name="TextBox 8">
            <a:extLst>
              <a:ext uri="{FF2B5EF4-FFF2-40B4-BE49-F238E27FC236}">
                <a16:creationId xmlns:a16="http://schemas.microsoft.com/office/drawing/2014/main" id="{96067E67-5F99-4FDB-93CE-120C3EF7CFF7}"/>
              </a:ext>
            </a:extLst>
          </p:cNvPr>
          <p:cNvSpPr txBox="1"/>
          <p:nvPr/>
        </p:nvSpPr>
        <p:spPr>
          <a:xfrm>
            <a:off x="6016501" y="1526623"/>
            <a:ext cx="3042211" cy="1569660"/>
          </a:xfrm>
          <a:prstGeom prst="rect">
            <a:avLst/>
          </a:prstGeom>
          <a:noFill/>
        </p:spPr>
        <p:txBody>
          <a:bodyPr wrap="square" lIns="91440" tIns="45720" rIns="91440" bIns="45720" anchor="t">
            <a:spAutoFit/>
          </a:bodyPr>
          <a:lstStyle/>
          <a:p>
            <a:r>
              <a:rPr lang="nb-NO" sz="1600" b="0" i="0" strike="noStrike" err="1">
                <a:effectLst/>
                <a:latin typeface="Circular"/>
                <a:hlinkClick r:id="rId4"/>
              </a:rPr>
              <a:t>Please</a:t>
            </a:r>
            <a:r>
              <a:rPr lang="nb-NO" sz="1600" b="0" i="0" strike="noStrike">
                <a:effectLst/>
                <a:latin typeface="Circular"/>
                <a:hlinkClick r:id="rId4"/>
              </a:rPr>
              <a:t> </a:t>
            </a:r>
            <a:r>
              <a:rPr lang="nb-NO" sz="1600" b="0" i="0" strike="noStrike" err="1">
                <a:effectLst/>
                <a:latin typeface="Circular"/>
                <a:hlinkClick r:id="rId4"/>
              </a:rPr>
              <a:t>also</a:t>
            </a:r>
            <a:r>
              <a:rPr lang="nb-NO" sz="1600" b="0" i="0" strike="noStrike">
                <a:effectLst/>
                <a:latin typeface="Circular"/>
                <a:hlinkClick r:id="rId4"/>
              </a:rPr>
              <a:t> </a:t>
            </a:r>
            <a:r>
              <a:rPr lang="nb-NO" sz="1600" b="0" i="0" strike="noStrike" err="1">
                <a:effectLst/>
                <a:latin typeface="Circular"/>
                <a:hlinkClick r:id="rId4"/>
              </a:rPr>
              <a:t>read</a:t>
            </a:r>
            <a:r>
              <a:rPr lang="nb-NO" sz="1600">
                <a:latin typeface="Circular"/>
                <a:hlinkClick r:id="rId4"/>
              </a:rPr>
              <a:t>: </a:t>
            </a:r>
            <a:endParaRPr lang="nb-NO" sz="1600" b="1">
              <a:latin typeface="Circular"/>
            </a:endParaRPr>
          </a:p>
          <a:p>
            <a:r>
              <a:rPr lang="nb-NO" sz="1600" b="1" i="0" strike="noStrike" err="1">
                <a:effectLst/>
                <a:latin typeface="Circular"/>
                <a:hlinkClick r:id="rId4"/>
              </a:rPr>
              <a:t>Frequently</a:t>
            </a:r>
            <a:r>
              <a:rPr lang="nb-NO" sz="1600" b="1" i="0" strike="noStrike">
                <a:effectLst/>
                <a:latin typeface="Circular"/>
                <a:hlinkClick r:id="rId4"/>
              </a:rPr>
              <a:t> </a:t>
            </a:r>
            <a:r>
              <a:rPr lang="nb-NO" sz="1600" b="1" i="0" strike="noStrike" err="1">
                <a:effectLst/>
                <a:latin typeface="Circular"/>
                <a:hlinkClick r:id="rId4"/>
              </a:rPr>
              <a:t>Asked</a:t>
            </a:r>
            <a:r>
              <a:rPr lang="nb-NO" sz="1600" b="1" i="0" strike="noStrike">
                <a:effectLst/>
                <a:latin typeface="Circular"/>
                <a:hlinkClick r:id="rId4"/>
              </a:rPr>
              <a:t> Questions</a:t>
            </a:r>
            <a:endParaRPr lang="nb-NO" sz="1600" b="1" i="0" strike="noStrike">
              <a:effectLst/>
              <a:latin typeface="Circular"/>
            </a:endParaRPr>
          </a:p>
          <a:p>
            <a:endParaRPr lang="nb-NO" sz="1600">
              <a:latin typeface="Circular"/>
            </a:endParaRPr>
          </a:p>
          <a:p>
            <a:r>
              <a:rPr lang="en-GB" sz="1600">
                <a:hlinkClick r:id="rId5"/>
              </a:rPr>
              <a:t>Romania, Energy, Research and Development (innovasjonnorge.no)</a:t>
            </a:r>
            <a:endParaRPr lang="nb-NO" sz="1600">
              <a:cs typeface="Calibri"/>
            </a:endParaRPr>
          </a:p>
        </p:txBody>
      </p:sp>
    </p:spTree>
    <p:extLst>
      <p:ext uri="{BB962C8B-B14F-4D97-AF65-F5344CB8AC3E}">
        <p14:creationId xmlns:p14="http://schemas.microsoft.com/office/powerpoint/2010/main" val="347567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599173" y="642551"/>
            <a:ext cx="8353427" cy="3471800"/>
          </a:xfrm>
        </p:spPr>
        <p:txBody>
          <a:bodyPr/>
          <a:lstStyle/>
          <a:p>
            <a:pPr marL="342900" indent="-342900" algn="ctr">
              <a:spcAft>
                <a:spcPts val="600"/>
              </a:spcAft>
              <a:buFont typeface="Wingdings" panose="05000000000000000000" pitchFamily="2" charset="2"/>
              <a:buChar char="§"/>
            </a:pPr>
            <a:endParaRPr lang="en-GB" b="1"/>
          </a:p>
          <a:p>
            <a:pPr algn="ctr">
              <a:spcAft>
                <a:spcPts val="600"/>
              </a:spcAft>
            </a:pPr>
            <a:r>
              <a:rPr lang="en-US" sz="2800" b="1"/>
              <a:t>Energy </a:t>
            </a:r>
            <a:r>
              <a:rPr lang="en-US" sz="2800" b="1" err="1"/>
              <a:t>Programme</a:t>
            </a:r>
            <a:r>
              <a:rPr lang="en-US" sz="2800" b="1"/>
              <a:t> in Romania</a:t>
            </a:r>
          </a:p>
          <a:p>
            <a:pPr algn="ctr">
              <a:spcAft>
                <a:spcPts val="600"/>
              </a:spcAft>
            </a:pPr>
            <a:r>
              <a:rPr lang="en-GB" sz="1600" b="1"/>
              <a:t>Working together for a </a:t>
            </a:r>
            <a:r>
              <a:rPr lang="en-GB" sz="1600" b="1">
                <a:solidFill>
                  <a:srgbClr val="00B050"/>
                </a:solidFill>
              </a:rPr>
              <a:t>green</a:t>
            </a:r>
            <a:r>
              <a:rPr lang="en-GB" sz="1600" b="1"/>
              <a:t> and competitive Europe!</a:t>
            </a:r>
          </a:p>
          <a:p>
            <a:pPr algn="ctr">
              <a:spcAft>
                <a:spcPts val="600"/>
              </a:spcAft>
            </a:pPr>
            <a:endParaRPr lang="en-US" b="1" u="sng"/>
          </a:p>
          <a:p>
            <a:pPr algn="ctr">
              <a:spcAft>
                <a:spcPts val="600"/>
              </a:spcAft>
            </a:pPr>
            <a:r>
              <a:rPr lang="en-US" sz="1600" b="1"/>
              <a:t>Tusen </a:t>
            </a:r>
            <a:r>
              <a:rPr lang="en-US" sz="1600" b="1" err="1"/>
              <a:t>takk</a:t>
            </a:r>
            <a:r>
              <a:rPr lang="en-US" sz="1600" b="1"/>
              <a:t>!</a:t>
            </a:r>
            <a:br>
              <a:rPr lang="ro-RO" sz="1600" b="1"/>
            </a:br>
            <a:r>
              <a:rPr lang="ro-RO" sz="1600" b="1" err="1"/>
              <a:t>Takk</a:t>
            </a:r>
            <a:r>
              <a:rPr lang="ro-RO" sz="1600" b="1"/>
              <a:t> </a:t>
            </a:r>
            <a:r>
              <a:rPr lang="ro-RO" sz="1600" b="1" err="1"/>
              <a:t>fyrir</a:t>
            </a:r>
            <a:r>
              <a:rPr lang="ro-RO" sz="1600" b="1"/>
              <a:t>!</a:t>
            </a:r>
            <a:br>
              <a:rPr lang="ro-RO" sz="1600" b="1">
                <a:highlight>
                  <a:srgbClr val="FFFF00"/>
                </a:highlight>
              </a:rPr>
            </a:br>
            <a:r>
              <a:rPr lang="en-US" sz="1600" b="1"/>
              <a:t>V</a:t>
            </a:r>
            <a:r>
              <a:rPr lang="ro-RO" sz="1600" b="1"/>
              <a:t>ă mulțumim!</a:t>
            </a:r>
          </a:p>
          <a:p>
            <a:pPr algn="ctr">
              <a:spcAft>
                <a:spcPts val="600"/>
              </a:spcAft>
            </a:pPr>
            <a:endParaRPr lang="en-US" sz="1600" b="1" u="sng"/>
          </a:p>
          <a:p>
            <a:pPr algn="ctr"/>
            <a:r>
              <a:rPr lang="en-US" sz="1600">
                <a:hlinkClick r:id="rId4"/>
              </a:rPr>
              <a:t>www.innovationnorway.no/RoEnergy</a:t>
            </a:r>
            <a:r>
              <a:rPr lang="en-US" sz="1600"/>
              <a:t>   </a:t>
            </a:r>
          </a:p>
          <a:p>
            <a:pPr algn="ctr"/>
            <a:r>
              <a:rPr lang="en-US" sz="1600">
                <a:hlinkClick r:id="rId5"/>
              </a:rPr>
              <a:t>ro.energy@innovationnorway.no</a:t>
            </a:r>
            <a:r>
              <a:rPr lang="en-US" sz="1600"/>
              <a:t>   </a:t>
            </a:r>
          </a:p>
          <a:p>
            <a:pPr algn="ctr"/>
            <a:endParaRPr lang="en-US" sz="1600"/>
          </a:p>
          <a:p>
            <a:pPr algn="ctr">
              <a:spcAft>
                <a:spcPts val="600"/>
              </a:spcAft>
            </a:pPr>
            <a:endParaRPr lang="en-US" b="1" u="sng"/>
          </a:p>
          <a:p>
            <a:pPr marL="342900" indent="-342900" algn="ctr">
              <a:spcAft>
                <a:spcPts val="600"/>
              </a:spcAft>
              <a:buFont typeface="Wingdings" panose="05000000000000000000" pitchFamily="2" charset="2"/>
              <a:buChar char="§"/>
            </a:pPr>
            <a:endParaRPr lang="en-GB" b="1"/>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fld id="{45D54F3E-5908-4C83-B5CA-2A5BDE9E6817}" type="slidenum">
              <a:rPr lang="nb-NO" dirty="0" smtClean="0"/>
              <a:pPr/>
              <a:t>21</a:t>
            </a:fld>
            <a:endParaRPr lang="nb-NO"/>
          </a:p>
        </p:txBody>
      </p:sp>
    </p:spTree>
    <p:extLst>
      <p:ext uri="{BB962C8B-B14F-4D97-AF65-F5344CB8AC3E}">
        <p14:creationId xmlns:p14="http://schemas.microsoft.com/office/powerpoint/2010/main" val="592602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79F8D6C-42E6-45F3-A7EE-8F5FE18B4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024" y="467735"/>
            <a:ext cx="631079" cy="4405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9410A019-A9C7-429A-9413-62ADADE7E9DF}"/>
              </a:ext>
            </a:extLst>
          </p:cNvPr>
          <p:cNvSpPr>
            <a:spLocks noGrp="1"/>
          </p:cNvSpPr>
          <p:nvPr>
            <p:ph type="ctrTitle"/>
          </p:nvPr>
        </p:nvSpPr>
        <p:spPr>
          <a:xfrm>
            <a:off x="336404" y="873063"/>
            <a:ext cx="6943725" cy="444104"/>
          </a:xfrm>
        </p:spPr>
        <p:txBody>
          <a:bodyPr>
            <a:normAutofit fontScale="90000"/>
          </a:bodyPr>
          <a:lstStyle/>
          <a:p>
            <a:pPr algn="ctr"/>
            <a:r>
              <a:rPr lang="en-US"/>
              <a:t>Energy Programme in Romania</a:t>
            </a:r>
            <a:br>
              <a:rPr lang="en-US"/>
            </a:br>
            <a:r>
              <a:rPr lang="en-US" sz="1400" b="1">
                <a:solidFill>
                  <a:srgbClr val="000000"/>
                </a:solidFill>
                <a:latin typeface="Calibri" panose="020F0502020204030204" pitchFamily="34" charset="0"/>
              </a:rPr>
              <a:t>Working together for a </a:t>
            </a:r>
            <a:r>
              <a:rPr lang="en-US" sz="1400" b="1">
                <a:solidFill>
                  <a:srgbClr val="00B050"/>
                </a:solidFill>
                <a:latin typeface="Calibri" panose="020F0502020204030204" pitchFamily="34" charset="0"/>
              </a:rPr>
              <a:t>green</a:t>
            </a:r>
            <a:r>
              <a:rPr lang="en-US" sz="1400" b="1">
                <a:solidFill>
                  <a:srgbClr val="000000"/>
                </a:solidFill>
                <a:latin typeface="Calibri" panose="020F0502020204030204" pitchFamily="34" charset="0"/>
              </a:rPr>
              <a:t> and competitive Europe!</a:t>
            </a:r>
            <a:endParaRPr lang="en-US" sz="1400"/>
          </a:p>
        </p:txBody>
      </p:sp>
      <p:sp>
        <p:nvSpPr>
          <p:cNvPr id="14" name="TextBox 13">
            <a:extLst>
              <a:ext uri="{FF2B5EF4-FFF2-40B4-BE49-F238E27FC236}">
                <a16:creationId xmlns:a16="http://schemas.microsoft.com/office/drawing/2014/main" id="{794FBE84-AD8D-4A5B-84FC-4E4F5AEC9E36}"/>
              </a:ext>
            </a:extLst>
          </p:cNvPr>
          <p:cNvSpPr txBox="1"/>
          <p:nvPr/>
        </p:nvSpPr>
        <p:spPr>
          <a:xfrm>
            <a:off x="401632" y="1502568"/>
            <a:ext cx="6209021" cy="3813865"/>
          </a:xfrm>
          <a:prstGeom prst="rect">
            <a:avLst/>
          </a:prstGeom>
          <a:noFill/>
        </p:spPr>
        <p:txBody>
          <a:bodyPr wrap="square" lIns="68580" tIns="34290" rIns="68580" bIns="34290" anchor="t">
            <a:spAutoFit/>
          </a:bodyPr>
          <a:lstStyle/>
          <a:p>
            <a:r>
              <a:rPr lang="en-GB" sz="1200">
                <a:latin typeface="Calibri"/>
                <a:cs typeface="Calibri"/>
              </a:rPr>
              <a:t>The programme objective is to achieve </a:t>
            </a:r>
            <a:r>
              <a:rPr lang="en-GB" sz="1200" i="1">
                <a:latin typeface="Calibri"/>
                <a:cs typeface="Calibri"/>
              </a:rPr>
              <a:t>less carbon intensive energy and increased security of supply</a:t>
            </a:r>
            <a:r>
              <a:rPr lang="en-GB" sz="1200">
                <a:latin typeface="Calibri"/>
                <a:cs typeface="Calibri"/>
              </a:rPr>
              <a:t>. The Programme seeks to stimulate and develop long‐term cooperation between Iceland, Liechtenstein, Norway (“the Donor States”) and Romania (“Beneficiary State”).</a:t>
            </a:r>
          </a:p>
          <a:p>
            <a:endParaRPr lang="en-GB" sz="1200">
              <a:cs typeface="Calibri"/>
            </a:endParaRPr>
          </a:p>
          <a:p>
            <a:r>
              <a:rPr lang="en-GB" sz="1200">
                <a:ea typeface="+mn-lt"/>
                <a:cs typeface="+mn-lt"/>
              </a:rPr>
              <a:t>The Energy Programme in Romania consists of five focus areas. The expected long term programme impact is less carbon intensive energy and increased security of supply in Romania. The programme will also enable the establishment of new businesses and jobs in energy field, which will lead to positive social benefits for local communities.</a:t>
            </a:r>
          </a:p>
          <a:p>
            <a:endParaRPr lang="en-GB" sz="1200">
              <a:ea typeface="+mn-lt"/>
              <a:cs typeface="+mn-lt"/>
            </a:endParaRPr>
          </a:p>
          <a:p>
            <a:r>
              <a:rPr lang="en-US" sz="1200">
                <a:ea typeface="+mn-lt"/>
                <a:cs typeface="+mn-lt"/>
              </a:rPr>
              <a:t>The Energy Programme focus areas are </a:t>
            </a:r>
            <a:r>
              <a:rPr lang="en-US" sz="1200" b="1">
                <a:ea typeface="+mn-lt"/>
                <a:cs typeface="+mn-lt"/>
              </a:rPr>
              <a:t>Renewable Energy</a:t>
            </a:r>
            <a:r>
              <a:rPr lang="en-US" sz="1200">
                <a:ea typeface="+mn-lt"/>
                <a:cs typeface="+mn-lt"/>
              </a:rPr>
              <a:t>, </a:t>
            </a:r>
            <a:r>
              <a:rPr lang="en-US" sz="1200" b="1">
                <a:ea typeface="+mn-lt"/>
                <a:cs typeface="+mn-lt"/>
              </a:rPr>
              <a:t>Energy Efficiency</a:t>
            </a:r>
            <a:r>
              <a:rPr lang="en-US" sz="1200">
                <a:ea typeface="+mn-lt"/>
                <a:cs typeface="+mn-lt"/>
              </a:rPr>
              <a:t>, </a:t>
            </a:r>
            <a:r>
              <a:rPr lang="en-US" sz="1200" b="1">
                <a:ea typeface="+mn-lt"/>
                <a:cs typeface="+mn-lt"/>
              </a:rPr>
              <a:t>Research and Development</a:t>
            </a:r>
            <a:r>
              <a:rPr lang="en-US" sz="1200">
                <a:ea typeface="+mn-lt"/>
                <a:cs typeface="+mn-lt"/>
              </a:rPr>
              <a:t>, </a:t>
            </a:r>
            <a:r>
              <a:rPr lang="en-US" sz="1200" b="1">
                <a:ea typeface="+mn-lt"/>
                <a:cs typeface="+mn-lt"/>
              </a:rPr>
              <a:t>Training and Awareness, and Electrification of Households.</a:t>
            </a:r>
            <a:endParaRPr lang="en-GB" sz="1200">
              <a:ea typeface="+mn-lt"/>
              <a:cs typeface="+mn-lt"/>
            </a:endParaRPr>
          </a:p>
          <a:p>
            <a:endParaRPr lang="en-GB" sz="1200">
              <a:cs typeface="Calibri"/>
            </a:endParaRPr>
          </a:p>
          <a:p>
            <a:pPr marL="171450" indent="-171450">
              <a:spcBef>
                <a:spcPts val="151"/>
              </a:spcBef>
              <a:buFont typeface="Wingdings,Sans-Serif"/>
              <a:buChar char="Ø"/>
            </a:pPr>
            <a:r>
              <a:rPr lang="en-GB" sz="1200">
                <a:cs typeface="Calibri"/>
              </a:rPr>
              <a:t>There are</a:t>
            </a:r>
            <a:r>
              <a:rPr lang="en-GB" sz="1200">
                <a:solidFill>
                  <a:srgbClr val="000000"/>
                </a:solidFill>
                <a:cs typeface="Calibri"/>
              </a:rPr>
              <a:t> </a:t>
            </a:r>
            <a:r>
              <a:rPr lang="en-US" sz="1200" b="1" u="sng">
                <a:solidFill>
                  <a:srgbClr val="C00000"/>
                </a:solidFill>
                <a:cs typeface="Calibri"/>
              </a:rPr>
              <a:t>41 projects in total under the implementation phase</a:t>
            </a:r>
            <a:r>
              <a:rPr lang="en-US" sz="1200" b="1">
                <a:cs typeface="Calibri"/>
              </a:rPr>
              <a:t> </a:t>
            </a:r>
            <a:r>
              <a:rPr lang="en-US" sz="1200">
                <a:cs typeface="Calibri"/>
              </a:rPr>
              <a:t>(</a:t>
            </a:r>
            <a:r>
              <a:rPr lang="en-US" sz="1200" b="1">
                <a:cs typeface="Calibri"/>
              </a:rPr>
              <a:t>20 projects under Renewable Energy</a:t>
            </a:r>
            <a:r>
              <a:rPr lang="en-US" sz="1200">
                <a:cs typeface="Calibri"/>
              </a:rPr>
              <a:t> and</a:t>
            </a:r>
            <a:r>
              <a:rPr lang="en-US" sz="1200" b="1">
                <a:cs typeface="Calibri"/>
              </a:rPr>
              <a:t> 21 projects under Energy Efficiency</a:t>
            </a:r>
            <a:r>
              <a:rPr lang="en-US" sz="1200">
                <a:cs typeface="Calibri"/>
              </a:rPr>
              <a:t>)</a:t>
            </a:r>
            <a:r>
              <a:rPr lang="en-GB" sz="1200">
                <a:cs typeface="Calibri"/>
              </a:rPr>
              <a:t>, out of which</a:t>
            </a:r>
            <a:r>
              <a:rPr lang="en-GB" sz="1200" u="sng">
                <a:cs typeface="Calibri"/>
              </a:rPr>
              <a:t> </a:t>
            </a:r>
            <a:r>
              <a:rPr lang="en-GB" sz="1200" b="1" u="sng">
                <a:solidFill>
                  <a:srgbClr val="C00000"/>
                </a:solidFill>
                <a:cs typeface="Calibri"/>
              </a:rPr>
              <a:t>1 project has been successfully completed</a:t>
            </a:r>
            <a:r>
              <a:rPr lang="en-GB" sz="1200" b="1">
                <a:cs typeface="Calibri"/>
              </a:rPr>
              <a:t> under Call 3 - </a:t>
            </a:r>
            <a:r>
              <a:rPr lang="en-US" sz="1200" b="1">
                <a:cs typeface="Calibri"/>
              </a:rPr>
              <a:t>Other Renewable Energy Source</a:t>
            </a:r>
            <a:r>
              <a:rPr lang="en-GB" sz="1200">
                <a:cs typeface="Calibri"/>
              </a:rPr>
              <a:t>.</a:t>
            </a:r>
            <a:endParaRPr lang="en-US" sz="1200">
              <a:ea typeface="+mn-lt"/>
              <a:cs typeface="+mn-lt"/>
            </a:endParaRPr>
          </a:p>
          <a:p>
            <a:pPr marL="171450" indent="-171450">
              <a:spcBef>
                <a:spcPts val="151"/>
              </a:spcBef>
              <a:buFont typeface="Wingdings,Sans-Serif"/>
              <a:buChar char="Ø"/>
            </a:pPr>
            <a:endParaRPr lang="en-GB" sz="1100">
              <a:cs typeface="Calibri"/>
            </a:endParaRPr>
          </a:p>
          <a:p>
            <a:pPr>
              <a:spcBef>
                <a:spcPts val="151"/>
              </a:spcBef>
            </a:pPr>
            <a:endParaRPr lang="en-GB" sz="1100">
              <a:cs typeface="Calibri"/>
            </a:endParaRPr>
          </a:p>
          <a:p>
            <a:pPr marL="171450" indent="-171450">
              <a:spcBef>
                <a:spcPts val="151"/>
              </a:spcBef>
              <a:buFont typeface="Wingdings,Sans-Serif"/>
              <a:buChar char="Ø"/>
            </a:pPr>
            <a:endParaRPr lang="en-GB" sz="1100">
              <a:cs typeface="Calibri"/>
            </a:endParaRPr>
          </a:p>
          <a:p>
            <a:pPr marL="171450" indent="-171450">
              <a:spcBef>
                <a:spcPts val="151"/>
              </a:spcBef>
              <a:buFont typeface="Wingdings,Sans-Serif"/>
              <a:buChar char="Ø"/>
            </a:pPr>
            <a:endParaRPr lang="en-GB" sz="1100">
              <a:ea typeface="+mn-lt"/>
              <a:cs typeface="+mn-lt"/>
            </a:endParaRPr>
          </a:p>
          <a:p>
            <a:endParaRPr lang="en-GB" sz="1100">
              <a:cs typeface="Calibri"/>
            </a:endParaRPr>
          </a:p>
        </p:txBody>
      </p:sp>
      <p:pic>
        <p:nvPicPr>
          <p:cNvPr id="3074" name="Picture 2">
            <a:extLst>
              <a:ext uri="{FF2B5EF4-FFF2-40B4-BE49-F238E27FC236}">
                <a16:creationId xmlns:a16="http://schemas.microsoft.com/office/drawing/2014/main" id="{0CDD0B19-D94E-4DED-9957-B509BC9FEB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3010" y="1063148"/>
            <a:ext cx="1951265" cy="3018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7FE5F1F7-9A6F-4F06-AECA-DE857A78BEB7}"/>
              </a:ext>
            </a:extLst>
          </p:cNvPr>
          <p:cNvSpPr txBox="1"/>
          <p:nvPr/>
        </p:nvSpPr>
        <p:spPr>
          <a:xfrm>
            <a:off x="6728235" y="3981412"/>
            <a:ext cx="2351593" cy="200055"/>
          </a:xfrm>
          <a:prstGeom prst="rect">
            <a:avLst/>
          </a:prstGeom>
          <a:noFill/>
        </p:spPr>
        <p:txBody>
          <a:bodyPr wrap="square">
            <a:spAutoFit/>
          </a:bodyPr>
          <a:lstStyle/>
          <a:p>
            <a:r>
              <a:rPr lang="en-US" sz="700">
                <a:solidFill>
                  <a:schemeClr val="bg1">
                    <a:lumMod val="65000"/>
                  </a:schemeClr>
                </a:solidFill>
                <a:cs typeface="Calibri"/>
              </a:rPr>
              <a:t>Photo source: </a:t>
            </a:r>
            <a:r>
              <a:rPr lang="en-US" sz="700">
                <a:solidFill>
                  <a:schemeClr val="bg1">
                    <a:lumMod val="65000"/>
                  </a:schemeClr>
                </a:solidFill>
                <a:ea typeface="+mn-lt"/>
                <a:cs typeface="+mn-lt"/>
              </a:rPr>
              <a:t>https://unsplash.com/photos/6Y88yhsNId8</a:t>
            </a:r>
            <a:endParaRPr lang="en-US" sz="700">
              <a:solidFill>
                <a:schemeClr val="bg1">
                  <a:lumMod val="65000"/>
                </a:schemeClr>
              </a:solidFill>
              <a:cs typeface="Calibri"/>
            </a:endParaRPr>
          </a:p>
        </p:txBody>
      </p:sp>
    </p:spTree>
    <p:extLst>
      <p:ext uri="{BB962C8B-B14F-4D97-AF65-F5344CB8AC3E}">
        <p14:creationId xmlns:p14="http://schemas.microsoft.com/office/powerpoint/2010/main" val="288325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D3442F-7ADC-41E8-A0D6-0A5FAB3E634E}"/>
              </a:ext>
            </a:extLst>
          </p:cNvPr>
          <p:cNvSpPr>
            <a:spLocks noGrp="1"/>
          </p:cNvSpPr>
          <p:nvPr>
            <p:ph type="body" idx="14"/>
          </p:nvPr>
        </p:nvSpPr>
        <p:spPr>
          <a:xfrm>
            <a:off x="391765" y="1239450"/>
            <a:ext cx="8357328" cy="3850732"/>
          </a:xfrm>
        </p:spPr>
        <p:txBody>
          <a:bodyPr/>
          <a:lstStyle/>
          <a:p>
            <a:endParaRPr lang="en-GB" sz="1600" b="1" i="1">
              <a:solidFill>
                <a:srgbClr val="000000"/>
              </a:solidFill>
              <a:effectLst/>
              <a:ea typeface="Times New Roman" panose="02020603050405020304" pitchFamily="18" charset="0"/>
              <a:cs typeface="Verdana"/>
            </a:endParaRPr>
          </a:p>
          <a:p>
            <a:r>
              <a:rPr lang="en-GB" sz="1600" b="1" i="1">
                <a:solidFill>
                  <a:srgbClr val="00B050"/>
                </a:solidFill>
                <a:effectLst/>
                <a:ea typeface="Times New Roman" panose="02020603050405020304" pitchFamily="18" charset="0"/>
                <a:cs typeface="Verdana"/>
              </a:rPr>
              <a:t>Re</a:t>
            </a:r>
            <a:r>
              <a:rPr lang="en-GB" sz="1600" b="1">
                <a:solidFill>
                  <a:srgbClr val="000000"/>
                </a:solidFill>
                <a:ea typeface="Times New Roman" panose="02020603050405020304" pitchFamily="18" charset="0"/>
                <a:cs typeface="Verdana"/>
              </a:rPr>
              <a:t>l</a:t>
            </a:r>
            <a:r>
              <a:rPr lang="en-GB" sz="1600" b="1">
                <a:solidFill>
                  <a:srgbClr val="000000"/>
                </a:solidFill>
                <a:effectLst/>
                <a:ea typeface="Times New Roman" panose="02020603050405020304" pitchFamily="18" charset="0"/>
                <a:cs typeface="Verdana"/>
              </a:rPr>
              <a:t>aunched:</a:t>
            </a:r>
            <a:r>
              <a:rPr lang="en-GB" sz="1600" b="1">
                <a:solidFill>
                  <a:srgbClr val="000000"/>
                </a:solidFill>
                <a:ea typeface="Times New Roman" panose="02020603050405020304" pitchFamily="18" charset="0"/>
                <a:cs typeface="Verdana"/>
              </a:rPr>
              <a:t> </a:t>
            </a:r>
            <a:endParaRPr lang="en-GB" sz="1600" b="1">
              <a:solidFill>
                <a:srgbClr val="000000"/>
              </a:solidFill>
              <a:effectLst/>
              <a:ea typeface="Times New Roman" panose="02020603050405020304" pitchFamily="18" charset="0"/>
              <a:cs typeface="Verdana" panose="020B0604030504040204" pitchFamily="34" charset="0"/>
            </a:endParaRPr>
          </a:p>
          <a:p>
            <a:pPr marL="641350" indent="-285750">
              <a:buFont typeface="Calibri" panose="020F0502020204030204" pitchFamily="34" charset="0"/>
              <a:buChar char="-"/>
            </a:pPr>
            <a:r>
              <a:rPr lang="en-GB" sz="1600">
                <a:solidFill>
                  <a:srgbClr val="000000"/>
                </a:solidFill>
                <a:effectLst/>
                <a:ea typeface="Times New Roman" panose="02020603050405020304" pitchFamily="18" charset="0"/>
                <a:cs typeface="Verdana"/>
              </a:rPr>
              <a:t>Calls 5 Research and Development </a:t>
            </a:r>
            <a:r>
              <a:rPr lang="en-US" sz="1600">
                <a:solidFill>
                  <a:srgbClr val="000000"/>
                </a:solidFill>
                <a:effectLst/>
                <a:ea typeface="Times New Roman" panose="02020603050405020304" pitchFamily="18" charset="0"/>
                <a:cs typeface="Verdana"/>
              </a:rPr>
              <a:t>(</a:t>
            </a:r>
            <a:r>
              <a:rPr lang="en-US" sz="1600">
                <a:solidFill>
                  <a:srgbClr val="000000"/>
                </a:solidFill>
                <a:ea typeface="Times New Roman" panose="02020603050405020304" pitchFamily="18" charset="0"/>
                <a:cs typeface="Verdana"/>
              </a:rPr>
              <a:t>launched: </a:t>
            </a:r>
            <a:r>
              <a:rPr lang="en-US" sz="1600">
                <a:ea typeface="+mn-lt"/>
                <a:cs typeface="+mn-lt"/>
              </a:rPr>
              <a:t>02 Jun 2021</a:t>
            </a:r>
            <a:r>
              <a:rPr lang="en-US" sz="1600">
                <a:solidFill>
                  <a:srgbClr val="000000"/>
                </a:solidFill>
                <a:ea typeface="Times New Roman" panose="02020603050405020304" pitchFamily="18" charset="0"/>
                <a:cs typeface="Verdana"/>
              </a:rPr>
              <a:t>; deadline: </a:t>
            </a:r>
            <a:r>
              <a:rPr lang="en-US" sz="1600">
                <a:ea typeface="+mn-lt"/>
                <a:cs typeface="+mn-lt"/>
              </a:rPr>
              <a:t>14 October 2021, 14:00 (Romanian time);</a:t>
            </a:r>
            <a:r>
              <a:rPr lang="en-US" sz="1600">
                <a:ea typeface="+mn-lt"/>
                <a:cs typeface="Calibri"/>
              </a:rPr>
              <a:t> </a:t>
            </a:r>
            <a:r>
              <a:rPr lang="en-US" sz="1600">
                <a:solidFill>
                  <a:srgbClr val="000000"/>
                </a:solidFill>
                <a:ea typeface="Times New Roman" panose="02020603050405020304" pitchFamily="18" charset="0"/>
                <a:cs typeface="Verdana"/>
              </a:rPr>
              <a:t>budget</a:t>
            </a:r>
            <a:r>
              <a:rPr lang="en-US" sz="1600">
                <a:solidFill>
                  <a:srgbClr val="000000"/>
                </a:solidFill>
                <a:effectLst/>
                <a:ea typeface="Times New Roman" panose="02020603050405020304" pitchFamily="18" charset="0"/>
                <a:cs typeface="Verdana"/>
              </a:rPr>
              <a:t>: </a:t>
            </a:r>
            <a:r>
              <a:rPr lang="en-US" sz="1600">
                <a:solidFill>
                  <a:schemeClr val="accent3"/>
                </a:solidFill>
              </a:rPr>
              <a:t>€4,1 mil</a:t>
            </a:r>
            <a:r>
              <a:rPr lang="en-US" sz="1600">
                <a:solidFill>
                  <a:srgbClr val="000000"/>
                </a:solidFill>
              </a:rPr>
              <a:t>. )</a:t>
            </a:r>
            <a:endParaRPr lang="en-GB" sz="1600">
              <a:solidFill>
                <a:srgbClr val="000000"/>
              </a:solidFill>
              <a:ea typeface="Times New Roman" panose="02020603050405020304" pitchFamily="18" charset="0"/>
              <a:cs typeface="Verdana" panose="020B0604030504040204" pitchFamily="34" charset="0"/>
            </a:endParaRPr>
          </a:p>
          <a:p>
            <a:pPr marL="641350" indent="-285750">
              <a:buFont typeface="Calibri" panose="020F0502020204030204" pitchFamily="34" charset="0"/>
              <a:buChar char="-"/>
            </a:pPr>
            <a:r>
              <a:rPr lang="en-GB" sz="1600">
                <a:solidFill>
                  <a:srgbClr val="000000"/>
                </a:solidFill>
                <a:effectLst/>
                <a:ea typeface="Times New Roman" panose="02020603050405020304" pitchFamily="18" charset="0"/>
                <a:cs typeface="Verdana"/>
              </a:rPr>
              <a:t>Call 2.</a:t>
            </a:r>
            <a:r>
              <a:rPr lang="en-GB" sz="1600">
                <a:solidFill>
                  <a:srgbClr val="00B050"/>
                </a:solidFill>
                <a:effectLst/>
                <a:ea typeface="Times New Roman" panose="02020603050405020304" pitchFamily="18" charset="0"/>
                <a:cs typeface="Verdana"/>
              </a:rPr>
              <a:t>1</a:t>
            </a:r>
            <a:r>
              <a:rPr lang="en-GB" sz="1600">
                <a:solidFill>
                  <a:srgbClr val="000000"/>
                </a:solidFill>
                <a:effectLst/>
                <a:ea typeface="Times New Roman" panose="02020603050405020304" pitchFamily="18" charset="0"/>
                <a:cs typeface="Verdana"/>
              </a:rPr>
              <a:t> Geothermal (</a:t>
            </a:r>
            <a:r>
              <a:rPr lang="en-GB" sz="1600" i="1">
                <a:solidFill>
                  <a:srgbClr val="00B050"/>
                </a:solidFill>
                <a:effectLst/>
                <a:ea typeface="Times New Roman" panose="02020603050405020304" pitchFamily="18" charset="0"/>
                <a:cs typeface="Verdana"/>
              </a:rPr>
              <a:t>re</a:t>
            </a:r>
            <a:r>
              <a:rPr lang="en-GB" sz="1600">
                <a:solidFill>
                  <a:srgbClr val="000000"/>
                </a:solidFill>
                <a:effectLst/>
                <a:ea typeface="Times New Roman" panose="02020603050405020304" pitchFamily="18" charset="0"/>
                <a:cs typeface="Verdana"/>
              </a:rPr>
              <a:t>launched: 12 May 2021; deadline: </a:t>
            </a:r>
            <a:r>
              <a:rPr lang="en-GB" sz="1600" u="sng">
                <a:solidFill>
                  <a:srgbClr val="000000"/>
                </a:solidFill>
                <a:effectLst/>
                <a:ea typeface="Times New Roman" panose="02020603050405020304" pitchFamily="18" charset="0"/>
                <a:cs typeface="Verdana"/>
              </a:rPr>
              <a:t>30 Sept.</a:t>
            </a:r>
            <a:r>
              <a:rPr lang="en-GB" sz="1600">
                <a:solidFill>
                  <a:srgbClr val="000000"/>
                </a:solidFill>
                <a:effectLst/>
                <a:ea typeface="Times New Roman" panose="02020603050405020304" pitchFamily="18" charset="0"/>
                <a:cs typeface="Verdana"/>
              </a:rPr>
              <a:t> 2021 budget: </a:t>
            </a:r>
            <a:r>
              <a:rPr lang="en-US" sz="1600" kern="1200" noProof="0">
                <a:solidFill>
                  <a:schemeClr val="accent3"/>
                </a:solidFill>
                <a:effectLst/>
                <a:latin typeface="+mn-lt"/>
                <a:ea typeface="+mn-ea"/>
                <a:cs typeface="+mn-cs"/>
              </a:rPr>
              <a:t>€3,25 mil.</a:t>
            </a:r>
            <a:r>
              <a:rPr lang="en-GB" sz="1600">
                <a:solidFill>
                  <a:srgbClr val="000000"/>
                </a:solidFill>
                <a:effectLst/>
                <a:ea typeface="Times New Roman" panose="02020603050405020304" pitchFamily="18" charset="0"/>
                <a:cs typeface="Verdana"/>
              </a:rPr>
              <a:t>)</a:t>
            </a:r>
          </a:p>
          <a:p>
            <a:pPr marL="641350" indent="-285750">
              <a:buFont typeface="Calibri" panose="020F0502020204030204" pitchFamily="34" charset="0"/>
              <a:buChar char="-"/>
            </a:pPr>
            <a:r>
              <a:rPr lang="en-GB" sz="1600">
                <a:solidFill>
                  <a:srgbClr val="000000"/>
                </a:solidFill>
                <a:effectLst/>
                <a:ea typeface="Times New Roman" panose="02020603050405020304" pitchFamily="18" charset="0"/>
                <a:cs typeface="Verdana"/>
              </a:rPr>
              <a:t>Call </a:t>
            </a:r>
            <a:r>
              <a:rPr lang="en-US" sz="1600">
                <a:solidFill>
                  <a:srgbClr val="000000"/>
                </a:solidFill>
                <a:effectLst/>
                <a:ea typeface="Times New Roman" panose="02020603050405020304" pitchFamily="18" charset="0"/>
                <a:cs typeface="Verdana"/>
              </a:rPr>
              <a:t>SGS-1.</a:t>
            </a:r>
            <a:r>
              <a:rPr lang="en-US" sz="1600">
                <a:solidFill>
                  <a:srgbClr val="00B050"/>
                </a:solidFill>
                <a:effectLst/>
                <a:ea typeface="Times New Roman" panose="02020603050405020304" pitchFamily="18" charset="0"/>
                <a:cs typeface="Verdana"/>
              </a:rPr>
              <a:t>1</a:t>
            </a:r>
            <a:r>
              <a:rPr lang="en-US" sz="1600">
                <a:solidFill>
                  <a:srgbClr val="000000"/>
                </a:solidFill>
                <a:effectLst/>
                <a:ea typeface="Times New Roman" panose="02020603050405020304" pitchFamily="18" charset="0"/>
                <a:cs typeface="Verdana"/>
              </a:rPr>
              <a:t> RES for SMEs and NGOs (budget: </a:t>
            </a:r>
            <a:r>
              <a:rPr lang="en-US" sz="1600">
                <a:solidFill>
                  <a:schemeClr val="accent3"/>
                </a:solidFill>
              </a:rPr>
              <a:t>€1,9 mil</a:t>
            </a:r>
            <a:r>
              <a:rPr lang="en-US" sz="1600">
                <a:solidFill>
                  <a:srgbClr val="000000"/>
                </a:solidFill>
                <a:effectLst/>
                <a:ea typeface="Times New Roman" panose="02020603050405020304" pitchFamily="18" charset="0"/>
                <a:cs typeface="Verdana"/>
              </a:rPr>
              <a:t>.)</a:t>
            </a:r>
            <a:endParaRPr lang="en-US" sz="1600" i="1">
              <a:solidFill>
                <a:srgbClr val="000000"/>
              </a:solidFill>
              <a:effectLst/>
              <a:ea typeface="Times New Roman" panose="02020603050405020304" pitchFamily="18" charset="0"/>
              <a:cs typeface="Verdana"/>
            </a:endParaRPr>
          </a:p>
          <a:p>
            <a:pPr marL="652145" lvl="1" indent="0">
              <a:buNone/>
            </a:pPr>
            <a:endParaRPr lang="en-GB" sz="1200">
              <a:solidFill>
                <a:srgbClr val="000000"/>
              </a:solidFill>
              <a:effectLst/>
              <a:ea typeface="Times New Roman" panose="02020603050405020304" pitchFamily="18" charset="0"/>
              <a:cs typeface="Verdana" panose="020B0604030504040204" pitchFamily="34" charset="0"/>
            </a:endParaRPr>
          </a:p>
          <a:p>
            <a:r>
              <a:rPr lang="en-GB" sz="1600" b="1">
                <a:solidFill>
                  <a:srgbClr val="000000"/>
                </a:solidFill>
                <a:ea typeface="Times New Roman" panose="02020603050405020304" pitchFamily="18" charset="0"/>
                <a:cs typeface="Verdana"/>
              </a:rPr>
              <a:t>Under preparation:</a:t>
            </a:r>
            <a:endParaRPr lang="en-GB" sz="1600" b="1">
              <a:solidFill>
                <a:srgbClr val="000000"/>
              </a:solidFill>
              <a:effectLst/>
              <a:ea typeface="Times New Roman" panose="02020603050405020304" pitchFamily="18" charset="0"/>
              <a:cs typeface="Verdana"/>
            </a:endParaRPr>
          </a:p>
          <a:p>
            <a:pPr marL="641350" indent="-285750">
              <a:buFont typeface="Calibri" panose="020F0502020204030204" pitchFamily="34" charset="0"/>
              <a:buChar char="-"/>
            </a:pPr>
            <a:r>
              <a:rPr lang="en-US" sz="1600">
                <a:solidFill>
                  <a:srgbClr val="000000"/>
                </a:solidFill>
                <a:effectLst/>
                <a:ea typeface="Times New Roman" panose="02020603050405020304" pitchFamily="18" charset="0"/>
                <a:cs typeface="Verdana"/>
              </a:rPr>
              <a:t>SGS-4 Training and Awareness (budget: </a:t>
            </a:r>
            <a:r>
              <a:rPr lang="en-US" sz="1600">
                <a:solidFill>
                  <a:schemeClr val="accent3"/>
                </a:solidFill>
              </a:rPr>
              <a:t>€3 mil</a:t>
            </a:r>
            <a:r>
              <a:rPr lang="en-US" sz="1600">
                <a:solidFill>
                  <a:srgbClr val="000000"/>
                </a:solidFill>
                <a:effectLst/>
                <a:ea typeface="Times New Roman" panose="02020603050405020304" pitchFamily="18" charset="0"/>
                <a:cs typeface="Verdana"/>
              </a:rPr>
              <a:t>.)</a:t>
            </a:r>
          </a:p>
          <a:p>
            <a:pPr marL="355600"/>
            <a:endParaRPr lang="en-US" sz="1600">
              <a:solidFill>
                <a:srgbClr val="000000"/>
              </a:solidFill>
              <a:effectLst/>
              <a:ea typeface="Times New Roman" panose="02020603050405020304" pitchFamily="18" charset="0"/>
              <a:cs typeface="Verdana" panose="020B0604030504040204" pitchFamily="34" charset="0"/>
            </a:endParaRPr>
          </a:p>
          <a:p>
            <a:pPr marL="641350" indent="-285750">
              <a:buFont typeface="Calibri" panose="020F0502020204030204" pitchFamily="34" charset="0"/>
              <a:buChar char="-"/>
            </a:pPr>
            <a:endParaRPr lang="en-US" sz="1600">
              <a:solidFill>
                <a:srgbClr val="000000"/>
              </a:solidFill>
              <a:ea typeface="Times New Roman" panose="02020603050405020304" pitchFamily="18" charset="0"/>
              <a:cs typeface="Verdana" panose="020B0604030504040204" pitchFamily="34" charset="0"/>
            </a:endParaRPr>
          </a:p>
          <a:p>
            <a:endParaRPr lang="en-US" sz="1600"/>
          </a:p>
        </p:txBody>
      </p:sp>
      <p:sp>
        <p:nvSpPr>
          <p:cNvPr id="3" name="Slide Number Placeholder 2">
            <a:extLst>
              <a:ext uri="{FF2B5EF4-FFF2-40B4-BE49-F238E27FC236}">
                <a16:creationId xmlns:a16="http://schemas.microsoft.com/office/drawing/2014/main" id="{204253F9-52C2-476A-9F3E-718560E2F96C}"/>
              </a:ext>
            </a:extLst>
          </p:cNvPr>
          <p:cNvSpPr>
            <a:spLocks noGrp="1"/>
          </p:cNvSpPr>
          <p:nvPr>
            <p:ph type="sldNum" sz="quarter" idx="4"/>
          </p:nvPr>
        </p:nvSpPr>
        <p:spPr/>
        <p:txBody>
          <a:bodyPr/>
          <a:lstStyle/>
          <a:p>
            <a:fld id="{45D54F3E-5908-4C83-B5CA-2A5BDE9E6817}" type="slidenum">
              <a:rPr lang="nb-NO" smtClean="0"/>
              <a:pPr/>
              <a:t>4</a:t>
            </a:fld>
            <a:endParaRPr lang="nb-NO"/>
          </a:p>
        </p:txBody>
      </p:sp>
      <p:sp>
        <p:nvSpPr>
          <p:cNvPr id="4" name="Title 3">
            <a:extLst>
              <a:ext uri="{FF2B5EF4-FFF2-40B4-BE49-F238E27FC236}">
                <a16:creationId xmlns:a16="http://schemas.microsoft.com/office/drawing/2014/main" id="{036AD534-22E7-4469-B86A-2CFEBEC7C22F}"/>
              </a:ext>
            </a:extLst>
          </p:cNvPr>
          <p:cNvSpPr>
            <a:spLocks noGrp="1"/>
          </p:cNvSpPr>
          <p:nvPr>
            <p:ph type="title"/>
          </p:nvPr>
        </p:nvSpPr>
        <p:spPr>
          <a:xfrm>
            <a:off x="314961" y="731701"/>
            <a:ext cx="8357328" cy="370589"/>
          </a:xfrm>
        </p:spPr>
        <p:txBody>
          <a:bodyPr/>
          <a:lstStyle/>
          <a:p>
            <a:pPr algn="ctr"/>
            <a:r>
              <a:rPr lang="en-GB">
                <a:ea typeface="+mj-lt"/>
                <a:cs typeface="+mj-lt"/>
              </a:rPr>
              <a:t>Programme activities in the coming period - </a:t>
            </a:r>
            <a:r>
              <a:rPr lang="en-GB">
                <a:solidFill>
                  <a:srgbClr val="00B050"/>
                </a:solidFill>
                <a:ea typeface="+mj-lt"/>
                <a:cs typeface="+mj-lt"/>
              </a:rPr>
              <a:t>New </a:t>
            </a:r>
            <a:r>
              <a:rPr lang="en-GB">
                <a:ea typeface="+mj-lt"/>
                <a:cs typeface="+mj-lt"/>
              </a:rPr>
              <a:t>Calls</a:t>
            </a:r>
            <a:endParaRPr lang="en-US">
              <a:cs typeface="Calibri"/>
            </a:endParaRPr>
          </a:p>
          <a:p>
            <a:br>
              <a:rPr lang="en-US">
                <a:cs typeface="Calibri"/>
              </a:rPr>
            </a:br>
            <a:endParaRPr lang="en-US">
              <a:cs typeface="Calibri"/>
            </a:endParaRPr>
          </a:p>
        </p:txBody>
      </p:sp>
    </p:spTree>
    <p:extLst>
      <p:ext uri="{BB962C8B-B14F-4D97-AF65-F5344CB8AC3E}">
        <p14:creationId xmlns:p14="http://schemas.microsoft.com/office/powerpoint/2010/main" val="2663755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91386" y="1483982"/>
            <a:ext cx="5407072" cy="3303952"/>
          </a:xfrm>
        </p:spPr>
        <p:txBody>
          <a:bodyPr/>
          <a:lstStyle/>
          <a:p>
            <a:pPr marL="5772">
              <a:spcAft>
                <a:spcPts val="600"/>
              </a:spcAft>
              <a:tabLst>
                <a:tab pos="272157" algn="l"/>
                <a:tab pos="272445" algn="l"/>
              </a:tabLst>
            </a:pPr>
            <a:r>
              <a:rPr lang="en-US" sz="1800" b="1" spc="-30">
                <a:solidFill>
                  <a:srgbClr val="0070C0"/>
                </a:solidFill>
                <a:latin typeface="Calibri"/>
                <a:cs typeface="Calibri"/>
              </a:rPr>
              <a:t>Travel </a:t>
            </a:r>
            <a:r>
              <a:rPr lang="en-US" sz="1800" b="1">
                <a:solidFill>
                  <a:srgbClr val="0070C0"/>
                </a:solidFill>
                <a:latin typeface="Calibri"/>
                <a:cs typeface="Calibri"/>
              </a:rPr>
              <a:t>Support</a:t>
            </a:r>
            <a:r>
              <a:rPr lang="en-US" sz="1800" b="1" spc="-5">
                <a:solidFill>
                  <a:srgbClr val="0070C0"/>
                </a:solidFill>
                <a:latin typeface="Calibri"/>
                <a:cs typeface="Calibri"/>
              </a:rPr>
              <a:t> </a:t>
            </a:r>
            <a:r>
              <a:rPr lang="en-US" sz="1800" b="1" spc="-2">
                <a:solidFill>
                  <a:srgbClr val="0070C0"/>
                </a:solidFill>
                <a:latin typeface="Calibri"/>
                <a:cs typeface="Calibri"/>
              </a:rPr>
              <a:t>available</a:t>
            </a:r>
            <a:endParaRPr lang="en-US" sz="1800" b="1">
              <a:solidFill>
                <a:srgbClr val="0070C0"/>
              </a:solidFill>
              <a:latin typeface="Calibri"/>
              <a:cs typeface="Calibri"/>
            </a:endParaRPr>
          </a:p>
          <a:p>
            <a:pPr marL="950913" lvl="2" indent="-950913">
              <a:spcAft>
                <a:spcPts val="600"/>
              </a:spcAft>
              <a:buNone/>
              <a:tabLst>
                <a:tab pos="645326" algn="l"/>
                <a:tab pos="645615" algn="l"/>
              </a:tabLst>
            </a:pPr>
            <a:r>
              <a:rPr lang="en-US" sz="1400" b="1" spc="-7">
                <a:latin typeface="Calibri"/>
                <a:cs typeface="Calibri"/>
              </a:rPr>
              <a:t>Development of Donor </a:t>
            </a:r>
            <a:r>
              <a:rPr lang="en-US" sz="1400" b="1" spc="-5">
                <a:latin typeface="Calibri"/>
                <a:cs typeface="Calibri"/>
              </a:rPr>
              <a:t>Project </a:t>
            </a:r>
            <a:r>
              <a:rPr lang="en-US" sz="1400" b="1" spc="-7">
                <a:latin typeface="Calibri"/>
                <a:cs typeface="Calibri"/>
              </a:rPr>
              <a:t>Partnerships</a:t>
            </a:r>
          </a:p>
          <a:p>
            <a:pPr marL="950913" lvl="2" indent="-950913">
              <a:spcAft>
                <a:spcPts val="600"/>
              </a:spcAft>
              <a:buNone/>
              <a:tabLst>
                <a:tab pos="645326" algn="l"/>
                <a:tab pos="645615" algn="l"/>
              </a:tabLst>
            </a:pPr>
            <a:r>
              <a:rPr lang="en-US" sz="1400" spc="-7">
                <a:latin typeface="Calibri"/>
                <a:cs typeface="Calibri"/>
              </a:rPr>
              <a:t>B</a:t>
            </a:r>
            <a:r>
              <a:rPr lang="en-US" sz="1400" spc="-2">
                <a:latin typeface="Calibri"/>
                <a:cs typeface="Calibri"/>
              </a:rPr>
              <a:t>udget: 	</a:t>
            </a:r>
            <a:r>
              <a:rPr lang="en-US" sz="1400">
                <a:latin typeface="Calibri"/>
                <a:cs typeface="Calibri"/>
              </a:rPr>
              <a:t>EUR</a:t>
            </a:r>
            <a:r>
              <a:rPr lang="en-US" sz="1400" spc="-30">
                <a:latin typeface="Calibri"/>
                <a:cs typeface="Calibri"/>
              </a:rPr>
              <a:t> </a:t>
            </a:r>
            <a:r>
              <a:rPr lang="en-US" sz="1400" spc="-2">
                <a:latin typeface="Calibri"/>
                <a:cs typeface="Calibri"/>
              </a:rPr>
              <a:t>100.000 (until depletion of funds)</a:t>
            </a:r>
          </a:p>
          <a:p>
            <a:pPr marL="950913" lvl="2" indent="-950913">
              <a:buNone/>
              <a:tabLst>
                <a:tab pos="645326" algn="l"/>
                <a:tab pos="645615" algn="l"/>
              </a:tabLst>
            </a:pPr>
            <a:r>
              <a:rPr lang="en-US" sz="1400" spc="-2">
                <a:latin typeface="Calibri"/>
                <a:cs typeface="Calibri"/>
              </a:rPr>
              <a:t>Lump sum: 	</a:t>
            </a:r>
            <a:r>
              <a:rPr lang="en-US" sz="1400" u="sng" spc="-2">
                <a:latin typeface="Calibri"/>
                <a:cs typeface="Calibri"/>
              </a:rPr>
              <a:t>EUR 1.000</a:t>
            </a:r>
            <a:r>
              <a:rPr lang="en-US" sz="1400" spc="-2">
                <a:latin typeface="Calibri"/>
                <a:cs typeface="Calibri"/>
              </a:rPr>
              <a:t> per entity (Liechtenstein-Romania/RO-LI travel)</a:t>
            </a:r>
          </a:p>
          <a:p>
            <a:pPr marL="950913" lvl="2" indent="-950913">
              <a:buNone/>
              <a:tabLst>
                <a:tab pos="645326" algn="l"/>
                <a:tab pos="645615" algn="l"/>
              </a:tabLst>
            </a:pPr>
            <a:r>
              <a:rPr lang="en-US" sz="1400" spc="-2">
                <a:latin typeface="Calibri"/>
                <a:cs typeface="Calibri"/>
              </a:rPr>
              <a:t>			</a:t>
            </a:r>
            <a:r>
              <a:rPr lang="en-US" sz="1400" u="sng" spc="-2">
                <a:latin typeface="Calibri"/>
                <a:cs typeface="Calibri"/>
              </a:rPr>
              <a:t>EUR 1.200</a:t>
            </a:r>
            <a:r>
              <a:rPr lang="en-US" sz="1400" spc="-2">
                <a:latin typeface="Calibri"/>
                <a:cs typeface="Calibri"/>
              </a:rPr>
              <a:t> per entity (Norway-Romania/RO-NO travel), </a:t>
            </a:r>
          </a:p>
          <a:p>
            <a:pPr marL="950913" lvl="2" indent="-950913">
              <a:buNone/>
              <a:tabLst>
                <a:tab pos="645326" algn="l"/>
                <a:tab pos="645615" algn="l"/>
              </a:tabLst>
            </a:pPr>
            <a:r>
              <a:rPr lang="en-US" sz="1400" spc="-2">
                <a:latin typeface="Calibri"/>
                <a:cs typeface="Calibri"/>
              </a:rPr>
              <a:t>			</a:t>
            </a:r>
            <a:r>
              <a:rPr lang="en-US" sz="1400" u="sng" spc="-2">
                <a:latin typeface="Calibri"/>
                <a:cs typeface="Calibri"/>
              </a:rPr>
              <a:t>EUR 1.500</a:t>
            </a:r>
            <a:r>
              <a:rPr lang="en-US" sz="1400" spc="-2">
                <a:latin typeface="Calibri"/>
                <a:cs typeface="Calibri"/>
              </a:rPr>
              <a:t> per entity (Iceland-Romania/RO-IS travel)</a:t>
            </a:r>
            <a:endParaRPr lang="en-US" sz="1400">
              <a:latin typeface="Calibri"/>
              <a:cs typeface="Calibri"/>
            </a:endParaRPr>
          </a:p>
          <a:p>
            <a:pPr marL="302749" marR="2309" lvl="1">
              <a:spcBef>
                <a:spcPts val="2"/>
              </a:spcBef>
              <a:tabLst>
                <a:tab pos="645326" algn="l"/>
                <a:tab pos="645615" algn="l"/>
              </a:tabLst>
            </a:pPr>
            <a:endParaRPr lang="en-US" sz="1795" spc="-7">
              <a:latin typeface="Calibri"/>
              <a:cs typeface="Calibri"/>
            </a:endParaRPr>
          </a:p>
          <a:p>
            <a:pPr marL="5772">
              <a:tabLst>
                <a:tab pos="272157" algn="l"/>
                <a:tab pos="272445" algn="l"/>
              </a:tabLst>
            </a:pPr>
            <a:endParaRPr lang="en-US" sz="1400" b="1">
              <a:latin typeface="Calibri"/>
              <a:cs typeface="Calibri"/>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1385" y="886635"/>
            <a:ext cx="8357328" cy="307777"/>
          </a:xfrm>
          <a:effectLst>
            <a:outerShdw blurRad="50800" dist="38100" dir="2700000" algn="tl" rotWithShape="0">
              <a:prstClr val="black">
                <a:alpha val="15000"/>
              </a:prstClr>
            </a:outerShdw>
          </a:effectLst>
        </p:spPr>
        <p:txBody>
          <a:bodyPr/>
          <a:lstStyle/>
          <a:p>
            <a:pPr algn="ctr">
              <a:spcAft>
                <a:spcPts val="600"/>
              </a:spcAft>
            </a:pPr>
            <a:r>
              <a:rPr lang="en-US">
                <a:solidFill>
                  <a:srgbClr val="000000"/>
                </a:solidFill>
                <a:latin typeface="Calibri" panose="020F0502020204030204" pitchFamily="34" charset="0"/>
                <a:cs typeface="Calibri" panose="020F0502020204030204" pitchFamily="34" charset="0"/>
              </a:rPr>
              <a:t>Energy Programme in Romania</a:t>
            </a:r>
            <a:endParaRPr lang="en-GB" b="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391385" y="3033261"/>
            <a:ext cx="5305472" cy="1859913"/>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400">
              <a:solidFill>
                <a:srgbClr val="000000"/>
              </a:solidFill>
              <a:latin typeface="Calibri" panose="020F0502020204030204" pitchFamily="34" charset="0"/>
              <a:ea typeface="Calibri" panose="020F0502020204030204" pitchFamily="34" charset="0"/>
            </a:endParaRPr>
          </a:p>
        </p:txBody>
      </p:sp>
      <p:pic>
        <p:nvPicPr>
          <p:cNvPr id="8" name="Bilde 4">
            <a:extLst>
              <a:ext uri="{FF2B5EF4-FFF2-40B4-BE49-F238E27FC236}">
                <a16:creationId xmlns:a16="http://schemas.microsoft.com/office/drawing/2014/main" id="{1F1D7C57-A48E-4CD3-A878-001BBA8E4379}"/>
              </a:ext>
            </a:extLst>
          </p:cNvPr>
          <p:cNvPicPr>
            <a:picLocks noChangeAspect="1"/>
          </p:cNvPicPr>
          <p:nvPr/>
        </p:nvPicPr>
        <p:blipFill>
          <a:blip r:embed="rId3"/>
          <a:stretch>
            <a:fillRect/>
          </a:stretch>
        </p:blipFill>
        <p:spPr>
          <a:xfrm>
            <a:off x="5698507" y="1420901"/>
            <a:ext cx="3200930" cy="2285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3799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2FBB44-CF5C-442C-BA1D-393300883590}"/>
              </a:ext>
            </a:extLst>
          </p:cNvPr>
          <p:cNvSpPr>
            <a:spLocks noGrp="1"/>
          </p:cNvSpPr>
          <p:nvPr>
            <p:ph type="sldNum" sz="quarter" idx="4"/>
          </p:nvPr>
        </p:nvSpPr>
        <p:spPr/>
        <p:txBody>
          <a:bodyPr/>
          <a:lstStyle/>
          <a:p>
            <a:fld id="{45D54F3E-5908-4C83-B5CA-2A5BDE9E6817}" type="slidenum">
              <a:rPr lang="nb-NO" smtClean="0"/>
              <a:pPr/>
              <a:t>6</a:t>
            </a:fld>
            <a:endParaRPr lang="nb-NO"/>
          </a:p>
        </p:txBody>
      </p:sp>
      <p:pic>
        <p:nvPicPr>
          <p:cNvPr id="4" name="Picture 3" descr="Text, whiteboard&#10;&#10;Description automatically generated">
            <a:extLst>
              <a:ext uri="{FF2B5EF4-FFF2-40B4-BE49-F238E27FC236}">
                <a16:creationId xmlns:a16="http://schemas.microsoft.com/office/drawing/2014/main" id="{BEF7BC7E-2E4F-4DA9-8947-CF3E97F72B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40896" y="331039"/>
            <a:ext cx="4386657" cy="2793161"/>
          </a:xfrm>
          <a:prstGeom prst="rect">
            <a:avLst/>
          </a:prstGeom>
        </p:spPr>
      </p:pic>
      <p:pic>
        <p:nvPicPr>
          <p:cNvPr id="6" name="Plassholder for bilde 10" descr="Et bilde som inneholder utendørs, bygning, tårn, høy&#10;&#10;Automatisk generert beskrivelse">
            <a:extLst>
              <a:ext uri="{FF2B5EF4-FFF2-40B4-BE49-F238E27FC236}">
                <a16:creationId xmlns:a16="http://schemas.microsoft.com/office/drawing/2014/main" id="{FA4644D9-BDC3-4DC7-B4EB-6CBFA9EFF4E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 contrast="-28000"/>
                    </a14:imgEffect>
                  </a14:imgLayer>
                </a14:imgProps>
              </a:ext>
              <a:ext uri="{28A0092B-C50C-407E-A947-70E740481C1C}">
                <a14:useLocalDpi xmlns:a14="http://schemas.microsoft.com/office/drawing/2010/main" val="0"/>
              </a:ext>
            </a:extLst>
          </a:blip>
          <a:srcRect b="27334"/>
          <a:stretch/>
        </p:blipFill>
        <p:spPr>
          <a:xfrm rot="5400000">
            <a:off x="5358233" y="1367651"/>
            <a:ext cx="3658138" cy="2711738"/>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696E5330-080B-4A6F-BE57-F6A30D2F2B47}"/>
              </a:ext>
            </a:extLst>
          </p:cNvPr>
          <p:cNvSpPr txBox="1">
            <a:spLocks/>
          </p:cNvSpPr>
          <p:nvPr/>
        </p:nvSpPr>
        <p:spPr>
          <a:xfrm>
            <a:off x="273880" y="1912030"/>
            <a:ext cx="3878502" cy="2401738"/>
          </a:xfrm>
          <a:prstGeom prst="rect">
            <a:avLst/>
          </a:prstGeom>
        </p:spPr>
        <p:txBody>
          <a:bodyPr lIns="91440" tIns="45720" rIns="91440" bIns="45720" anchor="b">
            <a:normAutofit fontScale="85000" lnSpcReduction="20000"/>
          </a:bodyPr>
          <a:lstStyle>
            <a:lvl1pPr algn="l" defTabSz="342900" rtl="0" eaLnBrk="1" latinLnBrk="0" hangingPunct="1">
              <a:lnSpc>
                <a:spcPct val="100000"/>
              </a:lnSpc>
              <a:spcBef>
                <a:spcPct val="0"/>
              </a:spcBef>
              <a:buNone/>
              <a:defRPr sz="21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GB" sz="1500" b="1" i="1" cap="none">
                <a:solidFill>
                  <a:schemeClr val="tx1"/>
                </a:solidFill>
                <a:latin typeface="Calibri"/>
                <a:ea typeface="Calibri" panose="020F0502020204030204" pitchFamily="34" charset="0"/>
                <a:cs typeface="Calibri"/>
              </a:rPr>
              <a:t>Enhanced research and development capacity on renewable energy, energy efficiency and energy security</a:t>
            </a:r>
            <a:r>
              <a:rPr lang="en-GB" sz="1500" b="1" cap="none">
                <a:solidFill>
                  <a:schemeClr val="tx1"/>
                </a:solidFill>
                <a:latin typeface="Calibri"/>
                <a:ea typeface="Calibri" panose="020F0502020204030204" pitchFamily="34" charset="0"/>
                <a:cs typeface="Calibri"/>
              </a:rPr>
              <a:t> </a:t>
            </a:r>
            <a:r>
              <a:rPr lang="en-GB" sz="1500">
                <a:solidFill>
                  <a:schemeClr val="tx1"/>
                </a:solidFill>
                <a:latin typeface="Calibri"/>
                <a:ea typeface="Calibri" panose="020F0502020204030204" pitchFamily="34" charset="0"/>
                <a:cs typeface="Calibri"/>
              </a:rPr>
              <a:t> </a:t>
            </a:r>
            <a:br>
              <a:rPr lang="en-GB" sz="1500">
                <a:latin typeface="Calibri" panose="020F0502020204030204" pitchFamily="34" charset="0"/>
                <a:ea typeface="Calibri" panose="020F0502020204030204" pitchFamily="34" charset="0"/>
              </a:rPr>
            </a:br>
            <a:br>
              <a:rPr lang="en-GB" sz="1500">
                <a:latin typeface="Calibri" panose="020F0502020204030204" pitchFamily="34" charset="0"/>
                <a:ea typeface="Calibri" panose="020F0502020204030204" pitchFamily="34" charset="0"/>
              </a:rPr>
            </a:br>
            <a:r>
              <a:rPr lang="en-GB" sz="1500" u="sng" cap="none">
                <a:solidFill>
                  <a:schemeClr val="tx1"/>
                </a:solidFill>
                <a:latin typeface="Calibri"/>
                <a:ea typeface="Calibri" panose="020F0502020204030204" pitchFamily="34" charset="0"/>
                <a:cs typeface="Calibri"/>
              </a:rPr>
              <a:t>Calls 5.a, 5.b, </a:t>
            </a:r>
            <a:r>
              <a:rPr lang="en-GB" sz="1500" u="sng" cap="none" err="1">
                <a:solidFill>
                  <a:schemeClr val="tx1"/>
                </a:solidFill>
                <a:latin typeface="Calibri"/>
                <a:ea typeface="Calibri" panose="020F0502020204030204" pitchFamily="34" charset="0"/>
                <a:cs typeface="Calibri"/>
              </a:rPr>
              <a:t>SGS</a:t>
            </a:r>
            <a:r>
              <a:rPr lang="en-GB" sz="1500" u="sng" cap="none">
                <a:solidFill>
                  <a:schemeClr val="tx1"/>
                </a:solidFill>
                <a:latin typeface="Calibri"/>
                <a:ea typeface="Calibri" panose="020F0502020204030204" pitchFamily="34" charset="0"/>
                <a:cs typeface="Calibri"/>
              </a:rPr>
              <a:t> -5</a:t>
            </a:r>
            <a:br>
              <a:rPr lang="en-GB" sz="1500" u="sng" cap="none">
                <a:latin typeface="Calibri"/>
                <a:ea typeface="Calibri" panose="020F0502020204030204" pitchFamily="34" charset="0"/>
                <a:cs typeface="Calibri"/>
              </a:rPr>
            </a:br>
            <a:r>
              <a:rPr lang="en-GB" sz="1500" cap="none">
                <a:solidFill>
                  <a:schemeClr val="tx1"/>
                </a:solidFill>
                <a:latin typeface="Calibri"/>
                <a:ea typeface="Calibri" panose="020F0502020204030204" pitchFamily="34" charset="0"/>
                <a:cs typeface="Calibri"/>
              </a:rPr>
              <a:t>These calls are “first time launches” and we went through consultation process with relevant actors in the field.</a:t>
            </a:r>
            <a:endParaRPr lang="nb-NO" sz="1500">
              <a:solidFill>
                <a:schemeClr val="tx1"/>
              </a:solidFill>
              <a:latin typeface="Calibri"/>
              <a:ea typeface="Calibri" panose="020F0502020204030204" pitchFamily="34" charset="0"/>
              <a:cs typeface="Calibri" panose="020F0502020204030204" pitchFamily="34" charset="0"/>
            </a:endParaRPr>
          </a:p>
          <a:p>
            <a:pPr>
              <a:lnSpc>
                <a:spcPct val="90000"/>
              </a:lnSpc>
            </a:pPr>
            <a:endParaRPr lang="en-GB" sz="1500" cap="none">
              <a:latin typeface="Calibri" panose="020F0502020204030204" pitchFamily="34" charset="0"/>
              <a:ea typeface="Calibri" panose="020F0502020204030204" pitchFamily="34" charset="0"/>
              <a:cs typeface="Calibri"/>
            </a:endParaRPr>
          </a:p>
          <a:p>
            <a:r>
              <a:rPr lang="en-US" sz="1500" cap="none">
                <a:latin typeface="Calibri"/>
                <a:ea typeface="+mj-lt"/>
                <a:cs typeface="Calibri"/>
              </a:rPr>
              <a:t>Consulting meetings have been held with the </a:t>
            </a:r>
            <a:r>
              <a:rPr lang="en-GB" sz="1500" cap="none">
                <a:latin typeface="Calibri"/>
                <a:ea typeface="+mj-lt"/>
                <a:cs typeface="Calibri"/>
              </a:rPr>
              <a:t>Research, Development Innovation Funding in Romania (</a:t>
            </a:r>
            <a:r>
              <a:rPr lang="en-GB" sz="1500" cap="none" err="1">
                <a:latin typeface="Calibri"/>
                <a:ea typeface="+mj-lt"/>
                <a:cs typeface="Calibri"/>
              </a:rPr>
              <a:t>UEFISCDI</a:t>
            </a:r>
            <a:r>
              <a:rPr lang="en-GB" sz="1500" cap="none">
                <a:latin typeface="Calibri"/>
                <a:ea typeface="+mj-lt"/>
                <a:cs typeface="Calibri"/>
              </a:rPr>
              <a:t>)</a:t>
            </a:r>
            <a:r>
              <a:rPr lang="en-US" sz="1500" cap="none">
                <a:latin typeface="Calibri"/>
                <a:ea typeface="+mj-lt"/>
                <a:cs typeface="Calibri"/>
              </a:rPr>
              <a:t>, the Research Council of Norway (RCN) </a:t>
            </a:r>
            <a:r>
              <a:rPr lang="en-GB" sz="1500" cap="none">
                <a:latin typeface="Calibri"/>
                <a:ea typeface="+mj-lt"/>
                <a:cs typeface="Calibri"/>
              </a:rPr>
              <a:t>and our Programme Partners</a:t>
            </a:r>
            <a:r>
              <a:rPr lang="en-US" sz="1500" cap="none">
                <a:latin typeface="Calibri"/>
                <a:ea typeface="+mj-lt"/>
                <a:cs typeface="Calibri"/>
              </a:rPr>
              <a:t>.</a:t>
            </a:r>
            <a:endParaRPr lang="en-GB" sz="1500" cap="none">
              <a:latin typeface="Calibri"/>
              <a:ea typeface="+mj-lt"/>
              <a:cs typeface="+mj-lt"/>
            </a:endParaRPr>
          </a:p>
          <a:p>
            <a:pPr>
              <a:lnSpc>
                <a:spcPct val="90000"/>
              </a:lnSpc>
            </a:pPr>
            <a:br>
              <a:rPr lang="en-GB" sz="1500" cap="none">
                <a:latin typeface="Calibri" panose="020F0502020204030204" pitchFamily="34" charset="0"/>
                <a:ea typeface="Calibri" panose="020F0502020204030204" pitchFamily="34" charset="0"/>
              </a:rPr>
            </a:br>
            <a:br>
              <a:rPr lang="en-GB" sz="1500" cap="none">
                <a:latin typeface="Calibri" panose="020F0502020204030204" pitchFamily="34" charset="0"/>
                <a:ea typeface="Calibri" panose="020F0502020204030204" pitchFamily="34" charset="0"/>
              </a:rPr>
            </a:br>
            <a:endParaRPr lang="nb-NO" sz="15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22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ssholder for innhold 2">
            <a:extLst>
              <a:ext uri="{FF2B5EF4-FFF2-40B4-BE49-F238E27FC236}">
                <a16:creationId xmlns:a16="http://schemas.microsoft.com/office/drawing/2014/main" id="{8EFC30A2-EE49-4EC4-BEFE-90F8B9AA5F61}"/>
              </a:ext>
            </a:extLst>
          </p:cNvPr>
          <p:cNvSpPr txBox="1">
            <a:spLocks/>
          </p:cNvSpPr>
          <p:nvPr/>
        </p:nvSpPr>
        <p:spPr>
          <a:xfrm>
            <a:off x="341115" y="1137710"/>
            <a:ext cx="4145161" cy="343138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4763">
              <a:lnSpc>
                <a:spcPct val="107000"/>
              </a:lnSpc>
              <a:spcAft>
                <a:spcPts val="15"/>
              </a:spcAft>
            </a:pPr>
            <a:r>
              <a:rPr lang="en-US" sz="1400">
                <a:solidFill>
                  <a:srgbClr val="000000"/>
                </a:solidFill>
                <a:latin typeface="Times New Roman" panose="02020603050405020304" pitchFamily="18" charset="0"/>
                <a:ea typeface="Times New Roman" panose="02020603050405020304" pitchFamily="18" charset="0"/>
              </a:rPr>
              <a:t>   </a:t>
            </a:r>
          </a:p>
        </p:txBody>
      </p:sp>
      <p:sp>
        <p:nvSpPr>
          <p:cNvPr id="27" name="Plassholder for innhold 2">
            <a:extLst>
              <a:ext uri="{FF2B5EF4-FFF2-40B4-BE49-F238E27FC236}">
                <a16:creationId xmlns:a16="http://schemas.microsoft.com/office/drawing/2014/main" id="{646E9969-4F23-43D6-905F-828DDCCE764D}"/>
              </a:ext>
            </a:extLst>
          </p:cNvPr>
          <p:cNvSpPr txBox="1">
            <a:spLocks/>
          </p:cNvSpPr>
          <p:nvPr/>
        </p:nvSpPr>
        <p:spPr>
          <a:xfrm>
            <a:off x="455415" y="1252010"/>
            <a:ext cx="4145161" cy="343138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4763">
              <a:lnSpc>
                <a:spcPct val="107000"/>
              </a:lnSpc>
              <a:spcAft>
                <a:spcPts val="15"/>
              </a:spcAft>
            </a:pPr>
            <a:r>
              <a:rPr lang="en-US" sz="1400">
                <a:solidFill>
                  <a:srgbClr val="000000"/>
                </a:solidFill>
                <a:latin typeface="Times New Roman" panose="02020603050405020304" pitchFamily="18" charset="0"/>
                <a:ea typeface="Times New Roman" panose="02020603050405020304" pitchFamily="18" charset="0"/>
              </a:rPr>
              <a:t>   </a:t>
            </a:r>
          </a:p>
        </p:txBody>
      </p:sp>
      <p:sp>
        <p:nvSpPr>
          <p:cNvPr id="30" name="TextBox 29">
            <a:extLst>
              <a:ext uri="{FF2B5EF4-FFF2-40B4-BE49-F238E27FC236}">
                <a16:creationId xmlns:a16="http://schemas.microsoft.com/office/drawing/2014/main" id="{28DDD429-1530-4659-A254-FA13FE493D13}"/>
              </a:ext>
            </a:extLst>
          </p:cNvPr>
          <p:cNvSpPr txBox="1"/>
          <p:nvPr/>
        </p:nvSpPr>
        <p:spPr>
          <a:xfrm>
            <a:off x="201907" y="2008186"/>
            <a:ext cx="4321988" cy="2410788"/>
          </a:xfrm>
          <a:prstGeom prst="rect">
            <a:avLst/>
          </a:prstGeom>
          <a:noFill/>
        </p:spPr>
        <p:txBody>
          <a:bodyPr wrap="square">
            <a:spAutoFit/>
          </a:bodyPr>
          <a:lstStyle/>
          <a:p>
            <a:pPr marL="4763" indent="-4763">
              <a:lnSpc>
                <a:spcPct val="107000"/>
              </a:lnSpc>
              <a:spcAft>
                <a:spcPts val="15"/>
              </a:spcAft>
            </a:pPr>
            <a:r>
              <a:rPr lang="en-US" sz="1100">
                <a:solidFill>
                  <a:srgbClr val="000000"/>
                </a:solidFill>
                <a:ea typeface="Times New Roman" panose="02020603050405020304" pitchFamily="18" charset="0"/>
              </a:rPr>
              <a:t> </a:t>
            </a:r>
          </a:p>
          <a:p>
            <a:pPr marL="4763" indent="-4763">
              <a:lnSpc>
                <a:spcPct val="107000"/>
              </a:lnSpc>
              <a:spcAft>
                <a:spcPts val="127"/>
              </a:spcAft>
            </a:pPr>
            <a:r>
              <a:rPr lang="en-US" sz="1100" b="1">
                <a:solidFill>
                  <a:srgbClr val="000000"/>
                </a:solidFill>
                <a:ea typeface="Times New Roman" panose="02020603050405020304" pitchFamily="18" charset="0"/>
              </a:rPr>
              <a:t>R&amp;D Financial Mechanism and budget:    </a:t>
            </a:r>
          </a:p>
          <a:p>
            <a:pPr marL="257175" indent="-257175" fontAlgn="base">
              <a:lnSpc>
                <a:spcPct val="107000"/>
              </a:lnSpc>
              <a:spcAft>
                <a:spcPts val="195"/>
              </a:spcAft>
              <a:buClr>
                <a:srgbClr val="000000"/>
              </a:buClr>
              <a:buSzPts val="950"/>
              <a:buFont typeface="Arial" panose="020B0604020202020204" pitchFamily="34" charset="0"/>
              <a:buChar char="•"/>
            </a:pPr>
            <a:r>
              <a:rPr lang="en-US" sz="1100">
                <a:solidFill>
                  <a:srgbClr val="000000"/>
                </a:solidFill>
                <a:uFill>
                  <a:solidFill>
                    <a:srgbClr val="000000"/>
                  </a:solidFill>
                </a:uFill>
                <a:ea typeface="Arial" panose="020B0604020202020204" pitchFamily="34" charset="0"/>
                <a:cs typeface="Arial" panose="020B0604020202020204" pitchFamily="34" charset="0"/>
              </a:rPr>
              <a:t>Individual projects – budget of € 3 mil:  </a:t>
            </a:r>
          </a:p>
          <a:p>
            <a:pPr marL="600075" lvl="1" indent="-257175" fontAlgn="base">
              <a:lnSpc>
                <a:spcPct val="107000"/>
              </a:lnSpc>
              <a:spcAft>
                <a:spcPts val="195"/>
              </a:spcAft>
              <a:buClr>
                <a:srgbClr val="000000"/>
              </a:buClr>
              <a:buSzPts val="950"/>
              <a:buFont typeface="Wingdings" panose="05000000000000000000" pitchFamily="2" charset="2"/>
              <a:buChar char="Ø"/>
            </a:pPr>
            <a:r>
              <a:rPr lang="en-US" sz="1100">
                <a:solidFill>
                  <a:srgbClr val="000000"/>
                </a:solidFill>
                <a:uFill>
                  <a:solidFill>
                    <a:srgbClr val="000000"/>
                  </a:solidFill>
                </a:uFill>
                <a:ea typeface="Arial" panose="020B0604020202020204" pitchFamily="34" charset="0"/>
                <a:cs typeface="Arial" panose="020B0604020202020204" pitchFamily="34" charset="0"/>
              </a:rPr>
              <a:t>Call 5(a) - EEA Grants, budget: €1,5 mil. and </a:t>
            </a:r>
          </a:p>
          <a:p>
            <a:pPr marL="600075" lvl="1" indent="-257175" fontAlgn="base">
              <a:lnSpc>
                <a:spcPct val="107000"/>
              </a:lnSpc>
              <a:spcAft>
                <a:spcPts val="195"/>
              </a:spcAft>
              <a:buClr>
                <a:srgbClr val="000000"/>
              </a:buClr>
              <a:buSzPts val="950"/>
              <a:buFont typeface="Wingdings" panose="05000000000000000000" pitchFamily="2" charset="2"/>
              <a:buChar char="Ø"/>
            </a:pPr>
            <a:r>
              <a:rPr lang="en-US" sz="1100">
                <a:solidFill>
                  <a:srgbClr val="000000"/>
                </a:solidFill>
                <a:uFill>
                  <a:solidFill>
                    <a:srgbClr val="000000"/>
                  </a:solidFill>
                </a:uFill>
                <a:ea typeface="Arial" panose="020B0604020202020204" pitchFamily="34" charset="0"/>
                <a:cs typeface="Arial" panose="020B0604020202020204" pitchFamily="34" charset="0"/>
              </a:rPr>
              <a:t>Call 5(b) - Norway Grants, budget: €1,5 mil</a:t>
            </a:r>
          </a:p>
          <a:p>
            <a:pPr fontAlgn="base">
              <a:lnSpc>
                <a:spcPct val="107000"/>
              </a:lnSpc>
              <a:spcAft>
                <a:spcPts val="195"/>
              </a:spcAft>
              <a:buClr>
                <a:srgbClr val="000000"/>
              </a:buClr>
              <a:buSzPts val="950"/>
            </a:pPr>
            <a:endParaRPr lang="en-US" sz="1100">
              <a:solidFill>
                <a:srgbClr val="000000"/>
              </a:solidFill>
              <a:uFill>
                <a:solidFill>
                  <a:srgbClr val="000000"/>
                </a:solidFill>
              </a:uFill>
              <a:ea typeface="Arial" panose="020B0604020202020204" pitchFamily="34" charset="0"/>
              <a:cs typeface="Arial" panose="020B0604020202020204" pitchFamily="34" charset="0"/>
            </a:endParaRPr>
          </a:p>
          <a:p>
            <a:pPr marL="257175" indent="-257175" fontAlgn="base">
              <a:lnSpc>
                <a:spcPct val="107000"/>
              </a:lnSpc>
              <a:spcAft>
                <a:spcPts val="23"/>
              </a:spcAft>
              <a:buClr>
                <a:srgbClr val="000000"/>
              </a:buClr>
              <a:buSzPts val="950"/>
              <a:buFont typeface="Arial" panose="020B0604020202020204" pitchFamily="34" charset="0"/>
              <a:buChar char="•"/>
            </a:pPr>
            <a:r>
              <a:rPr lang="en-US" sz="1100">
                <a:solidFill>
                  <a:srgbClr val="000000"/>
                </a:solidFill>
                <a:uFill>
                  <a:solidFill>
                    <a:srgbClr val="000000"/>
                  </a:solidFill>
                </a:uFill>
                <a:ea typeface="Arial" panose="020B0604020202020204" pitchFamily="34" charset="0"/>
                <a:cs typeface="Arial" panose="020B0604020202020204" pitchFamily="34" charset="0"/>
              </a:rPr>
              <a:t>SGS-5 - Norway Grants, budget: €1,1 mil. </a:t>
            </a:r>
            <a:endParaRPr lang="en-US" sz="1100">
              <a:solidFill>
                <a:srgbClr val="000000"/>
              </a:solidFill>
              <a:ea typeface="Times New Roman" panose="02020603050405020304" pitchFamily="18" charset="0"/>
            </a:endParaRPr>
          </a:p>
          <a:p>
            <a:pPr marL="498158" indent="-4763">
              <a:lnSpc>
                <a:spcPct val="107000"/>
              </a:lnSpc>
              <a:spcAft>
                <a:spcPts val="15"/>
              </a:spcAft>
            </a:pPr>
            <a:endParaRPr lang="en-US" sz="1100">
              <a:solidFill>
                <a:srgbClr val="000000"/>
              </a:solidFill>
              <a:ea typeface="Times New Roman" panose="02020603050405020304" pitchFamily="18" charset="0"/>
            </a:endParaRPr>
          </a:p>
          <a:p>
            <a:pPr marR="1128236" fontAlgn="base">
              <a:lnSpc>
                <a:spcPct val="107000"/>
              </a:lnSpc>
              <a:spcAft>
                <a:spcPts val="191"/>
              </a:spcAft>
              <a:buClr>
                <a:srgbClr val="000000"/>
              </a:buClr>
              <a:buSzPts val="950"/>
            </a:pPr>
            <a:r>
              <a:rPr lang="en-US" sz="1100" b="1">
                <a:solidFill>
                  <a:srgbClr val="000000"/>
                </a:solidFill>
                <a:uFill>
                  <a:solidFill>
                    <a:srgbClr val="000000"/>
                  </a:solidFill>
                </a:uFill>
                <a:ea typeface="Arial" panose="020B0604020202020204" pitchFamily="34" charset="0"/>
                <a:cs typeface="Arial" panose="020B0604020202020204" pitchFamily="34" charset="0"/>
              </a:rPr>
              <a:t>Proposal for minimum and maximum grant:  </a:t>
            </a:r>
          </a:p>
          <a:p>
            <a:pPr marL="600075" marR="1128236" lvl="1" indent="-257175" fontAlgn="base">
              <a:lnSpc>
                <a:spcPct val="107000"/>
              </a:lnSpc>
              <a:spcAft>
                <a:spcPts val="105"/>
              </a:spcAft>
              <a:buClr>
                <a:srgbClr val="000000"/>
              </a:buClr>
              <a:buSzPts val="950"/>
              <a:buFont typeface="Wingdings" panose="05000000000000000000" pitchFamily="2" charset="2"/>
              <a:buChar char="Ø"/>
            </a:pPr>
            <a:r>
              <a:rPr lang="en-US" sz="1100">
                <a:solidFill>
                  <a:srgbClr val="000000"/>
                </a:solidFill>
                <a:uFill>
                  <a:solidFill>
                    <a:srgbClr val="000000"/>
                  </a:solidFill>
                </a:uFill>
                <a:ea typeface="Arial" panose="020B0604020202020204" pitchFamily="34" charset="0"/>
                <a:cs typeface="Arial" panose="020B0604020202020204" pitchFamily="34" charset="0"/>
              </a:rPr>
              <a:t>Individual projects: €200.000 – € 500 000   </a:t>
            </a:r>
          </a:p>
          <a:p>
            <a:pPr marL="600075" marR="1128236" lvl="1" indent="-257175" fontAlgn="base">
              <a:lnSpc>
                <a:spcPct val="107000"/>
              </a:lnSpc>
              <a:spcAft>
                <a:spcPts val="15"/>
              </a:spcAft>
              <a:buClr>
                <a:srgbClr val="000000"/>
              </a:buClr>
              <a:buSzPts val="950"/>
              <a:buFont typeface="Wingdings" panose="05000000000000000000" pitchFamily="2" charset="2"/>
              <a:buChar char="Ø"/>
            </a:pPr>
            <a:r>
              <a:rPr lang="en-US" sz="1100" err="1">
                <a:solidFill>
                  <a:srgbClr val="000000"/>
                </a:solidFill>
                <a:uFill>
                  <a:solidFill>
                    <a:srgbClr val="000000"/>
                  </a:solidFill>
                </a:uFill>
                <a:ea typeface="Arial" panose="020B0604020202020204" pitchFamily="34" charset="0"/>
                <a:cs typeface="Arial" panose="020B0604020202020204" pitchFamily="34" charset="0"/>
              </a:rPr>
              <a:t>SGS</a:t>
            </a:r>
            <a:r>
              <a:rPr lang="en-US" sz="1100">
                <a:solidFill>
                  <a:srgbClr val="000000"/>
                </a:solidFill>
                <a:uFill>
                  <a:solidFill>
                    <a:srgbClr val="000000"/>
                  </a:solidFill>
                </a:uFill>
                <a:ea typeface="Arial" panose="020B0604020202020204" pitchFamily="34" charset="0"/>
                <a:cs typeface="Arial" panose="020B0604020202020204" pitchFamily="34" charset="0"/>
              </a:rPr>
              <a:t>: € 50 000 – € 200 000 </a:t>
            </a:r>
          </a:p>
          <a:p>
            <a:pPr marL="4763" indent="-4763">
              <a:lnSpc>
                <a:spcPct val="107000"/>
              </a:lnSpc>
              <a:spcAft>
                <a:spcPts val="15"/>
              </a:spcAft>
            </a:pPr>
            <a:r>
              <a:rPr lang="en-US" sz="1100">
                <a:solidFill>
                  <a:srgbClr val="000000"/>
                </a:solidFill>
                <a:ea typeface="Times New Roman" panose="02020603050405020304" pitchFamily="18" charset="0"/>
              </a:rPr>
              <a:t>   </a:t>
            </a:r>
          </a:p>
        </p:txBody>
      </p:sp>
      <p:graphicFrame>
        <p:nvGraphicFramePr>
          <p:cNvPr id="31" name="Table 30">
            <a:extLst>
              <a:ext uri="{FF2B5EF4-FFF2-40B4-BE49-F238E27FC236}">
                <a16:creationId xmlns:a16="http://schemas.microsoft.com/office/drawing/2014/main" id="{35F8D763-6360-47A5-A202-80F2DAB7530C}"/>
              </a:ext>
            </a:extLst>
          </p:cNvPr>
          <p:cNvGraphicFramePr>
            <a:graphicFrameLocks noGrp="1"/>
          </p:cNvGraphicFramePr>
          <p:nvPr>
            <p:extLst>
              <p:ext uri="{D42A27DB-BD31-4B8C-83A1-F6EECF244321}">
                <p14:modId xmlns:p14="http://schemas.microsoft.com/office/powerpoint/2010/main" val="2085492479"/>
              </p:ext>
            </p:extLst>
          </p:nvPr>
        </p:nvGraphicFramePr>
        <p:xfrm>
          <a:off x="3722348" y="2140983"/>
          <a:ext cx="4380690" cy="2568307"/>
        </p:xfrm>
        <a:graphic>
          <a:graphicData uri="http://schemas.openxmlformats.org/drawingml/2006/table">
            <a:tbl>
              <a:tblPr firstRow="1" firstCol="1" bandRow="1">
                <a:tableStyleId>{5C22544A-7EE6-4342-B048-85BDC9FD1C3A}</a:tableStyleId>
              </a:tblPr>
              <a:tblGrid>
                <a:gridCol w="1126001">
                  <a:extLst>
                    <a:ext uri="{9D8B030D-6E8A-4147-A177-3AD203B41FA5}">
                      <a16:colId xmlns:a16="http://schemas.microsoft.com/office/drawing/2014/main" val="4174182655"/>
                    </a:ext>
                  </a:extLst>
                </a:gridCol>
                <a:gridCol w="1632070">
                  <a:extLst>
                    <a:ext uri="{9D8B030D-6E8A-4147-A177-3AD203B41FA5}">
                      <a16:colId xmlns:a16="http://schemas.microsoft.com/office/drawing/2014/main" val="699924971"/>
                    </a:ext>
                  </a:extLst>
                </a:gridCol>
                <a:gridCol w="1622619">
                  <a:extLst>
                    <a:ext uri="{9D8B030D-6E8A-4147-A177-3AD203B41FA5}">
                      <a16:colId xmlns:a16="http://schemas.microsoft.com/office/drawing/2014/main" val="2470475330"/>
                    </a:ext>
                  </a:extLst>
                </a:gridCol>
              </a:tblGrid>
              <a:tr h="494687">
                <a:tc>
                  <a:txBody>
                    <a:bodyPr/>
                    <a:lstStyle/>
                    <a:p>
                      <a:pPr marL="458470" lvl="1">
                        <a:lnSpc>
                          <a:spcPct val="105000"/>
                        </a:lnSpc>
                      </a:pPr>
                      <a:r>
                        <a:rPr lang="en-US" sz="800">
                          <a:solidFill>
                            <a:schemeClr val="tx1"/>
                          </a:solidFill>
                          <a:effectLst/>
                        </a:rPr>
                        <a:t>Call/Scheme: </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nchor="ctr"/>
                </a:tc>
                <a:tc>
                  <a:txBody>
                    <a:bodyPr/>
                    <a:lstStyle/>
                    <a:p>
                      <a:pPr marL="457835" lvl="1">
                        <a:lnSpc>
                          <a:spcPct val="105000"/>
                        </a:lnSpc>
                      </a:pPr>
                      <a:r>
                        <a:rPr lang="en-US" sz="800">
                          <a:solidFill>
                            <a:schemeClr val="tx1"/>
                          </a:solidFill>
                          <a:effectLst/>
                        </a:rPr>
                        <a:t>Eligible Applicants: </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nchor="ctr"/>
                </a:tc>
                <a:tc>
                  <a:txBody>
                    <a:bodyPr/>
                    <a:lstStyle/>
                    <a:p>
                      <a:pPr marL="458470" lvl="1">
                        <a:lnSpc>
                          <a:spcPct val="105000"/>
                        </a:lnSpc>
                      </a:pPr>
                      <a:r>
                        <a:rPr lang="en-US" sz="800">
                          <a:solidFill>
                            <a:schemeClr val="tx1"/>
                          </a:solidFill>
                          <a:effectLst/>
                        </a:rPr>
                        <a:t>Eligible Partners:  </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nchor="ctr"/>
                </a:tc>
                <a:extLst>
                  <a:ext uri="{0D108BD9-81ED-4DB2-BD59-A6C34878D82A}">
                    <a16:rowId xmlns:a16="http://schemas.microsoft.com/office/drawing/2014/main" val="3263024726"/>
                  </a:ext>
                </a:extLst>
              </a:tr>
              <a:tr h="704760">
                <a:tc>
                  <a:txBody>
                    <a:bodyPr/>
                    <a:lstStyle/>
                    <a:p>
                      <a:pPr marL="1270" algn="ctr">
                        <a:lnSpc>
                          <a:spcPct val="105000"/>
                        </a:lnSpc>
                        <a:spcAft>
                          <a:spcPts val="885"/>
                        </a:spcAft>
                      </a:pPr>
                      <a:r>
                        <a:rPr lang="en-US" sz="800">
                          <a:solidFill>
                            <a:schemeClr val="tx1"/>
                          </a:solidFill>
                          <a:effectLst/>
                        </a:rPr>
                        <a:t>Call 5(a)</a:t>
                      </a:r>
                    </a:p>
                    <a:p>
                      <a:pPr marL="1270" algn="ctr">
                        <a:lnSpc>
                          <a:spcPct val="105000"/>
                        </a:lnSpc>
                        <a:spcAft>
                          <a:spcPts val="885"/>
                        </a:spcAft>
                      </a:pPr>
                      <a:r>
                        <a:rPr lang="en-GB" sz="800">
                          <a:solidFill>
                            <a:schemeClr val="tx1"/>
                          </a:solidFill>
                          <a:effectLst/>
                        </a:rPr>
                        <a:t>Enhanced research and development capacity​</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tc>
                <a:tc>
                  <a:txBody>
                    <a:bodyPr/>
                    <a:lstStyle/>
                    <a:p>
                      <a:pPr algn="ctr">
                        <a:lnSpc>
                          <a:spcPct val="127000"/>
                        </a:lnSpc>
                        <a:spcAft>
                          <a:spcPts val="610"/>
                        </a:spcAft>
                      </a:pPr>
                      <a:r>
                        <a:rPr lang="en-US" sz="700">
                          <a:effectLst/>
                        </a:rPr>
                        <a:t>Any entity, private or public, commercial or non-commercial, and non-governmental organizations, established as legal person in Romania.</a:t>
                      </a:r>
                      <a:endParaRPr lang="en-US" sz="700">
                        <a:effectLst/>
                        <a:latin typeface="Calibri" panose="020F0502020204030204" pitchFamily="34" charset="0"/>
                        <a:ea typeface="Calibri" panose="020F0502020204030204" pitchFamily="34" charset="0"/>
                      </a:endParaRPr>
                    </a:p>
                  </a:txBody>
                  <a:tcPr marL="50483" marR="49530" marT="79534" marB="0"/>
                </a:tc>
                <a:tc>
                  <a:txBody>
                    <a:bodyPr/>
                    <a:lstStyle/>
                    <a:p>
                      <a:pPr marL="635" algn="ctr">
                        <a:lnSpc>
                          <a:spcPct val="105000"/>
                        </a:lnSpc>
                      </a:pPr>
                      <a:r>
                        <a:rPr lang="en-US" sz="700">
                          <a:effectLst/>
                        </a:rPr>
                        <a:t>Any private or public entity, commercial or non-commercial, established as a legal person in Norway, Iceland, Liechtenstein or in Romania</a:t>
                      </a:r>
                      <a:endParaRPr lang="en-US" sz="700">
                        <a:effectLst/>
                        <a:latin typeface="Calibri" panose="020F0502020204030204" pitchFamily="34" charset="0"/>
                        <a:ea typeface="Calibri" panose="020F0502020204030204" pitchFamily="34" charset="0"/>
                      </a:endParaRPr>
                    </a:p>
                  </a:txBody>
                  <a:tcPr marL="50483" marR="49530" marT="79534" marB="0"/>
                </a:tc>
                <a:extLst>
                  <a:ext uri="{0D108BD9-81ED-4DB2-BD59-A6C34878D82A}">
                    <a16:rowId xmlns:a16="http://schemas.microsoft.com/office/drawing/2014/main" val="2432827875"/>
                  </a:ext>
                </a:extLst>
              </a:tr>
              <a:tr h="704760">
                <a:tc>
                  <a:txBody>
                    <a:bodyPr/>
                    <a:lstStyle/>
                    <a:p>
                      <a:pPr marL="1270" algn="ctr">
                        <a:lnSpc>
                          <a:spcPct val="105000"/>
                        </a:lnSpc>
                        <a:spcAft>
                          <a:spcPts val="895"/>
                        </a:spcAft>
                      </a:pPr>
                      <a:r>
                        <a:rPr lang="en-US" sz="800">
                          <a:solidFill>
                            <a:schemeClr val="tx1"/>
                          </a:solidFill>
                          <a:effectLst/>
                        </a:rPr>
                        <a:t>Call 5(b) </a:t>
                      </a:r>
                    </a:p>
                    <a:p>
                      <a:pPr marL="1270" algn="ctr">
                        <a:lnSpc>
                          <a:spcPct val="105000"/>
                        </a:lnSpc>
                        <a:spcAft>
                          <a:spcPts val="895"/>
                        </a:spcAft>
                      </a:pPr>
                      <a:r>
                        <a:rPr lang="en-GB" sz="800">
                          <a:solidFill>
                            <a:schemeClr val="tx1"/>
                          </a:solidFill>
                          <a:effectLst/>
                        </a:rPr>
                        <a:t>Enhanced research and development capacity​</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tc>
                <a:tc>
                  <a:txBody>
                    <a:bodyPr/>
                    <a:lstStyle/>
                    <a:p>
                      <a:pPr algn="ctr">
                        <a:lnSpc>
                          <a:spcPct val="127000"/>
                        </a:lnSpc>
                        <a:spcAft>
                          <a:spcPts val="590"/>
                        </a:spcAft>
                      </a:pPr>
                      <a:r>
                        <a:rPr lang="en-US" sz="700">
                          <a:effectLst/>
                        </a:rPr>
                        <a:t>Any entity, private or public, commercial or non-commercial, and non-governmental organizations, established as legal person in Romania.</a:t>
                      </a:r>
                      <a:endParaRPr lang="en-US" sz="700">
                        <a:effectLst/>
                        <a:latin typeface="Calibri" panose="020F0502020204030204" pitchFamily="34" charset="0"/>
                        <a:ea typeface="Calibri" panose="020F0502020204030204" pitchFamily="34" charset="0"/>
                      </a:endParaRPr>
                    </a:p>
                  </a:txBody>
                  <a:tcPr marL="50483" marR="49530" marT="79534" marB="0"/>
                </a:tc>
                <a:tc>
                  <a:txBody>
                    <a:bodyPr/>
                    <a:lstStyle/>
                    <a:p>
                      <a:pPr marL="635" algn="ctr">
                        <a:lnSpc>
                          <a:spcPct val="105000"/>
                        </a:lnSpc>
                      </a:pPr>
                      <a:r>
                        <a:rPr lang="en-US" sz="700">
                          <a:effectLst/>
                        </a:rPr>
                        <a:t>Any private or public entity, commercial or non-commercial, established as a legal person in Norway or in Romania</a:t>
                      </a:r>
                      <a:endParaRPr lang="en-US" sz="700">
                        <a:effectLst/>
                        <a:latin typeface="Calibri" panose="020F0502020204030204" pitchFamily="34" charset="0"/>
                        <a:ea typeface="Calibri" panose="020F0502020204030204" pitchFamily="34" charset="0"/>
                      </a:endParaRPr>
                    </a:p>
                  </a:txBody>
                  <a:tcPr marL="50483" marR="49530" marT="79534" marB="0"/>
                </a:tc>
                <a:extLst>
                  <a:ext uri="{0D108BD9-81ED-4DB2-BD59-A6C34878D82A}">
                    <a16:rowId xmlns:a16="http://schemas.microsoft.com/office/drawing/2014/main" val="2369804537"/>
                  </a:ext>
                </a:extLst>
              </a:tr>
              <a:tr h="664100">
                <a:tc>
                  <a:txBody>
                    <a:bodyPr/>
                    <a:lstStyle/>
                    <a:p>
                      <a:pPr marL="1270" algn="ctr">
                        <a:lnSpc>
                          <a:spcPct val="105000"/>
                        </a:lnSpc>
                        <a:spcAft>
                          <a:spcPts val="885"/>
                        </a:spcAft>
                      </a:pPr>
                      <a:r>
                        <a:rPr lang="en-US" sz="800" err="1">
                          <a:solidFill>
                            <a:schemeClr val="tx1"/>
                          </a:solidFill>
                          <a:effectLst/>
                        </a:rPr>
                        <a:t>SGS</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tc>
                <a:tc>
                  <a:txBody>
                    <a:bodyPr/>
                    <a:lstStyle/>
                    <a:p>
                      <a:pPr algn="ctr">
                        <a:lnSpc>
                          <a:spcPct val="127000"/>
                        </a:lnSpc>
                        <a:spcAft>
                          <a:spcPts val="610"/>
                        </a:spcAft>
                      </a:pPr>
                      <a:r>
                        <a:rPr lang="en-US" sz="700">
                          <a:effectLst/>
                        </a:rPr>
                        <a:t>Any entity, private or public, commercial or non-commercial, and non-governmental organizations, established as legal person in Romania.</a:t>
                      </a:r>
                      <a:endParaRPr lang="en-US" sz="700">
                        <a:effectLst/>
                        <a:latin typeface="Calibri" panose="020F0502020204030204" pitchFamily="34" charset="0"/>
                        <a:ea typeface="Calibri" panose="020F0502020204030204" pitchFamily="34" charset="0"/>
                      </a:endParaRPr>
                    </a:p>
                  </a:txBody>
                  <a:tcPr marL="50483" marR="49530" marT="79534" marB="0"/>
                </a:tc>
                <a:tc>
                  <a:txBody>
                    <a:bodyPr/>
                    <a:lstStyle/>
                    <a:p>
                      <a:pPr marL="635" algn="ctr">
                        <a:lnSpc>
                          <a:spcPct val="127000"/>
                        </a:lnSpc>
                        <a:spcAft>
                          <a:spcPts val="610"/>
                        </a:spcAft>
                      </a:pPr>
                      <a:r>
                        <a:rPr lang="en-US" sz="700">
                          <a:effectLst/>
                        </a:rPr>
                        <a:t>Any private or public entity, commercial or non-commercial, established as a legal person in Norway, Iceland, Liechtenstein or in Romania</a:t>
                      </a:r>
                      <a:endParaRPr lang="en-US" sz="700">
                        <a:effectLst/>
                        <a:latin typeface="Calibri" panose="020F0502020204030204" pitchFamily="34" charset="0"/>
                        <a:ea typeface="Calibri" panose="020F0502020204030204" pitchFamily="34" charset="0"/>
                      </a:endParaRPr>
                    </a:p>
                  </a:txBody>
                  <a:tcPr marL="50483" marR="49530" marT="79534" marB="0"/>
                </a:tc>
                <a:extLst>
                  <a:ext uri="{0D108BD9-81ED-4DB2-BD59-A6C34878D82A}">
                    <a16:rowId xmlns:a16="http://schemas.microsoft.com/office/drawing/2014/main" val="2949332789"/>
                  </a:ext>
                </a:extLst>
              </a:tr>
            </a:tbl>
          </a:graphicData>
        </a:graphic>
      </p:graphicFrame>
      <p:pic>
        <p:nvPicPr>
          <p:cNvPr id="1026" name="Picture 2">
            <a:extLst>
              <a:ext uri="{FF2B5EF4-FFF2-40B4-BE49-F238E27FC236}">
                <a16:creationId xmlns:a16="http://schemas.microsoft.com/office/drawing/2014/main" id="{026B6B46-06C2-401F-BAAD-CC4AF82C6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807" y="4533550"/>
            <a:ext cx="631079" cy="4405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966BAFEA-0136-4103-A683-C3DBA1E934C9}"/>
              </a:ext>
            </a:extLst>
          </p:cNvPr>
          <p:cNvSpPr txBox="1">
            <a:spLocks/>
          </p:cNvSpPr>
          <p:nvPr/>
        </p:nvSpPr>
        <p:spPr>
          <a:xfrm>
            <a:off x="266375" y="364527"/>
            <a:ext cx="8357328" cy="541570"/>
          </a:xfrm>
          <a:prstGeom prst="rect">
            <a:avLst/>
          </a:prstGeom>
        </p:spPr>
        <p:txBody>
          <a:bodyPr vert="horz" lIns="0" tIns="0" rIns="0" bIns="0" rtlCol="0" anchor="t">
            <a:normAutofit lnSpcReduction="10000"/>
          </a:bodyPr>
          <a:lstStyle>
            <a:lvl1pPr algn="l" defTabSz="685800" rtl="0" eaLnBrk="1" latinLnBrk="0" hangingPunct="1">
              <a:lnSpc>
                <a:spcPct val="90000"/>
              </a:lnSpc>
              <a:spcBef>
                <a:spcPct val="0"/>
              </a:spcBef>
              <a:buNone/>
              <a:defRPr sz="2100" kern="1200">
                <a:solidFill>
                  <a:schemeClr val="tx1"/>
                </a:solidFill>
                <a:latin typeface="+mj-lt"/>
                <a:ea typeface="+mj-ea"/>
                <a:cs typeface="+mj-cs"/>
              </a:defRPr>
            </a:lvl1pPr>
          </a:lstStyle>
          <a:p>
            <a:r>
              <a:rPr lang="en-US" sz="2000" b="1">
                <a:ea typeface="+mj-lt"/>
                <a:cs typeface="+mj-lt"/>
              </a:rPr>
              <a:t>Research and Development – </a:t>
            </a:r>
            <a:r>
              <a:rPr lang="en-US" sz="2000" b="1">
                <a:solidFill>
                  <a:srgbClr val="00B050"/>
                </a:solidFill>
                <a:ea typeface="+mj-lt"/>
                <a:cs typeface="+mj-lt"/>
              </a:rPr>
              <a:t>New</a:t>
            </a:r>
            <a:r>
              <a:rPr lang="en-US" sz="2000" b="1">
                <a:ea typeface="+mj-lt"/>
                <a:cs typeface="+mj-lt"/>
              </a:rPr>
              <a:t> Calls 5.a, 5.b, SGS -5 </a:t>
            </a:r>
            <a:endParaRPr lang="en-GB" sz="2000">
              <a:ea typeface="+mj-lt"/>
              <a:cs typeface="+mj-lt"/>
            </a:endParaRPr>
          </a:p>
          <a:p>
            <a:r>
              <a:rPr lang="en-US" sz="2000" b="1">
                <a:ea typeface="+mj-lt"/>
                <a:cs typeface="+mj-lt"/>
              </a:rPr>
              <a:t>a. Main Elements </a:t>
            </a:r>
            <a:endParaRPr lang="en-GB" sz="2000" b="1">
              <a:solidFill>
                <a:srgbClr val="000000"/>
              </a:solidFill>
              <a:ea typeface="+mj-lt"/>
              <a:cs typeface="+mj-lt"/>
            </a:endParaRPr>
          </a:p>
          <a:p>
            <a:endParaRPr lang="en-GB" i="1">
              <a:solidFill>
                <a:srgbClr val="00B050"/>
              </a:solidFill>
              <a:cs typeface="Calibri"/>
            </a:endParaRPr>
          </a:p>
        </p:txBody>
      </p:sp>
      <p:sp>
        <p:nvSpPr>
          <p:cNvPr id="6" name="TextBox 5">
            <a:extLst>
              <a:ext uri="{FF2B5EF4-FFF2-40B4-BE49-F238E27FC236}">
                <a16:creationId xmlns:a16="http://schemas.microsoft.com/office/drawing/2014/main" id="{0759B5F7-BF5A-4315-AEEE-812B6D51111C}"/>
              </a:ext>
            </a:extLst>
          </p:cNvPr>
          <p:cNvSpPr txBox="1"/>
          <p:nvPr/>
        </p:nvSpPr>
        <p:spPr>
          <a:xfrm>
            <a:off x="180976" y="992523"/>
            <a:ext cx="88391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Segoe UI"/>
              </a:rPr>
              <a:t>Research, Development and Innovation (</a:t>
            </a:r>
            <a:r>
              <a:rPr lang="en-US" sz="1200" err="1">
                <a:cs typeface="Segoe UI"/>
              </a:rPr>
              <a:t>R&amp;D&amp;I</a:t>
            </a:r>
            <a:r>
              <a:rPr lang="en-US" sz="1200">
                <a:cs typeface="Segoe UI"/>
              </a:rPr>
              <a:t>) in the energy sector: </a:t>
            </a:r>
            <a:r>
              <a:rPr lang="en-US" sz="1200" i="1">
                <a:cs typeface="Segoe UI"/>
              </a:rPr>
              <a:t>"Enhanced research and development capacity on renewable energy, energy efficiency and energy security</a:t>
            </a:r>
            <a:r>
              <a:rPr lang="en-US" sz="1200">
                <a:cs typeface="Segoe UI"/>
              </a:rPr>
              <a:t>"​</a:t>
            </a:r>
          </a:p>
          <a:p>
            <a:r>
              <a:rPr lang="en-US" sz="1200">
                <a:cs typeface="Segoe UI"/>
              </a:rPr>
              <a:t>​</a:t>
            </a:r>
          </a:p>
          <a:p>
            <a:r>
              <a:rPr lang="en-US" sz="1200">
                <a:cs typeface="Segoe UI"/>
              </a:rPr>
              <a:t>Contribution will be made towards increased  cooperation  between  research  institutions  and  enterprises.  Industrial and experimental research  projects  that  deliver  impact  during  the  programme  lifetime  will  be targeted.​</a:t>
            </a:r>
          </a:p>
        </p:txBody>
      </p:sp>
    </p:spTree>
    <p:extLst>
      <p:ext uri="{BB962C8B-B14F-4D97-AF65-F5344CB8AC3E}">
        <p14:creationId xmlns:p14="http://schemas.microsoft.com/office/powerpoint/2010/main" val="3131827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AC61AE-9F44-4B51-A35C-06D8126991D8}"/>
              </a:ext>
            </a:extLst>
          </p:cNvPr>
          <p:cNvSpPr>
            <a:spLocks noGrp="1"/>
          </p:cNvSpPr>
          <p:nvPr>
            <p:ph type="ctrTitle"/>
          </p:nvPr>
        </p:nvSpPr>
        <p:spPr>
          <a:xfrm>
            <a:off x="285690" y="283146"/>
            <a:ext cx="7894721" cy="635793"/>
          </a:xfrm>
        </p:spPr>
        <p:txBody>
          <a:bodyPr>
            <a:normAutofit/>
          </a:bodyPr>
          <a:lstStyle/>
          <a:p>
            <a:pPr>
              <a:lnSpc>
                <a:spcPct val="107000"/>
              </a:lnSpc>
            </a:pPr>
            <a:r>
              <a:rPr lang="en-US" b="1" kern="0">
                <a:solidFill>
                  <a:srgbClr val="000000"/>
                </a:solidFill>
                <a:uFill>
                  <a:solidFill>
                    <a:srgbClr val="000000"/>
                  </a:solidFill>
                </a:uFill>
                <a:ea typeface="Times New Roman" panose="02020603050405020304" pitchFamily="18" charset="0"/>
              </a:rPr>
              <a:t>b. Areas of Support and Eligible Activities </a:t>
            </a:r>
          </a:p>
        </p:txBody>
      </p:sp>
      <p:sp>
        <p:nvSpPr>
          <p:cNvPr id="27" name="Plassholder for innhold 2">
            <a:extLst>
              <a:ext uri="{FF2B5EF4-FFF2-40B4-BE49-F238E27FC236}">
                <a16:creationId xmlns:a16="http://schemas.microsoft.com/office/drawing/2014/main" id="{646E9969-4F23-43D6-905F-828DDCCE764D}"/>
              </a:ext>
            </a:extLst>
          </p:cNvPr>
          <p:cNvSpPr txBox="1">
            <a:spLocks/>
          </p:cNvSpPr>
          <p:nvPr/>
        </p:nvSpPr>
        <p:spPr>
          <a:xfrm>
            <a:off x="455415" y="1252010"/>
            <a:ext cx="4145161" cy="343138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4763">
              <a:lnSpc>
                <a:spcPct val="107000"/>
              </a:lnSpc>
              <a:spcAft>
                <a:spcPts val="15"/>
              </a:spcAft>
            </a:pPr>
            <a:r>
              <a:rPr lang="en-US" sz="1400">
                <a:solidFill>
                  <a:srgbClr val="000000"/>
                </a:solidFill>
                <a:latin typeface="Times New Roman" panose="02020603050405020304" pitchFamily="18" charset="0"/>
                <a:ea typeface="Times New Roman" panose="02020603050405020304" pitchFamily="18" charset="0"/>
              </a:rPr>
              <a:t>   </a:t>
            </a:r>
          </a:p>
        </p:txBody>
      </p:sp>
      <p:sp>
        <p:nvSpPr>
          <p:cNvPr id="30" name="TextBox 29">
            <a:extLst>
              <a:ext uri="{FF2B5EF4-FFF2-40B4-BE49-F238E27FC236}">
                <a16:creationId xmlns:a16="http://schemas.microsoft.com/office/drawing/2014/main" id="{28DDD429-1530-4659-A254-FA13FE493D13}"/>
              </a:ext>
            </a:extLst>
          </p:cNvPr>
          <p:cNvSpPr txBox="1"/>
          <p:nvPr/>
        </p:nvSpPr>
        <p:spPr>
          <a:xfrm>
            <a:off x="285690" y="718084"/>
            <a:ext cx="5808517" cy="3968394"/>
          </a:xfrm>
          <a:prstGeom prst="rect">
            <a:avLst/>
          </a:prstGeom>
          <a:noFill/>
        </p:spPr>
        <p:txBody>
          <a:bodyPr wrap="square" lIns="91440" tIns="45720" rIns="91440" bIns="45720" anchor="t">
            <a:spAutoFit/>
          </a:bodyPr>
          <a:lstStyle/>
          <a:p>
            <a:pPr algn="just">
              <a:lnSpc>
                <a:spcPct val="107000"/>
              </a:lnSpc>
              <a:spcBef>
                <a:spcPts val="225"/>
              </a:spcBef>
              <a:spcAft>
                <a:spcPts val="600"/>
              </a:spcAft>
            </a:pPr>
            <a:r>
              <a:rPr lang="en-GB" sz="1200">
                <a:latin typeface="Calibri"/>
                <a:ea typeface="Calibri" panose="020F0502020204030204" pitchFamily="34" charset="0"/>
                <a:cs typeface="Times New Roman"/>
              </a:rPr>
              <a:t>This Scheme can provide support for projects that will develop and implement activities aiming to enhance research and development capacity</a:t>
            </a:r>
            <a:r>
              <a:rPr lang="en-GB" sz="1200">
                <a:solidFill>
                  <a:srgbClr val="FF0000"/>
                </a:solidFill>
                <a:latin typeface="Calibri"/>
                <a:ea typeface="Calibri" panose="020F0502020204030204" pitchFamily="34" charset="0"/>
                <a:cs typeface="Times New Roman"/>
              </a:rPr>
              <a:t> </a:t>
            </a:r>
            <a:r>
              <a:rPr lang="en-GB" sz="1200">
                <a:latin typeface="Calibri"/>
                <a:ea typeface="Calibri" panose="020F0502020204030204" pitchFamily="34" charset="0"/>
                <a:cs typeface="Times New Roman"/>
              </a:rPr>
              <a:t>on renewable energy, energy efficiency and energy security</a:t>
            </a:r>
            <a:r>
              <a:rPr lang="en-GB" sz="1200">
                <a:latin typeface="Calibri"/>
                <a:ea typeface="Calibri" panose="020F0502020204030204" pitchFamily="34" charset="0"/>
                <a:cs typeface="Calibri"/>
              </a:rPr>
              <a:t>:</a:t>
            </a:r>
            <a:endParaRPr lang="nb-NO" sz="1200">
              <a:latin typeface="Calibri"/>
              <a:ea typeface="Times New Roman" panose="02020603050405020304" pitchFamily="18" charset="0"/>
              <a:cs typeface="Calibri"/>
            </a:endParaRPr>
          </a:p>
          <a:p>
            <a:pPr algn="just">
              <a:lnSpc>
                <a:spcPct val="107000"/>
              </a:lnSpc>
              <a:spcBef>
                <a:spcPts val="225"/>
              </a:spcBef>
              <a:spcAft>
                <a:spcPts val="600"/>
              </a:spcAft>
            </a:pPr>
            <a:r>
              <a:rPr lang="en-GB" sz="1200" b="1">
                <a:latin typeface="Calibri"/>
                <a:ea typeface="Calibri" panose="020F0502020204030204" pitchFamily="34" charset="0"/>
                <a:cs typeface="Calibri"/>
              </a:rPr>
              <a:t>     I. R</a:t>
            </a:r>
            <a:r>
              <a:rPr lang="en-GB" sz="1200" b="1">
                <a:latin typeface="Calibri"/>
                <a:ea typeface="Calibri" panose="020F0502020204030204" pitchFamily="34" charset="0"/>
                <a:cs typeface="Times New Roman"/>
              </a:rPr>
              <a:t>enewable energy, energy efficiency and energy security:</a:t>
            </a:r>
            <a:endParaRPr lang="nb-NO" sz="1200">
              <a:latin typeface="Calibri"/>
              <a:ea typeface="Times New Roman" panose="02020603050405020304" pitchFamily="18" charset="0"/>
              <a:cs typeface="Times New Roman"/>
            </a:endParaRPr>
          </a:p>
          <a:p>
            <a:pPr marL="257175" indent="-257175" algn="just">
              <a:spcBef>
                <a:spcPts val="225"/>
              </a:spcBef>
              <a:buFont typeface="+mj-lt"/>
              <a:buAutoNum type="alphaLcParenR"/>
            </a:pPr>
            <a:r>
              <a:rPr lang="en-GB" sz="1200">
                <a:latin typeface="Calibri"/>
                <a:ea typeface="Calibri" panose="020F0502020204030204" pitchFamily="34" charset="0"/>
                <a:cs typeface="Calibri"/>
              </a:rPr>
              <a:t>Novel technologies for challenges in Energy transitions from fossils based to less Carbon emissions. </a:t>
            </a:r>
            <a:endParaRPr lang="nb-NO" sz="1200">
              <a:latin typeface="Calibri"/>
              <a:ea typeface="Calibri" panose="020F0502020204030204" pitchFamily="34" charset="0"/>
            </a:endParaRPr>
          </a:p>
          <a:p>
            <a:pPr marL="257175" indent="-257175" algn="just">
              <a:spcBef>
                <a:spcPts val="225"/>
              </a:spcBef>
              <a:buFont typeface="+mj-lt"/>
              <a:buAutoNum type="alphaLcParenR"/>
            </a:pPr>
            <a:r>
              <a:rPr lang="en-GB" sz="1200">
                <a:solidFill>
                  <a:srgbClr val="000000"/>
                </a:solidFill>
                <a:latin typeface="Calibri"/>
                <a:ea typeface="Calibri" panose="020F0502020204030204" pitchFamily="34" charset="0"/>
                <a:cs typeface="Calibri"/>
              </a:rPr>
              <a:t>Research and Development related to technologies, equipment, tools, solutions, materials etc. for the energy transition.  </a:t>
            </a:r>
            <a:endParaRPr lang="nb-NO" sz="1200">
              <a:latin typeface="Calibri"/>
              <a:ea typeface="Calibri" panose="020F0502020204030204" pitchFamily="34" charset="0"/>
            </a:endParaRPr>
          </a:p>
          <a:p>
            <a:pPr marL="257175" indent="-257175" algn="just">
              <a:spcBef>
                <a:spcPts val="225"/>
              </a:spcBef>
              <a:buFont typeface="+mj-lt"/>
              <a:buAutoNum type="alphaLcParenR"/>
            </a:pPr>
            <a:r>
              <a:rPr lang="en-GB" sz="1200">
                <a:latin typeface="Calibri"/>
                <a:ea typeface="Calibri" panose="020F0502020204030204" pitchFamily="34" charset="0"/>
                <a:cs typeface="Calibri"/>
              </a:rPr>
              <a:t>Smart grid technologies, </a:t>
            </a:r>
            <a:endParaRPr lang="nb-NO" sz="1200">
              <a:latin typeface="Calibri"/>
              <a:ea typeface="Calibri" panose="020F0502020204030204" pitchFamily="34" charset="0"/>
            </a:endParaRPr>
          </a:p>
          <a:p>
            <a:pPr marL="257175" indent="-257175" algn="just">
              <a:spcBef>
                <a:spcPts val="225"/>
              </a:spcBef>
              <a:buFont typeface="+mj-lt"/>
              <a:buAutoNum type="alphaLcParenR"/>
            </a:pPr>
            <a:r>
              <a:rPr lang="en-GB" sz="1200">
                <a:latin typeface="Calibri"/>
                <a:ea typeface="Calibri" panose="020F0502020204030204" pitchFamily="34" charset="0"/>
                <a:cs typeface="Calibri"/>
              </a:rPr>
              <a:t>Energy valorisation of waste.</a:t>
            </a:r>
            <a:endParaRPr lang="nb-NO" sz="1200">
              <a:latin typeface="Calibri"/>
              <a:ea typeface="Calibri" panose="020F0502020204030204" pitchFamily="34" charset="0"/>
              <a:cs typeface="Calibri"/>
            </a:endParaRPr>
          </a:p>
          <a:p>
            <a:pPr marL="257175" indent="-257175" algn="just">
              <a:spcBef>
                <a:spcPts val="225"/>
              </a:spcBef>
              <a:buFont typeface="+mj-lt"/>
              <a:buAutoNum type="alphaLcParenR"/>
            </a:pPr>
            <a:r>
              <a:rPr lang="en-GB" sz="1200">
                <a:solidFill>
                  <a:srgbClr val="000000"/>
                </a:solidFill>
                <a:latin typeface="Calibri"/>
                <a:ea typeface="Calibri" panose="020F0502020204030204" pitchFamily="34" charset="0"/>
                <a:cs typeface="Calibri"/>
              </a:rPr>
              <a:t>Pre-feasibility/ Feasibility studies etc. for Carbon Capture and Storage (CCS); - </a:t>
            </a:r>
            <a:r>
              <a:rPr lang="en-GB" sz="1200">
                <a:latin typeface="Calibri"/>
                <a:ea typeface="Calibri" panose="020F0502020204030204" pitchFamily="34" charset="0"/>
                <a:cs typeface="Calibri"/>
              </a:rPr>
              <a:t>if they are part of an integrated project.</a:t>
            </a:r>
            <a:endParaRPr lang="nb-NO" sz="1200">
              <a:latin typeface="Calibri"/>
              <a:ea typeface="Calibri" panose="020F0502020204030204" pitchFamily="34" charset="0"/>
              <a:cs typeface="Calibri"/>
            </a:endParaRPr>
          </a:p>
          <a:p>
            <a:pPr algn="just">
              <a:lnSpc>
                <a:spcPct val="107000"/>
              </a:lnSpc>
              <a:spcBef>
                <a:spcPts val="225"/>
              </a:spcBef>
              <a:spcAft>
                <a:spcPts val="600"/>
              </a:spcAft>
            </a:pPr>
            <a:r>
              <a:rPr lang="en-GB" sz="1200" b="1">
                <a:latin typeface="Calibri"/>
                <a:ea typeface="Calibri" panose="020F0502020204030204" pitchFamily="34" charset="0"/>
                <a:cs typeface="Calibri"/>
              </a:rPr>
              <a:t>   II.  Renewable - Hydropower:</a:t>
            </a:r>
            <a:endParaRPr lang="nb-NO" sz="1200">
              <a:latin typeface="Calibri"/>
              <a:ea typeface="Times New Roman" panose="02020603050405020304" pitchFamily="18" charset="0"/>
              <a:cs typeface="Calibri"/>
            </a:endParaRPr>
          </a:p>
          <a:p>
            <a:pPr marL="257175" indent="-257175" algn="just">
              <a:spcBef>
                <a:spcPts val="225"/>
              </a:spcBef>
              <a:buFont typeface="+mj-lt"/>
              <a:buAutoNum type="alphaLcParenR"/>
            </a:pPr>
            <a:r>
              <a:rPr lang="en-GB" sz="1200">
                <a:solidFill>
                  <a:srgbClr val="000000"/>
                </a:solidFill>
                <a:latin typeface="Calibri"/>
                <a:ea typeface="Calibri" panose="020F0502020204030204" pitchFamily="34" charset="0"/>
                <a:cs typeface="Calibri"/>
              </a:rPr>
              <a:t>Energy generation in Non-Powered Dams originally built for water supply, cooling water for industry or irrigation.    </a:t>
            </a:r>
            <a:endParaRPr lang="nb-NO" sz="1200">
              <a:latin typeface="Calibri"/>
              <a:ea typeface="Calibri" panose="020F0502020204030204" pitchFamily="34" charset="0"/>
            </a:endParaRPr>
          </a:p>
          <a:p>
            <a:pPr marL="257175" indent="-257175" algn="just">
              <a:spcBef>
                <a:spcPts val="225"/>
              </a:spcBef>
              <a:buFont typeface="+mj-lt"/>
              <a:buAutoNum type="alphaLcParenR"/>
            </a:pPr>
            <a:r>
              <a:rPr lang="en-GB" sz="1200">
                <a:solidFill>
                  <a:srgbClr val="000000"/>
                </a:solidFill>
                <a:latin typeface="Calibri"/>
                <a:ea typeface="Calibri" panose="020F0502020204030204" pitchFamily="34" charset="0"/>
                <a:cs typeface="Calibri"/>
              </a:rPr>
              <a:t>Safety of classical hydro power stations operated for designed conditions.</a:t>
            </a:r>
            <a:endParaRPr lang="nb-NO" sz="1200">
              <a:latin typeface="Calibri"/>
              <a:ea typeface="Calibri" panose="020F0502020204030204" pitchFamily="34" charset="0"/>
              <a:cs typeface="Calibri"/>
            </a:endParaRPr>
          </a:p>
          <a:p>
            <a:pPr marL="257175" indent="-257175" algn="just">
              <a:spcBef>
                <a:spcPts val="225"/>
              </a:spcBef>
              <a:buFont typeface="+mj-lt"/>
              <a:buAutoNum type="alphaLcParenR"/>
            </a:pPr>
            <a:r>
              <a:rPr lang="en-GB" sz="1200">
                <a:solidFill>
                  <a:srgbClr val="000000"/>
                </a:solidFill>
                <a:latin typeface="Calibri"/>
                <a:ea typeface="Calibri" panose="020F0502020204030204" pitchFamily="34" charset="0"/>
                <a:cs typeface="Calibri"/>
              </a:rPr>
              <a:t>Safety of old hydro power stations against the effect of natural hazards. </a:t>
            </a:r>
            <a:endParaRPr lang="nb-NO" sz="1200">
              <a:latin typeface="Calibri"/>
              <a:ea typeface="Calibri" panose="020F0502020204030204" pitchFamily="34" charset="0"/>
            </a:endParaRPr>
          </a:p>
          <a:p>
            <a:r>
              <a:rPr lang="en-GB" sz="1200">
                <a:latin typeface="Calibri"/>
                <a:ea typeface="Times New Roman" panose="02020603050405020304" pitchFamily="18" charset="0"/>
                <a:cs typeface="Times New Roman"/>
              </a:rPr>
              <a:t>d)    Pump storage plants. </a:t>
            </a:r>
            <a:r>
              <a:rPr lang="en-US" sz="1200">
                <a:solidFill>
                  <a:srgbClr val="000000"/>
                </a:solidFill>
                <a:ea typeface="Times New Roman" panose="02020603050405020304" pitchFamily="18" charset="0"/>
              </a:rPr>
              <a:t>   </a:t>
            </a:r>
            <a:endParaRPr lang="en-US" sz="1200">
              <a:solidFill>
                <a:srgbClr val="000000"/>
              </a:solidFill>
              <a:ea typeface="Times New Roman" panose="02020603050405020304" pitchFamily="18" charset="0"/>
              <a:cs typeface="Calibri"/>
            </a:endParaRPr>
          </a:p>
        </p:txBody>
      </p:sp>
      <p:pic>
        <p:nvPicPr>
          <p:cNvPr id="7" name="Picture 2">
            <a:extLst>
              <a:ext uri="{FF2B5EF4-FFF2-40B4-BE49-F238E27FC236}">
                <a16:creationId xmlns:a16="http://schemas.microsoft.com/office/drawing/2014/main" id="{108DB8E9-4EDB-44A1-A3CA-A0A7F2331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807" y="4533550"/>
            <a:ext cx="631079" cy="4405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Diagram&#10;&#10;Description automatically generated">
            <a:extLst>
              <a:ext uri="{FF2B5EF4-FFF2-40B4-BE49-F238E27FC236}">
                <a16:creationId xmlns:a16="http://schemas.microsoft.com/office/drawing/2014/main" id="{1CEA5970-9573-45DA-A01E-A1D33B25AE8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17257" y="669715"/>
            <a:ext cx="2582070" cy="3649684"/>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B56A8100-F283-4637-9573-C775F10C8FEB}"/>
              </a:ext>
            </a:extLst>
          </p:cNvPr>
          <p:cNvSpPr txBox="1"/>
          <p:nvPr/>
        </p:nvSpPr>
        <p:spPr>
          <a:xfrm>
            <a:off x="6363015" y="4481340"/>
            <a:ext cx="2177553" cy="113585"/>
          </a:xfrm>
          <a:prstGeom prst="rect">
            <a:avLst/>
          </a:prstGeom>
        </p:spPr>
        <p:txBody>
          <a:bodyPr lIns="91440" tIns="45720" rIns="91440" bIns="45720" anchor="t">
            <a:noAutofit/>
          </a:bodyPr>
          <a:lstStyle/>
          <a:p>
            <a:r>
              <a:rPr lang="en-US" sz="600">
                <a:hlinkClick r:id="rId5"/>
              </a:rPr>
              <a:t>This Photo</a:t>
            </a:r>
            <a:r>
              <a:rPr lang="en-US" sz="600"/>
              <a:t> by Unknown author is licensed under </a:t>
            </a:r>
            <a:r>
              <a:rPr lang="en-US" sz="600">
                <a:hlinkClick r:id="rId6"/>
              </a:rPr>
              <a:t>CC BY-NC-ND</a:t>
            </a:r>
            <a:r>
              <a:rPr lang="en-US" sz="600"/>
              <a:t>.</a:t>
            </a:r>
            <a:endParaRPr lang="en-US" sz="600">
              <a:cs typeface="Calibri"/>
            </a:endParaRPr>
          </a:p>
        </p:txBody>
      </p:sp>
    </p:spTree>
    <p:extLst>
      <p:ext uri="{BB962C8B-B14F-4D97-AF65-F5344CB8AC3E}">
        <p14:creationId xmlns:p14="http://schemas.microsoft.com/office/powerpoint/2010/main" val="3671444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61210C-0324-488E-B7D5-12ED3553F988}"/>
              </a:ext>
            </a:extLst>
          </p:cNvPr>
          <p:cNvSpPr txBox="1"/>
          <p:nvPr/>
        </p:nvSpPr>
        <p:spPr>
          <a:xfrm>
            <a:off x="214509" y="806152"/>
            <a:ext cx="5191817" cy="3298897"/>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514338">
              <a:lnSpc>
                <a:spcPct val="90000"/>
              </a:lnSpc>
              <a:spcAft>
                <a:spcPts val="600"/>
              </a:spcAft>
            </a:pPr>
            <a:r>
              <a:rPr lang="en-US" sz="1200"/>
              <a:t>Projects on </a:t>
            </a:r>
            <a:r>
              <a:rPr lang="en-US" sz="1200" u="sng"/>
              <a:t>Research and Development</a:t>
            </a:r>
            <a:r>
              <a:rPr lang="en-US" sz="1200"/>
              <a:t> must contribute directly to these:</a:t>
            </a:r>
            <a:endParaRPr lang="en-US" sz="1200">
              <a:cs typeface="Calibri"/>
            </a:endParaRPr>
          </a:p>
          <a:p>
            <a:pPr defTabSz="514338">
              <a:lnSpc>
                <a:spcPct val="90000"/>
              </a:lnSpc>
              <a:spcAft>
                <a:spcPts val="600"/>
              </a:spcAft>
            </a:pPr>
            <a:r>
              <a:rPr lang="en-US" sz="1200" b="1"/>
              <a:t>Outcome indicators:     </a:t>
            </a:r>
            <a:endParaRPr lang="en-US" sz="1200" b="1">
              <a:cs typeface="Calibri"/>
            </a:endParaRPr>
          </a:p>
          <a:p>
            <a:pPr defTabSz="514338">
              <a:lnSpc>
                <a:spcPct val="90000"/>
              </a:lnSpc>
              <a:spcAft>
                <a:spcPts val="600"/>
              </a:spcAft>
            </a:pPr>
            <a:r>
              <a:rPr lang="en-US" sz="1200" u="sng"/>
              <a:t>Enhanced research and development capacity on renewable energy, energy:</a:t>
            </a:r>
            <a:r>
              <a:rPr lang="en-US" sz="1200"/>
              <a:t>   </a:t>
            </a:r>
            <a:endParaRPr lang="en-US" sz="1200">
              <a:cs typeface="Calibri"/>
            </a:endParaRPr>
          </a:p>
          <a:p>
            <a:pPr defTabSz="514338">
              <a:lnSpc>
                <a:spcPct val="90000"/>
              </a:lnSpc>
              <a:spcAft>
                <a:spcPts val="600"/>
              </a:spcAft>
            </a:pPr>
            <a:r>
              <a:rPr lang="en-US" sz="1200"/>
              <a:t>a. Number of renewable energy, energy efficiency and energy security technologies/solutions/services developed   </a:t>
            </a:r>
            <a:endParaRPr lang="en-US" sz="1200">
              <a:cs typeface="Calibri"/>
            </a:endParaRPr>
          </a:p>
          <a:p>
            <a:pPr defTabSz="514338">
              <a:lnSpc>
                <a:spcPct val="90000"/>
              </a:lnSpc>
              <a:spcAft>
                <a:spcPts val="600"/>
              </a:spcAft>
            </a:pPr>
            <a:r>
              <a:rPr lang="en-US" sz="1200"/>
              <a:t>b. Number of successful joint applications for Intellectual Property protection (copyrights, industrial design, trademarks, patents) by research institutions and enterprises   </a:t>
            </a:r>
            <a:endParaRPr lang="en-US" sz="1200">
              <a:cs typeface="Calibri"/>
            </a:endParaRPr>
          </a:p>
          <a:p>
            <a:pPr defTabSz="514338">
              <a:lnSpc>
                <a:spcPct val="90000"/>
              </a:lnSpc>
              <a:spcAft>
                <a:spcPts val="600"/>
              </a:spcAft>
              <a:buFont typeface="Arial" panose="020B0604020202020204" pitchFamily="34" charset="0"/>
              <a:buChar char="•"/>
            </a:pPr>
            <a:endParaRPr lang="en-US" sz="1200" b="1">
              <a:cs typeface="Calibri"/>
            </a:endParaRPr>
          </a:p>
          <a:p>
            <a:pPr defTabSz="514338">
              <a:lnSpc>
                <a:spcPct val="90000"/>
              </a:lnSpc>
              <a:spcAft>
                <a:spcPts val="600"/>
              </a:spcAft>
            </a:pPr>
            <a:r>
              <a:rPr lang="en-US" sz="1200" b="1"/>
              <a:t>Output indicators:     </a:t>
            </a:r>
            <a:endParaRPr lang="en-US" sz="1200">
              <a:cs typeface="Calibri"/>
            </a:endParaRPr>
          </a:p>
          <a:p>
            <a:pPr defTabSz="514338">
              <a:lnSpc>
                <a:spcPct val="90000"/>
              </a:lnSpc>
              <a:spcAft>
                <a:spcPts val="600"/>
              </a:spcAft>
            </a:pPr>
            <a:r>
              <a:rPr lang="en-US" sz="1200" u="sng"/>
              <a:t>Increased support to renewable energy, energy efficiency and Installed capacity for production of</a:t>
            </a:r>
            <a:r>
              <a:rPr lang="en-US" sz="1200"/>
              <a:t> </a:t>
            </a:r>
            <a:r>
              <a:rPr lang="en-US" sz="1200" u="sng"/>
              <a:t>hydropower electricity (in MW); </a:t>
            </a:r>
            <a:r>
              <a:rPr lang="en-US" sz="1200"/>
              <a:t>   </a:t>
            </a:r>
            <a:endParaRPr lang="en-US" sz="1200">
              <a:cs typeface="Calibri"/>
            </a:endParaRPr>
          </a:p>
          <a:p>
            <a:pPr defTabSz="514338">
              <a:lnSpc>
                <a:spcPct val="90000"/>
              </a:lnSpc>
              <a:spcAft>
                <a:spcPts val="600"/>
              </a:spcAft>
            </a:pPr>
            <a:r>
              <a:rPr lang="en-US" sz="1200"/>
              <a:t>a. Number of research and development on renewable energy, energy efficiency and energy security projects supported   </a:t>
            </a:r>
            <a:endParaRPr lang="en-US" sz="1200">
              <a:cs typeface="Calibri"/>
            </a:endParaRPr>
          </a:p>
          <a:p>
            <a:pPr defTabSz="514338">
              <a:lnSpc>
                <a:spcPct val="90000"/>
              </a:lnSpc>
              <a:spcAft>
                <a:spcPts val="600"/>
              </a:spcAft>
            </a:pPr>
            <a:r>
              <a:rPr lang="en-US" sz="1200"/>
              <a:t>b. Number of signed collaborative agreements between research institutions and enterprises involved in the programme    </a:t>
            </a:r>
            <a:endParaRPr lang="en-US" sz="1200">
              <a:cs typeface="Calibri"/>
            </a:endParaRPr>
          </a:p>
          <a:p>
            <a:pPr defTabSz="514338">
              <a:lnSpc>
                <a:spcPct val="90000"/>
              </a:lnSpc>
              <a:spcAft>
                <a:spcPts val="600"/>
              </a:spcAft>
            </a:pPr>
            <a:r>
              <a:rPr lang="en-US" sz="1200" b="1">
                <a:ea typeface="+mn-lt"/>
                <a:cs typeface="+mn-lt"/>
              </a:rPr>
              <a:t>Optionally, projects may contribute to this outcome indicator:    </a:t>
            </a:r>
            <a:endParaRPr lang="en-US" sz="1200">
              <a:ea typeface="+mn-lt"/>
              <a:cs typeface="+mn-lt"/>
            </a:endParaRPr>
          </a:p>
          <a:p>
            <a:pPr defTabSz="514338">
              <a:lnSpc>
                <a:spcPct val="90000"/>
              </a:lnSpc>
              <a:spcAft>
                <a:spcPts val="600"/>
              </a:spcAft>
            </a:pPr>
            <a:r>
              <a:rPr lang="en-US" sz="1200">
                <a:ea typeface="+mn-lt"/>
                <a:cs typeface="+mn-lt"/>
              </a:rPr>
              <a:t>Number of jobs created. </a:t>
            </a:r>
            <a:endParaRPr lang="en-US">
              <a:ea typeface="+mn-lt"/>
              <a:cs typeface="+mn-lt"/>
            </a:endParaRPr>
          </a:p>
          <a:p>
            <a:pPr defTabSz="514338">
              <a:lnSpc>
                <a:spcPct val="90000"/>
              </a:lnSpc>
              <a:spcAft>
                <a:spcPts val="600"/>
              </a:spcAft>
              <a:buFont typeface="Arial" panose="020B0604020202020204" pitchFamily="34" charset="0"/>
              <a:buChar char="•"/>
            </a:pPr>
            <a:endParaRPr lang="en-US" sz="1200">
              <a:cs typeface="Calibri"/>
            </a:endParaRPr>
          </a:p>
          <a:p>
            <a:pPr defTabSz="514338">
              <a:lnSpc>
                <a:spcPct val="90000"/>
              </a:lnSpc>
              <a:spcAft>
                <a:spcPts val="600"/>
              </a:spcAft>
            </a:pPr>
            <a:r>
              <a:rPr lang="en-US" sz="1200"/>
              <a:t>   </a:t>
            </a:r>
            <a:endParaRPr lang="en-US" sz="1200">
              <a:cs typeface="Calibri"/>
            </a:endParaRPr>
          </a:p>
          <a:p>
            <a:pPr defTabSz="514338">
              <a:lnSpc>
                <a:spcPct val="90000"/>
              </a:lnSpc>
              <a:spcAft>
                <a:spcPts val="600"/>
              </a:spcAft>
            </a:pPr>
            <a:endParaRPr lang="en-US" sz="1200">
              <a:cs typeface="Calibri"/>
            </a:endParaRPr>
          </a:p>
        </p:txBody>
      </p:sp>
      <p:pic>
        <p:nvPicPr>
          <p:cNvPr id="8" name="Picture 8" descr="Student constructing electric prototype">
            <a:extLst>
              <a:ext uri="{FF2B5EF4-FFF2-40B4-BE49-F238E27FC236}">
                <a16:creationId xmlns:a16="http://schemas.microsoft.com/office/drawing/2014/main" id="{F05E15E2-A9B6-458D-AD58-9BC0F39D5FAB}"/>
              </a:ext>
            </a:extLst>
          </p:cNvPr>
          <p:cNvPicPr>
            <a:picLocks noGrp="1" noChangeAspect="1"/>
          </p:cNvPicPr>
          <p:nvPr>
            <p:ph idx="15"/>
          </p:nvPr>
        </p:nvPicPr>
        <p:blipFill rotWithShape="1">
          <a:blip r:embed="rId3"/>
          <a:srcRect l="2486" r="14114" b="4"/>
          <a:stretch/>
        </p:blipFill>
        <p:spPr>
          <a:xfrm>
            <a:off x="5656069" y="989353"/>
            <a:ext cx="3286738" cy="2961471"/>
          </a:xfrm>
          <a:prstGeom prst="rect">
            <a:avLst/>
          </a:prstGeom>
          <a:ln>
            <a:noFill/>
          </a:ln>
          <a:effectLst>
            <a:outerShdw blurRad="292100" dist="139700" dir="2700000" algn="tl" rotWithShape="0">
              <a:srgbClr val="333333">
                <a:alpha val="65000"/>
              </a:srgbClr>
            </a:outerShdw>
          </a:effectLst>
        </p:spPr>
      </p:pic>
      <p:sp>
        <p:nvSpPr>
          <p:cNvPr id="13" name="Slide Number Placeholder 3">
            <a:extLst>
              <a:ext uri="{FF2B5EF4-FFF2-40B4-BE49-F238E27FC236}">
                <a16:creationId xmlns:a16="http://schemas.microsoft.com/office/drawing/2014/main" id="{A68C6CE7-1102-4CAE-A260-F23171D238F0}"/>
              </a:ext>
            </a:extLst>
          </p:cNvPr>
          <p:cNvSpPr>
            <a:spLocks noGrp="1"/>
          </p:cNvSpPr>
          <p:nvPr>
            <p:ph type="sldNum" sz="quarter" idx="4"/>
          </p:nvPr>
        </p:nvSpPr>
        <p:spPr>
          <a:xfrm>
            <a:off x="8389093" y="4680586"/>
            <a:ext cx="360000" cy="107722"/>
          </a:xfrm>
        </p:spPr>
        <p:txBody>
          <a:bodyPr/>
          <a:lstStyle/>
          <a:p>
            <a:pPr>
              <a:spcAft>
                <a:spcPts val="600"/>
              </a:spcAft>
            </a:pPr>
            <a:fld id="{45D54F3E-5908-4C83-B5CA-2A5BDE9E6817}" type="slidenum">
              <a:rPr lang="nb-NO" smtClean="0"/>
              <a:pPr>
                <a:spcAft>
                  <a:spcPts val="600"/>
                </a:spcAft>
              </a:pPr>
              <a:t>9</a:t>
            </a:fld>
            <a:endParaRPr lang="nb-NO"/>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2870208" y="345983"/>
            <a:ext cx="3762003" cy="307777"/>
          </a:xfrm>
        </p:spPr>
        <p:txBody>
          <a:bodyPr vert="horz" wrap="square" lIns="0" tIns="0" rIns="0" bIns="0" rtlCol="0" anchor="t" anchorCtr="0">
            <a:normAutofit/>
          </a:bodyPr>
          <a:lstStyle/>
          <a:p>
            <a:r>
              <a:rPr lang="en-US"/>
              <a:t>Outcomes and Outputs</a:t>
            </a:r>
          </a:p>
          <a:p>
            <a:pPr>
              <a:spcAft>
                <a:spcPts val="600"/>
              </a:spcAft>
            </a:pPr>
            <a:endParaRPr lang="en-US"/>
          </a:p>
        </p:txBody>
      </p:sp>
      <p:sp>
        <p:nvSpPr>
          <p:cNvPr id="4" name="Slide Number Placeholder 3" hidden="1">
            <a:extLst>
              <a:ext uri="{FF2B5EF4-FFF2-40B4-BE49-F238E27FC236}">
                <a16:creationId xmlns:a16="http://schemas.microsoft.com/office/drawing/2014/main" id="{8BA4471D-6DCE-4678-A607-234FDCEED386}"/>
              </a:ext>
            </a:extLst>
          </p:cNvPr>
          <p:cNvSpPr>
            <a:spLocks noGrp="1"/>
          </p:cNvSpPr>
          <p:nvPr>
            <p:ph type="sldNum" sz="quarter" idx="4294967295"/>
          </p:nvPr>
        </p:nvSpPr>
        <p:spPr>
          <a:xfrm>
            <a:off x="8389093" y="4680586"/>
            <a:ext cx="360000" cy="107722"/>
          </a:xfrm>
        </p:spPr>
        <p:txBody>
          <a:bodyPr/>
          <a:lstStyle/>
          <a:p>
            <a:pPr>
              <a:spcAft>
                <a:spcPts val="600"/>
              </a:spcAft>
            </a:pPr>
            <a:fld id="{45D54F3E-5908-4C83-B5CA-2A5BDE9E6817}" type="slidenum">
              <a:rPr lang="nb-NO" smtClean="0"/>
              <a:pPr>
                <a:spcAft>
                  <a:spcPts val="600"/>
                </a:spcAft>
              </a:pPr>
              <a:t>9</a:t>
            </a:fld>
            <a:endParaRPr lang="nb-NO"/>
          </a:p>
        </p:txBody>
      </p:sp>
      <p:sp>
        <p:nvSpPr>
          <p:cNvPr id="12" name="TextBox 11">
            <a:extLst>
              <a:ext uri="{FF2B5EF4-FFF2-40B4-BE49-F238E27FC236}">
                <a16:creationId xmlns:a16="http://schemas.microsoft.com/office/drawing/2014/main" id="{037592A1-09DC-4A01-AA97-5845569210DF}"/>
              </a:ext>
            </a:extLst>
          </p:cNvPr>
          <p:cNvSpPr txBox="1"/>
          <p:nvPr/>
        </p:nvSpPr>
        <p:spPr>
          <a:xfrm>
            <a:off x="6200884" y="3974880"/>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0563C1"/>
                </a:solidFill>
                <a:cs typeface="Segoe UI"/>
                <a:hlinkClick r:id="rId4"/>
              </a:rPr>
              <a:t>This Photo</a:t>
            </a:r>
            <a:r>
              <a:rPr lang="en-US" sz="600"/>
              <a:t> by Unknown author is licensed under </a:t>
            </a:r>
            <a:r>
              <a:rPr lang="en-US" sz="600">
                <a:solidFill>
                  <a:srgbClr val="0563C1"/>
                </a:solidFill>
                <a:cs typeface="Segoe UI"/>
                <a:hlinkClick r:id="rId5"/>
              </a:rPr>
              <a:t>CC BY-NC-ND</a:t>
            </a:r>
            <a:r>
              <a:rPr lang="en-US" sz="600"/>
              <a:t>.</a:t>
            </a:r>
          </a:p>
        </p:txBody>
      </p:sp>
    </p:spTree>
    <p:extLst>
      <p:ext uri="{BB962C8B-B14F-4D97-AF65-F5344CB8AC3E}">
        <p14:creationId xmlns:p14="http://schemas.microsoft.com/office/powerpoint/2010/main" val="332988668"/>
      </p:ext>
    </p:extLst>
  </p:cSld>
  <p:clrMapOvr>
    <a:masterClrMapping/>
  </p:clrMapOvr>
</p:sld>
</file>

<file path=ppt/theme/theme1.xml><?xml version="1.0" encoding="utf-8"?>
<a:theme xmlns:a="http://schemas.openxmlformats.org/drawingml/2006/main" name="Innovasjon_Norge_PPT_BokmÜl_169">
  <a:themeElements>
    <a:clrScheme name="IN_profilfarger 1">
      <a:dk1>
        <a:srgbClr val="000000"/>
      </a:dk1>
      <a:lt1>
        <a:srgbClr val="FFFFFF"/>
      </a:lt1>
      <a:dk2>
        <a:srgbClr val="53565A"/>
      </a:dk2>
      <a:lt2>
        <a:srgbClr val="D9D9D6"/>
      </a:lt2>
      <a:accent1>
        <a:srgbClr val="A4DBE8"/>
      </a:accent1>
      <a:accent2>
        <a:srgbClr val="E03E52"/>
      </a:accent2>
      <a:accent3>
        <a:srgbClr val="753BBD"/>
      </a:accent3>
      <a:accent4>
        <a:srgbClr val="F6EB61"/>
      </a:accent4>
      <a:accent5>
        <a:srgbClr val="C6D6E3"/>
      </a:accent5>
      <a:accent6>
        <a:srgbClr val="7AE1BF"/>
      </a:accent6>
      <a:hlink>
        <a:srgbClr val="000000"/>
      </a:hlink>
      <a:folHlink>
        <a:srgbClr val="00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0DE6E11D-7E16-5B41-B566-F0F62DFA4E1C}" vid="{54764C10-A4F8-4B4E-8E41-09E5633598DE}"/>
    </a:ext>
  </a:extLst>
</a:theme>
</file>

<file path=ppt/theme/theme2.xml><?xml version="1.0" encoding="utf-8"?>
<a:theme xmlns:a="http://schemas.openxmlformats.org/drawingml/2006/main" name="Office-tema">
  <a:themeElements>
    <a:clrScheme name="Custom 2">
      <a:dk1>
        <a:srgbClr val="000000"/>
      </a:dk1>
      <a:lt1>
        <a:srgbClr val="FFFFFF"/>
      </a:lt1>
      <a:dk2>
        <a:srgbClr val="44546A"/>
      </a:dk2>
      <a:lt2>
        <a:srgbClr val="E7E6E6"/>
      </a:lt2>
      <a:accent1>
        <a:srgbClr val="A4DBE8"/>
      </a:accent1>
      <a:accent2>
        <a:srgbClr val="E03D52"/>
      </a:accent2>
      <a:accent3>
        <a:srgbClr val="7AE1BF"/>
      </a:accent3>
      <a:accent4>
        <a:srgbClr val="FFD2BB"/>
      </a:accent4>
      <a:accent5>
        <a:srgbClr val="A4DBE8"/>
      </a:accent5>
      <a:accent6>
        <a:srgbClr val="FFD2BB"/>
      </a:accent6>
      <a:hlink>
        <a:srgbClr val="0563C1"/>
      </a:hlink>
      <a:folHlink>
        <a:srgbClr val="954F72"/>
      </a:folHlink>
    </a:clrScheme>
    <a:fontScheme name="Custom 1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ovation Norway ppt.template 2020 ENG" id="{5D6743A2-9D57-C247-ACCF-FAE205B29084}" vid="{9DBFF245-34AB-F044-9BD0-33E35EE1ABE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85430B3FFFA94E83F7932E1DE93B77" ma:contentTypeVersion="21" ma:contentTypeDescription="Create a new document." ma:contentTypeScope="" ma:versionID="4dd6f830c42508b0b19dc3785acdfd94">
  <xsd:schema xmlns:xsd="http://www.w3.org/2001/XMLSchema" xmlns:xs="http://www.w3.org/2001/XMLSchema" xmlns:p="http://schemas.microsoft.com/office/2006/metadata/properties" xmlns:ns1="http://schemas.microsoft.com/sharepoint/v3" xmlns:ns2="6ee981c3-3e74-458b-9583-f389e4bc4216" xmlns:ns3="9afd52f1-5c19-4352-a00b-d9c21e944711" xmlns:ns4="62e8883c-5188-4302-a00a-120ef88c78b8" targetNamespace="http://schemas.microsoft.com/office/2006/metadata/properties" ma:root="true" ma:fieldsID="d45cf4320f632eb53f63236b41a4d656" ns1:_="" ns2:_="" ns3:_="" ns4:_="">
    <xsd:import namespace="http://schemas.microsoft.com/sharepoint/v3"/>
    <xsd:import namespace="6ee981c3-3e74-458b-9583-f389e4bc4216"/>
    <xsd:import namespace="9afd52f1-5c19-4352-a00b-d9c21e944711"/>
    <xsd:import namespace="62e8883c-5188-4302-a00a-120ef88c78b8"/>
    <xsd:element name="properties">
      <xsd:complexType>
        <xsd:sequence>
          <xsd:element name="documentManagement">
            <xsd:complexType>
              <xsd:all>
                <xsd:element ref="ns2:IN_DivisionName" minOccurs="0"/>
                <xsd:element ref="ns2:IN_DivisionNumber" minOccurs="0"/>
                <xsd:element ref="ns2:IN_ArchiveCaseNumber" minOccurs="0"/>
                <xsd:element ref="ns2:IN_ArchiveAccessCode" minOccurs="0"/>
                <xsd:element ref="ns2:SharedWithUsers" minOccurs="0"/>
                <xsd:element ref="ns2:SharedWithDetails" minOccurs="0"/>
                <xsd:element ref="ns3:MediaServiceMetadata" minOccurs="0"/>
                <xsd:element ref="ns3:MediaServiceFastMetadata" minOccurs="0"/>
                <xsd:element ref="ns3:MediaServiceDateTaken" minOccurs="0"/>
                <xsd:element ref="ns4:IN_Archiving_DocType" minOccurs="0"/>
                <xsd:element ref="ns3:MediaServiceAutoTags" minOccurs="0"/>
                <xsd:element ref="ns3:MediaServiceLocation" minOccurs="0"/>
                <xsd:element ref="ns3:MediaServiceOCR" minOccurs="0"/>
                <xsd:element ref="ns4:IN_Archiving_ArchiveId"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981c3-3e74-458b-9583-f389e4bc4216" elementFormDefault="qualified">
    <xsd:import namespace="http://schemas.microsoft.com/office/2006/documentManagement/types"/>
    <xsd:import namespace="http://schemas.microsoft.com/office/infopath/2007/PartnerControls"/>
    <xsd:element name="IN_DivisionName" ma:index="8" nillable="true" ma:displayName="Division name" ma:default="Brand Norway" ma:internalName="IN_DivisionName">
      <xsd:simpleType>
        <xsd:restriction base="dms:Text">
          <xsd:maxLength value="255"/>
        </xsd:restriction>
      </xsd:simpleType>
    </xsd:element>
    <xsd:element name="IN_DivisionNumber" ma:index="9" nillable="true" ma:displayName="Division number" ma:internalName="IN_DivisionNumber">
      <xsd:simpleType>
        <xsd:restriction base="dms:Text">
          <xsd:maxLength value="255"/>
        </xsd:restriction>
      </xsd:simpleType>
    </xsd:element>
    <xsd:element name="IN_ArchiveCaseNumber" ma:index="10" nillable="true" ma:displayName="Archive case number" ma:internalName="IN_ArchiveCaseNumber">
      <xsd:simpleType>
        <xsd:restriction base="dms:Text">
          <xsd:maxLength value="255"/>
        </xsd:restriction>
      </xsd:simpleType>
    </xsd:element>
    <xsd:element name="IN_ArchiveAccessCode" ma:index="11" nillable="true" ma:displayName="Archive access code" ma:default="UI" ma:internalName="IN_ArchiveAccessCode">
      <xsd:simpleType>
        <xsd:restriction base="dms:Text">
          <xsd:maxLength value="255"/>
        </xsd:restrictio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fd52f1-5c19-4352-a00b-d9c21e944711"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e8883c-5188-4302-a00a-120ef88c78b8" elementFormDefault="qualified">
    <xsd:import namespace="http://schemas.microsoft.com/office/2006/documentManagement/types"/>
    <xsd:import namespace="http://schemas.microsoft.com/office/infopath/2007/PartnerControls"/>
    <xsd:element name="IN_Archiving_DocType" ma:index="17" nillable="true" ma:displayName="Document Type" ma:default="Fundamental Document" ma:format="Dropdown" ma:internalName="IN_Archiving_DocType">
      <xsd:simpleType>
        <xsd:restriction base="dms:Choice">
          <xsd:enumeration value="Report"/>
          <xsd:enumeration value="Article"/>
          <xsd:enumeration value="Presentation"/>
          <xsd:enumeration value="Speech"/>
          <xsd:enumeration value="Fundamental Document"/>
          <xsd:enumeration value="Minutes of Meeting"/>
          <xsd:enumeration value="Other"/>
        </xsd:restriction>
      </xsd:simpleType>
    </xsd:element>
    <xsd:element name="IN_Archiving_ArchiveId" ma:index="21" nillable="true" ma:displayName="Archive Number" ma:description="Case number from ePhorte" ma:internalName="Archive_x0020_Numb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N_ArchiveCaseNumber xmlns="6ee981c3-3e74-458b-9583-f389e4bc4216" xsi:nil="true"/>
    <IN_ArchiveAccessCode xmlns="6ee981c3-3e74-458b-9583-f389e4bc4216">UI</IN_ArchiveAccessCode>
    <IN_Archiving_ArchiveId xmlns="62e8883c-5188-4302-a00a-120ef88c78b8" xsi:nil="true"/>
    <IN_Archiving_DocType xmlns="62e8883c-5188-4302-a00a-120ef88c78b8">Fundamental Document</IN_Archiving_DocType>
    <IN_DivisionName xmlns="6ee981c3-3e74-458b-9583-f389e4bc4216">Brand Norway</IN_DivisionName>
    <IN_DivisionNumber xmlns="6ee981c3-3e74-458b-9583-f389e4bc4216" xsi:nil="true"/>
    <SharedWithUsers xmlns="6ee981c3-3e74-458b-9583-f389e4bc4216">
      <UserInfo>
        <DisplayName>Gabriela Constantin</DisplayName>
        <AccountId>1721</AccountId>
        <AccountType/>
      </UserInfo>
      <UserInfo>
        <DisplayName>Sercin Omer</DisplayName>
        <AccountId>1968</AccountId>
        <AccountType/>
      </UserInfo>
      <UserInfo>
        <DisplayName>Raluca-Elena Fanaru</DisplayName>
        <AccountId>1975</AccountId>
        <AccountType/>
      </UserInfo>
      <UserInfo>
        <DisplayName>Inger Elisabeth Strand Karni</DisplayName>
        <AccountId>2608</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DC23B5F-20F1-4162-8F65-8D35940FB70B}">
  <ds:schemaRefs>
    <ds:schemaRef ds:uri="http://schemas.microsoft.com/sharepoint/v3/contenttype/forms"/>
  </ds:schemaRefs>
</ds:datastoreItem>
</file>

<file path=customXml/itemProps2.xml><?xml version="1.0" encoding="utf-8"?>
<ds:datastoreItem xmlns:ds="http://schemas.openxmlformats.org/officeDocument/2006/customXml" ds:itemID="{94E544B1-09E0-4F4E-ADA8-35B6D34EB129}">
  <ds:schemaRefs>
    <ds:schemaRef ds:uri="62e8883c-5188-4302-a00a-120ef88c78b8"/>
    <ds:schemaRef ds:uri="6ee981c3-3e74-458b-9583-f389e4bc4216"/>
    <ds:schemaRef ds:uri="9afd52f1-5c19-4352-a00b-d9c21e9447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A6729FC-55DA-49FF-8A47-1FA5BA031616}">
  <ds:schemaRefs>
    <ds:schemaRef ds:uri="http://www.w3.org/XML/1998/namespace"/>
    <ds:schemaRef ds:uri="http://purl.org/dc/terms/"/>
    <ds:schemaRef ds:uri="http://schemas.microsoft.com/sharepoint/v3"/>
    <ds:schemaRef ds:uri="http://schemas.microsoft.com/office/2006/metadata/properties"/>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62e8883c-5188-4302-a00a-120ef88c78b8"/>
    <ds:schemaRef ds:uri="9afd52f1-5c19-4352-a00b-d9c21e944711"/>
    <ds:schemaRef ds:uri="6ee981c3-3e74-458b-9583-f389e4bc4216"/>
  </ds:schemaRefs>
</ds:datastoreItem>
</file>

<file path=docProps/app.xml><?xml version="1.0" encoding="utf-8"?>
<Properties xmlns="http://schemas.openxmlformats.org/officeDocument/2006/extended-properties" xmlns:vt="http://schemas.openxmlformats.org/officeDocument/2006/docPropsVTypes">
  <Template/>
  <TotalTime>0</TotalTime>
  <Words>2073</Words>
  <Application>Microsoft Office PowerPoint</Application>
  <PresentationFormat>Skjermfremvisning (16:9)</PresentationFormat>
  <Paragraphs>261</Paragraphs>
  <Slides>21</Slides>
  <Notes>21</Notes>
  <HiddenSlides>0</HiddenSlides>
  <MMClips>0</MMClips>
  <ScaleCrop>false</ScaleCrop>
  <HeadingPairs>
    <vt:vector size="6" baseType="variant">
      <vt:variant>
        <vt:lpstr>Brukte skrifter</vt:lpstr>
      </vt:variant>
      <vt:variant>
        <vt:i4>8</vt:i4>
      </vt:variant>
      <vt:variant>
        <vt:lpstr>Tema</vt:lpstr>
      </vt:variant>
      <vt:variant>
        <vt:i4>2</vt:i4>
      </vt:variant>
      <vt:variant>
        <vt:lpstr>Lysbildetitler</vt:lpstr>
      </vt:variant>
      <vt:variant>
        <vt:i4>21</vt:i4>
      </vt:variant>
    </vt:vector>
  </HeadingPairs>
  <TitlesOfParts>
    <vt:vector size="31" baseType="lpstr">
      <vt:lpstr>Arial</vt:lpstr>
      <vt:lpstr>Calibri</vt:lpstr>
      <vt:lpstr>Calibri Light</vt:lpstr>
      <vt:lpstr>Circular</vt:lpstr>
      <vt:lpstr>Circular-Book</vt:lpstr>
      <vt:lpstr>Times New Roman</vt:lpstr>
      <vt:lpstr>Wingdings</vt:lpstr>
      <vt:lpstr>Wingdings,Sans-Serif</vt:lpstr>
      <vt:lpstr>Innovasjon_Norge_PPT_BokmÜl_169</vt:lpstr>
      <vt:lpstr>Office-tema</vt:lpstr>
      <vt:lpstr>Energy and Innovation: Research and development webinar and matchmaking</vt:lpstr>
      <vt:lpstr>Energy Programme in Romania</vt:lpstr>
      <vt:lpstr>Energy Programme in Romania Working together for a green and competitive Europe!</vt:lpstr>
      <vt:lpstr>Programme activities in the coming period - New Calls  </vt:lpstr>
      <vt:lpstr>Energy Programme in Romania</vt:lpstr>
      <vt:lpstr>PowerPoint-presentasjon</vt:lpstr>
      <vt:lpstr>PowerPoint-presentasjon</vt:lpstr>
      <vt:lpstr>b. Areas of Support and Eligible Activities </vt:lpstr>
      <vt:lpstr>Outcomes and Outputs </vt:lpstr>
      <vt:lpstr>Specific documents on Research and Development area, which are relevant for the present Calls</vt:lpstr>
      <vt:lpstr>Donor Partnership Projects</vt:lpstr>
      <vt:lpstr>PowerPoint-presentasjon</vt:lpstr>
      <vt:lpstr>Introduction</vt:lpstr>
      <vt:lpstr>Read before filling in the form…</vt:lpstr>
      <vt:lpstr>Detailed Budget</vt:lpstr>
      <vt:lpstr>Balance Sheet – Historical Data</vt:lpstr>
      <vt:lpstr>P&amp;L_historic</vt:lpstr>
      <vt:lpstr>Balance Sheet and Profit and Loss – Historical data</vt:lpstr>
      <vt:lpstr>PowerPoint-presentasjon</vt:lpstr>
      <vt:lpstr>Q&amp;A Session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8th Cooperation Committee Meeting Energy Programme in Romania</dc:title>
  <dc:creator>Raluca-Elena Fanaru</dc:creator>
  <dc:description/>
  <cp:lastModifiedBy>Sara Linnea Hansson Lier</cp:lastModifiedBy>
  <cp:revision>3</cp:revision>
  <cp:lastPrinted>2020-11-26T09:43:38Z</cp:lastPrinted>
  <dcterms:created xsi:type="dcterms:W3CDTF">2020-11-20T12:16:53Z</dcterms:created>
  <dcterms:modified xsi:type="dcterms:W3CDTF">2021-09-21T10:02:07Z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0x010100A985430B3FFFA94E83F7932E1DE93B77</vt:lpwstr>
  </property>
</Properties>
</file>