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80" r:id="rId4"/>
    <p:sldId id="258" r:id="rId5"/>
    <p:sldId id="282" r:id="rId6"/>
    <p:sldId id="279" r:id="rId7"/>
    <p:sldId id="264" r:id="rId8"/>
    <p:sldId id="269" r:id="rId9"/>
    <p:sldId id="28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DE4"/>
    <a:srgbClr val="B1C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4912" y="1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A925B-37F4-40C1-8F88-0505ED9CF1A1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4DFBD-ADAB-4672-9AF7-F9D8CA2E4E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512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4DFBD-ADAB-4672-9AF7-F9D8CA2E4E6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3933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048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584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460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461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69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817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419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664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824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922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159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475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98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62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24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CDD60-5EF9-499B-9117-071620D1153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0645A3-F4AF-42CD-BD27-4578559714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768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inko.salopek@marservis.hr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E65D15-3223-5977-F79E-69C16BA9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496" y="1656297"/>
            <a:ext cx="7766936" cy="2556344"/>
          </a:xfrm>
        </p:spPr>
        <p:txBody>
          <a:bodyPr/>
          <a:lstStyle/>
          <a:p>
            <a:pPr algn="ctr"/>
            <a:r>
              <a:rPr lang="hr-HR" dirty="0" err="1">
                <a:solidFill>
                  <a:srgbClr val="B1CADE"/>
                </a:solidFill>
              </a:rPr>
              <a:t>EcoCube</a:t>
            </a:r>
            <a:r>
              <a:rPr lang="hr-HR" dirty="0">
                <a:solidFill>
                  <a:srgbClr val="B1CADE"/>
                </a:solidFill>
              </a:rPr>
              <a:t> – </a:t>
            </a:r>
            <a:br>
              <a:rPr lang="hr-HR" dirty="0">
                <a:solidFill>
                  <a:srgbClr val="B1CADE"/>
                </a:solidFill>
              </a:rPr>
            </a:br>
            <a:r>
              <a:rPr lang="hr-HR" dirty="0" err="1">
                <a:solidFill>
                  <a:srgbClr val="B1CADE"/>
                </a:solidFill>
              </a:rPr>
              <a:t>Fully</a:t>
            </a:r>
            <a:r>
              <a:rPr lang="hr-HR" dirty="0">
                <a:solidFill>
                  <a:srgbClr val="B1CADE"/>
                </a:solidFill>
              </a:rPr>
              <a:t> </a:t>
            </a:r>
            <a:r>
              <a:rPr lang="hr-HR" dirty="0" err="1">
                <a:solidFill>
                  <a:srgbClr val="B1CADE"/>
                </a:solidFill>
              </a:rPr>
              <a:t>electric</a:t>
            </a:r>
            <a:r>
              <a:rPr lang="hr-HR" dirty="0">
                <a:solidFill>
                  <a:srgbClr val="B1CADE"/>
                </a:solidFill>
              </a:rPr>
              <a:t> </a:t>
            </a:r>
            <a:r>
              <a:rPr lang="hr-HR" dirty="0" err="1">
                <a:solidFill>
                  <a:srgbClr val="B1CADE"/>
                </a:solidFill>
              </a:rPr>
              <a:t>waste</a:t>
            </a:r>
            <a:r>
              <a:rPr lang="hr-HR" dirty="0">
                <a:solidFill>
                  <a:srgbClr val="B1CADE"/>
                </a:solidFill>
              </a:rPr>
              <a:t> management </a:t>
            </a:r>
            <a:r>
              <a:rPr lang="hr-HR" dirty="0" err="1">
                <a:solidFill>
                  <a:srgbClr val="B1CADE"/>
                </a:solidFill>
              </a:rPr>
              <a:t>island</a:t>
            </a:r>
            <a:endParaRPr lang="hr-HR" dirty="0">
              <a:solidFill>
                <a:srgbClr val="B1CADE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DF8D82A-9752-D814-4CA0-F6792F493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915" y="4420639"/>
            <a:ext cx="7766936" cy="1096899"/>
          </a:xfrm>
        </p:spPr>
        <p:txBody>
          <a:bodyPr/>
          <a:lstStyle/>
          <a:p>
            <a:r>
              <a:rPr lang="hr-HR" dirty="0" err="1"/>
              <a:t>By</a:t>
            </a:r>
            <a:r>
              <a:rPr lang="hr-HR" dirty="0"/>
              <a:t> Marservis d.o.o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EA3EBE3-9F57-F305-1711-2BE974CC9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885498"/>
              </p:ext>
            </p:extLst>
          </p:nvPr>
        </p:nvGraphicFramePr>
        <p:xfrm>
          <a:off x="3573670" y="108227"/>
          <a:ext cx="33655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na slika" r:id="rId3" imgW="9030164" imgH="2013053" progId="Paint.Picture">
                  <p:embed/>
                </p:oleObj>
              </mc:Choice>
              <mc:Fallback>
                <p:oleObj name="Bitmapna slika" r:id="rId3" imgW="9030164" imgH="2013053" progId="Paint.Picture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FEA3EBE3-9F57-F305-1711-2BE974CC9C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670" y="108227"/>
                        <a:ext cx="33655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Ravni poveznik 4">
            <a:extLst>
              <a:ext uri="{FF2B5EF4-FFF2-40B4-BE49-F238E27FC236}">
                <a16:creationId xmlns:a16="http://schemas.microsoft.com/office/drawing/2014/main" id="{849E8C4F-436D-259C-7599-E74E75B450C3}"/>
              </a:ext>
            </a:extLst>
          </p:cNvPr>
          <p:cNvCxnSpPr/>
          <p:nvPr/>
        </p:nvCxnSpPr>
        <p:spPr>
          <a:xfrm flipV="1">
            <a:off x="3008520" y="786299"/>
            <a:ext cx="4495800" cy="127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3">
            <a:extLst>
              <a:ext uri="{FF2B5EF4-FFF2-40B4-BE49-F238E27FC236}">
                <a16:creationId xmlns:a16="http://schemas.microsoft.com/office/drawing/2014/main" id="{89671118-BCF1-B405-4EAD-C1A44F7D9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722" y="3224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231723-C7F1-EBD5-F4EE-2F941B8F1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722" y="7796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B68C40D-1161-D819-015C-679197076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1" y="5117557"/>
            <a:ext cx="1828433" cy="140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66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25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" name="Slika 2" descr="Cat render in it's natural habitat&#10;">
            <a:extLst>
              <a:ext uri="{FF2B5EF4-FFF2-40B4-BE49-F238E27FC236}">
                <a16:creationId xmlns:a16="http://schemas.microsoft.com/office/drawing/2014/main" id="{17143E90-2741-BC6C-A6FD-70CB252DCD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2296" b="11096"/>
          <a:stretch/>
        </p:blipFill>
        <p:spPr>
          <a:xfrm>
            <a:off x="-3175" y="10"/>
            <a:ext cx="12191999" cy="6857990"/>
          </a:xfrm>
          <a:prstGeom prst="rect">
            <a:avLst/>
          </a:prstGeom>
        </p:spPr>
      </p:pic>
      <p:sp>
        <p:nvSpPr>
          <p:cNvPr id="59" name="Isosceles Triangle 37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Parallelogram 39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41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43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Isosceles Triangle 49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FC9BD60-9751-B21B-BBC4-521B0AED5A5C}"/>
              </a:ext>
            </a:extLst>
          </p:cNvPr>
          <p:cNvSpPr txBox="1"/>
          <p:nvPr/>
        </p:nvSpPr>
        <p:spPr>
          <a:xfrm>
            <a:off x="4197865" y="1736091"/>
            <a:ext cx="5526157" cy="2369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THANK YOU FOR YOUR ATTENTION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2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Dinko Salopek, </a:t>
            </a:r>
            <a:r>
              <a:rPr lang="en-US" sz="2200" b="1" dirty="0" err="1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Nav.Arch</a:t>
            </a:r>
            <a:endParaRPr lang="en-US" sz="2200" b="1" dirty="0">
              <a:solidFill>
                <a:schemeClr val="accent1"/>
              </a:solidFill>
              <a:effectLst/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dinko.salopek@marservis.hr</a:t>
            </a:r>
            <a:endParaRPr lang="en-US" sz="2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www.marservis.hr</a:t>
            </a:r>
          </a:p>
        </p:txBody>
      </p:sp>
      <p:sp>
        <p:nvSpPr>
          <p:cNvPr id="66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3763819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E65D15-3223-5977-F79E-69C16BA9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2496" y="1195760"/>
            <a:ext cx="7766936" cy="4343392"/>
          </a:xfrm>
        </p:spPr>
        <p:txBody>
          <a:bodyPr anchor="ctr" anchorCtr="0"/>
          <a:lstStyle/>
          <a:p>
            <a:pPr algn="l"/>
            <a:r>
              <a:rPr lang="hr-HR" sz="4000" dirty="0">
                <a:solidFill>
                  <a:srgbClr val="0070C0"/>
                </a:solidFill>
              </a:rPr>
              <a:t>Marservis d.o.o.</a:t>
            </a:r>
            <a:br>
              <a:rPr lang="hr-HR" sz="2800" dirty="0">
                <a:solidFill>
                  <a:srgbClr val="0070C0"/>
                </a:solidFill>
              </a:rPr>
            </a:br>
            <a:br>
              <a:rPr lang="hr-HR" sz="1400" dirty="0">
                <a:solidFill>
                  <a:srgbClr val="0070C0"/>
                </a:solidFill>
              </a:rPr>
            </a:br>
            <a:r>
              <a:rPr lang="hr-HR" sz="2400" dirty="0">
                <a:solidFill>
                  <a:srgbClr val="0070C0"/>
                </a:solidFill>
              </a:rPr>
              <a:t>- </a:t>
            </a:r>
            <a:r>
              <a:rPr lang="hr-HR" sz="2400" dirty="0" err="1">
                <a:solidFill>
                  <a:srgbClr val="0070C0"/>
                </a:solidFill>
              </a:rPr>
              <a:t>founded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in</a:t>
            </a:r>
            <a:r>
              <a:rPr lang="hr-HR" sz="2400" dirty="0">
                <a:solidFill>
                  <a:srgbClr val="0070C0"/>
                </a:solidFill>
              </a:rPr>
              <a:t> 1994.</a:t>
            </a:r>
            <a:br>
              <a:rPr lang="hr-HR" sz="2400" dirty="0">
                <a:solidFill>
                  <a:srgbClr val="0070C0"/>
                </a:solidFill>
              </a:rPr>
            </a:br>
            <a:r>
              <a:rPr lang="hr-HR" sz="2400" dirty="0">
                <a:solidFill>
                  <a:srgbClr val="0070C0"/>
                </a:solidFill>
              </a:rPr>
              <a:t>- 19 </a:t>
            </a:r>
            <a:r>
              <a:rPr lang="hr-HR" sz="2400" dirty="0" err="1">
                <a:solidFill>
                  <a:srgbClr val="0070C0"/>
                </a:solidFill>
              </a:rPr>
              <a:t>people</a:t>
            </a:r>
            <a:br>
              <a:rPr lang="hr-HR" sz="2400" dirty="0">
                <a:solidFill>
                  <a:srgbClr val="0070C0"/>
                </a:solidFill>
              </a:rPr>
            </a:br>
            <a:r>
              <a:rPr lang="hr-HR" sz="2400" dirty="0">
                <a:solidFill>
                  <a:srgbClr val="0070C0"/>
                </a:solidFill>
              </a:rPr>
              <a:t>- </a:t>
            </a:r>
            <a:r>
              <a:rPr lang="hr-HR" sz="2400" dirty="0" err="1">
                <a:solidFill>
                  <a:srgbClr val="0070C0"/>
                </a:solidFill>
              </a:rPr>
              <a:t>nautical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service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in</a:t>
            </a:r>
            <a:r>
              <a:rPr lang="hr-HR" sz="2400" dirty="0">
                <a:solidFill>
                  <a:srgbClr val="0070C0"/>
                </a:solidFill>
              </a:rPr>
              <a:t> Marina Novigrad</a:t>
            </a:r>
            <a:br>
              <a:rPr lang="hr-HR" sz="2400" dirty="0">
                <a:solidFill>
                  <a:srgbClr val="0070C0"/>
                </a:solidFill>
              </a:rPr>
            </a:br>
            <a:r>
              <a:rPr lang="hr-HR" sz="2400" dirty="0">
                <a:solidFill>
                  <a:srgbClr val="0070C0"/>
                </a:solidFill>
              </a:rPr>
              <a:t>- FRP </a:t>
            </a:r>
            <a:r>
              <a:rPr lang="hr-HR" sz="2400" dirty="0" err="1">
                <a:solidFill>
                  <a:srgbClr val="0070C0"/>
                </a:solidFill>
              </a:rPr>
              <a:t>boatbuilding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in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Kaštelir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since</a:t>
            </a:r>
            <a:r>
              <a:rPr lang="hr-HR" sz="2400" dirty="0">
                <a:solidFill>
                  <a:srgbClr val="0070C0"/>
                </a:solidFill>
              </a:rPr>
              <a:t> 2002.</a:t>
            </a:r>
            <a:br>
              <a:rPr lang="hr-HR" sz="2400" dirty="0">
                <a:solidFill>
                  <a:srgbClr val="0070C0"/>
                </a:solidFill>
              </a:rPr>
            </a:br>
            <a:r>
              <a:rPr lang="hr-HR" sz="2400" dirty="0">
                <a:solidFill>
                  <a:srgbClr val="0070C0"/>
                </a:solidFill>
              </a:rPr>
              <a:t>- Electric </a:t>
            </a:r>
            <a:r>
              <a:rPr lang="hr-HR" sz="2400" dirty="0" err="1">
                <a:solidFill>
                  <a:srgbClr val="0070C0"/>
                </a:solidFill>
              </a:rPr>
              <a:t>boats</a:t>
            </a:r>
            <a:r>
              <a:rPr lang="hr-HR" sz="2400" dirty="0">
                <a:solidFill>
                  <a:srgbClr val="0070C0"/>
                </a:solidFill>
              </a:rPr>
              <a:t> (</a:t>
            </a:r>
            <a:r>
              <a:rPr lang="hr-HR" sz="2400" dirty="0" err="1">
                <a:solidFill>
                  <a:srgbClr val="0070C0"/>
                </a:solidFill>
              </a:rPr>
              <a:t>Aquabus</a:t>
            </a:r>
            <a:r>
              <a:rPr lang="hr-HR" sz="2400" dirty="0">
                <a:solidFill>
                  <a:srgbClr val="0070C0"/>
                </a:solidFill>
              </a:rPr>
              <a:t>) </a:t>
            </a:r>
            <a:r>
              <a:rPr lang="hr-HR" sz="2400" dirty="0" err="1">
                <a:solidFill>
                  <a:srgbClr val="0070C0"/>
                </a:solidFill>
              </a:rPr>
              <a:t>since</a:t>
            </a:r>
            <a:r>
              <a:rPr lang="hr-HR" sz="2400" dirty="0">
                <a:solidFill>
                  <a:srgbClr val="0070C0"/>
                </a:solidFill>
              </a:rPr>
              <a:t> 2005.</a:t>
            </a:r>
            <a:br>
              <a:rPr lang="hr-HR" sz="2400" dirty="0">
                <a:solidFill>
                  <a:srgbClr val="0070C0"/>
                </a:solidFill>
              </a:rPr>
            </a:br>
            <a:r>
              <a:rPr lang="hr-HR" sz="2400" dirty="0">
                <a:solidFill>
                  <a:srgbClr val="0070C0"/>
                </a:solidFill>
              </a:rPr>
              <a:t>- 600m</a:t>
            </a:r>
            <a:r>
              <a:rPr lang="hr-HR" sz="2400" baseline="30000" dirty="0">
                <a:solidFill>
                  <a:srgbClr val="0070C0"/>
                </a:solidFill>
              </a:rPr>
              <a:t>2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production</a:t>
            </a:r>
            <a:r>
              <a:rPr lang="hr-HR" sz="2400" dirty="0">
                <a:solidFill>
                  <a:srgbClr val="0070C0"/>
                </a:solidFill>
              </a:rPr>
              <a:t> hall + 400m</a:t>
            </a:r>
            <a:r>
              <a:rPr lang="hr-HR" sz="2400" baseline="30000" dirty="0">
                <a:solidFill>
                  <a:srgbClr val="0070C0"/>
                </a:solidFill>
              </a:rPr>
              <a:t>2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addition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in</a:t>
            </a:r>
            <a:r>
              <a:rPr lang="hr-HR" sz="2400" dirty="0">
                <a:solidFill>
                  <a:srgbClr val="0070C0"/>
                </a:solidFill>
              </a:rPr>
              <a:t> 2022.</a:t>
            </a:r>
            <a:br>
              <a:rPr lang="hr-HR" sz="1400" dirty="0">
                <a:solidFill>
                  <a:srgbClr val="B1CADE"/>
                </a:solidFill>
              </a:rPr>
            </a:br>
            <a:endParaRPr lang="hr-HR" sz="1400" dirty="0">
              <a:solidFill>
                <a:srgbClr val="B1CADE"/>
              </a:solidFill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EA3EBE3-9F57-F305-1711-2BE974CC9C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670" y="108227"/>
          <a:ext cx="33655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na slika" r:id="rId2" imgW="9030164" imgH="2013053" progId="Paint.Picture">
                  <p:embed/>
                </p:oleObj>
              </mc:Choice>
              <mc:Fallback>
                <p:oleObj name="Bitmapna slika" r:id="rId2" imgW="9030164" imgH="2013053" progId="Paint.Picture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FEA3EBE3-9F57-F305-1711-2BE974CC9C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670" y="108227"/>
                        <a:ext cx="33655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89671118-BCF1-B405-4EAD-C1A44F7D9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722" y="3224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231723-C7F1-EBD5-F4EE-2F941B8F1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722" y="7796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02182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EA3EBE3-9F57-F305-1711-2BE974CC9C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670" y="108227"/>
          <a:ext cx="33655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na slika" r:id="rId2" imgW="9030164" imgH="2013053" progId="Paint.Picture">
                  <p:embed/>
                </p:oleObj>
              </mc:Choice>
              <mc:Fallback>
                <p:oleObj name="Bitmapna slika" r:id="rId2" imgW="9030164" imgH="2013053" progId="Paint.Picture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FEA3EBE3-9F57-F305-1711-2BE974CC9C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670" y="108227"/>
                        <a:ext cx="33655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89671118-BCF1-B405-4EAD-C1A44F7D9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722" y="3224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231723-C7F1-EBD5-F4EE-2F941B8F1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722" y="7796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5C520C8-6F46-751D-098F-67D7AAC06561}"/>
              </a:ext>
            </a:extLst>
          </p:cNvPr>
          <p:cNvSpPr txBox="1"/>
          <p:nvPr/>
        </p:nvSpPr>
        <p:spPr>
          <a:xfrm>
            <a:off x="1351722" y="3099016"/>
            <a:ext cx="8610272" cy="154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400" dirty="0" err="1">
                <a:solidFill>
                  <a:srgbClr val="0070C0"/>
                </a:solidFill>
              </a:rPr>
              <a:t>Part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of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PROEco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ecological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maritime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projects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400" dirty="0" err="1">
                <a:solidFill>
                  <a:srgbClr val="0070C0"/>
                </a:solidFill>
              </a:rPr>
              <a:t>Growing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need</a:t>
            </a:r>
            <a:r>
              <a:rPr lang="hr-HR" sz="2400" dirty="0">
                <a:solidFill>
                  <a:srgbClr val="0070C0"/>
                </a:solidFill>
              </a:rPr>
              <a:t> for </a:t>
            </a:r>
            <a:r>
              <a:rPr lang="hr-HR" sz="2400" dirty="0" err="1">
                <a:solidFill>
                  <a:srgbClr val="0070C0"/>
                </a:solidFill>
              </a:rPr>
              <a:t>maritime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waste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disposal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400" dirty="0" err="1">
                <a:solidFill>
                  <a:srgbClr val="0070C0"/>
                </a:solidFill>
              </a:rPr>
              <a:t>Abt</a:t>
            </a:r>
            <a:r>
              <a:rPr lang="hr-HR" sz="2400" dirty="0">
                <a:solidFill>
                  <a:srgbClr val="0070C0"/>
                </a:solidFill>
              </a:rPr>
              <a:t>. 1 000 000 </a:t>
            </a:r>
            <a:r>
              <a:rPr lang="hr-HR" sz="2400" dirty="0" err="1">
                <a:solidFill>
                  <a:srgbClr val="0070C0"/>
                </a:solidFill>
              </a:rPr>
              <a:t>litres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daily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only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in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Croatia’s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summer</a:t>
            </a:r>
            <a:r>
              <a:rPr lang="hr-HR" sz="2400" dirty="0">
                <a:solidFill>
                  <a:srgbClr val="0070C0"/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season</a:t>
            </a:r>
            <a:endParaRPr lang="hr-HR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Naslov 8">
            <a:extLst>
              <a:ext uri="{FF2B5EF4-FFF2-40B4-BE49-F238E27FC236}">
                <a16:creationId xmlns:a16="http://schemas.microsoft.com/office/drawing/2014/main" id="{EB450593-F28D-C613-0593-E39E14DA5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3899" y="1454566"/>
            <a:ext cx="2959542" cy="786836"/>
          </a:xfrm>
        </p:spPr>
        <p:txBody>
          <a:bodyPr/>
          <a:lstStyle/>
          <a:p>
            <a:pPr algn="ctr"/>
            <a:r>
              <a:rPr lang="hr-HR" sz="5400" dirty="0" err="1">
                <a:solidFill>
                  <a:srgbClr val="0070C0"/>
                </a:solidFill>
              </a:rPr>
              <a:t>EcoCube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807709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A416B6E-331F-CA45-F55A-BE076F070931}"/>
              </a:ext>
            </a:extLst>
          </p:cNvPr>
          <p:cNvSpPr txBox="1"/>
          <p:nvPr/>
        </p:nvSpPr>
        <p:spPr>
          <a:xfrm>
            <a:off x="7658740" y="898950"/>
            <a:ext cx="3277085" cy="214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ProEco60 –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fully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passenger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catamaran</a:t>
            </a:r>
            <a:endParaRPr lang="hr-HR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</a:t>
            </a: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hr-HR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Pax </a:t>
            </a: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Batteries</a:t>
            </a:r>
            <a:r>
              <a:rPr lang="hr-H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180kWh</a:t>
            </a:r>
            <a:endParaRPr lang="hr-HR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067720-DE7F-0AEA-CC3B-C8B639205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8" b="11898"/>
          <a:stretch/>
        </p:blipFill>
        <p:spPr>
          <a:xfrm>
            <a:off x="448732" y="471592"/>
            <a:ext cx="6560619" cy="281169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CC30CD2-EE62-561B-580D-D207C7BD6CD8}"/>
              </a:ext>
            </a:extLst>
          </p:cNvPr>
          <p:cNvSpPr txBox="1"/>
          <p:nvPr/>
        </p:nvSpPr>
        <p:spPr>
          <a:xfrm>
            <a:off x="601758" y="3574716"/>
            <a:ext cx="3876056" cy="2046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AquaPOD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solar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powered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surface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water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cleaning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pontoon</a:t>
            </a:r>
            <a:endParaRPr lang="hr-HR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panels</a:t>
            </a: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3,8 kW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autonomous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</a:t>
            </a:r>
            <a:endParaRPr lang="hr-HR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490A7A2-09DC-E651-6260-22B5C6278D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5" b="11835"/>
          <a:stretch/>
        </p:blipFill>
        <p:spPr>
          <a:xfrm>
            <a:off x="4717205" y="3315298"/>
            <a:ext cx="6997783" cy="30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79690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A416B6E-331F-CA45-F55A-BE076F070931}"/>
              </a:ext>
            </a:extLst>
          </p:cNvPr>
          <p:cNvSpPr txBox="1"/>
          <p:nvPr/>
        </p:nvSpPr>
        <p:spPr>
          <a:xfrm>
            <a:off x="7658740" y="1141496"/>
            <a:ext cx="2712926" cy="1338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Length – 1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,0m </a:t>
            </a:r>
            <a:endParaRPr lang="hr-HR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Breadth – 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4,8</a:t>
            </a: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hr-HR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draft – 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hr-HR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067720-DE7F-0AEA-CC3B-C8B639205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21946" r="3688" b="8156"/>
          <a:stretch/>
        </p:blipFill>
        <p:spPr>
          <a:xfrm>
            <a:off x="448732" y="471592"/>
            <a:ext cx="6560619" cy="281169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CC30CD2-EE62-561B-580D-D207C7BD6CD8}"/>
              </a:ext>
            </a:extLst>
          </p:cNvPr>
          <p:cNvSpPr txBox="1"/>
          <p:nvPr/>
        </p:nvSpPr>
        <p:spPr>
          <a:xfrm>
            <a:off x="770081" y="4013200"/>
            <a:ext cx="3289502" cy="1338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</a:t>
            </a: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13,7kW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Batteries</a:t>
            </a: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25,0kWh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Vessels</a:t>
            </a:r>
            <a:r>
              <a:rPr lang="hr-H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hr-H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20m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490A7A2-09DC-E651-6260-22B5C6278D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19534" r="12229" b="26057"/>
          <a:stretch/>
        </p:blipFill>
        <p:spPr>
          <a:xfrm>
            <a:off x="4353031" y="3275127"/>
            <a:ext cx="7361958" cy="31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3304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7143E90-2741-BC6C-A6FD-70CB252DCD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19534" r="12229" b="26057"/>
          <a:stretch/>
        </p:blipFill>
        <p:spPr>
          <a:xfrm>
            <a:off x="4353031" y="3275127"/>
            <a:ext cx="7361958" cy="310361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5A416B6E-331F-CA45-F55A-BE076F070931}"/>
              </a:ext>
            </a:extLst>
          </p:cNvPr>
          <p:cNvSpPr txBox="1"/>
          <p:nvPr/>
        </p:nvSpPr>
        <p:spPr>
          <a:xfrm>
            <a:off x="7573836" y="1056500"/>
            <a:ext cx="2988330" cy="158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B&amp;G water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discharge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(8,5m</a:t>
            </a:r>
            <a:r>
              <a:rPr lang="hr-HR" sz="2000" b="1" baseline="30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disposal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(5 x 1m</a:t>
            </a:r>
            <a:r>
              <a:rPr lang="hr-HR" sz="2000" b="1" baseline="30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067720-DE7F-0AEA-CC3B-C8B6392055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21946" r="3688" b="8156"/>
          <a:stretch/>
        </p:blipFill>
        <p:spPr>
          <a:xfrm>
            <a:off x="448732" y="471592"/>
            <a:ext cx="6560619" cy="281169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CC30CD2-EE62-561B-580D-D207C7BD6CD8}"/>
              </a:ext>
            </a:extLst>
          </p:cNvPr>
          <p:cNvSpPr txBox="1"/>
          <p:nvPr/>
        </p:nvSpPr>
        <p:spPr>
          <a:xfrm>
            <a:off x="726964" y="4013200"/>
            <a:ext cx="3289502" cy="214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Coffee</a:t>
            </a:r>
            <a:r>
              <a:rPr lang="hr-H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machine</a:t>
            </a:r>
            <a:endParaRPr lang="hr-HR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Snack </a:t>
            </a:r>
            <a:r>
              <a:rPr lang="hr-HR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machine</a:t>
            </a:r>
            <a:endParaRPr lang="hr-HR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Fresh</a:t>
            </a:r>
            <a:r>
              <a:rPr lang="hr-H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water </a:t>
            </a:r>
            <a:r>
              <a:rPr lang="hr-HR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maker</a:t>
            </a:r>
            <a:r>
              <a:rPr lang="hr-H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(420lit/h)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hr-HR" sz="20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41113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7143E90-2741-BC6C-A6FD-70CB252DCD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>
            <a:off x="568452" y="552980"/>
            <a:ext cx="11055096" cy="5715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0D7745B-F5CB-7F65-8969-B3F97CF7C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114" y="1130417"/>
            <a:ext cx="3047025" cy="4062700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2FC9BD60-9751-B21B-BBC4-521B0AED5A5C}"/>
              </a:ext>
            </a:extLst>
          </p:cNvPr>
          <p:cNvSpPr txBox="1"/>
          <p:nvPr/>
        </p:nvSpPr>
        <p:spPr>
          <a:xfrm>
            <a:off x="7913715" y="1681040"/>
            <a:ext cx="3379453" cy="261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r-HR" sz="12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Completely</a:t>
            </a:r>
            <a:r>
              <a:rPr lang="hr-HR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</a:t>
            </a:r>
            <a:r>
              <a:rPr lang="hr-HR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Flax</a:t>
            </a:r>
            <a:r>
              <a:rPr lang="hr-HR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fibres</a:t>
            </a:r>
            <a:r>
              <a:rPr lang="hr-HR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infused</a:t>
            </a:r>
            <a:r>
              <a:rPr lang="hr-HR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hr-HR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Bio </a:t>
            </a:r>
            <a:r>
              <a:rPr lang="hr-HR" sz="12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epoxy</a:t>
            </a:r>
            <a:r>
              <a:rPr lang="hr-HR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resin</a:t>
            </a:r>
            <a:endParaRPr lang="hr-HR" sz="1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0,7 tons of CO</a:t>
            </a:r>
            <a:r>
              <a:rPr lang="en-US" sz="1200" b="1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ton of flax compared to 2,2 tons of CO</a:t>
            </a:r>
            <a:r>
              <a:rPr lang="en-US" sz="1200" b="1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production of glass </a:t>
            </a:r>
            <a:r>
              <a:rPr lang="en-US" sz="12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fibres</a:t>
            </a:r>
            <a:endParaRPr lang="hr-HR" sz="1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 less energy consuming than production of common glass </a:t>
            </a:r>
            <a:r>
              <a:rPr lang="en-US" sz="12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fibres</a:t>
            </a:r>
            <a:r>
              <a:rPr lang="en-US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(17 MJ/kg compared to 26 MJ/kg)</a:t>
            </a:r>
            <a:endParaRPr lang="hr-HR" sz="1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hr-HR" sz="12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hr-HR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2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</a:t>
            </a:r>
            <a:r>
              <a:rPr lang="en-US" sz="1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lights will be LED since they use about 75% less energy than old fashioned incandescent light</a:t>
            </a:r>
            <a:endParaRPr lang="hr-HR" sz="1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5A19D70-AECD-7C30-01F9-C14A1F8C2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1649" y="1130417"/>
            <a:ext cx="3047025" cy="40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40887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7143E90-2741-BC6C-A6FD-70CB252DCD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" b="1894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24" name="Naslov 1">
            <a:extLst>
              <a:ext uri="{FF2B5EF4-FFF2-40B4-BE49-F238E27FC236}">
                <a16:creationId xmlns:a16="http://schemas.microsoft.com/office/drawing/2014/main" id="{6103AF8B-99C7-D6C7-0B22-E42A869F604F}"/>
              </a:ext>
            </a:extLst>
          </p:cNvPr>
          <p:cNvSpPr txBox="1">
            <a:spLocks/>
          </p:cNvSpPr>
          <p:nvPr/>
        </p:nvSpPr>
        <p:spPr>
          <a:xfrm>
            <a:off x="1592495" y="533728"/>
            <a:ext cx="9509811" cy="5796432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 err="1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S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alable</a:t>
            </a:r>
            <a:r>
              <a:rPr lang="hr-HR" sz="2000" b="1" dirty="0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 (1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pontoon</a:t>
            </a:r>
            <a:r>
              <a:rPr lang="hr-HR" sz="2000" b="1" dirty="0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 12m x 2,4m)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hr-HR" sz="2000" b="1" dirty="0">
                <a:solidFill>
                  <a:srgbClr val="0070C0"/>
                </a:solidFill>
              </a:rPr>
              <a:t>	- more </a:t>
            </a:r>
            <a:r>
              <a:rPr lang="hr-HR" sz="2000" b="1" dirty="0" err="1">
                <a:solidFill>
                  <a:srgbClr val="0070C0"/>
                </a:solidFill>
              </a:rPr>
              <a:t>pontoons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 more solar </a:t>
            </a:r>
            <a:r>
              <a:rPr lang="hr-HR" sz="2000" b="1" dirty="0" err="1">
                <a:solidFill>
                  <a:srgbClr val="0070C0"/>
                </a:solidFill>
                <a:sym typeface="Wingdings" panose="05000000000000000000" pitchFamily="2" charset="2"/>
              </a:rPr>
              <a:t>power</a:t>
            </a:r>
            <a:endParaRPr lang="hr-HR" sz="20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 err="1">
                <a:solidFill>
                  <a:srgbClr val="0070C0"/>
                </a:solidFill>
              </a:rPr>
              <a:t>Adjustable</a:t>
            </a:r>
            <a:r>
              <a:rPr lang="hr-HR" sz="2000" b="1" dirty="0">
                <a:solidFill>
                  <a:srgbClr val="0070C0"/>
                </a:solidFill>
              </a:rPr>
              <a:t> (</a:t>
            </a:r>
            <a:r>
              <a:rPr lang="hr-HR" sz="2000" b="1" dirty="0" err="1">
                <a:solidFill>
                  <a:srgbClr val="0070C0"/>
                </a:solidFill>
              </a:rPr>
              <a:t>different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b="1" dirty="0" err="1">
                <a:solidFill>
                  <a:srgbClr val="0070C0"/>
                </a:solidFill>
              </a:rPr>
              <a:t>services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b="1" dirty="0" err="1">
                <a:solidFill>
                  <a:srgbClr val="0070C0"/>
                </a:solidFill>
              </a:rPr>
              <a:t>can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b="1" dirty="0" err="1">
                <a:solidFill>
                  <a:srgbClr val="0070C0"/>
                </a:solidFill>
              </a:rPr>
              <a:t>be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b="1" dirty="0" err="1">
                <a:solidFill>
                  <a:srgbClr val="0070C0"/>
                </a:solidFill>
              </a:rPr>
              <a:t>implemented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b="1" dirty="0" err="1">
                <a:solidFill>
                  <a:srgbClr val="0070C0"/>
                </a:solidFill>
              </a:rPr>
              <a:t>depending</a:t>
            </a:r>
            <a:r>
              <a:rPr lang="hr-HR" sz="2000" b="1" dirty="0">
                <a:solidFill>
                  <a:srgbClr val="0070C0"/>
                </a:solidFill>
              </a:rPr>
              <a:t> on </a:t>
            </a:r>
            <a:r>
              <a:rPr lang="hr-HR" sz="2000" b="1" dirty="0" err="1">
                <a:solidFill>
                  <a:srgbClr val="0070C0"/>
                </a:solidFill>
              </a:rPr>
              <a:t>Customer’s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b="1" dirty="0" err="1">
                <a:solidFill>
                  <a:srgbClr val="0070C0"/>
                </a:solidFill>
              </a:rPr>
              <a:t>demands</a:t>
            </a:r>
            <a:r>
              <a:rPr lang="hr-HR" sz="2000" b="1" dirty="0">
                <a:solidFill>
                  <a:srgbClr val="0070C0"/>
                </a:solidFill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>
                <a:solidFill>
                  <a:srgbClr val="0070C0"/>
                </a:solidFill>
              </a:rPr>
              <a:t>AIS </a:t>
            </a:r>
            <a:r>
              <a:rPr lang="hr-HR" sz="2000" b="1" dirty="0" err="1">
                <a:solidFill>
                  <a:srgbClr val="0070C0"/>
                </a:solidFill>
              </a:rPr>
              <a:t>visible</a:t>
            </a:r>
            <a:endParaRPr lang="hr-HR" sz="20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>
                <a:solidFill>
                  <a:srgbClr val="0070C0"/>
                </a:solidFill>
              </a:rPr>
              <a:t>Mobile </a:t>
            </a:r>
            <a:r>
              <a:rPr lang="hr-HR" sz="2000" b="1" dirty="0" err="1">
                <a:solidFill>
                  <a:srgbClr val="0070C0"/>
                </a:solidFill>
              </a:rPr>
              <a:t>app</a:t>
            </a:r>
            <a:r>
              <a:rPr lang="hr-HR" sz="2000" b="1" dirty="0">
                <a:solidFill>
                  <a:srgbClr val="0070C0"/>
                </a:solidFill>
              </a:rPr>
              <a:t> monitoring </a:t>
            </a:r>
            <a:r>
              <a:rPr lang="hr-HR" sz="2000" b="1" dirty="0" err="1">
                <a:solidFill>
                  <a:srgbClr val="0070C0"/>
                </a:solidFill>
              </a:rPr>
              <a:t>and</a:t>
            </a:r>
            <a:r>
              <a:rPr lang="hr-HR" sz="2000" b="1" dirty="0">
                <a:solidFill>
                  <a:srgbClr val="0070C0"/>
                </a:solidFill>
              </a:rPr>
              <a:t> alarm system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hr-HR" sz="2400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hr-HR" sz="1400" dirty="0">
                <a:solidFill>
                  <a:srgbClr val="B1CAD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765021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7143E90-2741-BC6C-A6FD-70CB252DCD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" b="1894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24" name="Naslov 1">
            <a:extLst>
              <a:ext uri="{FF2B5EF4-FFF2-40B4-BE49-F238E27FC236}">
                <a16:creationId xmlns:a16="http://schemas.microsoft.com/office/drawing/2014/main" id="{6103AF8B-99C7-D6C7-0B22-E42A869F604F}"/>
              </a:ext>
            </a:extLst>
          </p:cNvPr>
          <p:cNvSpPr txBox="1">
            <a:spLocks/>
          </p:cNvSpPr>
          <p:nvPr/>
        </p:nvSpPr>
        <p:spPr>
          <a:xfrm>
            <a:off x="1592495" y="533728"/>
            <a:ext cx="9509811" cy="5796432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hr-HR" sz="3300" b="1" dirty="0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GOALS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hr-HR" sz="3300" b="1" dirty="0">
              <a:solidFill>
                <a:srgbClr val="0070C0"/>
              </a:solidFill>
              <a:effectLst/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 err="1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Increasing</a:t>
            </a:r>
            <a:r>
              <a:rPr lang="hr-HR" sz="2000" b="1" dirty="0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capacity</a:t>
            </a:r>
            <a:r>
              <a:rPr lang="hr-HR" sz="2000" b="1" dirty="0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of</a:t>
            </a:r>
            <a:r>
              <a:rPr lang="hr-HR" sz="2000" b="1" dirty="0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 B&amp;G water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disposal</a:t>
            </a:r>
            <a:endParaRPr lang="hr-HR" sz="20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 err="1">
                <a:solidFill>
                  <a:srgbClr val="0070C0"/>
                </a:solidFill>
              </a:rPr>
              <a:t>Eliminating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b="1" dirty="0" err="1">
                <a:solidFill>
                  <a:srgbClr val="0070C0"/>
                </a:solidFill>
              </a:rPr>
              <a:t>the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b="1" dirty="0" err="1">
                <a:solidFill>
                  <a:srgbClr val="0070C0"/>
                </a:solidFill>
              </a:rPr>
              <a:t>need</a:t>
            </a:r>
            <a:r>
              <a:rPr lang="hr-HR" sz="2000" b="1" dirty="0">
                <a:solidFill>
                  <a:srgbClr val="0070C0"/>
                </a:solidFill>
              </a:rPr>
              <a:t> to </a:t>
            </a:r>
            <a:r>
              <a:rPr lang="hr-HR" sz="2000" b="1" dirty="0" err="1">
                <a:solidFill>
                  <a:srgbClr val="0070C0"/>
                </a:solidFill>
              </a:rPr>
              <a:t>sail</a:t>
            </a:r>
            <a:r>
              <a:rPr lang="hr-HR" sz="2000" b="1" dirty="0">
                <a:solidFill>
                  <a:srgbClr val="0070C0"/>
                </a:solidFill>
              </a:rPr>
              <a:t> to marina </a:t>
            </a:r>
            <a:r>
              <a:rPr lang="hr-HR" sz="2000" b="1" dirty="0" err="1">
                <a:solidFill>
                  <a:srgbClr val="0070C0"/>
                </a:solidFill>
              </a:rPr>
              <a:t>when</a:t>
            </a:r>
            <a:r>
              <a:rPr lang="hr-HR" sz="2000" b="1" dirty="0">
                <a:solidFill>
                  <a:srgbClr val="0070C0"/>
                </a:solidFill>
              </a:rPr>
              <a:t> at </a:t>
            </a:r>
            <a:r>
              <a:rPr lang="hr-HR" sz="2000" b="1" dirty="0" err="1">
                <a:solidFill>
                  <a:srgbClr val="0070C0"/>
                </a:solidFill>
              </a:rPr>
              <a:t>sea</a:t>
            </a:r>
            <a:endParaRPr lang="hr-HR" sz="2000" b="1" dirty="0">
              <a:solidFill>
                <a:srgbClr val="0070C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 err="1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Creating</a:t>
            </a:r>
            <a:r>
              <a:rPr lang="hr-HR" sz="2000" b="1" dirty="0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 a network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of</a:t>
            </a:r>
            <a:r>
              <a:rPr lang="hr-HR" sz="2000" b="1" dirty="0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hr-HR" sz="2000" b="1" dirty="0" err="1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EcoCube</a:t>
            </a:r>
            <a:r>
              <a:rPr lang="hr-HR" sz="2000" b="1" dirty="0" err="1">
                <a:solidFill>
                  <a:srgbClr val="0070C0"/>
                </a:solidFill>
              </a:rPr>
              <a:t>s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b="1" dirty="0" err="1">
                <a:solidFill>
                  <a:srgbClr val="0070C0"/>
                </a:solidFill>
              </a:rPr>
              <a:t>and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b="1" dirty="0" err="1">
                <a:solidFill>
                  <a:srgbClr val="0070C0"/>
                </a:solidFill>
              </a:rPr>
              <a:t>service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b="1" dirty="0" err="1">
                <a:solidFill>
                  <a:srgbClr val="0070C0"/>
                </a:solidFill>
              </a:rPr>
              <a:t>vessels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b="1" dirty="0" err="1">
                <a:solidFill>
                  <a:srgbClr val="0070C0"/>
                </a:solidFill>
              </a:rPr>
              <a:t>in</a:t>
            </a:r>
            <a:r>
              <a:rPr lang="hr-HR" sz="2000" b="1" dirty="0">
                <a:solidFill>
                  <a:srgbClr val="0070C0"/>
                </a:solidFill>
              </a:rPr>
              <a:t> Europe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r-HR" sz="2000" b="1" dirty="0" err="1">
                <a:solidFill>
                  <a:srgbClr val="0070C0"/>
                </a:solidFill>
              </a:rPr>
              <a:t>EcoCube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b="1" dirty="0" err="1">
                <a:solidFill>
                  <a:srgbClr val="0070C0"/>
                </a:solidFill>
              </a:rPr>
              <a:t>is</a:t>
            </a:r>
            <a:r>
              <a:rPr lang="hr-HR" sz="2000" b="1" dirty="0">
                <a:solidFill>
                  <a:srgbClr val="0070C0"/>
                </a:solidFill>
              </a:rPr>
              <a:t> a </a:t>
            </a:r>
            <a:r>
              <a:rPr lang="hr-HR" sz="2000" b="1" dirty="0" err="1">
                <a:solidFill>
                  <a:srgbClr val="0070C0"/>
                </a:solidFill>
              </a:rPr>
              <a:t>business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b="1" dirty="0" err="1">
                <a:solidFill>
                  <a:srgbClr val="0070C0"/>
                </a:solidFill>
              </a:rPr>
              <a:t>opportunity</a:t>
            </a:r>
            <a:endParaRPr lang="hr-HR" sz="2400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hr-HR" sz="1400" dirty="0">
                <a:solidFill>
                  <a:srgbClr val="B1CAD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5211500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Faseta">
  <a:themeElements>
    <a:clrScheme name="Plava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2280</TotalTime>
  <Words>354</Words>
  <Application>Microsoft Office PowerPoint</Application>
  <PresentationFormat>Široki zaslon</PresentationFormat>
  <Paragraphs>53</Paragraphs>
  <Slides>10</Slides>
  <Notes>1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Calibri</vt:lpstr>
      <vt:lpstr>Wingdings</vt:lpstr>
      <vt:lpstr>Wingdings 3</vt:lpstr>
      <vt:lpstr>Faseta</vt:lpstr>
      <vt:lpstr>Bitmapna slika</vt:lpstr>
      <vt:lpstr>EcoCube –  Fully electric waste management island</vt:lpstr>
      <vt:lpstr>Marservis d.o.o.  - founded in 1994. - 19 people - nautical service in Marina Novigrad - FRP boatbuilding in Kaštelir since 2002. - Electric boats (Aquabus) since 2005. - 600m2 production hall + 400m2 addition in 2022. </vt:lpstr>
      <vt:lpstr>EcoCube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PROEco60 –  Fully electric passenger catamaran</dc:title>
  <dc:creator>Luciano Beg</dc:creator>
  <cp:lastModifiedBy>Luciano Beg</cp:lastModifiedBy>
  <cp:revision>49</cp:revision>
  <dcterms:created xsi:type="dcterms:W3CDTF">2022-05-10T10:03:44Z</dcterms:created>
  <dcterms:modified xsi:type="dcterms:W3CDTF">2022-09-23T08:58:03Z</dcterms:modified>
</cp:coreProperties>
</file>