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1" r:id="rId2"/>
  </p:sldMasterIdLst>
  <p:notesMasterIdLst>
    <p:notesMasterId r:id="rId10"/>
  </p:notesMasterIdLst>
  <p:handoutMasterIdLst>
    <p:handoutMasterId r:id="rId11"/>
  </p:handoutMasterIdLst>
  <p:sldIdLst>
    <p:sldId id="265" r:id="rId3"/>
    <p:sldId id="259" r:id="rId4"/>
    <p:sldId id="364" r:id="rId5"/>
    <p:sldId id="1405" r:id="rId6"/>
    <p:sldId id="537" r:id="rId7"/>
    <p:sldId id="278" r:id="rId8"/>
    <p:sldId id="263" r:id="rId9"/>
  </p:sldIdLst>
  <p:sldSz cx="9144000" cy="5143500" type="screen16x9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3D956-F1AF-431B-93DC-06426DF2F7B4}" v="2" dt="2021-05-18T18:53:22.332"/>
    <p1510:client id="{E7D8FC9F-157B-427E-9107-0BA870DA5241}" v="2" dt="2021-05-18T18:42:0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3" autoAdjust="0"/>
    <p:restoredTop sz="80443" autoAdjust="0"/>
  </p:normalViewPr>
  <p:slideViewPr>
    <p:cSldViewPr snapToGrid="0">
      <p:cViewPr varScale="1">
        <p:scale>
          <a:sx n="74" d="100"/>
          <a:sy n="74" d="100"/>
        </p:scale>
        <p:origin x="8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ar Ødelien" userId="0fc74cca-a4bd-49c4-b915-c778ee43297c" providerId="ADAL" clId="{3C43D956-F1AF-431B-93DC-06426DF2F7B4}"/>
    <pc:docChg chg="custSel addSld delSld modSld">
      <pc:chgData name="Magnar Ødelien" userId="0fc74cca-a4bd-49c4-b915-c778ee43297c" providerId="ADAL" clId="{3C43D956-F1AF-431B-93DC-06426DF2F7B4}" dt="2021-05-18T19:05:55.575" v="924" actId="20577"/>
      <pc:docMkLst>
        <pc:docMk/>
      </pc:docMkLst>
      <pc:sldChg chg="modSp add mod">
        <pc:chgData name="Magnar Ødelien" userId="0fc74cca-a4bd-49c4-b915-c778ee43297c" providerId="ADAL" clId="{3C43D956-F1AF-431B-93DC-06426DF2F7B4}" dt="2021-05-18T18:51:48.133" v="94" actId="20577"/>
        <pc:sldMkLst>
          <pc:docMk/>
          <pc:sldMk cId="1002097028" sldId="259"/>
        </pc:sldMkLst>
        <pc:spChg chg="mod">
          <ac:chgData name="Magnar Ødelien" userId="0fc74cca-a4bd-49c4-b915-c778ee43297c" providerId="ADAL" clId="{3C43D956-F1AF-431B-93DC-06426DF2F7B4}" dt="2021-05-18T18:51:48.133" v="94" actId="20577"/>
          <ac:spMkLst>
            <pc:docMk/>
            <pc:sldMk cId="1002097028" sldId="259"/>
            <ac:spMk id="3" creationId="{00000000-0000-0000-0000-000000000000}"/>
          </ac:spMkLst>
        </pc:spChg>
      </pc:sldChg>
      <pc:sldChg chg="modSp mod">
        <pc:chgData name="Magnar Ødelien" userId="0fc74cca-a4bd-49c4-b915-c778ee43297c" providerId="ADAL" clId="{3C43D956-F1AF-431B-93DC-06426DF2F7B4}" dt="2021-05-18T19:05:55.575" v="924" actId="20577"/>
        <pc:sldMkLst>
          <pc:docMk/>
          <pc:sldMk cId="4004858730" sldId="265"/>
        </pc:sldMkLst>
        <pc:spChg chg="mod">
          <ac:chgData name="Magnar Ødelien" userId="0fc74cca-a4bd-49c4-b915-c778ee43297c" providerId="ADAL" clId="{3C43D956-F1AF-431B-93DC-06426DF2F7B4}" dt="2021-05-18T19:05:55.575" v="924" actId="20577"/>
          <ac:spMkLst>
            <pc:docMk/>
            <pc:sldMk cId="4004858730" sldId="265"/>
            <ac:spMk id="2" creationId="{00000000-0000-0000-0000-000000000000}"/>
          </ac:spMkLst>
        </pc:spChg>
      </pc:sldChg>
      <pc:sldChg chg="del">
        <pc:chgData name="Magnar Ødelien" userId="0fc74cca-a4bd-49c4-b915-c778ee43297c" providerId="ADAL" clId="{3C43D956-F1AF-431B-93DC-06426DF2F7B4}" dt="2021-05-18T19:03:48.762" v="842" actId="47"/>
        <pc:sldMkLst>
          <pc:docMk/>
          <pc:sldMk cId="2723608465" sldId="281"/>
        </pc:sldMkLst>
      </pc:sldChg>
      <pc:sldChg chg="del">
        <pc:chgData name="Magnar Ødelien" userId="0fc74cca-a4bd-49c4-b915-c778ee43297c" providerId="ADAL" clId="{3C43D956-F1AF-431B-93DC-06426DF2F7B4}" dt="2021-05-18T19:03:52.265" v="843" actId="47"/>
        <pc:sldMkLst>
          <pc:docMk/>
          <pc:sldMk cId="633946087" sldId="315"/>
        </pc:sldMkLst>
      </pc:sldChg>
      <pc:sldChg chg="del">
        <pc:chgData name="Magnar Ødelien" userId="0fc74cca-a4bd-49c4-b915-c778ee43297c" providerId="ADAL" clId="{3C43D956-F1AF-431B-93DC-06426DF2F7B4}" dt="2021-05-18T19:03:53.531" v="844" actId="47"/>
        <pc:sldMkLst>
          <pc:docMk/>
          <pc:sldMk cId="3791197869" sldId="317"/>
        </pc:sldMkLst>
      </pc:sldChg>
      <pc:sldChg chg="del">
        <pc:chgData name="Magnar Ødelien" userId="0fc74cca-a4bd-49c4-b915-c778ee43297c" providerId="ADAL" clId="{3C43D956-F1AF-431B-93DC-06426DF2F7B4}" dt="2021-05-18T19:03:31.400" v="839" actId="47"/>
        <pc:sldMkLst>
          <pc:docMk/>
          <pc:sldMk cId="477088595" sldId="318"/>
        </pc:sldMkLst>
      </pc:sldChg>
      <pc:sldChg chg="modSp add mod">
        <pc:chgData name="Magnar Ødelien" userId="0fc74cca-a4bd-49c4-b915-c778ee43297c" providerId="ADAL" clId="{3C43D956-F1AF-431B-93DC-06426DF2F7B4}" dt="2021-05-18T18:53:58.342" v="140" actId="120"/>
        <pc:sldMkLst>
          <pc:docMk/>
          <pc:sldMk cId="2274499102" sldId="364"/>
        </pc:sldMkLst>
        <pc:spChg chg="mod">
          <ac:chgData name="Magnar Ødelien" userId="0fc74cca-a4bd-49c4-b915-c778ee43297c" providerId="ADAL" clId="{3C43D956-F1AF-431B-93DC-06426DF2F7B4}" dt="2021-05-18T18:53:58.342" v="140" actId="120"/>
          <ac:spMkLst>
            <pc:docMk/>
            <pc:sldMk cId="2274499102" sldId="364"/>
            <ac:spMk id="2" creationId="{00000000-0000-0000-0000-000000000000}"/>
          </ac:spMkLst>
        </pc:spChg>
      </pc:sldChg>
      <pc:sldChg chg="del">
        <pc:chgData name="Magnar Ødelien" userId="0fc74cca-a4bd-49c4-b915-c778ee43297c" providerId="ADAL" clId="{3C43D956-F1AF-431B-93DC-06426DF2F7B4}" dt="2021-05-18T18:52:55.066" v="95" actId="2696"/>
        <pc:sldMkLst>
          <pc:docMk/>
          <pc:sldMk cId="2519427124" sldId="364"/>
        </pc:sldMkLst>
      </pc:sldChg>
      <pc:sldChg chg="modSp mod">
        <pc:chgData name="Magnar Ødelien" userId="0fc74cca-a4bd-49c4-b915-c778ee43297c" providerId="ADAL" clId="{3C43D956-F1AF-431B-93DC-06426DF2F7B4}" dt="2021-05-18T19:04:47.799" v="868" actId="20577"/>
        <pc:sldMkLst>
          <pc:docMk/>
          <pc:sldMk cId="1621960425" sldId="537"/>
        </pc:sldMkLst>
        <pc:spChg chg="mod">
          <ac:chgData name="Magnar Ødelien" userId="0fc74cca-a4bd-49c4-b915-c778ee43297c" providerId="ADAL" clId="{3C43D956-F1AF-431B-93DC-06426DF2F7B4}" dt="2021-05-18T19:03:12.601" v="837" actId="20577"/>
          <ac:spMkLst>
            <pc:docMk/>
            <pc:sldMk cId="1621960425" sldId="537"/>
            <ac:spMk id="2" creationId="{00000000-0000-0000-0000-000000000000}"/>
          </ac:spMkLst>
        </pc:spChg>
        <pc:spChg chg="mod">
          <ac:chgData name="Magnar Ødelien" userId="0fc74cca-a4bd-49c4-b915-c778ee43297c" providerId="ADAL" clId="{3C43D956-F1AF-431B-93DC-06426DF2F7B4}" dt="2021-05-18T19:04:47.799" v="868" actId="20577"/>
          <ac:spMkLst>
            <pc:docMk/>
            <pc:sldMk cId="1621960425" sldId="537"/>
            <ac:spMk id="3" creationId="{00000000-0000-0000-0000-000000000000}"/>
          </ac:spMkLst>
        </pc:spChg>
      </pc:sldChg>
      <pc:sldChg chg="del">
        <pc:chgData name="Magnar Ødelien" userId="0fc74cca-a4bd-49c4-b915-c778ee43297c" providerId="ADAL" clId="{3C43D956-F1AF-431B-93DC-06426DF2F7B4}" dt="2021-05-18T19:03:40.107" v="841" actId="47"/>
        <pc:sldMkLst>
          <pc:docMk/>
          <pc:sldMk cId="2146912653" sldId="538"/>
        </pc:sldMkLst>
      </pc:sldChg>
      <pc:sldChg chg="modSp mod">
        <pc:chgData name="Magnar Ødelien" userId="0fc74cca-a4bd-49c4-b915-c778ee43297c" providerId="ADAL" clId="{3C43D956-F1AF-431B-93DC-06426DF2F7B4}" dt="2021-05-18T19:00:49.728" v="728" actId="5793"/>
        <pc:sldMkLst>
          <pc:docMk/>
          <pc:sldMk cId="2873543683" sldId="1405"/>
        </pc:sldMkLst>
        <pc:spChg chg="mod">
          <ac:chgData name="Magnar Ødelien" userId="0fc74cca-a4bd-49c4-b915-c778ee43297c" providerId="ADAL" clId="{3C43D956-F1AF-431B-93DC-06426DF2F7B4}" dt="2021-05-18T19:00:49.728" v="728" actId="5793"/>
          <ac:spMkLst>
            <pc:docMk/>
            <pc:sldMk cId="2873543683" sldId="1405"/>
            <ac:spMk id="2" creationId="{84A3DF0F-F5D2-4848-A13C-35DDC3E601D7}"/>
          </ac:spMkLst>
        </pc:spChg>
        <pc:spChg chg="mod">
          <ac:chgData name="Magnar Ødelien" userId="0fc74cca-a4bd-49c4-b915-c778ee43297c" providerId="ADAL" clId="{3C43D956-F1AF-431B-93DC-06426DF2F7B4}" dt="2021-05-18T18:54:21.569" v="156" actId="20577"/>
          <ac:spMkLst>
            <pc:docMk/>
            <pc:sldMk cId="2873543683" sldId="1405"/>
            <ac:spMk id="4" creationId="{547336B6-F668-45A0-A722-EEB501F45E37}"/>
          </ac:spMkLst>
        </pc:spChg>
      </pc:sldChg>
      <pc:sldChg chg="del">
        <pc:chgData name="Magnar Ødelien" userId="0fc74cca-a4bd-49c4-b915-c778ee43297c" providerId="ADAL" clId="{3C43D956-F1AF-431B-93DC-06426DF2F7B4}" dt="2021-05-18T19:03:30.063" v="838" actId="47"/>
        <pc:sldMkLst>
          <pc:docMk/>
          <pc:sldMk cId="1201533676" sldId="1406"/>
        </pc:sldMkLst>
      </pc:sldChg>
      <pc:sldChg chg="del">
        <pc:chgData name="Magnar Ødelien" userId="0fc74cca-a4bd-49c4-b915-c778ee43297c" providerId="ADAL" clId="{3C43D956-F1AF-431B-93DC-06426DF2F7B4}" dt="2021-05-18T19:03:32.591" v="840" actId="47"/>
        <pc:sldMkLst>
          <pc:docMk/>
          <pc:sldMk cId="3971853962" sldId="14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E4B1-3AE2-D248-B8AE-CF4B338802B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80DF-CF2D-E74B-81B8-020F14A7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05C7-2979-4A09-A3FC-F50EDF6A753F}" type="datetimeFigureOut">
              <a:rPr lang="nb-NO" smtClean="0"/>
              <a:t>18.05.2021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09A1-4EAF-4301-81B7-2D5498A8DC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1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48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88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52AF4-CE4E-4C0E-B101-8395FC7DBB1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79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2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4040600" y="3346833"/>
            <a:ext cx="1062801" cy="3700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405" y="2074119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8353425" cy="306563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0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7" y="1161881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09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1166813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709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4901106" cy="32082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0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396050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670362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0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2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087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92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3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830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7" y="1161883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15042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22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10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89" y="1166815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6" y="1166815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42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4" y="2048703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5" y="2700339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4649" y="455804"/>
            <a:ext cx="929408" cy="32813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5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5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85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757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7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4" y="4237139"/>
            <a:ext cx="236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err="1"/>
              <a:t>Tusen</a:t>
            </a:r>
            <a:r>
              <a:rPr lang="en-US" sz="1000" b="1" u="sng" dirty="0"/>
              <a:t> </a:t>
            </a:r>
            <a:r>
              <a:rPr lang="en-US" sz="1000" b="1" u="sng" dirty="0" err="1"/>
              <a:t>takk</a:t>
            </a:r>
            <a:r>
              <a:rPr lang="en-US" sz="1000" b="1" u="sng" dirty="0"/>
              <a:t>!</a:t>
            </a:r>
          </a:p>
          <a:p>
            <a:pPr algn="ctr"/>
            <a:r>
              <a:rPr lang="en-US" sz="1000" b="1" u="sng" dirty="0" err="1"/>
              <a:t>www.innovasjonnorge.no</a:t>
            </a:r>
            <a:endParaRPr lang="en-US" sz="1000" b="1" u="sng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7997" y="2061943"/>
            <a:ext cx="2987046" cy="10399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077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0772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18/05/2021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0772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68539" y="2166867"/>
            <a:ext cx="2987047" cy="7799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94545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9825" y="331658"/>
            <a:ext cx="1251819" cy="3314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988391" y="2131099"/>
            <a:ext cx="6267174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988391" y="2631385"/>
            <a:ext cx="6267174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7948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2" y="2187602"/>
            <a:ext cx="2718822" cy="708662"/>
          </a:xfrm>
          <a:prstGeom prst="rect">
            <a:avLst/>
          </a:prstGeom>
        </p:spPr>
      </p:pic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31800" y="330994"/>
            <a:ext cx="2268766" cy="11541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75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2135841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Undertittel 2"/>
          <p:cNvSpPr>
            <a:spLocks noGrp="1"/>
          </p:cNvSpPr>
          <p:nvPr>
            <p:ph type="subTitle" idx="1"/>
          </p:nvPr>
        </p:nvSpPr>
        <p:spPr>
          <a:xfrm>
            <a:off x="4572001" y="2649082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14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0" y="2824294"/>
            <a:ext cx="4132294" cy="36961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10"/>
          <p:cNvSpPr>
            <a:spLocks noGrp="1"/>
          </p:cNvSpPr>
          <p:nvPr>
            <p:ph type="subTitle" idx="1"/>
          </p:nvPr>
        </p:nvSpPr>
        <p:spPr>
          <a:xfrm>
            <a:off x="4572001" y="2433251"/>
            <a:ext cx="4131747" cy="276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933237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7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70348"/>
            <a:ext cx="9144000" cy="427315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1" y="2564296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77538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1091" y="332827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28644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1" y="447675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97" y="2412846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70348"/>
            <a:ext cx="9144000" cy="42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accent2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572001" y="2564296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77538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Rectangle 10"/>
          <p:cNvSpPr/>
          <p:nvPr userDrawn="1"/>
        </p:nvSpPr>
        <p:spPr>
          <a:xfrm>
            <a:off x="441091" y="332827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1384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70348"/>
            <a:ext cx="9144000" cy="4273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572001" y="2564296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77538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Rectangle 10"/>
          <p:cNvSpPr/>
          <p:nvPr userDrawn="1"/>
        </p:nvSpPr>
        <p:spPr>
          <a:xfrm>
            <a:off x="441091" y="332827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5218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70348"/>
            <a:ext cx="9144000" cy="42731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572001" y="2564296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77538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441091" y="332827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2537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70348"/>
            <a:ext cx="9144000" cy="42731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572001" y="2564296"/>
            <a:ext cx="4131747" cy="36933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77538"/>
            <a:ext cx="4131747" cy="230833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Rectangle 10"/>
          <p:cNvSpPr/>
          <p:nvPr userDrawn="1"/>
        </p:nvSpPr>
        <p:spPr>
          <a:xfrm>
            <a:off x="441091" y="332827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5296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1800" y="870347"/>
            <a:ext cx="8280401" cy="348376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622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F877-6724-4577-9D8F-B3F672B7EA7D}" type="datetime1">
              <a:rPr lang="nb-NO" smtClean="0"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431800" y="870347"/>
            <a:ext cx="8280400" cy="34837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999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F877-6724-4577-9D8F-B3F672B7EA7D}" type="datetime1">
              <a:rPr lang="nb-NO" smtClean="0"/>
              <a:t>18.05.2021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0000" y="870347"/>
            <a:ext cx="4032200" cy="3483768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31800" y="870347"/>
            <a:ext cx="4032201" cy="348376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1091" y="4691875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81132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31800" y="870347"/>
            <a:ext cx="3851966" cy="369916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3842675" cy="2308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1091" y="4691875"/>
            <a:ext cx="929408" cy="24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464000" y="0"/>
            <a:ext cx="469930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085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431801" y="330994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4680000" y="330994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7"/>
          </p:nvPr>
        </p:nvSpPr>
        <p:spPr>
          <a:xfrm>
            <a:off x="431801" y="2652751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680000" y="2652751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717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90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988902" y="1864455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3491" y="4270819"/>
            <a:ext cx="1601586" cy="759229"/>
            <a:chOff x="1368109" y="1538702"/>
            <a:chExt cx="1601586" cy="759229"/>
          </a:xfrm>
        </p:grpSpPr>
        <p:sp>
          <p:nvSpPr>
            <p:cNvPr id="2" name="Rectangle 1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m/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06496"/>
            <a:ext cx="9144000" cy="4037005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31800" y="330994"/>
            <a:ext cx="8280400" cy="369332"/>
          </a:xfrm>
          <a:prstGeom prst="rect">
            <a:avLst/>
          </a:prstGeom>
        </p:spPr>
        <p:txBody>
          <a:bodyPr lIns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0930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7"/>
          <p:cNvSpPr>
            <a:spLocks noGrp="1"/>
          </p:cNvSpPr>
          <p:nvPr>
            <p:ph type="pic" sz="quarter" idx="17"/>
          </p:nvPr>
        </p:nvSpPr>
        <p:spPr>
          <a:xfrm>
            <a:off x="431801" y="2652751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680000" y="2652751"/>
            <a:ext cx="4032200" cy="2159756"/>
          </a:xfrm>
          <a:prstGeom prst="rect">
            <a:avLst/>
          </a:prstGeo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431800" y="870347"/>
            <a:ext cx="8280400" cy="1574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81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431800" y="870347"/>
            <a:ext cx="4032200" cy="348376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680000" y="870347"/>
            <a:ext cx="4032200" cy="348376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373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800" y="870348"/>
            <a:ext cx="4032200" cy="184666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80000" y="870348"/>
            <a:ext cx="4032200" cy="184666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5B9D-DB94-498A-A477-9EF91C2EC336}" type="datetime1">
              <a:rPr lang="nb-NO" smtClean="0"/>
              <a:t>18.05.2021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31800" y="1159106"/>
            <a:ext cx="4032200" cy="319500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4"/>
          </p:nvPr>
        </p:nvSpPr>
        <p:spPr>
          <a:xfrm>
            <a:off x="4680000" y="1159106"/>
            <a:ext cx="4032200" cy="3195009"/>
          </a:xfrm>
          <a:prstGeom prst="rect">
            <a:avLst/>
          </a:prstGeom>
        </p:spPr>
        <p:txBody>
          <a:bodyPr lIns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261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2DA2-60B5-428D-AF70-9304D4E3A11F}" type="datetime1">
              <a:rPr lang="nb-NO" smtClean="0"/>
              <a:t>18.05.2021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161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B060-DBD9-4C66-9AE2-EC20F3B1209A}" type="datetime1">
              <a:rPr lang="nb-NO" smtClean="0"/>
              <a:t>18.05.2021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71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10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5" y="4354116"/>
            <a:ext cx="236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u="sng" dirty="0" err="1"/>
              <a:t>Tusen</a:t>
            </a:r>
            <a:r>
              <a:rPr lang="en-US" sz="750" b="1" u="sng" dirty="0"/>
              <a:t> </a:t>
            </a:r>
            <a:r>
              <a:rPr lang="en-US" sz="750" b="1" u="sng" dirty="0" err="1"/>
              <a:t>takk</a:t>
            </a:r>
            <a:r>
              <a:rPr lang="en-US" sz="750" b="1" u="sng" dirty="0"/>
              <a:t>!</a:t>
            </a:r>
          </a:p>
          <a:p>
            <a:pPr algn="ctr"/>
            <a:r>
              <a:rPr lang="en-US" sz="750" b="1" u="sng" dirty="0" err="1"/>
              <a:t>www.innovasjonnorge.no</a:t>
            </a:r>
            <a:endParaRPr lang="en-US" sz="750" b="1" u="sng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68539" y="2166867"/>
            <a:ext cx="2987047" cy="7799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68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6861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25" y="333102"/>
            <a:ext cx="1515094" cy="6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Tittel</a:t>
            </a:r>
            <a:r>
              <a:rPr lang="en-GB" noProof="0" dirty="0"/>
              <a:t> </a:t>
            </a:r>
            <a:r>
              <a:rPr lang="en-GB" noProof="0" dirty="0" err="1"/>
              <a:t>skal</a:t>
            </a:r>
            <a:r>
              <a:rPr lang="en-GB" noProof="0" dirty="0"/>
              <a:t> ha font str. 32pt </a:t>
            </a:r>
            <a:r>
              <a:rPr lang="en-GB" noProof="0" dirty="0" err="1"/>
              <a:t>som</a:t>
            </a:r>
            <a:r>
              <a:rPr lang="en-GB" noProof="0" dirty="0"/>
              <a:t> default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765" y="1161883"/>
            <a:ext cx="8360473" cy="3065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</a:t>
            </a:r>
            <a:r>
              <a:rPr lang="en-GB" noProof="0" dirty="0" err="1"/>
              <a:t>skal</a:t>
            </a:r>
            <a:r>
              <a:rPr lang="en-GB" noProof="0" dirty="0"/>
              <a:t> ha font str. 20pt </a:t>
            </a:r>
            <a:r>
              <a:rPr lang="en-GB" noProof="0" dirty="0" err="1"/>
              <a:t>som</a:t>
            </a:r>
            <a:r>
              <a:rPr lang="en-GB" noProof="0" dirty="0"/>
              <a:t> default,</a:t>
            </a:r>
          </a:p>
          <a:p>
            <a:pPr lvl="1"/>
            <a:r>
              <a:rPr lang="en-GB" noProof="0" dirty="0" err="1"/>
              <a:t>Og</a:t>
            </a:r>
            <a:r>
              <a:rPr lang="en-GB" noProof="0" dirty="0"/>
              <a:t> 16pt </a:t>
            </a:r>
            <a:r>
              <a:rPr lang="en-GB" noProof="0" dirty="0" err="1"/>
              <a:t>som</a:t>
            </a:r>
            <a:r>
              <a:rPr lang="en-GB" noProof="0" dirty="0"/>
              <a:t> </a:t>
            </a:r>
            <a:r>
              <a:rPr lang="en-GB" noProof="0" dirty="0" err="1"/>
              <a:t>nedre</a:t>
            </a:r>
            <a:r>
              <a:rPr lang="en-GB" noProof="0" dirty="0"/>
              <a:t> </a:t>
            </a:r>
            <a:r>
              <a:rPr lang="en-GB" noProof="0" dirty="0" err="1"/>
              <a:t>grense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3491" y="4356046"/>
            <a:ext cx="1421800" cy="674002"/>
            <a:chOff x="1368109" y="1538702"/>
            <a:chExt cx="1601586" cy="759229"/>
          </a:xfrm>
        </p:grpSpPr>
        <p:sp>
          <p:nvSpPr>
            <p:cNvPr id="9" name="Rectangle 8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322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49" r:id="rId3"/>
    <p:sldLayoutId id="214748366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0" r:id="rId10"/>
    <p:sldLayoutId id="2147483671" r:id="rId11"/>
    <p:sldLayoutId id="2147483656" r:id="rId12"/>
    <p:sldLayoutId id="2147483673" r:id="rId13"/>
    <p:sldLayoutId id="2147483664" r:id="rId14"/>
    <p:sldLayoutId id="2147483665" r:id="rId15"/>
    <p:sldLayoutId id="2147483667" r:id="rId16"/>
    <p:sldLayoutId id="2147483668" r:id="rId17"/>
    <p:sldLayoutId id="2147483652" r:id="rId18"/>
    <p:sldLayoutId id="2147483653" r:id="rId19"/>
    <p:sldLayoutId id="2147483654" r:id="rId20"/>
    <p:sldLayoutId id="2147483655" r:id="rId21"/>
    <p:sldLayoutId id="2147483672" r:id="rId22"/>
    <p:sldLayoutId id="2147483669" r:id="rId23"/>
    <p:sldLayoutId id="2147483736" r:id="rId24"/>
  </p:sldLayoutIdLst>
  <p:hf sldNum="0" hdr="0" dt="0"/>
  <p:txStyles>
    <p:titleStyle>
      <a:lvl1pPr marL="0" algn="l" defTabSz="514338" rtl="0" eaLnBrk="1" latinLnBrk="0" hangingPunct="1">
        <a:lnSpc>
          <a:spcPct val="100000"/>
        </a:lnSpc>
        <a:spcBef>
          <a:spcPts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96" indent="-148496" algn="l" defTabSz="514338" rtl="0" eaLnBrk="1" latinLnBrk="0" hangingPunct="1">
        <a:lnSpc>
          <a:spcPct val="100000"/>
        </a:lnSpc>
        <a:spcBef>
          <a:spcPts val="151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6993" indent="-147635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489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3985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5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481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2663">
          <p15:clr>
            <a:srgbClr val="F26B43"/>
          </p15:clr>
        </p15:guide>
        <p15:guide id="5" orient="horz" pos="735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0" y="4711051"/>
            <a:ext cx="144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56840" y="4711051"/>
            <a:ext cx="360000" cy="1038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675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lassholder for tittel 1"/>
          <p:cNvSpPr>
            <a:spLocks noGrp="1"/>
          </p:cNvSpPr>
          <p:nvPr>
            <p:ph type="title"/>
          </p:nvPr>
        </p:nvSpPr>
        <p:spPr>
          <a:xfrm>
            <a:off x="441092" y="330994"/>
            <a:ext cx="8271109" cy="2308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Tittel skal ha font </a:t>
            </a:r>
            <a:r>
              <a:rPr lang="nb-NO" dirty="0" err="1"/>
              <a:t>str</a:t>
            </a:r>
            <a:r>
              <a:rPr lang="nb-NO" dirty="0"/>
              <a:t>. 20pt som </a:t>
            </a:r>
            <a:r>
              <a:rPr lang="nb-NO" dirty="0" err="1"/>
              <a:t>default</a:t>
            </a:r>
            <a:endParaRPr lang="nb-NO" dirty="0"/>
          </a:p>
        </p:txBody>
      </p:sp>
      <p:sp>
        <p:nvSpPr>
          <p:cNvPr id="22" name="Plassholder for tekst 2"/>
          <p:cNvSpPr>
            <a:spLocks noGrp="1"/>
          </p:cNvSpPr>
          <p:nvPr>
            <p:ph type="body" idx="1"/>
          </p:nvPr>
        </p:nvSpPr>
        <p:spPr>
          <a:xfrm>
            <a:off x="441092" y="870348"/>
            <a:ext cx="8271109" cy="22992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Brødtekst skal ha font </a:t>
            </a:r>
            <a:r>
              <a:rPr lang="nb-NO" dirty="0" err="1"/>
              <a:t>str</a:t>
            </a:r>
            <a:r>
              <a:rPr lang="nb-NO" dirty="0"/>
              <a:t>. 20pt som </a:t>
            </a:r>
            <a:r>
              <a:rPr lang="nb-NO" dirty="0" err="1"/>
              <a:t>default</a:t>
            </a:r>
            <a:r>
              <a:rPr lang="nb-NO" dirty="0"/>
              <a:t>,</a:t>
            </a:r>
          </a:p>
          <a:p>
            <a:pPr lvl="1"/>
            <a:r>
              <a:rPr lang="nb-NO" dirty="0"/>
              <a:t>Og 16pt som nedre grense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091" y="4691875"/>
            <a:ext cx="929408" cy="246100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723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</p:sldLayoutIdLst>
  <p:hf sldNum="0" hdr="0" dt="0"/>
  <p:txStyles>
    <p:titleStyle>
      <a:lvl1pPr marL="0" algn="l" defTabSz="514350" rtl="0" eaLnBrk="1" latinLnBrk="0" hangingPunct="1">
        <a:lnSpc>
          <a:spcPct val="100000"/>
        </a:lnSpc>
        <a:spcBef>
          <a:spcPts val="0"/>
        </a:spcBef>
        <a:buNone/>
        <a:defRPr sz="15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514350" rtl="0" eaLnBrk="1" latinLnBrk="0" hangingPunct="1">
        <a:lnSpc>
          <a:spcPct val="100000"/>
        </a:lnSpc>
        <a:spcBef>
          <a:spcPts val="15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7000" indent="-147638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500" indent="-148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48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2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500" indent="-148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731">
          <p15:clr>
            <a:srgbClr val="F26B43"/>
          </p15:clr>
        </p15:guide>
        <p15:guide id="4" orient="horz" pos="3657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72" y="2802170"/>
            <a:ext cx="8132148" cy="492443"/>
          </a:xfrm>
        </p:spPr>
        <p:txBody>
          <a:bodyPr/>
          <a:lstStyle/>
          <a:p>
            <a:r>
              <a:rPr lang="en-GB" dirty="0"/>
              <a:t>EEA/Norway Grants – The Energy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311928"/>
            <a:ext cx="4177093" cy="307777"/>
          </a:xfrm>
        </p:spPr>
        <p:txBody>
          <a:bodyPr/>
          <a:lstStyle/>
          <a:p>
            <a:r>
              <a:rPr lang="en-US" dirty="0"/>
              <a:t>Magnar Ødelien, Innovation Norway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38264-994B-46EE-B6D4-603747E794AC}"/>
              </a:ext>
            </a:extLst>
          </p:cNvPr>
          <p:cNvSpPr>
            <a:spLocks noChangeAspect="1"/>
          </p:cNvSpPr>
          <p:nvPr/>
        </p:nvSpPr>
        <p:spPr>
          <a:xfrm>
            <a:off x="1801943" y="538994"/>
            <a:ext cx="1227696" cy="4274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0" y="1161882"/>
            <a:ext cx="3731438" cy="3065632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US" sz="1350" dirty="0"/>
              <a:t>Contributing to </a:t>
            </a:r>
            <a:r>
              <a:rPr lang="en-GB" sz="1350" dirty="0"/>
              <a:t>reducing economic and social </a:t>
            </a:r>
            <a:br>
              <a:rPr lang="en-GB" sz="1350" dirty="0"/>
            </a:br>
            <a:r>
              <a:rPr lang="en-GB" sz="1350" dirty="0"/>
              <a:t>disparities in the European Economic Area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GB" sz="1350" dirty="0"/>
              <a:t>Strengthening relations between Norway, Iceland, Liechtenstein and the beneficiary countries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GB" sz="1350" dirty="0"/>
              <a:t>2014-2021: 2.8 billion EUR to programmes </a:t>
            </a:r>
            <a:br>
              <a:rPr lang="en-GB" sz="1350" dirty="0"/>
            </a:br>
            <a:r>
              <a:rPr lang="en-GB" sz="1350" dirty="0"/>
              <a:t>in 15 countries</a:t>
            </a:r>
          </a:p>
          <a:p>
            <a:pPr>
              <a:spcBef>
                <a:spcPts val="900"/>
              </a:spcBef>
              <a:spcAft>
                <a:spcPts val="1200"/>
              </a:spcAft>
            </a:pPr>
            <a:r>
              <a:rPr lang="en-GB" sz="1350" dirty="0"/>
              <a:t>Many Beneficiary States, including Romania and Bulgaria have included Energy programmes</a:t>
            </a:r>
            <a:endParaRPr lang="en-US" sz="1350" dirty="0"/>
          </a:p>
          <a:p>
            <a:pPr>
              <a:spcBef>
                <a:spcPts val="900"/>
              </a:spcBef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</p:spPr>
        <p:txBody>
          <a:bodyPr/>
          <a:lstStyle/>
          <a:p>
            <a:r>
              <a:rPr lang="en-US"/>
              <a:t>Objectives of the EEA and Norway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30" y="892367"/>
            <a:ext cx="4535380" cy="377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09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/>
              <a:t>Taxonomy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/>
              <a:t>Investing in environmentally </a:t>
            </a:r>
            <a:r>
              <a:rPr lang="en-US" sz="4800"/>
              <a:t>friendly technologies</a:t>
            </a:r>
            <a:endParaRPr lang="en-US" sz="4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/>
              <a:t>Supporting industry to innovate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/>
              <a:t>Cleaner transport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 err="1"/>
              <a:t>Decarbonising</a:t>
            </a:r>
            <a:r>
              <a:rPr lang="en-US" sz="4800" dirty="0"/>
              <a:t> the Energy sector and more energy efficiency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800" dirty="0"/>
              <a:t>Circular Economy Action Plan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4800" dirty="0"/>
              <a:t>	- Product as a service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4800" dirty="0"/>
              <a:t>	- action on microplastics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4800" dirty="0"/>
              <a:t>	- substitute single-use packaging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4800" dirty="0"/>
              <a:t>	- waste prevention and reduction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 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1026" name="Picture 2" descr="Writing a H2020 Green Deal proposal: tips and online resources">
            <a:extLst>
              <a:ext uri="{FF2B5EF4-FFF2-40B4-BE49-F238E27FC236}">
                <a16:creationId xmlns:a16="http://schemas.microsoft.com/office/drawing/2014/main" id="{BD1BF219-3555-46EF-9DCC-5E249CF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4900" y="1339203"/>
            <a:ext cx="4068795" cy="27159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Development at the European level – The European Green Deal and the importance of the energy sector</a:t>
            </a:r>
          </a:p>
        </p:txBody>
      </p:sp>
    </p:spTree>
    <p:extLst>
      <p:ext uri="{BB962C8B-B14F-4D97-AF65-F5344CB8AC3E}">
        <p14:creationId xmlns:p14="http://schemas.microsoft.com/office/powerpoint/2010/main" val="22744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3DF0F-F5D2-4848-A13C-35DDC3E60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nb-NO" sz="1600" dirty="0">
              <a:ea typeface="Verdana" pitchFamily="34" charset="0"/>
              <a:cs typeface="Verdana" pitchFamily="34" charset="0"/>
            </a:endParaRPr>
          </a:p>
          <a:p>
            <a:r>
              <a:rPr lang="nb-NO" sz="5600" b="1" dirty="0">
                <a:ea typeface="Verdana" pitchFamily="34" charset="0"/>
                <a:cs typeface="Verdana" pitchFamily="34" charset="0"/>
              </a:rPr>
              <a:t>Overall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objective</a:t>
            </a:r>
            <a:endParaRPr lang="nb-NO" sz="5600" b="1" dirty="0">
              <a:ea typeface="Verdana" pitchFamily="34" charset="0"/>
              <a:cs typeface="Verdana" pitchFamily="34" charset="0"/>
            </a:endParaRP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decarbonisation</a:t>
            </a:r>
            <a:r>
              <a:rPr lang="nb-NO" sz="5600" dirty="0">
                <a:ea typeface="Verdana" pitchFamily="34" charset="0"/>
                <a:cs typeface="Verdana" pitchFamily="34" charset="0"/>
              </a:rPr>
              <a:t>/CO2-emissions</a:t>
            </a: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r>
              <a:rPr lang="nb-NO" sz="5600" b="1" dirty="0" err="1">
                <a:ea typeface="Verdana" pitchFamily="34" charset="0"/>
                <a:cs typeface="Verdana" pitchFamily="34" charset="0"/>
              </a:rPr>
              <a:t>Strong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focus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on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renewable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energy</a:t>
            </a:r>
            <a:endParaRPr lang="nb-NO" sz="5600" b="1" dirty="0">
              <a:ea typeface="Verdana" pitchFamily="34" charset="0"/>
              <a:cs typeface="Verdana" pitchFamily="34" charset="0"/>
            </a:endParaRP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Hydropower</a:t>
            </a:r>
            <a:endParaRPr lang="nb-NO" sz="5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Geothermal</a:t>
            </a:r>
            <a:r>
              <a:rPr lang="nb-NO" sz="5600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energy</a:t>
            </a:r>
            <a:endParaRPr lang="nb-NO" sz="5600" dirty="0">
              <a:ea typeface="Verdana" pitchFamily="34" charset="0"/>
              <a:cs typeface="Verdana" pitchFamily="34" charset="0"/>
            </a:endParaRPr>
          </a:p>
          <a:p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Other</a:t>
            </a:r>
            <a:r>
              <a:rPr lang="nb-NO" sz="5600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renewablesources</a:t>
            </a:r>
            <a:endParaRPr lang="nb-NO" sz="5600" dirty="0">
              <a:ea typeface="Verdana" pitchFamily="34" charset="0"/>
              <a:cs typeface="Verdana" pitchFamily="34" charset="0"/>
            </a:endParaRP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r>
              <a:rPr lang="nb-NO" sz="5600" b="1" dirty="0">
                <a:ea typeface="Verdana" pitchFamily="34" charset="0"/>
                <a:cs typeface="Verdana" pitchFamily="34" charset="0"/>
              </a:rPr>
              <a:t>Energy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efficiency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pPr marL="149362" lvl="1" indent="0">
              <a:buNone/>
            </a:pPr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public</a:t>
            </a:r>
            <a:r>
              <a:rPr lang="nb-NO" sz="5600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secor</a:t>
            </a:r>
            <a:r>
              <a:rPr lang="nb-NO" sz="5600" dirty="0">
                <a:ea typeface="Verdana" pitchFamily="34" charset="0"/>
                <a:cs typeface="Verdana" pitchFamily="34" charset="0"/>
              </a:rPr>
              <a:t>/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building</a:t>
            </a:r>
            <a:endParaRPr lang="nb-NO" sz="5600" dirty="0">
              <a:ea typeface="Verdana" pitchFamily="34" charset="0"/>
              <a:cs typeface="Verdana" pitchFamily="34" charset="0"/>
            </a:endParaRPr>
          </a:p>
          <a:p>
            <a:pPr marL="149362" lvl="1" indent="0">
              <a:buNone/>
            </a:pPr>
            <a:r>
              <a:rPr lang="nb-NO" sz="5600" dirty="0">
                <a:ea typeface="Verdana" pitchFamily="34" charset="0"/>
                <a:cs typeface="Verdana" pitchFamily="34" charset="0"/>
              </a:rPr>
              <a:t>	- </a:t>
            </a:r>
            <a:r>
              <a:rPr lang="nb-NO" sz="5600" dirty="0" err="1">
                <a:ea typeface="Verdana" pitchFamily="34" charset="0"/>
                <a:cs typeface="Verdana" pitchFamily="34" charset="0"/>
              </a:rPr>
              <a:t>industry</a:t>
            </a:r>
            <a:endParaRPr lang="nb-NO" sz="5600" dirty="0">
              <a:ea typeface="Verdana" pitchFamily="34" charset="0"/>
              <a:cs typeface="Verdana" pitchFamily="34" charset="0"/>
            </a:endParaRP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r>
              <a:rPr lang="nb-NO" sz="5600" b="1" dirty="0">
                <a:ea typeface="Verdana" pitchFamily="34" charset="0"/>
                <a:cs typeface="Verdana" pitchFamily="34" charset="0"/>
              </a:rPr>
              <a:t>Energy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safety</a:t>
            </a:r>
            <a:endParaRPr lang="nb-NO" sz="5600" b="1" dirty="0">
              <a:ea typeface="Verdana" pitchFamily="34" charset="0"/>
              <a:cs typeface="Verdana" pitchFamily="34" charset="0"/>
            </a:endParaRPr>
          </a:p>
          <a:p>
            <a:endParaRPr lang="nb-NO" sz="5600" dirty="0">
              <a:ea typeface="Verdana" pitchFamily="34" charset="0"/>
              <a:cs typeface="Verdana" pitchFamily="34" charset="0"/>
            </a:endParaRPr>
          </a:p>
          <a:p>
            <a:r>
              <a:rPr lang="nb-NO" sz="5600" b="1" dirty="0" err="1">
                <a:ea typeface="Verdana" pitchFamily="34" charset="0"/>
                <a:cs typeface="Verdana" pitchFamily="34" charset="0"/>
              </a:rPr>
              <a:t>Carbon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Capture</a:t>
            </a:r>
            <a:r>
              <a:rPr lang="nb-NO" sz="5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nb-NO" sz="5600" b="1" dirty="0" err="1">
                <a:ea typeface="Verdana" pitchFamily="34" charset="0"/>
                <a:cs typeface="Verdana" pitchFamily="34" charset="0"/>
              </a:rPr>
              <a:t>storage</a:t>
            </a:r>
            <a:br>
              <a:rPr lang="nb-NO" sz="5600" dirty="0">
                <a:ea typeface="Verdana" pitchFamily="34" charset="0"/>
                <a:cs typeface="Verdana" pitchFamily="34" charset="0"/>
              </a:rPr>
            </a:br>
            <a:br>
              <a:rPr lang="nb-NO" sz="1600" dirty="0">
                <a:ea typeface="Verdana" pitchFamily="34" charset="0"/>
                <a:cs typeface="Verdana" pitchFamily="34" charset="0"/>
              </a:rPr>
            </a:br>
            <a:endParaRPr lang="nb-NO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b-NO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b-NO" sz="16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br>
              <a:rPr lang="nb-NO" sz="1600" dirty="0">
                <a:ea typeface="Verdana" pitchFamily="34" charset="0"/>
                <a:cs typeface="Verdana" pitchFamily="34" charset="0"/>
              </a:rPr>
            </a:br>
            <a:endParaRPr lang="nb-NO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336B6-F668-45A0-A722-EEB501F4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230832"/>
          </a:xfrm>
        </p:spPr>
        <p:txBody>
          <a:bodyPr/>
          <a:lstStyle/>
          <a:p>
            <a:pPr algn="ctr"/>
            <a:r>
              <a:rPr lang="nb-NO" dirty="0"/>
              <a:t>Energy </a:t>
            </a:r>
            <a:r>
              <a:rPr lang="nb-NO" dirty="0" err="1"/>
              <a:t>Programmes</a:t>
            </a:r>
            <a:r>
              <a:rPr lang="nb-NO" dirty="0"/>
              <a:t> - The </a:t>
            </a:r>
            <a:r>
              <a:rPr lang="nb-NO" dirty="0" err="1"/>
              <a:t>contribution</a:t>
            </a:r>
            <a:r>
              <a:rPr lang="nb-NO" dirty="0"/>
              <a:t> of EEA/Norway </a:t>
            </a:r>
            <a:r>
              <a:rPr lang="nb-NO" dirty="0" err="1"/>
              <a:t>Grants</a:t>
            </a:r>
            <a:r>
              <a:rPr lang="nb-NO" dirty="0"/>
              <a:t>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56917D5-0EA1-425C-9E0B-47AD6B23F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r="9675"/>
          <a:stretch>
            <a:fillRect/>
          </a:stretch>
        </p:blipFill>
        <p:spPr>
          <a:xfrm>
            <a:off x="4679950" y="1166813"/>
            <a:ext cx="406876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091" y="1324841"/>
            <a:ext cx="7862455" cy="308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180" marR="2309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r>
              <a:rPr lang="nb-NO" sz="1818" b="1" spc="-2" dirty="0">
                <a:latin typeface="+mj-lt"/>
                <a:cs typeface="Calibri"/>
              </a:rPr>
              <a:t>Value </a:t>
            </a:r>
            <a:r>
              <a:rPr lang="nb-NO" sz="1818" b="1" spc="-2" dirty="0" err="1">
                <a:latin typeface="+mj-lt"/>
                <a:cs typeface="Calibri"/>
              </a:rPr>
              <a:t>creation</a:t>
            </a:r>
            <a:r>
              <a:rPr lang="nb-NO" sz="1818" spc="-2" dirty="0">
                <a:latin typeface="+mj-lt"/>
                <a:cs typeface="Calibri"/>
              </a:rPr>
              <a:t>: Initiatives </a:t>
            </a:r>
            <a:r>
              <a:rPr lang="nb-NO" sz="1818" spc="-2" dirty="0" err="1">
                <a:latin typeface="+mj-lt"/>
                <a:cs typeface="Calibri"/>
              </a:rPr>
              <a:t>that</a:t>
            </a:r>
            <a:r>
              <a:rPr lang="nb-NO" sz="1818" spc="-2" dirty="0">
                <a:latin typeface="+mj-lt"/>
                <a:cs typeface="Calibri"/>
              </a:rPr>
              <a:t> </a:t>
            </a:r>
            <a:r>
              <a:rPr lang="nb-NO" sz="1818" spc="-2" dirty="0" err="1">
                <a:latin typeface="+mj-lt"/>
                <a:cs typeface="Calibri"/>
              </a:rPr>
              <a:t>brings</a:t>
            </a:r>
            <a:r>
              <a:rPr lang="nb-NO" sz="1818" spc="-2" dirty="0">
                <a:latin typeface="+mj-lt"/>
                <a:cs typeface="Calibri"/>
              </a:rPr>
              <a:t> </a:t>
            </a:r>
            <a:r>
              <a:rPr lang="nb-NO" sz="1818" spc="-2" dirty="0" err="1">
                <a:latin typeface="+mj-lt"/>
                <a:cs typeface="Calibri"/>
              </a:rPr>
              <a:t>value</a:t>
            </a:r>
            <a:r>
              <a:rPr lang="nb-NO" sz="1818" spc="-2" dirty="0">
                <a:latin typeface="+mj-lt"/>
                <a:cs typeface="Calibri"/>
              </a:rPr>
              <a:t> to the </a:t>
            </a:r>
            <a:r>
              <a:rPr lang="nb-NO" sz="1818" spc="-2" dirty="0" err="1">
                <a:latin typeface="+mj-lt"/>
                <a:cs typeface="Calibri"/>
              </a:rPr>
              <a:t>society</a:t>
            </a:r>
            <a:r>
              <a:rPr lang="nb-NO" sz="1818" spc="-2" dirty="0">
                <a:latin typeface="+mj-lt"/>
                <a:cs typeface="Calibri"/>
              </a:rPr>
              <a:t> (</a:t>
            </a:r>
            <a:r>
              <a:rPr lang="nb-NO" sz="1818" spc="-2" dirty="0" err="1">
                <a:latin typeface="+mj-lt"/>
                <a:cs typeface="Calibri"/>
              </a:rPr>
              <a:t>public</a:t>
            </a:r>
            <a:r>
              <a:rPr lang="nb-NO" sz="1818" spc="-2" dirty="0">
                <a:latin typeface="+mj-lt"/>
                <a:cs typeface="Calibri"/>
              </a:rPr>
              <a:t> and private </a:t>
            </a:r>
            <a:r>
              <a:rPr lang="nb-NO" sz="1818" spc="-2" dirty="0" err="1">
                <a:latin typeface="+mj-lt"/>
                <a:cs typeface="Calibri"/>
              </a:rPr>
              <a:t>sector</a:t>
            </a:r>
            <a:r>
              <a:rPr lang="nb-NO" sz="1818" spc="-2" dirty="0">
                <a:latin typeface="+mj-lt"/>
                <a:cs typeface="Calibri"/>
              </a:rPr>
              <a:t>)</a:t>
            </a:r>
          </a:p>
          <a:p>
            <a:pPr marL="203180" marR="2309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endParaRPr lang="nb-NO" sz="1818" spc="-2" dirty="0">
              <a:latin typeface="+mj-lt"/>
              <a:cs typeface="Calibri"/>
            </a:endParaRPr>
          </a:p>
          <a:p>
            <a:pPr marL="203180" marR="2309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r>
              <a:rPr lang="nb-NO" sz="1818" b="1" spc="-2" dirty="0" err="1">
                <a:latin typeface="+mj-lt"/>
                <a:cs typeface="Calibri"/>
              </a:rPr>
              <a:t>Building</a:t>
            </a:r>
            <a:r>
              <a:rPr lang="nb-NO" sz="1818" b="1" spc="-2" dirty="0">
                <a:latin typeface="+mj-lt"/>
                <a:cs typeface="Calibri"/>
              </a:rPr>
              <a:t> a </a:t>
            </a:r>
            <a:r>
              <a:rPr lang="nb-NO" sz="1818" b="1" spc="-2" dirty="0" err="1">
                <a:latin typeface="+mj-lt"/>
                <a:cs typeface="Calibri"/>
              </a:rPr>
              <a:t>better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b="1" spc="-2" dirty="0" err="1">
                <a:latin typeface="+mj-lt"/>
                <a:cs typeface="Calibri"/>
              </a:rPr>
              <a:t>society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b="1" spc="-2" dirty="0" err="1">
                <a:latin typeface="+mj-lt"/>
                <a:cs typeface="Calibri"/>
              </a:rPr>
              <a:t>based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b="1" spc="-2" dirty="0" err="1">
                <a:latin typeface="+mj-lt"/>
                <a:cs typeface="Calibri"/>
              </a:rPr>
              <a:t>on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b="1" spc="-2" dirty="0" err="1">
                <a:latin typeface="+mj-lt"/>
                <a:cs typeface="Calibri"/>
              </a:rPr>
              <a:t>three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b="1" spc="-2" dirty="0" err="1">
                <a:latin typeface="+mj-lt"/>
                <a:cs typeface="Calibri"/>
              </a:rPr>
              <a:t>dimensions</a:t>
            </a:r>
            <a:r>
              <a:rPr lang="nb-NO" sz="1818" b="1" spc="-2" dirty="0">
                <a:latin typeface="+mj-lt"/>
                <a:cs typeface="Calibri"/>
              </a:rPr>
              <a:t> of </a:t>
            </a:r>
            <a:r>
              <a:rPr lang="nb-NO" sz="1818" b="1" spc="-2" dirty="0" err="1">
                <a:latin typeface="+mj-lt"/>
                <a:cs typeface="Calibri"/>
              </a:rPr>
              <a:t>sustainability</a:t>
            </a:r>
            <a:r>
              <a:rPr lang="nb-NO" sz="1818" spc="-2" dirty="0">
                <a:latin typeface="+mj-lt"/>
                <a:cs typeface="Calibri"/>
              </a:rPr>
              <a:t>:</a:t>
            </a:r>
          </a:p>
          <a:p>
            <a:pPr marL="5772" marR="2309">
              <a:lnSpc>
                <a:spcPct val="100200"/>
              </a:lnSpc>
              <a:tabLst>
                <a:tab pos="203180" algn="l"/>
                <a:tab pos="203468" algn="l"/>
              </a:tabLst>
            </a:pPr>
            <a:endParaRPr lang="nb-NO" sz="1818" spc="-2" dirty="0">
              <a:latin typeface="+mj-lt"/>
              <a:cs typeface="Calibri"/>
            </a:endParaRPr>
          </a:p>
          <a:p>
            <a:pPr marL="410977" marR="2309" lvl="1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r>
              <a:rPr lang="nb-NO" sz="1818" b="1" spc="-2" dirty="0" err="1">
                <a:latin typeface="+mj-lt"/>
                <a:cs typeface="Calibri"/>
              </a:rPr>
              <a:t>Economic</a:t>
            </a:r>
            <a:r>
              <a:rPr lang="nb-NO" sz="1818" b="1" spc="-2" dirty="0">
                <a:latin typeface="+mj-lt"/>
                <a:cs typeface="Calibri"/>
              </a:rPr>
              <a:t> </a:t>
            </a:r>
            <a:r>
              <a:rPr lang="nb-NO" sz="1818" spc="-2" dirty="0" err="1">
                <a:latin typeface="+mj-lt"/>
                <a:cs typeface="Calibri"/>
              </a:rPr>
              <a:t>sustainability</a:t>
            </a:r>
            <a:r>
              <a:rPr lang="nb-NO" sz="1818" spc="-2" dirty="0">
                <a:latin typeface="+mj-lt"/>
                <a:cs typeface="Calibri"/>
              </a:rPr>
              <a:t>: </a:t>
            </a:r>
            <a:r>
              <a:rPr lang="nb-NO" sz="1818" spc="-2" dirty="0" err="1">
                <a:latin typeface="+mj-lt"/>
                <a:cs typeface="Calibri"/>
              </a:rPr>
              <a:t>Increase</a:t>
            </a:r>
            <a:r>
              <a:rPr lang="nb-NO" sz="1818" spc="-2" dirty="0">
                <a:latin typeface="+mj-lt"/>
                <a:cs typeface="Calibri"/>
              </a:rPr>
              <a:t> in turnover and </a:t>
            </a:r>
            <a:r>
              <a:rPr lang="nb-NO" sz="1818" spc="-2" dirty="0" err="1">
                <a:latin typeface="+mj-lt"/>
                <a:cs typeface="Calibri"/>
              </a:rPr>
              <a:t>operational</a:t>
            </a:r>
            <a:r>
              <a:rPr lang="nb-NO" sz="1818" spc="-2" dirty="0">
                <a:latin typeface="+mj-lt"/>
                <a:cs typeface="Calibri"/>
              </a:rPr>
              <a:t> </a:t>
            </a:r>
            <a:r>
              <a:rPr lang="nb-NO" sz="1818" spc="-2" dirty="0" err="1">
                <a:latin typeface="+mj-lt"/>
                <a:cs typeface="Calibri"/>
              </a:rPr>
              <a:t>profit</a:t>
            </a:r>
            <a:endParaRPr lang="nb-NO" sz="1818" spc="-2" dirty="0">
              <a:latin typeface="+mj-lt"/>
              <a:cs typeface="Calibri"/>
            </a:endParaRPr>
          </a:p>
          <a:p>
            <a:pPr marL="213570" marR="2309" lvl="1">
              <a:lnSpc>
                <a:spcPct val="100200"/>
              </a:lnSpc>
              <a:tabLst>
                <a:tab pos="203180" algn="l"/>
                <a:tab pos="203468" algn="l"/>
              </a:tabLst>
            </a:pPr>
            <a:endParaRPr lang="nb-NO" sz="1818" spc="-2" dirty="0">
              <a:latin typeface="+mj-lt"/>
              <a:cs typeface="Calibri"/>
            </a:endParaRPr>
          </a:p>
          <a:p>
            <a:pPr marL="410977" marR="2309" lvl="1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r>
              <a:rPr lang="nb-NO" sz="1818" b="1" dirty="0" err="1">
                <a:latin typeface="+mj-lt"/>
                <a:cs typeface="Calibri"/>
              </a:rPr>
              <a:t>Environmenta</a:t>
            </a:r>
            <a:r>
              <a:rPr lang="nb-NO" sz="1818" dirty="0" err="1">
                <a:latin typeface="+mj-lt"/>
                <a:cs typeface="Calibri"/>
              </a:rPr>
              <a:t>l</a:t>
            </a:r>
            <a:r>
              <a:rPr lang="nb-NO" sz="1818" dirty="0">
                <a:latin typeface="+mj-lt"/>
                <a:cs typeface="Calibri"/>
              </a:rPr>
              <a:t> </a:t>
            </a:r>
            <a:r>
              <a:rPr lang="nb-NO" sz="1818" dirty="0" err="1">
                <a:latin typeface="+mj-lt"/>
                <a:cs typeface="Calibri"/>
              </a:rPr>
              <a:t>sustainability</a:t>
            </a:r>
            <a:r>
              <a:rPr lang="nb-NO" sz="1818" dirty="0">
                <a:latin typeface="+mj-lt"/>
                <a:cs typeface="Calibri"/>
              </a:rPr>
              <a:t>: </a:t>
            </a:r>
            <a:r>
              <a:rPr lang="nb-NO" sz="1818" dirty="0" err="1">
                <a:latin typeface="+mj-lt"/>
                <a:cs typeface="Calibri"/>
              </a:rPr>
              <a:t>greening</a:t>
            </a:r>
            <a:r>
              <a:rPr lang="nb-NO" sz="1818" dirty="0">
                <a:latin typeface="+mj-lt"/>
                <a:cs typeface="Calibri"/>
              </a:rPr>
              <a:t>/</a:t>
            </a:r>
            <a:r>
              <a:rPr lang="nb-NO" sz="1818" dirty="0" err="1">
                <a:latin typeface="+mj-lt"/>
                <a:cs typeface="Calibri"/>
              </a:rPr>
              <a:t>reduse</a:t>
            </a:r>
            <a:r>
              <a:rPr lang="nb-NO" sz="1818" dirty="0">
                <a:latin typeface="+mj-lt"/>
                <a:cs typeface="Calibri"/>
              </a:rPr>
              <a:t>/re-</a:t>
            </a:r>
            <a:r>
              <a:rPr lang="nb-NO" sz="1818" dirty="0" err="1">
                <a:latin typeface="+mj-lt"/>
                <a:cs typeface="Calibri"/>
              </a:rPr>
              <a:t>use</a:t>
            </a:r>
            <a:r>
              <a:rPr lang="nb-NO" sz="1818" dirty="0">
                <a:latin typeface="+mj-lt"/>
                <a:cs typeface="Calibri"/>
              </a:rPr>
              <a:t>/</a:t>
            </a:r>
            <a:r>
              <a:rPr lang="nb-NO" sz="1818" dirty="0" err="1">
                <a:latin typeface="+mj-lt"/>
                <a:cs typeface="Calibri"/>
              </a:rPr>
              <a:t>refurbish</a:t>
            </a:r>
            <a:r>
              <a:rPr lang="nb-NO" sz="1818" dirty="0">
                <a:latin typeface="+mj-lt"/>
                <a:cs typeface="Calibri"/>
              </a:rPr>
              <a:t>/</a:t>
            </a:r>
            <a:r>
              <a:rPr lang="nb-NO" sz="1818" dirty="0" err="1">
                <a:latin typeface="+mj-lt"/>
                <a:cs typeface="Calibri"/>
              </a:rPr>
              <a:t>repair</a:t>
            </a:r>
            <a:endParaRPr lang="nb-NO" sz="1818" dirty="0">
              <a:latin typeface="+mj-lt"/>
              <a:cs typeface="Calibri"/>
            </a:endParaRPr>
          </a:p>
          <a:p>
            <a:pPr marL="213570" marR="2309" lvl="1">
              <a:lnSpc>
                <a:spcPct val="100200"/>
              </a:lnSpc>
              <a:tabLst>
                <a:tab pos="203180" algn="l"/>
                <a:tab pos="203468" algn="l"/>
              </a:tabLst>
            </a:pPr>
            <a:endParaRPr lang="nb-NO" sz="1818" dirty="0">
              <a:latin typeface="+mj-lt"/>
              <a:cs typeface="Calibri"/>
            </a:endParaRPr>
          </a:p>
          <a:p>
            <a:pPr marL="410977" marR="2309" lvl="1" indent="-197408">
              <a:lnSpc>
                <a:spcPct val="100200"/>
              </a:lnSpc>
              <a:buFont typeface="Wingdings"/>
              <a:buChar char=""/>
              <a:tabLst>
                <a:tab pos="203180" algn="l"/>
                <a:tab pos="203468" algn="l"/>
              </a:tabLst>
            </a:pPr>
            <a:r>
              <a:rPr lang="nb-NO" sz="1818" b="1" dirty="0" err="1">
                <a:latin typeface="+mj-lt"/>
                <a:cs typeface="Calibri"/>
              </a:rPr>
              <a:t>Social</a:t>
            </a:r>
            <a:r>
              <a:rPr lang="nb-NO" sz="1818" dirty="0">
                <a:latin typeface="+mj-lt"/>
                <a:cs typeface="Calibri"/>
              </a:rPr>
              <a:t> </a:t>
            </a:r>
            <a:r>
              <a:rPr lang="nb-NO" sz="1818" dirty="0" err="1">
                <a:latin typeface="+mj-lt"/>
                <a:cs typeface="Calibri"/>
              </a:rPr>
              <a:t>sustainability</a:t>
            </a:r>
            <a:r>
              <a:rPr lang="nb-NO" sz="1818" dirty="0">
                <a:latin typeface="+mj-lt"/>
                <a:cs typeface="Calibri"/>
              </a:rPr>
              <a:t>: Job </a:t>
            </a:r>
            <a:r>
              <a:rPr lang="nb-NO" sz="1818" dirty="0" err="1">
                <a:latin typeface="+mj-lt"/>
                <a:cs typeface="Calibri"/>
              </a:rPr>
              <a:t>creation</a:t>
            </a:r>
            <a:r>
              <a:rPr lang="nb-NO" sz="1818" dirty="0">
                <a:latin typeface="+mj-lt"/>
                <a:cs typeface="Calibri"/>
              </a:rPr>
              <a:t> and </a:t>
            </a:r>
            <a:r>
              <a:rPr lang="nb-NO" sz="1818" dirty="0" err="1">
                <a:latin typeface="+mj-lt"/>
                <a:cs typeface="Calibri"/>
              </a:rPr>
              <a:t>social</a:t>
            </a:r>
            <a:r>
              <a:rPr lang="nb-NO" sz="1818" dirty="0">
                <a:latin typeface="+mj-lt"/>
                <a:cs typeface="Calibri"/>
              </a:rPr>
              <a:t> </a:t>
            </a:r>
            <a:r>
              <a:rPr lang="nb-NO" sz="1818" dirty="0" err="1">
                <a:latin typeface="+mj-lt"/>
                <a:cs typeface="Calibri"/>
              </a:rPr>
              <a:t>responsibility</a:t>
            </a:r>
            <a:endParaRPr sz="1818" dirty="0">
              <a:latin typeface="+mj-lt"/>
              <a:cs typeface="Calibri"/>
            </a:endParaRPr>
          </a:p>
          <a:p>
            <a:pPr>
              <a:spcBef>
                <a:spcPts val="18"/>
              </a:spcBef>
            </a:pPr>
            <a:r>
              <a:rPr lang="nb-NO" sz="1863" dirty="0">
                <a:latin typeface="Times New Roman"/>
                <a:cs typeface="Times New Roman"/>
              </a:rPr>
              <a:t> </a:t>
            </a:r>
            <a:endParaRPr sz="1863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917" y="348598"/>
            <a:ext cx="667247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5772"/>
            <a:r>
              <a:rPr lang="en-GB" dirty="0"/>
              <a:t>The Energy sector  - Sustainability </a:t>
            </a:r>
            <a:endParaRPr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E0CDCBD-7266-4490-B13C-BECFD7B83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64" y="3140586"/>
            <a:ext cx="2424545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55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5500" dirty="0"/>
              <a:t>Smart legislation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55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5500" dirty="0"/>
              <a:t>Green incentives, including taxation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55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5500" dirty="0"/>
              <a:t>Consumer </a:t>
            </a:r>
            <a:r>
              <a:rPr lang="en-US" sz="5500" dirty="0" err="1"/>
              <a:t>behaviour</a:t>
            </a:r>
            <a:r>
              <a:rPr lang="en-US" sz="5500" dirty="0"/>
              <a:t>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55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5500" dirty="0"/>
              <a:t>Financing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 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dirty="0"/>
              <a:t>Key factors for success </a:t>
            </a:r>
          </a:p>
        </p:txBody>
      </p:sp>
      <p:pic>
        <p:nvPicPr>
          <p:cNvPr id="2050" name="Picture 2" descr="Hand Holding Bunch Of Success Factor Keys Stock Vector - Illustration of  quality, design: 44466367">
            <a:extLst>
              <a:ext uri="{FF2B5EF4-FFF2-40B4-BE49-F238E27FC236}">
                <a16:creationId xmlns:a16="http://schemas.microsoft.com/office/drawing/2014/main" id="{40D6D31D-FCEB-48CF-B44A-F6C15899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88" y="1161881"/>
            <a:ext cx="3191881" cy="2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3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661750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_16_9">
  <a:themeElements>
    <a:clrScheme name="IN_profilfarger 1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DE6E11D-7E16-5B41-B566-F0F62DFA4E1C}" vid="{54764C10-A4F8-4B4E-8E41-09E5633598DE}"/>
    </a:ext>
  </a:extLst>
</a:theme>
</file>

<file path=ppt/theme/theme2.xml><?xml version="1.0" encoding="utf-8"?>
<a:theme xmlns:a="http://schemas.openxmlformats.org/drawingml/2006/main" name="1_English_4_3b">
  <a:themeElements>
    <a:clrScheme name="IN_profilfarger 3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F7417B73-ECC1-2A4F-A31C-3589E83668C2}" vid="{2FCF46B8-31C3-924C-BA7B-3777368DB78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5430B3FFFA94E83F7932E1DE93B77" ma:contentTypeVersion="20" ma:contentTypeDescription="Create a new document." ma:contentTypeScope="" ma:versionID="7ca8ee6f37f8eb6dc235d92c48bae692">
  <xsd:schema xmlns:xsd="http://www.w3.org/2001/XMLSchema" xmlns:xs="http://www.w3.org/2001/XMLSchema" xmlns:p="http://schemas.microsoft.com/office/2006/metadata/properties" xmlns:ns1="http://schemas.microsoft.com/sharepoint/v3" xmlns:ns2="6ee981c3-3e74-458b-9583-f389e4bc4216" xmlns:ns3="9afd52f1-5c19-4352-a00b-d9c21e944711" xmlns:ns4="62e8883c-5188-4302-a00a-120ef88c78b8" targetNamespace="http://schemas.microsoft.com/office/2006/metadata/properties" ma:root="true" ma:fieldsID="8d6b176dbd42e6437f3c4ae3dc3b9e21" ns1:_="" ns2:_="" ns3:_="" ns4:_="">
    <xsd:import namespace="http://schemas.microsoft.com/sharepoint/v3"/>
    <xsd:import namespace="6ee981c3-3e74-458b-9583-f389e4bc4216"/>
    <xsd:import namespace="9afd52f1-5c19-4352-a00b-d9c21e944711"/>
    <xsd:import namespace="62e8883c-5188-4302-a00a-120ef88c78b8"/>
    <xsd:element name="properties">
      <xsd:complexType>
        <xsd:sequence>
          <xsd:element name="documentManagement">
            <xsd:complexType>
              <xsd:all>
                <xsd:element ref="ns2:IN_DivisionName" minOccurs="0"/>
                <xsd:element ref="ns2:IN_DivisionNumber" minOccurs="0"/>
                <xsd:element ref="ns2:IN_ArchiveCaseNumber" minOccurs="0"/>
                <xsd:element ref="ns2:IN_ArchiveAccessCod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IN_Archiving_DocType" minOccurs="0"/>
                <xsd:element ref="ns3:MediaServiceAutoTags" minOccurs="0"/>
                <xsd:element ref="ns3:MediaServiceLocation" minOccurs="0"/>
                <xsd:element ref="ns3:MediaServiceOCR" minOccurs="0"/>
                <xsd:element ref="ns4:IN_Archiving_ArchiveI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1c3-3e74-458b-9583-f389e4bc4216" elementFormDefault="qualified">
    <xsd:import namespace="http://schemas.microsoft.com/office/2006/documentManagement/types"/>
    <xsd:import namespace="http://schemas.microsoft.com/office/infopath/2007/PartnerControls"/>
    <xsd:element name="IN_DivisionName" ma:index="8" nillable="true" ma:displayName="Division name" ma:default="Brand Norway" ma:internalName="IN_DivisionName">
      <xsd:simpleType>
        <xsd:restriction base="dms:Text">
          <xsd:maxLength value="255"/>
        </xsd:restriction>
      </xsd:simpleType>
    </xsd:element>
    <xsd:element name="IN_DivisionNumber" ma:index="9" nillable="true" ma:displayName="Division number" ma:internalName="IN_DivisionNumber">
      <xsd:simpleType>
        <xsd:restriction base="dms:Text">
          <xsd:maxLength value="255"/>
        </xsd:restriction>
      </xsd:simpleType>
    </xsd:element>
    <xsd:element name="IN_ArchiveCaseNumber" ma:index="10" nillable="true" ma:displayName="Archive case number" ma:internalName="IN_ArchiveCaseNumber">
      <xsd:simpleType>
        <xsd:restriction base="dms:Text">
          <xsd:maxLength value="255"/>
        </xsd:restriction>
      </xsd:simpleType>
    </xsd:element>
    <xsd:element name="IN_ArchiveAccessCode" ma:index="11" nillable="true" ma:displayName="Archive access code" ma:default="UI" ma:internalName="IN_ArchiveAccessCod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52f1-5c19-4352-a00b-d9c21e944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8883c-5188-4302-a00a-120ef88c78b8" elementFormDefault="qualified">
    <xsd:import namespace="http://schemas.microsoft.com/office/2006/documentManagement/types"/>
    <xsd:import namespace="http://schemas.microsoft.com/office/infopath/2007/PartnerControls"/>
    <xsd:element name="IN_Archiving_DocType" ma:index="17" nillable="true" ma:displayName="Document Type" ma:default="Fundamental Document" ma:format="Dropdown" ma:internalName="IN_Archiving_DocType">
      <xsd:simpleType>
        <xsd:restriction base="dms:Choice">
          <xsd:enumeration value="Report"/>
          <xsd:enumeration value="Article"/>
          <xsd:enumeration value="Presentation"/>
          <xsd:enumeration value="Speech"/>
          <xsd:enumeration value="Fundamental Document"/>
          <xsd:enumeration value="Minutes of Meeting"/>
          <xsd:enumeration value="Other"/>
        </xsd:restriction>
      </xsd:simpleType>
    </xsd:element>
    <xsd:element name="IN_Archiving_ArchiveId" ma:index="21" nillable="true" ma:displayName="Archive Number" ma:description="Case number from ePhorte" ma:internalName="Archive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_ArchiveCaseNumber xmlns="6ee981c3-3e74-458b-9583-f389e4bc4216" xsi:nil="true"/>
    <IN_ArchiveAccessCode xmlns="6ee981c3-3e74-458b-9583-f389e4bc4216">UI</IN_ArchiveAccessCode>
    <_ip_UnifiedCompliancePolicyUIAction xmlns="http://schemas.microsoft.com/sharepoint/v3" xsi:nil="true"/>
    <IN_Archiving_ArchiveId xmlns="62e8883c-5188-4302-a00a-120ef88c78b8" xsi:nil="true"/>
    <IN_Archiving_DocType xmlns="62e8883c-5188-4302-a00a-120ef88c78b8">Fundamental Document</IN_Archiving_DocType>
    <_ip_UnifiedCompliancePolicyProperties xmlns="http://schemas.microsoft.com/sharepoint/v3" xsi:nil="true"/>
    <IN_DivisionName xmlns="6ee981c3-3e74-458b-9583-f389e4bc4216">Brand Norway</IN_DivisionName>
    <IN_DivisionNumber xmlns="6ee981c3-3e74-458b-9583-f389e4bc4216" xsi:nil="true"/>
  </documentManagement>
</p:properties>
</file>

<file path=customXml/itemProps1.xml><?xml version="1.0" encoding="utf-8"?>
<ds:datastoreItem xmlns:ds="http://schemas.openxmlformats.org/officeDocument/2006/customXml" ds:itemID="{086BD391-514B-4817-8CDC-693E5498EF40}"/>
</file>

<file path=customXml/itemProps2.xml><?xml version="1.0" encoding="utf-8"?>
<ds:datastoreItem xmlns:ds="http://schemas.openxmlformats.org/officeDocument/2006/customXml" ds:itemID="{2B0BD87D-0638-41B4-A372-458D3EDA42DF}"/>
</file>

<file path=customXml/itemProps3.xml><?xml version="1.0" encoding="utf-8"?>
<ds:datastoreItem xmlns:ds="http://schemas.openxmlformats.org/officeDocument/2006/customXml" ds:itemID="{606CE52E-315E-400A-93E1-6E0BF889A1E5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4900</TotalTime>
  <Words>265</Words>
  <Application>Microsoft Office PowerPoint</Application>
  <PresentationFormat>On-screen Show (16:9)</PresentationFormat>
  <Paragraphs>74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English_16_9</vt:lpstr>
      <vt:lpstr>1_English_4_3b</vt:lpstr>
      <vt:lpstr>EEA/Norway Grants – The Energy Sector</vt:lpstr>
      <vt:lpstr>Objectives of the EEA and Norway Grants</vt:lpstr>
      <vt:lpstr>Development at the European level – The European Green Deal and the importance of the energy sector</vt:lpstr>
      <vt:lpstr>Energy Programmes - The contribution of EEA/Norway Grants </vt:lpstr>
      <vt:lpstr>The Energy sector  - Sustainability </vt:lpstr>
      <vt:lpstr>Key factors for success </vt:lpstr>
      <vt:lpstr>PowerPoint Presentation</vt:lpstr>
    </vt:vector>
  </TitlesOfParts>
  <Company>Innovation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Mathisen</dc:creator>
  <dc:description>template by addpoint.no</dc:description>
  <cp:lastModifiedBy>Magnar Ødelien</cp:lastModifiedBy>
  <cp:revision>96</cp:revision>
  <cp:lastPrinted>2021-03-29T11:53:47Z</cp:lastPrinted>
  <dcterms:created xsi:type="dcterms:W3CDTF">2016-08-23T11:48:38Z</dcterms:created>
  <dcterms:modified xsi:type="dcterms:W3CDTF">2021-05-18T19:06:12Z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0x010100A985430B3FFFA94E83F7932E1DE93B77</vt:lpwstr>
  </property>
</Properties>
</file>