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5.xml" ContentType="application/vnd.openxmlformats-officedocument.presentationml.tag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16.xml" ContentType="application/vnd.openxmlformats-officedocument.presentationml.tags+xml"/>
  <Override PartName="/ppt/tags/tag14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8" r:id="rId2"/>
    <p:sldMasterId id="2147483730" r:id="rId3"/>
  </p:sldMasterIdLst>
  <p:notesMasterIdLst>
    <p:notesMasterId r:id="rId14"/>
  </p:notesMasterIdLst>
  <p:sldIdLst>
    <p:sldId id="297" r:id="rId4"/>
    <p:sldId id="268" r:id="rId5"/>
    <p:sldId id="265" r:id="rId6"/>
    <p:sldId id="295" r:id="rId7"/>
    <p:sldId id="267" r:id="rId8"/>
    <p:sldId id="296" r:id="rId9"/>
    <p:sldId id="294" r:id="rId10"/>
    <p:sldId id="2146847829" r:id="rId11"/>
    <p:sldId id="2146847830" r:id="rId12"/>
    <p:sldId id="29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iana" initials="L" lastIdx="1" clrIdx="0">
    <p:extLst>
      <p:ext uri="{19B8F6BF-5375-455C-9EA6-DF929625EA0E}">
        <p15:presenceInfo xmlns:p15="http://schemas.microsoft.com/office/powerpoint/2012/main" userId="Lili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D3F21-9D12-42D8-9713-88D018E62C81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1AFE6-0CF7-4342-843B-7F43AFB7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2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1DED640E-3E25-4A50-9076-D9892C938A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891EA1D3-A2B7-4B4F-8348-C0F1E616A3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ADB168E8-F537-43B9-836E-2FB813731D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F6A40B-08EA-4116-9D16-6BF5ED4767B0}" type="slidenum">
              <a:rPr kumimoji="0" lang="en-GB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7C751FAC-573C-4DB5-95EA-21E593CD47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6B93DE8B-8F14-4270-8245-7157F8364C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5AA978E2-DFA4-4184-A5B3-29470582FC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09385E-645D-45A6-B31E-70F2401D33C6}" type="slidenum">
              <a:rPr kumimoji="0" lang="en-GB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tags" Target="../tags/tag6.xml"/><Relationship Id="rId11" Type="http://schemas.openxmlformats.org/officeDocument/2006/relationships/oleObject" Target="../embeddings/oleObject3.bin"/><Relationship Id="rId5" Type="http://schemas.openxmlformats.org/officeDocument/2006/relationships/tags" Target="../tags/tag5.xml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9080-2BCE-484D-8631-7A848909004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E492-D9F0-46A1-8D79-93E4BB0B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7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9080-2BCE-484D-8631-7A848909004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E492-D9F0-46A1-8D79-93E4BB0B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9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9080-2BCE-484D-8631-7A848909004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E492-D9F0-46A1-8D79-93E4BB0B037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6411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9080-2BCE-484D-8631-7A848909004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E492-D9F0-46A1-8D79-93E4BB0B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44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9080-2BCE-484D-8631-7A848909004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E492-D9F0-46A1-8D79-93E4BB0B037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9923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9080-2BCE-484D-8631-7A848909004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E492-D9F0-46A1-8D79-93E4BB0B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70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9080-2BCE-484D-8631-7A848909004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E492-D9F0-46A1-8D79-93E4BB0B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92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9080-2BCE-484D-8631-7A848909004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E492-D9F0-46A1-8D79-93E4BB0B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32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57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4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1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9080-2BCE-484D-8631-7A848909004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E492-D9F0-46A1-8D79-93E4BB0B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80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07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7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4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18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22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22270-45FE-4DCB-B853-3EC7EE04D5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412ED-D024-4C07-8971-747888596CEA}" type="datetimeFigureOut">
              <a:rPr lang="en-US" altLang="de-DE"/>
              <a:pPr>
                <a:defRPr/>
              </a:pPr>
              <a:t>3/7/2022</a:t>
            </a:fld>
            <a:endParaRPr lang="en-US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648F2-DE3C-47DC-B374-E4F9435B2A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4B103-1201-4EA7-AA45-9CB16477FA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25F38-F00F-4005-9413-8E1CACB24C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9364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E0F88-ADD4-4CB1-8470-72A00ACEEB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13AFE-7DA2-4C22-A316-F289CADC676B}" type="datetimeFigureOut">
              <a:rPr lang="en-US" altLang="de-DE"/>
              <a:pPr>
                <a:defRPr/>
              </a:pPr>
              <a:t>3/7/2022</a:t>
            </a:fld>
            <a:endParaRPr lang="en-US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FD817-8DA3-40C1-84A4-06C711AA91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C2915-2CA8-4B65-9B4D-7C93AE8FEC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E5C29-F314-449F-8E80-24B4E5496E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9080-2BCE-484D-8631-7A848909004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E492-D9F0-46A1-8D79-93E4BB0B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74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BFB3F-422D-48FF-B4A1-5D402879FA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051E2-BADD-4CB5-9A2D-B56FA9CACEC5}" type="datetimeFigureOut">
              <a:rPr lang="en-US" altLang="de-DE"/>
              <a:pPr>
                <a:defRPr/>
              </a:pPr>
              <a:t>3/7/2022</a:t>
            </a:fld>
            <a:endParaRPr lang="en-US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2A5FC-FAE1-4A04-BA43-179E1CAFE7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7A0FF-B72A-408D-9C07-952FA2B01E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F4BA7-1B3E-45A1-A649-9E6FE7CA76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702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D57EDA-76F1-4BA6-BB36-504DFBBD2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39233-E5B8-4F75-98FC-FCC4E6CC1CF6}" type="datetimeFigureOut">
              <a:rPr lang="en-US" altLang="de-DE"/>
              <a:pPr>
                <a:defRPr/>
              </a:pPr>
              <a:t>3/7/2022</a:t>
            </a:fld>
            <a:endParaRPr lang="en-US" alt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DEDC18-9095-4C74-8269-D723FB22D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8E6033-930C-4077-99CA-BECCE6A383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3174DB-D2FF-4A5B-B5D8-16ABEE2213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826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D9CB057-58F8-4081-A587-45363A323C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8CE80-EC45-4A2E-B4A8-3ED534D85744}" type="datetimeFigureOut">
              <a:rPr lang="en-US" altLang="de-DE"/>
              <a:pPr>
                <a:defRPr/>
              </a:pPr>
              <a:t>3/7/2022</a:t>
            </a:fld>
            <a:endParaRPr lang="en-US" altLang="de-D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0B7175B-22FD-4279-9C26-D821774885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063131-F7C5-4132-A95D-639B71C8A1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D7A0C-9FF0-453A-9832-2C3EFBD7BF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619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98874C-3E93-4BDB-8924-34237BF41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C8A3-77AC-469E-82CE-779852D680E0}" type="datetimeFigureOut">
              <a:rPr lang="en-US" altLang="de-DE"/>
              <a:pPr>
                <a:defRPr/>
              </a:pPr>
              <a:t>3/7/2022</a:t>
            </a:fld>
            <a:endParaRPr lang="en-US" altLang="de-D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E584BC7-CD89-4336-9D7C-922700CCE2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1AFA459-0579-4405-A484-4465922543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FD0812-D9E9-45CA-9D74-85FD9D33E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537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E94B2A7-2C7D-4442-BC7A-E9148C5B2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9AE3C-B59F-4BEC-847D-6BB5EBCDCED1}" type="datetimeFigureOut">
              <a:rPr lang="en-US" altLang="de-DE"/>
              <a:pPr>
                <a:defRPr/>
              </a:pPr>
              <a:t>3/7/2022</a:t>
            </a:fld>
            <a:endParaRPr lang="en-US" altLang="de-D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27AA631-A28B-4F58-AA0D-65CABA3FB6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0A992A4-99DD-4E26-B13D-A2817F84C5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038E3-A216-45F2-B34F-299B660721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8610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98F501-FC6B-41CD-A2DD-72C5D14D56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9CF59-0CA3-4371-BAD2-770B8E448F67}" type="datetimeFigureOut">
              <a:rPr lang="en-US" altLang="de-DE"/>
              <a:pPr>
                <a:defRPr/>
              </a:pPr>
              <a:t>3/7/2022</a:t>
            </a:fld>
            <a:endParaRPr lang="en-US" alt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B647E1-E7DE-4CB0-8078-5202C4FC6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322564-E295-4E55-BE70-D5E36568EF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DFE60-C705-432F-B6C5-116214D54C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2012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E05281-0DA5-4892-B6B4-B92273E095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955E0-23CF-41E6-883E-8886EE30A6C8}" type="datetimeFigureOut">
              <a:rPr lang="en-US" altLang="de-DE"/>
              <a:pPr>
                <a:defRPr/>
              </a:pPr>
              <a:t>3/7/2022</a:t>
            </a:fld>
            <a:endParaRPr lang="en-US" alt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0F41CA-84EC-41F9-9C83-9A1D6BA4EB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469042-4C29-48A3-B2DD-A9E552B339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6B7F4-8D44-4237-831D-55B6814568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9535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730FB-3E9C-4F88-9DB8-C4C323719A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FB66F-F7E4-4841-8F1F-BDDD7CFCF274}" type="datetimeFigureOut">
              <a:rPr lang="en-US" altLang="de-DE"/>
              <a:pPr>
                <a:defRPr/>
              </a:pPr>
              <a:t>3/7/2022</a:t>
            </a:fld>
            <a:endParaRPr lang="en-US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F7203-0B95-47E8-92A2-7A88255B3E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5F8E-9E0A-46A3-A9EA-DF95472283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871B7-79AB-448B-B321-C5AB56E6D2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53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69FFD-6008-43C2-8D4C-7513A5EC07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0AFAD-F6AB-4DE5-B3F5-D92042528002}" type="datetimeFigureOut">
              <a:rPr lang="en-US" altLang="de-DE"/>
              <a:pPr>
                <a:defRPr/>
              </a:pPr>
              <a:t>3/7/2022</a:t>
            </a:fld>
            <a:endParaRPr lang="en-US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B004E-6188-4925-ACBB-34EA174F46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14A58-4E71-430B-A008-3BDBDC2911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F902D-9CA7-4B1A-93D1-F80D76CC98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5787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2.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3366ED18-4EFE-4DEC-B54C-D82DA2A58B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9" imgW="0" imgH="0" progId="TCLayout.ActiveDocument.1">
                  <p:embed/>
                </p:oleObj>
              </mc:Choice>
              <mc:Fallback>
                <p:oleObj name="think-cell Slide" r:id="rId9" imgW="0" imgH="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3366ED18-4EFE-4DEC-B54C-D82DA2A58B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>
            <a:extLst>
              <a:ext uri="{FF2B5EF4-FFF2-40B4-BE49-F238E27FC236}">
                <a16:creationId xmlns:a16="http://schemas.microsoft.com/office/drawing/2014/main" id="{256F3A64-CE9B-47D8-AC7F-36FA30C07F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5225" y="365125"/>
            <a:ext cx="12985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" hidden="1">
            <a:extLst>
              <a:ext uri="{FF2B5EF4-FFF2-40B4-BE49-F238E27FC236}">
                <a16:creationId xmlns:a16="http://schemas.microsoft.com/office/drawing/2014/main" id="{5479D7C7-1F58-46C0-875A-0B9C3F5025E1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11" imgW="0" imgH="0" progId="TCLayout.ActiveDocument.1">
                  <p:embed/>
                </p:oleObj>
              </mc:Choice>
              <mc:Fallback>
                <p:oleObj name="think-cell Slide" r:id="rId11" imgW="0" imgH="0" progId="TCLayout.ActiveDocument.1">
                  <p:embed/>
                  <p:pic>
                    <p:nvPicPr>
                      <p:cNvPr id="6" name="Object 8" hidden="1">
                        <a:extLst>
                          <a:ext uri="{FF2B5EF4-FFF2-40B4-BE49-F238E27FC236}">
                            <a16:creationId xmlns:a16="http://schemas.microsoft.com/office/drawing/2014/main" id="{5479D7C7-1F58-46C0-875A-0B9C3F5025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E934512-D6AF-4A3D-B72F-D8DD3F6876AA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A5A5A5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en-GB" altLang="de-DE" sz="2600" b="1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B6277994-C2CF-493E-87C2-320B1D74DBB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A5A5A5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en-GB" altLang="de-DE" sz="2600" b="1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1355" y="457200"/>
            <a:ext cx="11629292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/>
          </a:p>
        </p:txBody>
      </p:sp>
      <p:sp>
        <p:nvSpPr>
          <p:cNvPr id="32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283309" y="110401"/>
            <a:ext cx="10380003" cy="215444"/>
          </a:xfrm>
        </p:spPr>
        <p:txBody>
          <a:bodyPr/>
          <a:lstStyle>
            <a:lvl1pPr>
              <a:defRPr sz="16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45">
            <a:extLst>
              <a:ext uri="{FF2B5EF4-FFF2-40B4-BE49-F238E27FC236}">
                <a16:creationId xmlns:a16="http://schemas.microsoft.com/office/drawing/2014/main" id="{FDCE2E3A-6EAE-4232-9F06-7D359C49C58F}"/>
              </a:ext>
            </a:extLst>
          </p:cNvPr>
          <p:cNvSpPr>
            <a:spLocks noGrp="1" noChangeArrowheads="1"/>
          </p:cNvSpPr>
          <p:nvPr>
            <p:ph type="sldNum" sz="quarter" idx="17"/>
            <p:custDataLst>
              <p:tags r:id="rId6"/>
            </p:custDataLst>
          </p:nvPr>
        </p:nvSpPr>
        <p:spPr>
          <a:xfrm>
            <a:off x="292100" y="6573838"/>
            <a:ext cx="200025" cy="204787"/>
          </a:xfrm>
        </p:spPr>
        <p:txBody>
          <a:bodyPr wrap="none" lIns="0" tIns="0" rIns="0" bIns="0" anchor="b">
            <a:spAutoFit/>
          </a:bodyPr>
          <a:lstStyle>
            <a:lvl1pPr>
              <a:defRPr sz="1300"/>
            </a:lvl1pPr>
          </a:lstStyle>
          <a:p>
            <a:fld id="{97120598-9DCF-4D2E-A6E4-2F0516AE573A}" type="slidenum">
              <a:rPr lang="en-GB" altLang="de-DE"/>
              <a:pPr/>
              <a:t>‹#›</a:t>
            </a:fld>
            <a:endParaRPr lang="en-GB" altLang="de-DE"/>
          </a:p>
        </p:txBody>
      </p:sp>
      <p:sp>
        <p:nvSpPr>
          <p:cNvPr id="10" name="Rectangle 44">
            <a:extLst>
              <a:ext uri="{FF2B5EF4-FFF2-40B4-BE49-F238E27FC236}">
                <a16:creationId xmlns:a16="http://schemas.microsoft.com/office/drawing/2014/main" id="{90CA48EC-D202-414D-A692-A1A7F79BD52E}"/>
              </a:ext>
            </a:extLst>
          </p:cNvPr>
          <p:cNvSpPr>
            <a:spLocks noGrp="1" noChangeArrowheads="1"/>
          </p:cNvSpPr>
          <p:nvPr>
            <p:ph type="ftr" sz="quarter" idx="18"/>
            <p:custDataLst>
              <p:tags r:id="rId7"/>
            </p:custDataLst>
          </p:nvPr>
        </p:nvSpPr>
        <p:spPr>
          <a:xfrm>
            <a:off x="722313" y="6573838"/>
            <a:ext cx="3027362" cy="204787"/>
          </a:xfrm>
        </p:spPr>
        <p:txBody>
          <a:bodyPr wrap="none" lIns="0" tIns="0" rIns="0" bIns="0" anchor="b">
            <a:spAutoFit/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en-GB" altLang="de-DE"/>
              <a:t>May 2021 | CHEManager | Webinar | Hartl </a:t>
            </a:r>
          </a:p>
        </p:txBody>
      </p:sp>
    </p:spTree>
    <p:extLst>
      <p:ext uri="{BB962C8B-B14F-4D97-AF65-F5344CB8AC3E}">
        <p14:creationId xmlns:p14="http://schemas.microsoft.com/office/powerpoint/2010/main" val="23602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9080-2BCE-484D-8631-7A848909004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E492-D9F0-46A1-8D79-93E4BB0B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9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9080-2BCE-484D-8631-7A848909004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E492-D9F0-46A1-8D79-93E4BB0B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7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9080-2BCE-484D-8631-7A848909004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E492-D9F0-46A1-8D79-93E4BB0B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6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9080-2BCE-484D-8631-7A848909004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E492-D9F0-46A1-8D79-93E4BB0B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0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9080-2BCE-484D-8631-7A848909004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E492-D9F0-46A1-8D79-93E4BB0B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7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9080-2BCE-484D-8631-7A848909004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E492-D9F0-46A1-8D79-93E4BB0B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7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D9080-2BCE-484D-8631-7A848909004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767E492-D9F0-46A1-8D79-93E4BB0B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3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8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 hidden="1">
            <a:extLst>
              <a:ext uri="{FF2B5EF4-FFF2-40B4-BE49-F238E27FC236}">
                <a16:creationId xmlns:a16="http://schemas.microsoft.com/office/drawing/2014/main" id="{F42DEBAA-FF4F-41E5-A5E8-BF62837066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7" imgW="0" imgH="0" progId="TCLayout.ActiveDocument.1">
                  <p:embed/>
                </p:oleObj>
              </mc:Choice>
              <mc:Fallback>
                <p:oleObj name="think-cell Slide" r:id="rId17" imgW="0" imgH="0" progId="TCLayout.ActiveDocument.1">
                  <p:embed/>
                  <p:pic>
                    <p:nvPicPr>
                      <p:cNvPr id="1026" name="Object 2" hidden="1">
                        <a:extLst>
                          <a:ext uri="{FF2B5EF4-FFF2-40B4-BE49-F238E27FC236}">
                            <a16:creationId xmlns:a16="http://schemas.microsoft.com/office/drawing/2014/main" id="{F42DEBAA-FF4F-41E5-A5E8-BF62837066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74F9D0F2-5E77-48FC-92F3-C31A36AB41A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280F4192-F742-4775-ADDF-E31442B820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Date Placeholder 3">
            <a:extLst>
              <a:ext uri="{FF2B5EF4-FFF2-40B4-BE49-F238E27FC236}">
                <a16:creationId xmlns:a16="http://schemas.microsoft.com/office/drawing/2014/main" id="{590583E1-C7B6-4749-9E99-98AD4F2273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702E21A-198E-4F65-AA31-282A0C04C015}" type="datetimeFigureOut">
              <a:rPr lang="en-US" altLang="de-DE"/>
              <a:pPr>
                <a:defRPr/>
              </a:pPr>
              <a:t>3/7/2022</a:t>
            </a:fld>
            <a:endParaRPr lang="en-US" altLang="de-DE"/>
          </a:p>
        </p:txBody>
      </p:sp>
      <p:sp>
        <p:nvSpPr>
          <p:cNvPr id="1030" name="Footer Placeholder 4">
            <a:extLst>
              <a:ext uri="{FF2B5EF4-FFF2-40B4-BE49-F238E27FC236}">
                <a16:creationId xmlns:a16="http://schemas.microsoft.com/office/drawing/2014/main" id="{769EE743-991D-49F8-8A7B-B5CB69F9D5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1" name="Slide Number Placeholder 5">
            <a:extLst>
              <a:ext uri="{FF2B5EF4-FFF2-40B4-BE49-F238E27FC236}">
                <a16:creationId xmlns:a16="http://schemas.microsoft.com/office/drawing/2014/main" id="{9F6067A5-A791-44FF-8DF3-3B927D3C955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ACEE774-015B-44A3-8D04-09D2271BC30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1">
            <a:extLst>
              <a:ext uri="{FF2B5EF4-FFF2-40B4-BE49-F238E27FC236}">
                <a16:creationId xmlns:a16="http://schemas.microsoft.com/office/drawing/2014/main" id="{8B479FD7-C96D-4F28-88BC-CDDD16F196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5225" y="365125"/>
            <a:ext cx="12985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19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3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14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oleObject" Target="../embeddings/oleObject4.bin"/><Relationship Id="rId2" Type="http://schemas.openxmlformats.org/officeDocument/2006/relationships/tags" Target="../tags/tag8.xml"/><Relationship Id="rId16" Type="http://schemas.openxmlformats.org/officeDocument/2006/relationships/image" Target="../media/image17.png"/><Relationship Id="rId1" Type="http://schemas.openxmlformats.org/officeDocument/2006/relationships/vmlDrawing" Target="../drawings/vmlDrawing3.vml"/><Relationship Id="rId6" Type="http://schemas.openxmlformats.org/officeDocument/2006/relationships/tags" Target="../tags/tag12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11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39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1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CF5BD5-EF70-450E-ABA5-B6B6D475F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6232" y="0"/>
            <a:ext cx="13448233" cy="70673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75B3E7-6319-4799-921E-114BF33897BD}"/>
              </a:ext>
            </a:extLst>
          </p:cNvPr>
          <p:cNvSpPr txBox="1"/>
          <p:nvPr/>
        </p:nvSpPr>
        <p:spPr>
          <a:xfrm>
            <a:off x="-1453235" y="4665371"/>
            <a:ext cx="13724996" cy="1744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09630">
              <a:lnSpc>
                <a:spcPts val="3750"/>
              </a:lnSpc>
            </a:pPr>
            <a:r>
              <a:rPr lang="en-US" sz="1800" spc="225" dirty="0">
                <a:solidFill>
                  <a:srgbClr val="003300"/>
                </a:solidFill>
                <a:latin typeface="Barlow Black"/>
              </a:rPr>
              <a:t> </a:t>
            </a:r>
            <a:r>
              <a:rPr lang="en-US" sz="2500" spc="225" dirty="0">
                <a:solidFill>
                  <a:srgbClr val="003300"/>
                </a:solidFill>
                <a:latin typeface="Barlow Black"/>
              </a:rPr>
              <a:t>CHEMISTRY AND HYDROGEN ENERGY INTEGRATED WITH INDUSTRIAL DECARBONIZATION</a:t>
            </a:r>
          </a:p>
          <a:p>
            <a:pPr algn="r" defTabSz="609630"/>
            <a:r>
              <a:rPr lang="ro-RO" sz="2000" spc="225" dirty="0">
                <a:solidFill>
                  <a:srgbClr val="003300"/>
                </a:solidFill>
                <a:latin typeface="Barlow Black"/>
              </a:rPr>
              <a:t>Dumitru C</a:t>
            </a:r>
            <a:r>
              <a:rPr lang="en-US" sz="2000" spc="225" dirty="0" err="1">
                <a:solidFill>
                  <a:srgbClr val="003300"/>
                </a:solidFill>
                <a:latin typeface="Barlow Black"/>
              </a:rPr>
              <a:t>oman</a:t>
            </a:r>
            <a:endParaRPr lang="ro-RO" sz="2000" spc="225" dirty="0">
              <a:solidFill>
                <a:srgbClr val="003300"/>
              </a:solidFill>
              <a:latin typeface="Barlow Black"/>
            </a:endParaRPr>
          </a:p>
          <a:p>
            <a:pPr algn="r" defTabSz="609630"/>
            <a:r>
              <a:rPr lang="ro-RO" sz="2000" spc="225" dirty="0">
                <a:solidFill>
                  <a:srgbClr val="003300"/>
                </a:solidFill>
                <a:latin typeface="Barlow Black"/>
              </a:rPr>
              <a:t>CTO CHIMCOMPLEX</a:t>
            </a:r>
            <a:endParaRPr lang="en-US" sz="2000" spc="225" dirty="0">
              <a:solidFill>
                <a:srgbClr val="003300"/>
              </a:solidFill>
              <a:latin typeface="Barlow Black"/>
            </a:endParaRPr>
          </a:p>
        </p:txBody>
      </p:sp>
    </p:spTree>
    <p:extLst>
      <p:ext uri="{BB962C8B-B14F-4D97-AF65-F5344CB8AC3E}">
        <p14:creationId xmlns:p14="http://schemas.microsoft.com/office/powerpoint/2010/main" val="2617564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building&#10;&#10;Description automatically generated">
            <a:extLst>
              <a:ext uri="{FF2B5EF4-FFF2-40B4-BE49-F238E27FC236}">
                <a16:creationId xmlns:a16="http://schemas.microsoft.com/office/drawing/2014/main" id="{42145E9A-76E2-4D6A-9ECE-B20AE1BA5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" y="429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36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7B87F2B-6F20-43F0-B63A-61CE11D20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-10386"/>
            <a:ext cx="12190476" cy="6857143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B388E9AC-55DF-40B7-B555-0109F3B4543F}"/>
              </a:ext>
            </a:extLst>
          </p:cNvPr>
          <p:cNvSpPr txBox="1"/>
          <p:nvPr/>
        </p:nvSpPr>
        <p:spPr>
          <a:xfrm>
            <a:off x="2495550" y="5828904"/>
            <a:ext cx="8267700" cy="816506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  <a:spcBef>
                <a:spcPct val="0"/>
              </a:spcBef>
            </a:pPr>
            <a:r>
              <a:rPr lang="en-US" sz="2000" b="1" spc="7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CHIMCOMPLEX IS READY FOR INNOVATION THROUGH INTEGRATION!</a:t>
            </a:r>
            <a:endParaRPr lang="ro-RO" sz="2000" b="1" spc="75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3146CD-37DA-4976-83B0-CC8BC65B1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5705189"/>
            <a:ext cx="1247775" cy="1152811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A87F21-D04F-4924-8EB9-35E0247C1129}"/>
              </a:ext>
            </a:extLst>
          </p:cNvPr>
          <p:cNvSpPr/>
          <p:nvPr/>
        </p:nvSpPr>
        <p:spPr>
          <a:xfrm>
            <a:off x="851559" y="-7719"/>
            <a:ext cx="11335636" cy="523220"/>
          </a:xfrm>
          <a:prstGeom prst="rect">
            <a:avLst/>
          </a:prstGeom>
          <a:solidFill>
            <a:srgbClr val="0033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225" dirty="0">
                <a:solidFill>
                  <a:prstClr val="white"/>
                </a:solidFill>
                <a:latin typeface="Barlow Black"/>
              </a:rPr>
              <a:t>CHEMISTRY AND HYDROGEN ENERGY INTEGRATED WITH INDUSTRIAL DECARBONIZATION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DCE5A0-0BE8-42BD-A41C-8C96F9DADF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430" y="1806"/>
            <a:ext cx="723014" cy="49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9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B99A659-70A3-4B6B-95D8-F381BFA7F65D}"/>
              </a:ext>
            </a:extLst>
          </p:cNvPr>
          <p:cNvGrpSpPr/>
          <p:nvPr/>
        </p:nvGrpSpPr>
        <p:grpSpPr>
          <a:xfrm>
            <a:off x="52430" y="18118"/>
            <a:ext cx="12127600" cy="523220"/>
            <a:chOff x="52430" y="18118"/>
            <a:chExt cx="12127600" cy="5232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6AFF021-AE32-4007-B2E5-90D6CE856B8E}"/>
                </a:ext>
              </a:extLst>
            </p:cNvPr>
            <p:cNvSpPr/>
            <p:nvPr/>
          </p:nvSpPr>
          <p:spPr>
            <a:xfrm>
              <a:off x="844394" y="18118"/>
              <a:ext cx="11335636" cy="52322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spc="225" dirty="0">
                  <a:solidFill>
                    <a:prstClr val="white"/>
                  </a:solidFill>
                  <a:latin typeface="Barlow Black"/>
                </a:rPr>
                <a:t>CHEMISTRY AND HYDROGEN ENERGY INTEGRATED WITH INDUSTRIAL DECARBONIZATION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4B2FD427-678E-4AE6-B974-F43B7B2A5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52430" y="30381"/>
              <a:ext cx="723014" cy="499784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92B4121F-A089-4632-AE8F-EB27DD7E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13" y="5253900"/>
            <a:ext cx="1019554" cy="100945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C748851-FCAE-49EE-9A0C-808FBD4F2426}"/>
              </a:ext>
            </a:extLst>
          </p:cNvPr>
          <p:cNvSpPr/>
          <p:nvPr/>
        </p:nvSpPr>
        <p:spPr>
          <a:xfrm>
            <a:off x="2693341" y="692056"/>
            <a:ext cx="5463393" cy="598496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59FEA397-EA51-4887-8AB0-C13CB3ECA2EC}"/>
              </a:ext>
            </a:extLst>
          </p:cNvPr>
          <p:cNvSpPr/>
          <p:nvPr/>
        </p:nvSpPr>
        <p:spPr>
          <a:xfrm>
            <a:off x="7612060" y="1040797"/>
            <a:ext cx="158557" cy="343281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FADA19-CBF2-4B74-BACE-8BFD2A1BC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236" y="947275"/>
            <a:ext cx="2830888" cy="1978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D7EDFA-CC13-4F5E-93E0-F59F998720B9}"/>
              </a:ext>
            </a:extLst>
          </p:cNvPr>
          <p:cNvSpPr/>
          <p:nvPr/>
        </p:nvSpPr>
        <p:spPr>
          <a:xfrm>
            <a:off x="5853401" y="845575"/>
            <a:ext cx="1720582" cy="66934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Cogeneration</a:t>
            </a:r>
            <a:endParaRPr lang="en-US" sz="1600" b="1" baseline="-25000" dirty="0">
              <a:solidFill>
                <a:srgbClr val="0070C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8F9A38-BDA1-4F72-9BB5-594D37EF1C72}"/>
              </a:ext>
            </a:extLst>
          </p:cNvPr>
          <p:cNvSpPr/>
          <p:nvPr/>
        </p:nvSpPr>
        <p:spPr>
          <a:xfrm>
            <a:off x="243291" y="3387377"/>
            <a:ext cx="6152987" cy="3367738"/>
          </a:xfrm>
          <a:prstGeom prst="rect">
            <a:avLst/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Bent-Up 26">
            <a:extLst>
              <a:ext uri="{FF2B5EF4-FFF2-40B4-BE49-F238E27FC236}">
                <a16:creationId xmlns:a16="http://schemas.microsoft.com/office/drawing/2014/main" id="{1CDF4FDF-C938-4013-B0C1-658369C49BCE}"/>
              </a:ext>
            </a:extLst>
          </p:cNvPr>
          <p:cNvSpPr/>
          <p:nvPr/>
        </p:nvSpPr>
        <p:spPr>
          <a:xfrm rot="10800000">
            <a:off x="1310577" y="1871715"/>
            <a:ext cx="2688627" cy="576606"/>
          </a:xfrm>
          <a:prstGeom prst="bentUpArrow">
            <a:avLst>
              <a:gd name="adj1" fmla="val 26159"/>
              <a:gd name="adj2" fmla="val 38564"/>
              <a:gd name="adj3" fmla="val 39075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B2F19D4-0030-48D6-9B00-D8DA50C395E2}"/>
              </a:ext>
            </a:extLst>
          </p:cNvPr>
          <p:cNvSpPr/>
          <p:nvPr/>
        </p:nvSpPr>
        <p:spPr>
          <a:xfrm>
            <a:off x="2673454" y="1003360"/>
            <a:ext cx="1090209" cy="4844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Natural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Gas</a:t>
            </a:r>
            <a:endParaRPr lang="en-US" sz="1600" b="1" baseline="-25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624FF1-13E0-4DBE-8A63-2E1DCF9AE94F}"/>
              </a:ext>
            </a:extLst>
          </p:cNvPr>
          <p:cNvSpPr txBox="1"/>
          <p:nvPr/>
        </p:nvSpPr>
        <p:spPr>
          <a:xfrm>
            <a:off x="398288" y="1796184"/>
            <a:ext cx="1028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Green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Energy</a:t>
            </a:r>
            <a:endParaRPr lang="en-US" sz="1600" b="1" baseline="-25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4E96B7-4ED7-4FAF-8FFF-D29C3A42C5C5}"/>
              </a:ext>
            </a:extLst>
          </p:cNvPr>
          <p:cNvSpPr txBox="1"/>
          <p:nvPr/>
        </p:nvSpPr>
        <p:spPr>
          <a:xfrm>
            <a:off x="6642217" y="3591797"/>
            <a:ext cx="441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b="1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H</a:t>
            </a:r>
            <a:r>
              <a:rPr lang="ro-RO" b="1" baseline="-25000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2</a:t>
            </a:r>
            <a:endParaRPr lang="en-US" b="1" baseline="-25000" dirty="0">
              <a:solidFill>
                <a:srgbClr val="00B05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A8D9E9F3-E73F-44BD-9F45-F28C5B4B4E67}"/>
              </a:ext>
            </a:extLst>
          </p:cNvPr>
          <p:cNvSpPr/>
          <p:nvPr/>
        </p:nvSpPr>
        <p:spPr>
          <a:xfrm>
            <a:off x="3678183" y="1129617"/>
            <a:ext cx="321022" cy="444493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BDD0CFD-C6D0-4AD3-89F8-982F914AB0EA}"/>
              </a:ext>
            </a:extLst>
          </p:cNvPr>
          <p:cNvSpPr/>
          <p:nvPr/>
        </p:nvSpPr>
        <p:spPr>
          <a:xfrm>
            <a:off x="546013" y="2485407"/>
            <a:ext cx="2081689" cy="1065181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baseline="-25000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INTEGRATION OF HYDROGEN CHEMISTRY AND ENERGY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62748F-340D-4A6C-8B13-7BC92F50F8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86" y="3723535"/>
            <a:ext cx="1789537" cy="1192558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0426C514-38A9-4746-85F6-0C9EBF9AAE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786" y="4217233"/>
            <a:ext cx="3053023" cy="228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A9B41CF-BF1E-4890-8E3E-18650429B5BB}"/>
              </a:ext>
            </a:extLst>
          </p:cNvPr>
          <p:cNvSpPr/>
          <p:nvPr/>
        </p:nvSpPr>
        <p:spPr>
          <a:xfrm>
            <a:off x="3128646" y="3591797"/>
            <a:ext cx="1919279" cy="77929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Brine </a:t>
            </a:r>
            <a:r>
              <a:rPr lang="ro-RO" sz="1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Electrolysis</a:t>
            </a:r>
            <a:r>
              <a:rPr lang="ro-RO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(MSI)</a:t>
            </a:r>
            <a:endParaRPr lang="en-US" sz="1600" b="1" baseline="-25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C8F12337-D545-4DA4-8A8A-7AD6364D08A1}"/>
              </a:ext>
            </a:extLst>
          </p:cNvPr>
          <p:cNvSpPr/>
          <p:nvPr/>
        </p:nvSpPr>
        <p:spPr>
          <a:xfrm>
            <a:off x="5686427" y="5952371"/>
            <a:ext cx="3053023" cy="34077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380DA8F8-8E39-4199-8489-AEE35789282B}"/>
              </a:ext>
            </a:extLst>
          </p:cNvPr>
          <p:cNvSpPr/>
          <p:nvPr/>
        </p:nvSpPr>
        <p:spPr>
          <a:xfrm>
            <a:off x="5686427" y="5229196"/>
            <a:ext cx="3053023" cy="34077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67F416C-7DCB-4A25-B610-C618A458CB11}"/>
              </a:ext>
            </a:extLst>
          </p:cNvPr>
          <p:cNvSpPr txBox="1"/>
          <p:nvPr/>
        </p:nvSpPr>
        <p:spPr>
          <a:xfrm>
            <a:off x="6858236" y="4958755"/>
            <a:ext cx="6151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Cl</a:t>
            </a:r>
            <a:r>
              <a:rPr lang="ro-RO" b="1" baseline="-25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2</a:t>
            </a:r>
            <a:endParaRPr lang="en-US" b="1" baseline="-25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98EFD02-3BE4-4A62-BA22-614566F3E8AC}"/>
              </a:ext>
            </a:extLst>
          </p:cNvPr>
          <p:cNvSpPr txBox="1"/>
          <p:nvPr/>
        </p:nvSpPr>
        <p:spPr>
          <a:xfrm>
            <a:off x="6704336" y="5677167"/>
            <a:ext cx="944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NaOH</a:t>
            </a:r>
            <a:endParaRPr lang="en-US" b="1" baseline="-25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D2F21157-EF59-40EE-9C45-01A69D58EEF5}"/>
              </a:ext>
            </a:extLst>
          </p:cNvPr>
          <p:cNvSpPr/>
          <p:nvPr/>
        </p:nvSpPr>
        <p:spPr>
          <a:xfrm>
            <a:off x="5686425" y="4505222"/>
            <a:ext cx="3053025" cy="32031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F212582-28A1-47E1-84C9-55F4AD2C24AD}"/>
              </a:ext>
            </a:extLst>
          </p:cNvPr>
          <p:cNvSpPr txBox="1"/>
          <p:nvPr/>
        </p:nvSpPr>
        <p:spPr>
          <a:xfrm>
            <a:off x="7512267" y="4205366"/>
            <a:ext cx="441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b="1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H</a:t>
            </a:r>
            <a:r>
              <a:rPr lang="ro-RO" b="1" baseline="-25000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2</a:t>
            </a:r>
            <a:endParaRPr lang="en-US" b="1" baseline="-25000" dirty="0">
              <a:solidFill>
                <a:srgbClr val="00B05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81E1D35-ACC1-40EC-8A2B-1A3744D5038A}"/>
              </a:ext>
            </a:extLst>
          </p:cNvPr>
          <p:cNvSpPr/>
          <p:nvPr/>
        </p:nvSpPr>
        <p:spPr>
          <a:xfrm>
            <a:off x="8765145" y="4377195"/>
            <a:ext cx="3303029" cy="219372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C</a:t>
            </a:r>
            <a:r>
              <a:rPr lang="ro-RO" sz="1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hemical</a:t>
            </a:r>
            <a:r>
              <a:rPr lang="ro-RO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S</a:t>
            </a:r>
            <a:r>
              <a:rPr lang="ro-RO" sz="1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ynthes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i</a:t>
            </a:r>
            <a:r>
              <a:rPr lang="ro-RO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s</a:t>
            </a:r>
          </a:p>
        </p:txBody>
      </p:sp>
      <p:sp>
        <p:nvSpPr>
          <p:cNvPr id="93" name="Arrow: Right 92">
            <a:extLst>
              <a:ext uri="{FF2B5EF4-FFF2-40B4-BE49-F238E27FC236}">
                <a16:creationId xmlns:a16="http://schemas.microsoft.com/office/drawing/2014/main" id="{62568012-E6D4-491B-AB8F-51BD14216E50}"/>
              </a:ext>
            </a:extLst>
          </p:cNvPr>
          <p:cNvSpPr/>
          <p:nvPr/>
        </p:nvSpPr>
        <p:spPr>
          <a:xfrm>
            <a:off x="2227228" y="4094877"/>
            <a:ext cx="664550" cy="82121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Arrow: Right 100">
            <a:extLst>
              <a:ext uri="{FF2B5EF4-FFF2-40B4-BE49-F238E27FC236}">
                <a16:creationId xmlns:a16="http://schemas.microsoft.com/office/drawing/2014/main" id="{6BCCA937-C1B9-4821-B574-C493A21444FD}"/>
              </a:ext>
            </a:extLst>
          </p:cNvPr>
          <p:cNvSpPr/>
          <p:nvPr/>
        </p:nvSpPr>
        <p:spPr>
          <a:xfrm rot="16200000">
            <a:off x="5575823" y="2888955"/>
            <a:ext cx="3049844" cy="29596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631B04-4270-4C0A-8BF3-52BA3A63D55A}"/>
              </a:ext>
            </a:extLst>
          </p:cNvPr>
          <p:cNvSpPr txBox="1"/>
          <p:nvPr/>
        </p:nvSpPr>
        <p:spPr>
          <a:xfrm>
            <a:off x="9790997" y="986085"/>
            <a:ext cx="615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CO</a:t>
            </a:r>
            <a:r>
              <a:rPr lang="ro-RO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2</a:t>
            </a:r>
            <a:endParaRPr lang="en-US" b="1" baseline="-25000" dirty="0">
              <a:solidFill>
                <a:srgbClr val="0070C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AA68702-6975-44B3-AB57-70F8F40C0B59}"/>
              </a:ext>
            </a:extLst>
          </p:cNvPr>
          <p:cNvSpPr/>
          <p:nvPr/>
        </p:nvSpPr>
        <p:spPr>
          <a:xfrm>
            <a:off x="7772679" y="846575"/>
            <a:ext cx="1325107" cy="66934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Purification</a:t>
            </a:r>
            <a:endParaRPr lang="en-US" sz="1600" b="1" baseline="-25000" dirty="0">
              <a:solidFill>
                <a:srgbClr val="0070C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5" name="Arrow: Right 94">
            <a:extLst>
              <a:ext uri="{FF2B5EF4-FFF2-40B4-BE49-F238E27FC236}">
                <a16:creationId xmlns:a16="http://schemas.microsoft.com/office/drawing/2014/main" id="{E41DF78E-249C-4412-93CA-1F6F828C1F0F}"/>
              </a:ext>
            </a:extLst>
          </p:cNvPr>
          <p:cNvSpPr/>
          <p:nvPr/>
        </p:nvSpPr>
        <p:spPr>
          <a:xfrm>
            <a:off x="9139498" y="1001542"/>
            <a:ext cx="762557" cy="343281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Arrow: Right 95">
            <a:extLst>
              <a:ext uri="{FF2B5EF4-FFF2-40B4-BE49-F238E27FC236}">
                <a16:creationId xmlns:a16="http://schemas.microsoft.com/office/drawing/2014/main" id="{167FA1E0-207C-4062-BEB7-EFC042DADFCD}"/>
              </a:ext>
            </a:extLst>
          </p:cNvPr>
          <p:cNvSpPr/>
          <p:nvPr/>
        </p:nvSpPr>
        <p:spPr>
          <a:xfrm rot="5400000">
            <a:off x="8660752" y="2791320"/>
            <a:ext cx="2900366" cy="19877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BCF38A5-BD4C-419A-B1FA-7E4C3431CA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6721">
            <a:off x="9526340" y="1565676"/>
            <a:ext cx="978853" cy="764729"/>
          </a:xfrm>
          <a:prstGeom prst="rect">
            <a:avLst/>
          </a:prstGeom>
        </p:spPr>
      </p:pic>
      <p:sp>
        <p:nvSpPr>
          <p:cNvPr id="107" name="Arrow: Right 106">
            <a:extLst>
              <a:ext uri="{FF2B5EF4-FFF2-40B4-BE49-F238E27FC236}">
                <a16:creationId xmlns:a16="http://schemas.microsoft.com/office/drawing/2014/main" id="{D93F3547-8C70-4D21-A730-101E83512954}"/>
              </a:ext>
            </a:extLst>
          </p:cNvPr>
          <p:cNvSpPr/>
          <p:nvPr/>
        </p:nvSpPr>
        <p:spPr>
          <a:xfrm>
            <a:off x="10396399" y="1031737"/>
            <a:ext cx="210385" cy="343281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1F948911-5337-4989-BFB3-346110C5C2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51" y="787900"/>
            <a:ext cx="1235484" cy="1192355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17ED54B8-7862-4C82-B233-51EB5398FC44}"/>
              </a:ext>
            </a:extLst>
          </p:cNvPr>
          <p:cNvSpPr/>
          <p:nvPr/>
        </p:nvSpPr>
        <p:spPr>
          <a:xfrm rot="2314563">
            <a:off x="10354869" y="1161751"/>
            <a:ext cx="838472" cy="7096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255400D-1FC2-4EA9-8FD8-67126C897E0E}"/>
              </a:ext>
            </a:extLst>
          </p:cNvPr>
          <p:cNvSpPr/>
          <p:nvPr/>
        </p:nvSpPr>
        <p:spPr>
          <a:xfrm rot="18842498">
            <a:off x="10424526" y="1142497"/>
            <a:ext cx="699156" cy="7550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22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D8AA1B48-7175-4420-BC93-7563BB5C1275}"/>
              </a:ext>
            </a:extLst>
          </p:cNvPr>
          <p:cNvSpPr txBox="1"/>
          <p:nvPr/>
        </p:nvSpPr>
        <p:spPr>
          <a:xfrm>
            <a:off x="1112763" y="2619981"/>
            <a:ext cx="6431037" cy="23528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CHIMCOMPLEX has been producing hydrogen from water for over 60 years (today approx. 5400 t/year)</a:t>
            </a:r>
            <a:r>
              <a:rPr lang="ro-RO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, </a:t>
            </a:r>
            <a:r>
              <a:rPr lang="en-US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captures and uses CO2 for over 50 years, obtains hydrogen energy for over 10 years.</a:t>
            </a:r>
          </a:p>
        </p:txBody>
      </p:sp>
      <p:pic>
        <p:nvPicPr>
          <p:cNvPr id="47" name="Picture 5">
            <a:extLst>
              <a:ext uri="{FF2B5EF4-FFF2-40B4-BE49-F238E27FC236}">
                <a16:creationId xmlns:a16="http://schemas.microsoft.com/office/drawing/2014/main" id="{4B66C9EA-01D3-4812-9965-8051DFF19B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30011" r="30011"/>
          <a:stretch>
            <a:fillRect/>
          </a:stretch>
        </p:blipFill>
        <p:spPr>
          <a:xfrm>
            <a:off x="8039101" y="515501"/>
            <a:ext cx="4152900" cy="634233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8D8B053-1461-4251-B574-A410F5683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9" y="1062698"/>
            <a:ext cx="893939" cy="885088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6587C565-12F0-4D8B-B4BC-467017AFF08D}"/>
              </a:ext>
            </a:extLst>
          </p:cNvPr>
          <p:cNvSpPr txBox="1"/>
          <p:nvPr/>
        </p:nvSpPr>
        <p:spPr>
          <a:xfrm>
            <a:off x="1112764" y="791152"/>
            <a:ext cx="6431036" cy="18819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2000" b="1" spc="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CHIMCOMPLEX has the possibility to use emitted CO</a:t>
            </a:r>
            <a:r>
              <a:rPr kumimoji="0" lang="ro-RO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2</a:t>
            </a:r>
            <a:r>
              <a:rPr lang="en-US" sz="2000" b="1" spc="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hydrogen produced from green energy for integrated and sustainable production!</a:t>
            </a:r>
            <a:endParaRPr lang="ro-RO" sz="2000" b="1" spc="7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3F1514-AFD6-4A82-AE07-F7DFB7850B49}"/>
              </a:ext>
            </a:extLst>
          </p:cNvPr>
          <p:cNvSpPr/>
          <p:nvPr/>
        </p:nvSpPr>
        <p:spPr>
          <a:xfrm>
            <a:off x="851559" y="-7719"/>
            <a:ext cx="11335636" cy="523220"/>
          </a:xfrm>
          <a:prstGeom prst="rect">
            <a:avLst/>
          </a:prstGeom>
          <a:solidFill>
            <a:srgbClr val="0033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2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Black"/>
                <a:ea typeface="+mn-ea"/>
                <a:cs typeface="+mn-cs"/>
              </a:rPr>
              <a:t>CHEMISTRY AND HYDROGEN ENERGY INTEGRATED WITH INDUSTRIAL DECARBONIZATION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C7BC4E2-7AA9-4475-95E0-EF574E254A9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430" y="1806"/>
            <a:ext cx="723014" cy="4997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84F359B-CF7D-4D57-B915-AD15501610BB}"/>
              </a:ext>
            </a:extLst>
          </p:cNvPr>
          <p:cNvSpPr txBox="1"/>
          <p:nvPr/>
        </p:nvSpPr>
        <p:spPr>
          <a:xfrm>
            <a:off x="1112763" y="4995619"/>
            <a:ext cx="6546385" cy="1420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2000" b="1" spc="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CHIMCOMPLEX has the necessary infrastructure for the construction of hydrogen projects in chemistry and energy.</a:t>
            </a:r>
          </a:p>
        </p:txBody>
      </p:sp>
    </p:spTree>
    <p:extLst>
      <p:ext uri="{BB962C8B-B14F-4D97-AF65-F5344CB8AC3E}">
        <p14:creationId xmlns:p14="http://schemas.microsoft.com/office/powerpoint/2010/main" val="597084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62748F-340D-4A6C-8B13-7BC92F50F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7" y="3674456"/>
            <a:ext cx="1696533" cy="1282610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0426C514-38A9-4746-85F6-0C9EBF9AAE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301" y="4507275"/>
            <a:ext cx="2764322" cy="207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FADA19-CBF2-4B74-BACE-8BFD2A1BC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794" y="866029"/>
            <a:ext cx="3015263" cy="210691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D7EDFA-CC13-4F5E-93E0-F59F998720B9}"/>
              </a:ext>
            </a:extLst>
          </p:cNvPr>
          <p:cNvSpPr/>
          <p:nvPr/>
        </p:nvSpPr>
        <p:spPr>
          <a:xfrm>
            <a:off x="5900623" y="1014783"/>
            <a:ext cx="1349536" cy="50013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Cogeneration</a:t>
            </a:r>
            <a:endParaRPr lang="ro-RO" sz="1400" b="1" dirty="0">
              <a:solidFill>
                <a:srgbClr val="0070C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DF6929-6738-4789-BCD1-D22E1BD91322}"/>
              </a:ext>
            </a:extLst>
          </p:cNvPr>
          <p:cNvSpPr/>
          <p:nvPr/>
        </p:nvSpPr>
        <p:spPr>
          <a:xfrm>
            <a:off x="354843" y="5095875"/>
            <a:ext cx="1973907" cy="155907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baseline="-25000" dirty="0">
              <a:solidFill>
                <a:srgbClr val="00B05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8F9A38-BDA1-4F72-9BB5-594D37EF1C72}"/>
              </a:ext>
            </a:extLst>
          </p:cNvPr>
          <p:cNvSpPr/>
          <p:nvPr/>
        </p:nvSpPr>
        <p:spPr>
          <a:xfrm>
            <a:off x="207736" y="3146914"/>
            <a:ext cx="6301463" cy="36328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0977FE4-8C4F-4478-95CD-80C74D2E154B}"/>
              </a:ext>
            </a:extLst>
          </p:cNvPr>
          <p:cNvSpPr/>
          <p:nvPr/>
        </p:nvSpPr>
        <p:spPr>
          <a:xfrm>
            <a:off x="2220223" y="5552987"/>
            <a:ext cx="735495" cy="607068"/>
          </a:xfrm>
          <a:prstGeom prst="rightArrow">
            <a:avLst>
              <a:gd name="adj1" fmla="val 50000"/>
              <a:gd name="adj2" fmla="val 9330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748851-FCAE-49EE-9A0C-808FBD4F2426}"/>
              </a:ext>
            </a:extLst>
          </p:cNvPr>
          <p:cNvSpPr/>
          <p:nvPr/>
        </p:nvSpPr>
        <p:spPr>
          <a:xfrm>
            <a:off x="2659028" y="692056"/>
            <a:ext cx="4870274" cy="596289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9D3EC98-6DA8-417C-A9EF-823C562718AF}"/>
              </a:ext>
            </a:extLst>
          </p:cNvPr>
          <p:cNvSpPr/>
          <p:nvPr/>
        </p:nvSpPr>
        <p:spPr>
          <a:xfrm rot="16200000">
            <a:off x="5368936" y="2929818"/>
            <a:ext cx="3134071" cy="30975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" name="Arrow: Bent-Up 26">
            <a:extLst>
              <a:ext uri="{FF2B5EF4-FFF2-40B4-BE49-F238E27FC236}">
                <a16:creationId xmlns:a16="http://schemas.microsoft.com/office/drawing/2014/main" id="{1CDF4FDF-C938-4013-B0C1-658369C49BCE}"/>
              </a:ext>
            </a:extLst>
          </p:cNvPr>
          <p:cNvSpPr/>
          <p:nvPr/>
        </p:nvSpPr>
        <p:spPr>
          <a:xfrm rot="10800000">
            <a:off x="1152523" y="1828430"/>
            <a:ext cx="2539269" cy="604355"/>
          </a:xfrm>
          <a:prstGeom prst="bentUpArrow">
            <a:avLst>
              <a:gd name="adj1" fmla="val 26159"/>
              <a:gd name="adj2" fmla="val 38564"/>
              <a:gd name="adj3" fmla="val 39075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59FEA397-EA51-4887-8AB0-C13CB3ECA2EC}"/>
              </a:ext>
            </a:extLst>
          </p:cNvPr>
          <p:cNvSpPr/>
          <p:nvPr/>
        </p:nvSpPr>
        <p:spPr>
          <a:xfrm>
            <a:off x="7250639" y="1092307"/>
            <a:ext cx="158107" cy="343281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B2F19D4-0030-48D6-9B00-D8DA50C395E2}"/>
              </a:ext>
            </a:extLst>
          </p:cNvPr>
          <p:cNvSpPr/>
          <p:nvPr/>
        </p:nvSpPr>
        <p:spPr>
          <a:xfrm>
            <a:off x="2446061" y="964312"/>
            <a:ext cx="1090209" cy="4844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Natural Ga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s</a:t>
            </a:r>
            <a:endParaRPr lang="ro-RO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624FF1-13E0-4DBE-8A63-2E1DCF9AE94F}"/>
              </a:ext>
            </a:extLst>
          </p:cNvPr>
          <p:cNvSpPr txBox="1"/>
          <p:nvPr/>
        </p:nvSpPr>
        <p:spPr>
          <a:xfrm>
            <a:off x="299918" y="1674436"/>
            <a:ext cx="1028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Green Energy</a:t>
            </a:r>
            <a:endParaRPr lang="en-US" sz="1400" b="1" baseline="-25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3" name="Callout: Left Arrow 42">
            <a:extLst>
              <a:ext uri="{FF2B5EF4-FFF2-40B4-BE49-F238E27FC236}">
                <a16:creationId xmlns:a16="http://schemas.microsoft.com/office/drawing/2014/main" id="{FC5D07C3-9F21-4BB6-AA87-CAEEC65A8896}"/>
              </a:ext>
            </a:extLst>
          </p:cNvPr>
          <p:cNvSpPr/>
          <p:nvPr/>
        </p:nvSpPr>
        <p:spPr>
          <a:xfrm rot="10800000" flipV="1">
            <a:off x="8549601" y="1529080"/>
            <a:ext cx="819158" cy="1503911"/>
          </a:xfrm>
          <a:prstGeom prst="leftArrowCallout">
            <a:avLst>
              <a:gd name="adj1" fmla="val 46259"/>
              <a:gd name="adj2" fmla="val 67368"/>
              <a:gd name="adj3" fmla="val 31121"/>
              <a:gd name="adj4" fmla="val 46213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/>
              <a:t>S</a:t>
            </a:r>
          </a:p>
          <a:p>
            <a:pPr algn="ctr"/>
            <a:r>
              <a:rPr lang="ro-RO" sz="1400" dirty="0"/>
              <a:t>Y</a:t>
            </a:r>
          </a:p>
          <a:p>
            <a:pPr algn="ctr"/>
            <a:r>
              <a:rPr lang="ro-RO" sz="1400" dirty="0"/>
              <a:t>N</a:t>
            </a:r>
          </a:p>
          <a:p>
            <a:pPr algn="ctr"/>
            <a:r>
              <a:rPr lang="ro-RO" sz="1400" dirty="0"/>
              <a:t>G</a:t>
            </a:r>
          </a:p>
          <a:p>
            <a:pPr algn="ctr"/>
            <a:r>
              <a:rPr lang="ro-RO" sz="1400" dirty="0"/>
              <a:t>A</a:t>
            </a:r>
          </a:p>
          <a:p>
            <a:pPr algn="ctr"/>
            <a:r>
              <a:rPr lang="en-US" sz="1400" dirty="0"/>
              <a:t>S</a:t>
            </a:r>
            <a:endParaRPr lang="ro-RO" sz="1400" dirty="0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A8D9E9F3-E73F-44BD-9F45-F28C5B4B4E67}"/>
              </a:ext>
            </a:extLst>
          </p:cNvPr>
          <p:cNvSpPr/>
          <p:nvPr/>
        </p:nvSpPr>
        <p:spPr>
          <a:xfrm>
            <a:off x="3385567" y="983695"/>
            <a:ext cx="295278" cy="370628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7ED1671-2B11-4DF2-BEE1-05BE5D3FAEE0}"/>
              </a:ext>
            </a:extLst>
          </p:cNvPr>
          <p:cNvSpPr/>
          <p:nvPr/>
        </p:nvSpPr>
        <p:spPr>
          <a:xfrm>
            <a:off x="9380817" y="1946822"/>
            <a:ext cx="1165471" cy="66934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Methanol</a:t>
            </a:r>
            <a:r>
              <a:rPr lang="ro-RO" sz="14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o-RO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synthesis</a:t>
            </a:r>
            <a:endParaRPr lang="en-US" sz="1400" b="1" baseline="-250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31336A70-7A68-4EEB-B16C-55B1C023A3EB}"/>
              </a:ext>
            </a:extLst>
          </p:cNvPr>
          <p:cNvSpPr/>
          <p:nvPr/>
        </p:nvSpPr>
        <p:spPr>
          <a:xfrm>
            <a:off x="10594840" y="2086268"/>
            <a:ext cx="386451" cy="340779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961FA95-DC37-41A9-B812-0CD014FE6F44}"/>
              </a:ext>
            </a:extLst>
          </p:cNvPr>
          <p:cNvSpPr/>
          <p:nvPr/>
        </p:nvSpPr>
        <p:spPr>
          <a:xfrm>
            <a:off x="10981291" y="2025138"/>
            <a:ext cx="1090209" cy="4844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MTO-olefine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s</a:t>
            </a:r>
            <a:endParaRPr lang="en-US" sz="1400" b="1" baseline="-25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C8F12337-D545-4DA4-8A8A-7AD6364D08A1}"/>
              </a:ext>
            </a:extLst>
          </p:cNvPr>
          <p:cNvSpPr/>
          <p:nvPr/>
        </p:nvSpPr>
        <p:spPr>
          <a:xfrm>
            <a:off x="5549627" y="6177058"/>
            <a:ext cx="2974109" cy="34077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380DA8F8-8E39-4199-8489-AEE35789282B}"/>
              </a:ext>
            </a:extLst>
          </p:cNvPr>
          <p:cNvSpPr/>
          <p:nvPr/>
        </p:nvSpPr>
        <p:spPr>
          <a:xfrm>
            <a:off x="5549628" y="5671851"/>
            <a:ext cx="2987082" cy="34077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67F416C-7DCB-4A25-B610-C618A458CB11}"/>
              </a:ext>
            </a:extLst>
          </p:cNvPr>
          <p:cNvSpPr txBox="1"/>
          <p:nvPr/>
        </p:nvSpPr>
        <p:spPr>
          <a:xfrm>
            <a:off x="7727464" y="5420790"/>
            <a:ext cx="6151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Cl</a:t>
            </a:r>
            <a:r>
              <a:rPr lang="ro-RO" sz="1400" b="1" baseline="-25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2</a:t>
            </a:r>
            <a:endParaRPr lang="en-US" sz="1400" b="1" baseline="-25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98EFD02-3BE4-4A62-BA22-614566F3E8AC}"/>
              </a:ext>
            </a:extLst>
          </p:cNvPr>
          <p:cNvSpPr txBox="1"/>
          <p:nvPr/>
        </p:nvSpPr>
        <p:spPr>
          <a:xfrm>
            <a:off x="7464889" y="5954277"/>
            <a:ext cx="9448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NaOH</a:t>
            </a:r>
            <a:endParaRPr lang="en-US" sz="1400" b="1" baseline="-25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D2F21157-EF59-40EE-9C45-01A69D58EEF5}"/>
              </a:ext>
            </a:extLst>
          </p:cNvPr>
          <p:cNvSpPr/>
          <p:nvPr/>
        </p:nvSpPr>
        <p:spPr>
          <a:xfrm>
            <a:off x="5508469" y="4600587"/>
            <a:ext cx="3038155" cy="32031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F212582-28A1-47E1-84C9-55F4AD2C24AD}"/>
              </a:ext>
            </a:extLst>
          </p:cNvPr>
          <p:cNvSpPr txBox="1"/>
          <p:nvPr/>
        </p:nvSpPr>
        <p:spPr>
          <a:xfrm>
            <a:off x="7787248" y="4345407"/>
            <a:ext cx="441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b="1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H</a:t>
            </a:r>
            <a:r>
              <a:rPr lang="ro-RO" sz="1400" b="1" baseline="-25000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2</a:t>
            </a:r>
            <a:endParaRPr lang="en-US" sz="1400" b="1" baseline="-25000" dirty="0">
              <a:solidFill>
                <a:srgbClr val="00B05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986013-37F5-4214-9CB6-3BCE27E1F787}"/>
              </a:ext>
            </a:extLst>
          </p:cNvPr>
          <p:cNvSpPr txBox="1"/>
          <p:nvPr/>
        </p:nvSpPr>
        <p:spPr>
          <a:xfrm>
            <a:off x="7824237" y="3193488"/>
            <a:ext cx="441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b="1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H</a:t>
            </a:r>
            <a:r>
              <a:rPr lang="ro-RO" sz="1400" b="1" baseline="-25000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2</a:t>
            </a:r>
            <a:endParaRPr lang="en-US" sz="1400" b="1" baseline="-25000" dirty="0">
              <a:solidFill>
                <a:srgbClr val="00B05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81E1D35-ACC1-40EC-8A2B-1A3744D5038A}"/>
              </a:ext>
            </a:extLst>
          </p:cNvPr>
          <p:cNvSpPr/>
          <p:nvPr/>
        </p:nvSpPr>
        <p:spPr>
          <a:xfrm>
            <a:off x="8536709" y="4524030"/>
            <a:ext cx="1165471" cy="219372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C</a:t>
            </a:r>
            <a:r>
              <a:rPr lang="ro-RO" sz="1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hemical</a:t>
            </a:r>
            <a:r>
              <a:rPr lang="ro-RO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S</a:t>
            </a:r>
            <a:r>
              <a:rPr lang="ro-RO" sz="1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ynthes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i</a:t>
            </a:r>
            <a:r>
              <a:rPr lang="ro-RO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s</a:t>
            </a:r>
          </a:p>
        </p:txBody>
      </p:sp>
      <p:sp>
        <p:nvSpPr>
          <p:cNvPr id="91" name="Arrow: Right 90">
            <a:extLst>
              <a:ext uri="{FF2B5EF4-FFF2-40B4-BE49-F238E27FC236}">
                <a16:creationId xmlns:a16="http://schemas.microsoft.com/office/drawing/2014/main" id="{7ADE8A11-3350-4DE9-A7AC-BBC064040F5F}"/>
              </a:ext>
            </a:extLst>
          </p:cNvPr>
          <p:cNvSpPr/>
          <p:nvPr/>
        </p:nvSpPr>
        <p:spPr>
          <a:xfrm>
            <a:off x="2190238" y="4233621"/>
            <a:ext cx="466113" cy="36696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97FB53B-0CA6-4B0B-8287-E55A19AAE7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8" y="5208919"/>
            <a:ext cx="1380173" cy="138017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B88C9D7-92D0-4D17-B418-D91725ABA1B7}"/>
              </a:ext>
            </a:extLst>
          </p:cNvPr>
          <p:cNvSpPr txBox="1"/>
          <p:nvPr/>
        </p:nvSpPr>
        <p:spPr>
          <a:xfrm>
            <a:off x="356183" y="6097035"/>
            <a:ext cx="18640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Green </a:t>
            </a:r>
            <a:r>
              <a:rPr lang="ro-RO" sz="1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energy</a:t>
            </a:r>
            <a:r>
              <a:rPr lang="ro-RO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o-RO" sz="1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production</a:t>
            </a:r>
            <a:endParaRPr lang="en-US" sz="1400" b="1" baseline="-25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BDD0CFD-C6D0-4AD3-89F8-982F914AB0EA}"/>
              </a:ext>
            </a:extLst>
          </p:cNvPr>
          <p:cNvSpPr/>
          <p:nvPr/>
        </p:nvSpPr>
        <p:spPr>
          <a:xfrm>
            <a:off x="422740" y="2463790"/>
            <a:ext cx="1973907" cy="109885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INTEGRATION OF HYDROGEN CHEMISTRY AND ENERGY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E332F49-9854-4F4A-9969-D3E11B9C8A47}"/>
              </a:ext>
            </a:extLst>
          </p:cNvPr>
          <p:cNvSpPr/>
          <p:nvPr/>
        </p:nvSpPr>
        <p:spPr>
          <a:xfrm>
            <a:off x="3482796" y="3277493"/>
            <a:ext cx="1572924" cy="7103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Water</a:t>
            </a:r>
            <a:r>
              <a:rPr lang="ro-RO" sz="1400" b="1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o-RO" sz="1400" b="1" dirty="0" err="1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Electrolysis</a:t>
            </a:r>
            <a:endParaRPr lang="en-US" sz="1400" b="1" baseline="-25000" dirty="0">
              <a:solidFill>
                <a:srgbClr val="00B05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0" name="Arrow: Bent-Up 59">
            <a:extLst>
              <a:ext uri="{FF2B5EF4-FFF2-40B4-BE49-F238E27FC236}">
                <a16:creationId xmlns:a16="http://schemas.microsoft.com/office/drawing/2014/main" id="{85BF24A7-37C1-49D5-A6E5-539C11E8CF1E}"/>
              </a:ext>
            </a:extLst>
          </p:cNvPr>
          <p:cNvSpPr/>
          <p:nvPr/>
        </p:nvSpPr>
        <p:spPr>
          <a:xfrm rot="5400000">
            <a:off x="6409695" y="3306756"/>
            <a:ext cx="1668465" cy="2559611"/>
          </a:xfrm>
          <a:prstGeom prst="bentUpArrow">
            <a:avLst>
              <a:gd name="adj1" fmla="val 8853"/>
              <a:gd name="adj2" fmla="val 16777"/>
              <a:gd name="adj3" fmla="val 1523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96A90F3-1EB2-45D9-95C1-5979E6AC84FC}"/>
              </a:ext>
            </a:extLst>
          </p:cNvPr>
          <p:cNvSpPr txBox="1"/>
          <p:nvPr/>
        </p:nvSpPr>
        <p:spPr>
          <a:xfrm>
            <a:off x="5336051" y="3830384"/>
            <a:ext cx="5434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b="1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O</a:t>
            </a:r>
            <a:r>
              <a:rPr lang="ro-RO" sz="1400" b="1" baseline="-25000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2</a:t>
            </a:r>
            <a:endParaRPr lang="en-US" sz="1400" b="1" baseline="-25000" dirty="0">
              <a:solidFill>
                <a:srgbClr val="00B05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D48AFCC-84CF-499C-8D52-3F003276EC40}"/>
              </a:ext>
            </a:extLst>
          </p:cNvPr>
          <p:cNvSpPr/>
          <p:nvPr/>
        </p:nvSpPr>
        <p:spPr>
          <a:xfrm>
            <a:off x="7408747" y="1033779"/>
            <a:ext cx="1027183" cy="50013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CO</a:t>
            </a:r>
            <a:r>
              <a:rPr lang="ro-RO" sz="14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2</a:t>
            </a:r>
            <a:r>
              <a:rPr lang="en-US" sz="14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6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Purification</a:t>
            </a:r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913F747C-5E9C-42DA-B552-839927941980}"/>
              </a:ext>
            </a:extLst>
          </p:cNvPr>
          <p:cNvSpPr/>
          <p:nvPr/>
        </p:nvSpPr>
        <p:spPr>
          <a:xfrm>
            <a:off x="8492163" y="1185612"/>
            <a:ext cx="906628" cy="2073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F85D97A-8864-4BD3-8F1C-CE3B5F1E04D7}"/>
              </a:ext>
            </a:extLst>
          </p:cNvPr>
          <p:cNvSpPr/>
          <p:nvPr/>
        </p:nvSpPr>
        <p:spPr>
          <a:xfrm>
            <a:off x="9398791" y="979130"/>
            <a:ext cx="1165471" cy="66934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Chemical Synthesis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467C15A-6A00-4E31-961E-DD80665740D4}"/>
              </a:ext>
            </a:extLst>
          </p:cNvPr>
          <p:cNvSpPr txBox="1"/>
          <p:nvPr/>
        </p:nvSpPr>
        <p:spPr>
          <a:xfrm>
            <a:off x="7744467" y="4871086"/>
            <a:ext cx="5434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b="1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O</a:t>
            </a:r>
            <a:r>
              <a:rPr lang="ro-RO" sz="1400" b="1" baseline="-25000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2</a:t>
            </a:r>
            <a:endParaRPr lang="en-US" sz="1400" b="1" baseline="-25000" dirty="0">
              <a:solidFill>
                <a:srgbClr val="00B05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A25612F-576E-471C-9A54-8EAA36961020}"/>
              </a:ext>
            </a:extLst>
          </p:cNvPr>
          <p:cNvSpPr txBox="1"/>
          <p:nvPr/>
        </p:nvSpPr>
        <p:spPr>
          <a:xfrm>
            <a:off x="5385998" y="3142486"/>
            <a:ext cx="441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b="1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H</a:t>
            </a:r>
            <a:r>
              <a:rPr lang="ro-RO" sz="1400" b="1" baseline="-25000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2</a:t>
            </a:r>
            <a:endParaRPr lang="en-US" sz="1400" b="1" baseline="-25000" dirty="0">
              <a:solidFill>
                <a:srgbClr val="00B05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128F273-548B-45ED-83AD-EBA774C9E2B4}"/>
              </a:ext>
            </a:extLst>
          </p:cNvPr>
          <p:cNvSpPr txBox="1"/>
          <p:nvPr/>
        </p:nvSpPr>
        <p:spPr>
          <a:xfrm>
            <a:off x="6973886" y="3513395"/>
            <a:ext cx="441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b="1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H</a:t>
            </a:r>
            <a:r>
              <a:rPr lang="ro-RO" sz="1400" b="1" baseline="-25000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2</a:t>
            </a:r>
            <a:endParaRPr lang="en-US" sz="1400" b="1" baseline="-25000" dirty="0">
              <a:solidFill>
                <a:srgbClr val="00B05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BA815CD-815B-427D-A54E-13F87C03E5B9}"/>
              </a:ext>
            </a:extLst>
          </p:cNvPr>
          <p:cNvSpPr txBox="1"/>
          <p:nvPr/>
        </p:nvSpPr>
        <p:spPr>
          <a:xfrm>
            <a:off x="8529569" y="909532"/>
            <a:ext cx="6151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CO</a:t>
            </a:r>
            <a:r>
              <a:rPr lang="ro-RO" sz="14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2</a:t>
            </a:r>
            <a:endParaRPr lang="en-US" sz="1400" b="1" baseline="-25000" dirty="0">
              <a:solidFill>
                <a:srgbClr val="0070C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B6B6FB5-7871-4808-B277-21A5B3A5F36C}"/>
              </a:ext>
            </a:extLst>
          </p:cNvPr>
          <p:cNvGrpSpPr/>
          <p:nvPr/>
        </p:nvGrpSpPr>
        <p:grpSpPr>
          <a:xfrm>
            <a:off x="52430" y="18118"/>
            <a:ext cx="12127600" cy="523220"/>
            <a:chOff x="52430" y="18118"/>
            <a:chExt cx="12127600" cy="523220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F513026-E382-43EE-8F6E-F7405560CEEA}"/>
                </a:ext>
              </a:extLst>
            </p:cNvPr>
            <p:cNvSpPr/>
            <p:nvPr/>
          </p:nvSpPr>
          <p:spPr>
            <a:xfrm>
              <a:off x="844394" y="18118"/>
              <a:ext cx="11335636" cy="52322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spc="225" dirty="0">
                  <a:solidFill>
                    <a:prstClr val="white"/>
                  </a:solidFill>
                  <a:latin typeface="Barlow Black"/>
                </a:rPr>
                <a:t>CHEMISTRY AND HYDROGEN ENERGY INTEGRATED WITH INDUSTRIAL DECARBONIZATION</a:t>
              </a:r>
            </a:p>
          </p:txBody>
        </p:sp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54C35CCE-C3AB-4FE6-946C-F2311A79E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52430" y="30381"/>
              <a:ext cx="723014" cy="499784"/>
            </a:xfrm>
            <a:prstGeom prst="rect">
              <a:avLst/>
            </a:prstGeom>
          </p:spPr>
        </p:pic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62024345-1007-40A5-8CA5-B36BFF1385DA}"/>
              </a:ext>
            </a:extLst>
          </p:cNvPr>
          <p:cNvSpPr txBox="1"/>
          <p:nvPr/>
        </p:nvSpPr>
        <p:spPr>
          <a:xfrm>
            <a:off x="7820732" y="1837631"/>
            <a:ext cx="6151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CO</a:t>
            </a:r>
            <a:r>
              <a:rPr lang="ro-RO" sz="14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2</a:t>
            </a:r>
            <a:endParaRPr lang="en-US" sz="1400" b="1" baseline="-25000" dirty="0">
              <a:solidFill>
                <a:srgbClr val="0070C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21" name="Arrow: Bent-Up 120">
            <a:extLst>
              <a:ext uri="{FF2B5EF4-FFF2-40B4-BE49-F238E27FC236}">
                <a16:creationId xmlns:a16="http://schemas.microsoft.com/office/drawing/2014/main" id="{F9615B77-9758-4F55-BD4F-E23DD9B2649B}"/>
              </a:ext>
            </a:extLst>
          </p:cNvPr>
          <p:cNvSpPr/>
          <p:nvPr/>
        </p:nvSpPr>
        <p:spPr>
          <a:xfrm rot="16200000" flipH="1" flipV="1">
            <a:off x="7773199" y="1560201"/>
            <a:ext cx="770032" cy="776815"/>
          </a:xfrm>
          <a:prstGeom prst="bentUpArrow">
            <a:avLst>
              <a:gd name="adj1" fmla="val 14287"/>
              <a:gd name="adj2" fmla="val 17635"/>
              <a:gd name="adj3" fmla="val 25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Arrow: Right 121">
            <a:extLst>
              <a:ext uri="{FF2B5EF4-FFF2-40B4-BE49-F238E27FC236}">
                <a16:creationId xmlns:a16="http://schemas.microsoft.com/office/drawing/2014/main" id="{ECA6D8DC-B46D-43A3-A2E5-EA1DF725000B}"/>
              </a:ext>
            </a:extLst>
          </p:cNvPr>
          <p:cNvSpPr/>
          <p:nvPr/>
        </p:nvSpPr>
        <p:spPr>
          <a:xfrm>
            <a:off x="10594294" y="1128518"/>
            <a:ext cx="386451" cy="340779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F09FE0D-8E13-4DED-85D6-49AFE3BE5270}"/>
              </a:ext>
            </a:extLst>
          </p:cNvPr>
          <p:cNvSpPr/>
          <p:nvPr/>
        </p:nvSpPr>
        <p:spPr>
          <a:xfrm>
            <a:off x="10957554" y="1040626"/>
            <a:ext cx="1234446" cy="4844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Carbonated</a:t>
            </a:r>
            <a:r>
              <a:rPr lang="ro-RO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o-RO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products</a:t>
            </a:r>
            <a:endParaRPr lang="en-US" sz="1400" b="1" baseline="-25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4485161-8ABF-49B3-9DFA-D81A366AB5B0}"/>
              </a:ext>
            </a:extLst>
          </p:cNvPr>
          <p:cNvSpPr/>
          <p:nvPr/>
        </p:nvSpPr>
        <p:spPr>
          <a:xfrm>
            <a:off x="10073966" y="5093557"/>
            <a:ext cx="1380723" cy="4844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Inorganic products</a:t>
            </a:r>
            <a:endParaRPr lang="en-US" sz="1400" b="1" baseline="-25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30" name="Arrow: Right 129">
            <a:extLst>
              <a:ext uri="{FF2B5EF4-FFF2-40B4-BE49-F238E27FC236}">
                <a16:creationId xmlns:a16="http://schemas.microsoft.com/office/drawing/2014/main" id="{7B053012-A8D5-4A30-AD1F-D1E647F47DBD}"/>
              </a:ext>
            </a:extLst>
          </p:cNvPr>
          <p:cNvSpPr/>
          <p:nvPr/>
        </p:nvSpPr>
        <p:spPr>
          <a:xfrm>
            <a:off x="9698280" y="5127638"/>
            <a:ext cx="386451" cy="340779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F7934B6A-D675-4ECB-9552-8C90F02C46FB}"/>
              </a:ext>
            </a:extLst>
          </p:cNvPr>
          <p:cNvSpPr/>
          <p:nvPr/>
        </p:nvSpPr>
        <p:spPr>
          <a:xfrm>
            <a:off x="9998929" y="5719493"/>
            <a:ext cx="2072571" cy="77354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Organic products </a:t>
            </a:r>
          </a:p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and POLYOLS</a:t>
            </a:r>
            <a:endParaRPr lang="ro-RO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32" name="Arrow: Right 131">
            <a:extLst>
              <a:ext uri="{FF2B5EF4-FFF2-40B4-BE49-F238E27FC236}">
                <a16:creationId xmlns:a16="http://schemas.microsoft.com/office/drawing/2014/main" id="{9E6E4FCF-4A62-4441-BB84-0307DBD7587B}"/>
              </a:ext>
            </a:extLst>
          </p:cNvPr>
          <p:cNvSpPr/>
          <p:nvPr/>
        </p:nvSpPr>
        <p:spPr>
          <a:xfrm>
            <a:off x="9715152" y="5807616"/>
            <a:ext cx="386451" cy="340779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3" name="Arrow: Bent-Up 132">
            <a:extLst>
              <a:ext uri="{FF2B5EF4-FFF2-40B4-BE49-F238E27FC236}">
                <a16:creationId xmlns:a16="http://schemas.microsoft.com/office/drawing/2014/main" id="{DD437DDE-3699-404A-9E96-206E8F6F5CFF}"/>
              </a:ext>
            </a:extLst>
          </p:cNvPr>
          <p:cNvSpPr/>
          <p:nvPr/>
        </p:nvSpPr>
        <p:spPr>
          <a:xfrm rot="16200000" flipV="1">
            <a:off x="7140433" y="3245542"/>
            <a:ext cx="2035564" cy="776815"/>
          </a:xfrm>
          <a:prstGeom prst="bentUpArrow">
            <a:avLst>
              <a:gd name="adj1" fmla="val 14287"/>
              <a:gd name="adj2" fmla="val 17635"/>
              <a:gd name="adj3" fmla="val 25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Arrow: Bent-Up 133">
            <a:extLst>
              <a:ext uri="{FF2B5EF4-FFF2-40B4-BE49-F238E27FC236}">
                <a16:creationId xmlns:a16="http://schemas.microsoft.com/office/drawing/2014/main" id="{1C26C931-F75A-4967-95B3-7EAA6103910F}"/>
              </a:ext>
            </a:extLst>
          </p:cNvPr>
          <p:cNvSpPr/>
          <p:nvPr/>
        </p:nvSpPr>
        <p:spPr>
          <a:xfrm flipV="1">
            <a:off x="5072993" y="3440311"/>
            <a:ext cx="1401386" cy="1236400"/>
          </a:xfrm>
          <a:prstGeom prst="bentUpArrow">
            <a:avLst>
              <a:gd name="adj1" fmla="val 11496"/>
              <a:gd name="adj2" fmla="val 12402"/>
              <a:gd name="adj3" fmla="val 1383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EB49DD8D-954A-4560-8102-179760F9CA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462" y="3319352"/>
            <a:ext cx="632939" cy="626672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9E4379C3-95F0-4594-BA5E-D607F5240E9A}"/>
              </a:ext>
            </a:extLst>
          </p:cNvPr>
          <p:cNvSpPr/>
          <p:nvPr/>
        </p:nvSpPr>
        <p:spPr>
          <a:xfrm>
            <a:off x="5072973" y="3648976"/>
            <a:ext cx="1020505" cy="24631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72F728B-772F-48F7-899D-C0FB58BE10F1}"/>
              </a:ext>
            </a:extLst>
          </p:cNvPr>
          <p:cNvSpPr/>
          <p:nvPr/>
        </p:nvSpPr>
        <p:spPr>
          <a:xfrm>
            <a:off x="2818404" y="4104351"/>
            <a:ext cx="1840458" cy="7021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Increasing production capacity Soda M</a:t>
            </a:r>
            <a:endParaRPr lang="en-US" sz="1400" b="1" baseline="-25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847D696-A46E-4F7C-B2E2-C0A7A73D2DF6}"/>
              </a:ext>
            </a:extLst>
          </p:cNvPr>
          <p:cNvSpPr/>
          <p:nvPr/>
        </p:nvSpPr>
        <p:spPr>
          <a:xfrm>
            <a:off x="2991165" y="5991970"/>
            <a:ext cx="1840458" cy="59712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Brine</a:t>
            </a:r>
            <a:r>
              <a:rPr lang="ro-RO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o-RO" sz="1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Electrolysis</a:t>
            </a:r>
            <a:r>
              <a:rPr lang="ro-RO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(MSI)</a:t>
            </a:r>
            <a:endParaRPr lang="en-US" sz="1400" b="1" baseline="-25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617676-2DDD-4D88-AC2E-394F4B912083}"/>
              </a:ext>
            </a:extLst>
          </p:cNvPr>
          <p:cNvSpPr/>
          <p:nvPr/>
        </p:nvSpPr>
        <p:spPr>
          <a:xfrm>
            <a:off x="9398792" y="2972941"/>
            <a:ext cx="1172312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Oxo alcohols synthesis</a:t>
            </a:r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1AEF8145-EC24-44AE-A2A3-D98D1A777914}"/>
              </a:ext>
            </a:extLst>
          </p:cNvPr>
          <p:cNvSpPr/>
          <p:nvPr/>
        </p:nvSpPr>
        <p:spPr>
          <a:xfrm>
            <a:off x="10594839" y="3269921"/>
            <a:ext cx="386451" cy="340779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5F4F604-E00D-4CCD-918D-03E6CB4DFC3F}"/>
              </a:ext>
            </a:extLst>
          </p:cNvPr>
          <p:cNvSpPr/>
          <p:nvPr/>
        </p:nvSpPr>
        <p:spPr>
          <a:xfrm>
            <a:off x="11052758" y="3137844"/>
            <a:ext cx="1090209" cy="4844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Plasticizer</a:t>
            </a:r>
            <a:endParaRPr lang="en-US" sz="1400" b="1" baseline="-25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593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ED4671-1107-4B14-B1F1-22A4CE582FC0}"/>
              </a:ext>
            </a:extLst>
          </p:cNvPr>
          <p:cNvSpPr/>
          <p:nvPr/>
        </p:nvSpPr>
        <p:spPr>
          <a:xfrm>
            <a:off x="851559" y="-7719"/>
            <a:ext cx="11335636" cy="523220"/>
          </a:xfrm>
          <a:prstGeom prst="rect">
            <a:avLst/>
          </a:prstGeom>
          <a:solidFill>
            <a:srgbClr val="0033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pc="225" dirty="0">
                <a:solidFill>
                  <a:prstClr val="white"/>
                </a:solidFill>
                <a:latin typeface="Barlow Black"/>
              </a:rPr>
              <a:t>CHEMISTRY AND HYDROGEN ENERGY INTEGRATED WITH INDUSTRIAL DECARBONIZATION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E2378C-0496-43A6-B4C2-B1336805A7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430" y="1806"/>
            <a:ext cx="723014" cy="4997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D90E7AC-691C-4B68-8A1D-6197BD3E7BB9}"/>
              </a:ext>
            </a:extLst>
          </p:cNvPr>
          <p:cNvSpPr txBox="1"/>
          <p:nvPr/>
        </p:nvSpPr>
        <p:spPr>
          <a:xfrm>
            <a:off x="851559" y="782699"/>
            <a:ext cx="11095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Chimcomplex provides the space to efficiently integrate CCU and green hydrogen.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0F0C13-D121-4D5B-BAEB-FA88F954FA90}"/>
              </a:ext>
            </a:extLst>
          </p:cNvPr>
          <p:cNvSpPr/>
          <p:nvPr/>
        </p:nvSpPr>
        <p:spPr>
          <a:xfrm>
            <a:off x="851558" y="2004004"/>
            <a:ext cx="5054567" cy="4426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b="1" spc="1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lowest specific electricity consumption for hydrogen produced from water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b="1" spc="1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or partial decarbonization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b="1" spc="1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 of highly processed chemicals (polyols, oxo alcohols, plasticizers)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E2F736-0493-4D1C-B41E-C16032D46B39}"/>
              </a:ext>
            </a:extLst>
          </p:cNvPr>
          <p:cNvSpPr/>
          <p:nvPr/>
        </p:nvSpPr>
        <p:spPr>
          <a:xfrm>
            <a:off x="6685613" y="2004005"/>
            <a:ext cx="5261548" cy="4426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b="1" spc="1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Electrolysis of brine with ion exchange membrane(1,3kWh/kg H</a:t>
            </a:r>
            <a:r>
              <a:rPr kumimoji="0" lang="ro-RO" sz="1800" b="1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2</a:t>
            </a:r>
            <a:r>
              <a:rPr lang="en-US" sz="2000" b="1" spc="1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b="1" spc="1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times lower consumption than in the case of water electrolysis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b="1" spc="1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flow of energy and hydrogen chemistry through CCU capture and use of CO</a:t>
            </a:r>
            <a:r>
              <a:rPr lang="ro-RO" sz="20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2</a:t>
            </a:r>
            <a:endParaRPr lang="en-US" sz="2000" b="1" baseline="-250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b="1" spc="1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 synthesis (through technologies already validated) using hydrogen and CO</a:t>
            </a:r>
            <a:r>
              <a:rPr kumimoji="0" lang="ro-RO" sz="1800" b="1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2</a:t>
            </a:r>
            <a:endParaRPr lang="en-US" sz="2000" b="1" spc="12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8B3BFD7-0EBF-4233-B49B-19BCE37345BB}"/>
              </a:ext>
            </a:extLst>
          </p:cNvPr>
          <p:cNvSpPr/>
          <p:nvPr/>
        </p:nvSpPr>
        <p:spPr>
          <a:xfrm>
            <a:off x="5991069" y="3241019"/>
            <a:ext cx="589613" cy="1959419"/>
          </a:xfrm>
          <a:prstGeom prst="rightArrow">
            <a:avLst>
              <a:gd name="adj1" fmla="val 576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41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ED4671-1107-4B14-B1F1-22A4CE582FC0}"/>
              </a:ext>
            </a:extLst>
          </p:cNvPr>
          <p:cNvSpPr/>
          <p:nvPr/>
        </p:nvSpPr>
        <p:spPr>
          <a:xfrm>
            <a:off x="851559" y="-7719"/>
            <a:ext cx="11335636" cy="523220"/>
          </a:xfrm>
          <a:prstGeom prst="rect">
            <a:avLst/>
          </a:prstGeom>
          <a:solidFill>
            <a:srgbClr val="0033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pc="225" dirty="0">
                <a:solidFill>
                  <a:prstClr val="white"/>
                </a:solidFill>
                <a:latin typeface="Barlow Black"/>
              </a:rPr>
              <a:t>CHEMISTRY AND HYDROGEN ENERGY INTEGRATED WITH INDUSTRIAL DECARBONISATION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E2378C-0496-43A6-B4C2-B1336805A7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430" y="1806"/>
            <a:ext cx="723014" cy="4997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9408FA-1B07-4AE9-90D7-6584CFDEB218}"/>
              </a:ext>
            </a:extLst>
          </p:cNvPr>
          <p:cNvSpPr txBox="1"/>
          <p:nvPr/>
        </p:nvSpPr>
        <p:spPr>
          <a:xfrm>
            <a:off x="288022" y="610136"/>
            <a:ext cx="502757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Arial" panose="020B0604020202020204" pitchFamily="34" charset="0"/>
              </a:rPr>
              <a:t>Advantages of implementing green hydrogen production and consumption integration projects</a:t>
            </a:r>
            <a:r>
              <a:rPr lang="ro-RO" sz="2000" dirty="0">
                <a:latin typeface="+mj-lt"/>
                <a:cs typeface="Arial" panose="020B0604020202020204" pitchFamily="34" charset="0"/>
              </a:rPr>
              <a:t>:</a:t>
            </a:r>
          </a:p>
          <a:p>
            <a:pPr>
              <a:tabLst>
                <a:tab pos="457200" algn="l"/>
              </a:tabLst>
            </a:pPr>
            <a:endParaRPr lang="ro-RO" sz="2000" spc="12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Capitalization of traditional natural resources resulting in the highest added value</a:t>
            </a: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en-US" sz="10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Developing horizontal connections between multiple industrial sectors</a:t>
            </a: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en-US" sz="10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Integration of Romanian research on projects with direct applicability</a:t>
            </a: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en-US" sz="10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Increasing the competitiveness of products by reducing the carbon footprint</a:t>
            </a: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en-US" sz="10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High efficiency portfolio investments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F8084FF-3642-4481-ADC1-9098642033CA}"/>
              </a:ext>
            </a:extLst>
          </p:cNvPr>
          <p:cNvGrpSpPr/>
          <p:nvPr/>
        </p:nvGrpSpPr>
        <p:grpSpPr>
          <a:xfrm>
            <a:off x="4924338" y="515501"/>
            <a:ext cx="5972961" cy="6238180"/>
            <a:chOff x="6573328" y="927338"/>
            <a:chExt cx="5618672" cy="623818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1F84B18-E585-41F9-AFB5-618567F5A56C}"/>
                </a:ext>
              </a:extLst>
            </p:cNvPr>
            <p:cNvGrpSpPr/>
            <p:nvPr/>
          </p:nvGrpSpPr>
          <p:grpSpPr>
            <a:xfrm>
              <a:off x="6780990" y="1849802"/>
              <a:ext cx="5166767" cy="4707308"/>
              <a:chOff x="6828523" y="2150692"/>
              <a:chExt cx="5166767" cy="4707308"/>
            </a:xfrm>
          </p:grpSpPr>
          <p:pic>
            <p:nvPicPr>
              <p:cNvPr id="5" name="Picture 10">
                <a:extLst>
                  <a:ext uri="{FF2B5EF4-FFF2-40B4-BE49-F238E27FC236}">
                    <a16:creationId xmlns:a16="http://schemas.microsoft.com/office/drawing/2014/main" id="{EB28AA6C-E861-472B-A5DD-FC2598114D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07709" y="4474879"/>
                <a:ext cx="2482663" cy="1861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4349AB7-01F0-4F2E-8CB0-BCE6B6DC15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07709" y="2150692"/>
                <a:ext cx="2486615" cy="1779359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E193EE6-39EE-47DD-A36E-86E2DCE498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8523" y="4800872"/>
                <a:ext cx="2057128" cy="2057128"/>
              </a:xfrm>
              <a:prstGeom prst="rect">
                <a:avLst/>
              </a:prstGeom>
            </p:spPr>
          </p:pic>
          <p:sp>
            <p:nvSpPr>
              <p:cNvPr id="2" name="Arrow: Right 1">
                <a:extLst>
                  <a:ext uri="{FF2B5EF4-FFF2-40B4-BE49-F238E27FC236}">
                    <a16:creationId xmlns:a16="http://schemas.microsoft.com/office/drawing/2014/main" id="{A1704367-671F-47C7-957A-2EEDFF13A430}"/>
                  </a:ext>
                </a:extLst>
              </p:cNvPr>
              <p:cNvSpPr/>
              <p:nvPr/>
            </p:nvSpPr>
            <p:spPr>
              <a:xfrm>
                <a:off x="8827643" y="5210860"/>
                <a:ext cx="491338" cy="1126018"/>
              </a:xfrm>
              <a:prstGeom prst="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Arrow: Right 10">
                <a:extLst>
                  <a:ext uri="{FF2B5EF4-FFF2-40B4-BE49-F238E27FC236}">
                    <a16:creationId xmlns:a16="http://schemas.microsoft.com/office/drawing/2014/main" id="{C7796E3A-33E9-423C-8FC0-B4189F3E80AD}"/>
                  </a:ext>
                </a:extLst>
              </p:cNvPr>
              <p:cNvSpPr/>
              <p:nvPr/>
            </p:nvSpPr>
            <p:spPr>
              <a:xfrm rot="16200000">
                <a:off x="11264066" y="3679235"/>
                <a:ext cx="336430" cy="1126018"/>
              </a:xfrm>
              <a:prstGeom prst="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Arrow: Right 11">
                <a:extLst>
                  <a:ext uri="{FF2B5EF4-FFF2-40B4-BE49-F238E27FC236}">
                    <a16:creationId xmlns:a16="http://schemas.microsoft.com/office/drawing/2014/main" id="{71D4B6CB-145E-4CFD-876F-DC8BBBF2EEA6}"/>
                  </a:ext>
                </a:extLst>
              </p:cNvPr>
              <p:cNvSpPr/>
              <p:nvPr/>
            </p:nvSpPr>
            <p:spPr>
              <a:xfrm rot="5400000">
                <a:off x="9871384" y="3666113"/>
                <a:ext cx="336430" cy="1126018"/>
              </a:xfrm>
              <a:prstGeom prst="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216761E-9E6D-4D3E-B94A-63EBEECD24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0195" y="3563157"/>
                <a:ext cx="1893784" cy="1431735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CEE4EF8-2326-40A9-B1DB-A6FDC9865260}"/>
                  </a:ext>
                </a:extLst>
              </p:cNvPr>
              <p:cNvSpPr/>
              <p:nvPr/>
            </p:nvSpPr>
            <p:spPr>
              <a:xfrm>
                <a:off x="7844786" y="2273573"/>
                <a:ext cx="1169605" cy="484430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o-RO" b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itchFamily="34" charset="0"/>
                  </a:rPr>
                  <a:t>Natural Ga</a:t>
                </a:r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itchFamily="34" charset="0"/>
                  </a:rPr>
                  <a:t>s</a:t>
                </a:r>
                <a:endParaRPr lang="ro-RO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6" name="Arrow: Right 15">
                <a:extLst>
                  <a:ext uri="{FF2B5EF4-FFF2-40B4-BE49-F238E27FC236}">
                    <a16:creationId xmlns:a16="http://schemas.microsoft.com/office/drawing/2014/main" id="{44323AE1-28C7-42CE-BDDA-7A85BB81B0E0}"/>
                  </a:ext>
                </a:extLst>
              </p:cNvPr>
              <p:cNvSpPr/>
              <p:nvPr/>
            </p:nvSpPr>
            <p:spPr>
              <a:xfrm>
                <a:off x="8910174" y="2367987"/>
                <a:ext cx="566415" cy="311447"/>
              </a:xfrm>
              <a:prstGeom prst="rightArrow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Arrow: Right 16">
                <a:extLst>
                  <a:ext uri="{FF2B5EF4-FFF2-40B4-BE49-F238E27FC236}">
                    <a16:creationId xmlns:a16="http://schemas.microsoft.com/office/drawing/2014/main" id="{0CEEB954-257B-4C6C-B43F-F3DA2CB8E906}"/>
                  </a:ext>
                </a:extLst>
              </p:cNvPr>
              <p:cNvSpPr/>
              <p:nvPr/>
            </p:nvSpPr>
            <p:spPr>
              <a:xfrm>
                <a:off x="8844815" y="4420029"/>
                <a:ext cx="491338" cy="444493"/>
              </a:xfrm>
              <a:prstGeom prst="rightArrow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8089AA-F255-4E2A-A434-CAD9E27EBCDE}"/>
                </a:ext>
              </a:extLst>
            </p:cNvPr>
            <p:cNvSpPr/>
            <p:nvPr/>
          </p:nvSpPr>
          <p:spPr>
            <a:xfrm>
              <a:off x="6573328" y="927338"/>
              <a:ext cx="5618672" cy="58573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6B639D-E94A-4755-A518-5141C4498931}"/>
                </a:ext>
              </a:extLst>
            </p:cNvPr>
            <p:cNvSpPr/>
            <p:nvPr/>
          </p:nvSpPr>
          <p:spPr>
            <a:xfrm>
              <a:off x="6724644" y="1124564"/>
              <a:ext cx="5335083" cy="67155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3300"/>
                  </a:solidFill>
                </a:rPr>
                <a:t>DECARBONIZATION </a:t>
              </a:r>
              <a:endParaRPr lang="ro-RO" dirty="0">
                <a:solidFill>
                  <a:srgbClr val="003300"/>
                </a:solidFill>
              </a:endParaRPr>
            </a:p>
            <a:p>
              <a:pPr algn="ctr"/>
              <a:r>
                <a:rPr lang="en-US" dirty="0">
                  <a:solidFill>
                    <a:srgbClr val="003300"/>
                  </a:solidFill>
                </a:rPr>
                <a:t>COGENERATION</a:t>
              </a:r>
              <a:r>
                <a:rPr lang="ro-RO" dirty="0">
                  <a:solidFill>
                    <a:srgbClr val="003300"/>
                  </a:solidFill>
                </a:rPr>
                <a:t> / CO</a:t>
              </a:r>
              <a:r>
                <a:rPr lang="ro-RO" baseline="-25000" dirty="0">
                  <a:solidFill>
                    <a:srgbClr val="003300"/>
                  </a:solidFill>
                </a:rPr>
                <a:t>2</a:t>
              </a:r>
              <a:r>
                <a:rPr lang="ro-RO" dirty="0">
                  <a:solidFill>
                    <a:srgbClr val="003300"/>
                  </a:solidFill>
                </a:rPr>
                <a:t> </a:t>
              </a:r>
              <a:r>
                <a:rPr lang="en-US" dirty="0">
                  <a:solidFill>
                    <a:srgbClr val="003300"/>
                  </a:solidFill>
                </a:rPr>
                <a:t> CAPTURE</a:t>
              </a:r>
              <a:r>
                <a:rPr lang="ro-RO" dirty="0">
                  <a:solidFill>
                    <a:srgbClr val="003300"/>
                  </a:solidFill>
                </a:rPr>
                <a:t>/ CO</a:t>
              </a:r>
              <a:r>
                <a:rPr lang="ro-RO" baseline="-25000" dirty="0">
                  <a:solidFill>
                    <a:srgbClr val="003300"/>
                  </a:solidFill>
                </a:rPr>
                <a:t>2</a:t>
              </a:r>
              <a:r>
                <a:rPr lang="en-US" baseline="-25000" dirty="0">
                  <a:solidFill>
                    <a:srgbClr val="003300"/>
                  </a:solidFill>
                </a:rPr>
                <a:t> </a:t>
              </a:r>
              <a:r>
                <a:rPr lang="en-US" dirty="0">
                  <a:solidFill>
                    <a:srgbClr val="003300"/>
                  </a:solidFill>
                </a:rPr>
                <a:t>UTILIZATION</a:t>
              </a:r>
              <a:endParaRPr lang="en-US" baseline="-25000" dirty="0">
                <a:solidFill>
                  <a:srgbClr val="003300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0C11FC3-3BC6-4C8C-B089-A931B0975289}"/>
                </a:ext>
              </a:extLst>
            </p:cNvPr>
            <p:cNvSpPr/>
            <p:nvPr/>
          </p:nvSpPr>
          <p:spPr>
            <a:xfrm>
              <a:off x="6724644" y="6270599"/>
              <a:ext cx="5335084" cy="89491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3300"/>
                  </a:solidFill>
                </a:rPr>
                <a:t>INTEGRATED CHEMISTRY AND</a:t>
              </a:r>
            </a:p>
            <a:p>
              <a:pPr algn="ctr"/>
              <a:r>
                <a:rPr lang="en-US" dirty="0">
                  <a:solidFill>
                    <a:srgbClr val="003300"/>
                  </a:solidFill>
                </a:rPr>
                <a:t>GREEN HYDROGEN ENERGY</a:t>
              </a:r>
            </a:p>
          </p:txBody>
        </p:sp>
      </p:grp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4559FEA-5CDD-4A51-BCC3-917D20CCCC75}"/>
              </a:ext>
            </a:extLst>
          </p:cNvPr>
          <p:cNvSpPr/>
          <p:nvPr/>
        </p:nvSpPr>
        <p:spPr>
          <a:xfrm>
            <a:off x="10632427" y="3035042"/>
            <a:ext cx="829814" cy="931000"/>
          </a:xfrm>
          <a:prstGeom prst="rightArrow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713A42-E2FA-4C73-9179-C96D3BCE02AB}"/>
              </a:ext>
            </a:extLst>
          </p:cNvPr>
          <p:cNvSpPr/>
          <p:nvPr/>
        </p:nvSpPr>
        <p:spPr>
          <a:xfrm>
            <a:off x="11462796" y="2365694"/>
            <a:ext cx="441182" cy="2441197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800"/>
              <a:t>S</a:t>
            </a:r>
          </a:p>
          <a:p>
            <a:pPr algn="ctr"/>
            <a:r>
              <a:rPr lang="ro-RO" sz="1800"/>
              <a:t>Y</a:t>
            </a:r>
          </a:p>
          <a:p>
            <a:pPr algn="ctr"/>
            <a:r>
              <a:rPr lang="ro-RO" sz="1800"/>
              <a:t>N</a:t>
            </a:r>
          </a:p>
          <a:p>
            <a:pPr algn="ctr"/>
            <a:r>
              <a:rPr lang="ro-RO" sz="1800"/>
              <a:t>G</a:t>
            </a:r>
          </a:p>
          <a:p>
            <a:pPr algn="ctr"/>
            <a:r>
              <a:rPr lang="ro-RO" sz="1800"/>
              <a:t>A</a:t>
            </a:r>
          </a:p>
          <a:p>
            <a:pPr algn="ctr"/>
            <a:r>
              <a:rPr lang="en-US" sz="1800"/>
              <a:t>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1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9" hidden="1">
            <a:extLst>
              <a:ext uri="{FF2B5EF4-FFF2-40B4-BE49-F238E27FC236}">
                <a16:creationId xmlns:a16="http://schemas.microsoft.com/office/drawing/2014/main" id="{F73C4AB5-BD05-4862-9887-B2329DAB031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12" imgW="0" imgH="0" progId="TCLayout.ActiveDocument.1">
                  <p:embed/>
                </p:oleObj>
              </mc:Choice>
              <mc:Fallback>
                <p:oleObj name="think-cell Slide" r:id="rId12" imgW="0" imgH="0" progId="TCLayout.ActiveDocument.1">
                  <p:embed/>
                  <p:pic>
                    <p:nvPicPr>
                      <p:cNvPr id="26626" name="Object 9" hidden="1">
                        <a:extLst>
                          <a:ext uri="{FF2B5EF4-FFF2-40B4-BE49-F238E27FC236}">
                            <a16:creationId xmlns:a16="http://schemas.microsoft.com/office/drawing/2014/main" id="{F73C4AB5-BD05-4862-9887-B2329DAB0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Title 3">
            <a:extLst>
              <a:ext uri="{FF2B5EF4-FFF2-40B4-BE49-F238E27FC236}">
                <a16:creationId xmlns:a16="http://schemas.microsoft.com/office/drawing/2014/main" id="{89FA0D96-AEE0-4D15-89B2-9A1FB0E9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88" y="457200"/>
            <a:ext cx="11630025" cy="762000"/>
          </a:xfrm>
        </p:spPr>
        <p:txBody>
          <a:bodyPr/>
          <a:lstStyle/>
          <a:p>
            <a:r>
              <a:rPr lang="en-GB" altLang="de-DE" sz="3200"/>
              <a:t>The target model for the industry aims at adopting a </a:t>
            </a:r>
            <a:br>
              <a:rPr lang="en-GB" altLang="de-DE" sz="3200"/>
            </a:br>
            <a:r>
              <a:rPr lang="en-GB" altLang="de-DE" sz="3200"/>
              <a:t>circular economy model and use of renewable resources</a:t>
            </a:r>
          </a:p>
        </p:txBody>
      </p:sp>
      <p:sp>
        <p:nvSpPr>
          <p:cNvPr id="26628" name="Rectangle 6" hidden="1">
            <a:extLst>
              <a:ext uri="{FF2B5EF4-FFF2-40B4-BE49-F238E27FC236}">
                <a16:creationId xmlns:a16="http://schemas.microsoft.com/office/drawing/2014/main" id="{87C03E29-CB3F-4851-B01A-A0101A2AD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0"/>
            <a:ext cx="158750" cy="1587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A5A5A5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endParaRPr kumimoji="0" lang="en-GB" altLang="de-DE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29" name="TextBox 27">
            <a:extLst>
              <a:ext uri="{FF2B5EF4-FFF2-40B4-BE49-F238E27FC236}">
                <a16:creationId xmlns:a16="http://schemas.microsoft.com/office/drawing/2014/main" id="{18392BF0-6978-454B-85C6-0345B5D81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1636713"/>
            <a:ext cx="4921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556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55663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en-GB" altLang="de-DE" sz="18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Circular economy model of hydrocarbons</a:t>
            </a:r>
          </a:p>
        </p:txBody>
      </p:sp>
      <p:sp>
        <p:nvSpPr>
          <p:cNvPr id="26630" name="formatBody-14ptStandard">
            <a:extLst>
              <a:ext uri="{FF2B5EF4-FFF2-40B4-BE49-F238E27FC236}">
                <a16:creationId xmlns:a16="http://schemas.microsoft.com/office/drawing/2014/main" id="{A3531B37-A7A5-4EDA-9BB4-008E52C8500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5650" y="2065338"/>
            <a:ext cx="7302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 defTabSz="8572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857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379413" indent="-188913" defTabSz="857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571500" indent="-190500" defTabSz="857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760413" indent="-187325" defTabSz="857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217613" indent="-187325" defTabSz="857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4813" indent="-187325" defTabSz="857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132013" indent="-187325" defTabSz="857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589213" indent="-187325" defTabSz="857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1" indent="0" algn="r" defTabSz="85725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de-DE" sz="1300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Energy input</a:t>
            </a:r>
          </a:p>
        </p:txBody>
      </p:sp>
      <p:cxnSp>
        <p:nvCxnSpPr>
          <p:cNvPr id="26631" name="Straight Arrow Connector 38">
            <a:extLst>
              <a:ext uri="{FF2B5EF4-FFF2-40B4-BE49-F238E27FC236}">
                <a16:creationId xmlns:a16="http://schemas.microsoft.com/office/drawing/2014/main" id="{80DD4DB3-7A1F-487B-B2D0-469399E7E9F6}"/>
              </a:ext>
            </a:extLst>
          </p:cNvPr>
          <p:cNvCxnSpPr>
            <a:cxnSpLocks/>
          </p:cNvCxnSpPr>
          <p:nvPr/>
        </p:nvCxnSpPr>
        <p:spPr bwMode="auto">
          <a:xfrm flipV="1">
            <a:off x="1631950" y="2084388"/>
            <a:ext cx="0" cy="4411662"/>
          </a:xfrm>
          <a:prstGeom prst="straightConnector1">
            <a:avLst/>
          </a:prstGeom>
          <a:noFill/>
          <a:ln w="19050" algn="ctr">
            <a:solidFill>
              <a:srgbClr val="7E7E7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2" name="Straight Arrow Connector 39">
            <a:extLst>
              <a:ext uri="{FF2B5EF4-FFF2-40B4-BE49-F238E27FC236}">
                <a16:creationId xmlns:a16="http://schemas.microsoft.com/office/drawing/2014/main" id="{D9D72F39-3064-404B-A715-4D19CED91354}"/>
              </a:ext>
            </a:extLst>
          </p:cNvPr>
          <p:cNvCxnSpPr>
            <a:cxnSpLocks/>
          </p:cNvCxnSpPr>
          <p:nvPr/>
        </p:nvCxnSpPr>
        <p:spPr bwMode="auto">
          <a:xfrm>
            <a:off x="1639888" y="6496050"/>
            <a:ext cx="7094537" cy="19050"/>
          </a:xfrm>
          <a:prstGeom prst="straightConnector1">
            <a:avLst/>
          </a:prstGeom>
          <a:noFill/>
          <a:ln w="19050" algn="ctr">
            <a:solidFill>
              <a:srgbClr val="7E7E7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3" name="formatBody-14ptStandard">
            <a:extLst>
              <a:ext uri="{FF2B5EF4-FFF2-40B4-BE49-F238E27FC236}">
                <a16:creationId xmlns:a16="http://schemas.microsoft.com/office/drawing/2014/main" id="{F1C8D352-2E6C-4BE4-8ACA-81DCE56A26C1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29425" y="6226175"/>
            <a:ext cx="17668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 defTabSz="8572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857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379413" indent="-188913" defTabSz="857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571500" indent="-190500" defTabSz="857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760413" indent="-187325" defTabSz="857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217613" indent="-187325" defTabSz="857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4813" indent="-187325" defTabSz="857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132013" indent="-187325" defTabSz="857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589213" indent="-187325" defTabSz="857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1" indent="0" algn="r" defTabSz="85725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de-DE" sz="1300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Value creation</a:t>
            </a:r>
          </a:p>
        </p:txBody>
      </p:sp>
      <p:pic>
        <p:nvPicPr>
          <p:cNvPr id="26634" name="Gruppieren 124">
            <a:extLst>
              <a:ext uri="{FF2B5EF4-FFF2-40B4-BE49-F238E27FC236}">
                <a16:creationId xmlns:a16="http://schemas.microsoft.com/office/drawing/2014/main" id="{C8EAE83D-6C7C-42EA-B9D0-CA3FCF2AE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8563" y="2170113"/>
            <a:ext cx="57308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Group 61">
            <a:extLst>
              <a:ext uri="{FF2B5EF4-FFF2-40B4-BE49-F238E27FC236}">
                <a16:creationId xmlns:a16="http://schemas.microsoft.com/office/drawing/2014/main" id="{5EBAECBD-C7D6-466D-A26B-2BA9CC5D4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7313" y="2535238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Arrow: Chevron 13">
            <a:extLst>
              <a:ext uri="{FF2B5EF4-FFF2-40B4-BE49-F238E27FC236}">
                <a16:creationId xmlns:a16="http://schemas.microsoft.com/office/drawing/2014/main" id="{EA0E0404-0015-4F9E-AADC-567325ABA8B3}"/>
              </a:ext>
            </a:extLst>
          </p:cNvPr>
          <p:cNvSpPr>
            <a:spLocks noChangeArrowheads="1"/>
          </p:cNvSpPr>
          <p:nvPr/>
        </p:nvSpPr>
        <p:spPr bwMode="auto">
          <a:xfrm rot="-2402129">
            <a:off x="3125788" y="4344988"/>
            <a:ext cx="1989137" cy="265112"/>
          </a:xfrm>
          <a:prstGeom prst="chevron">
            <a:avLst>
              <a:gd name="adj" fmla="val 49985"/>
            </a:avLst>
          </a:prstGeom>
          <a:solidFill>
            <a:schemeClr val="accent1"/>
          </a:solidFill>
          <a:ln w="9525" algn="ctr">
            <a:solidFill>
              <a:srgbClr val="A5A5A5"/>
            </a:solidFill>
            <a:round/>
            <a:headEnd/>
            <a:tailEnd/>
          </a:ln>
        </p:spPr>
        <p:txBody>
          <a:bodyPr lIns="0" tIns="72000" rIns="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r>
              <a:rPr kumimoji="0" lang="en-GB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Chemical Production</a:t>
            </a:r>
          </a:p>
        </p:txBody>
      </p:sp>
      <p:sp>
        <p:nvSpPr>
          <p:cNvPr id="26637" name="Arrow: Chevron 148">
            <a:extLst>
              <a:ext uri="{FF2B5EF4-FFF2-40B4-BE49-F238E27FC236}">
                <a16:creationId xmlns:a16="http://schemas.microsoft.com/office/drawing/2014/main" id="{03FA26FC-A7EC-47AF-B77E-938856EB2678}"/>
              </a:ext>
            </a:extLst>
          </p:cNvPr>
          <p:cNvSpPr>
            <a:spLocks noChangeArrowheads="1"/>
          </p:cNvSpPr>
          <p:nvPr/>
        </p:nvSpPr>
        <p:spPr bwMode="auto">
          <a:xfrm rot="-2402129">
            <a:off x="2554288" y="5249863"/>
            <a:ext cx="993775" cy="263525"/>
          </a:xfrm>
          <a:prstGeom prst="chevron">
            <a:avLst>
              <a:gd name="adj" fmla="val 50002"/>
            </a:avLst>
          </a:prstGeom>
          <a:solidFill>
            <a:schemeClr val="accent1"/>
          </a:solidFill>
          <a:ln w="9525" algn="ctr">
            <a:solidFill>
              <a:srgbClr val="A5A5A5"/>
            </a:solidFill>
            <a:round/>
            <a:headEnd/>
            <a:tailEnd/>
          </a:ln>
        </p:spPr>
        <p:txBody>
          <a:bodyPr lIns="0" tIns="72000" rIns="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r>
              <a:rPr kumimoji="0" lang="en-GB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Refinery</a:t>
            </a:r>
          </a:p>
        </p:txBody>
      </p:sp>
      <p:sp>
        <p:nvSpPr>
          <p:cNvPr id="26638" name="Arrow: Chevron 151">
            <a:extLst>
              <a:ext uri="{FF2B5EF4-FFF2-40B4-BE49-F238E27FC236}">
                <a16:creationId xmlns:a16="http://schemas.microsoft.com/office/drawing/2014/main" id="{248186D5-0D84-4FD9-BAF1-7B566CC4EC47}"/>
              </a:ext>
            </a:extLst>
          </p:cNvPr>
          <p:cNvSpPr>
            <a:spLocks noChangeArrowheads="1"/>
          </p:cNvSpPr>
          <p:nvPr/>
        </p:nvSpPr>
        <p:spPr bwMode="auto">
          <a:xfrm rot="-2402129">
            <a:off x="4578350" y="3114675"/>
            <a:ext cx="1989138" cy="265113"/>
          </a:xfrm>
          <a:prstGeom prst="chevron">
            <a:avLst>
              <a:gd name="adj" fmla="val 49985"/>
            </a:avLst>
          </a:prstGeom>
          <a:solidFill>
            <a:schemeClr val="accent1"/>
          </a:solidFill>
          <a:ln w="9525" algn="ctr">
            <a:solidFill>
              <a:srgbClr val="A5A5A5"/>
            </a:solidFill>
            <a:round/>
            <a:headEnd/>
            <a:tailEnd/>
          </a:ln>
        </p:spPr>
        <p:txBody>
          <a:bodyPr lIns="0" tIns="72000" rIns="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r>
              <a:rPr kumimoji="0" lang="en-GB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Industry manufacturing</a:t>
            </a:r>
          </a:p>
        </p:txBody>
      </p:sp>
      <p:sp>
        <p:nvSpPr>
          <p:cNvPr id="26639" name="Arrow: Chevron 152">
            <a:extLst>
              <a:ext uri="{FF2B5EF4-FFF2-40B4-BE49-F238E27FC236}">
                <a16:creationId xmlns:a16="http://schemas.microsoft.com/office/drawing/2014/main" id="{94F8CAA1-0260-4DC0-9C63-BA29039C2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4675" y="2241550"/>
            <a:ext cx="1168400" cy="255588"/>
          </a:xfrm>
          <a:prstGeom prst="chevron">
            <a:avLst>
              <a:gd name="adj" fmla="val 50010"/>
            </a:avLst>
          </a:prstGeom>
          <a:solidFill>
            <a:schemeClr val="accent1"/>
          </a:solidFill>
          <a:ln w="9525" algn="ctr">
            <a:solidFill>
              <a:srgbClr val="A5A5A5"/>
            </a:solidFill>
            <a:round/>
            <a:headEnd/>
            <a:tailEnd/>
          </a:ln>
        </p:spPr>
        <p:txBody>
          <a:bodyPr lIns="0" tIns="72000" rIns="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r>
              <a:rPr kumimoji="0" lang="en-GB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Landfill</a:t>
            </a:r>
          </a:p>
        </p:txBody>
      </p:sp>
      <p:sp>
        <p:nvSpPr>
          <p:cNvPr id="26640" name="Arrow: Curved Down 14">
            <a:extLst>
              <a:ext uri="{FF2B5EF4-FFF2-40B4-BE49-F238E27FC236}">
                <a16:creationId xmlns:a16="http://schemas.microsoft.com/office/drawing/2014/main" id="{BD418A3B-431B-4915-ABE1-FFB5FBFD8A09}"/>
              </a:ext>
            </a:extLst>
          </p:cNvPr>
          <p:cNvSpPr>
            <a:spLocks noChangeArrowheads="1"/>
          </p:cNvSpPr>
          <p:nvPr/>
        </p:nvSpPr>
        <p:spPr bwMode="auto">
          <a:xfrm rot="6656179">
            <a:off x="6353175" y="2974976"/>
            <a:ext cx="1298575" cy="711200"/>
          </a:xfrm>
          <a:prstGeom prst="curvedDownArrow">
            <a:avLst>
              <a:gd name="adj1" fmla="val 25005"/>
              <a:gd name="adj2" fmla="val 49587"/>
              <a:gd name="adj3" fmla="val 25000"/>
            </a:avLst>
          </a:prstGeom>
          <a:solidFill>
            <a:srgbClr val="70AD47"/>
          </a:solidFill>
          <a:ln w="9525" algn="ctr">
            <a:solidFill>
              <a:srgbClr val="70AD47"/>
            </a:solidFill>
            <a:round/>
            <a:headEnd/>
            <a:tailEnd/>
          </a:ln>
        </p:spPr>
        <p:txBody>
          <a:bodyPr lIns="0" tIns="72000" rIns="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endParaRPr kumimoji="0" lang="en-GB" alt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41" name="TextBox 154">
            <a:extLst>
              <a:ext uri="{FF2B5EF4-FFF2-40B4-BE49-F238E27FC236}">
                <a16:creationId xmlns:a16="http://schemas.microsoft.com/office/drawing/2014/main" id="{9DF9858C-681A-40A4-9D0D-E5FA39A5A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563" y="4000500"/>
            <a:ext cx="15065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556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55663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en-GB" altLang="de-DE" sz="12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Mechanical</a:t>
            </a:r>
          </a:p>
        </p:txBody>
      </p:sp>
      <p:sp>
        <p:nvSpPr>
          <p:cNvPr id="26642" name="TextBox 155">
            <a:extLst>
              <a:ext uri="{FF2B5EF4-FFF2-40B4-BE49-F238E27FC236}">
                <a16:creationId xmlns:a16="http://schemas.microsoft.com/office/drawing/2014/main" id="{70C218D5-BDFF-49D3-99D6-F29460605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513" y="4714875"/>
            <a:ext cx="1508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556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55663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en-GB" altLang="de-DE" sz="12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Chemical</a:t>
            </a:r>
          </a:p>
        </p:txBody>
      </p:sp>
      <p:sp>
        <p:nvSpPr>
          <p:cNvPr id="26643" name="TextBox 157">
            <a:extLst>
              <a:ext uri="{FF2B5EF4-FFF2-40B4-BE49-F238E27FC236}">
                <a16:creationId xmlns:a16="http://schemas.microsoft.com/office/drawing/2014/main" id="{3D9586DE-E32E-45E4-8D9B-270A20541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5383213"/>
            <a:ext cx="1506538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556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55663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en-GB" altLang="de-DE" sz="12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Pyrolysis</a:t>
            </a:r>
          </a:p>
        </p:txBody>
      </p:sp>
      <p:sp>
        <p:nvSpPr>
          <p:cNvPr id="26644" name="TextBox 158">
            <a:extLst>
              <a:ext uri="{FF2B5EF4-FFF2-40B4-BE49-F238E27FC236}">
                <a16:creationId xmlns:a16="http://schemas.microsoft.com/office/drawing/2014/main" id="{55904499-ECA6-4599-A857-91FE02BB7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225" y="6054725"/>
            <a:ext cx="15065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556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55663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en-GB" altLang="de-DE" sz="12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Energy</a:t>
            </a:r>
          </a:p>
        </p:txBody>
      </p:sp>
      <p:cxnSp>
        <p:nvCxnSpPr>
          <p:cNvPr id="26645" name="Straight Arrow Connector 20">
            <a:extLst>
              <a:ext uri="{FF2B5EF4-FFF2-40B4-BE49-F238E27FC236}">
                <a16:creationId xmlns:a16="http://schemas.microsoft.com/office/drawing/2014/main" id="{B8D85BC7-9F9A-4F8F-9E38-D6C2A30A0B4C}"/>
              </a:ext>
            </a:extLst>
          </p:cNvPr>
          <p:cNvCxnSpPr>
            <a:cxnSpLocks/>
          </p:cNvCxnSpPr>
          <p:nvPr/>
        </p:nvCxnSpPr>
        <p:spPr bwMode="auto">
          <a:xfrm flipH="1">
            <a:off x="5480050" y="3484563"/>
            <a:ext cx="593725" cy="488950"/>
          </a:xfrm>
          <a:prstGeom prst="straightConnector1">
            <a:avLst/>
          </a:prstGeom>
          <a:noFill/>
          <a:ln w="57150" algn="ctr">
            <a:solidFill>
              <a:srgbClr val="70AD4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6" name="Straight Arrow Connector 160">
            <a:extLst>
              <a:ext uri="{FF2B5EF4-FFF2-40B4-BE49-F238E27FC236}">
                <a16:creationId xmlns:a16="http://schemas.microsoft.com/office/drawing/2014/main" id="{C8515B65-DD9D-4408-ABD2-79AA5E86A188}"/>
              </a:ext>
            </a:extLst>
          </p:cNvPr>
          <p:cNvCxnSpPr>
            <a:cxnSpLocks/>
          </p:cNvCxnSpPr>
          <p:nvPr/>
        </p:nvCxnSpPr>
        <p:spPr bwMode="auto">
          <a:xfrm flipH="1">
            <a:off x="4695825" y="4154488"/>
            <a:ext cx="593725" cy="487362"/>
          </a:xfrm>
          <a:prstGeom prst="straightConnector1">
            <a:avLst/>
          </a:prstGeom>
          <a:noFill/>
          <a:ln w="57150" algn="ctr">
            <a:solidFill>
              <a:srgbClr val="70AD4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7" name="Straight Arrow Connector 161">
            <a:extLst>
              <a:ext uri="{FF2B5EF4-FFF2-40B4-BE49-F238E27FC236}">
                <a16:creationId xmlns:a16="http://schemas.microsoft.com/office/drawing/2014/main" id="{CB0AA2F3-D6F0-425D-9C12-994C15C49A6B}"/>
              </a:ext>
            </a:extLst>
          </p:cNvPr>
          <p:cNvCxnSpPr>
            <a:cxnSpLocks/>
          </p:cNvCxnSpPr>
          <p:nvPr/>
        </p:nvCxnSpPr>
        <p:spPr bwMode="auto">
          <a:xfrm flipH="1">
            <a:off x="3906838" y="4822825"/>
            <a:ext cx="593725" cy="488950"/>
          </a:xfrm>
          <a:prstGeom prst="straightConnector1">
            <a:avLst/>
          </a:prstGeom>
          <a:noFill/>
          <a:ln w="57150" algn="ctr">
            <a:solidFill>
              <a:srgbClr val="70AD4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8" name="Straight Arrow Connector 162">
            <a:extLst>
              <a:ext uri="{FF2B5EF4-FFF2-40B4-BE49-F238E27FC236}">
                <a16:creationId xmlns:a16="http://schemas.microsoft.com/office/drawing/2014/main" id="{D29545D1-6134-4E61-AE2A-D519621E52B4}"/>
              </a:ext>
            </a:extLst>
          </p:cNvPr>
          <p:cNvCxnSpPr>
            <a:cxnSpLocks/>
          </p:cNvCxnSpPr>
          <p:nvPr/>
        </p:nvCxnSpPr>
        <p:spPr bwMode="auto">
          <a:xfrm flipH="1">
            <a:off x="3070225" y="5492750"/>
            <a:ext cx="593725" cy="487363"/>
          </a:xfrm>
          <a:prstGeom prst="straightConnector1">
            <a:avLst/>
          </a:prstGeom>
          <a:noFill/>
          <a:ln w="57150" algn="ctr">
            <a:solidFill>
              <a:srgbClr val="70AD4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9" name="TextBox 163">
            <a:extLst>
              <a:ext uri="{FF2B5EF4-FFF2-40B4-BE49-F238E27FC236}">
                <a16:creationId xmlns:a16="http://schemas.microsoft.com/office/drawing/2014/main" id="{62883A1F-59F6-4DAB-BDEE-60CB4390F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3" y="3127375"/>
            <a:ext cx="1087437" cy="184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556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855663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en-GB" altLang="de-DE" sz="12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Recycling</a:t>
            </a:r>
          </a:p>
        </p:txBody>
      </p:sp>
      <p:sp>
        <p:nvSpPr>
          <p:cNvPr id="26650" name="Arrow: Curved Down 164">
            <a:extLst>
              <a:ext uri="{FF2B5EF4-FFF2-40B4-BE49-F238E27FC236}">
                <a16:creationId xmlns:a16="http://schemas.microsoft.com/office/drawing/2014/main" id="{5441ADA6-8A38-4299-8312-6BD607D4F835}"/>
              </a:ext>
            </a:extLst>
          </p:cNvPr>
          <p:cNvSpPr>
            <a:spLocks noChangeArrowheads="1"/>
          </p:cNvSpPr>
          <p:nvPr/>
        </p:nvSpPr>
        <p:spPr bwMode="auto">
          <a:xfrm rot="-8169528">
            <a:off x="4930775" y="4016375"/>
            <a:ext cx="347663" cy="249238"/>
          </a:xfrm>
          <a:prstGeom prst="curvedDownArrow">
            <a:avLst>
              <a:gd name="adj1" fmla="val 25005"/>
              <a:gd name="adj2" fmla="val 49584"/>
              <a:gd name="adj3" fmla="val 25000"/>
            </a:avLst>
          </a:prstGeom>
          <a:solidFill>
            <a:srgbClr val="70AD47"/>
          </a:solidFill>
          <a:ln w="9525" algn="ctr">
            <a:solidFill>
              <a:srgbClr val="70AD47"/>
            </a:solidFill>
            <a:round/>
            <a:headEnd/>
            <a:tailEnd/>
          </a:ln>
        </p:spPr>
        <p:txBody>
          <a:bodyPr lIns="0" tIns="72000" rIns="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endParaRPr kumimoji="0" lang="en-GB" alt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51" name="Arrow: Curved Down 165">
            <a:extLst>
              <a:ext uri="{FF2B5EF4-FFF2-40B4-BE49-F238E27FC236}">
                <a16:creationId xmlns:a16="http://schemas.microsoft.com/office/drawing/2014/main" id="{0EDFE887-7D16-4B18-92C7-79DB38D4C541}"/>
              </a:ext>
            </a:extLst>
          </p:cNvPr>
          <p:cNvSpPr>
            <a:spLocks noChangeArrowheads="1"/>
          </p:cNvSpPr>
          <p:nvPr/>
        </p:nvSpPr>
        <p:spPr bwMode="auto">
          <a:xfrm rot="-8169528">
            <a:off x="4144963" y="4695825"/>
            <a:ext cx="347662" cy="249238"/>
          </a:xfrm>
          <a:prstGeom prst="curvedDownArrow">
            <a:avLst>
              <a:gd name="adj1" fmla="val 25005"/>
              <a:gd name="adj2" fmla="val 49584"/>
              <a:gd name="adj3" fmla="val 25000"/>
            </a:avLst>
          </a:prstGeom>
          <a:solidFill>
            <a:srgbClr val="70AD47"/>
          </a:solidFill>
          <a:ln w="9525" algn="ctr">
            <a:solidFill>
              <a:srgbClr val="70AD47"/>
            </a:solidFill>
            <a:round/>
            <a:headEnd/>
            <a:tailEnd/>
          </a:ln>
        </p:spPr>
        <p:txBody>
          <a:bodyPr lIns="0" tIns="72000" rIns="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endParaRPr kumimoji="0" lang="en-GB" alt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52" name="Arrow: Curved Down 166">
            <a:extLst>
              <a:ext uri="{FF2B5EF4-FFF2-40B4-BE49-F238E27FC236}">
                <a16:creationId xmlns:a16="http://schemas.microsoft.com/office/drawing/2014/main" id="{91B4D4DD-CD31-4BD9-874F-572DDB15FAB8}"/>
              </a:ext>
            </a:extLst>
          </p:cNvPr>
          <p:cNvSpPr>
            <a:spLocks noChangeArrowheads="1"/>
          </p:cNvSpPr>
          <p:nvPr/>
        </p:nvSpPr>
        <p:spPr bwMode="auto">
          <a:xfrm rot="-8169528">
            <a:off x="5721350" y="3352800"/>
            <a:ext cx="349250" cy="249238"/>
          </a:xfrm>
          <a:prstGeom prst="curvedDownArrow">
            <a:avLst>
              <a:gd name="adj1" fmla="val 24996"/>
              <a:gd name="adj2" fmla="val 49583"/>
              <a:gd name="adj3" fmla="val 25000"/>
            </a:avLst>
          </a:prstGeom>
          <a:solidFill>
            <a:srgbClr val="70AD47"/>
          </a:solidFill>
          <a:ln w="9525" algn="ctr">
            <a:solidFill>
              <a:srgbClr val="70AD47"/>
            </a:solidFill>
            <a:round/>
            <a:headEnd/>
            <a:tailEnd/>
          </a:ln>
        </p:spPr>
        <p:txBody>
          <a:bodyPr lIns="0" tIns="72000" rIns="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endParaRPr kumimoji="0" lang="en-GB" alt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53" name="Arrow: Curved Down 167">
            <a:extLst>
              <a:ext uri="{FF2B5EF4-FFF2-40B4-BE49-F238E27FC236}">
                <a16:creationId xmlns:a16="http://schemas.microsoft.com/office/drawing/2014/main" id="{EFA2E941-3C72-4215-8A67-AAF2D7A3A210}"/>
              </a:ext>
            </a:extLst>
          </p:cNvPr>
          <p:cNvSpPr>
            <a:spLocks noChangeArrowheads="1"/>
          </p:cNvSpPr>
          <p:nvPr/>
        </p:nvSpPr>
        <p:spPr bwMode="auto">
          <a:xfrm rot="-8169528">
            <a:off x="3294063" y="5356225"/>
            <a:ext cx="349250" cy="250825"/>
          </a:xfrm>
          <a:prstGeom prst="curvedDownArrow">
            <a:avLst>
              <a:gd name="adj1" fmla="val 24999"/>
              <a:gd name="adj2" fmla="val 49585"/>
              <a:gd name="adj3" fmla="val 25000"/>
            </a:avLst>
          </a:prstGeom>
          <a:solidFill>
            <a:srgbClr val="70AD47"/>
          </a:solidFill>
          <a:ln w="9525" algn="ctr">
            <a:solidFill>
              <a:srgbClr val="70AD47"/>
            </a:solidFill>
            <a:round/>
            <a:headEnd/>
            <a:tailEnd/>
          </a:ln>
        </p:spPr>
        <p:txBody>
          <a:bodyPr lIns="0" tIns="72000" rIns="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endParaRPr kumimoji="0" lang="en-GB" alt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6654" name="Group 186">
            <a:extLst>
              <a:ext uri="{FF2B5EF4-FFF2-40B4-BE49-F238E27FC236}">
                <a16:creationId xmlns:a16="http://schemas.microsoft.com/office/drawing/2014/main" id="{C6638070-1EBB-4C7C-91AD-9F0766BDF92D}"/>
              </a:ext>
            </a:extLst>
          </p:cNvPr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1988" y="5578475"/>
            <a:ext cx="4635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5" name="TextBox 199">
            <a:extLst>
              <a:ext uri="{FF2B5EF4-FFF2-40B4-BE49-F238E27FC236}">
                <a16:creationId xmlns:a16="http://schemas.microsoft.com/office/drawing/2014/main" id="{99926A6F-C093-4A4F-8358-3331340CD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6154738"/>
            <a:ext cx="142081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556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55663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en-GB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Oil &amp; Gas</a:t>
            </a:r>
          </a:p>
        </p:txBody>
      </p:sp>
      <p:sp>
        <p:nvSpPr>
          <p:cNvPr id="26656" name="Arrow: Pentagon 201">
            <a:extLst>
              <a:ext uri="{FF2B5EF4-FFF2-40B4-BE49-F238E27FC236}">
                <a16:creationId xmlns:a16="http://schemas.microsoft.com/office/drawing/2014/main" id="{AD7E9A05-E92F-4735-ADB0-AF1F3F34E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338" y="3943350"/>
            <a:ext cx="1930400" cy="1300163"/>
          </a:xfrm>
          <a:prstGeom prst="homePlate">
            <a:avLst>
              <a:gd name="adj" fmla="val 58881"/>
            </a:avLst>
          </a:prstGeom>
          <a:solidFill>
            <a:srgbClr val="DEEB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endParaRPr kumimoji="0" lang="en-GB" alt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57" name="formatBody-14ptStandard">
            <a:extLst>
              <a:ext uri="{FF2B5EF4-FFF2-40B4-BE49-F238E27FC236}">
                <a16:creationId xmlns:a16="http://schemas.microsoft.com/office/drawing/2014/main" id="{D8377FB8-AC7F-4D7B-B943-4B8523C1C9A1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787525" y="4119563"/>
            <a:ext cx="474663" cy="474662"/>
          </a:xfrm>
          <a:prstGeom prst="rect">
            <a:avLst/>
          </a:prstGeom>
          <a:solidFill>
            <a:srgbClr val="009FE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marL="228600" indent="-228600" defTabSz="8572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857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379413" indent="-188913" defTabSz="857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571500" indent="-190500" defTabSz="857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760413" indent="-187325" defTabSz="857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217613" indent="-187325" defTabSz="857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4813" indent="-187325" defTabSz="857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132013" indent="-187325" defTabSz="857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589213" indent="-187325" defTabSz="857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1" indent="0" algn="ctr" defTabSz="85725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de-DE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H</a:t>
            </a:r>
            <a:r>
              <a:rPr kumimoji="0" lang="en-GB" altLang="de-DE" sz="1100" b="1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</a:p>
        </p:txBody>
      </p:sp>
      <p:cxnSp>
        <p:nvCxnSpPr>
          <p:cNvPr id="26658" name="Straight Connector 206">
            <a:extLst>
              <a:ext uri="{FF2B5EF4-FFF2-40B4-BE49-F238E27FC236}">
                <a16:creationId xmlns:a16="http://schemas.microsoft.com/office/drawing/2014/main" id="{842478AD-2E9A-40D3-B7DC-BE288F413B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03375" y="3943350"/>
            <a:ext cx="0" cy="1276350"/>
          </a:xfrm>
          <a:prstGeom prst="line">
            <a:avLst/>
          </a:prstGeom>
          <a:noFill/>
          <a:ln w="76200" algn="ctr">
            <a:solidFill>
              <a:srgbClr val="DEEB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9" name="Straight Connector 207">
            <a:extLst>
              <a:ext uri="{FF2B5EF4-FFF2-40B4-BE49-F238E27FC236}">
                <a16:creationId xmlns:a16="http://schemas.microsoft.com/office/drawing/2014/main" id="{2EDA19F3-7B33-4DCD-8507-2350A73A10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92250" y="3943350"/>
            <a:ext cx="0" cy="1276350"/>
          </a:xfrm>
          <a:prstGeom prst="line">
            <a:avLst/>
          </a:prstGeom>
          <a:noFill/>
          <a:ln w="38100" algn="ctr">
            <a:solidFill>
              <a:srgbClr val="DEEB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0" name="Straight Arrow Connector 61">
            <a:extLst>
              <a:ext uri="{FF2B5EF4-FFF2-40B4-BE49-F238E27FC236}">
                <a16:creationId xmlns:a16="http://schemas.microsoft.com/office/drawing/2014/main" id="{7866AC50-3A6C-4C3F-B754-D26B2B2E06A1}"/>
              </a:ext>
            </a:extLst>
          </p:cNvPr>
          <p:cNvCxnSpPr>
            <a:cxnSpLocks/>
          </p:cNvCxnSpPr>
          <p:nvPr/>
        </p:nvCxnSpPr>
        <p:spPr bwMode="auto">
          <a:xfrm>
            <a:off x="4027488" y="6688138"/>
            <a:ext cx="490537" cy="0"/>
          </a:xfrm>
          <a:prstGeom prst="straightConnector1">
            <a:avLst/>
          </a:prstGeom>
          <a:noFill/>
          <a:ln w="57150" algn="ctr">
            <a:solidFill>
              <a:srgbClr val="70AD4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1" name="Straight Arrow Connector 63">
            <a:extLst>
              <a:ext uri="{FF2B5EF4-FFF2-40B4-BE49-F238E27FC236}">
                <a16:creationId xmlns:a16="http://schemas.microsoft.com/office/drawing/2014/main" id="{A40FC1A3-D763-49A8-80C0-CD8A73F2E203}"/>
              </a:ext>
            </a:extLst>
          </p:cNvPr>
          <p:cNvCxnSpPr>
            <a:cxnSpLocks/>
          </p:cNvCxnSpPr>
          <p:nvPr/>
        </p:nvCxnSpPr>
        <p:spPr bwMode="auto">
          <a:xfrm>
            <a:off x="1636713" y="6678613"/>
            <a:ext cx="490537" cy="0"/>
          </a:xfrm>
          <a:prstGeom prst="straightConnector1">
            <a:avLst/>
          </a:prstGeom>
          <a:noFill/>
          <a:ln w="57150" algn="ctr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62" name="formatBody-14ptStandard">
            <a:extLst>
              <a:ext uri="{FF2B5EF4-FFF2-40B4-BE49-F238E27FC236}">
                <a16:creationId xmlns:a16="http://schemas.microsoft.com/office/drawing/2014/main" id="{DD349D66-6EC8-4DC2-8265-9A159431569E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78050" y="6540500"/>
            <a:ext cx="178435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36000" anchor="ctr">
            <a:spAutoFit/>
          </a:bodyPr>
          <a:lstStyle>
            <a:lvl1pPr marL="228600" indent="-228600" defTabSz="8572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857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379413" indent="-188913" defTabSz="857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571500" indent="-190500" defTabSz="857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760413" indent="-187325" defTabSz="857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217613" indent="-187325" defTabSz="857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4813" indent="-187325" defTabSz="857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132013" indent="-187325" defTabSz="857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589213" indent="-187325" defTabSz="857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1" indent="0" algn="l" defTabSz="85725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Linear value creation</a:t>
            </a:r>
          </a:p>
        </p:txBody>
      </p:sp>
      <p:sp>
        <p:nvSpPr>
          <p:cNvPr id="26663" name="formatBody-14ptStandard">
            <a:extLst>
              <a:ext uri="{FF2B5EF4-FFF2-40B4-BE49-F238E27FC236}">
                <a16:creationId xmlns:a16="http://schemas.microsoft.com/office/drawing/2014/main" id="{582D40BB-615A-4B1C-A5C7-ACAC224616EB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57713" y="6540500"/>
            <a:ext cx="178435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36000" anchor="ctr">
            <a:spAutoFit/>
          </a:bodyPr>
          <a:lstStyle>
            <a:lvl1pPr marL="228600" indent="-228600" defTabSz="8572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857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379413" indent="-188913" defTabSz="857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571500" indent="-190500" defTabSz="857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760413" indent="-187325" defTabSz="857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217613" indent="-187325" defTabSz="857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4813" indent="-187325" defTabSz="857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132013" indent="-187325" defTabSz="857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589213" indent="-187325" defTabSz="857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1" indent="0" algn="l" defTabSz="85725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Circular value creation</a:t>
            </a:r>
          </a:p>
        </p:txBody>
      </p:sp>
      <p:sp>
        <p:nvSpPr>
          <p:cNvPr id="26664" name="Arrow: Curved Down 109">
            <a:extLst>
              <a:ext uri="{FF2B5EF4-FFF2-40B4-BE49-F238E27FC236}">
                <a16:creationId xmlns:a16="http://schemas.microsoft.com/office/drawing/2014/main" id="{3A998FCD-0A6D-4F8D-913B-95B7F69A7514}"/>
              </a:ext>
            </a:extLst>
          </p:cNvPr>
          <p:cNvSpPr>
            <a:spLocks noChangeArrowheads="1"/>
          </p:cNvSpPr>
          <p:nvPr/>
        </p:nvSpPr>
        <p:spPr bwMode="auto">
          <a:xfrm rot="-8169528">
            <a:off x="2590800" y="5926138"/>
            <a:ext cx="347663" cy="250825"/>
          </a:xfrm>
          <a:prstGeom prst="curvedDownArrow">
            <a:avLst>
              <a:gd name="adj1" fmla="val 24994"/>
              <a:gd name="adj2" fmla="val 49584"/>
              <a:gd name="adj3" fmla="val 25000"/>
            </a:avLst>
          </a:prstGeom>
          <a:solidFill>
            <a:srgbClr val="70AD47"/>
          </a:solidFill>
          <a:ln w="9525" algn="ctr">
            <a:solidFill>
              <a:srgbClr val="70AD47"/>
            </a:solidFill>
            <a:round/>
            <a:headEnd/>
            <a:tailEnd/>
          </a:ln>
        </p:spPr>
        <p:txBody>
          <a:bodyPr lIns="0" tIns="72000" rIns="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endParaRPr kumimoji="0" lang="en-GB" alt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65" name="formatBody-14ptStandard">
            <a:extLst>
              <a:ext uri="{FF2B5EF4-FFF2-40B4-BE49-F238E27FC236}">
                <a16:creationId xmlns:a16="http://schemas.microsoft.com/office/drawing/2014/main" id="{8FA3A226-E573-4144-8DE6-6A4CFCC3108E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2336800" y="4119563"/>
            <a:ext cx="469900" cy="474662"/>
          </a:xfrm>
          <a:prstGeom prst="rect">
            <a:avLst/>
          </a:prstGeom>
          <a:solidFill>
            <a:srgbClr val="A5A5A5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marL="228600" indent="-228600" defTabSz="8572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857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379413" indent="-188913" defTabSz="857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571500" indent="-190500" defTabSz="857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760413" indent="-187325" defTabSz="857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217613" indent="-187325" defTabSz="857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4813" indent="-187325" defTabSz="857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132013" indent="-187325" defTabSz="857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589213" indent="-187325" defTabSz="857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1" indent="0" algn="ctr" defTabSz="85725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de-DE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CO</a:t>
            </a:r>
            <a:r>
              <a:rPr kumimoji="0" lang="en-GB" altLang="de-DE" sz="1100" b="1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</a:p>
        </p:txBody>
      </p:sp>
      <p:grpSp>
        <p:nvGrpSpPr>
          <p:cNvPr id="26666" name="Group 88">
            <a:extLst>
              <a:ext uri="{FF2B5EF4-FFF2-40B4-BE49-F238E27FC236}">
                <a16:creationId xmlns:a16="http://schemas.microsoft.com/office/drawing/2014/main" id="{D9E2305B-B250-4353-95A5-1BB17C260D82}"/>
              </a:ext>
            </a:extLst>
          </p:cNvPr>
          <p:cNvGrpSpPr>
            <a:grpSpLocks/>
          </p:cNvGrpSpPr>
          <p:nvPr/>
        </p:nvGrpSpPr>
        <p:grpSpPr bwMode="auto">
          <a:xfrm>
            <a:off x="1825625" y="5557838"/>
            <a:ext cx="641350" cy="682625"/>
            <a:chOff x="894749" y="4004394"/>
            <a:chExt cx="628753" cy="669508"/>
          </a:xfrm>
        </p:grpSpPr>
        <p:cxnSp>
          <p:nvCxnSpPr>
            <p:cNvPr id="26686" name="Straight Connector 89">
              <a:extLst>
                <a:ext uri="{FF2B5EF4-FFF2-40B4-BE49-F238E27FC236}">
                  <a16:creationId xmlns:a16="http://schemas.microsoft.com/office/drawing/2014/main" id="{832E0DD8-3E92-4452-A5C6-DD82EBB21E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94749" y="4004394"/>
              <a:ext cx="628753" cy="669508"/>
            </a:xfrm>
            <a:prstGeom prst="line">
              <a:avLst/>
            </a:prstGeom>
            <a:noFill/>
            <a:ln w="19050" algn="ctr">
              <a:solidFill>
                <a:srgbClr val="C30C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87" name="Straight Connector 90">
              <a:extLst>
                <a:ext uri="{FF2B5EF4-FFF2-40B4-BE49-F238E27FC236}">
                  <a16:creationId xmlns:a16="http://schemas.microsoft.com/office/drawing/2014/main" id="{D6D5C208-0822-4078-9206-0D94C2AC3F4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94749" y="4004394"/>
              <a:ext cx="628753" cy="669508"/>
            </a:xfrm>
            <a:prstGeom prst="line">
              <a:avLst/>
            </a:prstGeom>
            <a:noFill/>
            <a:ln w="19050" algn="ctr">
              <a:solidFill>
                <a:srgbClr val="C30C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67" name="Group 91">
            <a:extLst>
              <a:ext uri="{FF2B5EF4-FFF2-40B4-BE49-F238E27FC236}">
                <a16:creationId xmlns:a16="http://schemas.microsoft.com/office/drawing/2014/main" id="{0C64DC85-8812-4F3E-BBB9-31926261E229}"/>
              </a:ext>
            </a:extLst>
          </p:cNvPr>
          <p:cNvGrpSpPr>
            <a:grpSpLocks/>
          </p:cNvGrpSpPr>
          <p:nvPr/>
        </p:nvGrpSpPr>
        <p:grpSpPr bwMode="auto">
          <a:xfrm>
            <a:off x="7591425" y="2041525"/>
            <a:ext cx="641350" cy="682625"/>
            <a:chOff x="894749" y="4004394"/>
            <a:chExt cx="628753" cy="669508"/>
          </a:xfrm>
        </p:grpSpPr>
        <p:cxnSp>
          <p:nvCxnSpPr>
            <p:cNvPr id="26684" name="Straight Connector 92">
              <a:extLst>
                <a:ext uri="{FF2B5EF4-FFF2-40B4-BE49-F238E27FC236}">
                  <a16:creationId xmlns:a16="http://schemas.microsoft.com/office/drawing/2014/main" id="{3270189E-704B-4323-91CE-98C5AF0767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94749" y="4004394"/>
              <a:ext cx="628753" cy="669508"/>
            </a:xfrm>
            <a:prstGeom prst="line">
              <a:avLst/>
            </a:prstGeom>
            <a:noFill/>
            <a:ln w="19050" algn="ctr">
              <a:solidFill>
                <a:srgbClr val="C30C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85" name="Straight Connector 93">
              <a:extLst>
                <a:ext uri="{FF2B5EF4-FFF2-40B4-BE49-F238E27FC236}">
                  <a16:creationId xmlns:a16="http://schemas.microsoft.com/office/drawing/2014/main" id="{11A8A935-0C81-4205-A307-ED3274386BE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94749" y="4004394"/>
              <a:ext cx="628753" cy="669508"/>
            </a:xfrm>
            <a:prstGeom prst="line">
              <a:avLst/>
            </a:prstGeom>
            <a:noFill/>
            <a:ln w="19050" algn="ctr">
              <a:solidFill>
                <a:srgbClr val="C30C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668" name="Rectangle 95">
            <a:extLst>
              <a:ext uri="{FF2B5EF4-FFF2-40B4-BE49-F238E27FC236}">
                <a16:creationId xmlns:a16="http://schemas.microsoft.com/office/drawing/2014/main" id="{F254F113-6EE1-401B-B547-936A743E3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300" y="4075113"/>
            <a:ext cx="1108075" cy="598487"/>
          </a:xfrm>
          <a:prstGeom prst="rect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000" tIns="96000" rIns="96000" bIns="96000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121761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69" name="TextBox 99">
            <a:extLst>
              <a:ext uri="{FF2B5EF4-FFF2-40B4-BE49-F238E27FC236}">
                <a16:creationId xmlns:a16="http://schemas.microsoft.com/office/drawing/2014/main" id="{DFA6CECB-C856-4E26-95BA-9B644A7FF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8800" y="6596063"/>
            <a:ext cx="2209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556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55663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en-GB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Synthetic hydrocarbons</a:t>
            </a:r>
          </a:p>
        </p:txBody>
      </p:sp>
      <p:sp>
        <p:nvSpPr>
          <p:cNvPr id="26670" name="Rectangle 100">
            <a:extLst>
              <a:ext uri="{FF2B5EF4-FFF2-40B4-BE49-F238E27FC236}">
                <a16:creationId xmlns:a16="http://schemas.microsoft.com/office/drawing/2014/main" id="{FB852FBA-FAB4-46DF-9A9E-E2A90B6C4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950" y="6556375"/>
            <a:ext cx="334963" cy="263525"/>
          </a:xfrm>
          <a:prstGeom prst="rect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000" tIns="96000" rIns="96000" bIns="96000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121761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71" name="Arc 2">
            <a:extLst>
              <a:ext uri="{FF2B5EF4-FFF2-40B4-BE49-F238E27FC236}">
                <a16:creationId xmlns:a16="http://schemas.microsoft.com/office/drawing/2014/main" id="{52EEA948-B15B-45B0-9573-35420139B5FA}"/>
              </a:ext>
            </a:extLst>
          </p:cNvPr>
          <p:cNvSpPr>
            <a:spLocks/>
          </p:cNvSpPr>
          <p:nvPr/>
        </p:nvSpPr>
        <p:spPr bwMode="auto">
          <a:xfrm>
            <a:off x="2936875" y="2084388"/>
            <a:ext cx="3805238" cy="3805237"/>
          </a:xfrm>
          <a:custGeom>
            <a:avLst/>
            <a:gdLst>
              <a:gd name="T0" fmla="*/ 1142 w 3805238"/>
              <a:gd name="T1" fmla="*/ 1836694 h 3805237"/>
              <a:gd name="T2" fmla="*/ 657662 w 3805238"/>
              <a:gd name="T3" fmla="*/ 463855 h 3805237"/>
              <a:gd name="T4" fmla="*/ 2110587 w 3805238"/>
              <a:gd name="T5" fmla="*/ 11400 h 380523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05238" h="3805237" stroke="0">
                <a:moveTo>
                  <a:pt x="1142" y="1836694"/>
                </a:moveTo>
                <a:cubicBezTo>
                  <a:pt x="19483" y="1307679"/>
                  <a:pt x="257379" y="810218"/>
                  <a:pt x="657662" y="463855"/>
                </a:cubicBezTo>
                <a:cubicBezTo>
                  <a:pt x="1057945" y="117492"/>
                  <a:pt x="1584426" y="-46459"/>
                  <a:pt x="2110587" y="11400"/>
                </a:cubicBezTo>
                <a:lnTo>
                  <a:pt x="1902619" y="1902619"/>
                </a:lnTo>
                <a:lnTo>
                  <a:pt x="1142" y="1836694"/>
                </a:lnTo>
                <a:close/>
              </a:path>
              <a:path w="3805238" h="3805237" fill="none">
                <a:moveTo>
                  <a:pt x="1142" y="1836694"/>
                </a:moveTo>
                <a:cubicBezTo>
                  <a:pt x="19483" y="1307679"/>
                  <a:pt x="257379" y="810218"/>
                  <a:pt x="657662" y="463855"/>
                </a:cubicBezTo>
                <a:cubicBezTo>
                  <a:pt x="1057945" y="117492"/>
                  <a:pt x="1584426" y="-46459"/>
                  <a:pt x="2110587" y="11400"/>
                </a:cubicBezTo>
              </a:path>
            </a:pathLst>
          </a:custGeom>
          <a:noFill/>
          <a:ln w="9525" cap="flat" cmpd="sng" algn="ctr">
            <a:solidFill>
              <a:srgbClr val="A5A5A5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72" name="TextBox 94">
            <a:extLst>
              <a:ext uri="{FF2B5EF4-FFF2-40B4-BE49-F238E27FC236}">
                <a16:creationId xmlns:a16="http://schemas.microsoft.com/office/drawing/2014/main" id="{CD30ED13-D766-4ADB-BEDD-288753070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925" y="2033588"/>
            <a:ext cx="1508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556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55663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en-GB" altLang="de-DE" sz="12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CO</a:t>
            </a:r>
            <a:r>
              <a:rPr kumimoji="0" lang="en-GB" altLang="de-DE" sz="1200" b="1" i="0" u="none" strike="noStrike" kern="1200" cap="none" spc="0" normalizeH="0" baseline="-2500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2</a:t>
            </a:r>
            <a:endParaRPr kumimoji="0" lang="en-GB" altLang="de-DE" sz="1200" b="1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73" name="TextBox 72">
            <a:extLst>
              <a:ext uri="{FF2B5EF4-FFF2-40B4-BE49-F238E27FC236}">
                <a16:creationId xmlns:a16="http://schemas.microsoft.com/office/drawing/2014/main" id="{2A41A93B-9B63-4100-AFF1-348A349FC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538" y="2992438"/>
            <a:ext cx="15081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556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55663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en-GB" altLang="de-DE" sz="12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Carbon Capture</a:t>
            </a:r>
            <a:endParaRPr kumimoji="0" lang="en-GB" altLang="de-DE" sz="1200" b="1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74" name="TextBox 74">
            <a:extLst>
              <a:ext uri="{FF2B5EF4-FFF2-40B4-BE49-F238E27FC236}">
                <a16:creationId xmlns:a16="http://schemas.microsoft.com/office/drawing/2014/main" id="{61FF47EF-402A-4492-B0B5-274F352F4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0163" y="3986213"/>
            <a:ext cx="15065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556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55663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en-GB" altLang="de-DE" sz="12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</a:t>
            </a:r>
            <a:r>
              <a:rPr kumimoji="0" lang="en-GB" altLang="de-DE" sz="1200" b="1" i="0" u="none" strike="noStrike" kern="1200" cap="none" spc="0" normalizeH="0" baseline="-2500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</a:t>
            </a:r>
            <a:r>
              <a:rPr kumimoji="0" lang="en-GB" altLang="de-DE" sz="12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</a:t>
            </a:r>
            <a:r>
              <a:rPr kumimoji="0" lang="en-GB" altLang="de-DE" sz="1200" b="1" i="0" u="none" strike="noStrike" kern="1200" cap="none" spc="0" normalizeH="0" baseline="-2500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</a:t>
            </a:r>
            <a:endParaRPr kumimoji="0" lang="en-GB" altLang="de-DE" sz="1200" b="1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75" name="TextBox 75">
            <a:extLst>
              <a:ext uri="{FF2B5EF4-FFF2-40B4-BE49-F238E27FC236}">
                <a16:creationId xmlns:a16="http://schemas.microsoft.com/office/drawing/2014/main" id="{94198F89-C882-48BC-93BE-FFDDCD26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850" y="4708525"/>
            <a:ext cx="15065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556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55663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en-GB" altLang="de-DE" sz="12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</a:t>
            </a:r>
            <a:r>
              <a:rPr kumimoji="0" lang="en-GB" altLang="de-DE" sz="1200" b="1" i="0" u="none" strike="noStrike" kern="1200" cap="none" spc="0" normalizeH="0" baseline="-2500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</a:t>
            </a:r>
            <a:r>
              <a:rPr kumimoji="0" lang="en-GB" altLang="de-DE" sz="12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</a:t>
            </a:r>
            <a:r>
              <a:rPr kumimoji="0" lang="en-GB" altLang="de-DE" sz="1200" b="1" i="0" u="none" strike="noStrike" kern="1200" cap="none" spc="0" normalizeH="0" baseline="-2500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</a:t>
            </a:r>
            <a:endParaRPr kumimoji="0" lang="en-GB" altLang="de-DE" sz="1200" b="1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76" name="TextBox 76">
            <a:extLst>
              <a:ext uri="{FF2B5EF4-FFF2-40B4-BE49-F238E27FC236}">
                <a16:creationId xmlns:a16="http://schemas.microsoft.com/office/drawing/2014/main" id="{87670624-5B33-46D7-8833-E69734650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263" y="5654675"/>
            <a:ext cx="22844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556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55663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en-GB" altLang="de-DE" sz="12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 + H</a:t>
            </a:r>
            <a:r>
              <a:rPr kumimoji="0" lang="en-GB" altLang="de-DE" sz="1200" b="1" i="0" u="none" strike="noStrike" kern="1200" cap="none" spc="0" normalizeH="0" baseline="-2500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GB" altLang="de-DE" sz="1200" b="1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77" name="TextBox 77">
            <a:extLst>
              <a:ext uri="{FF2B5EF4-FFF2-40B4-BE49-F238E27FC236}">
                <a16:creationId xmlns:a16="http://schemas.microsoft.com/office/drawing/2014/main" id="{E04D12D9-C85B-47B1-B5FC-C86090CE2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0" y="6140450"/>
            <a:ext cx="4873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556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55663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en-GB" altLang="de-DE" sz="12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</a:t>
            </a:r>
            <a:r>
              <a:rPr kumimoji="0" lang="en-GB" altLang="de-DE" sz="1200" b="1" i="0" u="none" strike="noStrike" kern="1200" cap="none" spc="0" normalizeH="0" baseline="-2500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GB" altLang="de-DE" sz="1200" b="1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78" name="Arc 78">
            <a:extLst>
              <a:ext uri="{FF2B5EF4-FFF2-40B4-BE49-F238E27FC236}">
                <a16:creationId xmlns:a16="http://schemas.microsoft.com/office/drawing/2014/main" id="{752F60BA-1E81-4FBE-AD3F-DD988BF4503D}"/>
              </a:ext>
            </a:extLst>
          </p:cNvPr>
          <p:cNvSpPr>
            <a:spLocks/>
          </p:cNvSpPr>
          <p:nvPr/>
        </p:nvSpPr>
        <p:spPr bwMode="auto">
          <a:xfrm flipV="1">
            <a:off x="3427413" y="2205038"/>
            <a:ext cx="4024312" cy="4024312"/>
          </a:xfrm>
          <a:custGeom>
            <a:avLst/>
            <a:gdLst>
              <a:gd name="T0" fmla="*/ 1973289 w 4024312"/>
              <a:gd name="T1" fmla="*/ 375 h 4024312"/>
              <a:gd name="T2" fmla="*/ 4022240 w 4024312"/>
              <a:gd name="T3" fmla="*/ 1920868 h 40243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024312" h="4024312" stroke="0">
                <a:moveTo>
                  <a:pt x="1973289" y="375"/>
                </a:moveTo>
                <a:cubicBezTo>
                  <a:pt x="3063941" y="-20696"/>
                  <a:pt x="3972750" y="831136"/>
                  <a:pt x="4022240" y="1920868"/>
                </a:cubicBezTo>
                <a:lnTo>
                  <a:pt x="2012156" y="2012156"/>
                </a:lnTo>
                <a:lnTo>
                  <a:pt x="1973289" y="375"/>
                </a:lnTo>
                <a:close/>
              </a:path>
              <a:path w="4024312" h="4024312" fill="none">
                <a:moveTo>
                  <a:pt x="1973289" y="375"/>
                </a:moveTo>
                <a:cubicBezTo>
                  <a:pt x="3063941" y="-20696"/>
                  <a:pt x="3972750" y="831136"/>
                  <a:pt x="4022240" y="1920868"/>
                </a:cubicBezTo>
              </a:path>
            </a:pathLst>
          </a:custGeom>
          <a:noFill/>
          <a:ln w="9525" cap="flat" cmpd="sng" algn="ctr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79" name="TextBox 79">
            <a:extLst>
              <a:ext uri="{FF2B5EF4-FFF2-40B4-BE49-F238E27FC236}">
                <a16:creationId xmlns:a16="http://schemas.microsoft.com/office/drawing/2014/main" id="{16E7E1EF-D4E3-4ED0-B0B4-E9ADBCE68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2313" y="5705475"/>
            <a:ext cx="4873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556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55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556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55663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en-GB" altLang="de-DE" sz="12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</a:t>
            </a:r>
            <a:r>
              <a:rPr kumimoji="0" lang="en-GB" altLang="de-DE" sz="1200" b="1" i="0" u="none" strike="noStrike" kern="1200" cap="none" spc="0" normalizeH="0" baseline="-2500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GB" altLang="de-DE" sz="1200" b="1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80" name="formatBody-14ptStandard">
            <a:extLst>
              <a:ext uri="{FF2B5EF4-FFF2-40B4-BE49-F238E27FC236}">
                <a16:creationId xmlns:a16="http://schemas.microsoft.com/office/drawing/2014/main" id="{2EECA964-1857-457C-8BA8-0163B12DFDB1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782763" y="4737100"/>
            <a:ext cx="1038225" cy="441325"/>
          </a:xfrm>
          <a:prstGeom prst="rect">
            <a:avLst/>
          </a:prstGeom>
          <a:solidFill>
            <a:srgbClr val="00BB7E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marL="228600" indent="-228600" defTabSz="8572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857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379413" indent="-188913" defTabSz="857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571500" indent="-190500" defTabSz="857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760413" indent="-187325" defTabSz="857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217613" indent="-187325" defTabSz="857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4813" indent="-187325" defTabSz="857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132013" indent="-187325" defTabSz="857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589213" indent="-187325" defTabSz="857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1" indent="0" algn="ctr" defTabSz="85725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de-DE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Bio Feed</a:t>
            </a:r>
            <a:endParaRPr kumimoji="0" lang="en-GB" altLang="de-DE" sz="11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81" name="Freeform 131">
            <a:extLst>
              <a:ext uri="{FF2B5EF4-FFF2-40B4-BE49-F238E27FC236}">
                <a16:creationId xmlns:a16="http://schemas.microsoft.com/office/drawing/2014/main" id="{1755FC2C-3133-44FA-8098-33827CDE24F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5013" y="4033838"/>
            <a:ext cx="539750" cy="477837"/>
          </a:xfrm>
          <a:custGeom>
            <a:avLst/>
            <a:gdLst>
              <a:gd name="T0" fmla="*/ 2147483647 w 309"/>
              <a:gd name="T1" fmla="*/ 0 h 273"/>
              <a:gd name="T2" fmla="*/ 2147483647 w 309"/>
              <a:gd name="T3" fmla="*/ 2147483647 h 273"/>
              <a:gd name="T4" fmla="*/ 2147483647 w 309"/>
              <a:gd name="T5" fmla="*/ 2147483647 h 273"/>
              <a:gd name="T6" fmla="*/ 2147483647 w 309"/>
              <a:gd name="T7" fmla="*/ 2147483647 h 273"/>
              <a:gd name="T8" fmla="*/ 2147483647 w 309"/>
              <a:gd name="T9" fmla="*/ 2147483647 h 273"/>
              <a:gd name="T10" fmla="*/ 0 w 309"/>
              <a:gd name="T11" fmla="*/ 2147483647 h 273"/>
              <a:gd name="T12" fmla="*/ 2147483647 w 309"/>
              <a:gd name="T13" fmla="*/ 2147483647 h 273"/>
              <a:gd name="T14" fmla="*/ 2147483647 w 309"/>
              <a:gd name="T15" fmla="*/ 2147483647 h 273"/>
              <a:gd name="T16" fmla="*/ 2147483647 w 309"/>
              <a:gd name="T17" fmla="*/ 2147483647 h 273"/>
              <a:gd name="T18" fmla="*/ 2147483647 w 309"/>
              <a:gd name="T19" fmla="*/ 2147483647 h 273"/>
              <a:gd name="T20" fmla="*/ 2147483647 w 309"/>
              <a:gd name="T21" fmla="*/ 2147483647 h 273"/>
              <a:gd name="T22" fmla="*/ 2147483647 w 309"/>
              <a:gd name="T23" fmla="*/ 2147483647 h 273"/>
              <a:gd name="T24" fmla="*/ 2147483647 w 309"/>
              <a:gd name="T25" fmla="*/ 2147483647 h 273"/>
              <a:gd name="T26" fmla="*/ 2147483647 w 309"/>
              <a:gd name="T27" fmla="*/ 2147483647 h 273"/>
              <a:gd name="T28" fmla="*/ 2147483647 w 309"/>
              <a:gd name="T29" fmla="*/ 2147483647 h 273"/>
              <a:gd name="T30" fmla="*/ 2147483647 w 309"/>
              <a:gd name="T31" fmla="*/ 2147483647 h 273"/>
              <a:gd name="T32" fmla="*/ 2147483647 w 309"/>
              <a:gd name="T33" fmla="*/ 0 h 273"/>
              <a:gd name="T34" fmla="*/ 2147483647 w 309"/>
              <a:gd name="T35" fmla="*/ 2147483647 h 273"/>
              <a:gd name="T36" fmla="*/ 2147483647 w 309"/>
              <a:gd name="T37" fmla="*/ 2147483647 h 273"/>
              <a:gd name="T38" fmla="*/ 2147483647 w 309"/>
              <a:gd name="T39" fmla="*/ 2147483647 h 273"/>
              <a:gd name="T40" fmla="*/ 2147483647 w 309"/>
              <a:gd name="T41" fmla="*/ 2147483647 h 273"/>
              <a:gd name="T42" fmla="*/ 2147483647 w 309"/>
              <a:gd name="T43" fmla="*/ 2147483647 h 27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09" h="273">
                <a:moveTo>
                  <a:pt x="154" y="0"/>
                </a:moveTo>
                <a:cubicBezTo>
                  <a:pt x="140" y="15"/>
                  <a:pt x="127" y="50"/>
                  <a:pt x="128" y="92"/>
                </a:cubicBezTo>
                <a:cubicBezTo>
                  <a:pt x="128" y="114"/>
                  <a:pt x="131" y="134"/>
                  <a:pt x="136" y="150"/>
                </a:cubicBezTo>
                <a:cubicBezTo>
                  <a:pt x="127" y="156"/>
                  <a:pt x="121" y="166"/>
                  <a:pt x="121" y="177"/>
                </a:cubicBezTo>
                <a:cubicBezTo>
                  <a:pt x="104" y="181"/>
                  <a:pt x="85" y="188"/>
                  <a:pt x="66" y="199"/>
                </a:cubicBezTo>
                <a:cubicBezTo>
                  <a:pt x="30" y="220"/>
                  <a:pt x="6" y="248"/>
                  <a:pt x="0" y="268"/>
                </a:cubicBezTo>
                <a:cubicBezTo>
                  <a:pt x="20" y="273"/>
                  <a:pt x="57" y="266"/>
                  <a:pt x="93" y="245"/>
                </a:cubicBezTo>
                <a:cubicBezTo>
                  <a:pt x="111" y="234"/>
                  <a:pt x="127" y="221"/>
                  <a:pt x="138" y="208"/>
                </a:cubicBezTo>
                <a:cubicBezTo>
                  <a:pt x="143" y="211"/>
                  <a:pt x="148" y="212"/>
                  <a:pt x="154" y="212"/>
                </a:cubicBezTo>
                <a:cubicBezTo>
                  <a:pt x="160" y="212"/>
                  <a:pt x="165" y="210"/>
                  <a:pt x="170" y="208"/>
                </a:cubicBezTo>
                <a:cubicBezTo>
                  <a:pt x="182" y="220"/>
                  <a:pt x="197" y="233"/>
                  <a:pt x="216" y="244"/>
                </a:cubicBezTo>
                <a:cubicBezTo>
                  <a:pt x="252" y="265"/>
                  <a:pt x="288" y="272"/>
                  <a:pt x="309" y="267"/>
                </a:cubicBezTo>
                <a:cubicBezTo>
                  <a:pt x="303" y="247"/>
                  <a:pt x="278" y="219"/>
                  <a:pt x="242" y="199"/>
                </a:cubicBezTo>
                <a:cubicBezTo>
                  <a:pt x="223" y="188"/>
                  <a:pt x="204" y="181"/>
                  <a:pt x="188" y="177"/>
                </a:cubicBezTo>
                <a:cubicBezTo>
                  <a:pt x="187" y="166"/>
                  <a:pt x="181" y="156"/>
                  <a:pt x="172" y="150"/>
                </a:cubicBezTo>
                <a:cubicBezTo>
                  <a:pt x="177" y="134"/>
                  <a:pt x="180" y="114"/>
                  <a:pt x="180" y="92"/>
                </a:cubicBezTo>
                <a:cubicBezTo>
                  <a:pt x="180" y="50"/>
                  <a:pt x="168" y="15"/>
                  <a:pt x="154" y="0"/>
                </a:cubicBezTo>
                <a:close/>
                <a:moveTo>
                  <a:pt x="154" y="162"/>
                </a:moveTo>
                <a:cubicBezTo>
                  <a:pt x="163" y="162"/>
                  <a:pt x="170" y="169"/>
                  <a:pt x="170" y="178"/>
                </a:cubicBezTo>
                <a:cubicBezTo>
                  <a:pt x="170" y="187"/>
                  <a:pt x="163" y="195"/>
                  <a:pt x="154" y="195"/>
                </a:cubicBezTo>
                <a:cubicBezTo>
                  <a:pt x="146" y="195"/>
                  <a:pt x="138" y="187"/>
                  <a:pt x="138" y="179"/>
                </a:cubicBezTo>
                <a:cubicBezTo>
                  <a:pt x="138" y="170"/>
                  <a:pt x="145" y="162"/>
                  <a:pt x="154" y="1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6682" name="Gruppieren 80">
            <a:extLst>
              <a:ext uri="{FF2B5EF4-FFF2-40B4-BE49-F238E27FC236}">
                <a16:creationId xmlns:a16="http://schemas.microsoft.com/office/drawing/2014/main" id="{B3253B84-C58D-438A-B2E7-54FBCD41F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5" y="4687888"/>
            <a:ext cx="652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83" name="TextBox 7">
            <a:extLst>
              <a:ext uri="{FF2B5EF4-FFF2-40B4-BE49-F238E27FC236}">
                <a16:creationId xmlns:a16="http://schemas.microsoft.com/office/drawing/2014/main" id="{132219C6-8F9F-49D9-AA3F-EA8D29BF9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6838" y="1801813"/>
            <a:ext cx="2462212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 defTabSz="8572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88913" indent="-187325" defTabSz="8572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379413" indent="-188913" defTabSz="8572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571500" indent="-190500" defTabSz="8572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760413" indent="-187325" defTabSz="8572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217613" indent="-187325"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4813" indent="-187325"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132013" indent="-187325"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589213" indent="-187325"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marR="0" lvl="0" indent="-285750" algn="l" defTabSz="85725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 survive, the industry is reconfiguring from a linear business model to a circular one</a:t>
            </a:r>
          </a:p>
          <a:p>
            <a:pPr marL="285750" marR="0" lvl="0" indent="-285750" algn="l" defTabSz="85725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circular model involves the use of renewable resources in chemical production, thus having an impact in the entire value chain</a:t>
            </a:r>
          </a:p>
          <a:p>
            <a:pPr marL="285750" marR="0" lvl="0" indent="-285750" algn="l" defTabSz="85725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Using these products as raw material in the manufacturing industry results in recyclable goods, thus reducing landfilling</a:t>
            </a:r>
          </a:p>
          <a:p>
            <a:pPr marL="285750" marR="0" lvl="0" indent="-285750" algn="l" defTabSz="85725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At the time of decommissioning, these products can be recycled and re-enter the production circuit exemplified in the image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98" hidden="1">
            <a:extLst>
              <a:ext uri="{FF2B5EF4-FFF2-40B4-BE49-F238E27FC236}">
                <a16:creationId xmlns:a16="http://schemas.microsoft.com/office/drawing/2014/main" id="{A43DD678-C2D1-4CDC-82D9-BE392F816FF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3175" cy="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27650" name="Object 98" hidden="1">
                        <a:extLst>
                          <a:ext uri="{FF2B5EF4-FFF2-40B4-BE49-F238E27FC236}">
                            <a16:creationId xmlns:a16="http://schemas.microsoft.com/office/drawing/2014/main" id="{A43DD678-C2D1-4CDC-82D9-BE392F816F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Title 1">
            <a:extLst>
              <a:ext uri="{FF2B5EF4-FFF2-40B4-BE49-F238E27FC236}">
                <a16:creationId xmlns:a16="http://schemas.microsoft.com/office/drawing/2014/main" id="{B898FBCC-0A8D-4B09-B940-D0640229B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88" y="457200"/>
            <a:ext cx="11630025" cy="762000"/>
          </a:xfrm>
        </p:spPr>
        <p:txBody>
          <a:bodyPr/>
          <a:lstStyle/>
          <a:p>
            <a:r>
              <a:rPr lang="en-GB" altLang="de-DE" sz="3200">
                <a:cs typeface="Arial" panose="020B0604020202020204" pitchFamily="34" charset="0"/>
                <a:sym typeface="Arial" panose="020B0604020202020204" pitchFamily="34" charset="0"/>
              </a:rPr>
              <a:t>Investing in green technologies can support the safeguarding</a:t>
            </a:r>
            <a:br>
              <a:rPr lang="en-GB" altLang="de-DE" sz="3200"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GB" altLang="de-DE" sz="3200">
                <a:cs typeface="Arial" panose="020B0604020202020204" pitchFamily="34" charset="0"/>
                <a:sym typeface="Arial" panose="020B0604020202020204" pitchFamily="34" charset="0"/>
              </a:rPr>
              <a:t>of existing assets and the economics of the main products</a:t>
            </a:r>
            <a:endParaRPr lang="en-GB" altLang="de-DE" sz="3200"/>
          </a:p>
        </p:txBody>
      </p:sp>
      <p:sp>
        <p:nvSpPr>
          <p:cNvPr id="27652" name="Rectangle 10">
            <a:extLst>
              <a:ext uri="{FF2B5EF4-FFF2-40B4-BE49-F238E27FC236}">
                <a16:creationId xmlns:a16="http://schemas.microsoft.com/office/drawing/2014/main" id="{513393D9-114E-4B36-9BCF-E5A3F1924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3" y="1525588"/>
            <a:ext cx="1962150" cy="403225"/>
          </a:xfrm>
          <a:prstGeom prst="parallelogram">
            <a:avLst>
              <a:gd name="adj" fmla="val 25007"/>
            </a:avLst>
          </a:prstGeom>
          <a:solidFill>
            <a:srgbClr val="70AD47"/>
          </a:solidFill>
          <a:ln w="9525" algn="ctr">
            <a:solidFill>
              <a:srgbClr val="B4B4B4"/>
            </a:solidFill>
            <a:round/>
            <a:headEnd/>
            <a:tailEnd/>
          </a:ln>
        </p:spPr>
        <p:txBody>
          <a:bodyPr lIns="96000" tIns="96000" rIns="96000" bIns="96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r>
              <a:rPr kumimoji="0" lang="en-GB" altLang="de-DE" sz="1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New feedstock</a:t>
            </a:r>
          </a:p>
        </p:txBody>
      </p:sp>
      <p:sp>
        <p:nvSpPr>
          <p:cNvPr id="27653" name="Rectangle 10">
            <a:extLst>
              <a:ext uri="{FF2B5EF4-FFF2-40B4-BE49-F238E27FC236}">
                <a16:creationId xmlns:a16="http://schemas.microsoft.com/office/drawing/2014/main" id="{A250F86C-5BD5-459C-9486-F810E0954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7263" y="1525588"/>
            <a:ext cx="6329362" cy="403225"/>
          </a:xfrm>
          <a:prstGeom prst="parallelogram">
            <a:avLst>
              <a:gd name="adj" fmla="val 24999"/>
            </a:avLst>
          </a:prstGeom>
          <a:solidFill>
            <a:srgbClr val="70AD47"/>
          </a:solidFill>
          <a:ln w="9525" algn="ctr">
            <a:solidFill>
              <a:srgbClr val="B4B4B4"/>
            </a:solidFill>
            <a:round/>
            <a:headEnd/>
            <a:tailEnd/>
          </a:ln>
        </p:spPr>
        <p:txBody>
          <a:bodyPr lIns="96000" tIns="96000" rIns="96000" bIns="96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r>
              <a:rPr kumimoji="0" lang="en-GB" altLang="de-DE" sz="1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New Operations</a:t>
            </a:r>
          </a:p>
        </p:txBody>
      </p:sp>
      <p:sp>
        <p:nvSpPr>
          <p:cNvPr id="27654" name="Rectangle 102">
            <a:extLst>
              <a:ext uri="{FF2B5EF4-FFF2-40B4-BE49-F238E27FC236}">
                <a16:creationId xmlns:a16="http://schemas.microsoft.com/office/drawing/2014/main" id="{4F6E51F6-0DEE-46EB-BF02-DCC142066641}"/>
              </a:ext>
            </a:extLst>
          </p:cNvPr>
          <p:cNvSpPr>
            <a:spLocks/>
          </p:cNvSpPr>
          <p:nvPr/>
        </p:nvSpPr>
        <p:spPr bwMode="auto">
          <a:xfrm>
            <a:off x="6961188" y="1619250"/>
            <a:ext cx="1104900" cy="215900"/>
          </a:xfrm>
          <a:custGeom>
            <a:avLst/>
            <a:gdLst>
              <a:gd name="T0" fmla="*/ 0 w 2371657"/>
              <a:gd name="T1" fmla="*/ 0 h 325872"/>
              <a:gd name="T2" fmla="*/ 0 w 2371657"/>
              <a:gd name="T3" fmla="*/ 0 h 325872"/>
              <a:gd name="T4" fmla="*/ 0 w 2371657"/>
              <a:gd name="T5" fmla="*/ 87 h 325872"/>
              <a:gd name="T6" fmla="*/ 0 w 2371657"/>
              <a:gd name="T7" fmla="*/ 87 h 325872"/>
              <a:gd name="T8" fmla="*/ 0 w 2371657"/>
              <a:gd name="T9" fmla="*/ 0 h 3258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1657"/>
              <a:gd name="T16" fmla="*/ 0 h 325872"/>
              <a:gd name="T17" fmla="*/ 2371657 w 2371657"/>
              <a:gd name="T18" fmla="*/ 325872 h 3258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1657" h="325872">
                <a:moveTo>
                  <a:pt x="81249" y="0"/>
                </a:moveTo>
                <a:lnTo>
                  <a:pt x="2371657" y="0"/>
                </a:lnTo>
                <a:lnTo>
                  <a:pt x="2290408" y="325872"/>
                </a:lnTo>
                <a:lnTo>
                  <a:pt x="0" y="325872"/>
                </a:lnTo>
                <a:lnTo>
                  <a:pt x="81249" y="0"/>
                </a:lnTo>
                <a:close/>
              </a:path>
            </a:pathLst>
          </a:custGeom>
          <a:solidFill>
            <a:srgbClr val="C1ECFF"/>
          </a:solidFill>
          <a:ln w="9525" algn="ctr">
            <a:solidFill>
              <a:srgbClr val="B4B4B4"/>
            </a:solidFill>
            <a:round/>
            <a:headEnd/>
            <a:tailEnd/>
          </a:ln>
        </p:spPr>
        <p:txBody>
          <a:bodyPr lIns="72000" tIns="72000" rIns="7200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r>
              <a:rPr kumimoji="0" lang="en-GB" altLang="de-DE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CCU</a:t>
            </a:r>
          </a:p>
        </p:txBody>
      </p:sp>
      <p:sp>
        <p:nvSpPr>
          <p:cNvPr id="27655" name="Rectangle 42">
            <a:extLst>
              <a:ext uri="{FF2B5EF4-FFF2-40B4-BE49-F238E27FC236}">
                <a16:creationId xmlns:a16="http://schemas.microsoft.com/office/drawing/2014/main" id="{9878C215-7C8D-44CC-9E80-6E97A8F5C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7263" y="2808288"/>
            <a:ext cx="1035050" cy="212725"/>
          </a:xfrm>
          <a:prstGeom prst="rect">
            <a:avLst/>
          </a:prstGeom>
          <a:solidFill>
            <a:srgbClr val="F2F2F2"/>
          </a:solidFill>
          <a:ln w="12700" algn="ctr">
            <a:solidFill>
              <a:srgbClr val="A5A5A5"/>
            </a:solidFill>
            <a:round/>
            <a:headEnd/>
            <a:tailEnd/>
          </a:ln>
        </p:spPr>
        <p:txBody>
          <a:bodyPr lIns="96000" tIns="96000" rIns="96000" bIns="96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Cogeneration</a:t>
            </a:r>
          </a:p>
        </p:txBody>
      </p:sp>
      <p:sp>
        <p:nvSpPr>
          <p:cNvPr id="27656" name="Rectangle 43">
            <a:extLst>
              <a:ext uri="{FF2B5EF4-FFF2-40B4-BE49-F238E27FC236}">
                <a16:creationId xmlns:a16="http://schemas.microsoft.com/office/drawing/2014/main" id="{9738C79B-83BE-49D1-BFF6-E27FA6001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313" y="2619375"/>
            <a:ext cx="760412" cy="460375"/>
          </a:xfrm>
          <a:prstGeom prst="rect">
            <a:avLst/>
          </a:prstGeom>
          <a:solidFill>
            <a:srgbClr val="C1ECFF"/>
          </a:solidFill>
          <a:ln w="12700" algn="ctr">
            <a:solidFill>
              <a:srgbClr val="A5A5A5"/>
            </a:solidFill>
            <a:round/>
            <a:headEnd/>
            <a:tailEnd/>
          </a:ln>
        </p:spPr>
        <p:txBody>
          <a:bodyPr lIns="96000" tIns="96000" rIns="96000" bIns="96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Carbon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Capture</a:t>
            </a:r>
          </a:p>
        </p:txBody>
      </p:sp>
      <p:sp>
        <p:nvSpPr>
          <p:cNvPr id="27657" name="Rectangle 44">
            <a:extLst>
              <a:ext uri="{FF2B5EF4-FFF2-40B4-BE49-F238E27FC236}">
                <a16:creationId xmlns:a16="http://schemas.microsoft.com/office/drawing/2014/main" id="{81A0F990-9C39-42EC-BA61-8DB61EDD3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2619375"/>
            <a:ext cx="715963" cy="1582738"/>
          </a:xfrm>
          <a:prstGeom prst="rect">
            <a:avLst/>
          </a:prstGeom>
          <a:solidFill>
            <a:srgbClr val="C1ECFF"/>
          </a:solidFill>
          <a:ln w="12700" algn="ctr">
            <a:solidFill>
              <a:srgbClr val="A5A5A5"/>
            </a:solidFill>
            <a:round/>
            <a:headEnd/>
            <a:tailEnd/>
          </a:ln>
        </p:spPr>
        <p:txBody>
          <a:bodyPr lIns="96000" tIns="96000" rIns="96000" bIns="96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MeOH</a:t>
            </a:r>
          </a:p>
        </p:txBody>
      </p:sp>
      <p:sp>
        <p:nvSpPr>
          <p:cNvPr id="27658" name="Rectangle 46">
            <a:extLst>
              <a:ext uri="{FF2B5EF4-FFF2-40B4-BE49-F238E27FC236}">
                <a16:creationId xmlns:a16="http://schemas.microsoft.com/office/drawing/2014/main" id="{1158F0A0-DEED-4119-9D54-C2AD5E054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713" y="3592513"/>
            <a:ext cx="1157287" cy="355600"/>
          </a:xfrm>
          <a:prstGeom prst="rect">
            <a:avLst/>
          </a:prstGeom>
          <a:solidFill>
            <a:srgbClr val="C8E7A7"/>
          </a:solidFill>
          <a:ln w="12700" algn="ctr">
            <a:solidFill>
              <a:srgbClr val="A5A5A5"/>
            </a:solidFill>
            <a:round/>
            <a:headEnd/>
            <a:tailEnd/>
          </a:ln>
        </p:spPr>
        <p:txBody>
          <a:bodyPr lIns="96000" tIns="96000" rIns="96000" bIns="96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Electrolysis</a:t>
            </a:r>
          </a:p>
        </p:txBody>
      </p:sp>
      <p:sp>
        <p:nvSpPr>
          <p:cNvPr id="27659" name="Rectangle 47">
            <a:extLst>
              <a:ext uri="{FF2B5EF4-FFF2-40B4-BE49-F238E27FC236}">
                <a16:creationId xmlns:a16="http://schemas.microsoft.com/office/drawing/2014/main" id="{155D7DA4-C2C0-4ABA-A799-CB2012B51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4397375"/>
            <a:ext cx="712788" cy="919163"/>
          </a:xfrm>
          <a:prstGeom prst="rect">
            <a:avLst/>
          </a:prstGeom>
          <a:gradFill rotWithShape="0">
            <a:gsLst>
              <a:gs pos="0">
                <a:srgbClr val="FFEBAB"/>
              </a:gs>
              <a:gs pos="100000">
                <a:srgbClr val="CEE1F2"/>
              </a:gs>
            </a:gsLst>
            <a:lin ang="5400000" scaled="1"/>
          </a:gradFill>
          <a:ln w="12700" algn="ctr">
            <a:solidFill>
              <a:srgbClr val="A5A5A5"/>
            </a:solidFill>
            <a:round/>
            <a:headEnd/>
            <a:tailEnd/>
          </a:ln>
        </p:spPr>
        <p:txBody>
          <a:bodyPr lIns="96000" tIns="96000" rIns="96000" bIns="96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Epoxide</a:t>
            </a:r>
          </a:p>
        </p:txBody>
      </p:sp>
      <p:sp>
        <p:nvSpPr>
          <p:cNvPr id="27660" name="Rectangle 48">
            <a:extLst>
              <a:ext uri="{FF2B5EF4-FFF2-40B4-BE49-F238E27FC236}">
                <a16:creationId xmlns:a16="http://schemas.microsoft.com/office/drawing/2014/main" id="{ECC3318D-1CA6-4105-BF9F-9DF21AFFE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713" y="4421188"/>
            <a:ext cx="1157287" cy="430212"/>
          </a:xfrm>
          <a:prstGeom prst="rect">
            <a:avLst/>
          </a:prstGeom>
          <a:gradFill rotWithShape="0">
            <a:gsLst>
              <a:gs pos="0">
                <a:srgbClr val="F2F2F2"/>
              </a:gs>
              <a:gs pos="100000">
                <a:srgbClr val="C8E7A7"/>
              </a:gs>
            </a:gsLst>
            <a:lin ang="5400000" scaled="1"/>
          </a:gradFill>
          <a:ln w="12700" algn="ctr">
            <a:solidFill>
              <a:srgbClr val="B4B4B4"/>
            </a:solidFill>
            <a:round/>
            <a:headEnd/>
            <a:tailEnd/>
          </a:ln>
        </p:spPr>
        <p:txBody>
          <a:bodyPr lIns="96000" tIns="96000" rIns="96000" bIns="96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Chlorine Alkali Electrolysis</a:t>
            </a:r>
          </a:p>
        </p:txBody>
      </p:sp>
      <p:sp>
        <p:nvSpPr>
          <p:cNvPr id="27661" name="Rectangle 51">
            <a:extLst>
              <a:ext uri="{FF2B5EF4-FFF2-40B4-BE49-F238E27FC236}">
                <a16:creationId xmlns:a16="http://schemas.microsoft.com/office/drawing/2014/main" id="{46BE1F59-B79B-4E0C-A26E-C9E9FDD8B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225" y="2182813"/>
            <a:ext cx="1181100" cy="217487"/>
          </a:xfrm>
          <a:prstGeom prst="rect">
            <a:avLst/>
          </a:prstGeom>
          <a:solidFill>
            <a:srgbClr val="C1ECFF"/>
          </a:solidFill>
          <a:ln w="12700" algn="ctr">
            <a:solidFill>
              <a:srgbClr val="B4B4B4"/>
            </a:solidFill>
            <a:round/>
            <a:headEnd/>
            <a:tailEnd/>
          </a:ln>
        </p:spPr>
        <p:txBody>
          <a:bodyPr lIns="96000" tIns="96000" rIns="96000" bIns="96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PVC</a:t>
            </a:r>
          </a:p>
        </p:txBody>
      </p:sp>
      <p:sp>
        <p:nvSpPr>
          <p:cNvPr id="27662" name="Rectangle 53">
            <a:extLst>
              <a:ext uri="{FF2B5EF4-FFF2-40B4-BE49-F238E27FC236}">
                <a16:creationId xmlns:a16="http://schemas.microsoft.com/office/drawing/2014/main" id="{D71F288F-8E33-4494-B1B6-773DDE256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713" y="5670550"/>
            <a:ext cx="1166812" cy="280988"/>
          </a:xfrm>
          <a:prstGeom prst="rect">
            <a:avLst/>
          </a:prstGeom>
          <a:gradFill rotWithShape="0">
            <a:gsLst>
              <a:gs pos="0">
                <a:srgbClr val="FFEBAB"/>
              </a:gs>
              <a:gs pos="100000">
                <a:srgbClr val="CEE1F2"/>
              </a:gs>
            </a:gsLst>
            <a:lin ang="5400000" scaled="1"/>
          </a:gradFill>
          <a:ln w="12700" algn="ctr">
            <a:solidFill>
              <a:srgbClr val="B4B4B4"/>
            </a:solidFill>
            <a:round/>
            <a:headEnd/>
            <a:tailEnd/>
          </a:ln>
        </p:spPr>
        <p:txBody>
          <a:bodyPr lIns="96000" tIns="96000" rIns="96000" bIns="96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Oxo alcohols</a:t>
            </a:r>
          </a:p>
        </p:txBody>
      </p:sp>
      <p:sp>
        <p:nvSpPr>
          <p:cNvPr id="27663" name="Rectangle 54">
            <a:extLst>
              <a:ext uri="{FF2B5EF4-FFF2-40B4-BE49-F238E27FC236}">
                <a16:creationId xmlns:a16="http://schemas.microsoft.com/office/drawing/2014/main" id="{7A2B7BE2-9E66-4332-A44A-16A5FF7E8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9513" y="5670550"/>
            <a:ext cx="687387" cy="280988"/>
          </a:xfrm>
          <a:prstGeom prst="rect">
            <a:avLst/>
          </a:prstGeom>
          <a:solidFill>
            <a:srgbClr val="FFEBAB"/>
          </a:solidFill>
          <a:ln w="12700" algn="ctr">
            <a:solidFill>
              <a:srgbClr val="B4B4B4"/>
            </a:solidFill>
            <a:round/>
            <a:headEnd/>
            <a:tailEnd/>
          </a:ln>
        </p:spPr>
        <p:txBody>
          <a:bodyPr lIns="48000" tIns="96000" rIns="48000" bIns="96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DOTP</a:t>
            </a:r>
          </a:p>
        </p:txBody>
      </p:sp>
      <p:cxnSp>
        <p:nvCxnSpPr>
          <p:cNvPr id="27664" name="Straight Arrow Connector 55">
            <a:extLst>
              <a:ext uri="{FF2B5EF4-FFF2-40B4-BE49-F238E27FC236}">
                <a16:creationId xmlns:a16="http://schemas.microsoft.com/office/drawing/2014/main" id="{3F72BF6F-5AC3-4617-87F5-BF5A0439ABC4}"/>
              </a:ext>
            </a:extLst>
          </p:cNvPr>
          <p:cNvCxnSpPr>
            <a:cxnSpLocks/>
            <a:stCxn id="27660" idx="3"/>
          </p:cNvCxnSpPr>
          <p:nvPr/>
        </p:nvCxnSpPr>
        <p:spPr bwMode="auto">
          <a:xfrm>
            <a:off x="4191000" y="4635500"/>
            <a:ext cx="757238" cy="0"/>
          </a:xfrm>
          <a:prstGeom prst="straightConnector1">
            <a:avLst/>
          </a:prstGeom>
          <a:noFill/>
          <a:ln w="38100" algn="ctr">
            <a:solidFill>
              <a:srgbClr val="F2F2F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5" name="Straight Arrow Connector 56">
            <a:extLst>
              <a:ext uri="{FF2B5EF4-FFF2-40B4-BE49-F238E27FC236}">
                <a16:creationId xmlns:a16="http://schemas.microsoft.com/office/drawing/2014/main" id="{FC460D5E-85E4-47BB-AFDB-0D0029C3ADFB}"/>
              </a:ext>
            </a:extLst>
          </p:cNvPr>
          <p:cNvCxnSpPr>
            <a:cxnSpLocks/>
          </p:cNvCxnSpPr>
          <p:nvPr/>
        </p:nvCxnSpPr>
        <p:spPr bwMode="auto">
          <a:xfrm>
            <a:off x="6280150" y="3035300"/>
            <a:ext cx="0" cy="2640013"/>
          </a:xfrm>
          <a:prstGeom prst="straightConnector1">
            <a:avLst/>
          </a:prstGeom>
          <a:noFill/>
          <a:ln w="38100" algn="ctr">
            <a:solidFill>
              <a:srgbClr val="C1E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6" name="Connector: Elbow 57">
            <a:extLst>
              <a:ext uri="{FF2B5EF4-FFF2-40B4-BE49-F238E27FC236}">
                <a16:creationId xmlns:a16="http://schemas.microsoft.com/office/drawing/2014/main" id="{2F4C8F82-1235-4C01-B60D-23567594E7ED}"/>
              </a:ext>
            </a:extLst>
          </p:cNvPr>
          <p:cNvCxnSpPr>
            <a:cxnSpLocks/>
            <a:stCxn id="27694" idx="0"/>
            <a:endCxn id="27661" idx="1"/>
          </p:cNvCxnSpPr>
          <p:nvPr/>
        </p:nvCxnSpPr>
        <p:spPr bwMode="auto">
          <a:xfrm rot="5400000" flipH="1" flipV="1">
            <a:off x="5953125" y="2620963"/>
            <a:ext cx="874713" cy="217487"/>
          </a:xfrm>
          <a:prstGeom prst="bentConnector2">
            <a:avLst/>
          </a:prstGeom>
          <a:noFill/>
          <a:ln w="38100" algn="ctr">
            <a:solidFill>
              <a:srgbClr val="C1E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7" name="Connector: Elbow 60">
            <a:extLst>
              <a:ext uri="{FF2B5EF4-FFF2-40B4-BE49-F238E27FC236}">
                <a16:creationId xmlns:a16="http://schemas.microsoft.com/office/drawing/2014/main" id="{08CF6991-A6AD-4D6D-A9F2-F8D774C82A6A}"/>
              </a:ext>
            </a:extLst>
          </p:cNvPr>
          <p:cNvCxnSpPr>
            <a:cxnSpLocks/>
            <a:stCxn id="27694" idx="2"/>
            <a:endCxn id="27659" idx="3"/>
          </p:cNvCxnSpPr>
          <p:nvPr/>
        </p:nvCxnSpPr>
        <p:spPr bwMode="auto">
          <a:xfrm rot="5400000">
            <a:off x="5405438" y="3979863"/>
            <a:ext cx="1174750" cy="577850"/>
          </a:xfrm>
          <a:prstGeom prst="bentConnector2">
            <a:avLst/>
          </a:prstGeom>
          <a:noFill/>
          <a:ln w="38100" algn="ctr">
            <a:solidFill>
              <a:srgbClr val="C1E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8" name="Straight Arrow Connector 61">
            <a:extLst>
              <a:ext uri="{FF2B5EF4-FFF2-40B4-BE49-F238E27FC236}">
                <a16:creationId xmlns:a16="http://schemas.microsoft.com/office/drawing/2014/main" id="{1EC93C88-1E3F-48A6-8541-8B17A79135E0}"/>
              </a:ext>
            </a:extLst>
          </p:cNvPr>
          <p:cNvCxnSpPr>
            <a:cxnSpLocks/>
            <a:stCxn id="27657" idx="3"/>
            <a:endCxn id="27694" idx="1"/>
          </p:cNvCxnSpPr>
          <p:nvPr/>
        </p:nvCxnSpPr>
        <p:spPr bwMode="auto">
          <a:xfrm>
            <a:off x="5707063" y="3411538"/>
            <a:ext cx="247650" cy="12700"/>
          </a:xfrm>
          <a:prstGeom prst="straightConnector1">
            <a:avLst/>
          </a:prstGeom>
          <a:noFill/>
          <a:ln w="38100" algn="ctr">
            <a:solidFill>
              <a:srgbClr val="C1E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9" name="Connector: Elbow 62">
            <a:extLst>
              <a:ext uri="{FF2B5EF4-FFF2-40B4-BE49-F238E27FC236}">
                <a16:creationId xmlns:a16="http://schemas.microsoft.com/office/drawing/2014/main" id="{B480DB6C-246B-401A-A08B-BB864F935D3E}"/>
              </a:ext>
            </a:extLst>
          </p:cNvPr>
          <p:cNvCxnSpPr>
            <a:cxnSpLocks/>
            <a:stCxn id="27662" idx="3"/>
            <a:endCxn id="27663" idx="1"/>
          </p:cNvCxnSpPr>
          <p:nvPr/>
        </p:nvCxnSpPr>
        <p:spPr bwMode="auto">
          <a:xfrm>
            <a:off x="7121525" y="5810250"/>
            <a:ext cx="407988" cy="0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C1E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0" name="Straight Arrow Connector 64">
            <a:extLst>
              <a:ext uri="{FF2B5EF4-FFF2-40B4-BE49-F238E27FC236}">
                <a16:creationId xmlns:a16="http://schemas.microsoft.com/office/drawing/2014/main" id="{908B7E88-BE5E-4226-B746-878E6D32521C}"/>
              </a:ext>
            </a:extLst>
          </p:cNvPr>
          <p:cNvCxnSpPr>
            <a:cxnSpLocks/>
            <a:stCxn id="27658" idx="3"/>
          </p:cNvCxnSpPr>
          <p:nvPr/>
        </p:nvCxnSpPr>
        <p:spPr bwMode="auto">
          <a:xfrm>
            <a:off x="4191000" y="3770313"/>
            <a:ext cx="742950" cy="0"/>
          </a:xfrm>
          <a:prstGeom prst="straightConnector1">
            <a:avLst/>
          </a:prstGeom>
          <a:noFill/>
          <a:ln w="38100" algn="ctr">
            <a:solidFill>
              <a:srgbClr val="C8E7A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1" name="Straight Arrow Connector 65">
            <a:extLst>
              <a:ext uri="{FF2B5EF4-FFF2-40B4-BE49-F238E27FC236}">
                <a16:creationId xmlns:a16="http://schemas.microsoft.com/office/drawing/2014/main" id="{C438426F-0D50-4141-9352-FB862F78D403}"/>
              </a:ext>
            </a:extLst>
          </p:cNvPr>
          <p:cNvCxnSpPr>
            <a:cxnSpLocks/>
            <a:stCxn id="27656" idx="3"/>
          </p:cNvCxnSpPr>
          <p:nvPr/>
        </p:nvCxnSpPr>
        <p:spPr bwMode="auto">
          <a:xfrm>
            <a:off x="4657725" y="2849563"/>
            <a:ext cx="333375" cy="0"/>
          </a:xfrm>
          <a:prstGeom prst="straightConnector1">
            <a:avLst/>
          </a:prstGeom>
          <a:noFill/>
          <a:ln w="38100" algn="ctr">
            <a:solidFill>
              <a:srgbClr val="C1E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2" name="Straight Arrow Connector 66">
            <a:extLst>
              <a:ext uri="{FF2B5EF4-FFF2-40B4-BE49-F238E27FC236}">
                <a16:creationId xmlns:a16="http://schemas.microsoft.com/office/drawing/2014/main" id="{B8E12B53-0533-4781-829B-B2040599F2C3}"/>
              </a:ext>
            </a:extLst>
          </p:cNvPr>
          <p:cNvCxnSpPr>
            <a:cxnSpLocks/>
            <a:stCxn id="27655" idx="3"/>
          </p:cNvCxnSpPr>
          <p:nvPr/>
        </p:nvCxnSpPr>
        <p:spPr bwMode="auto">
          <a:xfrm>
            <a:off x="3262313" y="2914650"/>
            <a:ext cx="614362" cy="0"/>
          </a:xfrm>
          <a:prstGeom prst="straightConnector1">
            <a:avLst/>
          </a:prstGeom>
          <a:noFill/>
          <a:ln w="38100" algn="ctr">
            <a:solidFill>
              <a:srgbClr val="F2F2F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3" name="Straight Arrow Connector 67">
            <a:extLst>
              <a:ext uri="{FF2B5EF4-FFF2-40B4-BE49-F238E27FC236}">
                <a16:creationId xmlns:a16="http://schemas.microsoft.com/office/drawing/2014/main" id="{C9C07499-90D8-4088-BCD3-E564329074DF}"/>
              </a:ext>
            </a:extLst>
          </p:cNvPr>
          <p:cNvCxnSpPr>
            <a:cxnSpLocks/>
            <a:stCxn id="27677" idx="3"/>
          </p:cNvCxnSpPr>
          <p:nvPr/>
        </p:nvCxnSpPr>
        <p:spPr bwMode="auto">
          <a:xfrm flipV="1">
            <a:off x="1633538" y="2667000"/>
            <a:ext cx="2208212" cy="0"/>
          </a:xfrm>
          <a:prstGeom prst="straightConnector1">
            <a:avLst/>
          </a:prstGeom>
          <a:noFill/>
          <a:ln w="38100" algn="ctr">
            <a:solidFill>
              <a:srgbClr val="F2F2F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4" name="Connector: Elbow 68">
            <a:extLst>
              <a:ext uri="{FF2B5EF4-FFF2-40B4-BE49-F238E27FC236}">
                <a16:creationId xmlns:a16="http://schemas.microsoft.com/office/drawing/2014/main" id="{CD1BBF63-0774-4429-9777-021CD4B54567}"/>
              </a:ext>
            </a:extLst>
          </p:cNvPr>
          <p:cNvCxnSpPr>
            <a:cxnSpLocks/>
            <a:stCxn id="27660" idx="0"/>
          </p:cNvCxnSpPr>
          <p:nvPr/>
        </p:nvCxnSpPr>
        <p:spPr bwMode="auto">
          <a:xfrm rot="5400000" flipH="1" flipV="1">
            <a:off x="4127500" y="3589338"/>
            <a:ext cx="317500" cy="1346200"/>
          </a:xfrm>
          <a:prstGeom prst="bentConnector2">
            <a:avLst/>
          </a:prstGeom>
          <a:noFill/>
          <a:ln w="38100" algn="ctr">
            <a:solidFill>
              <a:srgbClr val="C8E7A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5" name="Connector: Elbow 71">
            <a:extLst>
              <a:ext uri="{FF2B5EF4-FFF2-40B4-BE49-F238E27FC236}">
                <a16:creationId xmlns:a16="http://schemas.microsoft.com/office/drawing/2014/main" id="{C431B873-31CD-43F7-B52C-C23DFF71C870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2162974" y="3620294"/>
            <a:ext cx="1466850" cy="268287"/>
          </a:xfrm>
          <a:prstGeom prst="bentConnector3">
            <a:avLst>
              <a:gd name="adj1" fmla="val 100325"/>
            </a:avLst>
          </a:prstGeom>
          <a:noFill/>
          <a:ln w="38100" algn="ctr">
            <a:solidFill>
              <a:srgbClr val="F2F2F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6" name="Connector: Elbow 73">
            <a:extLst>
              <a:ext uri="{FF2B5EF4-FFF2-40B4-BE49-F238E27FC236}">
                <a16:creationId xmlns:a16="http://schemas.microsoft.com/office/drawing/2014/main" id="{B73C21D2-EB7B-4FB4-A045-7D54F01162B4}"/>
              </a:ext>
            </a:extLst>
          </p:cNvPr>
          <p:cNvCxnSpPr>
            <a:cxnSpLocks/>
            <a:stCxn id="27663" idx="0"/>
            <a:endCxn id="27661" idx="3"/>
          </p:cNvCxnSpPr>
          <p:nvPr/>
        </p:nvCxnSpPr>
        <p:spPr bwMode="auto">
          <a:xfrm rot="16200000" flipV="1">
            <a:off x="6088063" y="3884612"/>
            <a:ext cx="3378200" cy="193675"/>
          </a:xfrm>
          <a:prstGeom prst="bentConnector2">
            <a:avLst/>
          </a:prstGeom>
          <a:noFill/>
          <a:ln w="38100" algn="ctr">
            <a:solidFill>
              <a:srgbClr val="FFEBA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77" name="TextBox 86">
            <a:extLst>
              <a:ext uri="{FF2B5EF4-FFF2-40B4-BE49-F238E27FC236}">
                <a16:creationId xmlns:a16="http://schemas.microsoft.com/office/drawing/2014/main" id="{54B254CE-B179-4B12-9A26-A1151FDFE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2584450"/>
            <a:ext cx="135255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14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1141413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en-GB" altLang="de-DE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Industry park CO</a:t>
            </a:r>
            <a:r>
              <a:rPr kumimoji="0" lang="en-GB" altLang="de-DE" sz="10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7678" name="TextBox 87">
            <a:extLst>
              <a:ext uri="{FF2B5EF4-FFF2-40B4-BE49-F238E27FC236}">
                <a16:creationId xmlns:a16="http://schemas.microsoft.com/office/drawing/2014/main" id="{27B0368B-82D9-4D26-BE38-1016FE3D8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2833688"/>
            <a:ext cx="985837" cy="163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14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1141413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en-GB" altLang="de-DE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Natural gas</a:t>
            </a:r>
          </a:p>
        </p:txBody>
      </p:sp>
      <p:cxnSp>
        <p:nvCxnSpPr>
          <p:cNvPr id="27679" name="Straight Arrow Connector 88">
            <a:extLst>
              <a:ext uri="{FF2B5EF4-FFF2-40B4-BE49-F238E27FC236}">
                <a16:creationId xmlns:a16="http://schemas.microsoft.com/office/drawing/2014/main" id="{3E70B378-C854-444E-99A2-B25E4016C55D}"/>
              </a:ext>
            </a:extLst>
          </p:cNvPr>
          <p:cNvCxnSpPr>
            <a:cxnSpLocks/>
            <a:stCxn id="27680" idx="3"/>
          </p:cNvCxnSpPr>
          <p:nvPr/>
        </p:nvCxnSpPr>
        <p:spPr bwMode="auto">
          <a:xfrm flipV="1">
            <a:off x="725488" y="4749800"/>
            <a:ext cx="2230437" cy="28575"/>
          </a:xfrm>
          <a:prstGeom prst="straightConnector1">
            <a:avLst/>
          </a:prstGeom>
          <a:noFill/>
          <a:ln w="38100" algn="ctr">
            <a:solidFill>
              <a:srgbClr val="F2F2F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80" name="TextBox 90">
            <a:extLst>
              <a:ext uri="{FF2B5EF4-FFF2-40B4-BE49-F238E27FC236}">
                <a16:creationId xmlns:a16="http://schemas.microsoft.com/office/drawing/2014/main" id="{68796980-AA6F-4C9C-BAEB-574744089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4697413"/>
            <a:ext cx="44450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14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141413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en-GB" altLang="de-DE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Brine</a:t>
            </a:r>
          </a:p>
        </p:txBody>
      </p:sp>
      <p:sp>
        <p:nvSpPr>
          <p:cNvPr id="27681" name="TextBox 106">
            <a:extLst>
              <a:ext uri="{FF2B5EF4-FFF2-40B4-BE49-F238E27FC236}">
                <a16:creationId xmlns:a16="http://schemas.microsoft.com/office/drawing/2014/main" id="{1BE82688-E7DB-4E0E-A688-7A9A7D232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613" y="3027363"/>
            <a:ext cx="5715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14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141413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Flue </a:t>
            </a:r>
          </a:p>
          <a:p>
            <a:pPr marL="0" marR="0" lvl="0" indent="0" algn="ctr" defTabSz="11414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gases</a:t>
            </a:r>
          </a:p>
        </p:txBody>
      </p:sp>
      <p:sp>
        <p:nvSpPr>
          <p:cNvPr id="27682" name="TextBox 107">
            <a:extLst>
              <a:ext uri="{FF2B5EF4-FFF2-40B4-BE49-F238E27FC236}">
                <a16:creationId xmlns:a16="http://schemas.microsoft.com/office/drawing/2014/main" id="{8863A521-3C95-4143-BE72-EC86152FC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3074988"/>
            <a:ext cx="460375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14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141413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</a:t>
            </a:r>
            <a:r>
              <a:rPr kumimoji="0" lang="en-GB" altLang="de-DE" sz="10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7683" name="Rectangle 109">
            <a:extLst>
              <a:ext uri="{FF2B5EF4-FFF2-40B4-BE49-F238E27FC236}">
                <a16:creationId xmlns:a16="http://schemas.microsoft.com/office/drawing/2014/main" id="{AB85F257-A182-4BDF-B38A-8FAB3686B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225" y="2457450"/>
            <a:ext cx="1181100" cy="219075"/>
          </a:xfrm>
          <a:prstGeom prst="rect">
            <a:avLst/>
          </a:prstGeom>
          <a:solidFill>
            <a:srgbClr val="C1ECFF"/>
          </a:solidFill>
          <a:ln w="12700" algn="ctr">
            <a:solidFill>
              <a:srgbClr val="B4B4B4"/>
            </a:solidFill>
            <a:round/>
            <a:headEnd/>
            <a:tailEnd/>
          </a:ln>
        </p:spPr>
        <p:txBody>
          <a:bodyPr lIns="96000" tIns="96000" rIns="96000" bIns="96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Polyolefins</a:t>
            </a:r>
          </a:p>
        </p:txBody>
      </p:sp>
      <p:cxnSp>
        <p:nvCxnSpPr>
          <p:cNvPr id="27684" name="Connector: Elbow 110">
            <a:extLst>
              <a:ext uri="{FF2B5EF4-FFF2-40B4-BE49-F238E27FC236}">
                <a16:creationId xmlns:a16="http://schemas.microsoft.com/office/drawing/2014/main" id="{B295041E-4BCD-49F7-B53A-39D37862B19F}"/>
              </a:ext>
            </a:extLst>
          </p:cNvPr>
          <p:cNvCxnSpPr>
            <a:cxnSpLocks/>
            <a:stCxn id="27694" idx="0"/>
            <a:endCxn id="27683" idx="1"/>
          </p:cNvCxnSpPr>
          <p:nvPr/>
        </p:nvCxnSpPr>
        <p:spPr bwMode="auto">
          <a:xfrm rot="5400000" flipH="1" flipV="1">
            <a:off x="6090444" y="2758282"/>
            <a:ext cx="600075" cy="217487"/>
          </a:xfrm>
          <a:prstGeom prst="bentConnector2">
            <a:avLst/>
          </a:prstGeom>
          <a:noFill/>
          <a:ln w="38100" algn="ctr">
            <a:solidFill>
              <a:srgbClr val="C1E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85" name="TextBox 111">
            <a:extLst>
              <a:ext uri="{FF2B5EF4-FFF2-40B4-BE49-F238E27FC236}">
                <a16:creationId xmlns:a16="http://schemas.microsoft.com/office/drawing/2014/main" id="{7C580075-6DA7-4CFA-BBB0-90EF0D420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75" y="4395788"/>
            <a:ext cx="541338" cy="163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14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141413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Chlorine</a:t>
            </a:r>
          </a:p>
        </p:txBody>
      </p:sp>
      <p:sp>
        <p:nvSpPr>
          <p:cNvPr id="27686" name="TextBox 121">
            <a:extLst>
              <a:ext uri="{FF2B5EF4-FFF2-40B4-BE49-F238E27FC236}">
                <a16:creationId xmlns:a16="http://schemas.microsoft.com/office/drawing/2014/main" id="{7E7B7FF3-BAEA-438C-81F6-5B0863845D8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826919" y="4172744"/>
            <a:ext cx="70008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14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141413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Olefines</a:t>
            </a:r>
          </a:p>
        </p:txBody>
      </p:sp>
      <p:sp>
        <p:nvSpPr>
          <p:cNvPr id="27687" name="TextBox 126">
            <a:extLst>
              <a:ext uri="{FF2B5EF4-FFF2-40B4-BE49-F238E27FC236}">
                <a16:creationId xmlns:a16="http://schemas.microsoft.com/office/drawing/2014/main" id="{78471C58-B3AB-4F47-965B-4F117966C21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486650" y="4076700"/>
            <a:ext cx="800100" cy="165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11414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141413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Plasticizer</a:t>
            </a:r>
          </a:p>
        </p:txBody>
      </p:sp>
      <p:sp>
        <p:nvSpPr>
          <p:cNvPr id="27688" name="Rectangle 153">
            <a:extLst>
              <a:ext uri="{FF2B5EF4-FFF2-40B4-BE49-F238E27FC236}">
                <a16:creationId xmlns:a16="http://schemas.microsoft.com/office/drawing/2014/main" id="{7C92916E-9FE6-411D-A449-924A5F4FA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6186488"/>
            <a:ext cx="1028700" cy="307975"/>
          </a:xfrm>
          <a:prstGeom prst="rect">
            <a:avLst/>
          </a:prstGeom>
          <a:solidFill>
            <a:srgbClr val="FFEBAB"/>
          </a:solidFill>
          <a:ln w="12700" algn="ctr">
            <a:solidFill>
              <a:srgbClr val="B4B4B4"/>
            </a:solidFill>
            <a:round/>
            <a:headEnd/>
            <a:tailEnd/>
          </a:ln>
        </p:spPr>
        <p:txBody>
          <a:bodyPr lIns="48000" tIns="96000" rIns="48000" bIns="96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PU Recycling</a:t>
            </a:r>
          </a:p>
        </p:txBody>
      </p:sp>
      <p:cxnSp>
        <p:nvCxnSpPr>
          <p:cNvPr id="27689" name="Straight Arrow Connector 156">
            <a:extLst>
              <a:ext uri="{FF2B5EF4-FFF2-40B4-BE49-F238E27FC236}">
                <a16:creationId xmlns:a16="http://schemas.microsoft.com/office/drawing/2014/main" id="{A5847DD7-D0BB-4EA0-9BD4-465F3D8A1A38}"/>
              </a:ext>
            </a:extLst>
          </p:cNvPr>
          <p:cNvCxnSpPr>
            <a:cxnSpLocks/>
            <a:endCxn id="27663" idx="2"/>
          </p:cNvCxnSpPr>
          <p:nvPr/>
        </p:nvCxnSpPr>
        <p:spPr bwMode="auto">
          <a:xfrm flipV="1">
            <a:off x="7867650" y="5951538"/>
            <a:ext cx="6350" cy="206375"/>
          </a:xfrm>
          <a:prstGeom prst="straightConnector1">
            <a:avLst/>
          </a:prstGeom>
          <a:noFill/>
          <a:ln w="38100" algn="ctr">
            <a:solidFill>
              <a:srgbClr val="FFEBA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90" name="Rectangle 157">
            <a:extLst>
              <a:ext uri="{FF2B5EF4-FFF2-40B4-BE49-F238E27FC236}">
                <a16:creationId xmlns:a16="http://schemas.microsoft.com/office/drawing/2014/main" id="{8AC398FB-940E-4C9C-9FC1-1DC73DCDB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525" y="4595813"/>
            <a:ext cx="715963" cy="511175"/>
          </a:xfrm>
          <a:prstGeom prst="rect">
            <a:avLst/>
          </a:prstGeom>
          <a:solidFill>
            <a:srgbClr val="FFEBAB"/>
          </a:solidFill>
          <a:ln w="12700" algn="ctr">
            <a:solidFill>
              <a:srgbClr val="B4B4B4"/>
            </a:solidFill>
            <a:round/>
            <a:headEnd/>
            <a:tailEnd/>
          </a:ln>
        </p:spPr>
        <p:txBody>
          <a:bodyPr lIns="48000" tIns="96000" rIns="48000" bIns="96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Pyrolysis</a:t>
            </a:r>
          </a:p>
        </p:txBody>
      </p:sp>
      <p:cxnSp>
        <p:nvCxnSpPr>
          <p:cNvPr id="27691" name="Straight Arrow Connector 158">
            <a:extLst>
              <a:ext uri="{FF2B5EF4-FFF2-40B4-BE49-F238E27FC236}">
                <a16:creationId xmlns:a16="http://schemas.microsoft.com/office/drawing/2014/main" id="{FAEA3181-3F6F-4E15-A017-A6B9EF150E29}"/>
              </a:ext>
            </a:extLst>
          </p:cNvPr>
          <p:cNvCxnSpPr>
            <a:cxnSpLocks/>
            <a:stCxn id="27690" idx="1"/>
          </p:cNvCxnSpPr>
          <p:nvPr/>
        </p:nvCxnSpPr>
        <p:spPr bwMode="auto">
          <a:xfrm flipH="1">
            <a:off x="6356350" y="4851400"/>
            <a:ext cx="384175" cy="0"/>
          </a:xfrm>
          <a:prstGeom prst="straightConnector1">
            <a:avLst/>
          </a:prstGeom>
          <a:noFill/>
          <a:ln w="38100" algn="ctr">
            <a:solidFill>
              <a:srgbClr val="FFEBA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92" name="TextBox 159">
            <a:extLst>
              <a:ext uri="{FF2B5EF4-FFF2-40B4-BE49-F238E27FC236}">
                <a16:creationId xmlns:a16="http://schemas.microsoft.com/office/drawing/2014/main" id="{7CFDC527-AD1D-400B-8606-E6CE5D769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325" y="4006850"/>
            <a:ext cx="620713" cy="328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14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141413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Recycled Waste</a:t>
            </a:r>
          </a:p>
        </p:txBody>
      </p:sp>
      <p:sp>
        <p:nvSpPr>
          <p:cNvPr id="27693" name="Rectangle 161">
            <a:extLst>
              <a:ext uri="{FF2B5EF4-FFF2-40B4-BE49-F238E27FC236}">
                <a16:creationId xmlns:a16="http://schemas.microsoft.com/office/drawing/2014/main" id="{37EB3247-B623-4AD2-A79D-37FDA6F8E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300" y="3090863"/>
            <a:ext cx="44450" cy="4762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000" tIns="96000" rIns="96000" bIns="96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endParaRPr kumimoji="0" lang="en-GB" alt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694" name="Rectangle 45">
            <a:extLst>
              <a:ext uri="{FF2B5EF4-FFF2-40B4-BE49-F238E27FC236}">
                <a16:creationId xmlns:a16="http://schemas.microsoft.com/office/drawing/2014/main" id="{C4140623-ABC2-4FD0-9BC1-8FA2B207C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713" y="3167063"/>
            <a:ext cx="654050" cy="514350"/>
          </a:xfrm>
          <a:prstGeom prst="rect">
            <a:avLst/>
          </a:prstGeom>
          <a:solidFill>
            <a:srgbClr val="C1ECFF"/>
          </a:solidFill>
          <a:ln w="12700" algn="ctr">
            <a:solidFill>
              <a:srgbClr val="B4B4B4"/>
            </a:solidFill>
            <a:round/>
            <a:headEnd/>
            <a:tailEnd/>
          </a:ln>
        </p:spPr>
        <p:txBody>
          <a:bodyPr lIns="96000" tIns="96000" rIns="96000" bIns="96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MTO</a:t>
            </a:r>
          </a:p>
        </p:txBody>
      </p:sp>
      <p:cxnSp>
        <p:nvCxnSpPr>
          <p:cNvPr id="27695" name="Straight Arrow Connector 215">
            <a:extLst>
              <a:ext uri="{FF2B5EF4-FFF2-40B4-BE49-F238E27FC236}">
                <a16:creationId xmlns:a16="http://schemas.microsoft.com/office/drawing/2014/main" id="{FB556151-4EF8-425E-A7A5-F33F9D61BA71}"/>
              </a:ext>
            </a:extLst>
          </p:cNvPr>
          <p:cNvCxnSpPr>
            <a:cxnSpLocks/>
            <a:stCxn id="27659" idx="2"/>
            <a:endCxn id="27702" idx="0"/>
          </p:cNvCxnSpPr>
          <p:nvPr/>
        </p:nvCxnSpPr>
        <p:spPr bwMode="auto">
          <a:xfrm>
            <a:off x="5348288" y="5316538"/>
            <a:ext cx="6350" cy="354012"/>
          </a:xfrm>
          <a:prstGeom prst="straightConnector1">
            <a:avLst/>
          </a:prstGeom>
          <a:noFill/>
          <a:ln w="38100" algn="ctr">
            <a:solidFill>
              <a:srgbClr val="C1E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96" name="TextBox 222">
            <a:extLst>
              <a:ext uri="{FF2B5EF4-FFF2-40B4-BE49-F238E27FC236}">
                <a16:creationId xmlns:a16="http://schemas.microsoft.com/office/drawing/2014/main" id="{934DAB40-28A8-40D3-81AB-7E2F2791CD0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826919" y="2623344"/>
            <a:ext cx="70008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14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141413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Olefines</a:t>
            </a:r>
          </a:p>
        </p:txBody>
      </p:sp>
      <p:cxnSp>
        <p:nvCxnSpPr>
          <p:cNvPr id="27697" name="Connector: Elbow 225">
            <a:extLst>
              <a:ext uri="{FF2B5EF4-FFF2-40B4-BE49-F238E27FC236}">
                <a16:creationId xmlns:a16="http://schemas.microsoft.com/office/drawing/2014/main" id="{526397BD-89A0-40C8-B3DA-1A6F4A120FAD}"/>
              </a:ext>
            </a:extLst>
          </p:cNvPr>
          <p:cNvCxnSpPr>
            <a:cxnSpLocks/>
            <a:stCxn id="27692" idx="2"/>
            <a:endCxn id="27690" idx="0"/>
          </p:cNvCxnSpPr>
          <p:nvPr/>
        </p:nvCxnSpPr>
        <p:spPr bwMode="auto">
          <a:xfrm rot="5400000">
            <a:off x="6969919" y="4463257"/>
            <a:ext cx="260350" cy="4762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FFEBA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8" name="Straight Arrow Connector 228">
            <a:extLst>
              <a:ext uri="{FF2B5EF4-FFF2-40B4-BE49-F238E27FC236}">
                <a16:creationId xmlns:a16="http://schemas.microsoft.com/office/drawing/2014/main" id="{9A347FAE-4ACD-4C6D-A64B-14CC3D872A51}"/>
              </a:ext>
            </a:extLst>
          </p:cNvPr>
          <p:cNvCxnSpPr>
            <a:cxnSpLocks/>
            <a:stCxn id="27678" idx="3"/>
            <a:endCxn id="27655" idx="1"/>
          </p:cNvCxnSpPr>
          <p:nvPr/>
        </p:nvCxnSpPr>
        <p:spPr bwMode="auto">
          <a:xfrm flipV="1">
            <a:off x="1266825" y="2914650"/>
            <a:ext cx="960438" cy="0"/>
          </a:xfrm>
          <a:prstGeom prst="straightConnector1">
            <a:avLst/>
          </a:prstGeom>
          <a:noFill/>
          <a:ln w="38100" algn="ctr">
            <a:solidFill>
              <a:srgbClr val="F2F2F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99" name="TextBox 239">
            <a:extLst>
              <a:ext uri="{FF2B5EF4-FFF2-40B4-BE49-F238E27FC236}">
                <a16:creationId xmlns:a16="http://schemas.microsoft.com/office/drawing/2014/main" id="{67E795FB-25EA-4221-8FD5-CB07457BC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4119563"/>
            <a:ext cx="1449387" cy="165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14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1141413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en-GB" altLang="de-DE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Renewable energy</a:t>
            </a:r>
          </a:p>
        </p:txBody>
      </p:sp>
      <p:cxnSp>
        <p:nvCxnSpPr>
          <p:cNvPr id="27700" name="Connector: Elbow 244">
            <a:extLst>
              <a:ext uri="{FF2B5EF4-FFF2-40B4-BE49-F238E27FC236}">
                <a16:creationId xmlns:a16="http://schemas.microsoft.com/office/drawing/2014/main" id="{AE30EC4A-4D26-49CF-A604-F19850512C1D}"/>
              </a:ext>
            </a:extLst>
          </p:cNvPr>
          <p:cNvCxnSpPr>
            <a:cxnSpLocks/>
            <a:stCxn id="27699" idx="3"/>
            <a:endCxn id="27658" idx="1"/>
          </p:cNvCxnSpPr>
          <p:nvPr/>
        </p:nvCxnSpPr>
        <p:spPr bwMode="auto">
          <a:xfrm flipV="1">
            <a:off x="1730375" y="3770313"/>
            <a:ext cx="1303338" cy="431800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C8E7A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01" name="Connector: Elbow 247">
            <a:extLst>
              <a:ext uri="{FF2B5EF4-FFF2-40B4-BE49-F238E27FC236}">
                <a16:creationId xmlns:a16="http://schemas.microsoft.com/office/drawing/2014/main" id="{E68D0D4D-ED69-46E3-B25C-7EB5FA10391A}"/>
              </a:ext>
            </a:extLst>
          </p:cNvPr>
          <p:cNvCxnSpPr>
            <a:cxnSpLocks/>
            <a:stCxn id="27699" idx="3"/>
            <a:endCxn id="27660" idx="1"/>
          </p:cNvCxnSpPr>
          <p:nvPr/>
        </p:nvCxnSpPr>
        <p:spPr bwMode="auto">
          <a:xfrm>
            <a:off x="1730375" y="4202113"/>
            <a:ext cx="1303338" cy="433387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C8E7A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02" name="Rectangle 266">
            <a:extLst>
              <a:ext uri="{FF2B5EF4-FFF2-40B4-BE49-F238E27FC236}">
                <a16:creationId xmlns:a16="http://schemas.microsoft.com/office/drawing/2014/main" id="{556A1270-9A0C-4650-B33B-B00BCE0EE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5670550"/>
            <a:ext cx="727075" cy="280988"/>
          </a:xfrm>
          <a:prstGeom prst="rect">
            <a:avLst/>
          </a:prstGeom>
          <a:solidFill>
            <a:srgbClr val="FFEBAB"/>
          </a:solidFill>
          <a:ln w="12700" algn="ctr">
            <a:solidFill>
              <a:srgbClr val="B4B4B4"/>
            </a:solidFill>
            <a:round/>
            <a:headEnd/>
            <a:tailEnd/>
          </a:ln>
        </p:spPr>
        <p:txBody>
          <a:bodyPr lIns="48000" tIns="96000" rIns="48000" bIns="96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Polyols</a:t>
            </a:r>
          </a:p>
        </p:txBody>
      </p:sp>
      <p:sp>
        <p:nvSpPr>
          <p:cNvPr id="27703" name="Rectangle 295">
            <a:extLst>
              <a:ext uri="{FF2B5EF4-FFF2-40B4-BE49-F238E27FC236}">
                <a16:creationId xmlns:a16="http://schemas.microsoft.com/office/drawing/2014/main" id="{F76189F4-0945-4A42-933D-F16C4C2BC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0088" y="6186488"/>
            <a:ext cx="1166812" cy="307975"/>
          </a:xfrm>
          <a:prstGeom prst="rect">
            <a:avLst/>
          </a:prstGeom>
          <a:solidFill>
            <a:srgbClr val="FFEBAB"/>
          </a:solidFill>
          <a:ln w="12700" algn="ctr">
            <a:solidFill>
              <a:srgbClr val="B4B4B4"/>
            </a:solidFill>
            <a:round/>
            <a:headEnd/>
            <a:tailEnd/>
          </a:ln>
        </p:spPr>
        <p:txBody>
          <a:bodyPr lIns="48000" tIns="96000" rIns="48000" bIns="96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PET Recycling</a:t>
            </a:r>
          </a:p>
        </p:txBody>
      </p:sp>
      <p:sp>
        <p:nvSpPr>
          <p:cNvPr id="27704" name="Rectangle 296">
            <a:extLst>
              <a:ext uri="{FF2B5EF4-FFF2-40B4-BE49-F238E27FC236}">
                <a16:creationId xmlns:a16="http://schemas.microsoft.com/office/drawing/2014/main" id="{BD271125-B020-4CA6-BF81-A12E2ED79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713" y="5121275"/>
            <a:ext cx="1150937" cy="279400"/>
          </a:xfrm>
          <a:prstGeom prst="rect">
            <a:avLst/>
          </a:prstGeom>
          <a:solidFill>
            <a:srgbClr val="F2F2F2"/>
          </a:solidFill>
          <a:ln w="12700" algn="ctr">
            <a:solidFill>
              <a:srgbClr val="A5A5A5"/>
            </a:solidFill>
            <a:round/>
            <a:headEnd/>
            <a:tailEnd/>
          </a:ln>
        </p:spPr>
        <p:txBody>
          <a:bodyPr lIns="96000" tIns="96000" rIns="96000" bIns="96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Phosgene</a:t>
            </a:r>
          </a:p>
        </p:txBody>
      </p:sp>
      <p:cxnSp>
        <p:nvCxnSpPr>
          <p:cNvPr id="27705" name="Straight Arrow Connector 297">
            <a:extLst>
              <a:ext uri="{FF2B5EF4-FFF2-40B4-BE49-F238E27FC236}">
                <a16:creationId xmlns:a16="http://schemas.microsoft.com/office/drawing/2014/main" id="{9DB4913B-5BF2-4A6D-AD69-8FF045528FE6}"/>
              </a:ext>
            </a:extLst>
          </p:cNvPr>
          <p:cNvCxnSpPr>
            <a:cxnSpLocks/>
            <a:stCxn id="27660" idx="2"/>
            <a:endCxn id="27704" idx="0"/>
          </p:cNvCxnSpPr>
          <p:nvPr/>
        </p:nvCxnSpPr>
        <p:spPr bwMode="auto">
          <a:xfrm flipH="1">
            <a:off x="3608388" y="4851400"/>
            <a:ext cx="4762" cy="269875"/>
          </a:xfrm>
          <a:prstGeom prst="straightConnector1">
            <a:avLst/>
          </a:prstGeom>
          <a:noFill/>
          <a:ln w="38100" algn="ctr">
            <a:solidFill>
              <a:srgbClr val="F2F2F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06" name="Rectangle 301">
            <a:extLst>
              <a:ext uri="{FF2B5EF4-FFF2-40B4-BE49-F238E27FC236}">
                <a16:creationId xmlns:a16="http://schemas.microsoft.com/office/drawing/2014/main" id="{77922934-7B65-458A-8029-620A4AFBE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713" y="5670550"/>
            <a:ext cx="1150937" cy="280988"/>
          </a:xfrm>
          <a:prstGeom prst="rect">
            <a:avLst/>
          </a:prstGeom>
          <a:solidFill>
            <a:srgbClr val="F2F2F2"/>
          </a:solidFill>
          <a:ln w="12700" algn="ctr">
            <a:solidFill>
              <a:srgbClr val="A5A5A5"/>
            </a:solidFill>
            <a:round/>
            <a:headEnd/>
            <a:tailEnd/>
          </a:ln>
        </p:spPr>
        <p:txBody>
          <a:bodyPr lIns="96000" tIns="96000" rIns="96000" bIns="96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MDI, TDI</a:t>
            </a:r>
          </a:p>
        </p:txBody>
      </p:sp>
      <p:cxnSp>
        <p:nvCxnSpPr>
          <p:cNvPr id="27707" name="Straight Arrow Connector 303">
            <a:extLst>
              <a:ext uri="{FF2B5EF4-FFF2-40B4-BE49-F238E27FC236}">
                <a16:creationId xmlns:a16="http://schemas.microsoft.com/office/drawing/2014/main" id="{F7AEEBE3-BA78-4F2D-A9F9-2C193813861A}"/>
              </a:ext>
            </a:extLst>
          </p:cNvPr>
          <p:cNvCxnSpPr>
            <a:cxnSpLocks/>
            <a:stCxn id="27704" idx="2"/>
            <a:endCxn id="27706" idx="0"/>
          </p:cNvCxnSpPr>
          <p:nvPr/>
        </p:nvCxnSpPr>
        <p:spPr bwMode="auto">
          <a:xfrm>
            <a:off x="3608388" y="5400675"/>
            <a:ext cx="0" cy="269875"/>
          </a:xfrm>
          <a:prstGeom prst="straightConnector1">
            <a:avLst/>
          </a:prstGeom>
          <a:noFill/>
          <a:ln w="38100" algn="ctr">
            <a:solidFill>
              <a:srgbClr val="F2F2F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08" name="TextBox 306">
            <a:extLst>
              <a:ext uri="{FF2B5EF4-FFF2-40B4-BE49-F238E27FC236}">
                <a16:creationId xmlns:a16="http://schemas.microsoft.com/office/drawing/2014/main" id="{AC4798BA-C131-4E61-898E-952A9E4EA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0" y="5726113"/>
            <a:ext cx="620713" cy="163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14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141413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Amines</a:t>
            </a:r>
          </a:p>
        </p:txBody>
      </p:sp>
      <p:cxnSp>
        <p:nvCxnSpPr>
          <p:cNvPr id="27709" name="Straight Arrow Connector 307">
            <a:extLst>
              <a:ext uri="{FF2B5EF4-FFF2-40B4-BE49-F238E27FC236}">
                <a16:creationId xmlns:a16="http://schemas.microsoft.com/office/drawing/2014/main" id="{5B5EF2A9-B243-4BC8-A5A1-D00A1B7ADCEE}"/>
              </a:ext>
            </a:extLst>
          </p:cNvPr>
          <p:cNvCxnSpPr>
            <a:cxnSpLocks/>
            <a:stCxn id="27708" idx="3"/>
            <a:endCxn id="27706" idx="1"/>
          </p:cNvCxnSpPr>
          <p:nvPr/>
        </p:nvCxnSpPr>
        <p:spPr bwMode="auto">
          <a:xfrm>
            <a:off x="2779713" y="5807075"/>
            <a:ext cx="254000" cy="3175"/>
          </a:xfrm>
          <a:prstGeom prst="straightConnector1">
            <a:avLst/>
          </a:prstGeom>
          <a:noFill/>
          <a:ln w="38100" algn="ctr">
            <a:solidFill>
              <a:srgbClr val="F2F2F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10" name="TextBox 311">
            <a:extLst>
              <a:ext uri="{FF2B5EF4-FFF2-40B4-BE49-F238E27FC236}">
                <a16:creationId xmlns:a16="http://schemas.microsoft.com/office/drawing/2014/main" id="{57F622AE-E206-43D0-92F3-B2D73588C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75" y="3852863"/>
            <a:ext cx="541338" cy="165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14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414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414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141413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</a:t>
            </a:r>
            <a:r>
              <a:rPr kumimoji="0" lang="en-GB" altLang="de-DE" sz="10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27711" name="Group 4">
            <a:extLst>
              <a:ext uri="{FF2B5EF4-FFF2-40B4-BE49-F238E27FC236}">
                <a16:creationId xmlns:a16="http://schemas.microsoft.com/office/drawing/2014/main" id="{11EC273D-2582-473C-A34B-410A9B8E3B57}"/>
              </a:ext>
            </a:extLst>
          </p:cNvPr>
          <p:cNvGrpSpPr>
            <a:grpSpLocks/>
          </p:cNvGrpSpPr>
          <p:nvPr/>
        </p:nvGrpSpPr>
        <p:grpSpPr bwMode="auto">
          <a:xfrm rot="488817">
            <a:off x="246063" y="1928813"/>
            <a:ext cx="1609725" cy="449262"/>
            <a:chOff x="-85307" y="1966912"/>
            <a:chExt cx="1609904" cy="448421"/>
          </a:xfrm>
        </p:grpSpPr>
        <p:sp>
          <p:nvSpPr>
            <p:cNvPr id="27722" name="AutoShape 28">
              <a:extLst>
                <a:ext uri="{FF2B5EF4-FFF2-40B4-BE49-F238E27FC236}">
                  <a16:creationId xmlns:a16="http://schemas.microsoft.com/office/drawing/2014/main" id="{30955D26-EB7D-4E4C-B7F2-4635F0C566D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499767">
              <a:off x="-77185" y="2072246"/>
              <a:ext cx="1598380" cy="22851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4000" tIns="24000" rIns="24000" bIns="24000" anchor="ctr">
              <a:spAutoFit/>
            </a:bodyPr>
            <a:lstStyle>
              <a:lvl1pPr defTabSz="11414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1414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1414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1414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1414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414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414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414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414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r" defTabSz="1141413" rtl="0" eaLnBrk="0" fontAlgn="base" latinLnBrk="0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de-DE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GENERIC VALUE CHAIN</a:t>
              </a:r>
            </a:p>
          </p:txBody>
        </p:sp>
        <p:cxnSp>
          <p:nvCxnSpPr>
            <p:cNvPr id="27723" name="AutoShape 29">
              <a:extLst>
                <a:ext uri="{FF2B5EF4-FFF2-40B4-BE49-F238E27FC236}">
                  <a16:creationId xmlns:a16="http://schemas.microsoft.com/office/drawing/2014/main" id="{BA7EDF56-CD1F-4671-8418-CB27BA8A2734}"/>
                </a:ext>
              </a:extLst>
            </p:cNvPr>
            <p:cNvCxnSpPr>
              <a:cxnSpLocks noChangeShapeType="1"/>
              <a:stCxn id="27722" idx="2"/>
            </p:cNvCxnSpPr>
            <p:nvPr/>
          </p:nvCxnSpPr>
          <p:spPr bwMode="gray">
            <a:xfrm flipV="1">
              <a:off x="-85307" y="1966912"/>
              <a:ext cx="1577032" cy="222314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4" name="AutoShape 30">
              <a:extLst>
                <a:ext uri="{FF2B5EF4-FFF2-40B4-BE49-F238E27FC236}">
                  <a16:creationId xmlns:a16="http://schemas.microsoft.com/office/drawing/2014/main" id="{0BA100DD-739D-4286-91D4-133CE708CB59}"/>
                </a:ext>
              </a:extLst>
            </p:cNvPr>
            <p:cNvCxnSpPr>
              <a:cxnSpLocks noChangeShapeType="1"/>
              <a:stCxn id="27722" idx="4"/>
            </p:cNvCxnSpPr>
            <p:nvPr/>
          </p:nvCxnSpPr>
          <p:spPr bwMode="gray">
            <a:xfrm flipV="1">
              <a:off x="-52203" y="2182813"/>
              <a:ext cx="1576800" cy="23252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712" name="Rectangle 342">
            <a:extLst>
              <a:ext uri="{FF2B5EF4-FFF2-40B4-BE49-F238E27FC236}">
                <a16:creationId xmlns:a16="http://schemas.microsoft.com/office/drawing/2014/main" id="{A8474DA3-87D2-4881-A1BB-294361E62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525" y="3160713"/>
            <a:ext cx="715963" cy="514350"/>
          </a:xfrm>
          <a:prstGeom prst="rect">
            <a:avLst/>
          </a:prstGeom>
          <a:solidFill>
            <a:srgbClr val="FFEBAB"/>
          </a:solidFill>
          <a:ln w="12700" algn="ctr">
            <a:solidFill>
              <a:srgbClr val="B4B4B4"/>
            </a:solidFill>
            <a:round/>
            <a:headEnd/>
            <a:tailEnd/>
          </a:ln>
        </p:spPr>
        <p:txBody>
          <a:bodyPr lIns="48000" tIns="96000" rIns="48000" bIns="96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Recycling</a:t>
            </a:r>
          </a:p>
        </p:txBody>
      </p:sp>
      <p:cxnSp>
        <p:nvCxnSpPr>
          <p:cNvPr id="27713" name="Connector: Elbow 345">
            <a:extLst>
              <a:ext uri="{FF2B5EF4-FFF2-40B4-BE49-F238E27FC236}">
                <a16:creationId xmlns:a16="http://schemas.microsoft.com/office/drawing/2014/main" id="{A589734E-9FBC-475F-B58B-0FB38A824A29}"/>
              </a:ext>
            </a:extLst>
          </p:cNvPr>
          <p:cNvCxnSpPr>
            <a:cxnSpLocks/>
            <a:stCxn id="27712" idx="0"/>
            <a:endCxn id="27683" idx="2"/>
          </p:cNvCxnSpPr>
          <p:nvPr/>
        </p:nvCxnSpPr>
        <p:spPr bwMode="auto">
          <a:xfrm rot="16200000" flipV="1">
            <a:off x="6851650" y="2914650"/>
            <a:ext cx="484188" cy="7938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FFEBA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14" name="Connector: Elbow 348">
            <a:extLst>
              <a:ext uri="{FF2B5EF4-FFF2-40B4-BE49-F238E27FC236}">
                <a16:creationId xmlns:a16="http://schemas.microsoft.com/office/drawing/2014/main" id="{73C39927-D23C-488D-B35A-B9BDF3163479}"/>
              </a:ext>
            </a:extLst>
          </p:cNvPr>
          <p:cNvCxnSpPr>
            <a:cxnSpLocks/>
            <a:stCxn id="27692" idx="0"/>
            <a:endCxn id="27712" idx="2"/>
          </p:cNvCxnSpPr>
          <p:nvPr/>
        </p:nvCxnSpPr>
        <p:spPr bwMode="auto">
          <a:xfrm rot="16200000" flipV="1">
            <a:off x="6934200" y="3838576"/>
            <a:ext cx="331787" cy="4762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FFEBA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15" name="Rectangle 102">
            <a:extLst>
              <a:ext uri="{FF2B5EF4-FFF2-40B4-BE49-F238E27FC236}">
                <a16:creationId xmlns:a16="http://schemas.microsoft.com/office/drawing/2014/main" id="{C453FBCE-9358-4A58-A0F2-0C0A345EA2A4}"/>
              </a:ext>
            </a:extLst>
          </p:cNvPr>
          <p:cNvSpPr>
            <a:spLocks/>
          </p:cNvSpPr>
          <p:nvPr/>
        </p:nvSpPr>
        <p:spPr bwMode="auto">
          <a:xfrm>
            <a:off x="5751513" y="1619250"/>
            <a:ext cx="1103312" cy="215900"/>
          </a:xfrm>
          <a:custGeom>
            <a:avLst/>
            <a:gdLst>
              <a:gd name="T0" fmla="*/ 0 w 2371657"/>
              <a:gd name="T1" fmla="*/ 0 h 325872"/>
              <a:gd name="T2" fmla="*/ 0 w 2371657"/>
              <a:gd name="T3" fmla="*/ 0 h 325872"/>
              <a:gd name="T4" fmla="*/ 0 w 2371657"/>
              <a:gd name="T5" fmla="*/ 87 h 325872"/>
              <a:gd name="T6" fmla="*/ 0 w 2371657"/>
              <a:gd name="T7" fmla="*/ 87 h 325872"/>
              <a:gd name="T8" fmla="*/ 0 w 2371657"/>
              <a:gd name="T9" fmla="*/ 0 h 3258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1657"/>
              <a:gd name="T16" fmla="*/ 0 h 325872"/>
              <a:gd name="T17" fmla="*/ 2371657 w 2371657"/>
              <a:gd name="T18" fmla="*/ 325872 h 3258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1657" h="325872">
                <a:moveTo>
                  <a:pt x="81249" y="0"/>
                </a:moveTo>
                <a:lnTo>
                  <a:pt x="2371657" y="0"/>
                </a:lnTo>
                <a:lnTo>
                  <a:pt x="2290408" y="325872"/>
                </a:lnTo>
                <a:lnTo>
                  <a:pt x="0" y="325872"/>
                </a:lnTo>
                <a:lnTo>
                  <a:pt x="81249" y="0"/>
                </a:lnTo>
                <a:close/>
              </a:path>
            </a:pathLst>
          </a:custGeom>
          <a:solidFill>
            <a:srgbClr val="C8E7A7"/>
          </a:solidFill>
          <a:ln w="9525" algn="ctr">
            <a:solidFill>
              <a:srgbClr val="B4B4B4"/>
            </a:solidFill>
            <a:round/>
            <a:headEnd/>
            <a:tailEnd/>
          </a:ln>
        </p:spPr>
        <p:txBody>
          <a:bodyPr lIns="72000" tIns="72000" rIns="7200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r>
              <a:rPr kumimoji="0" lang="en-GB" altLang="de-DE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Power-to-X</a:t>
            </a:r>
          </a:p>
        </p:txBody>
      </p:sp>
      <p:sp>
        <p:nvSpPr>
          <p:cNvPr id="27716" name="Rectangle 102">
            <a:extLst>
              <a:ext uri="{FF2B5EF4-FFF2-40B4-BE49-F238E27FC236}">
                <a16:creationId xmlns:a16="http://schemas.microsoft.com/office/drawing/2014/main" id="{DF40CC84-AF32-4096-80A1-617FBAB8BA55}"/>
              </a:ext>
            </a:extLst>
          </p:cNvPr>
          <p:cNvSpPr>
            <a:spLocks/>
          </p:cNvSpPr>
          <p:nvPr/>
        </p:nvSpPr>
        <p:spPr bwMode="auto">
          <a:xfrm>
            <a:off x="4541838" y="1619250"/>
            <a:ext cx="1103312" cy="215900"/>
          </a:xfrm>
          <a:custGeom>
            <a:avLst/>
            <a:gdLst>
              <a:gd name="T0" fmla="*/ 0 w 2371657"/>
              <a:gd name="T1" fmla="*/ 0 h 325872"/>
              <a:gd name="T2" fmla="*/ 0 w 2371657"/>
              <a:gd name="T3" fmla="*/ 0 h 325872"/>
              <a:gd name="T4" fmla="*/ 0 w 2371657"/>
              <a:gd name="T5" fmla="*/ 87 h 325872"/>
              <a:gd name="T6" fmla="*/ 0 w 2371657"/>
              <a:gd name="T7" fmla="*/ 87 h 325872"/>
              <a:gd name="T8" fmla="*/ 0 w 2371657"/>
              <a:gd name="T9" fmla="*/ 0 h 3258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1657"/>
              <a:gd name="T16" fmla="*/ 0 h 325872"/>
              <a:gd name="T17" fmla="*/ 2371657 w 2371657"/>
              <a:gd name="T18" fmla="*/ 325872 h 3258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1657" h="325872">
                <a:moveTo>
                  <a:pt x="81249" y="0"/>
                </a:moveTo>
                <a:lnTo>
                  <a:pt x="2371657" y="0"/>
                </a:lnTo>
                <a:lnTo>
                  <a:pt x="2290408" y="325872"/>
                </a:lnTo>
                <a:lnTo>
                  <a:pt x="0" y="325872"/>
                </a:lnTo>
                <a:lnTo>
                  <a:pt x="81249" y="0"/>
                </a:lnTo>
                <a:close/>
              </a:path>
            </a:pathLst>
          </a:custGeom>
          <a:solidFill>
            <a:srgbClr val="FFEBAB"/>
          </a:solidFill>
          <a:ln w="9525" algn="ctr">
            <a:solidFill>
              <a:srgbClr val="B4B4B4"/>
            </a:solidFill>
            <a:round/>
            <a:headEnd/>
            <a:tailEnd/>
          </a:ln>
        </p:spPr>
        <p:txBody>
          <a:bodyPr lIns="72000" tIns="72000" rIns="7200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r>
              <a:rPr kumimoji="0" lang="en-GB" altLang="de-DE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Circular</a:t>
            </a:r>
          </a:p>
        </p:txBody>
      </p:sp>
      <p:cxnSp>
        <p:nvCxnSpPr>
          <p:cNvPr id="27717" name="Straight Arrow Connector 355">
            <a:extLst>
              <a:ext uri="{FF2B5EF4-FFF2-40B4-BE49-F238E27FC236}">
                <a16:creationId xmlns:a16="http://schemas.microsoft.com/office/drawing/2014/main" id="{AEFCC9FE-A373-4330-BD90-98070E23CB86}"/>
              </a:ext>
            </a:extLst>
          </p:cNvPr>
          <p:cNvCxnSpPr>
            <a:cxnSpLocks/>
          </p:cNvCxnSpPr>
          <p:nvPr/>
        </p:nvCxnSpPr>
        <p:spPr bwMode="auto">
          <a:xfrm flipV="1">
            <a:off x="5357813" y="5951538"/>
            <a:ext cx="6350" cy="206375"/>
          </a:xfrm>
          <a:prstGeom prst="straightConnector1">
            <a:avLst/>
          </a:prstGeom>
          <a:noFill/>
          <a:ln w="38100" algn="ctr">
            <a:solidFill>
              <a:srgbClr val="FFEBA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18" name="Rectangle 358">
            <a:extLst>
              <a:ext uri="{FF2B5EF4-FFF2-40B4-BE49-F238E27FC236}">
                <a16:creationId xmlns:a16="http://schemas.microsoft.com/office/drawing/2014/main" id="{5B5ECE39-619D-4467-AB91-6D0A22795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713" y="6192838"/>
            <a:ext cx="1150937" cy="279400"/>
          </a:xfrm>
          <a:prstGeom prst="rect">
            <a:avLst/>
          </a:prstGeom>
          <a:solidFill>
            <a:srgbClr val="F2F2F2"/>
          </a:solidFill>
          <a:ln w="12700" algn="ctr">
            <a:solidFill>
              <a:srgbClr val="A5A5A5"/>
            </a:solidFill>
            <a:round/>
            <a:headEnd/>
            <a:tailEnd/>
          </a:ln>
        </p:spPr>
        <p:txBody>
          <a:bodyPr lIns="96000" tIns="96000" rIns="96000" bIns="96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PU</a:t>
            </a:r>
          </a:p>
        </p:txBody>
      </p:sp>
      <p:cxnSp>
        <p:nvCxnSpPr>
          <p:cNvPr id="27719" name="Straight Arrow Connector 359">
            <a:extLst>
              <a:ext uri="{FF2B5EF4-FFF2-40B4-BE49-F238E27FC236}">
                <a16:creationId xmlns:a16="http://schemas.microsoft.com/office/drawing/2014/main" id="{E2031122-8779-45BE-A83E-1058994E2701}"/>
              </a:ext>
            </a:extLst>
          </p:cNvPr>
          <p:cNvCxnSpPr>
            <a:cxnSpLocks/>
          </p:cNvCxnSpPr>
          <p:nvPr/>
        </p:nvCxnSpPr>
        <p:spPr bwMode="auto">
          <a:xfrm>
            <a:off x="3608388" y="5954713"/>
            <a:ext cx="0" cy="239712"/>
          </a:xfrm>
          <a:prstGeom prst="straightConnector1">
            <a:avLst/>
          </a:prstGeom>
          <a:noFill/>
          <a:ln w="38100" algn="ctr">
            <a:solidFill>
              <a:srgbClr val="F2F2F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20" name="Connector: Elbow 360">
            <a:extLst>
              <a:ext uri="{FF2B5EF4-FFF2-40B4-BE49-F238E27FC236}">
                <a16:creationId xmlns:a16="http://schemas.microsoft.com/office/drawing/2014/main" id="{38F36C27-CC19-492A-B761-939A64F2637C}"/>
              </a:ext>
            </a:extLst>
          </p:cNvPr>
          <p:cNvCxnSpPr>
            <a:cxnSpLocks/>
            <a:stCxn id="27702" idx="1"/>
            <a:endCxn id="27718" idx="3"/>
          </p:cNvCxnSpPr>
          <p:nvPr/>
        </p:nvCxnSpPr>
        <p:spPr bwMode="auto">
          <a:xfrm rot="10800000" flipV="1">
            <a:off x="4184650" y="5810250"/>
            <a:ext cx="806450" cy="522288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F2F2F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69" name="Textplatzhalter 30">
            <a:extLst>
              <a:ext uri="{FF2B5EF4-FFF2-40B4-BE49-F238E27FC236}">
                <a16:creationId xmlns:a16="http://schemas.microsoft.com/office/drawing/2014/main" id="{715BCAF4-B5E7-431B-BBA8-69DCE9AC3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0450" y="1398588"/>
            <a:ext cx="3336925" cy="4656137"/>
          </a:xfrm>
          <a:prstGeom prst="rect">
            <a:avLst/>
          </a:prstGeom>
          <a:noFill/>
          <a:ln>
            <a:noFill/>
          </a:ln>
        </p:spPr>
        <p:txBody>
          <a:bodyPr lIns="96000" tIns="96000" rIns="96000" bIns="96000"/>
          <a:lstStyle>
            <a:lvl1pPr marL="228600" indent="-228600" defTabSz="8572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88913" indent="-187325" defTabSz="857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379413" indent="-188913" defTabSz="857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571500" indent="-190500" defTabSz="857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760413" indent="-187325" defTabSz="857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217613" indent="-187325" defTabSz="857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4813" indent="-187325" defTabSz="857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132013" indent="-187325" defTabSz="857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589213" indent="-187325" defTabSz="857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88913" marR="0" lvl="1" indent="-187325" algn="l" defTabSz="85725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Pct val="70000"/>
              <a:buFont typeface="Wingdings" panose="05000000000000000000" pitchFamily="2" charset="2"/>
              <a:buChar char=""/>
              <a:tabLst/>
              <a:defRPr/>
            </a:pPr>
            <a:endParaRPr kumimoji="0" lang="en-GB" altLang="de-D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88913" marR="0" lvl="1" indent="-187325" algn="l" defTabSz="85725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Pct val="70000"/>
              <a:buFont typeface="Wingdings" panose="05000000000000000000" pitchFamily="2" charset="2"/>
              <a:buChar char=""/>
              <a:tabLst/>
              <a:defRPr/>
            </a:pPr>
            <a:endParaRPr kumimoji="0" lang="en-GB" altLang="de-D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88" marR="0" lvl="1" indent="0" algn="l" defTabSz="85725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kumimoji="0" lang="en-GB" alt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Alternative Feedstock</a:t>
            </a:r>
          </a:p>
          <a:p>
            <a:pPr marL="379413" marR="0" lvl="2" indent="-188913" algn="l" defTabSz="85725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New material and energy resources (e.g. captured CO</a:t>
            </a:r>
            <a:r>
              <a:rPr kumimoji="0" lang="en-GB" altLang="de-DE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</a:p>
          <a:p>
            <a:pPr marL="379413" marR="0" lvl="2" indent="-188913" algn="l" defTabSz="85725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Alternative processing of current resources (e.g. natural gas)</a:t>
            </a:r>
          </a:p>
          <a:p>
            <a:pPr marL="1588" marR="0" lvl="1" indent="0" algn="l" defTabSz="85725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kumimoji="0" lang="en-GB" alt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Circular Economy</a:t>
            </a:r>
          </a:p>
          <a:p>
            <a:pPr marL="379413" marR="0" lvl="2" indent="-188913" algn="l" defTabSz="85725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Formation of a closed-loop value chain</a:t>
            </a:r>
          </a:p>
          <a:p>
            <a:pPr marL="379413" marR="0" lvl="2" indent="-188913" algn="l" defTabSz="85725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Application of different stages of recycling (e.g. chemical recycling)</a:t>
            </a:r>
          </a:p>
          <a:p>
            <a:pPr marL="1588" marR="0" lvl="1" indent="0" algn="l" defTabSz="85725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kumimoji="0" lang="en-GB" alt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Power-to-X</a:t>
            </a:r>
          </a:p>
          <a:p>
            <a:pPr marL="379413" marR="0" lvl="2" indent="-188913" algn="l" defTabSz="85725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Production of chemicals and fuels from renewable electric energy</a:t>
            </a:r>
          </a:p>
          <a:p>
            <a:pPr marL="1588" marR="0" lvl="1" indent="0" algn="l" defTabSz="85725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kumimoji="0" lang="en-GB" alt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Carbon Capture Utilization (CCU)</a:t>
            </a:r>
          </a:p>
          <a:p>
            <a:pPr marL="379413" marR="0" lvl="2" indent="-188913" algn="l" defTabSz="85725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5B9BD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Utilization of captured CO</a:t>
            </a:r>
            <a:r>
              <a:rPr kumimoji="0" lang="en-GB" altLang="de-DE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-emissions in the value chain of various products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rmatBody-14ptStandar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rmatBody-14ptStandar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rmatBody-14ptStandar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rmatBody-14ptStandar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rmatBody-14ptStandar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rmatBody-14ptStandar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tLzxcq9uiDAZ2hna7PZ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tLzxcq9uiDAZ2hna7PZ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FE8os1VU061a0XltTQyR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eYInQ5mkSArQN4wVxy0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rmatBody-14ptStandard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5B9BD5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85430B3FFFA94E83F7932E1DE93B77" ma:contentTypeVersion="21" ma:contentTypeDescription="Create a new document." ma:contentTypeScope="" ma:versionID="4dd6f830c42508b0b19dc3785acdfd94">
  <xsd:schema xmlns:xsd="http://www.w3.org/2001/XMLSchema" xmlns:xs="http://www.w3.org/2001/XMLSchema" xmlns:p="http://schemas.microsoft.com/office/2006/metadata/properties" xmlns:ns1="http://schemas.microsoft.com/sharepoint/v3" xmlns:ns2="6ee981c3-3e74-458b-9583-f389e4bc4216" xmlns:ns3="9afd52f1-5c19-4352-a00b-d9c21e944711" xmlns:ns4="62e8883c-5188-4302-a00a-120ef88c78b8" targetNamespace="http://schemas.microsoft.com/office/2006/metadata/properties" ma:root="true" ma:fieldsID="d45cf4320f632eb53f63236b41a4d656" ns1:_="" ns2:_="" ns3:_="" ns4:_="">
    <xsd:import namespace="http://schemas.microsoft.com/sharepoint/v3"/>
    <xsd:import namespace="6ee981c3-3e74-458b-9583-f389e4bc4216"/>
    <xsd:import namespace="9afd52f1-5c19-4352-a00b-d9c21e944711"/>
    <xsd:import namespace="62e8883c-5188-4302-a00a-120ef88c78b8"/>
    <xsd:element name="properties">
      <xsd:complexType>
        <xsd:sequence>
          <xsd:element name="documentManagement">
            <xsd:complexType>
              <xsd:all>
                <xsd:element ref="ns2:IN_DivisionName" minOccurs="0"/>
                <xsd:element ref="ns2:IN_DivisionNumber" minOccurs="0"/>
                <xsd:element ref="ns2:IN_ArchiveCaseNumber" minOccurs="0"/>
                <xsd:element ref="ns2:IN_ArchiveAccessCod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4:IN_Archiving_DocType" minOccurs="0"/>
                <xsd:element ref="ns3:MediaServiceAutoTags" minOccurs="0"/>
                <xsd:element ref="ns3:MediaServiceLocation" minOccurs="0"/>
                <xsd:element ref="ns3:MediaServiceOCR" minOccurs="0"/>
                <xsd:element ref="ns4:IN_Archiving_ArchiveId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981c3-3e74-458b-9583-f389e4bc4216" elementFormDefault="qualified">
    <xsd:import namespace="http://schemas.microsoft.com/office/2006/documentManagement/types"/>
    <xsd:import namespace="http://schemas.microsoft.com/office/infopath/2007/PartnerControls"/>
    <xsd:element name="IN_DivisionName" ma:index="8" nillable="true" ma:displayName="Division name" ma:default="Brand Norway" ma:internalName="IN_DivisionName">
      <xsd:simpleType>
        <xsd:restriction base="dms:Text">
          <xsd:maxLength value="255"/>
        </xsd:restriction>
      </xsd:simpleType>
    </xsd:element>
    <xsd:element name="IN_DivisionNumber" ma:index="9" nillable="true" ma:displayName="Division number" ma:internalName="IN_DivisionNumber">
      <xsd:simpleType>
        <xsd:restriction base="dms:Text">
          <xsd:maxLength value="255"/>
        </xsd:restriction>
      </xsd:simpleType>
    </xsd:element>
    <xsd:element name="IN_ArchiveCaseNumber" ma:index="10" nillable="true" ma:displayName="Archive case number" ma:internalName="IN_ArchiveCaseNumber">
      <xsd:simpleType>
        <xsd:restriction base="dms:Text">
          <xsd:maxLength value="255"/>
        </xsd:restriction>
      </xsd:simpleType>
    </xsd:element>
    <xsd:element name="IN_ArchiveAccessCode" ma:index="11" nillable="true" ma:displayName="Archive access code" ma:default="UI" ma:internalName="IN_ArchiveAccessCode">
      <xsd:simpleType>
        <xsd:restriction base="dms:Text">
          <xsd:maxLength value="255"/>
        </xsd:restriction>
      </xsd:simpleType>
    </xsd:element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d52f1-5c19-4352-a00b-d9c21e9447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e8883c-5188-4302-a00a-120ef88c78b8" elementFormDefault="qualified">
    <xsd:import namespace="http://schemas.microsoft.com/office/2006/documentManagement/types"/>
    <xsd:import namespace="http://schemas.microsoft.com/office/infopath/2007/PartnerControls"/>
    <xsd:element name="IN_Archiving_DocType" ma:index="17" nillable="true" ma:displayName="Document Type" ma:default="Fundamental Document" ma:format="Dropdown" ma:internalName="IN_Archiving_DocType">
      <xsd:simpleType>
        <xsd:restriction base="dms:Choice">
          <xsd:enumeration value="Report"/>
          <xsd:enumeration value="Article"/>
          <xsd:enumeration value="Presentation"/>
          <xsd:enumeration value="Speech"/>
          <xsd:enumeration value="Fundamental Document"/>
          <xsd:enumeration value="Minutes of Meeting"/>
          <xsd:enumeration value="Other"/>
        </xsd:restriction>
      </xsd:simpleType>
    </xsd:element>
    <xsd:element name="IN_Archiving_ArchiveId" ma:index="21" nillable="true" ma:displayName="Archive Number" ma:description="Case number from ePhorte" ma:internalName="Archive_x0020_Numb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_ArchiveCaseNumber xmlns="6ee981c3-3e74-458b-9583-f389e4bc4216" xsi:nil="true"/>
    <IN_ArchiveAccessCode xmlns="6ee981c3-3e74-458b-9583-f389e4bc4216">UI</IN_ArchiveAccessCode>
    <_ip_UnifiedCompliancePolicyUIAction xmlns="http://schemas.microsoft.com/sharepoint/v3" xsi:nil="true"/>
    <IN_Archiving_ArchiveId xmlns="62e8883c-5188-4302-a00a-120ef88c78b8" xsi:nil="true"/>
    <IN_Archiving_DocType xmlns="62e8883c-5188-4302-a00a-120ef88c78b8">Fundamental Document</IN_Archiving_DocType>
    <_ip_UnifiedCompliancePolicyProperties xmlns="http://schemas.microsoft.com/sharepoint/v3" xsi:nil="true"/>
    <IN_DivisionName xmlns="6ee981c3-3e74-458b-9583-f389e4bc4216">Brand Norway</IN_DivisionName>
    <IN_DivisionNumber xmlns="6ee981c3-3e74-458b-9583-f389e4bc4216" xsi:nil="true"/>
  </documentManagement>
</p:properties>
</file>

<file path=customXml/itemProps1.xml><?xml version="1.0" encoding="utf-8"?>
<ds:datastoreItem xmlns:ds="http://schemas.openxmlformats.org/officeDocument/2006/customXml" ds:itemID="{927674AD-4C39-4652-9E03-CA156C5B6175}"/>
</file>

<file path=customXml/itemProps2.xml><?xml version="1.0" encoding="utf-8"?>
<ds:datastoreItem xmlns:ds="http://schemas.openxmlformats.org/officeDocument/2006/customXml" ds:itemID="{DB48AF1B-4529-4B38-8C42-62A11D287B2F}"/>
</file>

<file path=customXml/itemProps3.xml><?xml version="1.0" encoding="utf-8"?>
<ds:datastoreItem xmlns:ds="http://schemas.openxmlformats.org/officeDocument/2006/customXml" ds:itemID="{D3F73B6D-0224-4D18-ADA2-06116377FF8F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763</TotalTime>
  <Words>705</Words>
  <Application>Microsoft Office PowerPoint</Application>
  <PresentationFormat>Widescreen</PresentationFormat>
  <Paragraphs>176</Paragraphs>
  <Slides>10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Arial Black</vt:lpstr>
      <vt:lpstr>Barlow Black</vt:lpstr>
      <vt:lpstr>Calibri</vt:lpstr>
      <vt:lpstr>Calibri Light</vt:lpstr>
      <vt:lpstr>Trebuchet MS</vt:lpstr>
      <vt:lpstr>Wingdings</vt:lpstr>
      <vt:lpstr>Wingdings 3</vt:lpstr>
      <vt:lpstr>Facet</vt:lpstr>
      <vt:lpstr>Office Theme</vt:lpstr>
      <vt:lpstr>1_Office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target model for the industry aims at adopting a  circular economy model and use of renewable resources</vt:lpstr>
      <vt:lpstr>Investing in green technologies can support the safeguarding of existing assets and the economics of the main products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Potențiale aplicații ale hidrogenului verde în industria chimică din România</dc:title>
  <dc:creator>Liliana</dc:creator>
  <cp:lastModifiedBy>Dumitru Coman</cp:lastModifiedBy>
  <cp:revision>53</cp:revision>
  <dcterms:created xsi:type="dcterms:W3CDTF">2022-03-02T20:06:28Z</dcterms:created>
  <dcterms:modified xsi:type="dcterms:W3CDTF">2022-03-07T19:50:32Z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0x010100A985430B3FFFA94E83F7932E1DE93B77</vt:lpwstr>
  </property>
</Properties>
</file>