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567" r:id="rId5"/>
    <p:sldId id="702" r:id="rId6"/>
    <p:sldId id="703" r:id="rId7"/>
    <p:sldId id="709" r:id="rId8"/>
    <p:sldId id="704" r:id="rId9"/>
    <p:sldId id="690" r:id="rId10"/>
    <p:sldId id="710" r:id="rId11"/>
    <p:sldId id="706" r:id="rId12"/>
    <p:sldId id="708" r:id="rId13"/>
    <p:sldId id="713" r:id="rId14"/>
    <p:sldId id="707" r:id="rId15"/>
    <p:sldId id="711" r:id="rId16"/>
    <p:sldId id="712" r:id="rId17"/>
    <p:sldId id="714" r:id="rId18"/>
    <p:sldId id="602" r:id="rId1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Guðmundsdóttir" initials="MG" lastIdx="2" clrIdx="0">
    <p:extLst>
      <p:ext uri="{19B8F6BF-5375-455C-9EA6-DF929625EA0E}">
        <p15:presenceInfo xmlns:p15="http://schemas.microsoft.com/office/powerpoint/2012/main" userId="S-1-5-21-3492682900-1157734041-493711876-1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66FF"/>
    <a:srgbClr val="FFCC00"/>
    <a:srgbClr val="FF6600"/>
    <a:srgbClr val="BBE0E3"/>
    <a:srgbClr val="00CC00"/>
    <a:srgbClr val="FFFF00"/>
    <a:srgbClr val="CC3300"/>
    <a:srgbClr val="CC9900"/>
    <a:srgbClr val="FBA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BC2C9-FC03-4A70-AB72-589671117487}" v="122" dt="2021-09-17T09:38:06.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85029" autoAdjust="0"/>
  </p:normalViewPr>
  <p:slideViewPr>
    <p:cSldViewPr>
      <p:cViewPr varScale="1">
        <p:scale>
          <a:sx n="96" d="100"/>
          <a:sy n="96" d="100"/>
        </p:scale>
        <p:origin x="788" y="6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3558"/>
    </p:cViewPr>
  </p:sorterViewPr>
  <p:notesViewPr>
    <p:cSldViewPr>
      <p:cViewPr varScale="1">
        <p:scale>
          <a:sx n="93" d="100"/>
          <a:sy n="93" d="100"/>
        </p:scale>
        <p:origin x="37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3"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vl1pPr>
          </a:lstStyle>
          <a:p>
            <a:pPr>
              <a:defRPr/>
            </a:pPr>
            <a:endParaRPr lang="en-US"/>
          </a:p>
        </p:txBody>
      </p:sp>
      <p:sp>
        <p:nvSpPr>
          <p:cNvPr id="70659" name="Rectangle 3"/>
          <p:cNvSpPr>
            <a:spLocks noGrp="1" noChangeArrowheads="1"/>
          </p:cNvSpPr>
          <p:nvPr>
            <p:ph type="dt" sz="quarter" idx="1"/>
          </p:nvPr>
        </p:nvSpPr>
        <p:spPr bwMode="auto">
          <a:xfrm>
            <a:off x="4021297"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ChangeArrowheads="1"/>
          </p:cNvSpPr>
          <p:nvPr>
            <p:ph type="ftr" sz="quarter" idx="2"/>
          </p:nvPr>
        </p:nvSpPr>
        <p:spPr bwMode="auto">
          <a:xfrm>
            <a:off x="3" y="9721108"/>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vl1pPr>
          </a:lstStyle>
          <a:p>
            <a:pPr>
              <a:defRPr/>
            </a:pPr>
            <a:endParaRPr lang="en-US"/>
          </a:p>
        </p:txBody>
      </p:sp>
      <p:sp>
        <p:nvSpPr>
          <p:cNvPr id="70661" name="Rectangle 5"/>
          <p:cNvSpPr>
            <a:spLocks noGrp="1" noChangeArrowheads="1"/>
          </p:cNvSpPr>
          <p:nvPr>
            <p:ph type="sldNum" sz="quarter" idx="3"/>
          </p:nvPr>
        </p:nvSpPr>
        <p:spPr bwMode="auto">
          <a:xfrm>
            <a:off x="4021297" y="9721108"/>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vl1pPr>
          </a:lstStyle>
          <a:p>
            <a:pPr>
              <a:defRPr/>
            </a:pPr>
            <a:fld id="{B47E2A18-3CC7-4B08-95C4-FF6B7B1CDACC}" type="slidenum">
              <a:rPr lang="en-US"/>
              <a:pPr>
                <a:defRPr/>
              </a:pPr>
              <a:t>‹#›</a:t>
            </a:fld>
            <a:endParaRPr lang="en-US"/>
          </a:p>
        </p:txBody>
      </p:sp>
    </p:spTree>
    <p:extLst>
      <p:ext uri="{BB962C8B-B14F-4D97-AF65-F5344CB8AC3E}">
        <p14:creationId xmlns:p14="http://schemas.microsoft.com/office/powerpoint/2010/main" val="519142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4021297" y="1"/>
            <a:ext cx="3076363" cy="511730"/>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9931" y="4861443"/>
            <a:ext cx="5679440" cy="4605576"/>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3" y="9721108"/>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4021297" y="9721108"/>
            <a:ext cx="3076363" cy="511730"/>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vl1pPr>
          </a:lstStyle>
          <a:p>
            <a:pPr>
              <a:defRPr/>
            </a:pPr>
            <a:fld id="{7152A2D6-C774-4643-9A6F-8EB224EC4AE9}" type="slidenum">
              <a:rPr lang="en-US"/>
              <a:pPr>
                <a:defRPr/>
              </a:pPr>
              <a:t>‹#›</a:t>
            </a:fld>
            <a:endParaRPr lang="en-US"/>
          </a:p>
        </p:txBody>
      </p:sp>
    </p:spTree>
    <p:extLst>
      <p:ext uri="{BB962C8B-B14F-4D97-AF65-F5344CB8AC3E}">
        <p14:creationId xmlns:p14="http://schemas.microsoft.com/office/powerpoint/2010/main" val="247283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dirty="0">
              <a:latin typeface="Arial" panose="020B0604020202020204" pitchFamily="34" charset="0"/>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anose="020B0604020202020204" pitchFamily="34" charset="0"/>
                <a:ea typeface="MS PGothic" panose="020B0600070205080204" pitchFamily="34" charset="-128"/>
              </a:defRPr>
            </a:lvl1pPr>
            <a:lvl2pPr marL="769919" indent="-296123" eaLnBrk="0" hangingPunct="0">
              <a:defRPr sz="2500">
                <a:solidFill>
                  <a:schemeClr val="tx1"/>
                </a:solidFill>
                <a:latin typeface="Arial" panose="020B0604020202020204" pitchFamily="34" charset="0"/>
                <a:ea typeface="MS PGothic" panose="020B0600070205080204" pitchFamily="34" charset="-128"/>
              </a:defRPr>
            </a:lvl2pPr>
            <a:lvl3pPr marL="1184491" indent="-236898" eaLnBrk="0" hangingPunct="0">
              <a:defRPr sz="2500">
                <a:solidFill>
                  <a:schemeClr val="tx1"/>
                </a:solidFill>
                <a:latin typeface="Arial" panose="020B0604020202020204" pitchFamily="34" charset="0"/>
                <a:ea typeface="MS PGothic" panose="020B0600070205080204" pitchFamily="34" charset="-128"/>
              </a:defRPr>
            </a:lvl3pPr>
            <a:lvl4pPr marL="1658287" indent="-236898" eaLnBrk="0" hangingPunct="0">
              <a:defRPr sz="2500">
                <a:solidFill>
                  <a:schemeClr val="tx1"/>
                </a:solidFill>
                <a:latin typeface="Arial" panose="020B0604020202020204" pitchFamily="34" charset="0"/>
                <a:ea typeface="MS PGothic" panose="020B0600070205080204" pitchFamily="34" charset="-128"/>
              </a:defRPr>
            </a:lvl4pPr>
            <a:lvl5pPr marL="2132084" indent="-236898" eaLnBrk="0" hangingPunct="0">
              <a:defRPr sz="2500">
                <a:solidFill>
                  <a:schemeClr val="tx1"/>
                </a:solidFill>
                <a:latin typeface="Arial" panose="020B0604020202020204" pitchFamily="34" charset="0"/>
                <a:ea typeface="MS PGothic" panose="020B0600070205080204" pitchFamily="34" charset="-128"/>
              </a:defRPr>
            </a:lvl5pPr>
            <a:lvl6pPr marL="2605880" indent="-236898"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6pPr>
            <a:lvl7pPr marL="3079676" indent="-236898"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7pPr>
            <a:lvl8pPr marL="3553473" indent="-236898"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8pPr>
            <a:lvl9pPr marL="4027269" indent="-236898" eaLnBrk="0" fontAlgn="base" hangingPunct="0">
              <a:spcBef>
                <a:spcPct val="0"/>
              </a:spcBef>
              <a:spcAft>
                <a:spcPct val="0"/>
              </a:spcAft>
              <a:defRPr sz="2500">
                <a:solidFill>
                  <a:schemeClr val="tx1"/>
                </a:solidFill>
                <a:latin typeface="Arial" panose="020B0604020202020204" pitchFamily="34" charset="0"/>
                <a:ea typeface="MS PGothic" panose="020B0600070205080204" pitchFamily="34" charset="-128"/>
              </a:defRPr>
            </a:lvl9pPr>
          </a:lstStyle>
          <a:p>
            <a:pPr eaLnBrk="1" hangingPunct="1"/>
            <a:fld id="{CA63C177-8965-4FE1-AB17-58597B997EC7}" type="slidenum">
              <a:rPr lang="en-US" sz="1200"/>
              <a:pPr eaLnBrk="1" hangingPunct="1"/>
              <a:t>1</a:t>
            </a:fld>
            <a:endParaRPr lang="en-US" sz="1200"/>
          </a:p>
        </p:txBody>
      </p:sp>
    </p:spTree>
    <p:extLst>
      <p:ext uri="{BB962C8B-B14F-4D97-AF65-F5344CB8AC3E}">
        <p14:creationId xmlns:p14="http://schemas.microsoft.com/office/powerpoint/2010/main" val="18679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90600" y="766763"/>
            <a:ext cx="5118100" cy="38385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ltLang="is-IS"/>
          </a:p>
        </p:txBody>
      </p:sp>
    </p:spTree>
    <p:extLst>
      <p:ext uri="{BB962C8B-B14F-4D97-AF65-F5344CB8AC3E}">
        <p14:creationId xmlns:p14="http://schemas.microsoft.com/office/powerpoint/2010/main" val="87968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90600" y="766763"/>
            <a:ext cx="5118100" cy="38385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ltLang="is-IS"/>
          </a:p>
        </p:txBody>
      </p:sp>
    </p:spTree>
    <p:extLst>
      <p:ext uri="{BB962C8B-B14F-4D97-AF65-F5344CB8AC3E}">
        <p14:creationId xmlns:p14="http://schemas.microsoft.com/office/powerpoint/2010/main" val="198229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990600" y="766763"/>
            <a:ext cx="5118100" cy="38385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ltLang="is-IS"/>
          </a:p>
        </p:txBody>
      </p:sp>
    </p:spTree>
    <p:extLst>
      <p:ext uri="{BB962C8B-B14F-4D97-AF65-F5344CB8AC3E}">
        <p14:creationId xmlns:p14="http://schemas.microsoft.com/office/powerpoint/2010/main" val="162304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Fish</a:t>
            </a:r>
            <a:r>
              <a:rPr lang="is-IS" baseline="0" dirty="0"/>
              <a:t> farming senegalese sole</a:t>
            </a:r>
          </a:p>
        </p:txBody>
      </p:sp>
      <p:sp>
        <p:nvSpPr>
          <p:cNvPr id="4" name="Slide Number Placeholder 3"/>
          <p:cNvSpPr>
            <a:spLocks noGrp="1"/>
          </p:cNvSpPr>
          <p:nvPr>
            <p:ph type="sldNum" sz="quarter" idx="10"/>
          </p:nvPr>
        </p:nvSpPr>
        <p:spPr/>
        <p:txBody>
          <a:bodyPr/>
          <a:lstStyle/>
          <a:p>
            <a:pPr>
              <a:defRPr/>
            </a:pPr>
            <a:fld id="{7152A2D6-C774-4643-9A6F-8EB224EC4AE9}" type="slidenum">
              <a:rPr lang="en-US" smtClean="0"/>
              <a:pPr>
                <a:defRPr/>
              </a:pPr>
              <a:t>15</a:t>
            </a:fld>
            <a:endParaRPr lang="en-US"/>
          </a:p>
        </p:txBody>
      </p:sp>
    </p:spTree>
    <p:extLst>
      <p:ext uri="{BB962C8B-B14F-4D97-AF65-F5344CB8AC3E}">
        <p14:creationId xmlns:p14="http://schemas.microsoft.com/office/powerpoint/2010/main" val="28378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fld id="{9E3FF07C-7A69-41DF-BC6D-20076F650B1A}" type="datetime1">
              <a:rPr lang="en-US" smtClean="0"/>
              <a:t>9/21/2021</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C2A37E1-655F-4975-A41B-5D2039945D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fld id="{CAA29F34-854D-471B-A471-D28D26BCADA1}" type="datetime1">
              <a:rPr lang="en-US" smtClean="0"/>
              <a:t>9/21/2021</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DE0C371-AB88-412F-B94A-F855BB5CC32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s-I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Rectangle 4"/>
          <p:cNvSpPr>
            <a:spLocks noGrp="1" noChangeArrowheads="1"/>
          </p:cNvSpPr>
          <p:nvPr>
            <p:ph type="dt" sz="half" idx="10"/>
          </p:nvPr>
        </p:nvSpPr>
        <p:spPr>
          <a:ln/>
        </p:spPr>
        <p:txBody>
          <a:bodyPr/>
          <a:lstStyle>
            <a:lvl1pPr>
              <a:defRPr/>
            </a:lvl1pPr>
          </a:lstStyle>
          <a:p>
            <a:pPr>
              <a:defRPr/>
            </a:pPr>
            <a:fld id="{11FE1230-79AF-439D-B624-4D9E68DE5D84}" type="datetime1">
              <a:rPr lang="en-US" smtClean="0"/>
              <a:t>9/21/2021</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056F444-58A4-43EF-BEE5-3101598B500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3" name="Rectangle 4"/>
          <p:cNvSpPr>
            <a:spLocks noGrp="1" noChangeArrowheads="1"/>
          </p:cNvSpPr>
          <p:nvPr>
            <p:ph type="dt" sz="half" idx="10"/>
          </p:nvPr>
        </p:nvSpPr>
        <p:spPr>
          <a:ln/>
        </p:spPr>
        <p:txBody>
          <a:bodyPr/>
          <a:lstStyle>
            <a:lvl1pPr>
              <a:defRPr/>
            </a:lvl1pPr>
          </a:lstStyle>
          <a:p>
            <a:pPr>
              <a:defRPr/>
            </a:pPr>
            <a:fld id="{995BE5F2-CB9E-4E91-BB99-2C2D8A4FB394}" type="datetime1">
              <a:rPr lang="en-US" smtClean="0"/>
              <a:t>9/21/2021</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197B189-B30B-4347-9F37-A50C66C7D43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is-I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Date Placeholder 5"/>
          <p:cNvSpPr>
            <a:spLocks noGrp="1"/>
          </p:cNvSpPr>
          <p:nvPr>
            <p:ph type="dt" sz="half" idx="10"/>
          </p:nvPr>
        </p:nvSpPr>
        <p:spPr>
          <a:xfrm>
            <a:off x="2509838" y="6245225"/>
            <a:ext cx="2133600" cy="476250"/>
          </a:xfrm>
        </p:spPr>
        <p:txBody>
          <a:bodyPr/>
          <a:lstStyle>
            <a:lvl1pPr>
              <a:defRPr smtClean="0"/>
            </a:lvl1pPr>
          </a:lstStyle>
          <a:p>
            <a:pPr>
              <a:defRPr/>
            </a:pPr>
            <a:fld id="{CBAF187B-8987-436E-8908-BB05B79E51B0}" type="datetime1">
              <a:rPr lang="en-US" smtClean="0"/>
              <a:t>9/21/2021</a:t>
            </a:fld>
            <a:endParaRPr lang="en-US"/>
          </a:p>
        </p:txBody>
      </p:sp>
      <p:sp>
        <p:nvSpPr>
          <p:cNvPr id="7" name="Slide Number Placeholder 6"/>
          <p:cNvSpPr>
            <a:spLocks noGrp="1"/>
          </p:cNvSpPr>
          <p:nvPr>
            <p:ph type="sldNum" sz="quarter" idx="11"/>
          </p:nvPr>
        </p:nvSpPr>
        <p:spPr>
          <a:xfrm>
            <a:off x="6975475" y="6245225"/>
            <a:ext cx="2133600" cy="476250"/>
          </a:xfrm>
        </p:spPr>
        <p:txBody>
          <a:bodyPr/>
          <a:lstStyle>
            <a:lvl1pPr>
              <a:defRPr smtClean="0"/>
            </a:lvl1pPr>
          </a:lstStyle>
          <a:p>
            <a:pPr>
              <a:defRPr/>
            </a:pPr>
            <a:fld id="{4F93BFA6-15A1-4180-BDCA-602E620382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7CE643F-457D-4063-ABDA-D05C561FB0E3}" type="datetime1">
              <a:rPr lang="en-US" smtClean="0"/>
              <a:t>9/21/2021</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CAA13E5-D72C-4327-A1DA-1D5711151AD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Rectangle 4"/>
          <p:cNvSpPr>
            <a:spLocks noGrp="1" noChangeArrowheads="1"/>
          </p:cNvSpPr>
          <p:nvPr>
            <p:ph type="dt" sz="half" idx="10"/>
          </p:nvPr>
        </p:nvSpPr>
        <p:spPr>
          <a:ln/>
        </p:spPr>
        <p:txBody>
          <a:bodyPr/>
          <a:lstStyle>
            <a:lvl1pPr>
              <a:defRPr/>
            </a:lvl1pPr>
          </a:lstStyle>
          <a:p>
            <a:pPr>
              <a:defRPr/>
            </a:pPr>
            <a:fld id="{811B9648-BD57-480A-BBCC-705D03C5124E}" type="datetime1">
              <a:rPr lang="en-US" smtClean="0"/>
              <a:t>9/21/2021</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341FACE-AEB3-4341-9900-CDF440BCCB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Rectangle 4"/>
          <p:cNvSpPr>
            <a:spLocks noGrp="1" noChangeArrowheads="1"/>
          </p:cNvSpPr>
          <p:nvPr>
            <p:ph type="dt" sz="half" idx="10"/>
          </p:nvPr>
        </p:nvSpPr>
        <p:spPr>
          <a:ln/>
        </p:spPr>
        <p:txBody>
          <a:bodyPr/>
          <a:lstStyle>
            <a:lvl1pPr>
              <a:defRPr/>
            </a:lvl1pPr>
          </a:lstStyle>
          <a:p>
            <a:pPr>
              <a:defRPr/>
            </a:pPr>
            <a:fld id="{CBB1F965-8737-4714-879C-F90A7F3711BB}" type="datetime1">
              <a:rPr lang="en-US" smtClean="0"/>
              <a:t>9/21/2021</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18D3833F-70DE-486F-ACB1-56F65118B1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Rectangle 4"/>
          <p:cNvSpPr>
            <a:spLocks noGrp="1" noChangeArrowheads="1"/>
          </p:cNvSpPr>
          <p:nvPr>
            <p:ph type="dt" sz="half" idx="10"/>
          </p:nvPr>
        </p:nvSpPr>
        <p:spPr>
          <a:ln/>
        </p:spPr>
        <p:txBody>
          <a:bodyPr/>
          <a:lstStyle>
            <a:lvl1pPr>
              <a:defRPr/>
            </a:lvl1pPr>
          </a:lstStyle>
          <a:p>
            <a:pPr>
              <a:defRPr/>
            </a:pPr>
            <a:fld id="{A48D9EEA-9581-4BB1-9F1D-B6E02DDE729C}" type="datetime1">
              <a:rPr lang="en-US" smtClean="0"/>
              <a:t>9/21/2021</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CE58572-ABA8-462B-AD1A-835CEA4A9B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4897B30-2C8B-4122-8C39-81C1BBCD98C6}" type="datetime1">
              <a:rPr lang="en-US" smtClean="0"/>
              <a:t>9/21/2021</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0F02827D-EFD8-40DA-8771-D81957C9D4A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14C41E-0536-4DBA-B56A-1A7AE02BFD60}" type="datetime1">
              <a:rPr lang="en-US" smtClean="0"/>
              <a:t>9/21/2021</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1B2D077-B62A-4DA5-92FA-E3A4FC89AA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s-I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81D91B1-DEE3-4006-92CA-A5215C89B0D9}" type="datetime1">
              <a:rPr lang="en-US" smtClean="0"/>
              <a:t>9/21/2021</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95B55E9-CA09-43BD-B47D-32732C8942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Rectangle 4"/>
          <p:cNvSpPr>
            <a:spLocks noGrp="1" noChangeArrowheads="1"/>
          </p:cNvSpPr>
          <p:nvPr>
            <p:ph type="dt" sz="half" idx="10"/>
          </p:nvPr>
        </p:nvSpPr>
        <p:spPr>
          <a:ln/>
        </p:spPr>
        <p:txBody>
          <a:bodyPr/>
          <a:lstStyle>
            <a:lvl1pPr>
              <a:defRPr/>
            </a:lvl1pPr>
          </a:lstStyle>
          <a:p>
            <a:pPr>
              <a:defRPr/>
            </a:pPr>
            <a:fld id="{6F170B93-36DC-43C7-A57B-0F07B7F0F4D4}" type="datetime1">
              <a:rPr lang="en-US" smtClean="0"/>
              <a:t>9/21/2021</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25F6FC5-7DBF-4AA3-9DFD-C6F27EE492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09838"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F5A5964-DEB7-4998-9556-EEE21AE6C56D}" type="datetime1">
              <a:rPr lang="en-US" smtClean="0"/>
              <a:t>9/21/2021</a:t>
            </a:fld>
            <a:endParaRPr lang="en-US"/>
          </a:p>
        </p:txBody>
      </p:sp>
      <p:sp>
        <p:nvSpPr>
          <p:cNvPr id="1030" name="Rectangle 6"/>
          <p:cNvSpPr>
            <a:spLocks noGrp="1" noChangeArrowheads="1"/>
          </p:cNvSpPr>
          <p:nvPr>
            <p:ph type="sldNum" sz="quarter" idx="4"/>
          </p:nvPr>
        </p:nvSpPr>
        <p:spPr bwMode="auto">
          <a:xfrm>
            <a:off x="6975475"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75EC5A4-78C6-43FA-8C22-0DD0B0461C7E}" type="slidenum">
              <a:rPr lang="en-US"/>
              <a:pPr>
                <a:defRPr/>
              </a:pPr>
              <a:t>‹#›</a:t>
            </a:fld>
            <a:endParaRPr lang="en-US"/>
          </a:p>
        </p:txBody>
      </p:sp>
      <p:pic>
        <p:nvPicPr>
          <p:cNvPr id="4102" name="Picture 10" descr="OS-glæra-ens"/>
          <p:cNvPicPr>
            <a:picLocks noChangeAspect="1" noChangeArrowheads="1"/>
          </p:cNvPicPr>
          <p:nvPr/>
        </p:nvPicPr>
        <p:blipFill>
          <a:blip r:embed="rId15" cstate="print"/>
          <a:srcRect/>
          <a:stretch>
            <a:fillRect/>
          </a:stretch>
        </p:blipFill>
        <p:spPr bwMode="auto">
          <a:xfrm>
            <a:off x="0" y="6237288"/>
            <a:ext cx="9144000" cy="576262"/>
          </a:xfrm>
          <a:prstGeom prst="rect">
            <a:avLst/>
          </a:prstGeom>
          <a:noFill/>
          <a:ln w="9525">
            <a:noFill/>
            <a:miter lim="800000"/>
            <a:headEnd/>
            <a:tailEnd/>
          </a:ln>
        </p:spPr>
      </p:pic>
      <p:sp>
        <p:nvSpPr>
          <p:cNvPr id="1035" name="Text Box 11"/>
          <p:cNvSpPr txBox="1">
            <a:spLocks noChangeArrowheads="1"/>
          </p:cNvSpPr>
          <p:nvPr/>
        </p:nvSpPr>
        <p:spPr bwMode="auto">
          <a:xfrm>
            <a:off x="3851275" y="6308725"/>
            <a:ext cx="4895850" cy="244475"/>
          </a:xfrm>
          <a:prstGeom prst="rect">
            <a:avLst/>
          </a:prstGeom>
          <a:noFill/>
          <a:ln w="9525">
            <a:noFill/>
            <a:miter lim="800000"/>
            <a:headEnd/>
            <a:tailEnd/>
          </a:ln>
          <a:effectLst/>
        </p:spPr>
        <p:txBody>
          <a:bodyPr>
            <a:spAutoFit/>
          </a:bodyPr>
          <a:lstStyle/>
          <a:p>
            <a:pPr algn="r">
              <a:spcBef>
                <a:spcPct val="50000"/>
              </a:spcBef>
              <a:defRPr/>
            </a:pPr>
            <a:endParaRPr lang="is-IS" sz="10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en.rannis.is" TargetMode="External"/><Relationship Id="rId2" Type="http://schemas.openxmlformats.org/officeDocument/2006/relationships/hyperlink" Target="http://www.os.is/"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s://www.government.is/default.aspx?pageid=daf4b894-e4fa-473d-93ed-43a2ca09aee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2.emf"/><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A9635F-1779-4E4A-9665-92BEA0E6C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01" y="433984"/>
            <a:ext cx="10216796" cy="5746948"/>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4"/>
          <p:cNvSpPr>
            <a:spLocks noChangeArrowheads="1"/>
          </p:cNvSpPr>
          <p:nvPr/>
        </p:nvSpPr>
        <p:spPr bwMode="auto">
          <a:xfrm>
            <a:off x="4570413" y="6116638"/>
            <a:ext cx="54737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is-IS" sz="1500" dirty="0">
                <a:solidFill>
                  <a:schemeClr val="bg1"/>
                </a:solidFill>
              </a:rPr>
              <a:t>Jónas Ketilsson &lt;</a:t>
            </a:r>
            <a:r>
              <a:rPr lang="is-IS" sz="1500" dirty="0" err="1">
                <a:solidFill>
                  <a:schemeClr val="bg1"/>
                </a:solidFill>
              </a:rPr>
              <a:t>jonas</a:t>
            </a:r>
            <a:r>
              <a:rPr lang="is-IS" sz="1500" dirty="0">
                <a:solidFill>
                  <a:schemeClr val="bg1"/>
                </a:solidFill>
              </a:rPr>
              <a:t>.ketilsson@</a:t>
            </a:r>
            <a:r>
              <a:rPr lang="is-IS" sz="1500" dirty="0" err="1">
                <a:solidFill>
                  <a:schemeClr val="bg1"/>
                </a:solidFill>
              </a:rPr>
              <a:t>os</a:t>
            </a:r>
            <a:r>
              <a:rPr lang="is-IS" sz="1500" dirty="0">
                <a:solidFill>
                  <a:schemeClr val="bg1"/>
                </a:solidFill>
              </a:rPr>
              <a:t>.is&gt;</a:t>
            </a:r>
            <a:r>
              <a:rPr lang="is-IS" sz="3500" dirty="0">
                <a:solidFill>
                  <a:schemeClr val="bg1"/>
                </a:solidFill>
              </a:rPr>
              <a:t> </a:t>
            </a:r>
          </a:p>
        </p:txBody>
      </p:sp>
      <p:sp>
        <p:nvSpPr>
          <p:cNvPr id="2" name="Slide Number Placeholder 1"/>
          <p:cNvSpPr>
            <a:spLocks noGrp="1"/>
          </p:cNvSpPr>
          <p:nvPr>
            <p:ph type="sldNum" sz="quarter" idx="11"/>
          </p:nvPr>
        </p:nvSpPr>
        <p:spPr/>
        <p:txBody>
          <a:bodyPr/>
          <a:lstStyle/>
          <a:p>
            <a:pPr>
              <a:defRPr/>
            </a:pPr>
            <a:endParaRPr lang="en-US" dirty="0"/>
          </a:p>
        </p:txBody>
      </p:sp>
      <p:sp>
        <p:nvSpPr>
          <p:cNvPr id="5" name="TextBox 4"/>
          <p:cNvSpPr txBox="1"/>
          <p:nvPr/>
        </p:nvSpPr>
        <p:spPr>
          <a:xfrm>
            <a:off x="31428" y="0"/>
            <a:ext cx="9402763" cy="523220"/>
          </a:xfrm>
          <a:prstGeom prst="rect">
            <a:avLst/>
          </a:prstGeom>
          <a:noFill/>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is-IS" sz="2800" b="1" dirty="0" err="1">
                <a:solidFill>
                  <a:schemeClr val="accent2"/>
                </a:solidFill>
                <a:latin typeface="Garamond" panose="02020404030301010803" pitchFamily="18" charset="0"/>
              </a:rPr>
              <a:t>Highlights</a:t>
            </a:r>
            <a:r>
              <a:rPr lang="is-IS" sz="2800" b="1" dirty="0">
                <a:solidFill>
                  <a:schemeClr val="accent2"/>
                </a:solidFill>
                <a:latin typeface="Garamond" panose="02020404030301010803" pitchFamily="18" charset="0"/>
              </a:rPr>
              <a:t> of Energy </a:t>
            </a:r>
            <a:r>
              <a:rPr lang="is-IS" sz="2800" b="1" dirty="0" err="1">
                <a:solidFill>
                  <a:schemeClr val="accent2"/>
                </a:solidFill>
                <a:latin typeface="Garamond" panose="02020404030301010803" pitchFamily="18" charset="0"/>
              </a:rPr>
              <a:t>Research</a:t>
            </a:r>
            <a:r>
              <a:rPr lang="is-IS" sz="2800" b="1" dirty="0">
                <a:solidFill>
                  <a:schemeClr val="accent2"/>
                </a:solidFill>
                <a:latin typeface="Garamond" panose="02020404030301010803" pitchFamily="18" charset="0"/>
              </a:rPr>
              <a:t> and </a:t>
            </a:r>
            <a:r>
              <a:rPr lang="is-IS" sz="2800" b="1" dirty="0" err="1">
                <a:solidFill>
                  <a:schemeClr val="accent2"/>
                </a:solidFill>
                <a:latin typeface="Garamond" panose="02020404030301010803" pitchFamily="18" charset="0"/>
              </a:rPr>
              <a:t>Innovation</a:t>
            </a:r>
            <a:r>
              <a:rPr lang="is-IS" sz="2800" b="1" dirty="0">
                <a:solidFill>
                  <a:schemeClr val="accent2"/>
                </a:solidFill>
                <a:latin typeface="Garamond" panose="02020404030301010803" pitchFamily="18" charset="0"/>
              </a:rPr>
              <a:t> </a:t>
            </a:r>
            <a:r>
              <a:rPr lang="is-IS" sz="2800" b="1" dirty="0" err="1">
                <a:solidFill>
                  <a:schemeClr val="accent2"/>
                </a:solidFill>
                <a:latin typeface="Garamond" panose="02020404030301010803" pitchFamily="18" charset="0"/>
              </a:rPr>
              <a:t>in</a:t>
            </a:r>
            <a:r>
              <a:rPr lang="is-IS" sz="2800" b="1" dirty="0">
                <a:solidFill>
                  <a:schemeClr val="accent2"/>
                </a:solidFill>
                <a:latin typeface="Garamond" panose="02020404030301010803" pitchFamily="18" charset="0"/>
              </a:rPr>
              <a:t> Iceland</a:t>
            </a:r>
          </a:p>
        </p:txBody>
      </p:sp>
    </p:spTree>
    <p:extLst>
      <p:ext uri="{BB962C8B-B14F-4D97-AF65-F5344CB8AC3E}">
        <p14:creationId xmlns:p14="http://schemas.microsoft.com/office/powerpoint/2010/main" val="378192494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32" y="274638"/>
            <a:ext cx="8229600" cy="1143000"/>
          </a:xfrm>
        </p:spPr>
        <p:txBody>
          <a:bodyPr/>
          <a:lstStyle/>
          <a:p>
            <a:r>
              <a:rPr lang="is-IS" sz="2800" kern="1200" dirty="0" err="1">
                <a:solidFill>
                  <a:schemeClr val="accent2"/>
                </a:solidFill>
                <a:latin typeface="Arial" charset="0"/>
                <a:ea typeface="ＭＳ Ｐゴシック" charset="0"/>
                <a:cs typeface="Arial" charset="0"/>
              </a:rPr>
              <a:t>Hydrogen</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production</a:t>
            </a:r>
            <a:r>
              <a:rPr lang="is-IS" sz="2800" kern="1200" dirty="0">
                <a:solidFill>
                  <a:schemeClr val="accent2"/>
                </a:solidFill>
                <a:latin typeface="Arial" charset="0"/>
                <a:ea typeface="ＭＳ Ｐゴシック" charset="0"/>
                <a:cs typeface="Arial" charset="0"/>
              </a:rPr>
              <a:t> – </a:t>
            </a:r>
            <a:r>
              <a:rPr lang="is-IS" sz="2800" kern="1200" dirty="0" err="1">
                <a:solidFill>
                  <a:schemeClr val="accent2"/>
                </a:solidFill>
                <a:latin typeface="Arial" charset="0"/>
                <a:ea typeface="ＭＳ Ｐゴシック" charset="0"/>
                <a:cs typeface="Arial" charset="0"/>
              </a:rPr>
              <a:t>Replacing</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fossil</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fuels</a:t>
            </a:r>
            <a:endParaRPr lang="is-IS" sz="2800" kern="1200" dirty="0">
              <a:solidFill>
                <a:schemeClr val="accent2"/>
              </a:solidFill>
              <a:latin typeface="Arial" charset="0"/>
              <a:ea typeface="ＭＳ Ｐゴシック" charset="0"/>
              <a:cs typeface="Arial" charset="0"/>
            </a:endParaRPr>
          </a:p>
        </p:txBody>
      </p:sp>
      <p:sp>
        <p:nvSpPr>
          <p:cNvPr id="4" name="Content Placeholder 3"/>
          <p:cNvSpPr>
            <a:spLocks noGrp="1"/>
          </p:cNvSpPr>
          <p:nvPr>
            <p:ph idx="1"/>
          </p:nvPr>
        </p:nvSpPr>
        <p:spPr>
          <a:xfrm>
            <a:off x="478722" y="1540766"/>
            <a:ext cx="3435008" cy="4976465"/>
          </a:xfrm>
        </p:spPr>
        <p:txBody>
          <a:bodyPr/>
          <a:lstStyle/>
          <a:p>
            <a:pPr marL="0" indent="0">
              <a:buNone/>
            </a:pPr>
            <a:r>
              <a:rPr lang="en-GB" sz="2000" dirty="0"/>
              <a:t>Energy transition in transport</a:t>
            </a:r>
          </a:p>
          <a:p>
            <a:r>
              <a:rPr lang="en-GB" sz="1600" dirty="0"/>
              <a:t>Iceland is one of the fastest adopters of EVs.</a:t>
            </a:r>
          </a:p>
          <a:p>
            <a:r>
              <a:rPr lang="en-GB" sz="1600" dirty="0"/>
              <a:t>Scientists have looked to hydrogen to replace fossil fuels in heavy and long distance transport.</a:t>
            </a:r>
          </a:p>
          <a:p>
            <a:r>
              <a:rPr lang="en-GB" sz="1600" dirty="0"/>
              <a:t>Iceland has plenty of both water and electricity for electrolysis production of hydrogen.</a:t>
            </a:r>
          </a:p>
          <a:p>
            <a:r>
              <a:rPr lang="en-GB" sz="1600" dirty="0"/>
              <a:t>Pilot plant at </a:t>
            </a:r>
            <a:r>
              <a:rPr lang="en-GB" sz="1600" dirty="0" err="1"/>
              <a:t>Hellisheiði</a:t>
            </a:r>
            <a:r>
              <a:rPr lang="en-GB" sz="1600" dirty="0"/>
              <a:t> Power Plant uses off-peak power to produce hydrogen for vehicles.</a:t>
            </a:r>
          </a:p>
          <a:p>
            <a:r>
              <a:rPr lang="en-GB" sz="1600" dirty="0"/>
              <a:t>Scale-up can be easily implemented.</a:t>
            </a:r>
          </a:p>
          <a:p>
            <a:endParaRPr lang="en-GB" sz="1600" dirty="0"/>
          </a:p>
          <a:p>
            <a:endParaRPr lang="en-GB" sz="1400" dirty="0"/>
          </a:p>
          <a:p>
            <a:pPr lvl="1"/>
            <a:endParaRPr lang="en-GB" sz="1400" dirty="0"/>
          </a:p>
          <a:p>
            <a:pPr lvl="1"/>
            <a:endParaRPr lang="en-GB" sz="2000" dirty="0"/>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10</a:t>
            </a:fld>
            <a:endParaRPr lang="en-US"/>
          </a:p>
        </p:txBody>
      </p:sp>
      <p:pic>
        <p:nvPicPr>
          <p:cNvPr id="6" name="Picture 5">
            <a:extLst>
              <a:ext uri="{FF2B5EF4-FFF2-40B4-BE49-F238E27FC236}">
                <a16:creationId xmlns:a16="http://schemas.microsoft.com/office/drawing/2014/main" id="{4ED026F6-CE68-4CD5-9CDD-5E0EE54FFBB2}"/>
              </a:ext>
            </a:extLst>
          </p:cNvPr>
          <p:cNvPicPr/>
          <p:nvPr/>
        </p:nvPicPr>
        <p:blipFill>
          <a:blip r:embed="rId2"/>
          <a:stretch>
            <a:fillRect/>
          </a:stretch>
        </p:blipFill>
        <p:spPr>
          <a:xfrm>
            <a:off x="4089682" y="1700808"/>
            <a:ext cx="4579407" cy="3277344"/>
          </a:xfrm>
          <a:prstGeom prst="rect">
            <a:avLst/>
          </a:prstGeom>
        </p:spPr>
      </p:pic>
    </p:spTree>
    <p:extLst>
      <p:ext uri="{BB962C8B-B14F-4D97-AF65-F5344CB8AC3E}">
        <p14:creationId xmlns:p14="http://schemas.microsoft.com/office/powerpoint/2010/main" val="132467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800" kern="1200" dirty="0" err="1">
                <a:solidFill>
                  <a:schemeClr val="accent2"/>
                </a:solidFill>
                <a:latin typeface="Arial" charset="0"/>
                <a:ea typeface="ＭＳ Ｐゴシック" charset="0"/>
                <a:cs typeface="Arial" charset="0"/>
              </a:rPr>
              <a:t>Large</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scale</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heat</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pumps</a:t>
            </a:r>
            <a:r>
              <a:rPr lang="is-IS" sz="2800" kern="1200" dirty="0">
                <a:solidFill>
                  <a:schemeClr val="accent2"/>
                </a:solidFill>
                <a:latin typeface="Arial" charset="0"/>
                <a:ea typeface="ＭＳ Ｐゴシック" charset="0"/>
                <a:cs typeface="Arial" charset="0"/>
              </a:rPr>
              <a:t> – Energy </a:t>
            </a:r>
            <a:r>
              <a:rPr lang="is-IS" sz="2800" kern="1200" dirty="0" err="1">
                <a:solidFill>
                  <a:schemeClr val="accent2"/>
                </a:solidFill>
                <a:latin typeface="Arial" charset="0"/>
                <a:ea typeface="ＭＳ Ｐゴシック" charset="0"/>
                <a:cs typeface="Arial" charset="0"/>
              </a:rPr>
              <a:t>Efficiency</a:t>
            </a:r>
            <a:endParaRPr lang="is-IS" sz="2800" kern="1200" dirty="0">
              <a:solidFill>
                <a:schemeClr val="accent2"/>
              </a:solidFill>
              <a:latin typeface="Arial" charset="0"/>
              <a:ea typeface="ＭＳ Ｐゴシック" charset="0"/>
              <a:cs typeface="Arial" charset="0"/>
            </a:endParaRPr>
          </a:p>
        </p:txBody>
      </p:sp>
      <p:sp>
        <p:nvSpPr>
          <p:cNvPr id="4" name="Content Placeholder 3"/>
          <p:cNvSpPr>
            <a:spLocks noGrp="1"/>
          </p:cNvSpPr>
          <p:nvPr>
            <p:ph idx="1"/>
          </p:nvPr>
        </p:nvSpPr>
        <p:spPr>
          <a:xfrm>
            <a:off x="457200" y="1268760"/>
            <a:ext cx="4402832" cy="4824536"/>
          </a:xfrm>
        </p:spPr>
        <p:txBody>
          <a:bodyPr/>
          <a:lstStyle/>
          <a:p>
            <a:pPr marL="0" indent="0">
              <a:buNone/>
            </a:pPr>
            <a:r>
              <a:rPr lang="en-GB" sz="2000" dirty="0" err="1"/>
              <a:t>Vestmannaeyjar</a:t>
            </a:r>
            <a:endParaRPr lang="en-GB" sz="2000" dirty="0"/>
          </a:p>
          <a:p>
            <a:pPr lvl="1"/>
            <a:r>
              <a:rPr lang="en-GB" sz="1400" dirty="0"/>
              <a:t>Isolated heating system on an island (pop. 4500).</a:t>
            </a:r>
          </a:p>
          <a:p>
            <a:pPr lvl="1"/>
            <a:r>
              <a:rPr lang="en-GB" sz="1400" dirty="0"/>
              <a:t>Electrical boiler using curtailable electricity from the mainland, supplemented by oil when electricity was curtailed.</a:t>
            </a:r>
          </a:p>
          <a:p>
            <a:pPr lvl="1"/>
            <a:r>
              <a:rPr lang="en-GB" sz="1400" dirty="0"/>
              <a:t>A 10 MW heat pump that uses 7°C sea water has replaced the old system. Built using public grants in part. 75% decrease in electricity use.</a:t>
            </a:r>
            <a:endParaRPr lang="en-GB" sz="2000" dirty="0"/>
          </a:p>
          <a:p>
            <a:pPr marL="0" indent="0">
              <a:buNone/>
            </a:pPr>
            <a:r>
              <a:rPr lang="en-GB" sz="2000" dirty="0" err="1"/>
              <a:t>Tálknafjörður</a:t>
            </a:r>
            <a:endParaRPr lang="en-GB" sz="2000" dirty="0"/>
          </a:p>
          <a:p>
            <a:pPr lvl="1"/>
            <a:r>
              <a:rPr lang="en-GB" sz="1400" dirty="0"/>
              <a:t>Existing geothermal well providing plentiful water at 40°C in an otherwise “cold” area.</a:t>
            </a:r>
          </a:p>
          <a:p>
            <a:pPr lvl="1"/>
            <a:r>
              <a:rPr lang="en-GB" sz="1400" dirty="0"/>
              <a:t>Heat pump to be installed to raise the temperature to use for district heating in town (pop. 200).</a:t>
            </a:r>
          </a:p>
          <a:p>
            <a:pPr lvl="1"/>
            <a:r>
              <a:rPr lang="en-GB" sz="1400" dirty="0"/>
              <a:t>Will use 1/6 electricity compared to direct electrical heating.</a:t>
            </a:r>
          </a:p>
          <a:p>
            <a:pPr lvl="1"/>
            <a:endParaRPr lang="en-GB" sz="1600" dirty="0"/>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11</a:t>
            </a:fld>
            <a:endParaRPr lang="en-US"/>
          </a:p>
        </p:txBody>
      </p:sp>
      <p:pic>
        <p:nvPicPr>
          <p:cNvPr id="2050" name="Picture 2" descr="Aðstæður fyrir sjóvarmaveitu þykja sérstaklega hagstæðar í Vestmannaeyjum.">
            <a:extLst>
              <a:ext uri="{FF2B5EF4-FFF2-40B4-BE49-F238E27FC236}">
                <a16:creationId xmlns:a16="http://schemas.microsoft.com/office/drawing/2014/main" id="{A5DC70BE-40D3-42FF-BD3C-7597814717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927" y="1196752"/>
            <a:ext cx="3689095" cy="24587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álknafjörður: A Beautiful Fjord In the Westfjords - Iceland Travel Guide">
            <a:extLst>
              <a:ext uri="{FF2B5EF4-FFF2-40B4-BE49-F238E27FC236}">
                <a16:creationId xmlns:a16="http://schemas.microsoft.com/office/drawing/2014/main" id="{173AD2E6-1785-42FE-914D-996ED1F40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927" y="3865332"/>
            <a:ext cx="3689095" cy="2718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is-IS" sz="2800" dirty="0">
                <a:solidFill>
                  <a:schemeClr val="accent2"/>
                </a:solidFill>
                <a:latin typeface="+mn-lt"/>
              </a:rPr>
              <a:t>CO</a:t>
            </a:r>
            <a:r>
              <a:rPr lang="en-US" altLang="is-IS" sz="2800" baseline="-25000" dirty="0">
                <a:solidFill>
                  <a:schemeClr val="accent2"/>
                </a:solidFill>
                <a:latin typeface="+mn-lt"/>
              </a:rPr>
              <a:t>2 </a:t>
            </a:r>
            <a:r>
              <a:rPr lang="en-US" altLang="is-IS" sz="2800" dirty="0">
                <a:solidFill>
                  <a:schemeClr val="accent2"/>
                </a:solidFill>
                <a:latin typeface="+mn-lt"/>
              </a:rPr>
              <a:t>Capture and Storage</a:t>
            </a:r>
            <a:endParaRPr lang="en-US" altLang="is-IS" sz="2800" baseline="-25000" dirty="0">
              <a:solidFill>
                <a:schemeClr val="accent2"/>
              </a:solidFill>
              <a:latin typeface="+mn-lt"/>
            </a:endParaRPr>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12</a:t>
            </a:fld>
            <a:endParaRPr lang="en-US"/>
          </a:p>
        </p:txBody>
      </p:sp>
      <p:pic>
        <p:nvPicPr>
          <p:cNvPr id="6146" name="Picture 2">
            <a:extLst>
              <a:ext uri="{FF2B5EF4-FFF2-40B4-BE49-F238E27FC236}">
                <a16:creationId xmlns:a16="http://schemas.microsoft.com/office/drawing/2014/main" id="{950CF517-550E-44EB-BC4B-3F8B28D794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348880"/>
            <a:ext cx="4060575" cy="22868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F16B166-F345-4CCA-B097-79EFAD230430}"/>
              </a:ext>
            </a:extLst>
          </p:cNvPr>
          <p:cNvSpPr>
            <a:spLocks noGrp="1"/>
          </p:cNvSpPr>
          <p:nvPr>
            <p:ph idx="1"/>
          </p:nvPr>
        </p:nvSpPr>
        <p:spPr>
          <a:xfrm>
            <a:off x="467762" y="1389794"/>
            <a:ext cx="4060575" cy="4205064"/>
          </a:xfrm>
        </p:spPr>
        <p:txBody>
          <a:bodyPr/>
          <a:lstStyle/>
          <a:p>
            <a:pPr marL="0" indent="0">
              <a:buNone/>
            </a:pPr>
            <a:r>
              <a:rPr lang="en-GB" sz="2000" dirty="0" err="1">
                <a:ea typeface="+mn-ea"/>
              </a:rPr>
              <a:t>CarbFix</a:t>
            </a:r>
            <a:r>
              <a:rPr lang="en-GB" sz="2000" dirty="0">
                <a:ea typeface="+mn-ea"/>
              </a:rPr>
              <a:t> – Turning </a:t>
            </a:r>
            <a:r>
              <a:rPr lang="en-US" altLang="is-IS" sz="2000" dirty="0">
                <a:ea typeface="+mn-ea"/>
              </a:rPr>
              <a:t>CO</a:t>
            </a:r>
            <a:r>
              <a:rPr lang="en-US" altLang="is-IS" sz="2000" baseline="-25000" dirty="0">
                <a:ea typeface="+mn-ea"/>
              </a:rPr>
              <a:t>2</a:t>
            </a:r>
            <a:r>
              <a:rPr lang="en-US" altLang="is-IS" sz="2000" dirty="0">
                <a:ea typeface="+mn-ea"/>
              </a:rPr>
              <a:t> </a:t>
            </a:r>
            <a:r>
              <a:rPr lang="en-GB" sz="2000" dirty="0">
                <a:ea typeface="+mn-ea"/>
              </a:rPr>
              <a:t>to Stone</a:t>
            </a:r>
          </a:p>
          <a:p>
            <a:r>
              <a:rPr lang="en-GB" sz="1600" dirty="0"/>
              <a:t>Started as a research project in 2006 as a collaboration between Reykjavík Energy, University of Iceland and others.</a:t>
            </a:r>
          </a:p>
          <a:p>
            <a:r>
              <a:rPr lang="en-US" altLang="is-IS" sz="1600" dirty="0">
                <a:ea typeface="+mn-ea"/>
              </a:rPr>
              <a:t>CO</a:t>
            </a:r>
            <a:r>
              <a:rPr lang="en-US" altLang="is-IS" sz="1600" baseline="-25000" dirty="0">
                <a:ea typeface="+mn-ea"/>
              </a:rPr>
              <a:t>2 </a:t>
            </a:r>
            <a:r>
              <a:rPr lang="en-US" altLang="is-IS" sz="1600" dirty="0">
                <a:ea typeface="+mn-ea"/>
              </a:rPr>
              <a:t>is reinjected with wastewater from </a:t>
            </a:r>
            <a:r>
              <a:rPr lang="en-US" altLang="is-IS" sz="1600" dirty="0" err="1">
                <a:ea typeface="+mn-ea"/>
              </a:rPr>
              <a:t>Hellisheiði</a:t>
            </a:r>
            <a:r>
              <a:rPr lang="en-US" altLang="is-IS" sz="1600" dirty="0">
                <a:ea typeface="+mn-ea"/>
              </a:rPr>
              <a:t> Power Station.</a:t>
            </a:r>
            <a:endParaRPr lang="is-IS" altLang="is-IS" sz="1600" dirty="0">
              <a:ea typeface="+mn-ea"/>
            </a:endParaRPr>
          </a:p>
          <a:p>
            <a:r>
              <a:rPr lang="en-US" altLang="is-IS" sz="1600" dirty="0">
                <a:ea typeface="+mn-ea"/>
              </a:rPr>
              <a:t>CO</a:t>
            </a:r>
            <a:r>
              <a:rPr lang="en-US" altLang="is-IS" sz="1600" baseline="-25000" dirty="0">
                <a:ea typeface="+mn-ea"/>
              </a:rPr>
              <a:t>2</a:t>
            </a:r>
            <a:r>
              <a:rPr lang="is-IS" altLang="is-IS" sz="1600" baseline="-25000" dirty="0"/>
              <a:t> </a:t>
            </a:r>
            <a:r>
              <a:rPr lang="is-IS" altLang="is-IS" sz="1600" dirty="0"/>
              <a:t>is </a:t>
            </a:r>
            <a:r>
              <a:rPr lang="is-IS" altLang="is-IS" sz="1600" dirty="0" err="1"/>
              <a:t>mineralised</a:t>
            </a:r>
            <a:r>
              <a:rPr lang="is-IS" altLang="is-IS" sz="1600" dirty="0"/>
              <a:t> and </a:t>
            </a:r>
            <a:r>
              <a:rPr lang="is-IS" altLang="is-IS" sz="1600" dirty="0" err="1"/>
              <a:t>permanently</a:t>
            </a:r>
            <a:r>
              <a:rPr lang="is-IS" altLang="is-IS" sz="1600" dirty="0"/>
              <a:t> </a:t>
            </a:r>
            <a:r>
              <a:rPr lang="is-IS" altLang="is-IS" sz="1600" dirty="0" err="1"/>
              <a:t>stored</a:t>
            </a:r>
            <a:r>
              <a:rPr lang="is-IS" altLang="is-IS" sz="1600" dirty="0"/>
              <a:t> </a:t>
            </a:r>
            <a:r>
              <a:rPr lang="is-IS" altLang="is-IS" sz="1600" dirty="0" err="1"/>
              <a:t>in</a:t>
            </a:r>
            <a:r>
              <a:rPr lang="is-IS" altLang="is-IS" sz="1600" dirty="0"/>
              <a:t> </a:t>
            </a:r>
            <a:r>
              <a:rPr lang="is-IS" altLang="is-IS" sz="1600" dirty="0" err="1"/>
              <a:t>bedrock</a:t>
            </a:r>
            <a:r>
              <a:rPr lang="is-IS" altLang="is-IS" sz="1600" dirty="0"/>
              <a:t> </a:t>
            </a:r>
            <a:r>
              <a:rPr lang="is-IS" altLang="is-IS" sz="1600" dirty="0" err="1"/>
              <a:t>via</a:t>
            </a:r>
            <a:r>
              <a:rPr lang="is-IS" altLang="is-IS" sz="1600" dirty="0"/>
              <a:t> </a:t>
            </a:r>
            <a:r>
              <a:rPr lang="is-IS" altLang="is-IS" sz="1600" dirty="0" err="1"/>
              <a:t>natural</a:t>
            </a:r>
            <a:r>
              <a:rPr lang="is-IS" altLang="is-IS" sz="1600" dirty="0"/>
              <a:t> </a:t>
            </a:r>
            <a:r>
              <a:rPr lang="is-IS" altLang="is-IS" sz="1600" dirty="0" err="1"/>
              <a:t>processes</a:t>
            </a:r>
            <a:r>
              <a:rPr lang="is-IS" altLang="is-IS" sz="1600" dirty="0"/>
              <a:t> </a:t>
            </a:r>
            <a:r>
              <a:rPr lang="is-IS" altLang="is-IS" sz="1600" dirty="0" err="1"/>
              <a:t>in</a:t>
            </a:r>
            <a:r>
              <a:rPr lang="is-IS" altLang="is-IS" sz="1600" dirty="0"/>
              <a:t> </a:t>
            </a:r>
            <a:r>
              <a:rPr lang="is-IS" altLang="is-IS" sz="1600" dirty="0" err="1"/>
              <a:t>about</a:t>
            </a:r>
            <a:r>
              <a:rPr lang="is-IS" altLang="is-IS" sz="1600" dirty="0"/>
              <a:t> 2 </a:t>
            </a:r>
            <a:r>
              <a:rPr lang="is-IS" altLang="is-IS" sz="1600" dirty="0" err="1"/>
              <a:t>years</a:t>
            </a:r>
            <a:r>
              <a:rPr lang="is-IS" altLang="is-IS" sz="1600" dirty="0"/>
              <a:t>.</a:t>
            </a:r>
          </a:p>
          <a:p>
            <a:r>
              <a:rPr lang="is-IS" altLang="is-IS" sz="1600" dirty="0" err="1"/>
              <a:t>Faster</a:t>
            </a:r>
            <a:r>
              <a:rPr lang="is-IS" altLang="is-IS" sz="1600" dirty="0"/>
              <a:t> and less </a:t>
            </a:r>
            <a:r>
              <a:rPr lang="is-IS" altLang="is-IS" sz="1600" dirty="0" err="1"/>
              <a:t>expensive</a:t>
            </a:r>
            <a:r>
              <a:rPr lang="is-IS" altLang="is-IS" sz="1600" dirty="0"/>
              <a:t> </a:t>
            </a:r>
            <a:r>
              <a:rPr lang="is-IS" altLang="is-IS" sz="1600" dirty="0" err="1"/>
              <a:t>than</a:t>
            </a:r>
            <a:r>
              <a:rPr lang="is-IS" altLang="is-IS" sz="1600" dirty="0"/>
              <a:t> </a:t>
            </a:r>
            <a:r>
              <a:rPr lang="is-IS" altLang="is-IS" sz="1600" dirty="0" err="1"/>
              <a:t>most</a:t>
            </a:r>
            <a:r>
              <a:rPr lang="is-IS" altLang="is-IS" sz="1600" dirty="0"/>
              <a:t> CCS </a:t>
            </a:r>
            <a:r>
              <a:rPr lang="is-IS" altLang="is-IS" sz="1600" dirty="0" err="1"/>
              <a:t>technologies</a:t>
            </a:r>
            <a:r>
              <a:rPr lang="is-IS" altLang="is-IS" sz="1600" dirty="0"/>
              <a:t> </a:t>
            </a:r>
            <a:r>
              <a:rPr lang="is-IS" altLang="is-IS" sz="1600" dirty="0" err="1"/>
              <a:t>on</a:t>
            </a:r>
            <a:r>
              <a:rPr lang="is-IS" altLang="is-IS" sz="1600" dirty="0"/>
              <a:t> </a:t>
            </a:r>
            <a:r>
              <a:rPr lang="is-IS" altLang="is-IS" sz="1600" dirty="0" err="1"/>
              <a:t>the</a:t>
            </a:r>
            <a:r>
              <a:rPr lang="is-IS" altLang="is-IS" sz="1600" dirty="0"/>
              <a:t> market.</a:t>
            </a:r>
          </a:p>
          <a:p>
            <a:r>
              <a:rPr lang="is-IS" altLang="is-IS" sz="1600" dirty="0" err="1">
                <a:ea typeface="+mn-ea"/>
              </a:rPr>
              <a:t>Require</a:t>
            </a:r>
            <a:r>
              <a:rPr lang="is-IS" altLang="is-IS" sz="1600" dirty="0" err="1"/>
              <a:t>s</a:t>
            </a:r>
            <a:r>
              <a:rPr lang="is-IS" altLang="is-IS" sz="1600" dirty="0"/>
              <a:t> </a:t>
            </a:r>
            <a:r>
              <a:rPr lang="is-IS" altLang="is-IS" sz="1600" dirty="0" err="1"/>
              <a:t>basaltic</a:t>
            </a:r>
            <a:r>
              <a:rPr lang="is-IS" altLang="is-IS" sz="1600" dirty="0"/>
              <a:t> </a:t>
            </a:r>
            <a:r>
              <a:rPr lang="is-IS" altLang="is-IS" sz="1600" dirty="0" err="1"/>
              <a:t>bedrock</a:t>
            </a:r>
            <a:r>
              <a:rPr lang="is-IS" altLang="is-IS" sz="1600" dirty="0"/>
              <a:t>.</a:t>
            </a:r>
          </a:p>
          <a:p>
            <a:pPr marL="0" indent="0">
              <a:buNone/>
            </a:pPr>
            <a:endParaRPr lang="is-IS" altLang="is-IS" sz="1600" dirty="0">
              <a:ea typeface="+mn-ea"/>
            </a:endParaRPr>
          </a:p>
          <a:p>
            <a:pPr marL="0" indent="0">
              <a:buNone/>
            </a:pPr>
            <a:r>
              <a:rPr lang="is-IS" altLang="is-IS" sz="1600" dirty="0" err="1"/>
              <a:t>CarbFix</a:t>
            </a:r>
            <a:r>
              <a:rPr lang="is-IS" altLang="is-IS" sz="1600" dirty="0"/>
              <a:t> </a:t>
            </a:r>
            <a:r>
              <a:rPr lang="is-IS" altLang="is-IS" sz="1600" dirty="0" err="1"/>
              <a:t>has</a:t>
            </a:r>
            <a:r>
              <a:rPr lang="is-IS" altLang="is-IS" sz="1600" dirty="0"/>
              <a:t> </a:t>
            </a:r>
            <a:r>
              <a:rPr lang="is-IS" altLang="is-IS" sz="1600" dirty="0" err="1"/>
              <a:t>been</a:t>
            </a:r>
            <a:r>
              <a:rPr lang="is-IS" altLang="is-IS" sz="1600" dirty="0"/>
              <a:t> </a:t>
            </a:r>
            <a:r>
              <a:rPr lang="is-IS" altLang="is-IS" sz="1600" dirty="0" err="1"/>
              <a:t>incorporated</a:t>
            </a:r>
            <a:r>
              <a:rPr lang="is-IS" altLang="is-IS" sz="1600" dirty="0"/>
              <a:t> </a:t>
            </a:r>
            <a:r>
              <a:rPr lang="is-IS" altLang="is-IS" sz="1600" dirty="0" err="1"/>
              <a:t>in</a:t>
            </a:r>
            <a:r>
              <a:rPr lang="is-IS" altLang="is-IS" sz="1600" dirty="0"/>
              <a:t> 2021 and </a:t>
            </a:r>
            <a:r>
              <a:rPr lang="is-IS" altLang="is-IS" sz="1600" dirty="0" err="1"/>
              <a:t>has</a:t>
            </a:r>
            <a:r>
              <a:rPr lang="is-IS" altLang="is-IS" sz="1600" dirty="0"/>
              <a:t> plans for a </a:t>
            </a:r>
            <a:r>
              <a:rPr lang="is-IS" altLang="is-IS" sz="1600" dirty="0" err="1"/>
              <a:t>rapid</a:t>
            </a:r>
            <a:r>
              <a:rPr lang="is-IS" altLang="is-IS" sz="1600" dirty="0"/>
              <a:t> </a:t>
            </a:r>
            <a:r>
              <a:rPr lang="is-IS" altLang="is-IS" sz="1600" dirty="0" err="1"/>
              <a:t>scale</a:t>
            </a:r>
            <a:r>
              <a:rPr lang="is-IS" altLang="is-IS" sz="1600" dirty="0"/>
              <a:t> </a:t>
            </a:r>
            <a:r>
              <a:rPr lang="is-IS" altLang="is-IS" sz="1600" dirty="0" err="1"/>
              <a:t>up</a:t>
            </a:r>
            <a:r>
              <a:rPr lang="is-IS" altLang="is-IS" sz="1600" dirty="0"/>
              <a:t> of </a:t>
            </a:r>
            <a:r>
              <a:rPr lang="is-IS" altLang="is-IS" sz="1600" dirty="0" err="1"/>
              <a:t>the</a:t>
            </a:r>
            <a:r>
              <a:rPr lang="is-IS" altLang="is-IS" sz="1600" dirty="0"/>
              <a:t> </a:t>
            </a:r>
            <a:r>
              <a:rPr lang="is-IS" altLang="is-IS" sz="1600" dirty="0" err="1"/>
              <a:t>technology</a:t>
            </a:r>
            <a:endParaRPr lang="en-US" altLang="is-IS" sz="1600" dirty="0">
              <a:ea typeface="+mn-ea"/>
            </a:endParaRPr>
          </a:p>
        </p:txBody>
      </p:sp>
    </p:spTree>
    <p:extLst>
      <p:ext uri="{BB962C8B-B14F-4D97-AF65-F5344CB8AC3E}">
        <p14:creationId xmlns:p14="http://schemas.microsoft.com/office/powerpoint/2010/main" val="11720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is-IS" sz="2800" dirty="0">
                <a:solidFill>
                  <a:schemeClr val="accent2"/>
                </a:solidFill>
                <a:latin typeface="+mn-lt"/>
              </a:rPr>
              <a:t>CO</a:t>
            </a:r>
            <a:r>
              <a:rPr lang="en-US" altLang="is-IS" sz="2800" baseline="-25000" dirty="0">
                <a:solidFill>
                  <a:schemeClr val="accent2"/>
                </a:solidFill>
                <a:latin typeface="+mn-lt"/>
              </a:rPr>
              <a:t>2 </a:t>
            </a:r>
            <a:r>
              <a:rPr lang="en-US" altLang="is-IS" sz="2800" dirty="0">
                <a:solidFill>
                  <a:schemeClr val="accent2"/>
                </a:solidFill>
                <a:latin typeface="+mn-lt"/>
              </a:rPr>
              <a:t>Capture and Storage</a:t>
            </a:r>
            <a:endParaRPr lang="en-US" altLang="is-IS" sz="2800" baseline="-25000" dirty="0">
              <a:solidFill>
                <a:schemeClr val="accent2"/>
              </a:solidFill>
              <a:latin typeface="+mn-lt"/>
            </a:endParaRPr>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13</a:t>
            </a:fld>
            <a:endParaRPr lang="en-US"/>
          </a:p>
        </p:txBody>
      </p:sp>
      <p:sp>
        <p:nvSpPr>
          <p:cNvPr id="6" name="Content Placeholder 5">
            <a:extLst>
              <a:ext uri="{FF2B5EF4-FFF2-40B4-BE49-F238E27FC236}">
                <a16:creationId xmlns:a16="http://schemas.microsoft.com/office/drawing/2014/main" id="{BF16B166-F345-4CCA-B097-79EFAD230430}"/>
              </a:ext>
            </a:extLst>
          </p:cNvPr>
          <p:cNvSpPr>
            <a:spLocks noGrp="1"/>
          </p:cNvSpPr>
          <p:nvPr>
            <p:ph idx="1"/>
          </p:nvPr>
        </p:nvSpPr>
        <p:spPr>
          <a:xfrm>
            <a:off x="457201" y="1600201"/>
            <a:ext cx="3754760" cy="4205064"/>
          </a:xfrm>
        </p:spPr>
        <p:txBody>
          <a:bodyPr/>
          <a:lstStyle/>
          <a:p>
            <a:pPr marL="0" indent="0">
              <a:buNone/>
            </a:pPr>
            <a:r>
              <a:rPr lang="is-IS" sz="2000" dirty="0" err="1">
                <a:ea typeface="+mn-ea"/>
              </a:rPr>
              <a:t>Capturing</a:t>
            </a:r>
            <a:r>
              <a:rPr lang="is-IS" sz="2000" dirty="0">
                <a:ea typeface="+mn-ea"/>
              </a:rPr>
              <a:t> </a:t>
            </a:r>
            <a:r>
              <a:rPr lang="is-IS" sz="2000" dirty="0" err="1">
                <a:ea typeface="+mn-ea"/>
              </a:rPr>
              <a:t>Carbon</a:t>
            </a:r>
            <a:r>
              <a:rPr lang="is-IS" sz="2000" dirty="0">
                <a:ea typeface="+mn-ea"/>
              </a:rPr>
              <a:t> </a:t>
            </a:r>
            <a:r>
              <a:rPr lang="is-IS" sz="2000" dirty="0" err="1">
                <a:ea typeface="+mn-ea"/>
              </a:rPr>
              <a:t>from</a:t>
            </a:r>
            <a:r>
              <a:rPr lang="is-IS" sz="2000" dirty="0">
                <a:ea typeface="+mn-ea"/>
              </a:rPr>
              <a:t> </a:t>
            </a:r>
            <a:r>
              <a:rPr lang="is-IS" sz="2000" dirty="0" err="1">
                <a:ea typeface="+mn-ea"/>
              </a:rPr>
              <a:t>the</a:t>
            </a:r>
            <a:r>
              <a:rPr lang="is-IS" sz="2000" dirty="0">
                <a:ea typeface="+mn-ea"/>
              </a:rPr>
              <a:t> </a:t>
            </a:r>
            <a:r>
              <a:rPr lang="is-IS" sz="2000" dirty="0" err="1">
                <a:ea typeface="+mn-ea"/>
              </a:rPr>
              <a:t>atmosphere</a:t>
            </a:r>
            <a:endParaRPr lang="is-IS" sz="2000" dirty="0">
              <a:ea typeface="+mn-ea"/>
            </a:endParaRPr>
          </a:p>
          <a:p>
            <a:r>
              <a:rPr lang="is-IS" sz="1600" dirty="0" err="1"/>
              <a:t>Climeworks</a:t>
            </a:r>
            <a:r>
              <a:rPr lang="is-IS" sz="1600" dirty="0"/>
              <a:t> </a:t>
            </a:r>
            <a:r>
              <a:rPr lang="is-IS" sz="1600" dirty="0" err="1"/>
              <a:t>has</a:t>
            </a:r>
            <a:r>
              <a:rPr lang="is-IS" sz="1600" dirty="0"/>
              <a:t> </a:t>
            </a:r>
            <a:r>
              <a:rPr lang="is-IS" sz="1600" dirty="0" err="1"/>
              <a:t>installed</a:t>
            </a:r>
            <a:r>
              <a:rPr lang="is-IS" sz="1600" dirty="0"/>
              <a:t> </a:t>
            </a:r>
            <a:r>
              <a:rPr lang="is-IS" sz="1600" dirty="0" err="1"/>
              <a:t>pilot</a:t>
            </a:r>
            <a:r>
              <a:rPr lang="is-IS" sz="1600" dirty="0"/>
              <a:t> </a:t>
            </a:r>
            <a:r>
              <a:rPr lang="is-IS" sz="1600" dirty="0" err="1"/>
              <a:t>carbon</a:t>
            </a:r>
            <a:r>
              <a:rPr lang="is-IS" sz="1600" dirty="0"/>
              <a:t> </a:t>
            </a:r>
            <a:r>
              <a:rPr lang="is-IS" sz="1600" dirty="0" err="1"/>
              <a:t>collectors</a:t>
            </a:r>
            <a:r>
              <a:rPr lang="is-IS" sz="1600" dirty="0"/>
              <a:t> at Hellisheiði.</a:t>
            </a:r>
          </a:p>
          <a:p>
            <a:r>
              <a:rPr lang="is-IS" altLang="is-IS" sz="1600" dirty="0" err="1">
                <a:ea typeface="+mn-ea"/>
              </a:rPr>
              <a:t>Captured</a:t>
            </a:r>
            <a:r>
              <a:rPr lang="is-IS" altLang="is-IS" sz="1600" dirty="0">
                <a:ea typeface="+mn-ea"/>
              </a:rPr>
              <a:t> </a:t>
            </a:r>
            <a:r>
              <a:rPr lang="is-IS" altLang="is-IS" sz="1600" dirty="0" err="1">
                <a:ea typeface="+mn-ea"/>
              </a:rPr>
              <a:t>carbon</a:t>
            </a:r>
            <a:r>
              <a:rPr lang="is-IS" altLang="is-IS" sz="1600" dirty="0">
                <a:ea typeface="+mn-ea"/>
              </a:rPr>
              <a:t> is </a:t>
            </a:r>
            <a:r>
              <a:rPr lang="is-IS" altLang="is-IS" sz="1600" dirty="0" err="1">
                <a:ea typeface="+mn-ea"/>
              </a:rPr>
              <a:t>reinjected</a:t>
            </a:r>
            <a:r>
              <a:rPr lang="is-IS" altLang="is-IS" sz="1600" dirty="0">
                <a:ea typeface="+mn-ea"/>
              </a:rPr>
              <a:t> </a:t>
            </a:r>
            <a:r>
              <a:rPr lang="is-IS" altLang="is-IS" sz="1600" dirty="0" err="1">
                <a:ea typeface="+mn-ea"/>
              </a:rPr>
              <a:t>using</a:t>
            </a:r>
            <a:r>
              <a:rPr lang="is-IS" altLang="is-IS" sz="1600" dirty="0">
                <a:ea typeface="+mn-ea"/>
              </a:rPr>
              <a:t> </a:t>
            </a:r>
            <a:r>
              <a:rPr lang="is-IS" altLang="is-IS" sz="1600" dirty="0" err="1">
                <a:ea typeface="+mn-ea"/>
              </a:rPr>
              <a:t>the</a:t>
            </a:r>
            <a:r>
              <a:rPr lang="is-IS" altLang="is-IS" sz="1600" dirty="0">
                <a:ea typeface="+mn-ea"/>
              </a:rPr>
              <a:t> </a:t>
            </a:r>
            <a:r>
              <a:rPr lang="is-IS" altLang="is-IS" sz="1600" dirty="0" err="1">
                <a:ea typeface="+mn-ea"/>
              </a:rPr>
              <a:t>CarbFix</a:t>
            </a:r>
            <a:r>
              <a:rPr lang="is-IS" altLang="is-IS" sz="1600" dirty="0">
                <a:ea typeface="+mn-ea"/>
              </a:rPr>
              <a:t> </a:t>
            </a:r>
            <a:r>
              <a:rPr lang="is-IS" altLang="is-IS" sz="1600" dirty="0" err="1">
                <a:ea typeface="+mn-ea"/>
              </a:rPr>
              <a:t>method</a:t>
            </a:r>
            <a:r>
              <a:rPr lang="is-IS" altLang="is-IS" sz="1600" dirty="0">
                <a:ea typeface="+mn-ea"/>
              </a:rPr>
              <a:t>.</a:t>
            </a:r>
            <a:endParaRPr lang="en-US" altLang="is-IS" sz="1600" dirty="0">
              <a:ea typeface="+mn-ea"/>
            </a:endParaRPr>
          </a:p>
        </p:txBody>
      </p:sp>
      <p:pic>
        <p:nvPicPr>
          <p:cNvPr id="8" name="Picture 7" descr="Largest climate-positive direct air capture plant: Orca">
            <a:extLst>
              <a:ext uri="{FF2B5EF4-FFF2-40B4-BE49-F238E27FC236}">
                <a16:creationId xmlns:a16="http://schemas.microsoft.com/office/drawing/2014/main" id="{5D9C27E5-5275-45E8-B260-900A338CB1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191642"/>
            <a:ext cx="4575303" cy="3096344"/>
          </a:xfrm>
          <a:prstGeom prst="rect">
            <a:avLst/>
          </a:prstGeom>
          <a:noFill/>
          <a:ln>
            <a:noFill/>
          </a:ln>
        </p:spPr>
      </p:pic>
      <p:pic>
        <p:nvPicPr>
          <p:cNvPr id="5" name="Picture 4">
            <a:extLst>
              <a:ext uri="{FF2B5EF4-FFF2-40B4-BE49-F238E27FC236}">
                <a16:creationId xmlns:a16="http://schemas.microsoft.com/office/drawing/2014/main" id="{3E1F37A7-54A4-497F-A44E-98C7F3189559}"/>
              </a:ext>
            </a:extLst>
          </p:cNvPr>
          <p:cNvPicPr>
            <a:picLocks noChangeAspect="1"/>
          </p:cNvPicPr>
          <p:nvPr/>
        </p:nvPicPr>
        <p:blipFill>
          <a:blip r:embed="rId3"/>
          <a:stretch>
            <a:fillRect/>
          </a:stretch>
        </p:blipFill>
        <p:spPr>
          <a:xfrm>
            <a:off x="863623" y="4710961"/>
            <a:ext cx="7308304" cy="1737363"/>
          </a:xfrm>
          <a:prstGeom prst="rect">
            <a:avLst/>
          </a:prstGeom>
        </p:spPr>
      </p:pic>
    </p:spTree>
    <p:extLst>
      <p:ext uri="{BB962C8B-B14F-4D97-AF65-F5344CB8AC3E}">
        <p14:creationId xmlns:p14="http://schemas.microsoft.com/office/powerpoint/2010/main" val="285648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005" y="72703"/>
            <a:ext cx="8229600" cy="1143000"/>
          </a:xfrm>
        </p:spPr>
        <p:txBody>
          <a:bodyPr/>
          <a:lstStyle/>
          <a:p>
            <a:r>
              <a:rPr lang="en-US" altLang="is-IS" sz="2800" dirty="0">
                <a:solidFill>
                  <a:schemeClr val="accent2"/>
                </a:solidFill>
                <a:latin typeface="+mn-lt"/>
              </a:rPr>
              <a:t>How to find partners in Iceland?</a:t>
            </a:r>
            <a:endParaRPr lang="en-US" altLang="is-IS" sz="2800" baseline="-25000" dirty="0">
              <a:solidFill>
                <a:schemeClr val="accent2"/>
              </a:solidFill>
              <a:latin typeface="+mn-lt"/>
            </a:endParaRPr>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14</a:t>
            </a:fld>
            <a:endParaRPr lang="en-US"/>
          </a:p>
        </p:txBody>
      </p:sp>
      <p:sp>
        <p:nvSpPr>
          <p:cNvPr id="6" name="Content Placeholder 5">
            <a:extLst>
              <a:ext uri="{FF2B5EF4-FFF2-40B4-BE49-F238E27FC236}">
                <a16:creationId xmlns:a16="http://schemas.microsoft.com/office/drawing/2014/main" id="{BF16B166-F345-4CCA-B097-79EFAD230430}"/>
              </a:ext>
            </a:extLst>
          </p:cNvPr>
          <p:cNvSpPr>
            <a:spLocks noGrp="1"/>
          </p:cNvSpPr>
          <p:nvPr>
            <p:ph idx="1"/>
          </p:nvPr>
        </p:nvSpPr>
        <p:spPr>
          <a:xfrm>
            <a:off x="469395" y="1196752"/>
            <a:ext cx="3754760" cy="4205064"/>
          </a:xfrm>
        </p:spPr>
        <p:txBody>
          <a:bodyPr/>
          <a:lstStyle/>
          <a:p>
            <a:pPr marL="0" indent="0">
              <a:buNone/>
            </a:pPr>
            <a:r>
              <a:rPr lang="is-IS" altLang="is-IS" sz="2000" dirty="0"/>
              <a:t>Energy </a:t>
            </a:r>
            <a:r>
              <a:rPr lang="is-IS" altLang="is-IS" sz="2000" dirty="0" err="1"/>
              <a:t>Programme</a:t>
            </a:r>
            <a:r>
              <a:rPr lang="is-IS" altLang="is-IS" sz="2000" dirty="0"/>
              <a:t>: Orkustofnun - </a:t>
            </a:r>
            <a:r>
              <a:rPr lang="is-IS" altLang="is-IS" sz="2000" dirty="0" err="1"/>
              <a:t>National</a:t>
            </a:r>
            <a:r>
              <a:rPr lang="is-IS" altLang="is-IS" sz="2000" dirty="0"/>
              <a:t> Energy </a:t>
            </a:r>
            <a:r>
              <a:rPr lang="is-IS" altLang="is-IS" sz="2000" dirty="0" err="1"/>
              <a:t>Authority</a:t>
            </a:r>
            <a:r>
              <a:rPr lang="is-IS" altLang="is-IS" sz="2000" dirty="0"/>
              <a:t> of Iceland</a:t>
            </a:r>
          </a:p>
          <a:p>
            <a:pPr marL="0" indent="0">
              <a:buNone/>
            </a:pPr>
            <a:r>
              <a:rPr lang="is-IS" altLang="is-IS" sz="2000" dirty="0">
                <a:hlinkClick r:id="rId2"/>
              </a:rPr>
              <a:t>www.</a:t>
            </a:r>
            <a:r>
              <a:rPr lang="is-IS" altLang="is-IS" sz="2000" dirty="0" err="1">
                <a:hlinkClick r:id="rId2"/>
              </a:rPr>
              <a:t>nea</a:t>
            </a:r>
            <a:r>
              <a:rPr lang="is-IS" altLang="is-IS" sz="2000" dirty="0">
                <a:hlinkClick r:id="rId2"/>
              </a:rPr>
              <a:t>.is</a:t>
            </a:r>
            <a:r>
              <a:rPr lang="is-IS" altLang="is-IS" sz="2000" dirty="0"/>
              <a:t> </a:t>
            </a:r>
            <a:endParaRPr lang="en-US" altLang="is-IS" sz="1600" dirty="0">
              <a:ea typeface="+mn-ea"/>
            </a:endParaRPr>
          </a:p>
        </p:txBody>
      </p:sp>
      <p:sp>
        <p:nvSpPr>
          <p:cNvPr id="7" name="Content Placeholder 5">
            <a:extLst>
              <a:ext uri="{FF2B5EF4-FFF2-40B4-BE49-F238E27FC236}">
                <a16:creationId xmlns:a16="http://schemas.microsoft.com/office/drawing/2014/main" id="{A8762B19-C3C4-434E-B251-CA5D78BF827F}"/>
              </a:ext>
            </a:extLst>
          </p:cNvPr>
          <p:cNvSpPr txBox="1">
            <a:spLocks/>
          </p:cNvSpPr>
          <p:nvPr/>
        </p:nvSpPr>
        <p:spPr bwMode="auto">
          <a:xfrm>
            <a:off x="4788024" y="1196752"/>
            <a:ext cx="3754760" cy="4205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is-IS" altLang="is-IS" sz="2000" kern="0" dirty="0" err="1"/>
              <a:t>Research</a:t>
            </a:r>
            <a:r>
              <a:rPr lang="is-IS" altLang="is-IS" sz="2000" kern="0" dirty="0"/>
              <a:t> </a:t>
            </a:r>
            <a:r>
              <a:rPr lang="is-IS" altLang="is-IS" sz="2000" kern="0" dirty="0" err="1"/>
              <a:t>Programme</a:t>
            </a:r>
            <a:r>
              <a:rPr lang="is-IS" altLang="is-IS" sz="2000" kern="0" dirty="0"/>
              <a:t>: </a:t>
            </a:r>
          </a:p>
          <a:p>
            <a:pPr marL="0" indent="0">
              <a:buFontTx/>
              <a:buNone/>
            </a:pPr>
            <a:r>
              <a:rPr lang="is-IS" altLang="is-IS" sz="2000" kern="0" dirty="0"/>
              <a:t>Rannís – </a:t>
            </a:r>
            <a:r>
              <a:rPr lang="is-IS" altLang="is-IS" sz="2000" kern="0" dirty="0" err="1"/>
              <a:t>Icelandic</a:t>
            </a:r>
            <a:r>
              <a:rPr lang="is-IS" altLang="is-IS" sz="2000" kern="0" dirty="0"/>
              <a:t> </a:t>
            </a:r>
            <a:r>
              <a:rPr lang="is-IS" altLang="is-IS" sz="2000" kern="0" dirty="0" err="1"/>
              <a:t>Centre</a:t>
            </a:r>
            <a:r>
              <a:rPr lang="is-IS" altLang="is-IS" sz="2000" kern="0" dirty="0"/>
              <a:t> for </a:t>
            </a:r>
            <a:r>
              <a:rPr lang="is-IS" altLang="is-IS" sz="2000" kern="0" dirty="0" err="1"/>
              <a:t>Research</a:t>
            </a:r>
            <a:endParaRPr lang="is-IS" altLang="is-IS" sz="2000" kern="0" dirty="0"/>
          </a:p>
          <a:p>
            <a:pPr marL="0" indent="0">
              <a:buFontTx/>
              <a:buNone/>
            </a:pPr>
            <a:r>
              <a:rPr lang="is-IS" altLang="is-IS" sz="2000" kern="0" dirty="0">
                <a:hlinkClick r:id="rId3"/>
              </a:rPr>
              <a:t>en.</a:t>
            </a:r>
            <a:r>
              <a:rPr lang="is-IS" altLang="is-IS" sz="2000" kern="0" dirty="0" err="1">
                <a:hlinkClick r:id="rId3"/>
              </a:rPr>
              <a:t>rannis</a:t>
            </a:r>
            <a:r>
              <a:rPr lang="is-IS" altLang="is-IS" sz="2000" kern="0" dirty="0">
                <a:hlinkClick r:id="rId3"/>
              </a:rPr>
              <a:t>.is</a:t>
            </a:r>
            <a:endParaRPr lang="en-US" altLang="is-IS" sz="1600" kern="0" dirty="0"/>
          </a:p>
        </p:txBody>
      </p:sp>
      <p:sp>
        <p:nvSpPr>
          <p:cNvPr id="9" name="Content Placeholder 5">
            <a:extLst>
              <a:ext uri="{FF2B5EF4-FFF2-40B4-BE49-F238E27FC236}">
                <a16:creationId xmlns:a16="http://schemas.microsoft.com/office/drawing/2014/main" id="{424337E4-7883-44B0-91C9-A50D34F73E78}"/>
              </a:ext>
            </a:extLst>
          </p:cNvPr>
          <p:cNvSpPr txBox="1">
            <a:spLocks/>
          </p:cNvSpPr>
          <p:nvPr/>
        </p:nvSpPr>
        <p:spPr bwMode="auto">
          <a:xfrm>
            <a:off x="827584" y="2852936"/>
            <a:ext cx="8639109" cy="4205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pPr>
            <a:r>
              <a:rPr lang="is-IS" altLang="is-IS" sz="2000" kern="0" dirty="0" err="1">
                <a:hlinkClick r:id="rId4"/>
              </a:rPr>
              <a:t>Find</a:t>
            </a:r>
            <a:r>
              <a:rPr lang="is-IS" altLang="is-IS" sz="2000" kern="0" dirty="0">
                <a:hlinkClick r:id="rId4"/>
              </a:rPr>
              <a:t> a </a:t>
            </a:r>
            <a:r>
              <a:rPr lang="is-IS" altLang="is-IS" sz="2000" kern="0" dirty="0" err="1">
                <a:hlinkClick r:id="rId4"/>
              </a:rPr>
              <a:t>partner</a:t>
            </a:r>
            <a:r>
              <a:rPr lang="is-IS" altLang="is-IS" sz="2000" kern="0" dirty="0">
                <a:hlinkClick r:id="rId4"/>
              </a:rPr>
              <a:t> </a:t>
            </a:r>
            <a:r>
              <a:rPr lang="is-IS" altLang="is-IS" sz="2000" kern="0" dirty="0" err="1">
                <a:hlinkClick r:id="rId4"/>
              </a:rPr>
              <a:t>in</a:t>
            </a:r>
            <a:r>
              <a:rPr lang="is-IS" altLang="is-IS" sz="2000" kern="0" dirty="0">
                <a:hlinkClick r:id="rId4"/>
              </a:rPr>
              <a:t> </a:t>
            </a:r>
            <a:r>
              <a:rPr lang="is-IS" altLang="is-IS" sz="2000" kern="0" dirty="0" err="1">
                <a:hlinkClick r:id="rId4"/>
              </a:rPr>
              <a:t>the</a:t>
            </a:r>
            <a:r>
              <a:rPr lang="is-IS" altLang="is-IS" sz="2000" kern="0" dirty="0">
                <a:hlinkClick r:id="rId4"/>
              </a:rPr>
              <a:t> Foreign Ministry </a:t>
            </a:r>
            <a:r>
              <a:rPr lang="is-IS" altLang="is-IS" sz="2000" kern="0" dirty="0" err="1">
                <a:hlinkClick r:id="rId4"/>
              </a:rPr>
              <a:t>database</a:t>
            </a:r>
            <a:endParaRPr lang="is-IS" altLang="is-IS" sz="2000" kern="0" dirty="0"/>
          </a:p>
          <a:p>
            <a:pPr marL="0" indent="0">
              <a:buFontTx/>
              <a:buNone/>
            </a:pPr>
            <a:r>
              <a:rPr lang="en-US" altLang="is-IS" sz="1600" kern="0" dirty="0"/>
              <a:t>https://www.government.is/topics/foreign-affairs/iceland-in-europe/eea-grants/</a:t>
            </a:r>
          </a:p>
        </p:txBody>
      </p:sp>
      <p:pic>
        <p:nvPicPr>
          <p:cNvPr id="10" name="Picture 9">
            <a:extLst>
              <a:ext uri="{FF2B5EF4-FFF2-40B4-BE49-F238E27FC236}">
                <a16:creationId xmlns:a16="http://schemas.microsoft.com/office/drawing/2014/main" id="{CE3E18CD-D949-4635-8442-7F8E9E630833}"/>
              </a:ext>
            </a:extLst>
          </p:cNvPr>
          <p:cNvPicPr>
            <a:picLocks noChangeAspect="1"/>
          </p:cNvPicPr>
          <p:nvPr/>
        </p:nvPicPr>
        <p:blipFill>
          <a:blip r:embed="rId5"/>
          <a:stretch>
            <a:fillRect/>
          </a:stretch>
        </p:blipFill>
        <p:spPr>
          <a:xfrm>
            <a:off x="1536391" y="3570051"/>
            <a:ext cx="6071217" cy="2332824"/>
          </a:xfrm>
          <a:prstGeom prst="rect">
            <a:avLst/>
          </a:prstGeom>
        </p:spPr>
      </p:pic>
    </p:spTree>
    <p:extLst>
      <p:ext uri="{BB962C8B-B14F-4D97-AF65-F5344CB8AC3E}">
        <p14:creationId xmlns:p14="http://schemas.microsoft.com/office/powerpoint/2010/main" val="330038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nline image 1"/>
          <p:cNvSpPr>
            <a:spLocks noChangeAspect="1" noChangeArrowheads="1"/>
          </p:cNvSpPr>
          <p:nvPr/>
        </p:nvSpPr>
        <p:spPr bwMode="auto">
          <a:xfrm>
            <a:off x="155575" y="-144463"/>
            <a:ext cx="1562096" cy="1562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6" name="AutoShape 4" descr="Inline image 1"/>
          <p:cNvSpPr>
            <a:spLocks noChangeAspect="1" noChangeArrowheads="1"/>
          </p:cNvSpPr>
          <p:nvPr/>
        </p:nvSpPr>
        <p:spPr bwMode="auto">
          <a:xfrm>
            <a:off x="155574" y="-144463"/>
            <a:ext cx="2421327" cy="24213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6" descr="Inline image 1"/>
          <p:cNvSpPr>
            <a:spLocks noChangeAspect="1" noChangeArrowheads="1"/>
          </p:cNvSpPr>
          <p:nvPr/>
        </p:nvSpPr>
        <p:spPr bwMode="auto">
          <a:xfrm>
            <a:off x="155575" y="-1447800"/>
            <a:ext cx="3914775"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9" name="TextBox 8"/>
          <p:cNvSpPr txBox="1"/>
          <p:nvPr/>
        </p:nvSpPr>
        <p:spPr>
          <a:xfrm>
            <a:off x="-45593" y="-49246"/>
            <a:ext cx="9272140" cy="6858000"/>
          </a:xfrm>
          <a:prstGeom prst="rect">
            <a:avLst/>
          </a:prstGeom>
          <a:solidFill>
            <a:srgbClr val="02457A"/>
          </a:solidFill>
        </p:spPr>
        <p:txBody>
          <a:bodyPr wrap="square" rtlCol="0">
            <a:spAutoFit/>
          </a:bodyPr>
          <a:lstStyle/>
          <a:p>
            <a:endParaRPr lang="is-IS" dirty="0"/>
          </a:p>
        </p:txBody>
      </p:sp>
      <p:pic>
        <p:nvPicPr>
          <p:cNvPr id="253954" name="Picture 2" descr="http://upload.wikimedia.org/wikipedia/commons/thumb/9/90/Coat_of_arms_of_Iceland.svg/640px-Coat_of_arms_of_Iceland.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42" y="120117"/>
            <a:ext cx="1572425" cy="16633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04" y="4784165"/>
            <a:ext cx="961231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208344" y="-49246"/>
            <a:ext cx="5091230" cy="4833411"/>
          </a:xfrm>
          <a:prstGeom prst="rect">
            <a:avLst/>
          </a:prstGeom>
        </p:spPr>
      </p:pic>
      <p:sp>
        <p:nvSpPr>
          <p:cNvPr id="37" name="Rectangle 2"/>
          <p:cNvSpPr>
            <a:spLocks noGrp="1" noChangeArrowheads="1"/>
          </p:cNvSpPr>
          <p:nvPr>
            <p:ph type="title" idx="4294967295"/>
          </p:nvPr>
        </p:nvSpPr>
        <p:spPr>
          <a:xfrm>
            <a:off x="300793" y="2402687"/>
            <a:ext cx="3624338" cy="1143000"/>
          </a:xfrm>
        </p:spPr>
        <p:txBody>
          <a:bodyPr/>
          <a:lstStyle/>
          <a:p>
            <a:pPr eaLnBrk="1" hangingPunct="1"/>
            <a:r>
              <a:rPr lang="is-IS" sz="3600" dirty="0">
                <a:solidFill>
                  <a:schemeClr val="bg1"/>
                </a:solidFill>
              </a:rPr>
              <a:t>Thank you</a:t>
            </a:r>
          </a:p>
        </p:txBody>
      </p:sp>
      <p:sp>
        <p:nvSpPr>
          <p:cNvPr id="3" name="Slide Number Placeholder 2"/>
          <p:cNvSpPr>
            <a:spLocks noGrp="1"/>
          </p:cNvSpPr>
          <p:nvPr>
            <p:ph type="sldNum" sz="quarter" idx="11"/>
          </p:nvPr>
        </p:nvSpPr>
        <p:spPr/>
        <p:txBody>
          <a:bodyPr/>
          <a:lstStyle/>
          <a:p>
            <a:pPr>
              <a:defRPr/>
            </a:pPr>
            <a:fld id="{0341FACE-AEB3-4341-9900-CDF440BCCB2C}" type="slidenum">
              <a:rPr lang="en-US" smtClean="0"/>
              <a:pPr>
                <a:defRPr/>
              </a:pPr>
              <a:t>15</a:t>
            </a:fld>
            <a:endParaRPr lang="en-US"/>
          </a:p>
        </p:txBody>
      </p:sp>
    </p:spTree>
    <p:extLst>
      <p:ext uri="{BB962C8B-B14F-4D97-AF65-F5344CB8AC3E}">
        <p14:creationId xmlns:p14="http://schemas.microsoft.com/office/powerpoint/2010/main" val="294373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836712" y="450214"/>
            <a:ext cx="8229600" cy="560387"/>
          </a:xfrm>
        </p:spPr>
        <p:txBody>
          <a:bodyPr/>
          <a:lstStyle/>
          <a:p>
            <a:r>
              <a:rPr lang="en-US" altLang="is-IS" sz="3600" dirty="0">
                <a:solidFill>
                  <a:srgbClr val="333399"/>
                </a:solidFill>
              </a:rPr>
              <a:t>EEA Grants</a:t>
            </a:r>
          </a:p>
        </p:txBody>
      </p:sp>
      <p:sp>
        <p:nvSpPr>
          <p:cNvPr id="22531" name="Text Box 3"/>
          <p:cNvSpPr txBox="1">
            <a:spLocks noChangeArrowheads="1"/>
          </p:cNvSpPr>
          <p:nvPr/>
        </p:nvSpPr>
        <p:spPr bwMode="auto">
          <a:xfrm>
            <a:off x="112671" y="1988840"/>
            <a:ext cx="5308399" cy="3139321"/>
          </a:xfrm>
          <a:prstGeom prst="rect">
            <a:avLst/>
          </a:prstGeom>
          <a:noFill/>
          <a:ln>
            <a:noFill/>
          </a:ln>
          <a:effectLst/>
          <a:extLst>
            <a:ext uri="{909E8E84-426E-40DD-AFC4-6F175D3DCCD1}">
              <a14:hiddenFill xmlns:a14="http://schemas.microsoft.com/office/drawing/2010/main">
                <a:solidFill>
                  <a:schemeClr val="tx2">
                    <a:alpha val="50195"/>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is-IS" sz="2200" dirty="0" err="1">
                <a:latin typeface="+mn-lt"/>
              </a:rPr>
              <a:t>Orkustofnun</a:t>
            </a:r>
            <a:r>
              <a:rPr lang="en-US" altLang="is-IS" sz="2200" dirty="0">
                <a:latin typeface="+mn-lt"/>
              </a:rPr>
              <a:t> became involved as DPP in the previous period (2009-2014).</a:t>
            </a:r>
          </a:p>
          <a:p>
            <a:pPr marL="342900" indent="-342900">
              <a:buFont typeface="Arial" panose="020B0604020202020204" pitchFamily="34" charset="0"/>
              <a:buChar char="•"/>
            </a:pPr>
            <a:r>
              <a:rPr lang="en-US" altLang="is-IS" sz="2200" dirty="0">
                <a:latin typeface="+mn-lt"/>
              </a:rPr>
              <a:t>Focus on geothermal energy and district heating.</a:t>
            </a:r>
          </a:p>
          <a:p>
            <a:pPr marL="342900" indent="-342900">
              <a:buFont typeface="Arial" panose="020B0604020202020204" pitchFamily="34" charset="0"/>
              <a:buChar char="•"/>
            </a:pPr>
            <a:r>
              <a:rPr lang="en-US" altLang="is-IS" sz="2200" dirty="0">
                <a:latin typeface="+mn-lt"/>
              </a:rPr>
              <a:t>2009-2014: DPP in Hungary, Portugal (Azores) and Romania.</a:t>
            </a:r>
          </a:p>
          <a:p>
            <a:pPr marL="342900" indent="-342900">
              <a:buFont typeface="Arial" panose="020B0604020202020204" pitchFamily="34" charset="0"/>
              <a:buChar char="•"/>
            </a:pPr>
            <a:r>
              <a:rPr lang="en-US" altLang="is-IS" sz="2200" dirty="0">
                <a:latin typeface="+mn-lt"/>
              </a:rPr>
              <a:t>Current </a:t>
            </a:r>
            <a:r>
              <a:rPr lang="en-US" altLang="is-IS" sz="2200" dirty="0" err="1">
                <a:latin typeface="+mn-lt"/>
              </a:rPr>
              <a:t>programme</a:t>
            </a:r>
            <a:r>
              <a:rPr lang="en-US" altLang="is-IS" sz="2200" dirty="0">
                <a:latin typeface="+mn-lt"/>
              </a:rPr>
              <a:t>: DPP in energy </a:t>
            </a:r>
            <a:r>
              <a:rPr lang="en-US" altLang="is-IS" sz="2200" dirty="0" err="1">
                <a:latin typeface="+mn-lt"/>
              </a:rPr>
              <a:t>programmes</a:t>
            </a:r>
            <a:r>
              <a:rPr lang="en-US" altLang="is-IS" sz="2200" dirty="0">
                <a:latin typeface="+mn-lt"/>
              </a:rPr>
              <a:t> in Poland, Bulgaria, Romania and Hungary.</a:t>
            </a:r>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2</a:t>
            </a:fld>
            <a:endParaRPr lang="en-US"/>
          </a:p>
        </p:txBody>
      </p:sp>
      <p:pic>
        <p:nvPicPr>
          <p:cNvPr id="6" name="Picture 5">
            <a:extLst>
              <a:ext uri="{FF2B5EF4-FFF2-40B4-BE49-F238E27FC236}">
                <a16:creationId xmlns:a16="http://schemas.microsoft.com/office/drawing/2014/main" id="{8D939DF4-7166-4287-981A-AF62DC04DA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259504"/>
            <a:ext cx="2143795" cy="1502193"/>
          </a:xfrm>
          <a:prstGeom prst="rect">
            <a:avLst/>
          </a:prstGeom>
        </p:spPr>
      </p:pic>
      <p:pic>
        <p:nvPicPr>
          <p:cNvPr id="7" name="Picture 6">
            <a:extLst>
              <a:ext uri="{FF2B5EF4-FFF2-40B4-BE49-F238E27FC236}">
                <a16:creationId xmlns:a16="http://schemas.microsoft.com/office/drawing/2014/main" id="{BF8613F6-3E05-4F8A-8D60-9730665ADD93}"/>
              </a:ext>
            </a:extLst>
          </p:cNvPr>
          <p:cNvPicPr>
            <a:picLocks noChangeAspect="1"/>
          </p:cNvPicPr>
          <p:nvPr/>
        </p:nvPicPr>
        <p:blipFill>
          <a:blip r:embed="rId4"/>
          <a:stretch>
            <a:fillRect/>
          </a:stretch>
        </p:blipFill>
        <p:spPr>
          <a:xfrm>
            <a:off x="5508104" y="2067879"/>
            <a:ext cx="3508199" cy="3691682"/>
          </a:xfrm>
          <a:prstGeom prst="rect">
            <a:avLst/>
          </a:prstGeom>
        </p:spPr>
      </p:pic>
    </p:spTree>
    <p:extLst>
      <p:ext uri="{BB962C8B-B14F-4D97-AF65-F5344CB8AC3E}">
        <p14:creationId xmlns:p14="http://schemas.microsoft.com/office/powerpoint/2010/main" val="193573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5299" y="160337"/>
            <a:ext cx="9155360" cy="1143000"/>
          </a:xfrm>
        </p:spPr>
        <p:txBody>
          <a:bodyPr vert="horz" wrap="square" lIns="91440" tIns="45720" rIns="91440" bIns="45720" numCol="1" anchor="ctr" anchorCtr="0" compatLnSpc="1">
            <a:prstTxWarp prst="textNoShape">
              <a:avLst/>
            </a:prstTxWarp>
            <a:normAutofit/>
          </a:bodyPr>
          <a:lstStyle/>
          <a:p>
            <a:pPr>
              <a:lnSpc>
                <a:spcPct val="90000"/>
              </a:lnSpc>
            </a:pPr>
            <a:r>
              <a:rPr lang="en-US" altLang="is-IS" sz="3700" dirty="0">
                <a:solidFill>
                  <a:schemeClr val="accent2"/>
                </a:solidFill>
              </a:rPr>
              <a:t>Research and innovation topics in Iceland</a:t>
            </a:r>
          </a:p>
        </p:txBody>
      </p:sp>
      <p:sp>
        <p:nvSpPr>
          <p:cNvPr id="22531" name="Text Box 3"/>
          <p:cNvSpPr txBox="1">
            <a:spLocks noChangeArrowheads="1"/>
          </p:cNvSpPr>
          <p:nvPr/>
        </p:nvSpPr>
        <p:spPr bwMode="auto">
          <a:xfrm>
            <a:off x="457200" y="1303337"/>
            <a:ext cx="4038600" cy="4525963"/>
          </a:xfrm>
          <a:prstGeom prst="rect">
            <a:avLst/>
          </a:prstGeom>
          <a:noFill/>
          <a:ln w="9525">
            <a:noFill/>
            <a:miter lim="800000"/>
            <a:headEnd/>
            <a:tailEnd/>
          </a:ln>
          <a:extLst>
            <a:ext uri="{909E8E84-426E-40DD-AFC4-6F175D3DCCD1}">
              <a14:hiddenFill xmlns:a14="http://schemas.microsoft.com/office/drawing/2010/main">
                <a:solidFill>
                  <a:schemeClr val="tx2">
                    <a:alpha val="50195"/>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0" hangingPunct="0">
              <a:lnSpc>
                <a:spcPct val="90000"/>
              </a:lnSpc>
              <a:spcBef>
                <a:spcPct val="20000"/>
              </a:spcBef>
              <a:buFont typeface="Arial" panose="020B0604020202020204" pitchFamily="34" charset="0"/>
              <a:buChar char="•"/>
            </a:pPr>
            <a:r>
              <a:rPr lang="en-US" altLang="is-IS" sz="2200" dirty="0">
                <a:latin typeface="+mn-lt"/>
                <a:cs typeface="+mn-cs"/>
              </a:rPr>
              <a:t>Geothermal</a:t>
            </a:r>
          </a:p>
          <a:p>
            <a:pPr marL="1085850" lvl="1" indent="-342900" eaLnBrk="0" hangingPunct="0">
              <a:lnSpc>
                <a:spcPct val="90000"/>
              </a:lnSpc>
              <a:spcBef>
                <a:spcPct val="20000"/>
              </a:spcBef>
              <a:buFont typeface="Arial" panose="020B0604020202020204" pitchFamily="34" charset="0"/>
              <a:buChar char="•"/>
            </a:pPr>
            <a:r>
              <a:rPr lang="en-US" altLang="is-IS" sz="2200" dirty="0">
                <a:latin typeface="+mn-lt"/>
                <a:cs typeface="+mn-cs"/>
              </a:rPr>
              <a:t>Deep geothermal – super critical</a:t>
            </a:r>
          </a:p>
          <a:p>
            <a:pPr marL="1085850" lvl="1" indent="-342900" eaLnBrk="0" hangingPunct="0">
              <a:lnSpc>
                <a:spcPct val="90000"/>
              </a:lnSpc>
              <a:spcBef>
                <a:spcPct val="20000"/>
              </a:spcBef>
              <a:buFont typeface="Arial" panose="020B0604020202020204" pitchFamily="34" charset="0"/>
              <a:buChar char="•"/>
            </a:pPr>
            <a:r>
              <a:rPr lang="en-US" altLang="is-IS" sz="2200" dirty="0">
                <a:latin typeface="+mn-lt"/>
                <a:cs typeface="+mn-cs"/>
              </a:rPr>
              <a:t>Better </a:t>
            </a:r>
            <a:r>
              <a:rPr lang="en-US" altLang="is-IS" sz="2200" dirty="0" err="1">
                <a:latin typeface="+mn-lt"/>
                <a:cs typeface="+mn-cs"/>
              </a:rPr>
              <a:t>utilisation</a:t>
            </a:r>
            <a:r>
              <a:rPr lang="en-US" altLang="is-IS" sz="2200" dirty="0">
                <a:latin typeface="+mn-lt"/>
                <a:cs typeface="+mn-cs"/>
              </a:rPr>
              <a:t> of Resources – Resource parks</a:t>
            </a:r>
          </a:p>
          <a:p>
            <a:pPr marL="342900" indent="-342900" eaLnBrk="0" hangingPunct="0">
              <a:lnSpc>
                <a:spcPct val="90000"/>
              </a:lnSpc>
              <a:spcBef>
                <a:spcPct val="20000"/>
              </a:spcBef>
              <a:buFont typeface="Arial" panose="020B0604020202020204" pitchFamily="34" charset="0"/>
              <a:buChar char="•"/>
            </a:pPr>
            <a:r>
              <a:rPr lang="en-US" altLang="is-IS" sz="2200" dirty="0">
                <a:latin typeface="+mn-lt"/>
                <a:cs typeface="+mn-cs"/>
              </a:rPr>
              <a:t>Transition to zero-carbon society and increased energy efficiency</a:t>
            </a:r>
          </a:p>
          <a:p>
            <a:pPr marL="1085850" lvl="1" indent="-342900" eaLnBrk="0" hangingPunct="0">
              <a:lnSpc>
                <a:spcPct val="90000"/>
              </a:lnSpc>
              <a:spcBef>
                <a:spcPct val="20000"/>
              </a:spcBef>
              <a:buFont typeface="Arial" panose="020B0604020202020204" pitchFamily="34" charset="0"/>
              <a:buChar char="•"/>
            </a:pPr>
            <a:r>
              <a:rPr lang="en-US" altLang="is-IS" sz="2200" dirty="0">
                <a:latin typeface="+mn-lt"/>
                <a:cs typeface="+mn-cs"/>
              </a:rPr>
              <a:t>Off-grid solutions</a:t>
            </a:r>
          </a:p>
          <a:p>
            <a:pPr marL="1085850" lvl="1" indent="-342900" eaLnBrk="0" hangingPunct="0">
              <a:lnSpc>
                <a:spcPct val="90000"/>
              </a:lnSpc>
              <a:spcBef>
                <a:spcPct val="20000"/>
              </a:spcBef>
              <a:buFont typeface="Arial" panose="020B0604020202020204" pitchFamily="34" charset="0"/>
              <a:buChar char="•"/>
            </a:pPr>
            <a:r>
              <a:rPr lang="en-US" altLang="is-IS" sz="2200" dirty="0">
                <a:latin typeface="+mn-lt"/>
                <a:cs typeface="+mn-cs"/>
              </a:rPr>
              <a:t>Heat pumps</a:t>
            </a:r>
          </a:p>
          <a:p>
            <a:pPr marL="1085850" lvl="1" indent="-342900" eaLnBrk="0" hangingPunct="0">
              <a:lnSpc>
                <a:spcPct val="90000"/>
              </a:lnSpc>
              <a:spcBef>
                <a:spcPct val="20000"/>
              </a:spcBef>
              <a:buFont typeface="Arial" panose="020B0604020202020204" pitchFamily="34" charset="0"/>
              <a:buChar char="•"/>
            </a:pPr>
            <a:r>
              <a:rPr lang="en-US" altLang="is-IS" sz="2200" dirty="0">
                <a:latin typeface="+mn-lt"/>
                <a:cs typeface="+mn-cs"/>
              </a:rPr>
              <a:t>Hydrogen</a:t>
            </a:r>
          </a:p>
          <a:p>
            <a:pPr marL="342900" indent="-342900" eaLnBrk="0" hangingPunct="0">
              <a:lnSpc>
                <a:spcPct val="90000"/>
              </a:lnSpc>
              <a:spcBef>
                <a:spcPct val="20000"/>
              </a:spcBef>
              <a:buFont typeface="Arial" panose="020B0604020202020204" pitchFamily="34" charset="0"/>
              <a:buChar char="•"/>
            </a:pPr>
            <a:r>
              <a:rPr lang="en-US" altLang="is-IS" sz="2200" dirty="0">
                <a:latin typeface="+mn-lt"/>
                <a:cs typeface="+mn-cs"/>
              </a:rPr>
              <a:t>CO</a:t>
            </a:r>
            <a:r>
              <a:rPr lang="en-US" altLang="is-IS" sz="2200" baseline="-25000" dirty="0">
                <a:latin typeface="+mn-lt"/>
                <a:cs typeface="+mn-cs"/>
              </a:rPr>
              <a:t>2 </a:t>
            </a:r>
            <a:r>
              <a:rPr lang="en-US" altLang="is-IS" sz="2200" dirty="0">
                <a:latin typeface="+mn-lt"/>
                <a:cs typeface="+mn-cs"/>
              </a:rPr>
              <a:t>capture and storage</a:t>
            </a:r>
            <a:endParaRPr lang="en-US" altLang="is-IS" sz="2200" baseline="-25000" dirty="0">
              <a:latin typeface="+mn-lt"/>
              <a:cs typeface="+mn-cs"/>
            </a:endParaRPr>
          </a:p>
          <a:p>
            <a:pPr marL="342900" indent="-342900" eaLnBrk="0" hangingPunct="0">
              <a:lnSpc>
                <a:spcPct val="90000"/>
              </a:lnSpc>
              <a:spcBef>
                <a:spcPct val="20000"/>
              </a:spcBef>
              <a:buFont typeface="Arial" panose="020B0604020202020204" pitchFamily="34" charset="0"/>
              <a:buChar char="•"/>
            </a:pPr>
            <a:endParaRPr lang="en-US" altLang="is-IS" sz="2200" dirty="0">
              <a:latin typeface="+mn-lt"/>
              <a:cs typeface="+mn-cs"/>
            </a:endParaRPr>
          </a:p>
        </p:txBody>
      </p:sp>
      <p:pic>
        <p:nvPicPr>
          <p:cNvPr id="7170" name="Picture 2" descr="Eimur: Strengthening innovation and use in relation to geothermal heat -  Icelandic Times">
            <a:extLst>
              <a:ext uri="{FF2B5EF4-FFF2-40B4-BE49-F238E27FC236}">
                <a16:creationId xmlns:a16="http://schemas.microsoft.com/office/drawing/2014/main" id="{79A90997-AABE-47FD-B91B-BFE859D635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54" r="31083" b="-1"/>
          <a:stretch/>
        </p:blipFill>
        <p:spPr bwMode="auto">
          <a:xfrm>
            <a:off x="4648200" y="1600200"/>
            <a:ext cx="4038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a:xfrm>
            <a:off x="6975475" y="6245225"/>
            <a:ext cx="2133600" cy="476250"/>
          </a:xfrm>
        </p:spPr>
        <p:txBody>
          <a:bodyPr vert="horz" wrap="square" lIns="91440" tIns="45720" rIns="91440" bIns="45720" numCol="1" anchor="t" anchorCtr="0" compatLnSpc="1">
            <a:prstTxWarp prst="textNoShape">
              <a:avLst/>
            </a:prstTxWarp>
            <a:normAutofit/>
          </a:bodyPr>
          <a:lstStyle/>
          <a:p>
            <a:pPr>
              <a:spcAft>
                <a:spcPts val="600"/>
              </a:spcAft>
              <a:defRPr/>
            </a:pPr>
            <a:fld id="{1C2A37E1-655F-4975-A41B-5D2039945D1E}" type="slidenum">
              <a:rPr lang="en-US" kern="1200">
                <a:latin typeface="Arial" charset="0"/>
                <a:ea typeface="+mn-ea"/>
                <a:cs typeface="Arial" charset="0"/>
              </a:rPr>
              <a:pPr>
                <a:spcAft>
                  <a:spcPts val="600"/>
                </a:spcAft>
                <a:defRPr/>
              </a:pPr>
              <a:t>3</a:t>
            </a:fld>
            <a:endParaRPr lang="en-US" kern="1200">
              <a:latin typeface="Arial" charset="0"/>
              <a:ea typeface="+mn-ea"/>
              <a:cs typeface="Arial" charset="0"/>
            </a:endParaRPr>
          </a:p>
        </p:txBody>
      </p:sp>
    </p:spTree>
    <p:extLst>
      <p:ext uri="{BB962C8B-B14F-4D97-AF65-F5344CB8AC3E}">
        <p14:creationId xmlns:p14="http://schemas.microsoft.com/office/powerpoint/2010/main" val="362742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476672"/>
            <a:ext cx="8229600" cy="560387"/>
          </a:xfrm>
        </p:spPr>
        <p:txBody>
          <a:bodyPr/>
          <a:lstStyle/>
          <a:p>
            <a:r>
              <a:rPr lang="en-US" altLang="is-IS" sz="3600" dirty="0" err="1">
                <a:solidFill>
                  <a:srgbClr val="333399"/>
                </a:solidFill>
              </a:rPr>
              <a:t>Geothermica</a:t>
            </a:r>
            <a:endParaRPr lang="en-US" altLang="is-IS" sz="3600" dirty="0">
              <a:solidFill>
                <a:srgbClr val="333399"/>
              </a:solidFill>
            </a:endParaRPr>
          </a:p>
        </p:txBody>
      </p:sp>
      <p:sp>
        <p:nvSpPr>
          <p:cNvPr id="22531" name="Text Box 3"/>
          <p:cNvSpPr txBox="1">
            <a:spLocks noChangeArrowheads="1"/>
          </p:cNvSpPr>
          <p:nvPr/>
        </p:nvSpPr>
        <p:spPr bwMode="auto">
          <a:xfrm>
            <a:off x="323528" y="1484784"/>
            <a:ext cx="8229599" cy="1815882"/>
          </a:xfrm>
          <a:prstGeom prst="rect">
            <a:avLst/>
          </a:prstGeom>
          <a:noFill/>
          <a:ln>
            <a:noFill/>
          </a:ln>
          <a:effectLst/>
          <a:extLst>
            <a:ext uri="{909E8E84-426E-40DD-AFC4-6F175D3DCCD1}">
              <a14:hiddenFill xmlns:a14="http://schemas.microsoft.com/office/drawing/2010/main">
                <a:solidFill>
                  <a:schemeClr val="tx2">
                    <a:alpha val="50195"/>
                  </a:scheme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a:latin typeface="+mn-lt"/>
              </a:rPr>
              <a:t>GEOTHERMICA targets innovation in the way geothermal energy supply and integrates into Europe's future energy system. GEOTHERMICA focuses on three technological themes, which cover all stages in the development cycle of a secure, sustainable, competitive and affordable geothermal installation:</a:t>
            </a:r>
          </a:p>
          <a:p>
            <a:pPr lvl="1" indent="-342900">
              <a:buFont typeface="Arial" panose="020B0604020202020204" pitchFamily="34" charset="0"/>
              <a:buChar char="•"/>
            </a:pPr>
            <a:r>
              <a:rPr lang="en-US" sz="1400" dirty="0">
                <a:latin typeface="+mn-lt"/>
              </a:rPr>
              <a:t>Identification and assessment of geothermal resources suitable for direct use and power generation</a:t>
            </a:r>
          </a:p>
          <a:p>
            <a:pPr lvl="1" indent="-342900">
              <a:buFont typeface="Arial" panose="020B0604020202020204" pitchFamily="34" charset="0"/>
              <a:buChar char="•"/>
            </a:pPr>
            <a:r>
              <a:rPr lang="en-US" sz="1400" dirty="0">
                <a:latin typeface="+mn-lt"/>
              </a:rPr>
              <a:t>Geothermal resource development (drilling, completion, materials and equipment)</a:t>
            </a:r>
          </a:p>
          <a:p>
            <a:pPr lvl="1" indent="-342900">
              <a:buFont typeface="Arial" panose="020B0604020202020204" pitchFamily="34" charset="0"/>
              <a:buChar char="•"/>
            </a:pPr>
            <a:r>
              <a:rPr lang="en-US" sz="1400" dirty="0">
                <a:latin typeface="+mn-lt"/>
              </a:rPr>
              <a:t>Supply and </a:t>
            </a:r>
            <a:r>
              <a:rPr lang="en-US" sz="1400" b="0" i="0" dirty="0">
                <a:solidFill>
                  <a:srgbClr val="383838"/>
                </a:solidFill>
                <a:effectLst/>
                <a:latin typeface="+mn-lt"/>
              </a:rPr>
              <a:t>smart integration into the energy system and operations</a:t>
            </a:r>
          </a:p>
          <a:p>
            <a:pPr marL="342900" indent="-342900">
              <a:buFont typeface="Arial" panose="020B0604020202020204" pitchFamily="34" charset="0"/>
              <a:buChar char="•"/>
            </a:pPr>
            <a:endParaRPr lang="en-US" altLang="is-IS" sz="1400" dirty="0">
              <a:latin typeface="+mn-lt"/>
            </a:endParaRPr>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4</a:t>
            </a:fld>
            <a:endParaRPr lang="en-US"/>
          </a:p>
        </p:txBody>
      </p:sp>
      <p:pic>
        <p:nvPicPr>
          <p:cNvPr id="1030" name="Picture 6" descr="Thematic-concept-GEOTHERMICA">
            <a:extLst>
              <a:ext uri="{FF2B5EF4-FFF2-40B4-BE49-F238E27FC236}">
                <a16:creationId xmlns:a16="http://schemas.microsoft.com/office/drawing/2014/main" id="{B1C8CED9-0610-4C07-ABFF-98AEB7A11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863" y="3357057"/>
            <a:ext cx="6467475" cy="2819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6BCABBE-E5D5-4D19-9905-E82320CC1EB3}"/>
              </a:ext>
            </a:extLst>
          </p:cNvPr>
          <p:cNvSpPr txBox="1"/>
          <p:nvPr/>
        </p:nvSpPr>
        <p:spPr>
          <a:xfrm>
            <a:off x="323528" y="4116414"/>
            <a:ext cx="2421557" cy="1815882"/>
          </a:xfrm>
          <a:prstGeom prst="rect">
            <a:avLst/>
          </a:prstGeom>
          <a:noFill/>
        </p:spPr>
        <p:txBody>
          <a:bodyPr wrap="square">
            <a:spAutoFit/>
          </a:bodyPr>
          <a:lstStyle/>
          <a:p>
            <a:r>
              <a:rPr lang="en-US" sz="1400" b="0" i="0" dirty="0">
                <a:solidFill>
                  <a:srgbClr val="383838"/>
                </a:solidFill>
                <a:effectLst/>
                <a:latin typeface="+mn-lt"/>
              </a:rPr>
              <a:t>GEOTHERMICA combines the financial resources and know-how of 20 geothermal energy research and innovation </a:t>
            </a:r>
            <a:r>
              <a:rPr lang="en-US" sz="1400" b="0" i="0" dirty="0" err="1">
                <a:solidFill>
                  <a:srgbClr val="383838"/>
                </a:solidFill>
                <a:effectLst/>
                <a:latin typeface="+mn-lt"/>
              </a:rPr>
              <a:t>programme</a:t>
            </a:r>
            <a:r>
              <a:rPr lang="en-US" sz="1400" b="0" i="0" dirty="0">
                <a:solidFill>
                  <a:srgbClr val="383838"/>
                </a:solidFill>
                <a:effectLst/>
                <a:latin typeface="+mn-lt"/>
              </a:rPr>
              <a:t> owners and managers from 16 countries and their regions. </a:t>
            </a:r>
            <a:endParaRPr lang="is-IS" sz="1400" dirty="0">
              <a:latin typeface="+mn-lt"/>
            </a:endParaRPr>
          </a:p>
        </p:txBody>
      </p:sp>
      <p:pic>
        <p:nvPicPr>
          <p:cNvPr id="1032" name="Picture 8" descr="GT-and-EU-text-2">
            <a:extLst>
              <a:ext uri="{FF2B5EF4-FFF2-40B4-BE49-F238E27FC236}">
                <a16:creationId xmlns:a16="http://schemas.microsoft.com/office/drawing/2014/main" id="{0F33DAE8-A061-42AD-96D6-6664ED055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11" y="157668"/>
            <a:ext cx="264795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9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800" kern="1200" dirty="0" err="1">
                <a:solidFill>
                  <a:schemeClr val="accent2"/>
                </a:solidFill>
                <a:latin typeface="Arial" charset="0"/>
                <a:ea typeface="ＭＳ Ｐゴシック" charset="0"/>
                <a:cs typeface="Arial" charset="0"/>
              </a:rPr>
              <a:t>Deep</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Roots</a:t>
            </a:r>
            <a:r>
              <a:rPr lang="is-IS" sz="2800" kern="1200" dirty="0">
                <a:solidFill>
                  <a:schemeClr val="accent2"/>
                </a:solidFill>
                <a:latin typeface="Arial" charset="0"/>
                <a:ea typeface="ＭＳ Ｐゴシック" charset="0"/>
                <a:cs typeface="Arial" charset="0"/>
              </a:rPr>
              <a:t> of Geothermal - DRG</a:t>
            </a:r>
          </a:p>
        </p:txBody>
      </p:sp>
      <p:sp>
        <p:nvSpPr>
          <p:cNvPr id="4" name="Content Placeholder 3"/>
          <p:cNvSpPr>
            <a:spLocks noGrp="1"/>
          </p:cNvSpPr>
          <p:nvPr>
            <p:ph idx="1"/>
          </p:nvPr>
        </p:nvSpPr>
        <p:spPr>
          <a:xfrm>
            <a:off x="457200" y="1268760"/>
            <a:ext cx="3106688" cy="4680520"/>
          </a:xfrm>
        </p:spPr>
        <p:txBody>
          <a:bodyPr/>
          <a:lstStyle/>
          <a:p>
            <a:endParaRPr lang="en-US" sz="2000" dirty="0"/>
          </a:p>
          <a:p>
            <a:r>
              <a:rPr lang="en-US" sz="1600" dirty="0"/>
              <a:t>The aim of the DRG project is to understand the relationship between water and magma in the roots of volcanoes and how heat is transferred into geothermal systems to maintain their energy. </a:t>
            </a:r>
          </a:p>
          <a:p>
            <a:r>
              <a:rPr lang="en-US" sz="1600" dirty="0"/>
              <a:t>Furthermore, the design of wells and wellheads for high temperatures will be a focus of the project, as will methods for utilizing superheated steam from greater depths.</a:t>
            </a:r>
            <a:endParaRPr lang="en-GB" sz="1600" dirty="0"/>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5</a:t>
            </a:fld>
            <a:endParaRPr lang="en-US"/>
          </a:p>
        </p:txBody>
      </p:sp>
      <p:pic>
        <p:nvPicPr>
          <p:cNvPr id="2050" name="Picture 2">
            <a:extLst>
              <a:ext uri="{FF2B5EF4-FFF2-40B4-BE49-F238E27FC236}">
                <a16:creationId xmlns:a16="http://schemas.microsoft.com/office/drawing/2014/main" id="{E51DBF77-A579-4D6D-9A27-CA6AB46D13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7" y="1556792"/>
            <a:ext cx="5382379"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9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800" kern="1200" dirty="0" err="1">
                <a:solidFill>
                  <a:schemeClr val="accent2"/>
                </a:solidFill>
                <a:latin typeface="Arial" charset="0"/>
                <a:ea typeface="ＭＳ Ｐゴシック" charset="0"/>
                <a:cs typeface="Arial" charset="0"/>
              </a:rPr>
              <a:t>Iceland</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Deep</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Drilling</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Project</a:t>
            </a:r>
            <a:r>
              <a:rPr lang="is-IS" sz="2800" kern="1200" dirty="0">
                <a:solidFill>
                  <a:schemeClr val="accent2"/>
                </a:solidFill>
                <a:latin typeface="Arial" charset="0"/>
                <a:ea typeface="ＭＳ Ｐゴシック" charset="0"/>
                <a:cs typeface="Arial" charset="0"/>
              </a:rPr>
              <a:t> - IDDP</a:t>
            </a:r>
          </a:p>
        </p:txBody>
      </p:sp>
      <p:sp>
        <p:nvSpPr>
          <p:cNvPr id="4" name="Content Placeholder 3"/>
          <p:cNvSpPr>
            <a:spLocks noGrp="1"/>
          </p:cNvSpPr>
          <p:nvPr>
            <p:ph idx="1"/>
          </p:nvPr>
        </p:nvSpPr>
        <p:spPr>
          <a:xfrm>
            <a:off x="275256" y="1556792"/>
            <a:ext cx="4618856" cy="4525963"/>
          </a:xfrm>
        </p:spPr>
        <p:txBody>
          <a:bodyPr/>
          <a:lstStyle/>
          <a:p>
            <a:r>
              <a:rPr lang="is-IS" sz="1800" kern="1200" dirty="0">
                <a:latin typeface="Arial" charset="0"/>
                <a:cs typeface="Arial" charset="0"/>
              </a:rPr>
              <a:t>IDDP </a:t>
            </a:r>
            <a:r>
              <a:rPr lang="is-IS" sz="1800" kern="1200" dirty="0" err="1">
                <a:latin typeface="Arial" charset="0"/>
                <a:cs typeface="Arial" charset="0"/>
              </a:rPr>
              <a:t>was</a:t>
            </a:r>
            <a:r>
              <a:rPr lang="is-IS" sz="1800" kern="1200" dirty="0">
                <a:latin typeface="Arial" charset="0"/>
                <a:cs typeface="Arial" charset="0"/>
              </a:rPr>
              <a:t> </a:t>
            </a:r>
            <a:r>
              <a:rPr lang="is-IS" sz="1800" kern="1200" dirty="0" err="1">
                <a:latin typeface="Arial" charset="0"/>
                <a:cs typeface="Arial" charset="0"/>
              </a:rPr>
              <a:t>founded</a:t>
            </a:r>
            <a:r>
              <a:rPr lang="is-IS" sz="1800" kern="1200" dirty="0">
                <a:latin typeface="Arial" charset="0"/>
                <a:cs typeface="Arial" charset="0"/>
              </a:rPr>
              <a:t> </a:t>
            </a:r>
            <a:r>
              <a:rPr lang="is-IS" sz="1800" kern="1200" dirty="0" err="1">
                <a:latin typeface="Arial" charset="0"/>
                <a:cs typeface="Arial" charset="0"/>
              </a:rPr>
              <a:t>in</a:t>
            </a:r>
            <a:r>
              <a:rPr lang="is-IS" sz="1800" kern="1200" dirty="0">
                <a:latin typeface="Arial" charset="0"/>
                <a:cs typeface="Arial" charset="0"/>
              </a:rPr>
              <a:t> 2000 </a:t>
            </a:r>
            <a:r>
              <a:rPr lang="is-IS" sz="1800" kern="1200" dirty="0" err="1">
                <a:latin typeface="Arial" charset="0"/>
                <a:cs typeface="Arial" charset="0"/>
              </a:rPr>
              <a:t>by</a:t>
            </a:r>
            <a:r>
              <a:rPr lang="is-IS" sz="1800" kern="1200" dirty="0">
                <a:latin typeface="Arial" charset="0"/>
                <a:cs typeface="Arial" charset="0"/>
              </a:rPr>
              <a:t> </a:t>
            </a:r>
            <a:r>
              <a:rPr lang="is-IS" sz="1800" kern="1200" dirty="0" err="1">
                <a:latin typeface="Arial" charset="0"/>
                <a:cs typeface="Arial" charset="0"/>
              </a:rPr>
              <a:t>the</a:t>
            </a:r>
            <a:r>
              <a:rPr lang="is-IS" sz="1800" kern="1200" dirty="0">
                <a:latin typeface="Arial" charset="0"/>
                <a:cs typeface="Arial" charset="0"/>
              </a:rPr>
              <a:t> </a:t>
            </a:r>
            <a:r>
              <a:rPr lang="is-IS" sz="1800" kern="1200" dirty="0" err="1">
                <a:latin typeface="Arial" charset="0"/>
                <a:cs typeface="Arial" charset="0"/>
              </a:rPr>
              <a:t>three</a:t>
            </a:r>
            <a:r>
              <a:rPr lang="is-IS" sz="1800" kern="1200" dirty="0">
                <a:latin typeface="Arial" charset="0"/>
                <a:cs typeface="Arial" charset="0"/>
              </a:rPr>
              <a:t> </a:t>
            </a:r>
            <a:r>
              <a:rPr lang="is-IS" sz="1800" kern="1200" dirty="0" err="1">
                <a:latin typeface="Arial" charset="0"/>
                <a:cs typeface="Arial" charset="0"/>
              </a:rPr>
              <a:t>largest</a:t>
            </a:r>
            <a:r>
              <a:rPr lang="is-IS" sz="1800" kern="1200" dirty="0">
                <a:latin typeface="Arial" charset="0"/>
                <a:cs typeface="Arial" charset="0"/>
              </a:rPr>
              <a:t> </a:t>
            </a:r>
            <a:r>
              <a:rPr lang="is-IS" sz="1800" kern="1200" dirty="0" err="1">
                <a:latin typeface="Arial" charset="0"/>
                <a:cs typeface="Arial" charset="0"/>
              </a:rPr>
              <a:t>energy</a:t>
            </a:r>
            <a:r>
              <a:rPr lang="is-IS" sz="1800" kern="1200" dirty="0">
                <a:latin typeface="Arial" charset="0"/>
                <a:cs typeface="Arial" charset="0"/>
              </a:rPr>
              <a:t> </a:t>
            </a:r>
            <a:r>
              <a:rPr lang="is-IS" sz="1800" kern="1200" dirty="0" err="1">
                <a:latin typeface="Arial" charset="0"/>
                <a:cs typeface="Arial" charset="0"/>
              </a:rPr>
              <a:t>companies</a:t>
            </a:r>
            <a:r>
              <a:rPr lang="is-IS" sz="1800" kern="1200" dirty="0">
                <a:latin typeface="Arial" charset="0"/>
                <a:cs typeface="Arial" charset="0"/>
              </a:rPr>
              <a:t> </a:t>
            </a:r>
            <a:r>
              <a:rPr lang="is-IS" sz="1800" kern="1200" dirty="0" err="1">
                <a:latin typeface="Arial" charset="0"/>
                <a:cs typeface="Arial" charset="0"/>
              </a:rPr>
              <a:t>in</a:t>
            </a:r>
            <a:r>
              <a:rPr lang="is-IS" sz="1800" kern="1200" dirty="0">
                <a:latin typeface="Arial" charset="0"/>
                <a:cs typeface="Arial" charset="0"/>
              </a:rPr>
              <a:t> Iceland and Orkustofnun.</a:t>
            </a:r>
          </a:p>
          <a:p>
            <a:r>
              <a:rPr lang="is-IS" sz="1800" kern="1200" dirty="0" err="1">
                <a:latin typeface="Arial" charset="0"/>
                <a:cs typeface="Arial" charset="0"/>
              </a:rPr>
              <a:t>Goal</a:t>
            </a:r>
            <a:r>
              <a:rPr lang="is-IS" sz="1800" kern="1200" dirty="0">
                <a:latin typeface="Arial" charset="0"/>
                <a:cs typeface="Arial" charset="0"/>
              </a:rPr>
              <a:t> </a:t>
            </a:r>
            <a:r>
              <a:rPr lang="is-IS" sz="1800" kern="1200" dirty="0" err="1">
                <a:latin typeface="Arial" charset="0"/>
                <a:cs typeface="Arial" charset="0"/>
              </a:rPr>
              <a:t>was</a:t>
            </a:r>
            <a:r>
              <a:rPr lang="is-IS" sz="1800" kern="1200" dirty="0">
                <a:latin typeface="Arial" charset="0"/>
                <a:cs typeface="Arial" charset="0"/>
              </a:rPr>
              <a:t> </a:t>
            </a:r>
            <a:r>
              <a:rPr lang="is-IS" sz="1800" kern="1200" dirty="0" err="1">
                <a:latin typeface="Arial" charset="0"/>
                <a:cs typeface="Arial" charset="0"/>
              </a:rPr>
              <a:t>to</a:t>
            </a:r>
            <a:r>
              <a:rPr lang="is-IS" sz="1800" kern="1200" dirty="0">
                <a:latin typeface="Arial" charset="0"/>
                <a:cs typeface="Arial" charset="0"/>
              </a:rPr>
              <a:t> </a:t>
            </a:r>
            <a:r>
              <a:rPr lang="is-IS" sz="1800" kern="1200" dirty="0" err="1">
                <a:latin typeface="Arial" charset="0"/>
                <a:cs typeface="Arial" charset="0"/>
              </a:rPr>
              <a:t>drill</a:t>
            </a:r>
            <a:r>
              <a:rPr lang="is-IS" sz="1800" kern="1200" dirty="0">
                <a:latin typeface="Arial" charset="0"/>
                <a:cs typeface="Arial" charset="0"/>
              </a:rPr>
              <a:t> 4-6 km </a:t>
            </a:r>
            <a:r>
              <a:rPr lang="is-IS" sz="1800" kern="1200" dirty="0" err="1">
                <a:latin typeface="Arial" charset="0"/>
                <a:cs typeface="Arial" charset="0"/>
              </a:rPr>
              <a:t>into</a:t>
            </a:r>
            <a:r>
              <a:rPr lang="is-IS" sz="1800" kern="1200" dirty="0">
                <a:latin typeface="Arial" charset="0"/>
                <a:cs typeface="Arial" charset="0"/>
              </a:rPr>
              <a:t> a </a:t>
            </a:r>
            <a:r>
              <a:rPr lang="is-IS" sz="1800" kern="1200" dirty="0" err="1">
                <a:latin typeface="Arial" charset="0"/>
                <a:cs typeface="Arial" charset="0"/>
              </a:rPr>
              <a:t>geothermal</a:t>
            </a:r>
            <a:r>
              <a:rPr lang="is-IS" sz="1800" kern="1200" dirty="0">
                <a:latin typeface="Arial" charset="0"/>
                <a:cs typeface="Arial" charset="0"/>
              </a:rPr>
              <a:t> </a:t>
            </a:r>
            <a:r>
              <a:rPr lang="is-IS" sz="1800" kern="1200" dirty="0" err="1">
                <a:latin typeface="Arial" charset="0"/>
                <a:cs typeface="Arial" charset="0"/>
              </a:rPr>
              <a:t>system</a:t>
            </a:r>
            <a:r>
              <a:rPr lang="is-IS" sz="1800" kern="1200" dirty="0">
                <a:latin typeface="Arial" charset="0"/>
                <a:cs typeface="Arial" charset="0"/>
              </a:rPr>
              <a:t> and </a:t>
            </a:r>
            <a:r>
              <a:rPr lang="is-IS" sz="1800" kern="1200" dirty="0" err="1">
                <a:latin typeface="Arial" charset="0"/>
                <a:cs typeface="Arial" charset="0"/>
              </a:rPr>
              <a:t>reach</a:t>
            </a:r>
            <a:r>
              <a:rPr lang="is-IS" sz="1800" kern="1200" dirty="0">
                <a:latin typeface="Arial" charset="0"/>
                <a:cs typeface="Arial" charset="0"/>
              </a:rPr>
              <a:t> </a:t>
            </a:r>
            <a:r>
              <a:rPr lang="is-IS" sz="1800" kern="1200" dirty="0" err="1">
                <a:latin typeface="Arial" charset="0"/>
                <a:cs typeface="Arial" charset="0"/>
              </a:rPr>
              <a:t>supercritical</a:t>
            </a:r>
            <a:r>
              <a:rPr lang="is-IS" sz="1800" kern="1200" dirty="0">
                <a:latin typeface="Arial" charset="0"/>
                <a:cs typeface="Arial" charset="0"/>
              </a:rPr>
              <a:t> </a:t>
            </a:r>
            <a:r>
              <a:rPr lang="is-IS" sz="1800" kern="1200" dirty="0" err="1">
                <a:latin typeface="Arial" charset="0"/>
                <a:cs typeface="Arial" charset="0"/>
              </a:rPr>
              <a:t>conditions</a:t>
            </a:r>
            <a:r>
              <a:rPr lang="is-IS" sz="1800" kern="1200" dirty="0">
                <a:latin typeface="Arial" charset="0"/>
                <a:cs typeface="Arial" charset="0"/>
              </a:rPr>
              <a:t>.</a:t>
            </a:r>
          </a:p>
          <a:p>
            <a:r>
              <a:rPr lang="is-IS" sz="1800" kern="1200" dirty="0">
                <a:latin typeface="Arial" charset="0"/>
                <a:cs typeface="Arial" charset="0"/>
              </a:rPr>
              <a:t>IDDP - 1 </a:t>
            </a:r>
            <a:r>
              <a:rPr lang="is-IS" sz="1800" kern="1200" dirty="0" err="1">
                <a:latin typeface="Arial" charset="0"/>
                <a:cs typeface="Arial" charset="0"/>
              </a:rPr>
              <a:t>in</a:t>
            </a:r>
            <a:r>
              <a:rPr lang="is-IS" sz="1800" kern="1200" dirty="0">
                <a:latin typeface="Arial" charset="0"/>
                <a:cs typeface="Arial" charset="0"/>
              </a:rPr>
              <a:t> Krafla: </a:t>
            </a:r>
            <a:r>
              <a:rPr lang="is-IS" sz="1800" kern="1200" dirty="0" err="1">
                <a:latin typeface="Arial" charset="0"/>
                <a:cs typeface="Arial" charset="0"/>
              </a:rPr>
              <a:t>abandoned</a:t>
            </a:r>
            <a:r>
              <a:rPr lang="is-IS" sz="1800" kern="1200" dirty="0">
                <a:latin typeface="Arial" charset="0"/>
                <a:cs typeface="Arial" charset="0"/>
              </a:rPr>
              <a:t> </a:t>
            </a:r>
            <a:r>
              <a:rPr lang="is-IS" sz="1800" kern="1200" dirty="0" err="1">
                <a:latin typeface="Arial" charset="0"/>
                <a:cs typeface="Arial" charset="0"/>
              </a:rPr>
              <a:t>in</a:t>
            </a:r>
            <a:r>
              <a:rPr lang="is-IS" sz="1800" kern="1200" dirty="0">
                <a:latin typeface="Arial" charset="0"/>
                <a:cs typeface="Arial" charset="0"/>
              </a:rPr>
              <a:t> 2009 </a:t>
            </a:r>
            <a:r>
              <a:rPr lang="is-IS" sz="1800" kern="1200" dirty="0" err="1">
                <a:latin typeface="Arial" charset="0"/>
                <a:cs typeface="Arial" charset="0"/>
              </a:rPr>
              <a:t>after</a:t>
            </a:r>
            <a:r>
              <a:rPr lang="is-IS" sz="1800" kern="1200" dirty="0">
                <a:latin typeface="Arial" charset="0"/>
                <a:cs typeface="Arial" charset="0"/>
              </a:rPr>
              <a:t> </a:t>
            </a:r>
            <a:r>
              <a:rPr lang="is-IS" sz="1800" kern="1200" dirty="0" err="1">
                <a:latin typeface="Arial" charset="0"/>
                <a:cs typeface="Arial" charset="0"/>
              </a:rPr>
              <a:t>drilling</a:t>
            </a:r>
            <a:r>
              <a:rPr lang="is-IS" sz="1800" kern="1200" dirty="0">
                <a:latin typeface="Arial" charset="0"/>
                <a:cs typeface="Arial" charset="0"/>
              </a:rPr>
              <a:t> </a:t>
            </a:r>
            <a:r>
              <a:rPr lang="is-IS" sz="1800" kern="1200" dirty="0" err="1">
                <a:latin typeface="Arial" charset="0"/>
                <a:cs typeface="Arial" charset="0"/>
              </a:rPr>
              <a:t>into</a:t>
            </a:r>
            <a:r>
              <a:rPr lang="is-IS" sz="1800" kern="1200" dirty="0">
                <a:latin typeface="Arial" charset="0"/>
                <a:cs typeface="Arial" charset="0"/>
              </a:rPr>
              <a:t> </a:t>
            </a:r>
            <a:r>
              <a:rPr lang="is-IS" sz="1800" kern="1200" dirty="0" err="1">
                <a:latin typeface="Arial" charset="0"/>
                <a:cs typeface="Arial" charset="0"/>
              </a:rPr>
              <a:t>molten</a:t>
            </a:r>
            <a:r>
              <a:rPr lang="is-IS" sz="1800" kern="1200" dirty="0">
                <a:latin typeface="Arial" charset="0"/>
                <a:cs typeface="Arial" charset="0"/>
              </a:rPr>
              <a:t> </a:t>
            </a:r>
            <a:r>
              <a:rPr lang="is-IS" sz="1800" kern="1200" dirty="0" err="1">
                <a:latin typeface="Arial" charset="0"/>
                <a:cs typeface="Arial" charset="0"/>
              </a:rPr>
              <a:t>rock</a:t>
            </a:r>
            <a:r>
              <a:rPr lang="is-IS" sz="1800" kern="1200" dirty="0">
                <a:latin typeface="Arial" charset="0"/>
                <a:cs typeface="Arial" charset="0"/>
              </a:rPr>
              <a:t>.</a:t>
            </a:r>
          </a:p>
          <a:p>
            <a:r>
              <a:rPr lang="is-IS" sz="1800" kern="1200" dirty="0">
                <a:latin typeface="Arial" charset="0"/>
                <a:cs typeface="Arial" charset="0"/>
              </a:rPr>
              <a:t>IDDP – 2 </a:t>
            </a:r>
            <a:r>
              <a:rPr lang="is-IS" sz="1800" kern="1200" dirty="0" err="1">
                <a:latin typeface="Arial" charset="0"/>
                <a:cs typeface="Arial" charset="0"/>
              </a:rPr>
              <a:t>in</a:t>
            </a:r>
            <a:r>
              <a:rPr lang="is-IS" sz="1800" kern="1200" dirty="0">
                <a:latin typeface="Arial" charset="0"/>
                <a:cs typeface="Arial" charset="0"/>
              </a:rPr>
              <a:t> Reykjanes, </a:t>
            </a:r>
            <a:r>
              <a:rPr lang="is-IS" sz="1800" kern="1200" dirty="0" err="1">
                <a:latin typeface="Arial" charset="0"/>
                <a:cs typeface="Arial" charset="0"/>
              </a:rPr>
              <a:t>completed</a:t>
            </a:r>
            <a:r>
              <a:rPr lang="is-IS" sz="1800" kern="1200" dirty="0">
                <a:latin typeface="Arial" charset="0"/>
                <a:cs typeface="Arial" charset="0"/>
              </a:rPr>
              <a:t> </a:t>
            </a:r>
            <a:r>
              <a:rPr lang="is-IS" sz="1800" kern="1200" dirty="0" err="1">
                <a:latin typeface="Arial" charset="0"/>
                <a:cs typeface="Arial" charset="0"/>
              </a:rPr>
              <a:t>in</a:t>
            </a:r>
            <a:r>
              <a:rPr lang="is-IS" sz="1800" kern="1200" dirty="0">
                <a:latin typeface="Arial" charset="0"/>
                <a:cs typeface="Arial" charset="0"/>
              </a:rPr>
              <a:t> 2017. </a:t>
            </a:r>
            <a:r>
              <a:rPr lang="is-IS" sz="1800" kern="1200" dirty="0" err="1">
                <a:latin typeface="Arial" charset="0"/>
                <a:cs typeface="Arial" charset="0"/>
              </a:rPr>
              <a:t>Reached</a:t>
            </a:r>
            <a:r>
              <a:rPr lang="is-IS" sz="1800" kern="1200" dirty="0">
                <a:latin typeface="Arial" charset="0"/>
                <a:cs typeface="Arial" charset="0"/>
              </a:rPr>
              <a:t> </a:t>
            </a:r>
            <a:r>
              <a:rPr lang="is-IS" sz="1800" kern="1200" dirty="0" err="1">
                <a:latin typeface="Arial" charset="0"/>
                <a:cs typeface="Arial" charset="0"/>
              </a:rPr>
              <a:t>supercritical</a:t>
            </a:r>
            <a:r>
              <a:rPr lang="is-IS" sz="1800" kern="1200" dirty="0">
                <a:latin typeface="Arial" charset="0"/>
                <a:cs typeface="Arial" charset="0"/>
              </a:rPr>
              <a:t> </a:t>
            </a:r>
            <a:r>
              <a:rPr lang="is-IS" sz="1800" kern="1200" dirty="0" err="1">
                <a:latin typeface="Arial" charset="0"/>
                <a:cs typeface="Arial" charset="0"/>
              </a:rPr>
              <a:t>conditions</a:t>
            </a:r>
            <a:r>
              <a:rPr lang="is-IS" sz="1800" kern="1200" dirty="0">
                <a:latin typeface="Arial" charset="0"/>
                <a:cs typeface="Arial" charset="0"/>
              </a:rPr>
              <a:t> of 427°C and 340 bars.</a:t>
            </a:r>
          </a:p>
          <a:p>
            <a:r>
              <a:rPr lang="is-IS" sz="1800" kern="1200" dirty="0" err="1">
                <a:latin typeface="Arial" charset="0"/>
                <a:cs typeface="Arial" charset="0"/>
              </a:rPr>
              <a:t>Pilot</a:t>
            </a:r>
            <a:r>
              <a:rPr lang="is-IS" sz="1800" kern="1200" dirty="0">
                <a:latin typeface="Arial" charset="0"/>
                <a:cs typeface="Arial" charset="0"/>
              </a:rPr>
              <a:t> </a:t>
            </a:r>
            <a:r>
              <a:rPr lang="is-IS" sz="1800" kern="1200" dirty="0" err="1">
                <a:latin typeface="Arial" charset="0"/>
                <a:cs typeface="Arial" charset="0"/>
              </a:rPr>
              <a:t>plant</a:t>
            </a:r>
            <a:r>
              <a:rPr lang="is-IS" sz="1800" kern="1200" dirty="0">
                <a:latin typeface="Arial" charset="0"/>
                <a:cs typeface="Arial" charset="0"/>
              </a:rPr>
              <a:t> </a:t>
            </a:r>
            <a:r>
              <a:rPr lang="is-IS" sz="1800" kern="1200" dirty="0" err="1">
                <a:latin typeface="Arial" charset="0"/>
                <a:cs typeface="Arial" charset="0"/>
              </a:rPr>
              <a:t>in</a:t>
            </a:r>
            <a:r>
              <a:rPr lang="is-IS" sz="1800" kern="1200" dirty="0">
                <a:latin typeface="Arial" charset="0"/>
                <a:cs typeface="Arial" charset="0"/>
              </a:rPr>
              <a:t> </a:t>
            </a:r>
            <a:r>
              <a:rPr lang="is-IS" sz="1800" kern="1200" dirty="0" err="1">
                <a:latin typeface="Arial" charset="0"/>
                <a:cs typeface="Arial" charset="0"/>
              </a:rPr>
              <a:t>preparation</a:t>
            </a:r>
            <a:endParaRPr lang="is-IS" sz="1800" kern="1200" dirty="0">
              <a:latin typeface="Arial" charset="0"/>
              <a:cs typeface="Arial" charset="0"/>
            </a:endParaRPr>
          </a:p>
          <a:p>
            <a:r>
              <a:rPr lang="is-IS" sz="1800" kern="1200" dirty="0" err="1">
                <a:latin typeface="Arial" charset="0"/>
                <a:cs typeface="Arial" charset="0"/>
              </a:rPr>
              <a:t>Made</a:t>
            </a:r>
            <a:r>
              <a:rPr lang="is-IS" sz="1800" kern="1200" dirty="0">
                <a:latin typeface="Arial" charset="0"/>
                <a:cs typeface="Arial" charset="0"/>
              </a:rPr>
              <a:t> </a:t>
            </a:r>
            <a:r>
              <a:rPr lang="is-IS" sz="1800" kern="1200" dirty="0" err="1">
                <a:latin typeface="Arial" charset="0"/>
                <a:cs typeface="Arial" charset="0"/>
              </a:rPr>
              <a:t>international</a:t>
            </a:r>
            <a:r>
              <a:rPr lang="is-IS" sz="1800" kern="1200" dirty="0">
                <a:latin typeface="Arial" charset="0"/>
                <a:cs typeface="Arial" charset="0"/>
              </a:rPr>
              <a:t> </a:t>
            </a:r>
            <a:r>
              <a:rPr lang="is-IS" sz="1800" kern="1200" dirty="0" err="1">
                <a:latin typeface="Arial" charset="0"/>
                <a:cs typeface="Arial" charset="0"/>
              </a:rPr>
              <a:t>headlines</a:t>
            </a:r>
            <a:r>
              <a:rPr lang="is-IS" sz="1800" kern="1200" dirty="0">
                <a:latin typeface="Arial" charset="0"/>
                <a:cs typeface="Arial" charset="0"/>
              </a:rPr>
              <a:t>.</a:t>
            </a:r>
          </a:p>
          <a:p>
            <a:r>
              <a:rPr lang="is-IS" sz="1800" kern="1200" dirty="0">
                <a:latin typeface="Arial" charset="0"/>
                <a:cs typeface="Arial" charset="0"/>
              </a:rPr>
              <a:t>IDDP – 3 </a:t>
            </a:r>
            <a:r>
              <a:rPr lang="is-IS" sz="1800" kern="1200" dirty="0" err="1">
                <a:latin typeface="Arial" charset="0"/>
                <a:cs typeface="Arial" charset="0"/>
              </a:rPr>
              <a:t>planned</a:t>
            </a:r>
            <a:r>
              <a:rPr lang="is-IS" sz="1800" kern="1200" dirty="0">
                <a:latin typeface="Arial" charset="0"/>
                <a:cs typeface="Arial" charset="0"/>
              </a:rPr>
              <a:t> </a:t>
            </a:r>
            <a:r>
              <a:rPr lang="is-IS" sz="1800" kern="1200" dirty="0" err="1">
                <a:latin typeface="Arial" charset="0"/>
                <a:cs typeface="Arial" charset="0"/>
              </a:rPr>
              <a:t>in</a:t>
            </a:r>
            <a:r>
              <a:rPr lang="is-IS" sz="1800" kern="1200" dirty="0">
                <a:latin typeface="Arial" charset="0"/>
                <a:cs typeface="Arial" charset="0"/>
              </a:rPr>
              <a:t> Hengill </a:t>
            </a:r>
            <a:r>
              <a:rPr lang="is-IS" sz="1800" kern="1200" dirty="0" err="1">
                <a:latin typeface="Arial" charset="0"/>
                <a:cs typeface="Arial" charset="0"/>
              </a:rPr>
              <a:t>area</a:t>
            </a:r>
            <a:r>
              <a:rPr lang="is-IS" sz="2000" dirty="0"/>
              <a:t>.</a:t>
            </a:r>
            <a:endParaRPr lang="en-GB" sz="2000" dirty="0"/>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6</a:t>
            </a:fld>
            <a:endParaRPr lang="en-US"/>
          </a:p>
        </p:txBody>
      </p:sp>
      <p:pic>
        <p:nvPicPr>
          <p:cNvPr id="258052" name="Picture 4" descr="http://www.nea.is/media/jardhiti/popup/skyringarm_hahitasvaedi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4112" y="2280369"/>
            <a:ext cx="3818547" cy="25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6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800" kern="1200" dirty="0" err="1">
                <a:solidFill>
                  <a:schemeClr val="accent2"/>
                </a:solidFill>
                <a:latin typeface="Arial" charset="0"/>
                <a:ea typeface="ＭＳ Ｐゴシック" charset="0"/>
                <a:cs typeface="Arial" charset="0"/>
              </a:rPr>
              <a:t>Better</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utilisation</a:t>
            </a:r>
            <a:r>
              <a:rPr lang="is-IS" sz="2800" kern="1200" dirty="0">
                <a:solidFill>
                  <a:schemeClr val="accent2"/>
                </a:solidFill>
                <a:latin typeface="Arial" charset="0"/>
                <a:ea typeface="ＭＳ Ｐゴシック" charset="0"/>
                <a:cs typeface="Arial" charset="0"/>
              </a:rPr>
              <a:t> of Resources – </a:t>
            </a:r>
            <a:r>
              <a:rPr lang="is-IS" sz="2800" kern="1200" dirty="0" err="1">
                <a:solidFill>
                  <a:schemeClr val="accent2"/>
                </a:solidFill>
                <a:latin typeface="Arial" charset="0"/>
                <a:ea typeface="ＭＳ Ｐゴシック" charset="0"/>
                <a:cs typeface="Arial" charset="0"/>
              </a:rPr>
              <a:t>Resource</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Parks</a:t>
            </a:r>
            <a:endParaRPr lang="is-IS" sz="2800" kern="1200" dirty="0">
              <a:solidFill>
                <a:schemeClr val="accent2"/>
              </a:solidFill>
              <a:latin typeface="Arial" charset="0"/>
              <a:ea typeface="ＭＳ Ｐゴシック" charset="0"/>
              <a:cs typeface="Arial" charset="0"/>
            </a:endParaRPr>
          </a:p>
        </p:txBody>
      </p:sp>
      <p:sp>
        <p:nvSpPr>
          <p:cNvPr id="4" name="Content Placeholder 3"/>
          <p:cNvSpPr>
            <a:spLocks noGrp="1"/>
          </p:cNvSpPr>
          <p:nvPr>
            <p:ph idx="1"/>
          </p:nvPr>
        </p:nvSpPr>
        <p:spPr>
          <a:xfrm>
            <a:off x="431341" y="1166018"/>
            <a:ext cx="3060539" cy="4855270"/>
          </a:xfrm>
        </p:spPr>
        <p:txBody>
          <a:bodyPr/>
          <a:lstStyle/>
          <a:p>
            <a:pPr marL="0" indent="0">
              <a:buNone/>
            </a:pPr>
            <a:r>
              <a:rPr lang="en-GB" sz="1600" b="1" dirty="0"/>
              <a:t>Reykjanes Resource Park at</a:t>
            </a:r>
          </a:p>
          <a:p>
            <a:pPr marL="0" indent="0">
              <a:buNone/>
            </a:pPr>
            <a:r>
              <a:rPr lang="en-GB" sz="1600" b="1" dirty="0" err="1"/>
              <a:t>Svartsengi</a:t>
            </a:r>
            <a:r>
              <a:rPr lang="en-GB" sz="1600" b="1" dirty="0"/>
              <a:t> and Reykjanes Geothermal Power plants</a:t>
            </a:r>
          </a:p>
          <a:p>
            <a:r>
              <a:rPr lang="en-GB" sz="1400" dirty="0"/>
              <a:t>Blue Lagoon Spa</a:t>
            </a:r>
          </a:p>
          <a:p>
            <a:r>
              <a:rPr lang="en-GB" sz="1400" dirty="0"/>
              <a:t>Companies using waste steam and heat for their processes, e.g. fish farming, greenhouses.</a:t>
            </a:r>
          </a:p>
          <a:p>
            <a:r>
              <a:rPr lang="en-GB" sz="1400" dirty="0"/>
              <a:t>Methanol Production using excess </a:t>
            </a:r>
            <a:r>
              <a:rPr lang="en-US" altLang="is-IS" sz="1400" dirty="0">
                <a:latin typeface="+mn-lt"/>
              </a:rPr>
              <a:t>CO</a:t>
            </a:r>
            <a:r>
              <a:rPr lang="en-US" altLang="is-IS" sz="1400" baseline="-25000" dirty="0">
                <a:latin typeface="+mn-lt"/>
              </a:rPr>
              <a:t>2 </a:t>
            </a:r>
          </a:p>
          <a:p>
            <a:r>
              <a:rPr lang="en-GB" sz="1400" dirty="0"/>
              <a:t>Generates more income and jobs than the power plants by themselves.</a:t>
            </a:r>
          </a:p>
          <a:p>
            <a:endParaRPr lang="en-GB" sz="1400" dirty="0"/>
          </a:p>
          <a:p>
            <a:pPr marL="0" indent="0">
              <a:buNone/>
            </a:pPr>
            <a:r>
              <a:rPr lang="en-GB" sz="1600" b="1" dirty="0" err="1"/>
              <a:t>Hellisheiði</a:t>
            </a:r>
            <a:r>
              <a:rPr lang="en-GB" sz="1600" b="1" dirty="0"/>
              <a:t> Geothermal Park</a:t>
            </a:r>
          </a:p>
          <a:p>
            <a:r>
              <a:rPr lang="en-GB" sz="1400" dirty="0"/>
              <a:t>Silica from waste water used for production of supplements and other products.</a:t>
            </a:r>
          </a:p>
          <a:p>
            <a:r>
              <a:rPr lang="en-GB" sz="1400" dirty="0"/>
              <a:t>Hydrogen Production.</a:t>
            </a:r>
          </a:p>
          <a:p>
            <a:r>
              <a:rPr lang="en-US" altLang="is-IS" sz="1400" dirty="0">
                <a:latin typeface="+mn-lt"/>
              </a:rPr>
              <a:t>CO</a:t>
            </a:r>
            <a:r>
              <a:rPr lang="en-US" altLang="is-IS" sz="1400" baseline="-25000" dirty="0">
                <a:latin typeface="+mn-lt"/>
              </a:rPr>
              <a:t>2</a:t>
            </a:r>
            <a:r>
              <a:rPr lang="en-GB" altLang="is-IS" sz="1400" baseline="-25000" dirty="0">
                <a:latin typeface="+mn-lt"/>
              </a:rPr>
              <a:t> </a:t>
            </a:r>
            <a:r>
              <a:rPr lang="en-GB" altLang="is-IS" sz="1400" dirty="0">
                <a:latin typeface="+mn-lt"/>
              </a:rPr>
              <a:t>capture and storage.</a:t>
            </a:r>
            <a:endParaRPr lang="en-GB" sz="1400" dirty="0"/>
          </a:p>
          <a:p>
            <a:pPr marL="0" indent="0">
              <a:buNone/>
            </a:pPr>
            <a:endParaRPr lang="en-GB" sz="1400" dirty="0"/>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7</a:t>
            </a:fld>
            <a:endParaRPr lang="en-US"/>
          </a:p>
        </p:txBody>
      </p:sp>
      <p:pic>
        <p:nvPicPr>
          <p:cNvPr id="3076" name="Picture 4" descr="Jarðhitagarður&amp;#8212;þverskurðarmynd-16-9-ens-JPEG">
            <a:extLst>
              <a:ext uri="{FF2B5EF4-FFF2-40B4-BE49-F238E27FC236}">
                <a16:creationId xmlns:a16="http://schemas.microsoft.com/office/drawing/2014/main" id="{10F671DB-0F1C-424E-9030-FDF86AB91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880828"/>
            <a:ext cx="5504612"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94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z="2800" kern="1200" dirty="0" err="1">
                <a:solidFill>
                  <a:schemeClr val="accent2"/>
                </a:solidFill>
                <a:latin typeface="Arial" charset="0"/>
                <a:ea typeface="ＭＳ Ｐゴシック" charset="0"/>
                <a:cs typeface="Arial" charset="0"/>
              </a:rPr>
              <a:t>Transition</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to</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Zero</a:t>
            </a:r>
            <a:r>
              <a:rPr lang="is-IS" sz="2800" kern="1200" dirty="0">
                <a:solidFill>
                  <a:schemeClr val="accent2"/>
                </a:solidFill>
                <a:latin typeface="Arial" charset="0"/>
                <a:ea typeface="ＭＳ Ｐゴシック" charset="0"/>
                <a:cs typeface="Arial" charset="0"/>
              </a:rPr>
              <a:t>-</a:t>
            </a:r>
            <a:r>
              <a:rPr lang="is-IS" sz="2800" kern="1200" dirty="0" err="1">
                <a:solidFill>
                  <a:schemeClr val="accent2"/>
                </a:solidFill>
                <a:latin typeface="Arial" charset="0"/>
                <a:ea typeface="ＭＳ Ｐゴシック" charset="0"/>
                <a:cs typeface="Arial" charset="0"/>
              </a:rPr>
              <a:t>Carbon</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Society</a:t>
            </a:r>
            <a:r>
              <a:rPr lang="is-IS" sz="2800" kern="1200" dirty="0">
                <a:solidFill>
                  <a:schemeClr val="accent2"/>
                </a:solidFill>
                <a:latin typeface="Arial" charset="0"/>
                <a:ea typeface="ＭＳ Ｐゴシック" charset="0"/>
                <a:cs typeface="Arial" charset="0"/>
              </a:rPr>
              <a:t> - </a:t>
            </a:r>
            <a:r>
              <a:rPr lang="is-IS" sz="2800" kern="1200" dirty="0" err="1">
                <a:solidFill>
                  <a:schemeClr val="accent2"/>
                </a:solidFill>
                <a:latin typeface="Arial" charset="0"/>
                <a:ea typeface="ＭＳ Ｐゴシック" charset="0"/>
                <a:cs typeface="Arial" charset="0"/>
              </a:rPr>
              <a:t>Challenges</a:t>
            </a:r>
            <a:endParaRPr lang="is-IS" sz="2800" kern="1200" dirty="0">
              <a:solidFill>
                <a:schemeClr val="accent2"/>
              </a:solidFill>
              <a:latin typeface="Arial" charset="0"/>
              <a:ea typeface="ＭＳ Ｐゴシック" charset="0"/>
              <a:cs typeface="Arial" charset="0"/>
            </a:endParaRPr>
          </a:p>
        </p:txBody>
      </p:sp>
      <p:sp>
        <p:nvSpPr>
          <p:cNvPr id="4" name="Content Placeholder 3"/>
          <p:cNvSpPr>
            <a:spLocks noGrp="1"/>
          </p:cNvSpPr>
          <p:nvPr>
            <p:ph idx="1"/>
          </p:nvPr>
        </p:nvSpPr>
        <p:spPr>
          <a:xfrm>
            <a:off x="468851" y="1580219"/>
            <a:ext cx="4114800" cy="4896544"/>
          </a:xfrm>
        </p:spPr>
        <p:txBody>
          <a:bodyPr/>
          <a:lstStyle/>
          <a:p>
            <a:r>
              <a:rPr lang="en-GB" sz="1800" dirty="0"/>
              <a:t>The majority of the energy used in Iceland is renewable.</a:t>
            </a:r>
          </a:p>
          <a:p>
            <a:r>
              <a:rPr lang="en-GB" sz="1800" dirty="0"/>
              <a:t>Transport is the major exception, currently around 12% of energy use in that sector is renewable.</a:t>
            </a:r>
          </a:p>
          <a:p>
            <a:r>
              <a:rPr lang="en-GB" sz="1800" dirty="0"/>
              <a:t>Off-grid areas also use fossil fuels for electricity production and heat.</a:t>
            </a:r>
          </a:p>
          <a:p>
            <a:r>
              <a:rPr lang="en-GB" sz="1800" dirty="0"/>
              <a:t>District heating in areas with no access to geothermal energy use curtailable electricity supplemented with fossil fuels.</a:t>
            </a:r>
          </a:p>
          <a:p>
            <a:r>
              <a:rPr lang="en-GB" sz="1800" dirty="0"/>
              <a:t>Back up power is also mostly fossil fuel based.</a:t>
            </a:r>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8</a:t>
            </a:fld>
            <a:endParaRPr lang="en-US"/>
          </a:p>
        </p:txBody>
      </p:sp>
      <p:pic>
        <p:nvPicPr>
          <p:cNvPr id="5122" name="Picture 2" descr="Öll stæði verða hleðslustæði">
            <a:extLst>
              <a:ext uri="{FF2B5EF4-FFF2-40B4-BE49-F238E27FC236}">
                <a16:creationId xmlns:a16="http://schemas.microsoft.com/office/drawing/2014/main" id="{A02A293A-D1F1-44A3-846D-B11CDC479D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869" y="1844824"/>
            <a:ext cx="3845931" cy="256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8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32" y="274638"/>
            <a:ext cx="8229600" cy="1143000"/>
          </a:xfrm>
        </p:spPr>
        <p:txBody>
          <a:bodyPr/>
          <a:lstStyle/>
          <a:p>
            <a:r>
              <a:rPr lang="is-IS" sz="2800" kern="1200" dirty="0" err="1">
                <a:solidFill>
                  <a:schemeClr val="accent2"/>
                </a:solidFill>
                <a:latin typeface="Arial" charset="0"/>
                <a:ea typeface="ＭＳ Ｐゴシック" charset="0"/>
                <a:cs typeface="Arial" charset="0"/>
              </a:rPr>
              <a:t>Off</a:t>
            </a:r>
            <a:r>
              <a:rPr lang="is-IS" sz="2800" kern="1200" dirty="0">
                <a:solidFill>
                  <a:schemeClr val="accent2"/>
                </a:solidFill>
                <a:latin typeface="Arial" charset="0"/>
                <a:ea typeface="ＭＳ Ｐゴシック" charset="0"/>
                <a:cs typeface="Arial" charset="0"/>
              </a:rPr>
              <a:t>-</a:t>
            </a:r>
            <a:r>
              <a:rPr lang="is-IS" sz="2800" kern="1200" dirty="0" err="1">
                <a:solidFill>
                  <a:schemeClr val="accent2"/>
                </a:solidFill>
                <a:latin typeface="Arial" charset="0"/>
                <a:ea typeface="ＭＳ Ｐゴシック" charset="0"/>
                <a:cs typeface="Arial" charset="0"/>
              </a:rPr>
              <a:t>Grid</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Solutions</a:t>
            </a:r>
            <a:r>
              <a:rPr lang="is-IS" sz="2800" kern="1200" dirty="0">
                <a:solidFill>
                  <a:schemeClr val="accent2"/>
                </a:solidFill>
                <a:latin typeface="Arial" charset="0"/>
                <a:ea typeface="ＭＳ Ｐゴシック" charset="0"/>
                <a:cs typeface="Arial" charset="0"/>
              </a:rPr>
              <a:t> – </a:t>
            </a:r>
            <a:r>
              <a:rPr lang="is-IS" sz="2800" kern="1200" dirty="0" err="1">
                <a:solidFill>
                  <a:schemeClr val="accent2"/>
                </a:solidFill>
                <a:latin typeface="Arial" charset="0"/>
                <a:ea typeface="ＭＳ Ｐゴシック" charset="0"/>
                <a:cs typeface="Arial" charset="0"/>
              </a:rPr>
              <a:t>Replacing</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fossil</a:t>
            </a:r>
            <a:r>
              <a:rPr lang="is-IS" sz="2800" kern="1200" dirty="0">
                <a:solidFill>
                  <a:schemeClr val="accent2"/>
                </a:solidFill>
                <a:latin typeface="Arial" charset="0"/>
                <a:ea typeface="ＭＳ Ｐゴシック" charset="0"/>
                <a:cs typeface="Arial" charset="0"/>
              </a:rPr>
              <a:t> </a:t>
            </a:r>
            <a:r>
              <a:rPr lang="is-IS" sz="2800" kern="1200" dirty="0" err="1">
                <a:solidFill>
                  <a:schemeClr val="accent2"/>
                </a:solidFill>
                <a:latin typeface="Arial" charset="0"/>
                <a:ea typeface="ＭＳ Ｐゴシック" charset="0"/>
                <a:cs typeface="Arial" charset="0"/>
              </a:rPr>
              <a:t>fuels</a:t>
            </a:r>
            <a:endParaRPr lang="is-IS" sz="2800" kern="1200" dirty="0">
              <a:solidFill>
                <a:schemeClr val="accent2"/>
              </a:solidFill>
              <a:latin typeface="Arial" charset="0"/>
              <a:ea typeface="ＭＳ Ｐゴシック" charset="0"/>
              <a:cs typeface="Arial" charset="0"/>
            </a:endParaRPr>
          </a:p>
        </p:txBody>
      </p:sp>
      <p:sp>
        <p:nvSpPr>
          <p:cNvPr id="4" name="Content Placeholder 3"/>
          <p:cNvSpPr>
            <a:spLocks noGrp="1"/>
          </p:cNvSpPr>
          <p:nvPr>
            <p:ph idx="1"/>
          </p:nvPr>
        </p:nvSpPr>
        <p:spPr>
          <a:xfrm>
            <a:off x="492768" y="1700808"/>
            <a:ext cx="3867055" cy="4976465"/>
          </a:xfrm>
        </p:spPr>
        <p:txBody>
          <a:bodyPr/>
          <a:lstStyle/>
          <a:p>
            <a:pPr marL="0" indent="0">
              <a:buNone/>
            </a:pPr>
            <a:r>
              <a:rPr lang="en-GB" sz="2000" dirty="0"/>
              <a:t>Energy transition in </a:t>
            </a:r>
            <a:r>
              <a:rPr lang="en-GB" sz="2000" dirty="0" err="1"/>
              <a:t>Grímsey</a:t>
            </a:r>
            <a:endParaRPr lang="en-GB" sz="2000" dirty="0"/>
          </a:p>
          <a:p>
            <a:r>
              <a:rPr lang="en-GB" sz="1600" dirty="0"/>
              <a:t>Island north of the mainland (three hours by ferry). Population ~60.</a:t>
            </a:r>
          </a:p>
          <a:p>
            <a:r>
              <a:rPr lang="en-GB" sz="1600" dirty="0"/>
              <a:t>Use fossil fuels for all their needs.</a:t>
            </a:r>
          </a:p>
          <a:p>
            <a:r>
              <a:rPr lang="en-GB" sz="1600" dirty="0"/>
              <a:t>New project supported by the Energy Fund (managed by OS) will build wind and solar infrastructure on the island.</a:t>
            </a:r>
          </a:p>
          <a:p>
            <a:r>
              <a:rPr lang="en-GB" sz="1600" dirty="0"/>
              <a:t>Heat pumps to be installed for every house.</a:t>
            </a:r>
          </a:p>
          <a:p>
            <a:r>
              <a:rPr lang="en-GB" sz="1600" dirty="0" err="1"/>
              <a:t>Grímsey</a:t>
            </a:r>
            <a:r>
              <a:rPr lang="en-GB" sz="1600" dirty="0"/>
              <a:t> is at the arctic circle, so plenty of sunshine in the summer!</a:t>
            </a:r>
          </a:p>
          <a:p>
            <a:endParaRPr lang="en-GB" sz="1600" dirty="0"/>
          </a:p>
          <a:p>
            <a:endParaRPr lang="en-GB" sz="1400" dirty="0"/>
          </a:p>
          <a:p>
            <a:pPr lvl="1"/>
            <a:endParaRPr lang="en-GB" sz="1400" dirty="0"/>
          </a:p>
          <a:p>
            <a:pPr lvl="1"/>
            <a:endParaRPr lang="en-GB" sz="2000" dirty="0"/>
          </a:p>
        </p:txBody>
      </p:sp>
      <p:sp>
        <p:nvSpPr>
          <p:cNvPr id="3" name="Slide Number Placeholder 2"/>
          <p:cNvSpPr>
            <a:spLocks noGrp="1"/>
          </p:cNvSpPr>
          <p:nvPr>
            <p:ph type="sldNum" sz="quarter" idx="11"/>
          </p:nvPr>
        </p:nvSpPr>
        <p:spPr/>
        <p:txBody>
          <a:bodyPr/>
          <a:lstStyle/>
          <a:p>
            <a:pPr>
              <a:defRPr/>
            </a:pPr>
            <a:fld id="{1C2A37E1-655F-4975-A41B-5D2039945D1E}" type="slidenum">
              <a:rPr lang="en-US" smtClean="0"/>
              <a:pPr>
                <a:defRPr/>
              </a:pPr>
              <a:t>9</a:t>
            </a:fld>
            <a:endParaRPr lang="en-US"/>
          </a:p>
        </p:txBody>
      </p:sp>
      <p:pic>
        <p:nvPicPr>
          <p:cNvPr id="4098" name="Picture 2">
            <a:extLst>
              <a:ext uri="{FF2B5EF4-FFF2-40B4-BE49-F238E27FC236}">
                <a16:creationId xmlns:a16="http://schemas.microsoft.com/office/drawing/2014/main" id="{D4C38FB2-4F0A-47A8-A136-0AF4D2826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752" y="2132856"/>
            <a:ext cx="4067480" cy="271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8631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85430B3FFFA94E83F7932E1DE93B77" ma:contentTypeVersion="21" ma:contentTypeDescription="Create a new document." ma:contentTypeScope="" ma:versionID="4dd6f830c42508b0b19dc3785acdfd94">
  <xsd:schema xmlns:xsd="http://www.w3.org/2001/XMLSchema" xmlns:xs="http://www.w3.org/2001/XMLSchema" xmlns:p="http://schemas.microsoft.com/office/2006/metadata/properties" xmlns:ns1="http://schemas.microsoft.com/sharepoint/v3" xmlns:ns2="6ee981c3-3e74-458b-9583-f389e4bc4216" xmlns:ns3="9afd52f1-5c19-4352-a00b-d9c21e944711" xmlns:ns4="62e8883c-5188-4302-a00a-120ef88c78b8" targetNamespace="http://schemas.microsoft.com/office/2006/metadata/properties" ma:root="true" ma:fieldsID="d45cf4320f632eb53f63236b41a4d656" ns1:_="" ns2:_="" ns3:_="" ns4:_="">
    <xsd:import namespace="http://schemas.microsoft.com/sharepoint/v3"/>
    <xsd:import namespace="6ee981c3-3e74-458b-9583-f389e4bc4216"/>
    <xsd:import namespace="9afd52f1-5c19-4352-a00b-d9c21e944711"/>
    <xsd:import namespace="62e8883c-5188-4302-a00a-120ef88c78b8"/>
    <xsd:element name="properties">
      <xsd:complexType>
        <xsd:sequence>
          <xsd:element name="documentManagement">
            <xsd:complexType>
              <xsd:all>
                <xsd:element ref="ns2:IN_DivisionName" minOccurs="0"/>
                <xsd:element ref="ns2:IN_DivisionNumber" minOccurs="0"/>
                <xsd:element ref="ns2:IN_ArchiveCaseNumber" minOccurs="0"/>
                <xsd:element ref="ns2:IN_ArchiveAccessCode" minOccurs="0"/>
                <xsd:element ref="ns2:SharedWithUsers" minOccurs="0"/>
                <xsd:element ref="ns2:SharedWithDetails" minOccurs="0"/>
                <xsd:element ref="ns3:MediaServiceMetadata" minOccurs="0"/>
                <xsd:element ref="ns3:MediaServiceFastMetadata" minOccurs="0"/>
                <xsd:element ref="ns3:MediaServiceDateTaken" minOccurs="0"/>
                <xsd:element ref="ns4:IN_Archiving_DocType" minOccurs="0"/>
                <xsd:element ref="ns3:MediaServiceAutoTags" minOccurs="0"/>
                <xsd:element ref="ns3:MediaServiceLocation" minOccurs="0"/>
                <xsd:element ref="ns3:MediaServiceOCR" minOccurs="0"/>
                <xsd:element ref="ns4:IN_Archiving_ArchiveId"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981c3-3e74-458b-9583-f389e4bc4216" elementFormDefault="qualified">
    <xsd:import namespace="http://schemas.microsoft.com/office/2006/documentManagement/types"/>
    <xsd:import namespace="http://schemas.microsoft.com/office/infopath/2007/PartnerControls"/>
    <xsd:element name="IN_DivisionName" ma:index="8" nillable="true" ma:displayName="Division name" ma:default="Brand Norway" ma:internalName="IN_DivisionName">
      <xsd:simpleType>
        <xsd:restriction base="dms:Text">
          <xsd:maxLength value="255"/>
        </xsd:restriction>
      </xsd:simpleType>
    </xsd:element>
    <xsd:element name="IN_DivisionNumber" ma:index="9" nillable="true" ma:displayName="Division number" ma:internalName="IN_DivisionNumber">
      <xsd:simpleType>
        <xsd:restriction base="dms:Text">
          <xsd:maxLength value="255"/>
        </xsd:restriction>
      </xsd:simpleType>
    </xsd:element>
    <xsd:element name="IN_ArchiveCaseNumber" ma:index="10" nillable="true" ma:displayName="Archive case number" ma:internalName="IN_ArchiveCaseNumber">
      <xsd:simpleType>
        <xsd:restriction base="dms:Text">
          <xsd:maxLength value="255"/>
        </xsd:restriction>
      </xsd:simpleType>
    </xsd:element>
    <xsd:element name="IN_ArchiveAccessCode" ma:index="11" nillable="true" ma:displayName="Archive access code" ma:default="UI" ma:internalName="IN_ArchiveAccessCode">
      <xsd:simpleType>
        <xsd:restriction base="dms:Text">
          <xsd:maxLength value="255"/>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fd52f1-5c19-4352-a00b-d9c21e944711"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e8883c-5188-4302-a00a-120ef88c78b8" elementFormDefault="qualified">
    <xsd:import namespace="http://schemas.microsoft.com/office/2006/documentManagement/types"/>
    <xsd:import namespace="http://schemas.microsoft.com/office/infopath/2007/PartnerControls"/>
    <xsd:element name="IN_Archiving_DocType" ma:index="17" nillable="true" ma:displayName="Document Type" ma:default="Fundamental Document" ma:format="Dropdown" ma:internalName="IN_Archiving_DocType">
      <xsd:simpleType>
        <xsd:restriction base="dms:Choice">
          <xsd:enumeration value="Report"/>
          <xsd:enumeration value="Article"/>
          <xsd:enumeration value="Presentation"/>
          <xsd:enumeration value="Speech"/>
          <xsd:enumeration value="Fundamental Document"/>
          <xsd:enumeration value="Minutes of Meeting"/>
          <xsd:enumeration value="Other"/>
        </xsd:restriction>
      </xsd:simpleType>
    </xsd:element>
    <xsd:element name="IN_Archiving_ArchiveId" ma:index="21" nillable="true" ma:displayName="Archive Number" ma:description="Case number from ePhorte" ma:internalName="Archive_x0020_Numb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_ArchiveCaseNumber xmlns="6ee981c3-3e74-458b-9583-f389e4bc4216" xsi:nil="true"/>
    <IN_ArchiveAccessCode xmlns="6ee981c3-3e74-458b-9583-f389e4bc4216">UI</IN_ArchiveAccessCode>
    <_ip_UnifiedCompliancePolicyUIAction xmlns="http://schemas.microsoft.com/sharepoint/v3" xsi:nil="true"/>
    <IN_Archiving_ArchiveId xmlns="62e8883c-5188-4302-a00a-120ef88c78b8" xsi:nil="true"/>
    <IN_Archiving_DocType xmlns="62e8883c-5188-4302-a00a-120ef88c78b8">Fundamental Document</IN_Archiving_DocType>
    <_ip_UnifiedCompliancePolicyProperties xmlns="http://schemas.microsoft.com/sharepoint/v3" xsi:nil="true"/>
    <IN_DivisionName xmlns="6ee981c3-3e74-458b-9583-f389e4bc4216">Brand Norway</IN_DivisionName>
    <IN_DivisionNumber xmlns="6ee981c3-3e74-458b-9583-f389e4bc4216" xsi:nil="true"/>
  </documentManagement>
</p:properties>
</file>

<file path=customXml/itemProps1.xml><?xml version="1.0" encoding="utf-8"?>
<ds:datastoreItem xmlns:ds="http://schemas.openxmlformats.org/officeDocument/2006/customXml" ds:itemID="{9E6D7F5B-8606-40DF-91AA-9A2CE18F60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981c3-3e74-458b-9583-f389e4bc4216"/>
    <ds:schemaRef ds:uri="9afd52f1-5c19-4352-a00b-d9c21e944711"/>
    <ds:schemaRef ds:uri="62e8883c-5188-4302-a00a-120ef88c7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27737D-E776-426E-A158-FFF17A110153}">
  <ds:schemaRefs>
    <ds:schemaRef ds:uri="http://schemas.microsoft.com/sharepoint/v3/contenttype/forms"/>
  </ds:schemaRefs>
</ds:datastoreItem>
</file>

<file path=customXml/itemProps3.xml><?xml version="1.0" encoding="utf-8"?>
<ds:datastoreItem xmlns:ds="http://schemas.openxmlformats.org/officeDocument/2006/customXml" ds:itemID="{37783889-87B4-42BA-B76A-D26B3102E330}">
  <ds:schemaRefs>
    <ds:schemaRef ds:uri="http://schemas.microsoft.com/office/2006/metadata/properties"/>
    <ds:schemaRef ds:uri="http://schemas.microsoft.com/office/infopath/2007/PartnerControls"/>
    <ds:schemaRef ds:uri="6ee981c3-3e74-458b-9583-f389e4bc4216"/>
    <ds:schemaRef ds:uri="http://schemas.microsoft.com/sharepoint/v3"/>
    <ds:schemaRef ds:uri="62e8883c-5188-4302-a00a-120ef88c78b8"/>
  </ds:schemaRefs>
</ds:datastoreItem>
</file>

<file path=docProps/app.xml><?xml version="1.0" encoding="utf-8"?>
<Properties xmlns="http://schemas.openxmlformats.org/officeDocument/2006/extended-properties" xmlns:vt="http://schemas.openxmlformats.org/officeDocument/2006/docPropsVTypes">
  <Template/>
  <TotalTime>0</TotalTime>
  <Words>991</Words>
  <Application>Microsoft Office PowerPoint</Application>
  <PresentationFormat>Skjermfremvisning (4:3)</PresentationFormat>
  <Paragraphs>118</Paragraphs>
  <Slides>15</Slides>
  <Notes>5</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15</vt:i4>
      </vt:variant>
    </vt:vector>
  </HeadingPairs>
  <TitlesOfParts>
    <vt:vector size="18" baseType="lpstr">
      <vt:lpstr>Arial</vt:lpstr>
      <vt:lpstr>Garamond</vt:lpstr>
      <vt:lpstr>Default Design</vt:lpstr>
      <vt:lpstr>PowerPoint-presentasjon</vt:lpstr>
      <vt:lpstr>EEA Grants</vt:lpstr>
      <vt:lpstr>Research and innovation topics in Iceland</vt:lpstr>
      <vt:lpstr>Geothermica</vt:lpstr>
      <vt:lpstr>Deep Roots of Geothermal - DRG</vt:lpstr>
      <vt:lpstr>Iceland Deep Drilling Project - IDDP</vt:lpstr>
      <vt:lpstr>Better utilisation of Resources – Resource Parks</vt:lpstr>
      <vt:lpstr>Transition to Zero-Carbon Society - Challenges</vt:lpstr>
      <vt:lpstr>Off-Grid Solutions – Replacing fossil fuels</vt:lpstr>
      <vt:lpstr>Hydrogen production – Replacing fossil fuels</vt:lpstr>
      <vt:lpstr>Large scale heat pumps – Energy Efficiency</vt:lpstr>
      <vt:lpstr>CO2 Capture and Storage</vt:lpstr>
      <vt:lpstr>CO2 Capture and Storage</vt:lpstr>
      <vt:lpstr>How to find partners in Iceland?</vt:lpstr>
      <vt:lpstr>Thank you</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María Proppé</dc:creator>
  <cp:lastModifiedBy>Sara Linnea Hansson Lier</cp:lastModifiedBy>
  <cp:revision>358</cp:revision>
  <cp:lastPrinted>2016-09-12T11:46:07Z</cp:lastPrinted>
  <dcterms:created xsi:type="dcterms:W3CDTF">2004-12-20T15:00:37Z</dcterms:created>
  <dcterms:modified xsi:type="dcterms:W3CDTF">2021-09-21T10:04:28Z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0x010100A985430B3FFFA94E83F7932E1DE93B77</vt:lpwstr>
  </property>
</Properties>
</file>