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56" r:id="rId5"/>
    <p:sldId id="301" r:id="rId6"/>
    <p:sldId id="303" r:id="rId7"/>
    <p:sldId id="305" r:id="rId8"/>
    <p:sldId id="302" r:id="rId9"/>
    <p:sldId id="309" r:id="rId10"/>
    <p:sldId id="304" r:id="rId11"/>
    <p:sldId id="307" r:id="rId12"/>
    <p:sldId id="308" r:id="rId13"/>
    <p:sldId id="306" r:id="rId14"/>
  </p:sldIdLst>
  <p:sldSz cx="24380825" cy="13714413"/>
  <p:notesSz cx="6735763" cy="9866313"/>
  <p:defaultTextStyle>
    <a:defPPr>
      <a:defRPr lang="en-US"/>
    </a:defPPr>
    <a:lvl1pPr marL="0" algn="l" defTabSz="1828252" rtl="0" eaLnBrk="1" latinLnBrk="0" hangingPunct="1">
      <a:defRPr sz="3599" kern="1200">
        <a:solidFill>
          <a:schemeClr val="tx1"/>
        </a:solidFill>
        <a:latin typeface="+mn-lt"/>
        <a:ea typeface="+mn-ea"/>
        <a:cs typeface="+mn-cs"/>
      </a:defRPr>
    </a:lvl1pPr>
    <a:lvl2pPr marL="914127" algn="l" defTabSz="1828252" rtl="0" eaLnBrk="1" latinLnBrk="0" hangingPunct="1">
      <a:defRPr sz="3599" kern="1200">
        <a:solidFill>
          <a:schemeClr val="tx1"/>
        </a:solidFill>
        <a:latin typeface="+mn-lt"/>
        <a:ea typeface="+mn-ea"/>
        <a:cs typeface="+mn-cs"/>
      </a:defRPr>
    </a:lvl2pPr>
    <a:lvl3pPr marL="1828252" algn="l" defTabSz="1828252" rtl="0" eaLnBrk="1" latinLnBrk="0" hangingPunct="1">
      <a:defRPr sz="3599" kern="1200">
        <a:solidFill>
          <a:schemeClr val="tx1"/>
        </a:solidFill>
        <a:latin typeface="+mn-lt"/>
        <a:ea typeface="+mn-ea"/>
        <a:cs typeface="+mn-cs"/>
      </a:defRPr>
    </a:lvl3pPr>
    <a:lvl4pPr marL="2742379" algn="l" defTabSz="1828252" rtl="0" eaLnBrk="1" latinLnBrk="0" hangingPunct="1">
      <a:defRPr sz="3599" kern="1200">
        <a:solidFill>
          <a:schemeClr val="tx1"/>
        </a:solidFill>
        <a:latin typeface="+mn-lt"/>
        <a:ea typeface="+mn-ea"/>
        <a:cs typeface="+mn-cs"/>
      </a:defRPr>
    </a:lvl4pPr>
    <a:lvl5pPr marL="3656503" algn="l" defTabSz="1828252" rtl="0" eaLnBrk="1" latinLnBrk="0" hangingPunct="1">
      <a:defRPr sz="3599" kern="1200">
        <a:solidFill>
          <a:schemeClr val="tx1"/>
        </a:solidFill>
        <a:latin typeface="+mn-lt"/>
        <a:ea typeface="+mn-ea"/>
        <a:cs typeface="+mn-cs"/>
      </a:defRPr>
    </a:lvl5pPr>
    <a:lvl6pPr marL="4570628" algn="l" defTabSz="1828252" rtl="0" eaLnBrk="1" latinLnBrk="0" hangingPunct="1">
      <a:defRPr sz="3599" kern="1200">
        <a:solidFill>
          <a:schemeClr val="tx1"/>
        </a:solidFill>
        <a:latin typeface="+mn-lt"/>
        <a:ea typeface="+mn-ea"/>
        <a:cs typeface="+mn-cs"/>
      </a:defRPr>
    </a:lvl6pPr>
    <a:lvl7pPr marL="5484755" algn="l" defTabSz="1828252" rtl="0" eaLnBrk="1" latinLnBrk="0" hangingPunct="1">
      <a:defRPr sz="3599" kern="1200">
        <a:solidFill>
          <a:schemeClr val="tx1"/>
        </a:solidFill>
        <a:latin typeface="+mn-lt"/>
        <a:ea typeface="+mn-ea"/>
        <a:cs typeface="+mn-cs"/>
      </a:defRPr>
    </a:lvl7pPr>
    <a:lvl8pPr marL="6398880" algn="l" defTabSz="1828252" rtl="0" eaLnBrk="1" latinLnBrk="0" hangingPunct="1">
      <a:defRPr sz="3599" kern="1200">
        <a:solidFill>
          <a:schemeClr val="tx1"/>
        </a:solidFill>
        <a:latin typeface="+mn-lt"/>
        <a:ea typeface="+mn-ea"/>
        <a:cs typeface="+mn-cs"/>
      </a:defRPr>
    </a:lvl8pPr>
    <a:lvl9pPr marL="7313007" algn="l" defTabSz="1828252" rtl="0" eaLnBrk="1" latinLnBrk="0" hangingPunct="1">
      <a:defRPr sz="35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767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gda Resiga" initials="MR" lastIdx="3" clrIdx="0"/>
  <p:cmAuthor id="1" name="Monica Cruceru" initials="M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2" autoAdjust="0"/>
    <p:restoredTop sz="96373" autoAdjust="0"/>
  </p:normalViewPr>
  <p:slideViewPr>
    <p:cSldViewPr snapToGrid="0">
      <p:cViewPr>
        <p:scale>
          <a:sx n="50" d="100"/>
          <a:sy n="50" d="100"/>
        </p:scale>
        <p:origin x="-498" y="-72"/>
      </p:cViewPr>
      <p:guideLst>
        <p:guide orient="horz" pos="4319"/>
        <p:guide pos="7679"/>
      </p:guideLst>
    </p:cSldViewPr>
  </p:slideViewPr>
  <p:notesTextViewPr>
    <p:cViewPr>
      <p:scale>
        <a:sx n="1" d="1"/>
        <a:sy n="1" d="1"/>
      </p:scale>
      <p:origin x="0" y="0"/>
    </p:cViewPr>
  </p:notesTextViewPr>
  <p:sorterViewPr>
    <p:cViewPr>
      <p:scale>
        <a:sx n="100" d="100"/>
        <a:sy n="100" d="100"/>
      </p:scale>
      <p:origin x="0" y="1998"/>
    </p:cViewPr>
  </p:sorterViewPr>
  <p:notesViewPr>
    <p:cSldViewPr snapToGrid="0" showGuides="1">
      <p:cViewPr varScale="1">
        <p:scale>
          <a:sx n="96" d="100"/>
          <a:sy n="96" d="100"/>
        </p:scale>
        <p:origin x="288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2" y="0"/>
            <a:ext cx="2918830" cy="495029"/>
          </a:xfrm>
          <a:prstGeom prst="rect">
            <a:avLst/>
          </a:prstGeom>
        </p:spPr>
        <p:txBody>
          <a:bodyPr vert="horz" lIns="90749" tIns="45375" rIns="90749" bIns="45375" rtlCol="0"/>
          <a:lstStyle>
            <a:lvl1pPr algn="l">
              <a:defRPr sz="1200"/>
            </a:lvl1pPr>
          </a:lstStyle>
          <a:p>
            <a:endParaRPr lang="en-GB"/>
          </a:p>
        </p:txBody>
      </p:sp>
      <p:sp>
        <p:nvSpPr>
          <p:cNvPr id="3" name="Plassholder for dato 2"/>
          <p:cNvSpPr>
            <a:spLocks noGrp="1"/>
          </p:cNvSpPr>
          <p:nvPr>
            <p:ph type="dt" idx="1"/>
          </p:nvPr>
        </p:nvSpPr>
        <p:spPr>
          <a:xfrm>
            <a:off x="3815376" y="0"/>
            <a:ext cx="2918830" cy="495029"/>
          </a:xfrm>
          <a:prstGeom prst="rect">
            <a:avLst/>
          </a:prstGeom>
        </p:spPr>
        <p:txBody>
          <a:bodyPr vert="horz" lIns="90749" tIns="45375" rIns="90749" bIns="45375" rtlCol="0"/>
          <a:lstStyle>
            <a:lvl1pPr algn="r">
              <a:defRPr sz="1200"/>
            </a:lvl1pPr>
          </a:lstStyle>
          <a:p>
            <a:fld id="{B6A57144-1CBB-4515-B696-16F63A0D6277}" type="datetimeFigureOut">
              <a:rPr lang="en-GB" smtClean="0"/>
              <a:t>21/09/2021</a:t>
            </a:fld>
            <a:endParaRPr lang="en-GB"/>
          </a:p>
        </p:txBody>
      </p:sp>
      <p:sp>
        <p:nvSpPr>
          <p:cNvPr id="4" name="Plassholder for lysbilde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0749" tIns="45375" rIns="90749" bIns="45375" rtlCol="0" anchor="ctr"/>
          <a:lstStyle/>
          <a:p>
            <a:endParaRPr lang="en-GB"/>
          </a:p>
        </p:txBody>
      </p:sp>
      <p:sp>
        <p:nvSpPr>
          <p:cNvPr id="5" name="Plassholder for notater 4"/>
          <p:cNvSpPr>
            <a:spLocks noGrp="1"/>
          </p:cNvSpPr>
          <p:nvPr>
            <p:ph type="body" sz="quarter" idx="3"/>
          </p:nvPr>
        </p:nvSpPr>
        <p:spPr>
          <a:xfrm>
            <a:off x="673577" y="4748164"/>
            <a:ext cx="5388610" cy="3884861"/>
          </a:xfrm>
          <a:prstGeom prst="rect">
            <a:avLst/>
          </a:prstGeom>
        </p:spPr>
        <p:txBody>
          <a:bodyPr vert="horz" lIns="90749" tIns="45375" rIns="90749" bIns="45375" rtlCol="0"/>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6" name="Plassholder for bunntekst 5"/>
          <p:cNvSpPr>
            <a:spLocks noGrp="1"/>
          </p:cNvSpPr>
          <p:nvPr>
            <p:ph type="ftr" sz="quarter" idx="4"/>
          </p:nvPr>
        </p:nvSpPr>
        <p:spPr>
          <a:xfrm>
            <a:off x="2" y="9371286"/>
            <a:ext cx="2918830" cy="495028"/>
          </a:xfrm>
          <a:prstGeom prst="rect">
            <a:avLst/>
          </a:prstGeom>
        </p:spPr>
        <p:txBody>
          <a:bodyPr vert="horz" lIns="90749" tIns="45375" rIns="90749" bIns="45375" rtlCol="0" anchor="b"/>
          <a:lstStyle>
            <a:lvl1pPr algn="l">
              <a:defRPr sz="1200"/>
            </a:lvl1pPr>
          </a:lstStyle>
          <a:p>
            <a:endParaRPr lang="en-GB"/>
          </a:p>
        </p:txBody>
      </p:sp>
      <p:sp>
        <p:nvSpPr>
          <p:cNvPr id="7" name="Plassholder for lysbildenummer 6"/>
          <p:cNvSpPr>
            <a:spLocks noGrp="1"/>
          </p:cNvSpPr>
          <p:nvPr>
            <p:ph type="sldNum" sz="quarter" idx="5"/>
          </p:nvPr>
        </p:nvSpPr>
        <p:spPr>
          <a:xfrm>
            <a:off x="3815376" y="9371286"/>
            <a:ext cx="2918830" cy="495028"/>
          </a:xfrm>
          <a:prstGeom prst="rect">
            <a:avLst/>
          </a:prstGeom>
        </p:spPr>
        <p:txBody>
          <a:bodyPr vert="horz" lIns="90749" tIns="45375" rIns="90749" bIns="45375" rtlCol="0" anchor="b"/>
          <a:lstStyle>
            <a:lvl1pPr algn="r">
              <a:defRPr sz="1200"/>
            </a:lvl1pPr>
          </a:lstStyle>
          <a:p>
            <a:fld id="{F9DA259D-87B2-48A8-8896-0559A1CBD787}" type="slidenum">
              <a:rPr lang="en-GB" smtClean="0"/>
              <a:t>‹#›</a:t>
            </a:fld>
            <a:endParaRPr lang="en-GB"/>
          </a:p>
        </p:txBody>
      </p:sp>
    </p:spTree>
    <p:extLst>
      <p:ext uri="{BB962C8B-B14F-4D97-AF65-F5344CB8AC3E}">
        <p14:creationId xmlns:p14="http://schemas.microsoft.com/office/powerpoint/2010/main" val="2322460102"/>
      </p:ext>
    </p:extLst>
  </p:cSld>
  <p:clrMap bg1="lt1" tx1="dk1" bg2="lt2" tx2="dk2" accent1="accent1" accent2="accent2" accent3="accent3" accent4="accent4" accent5="accent5" accent6="accent6" hlink="hlink" folHlink="folHlink"/>
  <p:notesStyle>
    <a:lvl1pPr marL="0" algn="l" defTabSz="1828252" rtl="0" eaLnBrk="1" latinLnBrk="0" hangingPunct="1">
      <a:defRPr sz="2400" kern="1200">
        <a:solidFill>
          <a:schemeClr val="tx1"/>
        </a:solidFill>
        <a:latin typeface="+mn-lt"/>
        <a:ea typeface="+mn-ea"/>
        <a:cs typeface="+mn-cs"/>
      </a:defRPr>
    </a:lvl1pPr>
    <a:lvl2pPr marL="914127" algn="l" defTabSz="1828252" rtl="0" eaLnBrk="1" latinLnBrk="0" hangingPunct="1">
      <a:defRPr sz="2400" kern="1200">
        <a:solidFill>
          <a:schemeClr val="tx1"/>
        </a:solidFill>
        <a:latin typeface="+mn-lt"/>
        <a:ea typeface="+mn-ea"/>
        <a:cs typeface="+mn-cs"/>
      </a:defRPr>
    </a:lvl2pPr>
    <a:lvl3pPr marL="1828252" algn="l" defTabSz="1828252" rtl="0" eaLnBrk="1" latinLnBrk="0" hangingPunct="1">
      <a:defRPr sz="2400" kern="1200">
        <a:solidFill>
          <a:schemeClr val="tx1"/>
        </a:solidFill>
        <a:latin typeface="+mn-lt"/>
        <a:ea typeface="+mn-ea"/>
        <a:cs typeface="+mn-cs"/>
      </a:defRPr>
    </a:lvl3pPr>
    <a:lvl4pPr marL="2742379" algn="l" defTabSz="1828252" rtl="0" eaLnBrk="1" latinLnBrk="0" hangingPunct="1">
      <a:defRPr sz="2400" kern="1200">
        <a:solidFill>
          <a:schemeClr val="tx1"/>
        </a:solidFill>
        <a:latin typeface="+mn-lt"/>
        <a:ea typeface="+mn-ea"/>
        <a:cs typeface="+mn-cs"/>
      </a:defRPr>
    </a:lvl4pPr>
    <a:lvl5pPr marL="3656503" algn="l" defTabSz="1828252" rtl="0" eaLnBrk="1" latinLnBrk="0" hangingPunct="1">
      <a:defRPr sz="2400" kern="1200">
        <a:solidFill>
          <a:schemeClr val="tx1"/>
        </a:solidFill>
        <a:latin typeface="+mn-lt"/>
        <a:ea typeface="+mn-ea"/>
        <a:cs typeface="+mn-cs"/>
      </a:defRPr>
    </a:lvl5pPr>
    <a:lvl6pPr marL="4570628" algn="l" defTabSz="1828252" rtl="0" eaLnBrk="1" latinLnBrk="0" hangingPunct="1">
      <a:defRPr sz="2400" kern="1200">
        <a:solidFill>
          <a:schemeClr val="tx1"/>
        </a:solidFill>
        <a:latin typeface="+mn-lt"/>
        <a:ea typeface="+mn-ea"/>
        <a:cs typeface="+mn-cs"/>
      </a:defRPr>
    </a:lvl6pPr>
    <a:lvl7pPr marL="5484755" algn="l" defTabSz="1828252" rtl="0" eaLnBrk="1" latinLnBrk="0" hangingPunct="1">
      <a:defRPr sz="2400" kern="1200">
        <a:solidFill>
          <a:schemeClr val="tx1"/>
        </a:solidFill>
        <a:latin typeface="+mn-lt"/>
        <a:ea typeface="+mn-ea"/>
        <a:cs typeface="+mn-cs"/>
      </a:defRPr>
    </a:lvl7pPr>
    <a:lvl8pPr marL="6398880" algn="l" defTabSz="1828252" rtl="0" eaLnBrk="1" latinLnBrk="0" hangingPunct="1">
      <a:defRPr sz="2400" kern="1200">
        <a:solidFill>
          <a:schemeClr val="tx1"/>
        </a:solidFill>
        <a:latin typeface="+mn-lt"/>
        <a:ea typeface="+mn-ea"/>
        <a:cs typeface="+mn-cs"/>
      </a:defRPr>
    </a:lvl8pPr>
    <a:lvl9pPr marL="7313007" algn="l" defTabSz="1828252"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DA259D-87B2-48A8-8896-0559A1CBD787}" type="slidenum">
              <a:rPr lang="en-GB" smtClean="0"/>
              <a:t>6</a:t>
            </a:fld>
            <a:endParaRPr lang="en-GB"/>
          </a:p>
        </p:txBody>
      </p:sp>
    </p:spTree>
    <p:extLst>
      <p:ext uri="{BB962C8B-B14F-4D97-AF65-F5344CB8AC3E}">
        <p14:creationId xmlns:p14="http://schemas.microsoft.com/office/powerpoint/2010/main" val="2495993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260157" y="6382328"/>
            <a:ext cx="18332511" cy="1231106"/>
          </a:xfrm>
        </p:spPr>
        <p:txBody>
          <a:bodyPr wrap="square" lIns="0" tIns="0" rIns="0" bIns="0" anchor="ctr">
            <a:spAutoFit/>
          </a:bodyPr>
          <a:lstStyle>
            <a:lvl1pPr algn="l">
              <a:defRPr sz="8000"/>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p:cNvSpPr>
            <a:spLocks noGrp="1"/>
          </p:cNvSpPr>
          <p:nvPr>
            <p:ph type="dt" sz="half" idx="10"/>
          </p:nvPr>
        </p:nvSpPr>
        <p:spPr>
          <a:xfrm>
            <a:off x="19136392" y="12705989"/>
            <a:ext cx="3985698" cy="461665"/>
          </a:xfrm>
          <a:prstGeom prst="rect">
            <a:avLst/>
          </a:prstGeom>
        </p:spPr>
        <p:txBody>
          <a:bodyPr anchor="b">
            <a:spAutoFit/>
          </a:bodyPr>
          <a:lstStyle>
            <a:lvl1pPr>
              <a:defRPr sz="3000">
                <a:solidFill>
                  <a:schemeClr val="dk2"/>
                </a:solidFill>
              </a:defRPr>
            </a:lvl1pPr>
          </a:lstStyle>
          <a:p>
            <a:fld id="{D5906656-A9BE-4917-BFD7-16C60DDEE872}" type="datetime1">
              <a:rPr lang="nb-NO" smtClean="0"/>
              <a:t>21.09.2021</a:t>
            </a:fld>
            <a:endParaRPr lang="nb-NO" dirty="0"/>
          </a:p>
        </p:txBody>
      </p:sp>
      <p:sp>
        <p:nvSpPr>
          <p:cNvPr id="13" name="Plassholder for tekst 12"/>
          <p:cNvSpPr>
            <a:spLocks noGrp="1"/>
          </p:cNvSpPr>
          <p:nvPr>
            <p:ph type="body" sz="quarter" idx="13" hasCustomPrompt="1"/>
          </p:nvPr>
        </p:nvSpPr>
        <p:spPr>
          <a:xfrm>
            <a:off x="1260157" y="12153389"/>
            <a:ext cx="4220063" cy="461665"/>
          </a:xfrm>
        </p:spPr>
        <p:txBody>
          <a:bodyPr anchor="b">
            <a:spAutoFit/>
          </a:bodyPr>
          <a:lstStyle>
            <a:lvl1pPr marL="0" indent="0">
              <a:buNone/>
              <a:defRPr b="1">
                <a:solidFill>
                  <a:schemeClr val="dk2"/>
                </a:solidFill>
              </a:defRPr>
            </a:lvl1pPr>
          </a:lstStyle>
          <a:p>
            <a:pPr lvl="0"/>
            <a:r>
              <a:rPr lang="nb-NO" dirty="0" err="1"/>
              <a:t>Name</a:t>
            </a:r>
            <a:endParaRPr lang="en-GB" dirty="0"/>
          </a:p>
        </p:txBody>
      </p:sp>
      <p:sp>
        <p:nvSpPr>
          <p:cNvPr id="14" name="Plassholder for tekst 12"/>
          <p:cNvSpPr>
            <a:spLocks noGrp="1"/>
          </p:cNvSpPr>
          <p:nvPr>
            <p:ph type="body" sz="quarter" idx="14" hasCustomPrompt="1"/>
          </p:nvPr>
        </p:nvSpPr>
        <p:spPr>
          <a:xfrm>
            <a:off x="1260157" y="12707725"/>
            <a:ext cx="4220063" cy="461665"/>
          </a:xfrm>
        </p:spPr>
        <p:txBody>
          <a:bodyPr anchor="b">
            <a:spAutoFit/>
          </a:bodyPr>
          <a:lstStyle>
            <a:lvl1pPr marL="0" indent="0">
              <a:buNone/>
              <a:defRPr b="1">
                <a:solidFill>
                  <a:schemeClr val="dk2"/>
                </a:solidFill>
              </a:defRPr>
            </a:lvl1pPr>
          </a:lstStyle>
          <a:p>
            <a:pPr lvl="0"/>
            <a:r>
              <a:rPr lang="nb-NO" dirty="0" err="1"/>
              <a:t>Title</a:t>
            </a:r>
            <a:endParaRPr lang="en-GB" dirty="0"/>
          </a:p>
        </p:txBody>
      </p:sp>
      <p:sp>
        <p:nvSpPr>
          <p:cNvPr id="17" name="Plassholder for tekst 12"/>
          <p:cNvSpPr>
            <a:spLocks noGrp="1"/>
          </p:cNvSpPr>
          <p:nvPr>
            <p:ph type="body" sz="quarter" idx="15" hasCustomPrompt="1"/>
          </p:nvPr>
        </p:nvSpPr>
        <p:spPr>
          <a:xfrm>
            <a:off x="10200074" y="12146546"/>
            <a:ext cx="6767125" cy="461665"/>
          </a:xfrm>
        </p:spPr>
        <p:txBody>
          <a:bodyPr wrap="square" anchor="b">
            <a:spAutoFit/>
          </a:bodyPr>
          <a:lstStyle>
            <a:lvl1pPr marL="0" indent="0">
              <a:buNone/>
              <a:defRPr b="0">
                <a:solidFill>
                  <a:schemeClr val="dk2"/>
                </a:solidFill>
              </a:defRPr>
            </a:lvl1pPr>
          </a:lstStyle>
          <a:p>
            <a:pPr lvl="0"/>
            <a:r>
              <a:rPr lang="nb-NO" dirty="0"/>
              <a:t>Office</a:t>
            </a:r>
            <a:endParaRPr lang="en-GB" dirty="0"/>
          </a:p>
        </p:txBody>
      </p:sp>
      <p:sp>
        <p:nvSpPr>
          <p:cNvPr id="18" name="Plassholder for tekst 12"/>
          <p:cNvSpPr>
            <a:spLocks noGrp="1"/>
          </p:cNvSpPr>
          <p:nvPr>
            <p:ph type="body" sz="quarter" idx="16" hasCustomPrompt="1"/>
          </p:nvPr>
        </p:nvSpPr>
        <p:spPr>
          <a:xfrm>
            <a:off x="10200075" y="12705989"/>
            <a:ext cx="6767125" cy="461665"/>
          </a:xfrm>
        </p:spPr>
        <p:txBody>
          <a:bodyPr wrap="square" anchor="b">
            <a:spAutoFit/>
          </a:bodyPr>
          <a:lstStyle>
            <a:lvl1pPr marL="0" indent="0">
              <a:buNone/>
              <a:defRPr b="0">
                <a:solidFill>
                  <a:schemeClr val="dk2"/>
                </a:solidFill>
              </a:defRPr>
            </a:lvl1pPr>
          </a:lstStyle>
          <a:p>
            <a:pPr lvl="0"/>
            <a:r>
              <a:rPr lang="nb-NO" dirty="0"/>
              <a:t>Company</a:t>
            </a:r>
            <a:endParaRPr lang="en-GB" dirty="0"/>
          </a:p>
        </p:txBody>
      </p:sp>
      <p:pic>
        <p:nvPicPr>
          <p:cNvPr id="20" name="Bilde 19"/>
          <p:cNvPicPr>
            <a:picLocks noChangeAspect="1"/>
          </p:cNvPicPr>
          <p:nvPr userDrawn="1"/>
        </p:nvPicPr>
        <p:blipFill>
          <a:blip r:embed="rId2"/>
          <a:stretch>
            <a:fillRect/>
          </a:stretch>
        </p:blipFill>
        <p:spPr>
          <a:xfrm>
            <a:off x="1" y="0"/>
            <a:ext cx="24380825" cy="2413702"/>
          </a:xfrm>
          <a:prstGeom prst="rect">
            <a:avLst/>
          </a:prstGeom>
        </p:spPr>
      </p:pic>
    </p:spTree>
    <p:extLst>
      <p:ext uri="{BB962C8B-B14F-4D97-AF65-F5344CB8AC3E}">
        <p14:creationId xmlns:p14="http://schemas.microsoft.com/office/powerpoint/2010/main" val="1846559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2" name="Plassholder for diagram 1"/>
          <p:cNvSpPr>
            <a:spLocks noGrp="1"/>
          </p:cNvSpPr>
          <p:nvPr>
            <p:ph type="chart" sz="quarter" idx="11" hasCustomPrompt="1"/>
          </p:nvPr>
        </p:nvSpPr>
        <p:spPr>
          <a:xfrm>
            <a:off x="5742718" y="1168400"/>
            <a:ext cx="17375190" cy="11111129"/>
          </a:xfrm>
          <a:prstGeom prst="rect">
            <a:avLst/>
          </a:prstGeom>
        </p:spPr>
        <p:txBody>
          <a:bodyPr lIns="0" tIns="0" rIns="0" bIns="0"/>
          <a:lstStyle>
            <a:lvl1pPr>
              <a:defRPr/>
            </a:lvl1pPr>
          </a:lstStyle>
          <a:p>
            <a:r>
              <a:rPr lang="en-GB" dirty="0"/>
              <a:t>Click the icon to add a chart</a:t>
            </a:r>
          </a:p>
        </p:txBody>
      </p:sp>
      <p:sp>
        <p:nvSpPr>
          <p:cNvPr id="6" name="Plassholder for innhold 2"/>
          <p:cNvSpPr>
            <a:spLocks noGrp="1"/>
          </p:cNvSpPr>
          <p:nvPr>
            <p:ph idx="12" hasCustomPrompt="1"/>
          </p:nvPr>
        </p:nvSpPr>
        <p:spPr>
          <a:xfrm>
            <a:off x="1260386" y="1629141"/>
            <a:ext cx="4010673" cy="10650388"/>
          </a:xfrm>
        </p:spPr>
        <p:txBody>
          <a:bodyPr/>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Plassholder for tekst 8"/>
          <p:cNvSpPr>
            <a:spLocks noGrp="1"/>
          </p:cNvSpPr>
          <p:nvPr>
            <p:ph type="body" sz="quarter" idx="13" hasCustomPrompt="1"/>
          </p:nvPr>
        </p:nvSpPr>
        <p:spPr>
          <a:xfrm>
            <a:off x="1259560" y="1168400"/>
            <a:ext cx="4010673" cy="461665"/>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3108680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Orange">
    <p:spTree>
      <p:nvGrpSpPr>
        <p:cNvPr id="1" name=""/>
        <p:cNvGrpSpPr/>
        <p:nvPr/>
      </p:nvGrpSpPr>
      <p:grpSpPr>
        <a:xfrm>
          <a:off x="0" y="0"/>
          <a:ext cx="0" cy="0"/>
          <a:chOff x="0" y="0"/>
          <a:chExt cx="0" cy="0"/>
        </a:xfrm>
      </p:grpSpPr>
      <p:sp>
        <p:nvSpPr>
          <p:cNvPr id="2" name="Plassholder for diagram 1"/>
          <p:cNvSpPr>
            <a:spLocks noGrp="1"/>
          </p:cNvSpPr>
          <p:nvPr>
            <p:ph type="chart" sz="quarter" idx="11" hasCustomPrompt="1"/>
          </p:nvPr>
        </p:nvSpPr>
        <p:spPr>
          <a:xfrm>
            <a:off x="5742718" y="1168400"/>
            <a:ext cx="17375190" cy="11111129"/>
          </a:xfrm>
          <a:prstGeom prst="rect">
            <a:avLst/>
          </a:prstGeom>
        </p:spPr>
        <p:txBody>
          <a:bodyPr lIns="0" tIns="0" rIns="0" bIns="0"/>
          <a:lstStyle>
            <a:lvl1pPr>
              <a:defRPr/>
            </a:lvl1pPr>
          </a:lstStyle>
          <a:p>
            <a:r>
              <a:rPr lang="en-GB" dirty="0"/>
              <a:t>Click the icon to add a chart</a:t>
            </a:r>
          </a:p>
        </p:txBody>
      </p:sp>
      <p:sp>
        <p:nvSpPr>
          <p:cNvPr id="6" name="Plassholder for innhold 2"/>
          <p:cNvSpPr>
            <a:spLocks noGrp="1"/>
          </p:cNvSpPr>
          <p:nvPr>
            <p:ph idx="12" hasCustomPrompt="1"/>
          </p:nvPr>
        </p:nvSpPr>
        <p:spPr>
          <a:xfrm>
            <a:off x="1260386" y="1629141"/>
            <a:ext cx="4010673" cy="10650388"/>
          </a:xfrm>
        </p:spPr>
        <p:txBody>
          <a:bodyPr/>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Plassholder for tekst 8"/>
          <p:cNvSpPr>
            <a:spLocks noGrp="1"/>
          </p:cNvSpPr>
          <p:nvPr>
            <p:ph type="body" sz="quarter" idx="13" hasCustomPrompt="1"/>
          </p:nvPr>
        </p:nvSpPr>
        <p:spPr>
          <a:xfrm>
            <a:off x="1259560" y="1168400"/>
            <a:ext cx="4010673" cy="461665"/>
          </a:xfrm>
        </p:spPr>
        <p:txBody>
          <a:bodyPr wrap="square">
            <a:spAutoFit/>
          </a:bodyPr>
          <a:lstStyle>
            <a:lvl1pPr marL="0" indent="0">
              <a:buNone/>
              <a:defRPr b="1">
                <a:solidFill>
                  <a:schemeClr val="accent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1922626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og tabell">
    <p:spTree>
      <p:nvGrpSpPr>
        <p:cNvPr id="1" name=""/>
        <p:cNvGrpSpPr/>
        <p:nvPr/>
      </p:nvGrpSpPr>
      <p:grpSpPr>
        <a:xfrm>
          <a:off x="0" y="0"/>
          <a:ext cx="0" cy="0"/>
          <a:chOff x="0" y="0"/>
          <a:chExt cx="0" cy="0"/>
        </a:xfrm>
      </p:grpSpPr>
      <p:sp>
        <p:nvSpPr>
          <p:cNvPr id="2" name="Plassholder for tabell 1"/>
          <p:cNvSpPr>
            <a:spLocks noGrp="1"/>
          </p:cNvSpPr>
          <p:nvPr>
            <p:ph type="tbl" sz="quarter" idx="12" hasCustomPrompt="1"/>
          </p:nvPr>
        </p:nvSpPr>
        <p:spPr>
          <a:xfrm>
            <a:off x="5742718" y="1168400"/>
            <a:ext cx="17375191" cy="11111129"/>
          </a:xfrm>
          <a:prstGeom prst="rect">
            <a:avLst/>
          </a:prstGeom>
        </p:spPr>
        <p:txBody>
          <a:bodyPr lIns="0" tIns="0" rIns="0" bIns="0"/>
          <a:lstStyle>
            <a:lvl1pPr>
              <a:defRPr/>
            </a:lvl1pPr>
          </a:lstStyle>
          <a:p>
            <a:r>
              <a:rPr lang="en-GB" dirty="0"/>
              <a:t>Click on the icon to add a table</a:t>
            </a:r>
          </a:p>
        </p:txBody>
      </p:sp>
      <p:sp>
        <p:nvSpPr>
          <p:cNvPr id="8" name="Plassholder for innhold 2"/>
          <p:cNvSpPr>
            <a:spLocks noGrp="1"/>
          </p:cNvSpPr>
          <p:nvPr>
            <p:ph idx="11" hasCustomPrompt="1"/>
          </p:nvPr>
        </p:nvSpPr>
        <p:spPr>
          <a:xfrm>
            <a:off x="1260386" y="1629141"/>
            <a:ext cx="4010673" cy="10650388"/>
          </a:xfrm>
        </p:spPr>
        <p:txBody>
          <a:bodyPr/>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tekst 8"/>
          <p:cNvSpPr>
            <a:spLocks noGrp="1"/>
          </p:cNvSpPr>
          <p:nvPr>
            <p:ph type="body" sz="quarter" idx="13" hasCustomPrompt="1"/>
          </p:nvPr>
        </p:nvSpPr>
        <p:spPr>
          <a:xfrm>
            <a:off x="1259560" y="1168400"/>
            <a:ext cx="4010673" cy="461665"/>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736584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og tabell Orange">
    <p:spTree>
      <p:nvGrpSpPr>
        <p:cNvPr id="1" name=""/>
        <p:cNvGrpSpPr/>
        <p:nvPr/>
      </p:nvGrpSpPr>
      <p:grpSpPr>
        <a:xfrm>
          <a:off x="0" y="0"/>
          <a:ext cx="0" cy="0"/>
          <a:chOff x="0" y="0"/>
          <a:chExt cx="0" cy="0"/>
        </a:xfrm>
      </p:grpSpPr>
      <p:sp>
        <p:nvSpPr>
          <p:cNvPr id="2" name="Plassholder for tabell 1"/>
          <p:cNvSpPr>
            <a:spLocks noGrp="1"/>
          </p:cNvSpPr>
          <p:nvPr>
            <p:ph type="tbl" sz="quarter" idx="12" hasCustomPrompt="1"/>
          </p:nvPr>
        </p:nvSpPr>
        <p:spPr>
          <a:xfrm>
            <a:off x="5742718" y="1168400"/>
            <a:ext cx="17375191" cy="11111129"/>
          </a:xfrm>
          <a:prstGeom prst="rect">
            <a:avLst/>
          </a:prstGeom>
        </p:spPr>
        <p:txBody>
          <a:bodyPr lIns="0" tIns="0" rIns="0" bIns="0"/>
          <a:lstStyle>
            <a:lvl1pPr>
              <a:defRPr/>
            </a:lvl1pPr>
          </a:lstStyle>
          <a:p>
            <a:r>
              <a:rPr lang="en-GB" dirty="0"/>
              <a:t>Click on the icon to add a table</a:t>
            </a:r>
          </a:p>
        </p:txBody>
      </p:sp>
      <p:sp>
        <p:nvSpPr>
          <p:cNvPr id="8" name="Plassholder for innhold 2"/>
          <p:cNvSpPr>
            <a:spLocks noGrp="1"/>
          </p:cNvSpPr>
          <p:nvPr>
            <p:ph idx="11" hasCustomPrompt="1"/>
          </p:nvPr>
        </p:nvSpPr>
        <p:spPr>
          <a:xfrm>
            <a:off x="1260386" y="1629141"/>
            <a:ext cx="4010673" cy="10650388"/>
          </a:xfrm>
        </p:spPr>
        <p:txBody>
          <a:bodyPr/>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tekst 8"/>
          <p:cNvSpPr>
            <a:spLocks noGrp="1"/>
          </p:cNvSpPr>
          <p:nvPr>
            <p:ph type="body" sz="quarter" idx="13" hasCustomPrompt="1"/>
          </p:nvPr>
        </p:nvSpPr>
        <p:spPr>
          <a:xfrm>
            <a:off x="1259560" y="1168400"/>
            <a:ext cx="4010673" cy="461665"/>
          </a:xfrm>
        </p:spPr>
        <p:txBody>
          <a:bodyPr wrap="square">
            <a:spAutoFit/>
          </a:bodyPr>
          <a:lstStyle>
            <a:lvl1pPr marL="0" indent="0">
              <a:buNone/>
              <a:defRPr b="1">
                <a:solidFill>
                  <a:schemeClr val="accent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491945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eloverskrift Orange">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260157" y="5633541"/>
            <a:ext cx="21028462" cy="1384995"/>
          </a:xfrm>
        </p:spPr>
        <p:txBody>
          <a:bodyPr anchor="ctr"/>
          <a:lstStyle>
            <a:lvl1pPr>
              <a:defRPr sz="9000">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7" name="Rectangle 5"/>
          <p:cNvSpPr>
            <a:spLocks noChangeArrowheads="1"/>
          </p:cNvSpPr>
          <p:nvPr userDrawn="1"/>
        </p:nvSpPr>
        <p:spPr bwMode="auto">
          <a:xfrm>
            <a:off x="1906588" y="12903932"/>
            <a:ext cx="155575" cy="161925"/>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Freeform 6"/>
          <p:cNvSpPr>
            <a:spLocks/>
          </p:cNvSpPr>
          <p:nvPr userDrawn="1"/>
        </p:nvSpPr>
        <p:spPr bwMode="auto">
          <a:xfrm>
            <a:off x="1433513" y="12903932"/>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Rectangle 7"/>
          <p:cNvSpPr>
            <a:spLocks noChangeArrowheads="1"/>
          </p:cNvSpPr>
          <p:nvPr userDrawn="1"/>
        </p:nvSpPr>
        <p:spPr bwMode="auto">
          <a:xfrm>
            <a:off x="1277938" y="12903932"/>
            <a:ext cx="155575"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8"/>
          <p:cNvSpPr>
            <a:spLocks/>
          </p:cNvSpPr>
          <p:nvPr userDrawn="1"/>
        </p:nvSpPr>
        <p:spPr bwMode="auto">
          <a:xfrm>
            <a:off x="1592263"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Freeform 9"/>
          <p:cNvSpPr>
            <a:spLocks/>
          </p:cNvSpPr>
          <p:nvPr userDrawn="1"/>
        </p:nvSpPr>
        <p:spPr bwMode="auto">
          <a:xfrm>
            <a:off x="2609850" y="12903932"/>
            <a:ext cx="155575" cy="161925"/>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Rectangle 10"/>
          <p:cNvSpPr>
            <a:spLocks noChangeArrowheads="1"/>
          </p:cNvSpPr>
          <p:nvPr userDrawn="1"/>
        </p:nvSpPr>
        <p:spPr bwMode="auto">
          <a:xfrm>
            <a:off x="2455863" y="12903932"/>
            <a:ext cx="153988"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Freeform 11"/>
          <p:cNvSpPr>
            <a:spLocks/>
          </p:cNvSpPr>
          <p:nvPr userDrawn="1"/>
        </p:nvSpPr>
        <p:spPr bwMode="auto">
          <a:xfrm>
            <a:off x="2765425" y="12746770"/>
            <a:ext cx="158750" cy="47625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2"/>
          <p:cNvSpPr>
            <a:spLocks noChangeArrowheads="1"/>
          </p:cNvSpPr>
          <p:nvPr userDrawn="1"/>
        </p:nvSpPr>
        <p:spPr bwMode="auto">
          <a:xfrm>
            <a:off x="1747838" y="12589607"/>
            <a:ext cx="158750" cy="476250"/>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13"/>
          <p:cNvSpPr>
            <a:spLocks noChangeShapeType="1"/>
          </p:cNvSpPr>
          <p:nvPr userDrawn="1"/>
        </p:nvSpPr>
        <p:spPr bwMode="auto">
          <a:xfrm>
            <a:off x="2062163" y="13065857"/>
            <a:ext cx="39370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4"/>
          <p:cNvSpPr>
            <a:spLocks noChangeShapeType="1"/>
          </p:cNvSpPr>
          <p:nvPr userDrawn="1"/>
        </p:nvSpPr>
        <p:spPr bwMode="auto">
          <a:xfrm>
            <a:off x="2924175" y="13065857"/>
            <a:ext cx="2144395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5"/>
          <p:cNvSpPr>
            <a:spLocks noChangeShapeType="1"/>
          </p:cNvSpPr>
          <p:nvPr userDrawn="1"/>
        </p:nvSpPr>
        <p:spPr bwMode="auto">
          <a:xfrm>
            <a:off x="6350" y="13065857"/>
            <a:ext cx="127158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03204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eloverskrift Grønn">
    <p:bg>
      <p:bgPr>
        <a:solidFill>
          <a:schemeClr val="accent3"/>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260157" y="5633541"/>
            <a:ext cx="21028462" cy="1384995"/>
          </a:xfrm>
        </p:spPr>
        <p:txBody>
          <a:bodyPr anchor="ctr"/>
          <a:lstStyle>
            <a:lvl1pPr>
              <a:defRPr sz="9000">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7" name="Rectangle 5"/>
          <p:cNvSpPr>
            <a:spLocks noChangeArrowheads="1"/>
          </p:cNvSpPr>
          <p:nvPr userDrawn="1"/>
        </p:nvSpPr>
        <p:spPr bwMode="auto">
          <a:xfrm>
            <a:off x="1906588" y="12903932"/>
            <a:ext cx="155575" cy="161925"/>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Freeform 6"/>
          <p:cNvSpPr>
            <a:spLocks/>
          </p:cNvSpPr>
          <p:nvPr userDrawn="1"/>
        </p:nvSpPr>
        <p:spPr bwMode="auto">
          <a:xfrm>
            <a:off x="1433513" y="12903932"/>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Rectangle 7"/>
          <p:cNvSpPr>
            <a:spLocks noChangeArrowheads="1"/>
          </p:cNvSpPr>
          <p:nvPr userDrawn="1"/>
        </p:nvSpPr>
        <p:spPr bwMode="auto">
          <a:xfrm>
            <a:off x="1277938" y="12903932"/>
            <a:ext cx="155575"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8"/>
          <p:cNvSpPr>
            <a:spLocks/>
          </p:cNvSpPr>
          <p:nvPr userDrawn="1"/>
        </p:nvSpPr>
        <p:spPr bwMode="auto">
          <a:xfrm>
            <a:off x="1592263"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Freeform 9"/>
          <p:cNvSpPr>
            <a:spLocks/>
          </p:cNvSpPr>
          <p:nvPr userDrawn="1"/>
        </p:nvSpPr>
        <p:spPr bwMode="auto">
          <a:xfrm>
            <a:off x="2609850" y="12903932"/>
            <a:ext cx="155575" cy="161925"/>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Rectangle 10"/>
          <p:cNvSpPr>
            <a:spLocks noChangeArrowheads="1"/>
          </p:cNvSpPr>
          <p:nvPr userDrawn="1"/>
        </p:nvSpPr>
        <p:spPr bwMode="auto">
          <a:xfrm>
            <a:off x="2455863" y="12903932"/>
            <a:ext cx="153988"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Freeform 11"/>
          <p:cNvSpPr>
            <a:spLocks/>
          </p:cNvSpPr>
          <p:nvPr userDrawn="1"/>
        </p:nvSpPr>
        <p:spPr bwMode="auto">
          <a:xfrm>
            <a:off x="2765425" y="12746770"/>
            <a:ext cx="158750" cy="47625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2"/>
          <p:cNvSpPr>
            <a:spLocks noChangeArrowheads="1"/>
          </p:cNvSpPr>
          <p:nvPr userDrawn="1"/>
        </p:nvSpPr>
        <p:spPr bwMode="auto">
          <a:xfrm>
            <a:off x="1747838" y="12589607"/>
            <a:ext cx="158750" cy="476250"/>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13"/>
          <p:cNvSpPr>
            <a:spLocks noChangeShapeType="1"/>
          </p:cNvSpPr>
          <p:nvPr userDrawn="1"/>
        </p:nvSpPr>
        <p:spPr bwMode="auto">
          <a:xfrm>
            <a:off x="2062163" y="13065857"/>
            <a:ext cx="39370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4"/>
          <p:cNvSpPr>
            <a:spLocks noChangeShapeType="1"/>
          </p:cNvSpPr>
          <p:nvPr userDrawn="1"/>
        </p:nvSpPr>
        <p:spPr bwMode="auto">
          <a:xfrm>
            <a:off x="2924175" y="13065857"/>
            <a:ext cx="2144395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5"/>
          <p:cNvSpPr>
            <a:spLocks noChangeShapeType="1"/>
          </p:cNvSpPr>
          <p:nvPr userDrawn="1"/>
        </p:nvSpPr>
        <p:spPr bwMode="auto">
          <a:xfrm>
            <a:off x="6350" y="13065857"/>
            <a:ext cx="127158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825927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eloverskrift Blå">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260157" y="5633541"/>
            <a:ext cx="21028462" cy="1384995"/>
          </a:xfrm>
        </p:spPr>
        <p:txBody>
          <a:bodyPr anchor="ctr"/>
          <a:lstStyle>
            <a:lvl1pPr>
              <a:defRPr sz="9000">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7" name="Rectangle 5"/>
          <p:cNvSpPr>
            <a:spLocks noChangeArrowheads="1"/>
          </p:cNvSpPr>
          <p:nvPr userDrawn="1"/>
        </p:nvSpPr>
        <p:spPr bwMode="auto">
          <a:xfrm>
            <a:off x="1906588" y="12903932"/>
            <a:ext cx="155575" cy="161925"/>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Freeform 6"/>
          <p:cNvSpPr>
            <a:spLocks/>
          </p:cNvSpPr>
          <p:nvPr userDrawn="1"/>
        </p:nvSpPr>
        <p:spPr bwMode="auto">
          <a:xfrm>
            <a:off x="1433513" y="12903932"/>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Rectangle 7"/>
          <p:cNvSpPr>
            <a:spLocks noChangeArrowheads="1"/>
          </p:cNvSpPr>
          <p:nvPr userDrawn="1"/>
        </p:nvSpPr>
        <p:spPr bwMode="auto">
          <a:xfrm>
            <a:off x="1277938" y="12903932"/>
            <a:ext cx="155575"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8"/>
          <p:cNvSpPr>
            <a:spLocks/>
          </p:cNvSpPr>
          <p:nvPr userDrawn="1"/>
        </p:nvSpPr>
        <p:spPr bwMode="auto">
          <a:xfrm>
            <a:off x="1592263"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Freeform 9"/>
          <p:cNvSpPr>
            <a:spLocks/>
          </p:cNvSpPr>
          <p:nvPr userDrawn="1"/>
        </p:nvSpPr>
        <p:spPr bwMode="auto">
          <a:xfrm>
            <a:off x="2609850" y="12903932"/>
            <a:ext cx="155575" cy="161925"/>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Rectangle 10"/>
          <p:cNvSpPr>
            <a:spLocks noChangeArrowheads="1"/>
          </p:cNvSpPr>
          <p:nvPr userDrawn="1"/>
        </p:nvSpPr>
        <p:spPr bwMode="auto">
          <a:xfrm>
            <a:off x="2455863" y="12903932"/>
            <a:ext cx="153988"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Freeform 11"/>
          <p:cNvSpPr>
            <a:spLocks/>
          </p:cNvSpPr>
          <p:nvPr userDrawn="1"/>
        </p:nvSpPr>
        <p:spPr bwMode="auto">
          <a:xfrm>
            <a:off x="2765425" y="12746770"/>
            <a:ext cx="158750" cy="47625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2"/>
          <p:cNvSpPr>
            <a:spLocks noChangeArrowheads="1"/>
          </p:cNvSpPr>
          <p:nvPr userDrawn="1"/>
        </p:nvSpPr>
        <p:spPr bwMode="auto">
          <a:xfrm>
            <a:off x="1747838" y="12589607"/>
            <a:ext cx="158750" cy="476250"/>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13"/>
          <p:cNvSpPr>
            <a:spLocks noChangeShapeType="1"/>
          </p:cNvSpPr>
          <p:nvPr userDrawn="1"/>
        </p:nvSpPr>
        <p:spPr bwMode="auto">
          <a:xfrm>
            <a:off x="2062163" y="13065857"/>
            <a:ext cx="39370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4"/>
          <p:cNvSpPr>
            <a:spLocks noChangeShapeType="1"/>
          </p:cNvSpPr>
          <p:nvPr userDrawn="1"/>
        </p:nvSpPr>
        <p:spPr bwMode="auto">
          <a:xfrm>
            <a:off x="2924175" y="13065857"/>
            <a:ext cx="2144395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5"/>
          <p:cNvSpPr>
            <a:spLocks noChangeShapeType="1"/>
          </p:cNvSpPr>
          <p:nvPr userDrawn="1"/>
        </p:nvSpPr>
        <p:spPr bwMode="auto">
          <a:xfrm>
            <a:off x="6350" y="13065857"/>
            <a:ext cx="127158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023412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2436915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blipFill>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260157" y="3543261"/>
            <a:ext cx="18332511" cy="1231106"/>
          </a:xfrm>
        </p:spPr>
        <p:txBody>
          <a:bodyPr wrap="square" lIns="0" tIns="0" rIns="0" bIns="0" anchor="ctr">
            <a:spAutoFit/>
          </a:bodyPr>
          <a:lstStyle>
            <a:lvl1pPr algn="l">
              <a:defRPr sz="8000" b="1">
                <a:solidFill>
                  <a:schemeClr val="bg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pic>
        <p:nvPicPr>
          <p:cNvPr id="5" name="Bilde 4"/>
          <p:cNvPicPr>
            <a:picLocks noChangeAspect="1"/>
          </p:cNvPicPr>
          <p:nvPr userDrawn="1"/>
        </p:nvPicPr>
        <p:blipFill>
          <a:blip r:embed="rId3"/>
          <a:stretch>
            <a:fillRect/>
          </a:stretch>
        </p:blipFill>
        <p:spPr>
          <a:xfrm>
            <a:off x="1" y="0"/>
            <a:ext cx="24380825" cy="2523415"/>
          </a:xfrm>
          <a:prstGeom prst="rect">
            <a:avLst/>
          </a:prstGeom>
        </p:spPr>
      </p:pic>
      <p:sp>
        <p:nvSpPr>
          <p:cNvPr id="7" name="Plassholder for tekst 6"/>
          <p:cNvSpPr>
            <a:spLocks noGrp="1"/>
          </p:cNvSpPr>
          <p:nvPr>
            <p:ph type="body" sz="quarter" idx="10" hasCustomPrompt="1"/>
          </p:nvPr>
        </p:nvSpPr>
        <p:spPr>
          <a:xfrm>
            <a:off x="1260474" y="5161524"/>
            <a:ext cx="18332193" cy="2154238"/>
          </a:xfrm>
        </p:spPr>
        <p:txBody>
          <a:bodyPr/>
          <a:lstStyle>
            <a:lvl1pPr marL="0" indent="0">
              <a:buNone/>
              <a:defRPr b="1">
                <a:solidFill>
                  <a:schemeClr val="bg1"/>
                </a:solidFill>
              </a:defRPr>
            </a:lvl1pPr>
            <a:lvl2pPr marL="914263" indent="0">
              <a:buNone/>
              <a:defRPr b="1">
                <a:solidFill>
                  <a:schemeClr val="bg1"/>
                </a:solidFill>
              </a:defRPr>
            </a:lvl2pPr>
            <a:lvl3pPr marL="1828526" indent="0">
              <a:buNone/>
              <a:defRPr b="1">
                <a:solidFill>
                  <a:schemeClr val="bg1"/>
                </a:solidFill>
              </a:defRPr>
            </a:lvl3pPr>
            <a:lvl4pPr marL="2742789" indent="0">
              <a:buNone/>
              <a:defRPr b="1">
                <a:solidFill>
                  <a:schemeClr val="bg1"/>
                </a:solidFill>
              </a:defRPr>
            </a:lvl4pPr>
            <a:lvl5pPr marL="3657052" indent="0">
              <a:buNone/>
              <a:defRPr b="1">
                <a:solidFill>
                  <a:schemeClr val="bg1"/>
                </a:solidFill>
              </a:defRPr>
            </a:lvl5pPr>
          </a:lstStyle>
          <a:p>
            <a:pPr lvl="0"/>
            <a:r>
              <a:rPr lang="nb-NO" dirty="0" err="1"/>
              <a:t>Click</a:t>
            </a:r>
            <a:r>
              <a:rPr lang="nb-NO" dirty="0"/>
              <a:t> to </a:t>
            </a:r>
            <a:r>
              <a:rPr lang="nb-NO" dirty="0" err="1"/>
              <a:t>add</a:t>
            </a:r>
            <a:r>
              <a:rPr lang="nb-NO" dirty="0"/>
              <a:t> </a:t>
            </a:r>
            <a:r>
              <a:rPr lang="nb-NO" dirty="0" err="1"/>
              <a:t>text</a:t>
            </a:r>
            <a:endParaRPr lang="nb-NO" dirty="0"/>
          </a:p>
        </p:txBody>
      </p:sp>
    </p:spTree>
    <p:extLst>
      <p:ext uri="{BB962C8B-B14F-4D97-AF65-F5344CB8AC3E}">
        <p14:creationId xmlns:p14="http://schemas.microsoft.com/office/powerpoint/2010/main" val="2468644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akgrunnsbilde">
    <p:bg>
      <p:bgPr>
        <a:blipFill>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260157" y="6382328"/>
            <a:ext cx="18332511" cy="1231106"/>
          </a:xfrm>
        </p:spPr>
        <p:txBody>
          <a:bodyPr wrap="square" lIns="0" tIns="0" rIns="0" bIns="0" anchor="ctr">
            <a:spAutoFit/>
          </a:bodyPr>
          <a:lstStyle>
            <a:lvl1pPr algn="l">
              <a:defRPr sz="8000">
                <a:solidFill>
                  <a:schemeClr val="bg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p:cNvSpPr>
            <a:spLocks noGrp="1"/>
          </p:cNvSpPr>
          <p:nvPr>
            <p:ph type="dt" sz="half" idx="10"/>
          </p:nvPr>
        </p:nvSpPr>
        <p:spPr>
          <a:xfrm>
            <a:off x="19136392" y="12705989"/>
            <a:ext cx="3985698" cy="461665"/>
          </a:xfrm>
          <a:prstGeom prst="rect">
            <a:avLst/>
          </a:prstGeom>
        </p:spPr>
        <p:txBody>
          <a:bodyPr anchor="b">
            <a:spAutoFit/>
          </a:bodyPr>
          <a:lstStyle>
            <a:lvl1pPr>
              <a:defRPr sz="3000">
                <a:solidFill>
                  <a:schemeClr val="bg1"/>
                </a:solidFill>
              </a:defRPr>
            </a:lvl1pPr>
          </a:lstStyle>
          <a:p>
            <a:fld id="{35900153-C3D1-4B62-A437-E57CAB8AEB13}" type="datetime1">
              <a:rPr lang="nb-NO" smtClean="0"/>
              <a:t>21.09.2021</a:t>
            </a:fld>
            <a:endParaRPr lang="nb-NO" dirty="0"/>
          </a:p>
        </p:txBody>
      </p:sp>
      <p:sp>
        <p:nvSpPr>
          <p:cNvPr id="13" name="Plassholder for tekst 12"/>
          <p:cNvSpPr>
            <a:spLocks noGrp="1"/>
          </p:cNvSpPr>
          <p:nvPr>
            <p:ph type="body" sz="quarter" idx="13" hasCustomPrompt="1"/>
          </p:nvPr>
        </p:nvSpPr>
        <p:spPr>
          <a:xfrm>
            <a:off x="1260157" y="12153389"/>
            <a:ext cx="4220063" cy="461665"/>
          </a:xfrm>
        </p:spPr>
        <p:txBody>
          <a:bodyPr anchor="b">
            <a:spAutoFit/>
          </a:bodyPr>
          <a:lstStyle>
            <a:lvl1pPr marL="0" indent="0">
              <a:buNone/>
              <a:defRPr b="1">
                <a:solidFill>
                  <a:schemeClr val="bg1"/>
                </a:solidFill>
              </a:defRPr>
            </a:lvl1pPr>
          </a:lstStyle>
          <a:p>
            <a:pPr lvl="0"/>
            <a:r>
              <a:rPr lang="nb-NO" dirty="0" err="1"/>
              <a:t>Name</a:t>
            </a:r>
            <a:endParaRPr lang="en-GB" dirty="0"/>
          </a:p>
        </p:txBody>
      </p:sp>
      <p:sp>
        <p:nvSpPr>
          <p:cNvPr id="14" name="Plassholder for tekst 12"/>
          <p:cNvSpPr>
            <a:spLocks noGrp="1"/>
          </p:cNvSpPr>
          <p:nvPr>
            <p:ph type="body" sz="quarter" idx="14" hasCustomPrompt="1"/>
          </p:nvPr>
        </p:nvSpPr>
        <p:spPr>
          <a:xfrm>
            <a:off x="1260157" y="12707725"/>
            <a:ext cx="4220063" cy="461665"/>
          </a:xfrm>
        </p:spPr>
        <p:txBody>
          <a:bodyPr anchor="b">
            <a:spAutoFit/>
          </a:bodyPr>
          <a:lstStyle>
            <a:lvl1pPr marL="0" indent="0">
              <a:buNone/>
              <a:defRPr b="1">
                <a:solidFill>
                  <a:schemeClr val="bg1"/>
                </a:solidFill>
              </a:defRPr>
            </a:lvl1pPr>
          </a:lstStyle>
          <a:p>
            <a:pPr lvl="0"/>
            <a:r>
              <a:rPr lang="nb-NO" dirty="0" err="1"/>
              <a:t>Title</a:t>
            </a:r>
            <a:endParaRPr lang="en-GB" dirty="0"/>
          </a:p>
        </p:txBody>
      </p:sp>
      <p:sp>
        <p:nvSpPr>
          <p:cNvPr id="17" name="Plassholder for tekst 12"/>
          <p:cNvSpPr>
            <a:spLocks noGrp="1"/>
          </p:cNvSpPr>
          <p:nvPr>
            <p:ph type="body" sz="quarter" idx="15" hasCustomPrompt="1"/>
          </p:nvPr>
        </p:nvSpPr>
        <p:spPr>
          <a:xfrm>
            <a:off x="10200074" y="12146546"/>
            <a:ext cx="6767125" cy="461665"/>
          </a:xfrm>
        </p:spPr>
        <p:txBody>
          <a:bodyPr wrap="square" anchor="b">
            <a:spAutoFit/>
          </a:bodyPr>
          <a:lstStyle>
            <a:lvl1pPr marL="0" indent="0">
              <a:buNone/>
              <a:defRPr b="0">
                <a:solidFill>
                  <a:schemeClr val="bg1"/>
                </a:solidFill>
              </a:defRPr>
            </a:lvl1pPr>
          </a:lstStyle>
          <a:p>
            <a:pPr lvl="0"/>
            <a:r>
              <a:rPr lang="nb-NO" dirty="0"/>
              <a:t>Office</a:t>
            </a:r>
            <a:endParaRPr lang="en-GB" dirty="0"/>
          </a:p>
        </p:txBody>
      </p:sp>
      <p:sp>
        <p:nvSpPr>
          <p:cNvPr id="18" name="Plassholder for tekst 12"/>
          <p:cNvSpPr>
            <a:spLocks noGrp="1"/>
          </p:cNvSpPr>
          <p:nvPr>
            <p:ph type="body" sz="quarter" idx="16" hasCustomPrompt="1"/>
          </p:nvPr>
        </p:nvSpPr>
        <p:spPr>
          <a:xfrm>
            <a:off x="10200075" y="12705989"/>
            <a:ext cx="6767125" cy="461665"/>
          </a:xfrm>
        </p:spPr>
        <p:txBody>
          <a:bodyPr wrap="square" anchor="b">
            <a:spAutoFit/>
          </a:bodyPr>
          <a:lstStyle>
            <a:lvl1pPr marL="0" indent="0">
              <a:buNone/>
              <a:defRPr b="0">
                <a:solidFill>
                  <a:schemeClr val="bg1"/>
                </a:solidFill>
              </a:defRPr>
            </a:lvl1pPr>
          </a:lstStyle>
          <a:p>
            <a:pPr lvl="0"/>
            <a:r>
              <a:rPr lang="nb-NO" dirty="0"/>
              <a:t>Company</a:t>
            </a:r>
            <a:endParaRPr lang="en-GB" dirty="0"/>
          </a:p>
        </p:txBody>
      </p:sp>
      <p:pic>
        <p:nvPicPr>
          <p:cNvPr id="5" name="Bilde 4"/>
          <p:cNvPicPr>
            <a:picLocks noChangeAspect="1"/>
          </p:cNvPicPr>
          <p:nvPr userDrawn="1"/>
        </p:nvPicPr>
        <p:blipFill>
          <a:blip r:embed="rId3"/>
          <a:stretch>
            <a:fillRect/>
          </a:stretch>
        </p:blipFill>
        <p:spPr>
          <a:xfrm>
            <a:off x="1" y="0"/>
            <a:ext cx="24380825" cy="2523415"/>
          </a:xfrm>
          <a:prstGeom prst="rect">
            <a:avLst/>
          </a:prstGeom>
        </p:spPr>
      </p:pic>
    </p:spTree>
    <p:extLst>
      <p:ext uri="{BB962C8B-B14F-4D97-AF65-F5344CB8AC3E}">
        <p14:creationId xmlns:p14="http://schemas.microsoft.com/office/powerpoint/2010/main" val="2258077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1260386" y="3091543"/>
            <a:ext cx="21861705" cy="9187986"/>
          </a:xfrm>
        </p:spPr>
        <p:txBody>
          <a:bodyPr/>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tekst 8"/>
          <p:cNvSpPr>
            <a:spLocks noGrp="1"/>
          </p:cNvSpPr>
          <p:nvPr>
            <p:ph type="body" sz="quarter" idx="10" hasCustomPrompt="1"/>
          </p:nvPr>
        </p:nvSpPr>
        <p:spPr>
          <a:xfrm>
            <a:off x="1259560" y="2630802"/>
            <a:ext cx="21861704" cy="461665"/>
          </a:xfrm>
        </p:spPr>
        <p:txBody>
          <a:bodyPr>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1639579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innhold Orange">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solidFill>
                  <a:schemeClr val="accent2"/>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1260386" y="3091543"/>
            <a:ext cx="21861705" cy="9187986"/>
          </a:xfrm>
        </p:spPr>
        <p:txBody>
          <a:bodyPr/>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tekst 8"/>
          <p:cNvSpPr>
            <a:spLocks noGrp="1"/>
          </p:cNvSpPr>
          <p:nvPr>
            <p:ph type="body" sz="quarter" idx="10" hasCustomPrompt="1"/>
          </p:nvPr>
        </p:nvSpPr>
        <p:spPr>
          <a:xfrm>
            <a:off x="1259560" y="2630802"/>
            <a:ext cx="21861704" cy="461665"/>
          </a:xfrm>
        </p:spPr>
        <p:txBody>
          <a:bodyPr>
            <a:spAutoFit/>
          </a:bodyPr>
          <a:lstStyle>
            <a:lvl1pPr marL="0" indent="0">
              <a:buNone/>
              <a:defRPr b="1">
                <a:solidFill>
                  <a:schemeClr val="accent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537428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7" name="Rektangel 6"/>
          <p:cNvSpPr/>
          <p:nvPr userDrawn="1"/>
        </p:nvSpPr>
        <p:spPr>
          <a:xfrm>
            <a:off x="14689837" y="-1"/>
            <a:ext cx="9690988" cy="1371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lassholder for bilde 4"/>
          <p:cNvSpPr>
            <a:spLocks noGrp="1"/>
          </p:cNvSpPr>
          <p:nvPr>
            <p:ph type="pic" sz="quarter" idx="10" hasCustomPrompt="1"/>
          </p:nvPr>
        </p:nvSpPr>
        <p:spPr>
          <a:xfrm>
            <a:off x="14689837" y="-1"/>
            <a:ext cx="9690988" cy="13714413"/>
          </a:xfrm>
        </p:spPr>
        <p:txBody>
          <a:bodyPr/>
          <a:lstStyle>
            <a:lvl1pPr>
              <a:defRPr/>
            </a:lvl1pPr>
          </a:lstStyle>
          <a:p>
            <a:r>
              <a:rPr lang="en-GB" dirty="0"/>
              <a:t>Click the icon to add picture</a:t>
            </a:r>
          </a:p>
        </p:txBody>
      </p:sp>
      <p:sp>
        <p:nvSpPr>
          <p:cNvPr id="2" name="Tittel 1"/>
          <p:cNvSpPr>
            <a:spLocks noGrp="1"/>
          </p:cNvSpPr>
          <p:nvPr>
            <p:ph type="title" hasCustomPrompt="1"/>
          </p:nvPr>
        </p:nvSpPr>
        <p:spPr>
          <a:xfrm>
            <a:off x="1260387" y="1097394"/>
            <a:ext cx="12277305" cy="1077218"/>
          </a:xfrm>
        </p:spPr>
        <p:txBody>
          <a:bodyPr/>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8" name="Plassholder for innhold 2"/>
          <p:cNvSpPr>
            <a:spLocks noGrp="1"/>
          </p:cNvSpPr>
          <p:nvPr>
            <p:ph idx="1" hasCustomPrompt="1"/>
          </p:nvPr>
        </p:nvSpPr>
        <p:spPr>
          <a:xfrm>
            <a:off x="1260387" y="3091543"/>
            <a:ext cx="12277306" cy="9187986"/>
          </a:xfrm>
        </p:spPr>
        <p:txBody>
          <a:bodyPr/>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tekst 8"/>
          <p:cNvSpPr>
            <a:spLocks noGrp="1"/>
          </p:cNvSpPr>
          <p:nvPr>
            <p:ph type="body" sz="quarter" idx="11" hasCustomPrompt="1"/>
          </p:nvPr>
        </p:nvSpPr>
        <p:spPr>
          <a:xfrm>
            <a:off x="1259560" y="2630802"/>
            <a:ext cx="12277305" cy="461665"/>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878700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innhold og bilde Orange">
    <p:spTree>
      <p:nvGrpSpPr>
        <p:cNvPr id="1" name=""/>
        <p:cNvGrpSpPr/>
        <p:nvPr/>
      </p:nvGrpSpPr>
      <p:grpSpPr>
        <a:xfrm>
          <a:off x="0" y="0"/>
          <a:ext cx="0" cy="0"/>
          <a:chOff x="0" y="0"/>
          <a:chExt cx="0" cy="0"/>
        </a:xfrm>
      </p:grpSpPr>
      <p:sp>
        <p:nvSpPr>
          <p:cNvPr id="7" name="Rektangel 6"/>
          <p:cNvSpPr/>
          <p:nvPr userDrawn="1"/>
        </p:nvSpPr>
        <p:spPr>
          <a:xfrm>
            <a:off x="14689837" y="-1"/>
            <a:ext cx="9690988" cy="1371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lassholder for bilde 4"/>
          <p:cNvSpPr>
            <a:spLocks noGrp="1"/>
          </p:cNvSpPr>
          <p:nvPr>
            <p:ph type="pic" sz="quarter" idx="10" hasCustomPrompt="1"/>
          </p:nvPr>
        </p:nvSpPr>
        <p:spPr>
          <a:xfrm>
            <a:off x="14689837" y="-1"/>
            <a:ext cx="9690988" cy="13714413"/>
          </a:xfrm>
        </p:spPr>
        <p:txBody>
          <a:bodyPr/>
          <a:lstStyle>
            <a:lvl1pPr>
              <a:defRPr/>
            </a:lvl1pPr>
          </a:lstStyle>
          <a:p>
            <a:r>
              <a:rPr lang="en-GB" dirty="0"/>
              <a:t>Click the icon to add picture</a:t>
            </a:r>
          </a:p>
        </p:txBody>
      </p:sp>
      <p:sp>
        <p:nvSpPr>
          <p:cNvPr id="2" name="Tittel 1"/>
          <p:cNvSpPr>
            <a:spLocks noGrp="1"/>
          </p:cNvSpPr>
          <p:nvPr>
            <p:ph type="title" hasCustomPrompt="1"/>
          </p:nvPr>
        </p:nvSpPr>
        <p:spPr>
          <a:xfrm>
            <a:off x="1260387" y="1097394"/>
            <a:ext cx="12277305" cy="1077218"/>
          </a:xfrm>
        </p:spPr>
        <p:txBody>
          <a:bodyPr/>
          <a:lstStyle>
            <a:lvl1pPr>
              <a:defRPr>
                <a:solidFill>
                  <a:schemeClr val="accent2"/>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8" name="Plassholder for innhold 2"/>
          <p:cNvSpPr>
            <a:spLocks noGrp="1"/>
          </p:cNvSpPr>
          <p:nvPr>
            <p:ph idx="1" hasCustomPrompt="1"/>
          </p:nvPr>
        </p:nvSpPr>
        <p:spPr>
          <a:xfrm>
            <a:off x="1260387" y="3091543"/>
            <a:ext cx="12277306" cy="9187986"/>
          </a:xfrm>
        </p:spPr>
        <p:txBody>
          <a:bodyPr/>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tekst 8"/>
          <p:cNvSpPr>
            <a:spLocks noGrp="1"/>
          </p:cNvSpPr>
          <p:nvPr>
            <p:ph type="body" sz="quarter" idx="11" hasCustomPrompt="1"/>
          </p:nvPr>
        </p:nvSpPr>
        <p:spPr>
          <a:xfrm>
            <a:off x="1259560" y="2630802"/>
            <a:ext cx="12277305" cy="461665"/>
          </a:xfrm>
        </p:spPr>
        <p:txBody>
          <a:bodyPr wrap="square">
            <a:spAutoFit/>
          </a:bodyPr>
          <a:lstStyle>
            <a:lvl1pPr marL="0" indent="0">
              <a:buNone/>
              <a:defRPr b="1">
                <a:solidFill>
                  <a:schemeClr val="accent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1532741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7" name="Rektangel 6"/>
          <p:cNvSpPr/>
          <p:nvPr userDrawn="1"/>
        </p:nvSpPr>
        <p:spPr>
          <a:xfrm>
            <a:off x="5742718" y="-1"/>
            <a:ext cx="18638107" cy="1371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lassholder for bilde 4"/>
          <p:cNvSpPr>
            <a:spLocks noGrp="1"/>
          </p:cNvSpPr>
          <p:nvPr>
            <p:ph type="pic" sz="quarter" idx="10" hasCustomPrompt="1"/>
          </p:nvPr>
        </p:nvSpPr>
        <p:spPr>
          <a:xfrm>
            <a:off x="5742717" y="-1"/>
            <a:ext cx="18638107" cy="13714413"/>
          </a:xfrm>
        </p:spPr>
        <p:txBody>
          <a:bodyPr/>
          <a:lstStyle>
            <a:lvl1pPr>
              <a:defRPr/>
            </a:lvl1pPr>
          </a:lstStyle>
          <a:p>
            <a:r>
              <a:rPr lang="en-GB" dirty="0"/>
              <a:t>Click the icon to add picture</a:t>
            </a:r>
          </a:p>
        </p:txBody>
      </p:sp>
      <p:sp>
        <p:nvSpPr>
          <p:cNvPr id="10" name="Plassholder for innhold 2"/>
          <p:cNvSpPr>
            <a:spLocks noGrp="1"/>
          </p:cNvSpPr>
          <p:nvPr>
            <p:ph idx="11" hasCustomPrompt="1"/>
          </p:nvPr>
        </p:nvSpPr>
        <p:spPr>
          <a:xfrm>
            <a:off x="1260386" y="1629141"/>
            <a:ext cx="4010673" cy="10650388"/>
          </a:xfrm>
        </p:spPr>
        <p:txBody>
          <a:bodyPr/>
          <a:lstStyle>
            <a:lvl1pPr>
              <a:defRPr/>
            </a:lvl1p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11" name="Plassholder for tekst 8"/>
          <p:cNvSpPr>
            <a:spLocks noGrp="1"/>
          </p:cNvSpPr>
          <p:nvPr>
            <p:ph type="body" sz="quarter" idx="12" hasCustomPrompt="1"/>
          </p:nvPr>
        </p:nvSpPr>
        <p:spPr>
          <a:xfrm>
            <a:off x="1259560" y="1168400"/>
            <a:ext cx="4010673" cy="461665"/>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222773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og bilde Orange">
    <p:spTree>
      <p:nvGrpSpPr>
        <p:cNvPr id="1" name=""/>
        <p:cNvGrpSpPr/>
        <p:nvPr/>
      </p:nvGrpSpPr>
      <p:grpSpPr>
        <a:xfrm>
          <a:off x="0" y="0"/>
          <a:ext cx="0" cy="0"/>
          <a:chOff x="0" y="0"/>
          <a:chExt cx="0" cy="0"/>
        </a:xfrm>
      </p:grpSpPr>
      <p:sp>
        <p:nvSpPr>
          <p:cNvPr id="7" name="Rektangel 6"/>
          <p:cNvSpPr/>
          <p:nvPr userDrawn="1"/>
        </p:nvSpPr>
        <p:spPr>
          <a:xfrm>
            <a:off x="5742718" y="-1"/>
            <a:ext cx="18638107" cy="1371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lassholder for bilde 4"/>
          <p:cNvSpPr>
            <a:spLocks noGrp="1"/>
          </p:cNvSpPr>
          <p:nvPr>
            <p:ph type="pic" sz="quarter" idx="10" hasCustomPrompt="1"/>
          </p:nvPr>
        </p:nvSpPr>
        <p:spPr>
          <a:xfrm>
            <a:off x="5742717" y="-1"/>
            <a:ext cx="18638107" cy="13714413"/>
          </a:xfrm>
        </p:spPr>
        <p:txBody>
          <a:bodyPr/>
          <a:lstStyle>
            <a:lvl1pPr>
              <a:defRPr/>
            </a:lvl1pPr>
          </a:lstStyle>
          <a:p>
            <a:r>
              <a:rPr lang="en-GB" dirty="0"/>
              <a:t>Click the icon to add picture</a:t>
            </a:r>
          </a:p>
        </p:txBody>
      </p:sp>
      <p:sp>
        <p:nvSpPr>
          <p:cNvPr id="10" name="Plassholder for innhold 2"/>
          <p:cNvSpPr>
            <a:spLocks noGrp="1"/>
          </p:cNvSpPr>
          <p:nvPr>
            <p:ph idx="11" hasCustomPrompt="1"/>
          </p:nvPr>
        </p:nvSpPr>
        <p:spPr>
          <a:xfrm>
            <a:off x="1260386" y="1629141"/>
            <a:ext cx="4010673" cy="10650388"/>
          </a:xfrm>
        </p:spPr>
        <p:txBody>
          <a:body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11" name="Plassholder for tekst 8"/>
          <p:cNvSpPr>
            <a:spLocks noGrp="1"/>
          </p:cNvSpPr>
          <p:nvPr>
            <p:ph type="body" sz="quarter" idx="12" hasCustomPrompt="1"/>
          </p:nvPr>
        </p:nvSpPr>
        <p:spPr>
          <a:xfrm>
            <a:off x="1259560" y="1168400"/>
            <a:ext cx="4010673" cy="461665"/>
          </a:xfrm>
        </p:spPr>
        <p:txBody>
          <a:bodyPr wrap="square">
            <a:spAutoFit/>
          </a:bodyPr>
          <a:lstStyle>
            <a:lvl1pPr marL="0" indent="0">
              <a:buNone/>
              <a:defRPr b="1">
                <a:solidFill>
                  <a:schemeClr val="accent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2744334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ort bilde">
    <p:bg>
      <p:bgPr>
        <a:blipFill>
          <a:blip r:embed="rId2"/>
          <a:stretch>
            <a:fillRect/>
          </a:stretch>
        </a:blipFill>
        <a:effectLst/>
      </p:bgPr>
    </p:bg>
    <p:spTree>
      <p:nvGrpSpPr>
        <p:cNvPr id="1" name=""/>
        <p:cNvGrpSpPr/>
        <p:nvPr/>
      </p:nvGrpSpPr>
      <p:grpSpPr>
        <a:xfrm>
          <a:off x="0" y="0"/>
          <a:ext cx="0" cy="0"/>
          <a:chOff x="0" y="0"/>
          <a:chExt cx="0" cy="0"/>
        </a:xfrm>
      </p:grpSpPr>
      <p:sp>
        <p:nvSpPr>
          <p:cNvPr id="41" name="Rectangle 5"/>
          <p:cNvSpPr>
            <a:spLocks noChangeArrowheads="1"/>
          </p:cNvSpPr>
          <p:nvPr userDrawn="1"/>
        </p:nvSpPr>
        <p:spPr bwMode="auto">
          <a:xfrm>
            <a:off x="1906588" y="12903932"/>
            <a:ext cx="155575" cy="161925"/>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Freeform 6"/>
          <p:cNvSpPr>
            <a:spLocks/>
          </p:cNvSpPr>
          <p:nvPr userDrawn="1"/>
        </p:nvSpPr>
        <p:spPr bwMode="auto">
          <a:xfrm>
            <a:off x="1433513" y="12903932"/>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Rectangle 7"/>
          <p:cNvSpPr>
            <a:spLocks noChangeArrowheads="1"/>
          </p:cNvSpPr>
          <p:nvPr userDrawn="1"/>
        </p:nvSpPr>
        <p:spPr bwMode="auto">
          <a:xfrm>
            <a:off x="1277938" y="12903932"/>
            <a:ext cx="155575"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Freeform 8"/>
          <p:cNvSpPr>
            <a:spLocks/>
          </p:cNvSpPr>
          <p:nvPr userDrawn="1"/>
        </p:nvSpPr>
        <p:spPr bwMode="auto">
          <a:xfrm>
            <a:off x="1592263"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5" name="Freeform 9"/>
          <p:cNvSpPr>
            <a:spLocks/>
          </p:cNvSpPr>
          <p:nvPr userDrawn="1"/>
        </p:nvSpPr>
        <p:spPr bwMode="auto">
          <a:xfrm>
            <a:off x="2609850" y="12903932"/>
            <a:ext cx="155575" cy="161925"/>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 name="Rectangle 10"/>
          <p:cNvSpPr>
            <a:spLocks noChangeArrowheads="1"/>
          </p:cNvSpPr>
          <p:nvPr userDrawn="1"/>
        </p:nvSpPr>
        <p:spPr bwMode="auto">
          <a:xfrm>
            <a:off x="2455863" y="12903932"/>
            <a:ext cx="153988"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Freeform 11"/>
          <p:cNvSpPr>
            <a:spLocks/>
          </p:cNvSpPr>
          <p:nvPr userDrawn="1"/>
        </p:nvSpPr>
        <p:spPr bwMode="auto">
          <a:xfrm>
            <a:off x="2765425" y="12746770"/>
            <a:ext cx="158750" cy="47625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 name="Rectangle 12"/>
          <p:cNvSpPr>
            <a:spLocks noChangeArrowheads="1"/>
          </p:cNvSpPr>
          <p:nvPr userDrawn="1"/>
        </p:nvSpPr>
        <p:spPr bwMode="auto">
          <a:xfrm>
            <a:off x="1747838" y="12589607"/>
            <a:ext cx="158750" cy="476250"/>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Line 13"/>
          <p:cNvSpPr>
            <a:spLocks noChangeShapeType="1"/>
          </p:cNvSpPr>
          <p:nvPr userDrawn="1"/>
        </p:nvSpPr>
        <p:spPr bwMode="auto">
          <a:xfrm>
            <a:off x="2062163" y="13065857"/>
            <a:ext cx="39370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Line 14"/>
          <p:cNvSpPr>
            <a:spLocks noChangeShapeType="1"/>
          </p:cNvSpPr>
          <p:nvPr userDrawn="1"/>
        </p:nvSpPr>
        <p:spPr bwMode="auto">
          <a:xfrm>
            <a:off x="2924175" y="13065857"/>
            <a:ext cx="2144395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1" name="Line 15"/>
          <p:cNvSpPr>
            <a:spLocks noChangeShapeType="1"/>
          </p:cNvSpPr>
          <p:nvPr userDrawn="1"/>
        </p:nvSpPr>
        <p:spPr bwMode="auto">
          <a:xfrm>
            <a:off x="6350" y="13065857"/>
            <a:ext cx="127158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211133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260386" y="1097394"/>
            <a:ext cx="21861705" cy="1077218"/>
          </a:xfrm>
          <a:prstGeom prst="rect">
            <a:avLst/>
          </a:prstGeom>
        </p:spPr>
        <p:txBody>
          <a:bodyPr vert="horz" wrap="square" lIns="0" tIns="0" rIns="0" bIns="0" rtlCol="0" anchor="ctr">
            <a:spAutoFit/>
          </a:body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tekst 2"/>
          <p:cNvSpPr>
            <a:spLocks noGrp="1"/>
          </p:cNvSpPr>
          <p:nvPr>
            <p:ph type="body" idx="1"/>
          </p:nvPr>
        </p:nvSpPr>
        <p:spPr>
          <a:xfrm>
            <a:off x="1260386" y="2647950"/>
            <a:ext cx="21861705" cy="9631579"/>
          </a:xfrm>
          <a:prstGeom prst="rect">
            <a:avLst/>
          </a:prstGeom>
        </p:spPr>
        <p:txBody>
          <a:bodyPr vert="horz" lIns="0" tIns="0" rIns="0" bIns="0" rtlCol="0">
            <a:normAutofit/>
          </a:body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p>
        </p:txBody>
      </p:sp>
      <p:sp>
        <p:nvSpPr>
          <p:cNvPr id="29" name="Rectangle 5"/>
          <p:cNvSpPr>
            <a:spLocks noChangeArrowheads="1"/>
          </p:cNvSpPr>
          <p:nvPr userDrawn="1"/>
        </p:nvSpPr>
        <p:spPr bwMode="auto">
          <a:xfrm>
            <a:off x="1906588" y="12903932"/>
            <a:ext cx="155575" cy="161925"/>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Freeform 6"/>
          <p:cNvSpPr>
            <a:spLocks/>
          </p:cNvSpPr>
          <p:nvPr userDrawn="1"/>
        </p:nvSpPr>
        <p:spPr bwMode="auto">
          <a:xfrm>
            <a:off x="1433513" y="12903932"/>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Rectangle 7"/>
          <p:cNvSpPr>
            <a:spLocks noChangeArrowheads="1"/>
          </p:cNvSpPr>
          <p:nvPr userDrawn="1"/>
        </p:nvSpPr>
        <p:spPr bwMode="auto">
          <a:xfrm>
            <a:off x="1277938" y="12903932"/>
            <a:ext cx="155575" cy="319088"/>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Freeform 8"/>
          <p:cNvSpPr>
            <a:spLocks/>
          </p:cNvSpPr>
          <p:nvPr userDrawn="1"/>
        </p:nvSpPr>
        <p:spPr bwMode="auto">
          <a:xfrm>
            <a:off x="1592263"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Freeform 9"/>
          <p:cNvSpPr>
            <a:spLocks/>
          </p:cNvSpPr>
          <p:nvPr userDrawn="1"/>
        </p:nvSpPr>
        <p:spPr bwMode="auto">
          <a:xfrm>
            <a:off x="2609850" y="12903932"/>
            <a:ext cx="155575" cy="161925"/>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Rectangle 10"/>
          <p:cNvSpPr>
            <a:spLocks noChangeArrowheads="1"/>
          </p:cNvSpPr>
          <p:nvPr userDrawn="1"/>
        </p:nvSpPr>
        <p:spPr bwMode="auto">
          <a:xfrm>
            <a:off x="2455863" y="12903932"/>
            <a:ext cx="153988" cy="319088"/>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Freeform 11"/>
          <p:cNvSpPr>
            <a:spLocks/>
          </p:cNvSpPr>
          <p:nvPr userDrawn="1"/>
        </p:nvSpPr>
        <p:spPr bwMode="auto">
          <a:xfrm>
            <a:off x="2765425" y="12746770"/>
            <a:ext cx="158750" cy="47625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Rectangle 12"/>
          <p:cNvSpPr>
            <a:spLocks noChangeArrowheads="1"/>
          </p:cNvSpPr>
          <p:nvPr userDrawn="1"/>
        </p:nvSpPr>
        <p:spPr bwMode="auto">
          <a:xfrm>
            <a:off x="1747838" y="12589607"/>
            <a:ext cx="158750" cy="476250"/>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Line 13"/>
          <p:cNvSpPr>
            <a:spLocks noChangeShapeType="1"/>
          </p:cNvSpPr>
          <p:nvPr userDrawn="1"/>
        </p:nvSpPr>
        <p:spPr bwMode="auto">
          <a:xfrm>
            <a:off x="2062163" y="13065857"/>
            <a:ext cx="393700" cy="0"/>
          </a:xfrm>
          <a:prstGeom prst="line">
            <a:avLst/>
          </a:prstGeom>
          <a:noFill/>
          <a:ln w="19050" cap="rnd">
            <a:solidFill>
              <a:srgbClr val="1D1E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14"/>
          <p:cNvSpPr>
            <a:spLocks noChangeShapeType="1"/>
          </p:cNvSpPr>
          <p:nvPr userDrawn="1"/>
        </p:nvSpPr>
        <p:spPr bwMode="auto">
          <a:xfrm>
            <a:off x="2924175" y="13065857"/>
            <a:ext cx="21443950" cy="0"/>
          </a:xfrm>
          <a:prstGeom prst="line">
            <a:avLst/>
          </a:prstGeom>
          <a:noFill/>
          <a:ln w="19050" cap="rnd">
            <a:solidFill>
              <a:srgbClr val="1D1E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 name="Line 15"/>
          <p:cNvSpPr>
            <a:spLocks noChangeShapeType="1"/>
          </p:cNvSpPr>
          <p:nvPr userDrawn="1"/>
        </p:nvSpPr>
        <p:spPr bwMode="auto">
          <a:xfrm>
            <a:off x="6350" y="13065857"/>
            <a:ext cx="1271588" cy="0"/>
          </a:xfrm>
          <a:prstGeom prst="line">
            <a:avLst/>
          </a:prstGeom>
          <a:noFill/>
          <a:ln w="19050" cap="rnd">
            <a:solidFill>
              <a:srgbClr val="1D1E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81235484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64" r:id="rId4"/>
    <p:sldLayoutId id="2147483657" r:id="rId5"/>
    <p:sldLayoutId id="2147483665" r:id="rId6"/>
    <p:sldLayoutId id="2147483658" r:id="rId7"/>
    <p:sldLayoutId id="2147483666" r:id="rId8"/>
    <p:sldLayoutId id="2147483659" r:id="rId9"/>
    <p:sldLayoutId id="2147483660" r:id="rId10"/>
    <p:sldLayoutId id="2147483667" r:id="rId11"/>
    <p:sldLayoutId id="2147483661" r:id="rId12"/>
    <p:sldLayoutId id="2147483668" r:id="rId13"/>
    <p:sldLayoutId id="2147483651" r:id="rId14"/>
    <p:sldLayoutId id="2147483669" r:id="rId15"/>
    <p:sldLayoutId id="2147483670" r:id="rId16"/>
    <p:sldLayoutId id="2147483654" r:id="rId17"/>
    <p:sldLayoutId id="2147483663" r:id="rId18"/>
  </p:sldLayoutIdLst>
  <p:hf sldNum="0" hdr="0" ftr="0"/>
  <p:txStyles>
    <p:titleStyle>
      <a:lvl1pPr algn="l" defTabSz="1828526" rtl="0" eaLnBrk="1" latinLnBrk="0" hangingPunct="1">
        <a:lnSpc>
          <a:spcPct val="100000"/>
        </a:lnSpc>
        <a:spcBef>
          <a:spcPct val="0"/>
        </a:spcBef>
        <a:buNone/>
        <a:defRPr sz="7000" b="1" kern="1200">
          <a:solidFill>
            <a:schemeClr val="bg2"/>
          </a:solidFill>
          <a:latin typeface="+mj-lt"/>
          <a:ea typeface="+mj-ea"/>
          <a:cs typeface="+mj-cs"/>
        </a:defRPr>
      </a:lvl1pPr>
    </p:titleStyle>
    <p:bodyStyle>
      <a:lvl1pPr marL="457131" indent="-457131" algn="l" defTabSz="1828526" rtl="0" eaLnBrk="1" latinLnBrk="0" hangingPunct="1">
        <a:lnSpc>
          <a:spcPct val="100000"/>
        </a:lnSpc>
        <a:spcBef>
          <a:spcPts val="2000"/>
        </a:spcBef>
        <a:buFont typeface="Arial" panose="020B0604020202020204" pitchFamily="34" charset="0"/>
        <a:buChar char="•"/>
        <a:defRPr sz="3000" kern="1200">
          <a:solidFill>
            <a:schemeClr val="dk2"/>
          </a:solidFill>
          <a:latin typeface="+mn-lt"/>
          <a:ea typeface="+mn-ea"/>
          <a:cs typeface="+mn-cs"/>
        </a:defRPr>
      </a:lvl1pPr>
      <a:lvl2pPr marL="1371394"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2pPr>
      <a:lvl3pPr marL="2285657"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3pPr>
      <a:lvl4pPr marL="3199920"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4pPr>
      <a:lvl5pPr marL="4114183"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5pPr>
      <a:lvl6pPr marL="5028446"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708"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971"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1234"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526" rtl="0" eaLnBrk="1" latinLnBrk="0" hangingPunct="1">
        <a:defRPr sz="3599" kern="1200">
          <a:solidFill>
            <a:schemeClr val="tx1"/>
          </a:solidFill>
          <a:latin typeface="+mn-lt"/>
          <a:ea typeface="+mn-ea"/>
          <a:cs typeface="+mn-cs"/>
        </a:defRPr>
      </a:lvl1pPr>
      <a:lvl2pPr marL="914263" algn="l" defTabSz="1828526" rtl="0" eaLnBrk="1" latinLnBrk="0" hangingPunct="1">
        <a:defRPr sz="3599" kern="1200">
          <a:solidFill>
            <a:schemeClr val="tx1"/>
          </a:solidFill>
          <a:latin typeface="+mn-lt"/>
          <a:ea typeface="+mn-ea"/>
          <a:cs typeface="+mn-cs"/>
        </a:defRPr>
      </a:lvl2pPr>
      <a:lvl3pPr marL="1828526" algn="l" defTabSz="1828526" rtl="0" eaLnBrk="1" latinLnBrk="0" hangingPunct="1">
        <a:defRPr sz="3599" kern="1200">
          <a:solidFill>
            <a:schemeClr val="tx1"/>
          </a:solidFill>
          <a:latin typeface="+mn-lt"/>
          <a:ea typeface="+mn-ea"/>
          <a:cs typeface="+mn-cs"/>
        </a:defRPr>
      </a:lvl3pPr>
      <a:lvl4pPr marL="2742789" algn="l" defTabSz="1828526" rtl="0" eaLnBrk="1" latinLnBrk="0" hangingPunct="1">
        <a:defRPr sz="3599" kern="1200">
          <a:solidFill>
            <a:schemeClr val="tx1"/>
          </a:solidFill>
          <a:latin typeface="+mn-lt"/>
          <a:ea typeface="+mn-ea"/>
          <a:cs typeface="+mn-cs"/>
        </a:defRPr>
      </a:lvl4pPr>
      <a:lvl5pPr marL="3657051" algn="l" defTabSz="1828526" rtl="0" eaLnBrk="1" latinLnBrk="0" hangingPunct="1">
        <a:defRPr sz="3599" kern="1200">
          <a:solidFill>
            <a:schemeClr val="tx1"/>
          </a:solidFill>
          <a:latin typeface="+mn-lt"/>
          <a:ea typeface="+mn-ea"/>
          <a:cs typeface="+mn-cs"/>
        </a:defRPr>
      </a:lvl5pPr>
      <a:lvl6pPr marL="4571314" algn="l" defTabSz="1828526" rtl="0" eaLnBrk="1" latinLnBrk="0" hangingPunct="1">
        <a:defRPr sz="3599" kern="1200">
          <a:solidFill>
            <a:schemeClr val="tx1"/>
          </a:solidFill>
          <a:latin typeface="+mn-lt"/>
          <a:ea typeface="+mn-ea"/>
          <a:cs typeface="+mn-cs"/>
        </a:defRPr>
      </a:lvl6pPr>
      <a:lvl7pPr marL="5485577" algn="l" defTabSz="1828526" rtl="0" eaLnBrk="1" latinLnBrk="0" hangingPunct="1">
        <a:defRPr sz="3599" kern="1200">
          <a:solidFill>
            <a:schemeClr val="tx1"/>
          </a:solidFill>
          <a:latin typeface="+mn-lt"/>
          <a:ea typeface="+mn-ea"/>
          <a:cs typeface="+mn-cs"/>
        </a:defRPr>
      </a:lvl7pPr>
      <a:lvl8pPr marL="6399840" algn="l" defTabSz="1828526" rtl="0" eaLnBrk="1" latinLnBrk="0" hangingPunct="1">
        <a:defRPr sz="3599" kern="1200">
          <a:solidFill>
            <a:schemeClr val="tx1"/>
          </a:solidFill>
          <a:latin typeface="+mn-lt"/>
          <a:ea typeface="+mn-ea"/>
          <a:cs typeface="+mn-cs"/>
        </a:defRPr>
      </a:lvl8pPr>
      <a:lvl9pPr marL="7314103" algn="l" defTabSz="1828526"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www.facebook.com/uefiscdi" TargetMode="External"/><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hyperlink" Target="https://twitter.com/uefiscdi/status/1438018227158802433/photo/1" TargetMode="External"/><Relationship Id="rId4" Type="http://schemas.openxmlformats.org/officeDocument/2006/relationships/hyperlink" Target="https://www.linkedin.com/feed/update/urn:li:activity:684378335695872000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sintef.no/projectweb/codepem/" TargetMode="External"/><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hyperlink" Target="http://perla-pv.ro/"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geysirbaiamare.ro/" TargetMode="External"/><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co2hybrid.upb.ro/index.html#intro" TargetMode="External"/><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15.gif"/><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hyperlink" Target="https://www.climagreen.eu/" TargetMode="Externa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7"/>
          <p:cNvPicPr>
            <a:picLocks noChangeAspect="1"/>
          </p:cNvPicPr>
          <p:nvPr/>
        </p:nvPicPr>
        <p:blipFill rotWithShape="1">
          <a:blip r:embed="rId2">
            <a:extLst>
              <a:ext uri="{28A0092B-C50C-407E-A947-70E740481C1C}">
                <a14:useLocalDpi xmlns:a14="http://schemas.microsoft.com/office/drawing/2010/main" val="0"/>
              </a:ext>
            </a:extLst>
          </a:blip>
          <a:srcRect r="56943"/>
          <a:stretch/>
        </p:blipFill>
        <p:spPr>
          <a:xfrm>
            <a:off x="1190397" y="3226279"/>
            <a:ext cx="2225663" cy="1031746"/>
          </a:xfrm>
          <a:prstGeom prst="rect">
            <a:avLst/>
          </a:prstGeom>
        </p:spPr>
      </p:pic>
      <p:pic>
        <p:nvPicPr>
          <p:cNvPr id="7" name="Picture 3" descr="C:\Users\monica.cruceru\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0825" cy="11467157"/>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p:cNvSpPr txBox="1">
            <a:spLocks/>
          </p:cNvSpPr>
          <p:nvPr/>
        </p:nvSpPr>
        <p:spPr bwMode="auto">
          <a:xfrm>
            <a:off x="4552544" y="4863830"/>
            <a:ext cx="16556477" cy="2568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marR="0" indent="0" algn="l" defTabSz="914400" rtl="0" eaLnBrk="0" fontAlgn="base" latinLnBrk="0" hangingPunct="0">
              <a:lnSpc>
                <a:spcPts val="3400"/>
              </a:lnSpc>
              <a:spcBef>
                <a:spcPct val="0"/>
              </a:spcBef>
              <a:spcAft>
                <a:spcPct val="0"/>
              </a:spcAft>
              <a:buClrTx/>
              <a:buSzTx/>
              <a:buFontTx/>
              <a:buNone/>
              <a:tabLst/>
              <a:defRPr sz="2800" b="1">
                <a:solidFill>
                  <a:srgbClr val="003399"/>
                </a:solidFill>
                <a:latin typeface="Verdana"/>
                <a:ea typeface="ヒラギノ角ゴ Pro W3" pitchFamily="-110" charset="-128"/>
                <a:cs typeface="Verdana"/>
              </a:defRPr>
            </a:lvl1pPr>
            <a:lvl2pPr algn="l" rtl="0" eaLnBrk="0" fontAlgn="base" hangingPunct="0">
              <a:lnSpc>
                <a:spcPts val="3400"/>
              </a:lnSpc>
              <a:spcBef>
                <a:spcPct val="0"/>
              </a:spcBef>
              <a:spcAft>
                <a:spcPct val="0"/>
              </a:spcAft>
              <a:defRPr sz="2800">
                <a:solidFill>
                  <a:srgbClr val="003399"/>
                </a:solidFill>
                <a:latin typeface="Verdana" pitchFamily="-110" charset="0"/>
                <a:ea typeface="ヒラギノ角ゴ Pro W3" pitchFamily="-110" charset="-128"/>
                <a:cs typeface="Verdana" pitchFamily="-110" charset="0"/>
              </a:defRPr>
            </a:lvl2pPr>
            <a:lvl3pPr algn="l" rtl="0" eaLnBrk="0" fontAlgn="base" hangingPunct="0">
              <a:lnSpc>
                <a:spcPts val="3400"/>
              </a:lnSpc>
              <a:spcBef>
                <a:spcPct val="0"/>
              </a:spcBef>
              <a:spcAft>
                <a:spcPct val="0"/>
              </a:spcAft>
              <a:defRPr sz="2800">
                <a:solidFill>
                  <a:srgbClr val="003399"/>
                </a:solidFill>
                <a:latin typeface="Verdana" pitchFamily="-110" charset="0"/>
                <a:ea typeface="ヒラギノ角ゴ Pro W3" pitchFamily="-110" charset="-128"/>
                <a:cs typeface="Verdana" pitchFamily="-110" charset="0"/>
              </a:defRPr>
            </a:lvl3pPr>
            <a:lvl4pPr algn="l" rtl="0" eaLnBrk="0" fontAlgn="base" hangingPunct="0">
              <a:lnSpc>
                <a:spcPts val="3400"/>
              </a:lnSpc>
              <a:spcBef>
                <a:spcPct val="0"/>
              </a:spcBef>
              <a:spcAft>
                <a:spcPct val="0"/>
              </a:spcAft>
              <a:defRPr sz="2800">
                <a:solidFill>
                  <a:srgbClr val="003399"/>
                </a:solidFill>
                <a:latin typeface="Verdana" pitchFamily="-110" charset="0"/>
                <a:ea typeface="ヒラギノ角ゴ Pro W3" pitchFamily="-110" charset="-128"/>
                <a:cs typeface="Verdana" pitchFamily="-110" charset="0"/>
              </a:defRPr>
            </a:lvl4pPr>
            <a:lvl5pPr algn="l" rtl="0" eaLnBrk="0" fontAlgn="base" hangingPunct="0">
              <a:lnSpc>
                <a:spcPts val="3400"/>
              </a:lnSpc>
              <a:spcBef>
                <a:spcPct val="0"/>
              </a:spcBef>
              <a:spcAft>
                <a:spcPct val="0"/>
              </a:spcAft>
              <a:defRPr sz="2800">
                <a:solidFill>
                  <a:srgbClr val="003399"/>
                </a:solidFill>
                <a:latin typeface="Verdana" pitchFamily="-110" charset="0"/>
                <a:ea typeface="ヒラギノ角ゴ Pro W3" pitchFamily="-110" charset="-128"/>
                <a:cs typeface="Verdana" pitchFamily="-110" charset="0"/>
              </a:defRPr>
            </a:lvl5pPr>
            <a:lvl6pPr marL="457200" algn="l" rtl="0" fontAlgn="base">
              <a:lnSpc>
                <a:spcPts val="3800"/>
              </a:lnSpc>
              <a:spcBef>
                <a:spcPct val="0"/>
              </a:spcBef>
              <a:spcAft>
                <a:spcPct val="0"/>
              </a:spcAft>
              <a:defRPr sz="3000" b="1">
                <a:solidFill>
                  <a:schemeClr val="accent2"/>
                </a:solidFill>
                <a:latin typeface="Verdana" pitchFamily="-110" charset="0"/>
              </a:defRPr>
            </a:lvl6pPr>
            <a:lvl7pPr marL="914400" algn="l" rtl="0" fontAlgn="base">
              <a:lnSpc>
                <a:spcPts val="3800"/>
              </a:lnSpc>
              <a:spcBef>
                <a:spcPct val="0"/>
              </a:spcBef>
              <a:spcAft>
                <a:spcPct val="0"/>
              </a:spcAft>
              <a:defRPr sz="3000" b="1">
                <a:solidFill>
                  <a:schemeClr val="accent2"/>
                </a:solidFill>
                <a:latin typeface="Verdana" pitchFamily="-110" charset="0"/>
              </a:defRPr>
            </a:lvl7pPr>
            <a:lvl8pPr marL="1371600" algn="l" rtl="0" fontAlgn="base">
              <a:lnSpc>
                <a:spcPts val="3800"/>
              </a:lnSpc>
              <a:spcBef>
                <a:spcPct val="0"/>
              </a:spcBef>
              <a:spcAft>
                <a:spcPct val="0"/>
              </a:spcAft>
              <a:defRPr sz="3000" b="1">
                <a:solidFill>
                  <a:schemeClr val="accent2"/>
                </a:solidFill>
                <a:latin typeface="Verdana" pitchFamily="-110" charset="0"/>
              </a:defRPr>
            </a:lvl8pPr>
            <a:lvl9pPr marL="1828800" algn="l" rtl="0" fontAlgn="base">
              <a:lnSpc>
                <a:spcPts val="3800"/>
              </a:lnSpc>
              <a:spcBef>
                <a:spcPct val="0"/>
              </a:spcBef>
              <a:spcAft>
                <a:spcPct val="0"/>
              </a:spcAft>
              <a:defRPr sz="3000" b="1">
                <a:solidFill>
                  <a:schemeClr val="accent2"/>
                </a:solidFill>
                <a:latin typeface="Verdana" pitchFamily="-110" charset="0"/>
              </a:defRPr>
            </a:lvl9pPr>
          </a:lstStyle>
          <a:p>
            <a:pPr marL="0" marR="0" lvl="0" indent="0" algn="ctr" defTabSz="914400" rtl="0" eaLnBrk="0" fontAlgn="base" latinLnBrk="0" hangingPunct="0">
              <a:lnSpc>
                <a:spcPts val="3400"/>
              </a:lnSpc>
              <a:spcBef>
                <a:spcPct val="0"/>
              </a:spcBef>
              <a:spcAft>
                <a:spcPct val="0"/>
              </a:spcAft>
              <a:buClrTx/>
              <a:buSzTx/>
              <a:buFontTx/>
              <a:buNone/>
              <a:tabLst/>
              <a:defRPr/>
            </a:pPr>
            <a:endParaRPr kumimoji="0" lang="en-GB" sz="8000" b="1" i="0" u="none" strike="noStrike" kern="0" cap="none" spc="0" normalizeH="0" baseline="0" noProof="0" dirty="0">
              <a:ln>
                <a:noFill/>
              </a:ln>
              <a:solidFill>
                <a:schemeClr val="tx1"/>
              </a:solidFill>
              <a:effectLst/>
              <a:uLnTx/>
              <a:uFillTx/>
              <a:latin typeface="+mj-lt"/>
              <a:ea typeface="Verdana" panose="020B0604030504040204" pitchFamily="34" charset="0"/>
              <a:cs typeface="Verdana" panose="020B0604030504040204" pitchFamily="34" charset="0"/>
            </a:endParaRPr>
          </a:p>
          <a:p>
            <a:pPr marL="0" marR="0" lvl="0" indent="0" algn="ctr" defTabSz="914400" rtl="0" eaLnBrk="0" fontAlgn="base" latinLnBrk="0" hangingPunct="0">
              <a:lnSpc>
                <a:spcPts val="3400"/>
              </a:lnSpc>
              <a:spcBef>
                <a:spcPct val="0"/>
              </a:spcBef>
              <a:spcAft>
                <a:spcPct val="0"/>
              </a:spcAft>
              <a:buClrTx/>
              <a:buSzTx/>
              <a:buFontTx/>
              <a:buNone/>
              <a:tabLst/>
              <a:defRPr/>
            </a:pPr>
            <a:r>
              <a:rPr kumimoji="0" lang="en-GB" sz="8000" b="1" i="0" u="none" strike="noStrike" kern="0" cap="none" spc="0" normalizeH="0" baseline="0" noProof="0" dirty="0">
                <a:ln>
                  <a:noFill/>
                </a:ln>
                <a:solidFill>
                  <a:schemeClr val="tx1"/>
                </a:solidFill>
                <a:effectLst/>
                <a:uLnTx/>
                <a:uFillTx/>
                <a:latin typeface="+mj-lt"/>
                <a:ea typeface="Verdana" panose="020B0604030504040204" pitchFamily="34" charset="0"/>
                <a:cs typeface="Verdana" panose="020B0604030504040204" pitchFamily="34" charset="0"/>
              </a:rPr>
              <a:t>Romanian Research </a:t>
            </a:r>
            <a:r>
              <a:rPr lang="en-GB" sz="8000" kern="0" dirty="0">
                <a:solidFill>
                  <a:schemeClr val="tx1"/>
                </a:solidFill>
                <a:latin typeface="+mj-lt"/>
                <a:ea typeface="Verdana" panose="020B0604030504040204" pitchFamily="34" charset="0"/>
                <a:cs typeface="Verdana" panose="020B0604030504040204" pitchFamily="34" charset="0"/>
              </a:rPr>
              <a:t>P</a:t>
            </a:r>
            <a:r>
              <a:rPr kumimoji="0" lang="en-GB" sz="8000" b="1" i="0" u="none" strike="noStrike" kern="0" cap="none" spc="0" normalizeH="0" baseline="0" noProof="0" dirty="0" err="1">
                <a:ln>
                  <a:noFill/>
                </a:ln>
                <a:solidFill>
                  <a:schemeClr val="tx1"/>
                </a:solidFill>
                <a:effectLst/>
                <a:uLnTx/>
                <a:uFillTx/>
                <a:latin typeface="+mj-lt"/>
                <a:ea typeface="Verdana" panose="020B0604030504040204" pitchFamily="34" charset="0"/>
                <a:cs typeface="Verdana" panose="020B0604030504040204" pitchFamily="34" charset="0"/>
              </a:rPr>
              <a:t>rogramme</a:t>
            </a:r>
            <a:r>
              <a:rPr kumimoji="0" lang="en-GB" sz="8000" b="1" i="0" u="none" strike="noStrike" kern="0" cap="none" spc="0" normalizeH="0" baseline="0" noProof="0" dirty="0">
                <a:ln>
                  <a:noFill/>
                </a:ln>
                <a:solidFill>
                  <a:schemeClr val="tx1"/>
                </a:solidFill>
                <a:effectLst/>
                <a:uLnTx/>
                <a:uFillTx/>
                <a:latin typeface="+mj-lt"/>
                <a:ea typeface="Verdana" panose="020B0604030504040204" pitchFamily="34" charset="0"/>
                <a:cs typeface="Verdana" panose="020B0604030504040204" pitchFamily="34" charset="0"/>
              </a:rPr>
              <a:t> </a:t>
            </a:r>
          </a:p>
          <a:p>
            <a:pPr algn="ctr"/>
            <a:endParaRPr lang="en-GB" sz="8000" dirty="0">
              <a:solidFill>
                <a:schemeClr val="tx1"/>
              </a:solidFill>
              <a:latin typeface="+mj-lt"/>
              <a:ea typeface="Verdana" panose="020B0604030504040204" pitchFamily="34" charset="0"/>
              <a:cs typeface="Verdana" panose="020B0604030504040204" pitchFamily="34" charset="0"/>
            </a:endParaRPr>
          </a:p>
          <a:p>
            <a:pPr algn="ctr">
              <a:lnSpc>
                <a:spcPct val="150000"/>
              </a:lnSpc>
            </a:pPr>
            <a:r>
              <a:rPr lang="en-GB" sz="4400" dirty="0">
                <a:solidFill>
                  <a:schemeClr val="tx1"/>
                </a:solidFill>
                <a:latin typeface="+mj-lt"/>
                <a:ea typeface="Verdana" panose="020B0604030504040204" pitchFamily="34" charset="0"/>
                <a:cs typeface="Verdana" panose="020B0604030504040204" pitchFamily="34" charset="0"/>
              </a:rPr>
              <a:t>EEA &amp; Norwegian Financial Mechanism 2014-2021</a:t>
            </a:r>
            <a:endParaRPr kumimoji="0" lang="en-GB" sz="1400" b="0" i="0" u="none" strike="noStrike" kern="0" cap="none" spc="0" normalizeH="0" baseline="0" noProof="0" dirty="0">
              <a:ln>
                <a:noFill/>
              </a:ln>
              <a:solidFill>
                <a:schemeClr val="tx1"/>
              </a:solidFill>
              <a:effectLst/>
              <a:uLnTx/>
              <a:uFillTx/>
              <a:latin typeface="+mj-lt"/>
              <a:ea typeface="Verdana" panose="020B0604030504040204" pitchFamily="34" charset="0"/>
              <a:cs typeface="Verdana" panose="020B0604030504040204" pitchFamily="34" charset="0"/>
            </a:endParaRPr>
          </a:p>
        </p:txBody>
      </p:sp>
      <p:sp>
        <p:nvSpPr>
          <p:cNvPr id="9" name="Subtitle 2"/>
          <p:cNvSpPr txBox="1">
            <a:spLocks/>
          </p:cNvSpPr>
          <p:nvPr/>
        </p:nvSpPr>
        <p:spPr>
          <a:xfrm>
            <a:off x="4143355" y="11673190"/>
            <a:ext cx="7333298" cy="134241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Bef>
                <a:spcPts val="0"/>
              </a:spcBef>
            </a:pPr>
            <a:r>
              <a:rPr lang="en-US" sz="3000" b="1" kern="0" dirty="0">
                <a:solidFill>
                  <a:schemeClr val="tx1"/>
                </a:solidFill>
                <a:latin typeface="+mj-lt"/>
                <a:ea typeface="Verdana" panose="020B0604030504040204" pitchFamily="34" charset="0"/>
                <a:cs typeface="Verdana" panose="020B0604030504040204" pitchFamily="34" charset="0"/>
              </a:rPr>
              <a:t>Monica Cruceru</a:t>
            </a:r>
          </a:p>
          <a:p>
            <a:pPr algn="l">
              <a:lnSpc>
                <a:spcPct val="150000"/>
              </a:lnSpc>
              <a:spcBef>
                <a:spcPts val="0"/>
              </a:spcBef>
            </a:pPr>
            <a:r>
              <a:rPr lang="en-US" sz="3000" b="1" kern="0" dirty="0">
                <a:solidFill>
                  <a:schemeClr val="tx1"/>
                </a:solidFill>
                <a:latin typeface="+mj-lt"/>
                <a:ea typeface="Verdana" panose="020B0604030504040204" pitchFamily="34" charset="0"/>
                <a:cs typeface="Verdana" panose="020B0604030504040204" pitchFamily="34" charset="0"/>
              </a:rPr>
              <a:t>RO Research </a:t>
            </a:r>
            <a:r>
              <a:rPr lang="en-US" sz="3000" b="1" kern="0" dirty="0" err="1">
                <a:solidFill>
                  <a:schemeClr val="tx1"/>
                </a:solidFill>
                <a:latin typeface="+mj-lt"/>
                <a:ea typeface="Verdana" panose="020B0604030504040204" pitchFamily="34" charset="0"/>
                <a:cs typeface="Verdana" panose="020B0604030504040204" pitchFamily="34" charset="0"/>
              </a:rPr>
              <a:t>Programme</a:t>
            </a:r>
            <a:r>
              <a:rPr lang="en-US" sz="3000" b="1" kern="0" dirty="0">
                <a:solidFill>
                  <a:schemeClr val="tx1"/>
                </a:solidFill>
                <a:latin typeface="+mj-lt"/>
                <a:ea typeface="Verdana" panose="020B0604030504040204" pitchFamily="34" charset="0"/>
                <a:cs typeface="Verdana" panose="020B0604030504040204" pitchFamily="34" charset="0"/>
              </a:rPr>
              <a:t> Coordinator</a:t>
            </a:r>
          </a:p>
        </p:txBody>
      </p:sp>
      <p:sp>
        <p:nvSpPr>
          <p:cNvPr id="10" name="Subtitle 2"/>
          <p:cNvSpPr txBox="1">
            <a:spLocks/>
          </p:cNvSpPr>
          <p:nvPr/>
        </p:nvSpPr>
        <p:spPr>
          <a:xfrm>
            <a:off x="13604033" y="12454128"/>
            <a:ext cx="9428342" cy="54436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spcBef>
                <a:spcPts val="0"/>
              </a:spcBef>
            </a:pPr>
            <a:r>
              <a:rPr lang="en-US" sz="2400" b="1" kern="0" dirty="0">
                <a:solidFill>
                  <a:schemeClr val="tx1"/>
                </a:solidFill>
                <a:latin typeface="+mj-lt"/>
                <a:ea typeface="Verdana" panose="020B0604030504040204" pitchFamily="34" charset="0"/>
                <a:cs typeface="Verdana" panose="020B0604030504040204" pitchFamily="34" charset="0"/>
              </a:rPr>
              <a:t>17.09.2021 – Energy </a:t>
            </a:r>
            <a:r>
              <a:rPr lang="en-US" sz="2400" b="1" kern="0" dirty="0" err="1">
                <a:solidFill>
                  <a:schemeClr val="tx1"/>
                </a:solidFill>
                <a:latin typeface="+mj-lt"/>
                <a:ea typeface="Verdana" panose="020B0604030504040204" pitchFamily="34" charset="0"/>
                <a:cs typeface="Verdana" panose="020B0604030504040204" pitchFamily="34" charset="0"/>
              </a:rPr>
              <a:t>Programme</a:t>
            </a:r>
            <a:r>
              <a:rPr lang="en-US" sz="2400" b="1" kern="0" dirty="0">
                <a:solidFill>
                  <a:schemeClr val="tx1"/>
                </a:solidFill>
                <a:latin typeface="+mj-lt"/>
                <a:ea typeface="Verdana" panose="020B0604030504040204" pitchFamily="34" charset="0"/>
                <a:cs typeface="Verdana" panose="020B0604030504040204" pitchFamily="34" charset="0"/>
              </a:rPr>
              <a:t> event – Publishing information</a:t>
            </a:r>
          </a:p>
        </p:txBody>
      </p:sp>
      <p:pic>
        <p:nvPicPr>
          <p:cNvPr id="11" name="Picture 10" descr="Q:\MUTARE\d\MONICA\RO_NORVEGIA_2014-2021\COMMUNICATION PLAN\LOGO\Package to NFPs + Embassies + DPPs\EEA and Norway Grants logo package\EEA-and-Norway_grants\PNG\Standard\EEA-and-Norway_grants.png"/>
          <p:cNvPicPr/>
          <p:nvPr/>
        </p:nvPicPr>
        <p:blipFill>
          <a:blip r:embed="rId4">
            <a:extLst>
              <a:ext uri="{28A0092B-C50C-407E-A947-70E740481C1C}">
                <a14:useLocalDpi xmlns:a14="http://schemas.microsoft.com/office/drawing/2010/main" val="0"/>
              </a:ext>
            </a:extLst>
          </a:blip>
          <a:srcRect/>
          <a:stretch>
            <a:fillRect/>
          </a:stretch>
        </p:blipFill>
        <p:spPr bwMode="auto">
          <a:xfrm>
            <a:off x="690465" y="395646"/>
            <a:ext cx="5019870" cy="2291570"/>
          </a:xfrm>
          <a:prstGeom prst="rect">
            <a:avLst/>
          </a:prstGeom>
          <a:noFill/>
          <a:ln>
            <a:noFill/>
          </a:ln>
        </p:spPr>
      </p:pic>
    </p:spTree>
    <p:extLst>
      <p:ext uri="{BB962C8B-B14F-4D97-AF65-F5344CB8AC3E}">
        <p14:creationId xmlns:p14="http://schemas.microsoft.com/office/powerpoint/2010/main" val="3624159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MUTARE\d\MONICA\RO_NORVEGIA_2014-2021\COMMUNICATION PLAN\LOGO\Package to NFPs + Embassies + DPPs\EEA and Norway Grants logo package\EEA-and-Norway_grants\PNG\Standard\EEA-and-Norway_grants.png"/>
          <p:cNvPicPr/>
          <p:nvPr/>
        </p:nvPicPr>
        <p:blipFill>
          <a:blip r:embed="rId2">
            <a:extLst>
              <a:ext uri="{28A0092B-C50C-407E-A947-70E740481C1C}">
                <a14:useLocalDpi xmlns:a14="http://schemas.microsoft.com/office/drawing/2010/main" val="0"/>
              </a:ext>
            </a:extLst>
          </a:blip>
          <a:srcRect/>
          <a:stretch>
            <a:fillRect/>
          </a:stretch>
        </p:blipFill>
        <p:spPr bwMode="auto">
          <a:xfrm>
            <a:off x="21068522" y="582259"/>
            <a:ext cx="2699431" cy="1171896"/>
          </a:xfrm>
          <a:prstGeom prst="rect">
            <a:avLst/>
          </a:prstGeom>
          <a:noFill/>
          <a:ln>
            <a:noFill/>
          </a:ln>
        </p:spPr>
      </p:pic>
      <p:sp>
        <p:nvSpPr>
          <p:cNvPr id="9" name="Rectangle 8"/>
          <p:cNvSpPr/>
          <p:nvPr/>
        </p:nvSpPr>
        <p:spPr>
          <a:xfrm>
            <a:off x="8930640" y="5169371"/>
            <a:ext cx="6675120" cy="707886"/>
          </a:xfrm>
          <a:prstGeom prst="rect">
            <a:avLst/>
          </a:prstGeom>
        </p:spPr>
        <p:txBody>
          <a:bodyPr wrap="square">
            <a:spAutoFit/>
          </a:bodyPr>
          <a:lstStyle/>
          <a:p>
            <a:pPr marL="0" lvl="1"/>
            <a:r>
              <a:rPr lang="ro-RO" sz="4000" dirty="0"/>
              <a:t>Thank you and Good luck!</a:t>
            </a:r>
            <a:endParaRPr lang="en-US" sz="4000" dirty="0"/>
          </a:p>
        </p:txBody>
      </p:sp>
      <p:sp>
        <p:nvSpPr>
          <p:cNvPr id="4" name="Rectangle 3"/>
          <p:cNvSpPr/>
          <p:nvPr/>
        </p:nvSpPr>
        <p:spPr>
          <a:xfrm>
            <a:off x="3048000" y="9531821"/>
            <a:ext cx="18821400" cy="2677656"/>
          </a:xfrm>
          <a:prstGeom prst="rect">
            <a:avLst/>
          </a:prstGeom>
        </p:spPr>
        <p:txBody>
          <a:bodyPr wrap="square">
            <a:spAutoFit/>
          </a:bodyPr>
          <a:lstStyle/>
          <a:p>
            <a:r>
              <a:rPr lang="en-US" sz="2400" b="1" i="1" dirty="0"/>
              <a:t>Info call under Research and Development (2</a:t>
            </a:r>
            <a:r>
              <a:rPr lang="en-US" sz="2400" b="1" i="1" baseline="30000" dirty="0"/>
              <a:t>nd</a:t>
            </a:r>
            <a:r>
              <a:rPr lang="en-US" sz="2400" b="1" i="1" dirty="0"/>
              <a:t> of June 2021) – dissemination</a:t>
            </a:r>
          </a:p>
          <a:p>
            <a:endParaRPr lang="en-US" sz="2400" dirty="0"/>
          </a:p>
          <a:p>
            <a:r>
              <a:rPr lang="en-US" sz="2400" dirty="0"/>
              <a:t>Facebook: </a:t>
            </a:r>
            <a:r>
              <a:rPr lang="en-US" sz="2400" u="sng" dirty="0">
                <a:hlinkClick r:id="rId3"/>
              </a:rPr>
              <a:t>https://www.facebook.com/uefiscdi</a:t>
            </a:r>
            <a:endParaRPr lang="en-US" sz="2400" u="sng" dirty="0"/>
          </a:p>
          <a:p>
            <a:endParaRPr lang="en-GB" sz="2400" dirty="0"/>
          </a:p>
          <a:p>
            <a:r>
              <a:rPr lang="en-US" sz="2400" dirty="0" err="1"/>
              <a:t>Linkedin</a:t>
            </a:r>
            <a:r>
              <a:rPr lang="en-US" sz="2400" dirty="0"/>
              <a:t>: </a:t>
            </a:r>
            <a:r>
              <a:rPr lang="en-US" sz="2400" u="sng" dirty="0">
                <a:hlinkClick r:id="rId4"/>
              </a:rPr>
              <a:t>https://www.linkedin.com/feed/update/urn:li:activity:6843783356958720000</a:t>
            </a:r>
            <a:endParaRPr lang="en-US" sz="2400" u="sng" dirty="0"/>
          </a:p>
          <a:p>
            <a:endParaRPr lang="en-GB" sz="2400" dirty="0"/>
          </a:p>
          <a:p>
            <a:r>
              <a:rPr lang="en-US" sz="2400" dirty="0"/>
              <a:t>Twitter: </a:t>
            </a:r>
            <a:r>
              <a:rPr lang="en-US" sz="2400" u="sng" dirty="0">
                <a:hlinkClick r:id="rId5"/>
              </a:rPr>
              <a:t>https://twitter.com/uefiscdi/status/1438018227158802433/photo/1</a:t>
            </a:r>
            <a:r>
              <a:rPr lang="en-US" sz="2400" dirty="0"/>
              <a:t> </a:t>
            </a:r>
            <a:endParaRPr lang="en-GB" sz="2400" dirty="0"/>
          </a:p>
        </p:txBody>
      </p:sp>
    </p:spTree>
    <p:extLst>
      <p:ext uri="{BB962C8B-B14F-4D97-AF65-F5344CB8AC3E}">
        <p14:creationId xmlns:p14="http://schemas.microsoft.com/office/powerpoint/2010/main" val="1169850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604253" y="1549871"/>
            <a:ext cx="13598147" cy="707886"/>
          </a:xfrm>
          <a:prstGeom prst="rect">
            <a:avLst/>
          </a:prstGeom>
        </p:spPr>
        <p:txBody>
          <a:bodyPr wrap="square">
            <a:spAutoFit/>
          </a:bodyPr>
          <a:lstStyle/>
          <a:p>
            <a:pPr marL="0" lvl="1"/>
            <a:r>
              <a:rPr lang="en-US" sz="4000" b="1" dirty="0"/>
              <a:t>RO Research </a:t>
            </a:r>
            <a:r>
              <a:rPr lang="en-US" sz="4000" b="1" dirty="0" err="1"/>
              <a:t>Programme</a:t>
            </a:r>
            <a:r>
              <a:rPr lang="en-US" sz="4000" b="1" dirty="0"/>
              <a:t> (EEA &amp; NO Grants)</a:t>
            </a:r>
            <a:endParaRPr lang="en-US" sz="3600" b="1" dirty="0"/>
          </a:p>
        </p:txBody>
      </p:sp>
      <p:pic>
        <p:nvPicPr>
          <p:cNvPr id="20" name="Picture 19" descr="Q:\MUTARE\d\MONICA\RO_NORVEGIA_2014-2021\COMMUNICATION PLAN\LOGO\Package to NFPs + Embassies + DPPs\EEA and Norway Grants logo package\EEA-and-Norway_grants\PNG\Standard\EEA-and-Norway_grants.png"/>
          <p:cNvPicPr/>
          <p:nvPr/>
        </p:nvPicPr>
        <p:blipFill>
          <a:blip r:embed="rId2">
            <a:extLst>
              <a:ext uri="{28A0092B-C50C-407E-A947-70E740481C1C}">
                <a14:useLocalDpi xmlns:a14="http://schemas.microsoft.com/office/drawing/2010/main" val="0"/>
              </a:ext>
            </a:extLst>
          </a:blip>
          <a:srcRect/>
          <a:stretch>
            <a:fillRect/>
          </a:stretch>
        </p:blipFill>
        <p:spPr bwMode="auto">
          <a:xfrm>
            <a:off x="21068522" y="582259"/>
            <a:ext cx="2699431" cy="1171896"/>
          </a:xfrm>
          <a:prstGeom prst="rect">
            <a:avLst/>
          </a:prstGeom>
          <a:noFill/>
          <a:ln>
            <a:noFill/>
          </a:ln>
        </p:spPr>
      </p:pic>
      <p:sp>
        <p:nvSpPr>
          <p:cNvPr id="22" name="Rectangle 21"/>
          <p:cNvSpPr/>
          <p:nvPr/>
        </p:nvSpPr>
        <p:spPr>
          <a:xfrm>
            <a:off x="5567680" y="2372831"/>
            <a:ext cx="2113279" cy="707886"/>
          </a:xfrm>
          <a:prstGeom prst="rect">
            <a:avLst/>
          </a:prstGeom>
        </p:spPr>
        <p:txBody>
          <a:bodyPr wrap="square">
            <a:spAutoFit/>
          </a:bodyPr>
          <a:lstStyle/>
          <a:p>
            <a:pPr marL="0" lvl="1"/>
            <a:r>
              <a:rPr lang="en-US" sz="4000" b="1" dirty="0"/>
              <a:t>Budget:</a:t>
            </a:r>
          </a:p>
        </p:txBody>
      </p:sp>
      <p:sp>
        <p:nvSpPr>
          <p:cNvPr id="23" name="Rectangle 22"/>
          <p:cNvSpPr/>
          <p:nvPr/>
        </p:nvSpPr>
        <p:spPr>
          <a:xfrm>
            <a:off x="7701280" y="2352511"/>
            <a:ext cx="10586720" cy="707886"/>
          </a:xfrm>
          <a:prstGeom prst="rect">
            <a:avLst/>
          </a:prstGeom>
        </p:spPr>
        <p:txBody>
          <a:bodyPr wrap="square">
            <a:spAutoFit/>
          </a:bodyPr>
          <a:lstStyle/>
          <a:p>
            <a:pPr marL="0" lvl="1"/>
            <a:r>
              <a:rPr lang="en-US" sz="4000" b="1" dirty="0"/>
              <a:t>€ 55,529,412  </a:t>
            </a:r>
            <a:r>
              <a:rPr lang="en-US" sz="3200" b="1" dirty="0"/>
              <a:t>(85% grant rate &amp; 15% co-financing)</a:t>
            </a:r>
          </a:p>
        </p:txBody>
      </p:sp>
      <p:sp>
        <p:nvSpPr>
          <p:cNvPr id="24" name="Rounded Rectangle 23"/>
          <p:cNvSpPr/>
          <p:nvPr/>
        </p:nvSpPr>
        <p:spPr>
          <a:xfrm>
            <a:off x="1166368" y="1662521"/>
            <a:ext cx="3872992" cy="88079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1286255" y="1808020"/>
            <a:ext cx="3651505" cy="646331"/>
          </a:xfrm>
          <a:prstGeom prst="rect">
            <a:avLst/>
          </a:prstGeom>
        </p:spPr>
        <p:txBody>
          <a:bodyPr wrap="square">
            <a:spAutoFit/>
          </a:bodyPr>
          <a:lstStyle/>
          <a:p>
            <a:pPr marL="0" lvl="1" algn="ctr"/>
            <a:r>
              <a:rPr lang="ro-RO" sz="3600" b="1" dirty="0">
                <a:solidFill>
                  <a:schemeClr val="bg1"/>
                </a:solidFill>
              </a:rPr>
              <a:t>UEFISCDI - PO</a:t>
            </a:r>
            <a:endParaRPr lang="en-US" sz="3600" b="1" dirty="0">
              <a:solidFill>
                <a:schemeClr val="bg1"/>
              </a:solidFill>
            </a:endParaRPr>
          </a:p>
        </p:txBody>
      </p:sp>
      <p:sp>
        <p:nvSpPr>
          <p:cNvPr id="42" name="Bent-Up Arrow 41"/>
          <p:cNvSpPr/>
          <p:nvPr/>
        </p:nvSpPr>
        <p:spPr>
          <a:xfrm rot="5400000">
            <a:off x="6410960" y="2733040"/>
            <a:ext cx="2682240" cy="4084320"/>
          </a:xfrm>
          <a:prstGeom prst="bentUp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3" name="Rectangle 42"/>
          <p:cNvSpPr/>
          <p:nvPr/>
        </p:nvSpPr>
        <p:spPr>
          <a:xfrm>
            <a:off x="6187440" y="5146511"/>
            <a:ext cx="3627120" cy="584775"/>
          </a:xfrm>
          <a:prstGeom prst="rect">
            <a:avLst/>
          </a:prstGeom>
        </p:spPr>
        <p:txBody>
          <a:bodyPr wrap="square">
            <a:spAutoFit/>
          </a:bodyPr>
          <a:lstStyle/>
          <a:p>
            <a:pPr marL="0" lvl="1"/>
            <a:r>
              <a:rPr lang="ro-RO" sz="3200" b="1" dirty="0">
                <a:solidFill>
                  <a:schemeClr val="bg1"/>
                </a:solidFill>
              </a:rPr>
              <a:t>2 calls organized</a:t>
            </a:r>
            <a:endParaRPr lang="en-US" sz="3200" b="1" dirty="0">
              <a:solidFill>
                <a:schemeClr val="bg1"/>
              </a:solidFill>
            </a:endParaRPr>
          </a:p>
        </p:txBody>
      </p:sp>
      <p:sp>
        <p:nvSpPr>
          <p:cNvPr id="44" name="Rectangle 43"/>
          <p:cNvSpPr/>
          <p:nvPr/>
        </p:nvSpPr>
        <p:spPr>
          <a:xfrm>
            <a:off x="10129520" y="4740111"/>
            <a:ext cx="6675120" cy="1323439"/>
          </a:xfrm>
          <a:prstGeom prst="rect">
            <a:avLst/>
          </a:prstGeom>
        </p:spPr>
        <p:txBody>
          <a:bodyPr wrap="square">
            <a:spAutoFit/>
          </a:bodyPr>
          <a:lstStyle/>
          <a:p>
            <a:pPr marL="0" lvl="1"/>
            <a:r>
              <a:rPr lang="en-US" sz="4000" dirty="0"/>
              <a:t>Call for </a:t>
            </a:r>
            <a:r>
              <a:rPr lang="en-US" sz="4000" b="1" dirty="0"/>
              <a:t>EEA grants </a:t>
            </a:r>
            <a:r>
              <a:rPr lang="en-US" sz="4000" dirty="0"/>
              <a:t>in 2018</a:t>
            </a:r>
            <a:endParaRPr lang="ro-RO" sz="4000" dirty="0"/>
          </a:p>
          <a:p>
            <a:pPr marL="0" lvl="1"/>
            <a:r>
              <a:rPr lang="ro-RO" sz="4000" dirty="0"/>
              <a:t>Call for </a:t>
            </a:r>
            <a:r>
              <a:rPr lang="ro-RO" sz="4000" b="1" dirty="0"/>
              <a:t>NO grants </a:t>
            </a:r>
            <a:r>
              <a:rPr lang="en-GB" sz="4000" b="1" dirty="0"/>
              <a:t>  </a:t>
            </a:r>
            <a:r>
              <a:rPr lang="ro-RO" sz="4000" dirty="0"/>
              <a:t>in 2019</a:t>
            </a:r>
            <a:endParaRPr lang="en-US" sz="4000" dirty="0"/>
          </a:p>
        </p:txBody>
      </p:sp>
      <p:sp>
        <p:nvSpPr>
          <p:cNvPr id="45" name="Rectangle 44"/>
          <p:cNvSpPr/>
          <p:nvPr/>
        </p:nvSpPr>
        <p:spPr>
          <a:xfrm>
            <a:off x="10148469" y="6103211"/>
            <a:ext cx="13524332" cy="646331"/>
          </a:xfrm>
          <a:prstGeom prst="rect">
            <a:avLst/>
          </a:prstGeom>
        </p:spPr>
        <p:txBody>
          <a:bodyPr wrap="square">
            <a:spAutoFit/>
          </a:bodyPr>
          <a:lstStyle/>
          <a:p>
            <a:pPr marL="0" lvl="1"/>
            <a:r>
              <a:rPr lang="ro-RO" sz="3600" b="1" i="1" dirty="0">
                <a:solidFill>
                  <a:schemeClr val="bg1">
                    <a:lumMod val="50000"/>
                  </a:schemeClr>
                </a:solidFill>
              </a:rPr>
              <a:t>Enhanced performance of Romanian research internationally</a:t>
            </a:r>
            <a:endParaRPr lang="en-US" sz="3600" b="1" i="1" dirty="0">
              <a:solidFill>
                <a:schemeClr val="bg1">
                  <a:lumMod val="50000"/>
                </a:schemeClr>
              </a:solidFill>
            </a:endParaRPr>
          </a:p>
        </p:txBody>
      </p:sp>
      <p:sp>
        <p:nvSpPr>
          <p:cNvPr id="46" name="TextBox 45"/>
          <p:cNvSpPr txBox="1"/>
          <p:nvPr/>
        </p:nvSpPr>
        <p:spPr>
          <a:xfrm>
            <a:off x="11238620" y="7632624"/>
            <a:ext cx="6326154" cy="1738938"/>
          </a:xfrm>
          <a:prstGeom prst="rect">
            <a:avLst/>
          </a:prstGeom>
          <a:noFill/>
        </p:spPr>
        <p:txBody>
          <a:bodyPr wrap="square" rtlCol="0">
            <a:spAutoFit/>
          </a:bodyPr>
          <a:lstStyle/>
          <a:p>
            <a:r>
              <a:rPr lang="en-US" sz="3200" b="1" dirty="0">
                <a:solidFill>
                  <a:srgbClr val="0070C0"/>
                </a:solidFill>
                <a:latin typeface="+mj-lt"/>
                <a:ea typeface="Verdana" panose="020B0604030504040204" pitchFamily="34" charset="0"/>
                <a:cs typeface="Verdana" panose="020B0604030504040204" pitchFamily="34" charset="0"/>
              </a:rPr>
              <a:t>Eligible applicants (PPs)</a:t>
            </a:r>
            <a:r>
              <a:rPr lang="en-US" sz="3200" dirty="0">
                <a:solidFill>
                  <a:srgbClr val="0070C0"/>
                </a:solidFill>
                <a:latin typeface="+mj-lt"/>
                <a:ea typeface="Verdana" panose="020B0604030504040204" pitchFamily="34" charset="0"/>
                <a:cs typeface="Verdana" panose="020B0604030504040204" pitchFamily="34" charset="0"/>
              </a:rPr>
              <a:t>: </a:t>
            </a:r>
          </a:p>
          <a:p>
            <a:r>
              <a:rPr lang="en-US" sz="2500" dirty="0">
                <a:latin typeface="+mj-lt"/>
                <a:ea typeface="Verdana" panose="020B0604030504040204" pitchFamily="34" charset="0"/>
                <a:cs typeface="Verdana" panose="020B0604030504040204" pitchFamily="34" charset="0"/>
              </a:rPr>
              <a:t>Research organizations established in RO, as defined in the Community Framework for State Aid for RDI (2014/C 198/01)</a:t>
            </a:r>
          </a:p>
        </p:txBody>
      </p:sp>
      <p:sp>
        <p:nvSpPr>
          <p:cNvPr id="47" name="TextBox 46"/>
          <p:cNvSpPr txBox="1"/>
          <p:nvPr/>
        </p:nvSpPr>
        <p:spPr>
          <a:xfrm>
            <a:off x="14611738" y="9909917"/>
            <a:ext cx="9088015" cy="1738938"/>
          </a:xfrm>
          <a:prstGeom prst="rect">
            <a:avLst/>
          </a:prstGeom>
          <a:noFill/>
        </p:spPr>
        <p:txBody>
          <a:bodyPr wrap="square" rtlCol="0">
            <a:spAutoFit/>
          </a:bodyPr>
          <a:lstStyle/>
          <a:p>
            <a:r>
              <a:rPr lang="en-US" sz="3200" b="1" dirty="0">
                <a:solidFill>
                  <a:srgbClr val="0070C0"/>
                </a:solidFill>
                <a:latin typeface="+mj-lt"/>
                <a:ea typeface="Verdana" panose="020B0604030504040204" pitchFamily="34" charset="0"/>
                <a:cs typeface="Verdana" panose="020B0604030504040204" pitchFamily="34" charset="0"/>
              </a:rPr>
              <a:t>Eligible partners:</a:t>
            </a:r>
          </a:p>
          <a:p>
            <a:r>
              <a:rPr lang="en-US" sz="2500" dirty="0">
                <a:latin typeface="+mj-lt"/>
                <a:ea typeface="Verdana" panose="020B0604030504040204" pitchFamily="34" charset="0"/>
                <a:cs typeface="Verdana" panose="020B0604030504040204" pitchFamily="34" charset="0"/>
              </a:rPr>
              <a:t>Research organizations and companies </a:t>
            </a:r>
          </a:p>
          <a:p>
            <a:r>
              <a:rPr lang="en-US" sz="2500" dirty="0">
                <a:latin typeface="+mj-lt"/>
                <a:ea typeface="Verdana" panose="020B0604030504040204" pitchFamily="34" charset="0"/>
                <a:cs typeface="Verdana" panose="020B0604030504040204" pitchFamily="34" charset="0"/>
              </a:rPr>
              <a:t>established in RO, NO, IS and LI (in case of EEA Grants call) / </a:t>
            </a:r>
          </a:p>
          <a:p>
            <a:r>
              <a:rPr lang="en-US" sz="2500" dirty="0">
                <a:latin typeface="+mj-lt"/>
                <a:ea typeface="Verdana" panose="020B0604030504040204" pitchFamily="34" charset="0"/>
                <a:cs typeface="Verdana" panose="020B0604030504040204" pitchFamily="34" charset="0"/>
              </a:rPr>
              <a:t>established in RO and NO (in case of NO Grants call)</a:t>
            </a:r>
          </a:p>
        </p:txBody>
      </p:sp>
    </p:spTree>
    <p:extLst>
      <p:ext uri="{BB962C8B-B14F-4D97-AF65-F5344CB8AC3E}">
        <p14:creationId xmlns:p14="http://schemas.microsoft.com/office/powerpoint/2010/main" val="4018054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ight Arrow 22"/>
          <p:cNvSpPr/>
          <p:nvPr/>
        </p:nvSpPr>
        <p:spPr>
          <a:xfrm rot="20479506">
            <a:off x="9764298" y="7217616"/>
            <a:ext cx="9780811" cy="4240086"/>
          </a:xfrm>
          <a:prstGeom prst="rightArrow">
            <a:avLst/>
          </a:prstGeom>
          <a:solidFill>
            <a:schemeClr val="accent6">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8248262" y="9936456"/>
            <a:ext cx="4065218" cy="1015663"/>
          </a:xfrm>
          <a:prstGeom prst="rect">
            <a:avLst/>
          </a:prstGeom>
          <a:noFill/>
        </p:spPr>
        <p:txBody>
          <a:bodyPr wrap="square" rtlCol="0">
            <a:spAutoFit/>
          </a:bodyPr>
          <a:lstStyle/>
          <a:p>
            <a:r>
              <a:rPr lang="ro-RO" sz="6000" b="1" dirty="0">
                <a:solidFill>
                  <a:schemeClr val="accent6">
                    <a:lumMod val="50000"/>
                  </a:schemeClr>
                </a:solidFill>
              </a:rPr>
              <a:t>Indicators</a:t>
            </a:r>
            <a:endParaRPr lang="en-GB" sz="6000" dirty="0">
              <a:solidFill>
                <a:schemeClr val="accent6">
                  <a:lumMod val="50000"/>
                </a:schemeClr>
              </a:solidFill>
            </a:endParaRPr>
          </a:p>
        </p:txBody>
      </p:sp>
      <p:sp>
        <p:nvSpPr>
          <p:cNvPr id="22" name="TextBox 21"/>
          <p:cNvSpPr txBox="1"/>
          <p:nvPr/>
        </p:nvSpPr>
        <p:spPr>
          <a:xfrm>
            <a:off x="12167118" y="6506781"/>
            <a:ext cx="11887201" cy="5262979"/>
          </a:xfrm>
          <a:prstGeom prst="rect">
            <a:avLst/>
          </a:prstGeom>
          <a:noFill/>
        </p:spPr>
        <p:txBody>
          <a:bodyPr wrap="square" rtlCol="0">
            <a:spAutoFit/>
          </a:bodyPr>
          <a:lstStyle/>
          <a:p>
            <a:pPr marL="571500" indent="-571500">
              <a:lnSpc>
                <a:spcPct val="150000"/>
              </a:lnSpc>
              <a:buFont typeface="Wingdings" panose="05000000000000000000" pitchFamily="2" charset="2"/>
              <a:buChar char="ü"/>
            </a:pPr>
            <a:r>
              <a:rPr lang="en-GB" sz="2800" dirty="0"/>
              <a:t>No of peer-reviewed scientific publications submitted</a:t>
            </a:r>
          </a:p>
          <a:p>
            <a:pPr marL="571500" indent="-571500">
              <a:lnSpc>
                <a:spcPct val="150000"/>
              </a:lnSpc>
              <a:buFont typeface="Wingdings" panose="05000000000000000000" pitchFamily="2" charset="2"/>
              <a:buChar char="ü"/>
            </a:pPr>
            <a:r>
              <a:rPr lang="en-GB" sz="2800" dirty="0"/>
              <a:t>No of joint to peer-reviewed scientific publications submitted</a:t>
            </a:r>
            <a:endParaRPr lang="en-GB" sz="2800" baseline="30000" dirty="0"/>
          </a:p>
          <a:p>
            <a:pPr marL="571500" indent="-571500">
              <a:lnSpc>
                <a:spcPct val="150000"/>
              </a:lnSpc>
              <a:buFont typeface="Wingdings" panose="05000000000000000000" pitchFamily="2" charset="2"/>
              <a:buChar char="ü"/>
            </a:pPr>
            <a:r>
              <a:rPr lang="en-GB" sz="2800" dirty="0"/>
              <a:t>No of joint applications for further funding</a:t>
            </a:r>
            <a:endParaRPr lang="en-GB" sz="2800" baseline="30000" dirty="0"/>
          </a:p>
          <a:p>
            <a:pPr marL="571500" indent="-571500">
              <a:lnSpc>
                <a:spcPct val="150000"/>
              </a:lnSpc>
              <a:buFont typeface="Wingdings" panose="05000000000000000000" pitchFamily="2" charset="2"/>
              <a:buChar char="ü"/>
            </a:pPr>
            <a:r>
              <a:rPr lang="en-GB" sz="2800" dirty="0"/>
              <a:t>No of jobs created</a:t>
            </a:r>
            <a:endParaRPr lang="ro-RO" sz="2800" dirty="0"/>
          </a:p>
          <a:p>
            <a:pPr marL="571500" indent="-571500">
              <a:lnSpc>
                <a:spcPct val="150000"/>
              </a:lnSpc>
              <a:buFont typeface="Wingdings" panose="05000000000000000000" pitchFamily="2" charset="2"/>
              <a:buChar char="ü"/>
            </a:pPr>
            <a:r>
              <a:rPr lang="en-GB" sz="2800" dirty="0"/>
              <a:t>No of bilateral institutional partnerships between DS and RO </a:t>
            </a:r>
            <a:r>
              <a:rPr lang="ro-RO" sz="2800" dirty="0"/>
              <a:t>entitie</a:t>
            </a:r>
            <a:r>
              <a:rPr lang="en-GB" sz="2800" dirty="0"/>
              <a:t>s</a:t>
            </a:r>
          </a:p>
          <a:p>
            <a:pPr marL="571500" indent="-571500">
              <a:lnSpc>
                <a:spcPct val="150000"/>
              </a:lnSpc>
              <a:buFont typeface="Wingdings" panose="05000000000000000000" pitchFamily="2" charset="2"/>
              <a:buChar char="ü"/>
            </a:pPr>
            <a:r>
              <a:rPr lang="en-GB" sz="2800" dirty="0"/>
              <a:t>No of researchers supported</a:t>
            </a:r>
          </a:p>
          <a:p>
            <a:pPr marL="571500" indent="-571500">
              <a:lnSpc>
                <a:spcPct val="150000"/>
              </a:lnSpc>
              <a:buFont typeface="Wingdings" panose="05000000000000000000" pitchFamily="2" charset="2"/>
              <a:buChar char="ü"/>
            </a:pPr>
            <a:r>
              <a:rPr lang="en-GB" sz="2800" dirty="0"/>
              <a:t>No of DS research groups involved in projects</a:t>
            </a:r>
          </a:p>
          <a:p>
            <a:pPr marL="571500" indent="-571500">
              <a:lnSpc>
                <a:spcPct val="150000"/>
              </a:lnSpc>
              <a:buFont typeface="Wingdings" panose="05000000000000000000" pitchFamily="2" charset="2"/>
              <a:buChar char="ü"/>
            </a:pPr>
            <a:r>
              <a:rPr lang="en-GB" sz="2800" dirty="0"/>
              <a:t>No of joint registered applications for IPP</a:t>
            </a:r>
            <a:endParaRPr lang="en-GB" sz="2800" baseline="30000" dirty="0"/>
          </a:p>
        </p:txBody>
      </p:sp>
      <p:grpSp>
        <p:nvGrpSpPr>
          <p:cNvPr id="7" name="Group 6"/>
          <p:cNvGrpSpPr/>
          <p:nvPr/>
        </p:nvGrpSpPr>
        <p:grpSpPr>
          <a:xfrm>
            <a:off x="1192656" y="1341194"/>
            <a:ext cx="11649583" cy="5974006"/>
            <a:chOff x="1275181" y="3836407"/>
            <a:chExt cx="10425408" cy="5208085"/>
          </a:xfrm>
        </p:grpSpPr>
        <p:sp>
          <p:nvSpPr>
            <p:cNvPr id="29" name="Shape 1338"/>
            <p:cNvSpPr/>
            <p:nvPr/>
          </p:nvSpPr>
          <p:spPr>
            <a:xfrm>
              <a:off x="3344518" y="6092999"/>
              <a:ext cx="2714815" cy="280840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2789"/>
                    <a:pt x="21149" y="14480"/>
                    <a:pt x="20155" y="16201"/>
                  </a:cubicBezTo>
                  <a:cubicBezTo>
                    <a:pt x="19160" y="17925"/>
                    <a:pt x="17925" y="19160"/>
                    <a:pt x="16204" y="20155"/>
                  </a:cubicBezTo>
                  <a:cubicBezTo>
                    <a:pt x="14480" y="21149"/>
                    <a:pt x="12789" y="21600"/>
                    <a:pt x="10803" y="21600"/>
                  </a:cubicBezTo>
                  <a:cubicBezTo>
                    <a:pt x="8814" y="21600"/>
                    <a:pt x="7123" y="21149"/>
                    <a:pt x="5401" y="20155"/>
                  </a:cubicBezTo>
                  <a:cubicBezTo>
                    <a:pt x="3677" y="19160"/>
                    <a:pt x="2437" y="17925"/>
                    <a:pt x="1445" y="16201"/>
                  </a:cubicBezTo>
                  <a:cubicBezTo>
                    <a:pt x="451" y="14480"/>
                    <a:pt x="0" y="12789"/>
                    <a:pt x="0" y="10800"/>
                  </a:cubicBezTo>
                  <a:cubicBezTo>
                    <a:pt x="0" y="8811"/>
                    <a:pt x="451" y="7120"/>
                    <a:pt x="1445" y="5399"/>
                  </a:cubicBezTo>
                  <a:cubicBezTo>
                    <a:pt x="2437" y="3680"/>
                    <a:pt x="3677" y="2442"/>
                    <a:pt x="5401" y="1448"/>
                  </a:cubicBezTo>
                  <a:cubicBezTo>
                    <a:pt x="7123" y="454"/>
                    <a:pt x="8814" y="0"/>
                    <a:pt x="10803" y="0"/>
                  </a:cubicBezTo>
                  <a:cubicBezTo>
                    <a:pt x="12789" y="0"/>
                    <a:pt x="14480" y="454"/>
                    <a:pt x="16204" y="1448"/>
                  </a:cubicBezTo>
                  <a:cubicBezTo>
                    <a:pt x="17925" y="2442"/>
                    <a:pt x="19160" y="3680"/>
                    <a:pt x="20155" y="5399"/>
                  </a:cubicBezTo>
                  <a:cubicBezTo>
                    <a:pt x="21149" y="7120"/>
                    <a:pt x="21600" y="8811"/>
                    <a:pt x="21600" y="10800"/>
                  </a:cubicBezTo>
                </a:path>
              </a:pathLst>
            </a:custGeom>
            <a:solidFill>
              <a:srgbClr val="92D050">
                <a:alpha val="65998"/>
              </a:srgbClr>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a:p>
          </p:txBody>
        </p:sp>
        <p:sp>
          <p:nvSpPr>
            <p:cNvPr id="30" name="Shape 1339"/>
            <p:cNvSpPr/>
            <p:nvPr/>
          </p:nvSpPr>
          <p:spPr>
            <a:xfrm>
              <a:off x="5514791" y="6092999"/>
              <a:ext cx="2714814" cy="280840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2789"/>
                    <a:pt x="21147" y="14480"/>
                    <a:pt x="20152" y="16201"/>
                  </a:cubicBezTo>
                  <a:cubicBezTo>
                    <a:pt x="19158" y="17925"/>
                    <a:pt x="17920" y="19160"/>
                    <a:pt x="16199" y="20155"/>
                  </a:cubicBezTo>
                  <a:cubicBezTo>
                    <a:pt x="14478" y="21149"/>
                    <a:pt x="12787" y="21600"/>
                    <a:pt x="10799" y="21600"/>
                  </a:cubicBezTo>
                  <a:cubicBezTo>
                    <a:pt x="8810" y="21600"/>
                    <a:pt x="7122" y="21149"/>
                    <a:pt x="5398" y="20155"/>
                  </a:cubicBezTo>
                  <a:cubicBezTo>
                    <a:pt x="3677" y="19160"/>
                    <a:pt x="2439" y="17925"/>
                    <a:pt x="1448" y="16201"/>
                  </a:cubicBezTo>
                  <a:cubicBezTo>
                    <a:pt x="453" y="14480"/>
                    <a:pt x="0" y="12789"/>
                    <a:pt x="0" y="10800"/>
                  </a:cubicBezTo>
                  <a:cubicBezTo>
                    <a:pt x="0" y="8811"/>
                    <a:pt x="453" y="7120"/>
                    <a:pt x="1448" y="5399"/>
                  </a:cubicBezTo>
                  <a:cubicBezTo>
                    <a:pt x="2439" y="3680"/>
                    <a:pt x="3677" y="2442"/>
                    <a:pt x="5398" y="1448"/>
                  </a:cubicBezTo>
                  <a:cubicBezTo>
                    <a:pt x="7122" y="454"/>
                    <a:pt x="8810" y="0"/>
                    <a:pt x="10799" y="0"/>
                  </a:cubicBezTo>
                  <a:cubicBezTo>
                    <a:pt x="12787" y="0"/>
                    <a:pt x="14478" y="454"/>
                    <a:pt x="16199" y="1448"/>
                  </a:cubicBezTo>
                  <a:cubicBezTo>
                    <a:pt x="17920" y="2442"/>
                    <a:pt x="19158" y="3680"/>
                    <a:pt x="20152" y="5399"/>
                  </a:cubicBezTo>
                  <a:cubicBezTo>
                    <a:pt x="21147" y="7120"/>
                    <a:pt x="21600" y="8811"/>
                    <a:pt x="21600" y="10800"/>
                  </a:cubicBezTo>
                </a:path>
              </a:pathLst>
            </a:custGeom>
            <a:solidFill>
              <a:srgbClr val="F67A83">
                <a:alpha val="65998"/>
              </a:srgbClr>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a:p>
          </p:txBody>
        </p:sp>
        <p:sp>
          <p:nvSpPr>
            <p:cNvPr id="31" name="Shape 1340"/>
            <p:cNvSpPr/>
            <p:nvPr/>
          </p:nvSpPr>
          <p:spPr>
            <a:xfrm>
              <a:off x="4374697" y="4457837"/>
              <a:ext cx="2714814" cy="280840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2792"/>
                    <a:pt x="21147" y="14480"/>
                    <a:pt x="20152" y="16201"/>
                  </a:cubicBezTo>
                  <a:cubicBezTo>
                    <a:pt x="19158" y="17925"/>
                    <a:pt x="17923" y="19160"/>
                    <a:pt x="16199" y="20155"/>
                  </a:cubicBezTo>
                  <a:cubicBezTo>
                    <a:pt x="14478" y="21149"/>
                    <a:pt x="12787" y="21600"/>
                    <a:pt x="10799" y="21600"/>
                  </a:cubicBezTo>
                  <a:cubicBezTo>
                    <a:pt x="8813" y="21600"/>
                    <a:pt x="7122" y="21149"/>
                    <a:pt x="5401" y="20155"/>
                  </a:cubicBezTo>
                  <a:cubicBezTo>
                    <a:pt x="3680" y="19160"/>
                    <a:pt x="2442" y="17925"/>
                    <a:pt x="1448" y="16201"/>
                  </a:cubicBezTo>
                  <a:cubicBezTo>
                    <a:pt x="453" y="14480"/>
                    <a:pt x="0" y="12792"/>
                    <a:pt x="0" y="10803"/>
                  </a:cubicBezTo>
                  <a:cubicBezTo>
                    <a:pt x="0" y="8814"/>
                    <a:pt x="453" y="7123"/>
                    <a:pt x="1448" y="5401"/>
                  </a:cubicBezTo>
                  <a:cubicBezTo>
                    <a:pt x="2442" y="3677"/>
                    <a:pt x="3680" y="2442"/>
                    <a:pt x="5401" y="1448"/>
                  </a:cubicBezTo>
                  <a:cubicBezTo>
                    <a:pt x="7122" y="454"/>
                    <a:pt x="8813" y="0"/>
                    <a:pt x="10799" y="0"/>
                  </a:cubicBezTo>
                  <a:cubicBezTo>
                    <a:pt x="12787" y="0"/>
                    <a:pt x="14478" y="454"/>
                    <a:pt x="16199" y="1448"/>
                  </a:cubicBezTo>
                  <a:cubicBezTo>
                    <a:pt x="17923" y="2442"/>
                    <a:pt x="19158" y="3677"/>
                    <a:pt x="20152" y="5401"/>
                  </a:cubicBezTo>
                  <a:cubicBezTo>
                    <a:pt x="21147" y="7123"/>
                    <a:pt x="21600" y="8814"/>
                    <a:pt x="21600" y="10803"/>
                  </a:cubicBezTo>
                </a:path>
              </a:pathLst>
            </a:custGeom>
            <a:solidFill>
              <a:srgbClr val="EF8B1D">
                <a:alpha val="65998"/>
              </a:srgbClr>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a:p>
          </p:txBody>
        </p:sp>
        <p:sp>
          <p:nvSpPr>
            <p:cNvPr id="27" name="TextBox 26"/>
            <p:cNvSpPr txBox="1"/>
            <p:nvPr/>
          </p:nvSpPr>
          <p:spPr>
            <a:xfrm>
              <a:off x="4366728" y="6255263"/>
              <a:ext cx="2929812" cy="1323439"/>
            </a:xfrm>
            <a:prstGeom prst="rect">
              <a:avLst/>
            </a:prstGeom>
            <a:noFill/>
          </p:spPr>
          <p:txBody>
            <a:bodyPr wrap="square" rtlCol="0">
              <a:spAutoFit/>
            </a:bodyPr>
            <a:lstStyle/>
            <a:p>
              <a:pPr algn="ctr"/>
              <a:r>
                <a:rPr lang="en-US" sz="4000" b="1" dirty="0">
                  <a:solidFill>
                    <a:schemeClr val="bg1"/>
                  </a:solidFill>
                </a:rPr>
                <a:t>Eligible </a:t>
              </a:r>
              <a:endParaRPr lang="ro-RO" sz="4000" b="1" dirty="0">
                <a:solidFill>
                  <a:schemeClr val="bg1"/>
                </a:solidFill>
              </a:endParaRPr>
            </a:p>
            <a:p>
              <a:pPr algn="ctr"/>
              <a:r>
                <a:rPr lang="en-US" sz="4000" b="1" dirty="0">
                  <a:solidFill>
                    <a:schemeClr val="bg1"/>
                  </a:solidFill>
                </a:rPr>
                <a:t>activities</a:t>
              </a:r>
              <a:endParaRPr lang="en-GB" sz="4000" dirty="0">
                <a:solidFill>
                  <a:schemeClr val="bg1"/>
                </a:solidFill>
              </a:endParaRPr>
            </a:p>
          </p:txBody>
        </p:sp>
        <p:sp>
          <p:nvSpPr>
            <p:cNvPr id="32" name="TextBox 31"/>
            <p:cNvSpPr txBox="1"/>
            <p:nvPr/>
          </p:nvSpPr>
          <p:spPr>
            <a:xfrm>
              <a:off x="4201885" y="3836407"/>
              <a:ext cx="3038670" cy="1323439"/>
            </a:xfrm>
            <a:prstGeom prst="rect">
              <a:avLst/>
            </a:prstGeom>
            <a:noFill/>
          </p:spPr>
          <p:txBody>
            <a:bodyPr wrap="square" rtlCol="0">
              <a:spAutoFit/>
            </a:bodyPr>
            <a:lstStyle/>
            <a:p>
              <a:pPr algn="ctr"/>
              <a:r>
                <a:rPr lang="ro-RO" sz="4000" b="1" dirty="0">
                  <a:solidFill>
                    <a:schemeClr val="accent6">
                      <a:lumMod val="50000"/>
                    </a:schemeClr>
                  </a:solidFill>
                </a:rPr>
                <a:t>basic research</a:t>
              </a:r>
              <a:endParaRPr lang="en-US" sz="4000" b="1" dirty="0">
                <a:solidFill>
                  <a:schemeClr val="accent6">
                    <a:lumMod val="50000"/>
                  </a:schemeClr>
                </a:solidFill>
              </a:endParaRPr>
            </a:p>
          </p:txBody>
        </p:sp>
        <p:sp>
          <p:nvSpPr>
            <p:cNvPr id="33" name="TextBox 32"/>
            <p:cNvSpPr txBox="1"/>
            <p:nvPr/>
          </p:nvSpPr>
          <p:spPr>
            <a:xfrm>
              <a:off x="1275181" y="7721053"/>
              <a:ext cx="3038670" cy="1323439"/>
            </a:xfrm>
            <a:prstGeom prst="rect">
              <a:avLst/>
            </a:prstGeom>
            <a:noFill/>
          </p:spPr>
          <p:txBody>
            <a:bodyPr wrap="square" rtlCol="0">
              <a:spAutoFit/>
            </a:bodyPr>
            <a:lstStyle/>
            <a:p>
              <a:pPr algn="r"/>
              <a:r>
                <a:rPr lang="ro-RO" sz="4000" b="1" dirty="0">
                  <a:solidFill>
                    <a:schemeClr val="accent6">
                      <a:lumMod val="50000"/>
                    </a:schemeClr>
                  </a:solidFill>
                </a:rPr>
                <a:t>industrial</a:t>
              </a:r>
            </a:p>
            <a:p>
              <a:pPr algn="r"/>
              <a:r>
                <a:rPr lang="ro-RO" sz="4000" b="1" dirty="0">
                  <a:solidFill>
                    <a:schemeClr val="accent6">
                      <a:lumMod val="50000"/>
                    </a:schemeClr>
                  </a:solidFill>
                </a:rPr>
                <a:t>research</a:t>
              </a:r>
              <a:endParaRPr lang="en-US" sz="4000" b="1" dirty="0">
                <a:solidFill>
                  <a:schemeClr val="accent6">
                    <a:lumMod val="50000"/>
                  </a:schemeClr>
                </a:solidFill>
              </a:endParaRPr>
            </a:p>
          </p:txBody>
        </p:sp>
        <p:sp>
          <p:nvSpPr>
            <p:cNvPr id="34" name="TextBox 33"/>
            <p:cNvSpPr txBox="1"/>
            <p:nvPr/>
          </p:nvSpPr>
          <p:spPr>
            <a:xfrm>
              <a:off x="7436497" y="6212603"/>
              <a:ext cx="4264092" cy="1323439"/>
            </a:xfrm>
            <a:prstGeom prst="rect">
              <a:avLst/>
            </a:prstGeom>
            <a:noFill/>
          </p:spPr>
          <p:txBody>
            <a:bodyPr wrap="square" rtlCol="0">
              <a:spAutoFit/>
            </a:bodyPr>
            <a:lstStyle/>
            <a:p>
              <a:r>
                <a:rPr lang="ro-RO" sz="4000" b="1" dirty="0">
                  <a:solidFill>
                    <a:schemeClr val="accent6">
                      <a:lumMod val="50000"/>
                    </a:schemeClr>
                  </a:solidFill>
                </a:rPr>
                <a:t>experimental</a:t>
              </a:r>
            </a:p>
            <a:p>
              <a:r>
                <a:rPr lang="ro-RO" sz="4000" b="1" dirty="0">
                  <a:solidFill>
                    <a:schemeClr val="accent6">
                      <a:lumMod val="50000"/>
                    </a:schemeClr>
                  </a:solidFill>
                </a:rPr>
                <a:t>development</a:t>
              </a:r>
              <a:endParaRPr lang="en-US" sz="4000" b="1" dirty="0">
                <a:solidFill>
                  <a:schemeClr val="accent6">
                    <a:lumMod val="50000"/>
                  </a:schemeClr>
                </a:solidFill>
              </a:endParaRPr>
            </a:p>
          </p:txBody>
        </p:sp>
      </p:grpSp>
      <p:pic>
        <p:nvPicPr>
          <p:cNvPr id="21" name="Picture 20" descr="Q:\MUTARE\d\MONICA\RO_NORVEGIA_2014-2021\COMMUNICATION PLAN\LOGO\Package to NFPs + Embassies + DPPs\EEA and Norway Grants logo package\EEA-and-Norway_grants\PNG\Standard\EEA-and-Norway_grants.png"/>
          <p:cNvPicPr/>
          <p:nvPr/>
        </p:nvPicPr>
        <p:blipFill>
          <a:blip r:embed="rId2">
            <a:extLst>
              <a:ext uri="{28A0092B-C50C-407E-A947-70E740481C1C}">
                <a14:useLocalDpi xmlns:a14="http://schemas.microsoft.com/office/drawing/2010/main" val="0"/>
              </a:ext>
            </a:extLst>
          </a:blip>
          <a:srcRect/>
          <a:stretch>
            <a:fillRect/>
          </a:stretch>
        </p:blipFill>
        <p:spPr bwMode="auto">
          <a:xfrm>
            <a:off x="21068522" y="582259"/>
            <a:ext cx="2699431" cy="1171896"/>
          </a:xfrm>
          <a:prstGeom prst="rect">
            <a:avLst/>
          </a:prstGeom>
          <a:noFill/>
          <a:ln>
            <a:noFill/>
          </a:ln>
        </p:spPr>
      </p:pic>
    </p:spTree>
    <p:extLst>
      <p:ext uri="{BB962C8B-B14F-4D97-AF65-F5344CB8AC3E}">
        <p14:creationId xmlns:p14="http://schemas.microsoft.com/office/powerpoint/2010/main" val="3323387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 descr="C:\Users\monica.cruceru\Desktop\pt prezentare Energy\Untitled design (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475" y="2886999"/>
            <a:ext cx="6562004" cy="60944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Q:\MUTARE\d\MONICA\RO_NORVEGIA_2014-2021\COMMUNICATION PLAN\LOGO\Package to NFPs + Embassies + DPPs\EEA and Norway Grants logo package\EEA-and-Norway_grants\PNG\Standard\EEA-and-Norway_grants.png"/>
          <p:cNvPicPr/>
          <p:nvPr/>
        </p:nvPicPr>
        <p:blipFill>
          <a:blip r:embed="rId3">
            <a:extLst>
              <a:ext uri="{28A0092B-C50C-407E-A947-70E740481C1C}">
                <a14:useLocalDpi xmlns:a14="http://schemas.microsoft.com/office/drawing/2010/main" val="0"/>
              </a:ext>
            </a:extLst>
          </a:blip>
          <a:srcRect/>
          <a:stretch>
            <a:fillRect/>
          </a:stretch>
        </p:blipFill>
        <p:spPr bwMode="auto">
          <a:xfrm>
            <a:off x="21068522" y="582259"/>
            <a:ext cx="2699431" cy="1171896"/>
          </a:xfrm>
          <a:prstGeom prst="rect">
            <a:avLst/>
          </a:prstGeom>
          <a:noFill/>
          <a:ln>
            <a:noFill/>
          </a:ln>
        </p:spPr>
      </p:pic>
      <p:sp>
        <p:nvSpPr>
          <p:cNvPr id="23" name="Bent-Up Arrow 22"/>
          <p:cNvSpPr/>
          <p:nvPr/>
        </p:nvSpPr>
        <p:spPr>
          <a:xfrm rot="5400000">
            <a:off x="4084320" y="508000"/>
            <a:ext cx="2519680" cy="4104640"/>
          </a:xfrm>
          <a:prstGeom prst="bentUp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4" name="Rectangle 23"/>
          <p:cNvSpPr/>
          <p:nvPr/>
        </p:nvSpPr>
        <p:spPr>
          <a:xfrm>
            <a:off x="3820161" y="2911311"/>
            <a:ext cx="3535680" cy="584775"/>
          </a:xfrm>
          <a:prstGeom prst="rect">
            <a:avLst/>
          </a:prstGeom>
        </p:spPr>
        <p:txBody>
          <a:bodyPr wrap="square">
            <a:spAutoFit/>
          </a:bodyPr>
          <a:lstStyle/>
          <a:p>
            <a:pPr marL="0" lvl="1"/>
            <a:r>
              <a:rPr lang="en-US" sz="3200" b="1" dirty="0">
                <a:solidFill>
                  <a:schemeClr val="bg1"/>
                </a:solidFill>
              </a:rPr>
              <a:t>Thematic areas</a:t>
            </a:r>
          </a:p>
        </p:txBody>
      </p:sp>
      <p:sp>
        <p:nvSpPr>
          <p:cNvPr id="25" name="Rectangle 24"/>
          <p:cNvSpPr/>
          <p:nvPr/>
        </p:nvSpPr>
        <p:spPr>
          <a:xfrm>
            <a:off x="7737853" y="2403311"/>
            <a:ext cx="3824227" cy="1754326"/>
          </a:xfrm>
          <a:prstGeom prst="rect">
            <a:avLst/>
          </a:prstGeom>
        </p:spPr>
        <p:txBody>
          <a:bodyPr wrap="square">
            <a:spAutoFit/>
          </a:bodyPr>
          <a:lstStyle/>
          <a:p>
            <a:pPr marL="457200" lvl="1" indent="-457200">
              <a:buFont typeface="Arial" panose="020B0604020202020204" pitchFamily="34" charset="0"/>
              <a:buChar char="•"/>
            </a:pPr>
            <a:r>
              <a:rPr lang="en-US" sz="3600" b="1" dirty="0">
                <a:solidFill>
                  <a:srgbClr val="00B050"/>
                </a:solidFill>
              </a:rPr>
              <a:t>Energy</a:t>
            </a:r>
          </a:p>
          <a:p>
            <a:pPr marL="457200" lvl="1" indent="-457200">
              <a:buFont typeface="Arial" panose="020B0604020202020204" pitchFamily="34" charset="0"/>
              <a:buChar char="•"/>
            </a:pPr>
            <a:r>
              <a:rPr lang="en-US" sz="3600" b="1" dirty="0"/>
              <a:t>Environment</a:t>
            </a:r>
          </a:p>
          <a:p>
            <a:pPr marL="457200" lvl="1" indent="-457200">
              <a:buFont typeface="Arial" panose="020B0604020202020204" pitchFamily="34" charset="0"/>
              <a:buChar char="•"/>
            </a:pPr>
            <a:r>
              <a:rPr lang="en-US" sz="3600" b="1" dirty="0"/>
              <a:t>Health</a:t>
            </a:r>
          </a:p>
        </p:txBody>
      </p:sp>
      <p:sp>
        <p:nvSpPr>
          <p:cNvPr id="27" name="Rectangle 26"/>
          <p:cNvSpPr/>
          <p:nvPr/>
        </p:nvSpPr>
        <p:spPr>
          <a:xfrm>
            <a:off x="11623040" y="2454111"/>
            <a:ext cx="8554720" cy="1754326"/>
          </a:xfrm>
          <a:prstGeom prst="rect">
            <a:avLst/>
          </a:prstGeom>
        </p:spPr>
        <p:txBody>
          <a:bodyPr wrap="square">
            <a:spAutoFit/>
          </a:bodyPr>
          <a:lstStyle/>
          <a:p>
            <a:pPr marL="457200" lvl="1" indent="-457200">
              <a:buFont typeface="Arial" panose="020B0604020202020204" pitchFamily="34" charset="0"/>
              <a:buChar char="•"/>
            </a:pPr>
            <a:r>
              <a:rPr lang="en-US" sz="3600" b="1" dirty="0"/>
              <a:t>Social Sciences and humanities</a:t>
            </a:r>
          </a:p>
          <a:p>
            <a:pPr marL="457200" lvl="1" indent="-457200">
              <a:buFont typeface="Arial" panose="020B0604020202020204" pitchFamily="34" charset="0"/>
              <a:buChar char="•"/>
            </a:pPr>
            <a:r>
              <a:rPr lang="en-US" sz="3600" b="1" dirty="0"/>
              <a:t>ICT</a:t>
            </a:r>
          </a:p>
          <a:p>
            <a:pPr marL="457200" lvl="1" indent="-457200">
              <a:buFont typeface="Arial" panose="020B0604020202020204" pitchFamily="34" charset="0"/>
              <a:buChar char="•"/>
            </a:pPr>
            <a:r>
              <a:rPr lang="en-US" sz="3600" b="1" dirty="0"/>
              <a:t>Biotechnology</a:t>
            </a:r>
          </a:p>
        </p:txBody>
      </p:sp>
      <p:sp>
        <p:nvSpPr>
          <p:cNvPr id="39" name="Rectangle 38"/>
          <p:cNvSpPr/>
          <p:nvPr/>
        </p:nvSpPr>
        <p:spPr>
          <a:xfrm rot="20590369">
            <a:off x="15976910" y="6191086"/>
            <a:ext cx="5190931" cy="830997"/>
          </a:xfrm>
          <a:prstGeom prst="rect">
            <a:avLst/>
          </a:prstGeom>
        </p:spPr>
        <p:txBody>
          <a:bodyPr wrap="square">
            <a:spAutoFit/>
          </a:bodyPr>
          <a:lstStyle/>
          <a:p>
            <a:pPr algn="ctr"/>
            <a:r>
              <a:rPr lang="en-GB" sz="4800" b="1" dirty="0">
                <a:solidFill>
                  <a:srgbClr val="92D050"/>
                </a:solidFill>
              </a:rPr>
              <a:t>KEY TOPICS</a:t>
            </a:r>
          </a:p>
        </p:txBody>
      </p:sp>
      <p:sp>
        <p:nvSpPr>
          <p:cNvPr id="40" name="Rectangle 39"/>
          <p:cNvSpPr/>
          <p:nvPr/>
        </p:nvSpPr>
        <p:spPr>
          <a:xfrm>
            <a:off x="7885823" y="4855280"/>
            <a:ext cx="11987137" cy="3416320"/>
          </a:xfrm>
          <a:prstGeom prst="rect">
            <a:avLst/>
          </a:prstGeom>
        </p:spPr>
        <p:txBody>
          <a:bodyPr wrap="square">
            <a:spAutoFit/>
          </a:bodyPr>
          <a:lstStyle/>
          <a:p>
            <a:pPr marL="514350" lvl="0" indent="-514350">
              <a:spcBef>
                <a:spcPts val="600"/>
              </a:spcBef>
              <a:buFont typeface="+mj-lt"/>
              <a:buAutoNum type="alphaUcPeriod"/>
            </a:pPr>
            <a:r>
              <a:rPr lang="ro-RO" sz="2800" dirty="0">
                <a:solidFill>
                  <a:srgbClr val="00B050"/>
                </a:solidFill>
              </a:rPr>
              <a:t>Innovative materials and technologies for energy storage</a:t>
            </a:r>
            <a:endParaRPr lang="en-GB" sz="2800" dirty="0">
              <a:solidFill>
                <a:srgbClr val="00B050"/>
              </a:solidFill>
            </a:endParaRPr>
          </a:p>
          <a:p>
            <a:pPr marL="514350" lvl="0" indent="-514350">
              <a:spcBef>
                <a:spcPts val="600"/>
              </a:spcBef>
              <a:buFont typeface="+mj-lt"/>
              <a:buAutoNum type="alphaUcPeriod"/>
            </a:pPr>
            <a:r>
              <a:rPr lang="ro-RO" sz="2800" dirty="0">
                <a:solidFill>
                  <a:srgbClr val="00B050"/>
                </a:solidFill>
              </a:rPr>
              <a:t>Energy efficiency within the process of generation, transmission, smart grids distribution and at the consumer/end user</a:t>
            </a:r>
            <a:endParaRPr lang="en-GB" sz="2800" dirty="0">
              <a:solidFill>
                <a:srgbClr val="00B050"/>
              </a:solidFill>
            </a:endParaRPr>
          </a:p>
          <a:p>
            <a:pPr marL="514350" lvl="0" indent="-514350">
              <a:spcBef>
                <a:spcPts val="600"/>
              </a:spcBef>
              <a:buFont typeface="+mj-lt"/>
              <a:buAutoNum type="alphaUcPeriod"/>
            </a:pPr>
            <a:r>
              <a:rPr lang="ro-RO" sz="2800" dirty="0">
                <a:solidFill>
                  <a:srgbClr val="00B050"/>
                </a:solidFill>
              </a:rPr>
              <a:t>Eco-friendly-environmental technologies for energy production/generation</a:t>
            </a:r>
            <a:endParaRPr lang="en-GB" sz="2800" dirty="0">
              <a:solidFill>
                <a:srgbClr val="00B050"/>
              </a:solidFill>
            </a:endParaRPr>
          </a:p>
          <a:p>
            <a:pPr marL="514350" lvl="0" indent="-514350">
              <a:spcBef>
                <a:spcPts val="600"/>
              </a:spcBef>
              <a:buFont typeface="+mj-lt"/>
              <a:buAutoNum type="alphaUcPeriod"/>
            </a:pPr>
            <a:r>
              <a:rPr lang="ro-RO" sz="2800" dirty="0">
                <a:solidFill>
                  <a:srgbClr val="00B050"/>
                </a:solidFill>
              </a:rPr>
              <a:t>Energy sources – diversification/balance</a:t>
            </a:r>
            <a:endParaRPr lang="en-GB" sz="2800" dirty="0">
              <a:solidFill>
                <a:srgbClr val="00B050"/>
              </a:solidFill>
            </a:endParaRPr>
          </a:p>
          <a:p>
            <a:pPr marL="514350" lvl="0" indent="-514350">
              <a:spcBef>
                <a:spcPts val="600"/>
              </a:spcBef>
              <a:buFont typeface="+mj-lt"/>
              <a:buAutoNum type="alphaUcPeriod"/>
            </a:pPr>
            <a:r>
              <a:rPr lang="ro-RO" sz="2800" dirty="0">
                <a:solidFill>
                  <a:srgbClr val="00B050"/>
                </a:solidFill>
              </a:rPr>
              <a:t>Carbon capture and storage</a:t>
            </a:r>
            <a:r>
              <a:rPr lang="en-US" sz="2800" dirty="0">
                <a:solidFill>
                  <a:srgbClr val="00B050"/>
                </a:solidFill>
              </a:rPr>
              <a:t> (CCS)</a:t>
            </a:r>
            <a:endParaRPr lang="en-GB" sz="2800" dirty="0">
              <a:solidFill>
                <a:srgbClr val="00B050"/>
              </a:solidFill>
            </a:endParaRPr>
          </a:p>
        </p:txBody>
      </p:sp>
      <p:sp>
        <p:nvSpPr>
          <p:cNvPr id="41" name="Bent-Up Arrow 40"/>
          <p:cNvSpPr/>
          <p:nvPr/>
        </p:nvSpPr>
        <p:spPr>
          <a:xfrm rot="5400000">
            <a:off x="4409440" y="7741920"/>
            <a:ext cx="2641600" cy="4876800"/>
          </a:xfrm>
          <a:prstGeom prst="bentUp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2" name="Rectangle 41"/>
          <p:cNvSpPr/>
          <p:nvPr/>
        </p:nvSpPr>
        <p:spPr>
          <a:xfrm>
            <a:off x="3901440" y="10551631"/>
            <a:ext cx="3616959" cy="584775"/>
          </a:xfrm>
          <a:prstGeom prst="rect">
            <a:avLst/>
          </a:prstGeom>
        </p:spPr>
        <p:txBody>
          <a:bodyPr wrap="square">
            <a:spAutoFit/>
          </a:bodyPr>
          <a:lstStyle/>
          <a:p>
            <a:pPr marL="0" lvl="1"/>
            <a:r>
              <a:rPr lang="en-US" sz="3200" b="1" dirty="0">
                <a:solidFill>
                  <a:schemeClr val="bg1"/>
                </a:solidFill>
              </a:rPr>
              <a:t>Funded projects</a:t>
            </a:r>
          </a:p>
        </p:txBody>
      </p:sp>
      <p:sp>
        <p:nvSpPr>
          <p:cNvPr id="43" name="Rectangle 42"/>
          <p:cNvSpPr/>
          <p:nvPr/>
        </p:nvSpPr>
        <p:spPr>
          <a:xfrm>
            <a:off x="8331200" y="9393391"/>
            <a:ext cx="15869920" cy="2923877"/>
          </a:xfrm>
          <a:prstGeom prst="rect">
            <a:avLst/>
          </a:prstGeom>
        </p:spPr>
        <p:txBody>
          <a:bodyPr wrap="square">
            <a:spAutoFit/>
          </a:bodyPr>
          <a:lstStyle/>
          <a:p>
            <a:pPr marL="0" lvl="1"/>
            <a:r>
              <a:rPr lang="en-US" sz="4000" b="1" dirty="0"/>
              <a:t>42 projects - EEA &amp; NO grants (€ 51,572,636) 	</a:t>
            </a:r>
          </a:p>
          <a:p>
            <a:pPr marL="0" lvl="1"/>
            <a:r>
              <a:rPr lang="en-US" sz="3200" b="1" dirty="0"/>
              <a:t>(out of 553 eligible proposals submitted)</a:t>
            </a:r>
          </a:p>
          <a:p>
            <a:pPr marL="0" lvl="1"/>
            <a:endParaRPr lang="en-US" sz="4000" b="1" dirty="0"/>
          </a:p>
          <a:p>
            <a:pPr marL="0" lvl="1"/>
            <a:r>
              <a:rPr lang="en-US" sz="4000" b="1" dirty="0"/>
              <a:t>5 projects funded under </a:t>
            </a:r>
            <a:r>
              <a:rPr lang="en-US" sz="4000" b="1" dirty="0">
                <a:solidFill>
                  <a:srgbClr val="00B050"/>
                </a:solidFill>
              </a:rPr>
              <a:t>ENERGY</a:t>
            </a:r>
            <a:r>
              <a:rPr lang="en-US" sz="4000" b="1" dirty="0"/>
              <a:t> thematic area</a:t>
            </a:r>
            <a:r>
              <a:rPr lang="ro-RO" sz="4000" b="1" dirty="0"/>
              <a:t> </a:t>
            </a:r>
            <a:r>
              <a:rPr lang="en-US" sz="4000" b="1" dirty="0">
                <a:solidFill>
                  <a:srgbClr val="00B050"/>
                </a:solidFill>
              </a:rPr>
              <a:t>(€ 6,145,652)</a:t>
            </a:r>
          </a:p>
          <a:p>
            <a:pPr marL="0" lvl="1"/>
            <a:r>
              <a:rPr lang="en-US" sz="3200" b="1" dirty="0"/>
              <a:t>(out of </a:t>
            </a:r>
            <a:r>
              <a:rPr lang="ro-RO" sz="3200" b="1" dirty="0"/>
              <a:t>64</a:t>
            </a:r>
            <a:r>
              <a:rPr lang="en-US" sz="3200" b="1" dirty="0"/>
              <a:t> eligible proposals submitted)</a:t>
            </a:r>
          </a:p>
        </p:txBody>
      </p:sp>
    </p:spTree>
    <p:extLst>
      <p:ext uri="{BB962C8B-B14F-4D97-AF65-F5344CB8AC3E}">
        <p14:creationId xmlns:p14="http://schemas.microsoft.com/office/powerpoint/2010/main" val="917313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Q:\MUTARE\d\MONICA\RO_NORVEGIA_2014-2021\COMMUNICATION PLAN\LOGO\Package to NFPs + Embassies + DPPs\EEA and Norway Grants logo package\EEA-and-Norway_grants\PNG\Standard\EEA-and-Norway_grants.png"/>
          <p:cNvPicPr/>
          <p:nvPr/>
        </p:nvPicPr>
        <p:blipFill>
          <a:blip r:embed="rId2">
            <a:extLst>
              <a:ext uri="{28A0092B-C50C-407E-A947-70E740481C1C}">
                <a14:useLocalDpi xmlns:a14="http://schemas.microsoft.com/office/drawing/2010/main" val="0"/>
              </a:ext>
            </a:extLst>
          </a:blip>
          <a:srcRect/>
          <a:stretch>
            <a:fillRect/>
          </a:stretch>
        </p:blipFill>
        <p:spPr bwMode="auto">
          <a:xfrm>
            <a:off x="21068522" y="582259"/>
            <a:ext cx="2699431" cy="1171896"/>
          </a:xfrm>
          <a:prstGeom prst="rect">
            <a:avLst/>
          </a:prstGeom>
          <a:noFill/>
          <a:ln>
            <a:noFill/>
          </a:ln>
        </p:spPr>
      </p:pic>
      <p:sp>
        <p:nvSpPr>
          <p:cNvPr id="16" name="Rectangle 15"/>
          <p:cNvSpPr/>
          <p:nvPr/>
        </p:nvSpPr>
        <p:spPr>
          <a:xfrm>
            <a:off x="1087120" y="1001231"/>
            <a:ext cx="6675120" cy="707886"/>
          </a:xfrm>
          <a:prstGeom prst="rect">
            <a:avLst/>
          </a:prstGeom>
        </p:spPr>
        <p:txBody>
          <a:bodyPr wrap="square">
            <a:spAutoFit/>
          </a:bodyPr>
          <a:lstStyle/>
          <a:p>
            <a:pPr marL="0" lvl="1"/>
            <a:r>
              <a:rPr lang="en-US" sz="4000" dirty="0"/>
              <a:t>Call for </a:t>
            </a:r>
            <a:r>
              <a:rPr lang="en-US" sz="4000" b="1" dirty="0"/>
              <a:t>EEA grants </a:t>
            </a:r>
            <a:r>
              <a:rPr lang="en-US" sz="4000" dirty="0"/>
              <a:t>in 2018</a:t>
            </a:r>
            <a:endParaRPr lang="ro-RO" sz="4000" dirty="0"/>
          </a:p>
        </p:txBody>
      </p:sp>
      <p:sp>
        <p:nvSpPr>
          <p:cNvPr id="27" name="Plassholder for tekst 3"/>
          <p:cNvSpPr txBox="1">
            <a:spLocks/>
          </p:cNvSpPr>
          <p:nvPr/>
        </p:nvSpPr>
        <p:spPr>
          <a:xfrm>
            <a:off x="1176320" y="1973529"/>
            <a:ext cx="12763200" cy="4421723"/>
          </a:xfrm>
          <a:prstGeom prst="rect">
            <a:avLst/>
          </a:prstGeom>
        </p:spPr>
        <p:txBody>
          <a:bodyPr vert="horz" wrap="square" lIns="0" tIns="0" rIns="0" bIns="0" rtlCol="0">
            <a:spAutoFit/>
          </a:bodyPr>
          <a:lstStyle>
            <a:lvl1pPr marL="0" indent="0" algn="l" defTabSz="1828526" rtl="0" eaLnBrk="1" latinLnBrk="0" hangingPunct="1">
              <a:lnSpc>
                <a:spcPct val="100000"/>
              </a:lnSpc>
              <a:spcBef>
                <a:spcPts val="2000"/>
              </a:spcBef>
              <a:buFont typeface="Arial" panose="020B0604020202020204" pitchFamily="34" charset="0"/>
              <a:buNone/>
              <a:defRPr sz="3000" b="1" kern="1200">
                <a:solidFill>
                  <a:schemeClr val="accent2"/>
                </a:solidFill>
                <a:latin typeface="+mn-lt"/>
                <a:ea typeface="+mn-ea"/>
                <a:cs typeface="+mn-cs"/>
              </a:defRPr>
            </a:lvl1pPr>
            <a:lvl2pPr marL="1371394"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2pPr>
            <a:lvl3pPr marL="2285657"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3pPr>
            <a:lvl4pPr marL="3199920"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4pPr>
            <a:lvl5pPr marL="4114183"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5pPr>
            <a:lvl6pPr marL="5028446"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708"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971"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1234"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ro-RO" sz="3200" i="1" dirty="0">
                <a:solidFill>
                  <a:schemeClr val="accent3">
                    <a:lumMod val="75000"/>
                  </a:schemeClr>
                </a:solidFill>
              </a:rPr>
              <a:t>C</a:t>
            </a:r>
            <a:r>
              <a:rPr lang="en-GB" sz="3200" i="1" dirty="0" err="1">
                <a:solidFill>
                  <a:schemeClr val="accent3">
                    <a:lumMod val="75000"/>
                  </a:schemeClr>
                </a:solidFill>
              </a:rPr>
              <a:t>ombinatorial</a:t>
            </a:r>
            <a:r>
              <a:rPr lang="en-GB" sz="3200" i="1" dirty="0">
                <a:solidFill>
                  <a:schemeClr val="accent3">
                    <a:lumMod val="75000"/>
                  </a:schemeClr>
                </a:solidFill>
              </a:rPr>
              <a:t> Design of Novel Bipolar Plate Coatings for Proton Exchange Membrane </a:t>
            </a:r>
            <a:r>
              <a:rPr lang="en-GB" sz="3200" i="1" dirty="0" err="1">
                <a:solidFill>
                  <a:schemeClr val="accent3">
                    <a:lumMod val="75000"/>
                  </a:schemeClr>
                </a:solidFill>
              </a:rPr>
              <a:t>Electrolyzers</a:t>
            </a:r>
            <a:endParaRPr lang="en-GB" sz="3200" i="1" dirty="0">
              <a:solidFill>
                <a:schemeClr val="accent3">
                  <a:lumMod val="75000"/>
                </a:schemeClr>
              </a:solidFill>
            </a:endParaRPr>
          </a:p>
          <a:p>
            <a:pPr marL="457200" indent="-457200">
              <a:buFontTx/>
              <a:buChar char="-"/>
            </a:pPr>
            <a:r>
              <a:rPr lang="en-GB" sz="2800" b="0" dirty="0">
                <a:solidFill>
                  <a:srgbClr val="00B050"/>
                </a:solidFill>
              </a:rPr>
              <a:t>budget: 1.495.151 € (48 m)</a:t>
            </a:r>
            <a:endParaRPr lang="ro-RO" sz="2800" b="0" dirty="0">
              <a:solidFill>
                <a:srgbClr val="00B050"/>
              </a:solidFill>
            </a:endParaRPr>
          </a:p>
          <a:p>
            <a:pPr marL="457200" indent="-457200">
              <a:buFontTx/>
              <a:buChar char="-"/>
            </a:pPr>
            <a:r>
              <a:rPr lang="ro-RO" sz="2800" b="0" dirty="0">
                <a:solidFill>
                  <a:srgbClr val="00B050"/>
                </a:solidFill>
              </a:rPr>
              <a:t>PP</a:t>
            </a:r>
            <a:r>
              <a:rPr lang="en-GB" sz="2800" b="0" dirty="0">
                <a:solidFill>
                  <a:srgbClr val="00B050"/>
                </a:solidFill>
              </a:rPr>
              <a:t>: </a:t>
            </a:r>
            <a:r>
              <a:rPr lang="en-GB" sz="2800" b="0" dirty="0" err="1">
                <a:solidFill>
                  <a:srgbClr val="00B050"/>
                </a:solidFill>
              </a:rPr>
              <a:t>Politehnica</a:t>
            </a:r>
            <a:r>
              <a:rPr lang="en-GB" sz="2800" b="0" dirty="0">
                <a:solidFill>
                  <a:srgbClr val="00B050"/>
                </a:solidFill>
              </a:rPr>
              <a:t> University Timisoara </a:t>
            </a:r>
          </a:p>
          <a:p>
            <a:pPr marL="457200" indent="-457200">
              <a:buFontTx/>
              <a:buChar char="-"/>
            </a:pPr>
            <a:r>
              <a:rPr lang="en-GB" sz="2800" b="0" dirty="0">
                <a:solidFill>
                  <a:srgbClr val="00B050"/>
                </a:solidFill>
              </a:rPr>
              <a:t>Partner: SINTEF AS (NO)</a:t>
            </a:r>
          </a:p>
          <a:p>
            <a:pPr marL="457200" indent="-457200">
              <a:buFontTx/>
              <a:buChar char="-"/>
            </a:pPr>
            <a:r>
              <a:rPr lang="en-GB" sz="2800" b="0" dirty="0">
                <a:solidFill>
                  <a:srgbClr val="00B050"/>
                </a:solidFill>
              </a:rPr>
              <a:t>Key topic: Innovative materials and technologies for energy storage</a:t>
            </a:r>
          </a:p>
          <a:p>
            <a:pPr marL="457200" indent="-457200">
              <a:buFontTx/>
              <a:buChar char="-"/>
            </a:pPr>
            <a:r>
              <a:rPr lang="ro-RO" sz="2800" b="0" dirty="0">
                <a:solidFill>
                  <a:srgbClr val="00B050"/>
                </a:solidFill>
                <a:hlinkClick r:id="rId3"/>
              </a:rPr>
              <a:t>https://www.sintef.no/projectweb/codepem</a:t>
            </a:r>
            <a:r>
              <a:rPr lang="en-GB" sz="2800" b="0" dirty="0">
                <a:solidFill>
                  <a:srgbClr val="00B050"/>
                </a:solidFill>
                <a:hlinkClick r:id="rId3"/>
              </a:rPr>
              <a:t> </a:t>
            </a:r>
            <a:endParaRPr lang="ro-RO" sz="2800" b="0" dirty="0">
              <a:solidFill>
                <a:srgbClr val="00B050"/>
              </a:solidFill>
            </a:endParaRPr>
          </a:p>
        </p:txBody>
      </p:sp>
      <p:sp>
        <p:nvSpPr>
          <p:cNvPr id="6" name="Rectangle 5"/>
          <p:cNvSpPr/>
          <p:nvPr/>
        </p:nvSpPr>
        <p:spPr>
          <a:xfrm>
            <a:off x="3149600" y="7830280"/>
            <a:ext cx="11379200" cy="4154984"/>
          </a:xfrm>
          <a:prstGeom prst="rect">
            <a:avLst/>
          </a:prstGeom>
        </p:spPr>
        <p:txBody>
          <a:bodyPr wrap="square">
            <a:spAutoFit/>
          </a:bodyPr>
          <a:lstStyle/>
          <a:p>
            <a:r>
              <a:rPr lang="ro-RO" sz="2400" dirty="0"/>
              <a:t>The Code-PEM project </a:t>
            </a:r>
            <a:r>
              <a:rPr lang="ro-RO" sz="2400" b="1" i="1" dirty="0"/>
              <a:t>aims</a:t>
            </a:r>
            <a:r>
              <a:rPr lang="ro-RO" sz="2400" dirty="0"/>
              <a:t> to contribute to the development of electrochemical reactors for hydrogen generation, through novel design and implementation solutions, optimized in terms of cost and weight, respectively with an improved reliability of the main component -  the bipolar plate of electrolyzers with proton-exchanging membranes.</a:t>
            </a:r>
            <a:endParaRPr lang="en-GB" sz="2400" dirty="0"/>
          </a:p>
          <a:p>
            <a:endParaRPr lang="en-US" sz="2400" dirty="0"/>
          </a:p>
          <a:p>
            <a:pPr lvl="0"/>
            <a:r>
              <a:rPr lang="en-US" sz="2400" b="1" i="1" dirty="0"/>
              <a:t>What is the social impact of the project?</a:t>
            </a:r>
            <a:endParaRPr lang="en-GB" sz="2400" b="1" i="1" dirty="0"/>
          </a:p>
          <a:p>
            <a:r>
              <a:rPr lang="en-US" sz="2400" dirty="0"/>
              <a:t>“</a:t>
            </a:r>
            <a:r>
              <a:rPr lang="ro-RO" sz="2400" dirty="0"/>
              <a:t>The development of optimized components for hydrogen generation proposed in the project contributes to the promotion of sustainable, environmentally friendly solutions that allow the replacement of combustion systems with fuell cells based on chemical reactions, which produce only water and heat as reaction products.</a:t>
            </a:r>
            <a:r>
              <a:rPr lang="en-US" sz="2400" dirty="0"/>
              <a:t>”</a:t>
            </a:r>
            <a:endParaRPr lang="en-GB" sz="24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3583" y="1952942"/>
            <a:ext cx="9365297" cy="6907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7571720" y="8274050"/>
            <a:ext cx="6183630" cy="1402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59350" y="8381999"/>
            <a:ext cx="59817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3883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Q:\MUTARE\d\MONICA\RO_NORVEGIA_2014-2021\COMMUNICATION PLAN\LOGO\Package to NFPs + Embassies + DPPs\EEA and Norway Grants logo package\EEA-and-Norway_grants\PNG\Standard\EEA-and-Norway_grants.png"/>
          <p:cNvPicPr/>
          <p:nvPr/>
        </p:nvPicPr>
        <p:blipFill>
          <a:blip r:embed="rId3">
            <a:extLst>
              <a:ext uri="{28A0092B-C50C-407E-A947-70E740481C1C}">
                <a14:useLocalDpi xmlns:a14="http://schemas.microsoft.com/office/drawing/2010/main" val="0"/>
              </a:ext>
            </a:extLst>
          </a:blip>
          <a:srcRect/>
          <a:stretch>
            <a:fillRect/>
          </a:stretch>
        </p:blipFill>
        <p:spPr bwMode="auto">
          <a:xfrm>
            <a:off x="21068522" y="582259"/>
            <a:ext cx="2699431" cy="1171896"/>
          </a:xfrm>
          <a:prstGeom prst="rect">
            <a:avLst/>
          </a:prstGeom>
          <a:noFill/>
          <a:ln>
            <a:noFill/>
          </a:ln>
        </p:spPr>
      </p:pic>
      <p:sp>
        <p:nvSpPr>
          <p:cNvPr id="16" name="Rectangle 15"/>
          <p:cNvSpPr/>
          <p:nvPr/>
        </p:nvSpPr>
        <p:spPr>
          <a:xfrm>
            <a:off x="1087120" y="1001231"/>
            <a:ext cx="6675120" cy="707886"/>
          </a:xfrm>
          <a:prstGeom prst="rect">
            <a:avLst/>
          </a:prstGeom>
        </p:spPr>
        <p:txBody>
          <a:bodyPr wrap="square">
            <a:spAutoFit/>
          </a:bodyPr>
          <a:lstStyle/>
          <a:p>
            <a:pPr marL="0" lvl="1"/>
            <a:r>
              <a:rPr lang="en-US" sz="4000" dirty="0"/>
              <a:t>Call for </a:t>
            </a:r>
            <a:r>
              <a:rPr lang="en-US" sz="4000" b="1" dirty="0"/>
              <a:t>EEA grants </a:t>
            </a:r>
            <a:r>
              <a:rPr lang="en-US" sz="4000" dirty="0"/>
              <a:t>in 2018</a:t>
            </a:r>
            <a:endParaRPr lang="ro-RO" sz="4000" dirty="0"/>
          </a:p>
        </p:txBody>
      </p:sp>
      <p:sp>
        <p:nvSpPr>
          <p:cNvPr id="18" name="Plassholder for tekst 3"/>
          <p:cNvSpPr txBox="1">
            <a:spLocks/>
          </p:cNvSpPr>
          <p:nvPr/>
        </p:nvSpPr>
        <p:spPr>
          <a:xfrm>
            <a:off x="1146810" y="1992579"/>
            <a:ext cx="14203680" cy="5734903"/>
          </a:xfrm>
          <a:prstGeom prst="rect">
            <a:avLst/>
          </a:prstGeom>
        </p:spPr>
        <p:txBody>
          <a:bodyPr vert="horz" wrap="square" lIns="0" tIns="0" rIns="0" bIns="0" rtlCol="0">
            <a:spAutoFit/>
          </a:bodyPr>
          <a:lstStyle>
            <a:lvl1pPr marL="0" indent="0" algn="l" defTabSz="1828526" rtl="0" eaLnBrk="1" latinLnBrk="0" hangingPunct="1">
              <a:lnSpc>
                <a:spcPct val="100000"/>
              </a:lnSpc>
              <a:spcBef>
                <a:spcPts val="2000"/>
              </a:spcBef>
              <a:buFont typeface="Arial" panose="020B0604020202020204" pitchFamily="34" charset="0"/>
              <a:buNone/>
              <a:defRPr sz="3000" b="1" kern="1200">
                <a:solidFill>
                  <a:schemeClr val="accent2"/>
                </a:solidFill>
                <a:latin typeface="+mn-lt"/>
                <a:ea typeface="+mn-ea"/>
                <a:cs typeface="+mn-cs"/>
              </a:defRPr>
            </a:lvl1pPr>
            <a:lvl2pPr marL="1371394"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2pPr>
            <a:lvl3pPr marL="2285657"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3pPr>
            <a:lvl4pPr marL="3199920"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4pPr>
            <a:lvl5pPr marL="4114183"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5pPr>
            <a:lvl6pPr marL="5028446"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708"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971"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1234"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ro-RO" sz="3200" i="1" dirty="0">
                <a:solidFill>
                  <a:schemeClr val="accent3">
                    <a:lumMod val="75000"/>
                  </a:schemeClr>
                </a:solidFill>
              </a:rPr>
              <a:t>T</a:t>
            </a:r>
            <a:r>
              <a:rPr lang="en-GB" sz="3200" i="1" dirty="0" err="1">
                <a:solidFill>
                  <a:schemeClr val="accent3">
                    <a:lumMod val="75000"/>
                  </a:schemeClr>
                </a:solidFill>
              </a:rPr>
              <a:t>owards</a:t>
            </a:r>
            <a:r>
              <a:rPr lang="en-GB" sz="3200" i="1" dirty="0">
                <a:solidFill>
                  <a:schemeClr val="accent3">
                    <a:lumMod val="75000"/>
                  </a:schemeClr>
                </a:solidFill>
              </a:rPr>
              <a:t> perovskite large area photovoltaics</a:t>
            </a:r>
          </a:p>
          <a:p>
            <a:pPr marL="457200" indent="-457200">
              <a:buFontTx/>
              <a:buChar char="-"/>
            </a:pPr>
            <a:r>
              <a:rPr lang="en-GB" sz="2800" b="0" dirty="0">
                <a:solidFill>
                  <a:srgbClr val="00B050"/>
                </a:solidFill>
              </a:rPr>
              <a:t>budget: 1.164.000 € (36 m) </a:t>
            </a:r>
          </a:p>
          <a:p>
            <a:pPr marL="457200" indent="-457200">
              <a:buFontTx/>
              <a:buChar char="-"/>
            </a:pPr>
            <a:r>
              <a:rPr lang="ro-RO" sz="2800" b="0" dirty="0">
                <a:solidFill>
                  <a:srgbClr val="00B050"/>
                </a:solidFill>
              </a:rPr>
              <a:t>PP</a:t>
            </a:r>
            <a:r>
              <a:rPr lang="en-GB" sz="2800" b="0" dirty="0">
                <a:solidFill>
                  <a:srgbClr val="00B050"/>
                </a:solidFill>
              </a:rPr>
              <a:t>: National Institute of Materials Physics</a:t>
            </a:r>
          </a:p>
          <a:p>
            <a:pPr marL="457200" indent="-457200">
              <a:buFontTx/>
              <a:buChar char="-"/>
            </a:pPr>
            <a:r>
              <a:rPr lang="en-GB" sz="2800" b="0" dirty="0">
                <a:solidFill>
                  <a:srgbClr val="00B050"/>
                </a:solidFill>
              </a:rPr>
              <a:t>Partners: University of Oslo (NO)</a:t>
            </a:r>
          </a:p>
          <a:p>
            <a:pPr marL="1828594" lvl="1" indent="-457200">
              <a:buFontTx/>
              <a:buChar char="-"/>
            </a:pPr>
            <a:r>
              <a:rPr lang="en-GB" sz="2800" b="0" dirty="0">
                <a:solidFill>
                  <a:srgbClr val="00B050"/>
                </a:solidFill>
              </a:rPr>
              <a:t>Reykjavík University (IS)</a:t>
            </a:r>
          </a:p>
          <a:p>
            <a:pPr marL="1828594" lvl="1" indent="-457200">
              <a:buFontTx/>
              <a:buChar char="-"/>
            </a:pPr>
            <a:r>
              <a:rPr lang="en-GB" sz="2800" b="0" dirty="0">
                <a:solidFill>
                  <a:srgbClr val="00B050"/>
                </a:solidFill>
              </a:rPr>
              <a:t>IFIN – HH (RO)</a:t>
            </a:r>
          </a:p>
          <a:p>
            <a:pPr marL="1828594" lvl="1" indent="-457200">
              <a:buFontTx/>
              <a:buChar char="-"/>
            </a:pPr>
            <a:r>
              <a:rPr lang="en-GB" sz="2800" b="0" dirty="0" err="1">
                <a:solidFill>
                  <a:srgbClr val="00B050"/>
                </a:solidFill>
              </a:rPr>
              <a:t>Tritech</a:t>
            </a:r>
            <a:r>
              <a:rPr lang="en-GB" sz="2800" b="0" dirty="0">
                <a:solidFill>
                  <a:srgbClr val="00B050"/>
                </a:solidFill>
              </a:rPr>
              <a:t> Group SRL (WATTROM) (RO)</a:t>
            </a:r>
          </a:p>
          <a:p>
            <a:pPr marL="457200" indent="-457200">
              <a:buFontTx/>
              <a:buChar char="-"/>
            </a:pPr>
            <a:r>
              <a:rPr lang="en-GB" sz="2800" b="0" dirty="0">
                <a:solidFill>
                  <a:srgbClr val="00B050"/>
                </a:solidFill>
              </a:rPr>
              <a:t>Key topic: Eco-friendly-environmental technologies for energy production/generation</a:t>
            </a:r>
          </a:p>
          <a:p>
            <a:pPr marL="457200" indent="-457200">
              <a:buFontTx/>
              <a:buChar char="-"/>
            </a:pPr>
            <a:r>
              <a:rPr lang="ro-RO" sz="2800" b="0" dirty="0">
                <a:solidFill>
                  <a:srgbClr val="00B050"/>
                </a:solidFill>
                <a:hlinkClick r:id="rId4"/>
              </a:rPr>
              <a:t>http://perla-pv.ro</a:t>
            </a:r>
            <a:endParaRPr lang="ro-RO" sz="2800" b="0" dirty="0">
              <a:solidFill>
                <a:srgbClr val="00B050"/>
              </a:solidFill>
            </a:endParaRPr>
          </a:p>
        </p:txBody>
      </p:sp>
      <p:sp>
        <p:nvSpPr>
          <p:cNvPr id="5" name="Rectangle 4"/>
          <p:cNvSpPr/>
          <p:nvPr/>
        </p:nvSpPr>
        <p:spPr>
          <a:xfrm>
            <a:off x="2197100" y="7811230"/>
            <a:ext cx="16014700" cy="4524315"/>
          </a:xfrm>
          <a:prstGeom prst="rect">
            <a:avLst/>
          </a:prstGeom>
        </p:spPr>
        <p:txBody>
          <a:bodyPr wrap="square">
            <a:spAutoFit/>
          </a:bodyPr>
          <a:lstStyle/>
          <a:p>
            <a:r>
              <a:rPr lang="ro-RO" sz="2400" b="1" i="1" dirty="0"/>
              <a:t>The overall aims/objectives of the project are:</a:t>
            </a:r>
            <a:endParaRPr lang="en-GB" sz="2400" b="1" i="1" dirty="0"/>
          </a:p>
          <a:p>
            <a:pPr marL="342900" lvl="0" indent="-342900">
              <a:buFont typeface="Wingdings" panose="05000000000000000000" pitchFamily="2" charset="2"/>
              <a:buChar char="§"/>
            </a:pPr>
            <a:r>
              <a:rPr lang="en-US" sz="2400" i="1" dirty="0"/>
              <a:t>to develop efficient, stable, reproducible standard and inverted perovskite solar cells (PSC) and photovoltaic modules fabricated with affordable large area and environmental friendly technologies</a:t>
            </a:r>
            <a:r>
              <a:rPr lang="en-US" sz="2400" dirty="0"/>
              <a:t>, reducing to minimum the pollutants during fabrication process</a:t>
            </a:r>
            <a:r>
              <a:rPr lang="en-GB" sz="2400" dirty="0"/>
              <a:t>;</a:t>
            </a:r>
            <a:r>
              <a:rPr lang="en-US" sz="2400" dirty="0"/>
              <a:t> </a:t>
            </a:r>
            <a:endParaRPr lang="en-GB" sz="2400" dirty="0"/>
          </a:p>
          <a:p>
            <a:pPr marL="342900" lvl="0" indent="-342900">
              <a:buFont typeface="Arial" panose="020B0604020202020204" pitchFamily="34" charset="0"/>
              <a:buChar char="•"/>
            </a:pPr>
            <a:r>
              <a:rPr lang="ro-RO" sz="2400" i="1" dirty="0"/>
              <a:t>to strengthen the knowledge base concerning the application of environmental technology</a:t>
            </a:r>
            <a:r>
              <a:rPr lang="ro-RO" sz="2400" dirty="0"/>
              <a:t>; new knowledge will be acquired regarding how PSCs can be optimized for large scale applications and how can they be fabricated using environmentally friendly technologies with low carbon footprint.</a:t>
            </a:r>
            <a:endParaRPr lang="en-GB" sz="2400" dirty="0"/>
          </a:p>
          <a:p>
            <a:endParaRPr lang="en-US" sz="2400" dirty="0"/>
          </a:p>
          <a:p>
            <a:pPr lvl="0"/>
            <a:r>
              <a:rPr lang="en-US" sz="2400" b="1" i="1" dirty="0"/>
              <a:t>What is the social impact of the project?</a:t>
            </a:r>
            <a:endParaRPr lang="en-GB" sz="2400" b="1" i="1" dirty="0"/>
          </a:p>
          <a:p>
            <a:r>
              <a:rPr lang="en-GB" sz="2400" dirty="0"/>
              <a:t>"It is expected that by developing stable, low-cost, optimized efficiency photovoltaic panels, the use of these devices in public and private buildings (such as offices, supermarkets, homes, schools, etc.) will be boosted, thus contributing to the increase of the share of renewable energy in the energy balance in Romania and donor states.”</a:t>
            </a:r>
          </a:p>
        </p:txBody>
      </p:sp>
      <p:pic>
        <p:nvPicPr>
          <p:cNvPr id="2" name="Picture 2" descr="C:\Users\monica.cruceru\Desktop\Poza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7950259" y="7476730"/>
            <a:ext cx="6873875" cy="51554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monica.cruceru\Desktop\Poza 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78299" y="1862138"/>
            <a:ext cx="7502525" cy="46012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onica.cruceru\Desktop\Poza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78621" y="1933655"/>
            <a:ext cx="6575879" cy="4390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325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MUTARE\d\MONICA\RO_NORVEGIA_2014-2021\COMMUNICATION PLAN\LOGO\Package to NFPs + Embassies + DPPs\EEA and Norway Grants logo package\EEA-and-Norway_grants\PNG\Standard\EEA-and-Norway_grants.png"/>
          <p:cNvPicPr/>
          <p:nvPr/>
        </p:nvPicPr>
        <p:blipFill>
          <a:blip r:embed="rId2">
            <a:extLst>
              <a:ext uri="{28A0092B-C50C-407E-A947-70E740481C1C}">
                <a14:useLocalDpi xmlns:a14="http://schemas.microsoft.com/office/drawing/2010/main" val="0"/>
              </a:ext>
            </a:extLst>
          </a:blip>
          <a:srcRect/>
          <a:stretch>
            <a:fillRect/>
          </a:stretch>
        </p:blipFill>
        <p:spPr bwMode="auto">
          <a:xfrm>
            <a:off x="21068522" y="582259"/>
            <a:ext cx="2699431" cy="1171896"/>
          </a:xfrm>
          <a:prstGeom prst="rect">
            <a:avLst/>
          </a:prstGeom>
          <a:noFill/>
          <a:ln>
            <a:noFill/>
          </a:ln>
        </p:spPr>
      </p:pic>
      <p:sp>
        <p:nvSpPr>
          <p:cNvPr id="33" name="Rectangle 32"/>
          <p:cNvSpPr/>
          <p:nvPr/>
        </p:nvSpPr>
        <p:spPr>
          <a:xfrm>
            <a:off x="934720" y="909791"/>
            <a:ext cx="6675120" cy="707886"/>
          </a:xfrm>
          <a:prstGeom prst="rect">
            <a:avLst/>
          </a:prstGeom>
        </p:spPr>
        <p:txBody>
          <a:bodyPr wrap="square">
            <a:spAutoFit/>
          </a:bodyPr>
          <a:lstStyle/>
          <a:p>
            <a:pPr marL="0" lvl="1"/>
            <a:r>
              <a:rPr lang="ro-RO" sz="4000" dirty="0"/>
              <a:t>Call for </a:t>
            </a:r>
            <a:r>
              <a:rPr lang="ro-RO" sz="4000" b="1" dirty="0"/>
              <a:t>NO grants </a:t>
            </a:r>
            <a:r>
              <a:rPr lang="ro-RO" sz="4000" dirty="0"/>
              <a:t>in 2019</a:t>
            </a:r>
            <a:endParaRPr lang="en-US" sz="4000" dirty="0"/>
          </a:p>
        </p:txBody>
      </p:sp>
      <p:sp>
        <p:nvSpPr>
          <p:cNvPr id="34" name="Plassholder for tekst 3"/>
          <p:cNvSpPr txBox="1">
            <a:spLocks/>
          </p:cNvSpPr>
          <p:nvPr/>
        </p:nvSpPr>
        <p:spPr>
          <a:xfrm>
            <a:off x="1095040" y="1871929"/>
            <a:ext cx="12763200" cy="4483279"/>
          </a:xfrm>
          <a:prstGeom prst="rect">
            <a:avLst/>
          </a:prstGeom>
        </p:spPr>
        <p:txBody>
          <a:bodyPr vert="horz" wrap="square" lIns="0" tIns="0" rIns="0" bIns="0" rtlCol="0">
            <a:spAutoFit/>
          </a:bodyPr>
          <a:lstStyle>
            <a:lvl1pPr marL="0" indent="0" algn="l" defTabSz="1828526" rtl="0" eaLnBrk="1" latinLnBrk="0" hangingPunct="1">
              <a:lnSpc>
                <a:spcPct val="100000"/>
              </a:lnSpc>
              <a:spcBef>
                <a:spcPts val="2000"/>
              </a:spcBef>
              <a:buFont typeface="Arial" panose="020B0604020202020204" pitchFamily="34" charset="0"/>
              <a:buNone/>
              <a:defRPr sz="3000" b="1" kern="1200">
                <a:solidFill>
                  <a:schemeClr val="accent2"/>
                </a:solidFill>
                <a:latin typeface="+mn-lt"/>
                <a:ea typeface="+mn-ea"/>
                <a:cs typeface="+mn-cs"/>
              </a:defRPr>
            </a:lvl1pPr>
            <a:lvl2pPr marL="1371394"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2pPr>
            <a:lvl3pPr marL="2285657"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3pPr>
            <a:lvl4pPr marL="3199920"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4pPr>
            <a:lvl5pPr marL="4114183"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5pPr>
            <a:lvl6pPr marL="5028446"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708"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971"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1234"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GB" sz="3200" i="1" dirty="0">
                <a:solidFill>
                  <a:schemeClr val="accent3">
                    <a:lumMod val="75000"/>
                  </a:schemeClr>
                </a:solidFill>
              </a:rPr>
              <a:t>Geothermal energy sources identification after joint interpretation of geo-data from the </a:t>
            </a:r>
            <a:r>
              <a:rPr lang="en-GB" sz="3200" i="1" dirty="0" err="1">
                <a:solidFill>
                  <a:schemeClr val="accent3">
                    <a:lumMod val="75000"/>
                  </a:schemeClr>
                </a:solidFill>
              </a:rPr>
              <a:t>Baia</a:t>
            </a:r>
            <a:r>
              <a:rPr lang="en-GB" sz="3200" i="1" dirty="0">
                <a:solidFill>
                  <a:schemeClr val="accent3">
                    <a:lumMod val="75000"/>
                  </a:schemeClr>
                </a:solidFill>
              </a:rPr>
              <a:t> Mare area</a:t>
            </a:r>
          </a:p>
          <a:p>
            <a:pPr marL="457200" indent="-457200">
              <a:buFontTx/>
              <a:buChar char="-"/>
            </a:pPr>
            <a:r>
              <a:rPr lang="en-GB" sz="3200" b="0" dirty="0">
                <a:solidFill>
                  <a:srgbClr val="00B050"/>
                </a:solidFill>
              </a:rPr>
              <a:t>budget: 1.159.956 € (36 m)</a:t>
            </a:r>
            <a:endParaRPr lang="ro-RO" sz="3200" b="0" dirty="0">
              <a:solidFill>
                <a:srgbClr val="00B050"/>
              </a:solidFill>
            </a:endParaRPr>
          </a:p>
          <a:p>
            <a:pPr marL="457200" indent="-457200">
              <a:buFontTx/>
              <a:buChar char="-"/>
            </a:pPr>
            <a:r>
              <a:rPr lang="ro-RO" sz="2800" b="0" dirty="0">
                <a:solidFill>
                  <a:srgbClr val="00B050"/>
                </a:solidFill>
              </a:rPr>
              <a:t>PP</a:t>
            </a:r>
            <a:r>
              <a:rPr lang="en-GB" sz="2800" b="0" dirty="0">
                <a:solidFill>
                  <a:srgbClr val="00B050"/>
                </a:solidFill>
              </a:rPr>
              <a:t>: University of Bucharest </a:t>
            </a:r>
          </a:p>
          <a:p>
            <a:pPr marL="457200" indent="-457200">
              <a:buFontTx/>
              <a:buChar char="-"/>
            </a:pPr>
            <a:r>
              <a:rPr lang="en-GB" sz="2800" b="0" dirty="0">
                <a:solidFill>
                  <a:srgbClr val="00B050"/>
                </a:solidFill>
              </a:rPr>
              <a:t>Partner: University of Oslo (NO)</a:t>
            </a:r>
          </a:p>
          <a:p>
            <a:pPr marL="457200" indent="-457200">
              <a:buFontTx/>
              <a:buChar char="-"/>
            </a:pPr>
            <a:r>
              <a:rPr lang="en-GB" sz="2800" b="0" dirty="0">
                <a:solidFill>
                  <a:srgbClr val="00B050"/>
                </a:solidFill>
              </a:rPr>
              <a:t>Key topic: Energy sources – diversification/balance</a:t>
            </a:r>
          </a:p>
          <a:p>
            <a:pPr marL="457200" indent="-457200">
              <a:buFontTx/>
              <a:buChar char="-"/>
            </a:pPr>
            <a:r>
              <a:rPr lang="ro-RO" sz="2800" b="0" dirty="0">
                <a:solidFill>
                  <a:srgbClr val="00B050"/>
                </a:solidFill>
                <a:hlinkClick r:id="rId3"/>
              </a:rPr>
              <a:t>http://www.geysirbaiamare.ro </a:t>
            </a:r>
            <a:endParaRPr lang="ro-RO" sz="2800" b="0" dirty="0">
              <a:solidFill>
                <a:srgbClr val="00B050"/>
              </a:solidFill>
            </a:endParaRPr>
          </a:p>
        </p:txBody>
      </p:sp>
      <p:sp>
        <p:nvSpPr>
          <p:cNvPr id="3" name="Rectangle 2"/>
          <p:cNvSpPr/>
          <p:nvPr/>
        </p:nvSpPr>
        <p:spPr>
          <a:xfrm>
            <a:off x="3149600" y="7830280"/>
            <a:ext cx="11379200" cy="4524315"/>
          </a:xfrm>
          <a:prstGeom prst="rect">
            <a:avLst/>
          </a:prstGeom>
        </p:spPr>
        <p:txBody>
          <a:bodyPr wrap="square">
            <a:spAutoFit/>
          </a:bodyPr>
          <a:lstStyle/>
          <a:p>
            <a:r>
              <a:rPr lang="ro-RO" sz="2400" dirty="0"/>
              <a:t>The </a:t>
            </a:r>
            <a:r>
              <a:rPr lang="ro-RO" sz="2400" b="1" i="1" dirty="0"/>
              <a:t>main objective</a:t>
            </a:r>
            <a:r>
              <a:rPr lang="ro-RO" sz="2400" dirty="0"/>
              <a:t> of this project is to provide a geoscientific solution for increasing the renewable (geothermal) energy production in northwest Romania. This will lead to a decrease in actual CO2 emissions generated by electrical and thermal energy production using fossil fuel. </a:t>
            </a:r>
            <a:endParaRPr lang="en-GB" sz="2400" dirty="0"/>
          </a:p>
          <a:p>
            <a:endParaRPr lang="en-US" sz="2400" dirty="0"/>
          </a:p>
          <a:p>
            <a:pPr lvl="0"/>
            <a:r>
              <a:rPr lang="en-US" sz="2400" b="1" i="1" dirty="0"/>
              <a:t>What is the social impact of the project?</a:t>
            </a:r>
            <a:endParaRPr lang="en-GB" sz="2400" b="1" i="1" dirty="0"/>
          </a:p>
          <a:p>
            <a:r>
              <a:rPr lang="en-US" sz="2400" dirty="0"/>
              <a:t>“</a:t>
            </a:r>
            <a:r>
              <a:rPr lang="ro-RO" sz="2400" dirty="0"/>
              <a:t>In order to achieve the project goals, new geophysical, geochemical, geological and hydrogeological data have to be acquired and analysed. To do this, we signed research agreements with the local public administration authorities and the landholders located in our study area. The population from the Baia Mare area showed a great interest and support for our research project and for the continuation</a:t>
            </a:r>
            <a:r>
              <a:rPr lang="en-US" sz="2400" dirty="0"/>
              <a:t> </a:t>
            </a:r>
            <a:r>
              <a:rPr lang="ro-RO" sz="2400" dirty="0"/>
              <a:t>of geothermal exploration studies in nearby areas.</a:t>
            </a:r>
            <a:r>
              <a:rPr lang="en-US" sz="2400" dirty="0"/>
              <a:t>”</a:t>
            </a:r>
            <a:endParaRPr lang="en-GB" sz="2400" dirty="0"/>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7865" y="1910080"/>
            <a:ext cx="7152640" cy="1180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499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MUTARE\d\MONICA\RO_NORVEGIA_2014-2021\COMMUNICATION PLAN\LOGO\Package to NFPs + Embassies + DPPs\EEA and Norway Grants logo package\EEA-and-Norway_grants\PNG\Standard\EEA-and-Norway_grants.png"/>
          <p:cNvPicPr/>
          <p:nvPr/>
        </p:nvPicPr>
        <p:blipFill>
          <a:blip r:embed="rId2">
            <a:extLst>
              <a:ext uri="{28A0092B-C50C-407E-A947-70E740481C1C}">
                <a14:useLocalDpi xmlns:a14="http://schemas.microsoft.com/office/drawing/2010/main" val="0"/>
              </a:ext>
            </a:extLst>
          </a:blip>
          <a:srcRect/>
          <a:stretch>
            <a:fillRect/>
          </a:stretch>
        </p:blipFill>
        <p:spPr bwMode="auto">
          <a:xfrm>
            <a:off x="21068522" y="582259"/>
            <a:ext cx="2699431" cy="1171896"/>
          </a:xfrm>
          <a:prstGeom prst="rect">
            <a:avLst/>
          </a:prstGeom>
          <a:noFill/>
          <a:ln>
            <a:noFill/>
          </a:ln>
        </p:spPr>
      </p:pic>
      <p:sp>
        <p:nvSpPr>
          <p:cNvPr id="33" name="Rectangle 32"/>
          <p:cNvSpPr/>
          <p:nvPr/>
        </p:nvSpPr>
        <p:spPr>
          <a:xfrm>
            <a:off x="934720" y="909791"/>
            <a:ext cx="6675120" cy="707886"/>
          </a:xfrm>
          <a:prstGeom prst="rect">
            <a:avLst/>
          </a:prstGeom>
        </p:spPr>
        <p:txBody>
          <a:bodyPr wrap="square">
            <a:spAutoFit/>
          </a:bodyPr>
          <a:lstStyle/>
          <a:p>
            <a:pPr marL="0" lvl="1"/>
            <a:r>
              <a:rPr lang="ro-RO" sz="4000" dirty="0"/>
              <a:t>Call for </a:t>
            </a:r>
            <a:r>
              <a:rPr lang="ro-RO" sz="4000" b="1" dirty="0"/>
              <a:t>NO grants </a:t>
            </a:r>
            <a:r>
              <a:rPr lang="ro-RO" sz="4000" dirty="0"/>
              <a:t>in 2019</a:t>
            </a:r>
            <a:endParaRPr lang="en-US" sz="4000" dirty="0"/>
          </a:p>
        </p:txBody>
      </p:sp>
      <p:sp>
        <p:nvSpPr>
          <p:cNvPr id="34" name="Plassholder for tekst 3"/>
          <p:cNvSpPr txBox="1">
            <a:spLocks/>
          </p:cNvSpPr>
          <p:nvPr/>
        </p:nvSpPr>
        <p:spPr>
          <a:xfrm>
            <a:off x="1095040" y="1871929"/>
            <a:ext cx="15851840" cy="5668218"/>
          </a:xfrm>
          <a:prstGeom prst="rect">
            <a:avLst/>
          </a:prstGeom>
        </p:spPr>
        <p:txBody>
          <a:bodyPr vert="horz" wrap="square" lIns="0" tIns="0" rIns="0" bIns="0" rtlCol="0">
            <a:spAutoFit/>
          </a:bodyPr>
          <a:lstStyle>
            <a:lvl1pPr marL="0" indent="0" algn="l" defTabSz="1828526" rtl="0" eaLnBrk="1" latinLnBrk="0" hangingPunct="1">
              <a:lnSpc>
                <a:spcPct val="100000"/>
              </a:lnSpc>
              <a:spcBef>
                <a:spcPts val="2000"/>
              </a:spcBef>
              <a:buFont typeface="Arial" panose="020B0604020202020204" pitchFamily="34" charset="0"/>
              <a:buNone/>
              <a:defRPr sz="3000" b="1" kern="1200">
                <a:solidFill>
                  <a:schemeClr val="accent2"/>
                </a:solidFill>
                <a:latin typeface="+mn-lt"/>
                <a:ea typeface="+mn-ea"/>
                <a:cs typeface="+mn-cs"/>
              </a:defRPr>
            </a:lvl1pPr>
            <a:lvl2pPr marL="1371394"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2pPr>
            <a:lvl3pPr marL="2285657"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3pPr>
            <a:lvl4pPr marL="3199920"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4pPr>
            <a:lvl5pPr marL="4114183"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5pPr>
            <a:lvl6pPr marL="5028446"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708"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971"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1234"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GB" sz="3200" i="1" dirty="0">
                <a:solidFill>
                  <a:schemeClr val="accent3">
                    <a:lumMod val="75000"/>
                  </a:schemeClr>
                </a:solidFill>
              </a:rPr>
              <a:t>Hybrid Solvent – Membrane for post-combustion CO2 capture and utilization</a:t>
            </a:r>
          </a:p>
          <a:p>
            <a:pPr marL="457200" indent="-457200">
              <a:buFontTx/>
              <a:buChar char="-"/>
            </a:pPr>
            <a:r>
              <a:rPr lang="en-GB" sz="3200" b="0" dirty="0">
                <a:solidFill>
                  <a:srgbClr val="00B050"/>
                </a:solidFill>
              </a:rPr>
              <a:t>budget: 1.164.000 € (36 m)</a:t>
            </a:r>
            <a:endParaRPr lang="ro-RO" sz="3200" b="0" dirty="0">
              <a:solidFill>
                <a:srgbClr val="00B050"/>
              </a:solidFill>
            </a:endParaRPr>
          </a:p>
          <a:p>
            <a:pPr marL="457200" indent="-457200">
              <a:buFontTx/>
              <a:buChar char="-"/>
            </a:pPr>
            <a:r>
              <a:rPr lang="ro-RO" sz="2800" b="0" dirty="0">
                <a:solidFill>
                  <a:srgbClr val="00B050"/>
                </a:solidFill>
              </a:rPr>
              <a:t>PP</a:t>
            </a:r>
            <a:r>
              <a:rPr lang="en-GB" sz="2800" b="0" dirty="0">
                <a:solidFill>
                  <a:srgbClr val="00B050"/>
                </a:solidFill>
              </a:rPr>
              <a:t>: University POLITEHNICA of Bucharest</a:t>
            </a:r>
          </a:p>
          <a:p>
            <a:pPr marL="457200" indent="-457200">
              <a:buFontTx/>
              <a:buChar char="-"/>
            </a:pPr>
            <a:r>
              <a:rPr lang="en-GB" sz="2800" b="0" dirty="0">
                <a:solidFill>
                  <a:srgbClr val="00B050"/>
                </a:solidFill>
              </a:rPr>
              <a:t>Partners: Babes </a:t>
            </a:r>
            <a:r>
              <a:rPr lang="en-GB" sz="2800" b="0" dirty="0" err="1">
                <a:solidFill>
                  <a:srgbClr val="00B050"/>
                </a:solidFill>
              </a:rPr>
              <a:t>Bolyai</a:t>
            </a:r>
            <a:r>
              <a:rPr lang="en-GB" sz="2800" b="0" dirty="0">
                <a:solidFill>
                  <a:srgbClr val="00B050"/>
                </a:solidFill>
              </a:rPr>
              <a:t> University (RO)</a:t>
            </a:r>
          </a:p>
          <a:p>
            <a:pPr marL="1828594" lvl="1" indent="-457200">
              <a:buFontTx/>
              <a:buChar char="-"/>
            </a:pPr>
            <a:r>
              <a:rPr lang="en-GB" sz="2800" dirty="0">
                <a:solidFill>
                  <a:srgbClr val="00B050"/>
                </a:solidFill>
              </a:rPr>
              <a:t>SINTEF AS (NO)</a:t>
            </a:r>
          </a:p>
          <a:p>
            <a:pPr marL="1828594" lvl="1" indent="-457200">
              <a:buFontTx/>
              <a:buChar char="-"/>
            </a:pPr>
            <a:r>
              <a:rPr lang="en-GB" sz="2800" dirty="0">
                <a:solidFill>
                  <a:srgbClr val="00B050"/>
                </a:solidFill>
              </a:rPr>
              <a:t>INCDTIM (RO)</a:t>
            </a:r>
          </a:p>
          <a:p>
            <a:pPr marL="1828594" lvl="1" indent="-457200">
              <a:buFontTx/>
              <a:buChar char="-"/>
            </a:pPr>
            <a:r>
              <a:rPr lang="en-GB" sz="2800" dirty="0">
                <a:solidFill>
                  <a:srgbClr val="00B050"/>
                </a:solidFill>
              </a:rPr>
              <a:t>GEOECOMAR (RO)</a:t>
            </a:r>
          </a:p>
          <a:p>
            <a:pPr marL="457200" indent="-457200">
              <a:buFontTx/>
              <a:buChar char="-"/>
            </a:pPr>
            <a:r>
              <a:rPr lang="en-GB" sz="2800" b="0" dirty="0">
                <a:solidFill>
                  <a:srgbClr val="00B050"/>
                </a:solidFill>
              </a:rPr>
              <a:t>Key topic: Carbon capture and storage</a:t>
            </a:r>
          </a:p>
          <a:p>
            <a:pPr marL="457200" indent="-457200">
              <a:buFontTx/>
              <a:buChar char="-"/>
            </a:pPr>
            <a:r>
              <a:rPr lang="ro-RO" sz="2800" b="0" dirty="0">
                <a:solidFill>
                  <a:srgbClr val="00B050"/>
                </a:solidFill>
                <a:hlinkClick r:id="rId3"/>
              </a:rPr>
              <a:t>http://co2hybrid.upb.ro </a:t>
            </a:r>
            <a:endParaRPr lang="ro-RO" sz="2800" b="0" dirty="0">
              <a:solidFill>
                <a:srgbClr val="00B050"/>
              </a:solidFill>
            </a:endParaRPr>
          </a:p>
        </p:txBody>
      </p:sp>
      <p:sp>
        <p:nvSpPr>
          <p:cNvPr id="3" name="Rectangle 2"/>
          <p:cNvSpPr/>
          <p:nvPr/>
        </p:nvSpPr>
        <p:spPr>
          <a:xfrm>
            <a:off x="11338560" y="8338280"/>
            <a:ext cx="12740640" cy="3785652"/>
          </a:xfrm>
          <a:prstGeom prst="rect">
            <a:avLst/>
          </a:prstGeom>
        </p:spPr>
        <p:txBody>
          <a:bodyPr wrap="square">
            <a:spAutoFit/>
          </a:bodyPr>
          <a:lstStyle/>
          <a:p>
            <a:r>
              <a:rPr lang="ro-RO" sz="2400" dirty="0"/>
              <a:t>The </a:t>
            </a:r>
            <a:r>
              <a:rPr lang="ro-RO" sz="2400" b="1" i="1" dirty="0"/>
              <a:t>aim </a:t>
            </a:r>
            <a:r>
              <a:rPr lang="ro-RO" sz="2400" dirty="0"/>
              <a:t>of the project is to develop a hybrid technology based on CO2 capture using processes based on chemical absorption as well as the use of polymeric or ceramic membranes. Such technology will allow carbon dioxide capture without having a negative impact on the cost of producing electricity or any other product (clinker, cast iron, glass, etc.).</a:t>
            </a:r>
            <a:endParaRPr lang="en-GB" sz="2400" dirty="0"/>
          </a:p>
          <a:p>
            <a:endParaRPr lang="en-US" sz="2400" dirty="0"/>
          </a:p>
          <a:p>
            <a:pPr lvl="0"/>
            <a:r>
              <a:rPr lang="en-US" sz="2400" b="1" i="1" dirty="0"/>
              <a:t>What is the social impact of the project?</a:t>
            </a:r>
            <a:endParaRPr lang="en-GB" sz="2400" b="1" i="1" dirty="0"/>
          </a:p>
          <a:p>
            <a:r>
              <a:rPr lang="en-US" sz="2400" dirty="0"/>
              <a:t>“</a:t>
            </a:r>
            <a:r>
              <a:rPr lang="ro-RO" sz="2400" dirty="0"/>
              <a:t>The technology developed under the project can be implemented in energy-intensive industries that generate significant carbon emissions such as the energy, cement, glass or pig iron industries. This will help to reduce the carbon footprint of electricity, clinker, glass or pig iron, etc.</a:t>
            </a:r>
            <a:r>
              <a:rPr lang="en-US" sz="2400" dirty="0"/>
              <a:t>”</a:t>
            </a:r>
            <a:endParaRPr lang="en-GB" sz="24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2703" y="2643823"/>
            <a:ext cx="11658600" cy="543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8783" y="7886383"/>
            <a:ext cx="6784657" cy="4534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725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MUTARE\d\MONICA\RO_NORVEGIA_2014-2021\COMMUNICATION PLAN\LOGO\Package to NFPs + Embassies + DPPs\EEA and Norway Grants logo package\EEA-and-Norway_grants\PNG\Standard\EEA-and-Norway_grants.png"/>
          <p:cNvPicPr/>
          <p:nvPr/>
        </p:nvPicPr>
        <p:blipFill>
          <a:blip r:embed="rId2">
            <a:extLst>
              <a:ext uri="{28A0092B-C50C-407E-A947-70E740481C1C}">
                <a14:useLocalDpi xmlns:a14="http://schemas.microsoft.com/office/drawing/2010/main" val="0"/>
              </a:ext>
            </a:extLst>
          </a:blip>
          <a:srcRect/>
          <a:stretch>
            <a:fillRect/>
          </a:stretch>
        </p:blipFill>
        <p:spPr bwMode="auto">
          <a:xfrm>
            <a:off x="21068522" y="582259"/>
            <a:ext cx="2699431" cy="1171896"/>
          </a:xfrm>
          <a:prstGeom prst="rect">
            <a:avLst/>
          </a:prstGeom>
          <a:noFill/>
          <a:ln>
            <a:noFill/>
          </a:ln>
        </p:spPr>
      </p:pic>
      <p:sp>
        <p:nvSpPr>
          <p:cNvPr id="33" name="Rectangle 32"/>
          <p:cNvSpPr/>
          <p:nvPr/>
        </p:nvSpPr>
        <p:spPr>
          <a:xfrm>
            <a:off x="934720" y="909791"/>
            <a:ext cx="6675120" cy="707886"/>
          </a:xfrm>
          <a:prstGeom prst="rect">
            <a:avLst/>
          </a:prstGeom>
        </p:spPr>
        <p:txBody>
          <a:bodyPr wrap="square">
            <a:spAutoFit/>
          </a:bodyPr>
          <a:lstStyle/>
          <a:p>
            <a:pPr marL="0" lvl="1"/>
            <a:r>
              <a:rPr lang="ro-RO" sz="4000" dirty="0"/>
              <a:t>Call for </a:t>
            </a:r>
            <a:r>
              <a:rPr lang="ro-RO" sz="4000" b="1" dirty="0"/>
              <a:t>NO grants </a:t>
            </a:r>
            <a:r>
              <a:rPr lang="ro-RO" sz="4000" dirty="0"/>
              <a:t>in 2019</a:t>
            </a:r>
            <a:endParaRPr lang="en-US" sz="4000" dirty="0"/>
          </a:p>
        </p:txBody>
      </p:sp>
      <p:sp>
        <p:nvSpPr>
          <p:cNvPr id="34" name="Plassholder for tekst 3"/>
          <p:cNvSpPr txBox="1">
            <a:spLocks/>
          </p:cNvSpPr>
          <p:nvPr/>
        </p:nvSpPr>
        <p:spPr>
          <a:xfrm>
            <a:off x="1095040" y="1871929"/>
            <a:ext cx="15851840" cy="4980851"/>
          </a:xfrm>
          <a:prstGeom prst="rect">
            <a:avLst/>
          </a:prstGeom>
        </p:spPr>
        <p:txBody>
          <a:bodyPr vert="horz" wrap="square" lIns="0" tIns="0" rIns="0" bIns="0" rtlCol="0">
            <a:spAutoFit/>
          </a:bodyPr>
          <a:lstStyle>
            <a:lvl1pPr marL="0" indent="0" algn="l" defTabSz="1828526" rtl="0" eaLnBrk="1" latinLnBrk="0" hangingPunct="1">
              <a:lnSpc>
                <a:spcPct val="100000"/>
              </a:lnSpc>
              <a:spcBef>
                <a:spcPts val="2000"/>
              </a:spcBef>
              <a:buFont typeface="Arial" panose="020B0604020202020204" pitchFamily="34" charset="0"/>
              <a:buNone/>
              <a:defRPr sz="3000" b="1" kern="1200">
                <a:solidFill>
                  <a:schemeClr val="accent2"/>
                </a:solidFill>
                <a:latin typeface="+mn-lt"/>
                <a:ea typeface="+mn-ea"/>
                <a:cs typeface="+mn-cs"/>
              </a:defRPr>
            </a:lvl1pPr>
            <a:lvl2pPr marL="1371394"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2pPr>
            <a:lvl3pPr marL="2285657"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3pPr>
            <a:lvl4pPr marL="3199920"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4pPr>
            <a:lvl5pPr marL="4114183"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5pPr>
            <a:lvl6pPr marL="5028446"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708"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971"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1234"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r>
              <a:rPr lang="en-GB" sz="3200" i="1" dirty="0">
                <a:solidFill>
                  <a:schemeClr val="accent3">
                    <a:lumMod val="75000"/>
                  </a:schemeClr>
                </a:solidFill>
              </a:rPr>
              <a:t>Energy-efficient climate control of a greenhouse for increased productivity</a:t>
            </a:r>
          </a:p>
          <a:p>
            <a:pPr marL="457200" indent="-457200">
              <a:buFontTx/>
              <a:buChar char="-"/>
            </a:pPr>
            <a:r>
              <a:rPr lang="en-GB" sz="3200" b="0" dirty="0">
                <a:solidFill>
                  <a:srgbClr val="00B050"/>
                </a:solidFill>
              </a:rPr>
              <a:t>budget: 1.162.545 € (36 m)</a:t>
            </a:r>
            <a:endParaRPr lang="ro-RO" sz="3200" b="0" dirty="0">
              <a:solidFill>
                <a:srgbClr val="00B050"/>
              </a:solidFill>
            </a:endParaRPr>
          </a:p>
          <a:p>
            <a:pPr marL="457200" indent="-457200">
              <a:buFontTx/>
              <a:buChar char="-"/>
            </a:pPr>
            <a:r>
              <a:rPr lang="ro-RO" sz="2800" b="0" dirty="0">
                <a:solidFill>
                  <a:srgbClr val="00B050"/>
                </a:solidFill>
              </a:rPr>
              <a:t>PP</a:t>
            </a:r>
            <a:r>
              <a:rPr lang="en-GB" sz="2800" b="0" dirty="0">
                <a:solidFill>
                  <a:srgbClr val="00B050"/>
                </a:solidFill>
              </a:rPr>
              <a:t>: University of Agronomic Sciences and Veterinary Medicine of Bucharest (USAMV)</a:t>
            </a:r>
          </a:p>
          <a:p>
            <a:pPr marL="457200" indent="-457200">
              <a:buFontTx/>
              <a:buChar char="-"/>
            </a:pPr>
            <a:r>
              <a:rPr lang="en-GB" sz="2800" b="0" dirty="0">
                <a:solidFill>
                  <a:srgbClr val="00B050"/>
                </a:solidFill>
              </a:rPr>
              <a:t>Partners: SINTEF Energy Research (NO)</a:t>
            </a:r>
          </a:p>
          <a:p>
            <a:pPr marL="1828594" lvl="1" indent="-457200">
              <a:buFontTx/>
              <a:buChar char="-"/>
            </a:pPr>
            <a:r>
              <a:rPr lang="en-GB" sz="2800" dirty="0" err="1">
                <a:solidFill>
                  <a:srgbClr val="00B050"/>
                </a:solidFill>
              </a:rPr>
              <a:t>Gether</a:t>
            </a:r>
            <a:r>
              <a:rPr lang="en-GB" sz="2800" dirty="0">
                <a:solidFill>
                  <a:srgbClr val="00B050"/>
                </a:solidFill>
              </a:rPr>
              <a:t> AS (NO)</a:t>
            </a:r>
          </a:p>
          <a:p>
            <a:pPr marL="457200" indent="-457200">
              <a:buFontTx/>
              <a:buChar char="-"/>
            </a:pPr>
            <a:r>
              <a:rPr lang="en-GB" sz="2800" b="0" dirty="0">
                <a:solidFill>
                  <a:srgbClr val="00B050"/>
                </a:solidFill>
              </a:rPr>
              <a:t>Key topic: Energy efficiency within the process of generation, transmission, smart grids distribution and at the consumer/end user</a:t>
            </a:r>
          </a:p>
          <a:p>
            <a:pPr marL="457200" indent="-457200">
              <a:buFontTx/>
              <a:buChar char="-"/>
            </a:pPr>
            <a:r>
              <a:rPr lang="ro-RO" sz="2800" b="0" dirty="0">
                <a:solidFill>
                  <a:srgbClr val="00B050"/>
                </a:solidFill>
                <a:hlinkClick r:id="rId3"/>
              </a:rPr>
              <a:t>https://www.climagreen.eu </a:t>
            </a:r>
            <a:endParaRPr lang="ro-RO" sz="2800" b="0" dirty="0">
              <a:solidFill>
                <a:srgbClr val="00B050"/>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2606" y="2288864"/>
            <a:ext cx="5368220" cy="3583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72640" y="7566120"/>
            <a:ext cx="13878560" cy="4893647"/>
          </a:xfrm>
          <a:prstGeom prst="rect">
            <a:avLst/>
          </a:prstGeom>
        </p:spPr>
        <p:txBody>
          <a:bodyPr wrap="square">
            <a:spAutoFit/>
          </a:bodyPr>
          <a:lstStyle/>
          <a:p>
            <a:r>
              <a:rPr lang="en-US" sz="2400" b="1" i="1" dirty="0"/>
              <a:t>The project goal </a:t>
            </a:r>
            <a:r>
              <a:rPr lang="en-US" sz="2400" dirty="0"/>
              <a:t>is to optimize the climatic conditions in glasshouses, minimize the energy usage and demonstrate the potential for heightening the overall productivity of greenhouses in general. The basic idea is that integrated heat pumps provides both heating and cooling to the greenhouse, while controlling the relative humidity. Excess heat from the summer season will be thermally stored for winter usage.</a:t>
            </a:r>
            <a:endParaRPr lang="en-GB" sz="2400" dirty="0"/>
          </a:p>
          <a:p>
            <a:endParaRPr lang="en-US" sz="2400" dirty="0"/>
          </a:p>
          <a:p>
            <a:pPr lvl="0"/>
            <a:r>
              <a:rPr lang="en-US" sz="2400" b="1" i="1" dirty="0"/>
              <a:t>What is the social impact of the project?</a:t>
            </a:r>
            <a:endParaRPr lang="en-GB" sz="2400" b="1" i="1" dirty="0"/>
          </a:p>
          <a:p>
            <a:r>
              <a:rPr lang="en-US" sz="2400" dirty="0"/>
              <a:t>“</a:t>
            </a:r>
            <a:r>
              <a:rPr lang="ro-RO" sz="2400" dirty="0"/>
              <a:t>ClimaGreen focuses on building social awareness related to the challenges of clean and energy-efficient operations in food production area. The project will develop and demonstrate a sustainable production system and use it further to improve the educational materials, at different levels. Currently the system of cooling/heating with heat pump system are not used in Romania and by the implementation of this project we expect that the system will become more widely known, available and used, bringing economic and environmental benefits</a:t>
            </a:r>
            <a:r>
              <a:rPr lang="en-GB" sz="2400" dirty="0"/>
              <a:t> to the farmers</a:t>
            </a:r>
            <a:r>
              <a:rPr lang="ro-RO" sz="2400" dirty="0"/>
              <a:t>.</a:t>
            </a:r>
            <a:r>
              <a:rPr lang="en-US" sz="2400" dirty="0"/>
              <a:t>”</a:t>
            </a:r>
            <a:endParaRPr lang="en-GB" sz="2400" dirty="0"/>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57103" y="243839"/>
            <a:ext cx="2862897" cy="286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714720" y="4978400"/>
            <a:ext cx="4145280" cy="1402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6204" y="5120640"/>
            <a:ext cx="6461876" cy="861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11853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E1E1C"/>
      </a:dk2>
      <a:lt2>
        <a:srgbClr val="0573BA"/>
      </a:lt2>
      <a:accent1>
        <a:srgbClr val="0573BA"/>
      </a:accent1>
      <a:accent2>
        <a:srgbClr val="E94E2E"/>
      </a:accent2>
      <a:accent3>
        <a:srgbClr val="02AB84"/>
      </a:accent3>
      <a:accent4>
        <a:srgbClr val="FFC000"/>
      </a:accent4>
      <a:accent5>
        <a:srgbClr val="4472C4"/>
      </a:accent5>
      <a:accent6>
        <a:srgbClr val="70AD47"/>
      </a:accent6>
      <a:hlink>
        <a:srgbClr val="0563C1"/>
      </a:hlink>
      <a:folHlink>
        <a:srgbClr val="954F72"/>
      </a:folHlink>
    </a:clrScheme>
    <a:fontScheme name="Egendefinert 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EØSMidlene.potx" id="{2877A2A8-6D65-4BE8-A3B9-A911333E1F70}" vid="{D3D72181-B44E-471C-A438-738F633005D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N_ArchiveCaseNumber xmlns="6ee981c3-3e74-458b-9583-f389e4bc4216" xsi:nil="true"/>
    <IN_ArchiveAccessCode xmlns="6ee981c3-3e74-458b-9583-f389e4bc4216">UI</IN_ArchiveAccessCode>
    <_ip_UnifiedCompliancePolicyUIAction xmlns="http://schemas.microsoft.com/sharepoint/v3" xsi:nil="true"/>
    <IN_Archiving_ArchiveId xmlns="62e8883c-5188-4302-a00a-120ef88c78b8" xsi:nil="true"/>
    <IN_Archiving_DocType xmlns="62e8883c-5188-4302-a00a-120ef88c78b8">Fundamental Document</IN_Archiving_DocType>
    <_ip_UnifiedCompliancePolicyProperties xmlns="http://schemas.microsoft.com/sharepoint/v3" xsi:nil="true"/>
    <IN_DivisionName xmlns="6ee981c3-3e74-458b-9583-f389e4bc4216">Brand Norway</IN_DivisionName>
    <IN_DivisionNumber xmlns="6ee981c3-3e74-458b-9583-f389e4bc42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85430B3FFFA94E83F7932E1DE93B77" ma:contentTypeVersion="21" ma:contentTypeDescription="Create a new document." ma:contentTypeScope="" ma:versionID="4dd6f830c42508b0b19dc3785acdfd94">
  <xsd:schema xmlns:xsd="http://www.w3.org/2001/XMLSchema" xmlns:xs="http://www.w3.org/2001/XMLSchema" xmlns:p="http://schemas.microsoft.com/office/2006/metadata/properties" xmlns:ns1="http://schemas.microsoft.com/sharepoint/v3" xmlns:ns2="6ee981c3-3e74-458b-9583-f389e4bc4216" xmlns:ns3="9afd52f1-5c19-4352-a00b-d9c21e944711" xmlns:ns4="62e8883c-5188-4302-a00a-120ef88c78b8" targetNamespace="http://schemas.microsoft.com/office/2006/metadata/properties" ma:root="true" ma:fieldsID="d45cf4320f632eb53f63236b41a4d656" ns1:_="" ns2:_="" ns3:_="" ns4:_="">
    <xsd:import namespace="http://schemas.microsoft.com/sharepoint/v3"/>
    <xsd:import namespace="6ee981c3-3e74-458b-9583-f389e4bc4216"/>
    <xsd:import namespace="9afd52f1-5c19-4352-a00b-d9c21e944711"/>
    <xsd:import namespace="62e8883c-5188-4302-a00a-120ef88c78b8"/>
    <xsd:element name="properties">
      <xsd:complexType>
        <xsd:sequence>
          <xsd:element name="documentManagement">
            <xsd:complexType>
              <xsd:all>
                <xsd:element ref="ns2:IN_DivisionName" minOccurs="0"/>
                <xsd:element ref="ns2:IN_DivisionNumber" minOccurs="0"/>
                <xsd:element ref="ns2:IN_ArchiveCaseNumber" minOccurs="0"/>
                <xsd:element ref="ns2:IN_ArchiveAccessCode" minOccurs="0"/>
                <xsd:element ref="ns2:SharedWithUsers" minOccurs="0"/>
                <xsd:element ref="ns2:SharedWithDetails" minOccurs="0"/>
                <xsd:element ref="ns3:MediaServiceMetadata" minOccurs="0"/>
                <xsd:element ref="ns3:MediaServiceFastMetadata" minOccurs="0"/>
                <xsd:element ref="ns3:MediaServiceDateTaken" minOccurs="0"/>
                <xsd:element ref="ns4:IN_Archiving_DocType" minOccurs="0"/>
                <xsd:element ref="ns3:MediaServiceAutoTags" minOccurs="0"/>
                <xsd:element ref="ns3:MediaServiceLocation" minOccurs="0"/>
                <xsd:element ref="ns3:MediaServiceOCR" minOccurs="0"/>
                <xsd:element ref="ns4:IN_Archiving_ArchiveId"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e981c3-3e74-458b-9583-f389e4bc4216" elementFormDefault="qualified">
    <xsd:import namespace="http://schemas.microsoft.com/office/2006/documentManagement/types"/>
    <xsd:import namespace="http://schemas.microsoft.com/office/infopath/2007/PartnerControls"/>
    <xsd:element name="IN_DivisionName" ma:index="8" nillable="true" ma:displayName="Division name" ma:default="Brand Norway" ma:internalName="IN_DivisionName">
      <xsd:simpleType>
        <xsd:restriction base="dms:Text">
          <xsd:maxLength value="255"/>
        </xsd:restriction>
      </xsd:simpleType>
    </xsd:element>
    <xsd:element name="IN_DivisionNumber" ma:index="9" nillable="true" ma:displayName="Division number" ma:internalName="IN_DivisionNumber">
      <xsd:simpleType>
        <xsd:restriction base="dms:Text">
          <xsd:maxLength value="255"/>
        </xsd:restriction>
      </xsd:simpleType>
    </xsd:element>
    <xsd:element name="IN_ArchiveCaseNumber" ma:index="10" nillable="true" ma:displayName="Archive case number" ma:internalName="IN_ArchiveCaseNumber">
      <xsd:simpleType>
        <xsd:restriction base="dms:Text">
          <xsd:maxLength value="255"/>
        </xsd:restriction>
      </xsd:simpleType>
    </xsd:element>
    <xsd:element name="IN_ArchiveAccessCode" ma:index="11" nillable="true" ma:displayName="Archive access code" ma:default="UI" ma:internalName="IN_ArchiveAccessCode">
      <xsd:simpleType>
        <xsd:restriction base="dms:Text">
          <xsd:maxLength value="255"/>
        </xsd:restriction>
      </xsd:simpleType>
    </xsd:element>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fd52f1-5c19-4352-a00b-d9c21e944711"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e8883c-5188-4302-a00a-120ef88c78b8" elementFormDefault="qualified">
    <xsd:import namespace="http://schemas.microsoft.com/office/2006/documentManagement/types"/>
    <xsd:import namespace="http://schemas.microsoft.com/office/infopath/2007/PartnerControls"/>
    <xsd:element name="IN_Archiving_DocType" ma:index="17" nillable="true" ma:displayName="Document Type" ma:default="Fundamental Document" ma:format="Dropdown" ma:internalName="IN_Archiving_DocType">
      <xsd:simpleType>
        <xsd:restriction base="dms:Choice">
          <xsd:enumeration value="Report"/>
          <xsd:enumeration value="Article"/>
          <xsd:enumeration value="Presentation"/>
          <xsd:enumeration value="Speech"/>
          <xsd:enumeration value="Fundamental Document"/>
          <xsd:enumeration value="Minutes of Meeting"/>
          <xsd:enumeration value="Other"/>
        </xsd:restriction>
      </xsd:simpleType>
    </xsd:element>
    <xsd:element name="IN_Archiving_ArchiveId" ma:index="21" nillable="true" ma:displayName="Archive Number" ma:description="Case number from ePhorte" ma:internalName="Archive_x0020_Numbe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7D0AC0-E040-493A-B05B-A5771CD63AC1}">
  <ds:schemaRefs>
    <ds:schemaRef ds:uri="http://schemas.microsoft.com/sharepoint/v3/contenttype/forms"/>
  </ds:schemaRefs>
</ds:datastoreItem>
</file>

<file path=customXml/itemProps2.xml><?xml version="1.0" encoding="utf-8"?>
<ds:datastoreItem xmlns:ds="http://schemas.openxmlformats.org/officeDocument/2006/customXml" ds:itemID="{514FC219-BD23-4EDC-BEB3-6AF3FA200CFA}">
  <ds:schemaRefs>
    <ds:schemaRef ds:uri="http://schemas.microsoft.com/office/2006/metadata/properties"/>
    <ds:schemaRef ds:uri="http://schemas.microsoft.com/office/infopath/2007/PartnerControls"/>
    <ds:schemaRef ds:uri="6ee981c3-3e74-458b-9583-f389e4bc4216"/>
    <ds:schemaRef ds:uri="http://schemas.microsoft.com/sharepoint/v3"/>
    <ds:schemaRef ds:uri="62e8883c-5188-4302-a00a-120ef88c78b8"/>
  </ds:schemaRefs>
</ds:datastoreItem>
</file>

<file path=customXml/itemProps3.xml><?xml version="1.0" encoding="utf-8"?>
<ds:datastoreItem xmlns:ds="http://schemas.openxmlformats.org/officeDocument/2006/customXml" ds:itemID="{EDCBEF71-23BB-4822-834A-AB5969C5C7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ee981c3-3e74-458b-9583-f389e4bc4216"/>
    <ds:schemaRef ds:uri="9afd52f1-5c19-4352-a00b-d9c21e944711"/>
    <ds:schemaRef ds:uri="62e8883c-5188-4302-a00a-120ef88c78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PPT-mal_EØSMidlene</Template>
  <TotalTime>4994</TotalTime>
  <Words>1206</Words>
  <Application>Microsoft Office PowerPoint</Application>
  <PresentationFormat>Custom</PresentationFormat>
  <Paragraphs>129</Paragraphs>
  <Slides>10</Slides>
  <Notes>1</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EFTA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WEGGERSEN Lillann</dc:creator>
  <cp:lastModifiedBy>Monica Cruceru</cp:lastModifiedBy>
  <cp:revision>273</cp:revision>
  <cp:lastPrinted>2021-09-16T05:47:27Z</cp:lastPrinted>
  <dcterms:created xsi:type="dcterms:W3CDTF">2017-06-12T12:11:38Z</dcterms:created>
  <dcterms:modified xsi:type="dcterms:W3CDTF">2021-09-21T10:05:29Z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0x010100A985430B3FFFA94E83F7932E1DE93B77</vt:lpwstr>
  </property>
</Properties>
</file>