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5"/>
  </p:notesMasterIdLst>
  <p:handoutMasterIdLst>
    <p:handoutMasterId r:id="rId16"/>
  </p:handoutMasterIdLst>
  <p:sldIdLst>
    <p:sldId id="2147479857" r:id="rId6"/>
    <p:sldId id="2147479887" r:id="rId7"/>
    <p:sldId id="2147479888" r:id="rId8"/>
    <p:sldId id="2147376170" r:id="rId9"/>
    <p:sldId id="2147479889" r:id="rId10"/>
    <p:sldId id="2147479808" r:id="rId11"/>
    <p:sldId id="2147479890" r:id="rId12"/>
    <p:sldId id="2147479809" r:id="rId13"/>
    <p:sldId id="2147376172" r:id="rId14"/>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940478-1FA1-48B2-AA20-11DF2E6A45F5}" v="1" dt="2026-08-10T17:44:45.062"/>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68" d="100"/>
          <a:sy n="68" d="100"/>
        </p:scale>
        <p:origin x="51" y="573"/>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8:25.510" v="90"/>
      <pc:docMkLst>
        <pc:docMk/>
      </pc:docMkLst>
      <pc:sldChg chg="del">
        <pc:chgData name="Kristian Wengen" userId="a4f7a25e-792c-43d6-9e3e-f65db666c5a7" providerId="ADAL" clId="{7DAC426B-6DA5-4EA0-8618-B41F3E76CD10}" dt="2026-08-10T17:48:23.278" v="0"/>
        <pc:sldMkLst>
          <pc:docMk/>
          <pc:sldMk cId="2335814757" sldId="256"/>
        </pc:sldMkLst>
      </pc:sldChg>
      <pc:sldChg chg="del">
        <pc:chgData name="Kristian Wengen" userId="a4f7a25e-792c-43d6-9e3e-f65db666c5a7" providerId="ADAL" clId="{7DAC426B-6DA5-4EA0-8618-B41F3E76CD10}" dt="2026-08-10T17:48:23.323" v="1"/>
        <pc:sldMkLst>
          <pc:docMk/>
          <pc:sldMk cId="3468134763" sldId="2147375523"/>
        </pc:sldMkLst>
      </pc:sldChg>
      <pc:sldChg chg="del">
        <pc:chgData name="Kristian Wengen" userId="a4f7a25e-792c-43d6-9e3e-f65db666c5a7" providerId="ADAL" clId="{7DAC426B-6DA5-4EA0-8618-B41F3E76CD10}" dt="2026-08-10T17:48:25.481" v="85"/>
        <pc:sldMkLst>
          <pc:docMk/>
          <pc:sldMk cId="1577704269" sldId="2147375817"/>
        </pc:sldMkLst>
      </pc:sldChg>
      <pc:sldChg chg="del">
        <pc:chgData name="Kristian Wengen" userId="a4f7a25e-792c-43d6-9e3e-f65db666c5a7" providerId="ADAL" clId="{7DAC426B-6DA5-4EA0-8618-B41F3E76CD10}" dt="2026-08-10T17:48:23.617" v="11"/>
        <pc:sldMkLst>
          <pc:docMk/>
          <pc:sldMk cId="621031695" sldId="2147375869"/>
        </pc:sldMkLst>
      </pc:sldChg>
      <pc:sldChg chg="del">
        <pc:chgData name="Kristian Wengen" userId="a4f7a25e-792c-43d6-9e3e-f65db666c5a7" providerId="ADAL" clId="{7DAC426B-6DA5-4EA0-8618-B41F3E76CD10}" dt="2026-08-10T17:48:25.003" v="55"/>
        <pc:sldMkLst>
          <pc:docMk/>
          <pc:sldMk cId="3720933661" sldId="2147376034"/>
        </pc:sldMkLst>
      </pc:sldChg>
      <pc:sldChg chg="del">
        <pc:chgData name="Kristian Wengen" userId="a4f7a25e-792c-43d6-9e3e-f65db666c5a7" providerId="ADAL" clId="{7DAC426B-6DA5-4EA0-8618-B41F3E76CD10}" dt="2026-08-10T17:48:25.260" v="66"/>
        <pc:sldMkLst>
          <pc:docMk/>
          <pc:sldMk cId="290468346" sldId="2147376039"/>
        </pc:sldMkLst>
      </pc:sldChg>
      <pc:sldChg chg="del">
        <pc:chgData name="Kristian Wengen" userId="a4f7a25e-792c-43d6-9e3e-f65db666c5a7" providerId="ADAL" clId="{7DAC426B-6DA5-4EA0-8618-B41F3E76CD10}" dt="2026-08-10T17:48:24.674" v="42"/>
        <pc:sldMkLst>
          <pc:docMk/>
          <pc:sldMk cId="235391883" sldId="2147376067"/>
        </pc:sldMkLst>
      </pc:sldChg>
      <pc:sldChg chg="del">
        <pc:chgData name="Kristian Wengen" userId="a4f7a25e-792c-43d6-9e3e-f65db666c5a7" providerId="ADAL" clId="{7DAC426B-6DA5-4EA0-8618-B41F3E76CD10}" dt="2026-08-10T17:48:23.973" v="23"/>
        <pc:sldMkLst>
          <pc:docMk/>
          <pc:sldMk cId="1736408414" sldId="2147376069"/>
        </pc:sldMkLst>
      </pc:sldChg>
      <pc:sldChg chg="del">
        <pc:chgData name="Kristian Wengen" userId="a4f7a25e-792c-43d6-9e3e-f65db666c5a7" providerId="ADAL" clId="{7DAC426B-6DA5-4EA0-8618-B41F3E76CD10}" dt="2026-08-10T17:48:24.364" v="32"/>
        <pc:sldMkLst>
          <pc:docMk/>
          <pc:sldMk cId="3117928447" sldId="2147376077"/>
        </pc:sldMkLst>
      </pc:sldChg>
      <pc:sldChg chg="del">
        <pc:chgData name="Kristian Wengen" userId="a4f7a25e-792c-43d6-9e3e-f65db666c5a7" providerId="ADAL" clId="{7DAC426B-6DA5-4EA0-8618-B41F3E76CD10}" dt="2026-08-10T17:48:23.558" v="9"/>
        <pc:sldMkLst>
          <pc:docMk/>
          <pc:sldMk cId="1660876054" sldId="2147376081"/>
        </pc:sldMkLst>
      </pc:sldChg>
      <pc:sldChg chg="del">
        <pc:chgData name="Kristian Wengen" userId="a4f7a25e-792c-43d6-9e3e-f65db666c5a7" providerId="ADAL" clId="{7DAC426B-6DA5-4EA0-8618-B41F3E76CD10}" dt="2026-08-10T17:48:23.582" v="10"/>
        <pc:sldMkLst>
          <pc:docMk/>
          <pc:sldMk cId="2687635490" sldId="2147376083"/>
        </pc:sldMkLst>
      </pc:sldChg>
      <pc:sldChg chg="del">
        <pc:chgData name="Kristian Wengen" userId="a4f7a25e-792c-43d6-9e3e-f65db666c5a7" providerId="ADAL" clId="{7DAC426B-6DA5-4EA0-8618-B41F3E76CD10}" dt="2026-08-10T17:48:24.541" v="37"/>
        <pc:sldMkLst>
          <pc:docMk/>
          <pc:sldMk cId="3842949416" sldId="2147376087"/>
        </pc:sldMkLst>
      </pc:sldChg>
      <pc:sldChg chg="del">
        <pc:chgData name="Kristian Wengen" userId="a4f7a25e-792c-43d6-9e3e-f65db666c5a7" providerId="ADAL" clId="{7DAC426B-6DA5-4EA0-8618-B41F3E76CD10}" dt="2026-08-10T17:48:25.396" v="75"/>
        <pc:sldMkLst>
          <pc:docMk/>
          <pc:sldMk cId="878707752" sldId="2147376099"/>
        </pc:sldMkLst>
      </pc:sldChg>
      <pc:sldChg chg="del">
        <pc:chgData name="Kristian Wengen" userId="a4f7a25e-792c-43d6-9e3e-f65db666c5a7" providerId="ADAL" clId="{7DAC426B-6DA5-4EA0-8618-B41F3E76CD10}" dt="2026-08-10T17:48:24.888" v="50"/>
        <pc:sldMkLst>
          <pc:docMk/>
          <pc:sldMk cId="2094949482" sldId="2147376108"/>
        </pc:sldMkLst>
      </pc:sldChg>
      <pc:sldChg chg="del">
        <pc:chgData name="Kristian Wengen" userId="a4f7a25e-792c-43d6-9e3e-f65db666c5a7" providerId="ADAL" clId="{7DAC426B-6DA5-4EA0-8618-B41F3E76CD10}" dt="2026-08-10T17:48:25.098" v="59"/>
        <pc:sldMkLst>
          <pc:docMk/>
          <pc:sldMk cId="1581286326" sldId="2147376115"/>
        </pc:sldMkLst>
      </pc:sldChg>
      <pc:sldChg chg="del">
        <pc:chgData name="Kristian Wengen" userId="a4f7a25e-792c-43d6-9e3e-f65db666c5a7" providerId="ADAL" clId="{7DAC426B-6DA5-4EA0-8618-B41F3E76CD10}" dt="2026-08-10T17:48:25.452" v="80"/>
        <pc:sldMkLst>
          <pc:docMk/>
          <pc:sldMk cId="3865996994" sldId="2147376124"/>
        </pc:sldMkLst>
      </pc:sldChg>
      <pc:sldChg chg="del">
        <pc:chgData name="Kristian Wengen" userId="a4f7a25e-792c-43d6-9e3e-f65db666c5a7" providerId="ADAL" clId="{7DAC426B-6DA5-4EA0-8618-B41F3E76CD10}" dt="2026-08-10T17:48:25.458" v="81"/>
        <pc:sldMkLst>
          <pc:docMk/>
          <pc:sldMk cId="1399850355" sldId="2147376142"/>
        </pc:sldMkLst>
      </pc:sldChg>
      <pc:sldChg chg="del">
        <pc:chgData name="Kristian Wengen" userId="a4f7a25e-792c-43d6-9e3e-f65db666c5a7" providerId="ADAL" clId="{7DAC426B-6DA5-4EA0-8618-B41F3E76CD10}" dt="2026-08-10T17:48:25.368" v="71"/>
        <pc:sldMkLst>
          <pc:docMk/>
          <pc:sldMk cId="1198592954" sldId="2147376149"/>
        </pc:sldMkLst>
      </pc:sldChg>
      <pc:sldChg chg="del">
        <pc:chgData name="Kristian Wengen" userId="a4f7a25e-792c-43d6-9e3e-f65db666c5a7" providerId="ADAL" clId="{7DAC426B-6DA5-4EA0-8618-B41F3E76CD10}" dt="2026-08-10T17:48:24.630" v="40"/>
        <pc:sldMkLst>
          <pc:docMk/>
          <pc:sldMk cId="2512407755" sldId="2147376150"/>
        </pc:sldMkLst>
      </pc:sldChg>
      <pc:sldChg chg="del">
        <pc:chgData name="Kristian Wengen" userId="a4f7a25e-792c-43d6-9e3e-f65db666c5a7" providerId="ADAL" clId="{7DAC426B-6DA5-4EA0-8618-B41F3E76CD10}" dt="2026-08-10T17:48:23.717" v="15"/>
        <pc:sldMkLst>
          <pc:docMk/>
          <pc:sldMk cId="406044421" sldId="2147376151"/>
        </pc:sldMkLst>
      </pc:sldChg>
      <pc:sldChg chg="del">
        <pc:chgData name="Kristian Wengen" userId="a4f7a25e-792c-43d6-9e3e-f65db666c5a7" providerId="ADAL" clId="{7DAC426B-6DA5-4EA0-8618-B41F3E76CD10}" dt="2026-08-10T17:48:25.427" v="77"/>
        <pc:sldMkLst>
          <pc:docMk/>
          <pc:sldMk cId="591035431" sldId="2147376162"/>
        </pc:sldMkLst>
      </pc:sldChg>
      <pc:sldChg chg="del">
        <pc:chgData name="Kristian Wengen" userId="a4f7a25e-792c-43d6-9e3e-f65db666c5a7" providerId="ADAL" clId="{7DAC426B-6DA5-4EA0-8618-B41F3E76CD10}" dt="2026-08-10T17:48:25.348" v="69"/>
        <pc:sldMkLst>
          <pc:docMk/>
          <pc:sldMk cId="2255609190" sldId="2147376169"/>
        </pc:sldMkLst>
      </pc:sldChg>
      <pc:sldChg chg="del">
        <pc:chgData name="Kristian Wengen" userId="a4f7a25e-792c-43d6-9e3e-f65db666c5a7" providerId="ADAL" clId="{7DAC426B-6DA5-4EA0-8618-B41F3E76CD10}" dt="2026-08-10T17:48:25.049" v="57"/>
        <pc:sldMkLst>
          <pc:docMk/>
          <pc:sldMk cId="2966623058" sldId="2147376173"/>
        </pc:sldMkLst>
      </pc:sldChg>
      <pc:sldChg chg="del">
        <pc:chgData name="Kristian Wengen" userId="a4f7a25e-792c-43d6-9e3e-f65db666c5a7" providerId="ADAL" clId="{7DAC426B-6DA5-4EA0-8618-B41F3E76CD10}" dt="2026-08-10T17:48:24.936" v="52"/>
        <pc:sldMkLst>
          <pc:docMk/>
          <pc:sldMk cId="1561212375" sldId="2147376174"/>
        </pc:sldMkLst>
      </pc:sldChg>
      <pc:sldChg chg="del">
        <pc:chgData name="Kristian Wengen" userId="a4f7a25e-792c-43d6-9e3e-f65db666c5a7" providerId="ADAL" clId="{7DAC426B-6DA5-4EA0-8618-B41F3E76CD10}" dt="2026-08-10T17:48:24.807" v="47"/>
        <pc:sldMkLst>
          <pc:docMk/>
          <pc:sldMk cId="1400602755" sldId="2147376175"/>
        </pc:sldMkLst>
      </pc:sldChg>
      <pc:sldChg chg="del">
        <pc:chgData name="Kristian Wengen" userId="a4f7a25e-792c-43d6-9e3e-f65db666c5a7" providerId="ADAL" clId="{7DAC426B-6DA5-4EA0-8618-B41F3E76CD10}" dt="2026-08-10T17:48:24.586" v="38"/>
        <pc:sldMkLst>
          <pc:docMk/>
          <pc:sldMk cId="1794746431" sldId="2147376176"/>
        </pc:sldMkLst>
      </pc:sldChg>
      <pc:sldChg chg="del">
        <pc:chgData name="Kristian Wengen" userId="a4f7a25e-792c-43d6-9e3e-f65db666c5a7" providerId="ADAL" clId="{7DAC426B-6DA5-4EA0-8618-B41F3E76CD10}" dt="2026-08-10T17:48:24.607" v="39"/>
        <pc:sldMkLst>
          <pc:docMk/>
          <pc:sldMk cId="2856447883" sldId="2147376177"/>
        </pc:sldMkLst>
      </pc:sldChg>
      <pc:sldChg chg="del">
        <pc:chgData name="Kristian Wengen" userId="a4f7a25e-792c-43d6-9e3e-f65db666c5a7" providerId="ADAL" clId="{7DAC426B-6DA5-4EA0-8618-B41F3E76CD10}" dt="2026-08-10T17:48:24.413" v="33"/>
        <pc:sldMkLst>
          <pc:docMk/>
          <pc:sldMk cId="2597145735" sldId="2147376178"/>
        </pc:sldMkLst>
      </pc:sldChg>
      <pc:sldChg chg="del">
        <pc:chgData name="Kristian Wengen" userId="a4f7a25e-792c-43d6-9e3e-f65db666c5a7" providerId="ADAL" clId="{7DAC426B-6DA5-4EA0-8618-B41F3E76CD10}" dt="2026-08-10T17:48:23.923" v="21"/>
        <pc:sldMkLst>
          <pc:docMk/>
          <pc:sldMk cId="2278353611" sldId="2147376199"/>
        </pc:sldMkLst>
      </pc:sldChg>
      <pc:sldChg chg="del">
        <pc:chgData name="Kristian Wengen" userId="a4f7a25e-792c-43d6-9e3e-f65db666c5a7" providerId="ADAL" clId="{7DAC426B-6DA5-4EA0-8618-B41F3E76CD10}" dt="2026-08-10T17:48:23.461" v="5"/>
        <pc:sldMkLst>
          <pc:docMk/>
          <pc:sldMk cId="796683865" sldId="2147376200"/>
        </pc:sldMkLst>
      </pc:sldChg>
      <pc:sldChg chg="del">
        <pc:chgData name="Kristian Wengen" userId="a4f7a25e-792c-43d6-9e3e-f65db666c5a7" providerId="ADAL" clId="{7DAC426B-6DA5-4EA0-8618-B41F3E76CD10}" dt="2026-08-10T17:48:23.528" v="8"/>
        <pc:sldMkLst>
          <pc:docMk/>
          <pc:sldMk cId="3644796570" sldId="2147470666"/>
        </pc:sldMkLst>
      </pc:sldChg>
      <pc:sldChg chg="del">
        <pc:chgData name="Kristian Wengen" userId="a4f7a25e-792c-43d6-9e3e-f65db666c5a7" providerId="ADAL" clId="{7DAC426B-6DA5-4EA0-8618-B41F3E76CD10}" dt="2026-08-10T17:48:24.652" v="41"/>
        <pc:sldMkLst>
          <pc:docMk/>
          <pc:sldMk cId="1713962671" sldId="2147470667"/>
        </pc:sldMkLst>
      </pc:sldChg>
      <pc:sldChg chg="del">
        <pc:chgData name="Kristian Wengen" userId="a4f7a25e-792c-43d6-9e3e-f65db666c5a7" providerId="ADAL" clId="{7DAC426B-6DA5-4EA0-8618-B41F3E76CD10}" dt="2026-08-10T17:48:23.353" v="2"/>
        <pc:sldMkLst>
          <pc:docMk/>
          <pc:sldMk cId="4092232711" sldId="2147479723"/>
        </pc:sldMkLst>
      </pc:sldChg>
      <pc:sldChg chg="del">
        <pc:chgData name="Kristian Wengen" userId="a4f7a25e-792c-43d6-9e3e-f65db666c5a7" providerId="ADAL" clId="{7DAC426B-6DA5-4EA0-8618-B41F3E76CD10}" dt="2026-08-10T17:48:23.435" v="4"/>
        <pc:sldMkLst>
          <pc:docMk/>
          <pc:sldMk cId="1976424415" sldId="2147479724"/>
        </pc:sldMkLst>
      </pc:sldChg>
      <pc:sldChg chg="del">
        <pc:chgData name="Kristian Wengen" userId="a4f7a25e-792c-43d6-9e3e-f65db666c5a7" providerId="ADAL" clId="{7DAC426B-6DA5-4EA0-8618-B41F3E76CD10}" dt="2026-08-10T17:48:23.854" v="19"/>
        <pc:sldMkLst>
          <pc:docMk/>
          <pc:sldMk cId="2970536799" sldId="2147479728"/>
        </pc:sldMkLst>
      </pc:sldChg>
      <pc:sldChg chg="del">
        <pc:chgData name="Kristian Wengen" userId="a4f7a25e-792c-43d6-9e3e-f65db666c5a7" providerId="ADAL" clId="{7DAC426B-6DA5-4EA0-8618-B41F3E76CD10}" dt="2026-08-10T17:48:23.899" v="20"/>
        <pc:sldMkLst>
          <pc:docMk/>
          <pc:sldMk cId="2076020226" sldId="2147479729"/>
        </pc:sldMkLst>
      </pc:sldChg>
      <pc:sldChg chg="del">
        <pc:chgData name="Kristian Wengen" userId="a4f7a25e-792c-43d6-9e3e-f65db666c5a7" providerId="ADAL" clId="{7DAC426B-6DA5-4EA0-8618-B41F3E76CD10}" dt="2026-08-10T17:48:23.500" v="7"/>
        <pc:sldMkLst>
          <pc:docMk/>
          <pc:sldMk cId="3968772238" sldId="2147479730"/>
        </pc:sldMkLst>
      </pc:sldChg>
      <pc:sldChg chg="del">
        <pc:chgData name="Kristian Wengen" userId="a4f7a25e-792c-43d6-9e3e-f65db666c5a7" providerId="ADAL" clId="{7DAC426B-6DA5-4EA0-8618-B41F3E76CD10}" dt="2026-08-10T17:48:23.397" v="3"/>
        <pc:sldMkLst>
          <pc:docMk/>
          <pc:sldMk cId="1684839718" sldId="2147479822"/>
        </pc:sldMkLst>
      </pc:sldChg>
      <pc:sldChg chg="del">
        <pc:chgData name="Kristian Wengen" userId="a4f7a25e-792c-43d6-9e3e-f65db666c5a7" providerId="ADAL" clId="{7DAC426B-6DA5-4EA0-8618-B41F3E76CD10}" dt="2026-08-10T17:48:23.696" v="14"/>
        <pc:sldMkLst>
          <pc:docMk/>
          <pc:sldMk cId="1045582972" sldId="2147479830"/>
        </pc:sldMkLst>
      </pc:sldChg>
      <pc:sldChg chg="del">
        <pc:chgData name="Kristian Wengen" userId="a4f7a25e-792c-43d6-9e3e-f65db666c5a7" providerId="ADAL" clId="{7DAC426B-6DA5-4EA0-8618-B41F3E76CD10}" dt="2026-08-10T17:48:24.433" v="34"/>
        <pc:sldMkLst>
          <pc:docMk/>
          <pc:sldMk cId="616688062" sldId="2147479832"/>
        </pc:sldMkLst>
      </pc:sldChg>
      <pc:sldChg chg="del">
        <pc:chgData name="Kristian Wengen" userId="a4f7a25e-792c-43d6-9e3e-f65db666c5a7" providerId="ADAL" clId="{7DAC426B-6DA5-4EA0-8618-B41F3E76CD10}" dt="2026-08-10T17:48:23.748" v="16"/>
        <pc:sldMkLst>
          <pc:docMk/>
          <pc:sldMk cId="1177760677" sldId="2147479848"/>
        </pc:sldMkLst>
      </pc:sldChg>
      <pc:sldChg chg="del">
        <pc:chgData name="Kristian Wengen" userId="a4f7a25e-792c-43d6-9e3e-f65db666c5a7" providerId="ADAL" clId="{7DAC426B-6DA5-4EA0-8618-B41F3E76CD10}" dt="2026-08-10T17:48:23.943" v="22"/>
        <pc:sldMkLst>
          <pc:docMk/>
          <pc:sldMk cId="267748280" sldId="2147479849"/>
        </pc:sldMkLst>
      </pc:sldChg>
      <pc:sldChg chg="del">
        <pc:chgData name="Kristian Wengen" userId="a4f7a25e-792c-43d6-9e3e-f65db666c5a7" providerId="ADAL" clId="{7DAC426B-6DA5-4EA0-8618-B41F3E76CD10}" dt="2026-08-10T17:48:24.227" v="29"/>
        <pc:sldMkLst>
          <pc:docMk/>
          <pc:sldMk cId="1891970049" sldId="2147479850"/>
        </pc:sldMkLst>
      </pc:sldChg>
      <pc:sldChg chg="del">
        <pc:chgData name="Kristian Wengen" userId="a4f7a25e-792c-43d6-9e3e-f65db666c5a7" providerId="ADAL" clId="{7DAC426B-6DA5-4EA0-8618-B41F3E76CD10}" dt="2026-08-10T17:48:24.455" v="35"/>
        <pc:sldMkLst>
          <pc:docMk/>
          <pc:sldMk cId="2644989718" sldId="2147479851"/>
        </pc:sldMkLst>
      </pc:sldChg>
      <pc:sldChg chg="del">
        <pc:chgData name="Kristian Wengen" userId="a4f7a25e-792c-43d6-9e3e-f65db666c5a7" providerId="ADAL" clId="{7DAC426B-6DA5-4EA0-8618-B41F3E76CD10}" dt="2026-08-10T17:48:24.696" v="43"/>
        <pc:sldMkLst>
          <pc:docMk/>
          <pc:sldMk cId="160020122" sldId="2147479853"/>
        </pc:sldMkLst>
      </pc:sldChg>
      <pc:sldChg chg="del">
        <pc:chgData name="Kristian Wengen" userId="a4f7a25e-792c-43d6-9e3e-f65db666c5a7" providerId="ADAL" clId="{7DAC426B-6DA5-4EA0-8618-B41F3E76CD10}" dt="2026-08-10T17:48:24.838" v="48"/>
        <pc:sldMkLst>
          <pc:docMk/>
          <pc:sldMk cId="3345728836" sldId="2147479854"/>
        </pc:sldMkLst>
      </pc:sldChg>
      <pc:sldChg chg="del">
        <pc:chgData name="Kristian Wengen" userId="a4f7a25e-792c-43d6-9e3e-f65db666c5a7" providerId="ADAL" clId="{7DAC426B-6DA5-4EA0-8618-B41F3E76CD10}" dt="2026-08-10T17:48:24.954" v="53"/>
        <pc:sldMkLst>
          <pc:docMk/>
          <pc:sldMk cId="2228185042" sldId="2147479855"/>
        </pc:sldMkLst>
      </pc:sldChg>
      <pc:sldChg chg="del">
        <pc:chgData name="Kristian Wengen" userId="a4f7a25e-792c-43d6-9e3e-f65db666c5a7" providerId="ADAL" clId="{7DAC426B-6DA5-4EA0-8618-B41F3E76CD10}" dt="2026-08-10T17:48:25.071" v="58"/>
        <pc:sldMkLst>
          <pc:docMk/>
          <pc:sldMk cId="258718920" sldId="2147479856"/>
        </pc:sldMkLst>
      </pc:sldChg>
      <pc:sldChg chg="del">
        <pc:chgData name="Kristian Wengen" userId="a4f7a25e-792c-43d6-9e3e-f65db666c5a7" providerId="ADAL" clId="{7DAC426B-6DA5-4EA0-8618-B41F3E76CD10}" dt="2026-08-10T17:48:25.245" v="64"/>
        <pc:sldMkLst>
          <pc:docMk/>
          <pc:sldMk cId="2662136766" sldId="2147479858"/>
        </pc:sldMkLst>
      </pc:sldChg>
      <pc:sldChg chg="del">
        <pc:chgData name="Kristian Wengen" userId="a4f7a25e-792c-43d6-9e3e-f65db666c5a7" providerId="ADAL" clId="{7DAC426B-6DA5-4EA0-8618-B41F3E76CD10}" dt="2026-08-10T17:48:25.376" v="72"/>
        <pc:sldMkLst>
          <pc:docMk/>
          <pc:sldMk cId="2821783250" sldId="2147479859"/>
        </pc:sldMkLst>
      </pc:sldChg>
      <pc:sldChg chg="del">
        <pc:chgData name="Kristian Wengen" userId="a4f7a25e-792c-43d6-9e3e-f65db666c5a7" providerId="ADAL" clId="{7DAC426B-6DA5-4EA0-8618-B41F3E76CD10}" dt="2026-08-10T17:48:25.510" v="90"/>
        <pc:sldMkLst>
          <pc:docMk/>
          <pc:sldMk cId="1533632149" sldId="2147479861"/>
        </pc:sldMkLst>
      </pc:sldChg>
      <pc:sldChg chg="del">
        <pc:chgData name="Kristian Wengen" userId="a4f7a25e-792c-43d6-9e3e-f65db666c5a7" providerId="ADAL" clId="{7DAC426B-6DA5-4EA0-8618-B41F3E76CD10}" dt="2026-08-10T17:48:23.482" v="6"/>
        <pc:sldMkLst>
          <pc:docMk/>
          <pc:sldMk cId="1109103323" sldId="2147479862"/>
        </pc:sldMkLst>
      </pc:sldChg>
      <pc:sldChg chg="del">
        <pc:chgData name="Kristian Wengen" userId="a4f7a25e-792c-43d6-9e3e-f65db666c5a7" providerId="ADAL" clId="{7DAC426B-6DA5-4EA0-8618-B41F3E76CD10}" dt="2026-08-10T17:48:25.361" v="70"/>
        <pc:sldMkLst>
          <pc:docMk/>
          <pc:sldMk cId="3066000722" sldId="2147479863"/>
        </pc:sldMkLst>
      </pc:sldChg>
      <pc:sldChg chg="del">
        <pc:chgData name="Kristian Wengen" userId="a4f7a25e-792c-43d6-9e3e-f65db666c5a7" providerId="ADAL" clId="{7DAC426B-6DA5-4EA0-8618-B41F3E76CD10}" dt="2026-08-10T17:48:23.644" v="12"/>
        <pc:sldMkLst>
          <pc:docMk/>
          <pc:sldMk cId="4208920208" sldId="2147479864"/>
        </pc:sldMkLst>
      </pc:sldChg>
      <pc:sldChg chg="del">
        <pc:chgData name="Kristian Wengen" userId="a4f7a25e-792c-43d6-9e3e-f65db666c5a7" providerId="ADAL" clId="{7DAC426B-6DA5-4EA0-8618-B41F3E76CD10}" dt="2026-08-10T17:48:23.684" v="13"/>
        <pc:sldMkLst>
          <pc:docMk/>
          <pc:sldMk cId="3242081150" sldId="2147479865"/>
        </pc:sldMkLst>
      </pc:sldChg>
      <pc:sldChg chg="del">
        <pc:chgData name="Kristian Wengen" userId="a4f7a25e-792c-43d6-9e3e-f65db666c5a7" providerId="ADAL" clId="{7DAC426B-6DA5-4EA0-8618-B41F3E76CD10}" dt="2026-08-10T17:48:23.790" v="17"/>
        <pc:sldMkLst>
          <pc:docMk/>
          <pc:sldMk cId="32157591" sldId="2147479866"/>
        </pc:sldMkLst>
      </pc:sldChg>
      <pc:sldChg chg="del">
        <pc:chgData name="Kristian Wengen" userId="a4f7a25e-792c-43d6-9e3e-f65db666c5a7" providerId="ADAL" clId="{7DAC426B-6DA5-4EA0-8618-B41F3E76CD10}" dt="2026-08-10T17:48:23.822" v="18"/>
        <pc:sldMkLst>
          <pc:docMk/>
          <pc:sldMk cId="2060994642" sldId="2147479867"/>
        </pc:sldMkLst>
      </pc:sldChg>
      <pc:sldChg chg="del">
        <pc:chgData name="Kristian Wengen" userId="a4f7a25e-792c-43d6-9e3e-f65db666c5a7" providerId="ADAL" clId="{7DAC426B-6DA5-4EA0-8618-B41F3E76CD10}" dt="2026-08-10T17:48:24.016" v="24"/>
        <pc:sldMkLst>
          <pc:docMk/>
          <pc:sldMk cId="1451555625" sldId="2147479868"/>
        </pc:sldMkLst>
      </pc:sldChg>
      <pc:sldChg chg="del">
        <pc:chgData name="Kristian Wengen" userId="a4f7a25e-792c-43d6-9e3e-f65db666c5a7" providerId="ADAL" clId="{7DAC426B-6DA5-4EA0-8618-B41F3E76CD10}" dt="2026-08-10T17:48:24.071" v="25"/>
        <pc:sldMkLst>
          <pc:docMk/>
          <pc:sldMk cId="1799559283" sldId="2147479869"/>
        </pc:sldMkLst>
      </pc:sldChg>
      <pc:sldChg chg="del">
        <pc:chgData name="Kristian Wengen" userId="a4f7a25e-792c-43d6-9e3e-f65db666c5a7" providerId="ADAL" clId="{7DAC426B-6DA5-4EA0-8618-B41F3E76CD10}" dt="2026-08-10T17:48:24.120" v="26"/>
        <pc:sldMkLst>
          <pc:docMk/>
          <pc:sldMk cId="2450563044" sldId="2147479870"/>
        </pc:sldMkLst>
      </pc:sldChg>
      <pc:sldChg chg="del">
        <pc:chgData name="Kristian Wengen" userId="a4f7a25e-792c-43d6-9e3e-f65db666c5a7" providerId="ADAL" clId="{7DAC426B-6DA5-4EA0-8618-B41F3E76CD10}" dt="2026-08-10T17:48:24.172" v="27"/>
        <pc:sldMkLst>
          <pc:docMk/>
          <pc:sldMk cId="435480212" sldId="2147479871"/>
        </pc:sldMkLst>
      </pc:sldChg>
      <pc:sldChg chg="del">
        <pc:chgData name="Kristian Wengen" userId="a4f7a25e-792c-43d6-9e3e-f65db666c5a7" providerId="ADAL" clId="{7DAC426B-6DA5-4EA0-8618-B41F3E76CD10}" dt="2026-08-10T17:48:24.205" v="28"/>
        <pc:sldMkLst>
          <pc:docMk/>
          <pc:sldMk cId="692239622" sldId="2147479872"/>
        </pc:sldMkLst>
      </pc:sldChg>
      <pc:sldChg chg="del">
        <pc:chgData name="Kristian Wengen" userId="a4f7a25e-792c-43d6-9e3e-f65db666c5a7" providerId="ADAL" clId="{7DAC426B-6DA5-4EA0-8618-B41F3E76CD10}" dt="2026-08-10T17:48:24.253" v="30"/>
        <pc:sldMkLst>
          <pc:docMk/>
          <pc:sldMk cId="3792707249" sldId="2147479873"/>
        </pc:sldMkLst>
      </pc:sldChg>
      <pc:sldChg chg="del">
        <pc:chgData name="Kristian Wengen" userId="a4f7a25e-792c-43d6-9e3e-f65db666c5a7" providerId="ADAL" clId="{7DAC426B-6DA5-4EA0-8618-B41F3E76CD10}" dt="2026-08-10T17:48:24.287" v="31"/>
        <pc:sldMkLst>
          <pc:docMk/>
          <pc:sldMk cId="4005220493" sldId="2147479874"/>
        </pc:sldMkLst>
      </pc:sldChg>
      <pc:sldChg chg="del">
        <pc:chgData name="Kristian Wengen" userId="a4f7a25e-792c-43d6-9e3e-f65db666c5a7" providerId="ADAL" clId="{7DAC426B-6DA5-4EA0-8618-B41F3E76CD10}" dt="2026-08-10T17:48:24.486" v="36"/>
        <pc:sldMkLst>
          <pc:docMk/>
          <pc:sldMk cId="2586005496" sldId="2147479875"/>
        </pc:sldMkLst>
      </pc:sldChg>
      <pc:sldChg chg="del">
        <pc:chgData name="Kristian Wengen" userId="a4f7a25e-792c-43d6-9e3e-f65db666c5a7" providerId="ADAL" clId="{7DAC426B-6DA5-4EA0-8618-B41F3E76CD10}" dt="2026-08-10T17:48:24.725" v="44"/>
        <pc:sldMkLst>
          <pc:docMk/>
          <pc:sldMk cId="3022752248" sldId="2147479876"/>
        </pc:sldMkLst>
      </pc:sldChg>
      <pc:sldChg chg="del">
        <pc:chgData name="Kristian Wengen" userId="a4f7a25e-792c-43d6-9e3e-f65db666c5a7" providerId="ADAL" clId="{7DAC426B-6DA5-4EA0-8618-B41F3E76CD10}" dt="2026-08-10T17:48:24.751" v="45"/>
        <pc:sldMkLst>
          <pc:docMk/>
          <pc:sldMk cId="1618971652" sldId="2147479877"/>
        </pc:sldMkLst>
      </pc:sldChg>
      <pc:sldChg chg="del">
        <pc:chgData name="Kristian Wengen" userId="a4f7a25e-792c-43d6-9e3e-f65db666c5a7" providerId="ADAL" clId="{7DAC426B-6DA5-4EA0-8618-B41F3E76CD10}" dt="2026-08-10T17:48:24.789" v="46"/>
        <pc:sldMkLst>
          <pc:docMk/>
          <pc:sldMk cId="1664474179" sldId="2147479878"/>
        </pc:sldMkLst>
      </pc:sldChg>
      <pc:sldChg chg="del">
        <pc:chgData name="Kristian Wengen" userId="a4f7a25e-792c-43d6-9e3e-f65db666c5a7" providerId="ADAL" clId="{7DAC426B-6DA5-4EA0-8618-B41F3E76CD10}" dt="2026-08-10T17:48:24.863" v="49"/>
        <pc:sldMkLst>
          <pc:docMk/>
          <pc:sldMk cId="2264230932" sldId="2147479879"/>
        </pc:sldMkLst>
      </pc:sldChg>
      <pc:sldChg chg="del">
        <pc:chgData name="Kristian Wengen" userId="a4f7a25e-792c-43d6-9e3e-f65db666c5a7" providerId="ADAL" clId="{7DAC426B-6DA5-4EA0-8618-B41F3E76CD10}" dt="2026-08-10T17:48:24.915" v="51"/>
        <pc:sldMkLst>
          <pc:docMk/>
          <pc:sldMk cId="2597244266" sldId="2147479880"/>
        </pc:sldMkLst>
      </pc:sldChg>
      <pc:sldChg chg="del">
        <pc:chgData name="Kristian Wengen" userId="a4f7a25e-792c-43d6-9e3e-f65db666c5a7" providerId="ADAL" clId="{7DAC426B-6DA5-4EA0-8618-B41F3E76CD10}" dt="2026-08-10T17:48:24.979" v="54"/>
        <pc:sldMkLst>
          <pc:docMk/>
          <pc:sldMk cId="1570604061" sldId="2147479881"/>
        </pc:sldMkLst>
      </pc:sldChg>
      <pc:sldChg chg="del">
        <pc:chgData name="Kristian Wengen" userId="a4f7a25e-792c-43d6-9e3e-f65db666c5a7" providerId="ADAL" clId="{7DAC426B-6DA5-4EA0-8618-B41F3E76CD10}" dt="2026-08-10T17:48:25.035" v="56"/>
        <pc:sldMkLst>
          <pc:docMk/>
          <pc:sldMk cId="3278564208" sldId="2147479882"/>
        </pc:sldMkLst>
      </pc:sldChg>
      <pc:sldChg chg="del">
        <pc:chgData name="Kristian Wengen" userId="a4f7a25e-792c-43d6-9e3e-f65db666c5a7" providerId="ADAL" clId="{7DAC426B-6DA5-4EA0-8618-B41F3E76CD10}" dt="2026-08-10T17:48:25.114" v="60"/>
        <pc:sldMkLst>
          <pc:docMk/>
          <pc:sldMk cId="312760712" sldId="2147479883"/>
        </pc:sldMkLst>
      </pc:sldChg>
      <pc:sldChg chg="del">
        <pc:chgData name="Kristian Wengen" userId="a4f7a25e-792c-43d6-9e3e-f65db666c5a7" providerId="ADAL" clId="{7DAC426B-6DA5-4EA0-8618-B41F3E76CD10}" dt="2026-08-10T17:48:25.156" v="61"/>
        <pc:sldMkLst>
          <pc:docMk/>
          <pc:sldMk cId="779552864" sldId="2147479884"/>
        </pc:sldMkLst>
      </pc:sldChg>
      <pc:sldChg chg="del">
        <pc:chgData name="Kristian Wengen" userId="a4f7a25e-792c-43d6-9e3e-f65db666c5a7" providerId="ADAL" clId="{7DAC426B-6DA5-4EA0-8618-B41F3E76CD10}" dt="2026-08-10T17:48:25.195" v="62"/>
        <pc:sldMkLst>
          <pc:docMk/>
          <pc:sldMk cId="3441666033" sldId="2147479885"/>
        </pc:sldMkLst>
      </pc:sldChg>
      <pc:sldChg chg="del">
        <pc:chgData name="Kristian Wengen" userId="a4f7a25e-792c-43d6-9e3e-f65db666c5a7" providerId="ADAL" clId="{7DAC426B-6DA5-4EA0-8618-B41F3E76CD10}" dt="2026-08-10T17:48:25.235" v="63"/>
        <pc:sldMkLst>
          <pc:docMk/>
          <pc:sldMk cId="2202493052" sldId="2147479886"/>
        </pc:sldMkLst>
      </pc:sldChg>
      <pc:sldChg chg="del">
        <pc:chgData name="Kristian Wengen" userId="a4f7a25e-792c-43d6-9e3e-f65db666c5a7" providerId="ADAL" clId="{7DAC426B-6DA5-4EA0-8618-B41F3E76CD10}" dt="2026-08-10T17:48:25.253" v="65"/>
        <pc:sldMkLst>
          <pc:docMk/>
          <pc:sldMk cId="182045281" sldId="2147479891"/>
        </pc:sldMkLst>
      </pc:sldChg>
      <pc:sldChg chg="del">
        <pc:chgData name="Kristian Wengen" userId="a4f7a25e-792c-43d6-9e3e-f65db666c5a7" providerId="ADAL" clId="{7DAC426B-6DA5-4EA0-8618-B41F3E76CD10}" dt="2026-08-10T17:48:25.266" v="67"/>
        <pc:sldMkLst>
          <pc:docMk/>
          <pc:sldMk cId="1087575448" sldId="2147479892"/>
        </pc:sldMkLst>
      </pc:sldChg>
      <pc:sldChg chg="del">
        <pc:chgData name="Kristian Wengen" userId="a4f7a25e-792c-43d6-9e3e-f65db666c5a7" providerId="ADAL" clId="{7DAC426B-6DA5-4EA0-8618-B41F3E76CD10}" dt="2026-08-10T17:48:25.345" v="68"/>
        <pc:sldMkLst>
          <pc:docMk/>
          <pc:sldMk cId="2793636935" sldId="2147479893"/>
        </pc:sldMkLst>
      </pc:sldChg>
      <pc:sldChg chg="del">
        <pc:chgData name="Kristian Wengen" userId="a4f7a25e-792c-43d6-9e3e-f65db666c5a7" providerId="ADAL" clId="{7DAC426B-6DA5-4EA0-8618-B41F3E76CD10}" dt="2026-08-10T17:48:25.380" v="73"/>
        <pc:sldMkLst>
          <pc:docMk/>
          <pc:sldMk cId="3174558625" sldId="2147479894"/>
        </pc:sldMkLst>
      </pc:sldChg>
      <pc:sldChg chg="del">
        <pc:chgData name="Kristian Wengen" userId="a4f7a25e-792c-43d6-9e3e-f65db666c5a7" providerId="ADAL" clId="{7DAC426B-6DA5-4EA0-8618-B41F3E76CD10}" dt="2026-08-10T17:48:25.388" v="74"/>
        <pc:sldMkLst>
          <pc:docMk/>
          <pc:sldMk cId="3188415008" sldId="2147479895"/>
        </pc:sldMkLst>
      </pc:sldChg>
      <pc:sldChg chg="del">
        <pc:chgData name="Kristian Wengen" userId="a4f7a25e-792c-43d6-9e3e-f65db666c5a7" providerId="ADAL" clId="{7DAC426B-6DA5-4EA0-8618-B41F3E76CD10}" dt="2026-08-10T17:48:25.411" v="76"/>
        <pc:sldMkLst>
          <pc:docMk/>
          <pc:sldMk cId="2328981936" sldId="2147479896"/>
        </pc:sldMkLst>
      </pc:sldChg>
      <pc:sldChg chg="del">
        <pc:chgData name="Kristian Wengen" userId="a4f7a25e-792c-43d6-9e3e-f65db666c5a7" providerId="ADAL" clId="{7DAC426B-6DA5-4EA0-8618-B41F3E76CD10}" dt="2026-08-10T17:48:25.445" v="79"/>
        <pc:sldMkLst>
          <pc:docMk/>
          <pc:sldMk cId="4226546112" sldId="2147479898"/>
        </pc:sldMkLst>
      </pc:sldChg>
      <pc:sldChg chg="del">
        <pc:chgData name="Kristian Wengen" userId="a4f7a25e-792c-43d6-9e3e-f65db666c5a7" providerId="ADAL" clId="{7DAC426B-6DA5-4EA0-8618-B41F3E76CD10}" dt="2026-08-10T17:48:25.461" v="82"/>
        <pc:sldMkLst>
          <pc:docMk/>
          <pc:sldMk cId="2991326874" sldId="2147479899"/>
        </pc:sldMkLst>
      </pc:sldChg>
      <pc:sldChg chg="del">
        <pc:chgData name="Kristian Wengen" userId="a4f7a25e-792c-43d6-9e3e-f65db666c5a7" providerId="ADAL" clId="{7DAC426B-6DA5-4EA0-8618-B41F3E76CD10}" dt="2026-08-10T17:48:25.469" v="83"/>
        <pc:sldMkLst>
          <pc:docMk/>
          <pc:sldMk cId="1351987674" sldId="2147479900"/>
        </pc:sldMkLst>
      </pc:sldChg>
      <pc:sldChg chg="del">
        <pc:chgData name="Kristian Wengen" userId="a4f7a25e-792c-43d6-9e3e-f65db666c5a7" providerId="ADAL" clId="{7DAC426B-6DA5-4EA0-8618-B41F3E76CD10}" dt="2026-08-10T17:48:25.478" v="84"/>
        <pc:sldMkLst>
          <pc:docMk/>
          <pc:sldMk cId="3133530808" sldId="2147479901"/>
        </pc:sldMkLst>
      </pc:sldChg>
      <pc:sldChg chg="del">
        <pc:chgData name="Kristian Wengen" userId="a4f7a25e-792c-43d6-9e3e-f65db666c5a7" providerId="ADAL" clId="{7DAC426B-6DA5-4EA0-8618-B41F3E76CD10}" dt="2026-08-10T17:48:25.492" v="86"/>
        <pc:sldMkLst>
          <pc:docMk/>
          <pc:sldMk cId="364894244" sldId="2147479902"/>
        </pc:sldMkLst>
      </pc:sldChg>
      <pc:sldChg chg="del">
        <pc:chgData name="Kristian Wengen" userId="a4f7a25e-792c-43d6-9e3e-f65db666c5a7" providerId="ADAL" clId="{7DAC426B-6DA5-4EA0-8618-B41F3E76CD10}" dt="2026-08-10T17:48:25.499" v="87"/>
        <pc:sldMkLst>
          <pc:docMk/>
          <pc:sldMk cId="4075106539" sldId="2147479903"/>
        </pc:sldMkLst>
      </pc:sldChg>
      <pc:sldChg chg="del">
        <pc:chgData name="Kristian Wengen" userId="a4f7a25e-792c-43d6-9e3e-f65db666c5a7" providerId="ADAL" clId="{7DAC426B-6DA5-4EA0-8618-B41F3E76CD10}" dt="2026-08-10T17:48:25.503" v="88"/>
        <pc:sldMkLst>
          <pc:docMk/>
          <pc:sldMk cId="3612525284" sldId="2147479904"/>
        </pc:sldMkLst>
      </pc:sldChg>
      <pc:sldChg chg="del">
        <pc:chgData name="Kristian Wengen" userId="a4f7a25e-792c-43d6-9e3e-f65db666c5a7" providerId="ADAL" clId="{7DAC426B-6DA5-4EA0-8618-B41F3E76CD10}" dt="2026-08-10T17:48:25.507" v="89"/>
        <pc:sldMkLst>
          <pc:docMk/>
          <pc:sldMk cId="4208868031" sldId="2147479905"/>
        </pc:sldMkLst>
      </pc:sldChg>
      <pc:sldChg chg="del">
        <pc:chgData name="Kristian Wengen" userId="a4f7a25e-792c-43d6-9e3e-f65db666c5a7" providerId="ADAL" clId="{7DAC426B-6DA5-4EA0-8618-B41F3E76CD10}" dt="2026-08-10T17:48:25.438" v="78"/>
        <pc:sldMkLst>
          <pc:docMk/>
          <pc:sldMk cId="1337059727" sldId="2147479908"/>
        </pc:sldMkLst>
      </pc:sldChg>
      <pc:sldMasterChg chg="delSldLayout">
        <pc:chgData name="Kristian Wengen" userId="a4f7a25e-792c-43d6-9e3e-f65db666c5a7" providerId="ADAL" clId="{7DAC426B-6DA5-4EA0-8618-B41F3E76CD10}" dt="2026-08-10T17:48:24.287" v="31"/>
        <pc:sldMasterMkLst>
          <pc:docMk/>
          <pc:sldMasterMk cId="1377184672" sldId="2147484005"/>
        </pc:sldMasterMkLst>
        <pc:sldLayoutChg chg="del">
          <pc:chgData name="Kristian Wengen" userId="a4f7a25e-792c-43d6-9e3e-f65db666c5a7" providerId="ADAL" clId="{7DAC426B-6DA5-4EA0-8618-B41F3E76CD10}" dt="2026-08-10T17:48:24.287"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8:23.278" v="0"/>
        <pc:sldMasterMkLst>
          <pc:docMk/>
          <pc:sldMasterMk cId="966465726" sldId="2147484412"/>
        </pc:sldMasterMkLst>
        <pc:sldLayoutChg chg="del">
          <pc:chgData name="Kristian Wengen" userId="a4f7a25e-792c-43d6-9e3e-f65db666c5a7" providerId="ADAL" clId="{7DAC426B-6DA5-4EA0-8618-B41F3E76CD10}" dt="2026-08-10T17:48:23.278"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8:23.278"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F8E2375-F1B1-284C-A827-B0E603FDBDD8}" type="slidenum">
              <a:rPr lang="en-US" smtClean="0"/>
              <a:t>2</a:t>
            </a:fld>
            <a:endParaRPr lang="en-US"/>
          </a:p>
        </p:txBody>
      </p:sp>
    </p:spTree>
    <p:extLst>
      <p:ext uri="{BB962C8B-B14F-4D97-AF65-F5344CB8AC3E}">
        <p14:creationId xmlns:p14="http://schemas.microsoft.com/office/powerpoint/2010/main" val="3812127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1A008-00F3-BEA8-F602-248C9E6C71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7F020A3-5D02-B68D-A5CB-636A07D20F6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27DC04C-533D-AAF1-C8B6-E94BBF8EB94A}"/>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FC88F14-2690-E400-7400-87DA1C886E5F}"/>
              </a:ext>
            </a:extLst>
          </p:cNvPr>
          <p:cNvSpPr>
            <a:spLocks noGrp="1"/>
          </p:cNvSpPr>
          <p:nvPr>
            <p:ph type="sldNum" sz="quarter" idx="5"/>
          </p:nvPr>
        </p:nvSpPr>
        <p:spPr/>
        <p:txBody>
          <a:bodyPr/>
          <a:lstStyle/>
          <a:p>
            <a:fld id="{6F8E2375-F1B1-284C-A827-B0E603FDBDD8}" type="slidenum">
              <a:rPr lang="en-US" smtClean="0"/>
              <a:t>3</a:t>
            </a:fld>
            <a:endParaRPr lang="en-US"/>
          </a:p>
        </p:txBody>
      </p:sp>
    </p:spTree>
    <p:extLst>
      <p:ext uri="{BB962C8B-B14F-4D97-AF65-F5344CB8AC3E}">
        <p14:creationId xmlns:p14="http://schemas.microsoft.com/office/powerpoint/2010/main" val="3748738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2F044-F244-642E-9429-8C2EC885DE7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BF1795-523B-6AC5-EF33-A7B80ACCC3A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13AF9E2-C14A-802E-C5AD-4040A677C6BF}"/>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FC0D5393-A260-EA9A-6FC4-65859B4D8C44}"/>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1057994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543DB-69E9-CF73-FDD8-9FFCC06DCAD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CCAF52-24C1-D5A8-C4F5-B419792558F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A59B3C-CF64-5816-50CB-C1934CFFB330}"/>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60DFC71F-C6D5-3924-36CA-0631F60FDBEB}"/>
              </a:ext>
            </a:extLst>
          </p:cNvPr>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10121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36CE9-BA3A-2F0C-97DD-78F8F3E26F2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0D6FB25-CC1E-F90F-1BA1-0E6A0019880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1B04FF0-6CD4-4DB4-C25D-95AABB8FB68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DDE095A-3723-111E-9052-1F3E796B012C}"/>
              </a:ext>
            </a:extLst>
          </p:cNvPr>
          <p:cNvSpPr>
            <a:spLocks noGrp="1"/>
          </p:cNvSpPr>
          <p:nvPr>
            <p:ph type="sldNum" sz="quarter" idx="5"/>
          </p:nvPr>
        </p:nvSpPr>
        <p:spPr/>
        <p:txBody>
          <a:bodyPr/>
          <a:lstStyle/>
          <a:p>
            <a:fld id="{6F8E2375-F1B1-284C-A827-B0E603FDBDD8}" type="slidenum">
              <a:rPr lang="en-US" smtClean="0"/>
              <a:t>6</a:t>
            </a:fld>
            <a:endParaRPr lang="en-US"/>
          </a:p>
        </p:txBody>
      </p:sp>
    </p:spTree>
    <p:extLst>
      <p:ext uri="{BB962C8B-B14F-4D97-AF65-F5344CB8AC3E}">
        <p14:creationId xmlns:p14="http://schemas.microsoft.com/office/powerpoint/2010/main" val="297629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93266-35D2-F878-BDF3-A5863E358D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5D2A9C6-919F-7878-0FBC-71B4B64600D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DBD406D-0836-2AD4-E955-421D8AE1280D}"/>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2E44531-CA66-C40D-1A51-206627FB2504}"/>
              </a:ext>
            </a:extLst>
          </p:cNvPr>
          <p:cNvSpPr>
            <a:spLocks noGrp="1"/>
          </p:cNvSpPr>
          <p:nvPr>
            <p:ph type="sldNum" sz="quarter" idx="5"/>
          </p:nvPr>
        </p:nvSpPr>
        <p:spPr/>
        <p:txBody>
          <a:bodyPr/>
          <a:lstStyle/>
          <a:p>
            <a:fld id="{6F8E2375-F1B1-284C-A827-B0E603FDBDD8}" type="slidenum">
              <a:rPr lang="en-US" smtClean="0"/>
              <a:t>7</a:t>
            </a:fld>
            <a:endParaRPr lang="en-US"/>
          </a:p>
        </p:txBody>
      </p:sp>
    </p:spTree>
    <p:extLst>
      <p:ext uri="{BB962C8B-B14F-4D97-AF65-F5344CB8AC3E}">
        <p14:creationId xmlns:p14="http://schemas.microsoft.com/office/powerpoint/2010/main" val="3982483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75D5-B1A7-F280-A79C-4AA5E719A1D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925B33-CD23-6BDE-DB7C-A30C1FF18B3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843C853-B33C-172A-0D20-6284DCAEF23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42DFFD2B-3404-991E-A4E2-2A6892034A1B}"/>
              </a:ext>
            </a:extLst>
          </p:cNvPr>
          <p:cNvSpPr>
            <a:spLocks noGrp="1"/>
          </p:cNvSpPr>
          <p:nvPr>
            <p:ph type="sldNum" sz="quarter" idx="5"/>
          </p:nvPr>
        </p:nvSpPr>
        <p:spPr/>
        <p:txBody>
          <a:bodyPr/>
          <a:lstStyle/>
          <a:p>
            <a:fld id="{6F8E2375-F1B1-284C-A827-B0E603FDBDD8}" type="slidenum">
              <a:rPr lang="en-US" smtClean="0"/>
              <a:t>8</a:t>
            </a:fld>
            <a:endParaRPr lang="en-US"/>
          </a:p>
        </p:txBody>
      </p:sp>
    </p:spTree>
    <p:extLst>
      <p:ext uri="{BB962C8B-B14F-4D97-AF65-F5344CB8AC3E}">
        <p14:creationId xmlns:p14="http://schemas.microsoft.com/office/powerpoint/2010/main" val="1246085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8D26D-FAFF-F9F9-23B8-BC015BA24CA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D2BDE5B-38DA-5004-85DD-5A5715A0B2F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7916293-9E11-116F-F226-12A77DF4AEC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95B0E7E1-BA3B-1B53-3553-F250E77004EF}"/>
              </a:ext>
            </a:extLst>
          </p:cNvPr>
          <p:cNvSpPr>
            <a:spLocks noGrp="1"/>
          </p:cNvSpPr>
          <p:nvPr>
            <p:ph type="sldNum" sz="quarter" idx="5"/>
          </p:nvPr>
        </p:nvSpPr>
        <p:spPr/>
        <p:txBody>
          <a:bodyPr/>
          <a:lstStyle/>
          <a:p>
            <a:fld id="{6F8E2375-F1B1-284C-A827-B0E603FDBDD8}" type="slidenum">
              <a:rPr lang="en-US" smtClean="0"/>
              <a:t>9</a:t>
            </a:fld>
            <a:endParaRPr lang="en-US"/>
          </a:p>
        </p:txBody>
      </p:sp>
    </p:spTree>
    <p:extLst>
      <p:ext uri="{BB962C8B-B14F-4D97-AF65-F5344CB8AC3E}">
        <p14:creationId xmlns:p14="http://schemas.microsoft.com/office/powerpoint/2010/main" val="1361846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930A3-2016-2318-8D95-4A003BA138F7}"/>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59969D96-8596-126A-FE53-63CA0BE2F71E}"/>
              </a:ext>
            </a:extLst>
          </p:cNvPr>
          <p:cNvSpPr>
            <a:spLocks noGrp="1"/>
          </p:cNvSpPr>
          <p:nvPr>
            <p:ph type="body" sz="quarter" idx="13"/>
          </p:nvPr>
        </p:nvSpPr>
        <p:spPr/>
        <p:txBody>
          <a:bodyPr/>
          <a:lstStyle/>
          <a:p>
            <a:r>
              <a:rPr lang="sv-SE" dirty="0"/>
              <a:t>10</a:t>
            </a:r>
          </a:p>
        </p:txBody>
      </p:sp>
      <p:sp>
        <p:nvSpPr>
          <p:cNvPr id="3" name="Rubrik 2">
            <a:extLst>
              <a:ext uri="{FF2B5EF4-FFF2-40B4-BE49-F238E27FC236}">
                <a16:creationId xmlns:a16="http://schemas.microsoft.com/office/drawing/2014/main" id="{454F4161-ADB5-983B-9D1D-B6F6372B86F1}"/>
              </a:ext>
            </a:extLst>
          </p:cNvPr>
          <p:cNvSpPr>
            <a:spLocks noGrp="1"/>
          </p:cNvSpPr>
          <p:nvPr>
            <p:ph type="ctrTitle"/>
          </p:nvPr>
        </p:nvSpPr>
        <p:spPr>
          <a:xfrm>
            <a:off x="1525587" y="2030413"/>
            <a:ext cx="7810437" cy="2387600"/>
          </a:xfrm>
        </p:spPr>
        <p:txBody>
          <a:bodyPr/>
          <a:lstStyle/>
          <a:p>
            <a:r>
              <a:rPr lang="en-US" sz="4800" noProof="1"/>
              <a:t>Mapping funding streams</a:t>
            </a:r>
            <a:endParaRPr lang="sv-SE" dirty="0"/>
          </a:p>
        </p:txBody>
      </p:sp>
    </p:spTree>
    <p:extLst>
      <p:ext uri="{BB962C8B-B14F-4D97-AF65-F5344CB8AC3E}">
        <p14:creationId xmlns:p14="http://schemas.microsoft.com/office/powerpoint/2010/main" val="76798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BE694-EE34-76A9-3E43-E8F584FAA49A}"/>
            </a:ext>
          </a:extLst>
        </p:cNvPr>
        <p:cNvGrpSpPr/>
        <p:nvPr/>
      </p:nvGrpSpPr>
      <p:grpSpPr>
        <a:xfrm>
          <a:off x="0" y="0"/>
          <a:ext cx="0" cy="0"/>
          <a:chOff x="0" y="0"/>
          <a:chExt cx="0" cy="0"/>
        </a:xfrm>
      </p:grpSpPr>
      <p:pic>
        <p:nvPicPr>
          <p:cNvPr id="16" name="Picture Placeholder 3">
            <a:extLst>
              <a:ext uri="{FF2B5EF4-FFF2-40B4-BE49-F238E27FC236}">
                <a16:creationId xmlns:a16="http://schemas.microsoft.com/office/drawing/2014/main" id="{FCB064AB-6230-D414-9B14-4ED904AA5072}"/>
              </a:ext>
            </a:extLst>
          </p:cNvPr>
          <p:cNvPicPr>
            <a:picLocks noChangeAspect="1"/>
          </p:cNvPicPr>
          <p:nvPr/>
        </p:nvPicPr>
        <p:blipFill>
          <a:blip r:embed="rId3">
            <a:alphaModFix amt="90000"/>
            <a:extLst>
              <a:ext uri="{28A0092B-C50C-407E-A947-70E740481C1C}">
                <a14:useLocalDpi xmlns:a14="http://schemas.microsoft.com/office/drawing/2010/main" val="0"/>
              </a:ext>
            </a:extLst>
          </a:blip>
          <a:srcRect l="23774" t="22949" r="18056"/>
          <a:stretch>
            <a:fillRect/>
          </a:stretch>
        </p:blipFill>
        <p:spPr>
          <a:xfrm>
            <a:off x="7680220" y="2038662"/>
            <a:ext cx="3292580" cy="3871188"/>
          </a:xfrm>
          <a:prstGeom prst="rect">
            <a:avLst/>
          </a:prstGeom>
          <a:solidFill>
            <a:schemeClr val="accent2">
              <a:lumMod val="20000"/>
              <a:lumOff val="80000"/>
            </a:schemeClr>
          </a:solidFill>
        </p:spPr>
      </p:pic>
      <p:sp>
        <p:nvSpPr>
          <p:cNvPr id="3" name="Rectangle 2">
            <a:extLst>
              <a:ext uri="{FF2B5EF4-FFF2-40B4-BE49-F238E27FC236}">
                <a16:creationId xmlns:a16="http://schemas.microsoft.com/office/drawing/2014/main" id="{7C70B91B-53FD-B2CE-C029-39FA70689012}"/>
              </a:ext>
            </a:extLst>
          </p:cNvPr>
          <p:cNvSpPr/>
          <p:nvPr/>
        </p:nvSpPr>
        <p:spPr>
          <a:xfrm>
            <a:off x="8112280" y="2986071"/>
            <a:ext cx="2535031" cy="2651431"/>
          </a:xfrm>
          <a:prstGeom prst="rect">
            <a:avLst/>
          </a:prstGeom>
        </p:spPr>
        <p:txBody>
          <a:bodyPr wrap="square">
            <a:spAutoFit/>
          </a:bodyPr>
          <a:lstStyle/>
          <a:p>
            <a:pPr>
              <a:lnSpc>
                <a:spcPct val="150000"/>
              </a:lnSpc>
              <a:spcBef>
                <a:spcPts val="400"/>
              </a:spcBef>
            </a:pPr>
            <a:r>
              <a:rPr lang="en-US" sz="1200" noProof="1">
                <a:solidFill>
                  <a:schemeClr val="bg1"/>
                </a:solidFill>
              </a:rPr>
              <a:t>You can use it: </a:t>
            </a:r>
          </a:p>
          <a:p>
            <a:pPr marL="171450" indent="-171450">
              <a:lnSpc>
                <a:spcPct val="150000"/>
              </a:lnSpc>
              <a:spcBef>
                <a:spcPts val="400"/>
              </a:spcBef>
              <a:buFont typeface="Arial" panose="020B0604020202020204" pitchFamily="34" charset="0"/>
              <a:buChar char="•"/>
            </a:pPr>
            <a:r>
              <a:rPr lang="en-US" sz="1200" b="1" noProof="1">
                <a:solidFill>
                  <a:schemeClr val="bg1"/>
                </a:solidFill>
              </a:rPr>
              <a:t>During the Design stage (Stage 1) </a:t>
            </a:r>
            <a:r>
              <a:rPr lang="en-US" sz="1200" noProof="1">
                <a:solidFill>
                  <a:schemeClr val="bg1"/>
                </a:solidFill>
              </a:rPr>
              <a:t>to explore early financial models or, </a:t>
            </a:r>
          </a:p>
          <a:p>
            <a:pPr marL="171450" indent="-171450">
              <a:lnSpc>
                <a:spcPct val="150000"/>
              </a:lnSpc>
              <a:spcBef>
                <a:spcPts val="400"/>
              </a:spcBef>
              <a:buFont typeface="Arial" panose="020B0604020202020204" pitchFamily="34" charset="0"/>
              <a:buChar char="•"/>
            </a:pPr>
            <a:r>
              <a:rPr lang="en-US" sz="1200" b="1" noProof="1">
                <a:solidFill>
                  <a:schemeClr val="bg1"/>
                </a:solidFill>
              </a:rPr>
              <a:t>During the Transition to Scale (Stage 2)</a:t>
            </a:r>
            <a:r>
              <a:rPr lang="en-US" sz="1200" noProof="1">
                <a:solidFill>
                  <a:schemeClr val="bg1"/>
                </a:solidFill>
              </a:rPr>
              <a:t> to define and strengthen financial sustainability and prepare your scaling strategy and action plan. </a:t>
            </a:r>
          </a:p>
        </p:txBody>
      </p:sp>
      <p:sp>
        <p:nvSpPr>
          <p:cNvPr id="4" name="TextBox 3">
            <a:extLst>
              <a:ext uri="{FF2B5EF4-FFF2-40B4-BE49-F238E27FC236}">
                <a16:creationId xmlns:a16="http://schemas.microsoft.com/office/drawing/2014/main" id="{BE6CBABE-0D66-8E55-9770-6D3003DC1273}"/>
              </a:ext>
            </a:extLst>
          </p:cNvPr>
          <p:cNvSpPr txBox="1"/>
          <p:nvPr/>
        </p:nvSpPr>
        <p:spPr>
          <a:xfrm>
            <a:off x="995153" y="2299244"/>
            <a:ext cx="5676834" cy="414024"/>
          </a:xfrm>
          <a:prstGeom prst="rect">
            <a:avLst/>
          </a:prstGeom>
          <a:noFill/>
        </p:spPr>
        <p:txBody>
          <a:bodyPr wrap="square" rtlCol="0">
            <a:spAutoFit/>
          </a:bodyPr>
          <a:lstStyle/>
          <a:p>
            <a:pPr>
              <a:lnSpc>
                <a:spcPct val="150000"/>
              </a:lnSpc>
              <a:spcBef>
                <a:spcPts val="400"/>
              </a:spcBef>
            </a:pPr>
            <a:r>
              <a:rPr lang="en-US" sz="1600" b="1" noProof="1">
                <a:solidFill>
                  <a:srgbClr val="9043FB"/>
                </a:solidFill>
                <a:latin typeface="+mj-lt"/>
              </a:rPr>
              <a:t>What this tool is, why it matters and when to use it</a:t>
            </a:r>
          </a:p>
        </p:txBody>
      </p:sp>
      <p:sp>
        <p:nvSpPr>
          <p:cNvPr id="5" name="Title 4">
            <a:extLst>
              <a:ext uri="{FF2B5EF4-FFF2-40B4-BE49-F238E27FC236}">
                <a16:creationId xmlns:a16="http://schemas.microsoft.com/office/drawing/2014/main" id="{3AC884CA-E27A-3B8C-F900-FF333AF66647}"/>
              </a:ext>
            </a:extLst>
          </p:cNvPr>
          <p:cNvSpPr>
            <a:spLocks noGrp="1"/>
          </p:cNvSpPr>
          <p:nvPr>
            <p:ph type="title"/>
          </p:nvPr>
        </p:nvSpPr>
        <p:spPr/>
        <p:txBody>
          <a:bodyPr>
            <a:normAutofit/>
          </a:bodyPr>
          <a:lstStyle/>
          <a:p>
            <a:r>
              <a:rPr lang="en-US" noProof="1">
                <a:latin typeface="Innovation Norway" panose="020B0500030000000000" pitchFamily="34" charset="77"/>
              </a:rPr>
              <a:t>Mapping funding streams</a:t>
            </a:r>
          </a:p>
        </p:txBody>
      </p:sp>
      <p:sp>
        <p:nvSpPr>
          <p:cNvPr id="14" name="Text Placeholder 13">
            <a:extLst>
              <a:ext uri="{FF2B5EF4-FFF2-40B4-BE49-F238E27FC236}">
                <a16:creationId xmlns:a16="http://schemas.microsoft.com/office/drawing/2014/main" id="{A65EEE77-E321-0A5A-6F82-FDDB3A452125}"/>
              </a:ext>
            </a:extLst>
          </p:cNvPr>
          <p:cNvSpPr>
            <a:spLocks noGrp="1"/>
          </p:cNvSpPr>
          <p:nvPr>
            <p:ph type="body" sz="quarter" idx="10"/>
          </p:nvPr>
        </p:nvSpPr>
        <p:spPr>
          <a:xfrm>
            <a:off x="1100665" y="2809218"/>
            <a:ext cx="6202383" cy="3001378"/>
          </a:xfrm>
        </p:spPr>
        <p:txBody>
          <a:bodyPr>
            <a:normAutofit lnSpcReduction="10000"/>
          </a:bodyPr>
          <a:lstStyle/>
          <a:p>
            <a:pPr>
              <a:spcBef>
                <a:spcPts val="400"/>
              </a:spcBef>
            </a:pPr>
            <a:r>
              <a:rPr lang="en-US" sz="1400" noProof="1"/>
              <a:t>Scaling is not only about having a strong solution and demand. It also requires a realistic and diverse set of income streams that can support early development, piloting, transition to scale, scaling and long-term operations. Many solutions fail to scale because funding is unclear, too short-term, or not aligned with how the solution creates value.</a:t>
            </a:r>
          </a:p>
          <a:p>
            <a:pPr>
              <a:spcBef>
                <a:spcPts val="400"/>
              </a:spcBef>
            </a:pPr>
            <a:r>
              <a:rPr lang="en-US" sz="1400" noProof="1"/>
              <a:t>This tool helps you understand and design how your solution can be financially sustained and scaled over time. It simply helps you move from “</a:t>
            </a:r>
            <a:r>
              <a:rPr lang="en-US" sz="1400" i="1" noProof="1"/>
              <a:t>we have funding for now</a:t>
            </a:r>
            <a:r>
              <a:rPr lang="en-US" sz="1400" noProof="1"/>
              <a:t>” to “</a:t>
            </a:r>
            <a:r>
              <a:rPr lang="en-US" sz="1400" i="1" noProof="1"/>
              <a:t>we have a realistic model to fund and sustain impact at scale</a:t>
            </a:r>
            <a:r>
              <a:rPr lang="en-US" sz="1400" noProof="1"/>
              <a:t>.” It strengthens one of the most critical enabling structures: financial viability. </a:t>
            </a:r>
          </a:p>
        </p:txBody>
      </p:sp>
      <p:grpSp>
        <p:nvGrpSpPr>
          <p:cNvPr id="9" name="Group 330">
            <a:extLst>
              <a:ext uri="{FF2B5EF4-FFF2-40B4-BE49-F238E27FC236}">
                <a16:creationId xmlns:a16="http://schemas.microsoft.com/office/drawing/2014/main" id="{55D64D88-B581-736A-883E-26CD62EC4A44}"/>
              </a:ext>
            </a:extLst>
          </p:cNvPr>
          <p:cNvGrpSpPr/>
          <p:nvPr/>
        </p:nvGrpSpPr>
        <p:grpSpPr>
          <a:xfrm>
            <a:off x="8112280" y="2543191"/>
            <a:ext cx="372119" cy="372111"/>
            <a:chOff x="8287453" y="5303710"/>
            <a:chExt cx="446373" cy="446364"/>
          </a:xfrm>
          <a:noFill/>
        </p:grpSpPr>
        <p:sp>
          <p:nvSpPr>
            <p:cNvPr id="10" name="Free Form 331">
              <a:extLst>
                <a:ext uri="{FF2B5EF4-FFF2-40B4-BE49-F238E27FC236}">
                  <a16:creationId xmlns:a16="http://schemas.microsoft.com/office/drawing/2014/main" id="{8D88EC3A-CCF3-D0EC-E4D4-BFCA3BC3ACDC}"/>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2">
              <a:extLst>
                <a:ext uri="{FF2B5EF4-FFF2-40B4-BE49-F238E27FC236}">
                  <a16:creationId xmlns:a16="http://schemas.microsoft.com/office/drawing/2014/main" id="{6A694424-BD83-88F3-B5CF-BA54E86B2A34}"/>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3">
              <a:extLst>
                <a:ext uri="{FF2B5EF4-FFF2-40B4-BE49-F238E27FC236}">
                  <a16:creationId xmlns:a16="http://schemas.microsoft.com/office/drawing/2014/main" id="{02311743-2808-13EA-2BA7-135F62EFF9B9}"/>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4">
              <a:extLst>
                <a:ext uri="{FF2B5EF4-FFF2-40B4-BE49-F238E27FC236}">
                  <a16:creationId xmlns:a16="http://schemas.microsoft.com/office/drawing/2014/main" id="{4760BB36-4864-1CC1-C2F1-3BCE59A8D0F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3727592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5FAD7-2F52-7CB1-6E98-352059B7E35E}"/>
            </a:ext>
          </a:extLst>
        </p:cNvPr>
        <p:cNvGrpSpPr/>
        <p:nvPr/>
      </p:nvGrpSpPr>
      <p:grpSpPr>
        <a:xfrm>
          <a:off x="0" y="0"/>
          <a:ext cx="0" cy="0"/>
          <a:chOff x="0" y="0"/>
          <a:chExt cx="0" cy="0"/>
        </a:xfrm>
      </p:grpSpPr>
      <p:pic>
        <p:nvPicPr>
          <p:cNvPr id="16" name="Picture Placeholder 3">
            <a:extLst>
              <a:ext uri="{FF2B5EF4-FFF2-40B4-BE49-F238E27FC236}">
                <a16:creationId xmlns:a16="http://schemas.microsoft.com/office/drawing/2014/main" id="{F0C9DF3F-4180-99C3-902D-17CA3580C9C3}"/>
              </a:ext>
            </a:extLst>
          </p:cNvPr>
          <p:cNvPicPr>
            <a:picLocks noChangeAspect="1"/>
          </p:cNvPicPr>
          <p:nvPr/>
        </p:nvPicPr>
        <p:blipFill>
          <a:blip r:embed="rId3">
            <a:alphaModFix amt="90000"/>
            <a:extLst>
              <a:ext uri="{28A0092B-C50C-407E-A947-70E740481C1C}">
                <a14:useLocalDpi xmlns:a14="http://schemas.microsoft.com/office/drawing/2010/main" val="0"/>
              </a:ext>
            </a:extLst>
          </a:blip>
          <a:srcRect l="-131" t="1604" r="22241" b="25566"/>
          <a:stretch>
            <a:fillRect/>
          </a:stretch>
        </p:blipFill>
        <p:spPr>
          <a:xfrm>
            <a:off x="869224" y="690208"/>
            <a:ext cx="5951096" cy="5477583"/>
          </a:xfrm>
          <a:prstGeom prst="rect">
            <a:avLst/>
          </a:prstGeom>
          <a:solidFill>
            <a:schemeClr val="accent2">
              <a:lumMod val="20000"/>
              <a:lumOff val="80000"/>
            </a:schemeClr>
          </a:solidFill>
        </p:spPr>
      </p:pic>
      <p:sp>
        <p:nvSpPr>
          <p:cNvPr id="3" name="Rectangle 2">
            <a:extLst>
              <a:ext uri="{FF2B5EF4-FFF2-40B4-BE49-F238E27FC236}">
                <a16:creationId xmlns:a16="http://schemas.microsoft.com/office/drawing/2014/main" id="{10648FAF-1E91-B492-4F81-381C1E8F8AF3}"/>
              </a:ext>
            </a:extLst>
          </p:cNvPr>
          <p:cNvSpPr/>
          <p:nvPr/>
        </p:nvSpPr>
        <p:spPr>
          <a:xfrm>
            <a:off x="1573762" y="2206441"/>
            <a:ext cx="4534524" cy="3636316"/>
          </a:xfrm>
          <a:prstGeom prst="rect">
            <a:avLst/>
          </a:prstGeom>
        </p:spPr>
        <p:txBody>
          <a:bodyPr wrap="square">
            <a:spAutoFit/>
          </a:bodyPr>
          <a:lstStyle/>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Where money or resources can come from (income streams such as grants, sales, partnerships, or investments).</a:t>
            </a:r>
          </a:p>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How these income streams work over time (e.g. early-stage funding versus long-term revenue, one-off versus recurring).</a:t>
            </a:r>
          </a:p>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Who provides the funding or pays, and why they choose to support your solution.</a:t>
            </a:r>
          </a:p>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What funders or payers expect in return (e.g. impact, results, financial return, visibility).</a:t>
            </a:r>
          </a:p>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How you can attract and sustain these income streams, including the incentives and positioning required.</a:t>
            </a:r>
          </a:p>
          <a:p>
            <a:pPr marL="285750" indent="-285750">
              <a:lnSpc>
                <a:spcPct val="150000"/>
              </a:lnSpc>
              <a:spcBef>
                <a:spcPts val="400"/>
              </a:spcBef>
              <a:buClr>
                <a:schemeClr val="bg1"/>
              </a:buClr>
              <a:buSzPct val="130000"/>
              <a:buFont typeface="Wingdings" pitchFamily="2" charset="2"/>
              <a:buChar char="ü"/>
            </a:pPr>
            <a:r>
              <a:rPr lang="en-US" sz="1200" noProof="1">
                <a:solidFill>
                  <a:schemeClr val="bg1"/>
                </a:solidFill>
              </a:rPr>
              <a:t>What actions are needed to move forward.</a:t>
            </a:r>
          </a:p>
        </p:txBody>
      </p:sp>
      <p:grpSp>
        <p:nvGrpSpPr>
          <p:cNvPr id="9" name="Group 330">
            <a:extLst>
              <a:ext uri="{FF2B5EF4-FFF2-40B4-BE49-F238E27FC236}">
                <a16:creationId xmlns:a16="http://schemas.microsoft.com/office/drawing/2014/main" id="{3F8FEAD7-D8D5-9212-79B7-2C2F3523FF72}"/>
              </a:ext>
            </a:extLst>
          </p:cNvPr>
          <p:cNvGrpSpPr/>
          <p:nvPr/>
        </p:nvGrpSpPr>
        <p:grpSpPr>
          <a:xfrm>
            <a:off x="1588752" y="1081274"/>
            <a:ext cx="372119" cy="372111"/>
            <a:chOff x="8287453" y="5303710"/>
            <a:chExt cx="446373" cy="446364"/>
          </a:xfrm>
          <a:noFill/>
        </p:grpSpPr>
        <p:sp>
          <p:nvSpPr>
            <p:cNvPr id="10" name="Free Form 331">
              <a:extLst>
                <a:ext uri="{FF2B5EF4-FFF2-40B4-BE49-F238E27FC236}">
                  <a16:creationId xmlns:a16="http://schemas.microsoft.com/office/drawing/2014/main" id="{F12E1D22-3DC9-C57C-9F46-D3AA3AA8BA86}"/>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2">
              <a:extLst>
                <a:ext uri="{FF2B5EF4-FFF2-40B4-BE49-F238E27FC236}">
                  <a16:creationId xmlns:a16="http://schemas.microsoft.com/office/drawing/2014/main" id="{ECCD57A0-D1CE-8580-8B72-643FB8A9333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3">
              <a:extLst>
                <a:ext uri="{FF2B5EF4-FFF2-40B4-BE49-F238E27FC236}">
                  <a16:creationId xmlns:a16="http://schemas.microsoft.com/office/drawing/2014/main" id="{1CE3F828-3BF9-E308-D121-9A82EB76F080}"/>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3" name="Free Form 334">
              <a:extLst>
                <a:ext uri="{FF2B5EF4-FFF2-40B4-BE49-F238E27FC236}">
                  <a16:creationId xmlns:a16="http://schemas.microsoft.com/office/drawing/2014/main" id="{C4D7D312-A9DD-FD7C-8AF2-A679DB87EC84}"/>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17" name="TextBox 16">
            <a:extLst>
              <a:ext uri="{FF2B5EF4-FFF2-40B4-BE49-F238E27FC236}">
                <a16:creationId xmlns:a16="http://schemas.microsoft.com/office/drawing/2014/main" id="{4FDA1800-0A44-A4E0-1093-7DBA41FA0A72}"/>
              </a:ext>
            </a:extLst>
          </p:cNvPr>
          <p:cNvSpPr txBox="1"/>
          <p:nvPr/>
        </p:nvSpPr>
        <p:spPr>
          <a:xfrm>
            <a:off x="11290990" y="337278"/>
            <a:ext cx="298160" cy="232299"/>
          </a:xfrm>
          <a:prstGeom prst="rect">
            <a:avLst/>
          </a:prstGeom>
          <a:noFill/>
        </p:spPr>
        <p:txBody>
          <a:bodyPr wrap="none" lIns="0" tIns="36000" rIns="0" bIns="36000" rtlCol="0">
            <a:spAutoFit/>
          </a:bodyPr>
          <a:lstStyle/>
          <a:p>
            <a:pPr algn="r">
              <a:lnSpc>
                <a:spcPct val="130000"/>
              </a:lnSpc>
              <a:spcBef>
                <a:spcPts val="1000"/>
              </a:spcBef>
            </a:pPr>
            <a:r>
              <a:rPr lang="en-US" sz="900" noProof="1"/>
              <a:t>2 of 2</a:t>
            </a:r>
          </a:p>
        </p:txBody>
      </p:sp>
      <p:sp>
        <p:nvSpPr>
          <p:cNvPr id="15" name="TextBox 14">
            <a:extLst>
              <a:ext uri="{FF2B5EF4-FFF2-40B4-BE49-F238E27FC236}">
                <a16:creationId xmlns:a16="http://schemas.microsoft.com/office/drawing/2014/main" id="{ED06504F-6CBA-C0C1-AEC3-1D9B88770688}"/>
              </a:ext>
            </a:extLst>
          </p:cNvPr>
          <p:cNvSpPr txBox="1"/>
          <p:nvPr/>
        </p:nvSpPr>
        <p:spPr>
          <a:xfrm>
            <a:off x="1644230" y="1650061"/>
            <a:ext cx="4653931" cy="357461"/>
          </a:xfrm>
          <a:prstGeom prst="rect">
            <a:avLst/>
          </a:prstGeom>
          <a:noFill/>
        </p:spPr>
        <p:txBody>
          <a:bodyPr wrap="square" lIns="0" tIns="36000" rIns="216000" bIns="36000" rtlCol="0">
            <a:spAutoFit/>
          </a:bodyPr>
          <a:lstStyle/>
          <a:p>
            <a:pPr>
              <a:lnSpc>
                <a:spcPct val="130000"/>
              </a:lnSpc>
              <a:spcBef>
                <a:spcPts val="1000"/>
              </a:spcBef>
            </a:pPr>
            <a:r>
              <a:rPr lang="en-US" sz="1600" b="1" noProof="1">
                <a:solidFill>
                  <a:schemeClr val="bg1"/>
                </a:solidFill>
                <a:latin typeface="+mj-lt"/>
              </a:rPr>
              <a:t>This tool helps you take a structured look at:</a:t>
            </a:r>
          </a:p>
        </p:txBody>
      </p:sp>
      <p:sp>
        <p:nvSpPr>
          <p:cNvPr id="18" name="TextBox 17">
            <a:extLst>
              <a:ext uri="{FF2B5EF4-FFF2-40B4-BE49-F238E27FC236}">
                <a16:creationId xmlns:a16="http://schemas.microsoft.com/office/drawing/2014/main" id="{30C7A4FA-5A79-4ABC-AA26-0867D1365BF1}"/>
              </a:ext>
            </a:extLst>
          </p:cNvPr>
          <p:cNvSpPr txBox="1"/>
          <p:nvPr/>
        </p:nvSpPr>
        <p:spPr>
          <a:xfrm>
            <a:off x="7334119" y="1453385"/>
            <a:ext cx="2442927" cy="1147997"/>
          </a:xfrm>
          <a:prstGeom prst="rect">
            <a:avLst/>
          </a:prstGeom>
          <a:noFill/>
        </p:spPr>
        <p:txBody>
          <a:bodyPr wrap="square" lIns="0" tIns="36000" rIns="216000" bIns="36000" rtlCol="0">
            <a:spAutoFit/>
          </a:bodyPr>
          <a:lstStyle/>
          <a:p>
            <a:pPr>
              <a:lnSpc>
                <a:spcPct val="130000"/>
              </a:lnSpc>
              <a:spcBef>
                <a:spcPts val="1000"/>
              </a:spcBef>
            </a:pPr>
            <a:r>
              <a:rPr lang="en-US" sz="1100" noProof="1">
                <a:solidFill>
                  <a:schemeClr val="bg2">
                    <a:lumMod val="50000"/>
                  </a:schemeClr>
                </a:solidFill>
              </a:rPr>
              <a:t>By mapping these aspects, you gain a clearer picture of whether your solution can become financially viable, scalable, and sustainable in practice, not just in theory.</a:t>
            </a:r>
          </a:p>
        </p:txBody>
      </p:sp>
      <p:sp>
        <p:nvSpPr>
          <p:cNvPr id="19" name="Rectangle 4">
            <a:extLst>
              <a:ext uri="{FF2B5EF4-FFF2-40B4-BE49-F238E27FC236}">
                <a16:creationId xmlns:a16="http://schemas.microsoft.com/office/drawing/2014/main" id="{41669E65-CBB6-7EAE-37AB-B538C6887B9B}"/>
              </a:ext>
            </a:extLst>
          </p:cNvPr>
          <p:cNvSpPr/>
          <p:nvPr/>
        </p:nvSpPr>
        <p:spPr>
          <a:xfrm>
            <a:off x="7038867" y="2961315"/>
            <a:ext cx="3891988" cy="3205986"/>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0" name="TextBox 1">
            <a:extLst>
              <a:ext uri="{FF2B5EF4-FFF2-40B4-BE49-F238E27FC236}">
                <a16:creationId xmlns:a16="http://schemas.microsoft.com/office/drawing/2014/main" id="{CF3F0BAC-9E74-C45C-2BF4-A4A38D5A41D7}"/>
              </a:ext>
            </a:extLst>
          </p:cNvPr>
          <p:cNvSpPr txBox="1"/>
          <p:nvPr/>
        </p:nvSpPr>
        <p:spPr>
          <a:xfrm>
            <a:off x="7674231" y="3261712"/>
            <a:ext cx="3046900" cy="2735355"/>
          </a:xfrm>
          <a:prstGeom prst="rect">
            <a:avLst/>
          </a:prstGeom>
          <a:noFill/>
        </p:spPr>
        <p:txBody>
          <a:bodyPr wrap="square" lIns="0" tIns="36000" rIns="216000" bIns="36000" rtlCol="0">
            <a:spAutoFit/>
          </a:bodyPr>
          <a:lstStyle/>
          <a:p>
            <a:pPr lvl="0">
              <a:lnSpc>
                <a:spcPct val="150000"/>
              </a:lnSpc>
              <a:spcAft>
                <a:spcPts val="600"/>
              </a:spcAft>
            </a:pPr>
            <a:r>
              <a:rPr lang="en-US" sz="1000" noProof="1"/>
              <a:t>Notes:</a:t>
            </a:r>
          </a:p>
          <a:p>
            <a:pPr marL="119063" lvl="0" indent="-119063">
              <a:lnSpc>
                <a:spcPct val="150000"/>
              </a:lnSpc>
              <a:spcAft>
                <a:spcPts val="600"/>
              </a:spcAft>
              <a:buFont typeface="Arial" panose="020B0604020202020204" pitchFamily="34" charset="0"/>
              <a:buChar char="•"/>
            </a:pPr>
            <a:r>
              <a:rPr lang="en-US" sz="1000" noProof="1"/>
              <a:t>Financial sustainability is rarely based on a single source. Most solutions require a diversified combination of income streams in different phases over time (e.g. early stage grants → pilot partnerships → revenue from users or adopters). </a:t>
            </a:r>
          </a:p>
          <a:p>
            <a:pPr marL="119063" lvl="0" indent="-119063">
              <a:lnSpc>
                <a:spcPct val="150000"/>
              </a:lnSpc>
              <a:spcAft>
                <a:spcPts val="600"/>
              </a:spcAft>
              <a:buFont typeface="Arial" panose="020B0604020202020204" pitchFamily="34" charset="0"/>
              <a:buChar char="•"/>
            </a:pPr>
            <a:r>
              <a:rPr lang="en-US" sz="1000" noProof="1"/>
              <a:t>Start simple → refine over time, with a focus on long-term sustainability. Be realistic about who will actually pay. Balance financial sustainability with accessibility, and ensure your funding strategy is realistic and feasible. </a:t>
            </a:r>
          </a:p>
        </p:txBody>
      </p:sp>
      <p:grpSp>
        <p:nvGrpSpPr>
          <p:cNvPr id="2" name="Group 330">
            <a:extLst>
              <a:ext uri="{FF2B5EF4-FFF2-40B4-BE49-F238E27FC236}">
                <a16:creationId xmlns:a16="http://schemas.microsoft.com/office/drawing/2014/main" id="{7ECC4DB1-E62A-B0F9-32E1-3521FA167A18}"/>
              </a:ext>
            </a:extLst>
          </p:cNvPr>
          <p:cNvGrpSpPr/>
          <p:nvPr/>
        </p:nvGrpSpPr>
        <p:grpSpPr>
          <a:xfrm>
            <a:off x="7148059" y="3075656"/>
            <a:ext cx="372119" cy="372111"/>
            <a:chOff x="8287453" y="5303710"/>
            <a:chExt cx="446373" cy="446364"/>
          </a:xfrm>
          <a:noFill/>
        </p:grpSpPr>
        <p:sp>
          <p:nvSpPr>
            <p:cNvPr id="4" name="Free Form 331">
              <a:extLst>
                <a:ext uri="{FF2B5EF4-FFF2-40B4-BE49-F238E27FC236}">
                  <a16:creationId xmlns:a16="http://schemas.microsoft.com/office/drawing/2014/main" id="{7F7F29BC-046D-AB59-9911-E2F235193719}"/>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5" name="Free Form 332">
              <a:extLst>
                <a:ext uri="{FF2B5EF4-FFF2-40B4-BE49-F238E27FC236}">
                  <a16:creationId xmlns:a16="http://schemas.microsoft.com/office/drawing/2014/main" id="{39B69E41-0084-873A-640A-7FB9900195B0}"/>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6" name="Free Form 333">
              <a:extLst>
                <a:ext uri="{FF2B5EF4-FFF2-40B4-BE49-F238E27FC236}">
                  <a16:creationId xmlns:a16="http://schemas.microsoft.com/office/drawing/2014/main" id="{D141F26F-2035-8420-DC6D-A9FDAB3388DA}"/>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4">
              <a:extLst>
                <a:ext uri="{FF2B5EF4-FFF2-40B4-BE49-F238E27FC236}">
                  <a16:creationId xmlns:a16="http://schemas.microsoft.com/office/drawing/2014/main" id="{4703C33A-4B9F-9B71-0EC8-556D08BE77F0}"/>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979530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AD37-38EC-A2E9-34EA-3F17DBD5958A}"/>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BDD399E-9DF0-93A6-A310-D69A2DB7EC74}"/>
              </a:ext>
            </a:extLst>
          </p:cNvPr>
          <p:cNvGraphicFramePr>
            <a:graphicFrameLocks noGrp="1"/>
          </p:cNvGraphicFramePr>
          <p:nvPr>
            <p:extLst>
              <p:ext uri="{D42A27DB-BD31-4B8C-83A1-F6EECF244321}">
                <p14:modId xmlns:p14="http://schemas.microsoft.com/office/powerpoint/2010/main" val="1139982674"/>
              </p:ext>
            </p:extLst>
          </p:nvPr>
        </p:nvGraphicFramePr>
        <p:xfrm>
          <a:off x="510819" y="333009"/>
          <a:ext cx="11170362" cy="5948360"/>
        </p:xfrm>
        <a:graphic>
          <a:graphicData uri="http://schemas.openxmlformats.org/drawingml/2006/table">
            <a:tbl>
              <a:tblPr firstRow="1" bandRow="1">
                <a:tableStyleId>{5C22544A-7EE6-4342-B048-85BDC9FD1C3A}</a:tableStyleId>
              </a:tblPr>
              <a:tblGrid>
                <a:gridCol w="1840877">
                  <a:extLst>
                    <a:ext uri="{9D8B030D-6E8A-4147-A177-3AD203B41FA5}">
                      <a16:colId xmlns:a16="http://schemas.microsoft.com/office/drawing/2014/main" val="4279602879"/>
                    </a:ext>
                  </a:extLst>
                </a:gridCol>
                <a:gridCol w="1840877">
                  <a:extLst>
                    <a:ext uri="{9D8B030D-6E8A-4147-A177-3AD203B41FA5}">
                      <a16:colId xmlns:a16="http://schemas.microsoft.com/office/drawing/2014/main" val="3238848192"/>
                    </a:ext>
                  </a:extLst>
                </a:gridCol>
                <a:gridCol w="1840877">
                  <a:extLst>
                    <a:ext uri="{9D8B030D-6E8A-4147-A177-3AD203B41FA5}">
                      <a16:colId xmlns:a16="http://schemas.microsoft.com/office/drawing/2014/main" val="785598401"/>
                    </a:ext>
                  </a:extLst>
                </a:gridCol>
                <a:gridCol w="1840877">
                  <a:extLst>
                    <a:ext uri="{9D8B030D-6E8A-4147-A177-3AD203B41FA5}">
                      <a16:colId xmlns:a16="http://schemas.microsoft.com/office/drawing/2014/main" val="1755325303"/>
                    </a:ext>
                  </a:extLst>
                </a:gridCol>
                <a:gridCol w="1945127">
                  <a:extLst>
                    <a:ext uri="{9D8B030D-6E8A-4147-A177-3AD203B41FA5}">
                      <a16:colId xmlns:a16="http://schemas.microsoft.com/office/drawing/2014/main" val="2720447889"/>
                    </a:ext>
                  </a:extLst>
                </a:gridCol>
                <a:gridCol w="1861727">
                  <a:extLst>
                    <a:ext uri="{9D8B030D-6E8A-4147-A177-3AD203B41FA5}">
                      <a16:colId xmlns:a16="http://schemas.microsoft.com/office/drawing/2014/main" val="3039190956"/>
                    </a:ext>
                  </a:extLst>
                </a:gridCol>
              </a:tblGrid>
              <a:tr h="626699">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Income stream</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Revenue model/ dynamics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Who pays/ funds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Requirements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expectations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How to attract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sustain</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Next steps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actions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40000"/>
                        <a:lumOff val="60000"/>
                        <a:alpha val="80000"/>
                      </a:schemeClr>
                    </a:solidFill>
                  </a:tcPr>
                </a:tc>
                <a:extLst>
                  <a:ext uri="{0D108BD9-81ED-4DB2-BD59-A6C34878D82A}">
                    <a16:rowId xmlns:a16="http://schemas.microsoft.com/office/drawing/2014/main" val="886571251"/>
                  </a:ext>
                </a:extLst>
              </a:tr>
              <a:tr h="1425741">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main ways we can generate income or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Which income streams are most realistic and relevant for our solution?</a:t>
                      </a:r>
                    </a:p>
                  </a:txBody>
                  <a:tcPr marL="137160" marR="137160" marT="137160" marB="137160">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does each income stream work over time (one-off, recurring, project-based)?</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and when do we get paid?</a:t>
                      </a:r>
                      <a:endParaRPr lang="en-US" sz="900" b="0" i="0" noProof="1">
                        <a:solidFill>
                          <a:schemeClr val="tx2"/>
                        </a:solidFill>
                      </a:endParaRP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Who are the key actors that would pay for or fund the solution?</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Why would they choose to support or invest in it?</a:t>
                      </a: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tc>
                  <a:txBody>
                    <a:bodyPr/>
                    <a:lstStyle/>
                    <a:p>
                      <a:pPr marL="115888" marR="0" lvl="0" indent="-115888" algn="l" defTabSz="91431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does each funder or payer expect in return? What are their incentives? </a:t>
                      </a: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can we do to attract this funding or revenue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 we need to deliver to access and keep this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can we strengthen incentives to sustain it over time</a:t>
                      </a:r>
                      <a:endParaRPr lang="en-US" sz="900" b="0" i="1" kern="1200" noProof="1">
                        <a:solidFill>
                          <a:schemeClr val="tx2"/>
                        </a:solidFill>
                        <a:latin typeface="Lato" panose="020F0502020204030203" pitchFamily="34" charset="0"/>
                        <a:ea typeface="Lato" panose="020F0502020204030203" pitchFamily="34" charset="0"/>
                        <a:cs typeface="Lato" panose="020F0502020204030203" pitchFamily="34" charset="0"/>
                      </a:endParaRP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most important next steps to develop or secure this income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should we test, validate, or act on first?</a:t>
                      </a:r>
                    </a:p>
                  </a:txBody>
                  <a:tcPr marL="137160" marR="137160" marT="137160" marB="137160">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lumMod val="20000"/>
                        <a:lumOff val="80000"/>
                        <a:alpha val="50000"/>
                      </a:schemeClr>
                    </a:solidFill>
                  </a:tcPr>
                </a:tc>
                <a:extLst>
                  <a:ext uri="{0D108BD9-81ED-4DB2-BD59-A6C34878D82A}">
                    <a16:rowId xmlns:a16="http://schemas.microsoft.com/office/drawing/2014/main" val="2838399120"/>
                  </a:ext>
                </a:extLst>
              </a:tr>
              <a:tr h="705036">
                <a:tc>
                  <a:txBody>
                    <a:bodyPr/>
                    <a:lstStyle/>
                    <a:p>
                      <a:pPr algn="l">
                        <a:buNone/>
                      </a:pPr>
                      <a:r>
                        <a:rPr lang="en-US" sz="900" b="0" i="0" noProof="1">
                          <a:solidFill>
                            <a:srgbClr val="464E8E"/>
                          </a:solidFill>
                        </a:rPr>
                        <a:t>Grants (innovation / scaling)</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Project-based, early-stage funding (pilot, testing, scaling phases)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Donors, foundations (e.g. Innovation Norway, UNICEF, Gates Foundation)</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Proof of concept, impact evidence, beneficiaries reached</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Strong evidence, clear impact case, align with donor priorities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Identify calls, prepare proposals, strengthen impact data</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114461994"/>
                  </a:ext>
                </a:extLst>
              </a:tr>
              <a:tr h="705036">
                <a:tc>
                  <a:txBody>
                    <a:bodyPr/>
                    <a:lstStyle/>
                    <a:p>
                      <a:pPr algn="l">
                        <a:buNone/>
                      </a:pPr>
                      <a:r>
                        <a:rPr lang="en-US" sz="900" b="0" i="0" noProof="1">
                          <a:solidFill>
                            <a:srgbClr val="464E8E"/>
                          </a:solidFill>
                        </a:rPr>
                        <a:t>Revenue from sales</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One-off or volume-based payments per product/service</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NGOs, governments, local partners, sometimes end-users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Cost-effectiveness, reliability, value vs alternatives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Demonstrate cost savings and impact, pilot with adopters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Test pricing, validate willingness to pay, build sales cases</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5749474"/>
                  </a:ext>
                </a:extLst>
              </a:tr>
              <a:tr h="593604">
                <a:tc>
                  <a:txBody>
                    <a:bodyPr/>
                    <a:lstStyle/>
                    <a:p>
                      <a:pPr algn="l">
                        <a:buNone/>
                      </a:pPr>
                      <a:r>
                        <a:rPr lang="en-US" sz="900" b="0" i="0" noProof="1">
                          <a:solidFill>
                            <a:srgbClr val="464E8E"/>
                          </a:solidFill>
                        </a:rPr>
                        <a:t>Subscriptions / service fees</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Recurring payments (monthly/yearly)</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Implementing organisations, agencies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Continuous value, usability, support, integration</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Ensure ease of use, ongoing support, clear benefits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Define service model, pilot subscriptions, test pricing tiers</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2010143"/>
                  </a:ext>
                </a:extLst>
              </a:tr>
              <a:tr h="705036">
                <a:tc>
                  <a:txBody>
                    <a:bodyPr/>
                    <a:lstStyle/>
                    <a:p>
                      <a:pPr algn="l">
                        <a:buNone/>
                      </a:pPr>
                      <a:r>
                        <a:rPr lang="en-US" sz="900" b="0" i="0" noProof="1">
                          <a:solidFill>
                            <a:srgbClr val="464E8E"/>
                          </a:solidFill>
                        </a:rPr>
                        <a:t>Contracts (orgs / governments)</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Medium–long term contracts for delivery or integration</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Governments, UN agencies, large NGOs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Proven results, compliance, scalability, reliability</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Build relationships, align with policies, show track record</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Engage decision-makers, respond to tenders, pilot projects</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943413954"/>
                  </a:ext>
                </a:extLst>
              </a:tr>
              <a:tr h="593604">
                <a:tc>
                  <a:txBody>
                    <a:bodyPr/>
                    <a:lstStyle/>
                    <a:p>
                      <a:pPr algn="l">
                        <a:buNone/>
                      </a:pPr>
                      <a:r>
                        <a:rPr lang="en-US" sz="900" b="0" i="0" noProof="1">
                          <a:solidFill>
                            <a:srgbClr val="464E8E"/>
                          </a:solidFill>
                        </a:rPr>
                        <a:t>Donations / fundraising</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One-off or recurring donations (campaign-based)</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Individuals, philanthropists, diaspora, crowdfunding</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Clear storytelling, transparency, visible impact</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Strong narratives, beneficiary stories, regular updates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Launch campaigns, build comms material, test channels</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877212551"/>
                  </a:ext>
                </a:extLst>
              </a:tr>
              <a:tr h="593604">
                <a:tc>
                  <a:txBody>
                    <a:bodyPr/>
                    <a:lstStyle/>
                    <a:p>
                      <a:pPr algn="l">
                        <a:buNone/>
                      </a:pPr>
                      <a:r>
                        <a:rPr lang="en-US" sz="900" b="0" i="0" noProof="1">
                          <a:solidFill>
                            <a:srgbClr val="464E8E"/>
                          </a:solidFill>
                        </a:rPr>
                        <a:t>Partnerships (corporate / NGO)</a:t>
                      </a: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Cost-sharing, in-kind support, co-investment, CSR funding</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Corporates (CSR), NGOs, foundations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Strategic alignment, visibility, shared value, ESG outcomes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Position solution to partner priorities, create win-win cases</a:t>
                      </a: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r>
                        <a:rPr lang="en-US" sz="900" b="0" i="0" noProof="1">
                          <a:solidFill>
                            <a:srgbClr val="464E8E"/>
                          </a:solidFill>
                        </a:rPr>
                        <a:t>Map partners, initiate dialogue, develop proposals</a:t>
                      </a: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3398009549"/>
                  </a:ext>
                </a:extLst>
              </a:tr>
            </a:tbl>
          </a:graphicData>
        </a:graphic>
      </p:graphicFrame>
      <p:sp>
        <p:nvSpPr>
          <p:cNvPr id="5" name="Footer Placeholder 4">
            <a:extLst>
              <a:ext uri="{FF2B5EF4-FFF2-40B4-BE49-F238E27FC236}">
                <a16:creationId xmlns:a16="http://schemas.microsoft.com/office/drawing/2014/main" id="{CA46A5F1-1D5A-4654-BB83-AB417B795E73}"/>
              </a:ext>
            </a:extLst>
          </p:cNvPr>
          <p:cNvSpPr>
            <a:spLocks noGrp="1"/>
          </p:cNvSpPr>
          <p:nvPr>
            <p:ph type="ftr" sz="quarter" idx="12"/>
          </p:nvPr>
        </p:nvSpPr>
        <p:spPr/>
        <p:txBody>
          <a:bodyPr/>
          <a:lstStyle/>
          <a:p>
            <a:r>
              <a:rPr lang="en-US" noProof="1"/>
              <a:t>Example: Map financial income streams – part 1 and 2</a:t>
            </a:r>
          </a:p>
        </p:txBody>
      </p:sp>
      <p:sp>
        <p:nvSpPr>
          <p:cNvPr id="2" name="Rounded Rectangle 1">
            <a:extLst>
              <a:ext uri="{FF2B5EF4-FFF2-40B4-BE49-F238E27FC236}">
                <a16:creationId xmlns:a16="http://schemas.microsoft.com/office/drawing/2014/main" id="{E6A1DC31-2DAB-3148-F589-0F9DE73E99AC}"/>
              </a:ext>
            </a:extLst>
          </p:cNvPr>
          <p:cNvSpPr/>
          <p:nvPr/>
        </p:nvSpPr>
        <p:spPr>
          <a:xfrm>
            <a:off x="503619" y="333009"/>
            <a:ext cx="1764381"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9" name="Rounded Rectangle 38">
            <a:extLst>
              <a:ext uri="{FF2B5EF4-FFF2-40B4-BE49-F238E27FC236}">
                <a16:creationId xmlns:a16="http://schemas.microsoft.com/office/drawing/2014/main" id="{59A23592-B1E0-9D30-6B50-98CE48AA6A6C}"/>
              </a:ext>
            </a:extLst>
          </p:cNvPr>
          <p:cNvSpPr/>
          <p:nvPr/>
        </p:nvSpPr>
        <p:spPr>
          <a:xfrm>
            <a:off x="2346819" y="333009"/>
            <a:ext cx="1764381"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0" name="Rounded Rectangle 39">
            <a:extLst>
              <a:ext uri="{FF2B5EF4-FFF2-40B4-BE49-F238E27FC236}">
                <a16:creationId xmlns:a16="http://schemas.microsoft.com/office/drawing/2014/main" id="{3F974B15-CC02-A8CF-088A-CCDC128C4413}"/>
              </a:ext>
            </a:extLst>
          </p:cNvPr>
          <p:cNvSpPr/>
          <p:nvPr/>
        </p:nvSpPr>
        <p:spPr>
          <a:xfrm>
            <a:off x="4190019" y="333009"/>
            <a:ext cx="1764381"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1" name="Rounded Rectangle 40">
            <a:extLst>
              <a:ext uri="{FF2B5EF4-FFF2-40B4-BE49-F238E27FC236}">
                <a16:creationId xmlns:a16="http://schemas.microsoft.com/office/drawing/2014/main" id="{579DF7E2-E83E-265F-7F30-AFE098F5B22F}"/>
              </a:ext>
            </a:extLst>
          </p:cNvPr>
          <p:cNvSpPr/>
          <p:nvPr/>
        </p:nvSpPr>
        <p:spPr>
          <a:xfrm>
            <a:off x="6033219" y="333009"/>
            <a:ext cx="1764381"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2" name="Rounded Rectangle 41">
            <a:extLst>
              <a:ext uri="{FF2B5EF4-FFF2-40B4-BE49-F238E27FC236}">
                <a16:creationId xmlns:a16="http://schemas.microsoft.com/office/drawing/2014/main" id="{086163EC-12CF-8664-764C-9AF8A2631206}"/>
              </a:ext>
            </a:extLst>
          </p:cNvPr>
          <p:cNvSpPr/>
          <p:nvPr/>
        </p:nvSpPr>
        <p:spPr>
          <a:xfrm>
            <a:off x="7869219" y="333009"/>
            <a:ext cx="1854819"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3" name="Rounded Rectangle 42">
            <a:extLst>
              <a:ext uri="{FF2B5EF4-FFF2-40B4-BE49-F238E27FC236}">
                <a16:creationId xmlns:a16="http://schemas.microsoft.com/office/drawing/2014/main" id="{A0662133-E395-3C52-87B4-1F3A20B33AD9}"/>
              </a:ext>
            </a:extLst>
          </p:cNvPr>
          <p:cNvSpPr/>
          <p:nvPr/>
        </p:nvSpPr>
        <p:spPr>
          <a:xfrm>
            <a:off x="9820419" y="333009"/>
            <a:ext cx="1764381" cy="540144"/>
          </a:xfrm>
          <a:prstGeom prst="roundRect">
            <a:avLst>
              <a:gd name="adj" fmla="val 3492"/>
            </a:avLst>
          </a:prstGeom>
          <a:noFill/>
          <a:ln w="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Triangle 9">
            <a:extLst>
              <a:ext uri="{FF2B5EF4-FFF2-40B4-BE49-F238E27FC236}">
                <a16:creationId xmlns:a16="http://schemas.microsoft.com/office/drawing/2014/main" id="{3F9DB4B5-8E13-4D3C-E83B-736C24945DAF}"/>
              </a:ext>
            </a:extLst>
          </p:cNvPr>
          <p:cNvSpPr/>
          <p:nvPr/>
        </p:nvSpPr>
        <p:spPr>
          <a:xfrm rot="16200000">
            <a:off x="10664890" y="-90198"/>
            <a:ext cx="1436913" cy="1617306"/>
          </a:xfrm>
          <a:prstGeom prst="triangle">
            <a:avLst>
              <a:gd name="adj" fmla="val 100000"/>
            </a:avLst>
          </a:prstGeom>
          <a:solidFill>
            <a:schemeClr val="accent6">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0">
            <a:extLst>
              <a:ext uri="{FF2B5EF4-FFF2-40B4-BE49-F238E27FC236}">
                <a16:creationId xmlns:a16="http://schemas.microsoft.com/office/drawing/2014/main" id="{8C044AE6-4009-BC96-FFD9-95A7637EF376}"/>
              </a:ext>
            </a:extLst>
          </p:cNvPr>
          <p:cNvSpPr txBox="1"/>
          <p:nvPr/>
        </p:nvSpPr>
        <p:spPr>
          <a:xfrm>
            <a:off x="11308580" y="352045"/>
            <a:ext cx="772647" cy="116057"/>
          </a:xfrm>
          <a:prstGeom prst="rect">
            <a:avLst/>
          </a:prstGeom>
          <a:noFill/>
        </p:spPr>
        <p:txBody>
          <a:bodyPr wrap="none" lIns="0" tIns="0" rIns="0" bIns="0" rtlCol="0">
            <a:spAutoFit/>
          </a:bodyPr>
          <a:lstStyle/>
          <a:p>
            <a:pPr algn="ctr">
              <a:lnSpc>
                <a:spcPct val="120000"/>
              </a:lnSpc>
            </a:pPr>
            <a:r>
              <a:rPr lang="en-US" sz="700" b="1" spc="400" noProof="1">
                <a:solidFill>
                  <a:schemeClr val="bg1"/>
                </a:solidFill>
              </a:rPr>
              <a:t>EXAMPLE</a:t>
            </a:r>
          </a:p>
        </p:txBody>
      </p:sp>
    </p:spTree>
    <p:extLst>
      <p:ext uri="{BB962C8B-B14F-4D97-AF65-F5344CB8AC3E}">
        <p14:creationId xmlns:p14="http://schemas.microsoft.com/office/powerpoint/2010/main" val="90090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7286F-816B-8E32-4F36-B96C1823CC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DF215F-FDE6-FD62-F719-19B25C2C8A88}"/>
              </a:ext>
            </a:extLst>
          </p:cNvPr>
          <p:cNvSpPr>
            <a:spLocks noGrp="1"/>
          </p:cNvSpPr>
          <p:nvPr>
            <p:ph type="title"/>
          </p:nvPr>
        </p:nvSpPr>
        <p:spPr>
          <a:xfrm>
            <a:off x="1100665" y="642539"/>
            <a:ext cx="6656184" cy="694850"/>
          </a:xfrm>
        </p:spPr>
        <p:txBody>
          <a:bodyPr>
            <a:normAutofit/>
          </a:bodyPr>
          <a:lstStyle/>
          <a:p>
            <a:pPr defTabSz="914330">
              <a:spcBef>
                <a:spcPts val="0"/>
              </a:spcBef>
              <a:defRPr/>
            </a:pPr>
            <a:r>
              <a:rPr lang="en-US" sz="3600" noProof="1">
                <a:solidFill>
                  <a:srgbClr val="000000"/>
                </a:solidFill>
                <a:latin typeface="Innovation Norway" panose="020B0500030000000000" pitchFamily="34" charset="77"/>
              </a:rPr>
              <a:t>How to use the tool: </a:t>
            </a:r>
            <a:r>
              <a:rPr lang="en-US" sz="3600" i="1" noProof="1">
                <a:solidFill>
                  <a:schemeClr val="accent1"/>
                </a:solidFill>
                <a:latin typeface="Innovation Norway" panose="020B0500030000000000" pitchFamily="34" charset="77"/>
              </a:rPr>
              <a:t>Part 1</a:t>
            </a:r>
            <a:endParaRPr lang="en-US" sz="3600" noProof="1">
              <a:solidFill>
                <a:srgbClr val="000000"/>
              </a:solidFill>
              <a:latin typeface="Innovation Norway" panose="020B0500030000000000" pitchFamily="34" charset="77"/>
            </a:endParaRPr>
          </a:p>
        </p:txBody>
      </p:sp>
      <p:cxnSp>
        <p:nvCxnSpPr>
          <p:cNvPr id="11" name="Straight Connector 10">
            <a:extLst>
              <a:ext uri="{FF2B5EF4-FFF2-40B4-BE49-F238E27FC236}">
                <a16:creationId xmlns:a16="http://schemas.microsoft.com/office/drawing/2014/main" id="{8C12614E-7D6C-941D-F87B-DF0D4610A2CE}"/>
              </a:ext>
            </a:extLst>
          </p:cNvPr>
          <p:cNvCxnSpPr>
            <a:cxnSpLocks/>
          </p:cNvCxnSpPr>
          <p:nvPr/>
        </p:nvCxnSpPr>
        <p:spPr>
          <a:xfrm>
            <a:off x="0" y="2376106"/>
            <a:ext cx="7579091" cy="0"/>
          </a:xfrm>
          <a:prstGeom prst="line">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CF2D5D6-C786-5E84-2B55-3C5BE16A50DD}"/>
              </a:ext>
            </a:extLst>
          </p:cNvPr>
          <p:cNvSpPr txBox="1"/>
          <p:nvPr/>
        </p:nvSpPr>
        <p:spPr>
          <a:xfrm>
            <a:off x="1230233"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E59F22FA-058C-AE68-EA14-049C2294C397}"/>
              </a:ext>
            </a:extLst>
          </p:cNvPr>
          <p:cNvSpPr txBox="1"/>
          <p:nvPr/>
        </p:nvSpPr>
        <p:spPr>
          <a:xfrm>
            <a:off x="4143331"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A65AB6DB-D802-CF90-B5CC-DACA134445D8}"/>
              </a:ext>
            </a:extLst>
          </p:cNvPr>
          <p:cNvSpPr txBox="1"/>
          <p:nvPr/>
        </p:nvSpPr>
        <p:spPr>
          <a:xfrm>
            <a:off x="6893300"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7" name="Oval 16">
            <a:extLst>
              <a:ext uri="{FF2B5EF4-FFF2-40B4-BE49-F238E27FC236}">
                <a16:creationId xmlns:a16="http://schemas.microsoft.com/office/drawing/2014/main" id="{D9EB0ABF-19B5-B2B6-A911-E3BD9C96715D}"/>
              </a:ext>
            </a:extLst>
          </p:cNvPr>
          <p:cNvSpPr/>
          <p:nvPr/>
        </p:nvSpPr>
        <p:spPr>
          <a:xfrm>
            <a:off x="1771882"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B0BA2C0B-E3DA-784D-951A-87A852A906F3}"/>
              </a:ext>
            </a:extLst>
          </p:cNvPr>
          <p:cNvSpPr/>
          <p:nvPr/>
        </p:nvSpPr>
        <p:spPr>
          <a:xfrm>
            <a:off x="4684981"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F94DE55F-290F-7660-E5EC-967874DC59C7}"/>
              </a:ext>
            </a:extLst>
          </p:cNvPr>
          <p:cNvSpPr/>
          <p:nvPr/>
        </p:nvSpPr>
        <p:spPr>
          <a:xfrm>
            <a:off x="7434950"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 name="Rectangle 4">
            <a:extLst>
              <a:ext uri="{FF2B5EF4-FFF2-40B4-BE49-F238E27FC236}">
                <a16:creationId xmlns:a16="http://schemas.microsoft.com/office/drawing/2014/main" id="{E06A201C-B0AA-6CDF-9716-0C47ADD65024}"/>
              </a:ext>
            </a:extLst>
          </p:cNvPr>
          <p:cNvSpPr/>
          <p:nvPr/>
        </p:nvSpPr>
        <p:spPr>
          <a:xfrm>
            <a:off x="1734569" y="2608621"/>
            <a:ext cx="1715293" cy="513667"/>
          </a:xfrm>
          <a:prstGeom prst="rect">
            <a:avLst/>
          </a:prstGeom>
        </p:spPr>
        <p:txBody>
          <a:bodyPr wrap="square">
            <a:spAutoFit/>
          </a:bodyPr>
          <a:lstStyle/>
          <a:p>
            <a:pPr>
              <a:lnSpc>
                <a:spcPct val="120000"/>
              </a:lnSpc>
            </a:pPr>
            <a:r>
              <a:rPr lang="en-US" sz="1200" b="1" noProof="1">
                <a:solidFill>
                  <a:srgbClr val="000000"/>
                </a:solidFill>
                <a:latin typeface="Century Gothic"/>
                <a:cs typeface="Heebo" panose="00000500000000000000" pitchFamily="2" charset="-79"/>
              </a:rPr>
              <a:t>Identify potential income streams</a:t>
            </a:r>
          </a:p>
        </p:txBody>
      </p:sp>
      <p:sp>
        <p:nvSpPr>
          <p:cNvPr id="6" name="Rectangle 5">
            <a:extLst>
              <a:ext uri="{FF2B5EF4-FFF2-40B4-BE49-F238E27FC236}">
                <a16:creationId xmlns:a16="http://schemas.microsoft.com/office/drawing/2014/main" id="{C10C217A-E463-6A25-233C-8E1FC70A0F2E}"/>
              </a:ext>
            </a:extLst>
          </p:cNvPr>
          <p:cNvSpPr/>
          <p:nvPr/>
        </p:nvSpPr>
        <p:spPr>
          <a:xfrm>
            <a:off x="1743047" y="3149099"/>
            <a:ext cx="2566735" cy="3347455"/>
          </a:xfrm>
          <a:prstGeom prst="rect">
            <a:avLst/>
          </a:prstGeom>
          <a:noFill/>
        </p:spPr>
        <p:txBody>
          <a:bodyPr wrap="square">
            <a:spAutoFit/>
          </a:bodyPr>
          <a:lstStyle/>
          <a:p>
            <a:pPr lvl="0">
              <a:lnSpc>
                <a:spcPct val="130000"/>
              </a:lnSpc>
              <a:spcAft>
                <a:spcPts val="600"/>
              </a:spcAft>
            </a:pPr>
            <a:r>
              <a:rPr lang="en-US" sz="1000" i="1" noProof="1">
                <a:solidFill>
                  <a:srgbClr val="000000"/>
                </a:solidFill>
              </a:rPr>
              <a:t>What are the possible ways this solution could generate income or funding? </a:t>
            </a:r>
          </a:p>
          <a:p>
            <a:pPr lvl="0">
              <a:lnSpc>
                <a:spcPct val="130000"/>
              </a:lnSpc>
            </a:pPr>
            <a:r>
              <a:rPr lang="en-US" sz="1000" noProof="1">
                <a:solidFill>
                  <a:srgbClr val="000000"/>
                </a:solidFill>
              </a:rPr>
              <a:t>Think broadly, include both commercial and non-commercial sources.</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Examples: </a:t>
            </a:r>
          </a:p>
          <a:p>
            <a:pPr marL="171450" lvl="0" indent="-171450">
              <a:lnSpc>
                <a:spcPct val="130000"/>
              </a:lnSpc>
              <a:buFont typeface="Arial" panose="020B0604020202020204" pitchFamily="34" charset="0"/>
              <a:buChar char="•"/>
            </a:pPr>
            <a:r>
              <a:rPr lang="en-US" sz="1000" noProof="1">
                <a:solidFill>
                  <a:srgbClr val="464E8E"/>
                </a:solidFill>
              </a:rPr>
              <a:t>Grants (e.g. innovation or scaling grants).</a:t>
            </a:r>
          </a:p>
          <a:p>
            <a:pPr marL="171450" lvl="0" indent="-171450">
              <a:lnSpc>
                <a:spcPct val="130000"/>
              </a:lnSpc>
              <a:buFont typeface="Arial" panose="020B0604020202020204" pitchFamily="34" charset="0"/>
              <a:buChar char="•"/>
            </a:pPr>
            <a:r>
              <a:rPr lang="en-US" sz="1000" noProof="1">
                <a:solidFill>
                  <a:srgbClr val="464E8E"/>
                </a:solidFill>
              </a:rPr>
              <a:t>Revenue from sales of the solution.</a:t>
            </a:r>
          </a:p>
          <a:p>
            <a:pPr marL="171450" lvl="0" indent="-171450">
              <a:lnSpc>
                <a:spcPct val="130000"/>
              </a:lnSpc>
              <a:buFont typeface="Arial" panose="020B0604020202020204" pitchFamily="34" charset="0"/>
              <a:buChar char="•"/>
            </a:pPr>
            <a:r>
              <a:rPr lang="en-US" sz="1000" noProof="1">
                <a:solidFill>
                  <a:srgbClr val="464E8E"/>
                </a:solidFill>
              </a:rPr>
              <a:t>Subscriptions or service fees.</a:t>
            </a:r>
          </a:p>
          <a:p>
            <a:pPr marL="171450" lvl="0" indent="-171450">
              <a:lnSpc>
                <a:spcPct val="130000"/>
              </a:lnSpc>
              <a:buFont typeface="Arial" panose="020B0604020202020204" pitchFamily="34" charset="0"/>
              <a:buChar char="•"/>
            </a:pPr>
            <a:r>
              <a:rPr lang="en-US" sz="1000" noProof="1">
                <a:solidFill>
                  <a:srgbClr val="464E8E"/>
                </a:solidFill>
              </a:rPr>
              <a:t>Contracts with organisations or governments.</a:t>
            </a:r>
          </a:p>
          <a:p>
            <a:pPr marL="171450" lvl="0" indent="-171450">
              <a:lnSpc>
                <a:spcPct val="130000"/>
              </a:lnSpc>
              <a:buFont typeface="Arial" panose="020B0604020202020204" pitchFamily="34" charset="0"/>
              <a:buChar char="•"/>
            </a:pPr>
            <a:r>
              <a:rPr lang="en-US" sz="1000" noProof="1">
                <a:solidFill>
                  <a:srgbClr val="464E8E"/>
                </a:solidFill>
              </a:rPr>
              <a:t>Donations or fundraising.</a:t>
            </a:r>
          </a:p>
          <a:p>
            <a:pPr marL="171450" lvl="0" indent="-171450">
              <a:lnSpc>
                <a:spcPct val="130000"/>
              </a:lnSpc>
              <a:buFont typeface="Arial" panose="020B0604020202020204" pitchFamily="34" charset="0"/>
              <a:buChar char="•"/>
            </a:pPr>
            <a:r>
              <a:rPr lang="en-US" sz="1000" noProof="1">
                <a:solidFill>
                  <a:srgbClr val="464E8E"/>
                </a:solidFill>
              </a:rPr>
              <a:t>Partnerships (e.g. corporate or NGO support).</a:t>
            </a:r>
          </a:p>
          <a:p>
            <a:pPr marL="0" marR="0" lvl="0" indent="0" algn="l" defTabSz="914330" rtl="0" eaLnBrk="1" fontAlgn="auto" latinLnBrk="0" hangingPunct="1">
              <a:lnSpc>
                <a:spcPct val="130000"/>
              </a:lnSpc>
              <a:spcBef>
                <a:spcPts val="0"/>
              </a:spcBef>
              <a:spcAft>
                <a:spcPts val="0"/>
              </a:spcAft>
              <a:buClrTx/>
              <a:buSzTx/>
              <a:buFontTx/>
              <a:buNone/>
              <a:tabLst/>
              <a:defRPr/>
            </a:pP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7" name="Rectangle 6">
            <a:extLst>
              <a:ext uri="{FF2B5EF4-FFF2-40B4-BE49-F238E27FC236}">
                <a16:creationId xmlns:a16="http://schemas.microsoft.com/office/drawing/2014/main" id="{E841E2E5-7383-2F89-58FA-B185C4EBBE7C}"/>
              </a:ext>
            </a:extLst>
          </p:cNvPr>
          <p:cNvSpPr/>
          <p:nvPr/>
        </p:nvSpPr>
        <p:spPr>
          <a:xfrm>
            <a:off x="4640591" y="2608621"/>
            <a:ext cx="1772140" cy="513730"/>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Define how each income stream works</a:t>
            </a:r>
          </a:p>
        </p:txBody>
      </p:sp>
      <p:sp>
        <p:nvSpPr>
          <p:cNvPr id="8" name="Rectangle 7">
            <a:extLst>
              <a:ext uri="{FF2B5EF4-FFF2-40B4-BE49-F238E27FC236}">
                <a16:creationId xmlns:a16="http://schemas.microsoft.com/office/drawing/2014/main" id="{6752B463-45A9-EF1D-7D6E-F8DDE975DC70}"/>
              </a:ext>
            </a:extLst>
          </p:cNvPr>
          <p:cNvSpPr/>
          <p:nvPr/>
        </p:nvSpPr>
        <p:spPr>
          <a:xfrm>
            <a:off x="4640590" y="3149099"/>
            <a:ext cx="2363654" cy="2470292"/>
          </a:xfrm>
          <a:prstGeom prst="rect">
            <a:avLst/>
          </a:prstGeom>
          <a:noFill/>
        </p:spPr>
        <p:txBody>
          <a:bodyPr wrap="square">
            <a:spAutoFit/>
          </a:bodyPr>
          <a:lstStyle/>
          <a:p>
            <a:pPr lvl="0">
              <a:lnSpc>
                <a:spcPct val="130000"/>
              </a:lnSpc>
            </a:pPr>
            <a:r>
              <a:rPr lang="en-US" sz="1000" noProof="1">
                <a:solidFill>
                  <a:srgbClr val="000000"/>
                </a:solidFill>
              </a:rPr>
              <a:t>For each income stream, clarify: type of income (e.g. grant, sales, investment, partnership), how it is paid (one-off payment; recurring, e.g. subscription or service fee; or project-based funding), and when it comes in (early-stage funding, e.g. grants, or long-term revenue).</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 “A donor grant funds testing, while later revenue comes from service contracts with NGOs.”</a:t>
            </a:r>
            <a:endParaRPr kumimoji="0" lang="en-US" sz="1000" b="0" i="0" u="none" strike="noStrike" kern="1200" cap="none" spc="0" normalizeH="0" baseline="0" noProof="1">
              <a:ln>
                <a:noFill/>
              </a:ln>
              <a:solidFill>
                <a:srgbClr val="464E8E"/>
              </a:solidFill>
              <a:effectLst/>
              <a:uLnTx/>
              <a:uFillTx/>
              <a:latin typeface="Lato"/>
              <a:ea typeface="+mn-ea"/>
              <a:cs typeface="+mn-cs"/>
            </a:endParaRPr>
          </a:p>
        </p:txBody>
      </p:sp>
      <p:sp>
        <p:nvSpPr>
          <p:cNvPr id="9" name="Rectangle 8">
            <a:extLst>
              <a:ext uri="{FF2B5EF4-FFF2-40B4-BE49-F238E27FC236}">
                <a16:creationId xmlns:a16="http://schemas.microsoft.com/office/drawing/2014/main" id="{B3BDE257-6806-6023-E3B4-C9D565065244}"/>
              </a:ext>
            </a:extLst>
          </p:cNvPr>
          <p:cNvSpPr/>
          <p:nvPr/>
        </p:nvSpPr>
        <p:spPr>
          <a:xfrm>
            <a:off x="7355093" y="2608621"/>
            <a:ext cx="1904307" cy="513730"/>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Identify who provides the income</a:t>
            </a:r>
          </a:p>
        </p:txBody>
      </p:sp>
      <p:sp>
        <p:nvSpPr>
          <p:cNvPr id="10" name="Rectangle 9">
            <a:extLst>
              <a:ext uri="{FF2B5EF4-FFF2-40B4-BE49-F238E27FC236}">
                <a16:creationId xmlns:a16="http://schemas.microsoft.com/office/drawing/2014/main" id="{0A3CB7DC-E540-6315-8183-457188366F9C}"/>
              </a:ext>
            </a:extLst>
          </p:cNvPr>
          <p:cNvSpPr/>
          <p:nvPr/>
        </p:nvSpPr>
        <p:spPr>
          <a:xfrm>
            <a:off x="7355093" y="3149099"/>
            <a:ext cx="2566736" cy="2870401"/>
          </a:xfrm>
          <a:prstGeom prst="rect">
            <a:avLst/>
          </a:prstGeom>
          <a:noFill/>
        </p:spPr>
        <p:txBody>
          <a:bodyPr wrap="square">
            <a:spAutoFit/>
          </a:bodyPr>
          <a:lstStyle/>
          <a:p>
            <a:pPr lvl="0">
              <a:lnSpc>
                <a:spcPct val="130000"/>
              </a:lnSpc>
            </a:pPr>
            <a:r>
              <a:rPr lang="en-US" sz="1000" noProof="1">
                <a:solidFill>
                  <a:srgbClr val="000000"/>
                </a:solidFill>
              </a:rPr>
              <a:t>Who would pay or fund this? Be specific about types of actors, a specific organisation or department (IKEA Foundation, CSR departments at Company X, HIP). </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Examples:</a:t>
            </a:r>
          </a:p>
          <a:p>
            <a:pPr marL="171450" lvl="0" indent="-171450">
              <a:lnSpc>
                <a:spcPct val="130000"/>
              </a:lnSpc>
              <a:buFont typeface="Arial" panose="020B0604020202020204" pitchFamily="34" charset="0"/>
              <a:buChar char="•"/>
            </a:pPr>
            <a:r>
              <a:rPr lang="en-US" sz="1000" noProof="1">
                <a:solidFill>
                  <a:srgbClr val="464E8E"/>
                </a:solidFill>
              </a:rPr>
              <a:t>Donors or foundations.</a:t>
            </a:r>
          </a:p>
          <a:p>
            <a:pPr marL="171450" lvl="0" indent="-171450">
              <a:lnSpc>
                <a:spcPct val="130000"/>
              </a:lnSpc>
              <a:buFont typeface="Arial" panose="020B0604020202020204" pitchFamily="34" charset="0"/>
              <a:buChar char="•"/>
            </a:pPr>
            <a:r>
              <a:rPr lang="en-US" sz="1000" noProof="1">
                <a:solidFill>
                  <a:srgbClr val="464E8E"/>
                </a:solidFill>
              </a:rPr>
              <a:t>Governments or public sector.</a:t>
            </a:r>
          </a:p>
          <a:p>
            <a:pPr marL="171450" lvl="0" indent="-171450">
              <a:lnSpc>
                <a:spcPct val="130000"/>
              </a:lnSpc>
              <a:buFont typeface="Arial" panose="020B0604020202020204" pitchFamily="34" charset="0"/>
              <a:buChar char="•"/>
            </a:pPr>
            <a:r>
              <a:rPr lang="en-US" sz="1000" noProof="1">
                <a:solidFill>
                  <a:srgbClr val="464E8E"/>
                </a:solidFill>
              </a:rPr>
              <a:t>NGOs or implementing partners.</a:t>
            </a:r>
          </a:p>
          <a:p>
            <a:pPr marL="171450" lvl="0" indent="-171450">
              <a:lnSpc>
                <a:spcPct val="130000"/>
              </a:lnSpc>
              <a:buFont typeface="Arial" panose="020B0604020202020204" pitchFamily="34" charset="0"/>
              <a:buChar char="•"/>
            </a:pPr>
            <a:r>
              <a:rPr lang="en-US" sz="1000" noProof="1">
                <a:solidFill>
                  <a:srgbClr val="464E8E"/>
                </a:solidFill>
              </a:rPr>
              <a:t>Private sector partners.</a:t>
            </a:r>
          </a:p>
          <a:p>
            <a:pPr marL="171450" lvl="0" indent="-171450">
              <a:lnSpc>
                <a:spcPct val="130000"/>
              </a:lnSpc>
              <a:buFont typeface="Arial" panose="020B0604020202020204" pitchFamily="34" charset="0"/>
              <a:buChar char="•"/>
            </a:pPr>
            <a:r>
              <a:rPr lang="en-US" sz="1000" noProof="1">
                <a:solidFill>
                  <a:srgbClr val="464E8E"/>
                </a:solidFill>
              </a:rPr>
              <a:t>Bank, investor, insurance or micro-finance institution.</a:t>
            </a:r>
          </a:p>
          <a:p>
            <a:pPr marL="171450" lvl="0" indent="-171450">
              <a:lnSpc>
                <a:spcPct val="130000"/>
              </a:lnSpc>
              <a:buFont typeface="Arial" panose="020B0604020202020204" pitchFamily="34" charset="0"/>
              <a:buChar char="•"/>
            </a:pPr>
            <a:r>
              <a:rPr lang="en-US" sz="1000" noProof="1">
                <a:solidFill>
                  <a:srgbClr val="464E8E"/>
                </a:solidFill>
              </a:rPr>
              <a:t>End-users or customers.</a:t>
            </a:r>
            <a:endParaRPr kumimoji="0" lang="en-US" sz="1000" b="0" i="0" u="none" strike="noStrike" kern="1200" cap="none" spc="0" normalizeH="0" baseline="0" noProof="1">
              <a:ln>
                <a:noFill/>
              </a:ln>
              <a:solidFill>
                <a:srgbClr val="464E8E"/>
              </a:solidFill>
              <a:effectLst/>
              <a:uLnTx/>
              <a:uFillTx/>
              <a:latin typeface="Lato"/>
              <a:ea typeface="+mn-ea"/>
              <a:cs typeface="+mn-cs"/>
            </a:endParaRPr>
          </a:p>
        </p:txBody>
      </p:sp>
      <p:cxnSp>
        <p:nvCxnSpPr>
          <p:cNvPr id="30" name="Straight Connector 29">
            <a:extLst>
              <a:ext uri="{FF2B5EF4-FFF2-40B4-BE49-F238E27FC236}">
                <a16:creationId xmlns:a16="http://schemas.microsoft.com/office/drawing/2014/main" id="{F12C4BF3-DBD3-C8EA-3EC1-6AE9103C1FED}"/>
              </a:ext>
            </a:extLst>
          </p:cNvPr>
          <p:cNvCxnSpPr>
            <a:cxnSpLocks/>
          </p:cNvCxnSpPr>
          <p:nvPr/>
        </p:nvCxnSpPr>
        <p:spPr>
          <a:xfrm>
            <a:off x="7579091" y="2376106"/>
            <a:ext cx="3605203" cy="0"/>
          </a:xfrm>
          <a:prstGeom prst="line">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50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065E3-A498-FC76-2CAB-023779D001B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4801337-3EB0-44B3-EF9C-208617E8871A}"/>
              </a:ext>
            </a:extLst>
          </p:cNvPr>
          <p:cNvGraphicFramePr>
            <a:graphicFrameLocks noGrp="1"/>
          </p:cNvGraphicFramePr>
          <p:nvPr>
            <p:extLst>
              <p:ext uri="{D42A27DB-BD31-4B8C-83A1-F6EECF244321}">
                <p14:modId xmlns:p14="http://schemas.microsoft.com/office/powerpoint/2010/main" val="1821904554"/>
              </p:ext>
            </p:extLst>
          </p:nvPr>
        </p:nvGraphicFramePr>
        <p:xfrm>
          <a:off x="510819" y="333009"/>
          <a:ext cx="11164884" cy="5999367"/>
        </p:xfrm>
        <a:graphic>
          <a:graphicData uri="http://schemas.openxmlformats.org/drawingml/2006/table">
            <a:tbl>
              <a:tblPr firstRow="1" bandRow="1">
                <a:tableStyleId>{5C22544A-7EE6-4342-B048-85BDC9FD1C3A}</a:tableStyleId>
              </a:tblPr>
              <a:tblGrid>
                <a:gridCol w="3721628">
                  <a:extLst>
                    <a:ext uri="{9D8B030D-6E8A-4147-A177-3AD203B41FA5}">
                      <a16:colId xmlns:a16="http://schemas.microsoft.com/office/drawing/2014/main" val="4279602879"/>
                    </a:ext>
                  </a:extLst>
                </a:gridCol>
                <a:gridCol w="3721628">
                  <a:extLst>
                    <a:ext uri="{9D8B030D-6E8A-4147-A177-3AD203B41FA5}">
                      <a16:colId xmlns:a16="http://schemas.microsoft.com/office/drawing/2014/main" val="3238848192"/>
                    </a:ext>
                  </a:extLst>
                </a:gridCol>
                <a:gridCol w="3721628">
                  <a:extLst>
                    <a:ext uri="{9D8B030D-6E8A-4147-A177-3AD203B41FA5}">
                      <a16:colId xmlns:a16="http://schemas.microsoft.com/office/drawing/2014/main" val="785598401"/>
                    </a:ext>
                  </a:extLst>
                </a:gridCol>
              </a:tblGrid>
              <a:tr h="701375">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Income stream</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Revenue model/ dynamics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Who pays/ funds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6571251"/>
                  </a:ext>
                </a:extLst>
              </a:tr>
              <a:tr h="937843">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main ways we can generate income or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Which income streams are most realistic and relevant for our solution?</a:t>
                      </a:r>
                    </a:p>
                  </a:txBody>
                  <a:tcPr marL="208800" marR="208800" marT="208800" marB="208800">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9141"/>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does each income stream work over time (one-off, recurring, project-based)?</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and when do we get paid?</a:t>
                      </a:r>
                      <a:endParaRPr lang="en-US" sz="900" b="0" i="0" noProof="1">
                        <a:solidFill>
                          <a:schemeClr val="tx2"/>
                        </a:solidFill>
                      </a:endParaRPr>
                    </a:p>
                  </a:txBody>
                  <a:tcPr marL="208800" marR="208800" marT="208800" marB="2088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9141"/>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Who are the key actors that would pay for or fund the solution?</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Why would they choose to support or invest in it?</a:t>
                      </a:r>
                    </a:p>
                  </a:txBody>
                  <a:tcPr marL="208800" marR="208800" marT="208800" marB="2088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9141"/>
                      </a:schemeClr>
                    </a:solidFill>
                  </a:tcPr>
                </a:tc>
                <a:extLst>
                  <a:ext uri="{0D108BD9-81ED-4DB2-BD59-A6C34878D82A}">
                    <a16:rowId xmlns:a16="http://schemas.microsoft.com/office/drawing/2014/main" val="2838399120"/>
                  </a:ext>
                </a:extLst>
              </a:tr>
              <a:tr h="789046">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114461994"/>
                  </a:ext>
                </a:extLst>
              </a:tr>
              <a:tr h="789046">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5749474"/>
                  </a:ext>
                </a:extLst>
              </a:tr>
              <a:tr h="664337">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2010143"/>
                  </a:ext>
                </a:extLst>
              </a:tr>
              <a:tr h="789046">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943413954"/>
                  </a:ext>
                </a:extLst>
              </a:tr>
              <a:tr h="664337">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877212551"/>
                  </a:ext>
                </a:extLst>
              </a:tr>
              <a:tr h="664337">
                <a:tc>
                  <a:txBody>
                    <a:bodyPr/>
                    <a:lstStyle/>
                    <a:p>
                      <a:pPr algn="l">
                        <a:buNone/>
                      </a:pPr>
                      <a:endParaRPr lang="en-US" sz="900" b="0" i="0" noProof="1">
                        <a:solidFill>
                          <a:srgbClr val="464E8E"/>
                        </a:solidFill>
                      </a:endParaRPr>
                    </a:p>
                  </a:txBody>
                  <a:tcPr marL="208800" marR="208800" marT="208800" marB="20880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8800" marR="208800" marT="208800" marB="20880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3398009549"/>
                  </a:ext>
                </a:extLst>
              </a:tr>
            </a:tbl>
          </a:graphicData>
        </a:graphic>
      </p:graphicFrame>
      <p:sp>
        <p:nvSpPr>
          <p:cNvPr id="5" name="Footer Placeholder 4">
            <a:extLst>
              <a:ext uri="{FF2B5EF4-FFF2-40B4-BE49-F238E27FC236}">
                <a16:creationId xmlns:a16="http://schemas.microsoft.com/office/drawing/2014/main" id="{7F3F19E2-904B-32F4-FD70-E600DBC3BAC8}"/>
              </a:ext>
            </a:extLst>
          </p:cNvPr>
          <p:cNvSpPr>
            <a:spLocks noGrp="1"/>
          </p:cNvSpPr>
          <p:nvPr>
            <p:ph type="ftr" sz="quarter" idx="12"/>
          </p:nvPr>
        </p:nvSpPr>
        <p:spPr/>
        <p:txBody>
          <a:bodyPr/>
          <a:lstStyle/>
          <a:p>
            <a:r>
              <a:rPr lang="en-US" noProof="1"/>
              <a:t>Tool: Map financial income streams – part 1</a:t>
            </a:r>
          </a:p>
        </p:txBody>
      </p:sp>
      <p:sp>
        <p:nvSpPr>
          <p:cNvPr id="2" name="Rounded Rectangle 1">
            <a:extLst>
              <a:ext uri="{FF2B5EF4-FFF2-40B4-BE49-F238E27FC236}">
                <a16:creationId xmlns:a16="http://schemas.microsoft.com/office/drawing/2014/main" id="{576E23B4-7D43-9AAF-E7D1-F03B77AC08AA}"/>
              </a:ext>
            </a:extLst>
          </p:cNvPr>
          <p:cNvSpPr/>
          <p:nvPr/>
        </p:nvSpPr>
        <p:spPr>
          <a:xfrm>
            <a:off x="503619" y="333008"/>
            <a:ext cx="3641475" cy="612493"/>
          </a:xfrm>
          <a:prstGeom prst="roundRect">
            <a:avLst>
              <a:gd name="adj" fmla="val 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9" name="Rounded Rectangle 38">
            <a:extLst>
              <a:ext uri="{FF2B5EF4-FFF2-40B4-BE49-F238E27FC236}">
                <a16:creationId xmlns:a16="http://schemas.microsoft.com/office/drawing/2014/main" id="{F045063C-D2DA-8118-3BCD-09D2107BE563}"/>
              </a:ext>
            </a:extLst>
          </p:cNvPr>
          <p:cNvSpPr/>
          <p:nvPr/>
        </p:nvSpPr>
        <p:spPr>
          <a:xfrm>
            <a:off x="4231602" y="333008"/>
            <a:ext cx="3641475" cy="612493"/>
          </a:xfrm>
          <a:prstGeom prst="roundRect">
            <a:avLst>
              <a:gd name="adj" fmla="val 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0" name="Rounded Rectangle 39">
            <a:extLst>
              <a:ext uri="{FF2B5EF4-FFF2-40B4-BE49-F238E27FC236}">
                <a16:creationId xmlns:a16="http://schemas.microsoft.com/office/drawing/2014/main" id="{FDBE4421-5431-89BB-CAE3-C512C806584D}"/>
              </a:ext>
            </a:extLst>
          </p:cNvPr>
          <p:cNvSpPr/>
          <p:nvPr/>
        </p:nvSpPr>
        <p:spPr>
          <a:xfrm>
            <a:off x="7947145" y="333008"/>
            <a:ext cx="3641475" cy="612493"/>
          </a:xfrm>
          <a:prstGeom prst="roundRect">
            <a:avLst>
              <a:gd name="adj" fmla="val 1179"/>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72375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295AD-DA60-DB50-F842-740D0D0E15A6}"/>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D6D0DAD-B8B0-8782-608A-9B59BFE96C23}"/>
              </a:ext>
            </a:extLst>
          </p:cNvPr>
          <p:cNvCxnSpPr>
            <a:cxnSpLocks/>
            <a:stCxn id="17" idx="2"/>
          </p:cNvCxnSpPr>
          <p:nvPr/>
        </p:nvCxnSpPr>
        <p:spPr>
          <a:xfrm>
            <a:off x="2369041" y="2376107"/>
            <a:ext cx="9822959"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08DAB8F5-D5D0-49DF-85F1-B2987E8F328F}"/>
              </a:ext>
            </a:extLst>
          </p:cNvPr>
          <p:cNvSpPr>
            <a:spLocks noGrp="1"/>
          </p:cNvSpPr>
          <p:nvPr>
            <p:ph type="title"/>
          </p:nvPr>
        </p:nvSpPr>
        <p:spPr>
          <a:xfrm>
            <a:off x="1100665" y="642539"/>
            <a:ext cx="6656184" cy="694850"/>
          </a:xfrm>
        </p:spPr>
        <p:txBody>
          <a:bodyPr>
            <a:normAutofit/>
          </a:bodyPr>
          <a:lstStyle/>
          <a:p>
            <a:pPr defTabSz="914330">
              <a:spcBef>
                <a:spcPts val="0"/>
              </a:spcBef>
              <a:defRPr/>
            </a:pPr>
            <a:r>
              <a:rPr lang="en-US" sz="3600" noProof="1">
                <a:solidFill>
                  <a:srgbClr val="000000"/>
                </a:solidFill>
                <a:latin typeface="Innovation Norway" panose="020B0500030000000000" pitchFamily="34" charset="77"/>
              </a:rPr>
              <a:t>How to use the tool: </a:t>
            </a:r>
            <a:r>
              <a:rPr lang="en-US" sz="3600" i="1" noProof="1">
                <a:solidFill>
                  <a:schemeClr val="accent1"/>
                </a:solidFill>
                <a:latin typeface="Innovation Norway" panose="020B0500030000000000" pitchFamily="34" charset="77"/>
              </a:rPr>
              <a:t>Part 2</a:t>
            </a:r>
            <a:endParaRPr lang="en-US" sz="3600" noProof="1">
              <a:solidFill>
                <a:srgbClr val="000000"/>
              </a:solidFill>
              <a:latin typeface="Innovation Norway" panose="020B0500030000000000" pitchFamily="34" charset="77"/>
            </a:endParaRPr>
          </a:p>
        </p:txBody>
      </p:sp>
      <p:cxnSp>
        <p:nvCxnSpPr>
          <p:cNvPr id="11" name="Straight Connector 10">
            <a:extLst>
              <a:ext uri="{FF2B5EF4-FFF2-40B4-BE49-F238E27FC236}">
                <a16:creationId xmlns:a16="http://schemas.microsoft.com/office/drawing/2014/main" id="{8A3213C5-1237-A159-06D0-D3D75510CC04}"/>
              </a:ext>
            </a:extLst>
          </p:cNvPr>
          <p:cNvCxnSpPr>
            <a:cxnSpLocks/>
          </p:cNvCxnSpPr>
          <p:nvPr/>
        </p:nvCxnSpPr>
        <p:spPr>
          <a:xfrm>
            <a:off x="0" y="2376106"/>
            <a:ext cx="2052735" cy="0"/>
          </a:xfrm>
          <a:prstGeom prst="line">
            <a:avLst/>
          </a:prstGeom>
          <a:ln w="127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B03D0E0-ABC3-3982-1AF1-BBB190101543}"/>
              </a:ext>
            </a:extLst>
          </p:cNvPr>
          <p:cNvSpPr txBox="1"/>
          <p:nvPr/>
        </p:nvSpPr>
        <p:spPr>
          <a:xfrm>
            <a:off x="1827392"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4</a:t>
            </a:r>
          </a:p>
        </p:txBody>
      </p:sp>
      <p:sp>
        <p:nvSpPr>
          <p:cNvPr id="13" name="TextBox 12">
            <a:extLst>
              <a:ext uri="{FF2B5EF4-FFF2-40B4-BE49-F238E27FC236}">
                <a16:creationId xmlns:a16="http://schemas.microsoft.com/office/drawing/2014/main" id="{F76D93A8-F41F-50F3-A517-2D2488B4C53B}"/>
              </a:ext>
            </a:extLst>
          </p:cNvPr>
          <p:cNvSpPr txBox="1"/>
          <p:nvPr/>
        </p:nvSpPr>
        <p:spPr>
          <a:xfrm>
            <a:off x="4656166"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5</a:t>
            </a:r>
          </a:p>
        </p:txBody>
      </p:sp>
      <p:sp>
        <p:nvSpPr>
          <p:cNvPr id="14" name="TextBox 13">
            <a:extLst>
              <a:ext uri="{FF2B5EF4-FFF2-40B4-BE49-F238E27FC236}">
                <a16:creationId xmlns:a16="http://schemas.microsoft.com/office/drawing/2014/main" id="{30929B52-D537-BE10-F134-62D2A5BED2C5}"/>
              </a:ext>
            </a:extLst>
          </p:cNvPr>
          <p:cNvSpPr txBox="1"/>
          <p:nvPr/>
        </p:nvSpPr>
        <p:spPr>
          <a:xfrm>
            <a:off x="7490459" y="1731318"/>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6</a:t>
            </a:r>
          </a:p>
        </p:txBody>
      </p:sp>
      <p:sp>
        <p:nvSpPr>
          <p:cNvPr id="17" name="Oval 16">
            <a:extLst>
              <a:ext uri="{FF2B5EF4-FFF2-40B4-BE49-F238E27FC236}">
                <a16:creationId xmlns:a16="http://schemas.microsoft.com/office/drawing/2014/main" id="{4620D264-AF06-9DFB-4A82-21C166AB5D69}"/>
              </a:ext>
            </a:extLst>
          </p:cNvPr>
          <p:cNvSpPr/>
          <p:nvPr/>
        </p:nvSpPr>
        <p:spPr>
          <a:xfrm>
            <a:off x="2369041"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97C41DBF-0574-265B-43B6-3B3A9A69D77C}"/>
              </a:ext>
            </a:extLst>
          </p:cNvPr>
          <p:cNvSpPr/>
          <p:nvPr/>
        </p:nvSpPr>
        <p:spPr>
          <a:xfrm>
            <a:off x="5197816"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4BE82EB7-4A2E-88D6-8761-46A730CAE326}"/>
              </a:ext>
            </a:extLst>
          </p:cNvPr>
          <p:cNvSpPr/>
          <p:nvPr/>
        </p:nvSpPr>
        <p:spPr>
          <a:xfrm>
            <a:off x="8032109" y="2304036"/>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D911298B-DDB3-361D-6F6B-A75619CABFE0}"/>
              </a:ext>
            </a:extLst>
          </p:cNvPr>
          <p:cNvSpPr/>
          <p:nvPr/>
        </p:nvSpPr>
        <p:spPr>
          <a:xfrm>
            <a:off x="2331728" y="2608621"/>
            <a:ext cx="2333504" cy="513730"/>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Understand expectations and requirements</a:t>
            </a:r>
          </a:p>
        </p:txBody>
      </p:sp>
      <p:sp>
        <p:nvSpPr>
          <p:cNvPr id="23" name="Rectangle 22">
            <a:extLst>
              <a:ext uri="{FF2B5EF4-FFF2-40B4-BE49-F238E27FC236}">
                <a16:creationId xmlns:a16="http://schemas.microsoft.com/office/drawing/2014/main" id="{D737DEBF-774E-5EC2-4263-4D1BDC3EF4CF}"/>
              </a:ext>
            </a:extLst>
          </p:cNvPr>
          <p:cNvSpPr/>
          <p:nvPr/>
        </p:nvSpPr>
        <p:spPr>
          <a:xfrm>
            <a:off x="2331727" y="3179709"/>
            <a:ext cx="2489043" cy="2670346"/>
          </a:xfrm>
          <a:prstGeom prst="rect">
            <a:avLst/>
          </a:prstGeom>
          <a:noFill/>
        </p:spPr>
        <p:txBody>
          <a:bodyPr wrap="square">
            <a:spAutoFit/>
          </a:bodyPr>
          <a:lstStyle/>
          <a:p>
            <a:pPr lvl="0">
              <a:lnSpc>
                <a:spcPct val="130000"/>
              </a:lnSpc>
            </a:pPr>
            <a:r>
              <a:rPr lang="en-US" sz="1000" noProof="1">
                <a:solidFill>
                  <a:srgbClr val="000000"/>
                </a:solidFill>
              </a:rPr>
              <a:t>What does each funder or payer expect in return? What are their requirements and incentives? This helps you understand what you need to deliver to secure funding. </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Examples:</a:t>
            </a:r>
          </a:p>
          <a:p>
            <a:pPr marL="171450" lvl="0" indent="-171450">
              <a:lnSpc>
                <a:spcPct val="130000"/>
              </a:lnSpc>
              <a:buFont typeface="Arial" panose="020B0604020202020204" pitchFamily="34" charset="0"/>
              <a:buChar char="•"/>
            </a:pPr>
            <a:r>
              <a:rPr lang="en-US" sz="1000" noProof="1">
                <a:solidFill>
                  <a:srgbClr val="464E8E"/>
                </a:solidFill>
              </a:rPr>
              <a:t>Proof of impact or results.</a:t>
            </a:r>
          </a:p>
          <a:p>
            <a:pPr marL="171450" lvl="0" indent="-171450">
              <a:lnSpc>
                <a:spcPct val="130000"/>
              </a:lnSpc>
              <a:buFont typeface="Arial" panose="020B0604020202020204" pitchFamily="34" charset="0"/>
              <a:buChar char="•"/>
            </a:pPr>
            <a:r>
              <a:rPr lang="en-US" sz="1000" noProof="1">
                <a:solidFill>
                  <a:srgbClr val="464E8E"/>
                </a:solidFill>
              </a:rPr>
              <a:t>Number of users reached.</a:t>
            </a:r>
          </a:p>
          <a:p>
            <a:pPr marL="171450" lvl="0" indent="-171450">
              <a:lnSpc>
                <a:spcPct val="130000"/>
              </a:lnSpc>
              <a:buFont typeface="Arial" panose="020B0604020202020204" pitchFamily="34" charset="0"/>
              <a:buChar char="•"/>
            </a:pPr>
            <a:r>
              <a:rPr lang="en-US" sz="1000" noProof="1">
                <a:solidFill>
                  <a:srgbClr val="464E8E"/>
                </a:solidFill>
              </a:rPr>
              <a:t>Participation in programmes.</a:t>
            </a:r>
          </a:p>
          <a:p>
            <a:pPr marL="171450" lvl="0" indent="-171450">
              <a:lnSpc>
                <a:spcPct val="130000"/>
              </a:lnSpc>
              <a:buFont typeface="Arial" panose="020B0604020202020204" pitchFamily="34" charset="0"/>
              <a:buChar char="•"/>
            </a:pPr>
            <a:r>
              <a:rPr lang="en-US" sz="1000" noProof="1">
                <a:solidFill>
                  <a:srgbClr val="464E8E"/>
                </a:solidFill>
              </a:rPr>
              <a:t>Financial return (for investors).</a:t>
            </a:r>
          </a:p>
          <a:p>
            <a:pPr marL="171450" lvl="0" indent="-171450">
              <a:lnSpc>
                <a:spcPct val="130000"/>
              </a:lnSpc>
              <a:buFont typeface="Arial" panose="020B0604020202020204" pitchFamily="34" charset="0"/>
              <a:buChar char="•"/>
            </a:pPr>
            <a:r>
              <a:rPr lang="en-US" sz="1000" noProof="1">
                <a:solidFill>
                  <a:srgbClr val="464E8E"/>
                </a:solidFill>
              </a:rPr>
              <a:t>Delivered and high-quality solution (users and adopters).</a:t>
            </a:r>
            <a:endParaRPr kumimoji="0" lang="en-US" sz="1000" b="0" i="0" u="none" strike="noStrike" kern="1200" cap="none" spc="0" normalizeH="0" baseline="0" noProof="1">
              <a:ln>
                <a:noFill/>
              </a:ln>
              <a:solidFill>
                <a:srgbClr val="464E8E"/>
              </a:solidFill>
              <a:effectLst/>
              <a:uLnTx/>
              <a:uFillTx/>
              <a:latin typeface="Lato"/>
              <a:ea typeface="+mn-ea"/>
              <a:cs typeface="+mn-cs"/>
            </a:endParaRPr>
          </a:p>
        </p:txBody>
      </p:sp>
      <p:sp>
        <p:nvSpPr>
          <p:cNvPr id="24" name="Rectangle 25">
            <a:extLst>
              <a:ext uri="{FF2B5EF4-FFF2-40B4-BE49-F238E27FC236}">
                <a16:creationId xmlns:a16="http://schemas.microsoft.com/office/drawing/2014/main" id="{3C915BFE-1237-F027-4BD8-8C11AEDDCCC2}"/>
              </a:ext>
            </a:extLst>
          </p:cNvPr>
          <p:cNvSpPr/>
          <p:nvPr/>
        </p:nvSpPr>
        <p:spPr>
          <a:xfrm>
            <a:off x="5162138" y="2608621"/>
            <a:ext cx="1929404" cy="513730"/>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Define how to attract and sustain income</a:t>
            </a:r>
          </a:p>
        </p:txBody>
      </p:sp>
      <p:sp>
        <p:nvSpPr>
          <p:cNvPr id="25" name="Rectangle 26">
            <a:extLst>
              <a:ext uri="{FF2B5EF4-FFF2-40B4-BE49-F238E27FC236}">
                <a16:creationId xmlns:a16="http://schemas.microsoft.com/office/drawing/2014/main" id="{E50FFC92-99DB-2B90-1947-4D1A483781FF}"/>
              </a:ext>
            </a:extLst>
          </p:cNvPr>
          <p:cNvSpPr/>
          <p:nvPr/>
        </p:nvSpPr>
        <p:spPr>
          <a:xfrm>
            <a:off x="5162137" y="3149099"/>
            <a:ext cx="2395770" cy="2270237"/>
          </a:xfrm>
          <a:prstGeom prst="rect">
            <a:avLst/>
          </a:prstGeom>
          <a:noFill/>
        </p:spPr>
        <p:txBody>
          <a:bodyPr wrap="square">
            <a:spAutoFit/>
          </a:bodyPr>
          <a:lstStyle/>
          <a:p>
            <a:pPr lvl="0">
              <a:lnSpc>
                <a:spcPct val="130000"/>
              </a:lnSpc>
            </a:pPr>
            <a:r>
              <a:rPr lang="en-US" sz="1000" noProof="1">
                <a:solidFill>
                  <a:srgbClr val="000000"/>
                </a:solidFill>
              </a:rPr>
              <a:t>What can we do to secure and maintain this funding? Think both about how to get funding and how to sustain it over time.</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Examples:</a:t>
            </a:r>
          </a:p>
          <a:p>
            <a:pPr marL="171450" lvl="0" indent="-171450">
              <a:lnSpc>
                <a:spcPct val="130000"/>
              </a:lnSpc>
              <a:buFont typeface="Arial" panose="020B0604020202020204" pitchFamily="34" charset="0"/>
              <a:buChar char="•"/>
            </a:pPr>
            <a:r>
              <a:rPr lang="en-US" sz="1000" noProof="1">
                <a:solidFill>
                  <a:srgbClr val="464E8E"/>
                </a:solidFill>
              </a:rPr>
              <a:t>Build strong evidence of impact.</a:t>
            </a:r>
          </a:p>
          <a:p>
            <a:pPr marL="171450" lvl="0" indent="-171450">
              <a:lnSpc>
                <a:spcPct val="130000"/>
              </a:lnSpc>
              <a:buFont typeface="Arial" panose="020B0604020202020204" pitchFamily="34" charset="0"/>
              <a:buChar char="•"/>
            </a:pPr>
            <a:r>
              <a:rPr lang="en-US" sz="1000" noProof="1">
                <a:solidFill>
                  <a:srgbClr val="464E8E"/>
                </a:solidFill>
              </a:rPr>
              <a:t>Develop clear value propositions.</a:t>
            </a:r>
          </a:p>
          <a:p>
            <a:pPr marL="171450" lvl="0" indent="-171450">
              <a:lnSpc>
                <a:spcPct val="130000"/>
              </a:lnSpc>
              <a:buFont typeface="Arial" panose="020B0604020202020204" pitchFamily="34" charset="0"/>
              <a:buChar char="•"/>
            </a:pPr>
            <a:r>
              <a:rPr lang="en-US" sz="1000" noProof="1">
                <a:solidFill>
                  <a:srgbClr val="464E8E"/>
                </a:solidFill>
              </a:rPr>
              <a:t>Create user or beneficiary stories.</a:t>
            </a:r>
          </a:p>
          <a:p>
            <a:pPr marL="171450" lvl="0" indent="-171450">
              <a:lnSpc>
                <a:spcPct val="130000"/>
              </a:lnSpc>
              <a:buFont typeface="Arial" panose="020B0604020202020204" pitchFamily="34" charset="0"/>
              <a:buChar char="•"/>
            </a:pPr>
            <a:r>
              <a:rPr lang="en-US" sz="1000" noProof="1">
                <a:solidFill>
                  <a:srgbClr val="464E8E"/>
                </a:solidFill>
              </a:rPr>
              <a:t>Build partnerships.</a:t>
            </a:r>
          </a:p>
          <a:p>
            <a:pPr marL="171450" lvl="0" indent="-171450">
              <a:lnSpc>
                <a:spcPct val="130000"/>
              </a:lnSpc>
              <a:buFont typeface="Arial" panose="020B0604020202020204" pitchFamily="34" charset="0"/>
              <a:buChar char="•"/>
            </a:pPr>
            <a:r>
              <a:rPr lang="en-US" sz="1000" noProof="1">
                <a:solidFill>
                  <a:srgbClr val="464E8E"/>
                </a:solidFill>
              </a:rPr>
              <a:t>Improve cost-effectiveness.</a:t>
            </a:r>
            <a:endParaRPr kumimoji="0" lang="en-US" sz="1000" b="0" i="0" u="none" strike="noStrike" kern="1200" cap="none" spc="0" normalizeH="0" baseline="0" noProof="1">
              <a:ln>
                <a:noFill/>
              </a:ln>
              <a:solidFill>
                <a:srgbClr val="464E8E"/>
              </a:solidFill>
              <a:effectLst/>
              <a:uLnTx/>
              <a:uFillTx/>
              <a:latin typeface="Lato"/>
              <a:ea typeface="+mn-ea"/>
              <a:cs typeface="+mn-cs"/>
            </a:endParaRPr>
          </a:p>
        </p:txBody>
      </p:sp>
      <p:sp>
        <p:nvSpPr>
          <p:cNvPr id="26" name="Rectangle 27">
            <a:extLst>
              <a:ext uri="{FF2B5EF4-FFF2-40B4-BE49-F238E27FC236}">
                <a16:creationId xmlns:a16="http://schemas.microsoft.com/office/drawing/2014/main" id="{E725519C-5A50-95A6-7993-187813B81F27}"/>
              </a:ext>
            </a:extLst>
          </p:cNvPr>
          <p:cNvSpPr/>
          <p:nvPr/>
        </p:nvSpPr>
        <p:spPr>
          <a:xfrm>
            <a:off x="7952252" y="2608621"/>
            <a:ext cx="1720483" cy="513730"/>
          </a:xfrm>
          <a:prstGeom prst="rect">
            <a:avLst/>
          </a:prstGeom>
        </p:spPr>
        <p:txBody>
          <a:bodyPr wrap="square">
            <a:spAutoFit/>
          </a:bodyPr>
          <a:lstStyle/>
          <a:p>
            <a:pPr lvl="0">
              <a:lnSpc>
                <a:spcPct val="120000"/>
              </a:lnSpc>
            </a:pPr>
            <a:r>
              <a:rPr lang="en-US" sz="1200" b="1" noProof="1">
                <a:solidFill>
                  <a:srgbClr val="000000"/>
                </a:solidFill>
                <a:latin typeface="Century Gothic"/>
                <a:cs typeface="Heebo" panose="00000500000000000000" pitchFamily="2" charset="-79"/>
              </a:rPr>
              <a:t>Identify next steps and actions</a:t>
            </a:r>
          </a:p>
        </p:txBody>
      </p:sp>
      <p:sp>
        <p:nvSpPr>
          <p:cNvPr id="27" name="Rectangle 28">
            <a:extLst>
              <a:ext uri="{FF2B5EF4-FFF2-40B4-BE49-F238E27FC236}">
                <a16:creationId xmlns:a16="http://schemas.microsoft.com/office/drawing/2014/main" id="{1EEAA8EC-2C97-DACD-0AB6-876A51471FF5}"/>
              </a:ext>
            </a:extLst>
          </p:cNvPr>
          <p:cNvSpPr/>
          <p:nvPr/>
        </p:nvSpPr>
        <p:spPr>
          <a:xfrm>
            <a:off x="7969045" y="3186337"/>
            <a:ext cx="2395770" cy="2070182"/>
          </a:xfrm>
          <a:prstGeom prst="rect">
            <a:avLst/>
          </a:prstGeom>
          <a:noFill/>
        </p:spPr>
        <p:txBody>
          <a:bodyPr wrap="square">
            <a:spAutoFit/>
          </a:bodyPr>
          <a:lstStyle/>
          <a:p>
            <a:pPr lvl="0">
              <a:lnSpc>
                <a:spcPct val="130000"/>
              </a:lnSpc>
            </a:pPr>
            <a:r>
              <a:rPr lang="en-US" sz="1000" noProof="1">
                <a:solidFill>
                  <a:srgbClr val="000000"/>
                </a:solidFill>
              </a:rPr>
              <a:t>Which income streams are most realistic and important? What should we test or develop first? What actions do we need to take next?</a:t>
            </a:r>
          </a:p>
          <a:p>
            <a:pPr lvl="0">
              <a:lnSpc>
                <a:spcPct val="130000"/>
              </a:lnSpc>
            </a:pPr>
            <a:endParaRPr lang="en-US" sz="1000" noProof="1">
              <a:solidFill>
                <a:srgbClr val="000000"/>
              </a:solidFill>
            </a:endParaRPr>
          </a:p>
          <a:p>
            <a:pPr lvl="0">
              <a:lnSpc>
                <a:spcPct val="130000"/>
              </a:lnSpc>
            </a:pPr>
            <a:r>
              <a:rPr lang="en-US" sz="1000" noProof="1">
                <a:solidFill>
                  <a:srgbClr val="464E8E"/>
                </a:solidFill>
              </a:rPr>
              <a:t>Example:</a:t>
            </a:r>
          </a:p>
          <a:p>
            <a:pPr marL="171450" lvl="0" indent="-171450">
              <a:lnSpc>
                <a:spcPct val="130000"/>
              </a:lnSpc>
              <a:buFont typeface="Arial" panose="020B0604020202020204" pitchFamily="34" charset="0"/>
              <a:buChar char="•"/>
            </a:pPr>
            <a:r>
              <a:rPr lang="en-US" sz="1000" noProof="1">
                <a:solidFill>
                  <a:srgbClr val="464E8E"/>
                </a:solidFill>
              </a:rPr>
              <a:t>“Apply for X grant.”</a:t>
            </a:r>
          </a:p>
          <a:p>
            <a:pPr marL="171450" lvl="0" indent="-171450">
              <a:lnSpc>
                <a:spcPct val="130000"/>
              </a:lnSpc>
              <a:buFont typeface="Arial" panose="020B0604020202020204" pitchFamily="34" charset="0"/>
              <a:buChar char="•"/>
            </a:pPr>
            <a:r>
              <a:rPr lang="en-US" sz="1000" noProof="1">
                <a:solidFill>
                  <a:srgbClr val="464E8E"/>
                </a:solidFill>
              </a:rPr>
              <a:t>“Test willingness to pay with partners.”</a:t>
            </a:r>
          </a:p>
          <a:p>
            <a:pPr marL="171450" lvl="0" indent="-171450">
              <a:lnSpc>
                <a:spcPct val="130000"/>
              </a:lnSpc>
              <a:buFont typeface="Arial" panose="020B0604020202020204" pitchFamily="34" charset="0"/>
              <a:buChar char="•"/>
            </a:pPr>
            <a:r>
              <a:rPr lang="en-US" sz="1000" noProof="1">
                <a:solidFill>
                  <a:srgbClr val="464E8E"/>
                </a:solidFill>
              </a:rPr>
              <a:t>“Develop pricing model.”</a:t>
            </a:r>
            <a:endParaRPr kumimoji="0" lang="en-US" sz="1000" b="0" i="0" u="none" strike="noStrike" kern="1200" cap="none" spc="0" normalizeH="0" baseline="0" noProof="1">
              <a:ln>
                <a:noFill/>
              </a:ln>
              <a:solidFill>
                <a:srgbClr val="464E8E"/>
              </a:solidFill>
              <a:effectLst/>
              <a:uLnTx/>
              <a:uFillTx/>
              <a:latin typeface="Lato"/>
              <a:ea typeface="+mn-ea"/>
              <a:cs typeface="+mn-cs"/>
            </a:endParaRPr>
          </a:p>
        </p:txBody>
      </p:sp>
    </p:spTree>
    <p:extLst>
      <p:ext uri="{BB962C8B-B14F-4D97-AF65-F5344CB8AC3E}">
        <p14:creationId xmlns:p14="http://schemas.microsoft.com/office/powerpoint/2010/main" val="66109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0FECE-CB3B-4F24-358A-E02CFC9F21DA}"/>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EA932B33-2E2D-3BEE-03A3-C44A1B3F62F6}"/>
              </a:ext>
            </a:extLst>
          </p:cNvPr>
          <p:cNvSpPr>
            <a:spLocks noGrp="1"/>
          </p:cNvSpPr>
          <p:nvPr>
            <p:ph type="ftr" sz="quarter" idx="12"/>
          </p:nvPr>
        </p:nvSpPr>
        <p:spPr/>
        <p:txBody>
          <a:bodyPr/>
          <a:lstStyle/>
          <a:p>
            <a:r>
              <a:rPr lang="en-US" noProof="1"/>
              <a:t>Tool: Map financial income streams – part 2</a:t>
            </a:r>
          </a:p>
        </p:txBody>
      </p:sp>
      <p:graphicFrame>
        <p:nvGraphicFramePr>
          <p:cNvPr id="12" name="Table 11">
            <a:extLst>
              <a:ext uri="{FF2B5EF4-FFF2-40B4-BE49-F238E27FC236}">
                <a16:creationId xmlns:a16="http://schemas.microsoft.com/office/drawing/2014/main" id="{5203AEE0-D41B-C1CB-A718-92481758150E}"/>
              </a:ext>
            </a:extLst>
          </p:cNvPr>
          <p:cNvGraphicFramePr>
            <a:graphicFrameLocks noGrp="1"/>
          </p:cNvGraphicFramePr>
          <p:nvPr>
            <p:extLst>
              <p:ext uri="{D42A27DB-BD31-4B8C-83A1-F6EECF244321}">
                <p14:modId xmlns:p14="http://schemas.microsoft.com/office/powerpoint/2010/main" val="1749569589"/>
              </p:ext>
            </p:extLst>
          </p:nvPr>
        </p:nvGraphicFramePr>
        <p:xfrm>
          <a:off x="510819" y="333010"/>
          <a:ext cx="11177562" cy="6045886"/>
        </p:xfrm>
        <a:graphic>
          <a:graphicData uri="http://schemas.openxmlformats.org/drawingml/2006/table">
            <a:tbl>
              <a:tblPr firstRow="1" bandRow="1">
                <a:tableStyleId>{5C22544A-7EE6-4342-B048-85BDC9FD1C3A}</a:tableStyleId>
              </a:tblPr>
              <a:tblGrid>
                <a:gridCol w="3725854">
                  <a:extLst>
                    <a:ext uri="{9D8B030D-6E8A-4147-A177-3AD203B41FA5}">
                      <a16:colId xmlns:a16="http://schemas.microsoft.com/office/drawing/2014/main" val="1755325303"/>
                    </a:ext>
                  </a:extLst>
                </a:gridCol>
                <a:gridCol w="3725854">
                  <a:extLst>
                    <a:ext uri="{9D8B030D-6E8A-4147-A177-3AD203B41FA5}">
                      <a16:colId xmlns:a16="http://schemas.microsoft.com/office/drawing/2014/main" val="2720447889"/>
                    </a:ext>
                  </a:extLst>
                </a:gridCol>
                <a:gridCol w="3725854">
                  <a:extLst>
                    <a:ext uri="{9D8B030D-6E8A-4147-A177-3AD203B41FA5}">
                      <a16:colId xmlns:a16="http://schemas.microsoft.com/office/drawing/2014/main" val="3039190956"/>
                    </a:ext>
                  </a:extLst>
                </a:gridCol>
              </a:tblGrid>
              <a:tr h="687137">
                <a:tc>
                  <a:txBody>
                    <a:body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Requirements </a:t>
                      </a: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expectations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How to attract </a:t>
                      </a: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sustain</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Next steps </a:t>
                      </a: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actions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6571251"/>
                  </a:ext>
                </a:extLst>
              </a:tr>
              <a:tr h="1011257">
                <a:tc>
                  <a:txBody>
                    <a:bodyPr/>
                    <a:lstStyle/>
                    <a:p>
                      <a:pPr marL="115888" marR="0" lvl="0" indent="-115888" algn="l" defTabSz="91431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does each funder or payer expect in return? What are their incentives? </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4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can we do to attract this funding or revenue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 we need to deliver to access and keep this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can we strengthen incentives to sustain it over time</a:t>
                      </a:r>
                      <a:endParaRPr lang="en-US" sz="900" b="0" i="1" kern="1200" noProof="1">
                        <a:solidFill>
                          <a:schemeClr val="tx2"/>
                        </a:solidFill>
                        <a:latin typeface="Lato" panose="020F0502020204030203" pitchFamily="34" charset="0"/>
                        <a:ea typeface="Lato" panose="020F0502020204030203" pitchFamily="34" charset="0"/>
                        <a:cs typeface="Lato" panose="020F0502020204030203" pitchFamily="34" charset="0"/>
                      </a:endParaRP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40000"/>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most important next steps to develop or secure this income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should we test, validate, or act on first?</a:t>
                      </a:r>
                    </a:p>
                  </a:txBody>
                  <a:tcPr marL="209160" marR="209160" marT="209160" marB="209160">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40000"/>
                      </a:schemeClr>
                    </a:solidFill>
                  </a:tcPr>
                </a:tc>
                <a:extLst>
                  <a:ext uri="{0D108BD9-81ED-4DB2-BD59-A6C34878D82A}">
                    <a16:rowId xmlns:a16="http://schemas.microsoft.com/office/drawing/2014/main" val="2838399120"/>
                  </a:ext>
                </a:extLst>
              </a:tr>
              <a:tr h="786756">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114461994"/>
                  </a:ext>
                </a:extLst>
              </a:tr>
              <a:tr h="786756">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5749474"/>
                  </a:ext>
                </a:extLst>
              </a:tr>
              <a:tr h="662408">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2010143"/>
                  </a:ext>
                </a:extLst>
              </a:tr>
              <a:tr h="786756">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943413954"/>
                  </a:ext>
                </a:extLst>
              </a:tr>
              <a:tr h="662408">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877212551"/>
                  </a:ext>
                </a:extLst>
              </a:tr>
              <a:tr h="662408">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209160" marR="209160" marT="209160" marB="209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3398009549"/>
                  </a:ext>
                </a:extLst>
              </a:tr>
            </a:tbl>
          </a:graphicData>
        </a:graphic>
      </p:graphicFrame>
      <p:sp>
        <p:nvSpPr>
          <p:cNvPr id="13" name="Rounded Rectangle 12">
            <a:extLst>
              <a:ext uri="{FF2B5EF4-FFF2-40B4-BE49-F238E27FC236}">
                <a16:creationId xmlns:a16="http://schemas.microsoft.com/office/drawing/2014/main" id="{D0C80365-A1B4-2DEF-02C0-3295605FBF41}"/>
              </a:ext>
            </a:extLst>
          </p:cNvPr>
          <p:cNvSpPr/>
          <p:nvPr/>
        </p:nvSpPr>
        <p:spPr>
          <a:xfrm>
            <a:off x="503619" y="333008"/>
            <a:ext cx="3641475" cy="606274"/>
          </a:xfrm>
          <a:prstGeom prst="roundRect">
            <a:avLst>
              <a:gd name="adj" fmla="val 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4" name="Rounded Rectangle 13">
            <a:extLst>
              <a:ext uri="{FF2B5EF4-FFF2-40B4-BE49-F238E27FC236}">
                <a16:creationId xmlns:a16="http://schemas.microsoft.com/office/drawing/2014/main" id="{1BDBC77C-9E19-4C56-B98A-0768E3073D35}"/>
              </a:ext>
            </a:extLst>
          </p:cNvPr>
          <p:cNvSpPr/>
          <p:nvPr/>
        </p:nvSpPr>
        <p:spPr>
          <a:xfrm>
            <a:off x="4231602" y="333008"/>
            <a:ext cx="3641475" cy="606274"/>
          </a:xfrm>
          <a:prstGeom prst="roundRect">
            <a:avLst>
              <a:gd name="adj" fmla="val 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5" name="Rounded Rectangle 14">
            <a:extLst>
              <a:ext uri="{FF2B5EF4-FFF2-40B4-BE49-F238E27FC236}">
                <a16:creationId xmlns:a16="http://schemas.microsoft.com/office/drawing/2014/main" id="{D66C3ADE-43E3-6924-28E9-617877CF24C0}"/>
              </a:ext>
            </a:extLst>
          </p:cNvPr>
          <p:cNvSpPr/>
          <p:nvPr/>
        </p:nvSpPr>
        <p:spPr>
          <a:xfrm>
            <a:off x="7947145" y="333008"/>
            <a:ext cx="3641475" cy="606274"/>
          </a:xfrm>
          <a:prstGeom prst="roundRect">
            <a:avLst>
              <a:gd name="adj" fmla="val 1179"/>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56664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8A58-4327-8F60-E00B-02700C45E0BB}"/>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4715BAF-AD2F-E7E3-063B-B20B0AF64862}"/>
              </a:ext>
            </a:extLst>
          </p:cNvPr>
          <p:cNvGraphicFramePr>
            <a:graphicFrameLocks noGrp="1"/>
          </p:cNvGraphicFramePr>
          <p:nvPr>
            <p:extLst>
              <p:ext uri="{D42A27DB-BD31-4B8C-83A1-F6EECF244321}">
                <p14:modId xmlns:p14="http://schemas.microsoft.com/office/powerpoint/2010/main" val="2313620702"/>
              </p:ext>
            </p:extLst>
          </p:nvPr>
        </p:nvGraphicFramePr>
        <p:xfrm>
          <a:off x="510819" y="333009"/>
          <a:ext cx="11170362" cy="5924723"/>
        </p:xfrm>
        <a:graphic>
          <a:graphicData uri="http://schemas.openxmlformats.org/drawingml/2006/table">
            <a:tbl>
              <a:tblPr firstRow="1" bandRow="1">
                <a:tableStyleId>{5C22544A-7EE6-4342-B048-85BDC9FD1C3A}</a:tableStyleId>
              </a:tblPr>
              <a:tblGrid>
                <a:gridCol w="1840877">
                  <a:extLst>
                    <a:ext uri="{9D8B030D-6E8A-4147-A177-3AD203B41FA5}">
                      <a16:colId xmlns:a16="http://schemas.microsoft.com/office/drawing/2014/main" val="4279602879"/>
                    </a:ext>
                  </a:extLst>
                </a:gridCol>
                <a:gridCol w="1840877">
                  <a:extLst>
                    <a:ext uri="{9D8B030D-6E8A-4147-A177-3AD203B41FA5}">
                      <a16:colId xmlns:a16="http://schemas.microsoft.com/office/drawing/2014/main" val="3238848192"/>
                    </a:ext>
                  </a:extLst>
                </a:gridCol>
                <a:gridCol w="1840877">
                  <a:extLst>
                    <a:ext uri="{9D8B030D-6E8A-4147-A177-3AD203B41FA5}">
                      <a16:colId xmlns:a16="http://schemas.microsoft.com/office/drawing/2014/main" val="785598401"/>
                    </a:ext>
                  </a:extLst>
                </a:gridCol>
                <a:gridCol w="1840877">
                  <a:extLst>
                    <a:ext uri="{9D8B030D-6E8A-4147-A177-3AD203B41FA5}">
                      <a16:colId xmlns:a16="http://schemas.microsoft.com/office/drawing/2014/main" val="1755325303"/>
                    </a:ext>
                  </a:extLst>
                </a:gridCol>
                <a:gridCol w="1945127">
                  <a:extLst>
                    <a:ext uri="{9D8B030D-6E8A-4147-A177-3AD203B41FA5}">
                      <a16:colId xmlns:a16="http://schemas.microsoft.com/office/drawing/2014/main" val="2720447889"/>
                    </a:ext>
                  </a:extLst>
                </a:gridCol>
                <a:gridCol w="1861727">
                  <a:extLst>
                    <a:ext uri="{9D8B030D-6E8A-4147-A177-3AD203B41FA5}">
                      <a16:colId xmlns:a16="http://schemas.microsoft.com/office/drawing/2014/main" val="3039190956"/>
                    </a:ext>
                  </a:extLst>
                </a:gridCol>
              </a:tblGrid>
              <a:tr h="639926">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Income stream</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Revenue model/ dynamics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Who pays/ funds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Requirements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expectations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How to attract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sustain</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318"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100" b="1" kern="1200" noProof="1">
                          <a:solidFill>
                            <a:schemeClr val="tx1"/>
                          </a:solidFill>
                          <a:latin typeface="+mj-lt"/>
                          <a:ea typeface="Lato" panose="020F0502020204030203" pitchFamily="34" charset="0"/>
                          <a:cs typeface="Lato" panose="020F0502020204030203" pitchFamily="34" charset="0"/>
                        </a:rPr>
                        <a:t>Next steps </a:t>
                      </a:r>
                      <a:br>
                        <a:rPr lang="en-US" sz="1100" b="1" kern="1200" noProof="1">
                          <a:solidFill>
                            <a:schemeClr val="tx1"/>
                          </a:solidFill>
                          <a:latin typeface="+mj-lt"/>
                          <a:ea typeface="Lato" panose="020F0502020204030203" pitchFamily="34" charset="0"/>
                          <a:cs typeface="Lato" panose="020F0502020204030203" pitchFamily="34" charset="0"/>
                        </a:rPr>
                      </a:br>
                      <a:r>
                        <a:rPr lang="en-US" sz="1100" b="1" noProof="1">
                          <a:solidFill>
                            <a:schemeClr val="tx1"/>
                          </a:solidFill>
                          <a:latin typeface="+mn-lt"/>
                          <a:ea typeface="Lato" panose="020F0502020204030203" pitchFamily="34" charset="0"/>
                          <a:cs typeface="Lato" panose="020F0502020204030203" pitchFamily="34" charset="0"/>
                        </a:rPr>
                        <a:t>&amp;</a:t>
                      </a:r>
                      <a:r>
                        <a:rPr lang="en-US" sz="1100" b="1" kern="1200" noProof="1">
                          <a:solidFill>
                            <a:schemeClr val="tx1"/>
                          </a:solidFill>
                          <a:latin typeface="+mj-lt"/>
                          <a:ea typeface="Lato" panose="020F0502020204030203" pitchFamily="34" charset="0"/>
                          <a:cs typeface="Lato" panose="020F0502020204030203" pitchFamily="34" charset="0"/>
                        </a:rPr>
                        <a:t> actions</a:t>
                      </a:r>
                      <a:endParaRPr lang="en-US" sz="1100" b="1" i="1" kern="1200" noProof="1">
                        <a:solidFill>
                          <a:schemeClr val="tx1"/>
                        </a:solidFill>
                        <a:latin typeface="+mj-lt"/>
                        <a:ea typeface="Lato" panose="020F0502020204030203" pitchFamily="34" charset="0"/>
                        <a:cs typeface="Lato" panose="020F0502020204030203" pitchFamily="34" charset="0"/>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6571251"/>
                  </a:ext>
                </a:extLst>
              </a:tr>
              <a:tr h="1306647">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main ways we can generate income or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Which income streams are most realistic and relevant for our solution?</a:t>
                      </a:r>
                    </a:p>
                  </a:txBody>
                  <a:tcPr marL="137160" marR="137160" marT="137160" marB="137160">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does each income stream work over time (one-off, recurring, project-based)?</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and when do we get paid?</a:t>
                      </a:r>
                      <a:endParaRPr lang="en-US" sz="900" b="0" i="0" noProof="1">
                        <a:solidFill>
                          <a:schemeClr val="tx2"/>
                        </a:solidFill>
                      </a:endParaRP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Who are the key actors that would pay for or fund the solution?</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Why would they choose to support or invest in it?</a:t>
                      </a: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tc>
                  <a:txBody>
                    <a:bodyPr/>
                    <a:lstStyle/>
                    <a:p>
                      <a:pPr marL="115888" marR="0" lvl="0" indent="-115888" algn="l" defTabSz="91431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does each funder or payer expect in return? What are their incentives? </a:t>
                      </a: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can we do to attract this funding or revenue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do we need to deliver to access and keep this funding?</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How can we strengthen incentives to sustain it over time</a:t>
                      </a:r>
                      <a:endParaRPr lang="en-US" sz="900" b="0" i="1" kern="1200" noProof="1">
                        <a:solidFill>
                          <a:schemeClr val="tx2"/>
                        </a:solidFill>
                        <a:latin typeface="Lato" panose="020F0502020204030203" pitchFamily="34" charset="0"/>
                        <a:ea typeface="Lato" panose="020F0502020204030203" pitchFamily="34" charset="0"/>
                        <a:cs typeface="Lato" panose="020F0502020204030203" pitchFamily="34" charset="0"/>
                      </a:endParaRPr>
                    </a:p>
                  </a:txBody>
                  <a:tcPr marL="137160" marR="137160" marT="137160" marB="137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tc>
                  <a:txBody>
                    <a:bodyPr/>
                    <a:lstStyle/>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are the most important next steps to develop or secure this income stream?</a:t>
                      </a:r>
                    </a:p>
                    <a:p>
                      <a:pPr marL="115888" indent="-115888" algn="l">
                        <a:spcAft>
                          <a:spcPts val="600"/>
                        </a:spcAft>
                        <a:buFont typeface="Arial" panose="020B0604020202020204" pitchFamily="34" charset="0"/>
                        <a:buChar char="•"/>
                        <a:tabLst/>
                      </a:pPr>
                      <a:r>
                        <a:rPr lang="en-US" sz="900" b="0" i="1" noProof="1">
                          <a:solidFill>
                            <a:schemeClr val="tx2"/>
                          </a:solidFill>
                          <a:latin typeface="Lato" panose="020F0502020204030203" pitchFamily="34" charset="0"/>
                          <a:ea typeface="Lato" panose="020F0502020204030203" pitchFamily="34" charset="0"/>
                          <a:cs typeface="Lato" panose="020F0502020204030203" pitchFamily="34" charset="0"/>
                        </a:rPr>
                        <a:t>What should we test, validate, or act on first?</a:t>
                      </a:r>
                    </a:p>
                  </a:txBody>
                  <a:tcPr marL="137160" marR="137160" marT="137160" marB="137160">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2">
                        <a:lumMod val="20000"/>
                        <a:lumOff val="80000"/>
                        <a:alpha val="38368"/>
                      </a:schemeClr>
                    </a:solidFill>
                  </a:tcPr>
                </a:tc>
                <a:extLst>
                  <a:ext uri="{0D108BD9-81ED-4DB2-BD59-A6C34878D82A}">
                    <a16:rowId xmlns:a16="http://schemas.microsoft.com/office/drawing/2014/main" val="2838399120"/>
                  </a:ext>
                </a:extLst>
              </a:tr>
              <a:tr h="719917">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114461994"/>
                  </a:ext>
                </a:extLst>
              </a:tr>
              <a:tr h="719917">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5749474"/>
                  </a:ext>
                </a:extLst>
              </a:tr>
              <a:tr h="606133">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302010143"/>
                  </a:ext>
                </a:extLst>
              </a:tr>
              <a:tr h="719917">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943413954"/>
                  </a:ext>
                </a:extLst>
              </a:tr>
              <a:tr h="606133">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2877212551"/>
                  </a:ext>
                </a:extLst>
              </a:tr>
              <a:tr h="606133">
                <a:tc>
                  <a:txBody>
                    <a:bodyPr/>
                    <a:lstStyle/>
                    <a:p>
                      <a:pPr algn="l">
                        <a:buNone/>
                      </a:pPr>
                      <a:endParaRPr lang="en-US" sz="900" b="0" i="0" noProof="1">
                        <a:solidFill>
                          <a:srgbClr val="464E8E"/>
                        </a:solidFill>
                      </a:endParaRPr>
                    </a:p>
                  </a:txBody>
                  <a:tcPr marL="137160" marR="137160" marT="137160" marB="137160" anchor="ctr">
                    <a:lnL w="5715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tc>
                  <a:txBody>
                    <a:bodyPr/>
                    <a:lstStyle/>
                    <a:p>
                      <a:pPr algn="l">
                        <a:buNone/>
                      </a:pPr>
                      <a:endParaRPr lang="en-US" sz="900" b="0" i="0" noProof="1">
                        <a:solidFill>
                          <a:srgbClr val="464E8E"/>
                        </a:solidFill>
                      </a:endParaRPr>
                    </a:p>
                  </a:txBody>
                  <a:tcPr marL="137160" marR="137160" marT="137160" marB="13716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3398009549"/>
                  </a:ext>
                </a:extLst>
              </a:tr>
            </a:tbl>
          </a:graphicData>
        </a:graphic>
      </p:graphicFrame>
      <p:sp>
        <p:nvSpPr>
          <p:cNvPr id="5" name="Footer Placeholder 4">
            <a:extLst>
              <a:ext uri="{FF2B5EF4-FFF2-40B4-BE49-F238E27FC236}">
                <a16:creationId xmlns:a16="http://schemas.microsoft.com/office/drawing/2014/main" id="{E82EF8A5-9562-8A1C-C2BC-90761F6FD54B}"/>
              </a:ext>
            </a:extLst>
          </p:cNvPr>
          <p:cNvSpPr>
            <a:spLocks noGrp="1"/>
          </p:cNvSpPr>
          <p:nvPr>
            <p:ph type="ftr" sz="quarter" idx="12"/>
          </p:nvPr>
        </p:nvSpPr>
        <p:spPr/>
        <p:txBody>
          <a:bodyPr/>
          <a:lstStyle/>
          <a:p>
            <a:r>
              <a:rPr lang="en-US" sz="900" noProof="1"/>
              <a:t>Tool: Map financial income streams</a:t>
            </a:r>
          </a:p>
        </p:txBody>
      </p:sp>
      <p:sp>
        <p:nvSpPr>
          <p:cNvPr id="2" name="Rounded Rectangle 1">
            <a:extLst>
              <a:ext uri="{FF2B5EF4-FFF2-40B4-BE49-F238E27FC236}">
                <a16:creationId xmlns:a16="http://schemas.microsoft.com/office/drawing/2014/main" id="{EC2C2BA4-DDC4-84F1-3905-7ADFB8258B85}"/>
              </a:ext>
            </a:extLst>
          </p:cNvPr>
          <p:cNvSpPr/>
          <p:nvPr/>
        </p:nvSpPr>
        <p:spPr>
          <a:xfrm>
            <a:off x="503619" y="333009"/>
            <a:ext cx="1764381"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9" name="Rounded Rectangle 38">
            <a:extLst>
              <a:ext uri="{FF2B5EF4-FFF2-40B4-BE49-F238E27FC236}">
                <a16:creationId xmlns:a16="http://schemas.microsoft.com/office/drawing/2014/main" id="{350BC246-D05E-15EE-6EF0-4A67FAB8CAC7}"/>
              </a:ext>
            </a:extLst>
          </p:cNvPr>
          <p:cNvSpPr/>
          <p:nvPr/>
        </p:nvSpPr>
        <p:spPr>
          <a:xfrm>
            <a:off x="2346819" y="333009"/>
            <a:ext cx="1764381"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0" name="Rounded Rectangle 39">
            <a:extLst>
              <a:ext uri="{FF2B5EF4-FFF2-40B4-BE49-F238E27FC236}">
                <a16:creationId xmlns:a16="http://schemas.microsoft.com/office/drawing/2014/main" id="{283DE1B0-9EEE-AF4F-9E9B-38A1F73B000F}"/>
              </a:ext>
            </a:extLst>
          </p:cNvPr>
          <p:cNvSpPr/>
          <p:nvPr/>
        </p:nvSpPr>
        <p:spPr>
          <a:xfrm>
            <a:off x="4190019" y="333009"/>
            <a:ext cx="1764381"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1" name="Rounded Rectangle 40">
            <a:extLst>
              <a:ext uri="{FF2B5EF4-FFF2-40B4-BE49-F238E27FC236}">
                <a16:creationId xmlns:a16="http://schemas.microsoft.com/office/drawing/2014/main" id="{2A0F813A-6A62-2260-DF35-89F99205366A}"/>
              </a:ext>
            </a:extLst>
          </p:cNvPr>
          <p:cNvSpPr/>
          <p:nvPr/>
        </p:nvSpPr>
        <p:spPr>
          <a:xfrm>
            <a:off x="6033219" y="333009"/>
            <a:ext cx="1764381"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2" name="Rounded Rectangle 41">
            <a:extLst>
              <a:ext uri="{FF2B5EF4-FFF2-40B4-BE49-F238E27FC236}">
                <a16:creationId xmlns:a16="http://schemas.microsoft.com/office/drawing/2014/main" id="{15A284F6-E12E-C31F-A86F-3A6222222300}"/>
              </a:ext>
            </a:extLst>
          </p:cNvPr>
          <p:cNvSpPr/>
          <p:nvPr/>
        </p:nvSpPr>
        <p:spPr>
          <a:xfrm>
            <a:off x="7869219" y="333009"/>
            <a:ext cx="1854819"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3" name="Rounded Rectangle 42">
            <a:extLst>
              <a:ext uri="{FF2B5EF4-FFF2-40B4-BE49-F238E27FC236}">
                <a16:creationId xmlns:a16="http://schemas.microsoft.com/office/drawing/2014/main" id="{1B247F04-0F54-930A-432D-E571B943FE4A}"/>
              </a:ext>
            </a:extLst>
          </p:cNvPr>
          <p:cNvSpPr/>
          <p:nvPr/>
        </p:nvSpPr>
        <p:spPr>
          <a:xfrm>
            <a:off x="9820419" y="333009"/>
            <a:ext cx="1764381" cy="540144"/>
          </a:xfrm>
          <a:prstGeom prst="roundRect">
            <a:avLst>
              <a:gd name="adj" fmla="val 3492"/>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1547292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1703</Words>
  <Application>Microsoft Office PowerPoint</Application>
  <PresentationFormat>Widescreen</PresentationFormat>
  <Paragraphs>182</Paragraphs>
  <Slides>9</Slides>
  <Notes>8</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9</vt:i4>
      </vt:variant>
    </vt:vector>
  </HeadingPairs>
  <TitlesOfParts>
    <vt:vector size="18" baseType="lpstr">
      <vt:lpstr>Arial</vt:lpstr>
      <vt:lpstr>Calibri</vt:lpstr>
      <vt:lpstr>Century Gothic</vt:lpstr>
      <vt:lpstr>Innovation Norway</vt:lpstr>
      <vt:lpstr>Innovation Norway Semibold</vt:lpstr>
      <vt:lpstr>Lato</vt:lpstr>
      <vt:lpstr>Wingdings</vt:lpstr>
      <vt:lpstr>TINKR 2026 - Powerpoint Template</vt:lpstr>
      <vt:lpstr>Innovation Norway</vt:lpstr>
      <vt:lpstr>Mapping funding streams</vt:lpstr>
      <vt:lpstr>Mapping funding streams</vt:lpstr>
      <vt:lpstr>PowerPoint-presentasjon</vt:lpstr>
      <vt:lpstr>PowerPoint-presentasjon</vt:lpstr>
      <vt:lpstr>How to use the tool: Part 1</vt:lpstr>
      <vt:lpstr>PowerPoint-presentasjon</vt:lpstr>
      <vt:lpstr>How to use the tool: Part 2</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2026-08-10T17:48:31Z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