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Amatic SC"/>
      <p:regular r:id="rId22"/>
      <p:bold r:id="rId23"/>
    </p:embeddedFont>
    <p:embeddedFont>
      <p:font typeface="Lato"/>
      <p:regular r:id="rId24"/>
      <p:bold r:id="rId25"/>
      <p:italic r:id="rId26"/>
      <p:boldItalic r:id="rId27"/>
    </p:embeddedFont>
    <p:embeddedFont>
      <p:font typeface="Oswald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maticSC-regular.fntdata"/><Relationship Id="rId21" Type="http://schemas.openxmlformats.org/officeDocument/2006/relationships/slide" Target="slides/slide16.xml"/><Relationship Id="rId24" Type="http://schemas.openxmlformats.org/officeDocument/2006/relationships/font" Target="fonts/Lato-regular.fntdata"/><Relationship Id="rId23" Type="http://schemas.openxmlformats.org/officeDocument/2006/relationships/font" Target="fonts/AmaticSC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italic.fntdata"/><Relationship Id="rId25" Type="http://schemas.openxmlformats.org/officeDocument/2006/relationships/font" Target="fonts/Lato-bold.fntdata"/><Relationship Id="rId28" Type="http://schemas.openxmlformats.org/officeDocument/2006/relationships/font" Target="fonts/Oswald-regular.fntdata"/><Relationship Id="rId27" Type="http://schemas.openxmlformats.org/officeDocument/2006/relationships/font" Target="fonts/La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swa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1cf3dfbd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1cf3dfbd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af6a19935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af6a19935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af6a19935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af6a19935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af6a199357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af6a199357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af6a199357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af6a199357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cc312e98d9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cc312e98d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c312e98d9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cc312e98d9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cc312e98d9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cc312e98d9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cc312e98d9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cc312e98d9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cc312e98d9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cc312e98d9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cc312e98d9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cc312e98d9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cc312e98d9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cc312e98d9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cc312e98d9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cc312e98d9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Refugees are innovative and powerful, but lack capital, trust and infrastructure to set up solutions to their connectivity problems.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cc312e98d9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cc312e98d9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cc312e98d9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cc312e98d9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cc312e98d9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cc312e98d9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49.png"/><Relationship Id="rId6" Type="http://schemas.openxmlformats.org/officeDocument/2006/relationships/image" Target="../media/image51.png"/><Relationship Id="rId7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51.png"/><Relationship Id="rId10" Type="http://schemas.openxmlformats.org/officeDocument/2006/relationships/image" Target="../media/image2.png"/><Relationship Id="rId13" Type="http://schemas.openxmlformats.org/officeDocument/2006/relationships/image" Target="../media/image3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45.png"/><Relationship Id="rId7" Type="http://schemas.openxmlformats.org/officeDocument/2006/relationships/image" Target="../media/image37.png"/><Relationship Id="rId8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1.png"/><Relationship Id="rId4" Type="http://schemas.openxmlformats.org/officeDocument/2006/relationships/image" Target="../media/image3.png"/><Relationship Id="rId5" Type="http://schemas.openxmlformats.org/officeDocument/2006/relationships/image" Target="../media/image48.png"/><Relationship Id="rId6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1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image" Target="../media/image23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35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34.png"/><Relationship Id="rId10" Type="http://schemas.openxmlformats.org/officeDocument/2006/relationships/image" Target="../media/image23.png"/><Relationship Id="rId13" Type="http://schemas.openxmlformats.org/officeDocument/2006/relationships/image" Target="../media/image26.png"/><Relationship Id="rId1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image" Target="../media/image28.png"/><Relationship Id="rId14" Type="http://schemas.openxmlformats.org/officeDocument/2006/relationships/image" Target="../media/image27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9.png"/><Relationship Id="rId10" Type="http://schemas.openxmlformats.org/officeDocument/2006/relationships/image" Target="../media/image32.png"/><Relationship Id="rId13" Type="http://schemas.openxmlformats.org/officeDocument/2006/relationships/image" Target="../media/image28.png"/><Relationship Id="rId1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image" Target="../media/image23.png"/><Relationship Id="rId15" Type="http://schemas.openxmlformats.org/officeDocument/2006/relationships/image" Target="../media/image26.png"/><Relationship Id="rId14" Type="http://schemas.openxmlformats.org/officeDocument/2006/relationships/image" Target="../media/image46.png"/><Relationship Id="rId16" Type="http://schemas.openxmlformats.org/officeDocument/2006/relationships/image" Target="../media/image27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35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9.png"/><Relationship Id="rId10" Type="http://schemas.openxmlformats.org/officeDocument/2006/relationships/image" Target="../media/image32.png"/><Relationship Id="rId13" Type="http://schemas.openxmlformats.org/officeDocument/2006/relationships/image" Target="../media/image28.png"/><Relationship Id="rId1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image" Target="../media/image23.png"/><Relationship Id="rId15" Type="http://schemas.openxmlformats.org/officeDocument/2006/relationships/image" Target="../media/image43.png"/><Relationship Id="rId14" Type="http://schemas.openxmlformats.org/officeDocument/2006/relationships/image" Target="../media/image41.png"/><Relationship Id="rId17" Type="http://schemas.openxmlformats.org/officeDocument/2006/relationships/image" Target="../media/image27.png"/><Relationship Id="rId16" Type="http://schemas.openxmlformats.org/officeDocument/2006/relationships/image" Target="../media/image26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3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4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39.png"/><Relationship Id="rId5" Type="http://schemas.openxmlformats.org/officeDocument/2006/relationships/image" Target="../media/image42.png"/><Relationship Id="rId6" Type="http://schemas.openxmlformats.org/officeDocument/2006/relationships/image" Target="../media/image38.png"/><Relationship Id="rId7" Type="http://schemas.openxmlformats.org/officeDocument/2006/relationships/image" Target="../media/image4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296" y="121718"/>
            <a:ext cx="1554473" cy="6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idx="4294967295" type="title"/>
          </p:nvPr>
        </p:nvSpPr>
        <p:spPr>
          <a:xfrm>
            <a:off x="4532789" y="187621"/>
            <a:ext cx="480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6220">
                <a:highlight>
                  <a:srgbClr val="FFFFFF"/>
                </a:highlight>
                <a:latin typeface="Oswald"/>
                <a:ea typeface="Oswald"/>
                <a:cs typeface="Oswald"/>
                <a:sym typeface="Oswald"/>
              </a:rPr>
              <a:t>Bridging the Digital Divide</a:t>
            </a:r>
            <a:r>
              <a:rPr lang="en" sz="6120">
                <a:highlight>
                  <a:schemeClr val="lt1"/>
                </a:highlight>
                <a:latin typeface="Oswald"/>
                <a:ea typeface="Oswald"/>
                <a:cs typeface="Oswald"/>
                <a:sym typeface="Oswald"/>
              </a:rPr>
              <a:t> </a:t>
            </a:r>
            <a:endParaRPr sz="6419">
              <a:highlight>
                <a:schemeClr val="lt1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0" l="0" r="7080" t="1932"/>
          <a:stretch/>
        </p:blipFill>
        <p:spPr>
          <a:xfrm>
            <a:off x="457200" y="742152"/>
            <a:ext cx="3652800" cy="374712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/>
          <p:nvPr/>
        </p:nvSpPr>
        <p:spPr>
          <a:xfrm>
            <a:off x="2980175" y="2756302"/>
            <a:ext cx="85200" cy="69600"/>
          </a:xfrm>
          <a:prstGeom prst="ellipse">
            <a:avLst/>
          </a:prstGeom>
          <a:solidFill>
            <a:srgbClr val="DB2C27"/>
          </a:solidFill>
          <a:ln cap="flat" cmpd="sng" w="9525">
            <a:solidFill>
              <a:srgbClr val="DB2C2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wanda Icon 7531013"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8474" y="979239"/>
            <a:ext cx="2815750" cy="281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5">
            <a:alphaModFix/>
          </a:blip>
          <a:srcRect b="23641" l="0" r="0" t="0"/>
          <a:stretch/>
        </p:blipFill>
        <p:spPr>
          <a:xfrm>
            <a:off x="6539400" y="1716953"/>
            <a:ext cx="1358025" cy="103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38600" y="1960952"/>
            <a:ext cx="1334601" cy="133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7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>
            <p:ph type="title"/>
          </p:nvPr>
        </p:nvSpPr>
        <p:spPr>
          <a:xfrm>
            <a:off x="5018687" y="3469727"/>
            <a:ext cx="408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Oswald"/>
                <a:ea typeface="Oswald"/>
                <a:cs typeface="Oswald"/>
                <a:sym typeface="Oswald"/>
              </a:rPr>
              <a:t>Mahama: 73,000 refugees </a:t>
            </a:r>
            <a:endParaRPr sz="20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7310623" y="2099654"/>
            <a:ext cx="7452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DB2C27"/>
                </a:solidFill>
                <a:latin typeface="Oswald"/>
                <a:ea typeface="Oswald"/>
                <a:cs typeface="Oswald"/>
                <a:sym typeface="Oswald"/>
              </a:rPr>
              <a:t>13%</a:t>
            </a:r>
            <a:endParaRPr sz="1100">
              <a:solidFill>
                <a:srgbClr val="DB2C27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700">
                <a:latin typeface="Oswald"/>
                <a:ea typeface="Oswald"/>
                <a:cs typeface="Oswald"/>
                <a:sym typeface="Oswald"/>
              </a:rPr>
              <a:t>Pain journey</a:t>
            </a:r>
            <a:endParaRPr sz="4700"/>
          </a:p>
        </p:txBody>
      </p:sp>
      <p:pic>
        <p:nvPicPr>
          <p:cNvPr descr="smartphones Icon 7124276"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250" y="3145675"/>
            <a:ext cx="1331075" cy="1331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e bar Icon 2191084"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0269" y="3915625"/>
            <a:ext cx="1122250" cy="1122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ging Cable Icon 1760359" id="76" name="Google Shape;7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11050" y="3005250"/>
            <a:ext cx="1122250" cy="1122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ifi Icon 136190" id="77" name="Google Shape;7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6850" y="3811207"/>
            <a:ext cx="1331075" cy="1331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sctop Icon 3784414" id="78" name="Google Shape;7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00075" y="3106112"/>
            <a:ext cx="920525" cy="920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gital literacy Icon 6897393" id="79" name="Google Shape;7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93152" y="3915627"/>
            <a:ext cx="1122250" cy="1122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rnet Icon 7532897" id="80" name="Google Shape;80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46451" y="1125726"/>
            <a:ext cx="1331075" cy="1331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rson Icon 7536971" id="81" name="Google Shape;81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72376" y="1140776"/>
            <a:ext cx="1331075" cy="133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033800" y="1167375"/>
            <a:ext cx="1334601" cy="133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1000" y="3456125"/>
            <a:ext cx="678426" cy="67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905000" y="4141925"/>
            <a:ext cx="678426" cy="67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733800" y="3227525"/>
            <a:ext cx="678426" cy="67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029200" y="4065725"/>
            <a:ext cx="678426" cy="67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53200" y="3151325"/>
            <a:ext cx="678426" cy="67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01000" y="4141925"/>
            <a:ext cx="678426" cy="67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 rotWithShape="1">
          <a:blip r:embed="rId13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/>
          <p:nvPr/>
        </p:nvSpPr>
        <p:spPr>
          <a:xfrm>
            <a:off x="3207300" y="1425225"/>
            <a:ext cx="3060900" cy="2921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5950500" y="1501425"/>
            <a:ext cx="3060900" cy="2921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6"/>
          <p:cNvSpPr/>
          <p:nvPr/>
        </p:nvSpPr>
        <p:spPr>
          <a:xfrm>
            <a:off x="387900" y="1425225"/>
            <a:ext cx="3060900" cy="2921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48">
                <a:latin typeface="Oswald"/>
                <a:ea typeface="Oswald"/>
                <a:cs typeface="Oswald"/>
                <a:sym typeface="Oswald"/>
              </a:rPr>
              <a:t>Design</a:t>
            </a:r>
            <a:endParaRPr sz="4020"/>
          </a:p>
        </p:txBody>
      </p:sp>
      <p:pic>
        <p:nvPicPr>
          <p:cNvPr descr="generation Icon 6879546"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75" y="1676400"/>
            <a:ext cx="2244529" cy="2244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 rotWithShape="1">
          <a:blip r:embed="rId4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ivate sector Icon 2958527" id="100" name="Google Shape;10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5475" y="1905000"/>
            <a:ext cx="1675000" cy="167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fugee Camp Icon 7175821" id="101" name="Google Shape;10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35375" y="1591725"/>
            <a:ext cx="2244529" cy="2244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48">
                <a:latin typeface="Oswald"/>
                <a:ea typeface="Oswald"/>
                <a:cs typeface="Oswald"/>
                <a:sym typeface="Oswald"/>
              </a:rPr>
              <a:t>Prototypes in Mahama</a:t>
            </a:r>
            <a:endParaRPr sz="4020"/>
          </a:p>
        </p:txBody>
      </p:sp>
      <p:pic>
        <p:nvPicPr>
          <p:cNvPr id="107" name="Google Shape;107;p17"/>
          <p:cNvPicPr preferRelativeResize="0"/>
          <p:nvPr/>
        </p:nvPicPr>
        <p:blipFill rotWithShape="1">
          <a:blip r:embed="rId3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rnet cafe Icon 4285229" id="108" name="Google Shape;10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833025"/>
            <a:ext cx="1790851" cy="17908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ining Icon 7475692" id="109" name="Google Shape;10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9251" y="2143476"/>
            <a:ext cx="1455000" cy="145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munity network Icon 619319" id="110" name="Google Shape;11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75200" y="1557875"/>
            <a:ext cx="2244529" cy="22445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artphones Icon 6250291" id="111" name="Google Shape;11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81451" y="1893698"/>
            <a:ext cx="1647900" cy="164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/>
          <p:nvPr/>
        </p:nvSpPr>
        <p:spPr>
          <a:xfrm>
            <a:off x="319850" y="3625750"/>
            <a:ext cx="17910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Internet Cafe</a:t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2758250" y="3625750"/>
            <a:ext cx="17910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Digital Training </a:t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5044250" y="3625750"/>
            <a:ext cx="17910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Blanket Wi-Fi</a:t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7330250" y="3625750"/>
            <a:ext cx="17910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Device financing</a:t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1070275" y="1370550"/>
            <a:ext cx="6879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DB2C27"/>
                </a:solidFill>
                <a:latin typeface="Oswald"/>
                <a:ea typeface="Oswald"/>
                <a:cs typeface="Oswald"/>
                <a:sym typeface="Oswald"/>
              </a:rPr>
              <a:t>1</a:t>
            </a:r>
            <a:endParaRPr b="1" sz="1800">
              <a:solidFill>
                <a:srgbClr val="DB2C2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3432475" y="1370550"/>
            <a:ext cx="6879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DB2C27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1" sz="1800">
              <a:solidFill>
                <a:srgbClr val="DB2C2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5794675" y="1370550"/>
            <a:ext cx="6879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DB2C27"/>
                </a:solidFill>
                <a:latin typeface="Oswald"/>
                <a:ea typeface="Oswald"/>
                <a:cs typeface="Oswald"/>
                <a:sym typeface="Oswald"/>
              </a:rPr>
              <a:t>3</a:t>
            </a:r>
            <a:endParaRPr b="1" sz="1800">
              <a:solidFill>
                <a:srgbClr val="DB2C2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8080675" y="1370550"/>
            <a:ext cx="6879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DB2C27"/>
                </a:solidFill>
                <a:latin typeface="Oswald"/>
                <a:ea typeface="Oswald"/>
                <a:cs typeface="Oswald"/>
                <a:sym typeface="Oswald"/>
              </a:rPr>
              <a:t>4</a:t>
            </a:r>
            <a:endParaRPr b="1" sz="1800">
              <a:solidFill>
                <a:srgbClr val="DB2C2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type="ctrTitle"/>
          </p:nvPr>
        </p:nvSpPr>
        <p:spPr>
          <a:xfrm>
            <a:off x="311708" y="1482191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480">
                <a:latin typeface="Oswald"/>
                <a:ea typeface="Oswald"/>
                <a:cs typeface="Oswald"/>
                <a:sym typeface="Oswald"/>
              </a:rPr>
              <a:t>Can refugees </a:t>
            </a:r>
            <a:r>
              <a:rPr b="1" lang="en" sz="5480">
                <a:solidFill>
                  <a:srgbClr val="DB2C27"/>
                </a:solidFill>
                <a:latin typeface="Oswald"/>
                <a:ea typeface="Oswald"/>
                <a:cs typeface="Oswald"/>
                <a:sym typeface="Oswald"/>
              </a:rPr>
              <a:t>lead and finance</a:t>
            </a:r>
            <a:r>
              <a:rPr lang="en" sz="5480">
                <a:latin typeface="Oswald"/>
                <a:ea typeface="Oswald"/>
                <a:cs typeface="Oswald"/>
                <a:sym typeface="Oswald"/>
              </a:rPr>
              <a:t> their own internet connectivity?</a:t>
            </a:r>
            <a:endParaRPr sz="548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25" name="Google Shape;125;p18"/>
          <p:cNvPicPr preferRelativeResize="0"/>
          <p:nvPr/>
        </p:nvPicPr>
        <p:blipFill rotWithShape="1">
          <a:blip r:embed="rId3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48">
                <a:latin typeface="Oswald"/>
                <a:ea typeface="Oswald"/>
                <a:cs typeface="Oswald"/>
                <a:sym typeface="Oswald"/>
              </a:rPr>
              <a:t>How does Kumwe Hub do this?</a:t>
            </a:r>
            <a:endParaRPr sz="4020"/>
          </a:p>
        </p:txBody>
      </p:sp>
      <p:pic>
        <p:nvPicPr>
          <p:cNvPr id="131" name="Google Shape;131;p19"/>
          <p:cNvPicPr preferRelativeResize="0"/>
          <p:nvPr/>
        </p:nvPicPr>
        <p:blipFill rotWithShape="1">
          <a:blip r:embed="rId3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9"/>
          <p:cNvSpPr txBox="1"/>
          <p:nvPr/>
        </p:nvSpPr>
        <p:spPr>
          <a:xfrm>
            <a:off x="511875" y="2212989"/>
            <a:ext cx="22086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Partner with refugee entrepreneur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3" name="Google Shape;133;p19"/>
          <p:cNvSpPr txBox="1"/>
          <p:nvPr/>
        </p:nvSpPr>
        <p:spPr>
          <a:xfrm>
            <a:off x="2104450" y="4175914"/>
            <a:ext cx="17910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Training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3895450" y="2120051"/>
            <a:ext cx="17910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Access to catalytic finance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5789800" y="4052481"/>
            <a:ext cx="22797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Refugee entrepreneur sets up low-cost business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7135500" y="2424203"/>
            <a:ext cx="17910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Track impact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bent arrow icon" id="137" name="Google Shape;13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2679187" y="2522225"/>
            <a:ext cx="1610075" cy="161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t arrow icon" id="138" name="Google Shape;13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961564">
            <a:off x="6357666" y="2797731"/>
            <a:ext cx="1196480" cy="11965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t arrow icon" id="139" name="Google Shape;13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479297">
            <a:off x="1119482" y="3366023"/>
            <a:ext cx="1134632" cy="11346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t arrow icon" id="140" name="Google Shape;14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479288">
            <a:off x="4580356" y="3059490"/>
            <a:ext cx="1392225" cy="1392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9"/>
          <p:cNvSpPr txBox="1"/>
          <p:nvPr>
            <p:ph type="title"/>
          </p:nvPr>
        </p:nvSpPr>
        <p:spPr>
          <a:xfrm>
            <a:off x="1110925" y="1392694"/>
            <a:ext cx="7321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248">
                <a:solidFill>
                  <a:srgbClr val="DB2C27"/>
                </a:solidFill>
                <a:latin typeface="Oswald"/>
                <a:ea typeface="Oswald"/>
                <a:cs typeface="Oswald"/>
                <a:sym typeface="Oswald"/>
              </a:rPr>
              <a:t>Idea → Refugee-led Solution → </a:t>
            </a:r>
            <a:r>
              <a:rPr lang="en" sz="3248">
                <a:solidFill>
                  <a:srgbClr val="DB2C27"/>
                </a:solidFill>
                <a:latin typeface="Oswald"/>
                <a:ea typeface="Oswald"/>
                <a:cs typeface="Oswald"/>
                <a:sym typeface="Oswald"/>
              </a:rPr>
              <a:t>Self-reliant </a:t>
            </a:r>
            <a:endParaRPr sz="2420">
              <a:solidFill>
                <a:srgbClr val="DB2C27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/>
          <p:nvPr>
            <p:ph type="ctrTitle"/>
          </p:nvPr>
        </p:nvSpPr>
        <p:spPr>
          <a:xfrm>
            <a:off x="311708" y="71112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7480">
                <a:latin typeface="Oswald"/>
                <a:ea typeface="Oswald"/>
                <a:cs typeface="Oswald"/>
                <a:sym typeface="Oswald"/>
              </a:rPr>
              <a:t>Impact Results</a:t>
            </a:r>
            <a:endParaRPr sz="748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47" name="Google Shape;147;p20"/>
          <p:cNvPicPr preferRelativeResize="0"/>
          <p:nvPr/>
        </p:nvPicPr>
        <p:blipFill rotWithShape="1">
          <a:blip r:embed="rId3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/>
          <p:nvPr>
            <p:ph type="title"/>
          </p:nvPr>
        </p:nvSpPr>
        <p:spPr>
          <a:xfrm>
            <a:off x="311700" y="47261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48">
                <a:latin typeface="Oswald"/>
                <a:ea typeface="Oswald"/>
                <a:cs typeface="Oswald"/>
                <a:sym typeface="Oswald"/>
              </a:rPr>
              <a:t>Impact results</a:t>
            </a:r>
            <a:endParaRPr sz="4020"/>
          </a:p>
        </p:txBody>
      </p:sp>
      <p:pic>
        <p:nvPicPr>
          <p:cNvPr id="153" name="Google Shape;153;p21"/>
          <p:cNvPicPr preferRelativeResize="0"/>
          <p:nvPr/>
        </p:nvPicPr>
        <p:blipFill rotWithShape="1">
          <a:blip r:embed="rId3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rnet cafe Icon 4285229" id="154" name="Google Shape;15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304" y="1116364"/>
            <a:ext cx="1409764" cy="14097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ining Icon 7475692" id="155" name="Google Shape;15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0550" y="1360752"/>
            <a:ext cx="1145381" cy="11453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munity network Icon 619319" id="156" name="Google Shape;156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81523" y="899765"/>
            <a:ext cx="1766900" cy="1766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artphones Icon 6250291" id="157" name="Google Shape;157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73501" y="1164126"/>
            <a:ext cx="1297233" cy="129725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/>
          <p:nvPr/>
        </p:nvSpPr>
        <p:spPr>
          <a:xfrm>
            <a:off x="311700" y="2527594"/>
            <a:ext cx="1914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Refugee-led Internet Cafe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9" name="Google Shape;159;p21"/>
          <p:cNvSpPr txBox="1"/>
          <p:nvPr/>
        </p:nvSpPr>
        <p:spPr>
          <a:xfrm>
            <a:off x="2570350" y="2527594"/>
            <a:ext cx="19371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Digital Training business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0" name="Google Shape;160;p21"/>
          <p:cNvSpPr txBox="1"/>
          <p:nvPr/>
        </p:nvSpPr>
        <p:spPr>
          <a:xfrm>
            <a:off x="5093321" y="2527603"/>
            <a:ext cx="1410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Blanket Wi-Fi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7290636" y="2527603"/>
            <a:ext cx="1410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Device financing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2" name="Google Shape;162;p21"/>
          <p:cNvSpPr txBox="1"/>
          <p:nvPr/>
        </p:nvSpPr>
        <p:spPr>
          <a:xfrm>
            <a:off x="7319019" y="863058"/>
            <a:ext cx="5415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16">
              <a:solidFill>
                <a:srgbClr val="DB2C2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job Icon 6648417" id="163" name="Google Shape;163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1178" y="4583979"/>
            <a:ext cx="409745" cy="4097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fit Icon 7487600" id="164" name="Google Shape;164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1184" y="3568991"/>
            <a:ext cx="409745" cy="4097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ildren Icon 31490" id="165" name="Google Shape;165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1247" y="2957783"/>
            <a:ext cx="532372" cy="532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der Icon 7534205" id="166" name="Google Shape;166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1191" y="4092468"/>
            <a:ext cx="409745" cy="40974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1"/>
          <p:cNvSpPr txBox="1"/>
          <p:nvPr/>
        </p:nvSpPr>
        <p:spPr>
          <a:xfrm>
            <a:off x="795566" y="4679686"/>
            <a:ext cx="14247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9 new jobs</a:t>
            </a:r>
            <a:endParaRPr sz="119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8" name="Google Shape;168;p21"/>
          <p:cNvSpPr txBox="1"/>
          <p:nvPr/>
        </p:nvSpPr>
        <p:spPr>
          <a:xfrm>
            <a:off x="641882" y="3684065"/>
            <a:ext cx="17370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$550 </a:t>
            </a:r>
            <a:r>
              <a:rPr lang="en" sz="119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USD/month</a:t>
            </a:r>
            <a:endParaRPr sz="119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9" name="Google Shape;169;p21"/>
          <p:cNvSpPr txBox="1"/>
          <p:nvPr/>
        </p:nvSpPr>
        <p:spPr>
          <a:xfrm>
            <a:off x="764632" y="4175650"/>
            <a:ext cx="14247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49% women</a:t>
            </a:r>
            <a:endParaRPr sz="119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0" name="Google Shape;170;p21"/>
          <p:cNvSpPr txBox="1"/>
          <p:nvPr/>
        </p:nvSpPr>
        <p:spPr>
          <a:xfrm>
            <a:off x="691934" y="3033466"/>
            <a:ext cx="17112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1,400</a:t>
            </a:r>
            <a:r>
              <a:rPr lang="en" sz="119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clients/month paying 300 RWF/hour</a:t>
            </a:r>
            <a:endParaRPr sz="119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71" name="Google Shape;171;p21"/>
          <p:cNvPicPr preferRelativeResize="0"/>
          <p:nvPr/>
        </p:nvPicPr>
        <p:blipFill rotWithShape="1">
          <a:blip r:embed="rId12">
            <a:alphaModFix/>
          </a:blip>
          <a:srcRect b="13611" l="12148" r="37258" t="20251"/>
          <a:stretch/>
        </p:blipFill>
        <p:spPr>
          <a:xfrm>
            <a:off x="806840" y="909206"/>
            <a:ext cx="940700" cy="156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 txBox="1"/>
          <p:nvPr>
            <p:ph type="title"/>
          </p:nvPr>
        </p:nvSpPr>
        <p:spPr>
          <a:xfrm>
            <a:off x="311700" y="47261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48">
                <a:latin typeface="Oswald"/>
                <a:ea typeface="Oswald"/>
                <a:cs typeface="Oswald"/>
                <a:sym typeface="Oswald"/>
              </a:rPr>
              <a:t>Impact results</a:t>
            </a:r>
            <a:endParaRPr sz="4020"/>
          </a:p>
        </p:txBody>
      </p:sp>
      <p:pic>
        <p:nvPicPr>
          <p:cNvPr id="177" name="Google Shape;177;p22"/>
          <p:cNvPicPr preferRelativeResize="0"/>
          <p:nvPr/>
        </p:nvPicPr>
        <p:blipFill rotWithShape="1">
          <a:blip r:embed="rId3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rnet cafe Icon 4285229" id="178" name="Google Shape;17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304" y="1116364"/>
            <a:ext cx="1409764" cy="14097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ining Icon 7475692" id="179" name="Google Shape;17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0550" y="1360752"/>
            <a:ext cx="1145381" cy="11453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munity network Icon 619319" id="180" name="Google Shape;18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81523" y="899765"/>
            <a:ext cx="1766900" cy="1766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artphones Icon 6250291" id="181" name="Google Shape;181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73501" y="1164126"/>
            <a:ext cx="1297233" cy="1297252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2"/>
          <p:cNvSpPr txBox="1"/>
          <p:nvPr/>
        </p:nvSpPr>
        <p:spPr>
          <a:xfrm>
            <a:off x="311700" y="2527594"/>
            <a:ext cx="1914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Refugee-led Internet Cafe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3" name="Google Shape;183;p22"/>
          <p:cNvSpPr txBox="1"/>
          <p:nvPr/>
        </p:nvSpPr>
        <p:spPr>
          <a:xfrm>
            <a:off x="2570350" y="2527594"/>
            <a:ext cx="19371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Digital Training business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4" name="Google Shape;184;p22"/>
          <p:cNvSpPr txBox="1"/>
          <p:nvPr/>
        </p:nvSpPr>
        <p:spPr>
          <a:xfrm>
            <a:off x="5093321" y="2527603"/>
            <a:ext cx="1410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Blanket Wi-Fi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5" name="Google Shape;185;p22"/>
          <p:cNvSpPr txBox="1"/>
          <p:nvPr/>
        </p:nvSpPr>
        <p:spPr>
          <a:xfrm>
            <a:off x="7290636" y="2527603"/>
            <a:ext cx="1410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Device financing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6" name="Google Shape;186;p22"/>
          <p:cNvSpPr txBox="1"/>
          <p:nvPr/>
        </p:nvSpPr>
        <p:spPr>
          <a:xfrm>
            <a:off x="7319019" y="863058"/>
            <a:ext cx="5415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16">
              <a:solidFill>
                <a:srgbClr val="DB2C2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graduate Icon 6879188" id="187" name="Google Shape;187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99330" y="3202326"/>
            <a:ext cx="347569" cy="3475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rtnership Icon 7455226" id="188" name="Google Shape;188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95477" y="3757011"/>
            <a:ext cx="389923" cy="3899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fit Icon 7487600" id="189" name="Google Shape;189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743869" y="4382436"/>
            <a:ext cx="347569" cy="34756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2"/>
          <p:cNvSpPr txBox="1"/>
          <p:nvPr/>
        </p:nvSpPr>
        <p:spPr>
          <a:xfrm>
            <a:off x="3213761" y="3238754"/>
            <a:ext cx="1056300" cy="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46200" spcFirstLastPara="1" rIns="46200" wrap="square" tIns="46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1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5,000 paid for training in </a:t>
            </a:r>
            <a:r>
              <a:rPr lang="en" sz="101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6</a:t>
            </a:r>
            <a:r>
              <a:rPr lang="en" sz="101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months</a:t>
            </a:r>
            <a:endParaRPr sz="101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1" name="Google Shape;191;p22"/>
          <p:cNvSpPr txBox="1"/>
          <p:nvPr/>
        </p:nvSpPr>
        <p:spPr>
          <a:xfrm>
            <a:off x="3290763" y="3873625"/>
            <a:ext cx="1056300" cy="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46200" spcFirstLastPara="1" rIns="46200" wrap="square" tIns="46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1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5-10k RWF per training</a:t>
            </a:r>
            <a:endParaRPr sz="101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2" name="Google Shape;192;p22"/>
          <p:cNvSpPr txBox="1"/>
          <p:nvPr/>
        </p:nvSpPr>
        <p:spPr>
          <a:xfrm>
            <a:off x="3252262" y="4454992"/>
            <a:ext cx="1210200" cy="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46200" spcFirstLastPara="1" rIns="46200" wrap="square" tIns="46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1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200USD/month</a:t>
            </a:r>
            <a:endParaRPr sz="101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93" name="Google Shape;193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295720" y="983861"/>
            <a:ext cx="2295775" cy="15222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ob Icon 6648417" id="194" name="Google Shape;194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01178" y="4583979"/>
            <a:ext cx="409745" cy="4097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fit Icon 7487600" id="195" name="Google Shape;195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1184" y="3568991"/>
            <a:ext cx="409745" cy="4097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ildren Icon 31490" id="196" name="Google Shape;196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51247" y="2957783"/>
            <a:ext cx="532372" cy="532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der Icon 7534205" id="197" name="Google Shape;197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01191" y="4092468"/>
            <a:ext cx="409745" cy="40974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2"/>
          <p:cNvSpPr txBox="1"/>
          <p:nvPr/>
        </p:nvSpPr>
        <p:spPr>
          <a:xfrm>
            <a:off x="795566" y="4679686"/>
            <a:ext cx="14247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9 new jobs</a:t>
            </a:r>
            <a:endParaRPr sz="1191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9" name="Google Shape;199;p22"/>
          <p:cNvSpPr txBox="1"/>
          <p:nvPr/>
        </p:nvSpPr>
        <p:spPr>
          <a:xfrm>
            <a:off x="641882" y="3684065"/>
            <a:ext cx="17370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$550 USD/month</a:t>
            </a:r>
            <a:endParaRPr sz="1191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0" name="Google Shape;200;p22"/>
          <p:cNvSpPr txBox="1"/>
          <p:nvPr/>
        </p:nvSpPr>
        <p:spPr>
          <a:xfrm>
            <a:off x="764632" y="4175650"/>
            <a:ext cx="14247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49% women</a:t>
            </a:r>
            <a:endParaRPr sz="1191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1" name="Google Shape;201;p22"/>
          <p:cNvSpPr txBox="1"/>
          <p:nvPr/>
        </p:nvSpPr>
        <p:spPr>
          <a:xfrm>
            <a:off x="691934" y="3033466"/>
            <a:ext cx="17112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1,400 clients/month paying 300 RWF/hour</a:t>
            </a:r>
            <a:endParaRPr sz="1191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/>
          <p:nvPr>
            <p:ph type="title"/>
          </p:nvPr>
        </p:nvSpPr>
        <p:spPr>
          <a:xfrm>
            <a:off x="311700" y="47261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48">
                <a:latin typeface="Oswald"/>
                <a:ea typeface="Oswald"/>
                <a:cs typeface="Oswald"/>
                <a:sym typeface="Oswald"/>
              </a:rPr>
              <a:t>Impact results</a:t>
            </a:r>
            <a:endParaRPr sz="4020"/>
          </a:p>
        </p:txBody>
      </p:sp>
      <p:pic>
        <p:nvPicPr>
          <p:cNvPr id="207" name="Google Shape;207;p23"/>
          <p:cNvPicPr preferRelativeResize="0"/>
          <p:nvPr/>
        </p:nvPicPr>
        <p:blipFill rotWithShape="1">
          <a:blip r:embed="rId3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rnet cafe Icon 4285229" id="208" name="Google Shape;20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304" y="1116364"/>
            <a:ext cx="1409764" cy="14097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ining Icon 7475692" id="209" name="Google Shape;20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0550" y="1360752"/>
            <a:ext cx="1145381" cy="11453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munity network Icon 619319" id="210" name="Google Shape;21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81523" y="899765"/>
            <a:ext cx="1766900" cy="1766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artphones Icon 6250291" id="211" name="Google Shape;211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73501" y="1164126"/>
            <a:ext cx="1297233" cy="1297252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3"/>
          <p:cNvSpPr txBox="1"/>
          <p:nvPr/>
        </p:nvSpPr>
        <p:spPr>
          <a:xfrm>
            <a:off x="311700" y="2527594"/>
            <a:ext cx="1914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Refugee-led Internet Cafe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3" name="Google Shape;213;p23"/>
          <p:cNvSpPr txBox="1"/>
          <p:nvPr/>
        </p:nvSpPr>
        <p:spPr>
          <a:xfrm>
            <a:off x="2570350" y="2527594"/>
            <a:ext cx="19371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Digital Training business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4" name="Google Shape;214;p23"/>
          <p:cNvSpPr txBox="1"/>
          <p:nvPr/>
        </p:nvSpPr>
        <p:spPr>
          <a:xfrm>
            <a:off x="5093321" y="2527603"/>
            <a:ext cx="1410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Blanket Wi-Fi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5" name="Google Shape;215;p23"/>
          <p:cNvSpPr txBox="1"/>
          <p:nvPr/>
        </p:nvSpPr>
        <p:spPr>
          <a:xfrm>
            <a:off x="7290636" y="2527603"/>
            <a:ext cx="1410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Device financing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6" name="Google Shape;216;p23"/>
          <p:cNvSpPr txBox="1"/>
          <p:nvPr/>
        </p:nvSpPr>
        <p:spPr>
          <a:xfrm>
            <a:off x="7319019" y="863058"/>
            <a:ext cx="5415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16">
              <a:solidFill>
                <a:srgbClr val="DB2C2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5470174" y="3202321"/>
            <a:ext cx="10188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4575" lIns="44575" spcFirstLastPara="1" rIns="44575" wrap="square" tIns="4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74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3 new Wi-Fi spots in villages</a:t>
            </a:r>
            <a:endParaRPr sz="974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5570530" y="4619890"/>
            <a:ext cx="10188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4575" lIns="44575" spcFirstLastPara="1" rIns="44575" wrap="square" tIns="4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74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6 new jobs</a:t>
            </a:r>
            <a:endParaRPr sz="974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5479972" y="3635263"/>
            <a:ext cx="10188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4575" lIns="44575" spcFirstLastPara="1" rIns="44575" wrap="square" tIns="4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74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600 paying 10k RWF/month</a:t>
            </a:r>
            <a:endParaRPr sz="974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74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74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5258733" y="4162543"/>
            <a:ext cx="14211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4575" lIns="44575" spcFirstLastPara="1" rIns="44575" wrap="square" tIns="4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74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100 USD/month</a:t>
            </a:r>
            <a:endParaRPr sz="974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job Icon 6648417" id="221" name="Google Shape;221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05696" y="4552879"/>
            <a:ext cx="335241" cy="3352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fit Icon 7487600" id="222" name="Google Shape;222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11411" y="4136425"/>
            <a:ext cx="335241" cy="3352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ifi icon" id="223" name="Google Shape;223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73665" y="3083417"/>
            <a:ext cx="385864" cy="3858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yment icon" id="224" name="Google Shape;224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68608" y="3623532"/>
            <a:ext cx="422159" cy="4221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aduate Icon 6879188" id="225" name="Google Shape;225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699330" y="3202326"/>
            <a:ext cx="347569" cy="3475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rtnership Icon 7455226" id="226" name="Google Shape;226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695477" y="3757011"/>
            <a:ext cx="389923" cy="3899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fit Icon 7487600" id="227" name="Google Shape;227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43869" y="4382436"/>
            <a:ext cx="347569" cy="34756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 txBox="1"/>
          <p:nvPr/>
        </p:nvSpPr>
        <p:spPr>
          <a:xfrm>
            <a:off x="3213761" y="3238754"/>
            <a:ext cx="1056300" cy="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46200" spcFirstLastPara="1" rIns="46200" wrap="square" tIns="46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10">
                <a:solidFill>
                  <a:srgbClr val="CCCCCC"/>
                </a:solidFill>
                <a:latin typeface="Oswald"/>
                <a:ea typeface="Oswald"/>
                <a:cs typeface="Oswald"/>
                <a:sym typeface="Oswald"/>
              </a:rPr>
              <a:t>5,000 paid for training in 6 months</a:t>
            </a:r>
            <a:endParaRPr sz="1010">
              <a:solidFill>
                <a:srgbClr val="CCCCCC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9" name="Google Shape;229;p23"/>
          <p:cNvSpPr txBox="1"/>
          <p:nvPr/>
        </p:nvSpPr>
        <p:spPr>
          <a:xfrm>
            <a:off x="3290763" y="3873625"/>
            <a:ext cx="1056300" cy="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46200" spcFirstLastPara="1" rIns="46200" wrap="square" tIns="46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10">
                <a:solidFill>
                  <a:srgbClr val="CCCCCC"/>
                </a:solidFill>
                <a:latin typeface="Oswald"/>
                <a:ea typeface="Oswald"/>
                <a:cs typeface="Oswald"/>
                <a:sym typeface="Oswald"/>
              </a:rPr>
              <a:t>5-10k RWF per training</a:t>
            </a:r>
            <a:endParaRPr sz="1010">
              <a:solidFill>
                <a:srgbClr val="CCCCCC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0" name="Google Shape;230;p23"/>
          <p:cNvSpPr txBox="1"/>
          <p:nvPr/>
        </p:nvSpPr>
        <p:spPr>
          <a:xfrm>
            <a:off x="3252262" y="4454992"/>
            <a:ext cx="1210200" cy="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46200" spcFirstLastPara="1" rIns="46200" wrap="square" tIns="46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10">
                <a:solidFill>
                  <a:srgbClr val="CCCCCC"/>
                </a:solidFill>
                <a:latin typeface="Oswald"/>
                <a:ea typeface="Oswald"/>
                <a:cs typeface="Oswald"/>
                <a:sym typeface="Oswald"/>
              </a:rPr>
              <a:t>200USD/month</a:t>
            </a:r>
            <a:endParaRPr sz="1010">
              <a:solidFill>
                <a:srgbClr val="CCCCCC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31" name="Google Shape;231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980377" y="439721"/>
            <a:ext cx="1569200" cy="20874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ob Icon 6648417" id="232" name="Google Shape;232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1178" y="4583979"/>
            <a:ext cx="409745" cy="4097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fit Icon 7487600" id="233" name="Google Shape;233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1184" y="3568991"/>
            <a:ext cx="409745" cy="4097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ildren Icon 31490" id="234" name="Google Shape;234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51247" y="2957783"/>
            <a:ext cx="532372" cy="532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der Icon 7534205" id="235" name="Google Shape;235;p2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1191" y="4092468"/>
            <a:ext cx="409745" cy="40974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3"/>
          <p:cNvSpPr txBox="1"/>
          <p:nvPr/>
        </p:nvSpPr>
        <p:spPr>
          <a:xfrm>
            <a:off x="795566" y="4679686"/>
            <a:ext cx="14247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9 new jobs</a:t>
            </a:r>
            <a:endParaRPr sz="1191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7" name="Google Shape;237;p23"/>
          <p:cNvSpPr txBox="1"/>
          <p:nvPr/>
        </p:nvSpPr>
        <p:spPr>
          <a:xfrm>
            <a:off x="641882" y="3684065"/>
            <a:ext cx="17370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$550 USD/month</a:t>
            </a:r>
            <a:endParaRPr sz="1191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8" name="Google Shape;238;p23"/>
          <p:cNvSpPr txBox="1"/>
          <p:nvPr/>
        </p:nvSpPr>
        <p:spPr>
          <a:xfrm>
            <a:off x="764632" y="4175650"/>
            <a:ext cx="14247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49% women</a:t>
            </a:r>
            <a:endParaRPr sz="1191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9" name="Google Shape;239;p23"/>
          <p:cNvSpPr txBox="1"/>
          <p:nvPr/>
        </p:nvSpPr>
        <p:spPr>
          <a:xfrm>
            <a:off x="691934" y="3033466"/>
            <a:ext cx="17112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1,400 clients/month paying 300 RWF/hour</a:t>
            </a:r>
            <a:endParaRPr sz="1191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4"/>
          <p:cNvSpPr txBox="1"/>
          <p:nvPr>
            <p:ph type="title"/>
          </p:nvPr>
        </p:nvSpPr>
        <p:spPr>
          <a:xfrm>
            <a:off x="311700" y="47261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48">
                <a:latin typeface="Oswald"/>
                <a:ea typeface="Oswald"/>
                <a:cs typeface="Oswald"/>
                <a:sym typeface="Oswald"/>
              </a:rPr>
              <a:t>Impact results</a:t>
            </a:r>
            <a:endParaRPr sz="4020"/>
          </a:p>
        </p:txBody>
      </p:sp>
      <p:pic>
        <p:nvPicPr>
          <p:cNvPr id="245" name="Google Shape;245;p24"/>
          <p:cNvPicPr preferRelativeResize="0"/>
          <p:nvPr/>
        </p:nvPicPr>
        <p:blipFill rotWithShape="1">
          <a:blip r:embed="rId3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rnet cafe Icon 4285229" id="246" name="Google Shape;2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304" y="1116364"/>
            <a:ext cx="1409764" cy="14097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ining Icon 7475692" id="247" name="Google Shape;24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30550" y="1360752"/>
            <a:ext cx="1145381" cy="11453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munity network Icon 619319" id="248" name="Google Shape;24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81523" y="899765"/>
            <a:ext cx="1766900" cy="1766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artphones Icon 6250291" id="249" name="Google Shape;249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73501" y="1164126"/>
            <a:ext cx="1297233" cy="1297252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4"/>
          <p:cNvSpPr txBox="1"/>
          <p:nvPr/>
        </p:nvSpPr>
        <p:spPr>
          <a:xfrm>
            <a:off x="311700" y="2527594"/>
            <a:ext cx="1914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Refugee-led Internet Cafe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1" name="Google Shape;251;p24"/>
          <p:cNvSpPr txBox="1"/>
          <p:nvPr/>
        </p:nvSpPr>
        <p:spPr>
          <a:xfrm>
            <a:off x="2570350" y="2527594"/>
            <a:ext cx="19371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Digital Training business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2" name="Google Shape;252;p24"/>
          <p:cNvSpPr txBox="1"/>
          <p:nvPr/>
        </p:nvSpPr>
        <p:spPr>
          <a:xfrm>
            <a:off x="5093321" y="2527603"/>
            <a:ext cx="1410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Blanket Wi-Fi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3" name="Google Shape;253;p24"/>
          <p:cNvSpPr txBox="1"/>
          <p:nvPr/>
        </p:nvSpPr>
        <p:spPr>
          <a:xfrm>
            <a:off x="7290636" y="2527603"/>
            <a:ext cx="1410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6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Device financing</a:t>
            </a:r>
            <a:endParaRPr sz="1416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4" name="Google Shape;254;p24"/>
          <p:cNvSpPr txBox="1"/>
          <p:nvPr/>
        </p:nvSpPr>
        <p:spPr>
          <a:xfrm>
            <a:off x="7319019" y="863058"/>
            <a:ext cx="5415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75" lIns="71975" spcFirstLastPara="1" rIns="71975" wrap="square" tIns="7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16">
              <a:solidFill>
                <a:srgbClr val="DB2C2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job Icon 6648417" id="255" name="Google Shape;255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05696" y="4552879"/>
            <a:ext cx="335241" cy="3352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fit Icon 7487600" id="256" name="Google Shape;256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11411" y="4136425"/>
            <a:ext cx="335241" cy="3352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ifi icon" id="257" name="Google Shape;257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73665" y="3083417"/>
            <a:ext cx="385864" cy="3858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yment icon" id="258" name="Google Shape;258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68608" y="3623532"/>
            <a:ext cx="422159" cy="4221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aduate Icon 6879188" id="259" name="Google Shape;259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699330" y="3202326"/>
            <a:ext cx="347569" cy="3475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rtnership Icon 7455226" id="260" name="Google Shape;260;p2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695477" y="3757011"/>
            <a:ext cx="389923" cy="3899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fit Icon 7487600" id="261" name="Google Shape;261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743869" y="4382436"/>
            <a:ext cx="347569" cy="34756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4"/>
          <p:cNvSpPr txBox="1"/>
          <p:nvPr/>
        </p:nvSpPr>
        <p:spPr>
          <a:xfrm>
            <a:off x="3213761" y="3238754"/>
            <a:ext cx="1056300" cy="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46200" spcFirstLastPara="1" rIns="46200" wrap="square" tIns="46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10">
                <a:solidFill>
                  <a:srgbClr val="CCCCCC"/>
                </a:solidFill>
                <a:latin typeface="Oswald"/>
                <a:ea typeface="Oswald"/>
                <a:cs typeface="Oswald"/>
                <a:sym typeface="Oswald"/>
              </a:rPr>
              <a:t>5,000 paid for training in 6 months</a:t>
            </a:r>
            <a:endParaRPr sz="1010">
              <a:solidFill>
                <a:srgbClr val="CCCCCC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63" name="Google Shape;263;p24"/>
          <p:cNvSpPr txBox="1"/>
          <p:nvPr/>
        </p:nvSpPr>
        <p:spPr>
          <a:xfrm>
            <a:off x="3290763" y="3873625"/>
            <a:ext cx="1056300" cy="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46200" spcFirstLastPara="1" rIns="46200" wrap="square" tIns="46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10">
                <a:solidFill>
                  <a:srgbClr val="CCCCCC"/>
                </a:solidFill>
                <a:latin typeface="Oswald"/>
                <a:ea typeface="Oswald"/>
                <a:cs typeface="Oswald"/>
                <a:sym typeface="Oswald"/>
              </a:rPr>
              <a:t>5-10k RWF per training</a:t>
            </a:r>
            <a:endParaRPr sz="1010">
              <a:solidFill>
                <a:srgbClr val="CCCCCC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64" name="Google Shape;264;p24"/>
          <p:cNvSpPr txBox="1"/>
          <p:nvPr/>
        </p:nvSpPr>
        <p:spPr>
          <a:xfrm>
            <a:off x="3252262" y="4454992"/>
            <a:ext cx="1210200" cy="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46200" spcFirstLastPara="1" rIns="46200" wrap="square" tIns="46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10">
                <a:solidFill>
                  <a:srgbClr val="CCCCCC"/>
                </a:solidFill>
                <a:latin typeface="Oswald"/>
                <a:ea typeface="Oswald"/>
                <a:cs typeface="Oswald"/>
                <a:sym typeface="Oswald"/>
              </a:rPr>
              <a:t>200USD/month</a:t>
            </a:r>
            <a:endParaRPr sz="1010">
              <a:solidFill>
                <a:srgbClr val="CCCCCC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65" name="Google Shape;265;p24"/>
          <p:cNvSpPr txBox="1"/>
          <p:nvPr/>
        </p:nvSpPr>
        <p:spPr>
          <a:xfrm>
            <a:off x="7714022" y="3173272"/>
            <a:ext cx="12606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55125" lIns="55125" spcFirstLastPara="1" rIns="55125" wrap="square" tIns="551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5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180 smartphones sold over 1 year: Low-cost and patient</a:t>
            </a:r>
            <a:endParaRPr sz="1205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5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5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3 new jobs</a:t>
            </a:r>
            <a:endParaRPr sz="1205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5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smartphone icon" id="266" name="Google Shape;266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926923" y="3487457"/>
            <a:ext cx="754428" cy="754428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4"/>
          <p:cNvSpPr txBox="1"/>
          <p:nvPr/>
        </p:nvSpPr>
        <p:spPr>
          <a:xfrm>
            <a:off x="6950499" y="3511033"/>
            <a:ext cx="464100" cy="46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150" lIns="14150" spcFirstLastPara="1" rIns="14150" wrap="square" tIns="14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6"/>
          </a:p>
        </p:txBody>
      </p:sp>
      <p:pic>
        <p:nvPicPr>
          <p:cNvPr id="268" name="Google Shape;268;p2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002408" y="1194816"/>
            <a:ext cx="1970290" cy="129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ob Icon 6648417" id="269" name="Google Shape;269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1178" y="4583979"/>
            <a:ext cx="409745" cy="4097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fit Icon 7487600" id="270" name="Google Shape;270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1184" y="3568991"/>
            <a:ext cx="409745" cy="4097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ildren Icon 31490" id="271" name="Google Shape;271;p2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51247" y="2957783"/>
            <a:ext cx="532372" cy="532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der Icon 7534205" id="272" name="Google Shape;272;p2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01191" y="4092468"/>
            <a:ext cx="409745" cy="40974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4"/>
          <p:cNvSpPr txBox="1"/>
          <p:nvPr/>
        </p:nvSpPr>
        <p:spPr>
          <a:xfrm>
            <a:off x="795566" y="4679686"/>
            <a:ext cx="14247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9 new jobs</a:t>
            </a:r>
            <a:endParaRPr sz="1191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4" name="Google Shape;274;p24"/>
          <p:cNvSpPr txBox="1"/>
          <p:nvPr/>
        </p:nvSpPr>
        <p:spPr>
          <a:xfrm>
            <a:off x="641882" y="3684065"/>
            <a:ext cx="17370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$550 USD/month</a:t>
            </a:r>
            <a:endParaRPr sz="1191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5" name="Google Shape;275;p24"/>
          <p:cNvSpPr txBox="1"/>
          <p:nvPr/>
        </p:nvSpPr>
        <p:spPr>
          <a:xfrm>
            <a:off x="764632" y="4175650"/>
            <a:ext cx="14247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49% women</a:t>
            </a:r>
            <a:endParaRPr sz="1191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6" name="Google Shape;276;p24"/>
          <p:cNvSpPr txBox="1"/>
          <p:nvPr/>
        </p:nvSpPr>
        <p:spPr>
          <a:xfrm>
            <a:off x="691934" y="3033466"/>
            <a:ext cx="1711200" cy="1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54450" spcFirstLastPara="1" rIns="54450" wrap="square" tIns="54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1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1,400 clients/month paying 300 RWF/hour</a:t>
            </a:r>
            <a:endParaRPr sz="1191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7" name="Google Shape;277;p24"/>
          <p:cNvSpPr txBox="1"/>
          <p:nvPr/>
        </p:nvSpPr>
        <p:spPr>
          <a:xfrm>
            <a:off x="5470174" y="3202321"/>
            <a:ext cx="10188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4575" lIns="44575" spcFirstLastPara="1" rIns="44575" wrap="square" tIns="4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74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3 new Wi-Fi spots in villages</a:t>
            </a:r>
            <a:endParaRPr sz="974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8" name="Google Shape;278;p24"/>
          <p:cNvSpPr txBox="1"/>
          <p:nvPr/>
        </p:nvSpPr>
        <p:spPr>
          <a:xfrm>
            <a:off x="5570530" y="4619890"/>
            <a:ext cx="10188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4575" lIns="44575" spcFirstLastPara="1" rIns="44575" wrap="square" tIns="4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74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6 new jobs</a:t>
            </a:r>
            <a:endParaRPr sz="974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9" name="Google Shape;279;p24"/>
          <p:cNvSpPr txBox="1"/>
          <p:nvPr/>
        </p:nvSpPr>
        <p:spPr>
          <a:xfrm>
            <a:off x="5479972" y="3635263"/>
            <a:ext cx="10188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4575" lIns="44575" spcFirstLastPara="1" rIns="44575" wrap="square" tIns="4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74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600 paying 10k RWF/month</a:t>
            </a:r>
            <a:endParaRPr sz="974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74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74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80" name="Google Shape;280;p24"/>
          <p:cNvSpPr txBox="1"/>
          <p:nvPr/>
        </p:nvSpPr>
        <p:spPr>
          <a:xfrm>
            <a:off x="5258733" y="4162543"/>
            <a:ext cx="14211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4575" lIns="44575" spcFirstLastPara="1" rIns="44575" wrap="square" tIns="4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74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100 USD/month</a:t>
            </a:r>
            <a:endParaRPr sz="974">
              <a:solidFill>
                <a:srgbClr val="B7B7B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5"/>
          <p:cNvSpPr txBox="1"/>
          <p:nvPr>
            <p:ph type="ctrTitle"/>
          </p:nvPr>
        </p:nvSpPr>
        <p:spPr>
          <a:xfrm>
            <a:off x="311708" y="810107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480">
                <a:latin typeface="Oswald"/>
                <a:ea typeface="Oswald"/>
                <a:cs typeface="Oswald"/>
                <a:sym typeface="Oswald"/>
              </a:rPr>
              <a:t>Can refugees </a:t>
            </a:r>
            <a:r>
              <a:rPr b="1" lang="en" sz="5480">
                <a:solidFill>
                  <a:srgbClr val="DB2C27"/>
                </a:solidFill>
                <a:latin typeface="Oswald"/>
                <a:ea typeface="Oswald"/>
                <a:cs typeface="Oswald"/>
                <a:sym typeface="Oswald"/>
              </a:rPr>
              <a:t>lead and finance</a:t>
            </a:r>
            <a:r>
              <a:rPr lang="en" sz="5480">
                <a:latin typeface="Oswald"/>
                <a:ea typeface="Oswald"/>
                <a:cs typeface="Oswald"/>
                <a:sym typeface="Oswald"/>
              </a:rPr>
              <a:t> their own internet connectivity?</a:t>
            </a:r>
            <a:endParaRPr sz="548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86" name="Google Shape;286;p25"/>
          <p:cNvPicPr preferRelativeResize="0"/>
          <p:nvPr/>
        </p:nvPicPr>
        <p:blipFill rotWithShape="1">
          <a:blip r:embed="rId3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5"/>
          <p:cNvSpPr txBox="1"/>
          <p:nvPr>
            <p:ph type="ctrTitle"/>
          </p:nvPr>
        </p:nvSpPr>
        <p:spPr>
          <a:xfrm>
            <a:off x="2061977" y="3575306"/>
            <a:ext cx="6653400" cy="1113000"/>
          </a:xfrm>
          <a:prstGeom prst="rect">
            <a:avLst/>
          </a:prstGeom>
          <a:solidFill>
            <a:srgbClr val="DB2C27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480">
                <a:latin typeface="Oswald"/>
                <a:ea typeface="Oswald"/>
                <a:cs typeface="Oswald"/>
                <a:sym typeface="Oswald"/>
              </a:rPr>
              <a:t>…What have we </a:t>
            </a:r>
            <a:r>
              <a:rPr lang="en" sz="548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learned</a:t>
            </a:r>
            <a:r>
              <a:rPr lang="en" sz="5480">
                <a:latin typeface="Oswald"/>
                <a:ea typeface="Oswald"/>
                <a:cs typeface="Oswald"/>
                <a:sym typeface="Oswald"/>
              </a:rPr>
              <a:t>?</a:t>
            </a:r>
            <a:endParaRPr sz="548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48">
                <a:latin typeface="Oswald"/>
                <a:ea typeface="Oswald"/>
                <a:cs typeface="Oswald"/>
                <a:sym typeface="Oswald"/>
              </a:rPr>
              <a:t>Designed for scale: Scale-up in Rwanda &amp; Kenya</a:t>
            </a:r>
            <a:endParaRPr sz="4020"/>
          </a:p>
        </p:txBody>
      </p:sp>
      <p:pic>
        <p:nvPicPr>
          <p:cNvPr id="293" name="Google Shape;293;p26"/>
          <p:cNvPicPr preferRelativeResize="0"/>
          <p:nvPr/>
        </p:nvPicPr>
        <p:blipFill rotWithShape="1">
          <a:blip r:embed="rId3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wanda icon" id="294" name="Google Shape;29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7275" y="2152750"/>
            <a:ext cx="2574075" cy="2574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nya icon" id="295" name="Google Shape;29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896875"/>
            <a:ext cx="3979924" cy="3979924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6"/>
          <p:cNvSpPr txBox="1"/>
          <p:nvPr/>
        </p:nvSpPr>
        <p:spPr>
          <a:xfrm>
            <a:off x="2446027" y="3163817"/>
            <a:ext cx="10836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DB2C27"/>
                </a:solidFill>
                <a:latin typeface="Oswald"/>
                <a:ea typeface="Oswald"/>
                <a:cs typeface="Oswald"/>
                <a:sym typeface="Oswald"/>
              </a:rPr>
              <a:t>135,000</a:t>
            </a:r>
            <a:endParaRPr b="1" sz="1800">
              <a:solidFill>
                <a:srgbClr val="DB2C2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7" name="Google Shape;297;p26"/>
          <p:cNvSpPr txBox="1"/>
          <p:nvPr/>
        </p:nvSpPr>
        <p:spPr>
          <a:xfrm>
            <a:off x="5814729" y="1839594"/>
            <a:ext cx="10836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DB2C27"/>
                </a:solidFill>
                <a:latin typeface="Oswald"/>
                <a:ea typeface="Oswald"/>
                <a:cs typeface="Oswald"/>
                <a:sym typeface="Oswald"/>
              </a:rPr>
              <a:t>306,000</a:t>
            </a:r>
            <a:endParaRPr b="1" sz="1800">
              <a:solidFill>
                <a:srgbClr val="DB2C2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8" name="Google Shape;298;p26"/>
          <p:cNvSpPr/>
          <p:nvPr/>
        </p:nvSpPr>
        <p:spPr>
          <a:xfrm>
            <a:off x="3376625" y="3524700"/>
            <a:ext cx="153000" cy="147900"/>
          </a:xfrm>
          <a:prstGeom prst="ellipse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6"/>
          <p:cNvSpPr/>
          <p:nvPr/>
        </p:nvSpPr>
        <p:spPr>
          <a:xfrm>
            <a:off x="3142875" y="3015925"/>
            <a:ext cx="153000" cy="147900"/>
          </a:xfrm>
          <a:prstGeom prst="ellipse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6"/>
          <p:cNvSpPr/>
          <p:nvPr/>
        </p:nvSpPr>
        <p:spPr>
          <a:xfrm>
            <a:off x="2523000" y="3957775"/>
            <a:ext cx="153000" cy="147900"/>
          </a:xfrm>
          <a:prstGeom prst="ellipse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6"/>
          <p:cNvSpPr/>
          <p:nvPr/>
        </p:nvSpPr>
        <p:spPr>
          <a:xfrm>
            <a:off x="2091850" y="3524700"/>
            <a:ext cx="153000" cy="147900"/>
          </a:xfrm>
          <a:prstGeom prst="ellipse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6"/>
          <p:cNvSpPr/>
          <p:nvPr/>
        </p:nvSpPr>
        <p:spPr>
          <a:xfrm>
            <a:off x="5764700" y="1712025"/>
            <a:ext cx="153000" cy="147900"/>
          </a:xfrm>
          <a:prstGeom prst="ellipse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648">
                <a:latin typeface="Oswald"/>
                <a:ea typeface="Oswald"/>
                <a:cs typeface="Oswald"/>
                <a:sym typeface="Oswald"/>
              </a:rPr>
              <a:t>Seeking catalytic philanthropic capital</a:t>
            </a:r>
            <a:endParaRPr sz="3820"/>
          </a:p>
        </p:txBody>
      </p:sp>
      <p:pic>
        <p:nvPicPr>
          <p:cNvPr id="308" name="Google Shape;308;p27"/>
          <p:cNvPicPr preferRelativeResize="0"/>
          <p:nvPr/>
        </p:nvPicPr>
        <p:blipFill rotWithShape="1">
          <a:blip r:embed="rId3">
            <a:alphaModFix/>
          </a:blip>
          <a:srcRect b="54727" l="0" r="30887" t="0"/>
          <a:stretch/>
        </p:blipFill>
        <p:spPr>
          <a:xfrm>
            <a:off x="7727825" y="180850"/>
            <a:ext cx="1321902" cy="390901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7"/>
          <p:cNvSpPr txBox="1"/>
          <p:nvPr>
            <p:ph type="title"/>
          </p:nvPr>
        </p:nvSpPr>
        <p:spPr>
          <a:xfrm>
            <a:off x="128025" y="1435625"/>
            <a:ext cx="860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solidFill>
                  <a:srgbClr val="DB2C27"/>
                </a:solidFill>
                <a:latin typeface="Oswald"/>
                <a:ea typeface="Oswald"/>
                <a:cs typeface="Oswald"/>
                <a:sym typeface="Oswald"/>
              </a:rPr>
              <a:t>Internet to refugees in Rwanda &amp; Kenya </a:t>
            </a:r>
            <a:endParaRPr sz="3620">
              <a:solidFill>
                <a:srgbClr val="DB2C27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Children Icon 1800118" id="310" name="Google Shape;31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3501" y="2209800"/>
            <a:ext cx="1870426" cy="18704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ob Icon 5137124" id="311" name="Google Shape;31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2425" y="2446625"/>
            <a:ext cx="1321900" cy="1321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urning Icon 6010491" id="312" name="Google Shape;31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4801" y="2345423"/>
            <a:ext cx="1620425" cy="162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7"/>
          <p:cNvPicPr preferRelativeResize="0"/>
          <p:nvPr/>
        </p:nvPicPr>
        <p:blipFill rotWithShape="1">
          <a:blip r:embed="rId7">
            <a:alphaModFix/>
          </a:blip>
          <a:srcRect b="23641" l="0" r="0" t="0"/>
          <a:stretch/>
        </p:blipFill>
        <p:spPr>
          <a:xfrm>
            <a:off x="4966516" y="2437111"/>
            <a:ext cx="1870424" cy="1428238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7"/>
          <p:cNvSpPr txBox="1"/>
          <p:nvPr/>
        </p:nvSpPr>
        <p:spPr>
          <a:xfrm>
            <a:off x="319850" y="4006750"/>
            <a:ext cx="20904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45 businesses</a:t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15" name="Google Shape;315;p27"/>
          <p:cNvSpPr txBox="1"/>
          <p:nvPr/>
        </p:nvSpPr>
        <p:spPr>
          <a:xfrm>
            <a:off x="2758250" y="4006750"/>
            <a:ext cx="20904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280 new jobs</a:t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16" name="Google Shape;316;p27"/>
          <p:cNvSpPr txBox="1"/>
          <p:nvPr/>
        </p:nvSpPr>
        <p:spPr>
          <a:xfrm>
            <a:off x="4815650" y="4006750"/>
            <a:ext cx="20904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150,000 refugee sessions</a:t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17" name="Google Shape;317;p27"/>
          <p:cNvSpPr txBox="1"/>
          <p:nvPr/>
        </p:nvSpPr>
        <p:spPr>
          <a:xfrm>
            <a:off x="6873050" y="4006750"/>
            <a:ext cx="2090400" cy="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24,000 children safely navigating the internet</a:t>
            </a:r>
            <a:endParaRPr sz="18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28"/>
          <p:cNvPicPr preferRelativeResize="0"/>
          <p:nvPr/>
        </p:nvPicPr>
        <p:blipFill rotWithShape="1">
          <a:blip r:embed="rId3">
            <a:alphaModFix/>
          </a:blip>
          <a:srcRect b="52181" l="0" r="30887" t="0"/>
          <a:stretch/>
        </p:blipFill>
        <p:spPr>
          <a:xfrm>
            <a:off x="7727816" y="180838"/>
            <a:ext cx="1321907" cy="410874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8"/>
          <p:cNvSpPr/>
          <p:nvPr/>
        </p:nvSpPr>
        <p:spPr>
          <a:xfrm>
            <a:off x="10800" y="10800"/>
            <a:ext cx="9144000" cy="129600"/>
          </a:xfrm>
          <a:prstGeom prst="rect">
            <a:avLst/>
          </a:prstGeom>
          <a:solidFill>
            <a:srgbClr val="DB2C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8"/>
          <p:cNvSpPr/>
          <p:nvPr/>
        </p:nvSpPr>
        <p:spPr>
          <a:xfrm>
            <a:off x="0" y="5013900"/>
            <a:ext cx="9144000" cy="129600"/>
          </a:xfrm>
          <a:prstGeom prst="rect">
            <a:avLst/>
          </a:prstGeom>
          <a:solidFill>
            <a:srgbClr val="DB2C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8"/>
          <p:cNvSpPr/>
          <p:nvPr/>
        </p:nvSpPr>
        <p:spPr>
          <a:xfrm rot="5400000">
            <a:off x="-2485275" y="2506950"/>
            <a:ext cx="5132700" cy="140400"/>
          </a:xfrm>
          <a:prstGeom prst="rect">
            <a:avLst/>
          </a:prstGeom>
          <a:solidFill>
            <a:srgbClr val="DB2C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28"/>
          <p:cNvSpPr/>
          <p:nvPr/>
        </p:nvSpPr>
        <p:spPr>
          <a:xfrm rot="5400000">
            <a:off x="6518250" y="2506950"/>
            <a:ext cx="5132700" cy="140400"/>
          </a:xfrm>
          <a:prstGeom prst="rect">
            <a:avLst/>
          </a:prstGeom>
          <a:solidFill>
            <a:srgbClr val="DB2C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8"/>
          <p:cNvSpPr txBox="1"/>
          <p:nvPr>
            <p:ph type="ctrTitle"/>
          </p:nvPr>
        </p:nvSpPr>
        <p:spPr>
          <a:xfrm>
            <a:off x="-470112" y="1271028"/>
            <a:ext cx="8520600" cy="109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480">
                <a:latin typeface="Oswald"/>
                <a:ea typeface="Oswald"/>
                <a:cs typeface="Oswald"/>
                <a:sym typeface="Oswald"/>
              </a:rPr>
              <a:t>Want to partner?</a:t>
            </a:r>
            <a:endParaRPr sz="548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28" name="Google Shape;32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391" y="2368931"/>
            <a:ext cx="1735150" cy="2340169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8"/>
          <p:cNvSpPr txBox="1"/>
          <p:nvPr>
            <p:ph type="ctrTitle"/>
          </p:nvPr>
        </p:nvSpPr>
        <p:spPr>
          <a:xfrm>
            <a:off x="1547665" y="2630429"/>
            <a:ext cx="8520600" cy="109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480">
                <a:latin typeface="Amatic SC"/>
                <a:ea typeface="Amatic SC"/>
                <a:cs typeface="Amatic SC"/>
                <a:sym typeface="Amatic SC"/>
              </a:rPr>
              <a:t>www.kumwehub.com</a:t>
            </a:r>
            <a:endParaRPr b="1" sz="548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