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9" r:id="rId5"/>
    <p:sldId id="256" r:id="rId6"/>
    <p:sldId id="257" r:id="rId7"/>
    <p:sldId id="260" r:id="rId8"/>
    <p:sldId id="261" r:id="rId9"/>
    <p:sldId id="262" r:id="rId10"/>
    <p:sldId id="263" r:id="rId11"/>
    <p:sldId id="268" r:id="rId12"/>
    <p:sldId id="265" r:id="rId13"/>
    <p:sldId id="267" r:id="rId14"/>
  </p:sldIdLst>
  <p:sldSz cx="12192000" cy="6858000"/>
  <p:notesSz cx="6858000" cy="9144000"/>
  <p:defaultTextStyle>
    <a:defPPr>
      <a:defRPr lang="en-U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6DD8AC-908A-46BE-9100-E4856D05AC42}" v="2" dt="2026-03-04T13:46:49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6" autoAdjust="0"/>
    <p:restoredTop sz="94653"/>
  </p:normalViewPr>
  <p:slideViewPr>
    <p:cSldViewPr snapToGrid="0">
      <p:cViewPr varScale="1">
        <p:scale>
          <a:sx n="63" d="100"/>
          <a:sy n="63" d="100"/>
        </p:scale>
        <p:origin x="208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B0739-879E-4B01-8576-2E408E1A5B80}" type="datetimeFigureOut">
              <a:rPr lang="en-UG" smtClean="0"/>
              <a:t>3/30/26</a:t>
            </a:fld>
            <a:endParaRPr lang="en-U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D0558-7FFE-4F27-A69D-AD169423E3C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31226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1D617F-8638-448E-AD34-288A1AE79A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0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4BCB-5DE3-4E45-4876-BA22115A8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30941-13A5-5171-F057-61FEC96ED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D58F8-E502-5406-5FB4-08FFB3800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E78D5-DD85-6E17-3606-F2278D093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1387-1DE8-5637-0560-C6E6D2F81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8610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CBD7-DB57-BF01-BB77-68B9CE6BC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F9DE5-8F5C-0BF8-4F4A-9D3B185DE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D5B7C-D3C6-AF8A-33DB-D9A9C51F9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35107-2D8F-44E5-DC36-2AE543A8F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FE93D-D2F8-AAC9-0E4C-7EB7D1FE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57377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D6292-D21E-4B17-8B93-4E9B33D95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369AD-A5FE-E2DA-6D0C-AAA1F8A05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40EC5-97C0-1969-18D1-BA7D4EE5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B3537-8AE8-54B5-0F86-D48E152F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FB790-AA93-A2C7-D8C8-0A040D39B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218643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CFB48-01DA-090A-4F37-466892549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3DBCE-AB55-480A-8BCD-8CEBAC41D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C0D94-9983-CF6A-DBC0-0BD231790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E708C-92EB-B9CA-DC06-A544919FE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740F3-15F6-5C43-66A0-C70326387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BE8FF-8825-5EE1-F059-132C09AF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48581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DEC5-C0FA-8DB3-2DFA-90273DC4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7452A-5C9F-3CCA-4698-CD148D7F0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E3A92-E9B5-CF21-4F91-250EEFF90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3DA49-31F2-411F-13A9-76BB61F03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F18680-005F-54ED-5238-9CA9C2E9D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57C0D-A0D2-F7B4-482E-8FADBAFF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9793E-6DE3-96D3-4183-0418314A5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51C3D1-E968-3EC0-31DA-627906EDA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55888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62F02-A47A-5498-7FE8-684F7414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16B628-2735-7A8A-5662-B6423B77C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51698A-559F-8DDC-8522-90D24D3C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75EB7E-575F-9364-18E3-E260BEA74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22413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104A1A-5C19-AE58-9E2B-468D39AF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932DF2-FB25-3A30-5887-4778A70CC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32220-BC68-F9A7-8BAA-16F10E6D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62637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B7687-FCFC-3F36-6D56-B54DA5EF1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F4EDB-757B-FFF6-E85D-7B96142A1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72EF8-C47C-117D-25F3-4D543ED90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1D34E-6C44-F502-57A7-5BCC8FEDB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BFCB5-6576-03A5-C579-3FDAD3D1C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524E40-6C8F-52B8-32EB-C0DBA7AF4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85285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ADD2-CD49-C632-3AD3-F40774855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B5A35B-500F-336C-976B-4F0933114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28973-05D5-C3AD-1A1C-11EEF3188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2CAF2-78AF-AAF8-DB94-43B17274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77C83-5077-7856-7C76-32A9E0ECF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835F3-F520-DC31-8C7C-3B0029B5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214862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52D0B-1837-0A6B-D7A1-707F7152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2EA16-CA3D-D4BE-4C60-184EE2D46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0804A-DBAC-62AB-F431-411818DA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D2BFB-8474-3D39-0F7B-324267424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935CD-E5DE-0F40-3B77-0B868CD95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07706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6846AB-7AEF-84AB-3124-7B2A7A6B40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1F84B-450B-BB37-750B-DDA253956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4B523-A3BF-3ADF-1C04-264D21803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AB012-473E-488B-D8C0-13EB7290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33B75-A3B9-8D4D-109C-A4F60D91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76826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B73B1E-A209-9B9A-2F8C-7C499D78C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AA5D7-F28B-9B69-984F-958A459FF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F4FFF-2DD2-C07B-5982-956B96A6E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F174B-BE4D-4686-9CAC-C14D65381639}" type="datetimeFigureOut">
              <a:rPr lang="en-UG" smtClean="0"/>
              <a:t>3/30/26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02208-8F41-1038-8479-56D665896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431C3-16EF-3EFB-D638-0BE10F78C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CB21DB-FCFB-44F5-8C23-DD6377A2E21E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73563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BBA143-E4F9-9ABC-B0F9-3D5C0D412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01" y="327656"/>
            <a:ext cx="5019074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600" b="1" i="0" dirty="0">
                <a:effectLst/>
              </a:rPr>
              <a:t>SOLAR: Solarizing Livelihood Activities with Refugees</a:t>
            </a:r>
            <a:br>
              <a:rPr lang="en-US" sz="4600" b="1" i="0" dirty="0">
                <a:effectLst/>
              </a:rPr>
            </a:br>
            <a:endParaRPr lang="en-US" sz="4600" dirty="0"/>
          </a:p>
        </p:txBody>
      </p:sp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072F0053-11AF-E421-9D58-BF3A59B00F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6353" y="5747970"/>
            <a:ext cx="1232395" cy="612297"/>
          </a:xfrm>
          <a:prstGeom prst="rect">
            <a:avLst/>
          </a:prstGeom>
        </p:spPr>
      </p:pic>
      <p:pic>
        <p:nvPicPr>
          <p:cNvPr id="9" name="Picture 8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B196CBF1-8794-7318-0C3B-3657F58D5B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16" y="5966446"/>
            <a:ext cx="2089686" cy="391312"/>
          </a:xfrm>
          <a:prstGeom prst="rect">
            <a:avLst/>
          </a:prstGeom>
        </p:spPr>
      </p:pic>
      <p:pic>
        <p:nvPicPr>
          <p:cNvPr id="13" name="Picture 12" descr="A black and blue text&#10;&#10;AI-generated content may be incorrect.">
            <a:extLst>
              <a:ext uri="{FF2B5EF4-FFF2-40B4-BE49-F238E27FC236}">
                <a16:creationId xmlns:a16="http://schemas.microsoft.com/office/drawing/2014/main" id="{2F7833D2-B9DA-2475-CF07-84738F5E644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15" y="4885812"/>
            <a:ext cx="2085367" cy="451117"/>
          </a:xfrm>
          <a:prstGeom prst="rect">
            <a:avLst/>
          </a:prstGeom>
        </p:spPr>
      </p:pic>
      <p:pic>
        <p:nvPicPr>
          <p:cNvPr id="15" name="Picture 14" descr="A person throwing water into a circle&#10;&#10;AI-generated content may be incorrect.">
            <a:extLst>
              <a:ext uri="{FF2B5EF4-FFF2-40B4-BE49-F238E27FC236}">
                <a16:creationId xmlns:a16="http://schemas.microsoft.com/office/drawing/2014/main" id="{29E2F7EA-C091-F194-1F81-AC96916AE3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751" y="-2"/>
            <a:ext cx="10287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42807B-D4DF-F66F-1A6C-0953579CAD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7838" y="4767033"/>
            <a:ext cx="1760910" cy="6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1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2869AE-95B0-7F0E-C9F2-C99D39D1C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US" b="1"/>
              <a:t>The Problem</a:t>
            </a:r>
            <a:endParaRPr lang="en-UG" b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C97BB-2F21-A0F0-DC73-66059BFE7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323734" cy="425258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Dependency on Rain</a:t>
            </a:r>
          </a:p>
          <a:p>
            <a:r>
              <a:rPr lang="en-US" dirty="0"/>
              <a:t>Prolonged dry season</a:t>
            </a:r>
          </a:p>
          <a:p>
            <a:r>
              <a:rPr lang="en-US" dirty="0"/>
              <a:t>Poor access to agro inputs and Training</a:t>
            </a:r>
          </a:p>
          <a:p>
            <a:r>
              <a:rPr lang="en-US" dirty="0"/>
              <a:t>Unreliable Markets</a:t>
            </a:r>
          </a:p>
          <a:p>
            <a:r>
              <a:rPr lang="en-US" dirty="0"/>
              <a:t>Off-grid, can-not afford fuel pumps</a:t>
            </a:r>
          </a:p>
          <a:p>
            <a:r>
              <a:rPr lang="en-US" dirty="0"/>
              <a:t>Dependency on Aid, &gt;1.9M refugees in Uganda</a:t>
            </a:r>
          </a:p>
          <a:p>
            <a:r>
              <a:rPr lang="en-US" dirty="0"/>
              <a:t>Result: Low yields, unstable income</a:t>
            </a:r>
            <a:endParaRPr lang="en-US" strike="sngStrike" dirty="0"/>
          </a:p>
          <a:p>
            <a:endParaRPr lang="en-US" sz="2000" dirty="0"/>
          </a:p>
          <a:p>
            <a:endParaRPr lang="en-UG" sz="20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906FED-8B5B-D7D4-B65A-FDF57CB724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425"/>
          <a:stretch>
            <a:fillRect/>
          </a:stretch>
        </p:blipFill>
        <p:spPr>
          <a:xfrm>
            <a:off x="7774191" y="2605413"/>
            <a:ext cx="4417809" cy="4252587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1" name="Arc 2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94650-8292-7D50-DA06-805059142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" r="15466" b="4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68257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6486FB-21D2-C37E-4810-20BBDE5EE3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35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710222-CB13-B177-8743-15C675A701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612" r="23049" b="-2"/>
          <a:stretch>
            <a:fillRect/>
          </a:stretch>
        </p:blipFill>
        <p:spPr>
          <a:xfrm>
            <a:off x="3397498" y="18"/>
            <a:ext cx="4688152" cy="6473915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A66F1-B408-2C60-A040-755A88FE0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en-US" sz="2800" b="1"/>
              <a:t>Our Solution</a:t>
            </a:r>
            <a:endParaRPr lang="en-UG" sz="2800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2EE16-55AE-E912-726A-A43FE4EFA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3642698" cy="4215762"/>
          </a:xfrm>
        </p:spPr>
        <p:txBody>
          <a:bodyPr>
            <a:noAutofit/>
          </a:bodyPr>
          <a:lstStyle/>
          <a:p>
            <a:r>
              <a:rPr lang="en-US" sz="2400" dirty="0"/>
              <a:t>Integrated Solution</a:t>
            </a:r>
          </a:p>
          <a:p>
            <a:r>
              <a:rPr lang="en-US" sz="2400" dirty="0"/>
              <a:t>Soil testing</a:t>
            </a:r>
          </a:p>
          <a:p>
            <a:r>
              <a:rPr lang="en-US" sz="2400" dirty="0"/>
              <a:t>Agro Inputs</a:t>
            </a:r>
          </a:p>
          <a:p>
            <a:r>
              <a:rPr lang="en-US" sz="2400" dirty="0"/>
              <a:t>Farmer training</a:t>
            </a:r>
          </a:p>
          <a:p>
            <a:r>
              <a:rPr lang="en-US" sz="2400" dirty="0"/>
              <a:t>Solar Solutions</a:t>
            </a:r>
          </a:p>
          <a:p>
            <a:r>
              <a:rPr lang="en-US" sz="2400" dirty="0"/>
              <a:t>Linkages to Markets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Higher Yields, Income</a:t>
            </a:r>
          </a:p>
        </p:txBody>
      </p:sp>
    </p:spTree>
    <p:extLst>
      <p:ext uri="{BB962C8B-B14F-4D97-AF65-F5344CB8AC3E}">
        <p14:creationId xmlns:p14="http://schemas.microsoft.com/office/powerpoint/2010/main" val="215622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FE9FFE-E6A8-B5B9-B249-6D842474B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 b="1"/>
              <a:t>Evidence and Traction</a:t>
            </a:r>
            <a:endParaRPr lang="en-UG" sz="5400" b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DCA9F5-4AA8-F3F3-DD98-A808AFC6D7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92" r="560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7B0AD-A85B-038B-8207-079B2EB03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Farmer groups supported: 250</a:t>
            </a:r>
          </a:p>
          <a:p>
            <a:r>
              <a:rPr lang="en-US" sz="2000" dirty="0"/>
              <a:t>Total Number of farmers: 6,081</a:t>
            </a:r>
          </a:p>
          <a:p>
            <a:r>
              <a:rPr lang="en-US" sz="2000" dirty="0"/>
              <a:t>Refugees: 47% (2,840)  Host community farmers: 53% (3,241)</a:t>
            </a:r>
          </a:p>
          <a:p>
            <a:r>
              <a:rPr lang="en-US" sz="2000" dirty="0"/>
              <a:t>Women Farmers: 67% and Male Farmers: 33%</a:t>
            </a:r>
          </a:p>
          <a:p>
            <a:r>
              <a:rPr lang="en-US" sz="2000" dirty="0"/>
              <a:t>Yield: 5,107 to 45,246 (9x per group)</a:t>
            </a:r>
          </a:p>
          <a:p>
            <a:r>
              <a:rPr lang="en-US" sz="2000" dirty="0"/>
              <a:t>Income: $4,193 to $30,673 (6x per group)</a:t>
            </a:r>
          </a:p>
          <a:p>
            <a:r>
              <a:rPr lang="en-US" sz="2000" dirty="0"/>
              <a:t>Average Profit: $93 to $296 (3x per group)</a:t>
            </a:r>
          </a:p>
          <a:p>
            <a:r>
              <a:rPr lang="en-US" sz="2000" dirty="0"/>
              <a:t>Returning Customers: 86,593 in 2025 for Omia and Over 200 </a:t>
            </a:r>
            <a:r>
              <a:rPr lang="en-US" sz="2000"/>
              <a:t>for Tulima Solar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806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B7FD7-CDFA-892A-E847-A715643CB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/>
              <a:t>What we have learnt!</a:t>
            </a:r>
            <a:endParaRPr lang="en-UG" sz="5400" b="1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84EB6-95D0-F884-415D-CE3714499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4670097" cy="3985101"/>
          </a:xfrm>
        </p:spPr>
        <p:txBody>
          <a:bodyPr>
            <a:normAutofit fontScale="55000" lnSpcReduction="20000"/>
          </a:bodyPr>
          <a:lstStyle/>
          <a:p>
            <a:r>
              <a:rPr lang="en-US" sz="4200" dirty="0"/>
              <a:t>Solar solutions are an enabler, not the THING!</a:t>
            </a:r>
          </a:p>
          <a:p>
            <a:r>
              <a:rPr lang="en-US" sz="4200" dirty="0"/>
              <a:t>Follow on support is as important as the project activities</a:t>
            </a:r>
          </a:p>
          <a:p>
            <a:r>
              <a:rPr lang="en-US" sz="4200" dirty="0"/>
              <a:t>Adoption takes time</a:t>
            </a:r>
          </a:p>
          <a:p>
            <a:r>
              <a:rPr lang="en-US" sz="4200" dirty="0"/>
              <a:t>Market certainty changes farmer behavior</a:t>
            </a:r>
          </a:p>
          <a:p>
            <a:r>
              <a:rPr lang="en-US" sz="4200" dirty="0"/>
              <a:t>Partners matter more than the technology</a:t>
            </a:r>
          </a:p>
          <a:p>
            <a:r>
              <a:rPr lang="en-US" sz="4200" dirty="0"/>
              <a:t>Not all technologies are a right fit for the communities</a:t>
            </a:r>
          </a:p>
          <a:p>
            <a:endParaRPr lang="en-US" sz="1700" dirty="0"/>
          </a:p>
          <a:p>
            <a:endParaRPr lang="en-UG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FA6C0-1DE3-96DB-31B2-7EE51400D0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522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37517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F53914-5DC0-2E83-FB8E-746E1E720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 b="1"/>
              <a:t>Pathway to Scale/sustainability</a:t>
            </a:r>
            <a:endParaRPr lang="en-UG" sz="3800" b="1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571FE-FAB6-34E4-08B7-5475FA582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Farmer contribution</a:t>
            </a:r>
          </a:p>
          <a:p>
            <a:r>
              <a:rPr lang="en-US" sz="1900" dirty="0"/>
              <a:t>Group ownership-Pumps</a:t>
            </a:r>
          </a:p>
          <a:p>
            <a:r>
              <a:rPr lang="en-US" sz="1900" dirty="0"/>
              <a:t>Block Farms-Refugees</a:t>
            </a:r>
          </a:p>
          <a:p>
            <a:r>
              <a:rPr lang="en-US" sz="1900" dirty="0"/>
              <a:t>Pay as you go Models </a:t>
            </a:r>
          </a:p>
          <a:p>
            <a:r>
              <a:rPr lang="en-US" sz="1900" dirty="0"/>
              <a:t>Structure aggregation and off-take markets</a:t>
            </a:r>
          </a:p>
          <a:p>
            <a:r>
              <a:rPr lang="en-US" sz="1900" dirty="0"/>
              <a:t>Align and work with local actors</a:t>
            </a:r>
          </a:p>
          <a:p>
            <a:r>
              <a:rPr lang="en-US" sz="1900" dirty="0"/>
              <a:t>Train local agents, working closely with Tulima</a:t>
            </a:r>
          </a:p>
          <a:p>
            <a:r>
              <a:rPr lang="en-US" sz="1900" dirty="0"/>
              <a:t>Scale as a bundle not a product</a:t>
            </a:r>
          </a:p>
          <a:p>
            <a:endParaRPr lang="en-UG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AEFBA-D6F3-7AA7-028D-C049C666E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77" r="-2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611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E50A-5457-AF5B-6BD0-7581165F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41711"/>
            <a:ext cx="3727555" cy="3474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Ecosystem Fit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55B95F2-854D-96A0-70BF-87426A822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92" r="15262"/>
          <a:stretch>
            <a:fillRect/>
          </a:stretch>
        </p:blipFill>
        <p:spPr>
          <a:xfrm>
            <a:off x="7378588" y="1533542"/>
            <a:ext cx="4618151" cy="43928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C43C1B-1BD5-E7E5-2DB2-39D598462F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55" r="-2" b="-2"/>
          <a:stretch>
            <a:fillRect/>
          </a:stretch>
        </p:blipFill>
        <p:spPr>
          <a:xfrm>
            <a:off x="195261" y="2076582"/>
            <a:ext cx="7623942" cy="363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50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C5C02-251D-9B08-8E58-084ACC63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 challenges and solutions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DC766-2013-E36D-D85E-1345024F0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Low adoption rates of the promoted practices</a:t>
            </a:r>
          </a:p>
          <a:p>
            <a:r>
              <a:rPr lang="en-US" dirty="0"/>
              <a:t>Water sources-drying up</a:t>
            </a:r>
          </a:p>
          <a:p>
            <a:r>
              <a:rPr lang="en-US" dirty="0"/>
              <a:t>Working Capital Constraint for private sector partners</a:t>
            </a:r>
          </a:p>
          <a:p>
            <a:r>
              <a:rPr lang="en-US" dirty="0"/>
              <a:t>Affordability of Solar Solutions</a:t>
            </a:r>
            <a:endParaRPr lang="en-UG" dirty="0"/>
          </a:p>
          <a:p>
            <a:endParaRPr lang="en-U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B6B1B-DCA6-06D8-7C7F-6FF6C36BA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Explore farmer to farmer models. Follow ups</a:t>
            </a:r>
          </a:p>
          <a:p>
            <a:r>
              <a:rPr lang="en-US" dirty="0"/>
              <a:t>Shallow wells and alternative water sources</a:t>
            </a:r>
          </a:p>
          <a:p>
            <a:r>
              <a:rPr lang="en-US" dirty="0"/>
              <a:t>Seek for Blended finance </a:t>
            </a:r>
          </a:p>
          <a:p>
            <a:r>
              <a:rPr lang="en-US" dirty="0"/>
              <a:t>Pay as you go, Group Ownership</a:t>
            </a:r>
          </a:p>
        </p:txBody>
      </p:sp>
    </p:spTree>
    <p:extLst>
      <p:ext uri="{BB962C8B-B14F-4D97-AF65-F5344CB8AC3E}">
        <p14:creationId xmlns:p14="http://schemas.microsoft.com/office/powerpoint/2010/main" val="2928611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4ABC5-D22C-E71A-0574-54B642B62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29" y="363255"/>
            <a:ext cx="4657953" cy="941925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The Ask</a:t>
            </a:r>
            <a:endParaRPr lang="en-UG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03F8D-8B92-3C8D-FF79-DC941511A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721" y="1595244"/>
            <a:ext cx="5547778" cy="5031024"/>
          </a:xfrm>
        </p:spPr>
        <p:txBody>
          <a:bodyPr>
            <a:normAutofit/>
          </a:bodyPr>
          <a:lstStyle/>
          <a:p>
            <a:r>
              <a:rPr lang="en-US" sz="2400" dirty="0"/>
              <a:t>Conversation with Impact Investors, </a:t>
            </a:r>
          </a:p>
          <a:p>
            <a:r>
              <a:rPr lang="en-US" sz="2400" dirty="0"/>
              <a:t>Use of Funds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Working Capital Investment (Debt/Equity)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Water sources for farmers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Land opening equipment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Marketing Infrastructure Investment: Warehouse, Trucks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Seed Processing Facility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2400" dirty="0"/>
              <a:t>Hatchery Facility</a:t>
            </a:r>
          </a:p>
          <a:p>
            <a:pPr marL="0" indent="0">
              <a:buNone/>
            </a:pPr>
            <a:r>
              <a:rPr lang="en-US" sz="2400" b="1" dirty="0"/>
              <a:t>Instrument: Debt, Grants and Equity</a:t>
            </a:r>
          </a:p>
          <a:p>
            <a:endParaRPr lang="en-UG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AEA01-97B1-2CAD-EF8C-3631E47BA1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7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6559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7EDEA10-087E-4352-A848-7D9888DC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413AA9-F543-6760-D9A7-5BC2D4E1B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2090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E82E82-32EF-D741-161B-48A444215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6" r="2" b="2"/>
          <a:stretch>
            <a:fillRect/>
          </a:stretch>
        </p:blipFill>
        <p:spPr>
          <a:xfrm>
            <a:off x="510365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2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0" y="6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4DF501-60A5-B88D-A2D3-D1C7AD711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9" r="17510" b="2"/>
          <a:stretch>
            <a:fillRect/>
          </a:stretch>
        </p:blipFill>
        <p:spPr>
          <a:xfrm>
            <a:off x="4333556" y="400051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5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D9A41C-C552-66D4-968A-C9FAD351F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7" r="16492" b="-3"/>
          <a:stretch>
            <a:fillRect/>
          </a:stretch>
        </p:blipFill>
        <p:spPr>
          <a:xfrm>
            <a:off x="8156747" y="400052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  <p:sp>
        <p:nvSpPr>
          <p:cNvPr id="24" name="sketch line">
            <a:extLst>
              <a:ext uri="{FF2B5EF4-FFF2-40B4-BE49-F238E27FC236}">
                <a16:creationId xmlns:a16="http://schemas.microsoft.com/office/drawing/2014/main" id="{605D77EC-B84E-48F8-9EC4-93E851C0F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5512322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728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2BE29CB8FE3C44AAA88AE14ED27543" ma:contentTypeVersion="15" ma:contentTypeDescription="Create a new document." ma:contentTypeScope="" ma:versionID="faa9540394f2e116c3608410d7de9484">
  <xsd:schema xmlns:xsd="http://www.w3.org/2001/XMLSchema" xmlns:xs="http://www.w3.org/2001/XMLSchema" xmlns:p="http://schemas.microsoft.com/office/2006/metadata/properties" xmlns:ns2="fca9ac3a-d43a-4cb8-8e97-bee4e899c707" xmlns:ns3="d2c2f874-334f-4dd6-b953-ec9f934723db" targetNamespace="http://schemas.microsoft.com/office/2006/metadata/properties" ma:root="true" ma:fieldsID="f39a11ef85c0c561ce3d649eba1a4cf7" ns2:_="" ns3:_="">
    <xsd:import namespace="fca9ac3a-d43a-4cb8-8e97-bee4e899c707"/>
    <xsd:import namespace="d2c2f874-334f-4dd6-b953-ec9f934723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9ac3a-d43a-4cb8-8e97-bee4e899c7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2f874-334f-4dd6-b953-ec9f934723d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24787e4-ec99-488a-983c-dbe7a1d5cf12}" ma:internalName="TaxCatchAll" ma:showField="CatchAllData" ma:web="d2c2f874-334f-4dd6-b953-ec9f93472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a9ac3a-d43a-4cb8-8e97-bee4e899c707">
      <Terms xmlns="http://schemas.microsoft.com/office/infopath/2007/PartnerControls"/>
    </lcf76f155ced4ddcb4097134ff3c332f>
    <TaxCatchAll xmlns="d2c2f874-334f-4dd6-b953-ec9f934723db" xsi:nil="true"/>
  </documentManagement>
</p:properties>
</file>

<file path=customXml/itemProps1.xml><?xml version="1.0" encoding="utf-8"?>
<ds:datastoreItem xmlns:ds="http://schemas.openxmlformats.org/officeDocument/2006/customXml" ds:itemID="{8B69D979-440C-413F-A5E6-F0FC275EC0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F6D77F-0162-49BE-B660-32D069F1F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a9ac3a-d43a-4cb8-8e97-bee4e899c707"/>
    <ds:schemaRef ds:uri="d2c2f874-334f-4dd6-b953-ec9f934723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7E0EF0-EE7A-41FC-A1C4-C59885876F44}">
  <ds:schemaRefs>
    <ds:schemaRef ds:uri="http://schemas.microsoft.com/office/2006/metadata/properties"/>
    <ds:schemaRef ds:uri="http://schemas.microsoft.com/office/infopath/2007/PartnerControls"/>
    <ds:schemaRef ds:uri="fca9ac3a-d43a-4cb8-8e97-bee4e899c707"/>
    <ds:schemaRef ds:uri="d2c2f874-334f-4dd6-b953-ec9f934723d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346</Words>
  <Application>Microsoft Macintosh PowerPoint</Application>
  <PresentationFormat>Widescreen</PresentationFormat>
  <Paragraphs>65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SOLAR: Solarizing Livelihood Activities with Refugees </vt:lpstr>
      <vt:lpstr>The Problem</vt:lpstr>
      <vt:lpstr>Our Solution</vt:lpstr>
      <vt:lpstr>Evidence and Traction</vt:lpstr>
      <vt:lpstr>What we have learnt!</vt:lpstr>
      <vt:lpstr>Pathway to Scale/sustainability</vt:lpstr>
      <vt:lpstr>Ecosystem Fit</vt:lpstr>
      <vt:lpstr>The challenges and solutions</vt:lpstr>
      <vt:lpstr>The Ask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Iganachi Razaki Omia</dc:creator>
  <cp:lastModifiedBy>Naserian Saruni</cp:lastModifiedBy>
  <cp:revision>9</cp:revision>
  <dcterms:created xsi:type="dcterms:W3CDTF">2026-02-18T19:11:56Z</dcterms:created>
  <dcterms:modified xsi:type="dcterms:W3CDTF">2026-03-30T05:44:51Z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3a108f-898d-4589-9ebc-7ee3b46df9b8_Enabled">
    <vt:lpwstr>true</vt:lpwstr>
  </property>
  <property fmtid="{D5CDD505-2E9C-101B-9397-08002B2CF9AE}" pid="3" name="MSIP_Label_2a3a108f-898d-4589-9ebc-7ee3b46df9b8_SetDate">
    <vt:lpwstr>2026-02-22T12:52:20Z</vt:lpwstr>
  </property>
  <property fmtid="{D5CDD505-2E9C-101B-9397-08002B2CF9AE}" pid="4" name="MSIP_Label_2a3a108f-898d-4589-9ebc-7ee3b46df9b8_Method">
    <vt:lpwstr>Standard</vt:lpwstr>
  </property>
  <property fmtid="{D5CDD505-2E9C-101B-9397-08002B2CF9AE}" pid="5" name="MSIP_Label_2a3a108f-898d-4589-9ebc-7ee3b46df9b8_Name">
    <vt:lpwstr>Official use only</vt:lpwstr>
  </property>
  <property fmtid="{D5CDD505-2E9C-101B-9397-08002B2CF9AE}" pid="6" name="MSIP_Label_2a3a108f-898d-4589-9ebc-7ee3b46df9b8_SiteId">
    <vt:lpwstr>462ad9ae-d7d9-4206-b874-71b1e079776f</vt:lpwstr>
  </property>
  <property fmtid="{D5CDD505-2E9C-101B-9397-08002B2CF9AE}" pid="7" name="MSIP_Label_2a3a108f-898d-4589-9ebc-7ee3b46df9b8_ActionId">
    <vt:lpwstr>c7f99cf1-86af-461a-b223-386da497f05f</vt:lpwstr>
  </property>
  <property fmtid="{D5CDD505-2E9C-101B-9397-08002B2CF9AE}" pid="8" name="MSIP_Label_2a3a108f-898d-4589-9ebc-7ee3b46df9b8_ContentBits">
    <vt:lpwstr>0</vt:lpwstr>
  </property>
  <property fmtid="{D5CDD505-2E9C-101B-9397-08002B2CF9AE}" pid="9" name="MSIP_Label_2a3a108f-898d-4589-9ebc-7ee3b46df9b8_Tag">
    <vt:lpwstr>10, 3, 0, 1</vt:lpwstr>
  </property>
  <property fmtid="{D5CDD505-2E9C-101B-9397-08002B2CF9AE}" pid="10" name="ContentTypeId">
    <vt:lpwstr>0x010100EB2BE29CB8FE3C44AAA88AE14ED27543</vt:lpwstr>
  </property>
  <property fmtid="{D5CDD505-2E9C-101B-9397-08002B2CF9AE}" pid="11" name="MediaServiceImageTags">
    <vt:lpwstr/>
  </property>
</Properties>
</file>