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22.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9.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1.xml"/>
  <Override ContentType="application/vnd.openxmlformats-officedocument.presentationml.slideMaster+xml" PartName="/ppt/slideMasters/slideMaster1.xml"/>
  <Override ContentType="application/vnd.openxmlformats-officedocument.presentationml.slide+xml" PartName="/ppt/slides/slide24.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22.xml"/>
  <Override ContentType="application/vnd.openxmlformats-officedocument.presentationml.slide+xml" PartName="/ppt/slides/slide1.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3.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Lst>
  <p:sldSz cy="5143500" cx="9144000"/>
  <p:notesSz cx="5143500" cy="9144000"/>
  <p:embeddedFontLst>
    <p:embeddedFont>
      <p:font typeface="Inter"/>
      <p:regular r:id="rId30"/>
      <p:bold r:id="rId31"/>
      <p:italic r:id="rId32"/>
      <p:boldItalic r:id="rId33"/>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pos="36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36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slide" Target="slides/slide23.xml"/><Relationship Id="rId27" Type="http://schemas.openxmlformats.org/officeDocument/2006/relationships/slide" Target="slides/slide22.xml"/><Relationship Id="rId5" Type="http://schemas.openxmlformats.org/officeDocument/2006/relationships/notesMaster" Target="notesMasters/notesMaster1.xml"/><Relationship Id="rId6" Type="http://schemas.openxmlformats.org/officeDocument/2006/relationships/slide" Target="slides/slide1.xml"/><Relationship Id="rId29" Type="http://schemas.openxmlformats.org/officeDocument/2006/relationships/slide" Target="slides/slide24.xml"/><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font" Target="fonts/Inter-bold.fntdata"/><Relationship Id="rId30" Type="http://schemas.openxmlformats.org/officeDocument/2006/relationships/font" Target="fonts/Inter-regular.fntdata"/><Relationship Id="rId11" Type="http://schemas.openxmlformats.org/officeDocument/2006/relationships/slide" Target="slides/slide6.xml"/><Relationship Id="rId33" Type="http://schemas.openxmlformats.org/officeDocument/2006/relationships/font" Target="fonts/Inter-boldItalic.fntdata"/><Relationship Id="rId10" Type="http://schemas.openxmlformats.org/officeDocument/2006/relationships/slide" Target="slides/slide5.xml"/><Relationship Id="rId32" Type="http://schemas.openxmlformats.org/officeDocument/2006/relationships/font" Target="fonts/Inter-italic.fntdata"/><Relationship Id="rId13" Type="http://schemas.openxmlformats.org/officeDocument/2006/relationships/slide" Target="slides/slide8.xml"/><Relationship Id="rId12" Type="http://schemas.openxmlformats.org/officeDocument/2006/relationships/slide" Target="slides/slide7.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indent="-228600" lvl="1" marL="914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2pPr>
            <a:lvl3pPr indent="-228600" lvl="2" marL="1371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3pPr>
            <a:lvl4pPr indent="-228600" lvl="3" marL="1828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4pPr>
            <a:lvl5pPr indent="-228600" lvl="4" marL="22860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5pPr>
            <a:lvl6pPr indent="-228600" lvl="5" marL="2743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docs.google.com/document/d/1amuQ6gjqHXwofJZFRfgN6fXKObYEFZe5k6ecL-ALgs4/edit?tab=t.0" TargetMode="Externa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 name="Shape 11"/>
        <p:cNvGrpSpPr/>
        <p:nvPr/>
      </p:nvGrpSpPr>
      <p:grpSpPr>
        <a:xfrm>
          <a:off x="0" y="0"/>
          <a:ext cx="0" cy="0"/>
          <a:chOff x="0" y="0"/>
          <a:chExt cx="0" cy="0"/>
        </a:xfrm>
      </p:grpSpPr>
      <p:sp>
        <p:nvSpPr>
          <p:cNvPr id="12" name="Google Shape;12;p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3" name="Google Shape;13;p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298450" lvl="0" marL="457200" rtl="0" algn="l">
              <a:spcBef>
                <a:spcPts val="0"/>
              </a:spcBef>
              <a:spcAft>
                <a:spcPts val="0"/>
              </a:spcAft>
              <a:buSzPts val="1100"/>
              <a:buFont typeface="Arial"/>
              <a:buChar char="-"/>
            </a:pPr>
            <a:r>
              <a:rPr lang="en-US" sz="1100">
                <a:latin typeface="Arial"/>
                <a:ea typeface="Arial"/>
                <a:cs typeface="Arial"/>
                <a:sym typeface="Arial"/>
              </a:rPr>
              <a:t>Welcome everyone. Today’s session is about practical capital logic — how capital </a:t>
            </a:r>
            <a:r>
              <a:rPr i="1" lang="en-US" sz="1100">
                <a:latin typeface="Arial"/>
                <a:ea typeface="Arial"/>
                <a:cs typeface="Arial"/>
                <a:sym typeface="Arial"/>
              </a:rPr>
              <a:t>actually works</a:t>
            </a:r>
            <a:r>
              <a:rPr lang="en-US" sz="1100">
                <a:latin typeface="Arial"/>
                <a:ea typeface="Arial"/>
                <a:cs typeface="Arial"/>
                <a:sym typeface="Arial"/>
              </a:rPr>
              <a:t> and how your projects can improve readiness logic. This is not a fundraising workshop. We are focusing on structures that support strategic decision-making across grants, catalytic capital, and commercial pathways.    </a:t>
            </a:r>
            <a:endParaRPr sz="1100">
              <a:latin typeface="Arial"/>
              <a:ea typeface="Arial"/>
              <a:cs typeface="Arial"/>
              <a:sym typeface="Arial"/>
            </a:endParaRPr>
          </a:p>
          <a:p>
            <a:pPr indent="0" lvl="0" marL="457200" rtl="0" algn="l">
              <a:spcBef>
                <a:spcPts val="0"/>
              </a:spcBef>
              <a:spcAft>
                <a:spcPts val="0"/>
              </a:spcAft>
              <a:buNone/>
            </a:pPr>
            <a:r>
              <a:t/>
            </a:r>
            <a:endParaRPr sz="1100">
              <a:latin typeface="Arial"/>
              <a:ea typeface="Arial"/>
              <a:cs typeface="Arial"/>
              <a:sym typeface="Arial"/>
            </a:endParaRPr>
          </a:p>
          <a:p>
            <a:pPr indent="0" lvl="0" marL="0" rtl="0" algn="l">
              <a:spcBef>
                <a:spcPts val="0"/>
              </a:spcBef>
              <a:spcAft>
                <a:spcPts val="0"/>
              </a:spcAft>
              <a:buNone/>
            </a:pPr>
            <a:r>
              <a:t/>
            </a:r>
            <a:endParaRPr/>
          </a:p>
        </p:txBody>
      </p:sp>
      <p:sp>
        <p:nvSpPr>
          <p:cNvPr id="14" name="Google Shape;14;p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 name="Shape 27"/>
        <p:cNvGrpSpPr/>
        <p:nvPr/>
      </p:nvGrpSpPr>
      <p:grpSpPr>
        <a:xfrm>
          <a:off x="0" y="0"/>
          <a:ext cx="0" cy="0"/>
          <a:chOff x="0" y="0"/>
          <a:chExt cx="0" cy="0"/>
        </a:xfrm>
      </p:grpSpPr>
      <p:sp>
        <p:nvSpPr>
          <p:cNvPr id="28" name="Google Shape;28;p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9" name="Google Shape;29;p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This is the gap we currently need to bridge with many in the private sector </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Sometimes even within this sector, we have a negative connotation of refugees - which makes it difficult to think from the position of opportunities.  </a:t>
            </a:r>
            <a:endParaRPr/>
          </a:p>
          <a:p>
            <a:pPr indent="0" lvl="0" marL="0" rtl="0" algn="l">
              <a:spcBef>
                <a:spcPts val="0"/>
              </a:spcBef>
              <a:spcAft>
                <a:spcPts val="0"/>
              </a:spcAft>
              <a:buNone/>
            </a:pPr>
            <a:r>
              <a:rPr lang="en-US"/>
              <a:t>you can be guaranteed that outside those who work in this field, the word refugees triggers mainly negative connotations. </a:t>
            </a:r>
            <a:endParaRPr/>
          </a:p>
          <a:p>
            <a:pPr indent="-317500" lvl="0" marL="457200" rtl="0" algn="l">
              <a:spcBef>
                <a:spcPts val="0"/>
              </a:spcBef>
              <a:spcAft>
                <a:spcPts val="0"/>
              </a:spcAft>
              <a:buSzPts val="1400"/>
              <a:buChar char="-"/>
            </a:pPr>
            <a:r>
              <a:rPr lang="en-US"/>
              <a:t>mention africa tech festival - closed door UNHCR - Nancy Aburi - Chief of private sector Partnerships-Africa: first time view </a:t>
            </a:r>
            <a:endParaRPr/>
          </a:p>
          <a:p>
            <a:pPr indent="-317500" lvl="0" marL="457200" rtl="0" algn="l">
              <a:spcBef>
                <a:spcPts val="0"/>
              </a:spcBef>
              <a:spcAft>
                <a:spcPts val="0"/>
              </a:spcAft>
              <a:buSzPts val="1400"/>
              <a:buChar char="-"/>
            </a:pPr>
            <a:r>
              <a:t/>
            </a:r>
            <a:endParaRPr/>
          </a:p>
        </p:txBody>
      </p:sp>
      <p:sp>
        <p:nvSpPr>
          <p:cNvPr id="30" name="Google Shape;30;p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 name="Shape 41"/>
        <p:cNvGrpSpPr/>
        <p:nvPr/>
      </p:nvGrpSpPr>
      <p:grpSpPr>
        <a:xfrm>
          <a:off x="0" y="0"/>
          <a:ext cx="0" cy="0"/>
          <a:chOff x="0" y="0"/>
          <a:chExt cx="0" cy="0"/>
        </a:xfrm>
      </p:grpSpPr>
      <p:sp>
        <p:nvSpPr>
          <p:cNvPr id="42" name="Google Shape;42;g395aa7bea83_0_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3" name="Google Shape;43;g395aa7bea83_0_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let’s also  check-in to understand the diversity of perspectives in the room. This will set the context for our exploration of investment readiness. There is no “right” answer — we are mapping assumptions, not judging them.</a:t>
            </a:r>
            <a:endParaRPr/>
          </a:p>
          <a:p>
            <a:pPr indent="0" lvl="0" marL="0" rtl="0" algn="l">
              <a:spcBef>
                <a:spcPts val="0"/>
              </a:spcBef>
              <a:spcAft>
                <a:spcPts val="0"/>
              </a:spcAft>
              <a:buNone/>
            </a:pPr>
            <a:r>
              <a:t/>
            </a:r>
            <a:endParaRPr/>
          </a:p>
          <a:p>
            <a:pPr indent="0" lvl="0" marL="0" rtl="0" algn="l">
              <a:spcBef>
                <a:spcPts val="0"/>
              </a:spcBef>
              <a:spcAft>
                <a:spcPts val="0"/>
              </a:spcAft>
              <a:buNone/>
            </a:pPr>
            <a:r>
              <a:rPr b="1" lang="en-US"/>
              <a:t>Lets understand the starting assumptions of the room</a:t>
            </a:r>
            <a:endParaRPr b="1"/>
          </a:p>
          <a:p>
            <a:pPr indent="0" lvl="0" marL="0" rtl="0" algn="l">
              <a:lnSpc>
                <a:spcPct val="115000"/>
              </a:lnSpc>
              <a:spcBef>
                <a:spcPts val="1200"/>
              </a:spcBef>
              <a:spcAft>
                <a:spcPts val="0"/>
              </a:spcAft>
              <a:buClr>
                <a:schemeClr val="dk1"/>
              </a:buClr>
              <a:buSzPts val="1100"/>
              <a:buFont typeface="Arial"/>
              <a:buNone/>
            </a:pPr>
            <a:r>
              <a:rPr lang="en-US" sz="1100">
                <a:latin typeface="Arial"/>
                <a:ea typeface="Arial"/>
                <a:cs typeface="Arial"/>
                <a:sym typeface="Arial"/>
              </a:rPr>
              <a:t>Most participants in humanitarian innovation come in with </a:t>
            </a:r>
            <a:r>
              <a:rPr b="1" lang="en-US" sz="1100">
                <a:latin typeface="Arial"/>
                <a:ea typeface="Arial"/>
                <a:cs typeface="Arial"/>
                <a:sym typeface="Arial"/>
              </a:rPr>
              <a:t>strong but different beliefs about capital</a:t>
            </a:r>
            <a:r>
              <a:rPr lang="en-US" sz="1100">
                <a:latin typeface="Arial"/>
                <a:ea typeface="Arial"/>
                <a:cs typeface="Arial"/>
                <a:sym typeface="Arial"/>
              </a:rPr>
              <a:t>.</a:t>
            </a:r>
            <a:endParaRPr sz="1100">
              <a:latin typeface="Arial"/>
              <a:ea typeface="Arial"/>
              <a:cs typeface="Arial"/>
              <a:sym typeface="Arial"/>
            </a:endParaRPr>
          </a:p>
          <a:p>
            <a:pPr indent="0" lvl="0" marL="0" rtl="0" algn="l">
              <a:lnSpc>
                <a:spcPct val="115000"/>
              </a:lnSpc>
              <a:spcBef>
                <a:spcPts val="1200"/>
              </a:spcBef>
              <a:spcAft>
                <a:spcPts val="0"/>
              </a:spcAft>
              <a:buClr>
                <a:schemeClr val="dk1"/>
              </a:buClr>
              <a:buSzPts val="1100"/>
              <a:buFont typeface="Arial"/>
              <a:buNone/>
            </a:pPr>
            <a:r>
              <a:rPr lang="en-US" sz="1100">
                <a:latin typeface="Arial"/>
                <a:ea typeface="Arial"/>
                <a:cs typeface="Arial"/>
                <a:sym typeface="Arial"/>
              </a:rPr>
              <a:t>Typically the room will split into three camps:</a:t>
            </a:r>
            <a:endParaRPr sz="1100">
              <a:latin typeface="Arial"/>
              <a:ea typeface="Arial"/>
              <a:cs typeface="Arial"/>
              <a:sym typeface="Arial"/>
            </a:endParaRPr>
          </a:p>
          <a:p>
            <a:pPr indent="-298450" lvl="0" marL="457200" rtl="0" algn="l">
              <a:lnSpc>
                <a:spcPct val="115000"/>
              </a:lnSpc>
              <a:spcBef>
                <a:spcPts val="1200"/>
              </a:spcBef>
              <a:spcAft>
                <a:spcPts val="0"/>
              </a:spcAft>
              <a:buClr>
                <a:schemeClr val="dk1"/>
              </a:buClr>
              <a:buSzPts val="1100"/>
              <a:buChar char="●"/>
            </a:pPr>
            <a:r>
              <a:rPr b="1" lang="en-US" sz="1100">
                <a:latin typeface="Arial"/>
                <a:ea typeface="Arial"/>
                <a:cs typeface="Arial"/>
                <a:sym typeface="Arial"/>
              </a:rPr>
              <a:t>“Private capital is essential”</a:t>
            </a:r>
            <a:r>
              <a:rPr lang="en-US" sz="1100">
                <a:latin typeface="Arial"/>
                <a:ea typeface="Arial"/>
                <a:cs typeface="Arial"/>
                <a:sym typeface="Arial"/>
              </a:rPr>
              <a:t> → usually ecosystem, venture, or tech-oriented participants.</a:t>
            </a:r>
            <a:endParaRPr sz="1100">
              <a:latin typeface="Arial"/>
              <a:ea typeface="Arial"/>
              <a:cs typeface="Arial"/>
              <a:sym typeface="Arial"/>
            </a:endParaRPr>
          </a:p>
          <a:p>
            <a:pPr indent="-298450" lvl="0" marL="457200" rtl="0" algn="l">
              <a:lnSpc>
                <a:spcPct val="115000"/>
              </a:lnSpc>
              <a:spcBef>
                <a:spcPts val="0"/>
              </a:spcBef>
              <a:spcAft>
                <a:spcPts val="0"/>
              </a:spcAft>
              <a:buClr>
                <a:schemeClr val="dk1"/>
              </a:buClr>
              <a:buSzPts val="1100"/>
              <a:buChar char="●"/>
            </a:pPr>
            <a:r>
              <a:rPr b="1" lang="en-US" sz="1100">
                <a:latin typeface="Arial"/>
                <a:ea typeface="Arial"/>
                <a:cs typeface="Arial"/>
                <a:sym typeface="Arial"/>
              </a:rPr>
              <a:t>“Grants remain the right model”</a:t>
            </a:r>
            <a:r>
              <a:rPr lang="en-US" sz="1100">
                <a:latin typeface="Arial"/>
                <a:ea typeface="Arial"/>
                <a:cs typeface="Arial"/>
                <a:sym typeface="Arial"/>
              </a:rPr>
              <a:t> → often program leaders inside UN or NGOs.</a:t>
            </a:r>
            <a:endParaRPr sz="1100">
              <a:latin typeface="Arial"/>
              <a:ea typeface="Arial"/>
              <a:cs typeface="Arial"/>
              <a:sym typeface="Arial"/>
            </a:endParaRPr>
          </a:p>
          <a:p>
            <a:pPr indent="-298450" lvl="0" marL="457200" rtl="0" algn="l">
              <a:lnSpc>
                <a:spcPct val="115000"/>
              </a:lnSpc>
              <a:spcBef>
                <a:spcPts val="0"/>
              </a:spcBef>
              <a:spcAft>
                <a:spcPts val="0"/>
              </a:spcAft>
              <a:buClr>
                <a:schemeClr val="dk1"/>
              </a:buClr>
              <a:buSzPts val="1100"/>
              <a:buChar char="●"/>
            </a:pPr>
            <a:r>
              <a:rPr b="1" lang="en-US" sz="1100">
                <a:latin typeface="Arial"/>
                <a:ea typeface="Arial"/>
                <a:cs typeface="Arial"/>
                <a:sym typeface="Arial"/>
              </a:rPr>
              <a:t>“Blended finance is relevant”</a:t>
            </a:r>
            <a:r>
              <a:rPr lang="en-US" sz="1100">
                <a:latin typeface="Arial"/>
                <a:ea typeface="Arial"/>
                <a:cs typeface="Arial"/>
                <a:sym typeface="Arial"/>
              </a:rPr>
              <a:t> → people already thinking about hybrid pathways.</a:t>
            </a:r>
            <a:endParaRPr sz="1100">
              <a:latin typeface="Arial"/>
              <a:ea typeface="Arial"/>
              <a:cs typeface="Arial"/>
              <a:sym typeface="Arial"/>
            </a:endParaRPr>
          </a:p>
          <a:p>
            <a:pPr indent="0" lvl="0" marL="0" rtl="0" algn="l">
              <a:lnSpc>
                <a:spcPct val="115000"/>
              </a:lnSpc>
              <a:spcBef>
                <a:spcPts val="1200"/>
              </a:spcBef>
              <a:spcAft>
                <a:spcPts val="0"/>
              </a:spcAft>
              <a:buClr>
                <a:schemeClr val="dk1"/>
              </a:buClr>
              <a:buSzPts val="1100"/>
              <a:buFont typeface="Arial"/>
              <a:buNone/>
            </a:pPr>
            <a:r>
              <a:rPr lang="en-US" sz="1100">
                <a:latin typeface="Arial"/>
                <a:ea typeface="Arial"/>
                <a:cs typeface="Arial"/>
                <a:sym typeface="Arial"/>
              </a:rPr>
              <a:t>By asking this question immediately, you reveal </a:t>
            </a:r>
            <a:r>
              <a:rPr b="1" lang="en-US" sz="1100">
                <a:latin typeface="Arial"/>
                <a:ea typeface="Arial"/>
                <a:cs typeface="Arial"/>
                <a:sym typeface="Arial"/>
              </a:rPr>
              <a:t>where the room currently stands ideologically</a:t>
            </a:r>
            <a:r>
              <a:rPr lang="en-US" sz="1100">
                <a:latin typeface="Arial"/>
                <a:ea typeface="Arial"/>
                <a:cs typeface="Arial"/>
                <a:sym typeface="Arial"/>
              </a:rPr>
              <a:t> before the session begins.</a:t>
            </a:r>
            <a:endParaRPr sz="1100">
              <a:latin typeface="Arial"/>
              <a:ea typeface="Arial"/>
              <a:cs typeface="Arial"/>
              <a:sym typeface="Arial"/>
            </a:endParaRPr>
          </a:p>
          <a:p>
            <a:pPr indent="0" lvl="0" marL="0" rtl="0" algn="l">
              <a:lnSpc>
                <a:spcPct val="115000"/>
              </a:lnSpc>
              <a:spcBef>
                <a:spcPts val="1200"/>
              </a:spcBef>
              <a:spcAft>
                <a:spcPts val="0"/>
              </a:spcAft>
              <a:buClr>
                <a:schemeClr val="dk1"/>
              </a:buClr>
              <a:buSzPts val="1100"/>
              <a:buFont typeface="Arial"/>
              <a:buNone/>
            </a:pPr>
            <a:r>
              <a:rPr lang="en-US" sz="1100">
                <a:latin typeface="Arial"/>
                <a:ea typeface="Arial"/>
                <a:cs typeface="Arial"/>
                <a:sym typeface="Arial"/>
              </a:rPr>
              <a:t>This is crucial because the workshop is about </a:t>
            </a:r>
            <a:r>
              <a:rPr b="1" lang="en-US" sz="1100">
                <a:latin typeface="Arial"/>
                <a:ea typeface="Arial"/>
                <a:cs typeface="Arial"/>
                <a:sym typeface="Arial"/>
              </a:rPr>
              <a:t>correcting misconceptions around capital sequencing</a:t>
            </a:r>
            <a:r>
              <a:rPr lang="en-US" sz="1100">
                <a:latin typeface="Arial"/>
                <a:ea typeface="Arial"/>
                <a:cs typeface="Arial"/>
                <a:sym typeface="Arial"/>
              </a:rPr>
              <a:t>, not pushing everyone toward private capital.</a:t>
            </a:r>
            <a:endParaRPr sz="1100">
              <a:latin typeface="Arial"/>
              <a:ea typeface="Arial"/>
              <a:cs typeface="Arial"/>
              <a:sym typeface="Arial"/>
            </a:endParaRPr>
          </a:p>
          <a:p>
            <a:pPr indent="0" lvl="0" marL="0" rtl="0" algn="l">
              <a:spcBef>
                <a:spcPts val="1200"/>
              </a:spcBef>
              <a:spcAft>
                <a:spcPts val="0"/>
              </a:spcAft>
              <a:buNone/>
            </a:pPr>
            <a:r>
              <a:rPr lang="en-US"/>
              <a:t>take a picture so we can compare at the end</a:t>
            </a:r>
            <a:endParaRPr/>
          </a:p>
        </p:txBody>
      </p:sp>
      <p:sp>
        <p:nvSpPr>
          <p:cNvPr id="44" name="Google Shape;44;g395aa7bea83_0_0: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 name="Shape 67"/>
        <p:cNvGrpSpPr/>
        <p:nvPr/>
      </p:nvGrpSpPr>
      <p:grpSpPr>
        <a:xfrm>
          <a:off x="0" y="0"/>
          <a:ext cx="0" cy="0"/>
          <a:chOff x="0" y="0"/>
          <a:chExt cx="0" cy="0"/>
        </a:xfrm>
      </p:grpSpPr>
      <p:sp>
        <p:nvSpPr>
          <p:cNvPr id="68" name="Google Shape;68;p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9" name="Google Shape;69;p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Building on our initial engagement, we want to orient expectations early: private capital is not the default endpoint for every humanitarian innovation pathway. True readiness means understanding if, when, and how capital adds value — not pursuing it reflexively. This mindset shift is vital to today’s work. Our focus is on clarity of logic, not just the scale of ambition.</a:t>
            </a:r>
            <a:endParaRPr/>
          </a:p>
        </p:txBody>
      </p:sp>
      <p:sp>
        <p:nvSpPr>
          <p:cNvPr id="70" name="Google Shape;70;p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1" name="Shape 81"/>
        <p:cNvGrpSpPr/>
        <p:nvPr/>
      </p:nvGrpSpPr>
      <p:grpSpPr>
        <a:xfrm>
          <a:off x="0" y="0"/>
          <a:ext cx="0" cy="0"/>
          <a:chOff x="0" y="0"/>
          <a:chExt cx="0" cy="0"/>
        </a:xfrm>
      </p:grpSpPr>
      <p:sp>
        <p:nvSpPr>
          <p:cNvPr id="82" name="Google Shape;82;p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83" name="Google Shape;83;p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15000"/>
              </a:lnSpc>
              <a:spcBef>
                <a:spcPts val="1200"/>
              </a:spcBef>
              <a:spcAft>
                <a:spcPts val="0"/>
              </a:spcAft>
              <a:buClr>
                <a:schemeClr val="dk1"/>
              </a:buClr>
              <a:buSzPts val="1100"/>
              <a:buFont typeface="Arial"/>
              <a:buNone/>
            </a:pPr>
            <a:r>
              <a:rPr lang="en-US" sz="1100">
                <a:latin typeface="Arial"/>
                <a:ea typeface="Arial"/>
                <a:cs typeface="Arial"/>
                <a:sym typeface="Arial"/>
              </a:rPr>
              <a:t>It is a real privilege to welcome </a:t>
            </a:r>
            <a:r>
              <a:rPr b="1" lang="en-US" sz="1100">
                <a:latin typeface="Arial"/>
                <a:ea typeface="Arial"/>
                <a:cs typeface="Arial"/>
                <a:sym typeface="Arial"/>
              </a:rPr>
              <a:t>Juliana Rotich</a:t>
            </a:r>
            <a:r>
              <a:rPr lang="en-US" sz="1100">
                <a:latin typeface="Arial"/>
                <a:ea typeface="Arial"/>
                <a:cs typeface="Arial"/>
                <a:sym typeface="Arial"/>
              </a:rPr>
              <a:t> to this conversation. Juliana is a globally recognised technologist and ecosystem builder, best known as co-founder of </a:t>
            </a:r>
            <a:r>
              <a:rPr b="1" lang="en-US" sz="1100">
                <a:latin typeface="Arial"/>
                <a:ea typeface="Arial"/>
                <a:cs typeface="Arial"/>
                <a:sym typeface="Arial"/>
              </a:rPr>
              <a:t>Ushahidi</a:t>
            </a:r>
            <a:r>
              <a:rPr lang="en-US" sz="1100">
                <a:latin typeface="Arial"/>
                <a:ea typeface="Arial"/>
                <a:cs typeface="Arial"/>
                <a:sym typeface="Arial"/>
              </a:rPr>
              <a:t>, the crisis-mapping platform that has been deployed in over 160 countries and fundamentally reshaped how communities use real-time data during elections, disasters, and humanitarian crises. She was also a founding force behind </a:t>
            </a:r>
            <a:r>
              <a:rPr b="1" lang="en-US" sz="1100">
                <a:latin typeface="Arial"/>
                <a:ea typeface="Arial"/>
                <a:cs typeface="Arial"/>
                <a:sym typeface="Arial"/>
              </a:rPr>
              <a:t>iHub</a:t>
            </a:r>
            <a:r>
              <a:rPr lang="en-US" sz="1100">
                <a:latin typeface="Arial"/>
                <a:ea typeface="Arial"/>
                <a:cs typeface="Arial"/>
                <a:sym typeface="Arial"/>
              </a:rPr>
              <a:t>, East Africa’s pioneering innovation hub that became the epicentre of Kenya’s tech ecosystem, nurturing hundreds of startups and positioning Nairobi as a global innovation node.</a:t>
            </a:r>
            <a:endParaRPr sz="1100">
              <a:latin typeface="Arial"/>
              <a:ea typeface="Arial"/>
              <a:cs typeface="Arial"/>
              <a:sym typeface="Arial"/>
            </a:endParaRPr>
          </a:p>
          <a:p>
            <a:pPr indent="0" lvl="0" marL="0" rtl="0" algn="l">
              <a:lnSpc>
                <a:spcPct val="115000"/>
              </a:lnSpc>
              <a:spcBef>
                <a:spcPts val="1200"/>
              </a:spcBef>
              <a:spcAft>
                <a:spcPts val="0"/>
              </a:spcAft>
              <a:buClr>
                <a:schemeClr val="dk1"/>
              </a:buClr>
              <a:buSzPts val="1100"/>
              <a:buFont typeface="Arial"/>
              <a:buNone/>
            </a:pPr>
            <a:r>
              <a:rPr lang="en-US" sz="1100">
                <a:latin typeface="Arial"/>
                <a:ea typeface="Arial"/>
                <a:cs typeface="Arial"/>
                <a:sym typeface="Arial"/>
              </a:rPr>
              <a:t>Beyond founding institutions, Juliana has held executive leadership roles at </a:t>
            </a:r>
            <a:r>
              <a:rPr b="1" lang="en-US" sz="1100">
                <a:latin typeface="Arial"/>
                <a:ea typeface="Arial"/>
                <a:cs typeface="Arial"/>
                <a:sym typeface="Arial"/>
              </a:rPr>
              <a:t>Safaricom</a:t>
            </a:r>
            <a:r>
              <a:rPr lang="en-US" sz="1100">
                <a:latin typeface="Arial"/>
                <a:ea typeface="Arial"/>
                <a:cs typeface="Arial"/>
                <a:sym typeface="Arial"/>
              </a:rPr>
              <a:t>, one of Africa’s largest and most influential telecommunications companies, where she operated at the intersection of technology, governance, and scale within a multi-billion-dollar corporate environment. She understands both grassroots innovation and enterprise-grade systems,  and how capital logic changes across those layers.</a:t>
            </a:r>
            <a:endParaRPr sz="1100">
              <a:latin typeface="Arial"/>
              <a:ea typeface="Arial"/>
              <a:cs typeface="Arial"/>
              <a:sym typeface="Arial"/>
            </a:endParaRPr>
          </a:p>
          <a:p>
            <a:pPr indent="0" lvl="0" marL="0" rtl="0" algn="l">
              <a:lnSpc>
                <a:spcPct val="115000"/>
              </a:lnSpc>
              <a:spcBef>
                <a:spcPts val="1200"/>
              </a:spcBef>
              <a:spcAft>
                <a:spcPts val="0"/>
              </a:spcAft>
              <a:buClr>
                <a:schemeClr val="dk1"/>
              </a:buClr>
              <a:buSzPts val="1100"/>
              <a:buFont typeface="Arial"/>
              <a:buNone/>
            </a:pPr>
            <a:r>
              <a:rPr lang="en-US" sz="1100">
                <a:latin typeface="Arial"/>
                <a:ea typeface="Arial"/>
                <a:cs typeface="Arial"/>
                <a:sym typeface="Arial"/>
              </a:rPr>
              <a:t>Today, she is also an active angel investor and ecosystem mentor, backing early-stage ventures and evaluating investment opportunities through a disciplined lens. That combination (builder, executive, and investor)  makes her uniquely positioned to speak about </a:t>
            </a:r>
            <a:r>
              <a:rPr b="1" lang="en-US" sz="1100">
                <a:latin typeface="Arial"/>
                <a:ea typeface="Arial"/>
                <a:cs typeface="Arial"/>
                <a:sym typeface="Arial"/>
              </a:rPr>
              <a:t>investment readiness</a:t>
            </a:r>
            <a:r>
              <a:rPr lang="en-US" sz="1100">
                <a:latin typeface="Arial"/>
                <a:ea typeface="Arial"/>
                <a:cs typeface="Arial"/>
                <a:sym typeface="Arial"/>
              </a:rPr>
              <a:t>: not as theory, but as lived experience navigating mission, scale, governance, and capital alignment.</a:t>
            </a:r>
            <a:endParaRPr sz="1100">
              <a:latin typeface="Arial"/>
              <a:ea typeface="Arial"/>
              <a:cs typeface="Arial"/>
              <a:sym typeface="Arial"/>
            </a:endParaRPr>
          </a:p>
          <a:p>
            <a:pPr indent="0" lvl="0" marL="0" rtl="0" algn="l">
              <a:lnSpc>
                <a:spcPct val="115000"/>
              </a:lnSpc>
              <a:spcBef>
                <a:spcPts val="1200"/>
              </a:spcBef>
              <a:spcAft>
                <a:spcPts val="0"/>
              </a:spcAft>
              <a:buClr>
                <a:schemeClr val="dk1"/>
              </a:buClr>
              <a:buSzPts val="1100"/>
              <a:buFont typeface="Arial"/>
              <a:buNone/>
            </a:pPr>
            <a:r>
              <a:rPr lang="en-US" sz="1100">
                <a:latin typeface="Arial"/>
                <a:ea typeface="Arial"/>
                <a:cs typeface="Arial"/>
                <a:sym typeface="Arial"/>
              </a:rPr>
              <a:t>Sustainability &amp; scaling! </a:t>
            </a:r>
            <a:endParaRPr sz="1100">
              <a:latin typeface="Arial"/>
              <a:ea typeface="Arial"/>
              <a:cs typeface="Arial"/>
              <a:sym typeface="Arial"/>
            </a:endParaRPr>
          </a:p>
          <a:p>
            <a:pPr indent="0" lvl="0" marL="0" rtl="0" algn="l">
              <a:lnSpc>
                <a:spcPct val="115000"/>
              </a:lnSpc>
              <a:spcBef>
                <a:spcPts val="1200"/>
              </a:spcBef>
              <a:spcAft>
                <a:spcPts val="0"/>
              </a:spcAft>
              <a:buClr>
                <a:schemeClr val="dk1"/>
              </a:buClr>
              <a:buSzPts val="1100"/>
              <a:buFont typeface="Arial"/>
              <a:buNone/>
            </a:pPr>
            <a:r>
              <a:rPr lang="en-US" sz="1100">
                <a:latin typeface="Arial"/>
                <a:ea typeface="Arial"/>
                <a:cs typeface="Arial"/>
                <a:sym typeface="Arial"/>
              </a:rPr>
              <a:t>first question: What was your biggest challenge in your social entrepreneurial journey?</a:t>
            </a:r>
            <a:endParaRPr sz="1100">
              <a:latin typeface="Arial"/>
              <a:ea typeface="Arial"/>
              <a:cs typeface="Arial"/>
              <a:sym typeface="Arial"/>
            </a:endParaRPr>
          </a:p>
          <a:p>
            <a:pPr indent="-298450" lvl="0" marL="457200" rtl="0" algn="l">
              <a:lnSpc>
                <a:spcPct val="115000"/>
              </a:lnSpc>
              <a:spcBef>
                <a:spcPts val="1200"/>
              </a:spcBef>
              <a:spcAft>
                <a:spcPts val="0"/>
              </a:spcAft>
              <a:buSzPts val="1100"/>
              <a:buFont typeface="Arial"/>
              <a:buChar char="-"/>
            </a:pPr>
            <a:r>
              <a:rPr lang="en-US" sz="1100">
                <a:latin typeface="Arial"/>
                <a:ea typeface="Arial"/>
                <a:cs typeface="Arial"/>
                <a:sym typeface="Arial"/>
              </a:rPr>
              <a:t>Juliana - the mindset that guided me *do not run an NGO like an NGO, run it like a tech company - commitment, focus and strategic engagement with the board to drive sustainability and diversify the mix of funding to support the budgets for Ushahidi, iHub and other resulting innovations.   </a:t>
            </a:r>
            <a:endParaRPr sz="1100">
              <a:latin typeface="Arial"/>
              <a:ea typeface="Arial"/>
              <a:cs typeface="Arial"/>
              <a:sym typeface="Arial"/>
            </a:endParaRPr>
          </a:p>
          <a:p>
            <a:pPr indent="0" lvl="0" marL="0" rtl="0" algn="l">
              <a:lnSpc>
                <a:spcPct val="115000"/>
              </a:lnSpc>
              <a:spcBef>
                <a:spcPts val="1200"/>
              </a:spcBef>
              <a:spcAft>
                <a:spcPts val="0"/>
              </a:spcAft>
              <a:buNone/>
            </a:pPr>
            <a:r>
              <a:rPr lang="en-US" sz="1100">
                <a:latin typeface="Arial"/>
                <a:ea typeface="Arial"/>
                <a:cs typeface="Arial"/>
                <a:sym typeface="Arial"/>
              </a:rPr>
              <a:t>second question: What do private and catalytic capital actually look for? </a:t>
            </a:r>
            <a:endParaRPr sz="1100">
              <a:latin typeface="Arial"/>
              <a:ea typeface="Arial"/>
              <a:cs typeface="Arial"/>
              <a:sym typeface="Arial"/>
            </a:endParaRPr>
          </a:p>
          <a:p>
            <a:pPr indent="0" lvl="0" marL="0" rtl="0" algn="l">
              <a:lnSpc>
                <a:spcPct val="115000"/>
              </a:lnSpc>
              <a:spcBef>
                <a:spcPts val="1200"/>
              </a:spcBef>
              <a:spcAft>
                <a:spcPts val="0"/>
              </a:spcAft>
              <a:buNone/>
            </a:pPr>
            <a:r>
              <a:rPr lang="en-US" sz="1100">
                <a:latin typeface="Arial"/>
                <a:ea typeface="Arial"/>
                <a:cs typeface="Arial"/>
                <a:sym typeface="Arial"/>
              </a:rPr>
              <a:t>third question: </a:t>
            </a:r>
            <a:endParaRPr sz="1100">
              <a:latin typeface="Arial"/>
              <a:ea typeface="Arial"/>
              <a:cs typeface="Arial"/>
              <a:sym typeface="Arial"/>
            </a:endParaRPr>
          </a:p>
          <a:p>
            <a:pPr indent="0" lvl="0" marL="0" rtl="0" algn="l">
              <a:lnSpc>
                <a:spcPct val="115000"/>
              </a:lnSpc>
              <a:spcBef>
                <a:spcPts val="1200"/>
              </a:spcBef>
              <a:spcAft>
                <a:spcPts val="0"/>
              </a:spcAft>
              <a:buNone/>
            </a:pPr>
            <a:r>
              <a:rPr lang="en-US" sz="1100">
                <a:latin typeface="Arial"/>
                <a:ea typeface="Arial"/>
                <a:cs typeface="Arial"/>
                <a:sym typeface="Arial"/>
              </a:rPr>
              <a:t>     </a:t>
            </a:r>
            <a:endParaRPr sz="1100">
              <a:latin typeface="Arial"/>
              <a:ea typeface="Arial"/>
              <a:cs typeface="Arial"/>
              <a:sym typeface="Arial"/>
            </a:endParaRPr>
          </a:p>
          <a:p>
            <a:pPr indent="0" lvl="0" marL="0" rtl="0" algn="l">
              <a:lnSpc>
                <a:spcPct val="115000"/>
              </a:lnSpc>
              <a:spcBef>
                <a:spcPts val="1200"/>
              </a:spcBef>
              <a:spcAft>
                <a:spcPts val="0"/>
              </a:spcAft>
              <a:buClr>
                <a:schemeClr val="dk1"/>
              </a:buClr>
              <a:buSzPts val="1100"/>
              <a:buFont typeface="Arial"/>
              <a:buNone/>
            </a:pPr>
            <a:r>
              <a:t/>
            </a:r>
            <a:endParaRPr sz="1100">
              <a:latin typeface="Arial"/>
              <a:ea typeface="Arial"/>
              <a:cs typeface="Arial"/>
              <a:sym typeface="Arial"/>
            </a:endParaRPr>
          </a:p>
          <a:p>
            <a:pPr indent="0" lvl="0" marL="0" rtl="0" algn="l">
              <a:spcBef>
                <a:spcPts val="1200"/>
              </a:spcBef>
              <a:spcAft>
                <a:spcPts val="0"/>
              </a:spcAft>
              <a:buNone/>
            </a:pPr>
            <a:r>
              <a:t/>
            </a:r>
            <a:endParaRPr/>
          </a:p>
        </p:txBody>
      </p:sp>
      <p:sp>
        <p:nvSpPr>
          <p:cNvPr id="84" name="Google Shape;84;p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4" name="Shape 104"/>
        <p:cNvGrpSpPr/>
        <p:nvPr/>
      </p:nvGrpSpPr>
      <p:grpSpPr>
        <a:xfrm>
          <a:off x="0" y="0"/>
          <a:ext cx="0" cy="0"/>
          <a:chOff x="0" y="0"/>
          <a:chExt cx="0" cy="0"/>
        </a:xfrm>
      </p:grpSpPr>
      <p:sp>
        <p:nvSpPr>
          <p:cNvPr id="105" name="Google Shape;105;p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06" name="Google Shape;106;p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Following Juliana's invaluable insights, let's now consider what capital actually looks for. Capital of any kind — grant, catalytic, debt, or equity — is not interested in ambition alone. It looks for clarity on what problem you solve, how you measure progress, and whether there is a credible pathway to sustainability. Today we treat these as practical decision levers, not buzzwords. This includes deep understanding of the problem, clear unit economics, and a sustainable pathway.</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add the notes from here also </a:t>
            </a:r>
            <a:r>
              <a:rPr lang="en-US" u="sng">
                <a:solidFill>
                  <a:schemeClr val="hlink"/>
                </a:solidFill>
                <a:hlinkClick r:id="rId2"/>
              </a:rPr>
              <a:t>https://docs.google.com/document/d/1amuQ6gjqHXwofJZFRfgN6fXKObYEFZe5k6ecL-ALgs4/edit?tab=t.0</a:t>
            </a:r>
            <a:r>
              <a:rPr lang="en-US"/>
              <a:t> </a:t>
            </a:r>
            <a:endParaRPr/>
          </a:p>
        </p:txBody>
      </p:sp>
      <p:sp>
        <p:nvSpPr>
          <p:cNvPr id="107" name="Google Shape;107;p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8" name="Shape 128"/>
        <p:cNvGrpSpPr/>
        <p:nvPr/>
      </p:nvGrpSpPr>
      <p:grpSpPr>
        <a:xfrm>
          <a:off x="0" y="0"/>
          <a:ext cx="0" cy="0"/>
          <a:chOff x="0" y="0"/>
          <a:chExt cx="0" cy="0"/>
        </a:xfrm>
      </p:grpSpPr>
      <p:sp>
        <p:nvSpPr>
          <p:cNvPr id="129" name="Google Shape;129;p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30" name="Google Shape;130;p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Distinguishing between vanity and actionable metrics is a core skill in investment readiness. Vanity metrics create good headlines; decision metrics drive capital judgments. We'll use this slide to ground the difference and begin internal calibration. This focus on clear, actionable data directly relates to what capital actually looks for. Next, we'll explore how different types of funding can either support or hinder this clarity.</a:t>
            </a:r>
            <a:endParaRPr/>
          </a:p>
        </p:txBody>
      </p:sp>
      <p:sp>
        <p:nvSpPr>
          <p:cNvPr id="131" name="Google Shape;131;p6: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2" name="Shape 152"/>
        <p:cNvGrpSpPr/>
        <p:nvPr/>
      </p:nvGrpSpPr>
      <p:grpSpPr>
        <a:xfrm>
          <a:off x="0" y="0"/>
          <a:ext cx="0" cy="0"/>
          <a:chOff x="0" y="0"/>
          <a:chExt cx="0" cy="0"/>
        </a:xfrm>
      </p:grpSpPr>
      <p:sp>
        <p:nvSpPr>
          <p:cNvPr id="153" name="Google Shape;153;p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54" name="Google Shape;154;p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Not all funding supports clarity. Some grants help you build what you are already building well; others pull you into activity drift. Understanding that distinction protects mission integrity and improves readiness logic. This is a critical follow-on to our discussion on decision metrics, as the right funding reinforces those metrics. Now, let's look at the current state of our portfolio in this context.</a:t>
            </a:r>
            <a:endParaRPr/>
          </a:p>
        </p:txBody>
      </p:sp>
      <p:sp>
        <p:nvSpPr>
          <p:cNvPr id="155" name="Google Shape;155;p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2" name="Shape 172"/>
        <p:cNvGrpSpPr/>
        <p:nvPr/>
      </p:nvGrpSpPr>
      <p:grpSpPr>
        <a:xfrm>
          <a:off x="0" y="0"/>
          <a:ext cx="0" cy="0"/>
          <a:chOff x="0" y="0"/>
          <a:chExt cx="0" cy="0"/>
        </a:xfrm>
      </p:grpSpPr>
      <p:sp>
        <p:nvSpPr>
          <p:cNvPr id="173" name="Google Shape;173;g3cc193338a8_4_1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74" name="Google Shape;174;g3cc193338a8_4_19: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This is the snapshot of the HIP Blended Finance &amp; Investment Readiness portfolio analysis we did in our consortium of  Tinkr (Norway) brings expertise in humanitarian innovation and scaling maturity. ThinkPlace Kenya - co-creator of this event - provides human-centered systems design and community integrity. and us -Remode focuses on investment readiness, blended finance, and sequencing architecture. Our approach was a time-bound, data-backed diagnostic across seven HIP projects. It was not a fundraising instrument or a transaction readiness certification. We focused on understanding of strategic funding and set the stage for identifying specific constraints. Here are the results of what we found: </a:t>
            </a:r>
            <a:endParaRPr/>
          </a:p>
        </p:txBody>
      </p:sp>
      <p:sp>
        <p:nvSpPr>
          <p:cNvPr id="175" name="Google Shape;175;g3cc193338a8_4_19: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5" name="Shape 195"/>
        <p:cNvGrpSpPr/>
        <p:nvPr/>
      </p:nvGrpSpPr>
      <p:grpSpPr>
        <a:xfrm>
          <a:off x="0" y="0"/>
          <a:ext cx="0" cy="0"/>
          <a:chOff x="0" y="0"/>
          <a:chExt cx="0" cy="0"/>
        </a:xfrm>
      </p:grpSpPr>
      <p:sp>
        <p:nvSpPr>
          <p:cNvPr id="196" name="Google Shape;196;p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97" name="Google Shape;197;p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15000"/>
              </a:lnSpc>
              <a:spcBef>
                <a:spcPts val="1200"/>
              </a:spcBef>
              <a:spcAft>
                <a:spcPts val="0"/>
              </a:spcAft>
              <a:buClr>
                <a:schemeClr val="dk1"/>
              </a:buClr>
              <a:buSzPts val="1100"/>
              <a:buFont typeface="Arial"/>
              <a:buNone/>
            </a:pPr>
            <a:r>
              <a:rPr lang="en-US"/>
              <a:t>Current HIP assessments indicate that portfolio projects are strong in operational credibility but transitional in investment readiness. This transition indicates real opportunity, not failure — it means improvement areas exist that can be systematically addressed.</a:t>
            </a:r>
            <a:endParaRPr/>
          </a:p>
          <a:p>
            <a:pPr indent="0" lvl="0" marL="0" rtl="0" algn="l">
              <a:spcBef>
                <a:spcPts val="1200"/>
              </a:spcBef>
              <a:spcAft>
                <a:spcPts val="0"/>
              </a:spcAft>
              <a:buNone/>
            </a:pPr>
            <a:r>
              <a:t/>
            </a:r>
            <a:endParaRPr/>
          </a:p>
        </p:txBody>
      </p:sp>
      <p:sp>
        <p:nvSpPr>
          <p:cNvPr id="198" name="Google Shape;198;p8: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3" name="Shape 213"/>
        <p:cNvGrpSpPr/>
        <p:nvPr/>
      </p:nvGrpSpPr>
      <p:grpSpPr>
        <a:xfrm>
          <a:off x="0" y="0"/>
          <a:ext cx="0" cy="0"/>
          <a:chOff x="0" y="0"/>
          <a:chExt cx="0" cy="0"/>
        </a:xfrm>
      </p:grpSpPr>
      <p:sp>
        <p:nvSpPr>
          <p:cNvPr id="214" name="Google Shape;214;p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15" name="Google Shape;215;p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sz="1100">
                <a:latin typeface="Arial"/>
                <a:ea typeface="Arial"/>
                <a:cs typeface="Arial"/>
                <a:sym typeface="Arial"/>
              </a:rPr>
              <a:t>Across the portfolio, the most consistent readiness bottleneck is </a:t>
            </a:r>
            <a:r>
              <a:rPr i="1" lang="en-US" sz="1100">
                <a:latin typeface="Arial"/>
                <a:ea typeface="Arial"/>
                <a:cs typeface="Arial"/>
                <a:sym typeface="Arial"/>
              </a:rPr>
              <a:t>sustainability architecture</a:t>
            </a:r>
            <a:r>
              <a:rPr lang="en-US" sz="1100">
                <a:latin typeface="Arial"/>
                <a:ea typeface="Arial"/>
                <a:cs typeface="Arial"/>
                <a:sym typeface="Arial"/>
              </a:rPr>
              <a:t> —</a:t>
            </a:r>
            <a:endParaRPr sz="1100">
              <a:latin typeface="Arial"/>
              <a:ea typeface="Arial"/>
              <a:cs typeface="Arial"/>
              <a:sym typeface="Arial"/>
            </a:endParaRPr>
          </a:p>
          <a:p>
            <a:pPr indent="0" lvl="0" marL="0" rtl="0" algn="l">
              <a:spcBef>
                <a:spcPts val="0"/>
              </a:spcBef>
              <a:spcAft>
                <a:spcPts val="0"/>
              </a:spcAft>
              <a:buNone/>
            </a:pPr>
            <a:r>
              <a:t/>
            </a:r>
            <a:endParaRPr sz="1100">
              <a:latin typeface="Arial"/>
              <a:ea typeface="Arial"/>
              <a:cs typeface="Arial"/>
              <a:sym typeface="Arial"/>
            </a:endParaRPr>
          </a:p>
          <a:p>
            <a:pPr indent="0" lvl="0" marL="0" rtl="0" algn="l">
              <a:spcBef>
                <a:spcPts val="0"/>
              </a:spcBef>
              <a:spcAft>
                <a:spcPts val="0"/>
              </a:spcAft>
              <a:buNone/>
            </a:pPr>
            <a:r>
              <a:rPr lang="en-US" sz="1100">
                <a:latin typeface="Arial"/>
                <a:ea typeface="Arial"/>
                <a:cs typeface="Arial"/>
                <a:sym typeface="Arial"/>
              </a:rPr>
              <a:t> the rigor around cost layers (unit economics - CAPEX OPEX), </a:t>
            </a:r>
            <a:endParaRPr sz="1100">
              <a:latin typeface="Arial"/>
              <a:ea typeface="Arial"/>
              <a:cs typeface="Arial"/>
              <a:sym typeface="Arial"/>
            </a:endParaRPr>
          </a:p>
          <a:p>
            <a:pPr indent="0" lvl="0" marL="0" rtl="0" algn="l">
              <a:spcBef>
                <a:spcPts val="0"/>
              </a:spcBef>
              <a:spcAft>
                <a:spcPts val="0"/>
              </a:spcAft>
              <a:buNone/>
            </a:pPr>
            <a:r>
              <a:rPr lang="en-US" sz="1100">
                <a:latin typeface="Arial"/>
                <a:ea typeface="Arial"/>
                <a:cs typeface="Arial"/>
                <a:sym typeface="Arial"/>
              </a:rPr>
              <a:t> revenue possibilities, </a:t>
            </a:r>
            <a:endParaRPr sz="1100">
              <a:latin typeface="Arial"/>
              <a:ea typeface="Arial"/>
              <a:cs typeface="Arial"/>
              <a:sym typeface="Arial"/>
            </a:endParaRPr>
          </a:p>
          <a:p>
            <a:pPr indent="0" lvl="0" marL="0" rtl="0" algn="l">
              <a:spcBef>
                <a:spcPts val="0"/>
              </a:spcBef>
              <a:spcAft>
                <a:spcPts val="0"/>
              </a:spcAft>
              <a:buNone/>
            </a:pPr>
            <a:r>
              <a:rPr lang="en-US" sz="1100">
                <a:latin typeface="Arial"/>
                <a:ea typeface="Arial"/>
                <a:cs typeface="Arial"/>
                <a:sym typeface="Arial"/>
              </a:rPr>
              <a:t>dependency mapping, and scenario stress testing. Today’s exercise will confront that directly.</a:t>
            </a:r>
            <a:endParaRPr/>
          </a:p>
        </p:txBody>
      </p:sp>
      <p:sp>
        <p:nvSpPr>
          <p:cNvPr id="216" name="Google Shape;216;p9: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4" name="Shape 234"/>
        <p:cNvGrpSpPr/>
        <p:nvPr/>
      </p:nvGrpSpPr>
      <p:grpSpPr>
        <a:xfrm>
          <a:off x="0" y="0"/>
          <a:ext cx="0" cy="0"/>
          <a:chOff x="0" y="0"/>
          <a:chExt cx="0" cy="0"/>
        </a:xfrm>
      </p:grpSpPr>
      <p:sp>
        <p:nvSpPr>
          <p:cNvPr id="235" name="Google Shape;235;p1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36" name="Google Shape;236;p1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37" name="Google Shape;237;p10: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2" name="Shape 252"/>
        <p:cNvGrpSpPr/>
        <p:nvPr/>
      </p:nvGrpSpPr>
      <p:grpSpPr>
        <a:xfrm>
          <a:off x="0" y="0"/>
          <a:ext cx="0" cy="0"/>
          <a:chOff x="0" y="0"/>
          <a:chExt cx="0" cy="0"/>
        </a:xfrm>
      </p:grpSpPr>
      <p:sp>
        <p:nvSpPr>
          <p:cNvPr id="253" name="Google Shape;253;p1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54" name="Google Shape;254;p1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55" name="Google Shape;255;p1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0" name="Shape 280"/>
        <p:cNvGrpSpPr/>
        <p:nvPr/>
      </p:nvGrpSpPr>
      <p:grpSpPr>
        <a:xfrm>
          <a:off x="0" y="0"/>
          <a:ext cx="0" cy="0"/>
          <a:chOff x="0" y="0"/>
          <a:chExt cx="0" cy="0"/>
        </a:xfrm>
      </p:grpSpPr>
      <p:sp>
        <p:nvSpPr>
          <p:cNvPr id="281" name="Google Shape;281;g3cc193338a8_0_17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82" name="Google Shape;282;g3cc193338a8_0_175: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83" name="Google Shape;283;g3cc193338a8_0_175: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5" name="Shape 295"/>
        <p:cNvGrpSpPr/>
        <p:nvPr/>
      </p:nvGrpSpPr>
      <p:grpSpPr>
        <a:xfrm>
          <a:off x="0" y="0"/>
          <a:ext cx="0" cy="0"/>
          <a:chOff x="0" y="0"/>
          <a:chExt cx="0" cy="0"/>
        </a:xfrm>
      </p:grpSpPr>
      <p:sp>
        <p:nvSpPr>
          <p:cNvPr id="296" name="Google Shape;296;g3cc193338a8_0_18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97" name="Google Shape;297;g3cc193338a8_0_185: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q1 - for juliana = 12 - </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q2 - quasi commercial - 10</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q3 - </a:t>
            </a:r>
            <a:r>
              <a:rPr lang="en-US"/>
              <a:t>philanthropic</a:t>
            </a:r>
            <a:r>
              <a:rPr lang="en-US"/>
              <a:t> - 5 </a:t>
            </a:r>
            <a:endParaRPr/>
          </a:p>
        </p:txBody>
      </p:sp>
      <p:sp>
        <p:nvSpPr>
          <p:cNvPr id="298" name="Google Shape;298;g3cc193338a8_0_185: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3" name="Shape 323"/>
        <p:cNvGrpSpPr/>
        <p:nvPr/>
      </p:nvGrpSpPr>
      <p:grpSpPr>
        <a:xfrm>
          <a:off x="0" y="0"/>
          <a:ext cx="0" cy="0"/>
          <a:chOff x="0" y="0"/>
          <a:chExt cx="0" cy="0"/>
        </a:xfrm>
      </p:grpSpPr>
      <p:sp>
        <p:nvSpPr>
          <p:cNvPr id="324" name="Google Shape;324;g3cc193338a8_0_20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25" name="Google Shape;325;g3cc193338a8_0_208: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15000"/>
              </a:lnSpc>
              <a:spcBef>
                <a:spcPts val="1200"/>
              </a:spcBef>
              <a:spcAft>
                <a:spcPts val="0"/>
              </a:spcAft>
              <a:buSzPts val="1100"/>
              <a:buNone/>
            </a:pPr>
            <a:r>
              <a:rPr lang="en-US" sz="1100">
                <a:latin typeface="Arial"/>
                <a:ea typeface="Arial"/>
                <a:cs typeface="Arial"/>
                <a:sym typeface="Arial"/>
              </a:rPr>
              <a:t>Second you should </a:t>
            </a:r>
            <a:r>
              <a:rPr lang="en-US" sz="1100">
                <a:latin typeface="Arial"/>
                <a:ea typeface="Arial"/>
                <a:cs typeface="Arial"/>
                <a:sym typeface="Arial"/>
              </a:rPr>
              <a:t>understand</a:t>
            </a:r>
            <a:r>
              <a:rPr lang="en-US" sz="1100">
                <a:latin typeface="Arial"/>
                <a:ea typeface="Arial"/>
                <a:cs typeface="Arial"/>
                <a:sym typeface="Arial"/>
              </a:rPr>
              <a:t> how VC looks at the term and why</a:t>
            </a:r>
            <a:endParaRPr sz="1100">
              <a:latin typeface="Arial"/>
              <a:ea typeface="Arial"/>
              <a:cs typeface="Arial"/>
              <a:sym typeface="Arial"/>
            </a:endParaRPr>
          </a:p>
          <a:p>
            <a:pPr indent="0" lvl="0" marL="0" rtl="0" algn="l">
              <a:lnSpc>
                <a:spcPct val="115000"/>
              </a:lnSpc>
              <a:spcBef>
                <a:spcPts val="1200"/>
              </a:spcBef>
              <a:spcAft>
                <a:spcPts val="0"/>
              </a:spcAft>
              <a:buClr>
                <a:schemeClr val="dk1"/>
              </a:buClr>
              <a:buSzPts val="1100"/>
              <a:buFont typeface="Arial"/>
              <a:buNone/>
            </a:pPr>
            <a:r>
              <a:rPr lang="en-US" sz="1100">
                <a:latin typeface="Arial"/>
                <a:ea typeface="Arial"/>
                <a:cs typeface="Arial"/>
                <a:sym typeface="Arial"/>
              </a:rPr>
              <a:t>Outside the humanitarian sector, </a:t>
            </a:r>
            <a:r>
              <a:rPr b="1" lang="en-US" sz="1100">
                <a:latin typeface="Arial"/>
                <a:ea typeface="Arial"/>
                <a:cs typeface="Arial"/>
                <a:sym typeface="Arial"/>
              </a:rPr>
              <a:t>capital triage</a:t>
            </a:r>
            <a:r>
              <a:rPr lang="en-US" sz="1100">
                <a:latin typeface="Arial"/>
                <a:ea typeface="Arial"/>
                <a:cs typeface="Arial"/>
                <a:sym typeface="Arial"/>
              </a:rPr>
              <a:t> is not a formally standardized financial term like </a:t>
            </a:r>
            <a:r>
              <a:rPr i="1" lang="en-US" sz="1100">
                <a:latin typeface="Arial"/>
                <a:ea typeface="Arial"/>
                <a:cs typeface="Arial"/>
                <a:sym typeface="Arial"/>
              </a:rPr>
              <a:t>capital allocation</a:t>
            </a:r>
            <a:r>
              <a:rPr lang="en-US" sz="1100">
                <a:latin typeface="Arial"/>
                <a:ea typeface="Arial"/>
                <a:cs typeface="Arial"/>
                <a:sym typeface="Arial"/>
              </a:rPr>
              <a:t> or </a:t>
            </a:r>
            <a:r>
              <a:rPr i="1" lang="en-US" sz="1100">
                <a:latin typeface="Arial"/>
                <a:ea typeface="Arial"/>
                <a:cs typeface="Arial"/>
                <a:sym typeface="Arial"/>
              </a:rPr>
              <a:t>portfolio optimization</a:t>
            </a:r>
            <a:r>
              <a:rPr lang="en-US" sz="1100">
                <a:latin typeface="Arial"/>
                <a:ea typeface="Arial"/>
                <a:cs typeface="Arial"/>
                <a:sym typeface="Arial"/>
              </a:rPr>
              <a:t>, but it is used conceptually in </a:t>
            </a:r>
            <a:r>
              <a:rPr b="1" lang="en-US" sz="1100">
                <a:latin typeface="Arial"/>
                <a:ea typeface="Arial"/>
                <a:cs typeface="Arial"/>
                <a:sym typeface="Arial"/>
              </a:rPr>
              <a:t>venture, private equity, corporate strategy, and restructuring</a:t>
            </a:r>
            <a:r>
              <a:rPr lang="en-US" sz="1100">
                <a:latin typeface="Arial"/>
                <a:ea typeface="Arial"/>
                <a:cs typeface="Arial"/>
                <a:sym typeface="Arial"/>
              </a:rPr>
              <a:t> to mean:</a:t>
            </a:r>
            <a:endParaRPr sz="1100">
              <a:latin typeface="Arial"/>
              <a:ea typeface="Arial"/>
              <a:cs typeface="Arial"/>
              <a:sym typeface="Arial"/>
            </a:endParaRPr>
          </a:p>
          <a:p>
            <a:pPr indent="0" lvl="0" marL="381000" marR="381000" rtl="0" algn="l">
              <a:lnSpc>
                <a:spcPct val="115000"/>
              </a:lnSpc>
              <a:spcBef>
                <a:spcPts val="1200"/>
              </a:spcBef>
              <a:spcAft>
                <a:spcPts val="0"/>
              </a:spcAft>
              <a:buClr>
                <a:schemeClr val="dk1"/>
              </a:buClr>
              <a:buSzPts val="1100"/>
              <a:buFont typeface="Arial"/>
              <a:buNone/>
            </a:pPr>
            <a:r>
              <a:rPr b="1" lang="en-US" sz="1100">
                <a:latin typeface="Arial"/>
                <a:ea typeface="Arial"/>
                <a:cs typeface="Arial"/>
                <a:sym typeface="Arial"/>
              </a:rPr>
              <a:t>The rapid prioritization of where capital should be deployed, preserved, or withdrawn based on strategic importance, risk, and return potential.</a:t>
            </a:r>
            <a:endParaRPr b="1" sz="1100">
              <a:latin typeface="Arial"/>
              <a:ea typeface="Arial"/>
              <a:cs typeface="Arial"/>
              <a:sym typeface="Arial"/>
            </a:endParaRPr>
          </a:p>
          <a:p>
            <a:pPr indent="0" lvl="0" marL="0" rtl="0" algn="l">
              <a:lnSpc>
                <a:spcPct val="115000"/>
              </a:lnSpc>
              <a:spcBef>
                <a:spcPts val="1200"/>
              </a:spcBef>
              <a:spcAft>
                <a:spcPts val="0"/>
              </a:spcAft>
              <a:buClr>
                <a:schemeClr val="dk1"/>
              </a:buClr>
              <a:buSzPts val="1100"/>
              <a:buFont typeface="Arial"/>
              <a:buNone/>
            </a:pPr>
            <a:r>
              <a:rPr lang="en-US" sz="1100">
                <a:latin typeface="Arial"/>
                <a:ea typeface="Arial"/>
                <a:cs typeface="Arial"/>
                <a:sym typeface="Arial"/>
              </a:rPr>
              <a:t>The word </a:t>
            </a:r>
            <a:r>
              <a:rPr b="1" lang="en-US" sz="1100">
                <a:latin typeface="Arial"/>
                <a:ea typeface="Arial"/>
                <a:cs typeface="Arial"/>
                <a:sym typeface="Arial"/>
              </a:rPr>
              <a:t>“triage”</a:t>
            </a:r>
            <a:r>
              <a:rPr lang="en-US" sz="1100">
                <a:latin typeface="Arial"/>
                <a:ea typeface="Arial"/>
                <a:cs typeface="Arial"/>
                <a:sym typeface="Arial"/>
              </a:rPr>
              <a:t> comes from medicine (sorting patients based on urgency and survivability). In finance or strategy, the idea is similar: </a:t>
            </a:r>
            <a:r>
              <a:rPr b="1" lang="en-US" sz="1100">
                <a:latin typeface="Arial"/>
                <a:ea typeface="Arial"/>
                <a:cs typeface="Arial"/>
                <a:sym typeface="Arial"/>
              </a:rPr>
              <a:t>not everything can be funded equally</a:t>
            </a:r>
            <a:r>
              <a:rPr lang="en-US" sz="1100">
                <a:latin typeface="Arial"/>
                <a:ea typeface="Arial"/>
                <a:cs typeface="Arial"/>
                <a:sym typeface="Arial"/>
              </a:rPr>
              <a:t>, so resources must be </a:t>
            </a:r>
            <a:r>
              <a:rPr b="1" lang="en-US" sz="1100">
                <a:latin typeface="Arial"/>
                <a:ea typeface="Arial"/>
                <a:cs typeface="Arial"/>
                <a:sym typeface="Arial"/>
              </a:rPr>
              <a:t>classified and prioritized</a:t>
            </a:r>
            <a:r>
              <a:rPr lang="en-US" sz="1100">
                <a:latin typeface="Arial"/>
                <a:ea typeface="Arial"/>
                <a:cs typeface="Arial"/>
                <a:sym typeface="Arial"/>
              </a:rPr>
              <a:t>.</a:t>
            </a:r>
            <a:endParaRPr sz="1100">
              <a:latin typeface="Arial"/>
              <a:ea typeface="Arial"/>
              <a:cs typeface="Arial"/>
              <a:sym typeface="Arial"/>
            </a:endParaRPr>
          </a:p>
          <a:p>
            <a:pPr indent="0" lvl="0" marL="0" rtl="0" algn="l">
              <a:spcBef>
                <a:spcPts val="1200"/>
              </a:spcBef>
              <a:spcAft>
                <a:spcPts val="0"/>
              </a:spcAft>
              <a:buNone/>
            </a:pPr>
            <a:r>
              <a:t/>
            </a:r>
            <a:endParaRPr/>
          </a:p>
        </p:txBody>
      </p:sp>
      <p:sp>
        <p:nvSpPr>
          <p:cNvPr id="326" name="Google Shape;326;g3cc193338a8_0_208: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5" name="Shape 345"/>
        <p:cNvGrpSpPr/>
        <p:nvPr/>
      </p:nvGrpSpPr>
      <p:grpSpPr>
        <a:xfrm>
          <a:off x="0" y="0"/>
          <a:ext cx="0" cy="0"/>
          <a:chOff x="0" y="0"/>
          <a:chExt cx="0" cy="0"/>
        </a:xfrm>
      </p:grpSpPr>
      <p:sp>
        <p:nvSpPr>
          <p:cNvPr id="346" name="Google Shape;346;g3cc193338a8_0_22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47" name="Google Shape;347;g3cc193338a8_0_224: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15000"/>
              </a:lnSpc>
              <a:spcBef>
                <a:spcPts val="1200"/>
              </a:spcBef>
              <a:spcAft>
                <a:spcPts val="0"/>
              </a:spcAft>
              <a:buClr>
                <a:schemeClr val="dk1"/>
              </a:buClr>
              <a:buSzPts val="1100"/>
              <a:buFont typeface="Arial"/>
              <a:buNone/>
            </a:pPr>
            <a:r>
              <a:rPr lang="en-US" sz="1100">
                <a:latin typeface="Arial"/>
                <a:ea typeface="Arial"/>
                <a:cs typeface="Arial"/>
                <a:sym typeface="Arial"/>
              </a:rPr>
              <a:t>“Before we move into the next discussion, we want to pause and do a short exercise called </a:t>
            </a:r>
            <a:r>
              <a:rPr b="1" lang="en-US" sz="1100">
                <a:latin typeface="Arial"/>
                <a:ea typeface="Arial"/>
                <a:cs typeface="Arial"/>
                <a:sym typeface="Arial"/>
              </a:rPr>
              <a:t>capital triage</a:t>
            </a:r>
            <a:r>
              <a:rPr lang="en-US" sz="1100">
                <a:latin typeface="Arial"/>
                <a:ea typeface="Arial"/>
                <a:cs typeface="Arial"/>
                <a:sym typeface="Arial"/>
              </a:rPr>
              <a:t>.</a:t>
            </a:r>
            <a:endParaRPr sz="1100">
              <a:latin typeface="Arial"/>
              <a:ea typeface="Arial"/>
              <a:cs typeface="Arial"/>
              <a:sym typeface="Arial"/>
            </a:endParaRPr>
          </a:p>
          <a:p>
            <a:pPr indent="0" lvl="0" marL="0" rtl="0" algn="l">
              <a:lnSpc>
                <a:spcPct val="115000"/>
              </a:lnSpc>
              <a:spcBef>
                <a:spcPts val="1200"/>
              </a:spcBef>
              <a:spcAft>
                <a:spcPts val="0"/>
              </a:spcAft>
              <a:buClr>
                <a:schemeClr val="dk1"/>
              </a:buClr>
              <a:buSzPts val="1100"/>
              <a:buFont typeface="Arial"/>
              <a:buNone/>
            </a:pPr>
            <a:r>
              <a:rPr lang="en-US" sz="1100">
                <a:latin typeface="Arial"/>
                <a:ea typeface="Arial"/>
                <a:cs typeface="Arial"/>
                <a:sym typeface="Arial"/>
              </a:rPr>
              <a:t>In humanitarian innovation, we often talk about sustainability or scaling, but we rarely stop to examine </a:t>
            </a:r>
            <a:r>
              <a:rPr b="1" lang="en-US" sz="1100">
                <a:latin typeface="Arial"/>
                <a:ea typeface="Arial"/>
                <a:cs typeface="Arial"/>
                <a:sym typeface="Arial"/>
              </a:rPr>
              <a:t>how different parts of our work are actually financed</a:t>
            </a:r>
            <a:r>
              <a:rPr lang="en-US" sz="1100">
                <a:latin typeface="Arial"/>
                <a:ea typeface="Arial"/>
                <a:cs typeface="Arial"/>
                <a:sym typeface="Arial"/>
              </a:rPr>
              <a:t>.</a:t>
            </a:r>
            <a:endParaRPr sz="1100">
              <a:latin typeface="Arial"/>
              <a:ea typeface="Arial"/>
              <a:cs typeface="Arial"/>
              <a:sym typeface="Arial"/>
            </a:endParaRPr>
          </a:p>
          <a:p>
            <a:pPr indent="0" lvl="0" marL="0" rtl="0" algn="l">
              <a:lnSpc>
                <a:spcPct val="115000"/>
              </a:lnSpc>
              <a:spcBef>
                <a:spcPts val="1200"/>
              </a:spcBef>
              <a:spcAft>
                <a:spcPts val="0"/>
              </a:spcAft>
              <a:buClr>
                <a:schemeClr val="dk1"/>
              </a:buClr>
              <a:buSzPts val="1100"/>
              <a:buFont typeface="Arial"/>
              <a:buNone/>
            </a:pPr>
            <a:r>
              <a:rPr lang="en-US" sz="1100">
                <a:latin typeface="Arial"/>
                <a:ea typeface="Arial"/>
                <a:cs typeface="Arial"/>
                <a:sym typeface="Arial"/>
              </a:rPr>
              <a:t>The reality is that not everything we do should — or even can — be funded in the same way. Some activities may eventually sustain themselves. Some require ongoing subsidy to reach vulnerable populations. And some are fundamentally mission-driven and should remain fully grant-funded.</a:t>
            </a:r>
            <a:endParaRPr sz="1100">
              <a:latin typeface="Arial"/>
              <a:ea typeface="Arial"/>
              <a:cs typeface="Arial"/>
              <a:sym typeface="Arial"/>
            </a:endParaRPr>
          </a:p>
          <a:p>
            <a:pPr indent="0" lvl="0" marL="0" rtl="0" algn="l">
              <a:lnSpc>
                <a:spcPct val="115000"/>
              </a:lnSpc>
              <a:spcBef>
                <a:spcPts val="1200"/>
              </a:spcBef>
              <a:spcAft>
                <a:spcPts val="0"/>
              </a:spcAft>
              <a:buClr>
                <a:schemeClr val="dk1"/>
              </a:buClr>
              <a:buSzPts val="1100"/>
              <a:buFont typeface="Arial"/>
              <a:buNone/>
            </a:pPr>
            <a:r>
              <a:rPr lang="en-US" sz="1100">
                <a:latin typeface="Arial"/>
                <a:ea typeface="Arial"/>
                <a:cs typeface="Arial"/>
                <a:sym typeface="Arial"/>
              </a:rPr>
              <a:t>This exercise is simply about creating </a:t>
            </a:r>
            <a:r>
              <a:rPr b="1" lang="en-US" sz="1100">
                <a:latin typeface="Arial"/>
                <a:ea typeface="Arial"/>
                <a:cs typeface="Arial"/>
                <a:sym typeface="Arial"/>
              </a:rPr>
              <a:t>clarity around that structure</a:t>
            </a:r>
            <a:r>
              <a:rPr lang="en-US" sz="1100">
                <a:latin typeface="Arial"/>
                <a:ea typeface="Arial"/>
                <a:cs typeface="Arial"/>
                <a:sym typeface="Arial"/>
              </a:rPr>
              <a:t>.</a:t>
            </a:r>
            <a:endParaRPr sz="1100">
              <a:latin typeface="Arial"/>
              <a:ea typeface="Arial"/>
              <a:cs typeface="Arial"/>
              <a:sym typeface="Arial"/>
            </a:endParaRPr>
          </a:p>
          <a:p>
            <a:pPr indent="0" lvl="0" marL="0" rtl="0" algn="l">
              <a:lnSpc>
                <a:spcPct val="115000"/>
              </a:lnSpc>
              <a:spcBef>
                <a:spcPts val="1200"/>
              </a:spcBef>
              <a:spcAft>
                <a:spcPts val="0"/>
              </a:spcAft>
              <a:buClr>
                <a:schemeClr val="dk1"/>
              </a:buClr>
              <a:buSzPts val="1100"/>
              <a:buFont typeface="Arial"/>
              <a:buNone/>
            </a:pPr>
            <a:r>
              <a:rPr lang="en-US" sz="1100">
                <a:latin typeface="Arial"/>
                <a:ea typeface="Arial"/>
                <a:cs typeface="Arial"/>
                <a:sym typeface="Arial"/>
              </a:rPr>
              <a:t>For the next 20 minutes, you’ll map your current funding logic and then classify different components of your work into three categories:</a:t>
            </a:r>
            <a:br>
              <a:rPr lang="en-US" sz="1100">
                <a:latin typeface="Arial"/>
                <a:ea typeface="Arial"/>
                <a:cs typeface="Arial"/>
                <a:sym typeface="Arial"/>
              </a:rPr>
            </a:br>
            <a:r>
              <a:rPr lang="en-US" sz="1100">
                <a:latin typeface="Arial"/>
                <a:ea typeface="Arial"/>
                <a:cs typeface="Arial"/>
                <a:sym typeface="Arial"/>
              </a:rPr>
              <a:t> </a:t>
            </a:r>
            <a:r>
              <a:rPr b="1" lang="en-US" sz="1100">
                <a:latin typeface="Arial"/>
                <a:ea typeface="Arial"/>
                <a:cs typeface="Arial"/>
                <a:sym typeface="Arial"/>
              </a:rPr>
              <a:t>sustainable, subsidised, or philanthropic.</a:t>
            </a:r>
            <a:endParaRPr b="1" sz="1100">
              <a:latin typeface="Arial"/>
              <a:ea typeface="Arial"/>
              <a:cs typeface="Arial"/>
              <a:sym typeface="Arial"/>
            </a:endParaRPr>
          </a:p>
          <a:p>
            <a:pPr indent="0" lvl="0" marL="0" rtl="0" algn="l">
              <a:lnSpc>
                <a:spcPct val="115000"/>
              </a:lnSpc>
              <a:spcBef>
                <a:spcPts val="1200"/>
              </a:spcBef>
              <a:spcAft>
                <a:spcPts val="0"/>
              </a:spcAft>
              <a:buClr>
                <a:schemeClr val="dk1"/>
              </a:buClr>
              <a:buSzPts val="1100"/>
              <a:buFont typeface="Arial"/>
              <a:buNone/>
            </a:pPr>
            <a:r>
              <a:rPr lang="en-US" sz="1100">
                <a:latin typeface="Arial"/>
                <a:ea typeface="Arial"/>
                <a:cs typeface="Arial"/>
                <a:sym typeface="Arial"/>
              </a:rPr>
              <a:t>This is not about getting the “right answer,” and it’s not about pitching.</a:t>
            </a:r>
            <a:endParaRPr sz="1100">
              <a:latin typeface="Arial"/>
              <a:ea typeface="Arial"/>
              <a:cs typeface="Arial"/>
              <a:sym typeface="Arial"/>
            </a:endParaRPr>
          </a:p>
          <a:p>
            <a:pPr indent="0" lvl="0" marL="0" rtl="0" algn="l">
              <a:lnSpc>
                <a:spcPct val="115000"/>
              </a:lnSpc>
              <a:spcBef>
                <a:spcPts val="1200"/>
              </a:spcBef>
              <a:spcAft>
                <a:spcPts val="0"/>
              </a:spcAft>
              <a:buClr>
                <a:schemeClr val="dk1"/>
              </a:buClr>
              <a:buSzPts val="1100"/>
              <a:buFont typeface="Arial"/>
              <a:buNone/>
            </a:pPr>
            <a:r>
              <a:rPr lang="en-US" sz="1100">
                <a:latin typeface="Arial"/>
                <a:ea typeface="Arial"/>
                <a:cs typeface="Arial"/>
                <a:sym typeface="Arial"/>
              </a:rPr>
              <a:t>It’s about understanding </a:t>
            </a:r>
            <a:r>
              <a:rPr b="1" lang="en-US" sz="1100">
                <a:latin typeface="Arial"/>
                <a:ea typeface="Arial"/>
                <a:cs typeface="Arial"/>
                <a:sym typeface="Arial"/>
              </a:rPr>
              <a:t>the real financial architecture of your solution.”</a:t>
            </a:r>
            <a:endParaRPr b="1" sz="1100">
              <a:latin typeface="Arial"/>
              <a:ea typeface="Arial"/>
              <a:cs typeface="Arial"/>
              <a:sym typeface="Arial"/>
            </a:endParaRPr>
          </a:p>
          <a:p>
            <a:pPr indent="0" lvl="0" marL="0" rtl="0" algn="l">
              <a:spcBef>
                <a:spcPts val="1200"/>
              </a:spcBef>
              <a:spcAft>
                <a:spcPts val="0"/>
              </a:spcAft>
              <a:buNone/>
            </a:pPr>
            <a:r>
              <a:t/>
            </a:r>
            <a:endParaRPr/>
          </a:p>
        </p:txBody>
      </p:sp>
      <p:sp>
        <p:nvSpPr>
          <p:cNvPr id="348" name="Google Shape;348;g3cc193338a8_0_224: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9" name="Shape 369"/>
        <p:cNvGrpSpPr/>
        <p:nvPr/>
      </p:nvGrpSpPr>
      <p:grpSpPr>
        <a:xfrm>
          <a:off x="0" y="0"/>
          <a:ext cx="0" cy="0"/>
          <a:chOff x="0" y="0"/>
          <a:chExt cx="0" cy="0"/>
        </a:xfrm>
      </p:grpSpPr>
      <p:sp>
        <p:nvSpPr>
          <p:cNvPr id="370" name="Google Shape;370;g3cc193338a8_0_24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71" name="Google Shape;371;g3cc193338a8_0_243: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72" name="Google Shape;372;g3cc193338a8_0_243: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3" name="Shape 383"/>
        <p:cNvGrpSpPr/>
        <p:nvPr/>
      </p:nvGrpSpPr>
      <p:grpSpPr>
        <a:xfrm>
          <a:off x="0" y="0"/>
          <a:ext cx="0" cy="0"/>
          <a:chOff x="0" y="0"/>
          <a:chExt cx="0" cy="0"/>
        </a:xfrm>
      </p:grpSpPr>
      <p:sp>
        <p:nvSpPr>
          <p:cNvPr id="384" name="Google Shape;384;g3cc193338a8_0_25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85" name="Google Shape;385;g3cc193338a8_0_252: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86" name="Google Shape;386;g3cc193338a8_0_252: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3" name="Shape 403"/>
        <p:cNvGrpSpPr/>
        <p:nvPr/>
      </p:nvGrpSpPr>
      <p:grpSpPr>
        <a:xfrm>
          <a:off x="0" y="0"/>
          <a:ext cx="0" cy="0"/>
          <a:chOff x="0" y="0"/>
          <a:chExt cx="0" cy="0"/>
        </a:xfrm>
      </p:grpSpPr>
      <p:sp>
        <p:nvSpPr>
          <p:cNvPr id="404" name="Google Shape;404;g3cc193338a8_0_26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05" name="Google Shape;405;g3cc193338a8_0_267: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06" name="Google Shape;406;g3cc193338a8_0_267: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2" name="Shape 422"/>
        <p:cNvGrpSpPr/>
        <p:nvPr/>
      </p:nvGrpSpPr>
      <p:grpSpPr>
        <a:xfrm>
          <a:off x="0" y="0"/>
          <a:ext cx="0" cy="0"/>
          <a:chOff x="0" y="0"/>
          <a:chExt cx="0" cy="0"/>
        </a:xfrm>
      </p:grpSpPr>
      <p:sp>
        <p:nvSpPr>
          <p:cNvPr id="423" name="Google Shape;423;g3cc193338a8_0_28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24" name="Google Shape;424;g3cc193338a8_0_281: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25" name="Google Shape;425;g3cc193338a8_0_281: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1" name="Shape 441"/>
        <p:cNvGrpSpPr/>
        <p:nvPr/>
      </p:nvGrpSpPr>
      <p:grpSpPr>
        <a:xfrm>
          <a:off x="0" y="0"/>
          <a:ext cx="0" cy="0"/>
          <a:chOff x="0" y="0"/>
          <a:chExt cx="0" cy="0"/>
        </a:xfrm>
      </p:grpSpPr>
      <p:sp>
        <p:nvSpPr>
          <p:cNvPr id="442" name="Google Shape;442;g3cc193338a8_0_29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43" name="Google Shape;443;g3cc193338a8_0_295: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44" name="Google Shape;444;g3cc193338a8_0_295: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8" name="Shape 468"/>
        <p:cNvGrpSpPr/>
        <p:nvPr/>
      </p:nvGrpSpPr>
      <p:grpSpPr>
        <a:xfrm>
          <a:off x="0" y="0"/>
          <a:ext cx="0" cy="0"/>
          <a:chOff x="0" y="0"/>
          <a:chExt cx="0" cy="0"/>
        </a:xfrm>
      </p:grpSpPr>
      <p:sp>
        <p:nvSpPr>
          <p:cNvPr id="469" name="Google Shape;469;g3cc193338a8_0_31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70" name="Google Shape;470;g3cc193338a8_0_317: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71" name="Google Shape;471;g3cc193338a8_0_317: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6" name="Shape 486"/>
        <p:cNvGrpSpPr/>
        <p:nvPr/>
      </p:nvGrpSpPr>
      <p:grpSpPr>
        <a:xfrm>
          <a:off x="0" y="0"/>
          <a:ext cx="0" cy="0"/>
          <a:chOff x="0" y="0"/>
          <a:chExt cx="0" cy="0"/>
        </a:xfrm>
      </p:grpSpPr>
      <p:sp>
        <p:nvSpPr>
          <p:cNvPr id="487" name="Google Shape;487;g3cc193338a8_0_33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88" name="Google Shape;488;g3cc193338a8_0_33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89" name="Google Shape;489;g3cc193338a8_0_330: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EFAULT">
  <p:cSld name="DEFAULT">
    <p:bg>
      <p:bgPr>
        <a:solidFill>
          <a:schemeClr val="lt1"/>
        </a:solidFill>
      </p:bgPr>
    </p:bg>
    <p:spTree>
      <p:nvGrpSpPr>
        <p:cNvPr id="10" name="Shape 10"/>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 name="Shape 9"/>
        <p:cNvGrpSpPr/>
        <p:nvPr/>
      </p:nvGrpSpPr>
      <p:grpSpPr>
        <a:xfrm>
          <a:off x="0" y="0"/>
          <a:ext cx="0" cy="0"/>
          <a:chOff x="0" y="0"/>
          <a:chExt cx="0" cy="0"/>
        </a:xfrm>
      </p:grpSpPr>
    </p:spTree>
  </p:cSld>
  <p:clrMap accent1="accent1" accent2="accent2" accent3="accent3" accent4="accent4" accent5="accent5" accent6="accent6" bg1="lt1" bg2="dk2" tx1="dk1" tx2="lt2" folHlink="folHlink" hlink="hlink"/>
  <p:sldLayoutIdLst>
    <p:sldLayoutId id="2147483648" r:id="rId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29.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26.jpg"/><Relationship Id="rId4" Type="http://schemas.openxmlformats.org/officeDocument/2006/relationships/image" Target="../media/image1.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image26.jpg"/><Relationship Id="rId4" Type="http://schemas.openxmlformats.org/officeDocument/2006/relationships/image" Target="../media/image1.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image" Target="../media/image37.jpg"/><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 Id="rId3" Type="http://schemas.openxmlformats.org/officeDocument/2006/relationships/image" Target="../media/image31.jpg"/><Relationship Id="rId4" Type="http://schemas.openxmlformats.org/officeDocument/2006/relationships/image" Target="../media/image10.png"/><Relationship Id="rId5" Type="http://schemas.openxmlformats.org/officeDocument/2006/relationships/image" Target="../media/image5.png"/><Relationship Id="rId6" Type="http://schemas.openxmlformats.org/officeDocument/2006/relationships/image" Target="../media/image8.png"/><Relationship Id="rId7" Type="http://schemas.openxmlformats.org/officeDocument/2006/relationships/image" Target="../media/image9.png"/><Relationship Id="rId8" Type="http://schemas.openxmlformats.org/officeDocument/2006/relationships/image" Target="../media/image6.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image" Target="../media/image43.jpg"/><Relationship Id="rId4" Type="http://schemas.openxmlformats.org/officeDocument/2006/relationships/image" Target="../media/image4.png"/><Relationship Id="rId5" Type="http://schemas.openxmlformats.org/officeDocument/2006/relationships/image" Target="../media/image7.png"/><Relationship Id="rId6" Type="http://schemas.openxmlformats.org/officeDocument/2006/relationships/image" Target="../media/image2.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 Id="rId3" Type="http://schemas.openxmlformats.org/officeDocument/2006/relationships/image" Target="../media/image24.jpg"/><Relationship Id="rId4" Type="http://schemas.openxmlformats.org/officeDocument/2006/relationships/image" Target="../media/image12.png"/><Relationship Id="rId5" Type="http://schemas.openxmlformats.org/officeDocument/2006/relationships/image" Target="../media/image11.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 Id="rId3" Type="http://schemas.openxmlformats.org/officeDocument/2006/relationships/image" Target="../media/image43.jpg"/><Relationship Id="rId4" Type="http://schemas.openxmlformats.org/officeDocument/2006/relationships/image" Target="../media/image14.png"/><Relationship Id="rId5" Type="http://schemas.openxmlformats.org/officeDocument/2006/relationships/image" Target="../media/image13.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 Id="rId3" Type="http://schemas.openxmlformats.org/officeDocument/2006/relationships/image" Target="../media/image16.jpg"/><Relationship Id="rId4" Type="http://schemas.openxmlformats.org/officeDocument/2006/relationships/image" Target="../media/image15.jpg"/><Relationship Id="rId5" Type="http://schemas.openxmlformats.org/officeDocument/2006/relationships/image" Target="../media/image18.png"/><Relationship Id="rId6" Type="http://schemas.openxmlformats.org/officeDocument/2006/relationships/image" Target="../media/image17.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 Id="rId3" Type="http://schemas.openxmlformats.org/officeDocument/2006/relationships/image" Target="../media/image38.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 Id="rId3" Type="http://schemas.openxmlformats.org/officeDocument/2006/relationships/image" Target="../media/image54.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 Id="rId3" Type="http://schemas.openxmlformats.org/officeDocument/2006/relationships/image" Target="../media/image32.jpg"/><Relationship Id="rId4" Type="http://schemas.openxmlformats.org/officeDocument/2006/relationships/image" Target="../media/image19.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 Id="rId3" Type="http://schemas.openxmlformats.org/officeDocument/2006/relationships/image" Target="../media/image34.jpg"/><Relationship Id="rId4" Type="http://schemas.openxmlformats.org/officeDocument/2006/relationships/image" Target="../media/image22.png"/><Relationship Id="rId5" Type="http://schemas.openxmlformats.org/officeDocument/2006/relationships/image" Target="../media/image21.png"/><Relationship Id="rId6" Type="http://schemas.openxmlformats.org/officeDocument/2006/relationships/image" Target="../media/image23.png"/><Relationship Id="rId7" Type="http://schemas.openxmlformats.org/officeDocument/2006/relationships/image" Target="../media/image20.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 Id="rId3" Type="http://schemas.openxmlformats.org/officeDocument/2006/relationships/image" Target="../media/image58.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 Id="rId3" Type="http://schemas.openxmlformats.org/officeDocument/2006/relationships/image" Target="../media/image45.jpg"/><Relationship Id="rId4" Type="http://schemas.openxmlformats.org/officeDocument/2006/relationships/image" Target="../media/image25.png"/><Relationship Id="rId5" Type="http://schemas.openxmlformats.org/officeDocument/2006/relationships/image" Target="../media/image28.png"/><Relationship Id="rId6" Type="http://schemas.openxmlformats.org/officeDocument/2006/relationships/image" Target="../media/image27.png"/><Relationship Id="rId7" Type="http://schemas.openxmlformats.org/officeDocument/2006/relationships/image" Target="../media/image30.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 Id="rId3" Type="http://schemas.openxmlformats.org/officeDocument/2006/relationships/image" Target="../media/image57.jpg"/><Relationship Id="rId4" Type="http://schemas.openxmlformats.org/officeDocument/2006/relationships/image" Target="../media/image40.png"/><Relationship Id="rId5" Type="http://schemas.openxmlformats.org/officeDocument/2006/relationships/image" Target="../media/image33.png"/><Relationship Id="rId6" Type="http://schemas.openxmlformats.org/officeDocument/2006/relationships/image" Target="../media/image36.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 Id="rId3" Type="http://schemas.openxmlformats.org/officeDocument/2006/relationships/image" Target="../media/image59.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 Id="rId3" Type="http://schemas.openxmlformats.org/officeDocument/2006/relationships/image" Target="../media/image56.jpg"/><Relationship Id="rId4" Type="http://schemas.openxmlformats.org/officeDocument/2006/relationships/image" Target="../media/image35.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 Id="rId3" Type="http://schemas.openxmlformats.org/officeDocument/2006/relationships/image" Target="../media/image65.jpg"/><Relationship Id="rId4" Type="http://schemas.openxmlformats.org/officeDocument/2006/relationships/image" Target="../media/image44.png"/><Relationship Id="rId5" Type="http://schemas.openxmlformats.org/officeDocument/2006/relationships/image" Target="../media/image42.png"/><Relationship Id="rId6" Type="http://schemas.openxmlformats.org/officeDocument/2006/relationships/image" Target="../media/image39.png"/><Relationship Id="rId7" Type="http://schemas.openxmlformats.org/officeDocument/2006/relationships/image" Target="../media/image41.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 Id="rId3" Type="http://schemas.openxmlformats.org/officeDocument/2006/relationships/image" Target="../media/image61.jpg"/><Relationship Id="rId4" Type="http://schemas.openxmlformats.org/officeDocument/2006/relationships/image" Target="../media/image48.png"/><Relationship Id="rId5" Type="http://schemas.openxmlformats.org/officeDocument/2006/relationships/image" Target="../media/image47.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 Id="rId3" Type="http://schemas.openxmlformats.org/officeDocument/2006/relationships/image" Target="../media/image62.jp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 Id="rId3" Type="http://schemas.openxmlformats.org/officeDocument/2006/relationships/image" Target="../media/image26.jpg"/><Relationship Id="rId4" Type="http://schemas.openxmlformats.org/officeDocument/2006/relationships/image" Target="../media/image1.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xml"/><Relationship Id="rId3" Type="http://schemas.openxmlformats.org/officeDocument/2006/relationships/image" Target="../media/image63.jpg"/><Relationship Id="rId4" Type="http://schemas.openxmlformats.org/officeDocument/2006/relationships/image" Target="../media/image49.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 Id="rId3" Type="http://schemas.openxmlformats.org/officeDocument/2006/relationships/image" Target="../media/image60.jpg"/><Relationship Id="rId4" Type="http://schemas.openxmlformats.org/officeDocument/2006/relationships/image" Target="../media/image52.png"/><Relationship Id="rId5" Type="http://schemas.openxmlformats.org/officeDocument/2006/relationships/image" Target="../media/image55.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 name="Shape 15"/>
        <p:cNvGrpSpPr/>
        <p:nvPr/>
      </p:nvGrpSpPr>
      <p:grpSpPr>
        <a:xfrm>
          <a:off x="0" y="0"/>
          <a:ext cx="0" cy="0"/>
          <a:chOff x="0" y="0"/>
          <a:chExt cx="0" cy="0"/>
        </a:xfrm>
      </p:grpSpPr>
      <p:pic>
        <p:nvPicPr>
          <p:cNvPr descr="preencoded.png" id="16" name="Google Shape;16;p3"/>
          <p:cNvPicPr preferRelativeResize="0"/>
          <p:nvPr/>
        </p:nvPicPr>
        <p:blipFill rotWithShape="1">
          <a:blip r:embed="rId3">
            <a:alphaModFix/>
          </a:blip>
          <a:srcRect b="0" l="0" r="0" t="0"/>
          <a:stretch/>
        </p:blipFill>
        <p:spPr>
          <a:xfrm>
            <a:off x="158782" y="0"/>
            <a:ext cx="8837728" cy="5143500"/>
          </a:xfrm>
          <a:prstGeom prst="rect">
            <a:avLst/>
          </a:prstGeom>
          <a:noFill/>
          <a:ln>
            <a:noFill/>
          </a:ln>
        </p:spPr>
      </p:pic>
      <p:sp>
        <p:nvSpPr>
          <p:cNvPr id="17" name="Google Shape;17;p3"/>
          <p:cNvSpPr/>
          <p:nvPr/>
        </p:nvSpPr>
        <p:spPr>
          <a:xfrm>
            <a:off x="545496" y="1994278"/>
            <a:ext cx="8286900" cy="1005900"/>
          </a:xfrm>
          <a:prstGeom prst="rect">
            <a:avLst/>
          </a:prstGeom>
          <a:noFill/>
          <a:ln>
            <a:noFill/>
          </a:ln>
        </p:spPr>
        <p:txBody>
          <a:bodyPr anchorCtr="0" anchor="t" bIns="0" lIns="0" spcFirstLastPara="1" rIns="0" wrap="square" tIns="0">
            <a:noAutofit/>
          </a:bodyPr>
          <a:lstStyle/>
          <a:p>
            <a:pPr indent="0" lvl="0" marL="0" marR="0" rtl="0" algn="l">
              <a:lnSpc>
                <a:spcPct val="121469"/>
              </a:lnSpc>
              <a:spcBef>
                <a:spcPts val="0"/>
              </a:spcBef>
              <a:spcAft>
                <a:spcPts val="0"/>
              </a:spcAft>
              <a:buClr>
                <a:srgbClr val="2B4C6B"/>
              </a:buClr>
              <a:buSzPts val="3293"/>
              <a:buFont typeface="Inter"/>
              <a:buNone/>
            </a:pPr>
            <a:r>
              <a:rPr b="1" i="0" lang="en-US" sz="3293" u="none" cap="none" strike="noStrike">
                <a:solidFill>
                  <a:srgbClr val="2B4C6B"/>
                </a:solidFill>
                <a:latin typeface="Inter"/>
                <a:ea typeface="Inter"/>
                <a:cs typeface="Inter"/>
                <a:sym typeface="Inter"/>
              </a:rPr>
              <a:t>INVESTMENT READINESS</a:t>
            </a:r>
            <a:br>
              <a:rPr b="1" i="0" lang="en-US" sz="3293" u="none" cap="none" strike="noStrike">
                <a:solidFill>
                  <a:srgbClr val="2B4C6B"/>
                </a:solidFill>
                <a:latin typeface="Inter"/>
                <a:ea typeface="Inter"/>
                <a:cs typeface="Inter"/>
                <a:sym typeface="Inter"/>
              </a:rPr>
            </a:br>
            <a:r>
              <a:rPr b="1" i="0" lang="en-US" sz="3293" u="none" cap="none" strike="noStrike">
                <a:solidFill>
                  <a:srgbClr val="2B4C6B"/>
                </a:solidFill>
                <a:latin typeface="Inter"/>
                <a:ea typeface="Inter"/>
                <a:cs typeface="Inter"/>
                <a:sym typeface="Inter"/>
              </a:rPr>
              <a:t>&amp; BLENDED FINANCE</a:t>
            </a:r>
            <a:endParaRPr b="0" i="0" sz="3293" u="none" cap="none" strike="noStrike">
              <a:solidFill>
                <a:schemeClr val="dk1"/>
              </a:solidFill>
              <a:latin typeface="Calibri"/>
              <a:ea typeface="Calibri"/>
              <a:cs typeface="Calibri"/>
              <a:sym typeface="Calibri"/>
            </a:endParaRPr>
          </a:p>
        </p:txBody>
      </p:sp>
      <p:sp>
        <p:nvSpPr>
          <p:cNvPr id="18" name="Google Shape;18;p3"/>
          <p:cNvSpPr/>
          <p:nvPr/>
        </p:nvSpPr>
        <p:spPr>
          <a:xfrm>
            <a:off x="545496" y="3228696"/>
            <a:ext cx="6429300" cy="276900"/>
          </a:xfrm>
          <a:prstGeom prst="rect">
            <a:avLst/>
          </a:prstGeom>
          <a:noFill/>
          <a:ln>
            <a:noFill/>
          </a:ln>
        </p:spPr>
        <p:txBody>
          <a:bodyPr anchorCtr="0" anchor="t" bIns="0" lIns="0" spcFirstLastPara="1" rIns="0" wrap="square" tIns="0">
            <a:noAutofit/>
          </a:bodyPr>
          <a:lstStyle/>
          <a:p>
            <a:pPr indent="0" lvl="0" marL="0" marR="0" rtl="0" algn="l">
              <a:lnSpc>
                <a:spcPct val="129107"/>
              </a:lnSpc>
              <a:spcBef>
                <a:spcPts val="0"/>
              </a:spcBef>
              <a:spcAft>
                <a:spcPts val="0"/>
              </a:spcAft>
              <a:buClr>
                <a:srgbClr val="333333"/>
              </a:buClr>
              <a:buSzPts val="1704"/>
              <a:buFont typeface="Inter"/>
              <a:buNone/>
            </a:pPr>
            <a:r>
              <a:rPr b="0" i="0" lang="en-US" sz="1704" u="none" cap="none" strike="noStrike">
                <a:solidFill>
                  <a:srgbClr val="333333"/>
                </a:solidFill>
                <a:latin typeface="Inter"/>
                <a:ea typeface="Inter"/>
                <a:cs typeface="Inter"/>
                <a:sym typeface="Inter"/>
              </a:rPr>
              <a:t>From Humanitarian Innovation to Credible Capital Pathways</a:t>
            </a:r>
            <a:endParaRPr b="0" i="0" sz="1704" u="none" cap="none" strike="noStrike">
              <a:solidFill>
                <a:schemeClr val="dk1"/>
              </a:solidFill>
              <a:latin typeface="Calibri"/>
              <a:ea typeface="Calibri"/>
              <a:cs typeface="Calibri"/>
              <a:sym typeface="Calibri"/>
            </a:endParaRPr>
          </a:p>
        </p:txBody>
      </p:sp>
      <p:sp>
        <p:nvSpPr>
          <p:cNvPr id="19" name="Google Shape;19;p3"/>
          <p:cNvSpPr/>
          <p:nvPr/>
        </p:nvSpPr>
        <p:spPr>
          <a:xfrm>
            <a:off x="557651" y="3876991"/>
            <a:ext cx="3002100" cy="207300"/>
          </a:xfrm>
          <a:prstGeom prst="rect">
            <a:avLst/>
          </a:prstGeom>
          <a:noFill/>
          <a:ln>
            <a:noFill/>
          </a:ln>
        </p:spPr>
        <p:txBody>
          <a:bodyPr anchorCtr="0" anchor="t" bIns="0" lIns="0" spcFirstLastPara="1" rIns="0" wrap="square" tIns="0">
            <a:noAutofit/>
          </a:bodyPr>
          <a:lstStyle/>
          <a:p>
            <a:pPr indent="0" lvl="0" marL="0" marR="0" rtl="0" algn="l">
              <a:lnSpc>
                <a:spcPct val="134115"/>
              </a:lnSpc>
              <a:spcBef>
                <a:spcPts val="0"/>
              </a:spcBef>
              <a:spcAft>
                <a:spcPts val="0"/>
              </a:spcAft>
              <a:buClr>
                <a:srgbClr val="2B4C6B"/>
              </a:buClr>
              <a:buSzPts val="1193"/>
              <a:buFont typeface="Inter"/>
              <a:buNone/>
            </a:pPr>
            <a:r>
              <a:rPr b="1" i="0" lang="en-US" sz="1193" u="none" cap="none" strike="noStrike">
                <a:solidFill>
                  <a:srgbClr val="2B4C6B"/>
                </a:solidFill>
                <a:latin typeface="Inter"/>
                <a:ea typeface="Inter"/>
                <a:cs typeface="Inter"/>
                <a:sym typeface="Inter"/>
              </a:rPr>
              <a:t>The HIPpening </a:t>
            </a:r>
            <a:r>
              <a:rPr b="1" lang="en-US" sz="1193">
                <a:solidFill>
                  <a:srgbClr val="2B4C6B"/>
                </a:solidFill>
                <a:latin typeface="Inter"/>
                <a:ea typeface="Inter"/>
                <a:cs typeface="Inter"/>
                <a:sym typeface="Inter"/>
              </a:rPr>
              <a:t>-</a:t>
            </a:r>
            <a:r>
              <a:rPr b="1" i="0" lang="en-US" sz="1193" u="none" cap="none" strike="noStrike">
                <a:solidFill>
                  <a:srgbClr val="2B4C6B"/>
                </a:solidFill>
                <a:latin typeface="Inter"/>
                <a:ea typeface="Inter"/>
                <a:cs typeface="Inter"/>
                <a:sym typeface="Inter"/>
              </a:rPr>
              <a:t> Innova</a:t>
            </a:r>
            <a:r>
              <a:rPr b="1" lang="en-US" sz="1193">
                <a:solidFill>
                  <a:srgbClr val="2B4C6B"/>
                </a:solidFill>
                <a:latin typeface="Inter"/>
                <a:ea typeface="Inter"/>
                <a:cs typeface="Inter"/>
                <a:sym typeface="Inter"/>
              </a:rPr>
              <a:t>ti</a:t>
            </a:r>
            <a:r>
              <a:rPr b="1" i="0" lang="en-US" sz="1193" u="none" cap="none" strike="noStrike">
                <a:solidFill>
                  <a:srgbClr val="2B4C6B"/>
                </a:solidFill>
                <a:latin typeface="Inter"/>
                <a:ea typeface="Inter"/>
                <a:cs typeface="Inter"/>
                <a:sym typeface="Inter"/>
              </a:rPr>
              <a:t>on Nor</a:t>
            </a:r>
            <a:r>
              <a:rPr b="1" lang="en-US" sz="1193">
                <a:solidFill>
                  <a:srgbClr val="2B4C6B"/>
                </a:solidFill>
                <a:latin typeface="Inter"/>
                <a:ea typeface="Inter"/>
                <a:cs typeface="Inter"/>
                <a:sym typeface="Inter"/>
              </a:rPr>
              <a:t>way</a:t>
            </a:r>
            <a:endParaRPr b="0" i="0" sz="1193" u="none" cap="none" strike="noStrike">
              <a:solidFill>
                <a:schemeClr val="dk1"/>
              </a:solidFill>
              <a:latin typeface="Calibri"/>
              <a:ea typeface="Calibri"/>
              <a:cs typeface="Calibri"/>
              <a:sym typeface="Calibri"/>
            </a:endParaRPr>
          </a:p>
        </p:txBody>
      </p:sp>
      <p:sp>
        <p:nvSpPr>
          <p:cNvPr id="20" name="Google Shape;20;p3"/>
          <p:cNvSpPr/>
          <p:nvPr/>
        </p:nvSpPr>
        <p:spPr>
          <a:xfrm>
            <a:off x="4402108" y="3876991"/>
            <a:ext cx="3987900" cy="155400"/>
          </a:xfrm>
          <a:prstGeom prst="rect">
            <a:avLst/>
          </a:prstGeom>
          <a:noFill/>
          <a:ln>
            <a:noFill/>
          </a:ln>
        </p:spPr>
        <p:txBody>
          <a:bodyPr anchorCtr="0" anchor="t" bIns="0" lIns="0" spcFirstLastPara="1" rIns="0" wrap="square" tIns="0">
            <a:noAutofit/>
          </a:bodyPr>
          <a:lstStyle/>
          <a:p>
            <a:pPr indent="0" lvl="0" marL="0" marR="0" rtl="0" algn="r">
              <a:lnSpc>
                <a:spcPct val="127388"/>
              </a:lnSpc>
              <a:spcBef>
                <a:spcPts val="0"/>
              </a:spcBef>
              <a:spcAft>
                <a:spcPts val="0"/>
              </a:spcAft>
              <a:buClr>
                <a:srgbClr val="333333"/>
              </a:buClr>
              <a:buSzPts val="942"/>
              <a:buFont typeface="Inter"/>
              <a:buNone/>
            </a:pPr>
            <a:r>
              <a:rPr b="0" i="0" lang="en-US" sz="942" u="none" cap="none" strike="noStrike">
                <a:solidFill>
                  <a:srgbClr val="333333"/>
                </a:solidFill>
                <a:latin typeface="Inter"/>
                <a:ea typeface="Inter"/>
                <a:cs typeface="Inter"/>
                <a:sym typeface="Inter"/>
              </a:rPr>
              <a:t>Capital Literacy • Sustainability Architecture • Readiness Discipline</a:t>
            </a:r>
            <a:endParaRPr b="0" i="0" sz="942" u="none" cap="none" strike="noStrike">
              <a:solidFill>
                <a:schemeClr val="dk1"/>
              </a:solidFill>
              <a:latin typeface="Calibri"/>
              <a:ea typeface="Calibri"/>
              <a:cs typeface="Calibri"/>
              <a:sym typeface="Calibri"/>
            </a:endParaRPr>
          </a:p>
        </p:txBody>
      </p:sp>
      <p:sp>
        <p:nvSpPr>
          <p:cNvPr id="21" name="Google Shape;21;p3"/>
          <p:cNvSpPr/>
          <p:nvPr/>
        </p:nvSpPr>
        <p:spPr>
          <a:xfrm>
            <a:off x="5907189" y="4359473"/>
            <a:ext cx="314400" cy="105300"/>
          </a:xfrm>
          <a:prstGeom prst="rect">
            <a:avLst/>
          </a:prstGeom>
          <a:noFill/>
          <a:ln>
            <a:noFill/>
          </a:ln>
        </p:spPr>
        <p:txBody>
          <a:bodyPr anchorCtr="0" anchor="t" bIns="0" lIns="0" spcFirstLastPara="1" rIns="0" wrap="square" tIns="0">
            <a:noAutofit/>
          </a:bodyPr>
          <a:lstStyle/>
          <a:p>
            <a:pPr indent="0" lvl="0" marL="0" marR="0" rtl="0" algn="l">
              <a:lnSpc>
                <a:spcPct val="136986"/>
              </a:lnSpc>
              <a:spcBef>
                <a:spcPts val="0"/>
              </a:spcBef>
              <a:spcAft>
                <a:spcPts val="0"/>
              </a:spcAft>
              <a:buClr>
                <a:srgbClr val="2B4C6B"/>
              </a:buClr>
              <a:buSzPts val="584"/>
              <a:buFont typeface="Inter"/>
              <a:buNone/>
            </a:pPr>
            <a:r>
              <a:rPr b="1" i="0" lang="en-US" sz="584" u="none" cap="none" strike="noStrike">
                <a:solidFill>
                  <a:srgbClr val="2B4C6B"/>
                </a:solidFill>
                <a:latin typeface="Inter"/>
                <a:ea typeface="Inter"/>
                <a:cs typeface="Inter"/>
                <a:sym typeface="Inter"/>
              </a:rPr>
              <a:t>GRANT</a:t>
            </a:r>
            <a:endParaRPr b="0" i="0" sz="584" u="none" cap="none" strike="noStrike">
              <a:solidFill>
                <a:schemeClr val="dk1"/>
              </a:solidFill>
              <a:latin typeface="Calibri"/>
              <a:ea typeface="Calibri"/>
              <a:cs typeface="Calibri"/>
              <a:sym typeface="Calibri"/>
            </a:endParaRPr>
          </a:p>
        </p:txBody>
      </p:sp>
      <p:sp>
        <p:nvSpPr>
          <p:cNvPr id="22" name="Google Shape;22;p3"/>
          <p:cNvSpPr/>
          <p:nvPr/>
        </p:nvSpPr>
        <p:spPr>
          <a:xfrm>
            <a:off x="7727059" y="4359473"/>
            <a:ext cx="609000" cy="105300"/>
          </a:xfrm>
          <a:prstGeom prst="rect">
            <a:avLst/>
          </a:prstGeom>
          <a:noFill/>
          <a:ln>
            <a:noFill/>
          </a:ln>
        </p:spPr>
        <p:txBody>
          <a:bodyPr anchorCtr="0" anchor="t" bIns="0" lIns="0" spcFirstLastPara="1" rIns="0" wrap="square" tIns="0">
            <a:noAutofit/>
          </a:bodyPr>
          <a:lstStyle/>
          <a:p>
            <a:pPr indent="0" lvl="0" marL="0" marR="0" rtl="0" algn="l">
              <a:lnSpc>
                <a:spcPct val="136986"/>
              </a:lnSpc>
              <a:spcBef>
                <a:spcPts val="0"/>
              </a:spcBef>
              <a:spcAft>
                <a:spcPts val="0"/>
              </a:spcAft>
              <a:buClr>
                <a:srgbClr val="2B4C6B"/>
              </a:buClr>
              <a:buSzPts val="584"/>
              <a:buFont typeface="Inter"/>
              <a:buNone/>
            </a:pPr>
            <a:r>
              <a:rPr b="1" i="0" lang="en-US" sz="584" u="none" cap="none" strike="noStrike">
                <a:solidFill>
                  <a:srgbClr val="2B4C6B"/>
                </a:solidFill>
                <a:latin typeface="Inter"/>
                <a:ea typeface="Inter"/>
                <a:cs typeface="Inter"/>
                <a:sym typeface="Inter"/>
              </a:rPr>
              <a:t>COMMERCIAL</a:t>
            </a:r>
            <a:endParaRPr b="0" i="0" sz="584" u="none" cap="none" strike="noStrike">
              <a:solidFill>
                <a:schemeClr val="dk1"/>
              </a:solidFill>
              <a:latin typeface="Calibri"/>
              <a:ea typeface="Calibri"/>
              <a:cs typeface="Calibri"/>
              <a:sym typeface="Calibri"/>
            </a:endParaRPr>
          </a:p>
        </p:txBody>
      </p:sp>
      <p:grpSp>
        <p:nvGrpSpPr>
          <p:cNvPr id="23" name="Google Shape;23;p3"/>
          <p:cNvGrpSpPr/>
          <p:nvPr/>
        </p:nvGrpSpPr>
        <p:grpSpPr>
          <a:xfrm>
            <a:off x="8829669" y="0"/>
            <a:ext cx="314336" cy="5143500"/>
            <a:chOff x="6643961" y="444137"/>
            <a:chExt cx="450274" cy="6858000"/>
          </a:xfrm>
        </p:grpSpPr>
        <p:sp>
          <p:nvSpPr>
            <p:cNvPr id="24" name="Google Shape;24;p3"/>
            <p:cNvSpPr/>
            <p:nvPr/>
          </p:nvSpPr>
          <p:spPr>
            <a:xfrm>
              <a:off x="6643961" y="444137"/>
              <a:ext cx="152400" cy="6858000"/>
            </a:xfrm>
            <a:prstGeom prst="rect">
              <a:avLst/>
            </a:prstGeom>
            <a:solidFill>
              <a:srgbClr val="FF3399"/>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FFFFFF"/>
                </a:solidFill>
                <a:latin typeface="Arial"/>
                <a:ea typeface="Arial"/>
                <a:cs typeface="Arial"/>
                <a:sym typeface="Arial"/>
              </a:endParaRPr>
            </a:p>
          </p:txBody>
        </p:sp>
        <p:sp>
          <p:nvSpPr>
            <p:cNvPr id="25" name="Google Shape;25;p3"/>
            <p:cNvSpPr/>
            <p:nvPr/>
          </p:nvSpPr>
          <p:spPr>
            <a:xfrm>
              <a:off x="6792898" y="444137"/>
              <a:ext cx="152400" cy="6858000"/>
            </a:xfrm>
            <a:prstGeom prst="rect">
              <a:avLst/>
            </a:prstGeom>
            <a:solidFill>
              <a:srgbClr val="FFC00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FFFFFF"/>
                </a:solidFill>
                <a:latin typeface="Arial"/>
                <a:ea typeface="Arial"/>
                <a:cs typeface="Arial"/>
                <a:sym typeface="Arial"/>
              </a:endParaRPr>
            </a:p>
          </p:txBody>
        </p:sp>
        <p:sp>
          <p:nvSpPr>
            <p:cNvPr id="26" name="Google Shape;26;p3"/>
            <p:cNvSpPr/>
            <p:nvPr/>
          </p:nvSpPr>
          <p:spPr>
            <a:xfrm>
              <a:off x="6941835" y="444137"/>
              <a:ext cx="152400" cy="6858000"/>
            </a:xfrm>
            <a:prstGeom prst="rect">
              <a:avLst/>
            </a:prstGeom>
            <a:solidFill>
              <a:srgbClr val="ED000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FFFFFF"/>
                </a:solidFill>
                <a:latin typeface="Arial"/>
                <a:ea typeface="Arial"/>
                <a:cs typeface="Arial"/>
                <a:sym typeface="Arial"/>
              </a:endParaRPr>
            </a:p>
          </p:txBody>
        </p:sp>
      </p:gr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 name="Shape 31"/>
        <p:cNvGrpSpPr/>
        <p:nvPr/>
      </p:nvGrpSpPr>
      <p:grpSpPr>
        <a:xfrm>
          <a:off x="0" y="0"/>
          <a:ext cx="0" cy="0"/>
          <a:chOff x="0" y="0"/>
          <a:chExt cx="0" cy="0"/>
        </a:xfrm>
      </p:grpSpPr>
      <p:pic>
        <p:nvPicPr>
          <p:cNvPr descr="preencoded.png" id="32" name="Google Shape;32;p4"/>
          <p:cNvPicPr preferRelativeResize="0"/>
          <p:nvPr/>
        </p:nvPicPr>
        <p:blipFill rotWithShape="1">
          <a:blip r:embed="rId3">
            <a:alphaModFix/>
          </a:blip>
          <a:srcRect b="0" l="0" r="0" t="0"/>
          <a:stretch/>
        </p:blipFill>
        <p:spPr>
          <a:xfrm>
            <a:off x="0" y="0"/>
            <a:ext cx="9144000" cy="5143500"/>
          </a:xfrm>
          <a:prstGeom prst="rect">
            <a:avLst/>
          </a:prstGeom>
          <a:noFill/>
          <a:ln>
            <a:noFill/>
          </a:ln>
        </p:spPr>
      </p:pic>
      <p:sp>
        <p:nvSpPr>
          <p:cNvPr id="33" name="Google Shape;33;p4"/>
          <p:cNvSpPr/>
          <p:nvPr/>
        </p:nvSpPr>
        <p:spPr>
          <a:xfrm>
            <a:off x="571500" y="618353"/>
            <a:ext cx="8001000" cy="276820"/>
          </a:xfrm>
          <a:prstGeom prst="rect">
            <a:avLst/>
          </a:prstGeom>
          <a:noFill/>
          <a:ln>
            <a:noFill/>
          </a:ln>
        </p:spPr>
        <p:txBody>
          <a:bodyPr anchorCtr="0" anchor="t" bIns="0" lIns="0" spcFirstLastPara="1" rIns="0" wrap="square" tIns="0">
            <a:noAutofit/>
          </a:bodyPr>
          <a:lstStyle/>
          <a:p>
            <a:pPr indent="0" lvl="0" marL="0" marR="0" rtl="0" algn="l">
              <a:lnSpc>
                <a:spcPct val="137328"/>
              </a:lnSpc>
              <a:spcBef>
                <a:spcPts val="0"/>
              </a:spcBef>
              <a:spcAft>
                <a:spcPts val="0"/>
              </a:spcAft>
              <a:buClr>
                <a:srgbClr val="2B4C6B"/>
              </a:buClr>
              <a:buSzPts val="1602"/>
              <a:buFont typeface="Inter"/>
              <a:buNone/>
            </a:pPr>
            <a:r>
              <a:rPr b="1" i="0" lang="en-US" sz="1602" u="none" cap="none" strike="noStrike">
                <a:solidFill>
                  <a:srgbClr val="2B4C6B"/>
                </a:solidFill>
                <a:latin typeface="Inter"/>
                <a:ea typeface="Inter"/>
                <a:cs typeface="Inter"/>
                <a:sym typeface="Inter"/>
              </a:rPr>
              <a:t>OPENING ENGAGEMENT</a:t>
            </a:r>
            <a:endParaRPr b="0" i="0" sz="1602" u="none" cap="none" strike="noStrike">
              <a:solidFill>
                <a:schemeClr val="dk1"/>
              </a:solidFill>
              <a:latin typeface="Calibri"/>
              <a:ea typeface="Calibri"/>
              <a:cs typeface="Calibri"/>
              <a:sym typeface="Calibri"/>
            </a:endParaRPr>
          </a:p>
        </p:txBody>
      </p:sp>
      <p:pic>
        <p:nvPicPr>
          <p:cNvPr descr="preencoded.png" id="34" name="Google Shape;34;p4"/>
          <p:cNvPicPr preferRelativeResize="0"/>
          <p:nvPr/>
        </p:nvPicPr>
        <p:blipFill rotWithShape="1">
          <a:blip r:embed="rId4">
            <a:alphaModFix/>
          </a:blip>
          <a:srcRect b="0" l="0" r="0" t="0"/>
          <a:stretch/>
        </p:blipFill>
        <p:spPr>
          <a:xfrm>
            <a:off x="1531441" y="2031030"/>
            <a:ext cx="937617" cy="1071563"/>
          </a:xfrm>
          <a:prstGeom prst="rect">
            <a:avLst/>
          </a:prstGeom>
          <a:noFill/>
          <a:ln>
            <a:noFill/>
          </a:ln>
        </p:spPr>
      </p:pic>
      <p:sp>
        <p:nvSpPr>
          <p:cNvPr id="35" name="Google Shape;35;p4"/>
          <p:cNvSpPr/>
          <p:nvPr/>
        </p:nvSpPr>
        <p:spPr>
          <a:xfrm>
            <a:off x="571500" y="3866973"/>
            <a:ext cx="2857500" cy="207169"/>
          </a:xfrm>
          <a:prstGeom prst="rect">
            <a:avLst/>
          </a:prstGeom>
          <a:noFill/>
          <a:ln>
            <a:noFill/>
          </a:ln>
        </p:spPr>
        <p:txBody>
          <a:bodyPr anchorCtr="0" anchor="t" bIns="0" lIns="0" spcFirstLastPara="1" rIns="0" wrap="square" tIns="0">
            <a:noAutofit/>
          </a:bodyPr>
          <a:lstStyle/>
          <a:p>
            <a:pPr indent="0" lvl="0" marL="0" marR="0" rtl="0" algn="l">
              <a:lnSpc>
                <a:spcPct val="134115"/>
              </a:lnSpc>
              <a:spcBef>
                <a:spcPts val="0"/>
              </a:spcBef>
              <a:spcAft>
                <a:spcPts val="0"/>
              </a:spcAft>
              <a:buClr>
                <a:srgbClr val="FF0000"/>
              </a:buClr>
              <a:buSzPts val="1193"/>
              <a:buFont typeface="Inter"/>
              <a:buNone/>
            </a:pPr>
            <a:r>
              <a:t/>
            </a:r>
            <a:endParaRPr b="0" i="0" sz="1193" u="none" cap="none" strike="noStrike">
              <a:solidFill>
                <a:schemeClr val="dk1"/>
              </a:solidFill>
              <a:latin typeface="Calibri"/>
              <a:ea typeface="Calibri"/>
              <a:cs typeface="Calibri"/>
              <a:sym typeface="Calibri"/>
            </a:endParaRPr>
          </a:p>
        </p:txBody>
      </p:sp>
      <p:sp>
        <p:nvSpPr>
          <p:cNvPr id="36" name="Google Shape;36;p4"/>
          <p:cNvSpPr/>
          <p:nvPr/>
        </p:nvSpPr>
        <p:spPr>
          <a:xfrm>
            <a:off x="3929075" y="1680952"/>
            <a:ext cx="3722400" cy="1523700"/>
          </a:xfrm>
          <a:prstGeom prst="rect">
            <a:avLst/>
          </a:prstGeom>
          <a:noFill/>
          <a:ln>
            <a:noFill/>
          </a:ln>
        </p:spPr>
        <p:txBody>
          <a:bodyPr anchorCtr="0" anchor="t" bIns="0" lIns="0" spcFirstLastPara="1" rIns="0" wrap="square" tIns="0">
            <a:noAutofit/>
          </a:bodyPr>
          <a:lstStyle/>
          <a:p>
            <a:pPr indent="0" lvl="0" marL="0" marR="0" rtl="0" algn="l">
              <a:lnSpc>
                <a:spcPct val="148048"/>
              </a:lnSpc>
              <a:spcBef>
                <a:spcPts val="0"/>
              </a:spcBef>
              <a:spcAft>
                <a:spcPts val="0"/>
              </a:spcAft>
              <a:buClr>
                <a:srgbClr val="333333"/>
              </a:buClr>
              <a:buSzPts val="1486"/>
              <a:buFont typeface="Inter"/>
              <a:buNone/>
            </a:pPr>
            <a:r>
              <a:rPr lang="en-US" sz="1486">
                <a:solidFill>
                  <a:srgbClr val="333333"/>
                </a:solidFill>
                <a:latin typeface="Inter"/>
                <a:ea typeface="Inter"/>
                <a:cs typeface="Inter"/>
                <a:sym typeface="Inter"/>
              </a:rPr>
              <a:t>When you hear the word Refugee, what is the first thing that comes to mind? </a:t>
            </a:r>
            <a:endParaRPr b="0" i="0" sz="1486" u="none" cap="none" strike="noStrike">
              <a:solidFill>
                <a:schemeClr val="dk1"/>
              </a:solidFill>
              <a:latin typeface="Calibri"/>
              <a:ea typeface="Calibri"/>
              <a:cs typeface="Calibri"/>
              <a:sym typeface="Calibri"/>
            </a:endParaRPr>
          </a:p>
        </p:txBody>
      </p:sp>
      <p:grpSp>
        <p:nvGrpSpPr>
          <p:cNvPr id="37" name="Google Shape;37;p4"/>
          <p:cNvGrpSpPr/>
          <p:nvPr/>
        </p:nvGrpSpPr>
        <p:grpSpPr>
          <a:xfrm>
            <a:off x="8829794" y="200"/>
            <a:ext cx="314336" cy="5143500"/>
            <a:chOff x="6643961" y="444137"/>
            <a:chExt cx="450274" cy="6858000"/>
          </a:xfrm>
        </p:grpSpPr>
        <p:sp>
          <p:nvSpPr>
            <p:cNvPr id="38" name="Google Shape;38;p4"/>
            <p:cNvSpPr/>
            <p:nvPr/>
          </p:nvSpPr>
          <p:spPr>
            <a:xfrm>
              <a:off x="6643961" y="444137"/>
              <a:ext cx="152400" cy="6858000"/>
            </a:xfrm>
            <a:prstGeom prst="rect">
              <a:avLst/>
            </a:prstGeom>
            <a:solidFill>
              <a:srgbClr val="FF3399"/>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FFFFFF"/>
                </a:solidFill>
                <a:latin typeface="Arial"/>
                <a:ea typeface="Arial"/>
                <a:cs typeface="Arial"/>
                <a:sym typeface="Arial"/>
              </a:endParaRPr>
            </a:p>
          </p:txBody>
        </p:sp>
        <p:sp>
          <p:nvSpPr>
            <p:cNvPr id="39" name="Google Shape;39;p4"/>
            <p:cNvSpPr/>
            <p:nvPr/>
          </p:nvSpPr>
          <p:spPr>
            <a:xfrm>
              <a:off x="6792898" y="444137"/>
              <a:ext cx="152400" cy="6858000"/>
            </a:xfrm>
            <a:prstGeom prst="rect">
              <a:avLst/>
            </a:prstGeom>
            <a:solidFill>
              <a:srgbClr val="FFC00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FFFFFF"/>
                </a:solidFill>
                <a:latin typeface="Arial"/>
                <a:ea typeface="Arial"/>
                <a:cs typeface="Arial"/>
                <a:sym typeface="Arial"/>
              </a:endParaRPr>
            </a:p>
          </p:txBody>
        </p:sp>
        <p:sp>
          <p:nvSpPr>
            <p:cNvPr id="40" name="Google Shape;40;p4"/>
            <p:cNvSpPr/>
            <p:nvPr/>
          </p:nvSpPr>
          <p:spPr>
            <a:xfrm>
              <a:off x="6941835" y="444137"/>
              <a:ext cx="152400" cy="6858000"/>
            </a:xfrm>
            <a:prstGeom prst="rect">
              <a:avLst/>
            </a:prstGeom>
            <a:solidFill>
              <a:srgbClr val="ED000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FFFFFF"/>
                </a:solidFill>
                <a:latin typeface="Arial"/>
                <a:ea typeface="Arial"/>
                <a:cs typeface="Arial"/>
                <a:sym typeface="Arial"/>
              </a:endParaRPr>
            </a:p>
          </p:txBody>
        </p:sp>
      </p:gr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 name="Shape 45"/>
        <p:cNvGrpSpPr/>
        <p:nvPr/>
      </p:nvGrpSpPr>
      <p:grpSpPr>
        <a:xfrm>
          <a:off x="0" y="0"/>
          <a:ext cx="0" cy="0"/>
          <a:chOff x="0" y="0"/>
          <a:chExt cx="0" cy="0"/>
        </a:xfrm>
      </p:grpSpPr>
      <p:pic>
        <p:nvPicPr>
          <p:cNvPr descr="preencoded.png" id="46" name="Google Shape;46;p5"/>
          <p:cNvPicPr preferRelativeResize="0"/>
          <p:nvPr/>
        </p:nvPicPr>
        <p:blipFill rotWithShape="1">
          <a:blip r:embed="rId3">
            <a:alphaModFix/>
          </a:blip>
          <a:srcRect b="0" l="0" r="0" t="0"/>
          <a:stretch/>
        </p:blipFill>
        <p:spPr>
          <a:xfrm>
            <a:off x="0" y="0"/>
            <a:ext cx="9144000" cy="5143500"/>
          </a:xfrm>
          <a:prstGeom prst="rect">
            <a:avLst/>
          </a:prstGeom>
          <a:noFill/>
          <a:ln>
            <a:noFill/>
          </a:ln>
        </p:spPr>
      </p:pic>
      <p:sp>
        <p:nvSpPr>
          <p:cNvPr id="47" name="Google Shape;47;p5"/>
          <p:cNvSpPr/>
          <p:nvPr/>
        </p:nvSpPr>
        <p:spPr>
          <a:xfrm>
            <a:off x="571500" y="618353"/>
            <a:ext cx="8001000" cy="276900"/>
          </a:xfrm>
          <a:prstGeom prst="rect">
            <a:avLst/>
          </a:prstGeom>
          <a:noFill/>
          <a:ln>
            <a:noFill/>
          </a:ln>
        </p:spPr>
        <p:txBody>
          <a:bodyPr anchorCtr="0" anchor="t" bIns="0" lIns="0" spcFirstLastPara="1" rIns="0" wrap="square" tIns="0">
            <a:noAutofit/>
          </a:bodyPr>
          <a:lstStyle/>
          <a:p>
            <a:pPr indent="0" lvl="0" marL="0" marR="0" rtl="0" algn="l">
              <a:lnSpc>
                <a:spcPct val="137328"/>
              </a:lnSpc>
              <a:spcBef>
                <a:spcPts val="0"/>
              </a:spcBef>
              <a:spcAft>
                <a:spcPts val="0"/>
              </a:spcAft>
              <a:buClr>
                <a:srgbClr val="2B4C6B"/>
              </a:buClr>
              <a:buSzPts val="1602"/>
              <a:buFont typeface="Inter"/>
              <a:buNone/>
            </a:pPr>
            <a:r>
              <a:rPr b="1" i="0" lang="en-US" sz="1602" u="none" cap="none" strike="noStrike">
                <a:solidFill>
                  <a:srgbClr val="2B4C6B"/>
                </a:solidFill>
                <a:latin typeface="Inter"/>
                <a:ea typeface="Inter"/>
                <a:cs typeface="Inter"/>
                <a:sym typeface="Inter"/>
              </a:rPr>
              <a:t>OPENING ENGAGEMENT</a:t>
            </a:r>
            <a:endParaRPr b="0" i="0" sz="1602" u="none" cap="none" strike="noStrike">
              <a:solidFill>
                <a:schemeClr val="dk1"/>
              </a:solidFill>
              <a:latin typeface="Calibri"/>
              <a:ea typeface="Calibri"/>
              <a:cs typeface="Calibri"/>
              <a:sym typeface="Calibri"/>
            </a:endParaRPr>
          </a:p>
        </p:txBody>
      </p:sp>
      <p:pic>
        <p:nvPicPr>
          <p:cNvPr descr="preencoded.png" id="48" name="Google Shape;48;p5"/>
          <p:cNvPicPr preferRelativeResize="0"/>
          <p:nvPr/>
        </p:nvPicPr>
        <p:blipFill rotWithShape="1">
          <a:blip r:embed="rId4">
            <a:alphaModFix/>
          </a:blip>
          <a:srcRect b="0" l="0" r="0" t="0"/>
          <a:stretch/>
        </p:blipFill>
        <p:spPr>
          <a:xfrm>
            <a:off x="1531441" y="2031030"/>
            <a:ext cx="937617" cy="1071563"/>
          </a:xfrm>
          <a:prstGeom prst="rect">
            <a:avLst/>
          </a:prstGeom>
          <a:noFill/>
          <a:ln>
            <a:noFill/>
          </a:ln>
        </p:spPr>
      </p:pic>
      <p:sp>
        <p:nvSpPr>
          <p:cNvPr id="49" name="Google Shape;49;p5"/>
          <p:cNvSpPr/>
          <p:nvPr/>
        </p:nvSpPr>
        <p:spPr>
          <a:xfrm>
            <a:off x="571500" y="3866973"/>
            <a:ext cx="2857500" cy="207300"/>
          </a:xfrm>
          <a:prstGeom prst="rect">
            <a:avLst/>
          </a:prstGeom>
          <a:noFill/>
          <a:ln>
            <a:noFill/>
          </a:ln>
        </p:spPr>
        <p:txBody>
          <a:bodyPr anchorCtr="0" anchor="t" bIns="0" lIns="0" spcFirstLastPara="1" rIns="0" wrap="square" tIns="0">
            <a:noAutofit/>
          </a:bodyPr>
          <a:lstStyle/>
          <a:p>
            <a:pPr indent="0" lvl="0" marL="0" marR="0" rtl="0" algn="ctr">
              <a:lnSpc>
                <a:spcPct val="134115"/>
              </a:lnSpc>
              <a:spcBef>
                <a:spcPts val="0"/>
              </a:spcBef>
              <a:spcAft>
                <a:spcPts val="0"/>
              </a:spcAft>
              <a:buClr>
                <a:srgbClr val="FF0000"/>
              </a:buClr>
              <a:buSzPts val="1193"/>
              <a:buFont typeface="Inter"/>
              <a:buNone/>
            </a:pPr>
            <a:r>
              <a:rPr b="1" lang="en-US" sz="1193">
                <a:solidFill>
                  <a:srgbClr val="FF0000"/>
                </a:solidFill>
                <a:latin typeface="Inter"/>
                <a:ea typeface="Inter"/>
                <a:cs typeface="Inter"/>
                <a:sym typeface="Inter"/>
              </a:rPr>
              <a:t>´</a:t>
            </a:r>
            <a:endParaRPr b="0" i="0" sz="1193" u="none" cap="none" strike="noStrike">
              <a:solidFill>
                <a:schemeClr val="dk1"/>
              </a:solidFill>
              <a:latin typeface="Calibri"/>
              <a:ea typeface="Calibri"/>
              <a:cs typeface="Calibri"/>
              <a:sym typeface="Calibri"/>
            </a:endParaRPr>
          </a:p>
        </p:txBody>
      </p:sp>
      <p:sp>
        <p:nvSpPr>
          <p:cNvPr id="50" name="Google Shape;50;p5"/>
          <p:cNvSpPr/>
          <p:nvPr/>
        </p:nvSpPr>
        <p:spPr>
          <a:xfrm>
            <a:off x="3929063" y="1680986"/>
            <a:ext cx="4643400" cy="279900"/>
          </a:xfrm>
          <a:prstGeom prst="rect">
            <a:avLst/>
          </a:prstGeom>
          <a:noFill/>
          <a:ln>
            <a:noFill/>
          </a:ln>
        </p:spPr>
        <p:txBody>
          <a:bodyPr anchorCtr="0" anchor="t" bIns="0" lIns="0" spcFirstLastPara="1" rIns="0" wrap="square" tIns="0">
            <a:noAutofit/>
          </a:bodyPr>
          <a:lstStyle/>
          <a:p>
            <a:pPr indent="0" lvl="0" marL="0" marR="0" rtl="0" algn="l">
              <a:lnSpc>
                <a:spcPct val="148048"/>
              </a:lnSpc>
              <a:spcBef>
                <a:spcPts val="0"/>
              </a:spcBef>
              <a:spcAft>
                <a:spcPts val="0"/>
              </a:spcAft>
              <a:buClr>
                <a:srgbClr val="333333"/>
              </a:buClr>
              <a:buSzPts val="1486"/>
              <a:buFont typeface="Inter"/>
              <a:buNone/>
            </a:pPr>
            <a:r>
              <a:rPr b="0" i="0" lang="en-US" sz="1486" u="none" cap="none" strike="noStrike">
                <a:solidFill>
                  <a:srgbClr val="333333"/>
                </a:solidFill>
                <a:latin typeface="Inter"/>
                <a:ea typeface="Inter"/>
                <a:cs typeface="Inter"/>
                <a:sym typeface="Inter"/>
              </a:rPr>
              <a:t>Which statement best reflects your view today?</a:t>
            </a:r>
            <a:endParaRPr b="0" i="0" sz="1486" u="none" cap="none" strike="noStrike">
              <a:solidFill>
                <a:schemeClr val="dk1"/>
              </a:solidFill>
              <a:latin typeface="Calibri"/>
              <a:ea typeface="Calibri"/>
              <a:cs typeface="Calibri"/>
              <a:sym typeface="Calibri"/>
            </a:endParaRPr>
          </a:p>
        </p:txBody>
      </p:sp>
      <p:sp>
        <p:nvSpPr>
          <p:cNvPr id="51" name="Google Shape;51;p5"/>
          <p:cNvSpPr/>
          <p:nvPr/>
        </p:nvSpPr>
        <p:spPr>
          <a:xfrm>
            <a:off x="3929063" y="2246765"/>
            <a:ext cx="285900" cy="285900"/>
          </a:xfrm>
          <a:prstGeom prst="rect">
            <a:avLst/>
          </a:prstGeom>
          <a:solidFill>
            <a:srgbClr val="2B4C6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 name="Google Shape;52;p5"/>
          <p:cNvSpPr/>
          <p:nvPr/>
        </p:nvSpPr>
        <p:spPr>
          <a:xfrm>
            <a:off x="3929063" y="2246765"/>
            <a:ext cx="285900" cy="285900"/>
          </a:xfrm>
          <a:prstGeom prst="rect">
            <a:avLst/>
          </a:prstGeom>
          <a:noFill/>
          <a:ln>
            <a:noFill/>
          </a:ln>
        </p:spPr>
        <p:txBody>
          <a:bodyPr anchorCtr="0" anchor="ctr" bIns="0" lIns="0" spcFirstLastPara="1" rIns="0" wrap="square" tIns="0">
            <a:noAutofit/>
          </a:bodyPr>
          <a:lstStyle/>
          <a:p>
            <a:pPr indent="0" lvl="0" marL="0" marR="0" rtl="0" algn="ctr">
              <a:lnSpc>
                <a:spcPct val="135593"/>
              </a:lnSpc>
              <a:spcBef>
                <a:spcPts val="0"/>
              </a:spcBef>
              <a:spcAft>
                <a:spcPts val="0"/>
              </a:spcAft>
              <a:buClr>
                <a:srgbClr val="FFFFFF"/>
              </a:buClr>
              <a:buSzPts val="885"/>
              <a:buFont typeface="Inter"/>
              <a:buNone/>
            </a:pPr>
            <a:r>
              <a:rPr b="1" i="0" lang="en-US" sz="885" u="none" cap="none" strike="noStrike">
                <a:solidFill>
                  <a:srgbClr val="FFFFFF"/>
                </a:solidFill>
                <a:latin typeface="Inter"/>
                <a:ea typeface="Inter"/>
                <a:cs typeface="Inter"/>
                <a:sym typeface="Inter"/>
              </a:rPr>
              <a:t>A</a:t>
            </a:r>
            <a:endParaRPr b="0" i="0" sz="885" u="none" cap="none" strike="noStrike">
              <a:solidFill>
                <a:schemeClr val="dk1"/>
              </a:solidFill>
              <a:latin typeface="Calibri"/>
              <a:ea typeface="Calibri"/>
              <a:cs typeface="Calibri"/>
              <a:sym typeface="Calibri"/>
            </a:endParaRPr>
          </a:p>
        </p:txBody>
      </p:sp>
      <p:sp>
        <p:nvSpPr>
          <p:cNvPr id="53" name="Google Shape;53;p5"/>
          <p:cNvSpPr/>
          <p:nvPr/>
        </p:nvSpPr>
        <p:spPr>
          <a:xfrm>
            <a:off x="4357688" y="2294985"/>
            <a:ext cx="2791500" cy="189300"/>
          </a:xfrm>
          <a:prstGeom prst="rect">
            <a:avLst/>
          </a:prstGeom>
          <a:noFill/>
          <a:ln>
            <a:noFill/>
          </a:ln>
        </p:spPr>
        <p:txBody>
          <a:bodyPr anchorCtr="0" anchor="t" bIns="0" lIns="0" spcFirstLastPara="1" rIns="0" wrap="square" tIns="0">
            <a:noAutofit/>
          </a:bodyPr>
          <a:lstStyle/>
          <a:p>
            <a:pPr indent="0" lvl="0" marL="0" marR="0" rtl="0" algn="l">
              <a:lnSpc>
                <a:spcPct val="137614"/>
              </a:lnSpc>
              <a:spcBef>
                <a:spcPts val="0"/>
              </a:spcBef>
              <a:spcAft>
                <a:spcPts val="0"/>
              </a:spcAft>
              <a:buClr>
                <a:srgbClr val="2B4C6B"/>
              </a:buClr>
              <a:buSzPts val="1090"/>
              <a:buFont typeface="Inter"/>
              <a:buNone/>
            </a:pPr>
            <a:r>
              <a:rPr b="1" i="0" lang="en-US" sz="1090" u="none" cap="none" strike="noStrike">
                <a:solidFill>
                  <a:srgbClr val="2B4C6B"/>
                </a:solidFill>
                <a:latin typeface="Inter"/>
                <a:ea typeface="Inter"/>
                <a:cs typeface="Inter"/>
                <a:sym typeface="Inter"/>
              </a:rPr>
              <a:t>Private capital is essential for scale</a:t>
            </a:r>
            <a:endParaRPr b="0" i="0" sz="1090" u="none" cap="none" strike="noStrike">
              <a:solidFill>
                <a:schemeClr val="dk1"/>
              </a:solidFill>
              <a:latin typeface="Calibri"/>
              <a:ea typeface="Calibri"/>
              <a:cs typeface="Calibri"/>
              <a:sym typeface="Calibri"/>
            </a:endParaRPr>
          </a:p>
        </p:txBody>
      </p:sp>
      <p:sp>
        <p:nvSpPr>
          <p:cNvPr id="54" name="Google Shape;54;p5"/>
          <p:cNvSpPr/>
          <p:nvPr/>
        </p:nvSpPr>
        <p:spPr>
          <a:xfrm>
            <a:off x="3929063" y="2675390"/>
            <a:ext cx="285900" cy="285900"/>
          </a:xfrm>
          <a:prstGeom prst="rect">
            <a:avLst/>
          </a:prstGeom>
          <a:solidFill>
            <a:srgbClr val="2B4C6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 name="Google Shape;55;p5"/>
          <p:cNvSpPr/>
          <p:nvPr/>
        </p:nvSpPr>
        <p:spPr>
          <a:xfrm>
            <a:off x="3929063" y="2675390"/>
            <a:ext cx="285900" cy="285900"/>
          </a:xfrm>
          <a:prstGeom prst="rect">
            <a:avLst/>
          </a:prstGeom>
          <a:noFill/>
          <a:ln>
            <a:noFill/>
          </a:ln>
        </p:spPr>
        <p:txBody>
          <a:bodyPr anchorCtr="0" anchor="ctr" bIns="0" lIns="0" spcFirstLastPara="1" rIns="0" wrap="square" tIns="0">
            <a:noAutofit/>
          </a:bodyPr>
          <a:lstStyle/>
          <a:p>
            <a:pPr indent="0" lvl="0" marL="0" marR="0" rtl="0" algn="ctr">
              <a:lnSpc>
                <a:spcPct val="135593"/>
              </a:lnSpc>
              <a:spcBef>
                <a:spcPts val="0"/>
              </a:spcBef>
              <a:spcAft>
                <a:spcPts val="0"/>
              </a:spcAft>
              <a:buClr>
                <a:srgbClr val="FFFFFF"/>
              </a:buClr>
              <a:buSzPts val="885"/>
              <a:buFont typeface="Inter"/>
              <a:buNone/>
            </a:pPr>
            <a:r>
              <a:rPr b="1" i="0" lang="en-US" sz="885" u="none" cap="none" strike="noStrike">
                <a:solidFill>
                  <a:srgbClr val="FFFFFF"/>
                </a:solidFill>
                <a:latin typeface="Inter"/>
                <a:ea typeface="Inter"/>
                <a:cs typeface="Inter"/>
                <a:sym typeface="Inter"/>
              </a:rPr>
              <a:t>B</a:t>
            </a:r>
            <a:endParaRPr b="0" i="0" sz="885" u="none" cap="none" strike="noStrike">
              <a:solidFill>
                <a:schemeClr val="dk1"/>
              </a:solidFill>
              <a:latin typeface="Calibri"/>
              <a:ea typeface="Calibri"/>
              <a:cs typeface="Calibri"/>
              <a:sym typeface="Calibri"/>
            </a:endParaRPr>
          </a:p>
        </p:txBody>
      </p:sp>
      <p:sp>
        <p:nvSpPr>
          <p:cNvPr id="56" name="Google Shape;56;p5"/>
          <p:cNvSpPr/>
          <p:nvPr/>
        </p:nvSpPr>
        <p:spPr>
          <a:xfrm>
            <a:off x="4357688" y="2723610"/>
            <a:ext cx="2505600" cy="189300"/>
          </a:xfrm>
          <a:prstGeom prst="rect">
            <a:avLst/>
          </a:prstGeom>
          <a:noFill/>
          <a:ln>
            <a:noFill/>
          </a:ln>
        </p:spPr>
        <p:txBody>
          <a:bodyPr anchorCtr="0" anchor="t" bIns="0" lIns="0" spcFirstLastPara="1" rIns="0" wrap="square" tIns="0">
            <a:noAutofit/>
          </a:bodyPr>
          <a:lstStyle/>
          <a:p>
            <a:pPr indent="0" lvl="0" marL="0" marR="0" rtl="0" algn="l">
              <a:lnSpc>
                <a:spcPct val="137614"/>
              </a:lnSpc>
              <a:spcBef>
                <a:spcPts val="0"/>
              </a:spcBef>
              <a:spcAft>
                <a:spcPts val="0"/>
              </a:spcAft>
              <a:buClr>
                <a:srgbClr val="2B4C6B"/>
              </a:buClr>
              <a:buSzPts val="1090"/>
              <a:buFont typeface="Inter"/>
              <a:buNone/>
            </a:pPr>
            <a:r>
              <a:rPr b="1" i="0" lang="en-US" sz="1090" u="none" cap="none" strike="noStrike">
                <a:solidFill>
                  <a:srgbClr val="2B4C6B"/>
                </a:solidFill>
                <a:latin typeface="Inter"/>
                <a:ea typeface="Inter"/>
                <a:cs typeface="Inter"/>
                <a:sym typeface="Inter"/>
              </a:rPr>
              <a:t>Blended finance is relevant now</a:t>
            </a:r>
            <a:endParaRPr b="0" i="0" sz="1090" u="none" cap="none" strike="noStrike">
              <a:solidFill>
                <a:schemeClr val="dk1"/>
              </a:solidFill>
              <a:latin typeface="Calibri"/>
              <a:ea typeface="Calibri"/>
              <a:cs typeface="Calibri"/>
              <a:sym typeface="Calibri"/>
            </a:endParaRPr>
          </a:p>
        </p:txBody>
      </p:sp>
      <p:sp>
        <p:nvSpPr>
          <p:cNvPr id="57" name="Google Shape;57;p5"/>
          <p:cNvSpPr/>
          <p:nvPr/>
        </p:nvSpPr>
        <p:spPr>
          <a:xfrm>
            <a:off x="3929063" y="3104015"/>
            <a:ext cx="285900" cy="285900"/>
          </a:xfrm>
          <a:prstGeom prst="rect">
            <a:avLst/>
          </a:prstGeom>
          <a:solidFill>
            <a:srgbClr val="2B4C6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 name="Google Shape;58;p5"/>
          <p:cNvSpPr/>
          <p:nvPr/>
        </p:nvSpPr>
        <p:spPr>
          <a:xfrm>
            <a:off x="3929063" y="3104015"/>
            <a:ext cx="285900" cy="285900"/>
          </a:xfrm>
          <a:prstGeom prst="rect">
            <a:avLst/>
          </a:prstGeom>
          <a:noFill/>
          <a:ln>
            <a:noFill/>
          </a:ln>
        </p:spPr>
        <p:txBody>
          <a:bodyPr anchorCtr="0" anchor="ctr" bIns="0" lIns="0" spcFirstLastPara="1" rIns="0" wrap="square" tIns="0">
            <a:noAutofit/>
          </a:bodyPr>
          <a:lstStyle/>
          <a:p>
            <a:pPr indent="0" lvl="0" marL="0" marR="0" rtl="0" algn="ctr">
              <a:lnSpc>
                <a:spcPct val="135593"/>
              </a:lnSpc>
              <a:spcBef>
                <a:spcPts val="0"/>
              </a:spcBef>
              <a:spcAft>
                <a:spcPts val="0"/>
              </a:spcAft>
              <a:buClr>
                <a:srgbClr val="FFFFFF"/>
              </a:buClr>
              <a:buSzPts val="885"/>
              <a:buFont typeface="Inter"/>
              <a:buNone/>
            </a:pPr>
            <a:r>
              <a:rPr b="1" i="0" lang="en-US" sz="885" u="none" cap="none" strike="noStrike">
                <a:solidFill>
                  <a:srgbClr val="FFFFFF"/>
                </a:solidFill>
                <a:latin typeface="Inter"/>
                <a:ea typeface="Inter"/>
                <a:cs typeface="Inter"/>
                <a:sym typeface="Inter"/>
              </a:rPr>
              <a:t>C</a:t>
            </a:r>
            <a:endParaRPr b="0" i="0" sz="885" u="none" cap="none" strike="noStrike">
              <a:solidFill>
                <a:schemeClr val="dk1"/>
              </a:solidFill>
              <a:latin typeface="Calibri"/>
              <a:ea typeface="Calibri"/>
              <a:cs typeface="Calibri"/>
              <a:sym typeface="Calibri"/>
            </a:endParaRPr>
          </a:p>
        </p:txBody>
      </p:sp>
      <p:sp>
        <p:nvSpPr>
          <p:cNvPr id="59" name="Google Shape;59;p5"/>
          <p:cNvSpPr/>
          <p:nvPr/>
        </p:nvSpPr>
        <p:spPr>
          <a:xfrm>
            <a:off x="4357688" y="3152235"/>
            <a:ext cx="2339700" cy="189300"/>
          </a:xfrm>
          <a:prstGeom prst="rect">
            <a:avLst/>
          </a:prstGeom>
          <a:noFill/>
          <a:ln>
            <a:noFill/>
          </a:ln>
        </p:spPr>
        <p:txBody>
          <a:bodyPr anchorCtr="0" anchor="t" bIns="0" lIns="0" spcFirstLastPara="1" rIns="0" wrap="square" tIns="0">
            <a:noAutofit/>
          </a:bodyPr>
          <a:lstStyle/>
          <a:p>
            <a:pPr indent="0" lvl="0" marL="0" marR="0" rtl="0" algn="l">
              <a:lnSpc>
                <a:spcPct val="137614"/>
              </a:lnSpc>
              <a:spcBef>
                <a:spcPts val="0"/>
              </a:spcBef>
              <a:spcAft>
                <a:spcPts val="0"/>
              </a:spcAft>
              <a:buClr>
                <a:srgbClr val="2B4C6B"/>
              </a:buClr>
              <a:buSzPts val="1090"/>
              <a:buFont typeface="Inter"/>
              <a:buNone/>
            </a:pPr>
            <a:r>
              <a:rPr b="1" i="0" lang="en-US" sz="1090" u="none" cap="none" strike="noStrike">
                <a:solidFill>
                  <a:srgbClr val="2B4C6B"/>
                </a:solidFill>
                <a:latin typeface="Inter"/>
                <a:ea typeface="Inter"/>
                <a:cs typeface="Inter"/>
                <a:sym typeface="Inter"/>
              </a:rPr>
              <a:t>Grants remain the right model</a:t>
            </a:r>
            <a:endParaRPr b="0" i="0" sz="1090" u="none" cap="none" strike="noStrike">
              <a:solidFill>
                <a:schemeClr val="dk1"/>
              </a:solidFill>
              <a:latin typeface="Calibri"/>
              <a:ea typeface="Calibri"/>
              <a:cs typeface="Calibri"/>
              <a:sym typeface="Calibri"/>
            </a:endParaRPr>
          </a:p>
        </p:txBody>
      </p:sp>
      <p:sp>
        <p:nvSpPr>
          <p:cNvPr id="60" name="Google Shape;60;p5"/>
          <p:cNvSpPr/>
          <p:nvPr/>
        </p:nvSpPr>
        <p:spPr>
          <a:xfrm>
            <a:off x="3929063" y="3532640"/>
            <a:ext cx="285900" cy="285900"/>
          </a:xfrm>
          <a:prstGeom prst="rect">
            <a:avLst/>
          </a:prstGeom>
          <a:solidFill>
            <a:srgbClr val="2B4C6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 name="Google Shape;61;p5"/>
          <p:cNvSpPr/>
          <p:nvPr/>
        </p:nvSpPr>
        <p:spPr>
          <a:xfrm>
            <a:off x="3929063" y="3532640"/>
            <a:ext cx="285900" cy="285900"/>
          </a:xfrm>
          <a:prstGeom prst="rect">
            <a:avLst/>
          </a:prstGeom>
          <a:noFill/>
          <a:ln>
            <a:noFill/>
          </a:ln>
        </p:spPr>
        <p:txBody>
          <a:bodyPr anchorCtr="0" anchor="ctr" bIns="0" lIns="0" spcFirstLastPara="1" rIns="0" wrap="square" tIns="0">
            <a:noAutofit/>
          </a:bodyPr>
          <a:lstStyle/>
          <a:p>
            <a:pPr indent="0" lvl="0" marL="0" marR="0" rtl="0" algn="ctr">
              <a:lnSpc>
                <a:spcPct val="135593"/>
              </a:lnSpc>
              <a:spcBef>
                <a:spcPts val="0"/>
              </a:spcBef>
              <a:spcAft>
                <a:spcPts val="0"/>
              </a:spcAft>
              <a:buClr>
                <a:srgbClr val="FFFFFF"/>
              </a:buClr>
              <a:buSzPts val="885"/>
              <a:buFont typeface="Inter"/>
              <a:buNone/>
            </a:pPr>
            <a:r>
              <a:rPr b="1" i="0" lang="en-US" sz="885" u="none" cap="none" strike="noStrike">
                <a:solidFill>
                  <a:srgbClr val="FFFFFF"/>
                </a:solidFill>
                <a:latin typeface="Inter"/>
                <a:ea typeface="Inter"/>
                <a:cs typeface="Inter"/>
                <a:sym typeface="Inter"/>
              </a:rPr>
              <a:t>D</a:t>
            </a:r>
            <a:endParaRPr b="0" i="0" sz="885" u="none" cap="none" strike="noStrike">
              <a:solidFill>
                <a:schemeClr val="dk1"/>
              </a:solidFill>
              <a:latin typeface="Calibri"/>
              <a:ea typeface="Calibri"/>
              <a:cs typeface="Calibri"/>
              <a:sym typeface="Calibri"/>
            </a:endParaRPr>
          </a:p>
        </p:txBody>
      </p:sp>
      <p:sp>
        <p:nvSpPr>
          <p:cNvPr id="62" name="Google Shape;62;p5"/>
          <p:cNvSpPr/>
          <p:nvPr/>
        </p:nvSpPr>
        <p:spPr>
          <a:xfrm>
            <a:off x="4357688" y="3580860"/>
            <a:ext cx="567900" cy="189300"/>
          </a:xfrm>
          <a:prstGeom prst="rect">
            <a:avLst/>
          </a:prstGeom>
          <a:noFill/>
          <a:ln>
            <a:noFill/>
          </a:ln>
        </p:spPr>
        <p:txBody>
          <a:bodyPr anchorCtr="0" anchor="t" bIns="0" lIns="0" spcFirstLastPara="1" rIns="0" wrap="square" tIns="0">
            <a:noAutofit/>
          </a:bodyPr>
          <a:lstStyle/>
          <a:p>
            <a:pPr indent="0" lvl="0" marL="0" marR="0" rtl="0" algn="l">
              <a:lnSpc>
                <a:spcPct val="137614"/>
              </a:lnSpc>
              <a:spcBef>
                <a:spcPts val="0"/>
              </a:spcBef>
              <a:spcAft>
                <a:spcPts val="0"/>
              </a:spcAft>
              <a:buClr>
                <a:srgbClr val="2B4C6B"/>
              </a:buClr>
              <a:buSzPts val="1090"/>
              <a:buFont typeface="Inter"/>
              <a:buNone/>
            </a:pPr>
            <a:r>
              <a:rPr b="1" i="0" lang="en-US" sz="1090" u="none" cap="none" strike="noStrike">
                <a:solidFill>
                  <a:srgbClr val="2B4C6B"/>
                </a:solidFill>
                <a:latin typeface="Inter"/>
                <a:ea typeface="Inter"/>
                <a:cs typeface="Inter"/>
                <a:sym typeface="Inter"/>
              </a:rPr>
              <a:t>Unsure</a:t>
            </a:r>
            <a:endParaRPr b="0" i="0" sz="1090" u="none" cap="none" strike="noStrike">
              <a:solidFill>
                <a:schemeClr val="dk1"/>
              </a:solidFill>
              <a:latin typeface="Calibri"/>
              <a:ea typeface="Calibri"/>
              <a:cs typeface="Calibri"/>
              <a:sym typeface="Calibri"/>
            </a:endParaRPr>
          </a:p>
        </p:txBody>
      </p:sp>
      <p:grpSp>
        <p:nvGrpSpPr>
          <p:cNvPr id="63" name="Google Shape;63;p5"/>
          <p:cNvGrpSpPr/>
          <p:nvPr/>
        </p:nvGrpSpPr>
        <p:grpSpPr>
          <a:xfrm>
            <a:off x="8829794" y="200"/>
            <a:ext cx="314336" cy="5143500"/>
            <a:chOff x="6643961" y="444137"/>
            <a:chExt cx="450274" cy="6858000"/>
          </a:xfrm>
        </p:grpSpPr>
        <p:sp>
          <p:nvSpPr>
            <p:cNvPr id="64" name="Google Shape;64;p5"/>
            <p:cNvSpPr/>
            <p:nvPr/>
          </p:nvSpPr>
          <p:spPr>
            <a:xfrm>
              <a:off x="6643961" y="444137"/>
              <a:ext cx="152400" cy="6858000"/>
            </a:xfrm>
            <a:prstGeom prst="rect">
              <a:avLst/>
            </a:prstGeom>
            <a:solidFill>
              <a:srgbClr val="FF3399"/>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FFFFFF"/>
                </a:solidFill>
                <a:latin typeface="Arial"/>
                <a:ea typeface="Arial"/>
                <a:cs typeface="Arial"/>
                <a:sym typeface="Arial"/>
              </a:endParaRPr>
            </a:p>
          </p:txBody>
        </p:sp>
        <p:sp>
          <p:nvSpPr>
            <p:cNvPr id="65" name="Google Shape;65;p5"/>
            <p:cNvSpPr/>
            <p:nvPr/>
          </p:nvSpPr>
          <p:spPr>
            <a:xfrm>
              <a:off x="6792898" y="444137"/>
              <a:ext cx="152400" cy="6858000"/>
            </a:xfrm>
            <a:prstGeom prst="rect">
              <a:avLst/>
            </a:prstGeom>
            <a:solidFill>
              <a:srgbClr val="FFC00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FFFFFF"/>
                </a:solidFill>
                <a:latin typeface="Arial"/>
                <a:ea typeface="Arial"/>
                <a:cs typeface="Arial"/>
                <a:sym typeface="Arial"/>
              </a:endParaRPr>
            </a:p>
          </p:txBody>
        </p:sp>
        <p:sp>
          <p:nvSpPr>
            <p:cNvPr id="66" name="Google Shape;66;p5"/>
            <p:cNvSpPr/>
            <p:nvPr/>
          </p:nvSpPr>
          <p:spPr>
            <a:xfrm>
              <a:off x="6941835" y="444137"/>
              <a:ext cx="152400" cy="6858000"/>
            </a:xfrm>
            <a:prstGeom prst="rect">
              <a:avLst/>
            </a:prstGeom>
            <a:solidFill>
              <a:srgbClr val="ED000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FFFFFF"/>
                </a:solidFill>
                <a:latin typeface="Arial"/>
                <a:ea typeface="Arial"/>
                <a:cs typeface="Arial"/>
                <a:sym typeface="Arial"/>
              </a:endParaRPr>
            </a:p>
          </p:txBody>
        </p:sp>
      </p:gr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1" name="Shape 71"/>
        <p:cNvGrpSpPr/>
        <p:nvPr/>
      </p:nvGrpSpPr>
      <p:grpSpPr>
        <a:xfrm>
          <a:off x="0" y="0"/>
          <a:ext cx="0" cy="0"/>
          <a:chOff x="0" y="0"/>
          <a:chExt cx="0" cy="0"/>
        </a:xfrm>
      </p:grpSpPr>
      <p:pic>
        <p:nvPicPr>
          <p:cNvPr descr="preencoded.png" id="72" name="Google Shape;72;p6"/>
          <p:cNvPicPr preferRelativeResize="0"/>
          <p:nvPr/>
        </p:nvPicPr>
        <p:blipFill rotWithShape="1">
          <a:blip r:embed="rId3">
            <a:alphaModFix/>
          </a:blip>
          <a:srcRect b="0" l="0" r="0" t="0"/>
          <a:stretch/>
        </p:blipFill>
        <p:spPr>
          <a:xfrm>
            <a:off x="0" y="0"/>
            <a:ext cx="9144000" cy="5143500"/>
          </a:xfrm>
          <a:prstGeom prst="rect">
            <a:avLst/>
          </a:prstGeom>
          <a:noFill/>
          <a:ln>
            <a:noFill/>
          </a:ln>
        </p:spPr>
      </p:pic>
      <p:sp>
        <p:nvSpPr>
          <p:cNvPr id="73" name="Google Shape;73;p6"/>
          <p:cNvSpPr/>
          <p:nvPr/>
        </p:nvSpPr>
        <p:spPr>
          <a:xfrm>
            <a:off x="4143375" y="507653"/>
            <a:ext cx="857250" cy="857250"/>
          </a:xfrm>
          <a:prstGeom prst="rect">
            <a:avLst/>
          </a:prstGeom>
          <a:solidFill>
            <a:srgbClr val="FF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74" name="Google Shape;74;p6"/>
          <p:cNvPicPr preferRelativeResize="0"/>
          <p:nvPr/>
        </p:nvPicPr>
        <p:blipFill rotWithShape="1">
          <a:blip r:embed="rId4">
            <a:alphaModFix/>
          </a:blip>
          <a:srcRect b="0" l="0" r="0" t="0"/>
          <a:stretch/>
        </p:blipFill>
        <p:spPr>
          <a:xfrm>
            <a:off x="4357688" y="721965"/>
            <a:ext cx="428625" cy="428625"/>
          </a:xfrm>
          <a:prstGeom prst="rect">
            <a:avLst/>
          </a:prstGeom>
          <a:noFill/>
          <a:ln>
            <a:noFill/>
          </a:ln>
        </p:spPr>
      </p:pic>
      <p:sp>
        <p:nvSpPr>
          <p:cNvPr id="75" name="Google Shape;75;p6"/>
          <p:cNvSpPr/>
          <p:nvPr/>
        </p:nvSpPr>
        <p:spPr>
          <a:xfrm>
            <a:off x="1000125" y="2125545"/>
            <a:ext cx="7143750" cy="960109"/>
          </a:xfrm>
          <a:prstGeom prst="rect">
            <a:avLst/>
          </a:prstGeom>
          <a:noFill/>
          <a:ln>
            <a:noFill/>
          </a:ln>
        </p:spPr>
        <p:txBody>
          <a:bodyPr anchorCtr="0" anchor="t" bIns="0" lIns="0" spcFirstLastPara="1" rIns="0" wrap="square" tIns="0">
            <a:noAutofit/>
          </a:bodyPr>
          <a:lstStyle/>
          <a:p>
            <a:pPr indent="0" lvl="0" marL="0" marR="0" rtl="0" algn="ctr">
              <a:lnSpc>
                <a:spcPct val="132774"/>
              </a:lnSpc>
              <a:spcBef>
                <a:spcPts val="0"/>
              </a:spcBef>
              <a:spcAft>
                <a:spcPts val="0"/>
              </a:spcAft>
              <a:buClr>
                <a:srgbClr val="2B4C6B"/>
              </a:buClr>
              <a:buSzPts val="2862"/>
              <a:buFont typeface="Inter"/>
              <a:buNone/>
            </a:pPr>
            <a:r>
              <a:rPr b="1" i="0" lang="en-US" sz="2862" u="none" cap="none" strike="noStrike">
                <a:solidFill>
                  <a:srgbClr val="2B4C6B"/>
                </a:solidFill>
                <a:latin typeface="Inter"/>
                <a:ea typeface="Inter"/>
                <a:cs typeface="Inter"/>
                <a:sym typeface="Inter"/>
              </a:rPr>
              <a:t>PRIVATE CAPITAL IS </a:t>
            </a:r>
            <a:r>
              <a:rPr b="1" i="0" lang="en-US" sz="2862" u="none" cap="none" strike="noStrike">
                <a:solidFill>
                  <a:srgbClr val="FF0000"/>
                </a:solidFill>
                <a:latin typeface="Inter"/>
                <a:ea typeface="Inter"/>
                <a:cs typeface="Inter"/>
                <a:sym typeface="Inter"/>
              </a:rPr>
              <a:t>NOT</a:t>
            </a:r>
            <a:r>
              <a:rPr b="1" i="0" lang="en-US" sz="2862" u="none" cap="none" strike="noStrike">
                <a:solidFill>
                  <a:srgbClr val="2B4C6B"/>
                </a:solidFill>
                <a:latin typeface="Inter"/>
                <a:ea typeface="Inter"/>
                <a:cs typeface="Inter"/>
                <a:sym typeface="Inter"/>
              </a:rPr>
              <a:t> THE DEFAULT GOAL.</a:t>
            </a:r>
            <a:endParaRPr b="0" i="0" sz="2862" u="none" cap="none" strike="noStrike">
              <a:solidFill>
                <a:schemeClr val="dk1"/>
              </a:solidFill>
              <a:latin typeface="Calibri"/>
              <a:ea typeface="Calibri"/>
              <a:cs typeface="Calibri"/>
              <a:sym typeface="Calibri"/>
            </a:endParaRPr>
          </a:p>
        </p:txBody>
      </p:sp>
      <p:sp>
        <p:nvSpPr>
          <p:cNvPr id="76" name="Google Shape;76;p6"/>
          <p:cNvSpPr/>
          <p:nvPr/>
        </p:nvSpPr>
        <p:spPr>
          <a:xfrm>
            <a:off x="1177826" y="3971479"/>
            <a:ext cx="6788348" cy="364331"/>
          </a:xfrm>
          <a:prstGeom prst="rect">
            <a:avLst/>
          </a:prstGeom>
          <a:noFill/>
          <a:ln>
            <a:noFill/>
          </a:ln>
        </p:spPr>
        <p:txBody>
          <a:bodyPr anchorCtr="0" anchor="t" bIns="0" lIns="0" spcFirstLastPara="1" rIns="0" wrap="square" tIns="0">
            <a:noAutofit/>
          </a:bodyPr>
          <a:lstStyle/>
          <a:p>
            <a:pPr indent="0" lvl="0" marL="0" marR="0" rtl="0" algn="ctr">
              <a:lnSpc>
                <a:spcPct val="124113"/>
              </a:lnSpc>
              <a:spcBef>
                <a:spcPts val="0"/>
              </a:spcBef>
              <a:spcAft>
                <a:spcPts val="0"/>
              </a:spcAft>
              <a:buClr>
                <a:srgbClr val="333333"/>
              </a:buClr>
              <a:buSzPts val="2256"/>
              <a:buFont typeface="Inter"/>
              <a:buNone/>
            </a:pPr>
            <a:r>
              <a:rPr b="0" i="0" lang="en-US" sz="2256" u="none" cap="none" strike="noStrike">
                <a:solidFill>
                  <a:srgbClr val="333333"/>
                </a:solidFill>
                <a:latin typeface="Inter"/>
                <a:ea typeface="Inter"/>
                <a:cs typeface="Inter"/>
                <a:sym typeface="Inter"/>
              </a:rPr>
              <a:t>READINESS = </a:t>
            </a:r>
            <a:r>
              <a:rPr b="1" i="0" lang="en-US" sz="2121" u="none" cap="none" strike="noStrike">
                <a:solidFill>
                  <a:srgbClr val="FF0000"/>
                </a:solidFill>
                <a:latin typeface="Inter"/>
                <a:ea typeface="Inter"/>
                <a:cs typeface="Inter"/>
                <a:sym typeface="Inter"/>
              </a:rPr>
              <a:t>CLARITY</a:t>
            </a:r>
            <a:r>
              <a:rPr b="0" i="0" lang="en-US" sz="2256" u="none" cap="none" strike="noStrike">
                <a:solidFill>
                  <a:srgbClr val="333333"/>
                </a:solidFill>
                <a:latin typeface="Inter"/>
                <a:ea typeface="Inter"/>
                <a:cs typeface="Inter"/>
                <a:sym typeface="Inter"/>
              </a:rPr>
              <a:t>, NOT AMBITION.</a:t>
            </a:r>
            <a:endParaRPr b="0" i="0" sz="2256" u="none" cap="none" strike="noStrike">
              <a:solidFill>
                <a:schemeClr val="dk1"/>
              </a:solidFill>
              <a:latin typeface="Calibri"/>
              <a:ea typeface="Calibri"/>
              <a:cs typeface="Calibri"/>
              <a:sym typeface="Calibri"/>
            </a:endParaRPr>
          </a:p>
        </p:txBody>
      </p:sp>
      <p:grpSp>
        <p:nvGrpSpPr>
          <p:cNvPr id="77" name="Google Shape;77;p6"/>
          <p:cNvGrpSpPr/>
          <p:nvPr/>
        </p:nvGrpSpPr>
        <p:grpSpPr>
          <a:xfrm>
            <a:off x="8829794" y="200"/>
            <a:ext cx="314336" cy="5143500"/>
            <a:chOff x="6643961" y="444137"/>
            <a:chExt cx="450274" cy="6858000"/>
          </a:xfrm>
        </p:grpSpPr>
        <p:sp>
          <p:nvSpPr>
            <p:cNvPr id="78" name="Google Shape;78;p6"/>
            <p:cNvSpPr/>
            <p:nvPr/>
          </p:nvSpPr>
          <p:spPr>
            <a:xfrm>
              <a:off x="6643961" y="444137"/>
              <a:ext cx="152400" cy="6858000"/>
            </a:xfrm>
            <a:prstGeom prst="rect">
              <a:avLst/>
            </a:prstGeom>
            <a:solidFill>
              <a:srgbClr val="FF3399"/>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FFFFFF"/>
                </a:solidFill>
                <a:latin typeface="Arial"/>
                <a:ea typeface="Arial"/>
                <a:cs typeface="Arial"/>
                <a:sym typeface="Arial"/>
              </a:endParaRPr>
            </a:p>
          </p:txBody>
        </p:sp>
        <p:sp>
          <p:nvSpPr>
            <p:cNvPr id="79" name="Google Shape;79;p6"/>
            <p:cNvSpPr/>
            <p:nvPr/>
          </p:nvSpPr>
          <p:spPr>
            <a:xfrm>
              <a:off x="6792898" y="444137"/>
              <a:ext cx="152400" cy="6858000"/>
            </a:xfrm>
            <a:prstGeom prst="rect">
              <a:avLst/>
            </a:prstGeom>
            <a:solidFill>
              <a:srgbClr val="FFC00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FFFFFF"/>
                </a:solidFill>
                <a:latin typeface="Arial"/>
                <a:ea typeface="Arial"/>
                <a:cs typeface="Arial"/>
                <a:sym typeface="Arial"/>
              </a:endParaRPr>
            </a:p>
          </p:txBody>
        </p:sp>
        <p:sp>
          <p:nvSpPr>
            <p:cNvPr id="80" name="Google Shape;80;p6"/>
            <p:cNvSpPr/>
            <p:nvPr/>
          </p:nvSpPr>
          <p:spPr>
            <a:xfrm>
              <a:off x="6941835" y="444137"/>
              <a:ext cx="152400" cy="6858000"/>
            </a:xfrm>
            <a:prstGeom prst="rect">
              <a:avLst/>
            </a:prstGeom>
            <a:solidFill>
              <a:srgbClr val="ED000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FFFFFF"/>
                </a:solidFill>
                <a:latin typeface="Arial"/>
                <a:ea typeface="Arial"/>
                <a:cs typeface="Arial"/>
                <a:sym typeface="Arial"/>
              </a:endParaRPr>
            </a:p>
          </p:txBody>
        </p:sp>
      </p:gr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5" name="Shape 85"/>
        <p:cNvGrpSpPr/>
        <p:nvPr/>
      </p:nvGrpSpPr>
      <p:grpSpPr>
        <a:xfrm>
          <a:off x="0" y="0"/>
          <a:ext cx="0" cy="0"/>
          <a:chOff x="0" y="0"/>
          <a:chExt cx="0" cy="0"/>
        </a:xfrm>
      </p:grpSpPr>
      <p:pic>
        <p:nvPicPr>
          <p:cNvPr descr="preencoded.png" id="86" name="Google Shape;86;p7"/>
          <p:cNvPicPr preferRelativeResize="0"/>
          <p:nvPr/>
        </p:nvPicPr>
        <p:blipFill rotWithShape="1">
          <a:blip r:embed="rId3">
            <a:alphaModFix/>
          </a:blip>
          <a:srcRect b="0" l="0" r="0" t="0"/>
          <a:stretch/>
        </p:blipFill>
        <p:spPr>
          <a:xfrm>
            <a:off x="2" y="0"/>
            <a:ext cx="9144000" cy="5143500"/>
          </a:xfrm>
          <a:prstGeom prst="rect">
            <a:avLst/>
          </a:prstGeom>
          <a:noFill/>
          <a:ln>
            <a:noFill/>
          </a:ln>
        </p:spPr>
      </p:pic>
      <p:sp>
        <p:nvSpPr>
          <p:cNvPr id="87" name="Google Shape;87;p7"/>
          <p:cNvSpPr/>
          <p:nvPr/>
        </p:nvSpPr>
        <p:spPr>
          <a:xfrm>
            <a:off x="571500" y="618353"/>
            <a:ext cx="8001000" cy="276820"/>
          </a:xfrm>
          <a:prstGeom prst="rect">
            <a:avLst/>
          </a:prstGeom>
          <a:noFill/>
          <a:ln>
            <a:noFill/>
          </a:ln>
        </p:spPr>
        <p:txBody>
          <a:bodyPr anchorCtr="0" anchor="t" bIns="0" lIns="0" spcFirstLastPara="1" rIns="0" wrap="square" tIns="0">
            <a:noAutofit/>
          </a:bodyPr>
          <a:lstStyle/>
          <a:p>
            <a:pPr indent="0" lvl="0" marL="0" marR="0" rtl="0" algn="l">
              <a:lnSpc>
                <a:spcPct val="137328"/>
              </a:lnSpc>
              <a:spcBef>
                <a:spcPts val="0"/>
              </a:spcBef>
              <a:spcAft>
                <a:spcPts val="0"/>
              </a:spcAft>
              <a:buClr>
                <a:srgbClr val="2B4C6B"/>
              </a:buClr>
              <a:buSzPts val="1602"/>
              <a:buFont typeface="Inter"/>
              <a:buNone/>
            </a:pPr>
            <a:r>
              <a:rPr b="1" i="0" lang="en-US" sz="1602" u="none" cap="none" strike="noStrike">
                <a:solidFill>
                  <a:srgbClr val="2B4C6B"/>
                </a:solidFill>
                <a:latin typeface="Inter"/>
                <a:ea typeface="Inter"/>
                <a:cs typeface="Inter"/>
                <a:sym typeface="Inter"/>
              </a:rPr>
              <a:t>FIRESIDE CONVERSATION</a:t>
            </a:r>
            <a:endParaRPr b="0" i="0" sz="1602" u="none" cap="none" strike="noStrike">
              <a:solidFill>
                <a:schemeClr val="dk1"/>
              </a:solidFill>
              <a:latin typeface="Calibri"/>
              <a:ea typeface="Calibri"/>
              <a:cs typeface="Calibri"/>
              <a:sym typeface="Calibri"/>
            </a:endParaRPr>
          </a:p>
        </p:txBody>
      </p:sp>
      <p:sp>
        <p:nvSpPr>
          <p:cNvPr id="88" name="Google Shape;88;p7"/>
          <p:cNvSpPr/>
          <p:nvPr/>
        </p:nvSpPr>
        <p:spPr>
          <a:xfrm>
            <a:off x="571500" y="1266648"/>
            <a:ext cx="3243263" cy="3243263"/>
          </a:xfrm>
          <a:prstGeom prst="rect">
            <a:avLst/>
          </a:prstGeom>
          <a:solidFill>
            <a:srgbClr val="F0F0F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89" name="Google Shape;89;p7"/>
          <p:cNvPicPr preferRelativeResize="0"/>
          <p:nvPr/>
        </p:nvPicPr>
        <p:blipFill rotWithShape="1">
          <a:blip r:embed="rId4">
            <a:alphaModFix/>
          </a:blip>
          <a:srcRect b="0" l="0" r="0" t="0"/>
          <a:stretch/>
        </p:blipFill>
        <p:spPr>
          <a:xfrm>
            <a:off x="1553766" y="2159617"/>
            <a:ext cx="1250156" cy="1428750"/>
          </a:xfrm>
          <a:prstGeom prst="rect">
            <a:avLst/>
          </a:prstGeom>
          <a:noFill/>
          <a:ln>
            <a:noFill/>
          </a:ln>
        </p:spPr>
      </p:pic>
      <p:sp>
        <p:nvSpPr>
          <p:cNvPr id="90" name="Google Shape;90;p7"/>
          <p:cNvSpPr/>
          <p:nvPr/>
        </p:nvSpPr>
        <p:spPr>
          <a:xfrm>
            <a:off x="4286250" y="1534678"/>
            <a:ext cx="4286250" cy="400050"/>
          </a:xfrm>
          <a:prstGeom prst="rect">
            <a:avLst/>
          </a:prstGeom>
          <a:noFill/>
          <a:ln>
            <a:noFill/>
          </a:ln>
        </p:spPr>
        <p:txBody>
          <a:bodyPr anchorCtr="0" anchor="t" bIns="0" lIns="0" spcFirstLastPara="1" rIns="0" wrap="square" tIns="0">
            <a:noAutofit/>
          </a:bodyPr>
          <a:lstStyle/>
          <a:p>
            <a:pPr indent="0" lvl="0" marL="0" marR="0" rtl="0" algn="l">
              <a:lnSpc>
                <a:spcPct val="111809"/>
              </a:lnSpc>
              <a:spcBef>
                <a:spcPts val="0"/>
              </a:spcBef>
              <a:spcAft>
                <a:spcPts val="0"/>
              </a:spcAft>
              <a:buClr>
                <a:srgbClr val="2B4C6B"/>
              </a:buClr>
              <a:buSzPts val="2862"/>
              <a:buFont typeface="Inter"/>
              <a:buNone/>
            </a:pPr>
            <a:r>
              <a:rPr b="1" i="0" lang="en-US" sz="2862" u="none" cap="none" strike="noStrike">
                <a:solidFill>
                  <a:srgbClr val="2B4C6B"/>
                </a:solidFill>
                <a:latin typeface="Inter"/>
                <a:ea typeface="Inter"/>
                <a:cs typeface="Inter"/>
                <a:sym typeface="Inter"/>
              </a:rPr>
              <a:t>JULIANA ROTICH</a:t>
            </a:r>
            <a:endParaRPr b="0" i="0" sz="2862" u="none" cap="none" strike="noStrike">
              <a:solidFill>
                <a:schemeClr val="dk1"/>
              </a:solidFill>
              <a:latin typeface="Calibri"/>
              <a:ea typeface="Calibri"/>
              <a:cs typeface="Calibri"/>
              <a:sym typeface="Calibri"/>
            </a:endParaRPr>
          </a:p>
        </p:txBody>
      </p:sp>
      <p:sp>
        <p:nvSpPr>
          <p:cNvPr id="91" name="Google Shape;91;p7"/>
          <p:cNvSpPr/>
          <p:nvPr/>
        </p:nvSpPr>
        <p:spPr>
          <a:xfrm>
            <a:off x="4286250" y="2106178"/>
            <a:ext cx="4286250" cy="207169"/>
          </a:xfrm>
          <a:prstGeom prst="rect">
            <a:avLst/>
          </a:prstGeom>
          <a:noFill/>
          <a:ln>
            <a:noFill/>
          </a:ln>
        </p:spPr>
        <p:txBody>
          <a:bodyPr anchorCtr="0" anchor="t" bIns="0" lIns="0" spcFirstLastPara="1" rIns="0" wrap="square" tIns="0">
            <a:noAutofit/>
          </a:bodyPr>
          <a:lstStyle/>
          <a:p>
            <a:pPr indent="0" lvl="0" marL="0" marR="0" rtl="0" algn="l">
              <a:lnSpc>
                <a:spcPct val="126083"/>
              </a:lnSpc>
              <a:spcBef>
                <a:spcPts val="0"/>
              </a:spcBef>
              <a:spcAft>
                <a:spcPts val="0"/>
              </a:spcAft>
              <a:buClr>
                <a:srgbClr val="FF0000"/>
              </a:buClr>
              <a:buSzPts val="1269"/>
              <a:buFont typeface="Inter"/>
              <a:buNone/>
            </a:pPr>
            <a:r>
              <a:rPr b="0" i="0" lang="en-US" sz="1269" u="none" cap="none" strike="noStrike">
                <a:solidFill>
                  <a:srgbClr val="FF0000"/>
                </a:solidFill>
                <a:latin typeface="Inter"/>
                <a:ea typeface="Inter"/>
                <a:cs typeface="Inter"/>
                <a:sym typeface="Inter"/>
              </a:rPr>
              <a:t>TECHNOLOGIST | CO-FOUNDER, USHAHIDI</a:t>
            </a:r>
            <a:r>
              <a:rPr lang="en-US" sz="1269">
                <a:solidFill>
                  <a:srgbClr val="FF0000"/>
                </a:solidFill>
                <a:latin typeface="Inter"/>
                <a:ea typeface="Inter"/>
                <a:cs typeface="Inter"/>
                <a:sym typeface="Inter"/>
              </a:rPr>
              <a:t>, iHUB</a:t>
            </a:r>
            <a:endParaRPr b="0" i="0" sz="1269" u="none" cap="none" strike="noStrike">
              <a:solidFill>
                <a:schemeClr val="dk1"/>
              </a:solidFill>
              <a:latin typeface="Calibri"/>
              <a:ea typeface="Calibri"/>
              <a:cs typeface="Calibri"/>
              <a:sym typeface="Calibri"/>
            </a:endParaRPr>
          </a:p>
        </p:txBody>
      </p:sp>
      <p:pic>
        <p:nvPicPr>
          <p:cNvPr descr="preencoded.png" id="92" name="Google Shape;92;p7"/>
          <p:cNvPicPr preferRelativeResize="0"/>
          <p:nvPr/>
        </p:nvPicPr>
        <p:blipFill rotWithShape="1">
          <a:blip r:embed="rId5">
            <a:alphaModFix/>
          </a:blip>
          <a:srcRect b="0" l="0" r="0" t="0"/>
          <a:stretch/>
        </p:blipFill>
        <p:spPr>
          <a:xfrm>
            <a:off x="4572000" y="2634816"/>
            <a:ext cx="128588" cy="128588"/>
          </a:xfrm>
          <a:prstGeom prst="rect">
            <a:avLst/>
          </a:prstGeom>
          <a:noFill/>
          <a:ln>
            <a:noFill/>
          </a:ln>
        </p:spPr>
      </p:pic>
      <p:sp>
        <p:nvSpPr>
          <p:cNvPr id="93" name="Google Shape;93;p7"/>
          <p:cNvSpPr/>
          <p:nvPr/>
        </p:nvSpPr>
        <p:spPr>
          <a:xfrm>
            <a:off x="4843463" y="2599097"/>
            <a:ext cx="3729038" cy="440010"/>
          </a:xfrm>
          <a:prstGeom prst="rect">
            <a:avLst/>
          </a:prstGeom>
          <a:noFill/>
          <a:ln>
            <a:noFill/>
          </a:ln>
        </p:spPr>
        <p:txBody>
          <a:bodyPr anchorCtr="0" anchor="t" bIns="0" lIns="0" spcFirstLastPara="1" rIns="0" wrap="square" tIns="0">
            <a:noAutofit/>
          </a:bodyPr>
          <a:lstStyle/>
          <a:p>
            <a:pPr indent="0" lvl="0" marL="0" marR="0" rtl="0" algn="l">
              <a:lnSpc>
                <a:spcPct val="146678"/>
              </a:lnSpc>
              <a:spcBef>
                <a:spcPts val="0"/>
              </a:spcBef>
              <a:spcAft>
                <a:spcPts val="0"/>
              </a:spcAft>
              <a:buClr>
                <a:srgbClr val="333333"/>
              </a:buClr>
              <a:buSzPts val="1159"/>
              <a:buFont typeface="Inter"/>
              <a:buNone/>
            </a:pPr>
            <a:r>
              <a:rPr b="0" i="0" lang="en-US" sz="1159" u="none" cap="none" strike="noStrike">
                <a:solidFill>
                  <a:srgbClr val="333333"/>
                </a:solidFill>
                <a:latin typeface="Inter"/>
                <a:ea typeface="Inter"/>
                <a:cs typeface="Inter"/>
                <a:sym typeface="Inter"/>
              </a:rPr>
              <a:t>Navigating the tension between mission, capital, and sustainability.</a:t>
            </a:r>
            <a:endParaRPr b="0" i="0" sz="1159" u="none" cap="none" strike="noStrike">
              <a:solidFill>
                <a:schemeClr val="dk1"/>
              </a:solidFill>
              <a:latin typeface="Calibri"/>
              <a:ea typeface="Calibri"/>
              <a:cs typeface="Calibri"/>
              <a:sym typeface="Calibri"/>
            </a:endParaRPr>
          </a:p>
        </p:txBody>
      </p:sp>
      <p:pic>
        <p:nvPicPr>
          <p:cNvPr descr="preencoded.png" id="94" name="Google Shape;94;p7"/>
          <p:cNvPicPr preferRelativeResize="0"/>
          <p:nvPr/>
        </p:nvPicPr>
        <p:blipFill rotWithShape="1">
          <a:blip r:embed="rId6">
            <a:alphaModFix/>
          </a:blip>
          <a:srcRect b="0" l="0" r="0" t="0"/>
          <a:stretch/>
        </p:blipFill>
        <p:spPr>
          <a:xfrm>
            <a:off x="4572000" y="3203414"/>
            <a:ext cx="128588" cy="128588"/>
          </a:xfrm>
          <a:prstGeom prst="rect">
            <a:avLst/>
          </a:prstGeom>
          <a:noFill/>
          <a:ln>
            <a:noFill/>
          </a:ln>
        </p:spPr>
      </p:pic>
      <p:sp>
        <p:nvSpPr>
          <p:cNvPr id="95" name="Google Shape;95;p7"/>
          <p:cNvSpPr/>
          <p:nvPr/>
        </p:nvSpPr>
        <p:spPr>
          <a:xfrm>
            <a:off x="4843463" y="3167695"/>
            <a:ext cx="3729038" cy="440010"/>
          </a:xfrm>
          <a:prstGeom prst="rect">
            <a:avLst/>
          </a:prstGeom>
          <a:noFill/>
          <a:ln>
            <a:noFill/>
          </a:ln>
        </p:spPr>
        <p:txBody>
          <a:bodyPr anchorCtr="0" anchor="t" bIns="0" lIns="0" spcFirstLastPara="1" rIns="0" wrap="square" tIns="0">
            <a:noAutofit/>
          </a:bodyPr>
          <a:lstStyle/>
          <a:p>
            <a:pPr indent="0" lvl="0" marL="0" marR="0" rtl="0" algn="l">
              <a:lnSpc>
                <a:spcPct val="146678"/>
              </a:lnSpc>
              <a:spcBef>
                <a:spcPts val="0"/>
              </a:spcBef>
              <a:spcAft>
                <a:spcPts val="0"/>
              </a:spcAft>
              <a:buClr>
                <a:srgbClr val="333333"/>
              </a:buClr>
              <a:buSzPts val="1159"/>
              <a:buFont typeface="Inter"/>
              <a:buNone/>
            </a:pPr>
            <a:r>
              <a:rPr b="0" i="0" lang="en-US" sz="1159" u="none" cap="none" strike="noStrike">
                <a:solidFill>
                  <a:srgbClr val="333333"/>
                </a:solidFill>
                <a:latin typeface="Inter"/>
                <a:ea typeface="Inter"/>
                <a:cs typeface="Inter"/>
                <a:sym typeface="Inter"/>
              </a:rPr>
              <a:t>Lived experience in crisis data platforms and mission-driven scaling.</a:t>
            </a:r>
            <a:endParaRPr b="0" i="0" sz="1159" u="none" cap="none" strike="noStrike">
              <a:solidFill>
                <a:schemeClr val="dk1"/>
              </a:solidFill>
              <a:latin typeface="Calibri"/>
              <a:ea typeface="Calibri"/>
              <a:cs typeface="Calibri"/>
              <a:sym typeface="Calibri"/>
            </a:endParaRPr>
          </a:p>
        </p:txBody>
      </p:sp>
      <p:pic>
        <p:nvPicPr>
          <p:cNvPr descr="preencoded.png" id="96" name="Google Shape;96;p7"/>
          <p:cNvPicPr preferRelativeResize="0"/>
          <p:nvPr/>
        </p:nvPicPr>
        <p:blipFill rotWithShape="1">
          <a:blip r:embed="rId7">
            <a:alphaModFix/>
          </a:blip>
          <a:srcRect b="0" l="0" r="0" t="0"/>
          <a:stretch/>
        </p:blipFill>
        <p:spPr>
          <a:xfrm>
            <a:off x="4572000" y="3772012"/>
            <a:ext cx="128588" cy="128588"/>
          </a:xfrm>
          <a:prstGeom prst="rect">
            <a:avLst/>
          </a:prstGeom>
          <a:noFill/>
          <a:ln>
            <a:noFill/>
          </a:ln>
        </p:spPr>
      </p:pic>
      <p:sp>
        <p:nvSpPr>
          <p:cNvPr id="97" name="Google Shape;97;p7"/>
          <p:cNvSpPr/>
          <p:nvPr/>
        </p:nvSpPr>
        <p:spPr>
          <a:xfrm>
            <a:off x="4843463" y="3736293"/>
            <a:ext cx="3729038" cy="440010"/>
          </a:xfrm>
          <a:prstGeom prst="rect">
            <a:avLst/>
          </a:prstGeom>
          <a:noFill/>
          <a:ln>
            <a:noFill/>
          </a:ln>
        </p:spPr>
        <p:txBody>
          <a:bodyPr anchorCtr="0" anchor="t" bIns="0" lIns="0" spcFirstLastPara="1" rIns="0" wrap="square" tIns="0">
            <a:noAutofit/>
          </a:bodyPr>
          <a:lstStyle/>
          <a:p>
            <a:pPr indent="0" lvl="0" marL="0" marR="0" rtl="0" algn="l">
              <a:lnSpc>
                <a:spcPct val="146678"/>
              </a:lnSpc>
              <a:spcBef>
                <a:spcPts val="0"/>
              </a:spcBef>
              <a:spcAft>
                <a:spcPts val="0"/>
              </a:spcAft>
              <a:buClr>
                <a:srgbClr val="333333"/>
              </a:buClr>
              <a:buSzPts val="1159"/>
              <a:buFont typeface="Inter"/>
              <a:buNone/>
            </a:pPr>
            <a:r>
              <a:rPr b="0" i="0" lang="en-US" sz="1159" u="none" cap="none" strike="noStrike">
                <a:solidFill>
                  <a:srgbClr val="333333"/>
                </a:solidFill>
                <a:latin typeface="Inter"/>
                <a:ea typeface="Inter"/>
                <a:cs typeface="Inter"/>
                <a:sym typeface="Inter"/>
              </a:rPr>
              <a:t>Grounding investment readiness in practical reality, not theory.</a:t>
            </a:r>
            <a:endParaRPr b="0" i="0" sz="1159" u="none" cap="none" strike="noStrike">
              <a:solidFill>
                <a:schemeClr val="dk1"/>
              </a:solidFill>
              <a:latin typeface="Calibri"/>
              <a:ea typeface="Calibri"/>
              <a:cs typeface="Calibri"/>
              <a:sym typeface="Calibri"/>
            </a:endParaRPr>
          </a:p>
        </p:txBody>
      </p:sp>
      <p:sp>
        <p:nvSpPr>
          <p:cNvPr id="98" name="Google Shape;98;p7"/>
          <p:cNvSpPr/>
          <p:nvPr/>
        </p:nvSpPr>
        <p:spPr>
          <a:xfrm>
            <a:off x="4286250" y="4390616"/>
            <a:ext cx="4286250" cy="503634"/>
          </a:xfrm>
          <a:prstGeom prst="rect">
            <a:avLst/>
          </a:prstGeom>
          <a:noFill/>
          <a:ln>
            <a:noFill/>
          </a:ln>
        </p:spPr>
        <p:txBody>
          <a:bodyPr anchorCtr="0" anchor="t" bIns="0" lIns="0" spcFirstLastPara="1" rIns="0" wrap="square" tIns="170050">
            <a:noAutofit/>
          </a:bodyPr>
          <a:lstStyle/>
          <a:p>
            <a:pPr indent="0" lvl="0" marL="0" marR="0" rtl="0" algn="l">
              <a:lnSpc>
                <a:spcPct val="141843"/>
              </a:lnSpc>
              <a:spcBef>
                <a:spcPts val="0"/>
              </a:spcBef>
              <a:spcAft>
                <a:spcPts val="0"/>
              </a:spcAft>
              <a:buClr>
                <a:srgbClr val="2B4C6B"/>
              </a:buClr>
              <a:buSzPts val="987"/>
              <a:buFont typeface="Inter"/>
              <a:buNone/>
            </a:pPr>
            <a:r>
              <a:rPr b="1" i="1" lang="en-US" sz="987" u="none" cap="none" strike="noStrike">
                <a:solidFill>
                  <a:srgbClr val="2B4C6B"/>
                </a:solidFill>
                <a:latin typeface="Inter"/>
                <a:ea typeface="Inter"/>
                <a:cs typeface="Inter"/>
                <a:sym typeface="Inter"/>
              </a:rPr>
              <a:t>"Tapping into lived experience to ground our perspective on investment readiness."</a:t>
            </a:r>
            <a:endParaRPr b="0" i="0" sz="987" u="none" cap="none" strike="noStrike">
              <a:solidFill>
                <a:schemeClr val="dk1"/>
              </a:solidFill>
              <a:latin typeface="Calibri"/>
              <a:ea typeface="Calibri"/>
              <a:cs typeface="Calibri"/>
              <a:sym typeface="Calibri"/>
            </a:endParaRPr>
          </a:p>
        </p:txBody>
      </p:sp>
      <p:pic>
        <p:nvPicPr>
          <p:cNvPr id="99" name="Google Shape;99;p7" title="Juliana_Rotich_in_Berlin,_April_2017_(cropped).jpg"/>
          <p:cNvPicPr preferRelativeResize="0"/>
          <p:nvPr/>
        </p:nvPicPr>
        <p:blipFill>
          <a:blip r:embed="rId8">
            <a:alphaModFix/>
          </a:blip>
          <a:stretch>
            <a:fillRect/>
          </a:stretch>
        </p:blipFill>
        <p:spPr>
          <a:xfrm>
            <a:off x="552200" y="1266654"/>
            <a:ext cx="3253300" cy="3243249"/>
          </a:xfrm>
          <a:prstGeom prst="rect">
            <a:avLst/>
          </a:prstGeom>
          <a:noFill/>
          <a:ln>
            <a:noFill/>
          </a:ln>
        </p:spPr>
      </p:pic>
      <p:grpSp>
        <p:nvGrpSpPr>
          <p:cNvPr id="100" name="Google Shape;100;p7"/>
          <p:cNvGrpSpPr/>
          <p:nvPr/>
        </p:nvGrpSpPr>
        <p:grpSpPr>
          <a:xfrm>
            <a:off x="8829794" y="200"/>
            <a:ext cx="314336" cy="5143500"/>
            <a:chOff x="6643961" y="444137"/>
            <a:chExt cx="450274" cy="6858000"/>
          </a:xfrm>
        </p:grpSpPr>
        <p:sp>
          <p:nvSpPr>
            <p:cNvPr id="101" name="Google Shape;101;p7"/>
            <p:cNvSpPr/>
            <p:nvPr/>
          </p:nvSpPr>
          <p:spPr>
            <a:xfrm>
              <a:off x="6643961" y="444137"/>
              <a:ext cx="152400" cy="6858000"/>
            </a:xfrm>
            <a:prstGeom prst="rect">
              <a:avLst/>
            </a:prstGeom>
            <a:solidFill>
              <a:srgbClr val="FF3399"/>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FFFFFF"/>
                </a:solidFill>
                <a:latin typeface="Arial"/>
                <a:ea typeface="Arial"/>
                <a:cs typeface="Arial"/>
                <a:sym typeface="Arial"/>
              </a:endParaRPr>
            </a:p>
          </p:txBody>
        </p:sp>
        <p:sp>
          <p:nvSpPr>
            <p:cNvPr id="102" name="Google Shape;102;p7"/>
            <p:cNvSpPr/>
            <p:nvPr/>
          </p:nvSpPr>
          <p:spPr>
            <a:xfrm>
              <a:off x="6792898" y="444137"/>
              <a:ext cx="152400" cy="6858000"/>
            </a:xfrm>
            <a:prstGeom prst="rect">
              <a:avLst/>
            </a:prstGeom>
            <a:solidFill>
              <a:srgbClr val="FFC00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FFFFFF"/>
                </a:solidFill>
                <a:latin typeface="Arial"/>
                <a:ea typeface="Arial"/>
                <a:cs typeface="Arial"/>
                <a:sym typeface="Arial"/>
              </a:endParaRPr>
            </a:p>
          </p:txBody>
        </p:sp>
        <p:sp>
          <p:nvSpPr>
            <p:cNvPr id="103" name="Google Shape;103;p7"/>
            <p:cNvSpPr/>
            <p:nvPr/>
          </p:nvSpPr>
          <p:spPr>
            <a:xfrm>
              <a:off x="6941835" y="444137"/>
              <a:ext cx="152400" cy="6858000"/>
            </a:xfrm>
            <a:prstGeom prst="rect">
              <a:avLst/>
            </a:prstGeom>
            <a:solidFill>
              <a:srgbClr val="ED000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FFFFFF"/>
                </a:solidFill>
                <a:latin typeface="Arial"/>
                <a:ea typeface="Arial"/>
                <a:cs typeface="Arial"/>
                <a:sym typeface="Arial"/>
              </a:endParaRPr>
            </a:p>
          </p:txBody>
        </p:sp>
      </p:gr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8" name="Shape 108"/>
        <p:cNvGrpSpPr/>
        <p:nvPr/>
      </p:nvGrpSpPr>
      <p:grpSpPr>
        <a:xfrm>
          <a:off x="0" y="0"/>
          <a:ext cx="0" cy="0"/>
          <a:chOff x="0" y="0"/>
          <a:chExt cx="0" cy="0"/>
        </a:xfrm>
      </p:grpSpPr>
      <p:pic>
        <p:nvPicPr>
          <p:cNvPr descr="preencoded.png" id="109" name="Google Shape;109;p8"/>
          <p:cNvPicPr preferRelativeResize="0"/>
          <p:nvPr/>
        </p:nvPicPr>
        <p:blipFill rotWithShape="1">
          <a:blip r:embed="rId3">
            <a:alphaModFix/>
          </a:blip>
          <a:srcRect b="0" l="0" r="0" t="0"/>
          <a:stretch/>
        </p:blipFill>
        <p:spPr>
          <a:xfrm>
            <a:off x="0" y="0"/>
            <a:ext cx="9144000" cy="5143500"/>
          </a:xfrm>
          <a:prstGeom prst="rect">
            <a:avLst/>
          </a:prstGeom>
          <a:noFill/>
          <a:ln>
            <a:noFill/>
          </a:ln>
        </p:spPr>
      </p:pic>
      <p:sp>
        <p:nvSpPr>
          <p:cNvPr id="110" name="Google Shape;110;p8"/>
          <p:cNvSpPr/>
          <p:nvPr/>
        </p:nvSpPr>
        <p:spPr>
          <a:xfrm>
            <a:off x="571500" y="618353"/>
            <a:ext cx="8001000" cy="276820"/>
          </a:xfrm>
          <a:prstGeom prst="rect">
            <a:avLst/>
          </a:prstGeom>
          <a:noFill/>
          <a:ln>
            <a:noFill/>
          </a:ln>
        </p:spPr>
        <p:txBody>
          <a:bodyPr anchorCtr="0" anchor="t" bIns="0" lIns="0" spcFirstLastPara="1" rIns="0" wrap="square" tIns="0">
            <a:noAutofit/>
          </a:bodyPr>
          <a:lstStyle/>
          <a:p>
            <a:pPr indent="0" lvl="0" marL="0" marR="0" rtl="0" algn="l">
              <a:lnSpc>
                <a:spcPct val="137328"/>
              </a:lnSpc>
              <a:spcBef>
                <a:spcPts val="0"/>
              </a:spcBef>
              <a:spcAft>
                <a:spcPts val="0"/>
              </a:spcAft>
              <a:buClr>
                <a:srgbClr val="2B4C6B"/>
              </a:buClr>
              <a:buSzPts val="1602"/>
              <a:buFont typeface="Inter"/>
              <a:buNone/>
            </a:pPr>
            <a:r>
              <a:rPr b="1" i="0" lang="en-US" sz="1602" u="none" cap="none" strike="noStrike">
                <a:solidFill>
                  <a:srgbClr val="2B4C6B"/>
                </a:solidFill>
                <a:latin typeface="Inter"/>
                <a:ea typeface="Inter"/>
                <a:cs typeface="Inter"/>
                <a:sym typeface="Inter"/>
              </a:rPr>
              <a:t>WHAT CAPITAL ACTUALLY LOOKS FOR</a:t>
            </a:r>
            <a:endParaRPr b="0" i="0" sz="1602" u="none" cap="none" strike="noStrike">
              <a:solidFill>
                <a:schemeClr val="dk1"/>
              </a:solidFill>
              <a:latin typeface="Calibri"/>
              <a:ea typeface="Calibri"/>
              <a:cs typeface="Calibri"/>
              <a:sym typeface="Calibri"/>
            </a:endParaRPr>
          </a:p>
        </p:txBody>
      </p:sp>
      <p:sp>
        <p:nvSpPr>
          <p:cNvPr id="111" name="Google Shape;111;p8"/>
          <p:cNvSpPr/>
          <p:nvPr/>
        </p:nvSpPr>
        <p:spPr>
          <a:xfrm>
            <a:off x="571500" y="1623836"/>
            <a:ext cx="571500" cy="571500"/>
          </a:xfrm>
          <a:prstGeom prst="rect">
            <a:avLst/>
          </a:prstGeom>
          <a:solidFill>
            <a:srgbClr val="FF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112" name="Google Shape;112;p8"/>
          <p:cNvPicPr preferRelativeResize="0"/>
          <p:nvPr/>
        </p:nvPicPr>
        <p:blipFill rotWithShape="1">
          <a:blip r:embed="rId4">
            <a:alphaModFix/>
          </a:blip>
          <a:srcRect b="0" l="0" r="0" t="0"/>
          <a:stretch/>
        </p:blipFill>
        <p:spPr>
          <a:xfrm>
            <a:off x="714375" y="1766711"/>
            <a:ext cx="285750" cy="285750"/>
          </a:xfrm>
          <a:prstGeom prst="rect">
            <a:avLst/>
          </a:prstGeom>
          <a:noFill/>
          <a:ln>
            <a:noFill/>
          </a:ln>
        </p:spPr>
      </p:pic>
      <p:sp>
        <p:nvSpPr>
          <p:cNvPr id="113" name="Google Shape;113;p8"/>
          <p:cNvSpPr/>
          <p:nvPr/>
        </p:nvSpPr>
        <p:spPr>
          <a:xfrm>
            <a:off x="571500" y="2609673"/>
            <a:ext cx="982266" cy="480027"/>
          </a:xfrm>
          <a:prstGeom prst="rect">
            <a:avLst/>
          </a:prstGeom>
          <a:noFill/>
          <a:ln>
            <a:noFill/>
          </a:ln>
        </p:spPr>
        <p:txBody>
          <a:bodyPr anchorCtr="0" anchor="t" bIns="0" lIns="0" spcFirstLastPara="1" rIns="0" wrap="square" tIns="0">
            <a:noAutofit/>
          </a:bodyPr>
          <a:lstStyle/>
          <a:p>
            <a:pPr indent="0" lvl="0" marL="0" marR="0" rtl="0" algn="l">
              <a:lnSpc>
                <a:spcPct val="136005"/>
              </a:lnSpc>
              <a:spcBef>
                <a:spcPts val="0"/>
              </a:spcBef>
              <a:spcAft>
                <a:spcPts val="0"/>
              </a:spcAft>
              <a:buClr>
                <a:srgbClr val="2B4C6B"/>
              </a:buClr>
              <a:buSzPts val="1397"/>
              <a:buFont typeface="Inter"/>
              <a:buNone/>
            </a:pPr>
            <a:r>
              <a:rPr b="1" i="0" lang="en-US" sz="1397" u="none" cap="none" strike="noStrike">
                <a:solidFill>
                  <a:srgbClr val="2B4C6B"/>
                </a:solidFill>
                <a:latin typeface="Inter"/>
                <a:ea typeface="Inter"/>
                <a:cs typeface="Inter"/>
                <a:sym typeface="Inter"/>
              </a:rPr>
              <a:t>PROBLEM</a:t>
            </a:r>
            <a:br>
              <a:rPr b="1" i="0" lang="en-US" sz="1397" u="none" cap="none" strike="noStrike">
                <a:solidFill>
                  <a:srgbClr val="2B4C6B"/>
                </a:solidFill>
                <a:latin typeface="Inter"/>
                <a:ea typeface="Inter"/>
                <a:cs typeface="Inter"/>
                <a:sym typeface="Inter"/>
              </a:rPr>
            </a:br>
            <a:r>
              <a:rPr b="1" i="0" lang="en-US" sz="1397" u="none" cap="none" strike="noStrike">
                <a:solidFill>
                  <a:srgbClr val="2B4C6B"/>
                </a:solidFill>
                <a:latin typeface="Inter"/>
                <a:ea typeface="Inter"/>
                <a:cs typeface="Inter"/>
                <a:sym typeface="Inter"/>
              </a:rPr>
              <a:t>CLARITY</a:t>
            </a:r>
            <a:endParaRPr b="0" i="0" sz="1397" u="none" cap="none" strike="noStrike">
              <a:solidFill>
                <a:schemeClr val="dk1"/>
              </a:solidFill>
              <a:latin typeface="Calibri"/>
              <a:ea typeface="Calibri"/>
              <a:cs typeface="Calibri"/>
              <a:sym typeface="Calibri"/>
            </a:endParaRPr>
          </a:p>
        </p:txBody>
      </p:sp>
      <p:sp>
        <p:nvSpPr>
          <p:cNvPr id="114" name="Google Shape;114;p8"/>
          <p:cNvSpPr/>
          <p:nvPr/>
        </p:nvSpPr>
        <p:spPr>
          <a:xfrm>
            <a:off x="571500" y="3375450"/>
            <a:ext cx="2428875" cy="642938"/>
          </a:xfrm>
          <a:prstGeom prst="rect">
            <a:avLst/>
          </a:prstGeom>
          <a:noFill/>
          <a:ln>
            <a:noFill/>
          </a:ln>
        </p:spPr>
        <p:txBody>
          <a:bodyPr anchorCtr="0" anchor="t" bIns="0" lIns="0" spcFirstLastPara="1" rIns="0" wrap="square" tIns="0">
            <a:noAutofit/>
          </a:bodyPr>
          <a:lstStyle/>
          <a:p>
            <a:pPr indent="0" lvl="0" marL="0" marR="0" rtl="0" algn="l">
              <a:lnSpc>
                <a:spcPct val="161904"/>
              </a:lnSpc>
              <a:spcBef>
                <a:spcPts val="0"/>
              </a:spcBef>
              <a:spcAft>
                <a:spcPts val="0"/>
              </a:spcAft>
              <a:buClr>
                <a:srgbClr val="333333"/>
              </a:buClr>
              <a:buSzPts val="1050"/>
              <a:buFont typeface="Inter"/>
              <a:buNone/>
            </a:pPr>
            <a:r>
              <a:rPr b="0" i="0" lang="en-US" sz="1050" u="none" cap="none" strike="noStrike">
                <a:solidFill>
                  <a:srgbClr val="333333"/>
                </a:solidFill>
                <a:latin typeface="Inter"/>
                <a:ea typeface="Inter"/>
                <a:cs typeface="Inter"/>
                <a:sym typeface="Inter"/>
              </a:rPr>
              <a:t>Deep understanding of the specific challenge and the context in which it exists.</a:t>
            </a:r>
            <a:endParaRPr b="0" i="0" sz="1050" u="none" cap="none" strike="noStrike">
              <a:solidFill>
                <a:schemeClr val="dk1"/>
              </a:solidFill>
              <a:latin typeface="Calibri"/>
              <a:ea typeface="Calibri"/>
              <a:cs typeface="Calibri"/>
              <a:sym typeface="Calibri"/>
            </a:endParaRPr>
          </a:p>
        </p:txBody>
      </p:sp>
      <p:sp>
        <p:nvSpPr>
          <p:cNvPr id="115" name="Google Shape;115;p8"/>
          <p:cNvSpPr/>
          <p:nvPr/>
        </p:nvSpPr>
        <p:spPr>
          <a:xfrm>
            <a:off x="3357563" y="1623836"/>
            <a:ext cx="571500" cy="571500"/>
          </a:xfrm>
          <a:prstGeom prst="rect">
            <a:avLst/>
          </a:prstGeom>
          <a:solidFill>
            <a:srgbClr val="FF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116" name="Google Shape;116;p8"/>
          <p:cNvPicPr preferRelativeResize="0"/>
          <p:nvPr/>
        </p:nvPicPr>
        <p:blipFill rotWithShape="1">
          <a:blip r:embed="rId5">
            <a:alphaModFix/>
          </a:blip>
          <a:srcRect b="0" l="0" r="0" t="0"/>
          <a:stretch/>
        </p:blipFill>
        <p:spPr>
          <a:xfrm>
            <a:off x="3536156" y="1766711"/>
            <a:ext cx="214313" cy="285750"/>
          </a:xfrm>
          <a:prstGeom prst="rect">
            <a:avLst/>
          </a:prstGeom>
          <a:noFill/>
          <a:ln>
            <a:noFill/>
          </a:ln>
        </p:spPr>
      </p:pic>
      <p:sp>
        <p:nvSpPr>
          <p:cNvPr id="117" name="Google Shape;117;p8"/>
          <p:cNvSpPr/>
          <p:nvPr/>
        </p:nvSpPr>
        <p:spPr>
          <a:xfrm>
            <a:off x="3357563" y="2609673"/>
            <a:ext cx="1805583" cy="480027"/>
          </a:xfrm>
          <a:prstGeom prst="rect">
            <a:avLst/>
          </a:prstGeom>
          <a:noFill/>
          <a:ln>
            <a:noFill/>
          </a:ln>
        </p:spPr>
        <p:txBody>
          <a:bodyPr anchorCtr="0" anchor="t" bIns="0" lIns="0" spcFirstLastPara="1" rIns="0" wrap="square" tIns="0">
            <a:noAutofit/>
          </a:bodyPr>
          <a:lstStyle/>
          <a:p>
            <a:pPr indent="0" lvl="0" marL="0" marR="0" rtl="0" algn="l">
              <a:lnSpc>
                <a:spcPct val="136005"/>
              </a:lnSpc>
              <a:spcBef>
                <a:spcPts val="0"/>
              </a:spcBef>
              <a:spcAft>
                <a:spcPts val="0"/>
              </a:spcAft>
              <a:buClr>
                <a:srgbClr val="2B4C6B"/>
              </a:buClr>
              <a:buSzPts val="1397"/>
              <a:buFont typeface="Inter"/>
              <a:buNone/>
            </a:pPr>
            <a:r>
              <a:rPr b="1" i="0" lang="en-US" sz="1397" u="none" cap="none" strike="noStrike">
                <a:solidFill>
                  <a:srgbClr val="2B4C6B"/>
                </a:solidFill>
                <a:latin typeface="Inter"/>
                <a:ea typeface="Inter"/>
                <a:cs typeface="Inter"/>
                <a:sym typeface="Inter"/>
              </a:rPr>
              <a:t>UNIT ECONOMICS</a:t>
            </a:r>
            <a:br>
              <a:rPr b="1" i="0" lang="en-US" sz="1397" u="none" cap="none" strike="noStrike">
                <a:solidFill>
                  <a:srgbClr val="2B4C6B"/>
                </a:solidFill>
                <a:latin typeface="Inter"/>
                <a:ea typeface="Inter"/>
                <a:cs typeface="Inter"/>
                <a:sym typeface="Inter"/>
              </a:rPr>
            </a:br>
            <a:r>
              <a:rPr b="1" i="0" lang="en-US" sz="1397" u="none" cap="none" strike="noStrike">
                <a:solidFill>
                  <a:srgbClr val="2B4C6B"/>
                </a:solidFill>
                <a:latin typeface="Inter"/>
                <a:ea typeface="Inter"/>
                <a:cs typeface="Inter"/>
                <a:sym typeface="Inter"/>
              </a:rPr>
              <a:t>LOGIC</a:t>
            </a:r>
            <a:endParaRPr b="0" i="0" sz="1397" u="none" cap="none" strike="noStrike">
              <a:solidFill>
                <a:schemeClr val="dk1"/>
              </a:solidFill>
              <a:latin typeface="Calibri"/>
              <a:ea typeface="Calibri"/>
              <a:cs typeface="Calibri"/>
              <a:sym typeface="Calibri"/>
            </a:endParaRPr>
          </a:p>
        </p:txBody>
      </p:sp>
      <p:sp>
        <p:nvSpPr>
          <p:cNvPr id="118" name="Google Shape;118;p8"/>
          <p:cNvSpPr/>
          <p:nvPr/>
        </p:nvSpPr>
        <p:spPr>
          <a:xfrm>
            <a:off x="3357563" y="3375450"/>
            <a:ext cx="2428875" cy="642938"/>
          </a:xfrm>
          <a:prstGeom prst="rect">
            <a:avLst/>
          </a:prstGeom>
          <a:noFill/>
          <a:ln>
            <a:noFill/>
          </a:ln>
        </p:spPr>
        <p:txBody>
          <a:bodyPr anchorCtr="0" anchor="t" bIns="0" lIns="0" spcFirstLastPara="1" rIns="0" wrap="square" tIns="0">
            <a:noAutofit/>
          </a:bodyPr>
          <a:lstStyle/>
          <a:p>
            <a:pPr indent="0" lvl="0" marL="0" marR="0" rtl="0" algn="l">
              <a:lnSpc>
                <a:spcPct val="161904"/>
              </a:lnSpc>
              <a:spcBef>
                <a:spcPts val="0"/>
              </a:spcBef>
              <a:spcAft>
                <a:spcPts val="0"/>
              </a:spcAft>
              <a:buClr>
                <a:srgbClr val="333333"/>
              </a:buClr>
              <a:buSzPts val="1050"/>
              <a:buFont typeface="Inter"/>
              <a:buNone/>
            </a:pPr>
            <a:r>
              <a:rPr b="0" i="0" lang="en-US" sz="1050" u="none" cap="none" strike="noStrike">
                <a:solidFill>
                  <a:srgbClr val="333333"/>
                </a:solidFill>
                <a:latin typeface="Inter"/>
                <a:ea typeface="Inter"/>
                <a:cs typeface="Inter"/>
                <a:sym typeface="Inter"/>
              </a:rPr>
              <a:t>Clear connection between activity and cost, demonstrating financial discipline.</a:t>
            </a:r>
            <a:endParaRPr b="0" i="0" sz="1050" u="none" cap="none" strike="noStrike">
              <a:solidFill>
                <a:schemeClr val="dk1"/>
              </a:solidFill>
              <a:latin typeface="Calibri"/>
              <a:ea typeface="Calibri"/>
              <a:cs typeface="Calibri"/>
              <a:sym typeface="Calibri"/>
            </a:endParaRPr>
          </a:p>
        </p:txBody>
      </p:sp>
      <p:sp>
        <p:nvSpPr>
          <p:cNvPr id="119" name="Google Shape;119;p8"/>
          <p:cNvSpPr/>
          <p:nvPr/>
        </p:nvSpPr>
        <p:spPr>
          <a:xfrm>
            <a:off x="6143625" y="1623836"/>
            <a:ext cx="571500" cy="571500"/>
          </a:xfrm>
          <a:prstGeom prst="rect">
            <a:avLst/>
          </a:prstGeom>
          <a:solidFill>
            <a:srgbClr val="FF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120" name="Google Shape;120;p8"/>
          <p:cNvPicPr preferRelativeResize="0"/>
          <p:nvPr/>
        </p:nvPicPr>
        <p:blipFill rotWithShape="1">
          <a:blip r:embed="rId6">
            <a:alphaModFix/>
          </a:blip>
          <a:srcRect b="0" l="0" r="0" t="0"/>
          <a:stretch/>
        </p:blipFill>
        <p:spPr>
          <a:xfrm>
            <a:off x="6268641" y="1766711"/>
            <a:ext cx="321469" cy="285750"/>
          </a:xfrm>
          <a:prstGeom prst="rect">
            <a:avLst/>
          </a:prstGeom>
          <a:noFill/>
          <a:ln>
            <a:noFill/>
          </a:ln>
        </p:spPr>
      </p:pic>
      <p:sp>
        <p:nvSpPr>
          <p:cNvPr id="121" name="Google Shape;121;p8"/>
          <p:cNvSpPr/>
          <p:nvPr/>
        </p:nvSpPr>
        <p:spPr>
          <a:xfrm>
            <a:off x="6143625" y="2609673"/>
            <a:ext cx="1430536" cy="480027"/>
          </a:xfrm>
          <a:prstGeom prst="rect">
            <a:avLst/>
          </a:prstGeom>
          <a:noFill/>
          <a:ln>
            <a:noFill/>
          </a:ln>
        </p:spPr>
        <p:txBody>
          <a:bodyPr anchorCtr="0" anchor="t" bIns="0" lIns="0" spcFirstLastPara="1" rIns="0" wrap="square" tIns="0">
            <a:noAutofit/>
          </a:bodyPr>
          <a:lstStyle/>
          <a:p>
            <a:pPr indent="0" lvl="0" marL="0" marR="0" rtl="0" algn="l">
              <a:lnSpc>
                <a:spcPct val="136005"/>
              </a:lnSpc>
              <a:spcBef>
                <a:spcPts val="0"/>
              </a:spcBef>
              <a:spcAft>
                <a:spcPts val="0"/>
              </a:spcAft>
              <a:buClr>
                <a:srgbClr val="2B4C6B"/>
              </a:buClr>
              <a:buSzPts val="1397"/>
              <a:buFont typeface="Inter"/>
              <a:buNone/>
            </a:pPr>
            <a:r>
              <a:rPr b="1" i="0" lang="en-US" sz="1397" u="none" cap="none" strike="noStrike">
                <a:solidFill>
                  <a:srgbClr val="2B4C6B"/>
                </a:solidFill>
                <a:latin typeface="Inter"/>
                <a:ea typeface="Inter"/>
                <a:cs typeface="Inter"/>
                <a:sym typeface="Inter"/>
              </a:rPr>
              <a:t>SUSTAINABLE</a:t>
            </a:r>
            <a:br>
              <a:rPr b="1" i="0" lang="en-US" sz="1397" u="none" cap="none" strike="noStrike">
                <a:solidFill>
                  <a:srgbClr val="2B4C6B"/>
                </a:solidFill>
                <a:latin typeface="Inter"/>
                <a:ea typeface="Inter"/>
                <a:cs typeface="Inter"/>
                <a:sym typeface="Inter"/>
              </a:rPr>
            </a:br>
            <a:r>
              <a:rPr b="1" i="0" lang="en-US" sz="1397" u="none" cap="none" strike="noStrike">
                <a:solidFill>
                  <a:srgbClr val="2B4C6B"/>
                </a:solidFill>
                <a:latin typeface="Inter"/>
                <a:ea typeface="Inter"/>
                <a:cs typeface="Inter"/>
                <a:sym typeface="Inter"/>
              </a:rPr>
              <a:t>PATHWAY</a:t>
            </a:r>
            <a:endParaRPr b="0" i="0" sz="1397" u="none" cap="none" strike="noStrike">
              <a:solidFill>
                <a:schemeClr val="dk1"/>
              </a:solidFill>
              <a:latin typeface="Calibri"/>
              <a:ea typeface="Calibri"/>
              <a:cs typeface="Calibri"/>
              <a:sym typeface="Calibri"/>
            </a:endParaRPr>
          </a:p>
        </p:txBody>
      </p:sp>
      <p:sp>
        <p:nvSpPr>
          <p:cNvPr id="122" name="Google Shape;122;p8"/>
          <p:cNvSpPr/>
          <p:nvPr/>
        </p:nvSpPr>
        <p:spPr>
          <a:xfrm>
            <a:off x="6143625" y="3375450"/>
            <a:ext cx="2428875" cy="642938"/>
          </a:xfrm>
          <a:prstGeom prst="rect">
            <a:avLst/>
          </a:prstGeom>
          <a:noFill/>
          <a:ln>
            <a:noFill/>
          </a:ln>
        </p:spPr>
        <p:txBody>
          <a:bodyPr anchorCtr="0" anchor="t" bIns="0" lIns="0" spcFirstLastPara="1" rIns="0" wrap="square" tIns="0">
            <a:noAutofit/>
          </a:bodyPr>
          <a:lstStyle/>
          <a:p>
            <a:pPr indent="0" lvl="0" marL="0" marR="0" rtl="0" algn="l">
              <a:lnSpc>
                <a:spcPct val="161904"/>
              </a:lnSpc>
              <a:spcBef>
                <a:spcPts val="0"/>
              </a:spcBef>
              <a:spcAft>
                <a:spcPts val="0"/>
              </a:spcAft>
              <a:buClr>
                <a:srgbClr val="333333"/>
              </a:buClr>
              <a:buSzPts val="1050"/>
              <a:buFont typeface="Inter"/>
              <a:buNone/>
            </a:pPr>
            <a:r>
              <a:rPr b="0" i="0" lang="en-US" sz="1050" u="none" cap="none" strike="noStrike">
                <a:solidFill>
                  <a:srgbClr val="333333"/>
                </a:solidFill>
                <a:latin typeface="Inter"/>
                <a:ea typeface="Inter"/>
                <a:cs typeface="Inter"/>
                <a:sym typeface="Inter"/>
              </a:rPr>
              <a:t>A credible long-term viability plan that moves beyond grant dependency.</a:t>
            </a:r>
            <a:endParaRPr b="0" i="0" sz="1050" u="none" cap="none" strike="noStrike">
              <a:solidFill>
                <a:schemeClr val="dk1"/>
              </a:solidFill>
              <a:latin typeface="Calibri"/>
              <a:ea typeface="Calibri"/>
              <a:cs typeface="Calibri"/>
              <a:sym typeface="Calibri"/>
            </a:endParaRPr>
          </a:p>
        </p:txBody>
      </p:sp>
      <p:sp>
        <p:nvSpPr>
          <p:cNvPr id="123" name="Google Shape;123;p8"/>
          <p:cNvSpPr/>
          <p:nvPr/>
        </p:nvSpPr>
        <p:spPr>
          <a:xfrm>
            <a:off x="0" y="4083967"/>
            <a:ext cx="9144000" cy="584100"/>
          </a:xfrm>
          <a:prstGeom prst="rect">
            <a:avLst/>
          </a:prstGeom>
          <a:noFill/>
          <a:ln>
            <a:noFill/>
          </a:ln>
        </p:spPr>
        <p:txBody>
          <a:bodyPr anchorCtr="0" anchor="t" bIns="0" lIns="680325" spcFirstLastPara="1" rIns="680325" wrap="square" tIns="510275">
            <a:noAutofit/>
          </a:bodyPr>
          <a:lstStyle/>
          <a:p>
            <a:pPr indent="0" lvl="0" marL="0" marR="0" rtl="0" algn="l">
              <a:lnSpc>
                <a:spcPct val="135593"/>
              </a:lnSpc>
              <a:spcBef>
                <a:spcPts val="0"/>
              </a:spcBef>
              <a:spcAft>
                <a:spcPts val="0"/>
              </a:spcAft>
              <a:buClr>
                <a:srgbClr val="FF0000"/>
              </a:buClr>
              <a:buSzPts val="885"/>
              <a:buFont typeface="Inter"/>
              <a:buNone/>
            </a:pPr>
            <a:r>
              <a:rPr b="1" i="0" lang="en-US" sz="885" u="none" cap="none" strike="noStrike">
                <a:solidFill>
                  <a:srgbClr val="FF0000"/>
                </a:solidFill>
                <a:latin typeface="Inter"/>
                <a:ea typeface="Inter"/>
                <a:cs typeface="Inter"/>
                <a:sym typeface="Inter"/>
              </a:rPr>
              <a:t>PRACTICAL DECISION LEVERS • NOT BUZZWORDS</a:t>
            </a:r>
            <a:endParaRPr b="0" i="0" sz="885" u="none" cap="none" strike="noStrike">
              <a:solidFill>
                <a:schemeClr val="dk1"/>
              </a:solidFill>
              <a:latin typeface="Calibri"/>
              <a:ea typeface="Calibri"/>
              <a:cs typeface="Calibri"/>
              <a:sym typeface="Calibri"/>
            </a:endParaRPr>
          </a:p>
        </p:txBody>
      </p:sp>
      <p:grpSp>
        <p:nvGrpSpPr>
          <p:cNvPr id="124" name="Google Shape;124;p8"/>
          <p:cNvGrpSpPr/>
          <p:nvPr/>
        </p:nvGrpSpPr>
        <p:grpSpPr>
          <a:xfrm>
            <a:off x="8829794" y="200"/>
            <a:ext cx="314336" cy="5143500"/>
            <a:chOff x="6643961" y="444137"/>
            <a:chExt cx="450274" cy="6858000"/>
          </a:xfrm>
        </p:grpSpPr>
        <p:sp>
          <p:nvSpPr>
            <p:cNvPr id="125" name="Google Shape;125;p8"/>
            <p:cNvSpPr/>
            <p:nvPr/>
          </p:nvSpPr>
          <p:spPr>
            <a:xfrm>
              <a:off x="6643961" y="444137"/>
              <a:ext cx="152400" cy="6858000"/>
            </a:xfrm>
            <a:prstGeom prst="rect">
              <a:avLst/>
            </a:prstGeom>
            <a:solidFill>
              <a:srgbClr val="FF3399"/>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FFFFFF"/>
                </a:solidFill>
                <a:latin typeface="Arial"/>
                <a:ea typeface="Arial"/>
                <a:cs typeface="Arial"/>
                <a:sym typeface="Arial"/>
              </a:endParaRPr>
            </a:p>
          </p:txBody>
        </p:sp>
        <p:sp>
          <p:nvSpPr>
            <p:cNvPr id="126" name="Google Shape;126;p8"/>
            <p:cNvSpPr/>
            <p:nvPr/>
          </p:nvSpPr>
          <p:spPr>
            <a:xfrm>
              <a:off x="6792898" y="444137"/>
              <a:ext cx="152400" cy="6858000"/>
            </a:xfrm>
            <a:prstGeom prst="rect">
              <a:avLst/>
            </a:prstGeom>
            <a:solidFill>
              <a:srgbClr val="FFC00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FFFFFF"/>
                </a:solidFill>
                <a:latin typeface="Arial"/>
                <a:ea typeface="Arial"/>
                <a:cs typeface="Arial"/>
                <a:sym typeface="Arial"/>
              </a:endParaRPr>
            </a:p>
          </p:txBody>
        </p:sp>
        <p:sp>
          <p:nvSpPr>
            <p:cNvPr id="127" name="Google Shape;127;p8"/>
            <p:cNvSpPr/>
            <p:nvPr/>
          </p:nvSpPr>
          <p:spPr>
            <a:xfrm>
              <a:off x="6941835" y="444137"/>
              <a:ext cx="152400" cy="6858000"/>
            </a:xfrm>
            <a:prstGeom prst="rect">
              <a:avLst/>
            </a:prstGeom>
            <a:solidFill>
              <a:srgbClr val="ED000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FFFFFF"/>
                </a:solidFill>
                <a:latin typeface="Arial"/>
                <a:ea typeface="Arial"/>
                <a:cs typeface="Arial"/>
                <a:sym typeface="Arial"/>
              </a:endParaRPr>
            </a:p>
          </p:txBody>
        </p:sp>
      </p:gr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2" name="Shape 132"/>
        <p:cNvGrpSpPr/>
        <p:nvPr/>
      </p:nvGrpSpPr>
      <p:grpSpPr>
        <a:xfrm>
          <a:off x="0" y="0"/>
          <a:ext cx="0" cy="0"/>
          <a:chOff x="0" y="0"/>
          <a:chExt cx="0" cy="0"/>
        </a:xfrm>
      </p:grpSpPr>
      <p:pic>
        <p:nvPicPr>
          <p:cNvPr descr="preencoded.png" id="133" name="Google Shape;133;p9"/>
          <p:cNvPicPr preferRelativeResize="0"/>
          <p:nvPr/>
        </p:nvPicPr>
        <p:blipFill rotWithShape="1">
          <a:blip r:embed="rId3">
            <a:alphaModFix/>
          </a:blip>
          <a:srcRect b="0" l="0" r="0" t="0"/>
          <a:stretch/>
        </p:blipFill>
        <p:spPr>
          <a:xfrm>
            <a:off x="0" y="0"/>
            <a:ext cx="9144000" cy="5143500"/>
          </a:xfrm>
          <a:prstGeom prst="rect">
            <a:avLst/>
          </a:prstGeom>
          <a:noFill/>
          <a:ln>
            <a:noFill/>
          </a:ln>
        </p:spPr>
      </p:pic>
      <p:sp>
        <p:nvSpPr>
          <p:cNvPr id="134" name="Google Shape;134;p9"/>
          <p:cNvSpPr/>
          <p:nvPr/>
        </p:nvSpPr>
        <p:spPr>
          <a:xfrm>
            <a:off x="571500" y="618353"/>
            <a:ext cx="8001000" cy="276820"/>
          </a:xfrm>
          <a:prstGeom prst="rect">
            <a:avLst/>
          </a:prstGeom>
          <a:noFill/>
          <a:ln>
            <a:noFill/>
          </a:ln>
        </p:spPr>
        <p:txBody>
          <a:bodyPr anchorCtr="0" anchor="t" bIns="0" lIns="0" spcFirstLastPara="1" rIns="0" wrap="square" tIns="0">
            <a:noAutofit/>
          </a:bodyPr>
          <a:lstStyle/>
          <a:p>
            <a:pPr indent="0" lvl="0" marL="0" marR="0" rtl="0" algn="l">
              <a:lnSpc>
                <a:spcPct val="137328"/>
              </a:lnSpc>
              <a:spcBef>
                <a:spcPts val="0"/>
              </a:spcBef>
              <a:spcAft>
                <a:spcPts val="0"/>
              </a:spcAft>
              <a:buClr>
                <a:srgbClr val="2B4C6B"/>
              </a:buClr>
              <a:buSzPts val="1602"/>
              <a:buFont typeface="Inter"/>
              <a:buNone/>
            </a:pPr>
            <a:r>
              <a:rPr b="1" i="0" lang="en-US" sz="1602" u="none" cap="none" strike="noStrike">
                <a:solidFill>
                  <a:srgbClr val="2B4C6B"/>
                </a:solidFill>
                <a:latin typeface="Inter"/>
                <a:ea typeface="Inter"/>
                <a:cs typeface="Inter"/>
                <a:sym typeface="Inter"/>
              </a:rPr>
              <a:t>NORTH STAR VS. VANITY METRICS</a:t>
            </a:r>
            <a:endParaRPr b="0" i="0" sz="1602" u="none" cap="none" strike="noStrike">
              <a:solidFill>
                <a:schemeClr val="dk1"/>
              </a:solidFill>
              <a:latin typeface="Calibri"/>
              <a:ea typeface="Calibri"/>
              <a:cs typeface="Calibri"/>
              <a:sym typeface="Calibri"/>
            </a:endParaRPr>
          </a:p>
        </p:txBody>
      </p:sp>
      <p:pic>
        <p:nvPicPr>
          <p:cNvPr descr="preencoded.png" id="135" name="Google Shape;135;p9"/>
          <p:cNvPicPr preferRelativeResize="0"/>
          <p:nvPr/>
        </p:nvPicPr>
        <p:blipFill rotWithShape="1">
          <a:blip r:embed="rId4">
            <a:alphaModFix/>
          </a:blip>
          <a:srcRect b="0" l="0" r="0" t="0"/>
          <a:stretch/>
        </p:blipFill>
        <p:spPr>
          <a:xfrm>
            <a:off x="571500" y="1488105"/>
            <a:ext cx="285750" cy="228600"/>
          </a:xfrm>
          <a:prstGeom prst="rect">
            <a:avLst/>
          </a:prstGeom>
          <a:noFill/>
          <a:ln>
            <a:noFill/>
          </a:ln>
        </p:spPr>
      </p:pic>
      <p:sp>
        <p:nvSpPr>
          <p:cNvPr id="136" name="Google Shape;136;p9"/>
          <p:cNvSpPr/>
          <p:nvPr/>
        </p:nvSpPr>
        <p:spPr>
          <a:xfrm>
            <a:off x="1000125" y="1480961"/>
            <a:ext cx="1773436" cy="242888"/>
          </a:xfrm>
          <a:prstGeom prst="rect">
            <a:avLst/>
          </a:prstGeom>
          <a:noFill/>
          <a:ln>
            <a:noFill/>
          </a:ln>
        </p:spPr>
        <p:txBody>
          <a:bodyPr anchorCtr="0" anchor="t" bIns="0" lIns="0" spcFirstLastPara="1" rIns="0" wrap="square" tIns="0">
            <a:noAutofit/>
          </a:bodyPr>
          <a:lstStyle/>
          <a:p>
            <a:pPr indent="0" lvl="0" marL="0" marR="0" rtl="0" algn="l">
              <a:lnSpc>
                <a:spcPct val="136005"/>
              </a:lnSpc>
              <a:spcBef>
                <a:spcPts val="0"/>
              </a:spcBef>
              <a:spcAft>
                <a:spcPts val="0"/>
              </a:spcAft>
              <a:buClr>
                <a:srgbClr val="FF0000"/>
              </a:buClr>
              <a:buSzPts val="1397"/>
              <a:buFont typeface="Inter"/>
              <a:buNone/>
            </a:pPr>
            <a:r>
              <a:rPr b="1" i="0" lang="en-US" sz="1397" u="none" cap="none" strike="noStrike">
                <a:solidFill>
                  <a:srgbClr val="FF0000"/>
                </a:solidFill>
                <a:latin typeface="Inter"/>
                <a:ea typeface="Inter"/>
                <a:cs typeface="Inter"/>
                <a:sym typeface="Inter"/>
              </a:rPr>
              <a:t>VANITY METRICS</a:t>
            </a:r>
            <a:endParaRPr b="0" i="0" sz="1397" u="none" cap="none" strike="noStrike">
              <a:solidFill>
                <a:schemeClr val="dk1"/>
              </a:solidFill>
              <a:latin typeface="Calibri"/>
              <a:ea typeface="Calibri"/>
              <a:cs typeface="Calibri"/>
              <a:sym typeface="Calibri"/>
            </a:endParaRPr>
          </a:p>
        </p:txBody>
      </p:sp>
      <p:sp>
        <p:nvSpPr>
          <p:cNvPr id="137" name="Google Shape;137;p9"/>
          <p:cNvSpPr/>
          <p:nvPr/>
        </p:nvSpPr>
        <p:spPr>
          <a:xfrm>
            <a:off x="571500" y="2159617"/>
            <a:ext cx="3714750" cy="189309"/>
          </a:xfrm>
          <a:prstGeom prst="rect">
            <a:avLst/>
          </a:prstGeom>
          <a:noFill/>
          <a:ln>
            <a:noFill/>
          </a:ln>
        </p:spPr>
        <p:txBody>
          <a:bodyPr anchorCtr="0" anchor="t" bIns="0" lIns="0" spcFirstLastPara="1" rIns="0" wrap="square" tIns="0">
            <a:noAutofit/>
          </a:bodyPr>
          <a:lstStyle/>
          <a:p>
            <a:pPr indent="0" lvl="0" marL="0" marR="0" rtl="0" algn="l">
              <a:lnSpc>
                <a:spcPct val="137614"/>
              </a:lnSpc>
              <a:spcBef>
                <a:spcPts val="0"/>
              </a:spcBef>
              <a:spcAft>
                <a:spcPts val="0"/>
              </a:spcAft>
              <a:buClr>
                <a:srgbClr val="333333"/>
              </a:buClr>
              <a:buSzPts val="1090"/>
              <a:buFont typeface="Inter"/>
              <a:buNone/>
            </a:pPr>
            <a:r>
              <a:rPr b="1" i="0" lang="en-US" sz="1090" u="none" cap="none" strike="noStrike">
                <a:solidFill>
                  <a:srgbClr val="333333"/>
                </a:solidFill>
                <a:latin typeface="Inter"/>
                <a:ea typeface="Inter"/>
                <a:cs typeface="Inter"/>
                <a:sym typeface="Inter"/>
              </a:rPr>
              <a:t>Good for Headlines</a:t>
            </a:r>
            <a:endParaRPr b="0" i="0" sz="1090" u="none" cap="none" strike="noStrike">
              <a:solidFill>
                <a:schemeClr val="dk1"/>
              </a:solidFill>
              <a:latin typeface="Calibri"/>
              <a:ea typeface="Calibri"/>
              <a:cs typeface="Calibri"/>
              <a:sym typeface="Calibri"/>
            </a:endParaRPr>
          </a:p>
        </p:txBody>
      </p:sp>
      <p:sp>
        <p:nvSpPr>
          <p:cNvPr id="138" name="Google Shape;138;p9"/>
          <p:cNvSpPr/>
          <p:nvPr/>
        </p:nvSpPr>
        <p:spPr>
          <a:xfrm>
            <a:off x="571500" y="2420364"/>
            <a:ext cx="3714750" cy="385763"/>
          </a:xfrm>
          <a:prstGeom prst="rect">
            <a:avLst/>
          </a:prstGeom>
          <a:noFill/>
          <a:ln>
            <a:noFill/>
          </a:ln>
        </p:spPr>
        <p:txBody>
          <a:bodyPr anchorCtr="0" anchor="t" bIns="0" lIns="0" spcFirstLastPara="1" rIns="0" wrap="square" tIns="0">
            <a:noAutofit/>
          </a:bodyPr>
          <a:lstStyle/>
          <a:p>
            <a:pPr indent="0" lvl="0" marL="0" marR="0" rtl="0" algn="l">
              <a:lnSpc>
                <a:spcPct val="159235"/>
              </a:lnSpc>
              <a:spcBef>
                <a:spcPts val="0"/>
              </a:spcBef>
              <a:spcAft>
                <a:spcPts val="0"/>
              </a:spcAft>
              <a:buClr>
                <a:srgbClr val="333333"/>
              </a:buClr>
              <a:buSzPts val="942"/>
              <a:buFont typeface="Inter"/>
              <a:buNone/>
            </a:pPr>
            <a:r>
              <a:rPr b="0" i="0" lang="en-US" sz="942" u="none" cap="none" strike="noStrike">
                <a:solidFill>
                  <a:srgbClr val="333333"/>
                </a:solidFill>
                <a:latin typeface="Inter"/>
                <a:ea typeface="Inter"/>
                <a:cs typeface="Inter"/>
                <a:sym typeface="Inter"/>
              </a:rPr>
              <a:t>Metrics that look impressive on paper but don't correlate with long-term sustainability or impact.</a:t>
            </a:r>
            <a:endParaRPr b="0" i="0" sz="942" u="none" cap="none" strike="noStrike">
              <a:solidFill>
                <a:schemeClr val="dk1"/>
              </a:solidFill>
              <a:latin typeface="Calibri"/>
              <a:ea typeface="Calibri"/>
              <a:cs typeface="Calibri"/>
              <a:sym typeface="Calibri"/>
            </a:endParaRPr>
          </a:p>
        </p:txBody>
      </p:sp>
      <p:sp>
        <p:nvSpPr>
          <p:cNvPr id="139" name="Google Shape;139;p9"/>
          <p:cNvSpPr/>
          <p:nvPr/>
        </p:nvSpPr>
        <p:spPr>
          <a:xfrm>
            <a:off x="571500" y="3170458"/>
            <a:ext cx="3714750" cy="189309"/>
          </a:xfrm>
          <a:prstGeom prst="rect">
            <a:avLst/>
          </a:prstGeom>
          <a:noFill/>
          <a:ln>
            <a:noFill/>
          </a:ln>
        </p:spPr>
        <p:txBody>
          <a:bodyPr anchorCtr="0" anchor="t" bIns="0" lIns="0" spcFirstLastPara="1" rIns="0" wrap="square" tIns="0">
            <a:noAutofit/>
          </a:bodyPr>
          <a:lstStyle/>
          <a:p>
            <a:pPr indent="0" lvl="0" marL="0" marR="0" rtl="0" algn="l">
              <a:lnSpc>
                <a:spcPct val="137614"/>
              </a:lnSpc>
              <a:spcBef>
                <a:spcPts val="0"/>
              </a:spcBef>
              <a:spcAft>
                <a:spcPts val="0"/>
              </a:spcAft>
              <a:buClr>
                <a:srgbClr val="333333"/>
              </a:buClr>
              <a:buSzPts val="1090"/>
              <a:buFont typeface="Inter"/>
              <a:buNone/>
            </a:pPr>
            <a:r>
              <a:rPr b="1" i="0" lang="en-US" sz="1090" u="none" cap="none" strike="noStrike">
                <a:solidFill>
                  <a:srgbClr val="333333"/>
                </a:solidFill>
                <a:latin typeface="Inter"/>
                <a:ea typeface="Inter"/>
                <a:cs typeface="Inter"/>
                <a:sym typeface="Inter"/>
              </a:rPr>
              <a:t>Low Strategic Impact</a:t>
            </a:r>
            <a:endParaRPr b="0" i="0" sz="1090" u="none" cap="none" strike="noStrike">
              <a:solidFill>
                <a:schemeClr val="dk1"/>
              </a:solidFill>
              <a:latin typeface="Calibri"/>
              <a:ea typeface="Calibri"/>
              <a:cs typeface="Calibri"/>
              <a:sym typeface="Calibri"/>
            </a:endParaRPr>
          </a:p>
        </p:txBody>
      </p:sp>
      <p:sp>
        <p:nvSpPr>
          <p:cNvPr id="140" name="Google Shape;140;p9"/>
          <p:cNvSpPr/>
          <p:nvPr/>
        </p:nvSpPr>
        <p:spPr>
          <a:xfrm>
            <a:off x="571500" y="3431205"/>
            <a:ext cx="3714750" cy="385763"/>
          </a:xfrm>
          <a:prstGeom prst="rect">
            <a:avLst/>
          </a:prstGeom>
          <a:noFill/>
          <a:ln>
            <a:noFill/>
          </a:ln>
        </p:spPr>
        <p:txBody>
          <a:bodyPr anchorCtr="0" anchor="t" bIns="0" lIns="0" spcFirstLastPara="1" rIns="0" wrap="square" tIns="0">
            <a:noAutofit/>
          </a:bodyPr>
          <a:lstStyle/>
          <a:p>
            <a:pPr indent="0" lvl="0" marL="0" marR="0" rtl="0" algn="l">
              <a:lnSpc>
                <a:spcPct val="159235"/>
              </a:lnSpc>
              <a:spcBef>
                <a:spcPts val="0"/>
              </a:spcBef>
              <a:spcAft>
                <a:spcPts val="0"/>
              </a:spcAft>
              <a:buClr>
                <a:srgbClr val="333333"/>
              </a:buClr>
              <a:buSzPts val="942"/>
              <a:buFont typeface="Inter"/>
              <a:buNone/>
            </a:pPr>
            <a:r>
              <a:rPr b="0" i="0" lang="en-US" sz="942" u="none" cap="none" strike="noStrike">
                <a:solidFill>
                  <a:srgbClr val="333333"/>
                </a:solidFill>
                <a:latin typeface="Inter"/>
                <a:ea typeface="Inter"/>
                <a:cs typeface="Inter"/>
                <a:sym typeface="Inter"/>
              </a:rPr>
              <a:t>Data points that fail to inform internal calibration or critical capital judgments.</a:t>
            </a:r>
            <a:endParaRPr b="0" i="0" sz="942" u="none" cap="none" strike="noStrike">
              <a:solidFill>
                <a:schemeClr val="dk1"/>
              </a:solidFill>
              <a:latin typeface="Calibri"/>
              <a:ea typeface="Calibri"/>
              <a:cs typeface="Calibri"/>
              <a:sym typeface="Calibri"/>
            </a:endParaRPr>
          </a:p>
        </p:txBody>
      </p:sp>
      <p:pic>
        <p:nvPicPr>
          <p:cNvPr descr="preencoded.png" id="141" name="Google Shape;141;p9"/>
          <p:cNvPicPr preferRelativeResize="0"/>
          <p:nvPr/>
        </p:nvPicPr>
        <p:blipFill rotWithShape="1">
          <a:blip r:embed="rId5">
            <a:alphaModFix/>
          </a:blip>
          <a:srcRect b="0" l="0" r="0" t="0"/>
          <a:stretch/>
        </p:blipFill>
        <p:spPr>
          <a:xfrm>
            <a:off x="4857750" y="1488105"/>
            <a:ext cx="228600" cy="228600"/>
          </a:xfrm>
          <a:prstGeom prst="rect">
            <a:avLst/>
          </a:prstGeom>
          <a:noFill/>
          <a:ln>
            <a:noFill/>
          </a:ln>
        </p:spPr>
      </p:pic>
      <p:sp>
        <p:nvSpPr>
          <p:cNvPr id="142" name="Google Shape;142;p9"/>
          <p:cNvSpPr/>
          <p:nvPr/>
        </p:nvSpPr>
        <p:spPr>
          <a:xfrm>
            <a:off x="5229225" y="1480961"/>
            <a:ext cx="1946672" cy="242888"/>
          </a:xfrm>
          <a:prstGeom prst="rect">
            <a:avLst/>
          </a:prstGeom>
          <a:noFill/>
          <a:ln>
            <a:noFill/>
          </a:ln>
        </p:spPr>
        <p:txBody>
          <a:bodyPr anchorCtr="0" anchor="t" bIns="0" lIns="0" spcFirstLastPara="1" rIns="0" wrap="square" tIns="0">
            <a:noAutofit/>
          </a:bodyPr>
          <a:lstStyle/>
          <a:p>
            <a:pPr indent="0" lvl="0" marL="0" marR="0" rtl="0" algn="l">
              <a:lnSpc>
                <a:spcPct val="136005"/>
              </a:lnSpc>
              <a:spcBef>
                <a:spcPts val="0"/>
              </a:spcBef>
              <a:spcAft>
                <a:spcPts val="0"/>
              </a:spcAft>
              <a:buClr>
                <a:srgbClr val="2B4C6B"/>
              </a:buClr>
              <a:buSzPts val="1397"/>
              <a:buFont typeface="Inter"/>
              <a:buNone/>
            </a:pPr>
            <a:r>
              <a:rPr b="1" i="0" lang="en-US" sz="1397" u="none" cap="none" strike="noStrike">
                <a:solidFill>
                  <a:srgbClr val="2B4C6B"/>
                </a:solidFill>
                <a:latin typeface="Inter"/>
                <a:ea typeface="Inter"/>
                <a:cs typeface="Inter"/>
                <a:sym typeface="Inter"/>
              </a:rPr>
              <a:t>DECISION METRICS</a:t>
            </a:r>
            <a:endParaRPr b="0" i="0" sz="1397" u="none" cap="none" strike="noStrike">
              <a:solidFill>
                <a:schemeClr val="dk1"/>
              </a:solidFill>
              <a:latin typeface="Calibri"/>
              <a:ea typeface="Calibri"/>
              <a:cs typeface="Calibri"/>
              <a:sym typeface="Calibri"/>
            </a:endParaRPr>
          </a:p>
        </p:txBody>
      </p:sp>
      <p:sp>
        <p:nvSpPr>
          <p:cNvPr id="143" name="Google Shape;143;p9"/>
          <p:cNvSpPr/>
          <p:nvPr/>
        </p:nvSpPr>
        <p:spPr>
          <a:xfrm>
            <a:off x="4857750" y="2159617"/>
            <a:ext cx="3714750" cy="189309"/>
          </a:xfrm>
          <a:prstGeom prst="rect">
            <a:avLst/>
          </a:prstGeom>
          <a:noFill/>
          <a:ln>
            <a:noFill/>
          </a:ln>
        </p:spPr>
        <p:txBody>
          <a:bodyPr anchorCtr="0" anchor="t" bIns="0" lIns="0" spcFirstLastPara="1" rIns="0" wrap="square" tIns="0">
            <a:noAutofit/>
          </a:bodyPr>
          <a:lstStyle/>
          <a:p>
            <a:pPr indent="0" lvl="0" marL="0" marR="0" rtl="0" algn="l">
              <a:lnSpc>
                <a:spcPct val="137614"/>
              </a:lnSpc>
              <a:spcBef>
                <a:spcPts val="0"/>
              </a:spcBef>
              <a:spcAft>
                <a:spcPts val="0"/>
              </a:spcAft>
              <a:buClr>
                <a:srgbClr val="333333"/>
              </a:buClr>
              <a:buSzPts val="1090"/>
              <a:buFont typeface="Inter"/>
              <a:buNone/>
            </a:pPr>
            <a:r>
              <a:rPr b="1" i="0" lang="en-US" sz="1090" u="none" cap="none" strike="noStrike">
                <a:solidFill>
                  <a:srgbClr val="333333"/>
                </a:solidFill>
                <a:latin typeface="Inter"/>
                <a:ea typeface="Inter"/>
                <a:cs typeface="Inter"/>
                <a:sym typeface="Inter"/>
              </a:rPr>
              <a:t>Drive Capital Judgments</a:t>
            </a:r>
            <a:endParaRPr b="0" i="0" sz="1090" u="none" cap="none" strike="noStrike">
              <a:solidFill>
                <a:schemeClr val="dk1"/>
              </a:solidFill>
              <a:latin typeface="Calibri"/>
              <a:ea typeface="Calibri"/>
              <a:cs typeface="Calibri"/>
              <a:sym typeface="Calibri"/>
            </a:endParaRPr>
          </a:p>
        </p:txBody>
      </p:sp>
      <p:sp>
        <p:nvSpPr>
          <p:cNvPr id="144" name="Google Shape;144;p9"/>
          <p:cNvSpPr/>
          <p:nvPr/>
        </p:nvSpPr>
        <p:spPr>
          <a:xfrm>
            <a:off x="4857750" y="2420364"/>
            <a:ext cx="3714750" cy="385763"/>
          </a:xfrm>
          <a:prstGeom prst="rect">
            <a:avLst/>
          </a:prstGeom>
          <a:noFill/>
          <a:ln>
            <a:noFill/>
          </a:ln>
        </p:spPr>
        <p:txBody>
          <a:bodyPr anchorCtr="0" anchor="t" bIns="0" lIns="0" spcFirstLastPara="1" rIns="0" wrap="square" tIns="0">
            <a:noAutofit/>
          </a:bodyPr>
          <a:lstStyle/>
          <a:p>
            <a:pPr indent="0" lvl="0" marL="0" marR="0" rtl="0" algn="l">
              <a:lnSpc>
                <a:spcPct val="159235"/>
              </a:lnSpc>
              <a:spcBef>
                <a:spcPts val="0"/>
              </a:spcBef>
              <a:spcAft>
                <a:spcPts val="0"/>
              </a:spcAft>
              <a:buClr>
                <a:srgbClr val="333333"/>
              </a:buClr>
              <a:buSzPts val="942"/>
              <a:buFont typeface="Inter"/>
              <a:buNone/>
            </a:pPr>
            <a:r>
              <a:rPr b="0" i="0" lang="en-US" sz="942" u="none" cap="none" strike="noStrike">
                <a:solidFill>
                  <a:srgbClr val="333333"/>
                </a:solidFill>
                <a:latin typeface="Inter"/>
                <a:ea typeface="Inter"/>
                <a:cs typeface="Inter"/>
                <a:sym typeface="Inter"/>
              </a:rPr>
              <a:t>Hard data that investors and partners use to evaluate the credibility of your capital logic.</a:t>
            </a:r>
            <a:endParaRPr b="0" i="0" sz="942" u="none" cap="none" strike="noStrike">
              <a:solidFill>
                <a:schemeClr val="dk1"/>
              </a:solidFill>
              <a:latin typeface="Calibri"/>
              <a:ea typeface="Calibri"/>
              <a:cs typeface="Calibri"/>
              <a:sym typeface="Calibri"/>
            </a:endParaRPr>
          </a:p>
        </p:txBody>
      </p:sp>
      <p:sp>
        <p:nvSpPr>
          <p:cNvPr id="145" name="Google Shape;145;p9"/>
          <p:cNvSpPr/>
          <p:nvPr/>
        </p:nvSpPr>
        <p:spPr>
          <a:xfrm>
            <a:off x="4857750" y="3170458"/>
            <a:ext cx="3714750" cy="189309"/>
          </a:xfrm>
          <a:prstGeom prst="rect">
            <a:avLst/>
          </a:prstGeom>
          <a:noFill/>
          <a:ln>
            <a:noFill/>
          </a:ln>
        </p:spPr>
        <p:txBody>
          <a:bodyPr anchorCtr="0" anchor="t" bIns="0" lIns="0" spcFirstLastPara="1" rIns="0" wrap="square" tIns="0">
            <a:noAutofit/>
          </a:bodyPr>
          <a:lstStyle/>
          <a:p>
            <a:pPr indent="0" lvl="0" marL="0" marR="0" rtl="0" algn="l">
              <a:lnSpc>
                <a:spcPct val="137614"/>
              </a:lnSpc>
              <a:spcBef>
                <a:spcPts val="0"/>
              </a:spcBef>
              <a:spcAft>
                <a:spcPts val="0"/>
              </a:spcAft>
              <a:buClr>
                <a:srgbClr val="333333"/>
              </a:buClr>
              <a:buSzPts val="1090"/>
              <a:buFont typeface="Inter"/>
              <a:buNone/>
            </a:pPr>
            <a:r>
              <a:rPr b="1" i="0" lang="en-US" sz="1090" u="none" cap="none" strike="noStrike">
                <a:solidFill>
                  <a:srgbClr val="333333"/>
                </a:solidFill>
                <a:latin typeface="Inter"/>
                <a:ea typeface="Inter"/>
                <a:cs typeface="Inter"/>
                <a:sym typeface="Inter"/>
              </a:rPr>
              <a:t>Inform Strategic Choices</a:t>
            </a:r>
            <a:endParaRPr b="0" i="0" sz="1090" u="none" cap="none" strike="noStrike">
              <a:solidFill>
                <a:schemeClr val="dk1"/>
              </a:solidFill>
              <a:latin typeface="Calibri"/>
              <a:ea typeface="Calibri"/>
              <a:cs typeface="Calibri"/>
              <a:sym typeface="Calibri"/>
            </a:endParaRPr>
          </a:p>
        </p:txBody>
      </p:sp>
      <p:sp>
        <p:nvSpPr>
          <p:cNvPr id="146" name="Google Shape;146;p9"/>
          <p:cNvSpPr/>
          <p:nvPr/>
        </p:nvSpPr>
        <p:spPr>
          <a:xfrm>
            <a:off x="4857750" y="3431205"/>
            <a:ext cx="3714750" cy="385763"/>
          </a:xfrm>
          <a:prstGeom prst="rect">
            <a:avLst/>
          </a:prstGeom>
          <a:noFill/>
          <a:ln>
            <a:noFill/>
          </a:ln>
        </p:spPr>
        <p:txBody>
          <a:bodyPr anchorCtr="0" anchor="t" bIns="0" lIns="0" spcFirstLastPara="1" rIns="0" wrap="square" tIns="0">
            <a:noAutofit/>
          </a:bodyPr>
          <a:lstStyle/>
          <a:p>
            <a:pPr indent="0" lvl="0" marL="0" marR="0" rtl="0" algn="l">
              <a:lnSpc>
                <a:spcPct val="159235"/>
              </a:lnSpc>
              <a:spcBef>
                <a:spcPts val="0"/>
              </a:spcBef>
              <a:spcAft>
                <a:spcPts val="0"/>
              </a:spcAft>
              <a:buClr>
                <a:srgbClr val="333333"/>
              </a:buClr>
              <a:buSzPts val="942"/>
              <a:buFont typeface="Inter"/>
              <a:buNone/>
            </a:pPr>
            <a:r>
              <a:rPr b="0" i="0" lang="en-US" sz="942" u="none" cap="none" strike="noStrike">
                <a:solidFill>
                  <a:srgbClr val="333333"/>
                </a:solidFill>
                <a:latin typeface="Inter"/>
                <a:ea typeface="Inter"/>
                <a:cs typeface="Inter"/>
                <a:sym typeface="Inter"/>
              </a:rPr>
              <a:t>Actionable insights that guide resource allocation and sustainability architecture.</a:t>
            </a:r>
            <a:endParaRPr b="0" i="0" sz="942" u="none" cap="none" strike="noStrike">
              <a:solidFill>
                <a:schemeClr val="dk1"/>
              </a:solidFill>
              <a:latin typeface="Calibri"/>
              <a:ea typeface="Calibri"/>
              <a:cs typeface="Calibri"/>
              <a:sym typeface="Calibri"/>
            </a:endParaRPr>
          </a:p>
        </p:txBody>
      </p:sp>
      <p:sp>
        <p:nvSpPr>
          <p:cNvPr id="147" name="Google Shape;147;p9"/>
          <p:cNvSpPr/>
          <p:nvPr/>
        </p:nvSpPr>
        <p:spPr>
          <a:xfrm>
            <a:off x="4857750" y="4245592"/>
            <a:ext cx="3714750" cy="435769"/>
          </a:xfrm>
          <a:prstGeom prst="rect">
            <a:avLst/>
          </a:prstGeom>
          <a:noFill/>
          <a:ln>
            <a:noFill/>
          </a:ln>
        </p:spPr>
        <p:txBody>
          <a:bodyPr anchorCtr="0" anchor="t" bIns="0" lIns="0" spcFirstLastPara="1" rIns="0" wrap="square" tIns="255125">
            <a:noAutofit/>
          </a:bodyPr>
          <a:lstStyle/>
          <a:p>
            <a:pPr indent="0" lvl="0" marL="0" marR="0" rtl="0" algn="l">
              <a:lnSpc>
                <a:spcPct val="134115"/>
              </a:lnSpc>
              <a:spcBef>
                <a:spcPts val="0"/>
              </a:spcBef>
              <a:spcAft>
                <a:spcPts val="0"/>
              </a:spcAft>
              <a:buClr>
                <a:srgbClr val="2B4C6B"/>
              </a:buClr>
              <a:buSzPts val="1193"/>
              <a:buFont typeface="Inter"/>
              <a:buNone/>
            </a:pPr>
            <a:r>
              <a:rPr b="1" i="0" lang="en-US" sz="1193" u="none" cap="none" strike="noStrike">
                <a:solidFill>
                  <a:srgbClr val="2B4C6B"/>
                </a:solidFill>
                <a:latin typeface="Inter"/>
                <a:ea typeface="Inter"/>
                <a:cs typeface="Inter"/>
                <a:sym typeface="Inter"/>
              </a:rPr>
              <a:t>DECISION METRICS = CAPITAL LOGIC</a:t>
            </a:r>
            <a:endParaRPr b="0" i="0" sz="1193" u="none" cap="none" strike="noStrike">
              <a:solidFill>
                <a:schemeClr val="dk1"/>
              </a:solidFill>
              <a:latin typeface="Calibri"/>
              <a:ea typeface="Calibri"/>
              <a:cs typeface="Calibri"/>
              <a:sym typeface="Calibri"/>
            </a:endParaRPr>
          </a:p>
        </p:txBody>
      </p:sp>
      <p:grpSp>
        <p:nvGrpSpPr>
          <p:cNvPr id="148" name="Google Shape;148;p9"/>
          <p:cNvGrpSpPr/>
          <p:nvPr/>
        </p:nvGrpSpPr>
        <p:grpSpPr>
          <a:xfrm>
            <a:off x="8829794" y="200"/>
            <a:ext cx="314336" cy="5143500"/>
            <a:chOff x="6643961" y="444137"/>
            <a:chExt cx="450274" cy="6858000"/>
          </a:xfrm>
        </p:grpSpPr>
        <p:sp>
          <p:nvSpPr>
            <p:cNvPr id="149" name="Google Shape;149;p9"/>
            <p:cNvSpPr/>
            <p:nvPr/>
          </p:nvSpPr>
          <p:spPr>
            <a:xfrm>
              <a:off x="6643961" y="444137"/>
              <a:ext cx="152400" cy="6858000"/>
            </a:xfrm>
            <a:prstGeom prst="rect">
              <a:avLst/>
            </a:prstGeom>
            <a:solidFill>
              <a:srgbClr val="FF3399"/>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FFFFFF"/>
                </a:solidFill>
                <a:latin typeface="Arial"/>
                <a:ea typeface="Arial"/>
                <a:cs typeface="Arial"/>
                <a:sym typeface="Arial"/>
              </a:endParaRPr>
            </a:p>
          </p:txBody>
        </p:sp>
        <p:sp>
          <p:nvSpPr>
            <p:cNvPr id="150" name="Google Shape;150;p9"/>
            <p:cNvSpPr/>
            <p:nvPr/>
          </p:nvSpPr>
          <p:spPr>
            <a:xfrm>
              <a:off x="6792898" y="444137"/>
              <a:ext cx="152400" cy="6858000"/>
            </a:xfrm>
            <a:prstGeom prst="rect">
              <a:avLst/>
            </a:prstGeom>
            <a:solidFill>
              <a:srgbClr val="FFC00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FFFFFF"/>
                </a:solidFill>
                <a:latin typeface="Arial"/>
                <a:ea typeface="Arial"/>
                <a:cs typeface="Arial"/>
                <a:sym typeface="Arial"/>
              </a:endParaRPr>
            </a:p>
          </p:txBody>
        </p:sp>
        <p:sp>
          <p:nvSpPr>
            <p:cNvPr id="151" name="Google Shape;151;p9"/>
            <p:cNvSpPr/>
            <p:nvPr/>
          </p:nvSpPr>
          <p:spPr>
            <a:xfrm>
              <a:off x="6941835" y="444137"/>
              <a:ext cx="152400" cy="6858000"/>
            </a:xfrm>
            <a:prstGeom prst="rect">
              <a:avLst/>
            </a:prstGeom>
            <a:solidFill>
              <a:srgbClr val="ED000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FFFFFF"/>
                </a:solidFill>
                <a:latin typeface="Arial"/>
                <a:ea typeface="Arial"/>
                <a:cs typeface="Arial"/>
                <a:sym typeface="Arial"/>
              </a:endParaRPr>
            </a:p>
          </p:txBody>
        </p:sp>
      </p:gr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6" name="Shape 156"/>
        <p:cNvGrpSpPr/>
        <p:nvPr/>
      </p:nvGrpSpPr>
      <p:grpSpPr>
        <a:xfrm>
          <a:off x="0" y="0"/>
          <a:ext cx="0" cy="0"/>
          <a:chOff x="0" y="0"/>
          <a:chExt cx="0" cy="0"/>
        </a:xfrm>
      </p:grpSpPr>
      <p:pic>
        <p:nvPicPr>
          <p:cNvPr descr="preencoded.png" id="157" name="Google Shape;157;p10"/>
          <p:cNvPicPr preferRelativeResize="0"/>
          <p:nvPr/>
        </p:nvPicPr>
        <p:blipFill rotWithShape="1">
          <a:blip r:embed="rId3">
            <a:alphaModFix/>
          </a:blip>
          <a:srcRect b="0" l="0" r="0" t="0"/>
          <a:stretch/>
        </p:blipFill>
        <p:spPr>
          <a:xfrm>
            <a:off x="0" y="0"/>
            <a:ext cx="9144000" cy="5143500"/>
          </a:xfrm>
          <a:prstGeom prst="rect">
            <a:avLst/>
          </a:prstGeom>
          <a:noFill/>
          <a:ln>
            <a:noFill/>
          </a:ln>
        </p:spPr>
      </p:pic>
      <p:sp>
        <p:nvSpPr>
          <p:cNvPr id="158" name="Google Shape;158;p10"/>
          <p:cNvSpPr/>
          <p:nvPr/>
        </p:nvSpPr>
        <p:spPr>
          <a:xfrm>
            <a:off x="571500" y="618353"/>
            <a:ext cx="8001000" cy="276820"/>
          </a:xfrm>
          <a:prstGeom prst="rect">
            <a:avLst/>
          </a:prstGeom>
          <a:noFill/>
          <a:ln>
            <a:noFill/>
          </a:ln>
        </p:spPr>
        <p:txBody>
          <a:bodyPr anchorCtr="0" anchor="t" bIns="0" lIns="0" spcFirstLastPara="1" rIns="0" wrap="square" tIns="0">
            <a:noAutofit/>
          </a:bodyPr>
          <a:lstStyle/>
          <a:p>
            <a:pPr indent="0" lvl="0" marL="0" marR="0" rtl="0" algn="l">
              <a:lnSpc>
                <a:spcPct val="137328"/>
              </a:lnSpc>
              <a:spcBef>
                <a:spcPts val="0"/>
              </a:spcBef>
              <a:spcAft>
                <a:spcPts val="0"/>
              </a:spcAft>
              <a:buClr>
                <a:srgbClr val="2B4C6B"/>
              </a:buClr>
              <a:buSzPts val="1602"/>
              <a:buFont typeface="Inter"/>
              <a:buNone/>
            </a:pPr>
            <a:r>
              <a:rPr b="1" i="0" lang="en-US" sz="1602" u="none" cap="none" strike="noStrike">
                <a:solidFill>
                  <a:srgbClr val="2B4C6B"/>
                </a:solidFill>
                <a:latin typeface="Inter"/>
                <a:ea typeface="Inter"/>
                <a:cs typeface="Inter"/>
                <a:sym typeface="Inter"/>
              </a:rPr>
              <a:t>STRATEGIC GRANT VS. DISTRACTION GRANT</a:t>
            </a:r>
            <a:endParaRPr b="0" i="0" sz="1602" u="none" cap="none" strike="noStrike">
              <a:solidFill>
                <a:schemeClr val="dk1"/>
              </a:solidFill>
              <a:latin typeface="Calibri"/>
              <a:ea typeface="Calibri"/>
              <a:cs typeface="Calibri"/>
              <a:sym typeface="Calibri"/>
            </a:endParaRPr>
          </a:p>
        </p:txBody>
      </p:sp>
      <p:pic>
        <p:nvPicPr>
          <p:cNvPr descr="preencoded.png" id="159" name="Google Shape;159;p10"/>
          <p:cNvPicPr preferRelativeResize="0"/>
          <p:nvPr/>
        </p:nvPicPr>
        <p:blipFill rotWithShape="1">
          <a:blip r:embed="rId4">
            <a:alphaModFix/>
          </a:blip>
          <a:srcRect b="0" l="0" r="0" t="0"/>
          <a:stretch/>
        </p:blipFill>
        <p:spPr>
          <a:xfrm>
            <a:off x="589359" y="1552398"/>
            <a:ext cx="535781" cy="428625"/>
          </a:xfrm>
          <a:prstGeom prst="rect">
            <a:avLst/>
          </a:prstGeom>
          <a:noFill/>
          <a:ln>
            <a:noFill/>
          </a:ln>
        </p:spPr>
      </p:pic>
      <p:sp>
        <p:nvSpPr>
          <p:cNvPr id="160" name="Google Shape;160;p10"/>
          <p:cNvSpPr/>
          <p:nvPr/>
        </p:nvSpPr>
        <p:spPr>
          <a:xfrm>
            <a:off x="571500" y="2495373"/>
            <a:ext cx="3571875" cy="330036"/>
          </a:xfrm>
          <a:prstGeom prst="rect">
            <a:avLst/>
          </a:prstGeom>
          <a:noFill/>
          <a:ln>
            <a:noFill/>
          </a:ln>
        </p:spPr>
        <p:txBody>
          <a:bodyPr anchorCtr="0" anchor="t" bIns="0" lIns="0" spcFirstLastPara="1" rIns="0" wrap="square" tIns="0">
            <a:noAutofit/>
          </a:bodyPr>
          <a:lstStyle/>
          <a:p>
            <a:pPr indent="0" lvl="0" marL="0" marR="0" rtl="0" algn="l">
              <a:lnSpc>
                <a:spcPct val="122583"/>
              </a:lnSpc>
              <a:spcBef>
                <a:spcPts val="0"/>
              </a:spcBef>
              <a:spcAft>
                <a:spcPts val="0"/>
              </a:spcAft>
              <a:buClr>
                <a:srgbClr val="2B4C6B"/>
              </a:buClr>
              <a:buSzPts val="2121"/>
              <a:buFont typeface="Inter"/>
              <a:buNone/>
            </a:pPr>
            <a:r>
              <a:rPr b="1" i="0" lang="en-US" sz="2121" u="none" cap="none" strike="noStrike">
                <a:solidFill>
                  <a:srgbClr val="2B4C6B"/>
                </a:solidFill>
                <a:latin typeface="Inter"/>
                <a:ea typeface="Inter"/>
                <a:cs typeface="Inter"/>
                <a:sym typeface="Inter"/>
              </a:rPr>
              <a:t>STRATEGIC GRANT</a:t>
            </a:r>
            <a:endParaRPr b="0" i="0" sz="2121" u="none" cap="none" strike="noStrike">
              <a:solidFill>
                <a:schemeClr val="dk1"/>
              </a:solidFill>
              <a:latin typeface="Calibri"/>
              <a:ea typeface="Calibri"/>
              <a:cs typeface="Calibri"/>
              <a:sym typeface="Calibri"/>
            </a:endParaRPr>
          </a:p>
        </p:txBody>
      </p:sp>
      <p:sp>
        <p:nvSpPr>
          <p:cNvPr id="161" name="Google Shape;161;p10"/>
          <p:cNvSpPr/>
          <p:nvPr/>
        </p:nvSpPr>
        <p:spPr>
          <a:xfrm>
            <a:off x="571500" y="3082584"/>
            <a:ext cx="3571875" cy="514350"/>
          </a:xfrm>
          <a:prstGeom prst="rect">
            <a:avLst/>
          </a:prstGeom>
          <a:noFill/>
          <a:ln>
            <a:noFill/>
          </a:ln>
        </p:spPr>
        <p:txBody>
          <a:bodyPr anchorCtr="0" anchor="t" bIns="0" lIns="0" spcFirstLastPara="1" rIns="0" wrap="square" tIns="0">
            <a:noAutofit/>
          </a:bodyPr>
          <a:lstStyle/>
          <a:p>
            <a:pPr indent="0" lvl="0" marL="0" marR="0" rtl="0" algn="l">
              <a:lnSpc>
                <a:spcPct val="157604"/>
              </a:lnSpc>
              <a:spcBef>
                <a:spcPts val="0"/>
              </a:spcBef>
              <a:spcAft>
                <a:spcPts val="0"/>
              </a:spcAft>
              <a:buClr>
                <a:srgbClr val="333333"/>
              </a:buClr>
              <a:buSzPts val="1193"/>
              <a:buFont typeface="Inter"/>
              <a:buNone/>
            </a:pPr>
            <a:r>
              <a:rPr b="1" i="0" lang="en-US" sz="1193" u="none" cap="none" strike="noStrike">
                <a:solidFill>
                  <a:srgbClr val="333333"/>
                </a:solidFill>
                <a:latin typeface="Inter"/>
                <a:ea typeface="Inter"/>
                <a:cs typeface="Inter"/>
                <a:sym typeface="Inter"/>
              </a:rPr>
              <a:t>Amplifies Core Logic:</a:t>
            </a:r>
            <a:r>
              <a:rPr b="0" i="0" lang="en-US" sz="1269" u="none" cap="none" strike="noStrike">
                <a:solidFill>
                  <a:srgbClr val="333333"/>
                </a:solidFill>
                <a:latin typeface="Inter"/>
                <a:ea typeface="Inter"/>
                <a:cs typeface="Inter"/>
                <a:sym typeface="Inter"/>
              </a:rPr>
              <a:t> Supports what you are already building well.</a:t>
            </a:r>
            <a:endParaRPr b="0" i="0" sz="1193" u="none" cap="none" strike="noStrike">
              <a:solidFill>
                <a:schemeClr val="dk1"/>
              </a:solidFill>
              <a:latin typeface="Calibri"/>
              <a:ea typeface="Calibri"/>
              <a:cs typeface="Calibri"/>
              <a:sym typeface="Calibri"/>
            </a:endParaRPr>
          </a:p>
        </p:txBody>
      </p:sp>
      <p:sp>
        <p:nvSpPr>
          <p:cNvPr id="162" name="Google Shape;162;p10"/>
          <p:cNvSpPr/>
          <p:nvPr/>
        </p:nvSpPr>
        <p:spPr>
          <a:xfrm>
            <a:off x="571500" y="3768384"/>
            <a:ext cx="3571875" cy="514350"/>
          </a:xfrm>
          <a:prstGeom prst="rect">
            <a:avLst/>
          </a:prstGeom>
          <a:noFill/>
          <a:ln>
            <a:noFill/>
          </a:ln>
        </p:spPr>
        <p:txBody>
          <a:bodyPr anchorCtr="0" anchor="t" bIns="0" lIns="0" spcFirstLastPara="1" rIns="0" wrap="square" tIns="0">
            <a:noAutofit/>
          </a:bodyPr>
          <a:lstStyle/>
          <a:p>
            <a:pPr indent="0" lvl="0" marL="0" marR="0" rtl="0" algn="l">
              <a:lnSpc>
                <a:spcPct val="157604"/>
              </a:lnSpc>
              <a:spcBef>
                <a:spcPts val="0"/>
              </a:spcBef>
              <a:spcAft>
                <a:spcPts val="0"/>
              </a:spcAft>
              <a:buClr>
                <a:srgbClr val="333333"/>
              </a:buClr>
              <a:buSzPts val="1269"/>
              <a:buFont typeface="Inter"/>
              <a:buNone/>
            </a:pPr>
            <a:r>
              <a:rPr b="0" i="0" lang="en-US" sz="1269" u="none" cap="none" strike="noStrike">
                <a:solidFill>
                  <a:srgbClr val="333333"/>
                </a:solidFill>
                <a:latin typeface="Inter"/>
                <a:ea typeface="Inter"/>
                <a:cs typeface="Inter"/>
                <a:sym typeface="Inter"/>
              </a:rPr>
              <a:t>Protects mission integrity and improves readiness logic.</a:t>
            </a:r>
            <a:endParaRPr b="0" i="0" sz="1269" u="none" cap="none" strike="noStrike">
              <a:solidFill>
                <a:schemeClr val="dk1"/>
              </a:solidFill>
              <a:latin typeface="Calibri"/>
              <a:ea typeface="Calibri"/>
              <a:cs typeface="Calibri"/>
              <a:sym typeface="Calibri"/>
            </a:endParaRPr>
          </a:p>
        </p:txBody>
      </p:sp>
      <p:pic>
        <p:nvPicPr>
          <p:cNvPr descr="preencoded.png" id="163" name="Google Shape;163;p10"/>
          <p:cNvPicPr preferRelativeResize="0"/>
          <p:nvPr/>
        </p:nvPicPr>
        <p:blipFill rotWithShape="1">
          <a:blip r:embed="rId5">
            <a:alphaModFix/>
          </a:blip>
          <a:srcRect b="0" l="0" r="0" t="0"/>
          <a:stretch/>
        </p:blipFill>
        <p:spPr>
          <a:xfrm>
            <a:off x="5018484" y="1552398"/>
            <a:ext cx="535781" cy="428625"/>
          </a:xfrm>
          <a:prstGeom prst="rect">
            <a:avLst/>
          </a:prstGeom>
          <a:noFill/>
          <a:ln>
            <a:noFill/>
          </a:ln>
        </p:spPr>
      </p:pic>
      <p:sp>
        <p:nvSpPr>
          <p:cNvPr id="164" name="Google Shape;164;p10"/>
          <p:cNvSpPr/>
          <p:nvPr/>
        </p:nvSpPr>
        <p:spPr>
          <a:xfrm>
            <a:off x="5000625" y="2495373"/>
            <a:ext cx="3571875" cy="330036"/>
          </a:xfrm>
          <a:prstGeom prst="rect">
            <a:avLst/>
          </a:prstGeom>
          <a:noFill/>
          <a:ln>
            <a:noFill/>
          </a:ln>
        </p:spPr>
        <p:txBody>
          <a:bodyPr anchorCtr="0" anchor="t" bIns="0" lIns="0" spcFirstLastPara="1" rIns="0" wrap="square" tIns="0">
            <a:noAutofit/>
          </a:bodyPr>
          <a:lstStyle/>
          <a:p>
            <a:pPr indent="0" lvl="0" marL="0" marR="0" rtl="0" algn="l">
              <a:lnSpc>
                <a:spcPct val="122583"/>
              </a:lnSpc>
              <a:spcBef>
                <a:spcPts val="0"/>
              </a:spcBef>
              <a:spcAft>
                <a:spcPts val="0"/>
              </a:spcAft>
              <a:buClr>
                <a:srgbClr val="FF0000"/>
              </a:buClr>
              <a:buSzPts val="2121"/>
              <a:buFont typeface="Inter"/>
              <a:buNone/>
            </a:pPr>
            <a:r>
              <a:rPr b="1" i="0" lang="en-US" sz="2121" u="none" cap="none" strike="noStrike">
                <a:solidFill>
                  <a:srgbClr val="FF0000"/>
                </a:solidFill>
                <a:latin typeface="Inter"/>
                <a:ea typeface="Inter"/>
                <a:cs typeface="Inter"/>
                <a:sym typeface="Inter"/>
              </a:rPr>
              <a:t>DISTRACTION GRANT</a:t>
            </a:r>
            <a:endParaRPr b="0" i="0" sz="2121" u="none" cap="none" strike="noStrike">
              <a:solidFill>
                <a:schemeClr val="dk1"/>
              </a:solidFill>
              <a:latin typeface="Calibri"/>
              <a:ea typeface="Calibri"/>
              <a:cs typeface="Calibri"/>
              <a:sym typeface="Calibri"/>
            </a:endParaRPr>
          </a:p>
        </p:txBody>
      </p:sp>
      <p:sp>
        <p:nvSpPr>
          <p:cNvPr id="165" name="Google Shape;165;p10"/>
          <p:cNvSpPr/>
          <p:nvPr/>
        </p:nvSpPr>
        <p:spPr>
          <a:xfrm>
            <a:off x="5000625" y="3082584"/>
            <a:ext cx="3571875" cy="514350"/>
          </a:xfrm>
          <a:prstGeom prst="rect">
            <a:avLst/>
          </a:prstGeom>
          <a:noFill/>
          <a:ln>
            <a:noFill/>
          </a:ln>
        </p:spPr>
        <p:txBody>
          <a:bodyPr anchorCtr="0" anchor="t" bIns="0" lIns="0" spcFirstLastPara="1" rIns="0" wrap="square" tIns="0">
            <a:noAutofit/>
          </a:bodyPr>
          <a:lstStyle/>
          <a:p>
            <a:pPr indent="0" lvl="0" marL="0" marR="0" rtl="0" algn="l">
              <a:lnSpc>
                <a:spcPct val="157604"/>
              </a:lnSpc>
              <a:spcBef>
                <a:spcPts val="0"/>
              </a:spcBef>
              <a:spcAft>
                <a:spcPts val="0"/>
              </a:spcAft>
              <a:buClr>
                <a:srgbClr val="333333"/>
              </a:buClr>
              <a:buSzPts val="1193"/>
              <a:buFont typeface="Inter"/>
              <a:buNone/>
            </a:pPr>
            <a:r>
              <a:rPr b="1" i="0" lang="en-US" sz="1193" u="none" cap="none" strike="noStrike">
                <a:solidFill>
                  <a:srgbClr val="333333"/>
                </a:solidFill>
                <a:latin typeface="Inter"/>
                <a:ea typeface="Inter"/>
                <a:cs typeface="Inter"/>
                <a:sym typeface="Inter"/>
              </a:rPr>
              <a:t>Pulls Away from Essentials:</a:t>
            </a:r>
            <a:r>
              <a:rPr b="0" i="0" lang="en-US" sz="1269" u="none" cap="none" strike="noStrike">
                <a:solidFill>
                  <a:srgbClr val="333333"/>
                </a:solidFill>
                <a:latin typeface="Inter"/>
                <a:ea typeface="Inter"/>
                <a:cs typeface="Inter"/>
                <a:sym typeface="Inter"/>
              </a:rPr>
              <a:t> Creates activity drift and resource strain.</a:t>
            </a:r>
            <a:endParaRPr b="0" i="0" sz="1193" u="none" cap="none" strike="noStrike">
              <a:solidFill>
                <a:schemeClr val="dk1"/>
              </a:solidFill>
              <a:latin typeface="Calibri"/>
              <a:ea typeface="Calibri"/>
              <a:cs typeface="Calibri"/>
              <a:sym typeface="Calibri"/>
            </a:endParaRPr>
          </a:p>
        </p:txBody>
      </p:sp>
      <p:sp>
        <p:nvSpPr>
          <p:cNvPr id="166" name="Google Shape;166;p10"/>
          <p:cNvSpPr/>
          <p:nvPr/>
        </p:nvSpPr>
        <p:spPr>
          <a:xfrm>
            <a:off x="5000625" y="3768384"/>
            <a:ext cx="3571875" cy="514350"/>
          </a:xfrm>
          <a:prstGeom prst="rect">
            <a:avLst/>
          </a:prstGeom>
          <a:noFill/>
          <a:ln>
            <a:noFill/>
          </a:ln>
        </p:spPr>
        <p:txBody>
          <a:bodyPr anchorCtr="0" anchor="t" bIns="0" lIns="0" spcFirstLastPara="1" rIns="0" wrap="square" tIns="0">
            <a:noAutofit/>
          </a:bodyPr>
          <a:lstStyle/>
          <a:p>
            <a:pPr indent="0" lvl="0" marL="0" marR="0" rtl="0" algn="l">
              <a:lnSpc>
                <a:spcPct val="157604"/>
              </a:lnSpc>
              <a:spcBef>
                <a:spcPts val="0"/>
              </a:spcBef>
              <a:spcAft>
                <a:spcPts val="0"/>
              </a:spcAft>
              <a:buClr>
                <a:srgbClr val="333333"/>
              </a:buClr>
              <a:buSzPts val="1269"/>
              <a:buFont typeface="Inter"/>
              <a:buNone/>
            </a:pPr>
            <a:r>
              <a:rPr b="0" i="0" lang="en-US" sz="1269" u="none" cap="none" strike="noStrike">
                <a:solidFill>
                  <a:srgbClr val="333333"/>
                </a:solidFill>
                <a:latin typeface="Inter"/>
                <a:ea typeface="Inter"/>
                <a:cs typeface="Inter"/>
                <a:sym typeface="Inter"/>
              </a:rPr>
              <a:t>Dilutes focus and weakens structural readiness.</a:t>
            </a:r>
            <a:endParaRPr b="0" i="0" sz="1269" u="none" cap="none" strike="noStrike">
              <a:solidFill>
                <a:schemeClr val="dk1"/>
              </a:solidFill>
              <a:latin typeface="Calibri"/>
              <a:ea typeface="Calibri"/>
              <a:cs typeface="Calibri"/>
              <a:sym typeface="Calibri"/>
            </a:endParaRPr>
          </a:p>
        </p:txBody>
      </p:sp>
      <p:sp>
        <p:nvSpPr>
          <p:cNvPr id="167" name="Google Shape;167;p10"/>
          <p:cNvSpPr/>
          <p:nvPr/>
        </p:nvSpPr>
        <p:spPr>
          <a:xfrm>
            <a:off x="0" y="4454184"/>
            <a:ext cx="9144000" cy="298252"/>
          </a:xfrm>
          <a:prstGeom prst="rect">
            <a:avLst/>
          </a:prstGeom>
          <a:noFill/>
          <a:ln>
            <a:noFill/>
          </a:ln>
        </p:spPr>
        <p:txBody>
          <a:bodyPr anchorCtr="0" anchor="t" bIns="0" lIns="680325" spcFirstLastPara="1" rIns="0" wrap="square" tIns="170050">
            <a:noAutofit/>
          </a:bodyPr>
          <a:lstStyle/>
          <a:p>
            <a:pPr indent="0" lvl="0" marL="0" marR="0" rtl="0" algn="l">
              <a:lnSpc>
                <a:spcPct val="135593"/>
              </a:lnSpc>
              <a:spcBef>
                <a:spcPts val="0"/>
              </a:spcBef>
              <a:spcAft>
                <a:spcPts val="0"/>
              </a:spcAft>
              <a:buClr>
                <a:srgbClr val="2B4C6B"/>
              </a:buClr>
              <a:buSzPts val="885"/>
              <a:buFont typeface="Inter"/>
              <a:buNone/>
            </a:pPr>
            <a:r>
              <a:rPr b="1" i="0" lang="en-US" sz="885" u="none" cap="none" strike="noStrike">
                <a:solidFill>
                  <a:srgbClr val="2B4C6B"/>
                </a:solidFill>
                <a:latin typeface="Inter"/>
                <a:ea typeface="Inter"/>
                <a:cs typeface="Inter"/>
                <a:sym typeface="Inter"/>
              </a:rPr>
              <a:t>GOAL: SELECTING THE RIGHT FUNDING TO PROTECT MISSION INTEGRITY.</a:t>
            </a:r>
            <a:endParaRPr b="0" i="0" sz="885" u="none" cap="none" strike="noStrike">
              <a:solidFill>
                <a:schemeClr val="dk1"/>
              </a:solidFill>
              <a:latin typeface="Calibri"/>
              <a:ea typeface="Calibri"/>
              <a:cs typeface="Calibri"/>
              <a:sym typeface="Calibri"/>
            </a:endParaRPr>
          </a:p>
        </p:txBody>
      </p:sp>
      <p:grpSp>
        <p:nvGrpSpPr>
          <p:cNvPr id="168" name="Google Shape;168;p10"/>
          <p:cNvGrpSpPr/>
          <p:nvPr/>
        </p:nvGrpSpPr>
        <p:grpSpPr>
          <a:xfrm>
            <a:off x="8829794" y="200"/>
            <a:ext cx="314336" cy="5143500"/>
            <a:chOff x="6643961" y="444137"/>
            <a:chExt cx="450274" cy="6858000"/>
          </a:xfrm>
        </p:grpSpPr>
        <p:sp>
          <p:nvSpPr>
            <p:cNvPr id="169" name="Google Shape;169;p10"/>
            <p:cNvSpPr/>
            <p:nvPr/>
          </p:nvSpPr>
          <p:spPr>
            <a:xfrm>
              <a:off x="6643961" y="444137"/>
              <a:ext cx="152400" cy="6858000"/>
            </a:xfrm>
            <a:prstGeom prst="rect">
              <a:avLst/>
            </a:prstGeom>
            <a:solidFill>
              <a:srgbClr val="FF3399"/>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FFFFFF"/>
                </a:solidFill>
                <a:latin typeface="Arial"/>
                <a:ea typeface="Arial"/>
                <a:cs typeface="Arial"/>
                <a:sym typeface="Arial"/>
              </a:endParaRPr>
            </a:p>
          </p:txBody>
        </p:sp>
        <p:sp>
          <p:nvSpPr>
            <p:cNvPr id="170" name="Google Shape;170;p10"/>
            <p:cNvSpPr/>
            <p:nvPr/>
          </p:nvSpPr>
          <p:spPr>
            <a:xfrm>
              <a:off x="6792898" y="444137"/>
              <a:ext cx="152400" cy="6858000"/>
            </a:xfrm>
            <a:prstGeom prst="rect">
              <a:avLst/>
            </a:prstGeom>
            <a:solidFill>
              <a:srgbClr val="FFC00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FFFFFF"/>
                </a:solidFill>
                <a:latin typeface="Arial"/>
                <a:ea typeface="Arial"/>
                <a:cs typeface="Arial"/>
                <a:sym typeface="Arial"/>
              </a:endParaRPr>
            </a:p>
          </p:txBody>
        </p:sp>
        <p:sp>
          <p:nvSpPr>
            <p:cNvPr id="171" name="Google Shape;171;p10"/>
            <p:cNvSpPr/>
            <p:nvPr/>
          </p:nvSpPr>
          <p:spPr>
            <a:xfrm>
              <a:off x="6941835" y="444137"/>
              <a:ext cx="152400" cy="6858000"/>
            </a:xfrm>
            <a:prstGeom prst="rect">
              <a:avLst/>
            </a:prstGeom>
            <a:solidFill>
              <a:srgbClr val="ED000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FFFFFF"/>
                </a:solidFill>
                <a:latin typeface="Arial"/>
                <a:ea typeface="Arial"/>
                <a:cs typeface="Arial"/>
                <a:sym typeface="Arial"/>
              </a:endParaRPr>
            </a:p>
          </p:txBody>
        </p:sp>
      </p:gr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6" name="Shape 176"/>
        <p:cNvGrpSpPr/>
        <p:nvPr/>
      </p:nvGrpSpPr>
      <p:grpSpPr>
        <a:xfrm>
          <a:off x="0" y="0"/>
          <a:ext cx="0" cy="0"/>
          <a:chOff x="0" y="0"/>
          <a:chExt cx="0" cy="0"/>
        </a:xfrm>
      </p:grpSpPr>
      <p:pic>
        <p:nvPicPr>
          <p:cNvPr descr="preencoded.png" id="177" name="Google Shape;177;p11"/>
          <p:cNvPicPr preferRelativeResize="0"/>
          <p:nvPr/>
        </p:nvPicPr>
        <p:blipFill rotWithShape="1">
          <a:blip r:embed="rId3">
            <a:alphaModFix/>
          </a:blip>
          <a:srcRect b="0" l="0" r="0" t="0"/>
          <a:stretch/>
        </p:blipFill>
        <p:spPr>
          <a:xfrm>
            <a:off x="0" y="0"/>
            <a:ext cx="9144000" cy="5143500"/>
          </a:xfrm>
          <a:prstGeom prst="rect">
            <a:avLst/>
          </a:prstGeom>
          <a:noFill/>
          <a:ln>
            <a:noFill/>
          </a:ln>
        </p:spPr>
      </p:pic>
      <p:sp>
        <p:nvSpPr>
          <p:cNvPr id="178" name="Google Shape;178;p11"/>
          <p:cNvSpPr/>
          <p:nvPr/>
        </p:nvSpPr>
        <p:spPr>
          <a:xfrm>
            <a:off x="571500" y="618353"/>
            <a:ext cx="8001000" cy="276900"/>
          </a:xfrm>
          <a:prstGeom prst="rect">
            <a:avLst/>
          </a:prstGeom>
          <a:noFill/>
          <a:ln>
            <a:noFill/>
          </a:ln>
        </p:spPr>
        <p:txBody>
          <a:bodyPr anchorCtr="0" anchor="t" bIns="0" lIns="0" spcFirstLastPara="1" rIns="0" wrap="square" tIns="0">
            <a:noAutofit/>
          </a:bodyPr>
          <a:lstStyle/>
          <a:p>
            <a:pPr indent="0" lvl="0" marL="0" marR="0" rtl="0" algn="l">
              <a:lnSpc>
                <a:spcPct val="137328"/>
              </a:lnSpc>
              <a:spcBef>
                <a:spcPts val="0"/>
              </a:spcBef>
              <a:spcAft>
                <a:spcPts val="0"/>
              </a:spcAft>
              <a:buClr>
                <a:srgbClr val="2B4C6B"/>
              </a:buClr>
              <a:buSzPts val="1602"/>
              <a:buFont typeface="Inter"/>
              <a:buNone/>
            </a:pPr>
            <a:r>
              <a:rPr b="1" i="0" lang="en-US" sz="1602" u="none" cap="none" strike="noStrike">
                <a:solidFill>
                  <a:srgbClr val="2B4C6B"/>
                </a:solidFill>
                <a:latin typeface="Inter"/>
                <a:ea typeface="Inter"/>
                <a:cs typeface="Inter"/>
                <a:sym typeface="Inter"/>
              </a:rPr>
              <a:t>HIP BLENDED FINANCE &amp; INVESTMENT READINESS INITIATIVE</a:t>
            </a:r>
            <a:endParaRPr b="0" i="0" sz="1602" u="none" cap="none" strike="noStrike">
              <a:solidFill>
                <a:schemeClr val="dk1"/>
              </a:solidFill>
              <a:latin typeface="Calibri"/>
              <a:ea typeface="Calibri"/>
              <a:cs typeface="Calibri"/>
              <a:sym typeface="Calibri"/>
            </a:endParaRPr>
          </a:p>
        </p:txBody>
      </p:sp>
      <p:sp>
        <p:nvSpPr>
          <p:cNvPr id="179" name="Google Shape;179;p11"/>
          <p:cNvSpPr/>
          <p:nvPr/>
        </p:nvSpPr>
        <p:spPr>
          <a:xfrm>
            <a:off x="571500" y="1838148"/>
            <a:ext cx="2476500" cy="243000"/>
          </a:xfrm>
          <a:prstGeom prst="rect">
            <a:avLst/>
          </a:prstGeom>
          <a:noFill/>
          <a:ln>
            <a:noFill/>
          </a:ln>
        </p:spPr>
        <p:txBody>
          <a:bodyPr anchorCtr="0" anchor="t" bIns="0" lIns="0" spcFirstLastPara="1" rIns="0" wrap="square" tIns="0">
            <a:noAutofit/>
          </a:bodyPr>
          <a:lstStyle/>
          <a:p>
            <a:pPr indent="0" lvl="0" marL="0" marR="0" rtl="0" algn="l">
              <a:lnSpc>
                <a:spcPct val="136005"/>
              </a:lnSpc>
              <a:spcBef>
                <a:spcPts val="0"/>
              </a:spcBef>
              <a:spcAft>
                <a:spcPts val="0"/>
              </a:spcAft>
              <a:buClr>
                <a:srgbClr val="2B4C6B"/>
              </a:buClr>
              <a:buSzPts val="1397"/>
              <a:buFont typeface="Inter"/>
              <a:buNone/>
            </a:pPr>
            <a:r>
              <a:rPr b="1" i="0" lang="en-US" sz="1397" u="none" cap="none" strike="noStrike">
                <a:solidFill>
                  <a:srgbClr val="2B4C6B"/>
                </a:solidFill>
                <a:latin typeface="Inter"/>
                <a:ea typeface="Inter"/>
                <a:cs typeface="Inter"/>
                <a:sym typeface="Inter"/>
              </a:rPr>
              <a:t>TINKR</a:t>
            </a:r>
            <a:endParaRPr b="0" i="0" sz="1397" u="none" cap="none" strike="noStrike">
              <a:solidFill>
                <a:schemeClr val="dk1"/>
              </a:solidFill>
              <a:latin typeface="Calibri"/>
              <a:ea typeface="Calibri"/>
              <a:cs typeface="Calibri"/>
              <a:sym typeface="Calibri"/>
            </a:endParaRPr>
          </a:p>
        </p:txBody>
      </p:sp>
      <p:sp>
        <p:nvSpPr>
          <p:cNvPr id="180" name="Google Shape;180;p11"/>
          <p:cNvSpPr/>
          <p:nvPr/>
        </p:nvSpPr>
        <p:spPr>
          <a:xfrm>
            <a:off x="571500" y="2223911"/>
            <a:ext cx="2476500" cy="385800"/>
          </a:xfrm>
          <a:prstGeom prst="rect">
            <a:avLst/>
          </a:prstGeom>
          <a:noFill/>
          <a:ln>
            <a:noFill/>
          </a:ln>
        </p:spPr>
        <p:txBody>
          <a:bodyPr anchorCtr="0" anchor="t" bIns="0" lIns="0" spcFirstLastPara="1" rIns="0" wrap="square" tIns="0">
            <a:noAutofit/>
          </a:bodyPr>
          <a:lstStyle/>
          <a:p>
            <a:pPr indent="0" lvl="0" marL="0" marR="0" rtl="0" algn="l">
              <a:lnSpc>
                <a:spcPct val="159235"/>
              </a:lnSpc>
              <a:spcBef>
                <a:spcPts val="0"/>
              </a:spcBef>
              <a:spcAft>
                <a:spcPts val="0"/>
              </a:spcAft>
              <a:buClr>
                <a:srgbClr val="333333"/>
              </a:buClr>
              <a:buSzPts val="942"/>
              <a:buFont typeface="Inter"/>
              <a:buNone/>
            </a:pPr>
            <a:r>
              <a:rPr b="0" i="0" lang="en-US" sz="942" u="none" cap="none" strike="noStrike">
                <a:solidFill>
                  <a:srgbClr val="333333"/>
                </a:solidFill>
                <a:latin typeface="Inter"/>
                <a:ea typeface="Inter"/>
                <a:cs typeface="Inter"/>
                <a:sym typeface="Inter"/>
              </a:rPr>
              <a:t>Humanitarian innovation &amp; scaling maturity lens.</a:t>
            </a:r>
            <a:endParaRPr b="0" i="0" sz="942" u="none" cap="none" strike="noStrike">
              <a:solidFill>
                <a:schemeClr val="dk1"/>
              </a:solidFill>
              <a:latin typeface="Calibri"/>
              <a:ea typeface="Calibri"/>
              <a:cs typeface="Calibri"/>
              <a:sym typeface="Calibri"/>
            </a:endParaRPr>
          </a:p>
        </p:txBody>
      </p:sp>
      <p:sp>
        <p:nvSpPr>
          <p:cNvPr id="181" name="Google Shape;181;p11"/>
          <p:cNvSpPr/>
          <p:nvPr/>
        </p:nvSpPr>
        <p:spPr>
          <a:xfrm>
            <a:off x="3333731" y="1838148"/>
            <a:ext cx="2476500" cy="243000"/>
          </a:xfrm>
          <a:prstGeom prst="rect">
            <a:avLst/>
          </a:prstGeom>
          <a:noFill/>
          <a:ln>
            <a:noFill/>
          </a:ln>
        </p:spPr>
        <p:txBody>
          <a:bodyPr anchorCtr="0" anchor="t" bIns="0" lIns="0" spcFirstLastPara="1" rIns="0" wrap="square" tIns="0">
            <a:noAutofit/>
          </a:bodyPr>
          <a:lstStyle/>
          <a:p>
            <a:pPr indent="0" lvl="0" marL="0" marR="0" rtl="0" algn="l">
              <a:lnSpc>
                <a:spcPct val="136005"/>
              </a:lnSpc>
              <a:spcBef>
                <a:spcPts val="0"/>
              </a:spcBef>
              <a:spcAft>
                <a:spcPts val="0"/>
              </a:spcAft>
              <a:buClr>
                <a:srgbClr val="2B4C6B"/>
              </a:buClr>
              <a:buSzPts val="1397"/>
              <a:buFont typeface="Inter"/>
              <a:buNone/>
            </a:pPr>
            <a:r>
              <a:rPr b="1" i="0" lang="en-US" sz="1397" u="none" cap="none" strike="noStrike">
                <a:solidFill>
                  <a:srgbClr val="2B4C6B"/>
                </a:solidFill>
                <a:latin typeface="Inter"/>
                <a:ea typeface="Inter"/>
                <a:cs typeface="Inter"/>
                <a:sym typeface="Inter"/>
              </a:rPr>
              <a:t>THINKPLACE KENYA</a:t>
            </a:r>
            <a:endParaRPr b="0" i="0" sz="1397" u="none" cap="none" strike="noStrike">
              <a:solidFill>
                <a:schemeClr val="dk1"/>
              </a:solidFill>
              <a:latin typeface="Calibri"/>
              <a:ea typeface="Calibri"/>
              <a:cs typeface="Calibri"/>
              <a:sym typeface="Calibri"/>
            </a:endParaRPr>
          </a:p>
        </p:txBody>
      </p:sp>
      <p:sp>
        <p:nvSpPr>
          <p:cNvPr id="182" name="Google Shape;182;p11"/>
          <p:cNvSpPr/>
          <p:nvPr/>
        </p:nvSpPr>
        <p:spPr>
          <a:xfrm>
            <a:off x="3333731" y="2223911"/>
            <a:ext cx="2476500" cy="385800"/>
          </a:xfrm>
          <a:prstGeom prst="rect">
            <a:avLst/>
          </a:prstGeom>
          <a:noFill/>
          <a:ln>
            <a:noFill/>
          </a:ln>
        </p:spPr>
        <p:txBody>
          <a:bodyPr anchorCtr="0" anchor="t" bIns="0" lIns="0" spcFirstLastPara="1" rIns="0" wrap="square" tIns="0">
            <a:noAutofit/>
          </a:bodyPr>
          <a:lstStyle/>
          <a:p>
            <a:pPr indent="0" lvl="0" marL="0" marR="0" rtl="0" algn="l">
              <a:lnSpc>
                <a:spcPct val="159235"/>
              </a:lnSpc>
              <a:spcBef>
                <a:spcPts val="0"/>
              </a:spcBef>
              <a:spcAft>
                <a:spcPts val="0"/>
              </a:spcAft>
              <a:buClr>
                <a:srgbClr val="333333"/>
              </a:buClr>
              <a:buSzPts val="942"/>
              <a:buFont typeface="Inter"/>
              <a:buNone/>
            </a:pPr>
            <a:r>
              <a:rPr b="0" i="0" lang="en-US" sz="942" u="none" cap="none" strike="noStrike">
                <a:solidFill>
                  <a:srgbClr val="333333"/>
                </a:solidFill>
                <a:latin typeface="Inter"/>
                <a:ea typeface="Inter"/>
                <a:cs typeface="Inter"/>
                <a:sym typeface="Inter"/>
              </a:rPr>
              <a:t>Human-centred systems design &amp; community integrity lens.</a:t>
            </a:r>
            <a:endParaRPr b="0" i="0" sz="942" u="none" cap="none" strike="noStrike">
              <a:solidFill>
                <a:schemeClr val="dk1"/>
              </a:solidFill>
              <a:latin typeface="Calibri"/>
              <a:ea typeface="Calibri"/>
              <a:cs typeface="Calibri"/>
              <a:sym typeface="Calibri"/>
            </a:endParaRPr>
          </a:p>
        </p:txBody>
      </p:sp>
      <p:sp>
        <p:nvSpPr>
          <p:cNvPr id="183" name="Google Shape;183;p11"/>
          <p:cNvSpPr/>
          <p:nvPr/>
        </p:nvSpPr>
        <p:spPr>
          <a:xfrm>
            <a:off x="6095991" y="1838148"/>
            <a:ext cx="2476500" cy="243000"/>
          </a:xfrm>
          <a:prstGeom prst="rect">
            <a:avLst/>
          </a:prstGeom>
          <a:noFill/>
          <a:ln>
            <a:noFill/>
          </a:ln>
        </p:spPr>
        <p:txBody>
          <a:bodyPr anchorCtr="0" anchor="t" bIns="0" lIns="0" spcFirstLastPara="1" rIns="0" wrap="square" tIns="0">
            <a:noAutofit/>
          </a:bodyPr>
          <a:lstStyle/>
          <a:p>
            <a:pPr indent="0" lvl="0" marL="0" marR="0" rtl="0" algn="l">
              <a:lnSpc>
                <a:spcPct val="136005"/>
              </a:lnSpc>
              <a:spcBef>
                <a:spcPts val="0"/>
              </a:spcBef>
              <a:spcAft>
                <a:spcPts val="0"/>
              </a:spcAft>
              <a:buClr>
                <a:srgbClr val="2B4C6B"/>
              </a:buClr>
              <a:buSzPts val="1397"/>
              <a:buFont typeface="Inter"/>
              <a:buNone/>
            </a:pPr>
            <a:r>
              <a:rPr b="1" i="0" lang="en-US" sz="1397" u="none" cap="none" strike="noStrike">
                <a:solidFill>
                  <a:srgbClr val="2B4C6B"/>
                </a:solidFill>
                <a:latin typeface="Inter"/>
                <a:ea typeface="Inter"/>
                <a:cs typeface="Inter"/>
                <a:sym typeface="Inter"/>
              </a:rPr>
              <a:t>REMODE</a:t>
            </a:r>
            <a:endParaRPr b="0" i="0" sz="1397" u="none" cap="none" strike="noStrike">
              <a:solidFill>
                <a:schemeClr val="dk1"/>
              </a:solidFill>
              <a:latin typeface="Calibri"/>
              <a:ea typeface="Calibri"/>
              <a:cs typeface="Calibri"/>
              <a:sym typeface="Calibri"/>
            </a:endParaRPr>
          </a:p>
        </p:txBody>
      </p:sp>
      <p:sp>
        <p:nvSpPr>
          <p:cNvPr id="184" name="Google Shape;184;p11"/>
          <p:cNvSpPr/>
          <p:nvPr/>
        </p:nvSpPr>
        <p:spPr>
          <a:xfrm>
            <a:off x="6095991" y="2223911"/>
            <a:ext cx="2476500" cy="385800"/>
          </a:xfrm>
          <a:prstGeom prst="rect">
            <a:avLst/>
          </a:prstGeom>
          <a:noFill/>
          <a:ln>
            <a:noFill/>
          </a:ln>
        </p:spPr>
        <p:txBody>
          <a:bodyPr anchorCtr="0" anchor="t" bIns="0" lIns="0" spcFirstLastPara="1" rIns="0" wrap="square" tIns="0">
            <a:noAutofit/>
          </a:bodyPr>
          <a:lstStyle/>
          <a:p>
            <a:pPr indent="0" lvl="0" marL="0" marR="0" rtl="0" algn="l">
              <a:lnSpc>
                <a:spcPct val="159235"/>
              </a:lnSpc>
              <a:spcBef>
                <a:spcPts val="0"/>
              </a:spcBef>
              <a:spcAft>
                <a:spcPts val="0"/>
              </a:spcAft>
              <a:buClr>
                <a:srgbClr val="333333"/>
              </a:buClr>
              <a:buSzPts val="942"/>
              <a:buFont typeface="Inter"/>
              <a:buNone/>
            </a:pPr>
            <a:r>
              <a:rPr b="0" i="0" lang="en-US" sz="942" u="none" cap="none" strike="noStrike">
                <a:solidFill>
                  <a:srgbClr val="333333"/>
                </a:solidFill>
                <a:latin typeface="Inter"/>
                <a:ea typeface="Inter"/>
                <a:cs typeface="Inter"/>
                <a:sym typeface="Inter"/>
              </a:rPr>
              <a:t>Investment readiness, blended finance &amp; sequencing architecture.</a:t>
            </a:r>
            <a:endParaRPr b="0" i="0" sz="942" u="none" cap="none" strike="noStrike">
              <a:solidFill>
                <a:schemeClr val="dk1"/>
              </a:solidFill>
              <a:latin typeface="Calibri"/>
              <a:ea typeface="Calibri"/>
              <a:cs typeface="Calibri"/>
              <a:sym typeface="Calibri"/>
            </a:endParaRPr>
          </a:p>
        </p:txBody>
      </p:sp>
      <p:sp>
        <p:nvSpPr>
          <p:cNvPr id="185" name="Google Shape;185;p11"/>
          <p:cNvSpPr/>
          <p:nvPr/>
        </p:nvSpPr>
        <p:spPr>
          <a:xfrm>
            <a:off x="571500" y="4318397"/>
            <a:ext cx="8001000" cy="173100"/>
          </a:xfrm>
          <a:prstGeom prst="rect">
            <a:avLst/>
          </a:prstGeom>
          <a:noFill/>
          <a:ln>
            <a:noFill/>
          </a:ln>
        </p:spPr>
        <p:txBody>
          <a:bodyPr anchorCtr="0" anchor="t" bIns="0" lIns="0" spcFirstLastPara="1" rIns="0" wrap="square" tIns="0">
            <a:noAutofit/>
          </a:bodyPr>
          <a:lstStyle/>
          <a:p>
            <a:pPr indent="0" lvl="0" marL="0" marR="0" rtl="0" algn="ctr">
              <a:lnSpc>
                <a:spcPct val="141844"/>
              </a:lnSpc>
              <a:spcBef>
                <a:spcPts val="0"/>
              </a:spcBef>
              <a:spcAft>
                <a:spcPts val="0"/>
              </a:spcAft>
              <a:buClr>
                <a:srgbClr val="2B4C6B"/>
              </a:buClr>
              <a:buSzPts val="987"/>
              <a:buFont typeface="Inter"/>
              <a:buNone/>
            </a:pPr>
            <a:r>
              <a:rPr b="1" i="0" lang="en-US" sz="987" u="none" cap="none" strike="noStrike">
                <a:solidFill>
                  <a:srgbClr val="2B4C6B"/>
                </a:solidFill>
                <a:latin typeface="Inter"/>
                <a:ea typeface="Inter"/>
                <a:cs typeface="Inter"/>
                <a:sym typeface="Inter"/>
              </a:rPr>
              <a:t>TIME-BOUND, DATA-BACKED PORTFOLIO DIAGNOSTIC ACROSS 7 HIP PROJECTS</a:t>
            </a:r>
            <a:endParaRPr b="0" i="0" sz="987" u="none" cap="none" strike="noStrike">
              <a:solidFill>
                <a:schemeClr val="dk1"/>
              </a:solidFill>
              <a:latin typeface="Calibri"/>
              <a:ea typeface="Calibri"/>
              <a:cs typeface="Calibri"/>
              <a:sym typeface="Calibri"/>
            </a:endParaRPr>
          </a:p>
        </p:txBody>
      </p:sp>
      <p:sp>
        <p:nvSpPr>
          <p:cNvPr id="186" name="Google Shape;186;p11"/>
          <p:cNvSpPr/>
          <p:nvPr/>
        </p:nvSpPr>
        <p:spPr>
          <a:xfrm>
            <a:off x="571500" y="4605933"/>
            <a:ext cx="8001000" cy="137400"/>
          </a:xfrm>
          <a:prstGeom prst="rect">
            <a:avLst/>
          </a:prstGeom>
          <a:noFill/>
          <a:ln>
            <a:noFill/>
          </a:ln>
        </p:spPr>
        <p:txBody>
          <a:bodyPr anchorCtr="0" anchor="t" bIns="0" lIns="0" spcFirstLastPara="1" rIns="0" wrap="square" tIns="0">
            <a:noAutofit/>
          </a:bodyPr>
          <a:lstStyle/>
          <a:p>
            <a:pPr indent="0" lvl="0" marL="0" marR="0" rtl="0" algn="ctr">
              <a:lnSpc>
                <a:spcPct val="131894"/>
              </a:lnSpc>
              <a:spcBef>
                <a:spcPts val="0"/>
              </a:spcBef>
              <a:spcAft>
                <a:spcPts val="0"/>
              </a:spcAft>
              <a:buClr>
                <a:srgbClr val="FF0000"/>
              </a:buClr>
              <a:buSzPts val="834"/>
              <a:buFont typeface="Inter"/>
              <a:buNone/>
            </a:pPr>
            <a:r>
              <a:rPr b="0" i="0" lang="en-US" sz="834" u="none" cap="none" strike="noStrike">
                <a:solidFill>
                  <a:srgbClr val="FF0000"/>
                </a:solidFill>
                <a:latin typeface="Inter"/>
                <a:ea typeface="Inter"/>
                <a:cs typeface="Inter"/>
                <a:sym typeface="Inter"/>
              </a:rPr>
              <a:t>(NOT A FUNDRAISING INSTRUMENT. NOT A TRANSACTION READINESS CERTIFICATION.)</a:t>
            </a:r>
            <a:endParaRPr b="0" i="0" sz="834" u="none" cap="none" strike="noStrike">
              <a:solidFill>
                <a:schemeClr val="dk1"/>
              </a:solidFill>
              <a:latin typeface="Calibri"/>
              <a:ea typeface="Calibri"/>
              <a:cs typeface="Calibri"/>
              <a:sym typeface="Calibri"/>
            </a:endParaRPr>
          </a:p>
        </p:txBody>
      </p:sp>
      <p:sp>
        <p:nvSpPr>
          <p:cNvPr id="187" name="Google Shape;187;p11"/>
          <p:cNvSpPr txBox="1"/>
          <p:nvPr/>
        </p:nvSpPr>
        <p:spPr>
          <a:xfrm>
            <a:off x="1299225" y="3292550"/>
            <a:ext cx="2367000" cy="95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grpSp>
        <p:nvGrpSpPr>
          <p:cNvPr id="188" name="Google Shape;188;p11"/>
          <p:cNvGrpSpPr/>
          <p:nvPr/>
        </p:nvGrpSpPr>
        <p:grpSpPr>
          <a:xfrm>
            <a:off x="8829794" y="200"/>
            <a:ext cx="314336" cy="5143500"/>
            <a:chOff x="6643961" y="444137"/>
            <a:chExt cx="450274" cy="6858000"/>
          </a:xfrm>
        </p:grpSpPr>
        <p:sp>
          <p:nvSpPr>
            <p:cNvPr id="189" name="Google Shape;189;p11"/>
            <p:cNvSpPr/>
            <p:nvPr/>
          </p:nvSpPr>
          <p:spPr>
            <a:xfrm>
              <a:off x="6643961" y="444137"/>
              <a:ext cx="152400" cy="6858000"/>
            </a:xfrm>
            <a:prstGeom prst="rect">
              <a:avLst/>
            </a:prstGeom>
            <a:solidFill>
              <a:srgbClr val="FF3399"/>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FFFFFF"/>
                </a:solidFill>
                <a:latin typeface="Arial"/>
                <a:ea typeface="Arial"/>
                <a:cs typeface="Arial"/>
                <a:sym typeface="Arial"/>
              </a:endParaRPr>
            </a:p>
          </p:txBody>
        </p:sp>
        <p:sp>
          <p:nvSpPr>
            <p:cNvPr id="190" name="Google Shape;190;p11"/>
            <p:cNvSpPr/>
            <p:nvPr/>
          </p:nvSpPr>
          <p:spPr>
            <a:xfrm>
              <a:off x="6792898" y="444137"/>
              <a:ext cx="152400" cy="6858000"/>
            </a:xfrm>
            <a:prstGeom prst="rect">
              <a:avLst/>
            </a:prstGeom>
            <a:solidFill>
              <a:srgbClr val="FFC00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FFFFFF"/>
                </a:solidFill>
                <a:latin typeface="Arial"/>
                <a:ea typeface="Arial"/>
                <a:cs typeface="Arial"/>
                <a:sym typeface="Arial"/>
              </a:endParaRPr>
            </a:p>
          </p:txBody>
        </p:sp>
        <p:sp>
          <p:nvSpPr>
            <p:cNvPr id="191" name="Google Shape;191;p11"/>
            <p:cNvSpPr/>
            <p:nvPr/>
          </p:nvSpPr>
          <p:spPr>
            <a:xfrm>
              <a:off x="6941835" y="444137"/>
              <a:ext cx="152400" cy="6858000"/>
            </a:xfrm>
            <a:prstGeom prst="rect">
              <a:avLst/>
            </a:prstGeom>
            <a:solidFill>
              <a:srgbClr val="ED000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FFFFFF"/>
                </a:solidFill>
                <a:latin typeface="Arial"/>
                <a:ea typeface="Arial"/>
                <a:cs typeface="Arial"/>
                <a:sym typeface="Arial"/>
              </a:endParaRPr>
            </a:p>
          </p:txBody>
        </p:sp>
      </p:grpSp>
      <p:pic>
        <p:nvPicPr>
          <p:cNvPr id="192" name="Google Shape;192;p11" title="Copy of Remode Logo.jpg"/>
          <p:cNvPicPr preferRelativeResize="0"/>
          <p:nvPr/>
        </p:nvPicPr>
        <p:blipFill>
          <a:blip r:embed="rId4">
            <a:alphaModFix/>
          </a:blip>
          <a:stretch>
            <a:fillRect/>
          </a:stretch>
        </p:blipFill>
        <p:spPr>
          <a:xfrm>
            <a:off x="5991805" y="2788412"/>
            <a:ext cx="1973774" cy="1110251"/>
          </a:xfrm>
          <a:prstGeom prst="rect">
            <a:avLst/>
          </a:prstGeom>
          <a:noFill/>
          <a:ln>
            <a:noFill/>
          </a:ln>
        </p:spPr>
      </p:pic>
      <p:pic>
        <p:nvPicPr>
          <p:cNvPr id="193" name="Google Shape;193;p11"/>
          <p:cNvPicPr preferRelativeResize="0"/>
          <p:nvPr/>
        </p:nvPicPr>
        <p:blipFill>
          <a:blip r:embed="rId5">
            <a:alphaModFix/>
          </a:blip>
          <a:stretch>
            <a:fillRect/>
          </a:stretch>
        </p:blipFill>
        <p:spPr>
          <a:xfrm>
            <a:off x="571500" y="3150635"/>
            <a:ext cx="1457802" cy="385800"/>
          </a:xfrm>
          <a:prstGeom prst="rect">
            <a:avLst/>
          </a:prstGeom>
          <a:noFill/>
          <a:ln>
            <a:noFill/>
          </a:ln>
        </p:spPr>
      </p:pic>
      <p:pic>
        <p:nvPicPr>
          <p:cNvPr id="194" name="Google Shape;194;p11" title="Vertical.png"/>
          <p:cNvPicPr preferRelativeResize="0"/>
          <p:nvPr/>
        </p:nvPicPr>
        <p:blipFill>
          <a:blip r:embed="rId6">
            <a:alphaModFix/>
          </a:blip>
          <a:stretch>
            <a:fillRect/>
          </a:stretch>
        </p:blipFill>
        <p:spPr>
          <a:xfrm>
            <a:off x="3333722" y="2811772"/>
            <a:ext cx="1228676" cy="776000"/>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9" name="Shape 199"/>
        <p:cNvGrpSpPr/>
        <p:nvPr/>
      </p:nvGrpSpPr>
      <p:grpSpPr>
        <a:xfrm>
          <a:off x="0" y="0"/>
          <a:ext cx="0" cy="0"/>
          <a:chOff x="0" y="0"/>
          <a:chExt cx="0" cy="0"/>
        </a:xfrm>
      </p:grpSpPr>
      <p:pic>
        <p:nvPicPr>
          <p:cNvPr descr="preencoded.png" id="200" name="Google Shape;200;p12"/>
          <p:cNvPicPr preferRelativeResize="0"/>
          <p:nvPr/>
        </p:nvPicPr>
        <p:blipFill rotWithShape="1">
          <a:blip r:embed="rId3">
            <a:alphaModFix/>
          </a:blip>
          <a:srcRect b="0" l="0" r="0" t="0"/>
          <a:stretch/>
        </p:blipFill>
        <p:spPr>
          <a:xfrm>
            <a:off x="0" y="0"/>
            <a:ext cx="9144000" cy="5143500"/>
          </a:xfrm>
          <a:prstGeom prst="rect">
            <a:avLst/>
          </a:prstGeom>
          <a:noFill/>
          <a:ln>
            <a:noFill/>
          </a:ln>
        </p:spPr>
      </p:pic>
      <p:sp>
        <p:nvSpPr>
          <p:cNvPr id="201" name="Google Shape;201;p12"/>
          <p:cNvSpPr/>
          <p:nvPr/>
        </p:nvSpPr>
        <p:spPr>
          <a:xfrm>
            <a:off x="571500" y="618353"/>
            <a:ext cx="8001000" cy="276820"/>
          </a:xfrm>
          <a:prstGeom prst="rect">
            <a:avLst/>
          </a:prstGeom>
          <a:noFill/>
          <a:ln>
            <a:noFill/>
          </a:ln>
        </p:spPr>
        <p:txBody>
          <a:bodyPr anchorCtr="0" anchor="t" bIns="0" lIns="0" spcFirstLastPara="1" rIns="0" wrap="square" tIns="0">
            <a:noAutofit/>
          </a:bodyPr>
          <a:lstStyle/>
          <a:p>
            <a:pPr indent="0" lvl="0" marL="0" marR="0" rtl="0" algn="l">
              <a:lnSpc>
                <a:spcPct val="137328"/>
              </a:lnSpc>
              <a:spcBef>
                <a:spcPts val="0"/>
              </a:spcBef>
              <a:spcAft>
                <a:spcPts val="0"/>
              </a:spcAft>
              <a:buClr>
                <a:srgbClr val="2B4C6B"/>
              </a:buClr>
              <a:buSzPts val="1602"/>
              <a:buFont typeface="Inter"/>
              <a:buNone/>
            </a:pPr>
            <a:r>
              <a:rPr b="1" i="0" lang="en-US" sz="1602" u="none" cap="none" strike="noStrike">
                <a:solidFill>
                  <a:srgbClr val="2B4C6B"/>
                </a:solidFill>
                <a:latin typeface="Inter"/>
                <a:ea typeface="Inter"/>
                <a:cs typeface="Inter"/>
                <a:sym typeface="Inter"/>
              </a:rPr>
              <a:t>THE HIP PORTFOLIO REALITY</a:t>
            </a:r>
            <a:endParaRPr b="0" i="0" sz="1602" u="none" cap="none" strike="noStrike">
              <a:solidFill>
                <a:schemeClr val="dk1"/>
              </a:solidFill>
              <a:latin typeface="Calibri"/>
              <a:ea typeface="Calibri"/>
              <a:cs typeface="Calibri"/>
              <a:sym typeface="Calibri"/>
            </a:endParaRPr>
          </a:p>
        </p:txBody>
      </p:sp>
      <p:sp>
        <p:nvSpPr>
          <p:cNvPr id="202" name="Google Shape;202;p12"/>
          <p:cNvSpPr/>
          <p:nvPr/>
        </p:nvSpPr>
        <p:spPr>
          <a:xfrm>
            <a:off x="571500" y="1966736"/>
            <a:ext cx="8001000" cy="377168"/>
          </a:xfrm>
          <a:prstGeom prst="rect">
            <a:avLst/>
          </a:prstGeom>
          <a:noFill/>
          <a:ln>
            <a:noFill/>
          </a:ln>
        </p:spPr>
        <p:txBody>
          <a:bodyPr anchorCtr="0" anchor="t" bIns="0" lIns="0" spcFirstLastPara="1" rIns="0" wrap="square" tIns="0">
            <a:noAutofit/>
          </a:bodyPr>
          <a:lstStyle/>
          <a:p>
            <a:pPr indent="0" lvl="0" marL="0" marR="0" rtl="0" algn="l">
              <a:lnSpc>
                <a:spcPct val="123152"/>
              </a:lnSpc>
              <a:spcBef>
                <a:spcPts val="0"/>
              </a:spcBef>
              <a:spcAft>
                <a:spcPts val="0"/>
              </a:spcAft>
              <a:buClr>
                <a:srgbClr val="2B4C6B"/>
              </a:buClr>
              <a:buSzPts val="2436"/>
              <a:buFont typeface="Inter"/>
              <a:buNone/>
            </a:pPr>
            <a:r>
              <a:rPr b="1" i="0" lang="en-US" sz="2436" u="none" cap="none" strike="noStrike">
                <a:solidFill>
                  <a:srgbClr val="2B4C6B"/>
                </a:solidFill>
                <a:latin typeface="Inter"/>
                <a:ea typeface="Inter"/>
                <a:cs typeface="Inter"/>
                <a:sym typeface="Inter"/>
              </a:rPr>
              <a:t>Portfolio Readiness is </a:t>
            </a:r>
            <a:r>
              <a:rPr b="1" i="0" lang="en-US" sz="2436" u="none" cap="none" strike="noStrike">
                <a:solidFill>
                  <a:srgbClr val="FF0000"/>
                </a:solidFill>
                <a:latin typeface="Inter"/>
                <a:ea typeface="Inter"/>
                <a:cs typeface="Inter"/>
                <a:sym typeface="Inter"/>
              </a:rPr>
              <a:t>Transitional</a:t>
            </a:r>
            <a:endParaRPr b="0" i="0" sz="2436" u="none" cap="none" strike="noStrike">
              <a:solidFill>
                <a:schemeClr val="dk1"/>
              </a:solidFill>
              <a:latin typeface="Calibri"/>
              <a:ea typeface="Calibri"/>
              <a:cs typeface="Calibri"/>
              <a:sym typeface="Calibri"/>
            </a:endParaRPr>
          </a:p>
        </p:txBody>
      </p:sp>
      <p:sp>
        <p:nvSpPr>
          <p:cNvPr id="203" name="Google Shape;203;p12"/>
          <p:cNvSpPr/>
          <p:nvPr/>
        </p:nvSpPr>
        <p:spPr>
          <a:xfrm>
            <a:off x="571500" y="3058278"/>
            <a:ext cx="8001000" cy="571500"/>
          </a:xfrm>
          <a:prstGeom prst="rect">
            <a:avLst/>
          </a:prstGeom>
          <a:solidFill>
            <a:srgbClr val="FF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4" name="Google Shape;204;p12"/>
          <p:cNvSpPr/>
          <p:nvPr/>
        </p:nvSpPr>
        <p:spPr>
          <a:xfrm>
            <a:off x="4039791" y="2701091"/>
            <a:ext cx="1064419" cy="155377"/>
          </a:xfrm>
          <a:prstGeom prst="rect">
            <a:avLst/>
          </a:prstGeom>
          <a:noFill/>
          <a:ln>
            <a:noFill/>
          </a:ln>
        </p:spPr>
        <p:txBody>
          <a:bodyPr anchorCtr="0" anchor="t" bIns="0" lIns="0" spcFirstLastPara="1" rIns="0" wrap="square" tIns="0">
            <a:noAutofit/>
          </a:bodyPr>
          <a:lstStyle/>
          <a:p>
            <a:pPr indent="0" lvl="0" marL="0" marR="0" rtl="0" algn="l">
              <a:lnSpc>
                <a:spcPct val="135593"/>
              </a:lnSpc>
              <a:spcBef>
                <a:spcPts val="0"/>
              </a:spcBef>
              <a:spcAft>
                <a:spcPts val="0"/>
              </a:spcAft>
              <a:buClr>
                <a:srgbClr val="333333"/>
              </a:buClr>
              <a:buSzPts val="885"/>
              <a:buFont typeface="Inter"/>
              <a:buNone/>
            </a:pPr>
            <a:r>
              <a:rPr b="1" i="0" lang="en-US" sz="885" u="none" cap="none" strike="noStrike">
                <a:solidFill>
                  <a:srgbClr val="333333"/>
                </a:solidFill>
                <a:latin typeface="Inter"/>
                <a:ea typeface="Inter"/>
                <a:cs typeface="Inter"/>
                <a:sym typeface="Inter"/>
              </a:rPr>
              <a:t>CURRENT STATE</a:t>
            </a:r>
            <a:endParaRPr b="0" i="0" sz="885" u="none" cap="none" strike="noStrike">
              <a:solidFill>
                <a:schemeClr val="dk1"/>
              </a:solidFill>
              <a:latin typeface="Calibri"/>
              <a:ea typeface="Calibri"/>
              <a:cs typeface="Calibri"/>
              <a:sym typeface="Calibri"/>
            </a:endParaRPr>
          </a:p>
        </p:txBody>
      </p:sp>
      <p:sp>
        <p:nvSpPr>
          <p:cNvPr id="205" name="Google Shape;205;p12"/>
          <p:cNvSpPr/>
          <p:nvPr/>
        </p:nvSpPr>
        <p:spPr>
          <a:xfrm>
            <a:off x="571500" y="4072691"/>
            <a:ext cx="3714750" cy="207169"/>
          </a:xfrm>
          <a:prstGeom prst="rect">
            <a:avLst/>
          </a:prstGeom>
          <a:noFill/>
          <a:ln>
            <a:noFill/>
          </a:ln>
        </p:spPr>
        <p:txBody>
          <a:bodyPr anchorCtr="0" anchor="t" bIns="0" lIns="0" spcFirstLastPara="1" rIns="0" wrap="square" tIns="0">
            <a:noAutofit/>
          </a:bodyPr>
          <a:lstStyle/>
          <a:p>
            <a:pPr indent="0" lvl="0" marL="0" marR="0" rtl="0" algn="l">
              <a:lnSpc>
                <a:spcPct val="134115"/>
              </a:lnSpc>
              <a:spcBef>
                <a:spcPts val="0"/>
              </a:spcBef>
              <a:spcAft>
                <a:spcPts val="0"/>
              </a:spcAft>
              <a:buClr>
                <a:srgbClr val="2B4C6B"/>
              </a:buClr>
              <a:buSzPts val="1193"/>
              <a:buFont typeface="Inter"/>
              <a:buNone/>
            </a:pPr>
            <a:r>
              <a:rPr b="1" i="0" lang="en-US" sz="1193" u="none" cap="none" strike="noStrike">
                <a:solidFill>
                  <a:srgbClr val="2B4C6B"/>
                </a:solidFill>
                <a:latin typeface="Inter"/>
                <a:ea typeface="Inter"/>
                <a:cs typeface="Inter"/>
                <a:sym typeface="Inter"/>
              </a:rPr>
              <a:t>OPERATIONALLY CREDIBLE</a:t>
            </a:r>
            <a:endParaRPr b="0" i="0" sz="1193" u="none" cap="none" strike="noStrike">
              <a:solidFill>
                <a:schemeClr val="dk1"/>
              </a:solidFill>
              <a:latin typeface="Calibri"/>
              <a:ea typeface="Calibri"/>
              <a:cs typeface="Calibri"/>
              <a:sym typeface="Calibri"/>
            </a:endParaRPr>
          </a:p>
        </p:txBody>
      </p:sp>
      <p:sp>
        <p:nvSpPr>
          <p:cNvPr id="206" name="Google Shape;206;p12"/>
          <p:cNvSpPr/>
          <p:nvPr/>
        </p:nvSpPr>
        <p:spPr>
          <a:xfrm>
            <a:off x="571500" y="4422735"/>
            <a:ext cx="3714750" cy="400050"/>
          </a:xfrm>
          <a:prstGeom prst="rect">
            <a:avLst/>
          </a:prstGeom>
          <a:noFill/>
          <a:ln>
            <a:noFill/>
          </a:ln>
        </p:spPr>
        <p:txBody>
          <a:bodyPr anchorCtr="0" anchor="t" bIns="0" lIns="0" spcFirstLastPara="1" rIns="0" wrap="square" tIns="0">
            <a:noAutofit/>
          </a:bodyPr>
          <a:lstStyle/>
          <a:p>
            <a:pPr indent="0" lvl="0" marL="0" marR="0" rtl="0" algn="l">
              <a:lnSpc>
                <a:spcPct val="152380"/>
              </a:lnSpc>
              <a:spcBef>
                <a:spcPts val="0"/>
              </a:spcBef>
              <a:spcAft>
                <a:spcPts val="0"/>
              </a:spcAft>
              <a:buClr>
                <a:srgbClr val="333333"/>
              </a:buClr>
              <a:buSzPts val="1050"/>
              <a:buFont typeface="Inter"/>
              <a:buNone/>
            </a:pPr>
            <a:r>
              <a:rPr b="0" i="0" lang="en-US" sz="1050" u="none" cap="none" strike="noStrike">
                <a:solidFill>
                  <a:srgbClr val="333333"/>
                </a:solidFill>
                <a:latin typeface="Inter"/>
                <a:ea typeface="Inter"/>
                <a:cs typeface="Inter"/>
                <a:sym typeface="Inter"/>
              </a:rPr>
              <a:t>Strong innovation teams, program leads, and project champions. High execution capability.</a:t>
            </a:r>
            <a:endParaRPr b="0" i="0" sz="1050" u="none" cap="none" strike="noStrike">
              <a:solidFill>
                <a:schemeClr val="dk1"/>
              </a:solidFill>
              <a:latin typeface="Calibri"/>
              <a:ea typeface="Calibri"/>
              <a:cs typeface="Calibri"/>
              <a:sym typeface="Calibri"/>
            </a:endParaRPr>
          </a:p>
        </p:txBody>
      </p:sp>
      <p:sp>
        <p:nvSpPr>
          <p:cNvPr id="207" name="Google Shape;207;p12"/>
          <p:cNvSpPr/>
          <p:nvPr/>
        </p:nvSpPr>
        <p:spPr>
          <a:xfrm>
            <a:off x="4857750" y="4072691"/>
            <a:ext cx="3714750" cy="207169"/>
          </a:xfrm>
          <a:prstGeom prst="rect">
            <a:avLst/>
          </a:prstGeom>
          <a:noFill/>
          <a:ln>
            <a:noFill/>
          </a:ln>
        </p:spPr>
        <p:txBody>
          <a:bodyPr anchorCtr="0" anchor="t" bIns="0" lIns="0" spcFirstLastPara="1" rIns="0" wrap="square" tIns="0">
            <a:noAutofit/>
          </a:bodyPr>
          <a:lstStyle/>
          <a:p>
            <a:pPr indent="0" lvl="0" marL="0" marR="0" rtl="0" algn="l">
              <a:lnSpc>
                <a:spcPct val="134115"/>
              </a:lnSpc>
              <a:spcBef>
                <a:spcPts val="0"/>
              </a:spcBef>
              <a:spcAft>
                <a:spcPts val="0"/>
              </a:spcAft>
              <a:buClr>
                <a:srgbClr val="2B4C6B"/>
              </a:buClr>
              <a:buSzPts val="1193"/>
              <a:buFont typeface="Inter"/>
              <a:buNone/>
            </a:pPr>
            <a:r>
              <a:rPr b="1" i="0" lang="en-US" sz="1193" u="none" cap="none" strike="noStrike">
                <a:solidFill>
                  <a:srgbClr val="2B4C6B"/>
                </a:solidFill>
                <a:latin typeface="Inter"/>
                <a:ea typeface="Inter"/>
                <a:cs typeface="Inter"/>
                <a:sym typeface="Inter"/>
              </a:rPr>
              <a:t>STRUCTURALLY TRANSITIONAL</a:t>
            </a:r>
            <a:endParaRPr b="0" i="0" sz="1193" u="none" cap="none" strike="noStrike">
              <a:solidFill>
                <a:schemeClr val="dk1"/>
              </a:solidFill>
              <a:latin typeface="Calibri"/>
              <a:ea typeface="Calibri"/>
              <a:cs typeface="Calibri"/>
              <a:sym typeface="Calibri"/>
            </a:endParaRPr>
          </a:p>
        </p:txBody>
      </p:sp>
      <p:sp>
        <p:nvSpPr>
          <p:cNvPr id="208" name="Google Shape;208;p12"/>
          <p:cNvSpPr/>
          <p:nvPr/>
        </p:nvSpPr>
        <p:spPr>
          <a:xfrm>
            <a:off x="4857750" y="4422735"/>
            <a:ext cx="3714750" cy="400050"/>
          </a:xfrm>
          <a:prstGeom prst="rect">
            <a:avLst/>
          </a:prstGeom>
          <a:noFill/>
          <a:ln>
            <a:noFill/>
          </a:ln>
        </p:spPr>
        <p:txBody>
          <a:bodyPr anchorCtr="0" anchor="t" bIns="0" lIns="0" spcFirstLastPara="1" rIns="0" wrap="square" tIns="0">
            <a:noAutofit/>
          </a:bodyPr>
          <a:lstStyle/>
          <a:p>
            <a:pPr indent="0" lvl="0" marL="0" marR="0" rtl="0" algn="l">
              <a:lnSpc>
                <a:spcPct val="152380"/>
              </a:lnSpc>
              <a:spcBef>
                <a:spcPts val="0"/>
              </a:spcBef>
              <a:spcAft>
                <a:spcPts val="0"/>
              </a:spcAft>
              <a:buClr>
                <a:srgbClr val="333333"/>
              </a:buClr>
              <a:buSzPts val="1050"/>
              <a:buFont typeface="Inter"/>
              <a:buNone/>
            </a:pPr>
            <a:r>
              <a:rPr b="0" i="0" lang="en-US" sz="1050" u="none" cap="none" strike="noStrike">
                <a:solidFill>
                  <a:srgbClr val="333333"/>
                </a:solidFill>
                <a:latin typeface="Inter"/>
                <a:ea typeface="Inter"/>
                <a:cs typeface="Inter"/>
                <a:sym typeface="Inter"/>
              </a:rPr>
              <a:t>Moving from humanitarian logic to </a:t>
            </a:r>
            <a:r>
              <a:rPr b="1" i="0" lang="en-US" sz="987" u="none" cap="none" strike="noStrike">
                <a:solidFill>
                  <a:srgbClr val="FF0000"/>
                </a:solidFill>
                <a:latin typeface="Inter"/>
                <a:ea typeface="Inter"/>
                <a:cs typeface="Inter"/>
                <a:sym typeface="Inter"/>
              </a:rPr>
              <a:t>investment readiness</a:t>
            </a:r>
            <a:r>
              <a:rPr b="0" i="0" lang="en-US" sz="1050" u="none" cap="none" strike="noStrike">
                <a:solidFill>
                  <a:srgbClr val="333333"/>
                </a:solidFill>
                <a:latin typeface="Inter"/>
                <a:ea typeface="Inter"/>
                <a:cs typeface="Inter"/>
                <a:sym typeface="Inter"/>
              </a:rPr>
              <a:t>. Identifying systematic improvement areas.</a:t>
            </a:r>
            <a:endParaRPr b="0" i="0" sz="1050" u="none" cap="none" strike="noStrike">
              <a:solidFill>
                <a:schemeClr val="dk1"/>
              </a:solidFill>
              <a:latin typeface="Calibri"/>
              <a:ea typeface="Calibri"/>
              <a:cs typeface="Calibri"/>
              <a:sym typeface="Calibri"/>
            </a:endParaRPr>
          </a:p>
        </p:txBody>
      </p:sp>
      <p:grpSp>
        <p:nvGrpSpPr>
          <p:cNvPr id="209" name="Google Shape;209;p12"/>
          <p:cNvGrpSpPr/>
          <p:nvPr/>
        </p:nvGrpSpPr>
        <p:grpSpPr>
          <a:xfrm>
            <a:off x="8829794" y="200"/>
            <a:ext cx="314336" cy="5143500"/>
            <a:chOff x="6643961" y="444137"/>
            <a:chExt cx="450274" cy="6858000"/>
          </a:xfrm>
        </p:grpSpPr>
        <p:sp>
          <p:nvSpPr>
            <p:cNvPr id="210" name="Google Shape;210;p12"/>
            <p:cNvSpPr/>
            <p:nvPr/>
          </p:nvSpPr>
          <p:spPr>
            <a:xfrm>
              <a:off x="6643961" y="444137"/>
              <a:ext cx="152400" cy="6858000"/>
            </a:xfrm>
            <a:prstGeom prst="rect">
              <a:avLst/>
            </a:prstGeom>
            <a:solidFill>
              <a:srgbClr val="FF3399"/>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FFFFFF"/>
                </a:solidFill>
                <a:latin typeface="Arial"/>
                <a:ea typeface="Arial"/>
                <a:cs typeface="Arial"/>
                <a:sym typeface="Arial"/>
              </a:endParaRPr>
            </a:p>
          </p:txBody>
        </p:sp>
        <p:sp>
          <p:nvSpPr>
            <p:cNvPr id="211" name="Google Shape;211;p12"/>
            <p:cNvSpPr/>
            <p:nvPr/>
          </p:nvSpPr>
          <p:spPr>
            <a:xfrm>
              <a:off x="6792898" y="444137"/>
              <a:ext cx="152400" cy="6858000"/>
            </a:xfrm>
            <a:prstGeom prst="rect">
              <a:avLst/>
            </a:prstGeom>
            <a:solidFill>
              <a:srgbClr val="FFC00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FFFFFF"/>
                </a:solidFill>
                <a:latin typeface="Arial"/>
                <a:ea typeface="Arial"/>
                <a:cs typeface="Arial"/>
                <a:sym typeface="Arial"/>
              </a:endParaRPr>
            </a:p>
          </p:txBody>
        </p:sp>
        <p:sp>
          <p:nvSpPr>
            <p:cNvPr id="212" name="Google Shape;212;p12"/>
            <p:cNvSpPr/>
            <p:nvPr/>
          </p:nvSpPr>
          <p:spPr>
            <a:xfrm>
              <a:off x="6941835" y="444137"/>
              <a:ext cx="152400" cy="6858000"/>
            </a:xfrm>
            <a:prstGeom prst="rect">
              <a:avLst/>
            </a:prstGeom>
            <a:solidFill>
              <a:srgbClr val="ED000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FFFFFF"/>
                </a:solidFill>
                <a:latin typeface="Arial"/>
                <a:ea typeface="Arial"/>
                <a:cs typeface="Arial"/>
                <a:sym typeface="Arial"/>
              </a:endParaRPr>
            </a:p>
          </p:txBody>
        </p:sp>
      </p:gr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7" name="Shape 217"/>
        <p:cNvGrpSpPr/>
        <p:nvPr/>
      </p:nvGrpSpPr>
      <p:grpSpPr>
        <a:xfrm>
          <a:off x="0" y="0"/>
          <a:ext cx="0" cy="0"/>
          <a:chOff x="0" y="0"/>
          <a:chExt cx="0" cy="0"/>
        </a:xfrm>
      </p:grpSpPr>
      <p:pic>
        <p:nvPicPr>
          <p:cNvPr descr="preencoded.png" id="218" name="Google Shape;218;p13"/>
          <p:cNvPicPr preferRelativeResize="0"/>
          <p:nvPr/>
        </p:nvPicPr>
        <p:blipFill rotWithShape="1">
          <a:blip r:embed="rId3">
            <a:alphaModFix/>
          </a:blip>
          <a:srcRect b="0" l="0" r="0" t="0"/>
          <a:stretch/>
        </p:blipFill>
        <p:spPr>
          <a:xfrm>
            <a:off x="0" y="0"/>
            <a:ext cx="9144000" cy="5143500"/>
          </a:xfrm>
          <a:prstGeom prst="rect">
            <a:avLst/>
          </a:prstGeom>
          <a:noFill/>
          <a:ln>
            <a:noFill/>
          </a:ln>
        </p:spPr>
      </p:pic>
      <p:sp>
        <p:nvSpPr>
          <p:cNvPr id="219" name="Google Shape;219;p13"/>
          <p:cNvSpPr/>
          <p:nvPr/>
        </p:nvSpPr>
        <p:spPr>
          <a:xfrm>
            <a:off x="571500" y="618353"/>
            <a:ext cx="8001000" cy="276820"/>
          </a:xfrm>
          <a:prstGeom prst="rect">
            <a:avLst/>
          </a:prstGeom>
          <a:noFill/>
          <a:ln>
            <a:noFill/>
          </a:ln>
        </p:spPr>
        <p:txBody>
          <a:bodyPr anchorCtr="0" anchor="t" bIns="0" lIns="0" spcFirstLastPara="1" rIns="0" wrap="square" tIns="0">
            <a:noAutofit/>
          </a:bodyPr>
          <a:lstStyle/>
          <a:p>
            <a:pPr indent="0" lvl="0" marL="0" marR="0" rtl="0" algn="l">
              <a:lnSpc>
                <a:spcPct val="137328"/>
              </a:lnSpc>
              <a:spcBef>
                <a:spcPts val="0"/>
              </a:spcBef>
              <a:spcAft>
                <a:spcPts val="0"/>
              </a:spcAft>
              <a:buClr>
                <a:srgbClr val="2B4C6B"/>
              </a:buClr>
              <a:buSzPts val="1602"/>
              <a:buFont typeface="Inter"/>
              <a:buNone/>
            </a:pPr>
            <a:r>
              <a:rPr b="1" i="0" lang="en-US" sz="1602" u="none" cap="none" strike="noStrike">
                <a:solidFill>
                  <a:srgbClr val="2B4C6B"/>
                </a:solidFill>
                <a:latin typeface="Inter"/>
                <a:ea typeface="Inter"/>
                <a:cs typeface="Inter"/>
                <a:sym typeface="Inter"/>
              </a:rPr>
              <a:t>THE BINDING CONSTRAINT</a:t>
            </a:r>
            <a:endParaRPr b="0" i="0" sz="1602" u="none" cap="none" strike="noStrike">
              <a:solidFill>
                <a:schemeClr val="dk1"/>
              </a:solidFill>
              <a:latin typeface="Calibri"/>
              <a:ea typeface="Calibri"/>
              <a:cs typeface="Calibri"/>
              <a:sym typeface="Calibri"/>
            </a:endParaRPr>
          </a:p>
        </p:txBody>
      </p:sp>
      <p:sp>
        <p:nvSpPr>
          <p:cNvPr id="220" name="Google Shape;220;p13"/>
          <p:cNvSpPr/>
          <p:nvPr/>
        </p:nvSpPr>
        <p:spPr>
          <a:xfrm>
            <a:off x="571500" y="1480961"/>
            <a:ext cx="8001000" cy="1000125"/>
          </a:xfrm>
          <a:prstGeom prst="rect">
            <a:avLst/>
          </a:prstGeom>
          <a:solidFill>
            <a:srgbClr val="2B4C6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1" name="Google Shape;221;p13"/>
          <p:cNvSpPr/>
          <p:nvPr/>
        </p:nvSpPr>
        <p:spPr>
          <a:xfrm>
            <a:off x="857250" y="1881011"/>
            <a:ext cx="7429500" cy="308604"/>
          </a:xfrm>
          <a:prstGeom prst="rect">
            <a:avLst/>
          </a:prstGeom>
          <a:noFill/>
          <a:ln>
            <a:noFill/>
          </a:ln>
        </p:spPr>
        <p:txBody>
          <a:bodyPr anchorCtr="0" anchor="t" bIns="0" lIns="0" spcFirstLastPara="1" rIns="0" wrap="square" tIns="0">
            <a:noAutofit/>
          </a:bodyPr>
          <a:lstStyle/>
          <a:p>
            <a:pPr indent="0" lvl="0" marL="0" marR="0" rtl="0" algn="l">
              <a:lnSpc>
                <a:spcPct val="132743"/>
              </a:lnSpc>
              <a:spcBef>
                <a:spcPts val="0"/>
              </a:spcBef>
              <a:spcAft>
                <a:spcPts val="0"/>
              </a:spcAft>
              <a:buClr>
                <a:srgbClr val="FFFFFF"/>
              </a:buClr>
              <a:buSzPts val="1808"/>
              <a:buFont typeface="Inter"/>
              <a:buNone/>
            </a:pPr>
            <a:r>
              <a:rPr b="1" i="0" lang="en-US" sz="1808" u="none" cap="none" strike="noStrike">
                <a:solidFill>
                  <a:srgbClr val="FFFFFF"/>
                </a:solidFill>
                <a:latin typeface="Inter"/>
                <a:ea typeface="Inter"/>
                <a:cs typeface="Inter"/>
                <a:sym typeface="Inter"/>
              </a:rPr>
              <a:t>SUSTAINABILITY ARCHITECTURE IS THE </a:t>
            </a:r>
            <a:r>
              <a:rPr b="1" i="0" lang="en-US" sz="1808" u="none" cap="none" strike="noStrike">
                <a:solidFill>
                  <a:srgbClr val="FF0000"/>
                </a:solidFill>
                <a:latin typeface="Inter"/>
                <a:ea typeface="Inter"/>
                <a:cs typeface="Inter"/>
                <a:sym typeface="Inter"/>
              </a:rPr>
              <a:t>DOMINANT GAP</a:t>
            </a:r>
            <a:endParaRPr b="0" i="0" sz="1808" u="none" cap="none" strike="noStrike">
              <a:solidFill>
                <a:schemeClr val="dk1"/>
              </a:solidFill>
              <a:latin typeface="Calibri"/>
              <a:ea typeface="Calibri"/>
              <a:cs typeface="Calibri"/>
              <a:sym typeface="Calibri"/>
            </a:endParaRPr>
          </a:p>
        </p:txBody>
      </p:sp>
      <p:sp>
        <p:nvSpPr>
          <p:cNvPr id="222" name="Google Shape;222;p13"/>
          <p:cNvSpPr/>
          <p:nvPr/>
        </p:nvSpPr>
        <p:spPr>
          <a:xfrm>
            <a:off x="571500" y="2781123"/>
            <a:ext cx="3929063" cy="207169"/>
          </a:xfrm>
          <a:prstGeom prst="rect">
            <a:avLst/>
          </a:prstGeom>
          <a:noFill/>
          <a:ln>
            <a:noFill/>
          </a:ln>
        </p:spPr>
        <p:txBody>
          <a:bodyPr anchorCtr="0" anchor="t" bIns="0" lIns="0" spcFirstLastPara="1" rIns="0" wrap="square" tIns="0">
            <a:noAutofit/>
          </a:bodyPr>
          <a:lstStyle/>
          <a:p>
            <a:pPr indent="0" lvl="0" marL="0" marR="0" rtl="0" algn="l">
              <a:lnSpc>
                <a:spcPct val="134115"/>
              </a:lnSpc>
              <a:spcBef>
                <a:spcPts val="0"/>
              </a:spcBef>
              <a:spcAft>
                <a:spcPts val="0"/>
              </a:spcAft>
              <a:buClr>
                <a:srgbClr val="2B4C6B"/>
              </a:buClr>
              <a:buSzPts val="1193"/>
              <a:buFont typeface="Inter"/>
              <a:buNone/>
            </a:pPr>
            <a:r>
              <a:rPr b="1" i="0" lang="en-US" sz="1193" u="none" cap="none" strike="noStrike">
                <a:solidFill>
                  <a:srgbClr val="2B4C6B"/>
                </a:solidFill>
                <a:latin typeface="Inter"/>
                <a:ea typeface="Inter"/>
                <a:cs typeface="Inter"/>
                <a:sym typeface="Inter"/>
              </a:rPr>
              <a:t>COST LAYER RIGOR</a:t>
            </a:r>
            <a:endParaRPr b="0" i="0" sz="1193" u="none" cap="none" strike="noStrike">
              <a:solidFill>
                <a:schemeClr val="dk1"/>
              </a:solidFill>
              <a:latin typeface="Calibri"/>
              <a:ea typeface="Calibri"/>
              <a:cs typeface="Calibri"/>
              <a:sym typeface="Calibri"/>
            </a:endParaRPr>
          </a:p>
        </p:txBody>
      </p:sp>
      <p:sp>
        <p:nvSpPr>
          <p:cNvPr id="223" name="Google Shape;223;p13"/>
          <p:cNvSpPr/>
          <p:nvPr/>
        </p:nvSpPr>
        <p:spPr>
          <a:xfrm>
            <a:off x="571500" y="3116880"/>
            <a:ext cx="3929063" cy="385763"/>
          </a:xfrm>
          <a:prstGeom prst="rect">
            <a:avLst/>
          </a:prstGeom>
          <a:noFill/>
          <a:ln>
            <a:noFill/>
          </a:ln>
        </p:spPr>
        <p:txBody>
          <a:bodyPr anchorCtr="0" anchor="t" bIns="0" lIns="0" spcFirstLastPara="1" rIns="0" wrap="square" tIns="0">
            <a:noAutofit/>
          </a:bodyPr>
          <a:lstStyle/>
          <a:p>
            <a:pPr indent="0" lvl="0" marL="0" marR="0" rtl="0" algn="l">
              <a:lnSpc>
                <a:spcPct val="159235"/>
              </a:lnSpc>
              <a:spcBef>
                <a:spcPts val="0"/>
              </a:spcBef>
              <a:spcAft>
                <a:spcPts val="0"/>
              </a:spcAft>
              <a:buClr>
                <a:srgbClr val="333333"/>
              </a:buClr>
              <a:buSzPts val="942"/>
              <a:buFont typeface="Inter"/>
              <a:buNone/>
            </a:pPr>
            <a:r>
              <a:rPr b="0" i="0" lang="en-US" sz="942" u="none" cap="none" strike="noStrike">
                <a:solidFill>
                  <a:srgbClr val="333333"/>
                </a:solidFill>
                <a:latin typeface="Inter"/>
                <a:ea typeface="Inter"/>
                <a:cs typeface="Inter"/>
                <a:sym typeface="Inter"/>
              </a:rPr>
              <a:t>Deep discipline around separating core operational costs from project-specific expenditures.</a:t>
            </a:r>
            <a:endParaRPr b="0" i="0" sz="942" u="none" cap="none" strike="noStrike">
              <a:solidFill>
                <a:schemeClr val="dk1"/>
              </a:solidFill>
              <a:latin typeface="Calibri"/>
              <a:ea typeface="Calibri"/>
              <a:cs typeface="Calibri"/>
              <a:sym typeface="Calibri"/>
            </a:endParaRPr>
          </a:p>
        </p:txBody>
      </p:sp>
      <p:sp>
        <p:nvSpPr>
          <p:cNvPr id="224" name="Google Shape;224;p13"/>
          <p:cNvSpPr/>
          <p:nvPr/>
        </p:nvSpPr>
        <p:spPr>
          <a:xfrm>
            <a:off x="4643438" y="2781123"/>
            <a:ext cx="3929063" cy="207169"/>
          </a:xfrm>
          <a:prstGeom prst="rect">
            <a:avLst/>
          </a:prstGeom>
          <a:noFill/>
          <a:ln>
            <a:noFill/>
          </a:ln>
        </p:spPr>
        <p:txBody>
          <a:bodyPr anchorCtr="0" anchor="t" bIns="0" lIns="0" spcFirstLastPara="1" rIns="0" wrap="square" tIns="0">
            <a:noAutofit/>
          </a:bodyPr>
          <a:lstStyle/>
          <a:p>
            <a:pPr indent="0" lvl="0" marL="0" marR="0" rtl="0" algn="l">
              <a:lnSpc>
                <a:spcPct val="134115"/>
              </a:lnSpc>
              <a:spcBef>
                <a:spcPts val="0"/>
              </a:spcBef>
              <a:spcAft>
                <a:spcPts val="0"/>
              </a:spcAft>
              <a:buClr>
                <a:srgbClr val="2B4C6B"/>
              </a:buClr>
              <a:buSzPts val="1193"/>
              <a:buFont typeface="Inter"/>
              <a:buNone/>
            </a:pPr>
            <a:r>
              <a:rPr b="1" i="0" lang="en-US" sz="1193" u="none" cap="none" strike="noStrike">
                <a:solidFill>
                  <a:srgbClr val="2B4C6B"/>
                </a:solidFill>
                <a:latin typeface="Inter"/>
                <a:ea typeface="Inter"/>
                <a:cs typeface="Inter"/>
                <a:sym typeface="Inter"/>
              </a:rPr>
              <a:t>REVENUE POSSIBILITIES</a:t>
            </a:r>
            <a:endParaRPr b="0" i="0" sz="1193" u="none" cap="none" strike="noStrike">
              <a:solidFill>
                <a:schemeClr val="dk1"/>
              </a:solidFill>
              <a:latin typeface="Calibri"/>
              <a:ea typeface="Calibri"/>
              <a:cs typeface="Calibri"/>
              <a:sym typeface="Calibri"/>
            </a:endParaRPr>
          </a:p>
        </p:txBody>
      </p:sp>
      <p:sp>
        <p:nvSpPr>
          <p:cNvPr id="225" name="Google Shape;225;p13"/>
          <p:cNvSpPr/>
          <p:nvPr/>
        </p:nvSpPr>
        <p:spPr>
          <a:xfrm>
            <a:off x="4643438" y="3116880"/>
            <a:ext cx="3929063" cy="385763"/>
          </a:xfrm>
          <a:prstGeom prst="rect">
            <a:avLst/>
          </a:prstGeom>
          <a:noFill/>
          <a:ln>
            <a:noFill/>
          </a:ln>
        </p:spPr>
        <p:txBody>
          <a:bodyPr anchorCtr="0" anchor="t" bIns="0" lIns="0" spcFirstLastPara="1" rIns="0" wrap="square" tIns="0">
            <a:noAutofit/>
          </a:bodyPr>
          <a:lstStyle/>
          <a:p>
            <a:pPr indent="0" lvl="0" marL="0" marR="0" rtl="0" algn="l">
              <a:lnSpc>
                <a:spcPct val="159235"/>
              </a:lnSpc>
              <a:spcBef>
                <a:spcPts val="0"/>
              </a:spcBef>
              <a:spcAft>
                <a:spcPts val="0"/>
              </a:spcAft>
              <a:buClr>
                <a:srgbClr val="333333"/>
              </a:buClr>
              <a:buSzPts val="942"/>
              <a:buFont typeface="Inter"/>
              <a:buNone/>
            </a:pPr>
            <a:r>
              <a:rPr b="0" i="0" lang="en-US" sz="942" u="none" cap="none" strike="noStrike">
                <a:solidFill>
                  <a:srgbClr val="333333"/>
                </a:solidFill>
                <a:latin typeface="Inter"/>
                <a:ea typeface="Inter"/>
                <a:cs typeface="Inter"/>
                <a:sym typeface="Inter"/>
              </a:rPr>
              <a:t>Mapping credible pathways for cost recovery and identifying potential revenue streams.</a:t>
            </a:r>
            <a:endParaRPr b="0" i="0" sz="942" u="none" cap="none" strike="noStrike">
              <a:solidFill>
                <a:schemeClr val="dk1"/>
              </a:solidFill>
              <a:latin typeface="Calibri"/>
              <a:ea typeface="Calibri"/>
              <a:cs typeface="Calibri"/>
              <a:sym typeface="Calibri"/>
            </a:endParaRPr>
          </a:p>
        </p:txBody>
      </p:sp>
      <p:sp>
        <p:nvSpPr>
          <p:cNvPr id="226" name="Google Shape;226;p13"/>
          <p:cNvSpPr/>
          <p:nvPr/>
        </p:nvSpPr>
        <p:spPr>
          <a:xfrm>
            <a:off x="571500" y="3859830"/>
            <a:ext cx="3929063" cy="207169"/>
          </a:xfrm>
          <a:prstGeom prst="rect">
            <a:avLst/>
          </a:prstGeom>
          <a:noFill/>
          <a:ln>
            <a:noFill/>
          </a:ln>
        </p:spPr>
        <p:txBody>
          <a:bodyPr anchorCtr="0" anchor="t" bIns="0" lIns="0" spcFirstLastPara="1" rIns="0" wrap="square" tIns="0">
            <a:noAutofit/>
          </a:bodyPr>
          <a:lstStyle/>
          <a:p>
            <a:pPr indent="0" lvl="0" marL="0" marR="0" rtl="0" algn="l">
              <a:lnSpc>
                <a:spcPct val="134115"/>
              </a:lnSpc>
              <a:spcBef>
                <a:spcPts val="0"/>
              </a:spcBef>
              <a:spcAft>
                <a:spcPts val="0"/>
              </a:spcAft>
              <a:buClr>
                <a:srgbClr val="2B4C6B"/>
              </a:buClr>
              <a:buSzPts val="1193"/>
              <a:buFont typeface="Inter"/>
              <a:buNone/>
            </a:pPr>
            <a:r>
              <a:rPr b="1" i="0" lang="en-US" sz="1193" u="none" cap="none" strike="noStrike">
                <a:solidFill>
                  <a:srgbClr val="2B4C6B"/>
                </a:solidFill>
                <a:latin typeface="Inter"/>
                <a:ea typeface="Inter"/>
                <a:cs typeface="Inter"/>
                <a:sym typeface="Inter"/>
              </a:rPr>
              <a:t>DEPENDENCY MAPPING</a:t>
            </a:r>
            <a:endParaRPr b="0" i="0" sz="1193" u="none" cap="none" strike="noStrike">
              <a:solidFill>
                <a:schemeClr val="dk1"/>
              </a:solidFill>
              <a:latin typeface="Calibri"/>
              <a:ea typeface="Calibri"/>
              <a:cs typeface="Calibri"/>
              <a:sym typeface="Calibri"/>
            </a:endParaRPr>
          </a:p>
        </p:txBody>
      </p:sp>
      <p:sp>
        <p:nvSpPr>
          <p:cNvPr id="227" name="Google Shape;227;p13"/>
          <p:cNvSpPr/>
          <p:nvPr/>
        </p:nvSpPr>
        <p:spPr>
          <a:xfrm>
            <a:off x="571500" y="4195586"/>
            <a:ext cx="3929063" cy="385763"/>
          </a:xfrm>
          <a:prstGeom prst="rect">
            <a:avLst/>
          </a:prstGeom>
          <a:noFill/>
          <a:ln>
            <a:noFill/>
          </a:ln>
        </p:spPr>
        <p:txBody>
          <a:bodyPr anchorCtr="0" anchor="t" bIns="0" lIns="0" spcFirstLastPara="1" rIns="0" wrap="square" tIns="0">
            <a:noAutofit/>
          </a:bodyPr>
          <a:lstStyle/>
          <a:p>
            <a:pPr indent="0" lvl="0" marL="0" marR="0" rtl="0" algn="l">
              <a:lnSpc>
                <a:spcPct val="159235"/>
              </a:lnSpc>
              <a:spcBef>
                <a:spcPts val="0"/>
              </a:spcBef>
              <a:spcAft>
                <a:spcPts val="0"/>
              </a:spcAft>
              <a:buClr>
                <a:srgbClr val="333333"/>
              </a:buClr>
              <a:buSzPts val="942"/>
              <a:buFont typeface="Inter"/>
              <a:buNone/>
            </a:pPr>
            <a:r>
              <a:rPr b="0" i="0" lang="en-US" sz="942" u="none" cap="none" strike="noStrike">
                <a:solidFill>
                  <a:srgbClr val="333333"/>
                </a:solidFill>
                <a:latin typeface="Inter"/>
                <a:ea typeface="Inter"/>
                <a:cs typeface="Inter"/>
                <a:sym typeface="Inter"/>
              </a:rPr>
              <a:t>Understanding structural dependencies on grants and identifying risks to long-term viability.</a:t>
            </a:r>
            <a:endParaRPr b="0" i="0" sz="942" u="none" cap="none" strike="noStrike">
              <a:solidFill>
                <a:schemeClr val="dk1"/>
              </a:solidFill>
              <a:latin typeface="Calibri"/>
              <a:ea typeface="Calibri"/>
              <a:cs typeface="Calibri"/>
              <a:sym typeface="Calibri"/>
            </a:endParaRPr>
          </a:p>
        </p:txBody>
      </p:sp>
      <p:sp>
        <p:nvSpPr>
          <p:cNvPr id="228" name="Google Shape;228;p13"/>
          <p:cNvSpPr/>
          <p:nvPr/>
        </p:nvSpPr>
        <p:spPr>
          <a:xfrm>
            <a:off x="4643438" y="3859830"/>
            <a:ext cx="3929063" cy="207169"/>
          </a:xfrm>
          <a:prstGeom prst="rect">
            <a:avLst/>
          </a:prstGeom>
          <a:noFill/>
          <a:ln>
            <a:noFill/>
          </a:ln>
        </p:spPr>
        <p:txBody>
          <a:bodyPr anchorCtr="0" anchor="t" bIns="0" lIns="0" spcFirstLastPara="1" rIns="0" wrap="square" tIns="0">
            <a:noAutofit/>
          </a:bodyPr>
          <a:lstStyle/>
          <a:p>
            <a:pPr indent="0" lvl="0" marL="0" marR="0" rtl="0" algn="l">
              <a:lnSpc>
                <a:spcPct val="134115"/>
              </a:lnSpc>
              <a:spcBef>
                <a:spcPts val="0"/>
              </a:spcBef>
              <a:spcAft>
                <a:spcPts val="0"/>
              </a:spcAft>
              <a:buClr>
                <a:srgbClr val="2B4C6B"/>
              </a:buClr>
              <a:buSzPts val="1193"/>
              <a:buFont typeface="Inter"/>
              <a:buNone/>
            </a:pPr>
            <a:r>
              <a:rPr b="1" i="0" lang="en-US" sz="1193" u="none" cap="none" strike="noStrike">
                <a:solidFill>
                  <a:srgbClr val="2B4C6B"/>
                </a:solidFill>
                <a:latin typeface="Inter"/>
                <a:ea typeface="Inter"/>
                <a:cs typeface="Inter"/>
                <a:sym typeface="Inter"/>
              </a:rPr>
              <a:t>SCENARIO STRESS TESTING</a:t>
            </a:r>
            <a:endParaRPr b="0" i="0" sz="1193" u="none" cap="none" strike="noStrike">
              <a:solidFill>
                <a:schemeClr val="dk1"/>
              </a:solidFill>
              <a:latin typeface="Calibri"/>
              <a:ea typeface="Calibri"/>
              <a:cs typeface="Calibri"/>
              <a:sym typeface="Calibri"/>
            </a:endParaRPr>
          </a:p>
        </p:txBody>
      </p:sp>
      <p:sp>
        <p:nvSpPr>
          <p:cNvPr id="229" name="Google Shape;229;p13"/>
          <p:cNvSpPr/>
          <p:nvPr/>
        </p:nvSpPr>
        <p:spPr>
          <a:xfrm>
            <a:off x="4643438" y="4195586"/>
            <a:ext cx="3929063" cy="385763"/>
          </a:xfrm>
          <a:prstGeom prst="rect">
            <a:avLst/>
          </a:prstGeom>
          <a:noFill/>
          <a:ln>
            <a:noFill/>
          </a:ln>
        </p:spPr>
        <p:txBody>
          <a:bodyPr anchorCtr="0" anchor="t" bIns="0" lIns="0" spcFirstLastPara="1" rIns="0" wrap="square" tIns="0">
            <a:noAutofit/>
          </a:bodyPr>
          <a:lstStyle/>
          <a:p>
            <a:pPr indent="0" lvl="0" marL="0" marR="0" rtl="0" algn="l">
              <a:lnSpc>
                <a:spcPct val="159235"/>
              </a:lnSpc>
              <a:spcBef>
                <a:spcPts val="0"/>
              </a:spcBef>
              <a:spcAft>
                <a:spcPts val="0"/>
              </a:spcAft>
              <a:buClr>
                <a:srgbClr val="333333"/>
              </a:buClr>
              <a:buSzPts val="942"/>
              <a:buFont typeface="Inter"/>
              <a:buNone/>
            </a:pPr>
            <a:r>
              <a:rPr b="0" i="0" lang="en-US" sz="942" u="none" cap="none" strike="noStrike">
                <a:solidFill>
                  <a:srgbClr val="333333"/>
                </a:solidFill>
                <a:latin typeface="Inter"/>
                <a:ea typeface="Inter"/>
                <a:cs typeface="Inter"/>
                <a:sym typeface="Inter"/>
              </a:rPr>
              <a:t>Applying structural discipline to test the model against various capital and operational scenarios.</a:t>
            </a:r>
            <a:endParaRPr b="0" i="0" sz="942" u="none" cap="none" strike="noStrike">
              <a:solidFill>
                <a:schemeClr val="dk1"/>
              </a:solidFill>
              <a:latin typeface="Calibri"/>
              <a:ea typeface="Calibri"/>
              <a:cs typeface="Calibri"/>
              <a:sym typeface="Calibri"/>
            </a:endParaRPr>
          </a:p>
        </p:txBody>
      </p:sp>
      <p:grpSp>
        <p:nvGrpSpPr>
          <p:cNvPr id="230" name="Google Shape;230;p13"/>
          <p:cNvGrpSpPr/>
          <p:nvPr/>
        </p:nvGrpSpPr>
        <p:grpSpPr>
          <a:xfrm>
            <a:off x="8829794" y="200"/>
            <a:ext cx="314336" cy="5143500"/>
            <a:chOff x="6643961" y="444137"/>
            <a:chExt cx="450274" cy="6858000"/>
          </a:xfrm>
        </p:grpSpPr>
        <p:sp>
          <p:nvSpPr>
            <p:cNvPr id="231" name="Google Shape;231;p13"/>
            <p:cNvSpPr/>
            <p:nvPr/>
          </p:nvSpPr>
          <p:spPr>
            <a:xfrm>
              <a:off x="6643961" y="444137"/>
              <a:ext cx="152400" cy="6858000"/>
            </a:xfrm>
            <a:prstGeom prst="rect">
              <a:avLst/>
            </a:prstGeom>
            <a:solidFill>
              <a:srgbClr val="FF3399"/>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FFFFFF"/>
                </a:solidFill>
                <a:latin typeface="Arial"/>
                <a:ea typeface="Arial"/>
                <a:cs typeface="Arial"/>
                <a:sym typeface="Arial"/>
              </a:endParaRPr>
            </a:p>
          </p:txBody>
        </p:sp>
        <p:sp>
          <p:nvSpPr>
            <p:cNvPr id="232" name="Google Shape;232;p13"/>
            <p:cNvSpPr/>
            <p:nvPr/>
          </p:nvSpPr>
          <p:spPr>
            <a:xfrm>
              <a:off x="6792898" y="444137"/>
              <a:ext cx="152400" cy="6858000"/>
            </a:xfrm>
            <a:prstGeom prst="rect">
              <a:avLst/>
            </a:prstGeom>
            <a:solidFill>
              <a:srgbClr val="FFC00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FFFFFF"/>
                </a:solidFill>
                <a:latin typeface="Arial"/>
                <a:ea typeface="Arial"/>
                <a:cs typeface="Arial"/>
                <a:sym typeface="Arial"/>
              </a:endParaRPr>
            </a:p>
          </p:txBody>
        </p:sp>
        <p:sp>
          <p:nvSpPr>
            <p:cNvPr id="233" name="Google Shape;233;p13"/>
            <p:cNvSpPr/>
            <p:nvPr/>
          </p:nvSpPr>
          <p:spPr>
            <a:xfrm>
              <a:off x="6941835" y="444137"/>
              <a:ext cx="152400" cy="6858000"/>
            </a:xfrm>
            <a:prstGeom prst="rect">
              <a:avLst/>
            </a:prstGeom>
            <a:solidFill>
              <a:srgbClr val="ED000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FFFFFF"/>
                </a:solidFill>
                <a:latin typeface="Arial"/>
                <a:ea typeface="Arial"/>
                <a:cs typeface="Arial"/>
                <a:sym typeface="Arial"/>
              </a:endParaRPr>
            </a:p>
          </p:txBody>
        </p:sp>
      </p:gr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8" name="Shape 238"/>
        <p:cNvGrpSpPr/>
        <p:nvPr/>
      </p:nvGrpSpPr>
      <p:grpSpPr>
        <a:xfrm>
          <a:off x="0" y="0"/>
          <a:ext cx="0" cy="0"/>
          <a:chOff x="0" y="0"/>
          <a:chExt cx="0" cy="0"/>
        </a:xfrm>
      </p:grpSpPr>
      <p:pic>
        <p:nvPicPr>
          <p:cNvPr descr="preencoded.png" id="239" name="Google Shape;239;p14"/>
          <p:cNvPicPr preferRelativeResize="0"/>
          <p:nvPr/>
        </p:nvPicPr>
        <p:blipFill rotWithShape="1">
          <a:blip r:embed="rId3">
            <a:alphaModFix/>
          </a:blip>
          <a:srcRect b="0" l="0" r="0" t="0"/>
          <a:stretch/>
        </p:blipFill>
        <p:spPr>
          <a:xfrm>
            <a:off x="0" y="0"/>
            <a:ext cx="9144000" cy="5143500"/>
          </a:xfrm>
          <a:prstGeom prst="rect">
            <a:avLst/>
          </a:prstGeom>
          <a:noFill/>
          <a:ln>
            <a:noFill/>
          </a:ln>
        </p:spPr>
      </p:pic>
      <p:sp>
        <p:nvSpPr>
          <p:cNvPr id="240" name="Google Shape;240;p14"/>
          <p:cNvSpPr/>
          <p:nvPr/>
        </p:nvSpPr>
        <p:spPr>
          <a:xfrm>
            <a:off x="571500" y="618353"/>
            <a:ext cx="8001000" cy="276820"/>
          </a:xfrm>
          <a:prstGeom prst="rect">
            <a:avLst/>
          </a:prstGeom>
          <a:noFill/>
          <a:ln>
            <a:noFill/>
          </a:ln>
        </p:spPr>
        <p:txBody>
          <a:bodyPr anchorCtr="0" anchor="t" bIns="0" lIns="0" spcFirstLastPara="1" rIns="0" wrap="square" tIns="0">
            <a:noAutofit/>
          </a:bodyPr>
          <a:lstStyle/>
          <a:p>
            <a:pPr indent="0" lvl="0" marL="0" marR="0" rtl="0" algn="l">
              <a:lnSpc>
                <a:spcPct val="137328"/>
              </a:lnSpc>
              <a:spcBef>
                <a:spcPts val="0"/>
              </a:spcBef>
              <a:spcAft>
                <a:spcPts val="0"/>
              </a:spcAft>
              <a:buClr>
                <a:srgbClr val="2B4C6B"/>
              </a:buClr>
              <a:buSzPts val="1602"/>
              <a:buFont typeface="Inter"/>
              <a:buNone/>
            </a:pPr>
            <a:r>
              <a:rPr b="1" i="0" lang="en-US" sz="1602" u="none" cap="none" strike="noStrike">
                <a:solidFill>
                  <a:srgbClr val="2B4C6B"/>
                </a:solidFill>
                <a:latin typeface="Inter"/>
                <a:ea typeface="Inter"/>
                <a:cs typeface="Inter"/>
                <a:sym typeface="Inter"/>
              </a:rPr>
              <a:t>THE CALIBRATION GAP</a:t>
            </a:r>
            <a:endParaRPr b="0" i="0" sz="1602" u="none" cap="none" strike="noStrike">
              <a:solidFill>
                <a:schemeClr val="dk1"/>
              </a:solidFill>
              <a:latin typeface="Calibri"/>
              <a:ea typeface="Calibri"/>
              <a:cs typeface="Calibri"/>
              <a:sym typeface="Calibri"/>
            </a:endParaRPr>
          </a:p>
        </p:txBody>
      </p:sp>
      <p:sp>
        <p:nvSpPr>
          <p:cNvPr id="241" name="Google Shape;241;p14"/>
          <p:cNvSpPr/>
          <p:nvPr/>
        </p:nvSpPr>
        <p:spPr>
          <a:xfrm>
            <a:off x="571500" y="1966736"/>
            <a:ext cx="3571875" cy="754335"/>
          </a:xfrm>
          <a:prstGeom prst="rect">
            <a:avLst/>
          </a:prstGeom>
          <a:noFill/>
          <a:ln>
            <a:noFill/>
          </a:ln>
        </p:spPr>
        <p:txBody>
          <a:bodyPr anchorCtr="0" anchor="t" bIns="0" lIns="0" spcFirstLastPara="1" rIns="0" wrap="square" tIns="0">
            <a:noAutofit/>
          </a:bodyPr>
          <a:lstStyle/>
          <a:p>
            <a:pPr indent="0" lvl="0" marL="0" marR="0" rtl="0" algn="l">
              <a:lnSpc>
                <a:spcPct val="123152"/>
              </a:lnSpc>
              <a:spcBef>
                <a:spcPts val="0"/>
              </a:spcBef>
              <a:spcAft>
                <a:spcPts val="0"/>
              </a:spcAft>
              <a:buClr>
                <a:srgbClr val="2B4C6B"/>
              </a:buClr>
              <a:buSzPts val="2436"/>
              <a:buFont typeface="Inter"/>
              <a:buNone/>
            </a:pPr>
            <a:r>
              <a:rPr b="1" i="0" lang="en-US" sz="2436" u="none" cap="none" strike="noStrike">
                <a:solidFill>
                  <a:srgbClr val="2B4C6B"/>
                </a:solidFill>
                <a:latin typeface="Inter"/>
                <a:ea typeface="Inter"/>
                <a:cs typeface="Inter"/>
                <a:sym typeface="Inter"/>
              </a:rPr>
              <a:t>Optimism Skew in </a:t>
            </a:r>
            <a:r>
              <a:rPr b="1" i="0" lang="en-US" sz="2436" u="none" cap="none" strike="noStrike">
                <a:solidFill>
                  <a:srgbClr val="FF0000"/>
                </a:solidFill>
                <a:latin typeface="Inter"/>
                <a:ea typeface="Inter"/>
                <a:cs typeface="Inter"/>
                <a:sym typeface="Inter"/>
              </a:rPr>
              <a:t>Sustainability</a:t>
            </a:r>
            <a:endParaRPr b="0" i="0" sz="2436" u="none" cap="none" strike="noStrike">
              <a:solidFill>
                <a:schemeClr val="dk1"/>
              </a:solidFill>
              <a:latin typeface="Calibri"/>
              <a:ea typeface="Calibri"/>
              <a:cs typeface="Calibri"/>
              <a:sym typeface="Calibri"/>
            </a:endParaRPr>
          </a:p>
        </p:txBody>
      </p:sp>
      <p:sp>
        <p:nvSpPr>
          <p:cNvPr id="242" name="Google Shape;242;p14"/>
          <p:cNvSpPr/>
          <p:nvPr/>
        </p:nvSpPr>
        <p:spPr>
          <a:xfrm>
            <a:off x="571500" y="3006821"/>
            <a:ext cx="3571875" cy="707231"/>
          </a:xfrm>
          <a:prstGeom prst="rect">
            <a:avLst/>
          </a:prstGeom>
          <a:noFill/>
          <a:ln>
            <a:noFill/>
          </a:ln>
        </p:spPr>
        <p:txBody>
          <a:bodyPr anchorCtr="0" anchor="t" bIns="0" lIns="0" spcFirstLastPara="1" rIns="0" wrap="square" tIns="0">
            <a:noAutofit/>
          </a:bodyPr>
          <a:lstStyle/>
          <a:p>
            <a:pPr indent="0" lvl="0" marL="0" marR="0" rtl="0" algn="l">
              <a:lnSpc>
                <a:spcPct val="163934"/>
              </a:lnSpc>
              <a:spcBef>
                <a:spcPts val="0"/>
              </a:spcBef>
              <a:spcAft>
                <a:spcPts val="0"/>
              </a:spcAft>
              <a:buClr>
                <a:srgbClr val="333333"/>
              </a:buClr>
              <a:buSzPts val="1159"/>
              <a:buFont typeface="Inter"/>
              <a:buNone/>
            </a:pPr>
            <a:r>
              <a:rPr b="0" i="0" lang="en-US" sz="1159" u="none" cap="none" strike="noStrike">
                <a:solidFill>
                  <a:srgbClr val="333333"/>
                </a:solidFill>
                <a:latin typeface="Inter"/>
                <a:ea typeface="Inter"/>
                <a:cs typeface="Inter"/>
                <a:sym typeface="Inter"/>
              </a:rPr>
              <a:t>Projects tend to overestimate readiness, particularly around business and financial sustainability.</a:t>
            </a:r>
            <a:endParaRPr b="0" i="0" sz="1159" u="none" cap="none" strike="noStrike">
              <a:solidFill>
                <a:schemeClr val="dk1"/>
              </a:solidFill>
              <a:latin typeface="Calibri"/>
              <a:ea typeface="Calibri"/>
              <a:cs typeface="Calibri"/>
              <a:sym typeface="Calibri"/>
            </a:endParaRPr>
          </a:p>
        </p:txBody>
      </p:sp>
      <p:sp>
        <p:nvSpPr>
          <p:cNvPr id="243" name="Google Shape;243;p14"/>
          <p:cNvSpPr/>
          <p:nvPr/>
        </p:nvSpPr>
        <p:spPr>
          <a:xfrm>
            <a:off x="571500" y="3871215"/>
            <a:ext cx="3571875" cy="707231"/>
          </a:xfrm>
          <a:prstGeom prst="rect">
            <a:avLst/>
          </a:prstGeom>
          <a:noFill/>
          <a:ln>
            <a:noFill/>
          </a:ln>
        </p:spPr>
        <p:txBody>
          <a:bodyPr anchorCtr="0" anchor="t" bIns="0" lIns="0" spcFirstLastPara="1" rIns="0" wrap="square" tIns="0">
            <a:noAutofit/>
          </a:bodyPr>
          <a:lstStyle/>
          <a:p>
            <a:pPr indent="0" lvl="0" marL="0" marR="0" rtl="0" algn="l">
              <a:lnSpc>
                <a:spcPct val="163934"/>
              </a:lnSpc>
              <a:spcBef>
                <a:spcPts val="0"/>
              </a:spcBef>
              <a:spcAft>
                <a:spcPts val="0"/>
              </a:spcAft>
              <a:buClr>
                <a:srgbClr val="333333"/>
              </a:buClr>
              <a:buSzPts val="1159"/>
              <a:buFont typeface="Inter"/>
              <a:buNone/>
            </a:pPr>
            <a:r>
              <a:rPr b="0" i="0" lang="en-US" sz="1159" u="none" cap="none" strike="noStrike">
                <a:solidFill>
                  <a:srgbClr val="333333"/>
                </a:solidFill>
                <a:latin typeface="Inter"/>
                <a:ea typeface="Inter"/>
                <a:cs typeface="Inter"/>
                <a:sym typeface="Inter"/>
              </a:rPr>
              <a:t>Recognizing this gap is a </a:t>
            </a:r>
            <a:r>
              <a:rPr b="1" i="0" lang="en-US" sz="1090" u="none" cap="none" strike="noStrike">
                <a:solidFill>
                  <a:srgbClr val="FF0000"/>
                </a:solidFill>
                <a:latin typeface="Inter"/>
                <a:ea typeface="Inter"/>
                <a:cs typeface="Inter"/>
                <a:sym typeface="Inter"/>
              </a:rPr>
              <a:t>calibration moment</a:t>
            </a:r>
            <a:r>
              <a:rPr b="0" i="0" lang="en-US" sz="1159" u="none" cap="none" strike="noStrike">
                <a:solidFill>
                  <a:srgbClr val="333333"/>
                </a:solidFill>
                <a:latin typeface="Inter"/>
                <a:ea typeface="Inter"/>
                <a:cs typeface="Inter"/>
                <a:sym typeface="Inter"/>
              </a:rPr>
              <a:t>, not a failure. It is core to improving capital judgment.</a:t>
            </a:r>
            <a:endParaRPr b="0" i="0" sz="1159" u="none" cap="none" strike="noStrike">
              <a:solidFill>
                <a:schemeClr val="dk1"/>
              </a:solidFill>
              <a:latin typeface="Calibri"/>
              <a:ea typeface="Calibri"/>
              <a:cs typeface="Calibri"/>
              <a:sym typeface="Calibri"/>
            </a:endParaRPr>
          </a:p>
        </p:txBody>
      </p:sp>
      <p:sp>
        <p:nvSpPr>
          <p:cNvPr id="244" name="Google Shape;244;p14"/>
          <p:cNvSpPr/>
          <p:nvPr/>
        </p:nvSpPr>
        <p:spPr>
          <a:xfrm>
            <a:off x="4943475" y="2046210"/>
            <a:ext cx="3629025" cy="155377"/>
          </a:xfrm>
          <a:prstGeom prst="rect">
            <a:avLst/>
          </a:prstGeom>
          <a:noFill/>
          <a:ln>
            <a:noFill/>
          </a:ln>
        </p:spPr>
        <p:txBody>
          <a:bodyPr anchorCtr="0" anchor="t" bIns="0" lIns="0" spcFirstLastPara="1" rIns="0" wrap="square" tIns="0">
            <a:noAutofit/>
          </a:bodyPr>
          <a:lstStyle/>
          <a:p>
            <a:pPr indent="0" lvl="0" marL="0" marR="0" rtl="0" algn="l">
              <a:lnSpc>
                <a:spcPct val="135593"/>
              </a:lnSpc>
              <a:spcBef>
                <a:spcPts val="0"/>
              </a:spcBef>
              <a:spcAft>
                <a:spcPts val="0"/>
              </a:spcAft>
              <a:buClr>
                <a:srgbClr val="2B4C6B"/>
              </a:buClr>
              <a:buSzPts val="885"/>
              <a:buFont typeface="Inter"/>
              <a:buNone/>
            </a:pPr>
            <a:r>
              <a:rPr b="1" i="0" lang="en-US" sz="885" u="none" cap="none" strike="noStrike">
                <a:solidFill>
                  <a:srgbClr val="2B4C6B"/>
                </a:solidFill>
                <a:latin typeface="Inter"/>
                <a:ea typeface="Inter"/>
                <a:cs typeface="Inter"/>
                <a:sym typeface="Inter"/>
              </a:rPr>
              <a:t>SELF-ASSESSMENT</a:t>
            </a:r>
            <a:endParaRPr b="0" i="0" sz="885" u="none" cap="none" strike="noStrike">
              <a:solidFill>
                <a:schemeClr val="dk1"/>
              </a:solidFill>
              <a:latin typeface="Calibri"/>
              <a:ea typeface="Calibri"/>
              <a:cs typeface="Calibri"/>
              <a:sym typeface="Calibri"/>
            </a:endParaRPr>
          </a:p>
        </p:txBody>
      </p:sp>
      <p:sp>
        <p:nvSpPr>
          <p:cNvPr id="245" name="Google Shape;245;p14"/>
          <p:cNvSpPr/>
          <p:nvPr/>
        </p:nvSpPr>
        <p:spPr>
          <a:xfrm>
            <a:off x="4943475" y="3117772"/>
            <a:ext cx="3629025" cy="155377"/>
          </a:xfrm>
          <a:prstGeom prst="rect">
            <a:avLst/>
          </a:prstGeom>
          <a:noFill/>
          <a:ln>
            <a:noFill/>
          </a:ln>
        </p:spPr>
        <p:txBody>
          <a:bodyPr anchorCtr="0" anchor="t" bIns="0" lIns="0" spcFirstLastPara="1" rIns="0" wrap="square" tIns="0">
            <a:noAutofit/>
          </a:bodyPr>
          <a:lstStyle/>
          <a:p>
            <a:pPr indent="0" lvl="0" marL="0" marR="0" rtl="0" algn="l">
              <a:lnSpc>
                <a:spcPct val="135593"/>
              </a:lnSpc>
              <a:spcBef>
                <a:spcPts val="0"/>
              </a:spcBef>
              <a:spcAft>
                <a:spcPts val="0"/>
              </a:spcAft>
              <a:buClr>
                <a:srgbClr val="2B4C6B"/>
              </a:buClr>
              <a:buSzPts val="885"/>
              <a:buFont typeface="Inter"/>
              <a:buNone/>
            </a:pPr>
            <a:r>
              <a:rPr b="1" i="0" lang="en-US" sz="885" u="none" cap="none" strike="noStrike">
                <a:solidFill>
                  <a:srgbClr val="2B4C6B"/>
                </a:solidFill>
                <a:latin typeface="Inter"/>
                <a:ea typeface="Inter"/>
                <a:cs typeface="Inter"/>
                <a:sym typeface="Inter"/>
              </a:rPr>
              <a:t>INDEPENDENT REALITY</a:t>
            </a:r>
            <a:endParaRPr b="0" i="0" sz="885" u="none" cap="none" strike="noStrike">
              <a:solidFill>
                <a:schemeClr val="dk1"/>
              </a:solidFill>
              <a:latin typeface="Calibri"/>
              <a:ea typeface="Calibri"/>
              <a:cs typeface="Calibri"/>
              <a:sym typeface="Calibri"/>
            </a:endParaRPr>
          </a:p>
        </p:txBody>
      </p:sp>
      <p:pic>
        <p:nvPicPr>
          <p:cNvPr descr="preencoded.png" id="246" name="Google Shape;246;p14"/>
          <p:cNvPicPr preferRelativeResize="0"/>
          <p:nvPr/>
        </p:nvPicPr>
        <p:blipFill rotWithShape="1">
          <a:blip r:embed="rId4">
            <a:alphaModFix/>
          </a:blip>
          <a:srcRect b="0" l="0" r="0" t="0"/>
          <a:stretch/>
        </p:blipFill>
        <p:spPr>
          <a:xfrm>
            <a:off x="7984034" y="2195336"/>
            <a:ext cx="285750" cy="285750"/>
          </a:xfrm>
          <a:prstGeom prst="rect">
            <a:avLst/>
          </a:prstGeom>
          <a:noFill/>
          <a:ln>
            <a:noFill/>
          </a:ln>
        </p:spPr>
      </p:pic>
      <p:sp>
        <p:nvSpPr>
          <p:cNvPr id="247" name="Google Shape;247;p14"/>
          <p:cNvSpPr/>
          <p:nvPr/>
        </p:nvSpPr>
        <p:spPr>
          <a:xfrm>
            <a:off x="7824192" y="2552523"/>
            <a:ext cx="605433" cy="275034"/>
          </a:xfrm>
          <a:prstGeom prst="rect">
            <a:avLst/>
          </a:prstGeom>
          <a:noFill/>
          <a:ln>
            <a:noFill/>
          </a:ln>
        </p:spPr>
        <p:txBody>
          <a:bodyPr anchorCtr="0" anchor="t" bIns="0" lIns="0" spcFirstLastPara="1" rIns="0" wrap="square" tIns="0">
            <a:noAutofit/>
          </a:bodyPr>
          <a:lstStyle/>
          <a:p>
            <a:pPr indent="0" lvl="0" marL="0" marR="0" rtl="0" algn="ctr">
              <a:lnSpc>
                <a:spcPct val="140306"/>
              </a:lnSpc>
              <a:spcBef>
                <a:spcPts val="0"/>
              </a:spcBef>
              <a:spcAft>
                <a:spcPts val="0"/>
              </a:spcAft>
              <a:buClr>
                <a:srgbClr val="FF0000"/>
              </a:buClr>
              <a:buSzPts val="784"/>
              <a:buFont typeface="Inter"/>
              <a:buNone/>
            </a:pPr>
            <a:r>
              <a:rPr b="1" i="0" lang="en-US" sz="784" u="none" cap="none" strike="noStrike">
                <a:solidFill>
                  <a:srgbClr val="FF0000"/>
                </a:solidFill>
                <a:latin typeface="Inter"/>
                <a:ea typeface="Inter"/>
                <a:cs typeface="Inter"/>
                <a:sym typeface="Inter"/>
              </a:rPr>
              <a:t>OPTIMISM</a:t>
            </a:r>
            <a:br>
              <a:rPr b="1" i="0" lang="en-US" sz="784" u="none" cap="none" strike="noStrike">
                <a:solidFill>
                  <a:srgbClr val="FF0000"/>
                </a:solidFill>
                <a:latin typeface="Inter"/>
                <a:ea typeface="Inter"/>
                <a:cs typeface="Inter"/>
                <a:sym typeface="Inter"/>
              </a:rPr>
            </a:br>
            <a:r>
              <a:rPr b="1" i="0" lang="en-US" sz="784" u="none" cap="none" strike="noStrike">
                <a:solidFill>
                  <a:srgbClr val="FF0000"/>
                </a:solidFill>
                <a:latin typeface="Inter"/>
                <a:ea typeface="Inter"/>
                <a:cs typeface="Inter"/>
                <a:sym typeface="Inter"/>
              </a:rPr>
              <a:t>GAP</a:t>
            </a:r>
            <a:endParaRPr b="0" i="0" sz="784" u="none" cap="none" strike="noStrike">
              <a:solidFill>
                <a:schemeClr val="dk1"/>
              </a:solidFill>
              <a:latin typeface="Calibri"/>
              <a:ea typeface="Calibri"/>
              <a:cs typeface="Calibri"/>
              <a:sym typeface="Calibri"/>
            </a:endParaRPr>
          </a:p>
        </p:txBody>
      </p:sp>
      <p:grpSp>
        <p:nvGrpSpPr>
          <p:cNvPr id="248" name="Google Shape;248;p14"/>
          <p:cNvGrpSpPr/>
          <p:nvPr/>
        </p:nvGrpSpPr>
        <p:grpSpPr>
          <a:xfrm>
            <a:off x="8829794" y="200"/>
            <a:ext cx="314336" cy="5143500"/>
            <a:chOff x="6643961" y="444137"/>
            <a:chExt cx="450274" cy="6858000"/>
          </a:xfrm>
        </p:grpSpPr>
        <p:sp>
          <p:nvSpPr>
            <p:cNvPr id="249" name="Google Shape;249;p14"/>
            <p:cNvSpPr/>
            <p:nvPr/>
          </p:nvSpPr>
          <p:spPr>
            <a:xfrm>
              <a:off x="6643961" y="444137"/>
              <a:ext cx="152400" cy="6858000"/>
            </a:xfrm>
            <a:prstGeom prst="rect">
              <a:avLst/>
            </a:prstGeom>
            <a:solidFill>
              <a:srgbClr val="FF3399"/>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FFFFFF"/>
                </a:solidFill>
                <a:latin typeface="Arial"/>
                <a:ea typeface="Arial"/>
                <a:cs typeface="Arial"/>
                <a:sym typeface="Arial"/>
              </a:endParaRPr>
            </a:p>
          </p:txBody>
        </p:sp>
        <p:sp>
          <p:nvSpPr>
            <p:cNvPr id="250" name="Google Shape;250;p14"/>
            <p:cNvSpPr/>
            <p:nvPr/>
          </p:nvSpPr>
          <p:spPr>
            <a:xfrm>
              <a:off x="6792898" y="444137"/>
              <a:ext cx="152400" cy="6858000"/>
            </a:xfrm>
            <a:prstGeom prst="rect">
              <a:avLst/>
            </a:prstGeom>
            <a:solidFill>
              <a:srgbClr val="FFC00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FFFFFF"/>
                </a:solidFill>
                <a:latin typeface="Arial"/>
                <a:ea typeface="Arial"/>
                <a:cs typeface="Arial"/>
                <a:sym typeface="Arial"/>
              </a:endParaRPr>
            </a:p>
          </p:txBody>
        </p:sp>
        <p:sp>
          <p:nvSpPr>
            <p:cNvPr id="251" name="Google Shape;251;p14"/>
            <p:cNvSpPr/>
            <p:nvPr/>
          </p:nvSpPr>
          <p:spPr>
            <a:xfrm>
              <a:off x="6941835" y="444137"/>
              <a:ext cx="152400" cy="6858000"/>
            </a:xfrm>
            <a:prstGeom prst="rect">
              <a:avLst/>
            </a:prstGeom>
            <a:solidFill>
              <a:srgbClr val="ED000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FFFFFF"/>
                </a:solidFill>
                <a:latin typeface="Arial"/>
                <a:ea typeface="Arial"/>
                <a:cs typeface="Arial"/>
                <a:sym typeface="Arial"/>
              </a:endParaRPr>
            </a:p>
          </p:txBody>
        </p:sp>
      </p:gr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6" name="Shape 256"/>
        <p:cNvGrpSpPr/>
        <p:nvPr/>
      </p:nvGrpSpPr>
      <p:grpSpPr>
        <a:xfrm>
          <a:off x="0" y="0"/>
          <a:ext cx="0" cy="0"/>
          <a:chOff x="0" y="0"/>
          <a:chExt cx="0" cy="0"/>
        </a:xfrm>
      </p:grpSpPr>
      <p:pic>
        <p:nvPicPr>
          <p:cNvPr descr="preencoded.png" id="257" name="Google Shape;257;p15"/>
          <p:cNvPicPr preferRelativeResize="0"/>
          <p:nvPr/>
        </p:nvPicPr>
        <p:blipFill rotWithShape="1">
          <a:blip r:embed="rId3">
            <a:alphaModFix/>
          </a:blip>
          <a:srcRect b="0" l="0" r="0" t="0"/>
          <a:stretch/>
        </p:blipFill>
        <p:spPr>
          <a:xfrm>
            <a:off x="0" y="0"/>
            <a:ext cx="9144000" cy="5143500"/>
          </a:xfrm>
          <a:prstGeom prst="rect">
            <a:avLst/>
          </a:prstGeom>
          <a:noFill/>
          <a:ln>
            <a:noFill/>
          </a:ln>
        </p:spPr>
      </p:pic>
      <p:sp>
        <p:nvSpPr>
          <p:cNvPr id="258" name="Google Shape;258;p15"/>
          <p:cNvSpPr/>
          <p:nvPr/>
        </p:nvSpPr>
        <p:spPr>
          <a:xfrm>
            <a:off x="571500" y="618353"/>
            <a:ext cx="8001000" cy="276820"/>
          </a:xfrm>
          <a:prstGeom prst="rect">
            <a:avLst/>
          </a:prstGeom>
          <a:noFill/>
          <a:ln>
            <a:noFill/>
          </a:ln>
        </p:spPr>
        <p:txBody>
          <a:bodyPr anchorCtr="0" anchor="t" bIns="0" lIns="0" spcFirstLastPara="1" rIns="0" wrap="square" tIns="0">
            <a:noAutofit/>
          </a:bodyPr>
          <a:lstStyle/>
          <a:p>
            <a:pPr indent="0" lvl="0" marL="0" marR="0" rtl="0" algn="l">
              <a:lnSpc>
                <a:spcPct val="137328"/>
              </a:lnSpc>
              <a:spcBef>
                <a:spcPts val="0"/>
              </a:spcBef>
              <a:spcAft>
                <a:spcPts val="0"/>
              </a:spcAft>
              <a:buClr>
                <a:srgbClr val="2B4C6B"/>
              </a:buClr>
              <a:buSzPts val="1602"/>
              <a:buFont typeface="Inter"/>
              <a:buNone/>
            </a:pPr>
            <a:r>
              <a:rPr b="1" i="0" lang="en-US" sz="1602" u="none" cap="none" strike="noStrike">
                <a:solidFill>
                  <a:srgbClr val="2B4C6B"/>
                </a:solidFill>
                <a:latin typeface="Inter"/>
                <a:ea typeface="Inter"/>
                <a:cs typeface="Inter"/>
                <a:sym typeface="Inter"/>
              </a:rPr>
              <a:t>STRUCTURAL RISK TYPOLOGY</a:t>
            </a:r>
            <a:endParaRPr b="0" i="0" sz="1602" u="none" cap="none" strike="noStrike">
              <a:solidFill>
                <a:schemeClr val="dk1"/>
              </a:solidFill>
              <a:latin typeface="Calibri"/>
              <a:ea typeface="Calibri"/>
              <a:cs typeface="Calibri"/>
              <a:sym typeface="Calibri"/>
            </a:endParaRPr>
          </a:p>
        </p:txBody>
      </p:sp>
      <p:sp>
        <p:nvSpPr>
          <p:cNvPr id="259" name="Google Shape;259;p15"/>
          <p:cNvSpPr/>
          <p:nvPr/>
        </p:nvSpPr>
        <p:spPr>
          <a:xfrm>
            <a:off x="571500" y="1434526"/>
            <a:ext cx="357188" cy="357188"/>
          </a:xfrm>
          <a:prstGeom prst="rect">
            <a:avLst/>
          </a:prstGeom>
          <a:solidFill>
            <a:srgbClr val="FF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260" name="Google Shape;260;p15"/>
          <p:cNvPicPr preferRelativeResize="0"/>
          <p:nvPr/>
        </p:nvPicPr>
        <p:blipFill rotWithShape="1">
          <a:blip r:embed="rId4">
            <a:alphaModFix/>
          </a:blip>
          <a:srcRect b="0" l="0" r="0" t="0"/>
          <a:stretch/>
        </p:blipFill>
        <p:spPr>
          <a:xfrm>
            <a:off x="664369" y="1527395"/>
            <a:ext cx="171450" cy="171450"/>
          </a:xfrm>
          <a:prstGeom prst="rect">
            <a:avLst/>
          </a:prstGeom>
          <a:noFill/>
          <a:ln>
            <a:noFill/>
          </a:ln>
        </p:spPr>
      </p:pic>
      <p:sp>
        <p:nvSpPr>
          <p:cNvPr id="261" name="Google Shape;261;p15"/>
          <p:cNvSpPr/>
          <p:nvPr/>
        </p:nvSpPr>
        <p:spPr>
          <a:xfrm>
            <a:off x="1071563" y="1509536"/>
            <a:ext cx="2175272" cy="207169"/>
          </a:xfrm>
          <a:prstGeom prst="rect">
            <a:avLst/>
          </a:prstGeom>
          <a:noFill/>
          <a:ln>
            <a:noFill/>
          </a:ln>
        </p:spPr>
        <p:txBody>
          <a:bodyPr anchorCtr="0" anchor="t" bIns="0" lIns="0" spcFirstLastPara="1" rIns="0" wrap="square" tIns="0">
            <a:noAutofit/>
          </a:bodyPr>
          <a:lstStyle/>
          <a:p>
            <a:pPr indent="0" lvl="0" marL="0" marR="0" rtl="0" algn="l">
              <a:lnSpc>
                <a:spcPct val="134115"/>
              </a:lnSpc>
              <a:spcBef>
                <a:spcPts val="0"/>
              </a:spcBef>
              <a:spcAft>
                <a:spcPts val="0"/>
              </a:spcAft>
              <a:buClr>
                <a:srgbClr val="2B4C6B"/>
              </a:buClr>
              <a:buSzPts val="1193"/>
              <a:buFont typeface="Inter"/>
              <a:buNone/>
            </a:pPr>
            <a:r>
              <a:rPr b="1" i="0" lang="en-US" sz="1193" u="none" cap="none" strike="noStrike">
                <a:solidFill>
                  <a:srgbClr val="2B4C6B"/>
                </a:solidFill>
                <a:latin typeface="Inter"/>
                <a:ea typeface="Inter"/>
                <a:cs typeface="Inter"/>
                <a:sym typeface="Inter"/>
              </a:rPr>
              <a:t>CAPITAL MISALIGNMENT</a:t>
            </a:r>
            <a:endParaRPr b="0" i="0" sz="1193" u="none" cap="none" strike="noStrike">
              <a:solidFill>
                <a:schemeClr val="dk1"/>
              </a:solidFill>
              <a:latin typeface="Calibri"/>
              <a:ea typeface="Calibri"/>
              <a:cs typeface="Calibri"/>
              <a:sym typeface="Calibri"/>
            </a:endParaRPr>
          </a:p>
        </p:txBody>
      </p:sp>
      <p:sp>
        <p:nvSpPr>
          <p:cNvPr id="262" name="Google Shape;262;p15"/>
          <p:cNvSpPr/>
          <p:nvPr/>
        </p:nvSpPr>
        <p:spPr>
          <a:xfrm>
            <a:off x="571500" y="2159617"/>
            <a:ext cx="3700463" cy="385763"/>
          </a:xfrm>
          <a:prstGeom prst="rect">
            <a:avLst/>
          </a:prstGeom>
          <a:noFill/>
          <a:ln>
            <a:noFill/>
          </a:ln>
        </p:spPr>
        <p:txBody>
          <a:bodyPr anchorCtr="0" anchor="t" bIns="0" lIns="0" spcFirstLastPara="1" rIns="0" wrap="square" tIns="0">
            <a:noAutofit/>
          </a:bodyPr>
          <a:lstStyle/>
          <a:p>
            <a:pPr indent="0" lvl="0" marL="0" marR="0" rtl="0" algn="l">
              <a:lnSpc>
                <a:spcPct val="159235"/>
              </a:lnSpc>
              <a:spcBef>
                <a:spcPts val="0"/>
              </a:spcBef>
              <a:spcAft>
                <a:spcPts val="0"/>
              </a:spcAft>
              <a:buClr>
                <a:srgbClr val="333333"/>
              </a:buClr>
              <a:buSzPts val="942"/>
              <a:buFont typeface="Inter"/>
              <a:buNone/>
            </a:pPr>
            <a:r>
              <a:rPr b="0" i="0" lang="en-US" sz="942" u="none" cap="none" strike="noStrike">
                <a:solidFill>
                  <a:srgbClr val="333333"/>
                </a:solidFill>
                <a:latin typeface="Inter"/>
                <a:ea typeface="Inter"/>
                <a:cs typeface="Inter"/>
                <a:sym typeface="Inter"/>
              </a:rPr>
              <a:t>Securing the wrong type of funding for the current stage of innovation, leading to structural tension and inefficiency.</a:t>
            </a:r>
            <a:endParaRPr b="0" i="0" sz="942" u="none" cap="none" strike="noStrike">
              <a:solidFill>
                <a:schemeClr val="dk1"/>
              </a:solidFill>
              <a:latin typeface="Calibri"/>
              <a:ea typeface="Calibri"/>
              <a:cs typeface="Calibri"/>
              <a:sym typeface="Calibri"/>
            </a:endParaRPr>
          </a:p>
        </p:txBody>
      </p:sp>
      <p:sp>
        <p:nvSpPr>
          <p:cNvPr id="263" name="Google Shape;263;p15"/>
          <p:cNvSpPr/>
          <p:nvPr/>
        </p:nvSpPr>
        <p:spPr>
          <a:xfrm>
            <a:off x="4572000" y="1434526"/>
            <a:ext cx="357188" cy="357188"/>
          </a:xfrm>
          <a:prstGeom prst="rect">
            <a:avLst/>
          </a:prstGeom>
          <a:solidFill>
            <a:srgbClr val="FF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264" name="Google Shape;264;p15"/>
          <p:cNvPicPr preferRelativeResize="0"/>
          <p:nvPr/>
        </p:nvPicPr>
        <p:blipFill rotWithShape="1">
          <a:blip r:embed="rId5">
            <a:alphaModFix/>
          </a:blip>
          <a:srcRect b="0" l="0" r="0" t="0"/>
          <a:stretch/>
        </p:blipFill>
        <p:spPr>
          <a:xfrm>
            <a:off x="4664869" y="1527395"/>
            <a:ext cx="171450" cy="171450"/>
          </a:xfrm>
          <a:prstGeom prst="rect">
            <a:avLst/>
          </a:prstGeom>
          <a:noFill/>
          <a:ln>
            <a:noFill/>
          </a:ln>
        </p:spPr>
      </p:pic>
      <p:sp>
        <p:nvSpPr>
          <p:cNvPr id="265" name="Google Shape;265;p15"/>
          <p:cNvSpPr/>
          <p:nvPr/>
        </p:nvSpPr>
        <p:spPr>
          <a:xfrm>
            <a:off x="5072063" y="1509536"/>
            <a:ext cx="1785938" cy="207169"/>
          </a:xfrm>
          <a:prstGeom prst="rect">
            <a:avLst/>
          </a:prstGeom>
          <a:noFill/>
          <a:ln>
            <a:noFill/>
          </a:ln>
        </p:spPr>
        <p:txBody>
          <a:bodyPr anchorCtr="0" anchor="t" bIns="0" lIns="0" spcFirstLastPara="1" rIns="0" wrap="square" tIns="0">
            <a:noAutofit/>
          </a:bodyPr>
          <a:lstStyle/>
          <a:p>
            <a:pPr indent="0" lvl="0" marL="0" marR="0" rtl="0" algn="l">
              <a:lnSpc>
                <a:spcPct val="134115"/>
              </a:lnSpc>
              <a:spcBef>
                <a:spcPts val="0"/>
              </a:spcBef>
              <a:spcAft>
                <a:spcPts val="0"/>
              </a:spcAft>
              <a:buClr>
                <a:srgbClr val="2B4C6B"/>
              </a:buClr>
              <a:buSzPts val="1193"/>
              <a:buFont typeface="Inter"/>
              <a:buNone/>
            </a:pPr>
            <a:r>
              <a:rPr b="1" i="0" lang="en-US" sz="1193" u="none" cap="none" strike="noStrike">
                <a:solidFill>
                  <a:srgbClr val="2B4C6B"/>
                </a:solidFill>
                <a:latin typeface="Inter"/>
                <a:ea typeface="Inter"/>
                <a:cs typeface="Inter"/>
                <a:sym typeface="Inter"/>
              </a:rPr>
              <a:t>OVER-SCALING RISK</a:t>
            </a:r>
            <a:endParaRPr b="0" i="0" sz="1193" u="none" cap="none" strike="noStrike">
              <a:solidFill>
                <a:schemeClr val="dk1"/>
              </a:solidFill>
              <a:latin typeface="Calibri"/>
              <a:ea typeface="Calibri"/>
              <a:cs typeface="Calibri"/>
              <a:sym typeface="Calibri"/>
            </a:endParaRPr>
          </a:p>
        </p:txBody>
      </p:sp>
      <p:sp>
        <p:nvSpPr>
          <p:cNvPr id="266" name="Google Shape;266;p15"/>
          <p:cNvSpPr/>
          <p:nvPr/>
        </p:nvSpPr>
        <p:spPr>
          <a:xfrm>
            <a:off x="4572000" y="2159617"/>
            <a:ext cx="3714750" cy="385763"/>
          </a:xfrm>
          <a:prstGeom prst="rect">
            <a:avLst/>
          </a:prstGeom>
          <a:noFill/>
          <a:ln>
            <a:noFill/>
          </a:ln>
        </p:spPr>
        <p:txBody>
          <a:bodyPr anchorCtr="0" anchor="t" bIns="0" lIns="0" spcFirstLastPara="1" rIns="0" wrap="square" tIns="0">
            <a:noAutofit/>
          </a:bodyPr>
          <a:lstStyle/>
          <a:p>
            <a:pPr indent="0" lvl="0" marL="0" marR="0" rtl="0" algn="l">
              <a:lnSpc>
                <a:spcPct val="159235"/>
              </a:lnSpc>
              <a:spcBef>
                <a:spcPts val="0"/>
              </a:spcBef>
              <a:spcAft>
                <a:spcPts val="0"/>
              </a:spcAft>
              <a:buClr>
                <a:srgbClr val="333333"/>
              </a:buClr>
              <a:buSzPts val="942"/>
              <a:buFont typeface="Inter"/>
              <a:buNone/>
            </a:pPr>
            <a:r>
              <a:rPr b="0" i="0" lang="en-US" sz="942" u="none" cap="none" strike="noStrike">
                <a:solidFill>
                  <a:srgbClr val="333333"/>
                </a:solidFill>
                <a:latin typeface="Inter"/>
                <a:ea typeface="Inter"/>
                <a:cs typeface="Inter"/>
                <a:sym typeface="Inter"/>
              </a:rPr>
              <a:t>Expanding operations before the underlying economic model or sustainability architecture is fully validated.</a:t>
            </a:r>
            <a:endParaRPr b="0" i="0" sz="942" u="none" cap="none" strike="noStrike">
              <a:solidFill>
                <a:schemeClr val="dk1"/>
              </a:solidFill>
              <a:latin typeface="Calibri"/>
              <a:ea typeface="Calibri"/>
              <a:cs typeface="Calibri"/>
              <a:sym typeface="Calibri"/>
            </a:endParaRPr>
          </a:p>
        </p:txBody>
      </p:sp>
      <p:sp>
        <p:nvSpPr>
          <p:cNvPr id="267" name="Google Shape;267;p15"/>
          <p:cNvSpPr/>
          <p:nvPr/>
        </p:nvSpPr>
        <p:spPr>
          <a:xfrm>
            <a:off x="571500" y="3188094"/>
            <a:ext cx="357188" cy="357188"/>
          </a:xfrm>
          <a:prstGeom prst="rect">
            <a:avLst/>
          </a:prstGeom>
          <a:solidFill>
            <a:srgbClr val="FF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268" name="Google Shape;268;p15"/>
          <p:cNvPicPr preferRelativeResize="0"/>
          <p:nvPr/>
        </p:nvPicPr>
        <p:blipFill rotWithShape="1">
          <a:blip r:embed="rId6">
            <a:alphaModFix/>
          </a:blip>
          <a:srcRect b="0" l="0" r="0" t="0"/>
          <a:stretch/>
        </p:blipFill>
        <p:spPr>
          <a:xfrm>
            <a:off x="653653" y="3280963"/>
            <a:ext cx="192881" cy="171450"/>
          </a:xfrm>
          <a:prstGeom prst="rect">
            <a:avLst/>
          </a:prstGeom>
          <a:noFill/>
          <a:ln>
            <a:noFill/>
          </a:ln>
        </p:spPr>
      </p:pic>
      <p:sp>
        <p:nvSpPr>
          <p:cNvPr id="269" name="Google Shape;269;p15"/>
          <p:cNvSpPr/>
          <p:nvPr/>
        </p:nvSpPr>
        <p:spPr>
          <a:xfrm>
            <a:off x="1071563" y="3263103"/>
            <a:ext cx="2193131" cy="207169"/>
          </a:xfrm>
          <a:prstGeom prst="rect">
            <a:avLst/>
          </a:prstGeom>
          <a:noFill/>
          <a:ln>
            <a:noFill/>
          </a:ln>
        </p:spPr>
        <p:txBody>
          <a:bodyPr anchorCtr="0" anchor="t" bIns="0" lIns="0" spcFirstLastPara="1" rIns="0" wrap="square" tIns="0">
            <a:noAutofit/>
          </a:bodyPr>
          <a:lstStyle/>
          <a:p>
            <a:pPr indent="0" lvl="0" marL="0" marR="0" rtl="0" algn="l">
              <a:lnSpc>
                <a:spcPct val="134115"/>
              </a:lnSpc>
              <a:spcBef>
                <a:spcPts val="0"/>
              </a:spcBef>
              <a:spcAft>
                <a:spcPts val="0"/>
              </a:spcAft>
              <a:buClr>
                <a:srgbClr val="2B4C6B"/>
              </a:buClr>
              <a:buSzPts val="1193"/>
              <a:buFont typeface="Inter"/>
              <a:buNone/>
            </a:pPr>
            <a:r>
              <a:rPr b="1" i="0" lang="en-US" sz="1193" u="none" cap="none" strike="noStrike">
                <a:solidFill>
                  <a:srgbClr val="2B4C6B"/>
                </a:solidFill>
                <a:latin typeface="Inter"/>
                <a:ea typeface="Inter"/>
                <a:cs typeface="Inter"/>
                <a:sym typeface="Inter"/>
              </a:rPr>
              <a:t>GOVERNANCE FRAGILITY</a:t>
            </a:r>
            <a:endParaRPr b="0" i="0" sz="1193" u="none" cap="none" strike="noStrike">
              <a:solidFill>
                <a:schemeClr val="dk1"/>
              </a:solidFill>
              <a:latin typeface="Calibri"/>
              <a:ea typeface="Calibri"/>
              <a:cs typeface="Calibri"/>
              <a:sym typeface="Calibri"/>
            </a:endParaRPr>
          </a:p>
        </p:txBody>
      </p:sp>
      <p:sp>
        <p:nvSpPr>
          <p:cNvPr id="270" name="Google Shape;270;p15"/>
          <p:cNvSpPr/>
          <p:nvPr/>
        </p:nvSpPr>
        <p:spPr>
          <a:xfrm>
            <a:off x="571500" y="3913184"/>
            <a:ext cx="3700463" cy="385763"/>
          </a:xfrm>
          <a:prstGeom prst="rect">
            <a:avLst/>
          </a:prstGeom>
          <a:noFill/>
          <a:ln>
            <a:noFill/>
          </a:ln>
        </p:spPr>
        <p:txBody>
          <a:bodyPr anchorCtr="0" anchor="t" bIns="0" lIns="0" spcFirstLastPara="1" rIns="0" wrap="square" tIns="0">
            <a:noAutofit/>
          </a:bodyPr>
          <a:lstStyle/>
          <a:p>
            <a:pPr indent="0" lvl="0" marL="0" marR="0" rtl="0" algn="l">
              <a:lnSpc>
                <a:spcPct val="159235"/>
              </a:lnSpc>
              <a:spcBef>
                <a:spcPts val="0"/>
              </a:spcBef>
              <a:spcAft>
                <a:spcPts val="0"/>
              </a:spcAft>
              <a:buClr>
                <a:srgbClr val="333333"/>
              </a:buClr>
              <a:buSzPts val="942"/>
              <a:buFont typeface="Inter"/>
              <a:buNone/>
            </a:pPr>
            <a:r>
              <a:rPr b="0" i="0" lang="en-US" sz="942" u="none" cap="none" strike="noStrike">
                <a:solidFill>
                  <a:srgbClr val="333333"/>
                </a:solidFill>
                <a:latin typeface="Inter"/>
                <a:ea typeface="Inter"/>
                <a:cs typeface="Inter"/>
                <a:sym typeface="Inter"/>
              </a:rPr>
              <a:t>Weak decision-making structures that cannot support the complexity of blended finance or commercial pathways.</a:t>
            </a:r>
            <a:endParaRPr b="0" i="0" sz="942" u="none" cap="none" strike="noStrike">
              <a:solidFill>
                <a:schemeClr val="dk1"/>
              </a:solidFill>
              <a:latin typeface="Calibri"/>
              <a:ea typeface="Calibri"/>
              <a:cs typeface="Calibri"/>
              <a:sym typeface="Calibri"/>
            </a:endParaRPr>
          </a:p>
        </p:txBody>
      </p:sp>
      <p:sp>
        <p:nvSpPr>
          <p:cNvPr id="271" name="Google Shape;271;p15"/>
          <p:cNvSpPr/>
          <p:nvPr/>
        </p:nvSpPr>
        <p:spPr>
          <a:xfrm>
            <a:off x="4572000" y="3188094"/>
            <a:ext cx="357188" cy="357188"/>
          </a:xfrm>
          <a:prstGeom prst="rect">
            <a:avLst/>
          </a:prstGeom>
          <a:solidFill>
            <a:srgbClr val="FF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272" name="Google Shape;272;p15"/>
          <p:cNvPicPr preferRelativeResize="0"/>
          <p:nvPr/>
        </p:nvPicPr>
        <p:blipFill rotWithShape="1">
          <a:blip r:embed="rId7">
            <a:alphaModFix/>
          </a:blip>
          <a:srcRect b="0" l="0" r="0" t="0"/>
          <a:stretch/>
        </p:blipFill>
        <p:spPr>
          <a:xfrm>
            <a:off x="4664869" y="3280963"/>
            <a:ext cx="171450" cy="171450"/>
          </a:xfrm>
          <a:prstGeom prst="rect">
            <a:avLst/>
          </a:prstGeom>
          <a:noFill/>
          <a:ln>
            <a:noFill/>
          </a:ln>
        </p:spPr>
      </p:pic>
      <p:sp>
        <p:nvSpPr>
          <p:cNvPr id="273" name="Google Shape;273;p15"/>
          <p:cNvSpPr/>
          <p:nvPr/>
        </p:nvSpPr>
        <p:spPr>
          <a:xfrm>
            <a:off x="5072063" y="3263103"/>
            <a:ext cx="2000250" cy="207169"/>
          </a:xfrm>
          <a:prstGeom prst="rect">
            <a:avLst/>
          </a:prstGeom>
          <a:noFill/>
          <a:ln>
            <a:noFill/>
          </a:ln>
        </p:spPr>
        <p:txBody>
          <a:bodyPr anchorCtr="0" anchor="t" bIns="0" lIns="0" spcFirstLastPara="1" rIns="0" wrap="square" tIns="0">
            <a:noAutofit/>
          </a:bodyPr>
          <a:lstStyle/>
          <a:p>
            <a:pPr indent="0" lvl="0" marL="0" marR="0" rtl="0" algn="l">
              <a:lnSpc>
                <a:spcPct val="134115"/>
              </a:lnSpc>
              <a:spcBef>
                <a:spcPts val="0"/>
              </a:spcBef>
              <a:spcAft>
                <a:spcPts val="0"/>
              </a:spcAft>
              <a:buClr>
                <a:srgbClr val="2B4C6B"/>
              </a:buClr>
              <a:buSzPts val="1193"/>
              <a:buFont typeface="Inter"/>
              <a:buNone/>
            </a:pPr>
            <a:r>
              <a:rPr b="1" i="0" lang="en-US" sz="1193" u="none" cap="none" strike="noStrike">
                <a:solidFill>
                  <a:srgbClr val="2B4C6B"/>
                </a:solidFill>
                <a:latin typeface="Inter"/>
                <a:ea typeface="Inter"/>
                <a:cs typeface="Inter"/>
                <a:sym typeface="Inter"/>
              </a:rPr>
              <a:t>MANDATE DISTORTION</a:t>
            </a:r>
            <a:endParaRPr b="0" i="0" sz="1193" u="none" cap="none" strike="noStrike">
              <a:solidFill>
                <a:schemeClr val="dk1"/>
              </a:solidFill>
              <a:latin typeface="Calibri"/>
              <a:ea typeface="Calibri"/>
              <a:cs typeface="Calibri"/>
              <a:sym typeface="Calibri"/>
            </a:endParaRPr>
          </a:p>
        </p:txBody>
      </p:sp>
      <p:sp>
        <p:nvSpPr>
          <p:cNvPr id="274" name="Google Shape;274;p15"/>
          <p:cNvSpPr/>
          <p:nvPr/>
        </p:nvSpPr>
        <p:spPr>
          <a:xfrm>
            <a:off x="4572000" y="3913184"/>
            <a:ext cx="3714750" cy="385763"/>
          </a:xfrm>
          <a:prstGeom prst="rect">
            <a:avLst/>
          </a:prstGeom>
          <a:noFill/>
          <a:ln>
            <a:noFill/>
          </a:ln>
        </p:spPr>
        <p:txBody>
          <a:bodyPr anchorCtr="0" anchor="t" bIns="0" lIns="0" spcFirstLastPara="1" rIns="0" wrap="square" tIns="0">
            <a:noAutofit/>
          </a:bodyPr>
          <a:lstStyle/>
          <a:p>
            <a:pPr indent="0" lvl="0" marL="0" marR="0" rtl="0" algn="l">
              <a:lnSpc>
                <a:spcPct val="159235"/>
              </a:lnSpc>
              <a:spcBef>
                <a:spcPts val="0"/>
              </a:spcBef>
              <a:spcAft>
                <a:spcPts val="0"/>
              </a:spcAft>
              <a:buClr>
                <a:srgbClr val="333333"/>
              </a:buClr>
              <a:buSzPts val="942"/>
              <a:buFont typeface="Inter"/>
              <a:buNone/>
            </a:pPr>
            <a:r>
              <a:rPr b="0" i="0" lang="en-US" sz="942" u="none" cap="none" strike="noStrike">
                <a:solidFill>
                  <a:srgbClr val="333333"/>
                </a:solidFill>
                <a:latin typeface="Inter"/>
                <a:ea typeface="Inter"/>
                <a:cs typeface="Inter"/>
                <a:sym typeface="Inter"/>
              </a:rPr>
              <a:t>Mission drift caused by adapting core activities to meet the specific requirements of misaligned capital sources.</a:t>
            </a:r>
            <a:endParaRPr b="0" i="0" sz="942" u="none" cap="none" strike="noStrike">
              <a:solidFill>
                <a:schemeClr val="dk1"/>
              </a:solidFill>
              <a:latin typeface="Calibri"/>
              <a:ea typeface="Calibri"/>
              <a:cs typeface="Calibri"/>
              <a:sym typeface="Calibri"/>
            </a:endParaRPr>
          </a:p>
        </p:txBody>
      </p:sp>
      <p:sp>
        <p:nvSpPr>
          <p:cNvPr id="275" name="Google Shape;275;p15"/>
          <p:cNvSpPr/>
          <p:nvPr/>
        </p:nvSpPr>
        <p:spPr>
          <a:xfrm>
            <a:off x="0" y="4702373"/>
            <a:ext cx="9144000" cy="441127"/>
          </a:xfrm>
          <a:prstGeom prst="rect">
            <a:avLst/>
          </a:prstGeom>
          <a:noFill/>
          <a:ln>
            <a:noFill/>
          </a:ln>
        </p:spPr>
        <p:txBody>
          <a:bodyPr anchorCtr="0" anchor="t" bIns="170050" lIns="680325" spcFirstLastPara="1" rIns="680325" wrap="square" tIns="170050">
            <a:noAutofit/>
          </a:bodyPr>
          <a:lstStyle/>
          <a:p>
            <a:pPr indent="0" lvl="0" marL="0" marR="0" rtl="0" algn="l">
              <a:lnSpc>
                <a:spcPct val="135593"/>
              </a:lnSpc>
              <a:spcBef>
                <a:spcPts val="0"/>
              </a:spcBef>
              <a:spcAft>
                <a:spcPts val="0"/>
              </a:spcAft>
              <a:buClr>
                <a:srgbClr val="FF0000"/>
              </a:buClr>
              <a:buSzPts val="885"/>
              <a:buFont typeface="Inter"/>
              <a:buNone/>
            </a:pPr>
            <a:r>
              <a:rPr b="1" i="0" lang="en-US" sz="885" u="none" cap="none" strike="noStrike">
                <a:solidFill>
                  <a:srgbClr val="FF0000"/>
                </a:solidFill>
                <a:latin typeface="Inter"/>
                <a:ea typeface="Inter"/>
                <a:cs typeface="Inter"/>
                <a:sym typeface="Inter"/>
              </a:rPr>
              <a:t>IDENTIFYING VULNERABILITIES TO FOCUS READINESS WORK</a:t>
            </a:r>
            <a:endParaRPr b="0" i="0" sz="885" u="none" cap="none" strike="noStrike">
              <a:solidFill>
                <a:schemeClr val="dk1"/>
              </a:solidFill>
              <a:latin typeface="Calibri"/>
              <a:ea typeface="Calibri"/>
              <a:cs typeface="Calibri"/>
              <a:sym typeface="Calibri"/>
            </a:endParaRPr>
          </a:p>
        </p:txBody>
      </p:sp>
      <p:grpSp>
        <p:nvGrpSpPr>
          <p:cNvPr id="276" name="Google Shape;276;p15"/>
          <p:cNvGrpSpPr/>
          <p:nvPr/>
        </p:nvGrpSpPr>
        <p:grpSpPr>
          <a:xfrm>
            <a:off x="8829794" y="200"/>
            <a:ext cx="314336" cy="5143500"/>
            <a:chOff x="6643961" y="444137"/>
            <a:chExt cx="450274" cy="6858000"/>
          </a:xfrm>
        </p:grpSpPr>
        <p:sp>
          <p:nvSpPr>
            <p:cNvPr id="277" name="Google Shape;277;p15"/>
            <p:cNvSpPr/>
            <p:nvPr/>
          </p:nvSpPr>
          <p:spPr>
            <a:xfrm>
              <a:off x="6643961" y="444137"/>
              <a:ext cx="152400" cy="6858000"/>
            </a:xfrm>
            <a:prstGeom prst="rect">
              <a:avLst/>
            </a:prstGeom>
            <a:solidFill>
              <a:srgbClr val="FF3399"/>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FFFFFF"/>
                </a:solidFill>
                <a:latin typeface="Arial"/>
                <a:ea typeface="Arial"/>
                <a:cs typeface="Arial"/>
                <a:sym typeface="Arial"/>
              </a:endParaRPr>
            </a:p>
          </p:txBody>
        </p:sp>
        <p:sp>
          <p:nvSpPr>
            <p:cNvPr id="278" name="Google Shape;278;p15"/>
            <p:cNvSpPr/>
            <p:nvPr/>
          </p:nvSpPr>
          <p:spPr>
            <a:xfrm>
              <a:off x="6792898" y="444137"/>
              <a:ext cx="152400" cy="6858000"/>
            </a:xfrm>
            <a:prstGeom prst="rect">
              <a:avLst/>
            </a:prstGeom>
            <a:solidFill>
              <a:srgbClr val="FFC00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FFFFFF"/>
                </a:solidFill>
                <a:latin typeface="Arial"/>
                <a:ea typeface="Arial"/>
                <a:cs typeface="Arial"/>
                <a:sym typeface="Arial"/>
              </a:endParaRPr>
            </a:p>
          </p:txBody>
        </p:sp>
        <p:sp>
          <p:nvSpPr>
            <p:cNvPr id="279" name="Google Shape;279;p15"/>
            <p:cNvSpPr/>
            <p:nvPr/>
          </p:nvSpPr>
          <p:spPr>
            <a:xfrm>
              <a:off x="6941835" y="444137"/>
              <a:ext cx="152400" cy="6858000"/>
            </a:xfrm>
            <a:prstGeom prst="rect">
              <a:avLst/>
            </a:prstGeom>
            <a:solidFill>
              <a:srgbClr val="ED000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FFFFFF"/>
                </a:solidFill>
                <a:latin typeface="Arial"/>
                <a:ea typeface="Arial"/>
                <a:cs typeface="Arial"/>
                <a:sym typeface="Arial"/>
              </a:endParaRPr>
            </a:p>
          </p:txBody>
        </p:sp>
      </p:gr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4" name="Shape 284"/>
        <p:cNvGrpSpPr/>
        <p:nvPr/>
      </p:nvGrpSpPr>
      <p:grpSpPr>
        <a:xfrm>
          <a:off x="0" y="0"/>
          <a:ext cx="0" cy="0"/>
          <a:chOff x="0" y="0"/>
          <a:chExt cx="0" cy="0"/>
        </a:xfrm>
      </p:grpSpPr>
      <p:pic>
        <p:nvPicPr>
          <p:cNvPr descr="preencoded.png" id="285" name="Google Shape;285;p16"/>
          <p:cNvPicPr preferRelativeResize="0"/>
          <p:nvPr/>
        </p:nvPicPr>
        <p:blipFill rotWithShape="1">
          <a:blip r:embed="rId3">
            <a:alphaModFix/>
          </a:blip>
          <a:srcRect b="0" l="0" r="0" t="0"/>
          <a:stretch/>
        </p:blipFill>
        <p:spPr>
          <a:xfrm>
            <a:off x="156733" y="0"/>
            <a:ext cx="8970099" cy="5143500"/>
          </a:xfrm>
          <a:prstGeom prst="rect">
            <a:avLst/>
          </a:prstGeom>
          <a:noFill/>
          <a:ln>
            <a:noFill/>
          </a:ln>
        </p:spPr>
      </p:pic>
      <p:sp>
        <p:nvSpPr>
          <p:cNvPr id="286" name="Google Shape;286;p16"/>
          <p:cNvSpPr/>
          <p:nvPr/>
        </p:nvSpPr>
        <p:spPr>
          <a:xfrm>
            <a:off x="8020645" y="428625"/>
            <a:ext cx="694800" cy="207300"/>
          </a:xfrm>
          <a:prstGeom prst="rect">
            <a:avLst/>
          </a:prstGeom>
          <a:noFill/>
          <a:ln>
            <a:noFill/>
          </a:ln>
        </p:spPr>
        <p:txBody>
          <a:bodyPr anchorCtr="0" anchor="t" bIns="0" lIns="0" spcFirstLastPara="1" rIns="0" wrap="square" tIns="0">
            <a:noAutofit/>
          </a:bodyPr>
          <a:lstStyle/>
          <a:p>
            <a:pPr indent="0" lvl="0" marL="0" marR="0" rtl="0" algn="l">
              <a:lnSpc>
                <a:spcPct val="134115"/>
              </a:lnSpc>
              <a:spcBef>
                <a:spcPts val="0"/>
              </a:spcBef>
              <a:spcAft>
                <a:spcPts val="0"/>
              </a:spcAft>
              <a:buClr>
                <a:srgbClr val="FF0000"/>
              </a:buClr>
              <a:buSzPts val="1193"/>
              <a:buFont typeface="Inter"/>
              <a:buNone/>
            </a:pPr>
            <a:r>
              <a:rPr b="1" i="0" lang="en-US" sz="1193" u="none" cap="none" strike="noStrike">
                <a:solidFill>
                  <a:srgbClr val="FF0000"/>
                </a:solidFill>
                <a:latin typeface="Inter"/>
                <a:ea typeface="Inter"/>
                <a:cs typeface="Inter"/>
                <a:sym typeface="Inter"/>
              </a:rPr>
              <a:t>PART 2</a:t>
            </a:r>
            <a:endParaRPr b="0" i="0" sz="1193" u="none" cap="none" strike="noStrike">
              <a:solidFill>
                <a:schemeClr val="dk1"/>
              </a:solidFill>
              <a:latin typeface="Calibri"/>
              <a:ea typeface="Calibri"/>
              <a:cs typeface="Calibri"/>
              <a:sym typeface="Calibri"/>
            </a:endParaRPr>
          </a:p>
        </p:txBody>
      </p:sp>
      <p:sp>
        <p:nvSpPr>
          <p:cNvPr id="287" name="Google Shape;287;p16"/>
          <p:cNvSpPr/>
          <p:nvPr/>
        </p:nvSpPr>
        <p:spPr>
          <a:xfrm>
            <a:off x="543824" y="1855868"/>
            <a:ext cx="8286900" cy="1005900"/>
          </a:xfrm>
          <a:prstGeom prst="rect">
            <a:avLst/>
          </a:prstGeom>
          <a:noFill/>
          <a:ln>
            <a:noFill/>
          </a:ln>
        </p:spPr>
        <p:txBody>
          <a:bodyPr anchorCtr="0" anchor="t" bIns="0" lIns="0" spcFirstLastPara="1" rIns="0" wrap="square" tIns="0">
            <a:noAutofit/>
          </a:bodyPr>
          <a:lstStyle/>
          <a:p>
            <a:pPr indent="0" lvl="0" marL="0" marR="0" rtl="0" algn="l">
              <a:lnSpc>
                <a:spcPct val="121469"/>
              </a:lnSpc>
              <a:spcBef>
                <a:spcPts val="0"/>
              </a:spcBef>
              <a:spcAft>
                <a:spcPts val="0"/>
              </a:spcAft>
              <a:buClr>
                <a:srgbClr val="2B4C6B"/>
              </a:buClr>
              <a:buSzPts val="3293"/>
              <a:buFont typeface="Inter"/>
              <a:buNone/>
            </a:pPr>
            <a:r>
              <a:rPr b="1" i="0" lang="en-US" sz="3293" u="none" cap="none" strike="noStrike">
                <a:solidFill>
                  <a:srgbClr val="2B4C6B"/>
                </a:solidFill>
                <a:latin typeface="Inter"/>
                <a:ea typeface="Inter"/>
                <a:cs typeface="Inter"/>
                <a:sym typeface="Inter"/>
              </a:rPr>
              <a:t>PRACTICAL READINESS</a:t>
            </a:r>
            <a:br>
              <a:rPr b="1" i="0" lang="en-US" sz="3293" u="none" cap="none" strike="noStrike">
                <a:solidFill>
                  <a:srgbClr val="2B4C6B"/>
                </a:solidFill>
                <a:latin typeface="Inter"/>
                <a:ea typeface="Inter"/>
                <a:cs typeface="Inter"/>
                <a:sym typeface="Inter"/>
              </a:rPr>
            </a:br>
            <a:r>
              <a:rPr b="1" i="0" lang="en-US" sz="3293" u="none" cap="none" strike="noStrike">
                <a:solidFill>
                  <a:srgbClr val="2B4C6B"/>
                </a:solidFill>
                <a:latin typeface="Inter"/>
                <a:ea typeface="Inter"/>
                <a:cs typeface="Inter"/>
                <a:sym typeface="Inter"/>
              </a:rPr>
              <a:t>DISCIPLINE</a:t>
            </a:r>
            <a:endParaRPr b="0" i="0" sz="3293" u="none" cap="none" strike="noStrike">
              <a:solidFill>
                <a:schemeClr val="dk1"/>
              </a:solidFill>
              <a:latin typeface="Calibri"/>
              <a:ea typeface="Calibri"/>
              <a:cs typeface="Calibri"/>
              <a:sym typeface="Calibri"/>
            </a:endParaRPr>
          </a:p>
        </p:txBody>
      </p:sp>
      <p:sp>
        <p:nvSpPr>
          <p:cNvPr id="288" name="Google Shape;288;p16"/>
          <p:cNvSpPr/>
          <p:nvPr/>
        </p:nvSpPr>
        <p:spPr>
          <a:xfrm>
            <a:off x="543824" y="3090286"/>
            <a:ext cx="6429300" cy="553500"/>
          </a:xfrm>
          <a:prstGeom prst="rect">
            <a:avLst/>
          </a:prstGeom>
          <a:noFill/>
          <a:ln>
            <a:noFill/>
          </a:ln>
        </p:spPr>
        <p:txBody>
          <a:bodyPr anchorCtr="0" anchor="t" bIns="0" lIns="0" spcFirstLastPara="1" rIns="0" wrap="square" tIns="0">
            <a:noAutofit/>
          </a:bodyPr>
          <a:lstStyle/>
          <a:p>
            <a:pPr indent="0" lvl="0" marL="0" marR="0" rtl="0" algn="l">
              <a:lnSpc>
                <a:spcPct val="129108"/>
              </a:lnSpc>
              <a:spcBef>
                <a:spcPts val="0"/>
              </a:spcBef>
              <a:spcAft>
                <a:spcPts val="0"/>
              </a:spcAft>
              <a:buClr>
                <a:srgbClr val="333333"/>
              </a:buClr>
              <a:buSzPts val="1704"/>
              <a:buFont typeface="Inter"/>
              <a:buNone/>
            </a:pPr>
            <a:r>
              <a:rPr b="0" i="0" lang="en-US" sz="1704" u="none" cap="none" strike="noStrike">
                <a:solidFill>
                  <a:srgbClr val="333333"/>
                </a:solidFill>
                <a:latin typeface="Inter"/>
                <a:ea typeface="Inter"/>
                <a:cs typeface="Inter"/>
                <a:sym typeface="Inter"/>
              </a:rPr>
              <a:t>The HIPpening </a:t>
            </a:r>
            <a:r>
              <a:rPr lang="en-US" sz="1704">
                <a:solidFill>
                  <a:srgbClr val="333333"/>
                </a:solidFill>
                <a:latin typeface="Inter"/>
                <a:ea typeface="Inter"/>
                <a:cs typeface="Inter"/>
                <a:sym typeface="Inter"/>
              </a:rPr>
              <a:t>-</a:t>
            </a:r>
            <a:r>
              <a:rPr b="0" i="0" lang="en-US" sz="1704" u="none" cap="none" strike="noStrike">
                <a:solidFill>
                  <a:srgbClr val="333333"/>
                </a:solidFill>
                <a:latin typeface="Inter"/>
                <a:ea typeface="Inter"/>
                <a:cs typeface="Inter"/>
                <a:sym typeface="Inter"/>
              </a:rPr>
              <a:t> Innova</a:t>
            </a:r>
            <a:r>
              <a:rPr lang="en-US" sz="1704">
                <a:solidFill>
                  <a:srgbClr val="333333"/>
                </a:solidFill>
                <a:latin typeface="Inter"/>
                <a:ea typeface="Inter"/>
                <a:cs typeface="Inter"/>
                <a:sym typeface="Inter"/>
              </a:rPr>
              <a:t>t</a:t>
            </a:r>
            <a:r>
              <a:rPr lang="en-US" sz="1704">
                <a:solidFill>
                  <a:srgbClr val="333333"/>
                </a:solidFill>
                <a:latin typeface="Inter"/>
                <a:ea typeface="Inter"/>
                <a:cs typeface="Inter"/>
                <a:sym typeface="Inter"/>
              </a:rPr>
              <a:t>i</a:t>
            </a:r>
            <a:r>
              <a:rPr b="0" i="0" lang="en-US" sz="1704" u="none" cap="none" strike="noStrike">
                <a:solidFill>
                  <a:srgbClr val="333333"/>
                </a:solidFill>
                <a:latin typeface="Inter"/>
                <a:ea typeface="Inter"/>
                <a:cs typeface="Inter"/>
                <a:sym typeface="Inter"/>
              </a:rPr>
              <a:t>on Nor</a:t>
            </a:r>
            <a:r>
              <a:rPr lang="en-US" sz="1704">
                <a:solidFill>
                  <a:srgbClr val="333333"/>
                </a:solidFill>
                <a:latin typeface="Inter"/>
                <a:ea typeface="Inter"/>
                <a:cs typeface="Inter"/>
                <a:sym typeface="Inter"/>
              </a:rPr>
              <a:t>way</a:t>
            </a:r>
            <a:br>
              <a:rPr b="0" i="0" lang="en-US" sz="1704" u="none" cap="none" strike="noStrike">
                <a:solidFill>
                  <a:srgbClr val="333333"/>
                </a:solidFill>
                <a:latin typeface="Inter"/>
                <a:ea typeface="Inter"/>
                <a:cs typeface="Inter"/>
                <a:sym typeface="Inter"/>
              </a:rPr>
            </a:br>
            <a:r>
              <a:rPr b="0" i="0" lang="en-US" sz="1704" u="none" cap="none" strike="noStrike">
                <a:solidFill>
                  <a:srgbClr val="333333"/>
                </a:solidFill>
                <a:latin typeface="Inter"/>
                <a:ea typeface="Inter"/>
                <a:cs typeface="Inter"/>
                <a:sym typeface="Inter"/>
              </a:rPr>
              <a:t>From Portfolio Reality to Practical Action</a:t>
            </a:r>
            <a:endParaRPr b="0" i="0" sz="1704" u="none" cap="none" strike="noStrike">
              <a:solidFill>
                <a:schemeClr val="dk1"/>
              </a:solidFill>
              <a:latin typeface="Calibri"/>
              <a:ea typeface="Calibri"/>
              <a:cs typeface="Calibri"/>
              <a:sym typeface="Calibri"/>
            </a:endParaRPr>
          </a:p>
        </p:txBody>
      </p:sp>
      <p:sp>
        <p:nvSpPr>
          <p:cNvPr id="289" name="Google Shape;289;p16"/>
          <p:cNvSpPr/>
          <p:nvPr/>
        </p:nvSpPr>
        <p:spPr>
          <a:xfrm>
            <a:off x="565490" y="4015401"/>
            <a:ext cx="3513000" cy="207300"/>
          </a:xfrm>
          <a:prstGeom prst="rect">
            <a:avLst/>
          </a:prstGeom>
          <a:noFill/>
          <a:ln>
            <a:noFill/>
          </a:ln>
        </p:spPr>
        <p:txBody>
          <a:bodyPr anchorCtr="0" anchor="t" bIns="0" lIns="0" spcFirstLastPara="1" rIns="0" wrap="square" tIns="0">
            <a:noAutofit/>
          </a:bodyPr>
          <a:lstStyle/>
          <a:p>
            <a:pPr indent="0" lvl="0" marL="0" marR="0" rtl="0" algn="l">
              <a:lnSpc>
                <a:spcPct val="134115"/>
              </a:lnSpc>
              <a:spcBef>
                <a:spcPts val="0"/>
              </a:spcBef>
              <a:spcAft>
                <a:spcPts val="0"/>
              </a:spcAft>
              <a:buClr>
                <a:srgbClr val="2B4C6B"/>
              </a:buClr>
              <a:buSzPts val="1193"/>
              <a:buFont typeface="Inter"/>
              <a:buNone/>
            </a:pPr>
            <a:r>
              <a:rPr b="1" i="0" lang="en-US" sz="1193" u="none" cap="none" strike="noStrike">
                <a:solidFill>
                  <a:srgbClr val="2B4C6B"/>
                </a:solidFill>
                <a:latin typeface="Inter"/>
                <a:ea typeface="Inter"/>
                <a:cs typeface="Inter"/>
                <a:sym typeface="Inter"/>
              </a:rPr>
              <a:t>Investment Readiness &amp; Blended Finance</a:t>
            </a:r>
            <a:endParaRPr b="0" i="0" sz="1193" u="none" cap="none" strike="noStrike">
              <a:solidFill>
                <a:schemeClr val="dk1"/>
              </a:solidFill>
              <a:latin typeface="Calibri"/>
              <a:ea typeface="Calibri"/>
              <a:cs typeface="Calibri"/>
              <a:sym typeface="Calibri"/>
            </a:endParaRPr>
          </a:p>
        </p:txBody>
      </p:sp>
      <p:sp>
        <p:nvSpPr>
          <p:cNvPr id="290" name="Google Shape;290;p16"/>
          <p:cNvSpPr/>
          <p:nvPr/>
        </p:nvSpPr>
        <p:spPr>
          <a:xfrm>
            <a:off x="5363170" y="4015401"/>
            <a:ext cx="3352200" cy="155400"/>
          </a:xfrm>
          <a:prstGeom prst="rect">
            <a:avLst/>
          </a:prstGeom>
          <a:noFill/>
          <a:ln>
            <a:noFill/>
          </a:ln>
        </p:spPr>
        <p:txBody>
          <a:bodyPr anchorCtr="0" anchor="t" bIns="0" lIns="0" spcFirstLastPara="1" rIns="0" wrap="square" tIns="0">
            <a:noAutofit/>
          </a:bodyPr>
          <a:lstStyle/>
          <a:p>
            <a:pPr indent="0" lvl="0" marL="0" marR="0" rtl="0" algn="r">
              <a:lnSpc>
                <a:spcPct val="127388"/>
              </a:lnSpc>
              <a:spcBef>
                <a:spcPts val="0"/>
              </a:spcBef>
              <a:spcAft>
                <a:spcPts val="0"/>
              </a:spcAft>
              <a:buClr>
                <a:srgbClr val="333333"/>
              </a:buClr>
              <a:buSzPts val="942"/>
              <a:buFont typeface="Inter"/>
              <a:buNone/>
            </a:pPr>
            <a:r>
              <a:rPr b="0" i="0" lang="en-US" sz="942" u="none" cap="none" strike="noStrike">
                <a:solidFill>
                  <a:srgbClr val="333333"/>
                </a:solidFill>
                <a:latin typeface="Inter"/>
                <a:ea typeface="Inter"/>
                <a:cs typeface="Inter"/>
                <a:sym typeface="Inter"/>
              </a:rPr>
              <a:t>Exercise Framing • Structural Triage • Readiness Moves</a:t>
            </a:r>
            <a:endParaRPr b="0" i="0" sz="942" u="none" cap="none" strike="noStrike">
              <a:solidFill>
                <a:schemeClr val="dk1"/>
              </a:solidFill>
              <a:latin typeface="Calibri"/>
              <a:ea typeface="Calibri"/>
              <a:cs typeface="Calibri"/>
              <a:sym typeface="Calibri"/>
            </a:endParaRPr>
          </a:p>
        </p:txBody>
      </p:sp>
      <p:grpSp>
        <p:nvGrpSpPr>
          <p:cNvPr id="291" name="Google Shape;291;p16"/>
          <p:cNvGrpSpPr/>
          <p:nvPr/>
        </p:nvGrpSpPr>
        <p:grpSpPr>
          <a:xfrm>
            <a:off x="8829794" y="200"/>
            <a:ext cx="314336" cy="5143500"/>
            <a:chOff x="6643961" y="444137"/>
            <a:chExt cx="450274" cy="6858000"/>
          </a:xfrm>
        </p:grpSpPr>
        <p:sp>
          <p:nvSpPr>
            <p:cNvPr id="292" name="Google Shape;292;p16"/>
            <p:cNvSpPr/>
            <p:nvPr/>
          </p:nvSpPr>
          <p:spPr>
            <a:xfrm>
              <a:off x="6643961" y="444137"/>
              <a:ext cx="152400" cy="6858000"/>
            </a:xfrm>
            <a:prstGeom prst="rect">
              <a:avLst/>
            </a:prstGeom>
            <a:solidFill>
              <a:srgbClr val="FF3399"/>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FFFFFF"/>
                </a:solidFill>
                <a:latin typeface="Arial"/>
                <a:ea typeface="Arial"/>
                <a:cs typeface="Arial"/>
                <a:sym typeface="Arial"/>
              </a:endParaRPr>
            </a:p>
          </p:txBody>
        </p:sp>
        <p:sp>
          <p:nvSpPr>
            <p:cNvPr id="293" name="Google Shape;293;p16"/>
            <p:cNvSpPr/>
            <p:nvPr/>
          </p:nvSpPr>
          <p:spPr>
            <a:xfrm>
              <a:off x="6792898" y="444137"/>
              <a:ext cx="152400" cy="6858000"/>
            </a:xfrm>
            <a:prstGeom prst="rect">
              <a:avLst/>
            </a:prstGeom>
            <a:solidFill>
              <a:srgbClr val="FFC00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FFFFFF"/>
                </a:solidFill>
                <a:latin typeface="Arial"/>
                <a:ea typeface="Arial"/>
                <a:cs typeface="Arial"/>
                <a:sym typeface="Arial"/>
              </a:endParaRPr>
            </a:p>
          </p:txBody>
        </p:sp>
        <p:sp>
          <p:nvSpPr>
            <p:cNvPr id="294" name="Google Shape;294;p16"/>
            <p:cNvSpPr/>
            <p:nvPr/>
          </p:nvSpPr>
          <p:spPr>
            <a:xfrm>
              <a:off x="6941835" y="444137"/>
              <a:ext cx="152400" cy="6858000"/>
            </a:xfrm>
            <a:prstGeom prst="rect">
              <a:avLst/>
            </a:prstGeom>
            <a:solidFill>
              <a:srgbClr val="ED000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FFFFFF"/>
                </a:solidFill>
                <a:latin typeface="Arial"/>
                <a:ea typeface="Arial"/>
                <a:cs typeface="Arial"/>
                <a:sym typeface="Arial"/>
              </a:endParaRPr>
            </a:p>
          </p:txBody>
        </p:sp>
      </p:gr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9" name="Shape 299"/>
        <p:cNvGrpSpPr/>
        <p:nvPr/>
      </p:nvGrpSpPr>
      <p:grpSpPr>
        <a:xfrm>
          <a:off x="0" y="0"/>
          <a:ext cx="0" cy="0"/>
          <a:chOff x="0" y="0"/>
          <a:chExt cx="0" cy="0"/>
        </a:xfrm>
      </p:grpSpPr>
      <p:pic>
        <p:nvPicPr>
          <p:cNvPr descr="preencoded.png" id="300" name="Google Shape;300;p17"/>
          <p:cNvPicPr preferRelativeResize="0"/>
          <p:nvPr/>
        </p:nvPicPr>
        <p:blipFill rotWithShape="1">
          <a:blip r:embed="rId3">
            <a:alphaModFix/>
          </a:blip>
          <a:srcRect b="0" l="0" r="0" t="0"/>
          <a:stretch/>
        </p:blipFill>
        <p:spPr>
          <a:xfrm>
            <a:off x="0" y="0"/>
            <a:ext cx="9144000" cy="5143500"/>
          </a:xfrm>
          <a:prstGeom prst="rect">
            <a:avLst/>
          </a:prstGeom>
          <a:noFill/>
          <a:ln>
            <a:noFill/>
          </a:ln>
        </p:spPr>
      </p:pic>
      <p:sp>
        <p:nvSpPr>
          <p:cNvPr id="301" name="Google Shape;301;p17"/>
          <p:cNvSpPr/>
          <p:nvPr/>
        </p:nvSpPr>
        <p:spPr>
          <a:xfrm>
            <a:off x="571500" y="618353"/>
            <a:ext cx="8001000" cy="276900"/>
          </a:xfrm>
          <a:prstGeom prst="rect">
            <a:avLst/>
          </a:prstGeom>
          <a:noFill/>
          <a:ln>
            <a:noFill/>
          </a:ln>
        </p:spPr>
        <p:txBody>
          <a:bodyPr anchorCtr="0" anchor="t" bIns="0" lIns="0" spcFirstLastPara="1" rIns="0" wrap="square" tIns="0">
            <a:noAutofit/>
          </a:bodyPr>
          <a:lstStyle/>
          <a:p>
            <a:pPr indent="0" lvl="0" marL="0" marR="0" rtl="0" algn="l">
              <a:lnSpc>
                <a:spcPct val="137328"/>
              </a:lnSpc>
              <a:spcBef>
                <a:spcPts val="0"/>
              </a:spcBef>
              <a:spcAft>
                <a:spcPts val="0"/>
              </a:spcAft>
              <a:buClr>
                <a:srgbClr val="2B4C6B"/>
              </a:buClr>
              <a:buSzPts val="1602"/>
              <a:buFont typeface="Inter"/>
              <a:buNone/>
            </a:pPr>
            <a:r>
              <a:rPr b="1" i="0" lang="en-US" sz="1602" u="none" cap="none" strike="noStrike">
                <a:solidFill>
                  <a:srgbClr val="2B4C6B"/>
                </a:solidFill>
                <a:latin typeface="Inter"/>
                <a:ea typeface="Inter"/>
                <a:cs typeface="Inter"/>
                <a:sym typeface="Inter"/>
              </a:rPr>
              <a:t>LEVERS OF HIGHER-SCORING PROJECTS</a:t>
            </a:r>
            <a:endParaRPr b="0" i="0" sz="1602" u="none" cap="none" strike="noStrike">
              <a:solidFill>
                <a:schemeClr val="dk1"/>
              </a:solidFill>
              <a:latin typeface="Calibri"/>
              <a:ea typeface="Calibri"/>
              <a:cs typeface="Calibri"/>
              <a:sym typeface="Calibri"/>
            </a:endParaRPr>
          </a:p>
        </p:txBody>
      </p:sp>
      <p:sp>
        <p:nvSpPr>
          <p:cNvPr id="302" name="Google Shape;302;p17"/>
          <p:cNvSpPr/>
          <p:nvPr/>
        </p:nvSpPr>
        <p:spPr>
          <a:xfrm>
            <a:off x="571500" y="1463101"/>
            <a:ext cx="357300" cy="357300"/>
          </a:xfrm>
          <a:prstGeom prst="rect">
            <a:avLst/>
          </a:prstGeom>
          <a:solidFill>
            <a:srgbClr val="2B4C6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303" name="Google Shape;303;p17"/>
          <p:cNvPicPr preferRelativeResize="0"/>
          <p:nvPr/>
        </p:nvPicPr>
        <p:blipFill rotWithShape="1">
          <a:blip r:embed="rId4">
            <a:alphaModFix/>
          </a:blip>
          <a:srcRect b="0" l="0" r="0" t="0"/>
          <a:stretch/>
        </p:blipFill>
        <p:spPr>
          <a:xfrm>
            <a:off x="664369" y="1555970"/>
            <a:ext cx="171450" cy="171450"/>
          </a:xfrm>
          <a:prstGeom prst="rect">
            <a:avLst/>
          </a:prstGeom>
          <a:noFill/>
          <a:ln>
            <a:noFill/>
          </a:ln>
        </p:spPr>
      </p:pic>
      <p:sp>
        <p:nvSpPr>
          <p:cNvPr id="304" name="Google Shape;304;p17"/>
          <p:cNvSpPr/>
          <p:nvPr/>
        </p:nvSpPr>
        <p:spPr>
          <a:xfrm>
            <a:off x="1071563" y="1538111"/>
            <a:ext cx="1823400" cy="207300"/>
          </a:xfrm>
          <a:prstGeom prst="rect">
            <a:avLst/>
          </a:prstGeom>
          <a:noFill/>
          <a:ln>
            <a:noFill/>
          </a:ln>
        </p:spPr>
        <p:txBody>
          <a:bodyPr anchorCtr="0" anchor="t" bIns="0" lIns="0" spcFirstLastPara="1" rIns="0" wrap="square" tIns="0">
            <a:noAutofit/>
          </a:bodyPr>
          <a:lstStyle/>
          <a:p>
            <a:pPr indent="0" lvl="0" marL="0" marR="0" rtl="0" algn="l">
              <a:lnSpc>
                <a:spcPct val="134115"/>
              </a:lnSpc>
              <a:spcBef>
                <a:spcPts val="0"/>
              </a:spcBef>
              <a:spcAft>
                <a:spcPts val="0"/>
              </a:spcAft>
              <a:buClr>
                <a:srgbClr val="2B4C6B"/>
              </a:buClr>
              <a:buSzPts val="1193"/>
              <a:buFont typeface="Inter"/>
              <a:buNone/>
            </a:pPr>
            <a:r>
              <a:rPr b="1" i="0" lang="en-US" sz="1193" u="none" cap="none" strike="noStrike">
                <a:solidFill>
                  <a:srgbClr val="2B4C6B"/>
                </a:solidFill>
                <a:latin typeface="Inter"/>
                <a:ea typeface="Inter"/>
                <a:cs typeface="Inter"/>
                <a:sym typeface="Inter"/>
              </a:rPr>
              <a:t>CLEAR COST LAYERS</a:t>
            </a:r>
            <a:endParaRPr b="0" i="0" sz="1193" u="none" cap="none" strike="noStrike">
              <a:solidFill>
                <a:schemeClr val="dk1"/>
              </a:solidFill>
              <a:latin typeface="Calibri"/>
              <a:ea typeface="Calibri"/>
              <a:cs typeface="Calibri"/>
              <a:sym typeface="Calibri"/>
            </a:endParaRPr>
          </a:p>
        </p:txBody>
      </p:sp>
      <p:sp>
        <p:nvSpPr>
          <p:cNvPr id="305" name="Google Shape;305;p17"/>
          <p:cNvSpPr/>
          <p:nvPr/>
        </p:nvSpPr>
        <p:spPr>
          <a:xfrm>
            <a:off x="571500" y="2159617"/>
            <a:ext cx="3929100" cy="385800"/>
          </a:xfrm>
          <a:prstGeom prst="rect">
            <a:avLst/>
          </a:prstGeom>
          <a:noFill/>
          <a:ln>
            <a:noFill/>
          </a:ln>
        </p:spPr>
        <p:txBody>
          <a:bodyPr anchorCtr="0" anchor="t" bIns="0" lIns="0" spcFirstLastPara="1" rIns="0" wrap="square" tIns="0">
            <a:noAutofit/>
          </a:bodyPr>
          <a:lstStyle/>
          <a:p>
            <a:pPr indent="0" lvl="0" marL="0" marR="0" rtl="0" algn="l">
              <a:lnSpc>
                <a:spcPct val="159235"/>
              </a:lnSpc>
              <a:spcBef>
                <a:spcPts val="0"/>
              </a:spcBef>
              <a:spcAft>
                <a:spcPts val="0"/>
              </a:spcAft>
              <a:buClr>
                <a:srgbClr val="333333"/>
              </a:buClr>
              <a:buSzPts val="942"/>
              <a:buFont typeface="Inter"/>
              <a:buNone/>
            </a:pPr>
            <a:r>
              <a:rPr b="0" i="0" lang="en-US" sz="942" u="none" cap="none" strike="noStrike">
                <a:solidFill>
                  <a:srgbClr val="333333"/>
                </a:solidFill>
                <a:latin typeface="Inter"/>
                <a:ea typeface="Inter"/>
                <a:cs typeface="Inter"/>
                <a:sym typeface="Inter"/>
              </a:rPr>
              <a:t>Disciplined separation of core operational costs from project-specific expenditures.</a:t>
            </a:r>
            <a:endParaRPr b="0" i="0" sz="942" u="none" cap="none" strike="noStrike">
              <a:solidFill>
                <a:schemeClr val="dk1"/>
              </a:solidFill>
              <a:latin typeface="Calibri"/>
              <a:ea typeface="Calibri"/>
              <a:cs typeface="Calibri"/>
              <a:sym typeface="Calibri"/>
            </a:endParaRPr>
          </a:p>
        </p:txBody>
      </p:sp>
      <p:sp>
        <p:nvSpPr>
          <p:cNvPr id="306" name="Google Shape;306;p17"/>
          <p:cNvSpPr/>
          <p:nvPr/>
        </p:nvSpPr>
        <p:spPr>
          <a:xfrm>
            <a:off x="4643438" y="1463101"/>
            <a:ext cx="357300" cy="357300"/>
          </a:xfrm>
          <a:prstGeom prst="rect">
            <a:avLst/>
          </a:prstGeom>
          <a:solidFill>
            <a:srgbClr val="2B4C6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307" name="Google Shape;307;p17"/>
          <p:cNvPicPr preferRelativeResize="0"/>
          <p:nvPr/>
        </p:nvPicPr>
        <p:blipFill rotWithShape="1">
          <a:blip r:embed="rId5">
            <a:alphaModFix/>
          </a:blip>
          <a:srcRect b="0" l="0" r="0" t="0"/>
          <a:stretch/>
        </p:blipFill>
        <p:spPr>
          <a:xfrm>
            <a:off x="4725591" y="1555970"/>
            <a:ext cx="192881" cy="171450"/>
          </a:xfrm>
          <a:prstGeom prst="rect">
            <a:avLst/>
          </a:prstGeom>
          <a:noFill/>
          <a:ln>
            <a:noFill/>
          </a:ln>
        </p:spPr>
      </p:pic>
      <p:sp>
        <p:nvSpPr>
          <p:cNvPr id="308" name="Google Shape;308;p17"/>
          <p:cNvSpPr/>
          <p:nvPr/>
        </p:nvSpPr>
        <p:spPr>
          <a:xfrm>
            <a:off x="5143500" y="1538111"/>
            <a:ext cx="2052000" cy="207300"/>
          </a:xfrm>
          <a:prstGeom prst="rect">
            <a:avLst/>
          </a:prstGeom>
          <a:noFill/>
          <a:ln>
            <a:noFill/>
          </a:ln>
        </p:spPr>
        <p:txBody>
          <a:bodyPr anchorCtr="0" anchor="t" bIns="0" lIns="0" spcFirstLastPara="1" rIns="0" wrap="square" tIns="0">
            <a:noAutofit/>
          </a:bodyPr>
          <a:lstStyle/>
          <a:p>
            <a:pPr indent="0" lvl="0" marL="0" marR="0" rtl="0" algn="l">
              <a:lnSpc>
                <a:spcPct val="134115"/>
              </a:lnSpc>
              <a:spcBef>
                <a:spcPts val="0"/>
              </a:spcBef>
              <a:spcAft>
                <a:spcPts val="0"/>
              </a:spcAft>
              <a:buClr>
                <a:srgbClr val="2B4C6B"/>
              </a:buClr>
              <a:buSzPts val="1193"/>
              <a:buFont typeface="Inter"/>
              <a:buNone/>
            </a:pPr>
            <a:r>
              <a:rPr b="1" i="0" lang="en-US" sz="1193" u="none" cap="none" strike="noStrike">
                <a:solidFill>
                  <a:srgbClr val="2B4C6B"/>
                </a:solidFill>
                <a:latin typeface="Inter"/>
                <a:ea typeface="Inter"/>
                <a:cs typeface="Inter"/>
                <a:sym typeface="Inter"/>
              </a:rPr>
              <a:t>GOVERNANCE CLARITY</a:t>
            </a:r>
            <a:endParaRPr b="0" i="0" sz="1193" u="none" cap="none" strike="noStrike">
              <a:solidFill>
                <a:schemeClr val="dk1"/>
              </a:solidFill>
              <a:latin typeface="Calibri"/>
              <a:ea typeface="Calibri"/>
              <a:cs typeface="Calibri"/>
              <a:sym typeface="Calibri"/>
            </a:endParaRPr>
          </a:p>
        </p:txBody>
      </p:sp>
      <p:sp>
        <p:nvSpPr>
          <p:cNvPr id="309" name="Google Shape;309;p17"/>
          <p:cNvSpPr/>
          <p:nvPr/>
        </p:nvSpPr>
        <p:spPr>
          <a:xfrm>
            <a:off x="4643438" y="2159617"/>
            <a:ext cx="3929100" cy="385800"/>
          </a:xfrm>
          <a:prstGeom prst="rect">
            <a:avLst/>
          </a:prstGeom>
          <a:noFill/>
          <a:ln>
            <a:noFill/>
          </a:ln>
        </p:spPr>
        <p:txBody>
          <a:bodyPr anchorCtr="0" anchor="t" bIns="0" lIns="0" spcFirstLastPara="1" rIns="0" wrap="square" tIns="0">
            <a:noAutofit/>
          </a:bodyPr>
          <a:lstStyle/>
          <a:p>
            <a:pPr indent="0" lvl="0" marL="0" marR="0" rtl="0" algn="l">
              <a:lnSpc>
                <a:spcPct val="159235"/>
              </a:lnSpc>
              <a:spcBef>
                <a:spcPts val="0"/>
              </a:spcBef>
              <a:spcAft>
                <a:spcPts val="0"/>
              </a:spcAft>
              <a:buClr>
                <a:srgbClr val="333333"/>
              </a:buClr>
              <a:buSzPts val="942"/>
              <a:buFont typeface="Inter"/>
              <a:buNone/>
            </a:pPr>
            <a:r>
              <a:rPr b="0" i="0" lang="en-US" sz="942" u="none" cap="none" strike="noStrike">
                <a:solidFill>
                  <a:srgbClr val="333333"/>
                </a:solidFill>
                <a:latin typeface="Inter"/>
                <a:ea typeface="Inter"/>
                <a:cs typeface="Inter"/>
                <a:sym typeface="Inter"/>
              </a:rPr>
              <a:t>Strong decision-making mechanisms that support capital logic and sustainability.</a:t>
            </a:r>
            <a:endParaRPr b="0" i="0" sz="942" u="none" cap="none" strike="noStrike">
              <a:solidFill>
                <a:schemeClr val="dk1"/>
              </a:solidFill>
              <a:latin typeface="Calibri"/>
              <a:ea typeface="Calibri"/>
              <a:cs typeface="Calibri"/>
              <a:sym typeface="Calibri"/>
            </a:endParaRPr>
          </a:p>
        </p:txBody>
      </p:sp>
      <p:sp>
        <p:nvSpPr>
          <p:cNvPr id="310" name="Google Shape;310;p17"/>
          <p:cNvSpPr/>
          <p:nvPr/>
        </p:nvSpPr>
        <p:spPr>
          <a:xfrm>
            <a:off x="571500" y="3252388"/>
            <a:ext cx="357300" cy="357300"/>
          </a:xfrm>
          <a:prstGeom prst="rect">
            <a:avLst/>
          </a:prstGeom>
          <a:solidFill>
            <a:srgbClr val="2B4C6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311" name="Google Shape;311;p17"/>
          <p:cNvPicPr preferRelativeResize="0"/>
          <p:nvPr/>
        </p:nvPicPr>
        <p:blipFill rotWithShape="1">
          <a:blip r:embed="rId6">
            <a:alphaModFix/>
          </a:blip>
          <a:srcRect b="0" l="0" r="0" t="0"/>
          <a:stretch/>
        </p:blipFill>
        <p:spPr>
          <a:xfrm>
            <a:off x="664369" y="3345256"/>
            <a:ext cx="171450" cy="171450"/>
          </a:xfrm>
          <a:prstGeom prst="rect">
            <a:avLst/>
          </a:prstGeom>
          <a:noFill/>
          <a:ln>
            <a:noFill/>
          </a:ln>
        </p:spPr>
      </p:pic>
      <p:sp>
        <p:nvSpPr>
          <p:cNvPr id="312" name="Google Shape;312;p17"/>
          <p:cNvSpPr/>
          <p:nvPr/>
        </p:nvSpPr>
        <p:spPr>
          <a:xfrm>
            <a:off x="1071563" y="3327397"/>
            <a:ext cx="2287800" cy="207300"/>
          </a:xfrm>
          <a:prstGeom prst="rect">
            <a:avLst/>
          </a:prstGeom>
          <a:noFill/>
          <a:ln>
            <a:noFill/>
          </a:ln>
        </p:spPr>
        <p:txBody>
          <a:bodyPr anchorCtr="0" anchor="t" bIns="0" lIns="0" spcFirstLastPara="1" rIns="0" wrap="square" tIns="0">
            <a:noAutofit/>
          </a:bodyPr>
          <a:lstStyle/>
          <a:p>
            <a:pPr indent="0" lvl="0" marL="0" marR="0" rtl="0" algn="l">
              <a:lnSpc>
                <a:spcPct val="134115"/>
              </a:lnSpc>
              <a:spcBef>
                <a:spcPts val="0"/>
              </a:spcBef>
              <a:spcAft>
                <a:spcPts val="0"/>
              </a:spcAft>
              <a:buClr>
                <a:srgbClr val="2B4C6B"/>
              </a:buClr>
              <a:buSzPts val="1193"/>
              <a:buFont typeface="Inter"/>
              <a:buNone/>
            </a:pPr>
            <a:r>
              <a:rPr b="1" i="0" lang="en-US" sz="1193" u="none" cap="none" strike="noStrike">
                <a:solidFill>
                  <a:srgbClr val="2B4C6B"/>
                </a:solidFill>
                <a:latin typeface="Inter"/>
                <a:ea typeface="Inter"/>
                <a:cs typeface="Inter"/>
                <a:sym typeface="Inter"/>
              </a:rPr>
              <a:t>ONE PATHWAY DISCIPLINE</a:t>
            </a:r>
            <a:endParaRPr b="0" i="0" sz="1193" u="none" cap="none" strike="noStrike">
              <a:solidFill>
                <a:schemeClr val="dk1"/>
              </a:solidFill>
              <a:latin typeface="Calibri"/>
              <a:ea typeface="Calibri"/>
              <a:cs typeface="Calibri"/>
              <a:sym typeface="Calibri"/>
            </a:endParaRPr>
          </a:p>
        </p:txBody>
      </p:sp>
      <p:sp>
        <p:nvSpPr>
          <p:cNvPr id="313" name="Google Shape;313;p17"/>
          <p:cNvSpPr/>
          <p:nvPr/>
        </p:nvSpPr>
        <p:spPr>
          <a:xfrm>
            <a:off x="571500" y="3948903"/>
            <a:ext cx="3929100" cy="385800"/>
          </a:xfrm>
          <a:prstGeom prst="rect">
            <a:avLst/>
          </a:prstGeom>
          <a:noFill/>
          <a:ln>
            <a:noFill/>
          </a:ln>
        </p:spPr>
        <p:txBody>
          <a:bodyPr anchorCtr="0" anchor="t" bIns="0" lIns="0" spcFirstLastPara="1" rIns="0" wrap="square" tIns="0">
            <a:noAutofit/>
          </a:bodyPr>
          <a:lstStyle/>
          <a:p>
            <a:pPr indent="0" lvl="0" marL="0" marR="0" rtl="0" algn="l">
              <a:lnSpc>
                <a:spcPct val="159235"/>
              </a:lnSpc>
              <a:spcBef>
                <a:spcPts val="0"/>
              </a:spcBef>
              <a:spcAft>
                <a:spcPts val="0"/>
              </a:spcAft>
              <a:buClr>
                <a:srgbClr val="333333"/>
              </a:buClr>
              <a:buSzPts val="942"/>
              <a:buFont typeface="Inter"/>
              <a:buNone/>
            </a:pPr>
            <a:r>
              <a:rPr b="0" i="0" lang="en-US" sz="942" u="none" cap="none" strike="noStrike">
                <a:solidFill>
                  <a:srgbClr val="333333"/>
                </a:solidFill>
                <a:latin typeface="Inter"/>
                <a:ea typeface="Inter"/>
                <a:cs typeface="Inter"/>
                <a:sym typeface="Inter"/>
              </a:rPr>
              <a:t>Focused economic logic that prioritizes the most credible route to sustainability.</a:t>
            </a:r>
            <a:endParaRPr b="0" i="0" sz="942" u="none" cap="none" strike="noStrike">
              <a:solidFill>
                <a:schemeClr val="dk1"/>
              </a:solidFill>
              <a:latin typeface="Calibri"/>
              <a:ea typeface="Calibri"/>
              <a:cs typeface="Calibri"/>
              <a:sym typeface="Calibri"/>
            </a:endParaRPr>
          </a:p>
        </p:txBody>
      </p:sp>
      <p:sp>
        <p:nvSpPr>
          <p:cNvPr id="314" name="Google Shape;314;p17"/>
          <p:cNvSpPr/>
          <p:nvPr/>
        </p:nvSpPr>
        <p:spPr>
          <a:xfrm>
            <a:off x="4643438" y="3252388"/>
            <a:ext cx="357300" cy="357300"/>
          </a:xfrm>
          <a:prstGeom prst="rect">
            <a:avLst/>
          </a:prstGeom>
          <a:solidFill>
            <a:srgbClr val="2B4C6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315" name="Google Shape;315;p17"/>
          <p:cNvPicPr preferRelativeResize="0"/>
          <p:nvPr/>
        </p:nvPicPr>
        <p:blipFill rotWithShape="1">
          <a:blip r:embed="rId7">
            <a:alphaModFix/>
          </a:blip>
          <a:srcRect b="0" l="0" r="0" t="0"/>
          <a:stretch/>
        </p:blipFill>
        <p:spPr>
          <a:xfrm>
            <a:off x="4747022" y="3345256"/>
            <a:ext cx="150019" cy="171450"/>
          </a:xfrm>
          <a:prstGeom prst="rect">
            <a:avLst/>
          </a:prstGeom>
          <a:noFill/>
          <a:ln>
            <a:noFill/>
          </a:ln>
        </p:spPr>
      </p:pic>
      <p:sp>
        <p:nvSpPr>
          <p:cNvPr id="316" name="Google Shape;316;p17"/>
          <p:cNvSpPr/>
          <p:nvPr/>
        </p:nvSpPr>
        <p:spPr>
          <a:xfrm>
            <a:off x="5143500" y="3327397"/>
            <a:ext cx="2125200" cy="207300"/>
          </a:xfrm>
          <a:prstGeom prst="rect">
            <a:avLst/>
          </a:prstGeom>
          <a:noFill/>
          <a:ln>
            <a:noFill/>
          </a:ln>
        </p:spPr>
        <p:txBody>
          <a:bodyPr anchorCtr="0" anchor="t" bIns="0" lIns="0" spcFirstLastPara="1" rIns="0" wrap="square" tIns="0">
            <a:noAutofit/>
          </a:bodyPr>
          <a:lstStyle/>
          <a:p>
            <a:pPr indent="0" lvl="0" marL="0" marR="0" rtl="0" algn="l">
              <a:lnSpc>
                <a:spcPct val="134115"/>
              </a:lnSpc>
              <a:spcBef>
                <a:spcPts val="0"/>
              </a:spcBef>
              <a:spcAft>
                <a:spcPts val="0"/>
              </a:spcAft>
              <a:buClr>
                <a:srgbClr val="2B4C6B"/>
              </a:buClr>
              <a:buSzPts val="1193"/>
              <a:buFont typeface="Inter"/>
              <a:buNone/>
            </a:pPr>
            <a:r>
              <a:rPr b="1" i="0" lang="en-US" sz="1193" u="none" cap="none" strike="noStrike">
                <a:solidFill>
                  <a:srgbClr val="2B4C6B"/>
                </a:solidFill>
                <a:latin typeface="Inter"/>
                <a:ea typeface="Inter"/>
                <a:cs typeface="Inter"/>
                <a:sym typeface="Inter"/>
              </a:rPr>
              <a:t>BOUNDED MECHANISMS</a:t>
            </a:r>
            <a:endParaRPr b="0" i="0" sz="1193" u="none" cap="none" strike="noStrike">
              <a:solidFill>
                <a:schemeClr val="dk1"/>
              </a:solidFill>
              <a:latin typeface="Calibri"/>
              <a:ea typeface="Calibri"/>
              <a:cs typeface="Calibri"/>
              <a:sym typeface="Calibri"/>
            </a:endParaRPr>
          </a:p>
        </p:txBody>
      </p:sp>
      <p:sp>
        <p:nvSpPr>
          <p:cNvPr id="317" name="Google Shape;317;p17"/>
          <p:cNvSpPr/>
          <p:nvPr/>
        </p:nvSpPr>
        <p:spPr>
          <a:xfrm>
            <a:off x="4643438" y="3948903"/>
            <a:ext cx="3929100" cy="385800"/>
          </a:xfrm>
          <a:prstGeom prst="rect">
            <a:avLst/>
          </a:prstGeom>
          <a:noFill/>
          <a:ln>
            <a:noFill/>
          </a:ln>
        </p:spPr>
        <p:txBody>
          <a:bodyPr anchorCtr="0" anchor="t" bIns="0" lIns="0" spcFirstLastPara="1" rIns="0" wrap="square" tIns="0">
            <a:noAutofit/>
          </a:bodyPr>
          <a:lstStyle/>
          <a:p>
            <a:pPr indent="0" lvl="0" marL="0" marR="0" rtl="0" algn="l">
              <a:lnSpc>
                <a:spcPct val="159235"/>
              </a:lnSpc>
              <a:spcBef>
                <a:spcPts val="0"/>
              </a:spcBef>
              <a:spcAft>
                <a:spcPts val="0"/>
              </a:spcAft>
              <a:buClr>
                <a:srgbClr val="333333"/>
              </a:buClr>
              <a:buSzPts val="942"/>
              <a:buFont typeface="Inter"/>
              <a:buNone/>
            </a:pPr>
            <a:r>
              <a:rPr b="0" i="0" lang="en-US" sz="942" u="none" cap="none" strike="noStrike">
                <a:solidFill>
                  <a:srgbClr val="333333"/>
                </a:solidFill>
                <a:latin typeface="Inter"/>
                <a:ea typeface="Inter"/>
                <a:cs typeface="Inter"/>
                <a:sym typeface="Inter"/>
              </a:rPr>
              <a:t>Well-defined operational scopes that prevent activity drift and resource strain.</a:t>
            </a:r>
            <a:endParaRPr b="0" i="0" sz="942" u="none" cap="none" strike="noStrike">
              <a:solidFill>
                <a:schemeClr val="dk1"/>
              </a:solidFill>
              <a:latin typeface="Calibri"/>
              <a:ea typeface="Calibri"/>
              <a:cs typeface="Calibri"/>
              <a:sym typeface="Calibri"/>
            </a:endParaRPr>
          </a:p>
        </p:txBody>
      </p:sp>
      <p:sp>
        <p:nvSpPr>
          <p:cNvPr id="318" name="Google Shape;318;p17"/>
          <p:cNvSpPr/>
          <p:nvPr/>
        </p:nvSpPr>
        <p:spPr>
          <a:xfrm>
            <a:off x="0" y="4702373"/>
            <a:ext cx="9144000" cy="441000"/>
          </a:xfrm>
          <a:prstGeom prst="rect">
            <a:avLst/>
          </a:prstGeom>
          <a:noFill/>
          <a:ln>
            <a:noFill/>
          </a:ln>
        </p:spPr>
        <p:txBody>
          <a:bodyPr anchorCtr="0" anchor="t" bIns="170050" lIns="680325" spcFirstLastPara="1" rIns="0" wrap="square" tIns="170050">
            <a:noAutofit/>
          </a:bodyPr>
          <a:lstStyle/>
          <a:p>
            <a:pPr indent="0" lvl="0" marL="0" marR="0" rtl="0" algn="l">
              <a:lnSpc>
                <a:spcPct val="135593"/>
              </a:lnSpc>
              <a:spcBef>
                <a:spcPts val="0"/>
              </a:spcBef>
              <a:spcAft>
                <a:spcPts val="0"/>
              </a:spcAft>
              <a:buClr>
                <a:srgbClr val="FF0000"/>
              </a:buClr>
              <a:buSzPts val="885"/>
              <a:buFont typeface="Inter"/>
              <a:buNone/>
            </a:pPr>
            <a:r>
              <a:rPr b="1" i="0" lang="en-US" sz="885" u="none" cap="none" strike="noStrike">
                <a:solidFill>
                  <a:srgbClr val="FF0000"/>
                </a:solidFill>
                <a:latin typeface="Inter"/>
                <a:ea typeface="Inter"/>
                <a:cs typeface="Inter"/>
                <a:sym typeface="Inter"/>
              </a:rPr>
              <a:t>DISCIPLINED ARCHITECTURE • PATTERNS, NOT PRESCRIPTIONS</a:t>
            </a:r>
            <a:endParaRPr b="0" i="0" sz="885" u="none" cap="none" strike="noStrike">
              <a:solidFill>
                <a:schemeClr val="dk1"/>
              </a:solidFill>
              <a:latin typeface="Calibri"/>
              <a:ea typeface="Calibri"/>
              <a:cs typeface="Calibri"/>
              <a:sym typeface="Calibri"/>
            </a:endParaRPr>
          </a:p>
        </p:txBody>
      </p:sp>
      <p:grpSp>
        <p:nvGrpSpPr>
          <p:cNvPr id="319" name="Google Shape;319;p17"/>
          <p:cNvGrpSpPr/>
          <p:nvPr/>
        </p:nvGrpSpPr>
        <p:grpSpPr>
          <a:xfrm>
            <a:off x="8829794" y="200"/>
            <a:ext cx="314336" cy="5143500"/>
            <a:chOff x="6643961" y="444137"/>
            <a:chExt cx="450274" cy="6858000"/>
          </a:xfrm>
        </p:grpSpPr>
        <p:sp>
          <p:nvSpPr>
            <p:cNvPr id="320" name="Google Shape;320;p17"/>
            <p:cNvSpPr/>
            <p:nvPr/>
          </p:nvSpPr>
          <p:spPr>
            <a:xfrm>
              <a:off x="6643961" y="444137"/>
              <a:ext cx="152400" cy="6858000"/>
            </a:xfrm>
            <a:prstGeom prst="rect">
              <a:avLst/>
            </a:prstGeom>
            <a:solidFill>
              <a:srgbClr val="FF3399"/>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FFFFFF"/>
                </a:solidFill>
                <a:latin typeface="Arial"/>
                <a:ea typeface="Arial"/>
                <a:cs typeface="Arial"/>
                <a:sym typeface="Arial"/>
              </a:endParaRPr>
            </a:p>
          </p:txBody>
        </p:sp>
        <p:sp>
          <p:nvSpPr>
            <p:cNvPr id="321" name="Google Shape;321;p17"/>
            <p:cNvSpPr/>
            <p:nvPr/>
          </p:nvSpPr>
          <p:spPr>
            <a:xfrm>
              <a:off x="6792898" y="444137"/>
              <a:ext cx="152400" cy="6858000"/>
            </a:xfrm>
            <a:prstGeom prst="rect">
              <a:avLst/>
            </a:prstGeom>
            <a:solidFill>
              <a:srgbClr val="FFC00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FFFFFF"/>
                </a:solidFill>
                <a:latin typeface="Arial"/>
                <a:ea typeface="Arial"/>
                <a:cs typeface="Arial"/>
                <a:sym typeface="Arial"/>
              </a:endParaRPr>
            </a:p>
          </p:txBody>
        </p:sp>
        <p:sp>
          <p:nvSpPr>
            <p:cNvPr id="322" name="Google Shape;322;p17"/>
            <p:cNvSpPr/>
            <p:nvPr/>
          </p:nvSpPr>
          <p:spPr>
            <a:xfrm>
              <a:off x="6941835" y="444137"/>
              <a:ext cx="152400" cy="6858000"/>
            </a:xfrm>
            <a:prstGeom prst="rect">
              <a:avLst/>
            </a:prstGeom>
            <a:solidFill>
              <a:srgbClr val="ED000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FFFFFF"/>
                </a:solidFill>
                <a:latin typeface="Arial"/>
                <a:ea typeface="Arial"/>
                <a:cs typeface="Arial"/>
                <a:sym typeface="Arial"/>
              </a:endParaRPr>
            </a:p>
          </p:txBody>
        </p:sp>
      </p:gr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7" name="Shape 327"/>
        <p:cNvGrpSpPr/>
        <p:nvPr/>
      </p:nvGrpSpPr>
      <p:grpSpPr>
        <a:xfrm>
          <a:off x="0" y="0"/>
          <a:ext cx="0" cy="0"/>
          <a:chOff x="0" y="0"/>
          <a:chExt cx="0" cy="0"/>
        </a:xfrm>
      </p:grpSpPr>
      <p:pic>
        <p:nvPicPr>
          <p:cNvPr descr="preencoded.png" id="328" name="Google Shape;328;p18"/>
          <p:cNvPicPr preferRelativeResize="0"/>
          <p:nvPr/>
        </p:nvPicPr>
        <p:blipFill rotWithShape="1">
          <a:blip r:embed="rId3">
            <a:alphaModFix/>
          </a:blip>
          <a:srcRect b="0" l="0" r="0" t="0"/>
          <a:stretch/>
        </p:blipFill>
        <p:spPr>
          <a:xfrm>
            <a:off x="0" y="0"/>
            <a:ext cx="9144000" cy="5143500"/>
          </a:xfrm>
          <a:prstGeom prst="rect">
            <a:avLst/>
          </a:prstGeom>
          <a:noFill/>
          <a:ln>
            <a:noFill/>
          </a:ln>
        </p:spPr>
      </p:pic>
      <p:sp>
        <p:nvSpPr>
          <p:cNvPr id="329" name="Google Shape;329;p18"/>
          <p:cNvSpPr/>
          <p:nvPr/>
        </p:nvSpPr>
        <p:spPr>
          <a:xfrm>
            <a:off x="571500" y="618353"/>
            <a:ext cx="8001000" cy="276900"/>
          </a:xfrm>
          <a:prstGeom prst="rect">
            <a:avLst/>
          </a:prstGeom>
          <a:noFill/>
          <a:ln>
            <a:noFill/>
          </a:ln>
        </p:spPr>
        <p:txBody>
          <a:bodyPr anchorCtr="0" anchor="t" bIns="0" lIns="0" spcFirstLastPara="1" rIns="0" wrap="square" tIns="0">
            <a:noAutofit/>
          </a:bodyPr>
          <a:lstStyle/>
          <a:p>
            <a:pPr indent="0" lvl="0" marL="0" marR="0" rtl="0" algn="l">
              <a:lnSpc>
                <a:spcPct val="137328"/>
              </a:lnSpc>
              <a:spcBef>
                <a:spcPts val="0"/>
              </a:spcBef>
              <a:spcAft>
                <a:spcPts val="0"/>
              </a:spcAft>
              <a:buClr>
                <a:srgbClr val="2B4C6B"/>
              </a:buClr>
              <a:buSzPts val="1602"/>
              <a:buFont typeface="Inter"/>
              <a:buNone/>
            </a:pPr>
            <a:r>
              <a:rPr b="1" i="0" lang="en-US" sz="1602" u="none" cap="none" strike="noStrike">
                <a:solidFill>
                  <a:srgbClr val="2B4C6B"/>
                </a:solidFill>
                <a:latin typeface="Inter"/>
                <a:ea typeface="Inter"/>
                <a:cs typeface="Inter"/>
                <a:sym typeface="Inter"/>
              </a:rPr>
              <a:t>EXERCISE FRAMING: CAPITAL TRIAGE</a:t>
            </a:r>
            <a:endParaRPr b="0" i="0" sz="1602" u="none" cap="none" strike="noStrike">
              <a:solidFill>
                <a:schemeClr val="dk1"/>
              </a:solidFill>
              <a:latin typeface="Calibri"/>
              <a:ea typeface="Calibri"/>
              <a:cs typeface="Calibri"/>
              <a:sym typeface="Calibri"/>
            </a:endParaRPr>
          </a:p>
        </p:txBody>
      </p:sp>
      <p:pic>
        <p:nvPicPr>
          <p:cNvPr descr="preencoded.png" id="330" name="Google Shape;330;p18"/>
          <p:cNvPicPr preferRelativeResize="0"/>
          <p:nvPr/>
        </p:nvPicPr>
        <p:blipFill rotWithShape="1">
          <a:blip r:embed="rId4">
            <a:alphaModFix/>
          </a:blip>
          <a:srcRect b="0" l="0" r="0" t="0"/>
          <a:stretch/>
        </p:blipFill>
        <p:spPr>
          <a:xfrm>
            <a:off x="571500" y="2465710"/>
            <a:ext cx="2476481" cy="342900"/>
          </a:xfrm>
          <a:prstGeom prst="rect">
            <a:avLst/>
          </a:prstGeom>
          <a:noFill/>
          <a:ln>
            <a:noFill/>
          </a:ln>
        </p:spPr>
      </p:pic>
      <p:sp>
        <p:nvSpPr>
          <p:cNvPr id="331" name="Google Shape;331;p18"/>
          <p:cNvSpPr/>
          <p:nvPr/>
        </p:nvSpPr>
        <p:spPr>
          <a:xfrm>
            <a:off x="571500" y="3122935"/>
            <a:ext cx="2476500" cy="207300"/>
          </a:xfrm>
          <a:prstGeom prst="rect">
            <a:avLst/>
          </a:prstGeom>
          <a:noFill/>
          <a:ln>
            <a:noFill/>
          </a:ln>
        </p:spPr>
        <p:txBody>
          <a:bodyPr anchorCtr="0" anchor="t" bIns="0" lIns="0" spcFirstLastPara="1" rIns="0" wrap="square" tIns="0">
            <a:noAutofit/>
          </a:bodyPr>
          <a:lstStyle/>
          <a:p>
            <a:pPr indent="0" lvl="0" marL="0" marR="0" rtl="0" algn="l">
              <a:lnSpc>
                <a:spcPct val="134115"/>
              </a:lnSpc>
              <a:spcBef>
                <a:spcPts val="0"/>
              </a:spcBef>
              <a:spcAft>
                <a:spcPts val="0"/>
              </a:spcAft>
              <a:buClr>
                <a:srgbClr val="2B4C6B"/>
              </a:buClr>
              <a:buSzPts val="1193"/>
              <a:buFont typeface="Inter"/>
              <a:buNone/>
            </a:pPr>
            <a:r>
              <a:rPr b="1" i="0" lang="en-US" sz="1193" u="none" cap="none" strike="noStrike">
                <a:solidFill>
                  <a:srgbClr val="2B4C6B"/>
                </a:solidFill>
                <a:latin typeface="Inter"/>
                <a:ea typeface="Inter"/>
                <a:cs typeface="Inter"/>
                <a:sym typeface="Inter"/>
              </a:rPr>
              <a:t>SUSTAINABLE</a:t>
            </a:r>
            <a:endParaRPr b="0" i="0" sz="1193" u="none" cap="none" strike="noStrike">
              <a:solidFill>
                <a:schemeClr val="dk1"/>
              </a:solidFill>
              <a:latin typeface="Calibri"/>
              <a:ea typeface="Calibri"/>
              <a:cs typeface="Calibri"/>
              <a:sym typeface="Calibri"/>
            </a:endParaRPr>
          </a:p>
        </p:txBody>
      </p:sp>
      <p:sp>
        <p:nvSpPr>
          <p:cNvPr id="332" name="Google Shape;332;p18"/>
          <p:cNvSpPr/>
          <p:nvPr/>
        </p:nvSpPr>
        <p:spPr>
          <a:xfrm>
            <a:off x="571500" y="3601567"/>
            <a:ext cx="2476500" cy="578700"/>
          </a:xfrm>
          <a:prstGeom prst="rect">
            <a:avLst/>
          </a:prstGeom>
          <a:noFill/>
          <a:ln>
            <a:noFill/>
          </a:ln>
        </p:spPr>
        <p:txBody>
          <a:bodyPr anchorCtr="0" anchor="t" bIns="0" lIns="0" spcFirstLastPara="1" rIns="0" wrap="square" tIns="0">
            <a:noAutofit/>
          </a:bodyPr>
          <a:lstStyle/>
          <a:p>
            <a:pPr indent="0" lvl="0" marL="0" marR="0" rtl="0" algn="l">
              <a:lnSpc>
                <a:spcPct val="159235"/>
              </a:lnSpc>
              <a:spcBef>
                <a:spcPts val="0"/>
              </a:spcBef>
              <a:spcAft>
                <a:spcPts val="0"/>
              </a:spcAft>
              <a:buClr>
                <a:srgbClr val="333333"/>
              </a:buClr>
              <a:buSzPts val="942"/>
              <a:buFont typeface="Inter"/>
              <a:buNone/>
            </a:pPr>
            <a:r>
              <a:rPr b="0" i="0" lang="en-US" sz="942" u="none" cap="none" strike="noStrike">
                <a:solidFill>
                  <a:srgbClr val="333333"/>
                </a:solidFill>
                <a:latin typeface="Inter"/>
                <a:ea typeface="Inter"/>
                <a:cs typeface="Inter"/>
                <a:sym typeface="Inter"/>
              </a:rPr>
              <a:t>Activities that can recover costs through revenue streams and move toward financial independence.</a:t>
            </a:r>
            <a:endParaRPr b="0" i="0" sz="942" u="none" cap="none" strike="noStrike">
              <a:solidFill>
                <a:schemeClr val="dk1"/>
              </a:solidFill>
              <a:latin typeface="Calibri"/>
              <a:ea typeface="Calibri"/>
              <a:cs typeface="Calibri"/>
              <a:sym typeface="Calibri"/>
            </a:endParaRPr>
          </a:p>
        </p:txBody>
      </p:sp>
      <p:pic>
        <p:nvPicPr>
          <p:cNvPr descr="preencoded.png" id="333" name="Google Shape;333;p18"/>
          <p:cNvPicPr preferRelativeResize="0"/>
          <p:nvPr/>
        </p:nvPicPr>
        <p:blipFill rotWithShape="1">
          <a:blip r:embed="rId5">
            <a:alphaModFix/>
          </a:blip>
          <a:srcRect b="0" l="0" r="0" t="0"/>
          <a:stretch/>
        </p:blipFill>
        <p:spPr>
          <a:xfrm>
            <a:off x="3333731" y="2465710"/>
            <a:ext cx="2476508" cy="342900"/>
          </a:xfrm>
          <a:prstGeom prst="rect">
            <a:avLst/>
          </a:prstGeom>
          <a:noFill/>
          <a:ln>
            <a:noFill/>
          </a:ln>
        </p:spPr>
      </p:pic>
      <p:sp>
        <p:nvSpPr>
          <p:cNvPr id="334" name="Google Shape;334;p18"/>
          <p:cNvSpPr/>
          <p:nvPr/>
        </p:nvSpPr>
        <p:spPr>
          <a:xfrm>
            <a:off x="3333731" y="3122935"/>
            <a:ext cx="2476500" cy="207300"/>
          </a:xfrm>
          <a:prstGeom prst="rect">
            <a:avLst/>
          </a:prstGeom>
          <a:noFill/>
          <a:ln>
            <a:noFill/>
          </a:ln>
        </p:spPr>
        <p:txBody>
          <a:bodyPr anchorCtr="0" anchor="t" bIns="0" lIns="0" spcFirstLastPara="1" rIns="0" wrap="square" tIns="0">
            <a:noAutofit/>
          </a:bodyPr>
          <a:lstStyle/>
          <a:p>
            <a:pPr indent="0" lvl="0" marL="0" marR="0" rtl="0" algn="l">
              <a:lnSpc>
                <a:spcPct val="134115"/>
              </a:lnSpc>
              <a:spcBef>
                <a:spcPts val="0"/>
              </a:spcBef>
              <a:spcAft>
                <a:spcPts val="0"/>
              </a:spcAft>
              <a:buClr>
                <a:srgbClr val="2B4C6B"/>
              </a:buClr>
              <a:buSzPts val="1193"/>
              <a:buFont typeface="Inter"/>
              <a:buNone/>
            </a:pPr>
            <a:r>
              <a:rPr b="1" i="0" lang="en-US" sz="1193" u="none" cap="none" strike="noStrike">
                <a:solidFill>
                  <a:srgbClr val="2B4C6B"/>
                </a:solidFill>
                <a:latin typeface="Inter"/>
                <a:ea typeface="Inter"/>
                <a:cs typeface="Inter"/>
                <a:sym typeface="Inter"/>
              </a:rPr>
              <a:t>SUBSIDY</a:t>
            </a:r>
            <a:endParaRPr b="0" i="0" sz="1193" u="none" cap="none" strike="noStrike">
              <a:solidFill>
                <a:schemeClr val="dk1"/>
              </a:solidFill>
              <a:latin typeface="Calibri"/>
              <a:ea typeface="Calibri"/>
              <a:cs typeface="Calibri"/>
              <a:sym typeface="Calibri"/>
            </a:endParaRPr>
          </a:p>
        </p:txBody>
      </p:sp>
      <p:sp>
        <p:nvSpPr>
          <p:cNvPr id="335" name="Google Shape;335;p18"/>
          <p:cNvSpPr/>
          <p:nvPr/>
        </p:nvSpPr>
        <p:spPr>
          <a:xfrm>
            <a:off x="3333731" y="3601567"/>
            <a:ext cx="2476500" cy="578700"/>
          </a:xfrm>
          <a:prstGeom prst="rect">
            <a:avLst/>
          </a:prstGeom>
          <a:noFill/>
          <a:ln>
            <a:noFill/>
          </a:ln>
        </p:spPr>
        <p:txBody>
          <a:bodyPr anchorCtr="0" anchor="t" bIns="0" lIns="0" spcFirstLastPara="1" rIns="0" wrap="square" tIns="0">
            <a:noAutofit/>
          </a:bodyPr>
          <a:lstStyle/>
          <a:p>
            <a:pPr indent="0" lvl="0" marL="0" marR="0" rtl="0" algn="l">
              <a:lnSpc>
                <a:spcPct val="159235"/>
              </a:lnSpc>
              <a:spcBef>
                <a:spcPts val="0"/>
              </a:spcBef>
              <a:spcAft>
                <a:spcPts val="0"/>
              </a:spcAft>
              <a:buClr>
                <a:srgbClr val="333333"/>
              </a:buClr>
              <a:buSzPts val="942"/>
              <a:buFont typeface="Inter"/>
              <a:buNone/>
            </a:pPr>
            <a:r>
              <a:rPr b="0" i="0" lang="en-US" sz="942" u="none" cap="none" strike="noStrike">
                <a:solidFill>
                  <a:srgbClr val="333333"/>
                </a:solidFill>
                <a:latin typeface="Inter"/>
                <a:ea typeface="Inter"/>
                <a:cs typeface="Inter"/>
                <a:sym typeface="Inter"/>
              </a:rPr>
              <a:t>Components that require ongoing support to maximize impact while maintaining operational logic.</a:t>
            </a:r>
            <a:endParaRPr b="0" i="0" sz="942" u="none" cap="none" strike="noStrike">
              <a:solidFill>
                <a:schemeClr val="dk1"/>
              </a:solidFill>
              <a:latin typeface="Calibri"/>
              <a:ea typeface="Calibri"/>
              <a:cs typeface="Calibri"/>
              <a:sym typeface="Calibri"/>
            </a:endParaRPr>
          </a:p>
        </p:txBody>
      </p:sp>
      <p:pic>
        <p:nvPicPr>
          <p:cNvPr descr="preencoded.png" id="336" name="Google Shape;336;p18"/>
          <p:cNvPicPr preferRelativeResize="0"/>
          <p:nvPr/>
        </p:nvPicPr>
        <p:blipFill rotWithShape="1">
          <a:blip r:embed="rId6">
            <a:alphaModFix/>
          </a:blip>
          <a:srcRect b="0" l="0" r="0" t="0"/>
          <a:stretch/>
        </p:blipFill>
        <p:spPr>
          <a:xfrm>
            <a:off x="6095991" y="2465710"/>
            <a:ext cx="2476481" cy="342900"/>
          </a:xfrm>
          <a:prstGeom prst="rect">
            <a:avLst/>
          </a:prstGeom>
          <a:noFill/>
          <a:ln>
            <a:noFill/>
          </a:ln>
        </p:spPr>
      </p:pic>
      <p:sp>
        <p:nvSpPr>
          <p:cNvPr id="337" name="Google Shape;337;p18"/>
          <p:cNvSpPr/>
          <p:nvPr/>
        </p:nvSpPr>
        <p:spPr>
          <a:xfrm>
            <a:off x="6095991" y="3122935"/>
            <a:ext cx="2476500" cy="207300"/>
          </a:xfrm>
          <a:prstGeom prst="rect">
            <a:avLst/>
          </a:prstGeom>
          <a:noFill/>
          <a:ln>
            <a:noFill/>
          </a:ln>
        </p:spPr>
        <p:txBody>
          <a:bodyPr anchorCtr="0" anchor="t" bIns="0" lIns="0" spcFirstLastPara="1" rIns="0" wrap="square" tIns="0">
            <a:noAutofit/>
          </a:bodyPr>
          <a:lstStyle/>
          <a:p>
            <a:pPr indent="0" lvl="0" marL="0" marR="0" rtl="0" algn="l">
              <a:lnSpc>
                <a:spcPct val="134115"/>
              </a:lnSpc>
              <a:spcBef>
                <a:spcPts val="0"/>
              </a:spcBef>
              <a:spcAft>
                <a:spcPts val="0"/>
              </a:spcAft>
              <a:buClr>
                <a:srgbClr val="2B4C6B"/>
              </a:buClr>
              <a:buSzPts val="1193"/>
              <a:buFont typeface="Inter"/>
              <a:buNone/>
            </a:pPr>
            <a:r>
              <a:rPr b="1" i="0" lang="en-US" sz="1193" u="none" cap="none" strike="noStrike">
                <a:solidFill>
                  <a:srgbClr val="2B4C6B"/>
                </a:solidFill>
                <a:latin typeface="Inter"/>
                <a:ea typeface="Inter"/>
                <a:cs typeface="Inter"/>
                <a:sym typeface="Inter"/>
              </a:rPr>
              <a:t>PHILANTHROPIC</a:t>
            </a:r>
            <a:endParaRPr b="0" i="0" sz="1193" u="none" cap="none" strike="noStrike">
              <a:solidFill>
                <a:schemeClr val="dk1"/>
              </a:solidFill>
              <a:latin typeface="Calibri"/>
              <a:ea typeface="Calibri"/>
              <a:cs typeface="Calibri"/>
              <a:sym typeface="Calibri"/>
            </a:endParaRPr>
          </a:p>
        </p:txBody>
      </p:sp>
      <p:sp>
        <p:nvSpPr>
          <p:cNvPr id="338" name="Google Shape;338;p18"/>
          <p:cNvSpPr/>
          <p:nvPr/>
        </p:nvSpPr>
        <p:spPr>
          <a:xfrm>
            <a:off x="6095991" y="3601567"/>
            <a:ext cx="2476500" cy="578700"/>
          </a:xfrm>
          <a:prstGeom prst="rect">
            <a:avLst/>
          </a:prstGeom>
          <a:noFill/>
          <a:ln>
            <a:noFill/>
          </a:ln>
        </p:spPr>
        <p:txBody>
          <a:bodyPr anchorCtr="0" anchor="t" bIns="0" lIns="0" spcFirstLastPara="1" rIns="0" wrap="square" tIns="0">
            <a:noAutofit/>
          </a:bodyPr>
          <a:lstStyle/>
          <a:p>
            <a:pPr indent="0" lvl="0" marL="0" marR="0" rtl="0" algn="l">
              <a:lnSpc>
                <a:spcPct val="159235"/>
              </a:lnSpc>
              <a:spcBef>
                <a:spcPts val="0"/>
              </a:spcBef>
              <a:spcAft>
                <a:spcPts val="0"/>
              </a:spcAft>
              <a:buClr>
                <a:srgbClr val="333333"/>
              </a:buClr>
              <a:buSzPts val="942"/>
              <a:buFont typeface="Inter"/>
              <a:buNone/>
            </a:pPr>
            <a:r>
              <a:rPr b="0" i="0" lang="en-US" sz="942" u="none" cap="none" strike="noStrike">
                <a:solidFill>
                  <a:srgbClr val="333333"/>
                </a:solidFill>
                <a:latin typeface="Inter"/>
                <a:ea typeface="Inter"/>
                <a:cs typeface="Inter"/>
                <a:sym typeface="Inter"/>
              </a:rPr>
              <a:t>Purely grant-funded elements that remain essential but cannot recovery costs commercially.</a:t>
            </a:r>
            <a:endParaRPr b="0" i="0" sz="942" u="none" cap="none" strike="noStrike">
              <a:solidFill>
                <a:schemeClr val="dk1"/>
              </a:solidFill>
              <a:latin typeface="Calibri"/>
              <a:ea typeface="Calibri"/>
              <a:cs typeface="Calibri"/>
              <a:sym typeface="Calibri"/>
            </a:endParaRPr>
          </a:p>
        </p:txBody>
      </p:sp>
      <p:sp>
        <p:nvSpPr>
          <p:cNvPr id="339" name="Google Shape;339;p18"/>
          <p:cNvSpPr/>
          <p:nvPr/>
        </p:nvSpPr>
        <p:spPr>
          <a:xfrm>
            <a:off x="0" y="4273748"/>
            <a:ext cx="9144000" cy="869700"/>
          </a:xfrm>
          <a:prstGeom prst="rect">
            <a:avLst/>
          </a:prstGeom>
          <a:noFill/>
          <a:ln>
            <a:noFill/>
          </a:ln>
        </p:spPr>
        <p:txBody>
          <a:bodyPr anchorCtr="0" anchor="t" bIns="340225" lIns="680325" spcFirstLastPara="1" rIns="0" wrap="square" tIns="510275">
            <a:noAutofit/>
          </a:bodyPr>
          <a:lstStyle/>
          <a:p>
            <a:pPr indent="0" lvl="0" marL="0" marR="0" rtl="0" algn="l">
              <a:lnSpc>
                <a:spcPct val="135593"/>
              </a:lnSpc>
              <a:spcBef>
                <a:spcPts val="0"/>
              </a:spcBef>
              <a:spcAft>
                <a:spcPts val="0"/>
              </a:spcAft>
              <a:buClr>
                <a:srgbClr val="FF0000"/>
              </a:buClr>
              <a:buSzPts val="885"/>
              <a:buFont typeface="Inter"/>
              <a:buNone/>
            </a:pPr>
            <a:r>
              <a:rPr b="1" i="0" lang="en-US" sz="885" u="none" cap="none" strike="noStrike">
                <a:solidFill>
                  <a:srgbClr val="FF0000"/>
                </a:solidFill>
                <a:latin typeface="Inter"/>
                <a:ea typeface="Inter"/>
                <a:cs typeface="Inter"/>
                <a:sym typeface="Inter"/>
              </a:rPr>
              <a:t>PREPARATION FOR JUDGMENT • NOT PITCHING</a:t>
            </a:r>
            <a:endParaRPr b="0" i="0" sz="885" u="none" cap="none" strike="noStrike">
              <a:solidFill>
                <a:schemeClr val="dk1"/>
              </a:solidFill>
              <a:latin typeface="Calibri"/>
              <a:ea typeface="Calibri"/>
              <a:cs typeface="Calibri"/>
              <a:sym typeface="Calibri"/>
            </a:endParaRPr>
          </a:p>
        </p:txBody>
      </p:sp>
      <p:grpSp>
        <p:nvGrpSpPr>
          <p:cNvPr id="340" name="Google Shape;340;p18"/>
          <p:cNvGrpSpPr/>
          <p:nvPr/>
        </p:nvGrpSpPr>
        <p:grpSpPr>
          <a:xfrm>
            <a:off x="8829794" y="200"/>
            <a:ext cx="314336" cy="5143500"/>
            <a:chOff x="6643961" y="444137"/>
            <a:chExt cx="450274" cy="6858000"/>
          </a:xfrm>
        </p:grpSpPr>
        <p:sp>
          <p:nvSpPr>
            <p:cNvPr id="341" name="Google Shape;341;p18"/>
            <p:cNvSpPr/>
            <p:nvPr/>
          </p:nvSpPr>
          <p:spPr>
            <a:xfrm>
              <a:off x="6643961" y="444137"/>
              <a:ext cx="152400" cy="6858000"/>
            </a:xfrm>
            <a:prstGeom prst="rect">
              <a:avLst/>
            </a:prstGeom>
            <a:solidFill>
              <a:srgbClr val="FF3399"/>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FFFFFF"/>
                </a:solidFill>
                <a:latin typeface="Arial"/>
                <a:ea typeface="Arial"/>
                <a:cs typeface="Arial"/>
                <a:sym typeface="Arial"/>
              </a:endParaRPr>
            </a:p>
          </p:txBody>
        </p:sp>
        <p:sp>
          <p:nvSpPr>
            <p:cNvPr id="342" name="Google Shape;342;p18"/>
            <p:cNvSpPr/>
            <p:nvPr/>
          </p:nvSpPr>
          <p:spPr>
            <a:xfrm>
              <a:off x="6792898" y="444137"/>
              <a:ext cx="152400" cy="6858000"/>
            </a:xfrm>
            <a:prstGeom prst="rect">
              <a:avLst/>
            </a:prstGeom>
            <a:solidFill>
              <a:srgbClr val="FFC00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FFFFFF"/>
                </a:solidFill>
                <a:latin typeface="Arial"/>
                <a:ea typeface="Arial"/>
                <a:cs typeface="Arial"/>
                <a:sym typeface="Arial"/>
              </a:endParaRPr>
            </a:p>
          </p:txBody>
        </p:sp>
        <p:sp>
          <p:nvSpPr>
            <p:cNvPr id="343" name="Google Shape;343;p18"/>
            <p:cNvSpPr/>
            <p:nvPr/>
          </p:nvSpPr>
          <p:spPr>
            <a:xfrm>
              <a:off x="6941835" y="444137"/>
              <a:ext cx="152400" cy="6858000"/>
            </a:xfrm>
            <a:prstGeom prst="rect">
              <a:avLst/>
            </a:prstGeom>
            <a:solidFill>
              <a:srgbClr val="ED000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FFFFFF"/>
                </a:solidFill>
                <a:latin typeface="Arial"/>
                <a:ea typeface="Arial"/>
                <a:cs typeface="Arial"/>
                <a:sym typeface="Arial"/>
              </a:endParaRPr>
            </a:p>
          </p:txBody>
        </p:sp>
      </p:grpSp>
      <p:sp>
        <p:nvSpPr>
          <p:cNvPr id="344" name="Google Shape;344;p18"/>
          <p:cNvSpPr txBox="1"/>
          <p:nvPr/>
        </p:nvSpPr>
        <p:spPr>
          <a:xfrm>
            <a:off x="476990" y="1575075"/>
            <a:ext cx="7768500" cy="516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US"/>
              <a:t>A process for mapping how different parts of a humanitarian program should be financed</a:t>
            </a:r>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9" name="Shape 349"/>
        <p:cNvGrpSpPr/>
        <p:nvPr/>
      </p:nvGrpSpPr>
      <p:grpSpPr>
        <a:xfrm>
          <a:off x="0" y="0"/>
          <a:ext cx="0" cy="0"/>
          <a:chOff x="0" y="0"/>
          <a:chExt cx="0" cy="0"/>
        </a:xfrm>
      </p:grpSpPr>
      <p:pic>
        <p:nvPicPr>
          <p:cNvPr descr="preencoded.png" id="350" name="Google Shape;350;p19"/>
          <p:cNvPicPr preferRelativeResize="0"/>
          <p:nvPr/>
        </p:nvPicPr>
        <p:blipFill rotWithShape="1">
          <a:blip r:embed="rId3">
            <a:alphaModFix/>
          </a:blip>
          <a:srcRect b="0" l="0" r="0" t="0"/>
          <a:stretch/>
        </p:blipFill>
        <p:spPr>
          <a:xfrm>
            <a:off x="0" y="0"/>
            <a:ext cx="9144000" cy="5143500"/>
          </a:xfrm>
          <a:prstGeom prst="rect">
            <a:avLst/>
          </a:prstGeom>
          <a:noFill/>
          <a:ln>
            <a:noFill/>
          </a:ln>
        </p:spPr>
      </p:pic>
      <p:sp>
        <p:nvSpPr>
          <p:cNvPr id="351" name="Google Shape;351;p19"/>
          <p:cNvSpPr/>
          <p:nvPr/>
        </p:nvSpPr>
        <p:spPr>
          <a:xfrm>
            <a:off x="571500" y="618353"/>
            <a:ext cx="8001000" cy="276900"/>
          </a:xfrm>
          <a:prstGeom prst="rect">
            <a:avLst/>
          </a:prstGeom>
          <a:noFill/>
          <a:ln>
            <a:noFill/>
          </a:ln>
        </p:spPr>
        <p:txBody>
          <a:bodyPr anchorCtr="0" anchor="t" bIns="0" lIns="0" spcFirstLastPara="1" rIns="0" wrap="square" tIns="0">
            <a:noAutofit/>
          </a:bodyPr>
          <a:lstStyle/>
          <a:p>
            <a:pPr indent="0" lvl="0" marL="0" marR="0" rtl="0" algn="l">
              <a:lnSpc>
                <a:spcPct val="137328"/>
              </a:lnSpc>
              <a:spcBef>
                <a:spcPts val="0"/>
              </a:spcBef>
              <a:spcAft>
                <a:spcPts val="0"/>
              </a:spcAft>
              <a:buClr>
                <a:srgbClr val="2B4C6B"/>
              </a:buClr>
              <a:buSzPts val="1602"/>
              <a:buFont typeface="Inter"/>
              <a:buNone/>
            </a:pPr>
            <a:r>
              <a:rPr b="1" i="0" lang="en-US" sz="1602" u="none" cap="none" strike="noStrike">
                <a:solidFill>
                  <a:srgbClr val="2B4C6B"/>
                </a:solidFill>
                <a:latin typeface="Inter"/>
                <a:ea typeface="Inter"/>
                <a:cs typeface="Inter"/>
                <a:sym typeface="Inter"/>
              </a:rPr>
              <a:t>PHASE 1 — INDIVIDUAL WORK</a:t>
            </a:r>
            <a:endParaRPr b="0" i="0" sz="1602" u="none" cap="none" strike="noStrike">
              <a:solidFill>
                <a:schemeClr val="dk1"/>
              </a:solidFill>
              <a:latin typeface="Calibri"/>
              <a:ea typeface="Calibri"/>
              <a:cs typeface="Calibri"/>
              <a:sym typeface="Calibri"/>
            </a:endParaRPr>
          </a:p>
        </p:txBody>
      </p:sp>
      <p:sp>
        <p:nvSpPr>
          <p:cNvPr id="352" name="Google Shape;352;p19"/>
          <p:cNvSpPr/>
          <p:nvPr/>
        </p:nvSpPr>
        <p:spPr>
          <a:xfrm>
            <a:off x="1611809" y="2006026"/>
            <a:ext cx="777000" cy="571500"/>
          </a:xfrm>
          <a:prstGeom prst="rect">
            <a:avLst/>
          </a:prstGeom>
          <a:noFill/>
          <a:ln>
            <a:noFill/>
          </a:ln>
        </p:spPr>
        <p:txBody>
          <a:bodyPr anchorCtr="0" anchor="t" bIns="0" lIns="0" spcFirstLastPara="1" rIns="0" wrap="square" tIns="0">
            <a:noAutofit/>
          </a:bodyPr>
          <a:lstStyle/>
          <a:p>
            <a:pPr indent="0" lvl="0" marL="0" marR="0" rtl="0" algn="ctr">
              <a:lnSpc>
                <a:spcPct val="108564"/>
              </a:lnSpc>
              <a:spcBef>
                <a:spcPts val="0"/>
              </a:spcBef>
              <a:spcAft>
                <a:spcPts val="0"/>
              </a:spcAft>
              <a:buClr>
                <a:srgbClr val="2B4C6B"/>
              </a:buClr>
              <a:buSzPts val="4145"/>
              <a:buFont typeface="Inter"/>
              <a:buNone/>
            </a:pPr>
            <a:r>
              <a:rPr b="1" i="0" lang="en-US" sz="4145" u="none" cap="none" strike="noStrike">
                <a:solidFill>
                  <a:srgbClr val="2B4C6B"/>
                </a:solidFill>
                <a:latin typeface="Inter"/>
                <a:ea typeface="Inter"/>
                <a:cs typeface="Inter"/>
                <a:sym typeface="Inter"/>
              </a:rPr>
              <a:t>20</a:t>
            </a:r>
            <a:endParaRPr b="0" i="0" sz="4145" u="none" cap="none" strike="noStrike">
              <a:solidFill>
                <a:schemeClr val="dk1"/>
              </a:solidFill>
              <a:latin typeface="Calibri"/>
              <a:ea typeface="Calibri"/>
              <a:cs typeface="Calibri"/>
              <a:sym typeface="Calibri"/>
            </a:endParaRPr>
          </a:p>
        </p:txBody>
      </p:sp>
      <p:sp>
        <p:nvSpPr>
          <p:cNvPr id="353" name="Google Shape;353;p19"/>
          <p:cNvSpPr/>
          <p:nvPr/>
        </p:nvSpPr>
        <p:spPr>
          <a:xfrm>
            <a:off x="1562695" y="2577526"/>
            <a:ext cx="875100" cy="207300"/>
          </a:xfrm>
          <a:prstGeom prst="rect">
            <a:avLst/>
          </a:prstGeom>
          <a:noFill/>
          <a:ln>
            <a:noFill/>
          </a:ln>
        </p:spPr>
        <p:txBody>
          <a:bodyPr anchorCtr="0" anchor="t" bIns="0" lIns="0" spcFirstLastPara="1" rIns="0" wrap="square" tIns="0">
            <a:noAutofit/>
          </a:bodyPr>
          <a:lstStyle/>
          <a:p>
            <a:pPr indent="0" lvl="0" marL="0" marR="0" rtl="0" algn="ctr">
              <a:lnSpc>
                <a:spcPct val="126083"/>
              </a:lnSpc>
              <a:spcBef>
                <a:spcPts val="0"/>
              </a:spcBef>
              <a:spcAft>
                <a:spcPts val="0"/>
              </a:spcAft>
              <a:buClr>
                <a:srgbClr val="FF0000"/>
              </a:buClr>
              <a:buSzPts val="1269"/>
              <a:buFont typeface="Inter"/>
              <a:buNone/>
            </a:pPr>
            <a:r>
              <a:rPr b="0" i="0" lang="en-US" sz="1269" u="none" cap="none" strike="noStrike">
                <a:solidFill>
                  <a:srgbClr val="FF0000"/>
                </a:solidFill>
                <a:latin typeface="Inter"/>
                <a:ea typeface="Inter"/>
                <a:cs typeface="Inter"/>
                <a:sym typeface="Inter"/>
              </a:rPr>
              <a:t>MINUTES</a:t>
            </a:r>
            <a:endParaRPr b="0" i="0" sz="1269" u="none" cap="none" strike="noStrike">
              <a:solidFill>
                <a:schemeClr val="dk1"/>
              </a:solidFill>
              <a:latin typeface="Calibri"/>
              <a:ea typeface="Calibri"/>
              <a:cs typeface="Calibri"/>
              <a:sym typeface="Calibri"/>
            </a:endParaRPr>
          </a:p>
        </p:txBody>
      </p:sp>
      <p:sp>
        <p:nvSpPr>
          <p:cNvPr id="354" name="Google Shape;354;p19"/>
          <p:cNvSpPr/>
          <p:nvPr/>
        </p:nvSpPr>
        <p:spPr>
          <a:xfrm>
            <a:off x="1194792" y="3809823"/>
            <a:ext cx="1611000" cy="173100"/>
          </a:xfrm>
          <a:prstGeom prst="rect">
            <a:avLst/>
          </a:prstGeom>
          <a:noFill/>
          <a:ln>
            <a:noFill/>
          </a:ln>
        </p:spPr>
        <p:txBody>
          <a:bodyPr anchorCtr="0" anchor="t" bIns="0" lIns="0" spcFirstLastPara="1" rIns="0" wrap="square" tIns="0">
            <a:noAutofit/>
          </a:bodyPr>
          <a:lstStyle/>
          <a:p>
            <a:pPr indent="0" lvl="0" marL="0" marR="0" rtl="0" algn="ctr">
              <a:lnSpc>
                <a:spcPct val="141844"/>
              </a:lnSpc>
              <a:spcBef>
                <a:spcPts val="0"/>
              </a:spcBef>
              <a:spcAft>
                <a:spcPts val="0"/>
              </a:spcAft>
              <a:buClr>
                <a:srgbClr val="2B4C6B"/>
              </a:buClr>
              <a:buSzPts val="987"/>
              <a:buFont typeface="Inter"/>
              <a:buNone/>
            </a:pPr>
            <a:r>
              <a:rPr b="1" i="0" lang="en-US" sz="987" u="none" cap="none" strike="noStrike">
                <a:solidFill>
                  <a:srgbClr val="2B4C6B"/>
                </a:solidFill>
                <a:latin typeface="Inter"/>
                <a:ea typeface="Inter"/>
                <a:cs typeface="Inter"/>
                <a:sym typeface="Inter"/>
              </a:rPr>
              <a:t>MAPPING YOUR LOGIC</a:t>
            </a:r>
            <a:endParaRPr b="0" i="0" sz="987" u="none" cap="none" strike="noStrike">
              <a:solidFill>
                <a:schemeClr val="dk1"/>
              </a:solidFill>
              <a:latin typeface="Calibri"/>
              <a:ea typeface="Calibri"/>
              <a:cs typeface="Calibri"/>
              <a:sym typeface="Calibri"/>
            </a:endParaRPr>
          </a:p>
        </p:txBody>
      </p:sp>
      <p:sp>
        <p:nvSpPr>
          <p:cNvPr id="355" name="Google Shape;355;p19"/>
          <p:cNvSpPr/>
          <p:nvPr/>
        </p:nvSpPr>
        <p:spPr>
          <a:xfrm>
            <a:off x="3929063" y="1352373"/>
            <a:ext cx="266100" cy="228600"/>
          </a:xfrm>
          <a:prstGeom prst="rect">
            <a:avLst/>
          </a:prstGeom>
          <a:noFill/>
          <a:ln>
            <a:noFill/>
          </a:ln>
        </p:spPr>
        <p:txBody>
          <a:bodyPr anchorCtr="0" anchor="t" bIns="0" lIns="0" spcFirstLastPara="1" rIns="0" wrap="square" tIns="0">
            <a:noAutofit/>
          </a:bodyPr>
          <a:lstStyle/>
          <a:p>
            <a:pPr indent="0" lvl="0" marL="0" marR="0" rtl="0" algn="l">
              <a:lnSpc>
                <a:spcPct val="112359"/>
              </a:lnSpc>
              <a:spcBef>
                <a:spcPts val="0"/>
              </a:spcBef>
              <a:spcAft>
                <a:spcPts val="0"/>
              </a:spcAft>
              <a:buClr>
                <a:srgbClr val="FF0000"/>
              </a:buClr>
              <a:buSzPts val="1602"/>
              <a:buFont typeface="Inter"/>
              <a:buNone/>
            </a:pPr>
            <a:r>
              <a:rPr b="1" i="0" lang="en-US" sz="1602" u="none" cap="none" strike="noStrike">
                <a:solidFill>
                  <a:srgbClr val="FF0000"/>
                </a:solidFill>
                <a:latin typeface="Inter"/>
                <a:ea typeface="Inter"/>
                <a:cs typeface="Inter"/>
                <a:sym typeface="Inter"/>
              </a:rPr>
              <a:t>01</a:t>
            </a:r>
            <a:endParaRPr b="0" i="0" sz="1602" u="none" cap="none" strike="noStrike">
              <a:solidFill>
                <a:schemeClr val="dk1"/>
              </a:solidFill>
              <a:latin typeface="Calibri"/>
              <a:ea typeface="Calibri"/>
              <a:cs typeface="Calibri"/>
              <a:sym typeface="Calibri"/>
            </a:endParaRPr>
          </a:p>
        </p:txBody>
      </p:sp>
      <p:sp>
        <p:nvSpPr>
          <p:cNvPr id="356" name="Google Shape;356;p19"/>
          <p:cNvSpPr/>
          <p:nvPr/>
        </p:nvSpPr>
        <p:spPr>
          <a:xfrm>
            <a:off x="4409480" y="1523823"/>
            <a:ext cx="4163100" cy="207300"/>
          </a:xfrm>
          <a:prstGeom prst="rect">
            <a:avLst/>
          </a:prstGeom>
          <a:noFill/>
          <a:ln>
            <a:noFill/>
          </a:ln>
        </p:spPr>
        <p:txBody>
          <a:bodyPr anchorCtr="0" anchor="t" bIns="0" lIns="0" spcFirstLastPara="1" rIns="0" wrap="square" tIns="0">
            <a:noAutofit/>
          </a:bodyPr>
          <a:lstStyle/>
          <a:p>
            <a:pPr indent="0" lvl="0" marL="0" marR="0" rtl="0" algn="l">
              <a:lnSpc>
                <a:spcPct val="134115"/>
              </a:lnSpc>
              <a:spcBef>
                <a:spcPts val="0"/>
              </a:spcBef>
              <a:spcAft>
                <a:spcPts val="0"/>
              </a:spcAft>
              <a:buClr>
                <a:srgbClr val="2B4C6B"/>
              </a:buClr>
              <a:buSzPts val="1193"/>
              <a:buFont typeface="Inter"/>
              <a:buNone/>
            </a:pPr>
            <a:r>
              <a:rPr b="1" i="0" lang="en-US" sz="1193" u="none" cap="none" strike="noStrike">
                <a:solidFill>
                  <a:srgbClr val="2B4C6B"/>
                </a:solidFill>
                <a:latin typeface="Inter"/>
                <a:ea typeface="Inter"/>
                <a:cs typeface="Inter"/>
                <a:sym typeface="Inter"/>
              </a:rPr>
              <a:t>MAP FUNDING SOURCES</a:t>
            </a:r>
            <a:endParaRPr b="0" i="0" sz="1193" u="none" cap="none" strike="noStrike">
              <a:solidFill>
                <a:schemeClr val="dk1"/>
              </a:solidFill>
              <a:latin typeface="Calibri"/>
              <a:ea typeface="Calibri"/>
              <a:cs typeface="Calibri"/>
              <a:sym typeface="Calibri"/>
            </a:endParaRPr>
          </a:p>
        </p:txBody>
      </p:sp>
      <p:sp>
        <p:nvSpPr>
          <p:cNvPr id="357" name="Google Shape;357;p19"/>
          <p:cNvSpPr/>
          <p:nvPr/>
        </p:nvSpPr>
        <p:spPr>
          <a:xfrm>
            <a:off x="4409480" y="1859580"/>
            <a:ext cx="4163100" cy="385800"/>
          </a:xfrm>
          <a:prstGeom prst="rect">
            <a:avLst/>
          </a:prstGeom>
          <a:noFill/>
          <a:ln>
            <a:noFill/>
          </a:ln>
        </p:spPr>
        <p:txBody>
          <a:bodyPr anchorCtr="0" anchor="t" bIns="0" lIns="0" spcFirstLastPara="1" rIns="0" wrap="square" tIns="0">
            <a:noAutofit/>
          </a:bodyPr>
          <a:lstStyle/>
          <a:p>
            <a:pPr indent="0" lvl="0" marL="0" marR="0" rtl="0" algn="l">
              <a:lnSpc>
                <a:spcPct val="159235"/>
              </a:lnSpc>
              <a:spcBef>
                <a:spcPts val="0"/>
              </a:spcBef>
              <a:spcAft>
                <a:spcPts val="0"/>
              </a:spcAft>
              <a:buClr>
                <a:srgbClr val="333333"/>
              </a:buClr>
              <a:buSzPts val="942"/>
              <a:buFont typeface="Inter"/>
              <a:buNone/>
            </a:pPr>
            <a:r>
              <a:rPr b="0" i="0" lang="en-US" sz="942" u="none" cap="none" strike="noStrike">
                <a:solidFill>
                  <a:srgbClr val="333333"/>
                </a:solidFill>
                <a:latin typeface="Inter"/>
                <a:ea typeface="Inter"/>
                <a:cs typeface="Inter"/>
                <a:sym typeface="Inter"/>
              </a:rPr>
              <a:t>Identify all current and projected capital inflows for your project components.</a:t>
            </a:r>
            <a:endParaRPr b="0" i="0" sz="942" u="none" cap="none" strike="noStrike">
              <a:solidFill>
                <a:schemeClr val="dk1"/>
              </a:solidFill>
              <a:latin typeface="Calibri"/>
              <a:ea typeface="Calibri"/>
              <a:cs typeface="Calibri"/>
              <a:sym typeface="Calibri"/>
            </a:endParaRPr>
          </a:p>
        </p:txBody>
      </p:sp>
      <p:sp>
        <p:nvSpPr>
          <p:cNvPr id="358" name="Google Shape;358;p19"/>
          <p:cNvSpPr/>
          <p:nvPr/>
        </p:nvSpPr>
        <p:spPr>
          <a:xfrm>
            <a:off x="3929063" y="2602530"/>
            <a:ext cx="310800" cy="228600"/>
          </a:xfrm>
          <a:prstGeom prst="rect">
            <a:avLst/>
          </a:prstGeom>
          <a:noFill/>
          <a:ln>
            <a:noFill/>
          </a:ln>
        </p:spPr>
        <p:txBody>
          <a:bodyPr anchorCtr="0" anchor="t" bIns="0" lIns="0" spcFirstLastPara="1" rIns="0" wrap="square" tIns="0">
            <a:noAutofit/>
          </a:bodyPr>
          <a:lstStyle/>
          <a:p>
            <a:pPr indent="0" lvl="0" marL="0" marR="0" rtl="0" algn="l">
              <a:lnSpc>
                <a:spcPct val="112359"/>
              </a:lnSpc>
              <a:spcBef>
                <a:spcPts val="0"/>
              </a:spcBef>
              <a:spcAft>
                <a:spcPts val="0"/>
              </a:spcAft>
              <a:buClr>
                <a:srgbClr val="FF0000"/>
              </a:buClr>
              <a:buSzPts val="1602"/>
              <a:buFont typeface="Inter"/>
              <a:buNone/>
            </a:pPr>
            <a:r>
              <a:rPr b="1" i="0" lang="en-US" sz="1602" u="none" cap="none" strike="noStrike">
                <a:solidFill>
                  <a:srgbClr val="FF0000"/>
                </a:solidFill>
                <a:latin typeface="Inter"/>
                <a:ea typeface="Inter"/>
                <a:cs typeface="Inter"/>
                <a:sym typeface="Inter"/>
              </a:rPr>
              <a:t>02</a:t>
            </a:r>
            <a:endParaRPr b="0" i="0" sz="1602" u="none" cap="none" strike="noStrike">
              <a:solidFill>
                <a:schemeClr val="dk1"/>
              </a:solidFill>
              <a:latin typeface="Calibri"/>
              <a:ea typeface="Calibri"/>
              <a:cs typeface="Calibri"/>
              <a:sym typeface="Calibri"/>
            </a:endParaRPr>
          </a:p>
        </p:txBody>
      </p:sp>
      <p:sp>
        <p:nvSpPr>
          <p:cNvPr id="359" name="Google Shape;359;p19"/>
          <p:cNvSpPr/>
          <p:nvPr/>
        </p:nvSpPr>
        <p:spPr>
          <a:xfrm>
            <a:off x="4454128" y="2773980"/>
            <a:ext cx="4118400" cy="207300"/>
          </a:xfrm>
          <a:prstGeom prst="rect">
            <a:avLst/>
          </a:prstGeom>
          <a:noFill/>
          <a:ln>
            <a:noFill/>
          </a:ln>
        </p:spPr>
        <p:txBody>
          <a:bodyPr anchorCtr="0" anchor="t" bIns="0" lIns="0" spcFirstLastPara="1" rIns="0" wrap="square" tIns="0">
            <a:noAutofit/>
          </a:bodyPr>
          <a:lstStyle/>
          <a:p>
            <a:pPr indent="0" lvl="0" marL="0" marR="0" rtl="0" algn="l">
              <a:lnSpc>
                <a:spcPct val="134115"/>
              </a:lnSpc>
              <a:spcBef>
                <a:spcPts val="0"/>
              </a:spcBef>
              <a:spcAft>
                <a:spcPts val="0"/>
              </a:spcAft>
              <a:buClr>
                <a:srgbClr val="2B4C6B"/>
              </a:buClr>
              <a:buSzPts val="1193"/>
              <a:buFont typeface="Inter"/>
              <a:buNone/>
            </a:pPr>
            <a:r>
              <a:rPr b="1" i="0" lang="en-US" sz="1193" u="none" cap="none" strike="noStrike">
                <a:solidFill>
                  <a:srgbClr val="2B4C6B"/>
                </a:solidFill>
                <a:latin typeface="Inter"/>
                <a:ea typeface="Inter"/>
                <a:cs typeface="Inter"/>
                <a:sym typeface="Inter"/>
              </a:rPr>
              <a:t>DEFINE SUSTAINABILITY LOGIC</a:t>
            </a:r>
            <a:endParaRPr b="0" i="0" sz="1193" u="none" cap="none" strike="noStrike">
              <a:solidFill>
                <a:schemeClr val="dk1"/>
              </a:solidFill>
              <a:latin typeface="Calibri"/>
              <a:ea typeface="Calibri"/>
              <a:cs typeface="Calibri"/>
              <a:sym typeface="Calibri"/>
            </a:endParaRPr>
          </a:p>
        </p:txBody>
      </p:sp>
      <p:sp>
        <p:nvSpPr>
          <p:cNvPr id="360" name="Google Shape;360;p19"/>
          <p:cNvSpPr/>
          <p:nvPr/>
        </p:nvSpPr>
        <p:spPr>
          <a:xfrm>
            <a:off x="4454128" y="3109736"/>
            <a:ext cx="4118400" cy="192900"/>
          </a:xfrm>
          <a:prstGeom prst="rect">
            <a:avLst/>
          </a:prstGeom>
          <a:noFill/>
          <a:ln>
            <a:noFill/>
          </a:ln>
        </p:spPr>
        <p:txBody>
          <a:bodyPr anchorCtr="0" anchor="t" bIns="0" lIns="0" spcFirstLastPara="1" rIns="0" wrap="square" tIns="0">
            <a:noAutofit/>
          </a:bodyPr>
          <a:lstStyle/>
          <a:p>
            <a:pPr indent="0" lvl="0" marL="0" marR="0" rtl="0" algn="l">
              <a:lnSpc>
                <a:spcPct val="159235"/>
              </a:lnSpc>
              <a:spcBef>
                <a:spcPts val="0"/>
              </a:spcBef>
              <a:spcAft>
                <a:spcPts val="0"/>
              </a:spcAft>
              <a:buClr>
                <a:srgbClr val="333333"/>
              </a:buClr>
              <a:buSzPts val="942"/>
              <a:buFont typeface="Inter"/>
              <a:buNone/>
            </a:pPr>
            <a:r>
              <a:rPr b="0" i="0" lang="en-US" sz="942" u="none" cap="none" strike="noStrike">
                <a:solidFill>
                  <a:srgbClr val="333333"/>
                </a:solidFill>
                <a:latin typeface="Inter"/>
                <a:ea typeface="Inter"/>
                <a:cs typeface="Inter"/>
                <a:sym typeface="Inter"/>
              </a:rPr>
              <a:t>Articulate the underlying economic rationale for each core activity.</a:t>
            </a:r>
            <a:endParaRPr b="0" i="0" sz="942" u="none" cap="none" strike="noStrike">
              <a:solidFill>
                <a:schemeClr val="dk1"/>
              </a:solidFill>
              <a:latin typeface="Calibri"/>
              <a:ea typeface="Calibri"/>
              <a:cs typeface="Calibri"/>
              <a:sym typeface="Calibri"/>
            </a:endParaRPr>
          </a:p>
        </p:txBody>
      </p:sp>
      <p:sp>
        <p:nvSpPr>
          <p:cNvPr id="361" name="Google Shape;361;p19"/>
          <p:cNvSpPr/>
          <p:nvPr/>
        </p:nvSpPr>
        <p:spPr>
          <a:xfrm>
            <a:off x="3929063" y="3659805"/>
            <a:ext cx="316200" cy="228600"/>
          </a:xfrm>
          <a:prstGeom prst="rect">
            <a:avLst/>
          </a:prstGeom>
          <a:noFill/>
          <a:ln>
            <a:noFill/>
          </a:ln>
        </p:spPr>
        <p:txBody>
          <a:bodyPr anchorCtr="0" anchor="t" bIns="0" lIns="0" spcFirstLastPara="1" rIns="0" wrap="square" tIns="0">
            <a:noAutofit/>
          </a:bodyPr>
          <a:lstStyle/>
          <a:p>
            <a:pPr indent="0" lvl="0" marL="0" marR="0" rtl="0" algn="l">
              <a:lnSpc>
                <a:spcPct val="112359"/>
              </a:lnSpc>
              <a:spcBef>
                <a:spcPts val="0"/>
              </a:spcBef>
              <a:spcAft>
                <a:spcPts val="0"/>
              </a:spcAft>
              <a:buClr>
                <a:srgbClr val="FF0000"/>
              </a:buClr>
              <a:buSzPts val="1602"/>
              <a:buFont typeface="Inter"/>
              <a:buNone/>
            </a:pPr>
            <a:r>
              <a:rPr b="1" i="0" lang="en-US" sz="1602" u="none" cap="none" strike="noStrike">
                <a:solidFill>
                  <a:srgbClr val="FF0000"/>
                </a:solidFill>
                <a:latin typeface="Inter"/>
                <a:ea typeface="Inter"/>
                <a:cs typeface="Inter"/>
                <a:sym typeface="Inter"/>
              </a:rPr>
              <a:t>03</a:t>
            </a:r>
            <a:endParaRPr b="0" i="0" sz="1602" u="none" cap="none" strike="noStrike">
              <a:solidFill>
                <a:schemeClr val="dk1"/>
              </a:solidFill>
              <a:latin typeface="Calibri"/>
              <a:ea typeface="Calibri"/>
              <a:cs typeface="Calibri"/>
              <a:sym typeface="Calibri"/>
            </a:endParaRPr>
          </a:p>
        </p:txBody>
      </p:sp>
      <p:sp>
        <p:nvSpPr>
          <p:cNvPr id="362" name="Google Shape;362;p19"/>
          <p:cNvSpPr/>
          <p:nvPr/>
        </p:nvSpPr>
        <p:spPr>
          <a:xfrm>
            <a:off x="4459486" y="3831255"/>
            <a:ext cx="4113000" cy="207300"/>
          </a:xfrm>
          <a:prstGeom prst="rect">
            <a:avLst/>
          </a:prstGeom>
          <a:noFill/>
          <a:ln>
            <a:noFill/>
          </a:ln>
        </p:spPr>
        <p:txBody>
          <a:bodyPr anchorCtr="0" anchor="t" bIns="0" lIns="0" spcFirstLastPara="1" rIns="0" wrap="square" tIns="0">
            <a:noAutofit/>
          </a:bodyPr>
          <a:lstStyle/>
          <a:p>
            <a:pPr indent="0" lvl="0" marL="0" marR="0" rtl="0" algn="l">
              <a:lnSpc>
                <a:spcPct val="134115"/>
              </a:lnSpc>
              <a:spcBef>
                <a:spcPts val="0"/>
              </a:spcBef>
              <a:spcAft>
                <a:spcPts val="0"/>
              </a:spcAft>
              <a:buClr>
                <a:srgbClr val="2B4C6B"/>
              </a:buClr>
              <a:buSzPts val="1193"/>
              <a:buFont typeface="Inter"/>
              <a:buNone/>
            </a:pPr>
            <a:r>
              <a:rPr b="1" i="0" lang="en-US" sz="1193" u="none" cap="none" strike="noStrike">
                <a:solidFill>
                  <a:srgbClr val="2B4C6B"/>
                </a:solidFill>
                <a:latin typeface="Inter"/>
                <a:ea typeface="Inter"/>
                <a:cs typeface="Inter"/>
                <a:sym typeface="Inter"/>
              </a:rPr>
              <a:t>TRIAGE INTO BUCKETS</a:t>
            </a:r>
            <a:endParaRPr b="0" i="0" sz="1193" u="none" cap="none" strike="noStrike">
              <a:solidFill>
                <a:schemeClr val="dk1"/>
              </a:solidFill>
              <a:latin typeface="Calibri"/>
              <a:ea typeface="Calibri"/>
              <a:cs typeface="Calibri"/>
              <a:sym typeface="Calibri"/>
            </a:endParaRPr>
          </a:p>
        </p:txBody>
      </p:sp>
      <p:sp>
        <p:nvSpPr>
          <p:cNvPr id="363" name="Google Shape;363;p19"/>
          <p:cNvSpPr/>
          <p:nvPr/>
        </p:nvSpPr>
        <p:spPr>
          <a:xfrm>
            <a:off x="4459486" y="4167011"/>
            <a:ext cx="4113000" cy="385800"/>
          </a:xfrm>
          <a:prstGeom prst="rect">
            <a:avLst/>
          </a:prstGeom>
          <a:noFill/>
          <a:ln>
            <a:noFill/>
          </a:ln>
        </p:spPr>
        <p:txBody>
          <a:bodyPr anchorCtr="0" anchor="t" bIns="0" lIns="0" spcFirstLastPara="1" rIns="0" wrap="square" tIns="0">
            <a:noAutofit/>
          </a:bodyPr>
          <a:lstStyle/>
          <a:p>
            <a:pPr indent="0" lvl="0" marL="0" marR="0" rtl="0" algn="l">
              <a:lnSpc>
                <a:spcPct val="159235"/>
              </a:lnSpc>
              <a:spcBef>
                <a:spcPts val="0"/>
              </a:spcBef>
              <a:spcAft>
                <a:spcPts val="0"/>
              </a:spcAft>
              <a:buClr>
                <a:srgbClr val="333333"/>
              </a:buClr>
              <a:buSzPts val="942"/>
              <a:buFont typeface="Inter"/>
              <a:buNone/>
            </a:pPr>
            <a:r>
              <a:rPr b="0" i="0" lang="en-US" sz="942" u="none" cap="none" strike="noStrike">
                <a:solidFill>
                  <a:srgbClr val="333333"/>
                </a:solidFill>
                <a:latin typeface="Inter"/>
                <a:ea typeface="Inter"/>
                <a:cs typeface="Inter"/>
                <a:sym typeface="Inter"/>
              </a:rPr>
              <a:t>Classify activities into Sustainable, Subsidy, or Philanthropic categories.</a:t>
            </a:r>
            <a:endParaRPr b="0" i="0" sz="942" u="none" cap="none" strike="noStrike">
              <a:solidFill>
                <a:schemeClr val="dk1"/>
              </a:solidFill>
              <a:latin typeface="Calibri"/>
              <a:ea typeface="Calibri"/>
              <a:cs typeface="Calibri"/>
              <a:sym typeface="Calibri"/>
            </a:endParaRPr>
          </a:p>
        </p:txBody>
      </p:sp>
      <p:sp>
        <p:nvSpPr>
          <p:cNvPr id="364" name="Google Shape;364;p19"/>
          <p:cNvSpPr/>
          <p:nvPr/>
        </p:nvSpPr>
        <p:spPr>
          <a:xfrm>
            <a:off x="0" y="4702373"/>
            <a:ext cx="9144000" cy="441000"/>
          </a:xfrm>
          <a:prstGeom prst="rect">
            <a:avLst/>
          </a:prstGeom>
          <a:noFill/>
          <a:ln>
            <a:noFill/>
          </a:ln>
        </p:spPr>
        <p:txBody>
          <a:bodyPr anchorCtr="0" anchor="t" bIns="170050" lIns="680325" spcFirstLastPara="1" rIns="0" wrap="square" tIns="170050">
            <a:noAutofit/>
          </a:bodyPr>
          <a:lstStyle/>
          <a:p>
            <a:pPr indent="0" lvl="0" marL="0" marR="0" rtl="0" algn="l">
              <a:lnSpc>
                <a:spcPct val="135593"/>
              </a:lnSpc>
              <a:spcBef>
                <a:spcPts val="0"/>
              </a:spcBef>
              <a:spcAft>
                <a:spcPts val="0"/>
              </a:spcAft>
              <a:buClr>
                <a:srgbClr val="2B4C6B"/>
              </a:buClr>
              <a:buSzPts val="885"/>
              <a:buFont typeface="Inter"/>
              <a:buNone/>
            </a:pPr>
            <a:r>
              <a:rPr b="1" i="0" lang="en-US" sz="885" u="none" cap="none" strike="noStrike">
                <a:solidFill>
                  <a:srgbClr val="2B4C6B"/>
                </a:solidFill>
                <a:latin typeface="Inter"/>
                <a:ea typeface="Inter"/>
                <a:cs typeface="Inter"/>
                <a:sym typeface="Inter"/>
              </a:rPr>
              <a:t>BE PRECISE • BE HONEST • FOCUS ON COST LAYERS</a:t>
            </a:r>
            <a:endParaRPr b="0" i="0" sz="885" u="none" cap="none" strike="noStrike">
              <a:solidFill>
                <a:schemeClr val="dk1"/>
              </a:solidFill>
              <a:latin typeface="Calibri"/>
              <a:ea typeface="Calibri"/>
              <a:cs typeface="Calibri"/>
              <a:sym typeface="Calibri"/>
            </a:endParaRPr>
          </a:p>
        </p:txBody>
      </p:sp>
      <p:grpSp>
        <p:nvGrpSpPr>
          <p:cNvPr id="365" name="Google Shape;365;p19"/>
          <p:cNvGrpSpPr/>
          <p:nvPr/>
        </p:nvGrpSpPr>
        <p:grpSpPr>
          <a:xfrm>
            <a:off x="8829794" y="200"/>
            <a:ext cx="314336" cy="5143500"/>
            <a:chOff x="6643961" y="444137"/>
            <a:chExt cx="450274" cy="6858000"/>
          </a:xfrm>
        </p:grpSpPr>
        <p:sp>
          <p:nvSpPr>
            <p:cNvPr id="366" name="Google Shape;366;p19"/>
            <p:cNvSpPr/>
            <p:nvPr/>
          </p:nvSpPr>
          <p:spPr>
            <a:xfrm>
              <a:off x="6643961" y="444137"/>
              <a:ext cx="152400" cy="6858000"/>
            </a:xfrm>
            <a:prstGeom prst="rect">
              <a:avLst/>
            </a:prstGeom>
            <a:solidFill>
              <a:srgbClr val="FF3399"/>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FFFFFF"/>
                </a:solidFill>
                <a:latin typeface="Arial"/>
                <a:ea typeface="Arial"/>
                <a:cs typeface="Arial"/>
                <a:sym typeface="Arial"/>
              </a:endParaRPr>
            </a:p>
          </p:txBody>
        </p:sp>
        <p:sp>
          <p:nvSpPr>
            <p:cNvPr id="367" name="Google Shape;367;p19"/>
            <p:cNvSpPr/>
            <p:nvPr/>
          </p:nvSpPr>
          <p:spPr>
            <a:xfrm>
              <a:off x="6792898" y="444137"/>
              <a:ext cx="152400" cy="6858000"/>
            </a:xfrm>
            <a:prstGeom prst="rect">
              <a:avLst/>
            </a:prstGeom>
            <a:solidFill>
              <a:srgbClr val="FFC00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FFFFFF"/>
                </a:solidFill>
                <a:latin typeface="Arial"/>
                <a:ea typeface="Arial"/>
                <a:cs typeface="Arial"/>
                <a:sym typeface="Arial"/>
              </a:endParaRPr>
            </a:p>
          </p:txBody>
        </p:sp>
        <p:sp>
          <p:nvSpPr>
            <p:cNvPr id="368" name="Google Shape;368;p19"/>
            <p:cNvSpPr/>
            <p:nvPr/>
          </p:nvSpPr>
          <p:spPr>
            <a:xfrm>
              <a:off x="6941835" y="444137"/>
              <a:ext cx="152400" cy="6858000"/>
            </a:xfrm>
            <a:prstGeom prst="rect">
              <a:avLst/>
            </a:prstGeom>
            <a:solidFill>
              <a:srgbClr val="ED000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FFFFFF"/>
                </a:solidFill>
                <a:latin typeface="Arial"/>
                <a:ea typeface="Arial"/>
                <a:cs typeface="Arial"/>
                <a:sym typeface="Arial"/>
              </a:endParaRPr>
            </a:p>
          </p:txBody>
        </p:sp>
      </p:gr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3" name="Shape 373"/>
        <p:cNvGrpSpPr/>
        <p:nvPr/>
      </p:nvGrpSpPr>
      <p:grpSpPr>
        <a:xfrm>
          <a:off x="0" y="0"/>
          <a:ext cx="0" cy="0"/>
          <a:chOff x="0" y="0"/>
          <a:chExt cx="0" cy="0"/>
        </a:xfrm>
      </p:grpSpPr>
      <p:pic>
        <p:nvPicPr>
          <p:cNvPr descr="preencoded.png" id="374" name="Google Shape;374;p20"/>
          <p:cNvPicPr preferRelativeResize="0"/>
          <p:nvPr/>
        </p:nvPicPr>
        <p:blipFill rotWithShape="1">
          <a:blip r:embed="rId3">
            <a:alphaModFix/>
          </a:blip>
          <a:srcRect b="0" l="0" r="0" t="0"/>
          <a:stretch/>
        </p:blipFill>
        <p:spPr>
          <a:xfrm>
            <a:off x="0" y="0"/>
            <a:ext cx="9144000" cy="5143500"/>
          </a:xfrm>
          <a:prstGeom prst="rect">
            <a:avLst/>
          </a:prstGeom>
          <a:noFill/>
          <a:ln>
            <a:noFill/>
          </a:ln>
        </p:spPr>
      </p:pic>
      <p:sp>
        <p:nvSpPr>
          <p:cNvPr id="375" name="Google Shape;375;p20"/>
          <p:cNvSpPr/>
          <p:nvPr/>
        </p:nvSpPr>
        <p:spPr>
          <a:xfrm>
            <a:off x="4143375" y="746857"/>
            <a:ext cx="857400" cy="857400"/>
          </a:xfrm>
          <a:prstGeom prst="rect">
            <a:avLst/>
          </a:prstGeom>
          <a:solidFill>
            <a:srgbClr val="FF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376" name="Google Shape;376;p20"/>
          <p:cNvPicPr preferRelativeResize="0"/>
          <p:nvPr/>
        </p:nvPicPr>
        <p:blipFill rotWithShape="1">
          <a:blip r:embed="rId4">
            <a:alphaModFix/>
          </a:blip>
          <a:srcRect b="0" l="0" r="0" t="0"/>
          <a:stretch/>
        </p:blipFill>
        <p:spPr>
          <a:xfrm>
            <a:off x="4330898" y="961169"/>
            <a:ext cx="482203" cy="428625"/>
          </a:xfrm>
          <a:prstGeom prst="rect">
            <a:avLst/>
          </a:prstGeom>
          <a:noFill/>
          <a:ln>
            <a:noFill/>
          </a:ln>
        </p:spPr>
      </p:pic>
      <p:sp>
        <p:nvSpPr>
          <p:cNvPr id="377" name="Google Shape;377;p20"/>
          <p:cNvSpPr/>
          <p:nvPr/>
        </p:nvSpPr>
        <p:spPr>
          <a:xfrm>
            <a:off x="1593949" y="2459627"/>
            <a:ext cx="5956200" cy="617100"/>
          </a:xfrm>
          <a:prstGeom prst="rect">
            <a:avLst/>
          </a:prstGeom>
          <a:noFill/>
          <a:ln>
            <a:noFill/>
          </a:ln>
        </p:spPr>
        <p:txBody>
          <a:bodyPr anchorCtr="0" anchor="t" bIns="0" lIns="0" spcFirstLastPara="1" rIns="0" wrap="square" tIns="0">
            <a:noAutofit/>
          </a:bodyPr>
          <a:lstStyle/>
          <a:p>
            <a:pPr indent="0" lvl="0" marL="0" marR="0" rtl="0" algn="ctr">
              <a:lnSpc>
                <a:spcPct val="131332"/>
              </a:lnSpc>
              <a:spcBef>
                <a:spcPts val="0"/>
              </a:spcBef>
              <a:spcAft>
                <a:spcPts val="0"/>
              </a:spcAft>
              <a:buClr>
                <a:srgbClr val="2B4C6B"/>
              </a:buClr>
              <a:buSzPts val="3731"/>
              <a:buFont typeface="Inter"/>
              <a:buNone/>
            </a:pPr>
            <a:r>
              <a:rPr b="1" i="0" lang="en-US" sz="3731" u="none" cap="none" strike="noStrike">
                <a:solidFill>
                  <a:srgbClr val="2B4C6B"/>
                </a:solidFill>
                <a:latin typeface="Inter"/>
                <a:ea typeface="Inter"/>
                <a:cs typeface="Inter"/>
                <a:sym typeface="Inter"/>
              </a:rPr>
              <a:t>WHAT </a:t>
            </a:r>
            <a:r>
              <a:rPr b="1" i="0" lang="en-US" sz="3731" u="none" cap="none" strike="noStrike">
                <a:solidFill>
                  <a:srgbClr val="FF0000"/>
                </a:solidFill>
                <a:latin typeface="Inter"/>
                <a:ea typeface="Inter"/>
                <a:cs typeface="Inter"/>
                <a:sym typeface="Inter"/>
              </a:rPr>
              <a:t>SURPRISED</a:t>
            </a:r>
            <a:r>
              <a:rPr b="1" i="0" lang="en-US" sz="3731" u="none" cap="none" strike="noStrike">
                <a:solidFill>
                  <a:srgbClr val="2B4C6B"/>
                </a:solidFill>
                <a:latin typeface="Inter"/>
                <a:ea typeface="Inter"/>
                <a:cs typeface="Inter"/>
                <a:sym typeface="Inter"/>
              </a:rPr>
              <a:t> YOU?</a:t>
            </a:r>
            <a:endParaRPr b="0" i="0" sz="3731" u="none" cap="none" strike="noStrike">
              <a:solidFill>
                <a:schemeClr val="dk1"/>
              </a:solidFill>
              <a:latin typeface="Calibri"/>
              <a:ea typeface="Calibri"/>
              <a:cs typeface="Calibri"/>
              <a:sym typeface="Calibri"/>
            </a:endParaRPr>
          </a:p>
        </p:txBody>
      </p:sp>
      <p:sp>
        <p:nvSpPr>
          <p:cNvPr id="378" name="Google Shape;378;p20"/>
          <p:cNvSpPr/>
          <p:nvPr/>
        </p:nvSpPr>
        <p:spPr>
          <a:xfrm>
            <a:off x="888504" y="3891223"/>
            <a:ext cx="7367100" cy="276900"/>
          </a:xfrm>
          <a:prstGeom prst="rect">
            <a:avLst/>
          </a:prstGeom>
          <a:noFill/>
          <a:ln>
            <a:noFill/>
          </a:ln>
        </p:spPr>
        <p:txBody>
          <a:bodyPr anchorCtr="0" anchor="t" bIns="0" lIns="0" spcFirstLastPara="1" rIns="0" wrap="square" tIns="0">
            <a:noAutofit/>
          </a:bodyPr>
          <a:lstStyle/>
          <a:p>
            <a:pPr indent="0" lvl="0" marL="0" marR="0" rtl="0" algn="ctr">
              <a:lnSpc>
                <a:spcPct val="129108"/>
              </a:lnSpc>
              <a:spcBef>
                <a:spcPts val="0"/>
              </a:spcBef>
              <a:spcAft>
                <a:spcPts val="0"/>
              </a:spcAft>
              <a:buClr>
                <a:srgbClr val="333333"/>
              </a:buClr>
              <a:buSzPts val="1704"/>
              <a:buFont typeface="Inter"/>
              <a:buNone/>
            </a:pPr>
            <a:r>
              <a:rPr b="0" i="0" lang="en-US" sz="1704" u="none" cap="none" strike="noStrike">
                <a:solidFill>
                  <a:srgbClr val="333333"/>
                </a:solidFill>
                <a:latin typeface="Inter"/>
                <a:ea typeface="Inter"/>
                <a:cs typeface="Inter"/>
                <a:sym typeface="Inter"/>
              </a:rPr>
              <a:t>FIVE SECONDS OF SILENCE • LET INSIGHTS INCUBATE</a:t>
            </a:r>
            <a:endParaRPr b="0" i="0" sz="1704" u="none" cap="none" strike="noStrike">
              <a:solidFill>
                <a:schemeClr val="dk1"/>
              </a:solidFill>
              <a:latin typeface="Calibri"/>
              <a:ea typeface="Calibri"/>
              <a:cs typeface="Calibri"/>
              <a:sym typeface="Calibri"/>
            </a:endParaRPr>
          </a:p>
        </p:txBody>
      </p:sp>
      <p:grpSp>
        <p:nvGrpSpPr>
          <p:cNvPr id="379" name="Google Shape;379;p20"/>
          <p:cNvGrpSpPr/>
          <p:nvPr/>
        </p:nvGrpSpPr>
        <p:grpSpPr>
          <a:xfrm>
            <a:off x="8829794" y="200"/>
            <a:ext cx="314336" cy="5143500"/>
            <a:chOff x="6643961" y="444137"/>
            <a:chExt cx="450274" cy="6858000"/>
          </a:xfrm>
        </p:grpSpPr>
        <p:sp>
          <p:nvSpPr>
            <p:cNvPr id="380" name="Google Shape;380;p20"/>
            <p:cNvSpPr/>
            <p:nvPr/>
          </p:nvSpPr>
          <p:spPr>
            <a:xfrm>
              <a:off x="6643961" y="444137"/>
              <a:ext cx="152400" cy="6858000"/>
            </a:xfrm>
            <a:prstGeom prst="rect">
              <a:avLst/>
            </a:prstGeom>
            <a:solidFill>
              <a:srgbClr val="FF3399"/>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FFFFFF"/>
                </a:solidFill>
                <a:latin typeface="Arial"/>
                <a:ea typeface="Arial"/>
                <a:cs typeface="Arial"/>
                <a:sym typeface="Arial"/>
              </a:endParaRPr>
            </a:p>
          </p:txBody>
        </p:sp>
        <p:sp>
          <p:nvSpPr>
            <p:cNvPr id="381" name="Google Shape;381;p20"/>
            <p:cNvSpPr/>
            <p:nvPr/>
          </p:nvSpPr>
          <p:spPr>
            <a:xfrm>
              <a:off x="6792898" y="444137"/>
              <a:ext cx="152400" cy="6858000"/>
            </a:xfrm>
            <a:prstGeom prst="rect">
              <a:avLst/>
            </a:prstGeom>
            <a:solidFill>
              <a:srgbClr val="FFC00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FFFFFF"/>
                </a:solidFill>
                <a:latin typeface="Arial"/>
                <a:ea typeface="Arial"/>
                <a:cs typeface="Arial"/>
                <a:sym typeface="Arial"/>
              </a:endParaRPr>
            </a:p>
          </p:txBody>
        </p:sp>
        <p:sp>
          <p:nvSpPr>
            <p:cNvPr id="382" name="Google Shape;382;p20"/>
            <p:cNvSpPr/>
            <p:nvPr/>
          </p:nvSpPr>
          <p:spPr>
            <a:xfrm>
              <a:off x="6941835" y="444137"/>
              <a:ext cx="152400" cy="6858000"/>
            </a:xfrm>
            <a:prstGeom prst="rect">
              <a:avLst/>
            </a:prstGeom>
            <a:solidFill>
              <a:srgbClr val="ED000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FFFFFF"/>
                </a:solidFill>
                <a:latin typeface="Arial"/>
                <a:ea typeface="Arial"/>
                <a:cs typeface="Arial"/>
                <a:sym typeface="Arial"/>
              </a:endParaRPr>
            </a:p>
          </p:txBody>
        </p:sp>
      </p:gr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7" name="Shape 387"/>
        <p:cNvGrpSpPr/>
        <p:nvPr/>
      </p:nvGrpSpPr>
      <p:grpSpPr>
        <a:xfrm>
          <a:off x="0" y="0"/>
          <a:ext cx="0" cy="0"/>
          <a:chOff x="0" y="0"/>
          <a:chExt cx="0" cy="0"/>
        </a:xfrm>
      </p:grpSpPr>
      <p:pic>
        <p:nvPicPr>
          <p:cNvPr descr="preencoded.png" id="388" name="Google Shape;388;p21"/>
          <p:cNvPicPr preferRelativeResize="0"/>
          <p:nvPr/>
        </p:nvPicPr>
        <p:blipFill rotWithShape="1">
          <a:blip r:embed="rId3">
            <a:alphaModFix/>
          </a:blip>
          <a:srcRect b="0" l="0" r="0" t="0"/>
          <a:stretch/>
        </p:blipFill>
        <p:spPr>
          <a:xfrm>
            <a:off x="0" y="0"/>
            <a:ext cx="9144000" cy="5143500"/>
          </a:xfrm>
          <a:prstGeom prst="rect">
            <a:avLst/>
          </a:prstGeom>
          <a:noFill/>
          <a:ln>
            <a:noFill/>
          </a:ln>
        </p:spPr>
      </p:pic>
      <p:sp>
        <p:nvSpPr>
          <p:cNvPr id="389" name="Google Shape;389;p21"/>
          <p:cNvSpPr/>
          <p:nvPr/>
        </p:nvSpPr>
        <p:spPr>
          <a:xfrm>
            <a:off x="571500" y="618353"/>
            <a:ext cx="8001000" cy="276900"/>
          </a:xfrm>
          <a:prstGeom prst="rect">
            <a:avLst/>
          </a:prstGeom>
          <a:noFill/>
          <a:ln>
            <a:noFill/>
          </a:ln>
        </p:spPr>
        <p:txBody>
          <a:bodyPr anchorCtr="0" anchor="t" bIns="0" lIns="0" spcFirstLastPara="1" rIns="0" wrap="square" tIns="0">
            <a:noAutofit/>
          </a:bodyPr>
          <a:lstStyle/>
          <a:p>
            <a:pPr indent="0" lvl="0" marL="0" marR="0" rtl="0" algn="l">
              <a:lnSpc>
                <a:spcPct val="137328"/>
              </a:lnSpc>
              <a:spcBef>
                <a:spcPts val="0"/>
              </a:spcBef>
              <a:spcAft>
                <a:spcPts val="0"/>
              </a:spcAft>
              <a:buClr>
                <a:srgbClr val="2B4C6B"/>
              </a:buClr>
              <a:buSzPts val="1602"/>
              <a:buFont typeface="Inter"/>
              <a:buNone/>
            </a:pPr>
            <a:r>
              <a:rPr b="1" i="0" lang="en-US" sz="1602" u="none" cap="none" strike="noStrike">
                <a:solidFill>
                  <a:srgbClr val="2B4C6B"/>
                </a:solidFill>
                <a:latin typeface="Inter"/>
                <a:ea typeface="Inter"/>
                <a:cs typeface="Inter"/>
                <a:sym typeface="Inter"/>
              </a:rPr>
              <a:t>PHASE 2 — GROUP DISCUSSION</a:t>
            </a:r>
            <a:endParaRPr b="0" i="0" sz="1602" u="none" cap="none" strike="noStrike">
              <a:solidFill>
                <a:schemeClr val="dk1"/>
              </a:solidFill>
              <a:latin typeface="Calibri"/>
              <a:ea typeface="Calibri"/>
              <a:cs typeface="Calibri"/>
              <a:sym typeface="Calibri"/>
            </a:endParaRPr>
          </a:p>
        </p:txBody>
      </p:sp>
      <p:sp>
        <p:nvSpPr>
          <p:cNvPr id="390" name="Google Shape;390;p21"/>
          <p:cNvSpPr/>
          <p:nvPr/>
        </p:nvSpPr>
        <p:spPr>
          <a:xfrm>
            <a:off x="571500" y="1823861"/>
            <a:ext cx="4286400" cy="1131600"/>
          </a:xfrm>
          <a:prstGeom prst="rect">
            <a:avLst/>
          </a:prstGeom>
          <a:noFill/>
          <a:ln>
            <a:noFill/>
          </a:ln>
        </p:spPr>
        <p:txBody>
          <a:bodyPr anchorCtr="0" anchor="t" bIns="0" lIns="0" spcFirstLastPara="1" rIns="0" wrap="square" tIns="0">
            <a:noAutofit/>
          </a:bodyPr>
          <a:lstStyle/>
          <a:p>
            <a:pPr indent="0" lvl="0" marL="0" marR="0" rtl="0" algn="l">
              <a:lnSpc>
                <a:spcPct val="123152"/>
              </a:lnSpc>
              <a:spcBef>
                <a:spcPts val="0"/>
              </a:spcBef>
              <a:spcAft>
                <a:spcPts val="0"/>
              </a:spcAft>
              <a:buClr>
                <a:srgbClr val="2B4C6B"/>
              </a:buClr>
              <a:buSzPts val="2436"/>
              <a:buFont typeface="Inter"/>
              <a:buNone/>
            </a:pPr>
            <a:r>
              <a:rPr b="1" i="0" lang="en-US" sz="2436" u="none" cap="none" strike="noStrike">
                <a:solidFill>
                  <a:srgbClr val="2B4C6B"/>
                </a:solidFill>
                <a:latin typeface="Inter"/>
                <a:ea typeface="Inter"/>
                <a:cs typeface="Inter"/>
                <a:sym typeface="Inter"/>
              </a:rPr>
              <a:t>SHARE TENSIONS,</a:t>
            </a:r>
            <a:br>
              <a:rPr b="1" i="0" lang="en-US" sz="2436" u="none" cap="none" strike="noStrike">
                <a:solidFill>
                  <a:srgbClr val="2B4C6B"/>
                </a:solidFill>
                <a:latin typeface="Inter"/>
                <a:ea typeface="Inter"/>
                <a:cs typeface="Inter"/>
                <a:sym typeface="Inter"/>
              </a:rPr>
            </a:br>
            <a:r>
              <a:rPr b="1" i="0" lang="en-US" sz="2436" u="none" cap="none" strike="noStrike">
                <a:solidFill>
                  <a:srgbClr val="2B4C6B"/>
                </a:solidFill>
                <a:latin typeface="Inter"/>
                <a:ea typeface="Inter"/>
                <a:cs typeface="Inter"/>
                <a:sym typeface="Inter"/>
              </a:rPr>
              <a:t>ASSUMPTIONS,</a:t>
            </a:r>
            <a:br>
              <a:rPr b="1" i="0" lang="en-US" sz="2436" u="none" cap="none" strike="noStrike">
                <a:solidFill>
                  <a:srgbClr val="2B4C6B"/>
                </a:solidFill>
                <a:latin typeface="Inter"/>
                <a:ea typeface="Inter"/>
                <a:cs typeface="Inter"/>
                <a:sym typeface="Inter"/>
              </a:rPr>
            </a:br>
            <a:r>
              <a:rPr b="1" i="0" lang="en-US" sz="2436" u="none" cap="none" strike="noStrike">
                <a:solidFill>
                  <a:srgbClr val="2B4C6B"/>
                </a:solidFill>
                <a:latin typeface="Inter"/>
                <a:ea typeface="Inter"/>
                <a:cs typeface="Inter"/>
                <a:sym typeface="Inter"/>
              </a:rPr>
              <a:t>&amp; SACRED COWS</a:t>
            </a:r>
            <a:endParaRPr b="0" i="0" sz="2436" u="none" cap="none" strike="noStrike">
              <a:solidFill>
                <a:schemeClr val="dk1"/>
              </a:solidFill>
              <a:latin typeface="Calibri"/>
              <a:ea typeface="Calibri"/>
              <a:cs typeface="Calibri"/>
              <a:sym typeface="Calibri"/>
            </a:endParaRPr>
          </a:p>
        </p:txBody>
      </p:sp>
      <p:pic>
        <p:nvPicPr>
          <p:cNvPr descr="preencoded.png" id="391" name="Google Shape;391;p21"/>
          <p:cNvPicPr preferRelativeResize="0"/>
          <p:nvPr/>
        </p:nvPicPr>
        <p:blipFill rotWithShape="1">
          <a:blip r:embed="rId4">
            <a:alphaModFix/>
          </a:blip>
          <a:srcRect b="0" l="0" r="0" t="0"/>
          <a:stretch/>
        </p:blipFill>
        <p:spPr>
          <a:xfrm>
            <a:off x="857250" y="3258973"/>
            <a:ext cx="214313" cy="171450"/>
          </a:xfrm>
          <a:prstGeom prst="rect">
            <a:avLst/>
          </a:prstGeom>
          <a:noFill/>
          <a:ln>
            <a:noFill/>
          </a:ln>
        </p:spPr>
      </p:pic>
      <p:sp>
        <p:nvSpPr>
          <p:cNvPr id="392" name="Google Shape;392;p21"/>
          <p:cNvSpPr/>
          <p:nvPr/>
        </p:nvSpPr>
        <p:spPr>
          <a:xfrm>
            <a:off x="1214438" y="3241114"/>
            <a:ext cx="2566500" cy="207300"/>
          </a:xfrm>
          <a:prstGeom prst="rect">
            <a:avLst/>
          </a:prstGeom>
          <a:noFill/>
          <a:ln>
            <a:noFill/>
          </a:ln>
        </p:spPr>
        <p:txBody>
          <a:bodyPr anchorCtr="0" anchor="t" bIns="0" lIns="0" spcFirstLastPara="1" rIns="0" wrap="square" tIns="0">
            <a:noAutofit/>
          </a:bodyPr>
          <a:lstStyle/>
          <a:p>
            <a:pPr indent="0" lvl="0" marL="0" marR="0" rtl="0" algn="l">
              <a:lnSpc>
                <a:spcPct val="126083"/>
              </a:lnSpc>
              <a:spcBef>
                <a:spcPts val="0"/>
              </a:spcBef>
              <a:spcAft>
                <a:spcPts val="0"/>
              </a:spcAft>
              <a:buClr>
                <a:srgbClr val="333333"/>
              </a:buClr>
              <a:buSzPts val="1269"/>
              <a:buFont typeface="Inter"/>
              <a:buNone/>
            </a:pPr>
            <a:r>
              <a:rPr b="0" i="0" lang="en-US" sz="1269" u="none" cap="none" strike="noStrike">
                <a:solidFill>
                  <a:srgbClr val="333333"/>
                </a:solidFill>
                <a:latin typeface="Inter"/>
                <a:ea typeface="Inter"/>
                <a:cs typeface="Inter"/>
                <a:sym typeface="Inter"/>
              </a:rPr>
              <a:t>Discuss findings in small groups</a:t>
            </a:r>
            <a:endParaRPr b="0" i="0" sz="1269" u="none" cap="none" strike="noStrike">
              <a:solidFill>
                <a:schemeClr val="dk1"/>
              </a:solidFill>
              <a:latin typeface="Calibri"/>
              <a:ea typeface="Calibri"/>
              <a:cs typeface="Calibri"/>
              <a:sym typeface="Calibri"/>
            </a:endParaRPr>
          </a:p>
        </p:txBody>
      </p:sp>
      <p:pic>
        <p:nvPicPr>
          <p:cNvPr descr="preencoded.png" id="393" name="Google Shape;393;p21"/>
          <p:cNvPicPr preferRelativeResize="0"/>
          <p:nvPr/>
        </p:nvPicPr>
        <p:blipFill rotWithShape="1">
          <a:blip r:embed="rId5">
            <a:alphaModFix/>
          </a:blip>
          <a:srcRect b="0" l="0" r="0" t="0"/>
          <a:stretch/>
        </p:blipFill>
        <p:spPr>
          <a:xfrm>
            <a:off x="857250" y="3680454"/>
            <a:ext cx="171450" cy="171450"/>
          </a:xfrm>
          <a:prstGeom prst="rect">
            <a:avLst/>
          </a:prstGeom>
          <a:noFill/>
          <a:ln>
            <a:noFill/>
          </a:ln>
        </p:spPr>
      </p:pic>
      <p:sp>
        <p:nvSpPr>
          <p:cNvPr id="394" name="Google Shape;394;p21"/>
          <p:cNvSpPr/>
          <p:nvPr/>
        </p:nvSpPr>
        <p:spPr>
          <a:xfrm>
            <a:off x="1171575" y="3662595"/>
            <a:ext cx="2673600" cy="207300"/>
          </a:xfrm>
          <a:prstGeom prst="rect">
            <a:avLst/>
          </a:prstGeom>
          <a:noFill/>
          <a:ln>
            <a:noFill/>
          </a:ln>
        </p:spPr>
        <p:txBody>
          <a:bodyPr anchorCtr="0" anchor="t" bIns="0" lIns="0" spcFirstLastPara="1" rIns="0" wrap="square" tIns="0">
            <a:noAutofit/>
          </a:bodyPr>
          <a:lstStyle/>
          <a:p>
            <a:pPr indent="0" lvl="0" marL="0" marR="0" rtl="0" algn="l">
              <a:lnSpc>
                <a:spcPct val="126083"/>
              </a:lnSpc>
              <a:spcBef>
                <a:spcPts val="0"/>
              </a:spcBef>
              <a:spcAft>
                <a:spcPts val="0"/>
              </a:spcAft>
              <a:buClr>
                <a:srgbClr val="333333"/>
              </a:buClr>
              <a:buSzPts val="1269"/>
              <a:buFont typeface="Inter"/>
              <a:buNone/>
            </a:pPr>
            <a:r>
              <a:rPr b="0" i="0" lang="en-US" sz="1269" u="none" cap="none" strike="noStrike">
                <a:solidFill>
                  <a:srgbClr val="333333"/>
                </a:solidFill>
                <a:latin typeface="Inter"/>
                <a:ea typeface="Inter"/>
                <a:cs typeface="Inter"/>
                <a:sym typeface="Inter"/>
              </a:rPr>
              <a:t>Identify common tension patterns</a:t>
            </a:r>
            <a:endParaRPr b="0" i="0" sz="1269" u="none" cap="none" strike="noStrike">
              <a:solidFill>
                <a:schemeClr val="dk1"/>
              </a:solidFill>
              <a:latin typeface="Calibri"/>
              <a:ea typeface="Calibri"/>
              <a:cs typeface="Calibri"/>
              <a:sym typeface="Calibri"/>
            </a:endParaRPr>
          </a:p>
        </p:txBody>
      </p:sp>
      <p:pic>
        <p:nvPicPr>
          <p:cNvPr descr="preencoded.png" id="395" name="Google Shape;395;p21"/>
          <p:cNvPicPr preferRelativeResize="0"/>
          <p:nvPr/>
        </p:nvPicPr>
        <p:blipFill rotWithShape="1">
          <a:blip r:embed="rId6">
            <a:alphaModFix/>
          </a:blip>
          <a:srcRect b="0" l="0" r="0" t="0"/>
          <a:stretch/>
        </p:blipFill>
        <p:spPr>
          <a:xfrm>
            <a:off x="857250" y="4101936"/>
            <a:ext cx="171450" cy="171450"/>
          </a:xfrm>
          <a:prstGeom prst="rect">
            <a:avLst/>
          </a:prstGeom>
          <a:noFill/>
          <a:ln>
            <a:noFill/>
          </a:ln>
        </p:spPr>
      </p:pic>
      <p:sp>
        <p:nvSpPr>
          <p:cNvPr id="396" name="Google Shape;396;p21"/>
          <p:cNvSpPr/>
          <p:nvPr/>
        </p:nvSpPr>
        <p:spPr>
          <a:xfrm>
            <a:off x="1171575" y="4084076"/>
            <a:ext cx="2653800" cy="207300"/>
          </a:xfrm>
          <a:prstGeom prst="rect">
            <a:avLst/>
          </a:prstGeom>
          <a:noFill/>
          <a:ln>
            <a:noFill/>
          </a:ln>
        </p:spPr>
        <p:txBody>
          <a:bodyPr anchorCtr="0" anchor="t" bIns="0" lIns="0" spcFirstLastPara="1" rIns="0" wrap="square" tIns="0">
            <a:noAutofit/>
          </a:bodyPr>
          <a:lstStyle/>
          <a:p>
            <a:pPr indent="0" lvl="0" marL="0" marR="0" rtl="0" algn="l">
              <a:lnSpc>
                <a:spcPct val="126083"/>
              </a:lnSpc>
              <a:spcBef>
                <a:spcPts val="0"/>
              </a:spcBef>
              <a:spcAft>
                <a:spcPts val="0"/>
              </a:spcAft>
              <a:buClr>
                <a:srgbClr val="333333"/>
              </a:buClr>
              <a:buSzPts val="1269"/>
              <a:buFont typeface="Inter"/>
              <a:buNone/>
            </a:pPr>
            <a:r>
              <a:rPr b="0" i="0" lang="en-US" sz="1269" u="none" cap="none" strike="noStrike">
                <a:solidFill>
                  <a:srgbClr val="333333"/>
                </a:solidFill>
                <a:latin typeface="Inter"/>
                <a:ea typeface="Inter"/>
                <a:cs typeface="Inter"/>
                <a:sym typeface="Inter"/>
              </a:rPr>
              <a:t>Challenge your own assumptions</a:t>
            </a:r>
            <a:endParaRPr b="0" i="0" sz="1269" u="none" cap="none" strike="noStrike">
              <a:solidFill>
                <a:schemeClr val="dk1"/>
              </a:solidFill>
              <a:latin typeface="Calibri"/>
              <a:ea typeface="Calibri"/>
              <a:cs typeface="Calibri"/>
              <a:sym typeface="Calibri"/>
            </a:endParaRPr>
          </a:p>
        </p:txBody>
      </p:sp>
      <p:pic>
        <p:nvPicPr>
          <p:cNvPr descr="preencoded.png" id="397" name="Google Shape;397;p21"/>
          <p:cNvPicPr preferRelativeResize="0"/>
          <p:nvPr/>
        </p:nvPicPr>
        <p:blipFill rotWithShape="1">
          <a:blip r:embed="rId7">
            <a:alphaModFix/>
          </a:blip>
          <a:srcRect b="0" l="0" r="0" t="0"/>
          <a:stretch/>
        </p:blipFill>
        <p:spPr>
          <a:xfrm>
            <a:off x="6161484" y="2300315"/>
            <a:ext cx="1607344" cy="1285875"/>
          </a:xfrm>
          <a:prstGeom prst="rect">
            <a:avLst/>
          </a:prstGeom>
          <a:noFill/>
          <a:ln>
            <a:noFill/>
          </a:ln>
        </p:spPr>
      </p:pic>
      <p:sp>
        <p:nvSpPr>
          <p:cNvPr id="398" name="Google Shape;398;p21"/>
          <p:cNvSpPr/>
          <p:nvPr/>
        </p:nvSpPr>
        <p:spPr>
          <a:xfrm>
            <a:off x="0" y="4416623"/>
            <a:ext cx="9144000" cy="726900"/>
          </a:xfrm>
          <a:prstGeom prst="rect">
            <a:avLst/>
          </a:prstGeom>
          <a:noFill/>
          <a:ln>
            <a:noFill/>
          </a:ln>
        </p:spPr>
        <p:txBody>
          <a:bodyPr anchorCtr="0" anchor="t" bIns="340225" lIns="680325" spcFirstLastPara="1" rIns="0" wrap="square" tIns="340225">
            <a:noAutofit/>
          </a:bodyPr>
          <a:lstStyle/>
          <a:p>
            <a:pPr indent="0" lvl="0" marL="0" marR="0" rtl="0" algn="l">
              <a:lnSpc>
                <a:spcPct val="135593"/>
              </a:lnSpc>
              <a:spcBef>
                <a:spcPts val="0"/>
              </a:spcBef>
              <a:spcAft>
                <a:spcPts val="0"/>
              </a:spcAft>
              <a:buClr>
                <a:srgbClr val="FF0000"/>
              </a:buClr>
              <a:buSzPts val="885"/>
              <a:buFont typeface="Inter"/>
              <a:buNone/>
            </a:pPr>
            <a:r>
              <a:rPr b="1" i="0" lang="en-US" sz="885" u="none" cap="none" strike="noStrike">
                <a:solidFill>
                  <a:srgbClr val="FF0000"/>
                </a:solidFill>
                <a:latin typeface="Inter"/>
                <a:ea typeface="Inter"/>
                <a:cs typeface="Inter"/>
                <a:sym typeface="Inter"/>
              </a:rPr>
              <a:t>CHALLENGE TO CLARIFY • NOT TO WIN</a:t>
            </a:r>
            <a:endParaRPr b="0" i="0" sz="885" u="none" cap="none" strike="noStrike">
              <a:solidFill>
                <a:schemeClr val="dk1"/>
              </a:solidFill>
              <a:latin typeface="Calibri"/>
              <a:ea typeface="Calibri"/>
              <a:cs typeface="Calibri"/>
              <a:sym typeface="Calibri"/>
            </a:endParaRPr>
          </a:p>
        </p:txBody>
      </p:sp>
      <p:grpSp>
        <p:nvGrpSpPr>
          <p:cNvPr id="399" name="Google Shape;399;p21"/>
          <p:cNvGrpSpPr/>
          <p:nvPr/>
        </p:nvGrpSpPr>
        <p:grpSpPr>
          <a:xfrm>
            <a:off x="8829794" y="200"/>
            <a:ext cx="314336" cy="5143500"/>
            <a:chOff x="6643961" y="444137"/>
            <a:chExt cx="450274" cy="6858000"/>
          </a:xfrm>
        </p:grpSpPr>
        <p:sp>
          <p:nvSpPr>
            <p:cNvPr id="400" name="Google Shape;400;p21"/>
            <p:cNvSpPr/>
            <p:nvPr/>
          </p:nvSpPr>
          <p:spPr>
            <a:xfrm>
              <a:off x="6643961" y="444137"/>
              <a:ext cx="152400" cy="6858000"/>
            </a:xfrm>
            <a:prstGeom prst="rect">
              <a:avLst/>
            </a:prstGeom>
            <a:solidFill>
              <a:srgbClr val="FF3399"/>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FFFFFF"/>
                </a:solidFill>
                <a:latin typeface="Arial"/>
                <a:ea typeface="Arial"/>
                <a:cs typeface="Arial"/>
                <a:sym typeface="Arial"/>
              </a:endParaRPr>
            </a:p>
          </p:txBody>
        </p:sp>
        <p:sp>
          <p:nvSpPr>
            <p:cNvPr id="401" name="Google Shape;401;p21"/>
            <p:cNvSpPr/>
            <p:nvPr/>
          </p:nvSpPr>
          <p:spPr>
            <a:xfrm>
              <a:off x="6792898" y="444137"/>
              <a:ext cx="152400" cy="6858000"/>
            </a:xfrm>
            <a:prstGeom prst="rect">
              <a:avLst/>
            </a:prstGeom>
            <a:solidFill>
              <a:srgbClr val="FFC00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FFFFFF"/>
                </a:solidFill>
                <a:latin typeface="Arial"/>
                <a:ea typeface="Arial"/>
                <a:cs typeface="Arial"/>
                <a:sym typeface="Arial"/>
              </a:endParaRPr>
            </a:p>
          </p:txBody>
        </p:sp>
        <p:sp>
          <p:nvSpPr>
            <p:cNvPr id="402" name="Google Shape;402;p21"/>
            <p:cNvSpPr/>
            <p:nvPr/>
          </p:nvSpPr>
          <p:spPr>
            <a:xfrm>
              <a:off x="6941835" y="444137"/>
              <a:ext cx="152400" cy="6858000"/>
            </a:xfrm>
            <a:prstGeom prst="rect">
              <a:avLst/>
            </a:prstGeom>
            <a:solidFill>
              <a:srgbClr val="ED000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FFFFFF"/>
                </a:solidFill>
                <a:latin typeface="Arial"/>
                <a:ea typeface="Arial"/>
                <a:cs typeface="Arial"/>
                <a:sym typeface="Arial"/>
              </a:endParaRPr>
            </a:p>
          </p:txBody>
        </p:sp>
      </p:gr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7" name="Shape 407"/>
        <p:cNvGrpSpPr/>
        <p:nvPr/>
      </p:nvGrpSpPr>
      <p:grpSpPr>
        <a:xfrm>
          <a:off x="0" y="0"/>
          <a:ext cx="0" cy="0"/>
          <a:chOff x="0" y="0"/>
          <a:chExt cx="0" cy="0"/>
        </a:xfrm>
      </p:grpSpPr>
      <p:pic>
        <p:nvPicPr>
          <p:cNvPr descr="preencoded.png" id="408" name="Google Shape;408;p22"/>
          <p:cNvPicPr preferRelativeResize="0"/>
          <p:nvPr/>
        </p:nvPicPr>
        <p:blipFill rotWithShape="1">
          <a:blip r:embed="rId3">
            <a:alphaModFix/>
          </a:blip>
          <a:srcRect b="0" l="0" r="0" t="0"/>
          <a:stretch/>
        </p:blipFill>
        <p:spPr>
          <a:xfrm>
            <a:off x="0" y="0"/>
            <a:ext cx="9144000" cy="5143500"/>
          </a:xfrm>
          <a:prstGeom prst="rect">
            <a:avLst/>
          </a:prstGeom>
          <a:noFill/>
          <a:ln>
            <a:noFill/>
          </a:ln>
        </p:spPr>
      </p:pic>
      <p:sp>
        <p:nvSpPr>
          <p:cNvPr id="409" name="Google Shape;409;p22"/>
          <p:cNvSpPr/>
          <p:nvPr/>
        </p:nvSpPr>
        <p:spPr>
          <a:xfrm>
            <a:off x="571500" y="618353"/>
            <a:ext cx="8001000" cy="276900"/>
          </a:xfrm>
          <a:prstGeom prst="rect">
            <a:avLst/>
          </a:prstGeom>
          <a:noFill/>
          <a:ln>
            <a:noFill/>
          </a:ln>
        </p:spPr>
        <p:txBody>
          <a:bodyPr anchorCtr="0" anchor="t" bIns="0" lIns="0" spcFirstLastPara="1" rIns="0" wrap="square" tIns="0">
            <a:noAutofit/>
          </a:bodyPr>
          <a:lstStyle/>
          <a:p>
            <a:pPr indent="0" lvl="0" marL="0" marR="0" rtl="0" algn="l">
              <a:lnSpc>
                <a:spcPct val="137328"/>
              </a:lnSpc>
              <a:spcBef>
                <a:spcPts val="0"/>
              </a:spcBef>
              <a:spcAft>
                <a:spcPts val="0"/>
              </a:spcAft>
              <a:buClr>
                <a:srgbClr val="2B4C6B"/>
              </a:buClr>
              <a:buSzPts val="1602"/>
              <a:buFont typeface="Inter"/>
              <a:buNone/>
            </a:pPr>
            <a:r>
              <a:rPr b="1" i="0" lang="en-US" sz="1602" u="none" cap="none" strike="noStrike">
                <a:solidFill>
                  <a:srgbClr val="2B4C6B"/>
                </a:solidFill>
                <a:latin typeface="Inter"/>
                <a:ea typeface="Inter"/>
                <a:cs typeface="Inter"/>
                <a:sym typeface="Inter"/>
              </a:rPr>
              <a:t>PLENARY SYNTHESIS</a:t>
            </a:r>
            <a:endParaRPr b="0" i="0" sz="1602" u="none" cap="none" strike="noStrike">
              <a:solidFill>
                <a:schemeClr val="dk1"/>
              </a:solidFill>
              <a:latin typeface="Calibri"/>
              <a:ea typeface="Calibri"/>
              <a:cs typeface="Calibri"/>
              <a:sym typeface="Calibri"/>
            </a:endParaRPr>
          </a:p>
        </p:txBody>
      </p:sp>
      <p:sp>
        <p:nvSpPr>
          <p:cNvPr id="410" name="Google Shape;410;p22"/>
          <p:cNvSpPr/>
          <p:nvPr/>
        </p:nvSpPr>
        <p:spPr>
          <a:xfrm>
            <a:off x="914400" y="1823861"/>
            <a:ext cx="7658100" cy="754200"/>
          </a:xfrm>
          <a:prstGeom prst="rect">
            <a:avLst/>
          </a:prstGeom>
          <a:noFill/>
          <a:ln>
            <a:noFill/>
          </a:ln>
        </p:spPr>
        <p:txBody>
          <a:bodyPr anchorCtr="0" anchor="t" bIns="0" lIns="0" spcFirstLastPara="1" rIns="0" wrap="square" tIns="0">
            <a:noAutofit/>
          </a:bodyPr>
          <a:lstStyle/>
          <a:p>
            <a:pPr indent="0" lvl="0" marL="0" marR="0" rtl="0" algn="l">
              <a:lnSpc>
                <a:spcPct val="123152"/>
              </a:lnSpc>
              <a:spcBef>
                <a:spcPts val="0"/>
              </a:spcBef>
              <a:spcAft>
                <a:spcPts val="0"/>
              </a:spcAft>
              <a:buClr>
                <a:srgbClr val="2B4C6B"/>
              </a:buClr>
              <a:buSzPts val="2436"/>
              <a:buFont typeface="Inter"/>
              <a:buNone/>
            </a:pPr>
            <a:r>
              <a:rPr b="1" i="0" lang="en-US" sz="2436" u="none" cap="none" strike="noStrike">
                <a:solidFill>
                  <a:srgbClr val="2B4C6B"/>
                </a:solidFill>
                <a:latin typeface="Inter"/>
                <a:ea typeface="Inter"/>
                <a:cs typeface="Inter"/>
                <a:sym typeface="Inter"/>
              </a:rPr>
              <a:t>WHAT PATTERNS ARE</a:t>
            </a:r>
            <a:br>
              <a:rPr b="1" i="0" lang="en-US" sz="2436" u="none" cap="none" strike="noStrike">
                <a:solidFill>
                  <a:srgbClr val="2B4C6B"/>
                </a:solidFill>
                <a:latin typeface="Inter"/>
                <a:ea typeface="Inter"/>
                <a:cs typeface="Inter"/>
                <a:sym typeface="Inter"/>
              </a:rPr>
            </a:br>
            <a:r>
              <a:rPr b="1" i="0" lang="en-US" sz="2436" u="none" cap="none" strike="noStrike">
                <a:solidFill>
                  <a:srgbClr val="2B4C6B"/>
                </a:solidFill>
                <a:latin typeface="Inter"/>
                <a:ea typeface="Inter"/>
                <a:cs typeface="Inter"/>
                <a:sym typeface="Inter"/>
              </a:rPr>
              <a:t>EMERGING?</a:t>
            </a:r>
            <a:endParaRPr b="0" i="0" sz="2436" u="none" cap="none" strike="noStrike">
              <a:solidFill>
                <a:schemeClr val="dk1"/>
              </a:solidFill>
              <a:latin typeface="Calibri"/>
              <a:ea typeface="Calibri"/>
              <a:cs typeface="Calibri"/>
              <a:sym typeface="Calibri"/>
            </a:endParaRPr>
          </a:p>
        </p:txBody>
      </p:sp>
      <p:pic>
        <p:nvPicPr>
          <p:cNvPr descr="preencoded.png" id="411" name="Google Shape;411;p22"/>
          <p:cNvPicPr preferRelativeResize="0"/>
          <p:nvPr/>
        </p:nvPicPr>
        <p:blipFill rotWithShape="1">
          <a:blip r:embed="rId4">
            <a:alphaModFix/>
          </a:blip>
          <a:srcRect b="0" l="0" r="0" t="0"/>
          <a:stretch/>
        </p:blipFill>
        <p:spPr>
          <a:xfrm>
            <a:off x="571500" y="3409857"/>
            <a:ext cx="214313" cy="171450"/>
          </a:xfrm>
          <a:prstGeom prst="rect">
            <a:avLst/>
          </a:prstGeom>
          <a:noFill/>
          <a:ln>
            <a:noFill/>
          </a:ln>
        </p:spPr>
      </p:pic>
      <p:sp>
        <p:nvSpPr>
          <p:cNvPr id="412" name="Google Shape;412;p22"/>
          <p:cNvSpPr/>
          <p:nvPr/>
        </p:nvSpPr>
        <p:spPr>
          <a:xfrm>
            <a:off x="928688" y="3391998"/>
            <a:ext cx="1594800" cy="207300"/>
          </a:xfrm>
          <a:prstGeom prst="rect">
            <a:avLst/>
          </a:prstGeom>
          <a:noFill/>
          <a:ln>
            <a:noFill/>
          </a:ln>
        </p:spPr>
        <p:txBody>
          <a:bodyPr anchorCtr="0" anchor="t" bIns="0" lIns="0" spcFirstLastPara="1" rIns="0" wrap="square" tIns="0">
            <a:noAutofit/>
          </a:bodyPr>
          <a:lstStyle/>
          <a:p>
            <a:pPr indent="0" lvl="0" marL="0" marR="0" rtl="0" algn="l">
              <a:lnSpc>
                <a:spcPct val="134115"/>
              </a:lnSpc>
              <a:spcBef>
                <a:spcPts val="0"/>
              </a:spcBef>
              <a:spcAft>
                <a:spcPts val="0"/>
              </a:spcAft>
              <a:buClr>
                <a:srgbClr val="2B4C6B"/>
              </a:buClr>
              <a:buSzPts val="1193"/>
              <a:buFont typeface="Inter"/>
              <a:buNone/>
            </a:pPr>
            <a:r>
              <a:rPr b="1" i="0" lang="en-US" sz="1193" u="none" cap="none" strike="noStrike">
                <a:solidFill>
                  <a:srgbClr val="2B4C6B"/>
                </a:solidFill>
                <a:latin typeface="Inter"/>
                <a:ea typeface="Inter"/>
                <a:cs typeface="Inter"/>
                <a:sym typeface="Inter"/>
              </a:rPr>
              <a:t>TABLE REPORTING</a:t>
            </a:r>
            <a:endParaRPr b="0" i="0" sz="1193" u="none" cap="none" strike="noStrike">
              <a:solidFill>
                <a:schemeClr val="dk1"/>
              </a:solidFill>
              <a:latin typeface="Calibri"/>
              <a:ea typeface="Calibri"/>
              <a:cs typeface="Calibri"/>
              <a:sym typeface="Calibri"/>
            </a:endParaRPr>
          </a:p>
        </p:txBody>
      </p:sp>
      <p:sp>
        <p:nvSpPr>
          <p:cNvPr id="413" name="Google Shape;413;p22"/>
          <p:cNvSpPr/>
          <p:nvPr/>
        </p:nvSpPr>
        <p:spPr>
          <a:xfrm>
            <a:off x="571500" y="3970055"/>
            <a:ext cx="3786300" cy="346500"/>
          </a:xfrm>
          <a:prstGeom prst="rect">
            <a:avLst/>
          </a:prstGeom>
          <a:noFill/>
          <a:ln>
            <a:noFill/>
          </a:ln>
        </p:spPr>
        <p:txBody>
          <a:bodyPr anchorCtr="0" anchor="t" bIns="0" lIns="0" spcFirstLastPara="1" rIns="0" wrap="square" tIns="0">
            <a:noAutofit/>
          </a:bodyPr>
          <a:lstStyle/>
          <a:p>
            <a:pPr indent="0" lvl="0" marL="0" marR="0" rtl="0" algn="l">
              <a:lnSpc>
                <a:spcPct val="133333"/>
              </a:lnSpc>
              <a:spcBef>
                <a:spcPts val="0"/>
              </a:spcBef>
              <a:spcAft>
                <a:spcPts val="0"/>
              </a:spcAft>
              <a:buClr>
                <a:srgbClr val="999999"/>
              </a:buClr>
              <a:buSzPts val="1050"/>
              <a:buFont typeface="Inter"/>
              <a:buNone/>
            </a:pPr>
            <a:r>
              <a:rPr b="0" i="1" lang="en-US" sz="1050" u="none" cap="none" strike="noStrike">
                <a:solidFill>
                  <a:srgbClr val="999999"/>
                </a:solidFill>
                <a:latin typeface="Inter"/>
                <a:ea typeface="Inter"/>
                <a:cs typeface="Inter"/>
                <a:sym typeface="Inter"/>
              </a:rPr>
              <a:t>[ Capture recurring tensions and insights from group discussions here ]</a:t>
            </a:r>
            <a:endParaRPr b="0" i="0" sz="1050" u="none" cap="none" strike="noStrike">
              <a:solidFill>
                <a:schemeClr val="dk1"/>
              </a:solidFill>
              <a:latin typeface="Calibri"/>
              <a:ea typeface="Calibri"/>
              <a:cs typeface="Calibri"/>
              <a:sym typeface="Calibri"/>
            </a:endParaRPr>
          </a:p>
        </p:txBody>
      </p:sp>
      <p:pic>
        <p:nvPicPr>
          <p:cNvPr descr="preencoded.png" id="414" name="Google Shape;414;p22"/>
          <p:cNvPicPr preferRelativeResize="0"/>
          <p:nvPr/>
        </p:nvPicPr>
        <p:blipFill rotWithShape="1">
          <a:blip r:embed="rId5">
            <a:alphaModFix/>
          </a:blip>
          <a:srcRect b="0" l="0" r="0" t="0"/>
          <a:stretch/>
        </p:blipFill>
        <p:spPr>
          <a:xfrm>
            <a:off x="4786313" y="3409857"/>
            <a:ext cx="192881" cy="171450"/>
          </a:xfrm>
          <a:prstGeom prst="rect">
            <a:avLst/>
          </a:prstGeom>
          <a:noFill/>
          <a:ln>
            <a:noFill/>
          </a:ln>
        </p:spPr>
      </p:pic>
      <p:sp>
        <p:nvSpPr>
          <p:cNvPr id="415" name="Google Shape;415;p22"/>
          <p:cNvSpPr/>
          <p:nvPr/>
        </p:nvSpPr>
        <p:spPr>
          <a:xfrm>
            <a:off x="5122069" y="3391998"/>
            <a:ext cx="1701900" cy="207300"/>
          </a:xfrm>
          <a:prstGeom prst="rect">
            <a:avLst/>
          </a:prstGeom>
          <a:noFill/>
          <a:ln>
            <a:noFill/>
          </a:ln>
        </p:spPr>
        <p:txBody>
          <a:bodyPr anchorCtr="0" anchor="t" bIns="0" lIns="0" spcFirstLastPara="1" rIns="0" wrap="square" tIns="0">
            <a:noAutofit/>
          </a:bodyPr>
          <a:lstStyle/>
          <a:p>
            <a:pPr indent="0" lvl="0" marL="0" marR="0" rtl="0" algn="l">
              <a:lnSpc>
                <a:spcPct val="134115"/>
              </a:lnSpc>
              <a:spcBef>
                <a:spcPts val="0"/>
              </a:spcBef>
              <a:spcAft>
                <a:spcPts val="0"/>
              </a:spcAft>
              <a:buClr>
                <a:srgbClr val="2B4C6B"/>
              </a:buClr>
              <a:buSzPts val="1193"/>
              <a:buFont typeface="Inter"/>
              <a:buNone/>
            </a:pPr>
            <a:r>
              <a:rPr b="1" i="0" lang="en-US" sz="1193" u="none" cap="none" strike="noStrike">
                <a:solidFill>
                  <a:srgbClr val="2B4C6B"/>
                </a:solidFill>
                <a:latin typeface="Inter"/>
                <a:ea typeface="Inter"/>
                <a:cs typeface="Inter"/>
                <a:sym typeface="Inter"/>
              </a:rPr>
              <a:t>STRUCTURAL GAPS</a:t>
            </a:r>
            <a:endParaRPr b="0" i="0" sz="1193" u="none" cap="none" strike="noStrike">
              <a:solidFill>
                <a:schemeClr val="dk1"/>
              </a:solidFill>
              <a:latin typeface="Calibri"/>
              <a:ea typeface="Calibri"/>
              <a:cs typeface="Calibri"/>
              <a:sym typeface="Calibri"/>
            </a:endParaRPr>
          </a:p>
        </p:txBody>
      </p:sp>
      <p:sp>
        <p:nvSpPr>
          <p:cNvPr id="416" name="Google Shape;416;p22"/>
          <p:cNvSpPr/>
          <p:nvPr/>
        </p:nvSpPr>
        <p:spPr>
          <a:xfrm>
            <a:off x="4786313" y="3970055"/>
            <a:ext cx="3786300" cy="173100"/>
          </a:xfrm>
          <a:prstGeom prst="rect">
            <a:avLst/>
          </a:prstGeom>
          <a:noFill/>
          <a:ln>
            <a:noFill/>
          </a:ln>
        </p:spPr>
        <p:txBody>
          <a:bodyPr anchorCtr="0" anchor="t" bIns="0" lIns="0" spcFirstLastPara="1" rIns="0" wrap="square" tIns="0">
            <a:noAutofit/>
          </a:bodyPr>
          <a:lstStyle/>
          <a:p>
            <a:pPr indent="0" lvl="0" marL="0" marR="0" rtl="0" algn="l">
              <a:lnSpc>
                <a:spcPct val="133333"/>
              </a:lnSpc>
              <a:spcBef>
                <a:spcPts val="0"/>
              </a:spcBef>
              <a:spcAft>
                <a:spcPts val="0"/>
              </a:spcAft>
              <a:buClr>
                <a:srgbClr val="999999"/>
              </a:buClr>
              <a:buSzPts val="1050"/>
              <a:buFont typeface="Inter"/>
              <a:buNone/>
            </a:pPr>
            <a:r>
              <a:rPr b="0" i="1" lang="en-US" sz="1050" u="none" cap="none" strike="noStrike">
                <a:solidFill>
                  <a:srgbClr val="999999"/>
                </a:solidFill>
                <a:latin typeface="Inter"/>
                <a:ea typeface="Inter"/>
                <a:cs typeface="Inter"/>
                <a:sym typeface="Inter"/>
              </a:rPr>
              <a:t>[ Map shared vulnerabilities across the portfolio here ]</a:t>
            </a:r>
            <a:endParaRPr b="0" i="0" sz="1050" u="none" cap="none" strike="noStrike">
              <a:solidFill>
                <a:schemeClr val="dk1"/>
              </a:solidFill>
              <a:latin typeface="Calibri"/>
              <a:ea typeface="Calibri"/>
              <a:cs typeface="Calibri"/>
              <a:sym typeface="Calibri"/>
            </a:endParaRPr>
          </a:p>
        </p:txBody>
      </p:sp>
      <p:sp>
        <p:nvSpPr>
          <p:cNvPr id="417" name="Google Shape;417;p22"/>
          <p:cNvSpPr/>
          <p:nvPr/>
        </p:nvSpPr>
        <p:spPr>
          <a:xfrm>
            <a:off x="0" y="4459402"/>
            <a:ext cx="9144000" cy="726900"/>
          </a:xfrm>
          <a:prstGeom prst="rect">
            <a:avLst/>
          </a:prstGeom>
          <a:noFill/>
          <a:ln>
            <a:noFill/>
          </a:ln>
        </p:spPr>
        <p:txBody>
          <a:bodyPr anchorCtr="0" anchor="t" bIns="340225" lIns="680325" spcFirstLastPara="1" rIns="0" wrap="square" tIns="340225">
            <a:noAutofit/>
          </a:bodyPr>
          <a:lstStyle/>
          <a:p>
            <a:pPr indent="0" lvl="0" marL="0" marR="0" rtl="0" algn="l">
              <a:lnSpc>
                <a:spcPct val="135593"/>
              </a:lnSpc>
              <a:spcBef>
                <a:spcPts val="0"/>
              </a:spcBef>
              <a:spcAft>
                <a:spcPts val="0"/>
              </a:spcAft>
              <a:buClr>
                <a:srgbClr val="2B4C6B"/>
              </a:buClr>
              <a:buSzPts val="885"/>
              <a:buFont typeface="Inter"/>
              <a:buNone/>
            </a:pPr>
            <a:r>
              <a:rPr b="1" i="0" lang="en-US" sz="885" u="none" cap="none" strike="noStrike">
                <a:solidFill>
                  <a:srgbClr val="2B4C6B"/>
                </a:solidFill>
                <a:latin typeface="Inter"/>
                <a:ea typeface="Inter"/>
                <a:cs typeface="Inter"/>
                <a:sym typeface="Inter"/>
              </a:rPr>
              <a:t>MAPPING SHARED STRUCTURAL GAPS • NOT INDIVIDUAL WEAKNESSES</a:t>
            </a:r>
            <a:endParaRPr b="0" i="0" sz="885" u="none" cap="none" strike="noStrike">
              <a:solidFill>
                <a:schemeClr val="dk1"/>
              </a:solidFill>
              <a:latin typeface="Calibri"/>
              <a:ea typeface="Calibri"/>
              <a:cs typeface="Calibri"/>
              <a:sym typeface="Calibri"/>
            </a:endParaRPr>
          </a:p>
        </p:txBody>
      </p:sp>
      <p:grpSp>
        <p:nvGrpSpPr>
          <p:cNvPr id="418" name="Google Shape;418;p22"/>
          <p:cNvGrpSpPr/>
          <p:nvPr/>
        </p:nvGrpSpPr>
        <p:grpSpPr>
          <a:xfrm>
            <a:off x="8829794" y="200"/>
            <a:ext cx="314336" cy="5143500"/>
            <a:chOff x="6643961" y="444137"/>
            <a:chExt cx="450274" cy="6858000"/>
          </a:xfrm>
        </p:grpSpPr>
        <p:sp>
          <p:nvSpPr>
            <p:cNvPr id="419" name="Google Shape;419;p22"/>
            <p:cNvSpPr/>
            <p:nvPr/>
          </p:nvSpPr>
          <p:spPr>
            <a:xfrm>
              <a:off x="6643961" y="444137"/>
              <a:ext cx="152400" cy="6858000"/>
            </a:xfrm>
            <a:prstGeom prst="rect">
              <a:avLst/>
            </a:prstGeom>
            <a:solidFill>
              <a:srgbClr val="FF3399"/>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FFFFFF"/>
                </a:solidFill>
                <a:latin typeface="Arial"/>
                <a:ea typeface="Arial"/>
                <a:cs typeface="Arial"/>
                <a:sym typeface="Arial"/>
              </a:endParaRPr>
            </a:p>
          </p:txBody>
        </p:sp>
        <p:sp>
          <p:nvSpPr>
            <p:cNvPr id="420" name="Google Shape;420;p22"/>
            <p:cNvSpPr/>
            <p:nvPr/>
          </p:nvSpPr>
          <p:spPr>
            <a:xfrm>
              <a:off x="6792898" y="444137"/>
              <a:ext cx="152400" cy="6858000"/>
            </a:xfrm>
            <a:prstGeom prst="rect">
              <a:avLst/>
            </a:prstGeom>
            <a:solidFill>
              <a:srgbClr val="FFC00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FFFFFF"/>
                </a:solidFill>
                <a:latin typeface="Arial"/>
                <a:ea typeface="Arial"/>
                <a:cs typeface="Arial"/>
                <a:sym typeface="Arial"/>
              </a:endParaRPr>
            </a:p>
          </p:txBody>
        </p:sp>
        <p:sp>
          <p:nvSpPr>
            <p:cNvPr id="421" name="Google Shape;421;p22"/>
            <p:cNvSpPr/>
            <p:nvPr/>
          </p:nvSpPr>
          <p:spPr>
            <a:xfrm>
              <a:off x="6941835" y="444137"/>
              <a:ext cx="152400" cy="6858000"/>
            </a:xfrm>
            <a:prstGeom prst="rect">
              <a:avLst/>
            </a:prstGeom>
            <a:solidFill>
              <a:srgbClr val="ED000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FFFFFF"/>
                </a:solidFill>
                <a:latin typeface="Arial"/>
                <a:ea typeface="Arial"/>
                <a:cs typeface="Arial"/>
                <a:sym typeface="Arial"/>
              </a:endParaRPr>
            </a:p>
          </p:txBody>
        </p:sp>
      </p:gr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6" name="Shape 426"/>
        <p:cNvGrpSpPr/>
        <p:nvPr/>
      </p:nvGrpSpPr>
      <p:grpSpPr>
        <a:xfrm>
          <a:off x="0" y="0"/>
          <a:ext cx="0" cy="0"/>
          <a:chOff x="0" y="0"/>
          <a:chExt cx="0" cy="0"/>
        </a:xfrm>
      </p:grpSpPr>
      <p:pic>
        <p:nvPicPr>
          <p:cNvPr descr="preencoded.png" id="427" name="Google Shape;427;p23"/>
          <p:cNvPicPr preferRelativeResize="0"/>
          <p:nvPr/>
        </p:nvPicPr>
        <p:blipFill rotWithShape="1">
          <a:blip r:embed="rId3">
            <a:alphaModFix/>
          </a:blip>
          <a:srcRect b="0" l="0" r="0" t="0"/>
          <a:stretch/>
        </p:blipFill>
        <p:spPr>
          <a:xfrm>
            <a:off x="0" y="0"/>
            <a:ext cx="9144000" cy="5143500"/>
          </a:xfrm>
          <a:prstGeom prst="rect">
            <a:avLst/>
          </a:prstGeom>
          <a:noFill/>
          <a:ln>
            <a:noFill/>
          </a:ln>
        </p:spPr>
      </p:pic>
      <p:sp>
        <p:nvSpPr>
          <p:cNvPr id="428" name="Google Shape;428;p23"/>
          <p:cNvSpPr/>
          <p:nvPr/>
        </p:nvSpPr>
        <p:spPr>
          <a:xfrm>
            <a:off x="571500" y="618353"/>
            <a:ext cx="8001000" cy="276900"/>
          </a:xfrm>
          <a:prstGeom prst="rect">
            <a:avLst/>
          </a:prstGeom>
          <a:noFill/>
          <a:ln>
            <a:noFill/>
          </a:ln>
        </p:spPr>
        <p:txBody>
          <a:bodyPr anchorCtr="0" anchor="t" bIns="0" lIns="0" spcFirstLastPara="1" rIns="0" wrap="square" tIns="0">
            <a:noAutofit/>
          </a:bodyPr>
          <a:lstStyle/>
          <a:p>
            <a:pPr indent="0" lvl="0" marL="0" marR="0" rtl="0" algn="l">
              <a:lnSpc>
                <a:spcPct val="137328"/>
              </a:lnSpc>
              <a:spcBef>
                <a:spcPts val="0"/>
              </a:spcBef>
              <a:spcAft>
                <a:spcPts val="0"/>
              </a:spcAft>
              <a:buClr>
                <a:srgbClr val="2B4C6B"/>
              </a:buClr>
              <a:buSzPts val="1602"/>
              <a:buFont typeface="Inter"/>
              <a:buNone/>
            </a:pPr>
            <a:r>
              <a:rPr b="1" i="0" lang="en-US" sz="1602" u="none" cap="none" strike="noStrike">
                <a:solidFill>
                  <a:srgbClr val="2B4C6B"/>
                </a:solidFill>
                <a:latin typeface="Inter"/>
                <a:ea typeface="Inter"/>
                <a:cs typeface="Inter"/>
                <a:sym typeface="Inter"/>
              </a:rPr>
              <a:t>WHAT GOOD READINESS LOOKS LIKE</a:t>
            </a:r>
            <a:endParaRPr b="0" i="0" sz="1602" u="none" cap="none" strike="noStrike">
              <a:solidFill>
                <a:schemeClr val="dk1"/>
              </a:solidFill>
              <a:latin typeface="Calibri"/>
              <a:ea typeface="Calibri"/>
              <a:cs typeface="Calibri"/>
              <a:sym typeface="Calibri"/>
            </a:endParaRPr>
          </a:p>
        </p:txBody>
      </p:sp>
      <p:sp>
        <p:nvSpPr>
          <p:cNvPr id="429" name="Google Shape;429;p23"/>
          <p:cNvSpPr/>
          <p:nvPr/>
        </p:nvSpPr>
        <p:spPr>
          <a:xfrm>
            <a:off x="571500" y="1881011"/>
            <a:ext cx="8001000" cy="440100"/>
          </a:xfrm>
          <a:prstGeom prst="rect">
            <a:avLst/>
          </a:prstGeom>
          <a:noFill/>
          <a:ln>
            <a:noFill/>
          </a:ln>
        </p:spPr>
        <p:txBody>
          <a:bodyPr anchorCtr="0" anchor="t" bIns="0" lIns="0" spcFirstLastPara="1" rIns="0" wrap="square" tIns="0">
            <a:noAutofit/>
          </a:bodyPr>
          <a:lstStyle/>
          <a:p>
            <a:pPr indent="0" lvl="0" marL="0" marR="0" rtl="0" algn="l">
              <a:lnSpc>
                <a:spcPct val="122292"/>
              </a:lnSpc>
              <a:spcBef>
                <a:spcPts val="0"/>
              </a:spcBef>
              <a:spcAft>
                <a:spcPts val="0"/>
              </a:spcAft>
              <a:buClr>
                <a:srgbClr val="2B4C6B"/>
              </a:buClr>
              <a:buSzPts val="2862"/>
              <a:buFont typeface="Inter"/>
              <a:buNone/>
            </a:pPr>
            <a:r>
              <a:rPr b="1" i="0" lang="en-US" sz="2862" u="none" cap="none" strike="noStrike">
                <a:solidFill>
                  <a:srgbClr val="2B4C6B"/>
                </a:solidFill>
                <a:latin typeface="Inter"/>
                <a:ea typeface="Inter"/>
                <a:cs typeface="Inter"/>
                <a:sym typeface="Inter"/>
              </a:rPr>
              <a:t>CLARITY </a:t>
            </a:r>
            <a:r>
              <a:rPr b="1" i="0" lang="en-US" sz="2862" u="none" cap="none" strike="noStrike">
                <a:solidFill>
                  <a:srgbClr val="FF0000"/>
                </a:solidFill>
                <a:latin typeface="Inter"/>
                <a:ea typeface="Inter"/>
                <a:cs typeface="Inter"/>
                <a:sym typeface="Inter"/>
              </a:rPr>
              <a:t>&gt;</a:t>
            </a:r>
            <a:r>
              <a:rPr b="1" i="0" lang="en-US" sz="2862" u="none" cap="none" strike="noStrike">
                <a:solidFill>
                  <a:srgbClr val="2B4C6B"/>
                </a:solidFill>
                <a:latin typeface="Inter"/>
                <a:ea typeface="Inter"/>
                <a:cs typeface="Inter"/>
                <a:sym typeface="Inter"/>
              </a:rPr>
              <a:t> PITCH QUALITY</a:t>
            </a:r>
            <a:endParaRPr b="0" i="0" sz="2862" u="none" cap="none" strike="noStrike">
              <a:solidFill>
                <a:schemeClr val="dk1"/>
              </a:solidFill>
              <a:latin typeface="Calibri"/>
              <a:ea typeface="Calibri"/>
              <a:cs typeface="Calibri"/>
              <a:sym typeface="Calibri"/>
            </a:endParaRPr>
          </a:p>
        </p:txBody>
      </p:sp>
      <p:sp>
        <p:nvSpPr>
          <p:cNvPr id="430" name="Google Shape;430;p23"/>
          <p:cNvSpPr/>
          <p:nvPr/>
        </p:nvSpPr>
        <p:spPr>
          <a:xfrm>
            <a:off x="571500" y="2906837"/>
            <a:ext cx="2476500" cy="207300"/>
          </a:xfrm>
          <a:prstGeom prst="rect">
            <a:avLst/>
          </a:prstGeom>
          <a:noFill/>
          <a:ln>
            <a:noFill/>
          </a:ln>
        </p:spPr>
        <p:txBody>
          <a:bodyPr anchorCtr="0" anchor="t" bIns="0" lIns="0" spcFirstLastPara="1" rIns="0" wrap="square" tIns="0">
            <a:noAutofit/>
          </a:bodyPr>
          <a:lstStyle/>
          <a:p>
            <a:pPr indent="0" lvl="0" marL="0" marR="0" rtl="0" algn="l">
              <a:lnSpc>
                <a:spcPct val="134115"/>
              </a:lnSpc>
              <a:spcBef>
                <a:spcPts val="0"/>
              </a:spcBef>
              <a:spcAft>
                <a:spcPts val="0"/>
              </a:spcAft>
              <a:buClr>
                <a:srgbClr val="2B4C6B"/>
              </a:buClr>
              <a:buSzPts val="1193"/>
              <a:buFont typeface="Inter"/>
              <a:buNone/>
            </a:pPr>
            <a:r>
              <a:rPr b="1" i="0" lang="en-US" sz="1193" u="none" cap="none" strike="noStrike">
                <a:solidFill>
                  <a:srgbClr val="2B4C6B"/>
                </a:solidFill>
                <a:latin typeface="Inter"/>
                <a:ea typeface="Inter"/>
                <a:cs typeface="Inter"/>
                <a:sym typeface="Inter"/>
              </a:rPr>
              <a:t>SUBSIDIZED</a:t>
            </a:r>
            <a:endParaRPr b="0" i="0" sz="1193" u="none" cap="none" strike="noStrike">
              <a:solidFill>
                <a:schemeClr val="dk1"/>
              </a:solidFill>
              <a:latin typeface="Calibri"/>
              <a:ea typeface="Calibri"/>
              <a:cs typeface="Calibri"/>
              <a:sym typeface="Calibri"/>
            </a:endParaRPr>
          </a:p>
        </p:txBody>
      </p:sp>
      <p:sp>
        <p:nvSpPr>
          <p:cNvPr id="431" name="Google Shape;431;p23"/>
          <p:cNvSpPr/>
          <p:nvPr/>
        </p:nvSpPr>
        <p:spPr>
          <a:xfrm>
            <a:off x="571500" y="3242593"/>
            <a:ext cx="2476500" cy="578700"/>
          </a:xfrm>
          <a:prstGeom prst="rect">
            <a:avLst/>
          </a:prstGeom>
          <a:noFill/>
          <a:ln>
            <a:noFill/>
          </a:ln>
        </p:spPr>
        <p:txBody>
          <a:bodyPr anchorCtr="0" anchor="t" bIns="0" lIns="0" spcFirstLastPara="1" rIns="0" wrap="square" tIns="0">
            <a:noAutofit/>
          </a:bodyPr>
          <a:lstStyle/>
          <a:p>
            <a:pPr indent="0" lvl="0" marL="0" marR="0" rtl="0" algn="l">
              <a:lnSpc>
                <a:spcPct val="159235"/>
              </a:lnSpc>
              <a:spcBef>
                <a:spcPts val="0"/>
              </a:spcBef>
              <a:spcAft>
                <a:spcPts val="0"/>
              </a:spcAft>
              <a:buClr>
                <a:srgbClr val="333333"/>
              </a:buClr>
              <a:buSzPts val="942"/>
              <a:buFont typeface="Inter"/>
              <a:buNone/>
            </a:pPr>
            <a:r>
              <a:rPr b="0" i="0" lang="en-US" sz="942" u="none" cap="none" strike="noStrike">
                <a:solidFill>
                  <a:srgbClr val="333333"/>
                </a:solidFill>
                <a:latin typeface="Inter"/>
                <a:ea typeface="Inter"/>
                <a:cs typeface="Inter"/>
                <a:sym typeface="Inter"/>
              </a:rPr>
              <a:t>Knowing exactly what must be subsidized and why, maintaining mission integrity.</a:t>
            </a:r>
            <a:endParaRPr b="0" i="0" sz="942" u="none" cap="none" strike="noStrike">
              <a:solidFill>
                <a:schemeClr val="dk1"/>
              </a:solidFill>
              <a:latin typeface="Calibri"/>
              <a:ea typeface="Calibri"/>
              <a:cs typeface="Calibri"/>
              <a:sym typeface="Calibri"/>
            </a:endParaRPr>
          </a:p>
        </p:txBody>
      </p:sp>
      <p:sp>
        <p:nvSpPr>
          <p:cNvPr id="432" name="Google Shape;432;p23"/>
          <p:cNvSpPr/>
          <p:nvPr/>
        </p:nvSpPr>
        <p:spPr>
          <a:xfrm>
            <a:off x="3333731" y="2906837"/>
            <a:ext cx="2476500" cy="207300"/>
          </a:xfrm>
          <a:prstGeom prst="rect">
            <a:avLst/>
          </a:prstGeom>
          <a:noFill/>
          <a:ln>
            <a:noFill/>
          </a:ln>
        </p:spPr>
        <p:txBody>
          <a:bodyPr anchorCtr="0" anchor="t" bIns="0" lIns="0" spcFirstLastPara="1" rIns="0" wrap="square" tIns="0">
            <a:noAutofit/>
          </a:bodyPr>
          <a:lstStyle/>
          <a:p>
            <a:pPr indent="0" lvl="0" marL="0" marR="0" rtl="0" algn="l">
              <a:lnSpc>
                <a:spcPct val="134115"/>
              </a:lnSpc>
              <a:spcBef>
                <a:spcPts val="0"/>
              </a:spcBef>
              <a:spcAft>
                <a:spcPts val="0"/>
              </a:spcAft>
              <a:buClr>
                <a:srgbClr val="2B4C6B"/>
              </a:buClr>
              <a:buSzPts val="1193"/>
              <a:buFont typeface="Inter"/>
              <a:buNone/>
            </a:pPr>
            <a:r>
              <a:rPr b="1" i="0" lang="en-US" sz="1193" u="none" cap="none" strike="noStrike">
                <a:solidFill>
                  <a:srgbClr val="2B4C6B"/>
                </a:solidFill>
                <a:latin typeface="Inter"/>
                <a:ea typeface="Inter"/>
                <a:cs typeface="Inter"/>
                <a:sym typeface="Inter"/>
              </a:rPr>
              <a:t>COST RECOVERY</a:t>
            </a:r>
            <a:endParaRPr b="0" i="0" sz="1193" u="none" cap="none" strike="noStrike">
              <a:solidFill>
                <a:schemeClr val="dk1"/>
              </a:solidFill>
              <a:latin typeface="Calibri"/>
              <a:ea typeface="Calibri"/>
              <a:cs typeface="Calibri"/>
              <a:sym typeface="Calibri"/>
            </a:endParaRPr>
          </a:p>
        </p:txBody>
      </p:sp>
      <p:sp>
        <p:nvSpPr>
          <p:cNvPr id="433" name="Google Shape;433;p23"/>
          <p:cNvSpPr/>
          <p:nvPr/>
        </p:nvSpPr>
        <p:spPr>
          <a:xfrm>
            <a:off x="3333731" y="3242593"/>
            <a:ext cx="2476500" cy="385800"/>
          </a:xfrm>
          <a:prstGeom prst="rect">
            <a:avLst/>
          </a:prstGeom>
          <a:noFill/>
          <a:ln>
            <a:noFill/>
          </a:ln>
        </p:spPr>
        <p:txBody>
          <a:bodyPr anchorCtr="0" anchor="t" bIns="0" lIns="0" spcFirstLastPara="1" rIns="0" wrap="square" tIns="0">
            <a:noAutofit/>
          </a:bodyPr>
          <a:lstStyle/>
          <a:p>
            <a:pPr indent="0" lvl="0" marL="0" marR="0" rtl="0" algn="l">
              <a:lnSpc>
                <a:spcPct val="159235"/>
              </a:lnSpc>
              <a:spcBef>
                <a:spcPts val="0"/>
              </a:spcBef>
              <a:spcAft>
                <a:spcPts val="0"/>
              </a:spcAft>
              <a:buClr>
                <a:srgbClr val="333333"/>
              </a:buClr>
              <a:buSzPts val="942"/>
              <a:buFont typeface="Inter"/>
              <a:buNone/>
            </a:pPr>
            <a:r>
              <a:rPr b="0" i="0" lang="en-US" sz="942" u="none" cap="none" strike="noStrike">
                <a:solidFill>
                  <a:srgbClr val="333333"/>
                </a:solidFill>
                <a:latin typeface="Inter"/>
                <a:ea typeface="Inter"/>
                <a:cs typeface="Inter"/>
                <a:sym typeface="Inter"/>
              </a:rPr>
              <a:t>Identifying components that can recover costs through sustainable revenue logic.</a:t>
            </a:r>
            <a:endParaRPr b="0" i="0" sz="942" u="none" cap="none" strike="noStrike">
              <a:solidFill>
                <a:schemeClr val="dk1"/>
              </a:solidFill>
              <a:latin typeface="Calibri"/>
              <a:ea typeface="Calibri"/>
              <a:cs typeface="Calibri"/>
              <a:sym typeface="Calibri"/>
            </a:endParaRPr>
          </a:p>
        </p:txBody>
      </p:sp>
      <p:sp>
        <p:nvSpPr>
          <p:cNvPr id="434" name="Google Shape;434;p23"/>
          <p:cNvSpPr/>
          <p:nvPr/>
        </p:nvSpPr>
        <p:spPr>
          <a:xfrm>
            <a:off x="6095991" y="2906837"/>
            <a:ext cx="2476500" cy="207300"/>
          </a:xfrm>
          <a:prstGeom prst="rect">
            <a:avLst/>
          </a:prstGeom>
          <a:noFill/>
          <a:ln>
            <a:noFill/>
          </a:ln>
        </p:spPr>
        <p:txBody>
          <a:bodyPr anchorCtr="0" anchor="t" bIns="0" lIns="0" spcFirstLastPara="1" rIns="0" wrap="square" tIns="0">
            <a:noAutofit/>
          </a:bodyPr>
          <a:lstStyle/>
          <a:p>
            <a:pPr indent="0" lvl="0" marL="0" marR="0" rtl="0" algn="l">
              <a:lnSpc>
                <a:spcPct val="134115"/>
              </a:lnSpc>
              <a:spcBef>
                <a:spcPts val="0"/>
              </a:spcBef>
              <a:spcAft>
                <a:spcPts val="0"/>
              </a:spcAft>
              <a:buClr>
                <a:srgbClr val="2B4C6B"/>
              </a:buClr>
              <a:buSzPts val="1193"/>
              <a:buFont typeface="Inter"/>
              <a:buNone/>
            </a:pPr>
            <a:r>
              <a:rPr b="1" i="0" lang="en-US" sz="1193" u="none" cap="none" strike="noStrike">
                <a:solidFill>
                  <a:srgbClr val="2B4C6B"/>
                </a:solidFill>
                <a:latin typeface="Inter"/>
                <a:ea typeface="Inter"/>
                <a:cs typeface="Inter"/>
                <a:sym typeface="Inter"/>
              </a:rPr>
              <a:t>NON-COMMERCIAL</a:t>
            </a:r>
            <a:endParaRPr b="0" i="0" sz="1193" u="none" cap="none" strike="noStrike">
              <a:solidFill>
                <a:schemeClr val="dk1"/>
              </a:solidFill>
              <a:latin typeface="Calibri"/>
              <a:ea typeface="Calibri"/>
              <a:cs typeface="Calibri"/>
              <a:sym typeface="Calibri"/>
            </a:endParaRPr>
          </a:p>
        </p:txBody>
      </p:sp>
      <p:sp>
        <p:nvSpPr>
          <p:cNvPr id="435" name="Google Shape;435;p23"/>
          <p:cNvSpPr/>
          <p:nvPr/>
        </p:nvSpPr>
        <p:spPr>
          <a:xfrm>
            <a:off x="6095991" y="3242593"/>
            <a:ext cx="2476500" cy="578700"/>
          </a:xfrm>
          <a:prstGeom prst="rect">
            <a:avLst/>
          </a:prstGeom>
          <a:noFill/>
          <a:ln>
            <a:noFill/>
          </a:ln>
        </p:spPr>
        <p:txBody>
          <a:bodyPr anchorCtr="0" anchor="t" bIns="0" lIns="0" spcFirstLastPara="1" rIns="0" wrap="square" tIns="0">
            <a:noAutofit/>
          </a:bodyPr>
          <a:lstStyle/>
          <a:p>
            <a:pPr indent="0" lvl="0" marL="0" marR="0" rtl="0" algn="l">
              <a:lnSpc>
                <a:spcPct val="159235"/>
              </a:lnSpc>
              <a:spcBef>
                <a:spcPts val="0"/>
              </a:spcBef>
              <a:spcAft>
                <a:spcPts val="0"/>
              </a:spcAft>
              <a:buClr>
                <a:srgbClr val="333333"/>
              </a:buClr>
              <a:buSzPts val="942"/>
              <a:buFont typeface="Inter"/>
              <a:buNone/>
            </a:pPr>
            <a:r>
              <a:rPr b="0" i="0" lang="en-US" sz="942" u="none" cap="none" strike="noStrike">
                <a:solidFill>
                  <a:srgbClr val="333333"/>
                </a:solidFill>
                <a:latin typeface="Inter"/>
                <a:ea typeface="Inter"/>
                <a:cs typeface="Inter"/>
                <a:sym typeface="Inter"/>
              </a:rPr>
              <a:t>Understanding what cannot be served with commercial capital and requires philanthropic support.</a:t>
            </a:r>
            <a:endParaRPr b="0" i="0" sz="942" u="none" cap="none" strike="noStrike">
              <a:solidFill>
                <a:schemeClr val="dk1"/>
              </a:solidFill>
              <a:latin typeface="Calibri"/>
              <a:ea typeface="Calibri"/>
              <a:cs typeface="Calibri"/>
              <a:sym typeface="Calibri"/>
            </a:endParaRPr>
          </a:p>
        </p:txBody>
      </p:sp>
      <p:sp>
        <p:nvSpPr>
          <p:cNvPr id="436" name="Google Shape;436;p23"/>
          <p:cNvSpPr/>
          <p:nvPr/>
        </p:nvSpPr>
        <p:spPr>
          <a:xfrm>
            <a:off x="0" y="4398764"/>
            <a:ext cx="9144000" cy="744600"/>
          </a:xfrm>
          <a:prstGeom prst="rect">
            <a:avLst/>
          </a:prstGeom>
          <a:noFill/>
          <a:ln>
            <a:noFill/>
          </a:ln>
        </p:spPr>
        <p:txBody>
          <a:bodyPr anchorCtr="0" anchor="t" bIns="340225" lIns="680325" spcFirstLastPara="1" rIns="0" wrap="square" tIns="340225">
            <a:noAutofit/>
          </a:bodyPr>
          <a:lstStyle/>
          <a:p>
            <a:pPr indent="0" lvl="0" marL="0" marR="0" rtl="0" algn="l">
              <a:lnSpc>
                <a:spcPct val="141844"/>
              </a:lnSpc>
              <a:spcBef>
                <a:spcPts val="0"/>
              </a:spcBef>
              <a:spcAft>
                <a:spcPts val="0"/>
              </a:spcAft>
              <a:buClr>
                <a:srgbClr val="2B4C6B"/>
              </a:buClr>
              <a:buSzPts val="987"/>
              <a:buFont typeface="Inter"/>
              <a:buNone/>
            </a:pPr>
            <a:r>
              <a:rPr b="1" i="0" lang="en-US" sz="987" u="none" cap="none" strike="noStrike">
                <a:solidFill>
                  <a:srgbClr val="2B4C6B"/>
                </a:solidFill>
                <a:latin typeface="Inter"/>
                <a:ea typeface="Inter"/>
                <a:cs typeface="Inter"/>
                <a:sym typeface="Inter"/>
              </a:rPr>
              <a:t>THAT CLARITY IS READINESS.</a:t>
            </a:r>
            <a:endParaRPr b="0" i="0" sz="987" u="none" cap="none" strike="noStrike">
              <a:solidFill>
                <a:schemeClr val="dk1"/>
              </a:solidFill>
              <a:latin typeface="Calibri"/>
              <a:ea typeface="Calibri"/>
              <a:cs typeface="Calibri"/>
              <a:sym typeface="Calibri"/>
            </a:endParaRPr>
          </a:p>
        </p:txBody>
      </p:sp>
      <p:grpSp>
        <p:nvGrpSpPr>
          <p:cNvPr id="437" name="Google Shape;437;p23"/>
          <p:cNvGrpSpPr/>
          <p:nvPr/>
        </p:nvGrpSpPr>
        <p:grpSpPr>
          <a:xfrm>
            <a:off x="8829794" y="200"/>
            <a:ext cx="314336" cy="5143500"/>
            <a:chOff x="6643961" y="444137"/>
            <a:chExt cx="450274" cy="6858000"/>
          </a:xfrm>
        </p:grpSpPr>
        <p:sp>
          <p:nvSpPr>
            <p:cNvPr id="438" name="Google Shape;438;p23"/>
            <p:cNvSpPr/>
            <p:nvPr/>
          </p:nvSpPr>
          <p:spPr>
            <a:xfrm>
              <a:off x="6643961" y="444137"/>
              <a:ext cx="152400" cy="6858000"/>
            </a:xfrm>
            <a:prstGeom prst="rect">
              <a:avLst/>
            </a:prstGeom>
            <a:solidFill>
              <a:srgbClr val="FF3399"/>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FFFFFF"/>
                </a:solidFill>
                <a:latin typeface="Arial"/>
                <a:ea typeface="Arial"/>
                <a:cs typeface="Arial"/>
                <a:sym typeface="Arial"/>
              </a:endParaRPr>
            </a:p>
          </p:txBody>
        </p:sp>
        <p:sp>
          <p:nvSpPr>
            <p:cNvPr id="439" name="Google Shape;439;p23"/>
            <p:cNvSpPr/>
            <p:nvPr/>
          </p:nvSpPr>
          <p:spPr>
            <a:xfrm>
              <a:off x="6792898" y="444137"/>
              <a:ext cx="152400" cy="6858000"/>
            </a:xfrm>
            <a:prstGeom prst="rect">
              <a:avLst/>
            </a:prstGeom>
            <a:solidFill>
              <a:srgbClr val="FFC00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FFFFFF"/>
                </a:solidFill>
                <a:latin typeface="Arial"/>
                <a:ea typeface="Arial"/>
                <a:cs typeface="Arial"/>
                <a:sym typeface="Arial"/>
              </a:endParaRPr>
            </a:p>
          </p:txBody>
        </p:sp>
        <p:sp>
          <p:nvSpPr>
            <p:cNvPr id="440" name="Google Shape;440;p23"/>
            <p:cNvSpPr/>
            <p:nvPr/>
          </p:nvSpPr>
          <p:spPr>
            <a:xfrm>
              <a:off x="6941835" y="444137"/>
              <a:ext cx="152400" cy="6858000"/>
            </a:xfrm>
            <a:prstGeom prst="rect">
              <a:avLst/>
            </a:prstGeom>
            <a:solidFill>
              <a:srgbClr val="ED000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FFFFFF"/>
                </a:solidFill>
                <a:latin typeface="Arial"/>
                <a:ea typeface="Arial"/>
                <a:cs typeface="Arial"/>
                <a:sym typeface="Arial"/>
              </a:endParaRPr>
            </a:p>
          </p:txBody>
        </p:sp>
      </p:gr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5" name="Shape 445"/>
        <p:cNvGrpSpPr/>
        <p:nvPr/>
      </p:nvGrpSpPr>
      <p:grpSpPr>
        <a:xfrm>
          <a:off x="0" y="0"/>
          <a:ext cx="0" cy="0"/>
          <a:chOff x="0" y="0"/>
          <a:chExt cx="0" cy="0"/>
        </a:xfrm>
      </p:grpSpPr>
      <p:pic>
        <p:nvPicPr>
          <p:cNvPr descr="preencoded.png" id="446" name="Google Shape;446;p24"/>
          <p:cNvPicPr preferRelativeResize="0"/>
          <p:nvPr/>
        </p:nvPicPr>
        <p:blipFill rotWithShape="1">
          <a:blip r:embed="rId3">
            <a:alphaModFix/>
          </a:blip>
          <a:srcRect b="0" l="0" r="0" t="0"/>
          <a:stretch/>
        </p:blipFill>
        <p:spPr>
          <a:xfrm>
            <a:off x="0" y="0"/>
            <a:ext cx="9144000" cy="5143500"/>
          </a:xfrm>
          <a:prstGeom prst="rect">
            <a:avLst/>
          </a:prstGeom>
          <a:noFill/>
          <a:ln>
            <a:noFill/>
          </a:ln>
        </p:spPr>
      </p:pic>
      <p:sp>
        <p:nvSpPr>
          <p:cNvPr id="447" name="Google Shape;447;p24"/>
          <p:cNvSpPr/>
          <p:nvPr/>
        </p:nvSpPr>
        <p:spPr>
          <a:xfrm>
            <a:off x="571500" y="618353"/>
            <a:ext cx="8001000" cy="276900"/>
          </a:xfrm>
          <a:prstGeom prst="rect">
            <a:avLst/>
          </a:prstGeom>
          <a:noFill/>
          <a:ln>
            <a:noFill/>
          </a:ln>
        </p:spPr>
        <p:txBody>
          <a:bodyPr anchorCtr="0" anchor="t" bIns="0" lIns="0" spcFirstLastPara="1" rIns="0" wrap="square" tIns="0">
            <a:noAutofit/>
          </a:bodyPr>
          <a:lstStyle/>
          <a:p>
            <a:pPr indent="0" lvl="0" marL="0" marR="0" rtl="0" algn="l">
              <a:lnSpc>
                <a:spcPct val="137328"/>
              </a:lnSpc>
              <a:spcBef>
                <a:spcPts val="0"/>
              </a:spcBef>
              <a:spcAft>
                <a:spcPts val="0"/>
              </a:spcAft>
              <a:buClr>
                <a:srgbClr val="2B4C6B"/>
              </a:buClr>
              <a:buSzPts val="1602"/>
              <a:buFont typeface="Inter"/>
              <a:buNone/>
            </a:pPr>
            <a:r>
              <a:rPr b="1" i="0" lang="en-US" sz="1602" u="none" cap="none" strike="noStrike">
                <a:solidFill>
                  <a:srgbClr val="2B4C6B"/>
                </a:solidFill>
                <a:latin typeface="Inter"/>
                <a:ea typeface="Inter"/>
                <a:cs typeface="Inter"/>
                <a:sym typeface="Inter"/>
              </a:rPr>
              <a:t>MENTIMETER CLOSING ENGAGEMENT</a:t>
            </a:r>
            <a:endParaRPr b="0" i="0" sz="1602" u="none" cap="none" strike="noStrike">
              <a:solidFill>
                <a:schemeClr val="dk1"/>
              </a:solidFill>
              <a:latin typeface="Calibri"/>
              <a:ea typeface="Calibri"/>
              <a:cs typeface="Calibri"/>
              <a:sym typeface="Calibri"/>
            </a:endParaRPr>
          </a:p>
        </p:txBody>
      </p:sp>
      <p:pic>
        <p:nvPicPr>
          <p:cNvPr descr="preencoded.png" id="448" name="Google Shape;448;p24"/>
          <p:cNvPicPr preferRelativeResize="0"/>
          <p:nvPr/>
        </p:nvPicPr>
        <p:blipFill rotWithShape="1">
          <a:blip r:embed="rId4">
            <a:alphaModFix/>
          </a:blip>
          <a:srcRect b="0" l="0" r="0" t="0"/>
          <a:stretch/>
        </p:blipFill>
        <p:spPr>
          <a:xfrm>
            <a:off x="1531441" y="2031030"/>
            <a:ext cx="937617" cy="1071563"/>
          </a:xfrm>
          <a:prstGeom prst="rect">
            <a:avLst/>
          </a:prstGeom>
          <a:noFill/>
          <a:ln>
            <a:noFill/>
          </a:ln>
        </p:spPr>
      </p:pic>
      <p:sp>
        <p:nvSpPr>
          <p:cNvPr id="449" name="Google Shape;449;p24"/>
          <p:cNvSpPr/>
          <p:nvPr/>
        </p:nvSpPr>
        <p:spPr>
          <a:xfrm>
            <a:off x="571500" y="3866973"/>
            <a:ext cx="2857500" cy="207300"/>
          </a:xfrm>
          <a:prstGeom prst="rect">
            <a:avLst/>
          </a:prstGeom>
          <a:noFill/>
          <a:ln>
            <a:noFill/>
          </a:ln>
        </p:spPr>
        <p:txBody>
          <a:bodyPr anchorCtr="0" anchor="t" bIns="0" lIns="0" spcFirstLastPara="1" rIns="0" wrap="square" tIns="0">
            <a:noAutofit/>
          </a:bodyPr>
          <a:lstStyle/>
          <a:p>
            <a:pPr indent="0" lvl="0" marL="0" marR="0" rtl="0" algn="ctr">
              <a:lnSpc>
                <a:spcPct val="134115"/>
              </a:lnSpc>
              <a:spcBef>
                <a:spcPts val="0"/>
              </a:spcBef>
              <a:spcAft>
                <a:spcPts val="0"/>
              </a:spcAft>
              <a:buClr>
                <a:srgbClr val="FF0000"/>
              </a:buClr>
              <a:buSzPts val="1193"/>
              <a:buFont typeface="Inter"/>
              <a:buNone/>
            </a:pPr>
            <a:r>
              <a:rPr b="1" i="0" lang="en-US" sz="1193" u="none" cap="none" strike="noStrike">
                <a:solidFill>
                  <a:srgbClr val="FF0000"/>
                </a:solidFill>
                <a:latin typeface="Inter"/>
                <a:ea typeface="Inter"/>
                <a:cs typeface="Inter"/>
                <a:sym typeface="Inter"/>
              </a:rPr>
              <a:t>Scan to Participate</a:t>
            </a:r>
            <a:endParaRPr b="0" i="0" sz="1193" u="none" cap="none" strike="noStrike">
              <a:solidFill>
                <a:schemeClr val="dk1"/>
              </a:solidFill>
              <a:latin typeface="Calibri"/>
              <a:ea typeface="Calibri"/>
              <a:cs typeface="Calibri"/>
              <a:sym typeface="Calibri"/>
            </a:endParaRPr>
          </a:p>
        </p:txBody>
      </p:sp>
      <p:sp>
        <p:nvSpPr>
          <p:cNvPr id="450" name="Google Shape;450;p24"/>
          <p:cNvSpPr/>
          <p:nvPr/>
        </p:nvSpPr>
        <p:spPr>
          <a:xfrm>
            <a:off x="3929063" y="1680986"/>
            <a:ext cx="4643400" cy="279900"/>
          </a:xfrm>
          <a:prstGeom prst="rect">
            <a:avLst/>
          </a:prstGeom>
          <a:noFill/>
          <a:ln>
            <a:noFill/>
          </a:ln>
        </p:spPr>
        <p:txBody>
          <a:bodyPr anchorCtr="0" anchor="t" bIns="0" lIns="0" spcFirstLastPara="1" rIns="0" wrap="square" tIns="0">
            <a:noAutofit/>
          </a:bodyPr>
          <a:lstStyle/>
          <a:p>
            <a:pPr indent="0" lvl="0" marL="0" marR="0" rtl="0" algn="l">
              <a:lnSpc>
                <a:spcPct val="148048"/>
              </a:lnSpc>
              <a:spcBef>
                <a:spcPts val="0"/>
              </a:spcBef>
              <a:spcAft>
                <a:spcPts val="0"/>
              </a:spcAft>
              <a:buClr>
                <a:srgbClr val="333333"/>
              </a:buClr>
              <a:buSzPts val="1486"/>
              <a:buFont typeface="Inter"/>
              <a:buNone/>
            </a:pPr>
            <a:r>
              <a:rPr b="0" i="0" lang="en-US" sz="1486" u="none" cap="none" strike="noStrike">
                <a:solidFill>
                  <a:srgbClr val="333333"/>
                </a:solidFill>
                <a:latin typeface="Inter"/>
                <a:ea typeface="Inter"/>
                <a:cs typeface="Inter"/>
                <a:sym typeface="Inter"/>
              </a:rPr>
              <a:t>After this session, your position is:</a:t>
            </a:r>
            <a:endParaRPr b="0" i="0" sz="1486" u="none" cap="none" strike="noStrike">
              <a:solidFill>
                <a:schemeClr val="dk1"/>
              </a:solidFill>
              <a:latin typeface="Calibri"/>
              <a:ea typeface="Calibri"/>
              <a:cs typeface="Calibri"/>
              <a:sym typeface="Calibri"/>
            </a:endParaRPr>
          </a:p>
        </p:txBody>
      </p:sp>
      <p:sp>
        <p:nvSpPr>
          <p:cNvPr id="451" name="Google Shape;451;p24"/>
          <p:cNvSpPr/>
          <p:nvPr/>
        </p:nvSpPr>
        <p:spPr>
          <a:xfrm>
            <a:off x="3929063" y="2246765"/>
            <a:ext cx="285900" cy="285900"/>
          </a:xfrm>
          <a:prstGeom prst="rect">
            <a:avLst/>
          </a:prstGeom>
          <a:solidFill>
            <a:srgbClr val="2B4C6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2" name="Google Shape;452;p24"/>
          <p:cNvSpPr/>
          <p:nvPr/>
        </p:nvSpPr>
        <p:spPr>
          <a:xfrm>
            <a:off x="3929063" y="2246765"/>
            <a:ext cx="285900" cy="285900"/>
          </a:xfrm>
          <a:prstGeom prst="rect">
            <a:avLst/>
          </a:prstGeom>
          <a:noFill/>
          <a:ln>
            <a:noFill/>
          </a:ln>
        </p:spPr>
        <p:txBody>
          <a:bodyPr anchorCtr="0" anchor="ctr" bIns="0" lIns="0" spcFirstLastPara="1" rIns="0" wrap="square" tIns="0">
            <a:noAutofit/>
          </a:bodyPr>
          <a:lstStyle/>
          <a:p>
            <a:pPr indent="0" lvl="0" marL="0" marR="0" rtl="0" algn="ctr">
              <a:lnSpc>
                <a:spcPct val="135593"/>
              </a:lnSpc>
              <a:spcBef>
                <a:spcPts val="0"/>
              </a:spcBef>
              <a:spcAft>
                <a:spcPts val="0"/>
              </a:spcAft>
              <a:buClr>
                <a:srgbClr val="FFFFFF"/>
              </a:buClr>
              <a:buSzPts val="885"/>
              <a:buFont typeface="Inter"/>
              <a:buNone/>
            </a:pPr>
            <a:r>
              <a:rPr b="1" i="0" lang="en-US" sz="885" u="none" cap="none" strike="noStrike">
                <a:solidFill>
                  <a:srgbClr val="FFFFFF"/>
                </a:solidFill>
                <a:latin typeface="Inter"/>
                <a:ea typeface="Inter"/>
                <a:cs typeface="Inter"/>
                <a:sym typeface="Inter"/>
              </a:rPr>
              <a:t>A</a:t>
            </a:r>
            <a:endParaRPr b="0" i="0" sz="885" u="none" cap="none" strike="noStrike">
              <a:solidFill>
                <a:schemeClr val="dk1"/>
              </a:solidFill>
              <a:latin typeface="Calibri"/>
              <a:ea typeface="Calibri"/>
              <a:cs typeface="Calibri"/>
              <a:sym typeface="Calibri"/>
            </a:endParaRPr>
          </a:p>
        </p:txBody>
      </p:sp>
      <p:sp>
        <p:nvSpPr>
          <p:cNvPr id="453" name="Google Shape;453;p24"/>
          <p:cNvSpPr/>
          <p:nvPr/>
        </p:nvSpPr>
        <p:spPr>
          <a:xfrm>
            <a:off x="4357688" y="2294985"/>
            <a:ext cx="1734000" cy="189300"/>
          </a:xfrm>
          <a:prstGeom prst="rect">
            <a:avLst/>
          </a:prstGeom>
          <a:noFill/>
          <a:ln>
            <a:noFill/>
          </a:ln>
        </p:spPr>
        <p:txBody>
          <a:bodyPr anchorCtr="0" anchor="t" bIns="0" lIns="0" spcFirstLastPara="1" rIns="0" wrap="square" tIns="0">
            <a:noAutofit/>
          </a:bodyPr>
          <a:lstStyle/>
          <a:p>
            <a:pPr indent="0" lvl="0" marL="0" marR="0" rtl="0" algn="l">
              <a:lnSpc>
                <a:spcPct val="137614"/>
              </a:lnSpc>
              <a:spcBef>
                <a:spcPts val="0"/>
              </a:spcBef>
              <a:spcAft>
                <a:spcPts val="0"/>
              </a:spcAft>
              <a:buClr>
                <a:srgbClr val="2B4C6B"/>
              </a:buClr>
              <a:buSzPts val="1090"/>
              <a:buFont typeface="Inter"/>
              <a:buNone/>
            </a:pPr>
            <a:r>
              <a:rPr b="1" i="0" lang="en-US" sz="1090" u="none" cap="none" strike="noStrike">
                <a:solidFill>
                  <a:srgbClr val="2B4C6B"/>
                </a:solidFill>
                <a:latin typeface="Inter"/>
                <a:ea typeface="Inter"/>
                <a:cs typeface="Inter"/>
                <a:sym typeface="Inter"/>
              </a:rPr>
              <a:t>Pursue private capital</a:t>
            </a:r>
            <a:endParaRPr b="0" i="0" sz="1090" u="none" cap="none" strike="noStrike">
              <a:solidFill>
                <a:schemeClr val="dk1"/>
              </a:solidFill>
              <a:latin typeface="Calibri"/>
              <a:ea typeface="Calibri"/>
              <a:cs typeface="Calibri"/>
              <a:sym typeface="Calibri"/>
            </a:endParaRPr>
          </a:p>
        </p:txBody>
      </p:sp>
      <p:sp>
        <p:nvSpPr>
          <p:cNvPr id="454" name="Google Shape;454;p24"/>
          <p:cNvSpPr/>
          <p:nvPr/>
        </p:nvSpPr>
        <p:spPr>
          <a:xfrm>
            <a:off x="3929063" y="2675390"/>
            <a:ext cx="285900" cy="285900"/>
          </a:xfrm>
          <a:prstGeom prst="rect">
            <a:avLst/>
          </a:prstGeom>
          <a:solidFill>
            <a:srgbClr val="2B4C6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5" name="Google Shape;455;p24"/>
          <p:cNvSpPr/>
          <p:nvPr/>
        </p:nvSpPr>
        <p:spPr>
          <a:xfrm>
            <a:off x="3929063" y="2675390"/>
            <a:ext cx="285900" cy="285900"/>
          </a:xfrm>
          <a:prstGeom prst="rect">
            <a:avLst/>
          </a:prstGeom>
          <a:noFill/>
          <a:ln>
            <a:noFill/>
          </a:ln>
        </p:spPr>
        <p:txBody>
          <a:bodyPr anchorCtr="0" anchor="ctr" bIns="0" lIns="0" spcFirstLastPara="1" rIns="0" wrap="square" tIns="0">
            <a:noAutofit/>
          </a:bodyPr>
          <a:lstStyle/>
          <a:p>
            <a:pPr indent="0" lvl="0" marL="0" marR="0" rtl="0" algn="ctr">
              <a:lnSpc>
                <a:spcPct val="135593"/>
              </a:lnSpc>
              <a:spcBef>
                <a:spcPts val="0"/>
              </a:spcBef>
              <a:spcAft>
                <a:spcPts val="0"/>
              </a:spcAft>
              <a:buClr>
                <a:srgbClr val="FFFFFF"/>
              </a:buClr>
              <a:buSzPts val="885"/>
              <a:buFont typeface="Inter"/>
              <a:buNone/>
            </a:pPr>
            <a:r>
              <a:rPr b="1" i="0" lang="en-US" sz="885" u="none" cap="none" strike="noStrike">
                <a:solidFill>
                  <a:srgbClr val="FFFFFF"/>
                </a:solidFill>
                <a:latin typeface="Inter"/>
                <a:ea typeface="Inter"/>
                <a:cs typeface="Inter"/>
                <a:sym typeface="Inter"/>
              </a:rPr>
              <a:t>B</a:t>
            </a:r>
            <a:endParaRPr b="0" i="0" sz="885" u="none" cap="none" strike="noStrike">
              <a:solidFill>
                <a:schemeClr val="dk1"/>
              </a:solidFill>
              <a:latin typeface="Calibri"/>
              <a:ea typeface="Calibri"/>
              <a:cs typeface="Calibri"/>
              <a:sym typeface="Calibri"/>
            </a:endParaRPr>
          </a:p>
        </p:txBody>
      </p:sp>
      <p:sp>
        <p:nvSpPr>
          <p:cNvPr id="456" name="Google Shape;456;p24"/>
          <p:cNvSpPr/>
          <p:nvPr/>
        </p:nvSpPr>
        <p:spPr>
          <a:xfrm>
            <a:off x="4357688" y="2723610"/>
            <a:ext cx="1834200" cy="189300"/>
          </a:xfrm>
          <a:prstGeom prst="rect">
            <a:avLst/>
          </a:prstGeom>
          <a:noFill/>
          <a:ln>
            <a:noFill/>
          </a:ln>
        </p:spPr>
        <p:txBody>
          <a:bodyPr anchorCtr="0" anchor="t" bIns="0" lIns="0" spcFirstLastPara="1" rIns="0" wrap="square" tIns="0">
            <a:noAutofit/>
          </a:bodyPr>
          <a:lstStyle/>
          <a:p>
            <a:pPr indent="0" lvl="0" marL="0" marR="0" rtl="0" algn="l">
              <a:lnSpc>
                <a:spcPct val="137614"/>
              </a:lnSpc>
              <a:spcBef>
                <a:spcPts val="0"/>
              </a:spcBef>
              <a:spcAft>
                <a:spcPts val="0"/>
              </a:spcAft>
              <a:buClr>
                <a:srgbClr val="2B4C6B"/>
              </a:buClr>
              <a:buSzPts val="1090"/>
              <a:buFont typeface="Inter"/>
              <a:buNone/>
            </a:pPr>
            <a:r>
              <a:rPr b="1" i="0" lang="en-US" sz="1090" u="none" cap="none" strike="noStrike">
                <a:solidFill>
                  <a:srgbClr val="2B4C6B"/>
                </a:solidFill>
                <a:latin typeface="Inter"/>
                <a:ea typeface="Inter"/>
                <a:cs typeface="Inter"/>
                <a:sym typeface="Inter"/>
              </a:rPr>
              <a:t>Do structural work first</a:t>
            </a:r>
            <a:endParaRPr b="0" i="0" sz="1090" u="none" cap="none" strike="noStrike">
              <a:solidFill>
                <a:schemeClr val="dk1"/>
              </a:solidFill>
              <a:latin typeface="Calibri"/>
              <a:ea typeface="Calibri"/>
              <a:cs typeface="Calibri"/>
              <a:sym typeface="Calibri"/>
            </a:endParaRPr>
          </a:p>
        </p:txBody>
      </p:sp>
      <p:sp>
        <p:nvSpPr>
          <p:cNvPr id="457" name="Google Shape;457;p24"/>
          <p:cNvSpPr/>
          <p:nvPr/>
        </p:nvSpPr>
        <p:spPr>
          <a:xfrm>
            <a:off x="3929063" y="3104015"/>
            <a:ext cx="285900" cy="285900"/>
          </a:xfrm>
          <a:prstGeom prst="rect">
            <a:avLst/>
          </a:prstGeom>
          <a:solidFill>
            <a:srgbClr val="2B4C6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8" name="Google Shape;458;p24"/>
          <p:cNvSpPr/>
          <p:nvPr/>
        </p:nvSpPr>
        <p:spPr>
          <a:xfrm>
            <a:off x="3929063" y="3104015"/>
            <a:ext cx="285900" cy="285900"/>
          </a:xfrm>
          <a:prstGeom prst="rect">
            <a:avLst/>
          </a:prstGeom>
          <a:noFill/>
          <a:ln>
            <a:noFill/>
          </a:ln>
        </p:spPr>
        <p:txBody>
          <a:bodyPr anchorCtr="0" anchor="ctr" bIns="0" lIns="0" spcFirstLastPara="1" rIns="0" wrap="square" tIns="0">
            <a:noAutofit/>
          </a:bodyPr>
          <a:lstStyle/>
          <a:p>
            <a:pPr indent="0" lvl="0" marL="0" marR="0" rtl="0" algn="ctr">
              <a:lnSpc>
                <a:spcPct val="135593"/>
              </a:lnSpc>
              <a:spcBef>
                <a:spcPts val="0"/>
              </a:spcBef>
              <a:spcAft>
                <a:spcPts val="0"/>
              </a:spcAft>
              <a:buClr>
                <a:srgbClr val="FFFFFF"/>
              </a:buClr>
              <a:buSzPts val="885"/>
              <a:buFont typeface="Inter"/>
              <a:buNone/>
            </a:pPr>
            <a:r>
              <a:rPr b="1" i="0" lang="en-US" sz="885" u="none" cap="none" strike="noStrike">
                <a:solidFill>
                  <a:srgbClr val="FFFFFF"/>
                </a:solidFill>
                <a:latin typeface="Inter"/>
                <a:ea typeface="Inter"/>
                <a:cs typeface="Inter"/>
                <a:sym typeface="Inter"/>
              </a:rPr>
              <a:t>C</a:t>
            </a:r>
            <a:endParaRPr b="0" i="0" sz="885" u="none" cap="none" strike="noStrike">
              <a:solidFill>
                <a:schemeClr val="dk1"/>
              </a:solidFill>
              <a:latin typeface="Calibri"/>
              <a:ea typeface="Calibri"/>
              <a:cs typeface="Calibri"/>
              <a:sym typeface="Calibri"/>
            </a:endParaRPr>
          </a:p>
        </p:txBody>
      </p:sp>
      <p:sp>
        <p:nvSpPr>
          <p:cNvPr id="459" name="Google Shape;459;p24"/>
          <p:cNvSpPr/>
          <p:nvPr/>
        </p:nvSpPr>
        <p:spPr>
          <a:xfrm>
            <a:off x="4357688" y="3152235"/>
            <a:ext cx="2071800" cy="189300"/>
          </a:xfrm>
          <a:prstGeom prst="rect">
            <a:avLst/>
          </a:prstGeom>
          <a:noFill/>
          <a:ln>
            <a:noFill/>
          </a:ln>
        </p:spPr>
        <p:txBody>
          <a:bodyPr anchorCtr="0" anchor="t" bIns="0" lIns="0" spcFirstLastPara="1" rIns="0" wrap="square" tIns="0">
            <a:noAutofit/>
          </a:bodyPr>
          <a:lstStyle/>
          <a:p>
            <a:pPr indent="0" lvl="0" marL="0" marR="0" rtl="0" algn="l">
              <a:lnSpc>
                <a:spcPct val="137614"/>
              </a:lnSpc>
              <a:spcBef>
                <a:spcPts val="0"/>
              </a:spcBef>
              <a:spcAft>
                <a:spcPts val="0"/>
              </a:spcAft>
              <a:buClr>
                <a:srgbClr val="2B4C6B"/>
              </a:buClr>
              <a:buSzPts val="1090"/>
              <a:buFont typeface="Inter"/>
              <a:buNone/>
            </a:pPr>
            <a:r>
              <a:rPr b="1" i="0" lang="en-US" sz="1090" u="none" cap="none" strike="noStrike">
                <a:solidFill>
                  <a:srgbClr val="2B4C6B"/>
                </a:solidFill>
                <a:latin typeface="Inter"/>
                <a:ea typeface="Inter"/>
                <a:cs typeface="Inter"/>
                <a:sym typeface="Inter"/>
              </a:rPr>
              <a:t>Grants remain appropriate</a:t>
            </a:r>
            <a:endParaRPr b="0" i="0" sz="1090" u="none" cap="none" strike="noStrike">
              <a:solidFill>
                <a:schemeClr val="dk1"/>
              </a:solidFill>
              <a:latin typeface="Calibri"/>
              <a:ea typeface="Calibri"/>
              <a:cs typeface="Calibri"/>
              <a:sym typeface="Calibri"/>
            </a:endParaRPr>
          </a:p>
        </p:txBody>
      </p:sp>
      <p:sp>
        <p:nvSpPr>
          <p:cNvPr id="460" name="Google Shape;460;p24"/>
          <p:cNvSpPr/>
          <p:nvPr/>
        </p:nvSpPr>
        <p:spPr>
          <a:xfrm>
            <a:off x="3929063" y="3532640"/>
            <a:ext cx="285900" cy="285900"/>
          </a:xfrm>
          <a:prstGeom prst="rect">
            <a:avLst/>
          </a:prstGeom>
          <a:solidFill>
            <a:srgbClr val="2B4C6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1" name="Google Shape;461;p24"/>
          <p:cNvSpPr/>
          <p:nvPr/>
        </p:nvSpPr>
        <p:spPr>
          <a:xfrm>
            <a:off x="3929063" y="3532640"/>
            <a:ext cx="285900" cy="285900"/>
          </a:xfrm>
          <a:prstGeom prst="rect">
            <a:avLst/>
          </a:prstGeom>
          <a:noFill/>
          <a:ln>
            <a:noFill/>
          </a:ln>
        </p:spPr>
        <p:txBody>
          <a:bodyPr anchorCtr="0" anchor="ctr" bIns="0" lIns="0" spcFirstLastPara="1" rIns="0" wrap="square" tIns="0">
            <a:noAutofit/>
          </a:bodyPr>
          <a:lstStyle/>
          <a:p>
            <a:pPr indent="0" lvl="0" marL="0" marR="0" rtl="0" algn="ctr">
              <a:lnSpc>
                <a:spcPct val="135593"/>
              </a:lnSpc>
              <a:spcBef>
                <a:spcPts val="0"/>
              </a:spcBef>
              <a:spcAft>
                <a:spcPts val="0"/>
              </a:spcAft>
              <a:buClr>
                <a:srgbClr val="FFFFFF"/>
              </a:buClr>
              <a:buSzPts val="885"/>
              <a:buFont typeface="Inter"/>
              <a:buNone/>
            </a:pPr>
            <a:r>
              <a:rPr b="1" i="0" lang="en-US" sz="885" u="none" cap="none" strike="noStrike">
                <a:solidFill>
                  <a:srgbClr val="FFFFFF"/>
                </a:solidFill>
                <a:latin typeface="Inter"/>
                <a:ea typeface="Inter"/>
                <a:cs typeface="Inter"/>
                <a:sym typeface="Inter"/>
              </a:rPr>
              <a:t>D</a:t>
            </a:r>
            <a:endParaRPr b="0" i="0" sz="885" u="none" cap="none" strike="noStrike">
              <a:solidFill>
                <a:schemeClr val="dk1"/>
              </a:solidFill>
              <a:latin typeface="Calibri"/>
              <a:ea typeface="Calibri"/>
              <a:cs typeface="Calibri"/>
              <a:sym typeface="Calibri"/>
            </a:endParaRPr>
          </a:p>
        </p:txBody>
      </p:sp>
      <p:sp>
        <p:nvSpPr>
          <p:cNvPr id="462" name="Google Shape;462;p24"/>
          <p:cNvSpPr/>
          <p:nvPr/>
        </p:nvSpPr>
        <p:spPr>
          <a:xfrm>
            <a:off x="4357688" y="3580860"/>
            <a:ext cx="1935900" cy="189300"/>
          </a:xfrm>
          <a:prstGeom prst="rect">
            <a:avLst/>
          </a:prstGeom>
          <a:noFill/>
          <a:ln>
            <a:noFill/>
          </a:ln>
        </p:spPr>
        <p:txBody>
          <a:bodyPr anchorCtr="0" anchor="t" bIns="0" lIns="0" spcFirstLastPara="1" rIns="0" wrap="square" tIns="0">
            <a:noAutofit/>
          </a:bodyPr>
          <a:lstStyle/>
          <a:p>
            <a:pPr indent="0" lvl="0" marL="0" marR="0" rtl="0" algn="l">
              <a:lnSpc>
                <a:spcPct val="137614"/>
              </a:lnSpc>
              <a:spcBef>
                <a:spcPts val="0"/>
              </a:spcBef>
              <a:spcAft>
                <a:spcPts val="0"/>
              </a:spcAft>
              <a:buClr>
                <a:srgbClr val="2B4C6B"/>
              </a:buClr>
              <a:buSzPts val="1090"/>
              <a:buFont typeface="Inter"/>
              <a:buNone/>
            </a:pPr>
            <a:r>
              <a:rPr b="1" i="0" lang="en-US" sz="1090" u="none" cap="none" strike="noStrike">
                <a:solidFill>
                  <a:srgbClr val="2B4C6B"/>
                </a:solidFill>
                <a:latin typeface="Inter"/>
                <a:ea typeface="Inter"/>
                <a:cs typeface="Inter"/>
                <a:sym typeface="Inter"/>
              </a:rPr>
              <a:t>Need clearer boundaries</a:t>
            </a:r>
            <a:endParaRPr b="0" i="0" sz="1090" u="none" cap="none" strike="noStrike">
              <a:solidFill>
                <a:schemeClr val="dk1"/>
              </a:solidFill>
              <a:latin typeface="Calibri"/>
              <a:ea typeface="Calibri"/>
              <a:cs typeface="Calibri"/>
              <a:sym typeface="Calibri"/>
            </a:endParaRPr>
          </a:p>
        </p:txBody>
      </p:sp>
      <p:sp>
        <p:nvSpPr>
          <p:cNvPr id="463" name="Google Shape;463;p24"/>
          <p:cNvSpPr/>
          <p:nvPr/>
        </p:nvSpPr>
        <p:spPr>
          <a:xfrm>
            <a:off x="0" y="4416623"/>
            <a:ext cx="9144000" cy="726900"/>
          </a:xfrm>
          <a:prstGeom prst="rect">
            <a:avLst/>
          </a:prstGeom>
          <a:noFill/>
          <a:ln>
            <a:noFill/>
          </a:ln>
        </p:spPr>
        <p:txBody>
          <a:bodyPr anchorCtr="0" anchor="t" bIns="340225" lIns="680325" spcFirstLastPara="1" rIns="0" wrap="square" tIns="340225">
            <a:noAutofit/>
          </a:bodyPr>
          <a:lstStyle/>
          <a:p>
            <a:pPr indent="0" lvl="0" marL="0" marR="0" rtl="0" algn="l">
              <a:lnSpc>
                <a:spcPct val="135593"/>
              </a:lnSpc>
              <a:spcBef>
                <a:spcPts val="0"/>
              </a:spcBef>
              <a:spcAft>
                <a:spcPts val="0"/>
              </a:spcAft>
              <a:buClr>
                <a:srgbClr val="FF0000"/>
              </a:buClr>
              <a:buSzPts val="885"/>
              <a:buFont typeface="Inter"/>
              <a:buNone/>
            </a:pPr>
            <a:r>
              <a:rPr b="1" i="0" lang="en-US" sz="885" u="none" cap="none" strike="noStrike">
                <a:solidFill>
                  <a:srgbClr val="FF0000"/>
                </a:solidFill>
                <a:latin typeface="Inter"/>
                <a:ea typeface="Inter"/>
                <a:cs typeface="Inter"/>
                <a:sym typeface="Inter"/>
              </a:rPr>
              <a:t>CLOSING THE LOOP • MEASURING MINDSET SHIFTS</a:t>
            </a:r>
            <a:endParaRPr b="0" i="0" sz="885" u="none" cap="none" strike="noStrike">
              <a:solidFill>
                <a:schemeClr val="dk1"/>
              </a:solidFill>
              <a:latin typeface="Calibri"/>
              <a:ea typeface="Calibri"/>
              <a:cs typeface="Calibri"/>
              <a:sym typeface="Calibri"/>
            </a:endParaRPr>
          </a:p>
        </p:txBody>
      </p:sp>
      <p:grpSp>
        <p:nvGrpSpPr>
          <p:cNvPr id="464" name="Google Shape;464;p24"/>
          <p:cNvGrpSpPr/>
          <p:nvPr/>
        </p:nvGrpSpPr>
        <p:grpSpPr>
          <a:xfrm>
            <a:off x="8829794" y="200"/>
            <a:ext cx="314336" cy="5143500"/>
            <a:chOff x="6643961" y="444137"/>
            <a:chExt cx="450274" cy="6858000"/>
          </a:xfrm>
        </p:grpSpPr>
        <p:sp>
          <p:nvSpPr>
            <p:cNvPr id="465" name="Google Shape;465;p24"/>
            <p:cNvSpPr/>
            <p:nvPr/>
          </p:nvSpPr>
          <p:spPr>
            <a:xfrm>
              <a:off x="6643961" y="444137"/>
              <a:ext cx="152400" cy="6858000"/>
            </a:xfrm>
            <a:prstGeom prst="rect">
              <a:avLst/>
            </a:prstGeom>
            <a:solidFill>
              <a:srgbClr val="FF3399"/>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FFFFFF"/>
                </a:solidFill>
                <a:latin typeface="Arial"/>
                <a:ea typeface="Arial"/>
                <a:cs typeface="Arial"/>
                <a:sym typeface="Arial"/>
              </a:endParaRPr>
            </a:p>
          </p:txBody>
        </p:sp>
        <p:sp>
          <p:nvSpPr>
            <p:cNvPr id="466" name="Google Shape;466;p24"/>
            <p:cNvSpPr/>
            <p:nvPr/>
          </p:nvSpPr>
          <p:spPr>
            <a:xfrm>
              <a:off x="6792898" y="444137"/>
              <a:ext cx="152400" cy="6858000"/>
            </a:xfrm>
            <a:prstGeom prst="rect">
              <a:avLst/>
            </a:prstGeom>
            <a:solidFill>
              <a:srgbClr val="FFC00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FFFFFF"/>
                </a:solidFill>
                <a:latin typeface="Arial"/>
                <a:ea typeface="Arial"/>
                <a:cs typeface="Arial"/>
                <a:sym typeface="Arial"/>
              </a:endParaRPr>
            </a:p>
          </p:txBody>
        </p:sp>
        <p:sp>
          <p:nvSpPr>
            <p:cNvPr id="467" name="Google Shape;467;p24"/>
            <p:cNvSpPr/>
            <p:nvPr/>
          </p:nvSpPr>
          <p:spPr>
            <a:xfrm>
              <a:off x="6941835" y="444137"/>
              <a:ext cx="152400" cy="6858000"/>
            </a:xfrm>
            <a:prstGeom prst="rect">
              <a:avLst/>
            </a:prstGeom>
            <a:solidFill>
              <a:srgbClr val="ED000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FFFFFF"/>
                </a:solidFill>
                <a:latin typeface="Arial"/>
                <a:ea typeface="Arial"/>
                <a:cs typeface="Arial"/>
                <a:sym typeface="Arial"/>
              </a:endParaRPr>
            </a:p>
          </p:txBody>
        </p:sp>
      </p:gr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2" name="Shape 472"/>
        <p:cNvGrpSpPr/>
        <p:nvPr/>
      </p:nvGrpSpPr>
      <p:grpSpPr>
        <a:xfrm>
          <a:off x="0" y="0"/>
          <a:ext cx="0" cy="0"/>
          <a:chOff x="0" y="0"/>
          <a:chExt cx="0" cy="0"/>
        </a:xfrm>
      </p:grpSpPr>
      <p:pic>
        <p:nvPicPr>
          <p:cNvPr descr="preencoded.png" id="473" name="Google Shape;473;p25"/>
          <p:cNvPicPr preferRelativeResize="0"/>
          <p:nvPr/>
        </p:nvPicPr>
        <p:blipFill rotWithShape="1">
          <a:blip r:embed="rId3">
            <a:alphaModFix/>
          </a:blip>
          <a:srcRect b="0" l="0" r="0" t="0"/>
          <a:stretch/>
        </p:blipFill>
        <p:spPr>
          <a:xfrm>
            <a:off x="0" y="0"/>
            <a:ext cx="9144000" cy="5143500"/>
          </a:xfrm>
          <a:prstGeom prst="rect">
            <a:avLst/>
          </a:prstGeom>
          <a:noFill/>
          <a:ln>
            <a:noFill/>
          </a:ln>
        </p:spPr>
      </p:pic>
      <p:sp>
        <p:nvSpPr>
          <p:cNvPr id="474" name="Google Shape;474;p25"/>
          <p:cNvSpPr/>
          <p:nvPr/>
        </p:nvSpPr>
        <p:spPr>
          <a:xfrm>
            <a:off x="571500" y="618353"/>
            <a:ext cx="8001000" cy="276900"/>
          </a:xfrm>
          <a:prstGeom prst="rect">
            <a:avLst/>
          </a:prstGeom>
          <a:noFill/>
          <a:ln>
            <a:noFill/>
          </a:ln>
        </p:spPr>
        <p:txBody>
          <a:bodyPr anchorCtr="0" anchor="t" bIns="0" lIns="0" spcFirstLastPara="1" rIns="0" wrap="square" tIns="0">
            <a:noAutofit/>
          </a:bodyPr>
          <a:lstStyle/>
          <a:p>
            <a:pPr indent="0" lvl="0" marL="0" marR="0" rtl="0" algn="l">
              <a:lnSpc>
                <a:spcPct val="137328"/>
              </a:lnSpc>
              <a:spcBef>
                <a:spcPts val="0"/>
              </a:spcBef>
              <a:spcAft>
                <a:spcPts val="0"/>
              </a:spcAft>
              <a:buClr>
                <a:srgbClr val="2B4C6B"/>
              </a:buClr>
              <a:buSzPts val="1602"/>
              <a:buFont typeface="Inter"/>
              <a:buNone/>
            </a:pPr>
            <a:r>
              <a:rPr b="1" i="0" lang="en-US" sz="1602" u="none" cap="none" strike="noStrike">
                <a:solidFill>
                  <a:srgbClr val="2B4C6B"/>
                </a:solidFill>
                <a:latin typeface="Inter"/>
                <a:ea typeface="Inter"/>
                <a:cs typeface="Inter"/>
                <a:sym typeface="Inter"/>
              </a:rPr>
              <a:t>YOUR NEXT READINESS MOVE</a:t>
            </a:r>
            <a:endParaRPr b="0" i="0" sz="1602" u="none" cap="none" strike="noStrike">
              <a:solidFill>
                <a:schemeClr val="dk1"/>
              </a:solidFill>
              <a:latin typeface="Calibri"/>
              <a:ea typeface="Calibri"/>
              <a:cs typeface="Calibri"/>
              <a:sym typeface="Calibri"/>
            </a:endParaRPr>
          </a:p>
        </p:txBody>
      </p:sp>
      <p:sp>
        <p:nvSpPr>
          <p:cNvPr id="475" name="Google Shape;475;p25"/>
          <p:cNvSpPr/>
          <p:nvPr/>
        </p:nvSpPr>
        <p:spPr>
          <a:xfrm>
            <a:off x="1539478" y="1823303"/>
            <a:ext cx="6065100" cy="440100"/>
          </a:xfrm>
          <a:prstGeom prst="rect">
            <a:avLst/>
          </a:prstGeom>
          <a:noFill/>
          <a:ln>
            <a:noFill/>
          </a:ln>
        </p:spPr>
        <p:txBody>
          <a:bodyPr anchorCtr="0" anchor="t" bIns="0" lIns="0" spcFirstLastPara="1" rIns="0" wrap="square" tIns="0">
            <a:noAutofit/>
          </a:bodyPr>
          <a:lstStyle/>
          <a:p>
            <a:pPr indent="0" lvl="0" marL="0" marR="0" rtl="0" algn="ctr">
              <a:lnSpc>
                <a:spcPct val="122292"/>
              </a:lnSpc>
              <a:spcBef>
                <a:spcPts val="0"/>
              </a:spcBef>
              <a:spcAft>
                <a:spcPts val="0"/>
              </a:spcAft>
              <a:buClr>
                <a:srgbClr val="2B4C6B"/>
              </a:buClr>
              <a:buSzPts val="2862"/>
              <a:buFont typeface="Inter"/>
              <a:buNone/>
            </a:pPr>
            <a:r>
              <a:rPr b="1" i="0" lang="en-US" sz="2862" u="none" cap="none" strike="noStrike">
                <a:solidFill>
                  <a:srgbClr val="2B4C6B"/>
                </a:solidFill>
                <a:latin typeface="Inter"/>
                <a:ea typeface="Inter"/>
                <a:cs typeface="Inter"/>
                <a:sym typeface="Inter"/>
              </a:rPr>
              <a:t>WRITE ONE TANGIBLE ACTION</a:t>
            </a:r>
            <a:endParaRPr b="0" i="0" sz="2862" u="none" cap="none" strike="noStrike">
              <a:solidFill>
                <a:schemeClr val="dk1"/>
              </a:solidFill>
              <a:latin typeface="Calibri"/>
              <a:ea typeface="Calibri"/>
              <a:cs typeface="Calibri"/>
              <a:sym typeface="Calibri"/>
            </a:endParaRPr>
          </a:p>
        </p:txBody>
      </p:sp>
      <p:sp>
        <p:nvSpPr>
          <p:cNvPr id="476" name="Google Shape;476;p25"/>
          <p:cNvSpPr/>
          <p:nvPr/>
        </p:nvSpPr>
        <p:spPr>
          <a:xfrm>
            <a:off x="3433465" y="2577666"/>
            <a:ext cx="2277000" cy="207300"/>
          </a:xfrm>
          <a:prstGeom prst="rect">
            <a:avLst/>
          </a:prstGeom>
          <a:noFill/>
          <a:ln>
            <a:noFill/>
          </a:ln>
        </p:spPr>
        <p:txBody>
          <a:bodyPr anchorCtr="0" anchor="t" bIns="0" lIns="0" spcFirstLastPara="1" rIns="0" wrap="square" tIns="0">
            <a:noAutofit/>
          </a:bodyPr>
          <a:lstStyle/>
          <a:p>
            <a:pPr indent="0" lvl="0" marL="0" marR="0" rtl="0" algn="ctr">
              <a:lnSpc>
                <a:spcPct val="126083"/>
              </a:lnSpc>
              <a:spcBef>
                <a:spcPts val="0"/>
              </a:spcBef>
              <a:spcAft>
                <a:spcPts val="0"/>
              </a:spcAft>
              <a:buClr>
                <a:srgbClr val="FF0000"/>
              </a:buClr>
              <a:buSzPts val="1269"/>
              <a:buFont typeface="Inter"/>
              <a:buNone/>
            </a:pPr>
            <a:r>
              <a:rPr b="0" i="0" lang="en-US" sz="1269" u="none" cap="none" strike="noStrike">
                <a:solidFill>
                  <a:srgbClr val="FF0000"/>
                </a:solidFill>
                <a:latin typeface="Inter"/>
                <a:ea typeface="Inter"/>
                <a:cs typeface="Inter"/>
                <a:sym typeface="Inter"/>
              </a:rPr>
              <a:t>NEXT 6 – 12 MONTHS</a:t>
            </a:r>
            <a:endParaRPr b="0" i="0" sz="1269" u="none" cap="none" strike="noStrike">
              <a:solidFill>
                <a:schemeClr val="dk1"/>
              </a:solidFill>
              <a:latin typeface="Calibri"/>
              <a:ea typeface="Calibri"/>
              <a:cs typeface="Calibri"/>
              <a:sym typeface="Calibri"/>
            </a:endParaRPr>
          </a:p>
        </p:txBody>
      </p:sp>
      <p:sp>
        <p:nvSpPr>
          <p:cNvPr id="477" name="Google Shape;477;p25"/>
          <p:cNvSpPr/>
          <p:nvPr/>
        </p:nvSpPr>
        <p:spPr>
          <a:xfrm>
            <a:off x="1357313" y="3793889"/>
            <a:ext cx="4480800" cy="276900"/>
          </a:xfrm>
          <a:prstGeom prst="rect">
            <a:avLst/>
          </a:prstGeom>
          <a:noFill/>
          <a:ln>
            <a:noFill/>
          </a:ln>
        </p:spPr>
        <p:txBody>
          <a:bodyPr anchorCtr="0" anchor="t" bIns="0" lIns="0" spcFirstLastPara="1" rIns="0" wrap="square" tIns="0">
            <a:noAutofit/>
          </a:bodyPr>
          <a:lstStyle/>
          <a:p>
            <a:pPr indent="0" lvl="0" marL="0" marR="0" rtl="0" algn="ctr">
              <a:lnSpc>
                <a:spcPct val="129108"/>
              </a:lnSpc>
              <a:spcBef>
                <a:spcPts val="0"/>
              </a:spcBef>
              <a:spcAft>
                <a:spcPts val="0"/>
              </a:spcAft>
              <a:buClr>
                <a:srgbClr val="CCCCCC"/>
              </a:buClr>
              <a:buSzPts val="1704"/>
              <a:buFont typeface="Inter"/>
              <a:buNone/>
            </a:pPr>
            <a:r>
              <a:rPr b="0" i="1" lang="en-US" sz="1704" u="none" cap="none" strike="noStrike">
                <a:solidFill>
                  <a:srgbClr val="CCCCCC"/>
                </a:solidFill>
                <a:latin typeface="Inter"/>
                <a:ea typeface="Inter"/>
                <a:cs typeface="Inter"/>
                <a:sym typeface="Inter"/>
              </a:rPr>
              <a:t>Define your structural improvement here...</a:t>
            </a:r>
            <a:endParaRPr b="0" i="0" sz="1704" u="none" cap="none" strike="noStrike">
              <a:solidFill>
                <a:schemeClr val="dk1"/>
              </a:solidFill>
              <a:latin typeface="Calibri"/>
              <a:ea typeface="Calibri"/>
              <a:cs typeface="Calibri"/>
              <a:sym typeface="Calibri"/>
            </a:endParaRPr>
          </a:p>
        </p:txBody>
      </p:sp>
      <p:pic>
        <p:nvPicPr>
          <p:cNvPr descr="preencoded.png" id="478" name="Google Shape;478;p25"/>
          <p:cNvPicPr preferRelativeResize="0"/>
          <p:nvPr/>
        </p:nvPicPr>
        <p:blipFill rotWithShape="1">
          <a:blip r:embed="rId4">
            <a:alphaModFix/>
          </a:blip>
          <a:srcRect b="0" l="0" r="0" t="0"/>
          <a:stretch/>
        </p:blipFill>
        <p:spPr>
          <a:xfrm>
            <a:off x="1741289" y="4614528"/>
            <a:ext cx="125016" cy="142875"/>
          </a:xfrm>
          <a:prstGeom prst="rect">
            <a:avLst/>
          </a:prstGeom>
          <a:noFill/>
          <a:ln>
            <a:noFill/>
          </a:ln>
        </p:spPr>
      </p:pic>
      <p:sp>
        <p:nvSpPr>
          <p:cNvPr id="479" name="Google Shape;479;p25"/>
          <p:cNvSpPr/>
          <p:nvPr/>
        </p:nvSpPr>
        <p:spPr>
          <a:xfrm>
            <a:off x="1973461" y="4599347"/>
            <a:ext cx="2682600" cy="173100"/>
          </a:xfrm>
          <a:prstGeom prst="rect">
            <a:avLst/>
          </a:prstGeom>
          <a:noFill/>
          <a:ln>
            <a:noFill/>
          </a:ln>
        </p:spPr>
        <p:txBody>
          <a:bodyPr anchorCtr="0" anchor="t" bIns="0" lIns="0" spcFirstLastPara="1" rIns="0" wrap="square" tIns="0">
            <a:noAutofit/>
          </a:bodyPr>
          <a:lstStyle/>
          <a:p>
            <a:pPr indent="0" lvl="0" marL="0" marR="0" rtl="0" algn="ctr">
              <a:lnSpc>
                <a:spcPct val="141844"/>
              </a:lnSpc>
              <a:spcBef>
                <a:spcPts val="0"/>
              </a:spcBef>
              <a:spcAft>
                <a:spcPts val="0"/>
              </a:spcAft>
              <a:buClr>
                <a:srgbClr val="2B4C6B"/>
              </a:buClr>
              <a:buSzPts val="987"/>
              <a:buFont typeface="Inter"/>
              <a:buNone/>
            </a:pPr>
            <a:r>
              <a:rPr b="1" i="0" lang="en-US" sz="987" u="none" cap="none" strike="noStrike">
                <a:solidFill>
                  <a:srgbClr val="2B4C6B"/>
                </a:solidFill>
                <a:latin typeface="Inter"/>
                <a:ea typeface="Inter"/>
                <a:cs typeface="Inter"/>
                <a:sym typeface="Inter"/>
              </a:rPr>
              <a:t>STRUCTURAL, NOT TRANSACTIONAL</a:t>
            </a:r>
            <a:endParaRPr b="0" i="0" sz="987" u="none" cap="none" strike="noStrike">
              <a:solidFill>
                <a:schemeClr val="dk1"/>
              </a:solidFill>
              <a:latin typeface="Calibri"/>
              <a:ea typeface="Calibri"/>
              <a:cs typeface="Calibri"/>
              <a:sym typeface="Calibri"/>
            </a:endParaRPr>
          </a:p>
        </p:txBody>
      </p:sp>
      <p:pic>
        <p:nvPicPr>
          <p:cNvPr descr="preencoded.png" id="480" name="Google Shape;480;p25"/>
          <p:cNvPicPr preferRelativeResize="0"/>
          <p:nvPr/>
        </p:nvPicPr>
        <p:blipFill rotWithShape="1">
          <a:blip r:embed="rId4">
            <a:alphaModFix/>
          </a:blip>
          <a:srcRect b="0" l="0" r="0" t="0"/>
          <a:stretch/>
        </p:blipFill>
        <p:spPr>
          <a:xfrm>
            <a:off x="4941689" y="4614528"/>
            <a:ext cx="125016" cy="142875"/>
          </a:xfrm>
          <a:prstGeom prst="rect">
            <a:avLst/>
          </a:prstGeom>
          <a:noFill/>
          <a:ln>
            <a:noFill/>
          </a:ln>
        </p:spPr>
      </p:pic>
      <p:sp>
        <p:nvSpPr>
          <p:cNvPr id="481" name="Google Shape;481;p25"/>
          <p:cNvSpPr/>
          <p:nvPr/>
        </p:nvSpPr>
        <p:spPr>
          <a:xfrm>
            <a:off x="5173861" y="4599347"/>
            <a:ext cx="2229000" cy="173100"/>
          </a:xfrm>
          <a:prstGeom prst="rect">
            <a:avLst/>
          </a:prstGeom>
          <a:noFill/>
          <a:ln>
            <a:noFill/>
          </a:ln>
        </p:spPr>
        <p:txBody>
          <a:bodyPr anchorCtr="0" anchor="t" bIns="0" lIns="0" spcFirstLastPara="1" rIns="0" wrap="square" tIns="0">
            <a:noAutofit/>
          </a:bodyPr>
          <a:lstStyle/>
          <a:p>
            <a:pPr indent="0" lvl="0" marL="0" marR="0" rtl="0" algn="ctr">
              <a:lnSpc>
                <a:spcPct val="141844"/>
              </a:lnSpc>
              <a:spcBef>
                <a:spcPts val="0"/>
              </a:spcBef>
              <a:spcAft>
                <a:spcPts val="0"/>
              </a:spcAft>
              <a:buClr>
                <a:srgbClr val="2B4C6B"/>
              </a:buClr>
              <a:buSzPts val="987"/>
              <a:buFont typeface="Inter"/>
              <a:buNone/>
            </a:pPr>
            <a:r>
              <a:rPr b="1" i="0" lang="en-US" sz="987" u="none" cap="none" strike="noStrike">
                <a:solidFill>
                  <a:srgbClr val="2B4C6B"/>
                </a:solidFill>
                <a:latin typeface="Inter"/>
                <a:ea typeface="Inter"/>
                <a:cs typeface="Inter"/>
                <a:sym typeface="Inter"/>
              </a:rPr>
              <a:t>SPECIFIC IMPROVEMENT AREA</a:t>
            </a:r>
            <a:endParaRPr b="0" i="0" sz="987" u="none" cap="none" strike="noStrike">
              <a:solidFill>
                <a:schemeClr val="dk1"/>
              </a:solidFill>
              <a:latin typeface="Calibri"/>
              <a:ea typeface="Calibri"/>
              <a:cs typeface="Calibri"/>
              <a:sym typeface="Calibri"/>
            </a:endParaRPr>
          </a:p>
        </p:txBody>
      </p:sp>
      <p:grpSp>
        <p:nvGrpSpPr>
          <p:cNvPr id="482" name="Google Shape;482;p25"/>
          <p:cNvGrpSpPr/>
          <p:nvPr/>
        </p:nvGrpSpPr>
        <p:grpSpPr>
          <a:xfrm>
            <a:off x="8829794" y="200"/>
            <a:ext cx="314336" cy="5143500"/>
            <a:chOff x="6643961" y="444137"/>
            <a:chExt cx="450274" cy="6858000"/>
          </a:xfrm>
        </p:grpSpPr>
        <p:sp>
          <p:nvSpPr>
            <p:cNvPr id="483" name="Google Shape;483;p25"/>
            <p:cNvSpPr/>
            <p:nvPr/>
          </p:nvSpPr>
          <p:spPr>
            <a:xfrm>
              <a:off x="6643961" y="444137"/>
              <a:ext cx="152400" cy="6858000"/>
            </a:xfrm>
            <a:prstGeom prst="rect">
              <a:avLst/>
            </a:prstGeom>
            <a:solidFill>
              <a:srgbClr val="FF3399"/>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FFFFFF"/>
                </a:solidFill>
                <a:latin typeface="Arial"/>
                <a:ea typeface="Arial"/>
                <a:cs typeface="Arial"/>
                <a:sym typeface="Arial"/>
              </a:endParaRPr>
            </a:p>
          </p:txBody>
        </p:sp>
        <p:sp>
          <p:nvSpPr>
            <p:cNvPr id="484" name="Google Shape;484;p25"/>
            <p:cNvSpPr/>
            <p:nvPr/>
          </p:nvSpPr>
          <p:spPr>
            <a:xfrm>
              <a:off x="6792898" y="444137"/>
              <a:ext cx="152400" cy="6858000"/>
            </a:xfrm>
            <a:prstGeom prst="rect">
              <a:avLst/>
            </a:prstGeom>
            <a:solidFill>
              <a:srgbClr val="FFC00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FFFFFF"/>
                </a:solidFill>
                <a:latin typeface="Arial"/>
                <a:ea typeface="Arial"/>
                <a:cs typeface="Arial"/>
                <a:sym typeface="Arial"/>
              </a:endParaRPr>
            </a:p>
          </p:txBody>
        </p:sp>
        <p:sp>
          <p:nvSpPr>
            <p:cNvPr id="485" name="Google Shape;485;p25"/>
            <p:cNvSpPr/>
            <p:nvPr/>
          </p:nvSpPr>
          <p:spPr>
            <a:xfrm>
              <a:off x="6941835" y="444137"/>
              <a:ext cx="152400" cy="6858000"/>
            </a:xfrm>
            <a:prstGeom prst="rect">
              <a:avLst/>
            </a:prstGeom>
            <a:solidFill>
              <a:srgbClr val="ED000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FFFFFF"/>
                </a:solidFill>
                <a:latin typeface="Arial"/>
                <a:ea typeface="Arial"/>
                <a:cs typeface="Arial"/>
                <a:sym typeface="Arial"/>
              </a:endParaRPr>
            </a:p>
          </p:txBody>
        </p:sp>
      </p:gr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0" name="Shape 490"/>
        <p:cNvGrpSpPr/>
        <p:nvPr/>
      </p:nvGrpSpPr>
      <p:grpSpPr>
        <a:xfrm>
          <a:off x="0" y="0"/>
          <a:ext cx="0" cy="0"/>
          <a:chOff x="0" y="0"/>
          <a:chExt cx="0" cy="0"/>
        </a:xfrm>
      </p:grpSpPr>
      <p:pic>
        <p:nvPicPr>
          <p:cNvPr descr="preencoded.png" id="491" name="Google Shape;491;p26"/>
          <p:cNvPicPr preferRelativeResize="0"/>
          <p:nvPr/>
        </p:nvPicPr>
        <p:blipFill rotWithShape="1">
          <a:blip r:embed="rId3">
            <a:alphaModFix/>
          </a:blip>
          <a:srcRect b="0" l="0" r="0" t="0"/>
          <a:stretch/>
        </p:blipFill>
        <p:spPr>
          <a:xfrm>
            <a:off x="0" y="0"/>
            <a:ext cx="9144000" cy="5143500"/>
          </a:xfrm>
          <a:prstGeom prst="rect">
            <a:avLst/>
          </a:prstGeom>
          <a:noFill/>
          <a:ln>
            <a:noFill/>
          </a:ln>
        </p:spPr>
      </p:pic>
      <p:sp>
        <p:nvSpPr>
          <p:cNvPr id="492" name="Google Shape;492;p26"/>
          <p:cNvSpPr/>
          <p:nvPr/>
        </p:nvSpPr>
        <p:spPr>
          <a:xfrm>
            <a:off x="1944886" y="1946783"/>
            <a:ext cx="5254200" cy="880200"/>
          </a:xfrm>
          <a:prstGeom prst="rect">
            <a:avLst/>
          </a:prstGeom>
          <a:noFill/>
          <a:ln>
            <a:noFill/>
          </a:ln>
        </p:spPr>
        <p:txBody>
          <a:bodyPr anchorCtr="0" anchor="t" bIns="0" lIns="0" spcFirstLastPara="1" rIns="0" wrap="square" tIns="0">
            <a:noAutofit/>
          </a:bodyPr>
          <a:lstStyle/>
          <a:p>
            <a:pPr indent="0" lvl="0" marL="0" marR="0" rtl="0" algn="ctr">
              <a:lnSpc>
                <a:spcPct val="122292"/>
              </a:lnSpc>
              <a:spcBef>
                <a:spcPts val="0"/>
              </a:spcBef>
              <a:spcAft>
                <a:spcPts val="0"/>
              </a:spcAft>
              <a:buClr>
                <a:srgbClr val="2B4C6B"/>
              </a:buClr>
              <a:buSzPts val="2862"/>
              <a:buFont typeface="Inter"/>
              <a:buNone/>
            </a:pPr>
            <a:r>
              <a:rPr b="1" i="0" lang="en-US" sz="2862" u="none" cap="none" strike="noStrike">
                <a:solidFill>
                  <a:srgbClr val="2B4C6B"/>
                </a:solidFill>
                <a:latin typeface="Inter"/>
                <a:ea typeface="Inter"/>
                <a:cs typeface="Inter"/>
                <a:sym typeface="Inter"/>
              </a:rPr>
              <a:t>ARCHITECTURAL CLARITY</a:t>
            </a:r>
            <a:br>
              <a:rPr b="1" i="0" lang="en-US" sz="2862" u="none" cap="none" strike="noStrike">
                <a:solidFill>
                  <a:srgbClr val="2B4C6B"/>
                </a:solidFill>
                <a:latin typeface="Inter"/>
                <a:ea typeface="Inter"/>
                <a:cs typeface="Inter"/>
                <a:sym typeface="Inter"/>
              </a:rPr>
            </a:br>
            <a:r>
              <a:rPr b="1" i="0" lang="en-US" sz="2862" u="none" cap="none" strike="noStrike">
                <a:solidFill>
                  <a:srgbClr val="2B4C6B"/>
                </a:solidFill>
                <a:latin typeface="Inter"/>
                <a:ea typeface="Inter"/>
                <a:cs typeface="Inter"/>
                <a:sym typeface="Inter"/>
              </a:rPr>
              <a:t>BEFORE CAPITAL VELOCITY</a:t>
            </a:r>
            <a:endParaRPr b="0" i="0" sz="2862" u="none" cap="none" strike="noStrike">
              <a:solidFill>
                <a:schemeClr val="dk1"/>
              </a:solidFill>
              <a:latin typeface="Calibri"/>
              <a:ea typeface="Calibri"/>
              <a:cs typeface="Calibri"/>
              <a:sym typeface="Calibri"/>
            </a:endParaRPr>
          </a:p>
        </p:txBody>
      </p:sp>
      <p:pic>
        <p:nvPicPr>
          <p:cNvPr descr="preencoded.png" id="493" name="Google Shape;493;p26"/>
          <p:cNvPicPr preferRelativeResize="0"/>
          <p:nvPr/>
        </p:nvPicPr>
        <p:blipFill rotWithShape="1">
          <a:blip r:embed="rId4">
            <a:alphaModFix/>
          </a:blip>
          <a:srcRect b="0" l="0" r="0" t="0"/>
          <a:stretch/>
        </p:blipFill>
        <p:spPr>
          <a:xfrm>
            <a:off x="1580555" y="3699290"/>
            <a:ext cx="178594" cy="171450"/>
          </a:xfrm>
          <a:prstGeom prst="rect">
            <a:avLst/>
          </a:prstGeom>
          <a:noFill/>
          <a:ln>
            <a:noFill/>
          </a:ln>
        </p:spPr>
      </p:pic>
      <p:sp>
        <p:nvSpPr>
          <p:cNvPr id="494" name="Google Shape;494;p26"/>
          <p:cNvSpPr/>
          <p:nvPr/>
        </p:nvSpPr>
        <p:spPr>
          <a:xfrm>
            <a:off x="1866305" y="3698398"/>
            <a:ext cx="1266300" cy="173100"/>
          </a:xfrm>
          <a:prstGeom prst="rect">
            <a:avLst/>
          </a:prstGeom>
          <a:noFill/>
          <a:ln>
            <a:noFill/>
          </a:ln>
        </p:spPr>
        <p:txBody>
          <a:bodyPr anchorCtr="0" anchor="t" bIns="0" lIns="0" spcFirstLastPara="1" rIns="0" wrap="square" tIns="0">
            <a:noAutofit/>
          </a:bodyPr>
          <a:lstStyle/>
          <a:p>
            <a:pPr indent="0" lvl="0" marL="0" marR="0" rtl="0" algn="ctr">
              <a:lnSpc>
                <a:spcPct val="141844"/>
              </a:lnSpc>
              <a:spcBef>
                <a:spcPts val="0"/>
              </a:spcBef>
              <a:spcAft>
                <a:spcPts val="0"/>
              </a:spcAft>
              <a:buClr>
                <a:srgbClr val="FF0000"/>
              </a:buClr>
              <a:buSzPts val="987"/>
              <a:buFont typeface="Inter"/>
              <a:buNone/>
            </a:pPr>
            <a:r>
              <a:rPr b="1" i="0" lang="en-US" sz="987" u="none" cap="none" strike="noStrike">
                <a:solidFill>
                  <a:srgbClr val="FF0000"/>
                </a:solidFill>
                <a:latin typeface="Inter"/>
                <a:ea typeface="Inter"/>
                <a:cs typeface="Inter"/>
                <a:sym typeface="Inter"/>
              </a:rPr>
              <a:t>NOT A RANKING</a:t>
            </a:r>
            <a:endParaRPr b="0" i="0" sz="987" u="none" cap="none" strike="noStrike">
              <a:solidFill>
                <a:schemeClr val="dk1"/>
              </a:solidFill>
              <a:latin typeface="Calibri"/>
              <a:ea typeface="Calibri"/>
              <a:cs typeface="Calibri"/>
              <a:sym typeface="Calibri"/>
            </a:endParaRPr>
          </a:p>
        </p:txBody>
      </p:sp>
      <p:pic>
        <p:nvPicPr>
          <p:cNvPr descr="preencoded.png" id="495" name="Google Shape;495;p26"/>
          <p:cNvPicPr preferRelativeResize="0"/>
          <p:nvPr/>
        </p:nvPicPr>
        <p:blipFill rotWithShape="1">
          <a:blip r:embed="rId5">
            <a:alphaModFix/>
          </a:blip>
          <a:srcRect b="0" l="0" r="0" t="0"/>
          <a:stretch/>
        </p:blipFill>
        <p:spPr>
          <a:xfrm>
            <a:off x="3561159" y="3699290"/>
            <a:ext cx="178594" cy="171450"/>
          </a:xfrm>
          <a:prstGeom prst="rect">
            <a:avLst/>
          </a:prstGeom>
          <a:noFill/>
          <a:ln>
            <a:noFill/>
          </a:ln>
        </p:spPr>
      </p:pic>
      <p:sp>
        <p:nvSpPr>
          <p:cNvPr id="496" name="Google Shape;496;p26"/>
          <p:cNvSpPr/>
          <p:nvPr/>
        </p:nvSpPr>
        <p:spPr>
          <a:xfrm>
            <a:off x="3846909" y="3698398"/>
            <a:ext cx="1007400" cy="173100"/>
          </a:xfrm>
          <a:prstGeom prst="rect">
            <a:avLst/>
          </a:prstGeom>
          <a:noFill/>
          <a:ln>
            <a:noFill/>
          </a:ln>
        </p:spPr>
        <p:txBody>
          <a:bodyPr anchorCtr="0" anchor="t" bIns="0" lIns="0" spcFirstLastPara="1" rIns="0" wrap="square" tIns="0">
            <a:noAutofit/>
          </a:bodyPr>
          <a:lstStyle/>
          <a:p>
            <a:pPr indent="0" lvl="0" marL="0" marR="0" rtl="0" algn="ctr">
              <a:lnSpc>
                <a:spcPct val="141844"/>
              </a:lnSpc>
              <a:spcBef>
                <a:spcPts val="0"/>
              </a:spcBef>
              <a:spcAft>
                <a:spcPts val="0"/>
              </a:spcAft>
              <a:buClr>
                <a:srgbClr val="FF0000"/>
              </a:buClr>
              <a:buSzPts val="987"/>
              <a:buFont typeface="Inter"/>
              <a:buNone/>
            </a:pPr>
            <a:r>
              <a:rPr b="1" i="0" lang="en-US" sz="987" u="none" cap="none" strike="noStrike">
                <a:solidFill>
                  <a:srgbClr val="FF0000"/>
                </a:solidFill>
                <a:latin typeface="Inter"/>
                <a:ea typeface="Inter"/>
                <a:cs typeface="Inter"/>
                <a:sym typeface="Inter"/>
              </a:rPr>
              <a:t>NOT A PITCH</a:t>
            </a:r>
            <a:endParaRPr b="0" i="0" sz="987" u="none" cap="none" strike="noStrike">
              <a:solidFill>
                <a:schemeClr val="dk1"/>
              </a:solidFill>
              <a:latin typeface="Calibri"/>
              <a:ea typeface="Calibri"/>
              <a:cs typeface="Calibri"/>
              <a:sym typeface="Calibri"/>
            </a:endParaRPr>
          </a:p>
        </p:txBody>
      </p:sp>
      <p:pic>
        <p:nvPicPr>
          <p:cNvPr descr="preencoded.png" id="497" name="Google Shape;497;p26"/>
          <p:cNvPicPr preferRelativeResize="0"/>
          <p:nvPr/>
        </p:nvPicPr>
        <p:blipFill rotWithShape="1">
          <a:blip r:embed="rId5">
            <a:alphaModFix/>
          </a:blip>
          <a:srcRect b="0" l="0" r="0" t="0"/>
          <a:stretch/>
        </p:blipFill>
        <p:spPr>
          <a:xfrm>
            <a:off x="5282803" y="3699290"/>
            <a:ext cx="178594" cy="171450"/>
          </a:xfrm>
          <a:prstGeom prst="rect">
            <a:avLst/>
          </a:prstGeom>
          <a:noFill/>
          <a:ln>
            <a:noFill/>
          </a:ln>
        </p:spPr>
      </p:pic>
      <p:sp>
        <p:nvSpPr>
          <p:cNvPr id="498" name="Google Shape;498;p26"/>
          <p:cNvSpPr/>
          <p:nvPr/>
        </p:nvSpPr>
        <p:spPr>
          <a:xfrm>
            <a:off x="5568553" y="3698398"/>
            <a:ext cx="1995000" cy="173100"/>
          </a:xfrm>
          <a:prstGeom prst="rect">
            <a:avLst/>
          </a:prstGeom>
          <a:noFill/>
          <a:ln>
            <a:noFill/>
          </a:ln>
        </p:spPr>
        <p:txBody>
          <a:bodyPr anchorCtr="0" anchor="t" bIns="0" lIns="0" spcFirstLastPara="1" rIns="0" wrap="square" tIns="0">
            <a:noAutofit/>
          </a:bodyPr>
          <a:lstStyle/>
          <a:p>
            <a:pPr indent="0" lvl="0" marL="0" marR="0" rtl="0" algn="ctr">
              <a:lnSpc>
                <a:spcPct val="141844"/>
              </a:lnSpc>
              <a:spcBef>
                <a:spcPts val="0"/>
              </a:spcBef>
              <a:spcAft>
                <a:spcPts val="0"/>
              </a:spcAft>
              <a:buClr>
                <a:srgbClr val="FF0000"/>
              </a:buClr>
              <a:buSzPts val="987"/>
              <a:buFont typeface="Inter"/>
              <a:buNone/>
            </a:pPr>
            <a:r>
              <a:rPr b="1" i="0" lang="en-US" sz="987" u="none" cap="none" strike="noStrike">
                <a:solidFill>
                  <a:srgbClr val="FF0000"/>
                </a:solidFill>
                <a:latin typeface="Inter"/>
                <a:ea typeface="Inter"/>
                <a:cs typeface="Inter"/>
                <a:sym typeface="Inter"/>
              </a:rPr>
              <a:t>NOT AN INVESTOR PANEL</a:t>
            </a:r>
            <a:endParaRPr b="0" i="0" sz="987" u="none" cap="none" strike="noStrike">
              <a:solidFill>
                <a:schemeClr val="dk1"/>
              </a:solidFill>
              <a:latin typeface="Calibri"/>
              <a:ea typeface="Calibri"/>
              <a:cs typeface="Calibri"/>
              <a:sym typeface="Calibri"/>
            </a:endParaRPr>
          </a:p>
        </p:txBody>
      </p:sp>
      <p:sp>
        <p:nvSpPr>
          <p:cNvPr id="499" name="Google Shape;499;p26"/>
          <p:cNvSpPr/>
          <p:nvPr/>
        </p:nvSpPr>
        <p:spPr>
          <a:xfrm>
            <a:off x="3443288" y="4559498"/>
            <a:ext cx="1050000" cy="155400"/>
          </a:xfrm>
          <a:prstGeom prst="rect">
            <a:avLst/>
          </a:prstGeom>
          <a:noFill/>
          <a:ln>
            <a:noFill/>
          </a:ln>
        </p:spPr>
        <p:txBody>
          <a:bodyPr anchorCtr="0" anchor="t" bIns="0" lIns="0" spcFirstLastPara="1" rIns="0" wrap="square" tIns="0">
            <a:noAutofit/>
          </a:bodyPr>
          <a:lstStyle/>
          <a:p>
            <a:pPr indent="0" lvl="0" marL="0" marR="0" rtl="0" algn="ctr">
              <a:lnSpc>
                <a:spcPct val="127388"/>
              </a:lnSpc>
              <a:spcBef>
                <a:spcPts val="0"/>
              </a:spcBef>
              <a:spcAft>
                <a:spcPts val="0"/>
              </a:spcAft>
              <a:buClr>
                <a:srgbClr val="2B4C6B"/>
              </a:buClr>
              <a:buSzPts val="942"/>
              <a:buFont typeface="Inter"/>
              <a:buNone/>
            </a:pPr>
            <a:r>
              <a:rPr b="0" i="0" lang="en-US" sz="942" u="none" cap="none" strike="noStrike">
                <a:solidFill>
                  <a:srgbClr val="2B4C6B"/>
                </a:solidFill>
                <a:latin typeface="Inter"/>
                <a:ea typeface="Inter"/>
                <a:cs typeface="Inter"/>
                <a:sym typeface="Inter"/>
              </a:rPr>
              <a:t>The HIPpening —</a:t>
            </a:r>
            <a:endParaRPr b="0" i="0" sz="942" u="none" cap="none" strike="noStrike">
              <a:solidFill>
                <a:schemeClr val="dk1"/>
              </a:solidFill>
              <a:latin typeface="Calibri"/>
              <a:ea typeface="Calibri"/>
              <a:cs typeface="Calibri"/>
              <a:sym typeface="Calibri"/>
            </a:endParaRPr>
          </a:p>
        </p:txBody>
      </p:sp>
      <p:sp>
        <p:nvSpPr>
          <p:cNvPr id="500" name="Google Shape;500;p26"/>
          <p:cNvSpPr/>
          <p:nvPr/>
        </p:nvSpPr>
        <p:spPr>
          <a:xfrm>
            <a:off x="4564856" y="4559498"/>
            <a:ext cx="1135800" cy="155400"/>
          </a:xfrm>
          <a:prstGeom prst="rect">
            <a:avLst/>
          </a:prstGeom>
          <a:noFill/>
          <a:ln>
            <a:noFill/>
          </a:ln>
        </p:spPr>
        <p:txBody>
          <a:bodyPr anchorCtr="0" anchor="t" bIns="0" lIns="0" spcFirstLastPara="1" rIns="0" wrap="square" tIns="0">
            <a:noAutofit/>
          </a:bodyPr>
          <a:lstStyle/>
          <a:p>
            <a:pPr indent="0" lvl="0" marL="0" marR="0" rtl="0" algn="ctr">
              <a:lnSpc>
                <a:spcPct val="135593"/>
              </a:lnSpc>
              <a:spcBef>
                <a:spcPts val="0"/>
              </a:spcBef>
              <a:spcAft>
                <a:spcPts val="0"/>
              </a:spcAft>
              <a:buClr>
                <a:srgbClr val="2B4C6B"/>
              </a:buClr>
              <a:buSzPts val="885"/>
              <a:buFont typeface="Inter"/>
              <a:buNone/>
            </a:pPr>
            <a:r>
              <a:rPr b="1" i="0" lang="en-US" sz="885" u="none" cap="none" strike="noStrike">
                <a:solidFill>
                  <a:srgbClr val="2B4C6B"/>
                </a:solidFill>
                <a:latin typeface="Inter"/>
                <a:ea typeface="Inter"/>
                <a:cs typeface="Inter"/>
                <a:sym typeface="Inter"/>
              </a:rPr>
              <a:t>Innovasjon Norge</a:t>
            </a:r>
            <a:endParaRPr b="0" i="0" sz="885" u="none" cap="none" strike="noStrike">
              <a:solidFill>
                <a:schemeClr val="dk1"/>
              </a:solidFill>
              <a:latin typeface="Calibri"/>
              <a:ea typeface="Calibri"/>
              <a:cs typeface="Calibri"/>
              <a:sym typeface="Calibri"/>
            </a:endParaRPr>
          </a:p>
        </p:txBody>
      </p:sp>
      <p:grpSp>
        <p:nvGrpSpPr>
          <p:cNvPr id="501" name="Google Shape;501;p26"/>
          <p:cNvGrpSpPr/>
          <p:nvPr/>
        </p:nvGrpSpPr>
        <p:grpSpPr>
          <a:xfrm>
            <a:off x="8829794" y="200"/>
            <a:ext cx="314336" cy="5143500"/>
            <a:chOff x="6643961" y="444137"/>
            <a:chExt cx="450274" cy="6858000"/>
          </a:xfrm>
        </p:grpSpPr>
        <p:sp>
          <p:nvSpPr>
            <p:cNvPr id="502" name="Google Shape;502;p26"/>
            <p:cNvSpPr/>
            <p:nvPr/>
          </p:nvSpPr>
          <p:spPr>
            <a:xfrm>
              <a:off x="6643961" y="444137"/>
              <a:ext cx="152400" cy="6858000"/>
            </a:xfrm>
            <a:prstGeom prst="rect">
              <a:avLst/>
            </a:prstGeom>
            <a:solidFill>
              <a:srgbClr val="FF3399"/>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FFFFFF"/>
                </a:solidFill>
                <a:latin typeface="Arial"/>
                <a:ea typeface="Arial"/>
                <a:cs typeface="Arial"/>
                <a:sym typeface="Arial"/>
              </a:endParaRPr>
            </a:p>
          </p:txBody>
        </p:sp>
        <p:sp>
          <p:nvSpPr>
            <p:cNvPr id="503" name="Google Shape;503;p26"/>
            <p:cNvSpPr/>
            <p:nvPr/>
          </p:nvSpPr>
          <p:spPr>
            <a:xfrm>
              <a:off x="6792898" y="444137"/>
              <a:ext cx="152400" cy="6858000"/>
            </a:xfrm>
            <a:prstGeom prst="rect">
              <a:avLst/>
            </a:prstGeom>
            <a:solidFill>
              <a:srgbClr val="FFC00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FFFFFF"/>
                </a:solidFill>
                <a:latin typeface="Arial"/>
                <a:ea typeface="Arial"/>
                <a:cs typeface="Arial"/>
                <a:sym typeface="Arial"/>
              </a:endParaRPr>
            </a:p>
          </p:txBody>
        </p:sp>
        <p:sp>
          <p:nvSpPr>
            <p:cNvPr id="504" name="Google Shape;504;p26"/>
            <p:cNvSpPr/>
            <p:nvPr/>
          </p:nvSpPr>
          <p:spPr>
            <a:xfrm>
              <a:off x="6941835" y="444137"/>
              <a:ext cx="152400" cy="6858000"/>
            </a:xfrm>
            <a:prstGeom prst="rect">
              <a:avLst/>
            </a:prstGeom>
            <a:solidFill>
              <a:srgbClr val="ED000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FFFFFF"/>
                </a:solidFill>
                <a:latin typeface="Arial"/>
                <a:ea typeface="Arial"/>
                <a:cs typeface="Arial"/>
                <a:sym typeface="Arial"/>
              </a:endParaRPr>
            </a:p>
          </p:txBody>
        </p:sp>
      </p:grpSp>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