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3"/>
  </p:notesMasterIdLst>
  <p:handoutMasterIdLst>
    <p:handoutMasterId r:id="rId14"/>
  </p:handoutMasterIdLst>
  <p:sldIdLst>
    <p:sldId id="2147479858" r:id="rId6"/>
    <p:sldId id="2147479891" r:id="rId7"/>
    <p:sldId id="2147376039" r:id="rId8"/>
    <p:sldId id="2147479892" r:id="rId9"/>
    <p:sldId id="2147479893" r:id="rId10"/>
    <p:sldId id="2147376169" r:id="rId11"/>
    <p:sldId id="2147479863" r:id="rId12"/>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613A44-40B2-44B6-A3DA-03B575E19F53}" v="1" dt="2026-08-10T17:45:36.834"/>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8:08.733" v="92"/>
      <pc:docMkLst>
        <pc:docMk/>
      </pc:docMkLst>
      <pc:sldChg chg="del">
        <pc:chgData name="Kristian Wengen" userId="a4f7a25e-792c-43d6-9e3e-f65db666c5a7" providerId="ADAL" clId="{7DAC426B-6DA5-4EA0-8618-B41F3E76CD10}" dt="2026-08-10T17:48:06.534" v="0"/>
        <pc:sldMkLst>
          <pc:docMk/>
          <pc:sldMk cId="2335814757" sldId="256"/>
        </pc:sldMkLst>
      </pc:sldChg>
      <pc:sldChg chg="del">
        <pc:chgData name="Kristian Wengen" userId="a4f7a25e-792c-43d6-9e3e-f65db666c5a7" providerId="ADAL" clId="{7DAC426B-6DA5-4EA0-8618-B41F3E76CD10}" dt="2026-08-10T17:48:06.591" v="1"/>
        <pc:sldMkLst>
          <pc:docMk/>
          <pc:sldMk cId="3468134763" sldId="2147375523"/>
        </pc:sldMkLst>
      </pc:sldChg>
      <pc:sldChg chg="del">
        <pc:chgData name="Kristian Wengen" userId="a4f7a25e-792c-43d6-9e3e-f65db666c5a7" providerId="ADAL" clId="{7DAC426B-6DA5-4EA0-8618-B41F3E76CD10}" dt="2026-08-10T17:48:08.716" v="87"/>
        <pc:sldMkLst>
          <pc:docMk/>
          <pc:sldMk cId="1577704269" sldId="2147375817"/>
        </pc:sldMkLst>
      </pc:sldChg>
      <pc:sldChg chg="del">
        <pc:chgData name="Kristian Wengen" userId="a4f7a25e-792c-43d6-9e3e-f65db666c5a7" providerId="ADAL" clId="{7DAC426B-6DA5-4EA0-8618-B41F3E76CD10}" dt="2026-08-10T17:48:06.866" v="11"/>
        <pc:sldMkLst>
          <pc:docMk/>
          <pc:sldMk cId="621031695" sldId="2147375869"/>
        </pc:sldMkLst>
      </pc:sldChg>
      <pc:sldChg chg="del">
        <pc:chgData name="Kristian Wengen" userId="a4f7a25e-792c-43d6-9e3e-f65db666c5a7" providerId="ADAL" clId="{7DAC426B-6DA5-4EA0-8618-B41F3E76CD10}" dt="2026-08-10T17:48:08.126" v="55"/>
        <pc:sldMkLst>
          <pc:docMk/>
          <pc:sldMk cId="3720933661" sldId="2147376034"/>
        </pc:sldMkLst>
      </pc:sldChg>
      <pc:sldChg chg="del">
        <pc:chgData name="Kristian Wengen" userId="a4f7a25e-792c-43d6-9e3e-f65db666c5a7" providerId="ADAL" clId="{7DAC426B-6DA5-4EA0-8618-B41F3E76CD10}" dt="2026-08-10T17:48:07.840" v="42"/>
        <pc:sldMkLst>
          <pc:docMk/>
          <pc:sldMk cId="235391883" sldId="2147376067"/>
        </pc:sldMkLst>
      </pc:sldChg>
      <pc:sldChg chg="del">
        <pc:chgData name="Kristian Wengen" userId="a4f7a25e-792c-43d6-9e3e-f65db666c5a7" providerId="ADAL" clId="{7DAC426B-6DA5-4EA0-8618-B41F3E76CD10}" dt="2026-08-10T17:48:07.184" v="23"/>
        <pc:sldMkLst>
          <pc:docMk/>
          <pc:sldMk cId="1736408414" sldId="2147376069"/>
        </pc:sldMkLst>
      </pc:sldChg>
      <pc:sldChg chg="del">
        <pc:chgData name="Kristian Wengen" userId="a4f7a25e-792c-43d6-9e3e-f65db666c5a7" providerId="ADAL" clId="{7DAC426B-6DA5-4EA0-8618-B41F3E76CD10}" dt="2026-08-10T17:48:07.550" v="32"/>
        <pc:sldMkLst>
          <pc:docMk/>
          <pc:sldMk cId="3117928447" sldId="2147376077"/>
        </pc:sldMkLst>
      </pc:sldChg>
      <pc:sldChg chg="del">
        <pc:chgData name="Kristian Wengen" userId="a4f7a25e-792c-43d6-9e3e-f65db666c5a7" providerId="ADAL" clId="{7DAC426B-6DA5-4EA0-8618-B41F3E76CD10}" dt="2026-08-10T17:48:06.808" v="9"/>
        <pc:sldMkLst>
          <pc:docMk/>
          <pc:sldMk cId="1660876054" sldId="2147376081"/>
        </pc:sldMkLst>
      </pc:sldChg>
      <pc:sldChg chg="del">
        <pc:chgData name="Kristian Wengen" userId="a4f7a25e-792c-43d6-9e3e-f65db666c5a7" providerId="ADAL" clId="{7DAC426B-6DA5-4EA0-8618-B41F3E76CD10}" dt="2026-08-10T17:48:06.833" v="10"/>
        <pc:sldMkLst>
          <pc:docMk/>
          <pc:sldMk cId="2687635490" sldId="2147376083"/>
        </pc:sldMkLst>
      </pc:sldChg>
      <pc:sldChg chg="del">
        <pc:chgData name="Kristian Wengen" userId="a4f7a25e-792c-43d6-9e3e-f65db666c5a7" providerId="ADAL" clId="{7DAC426B-6DA5-4EA0-8618-B41F3E76CD10}" dt="2026-08-10T17:48:07.727" v="37"/>
        <pc:sldMkLst>
          <pc:docMk/>
          <pc:sldMk cId="3842949416" sldId="2147376087"/>
        </pc:sldMkLst>
      </pc:sldChg>
      <pc:sldChg chg="del">
        <pc:chgData name="Kristian Wengen" userId="a4f7a25e-792c-43d6-9e3e-f65db666c5a7" providerId="ADAL" clId="{7DAC426B-6DA5-4EA0-8618-B41F3E76CD10}" dt="2026-08-10T17:48:08.643" v="77"/>
        <pc:sldMkLst>
          <pc:docMk/>
          <pc:sldMk cId="878707752" sldId="2147376099"/>
        </pc:sldMkLst>
      </pc:sldChg>
      <pc:sldChg chg="del">
        <pc:chgData name="Kristian Wengen" userId="a4f7a25e-792c-43d6-9e3e-f65db666c5a7" providerId="ADAL" clId="{7DAC426B-6DA5-4EA0-8618-B41F3E76CD10}" dt="2026-08-10T17:48:08.015" v="50"/>
        <pc:sldMkLst>
          <pc:docMk/>
          <pc:sldMk cId="2094949482" sldId="2147376108"/>
        </pc:sldMkLst>
      </pc:sldChg>
      <pc:sldChg chg="del">
        <pc:chgData name="Kristian Wengen" userId="a4f7a25e-792c-43d6-9e3e-f65db666c5a7" providerId="ADAL" clId="{7DAC426B-6DA5-4EA0-8618-B41F3E76CD10}" dt="2026-08-10T17:48:08.217" v="59"/>
        <pc:sldMkLst>
          <pc:docMk/>
          <pc:sldMk cId="1581286326" sldId="2147376115"/>
        </pc:sldMkLst>
      </pc:sldChg>
      <pc:sldChg chg="del">
        <pc:chgData name="Kristian Wengen" userId="a4f7a25e-792c-43d6-9e3e-f65db666c5a7" providerId="ADAL" clId="{7DAC426B-6DA5-4EA0-8618-B41F3E76CD10}" dt="2026-08-10T17:48:08.687" v="82"/>
        <pc:sldMkLst>
          <pc:docMk/>
          <pc:sldMk cId="3865996994" sldId="2147376124"/>
        </pc:sldMkLst>
      </pc:sldChg>
      <pc:sldChg chg="del">
        <pc:chgData name="Kristian Wengen" userId="a4f7a25e-792c-43d6-9e3e-f65db666c5a7" providerId="ADAL" clId="{7DAC426B-6DA5-4EA0-8618-B41F3E76CD10}" dt="2026-08-10T17:48:08.695" v="83"/>
        <pc:sldMkLst>
          <pc:docMk/>
          <pc:sldMk cId="1399850355" sldId="2147376142"/>
        </pc:sldMkLst>
      </pc:sldChg>
      <pc:sldChg chg="del">
        <pc:chgData name="Kristian Wengen" userId="a4f7a25e-792c-43d6-9e3e-f65db666c5a7" providerId="ADAL" clId="{7DAC426B-6DA5-4EA0-8618-B41F3E76CD10}" dt="2026-08-10T17:48:08.612" v="73"/>
        <pc:sldMkLst>
          <pc:docMk/>
          <pc:sldMk cId="1198592954" sldId="2147376149"/>
        </pc:sldMkLst>
      </pc:sldChg>
      <pc:sldChg chg="del">
        <pc:chgData name="Kristian Wengen" userId="a4f7a25e-792c-43d6-9e3e-f65db666c5a7" providerId="ADAL" clId="{7DAC426B-6DA5-4EA0-8618-B41F3E76CD10}" dt="2026-08-10T17:48:07.799" v="40"/>
        <pc:sldMkLst>
          <pc:docMk/>
          <pc:sldMk cId="2512407755" sldId="2147376150"/>
        </pc:sldMkLst>
      </pc:sldChg>
      <pc:sldChg chg="del">
        <pc:chgData name="Kristian Wengen" userId="a4f7a25e-792c-43d6-9e3e-f65db666c5a7" providerId="ADAL" clId="{7DAC426B-6DA5-4EA0-8618-B41F3E76CD10}" dt="2026-08-10T17:48:06.952" v="15"/>
        <pc:sldMkLst>
          <pc:docMk/>
          <pc:sldMk cId="406044421" sldId="2147376151"/>
        </pc:sldMkLst>
      </pc:sldChg>
      <pc:sldChg chg="del">
        <pc:chgData name="Kristian Wengen" userId="a4f7a25e-792c-43d6-9e3e-f65db666c5a7" providerId="ADAL" clId="{7DAC426B-6DA5-4EA0-8618-B41F3E76CD10}" dt="2026-08-10T17:48:08.668" v="79"/>
        <pc:sldMkLst>
          <pc:docMk/>
          <pc:sldMk cId="591035431" sldId="2147376162"/>
        </pc:sldMkLst>
      </pc:sldChg>
      <pc:sldChg chg="del">
        <pc:chgData name="Kristian Wengen" userId="a4f7a25e-792c-43d6-9e3e-f65db666c5a7" providerId="ADAL" clId="{7DAC426B-6DA5-4EA0-8618-B41F3E76CD10}" dt="2026-08-10T17:48:08.463" v="67"/>
        <pc:sldMkLst>
          <pc:docMk/>
          <pc:sldMk cId="900902869" sldId="2147376170"/>
        </pc:sldMkLst>
      </pc:sldChg>
      <pc:sldChg chg="del">
        <pc:chgData name="Kristian Wengen" userId="a4f7a25e-792c-43d6-9e3e-f65db666c5a7" providerId="ADAL" clId="{7DAC426B-6DA5-4EA0-8618-B41F3E76CD10}" dt="2026-08-10T17:48:08.604" v="72"/>
        <pc:sldMkLst>
          <pc:docMk/>
          <pc:sldMk cId="1547292444" sldId="2147376172"/>
        </pc:sldMkLst>
      </pc:sldChg>
      <pc:sldChg chg="del">
        <pc:chgData name="Kristian Wengen" userId="a4f7a25e-792c-43d6-9e3e-f65db666c5a7" providerId="ADAL" clId="{7DAC426B-6DA5-4EA0-8618-B41F3E76CD10}" dt="2026-08-10T17:48:08.175" v="57"/>
        <pc:sldMkLst>
          <pc:docMk/>
          <pc:sldMk cId="2966623058" sldId="2147376173"/>
        </pc:sldMkLst>
      </pc:sldChg>
      <pc:sldChg chg="del">
        <pc:chgData name="Kristian Wengen" userId="a4f7a25e-792c-43d6-9e3e-f65db666c5a7" providerId="ADAL" clId="{7DAC426B-6DA5-4EA0-8618-B41F3E76CD10}" dt="2026-08-10T17:48:08.060" v="52"/>
        <pc:sldMkLst>
          <pc:docMk/>
          <pc:sldMk cId="1561212375" sldId="2147376174"/>
        </pc:sldMkLst>
      </pc:sldChg>
      <pc:sldChg chg="del">
        <pc:chgData name="Kristian Wengen" userId="a4f7a25e-792c-43d6-9e3e-f65db666c5a7" providerId="ADAL" clId="{7DAC426B-6DA5-4EA0-8618-B41F3E76CD10}" dt="2026-08-10T17:48:07.944" v="47"/>
        <pc:sldMkLst>
          <pc:docMk/>
          <pc:sldMk cId="1400602755" sldId="2147376175"/>
        </pc:sldMkLst>
      </pc:sldChg>
      <pc:sldChg chg="del">
        <pc:chgData name="Kristian Wengen" userId="a4f7a25e-792c-43d6-9e3e-f65db666c5a7" providerId="ADAL" clId="{7DAC426B-6DA5-4EA0-8618-B41F3E76CD10}" dt="2026-08-10T17:48:07.767" v="38"/>
        <pc:sldMkLst>
          <pc:docMk/>
          <pc:sldMk cId="1794746431" sldId="2147376176"/>
        </pc:sldMkLst>
      </pc:sldChg>
      <pc:sldChg chg="del">
        <pc:chgData name="Kristian Wengen" userId="a4f7a25e-792c-43d6-9e3e-f65db666c5a7" providerId="ADAL" clId="{7DAC426B-6DA5-4EA0-8618-B41F3E76CD10}" dt="2026-08-10T17:48:07.784" v="39"/>
        <pc:sldMkLst>
          <pc:docMk/>
          <pc:sldMk cId="2856447883" sldId="2147376177"/>
        </pc:sldMkLst>
      </pc:sldChg>
      <pc:sldChg chg="del">
        <pc:chgData name="Kristian Wengen" userId="a4f7a25e-792c-43d6-9e3e-f65db666c5a7" providerId="ADAL" clId="{7DAC426B-6DA5-4EA0-8618-B41F3E76CD10}" dt="2026-08-10T17:48:07.591" v="33"/>
        <pc:sldMkLst>
          <pc:docMk/>
          <pc:sldMk cId="2597145735" sldId="2147376178"/>
        </pc:sldMkLst>
      </pc:sldChg>
      <pc:sldChg chg="del">
        <pc:chgData name="Kristian Wengen" userId="a4f7a25e-792c-43d6-9e3e-f65db666c5a7" providerId="ADAL" clId="{7DAC426B-6DA5-4EA0-8618-B41F3E76CD10}" dt="2026-08-10T17:48:07.134" v="21"/>
        <pc:sldMkLst>
          <pc:docMk/>
          <pc:sldMk cId="2278353611" sldId="2147376199"/>
        </pc:sldMkLst>
      </pc:sldChg>
      <pc:sldChg chg="del">
        <pc:chgData name="Kristian Wengen" userId="a4f7a25e-792c-43d6-9e3e-f65db666c5a7" providerId="ADAL" clId="{7DAC426B-6DA5-4EA0-8618-B41F3E76CD10}" dt="2026-08-10T17:48:06.732" v="5"/>
        <pc:sldMkLst>
          <pc:docMk/>
          <pc:sldMk cId="796683865" sldId="2147376200"/>
        </pc:sldMkLst>
      </pc:sldChg>
      <pc:sldChg chg="del">
        <pc:chgData name="Kristian Wengen" userId="a4f7a25e-792c-43d6-9e3e-f65db666c5a7" providerId="ADAL" clId="{7DAC426B-6DA5-4EA0-8618-B41F3E76CD10}" dt="2026-08-10T17:48:06.776" v="8"/>
        <pc:sldMkLst>
          <pc:docMk/>
          <pc:sldMk cId="3644796570" sldId="2147470666"/>
        </pc:sldMkLst>
      </pc:sldChg>
      <pc:sldChg chg="del">
        <pc:chgData name="Kristian Wengen" userId="a4f7a25e-792c-43d6-9e3e-f65db666c5a7" providerId="ADAL" clId="{7DAC426B-6DA5-4EA0-8618-B41F3E76CD10}" dt="2026-08-10T17:48:07.820" v="41"/>
        <pc:sldMkLst>
          <pc:docMk/>
          <pc:sldMk cId="1713962671" sldId="2147470667"/>
        </pc:sldMkLst>
      </pc:sldChg>
      <pc:sldChg chg="del">
        <pc:chgData name="Kristian Wengen" userId="a4f7a25e-792c-43d6-9e3e-f65db666c5a7" providerId="ADAL" clId="{7DAC426B-6DA5-4EA0-8618-B41F3E76CD10}" dt="2026-08-10T17:48:06.616" v="2"/>
        <pc:sldMkLst>
          <pc:docMk/>
          <pc:sldMk cId="4092232711" sldId="2147479723"/>
        </pc:sldMkLst>
      </pc:sldChg>
      <pc:sldChg chg="del">
        <pc:chgData name="Kristian Wengen" userId="a4f7a25e-792c-43d6-9e3e-f65db666c5a7" providerId="ADAL" clId="{7DAC426B-6DA5-4EA0-8618-B41F3E76CD10}" dt="2026-08-10T17:48:06.701" v="4"/>
        <pc:sldMkLst>
          <pc:docMk/>
          <pc:sldMk cId="1976424415" sldId="2147479724"/>
        </pc:sldMkLst>
      </pc:sldChg>
      <pc:sldChg chg="del">
        <pc:chgData name="Kristian Wengen" userId="a4f7a25e-792c-43d6-9e3e-f65db666c5a7" providerId="ADAL" clId="{7DAC426B-6DA5-4EA0-8618-B41F3E76CD10}" dt="2026-08-10T17:48:07.085" v="19"/>
        <pc:sldMkLst>
          <pc:docMk/>
          <pc:sldMk cId="2970536799" sldId="2147479728"/>
        </pc:sldMkLst>
      </pc:sldChg>
      <pc:sldChg chg="del">
        <pc:chgData name="Kristian Wengen" userId="a4f7a25e-792c-43d6-9e3e-f65db666c5a7" providerId="ADAL" clId="{7DAC426B-6DA5-4EA0-8618-B41F3E76CD10}" dt="2026-08-10T17:48:07.126" v="20"/>
        <pc:sldMkLst>
          <pc:docMk/>
          <pc:sldMk cId="2076020226" sldId="2147479729"/>
        </pc:sldMkLst>
      </pc:sldChg>
      <pc:sldChg chg="del">
        <pc:chgData name="Kristian Wengen" userId="a4f7a25e-792c-43d6-9e3e-f65db666c5a7" providerId="ADAL" clId="{7DAC426B-6DA5-4EA0-8618-B41F3E76CD10}" dt="2026-08-10T17:48:06.761" v="7"/>
        <pc:sldMkLst>
          <pc:docMk/>
          <pc:sldMk cId="3968772238" sldId="2147479730"/>
        </pc:sldMkLst>
      </pc:sldChg>
      <pc:sldChg chg="del">
        <pc:chgData name="Kristian Wengen" userId="a4f7a25e-792c-43d6-9e3e-f65db666c5a7" providerId="ADAL" clId="{7DAC426B-6DA5-4EA0-8618-B41F3E76CD10}" dt="2026-08-10T17:48:08.515" v="69"/>
        <pc:sldMkLst>
          <pc:docMk/>
          <pc:sldMk cId="723755616" sldId="2147479808"/>
        </pc:sldMkLst>
      </pc:sldChg>
      <pc:sldChg chg="del">
        <pc:chgData name="Kristian Wengen" userId="a4f7a25e-792c-43d6-9e3e-f65db666c5a7" providerId="ADAL" clId="{7DAC426B-6DA5-4EA0-8618-B41F3E76CD10}" dt="2026-08-10T17:48:08.583" v="71"/>
        <pc:sldMkLst>
          <pc:docMk/>
          <pc:sldMk cId="2566647710" sldId="2147479809"/>
        </pc:sldMkLst>
      </pc:sldChg>
      <pc:sldChg chg="del">
        <pc:chgData name="Kristian Wengen" userId="a4f7a25e-792c-43d6-9e3e-f65db666c5a7" providerId="ADAL" clId="{7DAC426B-6DA5-4EA0-8618-B41F3E76CD10}" dt="2026-08-10T17:48:06.662" v="3"/>
        <pc:sldMkLst>
          <pc:docMk/>
          <pc:sldMk cId="1684839718" sldId="2147479822"/>
        </pc:sldMkLst>
      </pc:sldChg>
      <pc:sldChg chg="del">
        <pc:chgData name="Kristian Wengen" userId="a4f7a25e-792c-43d6-9e3e-f65db666c5a7" providerId="ADAL" clId="{7DAC426B-6DA5-4EA0-8618-B41F3E76CD10}" dt="2026-08-10T17:48:06.936" v="14"/>
        <pc:sldMkLst>
          <pc:docMk/>
          <pc:sldMk cId="1045582972" sldId="2147479830"/>
        </pc:sldMkLst>
      </pc:sldChg>
      <pc:sldChg chg="del">
        <pc:chgData name="Kristian Wengen" userId="a4f7a25e-792c-43d6-9e3e-f65db666c5a7" providerId="ADAL" clId="{7DAC426B-6DA5-4EA0-8618-B41F3E76CD10}" dt="2026-08-10T17:48:07.623" v="34"/>
        <pc:sldMkLst>
          <pc:docMk/>
          <pc:sldMk cId="616688062" sldId="2147479832"/>
        </pc:sldMkLst>
      </pc:sldChg>
      <pc:sldChg chg="del">
        <pc:chgData name="Kristian Wengen" userId="a4f7a25e-792c-43d6-9e3e-f65db666c5a7" providerId="ADAL" clId="{7DAC426B-6DA5-4EA0-8618-B41F3E76CD10}" dt="2026-08-10T17:48:06.977" v="16"/>
        <pc:sldMkLst>
          <pc:docMk/>
          <pc:sldMk cId="1177760677" sldId="2147479848"/>
        </pc:sldMkLst>
      </pc:sldChg>
      <pc:sldChg chg="del">
        <pc:chgData name="Kristian Wengen" userId="a4f7a25e-792c-43d6-9e3e-f65db666c5a7" providerId="ADAL" clId="{7DAC426B-6DA5-4EA0-8618-B41F3E76CD10}" dt="2026-08-10T17:48:07.159" v="22"/>
        <pc:sldMkLst>
          <pc:docMk/>
          <pc:sldMk cId="267748280" sldId="2147479849"/>
        </pc:sldMkLst>
      </pc:sldChg>
      <pc:sldChg chg="del">
        <pc:chgData name="Kristian Wengen" userId="a4f7a25e-792c-43d6-9e3e-f65db666c5a7" providerId="ADAL" clId="{7DAC426B-6DA5-4EA0-8618-B41F3E76CD10}" dt="2026-08-10T17:48:07.426" v="29"/>
        <pc:sldMkLst>
          <pc:docMk/>
          <pc:sldMk cId="1891970049" sldId="2147479850"/>
        </pc:sldMkLst>
      </pc:sldChg>
      <pc:sldChg chg="del">
        <pc:chgData name="Kristian Wengen" userId="a4f7a25e-792c-43d6-9e3e-f65db666c5a7" providerId="ADAL" clId="{7DAC426B-6DA5-4EA0-8618-B41F3E76CD10}" dt="2026-08-10T17:48:07.650" v="35"/>
        <pc:sldMkLst>
          <pc:docMk/>
          <pc:sldMk cId="2644989718" sldId="2147479851"/>
        </pc:sldMkLst>
      </pc:sldChg>
      <pc:sldChg chg="del">
        <pc:chgData name="Kristian Wengen" userId="a4f7a25e-792c-43d6-9e3e-f65db666c5a7" providerId="ADAL" clId="{7DAC426B-6DA5-4EA0-8618-B41F3E76CD10}" dt="2026-08-10T17:48:07.863" v="43"/>
        <pc:sldMkLst>
          <pc:docMk/>
          <pc:sldMk cId="160020122" sldId="2147479853"/>
        </pc:sldMkLst>
      </pc:sldChg>
      <pc:sldChg chg="del">
        <pc:chgData name="Kristian Wengen" userId="a4f7a25e-792c-43d6-9e3e-f65db666c5a7" providerId="ADAL" clId="{7DAC426B-6DA5-4EA0-8618-B41F3E76CD10}" dt="2026-08-10T17:48:07.967" v="48"/>
        <pc:sldMkLst>
          <pc:docMk/>
          <pc:sldMk cId="3345728836" sldId="2147479854"/>
        </pc:sldMkLst>
      </pc:sldChg>
      <pc:sldChg chg="del">
        <pc:chgData name="Kristian Wengen" userId="a4f7a25e-792c-43d6-9e3e-f65db666c5a7" providerId="ADAL" clId="{7DAC426B-6DA5-4EA0-8618-B41F3E76CD10}" dt="2026-08-10T17:48:08.083" v="53"/>
        <pc:sldMkLst>
          <pc:docMk/>
          <pc:sldMk cId="2228185042" sldId="2147479855"/>
        </pc:sldMkLst>
      </pc:sldChg>
      <pc:sldChg chg="del">
        <pc:chgData name="Kristian Wengen" userId="a4f7a25e-792c-43d6-9e3e-f65db666c5a7" providerId="ADAL" clId="{7DAC426B-6DA5-4EA0-8618-B41F3E76CD10}" dt="2026-08-10T17:48:08.198" v="58"/>
        <pc:sldMkLst>
          <pc:docMk/>
          <pc:sldMk cId="258718920" sldId="2147479856"/>
        </pc:sldMkLst>
      </pc:sldChg>
      <pc:sldChg chg="del">
        <pc:chgData name="Kristian Wengen" userId="a4f7a25e-792c-43d6-9e3e-f65db666c5a7" providerId="ADAL" clId="{7DAC426B-6DA5-4EA0-8618-B41F3E76CD10}" dt="2026-08-10T17:48:08.368" v="64"/>
        <pc:sldMkLst>
          <pc:docMk/>
          <pc:sldMk cId="76798040" sldId="2147479857"/>
        </pc:sldMkLst>
      </pc:sldChg>
      <pc:sldChg chg="del">
        <pc:chgData name="Kristian Wengen" userId="a4f7a25e-792c-43d6-9e3e-f65db666c5a7" providerId="ADAL" clId="{7DAC426B-6DA5-4EA0-8618-B41F3E76CD10}" dt="2026-08-10T17:48:08.617" v="74"/>
        <pc:sldMkLst>
          <pc:docMk/>
          <pc:sldMk cId="2821783250" sldId="2147479859"/>
        </pc:sldMkLst>
      </pc:sldChg>
      <pc:sldChg chg="del">
        <pc:chgData name="Kristian Wengen" userId="a4f7a25e-792c-43d6-9e3e-f65db666c5a7" providerId="ADAL" clId="{7DAC426B-6DA5-4EA0-8618-B41F3E76CD10}" dt="2026-08-10T17:48:08.733" v="92"/>
        <pc:sldMkLst>
          <pc:docMk/>
          <pc:sldMk cId="1533632149" sldId="2147479861"/>
        </pc:sldMkLst>
      </pc:sldChg>
      <pc:sldChg chg="del">
        <pc:chgData name="Kristian Wengen" userId="a4f7a25e-792c-43d6-9e3e-f65db666c5a7" providerId="ADAL" clId="{7DAC426B-6DA5-4EA0-8618-B41F3E76CD10}" dt="2026-08-10T17:48:06.744" v="6"/>
        <pc:sldMkLst>
          <pc:docMk/>
          <pc:sldMk cId="1109103323" sldId="2147479862"/>
        </pc:sldMkLst>
      </pc:sldChg>
      <pc:sldChg chg="del">
        <pc:chgData name="Kristian Wengen" userId="a4f7a25e-792c-43d6-9e3e-f65db666c5a7" providerId="ADAL" clId="{7DAC426B-6DA5-4EA0-8618-B41F3E76CD10}" dt="2026-08-10T17:48:06.888" v="12"/>
        <pc:sldMkLst>
          <pc:docMk/>
          <pc:sldMk cId="4208920208" sldId="2147479864"/>
        </pc:sldMkLst>
      </pc:sldChg>
      <pc:sldChg chg="del">
        <pc:chgData name="Kristian Wengen" userId="a4f7a25e-792c-43d6-9e3e-f65db666c5a7" providerId="ADAL" clId="{7DAC426B-6DA5-4EA0-8618-B41F3E76CD10}" dt="2026-08-10T17:48:06.920" v="13"/>
        <pc:sldMkLst>
          <pc:docMk/>
          <pc:sldMk cId="3242081150" sldId="2147479865"/>
        </pc:sldMkLst>
      </pc:sldChg>
      <pc:sldChg chg="del">
        <pc:chgData name="Kristian Wengen" userId="a4f7a25e-792c-43d6-9e3e-f65db666c5a7" providerId="ADAL" clId="{7DAC426B-6DA5-4EA0-8618-B41F3E76CD10}" dt="2026-08-10T17:48:07.018" v="17"/>
        <pc:sldMkLst>
          <pc:docMk/>
          <pc:sldMk cId="32157591" sldId="2147479866"/>
        </pc:sldMkLst>
      </pc:sldChg>
      <pc:sldChg chg="del">
        <pc:chgData name="Kristian Wengen" userId="a4f7a25e-792c-43d6-9e3e-f65db666c5a7" providerId="ADAL" clId="{7DAC426B-6DA5-4EA0-8618-B41F3E76CD10}" dt="2026-08-10T17:48:07.051" v="18"/>
        <pc:sldMkLst>
          <pc:docMk/>
          <pc:sldMk cId="2060994642" sldId="2147479867"/>
        </pc:sldMkLst>
      </pc:sldChg>
      <pc:sldChg chg="del">
        <pc:chgData name="Kristian Wengen" userId="a4f7a25e-792c-43d6-9e3e-f65db666c5a7" providerId="ADAL" clId="{7DAC426B-6DA5-4EA0-8618-B41F3E76CD10}" dt="2026-08-10T17:48:07.226" v="24"/>
        <pc:sldMkLst>
          <pc:docMk/>
          <pc:sldMk cId="1451555625" sldId="2147479868"/>
        </pc:sldMkLst>
      </pc:sldChg>
      <pc:sldChg chg="del">
        <pc:chgData name="Kristian Wengen" userId="a4f7a25e-792c-43d6-9e3e-f65db666c5a7" providerId="ADAL" clId="{7DAC426B-6DA5-4EA0-8618-B41F3E76CD10}" dt="2026-08-10T17:48:07.280" v="25"/>
        <pc:sldMkLst>
          <pc:docMk/>
          <pc:sldMk cId="1799559283" sldId="2147479869"/>
        </pc:sldMkLst>
      </pc:sldChg>
      <pc:sldChg chg="del">
        <pc:chgData name="Kristian Wengen" userId="a4f7a25e-792c-43d6-9e3e-f65db666c5a7" providerId="ADAL" clId="{7DAC426B-6DA5-4EA0-8618-B41F3E76CD10}" dt="2026-08-10T17:48:07.331" v="26"/>
        <pc:sldMkLst>
          <pc:docMk/>
          <pc:sldMk cId="2450563044" sldId="2147479870"/>
        </pc:sldMkLst>
      </pc:sldChg>
      <pc:sldChg chg="del">
        <pc:chgData name="Kristian Wengen" userId="a4f7a25e-792c-43d6-9e3e-f65db666c5a7" providerId="ADAL" clId="{7DAC426B-6DA5-4EA0-8618-B41F3E76CD10}" dt="2026-08-10T17:48:07.382" v="27"/>
        <pc:sldMkLst>
          <pc:docMk/>
          <pc:sldMk cId="435480212" sldId="2147479871"/>
        </pc:sldMkLst>
      </pc:sldChg>
      <pc:sldChg chg="del">
        <pc:chgData name="Kristian Wengen" userId="a4f7a25e-792c-43d6-9e3e-f65db666c5a7" providerId="ADAL" clId="{7DAC426B-6DA5-4EA0-8618-B41F3E76CD10}" dt="2026-08-10T17:48:07.404" v="28"/>
        <pc:sldMkLst>
          <pc:docMk/>
          <pc:sldMk cId="692239622" sldId="2147479872"/>
        </pc:sldMkLst>
      </pc:sldChg>
      <pc:sldChg chg="del">
        <pc:chgData name="Kristian Wengen" userId="a4f7a25e-792c-43d6-9e3e-f65db666c5a7" providerId="ADAL" clId="{7DAC426B-6DA5-4EA0-8618-B41F3E76CD10}" dt="2026-08-10T17:48:07.453" v="30"/>
        <pc:sldMkLst>
          <pc:docMk/>
          <pc:sldMk cId="3792707249" sldId="2147479873"/>
        </pc:sldMkLst>
      </pc:sldChg>
      <pc:sldChg chg="del">
        <pc:chgData name="Kristian Wengen" userId="a4f7a25e-792c-43d6-9e3e-f65db666c5a7" providerId="ADAL" clId="{7DAC426B-6DA5-4EA0-8618-B41F3E76CD10}" dt="2026-08-10T17:48:07.482" v="31"/>
        <pc:sldMkLst>
          <pc:docMk/>
          <pc:sldMk cId="4005220493" sldId="2147479874"/>
        </pc:sldMkLst>
      </pc:sldChg>
      <pc:sldChg chg="del">
        <pc:chgData name="Kristian Wengen" userId="a4f7a25e-792c-43d6-9e3e-f65db666c5a7" providerId="ADAL" clId="{7DAC426B-6DA5-4EA0-8618-B41F3E76CD10}" dt="2026-08-10T17:48:07.677" v="36"/>
        <pc:sldMkLst>
          <pc:docMk/>
          <pc:sldMk cId="2586005496" sldId="2147479875"/>
        </pc:sldMkLst>
      </pc:sldChg>
      <pc:sldChg chg="del">
        <pc:chgData name="Kristian Wengen" userId="a4f7a25e-792c-43d6-9e3e-f65db666c5a7" providerId="ADAL" clId="{7DAC426B-6DA5-4EA0-8618-B41F3E76CD10}" dt="2026-08-10T17:48:07.882" v="44"/>
        <pc:sldMkLst>
          <pc:docMk/>
          <pc:sldMk cId="3022752248" sldId="2147479876"/>
        </pc:sldMkLst>
      </pc:sldChg>
      <pc:sldChg chg="del">
        <pc:chgData name="Kristian Wengen" userId="a4f7a25e-792c-43d6-9e3e-f65db666c5a7" providerId="ADAL" clId="{7DAC426B-6DA5-4EA0-8618-B41F3E76CD10}" dt="2026-08-10T17:48:07.898" v="45"/>
        <pc:sldMkLst>
          <pc:docMk/>
          <pc:sldMk cId="1618971652" sldId="2147479877"/>
        </pc:sldMkLst>
      </pc:sldChg>
      <pc:sldChg chg="del">
        <pc:chgData name="Kristian Wengen" userId="a4f7a25e-792c-43d6-9e3e-f65db666c5a7" providerId="ADAL" clId="{7DAC426B-6DA5-4EA0-8618-B41F3E76CD10}" dt="2026-08-10T17:48:07.928" v="46"/>
        <pc:sldMkLst>
          <pc:docMk/>
          <pc:sldMk cId="1664474179" sldId="2147479878"/>
        </pc:sldMkLst>
      </pc:sldChg>
      <pc:sldChg chg="del">
        <pc:chgData name="Kristian Wengen" userId="a4f7a25e-792c-43d6-9e3e-f65db666c5a7" providerId="ADAL" clId="{7DAC426B-6DA5-4EA0-8618-B41F3E76CD10}" dt="2026-08-10T17:48:07.993" v="49"/>
        <pc:sldMkLst>
          <pc:docMk/>
          <pc:sldMk cId="2264230932" sldId="2147479879"/>
        </pc:sldMkLst>
      </pc:sldChg>
      <pc:sldChg chg="del">
        <pc:chgData name="Kristian Wengen" userId="a4f7a25e-792c-43d6-9e3e-f65db666c5a7" providerId="ADAL" clId="{7DAC426B-6DA5-4EA0-8618-B41F3E76CD10}" dt="2026-08-10T17:48:08.042" v="51"/>
        <pc:sldMkLst>
          <pc:docMk/>
          <pc:sldMk cId="2597244266" sldId="2147479880"/>
        </pc:sldMkLst>
      </pc:sldChg>
      <pc:sldChg chg="del">
        <pc:chgData name="Kristian Wengen" userId="a4f7a25e-792c-43d6-9e3e-f65db666c5a7" providerId="ADAL" clId="{7DAC426B-6DA5-4EA0-8618-B41F3E76CD10}" dt="2026-08-10T17:48:08.094" v="54"/>
        <pc:sldMkLst>
          <pc:docMk/>
          <pc:sldMk cId="1570604061" sldId="2147479881"/>
        </pc:sldMkLst>
      </pc:sldChg>
      <pc:sldChg chg="del">
        <pc:chgData name="Kristian Wengen" userId="a4f7a25e-792c-43d6-9e3e-f65db666c5a7" providerId="ADAL" clId="{7DAC426B-6DA5-4EA0-8618-B41F3E76CD10}" dt="2026-08-10T17:48:08.155" v="56"/>
        <pc:sldMkLst>
          <pc:docMk/>
          <pc:sldMk cId="3278564208" sldId="2147479882"/>
        </pc:sldMkLst>
      </pc:sldChg>
      <pc:sldChg chg="del">
        <pc:chgData name="Kristian Wengen" userId="a4f7a25e-792c-43d6-9e3e-f65db666c5a7" providerId="ADAL" clId="{7DAC426B-6DA5-4EA0-8618-B41F3E76CD10}" dt="2026-08-10T17:48:08.253" v="60"/>
        <pc:sldMkLst>
          <pc:docMk/>
          <pc:sldMk cId="312760712" sldId="2147479883"/>
        </pc:sldMkLst>
      </pc:sldChg>
      <pc:sldChg chg="del">
        <pc:chgData name="Kristian Wengen" userId="a4f7a25e-792c-43d6-9e3e-f65db666c5a7" providerId="ADAL" clId="{7DAC426B-6DA5-4EA0-8618-B41F3E76CD10}" dt="2026-08-10T17:48:08.286" v="61"/>
        <pc:sldMkLst>
          <pc:docMk/>
          <pc:sldMk cId="779552864" sldId="2147479884"/>
        </pc:sldMkLst>
      </pc:sldChg>
      <pc:sldChg chg="del">
        <pc:chgData name="Kristian Wengen" userId="a4f7a25e-792c-43d6-9e3e-f65db666c5a7" providerId="ADAL" clId="{7DAC426B-6DA5-4EA0-8618-B41F3E76CD10}" dt="2026-08-10T17:48:08.328" v="62"/>
        <pc:sldMkLst>
          <pc:docMk/>
          <pc:sldMk cId="3441666033" sldId="2147479885"/>
        </pc:sldMkLst>
      </pc:sldChg>
      <pc:sldChg chg="del">
        <pc:chgData name="Kristian Wengen" userId="a4f7a25e-792c-43d6-9e3e-f65db666c5a7" providerId="ADAL" clId="{7DAC426B-6DA5-4EA0-8618-B41F3E76CD10}" dt="2026-08-10T17:48:08.351" v="63"/>
        <pc:sldMkLst>
          <pc:docMk/>
          <pc:sldMk cId="2202493052" sldId="2147479886"/>
        </pc:sldMkLst>
      </pc:sldChg>
      <pc:sldChg chg="del">
        <pc:chgData name="Kristian Wengen" userId="a4f7a25e-792c-43d6-9e3e-f65db666c5a7" providerId="ADAL" clId="{7DAC426B-6DA5-4EA0-8618-B41F3E76CD10}" dt="2026-08-10T17:48:08.380" v="65"/>
        <pc:sldMkLst>
          <pc:docMk/>
          <pc:sldMk cId="3727592726" sldId="2147479887"/>
        </pc:sldMkLst>
      </pc:sldChg>
      <pc:sldChg chg="del">
        <pc:chgData name="Kristian Wengen" userId="a4f7a25e-792c-43d6-9e3e-f65db666c5a7" providerId="ADAL" clId="{7DAC426B-6DA5-4EA0-8618-B41F3E76CD10}" dt="2026-08-10T17:48:08.430" v="66"/>
        <pc:sldMkLst>
          <pc:docMk/>
          <pc:sldMk cId="979530384" sldId="2147479888"/>
        </pc:sldMkLst>
      </pc:sldChg>
      <pc:sldChg chg="del">
        <pc:chgData name="Kristian Wengen" userId="a4f7a25e-792c-43d6-9e3e-f65db666c5a7" providerId="ADAL" clId="{7DAC426B-6DA5-4EA0-8618-B41F3E76CD10}" dt="2026-08-10T17:48:08.482" v="68"/>
        <pc:sldMkLst>
          <pc:docMk/>
          <pc:sldMk cId="3596500433" sldId="2147479889"/>
        </pc:sldMkLst>
      </pc:sldChg>
      <pc:sldChg chg="del">
        <pc:chgData name="Kristian Wengen" userId="a4f7a25e-792c-43d6-9e3e-f65db666c5a7" providerId="ADAL" clId="{7DAC426B-6DA5-4EA0-8618-B41F3E76CD10}" dt="2026-08-10T17:48:08.544" v="70"/>
        <pc:sldMkLst>
          <pc:docMk/>
          <pc:sldMk cId="661099457" sldId="2147479890"/>
        </pc:sldMkLst>
      </pc:sldChg>
      <pc:sldChg chg="del">
        <pc:chgData name="Kristian Wengen" userId="a4f7a25e-792c-43d6-9e3e-f65db666c5a7" providerId="ADAL" clId="{7DAC426B-6DA5-4EA0-8618-B41F3E76CD10}" dt="2026-08-10T17:48:08.625" v="75"/>
        <pc:sldMkLst>
          <pc:docMk/>
          <pc:sldMk cId="3174558625" sldId="2147479894"/>
        </pc:sldMkLst>
      </pc:sldChg>
      <pc:sldChg chg="del">
        <pc:chgData name="Kristian Wengen" userId="a4f7a25e-792c-43d6-9e3e-f65db666c5a7" providerId="ADAL" clId="{7DAC426B-6DA5-4EA0-8618-B41F3E76CD10}" dt="2026-08-10T17:48:08.633" v="76"/>
        <pc:sldMkLst>
          <pc:docMk/>
          <pc:sldMk cId="3188415008" sldId="2147479895"/>
        </pc:sldMkLst>
      </pc:sldChg>
      <pc:sldChg chg="del">
        <pc:chgData name="Kristian Wengen" userId="a4f7a25e-792c-43d6-9e3e-f65db666c5a7" providerId="ADAL" clId="{7DAC426B-6DA5-4EA0-8618-B41F3E76CD10}" dt="2026-08-10T17:48:08.655" v="78"/>
        <pc:sldMkLst>
          <pc:docMk/>
          <pc:sldMk cId="2328981936" sldId="2147479896"/>
        </pc:sldMkLst>
      </pc:sldChg>
      <pc:sldChg chg="del">
        <pc:chgData name="Kristian Wengen" userId="a4f7a25e-792c-43d6-9e3e-f65db666c5a7" providerId="ADAL" clId="{7DAC426B-6DA5-4EA0-8618-B41F3E76CD10}" dt="2026-08-10T17:48:08.677" v="81"/>
        <pc:sldMkLst>
          <pc:docMk/>
          <pc:sldMk cId="4226546112" sldId="2147479898"/>
        </pc:sldMkLst>
      </pc:sldChg>
      <pc:sldChg chg="del">
        <pc:chgData name="Kristian Wengen" userId="a4f7a25e-792c-43d6-9e3e-f65db666c5a7" providerId="ADAL" clId="{7DAC426B-6DA5-4EA0-8618-B41F3E76CD10}" dt="2026-08-10T17:48:08.700" v="84"/>
        <pc:sldMkLst>
          <pc:docMk/>
          <pc:sldMk cId="2991326874" sldId="2147479899"/>
        </pc:sldMkLst>
      </pc:sldChg>
      <pc:sldChg chg="del">
        <pc:chgData name="Kristian Wengen" userId="a4f7a25e-792c-43d6-9e3e-f65db666c5a7" providerId="ADAL" clId="{7DAC426B-6DA5-4EA0-8618-B41F3E76CD10}" dt="2026-08-10T17:48:08.703" v="85"/>
        <pc:sldMkLst>
          <pc:docMk/>
          <pc:sldMk cId="1351987674" sldId="2147479900"/>
        </pc:sldMkLst>
      </pc:sldChg>
      <pc:sldChg chg="del">
        <pc:chgData name="Kristian Wengen" userId="a4f7a25e-792c-43d6-9e3e-f65db666c5a7" providerId="ADAL" clId="{7DAC426B-6DA5-4EA0-8618-B41F3E76CD10}" dt="2026-08-10T17:48:08.712" v="86"/>
        <pc:sldMkLst>
          <pc:docMk/>
          <pc:sldMk cId="3133530808" sldId="2147479901"/>
        </pc:sldMkLst>
      </pc:sldChg>
      <pc:sldChg chg="del">
        <pc:chgData name="Kristian Wengen" userId="a4f7a25e-792c-43d6-9e3e-f65db666c5a7" providerId="ADAL" clId="{7DAC426B-6DA5-4EA0-8618-B41F3E76CD10}" dt="2026-08-10T17:48:08.716" v="88"/>
        <pc:sldMkLst>
          <pc:docMk/>
          <pc:sldMk cId="364894244" sldId="2147479902"/>
        </pc:sldMkLst>
      </pc:sldChg>
      <pc:sldChg chg="del">
        <pc:chgData name="Kristian Wengen" userId="a4f7a25e-792c-43d6-9e3e-f65db666c5a7" providerId="ADAL" clId="{7DAC426B-6DA5-4EA0-8618-B41F3E76CD10}" dt="2026-08-10T17:48:08.725" v="89"/>
        <pc:sldMkLst>
          <pc:docMk/>
          <pc:sldMk cId="4075106539" sldId="2147479903"/>
        </pc:sldMkLst>
      </pc:sldChg>
      <pc:sldChg chg="del">
        <pc:chgData name="Kristian Wengen" userId="a4f7a25e-792c-43d6-9e3e-f65db666c5a7" providerId="ADAL" clId="{7DAC426B-6DA5-4EA0-8618-B41F3E76CD10}" dt="2026-08-10T17:48:08.727" v="90"/>
        <pc:sldMkLst>
          <pc:docMk/>
          <pc:sldMk cId="3612525284" sldId="2147479904"/>
        </pc:sldMkLst>
      </pc:sldChg>
      <pc:sldChg chg="del">
        <pc:chgData name="Kristian Wengen" userId="a4f7a25e-792c-43d6-9e3e-f65db666c5a7" providerId="ADAL" clId="{7DAC426B-6DA5-4EA0-8618-B41F3E76CD10}" dt="2026-08-10T17:48:08.727" v="91"/>
        <pc:sldMkLst>
          <pc:docMk/>
          <pc:sldMk cId="4208868031" sldId="2147479905"/>
        </pc:sldMkLst>
      </pc:sldChg>
      <pc:sldChg chg="del">
        <pc:chgData name="Kristian Wengen" userId="a4f7a25e-792c-43d6-9e3e-f65db666c5a7" providerId="ADAL" clId="{7DAC426B-6DA5-4EA0-8618-B41F3E76CD10}" dt="2026-08-10T17:48:08.677" v="80"/>
        <pc:sldMkLst>
          <pc:docMk/>
          <pc:sldMk cId="1337059727" sldId="2147479908"/>
        </pc:sldMkLst>
      </pc:sldChg>
      <pc:sldMasterChg chg="delSldLayout">
        <pc:chgData name="Kristian Wengen" userId="a4f7a25e-792c-43d6-9e3e-f65db666c5a7" providerId="ADAL" clId="{7DAC426B-6DA5-4EA0-8618-B41F3E76CD10}" dt="2026-08-10T17:48:07.482" v="31"/>
        <pc:sldMasterMkLst>
          <pc:docMk/>
          <pc:sldMasterMk cId="1377184672" sldId="2147484005"/>
        </pc:sldMasterMkLst>
        <pc:sldLayoutChg chg="del">
          <pc:chgData name="Kristian Wengen" userId="a4f7a25e-792c-43d6-9e3e-f65db666c5a7" providerId="ADAL" clId="{7DAC426B-6DA5-4EA0-8618-B41F3E76CD10}" dt="2026-08-10T17:48:07.482" v="31"/>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8:06.534" v="0"/>
        <pc:sldMasterMkLst>
          <pc:docMk/>
          <pc:sldMasterMk cId="966465726" sldId="2147484412"/>
        </pc:sldMasterMkLst>
        <pc:sldLayoutChg chg="del">
          <pc:chgData name="Kristian Wengen" userId="a4f7a25e-792c-43d6-9e3e-f65db666c5a7" providerId="ADAL" clId="{7DAC426B-6DA5-4EA0-8618-B41F3E76CD10}" dt="2026-08-10T17:48:06.534"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8:06.534"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F8E2375-F1B1-284C-A827-B0E603FDBDD8}" type="slidenum">
              <a:rPr lang="en-US" smtClean="0"/>
              <a:t>2</a:t>
            </a:fld>
            <a:endParaRPr lang="en-US"/>
          </a:p>
        </p:txBody>
      </p:sp>
    </p:spTree>
    <p:extLst>
      <p:ext uri="{BB962C8B-B14F-4D97-AF65-F5344CB8AC3E}">
        <p14:creationId xmlns:p14="http://schemas.microsoft.com/office/powerpoint/2010/main" val="938878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C5D8-D9E6-327E-66B3-EA344BC41BD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501C0BA-F0A2-D3C4-D417-BD67A093A1D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E0FBBA8-A8BD-7734-5A28-17014C184BF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7497ECF2-E8ED-6614-C990-52B6437A215D}"/>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3415164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E2375-F1B1-284C-A827-B0E603FDBDD8}" type="slidenum">
              <a:rPr lang="en-US" smtClean="0"/>
              <a:t>6</a:t>
            </a:fld>
            <a:endParaRPr lang="en-US"/>
          </a:p>
        </p:txBody>
      </p:sp>
    </p:spTree>
    <p:extLst>
      <p:ext uri="{BB962C8B-B14F-4D97-AF65-F5344CB8AC3E}">
        <p14:creationId xmlns:p14="http://schemas.microsoft.com/office/powerpoint/2010/main" val="1782085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68928-FF3C-74A0-310A-9C22CDD34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AF524-5145-1237-BC8C-2CE0770CC0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FE475-306A-1391-AD16-88C3D7F379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94B4F-A789-21E8-F978-FE3F2B28331C}"/>
              </a:ext>
            </a:extLst>
          </p:cNvPr>
          <p:cNvSpPr>
            <a:spLocks noGrp="1"/>
          </p:cNvSpPr>
          <p:nvPr>
            <p:ph type="sldNum" sz="quarter" idx="5"/>
          </p:nvPr>
        </p:nvSpPr>
        <p:spPr/>
        <p:txBody>
          <a:bodyPr/>
          <a:lstStyle/>
          <a:p>
            <a:fld id="{6F8E2375-F1B1-284C-A827-B0E603FDBDD8}" type="slidenum">
              <a:rPr lang="en-US" smtClean="0"/>
              <a:t>7</a:t>
            </a:fld>
            <a:endParaRPr lang="en-US"/>
          </a:p>
        </p:txBody>
      </p:sp>
    </p:spTree>
    <p:extLst>
      <p:ext uri="{BB962C8B-B14F-4D97-AF65-F5344CB8AC3E}">
        <p14:creationId xmlns:p14="http://schemas.microsoft.com/office/powerpoint/2010/main" val="30909753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F5118-AD09-1425-CD64-C8F08454CFA2}"/>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4FCA4FC-8FA0-6C6A-C0BE-1FC3231D5B9C}"/>
              </a:ext>
            </a:extLst>
          </p:cNvPr>
          <p:cNvSpPr>
            <a:spLocks noGrp="1"/>
          </p:cNvSpPr>
          <p:nvPr>
            <p:ph type="body" sz="quarter" idx="13"/>
          </p:nvPr>
        </p:nvSpPr>
        <p:spPr/>
        <p:txBody>
          <a:bodyPr/>
          <a:lstStyle/>
          <a:p>
            <a:r>
              <a:rPr lang="sv-SE" dirty="0"/>
              <a:t>11</a:t>
            </a:r>
          </a:p>
        </p:txBody>
      </p:sp>
      <p:sp>
        <p:nvSpPr>
          <p:cNvPr id="3" name="Rubrik 2">
            <a:extLst>
              <a:ext uri="{FF2B5EF4-FFF2-40B4-BE49-F238E27FC236}">
                <a16:creationId xmlns:a16="http://schemas.microsoft.com/office/drawing/2014/main" id="{ADF2839C-FCF1-10EF-9C3A-6FAF89D9F736}"/>
              </a:ext>
            </a:extLst>
          </p:cNvPr>
          <p:cNvSpPr>
            <a:spLocks noGrp="1"/>
          </p:cNvSpPr>
          <p:nvPr>
            <p:ph type="ctrTitle"/>
          </p:nvPr>
        </p:nvSpPr>
        <p:spPr>
          <a:xfrm>
            <a:off x="1525587" y="2030413"/>
            <a:ext cx="7810437" cy="2387600"/>
          </a:xfrm>
        </p:spPr>
        <p:txBody>
          <a:bodyPr/>
          <a:lstStyle/>
          <a:p>
            <a:r>
              <a:rPr lang="en-US" sz="4800" noProof="1"/>
              <a:t>Scaling strategy </a:t>
            </a:r>
            <a:br>
              <a:rPr lang="en-US" sz="4800" noProof="1"/>
            </a:br>
            <a:r>
              <a:rPr lang="en-US" sz="4800" noProof="1"/>
              <a:t>and action plan</a:t>
            </a:r>
            <a:endParaRPr lang="sv-SE" dirty="0"/>
          </a:p>
        </p:txBody>
      </p:sp>
    </p:spTree>
    <p:extLst>
      <p:ext uri="{BB962C8B-B14F-4D97-AF65-F5344CB8AC3E}">
        <p14:creationId xmlns:p14="http://schemas.microsoft.com/office/powerpoint/2010/main" val="266213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AE2A3-F830-05D6-DAF5-44CB403F5CC0}"/>
            </a:ext>
          </a:extLst>
        </p:cNvPr>
        <p:cNvGrpSpPr/>
        <p:nvPr/>
      </p:nvGrpSpPr>
      <p:grpSpPr>
        <a:xfrm>
          <a:off x="0" y="0"/>
          <a:ext cx="0" cy="0"/>
          <a:chOff x="0" y="0"/>
          <a:chExt cx="0" cy="0"/>
        </a:xfrm>
      </p:grpSpPr>
      <p:pic>
        <p:nvPicPr>
          <p:cNvPr id="6" name="Picture Placeholder 3">
            <a:extLst>
              <a:ext uri="{FF2B5EF4-FFF2-40B4-BE49-F238E27FC236}">
                <a16:creationId xmlns:a16="http://schemas.microsoft.com/office/drawing/2014/main" id="{60C09458-15FA-F3E6-9BE6-9B83B2B3CCBA}"/>
              </a:ext>
            </a:extLst>
          </p:cNvPr>
          <p:cNvPicPr>
            <a:picLocks noChangeAspect="1"/>
          </p:cNvPicPr>
          <p:nvPr/>
        </p:nvPicPr>
        <p:blipFill>
          <a:blip r:embed="rId3">
            <a:alphaModFix amt="90000"/>
            <a:extLst>
              <a:ext uri="{28A0092B-C50C-407E-A947-70E740481C1C}">
                <a14:useLocalDpi xmlns:a14="http://schemas.microsoft.com/office/drawing/2010/main" val="0"/>
              </a:ext>
            </a:extLst>
          </a:blip>
          <a:srcRect l="15059" r="26771"/>
          <a:stretch>
            <a:fillRect/>
          </a:stretch>
        </p:blipFill>
        <p:spPr>
          <a:xfrm>
            <a:off x="6713699" y="1603022"/>
            <a:ext cx="4025702" cy="4545852"/>
          </a:xfrm>
          <a:prstGeom prst="rect">
            <a:avLst/>
          </a:prstGeom>
          <a:solidFill>
            <a:schemeClr val="accent2">
              <a:lumMod val="20000"/>
              <a:lumOff val="80000"/>
            </a:schemeClr>
          </a:solidFill>
        </p:spPr>
      </p:pic>
      <p:grpSp>
        <p:nvGrpSpPr>
          <p:cNvPr id="7" name="Group 330">
            <a:extLst>
              <a:ext uri="{FF2B5EF4-FFF2-40B4-BE49-F238E27FC236}">
                <a16:creationId xmlns:a16="http://schemas.microsoft.com/office/drawing/2014/main" id="{CFF2C96B-1F83-5123-FA15-C266B8B7C04F}"/>
              </a:ext>
            </a:extLst>
          </p:cNvPr>
          <p:cNvGrpSpPr/>
          <p:nvPr/>
        </p:nvGrpSpPr>
        <p:grpSpPr>
          <a:xfrm>
            <a:off x="7296534" y="2058000"/>
            <a:ext cx="372119" cy="372111"/>
            <a:chOff x="8287453" y="5303710"/>
            <a:chExt cx="446373" cy="446364"/>
          </a:xfrm>
          <a:noFill/>
        </p:grpSpPr>
        <p:sp>
          <p:nvSpPr>
            <p:cNvPr id="8" name="Free Form 331">
              <a:extLst>
                <a:ext uri="{FF2B5EF4-FFF2-40B4-BE49-F238E27FC236}">
                  <a16:creationId xmlns:a16="http://schemas.microsoft.com/office/drawing/2014/main" id="{9AC23A5B-857E-7B44-52DC-CBC8106D85B2}"/>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9" name="Free Form 332">
              <a:extLst>
                <a:ext uri="{FF2B5EF4-FFF2-40B4-BE49-F238E27FC236}">
                  <a16:creationId xmlns:a16="http://schemas.microsoft.com/office/drawing/2014/main" id="{2733C6F1-4510-0D7C-19B3-38AD58EF68BD}"/>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0" name="Free Form 333">
              <a:extLst>
                <a:ext uri="{FF2B5EF4-FFF2-40B4-BE49-F238E27FC236}">
                  <a16:creationId xmlns:a16="http://schemas.microsoft.com/office/drawing/2014/main" id="{F0AE8140-B805-3149-71FF-E252C74B07C8}"/>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1" name="Free Form 334">
              <a:extLst>
                <a:ext uri="{FF2B5EF4-FFF2-40B4-BE49-F238E27FC236}">
                  <a16:creationId xmlns:a16="http://schemas.microsoft.com/office/drawing/2014/main" id="{8C44CB22-EEBA-431E-BFB9-538D042122FE}"/>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45" name="TextBox 44">
            <a:extLst>
              <a:ext uri="{FF2B5EF4-FFF2-40B4-BE49-F238E27FC236}">
                <a16:creationId xmlns:a16="http://schemas.microsoft.com/office/drawing/2014/main" id="{8F1A90AC-67BE-8588-5FC6-966514D46F0D}"/>
              </a:ext>
            </a:extLst>
          </p:cNvPr>
          <p:cNvSpPr txBox="1"/>
          <p:nvPr/>
        </p:nvSpPr>
        <p:spPr>
          <a:xfrm>
            <a:off x="7289091" y="2862723"/>
            <a:ext cx="3095130" cy="2813527"/>
          </a:xfrm>
          <a:prstGeom prst="rect">
            <a:avLst/>
          </a:prstGeom>
          <a:noFill/>
        </p:spPr>
        <p:txBody>
          <a:bodyPr wrap="square" numCol="1" rtlCol="0" anchor="b">
            <a:spAutoFit/>
          </a:bodyPr>
          <a:lstStyle/>
          <a:p>
            <a:pPr lvl="0">
              <a:lnSpc>
                <a:spcPct val="130000"/>
              </a:lnSpc>
              <a:spcAft>
                <a:spcPts val="600"/>
              </a:spcAft>
            </a:pPr>
            <a:r>
              <a:rPr lang="en-US" sz="1400" b="1" noProof="1">
                <a:solidFill>
                  <a:schemeClr val="bg1"/>
                </a:solidFill>
                <a:latin typeface="+mj-lt"/>
              </a:rPr>
              <a:t>The tool helps you structure:</a:t>
            </a:r>
          </a:p>
          <a:p>
            <a:pPr marL="287338" lvl="0" indent="-287338">
              <a:lnSpc>
                <a:spcPct val="130000"/>
              </a:lnSpc>
              <a:spcAft>
                <a:spcPts val="600"/>
              </a:spcAft>
              <a:buFont typeface="Wingdings" pitchFamily="2" charset="2"/>
              <a:buChar char="ü"/>
            </a:pPr>
            <a:r>
              <a:rPr lang="en-US" sz="1200" noProof="1">
                <a:solidFill>
                  <a:schemeClr val="bg1"/>
                </a:solidFill>
              </a:rPr>
              <a:t>What needs to be strengthened (solution, uptake, enabling structures).</a:t>
            </a:r>
          </a:p>
          <a:p>
            <a:pPr marL="287338" lvl="0" indent="-287338">
              <a:lnSpc>
                <a:spcPct val="130000"/>
              </a:lnSpc>
              <a:spcAft>
                <a:spcPts val="600"/>
              </a:spcAft>
              <a:buFont typeface="Wingdings" pitchFamily="2" charset="2"/>
              <a:buChar char="ü"/>
            </a:pPr>
            <a:r>
              <a:rPr lang="en-US" sz="1200" noProof="1">
                <a:solidFill>
                  <a:schemeClr val="bg1"/>
                </a:solidFill>
              </a:rPr>
              <a:t>What actions are required to get there.</a:t>
            </a:r>
          </a:p>
          <a:p>
            <a:pPr marL="287338" lvl="0" indent="-287338">
              <a:lnSpc>
                <a:spcPct val="130000"/>
              </a:lnSpc>
              <a:spcAft>
                <a:spcPts val="600"/>
              </a:spcAft>
              <a:buFont typeface="Wingdings" pitchFamily="2" charset="2"/>
              <a:buChar char="ü"/>
            </a:pPr>
            <a:r>
              <a:rPr lang="en-US" sz="1200" noProof="1">
                <a:solidFill>
                  <a:schemeClr val="bg1"/>
                </a:solidFill>
              </a:rPr>
              <a:t>How scaling will happen in practice (pathways, roles, resources, engagement strategies, timelines, what to prepare).</a:t>
            </a:r>
          </a:p>
          <a:p>
            <a:pPr lvl="0">
              <a:lnSpc>
                <a:spcPct val="130000"/>
              </a:lnSpc>
              <a:spcAft>
                <a:spcPts val="600"/>
              </a:spcAft>
            </a:pPr>
            <a:r>
              <a:rPr lang="en-US" sz="1200" noProof="1">
                <a:solidFill>
                  <a:schemeClr val="bg1"/>
                </a:solidFill>
              </a:rPr>
              <a:t>It is both a planning tool for readiness and a launch plan for scaling.</a:t>
            </a:r>
          </a:p>
        </p:txBody>
      </p:sp>
      <p:sp>
        <p:nvSpPr>
          <p:cNvPr id="3" name="TextBox 3">
            <a:extLst>
              <a:ext uri="{FF2B5EF4-FFF2-40B4-BE49-F238E27FC236}">
                <a16:creationId xmlns:a16="http://schemas.microsoft.com/office/drawing/2014/main" id="{F413882A-35A1-CAE3-CD5B-DF37B5BB2A9D}"/>
              </a:ext>
            </a:extLst>
          </p:cNvPr>
          <p:cNvSpPr txBox="1"/>
          <p:nvPr/>
        </p:nvSpPr>
        <p:spPr>
          <a:xfrm>
            <a:off x="997074" y="2017113"/>
            <a:ext cx="3882614" cy="412998"/>
          </a:xfrm>
          <a:prstGeom prst="rect">
            <a:avLst/>
          </a:prstGeom>
          <a:noFill/>
        </p:spPr>
        <p:txBody>
          <a:bodyPr wrap="square" rtlCol="0">
            <a:spAutoFit/>
          </a:bodyPr>
          <a:lstStyle/>
          <a:p>
            <a:pPr marL="0" marR="0" lvl="0" indent="0" algn="l" defTabSz="914330" rtl="0" eaLnBrk="1" fontAlgn="auto" latinLnBrk="0" hangingPunct="1">
              <a:lnSpc>
                <a:spcPct val="150000"/>
              </a:lnSpc>
              <a:spcBef>
                <a:spcPts val="400"/>
              </a:spcBef>
              <a:spcAft>
                <a:spcPts val="0"/>
              </a:spcAft>
              <a:buClrTx/>
              <a:buSzTx/>
              <a:buFontTx/>
              <a:buNone/>
              <a:tabLst/>
              <a:defRPr/>
            </a:pPr>
            <a:r>
              <a:rPr kumimoji="0" lang="en-US" sz="1600" b="1" i="0" u="none" strike="noStrike" kern="1200" cap="none" spc="0" normalizeH="0" baseline="0" noProof="1">
                <a:ln>
                  <a:noFill/>
                </a:ln>
                <a:solidFill>
                  <a:srgbClr val="9043FB"/>
                </a:solidFill>
                <a:effectLst/>
                <a:uLnTx/>
                <a:uFillTx/>
                <a:latin typeface="+mj-lt"/>
                <a:ea typeface="+mn-ea"/>
                <a:cs typeface="+mn-cs"/>
              </a:rPr>
              <a:t>What this tool is and why it matters</a:t>
            </a:r>
          </a:p>
        </p:txBody>
      </p:sp>
      <p:sp>
        <p:nvSpPr>
          <p:cNvPr id="4" name="Title 3">
            <a:extLst>
              <a:ext uri="{FF2B5EF4-FFF2-40B4-BE49-F238E27FC236}">
                <a16:creationId xmlns:a16="http://schemas.microsoft.com/office/drawing/2014/main" id="{AFA67489-8C1A-5C5B-2B7F-81E4D6C51B11}"/>
              </a:ext>
            </a:extLst>
          </p:cNvPr>
          <p:cNvSpPr>
            <a:spLocks noGrp="1"/>
          </p:cNvSpPr>
          <p:nvPr>
            <p:ph type="title"/>
          </p:nvPr>
        </p:nvSpPr>
        <p:spPr/>
        <p:txBody>
          <a:bodyPr>
            <a:normAutofit/>
          </a:bodyPr>
          <a:lstStyle/>
          <a:p>
            <a:r>
              <a:rPr lang="en-US" noProof="1">
                <a:solidFill>
                  <a:srgbClr val="000000"/>
                </a:solidFill>
                <a:latin typeface="Innovation Norway" panose="020B0500030000000000" pitchFamily="34" charset="77"/>
              </a:rPr>
              <a:t>Strategic </a:t>
            </a:r>
            <a:br>
              <a:rPr lang="en-US" noProof="1">
                <a:solidFill>
                  <a:srgbClr val="000000"/>
                </a:solidFill>
                <a:latin typeface="Innovation Norway" panose="020B0500030000000000" pitchFamily="34" charset="77"/>
              </a:rPr>
            </a:br>
            <a:r>
              <a:rPr lang="en-US" noProof="1">
                <a:solidFill>
                  <a:srgbClr val="000000"/>
                </a:solidFill>
                <a:latin typeface="Innovation Norway" panose="020B0500030000000000" pitchFamily="34" charset="77"/>
              </a:rPr>
              <a:t>action plan</a:t>
            </a:r>
            <a:endParaRPr lang="en-US" noProof="1">
              <a:latin typeface="Innovation Norway" panose="020B0500030000000000" pitchFamily="34" charset="77"/>
            </a:endParaRPr>
          </a:p>
        </p:txBody>
      </p:sp>
      <p:sp>
        <p:nvSpPr>
          <p:cNvPr id="5" name="Text Placeholder 4">
            <a:extLst>
              <a:ext uri="{FF2B5EF4-FFF2-40B4-BE49-F238E27FC236}">
                <a16:creationId xmlns:a16="http://schemas.microsoft.com/office/drawing/2014/main" id="{E6607545-EDCF-E610-19E9-3A6EB1EDA45C}"/>
              </a:ext>
            </a:extLst>
          </p:cNvPr>
          <p:cNvSpPr>
            <a:spLocks noGrp="1"/>
          </p:cNvSpPr>
          <p:nvPr>
            <p:ph type="body" sz="quarter" idx="10"/>
          </p:nvPr>
        </p:nvSpPr>
        <p:spPr>
          <a:xfrm>
            <a:off x="1100665" y="2432332"/>
            <a:ext cx="4995336" cy="3781771"/>
          </a:xfrm>
        </p:spPr>
        <p:txBody>
          <a:bodyPr>
            <a:normAutofit fontScale="77500" lnSpcReduction="20000"/>
          </a:bodyPr>
          <a:lstStyle/>
          <a:p>
            <a:r>
              <a:rPr lang="en-US" noProof="1">
                <a:solidFill>
                  <a:srgbClr val="000000"/>
                </a:solidFill>
              </a:rPr>
              <a:t>The scaling strategy and action plan is a practical tool that helps you translate your scaling ambition and assessment findings into a clear strategy and action plan. </a:t>
            </a:r>
            <a:r>
              <a:rPr lang="en-US" noProof="1"/>
              <a:t>It builds directly on the scaling ambition and direction you defined earlier: what you want to scale, for whom, where, over what timeframe, and the key uncertainties you need to address.</a:t>
            </a:r>
          </a:p>
          <a:p>
            <a:r>
              <a:rPr lang="en-US" noProof="1"/>
              <a:t>Where the scaling ambition provides your initial strategic direction, this tool helps you define what must happen to make the ambition realistic, now that the pilot is complete and you have stronger evidence, results and insights. </a:t>
            </a:r>
            <a:endParaRPr lang="en-US" noProof="1">
              <a:solidFill>
                <a:srgbClr val="000000"/>
              </a:solidFill>
            </a:endParaRPr>
          </a:p>
          <a:p>
            <a:r>
              <a:rPr lang="en-US" noProof="1">
                <a:solidFill>
                  <a:srgbClr val="000000"/>
                </a:solidFill>
              </a:rPr>
              <a:t>This tool helps you </a:t>
            </a:r>
            <a:r>
              <a:rPr lang="en-US" noProof="1"/>
              <a:t>identify the most important gaps, priorities, roles, resources, </a:t>
            </a:r>
            <a:r>
              <a:rPr lang="en-US" sz="1500" noProof="1"/>
              <a:t>partnerships, risks, and next steps needed to move towards scaled impact. </a:t>
            </a:r>
            <a:r>
              <a:rPr lang="en-GB" sz="1500" dirty="0"/>
              <a:t>It brings these together in a practical and structured action plan that outlines your strategic direction, priorities, and concrete actions for scaling.</a:t>
            </a:r>
          </a:p>
        </p:txBody>
      </p:sp>
    </p:spTree>
    <p:extLst>
      <p:ext uri="{BB962C8B-B14F-4D97-AF65-F5344CB8AC3E}">
        <p14:creationId xmlns:p14="http://schemas.microsoft.com/office/powerpoint/2010/main" val="18204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DCB86-B595-DD51-C845-CFB88EE55A6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A33447D-484E-271A-8209-89C4A57BF2A2}"/>
              </a:ext>
            </a:extLst>
          </p:cNvPr>
          <p:cNvSpPr/>
          <p:nvPr/>
        </p:nvSpPr>
        <p:spPr>
          <a:xfrm>
            <a:off x="735356" y="998512"/>
            <a:ext cx="5050491" cy="3285512"/>
          </a:xfrm>
          <a:prstGeom prst="rect">
            <a:avLst/>
          </a:prstGeom>
          <a:solidFill>
            <a:schemeClr val="accent2">
              <a:lumMod val="20000"/>
              <a:lumOff val="8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Rectangle 9">
            <a:extLst>
              <a:ext uri="{FF2B5EF4-FFF2-40B4-BE49-F238E27FC236}">
                <a16:creationId xmlns:a16="http://schemas.microsoft.com/office/drawing/2014/main" id="{62BD7208-EC99-044F-A2C3-8847B491FB30}"/>
              </a:ext>
            </a:extLst>
          </p:cNvPr>
          <p:cNvSpPr/>
          <p:nvPr/>
        </p:nvSpPr>
        <p:spPr>
          <a:xfrm>
            <a:off x="5864288" y="998512"/>
            <a:ext cx="5187534" cy="4223868"/>
          </a:xfrm>
          <a:prstGeom prst="rect">
            <a:avLst/>
          </a:prstGeom>
          <a:solidFill>
            <a:schemeClr val="accent2">
              <a:lumMod val="20000"/>
              <a:lumOff val="8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 name="TextBox 3">
            <a:extLst>
              <a:ext uri="{FF2B5EF4-FFF2-40B4-BE49-F238E27FC236}">
                <a16:creationId xmlns:a16="http://schemas.microsoft.com/office/drawing/2014/main" id="{1E579FA0-DD36-660E-5ADA-D591B7F9E132}"/>
              </a:ext>
            </a:extLst>
          </p:cNvPr>
          <p:cNvSpPr txBox="1"/>
          <p:nvPr/>
        </p:nvSpPr>
        <p:spPr>
          <a:xfrm>
            <a:off x="735356" y="476538"/>
            <a:ext cx="3047206" cy="338554"/>
          </a:xfrm>
          <a:prstGeom prst="rect">
            <a:avLst/>
          </a:prstGeom>
          <a:noFill/>
        </p:spPr>
        <p:txBody>
          <a:bodyPr wrap="square" rtlCol="0">
            <a:sp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1">
                <a:ln>
                  <a:noFill/>
                </a:ln>
                <a:solidFill>
                  <a:schemeClr val="accent1"/>
                </a:solidFill>
                <a:effectLst/>
                <a:uLnTx/>
                <a:uFillTx/>
                <a:latin typeface="+mj-lt"/>
                <a:ea typeface="+mn-ea"/>
                <a:cs typeface="+mn-cs"/>
              </a:rPr>
              <a:t>When to use this tool</a:t>
            </a:r>
          </a:p>
        </p:txBody>
      </p:sp>
      <p:sp>
        <p:nvSpPr>
          <p:cNvPr id="2" name="TextBox 1">
            <a:extLst>
              <a:ext uri="{FF2B5EF4-FFF2-40B4-BE49-F238E27FC236}">
                <a16:creationId xmlns:a16="http://schemas.microsoft.com/office/drawing/2014/main" id="{6E4AD753-B4C2-5B5F-6619-F8902983895B}"/>
              </a:ext>
            </a:extLst>
          </p:cNvPr>
          <p:cNvSpPr txBox="1"/>
          <p:nvPr/>
        </p:nvSpPr>
        <p:spPr>
          <a:xfrm>
            <a:off x="1139476" y="1524435"/>
            <a:ext cx="4646371" cy="2254582"/>
          </a:xfrm>
          <a:prstGeom prst="rect">
            <a:avLst/>
          </a:prstGeom>
          <a:noFill/>
        </p:spPr>
        <p:txBody>
          <a:bodyPr wrap="square" lIns="0" tIns="36000" rIns="216000" bIns="36000" rtlCol="0">
            <a:spAutoFit/>
          </a:bodyPr>
          <a:lstStyle/>
          <a:p>
            <a:pPr lvl="0">
              <a:lnSpc>
                <a:spcPct val="120000"/>
              </a:lnSpc>
              <a:spcAft>
                <a:spcPts val="1200"/>
              </a:spcAft>
              <a:buClr>
                <a:schemeClr val="tx1"/>
              </a:buClr>
            </a:pPr>
            <a:r>
              <a:rPr lang="en-US" sz="1400" b="1" noProof="1">
                <a:solidFill>
                  <a:srgbClr val="000000"/>
                </a:solidFill>
                <a:latin typeface="+mj-lt"/>
              </a:rPr>
              <a:t>Early in Transition to Scale (Phase 1–2)</a:t>
            </a:r>
          </a:p>
          <a:p>
            <a:pPr>
              <a:lnSpc>
                <a:spcPct val="120000"/>
              </a:lnSpc>
              <a:spcAft>
                <a:spcPts val="1200"/>
              </a:spcAft>
              <a:buClr>
                <a:schemeClr val="tx1"/>
              </a:buClr>
            </a:pPr>
            <a:r>
              <a:rPr lang="en-US" sz="1200" noProof="1">
                <a:solidFill>
                  <a:srgbClr val="000000"/>
                </a:solidFill>
              </a:rPr>
              <a:t>Purpose of this phase: helps you define a strategic plan for what needs to be prepared to become ready for scaling</a:t>
            </a:r>
            <a:endParaRPr lang="en-US" sz="1400" b="1" noProof="1">
              <a:solidFill>
                <a:srgbClr val="000000"/>
              </a:solidFill>
            </a:endParaRPr>
          </a:p>
          <a:p>
            <a:pPr lvl="0">
              <a:lnSpc>
                <a:spcPct val="120000"/>
              </a:lnSpc>
              <a:spcAft>
                <a:spcPts val="1200"/>
              </a:spcAft>
              <a:buClr>
                <a:schemeClr val="tx1"/>
              </a:buClr>
            </a:pPr>
            <a:r>
              <a:rPr lang="en-US" sz="1200" noProof="1">
                <a:solidFill>
                  <a:srgbClr val="000000"/>
                </a:solidFill>
              </a:rPr>
              <a:t>Use the tool after your initial assessment to:</a:t>
            </a:r>
          </a:p>
          <a:p>
            <a:pPr marL="230188" lvl="0" indent="-230188">
              <a:lnSpc>
                <a:spcPct val="120000"/>
              </a:lnSpc>
              <a:spcAft>
                <a:spcPts val="600"/>
              </a:spcAft>
              <a:buClr>
                <a:schemeClr val="tx1"/>
              </a:buClr>
              <a:buSzPct val="130000"/>
              <a:buFont typeface="System Font Regular"/>
              <a:buChar char="→"/>
            </a:pPr>
            <a:r>
              <a:rPr lang="en-US" sz="1200" b="1" noProof="1">
                <a:solidFill>
                  <a:srgbClr val="000000"/>
                </a:solidFill>
                <a:latin typeface="+mj-lt"/>
              </a:rPr>
              <a:t>Translate identified gaps into strategic priorities</a:t>
            </a:r>
          </a:p>
          <a:p>
            <a:pPr marL="230188" lvl="0" indent="-230188">
              <a:lnSpc>
                <a:spcPct val="120000"/>
              </a:lnSpc>
              <a:spcAft>
                <a:spcPts val="600"/>
              </a:spcAft>
              <a:buClr>
                <a:schemeClr val="tx1"/>
              </a:buClr>
              <a:buSzPct val="130000"/>
              <a:buFont typeface="System Font Regular"/>
              <a:buChar char="→"/>
            </a:pPr>
            <a:r>
              <a:rPr lang="en-US" sz="1200" b="1" noProof="1">
                <a:solidFill>
                  <a:srgbClr val="000000"/>
                </a:solidFill>
                <a:latin typeface="+mj-lt"/>
              </a:rPr>
              <a:t>Define what needs to be built, tested, or strengthened</a:t>
            </a:r>
          </a:p>
          <a:p>
            <a:pPr marL="230188" lvl="0" indent="-230188">
              <a:lnSpc>
                <a:spcPct val="120000"/>
              </a:lnSpc>
              <a:spcAft>
                <a:spcPts val="1200"/>
              </a:spcAft>
              <a:buClr>
                <a:schemeClr val="tx1"/>
              </a:buClr>
              <a:buSzPct val="130000"/>
              <a:buFont typeface="System Font Regular"/>
              <a:buChar char="→"/>
            </a:pPr>
            <a:r>
              <a:rPr lang="en-US" sz="1200" b="1" noProof="1">
                <a:solidFill>
                  <a:srgbClr val="000000"/>
                </a:solidFill>
                <a:latin typeface="+mj-lt"/>
              </a:rPr>
              <a:t>Create a directional plan for becoming scaling-ready</a:t>
            </a:r>
          </a:p>
        </p:txBody>
      </p:sp>
      <p:sp>
        <p:nvSpPr>
          <p:cNvPr id="5" name="TextBox 4">
            <a:extLst>
              <a:ext uri="{FF2B5EF4-FFF2-40B4-BE49-F238E27FC236}">
                <a16:creationId xmlns:a16="http://schemas.microsoft.com/office/drawing/2014/main" id="{35A7AF2E-EA9D-6643-62B1-25174639DC3C}"/>
              </a:ext>
            </a:extLst>
          </p:cNvPr>
          <p:cNvSpPr txBox="1"/>
          <p:nvPr/>
        </p:nvSpPr>
        <p:spPr>
          <a:xfrm>
            <a:off x="6255761" y="1524435"/>
            <a:ext cx="4796061" cy="3370978"/>
          </a:xfrm>
          <a:prstGeom prst="rect">
            <a:avLst/>
          </a:prstGeom>
          <a:noFill/>
        </p:spPr>
        <p:txBody>
          <a:bodyPr wrap="square" lIns="0" tIns="36000" rIns="216000" bIns="36000" rtlCol="0">
            <a:spAutoFit/>
          </a:bodyPr>
          <a:lstStyle/>
          <a:p>
            <a:pPr lvl="0">
              <a:lnSpc>
                <a:spcPct val="120000"/>
              </a:lnSpc>
              <a:spcAft>
                <a:spcPts val="1200"/>
              </a:spcAft>
              <a:buClr>
                <a:schemeClr val="tx1"/>
              </a:buClr>
            </a:pPr>
            <a:r>
              <a:rPr lang="en-US" sz="1400" b="1" noProof="1">
                <a:solidFill>
                  <a:srgbClr val="000000"/>
                </a:solidFill>
                <a:latin typeface="+mj-lt"/>
              </a:rPr>
              <a:t>End of Transition to Scale (Phase 3)</a:t>
            </a:r>
          </a:p>
          <a:p>
            <a:pPr lvl="0">
              <a:lnSpc>
                <a:spcPct val="120000"/>
              </a:lnSpc>
              <a:spcAft>
                <a:spcPts val="1200"/>
              </a:spcAft>
              <a:buClr>
                <a:schemeClr val="tx1"/>
              </a:buClr>
            </a:pPr>
            <a:r>
              <a:rPr lang="en-US" sz="1200" noProof="1">
                <a:solidFill>
                  <a:srgbClr val="000000"/>
                </a:solidFill>
              </a:rPr>
              <a:t>Purpose of this phase: a refined, concrete action plan for moving into and executing scaling.</a:t>
            </a:r>
          </a:p>
          <a:p>
            <a:pPr lvl="0">
              <a:lnSpc>
                <a:spcPct val="120000"/>
              </a:lnSpc>
              <a:spcAft>
                <a:spcPts val="1200"/>
              </a:spcAft>
              <a:buClr>
                <a:schemeClr val="tx1"/>
              </a:buClr>
            </a:pPr>
            <a:r>
              <a:rPr lang="en-US" sz="1200" noProof="1">
                <a:solidFill>
                  <a:srgbClr val="000000"/>
                </a:solidFill>
              </a:rPr>
              <a:t>Use the tool again to:</a:t>
            </a:r>
          </a:p>
          <a:p>
            <a:pPr marL="230188" lvl="0" indent="-230188">
              <a:lnSpc>
                <a:spcPct val="120000"/>
              </a:lnSpc>
              <a:spcAft>
                <a:spcPts val="600"/>
              </a:spcAft>
              <a:buClr>
                <a:schemeClr val="tx1"/>
              </a:buClr>
              <a:buSzPct val="130000"/>
              <a:buFont typeface="System Font Regular"/>
              <a:buChar char="→"/>
            </a:pPr>
            <a:r>
              <a:rPr lang="en-US" sz="1200" b="1" noProof="1">
                <a:solidFill>
                  <a:srgbClr val="000000"/>
                </a:solidFill>
                <a:latin typeface="+mj-lt"/>
              </a:rPr>
              <a:t>Refine and finalise your scaling strategy and action plan</a:t>
            </a:r>
          </a:p>
          <a:p>
            <a:pPr marL="230188" lvl="0" indent="-230188">
              <a:lnSpc>
                <a:spcPct val="120000"/>
              </a:lnSpc>
              <a:spcAft>
                <a:spcPts val="600"/>
              </a:spcAft>
              <a:buClr>
                <a:schemeClr val="tx1"/>
              </a:buClr>
              <a:buSzPct val="130000"/>
              <a:buFont typeface="System Font Regular"/>
              <a:buChar char="→"/>
            </a:pPr>
            <a:r>
              <a:rPr lang="en-US" sz="1200" b="1" noProof="1">
                <a:solidFill>
                  <a:srgbClr val="000000"/>
                </a:solidFill>
                <a:latin typeface="+mj-lt"/>
              </a:rPr>
              <a:t>Confirm:</a:t>
            </a:r>
          </a:p>
          <a:p>
            <a:pPr marL="630238" lvl="1" indent="-174625">
              <a:lnSpc>
                <a:spcPct val="120000"/>
              </a:lnSpc>
              <a:spcAft>
                <a:spcPts val="600"/>
              </a:spcAft>
              <a:buClr>
                <a:schemeClr val="tx1"/>
              </a:buClr>
              <a:buFont typeface="Wingdings" pitchFamily="2" charset="2"/>
              <a:buChar char="ü"/>
            </a:pPr>
            <a:r>
              <a:rPr lang="en-US" sz="1200" noProof="1">
                <a:solidFill>
                  <a:srgbClr val="000000"/>
                </a:solidFill>
              </a:rPr>
              <a:t>Operational readiness.</a:t>
            </a:r>
          </a:p>
          <a:p>
            <a:pPr marL="630238" lvl="1" indent="-174625">
              <a:lnSpc>
                <a:spcPct val="120000"/>
              </a:lnSpc>
              <a:spcAft>
                <a:spcPts val="600"/>
              </a:spcAft>
              <a:buClr>
                <a:schemeClr val="tx1"/>
              </a:buClr>
              <a:buFont typeface="Wingdings" pitchFamily="2" charset="2"/>
              <a:buChar char="ü"/>
            </a:pPr>
            <a:r>
              <a:rPr lang="en-US" sz="1200" noProof="1">
                <a:solidFill>
                  <a:srgbClr val="000000"/>
                </a:solidFill>
              </a:rPr>
              <a:t>Roles and responsibilities.</a:t>
            </a:r>
          </a:p>
          <a:p>
            <a:pPr marL="630238" lvl="1" indent="-174625">
              <a:lnSpc>
                <a:spcPct val="120000"/>
              </a:lnSpc>
              <a:spcAft>
                <a:spcPts val="600"/>
              </a:spcAft>
              <a:buClr>
                <a:schemeClr val="tx1"/>
              </a:buClr>
              <a:buFont typeface="Wingdings" pitchFamily="2" charset="2"/>
              <a:buChar char="ü"/>
            </a:pPr>
            <a:r>
              <a:rPr lang="en-US" sz="1200" noProof="1">
                <a:solidFill>
                  <a:srgbClr val="000000"/>
                </a:solidFill>
              </a:rPr>
              <a:t>Resources and partnerships.</a:t>
            </a:r>
          </a:p>
          <a:p>
            <a:pPr marL="630238" lvl="1" indent="-174625">
              <a:lnSpc>
                <a:spcPct val="120000"/>
              </a:lnSpc>
              <a:spcAft>
                <a:spcPts val="600"/>
              </a:spcAft>
              <a:buClr>
                <a:schemeClr val="tx1"/>
              </a:buClr>
              <a:buFont typeface="Wingdings" pitchFamily="2" charset="2"/>
              <a:buChar char="ü"/>
            </a:pPr>
            <a:r>
              <a:rPr lang="en-US" sz="1200" noProof="1">
                <a:solidFill>
                  <a:srgbClr val="000000"/>
                </a:solidFill>
              </a:rPr>
              <a:t>Define concrete next steps for </a:t>
            </a:r>
            <a:br>
              <a:rPr lang="en-US" sz="1200" noProof="1">
                <a:solidFill>
                  <a:srgbClr val="000000"/>
                </a:solidFill>
              </a:rPr>
            </a:br>
            <a:r>
              <a:rPr lang="en-US" sz="1200" noProof="1">
                <a:solidFill>
                  <a:srgbClr val="000000"/>
                </a:solidFill>
              </a:rPr>
              <a:t>implementation at scale.</a:t>
            </a:r>
          </a:p>
        </p:txBody>
      </p:sp>
      <p:sp>
        <p:nvSpPr>
          <p:cNvPr id="6" name="TextBox 5">
            <a:extLst>
              <a:ext uri="{FF2B5EF4-FFF2-40B4-BE49-F238E27FC236}">
                <a16:creationId xmlns:a16="http://schemas.microsoft.com/office/drawing/2014/main" id="{B0A7F849-8208-1F20-B832-4DB0B1379D9E}"/>
              </a:ext>
            </a:extLst>
          </p:cNvPr>
          <p:cNvSpPr txBox="1"/>
          <p:nvPr/>
        </p:nvSpPr>
        <p:spPr>
          <a:xfrm>
            <a:off x="1463497" y="4467444"/>
            <a:ext cx="2319065" cy="636960"/>
          </a:xfrm>
          <a:prstGeom prst="rect">
            <a:avLst/>
          </a:prstGeom>
          <a:noFill/>
        </p:spPr>
        <p:txBody>
          <a:bodyPr wrap="square" lIns="0" tIns="36000" rIns="216000" bIns="36000" rtlCol="0">
            <a:spAutoFit/>
          </a:bodyPr>
          <a:lstStyle/>
          <a:p>
            <a:pPr lvl="0">
              <a:spcBef>
                <a:spcPts val="400"/>
              </a:spcBef>
            </a:pPr>
            <a:r>
              <a:rPr lang="en-US" sz="1000" noProof="1"/>
              <a:t>At this stage, the plan is:</a:t>
            </a:r>
          </a:p>
          <a:p>
            <a:pPr marL="119063" lvl="0" indent="-119063">
              <a:spcBef>
                <a:spcPts val="400"/>
              </a:spcBef>
              <a:buFont typeface="Arial" panose="020B0604020202020204" pitchFamily="34" charset="0"/>
              <a:buChar char="•"/>
            </a:pPr>
            <a:r>
              <a:rPr lang="en-US" sz="1000" noProof="1"/>
              <a:t>More strategic and exploratory.</a:t>
            </a:r>
          </a:p>
          <a:p>
            <a:pPr marL="119063" lvl="0" indent="-119063">
              <a:spcBef>
                <a:spcPts val="400"/>
              </a:spcBef>
              <a:buFont typeface="Arial" panose="020B0604020202020204" pitchFamily="34" charset="0"/>
              <a:buChar char="•"/>
            </a:pPr>
            <a:r>
              <a:rPr lang="en-US" sz="1000" noProof="1"/>
              <a:t>Focused on preparing for scale.</a:t>
            </a:r>
          </a:p>
        </p:txBody>
      </p:sp>
      <p:sp>
        <p:nvSpPr>
          <p:cNvPr id="7" name="TextBox 6">
            <a:extLst>
              <a:ext uri="{FF2B5EF4-FFF2-40B4-BE49-F238E27FC236}">
                <a16:creationId xmlns:a16="http://schemas.microsoft.com/office/drawing/2014/main" id="{3AE62CC9-95B8-4CFE-3D8E-AEFAE11EF42B}"/>
              </a:ext>
            </a:extLst>
          </p:cNvPr>
          <p:cNvSpPr txBox="1"/>
          <p:nvPr/>
        </p:nvSpPr>
        <p:spPr>
          <a:xfrm>
            <a:off x="6628989" y="5413461"/>
            <a:ext cx="4056740" cy="842145"/>
          </a:xfrm>
          <a:prstGeom prst="rect">
            <a:avLst/>
          </a:prstGeom>
          <a:noFill/>
        </p:spPr>
        <p:txBody>
          <a:bodyPr wrap="square" lIns="0" tIns="36000" rIns="216000" bIns="36000" rtlCol="0">
            <a:spAutoFit/>
          </a:bodyPr>
          <a:lstStyle/>
          <a:p>
            <a:pPr lvl="0">
              <a:spcBef>
                <a:spcPts val="400"/>
              </a:spcBef>
            </a:pPr>
            <a:r>
              <a:rPr lang="en-US" sz="1000" noProof="1"/>
              <a:t>At this stage, the plan should be:</a:t>
            </a:r>
          </a:p>
          <a:p>
            <a:pPr marL="119063" lvl="0" indent="-119063">
              <a:spcBef>
                <a:spcPts val="400"/>
              </a:spcBef>
              <a:buFont typeface="Arial" panose="020B0604020202020204" pitchFamily="34" charset="0"/>
              <a:buChar char="•"/>
            </a:pPr>
            <a:r>
              <a:rPr lang="en-US" sz="1000" noProof="1"/>
              <a:t>Clear, detailed, and actionable.</a:t>
            </a:r>
          </a:p>
          <a:p>
            <a:pPr marL="119063" lvl="0" indent="-119063">
              <a:spcBef>
                <a:spcPts val="400"/>
              </a:spcBef>
              <a:buFont typeface="Arial" panose="020B0604020202020204" pitchFamily="34" charset="0"/>
              <a:buChar char="•"/>
            </a:pPr>
            <a:r>
              <a:rPr lang="en-US" sz="1000" noProof="1"/>
              <a:t>Aligned and agreed with key stakeholders.</a:t>
            </a:r>
          </a:p>
          <a:p>
            <a:pPr marL="119063" lvl="0" indent="-119063">
              <a:spcBef>
                <a:spcPts val="400"/>
              </a:spcBef>
              <a:buFont typeface="Arial" panose="020B0604020202020204" pitchFamily="34" charset="0"/>
              <a:buChar char="•"/>
            </a:pPr>
            <a:r>
              <a:rPr lang="en-US" sz="1000" noProof="1"/>
              <a:t>Ready to guide the move into Stage 3: Scaling impact.</a:t>
            </a:r>
          </a:p>
        </p:txBody>
      </p:sp>
      <p:grpSp>
        <p:nvGrpSpPr>
          <p:cNvPr id="11" name="Group 330">
            <a:extLst>
              <a:ext uri="{FF2B5EF4-FFF2-40B4-BE49-F238E27FC236}">
                <a16:creationId xmlns:a16="http://schemas.microsoft.com/office/drawing/2014/main" id="{EB03A131-471A-092A-F165-212C3C994150}"/>
              </a:ext>
            </a:extLst>
          </p:cNvPr>
          <p:cNvGrpSpPr/>
          <p:nvPr/>
        </p:nvGrpSpPr>
        <p:grpSpPr>
          <a:xfrm>
            <a:off x="1184990" y="4492662"/>
            <a:ext cx="178206" cy="178202"/>
            <a:chOff x="8287453" y="5303710"/>
            <a:chExt cx="446373" cy="446364"/>
          </a:xfrm>
          <a:noFill/>
        </p:grpSpPr>
        <p:sp>
          <p:nvSpPr>
            <p:cNvPr id="12" name="Free Form 331">
              <a:extLst>
                <a:ext uri="{FF2B5EF4-FFF2-40B4-BE49-F238E27FC236}">
                  <a16:creationId xmlns:a16="http://schemas.microsoft.com/office/drawing/2014/main" id="{7B4A737A-DDDA-3691-CBD9-A1088FCDEFE3}"/>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3" name="Free Form 332">
              <a:extLst>
                <a:ext uri="{FF2B5EF4-FFF2-40B4-BE49-F238E27FC236}">
                  <a16:creationId xmlns:a16="http://schemas.microsoft.com/office/drawing/2014/main" id="{66585CE4-C0BD-A614-DB4D-BEBD1E15C188}"/>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4" name="Free Form 333">
              <a:extLst>
                <a:ext uri="{FF2B5EF4-FFF2-40B4-BE49-F238E27FC236}">
                  <a16:creationId xmlns:a16="http://schemas.microsoft.com/office/drawing/2014/main" id="{7D6D270A-8839-C81B-EF3A-9A8445CDB8DC}"/>
                </a:ext>
              </a:extLst>
            </p:cNvPr>
            <p:cNvSpPr/>
            <p:nvPr/>
          </p:nvSpPr>
          <p:spPr>
            <a:xfrm>
              <a:off x="8472246" y="5622827"/>
              <a:ext cx="91628" cy="0"/>
            </a:xfrm>
            <a:custGeom>
              <a:avLst/>
              <a:gdLst/>
              <a:ahLst/>
              <a:cxnLst/>
              <a:rect l="0" t="0" r="0" b="0"/>
              <a:pathLst>
                <a:path w="91627">
                  <a:moveTo>
                    <a:pt x="0" y="0"/>
                  </a:moveTo>
                  <a:lnTo>
                    <a:pt x="91627" y="0"/>
                  </a:lnTo>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5" name="Free Form 334">
              <a:extLst>
                <a:ext uri="{FF2B5EF4-FFF2-40B4-BE49-F238E27FC236}">
                  <a16:creationId xmlns:a16="http://schemas.microsoft.com/office/drawing/2014/main" id="{D2DAF896-1C14-70FB-BD91-C29E7B5AB8F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grpSp>
        <p:nvGrpSpPr>
          <p:cNvPr id="16" name="Group 330">
            <a:extLst>
              <a:ext uri="{FF2B5EF4-FFF2-40B4-BE49-F238E27FC236}">
                <a16:creationId xmlns:a16="http://schemas.microsoft.com/office/drawing/2014/main" id="{C74E186A-B75B-749D-3FBB-47FCEC345A0B}"/>
              </a:ext>
            </a:extLst>
          </p:cNvPr>
          <p:cNvGrpSpPr/>
          <p:nvPr/>
        </p:nvGrpSpPr>
        <p:grpSpPr>
          <a:xfrm>
            <a:off x="6357478" y="5413461"/>
            <a:ext cx="178206" cy="178202"/>
            <a:chOff x="8287453" y="5303710"/>
            <a:chExt cx="446373" cy="446364"/>
          </a:xfrm>
          <a:noFill/>
        </p:grpSpPr>
        <p:sp>
          <p:nvSpPr>
            <p:cNvPr id="17" name="Free Form 331">
              <a:extLst>
                <a:ext uri="{FF2B5EF4-FFF2-40B4-BE49-F238E27FC236}">
                  <a16:creationId xmlns:a16="http://schemas.microsoft.com/office/drawing/2014/main" id="{68EDB18B-013B-4483-0505-F89677A2497B}"/>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8" name="Free Form 332">
              <a:extLst>
                <a:ext uri="{FF2B5EF4-FFF2-40B4-BE49-F238E27FC236}">
                  <a16:creationId xmlns:a16="http://schemas.microsoft.com/office/drawing/2014/main" id="{FF0EA767-E233-1ED0-1CF2-8AB0471ED6DC}"/>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9" name="Free Form 333">
              <a:extLst>
                <a:ext uri="{FF2B5EF4-FFF2-40B4-BE49-F238E27FC236}">
                  <a16:creationId xmlns:a16="http://schemas.microsoft.com/office/drawing/2014/main" id="{15D90FA1-326F-405E-1B4C-2F759A355202}"/>
                </a:ext>
              </a:extLst>
            </p:cNvPr>
            <p:cNvSpPr/>
            <p:nvPr/>
          </p:nvSpPr>
          <p:spPr>
            <a:xfrm>
              <a:off x="8472246" y="5622827"/>
              <a:ext cx="91628" cy="0"/>
            </a:xfrm>
            <a:custGeom>
              <a:avLst/>
              <a:gdLst/>
              <a:ahLst/>
              <a:cxnLst/>
              <a:rect l="0" t="0" r="0" b="0"/>
              <a:pathLst>
                <a:path w="91627">
                  <a:moveTo>
                    <a:pt x="0" y="0"/>
                  </a:moveTo>
                  <a:lnTo>
                    <a:pt x="91627" y="0"/>
                  </a:lnTo>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20" name="Free Form 334">
              <a:extLst>
                <a:ext uri="{FF2B5EF4-FFF2-40B4-BE49-F238E27FC236}">
                  <a16:creationId xmlns:a16="http://schemas.microsoft.com/office/drawing/2014/main" id="{21DD090A-F94D-12C9-B378-B3F277AECF0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270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
        <p:nvSpPr>
          <p:cNvPr id="35" name="Oval 34">
            <a:extLst>
              <a:ext uri="{FF2B5EF4-FFF2-40B4-BE49-F238E27FC236}">
                <a16:creationId xmlns:a16="http://schemas.microsoft.com/office/drawing/2014/main" id="{2E2DFBF6-6285-DD4F-F13B-C97517B8CE91}"/>
              </a:ext>
            </a:extLst>
          </p:cNvPr>
          <p:cNvSpPr/>
          <p:nvPr/>
        </p:nvSpPr>
        <p:spPr>
          <a:xfrm>
            <a:off x="1206089" y="1232753"/>
            <a:ext cx="288169" cy="288169"/>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21" name="Picture 20">
            <a:extLst>
              <a:ext uri="{FF2B5EF4-FFF2-40B4-BE49-F238E27FC236}">
                <a16:creationId xmlns:a16="http://schemas.microsoft.com/office/drawing/2014/main" id="{B241D8E9-189F-6F5C-8C6A-F9C3C565FF16}"/>
              </a:ext>
            </a:extLst>
          </p:cNvPr>
          <p:cNvPicPr>
            <a:picLocks noChangeAspect="1"/>
          </p:cNvPicPr>
          <p:nvPr/>
        </p:nvPicPr>
        <p:blipFill>
          <a:blip r:embed="rId2"/>
          <a:stretch>
            <a:fillRect/>
          </a:stretch>
        </p:blipFill>
        <p:spPr>
          <a:xfrm>
            <a:off x="1128904" y="1232753"/>
            <a:ext cx="685800" cy="241300"/>
          </a:xfrm>
          <a:prstGeom prst="rect">
            <a:avLst/>
          </a:prstGeom>
        </p:spPr>
      </p:pic>
      <p:sp>
        <p:nvSpPr>
          <p:cNvPr id="37" name="Oval 36">
            <a:extLst>
              <a:ext uri="{FF2B5EF4-FFF2-40B4-BE49-F238E27FC236}">
                <a16:creationId xmlns:a16="http://schemas.microsoft.com/office/drawing/2014/main" id="{60436A59-F837-6D01-D067-DCD20DD6AF23}"/>
              </a:ext>
            </a:extLst>
          </p:cNvPr>
          <p:cNvSpPr/>
          <p:nvPr/>
        </p:nvSpPr>
        <p:spPr>
          <a:xfrm>
            <a:off x="6628989" y="1232753"/>
            <a:ext cx="288169" cy="288169"/>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22" name="Picture 21">
            <a:extLst>
              <a:ext uri="{FF2B5EF4-FFF2-40B4-BE49-F238E27FC236}">
                <a16:creationId xmlns:a16="http://schemas.microsoft.com/office/drawing/2014/main" id="{9ECD1A3B-E9A4-359D-9352-1CAC380A0AA8}"/>
              </a:ext>
            </a:extLst>
          </p:cNvPr>
          <p:cNvPicPr>
            <a:picLocks noChangeAspect="1"/>
          </p:cNvPicPr>
          <p:nvPr/>
        </p:nvPicPr>
        <p:blipFill>
          <a:blip r:embed="rId2"/>
          <a:stretch>
            <a:fillRect/>
          </a:stretch>
        </p:blipFill>
        <p:spPr>
          <a:xfrm>
            <a:off x="6251410" y="1232753"/>
            <a:ext cx="685800" cy="241300"/>
          </a:xfrm>
          <a:prstGeom prst="rect">
            <a:avLst/>
          </a:prstGeom>
        </p:spPr>
      </p:pic>
    </p:spTree>
    <p:extLst>
      <p:ext uri="{BB962C8B-B14F-4D97-AF65-F5344CB8AC3E}">
        <p14:creationId xmlns:p14="http://schemas.microsoft.com/office/powerpoint/2010/main" val="290468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85923-C089-B059-2548-EF5D08EA7E4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D687FD-CE19-941E-33C5-7972443CCBBA}"/>
              </a:ext>
            </a:extLst>
          </p:cNvPr>
          <p:cNvSpPr/>
          <p:nvPr/>
        </p:nvSpPr>
        <p:spPr>
          <a:xfrm>
            <a:off x="6288258" y="167939"/>
            <a:ext cx="5763085" cy="1621106"/>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Title 2">
            <a:extLst>
              <a:ext uri="{FF2B5EF4-FFF2-40B4-BE49-F238E27FC236}">
                <a16:creationId xmlns:a16="http://schemas.microsoft.com/office/drawing/2014/main" id="{CC0D2C79-ECCF-EEAC-ADAE-AA6CC897C391}"/>
              </a:ext>
            </a:extLst>
          </p:cNvPr>
          <p:cNvSpPr>
            <a:spLocks noGrp="1"/>
          </p:cNvSpPr>
          <p:nvPr>
            <p:ph type="title"/>
          </p:nvPr>
        </p:nvSpPr>
        <p:spPr>
          <a:xfrm>
            <a:off x="1100665" y="741153"/>
            <a:ext cx="4895795" cy="1066462"/>
          </a:xfrm>
        </p:spPr>
        <p:txBody>
          <a:bodyPr>
            <a:normAutofit/>
          </a:bodyPr>
          <a:lstStyle/>
          <a:p>
            <a:pPr lvl="0" defTabSz="914330">
              <a:spcBef>
                <a:spcPts val="0"/>
              </a:spcBef>
              <a:defRPr/>
            </a:pPr>
            <a:r>
              <a:rPr lang="en-US"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925B3E7C-A2B9-323D-E92D-B7AA41C15FD1}"/>
              </a:ext>
            </a:extLst>
          </p:cNvPr>
          <p:cNvCxnSpPr/>
          <p:nvPr/>
        </p:nvCxnSpPr>
        <p:spPr>
          <a:xfrm>
            <a:off x="0" y="2664318"/>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6874647-B5E4-5AC0-B334-EEC7F8CB4500}"/>
              </a:ext>
            </a:extLst>
          </p:cNvPr>
          <p:cNvSpPr txBox="1"/>
          <p:nvPr/>
        </p:nvSpPr>
        <p:spPr>
          <a:xfrm>
            <a:off x="1149574" y="2042015"/>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A08598B8-F653-72CB-9FE4-125CCA29CC51}"/>
              </a:ext>
            </a:extLst>
          </p:cNvPr>
          <p:cNvSpPr txBox="1"/>
          <p:nvPr/>
        </p:nvSpPr>
        <p:spPr>
          <a:xfrm>
            <a:off x="3106311" y="2042015"/>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5C322949-8058-AD82-5815-A77C030905F8}"/>
              </a:ext>
            </a:extLst>
          </p:cNvPr>
          <p:cNvSpPr txBox="1"/>
          <p:nvPr/>
        </p:nvSpPr>
        <p:spPr>
          <a:xfrm>
            <a:off x="5310669" y="2042015"/>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5" name="TextBox 14">
            <a:extLst>
              <a:ext uri="{FF2B5EF4-FFF2-40B4-BE49-F238E27FC236}">
                <a16:creationId xmlns:a16="http://schemas.microsoft.com/office/drawing/2014/main" id="{15D1099B-1E38-F537-9D48-23E6F3E0B586}"/>
              </a:ext>
            </a:extLst>
          </p:cNvPr>
          <p:cNvSpPr txBox="1"/>
          <p:nvPr/>
        </p:nvSpPr>
        <p:spPr>
          <a:xfrm>
            <a:off x="7874102" y="2042015"/>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4</a:t>
            </a:r>
          </a:p>
        </p:txBody>
      </p:sp>
      <p:sp>
        <p:nvSpPr>
          <p:cNvPr id="17" name="Oval 16">
            <a:extLst>
              <a:ext uri="{FF2B5EF4-FFF2-40B4-BE49-F238E27FC236}">
                <a16:creationId xmlns:a16="http://schemas.microsoft.com/office/drawing/2014/main" id="{EEB38FF8-7AE4-F327-E636-3F369A1A56E5}"/>
              </a:ext>
            </a:extLst>
          </p:cNvPr>
          <p:cNvSpPr/>
          <p:nvPr/>
        </p:nvSpPr>
        <p:spPr>
          <a:xfrm>
            <a:off x="1691223" y="259224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38A90472-0BDD-20D0-AC0F-25AFC7F31F8C}"/>
              </a:ext>
            </a:extLst>
          </p:cNvPr>
          <p:cNvSpPr/>
          <p:nvPr/>
        </p:nvSpPr>
        <p:spPr>
          <a:xfrm>
            <a:off x="3647961" y="259224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8A297DB9-FA29-A104-10AD-9568CCECC2E2}"/>
              </a:ext>
            </a:extLst>
          </p:cNvPr>
          <p:cNvSpPr/>
          <p:nvPr/>
        </p:nvSpPr>
        <p:spPr>
          <a:xfrm>
            <a:off x="5852319" y="259224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0" name="Oval 19">
            <a:extLst>
              <a:ext uri="{FF2B5EF4-FFF2-40B4-BE49-F238E27FC236}">
                <a16:creationId xmlns:a16="http://schemas.microsoft.com/office/drawing/2014/main" id="{F2C49ABF-D09A-6A25-C691-05F9D594D891}"/>
              </a:ext>
            </a:extLst>
          </p:cNvPr>
          <p:cNvSpPr/>
          <p:nvPr/>
        </p:nvSpPr>
        <p:spPr>
          <a:xfrm>
            <a:off x="8415752" y="2592248"/>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F3AC2DA8-24C0-6EA0-5727-8954E4E926E3}"/>
              </a:ext>
            </a:extLst>
          </p:cNvPr>
          <p:cNvSpPr/>
          <p:nvPr/>
        </p:nvSpPr>
        <p:spPr>
          <a:xfrm>
            <a:off x="1628432" y="2916363"/>
            <a:ext cx="1749473" cy="513730"/>
          </a:xfrm>
          <a:prstGeom prst="rect">
            <a:avLst/>
          </a:prstGeom>
        </p:spPr>
        <p:txBody>
          <a:bodyPr wrap="square">
            <a:spAutoFit/>
          </a:bodyPr>
          <a:lstStyle/>
          <a:p>
            <a:pPr>
              <a:lnSpc>
                <a:spcPct val="120000"/>
              </a:lnSpc>
              <a:spcBef>
                <a:spcPts val="400"/>
              </a:spcBef>
              <a:buClr>
                <a:schemeClr val="accent6"/>
              </a:buClr>
            </a:pPr>
            <a:r>
              <a:rPr lang="en-US" sz="1200" b="1" noProof="1">
                <a:latin typeface="+mj-lt"/>
              </a:rPr>
              <a:t>Start from your gaps and opportunities</a:t>
            </a:r>
          </a:p>
        </p:txBody>
      </p:sp>
      <p:sp>
        <p:nvSpPr>
          <p:cNvPr id="23" name="Rectangle 22">
            <a:extLst>
              <a:ext uri="{FF2B5EF4-FFF2-40B4-BE49-F238E27FC236}">
                <a16:creationId xmlns:a16="http://schemas.microsoft.com/office/drawing/2014/main" id="{E8449101-F883-0C11-CC48-98006BC863B2}"/>
              </a:ext>
            </a:extLst>
          </p:cNvPr>
          <p:cNvSpPr/>
          <p:nvPr/>
        </p:nvSpPr>
        <p:spPr>
          <a:xfrm>
            <a:off x="1636911" y="3456841"/>
            <a:ext cx="1790458" cy="2024016"/>
          </a:xfrm>
          <a:prstGeom prst="rect">
            <a:avLst/>
          </a:prstGeom>
          <a:noFill/>
        </p:spPr>
        <p:txBody>
          <a:bodyPr wrap="square">
            <a:spAutoFit/>
          </a:bodyPr>
          <a:lstStyle/>
          <a:p>
            <a:pPr>
              <a:lnSpc>
                <a:spcPct val="130000"/>
              </a:lnSpc>
              <a:spcBef>
                <a:spcPts val="400"/>
              </a:spcBef>
            </a:pPr>
            <a:r>
              <a:rPr lang="en-US" sz="1000" noProof="1">
                <a:solidFill>
                  <a:srgbClr val="000000"/>
                </a:solidFill>
              </a:rPr>
              <a:t>Use the gaps identified in your scaling assessment:</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are the weakest or most critical elements?</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is holding back scaling today?</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strengths and opportunities must we maintain?</a:t>
            </a:r>
          </a:p>
        </p:txBody>
      </p:sp>
      <p:sp>
        <p:nvSpPr>
          <p:cNvPr id="24" name="Rectangle 23">
            <a:extLst>
              <a:ext uri="{FF2B5EF4-FFF2-40B4-BE49-F238E27FC236}">
                <a16:creationId xmlns:a16="http://schemas.microsoft.com/office/drawing/2014/main" id="{D3EE9DBE-FC55-7B17-6072-9CD2BA06CAF4}"/>
              </a:ext>
            </a:extLst>
          </p:cNvPr>
          <p:cNvSpPr/>
          <p:nvPr/>
        </p:nvSpPr>
        <p:spPr>
          <a:xfrm>
            <a:off x="3613362" y="2916363"/>
            <a:ext cx="1828728" cy="735330"/>
          </a:xfrm>
          <a:prstGeom prst="rect">
            <a:avLst/>
          </a:prstGeom>
        </p:spPr>
        <p:txBody>
          <a:bodyPr wrap="square">
            <a:spAutoFit/>
          </a:bodyPr>
          <a:lstStyle/>
          <a:p>
            <a:pPr>
              <a:lnSpc>
                <a:spcPct val="120000"/>
              </a:lnSpc>
              <a:spcBef>
                <a:spcPts val="400"/>
              </a:spcBef>
            </a:pPr>
            <a:r>
              <a:rPr lang="en-US" sz="1200" b="1" noProof="1">
                <a:latin typeface="+mj-lt"/>
              </a:rPr>
              <a:t>Define strategic direction and goals</a:t>
            </a:r>
          </a:p>
          <a:p>
            <a:pPr marL="0" marR="0" lvl="0" indent="0" defTabSz="914330" rtl="0" eaLnBrk="1" fontAlgn="auto" latinLnBrk="0" hangingPunct="1">
              <a:lnSpc>
                <a:spcPct val="120000"/>
              </a:lnSpc>
              <a:spcBef>
                <a:spcPts val="0"/>
              </a:spcBef>
              <a:spcAft>
                <a:spcPts val="0"/>
              </a:spcAft>
              <a:buClrTx/>
              <a:buSzTx/>
              <a:buFontTx/>
              <a:buNone/>
              <a:tabLst/>
              <a:defRPr/>
            </a:pPr>
            <a:endParaRPr kumimoji="0" lang="en-US" sz="1200" b="1" i="0" u="none" strike="noStrike" kern="1200" cap="none" spc="0" normalizeH="0" baseline="0" noProof="1">
              <a:ln>
                <a:noFill/>
              </a:ln>
              <a:effectLst/>
              <a:uLnTx/>
              <a:uFillTx/>
              <a:latin typeface="+mj-lt"/>
              <a:ea typeface="+mn-ea"/>
              <a:cs typeface="Heebo" panose="00000500000000000000" pitchFamily="2" charset="-79"/>
            </a:endParaRPr>
          </a:p>
        </p:txBody>
      </p:sp>
      <p:sp>
        <p:nvSpPr>
          <p:cNvPr id="25" name="Rectangle 24">
            <a:extLst>
              <a:ext uri="{FF2B5EF4-FFF2-40B4-BE49-F238E27FC236}">
                <a16:creationId xmlns:a16="http://schemas.microsoft.com/office/drawing/2014/main" id="{E4F050C7-D892-A5C1-C5C4-F7C7A96801F7}"/>
              </a:ext>
            </a:extLst>
          </p:cNvPr>
          <p:cNvSpPr/>
          <p:nvPr/>
        </p:nvSpPr>
        <p:spPr>
          <a:xfrm>
            <a:off x="3613361" y="3456841"/>
            <a:ext cx="1969913" cy="2926827"/>
          </a:xfrm>
          <a:prstGeom prst="rect">
            <a:avLst/>
          </a:prstGeom>
          <a:noFill/>
        </p:spPr>
        <p:txBody>
          <a:bodyPr wrap="square">
            <a:spAutoFit/>
          </a:bodyPr>
          <a:lstStyle/>
          <a:p>
            <a:pPr>
              <a:lnSpc>
                <a:spcPct val="130000"/>
              </a:lnSpc>
              <a:spcBef>
                <a:spcPts val="400"/>
              </a:spcBef>
            </a:pPr>
            <a:r>
              <a:rPr lang="en-US" sz="1000" noProof="1">
                <a:solidFill>
                  <a:srgbClr val="000000"/>
                </a:solidFill>
              </a:rPr>
              <a:t>Revisit your scaling ambition and define:</a:t>
            </a:r>
          </a:p>
          <a:p>
            <a:pPr marL="119063" indent="-119063">
              <a:lnSpc>
                <a:spcPct val="130000"/>
              </a:lnSpc>
              <a:spcBef>
                <a:spcPts val="400"/>
              </a:spcBef>
              <a:buFont typeface="Arial" panose="020B0604020202020204" pitchFamily="34" charset="0"/>
              <a:buChar char="•"/>
            </a:pPr>
            <a:r>
              <a:rPr lang="en-US" sz="1000" noProof="1">
                <a:solidFill>
                  <a:srgbClr val="000000"/>
                </a:solidFill>
              </a:rPr>
              <a:t>Your overall scaling goal (what success looks like).</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do you want to achieve by scaling?</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is your scaling pathway? How will you scale?</a:t>
            </a:r>
          </a:p>
          <a:p>
            <a:pPr marL="119063" indent="-119063">
              <a:lnSpc>
                <a:spcPct val="130000"/>
              </a:lnSpc>
              <a:spcBef>
                <a:spcPts val="400"/>
              </a:spcBef>
              <a:buFont typeface="Arial" panose="020B0604020202020204" pitchFamily="34" charset="0"/>
              <a:buChar char="•"/>
            </a:pPr>
            <a:r>
              <a:rPr lang="en-US" sz="1000" noProof="1">
                <a:solidFill>
                  <a:srgbClr val="000000"/>
                </a:solidFill>
              </a:rPr>
              <a:t>Time-based objectives: 2–3 years, 1 year and 3–6 months.</a:t>
            </a:r>
          </a:p>
          <a:p>
            <a:pPr marL="119063" indent="-119063">
              <a:lnSpc>
                <a:spcPct val="130000"/>
              </a:lnSpc>
              <a:spcBef>
                <a:spcPts val="400"/>
              </a:spcBef>
              <a:buFont typeface="Arial" panose="020B0604020202020204" pitchFamily="34" charset="0"/>
              <a:buChar char="•"/>
            </a:pPr>
            <a:r>
              <a:rPr lang="en-US" sz="1000" noProof="1">
                <a:solidFill>
                  <a:srgbClr val="000000"/>
                </a:solidFill>
              </a:rPr>
              <a:t>Success factors and potential gaps and uncertainties.</a:t>
            </a:r>
          </a:p>
        </p:txBody>
      </p:sp>
      <p:sp>
        <p:nvSpPr>
          <p:cNvPr id="26" name="Rectangle 25">
            <a:extLst>
              <a:ext uri="{FF2B5EF4-FFF2-40B4-BE49-F238E27FC236}">
                <a16:creationId xmlns:a16="http://schemas.microsoft.com/office/drawing/2014/main" id="{5359FEEF-A1AC-A072-7BE9-B7BCD730259F}"/>
              </a:ext>
            </a:extLst>
          </p:cNvPr>
          <p:cNvSpPr/>
          <p:nvPr/>
        </p:nvSpPr>
        <p:spPr>
          <a:xfrm>
            <a:off x="5772462" y="2916363"/>
            <a:ext cx="1669026" cy="292131"/>
          </a:xfrm>
          <a:prstGeom prst="rect">
            <a:avLst/>
          </a:prstGeom>
        </p:spPr>
        <p:txBody>
          <a:bodyPr wrap="square">
            <a:spAutoFit/>
          </a:bodyPr>
          <a:lstStyle/>
          <a:p>
            <a:pPr lvl="0">
              <a:lnSpc>
                <a:spcPct val="120000"/>
              </a:lnSpc>
              <a:spcBef>
                <a:spcPts val="400"/>
              </a:spcBef>
            </a:pPr>
            <a:r>
              <a:rPr lang="en-US" sz="1200" b="1" noProof="1">
                <a:latin typeface="+mj-lt"/>
              </a:rPr>
              <a:t>Translate into action</a:t>
            </a:r>
          </a:p>
        </p:txBody>
      </p:sp>
      <p:sp>
        <p:nvSpPr>
          <p:cNvPr id="27" name="Rectangle 26">
            <a:extLst>
              <a:ext uri="{FF2B5EF4-FFF2-40B4-BE49-F238E27FC236}">
                <a16:creationId xmlns:a16="http://schemas.microsoft.com/office/drawing/2014/main" id="{6A8D4592-986D-C6B7-EA6E-87475166961A}"/>
              </a:ext>
            </a:extLst>
          </p:cNvPr>
          <p:cNvSpPr/>
          <p:nvPr/>
        </p:nvSpPr>
        <p:spPr>
          <a:xfrm>
            <a:off x="5772460" y="3208494"/>
            <a:ext cx="2473181" cy="3080715"/>
          </a:xfrm>
          <a:prstGeom prst="rect">
            <a:avLst/>
          </a:prstGeom>
          <a:noFill/>
        </p:spPr>
        <p:txBody>
          <a:bodyPr wrap="square">
            <a:spAutoFit/>
          </a:bodyPr>
          <a:lstStyle/>
          <a:p>
            <a:pPr>
              <a:lnSpc>
                <a:spcPct val="130000"/>
              </a:lnSpc>
              <a:spcBef>
                <a:spcPts val="400"/>
              </a:spcBef>
            </a:pPr>
            <a:r>
              <a:rPr lang="en-US" sz="1000" noProof="1">
                <a:solidFill>
                  <a:srgbClr val="000000"/>
                </a:solidFill>
              </a:rPr>
              <a:t>For each key gap:</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could we do to address it?</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actions or activities are needed?</a:t>
            </a:r>
          </a:p>
          <a:p>
            <a:pPr marL="119063" indent="-119063">
              <a:lnSpc>
                <a:spcPct val="130000"/>
              </a:lnSpc>
              <a:spcBef>
                <a:spcPts val="400"/>
              </a:spcBef>
              <a:buFont typeface="Arial" panose="020B0604020202020204" pitchFamily="34" charset="0"/>
              <a:buChar char="•"/>
            </a:pPr>
            <a:r>
              <a:rPr lang="en-US" sz="1000" noProof="1">
                <a:solidFill>
                  <a:srgbClr val="000000"/>
                </a:solidFill>
              </a:rPr>
              <a:t>What are realistic first steps?</a:t>
            </a:r>
          </a:p>
          <a:p>
            <a:pPr marL="119063" indent="-119063">
              <a:lnSpc>
                <a:spcPct val="130000"/>
              </a:lnSpc>
              <a:spcBef>
                <a:spcPts val="400"/>
              </a:spcBef>
              <a:buFont typeface="Arial" panose="020B0604020202020204" pitchFamily="34" charset="0"/>
              <a:buChar char="•"/>
            </a:pPr>
            <a:r>
              <a:rPr lang="en-US" sz="1000" noProof="1">
                <a:solidFill>
                  <a:srgbClr val="000000"/>
                </a:solidFill>
              </a:rPr>
              <a:t>How can we build on the strengths and opportunities to address them?</a:t>
            </a:r>
          </a:p>
          <a:p>
            <a:pPr>
              <a:lnSpc>
                <a:spcPct val="130000"/>
              </a:lnSpc>
              <a:spcBef>
                <a:spcPts val="400"/>
              </a:spcBef>
            </a:pPr>
            <a:r>
              <a:rPr lang="en-US" sz="1000" noProof="1">
                <a:solidFill>
                  <a:srgbClr val="000000"/>
                </a:solidFill>
              </a:rPr>
              <a:t>Structure actions across time horizons:</a:t>
            </a:r>
          </a:p>
          <a:p>
            <a:pPr marL="119063" indent="-119063">
              <a:lnSpc>
                <a:spcPct val="130000"/>
              </a:lnSpc>
              <a:spcBef>
                <a:spcPts val="400"/>
              </a:spcBef>
              <a:buFont typeface="Arial" panose="020B0604020202020204" pitchFamily="34" charset="0"/>
              <a:buChar char="•"/>
            </a:pPr>
            <a:r>
              <a:rPr lang="en-US" sz="1000" noProof="1">
                <a:solidFill>
                  <a:srgbClr val="000000"/>
                </a:solidFill>
              </a:rPr>
              <a:t>Short-term (3–6 months): quick wins, foundational steps.</a:t>
            </a:r>
          </a:p>
          <a:p>
            <a:pPr marL="119063" indent="-119063">
              <a:lnSpc>
                <a:spcPct val="130000"/>
              </a:lnSpc>
              <a:spcBef>
                <a:spcPts val="400"/>
              </a:spcBef>
              <a:buFont typeface="Arial" panose="020B0604020202020204" pitchFamily="34" charset="0"/>
              <a:buChar char="•"/>
            </a:pPr>
            <a:r>
              <a:rPr lang="en-US" sz="1000" noProof="1">
                <a:solidFill>
                  <a:srgbClr val="000000"/>
                </a:solidFill>
              </a:rPr>
              <a:t>Mid-term (1 year): strengthening and testing.</a:t>
            </a:r>
          </a:p>
          <a:p>
            <a:pPr marL="119063" indent="-119063">
              <a:lnSpc>
                <a:spcPct val="130000"/>
              </a:lnSpc>
              <a:spcBef>
                <a:spcPts val="400"/>
              </a:spcBef>
              <a:buFont typeface="Arial" panose="020B0604020202020204" pitchFamily="34" charset="0"/>
              <a:buChar char="•"/>
            </a:pPr>
            <a:r>
              <a:rPr lang="en-US" sz="1000" noProof="1">
                <a:solidFill>
                  <a:srgbClr val="000000"/>
                </a:solidFill>
              </a:rPr>
              <a:t>Long-term (2–3 years): scaling and institutionalisation.</a:t>
            </a:r>
          </a:p>
        </p:txBody>
      </p:sp>
      <p:sp>
        <p:nvSpPr>
          <p:cNvPr id="28" name="Rectangle 27">
            <a:extLst>
              <a:ext uri="{FF2B5EF4-FFF2-40B4-BE49-F238E27FC236}">
                <a16:creationId xmlns:a16="http://schemas.microsoft.com/office/drawing/2014/main" id="{CAC36F35-955F-BEBF-02A1-840B31A859B4}"/>
              </a:ext>
            </a:extLst>
          </p:cNvPr>
          <p:cNvSpPr/>
          <p:nvPr/>
        </p:nvSpPr>
        <p:spPr>
          <a:xfrm>
            <a:off x="8325817" y="2916363"/>
            <a:ext cx="1926498" cy="292131"/>
          </a:xfrm>
          <a:prstGeom prst="rect">
            <a:avLst/>
          </a:prstGeom>
        </p:spPr>
        <p:txBody>
          <a:bodyPr wrap="square">
            <a:spAutoFit/>
          </a:bodyPr>
          <a:lstStyle/>
          <a:p>
            <a:pPr>
              <a:lnSpc>
                <a:spcPct val="120000"/>
              </a:lnSpc>
              <a:defRPr/>
            </a:pPr>
            <a:r>
              <a:rPr lang="en-US" sz="1200" b="1" noProof="1">
                <a:latin typeface="+mj-lt"/>
              </a:rPr>
              <a:t>Define implementation</a:t>
            </a:r>
          </a:p>
        </p:txBody>
      </p:sp>
      <p:sp>
        <p:nvSpPr>
          <p:cNvPr id="29" name="Rectangle 28">
            <a:extLst>
              <a:ext uri="{FF2B5EF4-FFF2-40B4-BE49-F238E27FC236}">
                <a16:creationId xmlns:a16="http://schemas.microsoft.com/office/drawing/2014/main" id="{65BF2A37-D5D4-7A59-75B8-CB6587B170BF}"/>
              </a:ext>
            </a:extLst>
          </p:cNvPr>
          <p:cNvSpPr/>
          <p:nvPr/>
        </p:nvSpPr>
        <p:spPr>
          <a:xfrm>
            <a:off x="8325816" y="3208494"/>
            <a:ext cx="2048568" cy="1023742"/>
          </a:xfrm>
          <a:prstGeom prst="rect">
            <a:avLst/>
          </a:prstGeom>
          <a:noFill/>
        </p:spPr>
        <p:txBody>
          <a:bodyPr wrap="square">
            <a:spAutoFit/>
          </a:bodyPr>
          <a:lstStyle/>
          <a:p>
            <a:pPr>
              <a:lnSpc>
                <a:spcPct val="130000"/>
              </a:lnSpc>
              <a:spcBef>
                <a:spcPts val="400"/>
              </a:spcBef>
            </a:pPr>
            <a:r>
              <a:rPr lang="en-US" sz="1000" noProof="1">
                <a:solidFill>
                  <a:srgbClr val="000000"/>
                </a:solidFill>
              </a:rPr>
              <a:t>For each action, clarify:</a:t>
            </a:r>
          </a:p>
          <a:p>
            <a:pPr marL="119063" indent="-119063">
              <a:lnSpc>
                <a:spcPct val="130000"/>
              </a:lnSpc>
              <a:spcBef>
                <a:spcPts val="400"/>
              </a:spcBef>
              <a:buFont typeface="Arial" panose="020B0604020202020204" pitchFamily="34" charset="0"/>
              <a:buChar char="•"/>
            </a:pPr>
            <a:r>
              <a:rPr lang="en-US" sz="1000" noProof="1">
                <a:solidFill>
                  <a:srgbClr val="000000"/>
                </a:solidFill>
              </a:rPr>
              <a:t>Timeline.</a:t>
            </a:r>
          </a:p>
          <a:p>
            <a:pPr marL="119063" indent="-119063">
              <a:lnSpc>
                <a:spcPct val="130000"/>
              </a:lnSpc>
              <a:spcBef>
                <a:spcPts val="400"/>
              </a:spcBef>
              <a:buFont typeface="Arial" panose="020B0604020202020204" pitchFamily="34" charset="0"/>
              <a:buChar char="•"/>
            </a:pPr>
            <a:r>
              <a:rPr lang="en-US" sz="1000" noProof="1">
                <a:solidFill>
                  <a:srgbClr val="000000"/>
                </a:solidFill>
              </a:rPr>
              <a:t>Roles and responsibilities.</a:t>
            </a:r>
          </a:p>
          <a:p>
            <a:pPr marL="119063" indent="-119063">
              <a:lnSpc>
                <a:spcPct val="130000"/>
              </a:lnSpc>
              <a:spcBef>
                <a:spcPts val="400"/>
              </a:spcBef>
              <a:buFont typeface="Arial" panose="020B0604020202020204" pitchFamily="34" charset="0"/>
              <a:buChar char="•"/>
            </a:pPr>
            <a:r>
              <a:rPr lang="en-US" sz="1000" noProof="1">
                <a:solidFill>
                  <a:srgbClr val="000000"/>
                </a:solidFill>
              </a:rPr>
              <a:t>Who else needs to be involved.</a:t>
            </a:r>
          </a:p>
        </p:txBody>
      </p:sp>
      <p:sp>
        <p:nvSpPr>
          <p:cNvPr id="2" name="TextBox 1">
            <a:extLst>
              <a:ext uri="{FF2B5EF4-FFF2-40B4-BE49-F238E27FC236}">
                <a16:creationId xmlns:a16="http://schemas.microsoft.com/office/drawing/2014/main" id="{F076D13E-348F-4120-7903-DE9EDC6EFB2E}"/>
              </a:ext>
            </a:extLst>
          </p:cNvPr>
          <p:cNvSpPr txBox="1"/>
          <p:nvPr/>
        </p:nvSpPr>
        <p:spPr>
          <a:xfrm>
            <a:off x="7132321" y="420537"/>
            <a:ext cx="4731730" cy="1183841"/>
          </a:xfrm>
          <a:prstGeom prst="rect">
            <a:avLst/>
          </a:prstGeom>
          <a:noFill/>
        </p:spPr>
        <p:txBody>
          <a:bodyPr wrap="square" lIns="0" tIns="36000" rIns="216000" bIns="36000" rtlCol="0">
            <a:spAutoFit/>
          </a:bodyPr>
          <a:lstStyle/>
          <a:p>
            <a:pPr>
              <a:lnSpc>
                <a:spcPct val="130000"/>
              </a:lnSpc>
              <a:spcBef>
                <a:spcPts val="400"/>
              </a:spcBef>
              <a:buClr>
                <a:schemeClr val="accent6"/>
              </a:buClr>
            </a:pPr>
            <a:r>
              <a:rPr lang="en-US" sz="900" b="1" noProof="1">
                <a:solidFill>
                  <a:srgbClr val="000000"/>
                </a:solidFill>
              </a:rPr>
              <a:t>Keep it simple and practical: It’s just a template – adjust it as needed. </a:t>
            </a:r>
            <a:r>
              <a:rPr lang="en-US" sz="900" noProof="1">
                <a:solidFill>
                  <a:srgbClr val="000000"/>
                </a:solidFill>
              </a:rPr>
              <a:t>Think of this as a working draft, not a final plan. Don’t be too comprehensive or detailed at the earlier phases. The goal is to:</a:t>
            </a:r>
          </a:p>
          <a:p>
            <a:pPr marL="171450" indent="-171450">
              <a:lnSpc>
                <a:spcPct val="130000"/>
              </a:lnSpc>
              <a:spcBef>
                <a:spcPts val="400"/>
              </a:spcBef>
              <a:buFont typeface="Wingdings" pitchFamily="2" charset="2"/>
              <a:buChar char="ü"/>
            </a:pPr>
            <a:r>
              <a:rPr lang="en-US" sz="900" noProof="1">
                <a:solidFill>
                  <a:srgbClr val="000000"/>
                </a:solidFill>
              </a:rPr>
              <a:t>Have a clear starting point and direction</a:t>
            </a:r>
          </a:p>
          <a:p>
            <a:pPr marL="171450" indent="-171450">
              <a:lnSpc>
                <a:spcPct val="130000"/>
              </a:lnSpc>
              <a:buFont typeface="Wingdings" pitchFamily="2" charset="2"/>
              <a:buChar char="ü"/>
            </a:pPr>
            <a:r>
              <a:rPr lang="en-US" sz="900" noProof="1">
                <a:solidFill>
                  <a:srgbClr val="000000"/>
                </a:solidFill>
              </a:rPr>
              <a:t>Capture key goals, roles, activities, and practical steps</a:t>
            </a:r>
          </a:p>
          <a:p>
            <a:pPr marL="171450" indent="-171450">
              <a:lnSpc>
                <a:spcPct val="130000"/>
              </a:lnSpc>
              <a:buFont typeface="Wingdings" pitchFamily="2" charset="2"/>
              <a:buChar char="ü"/>
            </a:pPr>
            <a:r>
              <a:rPr lang="en-US" sz="900" noProof="1">
                <a:solidFill>
                  <a:srgbClr val="000000"/>
                </a:solidFill>
              </a:rPr>
              <a:t>Cover both short- and long-term perspectives</a:t>
            </a:r>
          </a:p>
        </p:txBody>
      </p:sp>
      <p:grpSp>
        <p:nvGrpSpPr>
          <p:cNvPr id="5" name="Group 330">
            <a:extLst>
              <a:ext uri="{FF2B5EF4-FFF2-40B4-BE49-F238E27FC236}">
                <a16:creationId xmlns:a16="http://schemas.microsoft.com/office/drawing/2014/main" id="{6546F388-D1BA-60BE-BC44-3D9A0170AF4C}"/>
              </a:ext>
            </a:extLst>
          </p:cNvPr>
          <p:cNvGrpSpPr>
            <a:grpSpLocks noChangeAspect="1"/>
          </p:cNvGrpSpPr>
          <p:nvPr/>
        </p:nvGrpSpPr>
        <p:grpSpPr>
          <a:xfrm>
            <a:off x="6462975" y="368736"/>
            <a:ext cx="288000" cy="287994"/>
            <a:chOff x="8287453" y="5303710"/>
            <a:chExt cx="446373" cy="446364"/>
          </a:xfrm>
          <a:noFill/>
        </p:grpSpPr>
        <p:sp>
          <p:nvSpPr>
            <p:cNvPr id="6" name="Free Form 331">
              <a:extLst>
                <a:ext uri="{FF2B5EF4-FFF2-40B4-BE49-F238E27FC236}">
                  <a16:creationId xmlns:a16="http://schemas.microsoft.com/office/drawing/2014/main" id="{9052FC3B-E4A7-9C59-C22C-5340E05F29B7}"/>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7" name="Free Form 332">
              <a:extLst>
                <a:ext uri="{FF2B5EF4-FFF2-40B4-BE49-F238E27FC236}">
                  <a16:creationId xmlns:a16="http://schemas.microsoft.com/office/drawing/2014/main" id="{BE43B818-F157-39C2-4BAE-769805D3D8C7}"/>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8" name="Free Form 333">
              <a:extLst>
                <a:ext uri="{FF2B5EF4-FFF2-40B4-BE49-F238E27FC236}">
                  <a16:creationId xmlns:a16="http://schemas.microsoft.com/office/drawing/2014/main" id="{A8C952A5-9BCE-CD93-00C4-20C5DA3497CC}"/>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4">
              <a:extLst>
                <a:ext uri="{FF2B5EF4-FFF2-40B4-BE49-F238E27FC236}">
                  <a16:creationId xmlns:a16="http://schemas.microsoft.com/office/drawing/2014/main" id="{EA646283-3197-5C56-43AE-2FE8DEA31987}"/>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108757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9E0A2-0818-9723-6A84-F29801A3B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0B49C5-E482-1725-A3CA-0B8EB9557DF3}"/>
              </a:ext>
            </a:extLst>
          </p:cNvPr>
          <p:cNvSpPr>
            <a:spLocks noGrp="1"/>
          </p:cNvSpPr>
          <p:nvPr>
            <p:ph type="title"/>
          </p:nvPr>
        </p:nvSpPr>
        <p:spPr>
          <a:xfrm>
            <a:off x="720837" y="614543"/>
            <a:ext cx="4675771" cy="1228963"/>
          </a:xfrm>
        </p:spPr>
        <p:txBody>
          <a:bodyPr>
            <a:noAutofit/>
          </a:bodyPr>
          <a:lstStyle/>
          <a:p>
            <a:pPr>
              <a:spcBef>
                <a:spcPts val="400"/>
              </a:spcBef>
              <a:defRPr/>
            </a:pPr>
            <a:r>
              <a:rPr lang="en-US" sz="3200" noProof="1">
                <a:latin typeface="Innovation Norway" panose="020B0500030000000000" pitchFamily="34" charset="77"/>
              </a:rPr>
              <a:t>Core components of a strong scaling strategy</a:t>
            </a:r>
          </a:p>
        </p:txBody>
      </p:sp>
      <p:sp>
        <p:nvSpPr>
          <p:cNvPr id="10" name="Text Placeholder 4">
            <a:extLst>
              <a:ext uri="{FF2B5EF4-FFF2-40B4-BE49-F238E27FC236}">
                <a16:creationId xmlns:a16="http://schemas.microsoft.com/office/drawing/2014/main" id="{BDBD2200-A7FC-06E3-79A2-C59ED5DD6BB8}"/>
              </a:ext>
            </a:extLst>
          </p:cNvPr>
          <p:cNvSpPr txBox="1">
            <a:spLocks/>
          </p:cNvSpPr>
          <p:nvPr/>
        </p:nvSpPr>
        <p:spPr>
          <a:xfrm>
            <a:off x="720837" y="1843506"/>
            <a:ext cx="4399380" cy="4112960"/>
          </a:xfrm>
          <a:prstGeom prst="rect">
            <a:avLst/>
          </a:prstGeom>
        </p:spPr>
        <p:txBody>
          <a:bodyPr vert="horz" lIns="0" tIns="0" rIns="0" bIns="0" numCol="1" spcCol="360000" rtlCol="0"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800"/>
              </a:spcAft>
            </a:pPr>
            <a:r>
              <a:rPr lang="en-US" sz="1400" b="1" noProof="1">
                <a:solidFill>
                  <a:srgbClr val="A122FE"/>
                </a:solidFill>
                <a:latin typeface="+mj-lt"/>
              </a:rPr>
              <a:t>Mandatory components (must include)</a:t>
            </a:r>
          </a:p>
          <a:p>
            <a:pPr>
              <a:lnSpc>
                <a:spcPct val="120000"/>
              </a:lnSpc>
              <a:spcAft>
                <a:spcPts val="600"/>
              </a:spcAft>
            </a:pPr>
            <a:r>
              <a:rPr lang="en-US" sz="1000" noProof="1">
                <a:solidFill>
                  <a:srgbClr val="000000"/>
                </a:solidFill>
              </a:rPr>
              <a:t>These elements are consistently present in real scaling plans and are essential for long-term sustainability and implementation. Your scaling strategy and plan should include:</a:t>
            </a:r>
          </a:p>
          <a:p>
            <a:pPr marL="171450" indent="-171450">
              <a:lnSpc>
                <a:spcPct val="120000"/>
              </a:lnSpc>
              <a:spcAft>
                <a:spcPts val="600"/>
              </a:spcAft>
              <a:buFont typeface="Arial" panose="020B0604020202020204" pitchFamily="34" charset="0"/>
              <a:buChar char="•"/>
            </a:pPr>
            <a:r>
              <a:rPr lang="en-US" sz="1000" b="1" noProof="1">
                <a:solidFill>
                  <a:srgbClr val="000000"/>
                </a:solidFill>
              </a:rPr>
              <a:t>Scaling routes / pathways: </a:t>
            </a:r>
            <a:r>
              <a:rPr lang="en-US" sz="1000" noProof="1">
                <a:solidFill>
                  <a:srgbClr val="000000"/>
                </a:solidFill>
              </a:rPr>
              <a:t>How will you scale impact? For example, adoption, diffusion/improvement, partnerships, integration, replication, and what do you want to achieve?</a:t>
            </a:r>
          </a:p>
          <a:p>
            <a:pPr marL="171450" indent="-171450">
              <a:lnSpc>
                <a:spcPct val="120000"/>
              </a:lnSpc>
              <a:spcAft>
                <a:spcPts val="600"/>
              </a:spcAft>
              <a:buFont typeface="Arial" panose="020B0604020202020204" pitchFamily="34" charset="0"/>
              <a:buChar char="•"/>
            </a:pPr>
            <a:r>
              <a:rPr lang="en-US" sz="1000" b="1" noProof="1">
                <a:solidFill>
                  <a:srgbClr val="000000"/>
                </a:solidFill>
              </a:rPr>
              <a:t>Value creation model(s): </a:t>
            </a:r>
            <a:r>
              <a:rPr lang="en-US" sz="1000" noProof="1">
                <a:solidFill>
                  <a:srgbClr val="000000"/>
                </a:solidFill>
              </a:rPr>
              <a:t>How will the solution create and sustain value over time? Examples: business models, livelihood models, circular or ecosystem-based models.</a:t>
            </a:r>
          </a:p>
          <a:p>
            <a:pPr marL="171450" indent="-171450">
              <a:lnSpc>
                <a:spcPct val="120000"/>
              </a:lnSpc>
              <a:spcAft>
                <a:spcPts val="600"/>
              </a:spcAft>
              <a:buFont typeface="Arial" panose="020B0604020202020204" pitchFamily="34" charset="0"/>
              <a:buChar char="•"/>
            </a:pPr>
            <a:r>
              <a:rPr lang="en-US" sz="1000" b="1" noProof="1">
                <a:solidFill>
                  <a:srgbClr val="000000"/>
                </a:solidFill>
              </a:rPr>
              <a:t>Risk assessment and mitigation: </a:t>
            </a:r>
            <a:r>
              <a:rPr lang="en-US" sz="1000" noProof="1">
                <a:solidFill>
                  <a:srgbClr val="000000"/>
                </a:solidFill>
              </a:rPr>
              <a:t>What could prevent scaling?</a:t>
            </a:r>
          </a:p>
          <a:p>
            <a:pPr marL="171450" indent="-171450">
              <a:lnSpc>
                <a:spcPct val="120000"/>
              </a:lnSpc>
              <a:spcAft>
                <a:spcPts val="600"/>
              </a:spcAft>
              <a:buFont typeface="Arial" panose="020B0604020202020204" pitchFamily="34" charset="0"/>
              <a:buChar char="•"/>
            </a:pPr>
            <a:r>
              <a:rPr lang="en-US" sz="1000" b="1" noProof="1">
                <a:solidFill>
                  <a:srgbClr val="000000"/>
                </a:solidFill>
              </a:rPr>
              <a:t>Consider: regulatory barriers, adoption challenges, operational risks, ethical risks and humanitarian value.</a:t>
            </a:r>
          </a:p>
          <a:p>
            <a:pPr marL="171450" indent="-171450">
              <a:lnSpc>
                <a:spcPct val="120000"/>
              </a:lnSpc>
              <a:spcAft>
                <a:spcPts val="600"/>
              </a:spcAft>
              <a:buFont typeface="Arial" panose="020B0604020202020204" pitchFamily="34" charset="0"/>
              <a:buChar char="•"/>
            </a:pPr>
            <a:r>
              <a:rPr lang="en-US" sz="1000" b="1" noProof="1">
                <a:solidFill>
                  <a:srgbClr val="000000"/>
                </a:solidFill>
              </a:rPr>
              <a:t>Roles and partnerships: </a:t>
            </a:r>
            <a:r>
              <a:rPr lang="en-US" sz="1000" noProof="1">
                <a:solidFill>
                  <a:srgbClr val="000000"/>
                </a:solidFill>
              </a:rPr>
              <a:t>Who will play what role in scaling? How will partners contribute?</a:t>
            </a:r>
          </a:p>
        </p:txBody>
      </p:sp>
      <p:sp>
        <p:nvSpPr>
          <p:cNvPr id="13" name="Text Placeholder 4">
            <a:extLst>
              <a:ext uri="{FF2B5EF4-FFF2-40B4-BE49-F238E27FC236}">
                <a16:creationId xmlns:a16="http://schemas.microsoft.com/office/drawing/2014/main" id="{9F5D94A7-D868-4B7C-DD4B-B11F2EAE1786}"/>
              </a:ext>
            </a:extLst>
          </p:cNvPr>
          <p:cNvSpPr txBox="1">
            <a:spLocks/>
          </p:cNvSpPr>
          <p:nvPr/>
        </p:nvSpPr>
        <p:spPr>
          <a:xfrm>
            <a:off x="5410197" y="1843506"/>
            <a:ext cx="2974034" cy="2913746"/>
          </a:xfrm>
          <a:prstGeom prst="rect">
            <a:avLst/>
          </a:prstGeom>
        </p:spPr>
        <p:txBody>
          <a:bodyPr vert="horz" lIns="0" tIns="0" rIns="0" bIns="0" numCol="1" spcCol="360000" rtlCol="0"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800"/>
              </a:spcAft>
            </a:pPr>
            <a:r>
              <a:rPr lang="en-US" sz="1400" b="1" noProof="1">
                <a:solidFill>
                  <a:srgbClr val="A122FE"/>
                </a:solidFill>
                <a:latin typeface="+mj-lt"/>
              </a:rPr>
              <a:t>Essential elements </a:t>
            </a:r>
            <a:br>
              <a:rPr lang="en-US" sz="1400" b="1" noProof="1">
                <a:solidFill>
                  <a:srgbClr val="A122FE"/>
                </a:solidFill>
                <a:latin typeface="+mj-lt"/>
              </a:rPr>
            </a:br>
            <a:r>
              <a:rPr lang="en-US" sz="1400" b="1" noProof="1">
                <a:solidFill>
                  <a:srgbClr val="A122FE"/>
                </a:solidFill>
                <a:latin typeface="+mj-lt"/>
              </a:rPr>
              <a:t>for sustainable scale</a:t>
            </a:r>
          </a:p>
          <a:p>
            <a:pPr lvl="0">
              <a:lnSpc>
                <a:spcPct val="120000"/>
              </a:lnSpc>
              <a:spcAft>
                <a:spcPts val="600"/>
              </a:spcAft>
            </a:pPr>
            <a:r>
              <a:rPr lang="en-US" sz="1000" noProof="1">
                <a:solidFill>
                  <a:srgbClr val="000000"/>
                </a:solidFill>
              </a:rPr>
              <a:t>At a minimum, your strategy should address:</a:t>
            </a:r>
          </a:p>
          <a:p>
            <a:pPr marL="171450" lvl="0" indent="-171450">
              <a:lnSpc>
                <a:spcPct val="120000"/>
              </a:lnSpc>
              <a:spcAft>
                <a:spcPts val="600"/>
              </a:spcAft>
              <a:buFont typeface="Arial" panose="020B0604020202020204" pitchFamily="34" charset="0"/>
              <a:buChar char="•"/>
            </a:pPr>
            <a:r>
              <a:rPr lang="en-US" sz="1000" noProof="1">
                <a:solidFill>
                  <a:srgbClr val="000000"/>
                </a:solidFill>
              </a:rPr>
              <a:t>Strategy – clear direction and priorities.</a:t>
            </a:r>
          </a:p>
          <a:p>
            <a:pPr marL="171450" lvl="0" indent="-171450">
              <a:lnSpc>
                <a:spcPct val="120000"/>
              </a:lnSpc>
              <a:spcAft>
                <a:spcPts val="600"/>
              </a:spcAft>
              <a:buFont typeface="Arial" panose="020B0604020202020204" pitchFamily="34" charset="0"/>
              <a:buChar char="•"/>
            </a:pPr>
            <a:r>
              <a:rPr lang="en-US" sz="1000" noProof="1">
                <a:solidFill>
                  <a:srgbClr val="000000"/>
                </a:solidFill>
              </a:rPr>
              <a:t>Financial viability – how scaling will be sustained.</a:t>
            </a:r>
          </a:p>
          <a:p>
            <a:pPr marL="171450" lvl="0" indent="-171450">
              <a:lnSpc>
                <a:spcPct val="120000"/>
              </a:lnSpc>
              <a:spcAft>
                <a:spcPts val="600"/>
              </a:spcAft>
              <a:buFont typeface="Arial" panose="020B0604020202020204" pitchFamily="34" charset="0"/>
              <a:buChar char="•"/>
            </a:pPr>
            <a:r>
              <a:rPr lang="en-US" sz="1000" noProof="1">
                <a:solidFill>
                  <a:srgbClr val="000000"/>
                </a:solidFill>
              </a:rPr>
              <a:t>Organisational setup – capacity and structure to deliver.</a:t>
            </a:r>
          </a:p>
          <a:p>
            <a:pPr marL="171450" lvl="0" indent="-171450">
              <a:lnSpc>
                <a:spcPct val="120000"/>
              </a:lnSpc>
              <a:spcAft>
                <a:spcPts val="600"/>
              </a:spcAft>
              <a:buFont typeface="Arial" panose="020B0604020202020204" pitchFamily="34" charset="0"/>
              <a:buChar char="•"/>
            </a:pPr>
            <a:r>
              <a:rPr lang="en-US" sz="1000" noProof="1">
                <a:solidFill>
                  <a:srgbClr val="000000"/>
                </a:solidFill>
              </a:rPr>
              <a:t>Key stakeholders – who adopts, enables, and supports.</a:t>
            </a:r>
          </a:p>
          <a:p>
            <a:pPr marL="171450" lvl="0" indent="-171450">
              <a:lnSpc>
                <a:spcPct val="120000"/>
              </a:lnSpc>
              <a:spcAft>
                <a:spcPts val="600"/>
              </a:spcAft>
              <a:buFont typeface="Arial" panose="020B0604020202020204" pitchFamily="34" charset="0"/>
              <a:buChar char="•"/>
            </a:pPr>
            <a:r>
              <a:rPr lang="en-US" sz="1000" noProof="1">
                <a:solidFill>
                  <a:srgbClr val="000000"/>
                </a:solidFill>
              </a:rPr>
              <a:t>Success factors and potential gaps/uncertainties.</a:t>
            </a:r>
          </a:p>
          <a:p>
            <a:pPr marL="171450" lvl="0" indent="-171450">
              <a:lnSpc>
                <a:spcPct val="120000"/>
              </a:lnSpc>
              <a:spcAft>
                <a:spcPts val="600"/>
              </a:spcAft>
              <a:buFont typeface="Arial" panose="020B0604020202020204" pitchFamily="34" charset="0"/>
              <a:buChar char="•"/>
            </a:pPr>
            <a:r>
              <a:rPr lang="en-US" sz="1000" noProof="1">
                <a:solidFill>
                  <a:srgbClr val="000000"/>
                </a:solidFill>
              </a:rPr>
              <a:t>+ Additional components (if relevant).</a:t>
            </a:r>
          </a:p>
        </p:txBody>
      </p:sp>
      <p:sp>
        <p:nvSpPr>
          <p:cNvPr id="14" name="Text Placeholder 4">
            <a:extLst>
              <a:ext uri="{FF2B5EF4-FFF2-40B4-BE49-F238E27FC236}">
                <a16:creationId xmlns:a16="http://schemas.microsoft.com/office/drawing/2014/main" id="{4BCB57CA-078F-04C3-EF51-8AC6FD8ED5F1}"/>
              </a:ext>
            </a:extLst>
          </p:cNvPr>
          <p:cNvSpPr txBox="1">
            <a:spLocks/>
          </p:cNvSpPr>
          <p:nvPr/>
        </p:nvSpPr>
        <p:spPr>
          <a:xfrm>
            <a:off x="8674211" y="1843506"/>
            <a:ext cx="2796952" cy="3211970"/>
          </a:xfrm>
          <a:prstGeom prst="rect">
            <a:avLst/>
          </a:prstGeom>
        </p:spPr>
        <p:txBody>
          <a:bodyPr vert="horz" lIns="0" tIns="0" rIns="0" bIns="0" numCol="1" spcCol="360000" rtlCol="0"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lvl="0">
              <a:lnSpc>
                <a:spcPct val="120000"/>
              </a:lnSpc>
              <a:spcBef>
                <a:spcPts val="400"/>
              </a:spcBef>
              <a:spcAft>
                <a:spcPts val="1800"/>
              </a:spcAft>
            </a:pPr>
            <a:r>
              <a:rPr lang="en-US" sz="1400" b="1" noProof="1">
                <a:solidFill>
                  <a:srgbClr val="A122FE"/>
                </a:solidFill>
                <a:latin typeface="+mj-lt"/>
              </a:rPr>
              <a:t>Depending on your solution, you may also include:</a:t>
            </a:r>
          </a:p>
          <a:p>
            <a:pPr marL="171450" lvl="0" indent="-171450">
              <a:lnSpc>
                <a:spcPct val="120000"/>
              </a:lnSpc>
              <a:spcBef>
                <a:spcPts val="400"/>
              </a:spcBef>
              <a:spcAft>
                <a:spcPts val="600"/>
              </a:spcAft>
              <a:buFont typeface="Arial" panose="020B0604020202020204" pitchFamily="34" charset="0"/>
              <a:buChar char="•"/>
            </a:pPr>
            <a:r>
              <a:rPr lang="en-US" sz="1000" noProof="1">
                <a:solidFill>
                  <a:srgbClr val="000000"/>
                </a:solidFill>
              </a:rPr>
              <a:t>Communication and uptake strategy.</a:t>
            </a:r>
          </a:p>
          <a:p>
            <a:pPr marL="171450" lvl="0" indent="-171450">
              <a:lnSpc>
                <a:spcPct val="120000"/>
              </a:lnSpc>
              <a:spcBef>
                <a:spcPts val="400"/>
              </a:spcBef>
              <a:spcAft>
                <a:spcPts val="600"/>
              </a:spcAft>
              <a:buFont typeface="Arial" panose="020B0604020202020204" pitchFamily="34" charset="0"/>
              <a:buChar char="•"/>
            </a:pPr>
            <a:r>
              <a:rPr lang="en-US" sz="1000" noProof="1">
                <a:solidFill>
                  <a:srgbClr val="000000"/>
                </a:solidFill>
              </a:rPr>
              <a:t>Support, training, and service systems.</a:t>
            </a:r>
          </a:p>
          <a:p>
            <a:pPr marL="171450" lvl="0" indent="-171450">
              <a:lnSpc>
                <a:spcPct val="120000"/>
              </a:lnSpc>
              <a:spcBef>
                <a:spcPts val="400"/>
              </a:spcBef>
              <a:spcAft>
                <a:spcPts val="600"/>
              </a:spcAft>
              <a:buFont typeface="Arial" panose="020B0604020202020204" pitchFamily="34" charset="0"/>
              <a:buChar char="•"/>
            </a:pPr>
            <a:r>
              <a:rPr lang="en-US" sz="1000" noProof="1">
                <a:solidFill>
                  <a:srgbClr val="000000"/>
                </a:solidFill>
              </a:rPr>
              <a:t>Production and delivery mechanisms.</a:t>
            </a:r>
          </a:p>
          <a:p>
            <a:pPr marL="171450" lvl="0" indent="-171450">
              <a:lnSpc>
                <a:spcPct val="120000"/>
              </a:lnSpc>
              <a:spcBef>
                <a:spcPts val="400"/>
              </a:spcBef>
              <a:spcAft>
                <a:spcPts val="600"/>
              </a:spcAft>
              <a:buFont typeface="Arial" panose="020B0604020202020204" pitchFamily="34" charset="0"/>
              <a:buChar char="•"/>
            </a:pPr>
            <a:r>
              <a:rPr lang="en-US" sz="1000" noProof="1">
                <a:solidFill>
                  <a:srgbClr val="000000"/>
                </a:solidFill>
              </a:rPr>
              <a:t>Legal and regulatory considerations.</a:t>
            </a:r>
          </a:p>
          <a:p>
            <a:pPr marL="171450" lvl="0" indent="-171450">
              <a:lnSpc>
                <a:spcPct val="120000"/>
              </a:lnSpc>
              <a:spcBef>
                <a:spcPts val="400"/>
              </a:spcBef>
              <a:spcAft>
                <a:spcPts val="600"/>
              </a:spcAft>
              <a:buFont typeface="Arial" panose="020B0604020202020204" pitchFamily="34" charset="0"/>
              <a:buChar char="•"/>
            </a:pPr>
            <a:r>
              <a:rPr lang="en-US" sz="1000" noProof="1">
                <a:solidFill>
                  <a:srgbClr val="000000"/>
                </a:solidFill>
              </a:rPr>
              <a:t>Social and environmental responsibility.</a:t>
            </a:r>
          </a:p>
          <a:p>
            <a:pPr marL="171450" lvl="0" indent="-171450">
              <a:lnSpc>
                <a:spcPct val="120000"/>
              </a:lnSpc>
              <a:spcBef>
                <a:spcPts val="400"/>
              </a:spcBef>
              <a:spcAft>
                <a:spcPts val="600"/>
              </a:spcAft>
              <a:buFont typeface="Arial" panose="020B0604020202020204" pitchFamily="34" charset="0"/>
              <a:buChar char="•"/>
            </a:pPr>
            <a:r>
              <a:rPr lang="en-US" sz="1000" noProof="1">
                <a:solidFill>
                  <a:srgbClr val="000000"/>
                </a:solidFill>
              </a:rPr>
              <a:t>Continuous improvement and learning.</a:t>
            </a:r>
          </a:p>
          <a:p>
            <a:pPr>
              <a:lnSpc>
                <a:spcPct val="120000"/>
              </a:lnSpc>
              <a:spcBef>
                <a:spcPts val="400"/>
              </a:spcBef>
              <a:spcAft>
                <a:spcPts val="600"/>
              </a:spcAft>
            </a:pPr>
            <a:r>
              <a:rPr lang="en-US" sz="1000" noProof="1">
                <a:solidFill>
                  <a:srgbClr val="000000"/>
                </a:solidFill>
              </a:rPr>
              <a:t>These strengthen your ability to scale effectively but should be prioritised based on relevance.</a:t>
            </a:r>
          </a:p>
          <a:p>
            <a:pPr marL="171450" lvl="0" indent="-171450">
              <a:lnSpc>
                <a:spcPct val="120000"/>
              </a:lnSpc>
              <a:spcBef>
                <a:spcPts val="400"/>
              </a:spcBef>
              <a:spcAft>
                <a:spcPts val="600"/>
              </a:spcAft>
              <a:buFont typeface="Arial" panose="020B0604020202020204" pitchFamily="34" charset="0"/>
              <a:buChar char="•"/>
            </a:pPr>
            <a:endParaRPr lang="en-US" sz="1000" noProof="1">
              <a:solidFill>
                <a:srgbClr val="000000"/>
              </a:solidFill>
            </a:endParaRPr>
          </a:p>
        </p:txBody>
      </p:sp>
      <p:sp>
        <p:nvSpPr>
          <p:cNvPr id="3" name="Rectangle 3">
            <a:extLst>
              <a:ext uri="{FF2B5EF4-FFF2-40B4-BE49-F238E27FC236}">
                <a16:creationId xmlns:a16="http://schemas.microsoft.com/office/drawing/2014/main" id="{6845930B-F0B8-02E0-EBE1-E7A29ECED60F}"/>
              </a:ext>
            </a:extLst>
          </p:cNvPr>
          <p:cNvSpPr/>
          <p:nvPr/>
        </p:nvSpPr>
        <p:spPr>
          <a:xfrm>
            <a:off x="720838" y="5452938"/>
            <a:ext cx="7761980" cy="1228963"/>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 name="TextBox 1">
            <a:extLst>
              <a:ext uri="{FF2B5EF4-FFF2-40B4-BE49-F238E27FC236}">
                <a16:creationId xmlns:a16="http://schemas.microsoft.com/office/drawing/2014/main" id="{3D7EC13E-D928-0E19-AEA2-D276C812D700}"/>
              </a:ext>
            </a:extLst>
          </p:cNvPr>
          <p:cNvSpPr txBox="1"/>
          <p:nvPr/>
        </p:nvSpPr>
        <p:spPr>
          <a:xfrm>
            <a:off x="1652255" y="5667919"/>
            <a:ext cx="6731976" cy="823743"/>
          </a:xfrm>
          <a:prstGeom prst="rect">
            <a:avLst/>
          </a:prstGeom>
          <a:noFill/>
        </p:spPr>
        <p:txBody>
          <a:bodyPr wrap="square" lIns="0" tIns="36000" rIns="216000" bIns="36000" rtlCol="0">
            <a:spAutoFit/>
          </a:bodyPr>
          <a:lstStyle/>
          <a:p>
            <a:pPr>
              <a:lnSpc>
                <a:spcPct val="130000"/>
              </a:lnSpc>
              <a:spcBef>
                <a:spcPts val="400"/>
              </a:spcBef>
              <a:buClr>
                <a:schemeClr val="accent6"/>
              </a:buClr>
            </a:pPr>
            <a:r>
              <a:rPr lang="sv-SE" sz="900" b="1" dirty="0"/>
              <a:t>What do </a:t>
            </a:r>
            <a:r>
              <a:rPr lang="sv-SE" sz="900" b="1" dirty="0" err="1"/>
              <a:t>we</a:t>
            </a:r>
            <a:r>
              <a:rPr lang="sv-SE" sz="900" b="1" dirty="0"/>
              <a:t> </a:t>
            </a:r>
            <a:r>
              <a:rPr lang="sv-SE" sz="900" b="1" dirty="0" err="1"/>
              <a:t>know</a:t>
            </a:r>
            <a:r>
              <a:rPr lang="sv-SE" sz="900" b="1" dirty="0"/>
              <a:t>, and </a:t>
            </a:r>
            <a:r>
              <a:rPr lang="sv-SE" sz="900" b="1" dirty="0" err="1"/>
              <a:t>what</a:t>
            </a:r>
            <a:r>
              <a:rPr lang="sv-SE" sz="900" b="1" dirty="0"/>
              <a:t> </a:t>
            </a:r>
            <a:r>
              <a:rPr lang="sv-SE" sz="900" b="1" dirty="0" err="1"/>
              <a:t>are</a:t>
            </a:r>
            <a:r>
              <a:rPr lang="sv-SE" sz="900" b="1" dirty="0"/>
              <a:t> </a:t>
            </a:r>
            <a:r>
              <a:rPr lang="sv-SE" sz="900" b="1" dirty="0" err="1"/>
              <a:t>we</a:t>
            </a:r>
            <a:r>
              <a:rPr lang="sv-SE" sz="900" b="1" dirty="0"/>
              <a:t> still </a:t>
            </a:r>
            <a:r>
              <a:rPr lang="sv-SE" sz="900" b="1" dirty="0" err="1"/>
              <a:t>assuming</a:t>
            </a:r>
            <a:r>
              <a:rPr lang="sv-SE" sz="900" b="1" dirty="0"/>
              <a:t>?</a:t>
            </a:r>
            <a:endParaRPr lang="sv-SE" sz="900" dirty="0"/>
          </a:p>
          <a:p>
            <a:pPr>
              <a:lnSpc>
                <a:spcPct val="130000"/>
              </a:lnSpc>
              <a:spcBef>
                <a:spcPts val="400"/>
              </a:spcBef>
              <a:buClr>
                <a:schemeClr val="accent6"/>
              </a:buClr>
            </a:pPr>
            <a:r>
              <a:rPr lang="en-US" sz="900" noProof="1">
                <a:solidFill>
                  <a:srgbClr val="000000"/>
                </a:solidFill>
              </a:rPr>
              <a:t>Before locking in any strategic choice, ask: what data do we actually have to back this, and what are we still assuming? Name the gaps. If any are essential, on impact, demand, costs or what partners and funders will require, build in a step to get that evidence before you move forward.</a:t>
            </a:r>
          </a:p>
        </p:txBody>
      </p:sp>
      <p:grpSp>
        <p:nvGrpSpPr>
          <p:cNvPr id="5" name="Group 330">
            <a:extLst>
              <a:ext uri="{FF2B5EF4-FFF2-40B4-BE49-F238E27FC236}">
                <a16:creationId xmlns:a16="http://schemas.microsoft.com/office/drawing/2014/main" id="{E3039A5D-CAA6-6C10-FD3D-EE8C4B25428A}"/>
              </a:ext>
            </a:extLst>
          </p:cNvPr>
          <p:cNvGrpSpPr/>
          <p:nvPr/>
        </p:nvGrpSpPr>
        <p:grpSpPr>
          <a:xfrm>
            <a:off x="1025391" y="5868884"/>
            <a:ext cx="372119" cy="372111"/>
            <a:chOff x="8287453" y="5303710"/>
            <a:chExt cx="446373" cy="446364"/>
          </a:xfrm>
          <a:noFill/>
        </p:grpSpPr>
        <p:sp>
          <p:nvSpPr>
            <p:cNvPr id="6" name="Free Form 331">
              <a:extLst>
                <a:ext uri="{FF2B5EF4-FFF2-40B4-BE49-F238E27FC236}">
                  <a16:creationId xmlns:a16="http://schemas.microsoft.com/office/drawing/2014/main" id="{F08A9FF5-8F12-80C5-D8CE-489C2361A32F}"/>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7" name="Free Form 332">
              <a:extLst>
                <a:ext uri="{FF2B5EF4-FFF2-40B4-BE49-F238E27FC236}">
                  <a16:creationId xmlns:a16="http://schemas.microsoft.com/office/drawing/2014/main" id="{19FF9F0A-1D64-0E23-16DF-CA1747E6F935}"/>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8" name="Free Form 333">
              <a:extLst>
                <a:ext uri="{FF2B5EF4-FFF2-40B4-BE49-F238E27FC236}">
                  <a16:creationId xmlns:a16="http://schemas.microsoft.com/office/drawing/2014/main" id="{8EBDE23A-A9BE-6122-E6FE-C4D02289EDCF}"/>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4">
              <a:extLst>
                <a:ext uri="{FF2B5EF4-FFF2-40B4-BE49-F238E27FC236}">
                  <a16:creationId xmlns:a16="http://schemas.microsoft.com/office/drawing/2014/main" id="{DE1069B0-8295-F51C-3A96-9B49748D9199}"/>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2793636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7A160-C6B9-3118-3412-2C9F73E4A7D7}"/>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06076B13-EF77-7527-0E48-F2D6DB9ABFDD}"/>
              </a:ext>
            </a:extLst>
          </p:cNvPr>
          <p:cNvSpPr>
            <a:spLocks noGrp="1"/>
          </p:cNvSpPr>
          <p:nvPr>
            <p:ph type="ftr" sz="quarter" idx="12"/>
          </p:nvPr>
        </p:nvSpPr>
        <p:spPr>
          <a:xfrm>
            <a:off x="2574477" y="6519729"/>
            <a:ext cx="8841782" cy="211203"/>
          </a:xfrm>
        </p:spPr>
        <p:txBody>
          <a:bodyPr/>
          <a:lstStyle/>
          <a:p>
            <a:r>
              <a:rPr lang="en-GB" noProof="1">
                <a:solidFill>
                  <a:schemeClr val="tx1"/>
                </a:solidFill>
              </a:rPr>
              <a:t>Example: Strategic scaling action plan</a:t>
            </a:r>
          </a:p>
        </p:txBody>
      </p:sp>
      <p:graphicFrame>
        <p:nvGraphicFramePr>
          <p:cNvPr id="12" name="Tabell 1">
            <a:extLst>
              <a:ext uri="{FF2B5EF4-FFF2-40B4-BE49-F238E27FC236}">
                <a16:creationId xmlns:a16="http://schemas.microsoft.com/office/drawing/2014/main" id="{94E717CF-CA22-EDC6-5A86-0BECB6D9C5BC}"/>
              </a:ext>
            </a:extLst>
          </p:cNvPr>
          <p:cNvGraphicFramePr>
            <a:graphicFrameLocks noGrp="1"/>
          </p:cNvGraphicFramePr>
          <p:nvPr>
            <p:extLst>
              <p:ext uri="{D42A27DB-BD31-4B8C-83A1-F6EECF244321}">
                <p14:modId xmlns:p14="http://schemas.microsoft.com/office/powerpoint/2010/main" val="1673207238"/>
              </p:ext>
            </p:extLst>
          </p:nvPr>
        </p:nvGraphicFramePr>
        <p:xfrm>
          <a:off x="110773" y="219205"/>
          <a:ext cx="11970455" cy="2023668"/>
        </p:xfrm>
        <a:graphic>
          <a:graphicData uri="http://schemas.openxmlformats.org/drawingml/2006/table">
            <a:tbl>
              <a:tblPr firstRow="1" bandRow="1">
                <a:tableStyleId>{5C22544A-7EE6-4342-B048-85BDC9FD1C3A}</a:tableStyleId>
              </a:tblPr>
              <a:tblGrid>
                <a:gridCol w="1914255">
                  <a:extLst>
                    <a:ext uri="{9D8B030D-6E8A-4147-A177-3AD203B41FA5}">
                      <a16:colId xmlns:a16="http://schemas.microsoft.com/office/drawing/2014/main" val="3285783998"/>
                    </a:ext>
                  </a:extLst>
                </a:gridCol>
                <a:gridCol w="2873927">
                  <a:extLst>
                    <a:ext uri="{9D8B030D-6E8A-4147-A177-3AD203B41FA5}">
                      <a16:colId xmlns:a16="http://schemas.microsoft.com/office/drawing/2014/main" val="3474931959"/>
                    </a:ext>
                  </a:extLst>
                </a:gridCol>
                <a:gridCol w="2394091">
                  <a:extLst>
                    <a:ext uri="{9D8B030D-6E8A-4147-A177-3AD203B41FA5}">
                      <a16:colId xmlns:a16="http://schemas.microsoft.com/office/drawing/2014/main" val="3011281111"/>
                    </a:ext>
                  </a:extLst>
                </a:gridCol>
                <a:gridCol w="2394091">
                  <a:extLst>
                    <a:ext uri="{9D8B030D-6E8A-4147-A177-3AD203B41FA5}">
                      <a16:colId xmlns:a16="http://schemas.microsoft.com/office/drawing/2014/main" val="878258916"/>
                    </a:ext>
                  </a:extLst>
                </a:gridCol>
                <a:gridCol w="2394091">
                  <a:extLst>
                    <a:ext uri="{9D8B030D-6E8A-4147-A177-3AD203B41FA5}">
                      <a16:colId xmlns:a16="http://schemas.microsoft.com/office/drawing/2014/main" val="2331051742"/>
                    </a:ext>
                  </a:extLst>
                </a:gridCol>
              </a:tblGrid>
              <a:tr h="367227">
                <a:tc gridSpan="5">
                  <a:txBody>
                    <a:bodyPr/>
                    <a:lstStyle/>
                    <a:p>
                      <a:pPr marL="0" algn="l" defTabSz="914318" rtl="0" eaLnBrk="1" latinLnBrk="0" hangingPunct="1"/>
                      <a:endParaRPr lang="en-US" sz="1000" b="1" kern="1200" noProof="1">
                        <a:solidFill>
                          <a:schemeClr val="tx1"/>
                        </a:solidFill>
                        <a:latin typeface="+mj-lt"/>
                        <a:ea typeface="+mn-ea"/>
                        <a:cs typeface="+mn-cs"/>
                      </a:endParaRPr>
                    </a:p>
                  </a:txBody>
                  <a:tcPr marL="137160" marR="137160" marT="137160" marB="13716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208902309"/>
                  </a:ext>
                </a:extLst>
              </a:tr>
              <a:tr h="23289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What is our overall scaling goal?</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sz="700" b="0" dirty="0">
                          <a:solidFill>
                            <a:srgbClr val="464E8E"/>
                          </a:solidFill>
                        </a:rPr>
                        <a:t>Scale access to safe neonatal care in humanitarian and low-resource settings by making </a:t>
                      </a:r>
                      <a:r>
                        <a:rPr sz="700" b="0" dirty="0" err="1">
                          <a:solidFill>
                            <a:srgbClr val="464E8E"/>
                          </a:solidFill>
                        </a:rPr>
                        <a:t>NeoSafe</a:t>
                      </a:r>
                      <a:r>
                        <a:rPr sz="700" b="0" dirty="0">
                          <a:solidFill>
                            <a:srgbClr val="464E8E"/>
                          </a:solidFill>
                        </a:rPr>
                        <a:t> available in 500 health facilities across 10 countries by 2030, contributing to measurably reduced neonatal mortality.</a:t>
                      </a:r>
                      <a:endParaRPr lang="en-US" sz="7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093257073"/>
                  </a:ext>
                </a:extLst>
              </a:tr>
              <a:tr h="23289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Scaling pathway(s)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sz="700" b="0" dirty="0">
                          <a:solidFill>
                            <a:srgbClr val="464E8E"/>
                          </a:solidFill>
                        </a:rPr>
                        <a:t>Primary: Government adoption through national health ministries. Secondary: UN agency procurement (UNICEF Supply Division</a:t>
                      </a:r>
                      <a:r>
                        <a:rPr lang="en-GB" sz="700" b="0" noProof="0" dirty="0">
                          <a:solidFill>
                            <a:srgbClr val="464E8E"/>
                          </a:solidFill>
                        </a:rPr>
                        <a:t>). Supporting: NGO health programmes </a:t>
                      </a:r>
                      <a:r>
                        <a:rPr sz="700" b="0" dirty="0">
                          <a:solidFill>
                            <a:srgbClr val="464E8E"/>
                          </a:solidFill>
                        </a:rPr>
                        <a:t>as early adopters and proof-of-concept channels.</a:t>
                      </a:r>
                      <a:endParaRPr lang="en-US" sz="7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108323123"/>
                  </a:ext>
                </a:extLst>
              </a:tr>
              <a:tr h="394389">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GB" sz="900" b="0" kern="1200" noProof="1">
                          <a:solidFill>
                            <a:schemeClr val="dk1"/>
                          </a:solidFill>
                          <a:latin typeface="+mn-lt"/>
                          <a:ea typeface="+mn-ea"/>
                          <a:cs typeface="+mn-cs"/>
                        </a:rPr>
                        <a:t>What do we want to achieve? Objectives: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GB" sz="700" b="0" kern="1200" noProof="1">
                          <a:solidFill>
                            <a:srgbClr val="464E8E"/>
                          </a:solidFill>
                          <a:latin typeface="+mn-lt"/>
                          <a:ea typeface="+mn-ea"/>
                          <a:cs typeface="+mn-cs"/>
                        </a:rPr>
                        <a:t>In 3–6 months…</a:t>
                      </a:r>
                      <a:r>
                        <a:rPr lang="en-GB" sz="700" b="0" kern="1200" dirty="0">
                          <a:solidFill>
                            <a:srgbClr val="464E8E"/>
                          </a:solidFill>
                          <a:latin typeface="+mn-lt"/>
                          <a:ea typeface="+mn-ea"/>
                          <a:cs typeface="+mn-cs"/>
                        </a:rPr>
                        <a:t>Finalise scaled manufacturing agreement. Complete regulatory registration in 3 pilot countries. Secure first procurement agreement with a UN agency.</a:t>
                      </a:r>
                    </a:p>
                  </a:txBody>
                  <a:tcPr marL="83608" marR="83608" marT="41804" marB="4180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700" b="0" kern="1200" noProof="1">
                          <a:solidFill>
                            <a:srgbClr val="464E8E"/>
                          </a:solidFill>
                          <a:latin typeface="+mn-lt"/>
                          <a:ea typeface="+mn-ea"/>
                          <a:cs typeface="+mn-cs"/>
                        </a:rPr>
                        <a:t>In 1 year…</a:t>
                      </a:r>
                      <a:r>
                        <a:rPr lang="en-US" sz="700" b="0" kern="1200" dirty="0">
                          <a:solidFill>
                            <a:srgbClr val="464E8E"/>
                          </a:solidFill>
                          <a:latin typeface="+mn-lt"/>
                          <a:ea typeface="+mn-ea"/>
                          <a:cs typeface="+mn-cs"/>
                        </a:rPr>
                        <a:t>Deployed in 50 facilities across 3 countries. 200 health workers trained. Cost-effectiveness data documented and ready for government and funder engagement.</a:t>
                      </a:r>
                      <a:endParaRPr lang="sv-SE" sz="700" b="0" kern="1200" dirty="0">
                        <a:solidFill>
                          <a:srgbClr val="464E8E"/>
                        </a:solidFill>
                        <a:latin typeface="+mn-lt"/>
                        <a:ea typeface="+mn-ea"/>
                        <a:cs typeface="+mn-cs"/>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GB" sz="700" b="0" kern="1200" dirty="0">
                          <a:solidFill>
                            <a:srgbClr val="464E8E"/>
                          </a:solidFill>
                          <a:latin typeface="+mn-lt"/>
                          <a:ea typeface="+mn-ea"/>
                          <a:cs typeface="+mn-cs"/>
                        </a:rPr>
                        <a:t>In 2–3 years…</a:t>
                      </a:r>
                      <a:r>
                        <a:rPr lang="en-US" sz="700" b="0" kern="1200" dirty="0">
                          <a:solidFill>
                            <a:srgbClr val="464E8E"/>
                          </a:solidFill>
                          <a:latin typeface="+mn-lt"/>
                          <a:ea typeface="+mn-ea"/>
                          <a:cs typeface="+mn-cs"/>
                        </a:rPr>
                        <a:t>Integrated into national health protocols in 5 countries. 200 facilities operational. 2 governments procuring through national health budgets.</a:t>
                      </a:r>
                      <a:endParaRPr lang="sv-SE" sz="700" b="0" kern="1200" dirty="0">
                        <a:solidFill>
                          <a:srgbClr val="464E8E"/>
                        </a:solidFill>
                        <a:latin typeface="+mn-lt"/>
                        <a:ea typeface="+mn-ea"/>
                        <a:cs typeface="+mn-cs"/>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700" b="0" kern="1200" noProof="1">
                          <a:solidFill>
                            <a:srgbClr val="464E8E"/>
                          </a:solidFill>
                          <a:latin typeface="+mn-lt"/>
                          <a:ea typeface="+mn-ea"/>
                          <a:cs typeface="+mn-cs"/>
                        </a:rPr>
                        <a:t>In 4+ years…</a:t>
                      </a:r>
                      <a:r>
                        <a:rPr lang="en-US" sz="700" b="0" kern="1200" dirty="0">
                          <a:solidFill>
                            <a:srgbClr val="464E8E"/>
                          </a:solidFill>
                          <a:latin typeface="+mn-lt"/>
                          <a:ea typeface="+mn-ea"/>
                          <a:cs typeface="+mn-cs"/>
                        </a:rPr>
                        <a:t>500 facilities, 10 countries. Solution self-sustaining through commercial and government procurement. Private partner manufacturing at scale without grant dependency.</a:t>
                      </a:r>
                      <a:endParaRPr lang="sv-SE" sz="700" b="0" kern="1200" dirty="0">
                        <a:solidFill>
                          <a:srgbClr val="464E8E"/>
                        </a:solidFill>
                        <a:latin typeface="+mn-lt"/>
                        <a:ea typeface="+mn-ea"/>
                        <a:cs typeface="+mn-cs"/>
                      </a:endParaRPr>
                    </a:p>
                    <a:p>
                      <a:pPr algn="l">
                        <a:lnSpc>
                          <a:spcPct val="110000"/>
                        </a:lnSpc>
                      </a:pPr>
                      <a:endParaRPr lang="en-US" sz="700" b="0" kern="1200" noProof="1">
                        <a:solidFill>
                          <a:srgbClr val="464E8E"/>
                        </a:solidFill>
                        <a:latin typeface="+mn-lt"/>
                        <a:ea typeface="+mn-ea"/>
                        <a:cs typeface="+mn-cs"/>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extLst>
                  <a:ext uri="{0D108BD9-81ED-4DB2-BD59-A6C34878D82A}">
                    <a16:rowId xmlns:a16="http://schemas.microsoft.com/office/drawing/2014/main" val="3933803552"/>
                  </a:ext>
                </a:extLst>
              </a:tr>
              <a:tr h="23289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Key uncertainties or gaps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algn="l">
                        <a:lnSpc>
                          <a:spcPct val="110000"/>
                        </a:lnSpc>
                      </a:pPr>
                      <a:r>
                        <a:rPr sz="700" b="0" kern="1200" dirty="0">
                          <a:solidFill>
                            <a:srgbClr val="464E8E"/>
                          </a:solidFill>
                          <a:latin typeface="+mn-lt"/>
                          <a:ea typeface="+mn-ea"/>
                          <a:cs typeface="+mn-cs"/>
                        </a:rPr>
                        <a:t>Cost-per-unit</a:t>
                      </a:r>
                      <a:r>
                        <a:rPr sz="700" dirty="0">
                          <a:solidFill>
                            <a:srgbClr val="464E8E"/>
                          </a:solidFill>
                        </a:rPr>
                        <a:t> at volume not yet confirmed. Regulatory pathways vary by country. Government procurement timelines unpredictable. Extent of local adaptation for different climates unclear. Evidence threshold required by institutional funders unknown.</a:t>
                      </a:r>
                      <a:endParaRPr lang="en-US" sz="7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623773954"/>
                  </a:ext>
                </a:extLst>
              </a:tr>
              <a:tr h="23834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Success factors and opportunities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algn="l">
                        <a:lnSpc>
                          <a:spcPct val="110000"/>
                        </a:lnSpc>
                      </a:pPr>
                      <a:r>
                        <a:rPr sz="700" dirty="0">
                          <a:solidFill>
                            <a:srgbClr val="464E8E"/>
                          </a:solidFill>
                        </a:rPr>
                        <a:t>Private partner has manufacturing capacity and export experience. Existing NGO and UN health networks in target countries. Strong pilot evidence from 3 sites. UNICEF Supply Division has expressed interest in procurement.</a:t>
                      </a:r>
                      <a:endParaRPr lang="en-US" sz="7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3136488464"/>
                  </a:ext>
                </a:extLst>
              </a:tr>
            </a:tbl>
          </a:graphicData>
        </a:graphic>
      </p:graphicFrame>
      <p:graphicFrame>
        <p:nvGraphicFramePr>
          <p:cNvPr id="13" name="Table 12">
            <a:extLst>
              <a:ext uri="{FF2B5EF4-FFF2-40B4-BE49-F238E27FC236}">
                <a16:creationId xmlns:a16="http://schemas.microsoft.com/office/drawing/2014/main" id="{3A45C0DD-F390-3FC5-D4B4-9867B800D9F2}"/>
              </a:ext>
            </a:extLst>
          </p:cNvPr>
          <p:cNvGraphicFramePr>
            <a:graphicFrameLocks noGrp="1"/>
          </p:cNvGraphicFramePr>
          <p:nvPr>
            <p:extLst>
              <p:ext uri="{D42A27DB-BD31-4B8C-83A1-F6EECF244321}">
                <p14:modId xmlns:p14="http://schemas.microsoft.com/office/powerpoint/2010/main" val="130274132"/>
              </p:ext>
            </p:extLst>
          </p:nvPr>
        </p:nvGraphicFramePr>
        <p:xfrm>
          <a:off x="110771" y="1968261"/>
          <a:ext cx="11970456" cy="4537694"/>
        </p:xfrm>
        <a:graphic>
          <a:graphicData uri="http://schemas.openxmlformats.org/drawingml/2006/table">
            <a:tbl>
              <a:tblPr firstRow="1" bandRow="1">
                <a:tableStyleId>{5C22544A-7EE6-4342-B048-85BDC9FD1C3A}</a:tableStyleId>
              </a:tblPr>
              <a:tblGrid>
                <a:gridCol w="2903771">
                  <a:extLst>
                    <a:ext uri="{9D8B030D-6E8A-4147-A177-3AD203B41FA5}">
                      <a16:colId xmlns:a16="http://schemas.microsoft.com/office/drawing/2014/main" val="2931402399"/>
                    </a:ext>
                  </a:extLst>
                </a:gridCol>
                <a:gridCol w="3259257">
                  <a:extLst>
                    <a:ext uri="{9D8B030D-6E8A-4147-A177-3AD203B41FA5}">
                      <a16:colId xmlns:a16="http://schemas.microsoft.com/office/drawing/2014/main" val="2252826835"/>
                    </a:ext>
                  </a:extLst>
                </a:gridCol>
                <a:gridCol w="1019246">
                  <a:extLst>
                    <a:ext uri="{9D8B030D-6E8A-4147-A177-3AD203B41FA5}">
                      <a16:colId xmlns:a16="http://schemas.microsoft.com/office/drawing/2014/main" val="1182993369"/>
                    </a:ext>
                  </a:extLst>
                </a:gridCol>
                <a:gridCol w="2394091">
                  <a:extLst>
                    <a:ext uri="{9D8B030D-6E8A-4147-A177-3AD203B41FA5}">
                      <a16:colId xmlns:a16="http://schemas.microsoft.com/office/drawing/2014/main" val="677308942"/>
                    </a:ext>
                  </a:extLst>
                </a:gridCol>
                <a:gridCol w="2394091">
                  <a:extLst>
                    <a:ext uri="{9D8B030D-6E8A-4147-A177-3AD203B41FA5}">
                      <a16:colId xmlns:a16="http://schemas.microsoft.com/office/drawing/2014/main" val="476094948"/>
                    </a:ext>
                  </a:extLst>
                </a:gridCol>
              </a:tblGrid>
              <a:tr h="452362">
                <a:tc gridSpan="5">
                  <a:txBody>
                    <a:bodyPr/>
                    <a:lstStyle/>
                    <a:p>
                      <a:pPr algn="l"/>
                      <a:endParaRPr lang="en-US" sz="1000" b="1" kern="1200" noProof="1">
                        <a:solidFill>
                          <a:schemeClr val="tx1"/>
                        </a:solidFill>
                        <a:latin typeface="+mj-lt"/>
                        <a:ea typeface="+mn-ea"/>
                        <a:cs typeface="+mn-cs"/>
                      </a:endParaRPr>
                    </a:p>
                  </a:txBody>
                  <a:tcPr marL="137160" marR="137160" marT="137160" marB="137160">
                    <a:lnL w="57150" cap="flat" cmpd="sng" algn="ctr">
                      <a:no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703974920"/>
                  </a:ext>
                </a:extLst>
              </a:tr>
              <a:tr h="499550">
                <a:tc>
                  <a:txBody>
                    <a:bodyPr/>
                    <a:lstStyle/>
                    <a:p>
                      <a:pPr algn="l">
                        <a:lnSpc>
                          <a:spcPct val="110000"/>
                        </a:lnSpc>
                        <a:buNone/>
                      </a:pPr>
                      <a:r>
                        <a:rPr lang="en-US" sz="900" b="1" noProof="1">
                          <a:latin typeface="+mn-lt"/>
                        </a:rPr>
                        <a:t>Objective / Gap</a:t>
                      </a:r>
                    </a:p>
                  </a:txBody>
                  <a:tcPr marL="137160" marR="137160" marT="91440" marB="9144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154"/>
                      </a:schemeClr>
                    </a:solidFill>
                  </a:tcPr>
                </a:tc>
                <a:tc>
                  <a:txBody>
                    <a:bodyPr/>
                    <a:lstStyle/>
                    <a:p>
                      <a:pPr algn="l">
                        <a:lnSpc>
                          <a:spcPct val="110000"/>
                        </a:lnSpc>
                        <a:buNone/>
                      </a:pPr>
                      <a:r>
                        <a:rPr lang="en-US" sz="900" b="1" noProof="1">
                          <a:latin typeface="+mn-lt"/>
                        </a:rPr>
                        <a:t>Actions &amp; Activities</a:t>
                      </a:r>
                    </a:p>
                  </a:txBody>
                  <a:tcPr marL="137160" marR="137160" marT="91440" marB="91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154"/>
                      </a:schemeClr>
                    </a:solidFill>
                  </a:tcPr>
                </a:tc>
                <a:tc>
                  <a:txBody>
                    <a:bodyPr/>
                    <a:lstStyle/>
                    <a:p>
                      <a:pPr algn="l">
                        <a:lnSpc>
                          <a:spcPct val="110000"/>
                        </a:lnSpc>
                        <a:buNone/>
                      </a:pPr>
                      <a:r>
                        <a:rPr lang="en-US" sz="900" b="1" noProof="1">
                          <a:latin typeface="+mn-lt"/>
                        </a:rPr>
                        <a:t>Timeline</a:t>
                      </a:r>
                    </a:p>
                  </a:txBody>
                  <a:tcPr marL="137160" marR="137160" marT="91440" marB="91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154"/>
                      </a:schemeClr>
                    </a:solidFill>
                  </a:tcPr>
                </a:tc>
                <a:tc>
                  <a:txBody>
                    <a:bodyPr/>
                    <a:lstStyle/>
                    <a:p>
                      <a:pPr algn="l">
                        <a:lnSpc>
                          <a:spcPct val="110000"/>
                        </a:lnSpc>
                        <a:buNone/>
                      </a:pPr>
                      <a:r>
                        <a:rPr lang="en-US" sz="900" b="1" noProof="1">
                          <a:latin typeface="+mn-lt"/>
                        </a:rPr>
                        <a:t>Implementation (first steps)</a:t>
                      </a:r>
                    </a:p>
                  </a:txBody>
                  <a:tcPr marL="137160" marR="137160" marT="91440" marB="91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154"/>
                      </a:schemeClr>
                    </a:solidFill>
                  </a:tcPr>
                </a:tc>
                <a:tc>
                  <a:txBody>
                    <a:bodyPr/>
                    <a:lstStyle/>
                    <a:p>
                      <a:pPr algn="l">
                        <a:lnSpc>
                          <a:spcPct val="110000"/>
                        </a:lnSpc>
                        <a:buNone/>
                      </a:pPr>
                      <a:r>
                        <a:rPr lang="en-US" sz="900" b="1" noProof="1">
                          <a:latin typeface="+mn-lt"/>
                        </a:rPr>
                        <a:t>Roles/ responsibilities &amp; Partners </a:t>
                      </a:r>
                      <a:br>
                        <a:rPr lang="en-US" sz="900" b="1" noProof="1">
                          <a:latin typeface="+mn-lt"/>
                        </a:rPr>
                      </a:br>
                      <a:r>
                        <a:rPr lang="en-US" sz="900" b="1" noProof="1">
                          <a:latin typeface="+mn-lt"/>
                        </a:rPr>
                        <a:t>&amp; resources needed</a:t>
                      </a:r>
                    </a:p>
                  </a:txBody>
                  <a:tcPr marL="137160" marR="137160" marT="91440" marB="9144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38154"/>
                      </a:schemeClr>
                    </a:solidFill>
                  </a:tcPr>
                </a:tc>
                <a:extLst>
                  <a:ext uri="{0D108BD9-81ED-4DB2-BD59-A6C34878D82A}">
                    <a16:rowId xmlns:a16="http://schemas.microsoft.com/office/drawing/2014/main" val="3309929249"/>
                  </a:ext>
                </a:extLst>
              </a:tr>
              <a:tr h="490673">
                <a:tc>
                  <a:txBody>
                    <a:bodyPr/>
                    <a:lstStyle/>
                    <a:p>
                      <a:pPr algn="l">
                        <a:lnSpc>
                          <a:spcPct val="110000"/>
                        </a:lnSpc>
                      </a:pPr>
                      <a:r>
                        <a:rPr sz="700" dirty="0">
                          <a:solidFill>
                            <a:srgbClr val="464E8E"/>
                          </a:solidFill>
                        </a:rPr>
                        <a:t>Cost viability and manufacturing at scale not confirmed</a:t>
                      </a:r>
                      <a:endParaRPr lang="en-US" sz="700" b="0" noProof="1">
                        <a:solidFill>
                          <a:srgbClr val="464E8E"/>
                        </a:solidFill>
                        <a:latin typeface="+mn-lt"/>
                      </a:endParaRP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a:solidFill>
                            <a:srgbClr val="464E8E"/>
                          </a:solidFill>
                        </a:rPr>
                        <a:t>Conduct production cost analysis at volume; negotiate pricing with manufacturer; explore local assembly options in target regions</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a:solidFill>
                            <a:srgbClr val="464E8E"/>
                          </a:solidFill>
                        </a:rPr>
                        <a:t>3–6 months</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a:solidFill>
                            <a:srgbClr val="464E8E"/>
                          </a:solidFill>
                        </a:rPr>
                        <a:t>Private partner leads cost modelling; NGO/UN convenes supplier meeting; apply for bridge funding</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a:solidFill>
                            <a:srgbClr val="464E8E"/>
                          </a:solidFill>
                        </a:rPr>
                        <a:t>Private partner (lead); NGO procurement team; Innovation Norway transition funding</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extLst>
                  <a:ext uri="{0D108BD9-81ED-4DB2-BD59-A6C34878D82A}">
                    <a16:rowId xmlns:a16="http://schemas.microsoft.com/office/drawing/2014/main" val="3716570735"/>
                  </a:ext>
                </a:extLst>
              </a:tr>
              <a:tr h="490673">
                <a:tc>
                  <a:txBody>
                    <a:bodyPr/>
                    <a:lstStyle/>
                    <a:p>
                      <a:pPr algn="l">
                        <a:lnSpc>
                          <a:spcPct val="110000"/>
                        </a:lnSpc>
                      </a:pPr>
                      <a:r>
                        <a:rPr sz="700" dirty="0">
                          <a:solidFill>
                            <a:srgbClr val="464E8E"/>
                          </a:solidFill>
                        </a:rPr>
                        <a:t>Regulatory registration needed in priority countries before government adoption is possible</a:t>
                      </a:r>
                      <a:endParaRPr lang="en-US" sz="700" b="0" noProof="1">
                        <a:solidFill>
                          <a:srgbClr val="464E8E"/>
                        </a:solidFill>
                        <a:latin typeface="+mn-lt"/>
                      </a:endParaRP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dirty="0">
                          <a:solidFill>
                            <a:srgbClr val="464E8E"/>
                          </a:solidFill>
                        </a:rPr>
                        <a:t>Map regulatory requirements in 5 priority countries; initiate WHO prequalification; engage local regulatory consultants per country</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dirty="0">
                          <a:solidFill>
                            <a:srgbClr val="464E8E"/>
                          </a:solidFill>
                        </a:rPr>
                        <a:t>6–12 months</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dirty="0">
                          <a:solidFill>
                            <a:srgbClr val="464E8E"/>
                          </a:solidFill>
                        </a:rPr>
                        <a:t>WHO partner leads prequalification; assign country focal points; budget allocated for registration costs</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r>
                        <a:rPr sz="700" dirty="0">
                          <a:solidFill>
                            <a:srgbClr val="464E8E"/>
                          </a:solidFill>
                        </a:rPr>
                        <a:t>WHO (prequalification lead); private partner (technical documentation); national Ministries of Health</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extLst>
                  <a:ext uri="{0D108BD9-81ED-4DB2-BD59-A6C34878D82A}">
                    <a16:rowId xmlns:a16="http://schemas.microsoft.com/office/drawing/2014/main" val="3987638937"/>
                  </a:ext>
                </a:extLst>
              </a:tr>
              <a:tr h="1172628">
                <a:tc>
                  <a:txBody>
                    <a:bodyPr/>
                    <a:lstStyle/>
                    <a:p>
                      <a:pPr algn="l">
                        <a:lnSpc>
                          <a:spcPct val="110000"/>
                        </a:lnSpc>
                        <a:spcAft>
                          <a:spcPts val="200"/>
                        </a:spcAft>
                      </a:pPr>
                      <a:r>
                        <a:rPr lang="en-US" sz="900" b="1" noProof="1">
                          <a:latin typeface="+mn-lt"/>
                        </a:rPr>
                        <a:t>Scaling model components</a:t>
                      </a:r>
                    </a:p>
                    <a:p>
                      <a:pPr marL="119063" indent="-119063" algn="l">
                        <a:lnSpc>
                          <a:spcPct val="110000"/>
                        </a:lnSpc>
                        <a:buFont typeface="Arial" panose="020B0604020202020204" pitchFamily="34" charset="0"/>
                        <a:buChar char="•"/>
                        <a:tabLst/>
                      </a:pPr>
                      <a:r>
                        <a:rPr lang="en-US" sz="900" b="0" noProof="1">
                          <a:latin typeface="+mn-lt"/>
                        </a:rPr>
                        <a:t>Scaling pathways </a:t>
                      </a:r>
                    </a:p>
                    <a:p>
                      <a:pPr marL="119063" indent="-119063" algn="l">
                        <a:lnSpc>
                          <a:spcPct val="110000"/>
                        </a:lnSpc>
                        <a:buFont typeface="Arial" panose="020B0604020202020204" pitchFamily="34" charset="0"/>
                        <a:buChar char="•"/>
                        <a:tabLst/>
                      </a:pPr>
                      <a:r>
                        <a:rPr lang="en-US" sz="900" b="0" noProof="1">
                          <a:latin typeface="+mn-lt"/>
                        </a:rPr>
                        <a:t>Value creation model(s) </a:t>
                      </a:r>
                    </a:p>
                    <a:p>
                      <a:pPr marL="119063" indent="-119063" algn="l">
                        <a:lnSpc>
                          <a:spcPct val="110000"/>
                        </a:lnSpc>
                        <a:buFont typeface="Arial" panose="020B0604020202020204" pitchFamily="34" charset="0"/>
                        <a:buChar char="•"/>
                        <a:tabLst/>
                      </a:pPr>
                      <a:r>
                        <a:rPr lang="en-US" sz="900" b="0" noProof="1">
                          <a:latin typeface="+mn-lt"/>
                        </a:rPr>
                        <a:t>Financial model </a:t>
                      </a:r>
                    </a:p>
                    <a:p>
                      <a:pPr marL="119063" indent="-119063" algn="l">
                        <a:lnSpc>
                          <a:spcPct val="110000"/>
                        </a:lnSpc>
                        <a:buFont typeface="Arial" panose="020B0604020202020204" pitchFamily="34" charset="0"/>
                        <a:buChar char="•"/>
                        <a:tabLst/>
                      </a:pPr>
                      <a:r>
                        <a:rPr lang="en-US" sz="900" b="0" noProof="1">
                          <a:latin typeface="+mn-lt"/>
                        </a:rPr>
                        <a:t>Organisational setup </a:t>
                      </a:r>
                    </a:p>
                    <a:p>
                      <a:pPr marL="119063" indent="-119063" algn="l">
                        <a:lnSpc>
                          <a:spcPct val="110000"/>
                        </a:lnSpc>
                        <a:buFont typeface="Arial" panose="020B0604020202020204" pitchFamily="34" charset="0"/>
                        <a:buChar char="•"/>
                        <a:tabLst/>
                      </a:pPr>
                      <a:r>
                        <a:rPr lang="en-US" sz="900" b="0" noProof="1">
                          <a:latin typeface="+mn-lt"/>
                        </a:rPr>
                        <a:t>Key stakeholders and partnerships</a:t>
                      </a: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gridSpan="4">
                  <a:txBody>
                    <a:bodyPr/>
                    <a:lstStyle/>
                    <a:p>
                      <a:pPr marL="171450" indent="-171450" algn="l">
                        <a:lnSpc>
                          <a:spcPct val="100000"/>
                        </a:lnSpc>
                        <a:spcAft>
                          <a:spcPts val="400"/>
                        </a:spcAft>
                        <a:buFont typeface="Arial" panose="020B0604020202020204" pitchFamily="34" charset="0"/>
                        <a:buChar char="•"/>
                      </a:pPr>
                      <a:r>
                        <a:rPr sz="700" dirty="0">
                          <a:solidFill>
                            <a:srgbClr val="464E8E"/>
                          </a:solidFill>
                        </a:rPr>
                        <a:t>Pathways: Government adoption (primary); UN/NGO procurement (bridge); local assembly franchise (long-term)
Value creation: Improved neonatal outcomes; cost savings v</a:t>
                      </a:r>
                      <a:r>
                        <a:rPr lang="nb-NO" sz="700" dirty="0" err="1">
                          <a:solidFill>
                            <a:srgbClr val="464E8E"/>
                          </a:solidFill>
                        </a:rPr>
                        <a:t>ersus</a:t>
                      </a:r>
                      <a:r>
                        <a:rPr lang="nb-NO" sz="700" dirty="0">
                          <a:solidFill>
                            <a:srgbClr val="464E8E"/>
                          </a:solidFill>
                        </a:rPr>
                        <a:t> e</a:t>
                      </a:r>
                      <a:r>
                        <a:rPr sz="700" dirty="0" err="1">
                          <a:solidFill>
                            <a:srgbClr val="464E8E"/>
                          </a:solidFill>
                        </a:rPr>
                        <a:t>xisting</a:t>
                      </a:r>
                      <a:r>
                        <a:rPr sz="700" dirty="0">
                          <a:solidFill>
                            <a:srgbClr val="464E8E"/>
                          </a:solidFill>
                        </a:rPr>
                        <a:t> solutions; commercial value through growing humanitarian market
Financial model: Grant-funded in transition; shifting to government + UN procurement; private partner revenues at scale
Org setup: Joint steering committee (NGO + private partner); country implementation teams; training and support function
Key stakeholders: Ministries of Health; UNICEF Supply Division; WHO; national NGO health partners; private investors for manufacturing scale-up</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hMerge="1">
                  <a:txBody>
                    <a:bodyPr/>
                    <a:lstStyle/>
                    <a:p>
                      <a:endParaRPr lang="sv-SE" sz="1200"/>
                    </a:p>
                  </a:txBody>
                  <a:tcPr/>
                </a:tc>
                <a:tc hMerge="1">
                  <a:txBody>
                    <a:bodyPr/>
                    <a:lstStyle/>
                    <a:p>
                      <a:endParaRPr lang="sv-SE" sz="1200"/>
                    </a:p>
                  </a:txBody>
                  <a:tcPr/>
                </a:tc>
                <a:tc hMerge="1">
                  <a:txBody>
                    <a:bodyPr/>
                    <a:lstStyle/>
                    <a:p>
                      <a:endParaRPr lang="sv-SE" sz="1200"/>
                    </a:p>
                  </a:txBody>
                  <a:tcPr/>
                </a:tc>
                <a:extLst>
                  <a:ext uri="{0D108BD9-81ED-4DB2-BD59-A6C34878D82A}">
                    <a16:rowId xmlns:a16="http://schemas.microsoft.com/office/drawing/2014/main" val="769109554"/>
                  </a:ext>
                </a:extLst>
              </a:tr>
              <a:tr h="684892">
                <a:tc>
                  <a:txBody>
                    <a:bodyPr/>
                    <a:lstStyle/>
                    <a:p>
                      <a:pPr marL="0" algn="l" defTabSz="914318" rtl="0" eaLnBrk="1" latinLnBrk="0" hangingPunct="1">
                        <a:lnSpc>
                          <a:spcPct val="110000"/>
                        </a:lnSpc>
                        <a:spcAft>
                          <a:spcPts val="200"/>
                        </a:spcAft>
                      </a:pPr>
                      <a:r>
                        <a:rPr lang="en-US" sz="900" b="1" kern="1200" noProof="1">
                          <a:solidFill>
                            <a:schemeClr val="dk1"/>
                          </a:solidFill>
                          <a:latin typeface="+mn-lt"/>
                          <a:ea typeface="+mn-ea"/>
                          <a:cs typeface="+mn-cs"/>
                        </a:rPr>
                        <a:t>Risks and mitigation</a:t>
                      </a:r>
                    </a:p>
                    <a:p>
                      <a:pPr marL="119063" indent="-119063" algn="l">
                        <a:lnSpc>
                          <a:spcPct val="110000"/>
                        </a:lnSpc>
                        <a:buFont typeface="Arial" panose="020B0604020202020204" pitchFamily="34" charset="0"/>
                        <a:buChar char="•"/>
                        <a:tabLst/>
                      </a:pPr>
                      <a:r>
                        <a:rPr lang="en-US" sz="900" b="0" noProof="1">
                          <a:latin typeface="+mn-lt"/>
                        </a:rPr>
                        <a:t>Key risks and mitigation strategies</a:t>
                      </a: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gridSpan="4">
                  <a:txBody>
                    <a:bodyPr/>
                    <a:lstStyle/>
                    <a:p>
                      <a:pPr marL="171450" indent="-171450" algn="l" defTabSz="914318" rtl="0" eaLnBrk="1" latinLnBrk="0" hangingPunct="1">
                        <a:lnSpc>
                          <a:spcPct val="100000"/>
                        </a:lnSpc>
                        <a:spcAft>
                          <a:spcPts val="400"/>
                        </a:spcAft>
                        <a:buFont typeface="Arial" panose="020B0604020202020204" pitchFamily="34" charset="0"/>
                        <a:buChar char="•"/>
                      </a:pPr>
                      <a:r>
                        <a:rPr sz="700" kern="1200" dirty="0">
                          <a:solidFill>
                            <a:srgbClr val="464E8E"/>
                          </a:solidFill>
                          <a:latin typeface="+mn-lt"/>
                          <a:ea typeface="+mn-ea"/>
                          <a:cs typeface="+mn-cs"/>
                        </a:rPr>
                        <a:t>Government procurement timelines </a:t>
                      </a:r>
                      <a:r>
                        <a:rPr lang="en-GB" sz="700" kern="1200" noProof="0" dirty="0">
                          <a:solidFill>
                            <a:srgbClr val="464E8E"/>
                          </a:solidFill>
                          <a:latin typeface="+mn-lt"/>
                          <a:ea typeface="+mn-ea"/>
                          <a:cs typeface="+mn-cs"/>
                        </a:rPr>
                        <a:t>too slow → maintain NGO/UN channel as parallel pathway
Cost-per-unit too high for government budgets → subsidised transition pricing; explore cross-subsidy from commercial markets
Local adaptation underestimated → modular design with adaptation protocol; test in 3 diverse contexts </a:t>
                      </a:r>
                      <a:r>
                        <a:rPr sz="700" kern="1200" dirty="0">
                          <a:solidFill>
                            <a:srgbClr val="464E8E"/>
                          </a:solidFill>
                          <a:latin typeface="+mn-lt"/>
                          <a:ea typeface="+mn-ea"/>
                          <a:cs typeface="+mn-cs"/>
                        </a:rPr>
                        <a:t>before full rollout</a:t>
                      </a:r>
                      <a:endParaRPr lang="en-US" sz="700" kern="1200" noProof="1">
                        <a:solidFill>
                          <a:srgbClr val="464E8E"/>
                        </a:solidFill>
                        <a:latin typeface="+mn-lt"/>
                        <a:ea typeface="+mn-ea"/>
                        <a:cs typeface="+mn-cs"/>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hMerge="1">
                  <a:txBody>
                    <a:bodyPr/>
                    <a:lstStyle/>
                    <a:p>
                      <a:endParaRPr lang="sv-SE" sz="1200"/>
                    </a:p>
                  </a:txBody>
                  <a:tcPr/>
                </a:tc>
                <a:tc hMerge="1">
                  <a:txBody>
                    <a:bodyPr/>
                    <a:lstStyle/>
                    <a:p>
                      <a:endParaRPr lang="sv-SE" sz="1200"/>
                    </a:p>
                  </a:txBody>
                  <a:tcPr/>
                </a:tc>
                <a:tc hMerge="1">
                  <a:txBody>
                    <a:bodyPr/>
                    <a:lstStyle/>
                    <a:p>
                      <a:endParaRPr lang="sv-SE" sz="1200"/>
                    </a:p>
                  </a:txBody>
                  <a:tcPr/>
                </a:tc>
                <a:extLst>
                  <a:ext uri="{0D108BD9-81ED-4DB2-BD59-A6C34878D82A}">
                    <a16:rowId xmlns:a16="http://schemas.microsoft.com/office/drawing/2014/main" val="2729151128"/>
                  </a:ext>
                </a:extLst>
              </a:tr>
              <a:tr h="689891">
                <a:tc>
                  <a:txBody>
                    <a:bodyPr/>
                    <a:lstStyle/>
                    <a:p>
                      <a:pPr marL="0" algn="l" defTabSz="914318" rtl="0" eaLnBrk="1" latinLnBrk="0" hangingPunct="1">
                        <a:lnSpc>
                          <a:spcPct val="110000"/>
                        </a:lnSpc>
                        <a:spcAft>
                          <a:spcPts val="200"/>
                        </a:spcAft>
                      </a:pPr>
                      <a:r>
                        <a:rPr lang="en-US" sz="900" b="1" kern="1200" noProof="1">
                          <a:solidFill>
                            <a:schemeClr val="dk1"/>
                          </a:solidFill>
                          <a:latin typeface="+mn-lt"/>
                          <a:ea typeface="+mn-ea"/>
                          <a:cs typeface="+mn-cs"/>
                        </a:rPr>
                        <a:t>Indicators of progress</a:t>
                      </a:r>
                    </a:p>
                    <a:p>
                      <a:pPr algn="l">
                        <a:lnSpc>
                          <a:spcPct val="110000"/>
                        </a:lnSpc>
                      </a:pPr>
                      <a:r>
                        <a:rPr lang="en-US" sz="900" b="0" noProof="1">
                          <a:latin typeface="+mn-lt"/>
                        </a:rPr>
                        <a:t>How will we measure that we are on track?</a:t>
                      </a: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gridSpan="4">
                  <a:txBody>
                    <a:bodyPr/>
                    <a:lstStyle/>
                    <a:p>
                      <a:pPr marL="171450" indent="-171450" algn="l">
                        <a:lnSpc>
                          <a:spcPct val="100000"/>
                        </a:lnSpc>
                        <a:buFont typeface="Arial" panose="020B0604020202020204" pitchFamily="34" charset="0"/>
                        <a:buChar char="•"/>
                      </a:pPr>
                      <a:r>
                        <a:rPr sz="700" dirty="0">
                          <a:solidFill>
                            <a:srgbClr val="464E8E"/>
                          </a:solidFill>
                        </a:rPr>
                        <a:t>Facilities with </a:t>
                      </a:r>
                      <a:r>
                        <a:rPr sz="700" dirty="0" err="1">
                          <a:solidFill>
                            <a:srgbClr val="464E8E"/>
                          </a:solidFill>
                        </a:rPr>
                        <a:t>NeoSafe</a:t>
                      </a:r>
                      <a:r>
                        <a:rPr sz="700" dirty="0">
                          <a:solidFill>
                            <a:srgbClr val="464E8E"/>
                          </a:solidFill>
                        </a:rPr>
                        <a:t> deployed (target: 50 in year 1)
Cost-per-unit at volume confirmed
Procurement agreements signed (government + UN)
Health worker satisfaction and usage rates (quarterly)</a:t>
                      </a:r>
                      <a:endParaRPr lang="en-US" sz="7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hMerge="1">
                  <a:txBody>
                    <a:bodyPr/>
                    <a:lstStyle/>
                    <a:p>
                      <a:endParaRPr lang="sv-SE" sz="1200"/>
                    </a:p>
                  </a:txBody>
                  <a:tcPr/>
                </a:tc>
                <a:tc hMerge="1">
                  <a:txBody>
                    <a:bodyPr/>
                    <a:lstStyle/>
                    <a:p>
                      <a:endParaRPr lang="sv-SE" sz="1200"/>
                    </a:p>
                  </a:txBody>
                  <a:tcPr/>
                </a:tc>
                <a:tc hMerge="1">
                  <a:txBody>
                    <a:bodyPr/>
                    <a:lstStyle/>
                    <a:p>
                      <a:endParaRPr lang="sv-SE" sz="1200"/>
                    </a:p>
                  </a:txBody>
                  <a:tcPr/>
                </a:tc>
                <a:extLst>
                  <a:ext uri="{0D108BD9-81ED-4DB2-BD59-A6C34878D82A}">
                    <a16:rowId xmlns:a16="http://schemas.microsoft.com/office/drawing/2014/main" val="4062563306"/>
                  </a:ext>
                </a:extLst>
              </a:tr>
            </a:tbl>
          </a:graphicData>
        </a:graphic>
      </p:graphicFrame>
      <p:sp>
        <p:nvSpPr>
          <p:cNvPr id="8" name="Rounded Rectangle 7">
            <a:extLst>
              <a:ext uri="{FF2B5EF4-FFF2-40B4-BE49-F238E27FC236}">
                <a16:creationId xmlns:a16="http://schemas.microsoft.com/office/drawing/2014/main" id="{97030E16-DCC8-C7CA-5A98-160C8164DBB2}"/>
              </a:ext>
            </a:extLst>
          </p:cNvPr>
          <p:cNvSpPr/>
          <p:nvPr/>
        </p:nvSpPr>
        <p:spPr>
          <a:xfrm>
            <a:off x="110773" y="108024"/>
            <a:ext cx="11240127" cy="486228"/>
          </a:xfrm>
          <a:prstGeom prst="roundRect">
            <a:avLst>
              <a:gd name="adj" fmla="val 1751"/>
            </a:avLst>
          </a:prstGeom>
          <a:solidFill>
            <a:schemeClr val="accent6">
              <a:lumMod val="40000"/>
              <a:lumOff val="6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1"/>
          </a:p>
        </p:txBody>
      </p:sp>
      <p:sp>
        <p:nvSpPr>
          <p:cNvPr id="9" name="Rounded Rectangle 8">
            <a:extLst>
              <a:ext uri="{FF2B5EF4-FFF2-40B4-BE49-F238E27FC236}">
                <a16:creationId xmlns:a16="http://schemas.microsoft.com/office/drawing/2014/main" id="{E6B7D1AD-12BC-267B-6506-C4790C966460}"/>
              </a:ext>
            </a:extLst>
          </p:cNvPr>
          <p:cNvSpPr/>
          <p:nvPr/>
        </p:nvSpPr>
        <p:spPr>
          <a:xfrm>
            <a:off x="67230" y="71738"/>
            <a:ext cx="11240127" cy="486228"/>
          </a:xfrm>
          <a:prstGeom prst="roundRect">
            <a:avLst>
              <a:gd name="adj" fmla="val 1751"/>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1"/>
          </a:p>
        </p:txBody>
      </p:sp>
      <p:sp>
        <p:nvSpPr>
          <p:cNvPr id="10" name="TextBox 9">
            <a:extLst>
              <a:ext uri="{FF2B5EF4-FFF2-40B4-BE49-F238E27FC236}">
                <a16:creationId xmlns:a16="http://schemas.microsoft.com/office/drawing/2014/main" id="{07AF0A97-6B5E-93CB-2ACA-A6CC79CEC463}"/>
              </a:ext>
            </a:extLst>
          </p:cNvPr>
          <p:cNvSpPr txBox="1"/>
          <p:nvPr/>
        </p:nvSpPr>
        <p:spPr>
          <a:xfrm>
            <a:off x="149202" y="176352"/>
            <a:ext cx="4689016" cy="276999"/>
          </a:xfrm>
          <a:prstGeom prst="rect">
            <a:avLst/>
          </a:prstGeom>
          <a:noFill/>
        </p:spPr>
        <p:txBody>
          <a:bodyPr wrap="square">
            <a:spAutoFit/>
          </a:bodyPr>
          <a:lstStyle/>
          <a:p>
            <a:pPr algn="l"/>
            <a:r>
              <a:rPr lang="en-GB" sz="1200" b="1" kern="1200" noProof="1">
                <a:solidFill>
                  <a:schemeClr val="tx1"/>
                </a:solidFill>
                <a:latin typeface="+mj-lt"/>
                <a:ea typeface="+mn-ea"/>
                <a:cs typeface="+mn-cs"/>
              </a:rPr>
              <a:t>Scaling direction for the frugal incubator “NeoSafe”</a:t>
            </a:r>
          </a:p>
        </p:txBody>
      </p:sp>
      <p:sp>
        <p:nvSpPr>
          <p:cNvPr id="2" name="Triangle 9">
            <a:extLst>
              <a:ext uri="{FF2B5EF4-FFF2-40B4-BE49-F238E27FC236}">
                <a16:creationId xmlns:a16="http://schemas.microsoft.com/office/drawing/2014/main" id="{51005E77-1A45-4667-8827-CF6F40E85C9F}"/>
              </a:ext>
            </a:extLst>
          </p:cNvPr>
          <p:cNvSpPr/>
          <p:nvPr/>
        </p:nvSpPr>
        <p:spPr>
          <a:xfrm rot="16200000">
            <a:off x="10664890" y="-90198"/>
            <a:ext cx="1436913" cy="1617306"/>
          </a:xfrm>
          <a:prstGeom prst="triangle">
            <a:avLst>
              <a:gd name="adj" fmla="val 100000"/>
            </a:avLst>
          </a:prstGeom>
          <a:solidFill>
            <a:schemeClr val="accent6">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10">
            <a:extLst>
              <a:ext uri="{FF2B5EF4-FFF2-40B4-BE49-F238E27FC236}">
                <a16:creationId xmlns:a16="http://schemas.microsoft.com/office/drawing/2014/main" id="{A28C1317-D940-6C20-FD6D-44CF6E055C24}"/>
              </a:ext>
            </a:extLst>
          </p:cNvPr>
          <p:cNvSpPr txBox="1"/>
          <p:nvPr/>
        </p:nvSpPr>
        <p:spPr>
          <a:xfrm>
            <a:off x="11308580" y="352045"/>
            <a:ext cx="772647" cy="116057"/>
          </a:xfrm>
          <a:prstGeom prst="rect">
            <a:avLst/>
          </a:prstGeom>
          <a:noFill/>
        </p:spPr>
        <p:txBody>
          <a:bodyPr wrap="none" lIns="0" tIns="0" rIns="0" bIns="0" rtlCol="0">
            <a:spAutoFit/>
          </a:bodyPr>
          <a:lstStyle/>
          <a:p>
            <a:pPr algn="ctr">
              <a:lnSpc>
                <a:spcPct val="120000"/>
              </a:lnSpc>
            </a:pPr>
            <a:r>
              <a:rPr lang="en-GB" sz="700" b="1" spc="400" noProof="1">
                <a:solidFill>
                  <a:schemeClr val="bg1"/>
                </a:solidFill>
              </a:rPr>
              <a:t>EXAMPLE</a:t>
            </a:r>
          </a:p>
        </p:txBody>
      </p:sp>
    </p:spTree>
    <p:extLst>
      <p:ext uri="{BB962C8B-B14F-4D97-AF65-F5344CB8AC3E}">
        <p14:creationId xmlns:p14="http://schemas.microsoft.com/office/powerpoint/2010/main" val="225560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E44A4-8325-AC55-3F98-0C0E31494F55}"/>
            </a:ext>
          </a:extLst>
        </p:cNvPr>
        <p:cNvGrpSpPr/>
        <p:nvPr/>
      </p:nvGrpSpPr>
      <p:grpSpPr>
        <a:xfrm>
          <a:off x="0" y="0"/>
          <a:ext cx="0" cy="0"/>
          <a:chOff x="0" y="0"/>
          <a:chExt cx="0" cy="0"/>
        </a:xfrm>
      </p:grpSpPr>
      <p:sp>
        <p:nvSpPr>
          <p:cNvPr id="7" name="Rounded Rectangle 6">
            <a:extLst>
              <a:ext uri="{FF2B5EF4-FFF2-40B4-BE49-F238E27FC236}">
                <a16:creationId xmlns:a16="http://schemas.microsoft.com/office/drawing/2014/main" id="{A4BB1023-0927-4578-A4FE-F5FF26CA0BE7}"/>
              </a:ext>
            </a:extLst>
          </p:cNvPr>
          <p:cNvSpPr/>
          <p:nvPr/>
        </p:nvSpPr>
        <p:spPr>
          <a:xfrm>
            <a:off x="342273" y="2224852"/>
            <a:ext cx="11240127"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 name="Footer Placeholder 4">
            <a:extLst>
              <a:ext uri="{FF2B5EF4-FFF2-40B4-BE49-F238E27FC236}">
                <a16:creationId xmlns:a16="http://schemas.microsoft.com/office/drawing/2014/main" id="{8B4D7C54-3B31-7A1F-BC90-20D87526FCFD}"/>
              </a:ext>
            </a:extLst>
          </p:cNvPr>
          <p:cNvSpPr>
            <a:spLocks noGrp="1"/>
          </p:cNvSpPr>
          <p:nvPr>
            <p:ph type="ftr" sz="quarter" idx="12"/>
          </p:nvPr>
        </p:nvSpPr>
        <p:spPr>
          <a:xfrm>
            <a:off x="2574477" y="6519729"/>
            <a:ext cx="8841782" cy="211203"/>
          </a:xfrm>
        </p:spPr>
        <p:txBody>
          <a:bodyPr/>
          <a:lstStyle/>
          <a:p>
            <a:r>
              <a:rPr lang="en-US" noProof="1">
                <a:solidFill>
                  <a:schemeClr val="tx1"/>
                </a:solidFill>
              </a:rPr>
              <a:t>Tool: Strategic scaling action plan</a:t>
            </a:r>
          </a:p>
        </p:txBody>
      </p:sp>
      <p:graphicFrame>
        <p:nvGraphicFramePr>
          <p:cNvPr id="12" name="Tabell 1">
            <a:extLst>
              <a:ext uri="{FF2B5EF4-FFF2-40B4-BE49-F238E27FC236}">
                <a16:creationId xmlns:a16="http://schemas.microsoft.com/office/drawing/2014/main" id="{392929FA-5864-A67F-975B-1DF419E3F44B}"/>
              </a:ext>
            </a:extLst>
          </p:cNvPr>
          <p:cNvGraphicFramePr>
            <a:graphicFrameLocks noGrp="1"/>
          </p:cNvGraphicFramePr>
          <p:nvPr>
            <p:extLst>
              <p:ext uri="{D42A27DB-BD31-4B8C-83A1-F6EECF244321}">
                <p14:modId xmlns:p14="http://schemas.microsoft.com/office/powerpoint/2010/main" val="1780284422"/>
              </p:ext>
            </p:extLst>
          </p:nvPr>
        </p:nvGraphicFramePr>
        <p:xfrm>
          <a:off x="342273" y="338271"/>
          <a:ext cx="11439996" cy="1758123"/>
        </p:xfrm>
        <a:graphic>
          <a:graphicData uri="http://schemas.openxmlformats.org/drawingml/2006/table">
            <a:tbl>
              <a:tblPr firstRow="1" bandRow="1">
                <a:tableStyleId>{5C22544A-7EE6-4342-B048-85BDC9FD1C3A}</a:tableStyleId>
              </a:tblPr>
              <a:tblGrid>
                <a:gridCol w="2287999">
                  <a:extLst>
                    <a:ext uri="{9D8B030D-6E8A-4147-A177-3AD203B41FA5}">
                      <a16:colId xmlns:a16="http://schemas.microsoft.com/office/drawing/2014/main" val="3285783998"/>
                    </a:ext>
                  </a:extLst>
                </a:gridCol>
                <a:gridCol w="2288000">
                  <a:extLst>
                    <a:ext uri="{9D8B030D-6E8A-4147-A177-3AD203B41FA5}">
                      <a16:colId xmlns:a16="http://schemas.microsoft.com/office/drawing/2014/main" val="3474931959"/>
                    </a:ext>
                  </a:extLst>
                </a:gridCol>
                <a:gridCol w="2287999">
                  <a:extLst>
                    <a:ext uri="{9D8B030D-6E8A-4147-A177-3AD203B41FA5}">
                      <a16:colId xmlns:a16="http://schemas.microsoft.com/office/drawing/2014/main" val="3011281111"/>
                    </a:ext>
                  </a:extLst>
                </a:gridCol>
                <a:gridCol w="2287999">
                  <a:extLst>
                    <a:ext uri="{9D8B030D-6E8A-4147-A177-3AD203B41FA5}">
                      <a16:colId xmlns:a16="http://schemas.microsoft.com/office/drawing/2014/main" val="878258916"/>
                    </a:ext>
                  </a:extLst>
                </a:gridCol>
                <a:gridCol w="2287999">
                  <a:extLst>
                    <a:ext uri="{9D8B030D-6E8A-4147-A177-3AD203B41FA5}">
                      <a16:colId xmlns:a16="http://schemas.microsoft.com/office/drawing/2014/main" val="2331051742"/>
                    </a:ext>
                  </a:extLst>
                </a:gridCol>
              </a:tblGrid>
              <a:tr h="367227">
                <a:tc gridSpan="5">
                  <a:txBody>
                    <a:bodyPr/>
                    <a:lstStyle/>
                    <a:p>
                      <a:pPr marL="0" algn="l" defTabSz="914318" rtl="0" eaLnBrk="1" latinLnBrk="0" hangingPunct="1"/>
                      <a:endParaRPr lang="en-US" sz="1000" b="1" kern="1200" noProof="1">
                        <a:solidFill>
                          <a:schemeClr val="tx1"/>
                        </a:solidFill>
                        <a:latin typeface="+mj-lt"/>
                        <a:ea typeface="+mn-ea"/>
                        <a:cs typeface="+mn-cs"/>
                      </a:endParaRPr>
                    </a:p>
                  </a:txBody>
                  <a:tcPr marL="137160" marR="137160" marT="137160" marB="13716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208902309"/>
                  </a:ext>
                </a:extLst>
              </a:tr>
              <a:tr h="23289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What is our overall scaling goal?</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endParaRPr lang="en-US" sz="9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093257073"/>
                  </a:ext>
                </a:extLst>
              </a:tr>
              <a:tr h="23289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Scaling pathway(s)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endParaRPr lang="en-US" sz="9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108323123"/>
                  </a:ext>
                </a:extLst>
              </a:tr>
              <a:tr h="394389">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What do we want to achieve? Objectives: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latin typeface="+mn-lt"/>
                        </a:rPr>
                        <a:t>In 3–6 months…</a:t>
                      </a:r>
                    </a:p>
                  </a:txBody>
                  <a:tcPr marL="83608" marR="83608" marT="41804" marB="4180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latin typeface="+mn-lt"/>
                        </a:rPr>
                        <a:t>In 1 year…</a:t>
                      </a:r>
                    </a:p>
                  </a:txBody>
                  <a:tcPr marL="83608" marR="83608" marT="41804" marB="4180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latin typeface="+mn-lt"/>
                        </a:rPr>
                        <a:t>In 2–3 years…</a:t>
                      </a:r>
                    </a:p>
                  </a:txBody>
                  <a:tcPr marL="83608" marR="83608" marT="41804" marB="4180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a:txBody>
                    <a:bodyPr/>
                    <a:lstStyle/>
                    <a:p>
                      <a:pPr algn="l">
                        <a:lnSpc>
                          <a:spcPct val="110000"/>
                        </a:lnSpc>
                      </a:pPr>
                      <a:r>
                        <a:rPr lang="en-US" sz="900" b="0" noProof="1">
                          <a:latin typeface="+mn-lt"/>
                        </a:rPr>
                        <a:t>In 4+ years</a:t>
                      </a: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extLst>
                  <a:ext uri="{0D108BD9-81ED-4DB2-BD59-A6C34878D82A}">
                    <a16:rowId xmlns:a16="http://schemas.microsoft.com/office/drawing/2014/main" val="3933803552"/>
                  </a:ext>
                </a:extLst>
              </a:tr>
              <a:tr h="23289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Key uncertainties or gaps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algn="l">
                        <a:lnSpc>
                          <a:spcPct val="110000"/>
                        </a:lnSpc>
                      </a:pPr>
                      <a:endParaRPr lang="en-US" sz="9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623773954"/>
                  </a:ext>
                </a:extLst>
              </a:tr>
              <a:tr h="238341">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kern="1200" noProof="1">
                          <a:solidFill>
                            <a:schemeClr val="dk1"/>
                          </a:solidFill>
                          <a:latin typeface="+mn-lt"/>
                          <a:ea typeface="+mn-ea"/>
                          <a:cs typeface="+mn-cs"/>
                        </a:rPr>
                        <a:t>Success factors and opportunities</a:t>
                      </a:r>
                    </a:p>
                  </a:txBody>
                  <a:tcPr marL="83608" marR="83608" marT="41804" marB="41804"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gridSpan="4">
                  <a:txBody>
                    <a:bodyPr/>
                    <a:lstStyle/>
                    <a:p>
                      <a:pPr algn="l">
                        <a:lnSpc>
                          <a:spcPct val="110000"/>
                        </a:lnSpc>
                      </a:pPr>
                      <a:endParaRPr lang="en-US" sz="900" b="0" noProof="1">
                        <a:solidFill>
                          <a:srgbClr val="464E8E"/>
                        </a:solidFill>
                        <a:latin typeface="+mn-lt"/>
                      </a:endParaRPr>
                    </a:p>
                  </a:txBody>
                  <a:tcPr marL="83608" marR="83608" marT="41804" marB="41804" anchor="ct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3136488464"/>
                  </a:ext>
                </a:extLst>
              </a:tr>
            </a:tbl>
          </a:graphicData>
        </a:graphic>
      </p:graphicFrame>
      <p:graphicFrame>
        <p:nvGraphicFramePr>
          <p:cNvPr id="13" name="Table 12">
            <a:extLst>
              <a:ext uri="{FF2B5EF4-FFF2-40B4-BE49-F238E27FC236}">
                <a16:creationId xmlns:a16="http://schemas.microsoft.com/office/drawing/2014/main" id="{626E8406-1120-1061-E7A5-0D190D2F2E53}"/>
              </a:ext>
            </a:extLst>
          </p:cNvPr>
          <p:cNvGraphicFramePr>
            <a:graphicFrameLocks noGrp="1"/>
          </p:cNvGraphicFramePr>
          <p:nvPr>
            <p:extLst>
              <p:ext uri="{D42A27DB-BD31-4B8C-83A1-F6EECF244321}">
                <p14:modId xmlns:p14="http://schemas.microsoft.com/office/powerpoint/2010/main" val="3001598338"/>
              </p:ext>
            </p:extLst>
          </p:nvPr>
        </p:nvGraphicFramePr>
        <p:xfrm>
          <a:off x="342273" y="2333578"/>
          <a:ext cx="11439996" cy="4137576"/>
        </p:xfrm>
        <a:graphic>
          <a:graphicData uri="http://schemas.openxmlformats.org/drawingml/2006/table">
            <a:tbl>
              <a:tblPr firstRow="1" bandRow="1">
                <a:tableStyleId>{5C22544A-7EE6-4342-B048-85BDC9FD1C3A}</a:tableStyleId>
              </a:tblPr>
              <a:tblGrid>
                <a:gridCol w="2775093">
                  <a:extLst>
                    <a:ext uri="{9D8B030D-6E8A-4147-A177-3AD203B41FA5}">
                      <a16:colId xmlns:a16="http://schemas.microsoft.com/office/drawing/2014/main" val="2931402399"/>
                    </a:ext>
                  </a:extLst>
                </a:gridCol>
                <a:gridCol w="1800906">
                  <a:extLst>
                    <a:ext uri="{9D8B030D-6E8A-4147-A177-3AD203B41FA5}">
                      <a16:colId xmlns:a16="http://schemas.microsoft.com/office/drawing/2014/main" val="2252826835"/>
                    </a:ext>
                  </a:extLst>
                </a:gridCol>
                <a:gridCol w="2287999">
                  <a:extLst>
                    <a:ext uri="{9D8B030D-6E8A-4147-A177-3AD203B41FA5}">
                      <a16:colId xmlns:a16="http://schemas.microsoft.com/office/drawing/2014/main" val="1182993369"/>
                    </a:ext>
                  </a:extLst>
                </a:gridCol>
                <a:gridCol w="2287999">
                  <a:extLst>
                    <a:ext uri="{9D8B030D-6E8A-4147-A177-3AD203B41FA5}">
                      <a16:colId xmlns:a16="http://schemas.microsoft.com/office/drawing/2014/main" val="677308942"/>
                    </a:ext>
                  </a:extLst>
                </a:gridCol>
                <a:gridCol w="2287999">
                  <a:extLst>
                    <a:ext uri="{9D8B030D-6E8A-4147-A177-3AD203B41FA5}">
                      <a16:colId xmlns:a16="http://schemas.microsoft.com/office/drawing/2014/main" val="476094948"/>
                    </a:ext>
                  </a:extLst>
                </a:gridCol>
              </a:tblGrid>
              <a:tr h="367486">
                <a:tc gridSpan="5">
                  <a:txBody>
                    <a:bodyPr/>
                    <a:lstStyle/>
                    <a:p>
                      <a:pPr algn="l"/>
                      <a:endParaRPr lang="en-US" sz="1000" b="1" kern="1200" noProof="1">
                        <a:solidFill>
                          <a:schemeClr val="tx1"/>
                        </a:solidFill>
                        <a:latin typeface="+mj-lt"/>
                        <a:ea typeface="+mn-ea"/>
                        <a:cs typeface="+mn-cs"/>
                      </a:endParaRPr>
                    </a:p>
                  </a:txBody>
                  <a:tcPr marL="137160" marR="137160" marT="137160" marB="137160">
                    <a:lnL w="57150" cap="flat" cmpd="sng" algn="ctr">
                      <a:no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703974920"/>
                  </a:ext>
                </a:extLst>
              </a:tr>
              <a:tr h="405821">
                <a:tc>
                  <a:txBody>
                    <a:bodyPr/>
                    <a:lstStyle/>
                    <a:p>
                      <a:pPr algn="l">
                        <a:lnSpc>
                          <a:spcPct val="110000"/>
                        </a:lnSpc>
                        <a:buNone/>
                      </a:pPr>
                      <a:r>
                        <a:rPr lang="en-US" sz="900" b="1" noProof="1">
                          <a:latin typeface="+mn-lt"/>
                        </a:rPr>
                        <a:t>Objective / Gap</a:t>
                      </a:r>
                    </a:p>
                  </a:txBody>
                  <a:tcPr marL="137160" marR="137160" marT="91440" marB="9144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154"/>
                      </a:schemeClr>
                    </a:solidFill>
                  </a:tcPr>
                </a:tc>
                <a:tc>
                  <a:txBody>
                    <a:bodyPr/>
                    <a:lstStyle/>
                    <a:p>
                      <a:pPr algn="l">
                        <a:lnSpc>
                          <a:spcPct val="110000"/>
                        </a:lnSpc>
                        <a:buNone/>
                      </a:pPr>
                      <a:r>
                        <a:rPr lang="en-US" sz="900" b="1" noProof="1">
                          <a:latin typeface="+mn-lt"/>
                        </a:rPr>
                        <a:t>Actions &amp; Activities</a:t>
                      </a:r>
                    </a:p>
                  </a:txBody>
                  <a:tcPr marL="137160" marR="137160" marT="91440" marB="91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154"/>
                      </a:schemeClr>
                    </a:solidFill>
                  </a:tcPr>
                </a:tc>
                <a:tc>
                  <a:txBody>
                    <a:bodyPr/>
                    <a:lstStyle/>
                    <a:p>
                      <a:pPr algn="l">
                        <a:lnSpc>
                          <a:spcPct val="110000"/>
                        </a:lnSpc>
                        <a:buNone/>
                      </a:pPr>
                      <a:r>
                        <a:rPr lang="en-US" sz="900" b="1" noProof="1">
                          <a:latin typeface="+mn-lt"/>
                        </a:rPr>
                        <a:t>Timeline</a:t>
                      </a:r>
                    </a:p>
                  </a:txBody>
                  <a:tcPr marL="137160" marR="137160" marT="91440" marB="91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154"/>
                      </a:schemeClr>
                    </a:solidFill>
                  </a:tcPr>
                </a:tc>
                <a:tc>
                  <a:txBody>
                    <a:bodyPr/>
                    <a:lstStyle/>
                    <a:p>
                      <a:pPr algn="l">
                        <a:lnSpc>
                          <a:spcPct val="110000"/>
                        </a:lnSpc>
                        <a:buNone/>
                      </a:pPr>
                      <a:r>
                        <a:rPr lang="en-US" sz="900" b="1" noProof="1">
                          <a:latin typeface="+mn-lt"/>
                        </a:rPr>
                        <a:t>Implementation (first steps)</a:t>
                      </a:r>
                    </a:p>
                  </a:txBody>
                  <a:tcPr marL="137160" marR="137160" marT="91440" marB="9144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154"/>
                      </a:schemeClr>
                    </a:solidFill>
                  </a:tcPr>
                </a:tc>
                <a:tc>
                  <a:txBody>
                    <a:bodyPr/>
                    <a:lstStyle/>
                    <a:p>
                      <a:pPr algn="l">
                        <a:lnSpc>
                          <a:spcPct val="110000"/>
                        </a:lnSpc>
                        <a:buNone/>
                      </a:pPr>
                      <a:r>
                        <a:rPr lang="en-US" sz="900" b="1" noProof="1">
                          <a:latin typeface="+mn-lt"/>
                        </a:rPr>
                        <a:t>Roles/ responsibilities &amp; Partners </a:t>
                      </a:r>
                      <a:br>
                        <a:rPr lang="en-US" sz="900" b="1" noProof="1">
                          <a:latin typeface="+mn-lt"/>
                        </a:rPr>
                      </a:br>
                      <a:r>
                        <a:rPr lang="en-US" sz="900" b="1" noProof="1">
                          <a:latin typeface="+mn-lt"/>
                        </a:rPr>
                        <a:t>&amp; resources needed</a:t>
                      </a:r>
                    </a:p>
                  </a:txBody>
                  <a:tcPr marL="137160" marR="137160" marT="91440" marB="9144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38154"/>
                      </a:schemeClr>
                    </a:solidFill>
                  </a:tcPr>
                </a:tc>
                <a:extLst>
                  <a:ext uri="{0D108BD9-81ED-4DB2-BD59-A6C34878D82A}">
                    <a16:rowId xmlns:a16="http://schemas.microsoft.com/office/drawing/2014/main" val="3309929249"/>
                  </a:ext>
                </a:extLst>
              </a:tr>
              <a:tr h="354635">
                <a:tc>
                  <a:txBody>
                    <a:bodyPr/>
                    <a:lstStyle/>
                    <a:p>
                      <a:pPr algn="l">
                        <a:lnSpc>
                          <a:spcPct val="110000"/>
                        </a:lnSpc>
                      </a:pPr>
                      <a:endParaRPr lang="en-US" sz="900" b="0" noProof="1">
                        <a:solidFill>
                          <a:srgbClr val="464E8E"/>
                        </a:solidFill>
                        <a:latin typeface="+mn-lt"/>
                      </a:endParaRP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extLst>
                  <a:ext uri="{0D108BD9-81ED-4DB2-BD59-A6C34878D82A}">
                    <a16:rowId xmlns:a16="http://schemas.microsoft.com/office/drawing/2014/main" val="3716570735"/>
                  </a:ext>
                </a:extLst>
              </a:tr>
              <a:tr h="354635">
                <a:tc>
                  <a:txBody>
                    <a:bodyPr/>
                    <a:lstStyle/>
                    <a:p>
                      <a:pPr algn="l">
                        <a:lnSpc>
                          <a:spcPct val="110000"/>
                        </a:lnSpc>
                      </a:pPr>
                      <a:endParaRPr lang="en-US" sz="900" b="0" noProof="1">
                        <a:solidFill>
                          <a:srgbClr val="464E8E"/>
                        </a:solidFill>
                        <a:latin typeface="+mn-lt"/>
                      </a:endParaRP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extLst>
                  <a:ext uri="{0D108BD9-81ED-4DB2-BD59-A6C34878D82A}">
                    <a16:rowId xmlns:a16="http://schemas.microsoft.com/office/drawing/2014/main" val="3987638937"/>
                  </a:ext>
                </a:extLst>
              </a:tr>
              <a:tr h="1026172">
                <a:tc>
                  <a:txBody>
                    <a:bodyPr/>
                    <a:lstStyle/>
                    <a:p>
                      <a:pPr algn="l">
                        <a:lnSpc>
                          <a:spcPct val="110000"/>
                        </a:lnSpc>
                        <a:spcAft>
                          <a:spcPts val="200"/>
                        </a:spcAft>
                      </a:pPr>
                      <a:r>
                        <a:rPr lang="en-US" sz="900" b="1" noProof="1">
                          <a:latin typeface="+mn-lt"/>
                        </a:rPr>
                        <a:t>Scaling model components</a:t>
                      </a:r>
                    </a:p>
                    <a:p>
                      <a:pPr marL="119063" indent="-119063" algn="l">
                        <a:lnSpc>
                          <a:spcPct val="110000"/>
                        </a:lnSpc>
                        <a:buFont typeface="Arial" panose="020B0604020202020204" pitchFamily="34" charset="0"/>
                        <a:buChar char="•"/>
                        <a:tabLst/>
                      </a:pPr>
                      <a:r>
                        <a:rPr lang="en-US" sz="900" b="0" noProof="1">
                          <a:latin typeface="+mn-lt"/>
                        </a:rPr>
                        <a:t>Scaling pathways </a:t>
                      </a:r>
                    </a:p>
                    <a:p>
                      <a:pPr marL="119063" indent="-119063" algn="l">
                        <a:lnSpc>
                          <a:spcPct val="110000"/>
                        </a:lnSpc>
                        <a:buFont typeface="Arial" panose="020B0604020202020204" pitchFamily="34" charset="0"/>
                        <a:buChar char="•"/>
                        <a:tabLst/>
                      </a:pPr>
                      <a:r>
                        <a:rPr lang="en-US" sz="900" b="0" noProof="1">
                          <a:latin typeface="+mn-lt"/>
                        </a:rPr>
                        <a:t>Value creation model(s) </a:t>
                      </a:r>
                    </a:p>
                    <a:p>
                      <a:pPr marL="119063" indent="-119063" algn="l">
                        <a:lnSpc>
                          <a:spcPct val="110000"/>
                        </a:lnSpc>
                        <a:buFont typeface="Arial" panose="020B0604020202020204" pitchFamily="34" charset="0"/>
                        <a:buChar char="•"/>
                        <a:tabLst/>
                      </a:pPr>
                      <a:r>
                        <a:rPr lang="en-US" sz="900" b="0" noProof="1">
                          <a:latin typeface="+mn-lt"/>
                        </a:rPr>
                        <a:t>Financial model </a:t>
                      </a:r>
                    </a:p>
                    <a:p>
                      <a:pPr marL="119063" indent="-119063" algn="l">
                        <a:lnSpc>
                          <a:spcPct val="110000"/>
                        </a:lnSpc>
                        <a:buFont typeface="Arial" panose="020B0604020202020204" pitchFamily="34" charset="0"/>
                        <a:buChar char="•"/>
                        <a:tabLst/>
                      </a:pPr>
                      <a:r>
                        <a:rPr lang="en-US" sz="900" b="0" noProof="1">
                          <a:latin typeface="+mn-lt"/>
                        </a:rPr>
                        <a:t>Organisational setup </a:t>
                      </a:r>
                    </a:p>
                    <a:p>
                      <a:pPr marL="119063" indent="-119063" algn="l">
                        <a:lnSpc>
                          <a:spcPct val="110000"/>
                        </a:lnSpc>
                        <a:buFont typeface="Arial" panose="020B0604020202020204" pitchFamily="34" charset="0"/>
                        <a:buChar char="•"/>
                        <a:tabLst/>
                      </a:pPr>
                      <a:r>
                        <a:rPr lang="en-US" sz="900" b="0" noProof="1">
                          <a:latin typeface="+mn-lt"/>
                        </a:rPr>
                        <a:t>Key stakeholders and partnerships</a:t>
                      </a: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gridSpan="4">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hMerge="1">
                  <a:txBody>
                    <a:bodyPr/>
                    <a:lstStyle/>
                    <a:p>
                      <a:endParaRPr lang="sv-SE" sz="1200"/>
                    </a:p>
                  </a:txBody>
                  <a:tcPr/>
                </a:tc>
                <a:tc hMerge="1">
                  <a:txBody>
                    <a:bodyPr/>
                    <a:lstStyle/>
                    <a:p>
                      <a:endParaRPr lang="sv-SE" sz="1200"/>
                    </a:p>
                  </a:txBody>
                  <a:tcPr/>
                </a:tc>
                <a:tc hMerge="1">
                  <a:txBody>
                    <a:bodyPr/>
                    <a:lstStyle/>
                    <a:p>
                      <a:endParaRPr lang="sv-SE" sz="1200"/>
                    </a:p>
                  </a:txBody>
                  <a:tcPr/>
                </a:tc>
                <a:extLst>
                  <a:ext uri="{0D108BD9-81ED-4DB2-BD59-A6C34878D82A}">
                    <a16:rowId xmlns:a16="http://schemas.microsoft.com/office/drawing/2014/main" val="769109554"/>
                  </a:ext>
                </a:extLst>
              </a:tr>
              <a:tr h="636374">
                <a:tc>
                  <a:txBody>
                    <a:bodyPr/>
                    <a:lstStyle/>
                    <a:p>
                      <a:pPr marL="0" algn="l" defTabSz="914318" rtl="0" eaLnBrk="1" latinLnBrk="0" hangingPunct="1">
                        <a:lnSpc>
                          <a:spcPct val="110000"/>
                        </a:lnSpc>
                        <a:spcAft>
                          <a:spcPts val="200"/>
                        </a:spcAft>
                      </a:pPr>
                      <a:r>
                        <a:rPr lang="en-US" sz="900" b="1" kern="1200" noProof="1">
                          <a:solidFill>
                            <a:schemeClr val="dk1"/>
                          </a:solidFill>
                          <a:latin typeface="+mn-lt"/>
                          <a:ea typeface="+mn-ea"/>
                          <a:cs typeface="+mn-cs"/>
                        </a:rPr>
                        <a:t>Risks and mitigation</a:t>
                      </a:r>
                    </a:p>
                    <a:p>
                      <a:pPr marL="119063" indent="-119063" algn="l">
                        <a:lnSpc>
                          <a:spcPct val="110000"/>
                        </a:lnSpc>
                        <a:buFont typeface="Arial" panose="020B0604020202020204" pitchFamily="34" charset="0"/>
                        <a:buChar char="•"/>
                        <a:tabLst/>
                      </a:pPr>
                      <a:r>
                        <a:rPr lang="en-US" sz="900" b="0" noProof="1">
                          <a:latin typeface="+mn-lt"/>
                        </a:rPr>
                        <a:t>Key risks and mitigation strategies</a:t>
                      </a: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gridSpan="4">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hMerge="1">
                  <a:txBody>
                    <a:bodyPr/>
                    <a:lstStyle/>
                    <a:p>
                      <a:endParaRPr lang="sv-SE" sz="1200"/>
                    </a:p>
                  </a:txBody>
                  <a:tcPr/>
                </a:tc>
                <a:tc hMerge="1">
                  <a:txBody>
                    <a:bodyPr/>
                    <a:lstStyle/>
                    <a:p>
                      <a:endParaRPr lang="sv-SE" sz="1200"/>
                    </a:p>
                  </a:txBody>
                  <a:tcPr/>
                </a:tc>
                <a:tc hMerge="1">
                  <a:txBody>
                    <a:bodyPr/>
                    <a:lstStyle/>
                    <a:p>
                      <a:endParaRPr lang="sv-SE" sz="1200"/>
                    </a:p>
                  </a:txBody>
                  <a:tcPr/>
                </a:tc>
                <a:extLst>
                  <a:ext uri="{0D108BD9-81ED-4DB2-BD59-A6C34878D82A}">
                    <a16:rowId xmlns:a16="http://schemas.microsoft.com/office/drawing/2014/main" val="2729151128"/>
                  </a:ext>
                </a:extLst>
              </a:tr>
              <a:tr h="506442">
                <a:tc>
                  <a:txBody>
                    <a:bodyPr/>
                    <a:lstStyle/>
                    <a:p>
                      <a:pPr marL="0" algn="l" defTabSz="914318" rtl="0" eaLnBrk="1" latinLnBrk="0" hangingPunct="1">
                        <a:lnSpc>
                          <a:spcPct val="110000"/>
                        </a:lnSpc>
                        <a:spcAft>
                          <a:spcPts val="200"/>
                        </a:spcAft>
                      </a:pPr>
                      <a:r>
                        <a:rPr lang="en-US" sz="900" b="1" kern="1200" noProof="1">
                          <a:solidFill>
                            <a:schemeClr val="dk1"/>
                          </a:solidFill>
                          <a:latin typeface="+mn-lt"/>
                          <a:ea typeface="+mn-ea"/>
                          <a:cs typeface="+mn-cs"/>
                        </a:rPr>
                        <a:t>Indicators of progress</a:t>
                      </a:r>
                    </a:p>
                    <a:p>
                      <a:pPr algn="l">
                        <a:lnSpc>
                          <a:spcPct val="110000"/>
                        </a:lnSpc>
                      </a:pPr>
                      <a:r>
                        <a:rPr lang="en-US" sz="900" b="0" noProof="1">
                          <a:latin typeface="+mn-lt"/>
                        </a:rPr>
                        <a:t>How will we measure that we are on track?</a:t>
                      </a:r>
                    </a:p>
                  </a:txBody>
                  <a:tcPr marL="137160" marR="137160" marT="137160" marB="137160" anchor="ctr">
                    <a:lnL w="571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gridSpan="4">
                  <a:txBody>
                    <a:bodyPr/>
                    <a:lstStyle/>
                    <a:p>
                      <a:pPr algn="l">
                        <a:lnSpc>
                          <a:spcPct val="110000"/>
                        </a:lnSpc>
                      </a:pPr>
                      <a:endParaRPr lang="en-US" sz="900" b="0" noProof="1">
                        <a:solidFill>
                          <a:srgbClr val="464E8E"/>
                        </a:solidFill>
                        <a:latin typeface="+mn-lt"/>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029"/>
                      </a:schemeClr>
                    </a:solidFill>
                  </a:tcPr>
                </a:tc>
                <a:tc hMerge="1">
                  <a:txBody>
                    <a:bodyPr/>
                    <a:lstStyle/>
                    <a:p>
                      <a:endParaRPr lang="sv-SE" sz="1200"/>
                    </a:p>
                  </a:txBody>
                  <a:tcPr/>
                </a:tc>
                <a:tc hMerge="1">
                  <a:txBody>
                    <a:bodyPr/>
                    <a:lstStyle/>
                    <a:p>
                      <a:endParaRPr lang="sv-SE" sz="1200"/>
                    </a:p>
                  </a:txBody>
                  <a:tcPr/>
                </a:tc>
                <a:tc hMerge="1">
                  <a:txBody>
                    <a:bodyPr/>
                    <a:lstStyle/>
                    <a:p>
                      <a:endParaRPr lang="sv-SE" sz="1200"/>
                    </a:p>
                  </a:txBody>
                  <a:tcPr/>
                </a:tc>
                <a:extLst>
                  <a:ext uri="{0D108BD9-81ED-4DB2-BD59-A6C34878D82A}">
                    <a16:rowId xmlns:a16="http://schemas.microsoft.com/office/drawing/2014/main" val="4062563306"/>
                  </a:ext>
                </a:extLst>
              </a:tr>
            </a:tbl>
          </a:graphicData>
        </a:graphic>
      </p:graphicFrame>
      <p:sp>
        <p:nvSpPr>
          <p:cNvPr id="3" name="Rounded Rectangle 2">
            <a:extLst>
              <a:ext uri="{FF2B5EF4-FFF2-40B4-BE49-F238E27FC236}">
                <a16:creationId xmlns:a16="http://schemas.microsoft.com/office/drawing/2014/main" id="{32C3CEBF-2093-3366-9437-137BE22839EC}"/>
              </a:ext>
            </a:extLst>
          </p:cNvPr>
          <p:cNvSpPr/>
          <p:nvPr/>
        </p:nvSpPr>
        <p:spPr>
          <a:xfrm>
            <a:off x="298730" y="2188566"/>
            <a:ext cx="11240127"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F3D73B91-C03C-E29B-AF04-F346A710493C}"/>
              </a:ext>
            </a:extLst>
          </p:cNvPr>
          <p:cNvSpPr txBox="1"/>
          <p:nvPr/>
        </p:nvSpPr>
        <p:spPr>
          <a:xfrm>
            <a:off x="380702" y="2293180"/>
            <a:ext cx="1609898" cy="276999"/>
          </a:xfrm>
          <a:prstGeom prst="rect">
            <a:avLst/>
          </a:prstGeom>
          <a:noFill/>
        </p:spPr>
        <p:txBody>
          <a:bodyPr wrap="square">
            <a:spAutoFit/>
          </a:bodyPr>
          <a:lstStyle/>
          <a:p>
            <a:pPr algn="l"/>
            <a:r>
              <a:rPr lang="en-US" sz="1200" b="1" kern="1200" noProof="1">
                <a:solidFill>
                  <a:schemeClr val="tx1"/>
                </a:solidFill>
                <a:latin typeface="+mj-lt"/>
                <a:ea typeface="+mn-ea"/>
                <a:cs typeface="+mn-cs"/>
              </a:rPr>
              <a:t>Scaling action plan</a:t>
            </a:r>
          </a:p>
        </p:txBody>
      </p:sp>
      <p:sp>
        <p:nvSpPr>
          <p:cNvPr id="8" name="Rounded Rectangle 7">
            <a:extLst>
              <a:ext uri="{FF2B5EF4-FFF2-40B4-BE49-F238E27FC236}">
                <a16:creationId xmlns:a16="http://schemas.microsoft.com/office/drawing/2014/main" id="{67F24567-6F0B-7A7B-5AD1-8C73FE5767EB}"/>
              </a:ext>
            </a:extLst>
          </p:cNvPr>
          <p:cNvSpPr/>
          <p:nvPr/>
        </p:nvSpPr>
        <p:spPr>
          <a:xfrm>
            <a:off x="342273" y="227090"/>
            <a:ext cx="11240127"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 name="Rounded Rectangle 8">
            <a:extLst>
              <a:ext uri="{FF2B5EF4-FFF2-40B4-BE49-F238E27FC236}">
                <a16:creationId xmlns:a16="http://schemas.microsoft.com/office/drawing/2014/main" id="{918D4400-4C06-9B47-EFBF-534220959943}"/>
              </a:ext>
            </a:extLst>
          </p:cNvPr>
          <p:cNvSpPr/>
          <p:nvPr/>
        </p:nvSpPr>
        <p:spPr>
          <a:xfrm>
            <a:off x="298730" y="190804"/>
            <a:ext cx="11240127"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TextBox 9">
            <a:extLst>
              <a:ext uri="{FF2B5EF4-FFF2-40B4-BE49-F238E27FC236}">
                <a16:creationId xmlns:a16="http://schemas.microsoft.com/office/drawing/2014/main" id="{541CA2D0-FB9D-64AD-D4C3-4833ED39EAF6}"/>
              </a:ext>
            </a:extLst>
          </p:cNvPr>
          <p:cNvSpPr txBox="1"/>
          <p:nvPr/>
        </p:nvSpPr>
        <p:spPr>
          <a:xfrm>
            <a:off x="380702" y="295418"/>
            <a:ext cx="1609898" cy="276999"/>
          </a:xfrm>
          <a:prstGeom prst="rect">
            <a:avLst/>
          </a:prstGeom>
          <a:noFill/>
        </p:spPr>
        <p:txBody>
          <a:bodyPr wrap="square">
            <a:spAutoFit/>
          </a:bodyPr>
          <a:lstStyle/>
          <a:p>
            <a:pPr algn="l"/>
            <a:r>
              <a:rPr lang="en-US" sz="1200" b="1" kern="1200" noProof="1">
                <a:solidFill>
                  <a:schemeClr val="tx1"/>
                </a:solidFill>
                <a:latin typeface="+mj-lt"/>
                <a:ea typeface="+mn-ea"/>
                <a:cs typeface="+mn-cs"/>
              </a:rPr>
              <a:t>Scaling direction</a:t>
            </a:r>
          </a:p>
        </p:txBody>
      </p:sp>
    </p:spTree>
    <p:extLst>
      <p:ext uri="{BB962C8B-B14F-4D97-AF65-F5344CB8AC3E}">
        <p14:creationId xmlns:p14="http://schemas.microsoft.com/office/powerpoint/2010/main" val="3066000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1833</Words>
  <Application>Microsoft Office PowerPoint</Application>
  <PresentationFormat>Widescreen</PresentationFormat>
  <Paragraphs>172</Paragraphs>
  <Slides>7</Slides>
  <Notes>4</Notes>
  <HiddenSlides>0</HiddenSlides>
  <MMClips>0</MMClips>
  <ScaleCrop>false</ScaleCrop>
  <HeadingPairs>
    <vt:vector size="6" baseType="variant">
      <vt:variant>
        <vt:lpstr>Brukte skrifter</vt:lpstr>
      </vt:variant>
      <vt:variant>
        <vt:i4>8</vt:i4>
      </vt:variant>
      <vt:variant>
        <vt:lpstr>Tema</vt:lpstr>
      </vt:variant>
      <vt:variant>
        <vt:i4>2</vt:i4>
      </vt:variant>
      <vt:variant>
        <vt:lpstr>Lysbildetitler</vt:lpstr>
      </vt:variant>
      <vt:variant>
        <vt:i4>7</vt:i4>
      </vt:variant>
    </vt:vector>
  </HeadingPairs>
  <TitlesOfParts>
    <vt:vector size="17" baseType="lpstr">
      <vt:lpstr>Arial</vt:lpstr>
      <vt:lpstr>Calibri</vt:lpstr>
      <vt:lpstr>Century Gothic</vt:lpstr>
      <vt:lpstr>Innovation Norway</vt:lpstr>
      <vt:lpstr>Innovation Norway Semibold</vt:lpstr>
      <vt:lpstr>Lato</vt:lpstr>
      <vt:lpstr>System Font Regular</vt:lpstr>
      <vt:lpstr>Wingdings</vt:lpstr>
      <vt:lpstr>TINKR 2026 - Powerpoint Template</vt:lpstr>
      <vt:lpstr>Innovation Norway</vt:lpstr>
      <vt:lpstr>Scaling strategy  and action plan</vt:lpstr>
      <vt:lpstr>Strategic  action plan</vt:lpstr>
      <vt:lpstr>PowerPoint-presentasjon</vt:lpstr>
      <vt:lpstr>How to use the tool</vt:lpstr>
      <vt:lpstr>Core components of a strong scaling strategy</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2026-08-10T17:48:16Z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