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5"/>
  </p:notesMasterIdLst>
  <p:sldIdLst>
    <p:sldId id="256" r:id="rId5"/>
    <p:sldId id="257" r:id="rId6"/>
    <p:sldId id="258" r:id="rId7"/>
    <p:sldId id="262" r:id="rId8"/>
    <p:sldId id="270" r:id="rId9"/>
    <p:sldId id="264" r:id="rId10"/>
    <p:sldId id="259" r:id="rId11"/>
    <p:sldId id="265" r:id="rId12"/>
    <p:sldId id="268" r:id="rId13"/>
    <p:sldId id="261" r:id="rId14"/>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66" autoAdjust="0"/>
    <p:restoredTop sz="71077" autoAdjust="0"/>
  </p:normalViewPr>
  <p:slideViewPr>
    <p:cSldViewPr snapToGrid="0">
      <p:cViewPr>
        <p:scale>
          <a:sx n="69" d="100"/>
          <a:sy n="69" d="100"/>
        </p:scale>
        <p:origin x="432"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kailah Stephens" userId="16274833-2fd2-4fd9-9786-3e48a4c4e184" providerId="ADAL" clId="{F21DD1A5-0A43-4E82-A89A-3B1AAB1F8ED8}"/>
    <pc:docChg chg="undo custSel modSld">
      <pc:chgData name="Mekailah Stephens" userId="16274833-2fd2-4fd9-9786-3e48a4c4e184" providerId="ADAL" clId="{F21DD1A5-0A43-4E82-A89A-3B1AAB1F8ED8}" dt="2026-03-05T06:07:41.203" v="80" actId="478"/>
      <pc:docMkLst>
        <pc:docMk/>
      </pc:docMkLst>
      <pc:sldChg chg="modSp mod">
        <pc:chgData name="Mekailah Stephens" userId="16274833-2fd2-4fd9-9786-3e48a4c4e184" providerId="ADAL" clId="{F21DD1A5-0A43-4E82-A89A-3B1AAB1F8ED8}" dt="2026-03-05T05:57:42.311" v="34" actId="20577"/>
        <pc:sldMkLst>
          <pc:docMk/>
          <pc:sldMk cId="612354351" sldId="256"/>
        </pc:sldMkLst>
        <pc:spChg chg="mod">
          <ac:chgData name="Mekailah Stephens" userId="16274833-2fd2-4fd9-9786-3e48a4c4e184" providerId="ADAL" clId="{F21DD1A5-0A43-4E82-A89A-3B1AAB1F8ED8}" dt="2026-03-05T05:57:42.311" v="34" actId="20577"/>
          <ac:spMkLst>
            <pc:docMk/>
            <pc:sldMk cId="612354351" sldId="256"/>
            <ac:spMk id="3" creationId="{A379C6E3-92C8-F34A-F0EE-B06C9E6A0714}"/>
          </ac:spMkLst>
        </pc:spChg>
      </pc:sldChg>
      <pc:sldChg chg="addSp delSp modSp mod">
        <pc:chgData name="Mekailah Stephens" userId="16274833-2fd2-4fd9-9786-3e48a4c4e184" providerId="ADAL" clId="{F21DD1A5-0A43-4E82-A89A-3B1AAB1F8ED8}" dt="2026-03-05T06:07:41.203" v="80" actId="478"/>
        <pc:sldMkLst>
          <pc:docMk/>
          <pc:sldMk cId="1922742289" sldId="261"/>
        </pc:sldMkLst>
        <pc:spChg chg="mod">
          <ac:chgData name="Mekailah Stephens" userId="16274833-2fd2-4fd9-9786-3e48a4c4e184" providerId="ADAL" clId="{F21DD1A5-0A43-4E82-A89A-3B1AAB1F8ED8}" dt="2026-03-05T03:31:35.485" v="14" actId="20577"/>
          <ac:spMkLst>
            <pc:docMk/>
            <pc:sldMk cId="1922742289" sldId="261"/>
            <ac:spMk id="2" creationId="{8316869F-E77A-A03E-8F6A-4EBA9430A360}"/>
          </ac:spMkLst>
        </pc:spChg>
        <pc:spChg chg="add mod">
          <ac:chgData name="Mekailah Stephens" userId="16274833-2fd2-4fd9-9786-3e48a4c4e184" providerId="ADAL" clId="{F21DD1A5-0A43-4E82-A89A-3B1AAB1F8ED8}" dt="2026-03-05T06:07:37.578" v="79"/>
          <ac:spMkLst>
            <pc:docMk/>
            <pc:sldMk cId="1922742289" sldId="261"/>
            <ac:spMk id="4" creationId="{9840F5A1-B020-2C06-739F-D5DE186BCD95}"/>
          </ac:spMkLst>
        </pc:spChg>
        <pc:spChg chg="add mod">
          <ac:chgData name="Mekailah Stephens" userId="16274833-2fd2-4fd9-9786-3e48a4c4e184" providerId="ADAL" clId="{F21DD1A5-0A43-4E82-A89A-3B1AAB1F8ED8}" dt="2026-03-05T06:07:37.578" v="79"/>
          <ac:spMkLst>
            <pc:docMk/>
            <pc:sldMk cId="1922742289" sldId="261"/>
            <ac:spMk id="6" creationId="{2184B244-7661-6525-9900-DC280CBA5758}"/>
          </ac:spMkLst>
        </pc:spChg>
        <pc:spChg chg="add del mod">
          <ac:chgData name="Mekailah Stephens" userId="16274833-2fd2-4fd9-9786-3e48a4c4e184" providerId="ADAL" clId="{F21DD1A5-0A43-4E82-A89A-3B1AAB1F8ED8}" dt="2026-03-05T06:07:41.203" v="80" actId="478"/>
          <ac:spMkLst>
            <pc:docMk/>
            <pc:sldMk cId="1922742289" sldId="261"/>
            <ac:spMk id="7" creationId="{7F0E1249-F3A4-B8E9-8C17-E64C219D71E9}"/>
          </ac:spMkLst>
        </pc:spChg>
        <pc:picChg chg="add mod">
          <ac:chgData name="Mekailah Stephens" userId="16274833-2fd2-4fd9-9786-3e48a4c4e184" providerId="ADAL" clId="{F21DD1A5-0A43-4E82-A89A-3B1AAB1F8ED8}" dt="2026-03-05T06:07:37.578" v="79"/>
          <ac:picMkLst>
            <pc:docMk/>
            <pc:sldMk cId="1922742289" sldId="261"/>
            <ac:picMk id="9" creationId="{41AD15EC-92AB-B3D0-FBFA-5ABD0D0427F4}"/>
          </ac:picMkLst>
        </pc:picChg>
        <pc:picChg chg="add mod">
          <ac:chgData name="Mekailah Stephens" userId="16274833-2fd2-4fd9-9786-3e48a4c4e184" providerId="ADAL" clId="{F21DD1A5-0A43-4E82-A89A-3B1AAB1F8ED8}" dt="2026-03-05T06:07:37.578" v="79"/>
          <ac:picMkLst>
            <pc:docMk/>
            <pc:sldMk cId="1922742289" sldId="261"/>
            <ac:picMk id="10" creationId="{11C51204-EAF4-DCDC-830F-878C65336C3E}"/>
          </ac:picMkLst>
        </pc:picChg>
        <pc:picChg chg="add mod">
          <ac:chgData name="Mekailah Stephens" userId="16274833-2fd2-4fd9-9786-3e48a4c4e184" providerId="ADAL" clId="{F21DD1A5-0A43-4E82-A89A-3B1AAB1F8ED8}" dt="2026-03-05T06:07:37.578" v="79"/>
          <ac:picMkLst>
            <pc:docMk/>
            <pc:sldMk cId="1922742289" sldId="261"/>
            <ac:picMk id="11" creationId="{9856BEF0-0EB9-4247-2B63-43F34E54F5F3}"/>
          </ac:picMkLst>
        </pc:picChg>
        <pc:picChg chg="add mod">
          <ac:chgData name="Mekailah Stephens" userId="16274833-2fd2-4fd9-9786-3e48a4c4e184" providerId="ADAL" clId="{F21DD1A5-0A43-4E82-A89A-3B1AAB1F8ED8}" dt="2026-03-05T06:07:37.578" v="79"/>
          <ac:picMkLst>
            <pc:docMk/>
            <pc:sldMk cId="1922742289" sldId="261"/>
            <ac:picMk id="12" creationId="{4F8A9AB8-AB0B-4011-B331-4EA91B6FAAD4}"/>
          </ac:picMkLst>
        </pc:picChg>
        <pc:picChg chg="add mod">
          <ac:chgData name="Mekailah Stephens" userId="16274833-2fd2-4fd9-9786-3e48a4c4e184" providerId="ADAL" clId="{F21DD1A5-0A43-4E82-A89A-3B1AAB1F8ED8}" dt="2026-03-05T06:07:37.578" v="79"/>
          <ac:picMkLst>
            <pc:docMk/>
            <pc:sldMk cId="1922742289" sldId="261"/>
            <ac:picMk id="13" creationId="{04CDC45D-8828-01B6-C57D-B884F3F5C12C}"/>
          </ac:picMkLst>
        </pc:picChg>
      </pc:sldChg>
      <pc:sldChg chg="addSp delSp modSp mod">
        <pc:chgData name="Mekailah Stephens" userId="16274833-2fd2-4fd9-9786-3e48a4c4e184" providerId="ADAL" clId="{F21DD1A5-0A43-4E82-A89A-3B1AAB1F8ED8}" dt="2026-03-05T05:58:39.206" v="78" actId="404"/>
        <pc:sldMkLst>
          <pc:docMk/>
          <pc:sldMk cId="0" sldId="268"/>
        </pc:sldMkLst>
        <pc:spChg chg="mod">
          <ac:chgData name="Mekailah Stephens" userId="16274833-2fd2-4fd9-9786-3e48a4c4e184" providerId="ADAL" clId="{F21DD1A5-0A43-4E82-A89A-3B1AAB1F8ED8}" dt="2026-03-05T05:58:39.206" v="78" actId="404"/>
          <ac:spMkLst>
            <pc:docMk/>
            <pc:sldMk cId="0" sldId="268"/>
            <ac:spMk id="825" creationId="{00000000-0000-0000-0000-000000000000}"/>
          </ac:spMkLst>
        </pc:spChg>
        <pc:graphicFrameChg chg="add del mod">
          <ac:chgData name="Mekailah Stephens" userId="16274833-2fd2-4fd9-9786-3e48a4c4e184" providerId="ADAL" clId="{F21DD1A5-0A43-4E82-A89A-3B1AAB1F8ED8}" dt="2026-03-05T05:57:58.098" v="38" actId="113"/>
          <ac:graphicFrameMkLst>
            <pc:docMk/>
            <pc:sldMk cId="0" sldId="268"/>
            <ac:graphicFrameMk id="2" creationId="{5CB104F4-D171-D018-EB19-5AA78C232E54}"/>
          </ac:graphicFrameMkLst>
        </pc:graphicFrameChg>
        <pc:graphicFrameChg chg="del mod">
          <ac:chgData name="Mekailah Stephens" userId="16274833-2fd2-4fd9-9786-3e48a4c4e184" providerId="ADAL" clId="{F21DD1A5-0A43-4E82-A89A-3B1AAB1F8ED8}" dt="2026-03-05T03:30:20.003" v="5" actId="478"/>
          <ac:graphicFrameMkLst>
            <pc:docMk/>
            <pc:sldMk cId="0" sldId="268"/>
            <ac:graphicFrameMk id="3" creationId="{5CB104F4-D171-D018-EB19-5AA78C232E54}"/>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image" Target="../media/image14.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image" Target="../media/image14.jp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E8374E-5FB5-4F95-BD41-3912254248BD}" type="doc">
      <dgm:prSet loTypeId="urn:microsoft.com/office/officeart/2005/8/layout/hList2" loCatId="list" qsTypeId="urn:microsoft.com/office/officeart/2005/8/quickstyle/simple1" qsCatId="simple" csTypeId="urn:microsoft.com/office/officeart/2005/8/colors/colorful4" csCatId="colorful" phldr="1"/>
      <dgm:spPr/>
      <dgm:t>
        <a:bodyPr/>
        <a:lstStyle/>
        <a:p>
          <a:endParaRPr lang="en-US"/>
        </a:p>
      </dgm:t>
    </dgm:pt>
    <dgm:pt modelId="{C1D5CCF8-24D7-4E90-8F4B-E882EBBD0A05}">
      <dgm:prSet/>
      <dgm:spPr/>
      <dgm:t>
        <a:bodyPr/>
        <a:lstStyle/>
        <a:p>
          <a:r>
            <a:rPr lang="en-US" b="1" i="0" dirty="0"/>
            <a:t>The Capital Stack</a:t>
          </a:r>
          <a:endParaRPr lang="en-US" dirty="0"/>
        </a:p>
      </dgm:t>
    </dgm:pt>
    <dgm:pt modelId="{49FFE1C4-E2FF-4D75-964B-2213EA8ECFED}" type="parTrans" cxnId="{7BC698E1-6264-4C88-9785-C7BDBAD7228D}">
      <dgm:prSet/>
      <dgm:spPr/>
      <dgm:t>
        <a:bodyPr/>
        <a:lstStyle/>
        <a:p>
          <a:endParaRPr lang="en-US"/>
        </a:p>
      </dgm:t>
    </dgm:pt>
    <dgm:pt modelId="{332DA2A1-7EF9-42B1-887C-E431728BC364}" type="sibTrans" cxnId="{7BC698E1-6264-4C88-9785-C7BDBAD7228D}">
      <dgm:prSet/>
      <dgm:spPr/>
      <dgm:t>
        <a:bodyPr/>
        <a:lstStyle/>
        <a:p>
          <a:endParaRPr lang="en-US"/>
        </a:p>
      </dgm:t>
    </dgm:pt>
    <dgm:pt modelId="{6C78672A-51BA-49B6-8F8F-922FD034398A}">
      <dgm:prSet/>
      <dgm:spPr/>
      <dgm:t>
        <a:bodyPr/>
        <a:lstStyle/>
        <a:p>
          <a:pPr rtl="0"/>
          <a:r>
            <a:rPr lang="en-US" b="1" i="0"/>
            <a:t>Catalytic Capital:</a:t>
          </a:r>
          <a:r>
            <a:rPr lang="en-US" b="0" i="0"/>
            <a:t> Grants from partners like Innovation Norway fund the technical setup, multi-index calibration, and initial "smart subsidies" for premiums.</a:t>
          </a:r>
          <a:br>
            <a:rPr lang="en-US">
              <a:solidFill>
                <a:srgbClr val="000000"/>
              </a:solidFill>
              <a:latin typeface="Neue Haas Grotesk Text Pro"/>
            </a:rPr>
          </a:br>
          <a:endParaRPr lang="en-US" sz="1800" dirty="0">
            <a:solidFill>
              <a:srgbClr val="000000"/>
            </a:solidFill>
          </a:endParaRPr>
        </a:p>
      </dgm:t>
    </dgm:pt>
    <dgm:pt modelId="{1F38FC7E-2BBF-4E33-BC69-D1DC2E12F834}" type="parTrans" cxnId="{8B22A7B5-0C52-4C6F-A1F5-86FC2D3255C9}">
      <dgm:prSet/>
      <dgm:spPr/>
      <dgm:t>
        <a:bodyPr/>
        <a:lstStyle/>
        <a:p>
          <a:endParaRPr lang="en-US"/>
        </a:p>
      </dgm:t>
    </dgm:pt>
    <dgm:pt modelId="{EA443E4D-F72B-49E9-ADAC-A176F41B387B}" type="sibTrans" cxnId="{8B22A7B5-0C52-4C6F-A1F5-86FC2D3255C9}">
      <dgm:prSet/>
      <dgm:spPr/>
      <dgm:t>
        <a:bodyPr/>
        <a:lstStyle/>
        <a:p>
          <a:endParaRPr lang="en-US"/>
        </a:p>
      </dgm:t>
    </dgm:pt>
    <dgm:pt modelId="{1652C62B-ACB3-4947-AEEB-3F83AA87597A}">
      <dgm:prSet/>
      <dgm:spPr/>
      <dgm:t>
        <a:bodyPr/>
        <a:lstStyle/>
        <a:p>
          <a:pPr rtl="0"/>
          <a:r>
            <a:rPr lang="en-US" b="0" i="0" dirty="0"/>
            <a:t>Local insurers (e.g., Wadaag Group) and international reinsurers provide the risk-carrying capacity, shifting the burden away from the public sector.</a:t>
          </a:r>
          <a:br>
            <a:rPr lang="en-US" dirty="0">
              <a:latin typeface="Neue Haas Grotesk Text Pro"/>
            </a:rPr>
          </a:br>
          <a:endParaRPr lang="en-US" dirty="0"/>
        </a:p>
      </dgm:t>
    </dgm:pt>
    <dgm:pt modelId="{85595B99-C3E3-412F-B81C-7AA0B19EE12A}" type="parTrans" cxnId="{5A441DD4-3214-47DF-9482-97B70321D424}">
      <dgm:prSet/>
      <dgm:spPr/>
      <dgm:t>
        <a:bodyPr/>
        <a:lstStyle/>
        <a:p>
          <a:endParaRPr lang="en-US"/>
        </a:p>
      </dgm:t>
    </dgm:pt>
    <dgm:pt modelId="{FFE67190-7321-4974-B1E9-74EBC369BC88}" type="sibTrans" cxnId="{5A441DD4-3214-47DF-9482-97B70321D424}">
      <dgm:prSet/>
      <dgm:spPr/>
      <dgm:t>
        <a:bodyPr/>
        <a:lstStyle/>
        <a:p>
          <a:endParaRPr lang="en-US"/>
        </a:p>
      </dgm:t>
    </dgm:pt>
    <dgm:pt modelId="{11AB1796-6F85-4043-828A-BB51B27E05E7}">
      <dgm:prSet/>
      <dgm:spPr/>
      <dgm:t>
        <a:bodyPr/>
        <a:lstStyle/>
        <a:p>
          <a:r>
            <a:rPr lang="en-US" b="0" i="0" dirty="0"/>
            <a:t>Pastoralist, through graduated premium payments, moving from 100% subsidy to a market-rate contribution over 3–5 years.</a:t>
          </a:r>
          <a:endParaRPr lang="en-US" dirty="0"/>
        </a:p>
      </dgm:t>
    </dgm:pt>
    <dgm:pt modelId="{CEAC2992-6328-4938-9738-4E59F8440CC5}" type="parTrans" cxnId="{814080CB-8494-44A9-A688-56C1BC105646}">
      <dgm:prSet/>
      <dgm:spPr/>
      <dgm:t>
        <a:bodyPr/>
        <a:lstStyle/>
        <a:p>
          <a:endParaRPr lang="en-US"/>
        </a:p>
      </dgm:t>
    </dgm:pt>
    <dgm:pt modelId="{D96C5BAB-DC32-4E68-B248-EE77A30737E3}" type="sibTrans" cxnId="{814080CB-8494-44A9-A688-56C1BC105646}">
      <dgm:prSet/>
      <dgm:spPr/>
      <dgm:t>
        <a:bodyPr/>
        <a:lstStyle/>
        <a:p>
          <a:endParaRPr lang="en-US"/>
        </a:p>
      </dgm:t>
    </dgm:pt>
    <dgm:pt modelId="{28468AFB-3212-465D-AFE6-0DDB9078A68C}">
      <dgm:prSet/>
      <dgm:spPr/>
      <dgm:t>
        <a:bodyPr/>
        <a:lstStyle/>
        <a:p>
          <a:r>
            <a:rPr lang="en-US" b="1" i="0" dirty="0"/>
            <a:t>Revenue &amp; Sustainability Pathway</a:t>
          </a:r>
          <a:endParaRPr lang="en-US" dirty="0"/>
        </a:p>
      </dgm:t>
    </dgm:pt>
    <dgm:pt modelId="{98FA0EF3-14FB-44E4-A888-89A46093ABDF}" type="parTrans" cxnId="{0A14F5B1-C06E-4BCF-8980-1F95DD196921}">
      <dgm:prSet/>
      <dgm:spPr/>
      <dgm:t>
        <a:bodyPr/>
        <a:lstStyle/>
        <a:p>
          <a:endParaRPr lang="en-US"/>
        </a:p>
      </dgm:t>
    </dgm:pt>
    <dgm:pt modelId="{B75AFF0C-92FE-4F6F-9B46-FA6C195FB00A}" type="sibTrans" cxnId="{0A14F5B1-C06E-4BCF-8980-1F95DD196921}">
      <dgm:prSet/>
      <dgm:spPr/>
      <dgm:t>
        <a:bodyPr/>
        <a:lstStyle/>
        <a:p>
          <a:endParaRPr lang="en-US"/>
        </a:p>
      </dgm:t>
    </dgm:pt>
    <dgm:pt modelId="{B4E9DDC4-44A9-4FC1-BEAE-DB94B2978C75}">
      <dgm:prSet/>
      <dgm:spPr/>
      <dgm:t>
        <a:bodyPr/>
        <a:lstStyle/>
        <a:p>
          <a:pPr rtl="0"/>
          <a:r>
            <a:rPr lang="en-US" b="1" i="0" dirty="0"/>
            <a:t>The "Bundle" Value Proposition:</a:t>
          </a:r>
          <a:r>
            <a:rPr lang="en-US" b="0" i="0" dirty="0"/>
            <a:t> By integrating insurance with </a:t>
          </a:r>
          <a:r>
            <a:rPr lang="en-GB" b="1" i="0" dirty="0"/>
            <a:t>Group Credit</a:t>
          </a:r>
          <a:r>
            <a:rPr lang="en-US" b="0" i="0" dirty="0"/>
            <a:t> and </a:t>
          </a:r>
          <a:r>
            <a:rPr lang="en-GB" b="1" i="0" dirty="0"/>
            <a:t>Veterinary Services</a:t>
          </a:r>
          <a:r>
            <a:rPr lang="en-US" b="0" i="0" dirty="0"/>
            <a:t>, the product generates multiple revenue streams for local partners, making the "insurance" component an anchor for broader financial inclusion.</a:t>
          </a:r>
          <a:br>
            <a:rPr lang="en-US" dirty="0"/>
          </a:br>
          <a:endParaRPr lang="en-US" dirty="0"/>
        </a:p>
      </dgm:t>
    </dgm:pt>
    <dgm:pt modelId="{8E5E0249-5BDE-45A8-948F-F9581D9A6999}" type="parTrans" cxnId="{49E9A3A9-1F05-4535-9742-0E8C49079514}">
      <dgm:prSet/>
      <dgm:spPr/>
      <dgm:t>
        <a:bodyPr/>
        <a:lstStyle/>
        <a:p>
          <a:endParaRPr lang="en-US"/>
        </a:p>
      </dgm:t>
    </dgm:pt>
    <dgm:pt modelId="{1E3CB825-7DCE-4AB9-894E-A62ABB5E11E3}" type="sibTrans" cxnId="{49E9A3A9-1F05-4535-9742-0E8C49079514}">
      <dgm:prSet/>
      <dgm:spPr/>
      <dgm:t>
        <a:bodyPr/>
        <a:lstStyle/>
        <a:p>
          <a:endParaRPr lang="en-US"/>
        </a:p>
      </dgm:t>
    </dgm:pt>
    <dgm:pt modelId="{88335B38-C20D-4E5A-B5E6-86C25261492D}">
      <dgm:prSet/>
      <dgm:spPr/>
      <dgm:t>
        <a:bodyPr/>
        <a:lstStyle/>
        <a:p>
          <a:r>
            <a:rPr lang="en-US" b="1" i="0" dirty="0"/>
            <a:t>Data Monetization:</a:t>
          </a:r>
          <a:r>
            <a:rPr lang="en-US" b="0" i="0" dirty="0"/>
            <a:t> The high-resolution forage and weather data generated by the project creates a secondary value loop for government planning and livestock value-chain actors.</a:t>
          </a:r>
          <a:endParaRPr lang="en-US" dirty="0"/>
        </a:p>
      </dgm:t>
    </dgm:pt>
    <dgm:pt modelId="{057ADA06-53A1-40B4-8AB2-9AEFD08A7DB1}" type="parTrans" cxnId="{5F6A0719-4FED-469F-AA19-92726DB74D26}">
      <dgm:prSet/>
      <dgm:spPr/>
      <dgm:t>
        <a:bodyPr/>
        <a:lstStyle/>
        <a:p>
          <a:endParaRPr lang="en-US"/>
        </a:p>
      </dgm:t>
    </dgm:pt>
    <dgm:pt modelId="{12060BB3-A140-41FE-9517-C6371F193219}" type="sibTrans" cxnId="{5F6A0719-4FED-469F-AA19-92726DB74D26}">
      <dgm:prSet/>
      <dgm:spPr/>
      <dgm:t>
        <a:bodyPr/>
        <a:lstStyle/>
        <a:p>
          <a:endParaRPr lang="en-US"/>
        </a:p>
      </dgm:t>
    </dgm:pt>
    <dgm:pt modelId="{90CE15AF-03FC-44F3-A08D-9BBBB8CBFD54}">
      <dgm:prSet/>
      <dgm:spPr/>
      <dgm:t>
        <a:bodyPr/>
        <a:lstStyle/>
        <a:p>
          <a:r>
            <a:rPr lang="en-US" b="1" i="0" dirty="0"/>
            <a:t>The Exit Strategy: Market Graduation</a:t>
          </a:r>
          <a:endParaRPr lang="en-US" dirty="0"/>
        </a:p>
      </dgm:t>
    </dgm:pt>
    <dgm:pt modelId="{5E0D6A92-9FD9-49CE-9E3B-A51C8677156A}" type="parTrans" cxnId="{EF0646E6-372B-4C89-999B-0B0A1B55097A}">
      <dgm:prSet/>
      <dgm:spPr/>
      <dgm:t>
        <a:bodyPr/>
        <a:lstStyle/>
        <a:p>
          <a:endParaRPr lang="en-US"/>
        </a:p>
      </dgm:t>
    </dgm:pt>
    <dgm:pt modelId="{311E2668-684E-4467-9629-8034CCA7CC4C}" type="sibTrans" cxnId="{EF0646E6-372B-4C89-999B-0B0A1B55097A}">
      <dgm:prSet/>
      <dgm:spPr/>
      <dgm:t>
        <a:bodyPr/>
        <a:lstStyle/>
        <a:p>
          <a:endParaRPr lang="en-US"/>
        </a:p>
      </dgm:t>
    </dgm:pt>
    <dgm:pt modelId="{C264335B-FF94-438B-9581-4F5E8CB44F9A}">
      <dgm:prSet/>
      <dgm:spPr/>
      <dgm:t>
        <a:bodyPr/>
        <a:lstStyle/>
        <a:p>
          <a:pPr rtl="0"/>
          <a:r>
            <a:rPr lang="en-US" b="1" i="0"/>
            <a:t>Year 1-2:</a:t>
          </a:r>
          <a:r>
            <a:rPr lang="en-US" b="0" i="0"/>
            <a:t> High grant support to build "Informed Demand" and prove the payout reliability.</a:t>
          </a:r>
          <a:br>
            <a:rPr lang="en-US">
              <a:latin typeface="Neue Haas Grotesk Text Pro"/>
            </a:rPr>
          </a:br>
          <a:endParaRPr lang="en-US" dirty="0"/>
        </a:p>
      </dgm:t>
    </dgm:pt>
    <dgm:pt modelId="{4B59B47D-430E-41B2-A9D0-9C6F8C193E27}" type="parTrans" cxnId="{01EF7723-B2E7-4A7A-93F5-F9673BED5DE6}">
      <dgm:prSet/>
      <dgm:spPr/>
      <dgm:t>
        <a:bodyPr/>
        <a:lstStyle/>
        <a:p>
          <a:endParaRPr lang="en-US"/>
        </a:p>
      </dgm:t>
    </dgm:pt>
    <dgm:pt modelId="{6001013B-1613-42A3-BF8A-D8E07036B51F}" type="sibTrans" cxnId="{01EF7723-B2E7-4A7A-93F5-F9673BED5DE6}">
      <dgm:prSet/>
      <dgm:spPr/>
      <dgm:t>
        <a:bodyPr/>
        <a:lstStyle/>
        <a:p>
          <a:endParaRPr lang="en-US"/>
        </a:p>
      </dgm:t>
    </dgm:pt>
    <dgm:pt modelId="{957ED2AF-88AA-46EE-AADE-886FE81FC57E}">
      <dgm:prSet/>
      <dgm:spPr/>
      <dgm:t>
        <a:bodyPr/>
        <a:lstStyle/>
        <a:p>
          <a:pPr rtl="0"/>
          <a:r>
            <a:rPr lang="en-US" b="1" i="0"/>
            <a:t>Year 3-4:</a:t>
          </a:r>
          <a:r>
            <a:rPr lang="en-US" b="0" i="0"/>
            <a:t> Subsidies decrease as insurance is bundled with productive loans; the increased productivity of the livestock pays for the insurance premium.</a:t>
          </a:r>
          <a:br>
            <a:rPr lang="en-US">
              <a:latin typeface="Neue Haas Grotesk Text Pro"/>
            </a:rPr>
          </a:br>
          <a:endParaRPr lang="en-US" dirty="0"/>
        </a:p>
      </dgm:t>
    </dgm:pt>
    <dgm:pt modelId="{84A2EE26-C361-44A2-ADBD-0122CED24860}" type="parTrans" cxnId="{B321477C-C0AD-46AD-BF64-BE11C624625E}">
      <dgm:prSet/>
      <dgm:spPr/>
      <dgm:t>
        <a:bodyPr/>
        <a:lstStyle/>
        <a:p>
          <a:endParaRPr lang="en-US"/>
        </a:p>
      </dgm:t>
    </dgm:pt>
    <dgm:pt modelId="{75A383D7-71BC-4E8D-A510-DDE68C8648BF}" type="sibTrans" cxnId="{B321477C-C0AD-46AD-BF64-BE11C624625E}">
      <dgm:prSet/>
      <dgm:spPr/>
      <dgm:t>
        <a:bodyPr/>
        <a:lstStyle/>
        <a:p>
          <a:endParaRPr lang="en-US"/>
        </a:p>
      </dgm:t>
    </dgm:pt>
    <dgm:pt modelId="{997337D6-84A6-4C51-B923-310DBB4F4359}">
      <dgm:prSet/>
      <dgm:spPr/>
      <dgm:t>
        <a:bodyPr/>
        <a:lstStyle/>
        <a:p>
          <a:r>
            <a:rPr lang="en-US" b="1" i="0" dirty="0"/>
            <a:t>Year 5+:</a:t>
          </a:r>
          <a:r>
            <a:rPr lang="en-US" b="0" i="0" dirty="0"/>
            <a:t> A fully functional, private-sector-led market where IBLI is a standard financial tool for Somali herders, backed by regional reinsurance.</a:t>
          </a:r>
          <a:endParaRPr lang="en-US" dirty="0"/>
        </a:p>
      </dgm:t>
    </dgm:pt>
    <dgm:pt modelId="{99453AA8-5289-4C26-915D-0A2DBCA4CD91}" type="parTrans" cxnId="{8230C4D2-94FB-4B43-B3C7-D6A7E7C5A4FF}">
      <dgm:prSet/>
      <dgm:spPr/>
      <dgm:t>
        <a:bodyPr/>
        <a:lstStyle/>
        <a:p>
          <a:endParaRPr lang="en-US"/>
        </a:p>
      </dgm:t>
    </dgm:pt>
    <dgm:pt modelId="{3D4B5B2F-C812-41ED-8F51-344E53B6FC45}" type="sibTrans" cxnId="{8230C4D2-94FB-4B43-B3C7-D6A7E7C5A4FF}">
      <dgm:prSet/>
      <dgm:spPr/>
      <dgm:t>
        <a:bodyPr/>
        <a:lstStyle/>
        <a:p>
          <a:endParaRPr lang="en-US"/>
        </a:p>
      </dgm:t>
    </dgm:pt>
    <dgm:pt modelId="{39FEF629-8E60-4E29-A00F-ABF020C8A062}" type="pres">
      <dgm:prSet presAssocID="{64E8374E-5FB5-4F95-BD41-3912254248BD}" presName="linearFlow" presStyleCnt="0">
        <dgm:presLayoutVars>
          <dgm:dir/>
          <dgm:animLvl val="lvl"/>
          <dgm:resizeHandles/>
        </dgm:presLayoutVars>
      </dgm:prSet>
      <dgm:spPr/>
    </dgm:pt>
    <dgm:pt modelId="{D2FAFA40-DBAB-410E-B059-4B7B95C9C3E1}" type="pres">
      <dgm:prSet presAssocID="{C1D5CCF8-24D7-4E90-8F4B-E882EBBD0A05}" presName="compositeNode" presStyleCnt="0">
        <dgm:presLayoutVars>
          <dgm:bulletEnabled val="1"/>
        </dgm:presLayoutVars>
      </dgm:prSet>
      <dgm:spPr/>
    </dgm:pt>
    <dgm:pt modelId="{D69DD9E4-F709-474B-898C-116E82B7868F}" type="pres">
      <dgm:prSet presAssocID="{C1D5CCF8-24D7-4E90-8F4B-E882EBBD0A05}" presName="image" presStyleLbl="fgImgPlace1" presStyleIdx="0" presStyleCnt="3"/>
      <dgm:spPr>
        <a:blipFill>
          <a:blip xmlns:r="http://schemas.openxmlformats.org/officeDocument/2006/relationships" r:embed="rId1"/>
          <a:srcRect/>
          <a:stretch>
            <a:fillRect l="-64000" r="-64000"/>
          </a:stretch>
        </a:blipFill>
      </dgm:spPr>
    </dgm:pt>
    <dgm:pt modelId="{D121D1CC-E953-4D18-AE4C-424ADF21F675}" type="pres">
      <dgm:prSet presAssocID="{C1D5CCF8-24D7-4E90-8F4B-E882EBBD0A05}" presName="childNode" presStyleLbl="node1" presStyleIdx="0" presStyleCnt="3">
        <dgm:presLayoutVars>
          <dgm:bulletEnabled val="1"/>
        </dgm:presLayoutVars>
      </dgm:prSet>
      <dgm:spPr/>
    </dgm:pt>
    <dgm:pt modelId="{3DCC6A4F-7CBA-47FD-BB8C-683E9F9E8118}" type="pres">
      <dgm:prSet presAssocID="{C1D5CCF8-24D7-4E90-8F4B-E882EBBD0A05}" presName="parentNode" presStyleLbl="revTx" presStyleIdx="0" presStyleCnt="3">
        <dgm:presLayoutVars>
          <dgm:chMax val="0"/>
          <dgm:bulletEnabled val="1"/>
        </dgm:presLayoutVars>
      </dgm:prSet>
      <dgm:spPr/>
    </dgm:pt>
    <dgm:pt modelId="{0948EB97-6B64-49EA-8531-DF1CE4828BEC}" type="pres">
      <dgm:prSet presAssocID="{332DA2A1-7EF9-42B1-887C-E431728BC364}" presName="sibTrans" presStyleCnt="0"/>
      <dgm:spPr/>
    </dgm:pt>
    <dgm:pt modelId="{7014C14A-3C8F-4AF5-A967-8C0758BF810E}" type="pres">
      <dgm:prSet presAssocID="{28468AFB-3212-465D-AFE6-0DDB9078A68C}" presName="compositeNode" presStyleCnt="0">
        <dgm:presLayoutVars>
          <dgm:bulletEnabled val="1"/>
        </dgm:presLayoutVars>
      </dgm:prSet>
      <dgm:spPr/>
    </dgm:pt>
    <dgm:pt modelId="{7B6A3994-80B9-4CA9-80E7-5F70DEBBB335}" type="pres">
      <dgm:prSet presAssocID="{28468AFB-3212-465D-AFE6-0DDB9078A68C}" presName="image" presStyleLbl="fgImgPlace1" presStyleIdx="1" presStyleCnt="3"/>
      <dgm:spPr>
        <a:blipFill>
          <a:blip xmlns:r="http://schemas.openxmlformats.org/officeDocument/2006/relationships" r:embed="rId2"/>
          <a:srcRect/>
          <a:stretch>
            <a:fillRect l="-25000" r="-25000"/>
          </a:stretch>
        </a:blipFill>
      </dgm:spPr>
    </dgm:pt>
    <dgm:pt modelId="{E630C8F4-1E86-4BF3-BFA0-F74E3DEBCF31}" type="pres">
      <dgm:prSet presAssocID="{28468AFB-3212-465D-AFE6-0DDB9078A68C}" presName="childNode" presStyleLbl="node1" presStyleIdx="1" presStyleCnt="3">
        <dgm:presLayoutVars>
          <dgm:bulletEnabled val="1"/>
        </dgm:presLayoutVars>
      </dgm:prSet>
      <dgm:spPr/>
    </dgm:pt>
    <dgm:pt modelId="{0B1DCC98-7FED-4234-B078-3D18475E7676}" type="pres">
      <dgm:prSet presAssocID="{28468AFB-3212-465D-AFE6-0DDB9078A68C}" presName="parentNode" presStyleLbl="revTx" presStyleIdx="1" presStyleCnt="3">
        <dgm:presLayoutVars>
          <dgm:chMax val="0"/>
          <dgm:bulletEnabled val="1"/>
        </dgm:presLayoutVars>
      </dgm:prSet>
      <dgm:spPr/>
    </dgm:pt>
    <dgm:pt modelId="{D9D3F008-CA09-42CC-A055-5F31F2B43399}" type="pres">
      <dgm:prSet presAssocID="{B75AFF0C-92FE-4F6F-9B46-FA6C195FB00A}" presName="sibTrans" presStyleCnt="0"/>
      <dgm:spPr/>
    </dgm:pt>
    <dgm:pt modelId="{B3B69530-607F-41FE-BBE0-C4571884C7A4}" type="pres">
      <dgm:prSet presAssocID="{90CE15AF-03FC-44F3-A08D-9BBBB8CBFD54}" presName="compositeNode" presStyleCnt="0">
        <dgm:presLayoutVars>
          <dgm:bulletEnabled val="1"/>
        </dgm:presLayoutVars>
      </dgm:prSet>
      <dgm:spPr/>
    </dgm:pt>
    <dgm:pt modelId="{F230F6A5-984E-4A93-918F-C6E4C4F503E2}" type="pres">
      <dgm:prSet presAssocID="{90CE15AF-03FC-44F3-A08D-9BBBB8CBFD54}" presName="image" presStyleLbl="fgImgPlace1" presStyleIdx="2" presStyleCnt="3"/>
      <dgm:spPr>
        <a:blipFill>
          <a:blip xmlns:r="http://schemas.openxmlformats.org/officeDocument/2006/relationships" r:embed="rId3"/>
          <a:srcRect/>
          <a:stretch>
            <a:fillRect l="-25000" r="-25000"/>
          </a:stretch>
        </a:blipFill>
      </dgm:spPr>
    </dgm:pt>
    <dgm:pt modelId="{3A5FA9A1-7462-493E-8133-BE15444DF17D}" type="pres">
      <dgm:prSet presAssocID="{90CE15AF-03FC-44F3-A08D-9BBBB8CBFD54}" presName="childNode" presStyleLbl="node1" presStyleIdx="2" presStyleCnt="3">
        <dgm:presLayoutVars>
          <dgm:bulletEnabled val="1"/>
        </dgm:presLayoutVars>
      </dgm:prSet>
      <dgm:spPr/>
    </dgm:pt>
    <dgm:pt modelId="{0A82E97B-0B07-4AD3-A0C5-75F712593611}" type="pres">
      <dgm:prSet presAssocID="{90CE15AF-03FC-44F3-A08D-9BBBB8CBFD54}" presName="parentNode" presStyleLbl="revTx" presStyleIdx="2" presStyleCnt="3">
        <dgm:presLayoutVars>
          <dgm:chMax val="0"/>
          <dgm:bulletEnabled val="1"/>
        </dgm:presLayoutVars>
      </dgm:prSet>
      <dgm:spPr/>
    </dgm:pt>
  </dgm:ptLst>
  <dgm:cxnLst>
    <dgm:cxn modelId="{5F6A0719-4FED-469F-AA19-92726DB74D26}" srcId="{28468AFB-3212-465D-AFE6-0DDB9078A68C}" destId="{88335B38-C20D-4E5A-B5E6-86C25261492D}" srcOrd="1" destOrd="0" parTransId="{057ADA06-53A1-40B4-8AB2-9AEFD08A7DB1}" sibTransId="{12060BB3-A140-41FE-9517-C6371F193219}"/>
    <dgm:cxn modelId="{01EF7723-B2E7-4A7A-93F5-F9673BED5DE6}" srcId="{90CE15AF-03FC-44F3-A08D-9BBBB8CBFD54}" destId="{C264335B-FF94-438B-9581-4F5E8CB44F9A}" srcOrd="0" destOrd="0" parTransId="{4B59B47D-430E-41B2-A9D0-9C6F8C193E27}" sibTransId="{6001013B-1613-42A3-BF8A-D8E07036B51F}"/>
    <dgm:cxn modelId="{C8DF5B27-9B5F-4D1B-8631-23E03EBE8543}" type="presOf" srcId="{957ED2AF-88AA-46EE-AADE-886FE81FC57E}" destId="{3A5FA9A1-7462-493E-8133-BE15444DF17D}" srcOrd="0" destOrd="1" presId="urn:microsoft.com/office/officeart/2005/8/layout/hList2"/>
    <dgm:cxn modelId="{FE5A5A31-5BE4-48CE-8FA9-1F375436C1A4}" type="presOf" srcId="{6C78672A-51BA-49B6-8F8F-922FD034398A}" destId="{D121D1CC-E953-4D18-AE4C-424ADF21F675}" srcOrd="0" destOrd="0" presId="urn:microsoft.com/office/officeart/2005/8/layout/hList2"/>
    <dgm:cxn modelId="{D7E21435-E184-4EAF-B3EF-448F5AF7867D}" type="presOf" srcId="{997337D6-84A6-4C51-B923-310DBB4F4359}" destId="{3A5FA9A1-7462-493E-8133-BE15444DF17D}" srcOrd="0" destOrd="2" presId="urn:microsoft.com/office/officeart/2005/8/layout/hList2"/>
    <dgm:cxn modelId="{A984504D-1D81-4F30-9FCE-EB543F7910B1}" type="presOf" srcId="{28468AFB-3212-465D-AFE6-0DDB9078A68C}" destId="{0B1DCC98-7FED-4234-B078-3D18475E7676}" srcOrd="0" destOrd="0" presId="urn:microsoft.com/office/officeart/2005/8/layout/hList2"/>
    <dgm:cxn modelId="{0262C163-D1EF-4F88-9B60-CA7FB399A7A1}" type="presOf" srcId="{1652C62B-ACB3-4947-AEEB-3F83AA87597A}" destId="{D121D1CC-E953-4D18-AE4C-424ADF21F675}" srcOrd="0" destOrd="1" presId="urn:microsoft.com/office/officeart/2005/8/layout/hList2"/>
    <dgm:cxn modelId="{B8793074-3693-4685-B66F-753F148A7374}" type="presOf" srcId="{11AB1796-6F85-4043-828A-BB51B27E05E7}" destId="{D121D1CC-E953-4D18-AE4C-424ADF21F675}" srcOrd="0" destOrd="2" presId="urn:microsoft.com/office/officeart/2005/8/layout/hList2"/>
    <dgm:cxn modelId="{B321477C-C0AD-46AD-BF64-BE11C624625E}" srcId="{90CE15AF-03FC-44F3-A08D-9BBBB8CBFD54}" destId="{957ED2AF-88AA-46EE-AADE-886FE81FC57E}" srcOrd="1" destOrd="0" parTransId="{84A2EE26-C361-44A2-ADBD-0122CED24860}" sibTransId="{75A383D7-71BC-4E8D-A510-DDE68C8648BF}"/>
    <dgm:cxn modelId="{EF06A887-7615-460E-A265-FD09325BE52B}" type="presOf" srcId="{64E8374E-5FB5-4F95-BD41-3912254248BD}" destId="{39FEF629-8E60-4E29-A00F-ABF020C8A062}" srcOrd="0" destOrd="0" presId="urn:microsoft.com/office/officeart/2005/8/layout/hList2"/>
    <dgm:cxn modelId="{53C1449C-E02D-48A5-8DE5-2251FD080548}" type="presOf" srcId="{88335B38-C20D-4E5A-B5E6-86C25261492D}" destId="{E630C8F4-1E86-4BF3-BFA0-F74E3DEBCF31}" srcOrd="0" destOrd="1" presId="urn:microsoft.com/office/officeart/2005/8/layout/hList2"/>
    <dgm:cxn modelId="{49E9A3A9-1F05-4535-9742-0E8C49079514}" srcId="{28468AFB-3212-465D-AFE6-0DDB9078A68C}" destId="{B4E9DDC4-44A9-4FC1-BEAE-DB94B2978C75}" srcOrd="0" destOrd="0" parTransId="{8E5E0249-5BDE-45A8-948F-F9581D9A6999}" sibTransId="{1E3CB825-7DCE-4AB9-894E-A62ABB5E11E3}"/>
    <dgm:cxn modelId="{4224B3AD-A132-448C-B1BB-D45EE7E4D157}" type="presOf" srcId="{C1D5CCF8-24D7-4E90-8F4B-E882EBBD0A05}" destId="{3DCC6A4F-7CBA-47FD-BB8C-683E9F9E8118}" srcOrd="0" destOrd="0" presId="urn:microsoft.com/office/officeart/2005/8/layout/hList2"/>
    <dgm:cxn modelId="{0A14F5B1-C06E-4BCF-8980-1F95DD196921}" srcId="{64E8374E-5FB5-4F95-BD41-3912254248BD}" destId="{28468AFB-3212-465D-AFE6-0DDB9078A68C}" srcOrd="1" destOrd="0" parTransId="{98FA0EF3-14FB-44E4-A888-89A46093ABDF}" sibTransId="{B75AFF0C-92FE-4F6F-9B46-FA6C195FB00A}"/>
    <dgm:cxn modelId="{8B22A7B5-0C52-4C6F-A1F5-86FC2D3255C9}" srcId="{C1D5CCF8-24D7-4E90-8F4B-E882EBBD0A05}" destId="{6C78672A-51BA-49B6-8F8F-922FD034398A}" srcOrd="0" destOrd="0" parTransId="{1F38FC7E-2BBF-4E33-BC69-D1DC2E12F834}" sibTransId="{EA443E4D-F72B-49E9-ADAC-A176F41B387B}"/>
    <dgm:cxn modelId="{814080CB-8494-44A9-A688-56C1BC105646}" srcId="{C1D5CCF8-24D7-4E90-8F4B-E882EBBD0A05}" destId="{11AB1796-6F85-4043-828A-BB51B27E05E7}" srcOrd="2" destOrd="0" parTransId="{CEAC2992-6328-4938-9738-4E59F8440CC5}" sibTransId="{D96C5BAB-DC32-4E68-B248-EE77A30737E3}"/>
    <dgm:cxn modelId="{8230C4D2-94FB-4B43-B3C7-D6A7E7C5A4FF}" srcId="{90CE15AF-03FC-44F3-A08D-9BBBB8CBFD54}" destId="{997337D6-84A6-4C51-B923-310DBB4F4359}" srcOrd="2" destOrd="0" parTransId="{99453AA8-5289-4C26-915D-0A2DBCA4CD91}" sibTransId="{3D4B5B2F-C812-41ED-8F51-344E53B6FC45}"/>
    <dgm:cxn modelId="{5A441DD4-3214-47DF-9482-97B70321D424}" srcId="{C1D5CCF8-24D7-4E90-8F4B-E882EBBD0A05}" destId="{1652C62B-ACB3-4947-AEEB-3F83AA87597A}" srcOrd="1" destOrd="0" parTransId="{85595B99-C3E3-412F-B81C-7AA0B19EE12A}" sibTransId="{FFE67190-7321-4974-B1E9-74EBC369BC88}"/>
    <dgm:cxn modelId="{C8A506DE-A5A8-4FDA-B380-44010B60457F}" type="presOf" srcId="{C264335B-FF94-438B-9581-4F5E8CB44F9A}" destId="{3A5FA9A1-7462-493E-8133-BE15444DF17D}" srcOrd="0" destOrd="0" presId="urn:microsoft.com/office/officeart/2005/8/layout/hList2"/>
    <dgm:cxn modelId="{7BC698E1-6264-4C88-9785-C7BDBAD7228D}" srcId="{64E8374E-5FB5-4F95-BD41-3912254248BD}" destId="{C1D5CCF8-24D7-4E90-8F4B-E882EBBD0A05}" srcOrd="0" destOrd="0" parTransId="{49FFE1C4-E2FF-4D75-964B-2213EA8ECFED}" sibTransId="{332DA2A1-7EF9-42B1-887C-E431728BC364}"/>
    <dgm:cxn modelId="{BA3027E2-9CC9-4B16-A7A3-5A7FF77465D0}" type="presOf" srcId="{90CE15AF-03FC-44F3-A08D-9BBBB8CBFD54}" destId="{0A82E97B-0B07-4AD3-A0C5-75F712593611}" srcOrd="0" destOrd="0" presId="urn:microsoft.com/office/officeart/2005/8/layout/hList2"/>
    <dgm:cxn modelId="{EF0646E6-372B-4C89-999B-0B0A1B55097A}" srcId="{64E8374E-5FB5-4F95-BD41-3912254248BD}" destId="{90CE15AF-03FC-44F3-A08D-9BBBB8CBFD54}" srcOrd="2" destOrd="0" parTransId="{5E0D6A92-9FD9-49CE-9E3B-A51C8677156A}" sibTransId="{311E2668-684E-4467-9629-8034CCA7CC4C}"/>
    <dgm:cxn modelId="{E806D2FC-0A3F-4210-B124-BE3BA5C42A4F}" type="presOf" srcId="{B4E9DDC4-44A9-4FC1-BEAE-DB94B2978C75}" destId="{E630C8F4-1E86-4BF3-BFA0-F74E3DEBCF31}" srcOrd="0" destOrd="0" presId="urn:microsoft.com/office/officeart/2005/8/layout/hList2"/>
    <dgm:cxn modelId="{40F22743-32E6-4B89-A853-5CA00D96791B}" type="presParOf" srcId="{39FEF629-8E60-4E29-A00F-ABF020C8A062}" destId="{D2FAFA40-DBAB-410E-B059-4B7B95C9C3E1}" srcOrd="0" destOrd="0" presId="urn:microsoft.com/office/officeart/2005/8/layout/hList2"/>
    <dgm:cxn modelId="{64CE173D-1099-44A9-B052-6593E78441F3}" type="presParOf" srcId="{D2FAFA40-DBAB-410E-B059-4B7B95C9C3E1}" destId="{D69DD9E4-F709-474B-898C-116E82B7868F}" srcOrd="0" destOrd="0" presId="urn:microsoft.com/office/officeart/2005/8/layout/hList2"/>
    <dgm:cxn modelId="{8F6C79D4-2B2B-4C8D-9E39-AAB96472B7CE}" type="presParOf" srcId="{D2FAFA40-DBAB-410E-B059-4B7B95C9C3E1}" destId="{D121D1CC-E953-4D18-AE4C-424ADF21F675}" srcOrd="1" destOrd="0" presId="urn:microsoft.com/office/officeart/2005/8/layout/hList2"/>
    <dgm:cxn modelId="{C6FA3133-28A3-4B22-B0EB-DE2E6D26A162}" type="presParOf" srcId="{D2FAFA40-DBAB-410E-B059-4B7B95C9C3E1}" destId="{3DCC6A4F-7CBA-47FD-BB8C-683E9F9E8118}" srcOrd="2" destOrd="0" presId="urn:microsoft.com/office/officeart/2005/8/layout/hList2"/>
    <dgm:cxn modelId="{C474F3F2-2BE2-40BA-8E94-DA2AFF9E206D}" type="presParOf" srcId="{39FEF629-8E60-4E29-A00F-ABF020C8A062}" destId="{0948EB97-6B64-49EA-8531-DF1CE4828BEC}" srcOrd="1" destOrd="0" presId="urn:microsoft.com/office/officeart/2005/8/layout/hList2"/>
    <dgm:cxn modelId="{671809DB-4EA7-4DB2-914A-83275B8922F7}" type="presParOf" srcId="{39FEF629-8E60-4E29-A00F-ABF020C8A062}" destId="{7014C14A-3C8F-4AF5-A967-8C0758BF810E}" srcOrd="2" destOrd="0" presId="urn:microsoft.com/office/officeart/2005/8/layout/hList2"/>
    <dgm:cxn modelId="{C32CCB85-0C09-402C-8558-B95CFB3C8A2F}" type="presParOf" srcId="{7014C14A-3C8F-4AF5-A967-8C0758BF810E}" destId="{7B6A3994-80B9-4CA9-80E7-5F70DEBBB335}" srcOrd="0" destOrd="0" presId="urn:microsoft.com/office/officeart/2005/8/layout/hList2"/>
    <dgm:cxn modelId="{17579FF6-4564-4940-A908-76CF78C4045E}" type="presParOf" srcId="{7014C14A-3C8F-4AF5-A967-8C0758BF810E}" destId="{E630C8F4-1E86-4BF3-BFA0-F74E3DEBCF31}" srcOrd="1" destOrd="0" presId="urn:microsoft.com/office/officeart/2005/8/layout/hList2"/>
    <dgm:cxn modelId="{82AE34B0-4B12-462E-864F-19F56B6548F2}" type="presParOf" srcId="{7014C14A-3C8F-4AF5-A967-8C0758BF810E}" destId="{0B1DCC98-7FED-4234-B078-3D18475E7676}" srcOrd="2" destOrd="0" presId="urn:microsoft.com/office/officeart/2005/8/layout/hList2"/>
    <dgm:cxn modelId="{C3909ECB-390D-4239-AE85-2BE64551B8B4}" type="presParOf" srcId="{39FEF629-8E60-4E29-A00F-ABF020C8A062}" destId="{D9D3F008-CA09-42CC-A055-5F31F2B43399}" srcOrd="3" destOrd="0" presId="urn:microsoft.com/office/officeart/2005/8/layout/hList2"/>
    <dgm:cxn modelId="{3891AE3B-469A-4513-9832-2CF0CA1116FE}" type="presParOf" srcId="{39FEF629-8E60-4E29-A00F-ABF020C8A062}" destId="{B3B69530-607F-41FE-BBE0-C4571884C7A4}" srcOrd="4" destOrd="0" presId="urn:microsoft.com/office/officeart/2005/8/layout/hList2"/>
    <dgm:cxn modelId="{37C6EC11-712F-4A11-8351-7B27070F9FA3}" type="presParOf" srcId="{B3B69530-607F-41FE-BBE0-C4571884C7A4}" destId="{F230F6A5-984E-4A93-918F-C6E4C4F503E2}" srcOrd="0" destOrd="0" presId="urn:microsoft.com/office/officeart/2005/8/layout/hList2"/>
    <dgm:cxn modelId="{4C9A7C99-BBC0-4F55-82B3-6CF27679C236}" type="presParOf" srcId="{B3B69530-607F-41FE-BBE0-C4571884C7A4}" destId="{3A5FA9A1-7462-493E-8133-BE15444DF17D}" srcOrd="1" destOrd="0" presId="urn:microsoft.com/office/officeart/2005/8/layout/hList2"/>
    <dgm:cxn modelId="{08C87C8D-933A-4429-BDA6-A107285049D6}" type="presParOf" srcId="{B3B69530-607F-41FE-BBE0-C4571884C7A4}" destId="{0A82E97B-0B07-4AD3-A0C5-75F712593611}"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CD0140-DC97-46E9-AC73-C16A7966F49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1923BCF9-9B88-44DD-B162-6BBA8C958EA8}">
      <dgm:prSet phldrT="[Text]" phldr="0"/>
      <dgm:spPr/>
      <dgm:t>
        <a:bodyPr/>
        <a:lstStyle/>
        <a:p>
          <a:pPr algn="l">
            <a:lnSpc>
              <a:spcPct val="120000"/>
            </a:lnSpc>
          </a:pPr>
          <a:r>
            <a:rPr lang="en-US" sz="1300" i="1">
              <a:latin typeface="Neue Haas Grotesk Text Pro"/>
            </a:rPr>
            <a:t>Link with linking livestock to sales</a:t>
          </a:r>
          <a:endParaRPr lang="en-US"/>
        </a:p>
      </dgm:t>
    </dgm:pt>
    <dgm:pt modelId="{FFD07C5C-5EF1-4E83-A32C-B1B3B3E8247A}" type="parTrans" cxnId="{00C84A3A-825B-4EED-A28F-852B3DB9123B}">
      <dgm:prSet/>
      <dgm:spPr/>
      <dgm:t>
        <a:bodyPr/>
        <a:lstStyle/>
        <a:p>
          <a:endParaRPr lang="en-US"/>
        </a:p>
      </dgm:t>
    </dgm:pt>
    <dgm:pt modelId="{D8163581-7985-4ABD-872F-9962D125C535}" type="sibTrans" cxnId="{00C84A3A-825B-4EED-A28F-852B3DB9123B}">
      <dgm:prSet/>
      <dgm:spPr/>
      <dgm:t>
        <a:bodyPr/>
        <a:lstStyle/>
        <a:p>
          <a:endParaRPr lang="en-US"/>
        </a:p>
      </dgm:t>
    </dgm:pt>
    <dgm:pt modelId="{641DFC2D-3F94-4F89-8376-147C5BBAD7AF}">
      <dgm:prSet phldr="0"/>
      <dgm:spPr/>
      <dgm:t>
        <a:bodyPr/>
        <a:lstStyle/>
        <a:p>
          <a:pPr algn="ctr" rtl="0">
            <a:lnSpc>
              <a:spcPct val="120000"/>
            </a:lnSpc>
          </a:pPr>
          <a:r>
            <a:rPr lang="en-US" sz="1300" b="1" i="1" dirty="0">
              <a:latin typeface="Neue Haas Grotesk Text Pro"/>
            </a:rPr>
            <a:t>Now </a:t>
          </a:r>
          <a:endParaRPr lang="en-US" sz="1300" b="1" dirty="0">
            <a:latin typeface="Neue Haas Grotesk Text Pro"/>
          </a:endParaRPr>
        </a:p>
      </dgm:t>
    </dgm:pt>
    <dgm:pt modelId="{2B389DD6-BD66-4622-B31C-2F64D4E039D8}" type="parTrans" cxnId="{7763C3EB-635A-4589-9CEB-781A6C44C4DE}">
      <dgm:prSet/>
      <dgm:spPr/>
      <dgm:t>
        <a:bodyPr/>
        <a:lstStyle/>
        <a:p>
          <a:endParaRPr lang="en-US"/>
        </a:p>
      </dgm:t>
    </dgm:pt>
    <dgm:pt modelId="{6A701EBD-88DA-4294-86FF-7F35811A01AD}" type="sibTrans" cxnId="{7763C3EB-635A-4589-9CEB-781A6C44C4DE}">
      <dgm:prSet/>
      <dgm:spPr/>
      <dgm:t>
        <a:bodyPr/>
        <a:lstStyle/>
        <a:p>
          <a:endParaRPr lang="en-US"/>
        </a:p>
      </dgm:t>
    </dgm:pt>
    <dgm:pt modelId="{21D0CC5B-A891-4C8E-A18B-A3830F93641E}">
      <dgm:prSet phldr="0"/>
      <dgm:spPr/>
      <dgm:t>
        <a:bodyPr/>
        <a:lstStyle/>
        <a:p>
          <a:pPr algn="l">
            <a:lnSpc>
              <a:spcPct val="120000"/>
            </a:lnSpc>
          </a:pPr>
          <a:r>
            <a:rPr lang="en-US" sz="1100" i="1" dirty="0">
              <a:latin typeface="Neue Haas Grotesk Text Pro"/>
            </a:rPr>
            <a:t>Data resources (satellite data, historical risk data, etc.)</a:t>
          </a:r>
          <a:endParaRPr lang="en-US" sz="1100" dirty="0">
            <a:latin typeface="Neue Haas Grotesk Text Pro"/>
          </a:endParaRPr>
        </a:p>
      </dgm:t>
    </dgm:pt>
    <dgm:pt modelId="{EB82C40D-314C-4FB0-95AB-CAEE630E86F1}" type="parTrans" cxnId="{6EDA3A5A-7170-4708-A1C1-EE9FC27EE1AD}">
      <dgm:prSet/>
      <dgm:spPr/>
      <dgm:t>
        <a:bodyPr/>
        <a:lstStyle/>
        <a:p>
          <a:endParaRPr lang="en-US"/>
        </a:p>
      </dgm:t>
    </dgm:pt>
    <dgm:pt modelId="{373F0263-05BB-41F4-8F34-0E4FC00A4B1A}" type="sibTrans" cxnId="{6EDA3A5A-7170-4708-A1C1-EE9FC27EE1AD}">
      <dgm:prSet/>
      <dgm:spPr/>
      <dgm:t>
        <a:bodyPr/>
        <a:lstStyle/>
        <a:p>
          <a:endParaRPr lang="en-US"/>
        </a:p>
      </dgm:t>
    </dgm:pt>
    <dgm:pt modelId="{C7FA27CC-63FB-4896-8EC6-6FBF5845EE76}">
      <dgm:prSet phldr="0"/>
      <dgm:spPr/>
      <dgm:t>
        <a:bodyPr/>
        <a:lstStyle/>
        <a:p>
          <a:pPr algn="l">
            <a:lnSpc>
              <a:spcPct val="120000"/>
            </a:lnSpc>
          </a:pPr>
          <a:r>
            <a:rPr lang="en-US" sz="1100" i="1" dirty="0">
              <a:latin typeface="Neue Haas Grotesk Text Pro"/>
            </a:rPr>
            <a:t>Policy Development – taking federal level frameworks and helping adopt at the local level</a:t>
          </a:r>
          <a:endParaRPr lang="en-US" sz="1100" dirty="0">
            <a:latin typeface="Neue Haas Grotesk Text Pro"/>
          </a:endParaRPr>
        </a:p>
      </dgm:t>
    </dgm:pt>
    <dgm:pt modelId="{A6BB9AA7-0219-4384-B63A-BFA0F0205D57}" type="parTrans" cxnId="{E06E00DD-9D90-4181-8770-A75F3C2B4F75}">
      <dgm:prSet/>
      <dgm:spPr/>
      <dgm:t>
        <a:bodyPr/>
        <a:lstStyle/>
        <a:p>
          <a:endParaRPr lang="en-US"/>
        </a:p>
      </dgm:t>
    </dgm:pt>
    <dgm:pt modelId="{3ECE1AEA-7904-442C-BA86-D7D12B8D60E8}" type="sibTrans" cxnId="{E06E00DD-9D90-4181-8770-A75F3C2B4F75}">
      <dgm:prSet/>
      <dgm:spPr/>
      <dgm:t>
        <a:bodyPr/>
        <a:lstStyle/>
        <a:p>
          <a:endParaRPr lang="en-US"/>
        </a:p>
      </dgm:t>
    </dgm:pt>
    <dgm:pt modelId="{C8682960-2CFB-4007-A301-ADF95CDF0EBC}">
      <dgm:prSet phldr="0"/>
      <dgm:spPr/>
      <dgm:t>
        <a:bodyPr/>
        <a:lstStyle/>
        <a:p>
          <a:pPr algn="ctr">
            <a:lnSpc>
              <a:spcPct val="120000"/>
            </a:lnSpc>
          </a:pPr>
          <a:r>
            <a:rPr lang="en-US" sz="1500" b="1" i="1" dirty="0">
              <a:latin typeface="Neue Haas Grotesk Text Pro"/>
            </a:rPr>
            <a:t>Future</a:t>
          </a:r>
          <a:endParaRPr lang="en-US" sz="1500" b="1" dirty="0">
            <a:latin typeface="Neue Haas Grotesk Text Pro"/>
          </a:endParaRPr>
        </a:p>
      </dgm:t>
    </dgm:pt>
    <dgm:pt modelId="{0A85D1A6-FF43-49B9-A7FD-E7930D6046B4}" type="parTrans" cxnId="{6CABA62C-FE79-49B5-BF72-3AAA5785970A}">
      <dgm:prSet/>
      <dgm:spPr/>
      <dgm:t>
        <a:bodyPr/>
        <a:lstStyle/>
        <a:p>
          <a:endParaRPr lang="en-US"/>
        </a:p>
      </dgm:t>
    </dgm:pt>
    <dgm:pt modelId="{7E00936D-664A-4FC0-914F-AD6A96F31C12}" type="sibTrans" cxnId="{6CABA62C-FE79-49B5-BF72-3AAA5785970A}">
      <dgm:prSet/>
      <dgm:spPr/>
      <dgm:t>
        <a:bodyPr/>
        <a:lstStyle/>
        <a:p>
          <a:endParaRPr lang="en-US"/>
        </a:p>
      </dgm:t>
    </dgm:pt>
    <dgm:pt modelId="{51821B3E-0B81-4FDE-9D58-3F2D2E61C03B}">
      <dgm:prSet phldr="0"/>
      <dgm:spPr/>
      <dgm:t>
        <a:bodyPr/>
        <a:lstStyle/>
        <a:p>
          <a:pPr algn="l">
            <a:lnSpc>
              <a:spcPct val="120000"/>
            </a:lnSpc>
          </a:pPr>
          <a:r>
            <a:rPr lang="en-US" sz="1100" i="1">
              <a:latin typeface="Neue Haas Grotesk Text Pro"/>
            </a:rPr>
            <a:t>Help scale and layer onto other livestock initiatives to build resilience</a:t>
          </a:r>
          <a:endParaRPr lang="en-US" sz="1100">
            <a:latin typeface="Neue Haas Grotesk Text Pro"/>
          </a:endParaRPr>
        </a:p>
      </dgm:t>
    </dgm:pt>
    <dgm:pt modelId="{C382ABED-9981-4E7D-94C3-9A04CBF01B60}" type="parTrans" cxnId="{E9D34C1C-1FEC-47BD-99D0-DAF471F6C2B7}">
      <dgm:prSet/>
      <dgm:spPr/>
      <dgm:t>
        <a:bodyPr/>
        <a:lstStyle/>
        <a:p>
          <a:endParaRPr lang="en-US"/>
        </a:p>
      </dgm:t>
    </dgm:pt>
    <dgm:pt modelId="{2DBF7450-5BB5-486A-B4F5-B5D0256560D2}" type="sibTrans" cxnId="{E9D34C1C-1FEC-47BD-99D0-DAF471F6C2B7}">
      <dgm:prSet/>
      <dgm:spPr/>
      <dgm:t>
        <a:bodyPr/>
        <a:lstStyle/>
        <a:p>
          <a:endParaRPr lang="en-US"/>
        </a:p>
      </dgm:t>
    </dgm:pt>
    <dgm:pt modelId="{F9B22B28-8E8F-4AEF-897C-5F68E3B42FE2}">
      <dgm:prSet phldr="0"/>
      <dgm:spPr/>
      <dgm:t>
        <a:bodyPr/>
        <a:lstStyle/>
        <a:p>
          <a:pPr algn="l">
            <a:lnSpc>
              <a:spcPct val="120000"/>
            </a:lnSpc>
          </a:pPr>
          <a:r>
            <a:rPr lang="en-US" sz="1300" i="1">
              <a:latin typeface="Neue Haas Grotesk Text Pro"/>
            </a:rPr>
            <a:t>Help scale to new regions once we prove the new index works</a:t>
          </a:r>
          <a:endParaRPr lang="en-US" sz="1300">
            <a:latin typeface="Neue Haas Grotesk Text Pro"/>
          </a:endParaRPr>
        </a:p>
      </dgm:t>
    </dgm:pt>
    <dgm:pt modelId="{960B3734-6D2A-42D1-82EE-8E76F1DA49B6}" type="parTrans" cxnId="{C6E2C89B-55DB-4D9F-9F97-5F410511B57C}">
      <dgm:prSet/>
      <dgm:spPr/>
      <dgm:t>
        <a:bodyPr/>
        <a:lstStyle/>
        <a:p>
          <a:endParaRPr lang="en-US"/>
        </a:p>
      </dgm:t>
    </dgm:pt>
    <dgm:pt modelId="{15C59E85-9667-47F0-A22C-2480447B6935}" type="sibTrans" cxnId="{C6E2C89B-55DB-4D9F-9F97-5F410511B57C}">
      <dgm:prSet/>
      <dgm:spPr/>
      <dgm:t>
        <a:bodyPr/>
        <a:lstStyle/>
        <a:p>
          <a:endParaRPr lang="en-US"/>
        </a:p>
      </dgm:t>
    </dgm:pt>
    <dgm:pt modelId="{1790E679-2ABD-4718-9B46-19F97350F2D8}" type="pres">
      <dgm:prSet presAssocID="{05CD0140-DC97-46E9-AC73-C16A7966F49C}" presName="Name0" presStyleCnt="0">
        <dgm:presLayoutVars>
          <dgm:dir/>
          <dgm:animLvl val="lvl"/>
          <dgm:resizeHandles val="exact"/>
        </dgm:presLayoutVars>
      </dgm:prSet>
      <dgm:spPr/>
    </dgm:pt>
    <dgm:pt modelId="{EADCBB9C-56D8-4971-B68E-7FD5C3AD8718}" type="pres">
      <dgm:prSet presAssocID="{641DFC2D-3F94-4F89-8376-147C5BBAD7AF}" presName="composite" presStyleCnt="0"/>
      <dgm:spPr/>
    </dgm:pt>
    <dgm:pt modelId="{6570C592-1761-4D60-8305-B67CFF7CAF9E}" type="pres">
      <dgm:prSet presAssocID="{641DFC2D-3F94-4F89-8376-147C5BBAD7AF}" presName="parTx" presStyleLbl="alignNode1" presStyleIdx="0" presStyleCnt="2">
        <dgm:presLayoutVars>
          <dgm:chMax val="0"/>
          <dgm:chPref val="0"/>
          <dgm:bulletEnabled val="1"/>
        </dgm:presLayoutVars>
      </dgm:prSet>
      <dgm:spPr/>
    </dgm:pt>
    <dgm:pt modelId="{FE422BAF-99CD-433C-9460-C2C0DDC4C05A}" type="pres">
      <dgm:prSet presAssocID="{641DFC2D-3F94-4F89-8376-147C5BBAD7AF}" presName="desTx" presStyleLbl="alignAccFollowNode1" presStyleIdx="0" presStyleCnt="2">
        <dgm:presLayoutVars>
          <dgm:bulletEnabled val="1"/>
        </dgm:presLayoutVars>
      </dgm:prSet>
      <dgm:spPr/>
    </dgm:pt>
    <dgm:pt modelId="{2D19E24E-CE65-44D9-A898-39A0760D0432}" type="pres">
      <dgm:prSet presAssocID="{6A701EBD-88DA-4294-86FF-7F35811A01AD}" presName="space" presStyleCnt="0"/>
      <dgm:spPr/>
    </dgm:pt>
    <dgm:pt modelId="{AA3921BF-8B65-45AC-9617-5C12C8CB8FC1}" type="pres">
      <dgm:prSet presAssocID="{C8682960-2CFB-4007-A301-ADF95CDF0EBC}" presName="composite" presStyleCnt="0"/>
      <dgm:spPr/>
    </dgm:pt>
    <dgm:pt modelId="{B72F5A1D-3353-413D-9563-060D0199995C}" type="pres">
      <dgm:prSet presAssocID="{C8682960-2CFB-4007-A301-ADF95CDF0EBC}" presName="parTx" presStyleLbl="alignNode1" presStyleIdx="1" presStyleCnt="2">
        <dgm:presLayoutVars>
          <dgm:chMax val="0"/>
          <dgm:chPref val="0"/>
          <dgm:bulletEnabled val="1"/>
        </dgm:presLayoutVars>
      </dgm:prSet>
      <dgm:spPr/>
    </dgm:pt>
    <dgm:pt modelId="{2BA4372C-978E-4146-997E-AA24C6B981DF}" type="pres">
      <dgm:prSet presAssocID="{C8682960-2CFB-4007-A301-ADF95CDF0EBC}" presName="desTx" presStyleLbl="alignAccFollowNode1" presStyleIdx="1" presStyleCnt="2">
        <dgm:presLayoutVars>
          <dgm:bulletEnabled val="1"/>
        </dgm:presLayoutVars>
      </dgm:prSet>
      <dgm:spPr/>
    </dgm:pt>
  </dgm:ptLst>
  <dgm:cxnLst>
    <dgm:cxn modelId="{8FBFAA0C-6D7C-4B2B-8201-6C9BD5C2C070}" type="presOf" srcId="{1923BCF9-9B88-44DD-B162-6BBA8C958EA8}" destId="{2BA4372C-978E-4146-997E-AA24C6B981DF}" srcOrd="0" destOrd="2" presId="urn:microsoft.com/office/officeart/2005/8/layout/hList1"/>
    <dgm:cxn modelId="{E9D34C1C-1FEC-47BD-99D0-DAF471F6C2B7}" srcId="{C8682960-2CFB-4007-A301-ADF95CDF0EBC}" destId="{51821B3E-0B81-4FDE-9D58-3F2D2E61C03B}" srcOrd="0" destOrd="0" parTransId="{C382ABED-9981-4E7D-94C3-9A04CBF01B60}" sibTransId="{2DBF7450-5BB5-486A-B4F5-B5D0256560D2}"/>
    <dgm:cxn modelId="{6CABA62C-FE79-49B5-BF72-3AAA5785970A}" srcId="{05CD0140-DC97-46E9-AC73-C16A7966F49C}" destId="{C8682960-2CFB-4007-A301-ADF95CDF0EBC}" srcOrd="1" destOrd="0" parTransId="{0A85D1A6-FF43-49B9-A7FD-E7930D6046B4}" sibTransId="{7E00936D-664A-4FC0-914F-AD6A96F31C12}"/>
    <dgm:cxn modelId="{81543430-503A-4923-8D9C-C356226A7F03}" type="presOf" srcId="{C8682960-2CFB-4007-A301-ADF95CDF0EBC}" destId="{B72F5A1D-3353-413D-9563-060D0199995C}" srcOrd="0" destOrd="0" presId="urn:microsoft.com/office/officeart/2005/8/layout/hList1"/>
    <dgm:cxn modelId="{00C84A3A-825B-4EED-A28F-852B3DB9123B}" srcId="{C8682960-2CFB-4007-A301-ADF95CDF0EBC}" destId="{1923BCF9-9B88-44DD-B162-6BBA8C958EA8}" srcOrd="2" destOrd="0" parTransId="{FFD07C5C-5EF1-4E83-A32C-B1B3B3E8247A}" sibTransId="{D8163581-7985-4ABD-872F-9962D125C535}"/>
    <dgm:cxn modelId="{9DF61251-CA00-4C50-9C86-10977F200A6B}" type="presOf" srcId="{641DFC2D-3F94-4F89-8376-147C5BBAD7AF}" destId="{6570C592-1761-4D60-8305-B67CFF7CAF9E}" srcOrd="0" destOrd="0" presId="urn:microsoft.com/office/officeart/2005/8/layout/hList1"/>
    <dgm:cxn modelId="{6EDA3A5A-7170-4708-A1C1-EE9FC27EE1AD}" srcId="{641DFC2D-3F94-4F89-8376-147C5BBAD7AF}" destId="{21D0CC5B-A891-4C8E-A18B-A3830F93641E}" srcOrd="0" destOrd="0" parTransId="{EB82C40D-314C-4FB0-95AB-CAEE630E86F1}" sibTransId="{373F0263-05BB-41F4-8F34-0E4FC00A4B1A}"/>
    <dgm:cxn modelId="{C6E2C89B-55DB-4D9F-9F97-5F410511B57C}" srcId="{C8682960-2CFB-4007-A301-ADF95CDF0EBC}" destId="{F9B22B28-8E8F-4AEF-897C-5F68E3B42FE2}" srcOrd="1" destOrd="0" parTransId="{960B3734-6D2A-42D1-82EE-8E76F1DA49B6}" sibTransId="{15C59E85-9667-47F0-A22C-2480447B6935}"/>
    <dgm:cxn modelId="{8B9BD0C4-178A-4131-BC27-5893A3C85215}" type="presOf" srcId="{F9B22B28-8E8F-4AEF-897C-5F68E3B42FE2}" destId="{2BA4372C-978E-4146-997E-AA24C6B981DF}" srcOrd="0" destOrd="1" presId="urn:microsoft.com/office/officeart/2005/8/layout/hList1"/>
    <dgm:cxn modelId="{204B8BCD-E324-410B-B561-7422146B8EF6}" type="presOf" srcId="{C7FA27CC-63FB-4896-8EC6-6FBF5845EE76}" destId="{FE422BAF-99CD-433C-9460-C2C0DDC4C05A}" srcOrd="0" destOrd="1" presId="urn:microsoft.com/office/officeart/2005/8/layout/hList1"/>
    <dgm:cxn modelId="{77A8C5DA-BEA6-4527-801B-5195881FBD32}" type="presOf" srcId="{05CD0140-DC97-46E9-AC73-C16A7966F49C}" destId="{1790E679-2ABD-4718-9B46-19F97350F2D8}" srcOrd="0" destOrd="0" presId="urn:microsoft.com/office/officeart/2005/8/layout/hList1"/>
    <dgm:cxn modelId="{E06E00DD-9D90-4181-8770-A75F3C2B4F75}" srcId="{641DFC2D-3F94-4F89-8376-147C5BBAD7AF}" destId="{C7FA27CC-63FB-4896-8EC6-6FBF5845EE76}" srcOrd="1" destOrd="0" parTransId="{A6BB9AA7-0219-4384-B63A-BFA0F0205D57}" sibTransId="{3ECE1AEA-7904-442C-BA86-D7D12B8D60E8}"/>
    <dgm:cxn modelId="{DE5509E8-DB9B-4C16-B3CE-AB99E0C528D0}" type="presOf" srcId="{51821B3E-0B81-4FDE-9D58-3F2D2E61C03B}" destId="{2BA4372C-978E-4146-997E-AA24C6B981DF}" srcOrd="0" destOrd="0" presId="urn:microsoft.com/office/officeart/2005/8/layout/hList1"/>
    <dgm:cxn modelId="{7763C3EB-635A-4589-9CEB-781A6C44C4DE}" srcId="{05CD0140-DC97-46E9-AC73-C16A7966F49C}" destId="{641DFC2D-3F94-4F89-8376-147C5BBAD7AF}" srcOrd="0" destOrd="0" parTransId="{2B389DD6-BD66-4622-B31C-2F64D4E039D8}" sibTransId="{6A701EBD-88DA-4294-86FF-7F35811A01AD}"/>
    <dgm:cxn modelId="{274549F4-301D-4A13-B403-4144ED330A15}" type="presOf" srcId="{21D0CC5B-A891-4C8E-A18B-A3830F93641E}" destId="{FE422BAF-99CD-433C-9460-C2C0DDC4C05A}" srcOrd="0" destOrd="0" presId="urn:microsoft.com/office/officeart/2005/8/layout/hList1"/>
    <dgm:cxn modelId="{410F7857-FAB2-4FE7-A571-0E77A0F1016F}" type="presParOf" srcId="{1790E679-2ABD-4718-9B46-19F97350F2D8}" destId="{EADCBB9C-56D8-4971-B68E-7FD5C3AD8718}" srcOrd="0" destOrd="0" presId="urn:microsoft.com/office/officeart/2005/8/layout/hList1"/>
    <dgm:cxn modelId="{796B7D77-FEE4-4BCF-8E63-9FB109AB85E2}" type="presParOf" srcId="{EADCBB9C-56D8-4971-B68E-7FD5C3AD8718}" destId="{6570C592-1761-4D60-8305-B67CFF7CAF9E}" srcOrd="0" destOrd="0" presId="urn:microsoft.com/office/officeart/2005/8/layout/hList1"/>
    <dgm:cxn modelId="{94E5C421-E5E2-4E55-A694-6B5884C75A1E}" type="presParOf" srcId="{EADCBB9C-56D8-4971-B68E-7FD5C3AD8718}" destId="{FE422BAF-99CD-433C-9460-C2C0DDC4C05A}" srcOrd="1" destOrd="0" presId="urn:microsoft.com/office/officeart/2005/8/layout/hList1"/>
    <dgm:cxn modelId="{0A0BAE96-7CD6-4F77-ABCB-FA15AA5555E0}" type="presParOf" srcId="{1790E679-2ABD-4718-9B46-19F97350F2D8}" destId="{2D19E24E-CE65-44D9-A898-39A0760D0432}" srcOrd="1" destOrd="0" presId="urn:microsoft.com/office/officeart/2005/8/layout/hList1"/>
    <dgm:cxn modelId="{60858E91-BE2C-45EC-9083-C071F8911B1F}" type="presParOf" srcId="{1790E679-2ABD-4718-9B46-19F97350F2D8}" destId="{AA3921BF-8B65-45AC-9617-5C12C8CB8FC1}" srcOrd="2" destOrd="0" presId="urn:microsoft.com/office/officeart/2005/8/layout/hList1"/>
    <dgm:cxn modelId="{C0552C71-7699-4E44-8131-1D8C523BC94D}" type="presParOf" srcId="{AA3921BF-8B65-45AC-9617-5C12C8CB8FC1}" destId="{B72F5A1D-3353-413D-9563-060D0199995C}" srcOrd="0" destOrd="0" presId="urn:microsoft.com/office/officeart/2005/8/layout/hList1"/>
    <dgm:cxn modelId="{EA936E43-68C7-4F8D-9F36-12A3811E2199}" type="presParOf" srcId="{AA3921BF-8B65-45AC-9617-5C12C8CB8FC1}" destId="{2BA4372C-978E-4146-997E-AA24C6B981D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C6A4F-7CBA-47FD-BB8C-683E9F9E8118}">
      <dsp:nvSpPr>
        <dsp:cNvPr id="0" name=""/>
        <dsp:cNvSpPr/>
      </dsp:nvSpPr>
      <dsp:spPr>
        <a:xfrm rot="16200000">
          <a:off x="-1918856" y="2941187"/>
          <a:ext cx="4463568" cy="499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40563" bIns="0" numCol="1" spcCol="1270" anchor="t" anchorCtr="0">
          <a:noAutofit/>
        </a:bodyPr>
        <a:lstStyle/>
        <a:p>
          <a:pPr marL="0" lvl="0" indent="0" algn="r" defTabSz="755650">
            <a:lnSpc>
              <a:spcPct val="90000"/>
            </a:lnSpc>
            <a:spcBef>
              <a:spcPct val="0"/>
            </a:spcBef>
            <a:spcAft>
              <a:spcPct val="35000"/>
            </a:spcAft>
            <a:buNone/>
          </a:pPr>
          <a:r>
            <a:rPr lang="en-US" sz="1700" b="1" i="0" kern="1200" dirty="0"/>
            <a:t>The Capital Stack</a:t>
          </a:r>
          <a:endParaRPr lang="en-US" sz="1700" kern="1200" dirty="0"/>
        </a:p>
      </dsp:txBody>
      <dsp:txXfrm>
        <a:off x="-1918856" y="2941187"/>
        <a:ext cx="4463568" cy="499536"/>
      </dsp:txXfrm>
    </dsp:sp>
    <dsp:sp modelId="{D121D1CC-E953-4D18-AE4C-424ADF21F675}">
      <dsp:nvSpPr>
        <dsp:cNvPr id="0" name=""/>
        <dsp:cNvSpPr/>
      </dsp:nvSpPr>
      <dsp:spPr>
        <a:xfrm>
          <a:off x="562696" y="959171"/>
          <a:ext cx="2488221" cy="446356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440563" rIns="113792" bIns="113792" numCol="1" spcCol="1270" anchor="t" anchorCtr="0">
          <a:noAutofit/>
        </a:bodyPr>
        <a:lstStyle/>
        <a:p>
          <a:pPr marL="114300" lvl="1" indent="-114300" algn="l" defTabSz="533400" rtl="0">
            <a:lnSpc>
              <a:spcPct val="90000"/>
            </a:lnSpc>
            <a:spcBef>
              <a:spcPct val="0"/>
            </a:spcBef>
            <a:spcAft>
              <a:spcPct val="15000"/>
            </a:spcAft>
            <a:buChar char="•"/>
          </a:pPr>
          <a:r>
            <a:rPr lang="en-US" sz="1200" b="1" i="0" kern="1200"/>
            <a:t>Catalytic Capital:</a:t>
          </a:r>
          <a:r>
            <a:rPr lang="en-US" sz="1200" b="0" i="0" kern="1200"/>
            <a:t> Grants from partners like Innovation Norway fund the technical setup, multi-index calibration, and initial "smart subsidies" for premiums.</a:t>
          </a:r>
          <a:br>
            <a:rPr lang="en-US" sz="1200" kern="1200">
              <a:solidFill>
                <a:srgbClr val="000000"/>
              </a:solidFill>
              <a:latin typeface="Neue Haas Grotesk Text Pro"/>
            </a:rPr>
          </a:br>
          <a:endParaRPr lang="en-US" sz="1200" kern="1200" dirty="0">
            <a:solidFill>
              <a:srgbClr val="000000"/>
            </a:solidFill>
          </a:endParaRPr>
        </a:p>
        <a:p>
          <a:pPr marL="114300" lvl="1" indent="-114300" algn="l" defTabSz="533400" rtl="0">
            <a:lnSpc>
              <a:spcPct val="90000"/>
            </a:lnSpc>
            <a:spcBef>
              <a:spcPct val="0"/>
            </a:spcBef>
            <a:spcAft>
              <a:spcPct val="15000"/>
            </a:spcAft>
            <a:buChar char="•"/>
          </a:pPr>
          <a:r>
            <a:rPr lang="en-US" sz="1200" b="0" i="0" kern="1200" dirty="0"/>
            <a:t>Local insurers (e.g., Wadaag Group) and international reinsurers provide the risk-carrying capacity, shifting the burden away from the public sector.</a:t>
          </a:r>
          <a:br>
            <a:rPr lang="en-US" sz="1200" kern="1200" dirty="0">
              <a:latin typeface="Neue Haas Grotesk Text Pro"/>
            </a:rPr>
          </a:br>
          <a:endParaRPr lang="en-US" sz="1200" kern="1200" dirty="0"/>
        </a:p>
        <a:p>
          <a:pPr marL="114300" lvl="1" indent="-114300" algn="l" defTabSz="533400">
            <a:lnSpc>
              <a:spcPct val="90000"/>
            </a:lnSpc>
            <a:spcBef>
              <a:spcPct val="0"/>
            </a:spcBef>
            <a:spcAft>
              <a:spcPct val="15000"/>
            </a:spcAft>
            <a:buChar char="•"/>
          </a:pPr>
          <a:r>
            <a:rPr lang="en-US" sz="1200" b="0" i="0" kern="1200" dirty="0"/>
            <a:t>Pastoralist, through graduated premium payments, moving from 100% subsidy to a market-rate contribution over 3–5 years.</a:t>
          </a:r>
          <a:endParaRPr lang="en-US" sz="1200" kern="1200" dirty="0"/>
        </a:p>
      </dsp:txBody>
      <dsp:txXfrm>
        <a:off x="562696" y="959171"/>
        <a:ext cx="2488221" cy="4463568"/>
      </dsp:txXfrm>
    </dsp:sp>
    <dsp:sp modelId="{D69DD9E4-F709-474B-898C-116E82B7868F}">
      <dsp:nvSpPr>
        <dsp:cNvPr id="0" name=""/>
        <dsp:cNvSpPr/>
      </dsp:nvSpPr>
      <dsp:spPr>
        <a:xfrm>
          <a:off x="63159" y="299783"/>
          <a:ext cx="999072" cy="999072"/>
        </a:xfrm>
        <a:prstGeom prst="rect">
          <a:avLst/>
        </a:prstGeom>
        <a:blipFill>
          <a:blip xmlns:r="http://schemas.openxmlformats.org/officeDocument/2006/relationships" r:embed="rId1"/>
          <a:srcRect/>
          <a:stretch>
            <a:fillRect l="-64000" r="-6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B1DCC98-7FED-4234-B078-3D18475E7676}">
      <dsp:nvSpPr>
        <dsp:cNvPr id="0" name=""/>
        <dsp:cNvSpPr/>
      </dsp:nvSpPr>
      <dsp:spPr>
        <a:xfrm rot="16200000">
          <a:off x="1712367" y="2941187"/>
          <a:ext cx="4463568" cy="499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40563" bIns="0" numCol="1" spcCol="1270" anchor="t" anchorCtr="0">
          <a:noAutofit/>
        </a:bodyPr>
        <a:lstStyle/>
        <a:p>
          <a:pPr marL="0" lvl="0" indent="0" algn="r" defTabSz="755650">
            <a:lnSpc>
              <a:spcPct val="90000"/>
            </a:lnSpc>
            <a:spcBef>
              <a:spcPct val="0"/>
            </a:spcBef>
            <a:spcAft>
              <a:spcPct val="35000"/>
            </a:spcAft>
            <a:buNone/>
          </a:pPr>
          <a:r>
            <a:rPr lang="en-US" sz="1700" b="1" i="0" kern="1200" dirty="0"/>
            <a:t>Revenue &amp; Sustainability Pathway</a:t>
          </a:r>
          <a:endParaRPr lang="en-US" sz="1700" kern="1200" dirty="0"/>
        </a:p>
      </dsp:txBody>
      <dsp:txXfrm>
        <a:off x="1712367" y="2941187"/>
        <a:ext cx="4463568" cy="499536"/>
      </dsp:txXfrm>
    </dsp:sp>
    <dsp:sp modelId="{E630C8F4-1E86-4BF3-BFA0-F74E3DEBCF31}">
      <dsp:nvSpPr>
        <dsp:cNvPr id="0" name=""/>
        <dsp:cNvSpPr/>
      </dsp:nvSpPr>
      <dsp:spPr>
        <a:xfrm>
          <a:off x="4193920" y="959171"/>
          <a:ext cx="2488221" cy="4463568"/>
        </a:xfrm>
        <a:prstGeom prst="rect">
          <a:avLst/>
        </a:prstGeom>
        <a:solidFill>
          <a:schemeClr val="accent4">
            <a:hueOff val="-299968"/>
            <a:satOff val="-14069"/>
            <a:lumOff val="-10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440563" rIns="113792" bIns="113792" numCol="1" spcCol="1270" anchor="t" anchorCtr="0">
          <a:noAutofit/>
        </a:bodyPr>
        <a:lstStyle/>
        <a:p>
          <a:pPr marL="114300" lvl="1" indent="-114300" algn="l" defTabSz="533400" rtl="0">
            <a:lnSpc>
              <a:spcPct val="90000"/>
            </a:lnSpc>
            <a:spcBef>
              <a:spcPct val="0"/>
            </a:spcBef>
            <a:spcAft>
              <a:spcPct val="15000"/>
            </a:spcAft>
            <a:buChar char="•"/>
          </a:pPr>
          <a:r>
            <a:rPr lang="en-US" sz="1200" b="1" i="0" kern="1200" dirty="0"/>
            <a:t>The "Bundle" Value Proposition:</a:t>
          </a:r>
          <a:r>
            <a:rPr lang="en-US" sz="1200" b="0" i="0" kern="1200" dirty="0"/>
            <a:t> By integrating insurance with </a:t>
          </a:r>
          <a:r>
            <a:rPr lang="en-GB" sz="1200" b="1" i="0" kern="1200" dirty="0"/>
            <a:t>Group Credit</a:t>
          </a:r>
          <a:r>
            <a:rPr lang="en-US" sz="1200" b="0" i="0" kern="1200" dirty="0"/>
            <a:t> and </a:t>
          </a:r>
          <a:r>
            <a:rPr lang="en-GB" sz="1200" b="1" i="0" kern="1200" dirty="0"/>
            <a:t>Veterinary Services</a:t>
          </a:r>
          <a:r>
            <a:rPr lang="en-US" sz="1200" b="0" i="0" kern="1200" dirty="0"/>
            <a:t>, the product generates multiple revenue streams for local partners, making the "insurance" component an anchor for broader financial inclusion.</a:t>
          </a:r>
          <a:br>
            <a:rPr lang="en-US" sz="1200" kern="1200" dirty="0"/>
          </a:br>
          <a:endParaRPr lang="en-US" sz="1200" kern="1200" dirty="0"/>
        </a:p>
        <a:p>
          <a:pPr marL="114300" lvl="1" indent="-114300" algn="l" defTabSz="533400">
            <a:lnSpc>
              <a:spcPct val="90000"/>
            </a:lnSpc>
            <a:spcBef>
              <a:spcPct val="0"/>
            </a:spcBef>
            <a:spcAft>
              <a:spcPct val="15000"/>
            </a:spcAft>
            <a:buChar char="•"/>
          </a:pPr>
          <a:r>
            <a:rPr lang="en-US" sz="1200" b="1" i="0" kern="1200" dirty="0"/>
            <a:t>Data Monetization:</a:t>
          </a:r>
          <a:r>
            <a:rPr lang="en-US" sz="1200" b="0" i="0" kern="1200" dirty="0"/>
            <a:t> The high-resolution forage and weather data generated by the project creates a secondary value loop for government planning and livestock value-chain actors.</a:t>
          </a:r>
          <a:endParaRPr lang="en-US" sz="1200" kern="1200" dirty="0"/>
        </a:p>
      </dsp:txBody>
      <dsp:txXfrm>
        <a:off x="4193920" y="959171"/>
        <a:ext cx="2488221" cy="4463568"/>
      </dsp:txXfrm>
    </dsp:sp>
    <dsp:sp modelId="{7B6A3994-80B9-4CA9-80E7-5F70DEBBB335}">
      <dsp:nvSpPr>
        <dsp:cNvPr id="0" name=""/>
        <dsp:cNvSpPr/>
      </dsp:nvSpPr>
      <dsp:spPr>
        <a:xfrm>
          <a:off x="3694384" y="299783"/>
          <a:ext cx="999072" cy="999072"/>
        </a:xfrm>
        <a:prstGeom prst="rect">
          <a:avLst/>
        </a:prstGeom>
        <a:blipFill>
          <a:blip xmlns:r="http://schemas.openxmlformats.org/officeDocument/2006/relationships" r:embed="rId2"/>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82E97B-0B07-4AD3-A0C5-75F712593611}">
      <dsp:nvSpPr>
        <dsp:cNvPr id="0" name=""/>
        <dsp:cNvSpPr/>
      </dsp:nvSpPr>
      <dsp:spPr>
        <a:xfrm rot="16200000">
          <a:off x="5343592" y="2941187"/>
          <a:ext cx="4463568" cy="499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40563" bIns="0" numCol="1" spcCol="1270" anchor="t" anchorCtr="0">
          <a:noAutofit/>
        </a:bodyPr>
        <a:lstStyle/>
        <a:p>
          <a:pPr marL="0" lvl="0" indent="0" algn="r" defTabSz="755650">
            <a:lnSpc>
              <a:spcPct val="90000"/>
            </a:lnSpc>
            <a:spcBef>
              <a:spcPct val="0"/>
            </a:spcBef>
            <a:spcAft>
              <a:spcPct val="35000"/>
            </a:spcAft>
            <a:buNone/>
          </a:pPr>
          <a:r>
            <a:rPr lang="en-US" sz="1700" b="1" i="0" kern="1200" dirty="0"/>
            <a:t>The Exit Strategy: Market Graduation</a:t>
          </a:r>
          <a:endParaRPr lang="en-US" sz="1700" kern="1200" dirty="0"/>
        </a:p>
      </dsp:txBody>
      <dsp:txXfrm>
        <a:off x="5343592" y="2941187"/>
        <a:ext cx="4463568" cy="499536"/>
      </dsp:txXfrm>
    </dsp:sp>
    <dsp:sp modelId="{3A5FA9A1-7462-493E-8133-BE15444DF17D}">
      <dsp:nvSpPr>
        <dsp:cNvPr id="0" name=""/>
        <dsp:cNvSpPr/>
      </dsp:nvSpPr>
      <dsp:spPr>
        <a:xfrm>
          <a:off x="7825144" y="959171"/>
          <a:ext cx="2488221" cy="4463568"/>
        </a:xfrm>
        <a:prstGeom prst="rect">
          <a:avLst/>
        </a:prstGeom>
        <a:solidFill>
          <a:schemeClr val="accent4">
            <a:hueOff val="-599935"/>
            <a:satOff val="-28138"/>
            <a:lumOff val="-2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440563" rIns="113792" bIns="113792" numCol="1" spcCol="1270" anchor="t" anchorCtr="0">
          <a:noAutofit/>
        </a:bodyPr>
        <a:lstStyle/>
        <a:p>
          <a:pPr marL="114300" lvl="1" indent="-114300" algn="l" defTabSz="533400" rtl="0">
            <a:lnSpc>
              <a:spcPct val="90000"/>
            </a:lnSpc>
            <a:spcBef>
              <a:spcPct val="0"/>
            </a:spcBef>
            <a:spcAft>
              <a:spcPct val="15000"/>
            </a:spcAft>
            <a:buChar char="•"/>
          </a:pPr>
          <a:r>
            <a:rPr lang="en-US" sz="1200" b="1" i="0" kern="1200"/>
            <a:t>Year 1-2:</a:t>
          </a:r>
          <a:r>
            <a:rPr lang="en-US" sz="1200" b="0" i="0" kern="1200"/>
            <a:t> High grant support to build "Informed Demand" and prove the payout reliability.</a:t>
          </a:r>
          <a:br>
            <a:rPr lang="en-US" sz="1200" kern="1200">
              <a:latin typeface="Neue Haas Grotesk Text Pro"/>
            </a:rPr>
          </a:br>
          <a:endParaRPr lang="en-US" sz="1200" kern="1200" dirty="0"/>
        </a:p>
        <a:p>
          <a:pPr marL="114300" lvl="1" indent="-114300" algn="l" defTabSz="533400" rtl="0">
            <a:lnSpc>
              <a:spcPct val="90000"/>
            </a:lnSpc>
            <a:spcBef>
              <a:spcPct val="0"/>
            </a:spcBef>
            <a:spcAft>
              <a:spcPct val="15000"/>
            </a:spcAft>
            <a:buChar char="•"/>
          </a:pPr>
          <a:r>
            <a:rPr lang="en-US" sz="1200" b="1" i="0" kern="1200"/>
            <a:t>Year 3-4:</a:t>
          </a:r>
          <a:r>
            <a:rPr lang="en-US" sz="1200" b="0" i="0" kern="1200"/>
            <a:t> Subsidies decrease as insurance is bundled with productive loans; the increased productivity of the livestock pays for the insurance premium.</a:t>
          </a:r>
          <a:br>
            <a:rPr lang="en-US" sz="1200" kern="1200">
              <a:latin typeface="Neue Haas Grotesk Text Pro"/>
            </a:rPr>
          </a:br>
          <a:endParaRPr lang="en-US" sz="1200" kern="1200" dirty="0"/>
        </a:p>
        <a:p>
          <a:pPr marL="114300" lvl="1" indent="-114300" algn="l" defTabSz="533400">
            <a:lnSpc>
              <a:spcPct val="90000"/>
            </a:lnSpc>
            <a:spcBef>
              <a:spcPct val="0"/>
            </a:spcBef>
            <a:spcAft>
              <a:spcPct val="15000"/>
            </a:spcAft>
            <a:buChar char="•"/>
          </a:pPr>
          <a:r>
            <a:rPr lang="en-US" sz="1200" b="1" i="0" kern="1200" dirty="0"/>
            <a:t>Year 5+:</a:t>
          </a:r>
          <a:r>
            <a:rPr lang="en-US" sz="1200" b="0" i="0" kern="1200" dirty="0"/>
            <a:t> A fully functional, private-sector-led market where IBLI is a standard financial tool for Somali herders, backed by regional reinsurance.</a:t>
          </a:r>
          <a:endParaRPr lang="en-US" sz="1200" kern="1200" dirty="0"/>
        </a:p>
      </dsp:txBody>
      <dsp:txXfrm>
        <a:off x="7825144" y="959171"/>
        <a:ext cx="2488221" cy="4463568"/>
      </dsp:txXfrm>
    </dsp:sp>
    <dsp:sp modelId="{F230F6A5-984E-4A93-918F-C6E4C4F503E2}">
      <dsp:nvSpPr>
        <dsp:cNvPr id="0" name=""/>
        <dsp:cNvSpPr/>
      </dsp:nvSpPr>
      <dsp:spPr>
        <a:xfrm>
          <a:off x="7325608" y="299783"/>
          <a:ext cx="999072" cy="999072"/>
        </a:xfrm>
        <a:prstGeom prst="rect">
          <a:avLst/>
        </a:prstGeom>
        <a:blipFill>
          <a:blip xmlns:r="http://schemas.openxmlformats.org/officeDocument/2006/relationships" r:embed="rId3"/>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70C592-1761-4D60-8305-B67CFF7CAF9E}">
      <dsp:nvSpPr>
        <dsp:cNvPr id="0" name=""/>
        <dsp:cNvSpPr/>
      </dsp:nvSpPr>
      <dsp:spPr>
        <a:xfrm>
          <a:off x="48" y="191190"/>
          <a:ext cx="4641204" cy="6336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120000"/>
            </a:lnSpc>
            <a:spcBef>
              <a:spcPct val="0"/>
            </a:spcBef>
            <a:spcAft>
              <a:spcPct val="35000"/>
            </a:spcAft>
            <a:buNone/>
          </a:pPr>
          <a:r>
            <a:rPr lang="en-US" sz="2200" b="1" i="1" kern="1200" dirty="0">
              <a:latin typeface="Neue Haas Grotesk Text Pro"/>
            </a:rPr>
            <a:t>Now </a:t>
          </a:r>
          <a:endParaRPr lang="en-US" sz="2200" b="1" kern="1200" dirty="0">
            <a:latin typeface="Neue Haas Grotesk Text Pro"/>
          </a:endParaRPr>
        </a:p>
      </dsp:txBody>
      <dsp:txXfrm>
        <a:off x="48" y="191190"/>
        <a:ext cx="4641204" cy="633600"/>
      </dsp:txXfrm>
    </dsp:sp>
    <dsp:sp modelId="{FE422BAF-99CD-433C-9460-C2C0DDC4C05A}">
      <dsp:nvSpPr>
        <dsp:cNvPr id="0" name=""/>
        <dsp:cNvSpPr/>
      </dsp:nvSpPr>
      <dsp:spPr>
        <a:xfrm>
          <a:off x="48" y="824790"/>
          <a:ext cx="4641204" cy="3245962"/>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120000"/>
            </a:lnSpc>
            <a:spcBef>
              <a:spcPct val="0"/>
            </a:spcBef>
            <a:spcAft>
              <a:spcPct val="15000"/>
            </a:spcAft>
            <a:buChar char="•"/>
          </a:pPr>
          <a:r>
            <a:rPr lang="en-US" sz="2200" i="1" kern="1200" dirty="0">
              <a:latin typeface="Neue Haas Grotesk Text Pro"/>
            </a:rPr>
            <a:t>Data resources (satellite data, historical risk data, etc.)</a:t>
          </a:r>
          <a:endParaRPr lang="en-US" sz="2200" kern="1200" dirty="0">
            <a:latin typeface="Neue Haas Grotesk Text Pro"/>
          </a:endParaRPr>
        </a:p>
        <a:p>
          <a:pPr marL="228600" lvl="1" indent="-228600" algn="l" defTabSz="977900">
            <a:lnSpc>
              <a:spcPct val="120000"/>
            </a:lnSpc>
            <a:spcBef>
              <a:spcPct val="0"/>
            </a:spcBef>
            <a:spcAft>
              <a:spcPct val="15000"/>
            </a:spcAft>
            <a:buChar char="•"/>
          </a:pPr>
          <a:r>
            <a:rPr lang="en-US" sz="2200" i="1" kern="1200" dirty="0">
              <a:latin typeface="Neue Haas Grotesk Text Pro"/>
            </a:rPr>
            <a:t>Policy Development – taking federal level frameworks and helping adopt at the local level</a:t>
          </a:r>
          <a:endParaRPr lang="en-US" sz="2200" kern="1200" dirty="0">
            <a:latin typeface="Neue Haas Grotesk Text Pro"/>
          </a:endParaRPr>
        </a:p>
      </dsp:txBody>
      <dsp:txXfrm>
        <a:off x="48" y="824790"/>
        <a:ext cx="4641204" cy="3245962"/>
      </dsp:txXfrm>
    </dsp:sp>
    <dsp:sp modelId="{B72F5A1D-3353-413D-9563-060D0199995C}">
      <dsp:nvSpPr>
        <dsp:cNvPr id="0" name=""/>
        <dsp:cNvSpPr/>
      </dsp:nvSpPr>
      <dsp:spPr>
        <a:xfrm>
          <a:off x="5291021" y="191190"/>
          <a:ext cx="4641204" cy="6336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120000"/>
            </a:lnSpc>
            <a:spcBef>
              <a:spcPct val="0"/>
            </a:spcBef>
            <a:spcAft>
              <a:spcPct val="35000"/>
            </a:spcAft>
            <a:buNone/>
          </a:pPr>
          <a:r>
            <a:rPr lang="en-US" sz="2200" b="1" i="1" kern="1200" dirty="0">
              <a:latin typeface="Neue Haas Grotesk Text Pro"/>
            </a:rPr>
            <a:t>Future</a:t>
          </a:r>
          <a:endParaRPr lang="en-US" sz="2200" b="1" kern="1200" dirty="0">
            <a:latin typeface="Neue Haas Grotesk Text Pro"/>
          </a:endParaRPr>
        </a:p>
      </dsp:txBody>
      <dsp:txXfrm>
        <a:off x="5291021" y="191190"/>
        <a:ext cx="4641204" cy="633600"/>
      </dsp:txXfrm>
    </dsp:sp>
    <dsp:sp modelId="{2BA4372C-978E-4146-997E-AA24C6B981DF}">
      <dsp:nvSpPr>
        <dsp:cNvPr id="0" name=""/>
        <dsp:cNvSpPr/>
      </dsp:nvSpPr>
      <dsp:spPr>
        <a:xfrm>
          <a:off x="5291021" y="824790"/>
          <a:ext cx="4641204" cy="3245962"/>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120000"/>
            </a:lnSpc>
            <a:spcBef>
              <a:spcPct val="0"/>
            </a:spcBef>
            <a:spcAft>
              <a:spcPct val="15000"/>
            </a:spcAft>
            <a:buChar char="•"/>
          </a:pPr>
          <a:r>
            <a:rPr lang="en-US" sz="2200" i="1" kern="1200">
              <a:latin typeface="Neue Haas Grotesk Text Pro"/>
            </a:rPr>
            <a:t>Help scale and layer onto other livestock initiatives to build resilience</a:t>
          </a:r>
          <a:endParaRPr lang="en-US" sz="2200" kern="1200">
            <a:latin typeface="Neue Haas Grotesk Text Pro"/>
          </a:endParaRPr>
        </a:p>
        <a:p>
          <a:pPr marL="228600" lvl="1" indent="-228600" algn="l" defTabSz="977900">
            <a:lnSpc>
              <a:spcPct val="120000"/>
            </a:lnSpc>
            <a:spcBef>
              <a:spcPct val="0"/>
            </a:spcBef>
            <a:spcAft>
              <a:spcPct val="15000"/>
            </a:spcAft>
            <a:buChar char="•"/>
          </a:pPr>
          <a:r>
            <a:rPr lang="en-US" sz="2200" i="1" kern="1200">
              <a:latin typeface="Neue Haas Grotesk Text Pro"/>
            </a:rPr>
            <a:t>Help scale to new regions once we prove the new index works</a:t>
          </a:r>
          <a:endParaRPr lang="en-US" sz="2200" kern="1200">
            <a:latin typeface="Neue Haas Grotesk Text Pro"/>
          </a:endParaRPr>
        </a:p>
        <a:p>
          <a:pPr marL="228600" lvl="1" indent="-228600" algn="l" defTabSz="977900">
            <a:lnSpc>
              <a:spcPct val="120000"/>
            </a:lnSpc>
            <a:spcBef>
              <a:spcPct val="0"/>
            </a:spcBef>
            <a:spcAft>
              <a:spcPct val="15000"/>
            </a:spcAft>
            <a:buChar char="•"/>
          </a:pPr>
          <a:r>
            <a:rPr lang="en-US" sz="2200" i="1" kern="1200">
              <a:latin typeface="Neue Haas Grotesk Text Pro"/>
            </a:rPr>
            <a:t>Link with linking livestock to sales</a:t>
          </a:r>
          <a:endParaRPr lang="en-US" sz="2200" kern="1200"/>
        </a:p>
      </dsp:txBody>
      <dsp:txXfrm>
        <a:off x="5291021" y="824790"/>
        <a:ext cx="4641204" cy="3245962"/>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132A9E-DC85-4BCF-ADEE-18527C00BA3B}" type="datetimeFigureOut">
              <a:rPr lang="en-KE" smtClean="0"/>
              <a:t>30/03/2026</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B339AC-EDD7-4287-AD6C-7743227C1622}" type="slidenum">
              <a:rPr lang="en-KE" smtClean="0"/>
              <a:t>‹#›</a:t>
            </a:fld>
            <a:endParaRPr lang="en-KE"/>
          </a:p>
        </p:txBody>
      </p:sp>
    </p:spTree>
    <p:extLst>
      <p:ext uri="{BB962C8B-B14F-4D97-AF65-F5344CB8AC3E}">
        <p14:creationId xmlns:p14="http://schemas.microsoft.com/office/powerpoint/2010/main" val="3470437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LOGOS OF ALL PARTNERS</a:t>
            </a:r>
            <a:endParaRPr lang="en-KE" dirty="0"/>
          </a:p>
        </p:txBody>
      </p:sp>
      <p:sp>
        <p:nvSpPr>
          <p:cNvPr id="4" name="Slide Number Placeholder 3"/>
          <p:cNvSpPr>
            <a:spLocks noGrp="1"/>
          </p:cNvSpPr>
          <p:nvPr>
            <p:ph type="sldNum" sz="quarter" idx="5"/>
          </p:nvPr>
        </p:nvSpPr>
        <p:spPr/>
        <p:txBody>
          <a:bodyPr/>
          <a:lstStyle/>
          <a:p>
            <a:fld id="{D1B339AC-EDD7-4287-AD6C-7743227C1622}" type="slidenum">
              <a:rPr lang="en-KE" smtClean="0"/>
              <a:t>1</a:t>
            </a:fld>
            <a:endParaRPr lang="en-KE"/>
          </a:p>
        </p:txBody>
      </p:sp>
    </p:spTree>
    <p:extLst>
      <p:ext uri="{BB962C8B-B14F-4D97-AF65-F5344CB8AC3E}">
        <p14:creationId xmlns:p14="http://schemas.microsoft.com/office/powerpoint/2010/main" val="767239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Ragnarök / Somalia 1991</a:t>
            </a:r>
            <a:endParaRPr lang="en-KE" dirty="0"/>
          </a:p>
        </p:txBody>
      </p:sp>
      <p:sp>
        <p:nvSpPr>
          <p:cNvPr id="4" name="Slide Number Placeholder 3"/>
          <p:cNvSpPr>
            <a:spLocks noGrp="1"/>
          </p:cNvSpPr>
          <p:nvPr>
            <p:ph type="sldNum" sz="quarter" idx="5"/>
          </p:nvPr>
        </p:nvSpPr>
        <p:spPr/>
        <p:txBody>
          <a:bodyPr/>
          <a:lstStyle/>
          <a:p>
            <a:fld id="{D1B339AC-EDD7-4287-AD6C-7743227C1622}" type="slidenum">
              <a:rPr lang="en-KE" smtClean="0"/>
              <a:t>2</a:t>
            </a:fld>
            <a:endParaRPr lang="en-KE"/>
          </a:p>
        </p:txBody>
      </p:sp>
    </p:spTree>
    <p:extLst>
      <p:ext uri="{BB962C8B-B14F-4D97-AF65-F5344CB8AC3E}">
        <p14:creationId xmlns:p14="http://schemas.microsoft.com/office/powerpoint/2010/main" val="2985453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Gill Sans MT"/>
                <a:ea typeface="+mn-lt"/>
                <a:cs typeface="+mn-lt"/>
              </a:rPr>
              <a:t>Droughts - push communities into poverty and increase their reliance on humanitarian aid, threatening their traditional way of life.</a:t>
            </a:r>
          </a:p>
          <a:p>
            <a:r>
              <a:rPr lang="en-US" b="1" dirty="0"/>
              <a:t>The Challenge: </a:t>
            </a:r>
            <a:br>
              <a:rPr lang="en-US" b="1" dirty="0"/>
            </a:br>
            <a:r>
              <a:rPr lang="en-US" b="1" dirty="0"/>
              <a:t>A Vicious Cycle</a:t>
            </a:r>
            <a:endParaRPr lang="en-US" dirty="0"/>
          </a:p>
          <a:p>
            <a:endParaRPr lang="en-US" dirty="0">
              <a:latin typeface="Gill Sans MT"/>
              <a:ea typeface="+mn-lt"/>
              <a:cs typeface="+mn-lt"/>
            </a:endParaRPr>
          </a:p>
        </p:txBody>
      </p:sp>
      <p:sp>
        <p:nvSpPr>
          <p:cNvPr id="4" name="Slide Number Placeholder 3"/>
          <p:cNvSpPr>
            <a:spLocks noGrp="1"/>
          </p:cNvSpPr>
          <p:nvPr>
            <p:ph type="sldNum" sz="quarter" idx="5"/>
          </p:nvPr>
        </p:nvSpPr>
        <p:spPr/>
        <p:txBody>
          <a:bodyPr/>
          <a:lstStyle/>
          <a:p>
            <a:fld id="{D1B339AC-EDD7-4287-AD6C-7743227C1622}" type="slidenum">
              <a:rPr lang="en-KE" smtClean="0"/>
              <a:t>3</a:t>
            </a:fld>
            <a:endParaRPr lang="en-KE"/>
          </a:p>
        </p:txBody>
      </p:sp>
    </p:spTree>
    <p:extLst>
      <p:ext uri="{BB962C8B-B14F-4D97-AF65-F5344CB8AC3E}">
        <p14:creationId xmlns:p14="http://schemas.microsoft.com/office/powerpoint/2010/main" val="1868179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KE" sz="1200" kern="1200" dirty="0">
                <a:solidFill>
                  <a:schemeClr val="tx1"/>
                </a:solidFill>
                <a:effectLst/>
                <a:latin typeface="+mn-lt"/>
                <a:ea typeface="+mn-ea"/>
                <a:cs typeface="+mn-cs"/>
              </a:rPr>
              <a:t>We do this by moving from a reactive response to an anticipatory action model using a bundled approach to Index-Based Livestock Insurance (IBLI).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IBLI allows for funds to be released before a crisis fully unfolds, enabling pastoralists to take proactive steps to prevent or lessen the impact of a drought, and ultimately reduce losses.</a:t>
            </a:r>
          </a:p>
          <a:p>
            <a:endParaRPr lang="en-KE" dirty="0"/>
          </a:p>
        </p:txBody>
      </p:sp>
      <p:sp>
        <p:nvSpPr>
          <p:cNvPr id="4" name="Slide Number Placeholder 3"/>
          <p:cNvSpPr>
            <a:spLocks noGrp="1"/>
          </p:cNvSpPr>
          <p:nvPr>
            <p:ph type="sldNum" sz="quarter" idx="5"/>
          </p:nvPr>
        </p:nvSpPr>
        <p:spPr/>
        <p:txBody>
          <a:bodyPr/>
          <a:lstStyle/>
          <a:p>
            <a:fld id="{D1B339AC-EDD7-4287-AD6C-7743227C1622}" type="slidenum">
              <a:rPr lang="en-KE" smtClean="0"/>
              <a:t>4</a:t>
            </a:fld>
            <a:endParaRPr lang="en-KE"/>
          </a:p>
        </p:txBody>
      </p:sp>
    </p:spTree>
    <p:extLst>
      <p:ext uri="{BB962C8B-B14F-4D97-AF65-F5344CB8AC3E}">
        <p14:creationId xmlns:p14="http://schemas.microsoft.com/office/powerpoint/2010/main" val="3710919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F0852-A0C6-9780-C0E6-A5B454147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4D6E70-169D-95BA-51A8-7B966F548A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E235DD-6805-D5D3-6731-A728EB772C06}"/>
              </a:ext>
            </a:extLst>
          </p:cNvPr>
          <p:cNvSpPr>
            <a:spLocks noGrp="1"/>
          </p:cNvSpPr>
          <p:nvPr>
            <p:ph type="body" idx="1"/>
          </p:nvPr>
        </p:nvSpPr>
        <p:spPr/>
        <p:txBody>
          <a:bodyPr/>
          <a:lstStyle/>
          <a:p>
            <a:r>
              <a:rPr lang="en-US" dirty="0"/>
              <a:t>Project Overview - visualization</a:t>
            </a:r>
            <a:endParaRPr lang="en-KE" dirty="0"/>
          </a:p>
        </p:txBody>
      </p:sp>
      <p:sp>
        <p:nvSpPr>
          <p:cNvPr id="4" name="Slide Number Placeholder 3">
            <a:extLst>
              <a:ext uri="{FF2B5EF4-FFF2-40B4-BE49-F238E27FC236}">
                <a16:creationId xmlns:a16="http://schemas.microsoft.com/office/drawing/2014/main" id="{571A1741-58F0-E833-C98F-FB62E379B760}"/>
              </a:ext>
            </a:extLst>
          </p:cNvPr>
          <p:cNvSpPr>
            <a:spLocks noGrp="1"/>
          </p:cNvSpPr>
          <p:nvPr>
            <p:ph type="sldNum" sz="quarter" idx="5"/>
          </p:nvPr>
        </p:nvSpPr>
        <p:spPr/>
        <p:txBody>
          <a:bodyPr/>
          <a:lstStyle/>
          <a:p>
            <a:fld id="{D1B339AC-EDD7-4287-AD6C-7743227C1622}" type="slidenum">
              <a:rPr lang="en-KE" smtClean="0"/>
              <a:t>5</a:t>
            </a:fld>
            <a:endParaRPr lang="en-KE"/>
          </a:p>
        </p:txBody>
      </p:sp>
    </p:spTree>
    <p:extLst>
      <p:ext uri="{BB962C8B-B14F-4D97-AF65-F5344CB8AC3E}">
        <p14:creationId xmlns:p14="http://schemas.microsoft.com/office/powerpoint/2010/main" val="2397454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g3c868695b13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9" name="Google Shape;799;g3c868695b13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t>Evolving </a:t>
            </a:r>
            <a:r>
              <a:rPr lang="en-GB" sz="1100" dirty="0" err="1"/>
              <a:t>bottneck’s</a:t>
            </a:r>
            <a:r>
              <a:rPr lang="en-GB" sz="1100" dirty="0"/>
              <a:t> and challenges</a:t>
            </a:r>
          </a:p>
          <a:p>
            <a:pPr marL="171450" lvl="0" indent="-171450" algn="l" rtl="0">
              <a:spcBef>
                <a:spcPts val="0"/>
              </a:spcBef>
              <a:spcAft>
                <a:spcPts val="0"/>
              </a:spcAft>
              <a:buFontTx/>
              <a:buChar char="-"/>
            </a:pPr>
            <a:r>
              <a:rPr lang="en-GB" sz="1100" dirty="0"/>
              <a:t>Arid &amp; semi-arid </a:t>
            </a:r>
          </a:p>
          <a:p>
            <a:pPr marL="171450" lvl="0" indent="-171450" algn="l" rtl="0">
              <a:spcBef>
                <a:spcPts val="0"/>
              </a:spcBef>
              <a:spcAft>
                <a:spcPts val="0"/>
              </a:spcAft>
              <a:buFontTx/>
              <a:buChar char="-"/>
            </a:pPr>
            <a:r>
              <a:rPr lang="en-GB" sz="1100" dirty="0"/>
              <a:t>Now its policy and regulatory</a:t>
            </a:r>
          </a:p>
          <a:p>
            <a:pPr marL="0" lvl="0" indent="0" algn="l" rtl="0">
              <a:spcBef>
                <a:spcPts val="1200"/>
              </a:spcBef>
              <a:spcAft>
                <a:spcPts val="0"/>
              </a:spcAft>
              <a:buClr>
                <a:schemeClr val="dk1"/>
              </a:buClr>
              <a:buSzPts val="1100"/>
              <a:buFont typeface="Arial"/>
              <a:buNone/>
            </a:pPr>
            <a:endParaRPr lang="en-GB" sz="1100" i="1" dirty="0">
              <a:solidFill>
                <a:srgbClr val="666666"/>
              </a:solidFill>
            </a:endParaRPr>
          </a:p>
          <a:p>
            <a:pPr marL="0" lvl="0" indent="0" algn="l" rtl="0">
              <a:spcBef>
                <a:spcPts val="1200"/>
              </a:spcBef>
              <a:spcAft>
                <a:spcPts val="0"/>
              </a:spcAft>
              <a:buClr>
                <a:schemeClr val="dk1"/>
              </a:buClr>
              <a:buSzPts val="1100"/>
              <a:buFont typeface="Arial"/>
              <a:buNone/>
            </a:pPr>
            <a:endParaRPr lang="en-GB" sz="1100" i="1" dirty="0">
              <a:solidFill>
                <a:srgbClr val="666666"/>
              </a:solidFill>
            </a:endParaRPr>
          </a:p>
          <a:p>
            <a:pPr marL="0" lvl="0" indent="0" algn="l" rtl="0">
              <a:spcBef>
                <a:spcPts val="1200"/>
              </a:spcBef>
              <a:spcAft>
                <a:spcPts val="0"/>
              </a:spcAft>
              <a:buClr>
                <a:schemeClr val="dk1"/>
              </a:buClr>
              <a:buSzPts val="1100"/>
              <a:buFont typeface="Arial"/>
              <a:buNone/>
            </a:pPr>
            <a:r>
              <a:rPr lang="en-GB" sz="1100" i="1" dirty="0">
                <a:solidFill>
                  <a:srgbClr val="666666"/>
                </a:solidFill>
              </a:rPr>
              <a:t>Choose a format:</a:t>
            </a:r>
          </a:p>
          <a:p>
            <a:pPr marL="0" lvl="0" indent="0" algn="l" rtl="0">
              <a:spcBef>
                <a:spcPts val="1200"/>
              </a:spcBef>
              <a:spcAft>
                <a:spcPts val="0"/>
              </a:spcAft>
              <a:buClr>
                <a:schemeClr val="dk1"/>
              </a:buClr>
              <a:buSzPts val="1100"/>
              <a:buFont typeface="Arial"/>
              <a:buNone/>
            </a:pPr>
            <a:r>
              <a:rPr lang="en-GB" sz="1100" b="1" i="1" dirty="0">
                <a:solidFill>
                  <a:srgbClr val="666666"/>
                </a:solidFill>
                <a:highlight>
                  <a:srgbClr val="FFFF00"/>
                </a:highlight>
              </a:rPr>
              <a:t>Option A – One Major Pivot</a:t>
            </a:r>
            <a:br>
              <a:rPr lang="en-GB" sz="1100" b="1" i="1" dirty="0">
                <a:highlight>
                  <a:srgbClr val="FFFF00"/>
                </a:highlight>
                <a:cs typeface="+mn-lt"/>
              </a:rPr>
            </a:br>
            <a:r>
              <a:rPr lang="en-GB" sz="1100" i="1" dirty="0">
                <a:solidFill>
                  <a:srgbClr val="666666"/>
                </a:solidFill>
                <a:highlight>
                  <a:srgbClr val="FFFF00"/>
                </a:highlight>
              </a:rPr>
              <a:t> What you changed and why.</a:t>
            </a:r>
          </a:p>
          <a:p>
            <a:pPr marL="0" lvl="0" indent="0" algn="l" rtl="0">
              <a:spcBef>
                <a:spcPts val="1200"/>
              </a:spcBef>
              <a:spcAft>
                <a:spcPts val="0"/>
              </a:spcAft>
              <a:buClr>
                <a:schemeClr val="dk1"/>
              </a:buClr>
              <a:buSzPts val="1100"/>
              <a:buFont typeface="Arial"/>
              <a:buNone/>
            </a:pPr>
            <a:r>
              <a:rPr lang="en-GB" sz="1100" b="0" i="1" dirty="0">
                <a:solidFill>
                  <a:srgbClr val="666666"/>
                </a:solidFill>
              </a:rPr>
              <a:t>Option B – Hard Truth Slide</a:t>
            </a:r>
            <a:br>
              <a:rPr lang="en-GB" sz="1100" b="0" i="1" dirty="0">
                <a:cs typeface="+mn-lt"/>
              </a:rPr>
            </a:br>
            <a:r>
              <a:rPr lang="en-GB" sz="1100" b="0" i="1" dirty="0">
                <a:solidFill>
                  <a:srgbClr val="666666"/>
                </a:solidFill>
              </a:rPr>
              <a:t> A constraint you underestimated.</a:t>
            </a:r>
          </a:p>
          <a:p>
            <a:pPr marL="0" lvl="0" indent="0" algn="l" rtl="0">
              <a:spcBef>
                <a:spcPts val="1200"/>
              </a:spcBef>
              <a:spcAft>
                <a:spcPts val="0"/>
              </a:spcAft>
              <a:buClr>
                <a:schemeClr val="dk1"/>
              </a:buClr>
              <a:buSzPts val="1100"/>
              <a:buFont typeface="Arial"/>
              <a:buNone/>
            </a:pPr>
            <a:r>
              <a:rPr lang="en-GB" sz="1100" b="0" i="1" dirty="0">
                <a:solidFill>
                  <a:srgbClr val="666666"/>
                </a:solidFill>
              </a:rPr>
              <a:t>Option C – Emerging Insight</a:t>
            </a:r>
            <a:br>
              <a:rPr lang="en-GB" sz="1100" b="0" i="1" dirty="0">
                <a:cs typeface="+mn-lt"/>
              </a:rPr>
            </a:br>
            <a:r>
              <a:rPr lang="en-GB" sz="1100" b="0" i="1" dirty="0">
                <a:solidFill>
                  <a:srgbClr val="666666"/>
                </a:solidFill>
              </a:rPr>
              <a:t> What the ecosystem is teaching you.</a:t>
            </a:r>
          </a:p>
          <a:p>
            <a:pPr>
              <a:buClr>
                <a:schemeClr val="dk1"/>
              </a:buClr>
              <a:buSzPts val="1100"/>
            </a:pPr>
            <a:r>
              <a:rPr lang="en-GB" sz="1100" b="0" i="1" dirty="0">
                <a:solidFill>
                  <a:srgbClr val="666666"/>
                </a:solidFill>
              </a:rPr>
              <a:t>This is where your authenticity differentiates you</a:t>
            </a:r>
            <a:br>
              <a:rPr lang="en-GB" sz="1100" i="1" dirty="0">
                <a:solidFill>
                  <a:srgbClr val="666666"/>
                </a:solidFill>
                <a:ea typeface="Calibri"/>
                <a:cs typeface="Calibri"/>
              </a:rPr>
            </a:br>
            <a:br>
              <a:rPr lang="en-GB" sz="1100" i="1" dirty="0">
                <a:solidFill>
                  <a:srgbClr val="666666"/>
                </a:solidFill>
                <a:ea typeface="Calibri"/>
                <a:cs typeface="Calibri"/>
              </a:rPr>
            </a:br>
            <a:r>
              <a:rPr lang="en-GB">
                <a:solidFill>
                  <a:srgbClr val="000000"/>
                </a:solidFill>
              </a:rPr>
              <a:t>Evolving bottneck’s and challenges</a:t>
            </a:r>
            <a:endParaRPr lang="en-US">
              <a:solidFill>
                <a:srgbClr val="444444"/>
              </a:solidFill>
            </a:endParaRPr>
          </a:p>
          <a:p>
            <a:pPr>
              <a:buSzPts val="1100"/>
              <a:buFont typeface="Arial"/>
            </a:pPr>
            <a:endParaRPr lang="en-GB" dirty="0">
              <a:solidFill>
                <a:srgbClr val="444444"/>
              </a:solidFill>
            </a:endParaRPr>
          </a:p>
          <a:p>
            <a:pPr marL="171450" indent="-171450">
              <a:buSzPts val="1100"/>
              <a:buFont typeface="Arial"/>
              <a:buChar char="•"/>
            </a:pPr>
            <a:r>
              <a:rPr lang="en-GB">
                <a:solidFill>
                  <a:srgbClr val="000000"/>
                </a:solidFill>
              </a:rPr>
              <a:t>Arid &amp; semi-arid </a:t>
            </a:r>
            <a:endParaRPr lang="en-US">
              <a:solidFill>
                <a:srgbClr val="444444"/>
              </a:solidFill>
            </a:endParaRPr>
          </a:p>
          <a:p>
            <a:pPr marL="171450" indent="-171450">
              <a:buSzPts val="1100"/>
              <a:buFont typeface="Arial"/>
              <a:buChar char="•"/>
            </a:pPr>
            <a:r>
              <a:rPr lang="en-GB">
                <a:solidFill>
                  <a:srgbClr val="000000"/>
                </a:solidFill>
              </a:rPr>
              <a:t>Now its policy and regulatory</a:t>
            </a:r>
            <a:endParaRPr lang="en-GB"/>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This approach is designed around 3 core pillars where we aim to ensure the development of an equitable, affordable, and sustainable solution that can last far beyond this project and empower pastoralist to protect themselves, their assets, and their futures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If we are able to achieve these 3 pillars, we hope to prevent negative coping mechanisms such as the premature sale of livestock, the depletion of other household assets, and displacement. </a:t>
            </a: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first pillar focuses on strengthening the regulatory environment at both the federal and local level to ensure the smooth rollout and management of the product.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Our second goal </a:t>
            </a:r>
            <a:r>
              <a:rPr lang="en-US" sz="1200" kern="1200" dirty="0">
                <a:solidFill>
                  <a:schemeClr val="tx1"/>
                </a:solidFill>
                <a:effectLst/>
                <a:latin typeface="+mn-lt"/>
                <a:ea typeface="+mn-ea"/>
                <a:cs typeface="+mn-cs"/>
              </a:rPr>
              <a:t>is to create a bundled financial services package for pastoralists that combines insurance, credit, and subsidized inputs to meet their needs more effectively.</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05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will help by:</a:t>
            </a:r>
            <a:endParaRPr lang="en-US" sz="105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Protecting their livestock.</a:t>
            </a:r>
            <a:endParaRPr lang="en-US" sz="105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Giving them access to capital.</a:t>
            </a:r>
            <a:endParaRPr lang="en-US" sz="105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And lowering the cost of vital resources while increasing access to them.</a:t>
            </a:r>
            <a:endParaRPr lang="en-US" sz="105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To reduce risk and ensure uptake, </a:t>
            </a:r>
            <a:r>
              <a:rPr lang="en-US" sz="1200" kern="1200" dirty="0">
                <a:solidFill>
                  <a:schemeClr val="tx1"/>
                </a:solidFill>
                <a:effectLst/>
                <a:latin typeface="+mn-lt"/>
                <a:ea typeface="+mn-ea"/>
                <a:cs typeface="+mn-cs"/>
              </a:rPr>
              <a:t>We will leverage lessons from ILRI's work in Kenya and federal Somalia, to embed real-time "willingness-to-pay" research, choice experiments, and real-time uptake monitoring to learn the needs and wants of pastoralists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will also explore innovative lending terms and embed our insurance product into existing group credit and savings schemes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0"/>
            <a:r>
              <a:rPr lang="en-US" sz="1200" b="1" u="none" strike="noStrike" kern="1200" dirty="0">
                <a:solidFill>
                  <a:schemeClr val="tx1"/>
                </a:solidFill>
                <a:effectLst/>
                <a:latin typeface="+mn-lt"/>
                <a:ea typeface="+mn-ea"/>
                <a:cs typeface="+mn-cs"/>
              </a:rPr>
              <a:t>Lastly, we will work to design &amp; develop a new multi-index model </a:t>
            </a:r>
            <a:r>
              <a:rPr lang="en-US" sz="1200" u="none" strike="noStrike" kern="1200" dirty="0">
                <a:solidFill>
                  <a:schemeClr val="tx1"/>
                </a:solidFill>
                <a:effectLst/>
                <a:latin typeface="+mn-lt"/>
                <a:ea typeface="+mn-ea"/>
                <a:cs typeface="+mn-cs"/>
              </a:rPr>
              <a:t>built on real-time data, combining 2 indices’: SPEI and Leaf Area Index (LAI) to:</a:t>
            </a:r>
            <a:endParaRPr lang="en-US" sz="1050" u="none" strike="noStrike" kern="1200" dirty="0">
              <a:solidFill>
                <a:schemeClr val="tx1"/>
              </a:solidFill>
              <a:effectLst/>
              <a:latin typeface="+mn-lt"/>
              <a:ea typeface="+mn-ea"/>
              <a:cs typeface="+mn-cs"/>
            </a:endParaRPr>
          </a:p>
          <a:p>
            <a:pPr lvl="1"/>
            <a:r>
              <a:rPr lang="en-US" sz="1200" u="none" strike="noStrike" kern="1200" dirty="0">
                <a:solidFill>
                  <a:schemeClr val="tx1"/>
                </a:solidFill>
                <a:effectLst/>
                <a:latin typeface="+mn-lt"/>
                <a:ea typeface="+mn-ea"/>
                <a:cs typeface="+mn-cs"/>
              </a:rPr>
              <a:t>better capture the challenges pastoralists face </a:t>
            </a:r>
            <a:endParaRPr lang="en-US" sz="1050" u="none" strike="noStrike" kern="1200" dirty="0">
              <a:solidFill>
                <a:schemeClr val="tx1"/>
              </a:solidFill>
              <a:effectLst/>
              <a:latin typeface="+mn-lt"/>
              <a:ea typeface="+mn-ea"/>
              <a:cs typeface="+mn-cs"/>
            </a:endParaRPr>
          </a:p>
          <a:p>
            <a:pPr lvl="1"/>
            <a:r>
              <a:rPr lang="en-US" sz="1200" u="none" strike="noStrike" kern="1200" dirty="0">
                <a:solidFill>
                  <a:schemeClr val="tx1"/>
                </a:solidFill>
                <a:effectLst/>
                <a:latin typeface="+mn-lt"/>
                <a:ea typeface="+mn-ea"/>
                <a:cs typeface="+mn-cs"/>
              </a:rPr>
              <a:t>and significantly reduce basis risk,</a:t>
            </a:r>
            <a:endParaRPr lang="en-US" sz="1050" u="none" strike="noStrike" kern="1200" dirty="0">
              <a:solidFill>
                <a:schemeClr val="tx1"/>
              </a:solidFill>
              <a:effectLst/>
              <a:latin typeface="+mn-lt"/>
              <a:ea typeface="+mn-ea"/>
              <a:cs typeface="+mn-cs"/>
            </a:endParaRPr>
          </a:p>
          <a:p>
            <a:pPr lvl="1"/>
            <a:r>
              <a:rPr lang="en-US" sz="1200" u="none" strike="noStrike" kern="1200" dirty="0">
                <a:solidFill>
                  <a:schemeClr val="tx1"/>
                </a:solidFill>
                <a:effectLst/>
                <a:latin typeface="+mn-lt"/>
                <a:ea typeface="+mn-ea"/>
                <a:cs typeface="+mn-cs"/>
              </a:rPr>
              <a:t>providing us the ability to build more reliable triggers for payouts. </a:t>
            </a:r>
            <a:endParaRPr lang="en-US" sz="1050" u="none" strike="noStrike"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050" kern="1200" dirty="0">
              <a:solidFill>
                <a:schemeClr val="tx1"/>
              </a:solidFill>
              <a:effectLst/>
              <a:latin typeface="+mn-lt"/>
              <a:ea typeface="+mn-ea"/>
              <a:cs typeface="+mn-cs"/>
            </a:endParaRPr>
          </a:p>
          <a:p>
            <a:pPr lvl="0"/>
            <a:r>
              <a:rPr lang="en-US" sz="1200" u="none" strike="noStrike" kern="1200" dirty="0">
                <a:solidFill>
                  <a:schemeClr val="tx1"/>
                </a:solidFill>
                <a:effectLst/>
                <a:latin typeface="+mn-lt"/>
                <a:ea typeface="+mn-ea"/>
                <a:cs typeface="+mn-cs"/>
              </a:rPr>
              <a:t>With this new approach, we aim to reduce payout timelines, and get funds to herders within a maximum of 4 weeks from a trigger. </a:t>
            </a:r>
            <a:endParaRPr lang="en-US" sz="105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1B339AC-EDD7-4287-AD6C-7743227C1622}" type="slidenum">
              <a:rPr lang="en-KE" smtClean="0"/>
              <a:t>7</a:t>
            </a:fld>
            <a:endParaRPr lang="en-KE"/>
          </a:p>
        </p:txBody>
      </p:sp>
    </p:spTree>
    <p:extLst>
      <p:ext uri="{BB962C8B-B14F-4D97-AF65-F5344CB8AC3E}">
        <p14:creationId xmlns:p14="http://schemas.microsoft.com/office/powerpoint/2010/main" val="274924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3c868695b13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3c868695b13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3c868695b13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3c868695b13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GB" dirty="0"/>
              <a:t>Areas for Collaboration – data</a:t>
            </a:r>
            <a:r>
              <a:rPr lang="en-GB"/>
              <a:t> resources</a:t>
            </a:r>
            <a:r>
              <a:rPr lang="en-GB" dirty="0"/>
              <a:t>, policy development – localized from federal level, linking to existing other livestock initiatives.</a:t>
            </a:r>
            <a:r>
              <a:rPr lang="en-GB"/>
              <a:t> Integration into cultural and religious structures to give legitimacy</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Strategic Partners to help look at linking livestock to sales</a:t>
            </a:r>
          </a:p>
          <a:p>
            <a:pPr marL="0" lvl="0" indent="0" algn="l" rtl="0">
              <a:spcBef>
                <a:spcPts val="0"/>
              </a:spcBef>
              <a:spcAft>
                <a:spcPts val="0"/>
              </a:spcAft>
              <a:buNone/>
            </a:pP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Future</a:t>
            </a:r>
            <a:endParaRPr lang="en-KE" dirty="0"/>
          </a:p>
        </p:txBody>
      </p:sp>
      <p:sp>
        <p:nvSpPr>
          <p:cNvPr id="4" name="Slide Number Placeholder 3"/>
          <p:cNvSpPr>
            <a:spLocks noGrp="1"/>
          </p:cNvSpPr>
          <p:nvPr>
            <p:ph type="sldNum" sz="quarter" idx="5"/>
          </p:nvPr>
        </p:nvSpPr>
        <p:spPr/>
        <p:txBody>
          <a:bodyPr/>
          <a:lstStyle/>
          <a:p>
            <a:fld id="{D1B339AC-EDD7-4287-AD6C-7743227C1622}" type="slidenum">
              <a:rPr lang="en-KE" smtClean="0"/>
              <a:t>10</a:t>
            </a:fld>
            <a:endParaRPr lang="en-KE"/>
          </a:p>
        </p:txBody>
      </p:sp>
    </p:spTree>
    <p:extLst>
      <p:ext uri="{BB962C8B-B14F-4D97-AF65-F5344CB8AC3E}">
        <p14:creationId xmlns:p14="http://schemas.microsoft.com/office/powerpoint/2010/main" val="461433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3/30/26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40478730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3/30/26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516258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dirty="0"/>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04895F6E-3D02-4292-95D1-C62B3126321B}" type="datetimeFigureOut">
              <a:rPr lang="en-US" dirty="0"/>
              <a:t>3/30/26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509485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DCB5ACB-D10C-44A8-9570-124370F4CB38}" type="datetimeFigureOut">
              <a:rPr lang="en-US" dirty="0"/>
              <a:t>3/30/26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575095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B8D84F4-0E7A-4BDE-98C6-AE68FB974645}" type="datetimeFigureOut">
              <a:rPr lang="en-US" dirty="0"/>
              <a:t>3/30/26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057189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CBEFF1D8-9801-4C4B-92F3-66C9A863BD74}" type="datetimeFigureOut">
              <a:rPr lang="en-US" dirty="0"/>
              <a:t>3/30/26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146718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1FE8FD-B23E-4E1A-83EF-0847EBEA0105}" type="datetimeFigureOut">
              <a:rPr lang="en-US" dirty="0"/>
              <a:t>3/30/26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992546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DDF891E-A7C2-465C-AD39-8EDCB0F58E3C}" type="datetimeFigureOut">
              <a:rPr lang="en-US" dirty="0"/>
              <a:t>3/30/26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487967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p:nvPr>
        </p:nvSpPr>
        <p:spPr>
          <a:xfrm>
            <a:off x="5063319" y="657103"/>
            <a:ext cx="6483687" cy="55559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39F93E5-AFB6-485C-8E3C-32F92A07875F}" type="datetimeFigureOut">
              <a:rPr lang="en-US" dirty="0"/>
              <a:t>3/30/26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700785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F7E76D0F-5A12-4D0A-80B0-1A6122B61E7B}" type="datetimeFigureOut">
              <a:rPr lang="en-US" dirty="0"/>
              <a:t>3/30/26</a:t>
            </a:fld>
            <a:endParaRPr lang="en-US" dirty="0"/>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483990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8B9E8C84-89CA-44AB-B0BE-5C91BAF75478}" type="datetimeFigureOut">
              <a:rPr lang="en-US" dirty="0"/>
              <a:t>3/30/26</a:t>
            </a:fld>
            <a:endParaRPr lang="en-US" dirty="0"/>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958704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6"/>
            <a:ext cx="11360800" cy="76356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4"/>
            <a:ext cx="5333200" cy="4555080"/>
          </a:xfrm>
          <a:prstGeom prst="rect">
            <a:avLst/>
          </a:prstGeom>
        </p:spPr>
        <p:txBody>
          <a:bodyPr spcFirstLastPara="1" wrap="square" lIns="91425" tIns="91425" rIns="91425" bIns="91425" anchor="t" anchorCtr="0">
            <a:normAutofit/>
          </a:bodyPr>
          <a:lstStyle>
            <a:lvl1pPr marL="548640" lvl="0" indent="-381000">
              <a:spcBef>
                <a:spcPts val="0"/>
              </a:spcBef>
              <a:spcAft>
                <a:spcPts val="0"/>
              </a:spcAft>
              <a:buSzPts val="1400"/>
              <a:buChar char="●"/>
              <a:defRPr sz="1680"/>
            </a:lvl1pPr>
            <a:lvl2pPr marL="1097280" lvl="1" indent="-365760">
              <a:spcBef>
                <a:spcPts val="0"/>
              </a:spcBef>
              <a:spcAft>
                <a:spcPts val="0"/>
              </a:spcAft>
              <a:buSzPts val="1200"/>
              <a:buChar char="○"/>
              <a:defRPr sz="1440"/>
            </a:lvl2pPr>
            <a:lvl3pPr marL="1645920" lvl="2" indent="-365760">
              <a:spcBef>
                <a:spcPts val="0"/>
              </a:spcBef>
              <a:spcAft>
                <a:spcPts val="0"/>
              </a:spcAft>
              <a:buSzPts val="1200"/>
              <a:buChar char="■"/>
              <a:defRPr sz="1440"/>
            </a:lvl3pPr>
            <a:lvl4pPr marL="2194560" lvl="3" indent="-365760">
              <a:spcBef>
                <a:spcPts val="0"/>
              </a:spcBef>
              <a:spcAft>
                <a:spcPts val="0"/>
              </a:spcAft>
              <a:buSzPts val="1200"/>
              <a:buChar char="●"/>
              <a:defRPr sz="1440"/>
            </a:lvl4pPr>
            <a:lvl5pPr marL="2743200" lvl="4" indent="-365760">
              <a:spcBef>
                <a:spcPts val="0"/>
              </a:spcBef>
              <a:spcAft>
                <a:spcPts val="0"/>
              </a:spcAft>
              <a:buSzPts val="1200"/>
              <a:buChar char="○"/>
              <a:defRPr sz="1440"/>
            </a:lvl5pPr>
            <a:lvl6pPr marL="3291840" lvl="5" indent="-365760">
              <a:spcBef>
                <a:spcPts val="0"/>
              </a:spcBef>
              <a:spcAft>
                <a:spcPts val="0"/>
              </a:spcAft>
              <a:buSzPts val="1200"/>
              <a:buChar char="■"/>
              <a:defRPr sz="1440"/>
            </a:lvl6pPr>
            <a:lvl7pPr marL="3840480" lvl="6" indent="-365760">
              <a:spcBef>
                <a:spcPts val="0"/>
              </a:spcBef>
              <a:spcAft>
                <a:spcPts val="0"/>
              </a:spcAft>
              <a:buSzPts val="1200"/>
              <a:buChar char="●"/>
              <a:defRPr sz="1440"/>
            </a:lvl7pPr>
            <a:lvl8pPr marL="4389120" lvl="7" indent="-365760">
              <a:spcBef>
                <a:spcPts val="0"/>
              </a:spcBef>
              <a:spcAft>
                <a:spcPts val="0"/>
              </a:spcAft>
              <a:buSzPts val="1200"/>
              <a:buChar char="○"/>
              <a:defRPr sz="1440"/>
            </a:lvl8pPr>
            <a:lvl9pPr marL="4937760" lvl="8" indent="-365760">
              <a:spcBef>
                <a:spcPts val="0"/>
              </a:spcBef>
              <a:spcAft>
                <a:spcPts val="0"/>
              </a:spcAft>
              <a:buSzPts val="1200"/>
              <a:buChar char="■"/>
              <a:defRPr sz="1440"/>
            </a:lvl9pPr>
          </a:lstStyle>
          <a:p>
            <a:endParaRPr/>
          </a:p>
        </p:txBody>
      </p:sp>
      <p:sp>
        <p:nvSpPr>
          <p:cNvPr id="23" name="Google Shape;23;p5"/>
          <p:cNvSpPr txBox="1">
            <a:spLocks noGrp="1"/>
          </p:cNvSpPr>
          <p:nvPr>
            <p:ph type="body" idx="2"/>
          </p:nvPr>
        </p:nvSpPr>
        <p:spPr>
          <a:xfrm>
            <a:off x="6443200" y="1536634"/>
            <a:ext cx="5333200" cy="4555080"/>
          </a:xfrm>
          <a:prstGeom prst="rect">
            <a:avLst/>
          </a:prstGeom>
        </p:spPr>
        <p:txBody>
          <a:bodyPr spcFirstLastPara="1" wrap="square" lIns="91425" tIns="91425" rIns="91425" bIns="91425" anchor="t" anchorCtr="0">
            <a:normAutofit/>
          </a:bodyPr>
          <a:lstStyle>
            <a:lvl1pPr marL="548640" lvl="0" indent="-381000">
              <a:spcBef>
                <a:spcPts val="0"/>
              </a:spcBef>
              <a:spcAft>
                <a:spcPts val="0"/>
              </a:spcAft>
              <a:buSzPts val="1400"/>
              <a:buChar char="●"/>
              <a:defRPr sz="1680"/>
            </a:lvl1pPr>
            <a:lvl2pPr marL="1097280" lvl="1" indent="-365760">
              <a:spcBef>
                <a:spcPts val="0"/>
              </a:spcBef>
              <a:spcAft>
                <a:spcPts val="0"/>
              </a:spcAft>
              <a:buSzPts val="1200"/>
              <a:buChar char="○"/>
              <a:defRPr sz="1440"/>
            </a:lvl2pPr>
            <a:lvl3pPr marL="1645920" lvl="2" indent="-365760">
              <a:spcBef>
                <a:spcPts val="0"/>
              </a:spcBef>
              <a:spcAft>
                <a:spcPts val="0"/>
              </a:spcAft>
              <a:buSzPts val="1200"/>
              <a:buChar char="■"/>
              <a:defRPr sz="1440"/>
            </a:lvl3pPr>
            <a:lvl4pPr marL="2194560" lvl="3" indent="-365760">
              <a:spcBef>
                <a:spcPts val="0"/>
              </a:spcBef>
              <a:spcAft>
                <a:spcPts val="0"/>
              </a:spcAft>
              <a:buSzPts val="1200"/>
              <a:buChar char="●"/>
              <a:defRPr sz="1440"/>
            </a:lvl4pPr>
            <a:lvl5pPr marL="2743200" lvl="4" indent="-365760">
              <a:spcBef>
                <a:spcPts val="0"/>
              </a:spcBef>
              <a:spcAft>
                <a:spcPts val="0"/>
              </a:spcAft>
              <a:buSzPts val="1200"/>
              <a:buChar char="○"/>
              <a:defRPr sz="1440"/>
            </a:lvl5pPr>
            <a:lvl6pPr marL="3291840" lvl="5" indent="-365760">
              <a:spcBef>
                <a:spcPts val="0"/>
              </a:spcBef>
              <a:spcAft>
                <a:spcPts val="0"/>
              </a:spcAft>
              <a:buSzPts val="1200"/>
              <a:buChar char="■"/>
              <a:defRPr sz="1440"/>
            </a:lvl6pPr>
            <a:lvl7pPr marL="3840480" lvl="6" indent="-365760">
              <a:spcBef>
                <a:spcPts val="0"/>
              </a:spcBef>
              <a:spcAft>
                <a:spcPts val="0"/>
              </a:spcAft>
              <a:buSzPts val="1200"/>
              <a:buChar char="●"/>
              <a:defRPr sz="1440"/>
            </a:lvl7pPr>
            <a:lvl8pPr marL="4389120" lvl="7" indent="-365760">
              <a:spcBef>
                <a:spcPts val="0"/>
              </a:spcBef>
              <a:spcAft>
                <a:spcPts val="0"/>
              </a:spcAft>
              <a:buSzPts val="1200"/>
              <a:buChar char="○"/>
              <a:defRPr sz="1440"/>
            </a:lvl8pPr>
            <a:lvl9pPr marL="4937760" lvl="8" indent="-365760">
              <a:spcBef>
                <a:spcPts val="0"/>
              </a:spcBef>
              <a:spcAft>
                <a:spcPts val="0"/>
              </a:spcAft>
              <a:buSzPts val="1200"/>
              <a:buChar char="■"/>
              <a:defRPr sz="1440"/>
            </a:lvl9pPr>
          </a:lstStyle>
          <a:p>
            <a:endParaRPr/>
          </a:p>
        </p:txBody>
      </p:sp>
      <p:sp>
        <p:nvSpPr>
          <p:cNvPr id="24" name="Google Shape;24;p5"/>
          <p:cNvSpPr txBox="1">
            <a:spLocks noGrp="1"/>
          </p:cNvSpPr>
          <p:nvPr>
            <p:ph type="sldNum" idx="12"/>
          </p:nvPr>
        </p:nvSpPr>
        <p:spPr>
          <a:xfrm>
            <a:off x="11296611" y="6217622"/>
            <a:ext cx="731600" cy="52488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90466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6"/>
            <a:ext cx="11360800" cy="76356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4"/>
            <a:ext cx="11360800" cy="4555080"/>
          </a:xfrm>
          <a:prstGeom prst="rect">
            <a:avLst/>
          </a:prstGeom>
        </p:spPr>
        <p:txBody>
          <a:bodyPr spcFirstLastPara="1" wrap="square" lIns="91425" tIns="91425" rIns="91425" bIns="91425" anchor="t" anchorCtr="0">
            <a:normAutofit/>
          </a:bodyPr>
          <a:lstStyle>
            <a:lvl1pPr marL="548640" lvl="0" indent="-411480">
              <a:spcBef>
                <a:spcPts val="0"/>
              </a:spcBef>
              <a:spcAft>
                <a:spcPts val="0"/>
              </a:spcAft>
              <a:buSzPts val="1800"/>
              <a:buChar char="●"/>
              <a:defRPr/>
            </a:lvl1pPr>
            <a:lvl2pPr marL="1097280" lvl="1" indent="-381000">
              <a:spcBef>
                <a:spcPts val="0"/>
              </a:spcBef>
              <a:spcAft>
                <a:spcPts val="0"/>
              </a:spcAft>
              <a:buSzPts val="1400"/>
              <a:buChar char="○"/>
              <a:defRPr/>
            </a:lvl2pPr>
            <a:lvl3pPr marL="1645920" lvl="2" indent="-381000">
              <a:spcBef>
                <a:spcPts val="0"/>
              </a:spcBef>
              <a:spcAft>
                <a:spcPts val="0"/>
              </a:spcAft>
              <a:buSzPts val="1400"/>
              <a:buChar char="■"/>
              <a:defRPr/>
            </a:lvl3pPr>
            <a:lvl4pPr marL="2194560" lvl="3" indent="-381000">
              <a:spcBef>
                <a:spcPts val="0"/>
              </a:spcBef>
              <a:spcAft>
                <a:spcPts val="0"/>
              </a:spcAft>
              <a:buSzPts val="1400"/>
              <a:buChar char="●"/>
              <a:defRPr/>
            </a:lvl4pPr>
            <a:lvl5pPr marL="2743200" lvl="4" indent="-381000">
              <a:spcBef>
                <a:spcPts val="0"/>
              </a:spcBef>
              <a:spcAft>
                <a:spcPts val="0"/>
              </a:spcAft>
              <a:buSzPts val="1400"/>
              <a:buChar char="○"/>
              <a:defRPr/>
            </a:lvl5pPr>
            <a:lvl6pPr marL="3291840" lvl="5" indent="-381000">
              <a:spcBef>
                <a:spcPts val="0"/>
              </a:spcBef>
              <a:spcAft>
                <a:spcPts val="0"/>
              </a:spcAft>
              <a:buSzPts val="1400"/>
              <a:buChar char="■"/>
              <a:defRPr/>
            </a:lvl6pPr>
            <a:lvl7pPr marL="3840480" lvl="6" indent="-381000">
              <a:spcBef>
                <a:spcPts val="0"/>
              </a:spcBef>
              <a:spcAft>
                <a:spcPts val="0"/>
              </a:spcAft>
              <a:buSzPts val="1400"/>
              <a:buChar char="●"/>
              <a:defRPr/>
            </a:lvl7pPr>
            <a:lvl8pPr marL="4389120" lvl="7" indent="-381000">
              <a:spcBef>
                <a:spcPts val="0"/>
              </a:spcBef>
              <a:spcAft>
                <a:spcPts val="0"/>
              </a:spcAft>
              <a:buSzPts val="1400"/>
              <a:buChar char="○"/>
              <a:defRPr/>
            </a:lvl8pPr>
            <a:lvl9pPr marL="4937760" lvl="8" indent="-3810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2"/>
            <a:ext cx="731600" cy="52488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180927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3A332BE1-279E-4118-9FE3-7952B079A510}" type="datetimeFigureOut">
              <a:rPr lang="en-US" dirty="0"/>
              <a:t>3/30/26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dirty="0"/>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dirty="0"/>
              <a:t>‹#›</a:t>
            </a:fld>
            <a:endParaRPr lang="en-US" dirty="0"/>
          </a:p>
        </p:txBody>
      </p:sp>
    </p:spTree>
    <p:extLst>
      <p:ext uri="{BB962C8B-B14F-4D97-AF65-F5344CB8AC3E}">
        <p14:creationId xmlns:p14="http://schemas.microsoft.com/office/powerpoint/2010/main" val="18003683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image" Target="../media/image5.png"/><Relationship Id="rId5" Type="http://schemas.openxmlformats.org/officeDocument/2006/relationships/diagramQuickStyle" Target="../diagrams/quickStyle2.xml"/><Relationship Id="rId10" Type="http://schemas.openxmlformats.org/officeDocument/2006/relationships/image" Target="../media/image4.jpeg"/><Relationship Id="rId4" Type="http://schemas.openxmlformats.org/officeDocument/2006/relationships/diagramLayout" Target="../diagrams/layout2.xm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7.jpe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9.png"/><Relationship Id="rId10" Type="http://schemas.openxmlformats.org/officeDocument/2006/relationships/image" Target="../media/image6.jpeg"/><Relationship Id="rId4" Type="http://schemas.openxmlformats.org/officeDocument/2006/relationships/image" Target="../media/image18.jpe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standing next to a group of camels&#10;&#10;AI-generated content may be incorrect.">
            <a:extLst>
              <a:ext uri="{FF2B5EF4-FFF2-40B4-BE49-F238E27FC236}">
                <a16:creationId xmlns:a16="http://schemas.microsoft.com/office/drawing/2014/main" id="{51C5EEA6-4D80-35A9-5956-40AB48FB192F}"/>
              </a:ext>
            </a:extLst>
          </p:cNvPr>
          <p:cNvPicPr>
            <a:picLocks noChangeAspect="1"/>
          </p:cNvPicPr>
          <p:nvPr/>
        </p:nvPicPr>
        <p:blipFill>
          <a:blip r:embed="rId3"/>
          <a:srcRect t="11021" b="13979"/>
          <a:stretch>
            <a:fillRect/>
          </a:stretch>
        </p:blipFill>
        <p:spPr>
          <a:xfrm>
            <a:off x="2259" y="10"/>
            <a:ext cx="12191999" cy="6857990"/>
          </a:xfrm>
          <a:prstGeom prst="rect">
            <a:avLst/>
          </a:prstGeom>
        </p:spPr>
      </p:pic>
      <p:sp>
        <p:nvSpPr>
          <p:cNvPr id="35" name="Rectangle 3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233992-96C4-0F62-D49A-284038CB87EB}"/>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dirty="0">
                <a:solidFill>
                  <a:srgbClr val="FFFFFF"/>
                </a:solidFill>
                <a:latin typeface="Gill Sans MT"/>
              </a:rPr>
              <a:t>FIRM II</a:t>
            </a:r>
          </a:p>
        </p:txBody>
      </p:sp>
      <p:sp>
        <p:nvSpPr>
          <p:cNvPr id="3" name="Subtitle 2">
            <a:extLst>
              <a:ext uri="{FF2B5EF4-FFF2-40B4-BE49-F238E27FC236}">
                <a16:creationId xmlns:a16="http://schemas.microsoft.com/office/drawing/2014/main" id="{A379C6E3-92C8-F34A-F0EE-B06C9E6A0714}"/>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chor="t">
            <a:normAutofit/>
          </a:bodyPr>
          <a:lstStyle/>
          <a:p>
            <a:r>
              <a:rPr lang="en-US" dirty="0">
                <a:solidFill>
                  <a:srgbClr val="FFFFFF"/>
                </a:solidFill>
                <a:latin typeface="Gill Sans MT"/>
              </a:rPr>
              <a:t>Financial Innovation &amp; Resource Mobilization Project – Index Insurance</a:t>
            </a:r>
          </a:p>
          <a:p>
            <a:r>
              <a:rPr lang="en-US" dirty="0">
                <a:solidFill>
                  <a:srgbClr val="FFFFFF"/>
                </a:solidFill>
                <a:latin typeface="Gill Sans MT"/>
              </a:rPr>
              <a:t>Transition to Scale </a:t>
            </a:r>
          </a:p>
        </p:txBody>
      </p:sp>
      <p:sp>
        <p:nvSpPr>
          <p:cNvPr id="5" name="Rectangle 6">
            <a:extLst>
              <a:ext uri="{FF2B5EF4-FFF2-40B4-BE49-F238E27FC236}">
                <a16:creationId xmlns:a16="http://schemas.microsoft.com/office/drawing/2014/main" id="{2CF21B24-2753-2D53-EF99-2D6969EEDF36}"/>
              </a:ext>
            </a:extLst>
          </p:cNvPr>
          <p:cNvSpPr>
            <a:spLocks noChangeArrowheads="1"/>
          </p:cNvSpPr>
          <p:nvPr/>
        </p:nvSpPr>
        <p:spPr bwMode="auto">
          <a:xfrm>
            <a:off x="1840089" y="510898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7">
            <a:extLst>
              <a:ext uri="{FF2B5EF4-FFF2-40B4-BE49-F238E27FC236}">
                <a16:creationId xmlns:a16="http://schemas.microsoft.com/office/drawing/2014/main" id="{B8C0D398-194B-7EF4-1468-B1A000910F28}"/>
              </a:ext>
            </a:extLst>
          </p:cNvPr>
          <p:cNvSpPr>
            <a:spLocks noChangeArrowheads="1"/>
          </p:cNvSpPr>
          <p:nvPr/>
        </p:nvSpPr>
        <p:spPr bwMode="auto">
          <a:xfrm>
            <a:off x="1300339" y="556618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en-US" sz="1200" b="1" i="0" u="none" strike="noStrike" cap="none" normalizeH="0" baseline="0">
                <a:ln>
                  <a:noFill/>
                </a:ln>
                <a:solidFill>
                  <a:srgbClr val="FF0000"/>
                </a:solidFill>
                <a:effectLst/>
                <a:latin typeface="Open Sans" panose="020B0606030504020204" pitchFamily="34" charset="0"/>
                <a:ea typeface="Times New Roman" panose="02020603050405020304" pitchFamily="18" charset="0"/>
                <a:cs typeface="Times New Roman" panose="02020603050405020304" pitchFamily="18" charset="0"/>
              </a:rPr>
              <a:t>              </a:t>
            </a:r>
            <a:endParaRPr kumimoji="0" lang="en-CA" altLang="en-US" sz="1800" b="0" i="0" u="none" strike="noStrike" cap="none" normalizeH="0" baseline="0">
              <a:ln>
                <a:noFill/>
              </a:ln>
              <a:solidFill>
                <a:schemeClr val="tx1"/>
              </a:solidFill>
              <a:effectLst/>
              <a:latin typeface="Arial" panose="020B0604020202020204" pitchFamily="34" charset="0"/>
            </a:endParaRPr>
          </a:p>
        </p:txBody>
      </p:sp>
      <p:sp>
        <p:nvSpPr>
          <p:cNvPr id="9" name="Rectangle: Rounded Corners 8">
            <a:extLst>
              <a:ext uri="{FF2B5EF4-FFF2-40B4-BE49-F238E27FC236}">
                <a16:creationId xmlns:a16="http://schemas.microsoft.com/office/drawing/2014/main" id="{46DCF61A-DDF0-3E2B-3854-3593BC1B502C}"/>
              </a:ext>
            </a:extLst>
          </p:cNvPr>
          <p:cNvSpPr/>
          <p:nvPr/>
        </p:nvSpPr>
        <p:spPr>
          <a:xfrm>
            <a:off x="-688623" y="5609931"/>
            <a:ext cx="12880623" cy="117034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ADRA, </a:t>
            </a:r>
          </a:p>
        </p:txBody>
      </p:sp>
      <p:pic>
        <p:nvPicPr>
          <p:cNvPr id="2060" name="Picture 1">
            <a:extLst>
              <a:ext uri="{FF2B5EF4-FFF2-40B4-BE49-F238E27FC236}">
                <a16:creationId xmlns:a16="http://schemas.microsoft.com/office/drawing/2014/main" id="{19C7AA75-0208-DCD6-3788-D6FB0EC655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795" y="6072900"/>
            <a:ext cx="1708675" cy="654243"/>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2">
            <a:extLst>
              <a:ext uri="{FF2B5EF4-FFF2-40B4-BE49-F238E27FC236}">
                <a16:creationId xmlns:a16="http://schemas.microsoft.com/office/drawing/2014/main" id="{B99280E0-3D1E-B362-A566-3B2B51FEC4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97831" y="6178171"/>
            <a:ext cx="1605887" cy="42704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5">
            <a:extLst>
              <a:ext uri="{FF2B5EF4-FFF2-40B4-BE49-F238E27FC236}">
                <a16:creationId xmlns:a16="http://schemas.microsoft.com/office/drawing/2014/main" id="{31D43288-62AF-6ECE-B4BB-F9A9BCAA637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0033" y="5709886"/>
            <a:ext cx="1134656" cy="97043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6">
            <a:extLst>
              <a:ext uri="{FF2B5EF4-FFF2-40B4-BE49-F238E27FC236}">
                <a16:creationId xmlns:a16="http://schemas.microsoft.com/office/drawing/2014/main" id="{078C868F-AA9D-3DD5-EC85-29F134D5FE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17518" y="6100196"/>
            <a:ext cx="1795080" cy="55498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7">
            <a:extLst>
              <a:ext uri="{FF2B5EF4-FFF2-40B4-BE49-F238E27FC236}">
                <a16:creationId xmlns:a16="http://schemas.microsoft.com/office/drawing/2014/main" id="{792E53D6-4410-7509-DA0D-6561C51DC6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03612" y="6012907"/>
            <a:ext cx="1134656" cy="80304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3">
            <a:extLst>
              <a:ext uri="{FF2B5EF4-FFF2-40B4-BE49-F238E27FC236}">
                <a16:creationId xmlns:a16="http://schemas.microsoft.com/office/drawing/2014/main" id="{03F534CF-A693-8945-F0DD-0AF88963DFE5}"/>
              </a:ext>
            </a:extLst>
          </p:cNvPr>
          <p:cNvSpPr>
            <a:spLocks noChangeArrowheads="1"/>
          </p:cNvSpPr>
          <p:nvPr/>
        </p:nvSpPr>
        <p:spPr bwMode="auto">
          <a:xfrm>
            <a:off x="3386667" y="55414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14">
            <a:extLst>
              <a:ext uri="{FF2B5EF4-FFF2-40B4-BE49-F238E27FC236}">
                <a16:creationId xmlns:a16="http://schemas.microsoft.com/office/drawing/2014/main" id="{C00941A4-982E-8A8C-8FD8-3F4F1F69DA47}"/>
              </a:ext>
            </a:extLst>
          </p:cNvPr>
          <p:cNvSpPr>
            <a:spLocks noChangeArrowheads="1"/>
          </p:cNvSpPr>
          <p:nvPr/>
        </p:nvSpPr>
        <p:spPr bwMode="auto">
          <a:xfrm>
            <a:off x="2846917" y="5998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en-US" sz="1200" b="1" i="0" u="none" strike="noStrike" cap="none" normalizeH="0" baseline="0">
                <a:ln>
                  <a:noFill/>
                </a:ln>
                <a:solidFill>
                  <a:srgbClr val="FF0000"/>
                </a:solidFill>
                <a:effectLst/>
                <a:latin typeface="Open Sans" panose="020B0606030504020204" pitchFamily="34" charset="0"/>
                <a:ea typeface="Times New Roman" panose="02020603050405020304" pitchFamily="18" charset="0"/>
                <a:cs typeface="Times New Roman" panose="02020603050405020304" pitchFamily="18" charset="0"/>
              </a:rPr>
              <a:t>              </a:t>
            </a:r>
            <a:endParaRPr kumimoji="0" lang="en-CA"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12354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3AD98EF3-7D6E-16A4-38B6-4CFD3E3FA4D3}"/>
              </a:ext>
            </a:extLst>
          </p:cNvPr>
          <p:cNvSpPr>
            <a:spLocks noGrp="1"/>
          </p:cNvSpPr>
          <p:nvPr>
            <p:ph type="title"/>
          </p:nvPr>
        </p:nvSpPr>
        <p:spPr>
          <a:xfrm>
            <a:off x="6392583" y="501651"/>
            <a:ext cx="4434720" cy="1716255"/>
          </a:xfrm>
        </p:spPr>
        <p:txBody>
          <a:bodyPr anchor="b">
            <a:normAutofit/>
          </a:bodyPr>
          <a:lstStyle/>
          <a:p>
            <a:r>
              <a:rPr lang="en-GB">
                <a:latin typeface="Gill Sans MT"/>
              </a:rPr>
              <a:t>Collapse of the Somali State</a:t>
            </a:r>
          </a:p>
        </p:txBody>
      </p:sp>
      <p:sp>
        <p:nvSpPr>
          <p:cNvPr id="1032" name="Rectangle 103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THE WORLD; Somalia Self-Destructs, And the World Looks On - The New York  Times">
            <a:extLst>
              <a:ext uri="{FF2B5EF4-FFF2-40B4-BE49-F238E27FC236}">
                <a16:creationId xmlns:a16="http://schemas.microsoft.com/office/drawing/2014/main" id="{497E9F5C-44AD-DF28-CBA8-F5FAAA5743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60165"/>
          <a:stretch>
            <a:fillRect/>
          </a:stretch>
        </p:blipFill>
        <p:spPr bwMode="auto">
          <a:xfrm>
            <a:off x="279143" y="299508"/>
            <a:ext cx="5221625" cy="3010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6A12B0D2-7501-88A1-A442-ADC5AE4116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2115" r="2" b="2"/>
          <a:stretch>
            <a:fillRect/>
          </a:stretch>
        </p:blipFill>
        <p:spPr bwMode="auto">
          <a:xfrm>
            <a:off x="279143" y="3548095"/>
            <a:ext cx="5221625" cy="301039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A3F5E296-6655-9628-2E11-7FEBD0F06EC2}"/>
              </a:ext>
            </a:extLst>
          </p:cNvPr>
          <p:cNvSpPr>
            <a:spLocks noGrp="1"/>
          </p:cNvSpPr>
          <p:nvPr>
            <p:ph idx="1"/>
          </p:nvPr>
        </p:nvSpPr>
        <p:spPr>
          <a:xfrm>
            <a:off x="6392583" y="2645922"/>
            <a:ext cx="4862693" cy="3710427"/>
          </a:xfrm>
        </p:spPr>
        <p:txBody>
          <a:bodyPr anchor="t">
            <a:normAutofit fontScale="92500" lnSpcReduction="20000"/>
          </a:bodyPr>
          <a:lstStyle/>
          <a:p>
            <a:r>
              <a:rPr lang="en-KE" dirty="0">
                <a:solidFill>
                  <a:schemeClr val="tx1">
                    <a:alpha val="80000"/>
                  </a:schemeClr>
                </a:solidFill>
                <a:latin typeface="Gill Sans MT"/>
              </a:rPr>
              <a:t>For many Somalis, the government collapse and famine of 1991 felt like the end of the world.</a:t>
            </a:r>
            <a:endParaRPr lang="en-US" dirty="0">
              <a:solidFill>
                <a:schemeClr val="tx1">
                  <a:alpha val="80000"/>
                </a:schemeClr>
              </a:solidFill>
              <a:latin typeface="Gill Sans MT"/>
            </a:endParaRPr>
          </a:p>
          <a:p>
            <a:r>
              <a:rPr lang="en-US" b="1" dirty="0">
                <a:solidFill>
                  <a:schemeClr val="tx1">
                    <a:alpha val="80000"/>
                  </a:schemeClr>
                </a:solidFill>
                <a:latin typeface="Gill Sans MT"/>
              </a:rPr>
              <a:t>A Beacon of Hope:</a:t>
            </a:r>
            <a:r>
              <a:rPr lang="en-US" dirty="0">
                <a:solidFill>
                  <a:schemeClr val="tx1">
                    <a:alpha val="80000"/>
                  </a:schemeClr>
                </a:solidFill>
                <a:latin typeface="Gill Sans MT"/>
              </a:rPr>
              <a:t> In this time of chaos and profound uncertainty, their livestock became their ultimate safety net.</a:t>
            </a:r>
            <a:endParaRPr lang="en-KE" dirty="0">
              <a:solidFill>
                <a:schemeClr val="tx1">
                  <a:alpha val="80000"/>
                </a:schemeClr>
              </a:solidFill>
              <a:latin typeface="Gill Sans MT"/>
            </a:endParaRPr>
          </a:p>
          <a:p>
            <a:r>
              <a:rPr lang="en-US" b="1" dirty="0">
                <a:solidFill>
                  <a:schemeClr val="tx1">
                    <a:alpha val="80000"/>
                  </a:schemeClr>
                </a:solidFill>
                <a:latin typeface="Gill Sans MT"/>
              </a:rPr>
              <a:t>The Power of Livestock:</a:t>
            </a:r>
            <a:r>
              <a:rPr lang="en-US" dirty="0">
                <a:solidFill>
                  <a:schemeClr val="tx1">
                    <a:alpha val="80000"/>
                  </a:schemeClr>
                </a:solidFill>
                <a:latin typeface="Gill Sans MT"/>
              </a:rPr>
              <a:t> The camels, goats, and sheep were more than just animals; they were the force that carried communities through the storm and allowed the country to be reborn.</a:t>
            </a:r>
            <a:endParaRPr lang="en-KE" dirty="0">
              <a:solidFill>
                <a:schemeClr val="tx1">
                  <a:alpha val="80000"/>
                </a:schemeClr>
              </a:solidFill>
              <a:latin typeface="Gill Sans MT"/>
            </a:endParaRPr>
          </a:p>
        </p:txBody>
      </p:sp>
      <p:cxnSp>
        <p:nvCxnSpPr>
          <p:cNvPr id="1034" name="Straight Connector 103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3893"/>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7157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24DE6E7-F342-12B1-7F16-2B63574FF039}"/>
              </a:ext>
            </a:extLst>
          </p:cNvPr>
          <p:cNvSpPr>
            <a:spLocks noGrp="1"/>
          </p:cNvSpPr>
          <p:nvPr>
            <p:ph type="title"/>
          </p:nvPr>
        </p:nvSpPr>
        <p:spPr>
          <a:xfrm>
            <a:off x="7380407" y="743447"/>
            <a:ext cx="3973385" cy="1101229"/>
          </a:xfrm>
          <a:noFill/>
        </p:spPr>
        <p:txBody>
          <a:bodyPr vert="horz" lIns="91440" tIns="45720" rIns="91440" bIns="45720" rtlCol="0" anchor="b">
            <a:normAutofit/>
          </a:bodyPr>
          <a:lstStyle/>
          <a:p>
            <a:r>
              <a:rPr lang="en-US" sz="3200" dirty="0">
                <a:latin typeface="Gill Sans MT" panose="020B0502020104020203" pitchFamily="34" charset="0"/>
              </a:rPr>
              <a:t>The Challenge: </a:t>
            </a:r>
            <a:br>
              <a:rPr lang="en-US" sz="3200" dirty="0">
                <a:latin typeface="Gill Sans MT" panose="020B0502020104020203" pitchFamily="34" charset="0"/>
              </a:rPr>
            </a:br>
            <a:r>
              <a:rPr lang="en-US" sz="3200" dirty="0">
                <a:latin typeface="Gill Sans MT" panose="020B0502020104020203" pitchFamily="34" charset="0"/>
              </a:rPr>
              <a:t>A Vicious Cycle</a:t>
            </a:r>
            <a:endParaRPr lang="en-US" sz="3200" b="0" dirty="0">
              <a:latin typeface="Gill Sans MT" panose="020B0502020104020203" pitchFamily="34" charset="0"/>
            </a:endParaRPr>
          </a:p>
        </p:txBody>
      </p:sp>
      <p:sp>
        <p:nvSpPr>
          <p:cNvPr id="3" name="Content Placeholder 2">
            <a:extLst>
              <a:ext uri="{FF2B5EF4-FFF2-40B4-BE49-F238E27FC236}">
                <a16:creationId xmlns:a16="http://schemas.microsoft.com/office/drawing/2014/main" id="{97185FE5-DBDA-275D-9991-36A50F6D98B8}"/>
              </a:ext>
            </a:extLst>
          </p:cNvPr>
          <p:cNvSpPr>
            <a:spLocks noGrp="1"/>
          </p:cNvSpPr>
          <p:nvPr>
            <p:ph type="body" idx="1"/>
          </p:nvPr>
        </p:nvSpPr>
        <p:spPr>
          <a:xfrm>
            <a:off x="7380407" y="2084679"/>
            <a:ext cx="4489201" cy="4533318"/>
          </a:xfrm>
          <a:noFill/>
        </p:spPr>
        <p:txBody>
          <a:bodyPr vert="horz" lIns="91440" tIns="45720" rIns="91440" bIns="45720" rtlCol="0" anchor="t">
            <a:normAutofit/>
          </a:bodyPr>
          <a:lstStyle/>
          <a:p>
            <a:pPr marL="285750" indent="-285750">
              <a:lnSpc>
                <a:spcPct val="90000"/>
              </a:lnSpc>
              <a:buChar char="•"/>
            </a:pPr>
            <a:r>
              <a:rPr lang="en-US" sz="1800" b="1" dirty="0">
                <a:latin typeface="Gill Sans MT" panose="020B0502020104020203" pitchFamily="34" charset="0"/>
              </a:rPr>
              <a:t>Disasters like drought are becoming more frequent and intense due to climate change</a:t>
            </a:r>
            <a:r>
              <a:rPr lang="en-US" sz="1800" dirty="0">
                <a:latin typeface="Gill Sans MT" panose="020B0502020104020203" pitchFamily="34" charset="0"/>
              </a:rPr>
              <a:t>, leading to water scarcity, the rapid depletion of pastureland, and mass livestock deaths</a:t>
            </a:r>
            <a:endParaRPr lang="en-US" sz="2400" dirty="0">
              <a:latin typeface="Gill Sans MT" panose="020B0502020104020203" pitchFamily="34" charset="0"/>
            </a:endParaRPr>
          </a:p>
          <a:p>
            <a:pPr marL="285750" indent="-285750">
              <a:lnSpc>
                <a:spcPct val="90000"/>
              </a:lnSpc>
              <a:buChar char="•"/>
            </a:pPr>
            <a:r>
              <a:rPr lang="en-US" sz="1800" dirty="0">
                <a:latin typeface="Gill Sans MT" panose="020B0502020104020203" pitchFamily="34" charset="0"/>
              </a:rPr>
              <a:t>Humanitarian </a:t>
            </a:r>
            <a:r>
              <a:rPr lang="en-US" sz="1800" b="1" dirty="0">
                <a:latin typeface="Gill Sans MT" panose="020B0502020104020203" pitchFamily="34" charset="0"/>
              </a:rPr>
              <a:t>funding is reducing</a:t>
            </a:r>
            <a:r>
              <a:rPr lang="en-US" sz="1800" dirty="0">
                <a:latin typeface="Gill Sans MT" panose="020B0502020104020203" pitchFamily="34" charset="0"/>
              </a:rPr>
              <a:t>, and more sustainable resilience tools and long-term solutions are needed. </a:t>
            </a:r>
          </a:p>
          <a:p>
            <a:pPr marL="285750" indent="-285750">
              <a:lnSpc>
                <a:spcPct val="90000"/>
              </a:lnSpc>
              <a:buChar char="•"/>
            </a:pPr>
            <a:r>
              <a:rPr lang="en-US" sz="1800" b="1" dirty="0">
                <a:latin typeface="Gill Sans MT" panose="020B0502020104020203" pitchFamily="34" charset="0"/>
              </a:rPr>
              <a:t>An estimated 80% of Somalia's population raise livestock</a:t>
            </a:r>
            <a:r>
              <a:rPr lang="en-US" sz="1800" dirty="0">
                <a:latin typeface="Gill Sans MT" panose="020B0502020104020203" pitchFamily="34" charset="0"/>
              </a:rPr>
              <a:t>. Strengthening this sector is the key to building national resilience and moving from temporary fixes to permanent empowerment</a:t>
            </a:r>
            <a:r>
              <a:rPr lang="en-US" sz="1800" dirty="0"/>
              <a:t>.</a:t>
            </a:r>
          </a:p>
        </p:txBody>
      </p:sp>
      <p:pic>
        <p:nvPicPr>
          <p:cNvPr id="4" name="Picture 3" descr="A group of people standing in a field with a herd of goats&#10;&#10;AI-generated content may be incorrect.">
            <a:extLst>
              <a:ext uri="{FF2B5EF4-FFF2-40B4-BE49-F238E27FC236}">
                <a16:creationId xmlns:a16="http://schemas.microsoft.com/office/drawing/2014/main" id="{9C81BE1B-0D97-B84B-DDA7-9382149153ED}"/>
              </a:ext>
            </a:extLst>
          </p:cNvPr>
          <p:cNvPicPr>
            <a:picLocks noChangeAspect="1"/>
          </p:cNvPicPr>
          <p:nvPr/>
        </p:nvPicPr>
        <p:blipFill>
          <a:blip r:embed="rId3"/>
          <a:srcRect l="31282" r="11362"/>
          <a:stretch>
            <a:fillRect/>
          </a:stretch>
        </p:blipFill>
        <p:spPr>
          <a:xfrm>
            <a:off x="20" y="10"/>
            <a:ext cx="6992881" cy="6857990"/>
          </a:xfrm>
          <a:prstGeom prst="rect">
            <a:avLst/>
          </a:prstGeom>
        </p:spPr>
      </p:pic>
    </p:spTree>
    <p:extLst>
      <p:ext uri="{BB962C8B-B14F-4D97-AF65-F5344CB8AC3E}">
        <p14:creationId xmlns:p14="http://schemas.microsoft.com/office/powerpoint/2010/main" val="1193161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C3A44BB-E01C-4AA8-B2C8-32FC346D2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FDADE0-4D54-AC8D-A771-03A9DDEF6F0B}"/>
              </a:ext>
            </a:extLst>
          </p:cNvPr>
          <p:cNvSpPr>
            <a:spLocks noGrp="1"/>
          </p:cNvSpPr>
          <p:nvPr>
            <p:ph type="title"/>
          </p:nvPr>
        </p:nvSpPr>
        <p:spPr>
          <a:xfrm>
            <a:off x="4406846" y="3423314"/>
            <a:ext cx="6003980" cy="1325563"/>
          </a:xfrm>
        </p:spPr>
        <p:txBody>
          <a:bodyPr vert="horz" lIns="91440" tIns="45720" rIns="91440" bIns="45720" rtlCol="0" anchor="ctr">
            <a:normAutofit/>
          </a:bodyPr>
          <a:lstStyle/>
          <a:p>
            <a:r>
              <a:rPr lang="en-US" sz="3200" dirty="0"/>
              <a:t>Bundling of Index-Based Livestock Insurance (IBLI)</a:t>
            </a:r>
          </a:p>
        </p:txBody>
      </p:sp>
      <p:pic>
        <p:nvPicPr>
          <p:cNvPr id="7" name="Content Placeholder 6" descr="Using radio to builds herders’ trust in livestock insurance in Isiolo County">
            <a:extLst>
              <a:ext uri="{FF2B5EF4-FFF2-40B4-BE49-F238E27FC236}">
                <a16:creationId xmlns:a16="http://schemas.microsoft.com/office/drawing/2014/main" id="{BA4E2C0A-3286-9086-194D-9EFFC3ED31E2}"/>
              </a:ext>
            </a:extLst>
          </p:cNvPr>
          <p:cNvPicPr>
            <a:picLocks noChangeAspect="1"/>
          </p:cNvPicPr>
          <p:nvPr/>
        </p:nvPicPr>
        <p:blipFill>
          <a:blip r:embed="rId3"/>
          <a:srcRect t="4324" r="-3" b="12314"/>
          <a:stretch>
            <a:fillRect/>
          </a:stretch>
        </p:blipFill>
        <p:spPr>
          <a:xfrm>
            <a:off x="4406845" y="3"/>
            <a:ext cx="4101288" cy="3418797"/>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p:spPr>
      </p:pic>
      <p:sp>
        <p:nvSpPr>
          <p:cNvPr id="13" name="Content Placeholder 12">
            <a:extLst>
              <a:ext uri="{FF2B5EF4-FFF2-40B4-BE49-F238E27FC236}">
                <a16:creationId xmlns:a16="http://schemas.microsoft.com/office/drawing/2014/main" id="{71F46FAC-0F34-DE41-9F0C-FC3FBDC3D21C}"/>
              </a:ext>
            </a:extLst>
          </p:cNvPr>
          <p:cNvSpPr>
            <a:spLocks noGrp="1"/>
          </p:cNvSpPr>
          <p:nvPr>
            <p:ph idx="1"/>
          </p:nvPr>
        </p:nvSpPr>
        <p:spPr>
          <a:xfrm>
            <a:off x="4543321" y="4612399"/>
            <a:ext cx="7333642" cy="2107434"/>
          </a:xfrm>
        </p:spPr>
        <p:txBody>
          <a:bodyPr vert="horz" lIns="91440" tIns="45720" rIns="91440" bIns="45720" rtlCol="0" anchor="t">
            <a:normAutofit fontScale="92500" lnSpcReduction="20000"/>
          </a:bodyPr>
          <a:lstStyle/>
          <a:p>
            <a:r>
              <a:rPr lang="en-US" dirty="0"/>
              <a:t>Moving from response to anticipatory action</a:t>
            </a:r>
          </a:p>
          <a:p>
            <a:r>
              <a:rPr lang="en-US" dirty="0"/>
              <a:t>Empowering local actors to be agents of change</a:t>
            </a:r>
          </a:p>
          <a:p>
            <a:r>
              <a:rPr lang="en-US" dirty="0"/>
              <a:t>Bundling: combining IBLI with other services or interventions to enhance its effectiveness and uptake</a:t>
            </a:r>
          </a:p>
          <a:p>
            <a:pPr>
              <a:lnSpc>
                <a:spcPct val="100000"/>
              </a:lnSpc>
            </a:pPr>
            <a:r>
              <a:rPr lang="en-US" dirty="0"/>
              <a:t>Protecting livestock, providing access to capital for other needs, and lowering the cost of vital resources.</a:t>
            </a:r>
          </a:p>
        </p:txBody>
      </p:sp>
      <p:pic>
        <p:nvPicPr>
          <p:cNvPr id="8" name="Picture 7" descr="The Kenya Government declares a pay out of Ksh87 million to cushion 6,000 pastoralists from the effects of drought">
            <a:extLst>
              <a:ext uri="{FF2B5EF4-FFF2-40B4-BE49-F238E27FC236}">
                <a16:creationId xmlns:a16="http://schemas.microsoft.com/office/drawing/2014/main" id="{C00CD6FA-12E4-F7C5-12E6-73F48F0F6071}"/>
              </a:ext>
            </a:extLst>
          </p:cNvPr>
          <p:cNvPicPr>
            <a:picLocks noChangeAspect="1"/>
          </p:cNvPicPr>
          <p:nvPr/>
        </p:nvPicPr>
        <p:blipFill>
          <a:blip r:embed="rId4"/>
          <a:srcRect l="23435" r="-1" b="-1"/>
          <a:stretch>
            <a:fillRect/>
          </a:stretch>
        </p:blipFill>
        <p:spPr>
          <a:xfrm>
            <a:off x="20" y="277472"/>
            <a:ext cx="4552718" cy="5946218"/>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p:spPr>
      </p:pic>
      <p:pic>
        <p:nvPicPr>
          <p:cNvPr id="9" name="Picture 8" descr="vaccination-of-goats-in-wareyle-village-dollow-somalia_33799056623_o.jpg">
            <a:extLst>
              <a:ext uri="{FF2B5EF4-FFF2-40B4-BE49-F238E27FC236}">
                <a16:creationId xmlns:a16="http://schemas.microsoft.com/office/drawing/2014/main" id="{A693FF62-5435-A8D8-17E5-1696155AF393}"/>
              </a:ext>
            </a:extLst>
          </p:cNvPr>
          <p:cNvPicPr>
            <a:picLocks noChangeAspect="1"/>
          </p:cNvPicPr>
          <p:nvPr/>
        </p:nvPicPr>
        <p:blipFill>
          <a:blip r:embed="rId5"/>
          <a:srcRect l="18447" r="26492" b="-1"/>
          <a:stretch>
            <a:fillRect/>
          </a:stretch>
        </p:blipFill>
        <p:spPr>
          <a:xfrm>
            <a:off x="8653074" y="-2"/>
            <a:ext cx="3538926" cy="4290182"/>
          </a:xfrm>
          <a:custGeom>
            <a:avLst/>
            <a:gdLst/>
            <a:ahLst/>
            <a:cxnLst/>
            <a:rect l="l" t="t" r="r" b="b"/>
            <a:pathLst>
              <a:path w="3538926" h="4290182">
                <a:moveTo>
                  <a:pt x="1370437" y="0"/>
                </a:moveTo>
                <a:lnTo>
                  <a:pt x="3538926" y="0"/>
                </a:lnTo>
                <a:lnTo>
                  <a:pt x="3538926" y="4256362"/>
                </a:lnTo>
                <a:lnTo>
                  <a:pt x="3455334" y="4273195"/>
                </a:lnTo>
                <a:cubicBezTo>
                  <a:pt x="3401009" y="4281478"/>
                  <a:pt x="3346052" y="4287025"/>
                  <a:pt x="3290337" y="4289244"/>
                </a:cubicBezTo>
                <a:cubicBezTo>
                  <a:pt x="3106332" y="4296285"/>
                  <a:pt x="1510274" y="4289552"/>
                  <a:pt x="861903" y="3282295"/>
                </a:cubicBezTo>
                <a:cubicBezTo>
                  <a:pt x="849470" y="3277397"/>
                  <a:pt x="835485" y="3264542"/>
                  <a:pt x="831133" y="3252299"/>
                </a:cubicBezTo>
                <a:cubicBezTo>
                  <a:pt x="810307" y="3195065"/>
                  <a:pt x="759333" y="3170274"/>
                  <a:pt x="713332" y="3139362"/>
                </a:cubicBezTo>
                <a:cubicBezTo>
                  <a:pt x="672925" y="3112122"/>
                  <a:pt x="630030" y="3083658"/>
                  <a:pt x="613246" y="3037747"/>
                </a:cubicBezTo>
                <a:cubicBezTo>
                  <a:pt x="591178" y="2976535"/>
                  <a:pt x="653963" y="3026730"/>
                  <a:pt x="665465" y="3003469"/>
                </a:cubicBezTo>
                <a:cubicBezTo>
                  <a:pt x="641532" y="2971640"/>
                  <a:pt x="604543" y="2942562"/>
                  <a:pt x="594908" y="2906447"/>
                </a:cubicBezTo>
                <a:cubicBezTo>
                  <a:pt x="559787" y="2776063"/>
                  <a:pt x="483946" y="2681183"/>
                  <a:pt x="370497" y="2607422"/>
                </a:cubicBezTo>
                <a:cubicBezTo>
                  <a:pt x="337860" y="2586304"/>
                  <a:pt x="316415" y="2547739"/>
                  <a:pt x="271969" y="2541620"/>
                </a:cubicBezTo>
                <a:cubicBezTo>
                  <a:pt x="173127" y="2528152"/>
                  <a:pt x="204209" y="2422866"/>
                  <a:pt x="151990" y="2376038"/>
                </a:cubicBezTo>
                <a:cubicBezTo>
                  <a:pt x="142044" y="2367161"/>
                  <a:pt x="133031" y="2349717"/>
                  <a:pt x="134895" y="2337782"/>
                </a:cubicBezTo>
                <a:cubicBezTo>
                  <a:pt x="137691" y="2320639"/>
                  <a:pt x="149504" y="2304419"/>
                  <a:pt x="159450" y="2289115"/>
                </a:cubicBezTo>
                <a:cubicBezTo>
                  <a:pt x="169707" y="2273813"/>
                  <a:pt x="185247" y="2260344"/>
                  <a:pt x="177788" y="2240145"/>
                </a:cubicBezTo>
                <a:cubicBezTo>
                  <a:pt x="174683" y="2231882"/>
                  <a:pt x="176855" y="2203112"/>
                  <a:pt x="153855" y="2225759"/>
                </a:cubicBezTo>
                <a:cubicBezTo>
                  <a:pt x="90759" y="2287892"/>
                  <a:pt x="54081" y="2229129"/>
                  <a:pt x="0" y="2200970"/>
                </a:cubicBezTo>
                <a:cubicBezTo>
                  <a:pt x="43514" y="2171892"/>
                  <a:pt x="82677" y="2151388"/>
                  <a:pt x="89205" y="2107927"/>
                </a:cubicBezTo>
                <a:cubicBezTo>
                  <a:pt x="102570" y="2018249"/>
                  <a:pt x="159758" y="1977237"/>
                  <a:pt x="246479" y="1969279"/>
                </a:cubicBezTo>
                <a:cubicBezTo>
                  <a:pt x="214465" y="1882663"/>
                  <a:pt x="214465" y="1882663"/>
                  <a:pt x="317968" y="1870725"/>
                </a:cubicBezTo>
                <a:cubicBezTo>
                  <a:pt x="278183" y="1815635"/>
                  <a:pt x="278183" y="1801556"/>
                  <a:pt x="326361" y="1782580"/>
                </a:cubicBezTo>
                <a:cubicBezTo>
                  <a:pt x="372673" y="1764521"/>
                  <a:pt x="423957" y="1758400"/>
                  <a:pt x="466852" y="1730550"/>
                </a:cubicBezTo>
                <a:cubicBezTo>
                  <a:pt x="427377" y="1660155"/>
                  <a:pt x="416187" y="1578436"/>
                  <a:pt x="334753" y="1544155"/>
                </a:cubicBezTo>
                <a:cubicBezTo>
                  <a:pt x="322010" y="1538952"/>
                  <a:pt x="313307" y="1517834"/>
                  <a:pt x="321386" y="1505592"/>
                </a:cubicBezTo>
                <a:cubicBezTo>
                  <a:pt x="350915" y="1461214"/>
                  <a:pt x="308644" y="1377045"/>
                  <a:pt x="400645" y="1367557"/>
                </a:cubicBezTo>
                <a:cubicBezTo>
                  <a:pt x="412147" y="1366640"/>
                  <a:pt x="422716" y="1357456"/>
                  <a:pt x="413701" y="1345520"/>
                </a:cubicBezTo>
                <a:cubicBezTo>
                  <a:pt x="382618" y="1303896"/>
                  <a:pt x="420228" y="1306649"/>
                  <a:pt x="442916" y="1301447"/>
                </a:cubicBezTo>
                <a:cubicBezTo>
                  <a:pt x="470270" y="1295021"/>
                  <a:pt x="501352" y="1313384"/>
                  <a:pt x="526840" y="1290735"/>
                </a:cubicBezTo>
                <a:cubicBezTo>
                  <a:pt x="520932" y="1266862"/>
                  <a:pt x="498866" y="1267167"/>
                  <a:pt x="483325" y="1259517"/>
                </a:cubicBezTo>
                <a:cubicBezTo>
                  <a:pt x="437945" y="1237479"/>
                  <a:pt x="400956" y="1211159"/>
                  <a:pt x="398780" y="1153924"/>
                </a:cubicBezTo>
                <a:cubicBezTo>
                  <a:pt x="397228" y="1107708"/>
                  <a:pt x="392254" y="1067003"/>
                  <a:pt x="455041" y="1052922"/>
                </a:cubicBezTo>
                <a:cubicBezTo>
                  <a:pt x="481149" y="1047106"/>
                  <a:pt x="473687" y="1013747"/>
                  <a:pt x="458768" y="997218"/>
                </a:cubicBezTo>
                <a:cubicBezTo>
                  <a:pt x="432038" y="967837"/>
                  <a:pt x="409972" y="928661"/>
                  <a:pt x="363968" y="925907"/>
                </a:cubicBezTo>
                <a:cubicBezTo>
                  <a:pt x="335995" y="924071"/>
                  <a:pt x="314548" y="911826"/>
                  <a:pt x="292481" y="897749"/>
                </a:cubicBezTo>
                <a:cubicBezTo>
                  <a:pt x="276630" y="887646"/>
                  <a:pt x="257670" y="879078"/>
                  <a:pt x="259533" y="857348"/>
                </a:cubicBezTo>
                <a:cubicBezTo>
                  <a:pt x="261399" y="836535"/>
                  <a:pt x="279736" y="827966"/>
                  <a:pt x="298387" y="823681"/>
                </a:cubicBezTo>
                <a:cubicBezTo>
                  <a:pt x="360552" y="809909"/>
                  <a:pt x="418983" y="789708"/>
                  <a:pt x="470893" y="743493"/>
                </a:cubicBezTo>
                <a:cubicBezTo>
                  <a:pt x="436390" y="719007"/>
                  <a:pt x="403444" y="701256"/>
                  <a:pt x="377957" y="676463"/>
                </a:cubicBezTo>
                <a:cubicBezTo>
                  <a:pt x="316415" y="616477"/>
                  <a:pt x="837660" y="427634"/>
                  <a:pt x="863768" y="360299"/>
                </a:cubicBezTo>
                <a:cubicBezTo>
                  <a:pt x="871849" y="339488"/>
                  <a:pt x="899511" y="318064"/>
                  <a:pt x="922515" y="311942"/>
                </a:cubicBezTo>
                <a:cubicBezTo>
                  <a:pt x="1030367" y="283171"/>
                  <a:pt x="1123922" y="218591"/>
                  <a:pt x="1234265" y="194718"/>
                </a:cubicBezTo>
                <a:cubicBezTo>
                  <a:pt x="1338390" y="172070"/>
                  <a:pt x="1440960" y="141768"/>
                  <a:pt x="1555030" y="111776"/>
                </a:cubicBezTo>
                <a:cubicBezTo>
                  <a:pt x="1520063" y="74130"/>
                  <a:pt x="1471575" y="57526"/>
                  <a:pt x="1428216" y="36752"/>
                </a:cubicBezTo>
                <a:close/>
              </a:path>
            </a:pathLst>
          </a:custGeom>
        </p:spPr>
      </p:pic>
      <p:sp>
        <p:nvSpPr>
          <p:cNvPr id="5" name="Footer Placeholder 4">
            <a:extLst>
              <a:ext uri="{FF2B5EF4-FFF2-40B4-BE49-F238E27FC236}">
                <a16:creationId xmlns:a16="http://schemas.microsoft.com/office/drawing/2014/main" id="{8FEF7A73-DF92-6D44-8626-4BA9163976E5}"/>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700" dirty="0"/>
              <a:t>
              </a:t>
            </a:r>
          </a:p>
        </p:txBody>
      </p:sp>
    </p:spTree>
    <p:extLst>
      <p:ext uri="{BB962C8B-B14F-4D97-AF65-F5344CB8AC3E}">
        <p14:creationId xmlns:p14="http://schemas.microsoft.com/office/powerpoint/2010/main" val="2122414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EA38E9-37FA-2146-5B79-BA63E50DE092}"/>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DD0D6F69-C638-84D9-A265-19A2673A73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80A7025-BD6B-A984-B8D7-8B048C7EE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B69B0DB7-D1FD-CC9B-9D7A-F148A1010A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oogle Shape;795;p62">
            <a:extLst>
              <a:ext uri="{FF2B5EF4-FFF2-40B4-BE49-F238E27FC236}">
                <a16:creationId xmlns:a16="http://schemas.microsoft.com/office/drawing/2014/main" id="{F43158F6-BFAE-E4DE-715D-2F2FAFEA7E41}"/>
              </a:ext>
            </a:extLst>
          </p:cNvPr>
          <p:cNvSpPr txBox="1">
            <a:spLocks noGrp="1"/>
          </p:cNvSpPr>
          <p:nvPr>
            <p:ph type="title"/>
          </p:nvPr>
        </p:nvSpPr>
        <p:spPr>
          <a:xfrm>
            <a:off x="2697275" y="498005"/>
            <a:ext cx="10515600" cy="1828444"/>
          </a:xfrm>
          <a:prstGeom prst="rect">
            <a:avLst/>
          </a:prstGeom>
        </p:spPr>
        <p:txBody>
          <a:bodyPr spcFirstLastPara="1" vert="horz" lIns="109710" tIns="109710" rIns="109710" bIns="109710" rtlCol="0" anchorCtr="0">
            <a:normAutofit/>
          </a:bodyPr>
          <a:lstStyle/>
          <a:p>
            <a:r>
              <a:rPr lang="en-GB" sz="4400" dirty="0"/>
              <a:t> Evidence &amp; Traction</a:t>
            </a:r>
          </a:p>
        </p:txBody>
      </p:sp>
      <p:sp>
        <p:nvSpPr>
          <p:cNvPr id="19" name="Google Shape;796;p62">
            <a:extLst>
              <a:ext uri="{FF2B5EF4-FFF2-40B4-BE49-F238E27FC236}">
                <a16:creationId xmlns:a16="http://schemas.microsoft.com/office/drawing/2014/main" id="{816CB786-3113-172B-010A-003E2431F295}"/>
              </a:ext>
            </a:extLst>
          </p:cNvPr>
          <p:cNvSpPr txBox="1">
            <a:spLocks noGrp="1"/>
          </p:cNvSpPr>
          <p:nvPr>
            <p:ph idx="1"/>
          </p:nvPr>
        </p:nvSpPr>
        <p:spPr>
          <a:xfrm>
            <a:off x="307110" y="1486534"/>
            <a:ext cx="5123791" cy="4642550"/>
          </a:xfrm>
          <a:prstGeom prst="rect">
            <a:avLst/>
          </a:prstGeom>
        </p:spPr>
        <p:txBody>
          <a:bodyPr spcFirstLastPara="1" vert="horz" lIns="109710" tIns="109710" rIns="109710" bIns="109710" rtlCol="0" anchor="t" anchorCtr="0">
            <a:noAutofit/>
          </a:bodyPr>
          <a:lstStyle/>
          <a:p>
            <a:pPr marL="205740" indent="-205740">
              <a:lnSpc>
                <a:spcPct val="110000"/>
              </a:lnSpc>
            </a:pPr>
            <a:r>
              <a:rPr lang="en-GB" sz="1600" b="1" dirty="0">
                <a:latin typeface="+mn-lt"/>
              </a:rPr>
              <a:t>Federal Mandate: </a:t>
            </a:r>
            <a:r>
              <a:rPr lang="en-GB" sz="1600" dirty="0">
                <a:latin typeface="+mn-lt"/>
              </a:rPr>
              <a:t>The Federal Government of Somalia (FGS) has formally integrated IBLI into its national resilience strategy. The Minister of Livestock, Forestry and Range (</a:t>
            </a:r>
            <a:r>
              <a:rPr lang="en-GB" sz="1600" dirty="0" err="1">
                <a:latin typeface="+mn-lt"/>
              </a:rPr>
              <a:t>MoLFR</a:t>
            </a:r>
            <a:r>
              <a:rPr lang="en-GB" sz="1600" dirty="0">
                <a:latin typeface="+mn-lt"/>
              </a:rPr>
              <a:t>) reaffirmed this as a "national imperative" for food security and economic growth. </a:t>
            </a:r>
            <a:endParaRPr lang="en-US" sz="1600" dirty="0">
              <a:latin typeface="+mn-lt"/>
            </a:endParaRPr>
          </a:p>
          <a:p>
            <a:pPr marL="205740" indent="-205740">
              <a:lnSpc>
                <a:spcPct val="110000"/>
              </a:lnSpc>
            </a:pPr>
            <a:r>
              <a:rPr lang="en-GB" sz="1600" b="1" dirty="0">
                <a:latin typeface="+mn-lt"/>
              </a:rPr>
              <a:t>Established Task Forces: </a:t>
            </a:r>
            <a:r>
              <a:rPr lang="en-GB" sz="1600" dirty="0">
                <a:latin typeface="+mn-lt"/>
              </a:rPr>
              <a:t>A Federal-level IBLI task force and Federal Member State-level technical working groups have been created to oversee implementation. </a:t>
            </a:r>
          </a:p>
          <a:p>
            <a:pPr marL="205740" indent="-205740">
              <a:lnSpc>
                <a:spcPct val="110000"/>
              </a:lnSpc>
              <a:spcAft>
                <a:spcPts val="1440"/>
              </a:spcAft>
            </a:pPr>
            <a:r>
              <a:rPr lang="en-GB" sz="1600" b="1" dirty="0">
                <a:latin typeface="+mn-lt"/>
              </a:rPr>
              <a:t>Regulatory Frameworks:</a:t>
            </a:r>
            <a:r>
              <a:rPr lang="en-GB" sz="1600" dirty="0">
                <a:latin typeface="+mn-lt"/>
              </a:rPr>
              <a:t> There is an ongoing transition from pilot-phase to formal policy. This includes the development of a National Feed Policy and a National Fodder Development and Management Strategy, which are being enhanced to include sector-internal financing mechanisms. </a:t>
            </a:r>
            <a:endParaRPr lang="en-US" sz="1600" dirty="0">
              <a:latin typeface="+mn-lt"/>
            </a:endParaRPr>
          </a:p>
        </p:txBody>
      </p:sp>
      <p:sp>
        <p:nvSpPr>
          <p:cNvPr id="21" name="Text Placeholder 2">
            <a:extLst>
              <a:ext uri="{FF2B5EF4-FFF2-40B4-BE49-F238E27FC236}">
                <a16:creationId xmlns:a16="http://schemas.microsoft.com/office/drawing/2014/main" id="{67F629C7-66DC-E995-F68A-EAF0C03F6A27}"/>
              </a:ext>
            </a:extLst>
          </p:cNvPr>
          <p:cNvSpPr txBox="1">
            <a:spLocks/>
          </p:cNvSpPr>
          <p:nvPr/>
        </p:nvSpPr>
        <p:spPr>
          <a:xfrm>
            <a:off x="6096792" y="1486536"/>
            <a:ext cx="5257007" cy="487345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GB" sz="1700" b="1" u="sng"/>
              <a:t>The Ecosystem Fit</a:t>
            </a:r>
          </a:p>
          <a:p>
            <a:pPr marL="0" indent="0">
              <a:lnSpc>
                <a:spcPct val="110000"/>
              </a:lnSpc>
              <a:buFont typeface="Arial" panose="020B0604020202020204" pitchFamily="34" charset="0"/>
              <a:buNone/>
            </a:pPr>
            <a:r>
              <a:rPr lang="en-GB" sz="1700" b="1" dirty="0"/>
              <a:t>The DRIVE Project: </a:t>
            </a:r>
            <a:r>
              <a:rPr lang="en-GB" sz="1700" dirty="0"/>
              <a:t>Backed by a $40 million IDA grant from the World Bank, the "De-Risking, Inclusion and Value Enhancement of Pastoral Economies" (DRIVE) project provides the primary institutional vehicle for IBLI in Somalia. This has set the foundation for:</a:t>
            </a:r>
            <a:endParaRPr lang="en-US" sz="1700" dirty="0"/>
          </a:p>
          <a:p>
            <a:pPr lvl="1">
              <a:lnSpc>
                <a:spcPct val="110000"/>
              </a:lnSpc>
            </a:pPr>
            <a:r>
              <a:rPr lang="en-GB" sz="1700" dirty="0"/>
              <a:t>Engagement with clan leaders &amp; traditional leaders to help ensure community buy in</a:t>
            </a:r>
          </a:p>
          <a:p>
            <a:pPr lvl="1">
              <a:lnSpc>
                <a:spcPct val="110000"/>
              </a:lnSpc>
            </a:pPr>
            <a:r>
              <a:rPr lang="en-GB" sz="1700" dirty="0"/>
              <a:t>Partnerships with local institutions and private sector, such as Salaam Somali Bank</a:t>
            </a:r>
          </a:p>
        </p:txBody>
      </p:sp>
    </p:spTree>
    <p:extLst>
      <p:ext uri="{BB962C8B-B14F-4D97-AF65-F5344CB8AC3E}">
        <p14:creationId xmlns:p14="http://schemas.microsoft.com/office/powerpoint/2010/main" val="2553667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00"/>
        <p:cNvGrpSpPr/>
        <p:nvPr/>
      </p:nvGrpSpPr>
      <p:grpSpPr>
        <a:xfrm>
          <a:off x="0" y="0"/>
          <a:ext cx="0" cy="0"/>
          <a:chOff x="0" y="0"/>
          <a:chExt cx="0" cy="0"/>
        </a:xfrm>
      </p:grpSpPr>
      <p:sp>
        <p:nvSpPr>
          <p:cNvPr id="803" name="Rectangle 80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801" name="Google Shape;801;p63"/>
          <p:cNvSpPr txBox="1">
            <a:spLocks noGrp="1"/>
          </p:cNvSpPr>
          <p:nvPr>
            <p:ph type="title"/>
          </p:nvPr>
        </p:nvSpPr>
        <p:spPr>
          <a:xfrm>
            <a:off x="556532" y="643467"/>
            <a:ext cx="11210925" cy="744836"/>
          </a:xfrm>
          <a:prstGeom prst="rect">
            <a:avLst/>
          </a:prstGeom>
        </p:spPr>
        <p:txBody>
          <a:bodyPr spcFirstLastPara="1" vert="horz" lIns="91440" tIns="45720" rIns="91440" bIns="45720" rtlCol="0" anchor="ctr" anchorCtr="0">
            <a:normAutofit/>
          </a:bodyPr>
          <a:lstStyle/>
          <a:p>
            <a:pPr algn="ctr">
              <a:spcBef>
                <a:spcPct val="0"/>
              </a:spcBef>
            </a:pPr>
            <a:r>
              <a:rPr lang="en-US" sz="3200" kern="1200">
                <a:solidFill>
                  <a:schemeClr val="bg1"/>
                </a:solidFill>
                <a:latin typeface="+mj-lt"/>
                <a:ea typeface="+mj-ea"/>
                <a:cs typeface="+mj-cs"/>
              </a:rPr>
              <a:t>What We Have Learned</a:t>
            </a:r>
          </a:p>
        </p:txBody>
      </p:sp>
      <p:graphicFrame>
        <p:nvGraphicFramePr>
          <p:cNvPr id="4" name="Table 3">
            <a:extLst>
              <a:ext uri="{FF2B5EF4-FFF2-40B4-BE49-F238E27FC236}">
                <a16:creationId xmlns:a16="http://schemas.microsoft.com/office/drawing/2014/main" id="{826CB43F-98F9-AE6A-6222-9A245A1488FC}"/>
              </a:ext>
            </a:extLst>
          </p:cNvPr>
          <p:cNvGraphicFramePr>
            <a:graphicFrameLocks noGrp="1"/>
          </p:cNvGraphicFramePr>
          <p:nvPr>
            <p:extLst>
              <p:ext uri="{D42A27DB-BD31-4B8C-83A1-F6EECF244321}">
                <p14:modId xmlns:p14="http://schemas.microsoft.com/office/powerpoint/2010/main" val="1270426196"/>
              </p:ext>
            </p:extLst>
          </p:nvPr>
        </p:nvGraphicFramePr>
        <p:xfrm>
          <a:off x="646545" y="1708727"/>
          <a:ext cx="10933924" cy="4445171"/>
        </p:xfrm>
        <a:graphic>
          <a:graphicData uri="http://schemas.openxmlformats.org/drawingml/2006/table">
            <a:tbl>
              <a:tblPr>
                <a:solidFill>
                  <a:schemeClr val="bg1"/>
                </a:solidFill>
                <a:tableStyleId>{616DA210-FB5B-4158-B5E0-FEB733F419BA}</a:tableStyleId>
              </a:tblPr>
              <a:tblGrid>
                <a:gridCol w="3665736">
                  <a:extLst>
                    <a:ext uri="{9D8B030D-6E8A-4147-A177-3AD203B41FA5}">
                      <a16:colId xmlns:a16="http://schemas.microsoft.com/office/drawing/2014/main" val="1521982877"/>
                    </a:ext>
                  </a:extLst>
                </a:gridCol>
                <a:gridCol w="3577473">
                  <a:extLst>
                    <a:ext uri="{9D8B030D-6E8A-4147-A177-3AD203B41FA5}">
                      <a16:colId xmlns:a16="http://schemas.microsoft.com/office/drawing/2014/main" val="3879456799"/>
                    </a:ext>
                  </a:extLst>
                </a:gridCol>
                <a:gridCol w="3690715">
                  <a:extLst>
                    <a:ext uri="{9D8B030D-6E8A-4147-A177-3AD203B41FA5}">
                      <a16:colId xmlns:a16="http://schemas.microsoft.com/office/drawing/2014/main" val="2032864594"/>
                    </a:ext>
                  </a:extLst>
                </a:gridCol>
              </a:tblGrid>
              <a:tr h="521158">
                <a:tc>
                  <a:txBody>
                    <a:bodyPr/>
                    <a:lstStyle/>
                    <a:p>
                      <a:pPr rtl="0">
                        <a:buNone/>
                      </a:pPr>
                      <a:r>
                        <a:rPr lang="en-US" sz="1500" b="1" cap="none" spc="0">
                          <a:solidFill>
                            <a:schemeClr val="tx1"/>
                          </a:solidFill>
                          <a:effectLst/>
                        </a:rPr>
                        <a:t>The Barrier</a:t>
                      </a:r>
                      <a:endParaRPr lang="en-US" sz="1500" cap="none" spc="0">
                        <a:solidFill>
                          <a:schemeClr val="tx1"/>
                        </a:solidFill>
                        <a:effectLst/>
                        <a:latin typeface="Google Sans Text"/>
                      </a:endParaRPr>
                    </a:p>
                  </a:txBody>
                  <a:tcPr marL="124371" marR="114804" marT="95670" marB="95670" anchor="ctr">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pPr rtl="0">
                        <a:buNone/>
                      </a:pPr>
                      <a:r>
                        <a:rPr lang="en-US" sz="1500" b="1" cap="none" spc="0">
                          <a:solidFill>
                            <a:schemeClr val="tx1"/>
                          </a:solidFill>
                          <a:effectLst/>
                        </a:rPr>
                        <a:t>The Innovation (The Pivot)</a:t>
                      </a:r>
                      <a:endParaRPr lang="en-US" sz="1500" cap="none" spc="0">
                        <a:solidFill>
                          <a:schemeClr val="tx1"/>
                        </a:solidFill>
                        <a:effectLst/>
                        <a:latin typeface="Google Sans Text"/>
                      </a:endParaRPr>
                    </a:p>
                  </a:txBody>
                  <a:tcPr marL="124371" marR="114804" marT="95670" marB="956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pPr rtl="0">
                        <a:buNone/>
                      </a:pPr>
                      <a:r>
                        <a:rPr lang="en-US" sz="1500" b="1" cap="none" spc="0">
                          <a:solidFill>
                            <a:schemeClr val="tx1"/>
                          </a:solidFill>
                          <a:effectLst/>
                        </a:rPr>
                        <a:t>The Impact</a:t>
                      </a:r>
                      <a:endParaRPr lang="en-US" sz="1500" cap="none" spc="0">
                        <a:solidFill>
                          <a:schemeClr val="tx1"/>
                        </a:solidFill>
                        <a:effectLst/>
                        <a:latin typeface="Google Sans Text"/>
                      </a:endParaRPr>
                    </a:p>
                  </a:txBody>
                  <a:tcPr marL="124371" marR="114804" marT="95670" marB="95670" anchor="ctr">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941429584"/>
                  </a:ext>
                </a:extLst>
              </a:tr>
              <a:tr h="1563471">
                <a:tc>
                  <a:txBody>
                    <a:bodyPr/>
                    <a:lstStyle/>
                    <a:p>
                      <a:pPr rtl="0">
                        <a:buNone/>
                      </a:pPr>
                      <a:r>
                        <a:rPr lang="en-GB" sz="1500" b="1" cap="none" spc="0">
                          <a:solidFill>
                            <a:schemeClr val="tx1"/>
                          </a:solidFill>
                          <a:effectLst/>
                        </a:rPr>
                        <a:t>High Basis Risk:</a:t>
                      </a:r>
                      <a:r>
                        <a:rPr lang="en-GB" sz="1500" cap="none" spc="0">
                          <a:solidFill>
                            <a:schemeClr val="tx1"/>
                          </a:solidFill>
                          <a:effectLst/>
                        </a:rPr>
                        <a:t> Satellite data alone sometimes misses localized droughts, leading to "false negatives" where herders suffer but get no payout. In arid &amp; semi-arid regions, the data shows an eternal drought. </a:t>
                      </a:r>
                      <a:endParaRPr lang="en-GB" sz="1500" cap="none" spc="0" dirty="0">
                        <a:solidFill>
                          <a:schemeClr val="tx1"/>
                        </a:solidFill>
                        <a:effectLst/>
                        <a:latin typeface="Google Sans Text"/>
                      </a:endParaRPr>
                    </a:p>
                  </a:txBody>
                  <a:tcPr marL="124371" marR="114804" marT="95670" marB="95670" anchor="ctr">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pPr rtl="0">
                        <a:buNone/>
                      </a:pPr>
                      <a:r>
                        <a:rPr lang="en-GB" sz="1500" b="1" cap="none" spc="0">
                          <a:solidFill>
                            <a:schemeClr val="tx1"/>
                          </a:solidFill>
                          <a:effectLst/>
                        </a:rPr>
                        <a:t>Nuru’s Multi-Index Triangulation:</a:t>
                      </a:r>
                      <a:r>
                        <a:rPr lang="en-GB" sz="1500" cap="none" spc="0">
                          <a:solidFill>
                            <a:schemeClr val="tx1"/>
                          </a:solidFill>
                          <a:effectLst/>
                        </a:rPr>
                        <a:t> Cross-references satellite data with ground observations to ensure payouts match the actual forage scarcity.</a:t>
                      </a:r>
                      <a:endParaRPr lang="en-GB" sz="1500" cap="none" spc="0">
                        <a:solidFill>
                          <a:schemeClr val="tx1"/>
                        </a:solidFill>
                        <a:effectLst/>
                        <a:latin typeface="Google Sans Text"/>
                      </a:endParaRPr>
                    </a:p>
                  </a:txBody>
                  <a:tcPr marL="124371" marR="114804" marT="95670" marB="956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pPr rtl="0">
                        <a:buNone/>
                      </a:pPr>
                      <a:r>
                        <a:rPr lang="en-GB" sz="1500" b="1" cap="none" spc="0">
                          <a:solidFill>
                            <a:schemeClr val="tx1"/>
                          </a:solidFill>
                          <a:effectLst/>
                        </a:rPr>
                        <a:t>Increased Accuracy:</a:t>
                      </a:r>
                      <a:r>
                        <a:rPr lang="en-GB" sz="1500" cap="none" spc="0">
                          <a:solidFill>
                            <a:schemeClr val="tx1"/>
                          </a:solidFill>
                          <a:effectLst/>
                        </a:rPr>
                        <a:t> Payouts are more reliable, reducing community frustration and building long-term market trust.</a:t>
                      </a:r>
                      <a:endParaRPr lang="en-GB" sz="1500" cap="none" spc="0">
                        <a:solidFill>
                          <a:schemeClr val="tx1"/>
                        </a:solidFill>
                        <a:effectLst/>
                        <a:latin typeface="Google Sans Text"/>
                      </a:endParaRPr>
                    </a:p>
                  </a:txBody>
                  <a:tcPr marL="124371" marR="114804" marT="95670" marB="95670" anchor="ctr">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83825486"/>
                  </a:ext>
                </a:extLst>
              </a:tr>
              <a:tr h="1318225">
                <a:tc>
                  <a:txBody>
                    <a:bodyPr/>
                    <a:lstStyle/>
                    <a:p>
                      <a:pPr rtl="0">
                        <a:buNone/>
                      </a:pPr>
                      <a:r>
                        <a:rPr lang="en-GB" sz="1500" b="1" cap="none" spc="0">
                          <a:solidFill>
                            <a:schemeClr val="tx1"/>
                          </a:solidFill>
                          <a:effectLst/>
                        </a:rPr>
                        <a:t>Low Perceived Value:</a:t>
                      </a:r>
                      <a:r>
                        <a:rPr lang="en-GB" sz="1500" cap="none" spc="0">
                          <a:solidFill>
                            <a:schemeClr val="tx1"/>
                          </a:solidFill>
                          <a:effectLst/>
                        </a:rPr>
                        <a:t> In "good years" without a drought, herders feel they are "wasting" money on premiums with no tangible return.</a:t>
                      </a:r>
                      <a:endParaRPr lang="en-GB" sz="1500" cap="none" spc="0">
                        <a:solidFill>
                          <a:schemeClr val="tx1"/>
                        </a:solidFill>
                        <a:effectLst/>
                        <a:latin typeface="Google Sans Text"/>
                      </a:endParaRPr>
                    </a:p>
                  </a:txBody>
                  <a:tcPr marL="124371" marR="114804" marT="95670" marB="95670" anchor="ctr">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pPr rtl="0">
                        <a:buNone/>
                      </a:pPr>
                      <a:r>
                        <a:rPr lang="en-GB" sz="1500" b="1" cap="none" spc="0">
                          <a:solidFill>
                            <a:schemeClr val="tx1"/>
                          </a:solidFill>
                          <a:effectLst/>
                        </a:rPr>
                        <a:t>ILRI’s Bundled Services:</a:t>
                      </a:r>
                      <a:r>
                        <a:rPr lang="en-GB" sz="1500" cap="none" spc="0">
                          <a:solidFill>
                            <a:schemeClr val="tx1"/>
                          </a:solidFill>
                          <a:effectLst/>
                        </a:rPr>
                        <a:t> Even if no payout occurs, herders access credit for trade and vet services to keep animals healthy.</a:t>
                      </a:r>
                      <a:endParaRPr lang="en-GB" sz="1500" cap="none" spc="0">
                        <a:solidFill>
                          <a:schemeClr val="tx1"/>
                        </a:solidFill>
                        <a:effectLst/>
                        <a:latin typeface="Google Sans Text"/>
                      </a:endParaRPr>
                    </a:p>
                  </a:txBody>
                  <a:tcPr marL="124371" marR="114804" marT="95670" marB="956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pPr rtl="0">
                        <a:buNone/>
                      </a:pPr>
                      <a:r>
                        <a:rPr lang="en-GB" sz="1500" b="1" cap="none" spc="0">
                          <a:solidFill>
                            <a:schemeClr val="tx1"/>
                          </a:solidFill>
                          <a:effectLst/>
                        </a:rPr>
                        <a:t>Continuous Value:</a:t>
                      </a:r>
                      <a:r>
                        <a:rPr lang="en-GB" sz="1500" cap="none" spc="0">
                          <a:solidFill>
                            <a:schemeClr val="tx1"/>
                          </a:solidFill>
                          <a:effectLst/>
                        </a:rPr>
                        <a:t> Provides a reason to stay in the system every year, creating a sustainable, "sticky" product.</a:t>
                      </a:r>
                      <a:endParaRPr lang="en-GB" sz="1500" cap="none" spc="0">
                        <a:solidFill>
                          <a:schemeClr val="tx1"/>
                        </a:solidFill>
                        <a:effectLst/>
                        <a:latin typeface="Google Sans Text"/>
                      </a:endParaRPr>
                    </a:p>
                  </a:txBody>
                  <a:tcPr marL="124371" marR="114804" marT="95670" marB="95670" anchor="ctr">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735791240"/>
                  </a:ext>
                </a:extLst>
              </a:tr>
              <a:tr h="1042317">
                <a:tc>
                  <a:txBody>
                    <a:bodyPr/>
                    <a:lstStyle/>
                    <a:p>
                      <a:pPr rtl="0">
                        <a:buNone/>
                      </a:pPr>
                      <a:r>
                        <a:rPr lang="en-GB" sz="1500" b="1" cap="none" spc="0">
                          <a:solidFill>
                            <a:schemeClr val="tx1"/>
                          </a:solidFill>
                          <a:effectLst/>
                        </a:rPr>
                        <a:t>Slow Response:</a:t>
                      </a:r>
                      <a:r>
                        <a:rPr lang="en-GB" sz="1500" cap="none" spc="0">
                          <a:solidFill>
                            <a:schemeClr val="tx1"/>
                          </a:solidFill>
                          <a:effectLst/>
                        </a:rPr>
                        <a:t> Traditional aid and single-index models can take months to process.</a:t>
                      </a:r>
                      <a:endParaRPr lang="en-GB" sz="1500" cap="none" spc="0">
                        <a:solidFill>
                          <a:schemeClr val="tx1"/>
                        </a:solidFill>
                        <a:effectLst/>
                        <a:latin typeface="Google Sans Text"/>
                      </a:endParaRPr>
                    </a:p>
                  </a:txBody>
                  <a:tcPr marL="124371" marR="114804" marT="95670" marB="95670" anchor="ctr">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pPr rtl="0">
                        <a:buNone/>
                      </a:pPr>
                      <a:r>
                        <a:rPr lang="en-GB" sz="1500" b="1" cap="none" spc="0">
                          <a:solidFill>
                            <a:schemeClr val="tx1"/>
                          </a:solidFill>
                          <a:effectLst/>
                        </a:rPr>
                        <a:t>Anticipatory Triggers:</a:t>
                      </a:r>
                      <a:r>
                        <a:rPr lang="en-GB" sz="1500" cap="none" spc="0">
                          <a:solidFill>
                            <a:schemeClr val="tx1"/>
                          </a:solidFill>
                          <a:effectLst/>
                        </a:rPr>
                        <a:t> Data signals allow for payouts </a:t>
                      </a:r>
                      <a:r>
                        <a:rPr lang="en-GB" sz="1500" b="1" cap="none" spc="0">
                          <a:solidFill>
                            <a:schemeClr val="tx1"/>
                          </a:solidFill>
                          <a:effectLst/>
                        </a:rPr>
                        <a:t>within 4 weeks</a:t>
                      </a:r>
                      <a:r>
                        <a:rPr lang="en-GB" sz="1500" cap="none" spc="0">
                          <a:solidFill>
                            <a:schemeClr val="tx1"/>
                          </a:solidFill>
                          <a:effectLst/>
                        </a:rPr>
                        <a:t>, before animals start dying.</a:t>
                      </a:r>
                      <a:endParaRPr lang="en-GB" sz="1500" cap="none" spc="0">
                        <a:solidFill>
                          <a:schemeClr val="tx1"/>
                        </a:solidFill>
                        <a:effectLst/>
                        <a:latin typeface="Google Sans Text"/>
                      </a:endParaRPr>
                    </a:p>
                  </a:txBody>
                  <a:tcPr marL="124371" marR="114804" marT="95670" marB="95670"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pPr rtl="0">
                        <a:buNone/>
                      </a:pPr>
                      <a:r>
                        <a:rPr lang="en-GB" sz="1500" b="1" cap="none" spc="0">
                          <a:solidFill>
                            <a:schemeClr val="tx1"/>
                          </a:solidFill>
                          <a:effectLst/>
                        </a:rPr>
                        <a:t>Asset Preservation:</a:t>
                      </a:r>
                      <a:r>
                        <a:rPr lang="en-GB" sz="1500" cap="none" spc="0">
                          <a:solidFill>
                            <a:schemeClr val="tx1"/>
                          </a:solidFill>
                          <a:effectLst/>
                        </a:rPr>
                        <a:t> Herders get cash in time to buy feed/water, preventing the total collapse of their livelihoods.</a:t>
                      </a:r>
                      <a:endParaRPr lang="en-GB" sz="1500" cap="none" spc="0">
                        <a:solidFill>
                          <a:schemeClr val="tx1"/>
                        </a:solidFill>
                        <a:effectLst/>
                        <a:latin typeface="Google Sans Text"/>
                      </a:endParaRPr>
                    </a:p>
                  </a:txBody>
                  <a:tcPr marL="124371" marR="114804" marT="95670" marB="95670" anchor="ctr">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401392455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8F9602-ABD1-3C63-CE5B-3D00CF440A00}"/>
              </a:ext>
            </a:extLst>
          </p:cNvPr>
          <p:cNvSpPr>
            <a:spLocks noGrp="1"/>
          </p:cNvSpPr>
          <p:nvPr>
            <p:ph type="title"/>
          </p:nvPr>
        </p:nvSpPr>
        <p:spPr>
          <a:xfrm>
            <a:off x="6094790" y="300203"/>
            <a:ext cx="5565355" cy="1146945"/>
          </a:xfrm>
        </p:spPr>
        <p:txBody>
          <a:bodyPr anchor="b">
            <a:normAutofit/>
          </a:bodyPr>
          <a:lstStyle/>
          <a:p>
            <a:r>
              <a:rPr lang="en-US" sz="3500" dirty="0">
                <a:latin typeface="Gill Sans MT"/>
              </a:rPr>
              <a:t>Building a sustainable future: Our core pillars</a:t>
            </a:r>
          </a:p>
        </p:txBody>
      </p:sp>
      <p:sp>
        <p:nvSpPr>
          <p:cNvPr id="35" name="Rectangle 34">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company logos&#10;&#10;AI-generated content may be incorrect.">
            <a:extLst>
              <a:ext uri="{FF2B5EF4-FFF2-40B4-BE49-F238E27FC236}">
                <a16:creationId xmlns:a16="http://schemas.microsoft.com/office/drawing/2014/main" id="{D041CBE2-1307-FE70-AFC6-B8AFD3E698F4}"/>
              </a:ext>
            </a:extLst>
          </p:cNvPr>
          <p:cNvPicPr>
            <a:picLocks noChangeAspect="1"/>
          </p:cNvPicPr>
          <p:nvPr/>
        </p:nvPicPr>
        <p:blipFill>
          <a:blip r:embed="rId3"/>
          <a:srcRect r="8821" b="-3"/>
          <a:stretch>
            <a:fillRect/>
          </a:stretch>
        </p:blipFill>
        <p:spPr>
          <a:xfrm>
            <a:off x="279143" y="299509"/>
            <a:ext cx="5221625" cy="6258983"/>
          </a:xfrm>
          <a:prstGeom prst="rect">
            <a:avLst/>
          </a:prstGeom>
        </p:spPr>
      </p:pic>
      <p:sp>
        <p:nvSpPr>
          <p:cNvPr id="25" name="Content Placeholder 7">
            <a:extLst>
              <a:ext uri="{FF2B5EF4-FFF2-40B4-BE49-F238E27FC236}">
                <a16:creationId xmlns:a16="http://schemas.microsoft.com/office/drawing/2014/main" id="{F4D53E63-9C0F-6FB9-4CBD-C1F0AE1A4FC1}"/>
              </a:ext>
            </a:extLst>
          </p:cNvPr>
          <p:cNvSpPr>
            <a:spLocks noGrp="1"/>
          </p:cNvSpPr>
          <p:nvPr>
            <p:ph idx="1"/>
          </p:nvPr>
        </p:nvSpPr>
        <p:spPr>
          <a:xfrm>
            <a:off x="6089595" y="1705747"/>
            <a:ext cx="5290719" cy="5153553"/>
          </a:xfrm>
        </p:spPr>
        <p:txBody>
          <a:bodyPr anchor="t">
            <a:normAutofit/>
          </a:bodyPr>
          <a:lstStyle/>
          <a:p>
            <a:pPr marL="342900" indent="-342900">
              <a:lnSpc>
                <a:spcPct val="110000"/>
              </a:lnSpc>
              <a:buAutoNum type="arabicPeriod"/>
            </a:pPr>
            <a:r>
              <a:rPr lang="en-US" sz="1900" b="1" dirty="0">
                <a:solidFill>
                  <a:schemeClr val="tx1">
                    <a:alpha val="80000"/>
                  </a:schemeClr>
                </a:solidFill>
                <a:latin typeface="Gill Sans MT"/>
              </a:rPr>
              <a:t>Strengthened</a:t>
            </a:r>
            <a:r>
              <a:rPr lang="en-US" sz="1900" b="1" dirty="0">
                <a:solidFill>
                  <a:srgbClr val="000000">
                    <a:alpha val="80000"/>
                  </a:srgbClr>
                </a:solidFill>
                <a:latin typeface="Gill Sans MT"/>
              </a:rPr>
              <a:t> regulatory environment </a:t>
            </a:r>
            <a:endParaRPr lang="en-US" b="1" dirty="0">
              <a:latin typeface="Gill Sans MT"/>
            </a:endParaRPr>
          </a:p>
          <a:p>
            <a:pPr marL="342900" indent="-342900">
              <a:lnSpc>
                <a:spcPct val="110000"/>
              </a:lnSpc>
              <a:buAutoNum type="arabicPeriod"/>
            </a:pPr>
            <a:r>
              <a:rPr lang="en-US" sz="1900" b="1" dirty="0">
                <a:solidFill>
                  <a:schemeClr val="tx1">
                    <a:alpha val="80000"/>
                  </a:schemeClr>
                </a:solidFill>
                <a:latin typeface="Gill Sans MT"/>
              </a:rPr>
              <a:t>Bundled financial service package</a:t>
            </a:r>
            <a:endParaRPr lang="en-US" dirty="0">
              <a:solidFill>
                <a:schemeClr val="tx1">
                  <a:alpha val="80000"/>
                </a:schemeClr>
              </a:solidFill>
              <a:latin typeface="Gill Sans MT"/>
            </a:endParaRPr>
          </a:p>
          <a:p>
            <a:pPr marL="571500" lvl="1" indent="-342900">
              <a:lnSpc>
                <a:spcPct val="110000"/>
              </a:lnSpc>
              <a:buFont typeface="Courier New" panose="020B0604020202020204" pitchFamily="34" charset="0"/>
              <a:buChar char="o"/>
            </a:pPr>
            <a:r>
              <a:rPr lang="en-US" dirty="0">
                <a:solidFill>
                  <a:schemeClr val="tx1">
                    <a:alpha val="80000"/>
                  </a:schemeClr>
                </a:solidFill>
                <a:latin typeface="Gill Sans MT"/>
              </a:rPr>
              <a:t>A comprehensives and dignified package of subsidized IBLI products, credit, and access to other vital pastoral inputs based off the want's needs of pastoral communities</a:t>
            </a:r>
          </a:p>
          <a:p>
            <a:pPr marL="342900" indent="-342900">
              <a:lnSpc>
                <a:spcPct val="110000"/>
              </a:lnSpc>
              <a:buAutoNum type="arabicPeriod"/>
            </a:pPr>
            <a:r>
              <a:rPr lang="en-US" sz="1900" b="1" dirty="0">
                <a:solidFill>
                  <a:schemeClr val="tx1">
                    <a:alpha val="80000"/>
                  </a:schemeClr>
                </a:solidFill>
                <a:latin typeface="Gill Sans MT"/>
              </a:rPr>
              <a:t>New multi-index model to enable accurate &amp; timely payouts for arid &amp; semi-arid regions</a:t>
            </a:r>
            <a:endParaRPr lang="en-US" b="1" dirty="0">
              <a:solidFill>
                <a:schemeClr val="tx1">
                  <a:alpha val="80000"/>
                </a:schemeClr>
              </a:solidFill>
              <a:latin typeface="Gill Sans MT"/>
            </a:endParaRPr>
          </a:p>
          <a:p>
            <a:pPr marL="571500" lvl="1" indent="-342900">
              <a:lnSpc>
                <a:spcPct val="110000"/>
              </a:lnSpc>
              <a:buFont typeface="Courier New" panose="020B0604020202020204" pitchFamily="34" charset="0"/>
              <a:buChar char="o"/>
            </a:pPr>
            <a:r>
              <a:rPr lang="en-US" dirty="0">
                <a:solidFill>
                  <a:schemeClr val="tx1">
                    <a:alpha val="80000"/>
                  </a:schemeClr>
                </a:solidFill>
                <a:latin typeface="Gill Sans MT"/>
              </a:rPr>
              <a:t>Standardized Precipitation Evapotranspiration Index (SPEI) &amp; Leaf Area Index (LAI)</a:t>
            </a:r>
          </a:p>
          <a:p>
            <a:pPr marL="0" indent="0">
              <a:lnSpc>
                <a:spcPct val="110000"/>
              </a:lnSpc>
              <a:buNone/>
            </a:pPr>
            <a:endParaRPr lang="en-US" dirty="0">
              <a:solidFill>
                <a:srgbClr val="000000">
                  <a:alpha val="80000"/>
                </a:srgbClr>
              </a:solidFill>
              <a:latin typeface="Neue Haas Grotesk Text Pro"/>
            </a:endParaRPr>
          </a:p>
        </p:txBody>
      </p:sp>
      <p:cxnSp>
        <p:nvCxnSpPr>
          <p:cNvPr id="37" name="Straight Connector 3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284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64"/>
          <p:cNvSpPr txBox="1">
            <a:spLocks noGrp="1"/>
          </p:cNvSpPr>
          <p:nvPr>
            <p:ph type="title"/>
          </p:nvPr>
        </p:nvSpPr>
        <p:spPr>
          <a:xfrm>
            <a:off x="983640" y="593366"/>
            <a:ext cx="10224720" cy="763560"/>
          </a:xfrm>
          <a:prstGeom prst="rect">
            <a:avLst/>
          </a:prstGeom>
        </p:spPr>
        <p:txBody>
          <a:bodyPr spcFirstLastPara="1" vert="horz" wrap="square" lIns="109710" tIns="109710" rIns="109710" bIns="109710" rtlCol="0" anchor="t" anchorCtr="0">
            <a:normAutofit/>
          </a:bodyPr>
          <a:lstStyle/>
          <a:p>
            <a:r>
              <a:rPr lang="en-GB" dirty="0"/>
              <a:t>Pathway to Scale or Sustainability</a:t>
            </a:r>
            <a:endParaRPr dirty="0"/>
          </a:p>
        </p:txBody>
      </p:sp>
      <p:graphicFrame>
        <p:nvGraphicFramePr>
          <p:cNvPr id="2" name="Diagram 1">
            <a:extLst>
              <a:ext uri="{FF2B5EF4-FFF2-40B4-BE49-F238E27FC236}">
                <a16:creationId xmlns:a16="http://schemas.microsoft.com/office/drawing/2014/main" id="{EF90DE2D-D553-73AD-EE3A-A32687836EAC}"/>
              </a:ext>
            </a:extLst>
          </p:cNvPr>
          <p:cNvGraphicFramePr/>
          <p:nvPr/>
        </p:nvGraphicFramePr>
        <p:xfrm>
          <a:off x="831835" y="1135476"/>
          <a:ext cx="10376526" cy="5722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67"/>
          <p:cNvSpPr txBox="1">
            <a:spLocks noGrp="1"/>
          </p:cNvSpPr>
          <p:nvPr>
            <p:ph type="title"/>
          </p:nvPr>
        </p:nvSpPr>
        <p:spPr>
          <a:xfrm>
            <a:off x="983640" y="495835"/>
            <a:ext cx="10224720" cy="763560"/>
          </a:xfrm>
          <a:prstGeom prst="rect">
            <a:avLst/>
          </a:prstGeom>
        </p:spPr>
        <p:txBody>
          <a:bodyPr spcFirstLastPara="1" vert="horz" wrap="square" lIns="109710" tIns="109710" rIns="109710" bIns="109710" rtlCol="0" anchor="t" anchorCtr="0">
            <a:noAutofit/>
          </a:bodyPr>
          <a:lstStyle/>
          <a:p>
            <a:pPr algn="ctr"/>
            <a:r>
              <a:rPr lang="en-GB" sz="2800" dirty="0"/>
              <a:t>Collaboration </a:t>
            </a:r>
            <a:br>
              <a:rPr lang="en-GB" sz="2800" dirty="0"/>
            </a:br>
            <a:r>
              <a:rPr lang="en-GB" sz="2800" dirty="0"/>
              <a:t>Opportunities</a:t>
            </a:r>
            <a:endParaRPr sz="2800" dirty="0"/>
          </a:p>
        </p:txBody>
      </p:sp>
      <p:graphicFrame>
        <p:nvGraphicFramePr>
          <p:cNvPr id="2" name="Diagram 1">
            <a:extLst>
              <a:ext uri="{FF2B5EF4-FFF2-40B4-BE49-F238E27FC236}">
                <a16:creationId xmlns:a16="http://schemas.microsoft.com/office/drawing/2014/main" id="{5CB104F4-D171-D018-EB19-5AA78C232E54}"/>
              </a:ext>
            </a:extLst>
          </p:cNvPr>
          <p:cNvGraphicFramePr/>
          <p:nvPr>
            <p:extLst>
              <p:ext uri="{D42A27DB-BD31-4B8C-83A1-F6EECF244321}">
                <p14:modId xmlns:p14="http://schemas.microsoft.com/office/powerpoint/2010/main" val="2890422010"/>
              </p:ext>
            </p:extLst>
          </p:nvPr>
        </p:nvGraphicFramePr>
        <p:xfrm>
          <a:off x="1156138" y="1718441"/>
          <a:ext cx="9932275" cy="42619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1">
            <a:extLst>
              <a:ext uri="{FF2B5EF4-FFF2-40B4-BE49-F238E27FC236}">
                <a16:creationId xmlns:a16="http://schemas.microsoft.com/office/drawing/2014/main" id="{D480E1B0-84E2-95C5-2857-A926D5A4FA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5935" y="614307"/>
            <a:ext cx="1708675" cy="6542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6B76CED4-A647-89A7-6FCF-1EEC4D9D9D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12971" y="719578"/>
            <a:ext cx="1605887" cy="4270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a:extLst>
              <a:ext uri="{FF2B5EF4-FFF2-40B4-BE49-F238E27FC236}">
                <a16:creationId xmlns:a16="http://schemas.microsoft.com/office/drawing/2014/main" id="{1469DCAE-9A63-4623-58DB-A24EFBDD227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59232" y="576232"/>
            <a:ext cx="823912" cy="7046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30D6314A-8009-4953-F345-B78E6029F6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32658" y="641603"/>
            <a:ext cx="1795080" cy="5549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83">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16869F-E77A-A03E-8F6A-4EBA9430A360}"/>
              </a:ext>
            </a:extLst>
          </p:cNvPr>
          <p:cNvSpPr>
            <a:spLocks noGrp="1"/>
          </p:cNvSpPr>
          <p:nvPr>
            <p:ph type="title"/>
          </p:nvPr>
        </p:nvSpPr>
        <p:spPr>
          <a:xfrm>
            <a:off x="638881" y="4474080"/>
            <a:ext cx="10909640" cy="1065836"/>
          </a:xfrm>
        </p:spPr>
        <p:txBody>
          <a:bodyPr vert="horz" lIns="91440" tIns="45720" rIns="91440" bIns="45720" rtlCol="0" anchor="ctr">
            <a:normAutofit/>
          </a:bodyPr>
          <a:lstStyle/>
          <a:p>
            <a:pPr algn="ctr"/>
            <a:r>
              <a:rPr lang="en-US" dirty="0">
                <a:latin typeface="Gill Sans MT"/>
              </a:rPr>
              <a:t>Rewriting the Story of Resilience in Somalia</a:t>
            </a:r>
          </a:p>
        </p:txBody>
      </p:sp>
      <p:pic>
        <p:nvPicPr>
          <p:cNvPr id="5" name="Picture 4" descr="A group of men pouring water into a bowl of camels&#10;&#10;AI-generated content may be incorrect.">
            <a:extLst>
              <a:ext uri="{FF2B5EF4-FFF2-40B4-BE49-F238E27FC236}">
                <a16:creationId xmlns:a16="http://schemas.microsoft.com/office/drawing/2014/main" id="{D8356042-445F-3170-35CE-8F818A7EAF16}"/>
              </a:ext>
            </a:extLst>
          </p:cNvPr>
          <p:cNvPicPr>
            <a:picLocks noChangeAspect="1"/>
          </p:cNvPicPr>
          <p:nvPr/>
        </p:nvPicPr>
        <p:blipFill>
          <a:blip r:embed="rId3"/>
          <a:srcRect t="8730" b="1"/>
          <a:stretch>
            <a:fillRect/>
          </a:stretch>
        </p:blipFill>
        <p:spPr>
          <a:xfrm>
            <a:off x="301752" y="922004"/>
            <a:ext cx="3758184" cy="2572543"/>
          </a:xfrm>
          <a:prstGeom prst="rect">
            <a:avLst/>
          </a:prstGeom>
        </p:spPr>
      </p:pic>
      <p:pic>
        <p:nvPicPr>
          <p:cNvPr id="3" name="Picture 2" descr="A person standing in a field with goats&#10;&#10;AI-generated content may be incorrect.">
            <a:extLst>
              <a:ext uri="{FF2B5EF4-FFF2-40B4-BE49-F238E27FC236}">
                <a16:creationId xmlns:a16="http://schemas.microsoft.com/office/drawing/2014/main" id="{7C19C5E5-68A1-DA9A-AF01-B03F8C4D8F15}"/>
              </a:ext>
            </a:extLst>
          </p:cNvPr>
          <p:cNvPicPr>
            <a:picLocks noChangeAspect="1"/>
          </p:cNvPicPr>
          <p:nvPr/>
        </p:nvPicPr>
        <p:blipFill>
          <a:blip r:embed="rId4"/>
          <a:stretch>
            <a:fillRect/>
          </a:stretch>
        </p:blipFill>
        <p:spPr>
          <a:xfrm>
            <a:off x="4224528" y="953982"/>
            <a:ext cx="3758184" cy="2508587"/>
          </a:xfrm>
          <a:prstGeom prst="rect">
            <a:avLst/>
          </a:prstGeom>
        </p:spPr>
      </p:pic>
      <p:pic>
        <p:nvPicPr>
          <p:cNvPr id="8" name="Picture 7">
            <a:extLst>
              <a:ext uri="{FF2B5EF4-FFF2-40B4-BE49-F238E27FC236}">
                <a16:creationId xmlns:a16="http://schemas.microsoft.com/office/drawing/2014/main" id="{E835338A-A286-96AD-3BB6-937631A691F5}"/>
              </a:ext>
            </a:extLst>
          </p:cNvPr>
          <p:cNvPicPr>
            <a:picLocks noChangeAspect="1"/>
          </p:cNvPicPr>
          <p:nvPr/>
        </p:nvPicPr>
        <p:blipFill>
          <a:blip r:embed="rId5">
            <a:extLst>
              <a:ext uri="{28A0092B-C50C-407E-A947-70E740481C1C}">
                <a14:useLocalDpi xmlns:a14="http://schemas.microsoft.com/office/drawing/2010/main" val="0"/>
              </a:ext>
            </a:extLst>
          </a:blip>
          <a:srcRect l="10679" r="7147" b="1"/>
          <a:stretch>
            <a:fillRect/>
          </a:stretch>
        </p:blipFill>
        <p:spPr>
          <a:xfrm>
            <a:off x="8147304" y="922007"/>
            <a:ext cx="3758184" cy="2572537"/>
          </a:xfrm>
          <a:prstGeom prst="rect">
            <a:avLst/>
          </a:prstGeom>
        </p:spPr>
      </p:pic>
      <p:sp>
        <p:nvSpPr>
          <p:cNvPr id="85"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6">
            <a:extLst>
              <a:ext uri="{FF2B5EF4-FFF2-40B4-BE49-F238E27FC236}">
                <a16:creationId xmlns:a16="http://schemas.microsoft.com/office/drawing/2014/main" id="{9840F5A1-B020-2C06-739F-D5DE186BCD95}"/>
              </a:ext>
            </a:extLst>
          </p:cNvPr>
          <p:cNvSpPr>
            <a:spLocks noChangeArrowheads="1"/>
          </p:cNvSpPr>
          <p:nvPr/>
        </p:nvSpPr>
        <p:spPr bwMode="auto">
          <a:xfrm>
            <a:off x="1840089" y="510898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7">
            <a:extLst>
              <a:ext uri="{FF2B5EF4-FFF2-40B4-BE49-F238E27FC236}">
                <a16:creationId xmlns:a16="http://schemas.microsoft.com/office/drawing/2014/main" id="{2184B244-7661-6525-9900-DC280CBA5758}"/>
              </a:ext>
            </a:extLst>
          </p:cNvPr>
          <p:cNvSpPr>
            <a:spLocks noChangeArrowheads="1"/>
          </p:cNvSpPr>
          <p:nvPr/>
        </p:nvSpPr>
        <p:spPr bwMode="auto">
          <a:xfrm>
            <a:off x="1300339" y="556618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en-US" sz="1200" b="1" i="0" u="none" strike="noStrike" cap="none" normalizeH="0" baseline="0">
                <a:ln>
                  <a:noFill/>
                </a:ln>
                <a:solidFill>
                  <a:srgbClr val="FF0000"/>
                </a:solidFill>
                <a:effectLst/>
                <a:latin typeface="Open Sans" panose="020B0606030504020204" pitchFamily="34" charset="0"/>
                <a:ea typeface="Times New Roman" panose="02020603050405020304" pitchFamily="18" charset="0"/>
                <a:cs typeface="Times New Roman" panose="02020603050405020304" pitchFamily="18" charset="0"/>
              </a:rPr>
              <a:t>              </a:t>
            </a:r>
            <a:endParaRPr kumimoji="0" lang="en-CA" altLang="en-US" sz="1800" b="0" i="0" u="none" strike="noStrike" cap="none" normalizeH="0" baseline="0">
              <a:ln>
                <a:noFill/>
              </a:ln>
              <a:solidFill>
                <a:schemeClr val="tx1"/>
              </a:solidFill>
              <a:effectLst/>
              <a:latin typeface="Arial" panose="020B0604020202020204" pitchFamily="34" charset="0"/>
            </a:endParaRPr>
          </a:p>
        </p:txBody>
      </p:sp>
      <p:pic>
        <p:nvPicPr>
          <p:cNvPr id="9" name="Picture 1">
            <a:extLst>
              <a:ext uri="{FF2B5EF4-FFF2-40B4-BE49-F238E27FC236}">
                <a16:creationId xmlns:a16="http://schemas.microsoft.com/office/drawing/2014/main" id="{41AD15EC-92AB-B3D0-FBFA-5ABD0D0427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795" y="6072900"/>
            <a:ext cx="1708675" cy="6542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11C51204-EAF4-DCDC-830F-878C65336C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97831" y="6178171"/>
            <a:ext cx="1605887" cy="42704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a:extLst>
              <a:ext uri="{FF2B5EF4-FFF2-40B4-BE49-F238E27FC236}">
                <a16:creationId xmlns:a16="http://schemas.microsoft.com/office/drawing/2014/main" id="{9856BEF0-0EB9-4247-2B63-43F34E54F5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44092" y="6034825"/>
            <a:ext cx="823912" cy="7046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4F8A9AB8-AB0B-4011-B331-4EA91B6FAAD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17518" y="6100196"/>
            <a:ext cx="1795080" cy="55498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a:extLst>
              <a:ext uri="{FF2B5EF4-FFF2-40B4-BE49-F238E27FC236}">
                <a16:creationId xmlns:a16="http://schemas.microsoft.com/office/drawing/2014/main" id="{04CDC45D-8828-01B6-C57D-B884F3F5C12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03612" y="6012907"/>
            <a:ext cx="1134656" cy="803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742289"/>
      </p:ext>
    </p:extLst>
  </p:cSld>
  <p:clrMapOvr>
    <a:masterClrMapping/>
  </p:clrMapOvr>
</p:sld>
</file>

<file path=ppt/theme/theme1.xml><?xml version="1.0" encoding="utf-8"?>
<a:theme xmlns:a="http://schemas.openxmlformats.org/drawingml/2006/main" name="VanillaVTI">
  <a:themeElements>
    <a:clrScheme name="VanillaVTI">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VanillaVTI">
      <a:majorFont>
        <a:latin typeface="Neue Haas Grotesk Text Pro"/>
        <a:ea typeface=""/>
        <a:cs typeface=""/>
      </a:majorFont>
      <a:minorFont>
        <a:latin typeface="Neue Haas Grotesk Text Pro"/>
        <a:ea typeface=""/>
        <a:cs typeface=""/>
      </a:minorFont>
    </a:fontScheme>
    <a:fmtScheme name="Vanilla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AACC6CF0-9F86-48CC-9C4E-CA578EE0A0A0}" vid="{3BDE51FE-56D6-4100-AFB5-5B4AEDCE2E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4302B3BC970CF4CB831AD4C859A7A45" ma:contentTypeVersion="12" ma:contentTypeDescription="Create a new document." ma:contentTypeScope="" ma:versionID="ddb37ff54f2f6e83aed97c1a99761b53">
  <xsd:schema xmlns:xsd="http://www.w3.org/2001/XMLSchema" xmlns:xs="http://www.w3.org/2001/XMLSchema" xmlns:p="http://schemas.microsoft.com/office/2006/metadata/properties" xmlns:ns2="c9227e25-2411-4866-aae0-1e139909ce28" xmlns:ns3="85b52223-033b-4232-bd7a-ba221c4de6e2" targetNamespace="http://schemas.microsoft.com/office/2006/metadata/properties" ma:root="true" ma:fieldsID="d0940d84e4cf7def9527605b90bc26e8" ns2:_="" ns3:_="">
    <xsd:import namespace="c9227e25-2411-4866-aae0-1e139909ce28"/>
    <xsd:import namespace="85b52223-033b-4232-bd7a-ba221c4de6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227e25-2411-4866-aae0-1e139909ce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1705418-96fe-4708-b88c-a9607958483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5b52223-033b-4232-bd7a-ba221c4de6e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38ccc64-5baa-45ee-8060-a001952eb7e4}" ma:internalName="TaxCatchAll" ma:showField="CatchAllData" ma:web="85b52223-033b-4232-bd7a-ba221c4de6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227e25-2411-4866-aae0-1e139909ce28">
      <Terms xmlns="http://schemas.microsoft.com/office/infopath/2007/PartnerControls"/>
    </lcf76f155ced4ddcb4097134ff3c332f>
    <TaxCatchAll xmlns="85b52223-033b-4232-bd7a-ba221c4de6e2" xsi:nil="true"/>
  </documentManagement>
</p:properties>
</file>

<file path=customXml/itemProps1.xml><?xml version="1.0" encoding="utf-8"?>
<ds:datastoreItem xmlns:ds="http://schemas.openxmlformats.org/officeDocument/2006/customXml" ds:itemID="{B29A304E-0DB9-4E44-991B-D4A6CBA94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227e25-2411-4866-aae0-1e139909ce28"/>
    <ds:schemaRef ds:uri="85b52223-033b-4232-bd7a-ba221c4de6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05C84-3ED7-4859-A270-776DEEF254CE}">
  <ds:schemaRefs>
    <ds:schemaRef ds:uri="http://schemas.microsoft.com/sharepoint/v3/contenttype/forms"/>
  </ds:schemaRefs>
</ds:datastoreItem>
</file>

<file path=customXml/itemProps3.xml><?xml version="1.0" encoding="utf-8"?>
<ds:datastoreItem xmlns:ds="http://schemas.openxmlformats.org/officeDocument/2006/customXml" ds:itemID="{5798FD84-5327-4F17-A6E3-1336F4919DDF}">
  <ds:schemaRefs>
    <ds:schemaRef ds:uri="http://schemas.microsoft.com/office/2006/metadata/properties"/>
    <ds:schemaRef ds:uri="http://schemas.microsoft.com/office/infopath/2007/PartnerControls"/>
    <ds:schemaRef ds:uri="c9227e25-2411-4866-aae0-1e139909ce28"/>
    <ds:schemaRef ds:uri="85b52223-033b-4232-bd7a-ba221c4de6e2"/>
  </ds:schemaRefs>
</ds:datastoreItem>
</file>

<file path=docProps/app.xml><?xml version="1.0" encoding="utf-8"?>
<Properties xmlns="http://schemas.openxmlformats.org/officeDocument/2006/extended-properties" xmlns:vt="http://schemas.openxmlformats.org/officeDocument/2006/docPropsVTypes">
  <TotalTime>1485</TotalTime>
  <Words>1557</Words>
  <Application>Microsoft Macintosh PowerPoint</Application>
  <PresentationFormat>Widescreen</PresentationFormat>
  <Paragraphs>125</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Courier New</vt:lpstr>
      <vt:lpstr>Gill Sans MT</vt:lpstr>
      <vt:lpstr>Google Sans Text</vt:lpstr>
      <vt:lpstr>Neue Haas Grotesk Text Pro</vt:lpstr>
      <vt:lpstr>Open Sans</vt:lpstr>
      <vt:lpstr>VanillaVTI</vt:lpstr>
      <vt:lpstr>FIRM II</vt:lpstr>
      <vt:lpstr>Collapse of the Somali State</vt:lpstr>
      <vt:lpstr>The Challenge:  A Vicious Cycle</vt:lpstr>
      <vt:lpstr>Bundling of Index-Based Livestock Insurance (IBLI)</vt:lpstr>
      <vt:lpstr> Evidence &amp; Traction</vt:lpstr>
      <vt:lpstr>What We Have Learned</vt:lpstr>
      <vt:lpstr>Building a sustainable future: Our core pillars</vt:lpstr>
      <vt:lpstr>Pathway to Scale or Sustainability</vt:lpstr>
      <vt:lpstr>Collaboration  Opportunities</vt:lpstr>
      <vt:lpstr>Rewriting the Story of Resilience in Somalia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Mekailah Stephens</dc:creator>
  <cp:lastModifiedBy>Naserian Saruni</cp:lastModifiedBy>
  <cp:revision>511</cp:revision>
  <dcterms:created xsi:type="dcterms:W3CDTF">2025-09-15T19:27:31Z</dcterms:created>
  <dcterms:modified xsi:type="dcterms:W3CDTF">2026-03-30T05:23:19Z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0x010100C4302B3BC970CF4CB831AD4C859A7A45</vt:lpwstr>
  </property>
  <property fmtid="{D5CDD505-2E9C-101B-9397-08002B2CF9AE}" pid="3" name="MediaServiceImageTags">
    <vt:lpwstr/>
  </property>
</Properties>
</file>