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7" r:id="rId5"/>
    <p:sldId id="256" r:id="rId6"/>
    <p:sldId id="258" r:id="rId7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EA425-B655-0A20-F34E-D965276C9F31}" v="2" dt="2026-05-29T13:28:41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kjelde" userId="S::daniel.skjelde@innovasjonnorge.no::7ebdcfd6-5317-461a-af55-60f66c3a914e" providerId="AD" clId="Web-{CAE8B501-6EB4-341B-4338-C5BBE0DCECB3}"/>
    <pc:docChg chg="modSld">
      <pc:chgData name="Daniel Skjelde" userId="S::daniel.skjelde@innovasjonnorge.no::7ebdcfd6-5317-461a-af55-60f66c3a914e" providerId="AD" clId="Web-{CAE8B501-6EB4-341B-4338-C5BBE0DCECB3}" dt="2026-05-15T09:59:29.480" v="1" actId="1076"/>
      <pc:docMkLst>
        <pc:docMk/>
      </pc:docMkLst>
      <pc:sldChg chg="modSp">
        <pc:chgData name="Daniel Skjelde" userId="S::daniel.skjelde@innovasjonnorge.no::7ebdcfd6-5317-461a-af55-60f66c3a914e" providerId="AD" clId="Web-{CAE8B501-6EB4-341B-4338-C5BBE0DCECB3}" dt="2026-05-15T09:59:29.480" v="1" actId="1076"/>
        <pc:sldMkLst>
          <pc:docMk/>
          <pc:sldMk cId="0" sldId="257"/>
        </pc:sldMkLst>
        <pc:spChg chg="mod">
          <ac:chgData name="Daniel Skjelde" userId="S::daniel.skjelde@innovasjonnorge.no::7ebdcfd6-5317-461a-af55-60f66c3a914e" providerId="AD" clId="Web-{CAE8B501-6EB4-341B-4338-C5BBE0DCECB3}" dt="2026-05-15T09:59:27.325" v="0" actId="1076"/>
          <ac:spMkLst>
            <pc:docMk/>
            <pc:sldMk cId="0" sldId="257"/>
            <ac:spMk id="5" creationId="{00000000-0000-0000-0000-000000000000}"/>
          </ac:spMkLst>
        </pc:spChg>
        <pc:spChg chg="mod">
          <ac:chgData name="Daniel Skjelde" userId="S::daniel.skjelde@innovasjonnorge.no::7ebdcfd6-5317-461a-af55-60f66c3a914e" providerId="AD" clId="Web-{CAE8B501-6EB4-341B-4338-C5BBE0DCECB3}" dt="2026-05-15T09:59:29.480" v="1" actId="1076"/>
          <ac:spMkLst>
            <pc:docMk/>
            <pc:sldMk cId="0" sldId="257"/>
            <ac:spMk id="21" creationId="{00000000-0000-0000-0000-000000000000}"/>
          </ac:spMkLst>
        </pc:spChg>
      </pc:sldChg>
    </pc:docChg>
  </pc:docChgLst>
  <pc:docChgLst>
    <pc:chgData name="Janne Grøtvik Ulven" userId="S::janne.grotvik.ulven@innovasjonnorge.no::49816ed9-6f5d-4e73-a6a6-7edf980d877b" providerId="AD" clId="Web-{880EA425-B655-0A20-F34E-D965276C9F31}"/>
    <pc:docChg chg="modSld">
      <pc:chgData name="Janne Grøtvik Ulven" userId="S::janne.grotvik.ulven@innovasjonnorge.no::49816ed9-6f5d-4e73-a6a6-7edf980d877b" providerId="AD" clId="Web-{880EA425-B655-0A20-F34E-D965276C9F31}" dt="2026-05-29T13:28:41.009" v="1" actId="1076"/>
      <pc:docMkLst>
        <pc:docMk/>
      </pc:docMkLst>
      <pc:sldChg chg="modSp">
        <pc:chgData name="Janne Grøtvik Ulven" userId="S::janne.grotvik.ulven@innovasjonnorge.no::49816ed9-6f5d-4e73-a6a6-7edf980d877b" providerId="AD" clId="Web-{880EA425-B655-0A20-F34E-D965276C9F31}" dt="2026-05-29T13:28:41.009" v="1" actId="1076"/>
        <pc:sldMkLst>
          <pc:docMk/>
          <pc:sldMk cId="0" sldId="257"/>
        </pc:sldMkLst>
        <pc:spChg chg="mod">
          <ac:chgData name="Janne Grøtvik Ulven" userId="S::janne.grotvik.ulven@innovasjonnorge.no::49816ed9-6f5d-4e73-a6a6-7edf980d877b" providerId="AD" clId="Web-{880EA425-B655-0A20-F34E-D965276C9F31}" dt="2026-05-29T13:28:41.009" v="1" actId="1076"/>
          <ac:spMkLst>
            <pc:docMk/>
            <pc:sldMk cId="0" sldId="257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2957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2793A-FBDE-6057-3675-1444DCA97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E23DCE-41EF-1D77-76AE-ACD901D15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00C474-8DBE-0760-5586-91563DBB4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23E36-7199-9664-BA3D-61AADBFE01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1648206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nb-NO" sz="1350" kern="0" spc="243" noProof="0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INSTRUKSJONER</a:t>
            </a:r>
            <a:endParaRPr lang="nb-NO" sz="1350" noProof="0"/>
          </a:p>
        </p:txBody>
      </p:sp>
      <p:sp>
        <p:nvSpPr>
          <p:cNvPr id="3" name="Text 1"/>
          <p:cNvSpPr/>
          <p:nvPr/>
        </p:nvSpPr>
        <p:spPr>
          <a:xfrm>
            <a:off x="1143000" y="1304925"/>
            <a:ext cx="16482060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nb-NO" sz="4800" b="1" kern="0" spc="-96" noProof="0">
                <a:latin typeface="Inter" pitchFamily="34" charset="0"/>
                <a:ea typeface="Inter" pitchFamily="34" charset="-122"/>
              </a:rPr>
              <a:t>SYSTEMARKITEKTUR DIAGRAM FOR SELSKAPET</a:t>
            </a:r>
            <a:endParaRPr lang="nb-NO" sz="4800" noProof="0"/>
          </a:p>
        </p:txBody>
      </p:sp>
      <p:sp>
        <p:nvSpPr>
          <p:cNvPr id="4" name="Text 2"/>
          <p:cNvSpPr/>
          <p:nvPr/>
        </p:nvSpPr>
        <p:spPr>
          <a:xfrm>
            <a:off x="1143000" y="2059186"/>
            <a:ext cx="15214600" cy="1157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nb-NO" sz="2100" noProof="0">
                <a:latin typeface="Inter" pitchFamily="34" charset="0"/>
                <a:ea typeface="Inter" pitchFamily="34" charset="-122"/>
                <a:cs typeface="Inter" pitchFamily="34" charset="-120"/>
              </a:rPr>
              <a:t>Bruk neste lysbilde som referanse. Erstatt hver boks med en faktisk </a:t>
            </a:r>
            <a:r>
              <a:rPr lang="nb-NO" sz="2100">
                <a:latin typeface="Inter" pitchFamily="34" charset="0"/>
                <a:ea typeface="Inter" pitchFamily="34" charset="-122"/>
                <a:cs typeface="Inter" pitchFamily="34" charset="-120"/>
              </a:rPr>
              <a:t>k</a:t>
            </a:r>
            <a:r>
              <a:rPr lang="nb-NO" sz="2100" noProof="0" err="1">
                <a:latin typeface="Inter" pitchFamily="34" charset="0"/>
                <a:ea typeface="Inter" pitchFamily="34" charset="-122"/>
                <a:cs typeface="Inter" pitchFamily="34" charset="-120"/>
              </a:rPr>
              <a:t>omponent</a:t>
            </a:r>
            <a:r>
              <a:rPr lang="nb-NO" sz="2100" noProof="0">
                <a:latin typeface="Inter" pitchFamily="34" charset="0"/>
                <a:ea typeface="Inter" pitchFamily="34" charset="-122"/>
                <a:cs typeface="Inter" pitchFamily="34" charset="-120"/>
              </a:rPr>
              <a:t> fra deres arkitektur, og merk tydelig hvilke komponenter som inneholder deres unike kodebase/egenutviklet IP.</a:t>
            </a:r>
            <a:endParaRPr lang="nb-NO" sz="2100" noProof="0"/>
          </a:p>
        </p:txBody>
      </p:sp>
      <p:sp>
        <p:nvSpPr>
          <p:cNvPr id="5" name="Shape 3"/>
          <p:cNvSpPr/>
          <p:nvPr/>
        </p:nvSpPr>
        <p:spPr>
          <a:xfrm>
            <a:off x="1135901" y="6069906"/>
            <a:ext cx="16002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sz="2400" noProof="0"/>
          </a:p>
        </p:txBody>
      </p:sp>
      <p:sp>
        <p:nvSpPr>
          <p:cNvPr id="6" name="Shape 4"/>
          <p:cNvSpPr/>
          <p:nvPr/>
        </p:nvSpPr>
        <p:spPr>
          <a:xfrm>
            <a:off x="1143000" y="3636169"/>
            <a:ext cx="16002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7" name="Shape 5"/>
          <p:cNvSpPr/>
          <p:nvPr/>
        </p:nvSpPr>
        <p:spPr>
          <a:xfrm>
            <a:off x="5133975" y="3645694"/>
            <a:ext cx="9525" cy="2154436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8" name="Text 6"/>
          <p:cNvSpPr/>
          <p:nvPr/>
        </p:nvSpPr>
        <p:spPr>
          <a:xfrm>
            <a:off x="1143000" y="3823494"/>
            <a:ext cx="383600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nb-NO" sz="1200" kern="0" spc="147" noProof="0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STEG 01</a:t>
            </a:r>
            <a:endParaRPr lang="nb-NO" sz="1200" noProof="0"/>
          </a:p>
        </p:txBody>
      </p:sp>
      <p:sp>
        <p:nvSpPr>
          <p:cNvPr id="9" name="Text 7"/>
          <p:cNvSpPr/>
          <p:nvPr/>
        </p:nvSpPr>
        <p:spPr>
          <a:xfrm>
            <a:off x="1143000" y="4096544"/>
            <a:ext cx="3836003" cy="3351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nb-NO" sz="2400" b="1" kern="0" spc="-19" noProof="0">
                <a:latin typeface="Inter" pitchFamily="34" charset="0"/>
                <a:ea typeface="Inter" pitchFamily="34" charset="-122"/>
                <a:cs typeface="Inter" pitchFamily="34" charset="-120"/>
              </a:rPr>
              <a:t>List opp komponentene deres</a:t>
            </a:r>
            <a:endParaRPr lang="nb-NO" sz="2400" noProof="0"/>
          </a:p>
        </p:txBody>
      </p:sp>
      <p:sp>
        <p:nvSpPr>
          <p:cNvPr id="10" name="Text 8"/>
          <p:cNvSpPr/>
          <p:nvPr/>
        </p:nvSpPr>
        <p:spPr>
          <a:xfrm>
            <a:off x="1143000" y="4750793"/>
            <a:ext cx="3750278" cy="10667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nb-NO" sz="1600">
                <a:latin typeface="Inter" pitchFamily="34" charset="0"/>
                <a:ea typeface="Inter" pitchFamily="34" charset="-122"/>
              </a:rPr>
              <a:t>Inkluder alt – datakilder, tjenester, modeller, databaser, eksterne API-er, og brukerrettede applikasjoner</a:t>
            </a:r>
            <a:endParaRPr lang="nb-NO" sz="1600" noProof="0"/>
          </a:p>
        </p:txBody>
      </p:sp>
      <p:sp>
        <p:nvSpPr>
          <p:cNvPr id="11" name="Shape 9"/>
          <p:cNvSpPr/>
          <p:nvPr/>
        </p:nvSpPr>
        <p:spPr>
          <a:xfrm>
            <a:off x="9134475" y="3645694"/>
            <a:ext cx="9525" cy="2154436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12" name="Text 10"/>
          <p:cNvSpPr/>
          <p:nvPr/>
        </p:nvSpPr>
        <p:spPr>
          <a:xfrm>
            <a:off x="5410200" y="3823494"/>
            <a:ext cx="356130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nb-NO" sz="1200" kern="0" spc="147" noProof="0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STEG 02</a:t>
            </a:r>
            <a:endParaRPr lang="nb-NO" sz="1200" noProof="0"/>
          </a:p>
        </p:txBody>
      </p:sp>
      <p:sp>
        <p:nvSpPr>
          <p:cNvPr id="13" name="Text 11"/>
          <p:cNvSpPr/>
          <p:nvPr/>
        </p:nvSpPr>
        <p:spPr>
          <a:xfrm>
            <a:off x="5410200" y="4109244"/>
            <a:ext cx="3561302" cy="3351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nb-NO" sz="2400" b="1" kern="0" spc="-19" noProof="0">
                <a:latin typeface="Inter" pitchFamily="34" charset="0"/>
                <a:ea typeface="Inter" pitchFamily="34" charset="-122"/>
                <a:cs typeface="Inter" pitchFamily="34" charset="-120"/>
              </a:rPr>
              <a:t>Tegn flytene</a:t>
            </a:r>
            <a:endParaRPr lang="nb-NO" sz="2400" noProof="0"/>
          </a:p>
        </p:txBody>
      </p:sp>
      <p:sp>
        <p:nvSpPr>
          <p:cNvPr id="14" name="Text 12"/>
          <p:cNvSpPr/>
          <p:nvPr/>
        </p:nvSpPr>
        <p:spPr>
          <a:xfrm>
            <a:off x="5410200" y="4507905"/>
            <a:ext cx="3561302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nb-NO" sz="1600" noProof="0">
                <a:latin typeface="Inter" pitchFamily="34" charset="0"/>
                <a:ea typeface="Inter" pitchFamily="34" charset="-122"/>
                <a:cs typeface="Inter" pitchFamily="34" charset="-120"/>
              </a:rPr>
              <a:t>Koble boksene med piler som viser hvordan data og forespørsler faktisk beveger seg gjennom systemet</a:t>
            </a:r>
            <a:endParaRPr lang="nb-NO" sz="1600" noProof="0"/>
          </a:p>
        </p:txBody>
      </p:sp>
      <p:sp>
        <p:nvSpPr>
          <p:cNvPr id="15" name="Shape 13"/>
          <p:cNvSpPr/>
          <p:nvPr/>
        </p:nvSpPr>
        <p:spPr>
          <a:xfrm>
            <a:off x="13134975" y="3645694"/>
            <a:ext cx="9525" cy="2154436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16" name="Text 14"/>
          <p:cNvSpPr/>
          <p:nvPr/>
        </p:nvSpPr>
        <p:spPr>
          <a:xfrm>
            <a:off x="9410700" y="3823494"/>
            <a:ext cx="356130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nb-NO" sz="1200" kern="0" spc="147" noProof="0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STEG 03</a:t>
            </a:r>
            <a:endParaRPr lang="nb-NO" sz="1200" noProof="0"/>
          </a:p>
        </p:txBody>
      </p:sp>
      <p:sp>
        <p:nvSpPr>
          <p:cNvPr id="17" name="Text 15"/>
          <p:cNvSpPr/>
          <p:nvPr/>
        </p:nvSpPr>
        <p:spPr>
          <a:xfrm>
            <a:off x="9410700" y="4096544"/>
            <a:ext cx="3561302" cy="3351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nb-NO" sz="2400" b="1" kern="0" spc="-19" noProof="0">
                <a:latin typeface="Inter" pitchFamily="34" charset="0"/>
                <a:ea typeface="Inter" pitchFamily="34" charset="-122"/>
                <a:cs typeface="Inter" pitchFamily="34" charset="-120"/>
              </a:rPr>
              <a:t>Marker IP-en deres</a:t>
            </a:r>
            <a:endParaRPr lang="nb-NO" sz="2400" noProof="0"/>
          </a:p>
        </p:txBody>
      </p:sp>
      <p:sp>
        <p:nvSpPr>
          <p:cNvPr id="18" name="Text 16"/>
          <p:cNvSpPr/>
          <p:nvPr/>
        </p:nvSpPr>
        <p:spPr>
          <a:xfrm>
            <a:off x="9410700" y="4507905"/>
            <a:ext cx="3561302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nb-NO" sz="1600">
                <a:latin typeface="Inter" pitchFamily="34" charset="0"/>
                <a:ea typeface="Inter" pitchFamily="34" charset="-122"/>
              </a:rPr>
              <a:t>Fyll komponentene som inneholder egenutviklet, proprietær kode i grønt.</a:t>
            </a:r>
            <a:endParaRPr lang="nb-NO" sz="1600" noProof="0"/>
          </a:p>
        </p:txBody>
      </p:sp>
      <p:sp>
        <p:nvSpPr>
          <p:cNvPr id="19" name="Text 17"/>
          <p:cNvSpPr/>
          <p:nvPr/>
        </p:nvSpPr>
        <p:spPr>
          <a:xfrm>
            <a:off x="13411200" y="3823494"/>
            <a:ext cx="384581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nb-NO" sz="1200" kern="0" spc="147" noProof="0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STEG 04</a:t>
            </a:r>
            <a:endParaRPr lang="nb-NO" sz="1200" noProof="0"/>
          </a:p>
        </p:txBody>
      </p:sp>
      <p:sp>
        <p:nvSpPr>
          <p:cNvPr id="20" name="Text 18"/>
          <p:cNvSpPr/>
          <p:nvPr/>
        </p:nvSpPr>
        <p:spPr>
          <a:xfrm>
            <a:off x="13411200" y="4096544"/>
            <a:ext cx="4025900" cy="3351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nb-NO" sz="2400" b="1" kern="0" spc="-19" noProof="0">
                <a:latin typeface="Inter" pitchFamily="34" charset="0"/>
                <a:ea typeface="Inter" pitchFamily="34" charset="-122"/>
                <a:cs typeface="Inter" pitchFamily="34" charset="-120"/>
              </a:rPr>
              <a:t>Merk teknologi og leverandører</a:t>
            </a:r>
            <a:endParaRPr lang="nb-NO" sz="2400" noProof="0"/>
          </a:p>
        </p:txBody>
      </p:sp>
      <p:sp>
        <p:nvSpPr>
          <p:cNvPr id="21" name="Text 19"/>
          <p:cNvSpPr/>
          <p:nvPr/>
        </p:nvSpPr>
        <p:spPr>
          <a:xfrm>
            <a:off x="13411200" y="4912570"/>
            <a:ext cx="3845814" cy="11068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nb-NO" sz="1400" noProof="0">
                <a:latin typeface="Inter" pitchFamily="34" charset="0"/>
                <a:ea typeface="Inter" pitchFamily="34" charset="-122"/>
                <a:cs typeface="Inter" pitchFamily="34" charset="-120"/>
              </a:rPr>
              <a:t>Navngi rammeverkene, modellene og leverandørene deres bruker. Presis spesifisering gjør det lettere å forstå hva som dere har bygget selv, og hva som er kjøpt eller er standardkomponenter.</a:t>
            </a:r>
            <a:endParaRPr lang="nb-NO" sz="1400" noProof="0"/>
          </a:p>
        </p:txBody>
      </p:sp>
      <p:sp>
        <p:nvSpPr>
          <p:cNvPr id="22" name="Shape 20"/>
          <p:cNvSpPr/>
          <p:nvPr/>
        </p:nvSpPr>
        <p:spPr>
          <a:xfrm>
            <a:off x="1143000" y="6381155"/>
            <a:ext cx="533400" cy="400050"/>
          </a:xfrm>
          <a:prstGeom prst="roundRect">
            <a:avLst>
              <a:gd name="adj" fmla="val 7143"/>
            </a:avLst>
          </a:prstGeom>
          <a:solidFill>
            <a:srgbClr val="92D050"/>
          </a:solidFill>
          <a:ln w="9525">
            <a:solidFill>
              <a:srgbClr val="0B0B0C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23" name="Text 21"/>
          <p:cNvSpPr/>
          <p:nvPr/>
        </p:nvSpPr>
        <p:spPr>
          <a:xfrm>
            <a:off x="1828800" y="6343055"/>
            <a:ext cx="302171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nb-NO" sz="1350" b="1" noProof="0">
                <a:latin typeface="Inter" pitchFamily="34" charset="0"/>
                <a:ea typeface="Inter" pitchFamily="34" charset="-122"/>
                <a:cs typeface="Inter" pitchFamily="34" charset="-120"/>
              </a:rPr>
              <a:t>Egenutviklet IP</a:t>
            </a:r>
            <a:endParaRPr lang="nb-NO" sz="1350" noProof="0"/>
          </a:p>
        </p:txBody>
      </p:sp>
      <p:sp>
        <p:nvSpPr>
          <p:cNvPr id="24" name="Text 22"/>
          <p:cNvSpPr/>
          <p:nvPr/>
        </p:nvSpPr>
        <p:spPr>
          <a:xfrm>
            <a:off x="1828800" y="6581180"/>
            <a:ext cx="3021711" cy="6596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Komponenter der teamet deres utvikler kjernelogikken – modeller, egendefinerte algoritmer og nye tjenester.</a:t>
            </a:r>
            <a:endParaRPr lang="nb-NO" sz="1200" noProof="0"/>
          </a:p>
        </p:txBody>
      </p:sp>
      <p:sp>
        <p:nvSpPr>
          <p:cNvPr id="25" name="Shape 23"/>
          <p:cNvSpPr/>
          <p:nvPr/>
        </p:nvSpPr>
        <p:spPr>
          <a:xfrm>
            <a:off x="5219700" y="6381155"/>
            <a:ext cx="533400" cy="40005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9525">
            <a:solidFill>
              <a:srgbClr val="0B0B0C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26" name="Text 24"/>
          <p:cNvSpPr/>
          <p:nvPr/>
        </p:nvSpPr>
        <p:spPr>
          <a:xfrm>
            <a:off x="5905500" y="6343055"/>
            <a:ext cx="302171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nb-NO" sz="1350" b="1" noProof="0">
                <a:latin typeface="Inter" pitchFamily="34" charset="0"/>
                <a:ea typeface="Inter" pitchFamily="34" charset="-122"/>
                <a:cs typeface="Inter" pitchFamily="34" charset="-120"/>
              </a:rPr>
              <a:t>Standard / Intern løsning</a:t>
            </a:r>
            <a:endParaRPr lang="nb-NO" sz="1350" noProof="0"/>
          </a:p>
        </p:txBody>
      </p:sp>
      <p:sp>
        <p:nvSpPr>
          <p:cNvPr id="27" name="Text 25"/>
          <p:cNvSpPr/>
          <p:nvPr/>
        </p:nvSpPr>
        <p:spPr>
          <a:xfrm>
            <a:off x="5905500" y="6581180"/>
            <a:ext cx="3021711" cy="6596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Interne komponenter bygget med standard rammeverk – </a:t>
            </a:r>
            <a:r>
              <a:rPr lang="nb-NO" sz="1200" noProof="0" err="1">
                <a:latin typeface="Inter" pitchFamily="34" charset="0"/>
                <a:ea typeface="Inter" pitchFamily="34" charset="-122"/>
                <a:cs typeface="Inter" pitchFamily="34" charset="-120"/>
              </a:rPr>
              <a:t>dashboard</a:t>
            </a: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r>
              <a:rPr lang="nb-NO" sz="1200" noProof="0" err="1">
                <a:latin typeface="Inter" pitchFamily="34" charset="0"/>
                <a:ea typeface="Inter" pitchFamily="34" charset="-122"/>
                <a:cs typeface="Inter" pitchFamily="34" charset="-120"/>
              </a:rPr>
              <a:t>APIer</a:t>
            </a: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, integrasjoner osv.</a:t>
            </a:r>
            <a:endParaRPr lang="nb-NO" sz="1200" noProof="0"/>
          </a:p>
        </p:txBody>
      </p:sp>
      <p:sp>
        <p:nvSpPr>
          <p:cNvPr id="28" name="Shape 26"/>
          <p:cNvSpPr/>
          <p:nvPr/>
        </p:nvSpPr>
        <p:spPr>
          <a:xfrm>
            <a:off x="9296400" y="6381155"/>
            <a:ext cx="533400" cy="400050"/>
          </a:xfrm>
          <a:prstGeom prst="roundRect">
            <a:avLst>
              <a:gd name="adj" fmla="val 7143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29" name="Text 27"/>
          <p:cNvSpPr/>
          <p:nvPr/>
        </p:nvSpPr>
        <p:spPr>
          <a:xfrm>
            <a:off x="9982200" y="6343055"/>
            <a:ext cx="3021711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nb-NO" sz="1350" b="1" noProof="0">
                <a:latin typeface="Inter" pitchFamily="34" charset="0"/>
                <a:ea typeface="Inter" pitchFamily="34" charset="-122"/>
                <a:cs typeface="Inter" pitchFamily="34" charset="-120"/>
              </a:rPr>
              <a:t>Ekstern / tredjeparts løsning</a:t>
            </a:r>
            <a:endParaRPr lang="nb-NO" sz="1350" noProof="0"/>
          </a:p>
        </p:txBody>
      </p:sp>
      <p:sp>
        <p:nvSpPr>
          <p:cNvPr id="30" name="Text 28"/>
          <p:cNvSpPr/>
          <p:nvPr/>
        </p:nvSpPr>
        <p:spPr>
          <a:xfrm>
            <a:off x="9982200" y="6581180"/>
            <a:ext cx="3021711" cy="6596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Tjenester og data dere bruker, men ikke eier – </a:t>
            </a:r>
            <a:r>
              <a:rPr lang="nb-NO" sz="1200" noProof="0" err="1">
                <a:latin typeface="Inter" pitchFamily="34" charset="0"/>
                <a:ea typeface="Inter" pitchFamily="34" charset="-122"/>
                <a:cs typeface="Inter" pitchFamily="34" charset="-120"/>
              </a:rPr>
              <a:t>SaaS</a:t>
            </a:r>
            <a:r>
              <a:rPr lang="nb-NO" sz="1200" noProof="0">
                <a:latin typeface="Inter" pitchFamily="34" charset="0"/>
                <a:ea typeface="Inter" pitchFamily="34" charset="-122"/>
                <a:cs typeface="Inter" pitchFamily="34" charset="-120"/>
              </a:rPr>
              <a:t>-API-er, åpne/offentlige datasett, skytjenester fra leverandører osv.</a:t>
            </a:r>
            <a:endParaRPr lang="nb-NO" sz="1200" noProof="0"/>
          </a:p>
        </p:txBody>
      </p:sp>
      <p:sp>
        <p:nvSpPr>
          <p:cNvPr id="31" name="Shape 29"/>
          <p:cNvSpPr/>
          <p:nvPr/>
        </p:nvSpPr>
        <p:spPr>
          <a:xfrm>
            <a:off x="1143000" y="9229725"/>
            <a:ext cx="16002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 noProof="0"/>
          </a:p>
        </p:txBody>
      </p:sp>
      <p:pic>
        <p:nvPicPr>
          <p:cNvPr id="39" name="Graphic 4">
            <a:extLst>
              <a:ext uri="{FF2B5EF4-FFF2-40B4-BE49-F238E27FC236}">
                <a16:creationId xmlns:a16="http://schemas.microsoft.com/office/drawing/2014/main" id="{679F484C-2DEA-7C32-D045-871C3B68852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42614" y="420489"/>
            <a:ext cx="1896519" cy="6933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ky 198">
            <a:extLst>
              <a:ext uri="{FF2B5EF4-FFF2-40B4-BE49-F238E27FC236}">
                <a16:creationId xmlns:a16="http://schemas.microsoft.com/office/drawing/2014/main" id="{5DA2D4BA-1DB4-CC6F-C692-2140E54FA4C6}"/>
              </a:ext>
            </a:extLst>
          </p:cNvPr>
          <p:cNvSpPr/>
          <p:nvPr/>
        </p:nvSpPr>
        <p:spPr>
          <a:xfrm>
            <a:off x="3634882" y="7256488"/>
            <a:ext cx="2763079" cy="1439146"/>
          </a:xfrm>
          <a:prstGeom prst="cloud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Shape 0"/>
          <p:cNvSpPr/>
          <p:nvPr/>
        </p:nvSpPr>
        <p:spPr>
          <a:xfrm>
            <a:off x="952500" y="1903065"/>
            <a:ext cx="16383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952500" y="762000"/>
            <a:ext cx="1128910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r>
              <a:rPr lang="en-US" sz="1350" kern="0" spc="243">
                <a:solidFill>
                  <a:srgbClr val="6B707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EKSEMPEL · SYSTEMARKITEKTUR DIAGRAM</a:t>
            </a:r>
            <a:endParaRPr lang="en-US" sz="1350"/>
          </a:p>
        </p:txBody>
      </p:sp>
      <p:sp>
        <p:nvSpPr>
          <p:cNvPr id="4" name="Text 2"/>
          <p:cNvSpPr/>
          <p:nvPr/>
        </p:nvSpPr>
        <p:spPr>
          <a:xfrm>
            <a:off x="952499" y="1114424"/>
            <a:ext cx="14335571" cy="7966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KI‑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basert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system for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overvåking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og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risikostyring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på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skip</a:t>
            </a:r>
            <a:endParaRPr lang="en-US" sz="4000"/>
          </a:p>
        </p:txBody>
      </p:sp>
      <p:sp>
        <p:nvSpPr>
          <p:cNvPr id="7" name="Text 5"/>
          <p:cNvSpPr/>
          <p:nvPr/>
        </p:nvSpPr>
        <p:spPr>
          <a:xfrm rot="16200000">
            <a:off x="265311" y="2856109"/>
            <a:ext cx="1680400" cy="35437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INNDATA KILDER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 rot="16200000">
            <a:off x="52539" y="5254239"/>
            <a:ext cx="2038048" cy="2381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KJERENEPLATTFORM</a:t>
            </a:r>
            <a:endParaRPr lang="en-US" sz="1200"/>
          </a:p>
        </p:txBody>
      </p:sp>
      <p:sp>
        <p:nvSpPr>
          <p:cNvPr id="9" name="Text 7"/>
          <p:cNvSpPr/>
          <p:nvPr/>
        </p:nvSpPr>
        <p:spPr>
          <a:xfrm rot="16200000">
            <a:off x="-225" y="7766395"/>
            <a:ext cx="214357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BRUKERGRENSESNITT</a:t>
            </a:r>
            <a:endParaRPr lang="en-US" sz="1200"/>
          </a:p>
        </p:txBody>
      </p:sp>
      <p:grpSp>
        <p:nvGrpSpPr>
          <p:cNvPr id="78" name="Gruppe 77">
            <a:extLst>
              <a:ext uri="{FF2B5EF4-FFF2-40B4-BE49-F238E27FC236}">
                <a16:creationId xmlns:a16="http://schemas.microsoft.com/office/drawing/2014/main" id="{455F16D7-9DF6-9EF1-B86C-CD899E82A533}"/>
              </a:ext>
            </a:extLst>
          </p:cNvPr>
          <p:cNvGrpSpPr/>
          <p:nvPr/>
        </p:nvGrpSpPr>
        <p:grpSpPr>
          <a:xfrm>
            <a:off x="1451646" y="2621877"/>
            <a:ext cx="1945288" cy="820784"/>
            <a:chOff x="1524000" y="3322290"/>
            <a:chExt cx="2095500" cy="1238250"/>
          </a:xfrm>
          <a:solidFill>
            <a:schemeClr val="bg1">
              <a:lumMod val="65000"/>
            </a:schemeClr>
          </a:solidFill>
        </p:grpSpPr>
        <p:sp>
          <p:nvSpPr>
            <p:cNvPr id="11" name="Shape 8"/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grp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nb-NO" sz="1400"/>
            </a:p>
          </p:txBody>
        </p:sp>
        <p:sp>
          <p:nvSpPr>
            <p:cNvPr id="13" name="Text 10"/>
            <p:cNvSpPr/>
            <p:nvPr/>
          </p:nvSpPr>
          <p:spPr>
            <a:xfrm>
              <a:off x="1750762" y="3410449"/>
              <a:ext cx="1743881" cy="1150088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ctr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 err="1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Satelitt</a:t>
              </a: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 system (GNSS)</a:t>
              </a:r>
              <a:endParaRPr lang="en-US" sz="1400"/>
            </a:p>
          </p:txBody>
        </p:sp>
      </p:grpSp>
      <p:sp>
        <p:nvSpPr>
          <p:cNvPr id="75" name="Shape 72"/>
          <p:cNvSpPr/>
          <p:nvPr/>
        </p:nvSpPr>
        <p:spPr>
          <a:xfrm>
            <a:off x="952500" y="9229725"/>
            <a:ext cx="16383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/>
          </a:p>
        </p:txBody>
      </p:sp>
      <p:sp>
        <p:nvSpPr>
          <p:cNvPr id="76" name="Text 73"/>
          <p:cNvSpPr/>
          <p:nvPr/>
        </p:nvSpPr>
        <p:spPr>
          <a:xfrm>
            <a:off x="952500" y="9328149"/>
            <a:ext cx="7923757" cy="4475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r>
              <a:rPr lang="nb-NO" sz="1400" b="1"/>
              <a:t>Eksempel</a:t>
            </a:r>
            <a:r>
              <a:rPr lang="nb-NO" sz="1400"/>
              <a:t>: Et KI‑basert system for overvåking og risikohåndtering om bord på skip, der egen IP er markert i grønt. Både skip- og skyløsningen er egenutviklet, og deler av programvaren for sensorfusjon er også egen IP</a:t>
            </a:r>
            <a:endParaRPr lang="en-US" sz="1400"/>
          </a:p>
        </p:txBody>
      </p: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E625C60F-2184-D479-1F8F-A1C89C00B4D1}"/>
              </a:ext>
            </a:extLst>
          </p:cNvPr>
          <p:cNvGrpSpPr/>
          <p:nvPr/>
        </p:nvGrpSpPr>
        <p:grpSpPr>
          <a:xfrm>
            <a:off x="9618315" y="9414651"/>
            <a:ext cx="7717185" cy="533400"/>
            <a:chOff x="9618315" y="9067800"/>
            <a:chExt cx="7717185" cy="533400"/>
          </a:xfrm>
        </p:grpSpPr>
        <p:sp>
          <p:nvSpPr>
            <p:cNvPr id="66" name="Shape 63"/>
            <p:cNvSpPr/>
            <p:nvPr/>
          </p:nvSpPr>
          <p:spPr>
            <a:xfrm>
              <a:off x="9618315" y="9067800"/>
              <a:ext cx="7717185" cy="533400"/>
            </a:xfrm>
            <a:prstGeom prst="roundRect">
              <a:avLst>
                <a:gd name="adj" fmla="val 7143"/>
              </a:avLst>
            </a:prstGeom>
            <a:solidFill>
              <a:srgbClr val="FFFFFF"/>
            </a:solidFill>
            <a:ln w="9525">
              <a:solidFill>
                <a:srgbClr val="D9DADD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/>
            </a:p>
          </p:txBody>
        </p:sp>
        <p:sp>
          <p:nvSpPr>
            <p:cNvPr id="68" name="Text 65"/>
            <p:cNvSpPr/>
            <p:nvPr/>
          </p:nvSpPr>
          <p:spPr>
            <a:xfrm>
              <a:off x="9837390" y="9216857"/>
              <a:ext cx="725835" cy="227857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00" kern="0" spc="162">
                  <a:solidFill>
                    <a:schemeClr val="accent3">
                      <a:lumMod val="50000"/>
                    </a:schemeClr>
                  </a:solidFill>
                  <a:latin typeface="JetBrains Mono" pitchFamily="34" charset="0"/>
                  <a:ea typeface="JetBrains Mono" pitchFamily="34" charset="-122"/>
                  <a:cs typeface="JetBrains Mono" pitchFamily="34" charset="-120"/>
                </a:rPr>
                <a:t>INFO</a:t>
              </a:r>
              <a:endParaRPr lang="en-US" sz="100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69" name="Shape 66"/>
            <p:cNvSpPr/>
            <p:nvPr/>
          </p:nvSpPr>
          <p:spPr>
            <a:xfrm>
              <a:off x="10837291" y="9233544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  <a:ln w="9525">
              <a:solidFill>
                <a:srgbClr val="0B0B0C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Text 67"/>
            <p:cNvSpPr/>
            <p:nvPr/>
          </p:nvSpPr>
          <p:spPr>
            <a:xfrm>
              <a:off x="11161141" y="9238307"/>
              <a:ext cx="1937296" cy="20002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Egenutviklet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IP (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vår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kodebase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)</a:t>
              </a:r>
              <a:endParaRPr lang="en-US" sz="1050"/>
            </a:p>
          </p:txBody>
        </p:sp>
        <p:sp>
          <p:nvSpPr>
            <p:cNvPr id="71" name="Shape 68"/>
            <p:cNvSpPr/>
            <p:nvPr/>
          </p:nvSpPr>
          <p:spPr>
            <a:xfrm>
              <a:off x="13161937" y="9233544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B0B0C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Text 69"/>
            <p:cNvSpPr/>
            <p:nvPr/>
          </p:nvSpPr>
          <p:spPr>
            <a:xfrm>
              <a:off x="13525748" y="9253538"/>
              <a:ext cx="1635323" cy="20002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Standard/Intern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løsning</a:t>
              </a:r>
              <a:endParaRPr lang="en-US" sz="1050"/>
            </a:p>
          </p:txBody>
        </p:sp>
        <p:sp>
          <p:nvSpPr>
            <p:cNvPr id="73" name="Shape 70"/>
            <p:cNvSpPr/>
            <p:nvPr/>
          </p:nvSpPr>
          <p:spPr>
            <a:xfrm>
              <a:off x="15186471" y="9248775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4" name="Text 71"/>
            <p:cNvSpPr/>
            <p:nvPr/>
          </p:nvSpPr>
          <p:spPr>
            <a:xfrm>
              <a:off x="15510320" y="9253538"/>
              <a:ext cx="1787649" cy="26612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Ekstern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/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tredjeprtsløsning</a:t>
              </a:r>
              <a:endParaRPr lang="en-US" sz="1050"/>
            </a:p>
          </p:txBody>
        </p:sp>
      </p:grpSp>
      <p:grpSp>
        <p:nvGrpSpPr>
          <p:cNvPr id="89" name="Gruppe 88">
            <a:extLst>
              <a:ext uri="{FF2B5EF4-FFF2-40B4-BE49-F238E27FC236}">
                <a16:creationId xmlns:a16="http://schemas.microsoft.com/office/drawing/2014/main" id="{7793430A-A427-B349-2EF5-B6C6F5E72470}"/>
              </a:ext>
            </a:extLst>
          </p:cNvPr>
          <p:cNvGrpSpPr/>
          <p:nvPr/>
        </p:nvGrpSpPr>
        <p:grpSpPr>
          <a:xfrm>
            <a:off x="3971925" y="2602827"/>
            <a:ext cx="1953306" cy="847292"/>
            <a:chOff x="1524000" y="3322290"/>
            <a:chExt cx="2095500" cy="1238250"/>
          </a:xfrm>
        </p:grpSpPr>
        <p:sp>
          <p:nvSpPr>
            <p:cNvPr id="90" name="Shape 8">
              <a:extLst>
                <a:ext uri="{FF2B5EF4-FFF2-40B4-BE49-F238E27FC236}">
                  <a16:creationId xmlns:a16="http://schemas.microsoft.com/office/drawing/2014/main" id="{985E4A28-609C-697F-7347-86584BE836AF}"/>
                </a:ext>
              </a:extLst>
            </p:cNvPr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no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92" name="Text 10">
              <a:extLst>
                <a:ext uri="{FF2B5EF4-FFF2-40B4-BE49-F238E27FC236}">
                  <a16:creationId xmlns:a16="http://schemas.microsoft.com/office/drawing/2014/main" id="{CD03BF92-5C11-1915-4846-B7DD606539B7}"/>
                </a:ext>
              </a:extLst>
            </p:cNvPr>
            <p:cNvSpPr/>
            <p:nvPr/>
          </p:nvSpPr>
          <p:spPr>
            <a:xfrm>
              <a:off x="1648346" y="3425886"/>
              <a:ext cx="1828962" cy="922345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Inertial Measurement Unit (IMU)</a:t>
              </a:r>
              <a:endParaRPr lang="en-US" sz="1400"/>
            </a:p>
          </p:txBody>
        </p:sp>
      </p:grpSp>
      <p:grpSp>
        <p:nvGrpSpPr>
          <p:cNvPr id="93" name="Gruppe 92">
            <a:extLst>
              <a:ext uri="{FF2B5EF4-FFF2-40B4-BE49-F238E27FC236}">
                <a16:creationId xmlns:a16="http://schemas.microsoft.com/office/drawing/2014/main" id="{87E8D07F-8895-A194-D1C0-54B8EF7F033F}"/>
              </a:ext>
            </a:extLst>
          </p:cNvPr>
          <p:cNvGrpSpPr/>
          <p:nvPr/>
        </p:nvGrpSpPr>
        <p:grpSpPr>
          <a:xfrm>
            <a:off x="6486525" y="2582522"/>
            <a:ext cx="1953305" cy="867598"/>
            <a:chOff x="1524000" y="3322290"/>
            <a:chExt cx="2095500" cy="1238250"/>
          </a:xfrm>
        </p:grpSpPr>
        <p:sp>
          <p:nvSpPr>
            <p:cNvPr id="94" name="Shape 8">
              <a:extLst>
                <a:ext uri="{FF2B5EF4-FFF2-40B4-BE49-F238E27FC236}">
                  <a16:creationId xmlns:a16="http://schemas.microsoft.com/office/drawing/2014/main" id="{0F3259A2-2AFF-CB36-E85D-E3876A161986}"/>
                </a:ext>
              </a:extLst>
            </p:cNvPr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no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96" name="Text 10">
              <a:extLst>
                <a:ext uri="{FF2B5EF4-FFF2-40B4-BE49-F238E27FC236}">
                  <a16:creationId xmlns:a16="http://schemas.microsoft.com/office/drawing/2014/main" id="{DDC4D831-DD55-9F79-8A39-E3B54010583B}"/>
                </a:ext>
              </a:extLst>
            </p:cNvPr>
            <p:cNvSpPr/>
            <p:nvPr/>
          </p:nvSpPr>
          <p:spPr>
            <a:xfrm>
              <a:off x="2026690" y="3668618"/>
              <a:ext cx="983210" cy="422315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 err="1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Gyroskop</a:t>
              </a:r>
              <a:endParaRPr lang="en-US" sz="1400"/>
            </a:p>
          </p:txBody>
        </p:sp>
      </p:grpSp>
      <p:grpSp>
        <p:nvGrpSpPr>
          <p:cNvPr id="97" name="Gruppe 96">
            <a:extLst>
              <a:ext uri="{FF2B5EF4-FFF2-40B4-BE49-F238E27FC236}">
                <a16:creationId xmlns:a16="http://schemas.microsoft.com/office/drawing/2014/main" id="{CE186D33-D199-297E-AFF5-A49924C9AB34}"/>
              </a:ext>
            </a:extLst>
          </p:cNvPr>
          <p:cNvGrpSpPr/>
          <p:nvPr/>
        </p:nvGrpSpPr>
        <p:grpSpPr>
          <a:xfrm>
            <a:off x="9001125" y="2582521"/>
            <a:ext cx="1950968" cy="867599"/>
            <a:chOff x="1524000" y="3322290"/>
            <a:chExt cx="2095500" cy="1238250"/>
          </a:xfrm>
        </p:grpSpPr>
        <p:sp>
          <p:nvSpPr>
            <p:cNvPr id="98" name="Shape 8">
              <a:extLst>
                <a:ext uri="{FF2B5EF4-FFF2-40B4-BE49-F238E27FC236}">
                  <a16:creationId xmlns:a16="http://schemas.microsoft.com/office/drawing/2014/main" id="{37326D4E-02D9-1817-3C58-D2B1FDDD1D7A}"/>
                </a:ext>
              </a:extLst>
            </p:cNvPr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no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100" name="Text 10">
              <a:extLst>
                <a:ext uri="{FF2B5EF4-FFF2-40B4-BE49-F238E27FC236}">
                  <a16:creationId xmlns:a16="http://schemas.microsoft.com/office/drawing/2014/main" id="{D92C53DE-6622-B7F9-E736-D1529C45A216}"/>
                </a:ext>
              </a:extLst>
            </p:cNvPr>
            <p:cNvSpPr/>
            <p:nvPr/>
          </p:nvSpPr>
          <p:spPr>
            <a:xfrm>
              <a:off x="2074515" y="3663363"/>
              <a:ext cx="1213781" cy="402969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 err="1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Kompass</a:t>
              </a:r>
              <a:endParaRPr lang="en-US" sz="1400"/>
            </a:p>
          </p:txBody>
        </p:sp>
      </p:grpSp>
      <p:grpSp>
        <p:nvGrpSpPr>
          <p:cNvPr id="115" name="Gruppe 114">
            <a:extLst>
              <a:ext uri="{FF2B5EF4-FFF2-40B4-BE49-F238E27FC236}">
                <a16:creationId xmlns:a16="http://schemas.microsoft.com/office/drawing/2014/main" id="{E95CCD86-578F-0B67-D9CC-1221E810BDE8}"/>
              </a:ext>
            </a:extLst>
          </p:cNvPr>
          <p:cNvGrpSpPr/>
          <p:nvPr/>
        </p:nvGrpSpPr>
        <p:grpSpPr>
          <a:xfrm>
            <a:off x="6915429" y="4746439"/>
            <a:ext cx="1950968" cy="794194"/>
            <a:chOff x="5143500" y="5132040"/>
            <a:chExt cx="2667000" cy="1524000"/>
          </a:xfrm>
          <a:noFill/>
        </p:grpSpPr>
        <p:sp>
          <p:nvSpPr>
            <p:cNvPr id="116" name="Shape 30">
              <a:extLst>
                <a:ext uri="{FF2B5EF4-FFF2-40B4-BE49-F238E27FC236}">
                  <a16:creationId xmlns:a16="http://schemas.microsoft.com/office/drawing/2014/main" id="{61E49C7F-27EC-CEE9-FBB6-81FB32840584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18" name="Text 34">
              <a:extLst>
                <a:ext uri="{FF2B5EF4-FFF2-40B4-BE49-F238E27FC236}">
                  <a16:creationId xmlns:a16="http://schemas.microsoft.com/office/drawing/2014/main" id="{717F15CA-C59F-3439-CFA2-A790A2F7DE7D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Autopilot Dynamic Positioning</a:t>
              </a:r>
              <a:endParaRPr lang="en-US" sz="1400"/>
            </a:p>
          </p:txBody>
        </p:sp>
      </p:grpSp>
      <p:grpSp>
        <p:nvGrpSpPr>
          <p:cNvPr id="119" name="Gruppe 118">
            <a:extLst>
              <a:ext uri="{FF2B5EF4-FFF2-40B4-BE49-F238E27FC236}">
                <a16:creationId xmlns:a16="http://schemas.microsoft.com/office/drawing/2014/main" id="{18126434-A689-C4C4-140B-414222A1D91C}"/>
              </a:ext>
            </a:extLst>
          </p:cNvPr>
          <p:cNvGrpSpPr/>
          <p:nvPr/>
        </p:nvGrpSpPr>
        <p:grpSpPr>
          <a:xfrm>
            <a:off x="6915429" y="5690151"/>
            <a:ext cx="1950967" cy="794194"/>
            <a:chOff x="5143500" y="5132040"/>
            <a:chExt cx="2667000" cy="1524000"/>
          </a:xfrm>
          <a:noFill/>
        </p:grpSpPr>
        <p:sp>
          <p:nvSpPr>
            <p:cNvPr id="120" name="Shape 30">
              <a:extLst>
                <a:ext uri="{FF2B5EF4-FFF2-40B4-BE49-F238E27FC236}">
                  <a16:creationId xmlns:a16="http://schemas.microsoft.com/office/drawing/2014/main" id="{BD98E63E-3061-2160-776A-CA6C05EED206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22" name="Text 34">
              <a:extLst>
                <a:ext uri="{FF2B5EF4-FFF2-40B4-BE49-F238E27FC236}">
                  <a16:creationId xmlns:a16="http://schemas.microsoft.com/office/drawing/2014/main" id="{BC49BB03-7C72-259C-81CA-350453F9AF6B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Power Management</a:t>
              </a:r>
              <a:endParaRPr lang="en-US" sz="1400"/>
            </a:p>
          </p:txBody>
        </p:sp>
      </p:grpSp>
      <p:grpSp>
        <p:nvGrpSpPr>
          <p:cNvPr id="123" name="Gruppe 122">
            <a:extLst>
              <a:ext uri="{FF2B5EF4-FFF2-40B4-BE49-F238E27FC236}">
                <a16:creationId xmlns:a16="http://schemas.microsoft.com/office/drawing/2014/main" id="{3478102E-12FA-58B2-3E92-2A7436FCC54E}"/>
              </a:ext>
            </a:extLst>
          </p:cNvPr>
          <p:cNvGrpSpPr/>
          <p:nvPr/>
        </p:nvGrpSpPr>
        <p:grpSpPr>
          <a:xfrm>
            <a:off x="9454169" y="5261268"/>
            <a:ext cx="1950968" cy="794194"/>
            <a:chOff x="5143500" y="5132040"/>
            <a:chExt cx="2667000" cy="1524000"/>
          </a:xfrm>
          <a:noFill/>
        </p:grpSpPr>
        <p:sp>
          <p:nvSpPr>
            <p:cNvPr id="124" name="Shape 30">
              <a:extLst>
                <a:ext uri="{FF2B5EF4-FFF2-40B4-BE49-F238E27FC236}">
                  <a16:creationId xmlns:a16="http://schemas.microsoft.com/office/drawing/2014/main" id="{70ED100E-C989-1754-B1E7-2E2DB27F83BD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26" name="Text 34">
              <a:extLst>
                <a:ext uri="{FF2B5EF4-FFF2-40B4-BE49-F238E27FC236}">
                  <a16:creationId xmlns:a16="http://schemas.microsoft.com/office/drawing/2014/main" id="{B5E2C574-ED7C-ABC3-F487-BECA867C4EA4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Thruster Allocation</a:t>
              </a:r>
              <a:endParaRPr lang="en-US" sz="1400"/>
            </a:p>
          </p:txBody>
        </p:sp>
      </p:grpSp>
      <p:grpSp>
        <p:nvGrpSpPr>
          <p:cNvPr id="127" name="Gruppe 126">
            <a:extLst>
              <a:ext uri="{FF2B5EF4-FFF2-40B4-BE49-F238E27FC236}">
                <a16:creationId xmlns:a16="http://schemas.microsoft.com/office/drawing/2014/main" id="{C1F85E0A-86B9-61A1-579B-1F1A1A57E013}"/>
              </a:ext>
            </a:extLst>
          </p:cNvPr>
          <p:cNvGrpSpPr/>
          <p:nvPr/>
        </p:nvGrpSpPr>
        <p:grpSpPr>
          <a:xfrm>
            <a:off x="4040938" y="5701501"/>
            <a:ext cx="1950968" cy="794194"/>
            <a:chOff x="5143500" y="5132040"/>
            <a:chExt cx="2667000" cy="1524000"/>
          </a:xfrm>
          <a:solidFill>
            <a:srgbClr val="92D050"/>
          </a:solidFill>
        </p:grpSpPr>
        <p:sp>
          <p:nvSpPr>
            <p:cNvPr id="128" name="Shape 30">
              <a:extLst>
                <a:ext uri="{FF2B5EF4-FFF2-40B4-BE49-F238E27FC236}">
                  <a16:creationId xmlns:a16="http://schemas.microsoft.com/office/drawing/2014/main" id="{3064AB6A-6308-4FCB-D8B1-7E54393249B6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nb-NO" sz="1400"/>
            </a:p>
          </p:txBody>
        </p:sp>
        <p:sp>
          <p:nvSpPr>
            <p:cNvPr id="130" name="Text 34">
              <a:extLst>
                <a:ext uri="{FF2B5EF4-FFF2-40B4-BE49-F238E27FC236}">
                  <a16:creationId xmlns:a16="http://schemas.microsoft.com/office/drawing/2014/main" id="{3A551235-02D9-B9B3-4FA0-0B3AF6FC84F8}"/>
                </a:ext>
              </a:extLst>
            </p:cNvPr>
            <p:cNvSpPr/>
            <p:nvPr/>
          </p:nvSpPr>
          <p:spPr>
            <a:xfrm>
              <a:off x="5324475" y="5318763"/>
              <a:ext cx="2305050" cy="1254322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ctr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nb-NO" sz="1400" b="1" kern="0" spc="-16" noProof="0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AI overvåking og risikostyring</a:t>
              </a:r>
              <a:endParaRPr lang="nb-NO" sz="1400" noProof="0"/>
            </a:p>
          </p:txBody>
        </p:sp>
      </p:grpSp>
      <p:grpSp>
        <p:nvGrpSpPr>
          <p:cNvPr id="131" name="Gruppe 130">
            <a:extLst>
              <a:ext uri="{FF2B5EF4-FFF2-40B4-BE49-F238E27FC236}">
                <a16:creationId xmlns:a16="http://schemas.microsoft.com/office/drawing/2014/main" id="{88F82B1B-E7D0-BA07-316E-EACBA4ABBEC0}"/>
              </a:ext>
            </a:extLst>
          </p:cNvPr>
          <p:cNvGrpSpPr/>
          <p:nvPr/>
        </p:nvGrpSpPr>
        <p:grpSpPr>
          <a:xfrm>
            <a:off x="4038600" y="7611362"/>
            <a:ext cx="1950968" cy="794194"/>
            <a:chOff x="5143500" y="5132040"/>
            <a:chExt cx="2667000" cy="1524000"/>
          </a:xfrm>
          <a:solidFill>
            <a:srgbClr val="92D050"/>
          </a:solidFill>
        </p:grpSpPr>
        <p:sp>
          <p:nvSpPr>
            <p:cNvPr id="132" name="Shape 30">
              <a:extLst>
                <a:ext uri="{FF2B5EF4-FFF2-40B4-BE49-F238E27FC236}">
                  <a16:creationId xmlns:a16="http://schemas.microsoft.com/office/drawing/2014/main" id="{ACB18326-E3EB-BC4F-28C4-F20CDB021E20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34" name="Text 34">
              <a:extLst>
                <a:ext uri="{FF2B5EF4-FFF2-40B4-BE49-F238E27FC236}">
                  <a16:creationId xmlns:a16="http://schemas.microsoft.com/office/drawing/2014/main" id="{FAEC2AD2-3CCB-BD14-3E70-917775F42818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Sea Cloud</a:t>
              </a:r>
              <a:endParaRPr lang="en-US" sz="1400"/>
            </a:p>
          </p:txBody>
        </p:sp>
      </p:grpSp>
      <p:grpSp>
        <p:nvGrpSpPr>
          <p:cNvPr id="137" name="Gruppe 136">
            <a:extLst>
              <a:ext uri="{FF2B5EF4-FFF2-40B4-BE49-F238E27FC236}">
                <a16:creationId xmlns:a16="http://schemas.microsoft.com/office/drawing/2014/main" id="{672A1BDC-8163-249C-5260-0EE3B3CDECFF}"/>
              </a:ext>
            </a:extLst>
          </p:cNvPr>
          <p:cNvGrpSpPr/>
          <p:nvPr/>
        </p:nvGrpSpPr>
        <p:grpSpPr>
          <a:xfrm>
            <a:off x="1524000" y="4691885"/>
            <a:ext cx="1950967" cy="901089"/>
            <a:chOff x="1362003" y="4862690"/>
            <a:chExt cx="2114622" cy="1346421"/>
          </a:xfrm>
        </p:grpSpPr>
        <p:sp>
          <p:nvSpPr>
            <p:cNvPr id="136" name="Rektangel: avrundede hjørner 135">
              <a:extLst>
                <a:ext uri="{FF2B5EF4-FFF2-40B4-BE49-F238E27FC236}">
                  <a16:creationId xmlns:a16="http://schemas.microsoft.com/office/drawing/2014/main" id="{226CEB88-2E21-391A-4735-010DF3705C34}"/>
                </a:ext>
              </a:extLst>
            </p:cNvPr>
            <p:cNvSpPr/>
            <p:nvPr/>
          </p:nvSpPr>
          <p:spPr>
            <a:xfrm>
              <a:off x="2963790" y="4866031"/>
              <a:ext cx="509261" cy="1339645"/>
            </a:xfrm>
            <a:prstGeom prst="roundRect">
              <a:avLst>
                <a:gd name="adj" fmla="val 2702"/>
              </a:avLst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400"/>
            </a:p>
          </p:txBody>
        </p:sp>
        <p:grpSp>
          <p:nvGrpSpPr>
            <p:cNvPr id="102" name="Gruppe 101">
              <a:extLst>
                <a:ext uri="{FF2B5EF4-FFF2-40B4-BE49-F238E27FC236}">
                  <a16:creationId xmlns:a16="http://schemas.microsoft.com/office/drawing/2014/main" id="{716FBE45-24A8-C69A-9E4E-83ABCEB4FD85}"/>
                </a:ext>
              </a:extLst>
            </p:cNvPr>
            <p:cNvGrpSpPr/>
            <p:nvPr/>
          </p:nvGrpSpPr>
          <p:grpSpPr>
            <a:xfrm>
              <a:off x="1362003" y="4862690"/>
              <a:ext cx="2114622" cy="1346421"/>
              <a:chOff x="5143500" y="5132040"/>
              <a:chExt cx="2667000" cy="1524000"/>
            </a:xfrm>
            <a:noFill/>
          </p:grpSpPr>
          <p:sp>
            <p:nvSpPr>
              <p:cNvPr id="103" name="Shape 30">
                <a:extLst>
                  <a:ext uri="{FF2B5EF4-FFF2-40B4-BE49-F238E27FC236}">
                    <a16:creationId xmlns:a16="http://schemas.microsoft.com/office/drawing/2014/main" id="{DFE29EC6-1C37-AA1D-521F-400B8711F34C}"/>
                  </a:ext>
                </a:extLst>
              </p:cNvPr>
              <p:cNvSpPr/>
              <p:nvPr/>
            </p:nvSpPr>
            <p:spPr>
              <a:xfrm>
                <a:off x="5143500" y="5132040"/>
                <a:ext cx="2667000" cy="1524000"/>
              </a:xfrm>
              <a:prstGeom prst="roundRect">
                <a:avLst>
                  <a:gd name="adj" fmla="val 2500"/>
                </a:avLst>
              </a:prstGeom>
              <a:grpFill/>
              <a:ln w="9525">
                <a:solidFill>
                  <a:srgbClr val="0B0B0C"/>
                </a:solidFill>
                <a:prstDash val="solid"/>
              </a:ln>
              <a:effectLst>
                <a:outerShdw blurRad="101600" dist="40411" dir="2700000" algn="bl" rotWithShape="0">
                  <a:srgbClr val="000000">
                    <a:alpha val="4000"/>
                  </a:srgbClr>
                </a:outerShdw>
              </a:effectLst>
            </p:spPr>
            <p:txBody>
              <a:bodyPr/>
              <a:lstStyle/>
              <a:p>
                <a:endParaRPr lang="nb-NO" sz="1400"/>
              </a:p>
            </p:txBody>
          </p:sp>
          <p:sp>
            <p:nvSpPr>
              <p:cNvPr id="107" name="Text 34">
                <a:extLst>
                  <a:ext uri="{FF2B5EF4-FFF2-40B4-BE49-F238E27FC236}">
                    <a16:creationId xmlns:a16="http://schemas.microsoft.com/office/drawing/2014/main" id="{60475F94-8340-A60A-D3E2-0123DBEE34CB}"/>
                  </a:ext>
                </a:extLst>
              </p:cNvPr>
              <p:cNvSpPr/>
              <p:nvPr/>
            </p:nvSpPr>
            <p:spPr>
              <a:xfrm>
                <a:off x="5324475" y="5605417"/>
                <a:ext cx="2305050" cy="520005"/>
              </a:xfrm>
              <a:prstGeom prst="rect">
                <a:avLst/>
              </a:prstGeom>
              <a:grpFill/>
              <a:ln/>
            </p:spPr>
            <p:txBody>
              <a:bodyPr wrap="square" lIns="25400" tIns="25400" rIns="25400" bIns="25400" rtlCol="0" anchor="t">
                <a:noAutofit/>
              </a:bodyPr>
              <a:lstStyle/>
              <a:p>
                <a:pPr marL="0" indent="0" algn="l">
                  <a:lnSpc>
                    <a:spcPct val="115000"/>
                  </a:lnSpc>
                  <a:buNone/>
                </a:pPr>
                <a:r>
                  <a:rPr lang="en-US" sz="1400" b="1" kern="0" spc="-16">
                    <a:solidFill>
                      <a:srgbClr val="0B0B0C"/>
                    </a:solidFill>
                    <a:latin typeface="Inter" pitchFamily="34" charset="0"/>
                    <a:ea typeface="Inter" pitchFamily="34" charset="-122"/>
                    <a:cs typeface="Inter" pitchFamily="34" charset="-120"/>
                  </a:rPr>
                  <a:t>Sensor Fusion</a:t>
                </a:r>
                <a:endParaRPr lang="en-US" sz="1400"/>
              </a:p>
            </p:txBody>
          </p:sp>
        </p:grpSp>
      </p:grpSp>
      <p:cxnSp>
        <p:nvCxnSpPr>
          <p:cNvPr id="158" name="Rett pilkobling 157">
            <a:extLst>
              <a:ext uri="{FF2B5EF4-FFF2-40B4-BE49-F238E27FC236}">
                <a16:creationId xmlns:a16="http://schemas.microsoft.com/office/drawing/2014/main" id="{6D80909C-145D-262B-4041-55D4F1B0B0FF}"/>
              </a:ext>
            </a:extLst>
          </p:cNvPr>
          <p:cNvCxnSpPr>
            <a:cxnSpLocks/>
            <a:stCxn id="116" idx="3"/>
            <a:endCxn id="124" idx="1"/>
          </p:cNvCxnSpPr>
          <p:nvPr/>
        </p:nvCxnSpPr>
        <p:spPr>
          <a:xfrm>
            <a:off x="8866397" y="5143536"/>
            <a:ext cx="587772" cy="51482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Rett pilkobling 160">
            <a:extLst>
              <a:ext uri="{FF2B5EF4-FFF2-40B4-BE49-F238E27FC236}">
                <a16:creationId xmlns:a16="http://schemas.microsoft.com/office/drawing/2014/main" id="{521246DF-3C2A-C65F-F5AA-55350B01C00A}"/>
              </a:ext>
            </a:extLst>
          </p:cNvPr>
          <p:cNvCxnSpPr>
            <a:cxnSpLocks/>
            <a:stCxn id="120" idx="3"/>
            <a:endCxn id="124" idx="1"/>
          </p:cNvCxnSpPr>
          <p:nvPr/>
        </p:nvCxnSpPr>
        <p:spPr>
          <a:xfrm flipV="1">
            <a:off x="8866396" y="5658365"/>
            <a:ext cx="587773" cy="42888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Rett pilkobling 169">
            <a:extLst>
              <a:ext uri="{FF2B5EF4-FFF2-40B4-BE49-F238E27FC236}">
                <a16:creationId xmlns:a16="http://schemas.microsoft.com/office/drawing/2014/main" id="{A08BFCBB-C623-F138-2D11-314FCF20F8A8}"/>
              </a:ext>
            </a:extLst>
          </p:cNvPr>
          <p:cNvCxnSpPr>
            <a:cxnSpLocks/>
            <a:stCxn id="103" idx="3"/>
            <a:endCxn id="116" idx="1"/>
          </p:cNvCxnSpPr>
          <p:nvPr/>
        </p:nvCxnSpPr>
        <p:spPr>
          <a:xfrm>
            <a:off x="3474967" y="5142430"/>
            <a:ext cx="3440462" cy="110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Rett pilkobling 172">
            <a:extLst>
              <a:ext uri="{FF2B5EF4-FFF2-40B4-BE49-F238E27FC236}">
                <a16:creationId xmlns:a16="http://schemas.microsoft.com/office/drawing/2014/main" id="{A96C19E0-0DF4-BAAE-F3A9-69A3E17E99F8}"/>
              </a:ext>
            </a:extLst>
          </p:cNvPr>
          <p:cNvCxnSpPr>
            <a:cxnSpLocks/>
            <a:stCxn id="103" idx="3"/>
          </p:cNvCxnSpPr>
          <p:nvPr/>
        </p:nvCxnSpPr>
        <p:spPr>
          <a:xfrm>
            <a:off x="3474967" y="5142430"/>
            <a:ext cx="847881" cy="547721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Rett pilkobling 175">
            <a:extLst>
              <a:ext uri="{FF2B5EF4-FFF2-40B4-BE49-F238E27FC236}">
                <a16:creationId xmlns:a16="http://schemas.microsoft.com/office/drawing/2014/main" id="{30EC3D41-AB94-3720-D52F-20E057D377A9}"/>
              </a:ext>
            </a:extLst>
          </p:cNvPr>
          <p:cNvCxnSpPr>
            <a:cxnSpLocks/>
            <a:stCxn id="128" idx="2"/>
          </p:cNvCxnSpPr>
          <p:nvPr/>
        </p:nvCxnSpPr>
        <p:spPr>
          <a:xfrm flipH="1">
            <a:off x="5014084" y="6495695"/>
            <a:ext cx="2338" cy="1253664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3" name="Gruppe 192">
            <a:extLst>
              <a:ext uri="{FF2B5EF4-FFF2-40B4-BE49-F238E27FC236}">
                <a16:creationId xmlns:a16="http://schemas.microsoft.com/office/drawing/2014/main" id="{41E0BD90-9DEC-F779-F9BD-FE03F7B2DFD1}"/>
              </a:ext>
            </a:extLst>
          </p:cNvPr>
          <p:cNvGrpSpPr/>
          <p:nvPr/>
        </p:nvGrpSpPr>
        <p:grpSpPr>
          <a:xfrm>
            <a:off x="12129789" y="5072304"/>
            <a:ext cx="3425620" cy="1002874"/>
            <a:chOff x="7315200" y="5600700"/>
            <a:chExt cx="5219700" cy="1600200"/>
          </a:xfrm>
        </p:grpSpPr>
        <p:pic>
          <p:nvPicPr>
            <p:cNvPr id="194" name="Picture 1">
              <a:extLst>
                <a:ext uri="{FF2B5EF4-FFF2-40B4-BE49-F238E27FC236}">
                  <a16:creationId xmlns:a16="http://schemas.microsoft.com/office/drawing/2014/main" id="{0D02A3C4-795B-846A-BF7E-0613161E2E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0182" t="60547" r="16482" b="15145"/>
            <a:stretch>
              <a:fillRect/>
            </a:stretch>
          </p:blipFill>
          <p:spPr>
            <a:xfrm>
              <a:off x="7315200" y="5600700"/>
              <a:ext cx="5219700" cy="1600200"/>
            </a:xfrm>
            <a:prstGeom prst="rect">
              <a:avLst/>
            </a:prstGeom>
          </p:spPr>
        </p:pic>
        <p:sp>
          <p:nvSpPr>
            <p:cNvPr id="195" name="Rektangel 194">
              <a:extLst>
                <a:ext uri="{FF2B5EF4-FFF2-40B4-BE49-F238E27FC236}">
                  <a16:creationId xmlns:a16="http://schemas.microsoft.com/office/drawing/2014/main" id="{1F836EA1-6E08-4326-96CA-00A11EEE739E}"/>
                </a:ext>
              </a:extLst>
            </p:cNvPr>
            <p:cNvSpPr/>
            <p:nvPr/>
          </p:nvSpPr>
          <p:spPr>
            <a:xfrm>
              <a:off x="8661400" y="5600700"/>
              <a:ext cx="2540000" cy="711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cxnSp>
        <p:nvCxnSpPr>
          <p:cNvPr id="196" name="Rett pilkobling 195">
            <a:extLst>
              <a:ext uri="{FF2B5EF4-FFF2-40B4-BE49-F238E27FC236}">
                <a16:creationId xmlns:a16="http://schemas.microsoft.com/office/drawing/2014/main" id="{B3BEB99E-7F71-389C-5A3D-5B833F7EF81C}"/>
              </a:ext>
            </a:extLst>
          </p:cNvPr>
          <p:cNvCxnSpPr>
            <a:cxnSpLocks/>
          </p:cNvCxnSpPr>
          <p:nvPr/>
        </p:nvCxnSpPr>
        <p:spPr>
          <a:xfrm>
            <a:off x="11392561" y="5655359"/>
            <a:ext cx="600348" cy="300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" name="Gruppe 214">
            <a:extLst>
              <a:ext uri="{FF2B5EF4-FFF2-40B4-BE49-F238E27FC236}">
                <a16:creationId xmlns:a16="http://schemas.microsoft.com/office/drawing/2014/main" id="{C7512DF5-1D77-B9D0-8893-A01044F9B718}"/>
              </a:ext>
            </a:extLst>
          </p:cNvPr>
          <p:cNvGrpSpPr/>
          <p:nvPr/>
        </p:nvGrpSpPr>
        <p:grpSpPr>
          <a:xfrm>
            <a:off x="5991906" y="5417085"/>
            <a:ext cx="923523" cy="681513"/>
            <a:chOff x="5991906" y="5188485"/>
            <a:chExt cx="923523" cy="681513"/>
          </a:xfrm>
        </p:grpSpPr>
        <p:cxnSp>
          <p:nvCxnSpPr>
            <p:cNvPr id="206" name="Rett linje 205">
              <a:extLst>
                <a:ext uri="{FF2B5EF4-FFF2-40B4-BE49-F238E27FC236}">
                  <a16:creationId xmlns:a16="http://schemas.microsoft.com/office/drawing/2014/main" id="{EE1FCE8F-E0C5-2D02-EAB4-552DD1032544}"/>
                </a:ext>
              </a:extLst>
            </p:cNvPr>
            <p:cNvCxnSpPr>
              <a:cxnSpLocks/>
            </p:cNvCxnSpPr>
            <p:nvPr/>
          </p:nvCxnSpPr>
          <p:spPr>
            <a:xfrm>
              <a:off x="6486525" y="5188485"/>
              <a:ext cx="0" cy="681513"/>
            </a:xfrm>
            <a:prstGeom prst="line">
              <a:avLst/>
            </a:prstGeom>
            <a:ln w="190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Rett linje 208">
              <a:extLst>
                <a:ext uri="{FF2B5EF4-FFF2-40B4-BE49-F238E27FC236}">
                  <a16:creationId xmlns:a16="http://schemas.microsoft.com/office/drawing/2014/main" id="{18DB10C7-7E86-E491-C588-E2962C473B5E}"/>
                </a:ext>
              </a:extLst>
            </p:cNvPr>
            <p:cNvCxnSpPr>
              <a:cxnSpLocks/>
            </p:cNvCxnSpPr>
            <p:nvPr/>
          </p:nvCxnSpPr>
          <p:spPr>
            <a:xfrm>
              <a:off x="6486525" y="5188485"/>
              <a:ext cx="428904" cy="0"/>
            </a:xfrm>
            <a:prstGeom prst="line">
              <a:avLst/>
            </a:prstGeom>
            <a:ln w="190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Rett pilkobling 212">
              <a:extLst>
                <a:ext uri="{FF2B5EF4-FFF2-40B4-BE49-F238E27FC236}">
                  <a16:creationId xmlns:a16="http://schemas.microsoft.com/office/drawing/2014/main" id="{0829F54D-B4EA-1ADC-982E-C7FD57CC47A4}"/>
                </a:ext>
              </a:extLst>
            </p:cNvPr>
            <p:cNvCxnSpPr>
              <a:cxnSpLocks/>
              <a:stCxn id="120" idx="1"/>
              <a:endCxn id="128" idx="3"/>
            </p:cNvCxnSpPr>
            <p:nvPr/>
          </p:nvCxnSpPr>
          <p:spPr>
            <a:xfrm flipH="1">
              <a:off x="5991906" y="5845948"/>
              <a:ext cx="923523" cy="11350"/>
            </a:xfrm>
            <a:prstGeom prst="straightConnector1">
              <a:avLst/>
            </a:prstGeom>
            <a:ln w="1905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9" name="Graphic 4">
            <a:extLst>
              <a:ext uri="{FF2B5EF4-FFF2-40B4-BE49-F238E27FC236}">
                <a16:creationId xmlns:a16="http://schemas.microsoft.com/office/drawing/2014/main" id="{9879DB35-3412-EBC3-FC94-BDCA188E47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342614" y="420489"/>
            <a:ext cx="1896519" cy="693340"/>
          </a:xfrm>
          <a:prstGeom prst="rect">
            <a:avLst/>
          </a:prstGeom>
        </p:spPr>
      </p:pic>
      <p:cxnSp>
        <p:nvCxnSpPr>
          <p:cNvPr id="6" name="Rett pilkobling 5">
            <a:extLst>
              <a:ext uri="{FF2B5EF4-FFF2-40B4-BE49-F238E27FC236}">
                <a16:creationId xmlns:a16="http://schemas.microsoft.com/office/drawing/2014/main" id="{A1529FAB-8652-16E8-819B-27585FA06349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2424290" y="3442661"/>
            <a:ext cx="0" cy="12514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pilkobling 13">
            <a:extLst>
              <a:ext uri="{FF2B5EF4-FFF2-40B4-BE49-F238E27FC236}">
                <a16:creationId xmlns:a16="http://schemas.microsoft.com/office/drawing/2014/main" id="{C66447FE-C994-715B-818E-B4CC220675F4}"/>
              </a:ext>
            </a:extLst>
          </p:cNvPr>
          <p:cNvCxnSpPr>
            <a:cxnSpLocks/>
          </p:cNvCxnSpPr>
          <p:nvPr/>
        </p:nvCxnSpPr>
        <p:spPr>
          <a:xfrm flipH="1">
            <a:off x="2819400" y="3442661"/>
            <a:ext cx="2012810" cy="124922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kobling 15">
            <a:extLst>
              <a:ext uri="{FF2B5EF4-FFF2-40B4-BE49-F238E27FC236}">
                <a16:creationId xmlns:a16="http://schemas.microsoft.com/office/drawing/2014/main" id="{CA3C4176-E15E-CE07-1883-1DB06CF8684E}"/>
              </a:ext>
            </a:extLst>
          </p:cNvPr>
          <p:cNvCxnSpPr>
            <a:cxnSpLocks/>
            <a:stCxn id="94" idx="2"/>
          </p:cNvCxnSpPr>
          <p:nvPr/>
        </p:nvCxnSpPr>
        <p:spPr>
          <a:xfrm flipH="1">
            <a:off x="3169920" y="3450120"/>
            <a:ext cx="4293258" cy="12417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pilkobling 21">
            <a:extLst>
              <a:ext uri="{FF2B5EF4-FFF2-40B4-BE49-F238E27FC236}">
                <a16:creationId xmlns:a16="http://schemas.microsoft.com/office/drawing/2014/main" id="{CF8F909D-7617-CDE9-EE10-9B57E5ADA007}"/>
              </a:ext>
            </a:extLst>
          </p:cNvPr>
          <p:cNvCxnSpPr>
            <a:cxnSpLocks/>
            <a:stCxn id="98" idx="2"/>
          </p:cNvCxnSpPr>
          <p:nvPr/>
        </p:nvCxnSpPr>
        <p:spPr>
          <a:xfrm flipH="1">
            <a:off x="3474967" y="3450120"/>
            <a:ext cx="6501642" cy="12963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9F797-3F29-DD3B-8795-7BF84F8D0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EC7CA63-7A48-663B-E42B-5F3ADAE52E9B}"/>
              </a:ext>
            </a:extLst>
          </p:cNvPr>
          <p:cNvSpPr/>
          <p:nvPr/>
        </p:nvSpPr>
        <p:spPr>
          <a:xfrm>
            <a:off x="952500" y="1903065"/>
            <a:ext cx="16383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17F0563-76EF-306A-7C9F-9032DF63415B}"/>
              </a:ext>
            </a:extLst>
          </p:cNvPr>
          <p:cNvSpPr/>
          <p:nvPr/>
        </p:nvSpPr>
        <p:spPr>
          <a:xfrm>
            <a:off x="952500" y="762000"/>
            <a:ext cx="1128910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r>
              <a:rPr lang="en-US" sz="1350" kern="0" spc="243">
                <a:solidFill>
                  <a:srgbClr val="6B707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TEMPLATE · SYSTEMARKITEKTUR DIAGRAM</a:t>
            </a:r>
            <a:endParaRPr lang="en-US" sz="135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7203940-BB00-5C67-7A58-0D94C827460B}"/>
              </a:ext>
            </a:extLst>
          </p:cNvPr>
          <p:cNvSpPr/>
          <p:nvPr/>
        </p:nvSpPr>
        <p:spPr>
          <a:xfrm>
            <a:off x="952499" y="1114424"/>
            <a:ext cx="14335571" cy="7966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Fyll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 inn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eget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4000" b="1" kern="0" spc="-84" err="1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systemarkitektur</a:t>
            </a:r>
            <a:r>
              <a:rPr lang="en-US" sz="4000" b="1" kern="0" spc="-84">
                <a:solidFill>
                  <a:srgbClr val="0B0B0C"/>
                </a:solidFill>
                <a:latin typeface="Inter" pitchFamily="34" charset="0"/>
                <a:ea typeface="Inter" pitchFamily="34" charset="-122"/>
              </a:rPr>
              <a:t> diagram</a:t>
            </a:r>
            <a:endParaRPr lang="en-US" sz="400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35975BF-348D-27D1-C0CA-660B885A213F}"/>
              </a:ext>
            </a:extLst>
          </p:cNvPr>
          <p:cNvSpPr/>
          <p:nvPr/>
        </p:nvSpPr>
        <p:spPr>
          <a:xfrm rot="16200000">
            <a:off x="265311" y="2856109"/>
            <a:ext cx="1680400" cy="35437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INNDATA KILDER</a:t>
            </a:r>
            <a:endParaRPr lang="en-US" sz="120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163AC71-3221-65FC-9CBF-5DD7701D3C96}"/>
              </a:ext>
            </a:extLst>
          </p:cNvPr>
          <p:cNvSpPr/>
          <p:nvPr/>
        </p:nvSpPr>
        <p:spPr>
          <a:xfrm rot="16200000">
            <a:off x="52539" y="5254239"/>
            <a:ext cx="2038048" cy="2381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KJERENEPLATTFORM</a:t>
            </a:r>
            <a:endParaRPr lang="en-US" sz="120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F69B5C3B-1145-2B39-DFBD-A1AC075ACFD7}"/>
              </a:ext>
            </a:extLst>
          </p:cNvPr>
          <p:cNvSpPr/>
          <p:nvPr/>
        </p:nvSpPr>
        <p:spPr>
          <a:xfrm rot="16200000">
            <a:off x="-225" y="7766395"/>
            <a:ext cx="214357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192"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BRUKERGRENSESNITT</a:t>
            </a:r>
            <a:endParaRPr lang="en-US" sz="1200"/>
          </a:p>
        </p:txBody>
      </p:sp>
      <p:grpSp>
        <p:nvGrpSpPr>
          <p:cNvPr id="78" name="Gruppe 77">
            <a:extLst>
              <a:ext uri="{FF2B5EF4-FFF2-40B4-BE49-F238E27FC236}">
                <a16:creationId xmlns:a16="http://schemas.microsoft.com/office/drawing/2014/main" id="{FBACD3BB-0648-CCB4-784F-528E33D8F72C}"/>
              </a:ext>
            </a:extLst>
          </p:cNvPr>
          <p:cNvGrpSpPr/>
          <p:nvPr/>
        </p:nvGrpSpPr>
        <p:grpSpPr>
          <a:xfrm>
            <a:off x="1445967" y="2621877"/>
            <a:ext cx="1945288" cy="820784"/>
            <a:chOff x="1524000" y="3322290"/>
            <a:chExt cx="2095500" cy="1238250"/>
          </a:xfrm>
          <a:solidFill>
            <a:schemeClr val="bg1">
              <a:lumMod val="65000"/>
            </a:schemeClr>
          </a:solidFill>
        </p:grpSpPr>
        <p:sp>
          <p:nvSpPr>
            <p:cNvPr id="11" name="Shape 8">
              <a:extLst>
                <a:ext uri="{FF2B5EF4-FFF2-40B4-BE49-F238E27FC236}">
                  <a16:creationId xmlns:a16="http://schemas.microsoft.com/office/drawing/2014/main" id="{BCCB8DC9-0781-ECE7-3BE1-A3A2788F8AAC}"/>
                </a:ext>
              </a:extLst>
            </p:cNvPr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grp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nb-NO" sz="1400"/>
            </a:p>
          </p:txBody>
        </p:sp>
        <p:sp>
          <p:nvSpPr>
            <p:cNvPr id="13" name="Text 10">
              <a:extLst>
                <a:ext uri="{FF2B5EF4-FFF2-40B4-BE49-F238E27FC236}">
                  <a16:creationId xmlns:a16="http://schemas.microsoft.com/office/drawing/2014/main" id="{99B86CDC-5617-7916-8D82-5A1D803D7215}"/>
                </a:ext>
              </a:extLst>
            </p:cNvPr>
            <p:cNvSpPr/>
            <p:nvPr/>
          </p:nvSpPr>
          <p:spPr>
            <a:xfrm>
              <a:off x="1750762" y="3410449"/>
              <a:ext cx="1743881" cy="1150088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ctr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Input 1</a:t>
              </a:r>
              <a:endParaRPr lang="en-US" sz="1400"/>
            </a:p>
          </p:txBody>
        </p:sp>
      </p:grpSp>
      <p:sp>
        <p:nvSpPr>
          <p:cNvPr id="75" name="Shape 72">
            <a:extLst>
              <a:ext uri="{FF2B5EF4-FFF2-40B4-BE49-F238E27FC236}">
                <a16:creationId xmlns:a16="http://schemas.microsoft.com/office/drawing/2014/main" id="{C03DE3E3-4E69-1828-43FD-FD7282517B31}"/>
              </a:ext>
            </a:extLst>
          </p:cNvPr>
          <p:cNvSpPr/>
          <p:nvPr/>
        </p:nvSpPr>
        <p:spPr>
          <a:xfrm>
            <a:off x="952500" y="9229725"/>
            <a:ext cx="16383000" cy="9525"/>
          </a:xfrm>
          <a:prstGeom prst="rect">
            <a:avLst/>
          </a:prstGeom>
          <a:solidFill>
            <a:srgbClr val="D9DADD"/>
          </a:solidFill>
          <a:ln/>
        </p:spPr>
        <p:txBody>
          <a:bodyPr/>
          <a:lstStyle/>
          <a:p>
            <a:endParaRPr lang="nb-NO"/>
          </a:p>
        </p:txBody>
      </p: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DB03AA29-6C4E-FB91-139E-37318B4DA429}"/>
              </a:ext>
            </a:extLst>
          </p:cNvPr>
          <p:cNvGrpSpPr/>
          <p:nvPr/>
        </p:nvGrpSpPr>
        <p:grpSpPr>
          <a:xfrm>
            <a:off x="9618315" y="9414651"/>
            <a:ext cx="7717185" cy="533400"/>
            <a:chOff x="9618315" y="9067800"/>
            <a:chExt cx="7717185" cy="533400"/>
          </a:xfrm>
        </p:grpSpPr>
        <p:sp>
          <p:nvSpPr>
            <p:cNvPr id="66" name="Shape 63">
              <a:extLst>
                <a:ext uri="{FF2B5EF4-FFF2-40B4-BE49-F238E27FC236}">
                  <a16:creationId xmlns:a16="http://schemas.microsoft.com/office/drawing/2014/main" id="{C0745E15-CED9-D41C-2745-E838CFE46AB7}"/>
                </a:ext>
              </a:extLst>
            </p:cNvPr>
            <p:cNvSpPr/>
            <p:nvPr/>
          </p:nvSpPr>
          <p:spPr>
            <a:xfrm>
              <a:off x="9618315" y="9067800"/>
              <a:ext cx="7717185" cy="533400"/>
            </a:xfrm>
            <a:prstGeom prst="roundRect">
              <a:avLst>
                <a:gd name="adj" fmla="val 7143"/>
              </a:avLst>
            </a:prstGeom>
            <a:solidFill>
              <a:srgbClr val="FFFFFF"/>
            </a:solidFill>
            <a:ln w="9525">
              <a:solidFill>
                <a:srgbClr val="D9DADD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/>
            </a:p>
          </p:txBody>
        </p:sp>
        <p:sp>
          <p:nvSpPr>
            <p:cNvPr id="68" name="Text 65">
              <a:extLst>
                <a:ext uri="{FF2B5EF4-FFF2-40B4-BE49-F238E27FC236}">
                  <a16:creationId xmlns:a16="http://schemas.microsoft.com/office/drawing/2014/main" id="{E0D010D3-A8E8-E7E5-6704-F28DD61B2548}"/>
                </a:ext>
              </a:extLst>
            </p:cNvPr>
            <p:cNvSpPr/>
            <p:nvPr/>
          </p:nvSpPr>
          <p:spPr>
            <a:xfrm>
              <a:off x="9837390" y="9216857"/>
              <a:ext cx="725835" cy="227857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00" kern="0" spc="162">
                  <a:solidFill>
                    <a:schemeClr val="accent3">
                      <a:lumMod val="50000"/>
                    </a:schemeClr>
                  </a:solidFill>
                  <a:latin typeface="JetBrains Mono" pitchFamily="34" charset="0"/>
                  <a:ea typeface="JetBrains Mono" pitchFamily="34" charset="-122"/>
                  <a:cs typeface="JetBrains Mono" pitchFamily="34" charset="-120"/>
                </a:rPr>
                <a:t>INFO</a:t>
              </a:r>
              <a:endParaRPr lang="en-US" sz="100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69" name="Shape 66">
              <a:extLst>
                <a:ext uri="{FF2B5EF4-FFF2-40B4-BE49-F238E27FC236}">
                  <a16:creationId xmlns:a16="http://schemas.microsoft.com/office/drawing/2014/main" id="{36D93EEA-7041-B36A-BAAA-501602CD232B}"/>
                </a:ext>
              </a:extLst>
            </p:cNvPr>
            <p:cNvSpPr/>
            <p:nvPr/>
          </p:nvSpPr>
          <p:spPr>
            <a:xfrm>
              <a:off x="10837291" y="9233544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  <a:ln w="9525">
              <a:solidFill>
                <a:srgbClr val="0B0B0C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Text 67">
              <a:extLst>
                <a:ext uri="{FF2B5EF4-FFF2-40B4-BE49-F238E27FC236}">
                  <a16:creationId xmlns:a16="http://schemas.microsoft.com/office/drawing/2014/main" id="{54CE7F7F-38CC-7EA1-359D-C5B48E618D82}"/>
                </a:ext>
              </a:extLst>
            </p:cNvPr>
            <p:cNvSpPr/>
            <p:nvPr/>
          </p:nvSpPr>
          <p:spPr>
            <a:xfrm>
              <a:off x="11161141" y="9238307"/>
              <a:ext cx="1937296" cy="20002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Egenutviklet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IP (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vår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kodebase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)</a:t>
              </a:r>
              <a:endParaRPr lang="en-US" sz="1050"/>
            </a:p>
          </p:txBody>
        </p:sp>
        <p:sp>
          <p:nvSpPr>
            <p:cNvPr id="71" name="Shape 68">
              <a:extLst>
                <a:ext uri="{FF2B5EF4-FFF2-40B4-BE49-F238E27FC236}">
                  <a16:creationId xmlns:a16="http://schemas.microsoft.com/office/drawing/2014/main" id="{AAC0D7CB-7DFA-0DD0-90D4-4AA0CEE71C0D}"/>
                </a:ext>
              </a:extLst>
            </p:cNvPr>
            <p:cNvSpPr/>
            <p:nvPr/>
          </p:nvSpPr>
          <p:spPr>
            <a:xfrm>
              <a:off x="13161937" y="9233544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B0B0C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Text 69">
              <a:extLst>
                <a:ext uri="{FF2B5EF4-FFF2-40B4-BE49-F238E27FC236}">
                  <a16:creationId xmlns:a16="http://schemas.microsoft.com/office/drawing/2014/main" id="{9EA39479-7C8C-96A9-F6AA-3FC9A0F92385}"/>
                </a:ext>
              </a:extLst>
            </p:cNvPr>
            <p:cNvSpPr/>
            <p:nvPr/>
          </p:nvSpPr>
          <p:spPr>
            <a:xfrm>
              <a:off x="13525748" y="9253538"/>
              <a:ext cx="1635323" cy="20002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Standard/Intern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løsning</a:t>
              </a:r>
              <a:endParaRPr lang="en-US" sz="1050"/>
            </a:p>
          </p:txBody>
        </p:sp>
        <p:sp>
          <p:nvSpPr>
            <p:cNvPr id="73" name="Shape 70">
              <a:extLst>
                <a:ext uri="{FF2B5EF4-FFF2-40B4-BE49-F238E27FC236}">
                  <a16:creationId xmlns:a16="http://schemas.microsoft.com/office/drawing/2014/main" id="{69157953-4E6C-E7ED-7449-3196AE72D00B}"/>
                </a:ext>
              </a:extLst>
            </p:cNvPr>
            <p:cNvSpPr/>
            <p:nvPr/>
          </p:nvSpPr>
          <p:spPr>
            <a:xfrm>
              <a:off x="15186471" y="9248775"/>
              <a:ext cx="228600" cy="171450"/>
            </a:xfrm>
            <a:prstGeom prst="roundRect">
              <a:avLst>
                <a:gd name="adj" fmla="val 16667"/>
              </a:avLst>
            </a:prstGeom>
            <a:solidFill>
              <a:srgbClr val="F3F3F1"/>
            </a:solidFill>
            <a:ln w="19050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4" name="Text 71">
              <a:extLst>
                <a:ext uri="{FF2B5EF4-FFF2-40B4-BE49-F238E27FC236}">
                  <a16:creationId xmlns:a16="http://schemas.microsoft.com/office/drawing/2014/main" id="{925275BA-EFFD-C781-DC9E-F6899C682E97}"/>
                </a:ext>
              </a:extLst>
            </p:cNvPr>
            <p:cNvSpPr/>
            <p:nvPr/>
          </p:nvSpPr>
          <p:spPr>
            <a:xfrm>
              <a:off x="15510320" y="9253538"/>
              <a:ext cx="1787649" cy="26612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Ekstern</a:t>
              </a:r>
              <a:r>
                <a:rPr lang="en-US" sz="1050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/ </a:t>
              </a:r>
              <a:r>
                <a:rPr lang="en-US" sz="1050" err="1">
                  <a:solidFill>
                    <a:srgbClr val="2A2A2E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tredjeprtsløsning</a:t>
              </a:r>
              <a:endParaRPr lang="en-US" sz="1050"/>
            </a:p>
          </p:txBody>
        </p:sp>
      </p:grpSp>
      <p:grpSp>
        <p:nvGrpSpPr>
          <p:cNvPr id="89" name="Gruppe 88">
            <a:extLst>
              <a:ext uri="{FF2B5EF4-FFF2-40B4-BE49-F238E27FC236}">
                <a16:creationId xmlns:a16="http://schemas.microsoft.com/office/drawing/2014/main" id="{7DB3010D-F475-1035-FC5D-EDF4273708FA}"/>
              </a:ext>
            </a:extLst>
          </p:cNvPr>
          <p:cNvGrpSpPr/>
          <p:nvPr/>
        </p:nvGrpSpPr>
        <p:grpSpPr>
          <a:xfrm>
            <a:off x="4170986" y="2586008"/>
            <a:ext cx="1953306" cy="847292"/>
            <a:chOff x="1524000" y="3322290"/>
            <a:chExt cx="2095500" cy="1238250"/>
          </a:xfrm>
        </p:grpSpPr>
        <p:sp>
          <p:nvSpPr>
            <p:cNvPr id="90" name="Shape 8">
              <a:extLst>
                <a:ext uri="{FF2B5EF4-FFF2-40B4-BE49-F238E27FC236}">
                  <a16:creationId xmlns:a16="http://schemas.microsoft.com/office/drawing/2014/main" id="{E3DC226C-2476-35AE-64A3-833E9A1F4C1C}"/>
                </a:ext>
              </a:extLst>
            </p:cNvPr>
            <p:cNvSpPr/>
            <p:nvPr/>
          </p:nvSpPr>
          <p:spPr>
            <a:xfrm>
              <a:off x="1524000" y="3322290"/>
              <a:ext cx="2095500" cy="1238250"/>
            </a:xfrm>
            <a:prstGeom prst="roundRect">
              <a:avLst>
                <a:gd name="adj" fmla="val 3077"/>
              </a:avLst>
            </a:prstGeom>
            <a:noFill/>
            <a:ln w="9525">
              <a:solidFill>
                <a:schemeClr val="tx1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92" name="Text 10">
              <a:extLst>
                <a:ext uri="{FF2B5EF4-FFF2-40B4-BE49-F238E27FC236}">
                  <a16:creationId xmlns:a16="http://schemas.microsoft.com/office/drawing/2014/main" id="{82117CA3-1DEE-3CF8-1A65-F081BB1CF123}"/>
                </a:ext>
              </a:extLst>
            </p:cNvPr>
            <p:cNvSpPr/>
            <p:nvPr/>
          </p:nvSpPr>
          <p:spPr>
            <a:xfrm>
              <a:off x="1648346" y="3425886"/>
              <a:ext cx="1828962" cy="922345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</a:rPr>
                <a:t>Input 2</a:t>
              </a:r>
              <a:endParaRPr lang="en-US" sz="1400"/>
            </a:p>
          </p:txBody>
        </p:sp>
      </p:grpSp>
      <p:grpSp>
        <p:nvGrpSpPr>
          <p:cNvPr id="115" name="Gruppe 114">
            <a:extLst>
              <a:ext uri="{FF2B5EF4-FFF2-40B4-BE49-F238E27FC236}">
                <a16:creationId xmlns:a16="http://schemas.microsoft.com/office/drawing/2014/main" id="{19B50A07-23EA-6344-C539-F70A81976C48}"/>
              </a:ext>
            </a:extLst>
          </p:cNvPr>
          <p:cNvGrpSpPr/>
          <p:nvPr/>
        </p:nvGrpSpPr>
        <p:grpSpPr>
          <a:xfrm>
            <a:off x="4170986" y="4694120"/>
            <a:ext cx="2006657" cy="898853"/>
            <a:chOff x="5143500" y="5132040"/>
            <a:chExt cx="2667000" cy="1524000"/>
          </a:xfrm>
          <a:noFill/>
        </p:grpSpPr>
        <p:sp>
          <p:nvSpPr>
            <p:cNvPr id="116" name="Shape 30">
              <a:extLst>
                <a:ext uri="{FF2B5EF4-FFF2-40B4-BE49-F238E27FC236}">
                  <a16:creationId xmlns:a16="http://schemas.microsoft.com/office/drawing/2014/main" id="{63E9F195-8544-2517-DC24-BDB2D84F2877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18" name="Text 34">
              <a:extLst>
                <a:ext uri="{FF2B5EF4-FFF2-40B4-BE49-F238E27FC236}">
                  <a16:creationId xmlns:a16="http://schemas.microsoft.com/office/drawing/2014/main" id="{4DA284D0-B3FE-A6FC-656B-6E2BE96AED3E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kern="0" spc="-16" err="1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Komponent</a:t>
              </a:r>
              <a:r>
                <a:rPr lang="en-US" sz="1400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2</a:t>
              </a:r>
              <a:endParaRPr lang="en-US" sz="1400"/>
            </a:p>
          </p:txBody>
        </p:sp>
      </p:grpSp>
      <p:grpSp>
        <p:nvGrpSpPr>
          <p:cNvPr id="119" name="Gruppe 118">
            <a:extLst>
              <a:ext uri="{FF2B5EF4-FFF2-40B4-BE49-F238E27FC236}">
                <a16:creationId xmlns:a16="http://schemas.microsoft.com/office/drawing/2014/main" id="{924DF6E6-B56B-DA59-92BA-98C6669EFA97}"/>
              </a:ext>
            </a:extLst>
          </p:cNvPr>
          <p:cNvGrpSpPr/>
          <p:nvPr/>
        </p:nvGrpSpPr>
        <p:grpSpPr>
          <a:xfrm>
            <a:off x="6873662" y="4694121"/>
            <a:ext cx="2002595" cy="898854"/>
            <a:chOff x="5143500" y="5132040"/>
            <a:chExt cx="2667000" cy="1524000"/>
          </a:xfrm>
          <a:noFill/>
        </p:grpSpPr>
        <p:sp>
          <p:nvSpPr>
            <p:cNvPr id="120" name="Shape 30">
              <a:extLst>
                <a:ext uri="{FF2B5EF4-FFF2-40B4-BE49-F238E27FC236}">
                  <a16:creationId xmlns:a16="http://schemas.microsoft.com/office/drawing/2014/main" id="{64D7251D-034E-4A77-3527-8403B2E460F5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22" name="Text 34">
              <a:extLst>
                <a:ext uri="{FF2B5EF4-FFF2-40B4-BE49-F238E27FC236}">
                  <a16:creationId xmlns:a16="http://schemas.microsoft.com/office/drawing/2014/main" id="{B93E36C7-6F39-251E-D5D9-86C2046921EC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…</a:t>
              </a:r>
              <a:endParaRPr lang="en-US" sz="1400"/>
            </a:p>
          </p:txBody>
        </p:sp>
      </p:grpSp>
      <p:grpSp>
        <p:nvGrpSpPr>
          <p:cNvPr id="102" name="Gruppe 101">
            <a:extLst>
              <a:ext uri="{FF2B5EF4-FFF2-40B4-BE49-F238E27FC236}">
                <a16:creationId xmlns:a16="http://schemas.microsoft.com/office/drawing/2014/main" id="{8B12C53A-3017-6AF1-2DBE-7711A902A8A7}"/>
              </a:ext>
            </a:extLst>
          </p:cNvPr>
          <p:cNvGrpSpPr/>
          <p:nvPr/>
        </p:nvGrpSpPr>
        <p:grpSpPr>
          <a:xfrm>
            <a:off x="1445967" y="4676121"/>
            <a:ext cx="1950967" cy="901089"/>
            <a:chOff x="5143500" y="5132040"/>
            <a:chExt cx="2667000" cy="1524000"/>
          </a:xfrm>
          <a:solidFill>
            <a:srgbClr val="92D050"/>
          </a:solidFill>
        </p:grpSpPr>
        <p:sp>
          <p:nvSpPr>
            <p:cNvPr id="103" name="Shape 30">
              <a:extLst>
                <a:ext uri="{FF2B5EF4-FFF2-40B4-BE49-F238E27FC236}">
                  <a16:creationId xmlns:a16="http://schemas.microsoft.com/office/drawing/2014/main" id="{09DA44BD-4C63-6B0F-A0DA-DAE9A5E6B72D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107" name="Text 34">
              <a:extLst>
                <a:ext uri="{FF2B5EF4-FFF2-40B4-BE49-F238E27FC236}">
                  <a16:creationId xmlns:a16="http://schemas.microsoft.com/office/drawing/2014/main" id="{97646695-67E7-1964-80C5-A84692E04792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kern="0" spc="-16" err="1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Komponent</a:t>
              </a:r>
              <a:r>
                <a:rPr lang="en-US" sz="1400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 1</a:t>
              </a:r>
              <a:endParaRPr lang="en-US" sz="1400"/>
            </a:p>
          </p:txBody>
        </p:sp>
      </p:grpSp>
      <p:pic>
        <p:nvPicPr>
          <p:cNvPr id="219" name="Graphic 4">
            <a:extLst>
              <a:ext uri="{FF2B5EF4-FFF2-40B4-BE49-F238E27FC236}">
                <a16:creationId xmlns:a16="http://schemas.microsoft.com/office/drawing/2014/main" id="{F8D6CC41-DB80-1BD8-AB50-29BEEF3F2EF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42614" y="420489"/>
            <a:ext cx="1896519" cy="693340"/>
          </a:xfrm>
          <a:prstGeom prst="rect">
            <a:avLst/>
          </a:prstGeom>
        </p:spPr>
      </p:pic>
      <p:cxnSp>
        <p:nvCxnSpPr>
          <p:cNvPr id="6" name="Rett pilkobling 5">
            <a:extLst>
              <a:ext uri="{FF2B5EF4-FFF2-40B4-BE49-F238E27FC236}">
                <a16:creationId xmlns:a16="http://schemas.microsoft.com/office/drawing/2014/main" id="{5A441DF0-1F8B-8E1C-6A6D-B65E85423489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2418611" y="3442661"/>
            <a:ext cx="5679" cy="125146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tt pilkobling 4">
            <a:extLst>
              <a:ext uri="{FF2B5EF4-FFF2-40B4-BE49-F238E27FC236}">
                <a16:creationId xmlns:a16="http://schemas.microsoft.com/office/drawing/2014/main" id="{FE9AB3C4-35FE-2698-DBC9-9B71F48DCBA6}"/>
              </a:ext>
            </a:extLst>
          </p:cNvPr>
          <p:cNvCxnSpPr>
            <a:cxnSpLocks/>
          </p:cNvCxnSpPr>
          <p:nvPr/>
        </p:nvCxnSpPr>
        <p:spPr>
          <a:xfrm>
            <a:off x="5079491" y="3442661"/>
            <a:ext cx="0" cy="125146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uppe 9">
            <a:extLst>
              <a:ext uri="{FF2B5EF4-FFF2-40B4-BE49-F238E27FC236}">
                <a16:creationId xmlns:a16="http://schemas.microsoft.com/office/drawing/2014/main" id="{9FFA8F1C-D556-5693-C92B-A6C59C6F69DE}"/>
              </a:ext>
            </a:extLst>
          </p:cNvPr>
          <p:cNvGrpSpPr/>
          <p:nvPr/>
        </p:nvGrpSpPr>
        <p:grpSpPr>
          <a:xfrm>
            <a:off x="6873661" y="2582842"/>
            <a:ext cx="2002595" cy="898854"/>
            <a:chOff x="5143500" y="5132040"/>
            <a:chExt cx="2667000" cy="1524000"/>
          </a:xfrm>
          <a:noFill/>
        </p:grpSpPr>
        <p:sp>
          <p:nvSpPr>
            <p:cNvPr id="12" name="Shape 30">
              <a:extLst>
                <a:ext uri="{FF2B5EF4-FFF2-40B4-BE49-F238E27FC236}">
                  <a16:creationId xmlns:a16="http://schemas.microsoft.com/office/drawing/2014/main" id="{3E32E708-DC76-A79E-D9FA-1557694B6C2D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pPr algn="ctr"/>
              <a:endParaRPr lang="nb-NO" sz="1400"/>
            </a:p>
          </p:txBody>
        </p:sp>
        <p:sp>
          <p:nvSpPr>
            <p:cNvPr id="15" name="Text 34">
              <a:extLst>
                <a:ext uri="{FF2B5EF4-FFF2-40B4-BE49-F238E27FC236}">
                  <a16:creationId xmlns:a16="http://schemas.microsoft.com/office/drawing/2014/main" id="{D03DE1D5-58E4-B3C1-EB77-00B19B17BBB8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b="1" kern="0" spc="-16">
                  <a:solidFill>
                    <a:srgbClr val="0B0B0C"/>
                  </a:solidFill>
                  <a:latin typeface="Inter" pitchFamily="34" charset="0"/>
                  <a:ea typeface="Inter" pitchFamily="34" charset="-122"/>
                  <a:cs typeface="Inter" pitchFamily="34" charset="-120"/>
                </a:rPr>
                <a:t>…</a:t>
              </a:r>
              <a:endParaRPr lang="en-US" sz="1400"/>
            </a:p>
          </p:txBody>
        </p:sp>
      </p:grpSp>
      <p:grpSp>
        <p:nvGrpSpPr>
          <p:cNvPr id="17" name="Gruppe 16">
            <a:extLst>
              <a:ext uri="{FF2B5EF4-FFF2-40B4-BE49-F238E27FC236}">
                <a16:creationId xmlns:a16="http://schemas.microsoft.com/office/drawing/2014/main" id="{E55EE3BB-B18D-B007-7AE5-B9C06024AA13}"/>
              </a:ext>
            </a:extLst>
          </p:cNvPr>
          <p:cNvGrpSpPr/>
          <p:nvPr/>
        </p:nvGrpSpPr>
        <p:grpSpPr>
          <a:xfrm>
            <a:off x="1445967" y="7360481"/>
            <a:ext cx="1950967" cy="901089"/>
            <a:chOff x="5143500" y="5132040"/>
            <a:chExt cx="2667000" cy="1524000"/>
          </a:xfrm>
          <a:noFill/>
        </p:grpSpPr>
        <p:sp>
          <p:nvSpPr>
            <p:cNvPr id="18" name="Shape 30">
              <a:extLst>
                <a:ext uri="{FF2B5EF4-FFF2-40B4-BE49-F238E27FC236}">
                  <a16:creationId xmlns:a16="http://schemas.microsoft.com/office/drawing/2014/main" id="{2F11818B-00AD-0FC0-D819-CB99BF67A30D}"/>
                </a:ext>
              </a:extLst>
            </p:cNvPr>
            <p:cNvSpPr/>
            <p:nvPr/>
          </p:nvSpPr>
          <p:spPr>
            <a:xfrm>
              <a:off x="5143500" y="5132040"/>
              <a:ext cx="2667000" cy="1524000"/>
            </a:xfrm>
            <a:prstGeom prst="roundRect">
              <a:avLst>
                <a:gd name="adj" fmla="val 2500"/>
              </a:avLst>
            </a:prstGeom>
            <a:grpFill/>
            <a:ln w="9525">
              <a:solidFill>
                <a:srgbClr val="0B0B0C"/>
              </a:solidFill>
              <a:prstDash val="solid"/>
            </a:ln>
            <a:effectLst>
              <a:outerShdw blurRad="101600" dist="40411" dir="2700000" algn="bl" rotWithShape="0">
                <a:srgbClr val="000000">
                  <a:alpha val="4000"/>
                </a:srgbClr>
              </a:outerShdw>
            </a:effectLst>
          </p:spPr>
          <p:txBody>
            <a:bodyPr/>
            <a:lstStyle/>
            <a:p>
              <a:endParaRPr lang="nb-NO" sz="1400"/>
            </a:p>
          </p:txBody>
        </p:sp>
        <p:sp>
          <p:nvSpPr>
            <p:cNvPr id="19" name="Text 34">
              <a:extLst>
                <a:ext uri="{FF2B5EF4-FFF2-40B4-BE49-F238E27FC236}">
                  <a16:creationId xmlns:a16="http://schemas.microsoft.com/office/drawing/2014/main" id="{176C078D-BEA3-1BAE-00D1-6337D6DDCF41}"/>
                </a:ext>
              </a:extLst>
            </p:cNvPr>
            <p:cNvSpPr/>
            <p:nvPr/>
          </p:nvSpPr>
          <p:spPr>
            <a:xfrm>
              <a:off x="5324475" y="5605417"/>
              <a:ext cx="2305050" cy="520005"/>
            </a:xfrm>
            <a:prstGeom prst="rect">
              <a:avLst/>
            </a:prstGeom>
            <a:grpFill/>
            <a:ln/>
          </p:spPr>
          <p:txBody>
            <a:bodyPr wrap="square" lIns="25400" tIns="25400" rIns="25400" bIns="25400" rtlCol="0" anchor="t">
              <a:noAutofit/>
            </a:bodyPr>
            <a:lstStyle/>
            <a:p>
              <a:pPr marL="0" indent="0" algn="ctr">
                <a:lnSpc>
                  <a:spcPct val="115000"/>
                </a:lnSpc>
                <a:buNone/>
              </a:pPr>
              <a:r>
                <a:rPr lang="en-US" sz="1400" err="1"/>
                <a:t>Komponent</a:t>
              </a:r>
              <a:r>
                <a:rPr lang="en-US" sz="1400"/>
                <a:t> 3</a:t>
              </a:r>
            </a:p>
          </p:txBody>
        </p:sp>
      </p:grpSp>
      <p:cxnSp>
        <p:nvCxnSpPr>
          <p:cNvPr id="20" name="Rett pilkobling 19">
            <a:extLst>
              <a:ext uri="{FF2B5EF4-FFF2-40B4-BE49-F238E27FC236}">
                <a16:creationId xmlns:a16="http://schemas.microsoft.com/office/drawing/2014/main" id="{896F23C8-4969-F8F1-FD84-58EE68D0A864}"/>
              </a:ext>
            </a:extLst>
          </p:cNvPr>
          <p:cNvCxnSpPr>
            <a:cxnSpLocks/>
            <a:stCxn id="103" idx="2"/>
            <a:endCxn id="18" idx="0"/>
          </p:cNvCxnSpPr>
          <p:nvPr/>
        </p:nvCxnSpPr>
        <p:spPr>
          <a:xfrm>
            <a:off x="2421451" y="5577210"/>
            <a:ext cx="0" cy="1783271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tt pilkobling 23">
            <a:extLst>
              <a:ext uri="{FF2B5EF4-FFF2-40B4-BE49-F238E27FC236}">
                <a16:creationId xmlns:a16="http://schemas.microsoft.com/office/drawing/2014/main" id="{64A219D4-3D0A-77CC-C54E-76B8AF2EF35C}"/>
              </a:ext>
            </a:extLst>
          </p:cNvPr>
          <p:cNvCxnSpPr>
            <a:cxnSpLocks/>
          </p:cNvCxnSpPr>
          <p:nvPr/>
        </p:nvCxnSpPr>
        <p:spPr>
          <a:xfrm flipH="1">
            <a:off x="2465911" y="5592975"/>
            <a:ext cx="2662741" cy="1767506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438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CCA6730E423204E98A9747B40F0AAB8" ma:contentTypeVersion="7" ma:contentTypeDescription="Opprett et nytt dokument." ma:contentTypeScope="" ma:versionID="dc20a6359867008ee4d1c34e1f7c053f">
  <xsd:schema xmlns:xsd="http://www.w3.org/2001/XMLSchema" xmlns:xs="http://www.w3.org/2001/XMLSchema" xmlns:p="http://schemas.microsoft.com/office/2006/metadata/properties" xmlns:ns2="e1a22804-cd80-4939-8889-d4e5bd6d5b6c" targetNamespace="http://schemas.microsoft.com/office/2006/metadata/properties" ma:root="true" ma:fieldsID="d98597f4a3c2aeb1f87194eaf5b6a9d0" ns2:_="">
    <xsd:import namespace="e1a22804-cd80-4939-8889-d4e5bd6d5b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22804-cd80-4939-8889-d4e5bd6d5b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915699E-B66C-4CB1-9454-3C1F06592B25}">
  <ds:schemaRefs>
    <ds:schemaRef ds:uri="e1a22804-cd80-4939-8889-d4e5bd6d5b6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A2C594C-3BEC-4552-AB01-7CC70CBB54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5927A-A45C-4B98-837C-862E4B5AA8B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revision>1</cp:revision>
  <dcterms:created xsi:type="dcterms:W3CDTF">2026-04-22T08:16:19Z</dcterms:created>
  <dcterms:modified xsi:type="dcterms:W3CDTF">2026-05-29T13:28:55Z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cba7332-1be0-430e-aa19-ed0aa2128bff_Enabled">
    <vt:lpwstr>true</vt:lpwstr>
  </property>
  <property fmtid="{D5CDD505-2E9C-101B-9397-08002B2CF9AE}" pid="3" name="MSIP_Label_bcba7332-1be0-430e-aa19-ed0aa2128bff_SetDate">
    <vt:lpwstr>2026-04-22T09:51:50Z</vt:lpwstr>
  </property>
  <property fmtid="{D5CDD505-2E9C-101B-9397-08002B2CF9AE}" pid="4" name="MSIP_Label_bcba7332-1be0-430e-aa19-ed0aa2128bff_Method">
    <vt:lpwstr>Standard</vt:lpwstr>
  </property>
  <property fmtid="{D5CDD505-2E9C-101B-9397-08002B2CF9AE}" pid="5" name="MSIP_Label_bcba7332-1be0-430e-aa19-ed0aa2128bff_Name">
    <vt:lpwstr>Internal</vt:lpwstr>
  </property>
  <property fmtid="{D5CDD505-2E9C-101B-9397-08002B2CF9AE}" pid="6" name="MSIP_Label_bcba7332-1be0-430e-aa19-ed0aa2128bff_SiteId">
    <vt:lpwstr>c39d49f7-9eed-4307-b032-bb28f3cf9d79</vt:lpwstr>
  </property>
  <property fmtid="{D5CDD505-2E9C-101B-9397-08002B2CF9AE}" pid="7" name="MSIP_Label_bcba7332-1be0-430e-aa19-ed0aa2128bff_ActionId">
    <vt:lpwstr>cfa1883c-9a4b-4be0-a909-f2993c2f481e</vt:lpwstr>
  </property>
  <property fmtid="{D5CDD505-2E9C-101B-9397-08002B2CF9AE}" pid="8" name="MSIP_Label_bcba7332-1be0-430e-aa19-ed0aa2128bff_ContentBits">
    <vt:lpwstr>0</vt:lpwstr>
  </property>
  <property fmtid="{D5CDD505-2E9C-101B-9397-08002B2CF9AE}" pid="9" name="MSIP_Label_bcba7332-1be0-430e-aa19-ed0aa2128bff_Tag">
    <vt:lpwstr>10, 3, 0, 1</vt:lpwstr>
  </property>
  <property fmtid="{D5CDD505-2E9C-101B-9397-08002B2CF9AE}" pid="10" name="ContentTypeId">
    <vt:lpwstr>0x0101009CCA6730E423204E98A9747B40F0AAB8</vt:lpwstr>
  </property>
</Properties>
</file>