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A15901-7CFB-22D4-F7E0-A54531DD5FF2}" v="70" dt="2026-02-13T12:53:56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Five" userId="S::elisabeth.five@innovasjonnorge.no::7870a250-0803-40bd-b53a-15cf03dcc904" providerId="AD" clId="Web-{10A15901-7CFB-22D4-F7E0-A54531DD5FF2}"/>
    <pc:docChg chg="addSld delSld modSld">
      <pc:chgData name="Elisabeth Five" userId="S::elisabeth.five@innovasjonnorge.no::7870a250-0803-40bd-b53a-15cf03dcc904" providerId="AD" clId="Web-{10A15901-7CFB-22D4-F7E0-A54531DD5FF2}" dt="2026-02-13T12:53:54.952" v="45" actId="20577"/>
      <pc:docMkLst>
        <pc:docMk/>
      </pc:docMkLst>
      <pc:sldChg chg="addSp delSp modSp del">
        <pc:chgData name="Elisabeth Five" userId="S::elisabeth.five@innovasjonnorge.no::7870a250-0803-40bd-b53a-15cf03dcc904" providerId="AD" clId="Web-{10A15901-7CFB-22D4-F7E0-A54531DD5FF2}" dt="2026-02-13T12:47:52.288" v="7"/>
        <pc:sldMkLst>
          <pc:docMk/>
          <pc:sldMk cId="4253124984" sldId="256"/>
        </pc:sldMkLst>
        <pc:spChg chg="add del mod">
          <ac:chgData name="Elisabeth Five" userId="S::elisabeth.five@innovasjonnorge.no::7870a250-0803-40bd-b53a-15cf03dcc904" providerId="AD" clId="Web-{10A15901-7CFB-22D4-F7E0-A54531DD5FF2}" dt="2026-02-13T12:47:29.412" v="3"/>
          <ac:spMkLst>
            <pc:docMk/>
            <pc:sldMk cId="4253124984" sldId="256"/>
            <ac:spMk id="4" creationId="{E40689C8-5454-4ACB-1D90-0D89476EC5DE}"/>
          </ac:spMkLst>
        </pc:spChg>
      </pc:sldChg>
      <pc:sldChg chg="addSp modSp new">
        <pc:chgData name="Elisabeth Five" userId="S::elisabeth.five@innovasjonnorge.no::7870a250-0803-40bd-b53a-15cf03dcc904" providerId="AD" clId="Web-{10A15901-7CFB-22D4-F7E0-A54531DD5FF2}" dt="2026-02-13T12:53:54.952" v="45" actId="20577"/>
        <pc:sldMkLst>
          <pc:docMk/>
          <pc:sldMk cId="1953064238" sldId="257"/>
        </pc:sldMkLst>
        <pc:spChg chg="add mod">
          <ac:chgData name="Elisabeth Five" userId="S::elisabeth.five@innovasjonnorge.no::7870a250-0803-40bd-b53a-15cf03dcc904" providerId="AD" clId="Web-{10A15901-7CFB-22D4-F7E0-A54531DD5FF2}" dt="2026-02-13T12:53:54.952" v="45" actId="20577"/>
          <ac:spMkLst>
            <pc:docMk/>
            <pc:sldMk cId="1953064238" sldId="257"/>
            <ac:spMk id="2" creationId="{E46E51E3-EEF4-25B6-CB53-81F257C58508}"/>
          </ac:spMkLst>
        </pc:spChg>
      </pc:sldChg>
      <pc:sldChg chg="addSp modSp new">
        <pc:chgData name="Elisabeth Five" userId="S::elisabeth.five@innovasjonnorge.no::7870a250-0803-40bd-b53a-15cf03dcc904" providerId="AD" clId="Web-{10A15901-7CFB-22D4-F7E0-A54531DD5FF2}" dt="2026-02-13T12:50:26.042" v="40" actId="20577"/>
        <pc:sldMkLst>
          <pc:docMk/>
          <pc:sldMk cId="3942085801" sldId="258"/>
        </pc:sldMkLst>
        <pc:spChg chg="add mod">
          <ac:chgData name="Elisabeth Five" userId="S::elisabeth.five@innovasjonnorge.no::7870a250-0803-40bd-b53a-15cf03dcc904" providerId="AD" clId="Web-{10A15901-7CFB-22D4-F7E0-A54531DD5FF2}" dt="2026-02-13T12:50:26.042" v="40" actId="20577"/>
          <ac:spMkLst>
            <pc:docMk/>
            <pc:sldMk cId="3942085801" sldId="258"/>
            <ac:spMk id="2" creationId="{0523E14A-EED5-83E6-E1AC-F366C7E238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6E51E3-EEF4-25B6-CB53-81F257C58508}"/>
              </a:ext>
            </a:extLst>
          </p:cNvPr>
          <p:cNvSpPr txBox="1"/>
          <p:nvPr/>
        </p:nvSpPr>
        <p:spPr>
          <a:xfrm>
            <a:off x="1024759" y="223345"/>
            <a:ext cx="6096000" cy="67864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Aptos"/>
                <a:ea typeface="Aptos"/>
                <a:cs typeface="Aptos"/>
              </a:rPr>
              <a:t>Program </a:t>
            </a:r>
            <a:r>
              <a:rPr lang="en-US" sz="2000" b="1" dirty="0" err="1">
                <a:latin typeface="Aptos"/>
                <a:ea typeface="Aptos"/>
                <a:cs typeface="Aptos"/>
              </a:rPr>
              <a:t>fase</a:t>
            </a:r>
            <a:r>
              <a:rPr lang="en-US" sz="2000" b="1">
                <a:latin typeface="Aptos"/>
                <a:ea typeface="Aptos"/>
                <a:cs typeface="Aptos"/>
              </a:rPr>
              <a:t> 2;</a:t>
            </a:r>
            <a:br>
              <a:rPr lang="en-US" sz="2000" b="1" dirty="0">
                <a:latin typeface="Aptos"/>
                <a:ea typeface="Aptos"/>
                <a:cs typeface="Aptos"/>
              </a:rPr>
            </a:br>
            <a:endParaRPr lang="en-US" sz="2000" b="1" dirty="0">
              <a:latin typeface="Aptos"/>
              <a:ea typeface="Aptos"/>
              <a:cs typeface="Aptos"/>
            </a:endParaRPr>
          </a:p>
          <a:p>
            <a:r>
              <a:rPr lang="en-US" b="1" dirty="0">
                <a:solidFill>
                  <a:srgbClr val="242424"/>
                </a:solidFill>
                <a:latin typeface="Segoe UI"/>
                <a:ea typeface="Aptos"/>
                <a:cs typeface="Aptos"/>
              </a:rPr>
              <a:t>Workshop 1 – Market Orientation &amp; Project Framing (digital-highly interactive)</a:t>
            </a:r>
            <a:br>
              <a:rPr lang="en-US" b="1" dirty="0">
                <a:solidFill>
                  <a:srgbClr val="242424"/>
                </a:solidFill>
                <a:latin typeface="Segoe UI"/>
                <a:ea typeface="Aptos"/>
                <a:cs typeface="Aptos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Aptos"/>
                <a:cs typeface="Aptos"/>
              </a:rPr>
              <a:t>- Buyer mapping: Who are the actual purchasers and decision-makers in US health systems? Which stakeholders do they need to engage, and who generates the evidence those buyers require?</a:t>
            </a:r>
            <a:br>
              <a:rPr lang="en-US" sz="1200" dirty="0">
                <a:latin typeface="Aptos"/>
                <a:ea typeface="Aptos"/>
                <a:cs typeface="Aptos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Aptos"/>
                <a:cs typeface="Aptos"/>
              </a:rPr>
              <a:t>- Validating your market model for the US (including commercial and product fit)</a:t>
            </a:r>
            <a:br>
              <a:rPr lang="en-US" sz="1200" dirty="0">
                <a:latin typeface="Aptos"/>
                <a:ea typeface="Aptos"/>
                <a:cs typeface="Aptos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Aptos"/>
                <a:cs typeface="Aptos"/>
              </a:rPr>
              <a:t>- Partnering models: How co-development, pilots, and licensing arrangements work with US health systems</a:t>
            </a:r>
            <a:br>
              <a:rPr lang="en-US" sz="1200" dirty="0">
                <a:latin typeface="Aptos"/>
                <a:ea typeface="Aptos"/>
                <a:cs typeface="Aptos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Aptos"/>
                <a:cs typeface="Aptos"/>
              </a:rPr>
              <a:t>- Analysis about your resources and ability to scale (draft of your gap-analysis)</a:t>
            </a:r>
            <a:br>
              <a:rPr lang="en-US" sz="1200" dirty="0">
                <a:latin typeface="Aptos"/>
                <a:ea typeface="Aptos"/>
                <a:cs typeface="Aptos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Aptos"/>
                <a:cs typeface="Aptos"/>
              </a:rPr>
              <a:t>- Project proposal review: First pass on each company's draft project—does it address the gaps they need to fill for US entry?</a:t>
            </a:r>
            <a:br>
              <a:rPr lang="en-US" sz="1200" dirty="0">
                <a:latin typeface="Aptos"/>
                <a:ea typeface="Aptos"/>
                <a:cs typeface="Aptos"/>
              </a:rPr>
            </a:br>
            <a:endParaRPr lang="en-US" sz="1200">
              <a:solidFill>
                <a:srgbClr val="000000"/>
              </a:solidFill>
              <a:latin typeface="Aptos"/>
              <a:ea typeface="Aptos"/>
              <a:cs typeface="Aptos"/>
            </a:endParaRPr>
          </a:p>
          <a:p>
            <a:r>
              <a:rPr lang="en-US" b="1" dirty="0">
                <a:solidFill>
                  <a:srgbClr val="242424"/>
                </a:solidFill>
                <a:latin typeface="Segoe UI"/>
                <a:ea typeface="Segoe UI"/>
                <a:cs typeface="Segoe UI"/>
              </a:rPr>
              <a:t>Workshop 2 – </a:t>
            </a:r>
            <a:r>
              <a:rPr lang="en-US" b="1" dirty="0">
                <a:solidFill>
                  <a:srgbClr val="000000"/>
                </a:solidFill>
                <a:latin typeface="Segoe UI"/>
                <a:ea typeface="Segoe UI"/>
                <a:cs typeface="Segoe UI"/>
              </a:rPr>
              <a:t>Regulatory, Bundling &amp; Technical Readiness (In-Person)</a:t>
            </a:r>
            <a:br>
              <a:rPr lang="en-US" b="1" dirty="0">
                <a:latin typeface="Segoe UI"/>
                <a:ea typeface="Segoe UI"/>
                <a:cs typeface="Segoe UI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Path to the US market: what are the regulatory requirements that need to be in place to gain access to the American hospital system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EHR integration and interoperability: Laerdal will assess EHR integration requirements, interoperability readiness (HL7 FHIR alignment, API standards expected by US health systems), and provide technical advice or support</a:t>
            </a:r>
          </a:p>
          <a:p>
            <a:r>
              <a:rPr lang="en-US" sz="120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Shared US Market learnings (relevant companies will present and share their experiences)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Additional tailored support based on company-specific questions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dirty="0">
                <a:solidFill>
                  <a:srgbClr val="000000"/>
                </a:solidFill>
                <a:latin typeface="Aptos"/>
                <a:ea typeface="Segoe UI"/>
                <a:cs typeface="Segoe UI"/>
              </a:rPr>
              <a:t>Regarding regulatory: Several companies already have regulatory pathways determined. Depending on the cohort we either include this as a group session or handle it individually with our specialized partners.</a:t>
            </a:r>
          </a:p>
          <a:p>
            <a:r>
              <a:rPr lang="en-US" sz="1200">
                <a:solidFill>
                  <a:srgbClr val="000000"/>
                </a:solidFill>
                <a:latin typeface="Aptos"/>
                <a:ea typeface="Aptos"/>
                <a:cs typeface="Aptos"/>
              </a:rPr>
              <a:t>1:1 sessions will be built into this in-person day to take advantage of everyone being in the same room to do focused company-specific working sessions with Laerdal and program partners.</a:t>
            </a:r>
          </a:p>
          <a:p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53064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23E14A-EED5-83E6-E1AC-F366C7E238CC}"/>
              </a:ext>
            </a:extLst>
          </p:cNvPr>
          <p:cNvSpPr txBox="1"/>
          <p:nvPr/>
        </p:nvSpPr>
        <p:spPr>
          <a:xfrm>
            <a:off x="952500" y="846667"/>
            <a:ext cx="6096000" cy="35240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b="1" baseline="0" dirty="0">
                <a:solidFill>
                  <a:srgbClr val="242424"/>
                </a:solidFill>
                <a:latin typeface="Segoe UI"/>
                <a:ea typeface="Segoe UI"/>
                <a:cs typeface="Segoe UI"/>
              </a:rPr>
              <a:t>Workshop 3 – </a:t>
            </a:r>
            <a:r>
              <a:rPr lang="en-US" b="1" baseline="0" dirty="0">
                <a:latin typeface="Segoe UI"/>
                <a:ea typeface="Segoe UI"/>
                <a:cs typeface="Segoe UI"/>
              </a:rPr>
              <a:t>Capital &amp; Hospital Partnerships (digital)</a:t>
            </a:r>
            <a:r>
              <a:rPr lang="en-US" b="1" dirty="0">
                <a:latin typeface="Segoe UI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financial aspects of scaling to the US: capital needs &amp; investor readiness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Capital landscape: An honest overview of the US funding environment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IN &amp; </a:t>
            </a:r>
            <a:r>
              <a:rPr lang="en-US" sz="1200" baseline="0" dirty="0" err="1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Eksfin</a:t>
            </a: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 financial products: an overview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A possible investor might be invited to share experience and give hands-on advice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 Reverse pitch from hospital partners: Mayo, Tanner, or similar partners present what they need from companies to make a partnership successful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baseline="0" dirty="0">
                <a:solidFill>
                  <a:srgbClr val="242424"/>
                </a:solidFill>
                <a:latin typeface="Aptos"/>
                <a:ea typeface="Segoe UI"/>
                <a:cs typeface="Segoe UI"/>
              </a:rPr>
              <a:t>-outlook what a phase 3 engagement might look like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br>
              <a:rPr lang="en-US" sz="1200" dirty="0">
                <a:latin typeface="Aptos"/>
                <a:ea typeface="Segoe UI"/>
                <a:cs typeface="Segoe UI"/>
              </a:rPr>
            </a:b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rtl="0"/>
            <a:r>
              <a:rPr lang="en-US" sz="1200" baseline="0" dirty="0">
                <a:latin typeface="Aptos"/>
                <a:ea typeface="Segoe UI"/>
                <a:cs typeface="Segoe UI"/>
              </a:rPr>
              <a:t>Following Workshop 3, companies should finalize their project proposals/gap analysis.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rtl="0"/>
            <a:r>
              <a:rPr lang="en-US" sz="1200" baseline="0">
                <a:latin typeface="Aptos"/>
                <a:ea typeface="Segoe UI"/>
                <a:cs typeface="Segoe UI"/>
              </a:rPr>
              <a:t>The project proposal should cover;</a:t>
            </a:r>
            <a:r>
              <a:rPr lang="en-US" sz="1200">
                <a:latin typeface="Aptos"/>
                <a:ea typeface="Segoe UI"/>
                <a:cs typeface="Segoe UI"/>
              </a:rPr>
              <a:t>​</a:t>
            </a:r>
          </a:p>
          <a:p>
            <a:pPr rtl="0"/>
            <a:r>
              <a:rPr lang="en-US" sz="1100">
                <a:latin typeface="Aptos"/>
                <a:ea typeface="Segoe UI"/>
                <a:cs typeface="Segoe UI"/>
              </a:rPr>
              <a:t>​</a:t>
            </a:r>
          </a:p>
          <a:p>
            <a:pPr marL="228600" lvl="0" indent="-228600" rtl="0">
              <a:buFont typeface=""/>
              <a:buChar char="•"/>
            </a:pPr>
            <a:r>
              <a:rPr lang="en-US" sz="1100" baseline="0">
                <a:latin typeface="Aptos"/>
                <a:ea typeface="Arial"/>
                <a:cs typeface="Arial"/>
              </a:rPr>
              <a:t>Product validation status (where, by whom, what level of clinical evidence)</a:t>
            </a:r>
            <a:r>
              <a:rPr lang="en-US" sz="1100">
                <a:latin typeface="Aptos"/>
                <a:ea typeface="Arial"/>
                <a:cs typeface="Arial"/>
              </a:rPr>
              <a:t>​</a:t>
            </a:r>
          </a:p>
          <a:p>
            <a:pPr marL="228600" lvl="0" indent="-228600" rtl="0">
              <a:buFont typeface=""/>
              <a:buChar char="•"/>
            </a:pPr>
            <a:r>
              <a:rPr lang="en-US" sz="1100" baseline="0">
                <a:latin typeface="Aptos"/>
                <a:ea typeface="Arial"/>
                <a:cs typeface="Arial"/>
              </a:rPr>
              <a:t>Current investor pitch and financial runway</a:t>
            </a:r>
            <a:r>
              <a:rPr lang="en-US" sz="1100">
                <a:latin typeface="Aptos"/>
                <a:ea typeface="Arial"/>
                <a:cs typeface="Arial"/>
              </a:rPr>
              <a:t>​</a:t>
            </a:r>
          </a:p>
          <a:p>
            <a:pPr marL="228600" lvl="0" indent="-228600" rtl="0">
              <a:buFont typeface=""/>
              <a:buChar char="•"/>
            </a:pPr>
            <a:r>
              <a:rPr lang="en-US" sz="1100" baseline="0" dirty="0">
                <a:latin typeface="Aptos"/>
                <a:ea typeface="Arial"/>
                <a:cs typeface="Arial"/>
              </a:rPr>
              <a:t>Regulatory status (FDA cleared/in process/not required, plus CE marking)</a:t>
            </a:r>
            <a:r>
              <a:rPr lang="en-US" sz="1100" dirty="0">
                <a:latin typeface="Aptos"/>
                <a:ea typeface="Arial"/>
                <a:cs typeface="Arial"/>
              </a:rPr>
              <a:t>​</a:t>
            </a:r>
          </a:p>
          <a:p>
            <a:pPr marL="228600" lvl="0" indent="-228600" rtl="0">
              <a:buFont typeface=""/>
              <a:buChar char="•"/>
            </a:pPr>
            <a:r>
              <a:rPr lang="en-US" sz="1100" baseline="0">
                <a:latin typeface="Aptos"/>
                <a:ea typeface="Arial"/>
                <a:cs typeface="Arial"/>
              </a:rPr>
              <a:t>A genuine intent to enter the US market!</a:t>
            </a:r>
            <a:r>
              <a:rPr lang="en-US" sz="1100">
                <a:latin typeface="Aptos"/>
                <a:ea typeface="Arial"/>
                <a:cs typeface="Arial"/>
              </a:rPr>
              <a:t>​</a:t>
            </a:r>
          </a:p>
          <a:p>
            <a:pPr rtl="0"/>
            <a:r>
              <a:rPr lang="en-US" sz="1200">
                <a:latin typeface="Aptos"/>
                <a:ea typeface="Segoe UI"/>
                <a:cs typeface="Segoe UI"/>
              </a:rPr>
              <a:t>​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85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Office-tema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26</cp:revision>
  <dcterms:created xsi:type="dcterms:W3CDTF">2026-02-13T12:47:02Z</dcterms:created>
  <dcterms:modified xsi:type="dcterms:W3CDTF">2026-02-13T12:54:00Z</dcterms:modified>
</cp:coreProperties>
</file>