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8"/>
  </p:notesMasterIdLst>
  <p:sldIdLst>
    <p:sldId id="269" r:id="rId2"/>
    <p:sldId id="270" r:id="rId3"/>
    <p:sldId id="280" r:id="rId4"/>
    <p:sldId id="283" r:id="rId5"/>
    <p:sldId id="284" r:id="rId6"/>
    <p:sldId id="289" r:id="rId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/>
    <p:restoredTop sz="94632"/>
  </p:normalViewPr>
  <p:slideViewPr>
    <p:cSldViewPr snapToGrid="0">
      <p:cViewPr varScale="1">
        <p:scale>
          <a:sx n="90" d="100"/>
          <a:sy n="90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DD67-F210-7742-9E68-7BD7E4FD16C6}" type="datetimeFigureOut">
              <a:rPr lang="en-SE" smtClean="0"/>
              <a:t>03/04/2026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572F-6E14-784F-B66F-408D0F4C3B18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16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572F-6E14-784F-B66F-408D0F4C3B18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6240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572F-6E14-784F-B66F-408D0F4C3B18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16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572F-6E14-784F-B66F-408D0F4C3B18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1491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572F-6E14-784F-B66F-408D0F4C3B18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1264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C69A1-0C98-A8F1-4432-06D6D10B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65F24-53D6-BFE7-ECE9-F5778C51D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E7EED-81E0-E74E-61E8-4CE37D65F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ort sparring før de kommer og når programmet er spikret tar vi som vi ble enige om et felles møte hvor vi kan gå gjennom programmet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2EBF8-6076-D90B-21E6-32688FACBD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B572F-6E14-784F-B66F-408D0F4C3B18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7466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4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Golden Gate Bridge - Wikipedia">
            <a:extLst>
              <a:ext uri="{FF2B5EF4-FFF2-40B4-BE49-F238E27FC236}">
                <a16:creationId xmlns:a16="http://schemas.microsoft.com/office/drawing/2014/main" id="{5C22FB20-EF95-0E6F-9980-FACE68D75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 r="-1" b="1895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37992A9-1E8C-4E57-B4F4-EE2D38E5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01D0C-133D-8B0F-CB30-CF4B4CEBA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39" y="3124200"/>
            <a:ext cx="8461594" cy="286451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for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Norwegian Health Tech companies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	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800" b="0" dirty="0">
                <a:solidFill>
                  <a:srgbClr val="FFFFFF"/>
                </a:solidFill>
              </a:rPr>
              <a:t>June 1-5, 2026</a:t>
            </a:r>
            <a:endParaRPr lang="en-SE" sz="2800" b="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FF62B-3DC0-9654-1A8B-E465C4208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79" y="989012"/>
            <a:ext cx="6116846" cy="518237"/>
          </a:xfrm>
        </p:spPr>
        <p:txBody>
          <a:bodyPr anchor="t">
            <a:normAutofit/>
          </a:bodyPr>
          <a:lstStyle/>
          <a:p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D07D6485-E694-4640-95B6-A326F6948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577"/>
          <a:stretch/>
        </p:blipFill>
        <p:spPr>
          <a:xfrm>
            <a:off x="1496374" y="1102744"/>
            <a:ext cx="3463790" cy="1171576"/>
          </a:xfrm>
          <a:prstGeom prst="rect">
            <a:avLst/>
          </a:prstGeom>
        </p:spPr>
      </p:pic>
      <p:pic>
        <p:nvPicPr>
          <p:cNvPr id="12" name="Picture 11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B3B22106-676D-8B97-CCBE-82920FF5E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662" y="75281"/>
            <a:ext cx="2319337" cy="1445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FADA6D-3C3A-BB97-E490-1365DCFE3E5E}"/>
              </a:ext>
            </a:extLst>
          </p:cNvPr>
          <p:cNvSpPr txBox="1"/>
          <p:nvPr/>
        </p:nvSpPr>
        <p:spPr>
          <a:xfrm>
            <a:off x="648539" y="1442766"/>
            <a:ext cx="576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                </a:t>
            </a:r>
            <a:br>
              <a:rPr lang="nb-NO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b-NO" sz="4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Silicon Valley </a:t>
            </a:r>
            <a:endParaRPr lang="en-US" sz="4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915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F322-F429-FEF2-A127-3CABA7FD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 err="1"/>
              <a:t>Background</a:t>
            </a:r>
            <a:r>
              <a:rPr lang="en-SE" dirty="0"/>
              <a:t> </a:t>
            </a:r>
            <a:br>
              <a:rPr lang="en-SE" dirty="0"/>
            </a:b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BCE9-0BFC-7066-99BA-5BC249CD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8" y="1989668"/>
            <a:ext cx="11156261" cy="479305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Using our established and recognized TINC* scaling program as the backbone this is a framework for a one-week “Mini TINC" program for Norwegian health tech companies. </a:t>
            </a:r>
          </a:p>
          <a:p>
            <a:r>
              <a:rPr lang="en-US" dirty="0"/>
              <a:t>*TINC is an intensive five-week scaling program that helps Norwegian and Nordic technology companies validate product-market fit and global scaling potential in the most competitive startup environment in the world. TINC is tailored to ambitious entrepreneurs who want to scale globally – and learn from Silicon Valley's unique culture of collaboration and innovation. Through workshops, guidance and feedback, participants receive tools and insights to develop a scaling strategy. </a:t>
            </a:r>
          </a:p>
          <a:p>
            <a:r>
              <a:rPr lang="en-US" sz="2400" dirty="0"/>
              <a:t>This one-week intensive Mini TINC program is designed to introduce Norwegian health technology companies to Silicon Valley's unique ecosystem and to the US Health Tech market. </a:t>
            </a:r>
          </a:p>
          <a:p>
            <a:r>
              <a:rPr lang="en-US" sz="2400" dirty="0"/>
              <a:t>The goal is to provide companies with early-stage validation through market insights and feedback and immerse them in the Silicon Valley mindset.</a:t>
            </a:r>
          </a:p>
          <a:p>
            <a:r>
              <a:rPr lang="en-US" sz="2400" dirty="0"/>
              <a:t>Our unique network of mentors, investors, and founders provide participants with real and honest insight into what it takes to become investor ready and how to succeed on a global stage.</a:t>
            </a:r>
            <a:endParaRPr lang="en-US" sz="2800" dirty="0"/>
          </a:p>
          <a:p>
            <a:endParaRPr lang="en-US" sz="2400" dirty="0"/>
          </a:p>
          <a:p>
            <a:endParaRPr lang="en-SE" sz="2400" dirty="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2E40CFB-5427-C564-0724-E21D59C1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2" y="75281"/>
            <a:ext cx="2319337" cy="14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F322-F429-FEF2-A127-3CABA7FD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7867674" cy="4870457"/>
          </a:xfrm>
        </p:spPr>
        <p:txBody>
          <a:bodyPr/>
          <a:lstStyle/>
          <a:p>
            <a:r>
              <a:rPr lang="nb-NO" dirty="0"/>
              <a:t>Program </a:t>
            </a:r>
            <a:r>
              <a:rPr lang="nb-NO" dirty="0" err="1"/>
              <a:t>Overview</a:t>
            </a:r>
            <a:r>
              <a:rPr lang="en-SE" dirty="0"/>
              <a:t> </a:t>
            </a:r>
            <a:br>
              <a:rPr lang="en-SE" dirty="0"/>
            </a:b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BCE9-0BFC-7066-99BA-5BC249CD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2040466"/>
            <a:ext cx="8471386" cy="445346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Target Audience:</a:t>
            </a:r>
            <a:r>
              <a:rPr lang="en-US" sz="2400" dirty="0"/>
              <a:t> Early-stage Norwegian health technology companies seeking global insights and market validation and a better understanding of the US health tech market and investor landscape.</a:t>
            </a:r>
          </a:p>
          <a:p>
            <a:r>
              <a:rPr lang="en-US" sz="2400" b="1" dirty="0"/>
              <a:t>Cohort Size:</a:t>
            </a:r>
            <a:r>
              <a:rPr lang="en-US" sz="2400" dirty="0"/>
              <a:t> 5-10 companies</a:t>
            </a:r>
          </a:p>
          <a:p>
            <a:r>
              <a:rPr lang="en-US" sz="2400" b="1" dirty="0"/>
              <a:t>Duration:</a:t>
            </a:r>
            <a:r>
              <a:rPr lang="en-US" sz="2400" dirty="0"/>
              <a:t> 5 days</a:t>
            </a:r>
          </a:p>
          <a:p>
            <a:r>
              <a:rPr lang="en-US" sz="2400" b="1" dirty="0"/>
              <a:t>Goal:</a:t>
            </a:r>
            <a:r>
              <a:rPr lang="en-US" sz="2400" dirty="0"/>
              <a:t> Introduce companies to the Silicon Valley ecosystem, provide actionable feedback on their business model and product, and inspire founders with a growth-oriented mindset. </a:t>
            </a:r>
          </a:p>
          <a:p>
            <a:r>
              <a:rPr lang="en-US" sz="2400" b="1" dirty="0"/>
              <a:t>Focus Areas:</a:t>
            </a:r>
            <a:r>
              <a:rPr lang="en-US" sz="2400" dirty="0"/>
              <a:t> Market understanding, validation, story telling, relationship building and Silicon Valley culture in a collaborative environment with other ambitious founders</a:t>
            </a:r>
          </a:p>
          <a:p>
            <a:endParaRPr lang="en-SE" sz="2400" dirty="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2E40CFB-5427-C564-0724-E21D59C1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2" y="75281"/>
            <a:ext cx="2319337" cy="14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F322-F429-FEF2-A127-3CABA7FD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408"/>
            <a:ext cx="9980009" cy="4870457"/>
          </a:xfrm>
        </p:spPr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companies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gain</a:t>
            </a:r>
            <a:br>
              <a:rPr lang="en-SE" dirty="0"/>
            </a:b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BCE9-0BFC-7066-99BA-5BC249CD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8" y="1913467"/>
            <a:ext cx="10681759" cy="471593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Silicon Valley Mindset</a:t>
            </a:r>
            <a:r>
              <a:rPr lang="en-US" sz="2400" dirty="0"/>
              <a:t>: Learn what it takes to compete and grow in the world's most dynamic startup ecosystem. </a:t>
            </a:r>
            <a:r>
              <a:rPr lang="en-US" sz="2400" dirty="0">
                <a:ea typeface="Calibri" panose="020F0502020204030204" pitchFamily="34" charset="0"/>
              </a:rPr>
              <a:t>Silicon Valley culture, investment environment and expectations in this market.</a:t>
            </a:r>
            <a:endParaRPr lang="en-US" sz="2400" dirty="0"/>
          </a:p>
          <a:p>
            <a:r>
              <a:rPr lang="en-US" sz="2400" b="1" dirty="0"/>
              <a:t>Market understanding</a:t>
            </a:r>
            <a:r>
              <a:rPr lang="en-US" sz="2400" dirty="0"/>
              <a:t>: US healthcare market overview, investment landscape and views from investors and market experts. </a:t>
            </a:r>
            <a:endParaRPr lang="en-US" sz="2400" dirty="0">
              <a:ea typeface="Calibri" panose="020F0502020204030204" pitchFamily="34" charset="0"/>
            </a:endParaRPr>
          </a:p>
          <a:p>
            <a:r>
              <a:rPr lang="en-US" sz="2400" b="1" dirty="0"/>
              <a:t>Early Market Feedback</a:t>
            </a:r>
            <a:r>
              <a:rPr lang="en-US" sz="2400" dirty="0"/>
              <a:t>: Validate their ideas and products with real-time input from industry experts, mentors, and investors.</a:t>
            </a:r>
          </a:p>
          <a:p>
            <a:r>
              <a:rPr lang="en-US" sz="2400" b="1" dirty="0"/>
              <a:t>Actionable Insights</a:t>
            </a:r>
            <a:r>
              <a:rPr lang="en-US" sz="2400" dirty="0"/>
              <a:t>: Leave with practical strategies for customer discovery, business models, go-to-market approaches, sales and scaling their business.</a:t>
            </a:r>
          </a:p>
          <a:p>
            <a:r>
              <a:rPr lang="en-US" sz="2400" b="1" dirty="0"/>
              <a:t>Connections That Matter</a:t>
            </a:r>
            <a:r>
              <a:rPr lang="en-US" sz="2400" dirty="0"/>
              <a:t>: Build meaningful relationships with mentors, industry leaders, and other ambitious founders. </a:t>
            </a:r>
          </a:p>
          <a:p>
            <a:endParaRPr lang="en-SE" sz="2400" dirty="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2E40CFB-5427-C564-0724-E21D59C1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2" y="75281"/>
            <a:ext cx="2319337" cy="14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F322-F429-FEF2-A127-3CABA7FD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9951656" cy="4870457"/>
          </a:xfrm>
        </p:spPr>
        <p:txBody>
          <a:bodyPr/>
          <a:lstStyle/>
          <a:p>
            <a:r>
              <a:rPr lang="en-US" sz="4400" b="1" dirty="0"/>
              <a:t>Program </a:t>
            </a:r>
            <a:r>
              <a:rPr lang="en-US" sz="4400" dirty="0"/>
              <a:t>c</a:t>
            </a:r>
            <a:r>
              <a:rPr lang="en-US" sz="4400" b="1" dirty="0"/>
              <a:t>ost, content and </a:t>
            </a:r>
            <a:r>
              <a:rPr lang="en-US" sz="4400" dirty="0"/>
              <a:t>s</a:t>
            </a:r>
            <a:r>
              <a:rPr lang="en-US" sz="4400" b="1" dirty="0"/>
              <a:t>tructure</a:t>
            </a:r>
            <a:br>
              <a:rPr lang="en-US" sz="5400" b="1" dirty="0"/>
            </a:br>
            <a:br>
              <a:rPr lang="en-US" sz="5400" b="1" dirty="0"/>
            </a:br>
            <a:br>
              <a:rPr lang="en-SE" dirty="0"/>
            </a:b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BCE9-0BFC-7066-99BA-5BC249CD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8" y="1803400"/>
            <a:ext cx="10327341" cy="4979319"/>
          </a:xfrm>
        </p:spPr>
        <p:txBody>
          <a:bodyPr>
            <a:normAutofit/>
          </a:bodyPr>
          <a:lstStyle/>
          <a:p>
            <a:r>
              <a:rPr lang="en-US" sz="1800" b="1" dirty="0"/>
              <a:t>Application deadline: </a:t>
            </a:r>
            <a:r>
              <a:rPr lang="en-US" sz="1800" dirty="0"/>
              <a:t>April 1, 2026</a:t>
            </a:r>
          </a:p>
          <a:p>
            <a:r>
              <a:rPr lang="en-US" sz="1800" b="1" dirty="0"/>
              <a:t>Program dates: </a:t>
            </a:r>
            <a:r>
              <a:rPr lang="en-US" sz="1800" dirty="0"/>
              <a:t>Introduction and pre-program: May 12 and 13, 2026</a:t>
            </a:r>
          </a:p>
          <a:p>
            <a:r>
              <a:rPr lang="en-US" sz="1800" b="1" dirty="0"/>
              <a:t>Program Silicon Valley: </a:t>
            </a:r>
            <a:r>
              <a:rPr lang="en-US" sz="1800" dirty="0"/>
              <a:t>June 1-5, 2026</a:t>
            </a:r>
          </a:p>
          <a:p>
            <a:r>
              <a:rPr lang="en-US" sz="1800" b="1" dirty="0"/>
              <a:t>Cost per company: </a:t>
            </a:r>
            <a:r>
              <a:rPr lang="en-US" sz="1800" dirty="0"/>
              <a:t>NOK 25000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Program fee includes pre-program, one week in Silicon Valley including workshops, talks and 1:1 mentoring. Program fee does not cover travel and accommodations.</a:t>
            </a:r>
            <a:endParaRPr lang="en-US" sz="1800" b="1" dirty="0"/>
          </a:p>
          <a:p>
            <a:r>
              <a:rPr lang="en-US" sz="1800" b="1" dirty="0"/>
              <a:t>Program content:</a:t>
            </a:r>
          </a:p>
          <a:p>
            <a:r>
              <a:rPr lang="en-US" sz="1800" b="1" dirty="0"/>
              <a:t>1. Pre-Silicon Valley visit: </a:t>
            </a:r>
          </a:p>
          <a:p>
            <a:pPr marL="617220" lvl="1" indent="-342900"/>
            <a:r>
              <a:rPr lang="en-US" dirty="0"/>
              <a:t>Introduction to program, expectations and goals</a:t>
            </a:r>
          </a:p>
          <a:p>
            <a:pPr marL="617220" lvl="1" indent="-342900"/>
            <a:r>
              <a:rPr lang="en-US" dirty="0"/>
              <a:t>1:1 meeting with each company to prepare for Silicon Valley</a:t>
            </a:r>
          </a:p>
          <a:p>
            <a:pPr marL="617220" lvl="1" indent="-342900"/>
            <a:r>
              <a:rPr lang="en-US" dirty="0"/>
              <a:t>Story telling and pitching: Workshop with pitch coach plus 1:1 follow up meeting for each company to craft a concise and compelling value proposition</a:t>
            </a:r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2E40CFB-5427-C564-0724-E21D59C1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2" y="75281"/>
            <a:ext cx="2319337" cy="14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04A7-99A7-59BA-8A7E-A94A73E6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628B-19D2-7136-F8F2-4EBE22AC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9951656" cy="4870457"/>
          </a:xfrm>
        </p:spPr>
        <p:txBody>
          <a:bodyPr/>
          <a:lstStyle/>
          <a:p>
            <a:r>
              <a:rPr lang="en-US" sz="4400" b="1" dirty="0"/>
              <a:t>Program </a:t>
            </a:r>
            <a:r>
              <a:rPr lang="en-US" sz="4400" dirty="0"/>
              <a:t>c</a:t>
            </a:r>
            <a:r>
              <a:rPr lang="en-US" sz="4400" b="1" dirty="0"/>
              <a:t>ontent continued</a:t>
            </a:r>
            <a:br>
              <a:rPr lang="en-US" sz="5400" b="1" dirty="0"/>
            </a:br>
            <a:br>
              <a:rPr lang="en-US" sz="5400" b="1" dirty="0"/>
            </a:br>
            <a:br>
              <a:rPr lang="en-SE" dirty="0"/>
            </a:b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272F3-13EA-CA5D-D977-931E478D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8" y="1778001"/>
            <a:ext cx="10327341" cy="5384084"/>
          </a:xfrm>
        </p:spPr>
        <p:txBody>
          <a:bodyPr>
            <a:normAutofit/>
          </a:bodyPr>
          <a:lstStyle/>
          <a:p>
            <a:r>
              <a:rPr lang="en-US" b="1" dirty="0"/>
              <a:t>2. Silicon Valley week:</a:t>
            </a:r>
          </a:p>
          <a:p>
            <a:pPr marL="617220" lvl="1" indent="-342900"/>
            <a:r>
              <a:rPr lang="en-US" dirty="0"/>
              <a:t>Introduction to the Silicon Valley ecosystem, culture and the fundamentals of global scaling</a:t>
            </a:r>
          </a:p>
          <a:p>
            <a:pPr marL="617220" lvl="1" indent="-342900"/>
            <a:r>
              <a:rPr lang="en-US" dirty="0"/>
              <a:t>Workshops and talks that cover:</a:t>
            </a:r>
          </a:p>
          <a:p>
            <a:pPr marL="891540" lvl="3" indent="-342900"/>
            <a:r>
              <a:rPr lang="en-US" sz="1800" dirty="0"/>
              <a:t>Storytelling and networking skills </a:t>
            </a:r>
          </a:p>
          <a:p>
            <a:pPr marL="891540" lvl="3" indent="-342900"/>
            <a:r>
              <a:rPr lang="en-US" sz="1800" dirty="0"/>
              <a:t>Sales and what to do to grow &amp; scale your startup</a:t>
            </a:r>
          </a:p>
          <a:p>
            <a:pPr marL="891540" lvl="3" indent="-342900"/>
            <a:r>
              <a:rPr lang="en-US" sz="1800" dirty="0"/>
              <a:t>The essentials of pricing, channels and revenue, from start to exit</a:t>
            </a:r>
          </a:p>
          <a:p>
            <a:pPr marL="891540" lvl="3" indent="-342900" fontAlgn="base"/>
            <a:r>
              <a:rPr lang="nb-NO" sz="1800" dirty="0"/>
              <a:t>US </a:t>
            </a:r>
            <a:r>
              <a:rPr lang="en-US" sz="1800" dirty="0"/>
              <a:t>health tech market overview and roundtable discussion</a:t>
            </a:r>
            <a:r>
              <a:rPr lang="nb-NO" sz="1800" dirty="0"/>
              <a:t> </a:t>
            </a:r>
            <a:r>
              <a:rPr lang="nb-NO" sz="1800" dirty="0" err="1"/>
              <a:t>including</a:t>
            </a:r>
            <a:r>
              <a:rPr lang="nb-NO" sz="1800" dirty="0"/>
              <a:t>, 1:1 feedback</a:t>
            </a:r>
          </a:p>
          <a:p>
            <a:pPr marL="891540" lvl="3" indent="-342900" fontAlgn="base"/>
            <a:r>
              <a:rPr lang="en-US" sz="1800" dirty="0"/>
              <a:t>US healthcare investment landscape and views from </a:t>
            </a:r>
            <a:r>
              <a:rPr lang="nb-NO" sz="1800" dirty="0"/>
              <a:t>investors</a:t>
            </a:r>
          </a:p>
          <a:p>
            <a:pPr marL="891540" lvl="3" indent="-342900" fontAlgn="base"/>
            <a:r>
              <a:rPr lang="nb-NO" sz="1800" dirty="0" err="1"/>
              <a:t>Founder</a:t>
            </a:r>
            <a:r>
              <a:rPr lang="nb-NO" sz="1800" dirty="0"/>
              <a:t> talk </a:t>
            </a:r>
            <a:r>
              <a:rPr lang="nb-NO" sz="1800" dirty="0" err="1"/>
              <a:t>with</a:t>
            </a:r>
            <a:r>
              <a:rPr lang="nb-NO" sz="1800" dirty="0"/>
              <a:t> Nordic </a:t>
            </a:r>
            <a:r>
              <a:rPr lang="nb-NO" sz="1800" dirty="0" err="1"/>
              <a:t>health</a:t>
            </a:r>
            <a:r>
              <a:rPr lang="nb-NO" sz="1800" dirty="0"/>
              <a:t> </a:t>
            </a:r>
            <a:r>
              <a:rPr lang="nb-NO" sz="1800" dirty="0" err="1"/>
              <a:t>tech</a:t>
            </a:r>
            <a:r>
              <a:rPr lang="nb-NO" sz="1800" dirty="0"/>
              <a:t> </a:t>
            </a:r>
            <a:r>
              <a:rPr lang="nb-NO" sz="1800" dirty="0" err="1"/>
              <a:t>founders</a:t>
            </a:r>
            <a:r>
              <a:rPr lang="nb-NO" sz="1800" dirty="0"/>
              <a:t> in Silicon Valley</a:t>
            </a:r>
          </a:p>
          <a:p>
            <a:pPr marL="617220" lvl="1" indent="-342900"/>
            <a:r>
              <a:rPr lang="en-US" dirty="0"/>
              <a:t>1:1 mentor hours with Silicon Valley mentors</a:t>
            </a:r>
          </a:p>
          <a:p>
            <a:pPr marL="617220" lvl="1" indent="-342900"/>
            <a:r>
              <a:rPr lang="en-US" dirty="0"/>
              <a:t>Networking with the cohort, mentors and advisors</a:t>
            </a:r>
          </a:p>
          <a:p>
            <a:pPr marL="617220" lvl="1" indent="-342900"/>
            <a:r>
              <a:rPr lang="en-US" dirty="0"/>
              <a:t>Program summary and experience sharing</a:t>
            </a:r>
          </a:p>
          <a:p>
            <a:pPr marL="891540" lvl="3" indent="-342900" fontAlgn="base"/>
            <a:endParaRPr lang="nb-NO" sz="1800" dirty="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B3597384-BC5A-D432-2862-154BFA73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662" y="75281"/>
            <a:ext cx="2319337" cy="14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5895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RegularSeed_2SEEDS">
      <a:dk1>
        <a:srgbClr val="000000"/>
      </a:dk1>
      <a:lt1>
        <a:srgbClr val="FFFFFF"/>
      </a:lt1>
      <a:dk2>
        <a:srgbClr val="1B2F30"/>
      </a:dk2>
      <a:lt2>
        <a:srgbClr val="F3F0F0"/>
      </a:lt2>
      <a:accent1>
        <a:srgbClr val="3BABB1"/>
      </a:accent1>
      <a:accent2>
        <a:srgbClr val="46B28B"/>
      </a:accent2>
      <a:accent3>
        <a:srgbClr val="4D8BC3"/>
      </a:accent3>
      <a:accent4>
        <a:srgbClr val="B13B81"/>
      </a:accent4>
      <a:accent5>
        <a:srgbClr val="C34D62"/>
      </a:accent5>
      <a:accent6>
        <a:srgbClr val="B1573B"/>
      </a:accent6>
      <a:hlink>
        <a:srgbClr val="C2504A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36841</TotalTime>
  <Words>679</Words>
  <Application>Microsoft Office PowerPoint</Application>
  <PresentationFormat>Widescreen</PresentationFormat>
  <Paragraphs>50</Paragraphs>
  <Slides>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GestaltVTI</vt:lpstr>
      <vt:lpstr>for Norwegian Health Tech companies   June 1-5, 2026</vt:lpstr>
      <vt:lpstr>Background  </vt:lpstr>
      <vt:lpstr>Program Overview  </vt:lpstr>
      <vt:lpstr>What companies will gain </vt:lpstr>
      <vt:lpstr>Program cost, content and structure   </vt:lpstr>
      <vt:lpstr>Program content continued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the Success of</dc:title>
  <dc:creator>Nellie Robertsson</dc:creator>
  <cp:lastModifiedBy>Åse Pettersen Bailey</cp:lastModifiedBy>
  <cp:revision>12</cp:revision>
  <dcterms:created xsi:type="dcterms:W3CDTF">2023-06-21T09:17:57Z</dcterms:created>
  <dcterms:modified xsi:type="dcterms:W3CDTF">2026-03-04T10:19:24Z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ba7332-1be0-430e-aa19-ed0aa2128bff_Enabled">
    <vt:lpwstr>true</vt:lpwstr>
  </property>
  <property fmtid="{D5CDD505-2E9C-101B-9397-08002B2CF9AE}" pid="3" name="MSIP_Label_bcba7332-1be0-430e-aa19-ed0aa2128bff_SetDate">
    <vt:lpwstr>2024-12-10T18:04:58Z</vt:lpwstr>
  </property>
  <property fmtid="{D5CDD505-2E9C-101B-9397-08002B2CF9AE}" pid="4" name="MSIP_Label_bcba7332-1be0-430e-aa19-ed0aa2128bff_Method">
    <vt:lpwstr>Standard</vt:lpwstr>
  </property>
  <property fmtid="{D5CDD505-2E9C-101B-9397-08002B2CF9AE}" pid="5" name="MSIP_Label_bcba7332-1be0-430e-aa19-ed0aa2128bff_Name">
    <vt:lpwstr>Internal</vt:lpwstr>
  </property>
  <property fmtid="{D5CDD505-2E9C-101B-9397-08002B2CF9AE}" pid="6" name="MSIP_Label_bcba7332-1be0-430e-aa19-ed0aa2128bff_SiteId">
    <vt:lpwstr>c39d49f7-9eed-4307-b032-bb28f3cf9d79</vt:lpwstr>
  </property>
  <property fmtid="{D5CDD505-2E9C-101B-9397-08002B2CF9AE}" pid="7" name="MSIP_Label_bcba7332-1be0-430e-aa19-ed0aa2128bff_ActionId">
    <vt:lpwstr>6c2751ea-c687-480e-be80-d0be57024405</vt:lpwstr>
  </property>
  <property fmtid="{D5CDD505-2E9C-101B-9397-08002B2CF9AE}" pid="8" name="MSIP_Label_bcba7332-1be0-430e-aa19-ed0aa2128bff_ContentBits">
    <vt:lpwstr>0</vt:lpwstr>
  </property>
</Properties>
</file>