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62" r:id="rId3"/>
    <p:sldId id="263" r:id="rId4"/>
    <p:sldId id="264" r:id="rId5"/>
    <p:sldId id="265" r:id="rId6"/>
    <p:sldId id="267" r:id="rId7"/>
    <p:sldId id="266" r:id="rId8"/>
    <p:sldId id="268" r:id="rId9"/>
    <p:sldId id="269" r:id="rId10"/>
    <p:sldId id="270" r:id="rId11"/>
    <p:sldId id="271" r:id="rId12"/>
    <p:sldId id="272" r:id="rId13"/>
    <p:sldId id="273" r:id="rId14"/>
    <p:sldId id="274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90683"/>
    <a:srgbClr val="EACBDB"/>
    <a:srgbClr val="0080B6"/>
    <a:srgbClr val="82B6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224" autoAdjust="0"/>
    <p:restoredTop sz="82234" autoAdjust="0"/>
  </p:normalViewPr>
  <p:slideViewPr>
    <p:cSldViewPr snapToGrid="0" snapToObjects="1">
      <p:cViewPr>
        <p:scale>
          <a:sx n="105" d="100"/>
          <a:sy n="105" d="100"/>
        </p:scale>
        <p:origin x="-1302" y="1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F8DC7F-03D2-474C-A24C-1B598CBA0EE1}" type="datetimeFigureOut">
              <a:rPr lang="en-US" smtClean="0"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183CB1-F876-3648-B622-46D887907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4147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A1A230-729D-DF46-8516-0BA1962DA33F}" type="datetimeFigureOut">
              <a:rPr lang="en-US" smtClean="0"/>
              <a:t>8/2/2017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ga-IE"/>
              <a:t>Click to edit Master text styles</a:t>
            </a:r>
          </a:p>
          <a:p>
            <a:pPr lvl="1"/>
            <a:r>
              <a:rPr lang="ga-IE"/>
              <a:t>Second level</a:t>
            </a:r>
          </a:p>
          <a:p>
            <a:pPr lvl="2"/>
            <a:r>
              <a:rPr lang="ga-IE"/>
              <a:t>Third level</a:t>
            </a:r>
          </a:p>
          <a:p>
            <a:pPr lvl="3"/>
            <a:r>
              <a:rPr lang="ga-IE"/>
              <a:t>Fourth level</a:t>
            </a:r>
          </a:p>
          <a:p>
            <a:pPr lvl="4"/>
            <a:r>
              <a:rPr lang="ga-IE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EA5407-E2A9-BC48-A2BC-534A0347AE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729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Note to Teacher: </a:t>
            </a:r>
            <a:r>
              <a:rPr lang="en-US" dirty="0"/>
              <a:t>Use this slide in Slideshow View to display the animated sequences.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A5407-E2A9-BC48-A2BC-534A0347AE6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551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Note to Teacher: </a:t>
            </a:r>
            <a:r>
              <a:rPr lang="en-US" dirty="0"/>
              <a:t>Use this slide in Slideshow View to display the animated sequences.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A5407-E2A9-BC48-A2BC-534A0347AE6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5511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Note to Teacher: </a:t>
            </a:r>
            <a:r>
              <a:rPr lang="en-US" dirty="0"/>
              <a:t>Use this slide in Slideshow View to display the animated sequences.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A5407-E2A9-BC48-A2BC-534A0347AE6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55110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Note to Teacher: </a:t>
            </a:r>
            <a:r>
              <a:rPr lang="en-US" dirty="0"/>
              <a:t>Use this slide in Slideshow View to display the animated sequences.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A5407-E2A9-BC48-A2BC-534A0347AE6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5511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Note to Teacher: </a:t>
            </a:r>
            <a:r>
              <a:rPr lang="en-US" dirty="0"/>
              <a:t>Use this slide in Slideshow View to display the animated sequences.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A5407-E2A9-BC48-A2BC-534A0347AE6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551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Note to Teacher: </a:t>
            </a:r>
            <a:r>
              <a:rPr lang="en-US" dirty="0"/>
              <a:t>Use this slide in Slideshow View to display the animated sequences.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A5407-E2A9-BC48-A2BC-534A0347AE6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5511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Note to Teacher: </a:t>
            </a:r>
            <a:r>
              <a:rPr lang="en-US" dirty="0"/>
              <a:t>Use this slide in Slideshow View to display the animated sequences.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A5407-E2A9-BC48-A2BC-534A0347AE6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5511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Note to Teacher: </a:t>
            </a:r>
            <a:r>
              <a:rPr lang="en-US" dirty="0"/>
              <a:t>Use this slide in Slideshow View to display the animated sequences.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A5407-E2A9-BC48-A2BC-534A0347AE6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5511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Note to Teacher: </a:t>
            </a:r>
            <a:r>
              <a:rPr lang="en-US" dirty="0"/>
              <a:t>Use this slide in Slideshow View to display the animated sequences.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A5407-E2A9-BC48-A2BC-534A0347AE6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5511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Note to Teacher: </a:t>
            </a:r>
            <a:r>
              <a:rPr lang="en-US" dirty="0"/>
              <a:t>Use this slide in Slideshow View to display the animated sequences.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A5407-E2A9-BC48-A2BC-534A0347AE6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5511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Note to Teacher: </a:t>
            </a:r>
            <a:r>
              <a:rPr lang="en-US" dirty="0"/>
              <a:t>Use this slide in Slideshow View to display the animated sequences.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A5407-E2A9-BC48-A2BC-534A0347AE6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5511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Note to Teacher: </a:t>
            </a:r>
            <a:r>
              <a:rPr lang="en-US" dirty="0"/>
              <a:t>Use this slide in Slideshow View to display the animated sequences.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A5407-E2A9-BC48-A2BC-534A0347AE6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5511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Note to Teacher: </a:t>
            </a:r>
            <a:r>
              <a:rPr lang="en-US" dirty="0"/>
              <a:t>Use this slide in Slideshow View to display the animated sequences.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A5407-E2A9-BC48-A2BC-534A0347AE6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551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hpt1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482"/>
            <a:ext cx="9173882" cy="6797227"/>
          </a:xfrm>
          <a:prstGeom prst="rect">
            <a:avLst/>
          </a:prstGeom>
        </p:spPr>
      </p:pic>
      <p:sp>
        <p:nvSpPr>
          <p:cNvPr id="7" name="Rounded Rectangle 6"/>
          <p:cNvSpPr/>
          <p:nvPr userDrawn="1"/>
        </p:nvSpPr>
        <p:spPr>
          <a:xfrm>
            <a:off x="406400" y="1915794"/>
            <a:ext cx="5664200" cy="2501900"/>
          </a:xfrm>
          <a:prstGeom prst="roundRect">
            <a:avLst/>
          </a:prstGeom>
          <a:solidFill>
            <a:srgbClr val="0080B6"/>
          </a:solidFill>
          <a:ln w="508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4000" b="1" dirty="0"/>
              <a:t>Number Systems</a:t>
            </a:r>
          </a:p>
        </p:txBody>
      </p:sp>
      <p:sp>
        <p:nvSpPr>
          <p:cNvPr id="8" name="Oval 7"/>
          <p:cNvSpPr>
            <a:spLocks noChangeAspect="1"/>
          </p:cNvSpPr>
          <p:nvPr userDrawn="1"/>
        </p:nvSpPr>
        <p:spPr>
          <a:xfrm>
            <a:off x="6324600" y="1991995"/>
            <a:ext cx="2502000" cy="2502000"/>
          </a:xfrm>
          <a:prstGeom prst="ellipse">
            <a:avLst/>
          </a:prstGeom>
          <a:solidFill>
            <a:srgbClr val="0080B6"/>
          </a:solidFill>
          <a:ln w="5080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4000" b="1"/>
          </a:p>
        </p:txBody>
      </p:sp>
      <p:sp>
        <p:nvSpPr>
          <p:cNvPr id="9" name="Oval 8"/>
          <p:cNvSpPr>
            <a:spLocks noChangeAspect="1"/>
          </p:cNvSpPr>
          <p:nvPr userDrawn="1"/>
        </p:nvSpPr>
        <p:spPr>
          <a:xfrm>
            <a:off x="6502400" y="2169795"/>
            <a:ext cx="2158999" cy="2158999"/>
          </a:xfrm>
          <a:prstGeom prst="ellipse">
            <a:avLst/>
          </a:prstGeom>
          <a:solidFill>
            <a:schemeClr val="bg1"/>
          </a:solidFill>
          <a:ln w="5080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6502399" y="2360294"/>
            <a:ext cx="2158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80B6"/>
                </a:solidFill>
              </a:rPr>
              <a:t>CHAPTER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6515099" y="2538094"/>
            <a:ext cx="21589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>
                <a:solidFill>
                  <a:srgbClr val="0080B6"/>
                </a:solidFill>
              </a:rPr>
              <a:t>01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507816" y="4816156"/>
            <a:ext cx="6095599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80B6"/>
                </a:solidFill>
              </a:rPr>
              <a:t>Solutions: Practice</a:t>
            </a:r>
            <a:r>
              <a:rPr lang="en-US" sz="3200" b="1" baseline="0" dirty="0">
                <a:solidFill>
                  <a:srgbClr val="0080B6"/>
                </a:solidFill>
              </a:rPr>
              <a:t> Questions 1.1</a:t>
            </a:r>
            <a:endParaRPr lang="en-US" sz="3200" b="1" dirty="0">
              <a:solidFill>
                <a:srgbClr val="0080B6"/>
              </a:solidFill>
            </a:endParaRPr>
          </a:p>
        </p:txBody>
      </p:sp>
      <p:sp>
        <p:nvSpPr>
          <p:cNvPr id="3" name="Round Same Side Corner Rectangle 2"/>
          <p:cNvSpPr/>
          <p:nvPr userDrawn="1"/>
        </p:nvSpPr>
        <p:spPr>
          <a:xfrm>
            <a:off x="8212895" y="5933805"/>
            <a:ext cx="708485" cy="1056899"/>
          </a:xfrm>
          <a:prstGeom prst="round2Same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Gill_CMYK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8140" y="6009634"/>
            <a:ext cx="508459" cy="715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1945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0"/>
            <a:ext cx="812800" cy="711200"/>
          </a:xfrm>
          <a:prstGeom prst="rect">
            <a:avLst/>
          </a:prstGeom>
          <a:solidFill>
            <a:srgbClr val="0080B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 userDrawn="1"/>
        </p:nvSpPr>
        <p:spPr>
          <a:xfrm>
            <a:off x="0" y="252968"/>
            <a:ext cx="812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>
                <a:solidFill>
                  <a:schemeClr val="bg1"/>
                </a:solidFill>
              </a:rPr>
              <a:t>01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 userDrawn="1"/>
        </p:nvSpPr>
        <p:spPr>
          <a:xfrm>
            <a:off x="939799" y="150792"/>
            <a:ext cx="6605751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4">
                    <a:lumMod val="75000"/>
                  </a:schemeClr>
                </a:solidFill>
              </a:rPr>
              <a:t>Practice</a:t>
            </a:r>
            <a:r>
              <a:rPr lang="en-US" sz="3200" b="1" baseline="0" dirty="0">
                <a:solidFill>
                  <a:schemeClr val="accent4">
                    <a:lumMod val="75000"/>
                  </a:schemeClr>
                </a:solidFill>
              </a:rPr>
              <a:t> Questions 1.1</a:t>
            </a:r>
            <a:endParaRPr lang="en-US" sz="3200" b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5946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2718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0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905324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0" y="901832"/>
            <a:ext cx="9144000" cy="156100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55222" y="901832"/>
            <a:ext cx="4938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4.</a:t>
            </a:r>
          </a:p>
        </p:txBody>
      </p:sp>
      <p:sp>
        <p:nvSpPr>
          <p:cNvPr id="4" name="Rectangle 3"/>
          <p:cNvSpPr/>
          <p:nvPr/>
        </p:nvSpPr>
        <p:spPr>
          <a:xfrm>
            <a:off x="649111" y="960880"/>
            <a:ext cx="828000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Matt had €35 in cash and withdrew €200 from his bank account. He bought a pair of jeans for €34∙00, two t-shirts for €16∙00 each, and two pairs of shoes for €24∙00 each. </a:t>
            </a:r>
          </a:p>
          <a:p>
            <a:endParaRPr lang="en-US" sz="1000" dirty="0"/>
          </a:p>
          <a:p>
            <a:r>
              <a:rPr lang="en-US" dirty="0"/>
              <a:t>Write an expression, and use it to determine how much money Matt had in his wallet at the end of the shopping day.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20000" y="2951331"/>
            <a:ext cx="415598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35 + 200 – [(34) + (2 × 16) + (2 × 24)]</a:t>
            </a:r>
            <a:endParaRPr lang="en-US" sz="2000" baseline="30000" dirty="0">
              <a:latin typeface="Times New Roman"/>
              <a:cs typeface="Times New Roman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20000" y="3489760"/>
            <a:ext cx="30500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35 + 200 – (34 + 32 + 48)</a:t>
            </a:r>
            <a:endParaRPr lang="en-US" sz="2000" baseline="30000" dirty="0">
              <a:latin typeface="Times New Roman"/>
              <a:cs typeface="Times New Roman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20000" y="4029760"/>
            <a:ext cx="140983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235 – 114</a:t>
            </a:r>
            <a:endParaRPr lang="en-US" sz="2000" baseline="30000" dirty="0">
              <a:latin typeface="Times New Roman"/>
              <a:cs typeface="Times New Roman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20000" y="4569760"/>
            <a:ext cx="90639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€121</a:t>
            </a:r>
            <a:endParaRPr lang="en-US" sz="2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81151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4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0" y="901832"/>
            <a:ext cx="9144000" cy="183981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55222" y="901832"/>
            <a:ext cx="4938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5.</a:t>
            </a:r>
          </a:p>
        </p:txBody>
      </p:sp>
      <p:sp>
        <p:nvSpPr>
          <p:cNvPr id="4" name="Rectangle 3"/>
          <p:cNvSpPr/>
          <p:nvPr/>
        </p:nvSpPr>
        <p:spPr>
          <a:xfrm>
            <a:off x="649111" y="960880"/>
            <a:ext cx="82800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A small factory employs 98 workers. Of these, 10 receive a wage of €150 per day and the rest receive €85∙50 per day. To the management, a week is equal to six working days. </a:t>
            </a:r>
          </a:p>
          <a:p>
            <a:endParaRPr lang="en-US" sz="1000" dirty="0"/>
          </a:p>
          <a:p>
            <a:r>
              <a:rPr lang="en-US" dirty="0"/>
              <a:t>Write an expression for these wages and work out how much the factory pays out each week.</a:t>
            </a:r>
          </a:p>
        </p:txBody>
      </p:sp>
      <p:sp>
        <p:nvSpPr>
          <p:cNvPr id="9" name="Rectangle 8"/>
          <p:cNvSpPr/>
          <p:nvPr/>
        </p:nvSpPr>
        <p:spPr>
          <a:xfrm>
            <a:off x="720000" y="3075251"/>
            <a:ext cx="39259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[(10 × 150) + (98 – 10) × 85·50] × 6</a:t>
            </a:r>
            <a:endParaRPr lang="en-US" sz="2000" baseline="30000" dirty="0">
              <a:latin typeface="Times New Roman"/>
              <a:cs typeface="Times New Roman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20000" y="3613680"/>
            <a:ext cx="304978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[1500 + (88 × 85·50)] × 6</a:t>
            </a:r>
            <a:endParaRPr lang="en-US" sz="2000" baseline="30000" dirty="0">
              <a:latin typeface="Times New Roman"/>
              <a:cs typeface="Times New Roman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20000" y="4153680"/>
            <a:ext cx="22641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[1500 + 7524] × 6</a:t>
            </a:r>
            <a:endParaRPr lang="en-US" sz="2000" baseline="30000" dirty="0">
              <a:latin typeface="Times New Roman"/>
              <a:cs typeface="Times New Roman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20000" y="4693680"/>
            <a:ext cx="130751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9024 × 6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20000" y="5233020"/>
            <a:ext cx="12269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€54,144</a:t>
            </a:r>
            <a:endParaRPr lang="en-US" sz="2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90992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0" y="901833"/>
            <a:ext cx="9144000" cy="13441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55222" y="901832"/>
            <a:ext cx="4938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6.</a:t>
            </a:r>
          </a:p>
        </p:txBody>
      </p:sp>
      <p:sp>
        <p:nvSpPr>
          <p:cNvPr id="4" name="Rectangle 3"/>
          <p:cNvSpPr/>
          <p:nvPr/>
        </p:nvSpPr>
        <p:spPr>
          <a:xfrm>
            <a:off x="649111" y="960880"/>
            <a:ext cx="8280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In a game Lillian scores 10 points less than Bob, who scores 40 points. Carol scores half as many points as Lillian. </a:t>
            </a:r>
          </a:p>
          <a:p>
            <a:endParaRPr lang="en-US" sz="1000" dirty="0"/>
          </a:p>
          <a:p>
            <a:r>
              <a:rPr lang="en-US" dirty="0"/>
              <a:t>Write an expression for the number of points Carol scored and evaluate it.</a:t>
            </a:r>
          </a:p>
        </p:txBody>
      </p:sp>
      <p:sp>
        <p:nvSpPr>
          <p:cNvPr id="9" name="Rectangle 8"/>
          <p:cNvSpPr/>
          <p:nvPr/>
        </p:nvSpPr>
        <p:spPr>
          <a:xfrm>
            <a:off x="720000" y="2595061"/>
            <a:ext cx="169299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[(40 – 10) ÷ 2]</a:t>
            </a:r>
            <a:endParaRPr lang="en-US" sz="2000" baseline="30000" dirty="0">
              <a:latin typeface="Times New Roman"/>
              <a:cs typeface="Times New Roman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20000" y="3133490"/>
            <a:ext cx="121797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[30 ÷ 2]</a:t>
            </a:r>
            <a:endParaRPr lang="en-US" sz="2000" baseline="30000" dirty="0">
              <a:latin typeface="Times New Roman"/>
              <a:cs typeface="Times New Roman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20000" y="3673490"/>
            <a:ext cx="64991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15</a:t>
            </a:r>
            <a:endParaRPr lang="en-US" sz="2000" baseline="30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70202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0" y="901833"/>
            <a:ext cx="9144000" cy="87616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55222" y="901832"/>
            <a:ext cx="4938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7.</a:t>
            </a:r>
          </a:p>
        </p:txBody>
      </p:sp>
      <p:sp>
        <p:nvSpPr>
          <p:cNvPr id="4" name="Rectangle 3"/>
          <p:cNvSpPr/>
          <p:nvPr/>
        </p:nvSpPr>
        <p:spPr>
          <a:xfrm>
            <a:off x="649111" y="960880"/>
            <a:ext cx="8280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Use the order of operations and at least three of the digits 2, 4, 6, and 8 to create an expression with a value of 2. You can use exponents and/or negatives if you like.</a:t>
            </a:r>
          </a:p>
        </p:txBody>
      </p:sp>
      <p:sp>
        <p:nvSpPr>
          <p:cNvPr id="8" name="Rectangle 7"/>
          <p:cNvSpPr/>
          <p:nvPr/>
        </p:nvSpPr>
        <p:spPr>
          <a:xfrm>
            <a:off x="720000" y="2121028"/>
            <a:ext cx="13598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Example 1: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20000" y="2659457"/>
            <a:ext cx="144039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[8 – (4 + 2)]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20000" y="3199457"/>
            <a:ext cx="107721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[8 – 6]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20000" y="3739457"/>
            <a:ext cx="52167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2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673600" y="2119457"/>
            <a:ext cx="13598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Example 2: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673600" y="3483336"/>
            <a:ext cx="90639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6 – 4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673600" y="4023336"/>
            <a:ext cx="52167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2</a:t>
            </a:r>
            <a:endParaRPr lang="en-US" sz="2000" dirty="0">
              <a:latin typeface="Times New Roman"/>
              <a:cs typeface="Times New Roman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3948251"/>
              </p:ext>
            </p:extLst>
          </p:nvPr>
        </p:nvGraphicFramePr>
        <p:xfrm>
          <a:off x="5740970" y="2595843"/>
          <a:ext cx="804343" cy="82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4" imgW="431800" imgH="444500" progId="Equation.3">
                  <p:embed/>
                </p:oleObj>
              </mc:Choice>
              <mc:Fallback>
                <p:oleObj name="Equation" r:id="rId4" imgW="431800" imgH="4445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740970" y="2595843"/>
                        <a:ext cx="804343" cy="82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33919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  <p:bldP spid="13" grpId="0"/>
      <p:bldP spid="14" grpId="0"/>
      <p:bldP spid="16" grpId="0"/>
      <p:bldP spid="18" grpId="0"/>
      <p:bldP spid="1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0" y="901832"/>
            <a:ext cx="9144000" cy="171287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55222" y="901832"/>
            <a:ext cx="4938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8.</a:t>
            </a:r>
          </a:p>
        </p:txBody>
      </p:sp>
      <p:sp>
        <p:nvSpPr>
          <p:cNvPr id="4" name="Rectangle 3"/>
          <p:cNvSpPr/>
          <p:nvPr/>
        </p:nvSpPr>
        <p:spPr>
          <a:xfrm>
            <a:off x="649111" y="960880"/>
            <a:ext cx="8280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A carpet layer charges €15 per square </a:t>
            </a:r>
            <a:r>
              <a:rPr lang="en-US" dirty="0" err="1"/>
              <a:t>metre</a:t>
            </a:r>
            <a:r>
              <a:rPr lang="en-US" dirty="0"/>
              <a:t> to lay a carpet, and an installation fee of €50. </a:t>
            </a:r>
          </a:p>
          <a:p>
            <a:endParaRPr lang="en-US" dirty="0"/>
          </a:p>
          <a:p>
            <a:r>
              <a:rPr lang="en-US" dirty="0"/>
              <a:t>If the room is square and each side measures 12 m, write an expression for the cost of carpeting the room and evaluate it.</a:t>
            </a:r>
          </a:p>
        </p:txBody>
      </p:sp>
      <p:sp>
        <p:nvSpPr>
          <p:cNvPr id="9" name="Rectangle 8"/>
          <p:cNvSpPr/>
          <p:nvPr/>
        </p:nvSpPr>
        <p:spPr>
          <a:xfrm>
            <a:off x="720000" y="3075251"/>
            <a:ext cx="179894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(12</a:t>
            </a:r>
            <a:r>
              <a:rPr lang="ga-IE" sz="2000" baseline="30000" dirty="0">
                <a:latin typeface="Times New Roman"/>
                <a:cs typeface="Times New Roman"/>
              </a:rPr>
              <a:t>2</a:t>
            </a:r>
            <a:r>
              <a:rPr lang="ga-IE" sz="2000" dirty="0">
                <a:latin typeface="Times New Roman"/>
                <a:cs typeface="Times New Roman"/>
              </a:rPr>
              <a:t> × 15) + 50</a:t>
            </a:r>
            <a:endParaRPr lang="en-US" sz="2000" baseline="30000" dirty="0">
              <a:latin typeface="Times New Roman"/>
              <a:cs typeface="Times New Roman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20000" y="3613680"/>
            <a:ext cx="20077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(144 × 15) + 50</a:t>
            </a:r>
            <a:endParaRPr lang="en-US" sz="2000" baseline="30000" dirty="0">
              <a:latin typeface="Times New Roman"/>
              <a:cs typeface="Times New Roman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20000" y="4153680"/>
            <a:ext cx="143576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2160 + 50</a:t>
            </a:r>
            <a:endParaRPr lang="en-US" sz="2000" baseline="30000" dirty="0">
              <a:latin typeface="Times New Roman"/>
              <a:cs typeface="Times New Roman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20000" y="4693680"/>
            <a:ext cx="10987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€2,210</a:t>
            </a:r>
            <a:endParaRPr lang="en-US" sz="2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58648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0" y="901832"/>
            <a:ext cx="9144000" cy="5851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55222" y="901832"/>
            <a:ext cx="4938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1.</a:t>
            </a:r>
          </a:p>
        </p:txBody>
      </p:sp>
      <p:sp>
        <p:nvSpPr>
          <p:cNvPr id="4" name="Rectangle 3"/>
          <p:cNvSpPr/>
          <p:nvPr/>
        </p:nvSpPr>
        <p:spPr>
          <a:xfrm>
            <a:off x="649111" y="960880"/>
            <a:ext cx="8280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Evaluate the following and show all your workings: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55222" y="1850771"/>
            <a:ext cx="49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</a:t>
            </a:r>
            <a:r>
              <a:rPr lang="en-US" dirty="0" err="1"/>
              <a:t>i</a:t>
            </a:r>
            <a:r>
              <a:rPr lang="en-US" dirty="0"/>
              <a:t>)</a:t>
            </a:r>
            <a:endParaRPr lang="en-IE" dirty="0"/>
          </a:p>
        </p:txBody>
      </p:sp>
      <p:sp>
        <p:nvSpPr>
          <p:cNvPr id="16" name="Rectangle 15"/>
          <p:cNvSpPr/>
          <p:nvPr/>
        </p:nvSpPr>
        <p:spPr>
          <a:xfrm>
            <a:off x="720000" y="1867031"/>
            <a:ext cx="16242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7 – 5 + 18 ÷ 2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20000" y="2405460"/>
            <a:ext cx="130751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7 – 5 + 9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20000" y="2945460"/>
            <a:ext cx="9227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2 + 9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20000" y="3485460"/>
            <a:ext cx="64039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11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109044" y="1851060"/>
            <a:ext cx="49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(ii)</a:t>
            </a:r>
            <a:endParaRPr lang="en-IE" dirty="0"/>
          </a:p>
        </p:txBody>
      </p:sp>
      <p:sp>
        <p:nvSpPr>
          <p:cNvPr id="25" name="Rectangle 24"/>
          <p:cNvSpPr/>
          <p:nvPr/>
        </p:nvSpPr>
        <p:spPr>
          <a:xfrm>
            <a:off x="5673600" y="1865460"/>
            <a:ext cx="17748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5 + 16 × 14 ÷ 7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673600" y="2405460"/>
            <a:ext cx="15824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5 + 224 ÷ 7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673600" y="2945460"/>
            <a:ext cx="10510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5 + 32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673600" y="3485460"/>
            <a:ext cx="64991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37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54800" y="4527971"/>
            <a:ext cx="49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(iii)</a:t>
            </a:r>
            <a:endParaRPr lang="en-IE" dirty="0"/>
          </a:p>
        </p:txBody>
      </p:sp>
      <p:sp>
        <p:nvSpPr>
          <p:cNvPr id="32" name="Rectangle 31"/>
          <p:cNvSpPr/>
          <p:nvPr/>
        </p:nvSpPr>
        <p:spPr>
          <a:xfrm>
            <a:off x="720000" y="4544231"/>
            <a:ext cx="17688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13 + 6 × 10 ÷ 2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720000" y="5082660"/>
            <a:ext cx="157652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13 + 60 ÷ 2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720000" y="5622660"/>
            <a:ext cx="117927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13 + 30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720000" y="6162660"/>
            <a:ext cx="64991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43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108400" y="4528260"/>
            <a:ext cx="49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(iv)</a:t>
            </a:r>
            <a:endParaRPr lang="en-IE" dirty="0"/>
          </a:p>
        </p:txBody>
      </p:sp>
      <p:sp>
        <p:nvSpPr>
          <p:cNvPr id="37" name="Rectangle 36"/>
          <p:cNvSpPr/>
          <p:nvPr/>
        </p:nvSpPr>
        <p:spPr>
          <a:xfrm>
            <a:off x="5673600" y="4542660"/>
            <a:ext cx="16281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18 × 9 + 2 – 1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5673600" y="5082660"/>
            <a:ext cx="15824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162 + 2 – 1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673600" y="5622660"/>
            <a:ext cx="116287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164 – 1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5673600" y="6162660"/>
            <a:ext cx="7781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163</a:t>
            </a:r>
            <a:endParaRPr lang="en-US" sz="2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34487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16" grpId="0"/>
      <p:bldP spid="17" grpId="0"/>
      <p:bldP spid="14" grpId="0"/>
      <p:bldP spid="15" grpId="0"/>
      <p:bldP spid="24" grpId="0"/>
      <p:bldP spid="25" grpId="0"/>
      <p:bldP spid="26" grpId="0"/>
      <p:bldP spid="27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0" y="901832"/>
            <a:ext cx="9144000" cy="5851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55222" y="901832"/>
            <a:ext cx="4938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1.</a:t>
            </a:r>
          </a:p>
        </p:txBody>
      </p:sp>
      <p:sp>
        <p:nvSpPr>
          <p:cNvPr id="4" name="Rectangle 3"/>
          <p:cNvSpPr/>
          <p:nvPr/>
        </p:nvSpPr>
        <p:spPr>
          <a:xfrm>
            <a:off x="649111" y="960880"/>
            <a:ext cx="8280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Evaluate the following and show all your workings: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55222" y="1850771"/>
            <a:ext cx="49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(v)</a:t>
            </a:r>
            <a:endParaRPr lang="en-IE" dirty="0"/>
          </a:p>
        </p:txBody>
      </p:sp>
      <p:sp>
        <p:nvSpPr>
          <p:cNvPr id="16" name="Rectangle 15"/>
          <p:cNvSpPr/>
          <p:nvPr/>
        </p:nvSpPr>
        <p:spPr>
          <a:xfrm>
            <a:off x="720000" y="1867031"/>
            <a:ext cx="168322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8 ÷ 2 × (7 + 3)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20000" y="2405460"/>
            <a:ext cx="144828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8 ÷ 2 × 10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20000" y="2945460"/>
            <a:ext cx="10510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4 × 10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20000" y="3485460"/>
            <a:ext cx="64991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40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109044" y="1851060"/>
            <a:ext cx="49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(vi)</a:t>
            </a:r>
            <a:endParaRPr lang="en-IE" dirty="0"/>
          </a:p>
        </p:txBody>
      </p:sp>
      <p:sp>
        <p:nvSpPr>
          <p:cNvPr id="25" name="Rectangle 24"/>
          <p:cNvSpPr/>
          <p:nvPr/>
        </p:nvSpPr>
        <p:spPr>
          <a:xfrm>
            <a:off x="5673600" y="1865460"/>
            <a:ext cx="192718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(4 – 2)</a:t>
            </a:r>
            <a:r>
              <a:rPr lang="ga-IE" sz="2000" baseline="30000" dirty="0">
                <a:latin typeface="Times New Roman"/>
                <a:cs typeface="Times New Roman"/>
              </a:rPr>
              <a:t>2</a:t>
            </a:r>
            <a:r>
              <a:rPr lang="ga-IE" sz="2000" dirty="0">
                <a:latin typeface="Times New Roman"/>
                <a:cs typeface="Times New Roman"/>
              </a:rPr>
              <a:t> + 7 × 13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673600" y="2405460"/>
            <a:ext cx="15824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2</a:t>
            </a:r>
            <a:r>
              <a:rPr lang="ga-IE" sz="2000" baseline="30000" dirty="0">
                <a:latin typeface="Times New Roman"/>
                <a:cs typeface="Times New Roman"/>
              </a:rPr>
              <a:t>2</a:t>
            </a:r>
            <a:r>
              <a:rPr lang="ga-IE" sz="2000" dirty="0">
                <a:latin typeface="Times New Roman"/>
                <a:cs typeface="Times New Roman"/>
              </a:rPr>
              <a:t> + 7 × 13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673600" y="2945460"/>
            <a:ext cx="145216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4 + 7 × 13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673600" y="3485460"/>
            <a:ext cx="10510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4 + 91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5673600" y="3988800"/>
            <a:ext cx="64991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95</a:t>
            </a:r>
            <a:endParaRPr lang="en-US" sz="2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16170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16" grpId="0"/>
      <p:bldP spid="17" grpId="0"/>
      <p:bldP spid="14" grpId="0"/>
      <p:bldP spid="15" grpId="0"/>
      <p:bldP spid="24" grpId="0"/>
      <p:bldP spid="25" grpId="0"/>
      <p:bldP spid="26" grpId="0"/>
      <p:bldP spid="27" grpId="0"/>
      <p:bldP spid="30" grpId="0"/>
      <p:bldP spid="4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0" y="901832"/>
            <a:ext cx="9144000" cy="5851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55222" y="901832"/>
            <a:ext cx="4938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2.</a:t>
            </a:r>
          </a:p>
        </p:txBody>
      </p:sp>
      <p:sp>
        <p:nvSpPr>
          <p:cNvPr id="4" name="Rectangle 3"/>
          <p:cNvSpPr/>
          <p:nvPr/>
        </p:nvSpPr>
        <p:spPr>
          <a:xfrm>
            <a:off x="649111" y="960880"/>
            <a:ext cx="8280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Evaluate the following and show all your workings: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55222" y="1850771"/>
            <a:ext cx="49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</a:t>
            </a:r>
            <a:r>
              <a:rPr lang="en-US" dirty="0" err="1"/>
              <a:t>i</a:t>
            </a:r>
            <a:r>
              <a:rPr lang="en-US" dirty="0"/>
              <a:t>)</a:t>
            </a:r>
            <a:endParaRPr lang="en-IE" dirty="0"/>
          </a:p>
        </p:txBody>
      </p:sp>
      <p:sp>
        <p:nvSpPr>
          <p:cNvPr id="16" name="Rectangle 15"/>
          <p:cNvSpPr/>
          <p:nvPr/>
        </p:nvSpPr>
        <p:spPr>
          <a:xfrm>
            <a:off x="720000" y="1867031"/>
            <a:ext cx="18580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(3</a:t>
            </a:r>
            <a:r>
              <a:rPr lang="ga-IE" sz="2000" baseline="30000" dirty="0">
                <a:latin typeface="Times New Roman"/>
                <a:cs typeface="Times New Roman"/>
              </a:rPr>
              <a:t>2</a:t>
            </a:r>
            <a:r>
              <a:rPr lang="ga-IE" sz="2000" dirty="0">
                <a:latin typeface="Times New Roman"/>
                <a:cs typeface="Times New Roman"/>
              </a:rPr>
              <a:t> + 4) + 8 + 6</a:t>
            </a:r>
            <a:r>
              <a:rPr lang="ga-IE" sz="2000" baseline="30000" dirty="0">
                <a:latin typeface="Times New Roman"/>
                <a:cs typeface="Times New Roman"/>
              </a:rPr>
              <a:t>2</a:t>
            </a:r>
            <a:endParaRPr lang="en-US" sz="2000" baseline="30000" dirty="0">
              <a:latin typeface="Times New Roman"/>
              <a:cs typeface="Times New Roman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20000" y="2405460"/>
            <a:ext cx="202411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(9 + 4) + 8 + 6</a:t>
            </a:r>
            <a:r>
              <a:rPr lang="ga-IE" sz="2000" baseline="30000" dirty="0">
                <a:latin typeface="Times New Roman"/>
                <a:cs typeface="Times New Roman"/>
              </a:rPr>
              <a:t>2</a:t>
            </a:r>
            <a:endParaRPr lang="en-US" sz="2000" baseline="30000" dirty="0">
              <a:latin typeface="Times New Roman"/>
              <a:cs typeface="Times New Roman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20000" y="2945460"/>
            <a:ext cx="15804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13 + 8 + 6</a:t>
            </a:r>
            <a:r>
              <a:rPr lang="ga-IE" sz="2000" baseline="30000" dirty="0">
                <a:latin typeface="Times New Roman"/>
                <a:cs typeface="Times New Roman"/>
              </a:rPr>
              <a:t>2</a:t>
            </a:r>
            <a:endParaRPr lang="en-US" sz="2000" baseline="30000" dirty="0">
              <a:latin typeface="Times New Roman"/>
              <a:cs typeface="Times New Roman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20000" y="3485460"/>
            <a:ext cx="15804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13 + 8 + 36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109044" y="1851060"/>
            <a:ext cx="49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(ii)</a:t>
            </a:r>
            <a:endParaRPr lang="en-IE" dirty="0"/>
          </a:p>
        </p:txBody>
      </p:sp>
      <p:sp>
        <p:nvSpPr>
          <p:cNvPr id="25" name="Rectangle 24"/>
          <p:cNvSpPr/>
          <p:nvPr/>
        </p:nvSpPr>
        <p:spPr>
          <a:xfrm>
            <a:off x="5673600" y="1865460"/>
            <a:ext cx="273531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(15 – 7) – (10 ÷ 2)</a:t>
            </a:r>
            <a:r>
              <a:rPr lang="ga-IE" sz="2000" baseline="30000" dirty="0">
                <a:latin typeface="Times New Roman"/>
                <a:cs typeface="Times New Roman"/>
              </a:rPr>
              <a:t>2</a:t>
            </a:r>
            <a:r>
              <a:rPr lang="ga-IE" sz="2000" dirty="0">
                <a:latin typeface="Times New Roman"/>
                <a:cs typeface="Times New Roman"/>
              </a:rPr>
              <a:t> × 5</a:t>
            </a:r>
            <a:r>
              <a:rPr lang="ga-IE" sz="2000" baseline="30000" dirty="0">
                <a:latin typeface="Times New Roman"/>
                <a:cs typeface="Times New Roman"/>
              </a:rPr>
              <a:t>2</a:t>
            </a:r>
            <a:endParaRPr lang="en-US" sz="2000" baseline="30000" dirty="0">
              <a:latin typeface="Times New Roman"/>
              <a:cs typeface="Times New Roman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673600" y="2405460"/>
            <a:ext cx="164932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8 – (5)</a:t>
            </a:r>
            <a:r>
              <a:rPr lang="ga-IE" sz="2000" baseline="30000" dirty="0">
                <a:latin typeface="Times New Roman"/>
                <a:cs typeface="Times New Roman"/>
              </a:rPr>
              <a:t>2</a:t>
            </a:r>
            <a:r>
              <a:rPr lang="ga-IE" sz="2000" dirty="0">
                <a:latin typeface="Times New Roman"/>
                <a:cs typeface="Times New Roman"/>
              </a:rPr>
              <a:t> × 5</a:t>
            </a:r>
            <a:r>
              <a:rPr lang="ga-IE" sz="2000" baseline="30000" dirty="0">
                <a:latin typeface="Times New Roman"/>
                <a:cs typeface="Times New Roman"/>
              </a:rPr>
              <a:t>2</a:t>
            </a:r>
            <a:endParaRPr lang="en-US" sz="2000" baseline="30000" dirty="0">
              <a:latin typeface="Times New Roman"/>
              <a:cs typeface="Times New Roman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673600" y="2945460"/>
            <a:ext cx="1564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8 – 25 × 25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673600" y="3485460"/>
            <a:ext cx="116287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8 – 625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20000" y="4024800"/>
            <a:ext cx="117927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21 + 36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720000" y="4564800"/>
            <a:ext cx="64991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57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5673600" y="4024800"/>
            <a:ext cx="97051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– 617</a:t>
            </a:r>
            <a:endParaRPr lang="en-US" sz="2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67839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16" grpId="0"/>
      <p:bldP spid="17" grpId="0"/>
      <p:bldP spid="14" grpId="0"/>
      <p:bldP spid="15" grpId="0"/>
      <p:bldP spid="24" grpId="0"/>
      <p:bldP spid="25" grpId="0"/>
      <p:bldP spid="26" grpId="0"/>
      <p:bldP spid="27" grpId="0"/>
      <p:bldP spid="30" grpId="0"/>
      <p:bldP spid="41" grpId="0"/>
      <p:bldP spid="42" grpId="0"/>
      <p:bldP spid="4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0" y="901832"/>
            <a:ext cx="9144000" cy="5851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55222" y="901832"/>
            <a:ext cx="4938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2.</a:t>
            </a:r>
          </a:p>
        </p:txBody>
      </p:sp>
      <p:sp>
        <p:nvSpPr>
          <p:cNvPr id="4" name="Rectangle 3"/>
          <p:cNvSpPr/>
          <p:nvPr/>
        </p:nvSpPr>
        <p:spPr>
          <a:xfrm>
            <a:off x="649111" y="960880"/>
            <a:ext cx="8280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Evaluate the following and show all your workings: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55222" y="1850771"/>
            <a:ext cx="49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(iii)</a:t>
            </a:r>
            <a:endParaRPr lang="en-IE" dirty="0"/>
          </a:p>
        </p:txBody>
      </p:sp>
      <p:sp>
        <p:nvSpPr>
          <p:cNvPr id="16" name="Rectangle 15"/>
          <p:cNvSpPr/>
          <p:nvPr/>
        </p:nvSpPr>
        <p:spPr>
          <a:xfrm>
            <a:off x="720000" y="1867031"/>
            <a:ext cx="260144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16 + (8 + (11 – 4)</a:t>
            </a:r>
            <a:r>
              <a:rPr lang="ga-IE" sz="2000" baseline="30000" dirty="0">
                <a:latin typeface="Times New Roman"/>
                <a:cs typeface="Times New Roman"/>
              </a:rPr>
              <a:t>2</a:t>
            </a:r>
            <a:r>
              <a:rPr lang="ga-IE" sz="2000" dirty="0">
                <a:latin typeface="Times New Roman"/>
                <a:cs typeface="Times New Roman"/>
              </a:rPr>
              <a:t>) – 5</a:t>
            </a:r>
            <a:endParaRPr lang="en-US" sz="2000" baseline="30000" dirty="0">
              <a:latin typeface="Times New Roman"/>
              <a:cs typeface="Times New Roman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20000" y="2405460"/>
            <a:ext cx="21359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16 + (8 + 7</a:t>
            </a:r>
            <a:r>
              <a:rPr lang="ga-IE" sz="2000" baseline="30000" dirty="0">
                <a:latin typeface="Times New Roman"/>
                <a:cs typeface="Times New Roman"/>
              </a:rPr>
              <a:t>2</a:t>
            </a:r>
            <a:r>
              <a:rPr lang="ga-IE" sz="2000" dirty="0">
                <a:latin typeface="Times New Roman"/>
                <a:cs typeface="Times New Roman"/>
              </a:rPr>
              <a:t>) – 5</a:t>
            </a:r>
            <a:endParaRPr lang="en-US" sz="2000" baseline="30000" dirty="0">
              <a:latin typeface="Times New Roman"/>
              <a:cs typeface="Times New Roman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20000" y="2945460"/>
            <a:ext cx="21359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16 + (8 + 49) – 5</a:t>
            </a:r>
            <a:endParaRPr lang="en-US" sz="2000" baseline="30000" dirty="0">
              <a:latin typeface="Times New Roman"/>
              <a:cs typeface="Times New Roman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20000" y="3485460"/>
            <a:ext cx="15804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16 + 57 – 5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109044" y="1851060"/>
            <a:ext cx="49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(iv)</a:t>
            </a:r>
            <a:endParaRPr lang="en-IE" dirty="0"/>
          </a:p>
        </p:txBody>
      </p:sp>
      <p:sp>
        <p:nvSpPr>
          <p:cNvPr id="25" name="Rectangle 24"/>
          <p:cNvSpPr/>
          <p:nvPr/>
        </p:nvSpPr>
        <p:spPr>
          <a:xfrm>
            <a:off x="5673600" y="1865460"/>
            <a:ext cx="245266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7</a:t>
            </a:r>
            <a:r>
              <a:rPr lang="ga-IE" sz="2000" baseline="30000" dirty="0">
                <a:latin typeface="Times New Roman"/>
                <a:cs typeface="Times New Roman"/>
              </a:rPr>
              <a:t>2</a:t>
            </a:r>
            <a:r>
              <a:rPr lang="ga-IE" sz="2000" dirty="0">
                <a:latin typeface="Times New Roman"/>
                <a:cs typeface="Times New Roman"/>
              </a:rPr>
              <a:t> + (16 ÷ 2 + 5</a:t>
            </a:r>
            <a:r>
              <a:rPr lang="ga-IE" sz="2000" baseline="30000" dirty="0">
                <a:latin typeface="Times New Roman"/>
                <a:cs typeface="Times New Roman"/>
              </a:rPr>
              <a:t>2</a:t>
            </a:r>
            <a:r>
              <a:rPr lang="ga-IE" sz="2000" dirty="0">
                <a:latin typeface="Times New Roman"/>
                <a:cs typeface="Times New Roman"/>
              </a:rPr>
              <a:t>) – 2</a:t>
            </a:r>
            <a:r>
              <a:rPr lang="ga-IE" sz="2000" baseline="30000" dirty="0">
                <a:latin typeface="Times New Roman"/>
                <a:cs typeface="Times New Roman"/>
              </a:rPr>
              <a:t>2</a:t>
            </a:r>
            <a:endParaRPr lang="en-US" sz="2000" baseline="30000" dirty="0">
              <a:latin typeface="Times New Roman"/>
              <a:cs typeface="Times New Roman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673600" y="2405460"/>
            <a:ext cx="27896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7</a:t>
            </a:r>
            <a:r>
              <a:rPr lang="ga-IE" sz="2000" baseline="30000" dirty="0">
                <a:latin typeface="Times New Roman"/>
                <a:cs typeface="Times New Roman"/>
              </a:rPr>
              <a:t>2</a:t>
            </a:r>
            <a:r>
              <a:rPr lang="ga-IE" sz="2000" dirty="0">
                <a:latin typeface="Times New Roman"/>
                <a:cs typeface="Times New Roman"/>
              </a:rPr>
              <a:t> + (16 ÷ 2 + 25) – 2</a:t>
            </a:r>
            <a:r>
              <a:rPr lang="ga-IE" sz="2000" baseline="30000" dirty="0">
                <a:latin typeface="Times New Roman"/>
                <a:cs typeface="Times New Roman"/>
              </a:rPr>
              <a:t>2</a:t>
            </a:r>
            <a:endParaRPr lang="en-US" sz="2000" baseline="30000" dirty="0">
              <a:latin typeface="Times New Roman"/>
              <a:cs typeface="Times New Roman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673600" y="2945460"/>
            <a:ext cx="22641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7</a:t>
            </a:r>
            <a:r>
              <a:rPr lang="ga-IE" sz="2000" baseline="30000" dirty="0">
                <a:latin typeface="Times New Roman"/>
                <a:cs typeface="Times New Roman"/>
              </a:rPr>
              <a:t>2</a:t>
            </a:r>
            <a:r>
              <a:rPr lang="ga-IE" sz="2000" dirty="0">
                <a:latin typeface="Times New Roman"/>
                <a:cs typeface="Times New Roman"/>
              </a:rPr>
              <a:t> + (8 + 25) – 2</a:t>
            </a:r>
            <a:r>
              <a:rPr lang="ga-IE" sz="2000" baseline="30000" dirty="0">
                <a:latin typeface="Times New Roman"/>
                <a:cs typeface="Times New Roman"/>
              </a:rPr>
              <a:t>2</a:t>
            </a:r>
            <a:endParaRPr lang="en-US" sz="2000" baseline="30000" dirty="0">
              <a:latin typeface="Times New Roman"/>
              <a:cs typeface="Times New Roman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673600" y="3485460"/>
            <a:ext cx="17775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7</a:t>
            </a:r>
            <a:r>
              <a:rPr lang="ga-IE" sz="2000" baseline="30000" dirty="0">
                <a:latin typeface="Times New Roman"/>
                <a:cs typeface="Times New Roman"/>
              </a:rPr>
              <a:t>2</a:t>
            </a:r>
            <a:r>
              <a:rPr lang="ga-IE" sz="2000" dirty="0">
                <a:latin typeface="Times New Roman"/>
                <a:cs typeface="Times New Roman"/>
              </a:rPr>
              <a:t> + (33) – 2</a:t>
            </a:r>
            <a:r>
              <a:rPr lang="ga-IE" sz="2000" baseline="30000" dirty="0">
                <a:latin typeface="Times New Roman"/>
                <a:cs typeface="Times New Roman"/>
              </a:rPr>
              <a:t>2</a:t>
            </a:r>
            <a:endParaRPr lang="en-US" sz="2000" baseline="30000" dirty="0">
              <a:latin typeface="Times New Roman"/>
              <a:cs typeface="Times New Roman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20000" y="4024800"/>
            <a:ext cx="103463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73 – 5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720000" y="4564800"/>
            <a:ext cx="64991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68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5673600" y="4024800"/>
            <a:ext cx="1564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49 + 33 – 4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5673600" y="4564800"/>
            <a:ext cx="10510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82 − 4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673600" y="5104800"/>
            <a:ext cx="64991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78</a:t>
            </a:r>
            <a:endParaRPr lang="en-US" sz="2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53130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16" grpId="0"/>
      <p:bldP spid="17" grpId="0"/>
      <p:bldP spid="14" grpId="0"/>
      <p:bldP spid="15" grpId="0"/>
      <p:bldP spid="24" grpId="0"/>
      <p:bldP spid="25" grpId="0"/>
      <p:bldP spid="26" grpId="0"/>
      <p:bldP spid="27" grpId="0"/>
      <p:bldP spid="30" grpId="0"/>
      <p:bldP spid="41" grpId="0"/>
      <p:bldP spid="42" grpId="0"/>
      <p:bldP spid="43" grpId="0"/>
      <p:bldP spid="44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0" y="901832"/>
            <a:ext cx="9144000" cy="5851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55222" y="901832"/>
            <a:ext cx="4938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2.</a:t>
            </a:r>
          </a:p>
        </p:txBody>
      </p:sp>
      <p:sp>
        <p:nvSpPr>
          <p:cNvPr id="4" name="Rectangle 3"/>
          <p:cNvSpPr/>
          <p:nvPr/>
        </p:nvSpPr>
        <p:spPr>
          <a:xfrm>
            <a:off x="649111" y="960880"/>
            <a:ext cx="8280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Evaluate the following and show all your workings: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55222" y="1850771"/>
            <a:ext cx="49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(v)</a:t>
            </a:r>
            <a:endParaRPr lang="en-IE" dirty="0"/>
          </a:p>
        </p:txBody>
      </p:sp>
      <p:sp>
        <p:nvSpPr>
          <p:cNvPr id="16" name="Rectangle 15"/>
          <p:cNvSpPr/>
          <p:nvPr/>
        </p:nvSpPr>
        <p:spPr>
          <a:xfrm>
            <a:off x="720000" y="1867031"/>
            <a:ext cx="24690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7</a:t>
            </a:r>
            <a:r>
              <a:rPr lang="ga-IE" sz="2000" baseline="30000" dirty="0">
                <a:latin typeface="Times New Roman"/>
                <a:cs typeface="Times New Roman"/>
              </a:rPr>
              <a:t>2</a:t>
            </a:r>
            <a:r>
              <a:rPr lang="ga-IE" sz="2000" dirty="0">
                <a:latin typeface="Times New Roman"/>
                <a:cs typeface="Times New Roman"/>
              </a:rPr>
              <a:t> + (10 ÷ 2 + 5</a:t>
            </a:r>
            <a:r>
              <a:rPr lang="ga-IE" sz="2000" baseline="30000" dirty="0">
                <a:latin typeface="Times New Roman"/>
                <a:cs typeface="Times New Roman"/>
              </a:rPr>
              <a:t>2</a:t>
            </a:r>
            <a:r>
              <a:rPr lang="ga-IE" sz="2000" dirty="0">
                <a:latin typeface="Times New Roman"/>
                <a:cs typeface="Times New Roman"/>
              </a:rPr>
              <a:t>) + 2</a:t>
            </a:r>
            <a:r>
              <a:rPr lang="ga-IE" sz="2000" baseline="30000" dirty="0">
                <a:latin typeface="Times New Roman"/>
                <a:cs typeface="Times New Roman"/>
              </a:rPr>
              <a:t>2</a:t>
            </a:r>
            <a:endParaRPr lang="en-US" sz="2000" baseline="30000" dirty="0">
              <a:latin typeface="Times New Roman"/>
              <a:cs typeface="Times New Roman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20000" y="2405460"/>
            <a:ext cx="223330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7</a:t>
            </a:r>
            <a:r>
              <a:rPr lang="ga-IE" sz="2000" baseline="30000" dirty="0">
                <a:latin typeface="Times New Roman"/>
                <a:cs typeface="Times New Roman"/>
              </a:rPr>
              <a:t>2</a:t>
            </a:r>
            <a:r>
              <a:rPr lang="ga-IE" sz="2000" dirty="0">
                <a:latin typeface="Times New Roman"/>
                <a:cs typeface="Times New Roman"/>
              </a:rPr>
              <a:t> + (5 + 5</a:t>
            </a:r>
            <a:r>
              <a:rPr lang="ga-IE" sz="2000" baseline="30000" dirty="0">
                <a:latin typeface="Times New Roman"/>
                <a:cs typeface="Times New Roman"/>
              </a:rPr>
              <a:t>2</a:t>
            </a:r>
            <a:r>
              <a:rPr lang="ga-IE" sz="2000" dirty="0">
                <a:latin typeface="Times New Roman"/>
                <a:cs typeface="Times New Roman"/>
              </a:rPr>
              <a:t>) + 2</a:t>
            </a:r>
            <a:r>
              <a:rPr lang="ga-IE" sz="2000" baseline="30000" dirty="0">
                <a:latin typeface="Times New Roman"/>
                <a:cs typeface="Times New Roman"/>
              </a:rPr>
              <a:t>2</a:t>
            </a:r>
            <a:endParaRPr lang="en-US" sz="2000" baseline="30000" dirty="0">
              <a:latin typeface="Times New Roman"/>
              <a:cs typeface="Times New Roman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20000" y="2945460"/>
            <a:ext cx="21499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49 + (5 + 25) + 4</a:t>
            </a:r>
            <a:endParaRPr lang="en-US" sz="2000" baseline="30000" dirty="0">
              <a:latin typeface="Times New Roman"/>
              <a:cs typeface="Times New Roman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20000" y="3485460"/>
            <a:ext cx="157927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49 + 30 + 4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109044" y="1851060"/>
            <a:ext cx="49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(vi)</a:t>
            </a:r>
            <a:endParaRPr lang="en-IE" dirty="0"/>
          </a:p>
        </p:txBody>
      </p:sp>
      <p:sp>
        <p:nvSpPr>
          <p:cNvPr id="25" name="Rectangle 24"/>
          <p:cNvSpPr/>
          <p:nvPr/>
        </p:nvSpPr>
        <p:spPr>
          <a:xfrm>
            <a:off x="5673600" y="1865460"/>
            <a:ext cx="29225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(12 ÷ 2)</a:t>
            </a:r>
            <a:r>
              <a:rPr lang="ga-IE" sz="2000" baseline="30000" dirty="0">
                <a:latin typeface="Times New Roman"/>
                <a:cs typeface="Times New Roman"/>
              </a:rPr>
              <a:t>2</a:t>
            </a:r>
            <a:r>
              <a:rPr lang="ga-IE" sz="2000" dirty="0">
                <a:latin typeface="Times New Roman"/>
                <a:cs typeface="Times New Roman"/>
              </a:rPr>
              <a:t> + ((13 – 2) × 6</a:t>
            </a:r>
            <a:r>
              <a:rPr lang="ga-IE" sz="2000" baseline="30000" dirty="0">
                <a:latin typeface="Times New Roman"/>
                <a:cs typeface="Times New Roman"/>
              </a:rPr>
              <a:t>2</a:t>
            </a:r>
            <a:r>
              <a:rPr lang="ga-IE" sz="2000" dirty="0">
                <a:latin typeface="Times New Roman"/>
                <a:cs typeface="Times New Roman"/>
              </a:rPr>
              <a:t>)</a:t>
            </a:r>
            <a:endParaRPr lang="en-US" sz="2000" baseline="30000" dirty="0">
              <a:latin typeface="Times New Roman"/>
              <a:cs typeface="Times New Roman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673600" y="2405460"/>
            <a:ext cx="178445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6</a:t>
            </a:r>
            <a:r>
              <a:rPr lang="ga-IE" sz="2000" baseline="30000" dirty="0">
                <a:latin typeface="Times New Roman"/>
                <a:cs typeface="Times New Roman"/>
              </a:rPr>
              <a:t>2</a:t>
            </a:r>
            <a:r>
              <a:rPr lang="ga-IE" sz="2000" dirty="0">
                <a:latin typeface="Times New Roman"/>
                <a:cs typeface="Times New Roman"/>
              </a:rPr>
              <a:t> + (11 × 6</a:t>
            </a:r>
            <a:r>
              <a:rPr lang="ga-IE" sz="2000" baseline="30000" dirty="0">
                <a:latin typeface="Times New Roman"/>
                <a:cs typeface="Times New Roman"/>
              </a:rPr>
              <a:t>2</a:t>
            </a:r>
            <a:r>
              <a:rPr lang="ga-IE" sz="2000" dirty="0">
                <a:latin typeface="Times New Roman"/>
                <a:cs typeface="Times New Roman"/>
              </a:rPr>
              <a:t>)</a:t>
            </a:r>
            <a:endParaRPr lang="en-US" sz="2000" baseline="30000" dirty="0">
              <a:latin typeface="Times New Roman"/>
              <a:cs typeface="Times New Roman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673600" y="2945460"/>
            <a:ext cx="18699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36 + (11 × 36)</a:t>
            </a:r>
            <a:endParaRPr lang="en-US" sz="2000" baseline="30000" dirty="0">
              <a:latin typeface="Times New Roman"/>
              <a:cs typeface="Times New Roman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673600" y="3485460"/>
            <a:ext cx="130751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36 + 396</a:t>
            </a:r>
            <a:endParaRPr lang="en-US" sz="2000" baseline="30000" dirty="0">
              <a:latin typeface="Times New Roman"/>
              <a:cs typeface="Times New Roman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20000" y="4024800"/>
            <a:ext cx="10510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79 + 4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720000" y="4564800"/>
            <a:ext cx="64991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83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5673600" y="4024800"/>
            <a:ext cx="7781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432</a:t>
            </a:r>
            <a:endParaRPr lang="en-US" sz="2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95792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16" grpId="0"/>
      <p:bldP spid="17" grpId="0"/>
      <p:bldP spid="14" grpId="0"/>
      <p:bldP spid="15" grpId="0"/>
      <p:bldP spid="24" grpId="0"/>
      <p:bldP spid="25" grpId="0"/>
      <p:bldP spid="26" grpId="0"/>
      <p:bldP spid="27" grpId="0"/>
      <p:bldP spid="30" grpId="0"/>
      <p:bldP spid="41" grpId="0"/>
      <p:bldP spid="42" grpId="0"/>
      <p:bldP spid="4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0" y="901832"/>
            <a:ext cx="9144000" cy="5851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55222" y="901832"/>
            <a:ext cx="4938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3.</a:t>
            </a:r>
          </a:p>
        </p:txBody>
      </p:sp>
      <p:sp>
        <p:nvSpPr>
          <p:cNvPr id="4" name="Rectangle 3"/>
          <p:cNvSpPr/>
          <p:nvPr/>
        </p:nvSpPr>
        <p:spPr>
          <a:xfrm>
            <a:off x="649111" y="960880"/>
            <a:ext cx="8280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Evaluate the following and show all your workings: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55222" y="1850771"/>
            <a:ext cx="49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</a:t>
            </a:r>
            <a:r>
              <a:rPr lang="en-US" dirty="0" err="1"/>
              <a:t>i</a:t>
            </a:r>
            <a:r>
              <a:rPr lang="en-US" dirty="0"/>
              <a:t>)</a:t>
            </a:r>
            <a:endParaRPr lang="en-IE" dirty="0"/>
          </a:p>
        </p:txBody>
      </p:sp>
      <p:sp>
        <p:nvSpPr>
          <p:cNvPr id="16" name="Rectangle 15"/>
          <p:cNvSpPr/>
          <p:nvPr/>
        </p:nvSpPr>
        <p:spPr>
          <a:xfrm>
            <a:off x="720000" y="1867031"/>
            <a:ext cx="195335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3</a:t>
            </a:r>
            <a:r>
              <a:rPr lang="ga-IE" sz="2000" baseline="30000" dirty="0">
                <a:latin typeface="Times New Roman"/>
                <a:cs typeface="Times New Roman"/>
              </a:rPr>
              <a:t>3</a:t>
            </a:r>
            <a:r>
              <a:rPr lang="ga-IE" sz="2000" dirty="0">
                <a:latin typeface="Times New Roman"/>
                <a:cs typeface="Times New Roman"/>
              </a:rPr>
              <a:t> – (6 × (3 – 7))</a:t>
            </a:r>
            <a:endParaRPr lang="en-US" sz="2000" baseline="30000" dirty="0">
              <a:latin typeface="Times New Roman"/>
              <a:cs typeface="Times New Roman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20000" y="2405460"/>
            <a:ext cx="17540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3</a:t>
            </a:r>
            <a:r>
              <a:rPr lang="ga-IE" sz="2000" baseline="30000" dirty="0">
                <a:latin typeface="Times New Roman"/>
                <a:cs typeface="Times New Roman"/>
              </a:rPr>
              <a:t>3</a:t>
            </a:r>
            <a:r>
              <a:rPr lang="ga-IE" sz="2000" dirty="0">
                <a:latin typeface="Times New Roman"/>
                <a:cs typeface="Times New Roman"/>
              </a:rPr>
              <a:t> – (6 × –</a:t>
            </a:r>
            <a:r>
              <a:rPr lang="en-IE" sz="2000" dirty="0">
                <a:latin typeface="Times New Roman"/>
                <a:cs typeface="Times New Roman"/>
              </a:rPr>
              <a:t> </a:t>
            </a:r>
            <a:r>
              <a:rPr lang="ga-IE" sz="2000" dirty="0">
                <a:latin typeface="Times New Roman"/>
                <a:cs typeface="Times New Roman"/>
              </a:rPr>
              <a:t>4)</a:t>
            </a:r>
            <a:endParaRPr lang="en-US" sz="2000" baseline="30000" dirty="0">
              <a:latin typeface="Times New Roman"/>
              <a:cs typeface="Times New Roman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20000" y="2945460"/>
            <a:ext cx="14619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3</a:t>
            </a:r>
            <a:r>
              <a:rPr lang="ga-IE" sz="2000" baseline="30000" dirty="0">
                <a:latin typeface="Times New Roman"/>
                <a:cs typeface="Times New Roman"/>
              </a:rPr>
              <a:t>3</a:t>
            </a:r>
            <a:r>
              <a:rPr lang="ga-IE" sz="2000" dirty="0">
                <a:latin typeface="Times New Roman"/>
                <a:cs typeface="Times New Roman"/>
              </a:rPr>
              <a:t> – (–24)</a:t>
            </a:r>
            <a:endParaRPr lang="en-US" sz="2000" baseline="30000" dirty="0">
              <a:latin typeface="Times New Roman"/>
              <a:cs typeface="Times New Roman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20000" y="3485460"/>
            <a:ext cx="14619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27 – (–24)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109044" y="1851060"/>
            <a:ext cx="49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(ii)</a:t>
            </a:r>
            <a:endParaRPr lang="en-IE" dirty="0"/>
          </a:p>
        </p:txBody>
      </p:sp>
      <p:sp>
        <p:nvSpPr>
          <p:cNvPr id="25" name="Rectangle 24"/>
          <p:cNvSpPr/>
          <p:nvPr/>
        </p:nvSpPr>
        <p:spPr>
          <a:xfrm>
            <a:off x="5673600" y="1865460"/>
            <a:ext cx="247856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((–</a:t>
            </a:r>
            <a:r>
              <a:rPr lang="en-IE" sz="2000" dirty="0">
                <a:latin typeface="Times New Roman"/>
                <a:cs typeface="Times New Roman"/>
              </a:rPr>
              <a:t> </a:t>
            </a:r>
            <a:r>
              <a:rPr lang="ga-IE" sz="2000" dirty="0">
                <a:latin typeface="Times New Roman"/>
                <a:cs typeface="Times New Roman"/>
              </a:rPr>
              <a:t>4)</a:t>
            </a:r>
            <a:r>
              <a:rPr lang="ga-IE" sz="2000" baseline="30000" dirty="0">
                <a:latin typeface="Times New Roman"/>
                <a:cs typeface="Times New Roman"/>
              </a:rPr>
              <a:t>2</a:t>
            </a:r>
            <a:r>
              <a:rPr lang="ga-IE" sz="2000" dirty="0">
                <a:latin typeface="Times New Roman"/>
                <a:cs typeface="Times New Roman"/>
              </a:rPr>
              <a:t> + 9) × (–</a:t>
            </a:r>
            <a:r>
              <a:rPr lang="en-IE" sz="2000" dirty="0">
                <a:latin typeface="Times New Roman"/>
                <a:cs typeface="Times New Roman"/>
              </a:rPr>
              <a:t> </a:t>
            </a:r>
            <a:r>
              <a:rPr lang="ga-IE" sz="2000" dirty="0">
                <a:latin typeface="Times New Roman"/>
                <a:cs typeface="Times New Roman"/>
              </a:rPr>
              <a:t>4) – 5</a:t>
            </a:r>
            <a:endParaRPr lang="en-US" sz="2000" baseline="30000" dirty="0">
              <a:latin typeface="Times New Roman"/>
              <a:cs typeface="Times New Roman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673600" y="2405460"/>
            <a:ext cx="236795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(16 + 9) × (–</a:t>
            </a:r>
            <a:r>
              <a:rPr lang="en-IE" sz="2000" dirty="0">
                <a:latin typeface="Times New Roman"/>
                <a:cs typeface="Times New Roman"/>
              </a:rPr>
              <a:t> </a:t>
            </a:r>
            <a:r>
              <a:rPr lang="ga-IE" sz="2000" dirty="0">
                <a:latin typeface="Times New Roman"/>
                <a:cs typeface="Times New Roman"/>
              </a:rPr>
              <a:t>4) – 5</a:t>
            </a:r>
            <a:endParaRPr lang="en-US" sz="2000" baseline="30000" dirty="0">
              <a:latin typeface="Times New Roman"/>
              <a:cs typeface="Times New Roman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673600" y="2945460"/>
            <a:ext cx="18614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25 × (–</a:t>
            </a:r>
            <a:r>
              <a:rPr lang="en-IE" sz="2000" dirty="0">
                <a:latin typeface="Times New Roman"/>
                <a:cs typeface="Times New Roman"/>
              </a:rPr>
              <a:t> </a:t>
            </a:r>
            <a:r>
              <a:rPr lang="ga-IE" sz="2000" dirty="0">
                <a:latin typeface="Times New Roman"/>
                <a:cs typeface="Times New Roman"/>
              </a:rPr>
              <a:t>4) – 5 </a:t>
            </a:r>
            <a:endParaRPr lang="en-US" sz="2000" baseline="30000" dirty="0">
              <a:latin typeface="Times New Roman"/>
              <a:cs typeface="Times New Roman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673600" y="3485460"/>
            <a:ext cx="130751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–100 – 5</a:t>
            </a:r>
            <a:endParaRPr lang="en-US" sz="2000" baseline="30000" dirty="0">
              <a:latin typeface="Times New Roman"/>
              <a:cs typeface="Times New Roman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20000" y="4024800"/>
            <a:ext cx="117927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27 + 24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720000" y="4564800"/>
            <a:ext cx="64991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51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5673600" y="4024800"/>
            <a:ext cx="90639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–105</a:t>
            </a:r>
            <a:endParaRPr lang="en-US" sz="2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58565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16" grpId="0"/>
      <p:bldP spid="17" grpId="0"/>
      <p:bldP spid="14" grpId="0"/>
      <p:bldP spid="15" grpId="0"/>
      <p:bldP spid="24" grpId="0"/>
      <p:bldP spid="25" grpId="0"/>
      <p:bldP spid="26" grpId="0"/>
      <p:bldP spid="27" grpId="0"/>
      <p:bldP spid="30" grpId="0"/>
      <p:bldP spid="41" grpId="0"/>
      <p:bldP spid="42" grpId="0"/>
      <p:bldP spid="4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0" y="901832"/>
            <a:ext cx="9144000" cy="5851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55222" y="901832"/>
            <a:ext cx="4938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3.</a:t>
            </a:r>
          </a:p>
        </p:txBody>
      </p:sp>
      <p:sp>
        <p:nvSpPr>
          <p:cNvPr id="4" name="Rectangle 3"/>
          <p:cNvSpPr/>
          <p:nvPr/>
        </p:nvSpPr>
        <p:spPr>
          <a:xfrm>
            <a:off x="649111" y="960880"/>
            <a:ext cx="8280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Evaluate the following and show all your workings: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55222" y="1850771"/>
            <a:ext cx="49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(iii)</a:t>
            </a:r>
            <a:endParaRPr lang="en-IE" dirty="0"/>
          </a:p>
        </p:txBody>
      </p:sp>
      <p:sp>
        <p:nvSpPr>
          <p:cNvPr id="16" name="Rectangle 15"/>
          <p:cNvSpPr/>
          <p:nvPr/>
        </p:nvSpPr>
        <p:spPr>
          <a:xfrm>
            <a:off x="720000" y="1867031"/>
            <a:ext cx="185917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(72 ÷ 2)</a:t>
            </a:r>
            <a:r>
              <a:rPr lang="ga-IE" sz="2000" baseline="30000" dirty="0">
                <a:latin typeface="Times New Roman"/>
                <a:cs typeface="Times New Roman"/>
              </a:rPr>
              <a:t>2 </a:t>
            </a:r>
            <a:r>
              <a:rPr lang="ga-IE" sz="2000" dirty="0">
                <a:latin typeface="Times New Roman"/>
                <a:cs typeface="Times New Roman"/>
              </a:rPr>
              <a:t>– 7 × 4</a:t>
            </a:r>
            <a:endParaRPr lang="en-US" sz="2000" baseline="30000" dirty="0">
              <a:latin typeface="Times New Roman"/>
              <a:cs typeface="Times New Roman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20000" y="2405460"/>
            <a:ext cx="15804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36</a:t>
            </a:r>
            <a:r>
              <a:rPr lang="ga-IE" sz="2000" baseline="30000" dirty="0">
                <a:latin typeface="Times New Roman"/>
                <a:cs typeface="Times New Roman"/>
              </a:rPr>
              <a:t>2</a:t>
            </a:r>
            <a:r>
              <a:rPr lang="ga-IE" sz="2000" dirty="0">
                <a:latin typeface="Times New Roman"/>
                <a:cs typeface="Times New Roman"/>
              </a:rPr>
              <a:t> − 7 × 4</a:t>
            </a:r>
            <a:endParaRPr lang="en-US" sz="2000" baseline="30000" dirty="0">
              <a:latin typeface="Times New Roman"/>
              <a:cs typeface="Times New Roman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20000" y="2945460"/>
            <a:ext cx="169224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1296 – 7 × 4</a:t>
            </a:r>
            <a:endParaRPr lang="en-US" sz="2000" baseline="30000" dirty="0">
              <a:latin typeface="Times New Roman"/>
              <a:cs typeface="Times New Roman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20000" y="3485460"/>
            <a:ext cx="14619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1296 – 28 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109044" y="1851060"/>
            <a:ext cx="49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(iv)</a:t>
            </a:r>
            <a:endParaRPr lang="en-IE" dirty="0"/>
          </a:p>
        </p:txBody>
      </p:sp>
      <p:sp>
        <p:nvSpPr>
          <p:cNvPr id="25" name="Rectangle 24"/>
          <p:cNvSpPr/>
          <p:nvPr/>
        </p:nvSpPr>
        <p:spPr>
          <a:xfrm>
            <a:off x="5673600" y="1865460"/>
            <a:ext cx="20884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[(23 + 11) × 2] – 4</a:t>
            </a:r>
            <a:endParaRPr lang="en-US" sz="2000" baseline="30000" dirty="0">
              <a:latin typeface="Times New Roman"/>
              <a:cs typeface="Times New Roman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673600" y="2405460"/>
            <a:ext cx="160658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(34 × 2) – 4</a:t>
            </a:r>
            <a:endParaRPr lang="en-US" sz="2000" baseline="30000" dirty="0">
              <a:latin typeface="Times New Roman"/>
              <a:cs typeface="Times New Roman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673600" y="2945460"/>
            <a:ext cx="103463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68 – 4</a:t>
            </a:r>
            <a:endParaRPr lang="en-US" sz="2000" baseline="30000" dirty="0">
              <a:latin typeface="Times New Roman"/>
              <a:cs typeface="Times New Roman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673600" y="3485460"/>
            <a:ext cx="64991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64</a:t>
            </a:r>
            <a:endParaRPr lang="en-US" sz="2000" baseline="30000" dirty="0">
              <a:latin typeface="Times New Roman"/>
              <a:cs typeface="Times New Roman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20000" y="4024800"/>
            <a:ext cx="9060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1268</a:t>
            </a:r>
            <a:endParaRPr lang="en-US" sz="2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36317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16" grpId="0"/>
      <p:bldP spid="17" grpId="0"/>
      <p:bldP spid="14" grpId="0"/>
      <p:bldP spid="15" grpId="0"/>
      <p:bldP spid="24" grpId="0"/>
      <p:bldP spid="25" grpId="0"/>
      <p:bldP spid="26" grpId="0"/>
      <p:bldP spid="27" grpId="0"/>
      <p:bldP spid="30" grpId="0"/>
      <p:bldP spid="4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0" y="901832"/>
            <a:ext cx="9144000" cy="5851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55222" y="901832"/>
            <a:ext cx="4938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3.</a:t>
            </a:r>
          </a:p>
        </p:txBody>
      </p:sp>
      <p:sp>
        <p:nvSpPr>
          <p:cNvPr id="4" name="Rectangle 3"/>
          <p:cNvSpPr/>
          <p:nvPr/>
        </p:nvSpPr>
        <p:spPr>
          <a:xfrm>
            <a:off x="649111" y="960880"/>
            <a:ext cx="8280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Evaluate the following and show all your workings: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55222" y="1850771"/>
            <a:ext cx="493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(v)</a:t>
            </a:r>
            <a:endParaRPr lang="en-IE" dirty="0"/>
          </a:p>
        </p:txBody>
      </p:sp>
      <p:sp>
        <p:nvSpPr>
          <p:cNvPr id="16" name="Rectangle 15"/>
          <p:cNvSpPr/>
          <p:nvPr/>
        </p:nvSpPr>
        <p:spPr>
          <a:xfrm>
            <a:off x="720000" y="1867031"/>
            <a:ext cx="337088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 [(–9) + ((–84) ÷ (–7))] × (–</a:t>
            </a:r>
            <a:r>
              <a:rPr lang="en-IE" sz="2000" dirty="0">
                <a:latin typeface="Times New Roman"/>
                <a:cs typeface="Times New Roman"/>
              </a:rPr>
              <a:t> </a:t>
            </a:r>
            <a:r>
              <a:rPr lang="ga-IE" sz="2000" dirty="0">
                <a:latin typeface="Times New Roman"/>
                <a:cs typeface="Times New Roman"/>
              </a:rPr>
              <a:t>4)</a:t>
            </a:r>
            <a:r>
              <a:rPr lang="ga-IE" sz="2000" baseline="30000" dirty="0">
                <a:latin typeface="Times New Roman"/>
                <a:cs typeface="Times New Roman"/>
              </a:rPr>
              <a:t>2</a:t>
            </a:r>
            <a:endParaRPr lang="en-US" sz="2000" baseline="30000" dirty="0">
              <a:latin typeface="Times New Roman"/>
              <a:cs typeface="Times New Roman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20000" y="2405460"/>
            <a:ext cx="23493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[(–9) + 12] × (–</a:t>
            </a:r>
            <a:r>
              <a:rPr lang="en-IE" sz="2000" dirty="0">
                <a:latin typeface="Times New Roman"/>
                <a:cs typeface="Times New Roman"/>
              </a:rPr>
              <a:t> </a:t>
            </a:r>
            <a:r>
              <a:rPr lang="ga-IE" sz="2000" dirty="0">
                <a:latin typeface="Times New Roman"/>
                <a:cs typeface="Times New Roman"/>
              </a:rPr>
              <a:t>4)</a:t>
            </a:r>
            <a:r>
              <a:rPr lang="ga-IE" sz="2000" baseline="30000" dirty="0">
                <a:latin typeface="Times New Roman"/>
                <a:cs typeface="Times New Roman"/>
              </a:rPr>
              <a:t>2</a:t>
            </a:r>
            <a:endParaRPr lang="en-US" sz="2000" baseline="30000" dirty="0">
              <a:latin typeface="Times New Roman"/>
              <a:cs typeface="Times New Roman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20000" y="2945460"/>
            <a:ext cx="136928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3 × (–</a:t>
            </a:r>
            <a:r>
              <a:rPr lang="en-IE" sz="2000" dirty="0">
                <a:latin typeface="Times New Roman"/>
                <a:cs typeface="Times New Roman"/>
              </a:rPr>
              <a:t> </a:t>
            </a:r>
            <a:r>
              <a:rPr lang="ga-IE" sz="2000" dirty="0">
                <a:latin typeface="Times New Roman"/>
                <a:cs typeface="Times New Roman"/>
              </a:rPr>
              <a:t>4)</a:t>
            </a:r>
            <a:r>
              <a:rPr lang="ga-IE" sz="2000" baseline="30000" dirty="0">
                <a:latin typeface="Times New Roman"/>
                <a:cs typeface="Times New Roman"/>
              </a:rPr>
              <a:t>2</a:t>
            </a:r>
            <a:endParaRPr lang="en-US" sz="2000" baseline="30000" dirty="0">
              <a:latin typeface="Times New Roman"/>
              <a:cs typeface="Times New Roman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20000" y="3485460"/>
            <a:ext cx="10510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3 × 16</a:t>
            </a:r>
            <a:endParaRPr lang="en-US" sz="2000" dirty="0">
              <a:latin typeface="Times New Roman"/>
              <a:cs typeface="Times New Roman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20000" y="4024800"/>
            <a:ext cx="64991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ga-IE" sz="2000" dirty="0">
                <a:latin typeface="Times New Roman"/>
                <a:cs typeface="Times New Roman"/>
              </a:rPr>
              <a:t>= 48</a:t>
            </a:r>
            <a:endParaRPr lang="en-US" sz="2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59737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16" grpId="0"/>
      <p:bldP spid="17" grpId="0"/>
      <p:bldP spid="14" grpId="0"/>
      <p:bldP spid="15" grpId="0"/>
      <p:bldP spid="4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1313</TotalTime>
  <Words>1306</Words>
  <Application>Microsoft Office PowerPoint</Application>
  <PresentationFormat>On-screen Show (4:3)</PresentationFormat>
  <Paragraphs>185</Paragraphs>
  <Slides>14</Slides>
  <Notes>13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Gill Education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 Maths</dc:title>
  <dc:creator>Aisling Quirke</dc:creator>
  <cp:lastModifiedBy>Sarah Brady</cp:lastModifiedBy>
  <cp:revision>603</cp:revision>
  <dcterms:created xsi:type="dcterms:W3CDTF">2017-01-09T10:00:34Z</dcterms:created>
  <dcterms:modified xsi:type="dcterms:W3CDTF">2017-08-02T15:13:16Z</dcterms:modified>
</cp:coreProperties>
</file>