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6" roundtripDataSignature="AMtx7mhlcey3XYtP9aU1rqiLQtXoWISfW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customschemas.google.com/relationships/presentationmetadata" Target="metadata"/><Relationship Id="rId25" Type="http://schemas.openxmlformats.org/officeDocument/2006/relationships/slide" Target="slides/slide2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" name="Google Shape;1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Opening: frame the project as a school program and community asset, not only a greenhouse purchase.</a:t>
            </a:r>
            <a:endParaRPr/>
          </a:p>
        </p:txBody>
      </p:sp>
      <p:sp>
        <p:nvSpPr>
          <p:cNvPr id="20" name="Google Shape;20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2" name="Google Shape;21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" name="Google Shape;23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" name="Google Shape;26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8" name="Google Shape;278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1" name="Google Shape;291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0" name="Google Shape;300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" name="Google Shape;3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Presenter: connect the proposal to learning outcomes, student engagement, and the school mission.</a:t>
            </a:r>
            <a:endParaRPr/>
          </a:p>
        </p:txBody>
      </p:sp>
      <p:sp>
        <p:nvSpPr>
          <p:cNvPr id="31" name="Google Shape;31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9" name="Google Shape;329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2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4" name="Google Shape;374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3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" name="Google Shape;4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" name="Google Shape;9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S">
  <p:cSld name="DEFAULT">
    <p:bg>
      <p:bgPr>
        <a:solidFill>
          <a:srgbClr val="F8F3E8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2"/>
          <p:cNvSpPr/>
          <p:nvPr/>
        </p:nvSpPr>
        <p:spPr>
          <a:xfrm>
            <a:off x="10012676" y="320589"/>
            <a:ext cx="1326000" cy="347400"/>
          </a:xfrm>
          <a:prstGeom prst="roundRect">
            <a:avLst>
              <a:gd fmla="val 16667" name="adj"/>
            </a:avLst>
          </a:prstGeom>
          <a:solidFill>
            <a:srgbClr val="38664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32"/>
          <p:cNvSpPr/>
          <p:nvPr/>
        </p:nvSpPr>
        <p:spPr>
          <a:xfrm>
            <a:off x="10122408" y="402336"/>
            <a:ext cx="13260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b="1" i="0" lang="en-US" sz="8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Growing Spaces</a:t>
            </a:r>
            <a:r>
              <a:rPr b="1" baseline="30000" lang="en-US" sz="850">
                <a:solidFill>
                  <a:srgbClr val="FFFFFF"/>
                </a:solidFill>
              </a:rPr>
              <a:t>®</a:t>
            </a:r>
            <a:endParaRPr b="0" baseline="30000" i="0" sz="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Google Shape;13;p32" title="Growing_Spaces_log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759775" y="232202"/>
            <a:ext cx="524175" cy="52417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2"/>
          <p:cNvSpPr/>
          <p:nvPr/>
        </p:nvSpPr>
        <p:spPr>
          <a:xfrm>
            <a:off x="0" y="6565392"/>
            <a:ext cx="12191700" cy="292500"/>
          </a:xfrm>
          <a:prstGeom prst="rect">
            <a:avLst/>
          </a:prstGeom>
          <a:solidFill>
            <a:srgbClr val="386641"/>
          </a:solidFill>
          <a:ln cap="flat" cmpd="sng" w="12700">
            <a:solidFill>
              <a:srgbClr val="38664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32"/>
          <p:cNvSpPr/>
          <p:nvPr/>
        </p:nvSpPr>
        <p:spPr>
          <a:xfrm>
            <a:off x="661586" y="6620250"/>
            <a:ext cx="30210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sz="850">
                <a:solidFill>
                  <a:srgbClr val="FFFFFF"/>
                </a:solidFill>
              </a:rPr>
              <a:t>A Growing Dome Greenhouse Proposal</a:t>
            </a:r>
            <a:endParaRPr b="0" i="0" sz="8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growingspaces.com/geodesic-dome-greenhouse" TargetMode="External"/><Relationship Id="rId4" Type="http://schemas.openxmlformats.org/officeDocument/2006/relationships/hyperlink" Target="https://growingspaces.com/greenhouse-guide" TargetMode="External"/><Relationship Id="rId11" Type="http://schemas.openxmlformats.org/officeDocument/2006/relationships/image" Target="../media/image1.png"/><Relationship Id="rId10" Type="http://schemas.openxmlformats.org/officeDocument/2006/relationships/image" Target="../media/image16.png"/><Relationship Id="rId9" Type="http://schemas.openxmlformats.org/officeDocument/2006/relationships/hyperlink" Target="https://growingspaces.com/gardening-grants/garden-grant-toolkit" TargetMode="External"/><Relationship Id="rId5" Type="http://schemas.openxmlformats.org/officeDocument/2006/relationships/hyperlink" Target="https://growingspaces.com/blog/hands-on-discovery-in-the-soil-lab-growing-dome" TargetMode="External"/><Relationship Id="rId6" Type="http://schemas.openxmlformats.org/officeDocument/2006/relationships/hyperlink" Target="https://growingspaces.com/blog/mines-tiny-greenhouse" TargetMode="External"/><Relationship Id="rId7" Type="http://schemas.openxmlformats.org/officeDocument/2006/relationships/hyperlink" Target="https://growingspaces.com/blog/aquaponics-in-a-26-dome" TargetMode="External"/><Relationship Id="rId8" Type="http://schemas.openxmlformats.org/officeDocument/2006/relationships/hyperlink" Target="https://growingspaces.com/gardening-grants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12.png"/><Relationship Id="rId5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1" title="schooldom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7575" y="600"/>
            <a:ext cx="8994430" cy="68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"/>
          <p:cNvSpPr/>
          <p:nvPr/>
        </p:nvSpPr>
        <p:spPr>
          <a:xfrm rot="-5400000">
            <a:off x="-1001325" y="1016900"/>
            <a:ext cx="6856800" cy="48231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386641"/>
          </a:solidFill>
          <a:ln cap="flat" cmpd="sng" w="12700">
            <a:solidFill>
              <a:srgbClr val="38664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1"/>
          <p:cNvSpPr/>
          <p:nvPr/>
        </p:nvSpPr>
        <p:spPr>
          <a:xfrm>
            <a:off x="594360" y="1234440"/>
            <a:ext cx="3246120" cy="1920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Play"/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</a:rPr>
              <a:t>A Living</a:t>
            </a:r>
            <a:endParaRPr i="0" sz="3400" u="none" cap="none" strike="noStrike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Play"/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</a:rPr>
              <a:t>Classroom</a:t>
            </a:r>
            <a:endParaRPr i="0" sz="3400" u="none" cap="none" strike="noStrike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Play"/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</a:rPr>
              <a:t>for Every</a:t>
            </a:r>
            <a:endParaRPr i="0" sz="3400" u="none" cap="none" strike="noStrike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100"/>
              <a:buFont typeface="Play"/>
              <a:buNone/>
            </a:pPr>
            <a:r>
              <a:rPr b="1" i="0" lang="en-US" sz="3400" u="none" cap="none" strike="noStrike">
                <a:solidFill>
                  <a:srgbClr val="FFFFFF"/>
                </a:solidFill>
              </a:rPr>
              <a:t>Season</a:t>
            </a:r>
            <a:endParaRPr i="0" sz="3400" u="none" cap="none" strike="noStrike">
              <a:solidFill>
                <a:schemeClr val="dk1"/>
              </a:solidFill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603500" y="3450125"/>
            <a:ext cx="3147000" cy="74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8F1E4"/>
              </a:buClr>
              <a:buSzPts val="1200"/>
              <a:buFont typeface="Arial"/>
              <a:buNone/>
            </a:pPr>
            <a:r>
              <a:rPr b="0" i="0" lang="en-US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Growing Dome</a:t>
            </a:r>
            <a:r>
              <a:rPr b="0" baseline="30000" i="0" lang="en-US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®</a:t>
            </a:r>
            <a:r>
              <a:rPr b="0" i="0" lang="en-US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greenhouse proposal for </a:t>
            </a:r>
            <a:r>
              <a:rPr lang="en-US">
                <a:solidFill>
                  <a:schemeClr val="lt1"/>
                </a:solidFill>
              </a:rPr>
              <a:t>hands-on</a:t>
            </a:r>
            <a:r>
              <a:rPr b="0" i="0" lang="en-US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learning, food education, and community impact</a:t>
            </a:r>
            <a:endParaRPr b="0" i="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609528" y="5908554"/>
            <a:ext cx="1355100" cy="32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GrowingSpaces.com</a:t>
            </a:r>
            <a:endParaRPr b="0" baseline="3000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" name="Google Shape;27;p1" title="Growing_Spaces_log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4950" y="4941675"/>
            <a:ext cx="1184801" cy="1184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EFE5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10" title="soillab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725" y="1373575"/>
            <a:ext cx="5514664" cy="49089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0"/>
          <p:cNvSpPr/>
          <p:nvPr/>
        </p:nvSpPr>
        <p:spPr>
          <a:xfrm>
            <a:off x="6342600" y="3948950"/>
            <a:ext cx="5448300" cy="23316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015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10"/>
          <p:cNvSpPr/>
          <p:nvPr/>
        </p:nvSpPr>
        <p:spPr>
          <a:xfrm>
            <a:off x="6342600" y="1371600"/>
            <a:ext cx="5448300" cy="23748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0"/>
          <p:cNvSpPr/>
          <p:nvPr/>
        </p:nvSpPr>
        <p:spPr>
          <a:xfrm>
            <a:off x="502920" y="384048"/>
            <a:ext cx="8915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6B3F"/>
              </a:buClr>
              <a:buSzPts val="2800"/>
              <a:buFont typeface="Play"/>
              <a:buNone/>
            </a:pPr>
            <a:r>
              <a:rPr b="1" lang="en-US" sz="2800">
                <a:solidFill>
                  <a:srgbClr val="386641"/>
                </a:solidFill>
              </a:rPr>
              <a:t>A Sustainable Example: </a:t>
            </a:r>
            <a:r>
              <a:rPr b="1" i="0" lang="en-US" sz="2800" u="none" cap="none" strike="noStrike">
                <a:solidFill>
                  <a:srgbClr val="386641"/>
                </a:solidFill>
              </a:rPr>
              <a:t>SOIL Outdoor Learning Lab</a:t>
            </a:r>
            <a:endParaRPr i="0" sz="2800" u="none" cap="none" strike="noStrike">
              <a:solidFill>
                <a:srgbClr val="386641"/>
              </a:solidFill>
            </a:endParaRPr>
          </a:p>
        </p:txBody>
      </p:sp>
      <p:sp>
        <p:nvSpPr>
          <p:cNvPr id="191" name="Google Shape;191;p10"/>
          <p:cNvSpPr/>
          <p:nvPr/>
        </p:nvSpPr>
        <p:spPr>
          <a:xfrm>
            <a:off x="521208" y="896112"/>
            <a:ext cx="89611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5E675C"/>
                </a:solidFill>
                <a:latin typeface="Arial"/>
                <a:ea typeface="Arial"/>
                <a:cs typeface="Arial"/>
                <a:sym typeface="Arial"/>
              </a:rPr>
              <a:t>A K-12 example of a Growing Dome supporting hands-on education and community engagement.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0"/>
          <p:cNvSpPr/>
          <p:nvPr/>
        </p:nvSpPr>
        <p:spPr>
          <a:xfrm>
            <a:off x="6799800" y="1809750"/>
            <a:ext cx="4800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Font typeface="Arial"/>
              <a:buNone/>
            </a:pPr>
            <a:r>
              <a:rPr b="1" i="0" lang="en-US" sz="150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Students </a:t>
            </a:r>
            <a:r>
              <a:rPr b="1" lang="en-US" sz="1500">
                <a:solidFill>
                  <a:srgbClr val="203327"/>
                </a:solidFill>
              </a:rPr>
              <a:t>don’t just learn about ecosystems. </a:t>
            </a:r>
            <a:endParaRPr b="1" sz="1500">
              <a:solidFill>
                <a:srgbClr val="203327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Font typeface="Arial"/>
              <a:buNone/>
            </a:pPr>
            <a:r>
              <a:rPr b="1" lang="en-US" sz="1500">
                <a:solidFill>
                  <a:srgbClr val="203327"/>
                </a:solidFill>
              </a:rPr>
              <a:t>They step into one.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0"/>
          <p:cNvSpPr/>
          <p:nvPr/>
        </p:nvSpPr>
        <p:spPr>
          <a:xfrm>
            <a:off x="6809325" y="2409825"/>
            <a:ext cx="4562400" cy="100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rm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220"/>
              <a:buFont typeface="Arial"/>
              <a:buNone/>
            </a:pPr>
            <a:r>
              <a:rPr b="0" i="0" lang="en-US" sz="112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The SOIL Lab shows how a Growing Dome can become part of a larger outdoor education program. </a:t>
            </a:r>
            <a:r>
              <a:rPr lang="en-US" sz="1120">
                <a:solidFill>
                  <a:srgbClr val="203327"/>
                </a:solidFill>
              </a:rPr>
              <a:t>They have</a:t>
            </a:r>
            <a:r>
              <a:rPr lang="en-US" sz="1120">
                <a:solidFill>
                  <a:srgbClr val="203327"/>
                </a:solidFill>
              </a:rPr>
              <a:t> created a resource for a whole community, not just one classroom. </a:t>
            </a:r>
            <a:r>
              <a:rPr b="0" i="0" lang="en-US" sz="112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Students can rotate through hands-on stations and connect sunlight, plant growth, food, aquaponics, ecology, and stewardship through direct experience.</a:t>
            </a:r>
            <a:r>
              <a:rPr b="0" i="0" lang="en-US" sz="112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12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0"/>
          <p:cNvSpPr/>
          <p:nvPr/>
        </p:nvSpPr>
        <p:spPr>
          <a:xfrm>
            <a:off x="6799800" y="4377690"/>
            <a:ext cx="4800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Font typeface="Arial"/>
              <a:buNone/>
            </a:pPr>
            <a:r>
              <a:rPr b="1" lang="en-US" sz="1500">
                <a:solidFill>
                  <a:srgbClr val="203327"/>
                </a:solidFill>
              </a:rPr>
              <a:t>Imagine …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0"/>
          <p:cNvSpPr/>
          <p:nvPr/>
        </p:nvSpPr>
        <p:spPr>
          <a:xfrm>
            <a:off x="6809315" y="4644390"/>
            <a:ext cx="4617600" cy="14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25" lIns="625" spcFirstLastPara="1" rIns="625" wrap="square" tIns="6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203327"/>
                </a:solidFill>
              </a:rPr>
              <a:t>… tracking temperature, sunlight, and plant growth through the seasons.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203327"/>
                </a:solidFill>
              </a:rPr>
              <a:t>… seeing plants, soil, insects, fish, and food webs in action.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203327"/>
                </a:solidFill>
              </a:rPr>
              <a:t>… harvesting fresh fish and garden ingredients to cook a complete meal.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203327"/>
                </a:solidFill>
              </a:rPr>
              <a:t>… growing produce to support local families and school cafeterias.</a:t>
            </a:r>
            <a:endParaRPr sz="1100">
              <a:solidFill>
                <a:srgbClr val="203327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EFE5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11" title="mine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6885" y="1371600"/>
            <a:ext cx="5514664" cy="490890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1"/>
          <p:cNvSpPr/>
          <p:nvPr/>
        </p:nvSpPr>
        <p:spPr>
          <a:xfrm>
            <a:off x="502920" y="384048"/>
            <a:ext cx="8915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6B3F"/>
              </a:buClr>
              <a:buSzPts val="2800"/>
              <a:buFont typeface="Play"/>
              <a:buNone/>
            </a:pPr>
            <a:r>
              <a:rPr b="1" i="0" lang="en-US" sz="2600" u="none" cap="none" strike="noStrike">
                <a:solidFill>
                  <a:srgbClr val="386641"/>
                </a:solidFill>
              </a:rPr>
              <a:t>Student Innovation in Action: Colorado School of Mines</a:t>
            </a:r>
            <a:endParaRPr i="0" sz="2600" u="none" cap="none" strike="noStrike">
              <a:solidFill>
                <a:srgbClr val="386641"/>
              </a:solidFill>
            </a:endParaRPr>
          </a:p>
        </p:txBody>
      </p:sp>
      <p:sp>
        <p:nvSpPr>
          <p:cNvPr id="203" name="Google Shape;203;p11"/>
          <p:cNvSpPr/>
          <p:nvPr/>
        </p:nvSpPr>
        <p:spPr>
          <a:xfrm>
            <a:off x="521208" y="896112"/>
            <a:ext cx="89611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5E675C"/>
                </a:solidFill>
                <a:latin typeface="Arial"/>
                <a:ea typeface="Arial"/>
                <a:cs typeface="Arial"/>
                <a:sym typeface="Arial"/>
              </a:rPr>
              <a:t>A Growing Dome can support engineering, automation, and student-led design projects.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1"/>
          <p:cNvSpPr/>
          <p:nvPr/>
        </p:nvSpPr>
        <p:spPr>
          <a:xfrm>
            <a:off x="411000" y="3794850"/>
            <a:ext cx="5448300" cy="24858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015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11"/>
          <p:cNvSpPr/>
          <p:nvPr/>
        </p:nvSpPr>
        <p:spPr>
          <a:xfrm>
            <a:off x="411000" y="1371600"/>
            <a:ext cx="5448300" cy="21855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1"/>
          <p:cNvSpPr/>
          <p:nvPr/>
        </p:nvSpPr>
        <p:spPr>
          <a:xfrm>
            <a:off x="868188" y="1809750"/>
            <a:ext cx="4800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Font typeface="Arial"/>
              <a:buNone/>
            </a:pPr>
            <a:r>
              <a:rPr b="1" lang="en-US" sz="1500">
                <a:solidFill>
                  <a:srgbClr val="203327"/>
                </a:solidFill>
              </a:rPr>
              <a:t>How The Project Began</a:t>
            </a:r>
            <a:endParaRPr sz="15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Font typeface="Arial"/>
              <a:buNone/>
            </a:pPr>
            <a:r>
              <a:t/>
            </a:r>
            <a:endParaRPr b="1" sz="1500">
              <a:solidFill>
                <a:srgbClr val="203327"/>
              </a:solidFill>
            </a:endParaRPr>
          </a:p>
        </p:txBody>
      </p:sp>
      <p:sp>
        <p:nvSpPr>
          <p:cNvPr id="207" name="Google Shape;207;p11"/>
          <p:cNvSpPr/>
          <p:nvPr/>
        </p:nvSpPr>
        <p:spPr>
          <a:xfrm>
            <a:off x="877713" y="2186583"/>
            <a:ext cx="4562400" cy="100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080"/>
              <a:buFont typeface="Arial"/>
              <a:buNone/>
            </a:pPr>
            <a:r>
              <a:rPr lang="en-US" sz="1100">
                <a:solidFill>
                  <a:srgbClr val="203327"/>
                </a:solidFill>
              </a:rPr>
              <a:t>The Mines project began as a senior Capstone Design Project focused on creating a campus greenhouse to supply local organic produce to students and commercial markets. Students fundraised, built a 22’ Growing Dome, and used the project as a campus garden and food production space.</a:t>
            </a:r>
            <a:endParaRPr b="0" i="0" sz="112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1"/>
          <p:cNvSpPr/>
          <p:nvPr/>
        </p:nvSpPr>
        <p:spPr>
          <a:xfrm>
            <a:off x="868188" y="4094917"/>
            <a:ext cx="4800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Font typeface="Arial"/>
              <a:buNone/>
            </a:pPr>
            <a:r>
              <a:rPr b="1" lang="en-US" sz="1500">
                <a:solidFill>
                  <a:srgbClr val="203327"/>
                </a:solidFill>
              </a:rPr>
              <a:t>Engineering Opportunities</a:t>
            </a:r>
            <a:endParaRPr sz="15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Font typeface="Arial"/>
              <a:buNone/>
            </a:pPr>
            <a:r>
              <a:t/>
            </a:r>
            <a:endParaRPr b="1" sz="1500">
              <a:solidFill>
                <a:srgbClr val="203327"/>
              </a:solidFill>
            </a:endParaRPr>
          </a:p>
        </p:txBody>
      </p:sp>
      <p:sp>
        <p:nvSpPr>
          <p:cNvPr id="209" name="Google Shape;209;p11"/>
          <p:cNvSpPr/>
          <p:nvPr/>
        </p:nvSpPr>
        <p:spPr>
          <a:xfrm>
            <a:off x="877703" y="4644390"/>
            <a:ext cx="4617600" cy="14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25" lIns="625" spcFirstLastPara="1" rIns="625" wrap="square" tIns="625">
            <a:noAutofit/>
          </a:bodyPr>
          <a:lstStyle/>
          <a:p>
            <a:pPr indent="-29972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20"/>
              <a:buChar char="●"/>
            </a:pPr>
            <a:r>
              <a:rPr lang="en-US" sz="1120">
                <a:solidFill>
                  <a:srgbClr val="203327"/>
                </a:solidFill>
              </a:rPr>
              <a:t>Hydroponics and aeroponic tower design</a:t>
            </a:r>
            <a:endParaRPr sz="112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20">
              <a:solidFill>
                <a:srgbClr val="203327"/>
              </a:solidFill>
            </a:endParaRPr>
          </a:p>
          <a:p>
            <a:pPr indent="-29972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20"/>
              <a:buChar char="●"/>
            </a:pPr>
            <a:r>
              <a:rPr lang="en-US" sz="1120">
                <a:solidFill>
                  <a:srgbClr val="203327"/>
                </a:solidFill>
              </a:rPr>
              <a:t>Climate-control thinking around temperature, light, and humidity</a:t>
            </a:r>
            <a:endParaRPr sz="112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20">
              <a:solidFill>
                <a:srgbClr val="203327"/>
              </a:solidFill>
            </a:endParaRPr>
          </a:p>
          <a:p>
            <a:pPr indent="-29972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20"/>
              <a:buChar char="●"/>
            </a:pPr>
            <a:r>
              <a:rPr lang="en-US" sz="1120">
                <a:solidFill>
                  <a:srgbClr val="203327"/>
                </a:solidFill>
              </a:rPr>
              <a:t>Raspberry Pi automation and greenhouse systems</a:t>
            </a:r>
            <a:endParaRPr sz="112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20">
              <a:solidFill>
                <a:srgbClr val="203327"/>
              </a:solidFill>
            </a:endParaRPr>
          </a:p>
          <a:p>
            <a:pPr indent="-29972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20"/>
              <a:buChar char="●"/>
            </a:pPr>
            <a:r>
              <a:rPr lang="en-US" sz="1120">
                <a:solidFill>
                  <a:srgbClr val="203327"/>
                </a:solidFill>
              </a:rPr>
              <a:t>Modular geodesic construction, thermal mass, </a:t>
            </a:r>
            <a:br>
              <a:rPr lang="en-US" sz="1120">
                <a:solidFill>
                  <a:srgbClr val="203327"/>
                </a:solidFill>
              </a:rPr>
            </a:br>
            <a:r>
              <a:rPr lang="en-US" sz="1120">
                <a:solidFill>
                  <a:srgbClr val="203327"/>
                </a:solidFill>
              </a:rPr>
              <a:t>and temperature regulation</a:t>
            </a:r>
            <a:endParaRPr sz="112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EFE5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12" title="sfcc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188" y="1371600"/>
            <a:ext cx="5448300" cy="4849813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2"/>
          <p:cNvSpPr/>
          <p:nvPr/>
        </p:nvSpPr>
        <p:spPr>
          <a:xfrm>
            <a:off x="6313513" y="4595550"/>
            <a:ext cx="5448300" cy="16851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015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2"/>
          <p:cNvSpPr/>
          <p:nvPr/>
        </p:nvSpPr>
        <p:spPr>
          <a:xfrm>
            <a:off x="6313513" y="1371600"/>
            <a:ext cx="5448300" cy="29862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2"/>
          <p:cNvSpPr/>
          <p:nvPr/>
        </p:nvSpPr>
        <p:spPr>
          <a:xfrm>
            <a:off x="502920" y="384048"/>
            <a:ext cx="8915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6B3F"/>
              </a:buClr>
              <a:buSzPts val="2800"/>
              <a:buFont typeface="Play"/>
              <a:buNone/>
            </a:pPr>
            <a:r>
              <a:rPr b="1" i="0" lang="en-US" sz="2800" u="none" cap="none" strike="noStrike">
                <a:solidFill>
                  <a:srgbClr val="386641"/>
                </a:solidFill>
              </a:rPr>
              <a:t>Applied Learning: SFCC Aquaponics Lab</a:t>
            </a:r>
            <a:endParaRPr i="0" sz="2800" u="none" cap="none" strike="noStrike">
              <a:solidFill>
                <a:srgbClr val="386641"/>
              </a:solidFill>
            </a:endParaRPr>
          </a:p>
        </p:txBody>
      </p:sp>
      <p:sp>
        <p:nvSpPr>
          <p:cNvPr id="219" name="Google Shape;219;p12"/>
          <p:cNvSpPr/>
          <p:nvPr/>
        </p:nvSpPr>
        <p:spPr>
          <a:xfrm>
            <a:off x="521208" y="896112"/>
            <a:ext cx="89611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5E675C"/>
                </a:solidFill>
                <a:latin typeface="Arial"/>
                <a:ea typeface="Arial"/>
                <a:cs typeface="Arial"/>
                <a:sym typeface="Arial"/>
              </a:rPr>
              <a:t>A 26’ Growing Dome can support trades, aquaponics, culinary arts, and food systems education.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2"/>
          <p:cNvSpPr/>
          <p:nvPr/>
        </p:nvSpPr>
        <p:spPr>
          <a:xfrm>
            <a:off x="6619372" y="1554480"/>
            <a:ext cx="4846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b="1" lang="en-US" sz="1500">
                <a:solidFill>
                  <a:srgbClr val="203327"/>
                </a:solidFill>
              </a:rPr>
              <a:t>L</a:t>
            </a:r>
            <a:r>
              <a:rPr b="1" i="0" lang="en-US" sz="150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iving </a:t>
            </a:r>
            <a:r>
              <a:rPr b="1" lang="en-US" sz="1500">
                <a:solidFill>
                  <a:srgbClr val="203327"/>
                </a:solidFill>
              </a:rPr>
              <a:t>L</a:t>
            </a:r>
            <a:r>
              <a:rPr b="1" i="0" lang="en-US" sz="150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aboratory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2"/>
          <p:cNvSpPr/>
          <p:nvPr/>
        </p:nvSpPr>
        <p:spPr>
          <a:xfrm>
            <a:off x="6710812" y="2339102"/>
            <a:ext cx="4663500" cy="155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25" lIns="625" spcFirstLastPara="1" rIns="625" wrap="square" tIns="625">
            <a:normAutofit/>
          </a:bodyPr>
          <a:lstStyle/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Font typeface="Arial"/>
              <a:buChar char="●"/>
            </a:pPr>
            <a:r>
              <a:rPr b="0" i="0" lang="en-US" sz="110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Students work with an aquaponics system where fish waste feeds plants and plants help clean recirculating water</a:t>
            </a:r>
            <a:endParaRPr b="0" i="0" sz="110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Font typeface="Arial"/>
              <a:buChar char="●"/>
            </a:pPr>
            <a:r>
              <a:rPr b="0" i="0" lang="en-US" sz="110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The greenhouse supports agriculture, environmental stewardship, and controlled environment growing</a:t>
            </a:r>
            <a:endParaRPr b="0" i="0" sz="110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Students gain experience with crop production, greenhouse </a:t>
            </a:r>
            <a:endParaRPr sz="1100">
              <a:solidFill>
                <a:srgbClr val="203327"/>
              </a:solidFill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03327"/>
                </a:solidFill>
              </a:rPr>
              <a:t>management, water systems, pest management, and plant care</a:t>
            </a:r>
            <a:endParaRPr sz="1100">
              <a:solidFill>
                <a:srgbClr val="203327"/>
              </a:solidFill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Font typeface="Arial"/>
              <a:buChar char="●"/>
            </a:pPr>
            <a:r>
              <a:rPr b="0" i="0" lang="en-US" sz="110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Produce connects to the culinary arts programs, campus food access, and community support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2"/>
          <p:cNvSpPr/>
          <p:nvPr/>
        </p:nvSpPr>
        <p:spPr>
          <a:xfrm>
            <a:off x="6619372" y="4816245"/>
            <a:ext cx="4846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Font typeface="Arial"/>
              <a:buNone/>
            </a:pPr>
            <a:r>
              <a:rPr b="1" lang="en-US" sz="1500">
                <a:solidFill>
                  <a:srgbClr val="203327"/>
                </a:solidFill>
              </a:rPr>
              <a:t>A Model for Career-Connected Learning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2"/>
          <p:cNvSpPr/>
          <p:nvPr/>
        </p:nvSpPr>
        <p:spPr>
          <a:xfrm>
            <a:off x="6619372" y="5243679"/>
            <a:ext cx="4846200" cy="88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75" lIns="375" spcFirstLastPara="1" rIns="375" wrap="square" tIns="375">
            <a:norm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50"/>
              <a:buFont typeface="Arial"/>
              <a:buNone/>
            </a:pPr>
            <a:r>
              <a:rPr lang="en-US" sz="1150">
                <a:solidFill>
                  <a:srgbClr val="203327"/>
                </a:solidFill>
              </a:rPr>
              <a:t>SFCC demonstrates how a Growing Dome can support a broader academic program in controlled environment agriculture. It is especially relevant for schools exploring Career and Technical Education, sustainability, agriculture, culinary arts, aquaponics, and hydroponics.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EFE5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13" title="supervisi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8050" y="1539225"/>
            <a:ext cx="5927676" cy="4518901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13"/>
          <p:cNvSpPr/>
          <p:nvPr/>
        </p:nvSpPr>
        <p:spPr>
          <a:xfrm>
            <a:off x="502920" y="384048"/>
            <a:ext cx="8915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6B3F"/>
              </a:buClr>
              <a:buSzPts val="2800"/>
              <a:buFont typeface="Play"/>
              <a:buNone/>
            </a:pPr>
            <a:r>
              <a:rPr b="1" lang="en-US" sz="2800">
                <a:solidFill>
                  <a:srgbClr val="386641"/>
                </a:solidFill>
              </a:rPr>
              <a:t>Planning for Long-Term Success</a:t>
            </a:r>
            <a:endParaRPr i="0" sz="2800" u="none" cap="none" strike="noStrike">
              <a:solidFill>
                <a:srgbClr val="386641"/>
              </a:solidFill>
            </a:endParaRPr>
          </a:p>
        </p:txBody>
      </p:sp>
      <p:sp>
        <p:nvSpPr>
          <p:cNvPr id="231" name="Google Shape;231;p13"/>
          <p:cNvSpPr/>
          <p:nvPr/>
        </p:nvSpPr>
        <p:spPr>
          <a:xfrm>
            <a:off x="521208" y="896112"/>
            <a:ext cx="89611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5E675C"/>
                </a:solidFill>
              </a:rPr>
              <a:t>Growing Spaces offers a </a:t>
            </a:r>
            <a:r>
              <a:rPr b="0" i="0" lang="en-US" sz="1050" u="none" cap="none" strike="noStrike">
                <a:solidFill>
                  <a:srgbClr val="5E675C"/>
                </a:solidFill>
                <a:latin typeface="Arial"/>
                <a:ea typeface="Arial"/>
                <a:cs typeface="Arial"/>
                <a:sym typeface="Arial"/>
              </a:rPr>
              <a:t>toolkit designed to surface planning gaps before the project is funded or built.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13"/>
          <p:cNvSpPr/>
          <p:nvPr/>
        </p:nvSpPr>
        <p:spPr>
          <a:xfrm rot="-5400000">
            <a:off x="1152121" y="1098025"/>
            <a:ext cx="4518900" cy="54039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3"/>
          <p:cNvSpPr/>
          <p:nvPr/>
        </p:nvSpPr>
        <p:spPr>
          <a:xfrm>
            <a:off x="1238250" y="2226945"/>
            <a:ext cx="46635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Font typeface="Arial"/>
              <a:buNone/>
            </a:pPr>
            <a:r>
              <a:rPr b="1" lang="en-US" sz="1500">
                <a:solidFill>
                  <a:srgbClr val="203327"/>
                </a:solidFill>
              </a:rPr>
              <a:t>What a Strong Project Includes</a:t>
            </a:r>
            <a:endParaRPr sz="15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500"/>
              <a:buFont typeface="Arial"/>
              <a:buNone/>
            </a:pPr>
            <a:r>
              <a:t/>
            </a:r>
            <a:endParaRPr b="1" sz="1500">
              <a:solidFill>
                <a:srgbClr val="203327"/>
              </a:solidFill>
            </a:endParaRPr>
          </a:p>
        </p:txBody>
      </p:sp>
      <p:sp>
        <p:nvSpPr>
          <p:cNvPr id="234" name="Google Shape;234;p13"/>
          <p:cNvSpPr/>
          <p:nvPr/>
        </p:nvSpPr>
        <p:spPr>
          <a:xfrm>
            <a:off x="1433867" y="2407925"/>
            <a:ext cx="3924000" cy="352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25" lIns="625" spcFirstLastPara="1" rIns="625" wrap="square" tIns="625">
            <a:noAutofit/>
          </a:bodyPr>
          <a:lstStyle/>
          <a:p>
            <a:pPr indent="-30099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40"/>
              <a:buChar char="●"/>
            </a:pPr>
            <a:r>
              <a:rPr lang="en-US" sz="1140">
                <a:solidFill>
                  <a:srgbClr val="203327"/>
                </a:solidFill>
              </a:rPr>
              <a:t>A site the school owns, controls, or can use long term</a:t>
            </a:r>
            <a:endParaRPr sz="114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0">
              <a:solidFill>
                <a:srgbClr val="203327"/>
              </a:solidFill>
            </a:endParaRPr>
          </a:p>
          <a:p>
            <a:pPr indent="-30099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40"/>
              <a:buChar char="●"/>
            </a:pPr>
            <a:r>
              <a:rPr lang="en-US" sz="1140">
                <a:solidFill>
                  <a:srgbClr val="203327"/>
                </a:solidFill>
              </a:rPr>
              <a:t>A teacher, program lead, or garden coordinator </a:t>
            </a:r>
            <a:br>
              <a:rPr lang="en-US" sz="1140">
                <a:solidFill>
                  <a:srgbClr val="203327"/>
                </a:solidFill>
              </a:rPr>
            </a:br>
            <a:r>
              <a:rPr lang="en-US" sz="1140">
                <a:solidFill>
                  <a:srgbClr val="203327"/>
                </a:solidFill>
              </a:rPr>
              <a:t>who owns the project after installation</a:t>
            </a:r>
            <a:endParaRPr sz="114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0">
              <a:solidFill>
                <a:srgbClr val="203327"/>
              </a:solidFill>
            </a:endParaRPr>
          </a:p>
          <a:p>
            <a:pPr indent="-30099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40"/>
              <a:buChar char="●"/>
            </a:pPr>
            <a:r>
              <a:rPr lang="en-US" sz="1140">
                <a:solidFill>
                  <a:srgbClr val="203327"/>
                </a:solidFill>
              </a:rPr>
              <a:t>A student group, grade level, course, </a:t>
            </a:r>
            <a:br>
              <a:rPr lang="en-US" sz="1140">
                <a:solidFill>
                  <a:srgbClr val="203327"/>
                </a:solidFill>
              </a:rPr>
            </a:br>
            <a:r>
              <a:rPr lang="en-US" sz="1140">
                <a:solidFill>
                  <a:srgbClr val="203327"/>
                </a:solidFill>
              </a:rPr>
              <a:t>or community served</a:t>
            </a:r>
            <a:endParaRPr sz="114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0">
              <a:solidFill>
                <a:srgbClr val="203327"/>
              </a:solidFill>
            </a:endParaRPr>
          </a:p>
          <a:p>
            <a:pPr indent="-30099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40"/>
              <a:buChar char="●"/>
            </a:pPr>
            <a:r>
              <a:rPr lang="en-US" sz="1140">
                <a:solidFill>
                  <a:srgbClr val="203327"/>
                </a:solidFill>
              </a:rPr>
              <a:t>A realistic budget that includes more than </a:t>
            </a:r>
            <a:br>
              <a:rPr lang="en-US" sz="1140">
                <a:solidFill>
                  <a:srgbClr val="203327"/>
                </a:solidFill>
              </a:rPr>
            </a:br>
            <a:r>
              <a:rPr lang="en-US" sz="1140">
                <a:solidFill>
                  <a:srgbClr val="203327"/>
                </a:solidFill>
              </a:rPr>
              <a:t>the dome quote</a:t>
            </a:r>
            <a:endParaRPr sz="114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0">
              <a:solidFill>
                <a:srgbClr val="203327"/>
              </a:solidFill>
            </a:endParaRPr>
          </a:p>
          <a:p>
            <a:pPr indent="-30099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40"/>
              <a:buChar char="●"/>
            </a:pPr>
            <a:r>
              <a:rPr lang="en-US" sz="1140">
                <a:solidFill>
                  <a:srgbClr val="203327"/>
                </a:solidFill>
              </a:rPr>
              <a:t>A timeline that accounts for approvals, site work, delivery, installation, and first use</a:t>
            </a:r>
            <a:endParaRPr sz="1210">
              <a:solidFill>
                <a:srgbClr val="203327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EFE5"/>
        </a:solidFill>
      </p:bgPr>
    </p:bg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4"/>
          <p:cNvSpPr/>
          <p:nvPr/>
        </p:nvSpPr>
        <p:spPr>
          <a:xfrm>
            <a:off x="502920" y="384048"/>
            <a:ext cx="8915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6B3F"/>
              </a:buClr>
              <a:buSzPts val="2800"/>
              <a:buFont typeface="Play"/>
              <a:buNone/>
            </a:pPr>
            <a:r>
              <a:rPr b="1" i="0" lang="en-US" sz="2800" u="none" cap="none" strike="noStrike">
                <a:solidFill>
                  <a:srgbClr val="386641"/>
                </a:solidFill>
              </a:rPr>
              <a:t>Site and Compliance Questions to Answer Early</a:t>
            </a:r>
            <a:endParaRPr i="0" sz="2800" u="none" cap="none" strike="noStrike">
              <a:solidFill>
                <a:srgbClr val="386641"/>
              </a:solidFill>
            </a:endParaRPr>
          </a:p>
        </p:txBody>
      </p:sp>
      <p:sp>
        <p:nvSpPr>
          <p:cNvPr id="241" name="Google Shape;241;p14"/>
          <p:cNvSpPr/>
          <p:nvPr/>
        </p:nvSpPr>
        <p:spPr>
          <a:xfrm>
            <a:off x="521208" y="896112"/>
            <a:ext cx="89611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5E675C"/>
                </a:solidFill>
                <a:latin typeface="Arial"/>
                <a:ea typeface="Arial"/>
                <a:cs typeface="Arial"/>
                <a:sym typeface="Arial"/>
              </a:rPr>
              <a:t>Facilities, access, utilities, permitting, and foundation details can affect cost and schedule.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14"/>
          <p:cNvSpPr/>
          <p:nvPr/>
        </p:nvSpPr>
        <p:spPr>
          <a:xfrm>
            <a:off x="685800" y="1503045"/>
            <a:ext cx="3474600" cy="44805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4"/>
          <p:cNvSpPr/>
          <p:nvPr/>
        </p:nvSpPr>
        <p:spPr>
          <a:xfrm>
            <a:off x="941832" y="2051685"/>
            <a:ext cx="2999100" cy="376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Char char="❏"/>
            </a:pPr>
            <a:r>
              <a:rPr lang="en-US" sz="1100">
                <a:solidFill>
                  <a:srgbClr val="203327"/>
                </a:solidFill>
              </a:rPr>
              <a:t>Site map or wide-angle photo of the proposed location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Char char="❏"/>
            </a:pPr>
            <a:r>
              <a:rPr lang="en-US" sz="1100">
                <a:solidFill>
                  <a:srgbClr val="203327"/>
                </a:solidFill>
              </a:rPr>
              <a:t>Access path for delivery, contractors, and materials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Char char="❏"/>
            </a:pPr>
            <a:r>
              <a:rPr lang="en-US" sz="1100">
                <a:solidFill>
                  <a:srgbClr val="203327"/>
                </a:solidFill>
              </a:rPr>
              <a:t>Setbacks from property lines, buildings, utilities, and easements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Char char="❏"/>
            </a:pPr>
            <a:r>
              <a:rPr lang="en-US" sz="1100">
                <a:solidFill>
                  <a:srgbClr val="203327"/>
                </a:solidFill>
              </a:rPr>
              <a:t>Water, power, drainage, fencing, </a:t>
            </a:r>
            <a:br>
              <a:rPr lang="en-US" sz="1100">
                <a:solidFill>
                  <a:srgbClr val="203327"/>
                </a:solidFill>
              </a:rPr>
            </a:br>
            <a:r>
              <a:rPr lang="en-US" sz="1100">
                <a:solidFill>
                  <a:srgbClr val="203327"/>
                </a:solidFill>
              </a:rPr>
              <a:t>and winter access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Char char="❏"/>
            </a:pPr>
            <a:r>
              <a:rPr lang="en-US" sz="1100">
                <a:solidFill>
                  <a:srgbClr val="203327"/>
                </a:solidFill>
              </a:rPr>
              <a:t>Known permitting or inspection requirements</a:t>
            </a:r>
            <a:endParaRPr sz="1100">
              <a:solidFill>
                <a:srgbClr val="22301F"/>
              </a:solidFill>
            </a:endParaRPr>
          </a:p>
        </p:txBody>
      </p:sp>
      <p:sp>
        <p:nvSpPr>
          <p:cNvPr id="244" name="Google Shape;244;p14"/>
          <p:cNvSpPr/>
          <p:nvPr/>
        </p:nvSpPr>
        <p:spPr>
          <a:xfrm>
            <a:off x="941832" y="2086737"/>
            <a:ext cx="30174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2301F"/>
              </a:buClr>
              <a:buSzPts val="1500"/>
              <a:buFont typeface="Arial"/>
              <a:buNone/>
            </a:pPr>
            <a:r>
              <a:rPr b="1" lang="en-US" sz="1500">
                <a:solidFill>
                  <a:srgbClr val="22301F"/>
                </a:solidFill>
              </a:rPr>
              <a:t>Site Readiness Checklist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4"/>
          <p:cNvSpPr/>
          <p:nvPr/>
        </p:nvSpPr>
        <p:spPr>
          <a:xfrm>
            <a:off x="7955280" y="1503045"/>
            <a:ext cx="3474600" cy="44805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015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14"/>
          <p:cNvSpPr/>
          <p:nvPr/>
        </p:nvSpPr>
        <p:spPr>
          <a:xfrm>
            <a:off x="8211312" y="2051685"/>
            <a:ext cx="2999100" cy="376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Facilities or operations lead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Authority Having Jurisdiction, such as town, city, county, fire, or health officials as applicable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Contractor or foundation provider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Administration and finance lead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Program lead and safety/contact person</a:t>
            </a:r>
            <a:endParaRPr sz="1100">
              <a:solidFill>
                <a:srgbClr val="22301F"/>
              </a:solidFill>
            </a:endParaRPr>
          </a:p>
        </p:txBody>
      </p:sp>
      <p:sp>
        <p:nvSpPr>
          <p:cNvPr id="247" name="Google Shape;247;p14"/>
          <p:cNvSpPr/>
          <p:nvPr/>
        </p:nvSpPr>
        <p:spPr>
          <a:xfrm>
            <a:off x="8211312" y="2086662"/>
            <a:ext cx="30174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2301F"/>
              </a:buClr>
              <a:buSzPts val="1500"/>
              <a:buFont typeface="Arial"/>
              <a:buNone/>
            </a:pPr>
            <a:r>
              <a:rPr b="1" lang="en-US" sz="1500">
                <a:solidFill>
                  <a:srgbClr val="22301F"/>
                </a:solidFill>
              </a:rPr>
              <a:t>Recommended Review Partners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8" name="Google Shape;248;p14" title="site_constructio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6150" y="1503050"/>
            <a:ext cx="3195965" cy="448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EFE5"/>
        </a:solid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7"/>
          <p:cNvSpPr/>
          <p:nvPr/>
        </p:nvSpPr>
        <p:spPr>
          <a:xfrm>
            <a:off x="502920" y="384048"/>
            <a:ext cx="8915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6B3F"/>
              </a:buClr>
              <a:buSzPts val="2800"/>
              <a:buFont typeface="Play"/>
              <a:buNone/>
            </a:pPr>
            <a:r>
              <a:rPr b="1" i="0" lang="en-US" sz="2800" u="none" cap="none" strike="noStrike">
                <a:solidFill>
                  <a:srgbClr val="386641"/>
                </a:solidFill>
              </a:rPr>
              <a:t>Budget and </a:t>
            </a:r>
            <a:r>
              <a:rPr b="1" lang="en-US" sz="2800">
                <a:solidFill>
                  <a:srgbClr val="386641"/>
                </a:solidFill>
              </a:rPr>
              <a:t>Long-Term Project Costs</a:t>
            </a:r>
            <a:endParaRPr i="0" sz="2800" u="none" cap="none" strike="noStrike">
              <a:solidFill>
                <a:srgbClr val="386641"/>
              </a:solidFill>
            </a:endParaRPr>
          </a:p>
        </p:txBody>
      </p:sp>
      <p:sp>
        <p:nvSpPr>
          <p:cNvPr id="255" name="Google Shape;255;p17"/>
          <p:cNvSpPr/>
          <p:nvPr/>
        </p:nvSpPr>
        <p:spPr>
          <a:xfrm>
            <a:off x="521208" y="896112"/>
            <a:ext cx="89611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5E675C"/>
                </a:solidFill>
                <a:latin typeface="Arial"/>
                <a:ea typeface="Arial"/>
                <a:cs typeface="Arial"/>
                <a:sym typeface="Arial"/>
              </a:rPr>
              <a:t>A complete project budget includes more than the greenhouse kit.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17"/>
          <p:cNvSpPr/>
          <p:nvPr/>
        </p:nvSpPr>
        <p:spPr>
          <a:xfrm>
            <a:off x="1066800" y="1464950"/>
            <a:ext cx="4846200" cy="44805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7"/>
          <p:cNvSpPr/>
          <p:nvPr/>
        </p:nvSpPr>
        <p:spPr>
          <a:xfrm>
            <a:off x="6324598" y="1463025"/>
            <a:ext cx="4800600" cy="44805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015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17"/>
          <p:cNvSpPr/>
          <p:nvPr/>
        </p:nvSpPr>
        <p:spPr>
          <a:xfrm>
            <a:off x="1512445" y="2116455"/>
            <a:ext cx="4343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Font typeface="Arial"/>
              <a:buNone/>
            </a:pPr>
            <a:r>
              <a:rPr b="1" i="0" lang="en-US" sz="150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Capital </a:t>
            </a:r>
            <a:r>
              <a:rPr b="1" lang="en-US" sz="1500">
                <a:solidFill>
                  <a:srgbClr val="203327"/>
                </a:solidFill>
              </a:rPr>
              <a:t>C</a:t>
            </a:r>
            <a:r>
              <a:rPr b="1" i="0" lang="en-US" sz="150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osts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7"/>
          <p:cNvSpPr/>
          <p:nvPr/>
        </p:nvSpPr>
        <p:spPr>
          <a:xfrm>
            <a:off x="1575310" y="2268855"/>
            <a:ext cx="4160400" cy="347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25" lIns="625" spcFirstLastPara="1" rIns="625" wrap="square" tIns="625">
            <a:normAutofit/>
          </a:bodyPr>
          <a:lstStyle/>
          <a:p>
            <a:pPr indent="-30099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40"/>
              <a:buFont typeface="Arial"/>
              <a:buChar char="●"/>
            </a:pPr>
            <a:r>
              <a:rPr b="0" i="0" lang="en-US" sz="114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Growing Dome kit and options</a:t>
            </a:r>
            <a:endParaRPr b="0" i="0" sz="114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0">
              <a:solidFill>
                <a:srgbClr val="203327"/>
              </a:solidFill>
            </a:endParaRPr>
          </a:p>
          <a:p>
            <a:pPr indent="-30099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40"/>
              <a:buFont typeface="Arial"/>
              <a:buChar char="●"/>
            </a:pPr>
            <a:r>
              <a:rPr b="0" i="0" lang="en-US" sz="114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Freight and delivery</a:t>
            </a:r>
            <a:endParaRPr b="0" i="0" sz="114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0">
              <a:solidFill>
                <a:srgbClr val="203327"/>
              </a:solidFill>
            </a:endParaRPr>
          </a:p>
          <a:p>
            <a:pPr indent="-30099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40"/>
              <a:buFont typeface="Arial"/>
              <a:buChar char="●"/>
            </a:pPr>
            <a:r>
              <a:rPr b="0" i="0" lang="en-US" sz="114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Foundation and site work</a:t>
            </a:r>
            <a:endParaRPr b="0" i="0" sz="114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0">
              <a:solidFill>
                <a:srgbClr val="203327"/>
              </a:solidFill>
            </a:endParaRPr>
          </a:p>
          <a:p>
            <a:pPr indent="-30099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40"/>
              <a:buFont typeface="Arial"/>
              <a:buChar char="●"/>
            </a:pPr>
            <a:r>
              <a:rPr b="0" i="0" lang="en-US" sz="114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Utilities, water, drainage, fencing, or access</a:t>
            </a:r>
            <a:endParaRPr b="0" i="0" sz="114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0">
              <a:solidFill>
                <a:srgbClr val="203327"/>
              </a:solidFill>
            </a:endParaRPr>
          </a:p>
          <a:p>
            <a:pPr indent="-30099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40"/>
              <a:buFont typeface="Arial"/>
              <a:buChar char="●"/>
            </a:pPr>
            <a:r>
              <a:rPr b="0" i="0" lang="en-US" sz="114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Installation labor or contractor costs</a:t>
            </a:r>
            <a:endParaRPr b="0" i="0" sz="114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0">
              <a:solidFill>
                <a:srgbClr val="203327"/>
              </a:solidFill>
            </a:endParaRPr>
          </a:p>
          <a:p>
            <a:pPr indent="-30099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40"/>
              <a:buFont typeface="Arial"/>
              <a:buChar char="●"/>
            </a:pPr>
            <a:r>
              <a:rPr b="0" i="0" lang="en-US" sz="114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Garden beds, soil, irrigation, tools, and supplies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7"/>
          <p:cNvSpPr/>
          <p:nvPr/>
        </p:nvSpPr>
        <p:spPr>
          <a:xfrm>
            <a:off x="6781750" y="2116455"/>
            <a:ext cx="4343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Font typeface="Arial"/>
              <a:buNone/>
            </a:pPr>
            <a:r>
              <a:rPr b="1" i="0" lang="en-US" sz="150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Ongoing </a:t>
            </a:r>
            <a:r>
              <a:rPr b="1" lang="en-US" sz="1500">
                <a:solidFill>
                  <a:srgbClr val="203327"/>
                </a:solidFill>
              </a:rPr>
              <a:t>Co</a:t>
            </a:r>
            <a:r>
              <a:rPr b="1" i="0" lang="en-US" sz="150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sts and </a:t>
            </a:r>
            <a:r>
              <a:rPr b="1" lang="en-US" sz="1500">
                <a:solidFill>
                  <a:srgbClr val="203327"/>
                </a:solidFill>
              </a:rPr>
              <a:t>C</a:t>
            </a:r>
            <a:r>
              <a:rPr b="1" i="0" lang="en-US" sz="150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apacity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17"/>
          <p:cNvSpPr/>
          <p:nvPr/>
        </p:nvSpPr>
        <p:spPr>
          <a:xfrm>
            <a:off x="6930390" y="2177480"/>
            <a:ext cx="4160400" cy="347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25" lIns="625" spcFirstLastPara="1" rIns="625" wrap="square" tIns="625">
            <a:normAutofit/>
          </a:bodyPr>
          <a:lstStyle/>
          <a:p>
            <a:pPr indent="-30099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40"/>
              <a:buFont typeface="Arial"/>
              <a:buChar char="●"/>
            </a:pPr>
            <a:r>
              <a:rPr b="0" i="0" lang="en-US" sz="114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Program supplies and curriculum materials</a:t>
            </a:r>
            <a:endParaRPr b="0" i="0" sz="114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0">
              <a:solidFill>
                <a:srgbClr val="203327"/>
              </a:solidFill>
            </a:endParaRPr>
          </a:p>
          <a:p>
            <a:pPr indent="-30099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40"/>
              <a:buFont typeface="Arial"/>
              <a:buChar char="●"/>
            </a:pPr>
            <a:r>
              <a:rPr b="0" i="0" lang="en-US" sz="114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Seeds, soil amendments, pest control, </a:t>
            </a:r>
            <a:br>
              <a:rPr b="0" i="0" lang="en-US" sz="114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14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and replacement parts</a:t>
            </a:r>
            <a:endParaRPr b="0" i="0" sz="114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0">
              <a:solidFill>
                <a:srgbClr val="203327"/>
              </a:solidFill>
            </a:endParaRPr>
          </a:p>
          <a:p>
            <a:pPr indent="-30099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40"/>
              <a:buFont typeface="Arial"/>
              <a:buChar char="●"/>
            </a:pPr>
            <a:r>
              <a:rPr b="0" i="0" lang="en-US" sz="114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Staff, volunteer, or partner time</a:t>
            </a:r>
            <a:endParaRPr b="0" i="0" sz="114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0">
              <a:solidFill>
                <a:srgbClr val="203327"/>
              </a:solidFill>
            </a:endParaRPr>
          </a:p>
          <a:p>
            <a:pPr indent="-30099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40"/>
              <a:buFont typeface="Arial"/>
              <a:buChar char="●"/>
            </a:pPr>
            <a:r>
              <a:rPr b="0" i="0" lang="en-US" sz="114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Maintenance and future replacement reserve</a:t>
            </a:r>
            <a:endParaRPr b="0" i="0" sz="114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0">
              <a:solidFill>
                <a:srgbClr val="203327"/>
              </a:solidFill>
            </a:endParaRPr>
          </a:p>
          <a:p>
            <a:pPr indent="-30099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40"/>
              <a:buFont typeface="Arial"/>
              <a:buChar char="●"/>
            </a:pPr>
            <a:r>
              <a:rPr b="0" i="0" lang="en-US" sz="114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Reporting, harvest logs, and evaluation</a:t>
            </a:r>
            <a:endParaRPr b="0" i="0" sz="114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0">
              <a:solidFill>
                <a:srgbClr val="203327"/>
              </a:solidFill>
            </a:endParaRPr>
          </a:p>
          <a:p>
            <a:pPr indent="-30099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40"/>
              <a:buFont typeface="Arial"/>
              <a:buChar char="●"/>
            </a:pPr>
            <a:r>
              <a:rPr b="0" i="0" lang="en-US" sz="114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Summer care and school break coverage</a:t>
            </a:r>
            <a:endParaRPr b="0" i="0" sz="11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EFE5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6"/>
          <p:cNvSpPr/>
          <p:nvPr/>
        </p:nvSpPr>
        <p:spPr>
          <a:xfrm>
            <a:off x="502920" y="384048"/>
            <a:ext cx="8915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6B3F"/>
              </a:buClr>
              <a:buSzPts val="2800"/>
              <a:buFont typeface="Play"/>
              <a:buNone/>
            </a:pPr>
            <a:r>
              <a:rPr b="1" i="0" lang="en-US" sz="2800" u="none" cap="none" strike="noStrike">
                <a:solidFill>
                  <a:srgbClr val="386641"/>
                </a:solidFill>
              </a:rPr>
              <a:t>Growing Dome Award Opportunity</a:t>
            </a:r>
            <a:endParaRPr i="0" sz="2800" u="none" cap="none" strike="noStrike">
              <a:solidFill>
                <a:srgbClr val="386641"/>
              </a:solidFill>
            </a:endParaRPr>
          </a:p>
        </p:txBody>
      </p:sp>
      <p:sp>
        <p:nvSpPr>
          <p:cNvPr id="268" name="Google Shape;268;p16"/>
          <p:cNvSpPr/>
          <p:nvPr/>
        </p:nvSpPr>
        <p:spPr>
          <a:xfrm>
            <a:off x="521208" y="896112"/>
            <a:ext cx="89611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5E675C"/>
                </a:solidFill>
              </a:rPr>
              <a:t>S</a:t>
            </a:r>
            <a:r>
              <a:rPr b="0" i="0" lang="en-US" sz="1050" u="none" cap="none" strike="noStrike">
                <a:solidFill>
                  <a:srgbClr val="5E675C"/>
                </a:solidFill>
                <a:latin typeface="Arial"/>
                <a:ea typeface="Arial"/>
                <a:cs typeface="Arial"/>
                <a:sym typeface="Arial"/>
              </a:rPr>
              <a:t>chools can use the toolkit to apply for Growing Spaces’ annual award program.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6"/>
          <p:cNvSpPr/>
          <p:nvPr/>
        </p:nvSpPr>
        <p:spPr>
          <a:xfrm>
            <a:off x="1066800" y="1464950"/>
            <a:ext cx="4846200" cy="41889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16"/>
          <p:cNvSpPr/>
          <p:nvPr/>
        </p:nvSpPr>
        <p:spPr>
          <a:xfrm>
            <a:off x="6324600" y="1463025"/>
            <a:ext cx="4800600" cy="41889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015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6"/>
          <p:cNvSpPr/>
          <p:nvPr/>
        </p:nvSpPr>
        <p:spPr>
          <a:xfrm>
            <a:off x="1512445" y="2116455"/>
            <a:ext cx="4343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Font typeface="Arial"/>
              <a:buNone/>
            </a:pPr>
            <a:r>
              <a:rPr b="1" lang="en-US" sz="1500">
                <a:solidFill>
                  <a:srgbClr val="203327"/>
                </a:solidFill>
              </a:rPr>
              <a:t>Program Fit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6"/>
          <p:cNvSpPr/>
          <p:nvPr/>
        </p:nvSpPr>
        <p:spPr>
          <a:xfrm>
            <a:off x="1575300" y="2343150"/>
            <a:ext cx="3758700" cy="27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25" lIns="625" spcFirstLastPara="1" rIns="625" wrap="square" tIns="625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Designed for schools, nonprofits, tribal organizations, public agencies, and community groups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Supports projects connected to education, food security, therapeutic use, or community impact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Applicants submit a focused packet rather than every document in the full toolkit</a:t>
            </a:r>
            <a:endParaRPr sz="1100">
              <a:solidFill>
                <a:srgbClr val="203327"/>
              </a:solidFill>
            </a:endParaRPr>
          </a:p>
        </p:txBody>
      </p:sp>
      <p:sp>
        <p:nvSpPr>
          <p:cNvPr id="273" name="Google Shape;273;p16"/>
          <p:cNvSpPr/>
          <p:nvPr/>
        </p:nvSpPr>
        <p:spPr>
          <a:xfrm>
            <a:off x="6781750" y="2116455"/>
            <a:ext cx="4343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Font typeface="Arial"/>
              <a:buNone/>
            </a:pPr>
            <a:r>
              <a:rPr b="1" lang="en-US" sz="1500">
                <a:solidFill>
                  <a:srgbClr val="203327"/>
                </a:solidFill>
              </a:rPr>
              <a:t>Application Timeline and Planning</a:t>
            </a:r>
            <a:endParaRPr b="1" sz="1500">
              <a:solidFill>
                <a:srgbClr val="203327"/>
              </a:solidFill>
            </a:endParaRPr>
          </a:p>
        </p:txBody>
      </p:sp>
      <p:sp>
        <p:nvSpPr>
          <p:cNvPr id="274" name="Google Shape;274;p16"/>
          <p:cNvSpPr/>
          <p:nvPr/>
        </p:nvSpPr>
        <p:spPr>
          <a:xfrm>
            <a:off x="6930390" y="2177480"/>
            <a:ext cx="4160400" cy="347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25" lIns="625" spcFirstLastPara="1" rIns="625" wrap="square" tIns="625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Application cycle runs from Jun 1 through Sept 30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Review occurs in Oct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Award is announced Nov 1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Installation should occur within 12 months of awarding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Strong applicants identify site readiness, funding gaps, outcomes, and Year 1 capacity</a:t>
            </a:r>
            <a:endParaRPr sz="1100">
              <a:solidFill>
                <a:srgbClr val="203327"/>
              </a:solidFill>
            </a:endParaRPr>
          </a:p>
        </p:txBody>
      </p:sp>
      <p:sp>
        <p:nvSpPr>
          <p:cNvPr id="275" name="Google Shape;275;p16"/>
          <p:cNvSpPr/>
          <p:nvPr/>
        </p:nvSpPr>
        <p:spPr>
          <a:xfrm>
            <a:off x="0" y="5997700"/>
            <a:ext cx="121920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5E675C"/>
                </a:solidFill>
              </a:rPr>
              <a:t>Note: Schools and nonprofits are eligible for Growing Spaces’ 6% discount whether or not they apply for the Growing Dome Award.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EFE5"/>
        </a:solid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1"/>
          <p:cNvSpPr/>
          <p:nvPr/>
        </p:nvSpPr>
        <p:spPr>
          <a:xfrm>
            <a:off x="1066800" y="1464950"/>
            <a:ext cx="4846200" cy="44805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21"/>
          <p:cNvSpPr/>
          <p:nvPr/>
        </p:nvSpPr>
        <p:spPr>
          <a:xfrm>
            <a:off x="6324598" y="1463025"/>
            <a:ext cx="4800600" cy="44805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015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1"/>
          <p:cNvSpPr/>
          <p:nvPr/>
        </p:nvSpPr>
        <p:spPr>
          <a:xfrm>
            <a:off x="502920" y="384048"/>
            <a:ext cx="8915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6B3F"/>
              </a:buClr>
              <a:buSzPts val="2800"/>
              <a:buFont typeface="Play"/>
              <a:buNone/>
            </a:pPr>
            <a:r>
              <a:rPr b="1" i="0" lang="en-US" sz="2800" u="none" cap="none" strike="noStrike">
                <a:solidFill>
                  <a:srgbClr val="386641"/>
                </a:solidFill>
              </a:rPr>
              <a:t>Requested Board Action</a:t>
            </a:r>
            <a:endParaRPr i="0" sz="2800" u="none" cap="none" strike="noStrike">
              <a:solidFill>
                <a:srgbClr val="386641"/>
              </a:solidFill>
            </a:endParaRPr>
          </a:p>
        </p:txBody>
      </p:sp>
      <p:sp>
        <p:nvSpPr>
          <p:cNvPr id="284" name="Google Shape;284;p21"/>
          <p:cNvSpPr/>
          <p:nvPr/>
        </p:nvSpPr>
        <p:spPr>
          <a:xfrm>
            <a:off x="521208" y="896112"/>
            <a:ext cx="89611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5E675C"/>
                </a:solidFill>
                <a:latin typeface="Arial"/>
                <a:ea typeface="Arial"/>
                <a:cs typeface="Arial"/>
                <a:sym typeface="Arial"/>
              </a:rPr>
              <a:t>Approve the next step so the project team can refine the site, budget, timeline, and funding plan.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21"/>
          <p:cNvSpPr/>
          <p:nvPr/>
        </p:nvSpPr>
        <p:spPr>
          <a:xfrm>
            <a:off x="1512445" y="2116455"/>
            <a:ext cx="4343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Font typeface="Arial"/>
              <a:buNone/>
            </a:pPr>
            <a:r>
              <a:rPr b="1" lang="en-US" sz="1500">
                <a:solidFill>
                  <a:srgbClr val="203327"/>
                </a:solidFill>
              </a:rPr>
              <a:t>Decision Options</a:t>
            </a:r>
            <a:endParaRPr b="1" sz="1500">
              <a:solidFill>
                <a:srgbClr val="203327"/>
              </a:solidFill>
            </a:endParaRPr>
          </a:p>
        </p:txBody>
      </p:sp>
      <p:sp>
        <p:nvSpPr>
          <p:cNvPr id="286" name="Google Shape;286;p21"/>
          <p:cNvSpPr/>
          <p:nvPr/>
        </p:nvSpPr>
        <p:spPr>
          <a:xfrm>
            <a:off x="1575300" y="2743476"/>
            <a:ext cx="3758700" cy="27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25" lIns="625" spcFirstLastPara="1" rIns="625" wrap="square" tIns="625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Approve project exploration and site review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Authorize a project team to gather quotes </a:t>
            </a:r>
            <a:br>
              <a:rPr lang="en-US" sz="1100">
                <a:solidFill>
                  <a:srgbClr val="203327"/>
                </a:solidFill>
              </a:rPr>
            </a:br>
            <a:r>
              <a:rPr lang="en-US" sz="1100">
                <a:solidFill>
                  <a:srgbClr val="203327"/>
                </a:solidFill>
              </a:rPr>
              <a:t>and facilities input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Support a Growing Dome Award </a:t>
            </a:r>
            <a:br>
              <a:rPr lang="en-US" sz="1100">
                <a:solidFill>
                  <a:srgbClr val="203327"/>
                </a:solidFill>
              </a:rPr>
            </a:br>
            <a:r>
              <a:rPr lang="en-US" sz="1100">
                <a:solidFill>
                  <a:srgbClr val="203327"/>
                </a:solidFill>
              </a:rPr>
              <a:t>or external grant application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Approve fundraising, donor outreach, </a:t>
            </a:r>
            <a:br>
              <a:rPr lang="en-US" sz="1100">
                <a:solidFill>
                  <a:srgbClr val="203327"/>
                </a:solidFill>
              </a:rPr>
            </a:br>
            <a:r>
              <a:rPr lang="en-US" sz="1100">
                <a:solidFill>
                  <a:srgbClr val="203327"/>
                </a:solidFill>
              </a:rPr>
              <a:t>or partner development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Request a refined proposal with final budget, timeline, and operations plan</a:t>
            </a:r>
            <a:endParaRPr sz="1100">
              <a:solidFill>
                <a:srgbClr val="203327"/>
              </a:solidFill>
            </a:endParaRPr>
          </a:p>
        </p:txBody>
      </p:sp>
      <p:sp>
        <p:nvSpPr>
          <p:cNvPr id="287" name="Google Shape;287;p21"/>
          <p:cNvSpPr/>
          <p:nvPr/>
        </p:nvSpPr>
        <p:spPr>
          <a:xfrm>
            <a:off x="6781750" y="2116455"/>
            <a:ext cx="4343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Font typeface="Arial"/>
              <a:buNone/>
            </a:pPr>
            <a:r>
              <a:rPr b="1" lang="en-US" sz="1500">
                <a:solidFill>
                  <a:srgbClr val="203327"/>
                </a:solidFill>
              </a:rPr>
              <a:t>Proposed Standards for Moving Forward</a:t>
            </a:r>
            <a:endParaRPr b="1" sz="1600">
              <a:solidFill>
                <a:srgbClr val="203327"/>
              </a:solidFill>
            </a:endParaRPr>
          </a:p>
        </p:txBody>
      </p:sp>
      <p:sp>
        <p:nvSpPr>
          <p:cNvPr id="288" name="Google Shape;288;p21"/>
          <p:cNvSpPr/>
          <p:nvPr/>
        </p:nvSpPr>
        <p:spPr>
          <a:xfrm>
            <a:off x="6930390" y="2177480"/>
            <a:ext cx="4160400" cy="347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25" lIns="625" spcFirstLastPara="1" rIns="625" wrap="square" tIns="625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Prioritizing educational purpose and student benefit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Identified site and compliance path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Realistic funding and Total Cost of Ownership plan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Clear operations and stewardship plan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Define measurable Year 1 outcomes</a:t>
            </a:r>
            <a:endParaRPr sz="1100">
              <a:solidFill>
                <a:srgbClr val="203327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86641"/>
        </a:solid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3"/>
          <p:cNvSpPr/>
          <p:nvPr/>
        </p:nvSpPr>
        <p:spPr>
          <a:xfrm>
            <a:off x="640080" y="2377440"/>
            <a:ext cx="484632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Play"/>
              <a:buNone/>
            </a:pPr>
            <a:r>
              <a:rPr b="1" i="0" lang="en-US" sz="3800" u="none" cap="none" strike="noStrike">
                <a:solidFill>
                  <a:srgbClr val="FFFFFF"/>
                </a:solidFill>
              </a:rPr>
              <a:t>Appendix</a:t>
            </a:r>
            <a:endParaRPr i="0" sz="3800" u="none" cap="none" strike="noStrike">
              <a:solidFill>
                <a:schemeClr val="dk1"/>
              </a:solidFill>
            </a:endParaRPr>
          </a:p>
        </p:txBody>
      </p:sp>
      <p:sp>
        <p:nvSpPr>
          <p:cNvPr id="295" name="Google Shape;295;p23"/>
          <p:cNvSpPr/>
          <p:nvPr/>
        </p:nvSpPr>
        <p:spPr>
          <a:xfrm>
            <a:off x="658368" y="3063240"/>
            <a:ext cx="50292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EAF2E4"/>
              </a:buClr>
              <a:buSzPts val="1300"/>
              <a:buFont typeface="Arial"/>
              <a:buNone/>
            </a:pPr>
            <a:r>
              <a:rPr lang="en-US" sz="1300">
                <a:solidFill>
                  <a:schemeClr val="lt1"/>
                </a:solidFill>
              </a:rPr>
              <a:t>Resources and supporting information</a:t>
            </a:r>
            <a:r>
              <a:rPr b="0" i="0" lang="en-US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for </a:t>
            </a:r>
            <a:r>
              <a:rPr lang="en-US" sz="1300">
                <a:solidFill>
                  <a:schemeClr val="lt1"/>
                </a:solidFill>
              </a:rPr>
              <a:t>r</a:t>
            </a:r>
            <a:r>
              <a:rPr b="0" i="0" lang="en-US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eview</a:t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23"/>
          <p:cNvSpPr/>
          <p:nvPr/>
        </p:nvSpPr>
        <p:spPr>
          <a:xfrm>
            <a:off x="4995678" y="5601446"/>
            <a:ext cx="59676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lang="en-US" sz="1050">
                <a:solidFill>
                  <a:schemeClr val="lt1"/>
                </a:solidFill>
              </a:rPr>
              <a:t>Photo </a:t>
            </a:r>
            <a:r>
              <a:rPr lang="en-US" sz="1050">
                <a:solidFill>
                  <a:schemeClr val="lt1"/>
                </a:solidFill>
              </a:rPr>
              <a:t>courtesy</a:t>
            </a:r>
            <a:r>
              <a:rPr lang="en-US" sz="1050">
                <a:solidFill>
                  <a:schemeClr val="lt1"/>
                </a:solidFill>
              </a:rPr>
              <a:t> of Steven Schultz, Lacombe Composite High School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7" name="Google Shape;297;p23" title="beekeeper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9418" y="860150"/>
            <a:ext cx="6199632" cy="47262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EFE5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5"/>
          <p:cNvSpPr/>
          <p:nvPr/>
        </p:nvSpPr>
        <p:spPr>
          <a:xfrm>
            <a:off x="9342180" y="6669858"/>
            <a:ext cx="2331600" cy="9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"/>
              <a:buFont typeface="Arial"/>
              <a:buNone/>
            </a:pPr>
            <a:r>
              <a:rPr lang="en-US" sz="680">
                <a:solidFill>
                  <a:srgbClr val="FFFFFF"/>
                </a:solidFill>
              </a:rPr>
              <a:t>Appendix</a:t>
            </a:r>
            <a:endParaRPr b="0" i="0" sz="68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25"/>
          <p:cNvSpPr/>
          <p:nvPr/>
        </p:nvSpPr>
        <p:spPr>
          <a:xfrm>
            <a:off x="609660" y="1561189"/>
            <a:ext cx="5349300" cy="8961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270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25"/>
          <p:cNvSpPr/>
          <p:nvPr/>
        </p:nvSpPr>
        <p:spPr>
          <a:xfrm>
            <a:off x="810828" y="1699977"/>
            <a:ext cx="48462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1320"/>
              <a:buFont typeface="Arial"/>
              <a:buNone/>
            </a:pPr>
            <a:r>
              <a:rPr b="1" i="0" lang="en-US" sz="1320" u="none" cap="none" strike="noStrike">
                <a:solidFill>
                  <a:srgbClr val="386641"/>
                </a:solidFill>
                <a:latin typeface="Arial"/>
                <a:ea typeface="Arial"/>
                <a:cs typeface="Arial"/>
                <a:sym typeface="Arial"/>
              </a:rPr>
              <a:t>Geodesic </a:t>
            </a:r>
            <a:r>
              <a:rPr b="1" lang="en-US" sz="1320">
                <a:solidFill>
                  <a:srgbClr val="386641"/>
                </a:solidFill>
              </a:rPr>
              <a:t>S</a:t>
            </a:r>
            <a:r>
              <a:rPr b="1" i="0" lang="en-US" sz="1320" u="none" cap="none" strike="noStrike">
                <a:solidFill>
                  <a:srgbClr val="386641"/>
                </a:solidFill>
                <a:latin typeface="Arial"/>
                <a:ea typeface="Arial"/>
                <a:cs typeface="Arial"/>
                <a:sym typeface="Arial"/>
              </a:rPr>
              <a:t>hape</a:t>
            </a:r>
            <a:endParaRPr b="0" i="0" sz="132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5"/>
          <p:cNvSpPr/>
          <p:nvPr/>
        </p:nvSpPr>
        <p:spPr>
          <a:xfrm>
            <a:off x="810828" y="2073783"/>
            <a:ext cx="4846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>
                <a:solidFill>
                  <a:srgbClr val="373533"/>
                </a:solidFill>
              </a:rPr>
              <a:t>The geodesic dome shape is naturally wind-resistant &amp; strong.</a:t>
            </a:r>
            <a:endParaRPr sz="1100">
              <a:solidFill>
                <a:srgbClr val="373533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2301F"/>
              </a:buClr>
              <a:buSzPts val="910"/>
              <a:buFont typeface="Arial"/>
              <a:buNone/>
            </a:pPr>
            <a:r>
              <a:t/>
            </a:r>
            <a:endParaRPr sz="910">
              <a:solidFill>
                <a:srgbClr val="22301F"/>
              </a:solidFill>
            </a:endParaRPr>
          </a:p>
        </p:txBody>
      </p:sp>
      <p:sp>
        <p:nvSpPr>
          <p:cNvPr id="307" name="Google Shape;307;p25"/>
          <p:cNvSpPr/>
          <p:nvPr/>
        </p:nvSpPr>
        <p:spPr>
          <a:xfrm>
            <a:off x="6278940" y="1561189"/>
            <a:ext cx="5349300" cy="8961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270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25"/>
          <p:cNvSpPr/>
          <p:nvPr/>
        </p:nvSpPr>
        <p:spPr>
          <a:xfrm>
            <a:off x="6480108" y="1699977"/>
            <a:ext cx="48462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1320"/>
              <a:buFont typeface="Arial"/>
              <a:buNone/>
            </a:pPr>
            <a:r>
              <a:rPr b="1" i="0" lang="en-US" sz="1320" u="none" cap="none" strike="noStrike">
                <a:solidFill>
                  <a:srgbClr val="386641"/>
                </a:solidFill>
                <a:latin typeface="Arial"/>
                <a:ea typeface="Arial"/>
                <a:cs typeface="Arial"/>
                <a:sym typeface="Arial"/>
              </a:rPr>
              <a:t>Polycarbonate </a:t>
            </a:r>
            <a:r>
              <a:rPr b="1" lang="en-US" sz="1320">
                <a:solidFill>
                  <a:srgbClr val="386641"/>
                </a:solidFill>
              </a:rPr>
              <a:t>G</a:t>
            </a:r>
            <a:r>
              <a:rPr b="1" i="0" lang="en-US" sz="1320" u="none" cap="none" strike="noStrike">
                <a:solidFill>
                  <a:srgbClr val="386641"/>
                </a:solidFill>
                <a:latin typeface="Arial"/>
                <a:ea typeface="Arial"/>
                <a:cs typeface="Arial"/>
                <a:sym typeface="Arial"/>
              </a:rPr>
              <a:t>lazing</a:t>
            </a:r>
            <a:endParaRPr b="0" i="0" sz="132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25"/>
          <p:cNvSpPr/>
          <p:nvPr/>
        </p:nvSpPr>
        <p:spPr>
          <a:xfrm>
            <a:off x="6480108" y="1990957"/>
            <a:ext cx="4846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2301F"/>
              </a:buClr>
              <a:buSzPts val="910"/>
              <a:buFont typeface="Arial"/>
              <a:buNone/>
            </a:pPr>
            <a:r>
              <a:rPr b="0" i="0" lang="en-US" sz="1110" u="none" cap="none" strike="noStrike">
                <a:solidFill>
                  <a:srgbClr val="22301F"/>
                </a:solidFill>
                <a:latin typeface="Arial"/>
                <a:ea typeface="Arial"/>
                <a:cs typeface="Arial"/>
                <a:sym typeface="Arial"/>
              </a:rPr>
              <a:t>16mm multi-wall panels provide diffused light and insulation value.</a:t>
            </a:r>
            <a:endParaRPr b="0" i="0" sz="11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25"/>
          <p:cNvSpPr/>
          <p:nvPr/>
        </p:nvSpPr>
        <p:spPr>
          <a:xfrm>
            <a:off x="609660" y="2731621"/>
            <a:ext cx="5349300" cy="8961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270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25"/>
          <p:cNvSpPr/>
          <p:nvPr/>
        </p:nvSpPr>
        <p:spPr>
          <a:xfrm>
            <a:off x="810828" y="2868781"/>
            <a:ext cx="48462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1320"/>
              <a:buFont typeface="Arial"/>
              <a:buNone/>
            </a:pPr>
            <a:r>
              <a:rPr b="1" i="0" lang="en-US" sz="1320" u="none" cap="none" strike="noStrike">
                <a:solidFill>
                  <a:srgbClr val="386641"/>
                </a:solidFill>
                <a:latin typeface="Arial"/>
                <a:ea typeface="Arial"/>
                <a:cs typeface="Arial"/>
                <a:sym typeface="Arial"/>
              </a:rPr>
              <a:t>Above-</a:t>
            </a:r>
            <a:r>
              <a:rPr b="1" lang="en-US" sz="1320">
                <a:solidFill>
                  <a:srgbClr val="386641"/>
                </a:solidFill>
              </a:rPr>
              <a:t>G</a:t>
            </a:r>
            <a:r>
              <a:rPr b="1" i="0" lang="en-US" sz="1320" u="none" cap="none" strike="noStrike">
                <a:solidFill>
                  <a:srgbClr val="386641"/>
                </a:solidFill>
                <a:latin typeface="Arial"/>
                <a:ea typeface="Arial"/>
                <a:cs typeface="Arial"/>
                <a:sym typeface="Arial"/>
              </a:rPr>
              <a:t>round </a:t>
            </a:r>
            <a:r>
              <a:rPr b="1" lang="en-US" sz="1320">
                <a:solidFill>
                  <a:srgbClr val="386641"/>
                </a:solidFill>
              </a:rPr>
              <a:t>P</a:t>
            </a:r>
            <a:r>
              <a:rPr b="1" i="0" lang="en-US" sz="1320" u="none" cap="none" strike="noStrike">
                <a:solidFill>
                  <a:srgbClr val="386641"/>
                </a:solidFill>
                <a:latin typeface="Arial"/>
                <a:ea typeface="Arial"/>
                <a:cs typeface="Arial"/>
                <a:sym typeface="Arial"/>
              </a:rPr>
              <a:t>ond</a:t>
            </a:r>
            <a:endParaRPr b="0" i="0" sz="132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25"/>
          <p:cNvSpPr/>
          <p:nvPr/>
        </p:nvSpPr>
        <p:spPr>
          <a:xfrm>
            <a:off x="810828" y="3161389"/>
            <a:ext cx="4846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2301F"/>
              </a:buClr>
              <a:buSzPts val="910"/>
              <a:buFont typeface="Arial"/>
              <a:buNone/>
            </a:pPr>
            <a:r>
              <a:rPr b="0" i="0" lang="en-US" sz="1110" u="none" cap="none" strike="noStrike">
                <a:solidFill>
                  <a:srgbClr val="22301F"/>
                </a:solidFill>
                <a:latin typeface="Arial"/>
                <a:ea typeface="Arial"/>
                <a:cs typeface="Arial"/>
                <a:sym typeface="Arial"/>
              </a:rPr>
              <a:t>Thermal mass helps regulate interior temperature.</a:t>
            </a:r>
            <a:endParaRPr b="0" i="0" sz="11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25"/>
          <p:cNvSpPr/>
          <p:nvPr/>
        </p:nvSpPr>
        <p:spPr>
          <a:xfrm>
            <a:off x="6278940" y="2731621"/>
            <a:ext cx="5349300" cy="8961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270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25"/>
          <p:cNvSpPr/>
          <p:nvPr/>
        </p:nvSpPr>
        <p:spPr>
          <a:xfrm>
            <a:off x="6480108" y="2868781"/>
            <a:ext cx="48462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1320"/>
              <a:buFont typeface="Arial"/>
              <a:buNone/>
            </a:pPr>
            <a:r>
              <a:rPr b="1" i="0" lang="en-US" sz="1320" u="none" cap="none" strike="noStrike">
                <a:solidFill>
                  <a:srgbClr val="386641"/>
                </a:solidFill>
                <a:latin typeface="Arial"/>
                <a:ea typeface="Arial"/>
                <a:cs typeface="Arial"/>
                <a:sym typeface="Arial"/>
              </a:rPr>
              <a:t>North </a:t>
            </a:r>
            <a:r>
              <a:rPr b="1" lang="en-US" sz="1320">
                <a:solidFill>
                  <a:srgbClr val="386641"/>
                </a:solidFill>
              </a:rPr>
              <a:t>W</a:t>
            </a:r>
            <a:r>
              <a:rPr b="1" i="0" lang="en-US" sz="1320" u="none" cap="none" strike="noStrike">
                <a:solidFill>
                  <a:srgbClr val="386641"/>
                </a:solidFill>
                <a:latin typeface="Arial"/>
                <a:ea typeface="Arial"/>
                <a:cs typeface="Arial"/>
                <a:sym typeface="Arial"/>
              </a:rPr>
              <a:t>all </a:t>
            </a:r>
            <a:r>
              <a:rPr b="1" lang="en-US" sz="1320">
                <a:solidFill>
                  <a:srgbClr val="386641"/>
                </a:solidFill>
              </a:rPr>
              <a:t>I</a:t>
            </a:r>
            <a:r>
              <a:rPr b="1" i="0" lang="en-US" sz="1320" u="none" cap="none" strike="noStrike">
                <a:solidFill>
                  <a:srgbClr val="386641"/>
                </a:solidFill>
                <a:latin typeface="Arial"/>
                <a:ea typeface="Arial"/>
                <a:cs typeface="Arial"/>
                <a:sym typeface="Arial"/>
              </a:rPr>
              <a:t>nsulation</a:t>
            </a:r>
            <a:endParaRPr b="0" i="0" sz="132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25"/>
          <p:cNvSpPr/>
          <p:nvPr/>
        </p:nvSpPr>
        <p:spPr>
          <a:xfrm>
            <a:off x="6480108" y="3161389"/>
            <a:ext cx="4846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2301F"/>
              </a:buClr>
              <a:buSzPts val="910"/>
              <a:buFont typeface="Arial"/>
              <a:buNone/>
            </a:pPr>
            <a:r>
              <a:rPr b="0" i="0" lang="en-US" sz="1110" u="none" cap="none" strike="noStrike">
                <a:solidFill>
                  <a:srgbClr val="22301F"/>
                </a:solidFill>
                <a:latin typeface="Arial"/>
                <a:ea typeface="Arial"/>
                <a:cs typeface="Arial"/>
                <a:sym typeface="Arial"/>
              </a:rPr>
              <a:t>Reflects light and helps reduce winter heat loss.</a:t>
            </a:r>
            <a:endParaRPr b="0" i="0" sz="11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25"/>
          <p:cNvSpPr/>
          <p:nvPr/>
        </p:nvSpPr>
        <p:spPr>
          <a:xfrm>
            <a:off x="609660" y="3902053"/>
            <a:ext cx="5349300" cy="8961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270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25"/>
          <p:cNvSpPr/>
          <p:nvPr/>
        </p:nvSpPr>
        <p:spPr>
          <a:xfrm>
            <a:off x="810828" y="4039213"/>
            <a:ext cx="48462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1320"/>
              <a:buFont typeface="Arial"/>
              <a:buNone/>
            </a:pPr>
            <a:r>
              <a:rPr b="1" i="0" lang="en-US" sz="1320" u="none" cap="none" strike="noStrike">
                <a:solidFill>
                  <a:srgbClr val="386641"/>
                </a:solidFill>
                <a:latin typeface="Arial"/>
                <a:ea typeface="Arial"/>
                <a:cs typeface="Arial"/>
                <a:sym typeface="Arial"/>
              </a:rPr>
              <a:t>Automatic </a:t>
            </a:r>
            <a:r>
              <a:rPr b="1" lang="en-US" sz="1320">
                <a:solidFill>
                  <a:srgbClr val="386641"/>
                </a:solidFill>
              </a:rPr>
              <a:t>V</a:t>
            </a:r>
            <a:r>
              <a:rPr b="1" i="0" lang="en-US" sz="1320" u="none" cap="none" strike="noStrike">
                <a:solidFill>
                  <a:srgbClr val="386641"/>
                </a:solidFill>
                <a:latin typeface="Arial"/>
                <a:ea typeface="Arial"/>
                <a:cs typeface="Arial"/>
                <a:sym typeface="Arial"/>
              </a:rPr>
              <a:t>ents</a:t>
            </a:r>
            <a:endParaRPr b="0" i="0" sz="132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25"/>
          <p:cNvSpPr/>
          <p:nvPr/>
        </p:nvSpPr>
        <p:spPr>
          <a:xfrm>
            <a:off x="810828" y="4331821"/>
            <a:ext cx="4846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2301F"/>
              </a:buClr>
              <a:buSzPts val="910"/>
              <a:buFont typeface="Arial"/>
              <a:buNone/>
            </a:pPr>
            <a:r>
              <a:rPr b="0" i="0" lang="en-US" sz="1110" u="none" cap="none" strike="noStrike">
                <a:solidFill>
                  <a:srgbClr val="22301F"/>
                </a:solidFill>
                <a:latin typeface="Arial"/>
                <a:ea typeface="Arial"/>
                <a:cs typeface="Arial"/>
                <a:sym typeface="Arial"/>
              </a:rPr>
              <a:t>Heat-activated vents open and close without electricity.</a:t>
            </a:r>
            <a:endParaRPr b="0" i="0" sz="11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25"/>
          <p:cNvSpPr/>
          <p:nvPr/>
        </p:nvSpPr>
        <p:spPr>
          <a:xfrm>
            <a:off x="6278940" y="3902053"/>
            <a:ext cx="5349300" cy="8961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270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25"/>
          <p:cNvSpPr/>
          <p:nvPr/>
        </p:nvSpPr>
        <p:spPr>
          <a:xfrm>
            <a:off x="6480108" y="4039213"/>
            <a:ext cx="48462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1320"/>
              <a:buFont typeface="Arial"/>
              <a:buNone/>
            </a:pPr>
            <a:r>
              <a:rPr b="1" i="0" lang="en-US" sz="1320" u="none" cap="none" strike="noStrike">
                <a:solidFill>
                  <a:srgbClr val="386641"/>
                </a:solidFill>
                <a:latin typeface="Arial"/>
                <a:ea typeface="Arial"/>
                <a:cs typeface="Arial"/>
                <a:sym typeface="Arial"/>
              </a:rPr>
              <a:t>Undersoil </a:t>
            </a:r>
            <a:r>
              <a:rPr b="1" lang="en-US" sz="1320">
                <a:solidFill>
                  <a:srgbClr val="386641"/>
                </a:solidFill>
              </a:rPr>
              <a:t>S</a:t>
            </a:r>
            <a:r>
              <a:rPr b="1" i="0" lang="en-US" sz="1320" u="none" cap="none" strike="noStrike">
                <a:solidFill>
                  <a:srgbClr val="386641"/>
                </a:solidFill>
                <a:latin typeface="Arial"/>
                <a:ea typeface="Arial"/>
                <a:cs typeface="Arial"/>
                <a:sym typeface="Arial"/>
              </a:rPr>
              <a:t>ystem</a:t>
            </a:r>
            <a:endParaRPr b="0" i="0" sz="132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25"/>
          <p:cNvSpPr/>
          <p:nvPr/>
        </p:nvSpPr>
        <p:spPr>
          <a:xfrm>
            <a:off x="6480108" y="4331821"/>
            <a:ext cx="4846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2301F"/>
              </a:buClr>
              <a:buSzPts val="910"/>
              <a:buFont typeface="Arial"/>
              <a:buNone/>
            </a:pPr>
            <a:r>
              <a:rPr b="0" i="0" lang="en-US" sz="1110" u="none" cap="none" strike="noStrike">
                <a:solidFill>
                  <a:srgbClr val="22301F"/>
                </a:solidFill>
                <a:latin typeface="Arial"/>
                <a:ea typeface="Arial"/>
                <a:cs typeface="Arial"/>
                <a:sym typeface="Arial"/>
              </a:rPr>
              <a:t>Circulates </a:t>
            </a:r>
            <a:r>
              <a:rPr lang="en-US" sz="1110">
                <a:solidFill>
                  <a:srgbClr val="22301F"/>
                </a:solidFill>
              </a:rPr>
              <a:t>air throughout the greenhouse.</a:t>
            </a:r>
            <a:endParaRPr b="0" i="0" sz="11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25"/>
          <p:cNvSpPr/>
          <p:nvPr/>
        </p:nvSpPr>
        <p:spPr>
          <a:xfrm>
            <a:off x="609660" y="5072485"/>
            <a:ext cx="5349300" cy="8961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270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25"/>
          <p:cNvSpPr/>
          <p:nvPr/>
        </p:nvSpPr>
        <p:spPr>
          <a:xfrm>
            <a:off x="810828" y="5209645"/>
            <a:ext cx="48462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1320"/>
              <a:buFont typeface="Arial"/>
              <a:buNone/>
            </a:pPr>
            <a:r>
              <a:rPr b="1" i="0" lang="en-US" sz="1320" u="none" cap="none" strike="noStrike">
                <a:solidFill>
                  <a:srgbClr val="386641"/>
                </a:solidFill>
                <a:latin typeface="Arial"/>
                <a:ea typeface="Arial"/>
                <a:cs typeface="Arial"/>
                <a:sym typeface="Arial"/>
              </a:rPr>
              <a:t>Foundation </a:t>
            </a:r>
            <a:r>
              <a:rPr b="1" lang="en-US" sz="1320">
                <a:solidFill>
                  <a:srgbClr val="386641"/>
                </a:solidFill>
              </a:rPr>
              <a:t>W</a:t>
            </a:r>
            <a:r>
              <a:rPr b="1" i="0" lang="en-US" sz="1320" u="none" cap="none" strike="noStrike">
                <a:solidFill>
                  <a:srgbClr val="386641"/>
                </a:solidFill>
                <a:latin typeface="Arial"/>
                <a:ea typeface="Arial"/>
                <a:cs typeface="Arial"/>
                <a:sym typeface="Arial"/>
              </a:rPr>
              <a:t>all</a:t>
            </a:r>
            <a:endParaRPr b="0" i="0" sz="132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25"/>
          <p:cNvSpPr/>
          <p:nvPr/>
        </p:nvSpPr>
        <p:spPr>
          <a:xfrm>
            <a:off x="810828" y="5502253"/>
            <a:ext cx="4846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2301F"/>
              </a:buClr>
              <a:buSzPts val="910"/>
              <a:buFont typeface="Arial"/>
              <a:buNone/>
            </a:pPr>
            <a:r>
              <a:rPr b="0" i="0" lang="en-US" sz="1110" u="none" cap="none" strike="noStrike">
                <a:solidFill>
                  <a:srgbClr val="22301F"/>
                </a:solidFill>
                <a:latin typeface="Arial"/>
                <a:ea typeface="Arial"/>
                <a:cs typeface="Arial"/>
                <a:sym typeface="Arial"/>
              </a:rPr>
              <a:t>24-inch insulated wall raises the structure and adds stability.</a:t>
            </a:r>
            <a:endParaRPr b="0" i="0" sz="111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25"/>
          <p:cNvSpPr/>
          <p:nvPr/>
        </p:nvSpPr>
        <p:spPr>
          <a:xfrm>
            <a:off x="518220" y="246855"/>
            <a:ext cx="90525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386641"/>
                </a:solidFill>
                <a:latin typeface="Arial"/>
                <a:ea typeface="Arial"/>
                <a:cs typeface="Arial"/>
                <a:sym typeface="Arial"/>
              </a:rPr>
              <a:t>Appendix </a:t>
            </a:r>
            <a:r>
              <a:rPr b="1" lang="en-US" sz="2800">
                <a:solidFill>
                  <a:srgbClr val="386641"/>
                </a:solidFill>
              </a:rPr>
              <a:t>A</a:t>
            </a:r>
            <a:r>
              <a:rPr b="1" i="0" lang="en-US" sz="2800" u="none" cap="none" strike="noStrike">
                <a:solidFill>
                  <a:srgbClr val="38664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lang="en-US" sz="2800">
                <a:solidFill>
                  <a:srgbClr val="386641"/>
                </a:solidFill>
              </a:rPr>
              <a:t>S</a:t>
            </a:r>
            <a:r>
              <a:rPr b="1" i="0" lang="en-US" sz="2800" u="none" cap="none" strike="noStrike">
                <a:solidFill>
                  <a:srgbClr val="386641"/>
                </a:solidFill>
                <a:latin typeface="Arial"/>
                <a:ea typeface="Arial"/>
                <a:cs typeface="Arial"/>
                <a:sym typeface="Arial"/>
              </a:rPr>
              <a:t>even </a:t>
            </a:r>
            <a:r>
              <a:rPr b="1" lang="en-US" sz="2800">
                <a:solidFill>
                  <a:srgbClr val="386641"/>
                </a:solidFill>
              </a:rPr>
              <a:t>D</a:t>
            </a:r>
            <a:r>
              <a:rPr b="1" i="0" lang="en-US" sz="2800" u="none" cap="none" strike="noStrike">
                <a:solidFill>
                  <a:srgbClr val="386641"/>
                </a:solidFill>
                <a:latin typeface="Arial"/>
                <a:ea typeface="Arial"/>
                <a:cs typeface="Arial"/>
                <a:sym typeface="Arial"/>
              </a:rPr>
              <a:t>esign </a:t>
            </a:r>
            <a:r>
              <a:rPr b="1" lang="en-US" sz="2800">
                <a:solidFill>
                  <a:srgbClr val="386641"/>
                </a:solidFill>
              </a:rPr>
              <a:t>F</a:t>
            </a:r>
            <a:r>
              <a:rPr b="1" i="0" lang="en-US" sz="2800" u="none" cap="none" strike="noStrike">
                <a:solidFill>
                  <a:srgbClr val="386641"/>
                </a:solidFill>
                <a:latin typeface="Arial"/>
                <a:ea typeface="Arial"/>
                <a:cs typeface="Arial"/>
                <a:sym typeface="Arial"/>
              </a:rPr>
              <a:t>eatures</a:t>
            </a:r>
            <a:endParaRPr b="0" i="0" sz="2800" u="none" cap="none" strike="noStrike">
              <a:solidFill>
                <a:srgbClr val="3866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25"/>
          <p:cNvSpPr/>
          <p:nvPr/>
        </p:nvSpPr>
        <p:spPr>
          <a:xfrm>
            <a:off x="521208" y="896112"/>
            <a:ext cx="8961000" cy="23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5E675C"/>
                </a:solidFill>
                <a:latin typeface="Arial"/>
                <a:ea typeface="Arial"/>
                <a:cs typeface="Arial"/>
                <a:sym typeface="Arial"/>
              </a:rPr>
              <a:t>Design features that support durability, climate moderation, and year-round growing.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EFE5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"/>
          <p:cNvSpPr/>
          <p:nvPr/>
        </p:nvSpPr>
        <p:spPr>
          <a:xfrm rot="5400000">
            <a:off x="6839100" y="1284497"/>
            <a:ext cx="4418700" cy="49389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7200325" y="2965300"/>
            <a:ext cx="3743100" cy="195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03327"/>
                </a:solidFill>
              </a:rPr>
              <a:t>A Growing Dome greenhouse can turn science, food, ecology, climate, engineering, and nutrition into experiences students can observe, measure, grow, harvest, and share. </a:t>
            </a:r>
            <a:br>
              <a:rPr lang="en-US" sz="1100">
                <a:solidFill>
                  <a:srgbClr val="203327"/>
                </a:solidFill>
              </a:rPr>
            </a:br>
            <a:r>
              <a:rPr lang="en-US" sz="1100">
                <a:solidFill>
                  <a:srgbClr val="203327"/>
                </a:solidFill>
              </a:rPr>
              <a:t>It gives a school a visible, practical gardening project that can support learning during more of the year.</a:t>
            </a:r>
            <a:endParaRPr sz="1100">
              <a:solidFill>
                <a:srgbClr val="22301F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2301F"/>
              </a:buClr>
              <a:buSzPts val="1140"/>
              <a:buFont typeface="Arial"/>
              <a:buNone/>
            </a:pPr>
            <a:r>
              <a:t/>
            </a:r>
            <a:endParaRPr sz="1140">
              <a:solidFill>
                <a:srgbClr val="22301F"/>
              </a:solidFill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502920" y="384048"/>
            <a:ext cx="8915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6B3F"/>
              </a:buClr>
              <a:buSzPts val="2800"/>
              <a:buFont typeface="Play"/>
              <a:buNone/>
            </a:pPr>
            <a:r>
              <a:rPr b="1" i="0" lang="en-US" sz="2800" u="none" cap="none" strike="noStrike">
                <a:solidFill>
                  <a:srgbClr val="386641"/>
                </a:solidFill>
              </a:rPr>
              <a:t>Why This Project Matters</a:t>
            </a:r>
            <a:endParaRPr b="1" i="0" sz="2800" u="none" cap="none" strike="noStrike">
              <a:solidFill>
                <a:srgbClr val="386641"/>
              </a:solidFill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521208" y="896112"/>
            <a:ext cx="89611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b="0" i="0" lang="en-US" sz="1150" u="none" cap="none" strike="noStrike">
                <a:solidFill>
                  <a:srgbClr val="5E675C"/>
                </a:solidFill>
                <a:latin typeface="Arial"/>
                <a:ea typeface="Arial"/>
                <a:cs typeface="Arial"/>
                <a:sym typeface="Arial"/>
              </a:rPr>
              <a:t>Students learn differently when they can step into a living system.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7200330" y="2691095"/>
            <a:ext cx="46635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700"/>
              <a:buFont typeface="Arial"/>
              <a:buNone/>
            </a:pPr>
            <a:r>
              <a:rPr b="1" i="0" lang="en-US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year-round setting for hands-on learning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" name="Google Shape;38;p2" title="student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2770" y="1544600"/>
            <a:ext cx="5796231" cy="441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EFE5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9"/>
          <p:cNvSpPr/>
          <p:nvPr/>
        </p:nvSpPr>
        <p:spPr>
          <a:xfrm rot="10800000">
            <a:off x="1558076" y="4560643"/>
            <a:ext cx="2011800" cy="585300"/>
          </a:xfrm>
          <a:prstGeom prst="round1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8C8AE">
                <a:alpha val="9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29"/>
          <p:cNvSpPr/>
          <p:nvPr/>
        </p:nvSpPr>
        <p:spPr>
          <a:xfrm>
            <a:off x="3569759" y="4560642"/>
            <a:ext cx="5360400" cy="585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C8AE">
                <a:alpha val="9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29"/>
          <p:cNvSpPr/>
          <p:nvPr/>
        </p:nvSpPr>
        <p:spPr>
          <a:xfrm>
            <a:off x="502920" y="384048"/>
            <a:ext cx="8915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6B3F"/>
              </a:buClr>
              <a:buSzPts val="2800"/>
              <a:buFont typeface="Play"/>
              <a:buNone/>
            </a:pPr>
            <a:r>
              <a:rPr b="1" i="0" lang="en-US" sz="2800" u="none" cap="none" strike="noStrike">
                <a:solidFill>
                  <a:srgbClr val="386641"/>
                </a:solidFill>
              </a:rPr>
              <a:t>Appendix </a:t>
            </a:r>
            <a:r>
              <a:rPr b="1" lang="en-US" sz="2800">
                <a:solidFill>
                  <a:srgbClr val="386641"/>
                </a:solidFill>
              </a:rPr>
              <a:t>B</a:t>
            </a:r>
            <a:r>
              <a:rPr b="1" i="0" lang="en-US" sz="2800" u="none" cap="none" strike="noStrike">
                <a:solidFill>
                  <a:srgbClr val="386641"/>
                </a:solidFill>
              </a:rPr>
              <a:t>: Planning Timeline Template</a:t>
            </a:r>
            <a:endParaRPr i="0" sz="2800" u="none" cap="none" strike="noStrike">
              <a:solidFill>
                <a:srgbClr val="386641"/>
              </a:solidFill>
            </a:endParaRPr>
          </a:p>
        </p:txBody>
      </p:sp>
      <p:sp>
        <p:nvSpPr>
          <p:cNvPr id="335" name="Google Shape;335;p29"/>
          <p:cNvSpPr/>
          <p:nvPr/>
        </p:nvSpPr>
        <p:spPr>
          <a:xfrm>
            <a:off x="521208" y="896112"/>
            <a:ext cx="89611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5E675C"/>
                </a:solidFill>
                <a:latin typeface="Arial"/>
                <a:ea typeface="Arial"/>
                <a:cs typeface="Arial"/>
                <a:sym typeface="Arial"/>
              </a:rPr>
              <a:t>Start with the desired first-use date and work backward.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29"/>
          <p:cNvSpPr/>
          <p:nvPr/>
        </p:nvSpPr>
        <p:spPr>
          <a:xfrm flipH="1">
            <a:off x="1558076" y="1634563"/>
            <a:ext cx="2011800" cy="585300"/>
          </a:xfrm>
          <a:prstGeom prst="round1Rect">
            <a:avLst>
              <a:gd fmla="val 16667" name="adj"/>
            </a:avLst>
          </a:prstGeom>
          <a:solidFill>
            <a:srgbClr val="386641"/>
          </a:solidFill>
          <a:ln cap="flat" cmpd="sng" w="9525">
            <a:solidFill>
              <a:srgbClr val="D8C8AE">
                <a:alpha val="9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29"/>
          <p:cNvSpPr/>
          <p:nvPr/>
        </p:nvSpPr>
        <p:spPr>
          <a:xfrm>
            <a:off x="1612940" y="1707715"/>
            <a:ext cx="19020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80"/>
              <a:buFont typeface="Arial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Phase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29"/>
          <p:cNvSpPr/>
          <p:nvPr/>
        </p:nvSpPr>
        <p:spPr>
          <a:xfrm>
            <a:off x="3569759" y="1634558"/>
            <a:ext cx="5360400" cy="585300"/>
          </a:xfrm>
          <a:prstGeom prst="rect">
            <a:avLst/>
          </a:prstGeom>
          <a:solidFill>
            <a:srgbClr val="386641"/>
          </a:solidFill>
          <a:ln cap="flat" cmpd="sng" w="9525">
            <a:solidFill>
              <a:srgbClr val="D8C8AE">
                <a:alpha val="9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29"/>
          <p:cNvSpPr/>
          <p:nvPr/>
        </p:nvSpPr>
        <p:spPr>
          <a:xfrm>
            <a:off x="3624620" y="1707715"/>
            <a:ext cx="78912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80"/>
              <a:buFont typeface="Arial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Key tasks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9"/>
          <p:cNvSpPr/>
          <p:nvPr/>
        </p:nvSpPr>
        <p:spPr>
          <a:xfrm>
            <a:off x="1558076" y="2219779"/>
            <a:ext cx="2011800" cy="585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C8AE">
                <a:alpha val="9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29"/>
          <p:cNvSpPr/>
          <p:nvPr/>
        </p:nvSpPr>
        <p:spPr>
          <a:xfrm>
            <a:off x="1612940" y="4665806"/>
            <a:ext cx="19020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960"/>
              <a:buFont typeface="Arial"/>
              <a:buNone/>
            </a:pPr>
            <a:r>
              <a:rPr b="0" i="0" lang="en-US" sz="9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Planning</a:t>
            </a:r>
            <a:endParaRPr b="0" i="0" sz="9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29"/>
          <p:cNvSpPr/>
          <p:nvPr/>
        </p:nvSpPr>
        <p:spPr>
          <a:xfrm>
            <a:off x="3569759" y="2219775"/>
            <a:ext cx="5360400" cy="585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C8AE">
                <a:alpha val="9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29"/>
          <p:cNvSpPr/>
          <p:nvPr/>
        </p:nvSpPr>
        <p:spPr>
          <a:xfrm>
            <a:off x="3624620" y="4665806"/>
            <a:ext cx="78912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960"/>
              <a:buFont typeface="Arial"/>
              <a:buNone/>
            </a:pPr>
            <a:r>
              <a:rPr b="0" i="0" lang="en-US" sz="9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Project lead, student group, site review, quote, outcomes, board discussion</a:t>
            </a:r>
            <a:endParaRPr b="0" i="0" sz="9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29"/>
          <p:cNvSpPr/>
          <p:nvPr/>
        </p:nvSpPr>
        <p:spPr>
          <a:xfrm>
            <a:off x="1558076" y="2804995"/>
            <a:ext cx="2011800" cy="585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C8AE">
                <a:alpha val="9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29"/>
          <p:cNvSpPr/>
          <p:nvPr/>
        </p:nvSpPr>
        <p:spPr>
          <a:xfrm>
            <a:off x="3569759" y="2804992"/>
            <a:ext cx="5360400" cy="585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C8AE">
                <a:alpha val="9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29"/>
          <p:cNvSpPr/>
          <p:nvPr/>
        </p:nvSpPr>
        <p:spPr>
          <a:xfrm>
            <a:off x="1558076" y="3390211"/>
            <a:ext cx="2011800" cy="585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C8AE">
                <a:alpha val="9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29"/>
          <p:cNvSpPr/>
          <p:nvPr/>
        </p:nvSpPr>
        <p:spPr>
          <a:xfrm>
            <a:off x="1612940" y="3463376"/>
            <a:ext cx="19020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960"/>
              <a:buFont typeface="Arial"/>
              <a:buNone/>
            </a:pPr>
            <a:r>
              <a:rPr b="0" i="0" lang="en-US" sz="9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Site preparation</a:t>
            </a:r>
            <a:endParaRPr b="0" i="0" sz="9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29"/>
          <p:cNvSpPr/>
          <p:nvPr/>
        </p:nvSpPr>
        <p:spPr>
          <a:xfrm>
            <a:off x="3569759" y="3390208"/>
            <a:ext cx="5360400" cy="585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C8AE">
                <a:alpha val="9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29"/>
          <p:cNvSpPr/>
          <p:nvPr/>
        </p:nvSpPr>
        <p:spPr>
          <a:xfrm>
            <a:off x="3624620" y="3463376"/>
            <a:ext cx="78912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960"/>
              <a:buFont typeface="Arial"/>
              <a:buNone/>
            </a:pPr>
            <a:r>
              <a:rPr b="0" i="0" lang="en-US" sz="9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Permits, foundation, utilities, access, contractor schedule</a:t>
            </a:r>
            <a:endParaRPr b="0" i="0" sz="9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29"/>
          <p:cNvSpPr/>
          <p:nvPr/>
        </p:nvSpPr>
        <p:spPr>
          <a:xfrm>
            <a:off x="1558076" y="3975427"/>
            <a:ext cx="2011800" cy="585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C8AE">
                <a:alpha val="9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29"/>
          <p:cNvSpPr/>
          <p:nvPr/>
        </p:nvSpPr>
        <p:spPr>
          <a:xfrm>
            <a:off x="1612940" y="2878142"/>
            <a:ext cx="19020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960"/>
              <a:buFont typeface="Arial"/>
              <a:buNone/>
            </a:pPr>
            <a:r>
              <a:rPr b="0" i="0" lang="en-US" sz="9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Installation</a:t>
            </a:r>
            <a:endParaRPr b="0" i="0" sz="9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29"/>
          <p:cNvSpPr/>
          <p:nvPr/>
        </p:nvSpPr>
        <p:spPr>
          <a:xfrm>
            <a:off x="3569759" y="3975425"/>
            <a:ext cx="5360400" cy="585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C8AE">
                <a:alpha val="90196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29"/>
          <p:cNvSpPr/>
          <p:nvPr/>
        </p:nvSpPr>
        <p:spPr>
          <a:xfrm>
            <a:off x="3624620" y="2878142"/>
            <a:ext cx="78912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960"/>
              <a:buFont typeface="Arial"/>
              <a:buNone/>
            </a:pPr>
            <a:r>
              <a:rPr b="0" i="0" lang="en-US" sz="9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Order, manufacturing, freight, delivery, build, inspection if required</a:t>
            </a:r>
            <a:endParaRPr b="0" i="0" sz="9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29"/>
          <p:cNvSpPr/>
          <p:nvPr/>
        </p:nvSpPr>
        <p:spPr>
          <a:xfrm>
            <a:off x="1612940" y="2292945"/>
            <a:ext cx="19020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960"/>
              <a:buFont typeface="Arial"/>
              <a:buNone/>
            </a:pPr>
            <a:r>
              <a:rPr b="0" i="0" lang="en-US" sz="9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First use</a:t>
            </a:r>
            <a:endParaRPr b="0" i="0" sz="9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29"/>
          <p:cNvSpPr/>
          <p:nvPr/>
        </p:nvSpPr>
        <p:spPr>
          <a:xfrm>
            <a:off x="3624620" y="2292945"/>
            <a:ext cx="78912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960"/>
              <a:buFont typeface="Arial"/>
              <a:buNone/>
            </a:pPr>
            <a:r>
              <a:rPr b="0" i="0" lang="en-US" sz="9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Planting, lessons, harvest logs, safety routines, reporting</a:t>
            </a:r>
            <a:endParaRPr b="0" i="0" sz="9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29"/>
          <p:cNvSpPr/>
          <p:nvPr/>
        </p:nvSpPr>
        <p:spPr>
          <a:xfrm>
            <a:off x="0" y="5559550"/>
            <a:ext cx="121920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5E675C"/>
                </a:solidFill>
                <a:latin typeface="Arial"/>
                <a:ea typeface="Arial"/>
                <a:cs typeface="Arial"/>
                <a:sym typeface="Arial"/>
              </a:rPr>
              <a:t>Add buffer for school breaks, weather, permitting, contractor availability, and institutional approvals.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29"/>
          <p:cNvSpPr/>
          <p:nvPr/>
        </p:nvSpPr>
        <p:spPr>
          <a:xfrm>
            <a:off x="1612940" y="4048572"/>
            <a:ext cx="19020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960"/>
              <a:buFont typeface="Arial"/>
              <a:buNone/>
            </a:pPr>
            <a:r>
              <a:rPr b="0" i="0" lang="en-US" sz="9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Funding</a:t>
            </a:r>
            <a:endParaRPr b="0" i="0" sz="9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29"/>
          <p:cNvSpPr/>
          <p:nvPr/>
        </p:nvSpPr>
        <p:spPr>
          <a:xfrm>
            <a:off x="3624620" y="4048572"/>
            <a:ext cx="78912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960"/>
              <a:buFont typeface="Arial"/>
              <a:buNone/>
            </a:pPr>
            <a:r>
              <a:rPr b="0" i="0" lang="en-US" sz="9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Grant applications, donor outreach, letters, match or in-kind documentation</a:t>
            </a:r>
            <a:endParaRPr b="0" i="0" sz="9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29"/>
          <p:cNvSpPr/>
          <p:nvPr/>
        </p:nvSpPr>
        <p:spPr>
          <a:xfrm>
            <a:off x="9342180" y="6669858"/>
            <a:ext cx="2331600" cy="9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"/>
              <a:buFont typeface="Arial"/>
              <a:buNone/>
            </a:pPr>
            <a:r>
              <a:rPr lang="en-US" sz="680">
                <a:solidFill>
                  <a:srgbClr val="FFFFFF"/>
                </a:solidFill>
              </a:rPr>
              <a:t>Appendix</a:t>
            </a:r>
            <a:endParaRPr b="0" i="0" sz="68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29"/>
          <p:cNvSpPr/>
          <p:nvPr/>
        </p:nvSpPr>
        <p:spPr>
          <a:xfrm flipH="1" rot="10800000">
            <a:off x="8930161" y="4560634"/>
            <a:ext cx="1683300" cy="585300"/>
          </a:xfrm>
          <a:prstGeom prst="round1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D8C8AE">
                <a:alpha val="902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29"/>
          <p:cNvSpPr/>
          <p:nvPr/>
        </p:nvSpPr>
        <p:spPr>
          <a:xfrm>
            <a:off x="8930161" y="1634558"/>
            <a:ext cx="1683300" cy="585300"/>
          </a:xfrm>
          <a:prstGeom prst="round1Rect">
            <a:avLst>
              <a:gd fmla="val 16667" name="adj"/>
            </a:avLst>
          </a:prstGeom>
          <a:solidFill>
            <a:srgbClr val="386641"/>
          </a:solidFill>
          <a:ln cap="flat" cmpd="sng" w="9525">
            <a:solidFill>
              <a:srgbClr val="D8C8AE">
                <a:alpha val="902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29"/>
          <p:cNvSpPr/>
          <p:nvPr/>
        </p:nvSpPr>
        <p:spPr>
          <a:xfrm>
            <a:off x="8930161" y="2219773"/>
            <a:ext cx="1683300" cy="585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C8AE">
                <a:alpha val="902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29"/>
          <p:cNvSpPr/>
          <p:nvPr/>
        </p:nvSpPr>
        <p:spPr>
          <a:xfrm>
            <a:off x="8930161" y="2804988"/>
            <a:ext cx="1683300" cy="585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C8AE">
                <a:alpha val="902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29"/>
          <p:cNvSpPr/>
          <p:nvPr/>
        </p:nvSpPr>
        <p:spPr>
          <a:xfrm>
            <a:off x="8930161" y="3390203"/>
            <a:ext cx="1683300" cy="585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C8AE">
                <a:alpha val="902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29"/>
          <p:cNvSpPr/>
          <p:nvPr/>
        </p:nvSpPr>
        <p:spPr>
          <a:xfrm>
            <a:off x="8930161" y="3975419"/>
            <a:ext cx="1683300" cy="5853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8C8AE">
                <a:alpha val="9020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29"/>
          <p:cNvSpPr/>
          <p:nvPr/>
        </p:nvSpPr>
        <p:spPr>
          <a:xfrm>
            <a:off x="8985048" y="1708700"/>
            <a:ext cx="16284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80"/>
              <a:buFont typeface="Arial"/>
              <a:buNone/>
            </a:pPr>
            <a:r>
              <a:rPr b="1" lang="en-US" sz="1000">
                <a:solidFill>
                  <a:srgbClr val="FFFFFF"/>
                </a:solidFill>
              </a:rPr>
              <a:t>Date</a:t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29"/>
          <p:cNvSpPr/>
          <p:nvPr/>
        </p:nvSpPr>
        <p:spPr>
          <a:xfrm>
            <a:off x="8930174" y="4667475"/>
            <a:ext cx="16833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960"/>
              <a:buFont typeface="Arial"/>
              <a:buNone/>
            </a:pPr>
            <a:r>
              <a:t/>
            </a:r>
            <a:endParaRPr b="0" i="0" sz="9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29"/>
          <p:cNvSpPr/>
          <p:nvPr/>
        </p:nvSpPr>
        <p:spPr>
          <a:xfrm>
            <a:off x="8930174" y="3465050"/>
            <a:ext cx="16833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960"/>
              <a:buFont typeface="Arial"/>
              <a:buNone/>
            </a:pPr>
            <a:r>
              <a:t/>
            </a:r>
            <a:endParaRPr b="0" i="0" sz="9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29"/>
          <p:cNvSpPr/>
          <p:nvPr/>
        </p:nvSpPr>
        <p:spPr>
          <a:xfrm>
            <a:off x="8930174" y="2879825"/>
            <a:ext cx="16833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960"/>
              <a:buFont typeface="Arial"/>
              <a:buNone/>
            </a:pPr>
            <a:r>
              <a:t/>
            </a:r>
            <a:endParaRPr b="0" i="0" sz="9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29"/>
          <p:cNvSpPr/>
          <p:nvPr/>
        </p:nvSpPr>
        <p:spPr>
          <a:xfrm>
            <a:off x="8930174" y="2294625"/>
            <a:ext cx="16833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960"/>
              <a:buFont typeface="Arial"/>
              <a:buNone/>
            </a:pPr>
            <a:r>
              <a:t/>
            </a:r>
            <a:endParaRPr b="0" i="0" sz="9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29"/>
          <p:cNvSpPr/>
          <p:nvPr/>
        </p:nvSpPr>
        <p:spPr>
          <a:xfrm>
            <a:off x="8930174" y="4050250"/>
            <a:ext cx="16833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960"/>
              <a:buFont typeface="Arial"/>
              <a:buNone/>
            </a:pPr>
            <a:r>
              <a:t/>
            </a:r>
            <a:endParaRPr b="0" i="0" sz="9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EFE5"/>
        </a:solidFill>
      </p:bgPr>
    </p:bg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"/>
          <p:cNvSpPr/>
          <p:nvPr/>
        </p:nvSpPr>
        <p:spPr>
          <a:xfrm>
            <a:off x="502920" y="384048"/>
            <a:ext cx="8915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6B3F"/>
              </a:buClr>
              <a:buSzPts val="2800"/>
              <a:buFont typeface="Play"/>
              <a:buNone/>
            </a:pPr>
            <a:r>
              <a:rPr b="1" i="0" lang="en-US" sz="2800" u="none" cap="none" strike="noStrike">
                <a:solidFill>
                  <a:srgbClr val="386641"/>
                </a:solidFill>
              </a:rPr>
              <a:t>Appendix </a:t>
            </a:r>
            <a:r>
              <a:rPr b="1" lang="en-US" sz="2800">
                <a:solidFill>
                  <a:srgbClr val="386641"/>
                </a:solidFill>
              </a:rPr>
              <a:t>C</a:t>
            </a:r>
            <a:r>
              <a:rPr b="1" i="0" lang="en-US" sz="2800" u="none" cap="none" strike="noStrike">
                <a:solidFill>
                  <a:srgbClr val="386641"/>
                </a:solidFill>
              </a:rPr>
              <a:t>: Source Links for Board Review</a:t>
            </a:r>
            <a:endParaRPr i="0" sz="2800" u="none" cap="none" strike="noStrike">
              <a:solidFill>
                <a:srgbClr val="386641"/>
              </a:solidFill>
            </a:endParaRPr>
          </a:p>
        </p:txBody>
      </p:sp>
      <p:sp>
        <p:nvSpPr>
          <p:cNvPr id="378" name="Google Shape;378;p30"/>
          <p:cNvSpPr/>
          <p:nvPr/>
        </p:nvSpPr>
        <p:spPr>
          <a:xfrm>
            <a:off x="521208" y="896112"/>
            <a:ext cx="89611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5E675C"/>
                </a:solidFill>
                <a:latin typeface="Arial"/>
                <a:ea typeface="Arial"/>
                <a:cs typeface="Arial"/>
                <a:sym typeface="Arial"/>
              </a:rPr>
              <a:t>Reference pages and planning tools used to support this proposal.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30"/>
          <p:cNvSpPr/>
          <p:nvPr/>
        </p:nvSpPr>
        <p:spPr>
          <a:xfrm>
            <a:off x="5393050" y="1964050"/>
            <a:ext cx="6446400" cy="440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25" lIns="625" spcFirstLastPara="1" rIns="625" wrap="square" tIns="6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230">
                <a:solidFill>
                  <a:srgbClr val="203327"/>
                </a:solidFill>
              </a:rPr>
              <a:t>Growing Dome 7 Unique Features:</a:t>
            </a:r>
            <a:r>
              <a:rPr lang="en-US" sz="1230">
                <a:solidFill>
                  <a:srgbClr val="203327"/>
                </a:solidFill>
              </a:rPr>
              <a:t> </a:t>
            </a:r>
            <a:endParaRPr sz="123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30" u="sng">
                <a:solidFill>
                  <a:schemeClr val="hlink"/>
                </a:solidFill>
                <a:hlinkClick r:id="rId3"/>
              </a:rPr>
              <a:t>https://growingspaces.com/geodesic-dome-greenhouse</a:t>
            </a:r>
            <a:endParaRPr sz="123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3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230">
                <a:solidFill>
                  <a:srgbClr val="203327"/>
                </a:solidFill>
              </a:rPr>
              <a:t>Growing Dome Greenhouse Guide:</a:t>
            </a:r>
            <a:endParaRPr sz="1230">
              <a:solidFill>
                <a:srgbClr val="203327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30" u="sng">
                <a:solidFill>
                  <a:schemeClr val="hlink"/>
                </a:solidFill>
                <a:hlinkClick r:id="rId4"/>
              </a:rPr>
              <a:t>https://growingspaces.com/greenhouse-guide</a:t>
            </a:r>
            <a:endParaRPr sz="123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3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230">
                <a:solidFill>
                  <a:srgbClr val="203327"/>
                </a:solidFill>
              </a:rPr>
              <a:t>SOIL Outdoor Learning Lab:</a:t>
            </a:r>
            <a:endParaRPr sz="1230">
              <a:solidFill>
                <a:srgbClr val="203327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30" u="sng">
                <a:solidFill>
                  <a:schemeClr val="hlink"/>
                </a:solidFill>
                <a:hlinkClick r:id="rId5"/>
              </a:rPr>
              <a:t>https://growingspaces.com/blog/hands-on-discovery-in-the-soil-lab-growing-dome</a:t>
            </a:r>
            <a:endParaRPr sz="1230">
              <a:solidFill>
                <a:srgbClr val="203327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30">
              <a:solidFill>
                <a:srgbClr val="203327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30" u="none" cap="none" strike="noStrike">
                <a:solidFill>
                  <a:srgbClr val="203327"/>
                </a:solidFill>
              </a:rPr>
              <a:t>Colorado School of Mines Growing Dome:</a:t>
            </a:r>
            <a:r>
              <a:rPr b="0" i="0" lang="en-US" sz="123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30">
              <a:solidFill>
                <a:srgbClr val="203327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3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https://growingspaces.com/blog/mines-tiny-greenhouse</a:t>
            </a:r>
            <a:endParaRPr b="0" i="0" sz="123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30">
              <a:solidFill>
                <a:srgbClr val="203327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30" u="none" cap="none" strike="noStrike">
                <a:solidFill>
                  <a:srgbClr val="203327"/>
                </a:solidFill>
              </a:rPr>
              <a:t>SFCC Aquaponics in a 26’ Dome:</a:t>
            </a:r>
            <a:r>
              <a:rPr b="0" i="0" lang="en-US" sz="123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23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3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https://growingspaces.com/blog/aquaponics-in-a-26-dome</a:t>
            </a:r>
            <a:endParaRPr sz="1230">
              <a:solidFill>
                <a:srgbClr val="203327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3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230">
                <a:solidFill>
                  <a:srgbClr val="203327"/>
                </a:solidFill>
              </a:rPr>
              <a:t>Growing Spaces Grants and Funding:</a:t>
            </a:r>
            <a:r>
              <a:rPr lang="en-US" sz="1230">
                <a:solidFill>
                  <a:srgbClr val="203327"/>
                </a:solidFill>
              </a:rPr>
              <a:t> </a:t>
            </a:r>
            <a:endParaRPr sz="123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30" u="sng">
                <a:solidFill>
                  <a:schemeClr val="hlink"/>
                </a:solidFill>
                <a:hlinkClick r:id="rId8"/>
              </a:rPr>
              <a:t>https://growingspaces.com/gardening-grants</a:t>
            </a:r>
            <a:endParaRPr sz="123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3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230">
                <a:solidFill>
                  <a:srgbClr val="203327"/>
                </a:solidFill>
              </a:rPr>
              <a:t>School and Garden Grant Toolkit:</a:t>
            </a:r>
            <a:r>
              <a:rPr lang="en-US" sz="1230">
                <a:solidFill>
                  <a:srgbClr val="203327"/>
                </a:solidFill>
              </a:rPr>
              <a:t> </a:t>
            </a:r>
            <a:endParaRPr sz="123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30" u="sng">
                <a:solidFill>
                  <a:schemeClr val="hlink"/>
                </a:solidFill>
                <a:hlinkClick r:id="rId9"/>
              </a:rPr>
              <a:t>https://growingspaces.com/gardening-grants/garden-grant-toolkit</a:t>
            </a:r>
            <a:endParaRPr sz="1230">
              <a:solidFill>
                <a:srgbClr val="203327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0">
              <a:solidFill>
                <a:srgbClr val="203327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3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30">
              <a:solidFill>
                <a:srgbClr val="203327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3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30"/>
          <p:cNvSpPr/>
          <p:nvPr/>
        </p:nvSpPr>
        <p:spPr>
          <a:xfrm>
            <a:off x="9342180" y="6669858"/>
            <a:ext cx="2331600" cy="9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80"/>
              <a:buFont typeface="Arial"/>
              <a:buNone/>
            </a:pPr>
            <a:r>
              <a:rPr lang="en-US" sz="680">
                <a:solidFill>
                  <a:srgbClr val="FFFFFF"/>
                </a:solidFill>
              </a:rPr>
              <a:t>Appendix</a:t>
            </a:r>
            <a:endParaRPr b="0" i="0" sz="68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30"/>
          <p:cNvSpPr/>
          <p:nvPr/>
        </p:nvSpPr>
        <p:spPr>
          <a:xfrm>
            <a:off x="1381125" y="5391150"/>
            <a:ext cx="34656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5E675C"/>
                </a:solidFill>
              </a:rPr>
              <a:t>Hear from educators using Growing Dome greenhouses as hands-on learning environments for science, </a:t>
            </a:r>
            <a:br>
              <a:rPr lang="en-US" sz="1050">
                <a:solidFill>
                  <a:srgbClr val="5E675C"/>
                </a:solidFill>
              </a:rPr>
            </a:br>
            <a:r>
              <a:rPr lang="en-US" sz="1050">
                <a:solidFill>
                  <a:srgbClr val="5E675C"/>
                </a:solidFill>
              </a:rPr>
              <a:t>food education, sustainability, and student engagement. </a:t>
            </a:r>
            <a:br>
              <a:rPr lang="en-US" sz="1050">
                <a:solidFill>
                  <a:srgbClr val="5E675C"/>
                </a:solidFill>
              </a:rPr>
            </a:br>
            <a:r>
              <a:rPr lang="en-US" sz="1050">
                <a:solidFill>
                  <a:srgbClr val="5E675C"/>
                </a:solidFill>
              </a:rPr>
              <a:t>Scan the QR Code to watch the YouTube video.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2" name="Google Shape;382;p30" title="girls_pond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02925" y="1362456"/>
            <a:ext cx="4343944" cy="3866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30" title="youtubeqrcode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02150" y="5438888"/>
            <a:ext cx="809626" cy="809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EFE5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"/>
          <p:cNvSpPr/>
          <p:nvPr/>
        </p:nvSpPr>
        <p:spPr>
          <a:xfrm>
            <a:off x="502920" y="384048"/>
            <a:ext cx="8915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6B3F"/>
              </a:buClr>
              <a:buSzPts val="2800"/>
              <a:buFont typeface="Play"/>
              <a:buNone/>
            </a:pPr>
            <a:r>
              <a:rPr b="1" i="0" lang="en-US" sz="2800" u="none" cap="none" strike="noStrike">
                <a:solidFill>
                  <a:srgbClr val="386641"/>
                </a:solidFill>
              </a:rPr>
              <a:t>The Request Is Practical and Phased</a:t>
            </a:r>
            <a:endParaRPr i="0" sz="2800" u="none" cap="none" strike="noStrike">
              <a:solidFill>
                <a:srgbClr val="386641"/>
              </a:solidFill>
            </a:endParaRPr>
          </a:p>
        </p:txBody>
      </p:sp>
      <p:sp>
        <p:nvSpPr>
          <p:cNvPr id="45" name="Google Shape;45;p4"/>
          <p:cNvSpPr/>
          <p:nvPr/>
        </p:nvSpPr>
        <p:spPr>
          <a:xfrm>
            <a:off x="521208" y="896112"/>
            <a:ext cx="89611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b="0" i="0" lang="en-US" sz="1150" u="none" cap="none" strike="noStrike">
                <a:solidFill>
                  <a:srgbClr val="5E675C"/>
                </a:solidFill>
                <a:latin typeface="Arial"/>
                <a:ea typeface="Arial"/>
                <a:cs typeface="Arial"/>
                <a:sym typeface="Arial"/>
              </a:rPr>
              <a:t>The first decision does not have to approve every detail. It can authorize planning, site review, and funding work.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4"/>
          <p:cNvSpPr/>
          <p:nvPr/>
        </p:nvSpPr>
        <p:spPr>
          <a:xfrm>
            <a:off x="1112525" y="1354065"/>
            <a:ext cx="2286000" cy="6858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270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4"/>
          <p:cNvSpPr/>
          <p:nvPr/>
        </p:nvSpPr>
        <p:spPr>
          <a:xfrm>
            <a:off x="1222253" y="1432575"/>
            <a:ext cx="20664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1900"/>
              <a:buFont typeface="Arial"/>
              <a:buNone/>
            </a:pPr>
            <a:r>
              <a:rPr b="1" lang="en-US" sz="1700">
                <a:solidFill>
                  <a:srgbClr val="386641"/>
                </a:solidFill>
              </a:rPr>
              <a:t>Size Consideration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4"/>
          <p:cNvSpPr/>
          <p:nvPr/>
        </p:nvSpPr>
        <p:spPr>
          <a:xfrm>
            <a:off x="1203965" y="1747257"/>
            <a:ext cx="21030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F665A"/>
              </a:buClr>
              <a:buSzPts val="880"/>
              <a:buFont typeface="Arial"/>
              <a:buNone/>
            </a:pPr>
            <a:r>
              <a:rPr lang="en-US" sz="880">
                <a:solidFill>
                  <a:srgbClr val="5F665A"/>
                </a:solidFill>
              </a:rPr>
              <a:t>Recommended 26–42 foot diameter</a:t>
            </a:r>
            <a:endParaRPr b="0" i="0" sz="88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4"/>
          <p:cNvSpPr/>
          <p:nvPr/>
        </p:nvSpPr>
        <p:spPr>
          <a:xfrm>
            <a:off x="3672845" y="1354065"/>
            <a:ext cx="2286000" cy="6858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270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4"/>
          <p:cNvSpPr/>
          <p:nvPr/>
        </p:nvSpPr>
        <p:spPr>
          <a:xfrm>
            <a:off x="3782573" y="1427217"/>
            <a:ext cx="20664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1900"/>
              <a:buFont typeface="Arial"/>
              <a:buNone/>
            </a:pPr>
            <a:r>
              <a:rPr b="1" lang="en-US" sz="1700">
                <a:solidFill>
                  <a:srgbClr val="386641"/>
                </a:solidFill>
              </a:rPr>
              <a:t>Request a Quote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4"/>
          <p:cNvSpPr/>
          <p:nvPr/>
        </p:nvSpPr>
        <p:spPr>
          <a:xfrm>
            <a:off x="3764285" y="1747257"/>
            <a:ext cx="21030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F665A"/>
              </a:buClr>
              <a:buSzPts val="880"/>
              <a:buFont typeface="Arial"/>
              <a:buNone/>
            </a:pPr>
            <a:r>
              <a:rPr lang="en-US" sz="880">
                <a:solidFill>
                  <a:srgbClr val="5F665A"/>
                </a:solidFill>
              </a:rPr>
              <a:t>Base kiit, climate options, freight, </a:t>
            </a:r>
            <a:br>
              <a:rPr lang="en-US" sz="880">
                <a:solidFill>
                  <a:srgbClr val="5F665A"/>
                </a:solidFill>
              </a:rPr>
            </a:br>
            <a:r>
              <a:rPr lang="en-US" sz="880">
                <a:solidFill>
                  <a:srgbClr val="5F665A"/>
                </a:solidFill>
              </a:rPr>
              <a:t>and installation </a:t>
            </a:r>
            <a:r>
              <a:rPr lang="en-US" sz="880">
                <a:solidFill>
                  <a:srgbClr val="5F665A"/>
                </a:solidFill>
              </a:rPr>
              <a:t>considerations</a:t>
            </a:r>
            <a:endParaRPr b="0" i="0" sz="88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4"/>
          <p:cNvSpPr/>
          <p:nvPr/>
        </p:nvSpPr>
        <p:spPr>
          <a:xfrm>
            <a:off x="6233165" y="1354065"/>
            <a:ext cx="2286000" cy="6858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270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/>
          <p:nvPr/>
        </p:nvSpPr>
        <p:spPr>
          <a:xfrm>
            <a:off x="6342893" y="1427217"/>
            <a:ext cx="20664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1900"/>
              <a:buFont typeface="Arial"/>
              <a:buNone/>
            </a:pPr>
            <a:r>
              <a:rPr b="1" lang="en-US" sz="1700">
                <a:solidFill>
                  <a:srgbClr val="386641"/>
                </a:solidFill>
              </a:rPr>
              <a:t>Site Plan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4"/>
          <p:cNvSpPr/>
          <p:nvPr/>
        </p:nvSpPr>
        <p:spPr>
          <a:xfrm>
            <a:off x="6324605" y="1747257"/>
            <a:ext cx="21030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F665A"/>
              </a:buClr>
              <a:buSzPts val="880"/>
              <a:buFont typeface="Arial"/>
              <a:buNone/>
            </a:pPr>
            <a:r>
              <a:rPr lang="en-US" sz="880">
                <a:solidFill>
                  <a:srgbClr val="5F665A"/>
                </a:solidFill>
              </a:rPr>
              <a:t>Location, access, utilities, foundation, </a:t>
            </a:r>
            <a:br>
              <a:rPr lang="en-US" sz="880">
                <a:solidFill>
                  <a:srgbClr val="5F665A"/>
                </a:solidFill>
              </a:rPr>
            </a:br>
            <a:r>
              <a:rPr lang="en-US" sz="880">
                <a:solidFill>
                  <a:srgbClr val="5F665A"/>
                </a:solidFill>
              </a:rPr>
              <a:t>and regulation compliance</a:t>
            </a:r>
            <a:endParaRPr b="0" i="0" sz="88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4"/>
          <p:cNvSpPr/>
          <p:nvPr/>
        </p:nvSpPr>
        <p:spPr>
          <a:xfrm>
            <a:off x="8793485" y="1354065"/>
            <a:ext cx="2286000" cy="6858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270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4"/>
          <p:cNvSpPr/>
          <p:nvPr/>
        </p:nvSpPr>
        <p:spPr>
          <a:xfrm>
            <a:off x="8903213" y="1427217"/>
            <a:ext cx="20664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1900"/>
              <a:buFont typeface="Arial"/>
              <a:buNone/>
            </a:pPr>
            <a:r>
              <a:rPr b="1" lang="en-US" sz="1700">
                <a:solidFill>
                  <a:srgbClr val="386641"/>
                </a:solidFill>
              </a:rPr>
              <a:t>Program Launch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4"/>
          <p:cNvSpPr/>
          <p:nvPr/>
        </p:nvSpPr>
        <p:spPr>
          <a:xfrm>
            <a:off x="8884925" y="1747257"/>
            <a:ext cx="21030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5F665A"/>
              </a:buClr>
              <a:buSzPts val="880"/>
              <a:buFont typeface="Arial"/>
              <a:buNone/>
            </a:pPr>
            <a:r>
              <a:rPr lang="en-US" sz="880">
                <a:solidFill>
                  <a:srgbClr val="5F665A"/>
                </a:solidFill>
              </a:rPr>
              <a:t>Curriculum, stewardship, harvest use, </a:t>
            </a:r>
            <a:br>
              <a:rPr lang="en-US" sz="880">
                <a:solidFill>
                  <a:srgbClr val="5F665A"/>
                </a:solidFill>
              </a:rPr>
            </a:br>
            <a:r>
              <a:rPr lang="en-US" sz="880">
                <a:solidFill>
                  <a:srgbClr val="5F665A"/>
                </a:solidFill>
              </a:rPr>
              <a:t>and measurable outcomes</a:t>
            </a:r>
            <a:endParaRPr b="0" i="0" sz="88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4"/>
          <p:cNvSpPr/>
          <p:nvPr/>
        </p:nvSpPr>
        <p:spPr>
          <a:xfrm rot="5400000">
            <a:off x="7040200" y="1691294"/>
            <a:ext cx="3517800" cy="50709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CE5C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4"/>
          <p:cNvSpPr/>
          <p:nvPr/>
        </p:nvSpPr>
        <p:spPr>
          <a:xfrm rot="5400000">
            <a:off x="1459800" y="1694175"/>
            <a:ext cx="3517800" cy="50709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4"/>
          <p:cNvSpPr/>
          <p:nvPr/>
        </p:nvSpPr>
        <p:spPr>
          <a:xfrm>
            <a:off x="685800" y="2465070"/>
            <a:ext cx="109800" cy="3520500"/>
          </a:xfrm>
          <a:prstGeom prst="rect">
            <a:avLst/>
          </a:prstGeom>
          <a:solidFill>
            <a:srgbClr val="6AA84F"/>
          </a:solidFill>
          <a:ln cap="flat" cmpd="sng" w="127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4"/>
          <p:cNvSpPr/>
          <p:nvPr/>
        </p:nvSpPr>
        <p:spPr>
          <a:xfrm>
            <a:off x="941832" y="2848737"/>
            <a:ext cx="46176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2301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being requested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4"/>
          <p:cNvSpPr/>
          <p:nvPr/>
        </p:nvSpPr>
        <p:spPr>
          <a:xfrm>
            <a:off x="1761202" y="3013700"/>
            <a:ext cx="2840700" cy="28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226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60"/>
              <a:buChar char="●"/>
            </a:pPr>
            <a:r>
              <a:rPr lang="en-US" sz="1160">
                <a:solidFill>
                  <a:srgbClr val="203327"/>
                </a:solidFill>
              </a:rPr>
              <a:t>Permission to explore an educational Growing Dome project</a:t>
            </a:r>
            <a:endParaRPr sz="116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60">
              <a:solidFill>
                <a:srgbClr val="203327"/>
              </a:solidFill>
            </a:endParaRPr>
          </a:p>
          <a:p>
            <a:pPr indent="-30226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60"/>
              <a:buChar char="●"/>
            </a:pPr>
            <a:r>
              <a:rPr lang="en-US" sz="1160">
                <a:solidFill>
                  <a:srgbClr val="203327"/>
                </a:solidFill>
              </a:rPr>
              <a:t>Support for site review, quote, budget, and funding research</a:t>
            </a:r>
            <a:endParaRPr sz="116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60">
              <a:solidFill>
                <a:srgbClr val="203327"/>
              </a:solidFill>
            </a:endParaRPr>
          </a:p>
          <a:p>
            <a:pPr indent="-30226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60"/>
              <a:buChar char="●"/>
            </a:pPr>
            <a:r>
              <a:rPr lang="en-US" sz="1160">
                <a:solidFill>
                  <a:srgbClr val="203327"/>
                </a:solidFill>
              </a:rPr>
              <a:t>Approval to pursue grants, fundraising, donations, and/or </a:t>
            </a:r>
            <a:br>
              <a:rPr lang="en-US" sz="1160">
                <a:solidFill>
                  <a:srgbClr val="203327"/>
                </a:solidFill>
              </a:rPr>
            </a:br>
            <a:r>
              <a:rPr lang="en-US" sz="1160">
                <a:solidFill>
                  <a:srgbClr val="203327"/>
                </a:solidFill>
              </a:rPr>
              <a:t>the Growing Dome Award</a:t>
            </a:r>
            <a:endParaRPr sz="116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60">
              <a:solidFill>
                <a:srgbClr val="203327"/>
              </a:solidFill>
            </a:endParaRPr>
          </a:p>
          <a:p>
            <a:pPr indent="-30226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60"/>
              <a:buChar char="●"/>
            </a:pPr>
            <a:r>
              <a:rPr lang="en-US" sz="1160">
                <a:solidFill>
                  <a:srgbClr val="203327"/>
                </a:solidFill>
              </a:rPr>
              <a:t>A return to the board with refined cost, timeline, and operations plan</a:t>
            </a:r>
            <a:endParaRPr sz="1240">
              <a:solidFill>
                <a:srgbClr val="22301F"/>
              </a:solidFill>
            </a:endParaRPr>
          </a:p>
        </p:txBody>
      </p:sp>
      <p:sp>
        <p:nvSpPr>
          <p:cNvPr id="63" name="Google Shape;63;p4"/>
          <p:cNvSpPr/>
          <p:nvPr/>
        </p:nvSpPr>
        <p:spPr>
          <a:xfrm>
            <a:off x="6263640" y="2465070"/>
            <a:ext cx="109800" cy="3520500"/>
          </a:xfrm>
          <a:prstGeom prst="rect">
            <a:avLst/>
          </a:prstGeom>
          <a:solidFill>
            <a:srgbClr val="C75C2C"/>
          </a:solidFill>
          <a:ln cap="flat" cmpd="sng" w="12700">
            <a:solidFill>
              <a:srgbClr val="C75C2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4"/>
          <p:cNvSpPr/>
          <p:nvPr/>
        </p:nvSpPr>
        <p:spPr>
          <a:xfrm>
            <a:off x="6519672" y="2848812"/>
            <a:ext cx="46176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2301F"/>
              </a:buClr>
              <a:buSzPts val="1500"/>
              <a:buFont typeface="Arial"/>
              <a:buNone/>
            </a:pPr>
            <a:r>
              <a:rPr b="1" i="0" lang="en-US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not being requested yet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4"/>
          <p:cNvSpPr/>
          <p:nvPr/>
        </p:nvSpPr>
        <p:spPr>
          <a:xfrm>
            <a:off x="7379678" y="3117880"/>
            <a:ext cx="2840700" cy="28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226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60"/>
              <a:buChar char="●"/>
            </a:pPr>
            <a:r>
              <a:rPr lang="en-US" sz="1160">
                <a:solidFill>
                  <a:srgbClr val="203327"/>
                </a:solidFill>
              </a:rPr>
              <a:t>No assumption that one grant covers all project costs</a:t>
            </a:r>
            <a:endParaRPr sz="116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60">
              <a:solidFill>
                <a:srgbClr val="203327"/>
              </a:solidFill>
            </a:endParaRPr>
          </a:p>
          <a:p>
            <a:pPr indent="-30226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60"/>
              <a:buChar char="●"/>
            </a:pPr>
            <a:r>
              <a:rPr lang="en-US" sz="1160">
                <a:solidFill>
                  <a:srgbClr val="203327"/>
                </a:solidFill>
              </a:rPr>
              <a:t>No construction before site, facilities, and compliance review</a:t>
            </a:r>
            <a:endParaRPr sz="116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60">
              <a:solidFill>
                <a:srgbClr val="203327"/>
              </a:solidFill>
            </a:endParaRPr>
          </a:p>
          <a:p>
            <a:pPr indent="-30226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60"/>
              <a:buChar char="●"/>
            </a:pPr>
            <a:r>
              <a:rPr lang="en-US" sz="1160">
                <a:solidFill>
                  <a:srgbClr val="203327"/>
                </a:solidFill>
              </a:rPr>
              <a:t>No program launch without an operations and stewardship plan</a:t>
            </a:r>
            <a:endParaRPr sz="116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60">
              <a:solidFill>
                <a:srgbClr val="203327"/>
              </a:solidFill>
            </a:endParaRPr>
          </a:p>
          <a:p>
            <a:pPr indent="-30226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60"/>
              <a:buChar char="●"/>
            </a:pPr>
            <a:r>
              <a:rPr lang="en-US" sz="1160">
                <a:solidFill>
                  <a:srgbClr val="203327"/>
                </a:solidFill>
              </a:rPr>
              <a:t>No single-person project without staff and partner support</a:t>
            </a:r>
            <a:endParaRPr sz="1160">
              <a:solidFill>
                <a:srgbClr val="203327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EFE5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6"/>
          <p:cNvSpPr/>
          <p:nvPr/>
        </p:nvSpPr>
        <p:spPr>
          <a:xfrm rot="5400000">
            <a:off x="6762900" y="1246397"/>
            <a:ext cx="4418700" cy="49389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6"/>
          <p:cNvSpPr/>
          <p:nvPr/>
        </p:nvSpPr>
        <p:spPr>
          <a:xfrm>
            <a:off x="502920" y="384048"/>
            <a:ext cx="8915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6B3F"/>
              </a:buClr>
              <a:buSzPts val="2800"/>
              <a:buFont typeface="Play"/>
              <a:buNone/>
            </a:pPr>
            <a:r>
              <a:rPr b="1" i="0" lang="en-US" sz="2500" u="none" cap="none" strike="noStrike">
                <a:solidFill>
                  <a:srgbClr val="386641"/>
                </a:solidFill>
              </a:rPr>
              <a:t>A Living Lab for Science, Engineering, and Food Systems</a:t>
            </a:r>
            <a:endParaRPr i="0" sz="2500" u="none" cap="none" strike="noStrike">
              <a:solidFill>
                <a:srgbClr val="386641"/>
              </a:solidFill>
            </a:endParaRPr>
          </a:p>
        </p:txBody>
      </p:sp>
      <p:sp>
        <p:nvSpPr>
          <p:cNvPr id="73" name="Google Shape;73;p6"/>
          <p:cNvSpPr/>
          <p:nvPr/>
        </p:nvSpPr>
        <p:spPr>
          <a:xfrm>
            <a:off x="521208" y="896112"/>
            <a:ext cx="89611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5E675C"/>
                </a:solidFill>
                <a:latin typeface="Arial"/>
                <a:ea typeface="Arial"/>
                <a:cs typeface="Arial"/>
                <a:sym typeface="Arial"/>
              </a:rPr>
              <a:t>The dome can become a real-world system students study, improve, and maintain.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6"/>
          <p:cNvSpPr/>
          <p:nvPr/>
        </p:nvSpPr>
        <p:spPr>
          <a:xfrm>
            <a:off x="6955155" y="1983105"/>
            <a:ext cx="48921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Students </a:t>
            </a:r>
            <a:r>
              <a:rPr b="1" lang="en-US" sz="1600">
                <a:solidFill>
                  <a:srgbClr val="203327"/>
                </a:solidFill>
              </a:rPr>
              <a:t>C</a:t>
            </a:r>
            <a:r>
              <a:rPr b="1" i="0" lang="en-US" sz="160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an </a:t>
            </a:r>
            <a:r>
              <a:rPr b="1" lang="en-US" sz="1600">
                <a:solidFill>
                  <a:srgbClr val="203327"/>
                </a:solidFill>
              </a:rPr>
              <a:t>W</a:t>
            </a:r>
            <a:r>
              <a:rPr b="1" i="0" lang="en-US" sz="160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ork </a:t>
            </a:r>
            <a:r>
              <a:rPr b="1" lang="en-US" sz="1600">
                <a:solidFill>
                  <a:srgbClr val="203327"/>
                </a:solidFill>
              </a:rPr>
              <a:t>W</a:t>
            </a:r>
            <a:r>
              <a:rPr b="1" i="0" lang="en-US" sz="160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ith </a:t>
            </a:r>
            <a:r>
              <a:rPr b="1" lang="en-US" sz="1600">
                <a:solidFill>
                  <a:srgbClr val="203327"/>
                </a:solidFill>
              </a:rPr>
              <a:t>R</a:t>
            </a:r>
            <a:r>
              <a:rPr b="1" i="0" lang="en-US" sz="160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eal </a:t>
            </a:r>
            <a:r>
              <a:rPr b="1" lang="en-US" sz="1600">
                <a:solidFill>
                  <a:srgbClr val="203327"/>
                </a:solidFill>
              </a:rPr>
              <a:t>S</a:t>
            </a:r>
            <a:r>
              <a:rPr b="1" i="0" lang="en-US" sz="160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ystems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"/>
          <p:cNvSpPr/>
          <p:nvPr/>
        </p:nvSpPr>
        <p:spPr>
          <a:xfrm>
            <a:off x="6955150" y="2011675"/>
            <a:ext cx="4027200" cy="361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25" lIns="625" spcFirstLastPara="1" rIns="625" wrap="square" tIns="625">
            <a:normAutofit/>
          </a:bodyPr>
          <a:lstStyle/>
          <a:p>
            <a:pPr indent="-30035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30"/>
              <a:buFont typeface="Arial"/>
              <a:buChar char="●"/>
            </a:pPr>
            <a:r>
              <a:rPr b="0" i="0" lang="en-US" sz="113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Plant life cycles, soil, compost, pollinators, and ecology</a:t>
            </a:r>
            <a:endParaRPr b="0" i="0" sz="113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30">
              <a:solidFill>
                <a:srgbClr val="203327"/>
              </a:solidFill>
            </a:endParaRPr>
          </a:p>
          <a:p>
            <a:pPr indent="-30035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30"/>
              <a:buFont typeface="Arial"/>
              <a:buChar char="●"/>
            </a:pPr>
            <a:r>
              <a:rPr b="0" i="0" lang="en-US" sz="113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Passive solar design, thermal mass, ventilation, </a:t>
            </a:r>
            <a:br>
              <a:rPr b="0" i="0" lang="en-US" sz="113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13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and seasonal climate control</a:t>
            </a:r>
            <a:endParaRPr b="0" i="0" sz="113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30">
              <a:solidFill>
                <a:srgbClr val="203327"/>
              </a:solidFill>
            </a:endParaRPr>
          </a:p>
          <a:p>
            <a:pPr indent="-30035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30"/>
              <a:buFont typeface="Arial"/>
              <a:buChar char="●"/>
            </a:pPr>
            <a:r>
              <a:rPr b="0" i="0" lang="en-US" sz="113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Sensors, automation, irrigation, data collection, </a:t>
            </a:r>
            <a:br>
              <a:rPr b="0" i="0" lang="en-US" sz="113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13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and student-led design improvements</a:t>
            </a:r>
            <a:endParaRPr b="0" i="0" sz="113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30">
              <a:solidFill>
                <a:srgbClr val="203327"/>
              </a:solidFill>
            </a:endParaRPr>
          </a:p>
          <a:p>
            <a:pPr indent="-30035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30"/>
              <a:buFont typeface="Arial"/>
              <a:buChar char="●"/>
            </a:pPr>
            <a:r>
              <a:rPr lang="en-US" sz="1130">
                <a:solidFill>
                  <a:srgbClr val="203327"/>
                </a:solidFill>
              </a:rPr>
              <a:t>Cultivation</a:t>
            </a:r>
            <a:r>
              <a:rPr b="0" i="0" lang="en-US" sz="113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, nutrition, culinary arts, food access, </a:t>
            </a:r>
            <a:br>
              <a:rPr b="0" i="0" lang="en-US" sz="113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13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and community sharing</a:t>
            </a:r>
            <a:endParaRPr b="0" i="0" sz="113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" name="Google Shape;76;p6" title="aquaponic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6570" y="1506500"/>
            <a:ext cx="5796231" cy="441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EFE5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"/>
          <p:cNvSpPr/>
          <p:nvPr/>
        </p:nvSpPr>
        <p:spPr>
          <a:xfrm>
            <a:off x="586510" y="1647878"/>
            <a:ext cx="3520500" cy="43890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3"/>
          <p:cNvSpPr/>
          <p:nvPr/>
        </p:nvSpPr>
        <p:spPr>
          <a:xfrm>
            <a:off x="4335597" y="1586865"/>
            <a:ext cx="3520500" cy="43890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3"/>
          <p:cNvSpPr/>
          <p:nvPr/>
        </p:nvSpPr>
        <p:spPr>
          <a:xfrm>
            <a:off x="502920" y="384048"/>
            <a:ext cx="8915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6B3F"/>
              </a:buClr>
              <a:buSzPts val="2800"/>
              <a:buFont typeface="Play"/>
              <a:buNone/>
            </a:pPr>
            <a:r>
              <a:rPr b="1" i="0" lang="en-US" sz="2800" u="none" cap="none" strike="noStrike">
                <a:solidFill>
                  <a:srgbClr val="386641"/>
                </a:solidFill>
              </a:rPr>
              <a:t>The Opportunity for Our School</a:t>
            </a:r>
            <a:endParaRPr i="0" sz="2800" u="none" cap="none" strike="noStrike">
              <a:solidFill>
                <a:srgbClr val="386641"/>
              </a:solidFill>
            </a:endParaRPr>
          </a:p>
        </p:txBody>
      </p:sp>
      <p:sp>
        <p:nvSpPr>
          <p:cNvPr id="85" name="Google Shape;85;p3"/>
          <p:cNvSpPr/>
          <p:nvPr/>
        </p:nvSpPr>
        <p:spPr>
          <a:xfrm>
            <a:off x="521208" y="896112"/>
            <a:ext cx="89611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b="0" i="0" lang="en-US" sz="1150" u="none" cap="none" strike="noStrike">
                <a:solidFill>
                  <a:srgbClr val="5E675C"/>
                </a:solidFill>
                <a:latin typeface="Arial"/>
                <a:ea typeface="Arial"/>
                <a:cs typeface="Arial"/>
                <a:sym typeface="Arial"/>
              </a:rPr>
              <a:t>A Growing Dome project can support classroom learning, student wellness, and community partnerships.</a:t>
            </a:r>
            <a:endParaRPr b="0" i="0" sz="11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3"/>
          <p:cNvSpPr/>
          <p:nvPr/>
        </p:nvSpPr>
        <p:spPr>
          <a:xfrm>
            <a:off x="1236225" y="2252853"/>
            <a:ext cx="2788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Font typeface="Arial"/>
              <a:buNone/>
            </a:pPr>
            <a:r>
              <a:rPr b="1" lang="en-US" sz="1500">
                <a:solidFill>
                  <a:srgbClr val="203327"/>
                </a:solidFill>
              </a:rPr>
              <a:t>Educational Pathways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3"/>
          <p:cNvSpPr/>
          <p:nvPr/>
        </p:nvSpPr>
        <p:spPr>
          <a:xfrm>
            <a:off x="1236223" y="2329050"/>
            <a:ext cx="2202000" cy="347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25" lIns="625" spcFirstLastPara="1" rIns="625" wrap="square" tIns="625">
            <a:normAutofit/>
          </a:bodyPr>
          <a:lstStyle/>
          <a:p>
            <a:pPr indent="-29591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060"/>
              <a:buFont typeface="Arial"/>
              <a:buChar char="●"/>
            </a:pPr>
            <a:r>
              <a:rPr b="0" i="0" lang="en-US" sz="10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Hands-on STEM and environmental education</a:t>
            </a:r>
            <a:endParaRPr b="0" i="0" sz="106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60">
              <a:solidFill>
                <a:srgbClr val="203327"/>
              </a:solidFill>
            </a:endParaRPr>
          </a:p>
          <a:p>
            <a:pPr indent="-29591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060"/>
              <a:buFont typeface="Arial"/>
              <a:buChar char="●"/>
            </a:pPr>
            <a:r>
              <a:rPr b="0" i="0" lang="en-US" sz="10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Engineering, design thinking, and data collection</a:t>
            </a:r>
            <a:endParaRPr b="0" i="0" sz="106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60">
              <a:solidFill>
                <a:srgbClr val="203327"/>
              </a:solidFill>
            </a:endParaRPr>
          </a:p>
          <a:p>
            <a:pPr indent="-29591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060"/>
              <a:buFont typeface="Arial"/>
              <a:buChar char="●"/>
            </a:pPr>
            <a:r>
              <a:rPr b="0" i="0" lang="en-US" sz="10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Nutrition, food literacy, and culinary connections</a:t>
            </a:r>
            <a:endParaRPr b="0" i="0" sz="10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3"/>
          <p:cNvSpPr/>
          <p:nvPr/>
        </p:nvSpPr>
        <p:spPr>
          <a:xfrm>
            <a:off x="4983385" y="2252853"/>
            <a:ext cx="2788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Font typeface="Arial"/>
              <a:buNone/>
            </a:pPr>
            <a:r>
              <a:rPr b="1" lang="en-US" sz="1500">
                <a:solidFill>
                  <a:srgbClr val="203327"/>
                </a:solidFill>
              </a:rPr>
              <a:t>Student Wellbeing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3"/>
          <p:cNvSpPr/>
          <p:nvPr/>
        </p:nvSpPr>
        <p:spPr>
          <a:xfrm>
            <a:off x="4910849" y="2329050"/>
            <a:ext cx="2331900" cy="347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25" lIns="625" spcFirstLastPara="1" rIns="625" wrap="square" tIns="625">
            <a:normAutofit/>
          </a:bodyPr>
          <a:lstStyle/>
          <a:p>
            <a:pPr indent="-29591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060"/>
              <a:buFont typeface="Arial"/>
              <a:buChar char="●"/>
            </a:pPr>
            <a:r>
              <a:rPr lang="en-US" sz="1060">
                <a:solidFill>
                  <a:srgbClr val="203327"/>
                </a:solidFill>
              </a:rPr>
              <a:t>N</a:t>
            </a:r>
            <a:r>
              <a:rPr b="0" i="0" lang="en-US" sz="10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ature-connected </a:t>
            </a:r>
            <a:br>
              <a:rPr b="0" i="0" lang="en-US" sz="10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0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and outdoor learning</a:t>
            </a:r>
            <a:endParaRPr b="0" i="0" sz="106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60">
              <a:solidFill>
                <a:srgbClr val="203327"/>
              </a:solidFill>
            </a:endParaRPr>
          </a:p>
          <a:p>
            <a:pPr indent="-29591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060"/>
              <a:buFont typeface="Arial"/>
              <a:buChar char="●"/>
            </a:pPr>
            <a:r>
              <a:rPr b="0" i="0" lang="en-US" sz="10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Student responsibility </a:t>
            </a:r>
            <a:br>
              <a:rPr b="0" i="0" lang="en-US" sz="10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0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and garden stewardship</a:t>
            </a:r>
            <a:endParaRPr b="0" i="0" sz="106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60">
              <a:solidFill>
                <a:srgbClr val="203327"/>
              </a:solidFill>
            </a:endParaRPr>
          </a:p>
          <a:p>
            <a:pPr indent="-29591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060"/>
              <a:buFont typeface="Arial"/>
              <a:buChar char="●"/>
            </a:pPr>
            <a:r>
              <a:rPr b="0" i="0" lang="en-US" sz="10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Fresh food </a:t>
            </a:r>
            <a:r>
              <a:rPr lang="en-US" sz="1060">
                <a:solidFill>
                  <a:srgbClr val="203327"/>
                </a:solidFill>
              </a:rPr>
              <a:t>connection</a:t>
            </a:r>
            <a:r>
              <a:rPr b="0" i="0" lang="en-US" sz="10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0" i="0" lang="en-US" sz="10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0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and harvest participation</a:t>
            </a:r>
            <a:endParaRPr b="0" i="0" sz="10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3"/>
          <p:cNvSpPr/>
          <p:nvPr/>
        </p:nvSpPr>
        <p:spPr>
          <a:xfrm>
            <a:off x="8084710" y="1586865"/>
            <a:ext cx="3520500" cy="43890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3"/>
          <p:cNvSpPr/>
          <p:nvPr/>
        </p:nvSpPr>
        <p:spPr>
          <a:xfrm>
            <a:off x="8751570" y="2252853"/>
            <a:ext cx="27888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400"/>
              <a:buFont typeface="Arial"/>
              <a:buNone/>
            </a:pPr>
            <a:r>
              <a:rPr b="1" i="0" lang="en-US" sz="150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Community Partnerships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3"/>
          <p:cNvSpPr/>
          <p:nvPr/>
        </p:nvSpPr>
        <p:spPr>
          <a:xfrm>
            <a:off x="8541935" y="2329053"/>
            <a:ext cx="2606100" cy="347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25" lIns="625" spcFirstLastPara="1" rIns="625" wrap="square" tIns="625">
            <a:normAutofit/>
          </a:bodyPr>
          <a:lstStyle/>
          <a:p>
            <a:pPr indent="-29591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060"/>
              <a:buFont typeface="Arial"/>
              <a:buChar char="●"/>
            </a:pPr>
            <a:r>
              <a:rPr b="0" i="0" lang="en-US" sz="10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Family and volunteer engagement</a:t>
            </a:r>
            <a:endParaRPr b="0" i="0" sz="106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60">
              <a:solidFill>
                <a:srgbClr val="203327"/>
              </a:solidFill>
            </a:endParaRPr>
          </a:p>
          <a:p>
            <a:pPr indent="-29591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060"/>
              <a:buFont typeface="Arial"/>
              <a:buChar char="●"/>
            </a:pPr>
            <a:r>
              <a:rPr b="0" i="0" lang="en-US" sz="10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Partnerships with local growers, food pantries, </a:t>
            </a:r>
            <a:r>
              <a:rPr lang="en-US" sz="1060">
                <a:solidFill>
                  <a:srgbClr val="203327"/>
                </a:solidFill>
              </a:rPr>
              <a:t>extension offices, </a:t>
            </a:r>
            <a:br>
              <a:rPr lang="en-US" sz="1060">
                <a:solidFill>
                  <a:srgbClr val="203327"/>
                </a:solidFill>
              </a:rPr>
            </a:br>
            <a:r>
              <a:rPr b="0" i="0" lang="en-US" sz="10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or colleges </a:t>
            </a:r>
            <a:endParaRPr sz="1060">
              <a:solidFill>
                <a:srgbClr val="203327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60">
              <a:solidFill>
                <a:srgbClr val="203327"/>
              </a:solidFill>
            </a:endParaRPr>
          </a:p>
          <a:p>
            <a:pPr indent="-29591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060"/>
              <a:buFont typeface="Arial"/>
              <a:buChar char="●"/>
            </a:pPr>
            <a:r>
              <a:rPr b="0" i="0" lang="en-US" sz="106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A visible project that can attract donors and grants</a:t>
            </a:r>
            <a:endParaRPr b="0" i="0" sz="106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EFE5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"/>
          <p:cNvSpPr/>
          <p:nvPr/>
        </p:nvSpPr>
        <p:spPr>
          <a:xfrm rot="-5400000">
            <a:off x="949708" y="1059925"/>
            <a:ext cx="4518900" cy="54039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D9EAD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5"/>
          <p:cNvSpPr/>
          <p:nvPr/>
        </p:nvSpPr>
        <p:spPr>
          <a:xfrm>
            <a:off x="502920" y="384048"/>
            <a:ext cx="8915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6B3F"/>
              </a:buClr>
              <a:buSzPts val="2800"/>
              <a:buFont typeface="Play"/>
              <a:buNone/>
            </a:pPr>
            <a:r>
              <a:rPr b="1" i="0" lang="en-US" sz="2800" u="none" cap="none" strike="noStrike">
                <a:solidFill>
                  <a:srgbClr val="386641"/>
                </a:solidFill>
              </a:rPr>
              <a:t>What Is a Growing Dome Greenhouse?</a:t>
            </a:r>
            <a:endParaRPr i="0" sz="2800" u="none" cap="none" strike="noStrike">
              <a:solidFill>
                <a:srgbClr val="386641"/>
              </a:solidFill>
            </a:endParaRPr>
          </a:p>
        </p:txBody>
      </p:sp>
      <p:sp>
        <p:nvSpPr>
          <p:cNvPr id="100" name="Google Shape;100;p5"/>
          <p:cNvSpPr/>
          <p:nvPr/>
        </p:nvSpPr>
        <p:spPr>
          <a:xfrm>
            <a:off x="521208" y="896112"/>
            <a:ext cx="89611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5E675C"/>
                </a:solidFill>
                <a:latin typeface="Arial"/>
                <a:ea typeface="Arial"/>
                <a:cs typeface="Arial"/>
                <a:sym typeface="Arial"/>
              </a:rPr>
              <a:t>A durable geodesic greenhouse kit designed for long-term, year-round growing and learning.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5"/>
          <p:cNvSpPr/>
          <p:nvPr/>
        </p:nvSpPr>
        <p:spPr>
          <a:xfrm>
            <a:off x="1035838" y="2188845"/>
            <a:ext cx="46635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500"/>
              <a:buFont typeface="Arial"/>
              <a:buNone/>
            </a:pPr>
            <a:r>
              <a:rPr b="1" lang="en-US" sz="1500">
                <a:solidFill>
                  <a:srgbClr val="203327"/>
                </a:solidFill>
              </a:rPr>
              <a:t>How It Differs from Other Greenhouse Options</a:t>
            </a:r>
            <a:endParaRPr b="0" i="0" sz="1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5"/>
          <p:cNvSpPr/>
          <p:nvPr/>
        </p:nvSpPr>
        <p:spPr>
          <a:xfrm>
            <a:off x="1484463" y="2369825"/>
            <a:ext cx="3118500" cy="352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25" lIns="625" spcFirstLastPara="1" rIns="625" wrap="square" tIns="625">
            <a:normAutofit/>
          </a:bodyPr>
          <a:lstStyle/>
          <a:p>
            <a:pPr indent="-29908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10"/>
              <a:buFont typeface="Arial"/>
              <a:buChar char="●"/>
            </a:pPr>
            <a:r>
              <a:rPr b="0" i="0" lang="en-US" sz="111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Geodesic framing inspired by Buckminster Fuller’s design principles, using</a:t>
            </a:r>
            <a:r>
              <a:rPr lang="en-US" sz="1110">
                <a:solidFill>
                  <a:srgbClr val="203327"/>
                </a:solidFill>
              </a:rPr>
              <a:t> </a:t>
            </a:r>
            <a:r>
              <a:rPr b="0" i="0" lang="en-US" sz="111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interconnected triangles for strength </a:t>
            </a:r>
            <a:br>
              <a:rPr b="0" i="0" lang="en-US" sz="111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11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and efficient material use</a:t>
            </a:r>
            <a:endParaRPr b="0" i="0" sz="111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10">
              <a:solidFill>
                <a:srgbClr val="203327"/>
              </a:solidFill>
            </a:endParaRPr>
          </a:p>
          <a:p>
            <a:pPr indent="-29908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10"/>
              <a:buFont typeface="Arial"/>
              <a:buChar char="●"/>
            </a:pPr>
            <a:r>
              <a:rPr b="0" i="0" lang="en-US" sz="111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Rigid polycarbonate glazing rather </a:t>
            </a:r>
            <a:br>
              <a:rPr b="0" i="0" lang="en-US" sz="111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11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than temporary plastic film</a:t>
            </a:r>
            <a:endParaRPr b="0" i="0" sz="111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10">
              <a:solidFill>
                <a:srgbClr val="203327"/>
              </a:solidFill>
            </a:endParaRPr>
          </a:p>
          <a:p>
            <a:pPr indent="-29908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10"/>
              <a:buFont typeface="Arial"/>
              <a:buChar char="●"/>
            </a:pPr>
            <a:r>
              <a:rPr b="0" i="0" lang="en-US" sz="111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Passive solar features, automatic ventilation, insulation, and thermal mass</a:t>
            </a:r>
            <a:endParaRPr b="0" i="0" sz="1110" u="none" cap="none" strike="noStrike">
              <a:solidFill>
                <a:srgbClr val="203327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10">
              <a:solidFill>
                <a:srgbClr val="203327"/>
              </a:solidFill>
            </a:endParaRPr>
          </a:p>
          <a:p>
            <a:pPr indent="-299085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10"/>
              <a:buFont typeface="Arial"/>
              <a:buChar char="●"/>
            </a:pPr>
            <a:r>
              <a:rPr b="0" i="0" lang="en-US" sz="111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A finished educational structure </a:t>
            </a:r>
            <a:br>
              <a:rPr b="0" i="0" lang="en-US" sz="111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110" u="none" cap="none" strike="noStrike">
                <a:solidFill>
                  <a:srgbClr val="203327"/>
                </a:solidFill>
                <a:latin typeface="Arial"/>
                <a:ea typeface="Arial"/>
                <a:cs typeface="Arial"/>
                <a:sym typeface="Arial"/>
              </a:rPr>
              <a:t>intended for long-term program use</a:t>
            </a:r>
            <a:endParaRPr b="0" i="0" sz="111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5" title="bcorp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7113" y="1502425"/>
            <a:ext cx="5927676" cy="4518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EFE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"/>
          <p:cNvSpPr/>
          <p:nvPr/>
        </p:nvSpPr>
        <p:spPr>
          <a:xfrm>
            <a:off x="502920" y="384048"/>
            <a:ext cx="8915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6B3F"/>
              </a:buClr>
              <a:buSzPts val="2800"/>
              <a:buFont typeface="Play"/>
              <a:buNone/>
            </a:pPr>
            <a:r>
              <a:rPr b="1" i="0" lang="en-US" sz="2800" u="none" cap="none" strike="noStrike">
                <a:solidFill>
                  <a:srgbClr val="386641"/>
                </a:solidFill>
              </a:rPr>
              <a:t>Curriculum Connections</a:t>
            </a:r>
            <a:endParaRPr i="0" sz="2800" u="none" cap="none" strike="noStrike">
              <a:solidFill>
                <a:srgbClr val="386641"/>
              </a:solidFill>
            </a:endParaRPr>
          </a:p>
        </p:txBody>
      </p:sp>
      <p:sp>
        <p:nvSpPr>
          <p:cNvPr id="110" name="Google Shape;110;p7"/>
          <p:cNvSpPr/>
          <p:nvPr/>
        </p:nvSpPr>
        <p:spPr>
          <a:xfrm>
            <a:off x="521208" y="896112"/>
            <a:ext cx="89611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5E675C"/>
                </a:solidFill>
                <a:latin typeface="Arial"/>
                <a:ea typeface="Arial"/>
                <a:cs typeface="Arial"/>
                <a:sym typeface="Arial"/>
              </a:rPr>
              <a:t>A Growing Dome can support instruction across subjects and grade levels.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7"/>
          <p:cNvSpPr/>
          <p:nvPr/>
        </p:nvSpPr>
        <p:spPr>
          <a:xfrm>
            <a:off x="685800" y="1700303"/>
            <a:ext cx="3246000" cy="17736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270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7"/>
          <p:cNvSpPr/>
          <p:nvPr/>
        </p:nvSpPr>
        <p:spPr>
          <a:xfrm>
            <a:off x="1036768" y="1883188"/>
            <a:ext cx="2834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386641"/>
                </a:solidFill>
              </a:rPr>
              <a:t>Science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7"/>
          <p:cNvSpPr/>
          <p:nvPr/>
        </p:nvSpPr>
        <p:spPr>
          <a:xfrm>
            <a:off x="1036763" y="2211200"/>
            <a:ext cx="2834700" cy="111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Botany and ecosystems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Weather, water, soil, and energy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Observation and experimentation</a:t>
            </a:r>
            <a:endParaRPr sz="1100">
              <a:solidFill>
                <a:srgbClr val="22301F"/>
              </a:solidFill>
            </a:endParaRPr>
          </a:p>
        </p:txBody>
      </p:sp>
      <p:sp>
        <p:nvSpPr>
          <p:cNvPr id="114" name="Google Shape;114;p7"/>
          <p:cNvSpPr/>
          <p:nvPr/>
        </p:nvSpPr>
        <p:spPr>
          <a:xfrm>
            <a:off x="4480550" y="1700303"/>
            <a:ext cx="3246000" cy="17736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270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7"/>
          <p:cNvSpPr/>
          <p:nvPr/>
        </p:nvSpPr>
        <p:spPr>
          <a:xfrm>
            <a:off x="4831528" y="1883188"/>
            <a:ext cx="2834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386641"/>
                </a:solidFill>
              </a:rPr>
              <a:t>Engineering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7"/>
          <p:cNvSpPr/>
          <p:nvPr/>
        </p:nvSpPr>
        <p:spPr>
          <a:xfrm>
            <a:off x="4831525" y="2267216"/>
            <a:ext cx="28347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Structure and material efficiency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Ventilation and climate controls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Automation and systems design</a:t>
            </a:r>
            <a:endParaRPr sz="1100">
              <a:solidFill>
                <a:srgbClr val="22301F"/>
              </a:solidFill>
            </a:endParaRPr>
          </a:p>
        </p:txBody>
      </p:sp>
      <p:sp>
        <p:nvSpPr>
          <p:cNvPr id="117" name="Google Shape;117;p7"/>
          <p:cNvSpPr/>
          <p:nvPr/>
        </p:nvSpPr>
        <p:spPr>
          <a:xfrm>
            <a:off x="8275325" y="1700302"/>
            <a:ext cx="3246000" cy="17736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270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7"/>
          <p:cNvSpPr/>
          <p:nvPr/>
        </p:nvSpPr>
        <p:spPr>
          <a:xfrm>
            <a:off x="8626288" y="1883188"/>
            <a:ext cx="2834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386641"/>
                </a:solidFill>
              </a:rPr>
              <a:t>Math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7"/>
          <p:cNvSpPr/>
          <p:nvPr/>
        </p:nvSpPr>
        <p:spPr>
          <a:xfrm>
            <a:off x="8626300" y="2267216"/>
            <a:ext cx="28347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Measurement and graphing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Harvest logs and data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Budgeting and estimating</a:t>
            </a:r>
            <a:endParaRPr sz="1100">
              <a:solidFill>
                <a:srgbClr val="22301F"/>
              </a:solidFill>
            </a:endParaRPr>
          </a:p>
        </p:txBody>
      </p:sp>
      <p:sp>
        <p:nvSpPr>
          <p:cNvPr id="120" name="Google Shape;120;p7"/>
          <p:cNvSpPr/>
          <p:nvPr/>
        </p:nvSpPr>
        <p:spPr>
          <a:xfrm>
            <a:off x="685800" y="4040347"/>
            <a:ext cx="3246000" cy="17736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270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7"/>
          <p:cNvSpPr/>
          <p:nvPr/>
        </p:nvSpPr>
        <p:spPr>
          <a:xfrm>
            <a:off x="1036768" y="4175015"/>
            <a:ext cx="2834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386641"/>
                </a:solidFill>
              </a:rPr>
              <a:t>Health &amp; Nutrition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7"/>
          <p:cNvSpPr/>
          <p:nvPr/>
        </p:nvSpPr>
        <p:spPr>
          <a:xfrm>
            <a:off x="1036775" y="4607309"/>
            <a:ext cx="28347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Food literacy and preparation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Fresh produce experience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Wellness and stewardship</a:t>
            </a:r>
            <a:endParaRPr sz="1100">
              <a:solidFill>
                <a:srgbClr val="22301F"/>
              </a:solidFill>
            </a:endParaRPr>
          </a:p>
        </p:txBody>
      </p:sp>
      <p:sp>
        <p:nvSpPr>
          <p:cNvPr id="123" name="Google Shape;123;p7"/>
          <p:cNvSpPr/>
          <p:nvPr/>
        </p:nvSpPr>
        <p:spPr>
          <a:xfrm>
            <a:off x="4480550" y="4040347"/>
            <a:ext cx="3246000" cy="17736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270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7"/>
          <p:cNvSpPr/>
          <p:nvPr/>
        </p:nvSpPr>
        <p:spPr>
          <a:xfrm>
            <a:off x="4831528" y="4175015"/>
            <a:ext cx="2834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386641"/>
                </a:solidFill>
              </a:rPr>
              <a:t>Career Pathways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7"/>
          <p:cNvSpPr/>
          <p:nvPr/>
        </p:nvSpPr>
        <p:spPr>
          <a:xfrm>
            <a:off x="4831525" y="4607309"/>
            <a:ext cx="28347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Agriculture and sustainability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Engineering and design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Culinary arts and nutrition</a:t>
            </a:r>
            <a:endParaRPr sz="1100">
              <a:solidFill>
                <a:srgbClr val="22301F"/>
              </a:solidFill>
            </a:endParaRPr>
          </a:p>
        </p:txBody>
      </p:sp>
      <p:sp>
        <p:nvSpPr>
          <p:cNvPr id="126" name="Google Shape;126;p7"/>
          <p:cNvSpPr/>
          <p:nvPr/>
        </p:nvSpPr>
        <p:spPr>
          <a:xfrm>
            <a:off x="8275325" y="4040347"/>
            <a:ext cx="3246000" cy="1773600"/>
          </a:xfrm>
          <a:prstGeom prst="roundRect">
            <a:avLst>
              <a:gd fmla="val 16667" name="adj"/>
            </a:avLst>
          </a:prstGeom>
          <a:solidFill>
            <a:srgbClr val="FFFDF7"/>
          </a:solidFill>
          <a:ln cap="flat" cmpd="sng" w="1270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7"/>
          <p:cNvSpPr/>
          <p:nvPr/>
        </p:nvSpPr>
        <p:spPr>
          <a:xfrm>
            <a:off x="8626288" y="4175015"/>
            <a:ext cx="2834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386641"/>
                </a:solidFill>
              </a:rPr>
              <a:t>Community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7"/>
          <p:cNvSpPr/>
          <p:nvPr/>
        </p:nvSpPr>
        <p:spPr>
          <a:xfrm>
            <a:off x="8626300" y="4607309"/>
            <a:ext cx="2834700" cy="9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Service-learning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Family engagement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Partner-led workshops</a:t>
            </a:r>
            <a:endParaRPr sz="1100">
              <a:solidFill>
                <a:srgbClr val="22301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EFE5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"/>
          <p:cNvSpPr/>
          <p:nvPr/>
        </p:nvSpPr>
        <p:spPr>
          <a:xfrm flipH="1" rot="10800000">
            <a:off x="6281477" y="3551970"/>
            <a:ext cx="5715000" cy="585300"/>
          </a:xfrm>
          <a:prstGeom prst="round1Rect">
            <a:avLst>
              <a:gd fmla="val 16667" name="adj"/>
            </a:avLst>
          </a:prstGeom>
          <a:solidFill>
            <a:srgbClr val="FFFDF7"/>
          </a:solidFill>
          <a:ln cap="flat" cmpd="sng" w="9525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8"/>
          <p:cNvSpPr/>
          <p:nvPr/>
        </p:nvSpPr>
        <p:spPr>
          <a:xfrm rot="10800000">
            <a:off x="2898221" y="3551987"/>
            <a:ext cx="1371600" cy="585300"/>
          </a:xfrm>
          <a:prstGeom prst="round1Rect">
            <a:avLst>
              <a:gd fmla="val 16667" name="adj"/>
            </a:avLst>
          </a:prstGeom>
          <a:solidFill>
            <a:srgbClr val="FFFDF7"/>
          </a:solidFill>
          <a:ln cap="flat" cmpd="sng" w="9525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8"/>
          <p:cNvSpPr/>
          <p:nvPr/>
        </p:nvSpPr>
        <p:spPr>
          <a:xfrm>
            <a:off x="502920" y="384048"/>
            <a:ext cx="8915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6B3F"/>
              </a:buClr>
              <a:buSzPts val="2800"/>
              <a:buFont typeface="Play"/>
              <a:buNone/>
            </a:pPr>
            <a:r>
              <a:rPr b="1" lang="en-US" sz="2800">
                <a:solidFill>
                  <a:srgbClr val="386641"/>
                </a:solidFill>
              </a:rPr>
              <a:t>Appropriate </a:t>
            </a:r>
            <a:r>
              <a:rPr b="1" i="0" lang="en-US" sz="2800" u="none" cap="none" strike="noStrike">
                <a:solidFill>
                  <a:srgbClr val="386641"/>
                </a:solidFill>
              </a:rPr>
              <a:t>School-S</a:t>
            </a:r>
            <a:r>
              <a:rPr b="1" lang="en-US" sz="2800">
                <a:solidFill>
                  <a:srgbClr val="386641"/>
                </a:solidFill>
              </a:rPr>
              <a:t>ized</a:t>
            </a:r>
            <a:r>
              <a:rPr b="1" i="0" lang="en-US" sz="2800" u="none" cap="none" strike="noStrike">
                <a:solidFill>
                  <a:srgbClr val="386641"/>
                </a:solidFill>
              </a:rPr>
              <a:t> Dome Options</a:t>
            </a:r>
            <a:endParaRPr i="0" sz="2800" u="none" cap="none" strike="noStrike">
              <a:solidFill>
                <a:srgbClr val="386641"/>
              </a:solidFill>
            </a:endParaRPr>
          </a:p>
        </p:txBody>
      </p:sp>
      <p:sp>
        <p:nvSpPr>
          <p:cNvPr id="137" name="Google Shape;137;p8"/>
          <p:cNvSpPr/>
          <p:nvPr/>
        </p:nvSpPr>
        <p:spPr>
          <a:xfrm>
            <a:off x="521208" y="896112"/>
            <a:ext cx="89611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5E675C"/>
                </a:solidFill>
                <a:latin typeface="Arial"/>
                <a:ea typeface="Arial"/>
                <a:cs typeface="Arial"/>
                <a:sym typeface="Arial"/>
              </a:rPr>
              <a:t>The 26’, 33’, and 42’ models are the most relevant sizes for school and community learning projects.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8"/>
          <p:cNvSpPr/>
          <p:nvPr/>
        </p:nvSpPr>
        <p:spPr>
          <a:xfrm flipH="1">
            <a:off x="2898138" y="1796415"/>
            <a:ext cx="1371600" cy="585300"/>
          </a:xfrm>
          <a:prstGeom prst="round1Rect">
            <a:avLst>
              <a:gd fmla="val 15148" name="adj"/>
            </a:avLst>
          </a:prstGeom>
          <a:solidFill>
            <a:srgbClr val="386641"/>
          </a:solidFill>
          <a:ln cap="flat" cmpd="sng" w="9525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8"/>
          <p:cNvSpPr/>
          <p:nvPr/>
        </p:nvSpPr>
        <p:spPr>
          <a:xfrm>
            <a:off x="2953002" y="1851279"/>
            <a:ext cx="12618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40"/>
              <a:buFont typeface="Arial"/>
              <a:buNone/>
            </a:pPr>
            <a:r>
              <a:rPr b="1" i="0" lang="en-US" sz="114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Size</a:t>
            </a:r>
            <a:endParaRPr b="0" i="0" sz="11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8"/>
          <p:cNvSpPr/>
          <p:nvPr/>
        </p:nvSpPr>
        <p:spPr>
          <a:xfrm>
            <a:off x="4269738" y="1796415"/>
            <a:ext cx="2011800" cy="585300"/>
          </a:xfrm>
          <a:prstGeom prst="rect">
            <a:avLst/>
          </a:prstGeom>
          <a:solidFill>
            <a:srgbClr val="386641"/>
          </a:solidFill>
          <a:ln cap="flat" cmpd="sng" w="9525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8"/>
          <p:cNvSpPr/>
          <p:nvPr/>
        </p:nvSpPr>
        <p:spPr>
          <a:xfrm>
            <a:off x="4324602" y="1851279"/>
            <a:ext cx="19020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40"/>
              <a:buFont typeface="Arial"/>
              <a:buNone/>
            </a:pPr>
            <a:r>
              <a:rPr b="1" i="0" lang="en-US" sz="114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Approx. Sq. Ft.</a:t>
            </a:r>
            <a:endParaRPr b="0" i="0" sz="11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8"/>
          <p:cNvSpPr/>
          <p:nvPr/>
        </p:nvSpPr>
        <p:spPr>
          <a:xfrm>
            <a:off x="6281727" y="1796415"/>
            <a:ext cx="5715000" cy="585300"/>
          </a:xfrm>
          <a:prstGeom prst="round1Rect">
            <a:avLst>
              <a:gd fmla="val 16667" name="adj"/>
            </a:avLst>
          </a:prstGeom>
          <a:solidFill>
            <a:srgbClr val="386641"/>
          </a:solidFill>
          <a:ln cap="flat" cmpd="sng" w="9525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8"/>
          <p:cNvSpPr/>
          <p:nvPr/>
        </p:nvSpPr>
        <p:spPr>
          <a:xfrm>
            <a:off x="6336592" y="1851279"/>
            <a:ext cx="5605200" cy="475500"/>
          </a:xfrm>
          <a:prstGeom prst="round1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40"/>
              <a:buFont typeface="Arial"/>
              <a:buNone/>
            </a:pPr>
            <a:r>
              <a:rPr b="1" lang="en-US" sz="1140">
                <a:solidFill>
                  <a:srgbClr val="FFFFFF"/>
                </a:solidFill>
              </a:rPr>
              <a:t>Typical School Use Cases</a:t>
            </a:r>
            <a:endParaRPr b="0" i="0" sz="11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8"/>
          <p:cNvSpPr/>
          <p:nvPr/>
        </p:nvSpPr>
        <p:spPr>
          <a:xfrm>
            <a:off x="2898138" y="2381631"/>
            <a:ext cx="1371600" cy="585300"/>
          </a:xfrm>
          <a:prstGeom prst="rect">
            <a:avLst/>
          </a:prstGeom>
          <a:solidFill>
            <a:srgbClr val="FFFDF7"/>
          </a:solidFill>
          <a:ln cap="flat" cmpd="sng" w="9525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8"/>
          <p:cNvSpPr/>
          <p:nvPr/>
        </p:nvSpPr>
        <p:spPr>
          <a:xfrm>
            <a:off x="2953002" y="2436495"/>
            <a:ext cx="12618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2301F"/>
              </a:buClr>
              <a:buSzPts val="1140"/>
              <a:buFont typeface="Arial"/>
              <a:buNone/>
            </a:pPr>
            <a:r>
              <a:rPr lang="en-US" sz="1140">
                <a:solidFill>
                  <a:srgbClr val="22301F"/>
                </a:solidFill>
              </a:rPr>
              <a:t>26</a:t>
            </a:r>
            <a:r>
              <a:rPr b="0" i="0" lang="en-US" sz="1140" u="none" cap="none" strike="noStrike">
                <a:solidFill>
                  <a:srgbClr val="22301F"/>
                </a:solidFill>
                <a:latin typeface="Arial"/>
                <a:ea typeface="Arial"/>
                <a:cs typeface="Arial"/>
                <a:sym typeface="Arial"/>
              </a:rPr>
              <a:t> ft</a:t>
            </a:r>
            <a:endParaRPr b="0" i="0" sz="11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8"/>
          <p:cNvSpPr/>
          <p:nvPr/>
        </p:nvSpPr>
        <p:spPr>
          <a:xfrm>
            <a:off x="4269738" y="2381631"/>
            <a:ext cx="2011800" cy="585300"/>
          </a:xfrm>
          <a:prstGeom prst="rect">
            <a:avLst/>
          </a:prstGeom>
          <a:solidFill>
            <a:srgbClr val="FFFDF7"/>
          </a:solidFill>
          <a:ln cap="flat" cmpd="sng" w="9525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8"/>
          <p:cNvSpPr/>
          <p:nvPr/>
        </p:nvSpPr>
        <p:spPr>
          <a:xfrm>
            <a:off x="4324602" y="2436495"/>
            <a:ext cx="19020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2301F"/>
              </a:buClr>
              <a:buSzPts val="1140"/>
              <a:buFont typeface="Arial"/>
              <a:buNone/>
            </a:pPr>
            <a:r>
              <a:rPr lang="en-US" sz="1140">
                <a:solidFill>
                  <a:srgbClr val="22301F"/>
                </a:solidFill>
              </a:rPr>
              <a:t>530</a:t>
            </a:r>
            <a:r>
              <a:rPr b="0" i="0" lang="en-US" sz="1140" u="none" cap="none" strike="noStrike">
                <a:solidFill>
                  <a:srgbClr val="22301F"/>
                </a:solidFill>
                <a:latin typeface="Arial"/>
                <a:ea typeface="Arial"/>
                <a:cs typeface="Arial"/>
                <a:sym typeface="Arial"/>
              </a:rPr>
              <a:t> ft²</a:t>
            </a:r>
            <a:endParaRPr b="0" i="0" sz="11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8"/>
          <p:cNvSpPr/>
          <p:nvPr/>
        </p:nvSpPr>
        <p:spPr>
          <a:xfrm>
            <a:off x="6281727" y="2381631"/>
            <a:ext cx="5715000" cy="585300"/>
          </a:xfrm>
          <a:prstGeom prst="rect">
            <a:avLst/>
          </a:prstGeom>
          <a:solidFill>
            <a:srgbClr val="FFFDF7"/>
          </a:solidFill>
          <a:ln cap="flat" cmpd="sng" w="9525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8"/>
          <p:cNvSpPr/>
          <p:nvPr/>
        </p:nvSpPr>
        <p:spPr>
          <a:xfrm>
            <a:off x="6336592" y="2436495"/>
            <a:ext cx="56052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889"/>
              <a:buFont typeface="Arial"/>
              <a:buNone/>
            </a:pPr>
            <a:r>
              <a:rPr lang="en-US" sz="1100">
                <a:solidFill>
                  <a:srgbClr val="203327"/>
                </a:solidFill>
              </a:rPr>
              <a:t>Pilot program, small class groups, trades or aquaponics lab</a:t>
            </a:r>
            <a:endParaRPr sz="1100">
              <a:solidFill>
                <a:srgbClr val="22301F"/>
              </a:solidFill>
            </a:endParaRPr>
          </a:p>
        </p:txBody>
      </p:sp>
      <p:sp>
        <p:nvSpPr>
          <p:cNvPr id="150" name="Google Shape;150;p8"/>
          <p:cNvSpPr/>
          <p:nvPr/>
        </p:nvSpPr>
        <p:spPr>
          <a:xfrm>
            <a:off x="2898138" y="2966847"/>
            <a:ext cx="1371600" cy="585300"/>
          </a:xfrm>
          <a:prstGeom prst="rect">
            <a:avLst/>
          </a:prstGeom>
          <a:solidFill>
            <a:srgbClr val="FFFDF7"/>
          </a:solidFill>
          <a:ln cap="flat" cmpd="sng" w="9525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8"/>
          <p:cNvSpPr/>
          <p:nvPr/>
        </p:nvSpPr>
        <p:spPr>
          <a:xfrm>
            <a:off x="2953002" y="3021711"/>
            <a:ext cx="12618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2301F"/>
              </a:buClr>
              <a:buSzPts val="1140"/>
              <a:buFont typeface="Arial"/>
              <a:buNone/>
            </a:pPr>
            <a:r>
              <a:rPr lang="en-US" sz="1140">
                <a:solidFill>
                  <a:srgbClr val="22301F"/>
                </a:solidFill>
              </a:rPr>
              <a:t>33</a:t>
            </a:r>
            <a:r>
              <a:rPr b="0" i="0" lang="en-US" sz="1140" u="none" cap="none" strike="noStrike">
                <a:solidFill>
                  <a:srgbClr val="22301F"/>
                </a:solidFill>
                <a:latin typeface="Arial"/>
                <a:ea typeface="Arial"/>
                <a:cs typeface="Arial"/>
                <a:sym typeface="Arial"/>
              </a:rPr>
              <a:t> ft</a:t>
            </a:r>
            <a:endParaRPr b="0" i="0" sz="11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8"/>
          <p:cNvSpPr/>
          <p:nvPr/>
        </p:nvSpPr>
        <p:spPr>
          <a:xfrm>
            <a:off x="4269738" y="2966847"/>
            <a:ext cx="2011800" cy="585300"/>
          </a:xfrm>
          <a:prstGeom prst="rect">
            <a:avLst/>
          </a:prstGeom>
          <a:solidFill>
            <a:srgbClr val="FFFDF7"/>
          </a:solidFill>
          <a:ln cap="flat" cmpd="sng" w="9525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8"/>
          <p:cNvSpPr/>
          <p:nvPr/>
        </p:nvSpPr>
        <p:spPr>
          <a:xfrm>
            <a:off x="4324602" y="3021711"/>
            <a:ext cx="19020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2301F"/>
              </a:buClr>
              <a:buSzPts val="1140"/>
              <a:buFont typeface="Arial"/>
              <a:buNone/>
            </a:pPr>
            <a:r>
              <a:rPr lang="en-US" sz="1140">
                <a:solidFill>
                  <a:srgbClr val="22301F"/>
                </a:solidFill>
              </a:rPr>
              <a:t>8</a:t>
            </a:r>
            <a:r>
              <a:rPr b="0" i="0" lang="en-US" sz="1140" u="none" cap="none" strike="noStrike">
                <a:solidFill>
                  <a:srgbClr val="22301F"/>
                </a:solidFill>
                <a:latin typeface="Arial"/>
                <a:ea typeface="Arial"/>
                <a:cs typeface="Arial"/>
                <a:sym typeface="Arial"/>
              </a:rPr>
              <a:t>55 ft²</a:t>
            </a:r>
            <a:endParaRPr b="0" i="0" sz="11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8"/>
          <p:cNvSpPr/>
          <p:nvPr/>
        </p:nvSpPr>
        <p:spPr>
          <a:xfrm>
            <a:off x="6281727" y="2966847"/>
            <a:ext cx="5715000" cy="585300"/>
          </a:xfrm>
          <a:prstGeom prst="rect">
            <a:avLst/>
          </a:prstGeom>
          <a:solidFill>
            <a:srgbClr val="FFFDF7"/>
          </a:solidFill>
          <a:ln cap="flat" cmpd="sng" w="9525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8"/>
          <p:cNvSpPr/>
          <p:nvPr/>
        </p:nvSpPr>
        <p:spPr>
          <a:xfrm>
            <a:off x="6336592" y="3021711"/>
            <a:ext cx="56052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889"/>
              <a:buFont typeface="Arial"/>
              <a:buNone/>
            </a:pPr>
            <a:r>
              <a:rPr lang="en-US" sz="1100">
                <a:solidFill>
                  <a:srgbClr val="203327"/>
                </a:solidFill>
              </a:rPr>
              <a:t>Dedicated learning greenhouse with room for group instruction</a:t>
            </a:r>
            <a:endParaRPr sz="1100">
              <a:solidFill>
                <a:srgbClr val="22301F"/>
              </a:solidFill>
            </a:endParaRPr>
          </a:p>
        </p:txBody>
      </p:sp>
      <p:sp>
        <p:nvSpPr>
          <p:cNvPr id="156" name="Google Shape;156;p8"/>
          <p:cNvSpPr/>
          <p:nvPr/>
        </p:nvSpPr>
        <p:spPr>
          <a:xfrm>
            <a:off x="2953002" y="3606927"/>
            <a:ext cx="12618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2301F"/>
              </a:buClr>
              <a:buSzPts val="1140"/>
              <a:buFont typeface="Arial"/>
              <a:buNone/>
            </a:pPr>
            <a:r>
              <a:rPr lang="en-US" sz="1140">
                <a:solidFill>
                  <a:srgbClr val="22301F"/>
                </a:solidFill>
              </a:rPr>
              <a:t>4</a:t>
            </a:r>
            <a:r>
              <a:rPr b="0" i="0" lang="en-US" sz="1140" u="none" cap="none" strike="noStrike">
                <a:solidFill>
                  <a:srgbClr val="22301F"/>
                </a:solidFill>
                <a:latin typeface="Arial"/>
                <a:ea typeface="Arial"/>
                <a:cs typeface="Arial"/>
                <a:sym typeface="Arial"/>
              </a:rPr>
              <a:t>2 ft </a:t>
            </a:r>
            <a:endParaRPr b="0" i="0" sz="11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8"/>
          <p:cNvSpPr/>
          <p:nvPr/>
        </p:nvSpPr>
        <p:spPr>
          <a:xfrm>
            <a:off x="4269738" y="3552063"/>
            <a:ext cx="2011800" cy="585300"/>
          </a:xfrm>
          <a:prstGeom prst="rect">
            <a:avLst/>
          </a:prstGeom>
          <a:solidFill>
            <a:srgbClr val="FFFDF7"/>
          </a:solidFill>
          <a:ln cap="flat" cmpd="sng" w="9525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8"/>
          <p:cNvSpPr/>
          <p:nvPr/>
        </p:nvSpPr>
        <p:spPr>
          <a:xfrm>
            <a:off x="4324602" y="3606927"/>
            <a:ext cx="19020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22301F"/>
              </a:buClr>
              <a:buSzPts val="1140"/>
              <a:buFont typeface="Arial"/>
              <a:buNone/>
            </a:pPr>
            <a:r>
              <a:rPr lang="en-US" sz="1140">
                <a:solidFill>
                  <a:srgbClr val="22301F"/>
                </a:solidFill>
              </a:rPr>
              <a:t>1,385</a:t>
            </a:r>
            <a:r>
              <a:rPr b="0" i="0" lang="en-US" sz="1140" u="none" cap="none" strike="noStrike">
                <a:solidFill>
                  <a:srgbClr val="22301F"/>
                </a:solidFill>
                <a:latin typeface="Arial"/>
                <a:ea typeface="Arial"/>
                <a:cs typeface="Arial"/>
                <a:sym typeface="Arial"/>
              </a:rPr>
              <a:t> ft²</a:t>
            </a:r>
            <a:endParaRPr b="0" i="0" sz="114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8"/>
          <p:cNvSpPr/>
          <p:nvPr/>
        </p:nvSpPr>
        <p:spPr>
          <a:xfrm>
            <a:off x="6336592" y="3606927"/>
            <a:ext cx="5605200" cy="47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889"/>
              <a:buFont typeface="Arial"/>
              <a:buNone/>
            </a:pPr>
            <a:r>
              <a:rPr lang="en-US" sz="1100">
                <a:solidFill>
                  <a:srgbClr val="203327"/>
                </a:solidFill>
              </a:rPr>
              <a:t>Large program, community garden, food access, or multi-use learning hub</a:t>
            </a:r>
            <a:endParaRPr sz="1100">
              <a:solidFill>
                <a:srgbClr val="22301F"/>
              </a:solidFill>
            </a:endParaRPr>
          </a:p>
        </p:txBody>
      </p:sp>
      <p:sp>
        <p:nvSpPr>
          <p:cNvPr id="160" name="Google Shape;160;p8"/>
          <p:cNvSpPr/>
          <p:nvPr/>
        </p:nvSpPr>
        <p:spPr>
          <a:xfrm>
            <a:off x="685800" y="4848225"/>
            <a:ext cx="10835700" cy="1171500"/>
          </a:xfrm>
          <a:prstGeom prst="roundRect">
            <a:avLst>
              <a:gd fmla="val 16667" name="adj"/>
            </a:avLst>
          </a:prstGeom>
          <a:solidFill>
            <a:srgbClr val="E8EEDC"/>
          </a:solidFill>
          <a:ln cap="flat" cmpd="sng" w="12700">
            <a:solidFill>
              <a:srgbClr val="E8EED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8"/>
          <p:cNvSpPr/>
          <p:nvPr/>
        </p:nvSpPr>
        <p:spPr>
          <a:xfrm>
            <a:off x="960125" y="5222377"/>
            <a:ext cx="102870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1400"/>
              <a:buFont typeface="Arial"/>
              <a:buNone/>
            </a:pPr>
            <a:r>
              <a:rPr b="1" i="0" lang="en-US" u="none" cap="none" strike="noStrike">
                <a:solidFill>
                  <a:srgbClr val="386641"/>
                </a:solidFill>
              </a:rPr>
              <a:t>Decision lens: </a:t>
            </a:r>
            <a:r>
              <a:rPr b="1" lang="en-US">
                <a:solidFill>
                  <a:srgbClr val="386641"/>
                </a:solidFill>
              </a:rPr>
              <a:t>Choose the size that fits the educational program, site, budget, and student group. </a:t>
            </a:r>
            <a:endParaRPr b="1">
              <a:solidFill>
                <a:srgbClr val="386641"/>
              </a:solidFill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1400"/>
              <a:buFont typeface="Arial"/>
              <a:buNone/>
            </a:pPr>
            <a:r>
              <a:rPr b="1" lang="en-US" sz="1430">
                <a:solidFill>
                  <a:srgbClr val="386641"/>
                </a:solidFill>
              </a:rPr>
              <a:t>Smaller domes can still work for pilot programs or limited spaces, </a:t>
            </a:r>
            <a:br>
              <a:rPr b="1" lang="en-US" sz="1430">
                <a:solidFill>
                  <a:srgbClr val="386641"/>
                </a:solidFill>
              </a:rPr>
            </a:br>
            <a:r>
              <a:rPr b="1" lang="en-US" sz="1430">
                <a:solidFill>
                  <a:srgbClr val="386641"/>
                </a:solidFill>
              </a:rPr>
              <a:t>but the larger domes better support school-scale instruction and shared use.</a:t>
            </a:r>
            <a:endParaRPr b="1" i="0" sz="1700" u="none" cap="none" strike="noStrike">
              <a:solidFill>
                <a:srgbClr val="386641"/>
              </a:solidFill>
            </a:endParaRPr>
          </a:p>
        </p:txBody>
      </p:sp>
      <p:pic>
        <p:nvPicPr>
          <p:cNvPr id="162" name="Google Shape;162;p8" title="outsid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1853769"/>
            <a:ext cx="2555238" cy="2274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EFE5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9" title="classroo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800" y="1375251"/>
            <a:ext cx="3246000" cy="288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9" title="harvesting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75300" y="1375251"/>
            <a:ext cx="3246000" cy="288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9" title="community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80550" y="1375260"/>
            <a:ext cx="3246000" cy="2889439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9"/>
          <p:cNvSpPr/>
          <p:nvPr/>
        </p:nvSpPr>
        <p:spPr>
          <a:xfrm>
            <a:off x="502920" y="384048"/>
            <a:ext cx="8915400" cy="411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F6B3F"/>
              </a:buClr>
              <a:buSzPts val="2800"/>
              <a:buFont typeface="Play"/>
              <a:buNone/>
            </a:pPr>
            <a:r>
              <a:rPr b="1" i="0" lang="en-US" sz="2800" u="none" cap="none" strike="noStrike">
                <a:solidFill>
                  <a:srgbClr val="386641"/>
                </a:solidFill>
              </a:rPr>
              <a:t>Year-Round Learning and Community Use</a:t>
            </a:r>
            <a:endParaRPr i="0" sz="2800" u="none" cap="none" strike="noStrike">
              <a:solidFill>
                <a:srgbClr val="386641"/>
              </a:solidFill>
            </a:endParaRPr>
          </a:p>
        </p:txBody>
      </p:sp>
      <p:sp>
        <p:nvSpPr>
          <p:cNvPr id="172" name="Google Shape;172;p9"/>
          <p:cNvSpPr/>
          <p:nvPr/>
        </p:nvSpPr>
        <p:spPr>
          <a:xfrm>
            <a:off x="521208" y="896112"/>
            <a:ext cx="896112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75C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5E675C"/>
                </a:solidFill>
                <a:latin typeface="Arial"/>
                <a:ea typeface="Arial"/>
                <a:cs typeface="Arial"/>
                <a:sym typeface="Arial"/>
              </a:rPr>
              <a:t>A school greenhouse can extend learning beyond a short outdoor garden season.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9"/>
          <p:cNvSpPr/>
          <p:nvPr/>
        </p:nvSpPr>
        <p:spPr>
          <a:xfrm flipH="1" rot="10800000">
            <a:off x="685800" y="3940725"/>
            <a:ext cx="3246000" cy="22971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DF7"/>
          </a:solidFill>
          <a:ln cap="flat" cmpd="sng" w="1270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9"/>
          <p:cNvSpPr/>
          <p:nvPr/>
        </p:nvSpPr>
        <p:spPr>
          <a:xfrm>
            <a:off x="1036775" y="4553950"/>
            <a:ext cx="2834700" cy="14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Classroom instruction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Lab activities and experiments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Student stewardship teams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Career and technical education</a:t>
            </a:r>
            <a:endParaRPr sz="1100">
              <a:solidFill>
                <a:srgbClr val="203327"/>
              </a:solidFill>
            </a:endParaRPr>
          </a:p>
        </p:txBody>
      </p:sp>
      <p:sp>
        <p:nvSpPr>
          <p:cNvPr id="175" name="Google Shape;175;p9"/>
          <p:cNvSpPr/>
          <p:nvPr/>
        </p:nvSpPr>
        <p:spPr>
          <a:xfrm>
            <a:off x="1036768" y="4143056"/>
            <a:ext cx="2834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386641"/>
                </a:solidFill>
              </a:rPr>
              <a:t>During The School Day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9"/>
          <p:cNvSpPr/>
          <p:nvPr/>
        </p:nvSpPr>
        <p:spPr>
          <a:xfrm flipH="1" rot="10800000">
            <a:off x="4480550" y="3940855"/>
            <a:ext cx="3246000" cy="22971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DF7"/>
          </a:solidFill>
          <a:ln cap="flat" cmpd="sng" w="1270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9"/>
          <p:cNvSpPr/>
          <p:nvPr/>
        </p:nvSpPr>
        <p:spPr>
          <a:xfrm>
            <a:off x="4831528" y="4143038"/>
            <a:ext cx="2834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386641"/>
                </a:solidFill>
              </a:rPr>
              <a:t>Beyond The Classroom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9"/>
          <p:cNvSpPr/>
          <p:nvPr/>
        </p:nvSpPr>
        <p:spPr>
          <a:xfrm>
            <a:off x="4831525" y="4553950"/>
            <a:ext cx="2834700" cy="14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After-school garden clubs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Family learning nights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Community workshops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Partner and volunteer programs</a:t>
            </a:r>
            <a:endParaRPr sz="1100">
              <a:solidFill>
                <a:srgbClr val="203327"/>
              </a:solidFill>
            </a:endParaRPr>
          </a:p>
        </p:txBody>
      </p:sp>
      <p:sp>
        <p:nvSpPr>
          <p:cNvPr id="179" name="Google Shape;179;p9"/>
          <p:cNvSpPr/>
          <p:nvPr/>
        </p:nvSpPr>
        <p:spPr>
          <a:xfrm flipH="1" rot="10800000">
            <a:off x="8275325" y="3940725"/>
            <a:ext cx="3246000" cy="22971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DF7"/>
          </a:solidFill>
          <a:ln cap="flat" cmpd="sng" w="12700">
            <a:solidFill>
              <a:srgbClr val="D8CBB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9"/>
          <p:cNvSpPr/>
          <p:nvPr/>
        </p:nvSpPr>
        <p:spPr>
          <a:xfrm>
            <a:off x="8626288" y="4143038"/>
            <a:ext cx="28347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86641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386641"/>
                </a:solidFill>
              </a:rPr>
              <a:t>Across The Year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9"/>
          <p:cNvSpPr/>
          <p:nvPr/>
        </p:nvSpPr>
        <p:spPr>
          <a:xfrm>
            <a:off x="8626300" y="4553950"/>
            <a:ext cx="2834700" cy="14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Seed starting and planting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Data tracking and seasonal observations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3327"/>
              </a:buClr>
              <a:buSzPts val="1100"/>
              <a:buChar char="●"/>
            </a:pPr>
            <a:r>
              <a:rPr lang="en-US" sz="1100">
                <a:solidFill>
                  <a:srgbClr val="203327"/>
                </a:solidFill>
              </a:rPr>
              <a:t>Harvest and food distribution</a:t>
            </a:r>
            <a:endParaRPr sz="1100">
              <a:solidFill>
                <a:srgbClr val="203327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203327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2026-07-07T18:56:50Z</dcterms:created>
  <dc:creator>Growing Spaces</dc:creator>
</cp:coreProperties>
</file>