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6858000" cx="12191675"/>
  <p:notesSz cx="6858000" cy="12191675"/>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8" roundtripDataSignature="AMtx7mhJeK9GvzC8C1Cwi3GWNFwzmJLyS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customschemas.google.com/relationships/presentationmetadata" Target="meta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 name="Shape 17"/>
        <p:cNvGrpSpPr/>
        <p:nvPr/>
      </p:nvGrpSpPr>
      <p:grpSpPr>
        <a:xfrm>
          <a:off x="0" y="0"/>
          <a:ext cx="0" cy="0"/>
          <a:chOff x="0" y="0"/>
          <a:chExt cx="0" cy="0"/>
        </a:xfrm>
      </p:grpSpPr>
      <p:sp>
        <p:nvSpPr>
          <p:cNvPr id="18" name="Google Shape;1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 name="Google Shape;19;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Suggested image: a small Growing Dome in a tidy landscaped backyard with a home visible nearby.</a:t>
            </a:r>
            <a:endParaRPr/>
          </a:p>
        </p:txBody>
      </p:sp>
      <p:sp>
        <p:nvSpPr>
          <p:cNvPr id="20" name="Google Shape;20;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 name="Google Shape;20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 name="Google Shape;207;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3ec33106e03_0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3ec33106e03_0_2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 name="Google Shape;247;g3ec33106e03_0_2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7" name="Google Shape;257;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8" name="Google Shape;258;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0" name="Google Shape;27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1" name="Google Shape;271;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9" name="Google Shape;299;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0" name="Google Shape;300;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8" name="Google Shape;30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9" name="Google Shape;309;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7" name="Google Shape;317;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3" name="Google Shape;333;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4" name="Google Shape;334;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1" name="Google Shape;341;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Specs from Growing Dome Greenhouse Guide. Verify current specs before final use.</a:t>
            </a:r>
            <a:endParaRPr/>
          </a:p>
        </p:txBody>
      </p:sp>
      <p:sp>
        <p:nvSpPr>
          <p:cNvPr id="342" name="Google Shape;342;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1" name="Google Shape;391;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Feature descriptions summarized from Growing Spaces 7 Unique Features page.</a:t>
            </a:r>
            <a:endParaRPr/>
          </a:p>
        </p:txBody>
      </p:sp>
      <p:sp>
        <p:nvSpPr>
          <p:cNvPr id="392" name="Google Shape;392;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 name="Shape 28"/>
        <p:cNvGrpSpPr/>
        <p:nvPr/>
      </p:nvGrpSpPr>
      <p:grpSpPr>
        <a:xfrm>
          <a:off x="0" y="0"/>
          <a:ext cx="0" cy="0"/>
          <a:chOff x="0" y="0"/>
          <a:chExt cx="0" cy="0"/>
        </a:xfrm>
      </p:grpSpPr>
      <p:sp>
        <p:nvSpPr>
          <p:cNvPr id="29" name="Google Shape;2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 name="Google Shape;3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Source facts: Growing Spaces HOA page states 75 PSF snow load, 115 MPH winds depending on foundation, polycarbonate 250 times stronger than glass, 20+ year life expectancy, and 10-year pro-rated warranty against yellowing and hail damage.</a:t>
            </a:r>
            <a:endParaRPr/>
          </a:p>
        </p:txBody>
      </p:sp>
      <p:sp>
        <p:nvSpPr>
          <p:cNvPr id="31" name="Google Shape;3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1" name="Google Shape;421;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Foundation notes summarized from Growing Spaces foundation/options resources and installation guidance.</a:t>
            </a:r>
            <a:endParaRPr/>
          </a:p>
        </p:txBody>
      </p:sp>
      <p:sp>
        <p:nvSpPr>
          <p:cNvPr id="422" name="Google Shape;422;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9" name="Google Shape;439;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0" name="Google Shape;440;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5" name="Google Shape;525;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6" name="Google Shape;526;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 name="Google Shape;5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 name="Google Shape;5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 name="Google Shape;6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 name="Google Shape;67;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 name="Google Shape;11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 name="Google Shape;119;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 name="Google Shape;13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STER">
  <p:cSld name="MASTER">
    <p:bg>
      <p:bgPr>
        <a:solidFill>
          <a:srgbClr val="F8F3E8"/>
        </a:solidFill>
      </p:bgPr>
    </p:bg>
    <p:spTree>
      <p:nvGrpSpPr>
        <p:cNvPr id="10" name="Shape 10"/>
        <p:cNvGrpSpPr/>
        <p:nvPr/>
      </p:nvGrpSpPr>
      <p:grpSpPr>
        <a:xfrm>
          <a:off x="0" y="0"/>
          <a:ext cx="0" cy="0"/>
          <a:chOff x="0" y="0"/>
          <a:chExt cx="0" cy="0"/>
        </a:xfrm>
      </p:grpSpPr>
      <p:sp>
        <p:nvSpPr>
          <p:cNvPr id="11" name="Google Shape;11;p26"/>
          <p:cNvSpPr/>
          <p:nvPr/>
        </p:nvSpPr>
        <p:spPr>
          <a:xfrm>
            <a:off x="0" y="6565392"/>
            <a:ext cx="12191700" cy="292500"/>
          </a:xfrm>
          <a:prstGeom prst="rect">
            <a:avLst/>
          </a:prstGeom>
          <a:solidFill>
            <a:srgbClr val="386641"/>
          </a:solidFill>
          <a:ln cap="flat" cmpd="sng" w="12700">
            <a:solidFill>
              <a:srgbClr val="38664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6"/>
          <p:cNvSpPr/>
          <p:nvPr/>
        </p:nvSpPr>
        <p:spPr>
          <a:xfrm>
            <a:off x="352024" y="6620250"/>
            <a:ext cx="3021000" cy="14640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FFFFFF"/>
              </a:buClr>
              <a:buSzPts val="850"/>
              <a:buFont typeface="Arial"/>
              <a:buNone/>
            </a:pPr>
            <a:r>
              <a:rPr lang="en-US" sz="850">
                <a:solidFill>
                  <a:srgbClr val="FFFFFF"/>
                </a:solidFill>
              </a:rPr>
              <a:t>Proposal for Growing Dome Greenhouse </a:t>
            </a:r>
            <a:r>
              <a:rPr b="0" i="0" lang="en-US" sz="850" u="none" cap="none" strike="noStrike">
                <a:solidFill>
                  <a:srgbClr val="FFFFFF"/>
                </a:solidFill>
                <a:latin typeface="Arial"/>
                <a:ea typeface="Arial"/>
                <a:cs typeface="Arial"/>
                <a:sym typeface="Arial"/>
              </a:rPr>
              <a:t>HOA Approval</a:t>
            </a:r>
            <a:endParaRPr b="0" i="0" sz="850" u="none" cap="none" strike="noStrike">
              <a:solidFill>
                <a:schemeClr val="dk1"/>
              </a:solidFill>
              <a:latin typeface="Arial"/>
              <a:ea typeface="Arial"/>
              <a:cs typeface="Arial"/>
              <a:sym typeface="Arial"/>
            </a:endParaRPr>
          </a:p>
        </p:txBody>
      </p:sp>
      <p:sp>
        <p:nvSpPr>
          <p:cNvPr id="13" name="Google Shape;13;p26"/>
          <p:cNvSpPr/>
          <p:nvPr/>
        </p:nvSpPr>
        <p:spPr>
          <a:xfrm>
            <a:off x="10012676" y="320589"/>
            <a:ext cx="1326000" cy="347400"/>
          </a:xfrm>
          <a:prstGeom prst="roundRect">
            <a:avLst>
              <a:gd fmla="val 16667" name="adj"/>
            </a:avLst>
          </a:prstGeom>
          <a:solidFill>
            <a:srgbClr val="3866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6"/>
          <p:cNvSpPr/>
          <p:nvPr/>
        </p:nvSpPr>
        <p:spPr>
          <a:xfrm>
            <a:off x="10122408" y="402336"/>
            <a:ext cx="1326000" cy="164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Growing Spaces</a:t>
            </a:r>
            <a:r>
              <a:rPr b="1" baseline="30000" lang="en-US" sz="850">
                <a:solidFill>
                  <a:srgbClr val="FFFFFF"/>
                </a:solidFill>
              </a:rPr>
              <a:t>®</a:t>
            </a:r>
            <a:endParaRPr b="0" baseline="30000" i="0" sz="850" u="none" cap="none" strike="noStrike">
              <a:solidFill>
                <a:schemeClr val="dk1"/>
              </a:solidFill>
              <a:latin typeface="Arial"/>
              <a:ea typeface="Arial"/>
              <a:cs typeface="Arial"/>
              <a:sym typeface="Arial"/>
            </a:endParaRPr>
          </a:p>
        </p:txBody>
      </p:sp>
      <p:pic>
        <p:nvPicPr>
          <p:cNvPr id="15" name="Google Shape;15;p26" title="Growing_Spaces_logo.png"/>
          <p:cNvPicPr preferRelativeResize="0"/>
          <p:nvPr/>
        </p:nvPicPr>
        <p:blipFill>
          <a:blip r:embed="rId2">
            <a:alphaModFix/>
          </a:blip>
          <a:stretch>
            <a:fillRect/>
          </a:stretch>
        </p:blipFill>
        <p:spPr>
          <a:xfrm>
            <a:off x="9759775" y="232202"/>
            <a:ext cx="524175" cy="52417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6" name="Shape 1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 name="Shape 21"/>
        <p:cNvGrpSpPr/>
        <p:nvPr/>
      </p:nvGrpSpPr>
      <p:grpSpPr>
        <a:xfrm>
          <a:off x="0" y="0"/>
          <a:ext cx="0" cy="0"/>
          <a:chOff x="0" y="0"/>
          <a:chExt cx="0" cy="0"/>
        </a:xfrm>
      </p:grpSpPr>
      <p:pic>
        <p:nvPicPr>
          <p:cNvPr id="22" name="Google Shape;22;p1" title="dome_pond_patio.png"/>
          <p:cNvPicPr preferRelativeResize="0"/>
          <p:nvPr/>
        </p:nvPicPr>
        <p:blipFill>
          <a:blip r:embed="rId3">
            <a:alphaModFix/>
          </a:blip>
          <a:stretch>
            <a:fillRect/>
          </a:stretch>
        </p:blipFill>
        <p:spPr>
          <a:xfrm>
            <a:off x="3184561" y="0"/>
            <a:ext cx="9011352" cy="6857999"/>
          </a:xfrm>
          <a:prstGeom prst="rect">
            <a:avLst/>
          </a:prstGeom>
          <a:noFill/>
          <a:ln>
            <a:noFill/>
          </a:ln>
        </p:spPr>
      </p:pic>
      <p:sp>
        <p:nvSpPr>
          <p:cNvPr id="23" name="Google Shape;23;p1"/>
          <p:cNvSpPr/>
          <p:nvPr/>
        </p:nvSpPr>
        <p:spPr>
          <a:xfrm rot="-5400000">
            <a:off x="-1001325" y="1016900"/>
            <a:ext cx="6856800" cy="4823100"/>
          </a:xfrm>
          <a:prstGeom prst="round2SameRect">
            <a:avLst>
              <a:gd fmla="val 16667" name="adj1"/>
              <a:gd fmla="val 0" name="adj2"/>
            </a:avLst>
          </a:prstGeom>
          <a:solidFill>
            <a:srgbClr val="386641"/>
          </a:solidFill>
          <a:ln cap="flat" cmpd="sng" w="12700">
            <a:solidFill>
              <a:srgbClr val="38664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a:t> </a:t>
            </a:r>
            <a:endParaRPr/>
          </a:p>
        </p:txBody>
      </p:sp>
      <p:sp>
        <p:nvSpPr>
          <p:cNvPr id="24" name="Google Shape;24;p1"/>
          <p:cNvSpPr/>
          <p:nvPr/>
        </p:nvSpPr>
        <p:spPr>
          <a:xfrm>
            <a:off x="658368" y="1815186"/>
            <a:ext cx="3657600" cy="1097400"/>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FFFFFF"/>
              </a:buClr>
              <a:buSzPts val="3400"/>
              <a:buFont typeface="Arial"/>
              <a:buNone/>
            </a:pPr>
            <a:r>
              <a:rPr b="1" i="0" lang="en-US" sz="3400" u="none" cap="none" strike="noStrike">
                <a:solidFill>
                  <a:srgbClr val="FFFFFF"/>
                </a:solidFill>
                <a:latin typeface="Arial"/>
                <a:ea typeface="Arial"/>
                <a:cs typeface="Arial"/>
                <a:sym typeface="Arial"/>
              </a:rPr>
              <a:t>A Responsible Backyard Greenhouse Proposal</a:t>
            </a:r>
            <a:endParaRPr b="0" i="0" sz="3400" u="none" cap="none" strike="noStrike">
              <a:solidFill>
                <a:schemeClr val="dk1"/>
              </a:solidFill>
              <a:latin typeface="Arial"/>
              <a:ea typeface="Arial"/>
              <a:cs typeface="Arial"/>
              <a:sym typeface="Arial"/>
            </a:endParaRPr>
          </a:p>
        </p:txBody>
      </p:sp>
      <p:sp>
        <p:nvSpPr>
          <p:cNvPr id="25" name="Google Shape;25;p1"/>
          <p:cNvSpPr/>
          <p:nvPr/>
        </p:nvSpPr>
        <p:spPr>
          <a:xfrm>
            <a:off x="694944" y="3598266"/>
            <a:ext cx="3383400" cy="6585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Clr>
                <a:srgbClr val="EAF1E6"/>
              </a:buClr>
              <a:buSzPts val="1400"/>
              <a:buFont typeface="Arial"/>
              <a:buNone/>
            </a:pPr>
            <a:r>
              <a:rPr b="0" i="0" lang="en-US" sz="1400" u="none" cap="none" strike="noStrike">
                <a:solidFill>
                  <a:schemeClr val="lt1"/>
                </a:solidFill>
                <a:latin typeface="Arial"/>
                <a:ea typeface="Arial"/>
                <a:cs typeface="Arial"/>
                <a:sym typeface="Arial"/>
              </a:rPr>
              <a:t>For HOA communities considering residential Growing Dome</a:t>
            </a:r>
            <a:r>
              <a:rPr b="0" baseline="30000" i="0" lang="en-US" sz="1400" u="none" cap="none" strike="noStrike">
                <a:solidFill>
                  <a:schemeClr val="lt1"/>
                </a:solidFill>
                <a:latin typeface="Arial"/>
                <a:ea typeface="Arial"/>
                <a:cs typeface="Arial"/>
                <a:sym typeface="Arial"/>
              </a:rPr>
              <a:t>®</a:t>
            </a:r>
            <a:r>
              <a:rPr b="0" i="0" lang="en-US" sz="1400" u="none" cap="none" strike="noStrike">
                <a:solidFill>
                  <a:schemeClr val="lt1"/>
                </a:solidFill>
                <a:latin typeface="Arial"/>
                <a:ea typeface="Arial"/>
                <a:cs typeface="Arial"/>
                <a:sym typeface="Arial"/>
              </a:rPr>
              <a:t> greenhouses</a:t>
            </a:r>
            <a:endParaRPr b="0" i="0" sz="1400" u="none" cap="none" strike="noStrike">
              <a:solidFill>
                <a:schemeClr val="lt1"/>
              </a:solidFill>
              <a:latin typeface="Arial"/>
              <a:ea typeface="Arial"/>
              <a:cs typeface="Arial"/>
              <a:sym typeface="Arial"/>
            </a:endParaRPr>
          </a:p>
        </p:txBody>
      </p:sp>
      <p:sp>
        <p:nvSpPr>
          <p:cNvPr id="26" name="Google Shape;26;p1"/>
          <p:cNvSpPr/>
          <p:nvPr/>
        </p:nvSpPr>
        <p:spPr>
          <a:xfrm>
            <a:off x="609528" y="5908554"/>
            <a:ext cx="1355100" cy="329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500"/>
              <a:buFont typeface="Arial"/>
              <a:buNone/>
            </a:pPr>
            <a:r>
              <a:rPr b="1" i="0" lang="en-US" sz="1000" u="none" cap="none" strike="noStrike">
                <a:solidFill>
                  <a:srgbClr val="FFFFFF"/>
                </a:solidFill>
                <a:latin typeface="Arial"/>
                <a:ea typeface="Arial"/>
                <a:cs typeface="Arial"/>
                <a:sym typeface="Arial"/>
              </a:rPr>
              <a:t>GrowingSpaces.com</a:t>
            </a:r>
            <a:endParaRPr b="0" baseline="30000" i="0" sz="1000" u="none" cap="none" strike="noStrike">
              <a:solidFill>
                <a:schemeClr val="dk1"/>
              </a:solidFill>
              <a:latin typeface="Arial"/>
              <a:ea typeface="Arial"/>
              <a:cs typeface="Arial"/>
              <a:sym typeface="Arial"/>
            </a:endParaRPr>
          </a:p>
        </p:txBody>
      </p:sp>
      <p:pic>
        <p:nvPicPr>
          <p:cNvPr id="27" name="Google Shape;27;p1" title="Growing_Spaces_logo.png"/>
          <p:cNvPicPr preferRelativeResize="0"/>
          <p:nvPr/>
        </p:nvPicPr>
        <p:blipFill>
          <a:blip r:embed="rId4">
            <a:alphaModFix/>
          </a:blip>
          <a:stretch>
            <a:fillRect/>
          </a:stretch>
        </p:blipFill>
        <p:spPr>
          <a:xfrm>
            <a:off x="694950" y="4941675"/>
            <a:ext cx="1184801" cy="11848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12"/>
          <p:cNvSpPr/>
          <p:nvPr/>
        </p:nvSpPr>
        <p:spPr>
          <a:xfrm>
            <a:off x="502925" y="393200"/>
            <a:ext cx="9619500" cy="411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2800"/>
              <a:buFont typeface="Arial"/>
              <a:buNone/>
            </a:pPr>
            <a:r>
              <a:rPr b="1" i="0" lang="en-US" sz="2600" u="none" cap="none" strike="noStrike">
                <a:solidFill>
                  <a:srgbClr val="386641"/>
                </a:solidFill>
                <a:latin typeface="Arial"/>
                <a:ea typeface="Arial"/>
                <a:cs typeface="Arial"/>
                <a:sym typeface="Arial"/>
              </a:rPr>
              <a:t>Why a Growing Dome </a:t>
            </a:r>
            <a:r>
              <a:rPr b="1" lang="en-US" sz="2600">
                <a:solidFill>
                  <a:srgbClr val="386641"/>
                </a:solidFill>
              </a:rPr>
              <a:t>I</a:t>
            </a:r>
            <a:r>
              <a:rPr b="1" i="0" lang="en-US" sz="2600" u="none" cap="none" strike="noStrike">
                <a:solidFill>
                  <a:srgbClr val="386641"/>
                </a:solidFill>
                <a:latin typeface="Arial"/>
                <a:ea typeface="Arial"/>
                <a:cs typeface="Arial"/>
                <a:sym typeface="Arial"/>
              </a:rPr>
              <a:t>nstead of a </a:t>
            </a:r>
            <a:r>
              <a:rPr b="1" lang="en-US" sz="2600">
                <a:solidFill>
                  <a:srgbClr val="386641"/>
                </a:solidFill>
              </a:rPr>
              <a:t>B</a:t>
            </a:r>
            <a:r>
              <a:rPr b="1" i="0" lang="en-US" sz="2600" u="none" cap="none" strike="noStrike">
                <a:solidFill>
                  <a:srgbClr val="386641"/>
                </a:solidFill>
                <a:latin typeface="Arial"/>
                <a:ea typeface="Arial"/>
                <a:cs typeface="Arial"/>
                <a:sym typeface="Arial"/>
              </a:rPr>
              <a:t>asic </a:t>
            </a:r>
            <a:r>
              <a:rPr b="1" lang="en-US" sz="2600">
                <a:solidFill>
                  <a:srgbClr val="386641"/>
                </a:solidFill>
              </a:rPr>
              <a:t>G</a:t>
            </a:r>
            <a:r>
              <a:rPr b="1" i="0" lang="en-US" sz="2600" u="none" cap="none" strike="noStrike">
                <a:solidFill>
                  <a:srgbClr val="386641"/>
                </a:solidFill>
                <a:latin typeface="Arial"/>
                <a:ea typeface="Arial"/>
                <a:cs typeface="Arial"/>
                <a:sym typeface="Arial"/>
              </a:rPr>
              <a:t>reenhouse?</a:t>
            </a:r>
            <a:endParaRPr b="0" i="0" sz="2600" u="none" cap="none" strike="noStrike">
              <a:solidFill>
                <a:schemeClr val="dk1"/>
              </a:solidFill>
              <a:latin typeface="Arial"/>
              <a:ea typeface="Arial"/>
              <a:cs typeface="Arial"/>
              <a:sym typeface="Arial"/>
            </a:endParaRPr>
          </a:p>
        </p:txBody>
      </p:sp>
      <p:sp>
        <p:nvSpPr>
          <p:cNvPr id="210" name="Google Shape;210;p12"/>
          <p:cNvSpPr/>
          <p:nvPr/>
        </p:nvSpPr>
        <p:spPr>
          <a:xfrm>
            <a:off x="530352" y="868680"/>
            <a:ext cx="886968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F665A"/>
              </a:buClr>
              <a:buSzPts val="1150"/>
              <a:buFont typeface="Arial"/>
              <a:buNone/>
            </a:pPr>
            <a:r>
              <a:rPr b="0" i="0" lang="en-US" sz="1150" u="none" cap="none" strike="noStrike">
                <a:solidFill>
                  <a:srgbClr val="5F665A"/>
                </a:solidFill>
                <a:latin typeface="Arial"/>
                <a:ea typeface="Arial"/>
                <a:cs typeface="Arial"/>
                <a:sym typeface="Arial"/>
              </a:rPr>
              <a:t>The proposal is for a durable, finished greenhouse, not a temporary structure.</a:t>
            </a:r>
            <a:endParaRPr b="0" i="0" sz="1150" u="none" cap="none" strike="noStrike">
              <a:solidFill>
                <a:schemeClr val="dk1"/>
              </a:solidFill>
              <a:latin typeface="Arial"/>
              <a:ea typeface="Arial"/>
              <a:cs typeface="Arial"/>
              <a:sym typeface="Arial"/>
            </a:endParaRPr>
          </a:p>
        </p:txBody>
      </p:sp>
      <p:sp>
        <p:nvSpPr>
          <p:cNvPr id="211" name="Google Shape;211;p12"/>
          <p:cNvSpPr/>
          <p:nvPr/>
        </p:nvSpPr>
        <p:spPr>
          <a:xfrm flipH="1">
            <a:off x="685800" y="1789790"/>
            <a:ext cx="1828800" cy="786300"/>
          </a:xfrm>
          <a:prstGeom prst="round1Rect">
            <a:avLst>
              <a:gd fmla="val 16667" name="adj"/>
            </a:avLst>
          </a:prstGeom>
          <a:solidFill>
            <a:srgbClr val="386641"/>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2"/>
          <p:cNvSpPr/>
          <p:nvPr/>
        </p:nvSpPr>
        <p:spPr>
          <a:xfrm>
            <a:off x="740664" y="1844654"/>
            <a:ext cx="1719000" cy="6768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FFFFFF"/>
              </a:buClr>
              <a:buSzPts val="1020"/>
              <a:buFont typeface="Arial"/>
              <a:buNone/>
            </a:pPr>
            <a:r>
              <a:rPr b="1" i="0" lang="en-US" sz="1020" u="none" cap="none" strike="noStrike">
                <a:solidFill>
                  <a:srgbClr val="FFFFFF"/>
                </a:solidFill>
                <a:latin typeface="Arial"/>
                <a:ea typeface="Arial"/>
                <a:cs typeface="Arial"/>
                <a:sym typeface="Arial"/>
              </a:rPr>
              <a:t>Concern</a:t>
            </a:r>
            <a:endParaRPr b="0" i="0" sz="1020" u="none" cap="none" strike="noStrike">
              <a:solidFill>
                <a:schemeClr val="dk1"/>
              </a:solidFill>
              <a:latin typeface="Arial"/>
              <a:ea typeface="Arial"/>
              <a:cs typeface="Arial"/>
              <a:sym typeface="Arial"/>
            </a:endParaRPr>
          </a:p>
        </p:txBody>
      </p:sp>
      <p:sp>
        <p:nvSpPr>
          <p:cNvPr id="213" name="Google Shape;213;p12"/>
          <p:cNvSpPr/>
          <p:nvPr/>
        </p:nvSpPr>
        <p:spPr>
          <a:xfrm>
            <a:off x="2514600" y="1789790"/>
            <a:ext cx="4434900" cy="786300"/>
          </a:xfrm>
          <a:prstGeom prst="rect">
            <a:avLst/>
          </a:prstGeom>
          <a:solidFill>
            <a:srgbClr val="386641"/>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12"/>
          <p:cNvSpPr/>
          <p:nvPr/>
        </p:nvSpPr>
        <p:spPr>
          <a:xfrm>
            <a:off x="2569464" y="1844654"/>
            <a:ext cx="4325100" cy="6768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FFFFFF"/>
              </a:buClr>
              <a:buSzPts val="1020"/>
              <a:buFont typeface="Arial"/>
              <a:buNone/>
            </a:pPr>
            <a:r>
              <a:rPr b="1" lang="en-US" sz="1020">
                <a:solidFill>
                  <a:srgbClr val="FFFFFF"/>
                </a:solidFill>
              </a:rPr>
              <a:t>Conventional</a:t>
            </a:r>
            <a:r>
              <a:rPr b="1" i="0" lang="en-US" sz="1020" u="none" cap="none" strike="noStrike">
                <a:solidFill>
                  <a:srgbClr val="FFFFFF"/>
                </a:solidFill>
                <a:latin typeface="Arial"/>
                <a:ea typeface="Arial"/>
                <a:cs typeface="Arial"/>
                <a:sym typeface="Arial"/>
              </a:rPr>
              <a:t> </a:t>
            </a:r>
            <a:r>
              <a:rPr b="1" lang="en-US" sz="1020">
                <a:solidFill>
                  <a:srgbClr val="FFFFFF"/>
                </a:solidFill>
              </a:rPr>
              <a:t>G</a:t>
            </a:r>
            <a:r>
              <a:rPr b="1" i="0" lang="en-US" sz="1020" u="none" cap="none" strike="noStrike">
                <a:solidFill>
                  <a:srgbClr val="FFFFFF"/>
                </a:solidFill>
                <a:latin typeface="Arial"/>
                <a:ea typeface="Arial"/>
                <a:cs typeface="Arial"/>
                <a:sym typeface="Arial"/>
              </a:rPr>
              <a:t>reenhouse</a:t>
            </a:r>
            <a:endParaRPr b="0" i="0" sz="1020" u="none" cap="none" strike="noStrike">
              <a:solidFill>
                <a:schemeClr val="dk1"/>
              </a:solidFill>
              <a:latin typeface="Arial"/>
              <a:ea typeface="Arial"/>
              <a:cs typeface="Arial"/>
              <a:sym typeface="Arial"/>
            </a:endParaRPr>
          </a:p>
        </p:txBody>
      </p:sp>
      <p:sp>
        <p:nvSpPr>
          <p:cNvPr id="215" name="Google Shape;215;p12"/>
          <p:cNvSpPr/>
          <p:nvPr/>
        </p:nvSpPr>
        <p:spPr>
          <a:xfrm>
            <a:off x="6949440" y="1789790"/>
            <a:ext cx="4572000" cy="786300"/>
          </a:xfrm>
          <a:prstGeom prst="round1Rect">
            <a:avLst>
              <a:gd fmla="val 16667" name="adj"/>
            </a:avLst>
          </a:prstGeom>
          <a:solidFill>
            <a:srgbClr val="386641"/>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2"/>
          <p:cNvSpPr/>
          <p:nvPr/>
        </p:nvSpPr>
        <p:spPr>
          <a:xfrm>
            <a:off x="7004304" y="1844654"/>
            <a:ext cx="4462200" cy="6768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FFFFFF"/>
              </a:buClr>
              <a:buSzPts val="1020"/>
              <a:buFont typeface="Arial"/>
              <a:buNone/>
            </a:pPr>
            <a:r>
              <a:rPr b="1" i="0" lang="en-US" sz="1020" u="none" cap="none" strike="noStrike">
                <a:solidFill>
                  <a:srgbClr val="FFFFFF"/>
                </a:solidFill>
                <a:latin typeface="Arial"/>
                <a:ea typeface="Arial"/>
                <a:cs typeface="Arial"/>
                <a:sym typeface="Arial"/>
              </a:rPr>
              <a:t>Growing Dome </a:t>
            </a:r>
            <a:r>
              <a:rPr b="1" lang="en-US" sz="1020">
                <a:solidFill>
                  <a:srgbClr val="FFFFFF"/>
                </a:solidFill>
              </a:rPr>
              <a:t>Greenhouse</a:t>
            </a:r>
            <a:endParaRPr b="0" i="0" sz="1020" u="none" cap="none" strike="noStrike">
              <a:solidFill>
                <a:schemeClr val="dk1"/>
              </a:solidFill>
              <a:latin typeface="Arial"/>
              <a:ea typeface="Arial"/>
              <a:cs typeface="Arial"/>
              <a:sym typeface="Arial"/>
            </a:endParaRPr>
          </a:p>
        </p:txBody>
      </p:sp>
      <p:sp>
        <p:nvSpPr>
          <p:cNvPr id="217" name="Google Shape;217;p12"/>
          <p:cNvSpPr/>
          <p:nvPr/>
        </p:nvSpPr>
        <p:spPr>
          <a:xfrm>
            <a:off x="685800" y="2576174"/>
            <a:ext cx="1828800" cy="7863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2"/>
          <p:cNvSpPr/>
          <p:nvPr/>
        </p:nvSpPr>
        <p:spPr>
          <a:xfrm>
            <a:off x="740664" y="2631038"/>
            <a:ext cx="1719000" cy="6768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1020"/>
              <a:buFont typeface="Arial"/>
              <a:buNone/>
            </a:pPr>
            <a:r>
              <a:rPr b="0" i="0" lang="en-US" sz="1020" u="none" cap="none" strike="noStrike">
                <a:solidFill>
                  <a:srgbClr val="22301F"/>
                </a:solidFill>
                <a:latin typeface="Arial"/>
                <a:ea typeface="Arial"/>
                <a:cs typeface="Arial"/>
                <a:sym typeface="Arial"/>
              </a:rPr>
              <a:t>Appearance</a:t>
            </a:r>
            <a:endParaRPr b="0" i="0" sz="1020" u="none" cap="none" strike="noStrike">
              <a:solidFill>
                <a:schemeClr val="dk1"/>
              </a:solidFill>
              <a:latin typeface="Arial"/>
              <a:ea typeface="Arial"/>
              <a:cs typeface="Arial"/>
              <a:sym typeface="Arial"/>
            </a:endParaRPr>
          </a:p>
        </p:txBody>
      </p:sp>
      <p:sp>
        <p:nvSpPr>
          <p:cNvPr id="219" name="Google Shape;219;p12"/>
          <p:cNvSpPr/>
          <p:nvPr/>
        </p:nvSpPr>
        <p:spPr>
          <a:xfrm>
            <a:off x="2514600" y="2576174"/>
            <a:ext cx="4434900" cy="7863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12"/>
          <p:cNvSpPr/>
          <p:nvPr/>
        </p:nvSpPr>
        <p:spPr>
          <a:xfrm>
            <a:off x="2569464" y="2631038"/>
            <a:ext cx="4325100" cy="6768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1020"/>
              <a:buFont typeface="Arial"/>
              <a:buNone/>
            </a:pPr>
            <a:r>
              <a:rPr b="0" i="0" lang="en-US" sz="1020" u="none" cap="none" strike="noStrike">
                <a:solidFill>
                  <a:srgbClr val="22301F"/>
                </a:solidFill>
                <a:latin typeface="Arial"/>
                <a:ea typeface="Arial"/>
                <a:cs typeface="Arial"/>
                <a:sym typeface="Arial"/>
              </a:rPr>
              <a:t>May look seasonal, improvised, or utilitarian</a:t>
            </a:r>
            <a:endParaRPr b="0" i="0" sz="1020" u="none" cap="none" strike="noStrike">
              <a:solidFill>
                <a:schemeClr val="dk1"/>
              </a:solidFill>
              <a:latin typeface="Arial"/>
              <a:ea typeface="Arial"/>
              <a:cs typeface="Arial"/>
              <a:sym typeface="Arial"/>
            </a:endParaRPr>
          </a:p>
        </p:txBody>
      </p:sp>
      <p:sp>
        <p:nvSpPr>
          <p:cNvPr id="221" name="Google Shape;221;p12"/>
          <p:cNvSpPr/>
          <p:nvPr/>
        </p:nvSpPr>
        <p:spPr>
          <a:xfrm>
            <a:off x="6949440" y="2576174"/>
            <a:ext cx="4572000" cy="7863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2"/>
          <p:cNvSpPr/>
          <p:nvPr/>
        </p:nvSpPr>
        <p:spPr>
          <a:xfrm>
            <a:off x="7004304" y="2631038"/>
            <a:ext cx="4462200" cy="676800"/>
          </a:xfrm>
          <a:prstGeom prst="rect">
            <a:avLst/>
          </a:prstGeom>
          <a:noFill/>
          <a:ln>
            <a:noFill/>
          </a:ln>
        </p:spPr>
        <p:txBody>
          <a:bodyPr anchorCtr="0" anchor="ctr" bIns="0" lIns="0" spcFirstLastPara="1" rIns="0" wrap="square" tIns="0">
            <a:normAutofit/>
          </a:bodyPr>
          <a:lstStyle/>
          <a:p>
            <a:pPr indent="0" lvl="0" marL="457200" marR="0" rtl="0" algn="l">
              <a:lnSpc>
                <a:spcPct val="115000"/>
              </a:lnSpc>
              <a:spcBef>
                <a:spcPts val="0"/>
              </a:spcBef>
              <a:spcAft>
                <a:spcPts val="0"/>
              </a:spcAft>
              <a:buClr>
                <a:srgbClr val="22301F"/>
              </a:buClr>
              <a:buSzPts val="1020"/>
              <a:buFont typeface="Arial"/>
              <a:buNone/>
            </a:pPr>
            <a:r>
              <a:rPr b="0" i="0" lang="en-US" sz="1020" u="none" cap="none" strike="noStrike">
                <a:solidFill>
                  <a:srgbClr val="22301F"/>
                </a:solidFill>
                <a:latin typeface="Arial"/>
                <a:ea typeface="Arial"/>
                <a:cs typeface="Arial"/>
                <a:sym typeface="Arial"/>
              </a:rPr>
              <a:t>Finished architectural structure with ability to coordinate trim/door finishings with the home</a:t>
            </a:r>
            <a:endParaRPr b="0" i="0" sz="1020" u="none" cap="none" strike="noStrike">
              <a:solidFill>
                <a:schemeClr val="dk1"/>
              </a:solidFill>
              <a:latin typeface="Arial"/>
              <a:ea typeface="Arial"/>
              <a:cs typeface="Arial"/>
              <a:sym typeface="Arial"/>
            </a:endParaRPr>
          </a:p>
        </p:txBody>
      </p:sp>
      <p:sp>
        <p:nvSpPr>
          <p:cNvPr id="223" name="Google Shape;223;p12"/>
          <p:cNvSpPr/>
          <p:nvPr/>
        </p:nvSpPr>
        <p:spPr>
          <a:xfrm>
            <a:off x="685800" y="3362558"/>
            <a:ext cx="1828800" cy="7863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12"/>
          <p:cNvSpPr/>
          <p:nvPr/>
        </p:nvSpPr>
        <p:spPr>
          <a:xfrm>
            <a:off x="740664" y="3417422"/>
            <a:ext cx="1719000" cy="6768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1020"/>
              <a:buFont typeface="Arial"/>
              <a:buNone/>
            </a:pPr>
            <a:r>
              <a:rPr b="0" i="0" lang="en-US" sz="1020" u="none" cap="none" strike="noStrike">
                <a:solidFill>
                  <a:srgbClr val="22301F"/>
                </a:solidFill>
                <a:latin typeface="Arial"/>
                <a:ea typeface="Arial"/>
                <a:cs typeface="Arial"/>
                <a:sym typeface="Arial"/>
              </a:rPr>
              <a:t>Durability</a:t>
            </a:r>
            <a:endParaRPr b="0" i="0" sz="1020" u="none" cap="none" strike="noStrike">
              <a:solidFill>
                <a:schemeClr val="dk1"/>
              </a:solidFill>
              <a:latin typeface="Arial"/>
              <a:ea typeface="Arial"/>
              <a:cs typeface="Arial"/>
              <a:sym typeface="Arial"/>
            </a:endParaRPr>
          </a:p>
        </p:txBody>
      </p:sp>
      <p:sp>
        <p:nvSpPr>
          <p:cNvPr id="225" name="Google Shape;225;p12"/>
          <p:cNvSpPr/>
          <p:nvPr/>
        </p:nvSpPr>
        <p:spPr>
          <a:xfrm>
            <a:off x="2514600" y="3362558"/>
            <a:ext cx="4434900" cy="7863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2"/>
          <p:cNvSpPr/>
          <p:nvPr/>
        </p:nvSpPr>
        <p:spPr>
          <a:xfrm>
            <a:off x="2569464" y="3417422"/>
            <a:ext cx="4325100" cy="6768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1020"/>
              <a:buFont typeface="Arial"/>
              <a:buNone/>
            </a:pPr>
            <a:r>
              <a:rPr b="0" i="0" lang="en-US" sz="1020" u="none" cap="none" strike="noStrike">
                <a:solidFill>
                  <a:srgbClr val="22301F"/>
                </a:solidFill>
                <a:latin typeface="Arial"/>
                <a:ea typeface="Arial"/>
                <a:cs typeface="Arial"/>
                <a:sym typeface="Arial"/>
              </a:rPr>
              <a:t>Often shorter lifespan and more weather vulnerability</a:t>
            </a:r>
            <a:endParaRPr b="0" i="0" sz="1020" u="none" cap="none" strike="noStrike">
              <a:solidFill>
                <a:schemeClr val="dk1"/>
              </a:solidFill>
              <a:latin typeface="Arial"/>
              <a:ea typeface="Arial"/>
              <a:cs typeface="Arial"/>
              <a:sym typeface="Arial"/>
            </a:endParaRPr>
          </a:p>
        </p:txBody>
      </p:sp>
      <p:sp>
        <p:nvSpPr>
          <p:cNvPr id="227" name="Google Shape;227;p12"/>
          <p:cNvSpPr/>
          <p:nvPr/>
        </p:nvSpPr>
        <p:spPr>
          <a:xfrm>
            <a:off x="6949440" y="3362558"/>
            <a:ext cx="4572000" cy="7863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2"/>
          <p:cNvSpPr/>
          <p:nvPr/>
        </p:nvSpPr>
        <p:spPr>
          <a:xfrm>
            <a:off x="7004304" y="3417422"/>
            <a:ext cx="4462200" cy="6768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1020"/>
              <a:buFont typeface="Arial"/>
              <a:buNone/>
            </a:pPr>
            <a:r>
              <a:rPr b="0" i="0" lang="en-US" sz="1020" u="none" cap="none" strike="noStrike">
                <a:solidFill>
                  <a:srgbClr val="22301F"/>
                </a:solidFill>
                <a:latin typeface="Arial"/>
                <a:ea typeface="Arial"/>
                <a:cs typeface="Arial"/>
                <a:sym typeface="Arial"/>
              </a:rPr>
              <a:t>Geodesic frame, polycarbonate glazing, long-term use</a:t>
            </a:r>
            <a:endParaRPr b="0" i="0" sz="1020" u="none" cap="none" strike="noStrike">
              <a:solidFill>
                <a:schemeClr val="dk1"/>
              </a:solidFill>
              <a:latin typeface="Arial"/>
              <a:ea typeface="Arial"/>
              <a:cs typeface="Arial"/>
              <a:sym typeface="Arial"/>
            </a:endParaRPr>
          </a:p>
        </p:txBody>
      </p:sp>
      <p:sp>
        <p:nvSpPr>
          <p:cNvPr id="229" name="Google Shape;229;p12"/>
          <p:cNvSpPr/>
          <p:nvPr/>
        </p:nvSpPr>
        <p:spPr>
          <a:xfrm>
            <a:off x="685800" y="4148942"/>
            <a:ext cx="1828800" cy="7863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2"/>
          <p:cNvSpPr/>
          <p:nvPr/>
        </p:nvSpPr>
        <p:spPr>
          <a:xfrm>
            <a:off x="740664" y="4203806"/>
            <a:ext cx="1719000" cy="6768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1020"/>
              <a:buFont typeface="Arial"/>
              <a:buNone/>
            </a:pPr>
            <a:r>
              <a:rPr b="0" i="0" lang="en-US" sz="1020" u="none" cap="none" strike="noStrike">
                <a:solidFill>
                  <a:srgbClr val="22301F"/>
                </a:solidFill>
                <a:latin typeface="Arial"/>
                <a:ea typeface="Arial"/>
                <a:cs typeface="Arial"/>
                <a:sym typeface="Arial"/>
              </a:rPr>
              <a:t>Weather</a:t>
            </a:r>
            <a:endParaRPr b="0" i="0" sz="1020" u="none" cap="none" strike="noStrike">
              <a:solidFill>
                <a:schemeClr val="dk1"/>
              </a:solidFill>
              <a:latin typeface="Arial"/>
              <a:ea typeface="Arial"/>
              <a:cs typeface="Arial"/>
              <a:sym typeface="Arial"/>
            </a:endParaRPr>
          </a:p>
        </p:txBody>
      </p:sp>
      <p:sp>
        <p:nvSpPr>
          <p:cNvPr id="231" name="Google Shape;231;p12"/>
          <p:cNvSpPr/>
          <p:nvPr/>
        </p:nvSpPr>
        <p:spPr>
          <a:xfrm>
            <a:off x="2514600" y="4148942"/>
            <a:ext cx="4434900" cy="7863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2"/>
          <p:cNvSpPr/>
          <p:nvPr/>
        </p:nvSpPr>
        <p:spPr>
          <a:xfrm>
            <a:off x="2569464" y="4203806"/>
            <a:ext cx="4325100" cy="6768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1020"/>
              <a:buFont typeface="Arial"/>
              <a:buNone/>
            </a:pPr>
            <a:r>
              <a:rPr b="0" i="0" lang="en-US" sz="1020" u="none" cap="none" strike="noStrike">
                <a:solidFill>
                  <a:srgbClr val="22301F"/>
                </a:solidFill>
                <a:latin typeface="Arial"/>
                <a:ea typeface="Arial"/>
                <a:cs typeface="Arial"/>
                <a:sym typeface="Arial"/>
              </a:rPr>
              <a:t>Limited wind/snow resistance in many basic structures</a:t>
            </a:r>
            <a:endParaRPr b="0" i="0" sz="1020" u="none" cap="none" strike="noStrike">
              <a:solidFill>
                <a:schemeClr val="dk1"/>
              </a:solidFill>
              <a:latin typeface="Arial"/>
              <a:ea typeface="Arial"/>
              <a:cs typeface="Arial"/>
              <a:sym typeface="Arial"/>
            </a:endParaRPr>
          </a:p>
        </p:txBody>
      </p:sp>
      <p:sp>
        <p:nvSpPr>
          <p:cNvPr id="233" name="Google Shape;233;p12"/>
          <p:cNvSpPr/>
          <p:nvPr/>
        </p:nvSpPr>
        <p:spPr>
          <a:xfrm>
            <a:off x="6949440" y="4148942"/>
            <a:ext cx="4572000" cy="7863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2"/>
          <p:cNvSpPr/>
          <p:nvPr/>
        </p:nvSpPr>
        <p:spPr>
          <a:xfrm>
            <a:off x="7004304" y="4203806"/>
            <a:ext cx="4462200" cy="6768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1020"/>
              <a:buFont typeface="Arial"/>
              <a:buNone/>
            </a:pPr>
            <a:r>
              <a:rPr b="0" i="0" lang="en-US" sz="1020" u="none" cap="none" strike="noStrike">
                <a:solidFill>
                  <a:srgbClr val="22301F"/>
                </a:solidFill>
                <a:latin typeface="Arial"/>
                <a:ea typeface="Arial"/>
                <a:cs typeface="Arial"/>
                <a:sym typeface="Arial"/>
              </a:rPr>
              <a:t>Designed for high wind, snow, hail, and harsh climates</a:t>
            </a:r>
            <a:endParaRPr b="0" i="0" sz="1020" u="none" cap="none" strike="noStrike">
              <a:solidFill>
                <a:schemeClr val="dk1"/>
              </a:solidFill>
              <a:latin typeface="Arial"/>
              <a:ea typeface="Arial"/>
              <a:cs typeface="Arial"/>
              <a:sym typeface="Arial"/>
            </a:endParaRPr>
          </a:p>
        </p:txBody>
      </p:sp>
      <p:sp>
        <p:nvSpPr>
          <p:cNvPr id="235" name="Google Shape;235;p12"/>
          <p:cNvSpPr/>
          <p:nvPr/>
        </p:nvSpPr>
        <p:spPr>
          <a:xfrm rot="10800000">
            <a:off x="685758" y="4935368"/>
            <a:ext cx="1828800" cy="786300"/>
          </a:xfrm>
          <a:prstGeom prst="round1Rect">
            <a:avLst>
              <a:gd fmla="val 16667" name="adj"/>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2"/>
          <p:cNvSpPr/>
          <p:nvPr/>
        </p:nvSpPr>
        <p:spPr>
          <a:xfrm>
            <a:off x="740664" y="4990190"/>
            <a:ext cx="1719000" cy="6768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1020"/>
              <a:buFont typeface="Arial"/>
              <a:buNone/>
            </a:pPr>
            <a:r>
              <a:rPr b="0" i="0" lang="en-US" sz="1020" u="none" cap="none" strike="noStrike">
                <a:solidFill>
                  <a:srgbClr val="22301F"/>
                </a:solidFill>
                <a:latin typeface="Arial"/>
                <a:ea typeface="Arial"/>
                <a:cs typeface="Arial"/>
                <a:sym typeface="Arial"/>
              </a:rPr>
              <a:t>Maintenance</a:t>
            </a:r>
            <a:endParaRPr b="0" i="0" sz="1020" u="none" cap="none" strike="noStrike">
              <a:solidFill>
                <a:schemeClr val="dk1"/>
              </a:solidFill>
              <a:latin typeface="Arial"/>
              <a:ea typeface="Arial"/>
              <a:cs typeface="Arial"/>
              <a:sym typeface="Arial"/>
            </a:endParaRPr>
          </a:p>
        </p:txBody>
      </p:sp>
      <p:sp>
        <p:nvSpPr>
          <p:cNvPr id="237" name="Google Shape;237;p12"/>
          <p:cNvSpPr/>
          <p:nvPr/>
        </p:nvSpPr>
        <p:spPr>
          <a:xfrm>
            <a:off x="2514600" y="4935326"/>
            <a:ext cx="4434900" cy="7863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2"/>
          <p:cNvSpPr/>
          <p:nvPr/>
        </p:nvSpPr>
        <p:spPr>
          <a:xfrm>
            <a:off x="2569464" y="4990190"/>
            <a:ext cx="4325100" cy="6768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1020"/>
              <a:buFont typeface="Arial"/>
              <a:buNone/>
            </a:pPr>
            <a:r>
              <a:rPr b="0" i="0" lang="en-US" sz="1020" u="none" cap="none" strike="noStrike">
                <a:solidFill>
                  <a:srgbClr val="22301F"/>
                </a:solidFill>
                <a:latin typeface="Arial"/>
                <a:ea typeface="Arial"/>
                <a:cs typeface="Arial"/>
                <a:sym typeface="Arial"/>
              </a:rPr>
              <a:t>Plastic f</a:t>
            </a:r>
            <a:r>
              <a:rPr lang="en-US" sz="1020">
                <a:solidFill>
                  <a:srgbClr val="22301F"/>
                </a:solidFill>
              </a:rPr>
              <a:t>ilm </a:t>
            </a:r>
            <a:r>
              <a:rPr b="0" i="0" lang="en-US" sz="1020" u="none" cap="none" strike="noStrike">
                <a:solidFill>
                  <a:srgbClr val="22301F"/>
                </a:solidFill>
                <a:latin typeface="Arial"/>
                <a:ea typeface="Arial"/>
                <a:cs typeface="Arial"/>
                <a:sym typeface="Arial"/>
              </a:rPr>
              <a:t>coverings may require frequent replacement</a:t>
            </a:r>
            <a:endParaRPr b="0" i="0" sz="1020" u="none" cap="none" strike="noStrike">
              <a:solidFill>
                <a:schemeClr val="dk1"/>
              </a:solidFill>
              <a:latin typeface="Arial"/>
              <a:ea typeface="Arial"/>
              <a:cs typeface="Arial"/>
              <a:sym typeface="Arial"/>
            </a:endParaRPr>
          </a:p>
        </p:txBody>
      </p:sp>
      <p:sp>
        <p:nvSpPr>
          <p:cNvPr id="239" name="Google Shape;239;p12"/>
          <p:cNvSpPr/>
          <p:nvPr/>
        </p:nvSpPr>
        <p:spPr>
          <a:xfrm flipH="1" rot="10800000">
            <a:off x="6949440" y="4935410"/>
            <a:ext cx="4572000" cy="786300"/>
          </a:xfrm>
          <a:prstGeom prst="round1Rect">
            <a:avLst>
              <a:gd fmla="val 16667" name="adj"/>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2"/>
          <p:cNvSpPr/>
          <p:nvPr/>
        </p:nvSpPr>
        <p:spPr>
          <a:xfrm>
            <a:off x="7004304" y="4990190"/>
            <a:ext cx="4462200" cy="6768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1020"/>
              <a:buFont typeface="Arial"/>
              <a:buNone/>
            </a:pPr>
            <a:r>
              <a:rPr lang="en-US" sz="1020">
                <a:solidFill>
                  <a:srgbClr val="22301F"/>
                </a:solidFill>
              </a:rPr>
              <a:t>Quality</a:t>
            </a:r>
            <a:r>
              <a:rPr b="0" i="0" lang="en-US" sz="1020" u="none" cap="none" strike="noStrike">
                <a:solidFill>
                  <a:srgbClr val="22301F"/>
                </a:solidFill>
                <a:latin typeface="Arial"/>
                <a:ea typeface="Arial"/>
                <a:cs typeface="Arial"/>
                <a:sym typeface="Arial"/>
              </a:rPr>
              <a:t> components and replaceable parts support long-term upkeep</a:t>
            </a:r>
            <a:endParaRPr b="0" i="0" sz="1020" u="none" cap="none" strike="noStrike">
              <a:solidFill>
                <a:schemeClr val="dk1"/>
              </a:solidFill>
              <a:latin typeface="Arial"/>
              <a:ea typeface="Arial"/>
              <a:cs typeface="Arial"/>
              <a:sym typeface="Arial"/>
            </a:endParaRPr>
          </a:p>
        </p:txBody>
      </p:sp>
      <p:sp>
        <p:nvSpPr>
          <p:cNvPr id="241" name="Google Shape;241;p12"/>
          <p:cNvSpPr/>
          <p:nvPr/>
        </p:nvSpPr>
        <p:spPr>
          <a:xfrm>
            <a:off x="0" y="6565392"/>
            <a:ext cx="12191695" cy="292608"/>
          </a:xfrm>
          <a:prstGeom prst="rect">
            <a:avLst/>
          </a:prstGeom>
          <a:solidFill>
            <a:srgbClr val="386641"/>
          </a:solidFill>
          <a:ln cap="flat" cmpd="sng" w="12700">
            <a:solidFill>
              <a:srgbClr val="38664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2"/>
          <p:cNvSpPr/>
          <p:nvPr/>
        </p:nvSpPr>
        <p:spPr>
          <a:xfrm>
            <a:off x="411480" y="6620256"/>
            <a:ext cx="1828800" cy="14630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Growing Spaces®</a:t>
            </a:r>
            <a:endParaRPr b="0" i="0" sz="850" u="none" cap="none" strike="noStrike">
              <a:solidFill>
                <a:schemeClr val="dk1"/>
              </a:solidFill>
              <a:latin typeface="Arial"/>
              <a:ea typeface="Arial"/>
              <a:cs typeface="Arial"/>
              <a:sym typeface="Arial"/>
            </a:endParaRPr>
          </a:p>
        </p:txBody>
      </p:sp>
      <p:sp>
        <p:nvSpPr>
          <p:cNvPr id="243" name="Google Shape;243;p12"/>
          <p:cNvSpPr/>
          <p:nvPr/>
        </p:nvSpPr>
        <p:spPr>
          <a:xfrm>
            <a:off x="9235440" y="6620256"/>
            <a:ext cx="2560320" cy="146304"/>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FFFFFF"/>
              </a:buClr>
              <a:buSzPts val="850"/>
              <a:buFont typeface="Arial"/>
              <a:buNone/>
            </a:pPr>
            <a:r>
              <a:rPr b="0" i="0" lang="en-US" sz="850" u="none" cap="none" strike="noStrike">
                <a:solidFill>
                  <a:srgbClr val="FFFFFF"/>
                </a:solidFill>
                <a:latin typeface="Arial"/>
                <a:ea typeface="Arial"/>
                <a:cs typeface="Arial"/>
                <a:sym typeface="Arial"/>
              </a:rPr>
              <a:t>HOA Approval Template</a:t>
            </a:r>
            <a:endParaRPr b="0" i="0" sz="850" u="none" cap="none" strike="noStrike">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pic>
        <p:nvPicPr>
          <p:cNvPr id="249" name="Google Shape;249;g3ec33106e03_0_25" title="installation.png"/>
          <p:cNvPicPr preferRelativeResize="0"/>
          <p:nvPr/>
        </p:nvPicPr>
        <p:blipFill>
          <a:blip r:embed="rId3">
            <a:alphaModFix/>
          </a:blip>
          <a:stretch>
            <a:fillRect/>
          </a:stretch>
        </p:blipFill>
        <p:spPr>
          <a:xfrm>
            <a:off x="718741" y="1506650"/>
            <a:ext cx="5795834" cy="4418400"/>
          </a:xfrm>
          <a:prstGeom prst="rect">
            <a:avLst/>
          </a:prstGeom>
          <a:noFill/>
          <a:ln>
            <a:noFill/>
          </a:ln>
        </p:spPr>
      </p:pic>
      <p:sp>
        <p:nvSpPr>
          <p:cNvPr id="250" name="Google Shape;250;g3ec33106e03_0_25"/>
          <p:cNvSpPr/>
          <p:nvPr/>
        </p:nvSpPr>
        <p:spPr>
          <a:xfrm>
            <a:off x="502920" y="393192"/>
            <a:ext cx="9052500" cy="411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2800"/>
              <a:buFont typeface="Arial"/>
              <a:buNone/>
            </a:pPr>
            <a:r>
              <a:rPr b="1" lang="en-US" sz="2800">
                <a:solidFill>
                  <a:srgbClr val="386641"/>
                </a:solidFill>
              </a:rPr>
              <a:t>Installation Can Be Planned and Contained</a:t>
            </a:r>
            <a:endParaRPr b="0" i="0" sz="2800" u="none" cap="none" strike="noStrike">
              <a:solidFill>
                <a:schemeClr val="dk1"/>
              </a:solidFill>
              <a:latin typeface="Arial"/>
              <a:ea typeface="Arial"/>
              <a:cs typeface="Arial"/>
              <a:sym typeface="Arial"/>
            </a:endParaRPr>
          </a:p>
        </p:txBody>
      </p:sp>
      <p:sp>
        <p:nvSpPr>
          <p:cNvPr id="251" name="Google Shape;251;g3ec33106e03_0_25"/>
          <p:cNvSpPr/>
          <p:nvPr/>
        </p:nvSpPr>
        <p:spPr>
          <a:xfrm>
            <a:off x="530352" y="868680"/>
            <a:ext cx="88698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F665A"/>
              </a:buClr>
              <a:buSzPts val="1150"/>
              <a:buFont typeface="Arial"/>
              <a:buNone/>
            </a:pPr>
            <a:r>
              <a:rPr lang="en-US" sz="1150">
                <a:solidFill>
                  <a:srgbClr val="5F665A"/>
                </a:solidFill>
              </a:rPr>
              <a:t>A Growing Dome</a:t>
            </a:r>
            <a:r>
              <a:rPr baseline="30000" lang="en-US" sz="1150">
                <a:solidFill>
                  <a:srgbClr val="5F665A"/>
                </a:solidFill>
              </a:rPr>
              <a:t>®</a:t>
            </a:r>
            <a:r>
              <a:rPr lang="en-US" sz="1150">
                <a:solidFill>
                  <a:srgbClr val="5F665A"/>
                </a:solidFill>
              </a:rPr>
              <a:t> is a prefabricated kit with a defined installation process, helping limit the duration and disruption during the project.</a:t>
            </a:r>
            <a:endParaRPr b="0" i="0" sz="1150" u="none" cap="none" strike="noStrike">
              <a:solidFill>
                <a:schemeClr val="dk1"/>
              </a:solidFill>
              <a:latin typeface="Arial"/>
              <a:ea typeface="Arial"/>
              <a:cs typeface="Arial"/>
              <a:sym typeface="Arial"/>
            </a:endParaRPr>
          </a:p>
        </p:txBody>
      </p:sp>
      <p:grpSp>
        <p:nvGrpSpPr>
          <p:cNvPr id="252" name="Google Shape;252;g3ec33106e03_0_25"/>
          <p:cNvGrpSpPr/>
          <p:nvPr/>
        </p:nvGrpSpPr>
        <p:grpSpPr>
          <a:xfrm>
            <a:off x="6511920" y="1506497"/>
            <a:ext cx="4938900" cy="4418700"/>
            <a:chOff x="5402294" y="1506497"/>
            <a:chExt cx="4938900" cy="4418700"/>
          </a:xfrm>
        </p:grpSpPr>
        <p:sp>
          <p:nvSpPr>
            <p:cNvPr id="253" name="Google Shape;253;g3ec33106e03_0_25"/>
            <p:cNvSpPr/>
            <p:nvPr/>
          </p:nvSpPr>
          <p:spPr>
            <a:xfrm rot="5400000">
              <a:off x="5662394" y="1246397"/>
              <a:ext cx="4418700" cy="4938900"/>
            </a:xfrm>
            <a:prstGeom prst="round2SameRect">
              <a:avLst>
                <a:gd fmla="val 16667" name="adj1"/>
                <a:gd fmla="val 0" name="adj2"/>
              </a:avLst>
            </a:prstGeom>
            <a:solidFill>
              <a:srgbClr val="D9EA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3ec33106e03_0_25"/>
            <p:cNvSpPr/>
            <p:nvPr/>
          </p:nvSpPr>
          <p:spPr>
            <a:xfrm>
              <a:off x="6023625" y="1961027"/>
              <a:ext cx="3743100" cy="3721500"/>
            </a:xfrm>
            <a:prstGeom prst="rect">
              <a:avLst/>
            </a:prstGeom>
            <a:noFill/>
            <a:ln>
              <a:noFill/>
            </a:ln>
          </p:spPr>
          <p:txBody>
            <a:bodyPr anchorCtr="0" anchor="ctr" bIns="0" lIns="0" spcFirstLastPara="1" rIns="0" wrap="square" tIns="0">
              <a:noAutofit/>
            </a:bodyPr>
            <a:lstStyle/>
            <a:p>
              <a:pPr indent="-300990" lvl="0" marL="914400" rtl="0" algn="l">
                <a:lnSpc>
                  <a:spcPct val="115000"/>
                </a:lnSpc>
                <a:spcBef>
                  <a:spcPts val="0"/>
                </a:spcBef>
                <a:spcAft>
                  <a:spcPts val="0"/>
                </a:spcAft>
                <a:buClr>
                  <a:srgbClr val="22301F"/>
                </a:buClr>
                <a:buSzPts val="1140"/>
                <a:buChar char="●"/>
              </a:pPr>
              <a:r>
                <a:rPr lang="en-US" sz="1140">
                  <a:solidFill>
                    <a:srgbClr val="22301F"/>
                  </a:solidFill>
                </a:rPr>
                <a:t>Installation options include homeowner self-install, supervised installation, </a:t>
              </a:r>
              <a:br>
                <a:rPr lang="en-US" sz="1140">
                  <a:solidFill>
                    <a:srgbClr val="22301F"/>
                  </a:solidFill>
                </a:rPr>
              </a:br>
              <a:r>
                <a:rPr lang="en-US" sz="1140">
                  <a:solidFill>
                    <a:srgbClr val="22301F"/>
                  </a:solidFill>
                </a:rPr>
                <a:t>or a full Growing Spaces crew</a:t>
              </a:r>
              <a:endParaRPr sz="1140">
                <a:solidFill>
                  <a:srgbClr val="22301F"/>
                </a:solidFill>
              </a:endParaRPr>
            </a:p>
            <a:p>
              <a:pPr indent="0" lvl="0" marL="914400" rtl="0" algn="l">
                <a:lnSpc>
                  <a:spcPct val="115000"/>
                </a:lnSpc>
                <a:spcBef>
                  <a:spcPts val="0"/>
                </a:spcBef>
                <a:spcAft>
                  <a:spcPts val="0"/>
                </a:spcAft>
                <a:buNone/>
              </a:pPr>
              <a:r>
                <a:t/>
              </a:r>
              <a:endParaRPr sz="1140">
                <a:solidFill>
                  <a:srgbClr val="22301F"/>
                </a:solidFill>
              </a:endParaRPr>
            </a:p>
            <a:p>
              <a:pPr indent="-300990" lvl="0" marL="914400" rtl="0" algn="l">
                <a:lnSpc>
                  <a:spcPct val="115000"/>
                </a:lnSpc>
                <a:spcBef>
                  <a:spcPts val="0"/>
                </a:spcBef>
                <a:spcAft>
                  <a:spcPts val="0"/>
                </a:spcAft>
                <a:buClr>
                  <a:srgbClr val="22301F"/>
                </a:buClr>
                <a:buSzPts val="1140"/>
                <a:buChar char="●"/>
              </a:pPr>
              <a:r>
                <a:rPr lang="en-US" sz="1140">
                  <a:solidFill>
                    <a:srgbClr val="22301F"/>
                  </a:solidFill>
                </a:rPr>
                <a:t>Components are pre-cut, color-coded, </a:t>
              </a:r>
              <a:br>
                <a:rPr lang="en-US" sz="1140">
                  <a:solidFill>
                    <a:srgbClr val="22301F"/>
                  </a:solidFill>
                </a:rPr>
              </a:br>
              <a:r>
                <a:rPr lang="en-US" sz="1140">
                  <a:solidFill>
                    <a:srgbClr val="22301F"/>
                  </a:solidFill>
                </a:rPr>
                <a:t>and labeled for an organized build process</a:t>
              </a:r>
              <a:endParaRPr sz="1140">
                <a:solidFill>
                  <a:srgbClr val="22301F"/>
                </a:solidFill>
              </a:endParaRPr>
            </a:p>
            <a:p>
              <a:pPr indent="0" lvl="0" marL="914400" rtl="0" algn="l">
                <a:lnSpc>
                  <a:spcPct val="115000"/>
                </a:lnSpc>
                <a:spcBef>
                  <a:spcPts val="0"/>
                </a:spcBef>
                <a:spcAft>
                  <a:spcPts val="0"/>
                </a:spcAft>
                <a:buNone/>
              </a:pPr>
              <a:r>
                <a:t/>
              </a:r>
              <a:endParaRPr sz="1140">
                <a:solidFill>
                  <a:srgbClr val="22301F"/>
                </a:solidFill>
              </a:endParaRPr>
            </a:p>
            <a:p>
              <a:pPr indent="-300990" lvl="0" marL="914400" rtl="0" algn="l">
                <a:lnSpc>
                  <a:spcPct val="115000"/>
                </a:lnSpc>
                <a:spcBef>
                  <a:spcPts val="0"/>
                </a:spcBef>
                <a:spcAft>
                  <a:spcPts val="0"/>
                </a:spcAft>
                <a:buClr>
                  <a:srgbClr val="22301F"/>
                </a:buClr>
                <a:buSzPts val="1140"/>
                <a:buChar char="●"/>
              </a:pPr>
              <a:r>
                <a:rPr lang="en-US" sz="1140">
                  <a:solidFill>
                    <a:srgbClr val="22301F"/>
                  </a:solidFill>
                </a:rPr>
                <a:t>Growing Domes 26' and smaller </a:t>
              </a:r>
              <a:br>
                <a:rPr lang="en-US" sz="1140">
                  <a:solidFill>
                    <a:srgbClr val="22301F"/>
                  </a:solidFill>
                </a:rPr>
              </a:br>
              <a:r>
                <a:rPr lang="en-US" sz="1140">
                  <a:solidFill>
                    <a:srgbClr val="22301F"/>
                  </a:solidFill>
                </a:rPr>
                <a:t>are typically estimated at 4 to 7 days </a:t>
              </a:r>
              <a:br>
                <a:rPr lang="en-US" sz="1140">
                  <a:solidFill>
                    <a:srgbClr val="22301F"/>
                  </a:solidFill>
                </a:rPr>
              </a:br>
              <a:r>
                <a:rPr lang="en-US" sz="1140">
                  <a:solidFill>
                    <a:srgbClr val="22301F"/>
                  </a:solidFill>
                </a:rPr>
                <a:t>for self-installation</a:t>
              </a:r>
              <a:endParaRPr sz="1140">
                <a:solidFill>
                  <a:srgbClr val="22301F"/>
                </a:solidFill>
              </a:endParaRPr>
            </a:p>
            <a:p>
              <a:pPr indent="0" lvl="0" marL="914400" rtl="0" algn="l">
                <a:lnSpc>
                  <a:spcPct val="115000"/>
                </a:lnSpc>
                <a:spcBef>
                  <a:spcPts val="0"/>
                </a:spcBef>
                <a:spcAft>
                  <a:spcPts val="0"/>
                </a:spcAft>
                <a:buNone/>
              </a:pPr>
              <a:r>
                <a:t/>
              </a:r>
              <a:endParaRPr sz="1140">
                <a:solidFill>
                  <a:srgbClr val="22301F"/>
                </a:solidFill>
              </a:endParaRPr>
            </a:p>
            <a:p>
              <a:pPr indent="-300990" lvl="0" marL="914400" rtl="0" algn="l">
                <a:lnSpc>
                  <a:spcPct val="115000"/>
                </a:lnSpc>
                <a:spcBef>
                  <a:spcPts val="0"/>
                </a:spcBef>
                <a:spcAft>
                  <a:spcPts val="0"/>
                </a:spcAft>
                <a:buClr>
                  <a:srgbClr val="22301F"/>
                </a:buClr>
                <a:buSzPts val="1140"/>
                <a:buChar char="●"/>
              </a:pPr>
              <a:r>
                <a:rPr lang="en-US" sz="1140">
                  <a:solidFill>
                    <a:srgbClr val="22301F"/>
                  </a:solidFill>
                </a:rPr>
                <a:t>Certified crew installations are generally estimated at 2 to 5 days, depending on weather, dome size, and crew expertise</a:t>
              </a:r>
              <a:endParaRPr sz="1140">
                <a:solidFill>
                  <a:srgbClr val="22301F"/>
                </a:solidFill>
              </a:endParaRPr>
            </a:p>
            <a:p>
              <a:pPr indent="0" lvl="0" marL="914400" rtl="0" algn="l">
                <a:lnSpc>
                  <a:spcPct val="115000"/>
                </a:lnSpc>
                <a:spcBef>
                  <a:spcPts val="0"/>
                </a:spcBef>
                <a:spcAft>
                  <a:spcPts val="0"/>
                </a:spcAft>
                <a:buNone/>
              </a:pPr>
              <a:r>
                <a:t/>
              </a:r>
              <a:endParaRPr sz="1140">
                <a:solidFill>
                  <a:srgbClr val="22301F"/>
                </a:solidFill>
              </a:endParaRPr>
            </a:p>
            <a:p>
              <a:pPr indent="-300990" lvl="0" marL="914400" rtl="0" algn="l">
                <a:lnSpc>
                  <a:spcPct val="115000"/>
                </a:lnSpc>
                <a:spcBef>
                  <a:spcPts val="0"/>
                </a:spcBef>
                <a:spcAft>
                  <a:spcPts val="0"/>
                </a:spcAft>
                <a:buClr>
                  <a:srgbClr val="22301F"/>
                </a:buClr>
                <a:buSzPts val="1140"/>
                <a:buChar char="●"/>
              </a:pPr>
              <a:r>
                <a:rPr lang="en-US" sz="1140">
                  <a:solidFill>
                    <a:srgbClr val="22301F"/>
                  </a:solidFill>
                </a:rPr>
                <a:t>Work can be scheduled to follow </a:t>
              </a:r>
              <a:br>
                <a:rPr lang="en-US" sz="1140">
                  <a:solidFill>
                    <a:srgbClr val="22301F"/>
                  </a:solidFill>
                </a:rPr>
              </a:br>
              <a:r>
                <a:rPr lang="en-US" sz="1140">
                  <a:solidFill>
                    <a:srgbClr val="22301F"/>
                  </a:solidFill>
                </a:rPr>
                <a:t>HOA rules, local noise ordinances, </a:t>
              </a:r>
              <a:br>
                <a:rPr lang="en-US" sz="1140">
                  <a:solidFill>
                    <a:srgbClr val="22301F"/>
                  </a:solidFill>
                </a:rPr>
              </a:br>
              <a:r>
                <a:rPr lang="en-US" sz="1140">
                  <a:solidFill>
                    <a:srgbClr val="22301F"/>
                  </a:solidFill>
                </a:rPr>
                <a:t>and reasonable construction hours</a:t>
              </a:r>
              <a:endParaRPr sz="1140">
                <a:solidFill>
                  <a:srgbClr val="22301F"/>
                </a:solidFill>
              </a:endParaRPr>
            </a:p>
            <a:p>
              <a:pPr indent="0" lvl="0" marL="0" marR="0" rtl="0" algn="l">
                <a:spcBef>
                  <a:spcPts val="0"/>
                </a:spcBef>
                <a:spcAft>
                  <a:spcPts val="0"/>
                </a:spcAft>
                <a:buClr>
                  <a:srgbClr val="22301F"/>
                </a:buClr>
                <a:buSzPts val="1140"/>
                <a:buFont typeface="Arial"/>
                <a:buNone/>
              </a:pPr>
              <a:r>
                <a:t/>
              </a:r>
              <a:endParaRPr sz="1140">
                <a:solidFill>
                  <a:srgbClr val="22301F"/>
                </a:solidFill>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pic>
        <p:nvPicPr>
          <p:cNvPr id="260" name="Google Shape;260;p11" title="20210423_141147.jpg"/>
          <p:cNvPicPr preferRelativeResize="0"/>
          <p:nvPr/>
        </p:nvPicPr>
        <p:blipFill>
          <a:blip r:embed="rId3">
            <a:alphaModFix/>
          </a:blip>
          <a:stretch>
            <a:fillRect/>
          </a:stretch>
        </p:blipFill>
        <p:spPr>
          <a:xfrm>
            <a:off x="2863851" y="1233378"/>
            <a:ext cx="5975997" cy="4481998"/>
          </a:xfrm>
          <a:prstGeom prst="rect">
            <a:avLst/>
          </a:prstGeom>
          <a:noFill/>
          <a:ln>
            <a:noFill/>
          </a:ln>
        </p:spPr>
      </p:pic>
      <p:sp>
        <p:nvSpPr>
          <p:cNvPr id="261" name="Google Shape;261;p11"/>
          <p:cNvSpPr/>
          <p:nvPr/>
        </p:nvSpPr>
        <p:spPr>
          <a:xfrm rot="-5400000">
            <a:off x="273450" y="1645725"/>
            <a:ext cx="4482000" cy="3657300"/>
          </a:xfrm>
          <a:prstGeom prst="round2SameRect">
            <a:avLst>
              <a:gd fmla="val 16667" name="adj1"/>
              <a:gd fmla="val 0" name="adj2"/>
            </a:avLst>
          </a:prstGeom>
          <a:solidFill>
            <a:srgbClr val="D9EA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1"/>
          <p:cNvSpPr/>
          <p:nvPr/>
        </p:nvSpPr>
        <p:spPr>
          <a:xfrm>
            <a:off x="502920" y="393192"/>
            <a:ext cx="9052560" cy="4114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2800"/>
              <a:buFont typeface="Arial"/>
              <a:buNone/>
            </a:pPr>
            <a:r>
              <a:rPr b="1" i="0" lang="en-US" sz="2800" u="none" cap="none" strike="noStrike">
                <a:solidFill>
                  <a:srgbClr val="386641"/>
                </a:solidFill>
                <a:latin typeface="Arial"/>
                <a:ea typeface="Arial"/>
                <a:cs typeface="Arial"/>
                <a:sym typeface="Arial"/>
              </a:rPr>
              <a:t>Low-impact </a:t>
            </a:r>
            <a:r>
              <a:rPr b="1" lang="en-US" sz="2800">
                <a:solidFill>
                  <a:srgbClr val="386641"/>
                </a:solidFill>
              </a:rPr>
              <a:t>R</a:t>
            </a:r>
            <a:r>
              <a:rPr b="1" i="0" lang="en-US" sz="2800" u="none" cap="none" strike="noStrike">
                <a:solidFill>
                  <a:srgbClr val="386641"/>
                </a:solidFill>
                <a:latin typeface="Arial"/>
                <a:ea typeface="Arial"/>
                <a:cs typeface="Arial"/>
                <a:sym typeface="Arial"/>
              </a:rPr>
              <a:t>esidential </a:t>
            </a:r>
            <a:r>
              <a:rPr b="1" lang="en-US" sz="2800">
                <a:solidFill>
                  <a:srgbClr val="386641"/>
                </a:solidFill>
              </a:rPr>
              <a:t>O</a:t>
            </a:r>
            <a:r>
              <a:rPr b="1" i="0" lang="en-US" sz="2800" u="none" cap="none" strike="noStrike">
                <a:solidFill>
                  <a:srgbClr val="386641"/>
                </a:solidFill>
                <a:latin typeface="Arial"/>
                <a:ea typeface="Arial"/>
                <a:cs typeface="Arial"/>
                <a:sym typeface="Arial"/>
              </a:rPr>
              <a:t>peration</a:t>
            </a:r>
            <a:endParaRPr b="0" i="0" sz="2800" u="none" cap="none" strike="noStrike">
              <a:solidFill>
                <a:schemeClr val="dk1"/>
              </a:solidFill>
              <a:latin typeface="Arial"/>
              <a:ea typeface="Arial"/>
              <a:cs typeface="Arial"/>
              <a:sym typeface="Arial"/>
            </a:endParaRPr>
          </a:p>
        </p:txBody>
      </p:sp>
      <p:sp>
        <p:nvSpPr>
          <p:cNvPr id="263" name="Google Shape;263;p11"/>
          <p:cNvSpPr/>
          <p:nvPr/>
        </p:nvSpPr>
        <p:spPr>
          <a:xfrm>
            <a:off x="941832" y="1783080"/>
            <a:ext cx="3182112" cy="3767328"/>
          </a:xfrm>
          <a:prstGeom prst="rect">
            <a:avLst/>
          </a:prstGeom>
          <a:noFill/>
          <a:ln>
            <a:noFill/>
          </a:ln>
        </p:spPr>
        <p:txBody>
          <a:bodyPr anchorCtr="0" anchor="ctr" bIns="0" lIns="0" spcFirstLastPara="1" rIns="0" wrap="square" tIns="0">
            <a:normAutofit/>
          </a:bodyPr>
          <a:lstStyle/>
          <a:p>
            <a:pPr indent="-300990" lvl="0" marL="9144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Personal gardening only</a:t>
            </a:r>
            <a:endParaRPr b="0" i="0" sz="1140" u="none" cap="none" strike="noStrike">
              <a:solidFill>
                <a:srgbClr val="22301F"/>
              </a:solidFill>
              <a:latin typeface="Arial"/>
              <a:ea typeface="Arial"/>
              <a:cs typeface="Arial"/>
              <a:sym typeface="Arial"/>
            </a:endParaRPr>
          </a:p>
          <a:p>
            <a:pPr indent="0" lvl="0" marL="0" marR="0" rtl="0" algn="l">
              <a:lnSpc>
                <a:spcPct val="115000"/>
              </a:lnSpc>
              <a:spcBef>
                <a:spcPts val="0"/>
              </a:spcBef>
              <a:spcAft>
                <a:spcPts val="0"/>
              </a:spcAft>
              <a:buNone/>
            </a:pPr>
            <a:r>
              <a:t/>
            </a:r>
            <a:endParaRPr sz="1140">
              <a:solidFill>
                <a:srgbClr val="22301F"/>
              </a:solidFill>
            </a:endParaRPr>
          </a:p>
          <a:p>
            <a:pPr indent="-300990" lvl="0" marL="9144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No customer visits </a:t>
            </a:r>
            <a:br>
              <a:rPr b="0" i="0" lang="en-US" sz="1140" u="none" cap="none" strike="noStrike">
                <a:solidFill>
                  <a:srgbClr val="22301F"/>
                </a:solidFill>
                <a:latin typeface="Arial"/>
                <a:ea typeface="Arial"/>
                <a:cs typeface="Arial"/>
                <a:sym typeface="Arial"/>
              </a:rPr>
            </a:br>
            <a:r>
              <a:rPr b="0" i="0" lang="en-US" sz="1140" u="none" cap="none" strike="noStrike">
                <a:solidFill>
                  <a:srgbClr val="22301F"/>
                </a:solidFill>
                <a:latin typeface="Arial"/>
                <a:ea typeface="Arial"/>
                <a:cs typeface="Arial"/>
                <a:sym typeface="Arial"/>
              </a:rPr>
              <a:t>or commercial activity</a:t>
            </a:r>
            <a:endParaRPr b="0" i="0" sz="1140" u="none" cap="none" strike="noStrike">
              <a:solidFill>
                <a:srgbClr val="22301F"/>
              </a:solidFill>
              <a:latin typeface="Arial"/>
              <a:ea typeface="Arial"/>
              <a:cs typeface="Arial"/>
              <a:sym typeface="Arial"/>
            </a:endParaRPr>
          </a:p>
          <a:p>
            <a:pPr indent="0" lvl="0" marL="0" marR="0" rtl="0" algn="l">
              <a:lnSpc>
                <a:spcPct val="115000"/>
              </a:lnSpc>
              <a:spcBef>
                <a:spcPts val="0"/>
              </a:spcBef>
              <a:spcAft>
                <a:spcPts val="0"/>
              </a:spcAft>
              <a:buNone/>
            </a:pPr>
            <a:r>
              <a:t/>
            </a:r>
            <a:endParaRPr sz="1140">
              <a:solidFill>
                <a:srgbClr val="22301F"/>
              </a:solidFill>
            </a:endParaRPr>
          </a:p>
          <a:p>
            <a:pPr indent="-300990" lvl="0" marL="9144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No signage (</a:t>
            </a:r>
            <a:r>
              <a:rPr lang="en-US" sz="1140">
                <a:solidFill>
                  <a:srgbClr val="22301F"/>
                </a:solidFill>
              </a:rPr>
              <a:t>small branded Growing Spaces logo above </a:t>
            </a:r>
            <a:br>
              <a:rPr lang="en-US" sz="1140">
                <a:solidFill>
                  <a:srgbClr val="22301F"/>
                </a:solidFill>
              </a:rPr>
            </a:br>
            <a:r>
              <a:rPr lang="en-US" sz="1140">
                <a:solidFill>
                  <a:srgbClr val="22301F"/>
                </a:solidFill>
              </a:rPr>
              <a:t>the door)</a:t>
            </a:r>
            <a:r>
              <a:rPr b="0" i="0" lang="en-US" sz="1140" u="none" cap="none" strike="noStrike">
                <a:solidFill>
                  <a:srgbClr val="22301F"/>
                </a:solidFill>
                <a:latin typeface="Arial"/>
                <a:ea typeface="Arial"/>
                <a:cs typeface="Arial"/>
                <a:sym typeface="Arial"/>
              </a:rPr>
              <a:t>, no retail display, </a:t>
            </a:r>
            <a:br>
              <a:rPr b="0" i="0" lang="en-US" sz="1140" u="none" cap="none" strike="noStrike">
                <a:solidFill>
                  <a:srgbClr val="22301F"/>
                </a:solidFill>
                <a:latin typeface="Arial"/>
                <a:ea typeface="Arial"/>
                <a:cs typeface="Arial"/>
                <a:sym typeface="Arial"/>
              </a:rPr>
            </a:br>
            <a:r>
              <a:rPr b="0" i="0" lang="en-US" sz="1140" u="none" cap="none" strike="noStrike">
                <a:solidFill>
                  <a:srgbClr val="22301F"/>
                </a:solidFill>
                <a:latin typeface="Arial"/>
                <a:ea typeface="Arial"/>
                <a:cs typeface="Arial"/>
                <a:sym typeface="Arial"/>
              </a:rPr>
              <a:t>or business parking</a:t>
            </a:r>
            <a:endParaRPr b="0" i="0" sz="1140" u="none" cap="none" strike="noStrike">
              <a:solidFill>
                <a:srgbClr val="22301F"/>
              </a:solidFill>
              <a:latin typeface="Arial"/>
              <a:ea typeface="Arial"/>
              <a:cs typeface="Arial"/>
              <a:sym typeface="Arial"/>
            </a:endParaRPr>
          </a:p>
          <a:p>
            <a:pPr indent="0" lvl="0" marL="0" marR="0" rtl="0" algn="l">
              <a:lnSpc>
                <a:spcPct val="115000"/>
              </a:lnSpc>
              <a:spcBef>
                <a:spcPts val="0"/>
              </a:spcBef>
              <a:spcAft>
                <a:spcPts val="0"/>
              </a:spcAft>
              <a:buNone/>
            </a:pPr>
            <a:r>
              <a:t/>
            </a:r>
            <a:endParaRPr sz="1140">
              <a:solidFill>
                <a:srgbClr val="22301F"/>
              </a:solidFill>
            </a:endParaRPr>
          </a:p>
          <a:p>
            <a:pPr indent="-300990" lvl="0" marL="9144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No outdoor material storage </a:t>
            </a:r>
            <a:br>
              <a:rPr b="0" i="0" lang="en-US" sz="1140" u="none" cap="none" strike="noStrike">
                <a:solidFill>
                  <a:srgbClr val="22301F"/>
                </a:solidFill>
                <a:latin typeface="Arial"/>
                <a:ea typeface="Arial"/>
                <a:cs typeface="Arial"/>
                <a:sym typeface="Arial"/>
              </a:rPr>
            </a:br>
            <a:r>
              <a:rPr b="0" i="0" lang="en-US" sz="1140" u="none" cap="none" strike="noStrike">
                <a:solidFill>
                  <a:srgbClr val="22301F"/>
                </a:solidFill>
                <a:latin typeface="Arial"/>
                <a:ea typeface="Arial"/>
                <a:cs typeface="Arial"/>
                <a:sym typeface="Arial"/>
              </a:rPr>
              <a:t>or visible equipment clutter</a:t>
            </a:r>
            <a:endParaRPr b="0" i="0" sz="1140" u="none" cap="none" strike="noStrike">
              <a:solidFill>
                <a:schemeClr val="dk1"/>
              </a:solidFill>
              <a:latin typeface="Arial"/>
              <a:ea typeface="Arial"/>
              <a:cs typeface="Arial"/>
              <a:sym typeface="Arial"/>
            </a:endParaRPr>
          </a:p>
        </p:txBody>
      </p:sp>
      <p:sp>
        <p:nvSpPr>
          <p:cNvPr id="264" name="Google Shape;264;p11"/>
          <p:cNvSpPr/>
          <p:nvPr/>
        </p:nvSpPr>
        <p:spPr>
          <a:xfrm>
            <a:off x="886982" y="1951482"/>
            <a:ext cx="3200400" cy="255900"/>
          </a:xfrm>
          <a:prstGeom prst="rect">
            <a:avLst/>
          </a:prstGeom>
          <a:noFill/>
          <a:ln>
            <a:noFill/>
          </a:ln>
        </p:spPr>
        <p:txBody>
          <a:bodyPr anchorCtr="0" anchor="ctr" bIns="0" lIns="0" spcFirstLastPara="1" rIns="0" wrap="square" tIns="0">
            <a:noAutofit/>
          </a:bodyPr>
          <a:lstStyle/>
          <a:p>
            <a:pPr indent="0" lvl="0" marL="457200" marR="0" rtl="0" algn="l">
              <a:spcBef>
                <a:spcPts val="0"/>
              </a:spcBef>
              <a:spcAft>
                <a:spcPts val="0"/>
              </a:spcAft>
              <a:buClr>
                <a:srgbClr val="22301F"/>
              </a:buClr>
              <a:buSzPts val="1500"/>
              <a:buFont typeface="Arial"/>
              <a:buNone/>
            </a:pPr>
            <a:r>
              <a:rPr b="1" i="0" lang="en-US" sz="1500" u="none" cap="none" strike="noStrike">
                <a:solidFill>
                  <a:srgbClr val="22301F"/>
                </a:solidFill>
                <a:latin typeface="Arial"/>
                <a:ea typeface="Arial"/>
                <a:cs typeface="Arial"/>
                <a:sym typeface="Arial"/>
              </a:rPr>
              <a:t>Use </a:t>
            </a:r>
            <a:r>
              <a:rPr b="1" lang="en-US" sz="1500">
                <a:solidFill>
                  <a:srgbClr val="22301F"/>
                </a:solidFill>
              </a:rPr>
              <a:t>L</a:t>
            </a:r>
            <a:r>
              <a:rPr b="1" i="0" lang="en-US" sz="1500" u="none" cap="none" strike="noStrike">
                <a:solidFill>
                  <a:srgbClr val="22301F"/>
                </a:solidFill>
                <a:latin typeface="Arial"/>
                <a:ea typeface="Arial"/>
                <a:cs typeface="Arial"/>
                <a:sym typeface="Arial"/>
              </a:rPr>
              <a:t>imits</a:t>
            </a:r>
            <a:endParaRPr b="0" i="0" sz="1500" u="none" cap="none" strike="noStrike">
              <a:solidFill>
                <a:schemeClr val="dk1"/>
              </a:solidFill>
              <a:latin typeface="Arial"/>
              <a:ea typeface="Arial"/>
              <a:cs typeface="Arial"/>
              <a:sym typeface="Arial"/>
            </a:endParaRPr>
          </a:p>
        </p:txBody>
      </p:sp>
      <p:sp>
        <p:nvSpPr>
          <p:cNvPr id="265" name="Google Shape;265;p11"/>
          <p:cNvSpPr/>
          <p:nvPr/>
        </p:nvSpPr>
        <p:spPr>
          <a:xfrm rot="5400000">
            <a:off x="7360350" y="1645725"/>
            <a:ext cx="4482000" cy="3657300"/>
          </a:xfrm>
          <a:prstGeom prst="round2SameRect">
            <a:avLst>
              <a:gd fmla="val 16667" name="adj1"/>
              <a:gd fmla="val 0" name="adj2"/>
            </a:avLst>
          </a:prstGeom>
          <a:solidFill>
            <a:srgbClr val="D9EA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1"/>
          <p:cNvSpPr/>
          <p:nvPr/>
        </p:nvSpPr>
        <p:spPr>
          <a:xfrm>
            <a:off x="8028437" y="1783080"/>
            <a:ext cx="3182100" cy="3767400"/>
          </a:xfrm>
          <a:prstGeom prst="rect">
            <a:avLst/>
          </a:prstGeom>
          <a:noFill/>
          <a:ln>
            <a:noFill/>
          </a:ln>
        </p:spPr>
        <p:txBody>
          <a:bodyPr anchorCtr="0" anchor="ctr" bIns="0" lIns="0" spcFirstLastPara="1" rIns="0" wrap="square" tIns="0">
            <a:normAutofit/>
          </a:bodyPr>
          <a:lstStyle/>
          <a:p>
            <a:pPr indent="-300990" lvl="0" marL="9144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Passive solar design </a:t>
            </a:r>
            <a:br>
              <a:rPr b="0" i="0" lang="en-US" sz="1140" u="none" cap="none" strike="noStrike">
                <a:solidFill>
                  <a:srgbClr val="22301F"/>
                </a:solidFill>
                <a:latin typeface="Arial"/>
                <a:ea typeface="Arial"/>
                <a:cs typeface="Arial"/>
                <a:sym typeface="Arial"/>
              </a:rPr>
            </a:br>
            <a:r>
              <a:rPr b="0" i="0" lang="en-US" sz="1140" u="none" cap="none" strike="noStrike">
                <a:solidFill>
                  <a:srgbClr val="22301F"/>
                </a:solidFill>
                <a:latin typeface="Arial"/>
                <a:ea typeface="Arial"/>
                <a:cs typeface="Arial"/>
                <a:sym typeface="Arial"/>
              </a:rPr>
              <a:t>supports energy efficiency</a:t>
            </a:r>
            <a:endParaRPr b="0" i="0" sz="1140" u="none" cap="none" strike="noStrike">
              <a:solidFill>
                <a:srgbClr val="22301F"/>
              </a:solidFill>
              <a:latin typeface="Arial"/>
              <a:ea typeface="Arial"/>
              <a:cs typeface="Arial"/>
              <a:sym typeface="Arial"/>
            </a:endParaRPr>
          </a:p>
          <a:p>
            <a:pPr indent="0" lvl="0" marL="914400" marR="0" rtl="0" algn="l">
              <a:lnSpc>
                <a:spcPct val="115000"/>
              </a:lnSpc>
              <a:spcBef>
                <a:spcPts val="0"/>
              </a:spcBef>
              <a:spcAft>
                <a:spcPts val="0"/>
              </a:spcAft>
              <a:buNone/>
            </a:pPr>
            <a:r>
              <a:t/>
            </a:r>
            <a:endParaRPr sz="1140">
              <a:solidFill>
                <a:srgbClr val="22301F"/>
              </a:solidFill>
            </a:endParaRPr>
          </a:p>
          <a:p>
            <a:pPr indent="-300990" lvl="0" marL="9144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Automatic heat-activated vents help regulate temperature</a:t>
            </a:r>
            <a:endParaRPr b="0" i="0" sz="1140" u="none" cap="none" strike="noStrike">
              <a:solidFill>
                <a:srgbClr val="22301F"/>
              </a:solidFill>
              <a:latin typeface="Arial"/>
              <a:ea typeface="Arial"/>
              <a:cs typeface="Arial"/>
              <a:sym typeface="Arial"/>
            </a:endParaRPr>
          </a:p>
          <a:p>
            <a:pPr indent="0" lvl="0" marL="914400" marR="0" rtl="0" algn="l">
              <a:lnSpc>
                <a:spcPct val="115000"/>
              </a:lnSpc>
              <a:spcBef>
                <a:spcPts val="0"/>
              </a:spcBef>
              <a:spcAft>
                <a:spcPts val="0"/>
              </a:spcAft>
              <a:buNone/>
            </a:pPr>
            <a:r>
              <a:t/>
            </a:r>
            <a:endParaRPr sz="1140">
              <a:solidFill>
                <a:srgbClr val="22301F"/>
              </a:solidFill>
            </a:endParaRPr>
          </a:p>
          <a:p>
            <a:pPr indent="-300990" lvl="0" marL="9144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Thermal mass from the above-ground pond helps </a:t>
            </a:r>
            <a:br>
              <a:rPr b="0" i="0" lang="en-US" sz="1140" u="none" cap="none" strike="noStrike">
                <a:solidFill>
                  <a:srgbClr val="22301F"/>
                </a:solidFill>
                <a:latin typeface="Arial"/>
                <a:ea typeface="Arial"/>
                <a:cs typeface="Arial"/>
                <a:sym typeface="Arial"/>
              </a:rPr>
            </a:br>
            <a:r>
              <a:rPr b="0" i="0" lang="en-US" sz="1140" u="none" cap="none" strike="noStrike">
                <a:solidFill>
                  <a:srgbClr val="22301F"/>
                </a:solidFill>
                <a:latin typeface="Arial"/>
                <a:ea typeface="Arial"/>
                <a:cs typeface="Arial"/>
                <a:sym typeface="Arial"/>
              </a:rPr>
              <a:t>stabilize interior conditions</a:t>
            </a:r>
            <a:endParaRPr b="0" i="0" sz="1140" u="none" cap="none" strike="noStrike">
              <a:solidFill>
                <a:srgbClr val="22301F"/>
              </a:solidFill>
              <a:latin typeface="Arial"/>
              <a:ea typeface="Arial"/>
              <a:cs typeface="Arial"/>
              <a:sym typeface="Arial"/>
            </a:endParaRPr>
          </a:p>
          <a:p>
            <a:pPr indent="0" lvl="0" marL="914400" marR="0" rtl="0" algn="l">
              <a:lnSpc>
                <a:spcPct val="115000"/>
              </a:lnSpc>
              <a:spcBef>
                <a:spcPts val="0"/>
              </a:spcBef>
              <a:spcAft>
                <a:spcPts val="0"/>
              </a:spcAft>
              <a:buNone/>
            </a:pPr>
            <a:r>
              <a:t/>
            </a:r>
            <a:endParaRPr sz="1140">
              <a:solidFill>
                <a:srgbClr val="22301F"/>
              </a:solidFill>
            </a:endParaRPr>
          </a:p>
          <a:p>
            <a:pPr indent="-300990" lvl="0" marL="9144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Enclosed structure protects </a:t>
            </a:r>
            <a:br>
              <a:rPr b="0" i="0" lang="en-US" sz="1140" u="none" cap="none" strike="noStrike">
                <a:solidFill>
                  <a:srgbClr val="22301F"/>
                </a:solidFill>
                <a:latin typeface="Arial"/>
                <a:ea typeface="Arial"/>
                <a:cs typeface="Arial"/>
                <a:sym typeface="Arial"/>
              </a:rPr>
            </a:br>
            <a:r>
              <a:rPr b="0" i="0" lang="en-US" sz="1140" u="none" cap="none" strike="noStrike">
                <a:solidFill>
                  <a:srgbClr val="22301F"/>
                </a:solidFill>
                <a:latin typeface="Arial"/>
                <a:ea typeface="Arial"/>
                <a:cs typeface="Arial"/>
                <a:sym typeface="Arial"/>
              </a:rPr>
              <a:t>plants from animals and pests</a:t>
            </a:r>
            <a:endParaRPr b="0" i="0" sz="1140" u="none" cap="none" strike="noStrike">
              <a:solidFill>
                <a:schemeClr val="dk1"/>
              </a:solidFill>
              <a:latin typeface="Arial"/>
              <a:ea typeface="Arial"/>
              <a:cs typeface="Arial"/>
              <a:sym typeface="Arial"/>
            </a:endParaRPr>
          </a:p>
        </p:txBody>
      </p:sp>
      <p:sp>
        <p:nvSpPr>
          <p:cNvPr id="267" name="Google Shape;267;p11"/>
          <p:cNvSpPr/>
          <p:nvPr/>
        </p:nvSpPr>
        <p:spPr>
          <a:xfrm>
            <a:off x="7952237" y="1951482"/>
            <a:ext cx="3200400" cy="255900"/>
          </a:xfrm>
          <a:prstGeom prst="rect">
            <a:avLst/>
          </a:prstGeom>
          <a:noFill/>
          <a:ln>
            <a:noFill/>
          </a:ln>
        </p:spPr>
        <p:txBody>
          <a:bodyPr anchorCtr="0" anchor="ctr" bIns="0" lIns="0" spcFirstLastPara="1" rIns="0" wrap="square" tIns="0">
            <a:noAutofit/>
          </a:bodyPr>
          <a:lstStyle/>
          <a:p>
            <a:pPr indent="0" lvl="0" marL="457200" marR="0" rtl="0" algn="l">
              <a:spcBef>
                <a:spcPts val="0"/>
              </a:spcBef>
              <a:spcAft>
                <a:spcPts val="0"/>
              </a:spcAft>
              <a:buClr>
                <a:srgbClr val="22301F"/>
              </a:buClr>
              <a:buSzPts val="1500"/>
              <a:buFont typeface="Arial"/>
              <a:buNone/>
            </a:pPr>
            <a:r>
              <a:rPr b="1" i="0" lang="en-US" sz="1500" u="none" cap="none" strike="noStrike">
                <a:solidFill>
                  <a:srgbClr val="22301F"/>
                </a:solidFill>
                <a:latin typeface="Arial"/>
                <a:ea typeface="Arial"/>
                <a:cs typeface="Arial"/>
                <a:sym typeface="Arial"/>
              </a:rPr>
              <a:t>Operational </a:t>
            </a:r>
            <a:r>
              <a:rPr b="1" lang="en-US" sz="1500">
                <a:solidFill>
                  <a:srgbClr val="22301F"/>
                </a:solidFill>
              </a:rPr>
              <a:t>F</a:t>
            </a:r>
            <a:r>
              <a:rPr b="1" i="0" lang="en-US" sz="1500" u="none" cap="none" strike="noStrike">
                <a:solidFill>
                  <a:srgbClr val="22301F"/>
                </a:solidFill>
                <a:latin typeface="Arial"/>
                <a:ea typeface="Arial"/>
                <a:cs typeface="Arial"/>
                <a:sym typeface="Arial"/>
              </a:rPr>
              <a:t>eatures</a:t>
            </a:r>
            <a:endParaRPr b="0" i="0" sz="1500" u="none" cap="none" strike="noStrike">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13"/>
          <p:cNvSpPr/>
          <p:nvPr/>
        </p:nvSpPr>
        <p:spPr>
          <a:xfrm>
            <a:off x="502920" y="393192"/>
            <a:ext cx="9052560" cy="4114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2800"/>
              <a:buFont typeface="Arial"/>
              <a:buNone/>
            </a:pPr>
            <a:r>
              <a:rPr b="1" i="0" lang="en-US" sz="2800" u="none" cap="none" strike="noStrike">
                <a:solidFill>
                  <a:srgbClr val="386641"/>
                </a:solidFill>
                <a:latin typeface="Arial"/>
                <a:ea typeface="Arial"/>
                <a:cs typeface="Arial"/>
                <a:sym typeface="Arial"/>
              </a:rPr>
              <a:t>A </a:t>
            </a:r>
            <a:r>
              <a:rPr b="1" lang="en-US" sz="2800">
                <a:solidFill>
                  <a:srgbClr val="386641"/>
                </a:solidFill>
              </a:rPr>
              <a:t>C</a:t>
            </a:r>
            <a:r>
              <a:rPr b="1" i="0" lang="en-US" sz="2800" u="none" cap="none" strike="noStrike">
                <a:solidFill>
                  <a:srgbClr val="386641"/>
                </a:solidFill>
                <a:latin typeface="Arial"/>
                <a:ea typeface="Arial"/>
                <a:cs typeface="Arial"/>
                <a:sym typeface="Arial"/>
              </a:rPr>
              <a:t>lear </a:t>
            </a:r>
            <a:r>
              <a:rPr b="1" lang="en-US" sz="2800">
                <a:solidFill>
                  <a:srgbClr val="386641"/>
                </a:solidFill>
              </a:rPr>
              <a:t>A</a:t>
            </a:r>
            <a:r>
              <a:rPr b="1" i="0" lang="en-US" sz="2800" u="none" cap="none" strike="noStrike">
                <a:solidFill>
                  <a:srgbClr val="386641"/>
                </a:solidFill>
                <a:latin typeface="Arial"/>
                <a:ea typeface="Arial"/>
                <a:cs typeface="Arial"/>
                <a:sym typeface="Arial"/>
              </a:rPr>
              <a:t>pproval </a:t>
            </a:r>
            <a:r>
              <a:rPr b="1" lang="en-US" sz="2800">
                <a:solidFill>
                  <a:srgbClr val="386641"/>
                </a:solidFill>
              </a:rPr>
              <a:t>P</a:t>
            </a:r>
            <a:r>
              <a:rPr b="1" i="0" lang="en-US" sz="2800" u="none" cap="none" strike="noStrike">
                <a:solidFill>
                  <a:srgbClr val="386641"/>
                </a:solidFill>
                <a:latin typeface="Arial"/>
                <a:ea typeface="Arial"/>
                <a:cs typeface="Arial"/>
                <a:sym typeface="Arial"/>
              </a:rPr>
              <a:t>ath for </a:t>
            </a:r>
            <a:r>
              <a:rPr b="1" lang="en-US" sz="2800">
                <a:solidFill>
                  <a:srgbClr val="386641"/>
                </a:solidFill>
              </a:rPr>
              <a:t>T</a:t>
            </a:r>
            <a:r>
              <a:rPr b="1" i="0" lang="en-US" sz="2800" u="none" cap="none" strike="noStrike">
                <a:solidFill>
                  <a:srgbClr val="386641"/>
                </a:solidFill>
                <a:latin typeface="Arial"/>
                <a:ea typeface="Arial"/>
                <a:cs typeface="Arial"/>
                <a:sym typeface="Arial"/>
              </a:rPr>
              <a:t>he </a:t>
            </a:r>
            <a:r>
              <a:rPr b="1" lang="en-US" sz="2800">
                <a:solidFill>
                  <a:srgbClr val="386641"/>
                </a:solidFill>
              </a:rPr>
              <a:t>B</a:t>
            </a:r>
            <a:r>
              <a:rPr b="1" i="0" lang="en-US" sz="2800" u="none" cap="none" strike="noStrike">
                <a:solidFill>
                  <a:srgbClr val="386641"/>
                </a:solidFill>
                <a:latin typeface="Arial"/>
                <a:ea typeface="Arial"/>
                <a:cs typeface="Arial"/>
                <a:sym typeface="Arial"/>
              </a:rPr>
              <a:t>oard</a:t>
            </a:r>
            <a:endParaRPr b="0" i="0" sz="2800" u="none" cap="none" strike="noStrike">
              <a:solidFill>
                <a:schemeClr val="dk1"/>
              </a:solidFill>
              <a:latin typeface="Arial"/>
              <a:ea typeface="Arial"/>
              <a:cs typeface="Arial"/>
              <a:sym typeface="Arial"/>
            </a:endParaRPr>
          </a:p>
        </p:txBody>
      </p:sp>
      <p:sp>
        <p:nvSpPr>
          <p:cNvPr id="274" name="Google Shape;274;p13"/>
          <p:cNvSpPr/>
          <p:nvPr/>
        </p:nvSpPr>
        <p:spPr>
          <a:xfrm>
            <a:off x="586588" y="1496654"/>
            <a:ext cx="2514600" cy="4160400"/>
          </a:xfrm>
          <a:prstGeom prst="roundRect">
            <a:avLst>
              <a:gd fmla="val 16667" name="adj"/>
            </a:avLst>
          </a:prstGeom>
          <a:solidFill>
            <a:srgbClr val="FFFDF7"/>
          </a:solidFill>
          <a:ln cap="flat" cmpd="sng" w="12700">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3"/>
          <p:cNvSpPr/>
          <p:nvPr/>
        </p:nvSpPr>
        <p:spPr>
          <a:xfrm>
            <a:off x="1363828" y="1862414"/>
            <a:ext cx="960000" cy="960000"/>
          </a:xfrm>
          <a:prstGeom prst="ellipse">
            <a:avLst/>
          </a:prstGeom>
          <a:solidFill>
            <a:srgbClr val="386641"/>
          </a:solidFill>
          <a:ln cap="flat" cmpd="sng" w="12700">
            <a:solidFill>
              <a:srgbClr val="38664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3"/>
          <p:cNvSpPr/>
          <p:nvPr/>
        </p:nvSpPr>
        <p:spPr>
          <a:xfrm>
            <a:off x="1363828" y="2205695"/>
            <a:ext cx="960000" cy="29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2000"/>
              <a:buFont typeface="Arial"/>
              <a:buNone/>
            </a:pPr>
            <a:r>
              <a:rPr b="1" i="0" lang="en-US" sz="2000" u="none" cap="none" strike="noStrike">
                <a:solidFill>
                  <a:srgbClr val="FFFFFF"/>
                </a:solidFill>
                <a:latin typeface="Arial"/>
                <a:ea typeface="Arial"/>
                <a:cs typeface="Arial"/>
                <a:sym typeface="Arial"/>
              </a:rPr>
              <a:t>1</a:t>
            </a:r>
            <a:endParaRPr b="0" i="0" sz="2000" u="none" cap="none" strike="noStrike">
              <a:solidFill>
                <a:schemeClr val="dk1"/>
              </a:solidFill>
              <a:latin typeface="Arial"/>
              <a:ea typeface="Arial"/>
              <a:cs typeface="Arial"/>
              <a:sym typeface="Arial"/>
            </a:endParaRPr>
          </a:p>
        </p:txBody>
      </p:sp>
      <p:sp>
        <p:nvSpPr>
          <p:cNvPr id="277" name="Google Shape;277;p13"/>
          <p:cNvSpPr/>
          <p:nvPr/>
        </p:nvSpPr>
        <p:spPr>
          <a:xfrm>
            <a:off x="815188" y="3352884"/>
            <a:ext cx="2057400" cy="310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86641"/>
              </a:buClr>
              <a:buSzPts val="1500"/>
              <a:buFont typeface="Arial"/>
              <a:buNone/>
            </a:pPr>
            <a:r>
              <a:rPr b="1" i="0" lang="en-US" sz="1500" u="none" cap="none" strike="noStrike">
                <a:solidFill>
                  <a:srgbClr val="386641"/>
                </a:solidFill>
                <a:latin typeface="Arial"/>
                <a:ea typeface="Arial"/>
                <a:cs typeface="Arial"/>
                <a:sym typeface="Arial"/>
              </a:rPr>
              <a:t>Confirm </a:t>
            </a:r>
            <a:r>
              <a:rPr b="1" lang="en-US" sz="1500">
                <a:solidFill>
                  <a:srgbClr val="386641"/>
                </a:solidFill>
              </a:rPr>
              <a:t>R</a:t>
            </a:r>
            <a:r>
              <a:rPr b="1" i="0" lang="en-US" sz="1500" u="none" cap="none" strike="noStrike">
                <a:solidFill>
                  <a:srgbClr val="386641"/>
                </a:solidFill>
                <a:latin typeface="Arial"/>
                <a:ea typeface="Arial"/>
                <a:cs typeface="Arial"/>
                <a:sym typeface="Arial"/>
              </a:rPr>
              <a:t>ules</a:t>
            </a:r>
            <a:endParaRPr b="0" i="0" sz="1500" u="none" cap="none" strike="noStrike">
              <a:solidFill>
                <a:schemeClr val="dk1"/>
              </a:solidFill>
              <a:latin typeface="Arial"/>
              <a:ea typeface="Arial"/>
              <a:cs typeface="Arial"/>
              <a:sym typeface="Arial"/>
            </a:endParaRPr>
          </a:p>
        </p:txBody>
      </p:sp>
      <p:sp>
        <p:nvSpPr>
          <p:cNvPr id="278" name="Google Shape;278;p13"/>
          <p:cNvSpPr/>
          <p:nvPr/>
        </p:nvSpPr>
        <p:spPr>
          <a:xfrm>
            <a:off x="815188" y="3627206"/>
            <a:ext cx="2057400" cy="1143000"/>
          </a:xfrm>
          <a:prstGeom prst="rect">
            <a:avLst/>
          </a:prstGeom>
          <a:noFill/>
          <a:ln>
            <a:noFill/>
          </a:ln>
        </p:spPr>
        <p:txBody>
          <a:bodyPr anchorCtr="0" anchor="ctr" bIns="0" lIns="0" spcFirstLastPara="1" rIns="0" wrap="square" tIns="0">
            <a:normAutofit/>
          </a:bodyPr>
          <a:lstStyle/>
          <a:p>
            <a:pPr indent="0" lvl="0" marL="0" marR="0" rtl="0" algn="ctr">
              <a:lnSpc>
                <a:spcPct val="115000"/>
              </a:lnSpc>
              <a:spcBef>
                <a:spcPts val="0"/>
              </a:spcBef>
              <a:spcAft>
                <a:spcPts val="0"/>
              </a:spcAft>
              <a:buClr>
                <a:srgbClr val="22301F"/>
              </a:buClr>
              <a:buSzPts val="1040"/>
              <a:buFont typeface="Arial"/>
              <a:buNone/>
            </a:pPr>
            <a:r>
              <a:rPr b="0" i="0" lang="en-US" sz="1040" u="none" cap="none" strike="noStrike">
                <a:solidFill>
                  <a:srgbClr val="22301F"/>
                </a:solidFill>
                <a:latin typeface="Arial"/>
                <a:ea typeface="Arial"/>
                <a:cs typeface="Arial"/>
                <a:sym typeface="Arial"/>
              </a:rPr>
              <a:t>Review greenhouse/accessory structure language, size limits, setbacks, and height requirements.</a:t>
            </a:r>
            <a:endParaRPr b="0" i="0" sz="1040" u="none" cap="none" strike="noStrike">
              <a:solidFill>
                <a:schemeClr val="dk1"/>
              </a:solidFill>
              <a:latin typeface="Arial"/>
              <a:ea typeface="Arial"/>
              <a:cs typeface="Arial"/>
              <a:sym typeface="Arial"/>
            </a:endParaRPr>
          </a:p>
        </p:txBody>
      </p:sp>
      <p:sp>
        <p:nvSpPr>
          <p:cNvPr id="279" name="Google Shape;279;p13"/>
          <p:cNvSpPr/>
          <p:nvPr/>
        </p:nvSpPr>
        <p:spPr>
          <a:xfrm>
            <a:off x="3421228" y="1496654"/>
            <a:ext cx="2514600" cy="4160400"/>
          </a:xfrm>
          <a:prstGeom prst="roundRect">
            <a:avLst>
              <a:gd fmla="val 16667" name="adj"/>
            </a:avLst>
          </a:prstGeom>
          <a:solidFill>
            <a:srgbClr val="FFFDF7"/>
          </a:solidFill>
          <a:ln cap="flat" cmpd="sng" w="12700">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3"/>
          <p:cNvSpPr/>
          <p:nvPr/>
        </p:nvSpPr>
        <p:spPr>
          <a:xfrm>
            <a:off x="4198468" y="1862414"/>
            <a:ext cx="960000" cy="960000"/>
          </a:xfrm>
          <a:prstGeom prst="ellipse">
            <a:avLst/>
          </a:prstGeom>
          <a:solidFill>
            <a:srgbClr val="386641"/>
          </a:solidFill>
          <a:ln cap="flat" cmpd="sng" w="12700">
            <a:solidFill>
              <a:srgbClr val="38664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3"/>
          <p:cNvSpPr/>
          <p:nvPr/>
        </p:nvSpPr>
        <p:spPr>
          <a:xfrm>
            <a:off x="4198468" y="2205695"/>
            <a:ext cx="960000" cy="29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2000"/>
              <a:buFont typeface="Arial"/>
              <a:buNone/>
            </a:pPr>
            <a:r>
              <a:rPr b="1" i="0" lang="en-US" sz="2000" u="none" cap="none" strike="noStrike">
                <a:solidFill>
                  <a:srgbClr val="FFFFFF"/>
                </a:solidFill>
                <a:latin typeface="Arial"/>
                <a:ea typeface="Arial"/>
                <a:cs typeface="Arial"/>
                <a:sym typeface="Arial"/>
              </a:rPr>
              <a:t>2</a:t>
            </a:r>
            <a:endParaRPr b="0" i="0" sz="2000" u="none" cap="none" strike="noStrike">
              <a:solidFill>
                <a:schemeClr val="dk1"/>
              </a:solidFill>
              <a:latin typeface="Arial"/>
              <a:ea typeface="Arial"/>
              <a:cs typeface="Arial"/>
              <a:sym typeface="Arial"/>
            </a:endParaRPr>
          </a:p>
        </p:txBody>
      </p:sp>
      <p:sp>
        <p:nvSpPr>
          <p:cNvPr id="282" name="Google Shape;282;p13"/>
          <p:cNvSpPr/>
          <p:nvPr/>
        </p:nvSpPr>
        <p:spPr>
          <a:xfrm>
            <a:off x="3649828" y="3352884"/>
            <a:ext cx="2057400" cy="310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86641"/>
              </a:buClr>
              <a:buSzPts val="1500"/>
              <a:buFont typeface="Arial"/>
              <a:buNone/>
            </a:pPr>
            <a:r>
              <a:rPr b="1" i="0" lang="en-US" sz="1500" u="none" cap="none" strike="noStrike">
                <a:solidFill>
                  <a:srgbClr val="386641"/>
                </a:solidFill>
                <a:latin typeface="Arial"/>
                <a:ea typeface="Arial"/>
                <a:cs typeface="Arial"/>
                <a:sym typeface="Arial"/>
              </a:rPr>
              <a:t>Review </a:t>
            </a:r>
            <a:r>
              <a:rPr b="1" lang="en-US" sz="1500">
                <a:solidFill>
                  <a:srgbClr val="386641"/>
                </a:solidFill>
              </a:rPr>
              <a:t>S</a:t>
            </a:r>
            <a:r>
              <a:rPr b="1" i="0" lang="en-US" sz="1500" u="none" cap="none" strike="noStrike">
                <a:solidFill>
                  <a:srgbClr val="386641"/>
                </a:solidFill>
                <a:latin typeface="Arial"/>
                <a:ea typeface="Arial"/>
                <a:cs typeface="Arial"/>
                <a:sym typeface="Arial"/>
              </a:rPr>
              <a:t>ite </a:t>
            </a:r>
            <a:r>
              <a:rPr b="1" lang="en-US" sz="1500">
                <a:solidFill>
                  <a:srgbClr val="386641"/>
                </a:solidFill>
              </a:rPr>
              <a:t>P</a:t>
            </a:r>
            <a:r>
              <a:rPr b="1" i="0" lang="en-US" sz="1500" u="none" cap="none" strike="noStrike">
                <a:solidFill>
                  <a:srgbClr val="386641"/>
                </a:solidFill>
                <a:latin typeface="Arial"/>
                <a:ea typeface="Arial"/>
                <a:cs typeface="Arial"/>
                <a:sym typeface="Arial"/>
              </a:rPr>
              <a:t>lan</a:t>
            </a:r>
            <a:endParaRPr b="0" i="0" sz="1500" u="none" cap="none" strike="noStrike">
              <a:solidFill>
                <a:schemeClr val="dk1"/>
              </a:solidFill>
              <a:latin typeface="Arial"/>
              <a:ea typeface="Arial"/>
              <a:cs typeface="Arial"/>
              <a:sym typeface="Arial"/>
            </a:endParaRPr>
          </a:p>
        </p:txBody>
      </p:sp>
      <p:sp>
        <p:nvSpPr>
          <p:cNvPr id="283" name="Google Shape;283;p13"/>
          <p:cNvSpPr/>
          <p:nvPr/>
        </p:nvSpPr>
        <p:spPr>
          <a:xfrm>
            <a:off x="3649828" y="3627206"/>
            <a:ext cx="2057400" cy="1143000"/>
          </a:xfrm>
          <a:prstGeom prst="rect">
            <a:avLst/>
          </a:prstGeom>
          <a:noFill/>
          <a:ln>
            <a:noFill/>
          </a:ln>
        </p:spPr>
        <p:txBody>
          <a:bodyPr anchorCtr="0" anchor="ctr" bIns="0" lIns="0" spcFirstLastPara="1" rIns="0" wrap="square" tIns="0">
            <a:normAutofit/>
          </a:bodyPr>
          <a:lstStyle/>
          <a:p>
            <a:pPr indent="0" lvl="0" marL="0" marR="0" rtl="0" algn="ctr">
              <a:lnSpc>
                <a:spcPct val="115000"/>
              </a:lnSpc>
              <a:spcBef>
                <a:spcPts val="0"/>
              </a:spcBef>
              <a:spcAft>
                <a:spcPts val="0"/>
              </a:spcAft>
              <a:buClr>
                <a:srgbClr val="22301F"/>
              </a:buClr>
              <a:buSzPts val="1040"/>
              <a:buFont typeface="Arial"/>
              <a:buNone/>
            </a:pPr>
            <a:r>
              <a:rPr b="0" i="0" lang="en-US" sz="1040" u="none" cap="none" strike="noStrike">
                <a:solidFill>
                  <a:srgbClr val="22301F"/>
                </a:solidFill>
                <a:latin typeface="Arial"/>
                <a:ea typeface="Arial"/>
                <a:cs typeface="Arial"/>
                <a:sym typeface="Arial"/>
              </a:rPr>
              <a:t>Verify location, visibility, </a:t>
            </a:r>
            <a:br>
              <a:rPr b="0" i="0" lang="en-US" sz="1040" u="none" cap="none" strike="noStrike">
                <a:solidFill>
                  <a:srgbClr val="22301F"/>
                </a:solidFill>
                <a:latin typeface="Arial"/>
                <a:ea typeface="Arial"/>
                <a:cs typeface="Arial"/>
                <a:sym typeface="Arial"/>
              </a:rPr>
            </a:br>
            <a:r>
              <a:rPr b="0" i="0" lang="en-US" sz="1040" u="none" cap="none" strike="noStrike">
                <a:solidFill>
                  <a:srgbClr val="22301F"/>
                </a:solidFill>
                <a:latin typeface="Arial"/>
                <a:ea typeface="Arial"/>
                <a:cs typeface="Arial"/>
                <a:sym typeface="Arial"/>
              </a:rPr>
              <a:t>views, drainage, and adjacent-neighbor impacts.</a:t>
            </a:r>
            <a:endParaRPr b="0" i="0" sz="1040" u="none" cap="none" strike="noStrike">
              <a:solidFill>
                <a:schemeClr val="dk1"/>
              </a:solidFill>
              <a:latin typeface="Arial"/>
              <a:ea typeface="Arial"/>
              <a:cs typeface="Arial"/>
              <a:sym typeface="Arial"/>
            </a:endParaRPr>
          </a:p>
        </p:txBody>
      </p:sp>
      <p:sp>
        <p:nvSpPr>
          <p:cNvPr id="284" name="Google Shape;284;p13"/>
          <p:cNvSpPr/>
          <p:nvPr/>
        </p:nvSpPr>
        <p:spPr>
          <a:xfrm>
            <a:off x="6255868" y="1496654"/>
            <a:ext cx="2514600" cy="4160400"/>
          </a:xfrm>
          <a:prstGeom prst="roundRect">
            <a:avLst>
              <a:gd fmla="val 16667" name="adj"/>
            </a:avLst>
          </a:prstGeom>
          <a:solidFill>
            <a:srgbClr val="FFFDF7"/>
          </a:solidFill>
          <a:ln cap="flat" cmpd="sng" w="12700">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3"/>
          <p:cNvSpPr/>
          <p:nvPr/>
        </p:nvSpPr>
        <p:spPr>
          <a:xfrm>
            <a:off x="7033108" y="1862414"/>
            <a:ext cx="960000" cy="960000"/>
          </a:xfrm>
          <a:prstGeom prst="ellipse">
            <a:avLst/>
          </a:prstGeom>
          <a:solidFill>
            <a:srgbClr val="386641"/>
          </a:solidFill>
          <a:ln cap="flat" cmpd="sng" w="12700">
            <a:solidFill>
              <a:srgbClr val="38664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3"/>
          <p:cNvSpPr/>
          <p:nvPr/>
        </p:nvSpPr>
        <p:spPr>
          <a:xfrm>
            <a:off x="7033108" y="2205695"/>
            <a:ext cx="960000" cy="29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2000"/>
              <a:buFont typeface="Arial"/>
              <a:buNone/>
            </a:pPr>
            <a:r>
              <a:rPr b="1" i="0" lang="en-US" sz="2000" u="none" cap="none" strike="noStrike">
                <a:solidFill>
                  <a:srgbClr val="FFFFFF"/>
                </a:solidFill>
                <a:latin typeface="Arial"/>
                <a:ea typeface="Arial"/>
                <a:cs typeface="Arial"/>
                <a:sym typeface="Arial"/>
              </a:rPr>
              <a:t>3</a:t>
            </a:r>
            <a:endParaRPr b="0" i="0" sz="2000" u="none" cap="none" strike="noStrike">
              <a:solidFill>
                <a:schemeClr val="dk1"/>
              </a:solidFill>
              <a:latin typeface="Arial"/>
              <a:ea typeface="Arial"/>
              <a:cs typeface="Arial"/>
              <a:sym typeface="Arial"/>
            </a:endParaRPr>
          </a:p>
        </p:txBody>
      </p:sp>
      <p:sp>
        <p:nvSpPr>
          <p:cNvPr id="287" name="Google Shape;287;p13"/>
          <p:cNvSpPr/>
          <p:nvPr/>
        </p:nvSpPr>
        <p:spPr>
          <a:xfrm>
            <a:off x="6484468" y="3352884"/>
            <a:ext cx="2057400" cy="310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86641"/>
              </a:buClr>
              <a:buSzPts val="1500"/>
              <a:buFont typeface="Arial"/>
              <a:buNone/>
            </a:pPr>
            <a:r>
              <a:rPr b="1" i="0" lang="en-US" sz="1500" u="none" cap="none" strike="noStrike">
                <a:solidFill>
                  <a:srgbClr val="386641"/>
                </a:solidFill>
                <a:latin typeface="Arial"/>
                <a:ea typeface="Arial"/>
                <a:cs typeface="Arial"/>
                <a:sym typeface="Arial"/>
              </a:rPr>
              <a:t>Set </a:t>
            </a:r>
            <a:r>
              <a:rPr b="1" lang="en-US" sz="1500">
                <a:solidFill>
                  <a:srgbClr val="386641"/>
                </a:solidFill>
              </a:rPr>
              <a:t>C</a:t>
            </a:r>
            <a:r>
              <a:rPr b="1" i="0" lang="en-US" sz="1500" u="none" cap="none" strike="noStrike">
                <a:solidFill>
                  <a:srgbClr val="386641"/>
                </a:solidFill>
                <a:latin typeface="Arial"/>
                <a:ea typeface="Arial"/>
                <a:cs typeface="Arial"/>
                <a:sym typeface="Arial"/>
              </a:rPr>
              <a:t>onditions</a:t>
            </a:r>
            <a:endParaRPr b="0" i="0" sz="1500" u="none" cap="none" strike="noStrike">
              <a:solidFill>
                <a:schemeClr val="dk1"/>
              </a:solidFill>
              <a:latin typeface="Arial"/>
              <a:ea typeface="Arial"/>
              <a:cs typeface="Arial"/>
              <a:sym typeface="Arial"/>
            </a:endParaRPr>
          </a:p>
        </p:txBody>
      </p:sp>
      <p:sp>
        <p:nvSpPr>
          <p:cNvPr id="288" name="Google Shape;288;p13"/>
          <p:cNvSpPr/>
          <p:nvPr/>
        </p:nvSpPr>
        <p:spPr>
          <a:xfrm>
            <a:off x="6484468" y="3627206"/>
            <a:ext cx="2057400" cy="1143000"/>
          </a:xfrm>
          <a:prstGeom prst="rect">
            <a:avLst/>
          </a:prstGeom>
          <a:noFill/>
          <a:ln>
            <a:noFill/>
          </a:ln>
        </p:spPr>
        <p:txBody>
          <a:bodyPr anchorCtr="0" anchor="ctr" bIns="0" lIns="0" spcFirstLastPara="1" rIns="0" wrap="square" tIns="0">
            <a:normAutofit/>
          </a:bodyPr>
          <a:lstStyle/>
          <a:p>
            <a:pPr indent="0" lvl="0" marL="0" marR="0" rtl="0" algn="ctr">
              <a:lnSpc>
                <a:spcPct val="115000"/>
              </a:lnSpc>
              <a:spcBef>
                <a:spcPts val="0"/>
              </a:spcBef>
              <a:spcAft>
                <a:spcPts val="0"/>
              </a:spcAft>
              <a:buClr>
                <a:srgbClr val="22301F"/>
              </a:buClr>
              <a:buSzPts val="1040"/>
              <a:buFont typeface="Arial"/>
              <a:buNone/>
            </a:pPr>
            <a:r>
              <a:rPr b="0" i="0" lang="en-US" sz="1040" u="none" cap="none" strike="noStrike">
                <a:solidFill>
                  <a:srgbClr val="22301F"/>
                </a:solidFill>
                <a:latin typeface="Arial"/>
                <a:ea typeface="Arial"/>
                <a:cs typeface="Arial"/>
                <a:sym typeface="Arial"/>
              </a:rPr>
              <a:t>Approve with size, </a:t>
            </a:r>
            <a:br>
              <a:rPr b="0" i="0" lang="en-US" sz="1040" u="none" cap="none" strike="noStrike">
                <a:solidFill>
                  <a:srgbClr val="22301F"/>
                </a:solidFill>
                <a:latin typeface="Arial"/>
                <a:ea typeface="Arial"/>
                <a:cs typeface="Arial"/>
                <a:sym typeface="Arial"/>
              </a:rPr>
            </a:br>
            <a:r>
              <a:rPr b="0" i="0" lang="en-US" sz="1040" u="none" cap="none" strike="noStrike">
                <a:solidFill>
                  <a:srgbClr val="22301F"/>
                </a:solidFill>
                <a:latin typeface="Arial"/>
                <a:ea typeface="Arial"/>
                <a:cs typeface="Arial"/>
                <a:sym typeface="Arial"/>
              </a:rPr>
              <a:t>appearance, maintenance, </a:t>
            </a:r>
            <a:br>
              <a:rPr b="0" i="0" lang="en-US" sz="1040" u="none" cap="none" strike="noStrike">
                <a:solidFill>
                  <a:srgbClr val="22301F"/>
                </a:solidFill>
                <a:latin typeface="Arial"/>
                <a:ea typeface="Arial"/>
                <a:cs typeface="Arial"/>
                <a:sym typeface="Arial"/>
              </a:rPr>
            </a:br>
            <a:r>
              <a:rPr b="0" i="0" lang="en-US" sz="1040" u="none" cap="none" strike="noStrike">
                <a:solidFill>
                  <a:srgbClr val="22301F"/>
                </a:solidFill>
                <a:latin typeface="Arial"/>
                <a:ea typeface="Arial"/>
                <a:cs typeface="Arial"/>
                <a:sym typeface="Arial"/>
              </a:rPr>
              <a:t>and personal-use conditions.</a:t>
            </a:r>
            <a:endParaRPr b="0" i="0" sz="1040" u="none" cap="none" strike="noStrike">
              <a:solidFill>
                <a:schemeClr val="dk1"/>
              </a:solidFill>
              <a:latin typeface="Arial"/>
              <a:ea typeface="Arial"/>
              <a:cs typeface="Arial"/>
              <a:sym typeface="Arial"/>
            </a:endParaRPr>
          </a:p>
        </p:txBody>
      </p:sp>
      <p:sp>
        <p:nvSpPr>
          <p:cNvPr id="289" name="Google Shape;289;p13"/>
          <p:cNvSpPr/>
          <p:nvPr/>
        </p:nvSpPr>
        <p:spPr>
          <a:xfrm>
            <a:off x="9090508" y="1496654"/>
            <a:ext cx="2514600" cy="4160400"/>
          </a:xfrm>
          <a:prstGeom prst="roundRect">
            <a:avLst>
              <a:gd fmla="val 16667" name="adj"/>
            </a:avLst>
          </a:prstGeom>
          <a:solidFill>
            <a:srgbClr val="FFFDF7"/>
          </a:solidFill>
          <a:ln cap="flat" cmpd="sng" w="12700">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3"/>
          <p:cNvSpPr/>
          <p:nvPr/>
        </p:nvSpPr>
        <p:spPr>
          <a:xfrm>
            <a:off x="9867748" y="1862414"/>
            <a:ext cx="960000" cy="960000"/>
          </a:xfrm>
          <a:prstGeom prst="ellipse">
            <a:avLst/>
          </a:prstGeom>
          <a:solidFill>
            <a:srgbClr val="386641"/>
          </a:solidFill>
          <a:ln cap="flat" cmpd="sng" w="12700">
            <a:solidFill>
              <a:srgbClr val="38664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3"/>
          <p:cNvSpPr/>
          <p:nvPr/>
        </p:nvSpPr>
        <p:spPr>
          <a:xfrm>
            <a:off x="9867748" y="2205695"/>
            <a:ext cx="960000" cy="29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2000"/>
              <a:buFont typeface="Arial"/>
              <a:buNone/>
            </a:pPr>
            <a:r>
              <a:rPr b="1" i="0" lang="en-US" sz="2000" u="none" cap="none" strike="noStrike">
                <a:solidFill>
                  <a:srgbClr val="FFFFFF"/>
                </a:solidFill>
                <a:latin typeface="Arial"/>
                <a:ea typeface="Arial"/>
                <a:cs typeface="Arial"/>
                <a:sym typeface="Arial"/>
              </a:rPr>
              <a:t>4</a:t>
            </a:r>
            <a:endParaRPr b="0" i="0" sz="2000" u="none" cap="none" strike="noStrike">
              <a:solidFill>
                <a:schemeClr val="dk1"/>
              </a:solidFill>
              <a:latin typeface="Arial"/>
              <a:ea typeface="Arial"/>
              <a:cs typeface="Arial"/>
              <a:sym typeface="Arial"/>
            </a:endParaRPr>
          </a:p>
        </p:txBody>
      </p:sp>
      <p:sp>
        <p:nvSpPr>
          <p:cNvPr id="292" name="Google Shape;292;p13"/>
          <p:cNvSpPr/>
          <p:nvPr/>
        </p:nvSpPr>
        <p:spPr>
          <a:xfrm>
            <a:off x="9319108" y="3352884"/>
            <a:ext cx="2057400" cy="310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86641"/>
              </a:buClr>
              <a:buSzPts val="1500"/>
              <a:buFont typeface="Arial"/>
              <a:buNone/>
            </a:pPr>
            <a:r>
              <a:rPr b="1" i="0" lang="en-US" sz="1500" u="none" cap="none" strike="noStrike">
                <a:solidFill>
                  <a:srgbClr val="386641"/>
                </a:solidFill>
                <a:latin typeface="Arial"/>
                <a:ea typeface="Arial"/>
                <a:cs typeface="Arial"/>
                <a:sym typeface="Arial"/>
              </a:rPr>
              <a:t>Document </a:t>
            </a:r>
            <a:r>
              <a:rPr b="1" lang="en-US" sz="1500">
                <a:solidFill>
                  <a:srgbClr val="386641"/>
                </a:solidFill>
              </a:rPr>
              <a:t>D</a:t>
            </a:r>
            <a:r>
              <a:rPr b="1" i="0" lang="en-US" sz="1500" u="none" cap="none" strike="noStrike">
                <a:solidFill>
                  <a:srgbClr val="386641"/>
                </a:solidFill>
                <a:latin typeface="Arial"/>
                <a:ea typeface="Arial"/>
                <a:cs typeface="Arial"/>
                <a:sym typeface="Arial"/>
              </a:rPr>
              <a:t>ecision</a:t>
            </a:r>
            <a:endParaRPr b="0" i="0" sz="1500" u="none" cap="none" strike="noStrike">
              <a:solidFill>
                <a:schemeClr val="dk1"/>
              </a:solidFill>
              <a:latin typeface="Arial"/>
              <a:ea typeface="Arial"/>
              <a:cs typeface="Arial"/>
              <a:sym typeface="Arial"/>
            </a:endParaRPr>
          </a:p>
        </p:txBody>
      </p:sp>
      <p:sp>
        <p:nvSpPr>
          <p:cNvPr id="293" name="Google Shape;293;p13"/>
          <p:cNvSpPr/>
          <p:nvPr/>
        </p:nvSpPr>
        <p:spPr>
          <a:xfrm>
            <a:off x="9319108" y="3627206"/>
            <a:ext cx="2057400" cy="1143000"/>
          </a:xfrm>
          <a:prstGeom prst="rect">
            <a:avLst/>
          </a:prstGeom>
          <a:noFill/>
          <a:ln>
            <a:noFill/>
          </a:ln>
        </p:spPr>
        <p:txBody>
          <a:bodyPr anchorCtr="0" anchor="ctr" bIns="0" lIns="0" spcFirstLastPara="1" rIns="0" wrap="square" tIns="0">
            <a:normAutofit/>
          </a:bodyPr>
          <a:lstStyle/>
          <a:p>
            <a:pPr indent="0" lvl="0" marL="0" marR="0" rtl="0" algn="ctr">
              <a:lnSpc>
                <a:spcPct val="115000"/>
              </a:lnSpc>
              <a:spcBef>
                <a:spcPts val="0"/>
              </a:spcBef>
              <a:spcAft>
                <a:spcPts val="0"/>
              </a:spcAft>
              <a:buClr>
                <a:srgbClr val="22301F"/>
              </a:buClr>
              <a:buSzPts val="1040"/>
              <a:buFont typeface="Arial"/>
              <a:buNone/>
            </a:pPr>
            <a:r>
              <a:rPr b="0" i="0" lang="en-US" sz="1040" u="none" cap="none" strike="noStrike">
                <a:solidFill>
                  <a:srgbClr val="22301F"/>
                </a:solidFill>
                <a:latin typeface="Arial"/>
                <a:ea typeface="Arial"/>
                <a:cs typeface="Arial"/>
                <a:sym typeface="Arial"/>
              </a:rPr>
              <a:t>Apply the same criteria to future residential greenhouse requests.</a:t>
            </a:r>
            <a:endParaRPr b="0" i="0" sz="1040" u="none" cap="none" strike="noStrike">
              <a:solidFill>
                <a:schemeClr val="dk1"/>
              </a:solidFill>
              <a:latin typeface="Arial"/>
              <a:ea typeface="Arial"/>
              <a:cs typeface="Arial"/>
              <a:sym typeface="Arial"/>
            </a:endParaRPr>
          </a:p>
        </p:txBody>
      </p:sp>
      <p:sp>
        <p:nvSpPr>
          <p:cNvPr id="294" name="Google Shape;294;p13"/>
          <p:cNvSpPr/>
          <p:nvPr/>
        </p:nvSpPr>
        <p:spPr>
          <a:xfrm>
            <a:off x="0" y="6565392"/>
            <a:ext cx="12191695" cy="292608"/>
          </a:xfrm>
          <a:prstGeom prst="rect">
            <a:avLst/>
          </a:prstGeom>
          <a:solidFill>
            <a:srgbClr val="386641"/>
          </a:solidFill>
          <a:ln cap="flat" cmpd="sng" w="12700">
            <a:solidFill>
              <a:srgbClr val="38664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3"/>
          <p:cNvSpPr/>
          <p:nvPr/>
        </p:nvSpPr>
        <p:spPr>
          <a:xfrm>
            <a:off x="411480" y="6620256"/>
            <a:ext cx="1828800" cy="14630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Growing Spaces®</a:t>
            </a:r>
            <a:endParaRPr b="0" i="0" sz="850" u="none" cap="none" strike="noStrike">
              <a:solidFill>
                <a:schemeClr val="dk1"/>
              </a:solidFill>
              <a:latin typeface="Arial"/>
              <a:ea typeface="Arial"/>
              <a:cs typeface="Arial"/>
              <a:sym typeface="Arial"/>
            </a:endParaRPr>
          </a:p>
        </p:txBody>
      </p:sp>
      <p:sp>
        <p:nvSpPr>
          <p:cNvPr id="296" name="Google Shape;296;p13"/>
          <p:cNvSpPr/>
          <p:nvPr/>
        </p:nvSpPr>
        <p:spPr>
          <a:xfrm>
            <a:off x="9235440" y="6620256"/>
            <a:ext cx="2560320" cy="146304"/>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FFFFFF"/>
              </a:buClr>
              <a:buSzPts val="850"/>
              <a:buFont typeface="Arial"/>
              <a:buNone/>
            </a:pPr>
            <a:r>
              <a:rPr b="0" i="0" lang="en-US" sz="850" u="none" cap="none" strike="noStrike">
                <a:solidFill>
                  <a:srgbClr val="FFFFFF"/>
                </a:solidFill>
                <a:latin typeface="Arial"/>
                <a:ea typeface="Arial"/>
                <a:cs typeface="Arial"/>
                <a:sym typeface="Arial"/>
              </a:rPr>
              <a:t>HOA Approval Template</a:t>
            </a:r>
            <a:endParaRPr b="0" i="0" sz="850" u="none" cap="none" strike="noStrike">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pic>
        <p:nvPicPr>
          <p:cNvPr id="302" name="Google Shape;302;p14" title="exterior_matches.png"/>
          <p:cNvPicPr preferRelativeResize="0"/>
          <p:nvPr/>
        </p:nvPicPr>
        <p:blipFill>
          <a:blip r:embed="rId3">
            <a:alphaModFix/>
          </a:blip>
          <a:stretch>
            <a:fillRect/>
          </a:stretch>
        </p:blipFill>
        <p:spPr>
          <a:xfrm>
            <a:off x="6003050" y="2019100"/>
            <a:ext cx="5061200" cy="2819800"/>
          </a:xfrm>
          <a:prstGeom prst="rect">
            <a:avLst/>
          </a:prstGeom>
          <a:noFill/>
          <a:ln>
            <a:noFill/>
          </a:ln>
        </p:spPr>
      </p:pic>
      <p:sp>
        <p:nvSpPr>
          <p:cNvPr id="303" name="Google Shape;303;p14"/>
          <p:cNvSpPr/>
          <p:nvPr/>
        </p:nvSpPr>
        <p:spPr>
          <a:xfrm>
            <a:off x="502920" y="393192"/>
            <a:ext cx="9052560" cy="4114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2800"/>
              <a:buFont typeface="Arial"/>
              <a:buNone/>
            </a:pPr>
            <a:r>
              <a:rPr b="1" i="0" lang="en-US" sz="2800" u="none" cap="none" strike="noStrike">
                <a:solidFill>
                  <a:srgbClr val="386641"/>
                </a:solidFill>
                <a:latin typeface="Arial"/>
                <a:ea typeface="Arial"/>
                <a:cs typeface="Arial"/>
                <a:sym typeface="Arial"/>
              </a:rPr>
              <a:t>Recommended </a:t>
            </a:r>
            <a:r>
              <a:rPr b="1" lang="en-US" sz="2800">
                <a:solidFill>
                  <a:srgbClr val="386641"/>
                </a:solidFill>
              </a:rPr>
              <a:t>A</a:t>
            </a:r>
            <a:r>
              <a:rPr b="1" i="0" lang="en-US" sz="2800" u="none" cap="none" strike="noStrike">
                <a:solidFill>
                  <a:srgbClr val="386641"/>
                </a:solidFill>
                <a:latin typeface="Arial"/>
                <a:ea typeface="Arial"/>
                <a:cs typeface="Arial"/>
                <a:sym typeface="Arial"/>
              </a:rPr>
              <a:t>pproval </a:t>
            </a:r>
            <a:r>
              <a:rPr b="1" lang="en-US" sz="2800">
                <a:solidFill>
                  <a:srgbClr val="386641"/>
                </a:solidFill>
              </a:rPr>
              <a:t>C</a:t>
            </a:r>
            <a:r>
              <a:rPr b="1" i="0" lang="en-US" sz="2800" u="none" cap="none" strike="noStrike">
                <a:solidFill>
                  <a:srgbClr val="386641"/>
                </a:solidFill>
                <a:latin typeface="Arial"/>
                <a:ea typeface="Arial"/>
                <a:cs typeface="Arial"/>
                <a:sym typeface="Arial"/>
              </a:rPr>
              <a:t>onditions</a:t>
            </a:r>
            <a:endParaRPr b="0" i="0" sz="2800" u="none" cap="none" strike="noStrike">
              <a:solidFill>
                <a:schemeClr val="dk1"/>
              </a:solidFill>
              <a:latin typeface="Arial"/>
              <a:ea typeface="Arial"/>
              <a:cs typeface="Arial"/>
              <a:sym typeface="Arial"/>
            </a:endParaRPr>
          </a:p>
        </p:txBody>
      </p:sp>
      <p:sp>
        <p:nvSpPr>
          <p:cNvPr id="304" name="Google Shape;304;p14"/>
          <p:cNvSpPr/>
          <p:nvPr/>
        </p:nvSpPr>
        <p:spPr>
          <a:xfrm>
            <a:off x="530352" y="868680"/>
            <a:ext cx="886968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F665A"/>
              </a:buClr>
              <a:buSzPts val="1150"/>
              <a:buFont typeface="Arial"/>
              <a:buNone/>
            </a:pPr>
            <a:r>
              <a:rPr b="0" i="0" lang="en-US" sz="1150" u="none" cap="none" strike="noStrike">
                <a:solidFill>
                  <a:srgbClr val="5F665A"/>
                </a:solidFill>
                <a:latin typeface="Arial"/>
                <a:ea typeface="Arial"/>
                <a:cs typeface="Arial"/>
                <a:sym typeface="Arial"/>
              </a:rPr>
              <a:t>These guardrails help the board say yes while protecting community standards.</a:t>
            </a:r>
            <a:endParaRPr b="0" i="0" sz="1150" u="none" cap="none" strike="noStrike">
              <a:solidFill>
                <a:schemeClr val="dk1"/>
              </a:solidFill>
              <a:latin typeface="Arial"/>
              <a:ea typeface="Arial"/>
              <a:cs typeface="Arial"/>
              <a:sym typeface="Arial"/>
            </a:endParaRPr>
          </a:p>
        </p:txBody>
      </p:sp>
      <p:sp>
        <p:nvSpPr>
          <p:cNvPr id="305" name="Google Shape;305;p14"/>
          <p:cNvSpPr/>
          <p:nvPr/>
        </p:nvSpPr>
        <p:spPr>
          <a:xfrm>
            <a:off x="868680" y="1234440"/>
            <a:ext cx="5486400" cy="4754880"/>
          </a:xfrm>
          <a:prstGeom prst="rect">
            <a:avLst/>
          </a:prstGeom>
          <a:noFill/>
          <a:ln>
            <a:noFill/>
          </a:ln>
        </p:spPr>
        <p:txBody>
          <a:bodyPr anchorCtr="0" anchor="ctr" bIns="625" lIns="625" spcFirstLastPara="1" rIns="625" wrap="square" tIns="625">
            <a:normAutofit/>
          </a:bodyPr>
          <a:lstStyle/>
          <a:p>
            <a:pPr indent="-298450" lvl="0" marL="914400" marR="0" rtl="0" algn="l">
              <a:lnSpc>
                <a:spcPct val="115000"/>
              </a:lnSpc>
              <a:spcBef>
                <a:spcPts val="0"/>
              </a:spcBef>
              <a:spcAft>
                <a:spcPts val="0"/>
              </a:spcAft>
              <a:buClr>
                <a:srgbClr val="22301F"/>
              </a:buClr>
              <a:buSzPts val="1100"/>
              <a:buFont typeface="Arial"/>
              <a:buChar char="●"/>
            </a:pPr>
            <a:r>
              <a:rPr b="0" i="0" lang="en-US" sz="1100" u="none" cap="none" strike="noStrike">
                <a:solidFill>
                  <a:srgbClr val="22301F"/>
                </a:solidFill>
                <a:latin typeface="Arial"/>
                <a:ea typeface="Arial"/>
                <a:cs typeface="Arial"/>
                <a:sym typeface="Arial"/>
              </a:rPr>
              <a:t>Dome size limited to approved residential </a:t>
            </a:r>
            <a:r>
              <a:rPr lang="en-US" sz="1100">
                <a:solidFill>
                  <a:srgbClr val="22301F"/>
                </a:solidFill>
              </a:rPr>
              <a:t>footprint</a:t>
            </a:r>
            <a:endParaRPr sz="1100">
              <a:solidFill>
                <a:srgbClr val="22301F"/>
              </a:solidFill>
            </a:endParaRPr>
          </a:p>
          <a:p>
            <a:pPr indent="0" lvl="0" marL="914400" marR="0" rtl="0" algn="l">
              <a:lnSpc>
                <a:spcPct val="115000"/>
              </a:lnSpc>
              <a:spcBef>
                <a:spcPts val="0"/>
              </a:spcBef>
              <a:spcAft>
                <a:spcPts val="0"/>
              </a:spcAft>
              <a:buNone/>
            </a:pPr>
            <a:r>
              <a:t/>
            </a:r>
            <a:endParaRPr sz="1100">
              <a:solidFill>
                <a:srgbClr val="22301F"/>
              </a:solidFill>
            </a:endParaRPr>
          </a:p>
          <a:p>
            <a:pPr indent="-298450" lvl="0" marL="914400" marR="0" rtl="0" algn="l">
              <a:lnSpc>
                <a:spcPct val="115000"/>
              </a:lnSpc>
              <a:spcBef>
                <a:spcPts val="0"/>
              </a:spcBef>
              <a:spcAft>
                <a:spcPts val="0"/>
              </a:spcAft>
              <a:buClr>
                <a:srgbClr val="22301F"/>
              </a:buClr>
              <a:buSzPts val="1100"/>
              <a:buFont typeface="Arial"/>
              <a:buChar char="●"/>
            </a:pPr>
            <a:r>
              <a:rPr b="0" i="0" lang="en-US" sz="1100" u="none" cap="none" strike="noStrike">
                <a:solidFill>
                  <a:srgbClr val="22301F"/>
                </a:solidFill>
                <a:latin typeface="Arial"/>
                <a:ea typeface="Arial"/>
                <a:cs typeface="Arial"/>
                <a:sym typeface="Arial"/>
              </a:rPr>
              <a:t>Must comply with setback, height, drainage, </a:t>
            </a:r>
            <a:br>
              <a:rPr b="0" i="0" lang="en-US" sz="1100" u="none" cap="none" strike="noStrike">
                <a:solidFill>
                  <a:srgbClr val="22301F"/>
                </a:solidFill>
                <a:latin typeface="Arial"/>
                <a:ea typeface="Arial"/>
                <a:cs typeface="Arial"/>
                <a:sym typeface="Arial"/>
              </a:rPr>
            </a:br>
            <a:r>
              <a:rPr b="0" i="0" lang="en-US" sz="1100" u="none" cap="none" strike="noStrike">
                <a:solidFill>
                  <a:srgbClr val="22301F"/>
                </a:solidFill>
                <a:latin typeface="Arial"/>
                <a:ea typeface="Arial"/>
                <a:cs typeface="Arial"/>
                <a:sym typeface="Arial"/>
              </a:rPr>
              <a:t>and building department requirements</a:t>
            </a:r>
            <a:endParaRPr b="0" i="0" sz="1100" u="none" cap="none" strike="noStrike">
              <a:solidFill>
                <a:srgbClr val="22301F"/>
              </a:solidFill>
              <a:latin typeface="Arial"/>
              <a:ea typeface="Arial"/>
              <a:cs typeface="Arial"/>
              <a:sym typeface="Arial"/>
            </a:endParaRPr>
          </a:p>
          <a:p>
            <a:pPr indent="0" lvl="0" marL="914400" marR="0" rtl="0" algn="l">
              <a:lnSpc>
                <a:spcPct val="115000"/>
              </a:lnSpc>
              <a:spcBef>
                <a:spcPts val="0"/>
              </a:spcBef>
              <a:spcAft>
                <a:spcPts val="0"/>
              </a:spcAft>
              <a:buNone/>
            </a:pPr>
            <a:r>
              <a:t/>
            </a:r>
            <a:endParaRPr sz="1100">
              <a:solidFill>
                <a:srgbClr val="22301F"/>
              </a:solidFill>
            </a:endParaRPr>
          </a:p>
          <a:p>
            <a:pPr indent="-298450" lvl="0" marL="914400" marR="0" rtl="0" algn="l">
              <a:lnSpc>
                <a:spcPct val="115000"/>
              </a:lnSpc>
              <a:spcBef>
                <a:spcPts val="0"/>
              </a:spcBef>
              <a:spcAft>
                <a:spcPts val="0"/>
              </a:spcAft>
              <a:buClr>
                <a:srgbClr val="22301F"/>
              </a:buClr>
              <a:buSzPts val="1100"/>
              <a:buFont typeface="Arial"/>
              <a:buChar char="●"/>
            </a:pPr>
            <a:r>
              <a:rPr b="0" i="0" lang="en-US" sz="1100" u="none" cap="none" strike="noStrike">
                <a:solidFill>
                  <a:srgbClr val="22301F"/>
                </a:solidFill>
                <a:latin typeface="Arial"/>
                <a:ea typeface="Arial"/>
                <a:cs typeface="Arial"/>
                <a:sym typeface="Arial"/>
              </a:rPr>
              <a:t>Placed in rear yard or other board-approved location</a:t>
            </a:r>
            <a:endParaRPr b="0" i="0" sz="1100" u="none" cap="none" strike="noStrike">
              <a:solidFill>
                <a:srgbClr val="22301F"/>
              </a:solidFill>
              <a:latin typeface="Arial"/>
              <a:ea typeface="Arial"/>
              <a:cs typeface="Arial"/>
              <a:sym typeface="Arial"/>
            </a:endParaRPr>
          </a:p>
          <a:p>
            <a:pPr indent="0" lvl="0" marL="914400" marR="0" rtl="0" algn="l">
              <a:lnSpc>
                <a:spcPct val="115000"/>
              </a:lnSpc>
              <a:spcBef>
                <a:spcPts val="0"/>
              </a:spcBef>
              <a:spcAft>
                <a:spcPts val="0"/>
              </a:spcAft>
              <a:buNone/>
            </a:pPr>
            <a:r>
              <a:t/>
            </a:r>
            <a:endParaRPr sz="1100">
              <a:solidFill>
                <a:srgbClr val="22301F"/>
              </a:solidFill>
            </a:endParaRPr>
          </a:p>
          <a:p>
            <a:pPr indent="-298450" lvl="0" marL="914400" marR="0" rtl="0" algn="l">
              <a:lnSpc>
                <a:spcPct val="115000"/>
              </a:lnSpc>
              <a:spcBef>
                <a:spcPts val="0"/>
              </a:spcBef>
              <a:spcAft>
                <a:spcPts val="0"/>
              </a:spcAft>
              <a:buClr>
                <a:srgbClr val="22301F"/>
              </a:buClr>
              <a:buSzPts val="1100"/>
              <a:buFont typeface="Arial"/>
              <a:buChar char="●"/>
            </a:pPr>
            <a:r>
              <a:rPr b="0" i="0" lang="en-US" sz="1100" u="none" cap="none" strike="noStrike">
                <a:solidFill>
                  <a:srgbClr val="22301F"/>
                </a:solidFill>
                <a:latin typeface="Arial"/>
                <a:ea typeface="Arial"/>
                <a:cs typeface="Arial"/>
                <a:sym typeface="Arial"/>
              </a:rPr>
              <a:t>Must not materially obstruct neighboring views</a:t>
            </a:r>
            <a:endParaRPr b="0" i="0" sz="1100" u="none" cap="none" strike="noStrike">
              <a:solidFill>
                <a:srgbClr val="22301F"/>
              </a:solidFill>
              <a:latin typeface="Arial"/>
              <a:ea typeface="Arial"/>
              <a:cs typeface="Arial"/>
              <a:sym typeface="Arial"/>
            </a:endParaRPr>
          </a:p>
          <a:p>
            <a:pPr indent="0" lvl="0" marL="914400" marR="0" rtl="0" algn="l">
              <a:lnSpc>
                <a:spcPct val="115000"/>
              </a:lnSpc>
              <a:spcBef>
                <a:spcPts val="0"/>
              </a:spcBef>
              <a:spcAft>
                <a:spcPts val="0"/>
              </a:spcAft>
              <a:buNone/>
            </a:pPr>
            <a:r>
              <a:t/>
            </a:r>
            <a:endParaRPr sz="1100">
              <a:solidFill>
                <a:srgbClr val="22301F"/>
              </a:solidFill>
            </a:endParaRPr>
          </a:p>
          <a:p>
            <a:pPr indent="-298450" lvl="0" marL="914400" marR="0" rtl="0" algn="l">
              <a:lnSpc>
                <a:spcPct val="115000"/>
              </a:lnSpc>
              <a:spcBef>
                <a:spcPts val="0"/>
              </a:spcBef>
              <a:spcAft>
                <a:spcPts val="0"/>
              </a:spcAft>
              <a:buClr>
                <a:srgbClr val="22301F"/>
              </a:buClr>
              <a:buSzPts val="1100"/>
              <a:buFont typeface="Arial"/>
              <a:buChar char="●"/>
            </a:pPr>
            <a:r>
              <a:rPr b="0" i="0" lang="en-US" sz="1100" u="none" cap="none" strike="noStrike">
                <a:solidFill>
                  <a:srgbClr val="22301F"/>
                </a:solidFill>
                <a:latin typeface="Arial"/>
                <a:ea typeface="Arial"/>
                <a:cs typeface="Arial"/>
                <a:sym typeface="Arial"/>
              </a:rPr>
              <a:t>Exterior colors/materials should complement the home</a:t>
            </a:r>
            <a:endParaRPr b="0" i="0" sz="1100" u="none" cap="none" strike="noStrike">
              <a:solidFill>
                <a:srgbClr val="22301F"/>
              </a:solidFill>
              <a:latin typeface="Arial"/>
              <a:ea typeface="Arial"/>
              <a:cs typeface="Arial"/>
              <a:sym typeface="Arial"/>
            </a:endParaRPr>
          </a:p>
          <a:p>
            <a:pPr indent="0" lvl="0" marL="914400" marR="0" rtl="0" algn="l">
              <a:lnSpc>
                <a:spcPct val="115000"/>
              </a:lnSpc>
              <a:spcBef>
                <a:spcPts val="0"/>
              </a:spcBef>
              <a:spcAft>
                <a:spcPts val="0"/>
              </a:spcAft>
              <a:buNone/>
            </a:pPr>
            <a:r>
              <a:t/>
            </a:r>
            <a:endParaRPr sz="1100">
              <a:solidFill>
                <a:srgbClr val="22301F"/>
              </a:solidFill>
            </a:endParaRPr>
          </a:p>
          <a:p>
            <a:pPr indent="-298450" lvl="0" marL="914400" marR="0" rtl="0" algn="l">
              <a:lnSpc>
                <a:spcPct val="115000"/>
              </a:lnSpc>
              <a:spcBef>
                <a:spcPts val="0"/>
              </a:spcBef>
              <a:spcAft>
                <a:spcPts val="0"/>
              </a:spcAft>
              <a:buClr>
                <a:srgbClr val="22301F"/>
              </a:buClr>
              <a:buSzPts val="1100"/>
              <a:buFont typeface="Arial"/>
              <a:buChar char="●"/>
            </a:pPr>
            <a:r>
              <a:rPr b="0" i="0" lang="en-US" sz="1100" u="none" cap="none" strike="noStrike">
                <a:solidFill>
                  <a:srgbClr val="22301F"/>
                </a:solidFill>
                <a:latin typeface="Arial"/>
                <a:ea typeface="Arial"/>
                <a:cs typeface="Arial"/>
                <a:sym typeface="Arial"/>
              </a:rPr>
              <a:t>Applicant provide</a:t>
            </a:r>
            <a:r>
              <a:rPr lang="en-US" sz="1100">
                <a:solidFill>
                  <a:srgbClr val="22301F"/>
                </a:solidFill>
              </a:rPr>
              <a:t>s</a:t>
            </a:r>
            <a:r>
              <a:rPr b="0" i="0" lang="en-US" sz="1100" u="none" cap="none" strike="noStrike">
                <a:solidFill>
                  <a:srgbClr val="22301F"/>
                </a:solidFill>
                <a:latin typeface="Arial"/>
                <a:ea typeface="Arial"/>
                <a:cs typeface="Arial"/>
                <a:sym typeface="Arial"/>
              </a:rPr>
              <a:t> site plan, dimensions, </a:t>
            </a:r>
            <a:br>
              <a:rPr b="0" i="0" lang="en-US" sz="1100" u="none" cap="none" strike="noStrike">
                <a:solidFill>
                  <a:srgbClr val="22301F"/>
                </a:solidFill>
                <a:latin typeface="Arial"/>
                <a:ea typeface="Arial"/>
                <a:cs typeface="Arial"/>
                <a:sym typeface="Arial"/>
              </a:rPr>
            </a:br>
            <a:r>
              <a:rPr b="0" i="0" lang="en-US" sz="1100" u="none" cap="none" strike="noStrike">
                <a:solidFill>
                  <a:srgbClr val="22301F"/>
                </a:solidFill>
                <a:latin typeface="Arial"/>
                <a:ea typeface="Arial"/>
                <a:cs typeface="Arial"/>
                <a:sym typeface="Arial"/>
              </a:rPr>
              <a:t>materials, and visual examples</a:t>
            </a:r>
            <a:endParaRPr b="0" i="0" sz="1100" u="none" cap="none" strike="noStrike">
              <a:solidFill>
                <a:srgbClr val="22301F"/>
              </a:solidFill>
              <a:latin typeface="Arial"/>
              <a:ea typeface="Arial"/>
              <a:cs typeface="Arial"/>
              <a:sym typeface="Arial"/>
            </a:endParaRPr>
          </a:p>
          <a:p>
            <a:pPr indent="0" lvl="0" marL="914400" marR="0" rtl="0" algn="l">
              <a:lnSpc>
                <a:spcPct val="115000"/>
              </a:lnSpc>
              <a:spcBef>
                <a:spcPts val="0"/>
              </a:spcBef>
              <a:spcAft>
                <a:spcPts val="0"/>
              </a:spcAft>
              <a:buNone/>
            </a:pPr>
            <a:r>
              <a:t/>
            </a:r>
            <a:endParaRPr sz="1100">
              <a:solidFill>
                <a:srgbClr val="22301F"/>
              </a:solidFill>
            </a:endParaRPr>
          </a:p>
          <a:p>
            <a:pPr indent="-298450" lvl="0" marL="914400" marR="0" rtl="0" algn="l">
              <a:lnSpc>
                <a:spcPct val="115000"/>
              </a:lnSpc>
              <a:spcBef>
                <a:spcPts val="0"/>
              </a:spcBef>
              <a:spcAft>
                <a:spcPts val="0"/>
              </a:spcAft>
              <a:buClr>
                <a:srgbClr val="22301F"/>
              </a:buClr>
              <a:buSzPts val="1100"/>
              <a:buFont typeface="Arial"/>
              <a:buChar char="●"/>
            </a:pPr>
            <a:r>
              <a:rPr b="0" i="0" lang="en-US" sz="1100" u="none" cap="none" strike="noStrike">
                <a:solidFill>
                  <a:srgbClr val="22301F"/>
                </a:solidFill>
                <a:latin typeface="Arial"/>
                <a:ea typeface="Arial"/>
                <a:cs typeface="Arial"/>
                <a:sym typeface="Arial"/>
              </a:rPr>
              <a:t>Structure maintained in good condition with no outdoor clutter</a:t>
            </a:r>
            <a:endParaRPr b="0" i="0" sz="1100" u="none" cap="none" strike="noStrike">
              <a:solidFill>
                <a:srgbClr val="22301F"/>
              </a:solidFill>
              <a:latin typeface="Arial"/>
              <a:ea typeface="Arial"/>
              <a:cs typeface="Arial"/>
              <a:sym typeface="Arial"/>
            </a:endParaRPr>
          </a:p>
          <a:p>
            <a:pPr indent="0" lvl="0" marL="914400" marR="0" rtl="0" algn="l">
              <a:lnSpc>
                <a:spcPct val="115000"/>
              </a:lnSpc>
              <a:spcBef>
                <a:spcPts val="0"/>
              </a:spcBef>
              <a:spcAft>
                <a:spcPts val="0"/>
              </a:spcAft>
              <a:buNone/>
            </a:pPr>
            <a:r>
              <a:t/>
            </a:r>
            <a:endParaRPr sz="1100">
              <a:solidFill>
                <a:srgbClr val="22301F"/>
              </a:solidFill>
            </a:endParaRPr>
          </a:p>
          <a:p>
            <a:pPr indent="-298450" lvl="0" marL="914400" marR="0" rtl="0" algn="l">
              <a:lnSpc>
                <a:spcPct val="115000"/>
              </a:lnSpc>
              <a:spcBef>
                <a:spcPts val="0"/>
              </a:spcBef>
              <a:spcAft>
                <a:spcPts val="0"/>
              </a:spcAft>
              <a:buClr>
                <a:srgbClr val="22301F"/>
              </a:buClr>
              <a:buSzPts val="1100"/>
              <a:buFont typeface="Arial"/>
              <a:buChar char="●"/>
            </a:pPr>
            <a:r>
              <a:rPr b="0" i="0" lang="en-US" sz="1100" u="none" cap="none" strike="noStrike">
                <a:solidFill>
                  <a:srgbClr val="22301F"/>
                </a:solidFill>
                <a:latin typeface="Arial"/>
                <a:ea typeface="Arial"/>
                <a:cs typeface="Arial"/>
                <a:sym typeface="Arial"/>
              </a:rPr>
              <a:t>No commercial use unless separately approved by the association</a:t>
            </a:r>
            <a:endParaRPr b="0" i="0" sz="1100" u="none" cap="none" strike="noStrike">
              <a:solidFill>
                <a:schemeClr val="dk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15"/>
          <p:cNvSpPr/>
          <p:nvPr/>
        </p:nvSpPr>
        <p:spPr>
          <a:xfrm>
            <a:off x="502920" y="393192"/>
            <a:ext cx="9052560" cy="4114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2800"/>
              <a:buFont typeface="Arial"/>
              <a:buNone/>
            </a:pPr>
            <a:r>
              <a:rPr b="1" i="0" lang="en-US" sz="2800" u="none" cap="none" strike="noStrike">
                <a:solidFill>
                  <a:srgbClr val="386641"/>
                </a:solidFill>
                <a:latin typeface="Arial"/>
                <a:ea typeface="Arial"/>
                <a:cs typeface="Arial"/>
                <a:sym typeface="Arial"/>
              </a:rPr>
              <a:t>Sample </a:t>
            </a:r>
            <a:r>
              <a:rPr b="1" lang="en-US" sz="2800">
                <a:solidFill>
                  <a:srgbClr val="386641"/>
                </a:solidFill>
              </a:rPr>
              <a:t>G</a:t>
            </a:r>
            <a:r>
              <a:rPr b="1" i="0" lang="en-US" sz="2800" u="none" cap="none" strike="noStrike">
                <a:solidFill>
                  <a:srgbClr val="386641"/>
                </a:solidFill>
                <a:latin typeface="Arial"/>
                <a:ea typeface="Arial"/>
                <a:cs typeface="Arial"/>
                <a:sym typeface="Arial"/>
              </a:rPr>
              <a:t>uideline </a:t>
            </a:r>
            <a:r>
              <a:rPr b="1" lang="en-US" sz="2800">
                <a:solidFill>
                  <a:srgbClr val="386641"/>
                </a:solidFill>
              </a:rPr>
              <a:t>L</a:t>
            </a:r>
            <a:r>
              <a:rPr b="1" i="0" lang="en-US" sz="2800" u="none" cap="none" strike="noStrike">
                <a:solidFill>
                  <a:srgbClr val="386641"/>
                </a:solidFill>
                <a:latin typeface="Arial"/>
                <a:ea typeface="Arial"/>
                <a:cs typeface="Arial"/>
                <a:sym typeface="Arial"/>
              </a:rPr>
              <a:t>anguage for </a:t>
            </a:r>
            <a:r>
              <a:rPr b="1" lang="en-US" sz="2800">
                <a:solidFill>
                  <a:srgbClr val="386641"/>
                </a:solidFill>
              </a:rPr>
              <a:t>D</a:t>
            </a:r>
            <a:r>
              <a:rPr b="1" i="0" lang="en-US" sz="2800" u="none" cap="none" strike="noStrike">
                <a:solidFill>
                  <a:srgbClr val="386641"/>
                </a:solidFill>
                <a:latin typeface="Arial"/>
                <a:ea typeface="Arial"/>
                <a:cs typeface="Arial"/>
                <a:sym typeface="Arial"/>
              </a:rPr>
              <a:t>iscussion</a:t>
            </a:r>
            <a:endParaRPr b="0" i="0" sz="2800" u="none" cap="none" strike="noStrike">
              <a:solidFill>
                <a:schemeClr val="dk1"/>
              </a:solidFill>
              <a:latin typeface="Arial"/>
              <a:ea typeface="Arial"/>
              <a:cs typeface="Arial"/>
              <a:sym typeface="Arial"/>
            </a:endParaRPr>
          </a:p>
        </p:txBody>
      </p:sp>
      <p:sp>
        <p:nvSpPr>
          <p:cNvPr id="312" name="Google Shape;312;p15"/>
          <p:cNvSpPr/>
          <p:nvPr/>
        </p:nvSpPr>
        <p:spPr>
          <a:xfrm>
            <a:off x="960120" y="1325880"/>
            <a:ext cx="10287000" cy="2240280"/>
          </a:xfrm>
          <a:prstGeom prst="rect">
            <a:avLst/>
          </a:prstGeom>
          <a:noFill/>
          <a:ln>
            <a:noFill/>
          </a:ln>
        </p:spPr>
        <p:txBody>
          <a:bodyPr anchorCtr="0" anchor="ctr" bIns="1900" lIns="1900" spcFirstLastPara="1" rIns="1900" wrap="square" tIns="1900">
            <a:normAutofit/>
          </a:bodyPr>
          <a:lstStyle/>
          <a:p>
            <a:pPr indent="0" lvl="0" marL="0" marR="0" rtl="0" algn="l">
              <a:lnSpc>
                <a:spcPct val="115000"/>
              </a:lnSpc>
              <a:spcBef>
                <a:spcPts val="0"/>
              </a:spcBef>
              <a:spcAft>
                <a:spcPts val="0"/>
              </a:spcAft>
              <a:buClr>
                <a:srgbClr val="22301F"/>
              </a:buClr>
              <a:buSzPts val="2000"/>
              <a:buFont typeface="Arial"/>
              <a:buNone/>
            </a:pPr>
            <a:r>
              <a:rPr b="0" i="0" lang="en-US" u="none" cap="none" strike="noStrike">
                <a:solidFill>
                  <a:srgbClr val="22301F"/>
                </a:solidFill>
                <a:latin typeface="Arial"/>
                <a:ea typeface="Arial"/>
                <a:cs typeface="Arial"/>
                <a:sym typeface="Arial"/>
              </a:rPr>
              <a:t>Residential greenhouse structures may be approved when they are located in the rear yard or another approved location, comply with all setback and height requirements, are maintained in good condition, and are designed or finished in a way that is compatible with the home and surrounding landscape. Geodesic greenhouse structures may be considered when the applicant provides a site plan, dimensions, materials, and visual examples for architectural review.</a:t>
            </a:r>
            <a:endParaRPr b="0" i="0" u="none" cap="none" strike="noStrike">
              <a:solidFill>
                <a:schemeClr val="dk1"/>
              </a:solidFill>
              <a:latin typeface="Arial"/>
              <a:ea typeface="Arial"/>
              <a:cs typeface="Arial"/>
              <a:sym typeface="Arial"/>
            </a:endParaRPr>
          </a:p>
        </p:txBody>
      </p:sp>
      <p:sp>
        <p:nvSpPr>
          <p:cNvPr id="313" name="Google Shape;313;p15"/>
          <p:cNvSpPr/>
          <p:nvPr/>
        </p:nvSpPr>
        <p:spPr>
          <a:xfrm>
            <a:off x="960120" y="3886200"/>
            <a:ext cx="10287000" cy="1188720"/>
          </a:xfrm>
          <a:prstGeom prst="roundRect">
            <a:avLst>
              <a:gd fmla="val 16667" name="adj"/>
            </a:avLst>
          </a:prstGeom>
          <a:solidFill>
            <a:srgbClr val="E8EEDC"/>
          </a:solidFill>
          <a:ln cap="flat" cmpd="sng" w="12700">
            <a:solidFill>
              <a:srgbClr val="E8EED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5"/>
          <p:cNvSpPr/>
          <p:nvPr/>
        </p:nvSpPr>
        <p:spPr>
          <a:xfrm>
            <a:off x="1170432" y="4297680"/>
            <a:ext cx="9875520" cy="292608"/>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386641"/>
              </a:buClr>
              <a:buSzPts val="1250"/>
              <a:buFont typeface="Arial"/>
              <a:buNone/>
            </a:pPr>
            <a:r>
              <a:rPr b="1" i="0" lang="en-US" sz="1250" u="none" cap="none" strike="noStrike">
                <a:solidFill>
                  <a:srgbClr val="386641"/>
                </a:solidFill>
                <a:latin typeface="Arial"/>
                <a:ea typeface="Arial"/>
                <a:cs typeface="Arial"/>
                <a:sym typeface="Arial"/>
              </a:rPr>
              <a:t>Note: This is example language for board discussion only. </a:t>
            </a:r>
            <a:br>
              <a:rPr b="1" i="0" lang="en-US" sz="1250" u="none" cap="none" strike="noStrike">
                <a:solidFill>
                  <a:srgbClr val="386641"/>
                </a:solidFill>
                <a:latin typeface="Arial"/>
                <a:ea typeface="Arial"/>
                <a:cs typeface="Arial"/>
                <a:sym typeface="Arial"/>
              </a:rPr>
            </a:br>
            <a:r>
              <a:rPr b="1" i="0" lang="en-US" sz="1250" u="none" cap="none" strike="noStrike">
                <a:solidFill>
                  <a:srgbClr val="386641"/>
                </a:solidFill>
                <a:latin typeface="Arial"/>
                <a:ea typeface="Arial"/>
                <a:cs typeface="Arial"/>
                <a:sym typeface="Arial"/>
              </a:rPr>
              <a:t>The association should adapt any final wording to its governing documents and legal requirements.</a:t>
            </a:r>
            <a:endParaRPr b="0" i="0" sz="1250" u="none" cap="none" strike="noStrike">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17"/>
          <p:cNvSpPr/>
          <p:nvPr/>
        </p:nvSpPr>
        <p:spPr>
          <a:xfrm>
            <a:off x="502920" y="393192"/>
            <a:ext cx="9052560" cy="4114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2800"/>
              <a:buFont typeface="Arial"/>
              <a:buNone/>
            </a:pPr>
            <a:r>
              <a:rPr b="1" i="0" lang="en-US" sz="2800" u="none" cap="none" strike="noStrike">
                <a:solidFill>
                  <a:srgbClr val="386641"/>
                </a:solidFill>
                <a:latin typeface="Arial"/>
                <a:ea typeface="Arial"/>
                <a:cs typeface="Arial"/>
                <a:sym typeface="Arial"/>
              </a:rPr>
              <a:t>Requested </a:t>
            </a:r>
            <a:r>
              <a:rPr b="1" lang="en-US" sz="2800">
                <a:solidFill>
                  <a:srgbClr val="386641"/>
                </a:solidFill>
              </a:rPr>
              <a:t>B</a:t>
            </a:r>
            <a:r>
              <a:rPr b="1" i="0" lang="en-US" sz="2800" u="none" cap="none" strike="noStrike">
                <a:solidFill>
                  <a:srgbClr val="386641"/>
                </a:solidFill>
                <a:latin typeface="Arial"/>
                <a:ea typeface="Arial"/>
                <a:cs typeface="Arial"/>
                <a:sym typeface="Arial"/>
              </a:rPr>
              <a:t>oard </a:t>
            </a:r>
            <a:r>
              <a:rPr b="1" lang="en-US" sz="2800">
                <a:solidFill>
                  <a:srgbClr val="386641"/>
                </a:solidFill>
              </a:rPr>
              <a:t>A</a:t>
            </a:r>
            <a:r>
              <a:rPr b="1" i="0" lang="en-US" sz="2800" u="none" cap="none" strike="noStrike">
                <a:solidFill>
                  <a:srgbClr val="386641"/>
                </a:solidFill>
                <a:latin typeface="Arial"/>
                <a:ea typeface="Arial"/>
                <a:cs typeface="Arial"/>
                <a:sym typeface="Arial"/>
              </a:rPr>
              <a:t>ction</a:t>
            </a:r>
            <a:endParaRPr b="0" i="0" sz="2800" u="none" cap="none" strike="noStrike">
              <a:solidFill>
                <a:schemeClr val="dk1"/>
              </a:solidFill>
              <a:latin typeface="Arial"/>
              <a:ea typeface="Arial"/>
              <a:cs typeface="Arial"/>
              <a:sym typeface="Arial"/>
            </a:endParaRPr>
          </a:p>
        </p:txBody>
      </p:sp>
      <p:sp>
        <p:nvSpPr>
          <p:cNvPr id="321" name="Google Shape;321;p17"/>
          <p:cNvSpPr/>
          <p:nvPr/>
        </p:nvSpPr>
        <p:spPr>
          <a:xfrm>
            <a:off x="960120" y="1234440"/>
            <a:ext cx="10195560" cy="1005840"/>
          </a:xfrm>
          <a:prstGeom prst="rect">
            <a:avLst/>
          </a:prstGeom>
          <a:noFill/>
          <a:ln>
            <a:noFill/>
          </a:ln>
        </p:spPr>
        <p:txBody>
          <a:bodyPr anchorCtr="0" anchor="ctr" bIns="0" lIns="0" spcFirstLastPara="1" rIns="0" wrap="square" tIns="0">
            <a:normAutofit/>
          </a:bodyPr>
          <a:lstStyle/>
          <a:p>
            <a:pPr indent="0" lvl="0" marL="0" marR="0" rtl="0" algn="ctr">
              <a:lnSpc>
                <a:spcPct val="115000"/>
              </a:lnSpc>
              <a:spcBef>
                <a:spcPts val="0"/>
              </a:spcBef>
              <a:spcAft>
                <a:spcPts val="0"/>
              </a:spcAft>
              <a:buClr>
                <a:srgbClr val="386641"/>
              </a:buClr>
              <a:buSzPts val="2500"/>
              <a:buFont typeface="Arial"/>
              <a:buNone/>
            </a:pPr>
            <a:r>
              <a:rPr b="1" i="0" lang="en-US" sz="1800" u="none" cap="none" strike="noStrike">
                <a:solidFill>
                  <a:srgbClr val="386641"/>
                </a:solidFill>
                <a:latin typeface="Arial"/>
                <a:ea typeface="Arial"/>
                <a:cs typeface="Arial"/>
                <a:sym typeface="Arial"/>
              </a:rPr>
              <a:t>Approve a small backyard Growing Dome greenhouse under clear, reasonable conditions that protect neighborhood standards while allowing responsible residential gardening.</a:t>
            </a:r>
            <a:endParaRPr b="0" i="0" sz="1800" u="none" cap="none" strike="noStrike">
              <a:solidFill>
                <a:schemeClr val="dk1"/>
              </a:solidFill>
              <a:latin typeface="Arial"/>
              <a:ea typeface="Arial"/>
              <a:cs typeface="Arial"/>
              <a:sym typeface="Arial"/>
            </a:endParaRPr>
          </a:p>
        </p:txBody>
      </p:sp>
      <p:sp>
        <p:nvSpPr>
          <p:cNvPr id="322" name="Google Shape;322;p17"/>
          <p:cNvSpPr/>
          <p:nvPr/>
        </p:nvSpPr>
        <p:spPr>
          <a:xfrm>
            <a:off x="914400" y="2743200"/>
            <a:ext cx="4755000" cy="2657400"/>
          </a:xfrm>
          <a:prstGeom prst="roundRect">
            <a:avLst>
              <a:gd fmla="val 16667" name="adj"/>
            </a:avLst>
          </a:prstGeom>
          <a:solidFill>
            <a:srgbClr val="FFFDF7"/>
          </a:solidFill>
          <a:ln cap="flat" cmpd="sng" w="10150">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7"/>
          <p:cNvSpPr/>
          <p:nvPr/>
        </p:nvSpPr>
        <p:spPr>
          <a:xfrm>
            <a:off x="1170432" y="2907792"/>
            <a:ext cx="4297680" cy="256032"/>
          </a:xfrm>
          <a:prstGeom prst="rect">
            <a:avLst/>
          </a:prstGeom>
          <a:noFill/>
          <a:ln>
            <a:noFill/>
          </a:ln>
        </p:spPr>
        <p:txBody>
          <a:bodyPr anchorCtr="0" anchor="ctr" bIns="0" lIns="0" spcFirstLastPara="1" rIns="0" wrap="square" tIns="0">
            <a:noAutofit/>
          </a:bodyPr>
          <a:lstStyle/>
          <a:p>
            <a:pPr indent="0" lvl="0" marL="457200" marR="0" rtl="0" algn="l">
              <a:spcBef>
                <a:spcPts val="0"/>
              </a:spcBef>
              <a:spcAft>
                <a:spcPts val="0"/>
              </a:spcAft>
              <a:buClr>
                <a:srgbClr val="22301F"/>
              </a:buClr>
              <a:buSzPts val="1500"/>
              <a:buFont typeface="Arial"/>
              <a:buNone/>
            </a:pPr>
            <a:r>
              <a:rPr b="1" i="0" lang="en-US" sz="1500" u="none" cap="none" strike="noStrike">
                <a:solidFill>
                  <a:srgbClr val="22301F"/>
                </a:solidFill>
                <a:latin typeface="Arial"/>
                <a:ea typeface="Arial"/>
                <a:cs typeface="Arial"/>
                <a:sym typeface="Arial"/>
              </a:rPr>
              <a:t>Decision </a:t>
            </a:r>
            <a:r>
              <a:rPr b="1" lang="en-US" sz="1500">
                <a:solidFill>
                  <a:srgbClr val="22301F"/>
                </a:solidFill>
              </a:rPr>
              <a:t>O</a:t>
            </a:r>
            <a:r>
              <a:rPr b="1" i="0" lang="en-US" sz="1500" u="none" cap="none" strike="noStrike">
                <a:solidFill>
                  <a:srgbClr val="22301F"/>
                </a:solidFill>
                <a:latin typeface="Arial"/>
                <a:ea typeface="Arial"/>
                <a:cs typeface="Arial"/>
                <a:sym typeface="Arial"/>
              </a:rPr>
              <a:t>ptions</a:t>
            </a:r>
            <a:endParaRPr b="0" i="0" sz="1500" u="none" cap="none" strike="noStrike">
              <a:solidFill>
                <a:schemeClr val="dk1"/>
              </a:solidFill>
              <a:latin typeface="Arial"/>
              <a:ea typeface="Arial"/>
              <a:cs typeface="Arial"/>
              <a:sym typeface="Arial"/>
            </a:endParaRPr>
          </a:p>
        </p:txBody>
      </p:sp>
      <p:sp>
        <p:nvSpPr>
          <p:cNvPr id="324" name="Google Shape;324;p17"/>
          <p:cNvSpPr/>
          <p:nvPr/>
        </p:nvSpPr>
        <p:spPr>
          <a:xfrm>
            <a:off x="1170432" y="3303316"/>
            <a:ext cx="4279500" cy="1710000"/>
          </a:xfrm>
          <a:prstGeom prst="rect">
            <a:avLst/>
          </a:prstGeom>
          <a:noFill/>
          <a:ln>
            <a:noFill/>
          </a:ln>
        </p:spPr>
        <p:txBody>
          <a:bodyPr anchorCtr="0" anchor="ctr" bIns="0" lIns="0" spcFirstLastPara="1" rIns="0" wrap="square" tIns="0">
            <a:normAutofit/>
          </a:bodyPr>
          <a:lstStyle/>
          <a:p>
            <a:pPr indent="-300990" lvl="0" marL="9144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Approve the submitted application</a:t>
            </a:r>
            <a:endParaRPr b="0" i="0" sz="1140" u="none" cap="none" strike="noStrike">
              <a:solidFill>
                <a:srgbClr val="22301F"/>
              </a:solidFill>
              <a:latin typeface="Arial"/>
              <a:ea typeface="Arial"/>
              <a:cs typeface="Arial"/>
              <a:sym typeface="Arial"/>
            </a:endParaRPr>
          </a:p>
          <a:p>
            <a:pPr indent="0" lvl="0" marL="914400" marR="0" rtl="0" algn="l">
              <a:lnSpc>
                <a:spcPct val="115000"/>
              </a:lnSpc>
              <a:spcBef>
                <a:spcPts val="0"/>
              </a:spcBef>
              <a:spcAft>
                <a:spcPts val="0"/>
              </a:spcAft>
              <a:buNone/>
            </a:pPr>
            <a:r>
              <a:t/>
            </a:r>
            <a:endParaRPr sz="1140">
              <a:solidFill>
                <a:srgbClr val="22301F"/>
              </a:solidFill>
            </a:endParaRPr>
          </a:p>
          <a:p>
            <a:pPr indent="-300990" lvl="0" marL="9144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Approve with conditions listed in this proposal</a:t>
            </a:r>
            <a:endParaRPr b="0" i="0" sz="1140" u="none" cap="none" strike="noStrike">
              <a:solidFill>
                <a:srgbClr val="22301F"/>
              </a:solidFill>
              <a:latin typeface="Arial"/>
              <a:ea typeface="Arial"/>
              <a:cs typeface="Arial"/>
              <a:sym typeface="Arial"/>
            </a:endParaRPr>
          </a:p>
          <a:p>
            <a:pPr indent="0" lvl="0" marL="914400" marR="0" rtl="0" algn="l">
              <a:lnSpc>
                <a:spcPct val="115000"/>
              </a:lnSpc>
              <a:spcBef>
                <a:spcPts val="0"/>
              </a:spcBef>
              <a:spcAft>
                <a:spcPts val="0"/>
              </a:spcAft>
              <a:buNone/>
            </a:pPr>
            <a:r>
              <a:t/>
            </a:r>
            <a:endParaRPr sz="1140">
              <a:solidFill>
                <a:srgbClr val="22301F"/>
              </a:solidFill>
            </a:endParaRPr>
          </a:p>
          <a:p>
            <a:pPr indent="-300990" lvl="0" marL="9144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Update guidelines to allow small</a:t>
            </a:r>
            <a:br>
              <a:rPr b="0" i="0" lang="en-US" sz="1140" u="none" cap="none" strike="noStrike">
                <a:solidFill>
                  <a:srgbClr val="22301F"/>
                </a:solidFill>
                <a:latin typeface="Arial"/>
                <a:ea typeface="Arial"/>
                <a:cs typeface="Arial"/>
                <a:sym typeface="Arial"/>
              </a:rPr>
            </a:br>
            <a:r>
              <a:rPr b="0" i="0" lang="en-US" sz="1140" u="none" cap="none" strike="noStrike">
                <a:solidFill>
                  <a:srgbClr val="22301F"/>
                </a:solidFill>
                <a:latin typeface="Arial"/>
                <a:ea typeface="Arial"/>
                <a:cs typeface="Arial"/>
                <a:sym typeface="Arial"/>
              </a:rPr>
              <a:t> backyard greenhouses</a:t>
            </a:r>
            <a:endParaRPr b="0" i="0" sz="1140" u="none" cap="none" strike="noStrike">
              <a:solidFill>
                <a:srgbClr val="22301F"/>
              </a:solidFill>
              <a:latin typeface="Arial"/>
              <a:ea typeface="Arial"/>
              <a:cs typeface="Arial"/>
              <a:sym typeface="Arial"/>
            </a:endParaRPr>
          </a:p>
          <a:p>
            <a:pPr indent="0" lvl="0" marL="914400" marR="0" rtl="0" algn="l">
              <a:lnSpc>
                <a:spcPct val="115000"/>
              </a:lnSpc>
              <a:spcBef>
                <a:spcPts val="0"/>
              </a:spcBef>
              <a:spcAft>
                <a:spcPts val="0"/>
              </a:spcAft>
              <a:buNone/>
            </a:pPr>
            <a:r>
              <a:t/>
            </a:r>
            <a:endParaRPr sz="1140">
              <a:solidFill>
                <a:srgbClr val="22301F"/>
              </a:solidFill>
            </a:endParaRPr>
          </a:p>
          <a:p>
            <a:pPr indent="-300990" lvl="0" marL="9144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Form a short-term review group to finalize criteria</a:t>
            </a:r>
            <a:endParaRPr b="0" i="0" sz="1140" u="none" cap="none" strike="noStrike">
              <a:solidFill>
                <a:schemeClr val="dk1"/>
              </a:solidFill>
              <a:latin typeface="Arial"/>
              <a:ea typeface="Arial"/>
              <a:cs typeface="Arial"/>
              <a:sym typeface="Arial"/>
            </a:endParaRPr>
          </a:p>
        </p:txBody>
      </p:sp>
      <p:sp>
        <p:nvSpPr>
          <p:cNvPr id="325" name="Google Shape;325;p17"/>
          <p:cNvSpPr/>
          <p:nvPr/>
        </p:nvSpPr>
        <p:spPr>
          <a:xfrm>
            <a:off x="6537950" y="2743200"/>
            <a:ext cx="4755000" cy="2657400"/>
          </a:xfrm>
          <a:prstGeom prst="roundRect">
            <a:avLst>
              <a:gd fmla="val 16667" name="adj"/>
            </a:avLst>
          </a:prstGeom>
          <a:solidFill>
            <a:srgbClr val="D9EA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7"/>
          <p:cNvSpPr/>
          <p:nvPr/>
        </p:nvSpPr>
        <p:spPr>
          <a:xfrm>
            <a:off x="6793992" y="2907792"/>
            <a:ext cx="4297680" cy="256032"/>
          </a:xfrm>
          <a:prstGeom prst="rect">
            <a:avLst/>
          </a:prstGeom>
          <a:noFill/>
          <a:ln>
            <a:noFill/>
          </a:ln>
        </p:spPr>
        <p:txBody>
          <a:bodyPr anchorCtr="0" anchor="ctr" bIns="0" lIns="0" spcFirstLastPara="1" rIns="0" wrap="square" tIns="0">
            <a:noAutofit/>
          </a:bodyPr>
          <a:lstStyle/>
          <a:p>
            <a:pPr indent="0" lvl="0" marL="457200" marR="0" rtl="0" algn="l">
              <a:spcBef>
                <a:spcPts val="0"/>
              </a:spcBef>
              <a:spcAft>
                <a:spcPts val="0"/>
              </a:spcAft>
              <a:buClr>
                <a:srgbClr val="22301F"/>
              </a:buClr>
              <a:buSzPts val="1500"/>
              <a:buFont typeface="Arial"/>
              <a:buNone/>
            </a:pPr>
            <a:r>
              <a:rPr b="1" i="0" lang="en-US" sz="1500" u="none" cap="none" strike="noStrike">
                <a:solidFill>
                  <a:srgbClr val="22301F"/>
                </a:solidFill>
                <a:latin typeface="Arial"/>
                <a:ea typeface="Arial"/>
                <a:cs typeface="Arial"/>
                <a:sym typeface="Arial"/>
              </a:rPr>
              <a:t>Proposed </a:t>
            </a:r>
            <a:r>
              <a:rPr b="1" lang="en-US" sz="1500">
                <a:solidFill>
                  <a:srgbClr val="22301F"/>
                </a:solidFill>
              </a:rPr>
              <a:t>S</a:t>
            </a:r>
            <a:r>
              <a:rPr b="1" i="0" lang="en-US" sz="1500" u="none" cap="none" strike="noStrike">
                <a:solidFill>
                  <a:srgbClr val="22301F"/>
                </a:solidFill>
                <a:latin typeface="Arial"/>
                <a:ea typeface="Arial"/>
                <a:cs typeface="Arial"/>
                <a:sym typeface="Arial"/>
              </a:rPr>
              <a:t>tandard</a:t>
            </a:r>
            <a:endParaRPr b="0" i="0" sz="1500" u="none" cap="none" strike="noStrike">
              <a:solidFill>
                <a:schemeClr val="dk1"/>
              </a:solidFill>
              <a:latin typeface="Arial"/>
              <a:ea typeface="Arial"/>
              <a:cs typeface="Arial"/>
              <a:sym typeface="Arial"/>
            </a:endParaRPr>
          </a:p>
        </p:txBody>
      </p:sp>
      <p:sp>
        <p:nvSpPr>
          <p:cNvPr id="327" name="Google Shape;327;p17"/>
          <p:cNvSpPr/>
          <p:nvPr/>
        </p:nvSpPr>
        <p:spPr>
          <a:xfrm>
            <a:off x="6803080" y="3408665"/>
            <a:ext cx="4279500" cy="1710000"/>
          </a:xfrm>
          <a:prstGeom prst="rect">
            <a:avLst/>
          </a:prstGeom>
          <a:noFill/>
          <a:ln>
            <a:noFill/>
          </a:ln>
        </p:spPr>
        <p:txBody>
          <a:bodyPr anchorCtr="0" anchor="ctr" bIns="0" lIns="0" spcFirstLastPara="1" rIns="0" wrap="square" tIns="0">
            <a:normAutofit/>
          </a:bodyPr>
          <a:lstStyle/>
          <a:p>
            <a:pPr indent="-300990" lvl="0" marL="9144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Small residential use</a:t>
            </a:r>
            <a:endParaRPr b="0" i="0" sz="1140" u="none" cap="none" strike="noStrike">
              <a:solidFill>
                <a:srgbClr val="22301F"/>
              </a:solidFill>
              <a:latin typeface="Arial"/>
              <a:ea typeface="Arial"/>
              <a:cs typeface="Arial"/>
              <a:sym typeface="Arial"/>
            </a:endParaRPr>
          </a:p>
          <a:p>
            <a:pPr indent="0" lvl="0" marL="914400" marR="0" rtl="0" algn="l">
              <a:lnSpc>
                <a:spcPct val="115000"/>
              </a:lnSpc>
              <a:spcBef>
                <a:spcPts val="0"/>
              </a:spcBef>
              <a:spcAft>
                <a:spcPts val="0"/>
              </a:spcAft>
              <a:buNone/>
            </a:pPr>
            <a:r>
              <a:t/>
            </a:r>
            <a:endParaRPr sz="1140">
              <a:solidFill>
                <a:srgbClr val="22301F"/>
              </a:solidFill>
            </a:endParaRPr>
          </a:p>
          <a:p>
            <a:pPr indent="-300990" lvl="0" marL="9144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Compatible appearance</a:t>
            </a:r>
            <a:endParaRPr b="0" i="0" sz="1140" u="none" cap="none" strike="noStrike">
              <a:solidFill>
                <a:srgbClr val="22301F"/>
              </a:solidFill>
              <a:latin typeface="Arial"/>
              <a:ea typeface="Arial"/>
              <a:cs typeface="Arial"/>
              <a:sym typeface="Arial"/>
            </a:endParaRPr>
          </a:p>
          <a:p>
            <a:pPr indent="0" lvl="0" marL="914400" marR="0" rtl="0" algn="l">
              <a:lnSpc>
                <a:spcPct val="115000"/>
              </a:lnSpc>
              <a:spcBef>
                <a:spcPts val="0"/>
              </a:spcBef>
              <a:spcAft>
                <a:spcPts val="0"/>
              </a:spcAft>
              <a:buNone/>
            </a:pPr>
            <a:r>
              <a:t/>
            </a:r>
            <a:endParaRPr sz="1140">
              <a:solidFill>
                <a:srgbClr val="22301F"/>
              </a:solidFill>
            </a:endParaRPr>
          </a:p>
          <a:p>
            <a:pPr indent="-300990" lvl="0" marL="914400" marR="0" rtl="0" algn="l">
              <a:lnSpc>
                <a:spcPct val="115000"/>
              </a:lnSpc>
              <a:spcBef>
                <a:spcPts val="0"/>
              </a:spcBef>
              <a:spcAft>
                <a:spcPts val="0"/>
              </a:spcAft>
              <a:buClr>
                <a:srgbClr val="22301F"/>
              </a:buClr>
              <a:buSzPts val="1140"/>
              <a:buChar char="●"/>
            </a:pPr>
            <a:r>
              <a:rPr lang="en-US" sz="1140">
                <a:solidFill>
                  <a:srgbClr val="22301F"/>
                </a:solidFill>
              </a:rPr>
              <a:t>T</a:t>
            </a:r>
            <a:r>
              <a:rPr lang="en-US" sz="1140">
                <a:solidFill>
                  <a:srgbClr val="22301F"/>
                </a:solidFill>
              </a:rPr>
              <a:t>houghtful backyard placement</a:t>
            </a:r>
            <a:endParaRPr sz="1140">
              <a:solidFill>
                <a:srgbClr val="22301F"/>
              </a:solidFill>
            </a:endParaRPr>
          </a:p>
          <a:p>
            <a:pPr indent="0" lvl="0" marL="914400" marR="0" rtl="0" algn="l">
              <a:lnSpc>
                <a:spcPct val="115000"/>
              </a:lnSpc>
              <a:spcBef>
                <a:spcPts val="0"/>
              </a:spcBef>
              <a:spcAft>
                <a:spcPts val="0"/>
              </a:spcAft>
              <a:buNone/>
            </a:pPr>
            <a:r>
              <a:t/>
            </a:r>
            <a:endParaRPr sz="1140">
              <a:solidFill>
                <a:srgbClr val="22301F"/>
              </a:solidFill>
            </a:endParaRPr>
          </a:p>
          <a:p>
            <a:pPr indent="-300990" lvl="0" marL="9144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Technical documentation</a:t>
            </a:r>
            <a:endParaRPr b="0" i="0" sz="1140" u="none" cap="none" strike="noStrike">
              <a:solidFill>
                <a:srgbClr val="22301F"/>
              </a:solidFill>
              <a:latin typeface="Arial"/>
              <a:ea typeface="Arial"/>
              <a:cs typeface="Arial"/>
              <a:sym typeface="Arial"/>
            </a:endParaRPr>
          </a:p>
          <a:p>
            <a:pPr indent="0" lvl="0" marL="914400" marR="0" rtl="0" algn="l">
              <a:lnSpc>
                <a:spcPct val="115000"/>
              </a:lnSpc>
              <a:spcBef>
                <a:spcPts val="0"/>
              </a:spcBef>
              <a:spcAft>
                <a:spcPts val="0"/>
              </a:spcAft>
              <a:buNone/>
            </a:pPr>
            <a:r>
              <a:t/>
            </a:r>
            <a:endParaRPr sz="1140">
              <a:solidFill>
                <a:srgbClr val="22301F"/>
              </a:solidFill>
            </a:endParaRPr>
          </a:p>
          <a:p>
            <a:pPr indent="-300990" lvl="0" marL="9144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Ongoing maintenance and upkeep</a:t>
            </a:r>
            <a:endParaRPr b="0" i="0" sz="1140" u="none" cap="none" strike="noStrike">
              <a:solidFill>
                <a:schemeClr val="dk1"/>
              </a:solidFill>
              <a:latin typeface="Arial"/>
              <a:ea typeface="Arial"/>
              <a:cs typeface="Arial"/>
              <a:sym typeface="Arial"/>
            </a:endParaRPr>
          </a:p>
        </p:txBody>
      </p:sp>
      <p:sp>
        <p:nvSpPr>
          <p:cNvPr id="328" name="Google Shape;328;p17"/>
          <p:cNvSpPr/>
          <p:nvPr/>
        </p:nvSpPr>
        <p:spPr>
          <a:xfrm>
            <a:off x="0" y="6565392"/>
            <a:ext cx="12191695" cy="292608"/>
          </a:xfrm>
          <a:prstGeom prst="rect">
            <a:avLst/>
          </a:prstGeom>
          <a:solidFill>
            <a:srgbClr val="386641"/>
          </a:solidFill>
          <a:ln cap="flat" cmpd="sng" w="12700">
            <a:solidFill>
              <a:srgbClr val="38664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7"/>
          <p:cNvSpPr/>
          <p:nvPr/>
        </p:nvSpPr>
        <p:spPr>
          <a:xfrm>
            <a:off x="411480" y="6620256"/>
            <a:ext cx="1828800" cy="14630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Growing Spaces®</a:t>
            </a:r>
            <a:endParaRPr b="0" i="0" sz="850" u="none" cap="none" strike="noStrike">
              <a:solidFill>
                <a:schemeClr val="dk1"/>
              </a:solidFill>
              <a:latin typeface="Arial"/>
              <a:ea typeface="Arial"/>
              <a:cs typeface="Arial"/>
              <a:sym typeface="Arial"/>
            </a:endParaRPr>
          </a:p>
        </p:txBody>
      </p:sp>
      <p:sp>
        <p:nvSpPr>
          <p:cNvPr id="330" name="Google Shape;330;p17"/>
          <p:cNvSpPr/>
          <p:nvPr/>
        </p:nvSpPr>
        <p:spPr>
          <a:xfrm>
            <a:off x="9235440" y="6620256"/>
            <a:ext cx="2560320" cy="146304"/>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FFFFFF"/>
              </a:buClr>
              <a:buSzPts val="850"/>
              <a:buFont typeface="Arial"/>
              <a:buNone/>
            </a:pPr>
            <a:r>
              <a:rPr b="0" i="0" lang="en-US" sz="850" u="none" cap="none" strike="noStrike">
                <a:solidFill>
                  <a:srgbClr val="FFFFFF"/>
                </a:solidFill>
                <a:latin typeface="Arial"/>
                <a:ea typeface="Arial"/>
                <a:cs typeface="Arial"/>
                <a:sym typeface="Arial"/>
              </a:rPr>
              <a:t>HOA Approval Template</a:t>
            </a:r>
            <a:endParaRPr b="0" i="0" sz="850" u="none" cap="none" strike="noStrike">
              <a:solidFill>
                <a:schemeClr val="dk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86641"/>
        </a:solidFill>
      </p:bgPr>
    </p:bg>
    <p:spTree>
      <p:nvGrpSpPr>
        <p:cNvPr id="335" name="Shape 335"/>
        <p:cNvGrpSpPr/>
        <p:nvPr/>
      </p:nvGrpSpPr>
      <p:grpSpPr>
        <a:xfrm>
          <a:off x="0" y="0"/>
          <a:ext cx="0" cy="0"/>
          <a:chOff x="0" y="0"/>
          <a:chExt cx="0" cy="0"/>
        </a:xfrm>
      </p:grpSpPr>
      <p:sp>
        <p:nvSpPr>
          <p:cNvPr id="336" name="Google Shape;336;p18"/>
          <p:cNvSpPr/>
          <p:nvPr/>
        </p:nvSpPr>
        <p:spPr>
          <a:xfrm>
            <a:off x="777240" y="1508760"/>
            <a:ext cx="4572000" cy="5029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3800"/>
              <a:buFont typeface="Arial"/>
              <a:buNone/>
            </a:pPr>
            <a:r>
              <a:rPr b="1" i="0" lang="en-US" sz="3800" u="none" cap="none" strike="noStrike">
                <a:solidFill>
                  <a:srgbClr val="FFFFFF"/>
                </a:solidFill>
                <a:latin typeface="Arial"/>
                <a:ea typeface="Arial"/>
                <a:cs typeface="Arial"/>
                <a:sym typeface="Arial"/>
              </a:rPr>
              <a:t>Appendix</a:t>
            </a:r>
            <a:endParaRPr b="0" i="0" sz="3800" u="none" cap="none" strike="noStrike">
              <a:solidFill>
                <a:schemeClr val="dk1"/>
              </a:solidFill>
              <a:latin typeface="Arial"/>
              <a:ea typeface="Arial"/>
              <a:cs typeface="Arial"/>
              <a:sym typeface="Arial"/>
            </a:endParaRPr>
          </a:p>
        </p:txBody>
      </p:sp>
      <p:sp>
        <p:nvSpPr>
          <p:cNvPr id="337" name="Google Shape;337;p18"/>
          <p:cNvSpPr/>
          <p:nvPr/>
        </p:nvSpPr>
        <p:spPr>
          <a:xfrm>
            <a:off x="822960" y="2240280"/>
            <a:ext cx="5303520" cy="34747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AF1E6"/>
              </a:buClr>
              <a:buSzPts val="1500"/>
              <a:buFont typeface="Arial"/>
              <a:buNone/>
            </a:pPr>
            <a:r>
              <a:rPr b="0" i="0" lang="en-US" sz="1500" u="none" cap="none" strike="noStrike">
                <a:solidFill>
                  <a:schemeClr val="lt1"/>
                </a:solidFill>
                <a:latin typeface="Arial"/>
                <a:ea typeface="Arial"/>
                <a:cs typeface="Arial"/>
                <a:sym typeface="Arial"/>
              </a:rPr>
              <a:t>Technical details and supporting information for HOA review</a:t>
            </a:r>
            <a:endParaRPr b="0" i="0" sz="1500" u="none" cap="none" strike="noStrike">
              <a:solidFill>
                <a:schemeClr val="lt1"/>
              </a:solidFill>
              <a:latin typeface="Arial"/>
              <a:ea typeface="Arial"/>
              <a:cs typeface="Arial"/>
              <a:sym typeface="Arial"/>
            </a:endParaRPr>
          </a:p>
        </p:txBody>
      </p:sp>
      <p:pic>
        <p:nvPicPr>
          <p:cNvPr id="338" name="Google Shape;338;p18" title="beautifully_landscaped.png"/>
          <p:cNvPicPr preferRelativeResize="0"/>
          <p:nvPr/>
        </p:nvPicPr>
        <p:blipFill>
          <a:blip r:embed="rId3">
            <a:alphaModFix/>
          </a:blip>
          <a:stretch>
            <a:fillRect/>
          </a:stretch>
        </p:blipFill>
        <p:spPr>
          <a:xfrm>
            <a:off x="6537950" y="1292362"/>
            <a:ext cx="4800600" cy="427326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19"/>
          <p:cNvSpPr/>
          <p:nvPr/>
        </p:nvSpPr>
        <p:spPr>
          <a:xfrm flipH="1" rot="10800000">
            <a:off x="9418295" y="3826058"/>
            <a:ext cx="2240400" cy="627000"/>
          </a:xfrm>
          <a:prstGeom prst="round1Rect">
            <a:avLst>
              <a:gd fmla="val 16667" name="adj"/>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9"/>
          <p:cNvSpPr/>
          <p:nvPr/>
        </p:nvSpPr>
        <p:spPr>
          <a:xfrm rot="10800000">
            <a:off x="503008" y="3826057"/>
            <a:ext cx="2194500" cy="627000"/>
          </a:xfrm>
          <a:prstGeom prst="round1Rect">
            <a:avLst>
              <a:gd fmla="val 16667" name="adj"/>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19"/>
          <p:cNvSpPr/>
          <p:nvPr/>
        </p:nvSpPr>
        <p:spPr>
          <a:xfrm>
            <a:off x="502920" y="393192"/>
            <a:ext cx="9052560" cy="4114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2800"/>
              <a:buFont typeface="Arial"/>
              <a:buNone/>
            </a:pPr>
            <a:r>
              <a:rPr b="1" i="0" lang="en-US" sz="2800" u="none" cap="none" strike="noStrike">
                <a:solidFill>
                  <a:srgbClr val="386641"/>
                </a:solidFill>
                <a:latin typeface="Arial"/>
                <a:ea typeface="Arial"/>
                <a:cs typeface="Arial"/>
                <a:sym typeface="Arial"/>
              </a:rPr>
              <a:t>Appendix A: Growing Dome </a:t>
            </a:r>
            <a:r>
              <a:rPr b="1" lang="en-US" sz="2800">
                <a:solidFill>
                  <a:srgbClr val="386641"/>
                </a:solidFill>
              </a:rPr>
              <a:t>S</a:t>
            </a:r>
            <a:r>
              <a:rPr b="1" i="0" lang="en-US" sz="2800" u="none" cap="none" strike="noStrike">
                <a:solidFill>
                  <a:srgbClr val="386641"/>
                </a:solidFill>
                <a:latin typeface="Arial"/>
                <a:ea typeface="Arial"/>
                <a:cs typeface="Arial"/>
                <a:sym typeface="Arial"/>
              </a:rPr>
              <a:t>ize </a:t>
            </a:r>
            <a:r>
              <a:rPr b="1" lang="en-US" sz="2800">
                <a:solidFill>
                  <a:srgbClr val="386641"/>
                </a:solidFill>
              </a:rPr>
              <a:t>S</a:t>
            </a:r>
            <a:r>
              <a:rPr b="1" i="0" lang="en-US" sz="2800" u="none" cap="none" strike="noStrike">
                <a:solidFill>
                  <a:srgbClr val="386641"/>
                </a:solidFill>
                <a:latin typeface="Arial"/>
                <a:ea typeface="Arial"/>
                <a:cs typeface="Arial"/>
                <a:sym typeface="Arial"/>
              </a:rPr>
              <a:t>pecifications</a:t>
            </a:r>
            <a:endParaRPr b="0" i="0" sz="2800" u="none" cap="none" strike="noStrike">
              <a:solidFill>
                <a:schemeClr val="dk1"/>
              </a:solidFill>
              <a:latin typeface="Arial"/>
              <a:ea typeface="Arial"/>
              <a:cs typeface="Arial"/>
              <a:sym typeface="Arial"/>
            </a:endParaRPr>
          </a:p>
        </p:txBody>
      </p:sp>
      <p:sp>
        <p:nvSpPr>
          <p:cNvPr id="347" name="Google Shape;347;p19"/>
          <p:cNvSpPr/>
          <p:nvPr/>
        </p:nvSpPr>
        <p:spPr>
          <a:xfrm flipH="1">
            <a:off x="502980" y="1945000"/>
            <a:ext cx="2194500" cy="627000"/>
          </a:xfrm>
          <a:prstGeom prst="round1Rect">
            <a:avLst>
              <a:gd fmla="val 16667" name="adj"/>
            </a:avLst>
          </a:prstGeom>
          <a:solidFill>
            <a:srgbClr val="386641"/>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19"/>
          <p:cNvSpPr/>
          <p:nvPr/>
        </p:nvSpPr>
        <p:spPr>
          <a:xfrm>
            <a:off x="557784" y="1999864"/>
            <a:ext cx="2084700" cy="5172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FFFFFF"/>
              </a:buClr>
              <a:buSzPts val="980"/>
              <a:buFont typeface="Arial"/>
              <a:buNone/>
            </a:pPr>
            <a:r>
              <a:rPr b="1" i="0" lang="en-US" sz="980" u="none" cap="none" strike="noStrike">
                <a:solidFill>
                  <a:srgbClr val="FFFFFF"/>
                </a:solidFill>
                <a:latin typeface="Arial"/>
                <a:ea typeface="Arial"/>
                <a:cs typeface="Arial"/>
                <a:sym typeface="Arial"/>
              </a:rPr>
              <a:t>Spec</a:t>
            </a:r>
            <a:endParaRPr b="0" i="0" sz="980" u="none" cap="none" strike="noStrike">
              <a:solidFill>
                <a:schemeClr val="dk1"/>
              </a:solidFill>
              <a:latin typeface="Arial"/>
              <a:ea typeface="Arial"/>
              <a:cs typeface="Arial"/>
              <a:sym typeface="Arial"/>
            </a:endParaRPr>
          </a:p>
        </p:txBody>
      </p:sp>
      <p:sp>
        <p:nvSpPr>
          <p:cNvPr id="349" name="Google Shape;349;p19"/>
          <p:cNvSpPr/>
          <p:nvPr/>
        </p:nvSpPr>
        <p:spPr>
          <a:xfrm>
            <a:off x="2697480" y="1945000"/>
            <a:ext cx="2240400" cy="627000"/>
          </a:xfrm>
          <a:prstGeom prst="rect">
            <a:avLst/>
          </a:prstGeom>
          <a:solidFill>
            <a:srgbClr val="386641"/>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9"/>
          <p:cNvSpPr/>
          <p:nvPr/>
        </p:nvSpPr>
        <p:spPr>
          <a:xfrm>
            <a:off x="2752344" y="1999864"/>
            <a:ext cx="2130600" cy="5172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FFFFFF"/>
              </a:buClr>
              <a:buSzPts val="980"/>
              <a:buFont typeface="Arial"/>
              <a:buNone/>
            </a:pPr>
            <a:r>
              <a:rPr b="1" i="0" lang="en-US" sz="980" u="none" cap="none" strike="noStrike">
                <a:solidFill>
                  <a:srgbClr val="FFFFFF"/>
                </a:solidFill>
                <a:latin typeface="Arial"/>
                <a:ea typeface="Arial"/>
                <a:cs typeface="Arial"/>
                <a:sym typeface="Arial"/>
              </a:rPr>
              <a:t>15 ft</a:t>
            </a:r>
            <a:endParaRPr b="0" i="0" sz="980" u="none" cap="none" strike="noStrike">
              <a:solidFill>
                <a:schemeClr val="dk1"/>
              </a:solidFill>
              <a:latin typeface="Arial"/>
              <a:ea typeface="Arial"/>
              <a:cs typeface="Arial"/>
              <a:sym typeface="Arial"/>
            </a:endParaRPr>
          </a:p>
        </p:txBody>
      </p:sp>
      <p:sp>
        <p:nvSpPr>
          <p:cNvPr id="351" name="Google Shape;351;p19"/>
          <p:cNvSpPr/>
          <p:nvPr/>
        </p:nvSpPr>
        <p:spPr>
          <a:xfrm>
            <a:off x="4937760" y="1945000"/>
            <a:ext cx="2240400" cy="627000"/>
          </a:xfrm>
          <a:prstGeom prst="rect">
            <a:avLst/>
          </a:prstGeom>
          <a:solidFill>
            <a:srgbClr val="386641"/>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9"/>
          <p:cNvSpPr/>
          <p:nvPr/>
        </p:nvSpPr>
        <p:spPr>
          <a:xfrm>
            <a:off x="4992624" y="1999864"/>
            <a:ext cx="2130600" cy="5172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FFFFFF"/>
              </a:buClr>
              <a:buSzPts val="980"/>
              <a:buFont typeface="Arial"/>
              <a:buNone/>
            </a:pPr>
            <a:r>
              <a:rPr b="1" i="0" lang="en-US" sz="980" u="none" cap="none" strike="noStrike">
                <a:solidFill>
                  <a:srgbClr val="FFFFFF"/>
                </a:solidFill>
                <a:latin typeface="Arial"/>
                <a:ea typeface="Arial"/>
                <a:cs typeface="Arial"/>
                <a:sym typeface="Arial"/>
              </a:rPr>
              <a:t>18 ft</a:t>
            </a:r>
            <a:endParaRPr b="0" i="0" sz="980" u="none" cap="none" strike="noStrike">
              <a:solidFill>
                <a:schemeClr val="dk1"/>
              </a:solidFill>
              <a:latin typeface="Arial"/>
              <a:ea typeface="Arial"/>
              <a:cs typeface="Arial"/>
              <a:sym typeface="Arial"/>
            </a:endParaRPr>
          </a:p>
        </p:txBody>
      </p:sp>
      <p:sp>
        <p:nvSpPr>
          <p:cNvPr id="353" name="Google Shape;353;p19"/>
          <p:cNvSpPr/>
          <p:nvPr/>
        </p:nvSpPr>
        <p:spPr>
          <a:xfrm>
            <a:off x="7178040" y="1945000"/>
            <a:ext cx="2240400" cy="627000"/>
          </a:xfrm>
          <a:prstGeom prst="rect">
            <a:avLst/>
          </a:prstGeom>
          <a:solidFill>
            <a:srgbClr val="386641"/>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9"/>
          <p:cNvSpPr/>
          <p:nvPr/>
        </p:nvSpPr>
        <p:spPr>
          <a:xfrm>
            <a:off x="7232904" y="1999864"/>
            <a:ext cx="2130600" cy="5172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FFFFFF"/>
              </a:buClr>
              <a:buSzPts val="980"/>
              <a:buFont typeface="Arial"/>
              <a:buNone/>
            </a:pPr>
            <a:r>
              <a:rPr b="1" i="0" lang="en-US" sz="980" u="none" cap="none" strike="noStrike">
                <a:solidFill>
                  <a:srgbClr val="FFFFFF"/>
                </a:solidFill>
                <a:latin typeface="Arial"/>
                <a:ea typeface="Arial"/>
                <a:cs typeface="Arial"/>
                <a:sym typeface="Arial"/>
              </a:rPr>
              <a:t>22 ft</a:t>
            </a:r>
            <a:endParaRPr b="0" i="0" sz="980" u="none" cap="none" strike="noStrike">
              <a:solidFill>
                <a:schemeClr val="dk1"/>
              </a:solidFill>
              <a:latin typeface="Arial"/>
              <a:ea typeface="Arial"/>
              <a:cs typeface="Arial"/>
              <a:sym typeface="Arial"/>
            </a:endParaRPr>
          </a:p>
        </p:txBody>
      </p:sp>
      <p:sp>
        <p:nvSpPr>
          <p:cNvPr id="355" name="Google Shape;355;p19"/>
          <p:cNvSpPr/>
          <p:nvPr/>
        </p:nvSpPr>
        <p:spPr>
          <a:xfrm>
            <a:off x="9418320" y="1945000"/>
            <a:ext cx="2240400" cy="627000"/>
          </a:xfrm>
          <a:prstGeom prst="round1Rect">
            <a:avLst>
              <a:gd fmla="val 16667" name="adj"/>
            </a:avLst>
          </a:prstGeom>
          <a:solidFill>
            <a:srgbClr val="386641"/>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19"/>
          <p:cNvSpPr/>
          <p:nvPr/>
        </p:nvSpPr>
        <p:spPr>
          <a:xfrm>
            <a:off x="9473184" y="1999864"/>
            <a:ext cx="2130600" cy="5172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FFFFFF"/>
              </a:buClr>
              <a:buSzPts val="980"/>
              <a:buFont typeface="Arial"/>
              <a:buNone/>
            </a:pPr>
            <a:r>
              <a:rPr b="1" i="0" lang="en-US" sz="980" u="none" cap="none" strike="noStrike">
                <a:solidFill>
                  <a:srgbClr val="FFFFFF"/>
                </a:solidFill>
                <a:latin typeface="Arial"/>
                <a:ea typeface="Arial"/>
                <a:cs typeface="Arial"/>
                <a:sym typeface="Arial"/>
              </a:rPr>
              <a:t>26 ft</a:t>
            </a:r>
            <a:endParaRPr b="0" i="0" sz="980" u="none" cap="none" strike="noStrike">
              <a:solidFill>
                <a:schemeClr val="dk1"/>
              </a:solidFill>
              <a:latin typeface="Arial"/>
              <a:ea typeface="Arial"/>
              <a:cs typeface="Arial"/>
              <a:sym typeface="Arial"/>
            </a:endParaRPr>
          </a:p>
        </p:txBody>
      </p:sp>
      <p:sp>
        <p:nvSpPr>
          <p:cNvPr id="357" name="Google Shape;357;p19"/>
          <p:cNvSpPr/>
          <p:nvPr/>
        </p:nvSpPr>
        <p:spPr>
          <a:xfrm>
            <a:off x="502920" y="2572017"/>
            <a:ext cx="2194500" cy="6270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9"/>
          <p:cNvSpPr/>
          <p:nvPr/>
        </p:nvSpPr>
        <p:spPr>
          <a:xfrm>
            <a:off x="557784" y="2626881"/>
            <a:ext cx="2084700" cy="5172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980"/>
              <a:buFont typeface="Arial"/>
              <a:buNone/>
            </a:pPr>
            <a:r>
              <a:rPr b="0" i="0" lang="en-US" sz="980" u="none" cap="none" strike="noStrike">
                <a:solidFill>
                  <a:srgbClr val="22301F"/>
                </a:solidFill>
                <a:latin typeface="Arial"/>
                <a:ea typeface="Arial"/>
                <a:cs typeface="Arial"/>
                <a:sym typeface="Arial"/>
              </a:rPr>
              <a:t>Approx. diameter</a:t>
            </a:r>
            <a:endParaRPr b="0" i="0" sz="980" u="none" cap="none" strike="noStrike">
              <a:solidFill>
                <a:schemeClr val="dk1"/>
              </a:solidFill>
              <a:latin typeface="Arial"/>
              <a:ea typeface="Arial"/>
              <a:cs typeface="Arial"/>
              <a:sym typeface="Arial"/>
            </a:endParaRPr>
          </a:p>
        </p:txBody>
      </p:sp>
      <p:sp>
        <p:nvSpPr>
          <p:cNvPr id="359" name="Google Shape;359;p19"/>
          <p:cNvSpPr/>
          <p:nvPr/>
        </p:nvSpPr>
        <p:spPr>
          <a:xfrm>
            <a:off x="2697480" y="2572017"/>
            <a:ext cx="2240400" cy="6270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9"/>
          <p:cNvSpPr/>
          <p:nvPr/>
        </p:nvSpPr>
        <p:spPr>
          <a:xfrm>
            <a:off x="2752344" y="2626881"/>
            <a:ext cx="2130600" cy="5172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980"/>
              <a:buFont typeface="Arial"/>
              <a:buNone/>
            </a:pPr>
            <a:r>
              <a:rPr b="0" i="0" lang="en-US" sz="980" u="none" cap="none" strike="noStrike">
                <a:solidFill>
                  <a:srgbClr val="22301F"/>
                </a:solidFill>
                <a:latin typeface="Arial"/>
                <a:ea typeface="Arial"/>
                <a:cs typeface="Arial"/>
                <a:sym typeface="Arial"/>
              </a:rPr>
              <a:t>15 ft</a:t>
            </a:r>
            <a:endParaRPr b="0" i="0" sz="980" u="none" cap="none" strike="noStrike">
              <a:solidFill>
                <a:schemeClr val="dk1"/>
              </a:solidFill>
              <a:latin typeface="Arial"/>
              <a:ea typeface="Arial"/>
              <a:cs typeface="Arial"/>
              <a:sym typeface="Arial"/>
            </a:endParaRPr>
          </a:p>
        </p:txBody>
      </p:sp>
      <p:sp>
        <p:nvSpPr>
          <p:cNvPr id="361" name="Google Shape;361;p19"/>
          <p:cNvSpPr/>
          <p:nvPr/>
        </p:nvSpPr>
        <p:spPr>
          <a:xfrm>
            <a:off x="4937760" y="2572017"/>
            <a:ext cx="2240400" cy="6270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19"/>
          <p:cNvSpPr/>
          <p:nvPr/>
        </p:nvSpPr>
        <p:spPr>
          <a:xfrm>
            <a:off x="4992624" y="2626881"/>
            <a:ext cx="2130600" cy="5172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980"/>
              <a:buFont typeface="Arial"/>
              <a:buNone/>
            </a:pPr>
            <a:r>
              <a:rPr b="0" i="0" lang="en-US" sz="980" u="none" cap="none" strike="noStrike">
                <a:solidFill>
                  <a:srgbClr val="22301F"/>
                </a:solidFill>
                <a:latin typeface="Arial"/>
                <a:ea typeface="Arial"/>
                <a:cs typeface="Arial"/>
                <a:sym typeface="Arial"/>
              </a:rPr>
              <a:t>18 ft</a:t>
            </a:r>
            <a:endParaRPr b="0" i="0" sz="980" u="none" cap="none" strike="noStrike">
              <a:solidFill>
                <a:schemeClr val="dk1"/>
              </a:solidFill>
              <a:latin typeface="Arial"/>
              <a:ea typeface="Arial"/>
              <a:cs typeface="Arial"/>
              <a:sym typeface="Arial"/>
            </a:endParaRPr>
          </a:p>
        </p:txBody>
      </p:sp>
      <p:sp>
        <p:nvSpPr>
          <p:cNvPr id="363" name="Google Shape;363;p19"/>
          <p:cNvSpPr/>
          <p:nvPr/>
        </p:nvSpPr>
        <p:spPr>
          <a:xfrm>
            <a:off x="7178040" y="2572017"/>
            <a:ext cx="2240400" cy="6270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9"/>
          <p:cNvSpPr/>
          <p:nvPr/>
        </p:nvSpPr>
        <p:spPr>
          <a:xfrm>
            <a:off x="7232904" y="2626881"/>
            <a:ext cx="2130600" cy="5172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980"/>
              <a:buFont typeface="Arial"/>
              <a:buNone/>
            </a:pPr>
            <a:r>
              <a:rPr b="0" i="0" lang="en-US" sz="980" u="none" cap="none" strike="noStrike">
                <a:solidFill>
                  <a:srgbClr val="22301F"/>
                </a:solidFill>
                <a:latin typeface="Arial"/>
                <a:ea typeface="Arial"/>
                <a:cs typeface="Arial"/>
                <a:sym typeface="Arial"/>
              </a:rPr>
              <a:t>22 ft</a:t>
            </a:r>
            <a:endParaRPr b="0" i="0" sz="980" u="none" cap="none" strike="noStrike">
              <a:solidFill>
                <a:schemeClr val="dk1"/>
              </a:solidFill>
              <a:latin typeface="Arial"/>
              <a:ea typeface="Arial"/>
              <a:cs typeface="Arial"/>
              <a:sym typeface="Arial"/>
            </a:endParaRPr>
          </a:p>
        </p:txBody>
      </p:sp>
      <p:sp>
        <p:nvSpPr>
          <p:cNvPr id="365" name="Google Shape;365;p19"/>
          <p:cNvSpPr/>
          <p:nvPr/>
        </p:nvSpPr>
        <p:spPr>
          <a:xfrm>
            <a:off x="9418320" y="2572017"/>
            <a:ext cx="2240400" cy="6270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19"/>
          <p:cNvSpPr/>
          <p:nvPr/>
        </p:nvSpPr>
        <p:spPr>
          <a:xfrm>
            <a:off x="9473184" y="2626881"/>
            <a:ext cx="2130600" cy="5172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980"/>
              <a:buFont typeface="Arial"/>
              <a:buNone/>
            </a:pPr>
            <a:r>
              <a:rPr b="0" i="0" lang="en-US" sz="980" u="none" cap="none" strike="noStrike">
                <a:solidFill>
                  <a:srgbClr val="22301F"/>
                </a:solidFill>
                <a:latin typeface="Arial"/>
                <a:ea typeface="Arial"/>
                <a:cs typeface="Arial"/>
                <a:sym typeface="Arial"/>
              </a:rPr>
              <a:t>26 ft</a:t>
            </a:r>
            <a:endParaRPr b="0" i="0" sz="980" u="none" cap="none" strike="noStrike">
              <a:solidFill>
                <a:schemeClr val="dk1"/>
              </a:solidFill>
              <a:latin typeface="Arial"/>
              <a:ea typeface="Arial"/>
              <a:cs typeface="Arial"/>
              <a:sym typeface="Arial"/>
            </a:endParaRPr>
          </a:p>
        </p:txBody>
      </p:sp>
      <p:sp>
        <p:nvSpPr>
          <p:cNvPr id="367" name="Google Shape;367;p19"/>
          <p:cNvSpPr/>
          <p:nvPr/>
        </p:nvSpPr>
        <p:spPr>
          <a:xfrm>
            <a:off x="502920" y="3199034"/>
            <a:ext cx="2194500" cy="6270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9"/>
          <p:cNvSpPr/>
          <p:nvPr/>
        </p:nvSpPr>
        <p:spPr>
          <a:xfrm>
            <a:off x="557784" y="3253898"/>
            <a:ext cx="2084700" cy="5172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980"/>
              <a:buFont typeface="Arial"/>
              <a:buNone/>
            </a:pPr>
            <a:r>
              <a:rPr b="0" i="0" lang="en-US" sz="980" u="none" cap="none" strike="noStrike">
                <a:solidFill>
                  <a:srgbClr val="22301F"/>
                </a:solidFill>
                <a:latin typeface="Arial"/>
                <a:ea typeface="Arial"/>
                <a:cs typeface="Arial"/>
                <a:sym typeface="Arial"/>
              </a:rPr>
              <a:t>Approx. square footage</a:t>
            </a:r>
            <a:endParaRPr b="0" i="0" sz="980" u="none" cap="none" strike="noStrike">
              <a:solidFill>
                <a:schemeClr val="dk1"/>
              </a:solidFill>
              <a:latin typeface="Arial"/>
              <a:ea typeface="Arial"/>
              <a:cs typeface="Arial"/>
              <a:sym typeface="Arial"/>
            </a:endParaRPr>
          </a:p>
        </p:txBody>
      </p:sp>
      <p:sp>
        <p:nvSpPr>
          <p:cNvPr id="369" name="Google Shape;369;p19"/>
          <p:cNvSpPr/>
          <p:nvPr/>
        </p:nvSpPr>
        <p:spPr>
          <a:xfrm>
            <a:off x="2697480" y="3199034"/>
            <a:ext cx="2240400" cy="6270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9"/>
          <p:cNvSpPr/>
          <p:nvPr/>
        </p:nvSpPr>
        <p:spPr>
          <a:xfrm>
            <a:off x="2752344" y="3253898"/>
            <a:ext cx="2130600" cy="5172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980"/>
              <a:buFont typeface="Arial"/>
              <a:buNone/>
            </a:pPr>
            <a:r>
              <a:rPr b="0" i="0" lang="en-US" sz="980" u="none" cap="none" strike="noStrike">
                <a:solidFill>
                  <a:srgbClr val="22301F"/>
                </a:solidFill>
                <a:latin typeface="Arial"/>
                <a:ea typeface="Arial"/>
                <a:cs typeface="Arial"/>
                <a:sym typeface="Arial"/>
              </a:rPr>
              <a:t>175 ft²</a:t>
            </a:r>
            <a:endParaRPr b="0" i="0" sz="980" u="none" cap="none" strike="noStrike">
              <a:solidFill>
                <a:schemeClr val="dk1"/>
              </a:solidFill>
              <a:latin typeface="Arial"/>
              <a:ea typeface="Arial"/>
              <a:cs typeface="Arial"/>
              <a:sym typeface="Arial"/>
            </a:endParaRPr>
          </a:p>
        </p:txBody>
      </p:sp>
      <p:sp>
        <p:nvSpPr>
          <p:cNvPr id="371" name="Google Shape;371;p19"/>
          <p:cNvSpPr/>
          <p:nvPr/>
        </p:nvSpPr>
        <p:spPr>
          <a:xfrm>
            <a:off x="4937760" y="3199034"/>
            <a:ext cx="2240400" cy="6270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9"/>
          <p:cNvSpPr/>
          <p:nvPr/>
        </p:nvSpPr>
        <p:spPr>
          <a:xfrm>
            <a:off x="4992624" y="3253898"/>
            <a:ext cx="2130600" cy="5172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980"/>
              <a:buFont typeface="Arial"/>
              <a:buNone/>
            </a:pPr>
            <a:r>
              <a:rPr b="0" i="0" lang="en-US" sz="980" u="none" cap="none" strike="noStrike">
                <a:solidFill>
                  <a:srgbClr val="22301F"/>
                </a:solidFill>
                <a:latin typeface="Arial"/>
                <a:ea typeface="Arial"/>
                <a:cs typeface="Arial"/>
                <a:sym typeface="Arial"/>
              </a:rPr>
              <a:t>255 ft²</a:t>
            </a:r>
            <a:endParaRPr b="0" i="0" sz="980" u="none" cap="none" strike="noStrike">
              <a:solidFill>
                <a:schemeClr val="dk1"/>
              </a:solidFill>
              <a:latin typeface="Arial"/>
              <a:ea typeface="Arial"/>
              <a:cs typeface="Arial"/>
              <a:sym typeface="Arial"/>
            </a:endParaRPr>
          </a:p>
        </p:txBody>
      </p:sp>
      <p:sp>
        <p:nvSpPr>
          <p:cNvPr id="373" name="Google Shape;373;p19"/>
          <p:cNvSpPr/>
          <p:nvPr/>
        </p:nvSpPr>
        <p:spPr>
          <a:xfrm>
            <a:off x="7178040" y="3199034"/>
            <a:ext cx="2240400" cy="6270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19"/>
          <p:cNvSpPr/>
          <p:nvPr/>
        </p:nvSpPr>
        <p:spPr>
          <a:xfrm>
            <a:off x="7232904" y="3253898"/>
            <a:ext cx="2130600" cy="5172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980"/>
              <a:buFont typeface="Arial"/>
              <a:buNone/>
            </a:pPr>
            <a:r>
              <a:rPr b="0" i="0" lang="en-US" sz="980" u="none" cap="none" strike="noStrike">
                <a:solidFill>
                  <a:srgbClr val="22301F"/>
                </a:solidFill>
                <a:latin typeface="Arial"/>
                <a:ea typeface="Arial"/>
                <a:cs typeface="Arial"/>
                <a:sym typeface="Arial"/>
              </a:rPr>
              <a:t>380 ft²</a:t>
            </a:r>
            <a:endParaRPr b="0" i="0" sz="980" u="none" cap="none" strike="noStrike">
              <a:solidFill>
                <a:schemeClr val="dk1"/>
              </a:solidFill>
              <a:latin typeface="Arial"/>
              <a:ea typeface="Arial"/>
              <a:cs typeface="Arial"/>
              <a:sym typeface="Arial"/>
            </a:endParaRPr>
          </a:p>
        </p:txBody>
      </p:sp>
      <p:sp>
        <p:nvSpPr>
          <p:cNvPr id="375" name="Google Shape;375;p19"/>
          <p:cNvSpPr/>
          <p:nvPr/>
        </p:nvSpPr>
        <p:spPr>
          <a:xfrm>
            <a:off x="9418320" y="3199034"/>
            <a:ext cx="2240400" cy="6270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19"/>
          <p:cNvSpPr/>
          <p:nvPr/>
        </p:nvSpPr>
        <p:spPr>
          <a:xfrm>
            <a:off x="9473184" y="3253898"/>
            <a:ext cx="2130600" cy="5172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980"/>
              <a:buFont typeface="Arial"/>
              <a:buNone/>
            </a:pPr>
            <a:r>
              <a:rPr b="0" i="0" lang="en-US" sz="980" u="none" cap="none" strike="noStrike">
                <a:solidFill>
                  <a:srgbClr val="22301F"/>
                </a:solidFill>
                <a:latin typeface="Arial"/>
                <a:ea typeface="Arial"/>
                <a:cs typeface="Arial"/>
                <a:sym typeface="Arial"/>
              </a:rPr>
              <a:t>530 ft²</a:t>
            </a:r>
            <a:endParaRPr b="0" i="0" sz="980" u="none" cap="none" strike="noStrike">
              <a:solidFill>
                <a:schemeClr val="dk1"/>
              </a:solidFill>
              <a:latin typeface="Arial"/>
              <a:ea typeface="Arial"/>
              <a:cs typeface="Arial"/>
              <a:sym typeface="Arial"/>
            </a:endParaRPr>
          </a:p>
        </p:txBody>
      </p:sp>
      <p:sp>
        <p:nvSpPr>
          <p:cNvPr id="377" name="Google Shape;377;p19"/>
          <p:cNvSpPr/>
          <p:nvPr/>
        </p:nvSpPr>
        <p:spPr>
          <a:xfrm>
            <a:off x="557784" y="3880915"/>
            <a:ext cx="2084700" cy="5172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980"/>
              <a:buFont typeface="Arial"/>
              <a:buNone/>
            </a:pPr>
            <a:r>
              <a:rPr b="0" i="0" lang="en-US" sz="980" u="none" cap="none" strike="noStrike">
                <a:solidFill>
                  <a:srgbClr val="22301F"/>
                </a:solidFill>
                <a:latin typeface="Arial"/>
                <a:ea typeface="Arial"/>
                <a:cs typeface="Arial"/>
                <a:sym typeface="Arial"/>
              </a:rPr>
              <a:t>Height</a:t>
            </a:r>
            <a:endParaRPr b="0" i="0" sz="980" u="none" cap="none" strike="noStrike">
              <a:solidFill>
                <a:schemeClr val="dk1"/>
              </a:solidFill>
              <a:latin typeface="Arial"/>
              <a:ea typeface="Arial"/>
              <a:cs typeface="Arial"/>
              <a:sym typeface="Arial"/>
            </a:endParaRPr>
          </a:p>
        </p:txBody>
      </p:sp>
      <p:sp>
        <p:nvSpPr>
          <p:cNvPr id="378" name="Google Shape;378;p19"/>
          <p:cNvSpPr/>
          <p:nvPr/>
        </p:nvSpPr>
        <p:spPr>
          <a:xfrm>
            <a:off x="2697480" y="3826051"/>
            <a:ext cx="2240400" cy="6270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19"/>
          <p:cNvSpPr/>
          <p:nvPr/>
        </p:nvSpPr>
        <p:spPr>
          <a:xfrm>
            <a:off x="2752344" y="3880915"/>
            <a:ext cx="2130600" cy="5172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980"/>
              <a:buFont typeface="Arial"/>
              <a:buNone/>
            </a:pPr>
            <a:r>
              <a:rPr b="0" i="0" lang="en-US" sz="980" u="none" cap="none" strike="noStrike">
                <a:solidFill>
                  <a:srgbClr val="22301F"/>
                </a:solidFill>
                <a:latin typeface="Arial"/>
                <a:ea typeface="Arial"/>
                <a:cs typeface="Arial"/>
                <a:sym typeface="Arial"/>
              </a:rPr>
              <a:t>9 ft 5 in</a:t>
            </a:r>
            <a:endParaRPr b="0" i="0" sz="980" u="none" cap="none" strike="noStrike">
              <a:solidFill>
                <a:schemeClr val="dk1"/>
              </a:solidFill>
              <a:latin typeface="Arial"/>
              <a:ea typeface="Arial"/>
              <a:cs typeface="Arial"/>
              <a:sym typeface="Arial"/>
            </a:endParaRPr>
          </a:p>
        </p:txBody>
      </p:sp>
      <p:sp>
        <p:nvSpPr>
          <p:cNvPr id="380" name="Google Shape;380;p19"/>
          <p:cNvSpPr/>
          <p:nvPr/>
        </p:nvSpPr>
        <p:spPr>
          <a:xfrm>
            <a:off x="4937760" y="3826051"/>
            <a:ext cx="2240400" cy="6270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19"/>
          <p:cNvSpPr/>
          <p:nvPr/>
        </p:nvSpPr>
        <p:spPr>
          <a:xfrm>
            <a:off x="4992624" y="3880915"/>
            <a:ext cx="2130600" cy="5172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980"/>
              <a:buFont typeface="Arial"/>
              <a:buNone/>
            </a:pPr>
            <a:r>
              <a:rPr b="0" i="0" lang="en-US" sz="980" u="none" cap="none" strike="noStrike">
                <a:solidFill>
                  <a:srgbClr val="22301F"/>
                </a:solidFill>
                <a:latin typeface="Arial"/>
                <a:ea typeface="Arial"/>
                <a:cs typeface="Arial"/>
                <a:sym typeface="Arial"/>
              </a:rPr>
              <a:t>10 ft 8 in</a:t>
            </a:r>
            <a:endParaRPr b="0" i="0" sz="980" u="none" cap="none" strike="noStrike">
              <a:solidFill>
                <a:schemeClr val="dk1"/>
              </a:solidFill>
              <a:latin typeface="Arial"/>
              <a:ea typeface="Arial"/>
              <a:cs typeface="Arial"/>
              <a:sym typeface="Arial"/>
            </a:endParaRPr>
          </a:p>
        </p:txBody>
      </p:sp>
      <p:sp>
        <p:nvSpPr>
          <p:cNvPr id="382" name="Google Shape;382;p19"/>
          <p:cNvSpPr/>
          <p:nvPr/>
        </p:nvSpPr>
        <p:spPr>
          <a:xfrm>
            <a:off x="7178040" y="3826051"/>
            <a:ext cx="2240400" cy="6270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19"/>
          <p:cNvSpPr/>
          <p:nvPr/>
        </p:nvSpPr>
        <p:spPr>
          <a:xfrm>
            <a:off x="7232904" y="3880915"/>
            <a:ext cx="2130600" cy="5172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980"/>
              <a:buFont typeface="Arial"/>
              <a:buNone/>
            </a:pPr>
            <a:r>
              <a:rPr b="0" i="0" lang="en-US" sz="980" u="none" cap="none" strike="noStrike">
                <a:solidFill>
                  <a:srgbClr val="22301F"/>
                </a:solidFill>
                <a:latin typeface="Arial"/>
                <a:ea typeface="Arial"/>
                <a:cs typeface="Arial"/>
                <a:sym typeface="Arial"/>
              </a:rPr>
              <a:t>10 ft 10 in</a:t>
            </a:r>
            <a:endParaRPr b="0" i="0" sz="980" u="none" cap="none" strike="noStrike">
              <a:solidFill>
                <a:schemeClr val="dk1"/>
              </a:solidFill>
              <a:latin typeface="Arial"/>
              <a:ea typeface="Arial"/>
              <a:cs typeface="Arial"/>
              <a:sym typeface="Arial"/>
            </a:endParaRPr>
          </a:p>
        </p:txBody>
      </p:sp>
      <p:sp>
        <p:nvSpPr>
          <p:cNvPr id="384" name="Google Shape;384;p19"/>
          <p:cNvSpPr/>
          <p:nvPr/>
        </p:nvSpPr>
        <p:spPr>
          <a:xfrm>
            <a:off x="9473184" y="3880915"/>
            <a:ext cx="2130600" cy="5172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980"/>
              <a:buFont typeface="Arial"/>
              <a:buNone/>
            </a:pPr>
            <a:r>
              <a:rPr b="0" i="0" lang="en-US" sz="980" u="none" cap="none" strike="noStrike">
                <a:solidFill>
                  <a:srgbClr val="22301F"/>
                </a:solidFill>
                <a:latin typeface="Arial"/>
                <a:ea typeface="Arial"/>
                <a:cs typeface="Arial"/>
                <a:sym typeface="Arial"/>
              </a:rPr>
              <a:t>12 ft 7 in</a:t>
            </a:r>
            <a:endParaRPr b="0" i="0" sz="980" u="none" cap="none" strike="noStrike">
              <a:solidFill>
                <a:schemeClr val="dk1"/>
              </a:solidFill>
              <a:latin typeface="Arial"/>
              <a:ea typeface="Arial"/>
              <a:cs typeface="Arial"/>
              <a:sym typeface="Arial"/>
            </a:endParaRPr>
          </a:p>
        </p:txBody>
      </p:sp>
      <p:sp>
        <p:nvSpPr>
          <p:cNvPr id="385" name="Google Shape;385;p19"/>
          <p:cNvSpPr/>
          <p:nvPr/>
        </p:nvSpPr>
        <p:spPr>
          <a:xfrm>
            <a:off x="685800" y="4684390"/>
            <a:ext cx="10835700" cy="228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F665A"/>
              </a:buClr>
              <a:buSzPts val="950"/>
              <a:buFont typeface="Arial"/>
              <a:buNone/>
            </a:pPr>
            <a:r>
              <a:rPr b="0" i="1" lang="en-US" sz="950" u="none" cap="none" strike="noStrike">
                <a:solidFill>
                  <a:srgbClr val="5F665A"/>
                </a:solidFill>
                <a:latin typeface="Arial"/>
                <a:ea typeface="Arial"/>
                <a:cs typeface="Arial"/>
                <a:sym typeface="Arial"/>
              </a:rPr>
              <a:t>Source: Growing Dome Greenhouse Guide</a:t>
            </a:r>
            <a:endParaRPr b="0" i="0" sz="950" u="none" cap="none" strike="noStrike">
              <a:solidFill>
                <a:schemeClr val="dk1"/>
              </a:solidFill>
              <a:latin typeface="Arial"/>
              <a:ea typeface="Arial"/>
              <a:cs typeface="Arial"/>
              <a:sym typeface="Arial"/>
            </a:endParaRPr>
          </a:p>
        </p:txBody>
      </p:sp>
      <p:sp>
        <p:nvSpPr>
          <p:cNvPr id="386" name="Google Shape;386;p19"/>
          <p:cNvSpPr/>
          <p:nvPr/>
        </p:nvSpPr>
        <p:spPr>
          <a:xfrm>
            <a:off x="0" y="6565392"/>
            <a:ext cx="12191695" cy="292608"/>
          </a:xfrm>
          <a:prstGeom prst="rect">
            <a:avLst/>
          </a:prstGeom>
          <a:solidFill>
            <a:srgbClr val="386641"/>
          </a:solidFill>
          <a:ln cap="flat" cmpd="sng" w="12700">
            <a:solidFill>
              <a:srgbClr val="38664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19"/>
          <p:cNvSpPr/>
          <p:nvPr/>
        </p:nvSpPr>
        <p:spPr>
          <a:xfrm>
            <a:off x="411480" y="6620256"/>
            <a:ext cx="1828800" cy="14630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Growing Spaces</a:t>
            </a:r>
            <a:r>
              <a:rPr b="1" baseline="30000" i="0" lang="en-US" sz="850" u="none" cap="none" strike="noStrike">
                <a:solidFill>
                  <a:srgbClr val="FFFFFF"/>
                </a:solidFill>
                <a:latin typeface="Arial"/>
                <a:ea typeface="Arial"/>
                <a:cs typeface="Arial"/>
                <a:sym typeface="Arial"/>
              </a:rPr>
              <a:t>®</a:t>
            </a:r>
            <a:endParaRPr b="0" baseline="30000" i="0" sz="850" u="none" cap="none" strike="noStrike">
              <a:solidFill>
                <a:schemeClr val="dk1"/>
              </a:solidFill>
              <a:latin typeface="Arial"/>
              <a:ea typeface="Arial"/>
              <a:cs typeface="Arial"/>
              <a:sym typeface="Arial"/>
            </a:endParaRPr>
          </a:p>
        </p:txBody>
      </p:sp>
      <p:sp>
        <p:nvSpPr>
          <p:cNvPr id="388" name="Google Shape;388;p19"/>
          <p:cNvSpPr/>
          <p:nvPr/>
        </p:nvSpPr>
        <p:spPr>
          <a:xfrm>
            <a:off x="9235440" y="6620256"/>
            <a:ext cx="2560320" cy="146304"/>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FFFFFF"/>
              </a:buClr>
              <a:buSzPts val="850"/>
              <a:buFont typeface="Arial"/>
              <a:buNone/>
            </a:pPr>
            <a:r>
              <a:rPr b="0" i="0" lang="en-US" sz="850" u="none" cap="none" strike="noStrike">
                <a:solidFill>
                  <a:srgbClr val="FFFFFF"/>
                </a:solidFill>
                <a:latin typeface="Arial"/>
                <a:ea typeface="Arial"/>
                <a:cs typeface="Arial"/>
                <a:sym typeface="Arial"/>
              </a:rPr>
              <a:t>Appendix</a:t>
            </a:r>
            <a:endParaRPr b="0" i="0" sz="850" u="none" cap="none" strike="noStrike">
              <a:solidFill>
                <a:schemeClr val="dk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20"/>
          <p:cNvSpPr/>
          <p:nvPr/>
        </p:nvSpPr>
        <p:spPr>
          <a:xfrm>
            <a:off x="502920" y="393192"/>
            <a:ext cx="9052560" cy="4114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2800"/>
              <a:buFont typeface="Arial"/>
              <a:buNone/>
            </a:pPr>
            <a:r>
              <a:rPr b="1" i="0" lang="en-US" sz="2800" u="none" cap="none" strike="noStrike">
                <a:solidFill>
                  <a:srgbClr val="386641"/>
                </a:solidFill>
                <a:latin typeface="Arial"/>
                <a:ea typeface="Arial"/>
                <a:cs typeface="Arial"/>
                <a:sym typeface="Arial"/>
              </a:rPr>
              <a:t>Appendix B: </a:t>
            </a:r>
            <a:r>
              <a:rPr b="1" lang="en-US" sz="2800">
                <a:solidFill>
                  <a:srgbClr val="386641"/>
                </a:solidFill>
              </a:rPr>
              <a:t>S</a:t>
            </a:r>
            <a:r>
              <a:rPr b="1" i="0" lang="en-US" sz="2800" u="none" cap="none" strike="noStrike">
                <a:solidFill>
                  <a:srgbClr val="386641"/>
                </a:solidFill>
                <a:latin typeface="Arial"/>
                <a:ea typeface="Arial"/>
                <a:cs typeface="Arial"/>
                <a:sym typeface="Arial"/>
              </a:rPr>
              <a:t>even </a:t>
            </a:r>
            <a:r>
              <a:rPr b="1" lang="en-US" sz="2800">
                <a:solidFill>
                  <a:srgbClr val="386641"/>
                </a:solidFill>
              </a:rPr>
              <a:t>D</a:t>
            </a:r>
            <a:r>
              <a:rPr b="1" i="0" lang="en-US" sz="2800" u="none" cap="none" strike="noStrike">
                <a:solidFill>
                  <a:srgbClr val="386641"/>
                </a:solidFill>
                <a:latin typeface="Arial"/>
                <a:ea typeface="Arial"/>
                <a:cs typeface="Arial"/>
                <a:sym typeface="Arial"/>
              </a:rPr>
              <a:t>esign </a:t>
            </a:r>
            <a:r>
              <a:rPr b="1" lang="en-US" sz="2800">
                <a:solidFill>
                  <a:srgbClr val="386641"/>
                </a:solidFill>
              </a:rPr>
              <a:t>F</a:t>
            </a:r>
            <a:r>
              <a:rPr b="1" i="0" lang="en-US" sz="2800" u="none" cap="none" strike="noStrike">
                <a:solidFill>
                  <a:srgbClr val="386641"/>
                </a:solidFill>
                <a:latin typeface="Arial"/>
                <a:ea typeface="Arial"/>
                <a:cs typeface="Arial"/>
                <a:sym typeface="Arial"/>
              </a:rPr>
              <a:t>eatures</a:t>
            </a:r>
            <a:endParaRPr b="0" i="0" sz="2800" u="none" cap="none" strike="noStrike">
              <a:solidFill>
                <a:schemeClr val="dk1"/>
              </a:solidFill>
              <a:latin typeface="Arial"/>
              <a:ea typeface="Arial"/>
              <a:cs typeface="Arial"/>
              <a:sym typeface="Arial"/>
            </a:endParaRPr>
          </a:p>
        </p:txBody>
      </p:sp>
      <p:sp>
        <p:nvSpPr>
          <p:cNvPr id="395" name="Google Shape;395;p20"/>
          <p:cNvSpPr/>
          <p:nvPr/>
        </p:nvSpPr>
        <p:spPr>
          <a:xfrm>
            <a:off x="594360" y="1446071"/>
            <a:ext cx="5349300" cy="896100"/>
          </a:xfrm>
          <a:prstGeom prst="roundRect">
            <a:avLst>
              <a:gd fmla="val 16667" name="adj"/>
            </a:avLst>
          </a:prstGeom>
          <a:solidFill>
            <a:srgbClr val="FFFDF7"/>
          </a:solidFill>
          <a:ln cap="flat" cmpd="sng" w="12700">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20"/>
          <p:cNvSpPr/>
          <p:nvPr/>
        </p:nvSpPr>
        <p:spPr>
          <a:xfrm>
            <a:off x="795528" y="1583231"/>
            <a:ext cx="4846200" cy="2013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1320"/>
              <a:buFont typeface="Arial"/>
              <a:buNone/>
            </a:pPr>
            <a:r>
              <a:rPr b="1" i="0" lang="en-US" sz="1320" u="none" cap="none" strike="noStrike">
                <a:solidFill>
                  <a:srgbClr val="386641"/>
                </a:solidFill>
                <a:latin typeface="Arial"/>
                <a:ea typeface="Arial"/>
                <a:cs typeface="Arial"/>
                <a:sym typeface="Arial"/>
              </a:rPr>
              <a:t>Geodesic </a:t>
            </a:r>
            <a:r>
              <a:rPr b="1" lang="en-US" sz="1320">
                <a:solidFill>
                  <a:srgbClr val="386641"/>
                </a:solidFill>
              </a:rPr>
              <a:t>S</a:t>
            </a:r>
            <a:r>
              <a:rPr b="1" i="0" lang="en-US" sz="1320" u="none" cap="none" strike="noStrike">
                <a:solidFill>
                  <a:srgbClr val="386641"/>
                </a:solidFill>
                <a:latin typeface="Arial"/>
                <a:ea typeface="Arial"/>
                <a:cs typeface="Arial"/>
                <a:sym typeface="Arial"/>
              </a:rPr>
              <a:t>hape</a:t>
            </a:r>
            <a:endParaRPr b="0" i="0" sz="1320" u="none" cap="none" strike="noStrike">
              <a:solidFill>
                <a:schemeClr val="dk1"/>
              </a:solidFill>
              <a:latin typeface="Arial"/>
              <a:ea typeface="Arial"/>
              <a:cs typeface="Arial"/>
              <a:sym typeface="Arial"/>
            </a:endParaRPr>
          </a:p>
        </p:txBody>
      </p:sp>
      <p:sp>
        <p:nvSpPr>
          <p:cNvPr id="397" name="Google Shape;397;p20"/>
          <p:cNvSpPr/>
          <p:nvPr/>
        </p:nvSpPr>
        <p:spPr>
          <a:xfrm>
            <a:off x="795528" y="1875839"/>
            <a:ext cx="4846200" cy="274200"/>
          </a:xfrm>
          <a:prstGeom prst="rect">
            <a:avLst/>
          </a:prstGeom>
          <a:noFill/>
          <a:ln>
            <a:noFill/>
          </a:ln>
        </p:spPr>
        <p:txBody>
          <a:bodyPr anchorCtr="0" anchor="ctr" bIns="0" lIns="0" spcFirstLastPara="1" rIns="0" wrap="square" tIns="0">
            <a:normAutofit/>
          </a:bodyPr>
          <a:lstStyle/>
          <a:p>
            <a:pPr indent="0" lvl="0" marL="0" rtl="0" algn="l">
              <a:lnSpc>
                <a:spcPct val="125000"/>
              </a:lnSpc>
              <a:spcBef>
                <a:spcPts val="0"/>
              </a:spcBef>
              <a:spcAft>
                <a:spcPts val="0"/>
              </a:spcAft>
              <a:buClr>
                <a:schemeClr val="dk1"/>
              </a:buClr>
              <a:buSzPts val="1100"/>
              <a:buFont typeface="Arial"/>
              <a:buNone/>
            </a:pPr>
            <a:r>
              <a:rPr lang="en-US" sz="1100">
                <a:solidFill>
                  <a:srgbClr val="373533"/>
                </a:solidFill>
              </a:rPr>
              <a:t>The geodesic dome shape is naturally wind-resistant &amp; strong.</a:t>
            </a:r>
            <a:endParaRPr sz="1100">
              <a:solidFill>
                <a:srgbClr val="373533"/>
              </a:solidFill>
            </a:endParaRPr>
          </a:p>
          <a:p>
            <a:pPr indent="0" lvl="0" marL="0" marR="0" rtl="0" algn="l">
              <a:spcBef>
                <a:spcPts val="0"/>
              </a:spcBef>
              <a:spcAft>
                <a:spcPts val="0"/>
              </a:spcAft>
              <a:buClr>
                <a:srgbClr val="22301F"/>
              </a:buClr>
              <a:buSzPts val="910"/>
              <a:buFont typeface="Arial"/>
              <a:buNone/>
            </a:pPr>
            <a:r>
              <a:t/>
            </a:r>
            <a:endParaRPr sz="910">
              <a:solidFill>
                <a:srgbClr val="22301F"/>
              </a:solidFill>
            </a:endParaRPr>
          </a:p>
        </p:txBody>
      </p:sp>
      <p:sp>
        <p:nvSpPr>
          <p:cNvPr id="398" name="Google Shape;398;p20"/>
          <p:cNvSpPr/>
          <p:nvPr/>
        </p:nvSpPr>
        <p:spPr>
          <a:xfrm>
            <a:off x="6263640" y="1446071"/>
            <a:ext cx="5349300" cy="896100"/>
          </a:xfrm>
          <a:prstGeom prst="roundRect">
            <a:avLst>
              <a:gd fmla="val 16667" name="adj"/>
            </a:avLst>
          </a:prstGeom>
          <a:solidFill>
            <a:srgbClr val="FFFDF7"/>
          </a:solidFill>
          <a:ln cap="flat" cmpd="sng" w="12700">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20"/>
          <p:cNvSpPr/>
          <p:nvPr/>
        </p:nvSpPr>
        <p:spPr>
          <a:xfrm>
            <a:off x="6464808" y="1583231"/>
            <a:ext cx="4846200" cy="2013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1320"/>
              <a:buFont typeface="Arial"/>
              <a:buNone/>
            </a:pPr>
            <a:r>
              <a:rPr b="1" i="0" lang="en-US" sz="1320" u="none" cap="none" strike="noStrike">
                <a:solidFill>
                  <a:srgbClr val="386641"/>
                </a:solidFill>
                <a:latin typeface="Arial"/>
                <a:ea typeface="Arial"/>
                <a:cs typeface="Arial"/>
                <a:sym typeface="Arial"/>
              </a:rPr>
              <a:t>Polycarbonate </a:t>
            </a:r>
            <a:r>
              <a:rPr b="1" lang="en-US" sz="1320">
                <a:solidFill>
                  <a:srgbClr val="386641"/>
                </a:solidFill>
              </a:rPr>
              <a:t>G</a:t>
            </a:r>
            <a:r>
              <a:rPr b="1" i="0" lang="en-US" sz="1320" u="none" cap="none" strike="noStrike">
                <a:solidFill>
                  <a:srgbClr val="386641"/>
                </a:solidFill>
                <a:latin typeface="Arial"/>
                <a:ea typeface="Arial"/>
                <a:cs typeface="Arial"/>
                <a:sym typeface="Arial"/>
              </a:rPr>
              <a:t>lazing</a:t>
            </a:r>
            <a:endParaRPr b="0" i="0" sz="1320" u="none" cap="none" strike="noStrike">
              <a:solidFill>
                <a:schemeClr val="dk1"/>
              </a:solidFill>
              <a:latin typeface="Arial"/>
              <a:ea typeface="Arial"/>
              <a:cs typeface="Arial"/>
              <a:sym typeface="Arial"/>
            </a:endParaRPr>
          </a:p>
        </p:txBody>
      </p:sp>
      <p:sp>
        <p:nvSpPr>
          <p:cNvPr id="400" name="Google Shape;400;p20"/>
          <p:cNvSpPr/>
          <p:nvPr/>
        </p:nvSpPr>
        <p:spPr>
          <a:xfrm>
            <a:off x="6464808" y="1875839"/>
            <a:ext cx="4846200" cy="274200"/>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22301F"/>
              </a:buClr>
              <a:buSzPts val="910"/>
              <a:buFont typeface="Arial"/>
              <a:buNone/>
            </a:pPr>
            <a:r>
              <a:rPr b="0" i="0" lang="en-US" sz="1110" u="none" cap="none" strike="noStrike">
                <a:solidFill>
                  <a:srgbClr val="22301F"/>
                </a:solidFill>
                <a:latin typeface="Arial"/>
                <a:ea typeface="Arial"/>
                <a:cs typeface="Arial"/>
                <a:sym typeface="Arial"/>
              </a:rPr>
              <a:t>16mm multi-wall panels provide diffused light and insulation value.</a:t>
            </a:r>
            <a:endParaRPr b="0" i="0" sz="1110" u="none" cap="none" strike="noStrike">
              <a:solidFill>
                <a:schemeClr val="dk1"/>
              </a:solidFill>
              <a:latin typeface="Arial"/>
              <a:ea typeface="Arial"/>
              <a:cs typeface="Arial"/>
              <a:sym typeface="Arial"/>
            </a:endParaRPr>
          </a:p>
        </p:txBody>
      </p:sp>
      <p:sp>
        <p:nvSpPr>
          <p:cNvPr id="401" name="Google Shape;401;p20"/>
          <p:cNvSpPr/>
          <p:nvPr/>
        </p:nvSpPr>
        <p:spPr>
          <a:xfrm>
            <a:off x="594360" y="2616503"/>
            <a:ext cx="5349300" cy="896100"/>
          </a:xfrm>
          <a:prstGeom prst="roundRect">
            <a:avLst>
              <a:gd fmla="val 16667" name="adj"/>
            </a:avLst>
          </a:prstGeom>
          <a:solidFill>
            <a:srgbClr val="FFFDF7"/>
          </a:solidFill>
          <a:ln cap="flat" cmpd="sng" w="12700">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20"/>
          <p:cNvSpPr/>
          <p:nvPr/>
        </p:nvSpPr>
        <p:spPr>
          <a:xfrm>
            <a:off x="795528" y="2753663"/>
            <a:ext cx="4846200" cy="2013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1320"/>
              <a:buFont typeface="Arial"/>
              <a:buNone/>
            </a:pPr>
            <a:r>
              <a:rPr b="1" i="0" lang="en-US" sz="1320" u="none" cap="none" strike="noStrike">
                <a:solidFill>
                  <a:srgbClr val="386641"/>
                </a:solidFill>
                <a:latin typeface="Arial"/>
                <a:ea typeface="Arial"/>
                <a:cs typeface="Arial"/>
                <a:sym typeface="Arial"/>
              </a:rPr>
              <a:t>Above-</a:t>
            </a:r>
            <a:r>
              <a:rPr b="1" lang="en-US" sz="1320">
                <a:solidFill>
                  <a:srgbClr val="386641"/>
                </a:solidFill>
              </a:rPr>
              <a:t>G</a:t>
            </a:r>
            <a:r>
              <a:rPr b="1" i="0" lang="en-US" sz="1320" u="none" cap="none" strike="noStrike">
                <a:solidFill>
                  <a:srgbClr val="386641"/>
                </a:solidFill>
                <a:latin typeface="Arial"/>
                <a:ea typeface="Arial"/>
                <a:cs typeface="Arial"/>
                <a:sym typeface="Arial"/>
              </a:rPr>
              <a:t>round </a:t>
            </a:r>
            <a:r>
              <a:rPr b="1" lang="en-US" sz="1320">
                <a:solidFill>
                  <a:srgbClr val="386641"/>
                </a:solidFill>
              </a:rPr>
              <a:t>P</a:t>
            </a:r>
            <a:r>
              <a:rPr b="1" i="0" lang="en-US" sz="1320" u="none" cap="none" strike="noStrike">
                <a:solidFill>
                  <a:srgbClr val="386641"/>
                </a:solidFill>
                <a:latin typeface="Arial"/>
                <a:ea typeface="Arial"/>
                <a:cs typeface="Arial"/>
                <a:sym typeface="Arial"/>
              </a:rPr>
              <a:t>ond</a:t>
            </a:r>
            <a:endParaRPr b="0" i="0" sz="1320" u="none" cap="none" strike="noStrike">
              <a:solidFill>
                <a:schemeClr val="dk1"/>
              </a:solidFill>
              <a:latin typeface="Arial"/>
              <a:ea typeface="Arial"/>
              <a:cs typeface="Arial"/>
              <a:sym typeface="Arial"/>
            </a:endParaRPr>
          </a:p>
        </p:txBody>
      </p:sp>
      <p:sp>
        <p:nvSpPr>
          <p:cNvPr id="403" name="Google Shape;403;p20"/>
          <p:cNvSpPr/>
          <p:nvPr/>
        </p:nvSpPr>
        <p:spPr>
          <a:xfrm>
            <a:off x="795528" y="3046271"/>
            <a:ext cx="4846200" cy="274200"/>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22301F"/>
              </a:buClr>
              <a:buSzPts val="910"/>
              <a:buFont typeface="Arial"/>
              <a:buNone/>
            </a:pPr>
            <a:r>
              <a:rPr b="0" i="0" lang="en-US" sz="1110" u="none" cap="none" strike="noStrike">
                <a:solidFill>
                  <a:srgbClr val="22301F"/>
                </a:solidFill>
                <a:latin typeface="Arial"/>
                <a:ea typeface="Arial"/>
                <a:cs typeface="Arial"/>
                <a:sym typeface="Arial"/>
              </a:rPr>
              <a:t>Thermal mass helps regulate interior temperature.</a:t>
            </a:r>
            <a:endParaRPr b="0" i="0" sz="1110" u="none" cap="none" strike="noStrike">
              <a:solidFill>
                <a:schemeClr val="dk1"/>
              </a:solidFill>
              <a:latin typeface="Arial"/>
              <a:ea typeface="Arial"/>
              <a:cs typeface="Arial"/>
              <a:sym typeface="Arial"/>
            </a:endParaRPr>
          </a:p>
        </p:txBody>
      </p:sp>
      <p:sp>
        <p:nvSpPr>
          <p:cNvPr id="404" name="Google Shape;404;p20"/>
          <p:cNvSpPr/>
          <p:nvPr/>
        </p:nvSpPr>
        <p:spPr>
          <a:xfrm>
            <a:off x="6263640" y="2616503"/>
            <a:ext cx="5349300" cy="896100"/>
          </a:xfrm>
          <a:prstGeom prst="roundRect">
            <a:avLst>
              <a:gd fmla="val 16667" name="adj"/>
            </a:avLst>
          </a:prstGeom>
          <a:solidFill>
            <a:srgbClr val="FFFDF7"/>
          </a:solidFill>
          <a:ln cap="flat" cmpd="sng" w="12700">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20"/>
          <p:cNvSpPr/>
          <p:nvPr/>
        </p:nvSpPr>
        <p:spPr>
          <a:xfrm>
            <a:off x="6464808" y="2753663"/>
            <a:ext cx="4846200" cy="2013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1320"/>
              <a:buFont typeface="Arial"/>
              <a:buNone/>
            </a:pPr>
            <a:r>
              <a:rPr b="1" i="0" lang="en-US" sz="1320" u="none" cap="none" strike="noStrike">
                <a:solidFill>
                  <a:srgbClr val="386641"/>
                </a:solidFill>
                <a:latin typeface="Arial"/>
                <a:ea typeface="Arial"/>
                <a:cs typeface="Arial"/>
                <a:sym typeface="Arial"/>
              </a:rPr>
              <a:t>North </a:t>
            </a:r>
            <a:r>
              <a:rPr b="1" lang="en-US" sz="1320">
                <a:solidFill>
                  <a:srgbClr val="386641"/>
                </a:solidFill>
              </a:rPr>
              <a:t>W</a:t>
            </a:r>
            <a:r>
              <a:rPr b="1" i="0" lang="en-US" sz="1320" u="none" cap="none" strike="noStrike">
                <a:solidFill>
                  <a:srgbClr val="386641"/>
                </a:solidFill>
                <a:latin typeface="Arial"/>
                <a:ea typeface="Arial"/>
                <a:cs typeface="Arial"/>
                <a:sym typeface="Arial"/>
              </a:rPr>
              <a:t>all </a:t>
            </a:r>
            <a:r>
              <a:rPr b="1" lang="en-US" sz="1320">
                <a:solidFill>
                  <a:srgbClr val="386641"/>
                </a:solidFill>
              </a:rPr>
              <a:t>I</a:t>
            </a:r>
            <a:r>
              <a:rPr b="1" i="0" lang="en-US" sz="1320" u="none" cap="none" strike="noStrike">
                <a:solidFill>
                  <a:srgbClr val="386641"/>
                </a:solidFill>
                <a:latin typeface="Arial"/>
                <a:ea typeface="Arial"/>
                <a:cs typeface="Arial"/>
                <a:sym typeface="Arial"/>
              </a:rPr>
              <a:t>nsulation</a:t>
            </a:r>
            <a:endParaRPr b="0" i="0" sz="1320" u="none" cap="none" strike="noStrike">
              <a:solidFill>
                <a:schemeClr val="dk1"/>
              </a:solidFill>
              <a:latin typeface="Arial"/>
              <a:ea typeface="Arial"/>
              <a:cs typeface="Arial"/>
              <a:sym typeface="Arial"/>
            </a:endParaRPr>
          </a:p>
        </p:txBody>
      </p:sp>
      <p:sp>
        <p:nvSpPr>
          <p:cNvPr id="406" name="Google Shape;406;p20"/>
          <p:cNvSpPr/>
          <p:nvPr/>
        </p:nvSpPr>
        <p:spPr>
          <a:xfrm>
            <a:off x="6464808" y="3046271"/>
            <a:ext cx="4846200" cy="274200"/>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22301F"/>
              </a:buClr>
              <a:buSzPts val="910"/>
              <a:buFont typeface="Arial"/>
              <a:buNone/>
            </a:pPr>
            <a:r>
              <a:rPr b="0" i="0" lang="en-US" sz="1110" u="none" cap="none" strike="noStrike">
                <a:solidFill>
                  <a:srgbClr val="22301F"/>
                </a:solidFill>
                <a:latin typeface="Arial"/>
                <a:ea typeface="Arial"/>
                <a:cs typeface="Arial"/>
                <a:sym typeface="Arial"/>
              </a:rPr>
              <a:t>Reflects light and helps reduce winter heat loss.</a:t>
            </a:r>
            <a:endParaRPr b="0" i="0" sz="1110" u="none" cap="none" strike="noStrike">
              <a:solidFill>
                <a:schemeClr val="dk1"/>
              </a:solidFill>
              <a:latin typeface="Arial"/>
              <a:ea typeface="Arial"/>
              <a:cs typeface="Arial"/>
              <a:sym typeface="Arial"/>
            </a:endParaRPr>
          </a:p>
        </p:txBody>
      </p:sp>
      <p:sp>
        <p:nvSpPr>
          <p:cNvPr id="407" name="Google Shape;407;p20"/>
          <p:cNvSpPr/>
          <p:nvPr/>
        </p:nvSpPr>
        <p:spPr>
          <a:xfrm>
            <a:off x="594360" y="3786935"/>
            <a:ext cx="5349300" cy="896100"/>
          </a:xfrm>
          <a:prstGeom prst="roundRect">
            <a:avLst>
              <a:gd fmla="val 16667" name="adj"/>
            </a:avLst>
          </a:prstGeom>
          <a:solidFill>
            <a:srgbClr val="FFFDF7"/>
          </a:solidFill>
          <a:ln cap="flat" cmpd="sng" w="12700">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20"/>
          <p:cNvSpPr/>
          <p:nvPr/>
        </p:nvSpPr>
        <p:spPr>
          <a:xfrm>
            <a:off x="795528" y="3924095"/>
            <a:ext cx="4846200" cy="2013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1320"/>
              <a:buFont typeface="Arial"/>
              <a:buNone/>
            </a:pPr>
            <a:r>
              <a:rPr b="1" i="0" lang="en-US" sz="1320" u="none" cap="none" strike="noStrike">
                <a:solidFill>
                  <a:srgbClr val="386641"/>
                </a:solidFill>
                <a:latin typeface="Arial"/>
                <a:ea typeface="Arial"/>
                <a:cs typeface="Arial"/>
                <a:sym typeface="Arial"/>
              </a:rPr>
              <a:t>Automatic </a:t>
            </a:r>
            <a:r>
              <a:rPr b="1" lang="en-US" sz="1320">
                <a:solidFill>
                  <a:srgbClr val="386641"/>
                </a:solidFill>
              </a:rPr>
              <a:t>V</a:t>
            </a:r>
            <a:r>
              <a:rPr b="1" i="0" lang="en-US" sz="1320" u="none" cap="none" strike="noStrike">
                <a:solidFill>
                  <a:srgbClr val="386641"/>
                </a:solidFill>
                <a:latin typeface="Arial"/>
                <a:ea typeface="Arial"/>
                <a:cs typeface="Arial"/>
                <a:sym typeface="Arial"/>
              </a:rPr>
              <a:t>ents</a:t>
            </a:r>
            <a:endParaRPr b="0" i="0" sz="1320" u="none" cap="none" strike="noStrike">
              <a:solidFill>
                <a:schemeClr val="dk1"/>
              </a:solidFill>
              <a:latin typeface="Arial"/>
              <a:ea typeface="Arial"/>
              <a:cs typeface="Arial"/>
              <a:sym typeface="Arial"/>
            </a:endParaRPr>
          </a:p>
        </p:txBody>
      </p:sp>
      <p:sp>
        <p:nvSpPr>
          <p:cNvPr id="409" name="Google Shape;409;p20"/>
          <p:cNvSpPr/>
          <p:nvPr/>
        </p:nvSpPr>
        <p:spPr>
          <a:xfrm>
            <a:off x="795528" y="4216703"/>
            <a:ext cx="4846200" cy="274200"/>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22301F"/>
              </a:buClr>
              <a:buSzPts val="910"/>
              <a:buFont typeface="Arial"/>
              <a:buNone/>
            </a:pPr>
            <a:r>
              <a:rPr b="0" i="0" lang="en-US" sz="1110" u="none" cap="none" strike="noStrike">
                <a:solidFill>
                  <a:srgbClr val="22301F"/>
                </a:solidFill>
                <a:latin typeface="Arial"/>
                <a:ea typeface="Arial"/>
                <a:cs typeface="Arial"/>
                <a:sym typeface="Arial"/>
              </a:rPr>
              <a:t>Heat-activated vents open and close without electricity.</a:t>
            </a:r>
            <a:endParaRPr b="0" i="0" sz="1110" u="none" cap="none" strike="noStrike">
              <a:solidFill>
                <a:schemeClr val="dk1"/>
              </a:solidFill>
              <a:latin typeface="Arial"/>
              <a:ea typeface="Arial"/>
              <a:cs typeface="Arial"/>
              <a:sym typeface="Arial"/>
            </a:endParaRPr>
          </a:p>
        </p:txBody>
      </p:sp>
      <p:sp>
        <p:nvSpPr>
          <p:cNvPr id="410" name="Google Shape;410;p20"/>
          <p:cNvSpPr/>
          <p:nvPr/>
        </p:nvSpPr>
        <p:spPr>
          <a:xfrm>
            <a:off x="6263640" y="3786935"/>
            <a:ext cx="5349300" cy="896100"/>
          </a:xfrm>
          <a:prstGeom prst="roundRect">
            <a:avLst>
              <a:gd fmla="val 16667" name="adj"/>
            </a:avLst>
          </a:prstGeom>
          <a:solidFill>
            <a:srgbClr val="FFFDF7"/>
          </a:solidFill>
          <a:ln cap="flat" cmpd="sng" w="12700">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20"/>
          <p:cNvSpPr/>
          <p:nvPr/>
        </p:nvSpPr>
        <p:spPr>
          <a:xfrm>
            <a:off x="6464808" y="3924095"/>
            <a:ext cx="4846200" cy="2013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1320"/>
              <a:buFont typeface="Arial"/>
              <a:buNone/>
            </a:pPr>
            <a:r>
              <a:rPr b="1" i="0" lang="en-US" sz="1320" u="none" cap="none" strike="noStrike">
                <a:solidFill>
                  <a:srgbClr val="386641"/>
                </a:solidFill>
                <a:latin typeface="Arial"/>
                <a:ea typeface="Arial"/>
                <a:cs typeface="Arial"/>
                <a:sym typeface="Arial"/>
              </a:rPr>
              <a:t>Undersoil </a:t>
            </a:r>
            <a:r>
              <a:rPr b="1" lang="en-US" sz="1320">
                <a:solidFill>
                  <a:srgbClr val="386641"/>
                </a:solidFill>
              </a:rPr>
              <a:t>S</a:t>
            </a:r>
            <a:r>
              <a:rPr b="1" i="0" lang="en-US" sz="1320" u="none" cap="none" strike="noStrike">
                <a:solidFill>
                  <a:srgbClr val="386641"/>
                </a:solidFill>
                <a:latin typeface="Arial"/>
                <a:ea typeface="Arial"/>
                <a:cs typeface="Arial"/>
                <a:sym typeface="Arial"/>
              </a:rPr>
              <a:t>ystem</a:t>
            </a:r>
            <a:endParaRPr b="0" i="0" sz="1320" u="none" cap="none" strike="noStrike">
              <a:solidFill>
                <a:schemeClr val="dk1"/>
              </a:solidFill>
              <a:latin typeface="Arial"/>
              <a:ea typeface="Arial"/>
              <a:cs typeface="Arial"/>
              <a:sym typeface="Arial"/>
            </a:endParaRPr>
          </a:p>
        </p:txBody>
      </p:sp>
      <p:sp>
        <p:nvSpPr>
          <p:cNvPr id="412" name="Google Shape;412;p20"/>
          <p:cNvSpPr/>
          <p:nvPr/>
        </p:nvSpPr>
        <p:spPr>
          <a:xfrm>
            <a:off x="6464808" y="4216703"/>
            <a:ext cx="4846200" cy="274200"/>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22301F"/>
              </a:buClr>
              <a:buSzPts val="910"/>
              <a:buFont typeface="Arial"/>
              <a:buNone/>
            </a:pPr>
            <a:r>
              <a:rPr b="0" i="0" lang="en-US" sz="1110" u="none" cap="none" strike="noStrike">
                <a:solidFill>
                  <a:srgbClr val="22301F"/>
                </a:solidFill>
                <a:latin typeface="Arial"/>
                <a:ea typeface="Arial"/>
                <a:cs typeface="Arial"/>
                <a:sym typeface="Arial"/>
              </a:rPr>
              <a:t>Circulates </a:t>
            </a:r>
            <a:r>
              <a:rPr lang="en-US" sz="1110">
                <a:solidFill>
                  <a:srgbClr val="22301F"/>
                </a:solidFill>
              </a:rPr>
              <a:t>air throughout the greenhouse.</a:t>
            </a:r>
            <a:endParaRPr b="0" i="0" sz="1110" u="none" cap="none" strike="noStrike">
              <a:solidFill>
                <a:schemeClr val="dk1"/>
              </a:solidFill>
              <a:latin typeface="Arial"/>
              <a:ea typeface="Arial"/>
              <a:cs typeface="Arial"/>
              <a:sym typeface="Arial"/>
            </a:endParaRPr>
          </a:p>
        </p:txBody>
      </p:sp>
      <p:sp>
        <p:nvSpPr>
          <p:cNvPr id="413" name="Google Shape;413;p20"/>
          <p:cNvSpPr/>
          <p:nvPr/>
        </p:nvSpPr>
        <p:spPr>
          <a:xfrm>
            <a:off x="594360" y="4957367"/>
            <a:ext cx="5349300" cy="896100"/>
          </a:xfrm>
          <a:prstGeom prst="roundRect">
            <a:avLst>
              <a:gd fmla="val 16667" name="adj"/>
            </a:avLst>
          </a:prstGeom>
          <a:solidFill>
            <a:srgbClr val="FFFDF7"/>
          </a:solidFill>
          <a:ln cap="flat" cmpd="sng" w="12700">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20"/>
          <p:cNvSpPr/>
          <p:nvPr/>
        </p:nvSpPr>
        <p:spPr>
          <a:xfrm>
            <a:off x="795528" y="5094527"/>
            <a:ext cx="4846200" cy="2013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1320"/>
              <a:buFont typeface="Arial"/>
              <a:buNone/>
            </a:pPr>
            <a:r>
              <a:rPr b="1" i="0" lang="en-US" sz="1320" u="none" cap="none" strike="noStrike">
                <a:solidFill>
                  <a:srgbClr val="386641"/>
                </a:solidFill>
                <a:latin typeface="Arial"/>
                <a:ea typeface="Arial"/>
                <a:cs typeface="Arial"/>
                <a:sym typeface="Arial"/>
              </a:rPr>
              <a:t>Foundation </a:t>
            </a:r>
            <a:r>
              <a:rPr b="1" lang="en-US" sz="1320">
                <a:solidFill>
                  <a:srgbClr val="386641"/>
                </a:solidFill>
              </a:rPr>
              <a:t>W</a:t>
            </a:r>
            <a:r>
              <a:rPr b="1" i="0" lang="en-US" sz="1320" u="none" cap="none" strike="noStrike">
                <a:solidFill>
                  <a:srgbClr val="386641"/>
                </a:solidFill>
                <a:latin typeface="Arial"/>
                <a:ea typeface="Arial"/>
                <a:cs typeface="Arial"/>
                <a:sym typeface="Arial"/>
              </a:rPr>
              <a:t>all</a:t>
            </a:r>
            <a:endParaRPr b="0" i="0" sz="1320" u="none" cap="none" strike="noStrike">
              <a:solidFill>
                <a:schemeClr val="dk1"/>
              </a:solidFill>
              <a:latin typeface="Arial"/>
              <a:ea typeface="Arial"/>
              <a:cs typeface="Arial"/>
              <a:sym typeface="Arial"/>
            </a:endParaRPr>
          </a:p>
        </p:txBody>
      </p:sp>
      <p:sp>
        <p:nvSpPr>
          <p:cNvPr id="415" name="Google Shape;415;p20"/>
          <p:cNvSpPr/>
          <p:nvPr/>
        </p:nvSpPr>
        <p:spPr>
          <a:xfrm>
            <a:off x="795528" y="5387135"/>
            <a:ext cx="4846200" cy="274200"/>
          </a:xfrm>
          <a:prstGeom prst="rect">
            <a:avLst/>
          </a:prstGeom>
          <a:noFill/>
          <a:ln>
            <a:noFill/>
          </a:ln>
        </p:spPr>
        <p:txBody>
          <a:bodyPr anchorCtr="0" anchor="ctr" bIns="0" lIns="0" spcFirstLastPara="1" rIns="0" wrap="square" tIns="0">
            <a:normAutofit/>
          </a:bodyPr>
          <a:lstStyle/>
          <a:p>
            <a:pPr indent="0" lvl="0" marL="0" marR="0" rtl="0" algn="l">
              <a:spcBef>
                <a:spcPts val="0"/>
              </a:spcBef>
              <a:spcAft>
                <a:spcPts val="0"/>
              </a:spcAft>
              <a:buClr>
                <a:srgbClr val="22301F"/>
              </a:buClr>
              <a:buSzPts val="910"/>
              <a:buFont typeface="Arial"/>
              <a:buNone/>
            </a:pPr>
            <a:r>
              <a:rPr b="0" i="0" lang="en-US" sz="1110" u="none" cap="none" strike="noStrike">
                <a:solidFill>
                  <a:srgbClr val="22301F"/>
                </a:solidFill>
                <a:latin typeface="Arial"/>
                <a:ea typeface="Arial"/>
                <a:cs typeface="Arial"/>
                <a:sym typeface="Arial"/>
              </a:rPr>
              <a:t>24-inch insulated wall raises the structure and adds stability.</a:t>
            </a:r>
            <a:endParaRPr b="0" i="0" sz="1110" u="none" cap="none" strike="noStrike">
              <a:solidFill>
                <a:schemeClr val="dk1"/>
              </a:solidFill>
              <a:latin typeface="Arial"/>
              <a:ea typeface="Arial"/>
              <a:cs typeface="Arial"/>
              <a:sym typeface="Arial"/>
            </a:endParaRPr>
          </a:p>
        </p:txBody>
      </p:sp>
      <p:sp>
        <p:nvSpPr>
          <p:cNvPr id="416" name="Google Shape;416;p20"/>
          <p:cNvSpPr/>
          <p:nvPr/>
        </p:nvSpPr>
        <p:spPr>
          <a:xfrm>
            <a:off x="0" y="6565392"/>
            <a:ext cx="12191695" cy="292608"/>
          </a:xfrm>
          <a:prstGeom prst="rect">
            <a:avLst/>
          </a:prstGeom>
          <a:solidFill>
            <a:srgbClr val="386641"/>
          </a:solidFill>
          <a:ln cap="flat" cmpd="sng" w="12700">
            <a:solidFill>
              <a:srgbClr val="38664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20"/>
          <p:cNvSpPr/>
          <p:nvPr/>
        </p:nvSpPr>
        <p:spPr>
          <a:xfrm>
            <a:off x="411480" y="6620256"/>
            <a:ext cx="1828800" cy="14630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Growing Spaces</a:t>
            </a:r>
            <a:r>
              <a:rPr b="1" baseline="30000" i="0" lang="en-US" sz="850" u="none" cap="none" strike="noStrike">
                <a:solidFill>
                  <a:srgbClr val="FFFFFF"/>
                </a:solidFill>
                <a:latin typeface="Arial"/>
                <a:ea typeface="Arial"/>
                <a:cs typeface="Arial"/>
                <a:sym typeface="Arial"/>
              </a:rPr>
              <a:t>®</a:t>
            </a:r>
            <a:endParaRPr b="0" baseline="30000" i="0" sz="850" u="none" cap="none" strike="noStrike">
              <a:solidFill>
                <a:schemeClr val="dk1"/>
              </a:solidFill>
              <a:latin typeface="Arial"/>
              <a:ea typeface="Arial"/>
              <a:cs typeface="Arial"/>
              <a:sym typeface="Arial"/>
            </a:endParaRPr>
          </a:p>
        </p:txBody>
      </p:sp>
      <p:sp>
        <p:nvSpPr>
          <p:cNvPr id="418" name="Google Shape;418;p20"/>
          <p:cNvSpPr/>
          <p:nvPr/>
        </p:nvSpPr>
        <p:spPr>
          <a:xfrm>
            <a:off x="9235440" y="6620256"/>
            <a:ext cx="2560320" cy="146304"/>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FFFFFF"/>
              </a:buClr>
              <a:buSzPts val="850"/>
              <a:buFont typeface="Arial"/>
              <a:buNone/>
            </a:pPr>
            <a:r>
              <a:rPr b="0" i="0" lang="en-US" sz="850" u="none" cap="none" strike="noStrike">
                <a:solidFill>
                  <a:srgbClr val="FFFFFF"/>
                </a:solidFill>
                <a:latin typeface="Arial"/>
                <a:ea typeface="Arial"/>
                <a:cs typeface="Arial"/>
                <a:sym typeface="Arial"/>
              </a:rPr>
              <a:t>Appendix</a:t>
            </a:r>
            <a:endParaRPr b="0" i="0" sz="850" u="none" cap="none" strike="noStrik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 name="Shape 32"/>
        <p:cNvGrpSpPr/>
        <p:nvPr/>
      </p:nvGrpSpPr>
      <p:grpSpPr>
        <a:xfrm>
          <a:off x="0" y="0"/>
          <a:ext cx="0" cy="0"/>
          <a:chOff x="0" y="0"/>
          <a:chExt cx="0" cy="0"/>
        </a:xfrm>
      </p:grpSpPr>
      <p:sp>
        <p:nvSpPr>
          <p:cNvPr id="33" name="Google Shape;33;p10"/>
          <p:cNvSpPr/>
          <p:nvPr/>
        </p:nvSpPr>
        <p:spPr>
          <a:xfrm>
            <a:off x="502925" y="393200"/>
            <a:ext cx="9774600" cy="411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2800"/>
              <a:buFont typeface="Arial"/>
              <a:buNone/>
            </a:pPr>
            <a:r>
              <a:rPr b="1" i="0" lang="en-US" sz="2600" u="none" cap="none" strike="noStrike">
                <a:solidFill>
                  <a:srgbClr val="386641"/>
                </a:solidFill>
                <a:latin typeface="Arial"/>
                <a:ea typeface="Arial"/>
                <a:cs typeface="Arial"/>
                <a:sym typeface="Arial"/>
              </a:rPr>
              <a:t>A </a:t>
            </a:r>
            <a:r>
              <a:rPr b="1" lang="en-US" sz="2600">
                <a:solidFill>
                  <a:srgbClr val="386641"/>
                </a:solidFill>
              </a:rPr>
              <a:t>S</a:t>
            </a:r>
            <a:r>
              <a:rPr b="1" i="0" lang="en-US" sz="2600" u="none" cap="none" strike="noStrike">
                <a:solidFill>
                  <a:srgbClr val="386641"/>
                </a:solidFill>
                <a:latin typeface="Arial"/>
                <a:ea typeface="Arial"/>
                <a:cs typeface="Arial"/>
                <a:sym typeface="Arial"/>
              </a:rPr>
              <a:t>olid </a:t>
            </a:r>
            <a:r>
              <a:rPr b="1" lang="en-US" sz="2600">
                <a:solidFill>
                  <a:srgbClr val="386641"/>
                </a:solidFill>
              </a:rPr>
              <a:t>A</a:t>
            </a:r>
            <a:r>
              <a:rPr b="1" i="0" lang="en-US" sz="2600" u="none" cap="none" strike="noStrike">
                <a:solidFill>
                  <a:srgbClr val="386641"/>
                </a:solidFill>
                <a:latin typeface="Arial"/>
                <a:ea typeface="Arial"/>
                <a:cs typeface="Arial"/>
                <a:sym typeface="Arial"/>
              </a:rPr>
              <a:t>lternative to </a:t>
            </a:r>
            <a:r>
              <a:rPr b="1" lang="en-US" sz="2600">
                <a:solidFill>
                  <a:srgbClr val="386641"/>
                </a:solidFill>
              </a:rPr>
              <a:t>T</a:t>
            </a:r>
            <a:r>
              <a:rPr b="1" i="0" lang="en-US" sz="2600" u="none" cap="none" strike="noStrike">
                <a:solidFill>
                  <a:srgbClr val="386641"/>
                </a:solidFill>
                <a:latin typeface="Arial"/>
                <a:ea typeface="Arial"/>
                <a:cs typeface="Arial"/>
                <a:sym typeface="Arial"/>
              </a:rPr>
              <a:t>emporary </a:t>
            </a:r>
            <a:r>
              <a:rPr b="1" lang="en-US" sz="2600">
                <a:solidFill>
                  <a:srgbClr val="386641"/>
                </a:solidFill>
              </a:rPr>
              <a:t>G</a:t>
            </a:r>
            <a:r>
              <a:rPr b="1" i="0" lang="en-US" sz="2600" u="none" cap="none" strike="noStrike">
                <a:solidFill>
                  <a:srgbClr val="386641"/>
                </a:solidFill>
                <a:latin typeface="Arial"/>
                <a:ea typeface="Arial"/>
                <a:cs typeface="Arial"/>
                <a:sym typeface="Arial"/>
              </a:rPr>
              <a:t>reenhouse </a:t>
            </a:r>
            <a:r>
              <a:rPr b="1" lang="en-US" sz="2600">
                <a:solidFill>
                  <a:srgbClr val="386641"/>
                </a:solidFill>
              </a:rPr>
              <a:t>S</a:t>
            </a:r>
            <a:r>
              <a:rPr b="1" i="0" lang="en-US" sz="2600" u="none" cap="none" strike="noStrike">
                <a:solidFill>
                  <a:srgbClr val="386641"/>
                </a:solidFill>
                <a:latin typeface="Arial"/>
                <a:ea typeface="Arial"/>
                <a:cs typeface="Arial"/>
                <a:sym typeface="Arial"/>
              </a:rPr>
              <a:t>tructures</a:t>
            </a:r>
            <a:endParaRPr b="0" i="0" sz="2600" u="none" cap="none" strike="noStrike">
              <a:solidFill>
                <a:schemeClr val="dk1"/>
              </a:solidFill>
              <a:latin typeface="Arial"/>
              <a:ea typeface="Arial"/>
              <a:cs typeface="Arial"/>
              <a:sym typeface="Arial"/>
            </a:endParaRPr>
          </a:p>
        </p:txBody>
      </p:sp>
      <p:sp>
        <p:nvSpPr>
          <p:cNvPr id="34" name="Google Shape;34;p10"/>
          <p:cNvSpPr/>
          <p:nvPr/>
        </p:nvSpPr>
        <p:spPr>
          <a:xfrm>
            <a:off x="530352" y="868680"/>
            <a:ext cx="886968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F665A"/>
              </a:buClr>
              <a:buSzPts val="1150"/>
              <a:buFont typeface="Arial"/>
              <a:buNone/>
            </a:pPr>
            <a:r>
              <a:rPr b="0" i="0" lang="en-US" sz="1150" u="none" cap="none" strike="noStrike">
                <a:solidFill>
                  <a:srgbClr val="5F665A"/>
                </a:solidFill>
                <a:latin typeface="Arial"/>
                <a:ea typeface="Arial"/>
                <a:cs typeface="Arial"/>
                <a:sym typeface="Arial"/>
              </a:rPr>
              <a:t>The design is intended for weather resistance and long-term use.</a:t>
            </a:r>
            <a:endParaRPr b="0" i="0" sz="1150" u="none" cap="none" strike="noStrike">
              <a:solidFill>
                <a:schemeClr val="dk1"/>
              </a:solidFill>
              <a:latin typeface="Arial"/>
              <a:ea typeface="Arial"/>
              <a:cs typeface="Arial"/>
              <a:sym typeface="Arial"/>
            </a:endParaRPr>
          </a:p>
        </p:txBody>
      </p:sp>
      <p:sp>
        <p:nvSpPr>
          <p:cNvPr id="35" name="Google Shape;35;p10"/>
          <p:cNvSpPr/>
          <p:nvPr/>
        </p:nvSpPr>
        <p:spPr>
          <a:xfrm>
            <a:off x="731520" y="1325880"/>
            <a:ext cx="2377440" cy="685800"/>
          </a:xfrm>
          <a:prstGeom prst="roundRect">
            <a:avLst>
              <a:gd fmla="val 16667" name="adj"/>
            </a:avLst>
          </a:prstGeom>
          <a:solidFill>
            <a:srgbClr val="FFFDF7"/>
          </a:solidFill>
          <a:ln cap="flat" cmpd="sng" w="12700">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10"/>
          <p:cNvSpPr/>
          <p:nvPr/>
        </p:nvSpPr>
        <p:spPr>
          <a:xfrm>
            <a:off x="841248" y="1399032"/>
            <a:ext cx="2157900" cy="255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86641"/>
              </a:buClr>
              <a:buSzPts val="1900"/>
              <a:buFont typeface="Arial"/>
              <a:buNone/>
            </a:pPr>
            <a:r>
              <a:rPr b="1" lang="en-US" sz="1900">
                <a:solidFill>
                  <a:srgbClr val="386641"/>
                </a:solidFill>
              </a:rPr>
              <a:t>6</a:t>
            </a:r>
            <a:r>
              <a:rPr b="1" i="0" lang="en-US" sz="1900" u="none" cap="none" strike="noStrike">
                <a:solidFill>
                  <a:srgbClr val="386641"/>
                </a:solidFill>
                <a:latin typeface="Arial"/>
                <a:ea typeface="Arial"/>
                <a:cs typeface="Arial"/>
                <a:sym typeface="Arial"/>
              </a:rPr>
              <a:t>5 PSF</a:t>
            </a:r>
            <a:endParaRPr b="0" i="0" sz="1900" u="none" cap="none" strike="noStrike">
              <a:solidFill>
                <a:schemeClr val="dk1"/>
              </a:solidFill>
              <a:latin typeface="Arial"/>
              <a:ea typeface="Arial"/>
              <a:cs typeface="Arial"/>
              <a:sym typeface="Arial"/>
            </a:endParaRPr>
          </a:p>
        </p:txBody>
      </p:sp>
      <p:sp>
        <p:nvSpPr>
          <p:cNvPr id="37" name="Google Shape;37;p10"/>
          <p:cNvSpPr/>
          <p:nvPr/>
        </p:nvSpPr>
        <p:spPr>
          <a:xfrm>
            <a:off x="822960" y="1719072"/>
            <a:ext cx="2194560" cy="18288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F665A"/>
              </a:buClr>
              <a:buSzPts val="880"/>
              <a:buFont typeface="Arial"/>
              <a:buNone/>
            </a:pPr>
            <a:r>
              <a:rPr b="0" i="0" lang="en-US" sz="880" u="none" cap="none" strike="noStrike">
                <a:solidFill>
                  <a:srgbClr val="5F665A"/>
                </a:solidFill>
                <a:latin typeface="Arial"/>
                <a:ea typeface="Arial"/>
                <a:cs typeface="Arial"/>
                <a:sym typeface="Arial"/>
              </a:rPr>
              <a:t>Snow load</a:t>
            </a:r>
            <a:r>
              <a:rPr lang="en-US" sz="880">
                <a:solidFill>
                  <a:srgbClr val="5F665A"/>
                </a:solidFill>
              </a:rPr>
              <a:t>*</a:t>
            </a:r>
            <a:endParaRPr b="0" i="0" sz="880" u="none" cap="none" strike="noStrike">
              <a:solidFill>
                <a:schemeClr val="dk1"/>
              </a:solidFill>
              <a:latin typeface="Arial"/>
              <a:ea typeface="Arial"/>
              <a:cs typeface="Arial"/>
              <a:sym typeface="Arial"/>
            </a:endParaRPr>
          </a:p>
        </p:txBody>
      </p:sp>
      <p:sp>
        <p:nvSpPr>
          <p:cNvPr id="38" name="Google Shape;38;p10"/>
          <p:cNvSpPr/>
          <p:nvPr/>
        </p:nvSpPr>
        <p:spPr>
          <a:xfrm>
            <a:off x="3383280" y="1325880"/>
            <a:ext cx="2377440" cy="685800"/>
          </a:xfrm>
          <a:prstGeom prst="roundRect">
            <a:avLst>
              <a:gd fmla="val 16667" name="adj"/>
            </a:avLst>
          </a:prstGeom>
          <a:solidFill>
            <a:srgbClr val="FFFDF7"/>
          </a:solidFill>
          <a:ln cap="flat" cmpd="sng" w="12700">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10"/>
          <p:cNvSpPr/>
          <p:nvPr/>
        </p:nvSpPr>
        <p:spPr>
          <a:xfrm>
            <a:off x="3493008" y="1399032"/>
            <a:ext cx="2157984" cy="256032"/>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86641"/>
              </a:buClr>
              <a:buSzPts val="1900"/>
              <a:buFont typeface="Arial"/>
              <a:buNone/>
            </a:pPr>
            <a:r>
              <a:rPr b="1" i="0" lang="en-US" sz="1900" u="none" cap="none" strike="noStrike">
                <a:solidFill>
                  <a:srgbClr val="386641"/>
                </a:solidFill>
                <a:latin typeface="Arial"/>
                <a:ea typeface="Arial"/>
                <a:cs typeface="Arial"/>
                <a:sym typeface="Arial"/>
              </a:rPr>
              <a:t>115 MPH</a:t>
            </a:r>
            <a:endParaRPr b="0" i="0" sz="1900" u="none" cap="none" strike="noStrike">
              <a:solidFill>
                <a:schemeClr val="dk1"/>
              </a:solidFill>
              <a:latin typeface="Arial"/>
              <a:ea typeface="Arial"/>
              <a:cs typeface="Arial"/>
              <a:sym typeface="Arial"/>
            </a:endParaRPr>
          </a:p>
        </p:txBody>
      </p:sp>
      <p:sp>
        <p:nvSpPr>
          <p:cNvPr id="40" name="Google Shape;40;p10"/>
          <p:cNvSpPr/>
          <p:nvPr/>
        </p:nvSpPr>
        <p:spPr>
          <a:xfrm>
            <a:off x="3474720" y="1719072"/>
            <a:ext cx="2194560" cy="18288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F665A"/>
              </a:buClr>
              <a:buSzPts val="880"/>
              <a:buFont typeface="Arial"/>
              <a:buNone/>
            </a:pPr>
            <a:r>
              <a:rPr b="0" i="0" lang="en-US" sz="880" u="none" cap="none" strike="noStrike">
                <a:solidFill>
                  <a:srgbClr val="5F665A"/>
                </a:solidFill>
                <a:latin typeface="Arial"/>
                <a:ea typeface="Arial"/>
                <a:cs typeface="Arial"/>
                <a:sym typeface="Arial"/>
              </a:rPr>
              <a:t>Wind resistance</a:t>
            </a:r>
            <a:r>
              <a:rPr lang="en-US" sz="880">
                <a:solidFill>
                  <a:srgbClr val="5F665A"/>
                </a:solidFill>
              </a:rPr>
              <a:t>*</a:t>
            </a:r>
            <a:endParaRPr b="0" i="0" sz="880" u="none" cap="none" strike="noStrike">
              <a:solidFill>
                <a:schemeClr val="dk1"/>
              </a:solidFill>
              <a:latin typeface="Arial"/>
              <a:ea typeface="Arial"/>
              <a:cs typeface="Arial"/>
              <a:sym typeface="Arial"/>
            </a:endParaRPr>
          </a:p>
        </p:txBody>
      </p:sp>
      <p:sp>
        <p:nvSpPr>
          <p:cNvPr id="41" name="Google Shape;41;p10"/>
          <p:cNvSpPr/>
          <p:nvPr/>
        </p:nvSpPr>
        <p:spPr>
          <a:xfrm>
            <a:off x="6035040" y="1325880"/>
            <a:ext cx="2377440" cy="685800"/>
          </a:xfrm>
          <a:prstGeom prst="roundRect">
            <a:avLst>
              <a:gd fmla="val 16667" name="adj"/>
            </a:avLst>
          </a:prstGeom>
          <a:solidFill>
            <a:srgbClr val="FFFDF7"/>
          </a:solidFill>
          <a:ln cap="flat" cmpd="sng" w="12700">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10"/>
          <p:cNvSpPr/>
          <p:nvPr/>
        </p:nvSpPr>
        <p:spPr>
          <a:xfrm>
            <a:off x="6144768" y="1399032"/>
            <a:ext cx="2157984" cy="256032"/>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86641"/>
              </a:buClr>
              <a:buSzPts val="1900"/>
              <a:buFont typeface="Arial"/>
              <a:buNone/>
            </a:pPr>
            <a:r>
              <a:rPr b="1" i="0" lang="en-US" sz="1900" u="none" cap="none" strike="noStrike">
                <a:solidFill>
                  <a:srgbClr val="386641"/>
                </a:solidFill>
                <a:latin typeface="Arial"/>
                <a:ea typeface="Arial"/>
                <a:cs typeface="Arial"/>
                <a:sym typeface="Arial"/>
              </a:rPr>
              <a:t>2</a:t>
            </a:r>
            <a:r>
              <a:rPr b="1" lang="en-US" sz="1900">
                <a:solidFill>
                  <a:srgbClr val="386641"/>
                </a:solidFill>
              </a:rPr>
              <a:t>0</a:t>
            </a:r>
            <a:r>
              <a:rPr b="1" i="0" lang="en-US" sz="1900" u="none" cap="none" strike="noStrike">
                <a:solidFill>
                  <a:srgbClr val="386641"/>
                </a:solidFill>
                <a:latin typeface="Arial"/>
                <a:ea typeface="Arial"/>
                <a:cs typeface="Arial"/>
                <a:sym typeface="Arial"/>
              </a:rPr>
              <a:t>0 </a:t>
            </a:r>
            <a:r>
              <a:rPr b="1" lang="en-US" sz="1900">
                <a:solidFill>
                  <a:srgbClr val="386641"/>
                </a:solidFill>
              </a:rPr>
              <a:t>X</a:t>
            </a:r>
            <a:endParaRPr b="0" i="0" sz="1900" u="none" cap="none" strike="noStrike">
              <a:solidFill>
                <a:schemeClr val="dk1"/>
              </a:solidFill>
              <a:latin typeface="Arial"/>
              <a:ea typeface="Arial"/>
              <a:cs typeface="Arial"/>
              <a:sym typeface="Arial"/>
            </a:endParaRPr>
          </a:p>
        </p:txBody>
      </p:sp>
      <p:sp>
        <p:nvSpPr>
          <p:cNvPr id="43" name="Google Shape;43;p10"/>
          <p:cNvSpPr/>
          <p:nvPr/>
        </p:nvSpPr>
        <p:spPr>
          <a:xfrm>
            <a:off x="6126480" y="1719072"/>
            <a:ext cx="2194560" cy="18288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F665A"/>
              </a:buClr>
              <a:buSzPts val="880"/>
              <a:buFont typeface="Arial"/>
              <a:buNone/>
            </a:pPr>
            <a:r>
              <a:rPr b="0" i="0" lang="en-US" sz="880" u="none" cap="none" strike="noStrike">
                <a:solidFill>
                  <a:srgbClr val="5F665A"/>
                </a:solidFill>
                <a:latin typeface="Arial"/>
                <a:ea typeface="Arial"/>
                <a:cs typeface="Arial"/>
                <a:sym typeface="Arial"/>
              </a:rPr>
              <a:t>Polycarbonate stronger than glass</a:t>
            </a:r>
            <a:endParaRPr b="0" i="0" sz="880" u="none" cap="none" strike="noStrike">
              <a:solidFill>
                <a:schemeClr val="dk1"/>
              </a:solidFill>
              <a:latin typeface="Arial"/>
              <a:ea typeface="Arial"/>
              <a:cs typeface="Arial"/>
              <a:sym typeface="Arial"/>
            </a:endParaRPr>
          </a:p>
        </p:txBody>
      </p:sp>
      <p:sp>
        <p:nvSpPr>
          <p:cNvPr id="44" name="Google Shape;44;p10"/>
          <p:cNvSpPr/>
          <p:nvPr/>
        </p:nvSpPr>
        <p:spPr>
          <a:xfrm>
            <a:off x="8686800" y="1325880"/>
            <a:ext cx="2377440" cy="685800"/>
          </a:xfrm>
          <a:prstGeom prst="roundRect">
            <a:avLst>
              <a:gd fmla="val 16667" name="adj"/>
            </a:avLst>
          </a:prstGeom>
          <a:solidFill>
            <a:srgbClr val="FFFDF7"/>
          </a:solidFill>
          <a:ln cap="flat" cmpd="sng" w="12700">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10"/>
          <p:cNvSpPr/>
          <p:nvPr/>
        </p:nvSpPr>
        <p:spPr>
          <a:xfrm>
            <a:off x="8796528" y="1399032"/>
            <a:ext cx="2157984" cy="256032"/>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86641"/>
              </a:buClr>
              <a:buSzPts val="1900"/>
              <a:buFont typeface="Arial"/>
              <a:buNone/>
            </a:pPr>
            <a:r>
              <a:rPr b="1" i="0" lang="en-US" sz="1900" u="none" cap="none" strike="noStrike">
                <a:solidFill>
                  <a:srgbClr val="386641"/>
                </a:solidFill>
                <a:latin typeface="Arial"/>
                <a:ea typeface="Arial"/>
                <a:cs typeface="Arial"/>
                <a:sym typeface="Arial"/>
              </a:rPr>
              <a:t>20+ </a:t>
            </a:r>
            <a:r>
              <a:rPr b="1" lang="en-US" sz="1900">
                <a:solidFill>
                  <a:srgbClr val="386641"/>
                </a:solidFill>
              </a:rPr>
              <a:t>Yrs</a:t>
            </a:r>
            <a:endParaRPr b="0" i="0" sz="1900" u="none" cap="none" strike="noStrike">
              <a:solidFill>
                <a:schemeClr val="dk1"/>
              </a:solidFill>
              <a:latin typeface="Arial"/>
              <a:ea typeface="Arial"/>
              <a:cs typeface="Arial"/>
              <a:sym typeface="Arial"/>
            </a:endParaRPr>
          </a:p>
        </p:txBody>
      </p:sp>
      <p:sp>
        <p:nvSpPr>
          <p:cNvPr id="46" name="Google Shape;46;p10"/>
          <p:cNvSpPr/>
          <p:nvPr/>
        </p:nvSpPr>
        <p:spPr>
          <a:xfrm>
            <a:off x="8778240" y="1719072"/>
            <a:ext cx="2194500" cy="183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F665A"/>
              </a:buClr>
              <a:buSzPts val="880"/>
              <a:buFont typeface="Arial"/>
              <a:buNone/>
            </a:pPr>
            <a:r>
              <a:rPr b="0" i="0" lang="en-US" sz="880" u="none" cap="none" strike="noStrike">
                <a:solidFill>
                  <a:srgbClr val="5F665A"/>
                </a:solidFill>
                <a:latin typeface="Arial"/>
                <a:ea typeface="Arial"/>
                <a:cs typeface="Arial"/>
                <a:sym typeface="Arial"/>
              </a:rPr>
              <a:t>Life expectancy</a:t>
            </a:r>
            <a:endParaRPr b="0" i="0" sz="880" u="none" cap="none" strike="noStrike">
              <a:solidFill>
                <a:schemeClr val="dk1"/>
              </a:solidFill>
              <a:latin typeface="Arial"/>
              <a:ea typeface="Arial"/>
              <a:cs typeface="Arial"/>
              <a:sym typeface="Arial"/>
            </a:endParaRPr>
          </a:p>
        </p:txBody>
      </p:sp>
      <p:sp>
        <p:nvSpPr>
          <p:cNvPr id="47" name="Google Shape;47;p10"/>
          <p:cNvSpPr/>
          <p:nvPr/>
        </p:nvSpPr>
        <p:spPr>
          <a:xfrm>
            <a:off x="731520" y="2487168"/>
            <a:ext cx="4937760" cy="3246120"/>
          </a:xfrm>
          <a:prstGeom prst="roundRect">
            <a:avLst>
              <a:gd fmla="val 16667" name="adj"/>
            </a:avLst>
          </a:prstGeom>
          <a:solidFill>
            <a:srgbClr val="D9EA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10"/>
          <p:cNvSpPr/>
          <p:nvPr/>
        </p:nvSpPr>
        <p:spPr>
          <a:xfrm>
            <a:off x="987552" y="2823210"/>
            <a:ext cx="4480500" cy="255900"/>
          </a:xfrm>
          <a:prstGeom prst="rect">
            <a:avLst/>
          </a:prstGeom>
          <a:noFill/>
          <a:ln>
            <a:noFill/>
          </a:ln>
        </p:spPr>
        <p:txBody>
          <a:bodyPr anchorCtr="0" anchor="ctr" bIns="0" lIns="0" spcFirstLastPara="1" rIns="0" wrap="square" tIns="0">
            <a:noAutofit/>
          </a:bodyPr>
          <a:lstStyle/>
          <a:p>
            <a:pPr indent="0" lvl="0" marL="457200" marR="0" rtl="0" algn="l">
              <a:spcBef>
                <a:spcPts val="0"/>
              </a:spcBef>
              <a:spcAft>
                <a:spcPts val="0"/>
              </a:spcAft>
              <a:buClr>
                <a:srgbClr val="22301F"/>
              </a:buClr>
              <a:buSzPts val="1500"/>
              <a:buFont typeface="Arial"/>
              <a:buNone/>
            </a:pPr>
            <a:r>
              <a:rPr b="1" i="0" lang="en-US" sz="1500" u="none" cap="none" strike="noStrike">
                <a:solidFill>
                  <a:srgbClr val="22301F"/>
                </a:solidFill>
                <a:latin typeface="Arial"/>
                <a:ea typeface="Arial"/>
                <a:cs typeface="Arial"/>
                <a:sym typeface="Arial"/>
              </a:rPr>
              <a:t>Why </a:t>
            </a:r>
            <a:r>
              <a:rPr b="1" lang="en-US" sz="1500">
                <a:solidFill>
                  <a:srgbClr val="22301F"/>
                </a:solidFill>
              </a:rPr>
              <a:t>T</a:t>
            </a:r>
            <a:r>
              <a:rPr b="1" i="0" lang="en-US" sz="1500" u="none" cap="none" strike="noStrike">
                <a:solidFill>
                  <a:srgbClr val="22301F"/>
                </a:solidFill>
                <a:latin typeface="Arial"/>
                <a:ea typeface="Arial"/>
                <a:cs typeface="Arial"/>
                <a:sym typeface="Arial"/>
              </a:rPr>
              <a:t>he </a:t>
            </a:r>
            <a:r>
              <a:rPr b="1" lang="en-US" sz="1500">
                <a:solidFill>
                  <a:srgbClr val="22301F"/>
                </a:solidFill>
              </a:rPr>
              <a:t>S</a:t>
            </a:r>
            <a:r>
              <a:rPr b="1" i="0" lang="en-US" sz="1500" u="none" cap="none" strike="noStrike">
                <a:solidFill>
                  <a:srgbClr val="22301F"/>
                </a:solidFill>
                <a:latin typeface="Arial"/>
                <a:ea typeface="Arial"/>
                <a:cs typeface="Arial"/>
                <a:sym typeface="Arial"/>
              </a:rPr>
              <a:t>hape </a:t>
            </a:r>
            <a:r>
              <a:rPr b="1" lang="en-US" sz="1500">
                <a:solidFill>
                  <a:srgbClr val="22301F"/>
                </a:solidFill>
              </a:rPr>
              <a:t>M</a:t>
            </a:r>
            <a:r>
              <a:rPr b="1" i="0" lang="en-US" sz="1500" u="none" cap="none" strike="noStrike">
                <a:solidFill>
                  <a:srgbClr val="22301F"/>
                </a:solidFill>
                <a:latin typeface="Arial"/>
                <a:ea typeface="Arial"/>
                <a:cs typeface="Arial"/>
                <a:sym typeface="Arial"/>
              </a:rPr>
              <a:t>atters</a:t>
            </a:r>
            <a:endParaRPr b="0" i="0" sz="1500" u="none" cap="none" strike="noStrike">
              <a:solidFill>
                <a:schemeClr val="dk1"/>
              </a:solidFill>
              <a:latin typeface="Arial"/>
              <a:ea typeface="Arial"/>
              <a:cs typeface="Arial"/>
              <a:sym typeface="Arial"/>
            </a:endParaRPr>
          </a:p>
        </p:txBody>
      </p:sp>
      <p:sp>
        <p:nvSpPr>
          <p:cNvPr id="49" name="Google Shape;49;p10"/>
          <p:cNvSpPr/>
          <p:nvPr/>
        </p:nvSpPr>
        <p:spPr>
          <a:xfrm>
            <a:off x="987552" y="3035808"/>
            <a:ext cx="4462272" cy="2532888"/>
          </a:xfrm>
          <a:prstGeom prst="rect">
            <a:avLst/>
          </a:prstGeom>
          <a:noFill/>
          <a:ln>
            <a:noFill/>
          </a:ln>
        </p:spPr>
        <p:txBody>
          <a:bodyPr anchorCtr="0" anchor="ctr" bIns="0" lIns="0" spcFirstLastPara="1" rIns="0" wrap="square" tIns="0">
            <a:normAutofit/>
          </a:bodyPr>
          <a:lstStyle/>
          <a:p>
            <a:pPr indent="-300990" lvl="0" marL="9144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Triangular geodesic framing distributes </a:t>
            </a:r>
            <a:br>
              <a:rPr b="0" i="0" lang="en-US" sz="1140" u="none" cap="none" strike="noStrike">
                <a:solidFill>
                  <a:srgbClr val="22301F"/>
                </a:solidFill>
                <a:latin typeface="Arial"/>
                <a:ea typeface="Arial"/>
                <a:cs typeface="Arial"/>
                <a:sym typeface="Arial"/>
              </a:rPr>
            </a:br>
            <a:r>
              <a:rPr b="0" i="0" lang="en-US" sz="1140" u="none" cap="none" strike="noStrike">
                <a:solidFill>
                  <a:srgbClr val="22301F"/>
                </a:solidFill>
                <a:latin typeface="Arial"/>
                <a:ea typeface="Arial"/>
                <a:cs typeface="Arial"/>
                <a:sym typeface="Arial"/>
              </a:rPr>
              <a:t>stress through the structure</a:t>
            </a:r>
            <a:endParaRPr b="0" i="0" sz="1140" u="none" cap="none" strike="noStrike">
              <a:solidFill>
                <a:srgbClr val="22301F"/>
              </a:solidFill>
              <a:latin typeface="Arial"/>
              <a:ea typeface="Arial"/>
              <a:cs typeface="Arial"/>
              <a:sym typeface="Arial"/>
            </a:endParaRPr>
          </a:p>
          <a:p>
            <a:pPr indent="0" lvl="0" marL="914400" marR="0" rtl="0" algn="l">
              <a:lnSpc>
                <a:spcPct val="115000"/>
              </a:lnSpc>
              <a:spcBef>
                <a:spcPts val="0"/>
              </a:spcBef>
              <a:spcAft>
                <a:spcPts val="0"/>
              </a:spcAft>
              <a:buNone/>
            </a:pPr>
            <a:r>
              <a:t/>
            </a:r>
            <a:endParaRPr sz="1140">
              <a:solidFill>
                <a:srgbClr val="22301F"/>
              </a:solidFill>
            </a:endParaRPr>
          </a:p>
          <a:p>
            <a:pPr indent="-300990" lvl="0" marL="9144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Rounded form helps wind move </a:t>
            </a:r>
            <a:br>
              <a:rPr b="0" i="0" lang="en-US" sz="1140" u="none" cap="none" strike="noStrike">
                <a:solidFill>
                  <a:srgbClr val="22301F"/>
                </a:solidFill>
                <a:latin typeface="Arial"/>
                <a:ea typeface="Arial"/>
                <a:cs typeface="Arial"/>
                <a:sym typeface="Arial"/>
              </a:rPr>
            </a:br>
            <a:r>
              <a:rPr b="0" i="0" lang="en-US" sz="1140" u="none" cap="none" strike="noStrike">
                <a:solidFill>
                  <a:srgbClr val="22301F"/>
                </a:solidFill>
                <a:latin typeface="Arial"/>
                <a:ea typeface="Arial"/>
                <a:cs typeface="Arial"/>
                <a:sym typeface="Arial"/>
              </a:rPr>
              <a:t>around the greenhouse</a:t>
            </a:r>
            <a:endParaRPr b="0" i="0" sz="1140" u="none" cap="none" strike="noStrike">
              <a:solidFill>
                <a:srgbClr val="22301F"/>
              </a:solidFill>
              <a:latin typeface="Arial"/>
              <a:ea typeface="Arial"/>
              <a:cs typeface="Arial"/>
              <a:sym typeface="Arial"/>
            </a:endParaRPr>
          </a:p>
          <a:p>
            <a:pPr indent="0" lvl="0" marL="914400" marR="0" rtl="0" algn="l">
              <a:lnSpc>
                <a:spcPct val="115000"/>
              </a:lnSpc>
              <a:spcBef>
                <a:spcPts val="0"/>
              </a:spcBef>
              <a:spcAft>
                <a:spcPts val="0"/>
              </a:spcAft>
              <a:buNone/>
            </a:pPr>
            <a:r>
              <a:t/>
            </a:r>
            <a:endParaRPr sz="1140">
              <a:solidFill>
                <a:srgbClr val="22301F"/>
              </a:solidFill>
            </a:endParaRPr>
          </a:p>
          <a:p>
            <a:pPr indent="-300990" lvl="0" marL="9144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Rigid polycarbonate panels </a:t>
            </a:r>
            <a:br>
              <a:rPr b="0" i="0" lang="en-US" sz="1140" u="none" cap="none" strike="noStrike">
                <a:solidFill>
                  <a:srgbClr val="22301F"/>
                </a:solidFill>
                <a:latin typeface="Arial"/>
                <a:ea typeface="Arial"/>
                <a:cs typeface="Arial"/>
                <a:sym typeface="Arial"/>
              </a:rPr>
            </a:br>
            <a:r>
              <a:rPr b="0" i="0" lang="en-US" sz="1140" u="none" cap="none" strike="noStrike">
                <a:solidFill>
                  <a:srgbClr val="22301F"/>
                </a:solidFill>
                <a:latin typeface="Arial"/>
                <a:ea typeface="Arial"/>
                <a:cs typeface="Arial"/>
                <a:sym typeface="Arial"/>
              </a:rPr>
              <a:t>are more durable than plastic film</a:t>
            </a:r>
            <a:endParaRPr b="0" i="0" sz="1140" u="none" cap="none" strike="noStrike">
              <a:solidFill>
                <a:schemeClr val="dk1"/>
              </a:solidFill>
              <a:latin typeface="Arial"/>
              <a:ea typeface="Arial"/>
              <a:cs typeface="Arial"/>
              <a:sym typeface="Arial"/>
            </a:endParaRPr>
          </a:p>
        </p:txBody>
      </p:sp>
      <p:sp>
        <p:nvSpPr>
          <p:cNvPr id="50" name="Google Shape;50;p10"/>
          <p:cNvSpPr/>
          <p:nvPr/>
        </p:nvSpPr>
        <p:spPr>
          <a:xfrm>
            <a:off x="6519672" y="2651760"/>
            <a:ext cx="4343400" cy="256032"/>
          </a:xfrm>
          <a:prstGeom prst="rect">
            <a:avLst/>
          </a:prstGeom>
          <a:noFill/>
          <a:ln>
            <a:noFill/>
          </a:ln>
        </p:spPr>
        <p:txBody>
          <a:bodyPr anchorCtr="0" anchor="ctr" bIns="0" lIns="0" spcFirstLastPara="1" rIns="0" wrap="square" tIns="0">
            <a:noAutofit/>
          </a:bodyPr>
          <a:lstStyle/>
          <a:p>
            <a:pPr indent="0" lvl="0" marL="0" rtl="0" algn="l">
              <a:lnSpc>
                <a:spcPct val="115000"/>
              </a:lnSpc>
              <a:spcBef>
                <a:spcPts val="0"/>
              </a:spcBef>
              <a:spcAft>
                <a:spcPts val="0"/>
              </a:spcAft>
              <a:buClr>
                <a:srgbClr val="22301F"/>
              </a:buClr>
              <a:buSzPts val="1140"/>
              <a:buFont typeface="Arial"/>
              <a:buNone/>
            </a:pPr>
            <a:r>
              <a:rPr b="1" lang="en-US" sz="1500">
                <a:solidFill>
                  <a:srgbClr val="22301F"/>
                </a:solidFill>
              </a:rPr>
              <a:t>Designed for Snow, Wind, Hail, Heat, </a:t>
            </a:r>
            <a:br>
              <a:rPr b="1" lang="en-US" sz="1500">
                <a:solidFill>
                  <a:srgbClr val="22301F"/>
                </a:solidFill>
              </a:rPr>
            </a:br>
            <a:r>
              <a:rPr b="1" lang="en-US" sz="1500">
                <a:solidFill>
                  <a:srgbClr val="22301F"/>
                </a:solidFill>
              </a:rPr>
              <a:t>Cold, and Wildlife Pressure</a:t>
            </a:r>
            <a:endParaRPr b="1" i="0" sz="1500" u="none" cap="none" strike="noStrike">
              <a:solidFill>
                <a:schemeClr val="dk1"/>
              </a:solidFill>
            </a:endParaRPr>
          </a:p>
        </p:txBody>
      </p:sp>
      <p:sp>
        <p:nvSpPr>
          <p:cNvPr id="51" name="Google Shape;51;p10"/>
          <p:cNvSpPr/>
          <p:nvPr/>
        </p:nvSpPr>
        <p:spPr>
          <a:xfrm>
            <a:off x="6373375" y="5929125"/>
            <a:ext cx="4800600" cy="27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F665A"/>
              </a:buClr>
              <a:buSzPts val="880"/>
              <a:buFont typeface="Arial"/>
              <a:buNone/>
            </a:pPr>
            <a:r>
              <a:rPr lang="en-US" sz="880">
                <a:solidFill>
                  <a:srgbClr val="5F665A"/>
                </a:solidFill>
              </a:rPr>
              <a:t>*Potentially more depending on dome size, foundation, or additional engineering modifications</a:t>
            </a:r>
            <a:endParaRPr b="0" i="0" sz="880" u="none" cap="none" strike="noStrike">
              <a:solidFill>
                <a:schemeClr val="dk1"/>
              </a:solidFill>
              <a:latin typeface="Arial"/>
              <a:ea typeface="Arial"/>
              <a:cs typeface="Arial"/>
              <a:sym typeface="Arial"/>
            </a:endParaRPr>
          </a:p>
        </p:txBody>
      </p:sp>
      <p:pic>
        <p:nvPicPr>
          <p:cNvPr id="52" name="Google Shape;52;p10" title="snow_dome.png"/>
          <p:cNvPicPr preferRelativeResize="0"/>
          <p:nvPr/>
        </p:nvPicPr>
        <p:blipFill>
          <a:blip r:embed="rId3">
            <a:alphaModFix/>
          </a:blip>
          <a:stretch>
            <a:fillRect/>
          </a:stretch>
        </p:blipFill>
        <p:spPr>
          <a:xfrm>
            <a:off x="6533426" y="3200402"/>
            <a:ext cx="4480499" cy="249627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pic>
        <p:nvPicPr>
          <p:cNvPr id="424" name="Google Shape;424;p21" title="gravel_foundation.png"/>
          <p:cNvPicPr preferRelativeResize="0"/>
          <p:nvPr/>
        </p:nvPicPr>
        <p:blipFill>
          <a:blip r:embed="rId3">
            <a:alphaModFix/>
          </a:blip>
          <a:stretch>
            <a:fillRect/>
          </a:stretch>
        </p:blipFill>
        <p:spPr>
          <a:xfrm>
            <a:off x="8189275" y="1500347"/>
            <a:ext cx="3103575" cy="4350945"/>
          </a:xfrm>
          <a:prstGeom prst="rect">
            <a:avLst/>
          </a:prstGeom>
          <a:noFill/>
          <a:ln>
            <a:noFill/>
          </a:ln>
        </p:spPr>
      </p:pic>
      <p:sp>
        <p:nvSpPr>
          <p:cNvPr id="425" name="Google Shape;425;p21"/>
          <p:cNvSpPr/>
          <p:nvPr/>
        </p:nvSpPr>
        <p:spPr>
          <a:xfrm>
            <a:off x="502920" y="393192"/>
            <a:ext cx="9052560" cy="4114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2800"/>
              <a:buFont typeface="Arial"/>
              <a:buNone/>
            </a:pPr>
            <a:r>
              <a:rPr b="1" i="0" lang="en-US" sz="2800" u="none" cap="none" strike="noStrike">
                <a:solidFill>
                  <a:srgbClr val="386641"/>
                </a:solidFill>
                <a:latin typeface="Arial"/>
                <a:ea typeface="Arial"/>
                <a:cs typeface="Arial"/>
                <a:sym typeface="Arial"/>
              </a:rPr>
              <a:t>Appendix C: </a:t>
            </a:r>
            <a:r>
              <a:rPr b="1" lang="en-US" sz="2800">
                <a:solidFill>
                  <a:srgbClr val="386641"/>
                </a:solidFill>
              </a:rPr>
              <a:t>F</a:t>
            </a:r>
            <a:r>
              <a:rPr b="1" i="0" lang="en-US" sz="2800" u="none" cap="none" strike="noStrike">
                <a:solidFill>
                  <a:srgbClr val="386641"/>
                </a:solidFill>
                <a:latin typeface="Arial"/>
                <a:ea typeface="Arial"/>
                <a:cs typeface="Arial"/>
                <a:sym typeface="Arial"/>
              </a:rPr>
              <a:t>oundation and </a:t>
            </a:r>
            <a:r>
              <a:rPr b="1" lang="en-US" sz="2800">
                <a:solidFill>
                  <a:srgbClr val="386641"/>
                </a:solidFill>
              </a:rPr>
              <a:t>A</a:t>
            </a:r>
            <a:r>
              <a:rPr b="1" i="0" lang="en-US" sz="2800" u="none" cap="none" strike="noStrike">
                <a:solidFill>
                  <a:srgbClr val="386641"/>
                </a:solidFill>
                <a:latin typeface="Arial"/>
                <a:ea typeface="Arial"/>
                <a:cs typeface="Arial"/>
                <a:sym typeface="Arial"/>
              </a:rPr>
              <a:t>nchoring </a:t>
            </a:r>
            <a:r>
              <a:rPr b="1" lang="en-US" sz="2800">
                <a:solidFill>
                  <a:srgbClr val="386641"/>
                </a:solidFill>
              </a:rPr>
              <a:t>O</a:t>
            </a:r>
            <a:r>
              <a:rPr b="1" i="0" lang="en-US" sz="2800" u="none" cap="none" strike="noStrike">
                <a:solidFill>
                  <a:srgbClr val="386641"/>
                </a:solidFill>
                <a:latin typeface="Arial"/>
                <a:ea typeface="Arial"/>
                <a:cs typeface="Arial"/>
                <a:sym typeface="Arial"/>
              </a:rPr>
              <a:t>ptions</a:t>
            </a:r>
            <a:endParaRPr b="0" i="0" sz="2800" u="none" cap="none" strike="noStrike">
              <a:solidFill>
                <a:schemeClr val="dk1"/>
              </a:solidFill>
              <a:latin typeface="Arial"/>
              <a:ea typeface="Arial"/>
              <a:cs typeface="Arial"/>
              <a:sym typeface="Arial"/>
            </a:endParaRPr>
          </a:p>
        </p:txBody>
      </p:sp>
      <p:sp>
        <p:nvSpPr>
          <p:cNvPr id="426" name="Google Shape;426;p21"/>
          <p:cNvSpPr/>
          <p:nvPr/>
        </p:nvSpPr>
        <p:spPr>
          <a:xfrm rot="5400000">
            <a:off x="290793" y="1980372"/>
            <a:ext cx="4391100" cy="3400500"/>
          </a:xfrm>
          <a:prstGeom prst="round2SameRect">
            <a:avLst>
              <a:gd fmla="val 16667" name="adj1"/>
              <a:gd fmla="val 0" name="adj2"/>
            </a:avLst>
          </a:prstGeom>
          <a:solidFill>
            <a:srgbClr val="FFFDF7"/>
          </a:solidFill>
          <a:ln cap="flat" cmpd="sng" w="10150">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21"/>
          <p:cNvSpPr/>
          <p:nvPr/>
        </p:nvSpPr>
        <p:spPr>
          <a:xfrm>
            <a:off x="757593" y="1481262"/>
            <a:ext cx="109800" cy="4389000"/>
          </a:xfrm>
          <a:prstGeom prst="rect">
            <a:avLst/>
          </a:prstGeom>
          <a:solidFill>
            <a:srgbClr val="386641"/>
          </a:solidFill>
          <a:ln cap="flat" cmpd="sng" w="12700">
            <a:solidFill>
              <a:srgbClr val="38664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21"/>
          <p:cNvSpPr/>
          <p:nvPr/>
        </p:nvSpPr>
        <p:spPr>
          <a:xfrm>
            <a:off x="1013625" y="2029902"/>
            <a:ext cx="2953500" cy="3675900"/>
          </a:xfrm>
          <a:prstGeom prst="rect">
            <a:avLst/>
          </a:prstGeom>
          <a:noFill/>
          <a:ln>
            <a:noFill/>
          </a:ln>
        </p:spPr>
        <p:txBody>
          <a:bodyPr anchorCtr="0" anchor="ctr" bIns="0" lIns="0" spcFirstLastPara="1" rIns="0" wrap="square" tIns="0">
            <a:normAutofit/>
          </a:bodyPr>
          <a:lstStyle/>
          <a:p>
            <a:pPr indent="-300990" lvl="0" marL="9144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Securely anchors the greenhouse to the ground</a:t>
            </a:r>
            <a:endParaRPr b="0" i="0" sz="1140" u="none" cap="none" strike="noStrike">
              <a:solidFill>
                <a:srgbClr val="22301F"/>
              </a:solidFill>
              <a:latin typeface="Arial"/>
              <a:ea typeface="Arial"/>
              <a:cs typeface="Arial"/>
              <a:sym typeface="Arial"/>
            </a:endParaRPr>
          </a:p>
          <a:p>
            <a:pPr indent="0" lvl="0" marL="914400" marR="0" rtl="0" algn="l">
              <a:lnSpc>
                <a:spcPct val="115000"/>
              </a:lnSpc>
              <a:spcBef>
                <a:spcPts val="0"/>
              </a:spcBef>
              <a:spcAft>
                <a:spcPts val="0"/>
              </a:spcAft>
              <a:buNone/>
            </a:pPr>
            <a:r>
              <a:t/>
            </a:r>
            <a:endParaRPr sz="1140">
              <a:solidFill>
                <a:srgbClr val="22301F"/>
              </a:solidFill>
            </a:endParaRPr>
          </a:p>
          <a:p>
            <a:pPr indent="-300990" lvl="0" marL="9144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Supports long-term </a:t>
            </a:r>
            <a:br>
              <a:rPr b="0" i="0" lang="en-US" sz="1140" u="none" cap="none" strike="noStrike">
                <a:solidFill>
                  <a:srgbClr val="22301F"/>
                </a:solidFill>
                <a:latin typeface="Arial"/>
                <a:ea typeface="Arial"/>
                <a:cs typeface="Arial"/>
                <a:sym typeface="Arial"/>
              </a:rPr>
            </a:br>
            <a:r>
              <a:rPr b="0" i="0" lang="en-US" sz="1140" u="none" cap="none" strike="noStrike">
                <a:solidFill>
                  <a:srgbClr val="22301F"/>
                </a:solidFill>
                <a:latin typeface="Arial"/>
                <a:ea typeface="Arial"/>
                <a:cs typeface="Arial"/>
                <a:sym typeface="Arial"/>
              </a:rPr>
              <a:t>durability and stability</a:t>
            </a:r>
            <a:endParaRPr b="0" i="0" sz="1140" u="none" cap="none" strike="noStrike">
              <a:solidFill>
                <a:srgbClr val="22301F"/>
              </a:solidFill>
              <a:latin typeface="Arial"/>
              <a:ea typeface="Arial"/>
              <a:cs typeface="Arial"/>
              <a:sym typeface="Arial"/>
            </a:endParaRPr>
          </a:p>
          <a:p>
            <a:pPr indent="0" lvl="0" marL="914400" marR="0" rtl="0" algn="l">
              <a:lnSpc>
                <a:spcPct val="115000"/>
              </a:lnSpc>
              <a:spcBef>
                <a:spcPts val="0"/>
              </a:spcBef>
              <a:spcAft>
                <a:spcPts val="0"/>
              </a:spcAft>
              <a:buNone/>
            </a:pPr>
            <a:r>
              <a:t/>
            </a:r>
            <a:endParaRPr sz="1140">
              <a:solidFill>
                <a:srgbClr val="22301F"/>
              </a:solidFill>
            </a:endParaRPr>
          </a:p>
          <a:p>
            <a:pPr indent="-300990" lvl="0" marL="9144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Helps address site-specific </a:t>
            </a:r>
            <a:br>
              <a:rPr b="0" i="0" lang="en-US" sz="1140" u="none" cap="none" strike="noStrike">
                <a:solidFill>
                  <a:srgbClr val="22301F"/>
                </a:solidFill>
                <a:latin typeface="Arial"/>
                <a:ea typeface="Arial"/>
                <a:cs typeface="Arial"/>
                <a:sym typeface="Arial"/>
              </a:rPr>
            </a:br>
            <a:r>
              <a:rPr b="0" i="0" lang="en-US" sz="1140" u="none" cap="none" strike="noStrike">
                <a:solidFill>
                  <a:srgbClr val="22301F"/>
                </a:solidFill>
                <a:latin typeface="Arial"/>
                <a:ea typeface="Arial"/>
                <a:cs typeface="Arial"/>
                <a:sym typeface="Arial"/>
              </a:rPr>
              <a:t>soil, drainage, frost, </a:t>
            </a:r>
            <a:br>
              <a:rPr b="0" i="0" lang="en-US" sz="1140" u="none" cap="none" strike="noStrike">
                <a:solidFill>
                  <a:srgbClr val="22301F"/>
                </a:solidFill>
                <a:latin typeface="Arial"/>
                <a:ea typeface="Arial"/>
                <a:cs typeface="Arial"/>
                <a:sym typeface="Arial"/>
              </a:rPr>
            </a:br>
            <a:r>
              <a:rPr b="0" i="0" lang="en-US" sz="1140" u="none" cap="none" strike="noStrike">
                <a:solidFill>
                  <a:srgbClr val="22301F"/>
                </a:solidFill>
                <a:latin typeface="Arial"/>
                <a:ea typeface="Arial"/>
                <a:cs typeface="Arial"/>
                <a:sym typeface="Arial"/>
              </a:rPr>
              <a:t>and wind conditions</a:t>
            </a:r>
            <a:endParaRPr b="0" i="0" sz="1140" u="none" cap="none" strike="noStrike">
              <a:solidFill>
                <a:srgbClr val="22301F"/>
              </a:solidFill>
              <a:latin typeface="Arial"/>
              <a:ea typeface="Arial"/>
              <a:cs typeface="Arial"/>
              <a:sym typeface="Arial"/>
            </a:endParaRPr>
          </a:p>
          <a:p>
            <a:pPr indent="0" lvl="0" marL="914400" marR="0" rtl="0" algn="l">
              <a:lnSpc>
                <a:spcPct val="115000"/>
              </a:lnSpc>
              <a:spcBef>
                <a:spcPts val="0"/>
              </a:spcBef>
              <a:spcAft>
                <a:spcPts val="0"/>
              </a:spcAft>
              <a:buNone/>
            </a:pPr>
            <a:r>
              <a:t/>
            </a:r>
            <a:endParaRPr sz="1140">
              <a:solidFill>
                <a:srgbClr val="22301F"/>
              </a:solidFill>
            </a:endParaRPr>
          </a:p>
          <a:p>
            <a:pPr indent="-300990" lvl="0" marL="9144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Can be reviewed as part </a:t>
            </a:r>
            <a:br>
              <a:rPr b="0" i="0" lang="en-US" sz="1140" u="none" cap="none" strike="noStrike">
                <a:solidFill>
                  <a:srgbClr val="22301F"/>
                </a:solidFill>
                <a:latin typeface="Arial"/>
                <a:ea typeface="Arial"/>
                <a:cs typeface="Arial"/>
                <a:sym typeface="Arial"/>
              </a:rPr>
            </a:br>
            <a:r>
              <a:rPr b="0" i="0" lang="en-US" sz="1140" u="none" cap="none" strike="noStrike">
                <a:solidFill>
                  <a:srgbClr val="22301F"/>
                </a:solidFill>
                <a:latin typeface="Arial"/>
                <a:ea typeface="Arial"/>
                <a:cs typeface="Arial"/>
                <a:sym typeface="Arial"/>
              </a:rPr>
              <a:t>of the board’s technical documentation</a:t>
            </a:r>
            <a:endParaRPr b="0" i="0" sz="1140" u="none" cap="none" strike="noStrike">
              <a:solidFill>
                <a:schemeClr val="dk1"/>
              </a:solidFill>
              <a:latin typeface="Arial"/>
              <a:ea typeface="Arial"/>
              <a:cs typeface="Arial"/>
              <a:sym typeface="Arial"/>
            </a:endParaRPr>
          </a:p>
        </p:txBody>
      </p:sp>
      <p:sp>
        <p:nvSpPr>
          <p:cNvPr id="429" name="Google Shape;429;p21"/>
          <p:cNvSpPr/>
          <p:nvPr/>
        </p:nvSpPr>
        <p:spPr>
          <a:xfrm>
            <a:off x="910341" y="2029904"/>
            <a:ext cx="2971800" cy="255900"/>
          </a:xfrm>
          <a:prstGeom prst="rect">
            <a:avLst/>
          </a:prstGeom>
          <a:noFill/>
          <a:ln>
            <a:noFill/>
          </a:ln>
        </p:spPr>
        <p:txBody>
          <a:bodyPr anchorCtr="0" anchor="ctr" bIns="0" lIns="0" spcFirstLastPara="1" rIns="0" wrap="square" tIns="0">
            <a:noAutofit/>
          </a:bodyPr>
          <a:lstStyle/>
          <a:p>
            <a:pPr indent="0" lvl="0" marL="457200" marR="0" rtl="0" algn="l">
              <a:spcBef>
                <a:spcPts val="0"/>
              </a:spcBef>
              <a:spcAft>
                <a:spcPts val="0"/>
              </a:spcAft>
              <a:buClr>
                <a:srgbClr val="22301F"/>
              </a:buClr>
              <a:buSzPts val="1500"/>
              <a:buFont typeface="Arial"/>
              <a:buNone/>
            </a:pPr>
            <a:r>
              <a:rPr b="1" i="0" lang="en-US" sz="1500" u="none" cap="none" strike="noStrike">
                <a:solidFill>
                  <a:srgbClr val="22301F"/>
                </a:solidFill>
                <a:latin typeface="Arial"/>
                <a:ea typeface="Arial"/>
                <a:cs typeface="Arial"/>
                <a:sym typeface="Arial"/>
              </a:rPr>
              <a:t>Purpose of </a:t>
            </a:r>
            <a:r>
              <a:rPr b="1" lang="en-US" sz="1500">
                <a:solidFill>
                  <a:srgbClr val="22301F"/>
                </a:solidFill>
              </a:rPr>
              <a:t>T</a:t>
            </a:r>
            <a:r>
              <a:rPr b="1" i="0" lang="en-US" sz="1500" u="none" cap="none" strike="noStrike">
                <a:solidFill>
                  <a:srgbClr val="22301F"/>
                </a:solidFill>
                <a:latin typeface="Arial"/>
                <a:ea typeface="Arial"/>
                <a:cs typeface="Arial"/>
                <a:sym typeface="Arial"/>
              </a:rPr>
              <a:t>he </a:t>
            </a:r>
            <a:r>
              <a:rPr b="1" lang="en-US" sz="1500">
                <a:solidFill>
                  <a:srgbClr val="22301F"/>
                </a:solidFill>
              </a:rPr>
              <a:t>F</a:t>
            </a:r>
            <a:r>
              <a:rPr b="1" i="0" lang="en-US" sz="1500" u="none" cap="none" strike="noStrike">
                <a:solidFill>
                  <a:srgbClr val="22301F"/>
                </a:solidFill>
                <a:latin typeface="Arial"/>
                <a:ea typeface="Arial"/>
                <a:cs typeface="Arial"/>
                <a:sym typeface="Arial"/>
              </a:rPr>
              <a:t>oundation</a:t>
            </a:r>
            <a:endParaRPr b="0" i="0" sz="1500" u="none" cap="none" strike="noStrike">
              <a:solidFill>
                <a:schemeClr val="dk1"/>
              </a:solidFill>
              <a:latin typeface="Arial"/>
              <a:ea typeface="Arial"/>
              <a:cs typeface="Arial"/>
              <a:sym typeface="Arial"/>
            </a:endParaRPr>
          </a:p>
        </p:txBody>
      </p:sp>
      <p:sp>
        <p:nvSpPr>
          <p:cNvPr id="430" name="Google Shape;430;p21"/>
          <p:cNvSpPr/>
          <p:nvPr/>
        </p:nvSpPr>
        <p:spPr>
          <a:xfrm rot="5400000">
            <a:off x="4019475" y="1980447"/>
            <a:ext cx="4400700" cy="3390900"/>
          </a:xfrm>
          <a:prstGeom prst="round2SameRect">
            <a:avLst>
              <a:gd fmla="val 16667" name="adj1"/>
              <a:gd fmla="val 0" name="adj2"/>
            </a:avLst>
          </a:prstGeom>
          <a:solidFill>
            <a:srgbClr val="FFFDF7"/>
          </a:solidFill>
          <a:ln cap="flat" cmpd="sng" w="10150">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21"/>
          <p:cNvSpPr/>
          <p:nvPr/>
        </p:nvSpPr>
        <p:spPr>
          <a:xfrm>
            <a:off x="4480560" y="1481262"/>
            <a:ext cx="109800" cy="4389000"/>
          </a:xfrm>
          <a:prstGeom prst="rect">
            <a:avLst/>
          </a:prstGeom>
          <a:solidFill>
            <a:srgbClr val="5D4127"/>
          </a:solidFill>
          <a:ln cap="flat" cmpd="sng" w="12700">
            <a:solidFill>
              <a:srgbClr val="5D41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21"/>
          <p:cNvSpPr/>
          <p:nvPr/>
        </p:nvSpPr>
        <p:spPr>
          <a:xfrm>
            <a:off x="4736592" y="2029902"/>
            <a:ext cx="2953500" cy="3675900"/>
          </a:xfrm>
          <a:prstGeom prst="rect">
            <a:avLst/>
          </a:prstGeom>
          <a:noFill/>
          <a:ln>
            <a:noFill/>
          </a:ln>
        </p:spPr>
        <p:txBody>
          <a:bodyPr anchorCtr="0" anchor="ctr" bIns="0" lIns="0" spcFirstLastPara="1" rIns="0" wrap="square" tIns="0">
            <a:normAutofit/>
          </a:bodyPr>
          <a:lstStyle/>
          <a:p>
            <a:pPr indent="-300990" lvl="0" marL="4572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Compacted gravel ring</a:t>
            </a:r>
            <a:endParaRPr b="0" i="0" sz="1140" u="none" cap="none" strike="noStrike">
              <a:solidFill>
                <a:srgbClr val="22301F"/>
              </a:solidFill>
              <a:latin typeface="Arial"/>
              <a:ea typeface="Arial"/>
              <a:cs typeface="Arial"/>
              <a:sym typeface="Arial"/>
            </a:endParaRPr>
          </a:p>
          <a:p>
            <a:pPr indent="0" lvl="0" marL="914400" marR="0" rtl="0" algn="l">
              <a:lnSpc>
                <a:spcPct val="115000"/>
              </a:lnSpc>
              <a:spcBef>
                <a:spcPts val="0"/>
              </a:spcBef>
              <a:spcAft>
                <a:spcPts val="0"/>
              </a:spcAft>
              <a:buNone/>
            </a:pPr>
            <a:r>
              <a:t/>
            </a:r>
            <a:endParaRPr sz="1140">
              <a:solidFill>
                <a:srgbClr val="22301F"/>
              </a:solidFill>
            </a:endParaRPr>
          </a:p>
          <a:p>
            <a:pPr indent="-300990" lvl="0" marL="4572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Concrete piers/Sonotubes at foundation vertices with landscape</a:t>
            </a:r>
            <a:r>
              <a:rPr lang="en-US" sz="1140">
                <a:solidFill>
                  <a:srgbClr val="22301F"/>
                </a:solidFill>
              </a:rPr>
              <a:t> </a:t>
            </a:r>
            <a:r>
              <a:rPr b="0" i="0" lang="en-US" sz="1140" u="none" cap="none" strike="noStrike">
                <a:solidFill>
                  <a:srgbClr val="22301F"/>
                </a:solidFill>
                <a:latin typeface="Arial"/>
                <a:ea typeface="Arial"/>
                <a:cs typeface="Arial"/>
                <a:sym typeface="Arial"/>
              </a:rPr>
              <a:t>timbers or compacted gravel between</a:t>
            </a:r>
            <a:endParaRPr b="0" i="0" sz="1140" u="none" cap="none" strike="noStrike">
              <a:solidFill>
                <a:srgbClr val="22301F"/>
              </a:solidFill>
              <a:latin typeface="Arial"/>
              <a:ea typeface="Arial"/>
              <a:cs typeface="Arial"/>
              <a:sym typeface="Arial"/>
            </a:endParaRPr>
          </a:p>
          <a:p>
            <a:pPr indent="0" lvl="0" marL="914400" marR="0" rtl="0" algn="l">
              <a:lnSpc>
                <a:spcPct val="115000"/>
              </a:lnSpc>
              <a:spcBef>
                <a:spcPts val="0"/>
              </a:spcBef>
              <a:spcAft>
                <a:spcPts val="0"/>
              </a:spcAft>
              <a:buNone/>
            </a:pPr>
            <a:r>
              <a:t/>
            </a:r>
            <a:endParaRPr sz="1140">
              <a:solidFill>
                <a:srgbClr val="22301F"/>
              </a:solidFill>
            </a:endParaRPr>
          </a:p>
          <a:p>
            <a:pPr indent="-300990" lvl="0" marL="4572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Full insulated concrete form (ICF) foundation</a:t>
            </a:r>
            <a:endParaRPr b="0" i="0" sz="1140" u="none" cap="none" strike="noStrike">
              <a:solidFill>
                <a:srgbClr val="22301F"/>
              </a:solidFill>
              <a:latin typeface="Arial"/>
              <a:ea typeface="Arial"/>
              <a:cs typeface="Arial"/>
              <a:sym typeface="Arial"/>
            </a:endParaRPr>
          </a:p>
          <a:p>
            <a:pPr indent="0" lvl="0" marL="914400" marR="0" rtl="0" algn="l">
              <a:lnSpc>
                <a:spcPct val="115000"/>
              </a:lnSpc>
              <a:spcBef>
                <a:spcPts val="0"/>
              </a:spcBef>
              <a:spcAft>
                <a:spcPts val="0"/>
              </a:spcAft>
              <a:buNone/>
            </a:pPr>
            <a:r>
              <a:t/>
            </a:r>
            <a:endParaRPr sz="1140">
              <a:solidFill>
                <a:srgbClr val="22301F"/>
              </a:solidFill>
            </a:endParaRPr>
          </a:p>
          <a:p>
            <a:pPr indent="-300990" lvl="0" marL="457200" marR="0" rtl="0" algn="l">
              <a:lnSpc>
                <a:spcPct val="115000"/>
              </a:lnSpc>
              <a:spcBef>
                <a:spcPts val="0"/>
              </a:spcBef>
              <a:spcAft>
                <a:spcPts val="0"/>
              </a:spcAft>
              <a:buClr>
                <a:srgbClr val="22301F"/>
              </a:buClr>
              <a:buSzPts val="1140"/>
              <a:buFont typeface="Arial"/>
              <a:buChar char="●"/>
            </a:pPr>
            <a:r>
              <a:rPr lang="en-US" sz="1140">
                <a:solidFill>
                  <a:srgbClr val="22301F"/>
                </a:solidFill>
              </a:rPr>
              <a:t>I</a:t>
            </a:r>
            <a:r>
              <a:rPr b="0" i="0" lang="en-US" sz="1140" u="none" cap="none" strike="noStrike">
                <a:solidFill>
                  <a:srgbClr val="22301F"/>
                </a:solidFill>
                <a:latin typeface="Arial"/>
                <a:ea typeface="Arial"/>
                <a:cs typeface="Arial"/>
                <a:sym typeface="Arial"/>
              </a:rPr>
              <a:t>nsulated wood foundation wall included in the dome design</a:t>
            </a:r>
            <a:endParaRPr b="0" i="0" sz="1140" u="none" cap="none" strike="noStrike">
              <a:solidFill>
                <a:schemeClr val="dk1"/>
              </a:solidFill>
              <a:latin typeface="Arial"/>
              <a:ea typeface="Arial"/>
              <a:cs typeface="Arial"/>
              <a:sym typeface="Arial"/>
            </a:endParaRPr>
          </a:p>
        </p:txBody>
      </p:sp>
      <p:sp>
        <p:nvSpPr>
          <p:cNvPr id="433" name="Google Shape;433;p21"/>
          <p:cNvSpPr/>
          <p:nvPr/>
        </p:nvSpPr>
        <p:spPr>
          <a:xfrm>
            <a:off x="4736592" y="2029904"/>
            <a:ext cx="2971800" cy="255900"/>
          </a:xfrm>
          <a:prstGeom prst="rect">
            <a:avLst/>
          </a:prstGeom>
          <a:noFill/>
          <a:ln>
            <a:noFill/>
          </a:ln>
        </p:spPr>
        <p:txBody>
          <a:bodyPr anchorCtr="0" anchor="ctr" bIns="0" lIns="0" spcFirstLastPara="1" rIns="0" wrap="square" tIns="0">
            <a:noAutofit/>
          </a:bodyPr>
          <a:lstStyle/>
          <a:p>
            <a:pPr indent="0" lvl="0" marL="457200" marR="0" rtl="0" algn="l">
              <a:spcBef>
                <a:spcPts val="0"/>
              </a:spcBef>
              <a:spcAft>
                <a:spcPts val="0"/>
              </a:spcAft>
              <a:buClr>
                <a:srgbClr val="22301F"/>
              </a:buClr>
              <a:buSzPts val="1500"/>
              <a:buFont typeface="Arial"/>
              <a:buNone/>
            </a:pPr>
            <a:r>
              <a:rPr b="1" lang="en-US" sz="1500">
                <a:solidFill>
                  <a:srgbClr val="22301F"/>
                </a:solidFill>
              </a:rPr>
              <a:t>Foundation O</a:t>
            </a:r>
            <a:r>
              <a:rPr b="1" i="0" lang="en-US" sz="1500" u="none" cap="none" strike="noStrike">
                <a:solidFill>
                  <a:srgbClr val="22301F"/>
                </a:solidFill>
                <a:latin typeface="Arial"/>
                <a:ea typeface="Arial"/>
                <a:cs typeface="Arial"/>
                <a:sym typeface="Arial"/>
              </a:rPr>
              <a:t>ptions</a:t>
            </a:r>
            <a:endParaRPr b="0" i="0" sz="1500" u="none" cap="none" strike="noStrike">
              <a:solidFill>
                <a:schemeClr val="dk1"/>
              </a:solidFill>
              <a:latin typeface="Arial"/>
              <a:ea typeface="Arial"/>
              <a:cs typeface="Arial"/>
              <a:sym typeface="Arial"/>
            </a:endParaRPr>
          </a:p>
        </p:txBody>
      </p:sp>
      <p:sp>
        <p:nvSpPr>
          <p:cNvPr id="434" name="Google Shape;434;p21"/>
          <p:cNvSpPr/>
          <p:nvPr/>
        </p:nvSpPr>
        <p:spPr>
          <a:xfrm>
            <a:off x="0" y="6565392"/>
            <a:ext cx="12191695" cy="292608"/>
          </a:xfrm>
          <a:prstGeom prst="rect">
            <a:avLst/>
          </a:prstGeom>
          <a:solidFill>
            <a:srgbClr val="386641"/>
          </a:solidFill>
          <a:ln cap="flat" cmpd="sng" w="12700">
            <a:solidFill>
              <a:srgbClr val="38664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21"/>
          <p:cNvSpPr/>
          <p:nvPr/>
        </p:nvSpPr>
        <p:spPr>
          <a:xfrm>
            <a:off x="411480" y="6620256"/>
            <a:ext cx="1828800" cy="1464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Growing Spaces</a:t>
            </a:r>
            <a:r>
              <a:rPr b="1" baseline="30000" i="0" lang="en-US" sz="850" u="none" cap="none" strike="noStrike">
                <a:solidFill>
                  <a:srgbClr val="FFFFFF"/>
                </a:solidFill>
                <a:latin typeface="Arial"/>
                <a:ea typeface="Arial"/>
                <a:cs typeface="Arial"/>
                <a:sym typeface="Arial"/>
              </a:rPr>
              <a:t>®</a:t>
            </a:r>
            <a:endParaRPr b="0" baseline="30000" i="0" sz="850" u="none" cap="none" strike="noStrike">
              <a:solidFill>
                <a:schemeClr val="dk1"/>
              </a:solidFill>
              <a:latin typeface="Arial"/>
              <a:ea typeface="Arial"/>
              <a:cs typeface="Arial"/>
              <a:sym typeface="Arial"/>
            </a:endParaRPr>
          </a:p>
        </p:txBody>
      </p:sp>
      <p:sp>
        <p:nvSpPr>
          <p:cNvPr id="436" name="Google Shape;436;p21"/>
          <p:cNvSpPr/>
          <p:nvPr/>
        </p:nvSpPr>
        <p:spPr>
          <a:xfrm>
            <a:off x="9235440" y="6620256"/>
            <a:ext cx="2560320" cy="146304"/>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FFFFFF"/>
              </a:buClr>
              <a:buSzPts val="850"/>
              <a:buFont typeface="Arial"/>
              <a:buNone/>
            </a:pPr>
            <a:r>
              <a:rPr b="0" i="0" lang="en-US" sz="850" u="none" cap="none" strike="noStrike">
                <a:solidFill>
                  <a:srgbClr val="FFFFFF"/>
                </a:solidFill>
                <a:latin typeface="Arial"/>
                <a:ea typeface="Arial"/>
                <a:cs typeface="Arial"/>
                <a:sym typeface="Arial"/>
              </a:rPr>
              <a:t>Appendix</a:t>
            </a:r>
            <a:endParaRPr b="0" i="0" sz="850" u="none" cap="none" strike="noStrike">
              <a:solidFill>
                <a:schemeClr val="dk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22"/>
          <p:cNvSpPr/>
          <p:nvPr/>
        </p:nvSpPr>
        <p:spPr>
          <a:xfrm>
            <a:off x="502920" y="393192"/>
            <a:ext cx="9052560" cy="4114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2800"/>
              <a:buFont typeface="Arial"/>
              <a:buNone/>
            </a:pPr>
            <a:r>
              <a:rPr b="1" i="0" lang="en-US" sz="2400" u="none" cap="none" strike="noStrike">
                <a:solidFill>
                  <a:srgbClr val="386641"/>
                </a:solidFill>
                <a:latin typeface="Arial"/>
                <a:ea typeface="Arial"/>
                <a:cs typeface="Arial"/>
                <a:sym typeface="Arial"/>
              </a:rPr>
              <a:t>Appendix D: </a:t>
            </a:r>
            <a:r>
              <a:rPr b="1" lang="en-US" sz="2400">
                <a:solidFill>
                  <a:srgbClr val="386641"/>
                </a:solidFill>
              </a:rPr>
              <a:t>W</a:t>
            </a:r>
            <a:r>
              <a:rPr b="1" i="0" lang="en-US" sz="2400" u="none" cap="none" strike="noStrike">
                <a:solidFill>
                  <a:srgbClr val="386641"/>
                </a:solidFill>
                <a:latin typeface="Arial"/>
                <a:ea typeface="Arial"/>
                <a:cs typeface="Arial"/>
                <a:sym typeface="Arial"/>
              </a:rPr>
              <a:t>eather </a:t>
            </a:r>
            <a:r>
              <a:rPr b="1" lang="en-US" sz="2400">
                <a:solidFill>
                  <a:srgbClr val="386641"/>
                </a:solidFill>
              </a:rPr>
              <a:t>R</a:t>
            </a:r>
            <a:r>
              <a:rPr b="1" i="0" lang="en-US" sz="2400" u="none" cap="none" strike="noStrike">
                <a:solidFill>
                  <a:srgbClr val="386641"/>
                </a:solidFill>
                <a:latin typeface="Arial"/>
                <a:ea typeface="Arial"/>
                <a:cs typeface="Arial"/>
                <a:sym typeface="Arial"/>
              </a:rPr>
              <a:t>esistance and </a:t>
            </a:r>
            <a:r>
              <a:rPr b="1" lang="en-US" sz="2400">
                <a:solidFill>
                  <a:srgbClr val="386641"/>
                </a:solidFill>
              </a:rPr>
              <a:t>L</a:t>
            </a:r>
            <a:r>
              <a:rPr b="1" i="0" lang="en-US" sz="2400" u="none" cap="none" strike="noStrike">
                <a:solidFill>
                  <a:srgbClr val="386641"/>
                </a:solidFill>
                <a:latin typeface="Arial"/>
                <a:ea typeface="Arial"/>
                <a:cs typeface="Arial"/>
                <a:sym typeface="Arial"/>
              </a:rPr>
              <a:t>ong-</a:t>
            </a:r>
            <a:r>
              <a:rPr b="1" lang="en-US" sz="2400">
                <a:solidFill>
                  <a:srgbClr val="386641"/>
                </a:solidFill>
              </a:rPr>
              <a:t>T</a:t>
            </a:r>
            <a:r>
              <a:rPr b="1" i="0" lang="en-US" sz="2400" u="none" cap="none" strike="noStrike">
                <a:solidFill>
                  <a:srgbClr val="386641"/>
                </a:solidFill>
                <a:latin typeface="Arial"/>
                <a:ea typeface="Arial"/>
                <a:cs typeface="Arial"/>
                <a:sym typeface="Arial"/>
              </a:rPr>
              <a:t>erm </a:t>
            </a:r>
            <a:r>
              <a:rPr b="1" lang="en-US" sz="2400">
                <a:solidFill>
                  <a:srgbClr val="386641"/>
                </a:solidFill>
              </a:rPr>
              <a:t>M</a:t>
            </a:r>
            <a:r>
              <a:rPr b="1" i="0" lang="en-US" sz="2400" u="none" cap="none" strike="noStrike">
                <a:solidFill>
                  <a:srgbClr val="386641"/>
                </a:solidFill>
                <a:latin typeface="Arial"/>
                <a:ea typeface="Arial"/>
                <a:cs typeface="Arial"/>
                <a:sym typeface="Arial"/>
              </a:rPr>
              <a:t>aintenance</a:t>
            </a:r>
            <a:endParaRPr b="0" i="0" sz="2400" u="none" cap="none" strike="noStrike">
              <a:solidFill>
                <a:schemeClr val="dk1"/>
              </a:solidFill>
              <a:latin typeface="Arial"/>
              <a:ea typeface="Arial"/>
              <a:cs typeface="Arial"/>
              <a:sym typeface="Arial"/>
            </a:endParaRPr>
          </a:p>
        </p:txBody>
      </p:sp>
      <p:sp>
        <p:nvSpPr>
          <p:cNvPr id="443" name="Google Shape;443;p22"/>
          <p:cNvSpPr/>
          <p:nvPr/>
        </p:nvSpPr>
        <p:spPr>
          <a:xfrm rot="5400000">
            <a:off x="1153388" y="1280963"/>
            <a:ext cx="4419600" cy="4819500"/>
          </a:xfrm>
          <a:prstGeom prst="round2SameRect">
            <a:avLst>
              <a:gd fmla="val 16667" name="adj1"/>
              <a:gd fmla="val 0" name="adj2"/>
            </a:avLst>
          </a:prstGeom>
          <a:solidFill>
            <a:srgbClr val="FFFDF7"/>
          </a:solidFill>
          <a:ln cap="flat" cmpd="sng" w="10150">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22"/>
          <p:cNvSpPr/>
          <p:nvPr/>
        </p:nvSpPr>
        <p:spPr>
          <a:xfrm>
            <a:off x="884708" y="1467578"/>
            <a:ext cx="109800" cy="4434900"/>
          </a:xfrm>
          <a:prstGeom prst="rect">
            <a:avLst/>
          </a:prstGeom>
          <a:solidFill>
            <a:srgbClr val="386641"/>
          </a:solidFill>
          <a:ln cap="flat" cmpd="sng" w="12700">
            <a:solidFill>
              <a:srgbClr val="38664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22"/>
          <p:cNvSpPr/>
          <p:nvPr/>
        </p:nvSpPr>
        <p:spPr>
          <a:xfrm>
            <a:off x="1140738" y="2016213"/>
            <a:ext cx="3851100" cy="3721500"/>
          </a:xfrm>
          <a:prstGeom prst="rect">
            <a:avLst/>
          </a:prstGeom>
          <a:noFill/>
          <a:ln>
            <a:noFill/>
          </a:ln>
        </p:spPr>
        <p:txBody>
          <a:bodyPr anchorCtr="0" anchor="ctr" bIns="0" lIns="0" spcFirstLastPara="1" rIns="0" wrap="square" tIns="0">
            <a:normAutofit/>
          </a:bodyPr>
          <a:lstStyle/>
          <a:p>
            <a:pPr indent="-298450" lvl="0" marL="914400" marR="0" rtl="0" algn="l">
              <a:lnSpc>
                <a:spcPct val="115000"/>
              </a:lnSpc>
              <a:spcBef>
                <a:spcPts val="0"/>
              </a:spcBef>
              <a:spcAft>
                <a:spcPts val="0"/>
              </a:spcAft>
              <a:buClr>
                <a:srgbClr val="22301F"/>
              </a:buClr>
              <a:buSzPts val="1100"/>
              <a:buChar char="●"/>
            </a:pPr>
            <a:r>
              <a:rPr b="0" i="0" lang="en-US" sz="1100" u="none" cap="none" strike="noStrike">
                <a:solidFill>
                  <a:srgbClr val="22301F"/>
                </a:solidFill>
                <a:latin typeface="Arial"/>
                <a:ea typeface="Arial"/>
                <a:cs typeface="Arial"/>
                <a:sym typeface="Arial"/>
              </a:rPr>
              <a:t>Geodesic design </a:t>
            </a:r>
            <a:r>
              <a:rPr lang="en-US" sz="1100">
                <a:solidFill>
                  <a:srgbClr val="22301F"/>
                </a:solidFill>
              </a:rPr>
              <a:t>remains stable </a:t>
            </a:r>
            <a:br>
              <a:rPr lang="en-US" sz="1100">
                <a:solidFill>
                  <a:srgbClr val="22301F"/>
                </a:solidFill>
              </a:rPr>
            </a:br>
            <a:r>
              <a:rPr lang="en-US" sz="1100">
                <a:solidFill>
                  <a:srgbClr val="22301F"/>
                </a:solidFill>
              </a:rPr>
              <a:t>in high winds a</a:t>
            </a:r>
            <a:r>
              <a:rPr b="0" i="0" lang="en-US" sz="1100" u="none" cap="none" strike="noStrike">
                <a:solidFill>
                  <a:srgbClr val="22301F"/>
                </a:solidFill>
                <a:latin typeface="Arial"/>
                <a:ea typeface="Arial"/>
                <a:cs typeface="Arial"/>
                <a:sym typeface="Arial"/>
              </a:rPr>
              <a:t>nd s</a:t>
            </a:r>
            <a:r>
              <a:rPr lang="en-US" sz="1100">
                <a:solidFill>
                  <a:srgbClr val="22301F"/>
                </a:solidFill>
              </a:rPr>
              <a:t>heds snow</a:t>
            </a:r>
            <a:endParaRPr sz="1100">
              <a:solidFill>
                <a:srgbClr val="22301F"/>
              </a:solidFill>
            </a:endParaRPr>
          </a:p>
          <a:p>
            <a:pPr indent="0" lvl="0" marL="914400" marR="0" rtl="0" algn="l">
              <a:lnSpc>
                <a:spcPct val="115000"/>
              </a:lnSpc>
              <a:spcBef>
                <a:spcPts val="0"/>
              </a:spcBef>
              <a:spcAft>
                <a:spcPts val="0"/>
              </a:spcAft>
              <a:buNone/>
            </a:pPr>
            <a:r>
              <a:t/>
            </a:r>
            <a:endParaRPr sz="1100">
              <a:solidFill>
                <a:srgbClr val="22301F"/>
              </a:solidFill>
            </a:endParaRPr>
          </a:p>
          <a:p>
            <a:pPr indent="-298450" lvl="0" marL="914400" marR="0" rtl="0" algn="l">
              <a:lnSpc>
                <a:spcPct val="115000"/>
              </a:lnSpc>
              <a:spcBef>
                <a:spcPts val="0"/>
              </a:spcBef>
              <a:spcAft>
                <a:spcPts val="0"/>
              </a:spcAft>
              <a:buClr>
                <a:srgbClr val="22301F"/>
              </a:buClr>
              <a:buSzPts val="1100"/>
              <a:buFont typeface="Arial"/>
              <a:buChar char="●"/>
            </a:pPr>
            <a:r>
              <a:rPr lang="en-US" sz="1100">
                <a:solidFill>
                  <a:srgbClr val="22301F"/>
                </a:solidFill>
              </a:rPr>
              <a:t>6</a:t>
            </a:r>
            <a:r>
              <a:rPr b="0" i="0" lang="en-US" sz="1100" u="none" cap="none" strike="noStrike">
                <a:solidFill>
                  <a:srgbClr val="22301F"/>
                </a:solidFill>
                <a:latin typeface="Arial"/>
                <a:ea typeface="Arial"/>
                <a:cs typeface="Arial"/>
                <a:sym typeface="Arial"/>
              </a:rPr>
              <a:t>5 PSF snow and 115 MPH wind resistance, potentially more depending on foundation</a:t>
            </a:r>
            <a:r>
              <a:rPr lang="en-US" sz="1100">
                <a:solidFill>
                  <a:srgbClr val="22301F"/>
                </a:solidFill>
              </a:rPr>
              <a:t>, </a:t>
            </a:r>
            <a:r>
              <a:rPr b="0" i="0" lang="en-US" sz="1100" u="none" cap="none" strike="noStrike">
                <a:solidFill>
                  <a:srgbClr val="22301F"/>
                </a:solidFill>
                <a:latin typeface="Arial"/>
                <a:ea typeface="Arial"/>
                <a:cs typeface="Arial"/>
                <a:sym typeface="Arial"/>
              </a:rPr>
              <a:t>dome size, or en</a:t>
            </a:r>
            <a:r>
              <a:rPr lang="en-US" sz="1100">
                <a:solidFill>
                  <a:srgbClr val="22301F"/>
                </a:solidFill>
              </a:rPr>
              <a:t>gineering modifications</a:t>
            </a:r>
            <a:endParaRPr sz="1100">
              <a:solidFill>
                <a:srgbClr val="22301F"/>
              </a:solidFill>
            </a:endParaRPr>
          </a:p>
          <a:p>
            <a:pPr indent="0" lvl="0" marL="914400" marR="0" rtl="0" algn="l">
              <a:lnSpc>
                <a:spcPct val="115000"/>
              </a:lnSpc>
              <a:spcBef>
                <a:spcPts val="0"/>
              </a:spcBef>
              <a:spcAft>
                <a:spcPts val="0"/>
              </a:spcAft>
              <a:buNone/>
            </a:pPr>
            <a:r>
              <a:t/>
            </a:r>
            <a:endParaRPr sz="1100">
              <a:solidFill>
                <a:srgbClr val="22301F"/>
              </a:solidFill>
            </a:endParaRPr>
          </a:p>
          <a:p>
            <a:pPr indent="-298450" lvl="0" marL="914400" marR="0" rtl="0" algn="l">
              <a:lnSpc>
                <a:spcPct val="115000"/>
              </a:lnSpc>
              <a:spcBef>
                <a:spcPts val="0"/>
              </a:spcBef>
              <a:spcAft>
                <a:spcPts val="0"/>
              </a:spcAft>
              <a:buSzPts val="1100"/>
              <a:buChar char="●"/>
            </a:pPr>
            <a:r>
              <a:rPr lang="en-US" sz="1100">
                <a:solidFill>
                  <a:srgbClr val="22301F"/>
                </a:solidFill>
              </a:rPr>
              <a:t>Hail-resistant </a:t>
            </a:r>
            <a:r>
              <a:rPr lang="en-US" sz="1100">
                <a:solidFill>
                  <a:schemeClr val="dk1"/>
                </a:solidFill>
              </a:rPr>
              <a:t>16mm, 5-wall polycarbonate glazing</a:t>
            </a:r>
            <a:r>
              <a:rPr lang="en-US" sz="1100">
                <a:solidFill>
                  <a:srgbClr val="373533"/>
                </a:solidFill>
              </a:rPr>
              <a:t> is cited by the manufacturer as </a:t>
            </a:r>
            <a:r>
              <a:rPr lang="en-US" sz="1100">
                <a:solidFill>
                  <a:schemeClr val="dk1"/>
                </a:solidFill>
              </a:rPr>
              <a:t>200 times stronger than glass</a:t>
            </a:r>
            <a:endParaRPr sz="1100">
              <a:solidFill>
                <a:schemeClr val="dk1"/>
              </a:solidFill>
            </a:endParaRPr>
          </a:p>
          <a:p>
            <a:pPr indent="0" lvl="0" marL="914400" marR="0" rtl="0" algn="l">
              <a:lnSpc>
                <a:spcPct val="115000"/>
              </a:lnSpc>
              <a:spcBef>
                <a:spcPts val="0"/>
              </a:spcBef>
              <a:spcAft>
                <a:spcPts val="0"/>
              </a:spcAft>
              <a:buNone/>
            </a:pPr>
            <a:r>
              <a:t/>
            </a:r>
            <a:endParaRPr sz="1100">
              <a:solidFill>
                <a:schemeClr val="dk1"/>
              </a:solidFill>
              <a:highlight>
                <a:srgbClr val="FAF9F6"/>
              </a:highlight>
            </a:endParaRPr>
          </a:p>
          <a:p>
            <a:pPr indent="-298450" lvl="0" marL="914400" marR="0" rtl="0" algn="l">
              <a:lnSpc>
                <a:spcPct val="115000"/>
              </a:lnSpc>
              <a:spcBef>
                <a:spcPts val="0"/>
              </a:spcBef>
              <a:spcAft>
                <a:spcPts val="0"/>
              </a:spcAft>
              <a:buClr>
                <a:srgbClr val="22301F"/>
              </a:buClr>
              <a:buSzPts val="1100"/>
              <a:buFont typeface="Arial"/>
              <a:buChar char="●"/>
            </a:pPr>
            <a:r>
              <a:rPr b="0" i="0" lang="en-US" sz="1100" u="none" cap="none" strike="noStrike">
                <a:solidFill>
                  <a:srgbClr val="22301F"/>
                </a:solidFill>
                <a:latin typeface="Arial"/>
                <a:ea typeface="Arial"/>
                <a:cs typeface="Arial"/>
                <a:sym typeface="Arial"/>
              </a:rPr>
              <a:t>Weather-ready </a:t>
            </a:r>
            <a:r>
              <a:rPr lang="en-US" sz="1100">
                <a:solidFill>
                  <a:srgbClr val="22301F"/>
                </a:solidFill>
              </a:rPr>
              <a:t>kit</a:t>
            </a:r>
            <a:r>
              <a:rPr b="0" i="0" lang="en-US" sz="1100" u="none" cap="none" strike="noStrike">
                <a:solidFill>
                  <a:srgbClr val="22301F"/>
                </a:solidFill>
                <a:latin typeface="Arial"/>
                <a:ea typeface="Arial"/>
                <a:cs typeface="Arial"/>
                <a:sym typeface="Arial"/>
              </a:rPr>
              <a:t> for wind, snow, </a:t>
            </a:r>
            <a:br>
              <a:rPr b="0" i="0" lang="en-US" sz="1100" u="none" cap="none" strike="noStrike">
                <a:solidFill>
                  <a:srgbClr val="22301F"/>
                </a:solidFill>
                <a:latin typeface="Arial"/>
                <a:ea typeface="Arial"/>
                <a:cs typeface="Arial"/>
                <a:sym typeface="Arial"/>
              </a:rPr>
            </a:br>
            <a:r>
              <a:rPr b="0" i="0" lang="en-US" sz="1100" u="none" cap="none" strike="noStrike">
                <a:solidFill>
                  <a:srgbClr val="22301F"/>
                </a:solidFill>
                <a:latin typeface="Arial"/>
                <a:ea typeface="Arial"/>
                <a:cs typeface="Arial"/>
                <a:sym typeface="Arial"/>
              </a:rPr>
              <a:t>hail, heat, cold, and wildlife pressure</a:t>
            </a:r>
            <a:endParaRPr b="0" i="0" sz="1100" u="none" cap="none" strike="noStrike">
              <a:solidFill>
                <a:schemeClr val="dk1"/>
              </a:solidFill>
              <a:latin typeface="Arial"/>
              <a:ea typeface="Arial"/>
              <a:cs typeface="Arial"/>
              <a:sym typeface="Arial"/>
            </a:endParaRPr>
          </a:p>
        </p:txBody>
      </p:sp>
      <p:sp>
        <p:nvSpPr>
          <p:cNvPr id="446" name="Google Shape;446;p22"/>
          <p:cNvSpPr/>
          <p:nvPr/>
        </p:nvSpPr>
        <p:spPr>
          <a:xfrm>
            <a:off x="1140740" y="2016220"/>
            <a:ext cx="4434900" cy="255900"/>
          </a:xfrm>
          <a:prstGeom prst="rect">
            <a:avLst/>
          </a:prstGeom>
          <a:noFill/>
          <a:ln>
            <a:noFill/>
          </a:ln>
        </p:spPr>
        <p:txBody>
          <a:bodyPr anchorCtr="0" anchor="ctr" bIns="0" lIns="0" spcFirstLastPara="1" rIns="0" wrap="square" tIns="0">
            <a:noAutofit/>
          </a:bodyPr>
          <a:lstStyle/>
          <a:p>
            <a:pPr indent="0" lvl="0" marL="457200" marR="0" rtl="0" algn="l">
              <a:spcBef>
                <a:spcPts val="0"/>
              </a:spcBef>
              <a:spcAft>
                <a:spcPts val="0"/>
              </a:spcAft>
              <a:buClr>
                <a:srgbClr val="22301F"/>
              </a:buClr>
              <a:buSzPts val="1500"/>
              <a:buFont typeface="Arial"/>
              <a:buNone/>
            </a:pPr>
            <a:r>
              <a:rPr b="1" i="0" lang="en-US" sz="1500" u="none" cap="none" strike="noStrike">
                <a:solidFill>
                  <a:srgbClr val="22301F"/>
                </a:solidFill>
                <a:latin typeface="Arial"/>
                <a:ea typeface="Arial"/>
                <a:cs typeface="Arial"/>
                <a:sym typeface="Arial"/>
              </a:rPr>
              <a:t>Weather-</a:t>
            </a:r>
            <a:r>
              <a:rPr b="1" lang="en-US" sz="1500">
                <a:solidFill>
                  <a:srgbClr val="22301F"/>
                </a:solidFill>
              </a:rPr>
              <a:t>R</a:t>
            </a:r>
            <a:r>
              <a:rPr b="1" i="0" lang="en-US" sz="1500" u="none" cap="none" strike="noStrike">
                <a:solidFill>
                  <a:srgbClr val="22301F"/>
                </a:solidFill>
                <a:latin typeface="Arial"/>
                <a:ea typeface="Arial"/>
                <a:cs typeface="Arial"/>
                <a:sym typeface="Arial"/>
              </a:rPr>
              <a:t>esista</a:t>
            </a:r>
            <a:r>
              <a:rPr b="1" lang="en-US" sz="1500">
                <a:solidFill>
                  <a:srgbClr val="22301F"/>
                </a:solidFill>
              </a:rPr>
              <a:t>nt</a:t>
            </a:r>
            <a:r>
              <a:rPr b="1" i="0" lang="en-US" sz="1500" u="none" cap="none" strike="noStrike">
                <a:solidFill>
                  <a:srgbClr val="22301F"/>
                </a:solidFill>
                <a:latin typeface="Arial"/>
                <a:ea typeface="Arial"/>
                <a:cs typeface="Arial"/>
                <a:sym typeface="Arial"/>
              </a:rPr>
              <a:t> </a:t>
            </a:r>
            <a:r>
              <a:rPr b="1" lang="en-US" sz="1500">
                <a:solidFill>
                  <a:srgbClr val="22301F"/>
                </a:solidFill>
              </a:rPr>
              <a:t>Features</a:t>
            </a:r>
            <a:endParaRPr b="0" i="0" sz="1500" u="none" cap="none" strike="noStrike">
              <a:solidFill>
                <a:schemeClr val="dk1"/>
              </a:solidFill>
              <a:latin typeface="Arial"/>
              <a:ea typeface="Arial"/>
              <a:cs typeface="Arial"/>
              <a:sym typeface="Arial"/>
            </a:endParaRPr>
          </a:p>
        </p:txBody>
      </p:sp>
      <p:sp>
        <p:nvSpPr>
          <p:cNvPr id="447" name="Google Shape;447;p22"/>
          <p:cNvSpPr/>
          <p:nvPr/>
        </p:nvSpPr>
        <p:spPr>
          <a:xfrm rot="5400000">
            <a:off x="6687713" y="1271863"/>
            <a:ext cx="4419000" cy="4819500"/>
          </a:xfrm>
          <a:prstGeom prst="round2SameRect">
            <a:avLst>
              <a:gd fmla="val 16667" name="adj1"/>
              <a:gd fmla="val 0" name="adj2"/>
            </a:avLst>
          </a:prstGeom>
          <a:solidFill>
            <a:srgbClr val="FFFDF7"/>
          </a:solidFill>
          <a:ln cap="flat" cmpd="sng" w="10150">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22"/>
          <p:cNvSpPr/>
          <p:nvPr/>
        </p:nvSpPr>
        <p:spPr>
          <a:xfrm>
            <a:off x="6416828" y="1467578"/>
            <a:ext cx="109800" cy="4434900"/>
          </a:xfrm>
          <a:prstGeom prst="rect">
            <a:avLst/>
          </a:prstGeom>
          <a:solidFill>
            <a:srgbClr val="D9EAD3"/>
          </a:solidFill>
          <a:ln cap="flat" cmpd="sng" w="12700">
            <a:solidFill>
              <a:srgbClr val="D9EAD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22"/>
          <p:cNvSpPr/>
          <p:nvPr/>
        </p:nvSpPr>
        <p:spPr>
          <a:xfrm>
            <a:off x="6672862" y="2016213"/>
            <a:ext cx="3851100" cy="3721500"/>
          </a:xfrm>
          <a:prstGeom prst="rect">
            <a:avLst/>
          </a:prstGeom>
          <a:noFill/>
          <a:ln>
            <a:noFill/>
          </a:ln>
        </p:spPr>
        <p:txBody>
          <a:bodyPr anchorCtr="0" anchor="ctr" bIns="0" lIns="0" spcFirstLastPara="1" rIns="0" wrap="square" tIns="0">
            <a:normAutofit/>
          </a:bodyPr>
          <a:lstStyle/>
          <a:p>
            <a:pPr indent="0" lvl="0" marL="0" marR="0" rtl="0" algn="l">
              <a:lnSpc>
                <a:spcPct val="115000"/>
              </a:lnSpc>
              <a:spcBef>
                <a:spcPts val="0"/>
              </a:spcBef>
              <a:spcAft>
                <a:spcPts val="0"/>
              </a:spcAft>
              <a:buClr>
                <a:srgbClr val="22301F"/>
              </a:buClr>
              <a:buSzPts val="1140"/>
              <a:buFont typeface="Arial"/>
              <a:buNone/>
            </a:pPr>
            <a:r>
              <a:t/>
            </a:r>
            <a:endParaRPr b="0" i="0" sz="1100" u="none" cap="none" strike="noStrike">
              <a:solidFill>
                <a:srgbClr val="22301F"/>
              </a:solidFill>
              <a:latin typeface="Arial"/>
              <a:ea typeface="Arial"/>
              <a:cs typeface="Arial"/>
              <a:sym typeface="Arial"/>
            </a:endParaRPr>
          </a:p>
          <a:p>
            <a:pPr indent="-298450" lvl="0" marL="914400" marR="0" rtl="0" algn="l">
              <a:lnSpc>
                <a:spcPct val="115000"/>
              </a:lnSpc>
              <a:spcBef>
                <a:spcPts val="0"/>
              </a:spcBef>
              <a:spcAft>
                <a:spcPts val="0"/>
              </a:spcAft>
              <a:buClr>
                <a:srgbClr val="373533"/>
              </a:buClr>
              <a:buSzPts val="1100"/>
              <a:buChar char="●"/>
            </a:pPr>
            <a:r>
              <a:rPr lang="en-US" sz="1100">
                <a:solidFill>
                  <a:srgbClr val="373533"/>
                </a:solidFill>
              </a:rPr>
              <a:t>The Growing Dome includes a five year warranty from Growing Spaces against structural failure of the struts and hubs.</a:t>
            </a:r>
            <a:endParaRPr sz="1100">
              <a:solidFill>
                <a:srgbClr val="373533"/>
              </a:solidFill>
            </a:endParaRPr>
          </a:p>
          <a:p>
            <a:pPr indent="0" lvl="0" marL="914400" marR="0" rtl="0" algn="l">
              <a:lnSpc>
                <a:spcPct val="115000"/>
              </a:lnSpc>
              <a:spcBef>
                <a:spcPts val="0"/>
              </a:spcBef>
              <a:spcAft>
                <a:spcPts val="0"/>
              </a:spcAft>
              <a:buNone/>
            </a:pPr>
            <a:r>
              <a:t/>
            </a:r>
            <a:endParaRPr sz="1100">
              <a:solidFill>
                <a:srgbClr val="373533"/>
              </a:solidFill>
            </a:endParaRPr>
          </a:p>
          <a:p>
            <a:pPr indent="-298450" lvl="0" marL="914400" marR="0" rtl="0" algn="l">
              <a:lnSpc>
                <a:spcPct val="115000"/>
              </a:lnSpc>
              <a:spcBef>
                <a:spcPts val="0"/>
              </a:spcBef>
              <a:spcAft>
                <a:spcPts val="0"/>
              </a:spcAft>
              <a:buClr>
                <a:srgbClr val="373533"/>
              </a:buClr>
              <a:buSzPts val="1100"/>
              <a:buChar char="●"/>
            </a:pPr>
            <a:r>
              <a:rPr lang="en-US" sz="1100">
                <a:solidFill>
                  <a:srgbClr val="373533"/>
                </a:solidFill>
              </a:rPr>
              <a:t>The polycarbonate glazing comes </a:t>
            </a:r>
            <a:br>
              <a:rPr lang="en-US" sz="1100">
                <a:solidFill>
                  <a:srgbClr val="373533"/>
                </a:solidFill>
              </a:rPr>
            </a:br>
            <a:r>
              <a:rPr lang="en-US" sz="1100">
                <a:solidFill>
                  <a:srgbClr val="373533"/>
                </a:solidFill>
              </a:rPr>
              <a:t>with a 10-year pro-rated manufacturer warranty that covers yellowing and hail damage.</a:t>
            </a:r>
            <a:endParaRPr sz="1100">
              <a:solidFill>
                <a:srgbClr val="373533"/>
              </a:solidFill>
            </a:endParaRPr>
          </a:p>
          <a:p>
            <a:pPr indent="0" lvl="0" marL="914400" marR="0" rtl="0" algn="l">
              <a:lnSpc>
                <a:spcPct val="115000"/>
              </a:lnSpc>
              <a:spcBef>
                <a:spcPts val="0"/>
              </a:spcBef>
              <a:spcAft>
                <a:spcPts val="0"/>
              </a:spcAft>
              <a:buNone/>
            </a:pPr>
            <a:r>
              <a:t/>
            </a:r>
            <a:endParaRPr sz="1100">
              <a:solidFill>
                <a:srgbClr val="373533"/>
              </a:solidFill>
            </a:endParaRPr>
          </a:p>
          <a:p>
            <a:pPr indent="-298450" lvl="0" marL="914400" rtl="0" algn="l">
              <a:lnSpc>
                <a:spcPct val="115000"/>
              </a:lnSpc>
              <a:spcBef>
                <a:spcPts val="0"/>
              </a:spcBef>
              <a:spcAft>
                <a:spcPts val="0"/>
              </a:spcAft>
              <a:buClr>
                <a:srgbClr val="22301F"/>
              </a:buClr>
              <a:buSzPts val="1100"/>
              <a:buChar char="●"/>
            </a:pPr>
            <a:r>
              <a:rPr lang="en-US" sz="1100">
                <a:solidFill>
                  <a:srgbClr val="22301F"/>
                </a:solidFill>
              </a:rPr>
              <a:t>A Growing Dome is a long-term structure </a:t>
            </a:r>
            <a:br>
              <a:rPr lang="en-US" sz="1100">
                <a:solidFill>
                  <a:srgbClr val="22301F"/>
                </a:solidFill>
              </a:rPr>
            </a:br>
            <a:r>
              <a:rPr lang="en-US" sz="1100">
                <a:solidFill>
                  <a:srgbClr val="22301F"/>
                </a:solidFill>
              </a:rPr>
              <a:t>with 20+ year life expectancy with proper maintenance.</a:t>
            </a:r>
            <a:endParaRPr sz="1100">
              <a:solidFill>
                <a:srgbClr val="22301F"/>
              </a:solidFill>
            </a:endParaRPr>
          </a:p>
          <a:p>
            <a:pPr indent="0" lvl="0" marL="914400" rtl="0" algn="l">
              <a:lnSpc>
                <a:spcPct val="115000"/>
              </a:lnSpc>
              <a:spcBef>
                <a:spcPts val="0"/>
              </a:spcBef>
              <a:spcAft>
                <a:spcPts val="0"/>
              </a:spcAft>
              <a:buNone/>
            </a:pPr>
            <a:r>
              <a:t/>
            </a:r>
            <a:endParaRPr sz="1100">
              <a:solidFill>
                <a:srgbClr val="22301F"/>
              </a:solidFill>
            </a:endParaRPr>
          </a:p>
          <a:p>
            <a:pPr indent="-298450" lvl="0" marL="914400" marR="0" rtl="0" algn="l">
              <a:lnSpc>
                <a:spcPct val="115000"/>
              </a:lnSpc>
              <a:spcBef>
                <a:spcPts val="0"/>
              </a:spcBef>
              <a:spcAft>
                <a:spcPts val="0"/>
              </a:spcAft>
              <a:buClr>
                <a:srgbClr val="373533"/>
              </a:buClr>
              <a:buSzPts val="1100"/>
              <a:buChar char="●"/>
            </a:pPr>
            <a:r>
              <a:rPr lang="en-US" sz="1100">
                <a:solidFill>
                  <a:srgbClr val="22301F"/>
                </a:solidFill>
              </a:rPr>
              <a:t>Growing Spaces offers ongoing support, replacement parts, and resources.</a:t>
            </a:r>
            <a:endParaRPr sz="1100">
              <a:solidFill>
                <a:srgbClr val="22301F"/>
              </a:solidFill>
            </a:endParaRPr>
          </a:p>
        </p:txBody>
      </p:sp>
      <p:sp>
        <p:nvSpPr>
          <p:cNvPr id="450" name="Google Shape;450;p22"/>
          <p:cNvSpPr/>
          <p:nvPr/>
        </p:nvSpPr>
        <p:spPr>
          <a:xfrm>
            <a:off x="6672860" y="2016220"/>
            <a:ext cx="4434900" cy="255900"/>
          </a:xfrm>
          <a:prstGeom prst="rect">
            <a:avLst/>
          </a:prstGeom>
          <a:noFill/>
          <a:ln>
            <a:noFill/>
          </a:ln>
        </p:spPr>
        <p:txBody>
          <a:bodyPr anchorCtr="0" anchor="ctr" bIns="0" lIns="0" spcFirstLastPara="1" rIns="0" wrap="square" tIns="0">
            <a:noAutofit/>
          </a:bodyPr>
          <a:lstStyle/>
          <a:p>
            <a:pPr indent="0" lvl="0" marL="457200" marR="0" rtl="0" algn="l">
              <a:spcBef>
                <a:spcPts val="0"/>
              </a:spcBef>
              <a:spcAft>
                <a:spcPts val="0"/>
              </a:spcAft>
              <a:buClr>
                <a:srgbClr val="22301F"/>
              </a:buClr>
              <a:buSzPts val="1500"/>
              <a:buFont typeface="Arial"/>
              <a:buNone/>
            </a:pPr>
            <a:r>
              <a:rPr b="1" i="0" lang="en-US" sz="1500" u="none" cap="none" strike="noStrike">
                <a:solidFill>
                  <a:srgbClr val="22301F"/>
                </a:solidFill>
                <a:latin typeface="Arial"/>
                <a:ea typeface="Arial"/>
                <a:cs typeface="Arial"/>
                <a:sym typeface="Arial"/>
              </a:rPr>
              <a:t>Maintenance </a:t>
            </a:r>
            <a:r>
              <a:rPr b="1" lang="en-US" sz="1500">
                <a:solidFill>
                  <a:srgbClr val="22301F"/>
                </a:solidFill>
              </a:rPr>
              <a:t>&amp; Support</a:t>
            </a:r>
            <a:endParaRPr b="0" i="0" sz="1500" u="none" cap="none" strike="noStrike">
              <a:solidFill>
                <a:schemeClr val="dk1"/>
              </a:solidFill>
              <a:latin typeface="Arial"/>
              <a:ea typeface="Arial"/>
              <a:cs typeface="Arial"/>
              <a:sym typeface="Arial"/>
            </a:endParaRPr>
          </a:p>
        </p:txBody>
      </p:sp>
      <p:sp>
        <p:nvSpPr>
          <p:cNvPr id="451" name="Google Shape;451;p22"/>
          <p:cNvSpPr/>
          <p:nvPr/>
        </p:nvSpPr>
        <p:spPr>
          <a:xfrm>
            <a:off x="0" y="6565392"/>
            <a:ext cx="12191695" cy="292608"/>
          </a:xfrm>
          <a:prstGeom prst="rect">
            <a:avLst/>
          </a:prstGeom>
          <a:solidFill>
            <a:srgbClr val="386641"/>
          </a:solidFill>
          <a:ln cap="flat" cmpd="sng" w="12700">
            <a:solidFill>
              <a:srgbClr val="38664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22"/>
          <p:cNvSpPr/>
          <p:nvPr/>
        </p:nvSpPr>
        <p:spPr>
          <a:xfrm>
            <a:off x="411480" y="6620256"/>
            <a:ext cx="1828800" cy="14630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Growing Spaces</a:t>
            </a:r>
            <a:r>
              <a:rPr b="1" baseline="30000" i="0" lang="en-US" sz="850" u="none" cap="none" strike="noStrike">
                <a:solidFill>
                  <a:srgbClr val="FFFFFF"/>
                </a:solidFill>
                <a:latin typeface="Arial"/>
                <a:ea typeface="Arial"/>
                <a:cs typeface="Arial"/>
                <a:sym typeface="Arial"/>
              </a:rPr>
              <a:t>®</a:t>
            </a:r>
            <a:endParaRPr b="0" baseline="30000" i="0" sz="850" u="none" cap="none" strike="noStrike">
              <a:solidFill>
                <a:schemeClr val="dk1"/>
              </a:solidFill>
              <a:latin typeface="Arial"/>
              <a:ea typeface="Arial"/>
              <a:cs typeface="Arial"/>
              <a:sym typeface="Arial"/>
            </a:endParaRPr>
          </a:p>
        </p:txBody>
      </p:sp>
      <p:sp>
        <p:nvSpPr>
          <p:cNvPr id="453" name="Google Shape;453;p22"/>
          <p:cNvSpPr/>
          <p:nvPr/>
        </p:nvSpPr>
        <p:spPr>
          <a:xfrm>
            <a:off x="9235440" y="6620256"/>
            <a:ext cx="2560320" cy="146304"/>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FFFFFF"/>
              </a:buClr>
              <a:buSzPts val="850"/>
              <a:buFont typeface="Arial"/>
              <a:buNone/>
            </a:pPr>
            <a:r>
              <a:rPr b="0" i="0" lang="en-US" sz="850" u="none" cap="none" strike="noStrike">
                <a:solidFill>
                  <a:srgbClr val="FFFFFF"/>
                </a:solidFill>
                <a:latin typeface="Arial"/>
                <a:ea typeface="Arial"/>
                <a:cs typeface="Arial"/>
                <a:sym typeface="Arial"/>
              </a:rPr>
              <a:t>Appendix</a:t>
            </a:r>
            <a:endParaRPr b="0" i="0" sz="850" u="none" cap="none" strike="noStrike">
              <a:solidFill>
                <a:schemeClr val="dk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p23"/>
          <p:cNvSpPr/>
          <p:nvPr/>
        </p:nvSpPr>
        <p:spPr>
          <a:xfrm>
            <a:off x="502920" y="393192"/>
            <a:ext cx="9052560" cy="4114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2800"/>
              <a:buFont typeface="Arial"/>
              <a:buNone/>
            </a:pPr>
            <a:r>
              <a:rPr b="1" i="0" lang="en-US" sz="2800" u="none" cap="none" strike="noStrike">
                <a:solidFill>
                  <a:srgbClr val="386641"/>
                </a:solidFill>
                <a:latin typeface="Arial"/>
                <a:ea typeface="Arial"/>
                <a:cs typeface="Arial"/>
                <a:sym typeface="Arial"/>
              </a:rPr>
              <a:t>Appendix E: </a:t>
            </a:r>
            <a:r>
              <a:rPr b="1" lang="en-US" sz="2800">
                <a:solidFill>
                  <a:srgbClr val="386641"/>
                </a:solidFill>
              </a:rPr>
              <a:t>G</a:t>
            </a:r>
            <a:r>
              <a:rPr b="1" i="0" lang="en-US" sz="2800" u="none" cap="none" strike="noStrike">
                <a:solidFill>
                  <a:srgbClr val="386641"/>
                </a:solidFill>
                <a:latin typeface="Arial"/>
                <a:ea typeface="Arial"/>
                <a:cs typeface="Arial"/>
                <a:sym typeface="Arial"/>
              </a:rPr>
              <a:t>reenhouse </a:t>
            </a:r>
            <a:r>
              <a:rPr b="1" lang="en-US" sz="2800">
                <a:solidFill>
                  <a:srgbClr val="386641"/>
                </a:solidFill>
              </a:rPr>
              <a:t>C</a:t>
            </a:r>
            <a:r>
              <a:rPr b="1" i="0" lang="en-US" sz="2800" u="none" cap="none" strike="noStrike">
                <a:solidFill>
                  <a:srgbClr val="386641"/>
                </a:solidFill>
                <a:latin typeface="Arial"/>
                <a:ea typeface="Arial"/>
                <a:cs typeface="Arial"/>
                <a:sym typeface="Arial"/>
              </a:rPr>
              <a:t>omparison </a:t>
            </a:r>
            <a:r>
              <a:rPr b="1" lang="en-US" sz="2800">
                <a:solidFill>
                  <a:srgbClr val="386641"/>
                </a:solidFill>
              </a:rPr>
              <a:t>D</a:t>
            </a:r>
            <a:r>
              <a:rPr b="1" i="0" lang="en-US" sz="2800" u="none" cap="none" strike="noStrike">
                <a:solidFill>
                  <a:srgbClr val="386641"/>
                </a:solidFill>
                <a:latin typeface="Arial"/>
                <a:ea typeface="Arial"/>
                <a:cs typeface="Arial"/>
                <a:sym typeface="Arial"/>
              </a:rPr>
              <a:t>etails</a:t>
            </a:r>
            <a:endParaRPr b="0" i="0" sz="2800" u="none" cap="none" strike="noStrike">
              <a:solidFill>
                <a:schemeClr val="dk1"/>
              </a:solidFill>
              <a:latin typeface="Arial"/>
              <a:ea typeface="Arial"/>
              <a:cs typeface="Arial"/>
              <a:sym typeface="Arial"/>
            </a:endParaRPr>
          </a:p>
        </p:txBody>
      </p:sp>
      <p:sp>
        <p:nvSpPr>
          <p:cNvPr id="460" name="Google Shape;460;p23"/>
          <p:cNvSpPr/>
          <p:nvPr/>
        </p:nvSpPr>
        <p:spPr>
          <a:xfrm flipH="1">
            <a:off x="411540" y="1352905"/>
            <a:ext cx="1737300" cy="905400"/>
          </a:xfrm>
          <a:prstGeom prst="round1Rect">
            <a:avLst>
              <a:gd fmla="val 16667" name="adj"/>
            </a:avLst>
          </a:prstGeom>
          <a:solidFill>
            <a:srgbClr val="386641"/>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23"/>
          <p:cNvSpPr/>
          <p:nvPr/>
        </p:nvSpPr>
        <p:spPr>
          <a:xfrm>
            <a:off x="466344" y="1407769"/>
            <a:ext cx="1627500" cy="795600"/>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FFFFFF"/>
              </a:buClr>
              <a:buSzPts val="880"/>
              <a:buFont typeface="Arial"/>
              <a:buNone/>
            </a:pPr>
            <a:r>
              <a:rPr b="1" i="0" lang="en-US" sz="880" u="none" cap="none" strike="noStrike">
                <a:solidFill>
                  <a:srgbClr val="FFFFFF"/>
                </a:solidFill>
                <a:latin typeface="Arial"/>
                <a:ea typeface="Arial"/>
                <a:cs typeface="Arial"/>
                <a:sym typeface="Arial"/>
              </a:rPr>
              <a:t>Greenhouse type</a:t>
            </a:r>
            <a:endParaRPr b="0" i="0" sz="880" u="none" cap="none" strike="noStrike">
              <a:solidFill>
                <a:schemeClr val="dk1"/>
              </a:solidFill>
              <a:latin typeface="Arial"/>
              <a:ea typeface="Arial"/>
              <a:cs typeface="Arial"/>
              <a:sym typeface="Arial"/>
            </a:endParaRPr>
          </a:p>
        </p:txBody>
      </p:sp>
      <p:sp>
        <p:nvSpPr>
          <p:cNvPr id="462" name="Google Shape;462;p23"/>
          <p:cNvSpPr/>
          <p:nvPr/>
        </p:nvSpPr>
        <p:spPr>
          <a:xfrm>
            <a:off x="2148840" y="1352905"/>
            <a:ext cx="1280100" cy="905400"/>
          </a:xfrm>
          <a:prstGeom prst="rect">
            <a:avLst/>
          </a:prstGeom>
          <a:solidFill>
            <a:srgbClr val="386641"/>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23"/>
          <p:cNvSpPr/>
          <p:nvPr/>
        </p:nvSpPr>
        <p:spPr>
          <a:xfrm>
            <a:off x="2203704" y="1407769"/>
            <a:ext cx="1170300" cy="795600"/>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FFFFFF"/>
              </a:buClr>
              <a:buSzPts val="880"/>
              <a:buFont typeface="Arial"/>
              <a:buNone/>
            </a:pPr>
            <a:r>
              <a:rPr b="1" i="0" lang="en-US" sz="880" u="none" cap="none" strike="noStrike">
                <a:solidFill>
                  <a:srgbClr val="FFFFFF"/>
                </a:solidFill>
                <a:latin typeface="Arial"/>
                <a:ea typeface="Arial"/>
                <a:cs typeface="Arial"/>
                <a:sym typeface="Arial"/>
              </a:rPr>
              <a:t>Longevity</a:t>
            </a:r>
            <a:endParaRPr b="0" i="0" sz="880" u="none" cap="none" strike="noStrike">
              <a:solidFill>
                <a:schemeClr val="dk1"/>
              </a:solidFill>
              <a:latin typeface="Arial"/>
              <a:ea typeface="Arial"/>
              <a:cs typeface="Arial"/>
              <a:sym typeface="Arial"/>
            </a:endParaRPr>
          </a:p>
        </p:txBody>
      </p:sp>
      <p:sp>
        <p:nvSpPr>
          <p:cNvPr id="464" name="Google Shape;464;p23"/>
          <p:cNvSpPr/>
          <p:nvPr/>
        </p:nvSpPr>
        <p:spPr>
          <a:xfrm>
            <a:off x="3429000" y="1352905"/>
            <a:ext cx="1554600" cy="905400"/>
          </a:xfrm>
          <a:prstGeom prst="rect">
            <a:avLst/>
          </a:prstGeom>
          <a:solidFill>
            <a:srgbClr val="386641"/>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23"/>
          <p:cNvSpPr/>
          <p:nvPr/>
        </p:nvSpPr>
        <p:spPr>
          <a:xfrm>
            <a:off x="3483864" y="1407769"/>
            <a:ext cx="1444800" cy="795600"/>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FFFFFF"/>
              </a:buClr>
              <a:buSzPts val="880"/>
              <a:buFont typeface="Arial"/>
              <a:buNone/>
            </a:pPr>
            <a:r>
              <a:rPr b="1" i="0" lang="en-US" sz="880" u="none" cap="none" strike="noStrike">
                <a:solidFill>
                  <a:srgbClr val="FFFFFF"/>
                </a:solidFill>
                <a:latin typeface="Arial"/>
                <a:ea typeface="Arial"/>
                <a:cs typeface="Arial"/>
                <a:sym typeface="Arial"/>
              </a:rPr>
              <a:t>Structural </a:t>
            </a:r>
            <a:r>
              <a:rPr b="1" lang="en-US" sz="880">
                <a:solidFill>
                  <a:srgbClr val="FFFFFF"/>
                </a:solidFill>
              </a:rPr>
              <a:t>S</a:t>
            </a:r>
            <a:r>
              <a:rPr b="1" i="0" lang="en-US" sz="880" u="none" cap="none" strike="noStrike">
                <a:solidFill>
                  <a:srgbClr val="FFFFFF"/>
                </a:solidFill>
                <a:latin typeface="Arial"/>
                <a:ea typeface="Arial"/>
                <a:cs typeface="Arial"/>
                <a:sym typeface="Arial"/>
              </a:rPr>
              <a:t>trength</a:t>
            </a:r>
            <a:endParaRPr b="0" i="0" sz="880" u="none" cap="none" strike="noStrike">
              <a:solidFill>
                <a:schemeClr val="dk1"/>
              </a:solidFill>
              <a:latin typeface="Arial"/>
              <a:ea typeface="Arial"/>
              <a:cs typeface="Arial"/>
              <a:sym typeface="Arial"/>
            </a:endParaRPr>
          </a:p>
        </p:txBody>
      </p:sp>
      <p:sp>
        <p:nvSpPr>
          <p:cNvPr id="466" name="Google Shape;466;p23"/>
          <p:cNvSpPr/>
          <p:nvPr/>
        </p:nvSpPr>
        <p:spPr>
          <a:xfrm>
            <a:off x="4983480" y="1352905"/>
            <a:ext cx="1280100" cy="905400"/>
          </a:xfrm>
          <a:prstGeom prst="rect">
            <a:avLst/>
          </a:prstGeom>
          <a:solidFill>
            <a:srgbClr val="386641"/>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23"/>
          <p:cNvSpPr/>
          <p:nvPr/>
        </p:nvSpPr>
        <p:spPr>
          <a:xfrm>
            <a:off x="5038344" y="1407769"/>
            <a:ext cx="1170300" cy="795600"/>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FFFFFF"/>
              </a:buClr>
              <a:buSzPts val="880"/>
              <a:buFont typeface="Arial"/>
              <a:buNone/>
            </a:pPr>
            <a:r>
              <a:rPr b="1" i="0" lang="en-US" sz="880" u="none" cap="none" strike="noStrike">
                <a:solidFill>
                  <a:srgbClr val="FFFFFF"/>
                </a:solidFill>
                <a:latin typeface="Arial"/>
                <a:ea typeface="Arial"/>
                <a:cs typeface="Arial"/>
                <a:sym typeface="Arial"/>
              </a:rPr>
              <a:t>Snow </a:t>
            </a:r>
            <a:r>
              <a:rPr b="1" lang="en-US" sz="880">
                <a:solidFill>
                  <a:srgbClr val="FFFFFF"/>
                </a:solidFill>
              </a:rPr>
              <a:t>L</a:t>
            </a:r>
            <a:r>
              <a:rPr b="1" i="0" lang="en-US" sz="880" u="none" cap="none" strike="noStrike">
                <a:solidFill>
                  <a:srgbClr val="FFFFFF"/>
                </a:solidFill>
                <a:latin typeface="Arial"/>
                <a:ea typeface="Arial"/>
                <a:cs typeface="Arial"/>
                <a:sym typeface="Arial"/>
              </a:rPr>
              <a:t>oad</a:t>
            </a:r>
            <a:endParaRPr b="0" i="0" sz="880" u="none" cap="none" strike="noStrike">
              <a:solidFill>
                <a:schemeClr val="dk1"/>
              </a:solidFill>
              <a:latin typeface="Arial"/>
              <a:ea typeface="Arial"/>
              <a:cs typeface="Arial"/>
              <a:sym typeface="Arial"/>
            </a:endParaRPr>
          </a:p>
        </p:txBody>
      </p:sp>
      <p:sp>
        <p:nvSpPr>
          <p:cNvPr id="468" name="Google Shape;468;p23"/>
          <p:cNvSpPr/>
          <p:nvPr/>
        </p:nvSpPr>
        <p:spPr>
          <a:xfrm>
            <a:off x="6263640" y="1352905"/>
            <a:ext cx="1371600" cy="905400"/>
          </a:xfrm>
          <a:prstGeom prst="rect">
            <a:avLst/>
          </a:prstGeom>
          <a:solidFill>
            <a:srgbClr val="386641"/>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23"/>
          <p:cNvSpPr/>
          <p:nvPr/>
        </p:nvSpPr>
        <p:spPr>
          <a:xfrm>
            <a:off x="6318504" y="1407769"/>
            <a:ext cx="1261800" cy="795600"/>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FFFFFF"/>
              </a:buClr>
              <a:buSzPts val="880"/>
              <a:buFont typeface="Arial"/>
              <a:buNone/>
            </a:pPr>
            <a:r>
              <a:rPr b="1" i="0" lang="en-US" sz="880" u="none" cap="none" strike="noStrike">
                <a:solidFill>
                  <a:srgbClr val="FFFFFF"/>
                </a:solidFill>
                <a:latin typeface="Arial"/>
                <a:ea typeface="Arial"/>
                <a:cs typeface="Arial"/>
                <a:sym typeface="Arial"/>
              </a:rPr>
              <a:t>Wind </a:t>
            </a:r>
            <a:r>
              <a:rPr b="1" lang="en-US" sz="880">
                <a:solidFill>
                  <a:srgbClr val="FFFFFF"/>
                </a:solidFill>
              </a:rPr>
              <a:t>R</a:t>
            </a:r>
            <a:r>
              <a:rPr b="1" i="0" lang="en-US" sz="880" u="none" cap="none" strike="noStrike">
                <a:solidFill>
                  <a:srgbClr val="FFFFFF"/>
                </a:solidFill>
                <a:latin typeface="Arial"/>
                <a:ea typeface="Arial"/>
                <a:cs typeface="Arial"/>
                <a:sym typeface="Arial"/>
              </a:rPr>
              <a:t>esistance</a:t>
            </a:r>
            <a:endParaRPr b="0" i="0" sz="880" u="none" cap="none" strike="noStrike">
              <a:solidFill>
                <a:schemeClr val="dk1"/>
              </a:solidFill>
              <a:latin typeface="Arial"/>
              <a:ea typeface="Arial"/>
              <a:cs typeface="Arial"/>
              <a:sym typeface="Arial"/>
            </a:endParaRPr>
          </a:p>
        </p:txBody>
      </p:sp>
      <p:sp>
        <p:nvSpPr>
          <p:cNvPr id="470" name="Google Shape;470;p23"/>
          <p:cNvSpPr/>
          <p:nvPr/>
        </p:nvSpPr>
        <p:spPr>
          <a:xfrm>
            <a:off x="7635240" y="1352905"/>
            <a:ext cx="4160400" cy="905400"/>
          </a:xfrm>
          <a:prstGeom prst="round1Rect">
            <a:avLst>
              <a:gd fmla="val 16667" name="adj"/>
            </a:avLst>
          </a:prstGeom>
          <a:solidFill>
            <a:srgbClr val="386641"/>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23"/>
          <p:cNvSpPr/>
          <p:nvPr/>
        </p:nvSpPr>
        <p:spPr>
          <a:xfrm>
            <a:off x="7690104" y="1407769"/>
            <a:ext cx="4050900" cy="795600"/>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FFFFFF"/>
              </a:buClr>
              <a:buSzPts val="880"/>
              <a:buFont typeface="Arial"/>
              <a:buNone/>
            </a:pPr>
            <a:r>
              <a:rPr b="1" i="0" lang="en-US" sz="880" u="none" cap="none" strike="noStrike">
                <a:solidFill>
                  <a:srgbClr val="FFFFFF"/>
                </a:solidFill>
                <a:latin typeface="Arial"/>
                <a:ea typeface="Arial"/>
                <a:cs typeface="Arial"/>
                <a:sym typeface="Arial"/>
              </a:rPr>
              <a:t>Notes for HOA </a:t>
            </a:r>
            <a:r>
              <a:rPr b="1" lang="en-US" sz="880">
                <a:solidFill>
                  <a:srgbClr val="FFFFFF"/>
                </a:solidFill>
              </a:rPr>
              <a:t>R</a:t>
            </a:r>
            <a:r>
              <a:rPr b="1" i="0" lang="en-US" sz="880" u="none" cap="none" strike="noStrike">
                <a:solidFill>
                  <a:srgbClr val="FFFFFF"/>
                </a:solidFill>
                <a:latin typeface="Arial"/>
                <a:ea typeface="Arial"/>
                <a:cs typeface="Arial"/>
                <a:sym typeface="Arial"/>
              </a:rPr>
              <a:t>eview</a:t>
            </a:r>
            <a:endParaRPr b="0" i="0" sz="880" u="none" cap="none" strike="noStrike">
              <a:solidFill>
                <a:schemeClr val="dk1"/>
              </a:solidFill>
              <a:latin typeface="Arial"/>
              <a:ea typeface="Arial"/>
              <a:cs typeface="Arial"/>
              <a:sym typeface="Arial"/>
            </a:endParaRPr>
          </a:p>
        </p:txBody>
      </p:sp>
      <p:sp>
        <p:nvSpPr>
          <p:cNvPr id="472" name="Google Shape;472;p23"/>
          <p:cNvSpPr/>
          <p:nvPr/>
        </p:nvSpPr>
        <p:spPr>
          <a:xfrm>
            <a:off x="411480" y="2258161"/>
            <a:ext cx="1737300" cy="9054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23"/>
          <p:cNvSpPr/>
          <p:nvPr/>
        </p:nvSpPr>
        <p:spPr>
          <a:xfrm>
            <a:off x="466344" y="2313025"/>
            <a:ext cx="1627500" cy="7956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880"/>
              <a:buFont typeface="Arial"/>
              <a:buNone/>
            </a:pPr>
            <a:r>
              <a:rPr b="0" i="0" lang="en-US" sz="880" u="none" cap="none" strike="noStrike">
                <a:solidFill>
                  <a:srgbClr val="22301F"/>
                </a:solidFill>
                <a:latin typeface="Arial"/>
                <a:ea typeface="Arial"/>
                <a:cs typeface="Arial"/>
                <a:sym typeface="Arial"/>
              </a:rPr>
              <a:t>Hoop </a:t>
            </a:r>
            <a:r>
              <a:rPr lang="en-US" sz="880">
                <a:solidFill>
                  <a:srgbClr val="22301F"/>
                </a:solidFill>
              </a:rPr>
              <a:t>H</a:t>
            </a:r>
            <a:r>
              <a:rPr b="0" i="0" lang="en-US" sz="880" u="none" cap="none" strike="noStrike">
                <a:solidFill>
                  <a:srgbClr val="22301F"/>
                </a:solidFill>
                <a:latin typeface="Arial"/>
                <a:ea typeface="Arial"/>
                <a:cs typeface="Arial"/>
                <a:sym typeface="Arial"/>
              </a:rPr>
              <a:t>ouse</a:t>
            </a:r>
            <a:endParaRPr b="0" i="0" sz="880" u="none" cap="none" strike="noStrike">
              <a:solidFill>
                <a:schemeClr val="dk1"/>
              </a:solidFill>
              <a:latin typeface="Arial"/>
              <a:ea typeface="Arial"/>
              <a:cs typeface="Arial"/>
              <a:sym typeface="Arial"/>
            </a:endParaRPr>
          </a:p>
        </p:txBody>
      </p:sp>
      <p:sp>
        <p:nvSpPr>
          <p:cNvPr id="474" name="Google Shape;474;p23"/>
          <p:cNvSpPr/>
          <p:nvPr/>
        </p:nvSpPr>
        <p:spPr>
          <a:xfrm>
            <a:off x="2148840" y="2258161"/>
            <a:ext cx="1280100" cy="9054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23"/>
          <p:cNvSpPr/>
          <p:nvPr/>
        </p:nvSpPr>
        <p:spPr>
          <a:xfrm>
            <a:off x="2203704" y="2313025"/>
            <a:ext cx="1170300" cy="7956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880"/>
              <a:buFont typeface="Arial"/>
              <a:buNone/>
            </a:pPr>
            <a:r>
              <a:rPr b="0" i="0" lang="en-US" sz="880" u="none" cap="none" strike="noStrike">
                <a:solidFill>
                  <a:srgbClr val="22301F"/>
                </a:solidFill>
                <a:latin typeface="Arial"/>
                <a:ea typeface="Arial"/>
                <a:cs typeface="Arial"/>
                <a:sym typeface="Arial"/>
              </a:rPr>
              <a:t>3–5 yrs</a:t>
            </a:r>
            <a:endParaRPr b="0" i="0" sz="880" u="none" cap="none" strike="noStrike">
              <a:solidFill>
                <a:schemeClr val="dk1"/>
              </a:solidFill>
              <a:latin typeface="Arial"/>
              <a:ea typeface="Arial"/>
              <a:cs typeface="Arial"/>
              <a:sym typeface="Arial"/>
            </a:endParaRPr>
          </a:p>
        </p:txBody>
      </p:sp>
      <p:sp>
        <p:nvSpPr>
          <p:cNvPr id="476" name="Google Shape;476;p23"/>
          <p:cNvSpPr/>
          <p:nvPr/>
        </p:nvSpPr>
        <p:spPr>
          <a:xfrm>
            <a:off x="3429000" y="2258161"/>
            <a:ext cx="1554600" cy="9054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23"/>
          <p:cNvSpPr/>
          <p:nvPr/>
        </p:nvSpPr>
        <p:spPr>
          <a:xfrm>
            <a:off x="3483864" y="2313025"/>
            <a:ext cx="1444800" cy="7956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880"/>
              <a:buFont typeface="Arial"/>
              <a:buNone/>
            </a:pPr>
            <a:r>
              <a:rPr b="0" i="0" lang="en-US" sz="880" u="none" cap="none" strike="noStrike">
                <a:solidFill>
                  <a:srgbClr val="22301F"/>
                </a:solidFill>
                <a:latin typeface="Arial"/>
                <a:ea typeface="Arial"/>
                <a:cs typeface="Arial"/>
                <a:sym typeface="Arial"/>
              </a:rPr>
              <a:t>Low-Moderate</a:t>
            </a:r>
            <a:endParaRPr b="0" i="0" sz="880" u="none" cap="none" strike="noStrike">
              <a:solidFill>
                <a:schemeClr val="dk1"/>
              </a:solidFill>
              <a:latin typeface="Arial"/>
              <a:ea typeface="Arial"/>
              <a:cs typeface="Arial"/>
              <a:sym typeface="Arial"/>
            </a:endParaRPr>
          </a:p>
        </p:txBody>
      </p:sp>
      <p:sp>
        <p:nvSpPr>
          <p:cNvPr id="478" name="Google Shape;478;p23"/>
          <p:cNvSpPr/>
          <p:nvPr/>
        </p:nvSpPr>
        <p:spPr>
          <a:xfrm>
            <a:off x="4983480" y="2258161"/>
            <a:ext cx="1280100" cy="9054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23"/>
          <p:cNvSpPr/>
          <p:nvPr/>
        </p:nvSpPr>
        <p:spPr>
          <a:xfrm>
            <a:off x="5038344" y="2313025"/>
            <a:ext cx="1170300" cy="7956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880"/>
              <a:buFont typeface="Arial"/>
              <a:buNone/>
            </a:pPr>
            <a:r>
              <a:rPr b="0" i="0" lang="en-US" sz="880" u="none" cap="none" strike="noStrike">
                <a:solidFill>
                  <a:srgbClr val="22301F"/>
                </a:solidFill>
                <a:latin typeface="Arial"/>
                <a:ea typeface="Arial"/>
                <a:cs typeface="Arial"/>
                <a:sym typeface="Arial"/>
              </a:rPr>
              <a:t>Low</a:t>
            </a:r>
            <a:endParaRPr b="0" i="0" sz="880" u="none" cap="none" strike="noStrike">
              <a:solidFill>
                <a:schemeClr val="dk1"/>
              </a:solidFill>
              <a:latin typeface="Arial"/>
              <a:ea typeface="Arial"/>
              <a:cs typeface="Arial"/>
              <a:sym typeface="Arial"/>
            </a:endParaRPr>
          </a:p>
        </p:txBody>
      </p:sp>
      <p:sp>
        <p:nvSpPr>
          <p:cNvPr id="480" name="Google Shape;480;p23"/>
          <p:cNvSpPr/>
          <p:nvPr/>
        </p:nvSpPr>
        <p:spPr>
          <a:xfrm>
            <a:off x="6263640" y="2258161"/>
            <a:ext cx="1371600" cy="9054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23"/>
          <p:cNvSpPr/>
          <p:nvPr/>
        </p:nvSpPr>
        <p:spPr>
          <a:xfrm>
            <a:off x="6318504" y="2313025"/>
            <a:ext cx="1261800" cy="7956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880"/>
              <a:buFont typeface="Arial"/>
              <a:buNone/>
            </a:pPr>
            <a:r>
              <a:rPr b="0" i="0" lang="en-US" sz="880" u="none" cap="none" strike="noStrike">
                <a:solidFill>
                  <a:srgbClr val="22301F"/>
                </a:solidFill>
                <a:latin typeface="Arial"/>
                <a:ea typeface="Arial"/>
                <a:cs typeface="Arial"/>
                <a:sym typeface="Arial"/>
              </a:rPr>
              <a:t>Low</a:t>
            </a:r>
            <a:endParaRPr b="0" i="0" sz="880" u="none" cap="none" strike="noStrike">
              <a:solidFill>
                <a:schemeClr val="dk1"/>
              </a:solidFill>
              <a:latin typeface="Arial"/>
              <a:ea typeface="Arial"/>
              <a:cs typeface="Arial"/>
              <a:sym typeface="Arial"/>
            </a:endParaRPr>
          </a:p>
        </p:txBody>
      </p:sp>
      <p:sp>
        <p:nvSpPr>
          <p:cNvPr id="482" name="Google Shape;482;p23"/>
          <p:cNvSpPr/>
          <p:nvPr/>
        </p:nvSpPr>
        <p:spPr>
          <a:xfrm>
            <a:off x="7635240" y="2258161"/>
            <a:ext cx="4160400" cy="9054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23"/>
          <p:cNvSpPr/>
          <p:nvPr/>
        </p:nvSpPr>
        <p:spPr>
          <a:xfrm>
            <a:off x="7690104" y="2313025"/>
            <a:ext cx="4050900" cy="7956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880"/>
              <a:buFont typeface="Arial"/>
              <a:buNone/>
            </a:pPr>
            <a:r>
              <a:rPr b="0" i="0" lang="en-US" sz="880" u="none" cap="none" strike="noStrike">
                <a:solidFill>
                  <a:srgbClr val="22301F"/>
                </a:solidFill>
                <a:latin typeface="Arial"/>
                <a:ea typeface="Arial"/>
                <a:cs typeface="Arial"/>
                <a:sym typeface="Arial"/>
              </a:rPr>
              <a:t>Inexpensive, plastic-covered and often more temporary</a:t>
            </a:r>
            <a:endParaRPr b="0" i="0" sz="880" u="none" cap="none" strike="noStrike">
              <a:solidFill>
                <a:schemeClr val="dk1"/>
              </a:solidFill>
              <a:latin typeface="Arial"/>
              <a:ea typeface="Arial"/>
              <a:cs typeface="Arial"/>
              <a:sym typeface="Arial"/>
            </a:endParaRPr>
          </a:p>
        </p:txBody>
      </p:sp>
      <p:sp>
        <p:nvSpPr>
          <p:cNvPr id="484" name="Google Shape;484;p23"/>
          <p:cNvSpPr/>
          <p:nvPr/>
        </p:nvSpPr>
        <p:spPr>
          <a:xfrm>
            <a:off x="411480" y="3163417"/>
            <a:ext cx="1737300" cy="9054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23"/>
          <p:cNvSpPr/>
          <p:nvPr/>
        </p:nvSpPr>
        <p:spPr>
          <a:xfrm>
            <a:off x="466344" y="3218281"/>
            <a:ext cx="1627500" cy="7956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880"/>
              <a:buFont typeface="Arial"/>
              <a:buNone/>
            </a:pPr>
            <a:r>
              <a:rPr b="0" i="0" lang="en-US" sz="880" u="none" cap="none" strike="noStrike">
                <a:solidFill>
                  <a:srgbClr val="22301F"/>
                </a:solidFill>
                <a:latin typeface="Arial"/>
                <a:ea typeface="Arial"/>
                <a:cs typeface="Arial"/>
                <a:sym typeface="Arial"/>
              </a:rPr>
              <a:t>Traditional</a:t>
            </a:r>
            <a:endParaRPr b="0" i="0" sz="880" u="none" cap="none" strike="noStrike">
              <a:solidFill>
                <a:schemeClr val="dk1"/>
              </a:solidFill>
              <a:latin typeface="Arial"/>
              <a:ea typeface="Arial"/>
              <a:cs typeface="Arial"/>
              <a:sym typeface="Arial"/>
            </a:endParaRPr>
          </a:p>
        </p:txBody>
      </p:sp>
      <p:sp>
        <p:nvSpPr>
          <p:cNvPr id="486" name="Google Shape;486;p23"/>
          <p:cNvSpPr/>
          <p:nvPr/>
        </p:nvSpPr>
        <p:spPr>
          <a:xfrm>
            <a:off x="2148840" y="3163417"/>
            <a:ext cx="1280100" cy="9054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23"/>
          <p:cNvSpPr/>
          <p:nvPr/>
        </p:nvSpPr>
        <p:spPr>
          <a:xfrm>
            <a:off x="2203704" y="3218281"/>
            <a:ext cx="1170300" cy="7956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880"/>
              <a:buFont typeface="Arial"/>
              <a:buNone/>
            </a:pPr>
            <a:r>
              <a:rPr b="0" i="0" lang="en-US" sz="880" u="none" cap="none" strike="noStrike">
                <a:solidFill>
                  <a:srgbClr val="22301F"/>
                </a:solidFill>
                <a:latin typeface="Arial"/>
                <a:ea typeface="Arial"/>
                <a:cs typeface="Arial"/>
                <a:sym typeface="Arial"/>
              </a:rPr>
              <a:t>5–10 yrs</a:t>
            </a:r>
            <a:endParaRPr b="0" i="0" sz="880" u="none" cap="none" strike="noStrike">
              <a:solidFill>
                <a:schemeClr val="dk1"/>
              </a:solidFill>
              <a:latin typeface="Arial"/>
              <a:ea typeface="Arial"/>
              <a:cs typeface="Arial"/>
              <a:sym typeface="Arial"/>
            </a:endParaRPr>
          </a:p>
        </p:txBody>
      </p:sp>
      <p:sp>
        <p:nvSpPr>
          <p:cNvPr id="488" name="Google Shape;488;p23"/>
          <p:cNvSpPr/>
          <p:nvPr/>
        </p:nvSpPr>
        <p:spPr>
          <a:xfrm>
            <a:off x="3429000" y="3163417"/>
            <a:ext cx="1554600" cy="9054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23"/>
          <p:cNvSpPr/>
          <p:nvPr/>
        </p:nvSpPr>
        <p:spPr>
          <a:xfrm>
            <a:off x="3483864" y="3218281"/>
            <a:ext cx="1444800" cy="7956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880"/>
              <a:buFont typeface="Arial"/>
              <a:buNone/>
            </a:pPr>
            <a:r>
              <a:rPr b="0" i="0" lang="en-US" sz="880" u="none" cap="none" strike="noStrike">
                <a:solidFill>
                  <a:srgbClr val="22301F"/>
                </a:solidFill>
                <a:latin typeface="Arial"/>
                <a:ea typeface="Arial"/>
                <a:cs typeface="Arial"/>
                <a:sym typeface="Arial"/>
              </a:rPr>
              <a:t>Moderate-Good</a:t>
            </a:r>
            <a:endParaRPr b="0" i="0" sz="880" u="none" cap="none" strike="noStrike">
              <a:solidFill>
                <a:schemeClr val="dk1"/>
              </a:solidFill>
              <a:latin typeface="Arial"/>
              <a:ea typeface="Arial"/>
              <a:cs typeface="Arial"/>
              <a:sym typeface="Arial"/>
            </a:endParaRPr>
          </a:p>
        </p:txBody>
      </p:sp>
      <p:sp>
        <p:nvSpPr>
          <p:cNvPr id="490" name="Google Shape;490;p23"/>
          <p:cNvSpPr/>
          <p:nvPr/>
        </p:nvSpPr>
        <p:spPr>
          <a:xfrm>
            <a:off x="4983480" y="3163417"/>
            <a:ext cx="1280100" cy="9054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23"/>
          <p:cNvSpPr/>
          <p:nvPr/>
        </p:nvSpPr>
        <p:spPr>
          <a:xfrm>
            <a:off x="5038344" y="3218281"/>
            <a:ext cx="1170300" cy="7956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880"/>
              <a:buFont typeface="Arial"/>
              <a:buNone/>
            </a:pPr>
            <a:r>
              <a:rPr b="0" i="0" lang="en-US" sz="880" u="none" cap="none" strike="noStrike">
                <a:solidFill>
                  <a:srgbClr val="22301F"/>
                </a:solidFill>
                <a:latin typeface="Arial"/>
                <a:ea typeface="Arial"/>
                <a:cs typeface="Arial"/>
                <a:sym typeface="Arial"/>
              </a:rPr>
              <a:t>Moderate</a:t>
            </a:r>
            <a:endParaRPr b="0" i="0" sz="880" u="none" cap="none" strike="noStrike">
              <a:solidFill>
                <a:schemeClr val="dk1"/>
              </a:solidFill>
              <a:latin typeface="Arial"/>
              <a:ea typeface="Arial"/>
              <a:cs typeface="Arial"/>
              <a:sym typeface="Arial"/>
            </a:endParaRPr>
          </a:p>
        </p:txBody>
      </p:sp>
      <p:sp>
        <p:nvSpPr>
          <p:cNvPr id="492" name="Google Shape;492;p23"/>
          <p:cNvSpPr/>
          <p:nvPr/>
        </p:nvSpPr>
        <p:spPr>
          <a:xfrm>
            <a:off x="6263640" y="3163417"/>
            <a:ext cx="1371600" cy="9054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23"/>
          <p:cNvSpPr/>
          <p:nvPr/>
        </p:nvSpPr>
        <p:spPr>
          <a:xfrm>
            <a:off x="6318504" y="3218281"/>
            <a:ext cx="1261800" cy="795600"/>
          </a:xfrm>
          <a:prstGeom prst="rect">
            <a:avLst/>
          </a:prstGeom>
          <a:noFill/>
          <a:ln>
            <a:noFill/>
          </a:ln>
        </p:spPr>
        <p:txBody>
          <a:bodyPr anchorCtr="0" anchor="ctr" bIns="0" lIns="0" spcFirstLastPara="1" rIns="0" wrap="square" tIns="0">
            <a:normAutofit/>
          </a:bodyPr>
          <a:lstStyle/>
          <a:p>
            <a:pPr indent="0" lvl="0" marL="0" marR="0" rtl="0" algn="ctr">
              <a:spcBef>
                <a:spcPts val="0"/>
              </a:spcBef>
              <a:spcAft>
                <a:spcPts val="0"/>
              </a:spcAft>
              <a:buClr>
                <a:srgbClr val="22301F"/>
              </a:buClr>
              <a:buSzPts val="880"/>
              <a:buFont typeface="Arial"/>
              <a:buNone/>
            </a:pPr>
            <a:r>
              <a:rPr b="0" i="0" lang="en-US" sz="880" u="none" cap="none" strike="noStrike">
                <a:solidFill>
                  <a:srgbClr val="22301F"/>
                </a:solidFill>
                <a:latin typeface="Arial"/>
                <a:ea typeface="Arial"/>
                <a:cs typeface="Arial"/>
                <a:sym typeface="Arial"/>
              </a:rPr>
              <a:t>Low-Moderate</a:t>
            </a:r>
            <a:endParaRPr b="0" i="0" sz="880" u="none" cap="none" strike="noStrike">
              <a:solidFill>
                <a:schemeClr val="dk1"/>
              </a:solidFill>
              <a:latin typeface="Arial"/>
              <a:ea typeface="Arial"/>
              <a:cs typeface="Arial"/>
              <a:sym typeface="Arial"/>
            </a:endParaRPr>
          </a:p>
        </p:txBody>
      </p:sp>
      <p:sp>
        <p:nvSpPr>
          <p:cNvPr id="494" name="Google Shape;494;p23"/>
          <p:cNvSpPr/>
          <p:nvPr/>
        </p:nvSpPr>
        <p:spPr>
          <a:xfrm>
            <a:off x="7635240" y="3163417"/>
            <a:ext cx="4160400" cy="9054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23"/>
          <p:cNvSpPr/>
          <p:nvPr/>
        </p:nvSpPr>
        <p:spPr>
          <a:xfrm>
            <a:off x="7690104" y="3218281"/>
            <a:ext cx="4050900" cy="7956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880"/>
              <a:buFont typeface="Arial"/>
              <a:buNone/>
            </a:pPr>
            <a:r>
              <a:rPr b="0" i="0" lang="en-US" sz="880" u="none" cap="none" strike="noStrike">
                <a:solidFill>
                  <a:srgbClr val="22301F"/>
                </a:solidFill>
                <a:latin typeface="Arial"/>
                <a:ea typeface="Arial"/>
                <a:cs typeface="Arial"/>
                <a:sym typeface="Arial"/>
              </a:rPr>
              <a:t>Classic appearance, but strength varies widely</a:t>
            </a:r>
            <a:endParaRPr b="0" i="0" sz="880" u="none" cap="none" strike="noStrike">
              <a:solidFill>
                <a:schemeClr val="dk1"/>
              </a:solidFill>
              <a:latin typeface="Arial"/>
              <a:ea typeface="Arial"/>
              <a:cs typeface="Arial"/>
              <a:sym typeface="Arial"/>
            </a:endParaRPr>
          </a:p>
        </p:txBody>
      </p:sp>
      <p:sp>
        <p:nvSpPr>
          <p:cNvPr id="496" name="Google Shape;496;p23"/>
          <p:cNvSpPr/>
          <p:nvPr/>
        </p:nvSpPr>
        <p:spPr>
          <a:xfrm>
            <a:off x="411480" y="4068673"/>
            <a:ext cx="1737300" cy="9054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23"/>
          <p:cNvSpPr/>
          <p:nvPr/>
        </p:nvSpPr>
        <p:spPr>
          <a:xfrm>
            <a:off x="466344" y="4123537"/>
            <a:ext cx="1627500" cy="7956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880"/>
              <a:buFont typeface="Arial"/>
              <a:buNone/>
            </a:pPr>
            <a:r>
              <a:rPr b="0" i="0" lang="en-US" sz="880" u="none" cap="none" strike="noStrike">
                <a:solidFill>
                  <a:srgbClr val="22301F"/>
                </a:solidFill>
                <a:latin typeface="Arial"/>
                <a:ea typeface="Arial"/>
                <a:cs typeface="Arial"/>
                <a:sym typeface="Arial"/>
              </a:rPr>
              <a:t>Growing Dome</a:t>
            </a:r>
            <a:r>
              <a:rPr b="0" baseline="30000" i="0" lang="en-US" sz="880" u="none" cap="none" strike="noStrike">
                <a:solidFill>
                  <a:srgbClr val="22301F"/>
                </a:solidFill>
                <a:latin typeface="Arial"/>
                <a:ea typeface="Arial"/>
                <a:cs typeface="Arial"/>
                <a:sym typeface="Arial"/>
              </a:rPr>
              <a:t>®</a:t>
            </a:r>
            <a:endParaRPr b="0" baseline="30000" i="0" sz="880" u="none" cap="none" strike="noStrike">
              <a:solidFill>
                <a:schemeClr val="dk1"/>
              </a:solidFill>
              <a:latin typeface="Arial"/>
              <a:ea typeface="Arial"/>
              <a:cs typeface="Arial"/>
              <a:sym typeface="Arial"/>
            </a:endParaRPr>
          </a:p>
        </p:txBody>
      </p:sp>
      <p:sp>
        <p:nvSpPr>
          <p:cNvPr id="498" name="Google Shape;498;p23"/>
          <p:cNvSpPr/>
          <p:nvPr/>
        </p:nvSpPr>
        <p:spPr>
          <a:xfrm>
            <a:off x="2148840" y="4068673"/>
            <a:ext cx="1280100" cy="9054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23"/>
          <p:cNvSpPr/>
          <p:nvPr/>
        </p:nvSpPr>
        <p:spPr>
          <a:xfrm>
            <a:off x="2203704" y="4123537"/>
            <a:ext cx="1170300" cy="7956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880"/>
              <a:buFont typeface="Arial"/>
              <a:buNone/>
            </a:pPr>
            <a:r>
              <a:rPr lang="en-US" sz="880">
                <a:solidFill>
                  <a:srgbClr val="22301F"/>
                </a:solidFill>
              </a:rPr>
              <a:t>2</a:t>
            </a:r>
            <a:r>
              <a:rPr b="0" i="0" lang="en-US" sz="880" u="none" cap="none" strike="noStrike">
                <a:solidFill>
                  <a:srgbClr val="22301F"/>
                </a:solidFill>
                <a:latin typeface="Arial"/>
                <a:ea typeface="Arial"/>
                <a:cs typeface="Arial"/>
                <a:sym typeface="Arial"/>
              </a:rPr>
              <a:t>0+ yrs</a:t>
            </a:r>
            <a:endParaRPr b="0" i="0" sz="880" u="none" cap="none" strike="noStrike">
              <a:solidFill>
                <a:schemeClr val="dk1"/>
              </a:solidFill>
              <a:latin typeface="Arial"/>
              <a:ea typeface="Arial"/>
              <a:cs typeface="Arial"/>
              <a:sym typeface="Arial"/>
            </a:endParaRPr>
          </a:p>
        </p:txBody>
      </p:sp>
      <p:sp>
        <p:nvSpPr>
          <p:cNvPr id="500" name="Google Shape;500;p23"/>
          <p:cNvSpPr/>
          <p:nvPr/>
        </p:nvSpPr>
        <p:spPr>
          <a:xfrm>
            <a:off x="3429000" y="4068673"/>
            <a:ext cx="1554600" cy="9054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23"/>
          <p:cNvSpPr/>
          <p:nvPr/>
        </p:nvSpPr>
        <p:spPr>
          <a:xfrm>
            <a:off x="3483864" y="4123537"/>
            <a:ext cx="1444800" cy="7956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880"/>
              <a:buFont typeface="Arial"/>
              <a:buNone/>
            </a:pPr>
            <a:r>
              <a:rPr b="0" i="0" lang="en-US" sz="880" u="none" cap="none" strike="noStrike">
                <a:solidFill>
                  <a:srgbClr val="22301F"/>
                </a:solidFill>
                <a:latin typeface="Arial"/>
                <a:ea typeface="Arial"/>
                <a:cs typeface="Arial"/>
                <a:sym typeface="Arial"/>
              </a:rPr>
              <a:t>Excellent</a:t>
            </a:r>
            <a:endParaRPr b="0" i="0" sz="880" u="none" cap="none" strike="noStrike">
              <a:solidFill>
                <a:schemeClr val="dk1"/>
              </a:solidFill>
              <a:latin typeface="Arial"/>
              <a:ea typeface="Arial"/>
              <a:cs typeface="Arial"/>
              <a:sym typeface="Arial"/>
            </a:endParaRPr>
          </a:p>
        </p:txBody>
      </p:sp>
      <p:sp>
        <p:nvSpPr>
          <p:cNvPr id="502" name="Google Shape;502;p23"/>
          <p:cNvSpPr/>
          <p:nvPr/>
        </p:nvSpPr>
        <p:spPr>
          <a:xfrm>
            <a:off x="4983480" y="4068673"/>
            <a:ext cx="1280100" cy="9054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23"/>
          <p:cNvSpPr/>
          <p:nvPr/>
        </p:nvSpPr>
        <p:spPr>
          <a:xfrm>
            <a:off x="5038344" y="4123537"/>
            <a:ext cx="1170300" cy="7956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880"/>
              <a:buFont typeface="Arial"/>
              <a:buNone/>
            </a:pPr>
            <a:r>
              <a:rPr b="0" i="0" lang="en-US" sz="880" u="none" cap="none" strike="noStrike">
                <a:solidFill>
                  <a:srgbClr val="22301F"/>
                </a:solidFill>
                <a:latin typeface="Arial"/>
                <a:ea typeface="Arial"/>
                <a:cs typeface="Arial"/>
                <a:sym typeface="Arial"/>
              </a:rPr>
              <a:t>High</a:t>
            </a:r>
            <a:endParaRPr b="0" i="0" sz="880" u="none" cap="none" strike="noStrike">
              <a:solidFill>
                <a:schemeClr val="dk1"/>
              </a:solidFill>
              <a:latin typeface="Arial"/>
              <a:ea typeface="Arial"/>
              <a:cs typeface="Arial"/>
              <a:sym typeface="Arial"/>
            </a:endParaRPr>
          </a:p>
        </p:txBody>
      </p:sp>
      <p:sp>
        <p:nvSpPr>
          <p:cNvPr id="504" name="Google Shape;504;p23"/>
          <p:cNvSpPr/>
          <p:nvPr/>
        </p:nvSpPr>
        <p:spPr>
          <a:xfrm>
            <a:off x="6263640" y="4068673"/>
            <a:ext cx="1371600" cy="9054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23"/>
          <p:cNvSpPr/>
          <p:nvPr/>
        </p:nvSpPr>
        <p:spPr>
          <a:xfrm>
            <a:off x="6318504" y="4123537"/>
            <a:ext cx="1261800" cy="7956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880"/>
              <a:buFont typeface="Arial"/>
              <a:buNone/>
            </a:pPr>
            <a:r>
              <a:rPr b="0" i="0" lang="en-US" sz="880" u="none" cap="none" strike="noStrike">
                <a:solidFill>
                  <a:srgbClr val="22301F"/>
                </a:solidFill>
                <a:latin typeface="Arial"/>
                <a:ea typeface="Arial"/>
                <a:cs typeface="Arial"/>
                <a:sym typeface="Arial"/>
              </a:rPr>
              <a:t>High</a:t>
            </a:r>
            <a:endParaRPr b="0" i="0" sz="880" u="none" cap="none" strike="noStrike">
              <a:solidFill>
                <a:schemeClr val="dk1"/>
              </a:solidFill>
              <a:latin typeface="Arial"/>
              <a:ea typeface="Arial"/>
              <a:cs typeface="Arial"/>
              <a:sym typeface="Arial"/>
            </a:endParaRPr>
          </a:p>
        </p:txBody>
      </p:sp>
      <p:sp>
        <p:nvSpPr>
          <p:cNvPr id="506" name="Google Shape;506;p23"/>
          <p:cNvSpPr/>
          <p:nvPr/>
        </p:nvSpPr>
        <p:spPr>
          <a:xfrm>
            <a:off x="7635240" y="4068673"/>
            <a:ext cx="4160400" cy="9054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23"/>
          <p:cNvSpPr/>
          <p:nvPr/>
        </p:nvSpPr>
        <p:spPr>
          <a:xfrm>
            <a:off x="7690104" y="4123537"/>
            <a:ext cx="4050900" cy="7956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880"/>
              <a:buFont typeface="Arial"/>
              <a:buNone/>
            </a:pPr>
            <a:r>
              <a:rPr b="0" i="0" lang="en-US" sz="880" u="none" cap="none" strike="noStrike">
                <a:solidFill>
                  <a:srgbClr val="22301F"/>
                </a:solidFill>
                <a:latin typeface="Arial"/>
                <a:ea typeface="Arial"/>
                <a:cs typeface="Arial"/>
                <a:sym typeface="Arial"/>
              </a:rPr>
              <a:t>Finished long-term structure with premium polycarbonate glazing</a:t>
            </a:r>
            <a:endParaRPr b="0" i="0" sz="880" u="none" cap="none" strike="noStrike">
              <a:solidFill>
                <a:schemeClr val="dk1"/>
              </a:solidFill>
              <a:latin typeface="Arial"/>
              <a:ea typeface="Arial"/>
              <a:cs typeface="Arial"/>
              <a:sym typeface="Arial"/>
            </a:endParaRPr>
          </a:p>
        </p:txBody>
      </p:sp>
      <p:sp>
        <p:nvSpPr>
          <p:cNvPr id="508" name="Google Shape;508;p23"/>
          <p:cNvSpPr/>
          <p:nvPr/>
        </p:nvSpPr>
        <p:spPr>
          <a:xfrm rot="10800000">
            <a:off x="411480" y="4973785"/>
            <a:ext cx="1737300" cy="905400"/>
          </a:xfrm>
          <a:prstGeom prst="round1Rect">
            <a:avLst>
              <a:gd fmla="val 16667" name="adj"/>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23"/>
          <p:cNvSpPr/>
          <p:nvPr/>
        </p:nvSpPr>
        <p:spPr>
          <a:xfrm>
            <a:off x="466344" y="5028793"/>
            <a:ext cx="1627500" cy="7956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880"/>
              <a:buFont typeface="Arial"/>
              <a:buNone/>
            </a:pPr>
            <a:r>
              <a:rPr b="0" i="0" lang="en-US" sz="880" u="none" cap="none" strike="noStrike">
                <a:solidFill>
                  <a:srgbClr val="22301F"/>
                </a:solidFill>
                <a:latin typeface="Arial"/>
                <a:ea typeface="Arial"/>
                <a:cs typeface="Arial"/>
                <a:sym typeface="Arial"/>
              </a:rPr>
              <a:t>Fabric </a:t>
            </a:r>
            <a:r>
              <a:rPr lang="en-US" sz="880">
                <a:solidFill>
                  <a:srgbClr val="22301F"/>
                </a:solidFill>
              </a:rPr>
              <a:t>D</a:t>
            </a:r>
            <a:r>
              <a:rPr b="0" i="0" lang="en-US" sz="880" u="none" cap="none" strike="noStrike">
                <a:solidFill>
                  <a:srgbClr val="22301F"/>
                </a:solidFill>
                <a:latin typeface="Arial"/>
                <a:ea typeface="Arial"/>
                <a:cs typeface="Arial"/>
                <a:sym typeface="Arial"/>
              </a:rPr>
              <a:t>ome</a:t>
            </a:r>
            <a:endParaRPr b="0" i="0" sz="880" u="none" cap="none" strike="noStrike">
              <a:solidFill>
                <a:schemeClr val="dk1"/>
              </a:solidFill>
              <a:latin typeface="Arial"/>
              <a:ea typeface="Arial"/>
              <a:cs typeface="Arial"/>
              <a:sym typeface="Arial"/>
            </a:endParaRPr>
          </a:p>
        </p:txBody>
      </p:sp>
      <p:sp>
        <p:nvSpPr>
          <p:cNvPr id="510" name="Google Shape;510;p23"/>
          <p:cNvSpPr/>
          <p:nvPr/>
        </p:nvSpPr>
        <p:spPr>
          <a:xfrm>
            <a:off x="2148840" y="4973929"/>
            <a:ext cx="1280100" cy="9054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23"/>
          <p:cNvSpPr/>
          <p:nvPr/>
        </p:nvSpPr>
        <p:spPr>
          <a:xfrm>
            <a:off x="2203704" y="5028793"/>
            <a:ext cx="1170300" cy="7956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880"/>
              <a:buFont typeface="Arial"/>
              <a:buNone/>
            </a:pPr>
            <a:r>
              <a:rPr b="0" i="0" lang="en-US" sz="880" u="none" cap="none" strike="noStrike">
                <a:solidFill>
                  <a:srgbClr val="22301F"/>
                </a:solidFill>
                <a:latin typeface="Arial"/>
                <a:ea typeface="Arial"/>
                <a:cs typeface="Arial"/>
                <a:sym typeface="Arial"/>
              </a:rPr>
              <a:t>3–5 yrs</a:t>
            </a:r>
            <a:endParaRPr b="0" i="0" sz="880" u="none" cap="none" strike="noStrike">
              <a:solidFill>
                <a:schemeClr val="dk1"/>
              </a:solidFill>
              <a:latin typeface="Arial"/>
              <a:ea typeface="Arial"/>
              <a:cs typeface="Arial"/>
              <a:sym typeface="Arial"/>
            </a:endParaRPr>
          </a:p>
        </p:txBody>
      </p:sp>
      <p:sp>
        <p:nvSpPr>
          <p:cNvPr id="512" name="Google Shape;512;p23"/>
          <p:cNvSpPr/>
          <p:nvPr/>
        </p:nvSpPr>
        <p:spPr>
          <a:xfrm>
            <a:off x="3429000" y="4973929"/>
            <a:ext cx="1554600" cy="9054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23"/>
          <p:cNvSpPr/>
          <p:nvPr/>
        </p:nvSpPr>
        <p:spPr>
          <a:xfrm>
            <a:off x="3483864" y="5028793"/>
            <a:ext cx="1444800" cy="7956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880"/>
              <a:buFont typeface="Arial"/>
              <a:buNone/>
            </a:pPr>
            <a:r>
              <a:rPr b="0" i="0" lang="en-US" sz="880" u="none" cap="none" strike="noStrike">
                <a:solidFill>
                  <a:srgbClr val="22301F"/>
                </a:solidFill>
                <a:latin typeface="Arial"/>
                <a:ea typeface="Arial"/>
                <a:cs typeface="Arial"/>
                <a:sym typeface="Arial"/>
              </a:rPr>
              <a:t>Moderate</a:t>
            </a:r>
            <a:endParaRPr b="0" i="0" sz="880" u="none" cap="none" strike="noStrike">
              <a:solidFill>
                <a:schemeClr val="dk1"/>
              </a:solidFill>
              <a:latin typeface="Arial"/>
              <a:ea typeface="Arial"/>
              <a:cs typeface="Arial"/>
              <a:sym typeface="Arial"/>
            </a:endParaRPr>
          </a:p>
        </p:txBody>
      </p:sp>
      <p:sp>
        <p:nvSpPr>
          <p:cNvPr id="514" name="Google Shape;514;p23"/>
          <p:cNvSpPr/>
          <p:nvPr/>
        </p:nvSpPr>
        <p:spPr>
          <a:xfrm>
            <a:off x="4983480" y="4973929"/>
            <a:ext cx="1280100" cy="9054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23"/>
          <p:cNvSpPr/>
          <p:nvPr/>
        </p:nvSpPr>
        <p:spPr>
          <a:xfrm>
            <a:off x="5038344" y="5028793"/>
            <a:ext cx="1170300" cy="7956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880"/>
              <a:buFont typeface="Arial"/>
              <a:buNone/>
            </a:pPr>
            <a:r>
              <a:rPr b="0" i="0" lang="en-US" sz="880" u="none" cap="none" strike="noStrike">
                <a:solidFill>
                  <a:srgbClr val="22301F"/>
                </a:solidFill>
                <a:latin typeface="Arial"/>
                <a:ea typeface="Arial"/>
                <a:cs typeface="Arial"/>
                <a:sym typeface="Arial"/>
              </a:rPr>
              <a:t>Moderate</a:t>
            </a:r>
            <a:endParaRPr b="0" i="0" sz="880" u="none" cap="none" strike="noStrike">
              <a:solidFill>
                <a:schemeClr val="dk1"/>
              </a:solidFill>
              <a:latin typeface="Arial"/>
              <a:ea typeface="Arial"/>
              <a:cs typeface="Arial"/>
              <a:sym typeface="Arial"/>
            </a:endParaRPr>
          </a:p>
        </p:txBody>
      </p:sp>
      <p:sp>
        <p:nvSpPr>
          <p:cNvPr id="516" name="Google Shape;516;p23"/>
          <p:cNvSpPr/>
          <p:nvPr/>
        </p:nvSpPr>
        <p:spPr>
          <a:xfrm>
            <a:off x="6263640" y="4973929"/>
            <a:ext cx="1371600" cy="9054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23"/>
          <p:cNvSpPr/>
          <p:nvPr/>
        </p:nvSpPr>
        <p:spPr>
          <a:xfrm>
            <a:off x="6318504" y="5028793"/>
            <a:ext cx="1261800" cy="7956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880"/>
              <a:buFont typeface="Arial"/>
              <a:buNone/>
            </a:pPr>
            <a:r>
              <a:rPr b="0" i="0" lang="en-US" sz="880" u="none" cap="none" strike="noStrike">
                <a:solidFill>
                  <a:srgbClr val="22301F"/>
                </a:solidFill>
                <a:latin typeface="Arial"/>
                <a:ea typeface="Arial"/>
                <a:cs typeface="Arial"/>
                <a:sym typeface="Arial"/>
              </a:rPr>
              <a:t>Moderate</a:t>
            </a:r>
            <a:endParaRPr b="0" i="0" sz="880" u="none" cap="none" strike="noStrike">
              <a:solidFill>
                <a:schemeClr val="dk1"/>
              </a:solidFill>
              <a:latin typeface="Arial"/>
              <a:ea typeface="Arial"/>
              <a:cs typeface="Arial"/>
              <a:sym typeface="Arial"/>
            </a:endParaRPr>
          </a:p>
        </p:txBody>
      </p:sp>
      <p:sp>
        <p:nvSpPr>
          <p:cNvPr id="518" name="Google Shape;518;p23"/>
          <p:cNvSpPr/>
          <p:nvPr/>
        </p:nvSpPr>
        <p:spPr>
          <a:xfrm flipH="1" rot="10800000">
            <a:off x="7635240" y="4973785"/>
            <a:ext cx="4160400" cy="905400"/>
          </a:xfrm>
          <a:prstGeom prst="round1Rect">
            <a:avLst>
              <a:gd fmla="val 16667" name="adj"/>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23"/>
          <p:cNvSpPr/>
          <p:nvPr/>
        </p:nvSpPr>
        <p:spPr>
          <a:xfrm>
            <a:off x="7690104" y="5028793"/>
            <a:ext cx="4050900" cy="7956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880"/>
              <a:buFont typeface="Arial"/>
              <a:buNone/>
            </a:pPr>
            <a:r>
              <a:rPr b="0" i="0" lang="en-US" sz="880" u="none" cap="none" strike="noStrike">
                <a:solidFill>
                  <a:srgbClr val="22301F"/>
                </a:solidFill>
                <a:latin typeface="Arial"/>
                <a:ea typeface="Arial"/>
                <a:cs typeface="Arial"/>
                <a:sym typeface="Arial"/>
              </a:rPr>
              <a:t>Lightweight and quick to assemble, but shorter lifespan</a:t>
            </a:r>
            <a:endParaRPr b="0" i="0" sz="880" u="none" cap="none" strike="noStrike">
              <a:solidFill>
                <a:schemeClr val="dk1"/>
              </a:solidFill>
              <a:latin typeface="Arial"/>
              <a:ea typeface="Arial"/>
              <a:cs typeface="Arial"/>
              <a:sym typeface="Arial"/>
            </a:endParaRPr>
          </a:p>
        </p:txBody>
      </p:sp>
      <p:sp>
        <p:nvSpPr>
          <p:cNvPr id="520" name="Google Shape;520;p23"/>
          <p:cNvSpPr/>
          <p:nvPr/>
        </p:nvSpPr>
        <p:spPr>
          <a:xfrm>
            <a:off x="0" y="6565392"/>
            <a:ext cx="12191695" cy="292608"/>
          </a:xfrm>
          <a:prstGeom prst="rect">
            <a:avLst/>
          </a:prstGeom>
          <a:solidFill>
            <a:srgbClr val="386641"/>
          </a:solidFill>
          <a:ln cap="flat" cmpd="sng" w="12700">
            <a:solidFill>
              <a:srgbClr val="38664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23"/>
          <p:cNvSpPr/>
          <p:nvPr/>
        </p:nvSpPr>
        <p:spPr>
          <a:xfrm>
            <a:off x="411480" y="6620256"/>
            <a:ext cx="1828800" cy="146304"/>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850"/>
              <a:buFont typeface="Arial"/>
              <a:buNone/>
            </a:pPr>
            <a:r>
              <a:rPr b="1" i="0" lang="en-US" sz="850" u="none" cap="none" strike="noStrike">
                <a:solidFill>
                  <a:srgbClr val="FFFFFF"/>
                </a:solidFill>
                <a:latin typeface="Arial"/>
                <a:ea typeface="Arial"/>
                <a:cs typeface="Arial"/>
                <a:sym typeface="Arial"/>
              </a:rPr>
              <a:t>Growing Spaces</a:t>
            </a:r>
            <a:r>
              <a:rPr b="1" baseline="30000" i="0" lang="en-US" sz="850" u="none" cap="none" strike="noStrike">
                <a:solidFill>
                  <a:srgbClr val="FFFFFF"/>
                </a:solidFill>
                <a:latin typeface="Arial"/>
                <a:ea typeface="Arial"/>
                <a:cs typeface="Arial"/>
                <a:sym typeface="Arial"/>
              </a:rPr>
              <a:t>®</a:t>
            </a:r>
            <a:endParaRPr b="0" baseline="30000" i="0" sz="850" u="none" cap="none" strike="noStrike">
              <a:solidFill>
                <a:schemeClr val="dk1"/>
              </a:solidFill>
              <a:latin typeface="Arial"/>
              <a:ea typeface="Arial"/>
              <a:cs typeface="Arial"/>
              <a:sym typeface="Arial"/>
            </a:endParaRPr>
          </a:p>
        </p:txBody>
      </p:sp>
      <p:sp>
        <p:nvSpPr>
          <p:cNvPr id="522" name="Google Shape;522;p23"/>
          <p:cNvSpPr/>
          <p:nvPr/>
        </p:nvSpPr>
        <p:spPr>
          <a:xfrm>
            <a:off x="9235440" y="6620256"/>
            <a:ext cx="2560320" cy="146304"/>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FFFFFF"/>
              </a:buClr>
              <a:buSzPts val="850"/>
              <a:buFont typeface="Arial"/>
              <a:buNone/>
            </a:pPr>
            <a:r>
              <a:rPr b="0" i="0" lang="en-US" sz="850" u="none" cap="none" strike="noStrike">
                <a:solidFill>
                  <a:srgbClr val="FFFFFF"/>
                </a:solidFill>
                <a:latin typeface="Arial"/>
                <a:ea typeface="Arial"/>
                <a:cs typeface="Arial"/>
                <a:sym typeface="Arial"/>
              </a:rPr>
              <a:t>Appendix</a:t>
            </a:r>
            <a:endParaRPr b="0" i="0" sz="850" u="none" cap="none" strike="noStrike">
              <a:solidFill>
                <a:schemeClr val="dk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p24"/>
          <p:cNvSpPr/>
          <p:nvPr/>
        </p:nvSpPr>
        <p:spPr>
          <a:xfrm>
            <a:off x="502920" y="393192"/>
            <a:ext cx="9052560" cy="4114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2800"/>
              <a:buFont typeface="Arial"/>
              <a:buNone/>
            </a:pPr>
            <a:r>
              <a:rPr b="1" i="0" lang="en-US" sz="2800" u="none" cap="none" strike="noStrike">
                <a:solidFill>
                  <a:srgbClr val="386641"/>
                </a:solidFill>
                <a:latin typeface="Arial"/>
                <a:ea typeface="Arial"/>
                <a:cs typeface="Arial"/>
                <a:sym typeface="Arial"/>
              </a:rPr>
              <a:t>Appendix F: </a:t>
            </a:r>
            <a:r>
              <a:rPr b="1" lang="en-US" sz="2800">
                <a:solidFill>
                  <a:srgbClr val="386641"/>
                </a:solidFill>
              </a:rPr>
              <a:t>S</a:t>
            </a:r>
            <a:r>
              <a:rPr b="1" i="0" lang="en-US" sz="2800" u="none" cap="none" strike="noStrike">
                <a:solidFill>
                  <a:srgbClr val="386641"/>
                </a:solidFill>
                <a:latin typeface="Arial"/>
                <a:ea typeface="Arial"/>
                <a:cs typeface="Arial"/>
                <a:sym typeface="Arial"/>
              </a:rPr>
              <a:t>ource </a:t>
            </a:r>
            <a:r>
              <a:rPr b="1" lang="en-US" sz="2800">
                <a:solidFill>
                  <a:srgbClr val="386641"/>
                </a:solidFill>
              </a:rPr>
              <a:t>L</a:t>
            </a:r>
            <a:r>
              <a:rPr b="1" i="0" lang="en-US" sz="2800" u="none" cap="none" strike="noStrike">
                <a:solidFill>
                  <a:srgbClr val="386641"/>
                </a:solidFill>
                <a:latin typeface="Arial"/>
                <a:ea typeface="Arial"/>
                <a:cs typeface="Arial"/>
                <a:sym typeface="Arial"/>
              </a:rPr>
              <a:t>inks for </a:t>
            </a:r>
            <a:r>
              <a:rPr b="1" lang="en-US" sz="2800">
                <a:solidFill>
                  <a:srgbClr val="386641"/>
                </a:solidFill>
              </a:rPr>
              <a:t>B</a:t>
            </a:r>
            <a:r>
              <a:rPr b="1" i="0" lang="en-US" sz="2800" u="none" cap="none" strike="noStrike">
                <a:solidFill>
                  <a:srgbClr val="386641"/>
                </a:solidFill>
                <a:latin typeface="Arial"/>
                <a:ea typeface="Arial"/>
                <a:cs typeface="Arial"/>
                <a:sym typeface="Arial"/>
              </a:rPr>
              <a:t>oard </a:t>
            </a:r>
            <a:r>
              <a:rPr b="1" lang="en-US" sz="2800">
                <a:solidFill>
                  <a:srgbClr val="386641"/>
                </a:solidFill>
              </a:rPr>
              <a:t>R</a:t>
            </a:r>
            <a:r>
              <a:rPr b="1" i="0" lang="en-US" sz="2800" u="none" cap="none" strike="noStrike">
                <a:solidFill>
                  <a:srgbClr val="386641"/>
                </a:solidFill>
                <a:latin typeface="Arial"/>
                <a:ea typeface="Arial"/>
                <a:cs typeface="Arial"/>
                <a:sym typeface="Arial"/>
              </a:rPr>
              <a:t>eview</a:t>
            </a:r>
            <a:endParaRPr b="0" i="0" sz="2800" u="none" cap="none" strike="noStrike">
              <a:solidFill>
                <a:schemeClr val="dk1"/>
              </a:solidFill>
              <a:latin typeface="Arial"/>
              <a:ea typeface="Arial"/>
              <a:cs typeface="Arial"/>
              <a:sym typeface="Arial"/>
            </a:endParaRPr>
          </a:p>
        </p:txBody>
      </p:sp>
      <p:sp>
        <p:nvSpPr>
          <p:cNvPr id="529" name="Google Shape;529;p24"/>
          <p:cNvSpPr/>
          <p:nvPr/>
        </p:nvSpPr>
        <p:spPr>
          <a:xfrm>
            <a:off x="868675" y="1280150"/>
            <a:ext cx="10424100" cy="4292100"/>
          </a:xfrm>
          <a:prstGeom prst="rect">
            <a:avLst/>
          </a:prstGeom>
          <a:noFill/>
          <a:ln>
            <a:noFill/>
          </a:ln>
        </p:spPr>
        <p:txBody>
          <a:bodyPr anchorCtr="0" anchor="ctr" bIns="625" lIns="625" spcFirstLastPara="1" rIns="625" wrap="square" tIns="625">
            <a:normAutofit/>
          </a:bodyPr>
          <a:lstStyle/>
          <a:p>
            <a:pPr indent="0" lvl="0" marL="0" marR="0" rtl="0" algn="l">
              <a:spcBef>
                <a:spcPts val="0"/>
              </a:spcBef>
              <a:spcAft>
                <a:spcPts val="0"/>
              </a:spcAft>
              <a:buClr>
                <a:srgbClr val="22301F"/>
              </a:buClr>
              <a:buSzPts val="1400"/>
              <a:buFont typeface="Arial"/>
              <a:buNone/>
            </a:pPr>
            <a:r>
              <a:rPr b="1" i="0" lang="en-US" sz="1400" u="none" cap="none" strike="noStrike">
                <a:solidFill>
                  <a:srgbClr val="22301F"/>
                </a:solidFill>
              </a:rPr>
              <a:t>Growing Dome 7 Unique Features:</a:t>
            </a:r>
            <a:r>
              <a:rPr b="0" i="0" lang="en-US" sz="1400" u="none" cap="none" strike="noStrike">
                <a:solidFill>
                  <a:srgbClr val="22301F"/>
                </a:solidFill>
                <a:latin typeface="Arial"/>
                <a:ea typeface="Arial"/>
                <a:cs typeface="Arial"/>
                <a:sym typeface="Arial"/>
              </a:rPr>
              <a:t> https://growingspaces.com/geodesic-dome-greenhouse</a:t>
            </a:r>
            <a:endParaRPr b="0" i="0" sz="1400" u="none" cap="none" strike="noStrike">
              <a:solidFill>
                <a:schemeClr val="dk1"/>
              </a:solidFill>
              <a:latin typeface="Arial"/>
              <a:ea typeface="Arial"/>
              <a:cs typeface="Arial"/>
              <a:sym typeface="Arial"/>
            </a:endParaRPr>
          </a:p>
          <a:p>
            <a:pPr indent="0" lvl="0" marL="0" marR="0" rtl="0" algn="l">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spcBef>
                <a:spcPts val="0"/>
              </a:spcBef>
              <a:spcAft>
                <a:spcPts val="0"/>
              </a:spcAft>
              <a:buClr>
                <a:srgbClr val="22301F"/>
              </a:buClr>
              <a:buSzPts val="1400"/>
              <a:buFont typeface="Arial"/>
              <a:buNone/>
            </a:pPr>
            <a:r>
              <a:rPr b="1" i="0" lang="en-US" sz="1400" u="none" cap="none" strike="noStrike">
                <a:solidFill>
                  <a:srgbClr val="22301F"/>
                </a:solidFill>
              </a:rPr>
              <a:t>Greenhouse Types Comparison:</a:t>
            </a:r>
            <a:r>
              <a:rPr b="0" i="0" lang="en-US" sz="1400" u="none" cap="none" strike="noStrike">
                <a:solidFill>
                  <a:srgbClr val="22301F"/>
                </a:solidFill>
                <a:latin typeface="Arial"/>
                <a:ea typeface="Arial"/>
                <a:cs typeface="Arial"/>
                <a:sym typeface="Arial"/>
              </a:rPr>
              <a:t> https://growingspaces.com/compare-greenhouses/types-of-greenhouses</a:t>
            </a:r>
            <a:endParaRPr b="0" i="0" sz="1400" u="none" cap="none" strike="noStrike">
              <a:solidFill>
                <a:schemeClr val="dk1"/>
              </a:solidFill>
              <a:latin typeface="Arial"/>
              <a:ea typeface="Arial"/>
              <a:cs typeface="Arial"/>
              <a:sym typeface="Arial"/>
            </a:endParaRPr>
          </a:p>
          <a:p>
            <a:pPr indent="0" lvl="0" marL="0" marR="0" rtl="0" algn="l">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spcBef>
                <a:spcPts val="0"/>
              </a:spcBef>
              <a:spcAft>
                <a:spcPts val="0"/>
              </a:spcAft>
              <a:buClr>
                <a:srgbClr val="22301F"/>
              </a:buClr>
              <a:buSzPts val="1400"/>
              <a:buFont typeface="Arial"/>
              <a:buNone/>
            </a:pPr>
            <a:r>
              <a:rPr b="1" i="0" lang="en-US" sz="1400" u="none" cap="none" strike="noStrike">
                <a:solidFill>
                  <a:srgbClr val="22301F"/>
                </a:solidFill>
              </a:rPr>
              <a:t>Growing Dome Greenhouse Guide:</a:t>
            </a:r>
            <a:r>
              <a:rPr b="0" i="0" lang="en-US" sz="1400" u="none" cap="none" strike="noStrike">
                <a:solidFill>
                  <a:srgbClr val="22301F"/>
                </a:solidFill>
                <a:latin typeface="Arial"/>
                <a:ea typeface="Arial"/>
                <a:cs typeface="Arial"/>
                <a:sym typeface="Arial"/>
              </a:rPr>
              <a:t> https://growingspaces.com/greenhouse-guide</a:t>
            </a:r>
            <a:endParaRPr b="0" i="0" sz="1400" u="none" cap="none" strike="noStrike">
              <a:solidFill>
                <a:schemeClr val="dk1"/>
              </a:solidFill>
              <a:latin typeface="Arial"/>
              <a:ea typeface="Arial"/>
              <a:cs typeface="Arial"/>
              <a:sym typeface="Arial"/>
            </a:endParaRPr>
          </a:p>
          <a:p>
            <a:pPr indent="0" lvl="0" marL="0" marR="0" rtl="0" algn="l">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spcBef>
                <a:spcPts val="0"/>
              </a:spcBef>
              <a:spcAft>
                <a:spcPts val="0"/>
              </a:spcAft>
              <a:buClr>
                <a:srgbClr val="22301F"/>
              </a:buClr>
              <a:buSzPts val="1400"/>
              <a:buFont typeface="Arial"/>
              <a:buNone/>
            </a:pPr>
            <a:r>
              <a:rPr b="1" i="0" lang="en-US" sz="1400" u="none" cap="none" strike="noStrike">
                <a:solidFill>
                  <a:srgbClr val="22301F"/>
                </a:solidFill>
              </a:rPr>
              <a:t>Foundation Options:</a:t>
            </a:r>
            <a:r>
              <a:rPr b="0" i="0" lang="en-US" sz="1400" u="none" cap="none" strike="noStrike">
                <a:solidFill>
                  <a:srgbClr val="22301F"/>
                </a:solidFill>
                <a:latin typeface="Arial"/>
                <a:ea typeface="Arial"/>
                <a:cs typeface="Arial"/>
                <a:sym typeface="Arial"/>
              </a:rPr>
              <a:t> </a:t>
            </a:r>
            <a:r>
              <a:rPr b="0" i="0" lang="en-US" sz="1400" cap="none" strike="noStrike">
                <a:solidFill>
                  <a:srgbClr val="22301F"/>
                </a:solidFill>
                <a:latin typeface="Arial"/>
                <a:ea typeface="Arial"/>
                <a:cs typeface="Arial"/>
                <a:sym typeface="Arial"/>
              </a:rPr>
              <a:t>https://growingspaces.com/greenhouse-building/greenhouse-foundation</a:t>
            </a:r>
            <a:endParaRPr b="0" i="0" sz="1400" u="none" cap="none" strike="noStrike">
              <a:solidFill>
                <a:srgbClr val="22301F"/>
              </a:solidFill>
              <a:latin typeface="Arial"/>
              <a:ea typeface="Arial"/>
              <a:cs typeface="Arial"/>
              <a:sym typeface="Arial"/>
            </a:endParaRPr>
          </a:p>
          <a:p>
            <a:pPr indent="0" lvl="0" marL="0" marR="0" rtl="0" algn="l">
              <a:spcBef>
                <a:spcPts val="0"/>
              </a:spcBef>
              <a:spcAft>
                <a:spcPts val="0"/>
              </a:spcAft>
              <a:buClr>
                <a:srgbClr val="22301F"/>
              </a:buClr>
              <a:buSzPts val="1400"/>
              <a:buFont typeface="Arial"/>
              <a:buNone/>
            </a:pPr>
            <a:r>
              <a:t/>
            </a:r>
            <a:endParaRPr>
              <a:solidFill>
                <a:srgbClr val="22301F"/>
              </a:solidFill>
            </a:endParaRPr>
          </a:p>
          <a:p>
            <a:pPr indent="0" lvl="0" marL="0" marR="0" rtl="0" algn="l">
              <a:spcBef>
                <a:spcPts val="0"/>
              </a:spcBef>
              <a:spcAft>
                <a:spcPts val="0"/>
              </a:spcAft>
              <a:buClr>
                <a:srgbClr val="22301F"/>
              </a:buClr>
              <a:buSzPts val="1400"/>
              <a:buFont typeface="Arial"/>
              <a:buNone/>
            </a:pPr>
            <a:r>
              <a:rPr b="1" lang="en-US">
                <a:solidFill>
                  <a:srgbClr val="22301F"/>
                </a:solidFill>
              </a:rPr>
              <a:t>Weather-Resistant Kit</a:t>
            </a:r>
            <a:r>
              <a:rPr lang="en-US">
                <a:solidFill>
                  <a:srgbClr val="22301F"/>
                </a:solidFill>
              </a:rPr>
              <a:t> </a:t>
            </a:r>
            <a:r>
              <a:rPr i="1" lang="en-US">
                <a:solidFill>
                  <a:srgbClr val="22301F"/>
                </a:solidFill>
              </a:rPr>
              <a:t>(standard snow loads &amp; wind resistance)</a:t>
            </a:r>
            <a:r>
              <a:rPr b="1" lang="en-US">
                <a:solidFill>
                  <a:srgbClr val="22301F"/>
                </a:solidFill>
              </a:rPr>
              <a:t>:</a:t>
            </a:r>
            <a:r>
              <a:rPr lang="en-US">
                <a:solidFill>
                  <a:srgbClr val="22301F"/>
                </a:solidFill>
              </a:rPr>
              <a:t> https://growingspaces.com/weather-resistant-greenhouse-kit</a:t>
            </a:r>
            <a:endParaRPr>
              <a:solidFill>
                <a:srgbClr val="22301F"/>
              </a:solidFill>
            </a:endParaRPr>
          </a:p>
          <a:p>
            <a:pPr indent="0" lvl="0" marL="0" marR="0" rtl="0" algn="l">
              <a:spcBef>
                <a:spcPts val="0"/>
              </a:spcBef>
              <a:spcAft>
                <a:spcPts val="0"/>
              </a:spcAft>
              <a:buClr>
                <a:srgbClr val="22301F"/>
              </a:buClr>
              <a:buSzPts val="1400"/>
              <a:buFont typeface="Arial"/>
              <a:buNone/>
            </a:pPr>
            <a:r>
              <a:t/>
            </a:r>
            <a:endParaRPr>
              <a:solidFill>
                <a:srgbClr val="22301F"/>
              </a:solidFill>
            </a:endParaRPr>
          </a:p>
          <a:p>
            <a:pPr indent="0" lvl="0" marL="0" marR="0" rtl="0" algn="l">
              <a:spcBef>
                <a:spcPts val="0"/>
              </a:spcBef>
              <a:spcAft>
                <a:spcPts val="0"/>
              </a:spcAft>
              <a:buClr>
                <a:srgbClr val="22301F"/>
              </a:buClr>
              <a:buSzPts val="1400"/>
              <a:buFont typeface="Arial"/>
              <a:buNone/>
            </a:pPr>
            <a:r>
              <a:rPr b="1" lang="en-US">
                <a:solidFill>
                  <a:srgbClr val="22301F"/>
                </a:solidFill>
              </a:rPr>
              <a:t>Growing Dome Installation Options:</a:t>
            </a:r>
            <a:r>
              <a:rPr lang="en-US">
                <a:solidFill>
                  <a:srgbClr val="22301F"/>
                </a:solidFill>
              </a:rPr>
              <a:t> https://growingspaces.com/greenhouse-building/greenhouse-installation-options</a:t>
            </a:r>
            <a:endParaRPr>
              <a:solidFill>
                <a:srgbClr val="22301F"/>
              </a:solidFill>
            </a:endParaRPr>
          </a:p>
          <a:p>
            <a:pPr indent="0" lvl="0" marL="0" marR="0" rtl="0" algn="l">
              <a:spcBef>
                <a:spcPts val="0"/>
              </a:spcBef>
              <a:spcAft>
                <a:spcPts val="0"/>
              </a:spcAft>
              <a:buClr>
                <a:srgbClr val="22301F"/>
              </a:buClr>
              <a:buSzPts val="1400"/>
              <a:buFont typeface="Arial"/>
              <a:buNone/>
            </a:pPr>
            <a:r>
              <a:t/>
            </a:r>
            <a:endParaRPr>
              <a:solidFill>
                <a:srgbClr val="22301F"/>
              </a:solidFill>
            </a:endParaRPr>
          </a:p>
        </p:txBody>
      </p:sp>
      <p:sp>
        <p:nvSpPr>
          <p:cNvPr id="530" name="Google Shape;530;p24"/>
          <p:cNvSpPr/>
          <p:nvPr/>
        </p:nvSpPr>
        <p:spPr>
          <a:xfrm>
            <a:off x="9235440" y="6620256"/>
            <a:ext cx="2560320" cy="146304"/>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FFFFFF"/>
              </a:buClr>
              <a:buSzPts val="850"/>
              <a:buFont typeface="Arial"/>
              <a:buNone/>
            </a:pPr>
            <a:r>
              <a:rPr b="0" i="0" lang="en-US" sz="850" u="none" cap="none" strike="noStrike">
                <a:solidFill>
                  <a:srgbClr val="FFFFFF"/>
                </a:solidFill>
                <a:latin typeface="Arial"/>
                <a:ea typeface="Arial"/>
                <a:cs typeface="Arial"/>
                <a:sym typeface="Arial"/>
              </a:rPr>
              <a:t>Appendix</a:t>
            </a:r>
            <a:endParaRPr b="0" i="0" sz="850" u="none" cap="none" strike="noStrik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pic>
        <p:nvPicPr>
          <p:cNvPr id="58" name="Google Shape;58;p2" title="family_gardening.png"/>
          <p:cNvPicPr preferRelativeResize="0"/>
          <p:nvPr/>
        </p:nvPicPr>
        <p:blipFill>
          <a:blip r:embed="rId3">
            <a:alphaModFix/>
          </a:blip>
          <a:stretch>
            <a:fillRect/>
          </a:stretch>
        </p:blipFill>
        <p:spPr>
          <a:xfrm>
            <a:off x="942975" y="1506500"/>
            <a:ext cx="5806135" cy="4418699"/>
          </a:xfrm>
          <a:prstGeom prst="rect">
            <a:avLst/>
          </a:prstGeom>
          <a:noFill/>
          <a:ln>
            <a:noFill/>
          </a:ln>
        </p:spPr>
      </p:pic>
      <p:sp>
        <p:nvSpPr>
          <p:cNvPr id="59" name="Google Shape;59;p2"/>
          <p:cNvSpPr/>
          <p:nvPr/>
        </p:nvSpPr>
        <p:spPr>
          <a:xfrm>
            <a:off x="502920" y="393192"/>
            <a:ext cx="9052560" cy="4114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2800"/>
              <a:buFont typeface="Arial"/>
              <a:buNone/>
            </a:pPr>
            <a:r>
              <a:rPr b="1" lang="en-US" sz="2800">
                <a:solidFill>
                  <a:srgbClr val="386641"/>
                </a:solidFill>
              </a:rPr>
              <a:t>Why This Request Matters</a:t>
            </a:r>
            <a:endParaRPr b="0" i="0" sz="2800" u="none" cap="none" strike="noStrike">
              <a:solidFill>
                <a:schemeClr val="dk1"/>
              </a:solidFill>
              <a:latin typeface="Arial"/>
              <a:ea typeface="Arial"/>
              <a:cs typeface="Arial"/>
              <a:sym typeface="Arial"/>
            </a:endParaRPr>
          </a:p>
        </p:txBody>
      </p:sp>
      <p:sp>
        <p:nvSpPr>
          <p:cNvPr id="60" name="Google Shape;60;p2"/>
          <p:cNvSpPr/>
          <p:nvPr/>
        </p:nvSpPr>
        <p:spPr>
          <a:xfrm>
            <a:off x="530352" y="868680"/>
            <a:ext cx="886968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F665A"/>
              </a:buClr>
              <a:buSzPts val="1150"/>
              <a:buFont typeface="Arial"/>
              <a:buNone/>
            </a:pPr>
            <a:r>
              <a:rPr lang="en-US" sz="1150">
                <a:solidFill>
                  <a:srgbClr val="5F665A"/>
                </a:solidFill>
              </a:rPr>
              <a:t>A backyard greenhouse supports practical, personal gardening while remaining contained, attractive, and privately maintained.</a:t>
            </a:r>
            <a:endParaRPr b="0" i="0" sz="1150" u="none" cap="none" strike="noStrike">
              <a:solidFill>
                <a:schemeClr val="dk1"/>
              </a:solidFill>
              <a:latin typeface="Arial"/>
              <a:ea typeface="Arial"/>
              <a:cs typeface="Arial"/>
              <a:sym typeface="Arial"/>
            </a:endParaRPr>
          </a:p>
        </p:txBody>
      </p:sp>
      <p:grpSp>
        <p:nvGrpSpPr>
          <p:cNvPr id="61" name="Google Shape;61;p2"/>
          <p:cNvGrpSpPr/>
          <p:nvPr/>
        </p:nvGrpSpPr>
        <p:grpSpPr>
          <a:xfrm>
            <a:off x="6388500" y="1506497"/>
            <a:ext cx="4938900" cy="4418700"/>
            <a:chOff x="5402294" y="1506497"/>
            <a:chExt cx="4938900" cy="4418700"/>
          </a:xfrm>
        </p:grpSpPr>
        <p:sp>
          <p:nvSpPr>
            <p:cNvPr id="62" name="Google Shape;62;p2"/>
            <p:cNvSpPr/>
            <p:nvPr/>
          </p:nvSpPr>
          <p:spPr>
            <a:xfrm rot="5400000">
              <a:off x="5662394" y="1246397"/>
              <a:ext cx="4418700" cy="4938900"/>
            </a:xfrm>
            <a:prstGeom prst="round2SameRect">
              <a:avLst>
                <a:gd fmla="val 16667" name="adj1"/>
                <a:gd fmla="val 0" name="adj2"/>
              </a:avLst>
            </a:prstGeom>
            <a:solidFill>
              <a:srgbClr val="D9EA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2"/>
            <p:cNvSpPr/>
            <p:nvPr/>
          </p:nvSpPr>
          <p:spPr>
            <a:xfrm>
              <a:off x="6023625" y="1961027"/>
              <a:ext cx="3743100" cy="3721500"/>
            </a:xfrm>
            <a:prstGeom prst="rect">
              <a:avLst/>
            </a:prstGeom>
            <a:noFill/>
            <a:ln>
              <a:noFill/>
            </a:ln>
          </p:spPr>
          <p:txBody>
            <a:bodyPr anchorCtr="0" anchor="ctr" bIns="0" lIns="0" spcFirstLastPara="1" rIns="0" wrap="square" tIns="0">
              <a:normAutofit/>
            </a:bodyPr>
            <a:lstStyle/>
            <a:p>
              <a:pPr indent="0" lvl="0" marL="0" marR="0" rtl="0" algn="l">
                <a:lnSpc>
                  <a:spcPct val="115000"/>
                </a:lnSpc>
                <a:spcBef>
                  <a:spcPts val="0"/>
                </a:spcBef>
                <a:spcAft>
                  <a:spcPts val="0"/>
                </a:spcAft>
                <a:buClr>
                  <a:srgbClr val="22301F"/>
                </a:buClr>
                <a:buSzPts val="1140"/>
                <a:buFont typeface="Arial"/>
                <a:buNone/>
              </a:pPr>
              <a:r>
                <a:rPr lang="en-US" sz="1140">
                  <a:solidFill>
                    <a:srgbClr val="22301F"/>
                  </a:solidFill>
                </a:rPr>
                <a:t>Many homeowners are looking for responsible ways to grow fresh food, garden year-round, and make better use of their backyard space. A Growing Dome greenhouse provides a durable, enclosed structure for personal gardening without creating commercial activity, public access, or neighborhood disruption.</a:t>
              </a:r>
              <a:endParaRPr sz="1140">
                <a:solidFill>
                  <a:srgbClr val="22301F"/>
                </a:solidFill>
              </a:endParaRPr>
            </a:p>
            <a:p>
              <a:pPr indent="0" lvl="0" marL="0" marR="0" rtl="0" algn="l">
                <a:spcBef>
                  <a:spcPts val="0"/>
                </a:spcBef>
                <a:spcAft>
                  <a:spcPts val="0"/>
                </a:spcAft>
                <a:buClr>
                  <a:srgbClr val="22301F"/>
                </a:buClr>
                <a:buSzPts val="1140"/>
                <a:buFont typeface="Arial"/>
                <a:buNone/>
              </a:pPr>
              <a:r>
                <a:t/>
              </a:r>
              <a:endParaRPr sz="1140">
                <a:solidFill>
                  <a:srgbClr val="22301F"/>
                </a:solidFill>
              </a:endParaRPr>
            </a:p>
            <a:p>
              <a:pPr indent="-300990" lvl="0" marL="914400" rtl="0" algn="l">
                <a:lnSpc>
                  <a:spcPct val="115000"/>
                </a:lnSpc>
                <a:spcBef>
                  <a:spcPts val="0"/>
                </a:spcBef>
                <a:spcAft>
                  <a:spcPts val="0"/>
                </a:spcAft>
                <a:buClr>
                  <a:srgbClr val="22301F"/>
                </a:buClr>
                <a:buSzPts val="1140"/>
                <a:buChar char="●"/>
              </a:pPr>
              <a:r>
                <a:rPr lang="en-US" sz="1140">
                  <a:solidFill>
                    <a:srgbClr val="22301F"/>
                  </a:solidFill>
                </a:rPr>
                <a:t>Supports fresh food, year-round gardening, </a:t>
              </a:r>
              <a:br>
                <a:rPr lang="en-US" sz="1140">
                  <a:solidFill>
                    <a:srgbClr val="22301F"/>
                  </a:solidFill>
                </a:rPr>
              </a:br>
              <a:r>
                <a:rPr lang="en-US" sz="1140">
                  <a:solidFill>
                    <a:srgbClr val="22301F"/>
                  </a:solidFill>
                </a:rPr>
                <a:t>and homeowner wellness</a:t>
              </a:r>
              <a:endParaRPr sz="1140">
                <a:solidFill>
                  <a:srgbClr val="22301F"/>
                </a:solidFill>
              </a:endParaRPr>
            </a:p>
            <a:p>
              <a:pPr indent="0" lvl="0" marL="914400" rtl="0" algn="l">
                <a:lnSpc>
                  <a:spcPct val="115000"/>
                </a:lnSpc>
                <a:spcBef>
                  <a:spcPts val="0"/>
                </a:spcBef>
                <a:spcAft>
                  <a:spcPts val="0"/>
                </a:spcAft>
                <a:buNone/>
              </a:pPr>
              <a:r>
                <a:t/>
              </a:r>
              <a:endParaRPr sz="1140">
                <a:solidFill>
                  <a:srgbClr val="22301F"/>
                </a:solidFill>
              </a:endParaRPr>
            </a:p>
            <a:p>
              <a:pPr indent="-300990" lvl="0" marL="914400" rtl="0" algn="l">
                <a:lnSpc>
                  <a:spcPct val="115000"/>
                </a:lnSpc>
                <a:spcBef>
                  <a:spcPts val="0"/>
                </a:spcBef>
                <a:spcAft>
                  <a:spcPts val="0"/>
                </a:spcAft>
                <a:buClr>
                  <a:srgbClr val="22301F"/>
                </a:buClr>
                <a:buSzPts val="1140"/>
                <a:buChar char="●"/>
              </a:pPr>
              <a:r>
                <a:rPr lang="en-US" sz="1140">
                  <a:solidFill>
                    <a:srgbClr val="22301F"/>
                  </a:solidFill>
                </a:rPr>
                <a:t>Keeps gardening activity contained </a:t>
              </a:r>
              <a:br>
                <a:rPr lang="en-US" sz="1140">
                  <a:solidFill>
                    <a:srgbClr val="22301F"/>
                  </a:solidFill>
                </a:rPr>
              </a:br>
              <a:r>
                <a:rPr lang="en-US" sz="1140">
                  <a:solidFill>
                    <a:srgbClr val="22301F"/>
                  </a:solidFill>
                </a:rPr>
                <a:t>within a finished backyard structure</a:t>
              </a:r>
              <a:endParaRPr sz="1140">
                <a:solidFill>
                  <a:srgbClr val="22301F"/>
                </a:solidFill>
              </a:endParaRPr>
            </a:p>
            <a:p>
              <a:pPr indent="0" lvl="0" marL="914400" rtl="0" algn="l">
                <a:lnSpc>
                  <a:spcPct val="115000"/>
                </a:lnSpc>
                <a:spcBef>
                  <a:spcPts val="0"/>
                </a:spcBef>
                <a:spcAft>
                  <a:spcPts val="0"/>
                </a:spcAft>
                <a:buNone/>
              </a:pPr>
              <a:r>
                <a:t/>
              </a:r>
              <a:endParaRPr sz="1140">
                <a:solidFill>
                  <a:srgbClr val="22301F"/>
                </a:solidFill>
              </a:endParaRPr>
            </a:p>
            <a:p>
              <a:pPr indent="-300990" lvl="0" marL="914400" rtl="0" algn="l">
                <a:lnSpc>
                  <a:spcPct val="115000"/>
                </a:lnSpc>
                <a:spcBef>
                  <a:spcPts val="0"/>
                </a:spcBef>
                <a:spcAft>
                  <a:spcPts val="0"/>
                </a:spcAft>
                <a:buClr>
                  <a:srgbClr val="22301F"/>
                </a:buClr>
                <a:buSzPts val="1140"/>
                <a:buChar char="●"/>
              </a:pPr>
              <a:r>
                <a:rPr lang="en-US" sz="1140">
                  <a:solidFill>
                    <a:srgbClr val="22301F"/>
                  </a:solidFill>
                </a:rPr>
                <a:t>Can be sited to respect setbacks, </a:t>
              </a:r>
              <a:br>
                <a:rPr lang="en-US" sz="1140">
                  <a:solidFill>
                    <a:srgbClr val="22301F"/>
                  </a:solidFill>
                </a:rPr>
              </a:br>
              <a:r>
                <a:rPr lang="en-US" sz="1140">
                  <a:solidFill>
                    <a:srgbClr val="22301F"/>
                  </a:solidFill>
                </a:rPr>
                <a:t>views, and neighboring properties</a:t>
              </a:r>
              <a:endParaRPr sz="1140">
                <a:solidFill>
                  <a:srgbClr val="22301F"/>
                </a:solidFill>
              </a:endParaRPr>
            </a:p>
            <a:p>
              <a:pPr indent="0" lvl="0" marL="914400" rtl="0" algn="l">
                <a:lnSpc>
                  <a:spcPct val="115000"/>
                </a:lnSpc>
                <a:spcBef>
                  <a:spcPts val="0"/>
                </a:spcBef>
                <a:spcAft>
                  <a:spcPts val="0"/>
                </a:spcAft>
                <a:buNone/>
              </a:pPr>
              <a:r>
                <a:t/>
              </a:r>
              <a:endParaRPr sz="1140">
                <a:solidFill>
                  <a:srgbClr val="22301F"/>
                </a:solidFill>
              </a:endParaRPr>
            </a:p>
            <a:p>
              <a:pPr indent="-300990" lvl="0" marL="914400" rtl="0" algn="l">
                <a:lnSpc>
                  <a:spcPct val="115000"/>
                </a:lnSpc>
                <a:spcBef>
                  <a:spcPts val="0"/>
                </a:spcBef>
                <a:spcAft>
                  <a:spcPts val="0"/>
                </a:spcAft>
                <a:buClr>
                  <a:srgbClr val="22301F"/>
                </a:buClr>
                <a:buSzPts val="1140"/>
                <a:buChar char="●"/>
              </a:pPr>
              <a:r>
                <a:rPr lang="en-US" sz="1140">
                  <a:solidFill>
                    <a:srgbClr val="22301F"/>
                  </a:solidFill>
                </a:rPr>
                <a:t>Remains privately owned, maintained, </a:t>
              </a:r>
              <a:br>
                <a:rPr lang="en-US" sz="1140">
                  <a:solidFill>
                    <a:srgbClr val="22301F"/>
                  </a:solidFill>
                </a:rPr>
              </a:br>
              <a:r>
                <a:rPr lang="en-US" sz="1140">
                  <a:solidFill>
                    <a:srgbClr val="22301F"/>
                  </a:solidFill>
                </a:rPr>
                <a:t>and used for residential purposes</a:t>
              </a:r>
              <a:endParaRPr sz="1140">
                <a:solidFill>
                  <a:srgbClr val="22301F"/>
                </a:solidFill>
              </a:endParaRPr>
            </a:p>
            <a:p>
              <a:pPr indent="0" lvl="0" marL="0" marR="0" rtl="0" algn="l">
                <a:spcBef>
                  <a:spcPts val="0"/>
                </a:spcBef>
                <a:spcAft>
                  <a:spcPts val="0"/>
                </a:spcAft>
                <a:buClr>
                  <a:srgbClr val="22301F"/>
                </a:buClr>
                <a:buSzPts val="1140"/>
                <a:buFont typeface="Arial"/>
                <a:buNone/>
              </a:pPr>
              <a:r>
                <a:t/>
              </a:r>
              <a:endParaRPr sz="1140">
                <a:solidFill>
                  <a:srgbClr val="22301F"/>
                </a:solidFill>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3"/>
          <p:cNvSpPr/>
          <p:nvPr/>
        </p:nvSpPr>
        <p:spPr>
          <a:xfrm rot="5400000">
            <a:off x="7040200" y="1557944"/>
            <a:ext cx="3517800" cy="5070900"/>
          </a:xfrm>
          <a:prstGeom prst="round2SameRect">
            <a:avLst>
              <a:gd fmla="val 16667" name="adj1"/>
              <a:gd fmla="val 0" name="adj2"/>
            </a:avLst>
          </a:prstGeom>
          <a:solidFill>
            <a:srgbClr val="FCE5C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502920" y="393192"/>
            <a:ext cx="9052560" cy="4114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2800"/>
              <a:buFont typeface="Arial"/>
              <a:buNone/>
            </a:pPr>
            <a:r>
              <a:rPr b="1" i="0" lang="en-US" sz="2800" u="none" cap="none" strike="noStrike">
                <a:solidFill>
                  <a:srgbClr val="386641"/>
                </a:solidFill>
                <a:latin typeface="Arial"/>
                <a:ea typeface="Arial"/>
                <a:cs typeface="Arial"/>
                <a:sym typeface="Arial"/>
              </a:rPr>
              <a:t>The </a:t>
            </a:r>
            <a:r>
              <a:rPr b="1" lang="en-US" sz="2800">
                <a:solidFill>
                  <a:srgbClr val="386641"/>
                </a:solidFill>
              </a:rPr>
              <a:t>R</a:t>
            </a:r>
            <a:r>
              <a:rPr b="1" i="0" lang="en-US" sz="2800" u="none" cap="none" strike="noStrike">
                <a:solidFill>
                  <a:srgbClr val="386641"/>
                </a:solidFill>
                <a:latin typeface="Arial"/>
                <a:ea typeface="Arial"/>
                <a:cs typeface="Arial"/>
                <a:sym typeface="Arial"/>
              </a:rPr>
              <a:t>equest </a:t>
            </a:r>
            <a:r>
              <a:rPr b="1" lang="en-US" sz="2800">
                <a:solidFill>
                  <a:srgbClr val="386641"/>
                </a:solidFill>
              </a:rPr>
              <a:t>I</a:t>
            </a:r>
            <a:r>
              <a:rPr b="1" i="0" lang="en-US" sz="2800" u="none" cap="none" strike="noStrike">
                <a:solidFill>
                  <a:srgbClr val="386641"/>
                </a:solidFill>
                <a:latin typeface="Arial"/>
                <a:ea typeface="Arial"/>
                <a:cs typeface="Arial"/>
                <a:sym typeface="Arial"/>
              </a:rPr>
              <a:t>s </a:t>
            </a:r>
            <a:r>
              <a:rPr b="1" lang="en-US" sz="2800">
                <a:solidFill>
                  <a:srgbClr val="386641"/>
                </a:solidFill>
              </a:rPr>
              <a:t>L</a:t>
            </a:r>
            <a:r>
              <a:rPr b="1" i="0" lang="en-US" sz="2800" u="none" cap="none" strike="noStrike">
                <a:solidFill>
                  <a:srgbClr val="386641"/>
                </a:solidFill>
                <a:latin typeface="Arial"/>
                <a:ea typeface="Arial"/>
                <a:cs typeface="Arial"/>
                <a:sym typeface="Arial"/>
              </a:rPr>
              <a:t>imited and </a:t>
            </a:r>
            <a:r>
              <a:rPr b="1" lang="en-US" sz="2800">
                <a:solidFill>
                  <a:srgbClr val="386641"/>
                </a:solidFill>
              </a:rPr>
              <a:t>R</a:t>
            </a:r>
            <a:r>
              <a:rPr b="1" i="0" lang="en-US" sz="2800" u="none" cap="none" strike="noStrike">
                <a:solidFill>
                  <a:srgbClr val="386641"/>
                </a:solidFill>
                <a:latin typeface="Arial"/>
                <a:ea typeface="Arial"/>
                <a:cs typeface="Arial"/>
                <a:sym typeface="Arial"/>
              </a:rPr>
              <a:t>esidential</a:t>
            </a:r>
            <a:endParaRPr b="0" i="0" sz="2800" u="none" cap="none" strike="noStrike">
              <a:solidFill>
                <a:schemeClr val="dk1"/>
              </a:solidFill>
              <a:latin typeface="Arial"/>
              <a:ea typeface="Arial"/>
              <a:cs typeface="Arial"/>
              <a:sym typeface="Arial"/>
            </a:endParaRPr>
          </a:p>
        </p:txBody>
      </p:sp>
      <p:sp>
        <p:nvSpPr>
          <p:cNvPr id="71" name="Google Shape;71;p3"/>
          <p:cNvSpPr/>
          <p:nvPr/>
        </p:nvSpPr>
        <p:spPr>
          <a:xfrm>
            <a:off x="530352" y="868680"/>
            <a:ext cx="886968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F665A"/>
              </a:buClr>
              <a:buSzPts val="1150"/>
              <a:buFont typeface="Arial"/>
              <a:buNone/>
            </a:pPr>
            <a:r>
              <a:rPr b="0" i="0" lang="en-US" sz="1150" u="none" cap="none" strike="noStrike">
                <a:solidFill>
                  <a:srgbClr val="5F665A"/>
                </a:solidFill>
                <a:latin typeface="Arial"/>
                <a:ea typeface="Arial"/>
                <a:cs typeface="Arial"/>
                <a:sym typeface="Arial"/>
              </a:rPr>
              <a:t>This is a personal-use backyard garden structure, not a commercial operation.</a:t>
            </a:r>
            <a:endParaRPr b="0" i="0" sz="1150" u="none" cap="none" strike="noStrike">
              <a:solidFill>
                <a:schemeClr val="dk1"/>
              </a:solidFill>
              <a:latin typeface="Arial"/>
              <a:ea typeface="Arial"/>
              <a:cs typeface="Arial"/>
              <a:sym typeface="Arial"/>
            </a:endParaRPr>
          </a:p>
        </p:txBody>
      </p:sp>
      <p:sp>
        <p:nvSpPr>
          <p:cNvPr id="72" name="Google Shape;72;p3"/>
          <p:cNvSpPr/>
          <p:nvPr/>
        </p:nvSpPr>
        <p:spPr>
          <a:xfrm>
            <a:off x="685800" y="1234440"/>
            <a:ext cx="2286000" cy="685800"/>
          </a:xfrm>
          <a:prstGeom prst="roundRect">
            <a:avLst>
              <a:gd fmla="val 16667" name="adj"/>
            </a:avLst>
          </a:prstGeom>
          <a:solidFill>
            <a:srgbClr val="FFFDF7"/>
          </a:solidFill>
          <a:ln cap="flat" cmpd="sng" w="12700">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795528" y="1307592"/>
            <a:ext cx="2066544" cy="256032"/>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86641"/>
              </a:buClr>
              <a:buSzPts val="1900"/>
              <a:buFont typeface="Arial"/>
              <a:buNone/>
            </a:pPr>
            <a:r>
              <a:rPr b="1" i="0" lang="en-US" sz="1700" u="none" cap="none" strike="noStrike">
                <a:solidFill>
                  <a:srgbClr val="386641"/>
                </a:solidFill>
                <a:latin typeface="Arial"/>
                <a:ea typeface="Arial"/>
                <a:cs typeface="Arial"/>
                <a:sym typeface="Arial"/>
              </a:rPr>
              <a:t>15–26 ft </a:t>
            </a:r>
            <a:r>
              <a:rPr b="1" lang="en-US" sz="1700">
                <a:solidFill>
                  <a:srgbClr val="386641"/>
                </a:solidFill>
              </a:rPr>
              <a:t>D</a:t>
            </a:r>
            <a:r>
              <a:rPr b="1" i="0" lang="en-US" sz="1700" u="none" cap="none" strike="noStrike">
                <a:solidFill>
                  <a:srgbClr val="386641"/>
                </a:solidFill>
                <a:latin typeface="Arial"/>
                <a:ea typeface="Arial"/>
                <a:cs typeface="Arial"/>
                <a:sym typeface="Arial"/>
              </a:rPr>
              <a:t>iameter</a:t>
            </a:r>
            <a:endParaRPr b="0" i="0" sz="1700" u="none" cap="none" strike="noStrike">
              <a:solidFill>
                <a:schemeClr val="dk1"/>
              </a:solidFill>
              <a:latin typeface="Arial"/>
              <a:ea typeface="Arial"/>
              <a:cs typeface="Arial"/>
              <a:sym typeface="Arial"/>
            </a:endParaRPr>
          </a:p>
        </p:txBody>
      </p:sp>
      <p:sp>
        <p:nvSpPr>
          <p:cNvPr id="74" name="Google Shape;74;p3"/>
          <p:cNvSpPr/>
          <p:nvPr/>
        </p:nvSpPr>
        <p:spPr>
          <a:xfrm>
            <a:off x="777240" y="1627632"/>
            <a:ext cx="2103120" cy="18288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F665A"/>
              </a:buClr>
              <a:buSzPts val="880"/>
              <a:buFont typeface="Arial"/>
              <a:buNone/>
            </a:pPr>
            <a:r>
              <a:rPr b="0" i="0" lang="en-US" sz="880" u="none" cap="none" strike="noStrike">
                <a:solidFill>
                  <a:srgbClr val="5F665A"/>
                </a:solidFill>
                <a:latin typeface="Arial"/>
                <a:ea typeface="Arial"/>
                <a:cs typeface="Arial"/>
                <a:sym typeface="Arial"/>
              </a:rPr>
              <a:t>Residential sizes in focus</a:t>
            </a:r>
            <a:endParaRPr b="0" i="0" sz="880" u="none" cap="none" strike="noStrike">
              <a:solidFill>
                <a:schemeClr val="dk1"/>
              </a:solidFill>
              <a:latin typeface="Arial"/>
              <a:ea typeface="Arial"/>
              <a:cs typeface="Arial"/>
              <a:sym typeface="Arial"/>
            </a:endParaRPr>
          </a:p>
        </p:txBody>
      </p:sp>
      <p:sp>
        <p:nvSpPr>
          <p:cNvPr id="75" name="Google Shape;75;p3"/>
          <p:cNvSpPr/>
          <p:nvPr/>
        </p:nvSpPr>
        <p:spPr>
          <a:xfrm>
            <a:off x="3246120" y="1234440"/>
            <a:ext cx="2286000" cy="685800"/>
          </a:xfrm>
          <a:prstGeom prst="roundRect">
            <a:avLst>
              <a:gd fmla="val 16667" name="adj"/>
            </a:avLst>
          </a:prstGeom>
          <a:solidFill>
            <a:srgbClr val="FFFDF7"/>
          </a:solidFill>
          <a:ln cap="flat" cmpd="sng" w="12700">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3355848" y="1307592"/>
            <a:ext cx="2066544" cy="256032"/>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86641"/>
              </a:buClr>
              <a:buSzPts val="1900"/>
              <a:buFont typeface="Arial"/>
              <a:buNone/>
            </a:pPr>
            <a:r>
              <a:rPr b="1" lang="en-US" sz="1700">
                <a:solidFill>
                  <a:srgbClr val="386641"/>
                </a:solidFill>
              </a:rPr>
              <a:t>Discrete</a:t>
            </a:r>
            <a:r>
              <a:rPr b="1" i="0" lang="en-US" sz="1700" u="none" cap="none" strike="noStrike">
                <a:solidFill>
                  <a:srgbClr val="386641"/>
                </a:solidFill>
                <a:latin typeface="Arial"/>
                <a:ea typeface="Arial"/>
                <a:cs typeface="Arial"/>
                <a:sym typeface="Arial"/>
              </a:rPr>
              <a:t> </a:t>
            </a:r>
            <a:r>
              <a:rPr b="1" lang="en-US" sz="1700">
                <a:solidFill>
                  <a:srgbClr val="386641"/>
                </a:solidFill>
              </a:rPr>
              <a:t>S</a:t>
            </a:r>
            <a:r>
              <a:rPr b="1" i="0" lang="en-US" sz="1700" u="none" cap="none" strike="noStrike">
                <a:solidFill>
                  <a:srgbClr val="386641"/>
                </a:solidFill>
                <a:latin typeface="Arial"/>
                <a:ea typeface="Arial"/>
                <a:cs typeface="Arial"/>
                <a:sym typeface="Arial"/>
              </a:rPr>
              <a:t>ignage</a:t>
            </a:r>
            <a:endParaRPr b="0" i="0" sz="1700" u="none" cap="none" strike="noStrike">
              <a:solidFill>
                <a:schemeClr val="dk1"/>
              </a:solidFill>
              <a:latin typeface="Arial"/>
              <a:ea typeface="Arial"/>
              <a:cs typeface="Arial"/>
              <a:sym typeface="Arial"/>
            </a:endParaRPr>
          </a:p>
        </p:txBody>
      </p:sp>
      <p:sp>
        <p:nvSpPr>
          <p:cNvPr id="77" name="Google Shape;77;p3"/>
          <p:cNvSpPr/>
          <p:nvPr/>
        </p:nvSpPr>
        <p:spPr>
          <a:xfrm>
            <a:off x="3337560" y="1627632"/>
            <a:ext cx="2103120" cy="18288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5F665A"/>
              </a:buClr>
              <a:buSzPts val="880"/>
              <a:buFont typeface="Arial"/>
              <a:buNone/>
            </a:pPr>
            <a:r>
              <a:rPr b="0" i="0" lang="en-US" sz="880" u="none" cap="none" strike="noStrike">
                <a:solidFill>
                  <a:srgbClr val="5F665A"/>
                </a:solidFill>
                <a:latin typeface="Arial"/>
                <a:ea typeface="Arial"/>
                <a:cs typeface="Arial"/>
                <a:sym typeface="Arial"/>
              </a:rPr>
              <a:t>No commercial presence, </a:t>
            </a:r>
            <a:r>
              <a:rPr lang="en-US" sz="880">
                <a:solidFill>
                  <a:srgbClr val="5F665A"/>
                </a:solidFill>
              </a:rPr>
              <a:t>subtle branded Growing Spaces logo above the door</a:t>
            </a:r>
            <a:endParaRPr b="0" i="0" sz="880" u="none" cap="none" strike="noStrike">
              <a:solidFill>
                <a:schemeClr val="dk1"/>
              </a:solidFill>
              <a:latin typeface="Arial"/>
              <a:ea typeface="Arial"/>
              <a:cs typeface="Arial"/>
              <a:sym typeface="Arial"/>
            </a:endParaRPr>
          </a:p>
        </p:txBody>
      </p:sp>
      <p:sp>
        <p:nvSpPr>
          <p:cNvPr id="78" name="Google Shape;78;p3"/>
          <p:cNvSpPr/>
          <p:nvPr/>
        </p:nvSpPr>
        <p:spPr>
          <a:xfrm>
            <a:off x="5806440" y="1234440"/>
            <a:ext cx="2286000" cy="685800"/>
          </a:xfrm>
          <a:prstGeom prst="roundRect">
            <a:avLst>
              <a:gd fmla="val 16667" name="adj"/>
            </a:avLst>
          </a:prstGeom>
          <a:solidFill>
            <a:srgbClr val="FFFDF7"/>
          </a:solidFill>
          <a:ln cap="flat" cmpd="sng" w="12700">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5916168" y="1307592"/>
            <a:ext cx="2066544" cy="256032"/>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86641"/>
              </a:buClr>
              <a:buSzPts val="1900"/>
              <a:buFont typeface="Arial"/>
              <a:buNone/>
            </a:pPr>
            <a:r>
              <a:rPr b="1" i="0" lang="en-US" sz="1700" u="none" cap="none" strike="noStrike">
                <a:solidFill>
                  <a:srgbClr val="386641"/>
                </a:solidFill>
                <a:latin typeface="Arial"/>
                <a:ea typeface="Arial"/>
                <a:cs typeface="Arial"/>
                <a:sym typeface="Arial"/>
              </a:rPr>
              <a:t>Backyard</a:t>
            </a:r>
            <a:endParaRPr b="0" i="0" sz="1700" u="none" cap="none" strike="noStrike">
              <a:solidFill>
                <a:schemeClr val="dk1"/>
              </a:solidFill>
              <a:latin typeface="Arial"/>
              <a:ea typeface="Arial"/>
              <a:cs typeface="Arial"/>
              <a:sym typeface="Arial"/>
            </a:endParaRPr>
          </a:p>
        </p:txBody>
      </p:sp>
      <p:sp>
        <p:nvSpPr>
          <p:cNvPr id="80" name="Google Shape;80;p3"/>
          <p:cNvSpPr/>
          <p:nvPr/>
        </p:nvSpPr>
        <p:spPr>
          <a:xfrm>
            <a:off x="5897880" y="1627632"/>
            <a:ext cx="2103120" cy="18288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F665A"/>
              </a:buClr>
              <a:buSzPts val="880"/>
              <a:buFont typeface="Arial"/>
              <a:buNone/>
            </a:pPr>
            <a:r>
              <a:rPr b="0" i="0" lang="en-US" sz="880" u="none" cap="none" strike="noStrike">
                <a:solidFill>
                  <a:srgbClr val="5F665A"/>
                </a:solidFill>
                <a:latin typeface="Arial"/>
                <a:ea typeface="Arial"/>
                <a:cs typeface="Arial"/>
                <a:sym typeface="Arial"/>
              </a:rPr>
              <a:t>Sited away from public view when feasible</a:t>
            </a:r>
            <a:endParaRPr b="0" i="0" sz="880" u="none" cap="none" strike="noStrike">
              <a:solidFill>
                <a:schemeClr val="dk1"/>
              </a:solidFill>
              <a:latin typeface="Arial"/>
              <a:ea typeface="Arial"/>
              <a:cs typeface="Arial"/>
              <a:sym typeface="Arial"/>
            </a:endParaRPr>
          </a:p>
        </p:txBody>
      </p:sp>
      <p:sp>
        <p:nvSpPr>
          <p:cNvPr id="81" name="Google Shape;81;p3"/>
          <p:cNvSpPr/>
          <p:nvPr/>
        </p:nvSpPr>
        <p:spPr>
          <a:xfrm>
            <a:off x="8366760" y="1234440"/>
            <a:ext cx="2286000" cy="685800"/>
          </a:xfrm>
          <a:prstGeom prst="roundRect">
            <a:avLst>
              <a:gd fmla="val 16667" name="adj"/>
            </a:avLst>
          </a:prstGeom>
          <a:solidFill>
            <a:srgbClr val="FFFDF7"/>
          </a:solidFill>
          <a:ln cap="flat" cmpd="sng" w="12700">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8476488" y="1307592"/>
            <a:ext cx="2066544" cy="256032"/>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86641"/>
              </a:buClr>
              <a:buSzPts val="1900"/>
              <a:buFont typeface="Arial"/>
              <a:buNone/>
            </a:pPr>
            <a:r>
              <a:rPr b="1" i="0" lang="en-US" sz="1700" u="none" cap="none" strike="noStrike">
                <a:solidFill>
                  <a:srgbClr val="386641"/>
                </a:solidFill>
                <a:latin typeface="Arial"/>
                <a:ea typeface="Arial"/>
                <a:cs typeface="Arial"/>
                <a:sym typeface="Arial"/>
              </a:rPr>
              <a:t>Site </a:t>
            </a:r>
            <a:r>
              <a:rPr b="1" lang="en-US" sz="1700">
                <a:solidFill>
                  <a:srgbClr val="386641"/>
                </a:solidFill>
              </a:rPr>
              <a:t>P</a:t>
            </a:r>
            <a:r>
              <a:rPr b="1" i="0" lang="en-US" sz="1700" u="none" cap="none" strike="noStrike">
                <a:solidFill>
                  <a:srgbClr val="386641"/>
                </a:solidFill>
                <a:latin typeface="Arial"/>
                <a:ea typeface="Arial"/>
                <a:cs typeface="Arial"/>
                <a:sym typeface="Arial"/>
              </a:rPr>
              <a:t>lan</a:t>
            </a:r>
            <a:endParaRPr b="0" i="0" sz="1700" u="none" cap="none" strike="noStrike">
              <a:solidFill>
                <a:schemeClr val="dk1"/>
              </a:solidFill>
              <a:latin typeface="Arial"/>
              <a:ea typeface="Arial"/>
              <a:cs typeface="Arial"/>
              <a:sym typeface="Arial"/>
            </a:endParaRPr>
          </a:p>
        </p:txBody>
      </p:sp>
      <p:sp>
        <p:nvSpPr>
          <p:cNvPr id="83" name="Google Shape;83;p3"/>
          <p:cNvSpPr/>
          <p:nvPr/>
        </p:nvSpPr>
        <p:spPr>
          <a:xfrm>
            <a:off x="8458200" y="1627632"/>
            <a:ext cx="2103120" cy="18288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F665A"/>
              </a:buClr>
              <a:buSzPts val="880"/>
              <a:buFont typeface="Arial"/>
              <a:buNone/>
            </a:pPr>
            <a:r>
              <a:rPr b="0" i="0" lang="en-US" sz="880" u="none" cap="none" strike="noStrike">
                <a:solidFill>
                  <a:srgbClr val="5F665A"/>
                </a:solidFill>
                <a:latin typeface="Arial"/>
                <a:ea typeface="Arial"/>
                <a:cs typeface="Arial"/>
                <a:sym typeface="Arial"/>
              </a:rPr>
              <a:t>Submitted for board review</a:t>
            </a:r>
            <a:endParaRPr b="0" i="0" sz="880" u="none" cap="none" strike="noStrike">
              <a:solidFill>
                <a:schemeClr val="dk1"/>
              </a:solidFill>
              <a:latin typeface="Arial"/>
              <a:ea typeface="Arial"/>
              <a:cs typeface="Arial"/>
              <a:sym typeface="Arial"/>
            </a:endParaRPr>
          </a:p>
        </p:txBody>
      </p:sp>
      <p:sp>
        <p:nvSpPr>
          <p:cNvPr id="84" name="Google Shape;84;p3"/>
          <p:cNvSpPr/>
          <p:nvPr/>
        </p:nvSpPr>
        <p:spPr>
          <a:xfrm rot="5400000">
            <a:off x="1459800" y="1560825"/>
            <a:ext cx="3517800" cy="5070900"/>
          </a:xfrm>
          <a:prstGeom prst="round2SameRect">
            <a:avLst>
              <a:gd fmla="val 16667" name="adj1"/>
              <a:gd fmla="val 0" name="adj2"/>
            </a:avLst>
          </a:prstGeom>
          <a:solidFill>
            <a:srgbClr val="D9EA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685800" y="2331720"/>
            <a:ext cx="109728" cy="3520440"/>
          </a:xfrm>
          <a:prstGeom prst="rect">
            <a:avLst/>
          </a:prstGeom>
          <a:solidFill>
            <a:srgbClr val="6AA84F"/>
          </a:solidFill>
          <a:ln cap="flat" cmpd="sng" w="12700">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3"/>
          <p:cNvSpPr/>
          <p:nvPr/>
        </p:nvSpPr>
        <p:spPr>
          <a:xfrm>
            <a:off x="941832" y="2715387"/>
            <a:ext cx="4617600" cy="255900"/>
          </a:xfrm>
          <a:prstGeom prst="rect">
            <a:avLst/>
          </a:prstGeom>
          <a:noFill/>
          <a:ln>
            <a:noFill/>
          </a:ln>
        </p:spPr>
        <p:txBody>
          <a:bodyPr anchorCtr="0" anchor="ctr" bIns="0" lIns="0" spcFirstLastPara="1" rIns="0" wrap="square" tIns="0">
            <a:noAutofit/>
          </a:bodyPr>
          <a:lstStyle/>
          <a:p>
            <a:pPr indent="0" lvl="0" marL="457200" marR="0" rtl="0" algn="l">
              <a:spcBef>
                <a:spcPts val="0"/>
              </a:spcBef>
              <a:spcAft>
                <a:spcPts val="0"/>
              </a:spcAft>
              <a:buClr>
                <a:srgbClr val="22301F"/>
              </a:buClr>
              <a:buSzPts val="1500"/>
              <a:buFont typeface="Arial"/>
              <a:buNone/>
            </a:pPr>
            <a:r>
              <a:rPr b="1" i="0" lang="en-US" sz="1500" u="none" cap="none" strike="noStrike">
                <a:solidFill>
                  <a:schemeClr val="dk1"/>
                </a:solidFill>
                <a:latin typeface="Arial"/>
                <a:ea typeface="Arial"/>
                <a:cs typeface="Arial"/>
                <a:sym typeface="Arial"/>
              </a:rPr>
              <a:t>What </a:t>
            </a:r>
            <a:r>
              <a:rPr b="1" lang="en-US" sz="1500">
                <a:solidFill>
                  <a:schemeClr val="dk1"/>
                </a:solidFill>
              </a:rPr>
              <a:t>I</a:t>
            </a:r>
            <a:r>
              <a:rPr b="1" i="0" lang="en-US" sz="1500" u="none" cap="none" strike="noStrike">
                <a:solidFill>
                  <a:schemeClr val="dk1"/>
                </a:solidFill>
                <a:latin typeface="Arial"/>
                <a:ea typeface="Arial"/>
                <a:cs typeface="Arial"/>
                <a:sym typeface="Arial"/>
              </a:rPr>
              <a:t>s </a:t>
            </a:r>
            <a:r>
              <a:rPr b="1" lang="en-US" sz="1500">
                <a:solidFill>
                  <a:schemeClr val="dk1"/>
                </a:solidFill>
              </a:rPr>
              <a:t>B</a:t>
            </a:r>
            <a:r>
              <a:rPr b="1" i="0" lang="en-US" sz="1500" u="none" cap="none" strike="noStrike">
                <a:solidFill>
                  <a:schemeClr val="dk1"/>
                </a:solidFill>
                <a:latin typeface="Arial"/>
                <a:ea typeface="Arial"/>
                <a:cs typeface="Arial"/>
                <a:sym typeface="Arial"/>
              </a:rPr>
              <a:t>eing </a:t>
            </a:r>
            <a:r>
              <a:rPr b="1" lang="en-US" sz="1500">
                <a:solidFill>
                  <a:schemeClr val="dk1"/>
                </a:solidFill>
              </a:rPr>
              <a:t>R</a:t>
            </a:r>
            <a:r>
              <a:rPr b="1" i="0" lang="en-US" sz="1500" u="none" cap="none" strike="noStrike">
                <a:solidFill>
                  <a:schemeClr val="dk1"/>
                </a:solidFill>
                <a:latin typeface="Arial"/>
                <a:ea typeface="Arial"/>
                <a:cs typeface="Arial"/>
                <a:sym typeface="Arial"/>
              </a:rPr>
              <a:t>equested</a:t>
            </a:r>
            <a:endParaRPr b="0" i="0" sz="1500" u="none" cap="none" strike="noStrike">
              <a:solidFill>
                <a:schemeClr val="dk1"/>
              </a:solidFill>
              <a:latin typeface="Arial"/>
              <a:ea typeface="Arial"/>
              <a:cs typeface="Arial"/>
              <a:sym typeface="Arial"/>
            </a:endParaRPr>
          </a:p>
        </p:txBody>
      </p:sp>
      <p:sp>
        <p:nvSpPr>
          <p:cNvPr id="87" name="Google Shape;87;p3"/>
          <p:cNvSpPr/>
          <p:nvPr/>
        </p:nvSpPr>
        <p:spPr>
          <a:xfrm>
            <a:off x="941826" y="2880350"/>
            <a:ext cx="3872700" cy="2807100"/>
          </a:xfrm>
          <a:prstGeom prst="rect">
            <a:avLst/>
          </a:prstGeom>
          <a:noFill/>
          <a:ln>
            <a:noFill/>
          </a:ln>
        </p:spPr>
        <p:txBody>
          <a:bodyPr anchorCtr="0" anchor="ctr" bIns="0" lIns="0" spcFirstLastPara="1" rIns="0" wrap="square" tIns="0">
            <a:normAutofit/>
          </a:bodyPr>
          <a:lstStyle/>
          <a:p>
            <a:pPr indent="-300990" lvl="0" marL="13716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Permission to install a Growing Dome greenhouse on a residential lot</a:t>
            </a:r>
            <a:endParaRPr b="0" i="0" sz="1140" u="none" cap="none" strike="noStrike">
              <a:solidFill>
                <a:srgbClr val="22301F"/>
              </a:solidFill>
              <a:latin typeface="Arial"/>
              <a:ea typeface="Arial"/>
              <a:cs typeface="Arial"/>
              <a:sym typeface="Arial"/>
            </a:endParaRPr>
          </a:p>
          <a:p>
            <a:pPr indent="0" lvl="0" marL="1371600" marR="0" rtl="0" algn="l">
              <a:lnSpc>
                <a:spcPct val="115000"/>
              </a:lnSpc>
              <a:spcBef>
                <a:spcPts val="0"/>
              </a:spcBef>
              <a:spcAft>
                <a:spcPts val="0"/>
              </a:spcAft>
              <a:buNone/>
            </a:pPr>
            <a:r>
              <a:t/>
            </a:r>
            <a:endParaRPr sz="1140">
              <a:solidFill>
                <a:srgbClr val="22301F"/>
              </a:solidFill>
            </a:endParaRPr>
          </a:p>
          <a:p>
            <a:pPr indent="-300990" lvl="0" marL="13716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Review under existing accessory structure, greenhouse, garden, </a:t>
            </a:r>
            <a:br>
              <a:rPr b="0" i="0" lang="en-US" sz="1140" u="none" cap="none" strike="noStrike">
                <a:solidFill>
                  <a:srgbClr val="22301F"/>
                </a:solidFill>
                <a:latin typeface="Arial"/>
                <a:ea typeface="Arial"/>
                <a:cs typeface="Arial"/>
                <a:sym typeface="Arial"/>
              </a:rPr>
            </a:br>
            <a:r>
              <a:rPr b="0" i="0" lang="en-US" sz="1140" u="none" cap="none" strike="noStrike">
                <a:solidFill>
                  <a:srgbClr val="22301F"/>
                </a:solidFill>
                <a:latin typeface="Arial"/>
                <a:ea typeface="Arial"/>
                <a:cs typeface="Arial"/>
                <a:sym typeface="Arial"/>
              </a:rPr>
              <a:t>or landscape rules</a:t>
            </a:r>
            <a:endParaRPr b="0" i="0" sz="1140" u="none" cap="none" strike="noStrike">
              <a:solidFill>
                <a:srgbClr val="22301F"/>
              </a:solidFill>
              <a:latin typeface="Arial"/>
              <a:ea typeface="Arial"/>
              <a:cs typeface="Arial"/>
              <a:sym typeface="Arial"/>
            </a:endParaRPr>
          </a:p>
          <a:p>
            <a:pPr indent="0" lvl="0" marL="1371600" marR="0" rtl="0" algn="l">
              <a:lnSpc>
                <a:spcPct val="115000"/>
              </a:lnSpc>
              <a:spcBef>
                <a:spcPts val="0"/>
              </a:spcBef>
              <a:spcAft>
                <a:spcPts val="0"/>
              </a:spcAft>
              <a:buNone/>
            </a:pPr>
            <a:r>
              <a:t/>
            </a:r>
            <a:endParaRPr sz="1140">
              <a:solidFill>
                <a:srgbClr val="22301F"/>
              </a:solidFill>
            </a:endParaRPr>
          </a:p>
          <a:p>
            <a:pPr indent="-300990" lvl="0" marL="13716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A guideline update only if current bylaws do not clearly address greenhouses</a:t>
            </a:r>
            <a:endParaRPr b="0" i="0" sz="1140" u="none" cap="none" strike="noStrike">
              <a:solidFill>
                <a:schemeClr val="dk1"/>
              </a:solidFill>
              <a:latin typeface="Arial"/>
              <a:ea typeface="Arial"/>
              <a:cs typeface="Arial"/>
              <a:sym typeface="Arial"/>
            </a:endParaRPr>
          </a:p>
        </p:txBody>
      </p:sp>
      <p:sp>
        <p:nvSpPr>
          <p:cNvPr id="88" name="Google Shape;88;p3"/>
          <p:cNvSpPr/>
          <p:nvPr/>
        </p:nvSpPr>
        <p:spPr>
          <a:xfrm>
            <a:off x="6263640" y="2331720"/>
            <a:ext cx="109800" cy="3520500"/>
          </a:xfrm>
          <a:prstGeom prst="rect">
            <a:avLst/>
          </a:prstGeom>
          <a:solidFill>
            <a:srgbClr val="C75C2C"/>
          </a:solidFill>
          <a:ln cap="flat" cmpd="sng" w="12700">
            <a:solidFill>
              <a:srgbClr val="C75C2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3"/>
          <p:cNvSpPr/>
          <p:nvPr/>
        </p:nvSpPr>
        <p:spPr>
          <a:xfrm>
            <a:off x="6519672" y="2715462"/>
            <a:ext cx="4617600" cy="255900"/>
          </a:xfrm>
          <a:prstGeom prst="rect">
            <a:avLst/>
          </a:prstGeom>
          <a:noFill/>
          <a:ln>
            <a:noFill/>
          </a:ln>
        </p:spPr>
        <p:txBody>
          <a:bodyPr anchorCtr="0" anchor="ctr" bIns="0" lIns="0" spcFirstLastPara="1" rIns="0" wrap="square" tIns="0">
            <a:noAutofit/>
          </a:bodyPr>
          <a:lstStyle/>
          <a:p>
            <a:pPr indent="0" lvl="0" marL="457200" marR="0" rtl="0" algn="l">
              <a:spcBef>
                <a:spcPts val="0"/>
              </a:spcBef>
              <a:spcAft>
                <a:spcPts val="0"/>
              </a:spcAft>
              <a:buClr>
                <a:srgbClr val="22301F"/>
              </a:buClr>
              <a:buSzPts val="1500"/>
              <a:buFont typeface="Arial"/>
              <a:buNone/>
            </a:pPr>
            <a:r>
              <a:rPr b="1" i="0" lang="en-US" sz="1500" u="none" cap="none" strike="noStrike">
                <a:solidFill>
                  <a:schemeClr val="dk1"/>
                </a:solidFill>
                <a:latin typeface="Arial"/>
                <a:ea typeface="Arial"/>
                <a:cs typeface="Arial"/>
                <a:sym typeface="Arial"/>
              </a:rPr>
              <a:t>What </a:t>
            </a:r>
            <a:r>
              <a:rPr b="1" lang="en-US" sz="1500">
                <a:solidFill>
                  <a:schemeClr val="dk1"/>
                </a:solidFill>
              </a:rPr>
              <a:t>I</a:t>
            </a:r>
            <a:r>
              <a:rPr b="1" i="0" lang="en-US" sz="1500" u="none" cap="none" strike="noStrike">
                <a:solidFill>
                  <a:schemeClr val="dk1"/>
                </a:solidFill>
                <a:latin typeface="Arial"/>
                <a:ea typeface="Arial"/>
                <a:cs typeface="Arial"/>
                <a:sym typeface="Arial"/>
              </a:rPr>
              <a:t>s </a:t>
            </a:r>
            <a:r>
              <a:rPr b="1" lang="en-US" sz="1500">
                <a:solidFill>
                  <a:schemeClr val="dk1"/>
                </a:solidFill>
              </a:rPr>
              <a:t>N</a:t>
            </a:r>
            <a:r>
              <a:rPr b="1" i="0" lang="en-US" sz="1500" u="none" cap="none" strike="noStrike">
                <a:solidFill>
                  <a:schemeClr val="dk1"/>
                </a:solidFill>
                <a:latin typeface="Arial"/>
                <a:ea typeface="Arial"/>
                <a:cs typeface="Arial"/>
                <a:sym typeface="Arial"/>
              </a:rPr>
              <a:t>ot </a:t>
            </a:r>
            <a:r>
              <a:rPr b="1" lang="en-US" sz="1500">
                <a:solidFill>
                  <a:schemeClr val="dk1"/>
                </a:solidFill>
              </a:rPr>
              <a:t>B</a:t>
            </a:r>
            <a:r>
              <a:rPr b="1" i="0" lang="en-US" sz="1500" u="none" cap="none" strike="noStrike">
                <a:solidFill>
                  <a:schemeClr val="dk1"/>
                </a:solidFill>
                <a:latin typeface="Arial"/>
                <a:ea typeface="Arial"/>
                <a:cs typeface="Arial"/>
                <a:sym typeface="Arial"/>
              </a:rPr>
              <a:t>eing </a:t>
            </a:r>
            <a:r>
              <a:rPr b="1" lang="en-US" sz="1500">
                <a:solidFill>
                  <a:schemeClr val="dk1"/>
                </a:solidFill>
              </a:rPr>
              <a:t>R</a:t>
            </a:r>
            <a:r>
              <a:rPr b="1" i="0" lang="en-US" sz="1500" u="none" cap="none" strike="noStrike">
                <a:solidFill>
                  <a:schemeClr val="dk1"/>
                </a:solidFill>
                <a:latin typeface="Arial"/>
                <a:ea typeface="Arial"/>
                <a:cs typeface="Arial"/>
                <a:sym typeface="Arial"/>
              </a:rPr>
              <a:t>equested</a:t>
            </a:r>
            <a:endParaRPr b="0" i="0" sz="1500" u="none" cap="none" strike="noStrike">
              <a:solidFill>
                <a:schemeClr val="dk1"/>
              </a:solidFill>
              <a:latin typeface="Arial"/>
              <a:ea typeface="Arial"/>
              <a:cs typeface="Arial"/>
              <a:sym typeface="Arial"/>
            </a:endParaRPr>
          </a:p>
        </p:txBody>
      </p:sp>
      <p:sp>
        <p:nvSpPr>
          <p:cNvPr id="90" name="Google Shape;90;p3"/>
          <p:cNvSpPr/>
          <p:nvPr/>
        </p:nvSpPr>
        <p:spPr>
          <a:xfrm>
            <a:off x="6519674" y="2880350"/>
            <a:ext cx="3552000" cy="2807100"/>
          </a:xfrm>
          <a:prstGeom prst="rect">
            <a:avLst/>
          </a:prstGeom>
          <a:noFill/>
          <a:ln>
            <a:noFill/>
          </a:ln>
        </p:spPr>
        <p:txBody>
          <a:bodyPr anchorCtr="0" anchor="ctr" bIns="0" lIns="0" spcFirstLastPara="1" rIns="0" wrap="square" tIns="0">
            <a:normAutofit/>
          </a:bodyPr>
          <a:lstStyle/>
          <a:p>
            <a:pPr indent="-300990" lvl="0" marL="13716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No commercial growing, </a:t>
            </a:r>
            <a:br>
              <a:rPr b="0" i="0" lang="en-US" sz="1140" u="none" cap="none" strike="noStrike">
                <a:solidFill>
                  <a:srgbClr val="22301F"/>
                </a:solidFill>
                <a:latin typeface="Arial"/>
                <a:ea typeface="Arial"/>
                <a:cs typeface="Arial"/>
                <a:sym typeface="Arial"/>
              </a:rPr>
            </a:br>
            <a:r>
              <a:rPr b="0" i="0" lang="en-US" sz="1140" u="none" cap="none" strike="noStrike">
                <a:solidFill>
                  <a:srgbClr val="22301F"/>
                </a:solidFill>
                <a:latin typeface="Arial"/>
                <a:ea typeface="Arial"/>
                <a:cs typeface="Arial"/>
                <a:sym typeface="Arial"/>
              </a:rPr>
              <a:t>customer visits, or retail activity</a:t>
            </a:r>
            <a:endParaRPr b="0" i="0" sz="1140" u="none" cap="none" strike="noStrike">
              <a:solidFill>
                <a:srgbClr val="22301F"/>
              </a:solidFill>
              <a:latin typeface="Arial"/>
              <a:ea typeface="Arial"/>
              <a:cs typeface="Arial"/>
              <a:sym typeface="Arial"/>
            </a:endParaRPr>
          </a:p>
          <a:p>
            <a:pPr indent="0" lvl="0" marL="1371600" marR="0" rtl="0" algn="l">
              <a:lnSpc>
                <a:spcPct val="115000"/>
              </a:lnSpc>
              <a:spcBef>
                <a:spcPts val="0"/>
              </a:spcBef>
              <a:spcAft>
                <a:spcPts val="0"/>
              </a:spcAft>
              <a:buNone/>
            </a:pPr>
            <a:r>
              <a:t/>
            </a:r>
            <a:endParaRPr sz="1140">
              <a:solidFill>
                <a:srgbClr val="22301F"/>
              </a:solidFill>
            </a:endParaRPr>
          </a:p>
          <a:p>
            <a:pPr indent="-300990" lvl="0" marL="13716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No outdoor storage or visible accumulation of materials</a:t>
            </a:r>
            <a:endParaRPr b="0" i="0" sz="1140" u="none" cap="none" strike="noStrike">
              <a:solidFill>
                <a:srgbClr val="22301F"/>
              </a:solidFill>
              <a:latin typeface="Arial"/>
              <a:ea typeface="Arial"/>
              <a:cs typeface="Arial"/>
              <a:sym typeface="Arial"/>
            </a:endParaRPr>
          </a:p>
          <a:p>
            <a:pPr indent="0" lvl="0" marL="1371600" marR="0" rtl="0" algn="l">
              <a:lnSpc>
                <a:spcPct val="115000"/>
              </a:lnSpc>
              <a:spcBef>
                <a:spcPts val="0"/>
              </a:spcBef>
              <a:spcAft>
                <a:spcPts val="0"/>
              </a:spcAft>
              <a:buNone/>
            </a:pPr>
            <a:r>
              <a:t/>
            </a:r>
            <a:endParaRPr sz="1140">
              <a:solidFill>
                <a:srgbClr val="22301F"/>
              </a:solidFill>
            </a:endParaRPr>
          </a:p>
          <a:p>
            <a:pPr indent="-300990" lvl="0" marL="13716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No exception to setback, height, drainage, or neighbor impact standards</a:t>
            </a:r>
            <a:endParaRPr b="0" i="0" sz="1140" u="none" cap="none" strike="noStrike">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4"/>
          <p:cNvSpPr/>
          <p:nvPr/>
        </p:nvSpPr>
        <p:spPr>
          <a:xfrm>
            <a:off x="502920" y="393192"/>
            <a:ext cx="9052560" cy="4114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2800"/>
              <a:buFont typeface="Arial"/>
              <a:buNone/>
            </a:pPr>
            <a:r>
              <a:rPr b="1" i="0" lang="en-US" sz="2800" u="none" cap="none" strike="noStrike">
                <a:solidFill>
                  <a:srgbClr val="386641"/>
                </a:solidFill>
                <a:latin typeface="Arial"/>
                <a:ea typeface="Arial"/>
                <a:cs typeface="Arial"/>
                <a:sym typeface="Arial"/>
              </a:rPr>
              <a:t>Common HOA </a:t>
            </a:r>
            <a:r>
              <a:rPr b="1" lang="en-US" sz="2800">
                <a:solidFill>
                  <a:srgbClr val="386641"/>
                </a:solidFill>
              </a:rPr>
              <a:t>Q</a:t>
            </a:r>
            <a:r>
              <a:rPr b="1" i="0" lang="en-US" sz="2800" u="none" cap="none" strike="noStrike">
                <a:solidFill>
                  <a:srgbClr val="386641"/>
                </a:solidFill>
                <a:latin typeface="Arial"/>
                <a:ea typeface="Arial"/>
                <a:cs typeface="Arial"/>
                <a:sym typeface="Arial"/>
              </a:rPr>
              <a:t>uestions </a:t>
            </a:r>
            <a:r>
              <a:rPr b="1" lang="en-US" sz="2800">
                <a:solidFill>
                  <a:srgbClr val="386641"/>
                </a:solidFill>
              </a:rPr>
              <a:t>T</a:t>
            </a:r>
            <a:r>
              <a:rPr b="1" i="0" lang="en-US" sz="2800" u="none" cap="none" strike="noStrike">
                <a:solidFill>
                  <a:srgbClr val="386641"/>
                </a:solidFill>
                <a:latin typeface="Arial"/>
                <a:ea typeface="Arial"/>
                <a:cs typeface="Arial"/>
                <a:sym typeface="Arial"/>
              </a:rPr>
              <a:t>his </a:t>
            </a:r>
            <a:r>
              <a:rPr b="1" lang="en-US" sz="2800">
                <a:solidFill>
                  <a:srgbClr val="386641"/>
                </a:solidFill>
              </a:rPr>
              <a:t>P</a:t>
            </a:r>
            <a:r>
              <a:rPr b="1" i="0" lang="en-US" sz="2800" u="none" cap="none" strike="noStrike">
                <a:solidFill>
                  <a:srgbClr val="386641"/>
                </a:solidFill>
                <a:latin typeface="Arial"/>
                <a:ea typeface="Arial"/>
                <a:cs typeface="Arial"/>
                <a:sym typeface="Arial"/>
              </a:rPr>
              <a:t>roposal </a:t>
            </a:r>
            <a:r>
              <a:rPr b="1" lang="en-US" sz="2800">
                <a:solidFill>
                  <a:srgbClr val="386641"/>
                </a:solidFill>
              </a:rPr>
              <a:t>A</a:t>
            </a:r>
            <a:r>
              <a:rPr b="1" i="0" lang="en-US" sz="2800" u="none" cap="none" strike="noStrike">
                <a:solidFill>
                  <a:srgbClr val="386641"/>
                </a:solidFill>
                <a:latin typeface="Arial"/>
                <a:ea typeface="Arial"/>
                <a:cs typeface="Arial"/>
                <a:sym typeface="Arial"/>
              </a:rPr>
              <a:t>nswers</a:t>
            </a:r>
            <a:endParaRPr b="0" i="0" sz="2800" u="none" cap="none" strike="noStrike">
              <a:solidFill>
                <a:schemeClr val="dk1"/>
              </a:solidFill>
              <a:latin typeface="Arial"/>
              <a:ea typeface="Arial"/>
              <a:cs typeface="Arial"/>
              <a:sym typeface="Arial"/>
            </a:endParaRPr>
          </a:p>
        </p:txBody>
      </p:sp>
      <p:sp>
        <p:nvSpPr>
          <p:cNvPr id="97" name="Google Shape;97;p4"/>
          <p:cNvSpPr/>
          <p:nvPr/>
        </p:nvSpPr>
        <p:spPr>
          <a:xfrm>
            <a:off x="685800" y="1325880"/>
            <a:ext cx="3246120" cy="1417320"/>
          </a:xfrm>
          <a:prstGeom prst="roundRect">
            <a:avLst>
              <a:gd fmla="val 16667" name="adj"/>
            </a:avLst>
          </a:prstGeom>
          <a:solidFill>
            <a:srgbClr val="FFFDF7"/>
          </a:solidFill>
          <a:ln cap="flat" cmpd="sng" w="12700">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4"/>
          <p:cNvSpPr/>
          <p:nvPr/>
        </p:nvSpPr>
        <p:spPr>
          <a:xfrm>
            <a:off x="1086722" y="1508760"/>
            <a:ext cx="2834700"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1600"/>
              <a:buFont typeface="Arial"/>
              <a:buNone/>
            </a:pPr>
            <a:r>
              <a:rPr b="1" i="0" lang="en-US" sz="1600" u="none" cap="none" strike="noStrike">
                <a:solidFill>
                  <a:srgbClr val="386641"/>
                </a:solidFill>
                <a:latin typeface="Arial"/>
                <a:ea typeface="Arial"/>
                <a:cs typeface="Arial"/>
                <a:sym typeface="Arial"/>
              </a:rPr>
              <a:t>Aesthetics</a:t>
            </a:r>
            <a:endParaRPr b="0" i="0" sz="1600" u="none" cap="none" strike="noStrike">
              <a:solidFill>
                <a:schemeClr val="dk1"/>
              </a:solidFill>
              <a:latin typeface="Arial"/>
              <a:ea typeface="Arial"/>
              <a:cs typeface="Arial"/>
              <a:sym typeface="Arial"/>
            </a:endParaRPr>
          </a:p>
        </p:txBody>
      </p:sp>
      <p:sp>
        <p:nvSpPr>
          <p:cNvPr id="99" name="Google Shape;99;p4"/>
          <p:cNvSpPr/>
          <p:nvPr/>
        </p:nvSpPr>
        <p:spPr>
          <a:xfrm>
            <a:off x="868680" y="1892808"/>
            <a:ext cx="2834640" cy="530352"/>
          </a:xfrm>
          <a:prstGeom prst="rect">
            <a:avLst/>
          </a:prstGeom>
          <a:noFill/>
          <a:ln>
            <a:noFill/>
          </a:ln>
        </p:spPr>
        <p:txBody>
          <a:bodyPr anchorCtr="0" anchor="ctr" bIns="0" lIns="0" spcFirstLastPara="1" rIns="0" wrap="square" tIns="0">
            <a:normAutofit/>
          </a:bodyPr>
          <a:lstStyle/>
          <a:p>
            <a:pPr indent="0" lvl="0" marL="457200" marR="0" rtl="0" algn="l">
              <a:lnSpc>
                <a:spcPct val="115000"/>
              </a:lnSpc>
              <a:spcBef>
                <a:spcPts val="0"/>
              </a:spcBef>
              <a:spcAft>
                <a:spcPts val="0"/>
              </a:spcAft>
              <a:buClr>
                <a:srgbClr val="22301F"/>
              </a:buClr>
              <a:buSzPts val="1120"/>
              <a:buFont typeface="Arial"/>
              <a:buNone/>
            </a:pPr>
            <a:r>
              <a:rPr b="0" i="0" lang="en-US" sz="1120" u="none" cap="none" strike="noStrike">
                <a:solidFill>
                  <a:srgbClr val="22301F"/>
                </a:solidFill>
                <a:latin typeface="Arial"/>
                <a:ea typeface="Arial"/>
                <a:cs typeface="Arial"/>
                <a:sym typeface="Arial"/>
              </a:rPr>
              <a:t>Will it look intentional </a:t>
            </a:r>
            <a:br>
              <a:rPr b="0" i="0" lang="en-US" sz="1120" u="none" cap="none" strike="noStrike">
                <a:solidFill>
                  <a:srgbClr val="22301F"/>
                </a:solidFill>
                <a:latin typeface="Arial"/>
                <a:ea typeface="Arial"/>
                <a:cs typeface="Arial"/>
                <a:sym typeface="Arial"/>
              </a:rPr>
            </a:br>
            <a:r>
              <a:rPr b="0" i="0" lang="en-US" sz="1120" u="none" cap="none" strike="noStrike">
                <a:solidFill>
                  <a:srgbClr val="22301F"/>
                </a:solidFill>
                <a:latin typeface="Arial"/>
                <a:ea typeface="Arial"/>
                <a:cs typeface="Arial"/>
                <a:sym typeface="Arial"/>
              </a:rPr>
              <a:t>and compatible with the home?</a:t>
            </a:r>
            <a:endParaRPr b="0" i="0" sz="1120" u="none" cap="none" strike="noStrike">
              <a:solidFill>
                <a:schemeClr val="dk1"/>
              </a:solidFill>
              <a:latin typeface="Arial"/>
              <a:ea typeface="Arial"/>
              <a:cs typeface="Arial"/>
              <a:sym typeface="Arial"/>
            </a:endParaRPr>
          </a:p>
        </p:txBody>
      </p:sp>
      <p:sp>
        <p:nvSpPr>
          <p:cNvPr id="100" name="Google Shape;100;p4"/>
          <p:cNvSpPr/>
          <p:nvPr/>
        </p:nvSpPr>
        <p:spPr>
          <a:xfrm>
            <a:off x="4480560" y="1325880"/>
            <a:ext cx="3246120" cy="1417320"/>
          </a:xfrm>
          <a:prstGeom prst="roundRect">
            <a:avLst>
              <a:gd fmla="val 16667" name="adj"/>
            </a:avLst>
          </a:prstGeom>
          <a:solidFill>
            <a:srgbClr val="FFFDF7"/>
          </a:solidFill>
          <a:ln cap="flat" cmpd="sng" w="12700">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4"/>
          <p:cNvSpPr/>
          <p:nvPr/>
        </p:nvSpPr>
        <p:spPr>
          <a:xfrm>
            <a:off x="4881482" y="1508760"/>
            <a:ext cx="2834700"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1600"/>
              <a:buFont typeface="Arial"/>
              <a:buNone/>
            </a:pPr>
            <a:r>
              <a:rPr b="1" i="0" lang="en-US" sz="1600" u="none" cap="none" strike="noStrike">
                <a:solidFill>
                  <a:srgbClr val="386641"/>
                </a:solidFill>
                <a:latin typeface="Arial"/>
                <a:ea typeface="Arial"/>
                <a:cs typeface="Arial"/>
                <a:sym typeface="Arial"/>
              </a:rPr>
              <a:t>Views &amp; </a:t>
            </a:r>
            <a:r>
              <a:rPr b="1" lang="en-US" sz="1600">
                <a:solidFill>
                  <a:srgbClr val="386641"/>
                </a:solidFill>
              </a:rPr>
              <a:t>S</a:t>
            </a:r>
            <a:r>
              <a:rPr b="1" i="0" lang="en-US" sz="1600" u="none" cap="none" strike="noStrike">
                <a:solidFill>
                  <a:srgbClr val="386641"/>
                </a:solidFill>
                <a:latin typeface="Arial"/>
                <a:ea typeface="Arial"/>
                <a:cs typeface="Arial"/>
                <a:sym typeface="Arial"/>
              </a:rPr>
              <a:t>etbacks</a:t>
            </a:r>
            <a:endParaRPr b="0" i="0" sz="1600" u="none" cap="none" strike="noStrike">
              <a:solidFill>
                <a:schemeClr val="dk1"/>
              </a:solidFill>
              <a:latin typeface="Arial"/>
              <a:ea typeface="Arial"/>
              <a:cs typeface="Arial"/>
              <a:sym typeface="Arial"/>
            </a:endParaRPr>
          </a:p>
        </p:txBody>
      </p:sp>
      <p:sp>
        <p:nvSpPr>
          <p:cNvPr id="102" name="Google Shape;102;p4"/>
          <p:cNvSpPr/>
          <p:nvPr/>
        </p:nvSpPr>
        <p:spPr>
          <a:xfrm>
            <a:off x="4663440" y="1892808"/>
            <a:ext cx="2834640" cy="530352"/>
          </a:xfrm>
          <a:prstGeom prst="rect">
            <a:avLst/>
          </a:prstGeom>
          <a:noFill/>
          <a:ln>
            <a:noFill/>
          </a:ln>
        </p:spPr>
        <p:txBody>
          <a:bodyPr anchorCtr="0" anchor="ctr" bIns="0" lIns="0" spcFirstLastPara="1" rIns="0" wrap="square" tIns="0">
            <a:normAutofit/>
          </a:bodyPr>
          <a:lstStyle/>
          <a:p>
            <a:pPr indent="0" lvl="0" marL="457200" marR="0" rtl="0" algn="l">
              <a:lnSpc>
                <a:spcPct val="115000"/>
              </a:lnSpc>
              <a:spcBef>
                <a:spcPts val="0"/>
              </a:spcBef>
              <a:spcAft>
                <a:spcPts val="0"/>
              </a:spcAft>
              <a:buClr>
                <a:srgbClr val="22301F"/>
              </a:buClr>
              <a:buSzPts val="1120"/>
              <a:buFont typeface="Arial"/>
              <a:buNone/>
            </a:pPr>
            <a:r>
              <a:rPr b="0" i="0" lang="en-US" sz="1120" u="none" cap="none" strike="noStrike">
                <a:solidFill>
                  <a:srgbClr val="22301F"/>
                </a:solidFill>
                <a:latin typeface="Arial"/>
                <a:ea typeface="Arial"/>
                <a:cs typeface="Arial"/>
                <a:sym typeface="Arial"/>
              </a:rPr>
              <a:t>Can it be placed without </a:t>
            </a:r>
            <a:br>
              <a:rPr b="0" i="0" lang="en-US" sz="1120" u="none" cap="none" strike="noStrike">
                <a:solidFill>
                  <a:srgbClr val="22301F"/>
                </a:solidFill>
                <a:latin typeface="Arial"/>
                <a:ea typeface="Arial"/>
                <a:cs typeface="Arial"/>
                <a:sym typeface="Arial"/>
              </a:rPr>
            </a:br>
            <a:r>
              <a:rPr b="0" i="0" lang="en-US" sz="1120" u="none" cap="none" strike="noStrike">
                <a:solidFill>
                  <a:srgbClr val="22301F"/>
                </a:solidFill>
                <a:latin typeface="Arial"/>
                <a:ea typeface="Arial"/>
                <a:cs typeface="Arial"/>
                <a:sym typeface="Arial"/>
              </a:rPr>
              <a:t>affecting neighbors?</a:t>
            </a:r>
            <a:endParaRPr b="0" i="0" sz="1120" u="none" cap="none" strike="noStrike">
              <a:solidFill>
                <a:schemeClr val="dk1"/>
              </a:solidFill>
              <a:latin typeface="Arial"/>
              <a:ea typeface="Arial"/>
              <a:cs typeface="Arial"/>
              <a:sym typeface="Arial"/>
            </a:endParaRPr>
          </a:p>
        </p:txBody>
      </p:sp>
      <p:sp>
        <p:nvSpPr>
          <p:cNvPr id="103" name="Google Shape;103;p4"/>
          <p:cNvSpPr/>
          <p:nvPr/>
        </p:nvSpPr>
        <p:spPr>
          <a:xfrm>
            <a:off x="8275320" y="1325880"/>
            <a:ext cx="3246120" cy="1417320"/>
          </a:xfrm>
          <a:prstGeom prst="roundRect">
            <a:avLst>
              <a:gd fmla="val 16667" name="adj"/>
            </a:avLst>
          </a:prstGeom>
          <a:solidFill>
            <a:srgbClr val="FFFDF7"/>
          </a:solidFill>
          <a:ln cap="flat" cmpd="sng" w="12700">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4"/>
          <p:cNvSpPr/>
          <p:nvPr/>
        </p:nvSpPr>
        <p:spPr>
          <a:xfrm>
            <a:off x="8676242" y="1508760"/>
            <a:ext cx="2834700"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1600"/>
              <a:buFont typeface="Arial"/>
              <a:buNone/>
            </a:pPr>
            <a:r>
              <a:rPr b="1" i="0" lang="en-US" sz="1600" u="none" cap="none" strike="noStrike">
                <a:solidFill>
                  <a:srgbClr val="386641"/>
                </a:solidFill>
                <a:latin typeface="Arial"/>
                <a:ea typeface="Arial"/>
                <a:cs typeface="Arial"/>
                <a:sym typeface="Arial"/>
              </a:rPr>
              <a:t>Durability</a:t>
            </a:r>
            <a:endParaRPr b="0" i="0" sz="1600" u="none" cap="none" strike="noStrike">
              <a:solidFill>
                <a:schemeClr val="dk1"/>
              </a:solidFill>
              <a:latin typeface="Arial"/>
              <a:ea typeface="Arial"/>
              <a:cs typeface="Arial"/>
              <a:sym typeface="Arial"/>
            </a:endParaRPr>
          </a:p>
        </p:txBody>
      </p:sp>
      <p:sp>
        <p:nvSpPr>
          <p:cNvPr id="105" name="Google Shape;105;p4"/>
          <p:cNvSpPr/>
          <p:nvPr/>
        </p:nvSpPr>
        <p:spPr>
          <a:xfrm>
            <a:off x="8458200" y="1892808"/>
            <a:ext cx="2834640" cy="530352"/>
          </a:xfrm>
          <a:prstGeom prst="rect">
            <a:avLst/>
          </a:prstGeom>
          <a:noFill/>
          <a:ln>
            <a:noFill/>
          </a:ln>
        </p:spPr>
        <p:txBody>
          <a:bodyPr anchorCtr="0" anchor="ctr" bIns="0" lIns="0" spcFirstLastPara="1" rIns="0" wrap="square" tIns="0">
            <a:normAutofit/>
          </a:bodyPr>
          <a:lstStyle/>
          <a:p>
            <a:pPr indent="0" lvl="0" marL="457200" marR="0" rtl="0" algn="l">
              <a:lnSpc>
                <a:spcPct val="115000"/>
              </a:lnSpc>
              <a:spcBef>
                <a:spcPts val="0"/>
              </a:spcBef>
              <a:spcAft>
                <a:spcPts val="0"/>
              </a:spcAft>
              <a:buClr>
                <a:srgbClr val="22301F"/>
              </a:buClr>
              <a:buSzPts val="1120"/>
              <a:buFont typeface="Arial"/>
              <a:buNone/>
            </a:pPr>
            <a:r>
              <a:rPr b="0" i="0" lang="en-US" sz="1120" u="none" cap="none" strike="noStrike">
                <a:solidFill>
                  <a:srgbClr val="22301F"/>
                </a:solidFill>
                <a:latin typeface="Arial"/>
                <a:ea typeface="Arial"/>
                <a:cs typeface="Arial"/>
                <a:sym typeface="Arial"/>
              </a:rPr>
              <a:t>Is it built for wind, snow, hail, </a:t>
            </a:r>
            <a:br>
              <a:rPr b="0" i="0" lang="en-US" sz="1120" u="none" cap="none" strike="noStrike">
                <a:solidFill>
                  <a:srgbClr val="22301F"/>
                </a:solidFill>
                <a:latin typeface="Arial"/>
                <a:ea typeface="Arial"/>
                <a:cs typeface="Arial"/>
                <a:sym typeface="Arial"/>
              </a:rPr>
            </a:br>
            <a:r>
              <a:rPr b="0" i="0" lang="en-US" sz="1120" u="none" cap="none" strike="noStrike">
                <a:solidFill>
                  <a:srgbClr val="22301F"/>
                </a:solidFill>
                <a:latin typeface="Arial"/>
                <a:ea typeface="Arial"/>
                <a:cs typeface="Arial"/>
                <a:sym typeface="Arial"/>
              </a:rPr>
              <a:t>and long-term use?</a:t>
            </a:r>
            <a:endParaRPr b="0" i="0" sz="1120" u="none" cap="none" strike="noStrike">
              <a:solidFill>
                <a:schemeClr val="dk1"/>
              </a:solidFill>
              <a:latin typeface="Arial"/>
              <a:ea typeface="Arial"/>
              <a:cs typeface="Arial"/>
              <a:sym typeface="Arial"/>
            </a:endParaRPr>
          </a:p>
        </p:txBody>
      </p:sp>
      <p:sp>
        <p:nvSpPr>
          <p:cNvPr id="106" name="Google Shape;106;p4"/>
          <p:cNvSpPr/>
          <p:nvPr/>
        </p:nvSpPr>
        <p:spPr>
          <a:xfrm>
            <a:off x="685800" y="3337560"/>
            <a:ext cx="3246120" cy="1417320"/>
          </a:xfrm>
          <a:prstGeom prst="roundRect">
            <a:avLst>
              <a:gd fmla="val 16667" name="adj"/>
            </a:avLst>
          </a:prstGeom>
          <a:solidFill>
            <a:srgbClr val="FFFDF7"/>
          </a:solidFill>
          <a:ln cap="flat" cmpd="sng" w="12700">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4"/>
          <p:cNvSpPr/>
          <p:nvPr/>
        </p:nvSpPr>
        <p:spPr>
          <a:xfrm>
            <a:off x="1086722" y="3520440"/>
            <a:ext cx="2834700"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1600"/>
              <a:buFont typeface="Arial"/>
              <a:buNone/>
            </a:pPr>
            <a:r>
              <a:rPr b="1" i="0" lang="en-US" sz="1600" u="none" cap="none" strike="noStrike">
                <a:solidFill>
                  <a:srgbClr val="386641"/>
                </a:solidFill>
                <a:latin typeface="Arial"/>
                <a:ea typeface="Arial"/>
                <a:cs typeface="Arial"/>
                <a:sym typeface="Arial"/>
              </a:rPr>
              <a:t>Maintenance</a:t>
            </a:r>
            <a:endParaRPr b="0" i="0" sz="1600" u="none" cap="none" strike="noStrike">
              <a:solidFill>
                <a:schemeClr val="dk1"/>
              </a:solidFill>
              <a:latin typeface="Arial"/>
              <a:ea typeface="Arial"/>
              <a:cs typeface="Arial"/>
              <a:sym typeface="Arial"/>
            </a:endParaRPr>
          </a:p>
        </p:txBody>
      </p:sp>
      <p:sp>
        <p:nvSpPr>
          <p:cNvPr id="108" name="Google Shape;108;p4"/>
          <p:cNvSpPr/>
          <p:nvPr/>
        </p:nvSpPr>
        <p:spPr>
          <a:xfrm>
            <a:off x="868680" y="3904488"/>
            <a:ext cx="2834640" cy="530352"/>
          </a:xfrm>
          <a:prstGeom prst="rect">
            <a:avLst/>
          </a:prstGeom>
          <a:noFill/>
          <a:ln>
            <a:noFill/>
          </a:ln>
        </p:spPr>
        <p:txBody>
          <a:bodyPr anchorCtr="0" anchor="ctr" bIns="0" lIns="0" spcFirstLastPara="1" rIns="0" wrap="square" tIns="0">
            <a:normAutofit/>
          </a:bodyPr>
          <a:lstStyle/>
          <a:p>
            <a:pPr indent="0" lvl="0" marL="457200" marR="0" rtl="0" algn="l">
              <a:lnSpc>
                <a:spcPct val="115000"/>
              </a:lnSpc>
              <a:spcBef>
                <a:spcPts val="0"/>
              </a:spcBef>
              <a:spcAft>
                <a:spcPts val="0"/>
              </a:spcAft>
              <a:buClr>
                <a:srgbClr val="22301F"/>
              </a:buClr>
              <a:buSzPts val="1120"/>
              <a:buFont typeface="Arial"/>
              <a:buNone/>
            </a:pPr>
            <a:r>
              <a:rPr b="0" i="0" lang="en-US" sz="1120" u="none" cap="none" strike="noStrike">
                <a:solidFill>
                  <a:srgbClr val="22301F"/>
                </a:solidFill>
                <a:latin typeface="Arial"/>
                <a:ea typeface="Arial"/>
                <a:cs typeface="Arial"/>
                <a:sym typeface="Arial"/>
              </a:rPr>
              <a:t>Will it stay tidy and cared for?</a:t>
            </a:r>
            <a:endParaRPr b="0" i="0" sz="1120" u="none" cap="none" strike="noStrike">
              <a:solidFill>
                <a:schemeClr val="dk1"/>
              </a:solidFill>
              <a:latin typeface="Arial"/>
              <a:ea typeface="Arial"/>
              <a:cs typeface="Arial"/>
              <a:sym typeface="Arial"/>
            </a:endParaRPr>
          </a:p>
        </p:txBody>
      </p:sp>
      <p:sp>
        <p:nvSpPr>
          <p:cNvPr id="109" name="Google Shape;109;p4"/>
          <p:cNvSpPr/>
          <p:nvPr/>
        </p:nvSpPr>
        <p:spPr>
          <a:xfrm>
            <a:off x="4480560" y="3337560"/>
            <a:ext cx="3246120" cy="1417320"/>
          </a:xfrm>
          <a:prstGeom prst="roundRect">
            <a:avLst>
              <a:gd fmla="val 16667" name="adj"/>
            </a:avLst>
          </a:prstGeom>
          <a:solidFill>
            <a:srgbClr val="FFFDF7"/>
          </a:solidFill>
          <a:ln cap="flat" cmpd="sng" w="12700">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4"/>
          <p:cNvSpPr/>
          <p:nvPr/>
        </p:nvSpPr>
        <p:spPr>
          <a:xfrm>
            <a:off x="4881482" y="3520440"/>
            <a:ext cx="2834700"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1600"/>
              <a:buFont typeface="Arial"/>
              <a:buNone/>
            </a:pPr>
            <a:r>
              <a:rPr b="1" i="0" lang="en-US" sz="1600" u="none" cap="none" strike="noStrike">
                <a:solidFill>
                  <a:srgbClr val="386641"/>
                </a:solidFill>
                <a:latin typeface="Arial"/>
                <a:ea typeface="Arial"/>
                <a:cs typeface="Arial"/>
                <a:sym typeface="Arial"/>
              </a:rPr>
              <a:t>Precedent</a:t>
            </a:r>
            <a:endParaRPr b="0" i="0" sz="1600" u="none" cap="none" strike="noStrike">
              <a:solidFill>
                <a:schemeClr val="dk1"/>
              </a:solidFill>
              <a:latin typeface="Arial"/>
              <a:ea typeface="Arial"/>
              <a:cs typeface="Arial"/>
              <a:sym typeface="Arial"/>
            </a:endParaRPr>
          </a:p>
        </p:txBody>
      </p:sp>
      <p:sp>
        <p:nvSpPr>
          <p:cNvPr id="111" name="Google Shape;111;p4"/>
          <p:cNvSpPr/>
          <p:nvPr/>
        </p:nvSpPr>
        <p:spPr>
          <a:xfrm>
            <a:off x="4663440" y="3904488"/>
            <a:ext cx="2834640" cy="530352"/>
          </a:xfrm>
          <a:prstGeom prst="rect">
            <a:avLst/>
          </a:prstGeom>
          <a:noFill/>
          <a:ln>
            <a:noFill/>
          </a:ln>
        </p:spPr>
        <p:txBody>
          <a:bodyPr anchorCtr="0" anchor="ctr" bIns="0" lIns="0" spcFirstLastPara="1" rIns="0" wrap="square" tIns="0">
            <a:normAutofit/>
          </a:bodyPr>
          <a:lstStyle/>
          <a:p>
            <a:pPr indent="0" lvl="0" marL="457200" marR="0" rtl="0" algn="l">
              <a:lnSpc>
                <a:spcPct val="115000"/>
              </a:lnSpc>
              <a:spcBef>
                <a:spcPts val="0"/>
              </a:spcBef>
              <a:spcAft>
                <a:spcPts val="0"/>
              </a:spcAft>
              <a:buClr>
                <a:srgbClr val="22301F"/>
              </a:buClr>
              <a:buSzPts val="1120"/>
              <a:buFont typeface="Arial"/>
              <a:buNone/>
            </a:pPr>
            <a:r>
              <a:rPr b="0" i="0" lang="en-US" sz="1120" u="none" cap="none" strike="noStrike">
                <a:solidFill>
                  <a:srgbClr val="22301F"/>
                </a:solidFill>
                <a:latin typeface="Arial"/>
                <a:ea typeface="Arial"/>
                <a:cs typeface="Arial"/>
                <a:sym typeface="Arial"/>
              </a:rPr>
              <a:t>Can the board approve it </a:t>
            </a:r>
            <a:br>
              <a:rPr b="0" i="0" lang="en-US" sz="1120" u="none" cap="none" strike="noStrike">
                <a:solidFill>
                  <a:srgbClr val="22301F"/>
                </a:solidFill>
                <a:latin typeface="Arial"/>
                <a:ea typeface="Arial"/>
                <a:cs typeface="Arial"/>
                <a:sym typeface="Arial"/>
              </a:rPr>
            </a:br>
            <a:r>
              <a:rPr b="0" i="0" lang="en-US" sz="1120" u="none" cap="none" strike="noStrike">
                <a:solidFill>
                  <a:srgbClr val="22301F"/>
                </a:solidFill>
                <a:latin typeface="Arial"/>
                <a:ea typeface="Arial"/>
                <a:cs typeface="Arial"/>
                <a:sym typeface="Arial"/>
              </a:rPr>
              <a:t>with clear guardrails?</a:t>
            </a:r>
            <a:endParaRPr b="0" i="0" sz="1120" u="none" cap="none" strike="noStrike">
              <a:solidFill>
                <a:schemeClr val="dk1"/>
              </a:solidFill>
              <a:latin typeface="Arial"/>
              <a:ea typeface="Arial"/>
              <a:cs typeface="Arial"/>
              <a:sym typeface="Arial"/>
            </a:endParaRPr>
          </a:p>
        </p:txBody>
      </p:sp>
      <p:sp>
        <p:nvSpPr>
          <p:cNvPr id="112" name="Google Shape;112;p4"/>
          <p:cNvSpPr/>
          <p:nvPr/>
        </p:nvSpPr>
        <p:spPr>
          <a:xfrm>
            <a:off x="8275320" y="3337560"/>
            <a:ext cx="3246120" cy="1417320"/>
          </a:xfrm>
          <a:prstGeom prst="roundRect">
            <a:avLst>
              <a:gd fmla="val 16667" name="adj"/>
            </a:avLst>
          </a:prstGeom>
          <a:solidFill>
            <a:srgbClr val="FFFDF7"/>
          </a:solidFill>
          <a:ln cap="flat" cmpd="sng" w="12700">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4"/>
          <p:cNvSpPr/>
          <p:nvPr/>
        </p:nvSpPr>
        <p:spPr>
          <a:xfrm>
            <a:off x="8676242" y="3520440"/>
            <a:ext cx="2834700"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1600"/>
              <a:buFont typeface="Arial"/>
              <a:buNone/>
            </a:pPr>
            <a:r>
              <a:rPr b="1" i="0" lang="en-US" sz="1600" u="none" cap="none" strike="noStrike">
                <a:solidFill>
                  <a:srgbClr val="386641"/>
                </a:solidFill>
                <a:latin typeface="Arial"/>
                <a:ea typeface="Arial"/>
                <a:cs typeface="Arial"/>
                <a:sym typeface="Arial"/>
              </a:rPr>
              <a:t>Documentation</a:t>
            </a:r>
            <a:endParaRPr b="0" i="0" sz="1600" u="none" cap="none" strike="noStrike">
              <a:solidFill>
                <a:schemeClr val="dk1"/>
              </a:solidFill>
              <a:latin typeface="Arial"/>
              <a:ea typeface="Arial"/>
              <a:cs typeface="Arial"/>
              <a:sym typeface="Arial"/>
            </a:endParaRPr>
          </a:p>
        </p:txBody>
      </p:sp>
      <p:sp>
        <p:nvSpPr>
          <p:cNvPr id="114" name="Google Shape;114;p4"/>
          <p:cNvSpPr/>
          <p:nvPr/>
        </p:nvSpPr>
        <p:spPr>
          <a:xfrm>
            <a:off x="8458200" y="3904488"/>
            <a:ext cx="2834700" cy="530400"/>
          </a:xfrm>
          <a:prstGeom prst="rect">
            <a:avLst/>
          </a:prstGeom>
          <a:noFill/>
          <a:ln>
            <a:noFill/>
          </a:ln>
        </p:spPr>
        <p:txBody>
          <a:bodyPr anchorCtr="0" anchor="ctr" bIns="0" lIns="0" spcFirstLastPara="1" rIns="0" wrap="square" tIns="0">
            <a:normAutofit/>
          </a:bodyPr>
          <a:lstStyle/>
          <a:p>
            <a:pPr indent="0" lvl="0" marL="457200" marR="0" rtl="0" algn="l">
              <a:lnSpc>
                <a:spcPct val="115000"/>
              </a:lnSpc>
              <a:spcBef>
                <a:spcPts val="0"/>
              </a:spcBef>
              <a:spcAft>
                <a:spcPts val="0"/>
              </a:spcAft>
              <a:buClr>
                <a:srgbClr val="22301F"/>
              </a:buClr>
              <a:buSzPts val="1120"/>
              <a:buFont typeface="Arial"/>
              <a:buNone/>
            </a:pPr>
            <a:r>
              <a:rPr b="0" i="0" lang="en-US" sz="1120" u="none" cap="none" strike="noStrike">
                <a:solidFill>
                  <a:srgbClr val="22301F"/>
                </a:solidFill>
                <a:latin typeface="Arial"/>
                <a:ea typeface="Arial"/>
                <a:cs typeface="Arial"/>
                <a:sym typeface="Arial"/>
              </a:rPr>
              <a:t>Are dimensions, materials, </a:t>
            </a:r>
            <a:br>
              <a:rPr b="0" i="0" lang="en-US" sz="1120" u="none" cap="none" strike="noStrike">
                <a:solidFill>
                  <a:srgbClr val="22301F"/>
                </a:solidFill>
                <a:latin typeface="Arial"/>
                <a:ea typeface="Arial"/>
                <a:cs typeface="Arial"/>
                <a:sym typeface="Arial"/>
              </a:rPr>
            </a:br>
            <a:r>
              <a:rPr b="0" i="0" lang="en-US" sz="1120" u="none" cap="none" strike="noStrike">
                <a:solidFill>
                  <a:srgbClr val="22301F"/>
                </a:solidFill>
                <a:latin typeface="Arial"/>
                <a:ea typeface="Arial"/>
                <a:cs typeface="Arial"/>
                <a:sym typeface="Arial"/>
              </a:rPr>
              <a:t>and site details provided?</a:t>
            </a:r>
            <a:endParaRPr b="0" i="0" sz="1120" u="none" cap="none" strike="noStrike">
              <a:solidFill>
                <a:schemeClr val="dk1"/>
              </a:solidFill>
              <a:latin typeface="Arial"/>
              <a:ea typeface="Arial"/>
              <a:cs typeface="Arial"/>
              <a:sym typeface="Arial"/>
            </a:endParaRPr>
          </a:p>
        </p:txBody>
      </p:sp>
      <p:sp>
        <p:nvSpPr>
          <p:cNvPr id="115" name="Google Shape;115;p4"/>
          <p:cNvSpPr/>
          <p:nvPr/>
        </p:nvSpPr>
        <p:spPr>
          <a:xfrm>
            <a:off x="914400" y="5417138"/>
            <a:ext cx="10241400" cy="6087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22301F"/>
              </a:buClr>
              <a:buSzPts val="1500"/>
              <a:buFont typeface="Arial"/>
              <a:buNone/>
            </a:pPr>
            <a:r>
              <a:rPr b="1" i="0" lang="en-US" sz="1500" u="none" cap="none" strike="noStrike">
                <a:solidFill>
                  <a:srgbClr val="22301F"/>
                </a:solidFill>
                <a:latin typeface="Arial"/>
                <a:ea typeface="Arial"/>
                <a:cs typeface="Arial"/>
                <a:sym typeface="Arial"/>
              </a:rPr>
              <a:t>Approval can be made predictable through site planning, size limits, </a:t>
            </a:r>
            <a:br>
              <a:rPr b="1" i="0" lang="en-US" sz="1500" u="none" cap="none" strike="noStrike">
                <a:solidFill>
                  <a:srgbClr val="22301F"/>
                </a:solidFill>
                <a:latin typeface="Arial"/>
                <a:ea typeface="Arial"/>
                <a:cs typeface="Arial"/>
                <a:sym typeface="Arial"/>
              </a:rPr>
            </a:br>
            <a:r>
              <a:rPr b="1" i="0" lang="en-US" sz="1500" u="none" cap="none" strike="noStrike">
                <a:solidFill>
                  <a:srgbClr val="22301F"/>
                </a:solidFill>
                <a:latin typeface="Arial"/>
                <a:ea typeface="Arial"/>
                <a:cs typeface="Arial"/>
                <a:sym typeface="Arial"/>
              </a:rPr>
              <a:t>appearance standards, and maintenance conditions.</a:t>
            </a:r>
            <a:endParaRPr b="0" i="0" sz="1500" u="none" cap="none" strike="noStrike">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pic>
        <p:nvPicPr>
          <p:cNvPr id="121" name="Google Shape;121;p5" title="residential_greenhouse.png"/>
          <p:cNvPicPr preferRelativeResize="0"/>
          <p:nvPr/>
        </p:nvPicPr>
        <p:blipFill>
          <a:blip r:embed="rId3">
            <a:alphaModFix/>
          </a:blip>
          <a:stretch>
            <a:fillRect/>
          </a:stretch>
        </p:blipFill>
        <p:spPr>
          <a:xfrm>
            <a:off x="5479141" y="1508971"/>
            <a:ext cx="5937809" cy="4518899"/>
          </a:xfrm>
          <a:prstGeom prst="rect">
            <a:avLst/>
          </a:prstGeom>
          <a:noFill/>
          <a:ln>
            <a:noFill/>
          </a:ln>
        </p:spPr>
      </p:pic>
      <p:sp>
        <p:nvSpPr>
          <p:cNvPr id="122" name="Google Shape;122;p5"/>
          <p:cNvSpPr/>
          <p:nvPr/>
        </p:nvSpPr>
        <p:spPr>
          <a:xfrm>
            <a:off x="502920" y="393192"/>
            <a:ext cx="9052560" cy="4114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2800"/>
              <a:buFont typeface="Arial"/>
              <a:buNone/>
            </a:pPr>
            <a:r>
              <a:rPr b="1" i="0" lang="en-US" sz="2800" u="none" cap="none" strike="noStrike">
                <a:solidFill>
                  <a:srgbClr val="386641"/>
                </a:solidFill>
                <a:latin typeface="Arial"/>
                <a:ea typeface="Arial"/>
                <a:cs typeface="Arial"/>
                <a:sym typeface="Arial"/>
              </a:rPr>
              <a:t>What </a:t>
            </a:r>
            <a:r>
              <a:rPr b="1" lang="en-US" sz="2800">
                <a:solidFill>
                  <a:srgbClr val="386641"/>
                </a:solidFill>
              </a:rPr>
              <a:t>I</a:t>
            </a:r>
            <a:r>
              <a:rPr b="1" i="0" lang="en-US" sz="2800" u="none" cap="none" strike="noStrike">
                <a:solidFill>
                  <a:srgbClr val="386641"/>
                </a:solidFill>
                <a:latin typeface="Arial"/>
                <a:ea typeface="Arial"/>
                <a:cs typeface="Arial"/>
                <a:sym typeface="Arial"/>
              </a:rPr>
              <a:t>s a Growing Dome</a:t>
            </a:r>
            <a:r>
              <a:rPr b="1" baseline="30000" i="0" lang="en-US" sz="2800" u="none" cap="none" strike="noStrike">
                <a:solidFill>
                  <a:srgbClr val="386641"/>
                </a:solidFill>
                <a:latin typeface="Arial"/>
                <a:ea typeface="Arial"/>
                <a:cs typeface="Arial"/>
                <a:sym typeface="Arial"/>
              </a:rPr>
              <a:t>®</a:t>
            </a:r>
            <a:r>
              <a:rPr b="1" i="0" lang="en-US" sz="2800" u="none" cap="none" strike="noStrike">
                <a:solidFill>
                  <a:srgbClr val="386641"/>
                </a:solidFill>
                <a:latin typeface="Arial"/>
                <a:ea typeface="Arial"/>
                <a:cs typeface="Arial"/>
                <a:sym typeface="Arial"/>
              </a:rPr>
              <a:t> </a:t>
            </a:r>
            <a:r>
              <a:rPr b="1" lang="en-US" sz="2800">
                <a:solidFill>
                  <a:srgbClr val="386641"/>
                </a:solidFill>
              </a:rPr>
              <a:t>G</a:t>
            </a:r>
            <a:r>
              <a:rPr b="1" i="0" lang="en-US" sz="2800" u="none" cap="none" strike="noStrike">
                <a:solidFill>
                  <a:srgbClr val="386641"/>
                </a:solidFill>
                <a:latin typeface="Arial"/>
                <a:ea typeface="Arial"/>
                <a:cs typeface="Arial"/>
                <a:sym typeface="Arial"/>
              </a:rPr>
              <a:t>reenhouse?</a:t>
            </a:r>
            <a:endParaRPr b="0" i="0" sz="2800" u="none" cap="none" strike="noStrike">
              <a:solidFill>
                <a:schemeClr val="dk1"/>
              </a:solidFill>
              <a:latin typeface="Arial"/>
              <a:ea typeface="Arial"/>
              <a:cs typeface="Arial"/>
              <a:sym typeface="Arial"/>
            </a:endParaRPr>
          </a:p>
        </p:txBody>
      </p:sp>
      <p:sp>
        <p:nvSpPr>
          <p:cNvPr id="123" name="Google Shape;123;p5"/>
          <p:cNvSpPr/>
          <p:nvPr/>
        </p:nvSpPr>
        <p:spPr>
          <a:xfrm>
            <a:off x="530352" y="868680"/>
            <a:ext cx="886968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F665A"/>
              </a:buClr>
              <a:buSzPts val="1150"/>
              <a:buFont typeface="Arial"/>
              <a:buNone/>
            </a:pPr>
            <a:r>
              <a:rPr b="0" i="0" lang="en-US" sz="1150" u="none" cap="none" strike="noStrike">
                <a:solidFill>
                  <a:srgbClr val="5F665A"/>
                </a:solidFill>
                <a:latin typeface="Arial"/>
                <a:ea typeface="Arial"/>
                <a:cs typeface="Arial"/>
                <a:sym typeface="Arial"/>
              </a:rPr>
              <a:t>A durable geodesic greenhouse kit designed for long-term, year-round gardening.</a:t>
            </a:r>
            <a:endParaRPr b="0" i="0" sz="1150" u="none" cap="none" strike="noStrike">
              <a:solidFill>
                <a:schemeClr val="dk1"/>
              </a:solidFill>
              <a:latin typeface="Arial"/>
              <a:ea typeface="Arial"/>
              <a:cs typeface="Arial"/>
              <a:sym typeface="Arial"/>
            </a:endParaRPr>
          </a:p>
        </p:txBody>
      </p:sp>
      <p:grpSp>
        <p:nvGrpSpPr>
          <p:cNvPr id="124" name="Google Shape;124;p5"/>
          <p:cNvGrpSpPr/>
          <p:nvPr/>
        </p:nvGrpSpPr>
        <p:grpSpPr>
          <a:xfrm>
            <a:off x="709621" y="1508971"/>
            <a:ext cx="5403882" cy="4518900"/>
            <a:chOff x="6105050" y="1235725"/>
            <a:chExt cx="5321400" cy="4518900"/>
          </a:xfrm>
        </p:grpSpPr>
        <p:sp>
          <p:nvSpPr>
            <p:cNvPr id="125" name="Google Shape;125;p5"/>
            <p:cNvSpPr/>
            <p:nvPr/>
          </p:nvSpPr>
          <p:spPr>
            <a:xfrm rot="-5400000">
              <a:off x="6506300" y="834475"/>
              <a:ext cx="4518900" cy="5321400"/>
            </a:xfrm>
            <a:prstGeom prst="round2SameRect">
              <a:avLst>
                <a:gd fmla="val 16667" name="adj1"/>
                <a:gd fmla="val 0" name="adj2"/>
              </a:avLst>
            </a:prstGeom>
            <a:solidFill>
              <a:srgbClr val="D9EA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5"/>
            <p:cNvSpPr/>
            <p:nvPr/>
          </p:nvSpPr>
          <p:spPr>
            <a:xfrm>
              <a:off x="6336792" y="1814029"/>
              <a:ext cx="4892100" cy="255900"/>
            </a:xfrm>
            <a:prstGeom prst="rect">
              <a:avLst/>
            </a:prstGeom>
            <a:noFill/>
            <a:ln>
              <a:noFill/>
            </a:ln>
          </p:spPr>
          <p:txBody>
            <a:bodyPr anchorCtr="0" anchor="ctr" bIns="0" lIns="0" spcFirstLastPara="1" rIns="0" wrap="square" tIns="0">
              <a:noAutofit/>
            </a:bodyPr>
            <a:lstStyle/>
            <a:p>
              <a:pPr indent="0" lvl="0" marL="457200" marR="0" rtl="0" algn="l">
                <a:spcBef>
                  <a:spcPts val="0"/>
                </a:spcBef>
                <a:spcAft>
                  <a:spcPts val="0"/>
                </a:spcAft>
                <a:buClr>
                  <a:srgbClr val="22301F"/>
                </a:buClr>
                <a:buSzPts val="1500"/>
                <a:buFont typeface="Arial"/>
                <a:buNone/>
              </a:pPr>
              <a:r>
                <a:rPr b="1" lang="en-US" sz="1500">
                  <a:solidFill>
                    <a:srgbClr val="22301F"/>
                  </a:solidFill>
                </a:rPr>
                <a:t>How It Differs from Temporary Greenhouses</a:t>
              </a:r>
              <a:endParaRPr b="0" i="0" sz="1500" u="none" cap="none" strike="noStrike">
                <a:solidFill>
                  <a:schemeClr val="dk1"/>
                </a:solidFill>
                <a:latin typeface="Arial"/>
                <a:ea typeface="Arial"/>
                <a:cs typeface="Arial"/>
                <a:sym typeface="Arial"/>
              </a:endParaRPr>
            </a:p>
          </p:txBody>
        </p:sp>
        <p:sp>
          <p:nvSpPr>
            <p:cNvPr id="127" name="Google Shape;127;p5"/>
            <p:cNvSpPr/>
            <p:nvPr/>
          </p:nvSpPr>
          <p:spPr>
            <a:xfrm>
              <a:off x="6336799" y="1783075"/>
              <a:ext cx="4092000" cy="3813000"/>
            </a:xfrm>
            <a:prstGeom prst="rect">
              <a:avLst/>
            </a:prstGeom>
            <a:noFill/>
            <a:ln>
              <a:noFill/>
            </a:ln>
          </p:spPr>
          <p:txBody>
            <a:bodyPr anchorCtr="0" anchor="ctr" bIns="0" lIns="0" spcFirstLastPara="1" rIns="0" wrap="square" tIns="0">
              <a:normAutofit/>
            </a:bodyPr>
            <a:lstStyle/>
            <a:p>
              <a:pPr indent="-298450" lvl="0" marL="914400" marR="0" rtl="0" algn="l">
                <a:lnSpc>
                  <a:spcPct val="115000"/>
                </a:lnSpc>
                <a:spcBef>
                  <a:spcPts val="0"/>
                </a:spcBef>
                <a:spcAft>
                  <a:spcPts val="0"/>
                </a:spcAft>
                <a:buClr>
                  <a:srgbClr val="22301F"/>
                </a:buClr>
                <a:buSzPts val="1100"/>
                <a:buChar char="●"/>
              </a:pPr>
              <a:r>
                <a:rPr lang="en-US" sz="1100">
                  <a:solidFill>
                    <a:srgbClr val="22301F"/>
                  </a:solidFill>
                </a:rPr>
                <a:t>Geodesic framing inspired by Buckminster Fuller’s design principles, using interconnected triangles </a:t>
              </a:r>
              <a:br>
                <a:rPr lang="en-US" sz="1100">
                  <a:solidFill>
                    <a:srgbClr val="22301F"/>
                  </a:solidFill>
                </a:rPr>
              </a:br>
              <a:r>
                <a:rPr lang="en-US" sz="1100">
                  <a:solidFill>
                    <a:srgbClr val="22301F"/>
                  </a:solidFill>
                </a:rPr>
                <a:t>for strength and efficient material use</a:t>
              </a:r>
              <a:endParaRPr b="0" i="0" sz="1100" u="none" cap="none" strike="noStrike">
                <a:solidFill>
                  <a:srgbClr val="22301F"/>
                </a:solidFill>
                <a:latin typeface="Arial"/>
                <a:ea typeface="Arial"/>
                <a:cs typeface="Arial"/>
                <a:sym typeface="Arial"/>
              </a:endParaRPr>
            </a:p>
            <a:p>
              <a:pPr indent="0" lvl="0" marL="914400" marR="0" rtl="0" algn="l">
                <a:lnSpc>
                  <a:spcPct val="115000"/>
                </a:lnSpc>
                <a:spcBef>
                  <a:spcPts val="0"/>
                </a:spcBef>
                <a:spcAft>
                  <a:spcPts val="0"/>
                </a:spcAft>
                <a:buNone/>
              </a:pPr>
              <a:r>
                <a:t/>
              </a:r>
              <a:endParaRPr sz="1100">
                <a:solidFill>
                  <a:srgbClr val="22301F"/>
                </a:solidFill>
              </a:endParaRPr>
            </a:p>
            <a:p>
              <a:pPr indent="-298450" lvl="0" marL="914400" marR="0" rtl="0" algn="l">
                <a:lnSpc>
                  <a:spcPct val="115000"/>
                </a:lnSpc>
                <a:spcBef>
                  <a:spcPts val="0"/>
                </a:spcBef>
                <a:spcAft>
                  <a:spcPts val="0"/>
                </a:spcAft>
                <a:buSzPts val="1100"/>
                <a:buChar char="●"/>
              </a:pPr>
              <a:r>
                <a:rPr b="0" i="0" lang="en-US" sz="1100" u="none" cap="none" strike="noStrike">
                  <a:solidFill>
                    <a:srgbClr val="22301F"/>
                  </a:solidFill>
                  <a:latin typeface="Arial"/>
                  <a:ea typeface="Arial"/>
                  <a:cs typeface="Arial"/>
                  <a:sym typeface="Arial"/>
                </a:rPr>
                <a:t>Rigid polycarbonate glazing rather than temporary plastic film, </a:t>
              </a:r>
              <a:r>
                <a:rPr lang="en-US" sz="1100">
                  <a:solidFill>
                    <a:srgbClr val="373533"/>
                  </a:solidFill>
                </a:rPr>
                <a:t>with a 10-year pro-rated manufacturer warranty that covers yellowing and hail damage</a:t>
              </a:r>
              <a:endParaRPr sz="1100">
                <a:solidFill>
                  <a:srgbClr val="373533"/>
                </a:solidFill>
              </a:endParaRPr>
            </a:p>
            <a:p>
              <a:pPr indent="0" lvl="0" marL="914400" marR="0" rtl="0" algn="l">
                <a:lnSpc>
                  <a:spcPct val="115000"/>
                </a:lnSpc>
                <a:spcBef>
                  <a:spcPts val="0"/>
                </a:spcBef>
                <a:spcAft>
                  <a:spcPts val="0"/>
                </a:spcAft>
                <a:buNone/>
              </a:pPr>
              <a:r>
                <a:t/>
              </a:r>
              <a:endParaRPr sz="1100">
                <a:solidFill>
                  <a:srgbClr val="373533"/>
                </a:solidFill>
                <a:highlight>
                  <a:srgbClr val="FAF9F6"/>
                </a:highlight>
              </a:endParaRPr>
            </a:p>
            <a:p>
              <a:pPr indent="-298450" lvl="0" marL="914400" marR="0" rtl="0" algn="l">
                <a:lnSpc>
                  <a:spcPct val="115000"/>
                </a:lnSpc>
                <a:spcBef>
                  <a:spcPts val="0"/>
                </a:spcBef>
                <a:spcAft>
                  <a:spcPts val="0"/>
                </a:spcAft>
                <a:buClr>
                  <a:srgbClr val="22301F"/>
                </a:buClr>
                <a:buSzPts val="1100"/>
                <a:buFont typeface="Arial"/>
                <a:buChar char="●"/>
              </a:pPr>
              <a:r>
                <a:rPr b="0" i="0" lang="en-US" sz="1100" u="none" cap="none" strike="noStrike">
                  <a:solidFill>
                    <a:srgbClr val="22301F"/>
                  </a:solidFill>
                  <a:latin typeface="Arial"/>
                  <a:ea typeface="Arial"/>
                  <a:cs typeface="Arial"/>
                  <a:sym typeface="Arial"/>
                </a:rPr>
                <a:t>Integrated passive solar features, ventilation, insulation, and thermal mass</a:t>
              </a:r>
              <a:endParaRPr b="0" i="0" sz="1100" u="none" cap="none" strike="noStrike">
                <a:solidFill>
                  <a:srgbClr val="22301F"/>
                </a:solidFill>
                <a:latin typeface="Arial"/>
                <a:ea typeface="Arial"/>
                <a:cs typeface="Arial"/>
                <a:sym typeface="Arial"/>
              </a:endParaRPr>
            </a:p>
            <a:p>
              <a:pPr indent="0" lvl="0" marL="914400" marR="0" rtl="0" algn="l">
                <a:lnSpc>
                  <a:spcPct val="115000"/>
                </a:lnSpc>
                <a:spcBef>
                  <a:spcPts val="0"/>
                </a:spcBef>
                <a:spcAft>
                  <a:spcPts val="0"/>
                </a:spcAft>
                <a:buNone/>
              </a:pPr>
              <a:r>
                <a:t/>
              </a:r>
              <a:endParaRPr sz="1100">
                <a:solidFill>
                  <a:srgbClr val="22301F"/>
                </a:solidFill>
              </a:endParaRPr>
            </a:p>
            <a:p>
              <a:pPr indent="-298450" lvl="0" marL="914400" marR="0" rtl="0" algn="l">
                <a:lnSpc>
                  <a:spcPct val="115000"/>
                </a:lnSpc>
                <a:spcBef>
                  <a:spcPts val="0"/>
                </a:spcBef>
                <a:spcAft>
                  <a:spcPts val="0"/>
                </a:spcAft>
                <a:buClr>
                  <a:srgbClr val="22301F"/>
                </a:buClr>
                <a:buSzPts val="1100"/>
                <a:buFont typeface="Arial"/>
                <a:buChar char="●"/>
              </a:pPr>
              <a:r>
                <a:rPr b="0" i="0" lang="en-US" sz="1100" u="none" cap="none" strike="noStrike">
                  <a:solidFill>
                    <a:srgbClr val="22301F"/>
                  </a:solidFill>
                  <a:latin typeface="Arial"/>
                  <a:ea typeface="Arial"/>
                  <a:cs typeface="Arial"/>
                  <a:sym typeface="Arial"/>
                </a:rPr>
                <a:t>A finished garden structure intended for long-term residential use</a:t>
              </a:r>
              <a:endParaRPr b="0" i="0" sz="1100" u="none" cap="none" strike="noStrike">
                <a:solidFill>
                  <a:schemeClr val="dk1"/>
                </a:solidFill>
                <a:latin typeface="Arial"/>
                <a:ea typeface="Arial"/>
                <a:cs typeface="Arial"/>
                <a:sym typeface="Arial"/>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6"/>
          <p:cNvSpPr/>
          <p:nvPr/>
        </p:nvSpPr>
        <p:spPr>
          <a:xfrm>
            <a:off x="502920" y="393192"/>
            <a:ext cx="9052560" cy="4114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2800"/>
              <a:buFont typeface="Arial"/>
              <a:buNone/>
            </a:pPr>
            <a:r>
              <a:rPr b="1" i="0" lang="en-US" sz="2800" u="none" cap="none" strike="noStrike">
                <a:solidFill>
                  <a:srgbClr val="386641"/>
                </a:solidFill>
                <a:latin typeface="Arial"/>
                <a:ea typeface="Arial"/>
                <a:cs typeface="Arial"/>
                <a:sym typeface="Arial"/>
              </a:rPr>
              <a:t>Small </a:t>
            </a:r>
            <a:r>
              <a:rPr b="1" lang="en-US" sz="2800">
                <a:solidFill>
                  <a:srgbClr val="386641"/>
                </a:solidFill>
              </a:rPr>
              <a:t>D</a:t>
            </a:r>
            <a:r>
              <a:rPr b="1" i="0" lang="en-US" sz="2800" u="none" cap="none" strike="noStrike">
                <a:solidFill>
                  <a:srgbClr val="386641"/>
                </a:solidFill>
                <a:latin typeface="Arial"/>
                <a:ea typeface="Arial"/>
                <a:cs typeface="Arial"/>
                <a:sym typeface="Arial"/>
              </a:rPr>
              <a:t>omes </a:t>
            </a:r>
            <a:r>
              <a:rPr b="1" lang="en-US" sz="2800">
                <a:solidFill>
                  <a:srgbClr val="386641"/>
                </a:solidFill>
              </a:rPr>
              <a:t>F</a:t>
            </a:r>
            <a:r>
              <a:rPr b="1" i="0" lang="en-US" sz="2800" u="none" cap="none" strike="noStrike">
                <a:solidFill>
                  <a:srgbClr val="386641"/>
                </a:solidFill>
                <a:latin typeface="Arial"/>
                <a:ea typeface="Arial"/>
                <a:cs typeface="Arial"/>
                <a:sym typeface="Arial"/>
              </a:rPr>
              <a:t>it </a:t>
            </a:r>
            <a:r>
              <a:rPr b="1" lang="en-US" sz="2800">
                <a:solidFill>
                  <a:srgbClr val="386641"/>
                </a:solidFill>
              </a:rPr>
              <a:t>B</a:t>
            </a:r>
            <a:r>
              <a:rPr b="1" i="0" lang="en-US" sz="2800" u="none" cap="none" strike="noStrike">
                <a:solidFill>
                  <a:srgbClr val="386641"/>
                </a:solidFill>
                <a:latin typeface="Arial"/>
                <a:ea typeface="Arial"/>
                <a:cs typeface="Arial"/>
                <a:sym typeface="Arial"/>
              </a:rPr>
              <a:t>ackyard-</a:t>
            </a:r>
            <a:r>
              <a:rPr b="1" lang="en-US" sz="2800">
                <a:solidFill>
                  <a:srgbClr val="386641"/>
                </a:solidFill>
              </a:rPr>
              <a:t>S</a:t>
            </a:r>
            <a:r>
              <a:rPr b="1" i="0" lang="en-US" sz="2800" u="none" cap="none" strike="noStrike">
                <a:solidFill>
                  <a:srgbClr val="386641"/>
                </a:solidFill>
                <a:latin typeface="Arial"/>
                <a:ea typeface="Arial"/>
                <a:cs typeface="Arial"/>
                <a:sym typeface="Arial"/>
              </a:rPr>
              <a:t>cale </a:t>
            </a:r>
            <a:r>
              <a:rPr b="1" lang="en-US" sz="2800">
                <a:solidFill>
                  <a:srgbClr val="386641"/>
                </a:solidFill>
              </a:rPr>
              <a:t>G</a:t>
            </a:r>
            <a:r>
              <a:rPr b="1" i="0" lang="en-US" sz="2800" u="none" cap="none" strike="noStrike">
                <a:solidFill>
                  <a:srgbClr val="386641"/>
                </a:solidFill>
                <a:latin typeface="Arial"/>
                <a:ea typeface="Arial"/>
                <a:cs typeface="Arial"/>
                <a:sym typeface="Arial"/>
              </a:rPr>
              <a:t>ardening</a:t>
            </a:r>
            <a:endParaRPr b="0" i="0" sz="2800" u="none" cap="none" strike="noStrike">
              <a:solidFill>
                <a:schemeClr val="dk1"/>
              </a:solidFill>
              <a:latin typeface="Arial"/>
              <a:ea typeface="Arial"/>
              <a:cs typeface="Arial"/>
              <a:sym typeface="Arial"/>
            </a:endParaRPr>
          </a:p>
        </p:txBody>
      </p:sp>
      <p:sp>
        <p:nvSpPr>
          <p:cNvPr id="134" name="Google Shape;134;p6"/>
          <p:cNvSpPr/>
          <p:nvPr/>
        </p:nvSpPr>
        <p:spPr>
          <a:xfrm>
            <a:off x="530352" y="868680"/>
            <a:ext cx="886968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F665A"/>
              </a:buClr>
              <a:buSzPts val="1150"/>
              <a:buFont typeface="Arial"/>
              <a:buNone/>
            </a:pPr>
            <a:r>
              <a:rPr b="0" i="0" lang="en-US" sz="1150" u="none" cap="none" strike="noStrike">
                <a:solidFill>
                  <a:srgbClr val="5F665A"/>
                </a:solidFill>
                <a:latin typeface="Arial"/>
                <a:ea typeface="Arial"/>
                <a:cs typeface="Arial"/>
                <a:sym typeface="Arial"/>
              </a:rPr>
              <a:t>The 15’, 18’, 22’, and 26’ models are the most relevant sizes for HOA review.</a:t>
            </a:r>
            <a:endParaRPr b="0" i="0" sz="1150" u="none" cap="none" strike="noStrike">
              <a:solidFill>
                <a:schemeClr val="dk1"/>
              </a:solidFill>
              <a:latin typeface="Arial"/>
              <a:ea typeface="Arial"/>
              <a:cs typeface="Arial"/>
              <a:sym typeface="Arial"/>
            </a:endParaRPr>
          </a:p>
        </p:txBody>
      </p:sp>
      <p:sp>
        <p:nvSpPr>
          <p:cNvPr id="135" name="Google Shape;135;p6"/>
          <p:cNvSpPr/>
          <p:nvPr/>
        </p:nvSpPr>
        <p:spPr>
          <a:xfrm flipH="1">
            <a:off x="685800" y="1648740"/>
            <a:ext cx="1371600" cy="585300"/>
          </a:xfrm>
          <a:prstGeom prst="round1Rect">
            <a:avLst>
              <a:gd fmla="val 15148" name="adj"/>
            </a:avLst>
          </a:prstGeom>
          <a:solidFill>
            <a:srgbClr val="386641"/>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6"/>
          <p:cNvSpPr/>
          <p:nvPr/>
        </p:nvSpPr>
        <p:spPr>
          <a:xfrm>
            <a:off x="740664" y="1703604"/>
            <a:ext cx="1261800" cy="4755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FFFFFF"/>
              </a:buClr>
              <a:buSzPts val="1140"/>
              <a:buFont typeface="Arial"/>
              <a:buNone/>
            </a:pPr>
            <a:r>
              <a:rPr b="1" i="0" lang="en-US" sz="1140" u="none" cap="none" strike="noStrike">
                <a:solidFill>
                  <a:srgbClr val="FFFFFF"/>
                </a:solidFill>
                <a:latin typeface="Arial"/>
                <a:ea typeface="Arial"/>
                <a:cs typeface="Arial"/>
                <a:sym typeface="Arial"/>
              </a:rPr>
              <a:t>Size</a:t>
            </a:r>
            <a:endParaRPr b="0" i="0" sz="1140" u="none" cap="none" strike="noStrike">
              <a:solidFill>
                <a:schemeClr val="dk1"/>
              </a:solidFill>
              <a:latin typeface="Arial"/>
              <a:ea typeface="Arial"/>
              <a:cs typeface="Arial"/>
              <a:sym typeface="Arial"/>
            </a:endParaRPr>
          </a:p>
        </p:txBody>
      </p:sp>
      <p:sp>
        <p:nvSpPr>
          <p:cNvPr id="137" name="Google Shape;137;p6"/>
          <p:cNvSpPr/>
          <p:nvPr/>
        </p:nvSpPr>
        <p:spPr>
          <a:xfrm>
            <a:off x="2057400" y="1648740"/>
            <a:ext cx="2011800" cy="585300"/>
          </a:xfrm>
          <a:prstGeom prst="rect">
            <a:avLst/>
          </a:prstGeom>
          <a:solidFill>
            <a:srgbClr val="386641"/>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6"/>
          <p:cNvSpPr/>
          <p:nvPr/>
        </p:nvSpPr>
        <p:spPr>
          <a:xfrm>
            <a:off x="2112264" y="1703604"/>
            <a:ext cx="1902000" cy="4755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FFFFFF"/>
              </a:buClr>
              <a:buSzPts val="1140"/>
              <a:buFont typeface="Arial"/>
              <a:buNone/>
            </a:pPr>
            <a:r>
              <a:rPr b="1" i="0" lang="en-US" sz="1140" u="none" cap="none" strike="noStrike">
                <a:solidFill>
                  <a:srgbClr val="FFFFFF"/>
                </a:solidFill>
                <a:latin typeface="Arial"/>
                <a:ea typeface="Arial"/>
                <a:cs typeface="Arial"/>
                <a:sym typeface="Arial"/>
              </a:rPr>
              <a:t>Approx. Sq. Ft.</a:t>
            </a:r>
            <a:endParaRPr b="0" i="0" sz="1140" u="none" cap="none" strike="noStrike">
              <a:solidFill>
                <a:schemeClr val="dk1"/>
              </a:solidFill>
              <a:latin typeface="Arial"/>
              <a:ea typeface="Arial"/>
              <a:cs typeface="Arial"/>
              <a:sym typeface="Arial"/>
            </a:endParaRPr>
          </a:p>
        </p:txBody>
      </p:sp>
      <p:sp>
        <p:nvSpPr>
          <p:cNvPr id="139" name="Google Shape;139;p6"/>
          <p:cNvSpPr/>
          <p:nvPr/>
        </p:nvSpPr>
        <p:spPr>
          <a:xfrm>
            <a:off x="4069080" y="1648740"/>
            <a:ext cx="1737300" cy="585300"/>
          </a:xfrm>
          <a:prstGeom prst="rect">
            <a:avLst/>
          </a:prstGeom>
          <a:solidFill>
            <a:srgbClr val="386641"/>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6"/>
          <p:cNvSpPr/>
          <p:nvPr/>
        </p:nvSpPr>
        <p:spPr>
          <a:xfrm>
            <a:off x="4123944" y="1703604"/>
            <a:ext cx="1627500" cy="4755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FFFFFF"/>
              </a:buClr>
              <a:buSzPts val="1140"/>
              <a:buFont typeface="Arial"/>
              <a:buNone/>
            </a:pPr>
            <a:r>
              <a:rPr b="1" i="0" lang="en-US" sz="1140" u="none" cap="none" strike="noStrike">
                <a:solidFill>
                  <a:srgbClr val="FFFFFF"/>
                </a:solidFill>
                <a:latin typeface="Arial"/>
                <a:ea typeface="Arial"/>
                <a:cs typeface="Arial"/>
                <a:sym typeface="Arial"/>
              </a:rPr>
              <a:t>Height</a:t>
            </a:r>
            <a:endParaRPr b="0" i="0" sz="1140" u="none" cap="none" strike="noStrike">
              <a:solidFill>
                <a:schemeClr val="dk1"/>
              </a:solidFill>
              <a:latin typeface="Arial"/>
              <a:ea typeface="Arial"/>
              <a:cs typeface="Arial"/>
              <a:sym typeface="Arial"/>
            </a:endParaRPr>
          </a:p>
        </p:txBody>
      </p:sp>
      <p:sp>
        <p:nvSpPr>
          <p:cNvPr id="141" name="Google Shape;141;p6"/>
          <p:cNvSpPr/>
          <p:nvPr/>
        </p:nvSpPr>
        <p:spPr>
          <a:xfrm>
            <a:off x="5806440" y="1648740"/>
            <a:ext cx="5715000" cy="585300"/>
          </a:xfrm>
          <a:prstGeom prst="round1Rect">
            <a:avLst>
              <a:gd fmla="val 16667" name="adj"/>
            </a:avLst>
          </a:prstGeom>
          <a:solidFill>
            <a:srgbClr val="386641"/>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6"/>
          <p:cNvSpPr/>
          <p:nvPr/>
        </p:nvSpPr>
        <p:spPr>
          <a:xfrm>
            <a:off x="5861304" y="1703604"/>
            <a:ext cx="5605200" cy="475500"/>
          </a:xfrm>
          <a:prstGeom prst="round1Rect">
            <a:avLst>
              <a:gd fmla="val 16667" name="adj"/>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FFFFFF"/>
              </a:buClr>
              <a:buSzPts val="1140"/>
              <a:buFont typeface="Arial"/>
              <a:buNone/>
            </a:pPr>
            <a:r>
              <a:rPr b="1" i="0" lang="en-US" sz="1140" u="none" cap="none" strike="noStrike">
                <a:solidFill>
                  <a:srgbClr val="FFFFFF"/>
                </a:solidFill>
                <a:latin typeface="Arial"/>
                <a:ea typeface="Arial"/>
                <a:cs typeface="Arial"/>
                <a:sym typeface="Arial"/>
              </a:rPr>
              <a:t>Best-</a:t>
            </a:r>
            <a:r>
              <a:rPr b="1" lang="en-US" sz="1140">
                <a:solidFill>
                  <a:srgbClr val="FFFFFF"/>
                </a:solidFill>
              </a:rPr>
              <a:t>F</a:t>
            </a:r>
            <a:r>
              <a:rPr b="1" i="0" lang="en-US" sz="1140" u="none" cap="none" strike="noStrike">
                <a:solidFill>
                  <a:srgbClr val="FFFFFF"/>
                </a:solidFill>
                <a:latin typeface="Arial"/>
                <a:ea typeface="Arial"/>
                <a:cs typeface="Arial"/>
                <a:sym typeface="Arial"/>
              </a:rPr>
              <a:t>it for a HOA</a:t>
            </a:r>
            <a:endParaRPr b="0" i="0" sz="1140" u="none" cap="none" strike="noStrike">
              <a:solidFill>
                <a:schemeClr val="dk1"/>
              </a:solidFill>
              <a:latin typeface="Arial"/>
              <a:ea typeface="Arial"/>
              <a:cs typeface="Arial"/>
              <a:sym typeface="Arial"/>
            </a:endParaRPr>
          </a:p>
        </p:txBody>
      </p:sp>
      <p:sp>
        <p:nvSpPr>
          <p:cNvPr id="143" name="Google Shape;143;p6"/>
          <p:cNvSpPr/>
          <p:nvPr/>
        </p:nvSpPr>
        <p:spPr>
          <a:xfrm>
            <a:off x="685800" y="2233956"/>
            <a:ext cx="1371600" cy="5853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6"/>
          <p:cNvSpPr/>
          <p:nvPr/>
        </p:nvSpPr>
        <p:spPr>
          <a:xfrm>
            <a:off x="740664" y="2288820"/>
            <a:ext cx="1261800" cy="4755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1140"/>
              <a:buFont typeface="Arial"/>
              <a:buNone/>
            </a:pPr>
            <a:r>
              <a:rPr b="0" i="0" lang="en-US" sz="1140" u="none" cap="none" strike="noStrike">
                <a:solidFill>
                  <a:srgbClr val="22301F"/>
                </a:solidFill>
                <a:latin typeface="Arial"/>
                <a:ea typeface="Arial"/>
                <a:cs typeface="Arial"/>
                <a:sym typeface="Arial"/>
              </a:rPr>
              <a:t>15 ft</a:t>
            </a:r>
            <a:endParaRPr b="0" i="0" sz="1140" u="none" cap="none" strike="noStrike">
              <a:solidFill>
                <a:schemeClr val="dk1"/>
              </a:solidFill>
              <a:latin typeface="Arial"/>
              <a:ea typeface="Arial"/>
              <a:cs typeface="Arial"/>
              <a:sym typeface="Arial"/>
            </a:endParaRPr>
          </a:p>
        </p:txBody>
      </p:sp>
      <p:sp>
        <p:nvSpPr>
          <p:cNvPr id="145" name="Google Shape;145;p6"/>
          <p:cNvSpPr/>
          <p:nvPr/>
        </p:nvSpPr>
        <p:spPr>
          <a:xfrm>
            <a:off x="2057400" y="2233956"/>
            <a:ext cx="2011800" cy="5853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6"/>
          <p:cNvSpPr/>
          <p:nvPr/>
        </p:nvSpPr>
        <p:spPr>
          <a:xfrm>
            <a:off x="2112264" y="2288820"/>
            <a:ext cx="1902000" cy="4755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1140"/>
              <a:buFont typeface="Arial"/>
              <a:buNone/>
            </a:pPr>
            <a:r>
              <a:rPr b="0" i="0" lang="en-US" sz="1140" u="none" cap="none" strike="noStrike">
                <a:solidFill>
                  <a:srgbClr val="22301F"/>
                </a:solidFill>
                <a:latin typeface="Arial"/>
                <a:ea typeface="Arial"/>
                <a:cs typeface="Arial"/>
                <a:sym typeface="Arial"/>
              </a:rPr>
              <a:t>175 ft²</a:t>
            </a:r>
            <a:endParaRPr b="0" i="0" sz="1140" u="none" cap="none" strike="noStrike">
              <a:solidFill>
                <a:schemeClr val="dk1"/>
              </a:solidFill>
              <a:latin typeface="Arial"/>
              <a:ea typeface="Arial"/>
              <a:cs typeface="Arial"/>
              <a:sym typeface="Arial"/>
            </a:endParaRPr>
          </a:p>
        </p:txBody>
      </p:sp>
      <p:sp>
        <p:nvSpPr>
          <p:cNvPr id="147" name="Google Shape;147;p6"/>
          <p:cNvSpPr/>
          <p:nvPr/>
        </p:nvSpPr>
        <p:spPr>
          <a:xfrm>
            <a:off x="4069080" y="2233956"/>
            <a:ext cx="1737300" cy="5853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6"/>
          <p:cNvSpPr/>
          <p:nvPr/>
        </p:nvSpPr>
        <p:spPr>
          <a:xfrm>
            <a:off x="4123944" y="2288820"/>
            <a:ext cx="1627500" cy="4755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1140"/>
              <a:buFont typeface="Arial"/>
              <a:buNone/>
            </a:pPr>
            <a:r>
              <a:rPr b="0" i="0" lang="en-US" sz="1140" u="none" cap="none" strike="noStrike">
                <a:solidFill>
                  <a:srgbClr val="22301F"/>
                </a:solidFill>
                <a:latin typeface="Arial"/>
                <a:ea typeface="Arial"/>
                <a:cs typeface="Arial"/>
                <a:sym typeface="Arial"/>
              </a:rPr>
              <a:t>9 ft 5 in</a:t>
            </a:r>
            <a:endParaRPr b="0" i="0" sz="1140" u="none" cap="none" strike="noStrike">
              <a:solidFill>
                <a:schemeClr val="dk1"/>
              </a:solidFill>
              <a:latin typeface="Arial"/>
              <a:ea typeface="Arial"/>
              <a:cs typeface="Arial"/>
              <a:sym typeface="Arial"/>
            </a:endParaRPr>
          </a:p>
        </p:txBody>
      </p:sp>
      <p:sp>
        <p:nvSpPr>
          <p:cNvPr id="149" name="Google Shape;149;p6"/>
          <p:cNvSpPr/>
          <p:nvPr/>
        </p:nvSpPr>
        <p:spPr>
          <a:xfrm>
            <a:off x="5806440" y="2233956"/>
            <a:ext cx="5715000" cy="5853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6"/>
          <p:cNvSpPr/>
          <p:nvPr/>
        </p:nvSpPr>
        <p:spPr>
          <a:xfrm>
            <a:off x="5861304" y="2288820"/>
            <a:ext cx="5605200" cy="4755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1140"/>
              <a:buFont typeface="Arial"/>
              <a:buNone/>
            </a:pPr>
            <a:r>
              <a:rPr b="0" i="0" lang="en-US" sz="1140" u="none" cap="none" strike="noStrike">
                <a:solidFill>
                  <a:srgbClr val="22301F"/>
                </a:solidFill>
                <a:latin typeface="Arial"/>
                <a:ea typeface="Arial"/>
                <a:cs typeface="Arial"/>
                <a:sym typeface="Arial"/>
              </a:rPr>
              <a:t>Most compact backyard option</a:t>
            </a:r>
            <a:endParaRPr b="0" i="0" sz="1140" u="none" cap="none" strike="noStrike">
              <a:solidFill>
                <a:schemeClr val="dk1"/>
              </a:solidFill>
              <a:latin typeface="Arial"/>
              <a:ea typeface="Arial"/>
              <a:cs typeface="Arial"/>
              <a:sym typeface="Arial"/>
            </a:endParaRPr>
          </a:p>
        </p:txBody>
      </p:sp>
      <p:sp>
        <p:nvSpPr>
          <p:cNvPr id="151" name="Google Shape;151;p6"/>
          <p:cNvSpPr/>
          <p:nvPr/>
        </p:nvSpPr>
        <p:spPr>
          <a:xfrm>
            <a:off x="685800" y="2819172"/>
            <a:ext cx="1371600" cy="5853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6"/>
          <p:cNvSpPr/>
          <p:nvPr/>
        </p:nvSpPr>
        <p:spPr>
          <a:xfrm>
            <a:off x="740664" y="2874036"/>
            <a:ext cx="1261800" cy="4755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1140"/>
              <a:buFont typeface="Arial"/>
              <a:buNone/>
            </a:pPr>
            <a:r>
              <a:rPr b="0" i="0" lang="en-US" sz="1140" u="none" cap="none" strike="noStrike">
                <a:solidFill>
                  <a:srgbClr val="22301F"/>
                </a:solidFill>
                <a:latin typeface="Arial"/>
                <a:ea typeface="Arial"/>
                <a:cs typeface="Arial"/>
                <a:sym typeface="Arial"/>
              </a:rPr>
              <a:t>18 ft</a:t>
            </a:r>
            <a:endParaRPr b="0" i="0" sz="1140" u="none" cap="none" strike="noStrike">
              <a:solidFill>
                <a:schemeClr val="dk1"/>
              </a:solidFill>
              <a:latin typeface="Arial"/>
              <a:ea typeface="Arial"/>
              <a:cs typeface="Arial"/>
              <a:sym typeface="Arial"/>
            </a:endParaRPr>
          </a:p>
        </p:txBody>
      </p:sp>
      <p:sp>
        <p:nvSpPr>
          <p:cNvPr id="153" name="Google Shape;153;p6"/>
          <p:cNvSpPr/>
          <p:nvPr/>
        </p:nvSpPr>
        <p:spPr>
          <a:xfrm>
            <a:off x="2057400" y="2819172"/>
            <a:ext cx="2011800" cy="5853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6"/>
          <p:cNvSpPr/>
          <p:nvPr/>
        </p:nvSpPr>
        <p:spPr>
          <a:xfrm>
            <a:off x="2112264" y="2874036"/>
            <a:ext cx="1902000" cy="4755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1140"/>
              <a:buFont typeface="Arial"/>
              <a:buNone/>
            </a:pPr>
            <a:r>
              <a:rPr b="0" i="0" lang="en-US" sz="1140" u="none" cap="none" strike="noStrike">
                <a:solidFill>
                  <a:srgbClr val="22301F"/>
                </a:solidFill>
                <a:latin typeface="Arial"/>
                <a:ea typeface="Arial"/>
                <a:cs typeface="Arial"/>
                <a:sym typeface="Arial"/>
              </a:rPr>
              <a:t>255 ft²</a:t>
            </a:r>
            <a:endParaRPr b="0" i="0" sz="1140" u="none" cap="none" strike="noStrike">
              <a:solidFill>
                <a:schemeClr val="dk1"/>
              </a:solidFill>
              <a:latin typeface="Arial"/>
              <a:ea typeface="Arial"/>
              <a:cs typeface="Arial"/>
              <a:sym typeface="Arial"/>
            </a:endParaRPr>
          </a:p>
        </p:txBody>
      </p:sp>
      <p:sp>
        <p:nvSpPr>
          <p:cNvPr id="155" name="Google Shape;155;p6"/>
          <p:cNvSpPr/>
          <p:nvPr/>
        </p:nvSpPr>
        <p:spPr>
          <a:xfrm>
            <a:off x="4069080" y="2819172"/>
            <a:ext cx="1737300" cy="5853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6"/>
          <p:cNvSpPr/>
          <p:nvPr/>
        </p:nvSpPr>
        <p:spPr>
          <a:xfrm>
            <a:off x="4123944" y="2874036"/>
            <a:ext cx="1627500" cy="4755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1140"/>
              <a:buFont typeface="Arial"/>
              <a:buNone/>
            </a:pPr>
            <a:r>
              <a:rPr b="0" i="0" lang="en-US" sz="1140" u="none" cap="none" strike="noStrike">
                <a:solidFill>
                  <a:srgbClr val="22301F"/>
                </a:solidFill>
                <a:latin typeface="Arial"/>
                <a:ea typeface="Arial"/>
                <a:cs typeface="Arial"/>
                <a:sym typeface="Arial"/>
              </a:rPr>
              <a:t>10 ft 8 in</a:t>
            </a:r>
            <a:endParaRPr b="0" i="0" sz="1140" u="none" cap="none" strike="noStrike">
              <a:solidFill>
                <a:schemeClr val="dk1"/>
              </a:solidFill>
              <a:latin typeface="Arial"/>
              <a:ea typeface="Arial"/>
              <a:cs typeface="Arial"/>
              <a:sym typeface="Arial"/>
            </a:endParaRPr>
          </a:p>
        </p:txBody>
      </p:sp>
      <p:sp>
        <p:nvSpPr>
          <p:cNvPr id="157" name="Google Shape;157;p6"/>
          <p:cNvSpPr/>
          <p:nvPr/>
        </p:nvSpPr>
        <p:spPr>
          <a:xfrm>
            <a:off x="5806440" y="2819172"/>
            <a:ext cx="5715000" cy="5853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6"/>
          <p:cNvSpPr/>
          <p:nvPr/>
        </p:nvSpPr>
        <p:spPr>
          <a:xfrm>
            <a:off x="5861304" y="2874036"/>
            <a:ext cx="5605200" cy="4755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1140"/>
              <a:buFont typeface="Arial"/>
              <a:buNone/>
            </a:pPr>
            <a:r>
              <a:rPr b="0" i="0" lang="en-US" sz="1140" u="none" cap="none" strike="noStrike">
                <a:solidFill>
                  <a:srgbClr val="22301F"/>
                </a:solidFill>
                <a:latin typeface="Arial"/>
                <a:ea typeface="Arial"/>
                <a:cs typeface="Arial"/>
                <a:sym typeface="Arial"/>
              </a:rPr>
              <a:t>Small-family / urban-garden scale</a:t>
            </a:r>
            <a:endParaRPr b="0" i="0" sz="1140" u="none" cap="none" strike="noStrike">
              <a:solidFill>
                <a:schemeClr val="dk1"/>
              </a:solidFill>
              <a:latin typeface="Arial"/>
              <a:ea typeface="Arial"/>
              <a:cs typeface="Arial"/>
              <a:sym typeface="Arial"/>
            </a:endParaRPr>
          </a:p>
        </p:txBody>
      </p:sp>
      <p:sp>
        <p:nvSpPr>
          <p:cNvPr id="159" name="Google Shape;159;p6"/>
          <p:cNvSpPr/>
          <p:nvPr/>
        </p:nvSpPr>
        <p:spPr>
          <a:xfrm>
            <a:off x="685800" y="3404388"/>
            <a:ext cx="1371600" cy="5853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6"/>
          <p:cNvSpPr/>
          <p:nvPr/>
        </p:nvSpPr>
        <p:spPr>
          <a:xfrm>
            <a:off x="740664" y="3459252"/>
            <a:ext cx="1261800" cy="4755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1140"/>
              <a:buFont typeface="Arial"/>
              <a:buNone/>
            </a:pPr>
            <a:r>
              <a:rPr b="0" i="0" lang="en-US" sz="1140" u="none" cap="none" strike="noStrike">
                <a:solidFill>
                  <a:srgbClr val="22301F"/>
                </a:solidFill>
                <a:latin typeface="Arial"/>
                <a:ea typeface="Arial"/>
                <a:cs typeface="Arial"/>
                <a:sym typeface="Arial"/>
              </a:rPr>
              <a:t>22 ft</a:t>
            </a:r>
            <a:endParaRPr b="0" i="0" sz="1140" u="none" cap="none" strike="noStrike">
              <a:solidFill>
                <a:schemeClr val="dk1"/>
              </a:solidFill>
              <a:latin typeface="Arial"/>
              <a:ea typeface="Arial"/>
              <a:cs typeface="Arial"/>
              <a:sym typeface="Arial"/>
            </a:endParaRPr>
          </a:p>
        </p:txBody>
      </p:sp>
      <p:sp>
        <p:nvSpPr>
          <p:cNvPr id="161" name="Google Shape;161;p6"/>
          <p:cNvSpPr/>
          <p:nvPr/>
        </p:nvSpPr>
        <p:spPr>
          <a:xfrm>
            <a:off x="2057400" y="3404388"/>
            <a:ext cx="2011800" cy="5853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6"/>
          <p:cNvSpPr/>
          <p:nvPr/>
        </p:nvSpPr>
        <p:spPr>
          <a:xfrm>
            <a:off x="2112264" y="3459252"/>
            <a:ext cx="1902000" cy="4755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1140"/>
              <a:buFont typeface="Arial"/>
              <a:buNone/>
            </a:pPr>
            <a:r>
              <a:rPr b="0" i="0" lang="en-US" sz="1140" u="none" cap="none" strike="noStrike">
                <a:solidFill>
                  <a:srgbClr val="22301F"/>
                </a:solidFill>
                <a:latin typeface="Arial"/>
                <a:ea typeface="Arial"/>
                <a:cs typeface="Arial"/>
                <a:sym typeface="Arial"/>
              </a:rPr>
              <a:t>380 ft²</a:t>
            </a:r>
            <a:endParaRPr b="0" i="0" sz="1140" u="none" cap="none" strike="noStrike">
              <a:solidFill>
                <a:schemeClr val="dk1"/>
              </a:solidFill>
              <a:latin typeface="Arial"/>
              <a:ea typeface="Arial"/>
              <a:cs typeface="Arial"/>
              <a:sym typeface="Arial"/>
            </a:endParaRPr>
          </a:p>
        </p:txBody>
      </p:sp>
      <p:sp>
        <p:nvSpPr>
          <p:cNvPr id="163" name="Google Shape;163;p6"/>
          <p:cNvSpPr/>
          <p:nvPr/>
        </p:nvSpPr>
        <p:spPr>
          <a:xfrm>
            <a:off x="4069080" y="3404388"/>
            <a:ext cx="1737300" cy="5853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6"/>
          <p:cNvSpPr/>
          <p:nvPr/>
        </p:nvSpPr>
        <p:spPr>
          <a:xfrm>
            <a:off x="4123944" y="3459252"/>
            <a:ext cx="1627500" cy="4755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1140"/>
              <a:buFont typeface="Arial"/>
              <a:buNone/>
            </a:pPr>
            <a:r>
              <a:rPr b="0" i="0" lang="en-US" sz="1140" u="none" cap="none" strike="noStrike">
                <a:solidFill>
                  <a:srgbClr val="22301F"/>
                </a:solidFill>
                <a:latin typeface="Arial"/>
                <a:ea typeface="Arial"/>
                <a:cs typeface="Arial"/>
                <a:sym typeface="Arial"/>
              </a:rPr>
              <a:t>10 ft 10 in</a:t>
            </a:r>
            <a:endParaRPr b="0" i="0" sz="1140" u="none" cap="none" strike="noStrike">
              <a:solidFill>
                <a:schemeClr val="dk1"/>
              </a:solidFill>
              <a:latin typeface="Arial"/>
              <a:ea typeface="Arial"/>
              <a:cs typeface="Arial"/>
              <a:sym typeface="Arial"/>
            </a:endParaRPr>
          </a:p>
        </p:txBody>
      </p:sp>
      <p:sp>
        <p:nvSpPr>
          <p:cNvPr id="165" name="Google Shape;165;p6"/>
          <p:cNvSpPr/>
          <p:nvPr/>
        </p:nvSpPr>
        <p:spPr>
          <a:xfrm>
            <a:off x="5806440" y="3404388"/>
            <a:ext cx="5715000" cy="5853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6"/>
          <p:cNvSpPr/>
          <p:nvPr/>
        </p:nvSpPr>
        <p:spPr>
          <a:xfrm>
            <a:off x="5861304" y="3459252"/>
            <a:ext cx="5605200" cy="4755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1140"/>
              <a:buFont typeface="Arial"/>
              <a:buNone/>
            </a:pPr>
            <a:r>
              <a:rPr b="0" i="0" lang="en-US" sz="1140" u="none" cap="none" strike="noStrike">
                <a:solidFill>
                  <a:srgbClr val="22301F"/>
                </a:solidFill>
                <a:latin typeface="Arial"/>
                <a:ea typeface="Arial"/>
                <a:cs typeface="Arial"/>
                <a:sym typeface="Arial"/>
              </a:rPr>
              <a:t>Dedicated residential garden space</a:t>
            </a:r>
            <a:endParaRPr b="0" i="0" sz="1140" u="none" cap="none" strike="noStrike">
              <a:solidFill>
                <a:schemeClr val="dk1"/>
              </a:solidFill>
              <a:latin typeface="Arial"/>
              <a:ea typeface="Arial"/>
              <a:cs typeface="Arial"/>
              <a:sym typeface="Arial"/>
            </a:endParaRPr>
          </a:p>
        </p:txBody>
      </p:sp>
      <p:sp>
        <p:nvSpPr>
          <p:cNvPr id="167" name="Google Shape;167;p6"/>
          <p:cNvSpPr/>
          <p:nvPr/>
        </p:nvSpPr>
        <p:spPr>
          <a:xfrm rot="10800000">
            <a:off x="685758" y="3989562"/>
            <a:ext cx="1371600" cy="585300"/>
          </a:xfrm>
          <a:prstGeom prst="round1Rect">
            <a:avLst>
              <a:gd fmla="val 16667" name="adj"/>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6"/>
          <p:cNvSpPr/>
          <p:nvPr/>
        </p:nvSpPr>
        <p:spPr>
          <a:xfrm>
            <a:off x="740664" y="4044468"/>
            <a:ext cx="1261800" cy="4755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1140"/>
              <a:buFont typeface="Arial"/>
              <a:buNone/>
            </a:pPr>
            <a:r>
              <a:rPr b="0" i="0" lang="en-US" sz="1140" u="none" cap="none" strike="noStrike">
                <a:solidFill>
                  <a:srgbClr val="22301F"/>
                </a:solidFill>
                <a:latin typeface="Arial"/>
                <a:ea typeface="Arial"/>
                <a:cs typeface="Arial"/>
                <a:sym typeface="Arial"/>
              </a:rPr>
              <a:t>26 ft</a:t>
            </a:r>
            <a:endParaRPr b="0" i="0" sz="1140" u="none" cap="none" strike="noStrike">
              <a:solidFill>
                <a:schemeClr val="dk1"/>
              </a:solidFill>
              <a:latin typeface="Arial"/>
              <a:ea typeface="Arial"/>
              <a:cs typeface="Arial"/>
              <a:sym typeface="Arial"/>
            </a:endParaRPr>
          </a:p>
        </p:txBody>
      </p:sp>
      <p:sp>
        <p:nvSpPr>
          <p:cNvPr id="169" name="Google Shape;169;p6"/>
          <p:cNvSpPr/>
          <p:nvPr/>
        </p:nvSpPr>
        <p:spPr>
          <a:xfrm>
            <a:off x="2057400" y="3989604"/>
            <a:ext cx="2011800" cy="5853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6"/>
          <p:cNvSpPr/>
          <p:nvPr/>
        </p:nvSpPr>
        <p:spPr>
          <a:xfrm>
            <a:off x="2112264" y="4044468"/>
            <a:ext cx="1902000" cy="4755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1140"/>
              <a:buFont typeface="Arial"/>
              <a:buNone/>
            </a:pPr>
            <a:r>
              <a:rPr b="0" i="0" lang="en-US" sz="1140" u="none" cap="none" strike="noStrike">
                <a:solidFill>
                  <a:srgbClr val="22301F"/>
                </a:solidFill>
                <a:latin typeface="Arial"/>
                <a:ea typeface="Arial"/>
                <a:cs typeface="Arial"/>
                <a:sym typeface="Arial"/>
              </a:rPr>
              <a:t>530 ft²</a:t>
            </a:r>
            <a:endParaRPr b="0" i="0" sz="1140" u="none" cap="none" strike="noStrike">
              <a:solidFill>
                <a:schemeClr val="dk1"/>
              </a:solidFill>
              <a:latin typeface="Arial"/>
              <a:ea typeface="Arial"/>
              <a:cs typeface="Arial"/>
              <a:sym typeface="Arial"/>
            </a:endParaRPr>
          </a:p>
        </p:txBody>
      </p:sp>
      <p:sp>
        <p:nvSpPr>
          <p:cNvPr id="171" name="Google Shape;171;p6"/>
          <p:cNvSpPr/>
          <p:nvPr/>
        </p:nvSpPr>
        <p:spPr>
          <a:xfrm>
            <a:off x="4069080" y="3989604"/>
            <a:ext cx="1737300" cy="585300"/>
          </a:xfrm>
          <a:prstGeom prst="rect">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6"/>
          <p:cNvSpPr/>
          <p:nvPr/>
        </p:nvSpPr>
        <p:spPr>
          <a:xfrm>
            <a:off x="4123944" y="4044468"/>
            <a:ext cx="1627500" cy="4755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1140"/>
              <a:buFont typeface="Arial"/>
              <a:buNone/>
            </a:pPr>
            <a:r>
              <a:rPr b="0" i="0" lang="en-US" sz="1140" u="none" cap="none" strike="noStrike">
                <a:solidFill>
                  <a:srgbClr val="22301F"/>
                </a:solidFill>
                <a:latin typeface="Arial"/>
                <a:ea typeface="Arial"/>
                <a:cs typeface="Arial"/>
                <a:sym typeface="Arial"/>
              </a:rPr>
              <a:t>12 ft 7 in</a:t>
            </a:r>
            <a:endParaRPr b="0" i="0" sz="1140" u="none" cap="none" strike="noStrike">
              <a:solidFill>
                <a:schemeClr val="dk1"/>
              </a:solidFill>
              <a:latin typeface="Arial"/>
              <a:ea typeface="Arial"/>
              <a:cs typeface="Arial"/>
              <a:sym typeface="Arial"/>
            </a:endParaRPr>
          </a:p>
        </p:txBody>
      </p:sp>
      <p:sp>
        <p:nvSpPr>
          <p:cNvPr id="173" name="Google Shape;173;p6"/>
          <p:cNvSpPr/>
          <p:nvPr/>
        </p:nvSpPr>
        <p:spPr>
          <a:xfrm flipH="1" rot="10800000">
            <a:off x="5806440" y="3989520"/>
            <a:ext cx="5715000" cy="585300"/>
          </a:xfrm>
          <a:prstGeom prst="round1Rect">
            <a:avLst>
              <a:gd fmla="val 16667" name="adj"/>
            </a:avLst>
          </a:prstGeom>
          <a:solidFill>
            <a:srgbClr val="FFFDF7"/>
          </a:solidFill>
          <a:ln cap="flat" cmpd="sng" w="9525">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6"/>
          <p:cNvSpPr/>
          <p:nvPr/>
        </p:nvSpPr>
        <p:spPr>
          <a:xfrm>
            <a:off x="5861304" y="4044468"/>
            <a:ext cx="5605200" cy="475500"/>
          </a:xfrm>
          <a:prstGeom prst="rect">
            <a:avLst/>
          </a:prstGeom>
          <a:noFill/>
          <a:ln>
            <a:noFill/>
          </a:ln>
        </p:spPr>
        <p:txBody>
          <a:bodyPr anchorCtr="0" anchor="ctr" bIns="0" lIns="0" spcFirstLastPara="1" rIns="0" wrap="square" tIns="0">
            <a:normAutofit/>
          </a:bodyPr>
          <a:lstStyle/>
          <a:p>
            <a:pPr indent="0" lvl="0" marL="457200" marR="0" rtl="0" algn="l">
              <a:spcBef>
                <a:spcPts val="0"/>
              </a:spcBef>
              <a:spcAft>
                <a:spcPts val="0"/>
              </a:spcAft>
              <a:buClr>
                <a:srgbClr val="22301F"/>
              </a:buClr>
              <a:buSzPts val="1140"/>
              <a:buFont typeface="Arial"/>
              <a:buNone/>
            </a:pPr>
            <a:r>
              <a:rPr b="0" i="0" lang="en-US" sz="1140" u="none" cap="none" strike="noStrike">
                <a:solidFill>
                  <a:srgbClr val="22301F"/>
                </a:solidFill>
                <a:latin typeface="Arial"/>
                <a:ea typeface="Arial"/>
                <a:cs typeface="Arial"/>
                <a:sym typeface="Arial"/>
              </a:rPr>
              <a:t>Larger-lot residential option</a:t>
            </a:r>
            <a:endParaRPr b="0" i="0" sz="1140" u="none" cap="none" strike="noStrike">
              <a:solidFill>
                <a:schemeClr val="dk1"/>
              </a:solidFill>
              <a:latin typeface="Arial"/>
              <a:ea typeface="Arial"/>
              <a:cs typeface="Arial"/>
              <a:sym typeface="Arial"/>
            </a:endParaRPr>
          </a:p>
        </p:txBody>
      </p:sp>
      <p:sp>
        <p:nvSpPr>
          <p:cNvPr id="175" name="Google Shape;175;p6"/>
          <p:cNvSpPr/>
          <p:nvPr/>
        </p:nvSpPr>
        <p:spPr>
          <a:xfrm>
            <a:off x="685800" y="4894860"/>
            <a:ext cx="10835700" cy="932700"/>
          </a:xfrm>
          <a:prstGeom prst="roundRect">
            <a:avLst>
              <a:gd fmla="val 16667" name="adj"/>
            </a:avLst>
          </a:prstGeom>
          <a:solidFill>
            <a:srgbClr val="E8EEDC"/>
          </a:solidFill>
          <a:ln cap="flat" cmpd="sng" w="12700">
            <a:solidFill>
              <a:srgbClr val="E8EED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6"/>
          <p:cNvSpPr/>
          <p:nvPr/>
        </p:nvSpPr>
        <p:spPr>
          <a:xfrm>
            <a:off x="960125" y="5150902"/>
            <a:ext cx="10287000" cy="4116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Clr>
                <a:srgbClr val="386641"/>
              </a:buClr>
              <a:buSzPts val="1400"/>
              <a:buFont typeface="Arial"/>
              <a:buNone/>
            </a:pPr>
            <a:r>
              <a:rPr b="1" i="0" lang="en-US" sz="1400" u="none" cap="none" strike="noStrike">
                <a:solidFill>
                  <a:srgbClr val="386641"/>
                </a:solidFill>
                <a:latin typeface="Arial"/>
                <a:ea typeface="Arial"/>
                <a:cs typeface="Arial"/>
                <a:sym typeface="Arial"/>
              </a:rPr>
              <a:t>Decision lens: choose the size that meets the homeowner’s gardening goals </a:t>
            </a:r>
            <a:br>
              <a:rPr b="1" i="0" lang="en-US" sz="1400" u="none" cap="none" strike="noStrike">
                <a:solidFill>
                  <a:srgbClr val="386641"/>
                </a:solidFill>
                <a:latin typeface="Arial"/>
                <a:ea typeface="Arial"/>
                <a:cs typeface="Arial"/>
                <a:sym typeface="Arial"/>
              </a:rPr>
            </a:br>
            <a:r>
              <a:rPr b="1" i="0" lang="en-US" sz="1400" u="none" cap="none" strike="noStrike">
                <a:solidFill>
                  <a:srgbClr val="386641"/>
                </a:solidFill>
                <a:latin typeface="Arial"/>
                <a:ea typeface="Arial"/>
                <a:cs typeface="Arial"/>
                <a:sym typeface="Arial"/>
              </a:rPr>
              <a:t>while fitting the HOA’s height, setback, view, and accessory-structure guidelines.</a:t>
            </a:r>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7"/>
          <p:cNvSpPr/>
          <p:nvPr/>
        </p:nvSpPr>
        <p:spPr>
          <a:xfrm>
            <a:off x="502920" y="393192"/>
            <a:ext cx="9052560" cy="4114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2800"/>
              <a:buFont typeface="Arial"/>
              <a:buNone/>
            </a:pPr>
            <a:r>
              <a:rPr b="1" i="0" lang="en-US" sz="2800" u="none" cap="none" strike="noStrike">
                <a:solidFill>
                  <a:srgbClr val="386641"/>
                </a:solidFill>
                <a:latin typeface="Arial"/>
                <a:ea typeface="Arial"/>
                <a:cs typeface="Arial"/>
                <a:sym typeface="Arial"/>
              </a:rPr>
              <a:t>Aesthetic </a:t>
            </a:r>
            <a:r>
              <a:rPr b="1" lang="en-US" sz="2800">
                <a:solidFill>
                  <a:srgbClr val="386641"/>
                </a:solidFill>
              </a:rPr>
              <a:t>I</a:t>
            </a:r>
            <a:r>
              <a:rPr b="1" i="0" lang="en-US" sz="2800" u="none" cap="none" strike="noStrike">
                <a:solidFill>
                  <a:srgbClr val="386641"/>
                </a:solidFill>
                <a:latin typeface="Arial"/>
                <a:ea typeface="Arial"/>
                <a:cs typeface="Arial"/>
                <a:sym typeface="Arial"/>
              </a:rPr>
              <a:t>ntegration </a:t>
            </a:r>
            <a:r>
              <a:rPr b="1" lang="en-US" sz="2800">
                <a:solidFill>
                  <a:srgbClr val="386641"/>
                </a:solidFill>
              </a:rPr>
              <a:t>C</a:t>
            </a:r>
            <a:r>
              <a:rPr b="1" i="0" lang="en-US" sz="2800" u="none" cap="none" strike="noStrike">
                <a:solidFill>
                  <a:srgbClr val="386641"/>
                </a:solidFill>
                <a:latin typeface="Arial"/>
                <a:ea typeface="Arial"/>
                <a:cs typeface="Arial"/>
                <a:sym typeface="Arial"/>
              </a:rPr>
              <a:t>an </a:t>
            </a:r>
            <a:r>
              <a:rPr b="1" lang="en-US" sz="2800">
                <a:solidFill>
                  <a:srgbClr val="386641"/>
                </a:solidFill>
              </a:rPr>
              <a:t>B</a:t>
            </a:r>
            <a:r>
              <a:rPr b="1" i="0" lang="en-US" sz="2800" u="none" cap="none" strike="noStrike">
                <a:solidFill>
                  <a:srgbClr val="386641"/>
                </a:solidFill>
                <a:latin typeface="Arial"/>
                <a:ea typeface="Arial"/>
                <a:cs typeface="Arial"/>
                <a:sym typeface="Arial"/>
              </a:rPr>
              <a:t>e </a:t>
            </a:r>
            <a:r>
              <a:rPr b="1" lang="en-US" sz="2800">
                <a:solidFill>
                  <a:srgbClr val="386641"/>
                </a:solidFill>
              </a:rPr>
              <a:t>A</a:t>
            </a:r>
            <a:r>
              <a:rPr b="1" i="0" lang="en-US" sz="2800" u="none" cap="none" strike="noStrike">
                <a:solidFill>
                  <a:srgbClr val="386641"/>
                </a:solidFill>
                <a:latin typeface="Arial"/>
                <a:ea typeface="Arial"/>
                <a:cs typeface="Arial"/>
                <a:sym typeface="Arial"/>
              </a:rPr>
              <a:t>ddressed</a:t>
            </a:r>
            <a:endParaRPr b="0" i="0" sz="2800" u="none" cap="none" strike="noStrike">
              <a:solidFill>
                <a:schemeClr val="dk1"/>
              </a:solidFill>
              <a:latin typeface="Arial"/>
              <a:ea typeface="Arial"/>
              <a:cs typeface="Arial"/>
              <a:sym typeface="Arial"/>
            </a:endParaRPr>
          </a:p>
        </p:txBody>
      </p:sp>
      <p:sp>
        <p:nvSpPr>
          <p:cNvPr id="183" name="Google Shape;183;p7"/>
          <p:cNvSpPr/>
          <p:nvPr/>
        </p:nvSpPr>
        <p:spPr>
          <a:xfrm>
            <a:off x="530352" y="868680"/>
            <a:ext cx="886968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F665A"/>
              </a:buClr>
              <a:buSzPts val="1150"/>
              <a:buFont typeface="Arial"/>
              <a:buNone/>
            </a:pPr>
            <a:r>
              <a:rPr b="0" i="0" lang="en-US" sz="1150" u="none" cap="none" strike="noStrike">
                <a:solidFill>
                  <a:srgbClr val="5F665A"/>
                </a:solidFill>
                <a:latin typeface="Arial"/>
                <a:ea typeface="Arial"/>
                <a:cs typeface="Arial"/>
                <a:sym typeface="Arial"/>
              </a:rPr>
              <a:t>A Growing Dome can be finished and landscaped by the owner to feel intentional, not temporary.</a:t>
            </a:r>
            <a:endParaRPr b="0" i="0" sz="1150" u="none" cap="none" strike="noStrike">
              <a:solidFill>
                <a:schemeClr val="dk1"/>
              </a:solidFill>
              <a:latin typeface="Arial"/>
              <a:ea typeface="Arial"/>
              <a:cs typeface="Arial"/>
              <a:sym typeface="Arial"/>
            </a:endParaRPr>
          </a:p>
        </p:txBody>
      </p:sp>
      <p:sp>
        <p:nvSpPr>
          <p:cNvPr id="184" name="Google Shape;184;p7"/>
          <p:cNvSpPr/>
          <p:nvPr/>
        </p:nvSpPr>
        <p:spPr>
          <a:xfrm>
            <a:off x="7909560" y="1604665"/>
            <a:ext cx="3520500" cy="4389000"/>
          </a:xfrm>
          <a:prstGeom prst="roundRect">
            <a:avLst>
              <a:gd fmla="val 16667" name="adj"/>
            </a:avLst>
          </a:prstGeom>
          <a:solidFill>
            <a:srgbClr val="D9EA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7"/>
          <p:cNvSpPr/>
          <p:nvPr/>
        </p:nvSpPr>
        <p:spPr>
          <a:xfrm>
            <a:off x="8165592" y="2153305"/>
            <a:ext cx="3045000" cy="3675900"/>
          </a:xfrm>
          <a:prstGeom prst="roundRect">
            <a:avLst>
              <a:gd fmla="val 16667" name="adj"/>
            </a:avLst>
          </a:prstGeom>
          <a:noFill/>
          <a:ln>
            <a:noFill/>
          </a:ln>
        </p:spPr>
        <p:txBody>
          <a:bodyPr anchorCtr="0" anchor="ctr" bIns="0" lIns="0" spcFirstLastPara="1" rIns="0" wrap="square" tIns="0">
            <a:normAutofit/>
          </a:bodyPr>
          <a:lstStyle/>
          <a:p>
            <a:pPr indent="-300990" lvl="0" marL="4572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Exterior siding or doo</a:t>
            </a:r>
            <a:r>
              <a:rPr b="0" i="0" lang="en-US" sz="1140" u="none" cap="none" strike="noStrike">
                <a:solidFill>
                  <a:srgbClr val="22301F"/>
                </a:solidFill>
                <a:latin typeface="Arial"/>
                <a:ea typeface="Arial"/>
                <a:cs typeface="Arial"/>
                <a:sym typeface="Arial"/>
              </a:rPr>
              <a:t>r color </a:t>
            </a:r>
            <a:br>
              <a:rPr b="0" i="0" lang="en-US" sz="1140" u="none" cap="none" strike="noStrike">
                <a:solidFill>
                  <a:srgbClr val="22301F"/>
                </a:solidFill>
                <a:latin typeface="Arial"/>
                <a:ea typeface="Arial"/>
                <a:cs typeface="Arial"/>
                <a:sym typeface="Arial"/>
              </a:rPr>
            </a:br>
            <a:r>
              <a:rPr b="0" i="0" lang="en-US" sz="1140" u="none" cap="none" strike="noStrike">
                <a:solidFill>
                  <a:srgbClr val="22301F"/>
                </a:solidFill>
                <a:latin typeface="Arial"/>
                <a:ea typeface="Arial"/>
                <a:cs typeface="Arial"/>
                <a:sym typeface="Arial"/>
              </a:rPr>
              <a:t>c</a:t>
            </a:r>
            <a:r>
              <a:rPr lang="en-US" sz="1140">
                <a:solidFill>
                  <a:srgbClr val="22301F"/>
                </a:solidFill>
              </a:rPr>
              <a:t>ould match</a:t>
            </a:r>
            <a:r>
              <a:rPr b="0" i="0" lang="en-US" sz="1140" u="none" cap="none" strike="noStrike">
                <a:solidFill>
                  <a:srgbClr val="22301F"/>
                </a:solidFill>
                <a:latin typeface="Arial"/>
                <a:ea typeface="Arial"/>
                <a:cs typeface="Arial"/>
                <a:sym typeface="Arial"/>
              </a:rPr>
              <a:t> the home</a:t>
            </a:r>
            <a:endParaRPr b="0" i="0" sz="1140" u="none" cap="none" strike="noStrike">
              <a:solidFill>
                <a:srgbClr val="22301F"/>
              </a:solidFill>
              <a:latin typeface="Arial"/>
              <a:ea typeface="Arial"/>
              <a:cs typeface="Arial"/>
              <a:sym typeface="Arial"/>
            </a:endParaRPr>
          </a:p>
          <a:p>
            <a:pPr indent="0" lvl="0" marL="457200" marR="0" rtl="0" algn="l">
              <a:lnSpc>
                <a:spcPct val="115000"/>
              </a:lnSpc>
              <a:spcBef>
                <a:spcPts val="0"/>
              </a:spcBef>
              <a:spcAft>
                <a:spcPts val="0"/>
              </a:spcAft>
              <a:buNone/>
            </a:pPr>
            <a:r>
              <a:t/>
            </a:r>
            <a:endParaRPr sz="1140">
              <a:solidFill>
                <a:srgbClr val="22301F"/>
              </a:solidFill>
            </a:endParaRPr>
          </a:p>
          <a:p>
            <a:pPr indent="-300990" lvl="0" marL="4572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Landscape screening softens visibility from neighboring lots </a:t>
            </a:r>
            <a:br>
              <a:rPr b="0" i="0" lang="en-US" sz="1140" u="none" cap="none" strike="noStrike">
                <a:solidFill>
                  <a:srgbClr val="22301F"/>
                </a:solidFill>
                <a:latin typeface="Arial"/>
                <a:ea typeface="Arial"/>
                <a:cs typeface="Arial"/>
                <a:sym typeface="Arial"/>
              </a:rPr>
            </a:br>
            <a:r>
              <a:rPr b="0" i="0" lang="en-US" sz="1140" u="none" cap="none" strike="noStrike">
                <a:solidFill>
                  <a:srgbClr val="22301F"/>
                </a:solidFill>
                <a:latin typeface="Arial"/>
                <a:ea typeface="Arial"/>
                <a:cs typeface="Arial"/>
                <a:sym typeface="Arial"/>
              </a:rPr>
              <a:t>or common areas</a:t>
            </a:r>
            <a:endParaRPr b="0" i="0" sz="1140" u="none" cap="none" strike="noStrike">
              <a:solidFill>
                <a:srgbClr val="22301F"/>
              </a:solidFill>
              <a:latin typeface="Arial"/>
              <a:ea typeface="Arial"/>
              <a:cs typeface="Arial"/>
              <a:sym typeface="Arial"/>
            </a:endParaRPr>
          </a:p>
          <a:p>
            <a:pPr indent="0" lvl="0" marL="457200" marR="0" rtl="0" algn="l">
              <a:lnSpc>
                <a:spcPct val="115000"/>
              </a:lnSpc>
              <a:spcBef>
                <a:spcPts val="0"/>
              </a:spcBef>
              <a:spcAft>
                <a:spcPts val="0"/>
              </a:spcAft>
              <a:buNone/>
            </a:pPr>
            <a:r>
              <a:t/>
            </a:r>
            <a:endParaRPr sz="1140">
              <a:solidFill>
                <a:srgbClr val="22301F"/>
              </a:solidFill>
            </a:endParaRPr>
          </a:p>
          <a:p>
            <a:pPr indent="-300990" lvl="0" marL="457200" marR="0" rtl="0" algn="l">
              <a:lnSpc>
                <a:spcPct val="115000"/>
              </a:lnSpc>
              <a:spcBef>
                <a:spcPts val="0"/>
              </a:spcBef>
              <a:spcAft>
                <a:spcPts val="0"/>
              </a:spcAft>
              <a:buClr>
                <a:srgbClr val="22301F"/>
              </a:buClr>
              <a:buSzPts val="1140"/>
              <a:buChar char="●"/>
            </a:pPr>
            <a:r>
              <a:rPr lang="en-US" sz="1140">
                <a:solidFill>
                  <a:srgbClr val="22301F"/>
                </a:solidFill>
              </a:rPr>
              <a:t>Greenhouse shading paint or exterior shade cloth can help reduce glare if needed</a:t>
            </a:r>
            <a:endParaRPr sz="1140">
              <a:solidFill>
                <a:srgbClr val="22301F"/>
              </a:solidFill>
            </a:endParaRPr>
          </a:p>
          <a:p>
            <a:pPr indent="0" lvl="0" marL="457200" marR="0" rtl="0" algn="l">
              <a:lnSpc>
                <a:spcPct val="115000"/>
              </a:lnSpc>
              <a:spcBef>
                <a:spcPts val="0"/>
              </a:spcBef>
              <a:spcAft>
                <a:spcPts val="0"/>
              </a:spcAft>
              <a:buNone/>
            </a:pPr>
            <a:r>
              <a:t/>
            </a:r>
            <a:endParaRPr sz="1140">
              <a:solidFill>
                <a:srgbClr val="22301F"/>
              </a:solidFill>
            </a:endParaRPr>
          </a:p>
          <a:p>
            <a:pPr indent="-300990" lvl="0" marL="4572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No exterior clutter, storage, </a:t>
            </a:r>
            <a:br>
              <a:rPr b="0" i="0" lang="en-US" sz="1140" u="none" cap="none" strike="noStrike">
                <a:solidFill>
                  <a:srgbClr val="22301F"/>
                </a:solidFill>
                <a:latin typeface="Arial"/>
                <a:ea typeface="Arial"/>
                <a:cs typeface="Arial"/>
                <a:sym typeface="Arial"/>
              </a:rPr>
            </a:br>
            <a:r>
              <a:rPr b="0" i="0" lang="en-US" sz="1140" u="none" cap="none" strike="noStrike">
                <a:solidFill>
                  <a:srgbClr val="22301F"/>
                </a:solidFill>
                <a:latin typeface="Arial"/>
                <a:ea typeface="Arial"/>
                <a:cs typeface="Arial"/>
                <a:sym typeface="Arial"/>
              </a:rPr>
              <a:t>or unfinished materials</a:t>
            </a:r>
            <a:endParaRPr b="0" i="0" sz="1140" u="none" cap="none" strike="noStrike">
              <a:solidFill>
                <a:srgbClr val="22301F"/>
              </a:solidFill>
              <a:latin typeface="Arial"/>
              <a:ea typeface="Arial"/>
              <a:cs typeface="Arial"/>
              <a:sym typeface="Arial"/>
            </a:endParaRPr>
          </a:p>
          <a:p>
            <a:pPr indent="0" lvl="0" marL="457200" marR="0" rtl="0" algn="l">
              <a:lnSpc>
                <a:spcPct val="115000"/>
              </a:lnSpc>
              <a:spcBef>
                <a:spcPts val="0"/>
              </a:spcBef>
              <a:spcAft>
                <a:spcPts val="0"/>
              </a:spcAft>
              <a:buNone/>
            </a:pPr>
            <a:r>
              <a:t/>
            </a:r>
            <a:endParaRPr sz="1140">
              <a:solidFill>
                <a:srgbClr val="22301F"/>
              </a:solidFill>
            </a:endParaRPr>
          </a:p>
          <a:p>
            <a:pPr indent="-300990" lvl="0" marL="457200" marR="0" rtl="0" algn="l">
              <a:lnSpc>
                <a:spcPct val="115000"/>
              </a:lnSpc>
              <a:spcBef>
                <a:spcPts val="0"/>
              </a:spcBef>
              <a:spcAft>
                <a:spcPts val="0"/>
              </a:spcAft>
              <a:buClr>
                <a:srgbClr val="22301F"/>
              </a:buClr>
              <a:buSzPts val="1140"/>
              <a:buFont typeface="Arial"/>
              <a:buChar char="●"/>
            </a:pPr>
            <a:r>
              <a:rPr b="0" i="0" lang="en-US" sz="1140" u="none" cap="none" strike="noStrike">
                <a:solidFill>
                  <a:srgbClr val="22301F"/>
                </a:solidFill>
                <a:latin typeface="Arial"/>
                <a:ea typeface="Arial"/>
                <a:cs typeface="Arial"/>
                <a:sym typeface="Arial"/>
              </a:rPr>
              <a:t>Structure remains maintained and in good repair</a:t>
            </a:r>
            <a:endParaRPr b="0" i="0" sz="1140" u="none" cap="none" strike="noStrike">
              <a:solidFill>
                <a:schemeClr val="dk1"/>
              </a:solidFill>
              <a:latin typeface="Arial"/>
              <a:ea typeface="Arial"/>
              <a:cs typeface="Arial"/>
              <a:sym typeface="Arial"/>
            </a:endParaRPr>
          </a:p>
        </p:txBody>
      </p:sp>
      <p:sp>
        <p:nvSpPr>
          <p:cNvPr id="186" name="Google Shape;186;p7"/>
          <p:cNvSpPr/>
          <p:nvPr/>
        </p:nvSpPr>
        <p:spPr>
          <a:xfrm>
            <a:off x="8165600" y="1437116"/>
            <a:ext cx="3063300" cy="572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2301F"/>
              </a:buClr>
              <a:buSzPts val="1500"/>
              <a:buFont typeface="Arial"/>
              <a:buNone/>
            </a:pPr>
            <a:r>
              <a:rPr b="1" lang="en-US" sz="1500">
                <a:solidFill>
                  <a:srgbClr val="22301F"/>
                </a:solidFill>
              </a:rPr>
              <a:t>How Concerns Are Addressed</a:t>
            </a:r>
            <a:endParaRPr b="0" i="0" sz="1500" u="none" cap="none" strike="noStrike">
              <a:solidFill>
                <a:schemeClr val="dk1"/>
              </a:solidFill>
              <a:latin typeface="Arial"/>
              <a:ea typeface="Arial"/>
              <a:cs typeface="Arial"/>
              <a:sym typeface="Arial"/>
            </a:endParaRPr>
          </a:p>
        </p:txBody>
      </p:sp>
      <p:pic>
        <p:nvPicPr>
          <p:cNvPr id="187" name="Google Shape;187;p7" title="intentional_landscaping.png"/>
          <p:cNvPicPr preferRelativeResize="0"/>
          <p:nvPr/>
        </p:nvPicPr>
        <p:blipFill>
          <a:blip r:embed="rId3">
            <a:alphaModFix/>
          </a:blip>
          <a:stretch>
            <a:fillRect/>
          </a:stretch>
        </p:blipFill>
        <p:spPr>
          <a:xfrm>
            <a:off x="4314075" y="1613412"/>
            <a:ext cx="3147125" cy="4412010"/>
          </a:xfrm>
          <a:prstGeom prst="rect">
            <a:avLst/>
          </a:prstGeom>
          <a:noFill/>
          <a:ln>
            <a:noFill/>
          </a:ln>
        </p:spPr>
      </p:pic>
      <p:pic>
        <p:nvPicPr>
          <p:cNvPr id="188" name="Google Shape;188;p7" title="screening.png"/>
          <p:cNvPicPr preferRelativeResize="0"/>
          <p:nvPr/>
        </p:nvPicPr>
        <p:blipFill>
          <a:blip r:embed="rId4">
            <a:alphaModFix/>
          </a:blip>
          <a:stretch>
            <a:fillRect/>
          </a:stretch>
        </p:blipFill>
        <p:spPr>
          <a:xfrm>
            <a:off x="718600" y="1619939"/>
            <a:ext cx="3147125" cy="441200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8"/>
          <p:cNvSpPr/>
          <p:nvPr/>
        </p:nvSpPr>
        <p:spPr>
          <a:xfrm>
            <a:off x="502920" y="393192"/>
            <a:ext cx="9052560" cy="4114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86641"/>
              </a:buClr>
              <a:buSzPts val="2800"/>
              <a:buFont typeface="Arial"/>
              <a:buNone/>
            </a:pPr>
            <a:r>
              <a:rPr b="1" i="0" lang="en-US" sz="2700" u="none" cap="none" strike="noStrike">
                <a:solidFill>
                  <a:srgbClr val="386641"/>
                </a:solidFill>
                <a:latin typeface="Arial"/>
                <a:ea typeface="Arial"/>
                <a:cs typeface="Arial"/>
                <a:sym typeface="Arial"/>
              </a:rPr>
              <a:t>Site </a:t>
            </a:r>
            <a:r>
              <a:rPr b="1" lang="en-US" sz="2700">
                <a:solidFill>
                  <a:srgbClr val="386641"/>
                </a:solidFill>
              </a:rPr>
              <a:t>P</a:t>
            </a:r>
            <a:r>
              <a:rPr b="1" i="0" lang="en-US" sz="2700" u="none" cap="none" strike="noStrike">
                <a:solidFill>
                  <a:srgbClr val="386641"/>
                </a:solidFill>
                <a:latin typeface="Arial"/>
                <a:ea typeface="Arial"/>
                <a:cs typeface="Arial"/>
                <a:sym typeface="Arial"/>
              </a:rPr>
              <a:t>lanning </a:t>
            </a:r>
            <a:r>
              <a:rPr b="1" lang="en-US" sz="2700">
                <a:solidFill>
                  <a:srgbClr val="386641"/>
                </a:solidFill>
              </a:rPr>
              <a:t>P</a:t>
            </a:r>
            <a:r>
              <a:rPr b="1" i="0" lang="en-US" sz="2700" u="none" cap="none" strike="noStrike">
                <a:solidFill>
                  <a:srgbClr val="386641"/>
                </a:solidFill>
                <a:latin typeface="Arial"/>
                <a:ea typeface="Arial"/>
                <a:cs typeface="Arial"/>
                <a:sym typeface="Arial"/>
              </a:rPr>
              <a:t>rotects </a:t>
            </a:r>
            <a:r>
              <a:rPr b="1" lang="en-US" sz="2700">
                <a:solidFill>
                  <a:srgbClr val="386641"/>
                </a:solidFill>
              </a:rPr>
              <a:t>N</a:t>
            </a:r>
            <a:r>
              <a:rPr b="1" i="0" lang="en-US" sz="2700" u="none" cap="none" strike="noStrike">
                <a:solidFill>
                  <a:srgbClr val="386641"/>
                </a:solidFill>
                <a:latin typeface="Arial"/>
                <a:ea typeface="Arial"/>
                <a:cs typeface="Arial"/>
                <a:sym typeface="Arial"/>
              </a:rPr>
              <a:t>eighbors and </a:t>
            </a:r>
            <a:r>
              <a:rPr b="1" lang="en-US" sz="2700">
                <a:solidFill>
                  <a:srgbClr val="386641"/>
                </a:solidFill>
              </a:rPr>
              <a:t>T</a:t>
            </a:r>
            <a:r>
              <a:rPr b="1" i="0" lang="en-US" sz="2700" u="none" cap="none" strike="noStrike">
                <a:solidFill>
                  <a:srgbClr val="386641"/>
                </a:solidFill>
                <a:latin typeface="Arial"/>
                <a:ea typeface="Arial"/>
                <a:cs typeface="Arial"/>
                <a:sym typeface="Arial"/>
              </a:rPr>
              <a:t>he </a:t>
            </a:r>
            <a:r>
              <a:rPr b="1" lang="en-US" sz="2700">
                <a:solidFill>
                  <a:srgbClr val="386641"/>
                </a:solidFill>
              </a:rPr>
              <a:t>C</a:t>
            </a:r>
            <a:r>
              <a:rPr b="1" i="0" lang="en-US" sz="2700" u="none" cap="none" strike="noStrike">
                <a:solidFill>
                  <a:srgbClr val="386641"/>
                </a:solidFill>
                <a:latin typeface="Arial"/>
                <a:ea typeface="Arial"/>
                <a:cs typeface="Arial"/>
                <a:sym typeface="Arial"/>
              </a:rPr>
              <a:t>ommunity</a:t>
            </a:r>
            <a:endParaRPr b="0" i="0" sz="2700" u="none" cap="none" strike="noStrike">
              <a:solidFill>
                <a:schemeClr val="dk1"/>
              </a:solidFill>
              <a:latin typeface="Arial"/>
              <a:ea typeface="Arial"/>
              <a:cs typeface="Arial"/>
              <a:sym typeface="Arial"/>
            </a:endParaRPr>
          </a:p>
        </p:txBody>
      </p:sp>
      <p:sp>
        <p:nvSpPr>
          <p:cNvPr id="195" name="Google Shape;195;p8"/>
          <p:cNvSpPr/>
          <p:nvPr/>
        </p:nvSpPr>
        <p:spPr>
          <a:xfrm>
            <a:off x="530352" y="868680"/>
            <a:ext cx="886968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F665A"/>
              </a:buClr>
              <a:buSzPts val="1150"/>
              <a:buFont typeface="Arial"/>
              <a:buNone/>
            </a:pPr>
            <a:r>
              <a:rPr b="0" i="0" lang="en-US" sz="1150" u="none" cap="none" strike="noStrike">
                <a:solidFill>
                  <a:srgbClr val="5F665A"/>
                </a:solidFill>
                <a:latin typeface="Arial"/>
                <a:ea typeface="Arial"/>
                <a:cs typeface="Arial"/>
                <a:sym typeface="Arial"/>
              </a:rPr>
              <a:t>Approval can require the same practical documentation used for other accessory structures.</a:t>
            </a:r>
            <a:endParaRPr b="0" i="0" sz="1150" u="none" cap="none" strike="noStrike">
              <a:solidFill>
                <a:schemeClr val="dk1"/>
              </a:solidFill>
              <a:latin typeface="Arial"/>
              <a:ea typeface="Arial"/>
              <a:cs typeface="Arial"/>
              <a:sym typeface="Arial"/>
            </a:endParaRPr>
          </a:p>
        </p:txBody>
      </p:sp>
      <p:sp>
        <p:nvSpPr>
          <p:cNvPr id="196" name="Google Shape;196;p8"/>
          <p:cNvSpPr/>
          <p:nvPr/>
        </p:nvSpPr>
        <p:spPr>
          <a:xfrm>
            <a:off x="685800" y="1558945"/>
            <a:ext cx="3474600" cy="4480500"/>
          </a:xfrm>
          <a:prstGeom prst="roundRect">
            <a:avLst>
              <a:gd fmla="val 16667" name="adj"/>
            </a:avLst>
          </a:prstGeom>
          <a:solidFill>
            <a:srgbClr val="D9EA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8"/>
          <p:cNvSpPr/>
          <p:nvPr/>
        </p:nvSpPr>
        <p:spPr>
          <a:xfrm>
            <a:off x="941832" y="2107585"/>
            <a:ext cx="2999100" cy="3767400"/>
          </a:xfrm>
          <a:prstGeom prst="rect">
            <a:avLst/>
          </a:prstGeom>
          <a:noFill/>
          <a:ln>
            <a:noFill/>
          </a:ln>
        </p:spPr>
        <p:txBody>
          <a:bodyPr anchorCtr="0" anchor="ctr" bIns="0" lIns="0" spcFirstLastPara="1" rIns="0" wrap="square" tIns="0">
            <a:normAutofit/>
          </a:bodyPr>
          <a:lstStyle/>
          <a:p>
            <a:pPr indent="-320040" lvl="0" marL="457200" marR="0" rtl="0" algn="l">
              <a:lnSpc>
                <a:spcPct val="115000"/>
              </a:lnSpc>
              <a:spcBef>
                <a:spcPts val="0"/>
              </a:spcBef>
              <a:spcAft>
                <a:spcPts val="0"/>
              </a:spcAft>
              <a:buClr>
                <a:srgbClr val="22301F"/>
              </a:buClr>
              <a:buSzPts val="1440"/>
              <a:buFont typeface="Arial"/>
              <a:buChar char="✓"/>
            </a:pPr>
            <a:r>
              <a:rPr b="0" i="0" lang="en-US" sz="1140" u="none" cap="none" strike="noStrike">
                <a:solidFill>
                  <a:srgbClr val="22301F"/>
                </a:solidFill>
                <a:latin typeface="Arial"/>
                <a:ea typeface="Arial"/>
                <a:cs typeface="Arial"/>
                <a:sym typeface="Arial"/>
              </a:rPr>
              <a:t>Reviewed HOA bylaws, </a:t>
            </a:r>
            <a:br>
              <a:rPr b="0" i="0" lang="en-US" sz="1140" u="none" cap="none" strike="noStrike">
                <a:solidFill>
                  <a:srgbClr val="22301F"/>
                </a:solidFill>
                <a:latin typeface="Arial"/>
                <a:ea typeface="Arial"/>
                <a:cs typeface="Arial"/>
                <a:sym typeface="Arial"/>
              </a:rPr>
            </a:br>
            <a:r>
              <a:rPr b="0" i="0" lang="en-US" sz="1140" u="none" cap="none" strike="noStrike">
                <a:solidFill>
                  <a:srgbClr val="22301F"/>
                </a:solidFill>
                <a:latin typeface="Arial"/>
                <a:ea typeface="Arial"/>
                <a:cs typeface="Arial"/>
                <a:sym typeface="Arial"/>
              </a:rPr>
              <a:t>covenants, and design standards</a:t>
            </a:r>
            <a:endParaRPr b="0" i="0" sz="1140" u="none" cap="none" strike="noStrike">
              <a:solidFill>
                <a:srgbClr val="22301F"/>
              </a:solidFill>
              <a:latin typeface="Arial"/>
              <a:ea typeface="Arial"/>
              <a:cs typeface="Arial"/>
              <a:sym typeface="Arial"/>
            </a:endParaRPr>
          </a:p>
          <a:p>
            <a:pPr indent="0" lvl="0" marL="457200" marR="0" rtl="0" algn="l">
              <a:lnSpc>
                <a:spcPct val="115000"/>
              </a:lnSpc>
              <a:spcBef>
                <a:spcPts val="0"/>
              </a:spcBef>
              <a:spcAft>
                <a:spcPts val="0"/>
              </a:spcAft>
              <a:buNone/>
            </a:pPr>
            <a:r>
              <a:t/>
            </a:r>
            <a:endParaRPr sz="1140">
              <a:solidFill>
                <a:srgbClr val="22301F"/>
              </a:solidFill>
            </a:endParaRPr>
          </a:p>
          <a:p>
            <a:pPr indent="-320040" lvl="0" marL="457200" marR="0" rtl="0" algn="l">
              <a:lnSpc>
                <a:spcPct val="115000"/>
              </a:lnSpc>
              <a:spcBef>
                <a:spcPts val="0"/>
              </a:spcBef>
              <a:spcAft>
                <a:spcPts val="0"/>
              </a:spcAft>
              <a:buClr>
                <a:srgbClr val="22301F"/>
              </a:buClr>
              <a:buSzPts val="1440"/>
              <a:buFont typeface="Arial"/>
              <a:buChar char="✓"/>
            </a:pPr>
            <a:r>
              <a:rPr b="0" i="0" lang="en-US" sz="1140" u="none" cap="none" strike="noStrike">
                <a:solidFill>
                  <a:srgbClr val="22301F"/>
                </a:solidFill>
                <a:latin typeface="Arial"/>
                <a:ea typeface="Arial"/>
                <a:cs typeface="Arial"/>
                <a:sym typeface="Arial"/>
              </a:rPr>
              <a:t>Confirmed local building </a:t>
            </a:r>
            <a:br>
              <a:rPr b="0" i="0" lang="en-US" sz="1140" u="none" cap="none" strike="noStrike">
                <a:solidFill>
                  <a:srgbClr val="22301F"/>
                </a:solidFill>
                <a:latin typeface="Arial"/>
                <a:ea typeface="Arial"/>
                <a:cs typeface="Arial"/>
                <a:sym typeface="Arial"/>
              </a:rPr>
            </a:br>
            <a:r>
              <a:rPr b="0" i="0" lang="en-US" sz="1140" u="none" cap="none" strike="noStrike">
                <a:solidFill>
                  <a:srgbClr val="22301F"/>
                </a:solidFill>
                <a:latin typeface="Arial"/>
                <a:ea typeface="Arial"/>
                <a:cs typeface="Arial"/>
                <a:sym typeface="Arial"/>
              </a:rPr>
              <a:t>department requirements</a:t>
            </a:r>
            <a:endParaRPr b="0" i="0" sz="1140" u="none" cap="none" strike="noStrike">
              <a:solidFill>
                <a:srgbClr val="22301F"/>
              </a:solidFill>
              <a:latin typeface="Arial"/>
              <a:ea typeface="Arial"/>
              <a:cs typeface="Arial"/>
              <a:sym typeface="Arial"/>
            </a:endParaRPr>
          </a:p>
          <a:p>
            <a:pPr indent="0" lvl="0" marL="457200" marR="0" rtl="0" algn="l">
              <a:lnSpc>
                <a:spcPct val="115000"/>
              </a:lnSpc>
              <a:spcBef>
                <a:spcPts val="0"/>
              </a:spcBef>
              <a:spcAft>
                <a:spcPts val="0"/>
              </a:spcAft>
              <a:buNone/>
            </a:pPr>
            <a:r>
              <a:t/>
            </a:r>
            <a:endParaRPr sz="1140">
              <a:solidFill>
                <a:srgbClr val="22301F"/>
              </a:solidFill>
            </a:endParaRPr>
          </a:p>
          <a:p>
            <a:pPr indent="-320040" lvl="0" marL="457200" marR="0" rtl="0" algn="l">
              <a:lnSpc>
                <a:spcPct val="115000"/>
              </a:lnSpc>
              <a:spcBef>
                <a:spcPts val="0"/>
              </a:spcBef>
              <a:spcAft>
                <a:spcPts val="0"/>
              </a:spcAft>
              <a:buClr>
                <a:srgbClr val="22301F"/>
              </a:buClr>
              <a:buSzPts val="1440"/>
              <a:buChar char="✓"/>
            </a:pPr>
            <a:r>
              <a:rPr b="0" i="0" lang="en-US" sz="1140" u="none" cap="none" strike="noStrike">
                <a:solidFill>
                  <a:srgbClr val="22301F"/>
                </a:solidFill>
                <a:latin typeface="Arial"/>
                <a:ea typeface="Arial"/>
                <a:cs typeface="Arial"/>
                <a:sym typeface="Arial"/>
              </a:rPr>
              <a:t>Identif</a:t>
            </a:r>
            <a:r>
              <a:rPr lang="en-US" sz="1140">
                <a:solidFill>
                  <a:srgbClr val="22301F"/>
                </a:solidFill>
              </a:rPr>
              <a:t>ied</a:t>
            </a:r>
            <a:r>
              <a:rPr b="0" i="0" lang="en-US" sz="1140" u="none" cap="none" strike="noStrike">
                <a:solidFill>
                  <a:srgbClr val="22301F"/>
                </a:solidFill>
                <a:latin typeface="Arial"/>
                <a:ea typeface="Arial"/>
                <a:cs typeface="Arial"/>
                <a:sym typeface="Arial"/>
              </a:rPr>
              <a:t> setback, drainage, </a:t>
            </a:r>
            <a:br>
              <a:rPr b="0" i="0" lang="en-US" sz="1140" u="none" cap="none" strike="noStrike">
                <a:solidFill>
                  <a:srgbClr val="22301F"/>
                </a:solidFill>
                <a:latin typeface="Arial"/>
                <a:ea typeface="Arial"/>
                <a:cs typeface="Arial"/>
                <a:sym typeface="Arial"/>
              </a:rPr>
            </a:br>
            <a:r>
              <a:rPr b="0" i="0" lang="en-US" sz="1140" u="none" cap="none" strike="noStrike">
                <a:solidFill>
                  <a:srgbClr val="22301F"/>
                </a:solidFill>
                <a:latin typeface="Arial"/>
                <a:ea typeface="Arial"/>
                <a:cs typeface="Arial"/>
                <a:sym typeface="Arial"/>
              </a:rPr>
              <a:t>height, and view considerations</a:t>
            </a:r>
            <a:endParaRPr b="0" i="0" sz="1140" u="none" cap="none" strike="noStrike">
              <a:solidFill>
                <a:srgbClr val="22301F"/>
              </a:solidFill>
              <a:latin typeface="Arial"/>
              <a:ea typeface="Arial"/>
              <a:cs typeface="Arial"/>
              <a:sym typeface="Arial"/>
            </a:endParaRPr>
          </a:p>
          <a:p>
            <a:pPr indent="0" lvl="0" marL="457200" marR="0" rtl="0" algn="l">
              <a:lnSpc>
                <a:spcPct val="115000"/>
              </a:lnSpc>
              <a:spcBef>
                <a:spcPts val="0"/>
              </a:spcBef>
              <a:spcAft>
                <a:spcPts val="0"/>
              </a:spcAft>
              <a:buNone/>
            </a:pPr>
            <a:r>
              <a:t/>
            </a:r>
            <a:endParaRPr sz="1140">
              <a:solidFill>
                <a:srgbClr val="22301F"/>
              </a:solidFill>
            </a:endParaRPr>
          </a:p>
          <a:p>
            <a:pPr indent="-320040" lvl="0" marL="457200" marR="0" rtl="0" algn="l">
              <a:lnSpc>
                <a:spcPct val="115000"/>
              </a:lnSpc>
              <a:spcBef>
                <a:spcPts val="0"/>
              </a:spcBef>
              <a:spcAft>
                <a:spcPts val="0"/>
              </a:spcAft>
              <a:buClr>
                <a:srgbClr val="22301F"/>
              </a:buClr>
              <a:buSzPts val="1440"/>
              <a:buFont typeface="Arial"/>
              <a:buChar char="✓"/>
            </a:pPr>
            <a:r>
              <a:rPr b="0" i="0" lang="en-US" sz="1140" u="none" cap="none" strike="noStrike">
                <a:solidFill>
                  <a:srgbClr val="22301F"/>
                </a:solidFill>
                <a:latin typeface="Arial"/>
                <a:ea typeface="Arial"/>
                <a:cs typeface="Arial"/>
                <a:sym typeface="Arial"/>
              </a:rPr>
              <a:t>Prepared a site plan with </a:t>
            </a:r>
            <a:br>
              <a:rPr b="0" i="0" lang="en-US" sz="1140" u="none" cap="none" strike="noStrike">
                <a:solidFill>
                  <a:srgbClr val="22301F"/>
                </a:solidFill>
                <a:latin typeface="Arial"/>
                <a:ea typeface="Arial"/>
                <a:cs typeface="Arial"/>
                <a:sym typeface="Arial"/>
              </a:rPr>
            </a:br>
            <a:r>
              <a:rPr b="0" i="0" lang="en-US" sz="1140" u="none" cap="none" strike="noStrike">
                <a:solidFill>
                  <a:srgbClr val="22301F"/>
                </a:solidFill>
                <a:latin typeface="Arial"/>
                <a:ea typeface="Arial"/>
                <a:cs typeface="Arial"/>
                <a:sym typeface="Arial"/>
              </a:rPr>
              <a:t>dimensions and placement</a:t>
            </a:r>
            <a:endParaRPr b="0" i="0" sz="1140" u="none" cap="none" strike="noStrike">
              <a:solidFill>
                <a:schemeClr val="dk1"/>
              </a:solidFill>
              <a:latin typeface="Arial"/>
              <a:ea typeface="Arial"/>
              <a:cs typeface="Arial"/>
              <a:sym typeface="Arial"/>
            </a:endParaRPr>
          </a:p>
        </p:txBody>
      </p:sp>
      <p:sp>
        <p:nvSpPr>
          <p:cNvPr id="198" name="Google Shape;198;p8"/>
          <p:cNvSpPr/>
          <p:nvPr/>
        </p:nvSpPr>
        <p:spPr>
          <a:xfrm>
            <a:off x="941832" y="2142637"/>
            <a:ext cx="3017400" cy="255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2301F"/>
              </a:buClr>
              <a:buSzPts val="1500"/>
              <a:buFont typeface="Arial"/>
              <a:buNone/>
            </a:pPr>
            <a:r>
              <a:rPr b="1" i="0" lang="en-US" sz="1500" u="none" cap="none" strike="noStrike">
                <a:solidFill>
                  <a:srgbClr val="22301F"/>
                </a:solidFill>
                <a:latin typeface="Arial"/>
                <a:ea typeface="Arial"/>
                <a:cs typeface="Arial"/>
                <a:sym typeface="Arial"/>
              </a:rPr>
              <a:t>Before </a:t>
            </a:r>
            <a:r>
              <a:rPr b="1" lang="en-US" sz="1500">
                <a:solidFill>
                  <a:srgbClr val="22301F"/>
                </a:solidFill>
              </a:rPr>
              <a:t>I</a:t>
            </a:r>
            <a:r>
              <a:rPr b="1" i="0" lang="en-US" sz="1500" u="none" cap="none" strike="noStrike">
                <a:solidFill>
                  <a:srgbClr val="22301F"/>
                </a:solidFill>
                <a:latin typeface="Arial"/>
                <a:ea typeface="Arial"/>
                <a:cs typeface="Arial"/>
                <a:sym typeface="Arial"/>
              </a:rPr>
              <a:t>nstallation I </a:t>
            </a:r>
            <a:r>
              <a:rPr b="1" lang="en-US" sz="1500">
                <a:solidFill>
                  <a:srgbClr val="22301F"/>
                </a:solidFill>
              </a:rPr>
              <a:t>H</a:t>
            </a:r>
            <a:r>
              <a:rPr b="1" lang="en-US" sz="1500">
                <a:solidFill>
                  <a:srgbClr val="22301F"/>
                </a:solidFill>
              </a:rPr>
              <a:t>ave</a:t>
            </a:r>
            <a:r>
              <a:rPr b="1" lang="en-US" sz="1500">
                <a:solidFill>
                  <a:srgbClr val="22301F"/>
                </a:solidFill>
              </a:rPr>
              <a:t>…</a:t>
            </a:r>
            <a:endParaRPr b="0" i="0" sz="1500" u="none" cap="none" strike="noStrike">
              <a:solidFill>
                <a:schemeClr val="dk1"/>
              </a:solidFill>
              <a:latin typeface="Arial"/>
              <a:ea typeface="Arial"/>
              <a:cs typeface="Arial"/>
              <a:sym typeface="Arial"/>
            </a:endParaRPr>
          </a:p>
        </p:txBody>
      </p:sp>
      <p:sp>
        <p:nvSpPr>
          <p:cNvPr id="199" name="Google Shape;199;p8"/>
          <p:cNvSpPr/>
          <p:nvPr/>
        </p:nvSpPr>
        <p:spPr>
          <a:xfrm>
            <a:off x="4526280" y="1558945"/>
            <a:ext cx="3063300" cy="4480500"/>
          </a:xfrm>
          <a:prstGeom prst="roundRect">
            <a:avLst>
              <a:gd fmla="val 16667" name="adj"/>
            </a:avLst>
          </a:prstGeom>
          <a:solidFill>
            <a:srgbClr val="F3EF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8"/>
          <p:cNvSpPr/>
          <p:nvPr/>
        </p:nvSpPr>
        <p:spPr>
          <a:xfrm>
            <a:off x="4709160" y="3634633"/>
            <a:ext cx="2697600" cy="329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E7D6A"/>
              </a:buClr>
              <a:buSzPts val="1200"/>
              <a:buFont typeface="Arial"/>
              <a:buNone/>
            </a:pPr>
            <a:r>
              <a:rPr b="1" i="0" lang="en-US" sz="1200" u="none" cap="none" strike="noStrike">
                <a:solidFill>
                  <a:srgbClr val="6E7D6A"/>
                </a:solidFill>
                <a:latin typeface="Arial"/>
                <a:ea typeface="Arial"/>
                <a:cs typeface="Arial"/>
                <a:sym typeface="Arial"/>
              </a:rPr>
              <a:t>SITE PLAN / AERIAL PHOTO</a:t>
            </a:r>
            <a:endParaRPr b="0" i="0" sz="1200" u="none" cap="none" strike="noStrike">
              <a:solidFill>
                <a:schemeClr val="dk1"/>
              </a:solidFill>
              <a:latin typeface="Arial"/>
              <a:ea typeface="Arial"/>
              <a:cs typeface="Arial"/>
              <a:sym typeface="Arial"/>
            </a:endParaRPr>
          </a:p>
        </p:txBody>
      </p:sp>
      <p:sp>
        <p:nvSpPr>
          <p:cNvPr id="201" name="Google Shape;201;p8"/>
          <p:cNvSpPr/>
          <p:nvPr/>
        </p:nvSpPr>
        <p:spPr>
          <a:xfrm>
            <a:off x="7955280" y="1558945"/>
            <a:ext cx="3474600" cy="4480500"/>
          </a:xfrm>
          <a:prstGeom prst="roundRect">
            <a:avLst>
              <a:gd fmla="val 16667" name="adj"/>
            </a:avLst>
          </a:prstGeom>
          <a:solidFill>
            <a:srgbClr val="FFFDF7"/>
          </a:solidFill>
          <a:ln cap="flat" cmpd="sng" w="10150">
            <a:solidFill>
              <a:srgbClr val="D8CB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8"/>
          <p:cNvSpPr/>
          <p:nvPr/>
        </p:nvSpPr>
        <p:spPr>
          <a:xfrm>
            <a:off x="8211312" y="2107585"/>
            <a:ext cx="2999100" cy="3767400"/>
          </a:xfrm>
          <a:prstGeom prst="rect">
            <a:avLst/>
          </a:prstGeom>
          <a:noFill/>
          <a:ln>
            <a:noFill/>
          </a:ln>
        </p:spPr>
        <p:txBody>
          <a:bodyPr anchorCtr="0" anchor="ctr" bIns="0" lIns="0" spcFirstLastPara="1" rIns="0" wrap="square" tIns="0">
            <a:normAutofit/>
          </a:bodyPr>
          <a:lstStyle/>
          <a:p>
            <a:pPr indent="-320040" lvl="0" marL="457200" marR="0" rtl="0" algn="l">
              <a:lnSpc>
                <a:spcPct val="115000"/>
              </a:lnSpc>
              <a:spcBef>
                <a:spcPts val="0"/>
              </a:spcBef>
              <a:spcAft>
                <a:spcPts val="0"/>
              </a:spcAft>
              <a:buClr>
                <a:srgbClr val="22301F"/>
              </a:buClr>
              <a:buSzPts val="1440"/>
              <a:buFont typeface="Arial"/>
              <a:buChar char="❏"/>
            </a:pPr>
            <a:r>
              <a:rPr b="0" i="0" lang="en-US" sz="1140" u="none" cap="none" strike="noStrike">
                <a:solidFill>
                  <a:srgbClr val="22301F"/>
                </a:solidFill>
                <a:latin typeface="Arial"/>
                <a:ea typeface="Arial"/>
                <a:cs typeface="Arial"/>
                <a:sym typeface="Arial"/>
              </a:rPr>
              <a:t>Location on lot relative to home </a:t>
            </a:r>
            <a:br>
              <a:rPr b="0" i="0" lang="en-US" sz="1140" u="none" cap="none" strike="noStrike">
                <a:solidFill>
                  <a:srgbClr val="22301F"/>
                </a:solidFill>
                <a:latin typeface="Arial"/>
                <a:ea typeface="Arial"/>
                <a:cs typeface="Arial"/>
                <a:sym typeface="Arial"/>
              </a:rPr>
            </a:br>
            <a:r>
              <a:rPr b="0" i="0" lang="en-US" sz="1140" u="none" cap="none" strike="noStrike">
                <a:solidFill>
                  <a:srgbClr val="22301F"/>
                </a:solidFill>
                <a:latin typeface="Arial"/>
                <a:ea typeface="Arial"/>
                <a:cs typeface="Arial"/>
                <a:sym typeface="Arial"/>
              </a:rPr>
              <a:t>and property lines</a:t>
            </a:r>
            <a:endParaRPr b="0" i="0" sz="1140" u="none" cap="none" strike="noStrike">
              <a:solidFill>
                <a:srgbClr val="22301F"/>
              </a:solidFill>
              <a:latin typeface="Arial"/>
              <a:ea typeface="Arial"/>
              <a:cs typeface="Arial"/>
              <a:sym typeface="Arial"/>
            </a:endParaRPr>
          </a:p>
          <a:p>
            <a:pPr indent="0" lvl="0" marL="0" marR="0" rtl="0" algn="l">
              <a:lnSpc>
                <a:spcPct val="115000"/>
              </a:lnSpc>
              <a:spcBef>
                <a:spcPts val="0"/>
              </a:spcBef>
              <a:spcAft>
                <a:spcPts val="0"/>
              </a:spcAft>
              <a:buNone/>
            </a:pPr>
            <a:r>
              <a:t/>
            </a:r>
            <a:endParaRPr sz="1140">
              <a:solidFill>
                <a:srgbClr val="22301F"/>
              </a:solidFill>
            </a:endParaRPr>
          </a:p>
          <a:p>
            <a:pPr indent="-320040" lvl="0" marL="457200" marR="0" rtl="0" algn="l">
              <a:lnSpc>
                <a:spcPct val="115000"/>
              </a:lnSpc>
              <a:spcBef>
                <a:spcPts val="0"/>
              </a:spcBef>
              <a:spcAft>
                <a:spcPts val="0"/>
              </a:spcAft>
              <a:buClr>
                <a:srgbClr val="22301F"/>
              </a:buClr>
              <a:buSzPts val="1440"/>
              <a:buFont typeface="Arial"/>
              <a:buChar char="❏"/>
            </a:pPr>
            <a:r>
              <a:rPr b="0" i="0" lang="en-US" sz="1140" u="none" cap="none" strike="noStrike">
                <a:solidFill>
                  <a:srgbClr val="22301F"/>
                </a:solidFill>
                <a:latin typeface="Arial"/>
                <a:ea typeface="Arial"/>
                <a:cs typeface="Arial"/>
                <a:sym typeface="Arial"/>
              </a:rPr>
              <a:t>View impacts from adjacent lots</a:t>
            </a:r>
            <a:endParaRPr b="0" i="0" sz="1140" u="none" cap="none" strike="noStrike">
              <a:solidFill>
                <a:srgbClr val="22301F"/>
              </a:solidFill>
              <a:latin typeface="Arial"/>
              <a:ea typeface="Arial"/>
              <a:cs typeface="Arial"/>
              <a:sym typeface="Arial"/>
            </a:endParaRPr>
          </a:p>
          <a:p>
            <a:pPr indent="0" lvl="0" marL="0" marR="0" rtl="0" algn="l">
              <a:lnSpc>
                <a:spcPct val="115000"/>
              </a:lnSpc>
              <a:spcBef>
                <a:spcPts val="0"/>
              </a:spcBef>
              <a:spcAft>
                <a:spcPts val="0"/>
              </a:spcAft>
              <a:buNone/>
            </a:pPr>
            <a:r>
              <a:t/>
            </a:r>
            <a:endParaRPr sz="1140">
              <a:solidFill>
                <a:srgbClr val="22301F"/>
              </a:solidFill>
            </a:endParaRPr>
          </a:p>
          <a:p>
            <a:pPr indent="-320040" lvl="0" marL="457200" marR="0" rtl="0" algn="l">
              <a:lnSpc>
                <a:spcPct val="115000"/>
              </a:lnSpc>
              <a:spcBef>
                <a:spcPts val="0"/>
              </a:spcBef>
              <a:spcAft>
                <a:spcPts val="0"/>
              </a:spcAft>
              <a:buClr>
                <a:srgbClr val="22301F"/>
              </a:buClr>
              <a:buSzPts val="1440"/>
              <a:buFont typeface="Arial"/>
              <a:buChar char="❏"/>
            </a:pPr>
            <a:r>
              <a:rPr b="0" i="0" lang="en-US" sz="1140" u="none" cap="none" strike="noStrike">
                <a:solidFill>
                  <a:srgbClr val="22301F"/>
                </a:solidFill>
                <a:latin typeface="Arial"/>
                <a:ea typeface="Arial"/>
                <a:cs typeface="Arial"/>
                <a:sym typeface="Arial"/>
              </a:rPr>
              <a:t>Visibility from street or common areas</a:t>
            </a:r>
            <a:endParaRPr b="0" i="0" sz="1140" u="none" cap="none" strike="noStrike">
              <a:solidFill>
                <a:srgbClr val="22301F"/>
              </a:solidFill>
              <a:latin typeface="Arial"/>
              <a:ea typeface="Arial"/>
              <a:cs typeface="Arial"/>
              <a:sym typeface="Arial"/>
            </a:endParaRPr>
          </a:p>
          <a:p>
            <a:pPr indent="0" lvl="0" marL="0" marR="0" rtl="0" algn="l">
              <a:lnSpc>
                <a:spcPct val="115000"/>
              </a:lnSpc>
              <a:spcBef>
                <a:spcPts val="0"/>
              </a:spcBef>
              <a:spcAft>
                <a:spcPts val="0"/>
              </a:spcAft>
              <a:buNone/>
            </a:pPr>
            <a:r>
              <a:t/>
            </a:r>
            <a:endParaRPr sz="1140">
              <a:solidFill>
                <a:srgbClr val="22301F"/>
              </a:solidFill>
            </a:endParaRPr>
          </a:p>
          <a:p>
            <a:pPr indent="-320040" lvl="0" marL="457200" marR="0" rtl="0" algn="l">
              <a:lnSpc>
                <a:spcPct val="115000"/>
              </a:lnSpc>
              <a:spcBef>
                <a:spcPts val="0"/>
              </a:spcBef>
              <a:spcAft>
                <a:spcPts val="0"/>
              </a:spcAft>
              <a:buClr>
                <a:srgbClr val="22301F"/>
              </a:buClr>
              <a:buSzPts val="1440"/>
              <a:buFont typeface="Arial"/>
              <a:buChar char="❏"/>
            </a:pPr>
            <a:r>
              <a:rPr b="0" i="0" lang="en-US" sz="1140" u="none" cap="none" strike="noStrike">
                <a:solidFill>
                  <a:srgbClr val="22301F"/>
                </a:solidFill>
                <a:latin typeface="Arial"/>
                <a:ea typeface="Arial"/>
                <a:cs typeface="Arial"/>
                <a:sym typeface="Arial"/>
              </a:rPr>
              <a:t>Proposed landscaping or screening</a:t>
            </a:r>
            <a:endParaRPr b="0" i="0" sz="1140" u="none" cap="none" strike="noStrike">
              <a:solidFill>
                <a:srgbClr val="22301F"/>
              </a:solidFill>
              <a:latin typeface="Arial"/>
              <a:ea typeface="Arial"/>
              <a:cs typeface="Arial"/>
              <a:sym typeface="Arial"/>
            </a:endParaRPr>
          </a:p>
          <a:p>
            <a:pPr indent="0" lvl="0" marL="0" marR="0" rtl="0" algn="l">
              <a:lnSpc>
                <a:spcPct val="115000"/>
              </a:lnSpc>
              <a:spcBef>
                <a:spcPts val="0"/>
              </a:spcBef>
              <a:spcAft>
                <a:spcPts val="0"/>
              </a:spcAft>
              <a:buNone/>
            </a:pPr>
            <a:r>
              <a:t/>
            </a:r>
            <a:endParaRPr sz="1140">
              <a:solidFill>
                <a:srgbClr val="22301F"/>
              </a:solidFill>
            </a:endParaRPr>
          </a:p>
          <a:p>
            <a:pPr indent="-320040" lvl="0" marL="457200" marR="0" rtl="0" algn="l">
              <a:lnSpc>
                <a:spcPct val="115000"/>
              </a:lnSpc>
              <a:spcBef>
                <a:spcPts val="0"/>
              </a:spcBef>
              <a:spcAft>
                <a:spcPts val="0"/>
              </a:spcAft>
              <a:buClr>
                <a:srgbClr val="22301F"/>
              </a:buClr>
              <a:buSzPts val="1440"/>
              <a:buFont typeface="Arial"/>
              <a:buChar char="❏"/>
            </a:pPr>
            <a:r>
              <a:rPr b="0" i="0" lang="en-US" sz="1140" u="none" cap="none" strike="noStrike">
                <a:solidFill>
                  <a:srgbClr val="22301F"/>
                </a:solidFill>
                <a:latin typeface="Arial"/>
                <a:ea typeface="Arial"/>
                <a:cs typeface="Arial"/>
                <a:sym typeface="Arial"/>
              </a:rPr>
              <a:t>Foundation and anchoring approach</a:t>
            </a:r>
            <a:endParaRPr b="0" i="0" sz="1140" u="none" cap="none" strike="noStrike">
              <a:solidFill>
                <a:schemeClr val="dk1"/>
              </a:solidFill>
              <a:latin typeface="Arial"/>
              <a:ea typeface="Arial"/>
              <a:cs typeface="Arial"/>
              <a:sym typeface="Arial"/>
            </a:endParaRPr>
          </a:p>
        </p:txBody>
      </p:sp>
      <p:sp>
        <p:nvSpPr>
          <p:cNvPr id="203" name="Google Shape;203;p8"/>
          <p:cNvSpPr/>
          <p:nvPr/>
        </p:nvSpPr>
        <p:spPr>
          <a:xfrm>
            <a:off x="8211312" y="2142562"/>
            <a:ext cx="3017400" cy="255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2301F"/>
              </a:buClr>
              <a:buSzPts val="1500"/>
              <a:buFont typeface="Arial"/>
              <a:buNone/>
            </a:pPr>
            <a:r>
              <a:rPr b="1" i="0" lang="en-US" sz="1500" u="none" cap="none" strike="noStrike">
                <a:solidFill>
                  <a:srgbClr val="22301F"/>
                </a:solidFill>
                <a:latin typeface="Arial"/>
                <a:ea typeface="Arial"/>
                <a:cs typeface="Arial"/>
                <a:sym typeface="Arial"/>
              </a:rPr>
              <a:t>Recommend </a:t>
            </a:r>
            <a:r>
              <a:rPr b="1" lang="en-US" sz="1500">
                <a:solidFill>
                  <a:srgbClr val="22301F"/>
                </a:solidFill>
              </a:rPr>
              <a:t>B</a:t>
            </a:r>
            <a:r>
              <a:rPr b="1" i="0" lang="en-US" sz="1500" u="none" cap="none" strike="noStrike">
                <a:solidFill>
                  <a:srgbClr val="22301F"/>
                </a:solidFill>
                <a:latin typeface="Arial"/>
                <a:ea typeface="Arial"/>
                <a:cs typeface="Arial"/>
                <a:sym typeface="Arial"/>
              </a:rPr>
              <a:t>oard </a:t>
            </a:r>
            <a:r>
              <a:rPr b="1" lang="en-US" sz="1500">
                <a:solidFill>
                  <a:srgbClr val="22301F"/>
                </a:solidFill>
              </a:rPr>
              <a:t>R</a:t>
            </a:r>
            <a:r>
              <a:rPr b="1" i="0" lang="en-US" sz="1500" u="none" cap="none" strike="noStrike">
                <a:solidFill>
                  <a:srgbClr val="22301F"/>
                </a:solidFill>
                <a:latin typeface="Arial"/>
                <a:ea typeface="Arial"/>
                <a:cs typeface="Arial"/>
                <a:sym typeface="Arial"/>
              </a:rPr>
              <a:t>eview:</a:t>
            </a:r>
            <a:endParaRPr b="0" i="0" sz="1500" u="none" cap="none" strike="noStrike">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2026-06-15T20:17:53Z</dcterms:created>
  <dc:creator>Growing Spaces</dc:creator>
</cp:coreProperties>
</file>