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4"/>
    <p:sldMasterId id="2147483704" r:id="rId5"/>
    <p:sldMasterId id="2147483718" r:id="rId6"/>
  </p:sldMasterIdLst>
  <p:notesMasterIdLst>
    <p:notesMasterId r:id="rId9"/>
  </p:notesMasterIdLst>
  <p:sldIdLst>
    <p:sldId id="270" r:id="rId7"/>
    <p:sldId id="271" r:id="rId8"/>
  </p:sldIdLst>
  <p:sldSz cx="9906000" cy="6858000" type="A4"/>
  <p:notesSz cx="20104100" cy="11309350"/>
  <p:defaultTextStyle>
    <a:defPPr>
      <a:defRPr lang="en-US"/>
    </a:defPPr>
    <a:lvl1pPr marL="0" algn="l" defTabSz="487924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1pPr>
    <a:lvl2pPr marL="243962" algn="l" defTabSz="487924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2pPr>
    <a:lvl3pPr marL="487924" algn="l" defTabSz="487924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3pPr>
    <a:lvl4pPr marL="731886" algn="l" defTabSz="487924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4pPr>
    <a:lvl5pPr marL="975848" algn="l" defTabSz="487924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5pPr>
    <a:lvl6pPr marL="1219810" algn="l" defTabSz="487924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6pPr>
    <a:lvl7pPr marL="1463772" algn="l" defTabSz="487924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7pPr>
    <a:lvl8pPr marL="1707733" algn="l" defTabSz="487924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8pPr>
    <a:lvl9pPr marL="1951695" algn="l" defTabSz="487924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46" userDrawn="1">
          <p15:clr>
            <a:srgbClr val="A4A3A4"/>
          </p15:clr>
        </p15:guide>
        <p15:guide id="2" pos="10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wart McKenzie" initials="SM" lastIdx="6" clrIdx="0">
    <p:extLst>
      <p:ext uri="{19B8F6BF-5375-455C-9EA6-DF929625EA0E}">
        <p15:presenceInfo xmlns:p15="http://schemas.microsoft.com/office/powerpoint/2012/main" userId="S::mckenzies@landcareresearch.co.nz::10ebe1ec-6894-4a8c-ae86-50202b48815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2D9945-7A1A-4EE7-BDC1-879EF03387D1}" v="27" dt="2024-07-01T00:27:07.3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6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560" y="96"/>
      </p:cViewPr>
      <p:guideLst>
        <p:guide orient="horz" pos="1746"/>
        <p:guide pos="106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5A5AED-4534-4575-B882-60E3EA09D32F}" type="datetimeFigureOut">
              <a:rPr lang="en-NZ" smtClean="0"/>
              <a:t>1/07/2025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96150" y="1414463"/>
            <a:ext cx="5511800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340C2-092D-4BF2-8C42-C7196A30795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72997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87924" rtl="0" eaLnBrk="1" latinLnBrk="0" hangingPunct="1">
      <a:defRPr sz="640" kern="1200">
        <a:solidFill>
          <a:schemeClr val="tx1"/>
        </a:solidFill>
        <a:latin typeface="+mn-lt"/>
        <a:ea typeface="+mn-ea"/>
        <a:cs typeface="+mn-cs"/>
      </a:defRPr>
    </a:lvl1pPr>
    <a:lvl2pPr marL="243962" algn="l" defTabSz="487924" rtl="0" eaLnBrk="1" latinLnBrk="0" hangingPunct="1">
      <a:defRPr sz="640" kern="1200">
        <a:solidFill>
          <a:schemeClr val="tx1"/>
        </a:solidFill>
        <a:latin typeface="+mn-lt"/>
        <a:ea typeface="+mn-ea"/>
        <a:cs typeface="+mn-cs"/>
      </a:defRPr>
    </a:lvl2pPr>
    <a:lvl3pPr marL="487924" algn="l" defTabSz="487924" rtl="0" eaLnBrk="1" latinLnBrk="0" hangingPunct="1">
      <a:defRPr sz="640" kern="1200">
        <a:solidFill>
          <a:schemeClr val="tx1"/>
        </a:solidFill>
        <a:latin typeface="+mn-lt"/>
        <a:ea typeface="+mn-ea"/>
        <a:cs typeface="+mn-cs"/>
      </a:defRPr>
    </a:lvl3pPr>
    <a:lvl4pPr marL="731886" algn="l" defTabSz="487924" rtl="0" eaLnBrk="1" latinLnBrk="0" hangingPunct="1">
      <a:defRPr sz="640" kern="1200">
        <a:solidFill>
          <a:schemeClr val="tx1"/>
        </a:solidFill>
        <a:latin typeface="+mn-lt"/>
        <a:ea typeface="+mn-ea"/>
        <a:cs typeface="+mn-cs"/>
      </a:defRPr>
    </a:lvl4pPr>
    <a:lvl5pPr marL="975848" algn="l" defTabSz="487924" rtl="0" eaLnBrk="1" latinLnBrk="0" hangingPunct="1">
      <a:defRPr sz="640" kern="1200">
        <a:solidFill>
          <a:schemeClr val="tx1"/>
        </a:solidFill>
        <a:latin typeface="+mn-lt"/>
        <a:ea typeface="+mn-ea"/>
        <a:cs typeface="+mn-cs"/>
      </a:defRPr>
    </a:lvl5pPr>
    <a:lvl6pPr marL="1219810" algn="l" defTabSz="487924" rtl="0" eaLnBrk="1" latinLnBrk="0" hangingPunct="1">
      <a:defRPr sz="640" kern="1200">
        <a:solidFill>
          <a:schemeClr val="tx1"/>
        </a:solidFill>
        <a:latin typeface="+mn-lt"/>
        <a:ea typeface="+mn-ea"/>
        <a:cs typeface="+mn-cs"/>
      </a:defRPr>
    </a:lvl6pPr>
    <a:lvl7pPr marL="1463772" algn="l" defTabSz="487924" rtl="0" eaLnBrk="1" latinLnBrk="0" hangingPunct="1">
      <a:defRPr sz="640" kern="1200">
        <a:solidFill>
          <a:schemeClr val="tx1"/>
        </a:solidFill>
        <a:latin typeface="+mn-lt"/>
        <a:ea typeface="+mn-ea"/>
        <a:cs typeface="+mn-cs"/>
      </a:defRPr>
    </a:lvl7pPr>
    <a:lvl8pPr marL="1707733" algn="l" defTabSz="487924" rtl="0" eaLnBrk="1" latinLnBrk="0" hangingPunct="1">
      <a:defRPr sz="640" kern="1200">
        <a:solidFill>
          <a:schemeClr val="tx1"/>
        </a:solidFill>
        <a:latin typeface="+mn-lt"/>
        <a:ea typeface="+mn-ea"/>
        <a:cs typeface="+mn-cs"/>
      </a:defRPr>
    </a:lvl8pPr>
    <a:lvl9pPr marL="1951695" algn="l" defTabSz="487924" rtl="0" eaLnBrk="1" latinLnBrk="0" hangingPunct="1">
      <a:defRPr sz="6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296150" y="1414463"/>
            <a:ext cx="5511800" cy="38163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8340C2-092D-4BF2-8C42-C7196A307954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04959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e ye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8943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t Carbon Ze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7516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5 align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AAAB198F-9A21-46DC-B969-A349A404D1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0880000">
            <a:off x="5843553" y="4654798"/>
            <a:ext cx="321654" cy="37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19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b2d align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F1704F63-1486-4DE3-A3FA-33D02B36CA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0880000">
            <a:off x="5843553" y="4654798"/>
            <a:ext cx="321654" cy="37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357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t Carbon Ze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745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www.toitu.co.nz/what-we-offer/carbon-management/summary-of-toitu-carbon-programmes-standard#boundary" TargetMode="External"/><Relationship Id="rId4" Type="http://schemas.openxmlformats.org/officeDocument/2006/relationships/hyperlink" Target="https://www.toitu.co.nz/what-we-offer/carbon-management/summary-of-toitu-carbon-programmes-standard" TargetMode="External"/><Relationship Id="rId9" Type="http://schemas.openxmlformats.org/officeDocument/2006/relationships/image" Target="../media/image5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hyperlink" Target="https://www.toitu.co.nz/what-we-offer/carbon-management/summary-of-toitu-carbon-programmes-standard#boundary" TargetMode="Externa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oitu.co.nz/what-we-offer/carbon-management/summary-of-toitu-carbon-programmes-standard" TargetMode="External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image" Target="../media/image4.png"/><Relationship Id="rId4" Type="http://schemas.openxmlformats.org/officeDocument/2006/relationships/theme" Target="../theme/theme2.xml"/><Relationship Id="rId9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D487E38-3A30-B249-9CE4-FB25C9702B0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44656" y="517754"/>
            <a:ext cx="10216219" cy="643663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D4A28EC6-8DA4-4033-825F-13B66A16663C}"/>
              </a:ext>
            </a:extLst>
          </p:cNvPr>
          <p:cNvGrpSpPr/>
          <p:nvPr userDrawn="1"/>
        </p:nvGrpSpPr>
        <p:grpSpPr>
          <a:xfrm>
            <a:off x="651887" y="2457055"/>
            <a:ext cx="8650908" cy="3298076"/>
            <a:chOff x="651887" y="2333930"/>
            <a:chExt cx="8650908" cy="3298076"/>
          </a:xfrm>
        </p:grpSpPr>
        <p:sp>
          <p:nvSpPr>
            <p:cNvPr id="4" name="Text Placeholder 2">
              <a:extLst>
                <a:ext uri="{FF2B5EF4-FFF2-40B4-BE49-F238E27FC236}">
                  <a16:creationId xmlns:a16="http://schemas.microsoft.com/office/drawing/2014/main" id="{3A625CFA-0DC7-4AFE-BE84-36E96083C5B6}"/>
                </a:ext>
              </a:extLst>
            </p:cNvPr>
            <p:cNvSpPr txBox="1">
              <a:spLocks/>
            </p:cNvSpPr>
            <p:nvPr/>
          </p:nvSpPr>
          <p:spPr>
            <a:xfrm>
              <a:off x="651887" y="3029709"/>
              <a:ext cx="2499070" cy="449664"/>
            </a:xfrm>
            <a:prstGeom prst="rect">
              <a:avLst/>
            </a:prstGeom>
          </p:spPr>
          <p:txBody>
            <a:bodyPr vert="horz" lIns="45056" tIns="22528" rIns="45056" bIns="22528" rtlCol="0" anchor="t">
              <a:normAutofit/>
            </a:bodyPr>
            <a:lstStyle>
              <a:lvl1pPr marL="0" eaLnBrk="1" hangingPunct="1">
                <a:defRPr sz="3700" spc="300">
                  <a:latin typeface="+mn-lt"/>
                  <a:ea typeface="+mn-ea"/>
                  <a:cs typeface="+mn-cs"/>
                </a:defRPr>
              </a:lvl1pPr>
              <a:lvl2pPr marL="457200" eaLnBrk="1" hangingPunct="1">
                <a:defRPr>
                  <a:latin typeface="+mn-lt"/>
                  <a:ea typeface="+mn-ea"/>
                  <a:cs typeface="+mn-cs"/>
                </a:defRPr>
              </a:lvl2pPr>
              <a:lvl3pPr marL="914400" eaLnBrk="1" hangingPunct="1">
                <a:defRPr>
                  <a:latin typeface="+mn-lt"/>
                  <a:ea typeface="+mn-ea"/>
                  <a:cs typeface="+mn-cs"/>
                </a:defRPr>
              </a:lvl3pPr>
              <a:lvl4pPr marL="1371600" eaLnBrk="1" hangingPunct="1">
                <a:defRPr>
                  <a:latin typeface="+mn-lt"/>
                  <a:ea typeface="+mn-ea"/>
                  <a:cs typeface="+mn-cs"/>
                </a:defRPr>
              </a:lvl4pPr>
              <a:lvl5pPr marL="1828800" eaLnBrk="1" hangingPunct="1">
                <a:defRPr>
                  <a:latin typeface="+mn-lt"/>
                  <a:ea typeface="+mn-ea"/>
                  <a:cs typeface="+mn-cs"/>
                </a:defRPr>
              </a:lvl5pPr>
              <a:lvl6pPr marL="2286000" eaLnBrk="1" hangingPunct="1">
                <a:defRPr>
                  <a:latin typeface="+mn-lt"/>
                  <a:ea typeface="+mn-ea"/>
                  <a:cs typeface="+mn-cs"/>
                </a:defRPr>
              </a:lvl6pPr>
              <a:lvl7pPr marL="2743200" eaLnBrk="1" hangingPunct="1">
                <a:defRPr>
                  <a:latin typeface="+mn-lt"/>
                  <a:ea typeface="+mn-ea"/>
                  <a:cs typeface="+mn-cs"/>
                </a:defRPr>
              </a:lvl7pPr>
              <a:lvl8pPr marL="3200400" eaLnBrk="1" hangingPunct="1">
                <a:defRPr>
                  <a:latin typeface="+mn-lt"/>
                  <a:ea typeface="+mn-ea"/>
                  <a:cs typeface="+mn-cs"/>
                </a:defRPr>
              </a:lvl8pPr>
              <a:lvl9pPr marL="3657600" eaLnBrk="1" hangingPunct="1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Aft>
                  <a:spcPts val="600"/>
                </a:spcAft>
              </a:pPr>
              <a:r>
                <a:rPr lang="en-NZ" sz="900" kern="100" spc="0">
                  <a:solidFill>
                    <a:sysClr val="windowText" lastClr="000000"/>
                  </a:solidFill>
                </a:rPr>
                <a:t>Measured emissions to </a:t>
              </a:r>
              <a:r>
                <a:rPr lang="en-NZ" sz="900" b="1" kern="100" spc="0">
                  <a:solidFill>
                    <a:sysClr val="windowText" lastClr="000000"/>
                  </a:solidFill>
                </a:rPr>
                <a:t>ISO 14064-1:2018</a:t>
              </a:r>
              <a:r>
                <a:rPr lang="en-NZ" sz="900" kern="100" spc="0">
                  <a:solidFill>
                    <a:sysClr val="windowText" lastClr="000000"/>
                  </a:solidFill>
                </a:rPr>
                <a:t> and </a:t>
              </a:r>
              <a:r>
                <a:rPr lang="en-NZ" sz="900" b="1" u="none" kern="100" spc="0">
                  <a:solidFill>
                    <a:schemeClr val="tx1"/>
                  </a:solidFill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Toitū requirements</a:t>
              </a:r>
              <a:endParaRPr lang="en-NZ" sz="900" b="1" kern="100" spc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" name="Text Placeholder 2">
              <a:extLst>
                <a:ext uri="{FF2B5EF4-FFF2-40B4-BE49-F238E27FC236}">
                  <a16:creationId xmlns:a16="http://schemas.microsoft.com/office/drawing/2014/main" id="{A12BA05C-C651-4249-950D-9FE5F80258B0}"/>
                </a:ext>
              </a:extLst>
            </p:cNvPr>
            <p:cNvSpPr txBox="1">
              <a:spLocks/>
            </p:cNvSpPr>
            <p:nvPr/>
          </p:nvSpPr>
          <p:spPr>
            <a:xfrm>
              <a:off x="4045297" y="3029709"/>
              <a:ext cx="1844470" cy="420459"/>
            </a:xfrm>
            <a:prstGeom prst="rect">
              <a:avLst/>
            </a:prstGeom>
          </p:spPr>
          <p:txBody>
            <a:bodyPr vert="horz" lIns="45056" tIns="22528" rIns="45056" bIns="22528" rtlCol="0" anchor="t">
              <a:noAutofit/>
            </a:bodyPr>
            <a:lstStyle>
              <a:lvl1pPr marL="0" eaLnBrk="1" hangingPunct="1">
                <a:defRPr sz="3700" spc="300">
                  <a:latin typeface="+mn-lt"/>
                  <a:ea typeface="+mn-ea"/>
                  <a:cs typeface="+mn-cs"/>
                </a:defRPr>
              </a:lvl1pPr>
              <a:lvl2pPr marL="457200" eaLnBrk="1" hangingPunct="1">
                <a:defRPr>
                  <a:latin typeface="+mn-lt"/>
                  <a:ea typeface="+mn-ea"/>
                  <a:cs typeface="+mn-cs"/>
                </a:defRPr>
              </a:lvl2pPr>
              <a:lvl3pPr marL="914400" eaLnBrk="1" hangingPunct="1">
                <a:defRPr>
                  <a:latin typeface="+mn-lt"/>
                  <a:ea typeface="+mn-ea"/>
                  <a:cs typeface="+mn-cs"/>
                </a:defRPr>
              </a:lvl3pPr>
              <a:lvl4pPr marL="1371600" eaLnBrk="1" hangingPunct="1">
                <a:defRPr>
                  <a:latin typeface="+mn-lt"/>
                  <a:ea typeface="+mn-ea"/>
                  <a:cs typeface="+mn-cs"/>
                </a:defRPr>
              </a:lvl4pPr>
              <a:lvl5pPr marL="1828800" eaLnBrk="1" hangingPunct="1">
                <a:defRPr>
                  <a:latin typeface="+mn-lt"/>
                  <a:ea typeface="+mn-ea"/>
                  <a:cs typeface="+mn-cs"/>
                </a:defRPr>
              </a:lvl5pPr>
              <a:lvl6pPr marL="2286000" eaLnBrk="1" hangingPunct="1">
                <a:defRPr>
                  <a:latin typeface="+mn-lt"/>
                  <a:ea typeface="+mn-ea"/>
                  <a:cs typeface="+mn-cs"/>
                </a:defRPr>
              </a:lvl6pPr>
              <a:lvl7pPr marL="2743200" eaLnBrk="1" hangingPunct="1">
                <a:defRPr>
                  <a:latin typeface="+mn-lt"/>
                  <a:ea typeface="+mn-ea"/>
                  <a:cs typeface="+mn-cs"/>
                </a:defRPr>
              </a:lvl7pPr>
              <a:lvl8pPr marL="3200400" eaLnBrk="1" hangingPunct="1">
                <a:defRPr>
                  <a:latin typeface="+mn-lt"/>
                  <a:ea typeface="+mn-ea"/>
                  <a:cs typeface="+mn-cs"/>
                </a:defRPr>
              </a:lvl8pPr>
              <a:lvl9pPr marL="3657600" eaLnBrk="1" hangingPunct="1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Aft>
                  <a:spcPts val="600"/>
                </a:spcAft>
              </a:pPr>
              <a:r>
                <a:rPr lang="en-NZ" sz="900" kern="100" spc="0">
                  <a:solidFill>
                    <a:sysClr val="windowText" lastClr="000000"/>
                  </a:solidFill>
                </a:rPr>
                <a:t>Committed to managing and reducing against </a:t>
              </a:r>
              <a:r>
                <a:rPr lang="en-NZ" sz="900" b="1" u="none" kern="100" spc="0">
                  <a:solidFill>
                    <a:schemeClr val="tx1"/>
                  </a:solidFill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Toitū requirements</a:t>
              </a:r>
              <a:endParaRPr lang="en-NZ" sz="900" b="1" kern="100" spc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" name="Text Placeholder 2">
              <a:extLst>
                <a:ext uri="{FF2B5EF4-FFF2-40B4-BE49-F238E27FC236}">
                  <a16:creationId xmlns:a16="http://schemas.microsoft.com/office/drawing/2014/main" id="{BA2C3168-C0E1-449F-B62E-4719C5740B32}"/>
                </a:ext>
              </a:extLst>
            </p:cNvPr>
            <p:cNvSpPr txBox="1">
              <a:spLocks/>
            </p:cNvSpPr>
            <p:nvPr/>
          </p:nvSpPr>
          <p:spPr>
            <a:xfrm>
              <a:off x="6748180" y="3029709"/>
              <a:ext cx="2554615" cy="550404"/>
            </a:xfrm>
            <a:prstGeom prst="rect">
              <a:avLst/>
            </a:prstGeom>
          </p:spPr>
          <p:txBody>
            <a:bodyPr vert="horz" lIns="45056" tIns="22528" rIns="45056" bIns="22528" rtlCol="0" anchor="t">
              <a:normAutofit/>
            </a:bodyPr>
            <a:lstStyle>
              <a:lvl1pPr marL="0" eaLnBrk="1" hangingPunct="1">
                <a:defRPr sz="3700" spc="300">
                  <a:latin typeface="+mn-lt"/>
                  <a:ea typeface="+mn-ea"/>
                  <a:cs typeface="+mn-cs"/>
                </a:defRPr>
              </a:lvl1pPr>
              <a:lvl2pPr marL="457200" eaLnBrk="1" hangingPunct="1">
                <a:defRPr>
                  <a:latin typeface="+mn-lt"/>
                  <a:ea typeface="+mn-ea"/>
                  <a:cs typeface="+mn-cs"/>
                </a:defRPr>
              </a:lvl2pPr>
              <a:lvl3pPr marL="914400" eaLnBrk="1" hangingPunct="1">
                <a:defRPr>
                  <a:latin typeface="+mn-lt"/>
                  <a:ea typeface="+mn-ea"/>
                  <a:cs typeface="+mn-cs"/>
                </a:defRPr>
              </a:lvl3pPr>
              <a:lvl4pPr marL="1371600" eaLnBrk="1" hangingPunct="1">
                <a:defRPr>
                  <a:latin typeface="+mn-lt"/>
                  <a:ea typeface="+mn-ea"/>
                  <a:cs typeface="+mn-cs"/>
                </a:defRPr>
              </a:lvl4pPr>
              <a:lvl5pPr marL="1828800" eaLnBrk="1" hangingPunct="1">
                <a:defRPr>
                  <a:latin typeface="+mn-lt"/>
                  <a:ea typeface="+mn-ea"/>
                  <a:cs typeface="+mn-cs"/>
                </a:defRPr>
              </a:lvl5pPr>
              <a:lvl6pPr marL="2286000" eaLnBrk="1" hangingPunct="1">
                <a:defRPr>
                  <a:latin typeface="+mn-lt"/>
                  <a:ea typeface="+mn-ea"/>
                  <a:cs typeface="+mn-cs"/>
                </a:defRPr>
              </a:lvl6pPr>
              <a:lvl7pPr marL="2743200" eaLnBrk="1" hangingPunct="1">
                <a:defRPr>
                  <a:latin typeface="+mn-lt"/>
                  <a:ea typeface="+mn-ea"/>
                  <a:cs typeface="+mn-cs"/>
                </a:defRPr>
              </a:lvl7pPr>
              <a:lvl8pPr marL="3200400" eaLnBrk="1" hangingPunct="1">
                <a:defRPr>
                  <a:latin typeface="+mn-lt"/>
                  <a:ea typeface="+mn-ea"/>
                  <a:cs typeface="+mn-cs"/>
                </a:defRPr>
              </a:lvl8pPr>
              <a:lvl9pPr marL="3657600" eaLnBrk="1" hangingPunct="1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Aft>
                  <a:spcPts val="600"/>
                </a:spcAft>
              </a:pPr>
              <a:r>
                <a:rPr lang="en-NZ" sz="900" b="1" kern="100" spc="0">
                  <a:solidFill>
                    <a:sysClr val="windowText" lastClr="000000"/>
                  </a:solidFill>
                </a:rPr>
                <a:t>Compensated</a:t>
              </a:r>
              <a:r>
                <a:rPr lang="en-NZ" sz="900" kern="100" spc="0">
                  <a:solidFill>
                    <a:sysClr val="windowText" lastClr="000000"/>
                  </a:solidFill>
                </a:rPr>
                <a:t> remaining emissions following </a:t>
              </a:r>
              <a:r>
                <a:rPr lang="en-NZ" sz="900" b="1" u="none" kern="100" spc="0">
                  <a:solidFill>
                    <a:schemeClr val="tx1"/>
                  </a:solidFill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Toitū requirements </a:t>
              </a:r>
              <a:r>
                <a:rPr lang="en-NZ" sz="900" kern="100" spc="0">
                  <a:solidFill>
                    <a:sysClr val="windowText" lastClr="000000"/>
                  </a:solidFill>
                </a:rPr>
                <a:t>and covering minimum of </a:t>
              </a:r>
              <a:r>
                <a:rPr lang="en-NZ" sz="900" b="1" kern="100" spc="0">
                  <a:solidFill>
                    <a:schemeClr val="tx1"/>
                  </a:solidFill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total Toitū boundary</a:t>
              </a:r>
              <a:endParaRPr lang="en-NZ" sz="900" b="1" kern="100" spc="0">
                <a:solidFill>
                  <a:schemeClr val="tx1"/>
                </a:solidFill>
              </a:endParaRPr>
            </a:p>
          </p:txBody>
        </p:sp>
        <p:pic>
          <p:nvPicPr>
            <p:cNvPr id="8" name="Picture 7" descr="A picture containing icon&#10;&#10;Description automatically generated">
              <a:extLst>
                <a:ext uri="{FF2B5EF4-FFF2-40B4-BE49-F238E27FC236}">
                  <a16:creationId xmlns:a16="http://schemas.microsoft.com/office/drawing/2014/main" id="{9BD26D2B-FFD2-468E-9C76-844D2E5B16D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7969" y="2348444"/>
              <a:ext cx="546906" cy="546906"/>
            </a:xfrm>
            <a:prstGeom prst="rect">
              <a:avLst/>
            </a:prstGeom>
          </p:spPr>
        </p:pic>
        <p:pic>
          <p:nvPicPr>
            <p:cNvPr id="9" name="Picture 8" descr="A picture containing dark&#10;&#10;Description automatically generated">
              <a:extLst>
                <a:ext uri="{FF2B5EF4-FFF2-40B4-BE49-F238E27FC236}">
                  <a16:creationId xmlns:a16="http://schemas.microsoft.com/office/drawing/2014/main" id="{15BA9B7F-BF5C-4253-B39E-7F0F0899215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4079" y="2364318"/>
              <a:ext cx="546906" cy="546906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2DAA293F-F51B-43EF-8059-207DA04911C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9263" y="2333930"/>
              <a:ext cx="572448" cy="572980"/>
            </a:xfrm>
            <a:prstGeom prst="rect">
              <a:avLst/>
            </a:prstGeom>
          </p:spPr>
        </p:pic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8256F00-CC52-4967-9B7F-4C6657F7E50B}"/>
                </a:ext>
              </a:extLst>
            </p:cNvPr>
            <p:cNvCxnSpPr>
              <a:cxnSpLocks/>
            </p:cNvCxnSpPr>
            <p:nvPr/>
          </p:nvCxnSpPr>
          <p:spPr>
            <a:xfrm>
              <a:off x="3436656" y="2464904"/>
              <a:ext cx="0" cy="3167102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4B9C194-BCFF-4274-B3D0-AB2016620EB3}"/>
                </a:ext>
              </a:extLst>
            </p:cNvPr>
            <p:cNvCxnSpPr>
              <a:cxnSpLocks/>
            </p:cNvCxnSpPr>
            <p:nvPr/>
          </p:nvCxnSpPr>
          <p:spPr>
            <a:xfrm>
              <a:off x="6495714" y="2464904"/>
              <a:ext cx="0" cy="315915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 Placeholder 2">
              <a:extLst>
                <a:ext uri="{FF2B5EF4-FFF2-40B4-BE49-F238E27FC236}">
                  <a16:creationId xmlns:a16="http://schemas.microsoft.com/office/drawing/2014/main" id="{14C84B9D-8F41-419A-AD0F-768FE165AF58}"/>
                </a:ext>
              </a:extLst>
            </p:cNvPr>
            <p:cNvSpPr txBox="1">
              <a:spLocks/>
            </p:cNvSpPr>
            <p:nvPr/>
          </p:nvSpPr>
          <p:spPr>
            <a:xfrm>
              <a:off x="651888" y="3684059"/>
              <a:ext cx="2499068" cy="1762890"/>
            </a:xfrm>
            <a:prstGeom prst="rect">
              <a:avLst/>
            </a:prstGeom>
          </p:spPr>
          <p:txBody>
            <a:bodyPr vert="horz" lIns="45056" tIns="22528" rIns="45056" bIns="22528" rtlCol="0" anchor="t">
              <a:noAutofit/>
            </a:bodyPr>
            <a:lstStyle>
              <a:lvl1pPr marL="0" eaLnBrk="1" hangingPunct="1">
                <a:defRPr sz="3700" spc="300">
                  <a:latin typeface="+mn-lt"/>
                  <a:ea typeface="+mn-ea"/>
                  <a:cs typeface="+mn-cs"/>
                </a:defRPr>
              </a:lvl1pPr>
              <a:lvl2pPr marL="457200" eaLnBrk="1" hangingPunct="1">
                <a:defRPr>
                  <a:latin typeface="+mn-lt"/>
                  <a:ea typeface="+mn-ea"/>
                  <a:cs typeface="+mn-cs"/>
                </a:defRPr>
              </a:lvl2pPr>
              <a:lvl3pPr marL="914400" eaLnBrk="1" hangingPunct="1">
                <a:defRPr>
                  <a:latin typeface="+mn-lt"/>
                  <a:ea typeface="+mn-ea"/>
                  <a:cs typeface="+mn-cs"/>
                </a:defRPr>
              </a:lvl3pPr>
              <a:lvl4pPr marL="1371600" eaLnBrk="1" hangingPunct="1">
                <a:defRPr>
                  <a:latin typeface="+mn-lt"/>
                  <a:ea typeface="+mn-ea"/>
                  <a:cs typeface="+mn-cs"/>
                </a:defRPr>
              </a:lvl4pPr>
              <a:lvl5pPr marL="1828800" eaLnBrk="1" hangingPunct="1">
                <a:defRPr>
                  <a:latin typeface="+mn-lt"/>
                  <a:ea typeface="+mn-ea"/>
                  <a:cs typeface="+mn-cs"/>
                </a:defRPr>
              </a:lvl5pPr>
              <a:lvl6pPr marL="2286000" eaLnBrk="1" hangingPunct="1">
                <a:defRPr>
                  <a:latin typeface="+mn-lt"/>
                  <a:ea typeface="+mn-ea"/>
                  <a:cs typeface="+mn-cs"/>
                </a:defRPr>
              </a:lvl6pPr>
              <a:lvl7pPr marL="2743200" eaLnBrk="1" hangingPunct="1">
                <a:defRPr>
                  <a:latin typeface="+mn-lt"/>
                  <a:ea typeface="+mn-ea"/>
                  <a:cs typeface="+mn-cs"/>
                </a:defRPr>
              </a:lvl7pPr>
              <a:lvl8pPr marL="3200400" eaLnBrk="1" hangingPunct="1">
                <a:defRPr>
                  <a:latin typeface="+mn-lt"/>
                  <a:ea typeface="+mn-ea"/>
                  <a:cs typeface="+mn-cs"/>
                </a:defRPr>
              </a:lvl8pPr>
              <a:lvl9pPr marL="3657600" eaLnBrk="1" hangingPunct="1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Aft>
                  <a:spcPts val="600"/>
                </a:spcAft>
              </a:pPr>
              <a:r>
                <a:rPr lang="en-NZ" sz="800" b="1"/>
                <a:t>ACHIEVEMENT CLAIMS</a:t>
              </a:r>
            </a:p>
          </p:txBody>
        </p:sp>
        <p:sp>
          <p:nvSpPr>
            <p:cNvPr id="15" name="Text Placeholder 2">
              <a:extLst>
                <a:ext uri="{FF2B5EF4-FFF2-40B4-BE49-F238E27FC236}">
                  <a16:creationId xmlns:a16="http://schemas.microsoft.com/office/drawing/2014/main" id="{8DD4291E-F71C-49AA-A4F6-995D6946B712}"/>
                </a:ext>
              </a:extLst>
            </p:cNvPr>
            <p:cNvSpPr txBox="1">
              <a:spLocks/>
            </p:cNvSpPr>
            <p:nvPr/>
          </p:nvSpPr>
          <p:spPr>
            <a:xfrm>
              <a:off x="6917806" y="3685073"/>
              <a:ext cx="2215362" cy="1761623"/>
            </a:xfrm>
            <a:prstGeom prst="rect">
              <a:avLst/>
            </a:prstGeom>
          </p:spPr>
          <p:txBody>
            <a:bodyPr vert="horz" lIns="45056" tIns="22528" rIns="45056" bIns="22528" rtlCol="0" anchor="t">
              <a:noAutofit/>
            </a:bodyPr>
            <a:lstStyle>
              <a:lvl1pPr marL="0" eaLnBrk="1" hangingPunct="1">
                <a:defRPr sz="3700" spc="300">
                  <a:latin typeface="+mn-lt"/>
                  <a:ea typeface="+mn-ea"/>
                  <a:cs typeface="+mn-cs"/>
                </a:defRPr>
              </a:lvl1pPr>
              <a:lvl2pPr marL="457200" eaLnBrk="1" hangingPunct="1">
                <a:defRPr>
                  <a:latin typeface="+mn-lt"/>
                  <a:ea typeface="+mn-ea"/>
                  <a:cs typeface="+mn-cs"/>
                </a:defRPr>
              </a:lvl2pPr>
              <a:lvl3pPr marL="914400" eaLnBrk="1" hangingPunct="1">
                <a:defRPr>
                  <a:latin typeface="+mn-lt"/>
                  <a:ea typeface="+mn-ea"/>
                  <a:cs typeface="+mn-cs"/>
                </a:defRPr>
              </a:lvl3pPr>
              <a:lvl4pPr marL="1371600" eaLnBrk="1" hangingPunct="1">
                <a:defRPr>
                  <a:latin typeface="+mn-lt"/>
                  <a:ea typeface="+mn-ea"/>
                  <a:cs typeface="+mn-cs"/>
                </a:defRPr>
              </a:lvl4pPr>
              <a:lvl5pPr marL="1828800" eaLnBrk="1" hangingPunct="1">
                <a:defRPr>
                  <a:latin typeface="+mn-lt"/>
                  <a:ea typeface="+mn-ea"/>
                  <a:cs typeface="+mn-cs"/>
                </a:defRPr>
              </a:lvl5pPr>
              <a:lvl6pPr marL="2286000" eaLnBrk="1" hangingPunct="1">
                <a:defRPr>
                  <a:latin typeface="+mn-lt"/>
                  <a:ea typeface="+mn-ea"/>
                  <a:cs typeface="+mn-cs"/>
                </a:defRPr>
              </a:lvl6pPr>
              <a:lvl7pPr marL="2743200" eaLnBrk="1" hangingPunct="1">
                <a:defRPr>
                  <a:latin typeface="+mn-lt"/>
                  <a:ea typeface="+mn-ea"/>
                  <a:cs typeface="+mn-cs"/>
                </a:defRPr>
              </a:lvl7pPr>
              <a:lvl8pPr marL="3200400" eaLnBrk="1" hangingPunct="1">
                <a:defRPr>
                  <a:latin typeface="+mn-lt"/>
                  <a:ea typeface="+mn-ea"/>
                  <a:cs typeface="+mn-cs"/>
                </a:defRPr>
              </a:lvl8pPr>
              <a:lvl9pPr marL="3657600" eaLnBrk="1" hangingPunct="1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Aft>
                  <a:spcPts val="600"/>
                </a:spcAft>
              </a:pPr>
              <a:r>
                <a:rPr lang="en-NZ" sz="800" b="1"/>
                <a:t>ACHIEVEMENT CLAIMS</a:t>
              </a:r>
              <a:endParaRPr lang="en-NZ" sz="800" spc="0">
                <a:latin typeface="Toitu Light" pitchFamily="2" charset="77"/>
              </a:endParaRPr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4F1A9B0D-1886-403F-95D3-52DACC5DC1F3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73500" y="96079"/>
            <a:ext cx="967790" cy="1254542"/>
          </a:xfrm>
          <a:prstGeom prst="rect">
            <a:avLst/>
          </a:prstGeom>
        </p:spPr>
      </p:pic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6973814F-6A92-4DB0-9386-41E0B32BD4FE}"/>
              </a:ext>
            </a:extLst>
          </p:cNvPr>
          <p:cNvSpPr txBox="1">
            <a:spLocks/>
          </p:cNvSpPr>
          <p:nvPr userDrawn="1"/>
        </p:nvSpPr>
        <p:spPr>
          <a:xfrm>
            <a:off x="3694845" y="3810119"/>
            <a:ext cx="2516309" cy="733512"/>
          </a:xfrm>
          <a:prstGeom prst="rect">
            <a:avLst/>
          </a:prstGeom>
        </p:spPr>
        <p:txBody>
          <a:bodyPr vert="horz" lIns="45056" tIns="22528" rIns="45056" bIns="22528" rtlCol="0" anchor="t">
            <a:noAutofit/>
          </a:bodyPr>
          <a:lstStyle>
            <a:lvl1pPr marL="0" eaLnBrk="1" hangingPunct="1">
              <a:defRPr sz="3700" spc="300">
                <a:latin typeface="+mn-lt"/>
                <a:ea typeface="+mn-ea"/>
                <a:cs typeface="+mn-cs"/>
              </a:defRPr>
            </a:lvl1pPr>
            <a:lvl2pPr marL="457200" eaLnBrk="1" hangingPunct="1">
              <a:defRPr>
                <a:latin typeface="+mn-lt"/>
                <a:ea typeface="+mn-ea"/>
                <a:cs typeface="+mn-cs"/>
              </a:defRPr>
            </a:lvl2pPr>
            <a:lvl3pPr marL="914400" eaLnBrk="1" hangingPunct="1">
              <a:defRPr>
                <a:latin typeface="+mn-lt"/>
                <a:ea typeface="+mn-ea"/>
                <a:cs typeface="+mn-cs"/>
              </a:defRPr>
            </a:lvl3pPr>
            <a:lvl4pPr marL="1371600" eaLnBrk="1" hangingPunct="1">
              <a:defRPr>
                <a:latin typeface="+mn-lt"/>
                <a:ea typeface="+mn-ea"/>
                <a:cs typeface="+mn-cs"/>
              </a:defRPr>
            </a:lvl4pPr>
            <a:lvl5pPr marL="1828800" eaLnBrk="1" hangingPunct="1">
              <a:defRPr>
                <a:latin typeface="+mn-lt"/>
                <a:ea typeface="+mn-ea"/>
                <a:cs typeface="+mn-cs"/>
              </a:defRPr>
            </a:lvl5pPr>
            <a:lvl6pPr marL="2286000" eaLnBrk="1" hangingPunct="1">
              <a:defRPr>
                <a:latin typeface="+mn-lt"/>
                <a:ea typeface="+mn-ea"/>
                <a:cs typeface="+mn-cs"/>
              </a:defRPr>
            </a:lvl6pPr>
            <a:lvl7pPr marL="2743200" eaLnBrk="1" hangingPunct="1">
              <a:defRPr>
                <a:latin typeface="+mn-lt"/>
                <a:ea typeface="+mn-ea"/>
                <a:cs typeface="+mn-cs"/>
              </a:defRPr>
            </a:lvl7pPr>
            <a:lvl8pPr marL="3200400" eaLnBrk="1" hangingPunct="1">
              <a:defRPr>
                <a:latin typeface="+mn-lt"/>
                <a:ea typeface="+mn-ea"/>
                <a:cs typeface="+mn-cs"/>
              </a:defRPr>
            </a:lvl8pPr>
            <a:lvl9pPr marL="3657600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NZ" sz="800" b="1"/>
              <a:t>COMMITMENT CLAIMS</a:t>
            </a:r>
          </a:p>
        </p:txBody>
      </p:sp>
    </p:spTree>
    <p:extLst>
      <p:ext uri="{BB962C8B-B14F-4D97-AF65-F5344CB8AC3E}">
        <p14:creationId xmlns:p14="http://schemas.microsoft.com/office/powerpoint/2010/main" val="3440762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txStyles>
    <p:titleStyle>
      <a:lvl1pPr eaLnBrk="1" hangingPunct="1">
        <a:defRPr sz="2661" spc="148">
          <a:latin typeface="+mj-lt"/>
          <a:ea typeface="+mj-ea"/>
          <a:cs typeface="+mj-cs"/>
        </a:defRPr>
      </a:lvl1pPr>
    </p:titleStyle>
    <p:bodyStyle>
      <a:lvl1pPr marL="0" eaLnBrk="1" hangingPunct="1">
        <a:defRPr sz="1823" spc="148">
          <a:latin typeface="+mn-lt"/>
          <a:ea typeface="+mn-ea"/>
          <a:cs typeface="+mn-cs"/>
        </a:defRPr>
      </a:lvl1pPr>
      <a:lvl2pPr marL="225262" eaLnBrk="1" hangingPunct="1">
        <a:defRPr>
          <a:latin typeface="+mn-lt"/>
          <a:ea typeface="+mn-ea"/>
          <a:cs typeface="+mn-cs"/>
        </a:defRPr>
      </a:lvl2pPr>
      <a:lvl3pPr marL="450525" eaLnBrk="1" hangingPunct="1">
        <a:defRPr>
          <a:latin typeface="+mn-lt"/>
          <a:ea typeface="+mn-ea"/>
          <a:cs typeface="+mn-cs"/>
        </a:defRPr>
      </a:lvl3pPr>
      <a:lvl4pPr marL="675787" eaLnBrk="1" hangingPunct="1">
        <a:defRPr>
          <a:latin typeface="+mn-lt"/>
          <a:ea typeface="+mn-ea"/>
          <a:cs typeface="+mn-cs"/>
        </a:defRPr>
      </a:lvl4pPr>
      <a:lvl5pPr marL="901050" eaLnBrk="1" hangingPunct="1">
        <a:defRPr>
          <a:latin typeface="+mn-lt"/>
          <a:ea typeface="+mn-ea"/>
          <a:cs typeface="+mn-cs"/>
        </a:defRPr>
      </a:lvl5pPr>
      <a:lvl6pPr marL="1126312" eaLnBrk="1" hangingPunct="1">
        <a:defRPr>
          <a:latin typeface="+mn-lt"/>
          <a:ea typeface="+mn-ea"/>
          <a:cs typeface="+mn-cs"/>
        </a:defRPr>
      </a:lvl6pPr>
      <a:lvl7pPr marL="1351575" eaLnBrk="1" hangingPunct="1">
        <a:defRPr>
          <a:latin typeface="+mn-lt"/>
          <a:ea typeface="+mn-ea"/>
          <a:cs typeface="+mn-cs"/>
        </a:defRPr>
      </a:lvl7pPr>
      <a:lvl8pPr marL="1576837" eaLnBrk="1" hangingPunct="1">
        <a:defRPr>
          <a:latin typeface="+mn-lt"/>
          <a:ea typeface="+mn-ea"/>
          <a:cs typeface="+mn-cs"/>
        </a:defRPr>
      </a:lvl8pPr>
      <a:lvl9pPr marL="18021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25262" eaLnBrk="1" hangingPunct="1">
        <a:defRPr>
          <a:latin typeface="+mn-lt"/>
          <a:ea typeface="+mn-ea"/>
          <a:cs typeface="+mn-cs"/>
        </a:defRPr>
      </a:lvl2pPr>
      <a:lvl3pPr marL="450525" eaLnBrk="1" hangingPunct="1">
        <a:defRPr>
          <a:latin typeface="+mn-lt"/>
          <a:ea typeface="+mn-ea"/>
          <a:cs typeface="+mn-cs"/>
        </a:defRPr>
      </a:lvl3pPr>
      <a:lvl4pPr marL="675787" eaLnBrk="1" hangingPunct="1">
        <a:defRPr>
          <a:latin typeface="+mn-lt"/>
          <a:ea typeface="+mn-ea"/>
          <a:cs typeface="+mn-cs"/>
        </a:defRPr>
      </a:lvl4pPr>
      <a:lvl5pPr marL="901050" eaLnBrk="1" hangingPunct="1">
        <a:defRPr>
          <a:latin typeface="+mn-lt"/>
          <a:ea typeface="+mn-ea"/>
          <a:cs typeface="+mn-cs"/>
        </a:defRPr>
      </a:lvl5pPr>
      <a:lvl6pPr marL="1126312" eaLnBrk="1" hangingPunct="1">
        <a:defRPr>
          <a:latin typeface="+mn-lt"/>
          <a:ea typeface="+mn-ea"/>
          <a:cs typeface="+mn-cs"/>
        </a:defRPr>
      </a:lvl6pPr>
      <a:lvl7pPr marL="1351575" eaLnBrk="1" hangingPunct="1">
        <a:defRPr>
          <a:latin typeface="+mn-lt"/>
          <a:ea typeface="+mn-ea"/>
          <a:cs typeface="+mn-cs"/>
        </a:defRPr>
      </a:lvl7pPr>
      <a:lvl8pPr marL="1576837" eaLnBrk="1" hangingPunct="1">
        <a:defRPr>
          <a:latin typeface="+mn-lt"/>
          <a:ea typeface="+mn-ea"/>
          <a:cs typeface="+mn-cs"/>
        </a:defRPr>
      </a:lvl8pPr>
      <a:lvl9pPr marL="18021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D487E38-3A30-B249-9CE4-FB25C9702B0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44656" y="517754"/>
            <a:ext cx="10216219" cy="643663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D4A28EC6-8DA4-4033-825F-13B66A16663C}"/>
              </a:ext>
            </a:extLst>
          </p:cNvPr>
          <p:cNvGrpSpPr/>
          <p:nvPr userDrawn="1"/>
        </p:nvGrpSpPr>
        <p:grpSpPr>
          <a:xfrm>
            <a:off x="651887" y="2457055"/>
            <a:ext cx="8650908" cy="3298076"/>
            <a:chOff x="651887" y="2333930"/>
            <a:chExt cx="8650908" cy="3298076"/>
          </a:xfrm>
        </p:grpSpPr>
        <p:sp>
          <p:nvSpPr>
            <p:cNvPr id="4" name="Text Placeholder 2">
              <a:extLst>
                <a:ext uri="{FF2B5EF4-FFF2-40B4-BE49-F238E27FC236}">
                  <a16:creationId xmlns:a16="http://schemas.microsoft.com/office/drawing/2014/main" id="{3A625CFA-0DC7-4AFE-BE84-36E96083C5B6}"/>
                </a:ext>
              </a:extLst>
            </p:cNvPr>
            <p:cNvSpPr txBox="1">
              <a:spLocks/>
            </p:cNvSpPr>
            <p:nvPr/>
          </p:nvSpPr>
          <p:spPr>
            <a:xfrm>
              <a:off x="651887" y="3029709"/>
              <a:ext cx="2499070" cy="449664"/>
            </a:xfrm>
            <a:prstGeom prst="rect">
              <a:avLst/>
            </a:prstGeom>
          </p:spPr>
          <p:txBody>
            <a:bodyPr vert="horz" lIns="45056" tIns="22528" rIns="45056" bIns="22528" rtlCol="0" anchor="t">
              <a:normAutofit/>
            </a:bodyPr>
            <a:lstStyle>
              <a:lvl1pPr marL="0" eaLnBrk="1" hangingPunct="1">
                <a:defRPr sz="3700" spc="300">
                  <a:latin typeface="+mn-lt"/>
                  <a:ea typeface="+mn-ea"/>
                  <a:cs typeface="+mn-cs"/>
                </a:defRPr>
              </a:lvl1pPr>
              <a:lvl2pPr marL="457200" eaLnBrk="1" hangingPunct="1">
                <a:defRPr>
                  <a:latin typeface="+mn-lt"/>
                  <a:ea typeface="+mn-ea"/>
                  <a:cs typeface="+mn-cs"/>
                </a:defRPr>
              </a:lvl2pPr>
              <a:lvl3pPr marL="914400" eaLnBrk="1" hangingPunct="1">
                <a:defRPr>
                  <a:latin typeface="+mn-lt"/>
                  <a:ea typeface="+mn-ea"/>
                  <a:cs typeface="+mn-cs"/>
                </a:defRPr>
              </a:lvl3pPr>
              <a:lvl4pPr marL="1371600" eaLnBrk="1" hangingPunct="1">
                <a:defRPr>
                  <a:latin typeface="+mn-lt"/>
                  <a:ea typeface="+mn-ea"/>
                  <a:cs typeface="+mn-cs"/>
                </a:defRPr>
              </a:lvl4pPr>
              <a:lvl5pPr marL="1828800" eaLnBrk="1" hangingPunct="1">
                <a:defRPr>
                  <a:latin typeface="+mn-lt"/>
                  <a:ea typeface="+mn-ea"/>
                  <a:cs typeface="+mn-cs"/>
                </a:defRPr>
              </a:lvl5pPr>
              <a:lvl6pPr marL="2286000" eaLnBrk="1" hangingPunct="1">
                <a:defRPr>
                  <a:latin typeface="+mn-lt"/>
                  <a:ea typeface="+mn-ea"/>
                  <a:cs typeface="+mn-cs"/>
                </a:defRPr>
              </a:lvl6pPr>
              <a:lvl7pPr marL="2743200" eaLnBrk="1" hangingPunct="1">
                <a:defRPr>
                  <a:latin typeface="+mn-lt"/>
                  <a:ea typeface="+mn-ea"/>
                  <a:cs typeface="+mn-cs"/>
                </a:defRPr>
              </a:lvl7pPr>
              <a:lvl8pPr marL="3200400" eaLnBrk="1" hangingPunct="1">
                <a:defRPr>
                  <a:latin typeface="+mn-lt"/>
                  <a:ea typeface="+mn-ea"/>
                  <a:cs typeface="+mn-cs"/>
                </a:defRPr>
              </a:lvl8pPr>
              <a:lvl9pPr marL="3657600" eaLnBrk="1" hangingPunct="1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Aft>
                  <a:spcPts val="600"/>
                </a:spcAft>
              </a:pPr>
              <a:r>
                <a:rPr lang="en-NZ" sz="900" kern="100" spc="0">
                  <a:solidFill>
                    <a:sysClr val="windowText" lastClr="000000"/>
                  </a:solidFill>
                </a:rPr>
                <a:t>Measured emissions to </a:t>
              </a:r>
              <a:r>
                <a:rPr lang="en-NZ" sz="900" b="1" kern="100" spc="0">
                  <a:solidFill>
                    <a:sysClr val="windowText" lastClr="000000"/>
                  </a:solidFill>
                </a:rPr>
                <a:t>ISO 14064-1:2018</a:t>
              </a:r>
              <a:r>
                <a:rPr lang="en-NZ" sz="900" kern="100" spc="0">
                  <a:solidFill>
                    <a:sysClr val="windowText" lastClr="000000"/>
                  </a:solidFill>
                </a:rPr>
                <a:t> and </a:t>
              </a:r>
              <a:r>
                <a:rPr lang="en-NZ" sz="900" b="1" u="none" kern="100" spc="0">
                  <a:solidFill>
                    <a:schemeClr val="tx1"/>
                  </a:solidFill>
                  <a:hlinkClick r:id="rId6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Toitū requirements</a:t>
              </a:r>
              <a:endParaRPr lang="en-NZ" sz="900" b="1" kern="100" spc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" name="Text Placeholder 2">
              <a:extLst>
                <a:ext uri="{FF2B5EF4-FFF2-40B4-BE49-F238E27FC236}">
                  <a16:creationId xmlns:a16="http://schemas.microsoft.com/office/drawing/2014/main" id="{A12BA05C-C651-4249-950D-9FE5F80258B0}"/>
                </a:ext>
              </a:extLst>
            </p:cNvPr>
            <p:cNvSpPr txBox="1">
              <a:spLocks/>
            </p:cNvSpPr>
            <p:nvPr/>
          </p:nvSpPr>
          <p:spPr>
            <a:xfrm>
              <a:off x="4045297" y="3029709"/>
              <a:ext cx="1844470" cy="420459"/>
            </a:xfrm>
            <a:prstGeom prst="rect">
              <a:avLst/>
            </a:prstGeom>
          </p:spPr>
          <p:txBody>
            <a:bodyPr vert="horz" lIns="45056" tIns="22528" rIns="45056" bIns="22528" rtlCol="0" anchor="t">
              <a:noAutofit/>
            </a:bodyPr>
            <a:lstStyle>
              <a:lvl1pPr marL="0" eaLnBrk="1" hangingPunct="1">
                <a:defRPr sz="3700" spc="300">
                  <a:latin typeface="+mn-lt"/>
                  <a:ea typeface="+mn-ea"/>
                  <a:cs typeface="+mn-cs"/>
                </a:defRPr>
              </a:lvl1pPr>
              <a:lvl2pPr marL="457200" eaLnBrk="1" hangingPunct="1">
                <a:defRPr>
                  <a:latin typeface="+mn-lt"/>
                  <a:ea typeface="+mn-ea"/>
                  <a:cs typeface="+mn-cs"/>
                </a:defRPr>
              </a:lvl2pPr>
              <a:lvl3pPr marL="914400" eaLnBrk="1" hangingPunct="1">
                <a:defRPr>
                  <a:latin typeface="+mn-lt"/>
                  <a:ea typeface="+mn-ea"/>
                  <a:cs typeface="+mn-cs"/>
                </a:defRPr>
              </a:lvl3pPr>
              <a:lvl4pPr marL="1371600" eaLnBrk="1" hangingPunct="1">
                <a:defRPr>
                  <a:latin typeface="+mn-lt"/>
                  <a:ea typeface="+mn-ea"/>
                  <a:cs typeface="+mn-cs"/>
                </a:defRPr>
              </a:lvl4pPr>
              <a:lvl5pPr marL="1828800" eaLnBrk="1" hangingPunct="1">
                <a:defRPr>
                  <a:latin typeface="+mn-lt"/>
                  <a:ea typeface="+mn-ea"/>
                  <a:cs typeface="+mn-cs"/>
                </a:defRPr>
              </a:lvl5pPr>
              <a:lvl6pPr marL="2286000" eaLnBrk="1" hangingPunct="1">
                <a:defRPr>
                  <a:latin typeface="+mn-lt"/>
                  <a:ea typeface="+mn-ea"/>
                  <a:cs typeface="+mn-cs"/>
                </a:defRPr>
              </a:lvl6pPr>
              <a:lvl7pPr marL="2743200" eaLnBrk="1" hangingPunct="1">
                <a:defRPr>
                  <a:latin typeface="+mn-lt"/>
                  <a:ea typeface="+mn-ea"/>
                  <a:cs typeface="+mn-cs"/>
                </a:defRPr>
              </a:lvl7pPr>
              <a:lvl8pPr marL="3200400" eaLnBrk="1" hangingPunct="1">
                <a:defRPr>
                  <a:latin typeface="+mn-lt"/>
                  <a:ea typeface="+mn-ea"/>
                  <a:cs typeface="+mn-cs"/>
                </a:defRPr>
              </a:lvl8pPr>
              <a:lvl9pPr marL="3657600" eaLnBrk="1" hangingPunct="1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Aft>
                  <a:spcPts val="600"/>
                </a:spcAft>
              </a:pPr>
              <a:r>
                <a:rPr lang="en-NZ" sz="900" kern="100" spc="0">
                  <a:solidFill>
                    <a:sysClr val="windowText" lastClr="000000"/>
                  </a:solidFill>
                </a:rPr>
                <a:t>Managing and reducing against </a:t>
              </a:r>
              <a:r>
                <a:rPr lang="en-NZ" sz="900" b="1" u="none" kern="100" spc="0">
                  <a:solidFill>
                    <a:schemeClr val="tx1"/>
                  </a:solidFill>
                  <a:hlinkClick r:id="rId6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Toitū requirements</a:t>
              </a:r>
              <a:endParaRPr lang="en-NZ" sz="900" b="1" kern="100" spc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" name="Text Placeholder 2">
              <a:extLst>
                <a:ext uri="{FF2B5EF4-FFF2-40B4-BE49-F238E27FC236}">
                  <a16:creationId xmlns:a16="http://schemas.microsoft.com/office/drawing/2014/main" id="{BA2C3168-C0E1-449F-B62E-4719C5740B32}"/>
                </a:ext>
              </a:extLst>
            </p:cNvPr>
            <p:cNvSpPr txBox="1">
              <a:spLocks/>
            </p:cNvSpPr>
            <p:nvPr/>
          </p:nvSpPr>
          <p:spPr>
            <a:xfrm>
              <a:off x="6748180" y="3029709"/>
              <a:ext cx="2554615" cy="550404"/>
            </a:xfrm>
            <a:prstGeom prst="rect">
              <a:avLst/>
            </a:prstGeom>
          </p:spPr>
          <p:txBody>
            <a:bodyPr vert="horz" lIns="45056" tIns="22528" rIns="45056" bIns="22528" rtlCol="0" anchor="t">
              <a:normAutofit/>
            </a:bodyPr>
            <a:lstStyle>
              <a:lvl1pPr marL="0" eaLnBrk="1" hangingPunct="1">
                <a:defRPr sz="3700" spc="300">
                  <a:latin typeface="+mn-lt"/>
                  <a:ea typeface="+mn-ea"/>
                  <a:cs typeface="+mn-cs"/>
                </a:defRPr>
              </a:lvl1pPr>
              <a:lvl2pPr marL="457200" eaLnBrk="1" hangingPunct="1">
                <a:defRPr>
                  <a:latin typeface="+mn-lt"/>
                  <a:ea typeface="+mn-ea"/>
                  <a:cs typeface="+mn-cs"/>
                </a:defRPr>
              </a:lvl2pPr>
              <a:lvl3pPr marL="914400" eaLnBrk="1" hangingPunct="1">
                <a:defRPr>
                  <a:latin typeface="+mn-lt"/>
                  <a:ea typeface="+mn-ea"/>
                  <a:cs typeface="+mn-cs"/>
                </a:defRPr>
              </a:lvl3pPr>
              <a:lvl4pPr marL="1371600" eaLnBrk="1" hangingPunct="1">
                <a:defRPr>
                  <a:latin typeface="+mn-lt"/>
                  <a:ea typeface="+mn-ea"/>
                  <a:cs typeface="+mn-cs"/>
                </a:defRPr>
              </a:lvl4pPr>
              <a:lvl5pPr marL="1828800" eaLnBrk="1" hangingPunct="1">
                <a:defRPr>
                  <a:latin typeface="+mn-lt"/>
                  <a:ea typeface="+mn-ea"/>
                  <a:cs typeface="+mn-cs"/>
                </a:defRPr>
              </a:lvl5pPr>
              <a:lvl6pPr marL="2286000" eaLnBrk="1" hangingPunct="1">
                <a:defRPr>
                  <a:latin typeface="+mn-lt"/>
                  <a:ea typeface="+mn-ea"/>
                  <a:cs typeface="+mn-cs"/>
                </a:defRPr>
              </a:lvl6pPr>
              <a:lvl7pPr marL="2743200" eaLnBrk="1" hangingPunct="1">
                <a:defRPr>
                  <a:latin typeface="+mn-lt"/>
                  <a:ea typeface="+mn-ea"/>
                  <a:cs typeface="+mn-cs"/>
                </a:defRPr>
              </a:lvl7pPr>
              <a:lvl8pPr marL="3200400" eaLnBrk="1" hangingPunct="1">
                <a:defRPr>
                  <a:latin typeface="+mn-lt"/>
                  <a:ea typeface="+mn-ea"/>
                  <a:cs typeface="+mn-cs"/>
                </a:defRPr>
              </a:lvl8pPr>
              <a:lvl9pPr marL="3657600" eaLnBrk="1" hangingPunct="1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Aft>
                  <a:spcPts val="600"/>
                </a:spcAft>
              </a:pPr>
              <a:r>
                <a:rPr lang="en-NZ" sz="900" b="1" kern="100" spc="0">
                  <a:solidFill>
                    <a:sysClr val="windowText" lastClr="000000"/>
                  </a:solidFill>
                </a:rPr>
                <a:t>Compensated</a:t>
              </a:r>
              <a:r>
                <a:rPr lang="en-NZ" sz="900" kern="100" spc="0">
                  <a:solidFill>
                    <a:sysClr val="windowText" lastClr="000000"/>
                  </a:solidFill>
                </a:rPr>
                <a:t> remaining emissions following </a:t>
              </a:r>
              <a:r>
                <a:rPr lang="en-NZ" sz="900" b="1" u="none" kern="100" spc="0">
                  <a:solidFill>
                    <a:schemeClr val="tx1"/>
                  </a:solidFill>
                  <a:hlinkClick r:id="rId6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Toitū requirements </a:t>
              </a:r>
              <a:r>
                <a:rPr lang="en-NZ" sz="900" kern="100" spc="0">
                  <a:solidFill>
                    <a:sysClr val="windowText" lastClr="000000"/>
                  </a:solidFill>
                </a:rPr>
                <a:t>and covering minimum of </a:t>
              </a:r>
              <a:r>
                <a:rPr lang="en-NZ" sz="900" b="1" kern="100" spc="0">
                  <a:solidFill>
                    <a:schemeClr val="tx1"/>
                  </a:solidFill>
                  <a:hlinkClick r:id="rId7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total Toitū boundary</a:t>
              </a:r>
              <a:endParaRPr lang="en-NZ" sz="900" b="1" kern="100" spc="0">
                <a:solidFill>
                  <a:schemeClr val="tx1"/>
                </a:solidFill>
              </a:endParaRPr>
            </a:p>
          </p:txBody>
        </p:sp>
        <p:pic>
          <p:nvPicPr>
            <p:cNvPr id="8" name="Picture 7" descr="A picture containing icon&#10;&#10;Description automatically generated">
              <a:extLst>
                <a:ext uri="{FF2B5EF4-FFF2-40B4-BE49-F238E27FC236}">
                  <a16:creationId xmlns:a16="http://schemas.microsoft.com/office/drawing/2014/main" id="{9BD26D2B-FFD2-468E-9C76-844D2E5B16D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7969" y="2348444"/>
              <a:ext cx="546906" cy="546906"/>
            </a:xfrm>
            <a:prstGeom prst="rect">
              <a:avLst/>
            </a:prstGeom>
          </p:spPr>
        </p:pic>
        <p:pic>
          <p:nvPicPr>
            <p:cNvPr id="9" name="Picture 8" descr="A picture containing dark&#10;&#10;Description automatically generated">
              <a:extLst>
                <a:ext uri="{FF2B5EF4-FFF2-40B4-BE49-F238E27FC236}">
                  <a16:creationId xmlns:a16="http://schemas.microsoft.com/office/drawing/2014/main" id="{15BA9B7F-BF5C-4253-B39E-7F0F0899215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4079" y="2364318"/>
              <a:ext cx="546906" cy="546906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2DAA293F-F51B-43EF-8059-207DA04911C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9263" y="2333930"/>
              <a:ext cx="572448" cy="572980"/>
            </a:xfrm>
            <a:prstGeom prst="rect">
              <a:avLst/>
            </a:prstGeom>
          </p:spPr>
        </p:pic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8256F00-CC52-4967-9B7F-4C6657F7E50B}"/>
                </a:ext>
              </a:extLst>
            </p:cNvPr>
            <p:cNvCxnSpPr>
              <a:cxnSpLocks/>
            </p:cNvCxnSpPr>
            <p:nvPr/>
          </p:nvCxnSpPr>
          <p:spPr>
            <a:xfrm>
              <a:off x="3436656" y="2464904"/>
              <a:ext cx="0" cy="3167102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4B9C194-BCFF-4274-B3D0-AB2016620EB3}"/>
                </a:ext>
              </a:extLst>
            </p:cNvPr>
            <p:cNvCxnSpPr>
              <a:cxnSpLocks/>
            </p:cNvCxnSpPr>
            <p:nvPr/>
          </p:nvCxnSpPr>
          <p:spPr>
            <a:xfrm>
              <a:off x="6495714" y="2464904"/>
              <a:ext cx="0" cy="315915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 Placeholder 2">
              <a:extLst>
                <a:ext uri="{FF2B5EF4-FFF2-40B4-BE49-F238E27FC236}">
                  <a16:creationId xmlns:a16="http://schemas.microsoft.com/office/drawing/2014/main" id="{14C84B9D-8F41-419A-AD0F-768FE165AF58}"/>
                </a:ext>
              </a:extLst>
            </p:cNvPr>
            <p:cNvSpPr txBox="1">
              <a:spLocks/>
            </p:cNvSpPr>
            <p:nvPr/>
          </p:nvSpPr>
          <p:spPr>
            <a:xfrm>
              <a:off x="651888" y="3684059"/>
              <a:ext cx="2499068" cy="1762890"/>
            </a:xfrm>
            <a:prstGeom prst="rect">
              <a:avLst/>
            </a:prstGeom>
          </p:spPr>
          <p:txBody>
            <a:bodyPr vert="horz" lIns="45056" tIns="22528" rIns="45056" bIns="22528" rtlCol="0" anchor="t">
              <a:noAutofit/>
            </a:bodyPr>
            <a:lstStyle>
              <a:lvl1pPr marL="0" eaLnBrk="1" hangingPunct="1">
                <a:defRPr sz="3700" spc="300">
                  <a:latin typeface="+mn-lt"/>
                  <a:ea typeface="+mn-ea"/>
                  <a:cs typeface="+mn-cs"/>
                </a:defRPr>
              </a:lvl1pPr>
              <a:lvl2pPr marL="457200" eaLnBrk="1" hangingPunct="1">
                <a:defRPr>
                  <a:latin typeface="+mn-lt"/>
                  <a:ea typeface="+mn-ea"/>
                  <a:cs typeface="+mn-cs"/>
                </a:defRPr>
              </a:lvl2pPr>
              <a:lvl3pPr marL="914400" eaLnBrk="1" hangingPunct="1">
                <a:defRPr>
                  <a:latin typeface="+mn-lt"/>
                  <a:ea typeface="+mn-ea"/>
                  <a:cs typeface="+mn-cs"/>
                </a:defRPr>
              </a:lvl3pPr>
              <a:lvl4pPr marL="1371600" eaLnBrk="1" hangingPunct="1">
                <a:defRPr>
                  <a:latin typeface="+mn-lt"/>
                  <a:ea typeface="+mn-ea"/>
                  <a:cs typeface="+mn-cs"/>
                </a:defRPr>
              </a:lvl4pPr>
              <a:lvl5pPr marL="1828800" eaLnBrk="1" hangingPunct="1">
                <a:defRPr>
                  <a:latin typeface="+mn-lt"/>
                  <a:ea typeface="+mn-ea"/>
                  <a:cs typeface="+mn-cs"/>
                </a:defRPr>
              </a:lvl5pPr>
              <a:lvl6pPr marL="2286000" eaLnBrk="1" hangingPunct="1">
                <a:defRPr>
                  <a:latin typeface="+mn-lt"/>
                  <a:ea typeface="+mn-ea"/>
                  <a:cs typeface="+mn-cs"/>
                </a:defRPr>
              </a:lvl6pPr>
              <a:lvl7pPr marL="2743200" eaLnBrk="1" hangingPunct="1">
                <a:defRPr>
                  <a:latin typeface="+mn-lt"/>
                  <a:ea typeface="+mn-ea"/>
                  <a:cs typeface="+mn-cs"/>
                </a:defRPr>
              </a:lvl7pPr>
              <a:lvl8pPr marL="3200400" eaLnBrk="1" hangingPunct="1">
                <a:defRPr>
                  <a:latin typeface="+mn-lt"/>
                  <a:ea typeface="+mn-ea"/>
                  <a:cs typeface="+mn-cs"/>
                </a:defRPr>
              </a:lvl8pPr>
              <a:lvl9pPr marL="3657600" eaLnBrk="1" hangingPunct="1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Aft>
                  <a:spcPts val="600"/>
                </a:spcAft>
              </a:pPr>
              <a:r>
                <a:rPr lang="en-NZ" sz="800" b="1"/>
                <a:t>ACHIEVEMENT CLAIMS</a:t>
              </a:r>
            </a:p>
          </p:txBody>
        </p:sp>
        <p:sp>
          <p:nvSpPr>
            <p:cNvPr id="14" name="Text Placeholder 2">
              <a:extLst>
                <a:ext uri="{FF2B5EF4-FFF2-40B4-BE49-F238E27FC236}">
                  <a16:creationId xmlns:a16="http://schemas.microsoft.com/office/drawing/2014/main" id="{A9F6462A-3BF3-42A7-B6DA-6462F10CBBD5}"/>
                </a:ext>
              </a:extLst>
            </p:cNvPr>
            <p:cNvSpPr txBox="1">
              <a:spLocks/>
            </p:cNvSpPr>
            <p:nvPr/>
          </p:nvSpPr>
          <p:spPr>
            <a:xfrm>
              <a:off x="3709378" y="3684059"/>
              <a:ext cx="2516309" cy="643663"/>
            </a:xfrm>
            <a:prstGeom prst="rect">
              <a:avLst/>
            </a:prstGeom>
          </p:spPr>
          <p:txBody>
            <a:bodyPr vert="horz" lIns="45056" tIns="22528" rIns="45056" bIns="22528" rtlCol="0" anchor="t">
              <a:noAutofit/>
            </a:bodyPr>
            <a:lstStyle>
              <a:lvl1pPr marL="0" eaLnBrk="1" hangingPunct="1">
                <a:defRPr sz="3700" spc="300">
                  <a:latin typeface="+mn-lt"/>
                  <a:ea typeface="+mn-ea"/>
                  <a:cs typeface="+mn-cs"/>
                </a:defRPr>
              </a:lvl1pPr>
              <a:lvl2pPr marL="457200" eaLnBrk="1" hangingPunct="1">
                <a:defRPr>
                  <a:latin typeface="+mn-lt"/>
                  <a:ea typeface="+mn-ea"/>
                  <a:cs typeface="+mn-cs"/>
                </a:defRPr>
              </a:lvl2pPr>
              <a:lvl3pPr marL="914400" eaLnBrk="1" hangingPunct="1">
                <a:defRPr>
                  <a:latin typeface="+mn-lt"/>
                  <a:ea typeface="+mn-ea"/>
                  <a:cs typeface="+mn-cs"/>
                </a:defRPr>
              </a:lvl3pPr>
              <a:lvl4pPr marL="1371600" eaLnBrk="1" hangingPunct="1">
                <a:defRPr>
                  <a:latin typeface="+mn-lt"/>
                  <a:ea typeface="+mn-ea"/>
                  <a:cs typeface="+mn-cs"/>
                </a:defRPr>
              </a:lvl4pPr>
              <a:lvl5pPr marL="1828800" eaLnBrk="1" hangingPunct="1">
                <a:defRPr>
                  <a:latin typeface="+mn-lt"/>
                  <a:ea typeface="+mn-ea"/>
                  <a:cs typeface="+mn-cs"/>
                </a:defRPr>
              </a:lvl5pPr>
              <a:lvl6pPr marL="2286000" eaLnBrk="1" hangingPunct="1">
                <a:defRPr>
                  <a:latin typeface="+mn-lt"/>
                  <a:ea typeface="+mn-ea"/>
                  <a:cs typeface="+mn-cs"/>
                </a:defRPr>
              </a:lvl6pPr>
              <a:lvl7pPr marL="2743200" eaLnBrk="1" hangingPunct="1">
                <a:defRPr>
                  <a:latin typeface="+mn-lt"/>
                  <a:ea typeface="+mn-ea"/>
                  <a:cs typeface="+mn-cs"/>
                </a:defRPr>
              </a:lvl7pPr>
              <a:lvl8pPr marL="3200400" eaLnBrk="1" hangingPunct="1">
                <a:defRPr>
                  <a:latin typeface="+mn-lt"/>
                  <a:ea typeface="+mn-ea"/>
                  <a:cs typeface="+mn-cs"/>
                </a:defRPr>
              </a:lvl8pPr>
              <a:lvl9pPr marL="3657600" eaLnBrk="1" hangingPunct="1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Aft>
                  <a:spcPts val="600"/>
                </a:spcAft>
              </a:pPr>
              <a:r>
                <a:rPr lang="en-NZ" sz="800" b="1"/>
                <a:t>ACHIEVEMENT CLAIMS</a:t>
              </a:r>
            </a:p>
            <a:p>
              <a:pPr algn="ctr">
                <a:spcAft>
                  <a:spcPts val="600"/>
                </a:spcAft>
              </a:pPr>
              <a:endParaRPr lang="en-NZ" sz="800" spc="0"/>
            </a:p>
          </p:txBody>
        </p:sp>
        <p:sp>
          <p:nvSpPr>
            <p:cNvPr id="15" name="Text Placeholder 2">
              <a:extLst>
                <a:ext uri="{FF2B5EF4-FFF2-40B4-BE49-F238E27FC236}">
                  <a16:creationId xmlns:a16="http://schemas.microsoft.com/office/drawing/2014/main" id="{8DD4291E-F71C-49AA-A4F6-995D6946B712}"/>
                </a:ext>
              </a:extLst>
            </p:cNvPr>
            <p:cNvSpPr txBox="1">
              <a:spLocks/>
            </p:cNvSpPr>
            <p:nvPr/>
          </p:nvSpPr>
          <p:spPr>
            <a:xfrm>
              <a:off x="6917806" y="3685073"/>
              <a:ext cx="2215362" cy="1761623"/>
            </a:xfrm>
            <a:prstGeom prst="rect">
              <a:avLst/>
            </a:prstGeom>
          </p:spPr>
          <p:txBody>
            <a:bodyPr vert="horz" lIns="45056" tIns="22528" rIns="45056" bIns="22528" rtlCol="0" anchor="t">
              <a:noAutofit/>
            </a:bodyPr>
            <a:lstStyle>
              <a:lvl1pPr marL="0" eaLnBrk="1" hangingPunct="1">
                <a:defRPr sz="3700" spc="300">
                  <a:latin typeface="+mn-lt"/>
                  <a:ea typeface="+mn-ea"/>
                  <a:cs typeface="+mn-cs"/>
                </a:defRPr>
              </a:lvl1pPr>
              <a:lvl2pPr marL="457200" eaLnBrk="1" hangingPunct="1">
                <a:defRPr>
                  <a:latin typeface="+mn-lt"/>
                  <a:ea typeface="+mn-ea"/>
                  <a:cs typeface="+mn-cs"/>
                </a:defRPr>
              </a:lvl2pPr>
              <a:lvl3pPr marL="914400" eaLnBrk="1" hangingPunct="1">
                <a:defRPr>
                  <a:latin typeface="+mn-lt"/>
                  <a:ea typeface="+mn-ea"/>
                  <a:cs typeface="+mn-cs"/>
                </a:defRPr>
              </a:lvl3pPr>
              <a:lvl4pPr marL="1371600" eaLnBrk="1" hangingPunct="1">
                <a:defRPr>
                  <a:latin typeface="+mn-lt"/>
                  <a:ea typeface="+mn-ea"/>
                  <a:cs typeface="+mn-cs"/>
                </a:defRPr>
              </a:lvl4pPr>
              <a:lvl5pPr marL="1828800" eaLnBrk="1" hangingPunct="1">
                <a:defRPr>
                  <a:latin typeface="+mn-lt"/>
                  <a:ea typeface="+mn-ea"/>
                  <a:cs typeface="+mn-cs"/>
                </a:defRPr>
              </a:lvl5pPr>
              <a:lvl6pPr marL="2286000" eaLnBrk="1" hangingPunct="1">
                <a:defRPr>
                  <a:latin typeface="+mn-lt"/>
                  <a:ea typeface="+mn-ea"/>
                  <a:cs typeface="+mn-cs"/>
                </a:defRPr>
              </a:lvl6pPr>
              <a:lvl7pPr marL="2743200" eaLnBrk="1" hangingPunct="1">
                <a:defRPr>
                  <a:latin typeface="+mn-lt"/>
                  <a:ea typeface="+mn-ea"/>
                  <a:cs typeface="+mn-cs"/>
                </a:defRPr>
              </a:lvl7pPr>
              <a:lvl8pPr marL="3200400" eaLnBrk="1" hangingPunct="1">
                <a:defRPr>
                  <a:latin typeface="+mn-lt"/>
                  <a:ea typeface="+mn-ea"/>
                  <a:cs typeface="+mn-cs"/>
                </a:defRPr>
              </a:lvl8pPr>
              <a:lvl9pPr marL="3657600" eaLnBrk="1" hangingPunct="1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Aft>
                  <a:spcPts val="600"/>
                </a:spcAft>
              </a:pPr>
              <a:r>
                <a:rPr lang="en-NZ" sz="800" b="1"/>
                <a:t>ACHIEVEMENT CLAIMS</a:t>
              </a:r>
              <a:endParaRPr lang="en-NZ" sz="800" spc="0">
                <a:latin typeface="Toitu Light" pitchFamily="2" charset="77"/>
              </a:endParaRPr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4F1A9B0D-1886-403F-95D3-52DACC5DC1F3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73500" y="96079"/>
            <a:ext cx="967790" cy="1254542"/>
          </a:xfrm>
          <a:prstGeom prst="rect">
            <a:avLst/>
          </a:prstGeom>
        </p:spPr>
      </p:pic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6973814F-6A92-4DB0-9386-41E0B32BD4FE}"/>
              </a:ext>
            </a:extLst>
          </p:cNvPr>
          <p:cNvSpPr txBox="1">
            <a:spLocks/>
          </p:cNvSpPr>
          <p:nvPr userDrawn="1"/>
        </p:nvSpPr>
        <p:spPr>
          <a:xfrm>
            <a:off x="3706684" y="4845500"/>
            <a:ext cx="2516309" cy="733512"/>
          </a:xfrm>
          <a:prstGeom prst="rect">
            <a:avLst/>
          </a:prstGeom>
        </p:spPr>
        <p:txBody>
          <a:bodyPr vert="horz" lIns="45056" tIns="22528" rIns="45056" bIns="22528" rtlCol="0" anchor="t">
            <a:noAutofit/>
          </a:bodyPr>
          <a:lstStyle>
            <a:lvl1pPr marL="0" eaLnBrk="1" hangingPunct="1">
              <a:defRPr sz="3700" spc="300">
                <a:latin typeface="+mn-lt"/>
                <a:ea typeface="+mn-ea"/>
                <a:cs typeface="+mn-cs"/>
              </a:defRPr>
            </a:lvl1pPr>
            <a:lvl2pPr marL="457200" eaLnBrk="1" hangingPunct="1">
              <a:defRPr>
                <a:latin typeface="+mn-lt"/>
                <a:ea typeface="+mn-ea"/>
                <a:cs typeface="+mn-cs"/>
              </a:defRPr>
            </a:lvl2pPr>
            <a:lvl3pPr marL="914400" eaLnBrk="1" hangingPunct="1">
              <a:defRPr>
                <a:latin typeface="+mn-lt"/>
                <a:ea typeface="+mn-ea"/>
                <a:cs typeface="+mn-cs"/>
              </a:defRPr>
            </a:lvl3pPr>
            <a:lvl4pPr marL="1371600" eaLnBrk="1" hangingPunct="1">
              <a:defRPr>
                <a:latin typeface="+mn-lt"/>
                <a:ea typeface="+mn-ea"/>
                <a:cs typeface="+mn-cs"/>
              </a:defRPr>
            </a:lvl4pPr>
            <a:lvl5pPr marL="1828800" eaLnBrk="1" hangingPunct="1">
              <a:defRPr>
                <a:latin typeface="+mn-lt"/>
                <a:ea typeface="+mn-ea"/>
                <a:cs typeface="+mn-cs"/>
              </a:defRPr>
            </a:lvl5pPr>
            <a:lvl6pPr marL="2286000" eaLnBrk="1" hangingPunct="1">
              <a:defRPr>
                <a:latin typeface="+mn-lt"/>
                <a:ea typeface="+mn-ea"/>
                <a:cs typeface="+mn-cs"/>
              </a:defRPr>
            </a:lvl6pPr>
            <a:lvl7pPr marL="2743200" eaLnBrk="1" hangingPunct="1">
              <a:defRPr>
                <a:latin typeface="+mn-lt"/>
                <a:ea typeface="+mn-ea"/>
                <a:cs typeface="+mn-cs"/>
              </a:defRPr>
            </a:lvl7pPr>
            <a:lvl8pPr marL="3200400" eaLnBrk="1" hangingPunct="1">
              <a:defRPr>
                <a:latin typeface="+mn-lt"/>
                <a:ea typeface="+mn-ea"/>
                <a:cs typeface="+mn-cs"/>
              </a:defRPr>
            </a:lvl8pPr>
            <a:lvl9pPr marL="3657600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NZ" sz="800" b="1"/>
              <a:t>COMMITMENT CLAIMS</a:t>
            </a:r>
          </a:p>
        </p:txBody>
      </p:sp>
    </p:spTree>
    <p:extLst>
      <p:ext uri="{BB962C8B-B14F-4D97-AF65-F5344CB8AC3E}">
        <p14:creationId xmlns:p14="http://schemas.microsoft.com/office/powerpoint/2010/main" val="2831471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</p:sldLayoutIdLst>
  <p:txStyles>
    <p:titleStyle>
      <a:lvl1pPr eaLnBrk="1" hangingPunct="1">
        <a:defRPr sz="2661" spc="148">
          <a:latin typeface="+mj-lt"/>
          <a:ea typeface="+mj-ea"/>
          <a:cs typeface="+mj-cs"/>
        </a:defRPr>
      </a:lvl1pPr>
    </p:titleStyle>
    <p:bodyStyle>
      <a:lvl1pPr marL="0" eaLnBrk="1" hangingPunct="1">
        <a:defRPr sz="1823" spc="148">
          <a:latin typeface="+mn-lt"/>
          <a:ea typeface="+mn-ea"/>
          <a:cs typeface="+mn-cs"/>
        </a:defRPr>
      </a:lvl1pPr>
      <a:lvl2pPr marL="225262" eaLnBrk="1" hangingPunct="1">
        <a:defRPr>
          <a:latin typeface="+mn-lt"/>
          <a:ea typeface="+mn-ea"/>
          <a:cs typeface="+mn-cs"/>
        </a:defRPr>
      </a:lvl2pPr>
      <a:lvl3pPr marL="450525" eaLnBrk="1" hangingPunct="1">
        <a:defRPr>
          <a:latin typeface="+mn-lt"/>
          <a:ea typeface="+mn-ea"/>
          <a:cs typeface="+mn-cs"/>
        </a:defRPr>
      </a:lvl3pPr>
      <a:lvl4pPr marL="675787" eaLnBrk="1" hangingPunct="1">
        <a:defRPr>
          <a:latin typeface="+mn-lt"/>
          <a:ea typeface="+mn-ea"/>
          <a:cs typeface="+mn-cs"/>
        </a:defRPr>
      </a:lvl4pPr>
      <a:lvl5pPr marL="901050" eaLnBrk="1" hangingPunct="1">
        <a:defRPr>
          <a:latin typeface="+mn-lt"/>
          <a:ea typeface="+mn-ea"/>
          <a:cs typeface="+mn-cs"/>
        </a:defRPr>
      </a:lvl5pPr>
      <a:lvl6pPr marL="1126312" eaLnBrk="1" hangingPunct="1">
        <a:defRPr>
          <a:latin typeface="+mn-lt"/>
          <a:ea typeface="+mn-ea"/>
          <a:cs typeface="+mn-cs"/>
        </a:defRPr>
      </a:lvl6pPr>
      <a:lvl7pPr marL="1351575" eaLnBrk="1" hangingPunct="1">
        <a:defRPr>
          <a:latin typeface="+mn-lt"/>
          <a:ea typeface="+mn-ea"/>
          <a:cs typeface="+mn-cs"/>
        </a:defRPr>
      </a:lvl7pPr>
      <a:lvl8pPr marL="1576837" eaLnBrk="1" hangingPunct="1">
        <a:defRPr>
          <a:latin typeface="+mn-lt"/>
          <a:ea typeface="+mn-ea"/>
          <a:cs typeface="+mn-cs"/>
        </a:defRPr>
      </a:lvl8pPr>
      <a:lvl9pPr marL="18021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25262" eaLnBrk="1" hangingPunct="1">
        <a:defRPr>
          <a:latin typeface="+mn-lt"/>
          <a:ea typeface="+mn-ea"/>
          <a:cs typeface="+mn-cs"/>
        </a:defRPr>
      </a:lvl2pPr>
      <a:lvl3pPr marL="450525" eaLnBrk="1" hangingPunct="1">
        <a:defRPr>
          <a:latin typeface="+mn-lt"/>
          <a:ea typeface="+mn-ea"/>
          <a:cs typeface="+mn-cs"/>
        </a:defRPr>
      </a:lvl3pPr>
      <a:lvl4pPr marL="675787" eaLnBrk="1" hangingPunct="1">
        <a:defRPr>
          <a:latin typeface="+mn-lt"/>
          <a:ea typeface="+mn-ea"/>
          <a:cs typeface="+mn-cs"/>
        </a:defRPr>
      </a:lvl4pPr>
      <a:lvl5pPr marL="901050" eaLnBrk="1" hangingPunct="1">
        <a:defRPr>
          <a:latin typeface="+mn-lt"/>
          <a:ea typeface="+mn-ea"/>
          <a:cs typeface="+mn-cs"/>
        </a:defRPr>
      </a:lvl5pPr>
      <a:lvl6pPr marL="1126312" eaLnBrk="1" hangingPunct="1">
        <a:defRPr>
          <a:latin typeface="+mn-lt"/>
          <a:ea typeface="+mn-ea"/>
          <a:cs typeface="+mn-cs"/>
        </a:defRPr>
      </a:lvl6pPr>
      <a:lvl7pPr marL="1351575" eaLnBrk="1" hangingPunct="1">
        <a:defRPr>
          <a:latin typeface="+mn-lt"/>
          <a:ea typeface="+mn-ea"/>
          <a:cs typeface="+mn-cs"/>
        </a:defRPr>
      </a:lvl7pPr>
      <a:lvl8pPr marL="1576837" eaLnBrk="1" hangingPunct="1">
        <a:defRPr>
          <a:latin typeface="+mn-lt"/>
          <a:ea typeface="+mn-ea"/>
          <a:cs typeface="+mn-cs"/>
        </a:defRPr>
      </a:lvl8pPr>
      <a:lvl9pPr marL="18021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D487E38-3A30-B249-9CE4-FB25C9702B0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44656" y="517754"/>
            <a:ext cx="10216219" cy="64366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1A9B0D-1886-403F-95D3-52DACC5DC1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73500" y="96079"/>
            <a:ext cx="967790" cy="1254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127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</p:sldLayoutIdLst>
  <p:txStyles>
    <p:titleStyle>
      <a:lvl1pPr eaLnBrk="1" hangingPunct="1">
        <a:defRPr sz="2661" spc="148">
          <a:latin typeface="+mj-lt"/>
          <a:ea typeface="+mj-ea"/>
          <a:cs typeface="+mj-cs"/>
        </a:defRPr>
      </a:lvl1pPr>
    </p:titleStyle>
    <p:bodyStyle>
      <a:lvl1pPr marL="0" eaLnBrk="1" hangingPunct="1">
        <a:defRPr sz="1823" spc="148">
          <a:latin typeface="+mn-lt"/>
          <a:ea typeface="+mn-ea"/>
          <a:cs typeface="+mn-cs"/>
        </a:defRPr>
      </a:lvl1pPr>
      <a:lvl2pPr marL="225262" eaLnBrk="1" hangingPunct="1">
        <a:defRPr>
          <a:latin typeface="+mn-lt"/>
          <a:ea typeface="+mn-ea"/>
          <a:cs typeface="+mn-cs"/>
        </a:defRPr>
      </a:lvl2pPr>
      <a:lvl3pPr marL="450525" eaLnBrk="1" hangingPunct="1">
        <a:defRPr>
          <a:latin typeface="+mn-lt"/>
          <a:ea typeface="+mn-ea"/>
          <a:cs typeface="+mn-cs"/>
        </a:defRPr>
      </a:lvl3pPr>
      <a:lvl4pPr marL="675787" eaLnBrk="1" hangingPunct="1">
        <a:defRPr>
          <a:latin typeface="+mn-lt"/>
          <a:ea typeface="+mn-ea"/>
          <a:cs typeface="+mn-cs"/>
        </a:defRPr>
      </a:lvl4pPr>
      <a:lvl5pPr marL="901050" eaLnBrk="1" hangingPunct="1">
        <a:defRPr>
          <a:latin typeface="+mn-lt"/>
          <a:ea typeface="+mn-ea"/>
          <a:cs typeface="+mn-cs"/>
        </a:defRPr>
      </a:lvl5pPr>
      <a:lvl6pPr marL="1126312" eaLnBrk="1" hangingPunct="1">
        <a:defRPr>
          <a:latin typeface="+mn-lt"/>
          <a:ea typeface="+mn-ea"/>
          <a:cs typeface="+mn-cs"/>
        </a:defRPr>
      </a:lvl6pPr>
      <a:lvl7pPr marL="1351575" eaLnBrk="1" hangingPunct="1">
        <a:defRPr>
          <a:latin typeface="+mn-lt"/>
          <a:ea typeface="+mn-ea"/>
          <a:cs typeface="+mn-cs"/>
        </a:defRPr>
      </a:lvl7pPr>
      <a:lvl8pPr marL="1576837" eaLnBrk="1" hangingPunct="1">
        <a:defRPr>
          <a:latin typeface="+mn-lt"/>
          <a:ea typeface="+mn-ea"/>
          <a:cs typeface="+mn-cs"/>
        </a:defRPr>
      </a:lvl8pPr>
      <a:lvl9pPr marL="18021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25262" eaLnBrk="1" hangingPunct="1">
        <a:defRPr>
          <a:latin typeface="+mn-lt"/>
          <a:ea typeface="+mn-ea"/>
          <a:cs typeface="+mn-cs"/>
        </a:defRPr>
      </a:lvl2pPr>
      <a:lvl3pPr marL="450525" eaLnBrk="1" hangingPunct="1">
        <a:defRPr>
          <a:latin typeface="+mn-lt"/>
          <a:ea typeface="+mn-ea"/>
          <a:cs typeface="+mn-cs"/>
        </a:defRPr>
      </a:lvl3pPr>
      <a:lvl4pPr marL="675787" eaLnBrk="1" hangingPunct="1">
        <a:defRPr>
          <a:latin typeface="+mn-lt"/>
          <a:ea typeface="+mn-ea"/>
          <a:cs typeface="+mn-cs"/>
        </a:defRPr>
      </a:lvl4pPr>
      <a:lvl5pPr marL="901050" eaLnBrk="1" hangingPunct="1">
        <a:defRPr>
          <a:latin typeface="+mn-lt"/>
          <a:ea typeface="+mn-ea"/>
          <a:cs typeface="+mn-cs"/>
        </a:defRPr>
      </a:lvl5pPr>
      <a:lvl6pPr marL="1126312" eaLnBrk="1" hangingPunct="1">
        <a:defRPr>
          <a:latin typeface="+mn-lt"/>
          <a:ea typeface="+mn-ea"/>
          <a:cs typeface="+mn-cs"/>
        </a:defRPr>
      </a:lvl6pPr>
      <a:lvl7pPr marL="1351575" eaLnBrk="1" hangingPunct="1">
        <a:defRPr>
          <a:latin typeface="+mn-lt"/>
          <a:ea typeface="+mn-ea"/>
          <a:cs typeface="+mn-cs"/>
        </a:defRPr>
      </a:lvl7pPr>
      <a:lvl8pPr marL="1576837" eaLnBrk="1" hangingPunct="1">
        <a:defRPr>
          <a:latin typeface="+mn-lt"/>
          <a:ea typeface="+mn-ea"/>
          <a:cs typeface="+mn-cs"/>
        </a:defRPr>
      </a:lvl8pPr>
      <a:lvl9pPr marL="18021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ldstandard.org/project-developers/standard-documents" TargetMode="External"/><Relationship Id="rId2" Type="http://schemas.openxmlformats.org/officeDocument/2006/relationships/hyperlink" Target="https://registry.goldstandard.org/projects/details/1152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registry.goldstandard.org/credit-blocks?q=&amp;page=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1194F79F-558D-F443-8FE0-D761ED069ED3}"/>
              </a:ext>
            </a:extLst>
          </p:cNvPr>
          <p:cNvSpPr txBox="1"/>
          <p:nvPr/>
        </p:nvSpPr>
        <p:spPr>
          <a:xfrm>
            <a:off x="1061508" y="6036887"/>
            <a:ext cx="7782983" cy="580031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en-NZ" sz="700" dirty="0">
                <a:latin typeface="Toitu Light"/>
              </a:rPr>
              <a:t>Date issued: </a:t>
            </a:r>
            <a:r>
              <a:rPr lang="en-NZ" sz="700" dirty="0">
                <a:solidFill>
                  <a:srgbClr val="00B0F0"/>
                </a:solidFill>
                <a:latin typeface="Toitu Light"/>
              </a:rPr>
              <a:t>XX Month XXXX  </a:t>
            </a:r>
            <a:r>
              <a:rPr lang="en-NZ" sz="700" dirty="0">
                <a:latin typeface="Toitu Light"/>
              </a:rPr>
              <a:t>|  Valid until</a:t>
            </a:r>
            <a:r>
              <a:rPr lang="en-NZ" sz="700" dirty="0">
                <a:solidFill>
                  <a:srgbClr val="00B0F0"/>
                </a:solidFill>
                <a:latin typeface="Toitu Light"/>
              </a:rPr>
              <a:t>: XX Month XXXX  </a:t>
            </a:r>
            <a:r>
              <a:rPr lang="en-NZ" sz="700" dirty="0">
                <a:latin typeface="Toitu Light"/>
              </a:rPr>
              <a:t>|  Certificate Number</a:t>
            </a:r>
            <a:r>
              <a:rPr lang="en-NZ" sz="700" dirty="0">
                <a:solidFill>
                  <a:srgbClr val="00B7B7"/>
                </a:solidFill>
                <a:latin typeface="Toitu Light"/>
              </a:rPr>
              <a:t>: </a:t>
            </a:r>
            <a:r>
              <a:rPr lang="en-NZ" sz="700" dirty="0">
                <a:solidFill>
                  <a:srgbClr val="00B0F0"/>
                </a:solidFill>
                <a:latin typeface="Toitu Light"/>
              </a:rPr>
              <a:t>XXXXXXXX</a:t>
            </a:r>
            <a:r>
              <a:rPr lang="en-NZ" sz="700" dirty="0">
                <a:solidFill>
                  <a:srgbClr val="00B7B7"/>
                </a:solidFill>
                <a:latin typeface="Toitu Light"/>
              </a:rPr>
              <a:t>  </a:t>
            </a:r>
            <a:r>
              <a:rPr lang="en-NZ" sz="700" dirty="0">
                <a:latin typeface="Toitu Light"/>
              </a:rPr>
              <a:t>|  Certification Status: Certified Organisation</a:t>
            </a:r>
            <a:br>
              <a:rPr lang="en-NZ" sz="700" dirty="0">
                <a:latin typeface="Toitu Light" pitchFamily="2" charset="77"/>
              </a:rPr>
            </a:br>
            <a:r>
              <a:rPr lang="en-NZ" sz="700" dirty="0">
                <a:latin typeface="Toitu Light"/>
              </a:rPr>
              <a:t>Company Address: Level 2, 4 Fred Thomas Drive, Auckland, 0622, New Zealand  |  Level of Assurance: Reasonable (category 1 &amp; 2), Limited (remaining categories) </a:t>
            </a:r>
          </a:p>
          <a:p>
            <a:pPr algn="ctr"/>
            <a:r>
              <a:rPr lang="en-NZ" sz="700" dirty="0">
                <a:latin typeface="Toitu Light"/>
              </a:rPr>
              <a:t>Audited by: Toitū </a:t>
            </a:r>
            <a:r>
              <a:rPr lang="en-NZ" sz="700" dirty="0" err="1">
                <a:latin typeface="Toitu Light"/>
              </a:rPr>
              <a:t>Envirocare</a:t>
            </a:r>
            <a:r>
              <a:rPr lang="en-NZ" sz="700" dirty="0">
                <a:latin typeface="Toitu Light"/>
              </a:rPr>
              <a:t> |  Assured by: Toitū Envirocare </a:t>
            </a:r>
            <a:r>
              <a:rPr lang="en-NZ" sz="700" dirty="0">
                <a:solidFill>
                  <a:srgbClr val="00B0F0"/>
                </a:solidFill>
                <a:latin typeface="Toitu Light"/>
              </a:rPr>
              <a:t>OR Name of third-party assurance firm</a:t>
            </a:r>
            <a:r>
              <a:rPr lang="en-NZ" sz="700" dirty="0">
                <a:solidFill>
                  <a:srgbClr val="FF0000"/>
                </a:solidFill>
                <a:latin typeface="Toitu Light"/>
              </a:rPr>
              <a:t>  </a:t>
            </a:r>
            <a:r>
              <a:rPr lang="en-NZ" sz="700" dirty="0">
                <a:latin typeface="Toitu Light"/>
              </a:rPr>
              <a:t>|  Certified by: Toitū Envirocare </a:t>
            </a:r>
          </a:p>
          <a:p>
            <a:pPr algn="ctr"/>
            <a:endParaRPr lang="en-NZ" sz="569" dirty="0">
              <a:solidFill>
                <a:srgbClr val="FF0000"/>
              </a:solidFill>
              <a:latin typeface="Toitu Light" pitchFamily="2" charset="77"/>
            </a:endParaRPr>
          </a:p>
          <a:p>
            <a:pPr algn="ctr"/>
            <a:r>
              <a:rPr lang="en-NZ" sz="500" dirty="0">
                <a:latin typeface="Toitu Light"/>
                <a:ea typeface="Calibri" panose="020F0502020204030204" pitchFamily="34" charset="0"/>
                <a:cs typeface="Times New Roman"/>
              </a:rPr>
              <a:t>This is a summary of the annual work to achieve </a:t>
            </a:r>
            <a:r>
              <a:rPr lang="en-NZ" sz="500" dirty="0" err="1">
                <a:latin typeface="Toitu Light"/>
                <a:ea typeface="Calibri" panose="020F0502020204030204" pitchFamily="34" charset="0"/>
                <a:cs typeface="Times New Roman"/>
              </a:rPr>
              <a:t>Toitū</a:t>
            </a:r>
            <a:r>
              <a:rPr lang="en-NZ" sz="500" dirty="0">
                <a:latin typeface="Toitu Light"/>
                <a:ea typeface="Calibri" panose="020F0502020204030204" pitchFamily="34" charset="0"/>
                <a:cs typeface="Times New Roman"/>
              </a:rPr>
              <a:t> net </a:t>
            </a:r>
            <a:r>
              <a:rPr lang="en-NZ" sz="500" dirty="0" err="1">
                <a:latin typeface="Toitu Light"/>
                <a:ea typeface="Calibri" panose="020F0502020204030204" pitchFamily="34" charset="0"/>
                <a:cs typeface="Times New Roman"/>
              </a:rPr>
              <a:t>carbonzero</a:t>
            </a:r>
            <a:r>
              <a:rPr lang="en-NZ" sz="500" dirty="0">
                <a:latin typeface="Toitu Light"/>
                <a:ea typeface="Calibri" panose="020F0502020204030204" pitchFamily="34" charset="0"/>
                <a:cs typeface="Times New Roman"/>
              </a:rPr>
              <a:t> certification. Additional details of this carbon inventory and associated verification, reductions and offsets are available on request from the certified Organisation.</a:t>
            </a:r>
            <a:endParaRPr lang="en-NZ" sz="500" dirty="0">
              <a:latin typeface="Toitu Light"/>
              <a:cs typeface="Times New Roman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B47BA7C-1709-AB4F-ABDC-B04904BF453F}"/>
              </a:ext>
            </a:extLst>
          </p:cNvPr>
          <p:cNvSpPr/>
          <p:nvPr/>
        </p:nvSpPr>
        <p:spPr>
          <a:xfrm>
            <a:off x="1627969" y="1696687"/>
            <a:ext cx="6683737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NZ" sz="1600" dirty="0"/>
              <a:t>Toitū net carbonzero organisation certified: Kalmar Group Limited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14CD3254-2569-4518-9501-821934A8090A}"/>
              </a:ext>
            </a:extLst>
          </p:cNvPr>
          <p:cNvSpPr txBox="1">
            <a:spLocks/>
          </p:cNvSpPr>
          <p:nvPr/>
        </p:nvSpPr>
        <p:spPr>
          <a:xfrm>
            <a:off x="3709378" y="5037497"/>
            <a:ext cx="2516309" cy="693378"/>
          </a:xfrm>
          <a:prstGeom prst="rect">
            <a:avLst/>
          </a:prstGeom>
        </p:spPr>
        <p:txBody>
          <a:bodyPr vert="horz" lIns="45056" tIns="22528" rIns="45056" bIns="22528" rtlCol="0" anchor="t">
            <a:noAutofit/>
          </a:bodyPr>
          <a:lstStyle>
            <a:lvl1pPr marL="0" eaLnBrk="1" hangingPunct="1">
              <a:defRPr sz="3700" spc="300">
                <a:latin typeface="+mn-lt"/>
                <a:ea typeface="+mn-ea"/>
                <a:cs typeface="+mn-cs"/>
              </a:defRPr>
            </a:lvl1pPr>
            <a:lvl2pPr marL="457200" eaLnBrk="1" hangingPunct="1">
              <a:defRPr>
                <a:latin typeface="+mn-lt"/>
                <a:ea typeface="+mn-ea"/>
                <a:cs typeface="+mn-cs"/>
              </a:defRPr>
            </a:lvl2pPr>
            <a:lvl3pPr marL="914400" eaLnBrk="1" hangingPunct="1">
              <a:defRPr>
                <a:latin typeface="+mn-lt"/>
                <a:ea typeface="+mn-ea"/>
                <a:cs typeface="+mn-cs"/>
              </a:defRPr>
            </a:lvl3pPr>
            <a:lvl4pPr marL="1371600" eaLnBrk="1" hangingPunct="1">
              <a:defRPr>
                <a:latin typeface="+mn-lt"/>
                <a:ea typeface="+mn-ea"/>
                <a:cs typeface="+mn-cs"/>
              </a:defRPr>
            </a:lvl4pPr>
            <a:lvl5pPr marL="1828800" eaLnBrk="1" hangingPunct="1">
              <a:defRPr>
                <a:latin typeface="+mn-lt"/>
                <a:ea typeface="+mn-ea"/>
                <a:cs typeface="+mn-cs"/>
              </a:defRPr>
            </a:lvl5pPr>
            <a:lvl6pPr marL="2286000" eaLnBrk="1" hangingPunct="1">
              <a:defRPr>
                <a:latin typeface="+mn-lt"/>
                <a:ea typeface="+mn-ea"/>
                <a:cs typeface="+mn-cs"/>
              </a:defRPr>
            </a:lvl6pPr>
            <a:lvl7pPr marL="2743200" eaLnBrk="1" hangingPunct="1">
              <a:defRPr>
                <a:latin typeface="+mn-lt"/>
                <a:ea typeface="+mn-ea"/>
                <a:cs typeface="+mn-cs"/>
              </a:defRPr>
            </a:lvl7pPr>
            <a:lvl8pPr marL="3200400" eaLnBrk="1" hangingPunct="1">
              <a:defRPr>
                <a:latin typeface="+mn-lt"/>
                <a:ea typeface="+mn-ea"/>
                <a:cs typeface="+mn-cs"/>
              </a:defRPr>
            </a:lvl8pPr>
            <a:lvl9pPr marL="3657600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NZ" sz="800" spc="0" dirty="0"/>
              <a:t>Reduce absolute total category 1 diesel emissions by 30% by the year 2032, relative to base year.</a:t>
            </a:r>
          </a:p>
          <a:p>
            <a:pPr algn="ctr">
              <a:spcAft>
                <a:spcPts val="600"/>
              </a:spcAft>
            </a:pPr>
            <a:r>
              <a:rPr lang="en-NZ" sz="800" spc="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7B951F8E-1D06-4D72-9C10-929E1DA2340D}"/>
              </a:ext>
            </a:extLst>
          </p:cNvPr>
          <p:cNvSpPr txBox="1">
            <a:spLocks/>
          </p:cNvSpPr>
          <p:nvPr/>
        </p:nvSpPr>
        <p:spPr>
          <a:xfrm>
            <a:off x="651888" y="4003781"/>
            <a:ext cx="2499068" cy="1762890"/>
          </a:xfrm>
          <a:prstGeom prst="rect">
            <a:avLst/>
          </a:prstGeom>
        </p:spPr>
        <p:txBody>
          <a:bodyPr vert="horz" lIns="45056" tIns="22528" rIns="45056" bIns="22528" rtlCol="0" anchor="t">
            <a:noAutofit/>
          </a:bodyPr>
          <a:lstStyle>
            <a:lvl1pPr marL="0" eaLnBrk="1" hangingPunct="1">
              <a:defRPr sz="3700" spc="300">
                <a:latin typeface="+mn-lt"/>
                <a:ea typeface="+mn-ea"/>
                <a:cs typeface="+mn-cs"/>
              </a:defRPr>
            </a:lvl1pPr>
            <a:lvl2pPr marL="457200" eaLnBrk="1" hangingPunct="1">
              <a:defRPr>
                <a:latin typeface="+mn-lt"/>
                <a:ea typeface="+mn-ea"/>
                <a:cs typeface="+mn-cs"/>
              </a:defRPr>
            </a:lvl2pPr>
            <a:lvl3pPr marL="914400" eaLnBrk="1" hangingPunct="1">
              <a:defRPr>
                <a:latin typeface="+mn-lt"/>
                <a:ea typeface="+mn-ea"/>
                <a:cs typeface="+mn-cs"/>
              </a:defRPr>
            </a:lvl3pPr>
            <a:lvl4pPr marL="1371600" eaLnBrk="1" hangingPunct="1">
              <a:defRPr>
                <a:latin typeface="+mn-lt"/>
                <a:ea typeface="+mn-ea"/>
                <a:cs typeface="+mn-cs"/>
              </a:defRPr>
            </a:lvl4pPr>
            <a:lvl5pPr marL="1828800" eaLnBrk="1" hangingPunct="1">
              <a:defRPr>
                <a:latin typeface="+mn-lt"/>
                <a:ea typeface="+mn-ea"/>
                <a:cs typeface="+mn-cs"/>
              </a:defRPr>
            </a:lvl5pPr>
            <a:lvl6pPr marL="2286000" eaLnBrk="1" hangingPunct="1">
              <a:defRPr>
                <a:latin typeface="+mn-lt"/>
                <a:ea typeface="+mn-ea"/>
                <a:cs typeface="+mn-cs"/>
              </a:defRPr>
            </a:lvl6pPr>
            <a:lvl7pPr marL="2743200" eaLnBrk="1" hangingPunct="1">
              <a:defRPr>
                <a:latin typeface="+mn-lt"/>
                <a:ea typeface="+mn-ea"/>
                <a:cs typeface="+mn-cs"/>
              </a:defRPr>
            </a:lvl7pPr>
            <a:lvl8pPr marL="3200400" eaLnBrk="1" hangingPunct="1">
              <a:defRPr>
                <a:latin typeface="+mn-lt"/>
                <a:ea typeface="+mn-ea"/>
                <a:cs typeface="+mn-cs"/>
              </a:defRPr>
            </a:lvl8pPr>
            <a:lvl9pPr marL="3657600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NZ" sz="800" spc="0" dirty="0"/>
              <a:t>Measure period: 1/04/2024 - 31/03/2025</a:t>
            </a:r>
          </a:p>
          <a:p>
            <a:pPr algn="ctr"/>
            <a:r>
              <a:rPr lang="en-NZ" sz="800" spc="0" dirty="0"/>
              <a:t>Toitū boundary, category 1: 216.30 tCO</a:t>
            </a:r>
            <a:r>
              <a:rPr lang="en-NZ" sz="800" spc="0" baseline="-25000" dirty="0"/>
              <a:t>2</a:t>
            </a:r>
            <a:r>
              <a:rPr lang="en-NZ" sz="800" spc="0" dirty="0"/>
              <a:t>e</a:t>
            </a:r>
            <a:br>
              <a:rPr lang="en-NZ" sz="800" spc="0" dirty="0"/>
            </a:br>
            <a:r>
              <a:rPr lang="en-NZ" sz="800" spc="0" dirty="0"/>
              <a:t>Toitū boundary, category 2: 18.47 tCO</a:t>
            </a:r>
            <a:r>
              <a:rPr lang="en-NZ" sz="800" spc="0" baseline="-25000" dirty="0"/>
              <a:t>2</a:t>
            </a:r>
            <a:r>
              <a:rPr lang="en-NZ" sz="800" spc="0" dirty="0"/>
              <a:t>e </a:t>
            </a:r>
          </a:p>
          <a:p>
            <a:pPr algn="ctr">
              <a:spcAft>
                <a:spcPts val="600"/>
              </a:spcAft>
            </a:pPr>
            <a:r>
              <a:rPr lang="en-NZ" sz="800" spc="0" dirty="0"/>
              <a:t>Toitū boundary, category 3-6: 123.88 tCO</a:t>
            </a:r>
            <a:r>
              <a:rPr lang="en-NZ" sz="800" spc="0" baseline="-25000" dirty="0"/>
              <a:t>2</a:t>
            </a:r>
            <a:r>
              <a:rPr lang="en-NZ" sz="800" spc="0" dirty="0"/>
              <a:t>e</a:t>
            </a:r>
            <a:br>
              <a:rPr lang="en-NZ" sz="800" spc="0" dirty="0"/>
            </a:br>
            <a:r>
              <a:rPr lang="en-NZ" sz="800" spc="0" dirty="0"/>
              <a:t>Toitū boundary, total: 358.66 tCO</a:t>
            </a:r>
            <a:r>
              <a:rPr lang="en-NZ" sz="800" spc="0" baseline="-25000" dirty="0"/>
              <a:t>2</a:t>
            </a:r>
            <a:r>
              <a:rPr lang="en-NZ" sz="800" spc="0" dirty="0"/>
              <a:t>e</a:t>
            </a:r>
          </a:p>
          <a:p>
            <a:pPr algn="ctr">
              <a:spcAft>
                <a:spcPts val="600"/>
              </a:spcAft>
            </a:pPr>
            <a:r>
              <a:rPr lang="en-NZ" sz="800" spc="0" dirty="0"/>
              <a:t>Additional emissions, category 3-6: 0.42 tCO</a:t>
            </a:r>
            <a:r>
              <a:rPr lang="en-NZ" sz="800" spc="0" baseline="-25000" dirty="0"/>
              <a:t>2</a:t>
            </a:r>
            <a:r>
              <a:rPr lang="en-NZ" sz="800" spc="0" dirty="0"/>
              <a:t>e   </a:t>
            </a:r>
          </a:p>
          <a:p>
            <a:pPr algn="ctr">
              <a:spcAft>
                <a:spcPts val="600"/>
              </a:spcAft>
            </a:pPr>
            <a:r>
              <a:rPr lang="en-NZ" sz="800" spc="0" dirty="0"/>
              <a:t>All measured emissions: 359.08 tCO</a:t>
            </a:r>
            <a:r>
              <a:rPr lang="en-NZ" sz="800" spc="0" baseline="-25000" dirty="0"/>
              <a:t>2</a:t>
            </a:r>
            <a:r>
              <a:rPr lang="en-NZ" sz="800" spc="0" dirty="0"/>
              <a:t>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28224C09-D559-4869-A19B-B1DE1BE9B987}"/>
              </a:ext>
            </a:extLst>
          </p:cNvPr>
          <p:cNvSpPr txBox="1">
            <a:spLocks/>
          </p:cNvSpPr>
          <p:nvPr/>
        </p:nvSpPr>
        <p:spPr>
          <a:xfrm>
            <a:off x="3709377" y="4003781"/>
            <a:ext cx="2516309" cy="875602"/>
          </a:xfrm>
          <a:prstGeom prst="rect">
            <a:avLst/>
          </a:prstGeom>
        </p:spPr>
        <p:txBody>
          <a:bodyPr vert="horz" lIns="45056" tIns="22528" rIns="45056" bIns="22528" rtlCol="0" anchor="t">
            <a:noAutofit/>
          </a:bodyPr>
          <a:lstStyle>
            <a:lvl1pPr marL="0" eaLnBrk="1" hangingPunct="1">
              <a:defRPr sz="3700" spc="300">
                <a:latin typeface="+mn-lt"/>
                <a:ea typeface="+mn-ea"/>
                <a:cs typeface="+mn-cs"/>
              </a:defRPr>
            </a:lvl1pPr>
            <a:lvl2pPr marL="457200" eaLnBrk="1" hangingPunct="1">
              <a:defRPr>
                <a:latin typeface="+mn-lt"/>
                <a:ea typeface="+mn-ea"/>
                <a:cs typeface="+mn-cs"/>
              </a:defRPr>
            </a:lvl2pPr>
            <a:lvl3pPr marL="914400" eaLnBrk="1" hangingPunct="1">
              <a:defRPr>
                <a:latin typeface="+mn-lt"/>
                <a:ea typeface="+mn-ea"/>
                <a:cs typeface="+mn-cs"/>
              </a:defRPr>
            </a:lvl3pPr>
            <a:lvl4pPr marL="1371600" eaLnBrk="1" hangingPunct="1">
              <a:defRPr>
                <a:latin typeface="+mn-lt"/>
                <a:ea typeface="+mn-ea"/>
                <a:cs typeface="+mn-cs"/>
              </a:defRPr>
            </a:lvl4pPr>
            <a:lvl5pPr marL="1828800" eaLnBrk="1" hangingPunct="1">
              <a:defRPr>
                <a:latin typeface="+mn-lt"/>
                <a:ea typeface="+mn-ea"/>
                <a:cs typeface="+mn-cs"/>
              </a:defRPr>
            </a:lvl5pPr>
            <a:lvl6pPr marL="2286000" eaLnBrk="1" hangingPunct="1">
              <a:defRPr>
                <a:latin typeface="+mn-lt"/>
                <a:ea typeface="+mn-ea"/>
                <a:cs typeface="+mn-cs"/>
              </a:defRPr>
            </a:lvl6pPr>
            <a:lvl7pPr marL="2743200" eaLnBrk="1" hangingPunct="1">
              <a:defRPr>
                <a:latin typeface="+mn-lt"/>
                <a:ea typeface="+mn-ea"/>
                <a:cs typeface="+mn-cs"/>
              </a:defRPr>
            </a:lvl7pPr>
            <a:lvl8pPr marL="3200400" eaLnBrk="1" hangingPunct="1">
              <a:defRPr>
                <a:latin typeface="+mn-lt"/>
                <a:ea typeface="+mn-ea"/>
                <a:cs typeface="+mn-cs"/>
              </a:defRPr>
            </a:lvl8pPr>
            <a:lvl9pPr marL="3657600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NZ" sz="800" spc="0" dirty="0"/>
              <a:t>Toitū boundary cat 1 and 2: - 123.86 tCO</a:t>
            </a:r>
            <a:r>
              <a:rPr lang="en-NZ" sz="800" spc="0" baseline="-25000" dirty="0"/>
              <a:t>2</a:t>
            </a:r>
            <a:r>
              <a:rPr lang="en-NZ" sz="800" spc="0" dirty="0"/>
              <a:t>e</a:t>
            </a:r>
            <a:br>
              <a:rPr lang="en-NZ" sz="800" spc="0" dirty="0"/>
            </a:br>
            <a:r>
              <a:rPr lang="en-NZ" sz="800" spc="0" dirty="0"/>
              <a:t>against base year</a:t>
            </a:r>
          </a:p>
          <a:p>
            <a:pPr algn="ctr">
              <a:spcAft>
                <a:spcPts val="600"/>
              </a:spcAft>
            </a:pPr>
            <a:r>
              <a:rPr lang="en-NZ" sz="800" spc="0" dirty="0"/>
              <a:t>Toitū boundary, total: - 0 tCO</a:t>
            </a:r>
            <a:r>
              <a:rPr lang="en-NZ" sz="800" spc="0" baseline="-25000" dirty="0"/>
              <a:t>2</a:t>
            </a:r>
            <a:r>
              <a:rPr lang="en-NZ" sz="800" spc="0" dirty="0"/>
              <a:t>e/$M</a:t>
            </a:r>
            <a:br>
              <a:rPr lang="en-NZ" sz="800" spc="0" dirty="0"/>
            </a:br>
            <a:r>
              <a:rPr lang="en-NZ" sz="800" spc="0" dirty="0"/>
              <a:t>based on a 3 year rolling average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E0C4AED-76D1-4BF7-8725-BA3A7FC56A2B}"/>
              </a:ext>
            </a:extLst>
          </p:cNvPr>
          <p:cNvSpPr txBox="1">
            <a:spLocks/>
          </p:cNvSpPr>
          <p:nvPr/>
        </p:nvSpPr>
        <p:spPr>
          <a:xfrm>
            <a:off x="6917805" y="4005049"/>
            <a:ext cx="2215362" cy="941602"/>
          </a:xfrm>
          <a:prstGeom prst="rect">
            <a:avLst/>
          </a:prstGeom>
        </p:spPr>
        <p:txBody>
          <a:bodyPr vert="horz" lIns="45056" tIns="22528" rIns="45056" bIns="22528" rtlCol="0" anchor="t">
            <a:noAutofit/>
          </a:bodyPr>
          <a:lstStyle>
            <a:lvl1pPr marL="0" eaLnBrk="1" hangingPunct="1">
              <a:defRPr sz="3700" spc="300">
                <a:latin typeface="+mn-lt"/>
                <a:ea typeface="+mn-ea"/>
                <a:cs typeface="+mn-cs"/>
              </a:defRPr>
            </a:lvl1pPr>
            <a:lvl2pPr marL="457200" eaLnBrk="1" hangingPunct="1">
              <a:defRPr>
                <a:latin typeface="+mn-lt"/>
                <a:ea typeface="+mn-ea"/>
                <a:cs typeface="+mn-cs"/>
              </a:defRPr>
            </a:lvl2pPr>
            <a:lvl3pPr marL="914400" eaLnBrk="1" hangingPunct="1">
              <a:defRPr>
                <a:latin typeface="+mn-lt"/>
                <a:ea typeface="+mn-ea"/>
                <a:cs typeface="+mn-cs"/>
              </a:defRPr>
            </a:lvl3pPr>
            <a:lvl4pPr marL="1371600" eaLnBrk="1" hangingPunct="1">
              <a:defRPr>
                <a:latin typeface="+mn-lt"/>
                <a:ea typeface="+mn-ea"/>
                <a:cs typeface="+mn-cs"/>
              </a:defRPr>
            </a:lvl4pPr>
            <a:lvl5pPr marL="1828800" eaLnBrk="1" hangingPunct="1">
              <a:defRPr>
                <a:latin typeface="+mn-lt"/>
                <a:ea typeface="+mn-ea"/>
                <a:cs typeface="+mn-cs"/>
              </a:defRPr>
            </a:lvl5pPr>
            <a:lvl6pPr marL="2286000" eaLnBrk="1" hangingPunct="1">
              <a:defRPr>
                <a:latin typeface="+mn-lt"/>
                <a:ea typeface="+mn-ea"/>
                <a:cs typeface="+mn-cs"/>
              </a:defRPr>
            </a:lvl6pPr>
            <a:lvl7pPr marL="2743200" eaLnBrk="1" hangingPunct="1">
              <a:defRPr>
                <a:latin typeface="+mn-lt"/>
                <a:ea typeface="+mn-ea"/>
                <a:cs typeface="+mn-cs"/>
              </a:defRPr>
            </a:lvl7pPr>
            <a:lvl8pPr marL="3200400" eaLnBrk="1" hangingPunct="1">
              <a:defRPr>
                <a:latin typeface="+mn-lt"/>
                <a:ea typeface="+mn-ea"/>
                <a:cs typeface="+mn-cs"/>
              </a:defRPr>
            </a:lvl8pPr>
            <a:lvl9pPr marL="3657600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NZ" sz="800" spc="0" dirty="0">
                <a:latin typeface="Toitu Light"/>
                <a:ea typeface="Calibri" panose="020F0502020204030204" pitchFamily="34" charset="0"/>
                <a:cs typeface="Times New Roman"/>
              </a:rPr>
              <a:t>Invested in carbon credit projects to compensate for the Toitū mandatory emissions resulting from their operations this year.  </a:t>
            </a:r>
            <a:r>
              <a:rPr lang="en-NZ" sz="800" spc="0">
                <a:latin typeface="Toitu Light"/>
                <a:ea typeface="Calibri" panose="020F0502020204030204" pitchFamily="34" charset="0"/>
                <a:cs typeface="Times New Roman"/>
              </a:rPr>
              <a:t>See </a:t>
            </a:r>
            <a:r>
              <a:rPr lang="en-NZ" sz="800" spc="0" dirty="0">
                <a:latin typeface="Toitu Light"/>
                <a:ea typeface="Calibri" panose="020F0502020204030204" pitchFamily="34" charset="0"/>
                <a:cs typeface="Times New Roman"/>
              </a:rPr>
              <a:t>Appendix 1 for details.</a:t>
            </a:r>
          </a:p>
          <a:p>
            <a:pPr algn="ctr">
              <a:spcAft>
                <a:spcPts val="600"/>
              </a:spcAft>
            </a:pPr>
            <a:r>
              <a:rPr lang="en-NZ" sz="800" spc="0" dirty="0">
                <a:solidFill>
                  <a:srgbClr val="00B0F0"/>
                </a:solidFill>
                <a:latin typeface="Toitu Light"/>
                <a:ea typeface="Calibri" panose="020F0502020204030204" pitchFamily="34" charset="0"/>
                <a:cs typeface="Times New Roman"/>
              </a:rPr>
              <a:t> OR </a:t>
            </a:r>
          </a:p>
          <a:p>
            <a:pPr algn="ctr">
              <a:spcAft>
                <a:spcPts val="600"/>
              </a:spcAft>
            </a:pPr>
            <a:r>
              <a:rPr lang="en-NZ" sz="800" spc="0" dirty="0">
                <a:latin typeface="Toitu Light"/>
                <a:ea typeface="Calibri" panose="020F0502020204030204" pitchFamily="34" charset="0"/>
                <a:cs typeface="Times New Roman"/>
              </a:rPr>
              <a:t>The net emissions were reduced to zero, via removals </a:t>
            </a:r>
            <a:r>
              <a:rPr lang="en-NZ" sz="800" spc="0" dirty="0">
                <a:solidFill>
                  <a:srgbClr val="00B0F0"/>
                </a:solidFill>
                <a:latin typeface="Toitu Light"/>
                <a:ea typeface="Calibri" panose="020F0502020204030204" pitchFamily="34" charset="0"/>
                <a:cs typeface="Times New Roman"/>
              </a:rPr>
              <a:t>[that occurred during this measure period]</a:t>
            </a:r>
            <a:r>
              <a:rPr lang="en-NZ" sz="800" spc="0" dirty="0">
                <a:solidFill>
                  <a:srgbClr val="FF0000"/>
                </a:solidFill>
                <a:latin typeface="Toitu Light"/>
                <a:ea typeface="Calibri" panose="020F0502020204030204" pitchFamily="34" charset="0"/>
                <a:cs typeface="Times New Roman"/>
              </a:rPr>
              <a:t> </a:t>
            </a:r>
            <a:r>
              <a:rPr lang="en-NZ" sz="800" spc="0" dirty="0">
                <a:latin typeface="Toitu Light"/>
                <a:ea typeface="Calibri" panose="020F0502020204030204" pitchFamily="34" charset="0"/>
                <a:cs typeface="Times New Roman"/>
              </a:rPr>
              <a:t>from forest sequestration within the organisations </a:t>
            </a:r>
            <a:r>
              <a:rPr lang="en-NZ" sz="800" spc="0" dirty="0">
                <a:solidFill>
                  <a:srgbClr val="00B0F0"/>
                </a:solidFill>
                <a:latin typeface="Toitu Light"/>
                <a:ea typeface="Calibri" panose="020F0502020204030204" pitchFamily="34" charset="0"/>
                <a:cs typeface="Times New Roman"/>
              </a:rPr>
              <a:t>[verified] </a:t>
            </a:r>
            <a:r>
              <a:rPr lang="en-NZ" sz="800" spc="0" dirty="0">
                <a:latin typeface="Toitu Light"/>
                <a:ea typeface="Calibri" panose="020F0502020204030204" pitchFamily="34" charset="0"/>
                <a:cs typeface="Times New Roman"/>
              </a:rPr>
              <a:t>inventory boundary.</a:t>
            </a:r>
          </a:p>
          <a:p>
            <a:pPr algn="ctr">
              <a:spcAft>
                <a:spcPts val="600"/>
              </a:spcAft>
            </a:pPr>
            <a:r>
              <a:rPr lang="en-NZ" sz="800" spc="0" dirty="0">
                <a:latin typeface="Toitu Light"/>
                <a:ea typeface="Calibri" panose="020F0502020204030204" pitchFamily="34" charset="0"/>
                <a:cs typeface="Times New Roman"/>
              </a:rPr>
              <a:t>The removals used are also accounted within the national inventory.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468C1971-E66A-44DA-B475-4A532C0571F9}"/>
              </a:ext>
            </a:extLst>
          </p:cNvPr>
          <p:cNvSpPr txBox="1">
            <a:spLocks/>
          </p:cNvSpPr>
          <p:nvPr/>
        </p:nvSpPr>
        <p:spPr>
          <a:xfrm>
            <a:off x="10247383" y="3919402"/>
            <a:ext cx="2516309" cy="693378"/>
          </a:xfrm>
          <a:prstGeom prst="rect">
            <a:avLst/>
          </a:prstGeom>
        </p:spPr>
        <p:txBody>
          <a:bodyPr vert="horz" lIns="45056" tIns="22528" rIns="45056" bIns="22528" rtlCol="0" anchor="t">
            <a:noAutofit/>
          </a:bodyPr>
          <a:lstStyle>
            <a:lvl1pPr marL="0" eaLnBrk="1" hangingPunct="1">
              <a:defRPr sz="3700" spc="300">
                <a:latin typeface="+mn-lt"/>
                <a:ea typeface="+mn-ea"/>
                <a:cs typeface="+mn-cs"/>
              </a:defRPr>
            </a:lvl1pPr>
            <a:lvl2pPr marL="457200" eaLnBrk="1" hangingPunct="1">
              <a:defRPr>
                <a:latin typeface="+mn-lt"/>
                <a:ea typeface="+mn-ea"/>
                <a:cs typeface="+mn-cs"/>
              </a:defRPr>
            </a:lvl2pPr>
            <a:lvl3pPr marL="914400" eaLnBrk="1" hangingPunct="1">
              <a:defRPr>
                <a:latin typeface="+mn-lt"/>
                <a:ea typeface="+mn-ea"/>
                <a:cs typeface="+mn-cs"/>
              </a:defRPr>
            </a:lvl3pPr>
            <a:lvl4pPr marL="1371600" eaLnBrk="1" hangingPunct="1">
              <a:defRPr>
                <a:latin typeface="+mn-lt"/>
                <a:ea typeface="+mn-ea"/>
                <a:cs typeface="+mn-cs"/>
              </a:defRPr>
            </a:lvl4pPr>
            <a:lvl5pPr marL="1828800" eaLnBrk="1" hangingPunct="1">
              <a:defRPr>
                <a:latin typeface="+mn-lt"/>
                <a:ea typeface="+mn-ea"/>
                <a:cs typeface="+mn-cs"/>
              </a:defRPr>
            </a:lvl5pPr>
            <a:lvl6pPr marL="2286000" eaLnBrk="1" hangingPunct="1">
              <a:defRPr>
                <a:latin typeface="+mn-lt"/>
                <a:ea typeface="+mn-ea"/>
                <a:cs typeface="+mn-cs"/>
              </a:defRPr>
            </a:lvl6pPr>
            <a:lvl7pPr marL="2743200" eaLnBrk="1" hangingPunct="1">
              <a:defRPr>
                <a:latin typeface="+mn-lt"/>
                <a:ea typeface="+mn-ea"/>
                <a:cs typeface="+mn-cs"/>
              </a:defRPr>
            </a:lvl7pPr>
            <a:lvl8pPr marL="3200400" eaLnBrk="1" hangingPunct="1">
              <a:defRPr>
                <a:latin typeface="+mn-lt"/>
                <a:ea typeface="+mn-ea"/>
                <a:cs typeface="+mn-cs"/>
              </a:defRPr>
            </a:lvl8pPr>
            <a:lvl9pPr marL="3657600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NZ" sz="800" spc="0" dirty="0">
                <a:solidFill>
                  <a:srgbClr val="FF0000"/>
                </a:solidFill>
              </a:rPr>
              <a:t>Commit to reduce total category 1 and 2 emissions in compliance with Toitū requirements.</a:t>
            </a:r>
          </a:p>
          <a:p>
            <a:pPr algn="ctr">
              <a:spcAft>
                <a:spcPts val="600"/>
              </a:spcAft>
            </a:pPr>
            <a:r>
              <a:rPr lang="en-NZ" sz="800" spc="0" dirty="0">
                <a:solidFill>
                  <a:srgbClr val="FF0000"/>
                </a:solidFill>
              </a:rPr>
              <a:t>Commit to establish reduction targets, pathways and plans.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600DACD-EE82-4A47-9C40-544BEC76C573}"/>
              </a:ext>
            </a:extLst>
          </p:cNvPr>
          <p:cNvSpPr/>
          <p:nvPr/>
        </p:nvSpPr>
        <p:spPr>
          <a:xfrm>
            <a:off x="10071892" y="323273"/>
            <a:ext cx="2391957" cy="349084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NZ" dirty="0"/>
              <a:t>INSTRUCTIONS </a:t>
            </a:r>
          </a:p>
          <a:p>
            <a:pPr algn="ctr"/>
            <a:r>
              <a:rPr lang="en-NZ" dirty="0"/>
              <a:t>Red text to be completed by KAM or delegate.</a:t>
            </a:r>
          </a:p>
          <a:p>
            <a:pPr algn="ctr"/>
            <a:r>
              <a:rPr lang="en-NZ" dirty="0"/>
              <a:t>Blue text to be completed by Cert Advisor or delegate.</a:t>
            </a:r>
          </a:p>
          <a:p>
            <a:pPr algn="ctr"/>
            <a:endParaRPr lang="en-NZ" dirty="0"/>
          </a:p>
          <a:p>
            <a:pPr algn="ctr"/>
            <a:r>
              <a:rPr lang="en-NZ" dirty="0"/>
              <a:t>NOTE: if the client is using some or all removals, use the text in the bottom of the box in the third column. Delete it if using only carbon credits.</a:t>
            </a:r>
          </a:p>
          <a:p>
            <a:pPr algn="ctr"/>
            <a:endParaRPr lang="en-NZ" dirty="0"/>
          </a:p>
          <a:p>
            <a:pPr algn="ctr"/>
            <a:endParaRPr lang="en-NZ" sz="950" dirty="0">
              <a:ea typeface="+mn-lt"/>
              <a:cs typeface="+mn-lt"/>
            </a:endParaRPr>
          </a:p>
          <a:p>
            <a:pPr algn="ctr"/>
            <a:r>
              <a:rPr lang="en-NZ" sz="950" dirty="0">
                <a:ea typeface="+mn-lt"/>
                <a:cs typeface="+mn-lt"/>
              </a:rPr>
              <a:t>NOTE: for </a:t>
            </a:r>
            <a:r>
              <a:rPr lang="en-NZ" sz="950" b="1" dirty="0">
                <a:ea typeface="+mn-lt"/>
                <a:cs typeface="+mn-lt"/>
              </a:rPr>
              <a:t>a Year 1 client</a:t>
            </a:r>
            <a:r>
              <a:rPr lang="en-NZ" sz="950" dirty="0">
                <a:ea typeface="+mn-lt"/>
                <a:cs typeface="+mn-lt"/>
              </a:rPr>
              <a:t>, please change the Slide Layout to base year.</a:t>
            </a:r>
            <a:endParaRPr lang="en-US" sz="950" dirty="0">
              <a:ea typeface="+mn-lt"/>
              <a:cs typeface="+mn-lt"/>
            </a:endParaRPr>
          </a:p>
          <a:p>
            <a:pPr algn="ctr"/>
            <a:r>
              <a:rPr lang="en-NZ" sz="950" dirty="0">
                <a:ea typeface="+mn-lt"/>
                <a:cs typeface="+mn-lt"/>
              </a:rPr>
              <a:t>Update the commitment with their targets OR </a:t>
            </a:r>
            <a:r>
              <a:rPr lang="en-NZ" sz="950" dirty="0"/>
              <a:t>if no targets have been set in base year, then </a:t>
            </a:r>
            <a:r>
              <a:rPr lang="en-NZ" sz="950" dirty="0">
                <a:ea typeface="+mn-lt"/>
                <a:cs typeface="+mn-lt"/>
              </a:rPr>
              <a:t>replace the achievement/commitment template text in the Reduction column with the text box below:</a:t>
            </a:r>
          </a:p>
        </p:txBody>
      </p:sp>
    </p:spTree>
    <p:extLst>
      <p:ext uri="{BB962C8B-B14F-4D97-AF65-F5344CB8AC3E}">
        <p14:creationId xmlns:p14="http://schemas.microsoft.com/office/powerpoint/2010/main" val="808271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98BBBB5-8862-C105-E337-5585150F48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957636"/>
              </p:ext>
            </p:extLst>
          </p:nvPr>
        </p:nvGraphicFramePr>
        <p:xfrm>
          <a:off x="180211" y="1367161"/>
          <a:ext cx="9545584" cy="525335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1282139">
                  <a:extLst>
                    <a:ext uri="{9D8B030D-6E8A-4147-A177-3AD203B41FA5}">
                      <a16:colId xmlns:a16="http://schemas.microsoft.com/office/drawing/2014/main" val="4011983075"/>
                    </a:ext>
                  </a:extLst>
                </a:gridCol>
                <a:gridCol w="641633">
                  <a:extLst>
                    <a:ext uri="{9D8B030D-6E8A-4147-A177-3AD203B41FA5}">
                      <a16:colId xmlns:a16="http://schemas.microsoft.com/office/drawing/2014/main" val="3868997124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2116368962"/>
                    </a:ext>
                  </a:extLst>
                </a:gridCol>
                <a:gridCol w="194886">
                  <a:extLst>
                    <a:ext uri="{9D8B030D-6E8A-4147-A177-3AD203B41FA5}">
                      <a16:colId xmlns:a16="http://schemas.microsoft.com/office/drawing/2014/main" val="192325964"/>
                    </a:ext>
                  </a:extLst>
                </a:gridCol>
                <a:gridCol w="414715">
                  <a:extLst>
                    <a:ext uri="{9D8B030D-6E8A-4147-A177-3AD203B41FA5}">
                      <a16:colId xmlns:a16="http://schemas.microsoft.com/office/drawing/2014/main" val="93247078"/>
                    </a:ext>
                  </a:extLst>
                </a:gridCol>
                <a:gridCol w="104371">
                  <a:extLst>
                    <a:ext uri="{9D8B030D-6E8A-4147-A177-3AD203B41FA5}">
                      <a16:colId xmlns:a16="http://schemas.microsoft.com/office/drawing/2014/main" val="988955464"/>
                    </a:ext>
                  </a:extLst>
                </a:gridCol>
                <a:gridCol w="631729">
                  <a:extLst>
                    <a:ext uri="{9D8B030D-6E8A-4147-A177-3AD203B41FA5}">
                      <a16:colId xmlns:a16="http://schemas.microsoft.com/office/drawing/2014/main" val="336243810"/>
                    </a:ext>
                  </a:extLst>
                </a:gridCol>
                <a:gridCol w="631729">
                  <a:extLst>
                    <a:ext uri="{9D8B030D-6E8A-4147-A177-3AD203B41FA5}">
                      <a16:colId xmlns:a16="http://schemas.microsoft.com/office/drawing/2014/main" val="4059897098"/>
                    </a:ext>
                  </a:extLst>
                </a:gridCol>
                <a:gridCol w="631729">
                  <a:extLst>
                    <a:ext uri="{9D8B030D-6E8A-4147-A177-3AD203B41FA5}">
                      <a16:colId xmlns:a16="http://schemas.microsoft.com/office/drawing/2014/main" val="1722820671"/>
                    </a:ext>
                  </a:extLst>
                </a:gridCol>
                <a:gridCol w="631729">
                  <a:extLst>
                    <a:ext uri="{9D8B030D-6E8A-4147-A177-3AD203B41FA5}">
                      <a16:colId xmlns:a16="http://schemas.microsoft.com/office/drawing/2014/main" val="1040157097"/>
                    </a:ext>
                  </a:extLst>
                </a:gridCol>
                <a:gridCol w="631729">
                  <a:extLst>
                    <a:ext uri="{9D8B030D-6E8A-4147-A177-3AD203B41FA5}">
                      <a16:colId xmlns:a16="http://schemas.microsoft.com/office/drawing/2014/main" val="2985826311"/>
                    </a:ext>
                  </a:extLst>
                </a:gridCol>
                <a:gridCol w="631729">
                  <a:extLst>
                    <a:ext uri="{9D8B030D-6E8A-4147-A177-3AD203B41FA5}">
                      <a16:colId xmlns:a16="http://schemas.microsoft.com/office/drawing/2014/main" val="3058158272"/>
                    </a:ext>
                  </a:extLst>
                </a:gridCol>
                <a:gridCol w="631729">
                  <a:extLst>
                    <a:ext uri="{9D8B030D-6E8A-4147-A177-3AD203B41FA5}">
                      <a16:colId xmlns:a16="http://schemas.microsoft.com/office/drawing/2014/main" val="4139684267"/>
                    </a:ext>
                  </a:extLst>
                </a:gridCol>
                <a:gridCol w="631729">
                  <a:extLst>
                    <a:ext uri="{9D8B030D-6E8A-4147-A177-3AD203B41FA5}">
                      <a16:colId xmlns:a16="http://schemas.microsoft.com/office/drawing/2014/main" val="3088546286"/>
                    </a:ext>
                  </a:extLst>
                </a:gridCol>
                <a:gridCol w="631729">
                  <a:extLst>
                    <a:ext uri="{9D8B030D-6E8A-4147-A177-3AD203B41FA5}">
                      <a16:colId xmlns:a16="http://schemas.microsoft.com/office/drawing/2014/main" val="3957266144"/>
                    </a:ext>
                  </a:extLst>
                </a:gridCol>
                <a:gridCol w="631729">
                  <a:extLst>
                    <a:ext uri="{9D8B030D-6E8A-4147-A177-3AD203B41FA5}">
                      <a16:colId xmlns:a16="http://schemas.microsoft.com/office/drawing/2014/main" val="2961877782"/>
                    </a:ext>
                  </a:extLst>
                </a:gridCol>
              </a:tblGrid>
              <a:tr h="386861">
                <a:tc>
                  <a:txBody>
                    <a:bodyPr/>
                    <a:lstStyle/>
                    <a:p>
                      <a:pPr algn="l" fontAlgn="t"/>
                      <a:r>
                        <a:rPr lang="en-NZ" sz="700" b="0" i="1" u="none" strike="noStrike" dirty="0">
                          <a:effectLst/>
                        </a:rPr>
                        <a:t>Project name and registry link</a:t>
                      </a:r>
                      <a:endParaRPr lang="en-NZ" sz="7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700" b="0" i="1" u="none" strike="noStrike" dirty="0">
                          <a:effectLst/>
                        </a:rPr>
                        <a:t>Number of credits used</a:t>
                      </a:r>
                      <a:endParaRPr lang="en-NZ" sz="7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700" b="0" i="1" u="none" strike="noStrike" dirty="0">
                          <a:effectLst/>
                        </a:rPr>
                        <a:t>Project ID</a:t>
                      </a:r>
                      <a:endParaRPr lang="en-NZ" sz="7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NZ" sz="700" b="0" i="1" u="none" strike="noStrike" dirty="0">
                          <a:effectLst/>
                        </a:rPr>
                        <a:t>Issuing Standard </a:t>
                      </a:r>
                      <a:endParaRPr lang="en-NZ" sz="7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en-NZ" sz="700" b="0" i="1" u="none" strike="noStrike">
                          <a:effectLst/>
                        </a:rPr>
                        <a:t>Issuing Standard </a:t>
                      </a:r>
                      <a:endParaRPr lang="en-NZ" sz="700" b="0" i="1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NZ" sz="700" b="0" i="1" u="none" strike="noStrike" dirty="0">
                          <a:effectLst/>
                        </a:rPr>
                        <a:t>Crediting methodology</a:t>
                      </a:r>
                      <a:endParaRPr lang="en-NZ" sz="7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en-NZ" sz="700" b="0" i="1" u="none" strike="noStrike" dirty="0">
                          <a:effectLst/>
                        </a:rPr>
                        <a:t>Crediting methodology</a:t>
                      </a:r>
                      <a:endParaRPr lang="en-NZ" sz="7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700" b="0" i="1" u="none" strike="noStrike" dirty="0">
                          <a:effectLst/>
                        </a:rPr>
                        <a:t>Project location</a:t>
                      </a:r>
                      <a:endParaRPr lang="en-NZ" sz="7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700" b="0" i="1" u="none" strike="noStrike" dirty="0">
                          <a:effectLst/>
                        </a:rPr>
                        <a:t>Registry </a:t>
                      </a:r>
                      <a:endParaRPr lang="en-NZ" sz="7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700" b="0" i="1" u="none" strike="noStrike" dirty="0">
                          <a:effectLst/>
                        </a:rPr>
                        <a:t>IC-</a:t>
                      </a:r>
                      <a:r>
                        <a:rPr lang="en-NZ" sz="700" b="0" i="1" u="none" strike="noStrike" dirty="0" err="1">
                          <a:effectLst/>
                        </a:rPr>
                        <a:t>VCM</a:t>
                      </a:r>
                      <a:r>
                        <a:rPr lang="en-NZ" sz="700" b="0" i="1" u="none" strike="noStrike" dirty="0">
                          <a:effectLst/>
                        </a:rPr>
                        <a:t> status</a:t>
                      </a:r>
                      <a:endParaRPr lang="en-NZ" sz="7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700" b="0" i="1" u="none" strike="noStrike" dirty="0">
                          <a:effectLst/>
                        </a:rPr>
                        <a:t>Monitoring period of issued units</a:t>
                      </a:r>
                      <a:endParaRPr lang="en-NZ" sz="7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700" b="0" i="1" u="none" strike="noStrike" dirty="0">
                          <a:effectLst/>
                        </a:rPr>
                        <a:t>Date retired</a:t>
                      </a:r>
                      <a:endParaRPr lang="en-NZ" sz="7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700" b="0" i="1" u="none" strike="noStrike" dirty="0">
                          <a:effectLst/>
                        </a:rPr>
                        <a:t>Retirement evidence*** </a:t>
                      </a:r>
                      <a:endParaRPr lang="en-NZ" sz="7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700" b="0" i="1" u="none" strike="noStrike" dirty="0">
                          <a:effectLst/>
                        </a:rPr>
                        <a:t>Serial numbers of retired credits</a:t>
                      </a:r>
                      <a:endParaRPr lang="en-NZ" sz="7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700" b="0" i="1" u="none" strike="noStrike" dirty="0">
                          <a:effectLst/>
                        </a:rPr>
                        <a:t>Corresponding Adjustment status</a:t>
                      </a:r>
                      <a:endParaRPr lang="en-NZ" sz="7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700" b="0" i="1" u="none" strike="noStrike" dirty="0">
                          <a:effectLst/>
                        </a:rPr>
                        <a:t>Double claiming status</a:t>
                      </a:r>
                      <a:endParaRPr lang="en-NZ" sz="7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5179788"/>
                  </a:ext>
                </a:extLst>
              </a:tr>
              <a:tr h="773722">
                <a:tc>
                  <a:txBody>
                    <a:bodyPr/>
                    <a:lstStyle/>
                    <a:p>
                      <a:pPr algn="l" fontAlgn="t"/>
                      <a:r>
                        <a:rPr lang="en-NZ" sz="700" u="sng" strike="noStrike" dirty="0">
                          <a:effectLst/>
                          <a:highlight>
                            <a:srgbClr val="00FFFF"/>
                          </a:highlight>
                          <a:hlinkClick r:id="rId2"/>
                        </a:rPr>
                        <a:t>ORB ENERGY SOLAR PROJECT INDIA</a:t>
                      </a:r>
                      <a:endParaRPr lang="en-NZ" sz="700" b="0" i="0" u="sng" strike="noStrike" dirty="0">
                        <a:solidFill>
                          <a:srgbClr val="0563C1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7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         100 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NZ" sz="600" u="none" strike="noStrike" dirty="0" err="1">
                          <a:effectLst/>
                          <a:highlight>
                            <a:srgbClr val="00FFFF"/>
                          </a:highlight>
                        </a:rPr>
                        <a:t>GSID696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NZ" sz="600" u="sng" strike="noStrike" dirty="0">
                          <a:effectLst/>
                          <a:highlight>
                            <a:srgbClr val="00FFFF"/>
                          </a:highlight>
                          <a:hlinkClick r:id="rId3"/>
                        </a:rPr>
                        <a:t>Gold Standard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en-NZ" sz="600" u="sng" strike="noStrike" dirty="0">
                          <a:effectLst/>
                          <a:highlight>
                            <a:srgbClr val="00FFFF"/>
                          </a:highlight>
                          <a:hlinkClick r:id="rId3"/>
                        </a:rPr>
                        <a:t>Gold Standard</a:t>
                      </a:r>
                      <a:endParaRPr lang="en-NZ" sz="600" b="0" i="0" u="sng" strike="noStrike" dirty="0">
                        <a:solidFill>
                          <a:srgbClr val="0563C1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AMS-I.A. Electricity generation by the user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AMS-I.A. Electricity generation by the user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India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sng" strike="noStrike" dirty="0">
                          <a:effectLst/>
                          <a:highlight>
                            <a:srgbClr val="00FFFF"/>
                          </a:highlight>
                          <a:hlinkClick r:id="rId4"/>
                        </a:rPr>
                        <a:t>Gold Standard</a:t>
                      </a:r>
                      <a:endParaRPr lang="en-NZ" sz="600" b="0" i="0" u="sng" strike="noStrike" dirty="0">
                        <a:solidFill>
                          <a:srgbClr val="0563C1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Not IC-</a:t>
                      </a:r>
                      <a:r>
                        <a:rPr lang="en-NZ" sz="600" u="none" strike="noStrike" dirty="0" err="1">
                          <a:effectLst/>
                          <a:highlight>
                            <a:srgbClr val="00FFFF"/>
                          </a:highlight>
                        </a:rPr>
                        <a:t>VCM</a:t>
                      </a:r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 tagged</a:t>
                      </a:r>
                      <a:endParaRPr lang="en-NZ" sz="600" b="0" i="0" u="none" strike="noStrike" dirty="0">
                        <a:solidFill>
                          <a:srgbClr val="FF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Jul 01, 2021 ― Jun 30, 2022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21/11/2023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sng" strike="noStrike" dirty="0">
                          <a:effectLst/>
                          <a:highlight>
                            <a:srgbClr val="00FFFF"/>
                          </a:highlight>
                          <a:hlinkClick r:id="rId4"/>
                        </a:rPr>
                        <a:t>Link to registry listing </a:t>
                      </a:r>
                      <a:endParaRPr lang="en-NZ" sz="600" b="0" i="0" u="sng" strike="noStrike" dirty="0">
                        <a:solidFill>
                          <a:srgbClr val="0563C1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 dirty="0" err="1">
                          <a:effectLst/>
                          <a:highlight>
                            <a:srgbClr val="00FFFF"/>
                          </a:highlight>
                        </a:rPr>
                        <a:t>GS1</a:t>
                      </a:r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-1-</a:t>
                      </a:r>
                      <a:r>
                        <a:rPr lang="en-NZ" sz="600" u="none" strike="noStrike" dirty="0" err="1">
                          <a:effectLst/>
                          <a:highlight>
                            <a:srgbClr val="00FFFF"/>
                          </a:highlight>
                        </a:rPr>
                        <a:t>KE</a:t>
                      </a:r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-</a:t>
                      </a:r>
                      <a:r>
                        <a:rPr lang="en-NZ" sz="600" u="none" strike="noStrike" dirty="0" err="1">
                          <a:effectLst/>
                          <a:highlight>
                            <a:srgbClr val="00FFFF"/>
                          </a:highlight>
                        </a:rPr>
                        <a:t>GS8701</a:t>
                      </a:r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-16-2021-23730-78261-19286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Not tagged with Corresponding Adjustments</a:t>
                      </a:r>
                      <a:endParaRPr lang="en-NZ" sz="600" b="0" i="0" u="none" strike="noStrike" dirty="0">
                        <a:solidFill>
                          <a:srgbClr val="FF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The carbon credits used are also accounted within the national inventory of the country of origin.  </a:t>
                      </a:r>
                      <a:endParaRPr lang="en-NZ" sz="600" b="0" i="0" u="none" strike="noStrike" dirty="0">
                        <a:solidFill>
                          <a:srgbClr val="FF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4439773"/>
                  </a:ext>
                </a:extLst>
              </a:tr>
              <a:tr h="773722">
                <a:tc>
                  <a:txBody>
                    <a:bodyPr/>
                    <a:lstStyle/>
                    <a:p>
                      <a:pPr algn="l" fontAlgn="t"/>
                      <a:r>
                        <a:rPr lang="en-NZ" sz="700" u="sng" strike="noStrike" dirty="0">
                          <a:effectLst/>
                          <a:highlight>
                            <a:srgbClr val="00FFFF"/>
                          </a:highlight>
                          <a:hlinkClick r:id="rId2"/>
                        </a:rPr>
                        <a:t>CHANGDAO GEOTHERMAL CENTRAL HEATING SYSTEM</a:t>
                      </a:r>
                      <a:endParaRPr lang="en-NZ" sz="700" b="0" i="0" u="sng" strike="noStrike" dirty="0">
                        <a:solidFill>
                          <a:srgbClr val="0563C1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7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         130 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GSID11256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NZ" sz="600" u="sng" strike="noStrike">
                          <a:effectLst/>
                          <a:highlight>
                            <a:srgbClr val="00FFFF"/>
                          </a:highlight>
                          <a:hlinkClick r:id="rId3"/>
                        </a:rPr>
                        <a:t>Gold Standard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en-NZ" sz="600" u="sng" strike="noStrike" dirty="0">
                          <a:effectLst/>
                          <a:highlight>
                            <a:srgbClr val="00FFFF"/>
                          </a:highlight>
                          <a:hlinkClick r:id="rId3"/>
                        </a:rPr>
                        <a:t>Gold Standard</a:t>
                      </a:r>
                      <a:endParaRPr lang="en-NZ" sz="600" b="0" i="0" u="sng" strike="noStrike" dirty="0">
                        <a:solidFill>
                          <a:srgbClr val="0563C1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AM0072 Fossil Fuel Displacement by Geothermal Resources for Space Heating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AM0072 Fossil Fuel Displacement by Geothermal Resources for Space Heating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China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sng" strike="noStrike">
                          <a:effectLst/>
                          <a:highlight>
                            <a:srgbClr val="00FFFF"/>
                          </a:highlight>
                          <a:hlinkClick r:id="rId4"/>
                        </a:rPr>
                        <a:t>Gold Standard</a:t>
                      </a:r>
                      <a:endParaRPr lang="en-NZ" sz="6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IC-VCM tagged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Jul 01, 2021 ― Jun 30, 2022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21/11/2023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sng" strike="noStrike">
                          <a:effectLst/>
                          <a:highlight>
                            <a:srgbClr val="00FFFF"/>
                          </a:highlight>
                          <a:hlinkClick r:id="rId4"/>
                        </a:rPr>
                        <a:t>Link to registry listing </a:t>
                      </a:r>
                      <a:endParaRPr lang="en-NZ" sz="600" b="0" i="0" u="sng" strike="noStrike">
                        <a:solidFill>
                          <a:srgbClr val="0563C1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GS1-1-IN-GS6057-3-2018-77002-3401-7724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Tagged with Corresponding Adjustments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The carbon credits used are not accounted within the national inventory of the country of origin.  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7043459"/>
                  </a:ext>
                </a:extLst>
              </a:tr>
              <a:tr h="108884">
                <a:tc>
                  <a:txBody>
                    <a:bodyPr/>
                    <a:lstStyle/>
                    <a:p>
                      <a:pPr algn="l" fontAlgn="b"/>
                      <a:r>
                        <a:rPr lang="en-NZ" sz="7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Etc or delete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7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7876823"/>
                  </a:ext>
                </a:extLst>
              </a:tr>
              <a:tr h="108884">
                <a:tc>
                  <a:txBody>
                    <a:bodyPr/>
                    <a:lstStyle/>
                    <a:p>
                      <a:pPr algn="l" fontAlgn="b"/>
                      <a:r>
                        <a:rPr lang="en-NZ" sz="7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etc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7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2406122"/>
                  </a:ext>
                </a:extLst>
              </a:tr>
              <a:tr h="108884">
                <a:tc>
                  <a:txBody>
                    <a:bodyPr/>
                    <a:lstStyle/>
                    <a:p>
                      <a:pPr algn="l" fontAlgn="b"/>
                      <a:r>
                        <a:rPr lang="en-NZ" sz="7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etc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7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580539"/>
                  </a:ext>
                </a:extLst>
              </a:tr>
              <a:tr h="108884">
                <a:tc>
                  <a:txBody>
                    <a:bodyPr/>
                    <a:lstStyle/>
                    <a:p>
                      <a:pPr algn="l" fontAlgn="b"/>
                      <a:r>
                        <a:rPr lang="en-NZ" sz="7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etc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7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2043620"/>
                  </a:ext>
                </a:extLst>
              </a:tr>
              <a:tr h="192643">
                <a:tc>
                  <a:txBody>
                    <a:bodyPr/>
                    <a:lstStyle/>
                    <a:p>
                      <a:pPr algn="l" fontAlgn="b"/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NZ" sz="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19721589"/>
                  </a:ext>
                </a:extLst>
              </a:tr>
              <a:tr h="108884">
                <a:tc>
                  <a:txBody>
                    <a:bodyPr/>
                    <a:lstStyle/>
                    <a:p>
                      <a:pPr algn="l" fontAlgn="b"/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700" u="none" strike="noStrike" dirty="0">
                          <a:effectLst/>
                        </a:rPr>
                        <a:t> tCO</a:t>
                      </a:r>
                      <a:r>
                        <a:rPr lang="en-NZ" sz="700" u="none" strike="noStrike" baseline="-25000" dirty="0">
                          <a:effectLst/>
                        </a:rPr>
                        <a:t>2</a:t>
                      </a:r>
                      <a:r>
                        <a:rPr lang="en-NZ" sz="700" u="none" strike="noStrike" dirty="0">
                          <a:effectLst/>
                        </a:rPr>
                        <a:t>e 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NZ" sz="7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33590620"/>
                  </a:ext>
                </a:extLst>
              </a:tr>
              <a:tr h="217769">
                <a:tc>
                  <a:txBody>
                    <a:bodyPr/>
                    <a:lstStyle/>
                    <a:p>
                      <a:pPr algn="l" fontAlgn="b"/>
                      <a:r>
                        <a:rPr lang="en-NZ" sz="700" u="none" strike="noStrike" dirty="0">
                          <a:effectLst/>
                        </a:rPr>
                        <a:t>Total quantified emissions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7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1,000 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700" u="none" strike="noStrike" dirty="0">
                          <a:effectLst/>
                        </a:rPr>
                        <a:t>A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NZ" sz="7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13412637"/>
                  </a:ext>
                </a:extLst>
              </a:tr>
              <a:tr h="217769">
                <a:tc>
                  <a:txBody>
                    <a:bodyPr/>
                    <a:lstStyle/>
                    <a:p>
                      <a:pPr algn="l" fontAlgn="b"/>
                      <a:r>
                        <a:rPr lang="en-NZ" sz="700" u="none" strike="noStrike">
                          <a:effectLst/>
                        </a:rPr>
                        <a:t>Toitū minimum** emission sources to offset</a:t>
                      </a:r>
                      <a:endParaRPr lang="en-NZ" sz="7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7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250 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700" u="none" strike="noStrike" dirty="0">
                          <a:effectLst/>
                        </a:rPr>
                        <a:t>B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NZ" sz="7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NZ" sz="7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53215418"/>
                  </a:ext>
                </a:extLst>
              </a:tr>
              <a:tr h="217769">
                <a:tc>
                  <a:txBody>
                    <a:bodyPr/>
                    <a:lstStyle/>
                    <a:p>
                      <a:pPr algn="l" fontAlgn="b"/>
                      <a:r>
                        <a:rPr lang="en-NZ" sz="700" u="none" strike="noStrike" dirty="0">
                          <a:effectLst/>
                        </a:rPr>
                        <a:t>Optional additional emissions to offset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7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50 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700" u="none" strike="noStrike" dirty="0">
                          <a:effectLst/>
                        </a:rPr>
                        <a:t>C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NZ" sz="7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NZ" sz="7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60208798"/>
                  </a:ext>
                </a:extLst>
              </a:tr>
              <a:tr h="217769">
                <a:tc>
                  <a:txBody>
                    <a:bodyPr/>
                    <a:lstStyle/>
                    <a:p>
                      <a:pPr algn="l" fontAlgn="b"/>
                      <a:r>
                        <a:rPr lang="en-NZ" sz="700" u="none" strike="noStrike">
                          <a:effectLst/>
                        </a:rPr>
                        <a:t>Removals</a:t>
                      </a:r>
                      <a:endParaRPr lang="en-NZ" sz="7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7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-50 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700" u="none" strike="noStrike" dirty="0">
                          <a:effectLst/>
                        </a:rPr>
                        <a:t>D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NZ" sz="7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1513309"/>
                  </a:ext>
                </a:extLst>
              </a:tr>
              <a:tr h="217769">
                <a:tc>
                  <a:txBody>
                    <a:bodyPr/>
                    <a:lstStyle/>
                    <a:p>
                      <a:pPr algn="l" fontAlgn="b"/>
                      <a:r>
                        <a:rPr lang="en-NZ" sz="700" u="none" strike="noStrike" dirty="0">
                          <a:effectLst/>
                        </a:rPr>
                        <a:t>Double offsetting: suppliers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7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20 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700" u="none" strike="noStrike" dirty="0">
                          <a:effectLst/>
                        </a:rPr>
                        <a:t>E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24554593"/>
                  </a:ext>
                </a:extLst>
              </a:tr>
              <a:tr h="326653">
                <a:tc>
                  <a:txBody>
                    <a:bodyPr/>
                    <a:lstStyle/>
                    <a:p>
                      <a:pPr algn="l" fontAlgn="b"/>
                      <a:r>
                        <a:rPr lang="en-NZ" sz="700" u="none" strike="noStrike" dirty="0">
                          <a:effectLst/>
                        </a:rPr>
                        <a:t>Double offsetting: organisation and product certification overlap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7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 n/a 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700" u="none" strike="noStrike" dirty="0">
                          <a:effectLst/>
                        </a:rPr>
                        <a:t>F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NZ" sz="7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5331647"/>
                  </a:ext>
                </a:extLst>
              </a:tr>
              <a:tr h="180049">
                <a:tc>
                  <a:txBody>
                    <a:bodyPr/>
                    <a:lstStyle/>
                    <a:p>
                      <a:pPr algn="l" fontAlgn="b"/>
                      <a:r>
                        <a:rPr lang="en-NZ" sz="700" u="none" strike="noStrike" dirty="0">
                          <a:effectLst/>
                        </a:rPr>
                        <a:t>Total emissions to be offset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7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230 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NZ" sz="700" u="none" strike="noStrike" dirty="0">
                          <a:effectLst/>
                        </a:rPr>
                        <a:t>G=(B+C)-D-E-F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NZ" sz="7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88388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eaLnBrk="1" fontAlgn="b" hangingPunct="1"/>
                      <a:r>
                        <a:rPr lang="en-NZ" sz="7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carbon credits retired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eaLnBrk="1" fontAlgn="b" hangingPunct="1"/>
                      <a:r>
                        <a:rPr lang="en-NZ" sz="7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+mn-lt"/>
                          <a:ea typeface="+mn-ea"/>
                          <a:cs typeface="+mn-cs"/>
                        </a:rPr>
                        <a:t>230</a:t>
                      </a:r>
                      <a:r>
                        <a:rPr lang="en-NZ" sz="7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algn="l" eaLnBrk="1" fontAlgn="b" hangingPunct="1"/>
                      <a:r>
                        <a:rPr lang="en-NZ" sz="7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H=sum of credits retired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endParaRPr lang="en-NZ" sz="600" dirty="0"/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57162477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fontAlgn="b"/>
                      <a:r>
                        <a:rPr lang="en-NZ" sz="700" u="none" strike="noStrike" dirty="0">
                          <a:effectLst/>
                        </a:rPr>
                        <a:t>Toitū net </a:t>
                      </a:r>
                      <a:r>
                        <a:rPr lang="en-NZ" sz="700" u="none" strike="noStrike" dirty="0" err="1">
                          <a:effectLst/>
                        </a:rPr>
                        <a:t>carbonzero</a:t>
                      </a:r>
                      <a:r>
                        <a:rPr lang="en-NZ" sz="700" u="none" strike="noStrike" dirty="0">
                          <a:effectLst/>
                        </a:rPr>
                        <a:t> position 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700" u="none" strike="noStrike" dirty="0">
                          <a:effectLst/>
                          <a:highlight>
                            <a:srgbClr val="00FFFF"/>
                          </a:highlight>
                        </a:rPr>
                        <a:t>0 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NZ" sz="700" u="none" strike="noStrike" dirty="0">
                          <a:effectLst/>
                        </a:rPr>
                        <a:t>H-G</a:t>
                      </a:r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NZ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NZ" sz="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NZ" sz="7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01610145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B37EC44C-AD79-1404-71EB-A4F8546690EF}"/>
              </a:ext>
            </a:extLst>
          </p:cNvPr>
          <p:cNvSpPr/>
          <p:nvPr/>
        </p:nvSpPr>
        <p:spPr>
          <a:xfrm>
            <a:off x="257453" y="108800"/>
            <a:ext cx="4076378" cy="4172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600" dirty="0">
                <a:solidFill>
                  <a:schemeClr val="tx1"/>
                </a:solidFill>
              </a:rPr>
              <a:t>Appendix 1: Carbon credit and offset details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B80F7DA-4D01-F598-88B3-DC64102174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662418"/>
              </p:ext>
            </p:extLst>
          </p:nvPr>
        </p:nvGraphicFramePr>
        <p:xfrm>
          <a:off x="4987102" y="6016489"/>
          <a:ext cx="4738687" cy="641742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4738687">
                  <a:extLst>
                    <a:ext uri="{9D8B030D-6E8A-4147-A177-3AD203B41FA5}">
                      <a16:colId xmlns:a16="http://schemas.microsoft.com/office/drawing/2014/main" val="3205704688"/>
                    </a:ext>
                  </a:extLst>
                </a:gridCol>
              </a:tblGrid>
              <a:tr h="193431"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 dirty="0">
                          <a:effectLst/>
                        </a:rPr>
                        <a:t>*Integrity Council for Voluntary Carbon Markets</a:t>
                      </a:r>
                      <a:endParaRPr lang="en-NZ" sz="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8872062"/>
                  </a:ext>
                </a:extLst>
              </a:tr>
              <a:tr h="134540">
                <a:tc>
                  <a:txBody>
                    <a:bodyPr/>
                    <a:lstStyle/>
                    <a:p>
                      <a:pPr algn="l" fontAlgn="t"/>
                      <a:r>
                        <a:rPr lang="en-NZ" sz="600" u="none" strike="noStrike" dirty="0">
                          <a:effectLst/>
                        </a:rPr>
                        <a:t>**all Category 1 and 2 (Scope 1 and 2*) emissions; transmission and distribution losses from purchased electricity, gas, heat and steam; waste sent to landfill; business travel; freight paid for by the organisation.</a:t>
                      </a:r>
                      <a:endParaRPr lang="en-NZ" sz="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0678102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fontAlgn="b"/>
                      <a:r>
                        <a:rPr lang="en-NZ" sz="600" u="none" strike="noStrike" dirty="0">
                          <a:effectLst/>
                        </a:rPr>
                        <a:t>***to search for each particular listing, type the name of the company into the search box</a:t>
                      </a:r>
                      <a:endParaRPr lang="en-NZ" sz="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2262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7189096"/>
      </p:ext>
    </p:extLst>
  </p:cSld>
  <p:clrMapOvr>
    <a:masterClrMapping/>
  </p:clrMapOvr>
</p:sld>
</file>

<file path=ppt/theme/theme1.xml><?xml version="1.0" encoding="utf-8"?>
<a:theme xmlns:a="http://schemas.openxmlformats.org/drawingml/2006/main" name="1_Toitu basic">
  <a:themeElements>
    <a:clrScheme name="Toitu Theme">
      <a:dk1>
        <a:srgbClr val="000000"/>
      </a:dk1>
      <a:lt1>
        <a:srgbClr val="FFFFFF"/>
      </a:lt1>
      <a:dk2>
        <a:srgbClr val="053C51"/>
      </a:dk2>
      <a:lt2>
        <a:srgbClr val="FFD68A"/>
      </a:lt2>
      <a:accent1>
        <a:srgbClr val="69ADBE"/>
      </a:accent1>
      <a:accent2>
        <a:srgbClr val="3FB3B3"/>
      </a:accent2>
      <a:accent3>
        <a:srgbClr val="053C51"/>
      </a:accent3>
      <a:accent4>
        <a:srgbClr val="8761BF"/>
      </a:accent4>
      <a:accent5>
        <a:srgbClr val="38285E"/>
      </a:accent5>
      <a:accent6>
        <a:srgbClr val="1C5F77"/>
      </a:accent6>
      <a:hlink>
        <a:srgbClr val="633E99"/>
      </a:hlink>
      <a:folHlink>
        <a:srgbClr val="422966"/>
      </a:folHlink>
    </a:clrScheme>
    <a:fontScheme name="Toitu font">
      <a:majorFont>
        <a:latin typeface="Toitu Light"/>
        <a:ea typeface=""/>
        <a:cs typeface=""/>
      </a:majorFont>
      <a:minorFont>
        <a:latin typeface="Toitu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oitu basic" id="{5B8E4946-9FF8-4D28-8A7F-60DB7BE34D28}" vid="{5A46F28F-1190-4999-9072-7DDEDBFD1DF3}"/>
    </a:ext>
  </a:extLst>
</a:theme>
</file>

<file path=ppt/theme/theme2.xml><?xml version="1.0" encoding="utf-8"?>
<a:theme xmlns:a="http://schemas.openxmlformats.org/drawingml/2006/main" name="Toitu basic">
  <a:themeElements>
    <a:clrScheme name="Toitu Theme">
      <a:dk1>
        <a:srgbClr val="000000"/>
      </a:dk1>
      <a:lt1>
        <a:srgbClr val="FFFFFF"/>
      </a:lt1>
      <a:dk2>
        <a:srgbClr val="053C51"/>
      </a:dk2>
      <a:lt2>
        <a:srgbClr val="FFD68A"/>
      </a:lt2>
      <a:accent1>
        <a:srgbClr val="69ADBE"/>
      </a:accent1>
      <a:accent2>
        <a:srgbClr val="3FB3B3"/>
      </a:accent2>
      <a:accent3>
        <a:srgbClr val="053C51"/>
      </a:accent3>
      <a:accent4>
        <a:srgbClr val="8761BF"/>
      </a:accent4>
      <a:accent5>
        <a:srgbClr val="38285E"/>
      </a:accent5>
      <a:accent6>
        <a:srgbClr val="1C5F77"/>
      </a:accent6>
      <a:hlink>
        <a:srgbClr val="633E99"/>
      </a:hlink>
      <a:folHlink>
        <a:srgbClr val="422966"/>
      </a:folHlink>
    </a:clrScheme>
    <a:fontScheme name="Toitu font">
      <a:majorFont>
        <a:latin typeface="Toitu Light"/>
        <a:ea typeface=""/>
        <a:cs typeface=""/>
      </a:majorFont>
      <a:minorFont>
        <a:latin typeface="Toitu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oitu basic" id="{5B8E4946-9FF8-4D28-8A7F-60DB7BE34D28}" vid="{5A46F28F-1190-4999-9072-7DDEDBFD1DF3}"/>
    </a:ext>
  </a:extLst>
</a:theme>
</file>

<file path=ppt/theme/theme3.xml><?xml version="1.0" encoding="utf-8"?>
<a:theme xmlns:a="http://schemas.openxmlformats.org/drawingml/2006/main" name="optional blank page 2">
  <a:themeElements>
    <a:clrScheme name="Toitu Theme">
      <a:dk1>
        <a:srgbClr val="000000"/>
      </a:dk1>
      <a:lt1>
        <a:srgbClr val="FFFFFF"/>
      </a:lt1>
      <a:dk2>
        <a:srgbClr val="053C51"/>
      </a:dk2>
      <a:lt2>
        <a:srgbClr val="FFD68A"/>
      </a:lt2>
      <a:accent1>
        <a:srgbClr val="69ADBE"/>
      </a:accent1>
      <a:accent2>
        <a:srgbClr val="3FB3B3"/>
      </a:accent2>
      <a:accent3>
        <a:srgbClr val="053C51"/>
      </a:accent3>
      <a:accent4>
        <a:srgbClr val="8761BF"/>
      </a:accent4>
      <a:accent5>
        <a:srgbClr val="38285E"/>
      </a:accent5>
      <a:accent6>
        <a:srgbClr val="1C5F77"/>
      </a:accent6>
      <a:hlink>
        <a:srgbClr val="633E99"/>
      </a:hlink>
      <a:folHlink>
        <a:srgbClr val="422966"/>
      </a:folHlink>
    </a:clrScheme>
    <a:fontScheme name="Toitu font">
      <a:majorFont>
        <a:latin typeface="Toitu Light"/>
        <a:ea typeface=""/>
        <a:cs typeface=""/>
      </a:majorFont>
      <a:minorFont>
        <a:latin typeface="Toitu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oitu basic" id="{5B8E4946-9FF8-4D28-8A7F-60DB7BE34D28}" vid="{5A46F28F-1190-4999-9072-7DDEDBFD1DF3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76affa2-6cd7-4c27-835d-afebd38a3ca0">
      <UserInfo>
        <DisplayName/>
        <AccountId xsi:nil="true"/>
        <AccountType/>
      </UserInfo>
    </SharedWithUsers>
    <lcf76f155ced4ddcb4097134ff3c332f xmlns="3a35442f-c4be-41db-b945-fca0ee6b4347">
      <Terms xmlns="http://schemas.microsoft.com/office/infopath/2007/PartnerControls"/>
    </lcf76f155ced4ddcb4097134ff3c332f>
    <TaxCatchAll xmlns="376affa2-6cd7-4c27-835d-afebd38a3ca0" xsi:nil="true"/>
    <MediaLengthInSeconds xmlns="3a35442f-c4be-41db-b945-fca0ee6b4347" xsi:nil="true"/>
    <Archive xmlns="3a35442f-c4be-41db-b945-fca0ee6b4347">false</Archiv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51AABCC9903F4EA8138FA2CB236B6A" ma:contentTypeVersion="14" ma:contentTypeDescription="Create a new document." ma:contentTypeScope="" ma:versionID="6e4fdeeddf598ae670a984aa2fd13cff">
  <xsd:schema xmlns:xsd="http://www.w3.org/2001/XMLSchema" xmlns:xs="http://www.w3.org/2001/XMLSchema" xmlns:p="http://schemas.microsoft.com/office/2006/metadata/properties" xmlns:ns2="3a35442f-c4be-41db-b945-fca0ee6b4347" xmlns:ns3="376affa2-6cd7-4c27-835d-afebd38a3ca0" targetNamespace="http://schemas.microsoft.com/office/2006/metadata/properties" ma:root="true" ma:fieldsID="90540a2b45d735ec66c00093366c8715" ns2:_="" ns3:_="">
    <xsd:import namespace="3a35442f-c4be-41db-b945-fca0ee6b4347"/>
    <xsd:import namespace="376affa2-6cd7-4c27-835d-afebd38a3c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Archiv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35442f-c4be-41db-b945-fca0ee6b43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ff6fb5f-ff94-4e76-a97a-6e91cece495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Archive" ma:index="21" nillable="true" ma:displayName="Archive" ma:default="0" ma:format="Dropdown" ma:internalName="Archi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6affa2-6cd7-4c27-835d-afebd38a3ca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6795ba2-214c-4a33-b540-5dba34e34088}" ma:internalName="TaxCatchAll" ma:showField="CatchAllData" ma:web="376affa2-6cd7-4c27-835d-afebd38a3c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F1D0425-AE23-4762-A8FE-AD6F9F29995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7580FA6-0EAC-43D8-B3B1-9A2C81640110}">
  <ds:schemaRefs>
    <ds:schemaRef ds:uri="http://purl.org/dc/terms/"/>
    <ds:schemaRef ds:uri="http://purl.org/dc/dcmitype/"/>
    <ds:schemaRef ds:uri="f113153a-7657-44b0-a458-183308d92263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8b968e2b-87ab-4768-994b-e18f3de50c53"/>
    <ds:schemaRef ds:uri="http://schemas.openxmlformats.org/package/2006/metadata/core-properties"/>
    <ds:schemaRef ds:uri="b8e91d04-5364-45fd-a96d-482c4d1c21dd"/>
    <ds:schemaRef ds:uri="http://www.w3.org/XML/1998/namespace"/>
    <ds:schemaRef ds:uri="376affa2-6cd7-4c27-835d-afebd38a3ca0"/>
    <ds:schemaRef ds:uri="3a35442f-c4be-41db-b945-fca0ee6b4347"/>
  </ds:schemaRefs>
</ds:datastoreItem>
</file>

<file path=customXml/itemProps3.xml><?xml version="1.0" encoding="utf-8"?>
<ds:datastoreItem xmlns:ds="http://schemas.openxmlformats.org/officeDocument/2006/customXml" ds:itemID="{1BCE6445-968B-4190-9E49-569139FEDA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35442f-c4be-41db-b945-fca0ee6b4347"/>
    <ds:schemaRef ds:uri="376affa2-6cd7-4c27-835d-afebd38a3c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Toitu basic</Template>
  <TotalTime>543</TotalTime>
  <Words>810</Words>
  <Application>Microsoft Office PowerPoint</Application>
  <PresentationFormat>A4 Paper (210x297 mm)</PresentationFormat>
  <Paragraphs>160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Toitu Light</vt:lpstr>
      <vt:lpstr>Calibri</vt:lpstr>
      <vt:lpstr>1_Toitu basic</vt:lpstr>
      <vt:lpstr>Toitu basic</vt:lpstr>
      <vt:lpstr>optional blank page 2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Toitū net carbonzero annual statement</dc:title>
  <dc:creator>Austin Hansell</dc:creator>
  <cp:lastModifiedBy>Deborah Mann</cp:lastModifiedBy>
  <cp:revision>4</cp:revision>
  <cp:lastPrinted>2021-12-21T21:50:29Z</cp:lastPrinted>
  <dcterms:created xsi:type="dcterms:W3CDTF">2021-11-19T02:26:30Z</dcterms:created>
  <dcterms:modified xsi:type="dcterms:W3CDTF">2025-06-30T22:05:58Z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0x0101007F51AABCC9903F4EA8138FA2CB236B6A</vt:lpwstr>
  </property>
  <property fmtid="{D5CDD505-2E9C-101B-9397-08002B2CF9AE}" pid="3" name="_dlc_DocIdItemGuid">
    <vt:lpwstr>3ebf3d5e-f649-4960-8c1d-2bf20ed9e2dd</vt:lpwstr>
  </property>
  <property fmtid="{D5CDD505-2E9C-101B-9397-08002B2CF9AE}" pid="4" name="productorganisationtoitu">
    <vt:lpwstr/>
  </property>
  <property fmtid="{D5CDD505-2E9C-101B-9397-08002B2CF9AE}" pid="5" name="TaxKeyword">
    <vt:lpwstr/>
  </property>
  <property fmtid="{D5CDD505-2E9C-101B-9397-08002B2CF9AE}" pid="6" name="programmetoitu">
    <vt:lpwstr/>
  </property>
  <property fmtid="{D5CDD505-2E9C-101B-9397-08002B2CF9AE}" pid="7" name="regiontoitu">
    <vt:lpwstr/>
  </property>
  <property fmtid="{D5CDD505-2E9C-101B-9397-08002B2CF9AE}" pid="8" name="doctypetoituprogramme">
    <vt:lpwstr/>
  </property>
  <property fmtid="{D5CDD505-2E9C-101B-9397-08002B2CF9AE}" pid="9" name="Order">
    <vt:r8>36500</vt:r8>
  </property>
  <property fmtid="{D5CDD505-2E9C-101B-9397-08002B2CF9AE}" pid="10" name="fy">
    <vt:lpwstr>2021</vt:lpwstr>
  </property>
  <property fmtid="{D5CDD505-2E9C-101B-9397-08002B2CF9AE}" pid="11" name="xd_ProgID">
    <vt:lpwstr/>
  </property>
  <property fmtid="{D5CDD505-2E9C-101B-9397-08002B2CF9AE}" pid="12" name="ComplianceAssetId">
    <vt:lpwstr/>
  </property>
  <property fmtid="{D5CDD505-2E9C-101B-9397-08002B2CF9AE}" pid="13" name="TemplateUrl">
    <vt:lpwstr/>
  </property>
  <property fmtid="{D5CDD505-2E9C-101B-9397-08002B2CF9AE}" pid="14" name="archive">
    <vt:bool>false</vt:bool>
  </property>
  <property fmtid="{D5CDD505-2E9C-101B-9397-08002B2CF9AE}" pid="15" name="_ExtendedDescription">
    <vt:lpwstr/>
  </property>
  <property fmtid="{D5CDD505-2E9C-101B-9397-08002B2CF9AE}" pid="16" name="TriggerFlowInfo">
    <vt:lpwstr/>
  </property>
  <property fmtid="{D5CDD505-2E9C-101B-9397-08002B2CF9AE}" pid="17" name="xd_Signature">
    <vt:bool>false</vt:bool>
  </property>
  <property fmtid="{D5CDD505-2E9C-101B-9397-08002B2CF9AE}" pid="18" name="MediaServiceImageTags">
    <vt:lpwstr/>
  </property>
  <property fmtid="{D5CDD505-2E9C-101B-9397-08002B2CF9AE}" pid="19" name="_dlc_DocId">
    <vt:lpwstr>MWLR-1919264073-365</vt:lpwstr>
  </property>
  <property fmtid="{D5CDD505-2E9C-101B-9397-08002B2CF9AE}" pid="20" name="_SourceUrl">
    <vt:lpwstr/>
  </property>
  <property fmtid="{D5CDD505-2E9C-101B-9397-08002B2CF9AE}" pid="21" name="_SharedFileIndex">
    <vt:lpwstr/>
  </property>
  <property fmtid="{D5CDD505-2E9C-101B-9397-08002B2CF9AE}" pid="22" name="_dlc_DocIdUrl">
    <vt:lpwstr>https://landcareresearch.sharepoint.com/sites/te00013/_layouts/15/DocIdRedir.aspx?ID=MWLR-1919264073-365, MWLR-1919264073-365</vt:lpwstr>
  </property>
</Properties>
</file>