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6"/>
  </p:notesMasterIdLst>
  <p:handoutMasterIdLst>
    <p:handoutMasterId r:id="rId27"/>
  </p:handoutMasterIdLst>
  <p:sldIdLst>
    <p:sldId id="316" r:id="rId3"/>
    <p:sldId id="303" r:id="rId4"/>
    <p:sldId id="315" r:id="rId5"/>
    <p:sldId id="301" r:id="rId6"/>
    <p:sldId id="270" r:id="rId7"/>
    <p:sldId id="317" r:id="rId8"/>
    <p:sldId id="287" r:id="rId9"/>
    <p:sldId id="296" r:id="rId10"/>
    <p:sldId id="313" r:id="rId11"/>
    <p:sldId id="320" r:id="rId12"/>
    <p:sldId id="322" r:id="rId13"/>
    <p:sldId id="323" r:id="rId14"/>
    <p:sldId id="324" r:id="rId15"/>
    <p:sldId id="325" r:id="rId16"/>
    <p:sldId id="330" r:id="rId17"/>
    <p:sldId id="328" r:id="rId18"/>
    <p:sldId id="326" r:id="rId19"/>
    <p:sldId id="329" r:id="rId20"/>
    <p:sldId id="277" r:id="rId21"/>
    <p:sldId id="332" r:id="rId22"/>
    <p:sldId id="269" r:id="rId23"/>
    <p:sldId id="331" r:id="rId24"/>
    <p:sldId id="274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4CDF65-821C-E777-FBF8-E5C63E2FB26B}" name="Francisco Morais" initials="nm" userId="Francisco Morai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000000"/>
    <a:srgbClr val="B7CFFF"/>
    <a:srgbClr val="002060"/>
    <a:srgbClr val="4472C4"/>
    <a:srgbClr val="262626"/>
    <a:srgbClr val="F0F0F0"/>
    <a:srgbClr val="FFFFFF"/>
    <a:srgbClr val="F7F7F7"/>
    <a:srgbClr val="97B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5" autoAdjust="0"/>
    <p:restoredTop sz="96247" autoAdjust="0"/>
  </p:normalViewPr>
  <p:slideViewPr>
    <p:cSldViewPr snapToGrid="0">
      <p:cViewPr varScale="1">
        <p:scale>
          <a:sx n="108" d="100"/>
          <a:sy n="108" d="100"/>
        </p:scale>
        <p:origin x="121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0.xlsx"/><Relationship Id="rId1" Type="http://schemas.openxmlformats.org/officeDocument/2006/relationships/image" Target="../media/image19.png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chartUserShapes" Target="../drawings/drawing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spcBef>
                <a:spcPts val="600"/>
              </a:spcBef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Estimativa TAM do mercado de emagrecedores</a:t>
            </a:r>
            <a:endParaRPr lang="pt-BR" sz="14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600"/>
              </a:spcBef>
              <a:defRPr/>
            </a:pPr>
            <a:r>
              <a:rPr lang="pt-BR" sz="1200" b="0" i="0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USD Bilhões </a:t>
            </a:r>
            <a:endParaRPr lang="pt-BR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5.5473534269469974E-3"/>
          <c:y val="2.2920220275007218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spcBef>
              <a:spcPts val="600"/>
            </a:spcBef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9575452001520697E-2"/>
          <c:y val="0.36086310393629101"/>
          <c:w val="0.92084909599695863"/>
          <c:h val="0.505852095499736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60F2-44CC-AECD-440C2A7C615B}"/>
              </c:ext>
            </c:extLst>
          </c:dPt>
          <c:dPt>
            <c:idx val="1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0F2-44CC-AECD-440C2A7C615B}"/>
              </c:ext>
            </c:extLst>
          </c:dPt>
          <c:dLbls>
            <c:dLbl>
              <c:idx val="0"/>
              <c:layout>
                <c:manualLayout>
                  <c:x val="-3.4963902967796839E-17"/>
                  <c:y val="-0.1673469671529929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F2-44CC-AECD-440C2A7C615B}"/>
                </c:ext>
              </c:extLst>
            </c:dLbl>
            <c:dLbl>
              <c:idx val="1"/>
              <c:layout>
                <c:manualLayout>
                  <c:x val="0"/>
                  <c:y val="-0.339239467856931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F2-44CC-AECD-440C2A7C61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2035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</c:v>
                </c:pt>
                <c:pt idx="1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F2-44CC-AECD-440C2A7C615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12077936"/>
        <c:axId val="112075056"/>
      </c:barChart>
      <c:catAx>
        <c:axId val="11207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2075056"/>
        <c:crosses val="autoZero"/>
        <c:auto val="1"/>
        <c:lblAlgn val="ctr"/>
        <c:lblOffset val="100"/>
        <c:noMultiLvlLbl val="0"/>
      </c:catAx>
      <c:valAx>
        <c:axId val="1120750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207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Participação</a:t>
            </a:r>
            <a:r>
              <a:rPr lang="en-US" sz="1400" b="1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en-US" sz="1400" b="1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 GLP-1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3.4687635240700947E-2"/>
          <c:y val="3.5197182747283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124-4C02-BA14-834DA3A3AD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124-4C02-BA14-834DA3A3ADB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8% a 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24277143663049"/>
                      <c:h val="0.2181052090906655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0124-4C02-BA14-834DA3A3AD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20%</a:t>
                    </a:r>
                    <a:endParaRPr lang="en-US" sz="1400" b="1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124-4C02-BA14-834DA3A3AD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24-4C02-BA14-834DA3A3AD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2077936"/>
        <c:axId val="112075056"/>
      </c:barChart>
      <c:catAx>
        <c:axId val="11207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2075056"/>
        <c:crosses val="autoZero"/>
        <c:auto val="1"/>
        <c:lblAlgn val="ctr"/>
        <c:lblOffset val="100"/>
        <c:noMultiLvlLbl val="0"/>
      </c:catAx>
      <c:valAx>
        <c:axId val="112075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207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Crescimento</a:t>
            </a:r>
            <a:r>
              <a:rPr lang="pt-BR" sz="14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da população com comorbidade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3.2612764872321433E-2"/>
          <c:y val="2.37735025407696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5839547936769746E-2"/>
          <c:y val="0.15757980042195549"/>
          <c:w val="0.93683666059900728"/>
          <c:h val="0.58010002912557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Excesso de Peso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2009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0.42599999999999999</c:v>
                </c:pt>
                <c:pt idx="1">
                  <c:v>0.626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66-4641-8F82-ED962C953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Obesidade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2009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0.00%</c:formatCode>
                <c:ptCount val="2"/>
                <c:pt idx="0">
                  <c:v>0.11799999999999999</c:v>
                </c:pt>
                <c:pt idx="1">
                  <c:v>0.25700000000000001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66-4641-8F82-ED962C9532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2009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0.00%</c:formatCode>
                <c:ptCount val="2"/>
                <c:pt idx="0">
                  <c:v>5.5E-2</c:v>
                </c:pt>
                <c:pt idx="1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66-4641-8F82-ED962C9532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22717696"/>
        <c:axId val="2122715776"/>
      </c:barChart>
      <c:catAx>
        <c:axId val="212271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122715776"/>
        <c:crosses val="autoZero"/>
        <c:auto val="1"/>
        <c:lblAlgn val="ctr"/>
        <c:lblOffset val="100"/>
        <c:noMultiLvlLbl val="0"/>
      </c:catAx>
      <c:valAx>
        <c:axId val="212271577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12271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População</a:t>
            </a:r>
            <a:r>
              <a:rPr lang="pt-BR" sz="1400" b="1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mundial elegível</a:t>
            </a:r>
            <a:endParaRPr lang="pt-B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4.5511389789985313E-3"/>
          <c:y val="2.1586123810563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27051735368695634"/>
          <c:y val="0.13536232594080483"/>
          <c:w val="0.54876058677720496"/>
          <c:h val="0.7449727489082055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0000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1D-49F1-9C67-3E819B3F3D64}"/>
              </c:ext>
            </c:extLst>
          </c:dPt>
          <c:dPt>
            <c:idx val="1"/>
            <c:bubble3D val="0"/>
            <c:spPr>
              <a:solidFill>
                <a:srgbClr val="0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C1D-49F1-9C67-3E819B3F3D64}"/>
              </c:ext>
            </c:extLst>
          </c:dPt>
          <c:dLbls>
            <c:dLbl>
              <c:idx val="0"/>
              <c:layout>
                <c:manualLayout>
                  <c:x val="-2.4944865283750277E-2"/>
                  <c:y val="0.12002529745667032"/>
                </c:manualLayout>
              </c:layout>
              <c:tx>
                <c:rich>
                  <a:bodyPr/>
                  <a:lstStyle/>
                  <a:p>
                    <a:fld id="{BB451FE9-A0D4-447B-B38D-F086CC62D582}" type="PERCENTAGE">
                      <a:rPr lang="en-US" baseline="0" smtClean="0">
                        <a:solidFill>
                          <a:srgbClr val="000000"/>
                        </a:solidFill>
                      </a:rPr>
                      <a:pPr/>
                      <a:t>[PERCENTAGE]</a:t>
                    </a:fld>
                    <a:endParaRPr lang="pt-BR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C1D-49F1-9C67-3E819B3F3D6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17286AC-B430-425D-A393-068156171B21}" type="PERCENTAGE">
                      <a:rPr lang="en-US" baseline="0" smtClean="0">
                        <a:solidFill>
                          <a:srgbClr val="F7F7F7"/>
                        </a:solidFill>
                      </a:rPr>
                      <a:pPr/>
                      <a:t>[PERCENTAGE]</a:t>
                    </a:fld>
                    <a:endParaRPr lang="pt-BR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1D-49F1-9C67-3E819B3F3D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Tratados</c:v>
                </c:pt>
                <c:pt idx="1">
                  <c:v>Elegíveis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1D-49F1-9C67-3E819B3F3D6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Crescimento</a:t>
            </a:r>
            <a:r>
              <a:rPr lang="pt-BR" sz="1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população com Sobrepeso, Obesidade e Diabetes em Bilhões</a:t>
            </a:r>
            <a:endParaRPr lang="pt-B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5004378614276287E-2"/>
          <c:y val="2.1006493859163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2927699758013848E-2"/>
          <c:y val="1.3350026121901505E-2"/>
          <c:w val="0.94289996642256435"/>
          <c:h val="0.78365389163773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rgbClr val="B7C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2015</c:v>
                </c:pt>
                <c:pt idx="2">
                  <c:v>2030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0.36</c:v>
                </c:pt>
                <c:pt idx="1">
                  <c:v>0.59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0-4E02-BDD6-8F978B813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Obesidade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2015</c:v>
                </c:pt>
                <c:pt idx="2">
                  <c:v>2030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0.52</c:v>
                </c:pt>
                <c:pt idx="1">
                  <c:v>0.65</c:v>
                </c:pt>
                <c:pt idx="2">
                  <c:v>1.1299999999999999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40-4E02-BDD6-8F978B8139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Obesidade + Sobrepeso</c:v>
                </c:pt>
              </c:strCache>
            </c:strRef>
          </c:tx>
          <c:spPr>
            <a:solidFill>
              <a:srgbClr val="000000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2015</c:v>
                </c:pt>
                <c:pt idx="2">
                  <c:v>2030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1.61</c:v>
                </c:pt>
                <c:pt idx="1">
                  <c:v>1.9</c:v>
                </c:pt>
                <c:pt idx="2">
                  <c:v>2.93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40-4E02-BDD6-8F978B8139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17377199"/>
        <c:axId val="1217374799"/>
      </c:barChart>
      <c:catAx>
        <c:axId val="1217377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17374799"/>
        <c:crosses val="autoZero"/>
        <c:auto val="1"/>
        <c:lblAlgn val="ctr"/>
        <c:lblOffset val="100"/>
        <c:noMultiLvlLbl val="0"/>
      </c:catAx>
      <c:valAx>
        <c:axId val="12173747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17377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030090656297318E-2"/>
          <c:y val="0.90799694596252811"/>
          <c:w val="0.80852253653359629"/>
          <c:h val="9.10646978706883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86895956235988E-4"/>
          <c:y val="0"/>
          <c:w val="0.99627081735461764"/>
          <c:h val="0.8428922961916182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Média EV/EBITDA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0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21.47</c:v>
                </c:pt>
                <c:pt idx="1">
                  <c:v>22.37</c:v>
                </c:pt>
                <c:pt idx="2">
                  <c:v>30.99</c:v>
                </c:pt>
                <c:pt idx="3">
                  <c:v>23.27</c:v>
                </c:pt>
                <c:pt idx="4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35-4B15-AAA9-703DB9024B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30361712"/>
        <c:axId val="1630362672"/>
      </c:lineChart>
      <c:catAx>
        <c:axId val="16303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30362672"/>
        <c:crosses val="autoZero"/>
        <c:auto val="1"/>
        <c:lblAlgn val="ctr"/>
        <c:lblOffset val="100"/>
        <c:noMultiLvlLbl val="0"/>
      </c:catAx>
      <c:valAx>
        <c:axId val="1630362672"/>
        <c:scaling>
          <c:orientation val="minMax"/>
          <c:max val="35"/>
          <c:min val="15"/>
        </c:scaling>
        <c:delete val="1"/>
        <c:axPos val="l"/>
        <c:numFmt formatCode="General" sourceLinked="1"/>
        <c:majorTickMark val="out"/>
        <c:minorTickMark val="none"/>
        <c:tickLblPos val="nextTo"/>
        <c:crossAx val="163036171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86895956235988E-4"/>
          <c:y val="0"/>
          <c:w val="0.99627081735461764"/>
          <c:h val="0.8428922961916182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Média Margem Líquida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0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0.2437</c:v>
                </c:pt>
                <c:pt idx="1">
                  <c:v>0.24260000000000001</c:v>
                </c:pt>
                <c:pt idx="2">
                  <c:v>0.2356</c:v>
                </c:pt>
                <c:pt idx="3">
                  <c:v>0.20949999999999999</c:v>
                </c:pt>
                <c:pt idx="4">
                  <c:v>0.26529999999999998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26-4647-90C9-AC6D8EF83E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30361712"/>
        <c:axId val="1630362672"/>
      </c:lineChart>
      <c:catAx>
        <c:axId val="16303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30362672"/>
        <c:crosses val="autoZero"/>
        <c:auto val="1"/>
        <c:lblAlgn val="ctr"/>
        <c:lblOffset val="100"/>
        <c:noMultiLvlLbl val="0"/>
      </c:catAx>
      <c:valAx>
        <c:axId val="1630362672"/>
        <c:scaling>
          <c:orientation val="minMax"/>
          <c:max val="0.30000000000000004"/>
          <c:min val="0.18000000000000002"/>
        </c:scaling>
        <c:delete val="1"/>
        <c:axPos val="l"/>
        <c:numFmt formatCode="0.0%" sourceLinked="1"/>
        <c:majorTickMark val="out"/>
        <c:minorTickMark val="none"/>
        <c:tickLblPos val="nextTo"/>
        <c:crossAx val="163036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86895956235988E-4"/>
          <c:y val="0"/>
          <c:w val="0.99627081735461764"/>
          <c:h val="0.8428922961916182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Média ROE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000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0.65690000000000004</c:v>
                </c:pt>
                <c:pt idx="1">
                  <c:v>0.76490000000000002</c:v>
                </c:pt>
                <c:pt idx="2">
                  <c:v>0.77539999999999998</c:v>
                </c:pt>
                <c:pt idx="3">
                  <c:v>0.64770000000000005</c:v>
                </c:pt>
                <c:pt idx="4">
                  <c:v>0.7631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77-4DAA-9D02-6EA9C1A0BD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30361712"/>
        <c:axId val="1630362672"/>
      </c:lineChart>
      <c:catAx>
        <c:axId val="16303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30362672"/>
        <c:crosses val="autoZero"/>
        <c:auto val="1"/>
        <c:lblAlgn val="ctr"/>
        <c:lblOffset val="100"/>
        <c:noMultiLvlLbl val="0"/>
      </c:catAx>
      <c:valAx>
        <c:axId val="1630362672"/>
        <c:scaling>
          <c:orientation val="minMax"/>
          <c:max val="0.85000000000000009"/>
          <c:min val="0.58000000000000007"/>
        </c:scaling>
        <c:delete val="1"/>
        <c:axPos val="l"/>
        <c:numFmt formatCode="0.00%" sourceLinked="1"/>
        <c:majorTickMark val="out"/>
        <c:minorTickMark val="none"/>
        <c:tickLblPos val="nextTo"/>
        <c:crossAx val="163036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dirty="0"/>
              <a:t>Crescimento de receita relativo</a:t>
            </a:r>
            <a:r>
              <a:rPr lang="pt-BR" sz="1800" baseline="0" dirty="0"/>
              <a:t> com base indexada</a:t>
            </a:r>
            <a:endParaRPr lang="pt-BR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Lilly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115</c:v>
                </c:pt>
                <c:pt idx="2">
                  <c:v>116</c:v>
                </c:pt>
                <c:pt idx="3">
                  <c:v>139</c:v>
                </c:pt>
                <c:pt idx="4">
                  <c:v>184</c:v>
                </c:pt>
                <c:pt idx="5">
                  <c:v>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B8-4F56-B0BF-771A380CD5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Novo</c:v>
                </c:pt>
              </c:strCache>
            </c:strRef>
          </c:tx>
          <c:spPr>
            <a:ln w="22225" cap="rnd">
              <a:solidFill>
                <a:schemeClr val="bg2">
                  <a:lumMod val="10000"/>
                </a:schemeClr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10000"/>
                  </a:schemeClr>
                </a:solidFill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111</c:v>
                </c:pt>
                <c:pt idx="2">
                  <c:v>139</c:v>
                </c:pt>
                <c:pt idx="3">
                  <c:v>183</c:v>
                </c:pt>
                <c:pt idx="4">
                  <c:v>229</c:v>
                </c:pt>
                <c:pt idx="5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B8-4F56-B0BF-771A380CD5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AMGN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102</c:v>
                </c:pt>
                <c:pt idx="2">
                  <c:v>104</c:v>
                </c:pt>
                <c:pt idx="3">
                  <c:v>111</c:v>
                </c:pt>
                <c:pt idx="4">
                  <c:v>131</c:v>
                </c:pt>
                <c:pt idx="5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B8-4F56-B0BF-771A380CD5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Roche</c:v>
                </c:pt>
              </c:strCache>
            </c:strRef>
          </c:tx>
          <c:spPr>
            <a:ln w="22225" cap="rnd">
              <a:solidFill>
                <a:schemeClr val="bg2">
                  <a:lumMod val="90000"/>
                </a:schemeClr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bg2">
                    <a:lumMod val="90000"/>
                  </a:schemeClr>
                </a:solidFill>
                <a:round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109</c:v>
                </c:pt>
                <c:pt idx="2">
                  <c:v>109</c:v>
                </c:pt>
                <c:pt idx="3">
                  <c:v>100</c:v>
                </c:pt>
                <c:pt idx="4">
                  <c:v>103</c:v>
                </c:pt>
                <c:pt idx="5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B8-4F56-B0BF-771A380CD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4371792"/>
        <c:axId val="1344366512"/>
      </c:lineChart>
      <c:catAx>
        <c:axId val="134437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44366512"/>
        <c:crosses val="autoZero"/>
        <c:auto val="1"/>
        <c:lblAlgn val="ctr"/>
        <c:lblOffset val="100"/>
        <c:noMultiLvlLbl val="0"/>
      </c:catAx>
      <c:valAx>
        <c:axId val="1344366512"/>
        <c:scaling>
          <c:orientation val="minMax"/>
          <c:min val="1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44371792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</a:t>
            </a:r>
            <a:r>
              <a:rPr lang="pt-BR" sz="14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financeira dos emagrecedores</a:t>
            </a:r>
            <a:endParaRPr lang="pt-B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7.3266117459559035E-2"/>
          <c:y val="9.4365450927965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5015925456198381"/>
          <c:y val="0.187989867288225"/>
          <c:w val="0.79288870058218297"/>
          <c:h val="0.7806357636485535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Emagrecedores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Eli Lilly</c:v>
                </c:pt>
                <c:pt idx="1">
                  <c:v>Novo Nordisk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4-44E7-AE6B-1D1F68BC70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Eli Lilly</c:v>
                </c:pt>
                <c:pt idx="1">
                  <c:v>Novo Nordisk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0.44</c:v>
                </c:pt>
                <c:pt idx="1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4-44E7-AE6B-1D1F68BC70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07138720"/>
        <c:axId val="1307139200"/>
      </c:barChart>
      <c:catAx>
        <c:axId val="1307138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07139200"/>
        <c:crosses val="autoZero"/>
        <c:auto val="1"/>
        <c:lblAlgn val="ctr"/>
        <c:lblOffset val="100"/>
        <c:noMultiLvlLbl val="0"/>
      </c:catAx>
      <c:valAx>
        <c:axId val="130713920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713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708129519235608E-2"/>
          <c:y val="1.7755870645032941E-3"/>
          <c:w val="0.90219057872930819"/>
          <c:h val="0.983912294484566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M1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Sheet1!$B$2</c:f>
              <c:numCache>
                <c:formatCode>General</c:formatCode>
                <c:ptCount val="1"/>
                <c:pt idx="0">
                  <c:v>3.7</c:v>
                </c:pt>
              </c:numCache>
            </c:numRef>
          </c:xVal>
          <c:y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0EC-4FAF-B0F9-9C9CCD3C0D6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Sheet1!$B$3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0EC-4FAF-B0F9-9C9CCD3C0D6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Sheet1!$B$4</c:f>
              <c:numCache>
                <c:formatCode>General</c:formatCode>
                <c:ptCount val="1"/>
                <c:pt idx="0">
                  <c:v>3.5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0EC-4FAF-B0F9-9C9CCD3C0D6B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M4</c:v>
                </c:pt>
              </c:strCache>
            </c:strRef>
          </c:tx>
          <c:spPr>
            <a:ln w="25400" cap="rnd">
              <a:noFill/>
              <a:round/>
            </a:ln>
            <a:effectLst>
              <a:softEdge rad="0"/>
            </a:effectLst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>
                <a:softEdge rad="0"/>
              </a:effectLst>
            </c:spPr>
          </c:marker>
          <c:xVal>
            <c:numRef>
              <c:f>Sheet1!$B$5</c:f>
              <c:numCache>
                <c:formatCode>General</c:formatCode>
                <c:ptCount val="1"/>
                <c:pt idx="0">
                  <c:v>2.7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0EC-4FAF-B0F9-9C9CCD3C0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68269376"/>
        <c:axId val="1568277056"/>
      </c:scatterChart>
      <c:valAx>
        <c:axId val="1568269376"/>
        <c:scaling>
          <c:orientation val="minMax"/>
          <c:max val="5.05"/>
          <c:min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Probabilidade</a:t>
                </a:r>
              </a:p>
            </c:rich>
          </c:tx>
          <c:layout>
            <c:manualLayout>
              <c:xMode val="edge"/>
              <c:yMode val="edge"/>
              <c:x val="0.68097479229151769"/>
              <c:y val="0.9065917896230720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77056"/>
        <c:crosses val="autoZero"/>
        <c:crossBetween val="midCat"/>
        <c:majorUnit val="1"/>
      </c:valAx>
      <c:valAx>
        <c:axId val="1568277056"/>
        <c:scaling>
          <c:orientation val="minMax"/>
          <c:max val="5"/>
          <c:min val="1.5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Impacto</a:t>
                </a:r>
              </a:p>
            </c:rich>
          </c:tx>
          <c:layout>
            <c:manualLayout>
              <c:xMode val="edge"/>
              <c:yMode val="edge"/>
              <c:x val="4.0421365463397425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6937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708129519235608E-2"/>
          <c:y val="1.7755870645032941E-3"/>
          <c:w val="0.90219057872930819"/>
          <c:h val="0.983912294484566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M1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Sheet1!$B$2</c:f>
              <c:numCache>
                <c:formatCode>General</c:formatCode>
                <c:ptCount val="1"/>
                <c:pt idx="0">
                  <c:v>3.7</c:v>
                </c:pt>
              </c:numCache>
            </c:numRef>
          </c:xVal>
          <c:y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5FB-4271-96DE-340E870D07D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Sheet1!$B$3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5FB-4271-96DE-340E870D07D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Sheet1!$B$4</c:f>
              <c:numCache>
                <c:formatCode>General</c:formatCode>
                <c:ptCount val="1"/>
                <c:pt idx="0">
                  <c:v>3.5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5FB-4271-96DE-340E870D07DD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Sheet1!$B$5</c:f>
              <c:numCache>
                <c:formatCode>General</c:formatCode>
                <c:ptCount val="1"/>
                <c:pt idx="0">
                  <c:v>2.7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5FB-4271-96DE-340E870D07DD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S1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Sheet1!$B$6</c:f>
              <c:numCache>
                <c:formatCode>General</c:formatCode>
                <c:ptCount val="1"/>
                <c:pt idx="0">
                  <c:v>3.2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5FB-4271-96DE-340E870D07D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S2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Sheet1!$B$7</c:f>
              <c:numCache>
                <c:formatCode>General</c:formatCode>
                <c:ptCount val="1"/>
                <c:pt idx="0">
                  <c:v>2.4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4.5999999999999996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5FB-4271-96DE-340E870D07DD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S3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Sheet1!$B$8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5FB-4271-96DE-340E870D0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68269376"/>
        <c:axId val="1568277056"/>
      </c:scatterChart>
      <c:valAx>
        <c:axId val="1568269376"/>
        <c:scaling>
          <c:orientation val="minMax"/>
          <c:max val="5.05"/>
          <c:min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Probabilidade</a:t>
                </a:r>
              </a:p>
            </c:rich>
          </c:tx>
          <c:layout>
            <c:manualLayout>
              <c:xMode val="edge"/>
              <c:yMode val="edge"/>
              <c:x val="0.68097479229151769"/>
              <c:y val="0.9065917896230720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77056"/>
        <c:crosses val="autoZero"/>
        <c:crossBetween val="midCat"/>
        <c:majorUnit val="1"/>
      </c:valAx>
      <c:valAx>
        <c:axId val="1568277056"/>
        <c:scaling>
          <c:orientation val="minMax"/>
          <c:max val="5"/>
          <c:min val="1.5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Impacto</a:t>
                </a:r>
              </a:p>
            </c:rich>
          </c:tx>
          <c:layout>
            <c:manualLayout>
              <c:xMode val="edge"/>
              <c:yMode val="edge"/>
              <c:x val="4.0421365463397425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6937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708129519235608E-2"/>
          <c:y val="1.7755870645032941E-3"/>
          <c:w val="0.90219057872930819"/>
          <c:h val="0.983912294484566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M1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Sheet1!$B$2</c:f>
              <c:numCache>
                <c:formatCode>General</c:formatCode>
                <c:ptCount val="1"/>
                <c:pt idx="0">
                  <c:v>3.7</c:v>
                </c:pt>
              </c:numCache>
            </c:numRef>
          </c:xVal>
          <c:y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D7-478C-AFBC-ADEBCC3E7AB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Sheet1!$B$3</c:f>
              <c:numCache>
                <c:formatCode>General</c:formatCode>
                <c:ptCount val="1"/>
                <c:pt idx="0">
                  <c:v>3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D7-478C-AFBC-ADEBCC3E7AB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Sheet1!$B$4</c:f>
              <c:numCache>
                <c:formatCode>General</c:formatCode>
                <c:ptCount val="1"/>
                <c:pt idx="0">
                  <c:v>3.5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2D7-478C-AFBC-ADEBCC3E7AB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 dpi="0" rotWithShape="1">
                <a:blip xmlns:r="http://schemas.openxmlformats.org/officeDocument/2006/relationships" r:embed="rId1">
                  <a:alphaModFix amt="34000"/>
                </a:blip>
                <a:srcRect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xVal>
            <c:numRef>
              <c:f>Sheet1!$B$5</c:f>
              <c:numCache>
                <c:formatCode>General</c:formatCode>
                <c:ptCount val="1"/>
                <c:pt idx="0">
                  <c:v>2.7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2D7-478C-AFBC-ADEBCC3E7AB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S1</c:v>
                </c:pt>
              </c:strCache>
            </c:strRef>
          </c:tx>
          <c:marker>
            <c:symbol val="picture"/>
            <c:spPr>
              <a:blipFill dpi="0" rotWithShape="1">
                <a:blip xmlns:r="http://schemas.openxmlformats.org/officeDocument/2006/relationships" r:embed="rId2">
                  <a:alphaModFix amt="34000"/>
                </a:blip>
                <a:srcRect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Sheet1!$B$6</c:f>
              <c:numCache>
                <c:formatCode>General</c:formatCode>
                <c:ptCount val="1"/>
                <c:pt idx="0">
                  <c:v>3.2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2D7-478C-AFBC-ADEBCC3E7AB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S2</c:v>
                </c:pt>
              </c:strCache>
            </c:strRef>
          </c:tx>
          <c:marker>
            <c:symbol val="picture"/>
            <c:spPr>
              <a:blipFill dpi="0" rotWithShape="1">
                <a:blip xmlns:r="http://schemas.openxmlformats.org/officeDocument/2006/relationships" r:embed="rId2">
                  <a:alphaModFix amt="34000"/>
                </a:blip>
                <a:srcRect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Sheet1!$B$7</c:f>
              <c:numCache>
                <c:formatCode>General</c:formatCode>
                <c:ptCount val="1"/>
                <c:pt idx="0">
                  <c:v>2.4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4.5999999999999996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D2D7-478C-AFBC-ADEBCC3E7AB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S3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6350">
                <a:noFill/>
              </a:ln>
            </c:spPr>
          </c:marker>
          <c:dPt>
            <c:idx val="0"/>
            <c:marker>
              <c:spPr>
                <a:blipFill dpi="0" rotWithShape="1">
                  <a:blip xmlns:r="http://schemas.openxmlformats.org/officeDocument/2006/relationships" r:embed="rId2">
                    <a:alphaModFix amt="34000"/>
                  </a:blip>
                  <a:srcRect/>
                  <a:stretch>
                    <a:fillRect/>
                  </a:stretch>
                </a:blipFill>
                <a:ln w="6350"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D7-478C-AFBC-ADEBCC3E7ABE}"/>
              </c:ext>
            </c:extLst>
          </c:dPt>
          <c:xVal>
            <c:numRef>
              <c:f>Sheet1!$B$8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D2D7-478C-AFBC-ADEBCC3E7AB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O1</c:v>
                </c:pt>
              </c:strCache>
            </c:strRef>
          </c:tx>
          <c:spPr>
            <a:ln>
              <a:solidFill>
                <a:srgbClr val="B7CFFF"/>
              </a:solidFill>
            </a:ln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Sheet1!$B$9</c:f>
              <c:numCache>
                <c:formatCode>General</c:formatCode>
                <c:ptCount val="1"/>
                <c:pt idx="0">
                  <c:v>4.2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D2D7-478C-AFBC-ADEBCC3E7ABE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O2</c:v>
                </c:pt>
              </c:strCache>
            </c:strRef>
          </c:tx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6350">
                <a:noFill/>
              </a:ln>
            </c:spPr>
          </c:marker>
          <c:xVal>
            <c:numRef>
              <c:f>Sheet1!$B$10</c:f>
              <c:numCache>
                <c:formatCode>General</c:formatCode>
                <c:ptCount val="1"/>
                <c:pt idx="0">
                  <c:v>2.5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3.7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D2D7-478C-AFBC-ADEBCC3E7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68269376"/>
        <c:axId val="1568277056"/>
      </c:scatterChart>
      <c:valAx>
        <c:axId val="1568269376"/>
        <c:scaling>
          <c:orientation val="minMax"/>
          <c:max val="5.05"/>
          <c:min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Probabilidade</a:t>
                </a:r>
              </a:p>
            </c:rich>
          </c:tx>
          <c:layout>
            <c:manualLayout>
              <c:xMode val="edge"/>
              <c:yMode val="edge"/>
              <c:x val="0.68097479229151769"/>
              <c:y val="0.9065917896230720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77056"/>
        <c:crosses val="autoZero"/>
        <c:crossBetween val="midCat"/>
        <c:majorUnit val="1"/>
      </c:valAx>
      <c:valAx>
        <c:axId val="1568277056"/>
        <c:scaling>
          <c:orientation val="minMax"/>
          <c:max val="5"/>
          <c:min val="1.5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>
                    <a:solidFill>
                      <a:schemeClr val="tx1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Impacto</a:t>
                </a:r>
              </a:p>
            </c:rich>
          </c:tx>
          <c:layout>
            <c:manualLayout>
              <c:xMode val="edge"/>
              <c:yMode val="edge"/>
              <c:x val="4.0421365463397425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prstDash val="dash"/>
            <a:round/>
            <a:tailEnd type="triangl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826937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0.23245</cdr:x>
      <cdr:y>0.19093</cdr:y>
    </cdr:from>
    <cdr:to>
      <cdr:x>0.30641</cdr:x>
      <cdr:y>0.25975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03E83D9-5E4F-930C-D7C6-6DC066F4121B}"/>
            </a:ext>
          </a:extLst>
        </cdr:cNvPr>
        <cdr:cNvSpPr txBox="1"/>
      </cdr:nvSpPr>
      <cdr:spPr>
        <a:xfrm xmlns:a="http://schemas.openxmlformats.org/drawingml/2006/main">
          <a:off x="1005841" y="833043"/>
          <a:ext cx="320040" cy="300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kern="1200" dirty="0"/>
        </a:p>
      </cdr:txBody>
    </cdr:sp>
  </cdr:relSizeAnchor>
  <cdr:relSizeAnchor xmlns:cdr="http://schemas.openxmlformats.org/drawingml/2006/chartDrawing">
    <cdr:from>
      <cdr:x>0.46548</cdr:x>
      <cdr:y>0.62258</cdr:y>
    </cdr:from>
    <cdr:to>
      <cdr:x>0.58105</cdr:x>
      <cdr:y>0.67602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5390FB-EA3A-E092-FDD7-04B7C8CF6BFB}"/>
            </a:ext>
          </a:extLst>
        </cdr:cNvPr>
        <cdr:cNvSpPr txBox="1"/>
      </cdr:nvSpPr>
      <cdr:spPr>
        <a:xfrm xmlns:a="http://schemas.openxmlformats.org/drawingml/2006/main">
          <a:off x="2212268" y="3158073"/>
          <a:ext cx="549275" cy="271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M1</a:t>
          </a:r>
          <a:endParaRPr lang="pt-BR" sz="11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0.26642</cdr:x>
      <cdr:y>0.73431</cdr:y>
    </cdr:from>
    <cdr:to>
      <cdr:x>0.36644</cdr:x>
      <cdr:y>0.78937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B3D3107-77C3-9A95-2CA8-B880E236684E}"/>
            </a:ext>
          </a:extLst>
        </cdr:cNvPr>
        <cdr:cNvSpPr txBox="1"/>
      </cdr:nvSpPr>
      <cdr:spPr>
        <a:xfrm xmlns:a="http://schemas.openxmlformats.org/drawingml/2006/main">
          <a:off x="1266184" y="3724812"/>
          <a:ext cx="475390" cy="2792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M2</a:t>
          </a:r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0.17232</cdr:x>
      <cdr:y>0.70516</cdr:y>
    </cdr:from>
    <cdr:to>
      <cdr:x>0.27935</cdr:x>
      <cdr:y>0.75966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818988" y="3576939"/>
          <a:ext cx="508679" cy="276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M4</a:t>
          </a:r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0.41455</cdr:x>
      <cdr:y>0.25634</cdr:y>
    </cdr:from>
    <cdr:to>
      <cdr:x>0.52158</cdr:x>
      <cdr:y>0.3105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1970243" y="1300301"/>
          <a:ext cx="508678" cy="274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M3</a:t>
          </a:r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0.60749</cdr:x>
      <cdr:y>0.55088</cdr:y>
    </cdr:from>
    <cdr:to>
      <cdr:x>0.71452</cdr:x>
      <cdr:y>0.63646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4EE82C2-793F-705F-07F4-6A7A6F91AFA8}"/>
            </a:ext>
          </a:extLst>
        </cdr:cNvPr>
        <cdr:cNvSpPr txBox="1"/>
      </cdr:nvSpPr>
      <cdr:spPr>
        <a:xfrm xmlns:a="http://schemas.openxmlformats.org/drawingml/2006/main">
          <a:off x="2887212" y="2794362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0.27376</cdr:x>
      <cdr:y>0.81954</cdr:y>
    </cdr:from>
    <cdr:to>
      <cdr:x>0.38079</cdr:x>
      <cdr:y>0.90512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54D3C6B-9589-18FC-DAE0-B0E46D10C825}"/>
            </a:ext>
          </a:extLst>
        </cdr:cNvPr>
        <cdr:cNvSpPr txBox="1"/>
      </cdr:nvSpPr>
      <cdr:spPr>
        <a:xfrm xmlns:a="http://schemas.openxmlformats.org/drawingml/2006/main">
          <a:off x="1301097" y="4157163"/>
          <a:ext cx="508681" cy="43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0.39628</cdr:x>
      <cdr:y>0.31393</cdr:y>
    </cdr:from>
    <cdr:to>
      <cdr:x>0.50331</cdr:x>
      <cdr:y>0.39951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5E7E755F-AC07-EF45-2657-D53A329EE247}"/>
            </a:ext>
          </a:extLst>
        </cdr:cNvPr>
        <cdr:cNvSpPr txBox="1"/>
      </cdr:nvSpPr>
      <cdr:spPr>
        <a:xfrm xmlns:a="http://schemas.openxmlformats.org/drawingml/2006/main">
          <a:off x="1883388" y="1592396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100" b="1" kern="1200" dirty="0">
            <a:solidFill>
              <a:schemeClr val="bg1"/>
            </a:solidFill>
            <a:latin typeface="Arial Black" panose="020B0A040201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0.23245</cdr:x>
      <cdr:y>0.19093</cdr:y>
    </cdr:from>
    <cdr:to>
      <cdr:x>0.30641</cdr:x>
      <cdr:y>0.25975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03E83D9-5E4F-930C-D7C6-6DC066F4121B}"/>
            </a:ext>
          </a:extLst>
        </cdr:cNvPr>
        <cdr:cNvSpPr txBox="1"/>
      </cdr:nvSpPr>
      <cdr:spPr>
        <a:xfrm xmlns:a="http://schemas.openxmlformats.org/drawingml/2006/main">
          <a:off x="1005841" y="833043"/>
          <a:ext cx="320040" cy="300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kern="1200" dirty="0"/>
        </a:p>
      </cdr:txBody>
    </cdr:sp>
  </cdr:relSizeAnchor>
  <cdr:relSizeAnchor xmlns:cdr="http://schemas.openxmlformats.org/drawingml/2006/chartDrawing">
    <cdr:from>
      <cdr:x>0.4682</cdr:x>
      <cdr:y>0.62473</cdr:y>
    </cdr:from>
    <cdr:to>
      <cdr:x>0.57905</cdr:x>
      <cdr:y>0.66502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5390FB-EA3A-E092-FDD7-04B7C8CF6BFB}"/>
            </a:ext>
          </a:extLst>
        </cdr:cNvPr>
        <cdr:cNvSpPr txBox="1"/>
      </cdr:nvSpPr>
      <cdr:spPr>
        <a:xfrm xmlns:a="http://schemas.openxmlformats.org/drawingml/2006/main">
          <a:off x="2225214" y="3168940"/>
          <a:ext cx="526804" cy="204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M1</a:t>
          </a:r>
          <a:endParaRPr lang="pt-BR" sz="11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0.26853</cdr:x>
      <cdr:y>0.73516</cdr:y>
    </cdr:from>
    <cdr:to>
      <cdr:x>0.36868</cdr:x>
      <cdr:y>0.78489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B3D3107-77C3-9A95-2CA8-B880E236684E}"/>
            </a:ext>
          </a:extLst>
        </cdr:cNvPr>
        <cdr:cNvSpPr txBox="1"/>
      </cdr:nvSpPr>
      <cdr:spPr>
        <a:xfrm xmlns:a="http://schemas.openxmlformats.org/drawingml/2006/main">
          <a:off x="1276246" y="3729116"/>
          <a:ext cx="475980" cy="2522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M2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0.17392</cdr:x>
      <cdr:y>0.70516</cdr:y>
    </cdr:from>
    <cdr:to>
      <cdr:x>0.28096</cdr:x>
      <cdr:y>0.75816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826608" y="3576939"/>
          <a:ext cx="508679" cy="2688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M4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0.41455</cdr:x>
      <cdr:y>0.25634</cdr:y>
    </cdr:from>
    <cdr:to>
      <cdr:x>0.52158</cdr:x>
      <cdr:y>0.309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1970243" y="1300301"/>
          <a:ext cx="508678" cy="267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M3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0.60749</cdr:x>
      <cdr:y>0.55088</cdr:y>
    </cdr:from>
    <cdr:to>
      <cdr:x>0.71452</cdr:x>
      <cdr:y>0.63646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4EE82C2-793F-705F-07F4-6A7A6F91AFA8}"/>
            </a:ext>
          </a:extLst>
        </cdr:cNvPr>
        <cdr:cNvSpPr txBox="1"/>
      </cdr:nvSpPr>
      <cdr:spPr>
        <a:xfrm xmlns:a="http://schemas.openxmlformats.org/drawingml/2006/main">
          <a:off x="2887212" y="2794362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0.27376</cdr:x>
      <cdr:y>0.81954</cdr:y>
    </cdr:from>
    <cdr:to>
      <cdr:x>0.38079</cdr:x>
      <cdr:y>0.90512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54D3C6B-9589-18FC-DAE0-B0E46D10C825}"/>
            </a:ext>
          </a:extLst>
        </cdr:cNvPr>
        <cdr:cNvSpPr txBox="1"/>
      </cdr:nvSpPr>
      <cdr:spPr>
        <a:xfrm xmlns:a="http://schemas.openxmlformats.org/drawingml/2006/main">
          <a:off x="1301097" y="4157163"/>
          <a:ext cx="508681" cy="43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0.39628</cdr:x>
      <cdr:y>0.31393</cdr:y>
    </cdr:from>
    <cdr:to>
      <cdr:x>0.50331</cdr:x>
      <cdr:y>0.39951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5E7E755F-AC07-EF45-2657-D53A329EE247}"/>
            </a:ext>
          </a:extLst>
        </cdr:cNvPr>
        <cdr:cNvSpPr txBox="1"/>
      </cdr:nvSpPr>
      <cdr:spPr>
        <a:xfrm xmlns:a="http://schemas.openxmlformats.org/drawingml/2006/main">
          <a:off x="1883388" y="1592396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100" b="1" kern="1200" dirty="0">
            <a:solidFill>
              <a:schemeClr val="bg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0.55366</cdr:x>
      <cdr:y>0.67857</cdr:y>
    </cdr:from>
    <cdr:to>
      <cdr:x>0.67137</cdr:x>
      <cdr:y>0.73375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EA1528A0-7BC0-D54A-EA12-2A6E42ADCF73}"/>
            </a:ext>
          </a:extLst>
        </cdr:cNvPr>
        <cdr:cNvSpPr txBox="1"/>
      </cdr:nvSpPr>
      <cdr:spPr>
        <a:xfrm xmlns:a="http://schemas.openxmlformats.org/drawingml/2006/main">
          <a:off x="2631368" y="3442074"/>
          <a:ext cx="559432" cy="279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/>
              </a:solidFill>
              <a:latin typeface="Arial Black" panose="020B0A04020102020204" pitchFamily="34" charset="0"/>
            </a:rPr>
            <a:t>S3</a:t>
          </a:r>
          <a:endParaRPr lang="pt-BR" sz="16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0.30752</cdr:x>
      <cdr:y>0.48175</cdr:y>
    </cdr:from>
    <cdr:to>
      <cdr:x>0.44991</cdr:x>
      <cdr:y>0.53503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1260405-D9F9-F6C5-DDEE-DD81C035E548}"/>
            </a:ext>
          </a:extLst>
        </cdr:cNvPr>
        <cdr:cNvSpPr txBox="1"/>
      </cdr:nvSpPr>
      <cdr:spPr>
        <a:xfrm xmlns:a="http://schemas.openxmlformats.org/drawingml/2006/main">
          <a:off x="1461565" y="2443698"/>
          <a:ext cx="676706" cy="270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/>
              </a:solidFill>
              <a:latin typeface="Arial Black" panose="020B0A04020102020204" pitchFamily="34" charset="0"/>
            </a:rPr>
            <a:t>S1</a:t>
          </a:r>
          <a:endParaRPr lang="pt-BR" sz="16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0.08205</cdr:x>
      <cdr:y>0.08683</cdr:y>
    </cdr:from>
    <cdr:to>
      <cdr:x>0.19759</cdr:x>
      <cdr:y>0.13855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D5BE0811-F127-8E17-D77C-7B10C9A48200}"/>
            </a:ext>
          </a:extLst>
        </cdr:cNvPr>
        <cdr:cNvSpPr txBox="1"/>
      </cdr:nvSpPr>
      <cdr:spPr>
        <a:xfrm xmlns:a="http://schemas.openxmlformats.org/drawingml/2006/main">
          <a:off x="389979" y="440455"/>
          <a:ext cx="549114" cy="262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/>
              </a:solidFill>
              <a:latin typeface="Arial Black" panose="020B0A04020102020204" pitchFamily="34" charset="0"/>
            </a:rPr>
            <a:t>S2</a:t>
          </a:r>
          <a:endParaRPr lang="pt-BR" sz="16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0.23245</cdr:x>
      <cdr:y>0.19093</cdr:y>
    </cdr:from>
    <cdr:to>
      <cdr:x>0.30641</cdr:x>
      <cdr:y>0.25975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03E83D9-5E4F-930C-D7C6-6DC066F4121B}"/>
            </a:ext>
          </a:extLst>
        </cdr:cNvPr>
        <cdr:cNvSpPr txBox="1"/>
      </cdr:nvSpPr>
      <cdr:spPr>
        <a:xfrm xmlns:a="http://schemas.openxmlformats.org/drawingml/2006/main">
          <a:off x="1005841" y="833043"/>
          <a:ext cx="320040" cy="300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kern="1200" dirty="0"/>
        </a:p>
      </cdr:txBody>
    </cdr:sp>
  </cdr:relSizeAnchor>
  <cdr:relSizeAnchor xmlns:cdr="http://schemas.openxmlformats.org/drawingml/2006/chartDrawing">
    <cdr:from>
      <cdr:x>0.4682</cdr:x>
      <cdr:y>0.62372</cdr:y>
    </cdr:from>
    <cdr:to>
      <cdr:x>0.57523</cdr:x>
      <cdr:y>0.66702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5390FB-EA3A-E092-FDD7-04B7C8CF6BFB}"/>
            </a:ext>
          </a:extLst>
        </cdr:cNvPr>
        <cdr:cNvSpPr txBox="1"/>
      </cdr:nvSpPr>
      <cdr:spPr>
        <a:xfrm xmlns:a="http://schemas.openxmlformats.org/drawingml/2006/main">
          <a:off x="2225214" y="3163860"/>
          <a:ext cx="508679" cy="2196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M1</a:t>
          </a:r>
          <a:endParaRPr lang="pt-BR" sz="11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0.26533</cdr:x>
      <cdr:y>0.73741</cdr:y>
    </cdr:from>
    <cdr:to>
      <cdr:x>0.36548</cdr:x>
      <cdr:y>0.78714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B3D3107-77C3-9A95-2CA8-B880E236684E}"/>
            </a:ext>
          </a:extLst>
        </cdr:cNvPr>
        <cdr:cNvSpPr txBox="1"/>
      </cdr:nvSpPr>
      <cdr:spPr>
        <a:xfrm xmlns:a="http://schemas.openxmlformats.org/drawingml/2006/main">
          <a:off x="1261006" y="3740546"/>
          <a:ext cx="475980" cy="2522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M2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0.17633</cdr:x>
      <cdr:y>0.70666</cdr:y>
    </cdr:from>
    <cdr:to>
      <cdr:x>0.28336</cdr:x>
      <cdr:y>0.76043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838038" y="3584559"/>
          <a:ext cx="508679" cy="272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M4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0.41455</cdr:x>
      <cdr:y>0.25709</cdr:y>
    </cdr:from>
    <cdr:to>
      <cdr:x>0.52158</cdr:x>
      <cdr:y>0.31275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294DF18-C3AF-536B-797C-D9CDFBB6F392}"/>
            </a:ext>
          </a:extLst>
        </cdr:cNvPr>
        <cdr:cNvSpPr txBox="1"/>
      </cdr:nvSpPr>
      <cdr:spPr>
        <a:xfrm xmlns:a="http://schemas.openxmlformats.org/drawingml/2006/main">
          <a:off x="1970243" y="1304111"/>
          <a:ext cx="508678" cy="282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>
                  <a:alpha val="34000"/>
                </a:schemeClr>
              </a:solidFill>
              <a:latin typeface="Arial Black" panose="020B0A04020102020204" pitchFamily="34" charset="0"/>
            </a:rPr>
            <a:t>M3</a:t>
          </a:r>
          <a:endParaRPr lang="pt-BR" sz="1600" b="1" kern="1200" dirty="0">
            <a:solidFill>
              <a:schemeClr val="tx1">
                <a:alpha val="34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0.60749</cdr:x>
      <cdr:y>0.55088</cdr:y>
    </cdr:from>
    <cdr:to>
      <cdr:x>0.71452</cdr:x>
      <cdr:y>0.63646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4EE82C2-793F-705F-07F4-6A7A6F91AFA8}"/>
            </a:ext>
          </a:extLst>
        </cdr:cNvPr>
        <cdr:cNvSpPr txBox="1"/>
      </cdr:nvSpPr>
      <cdr:spPr>
        <a:xfrm xmlns:a="http://schemas.openxmlformats.org/drawingml/2006/main">
          <a:off x="2887212" y="2794362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0.27376</cdr:x>
      <cdr:y>0.81954</cdr:y>
    </cdr:from>
    <cdr:to>
      <cdr:x>0.38079</cdr:x>
      <cdr:y>0.90512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54D3C6B-9589-18FC-DAE0-B0E46D10C825}"/>
            </a:ext>
          </a:extLst>
        </cdr:cNvPr>
        <cdr:cNvSpPr txBox="1"/>
      </cdr:nvSpPr>
      <cdr:spPr>
        <a:xfrm xmlns:a="http://schemas.openxmlformats.org/drawingml/2006/main">
          <a:off x="1301097" y="4157163"/>
          <a:ext cx="508681" cy="434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0.39628</cdr:x>
      <cdr:y>0.31393</cdr:y>
    </cdr:from>
    <cdr:to>
      <cdr:x>0.50331</cdr:x>
      <cdr:y>0.39951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5E7E755F-AC07-EF45-2657-D53A329EE247}"/>
            </a:ext>
          </a:extLst>
        </cdr:cNvPr>
        <cdr:cNvSpPr txBox="1"/>
      </cdr:nvSpPr>
      <cdr:spPr>
        <a:xfrm xmlns:a="http://schemas.openxmlformats.org/drawingml/2006/main">
          <a:off x="1883388" y="1592396"/>
          <a:ext cx="508679" cy="434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sz="1100" b="1" kern="1200" dirty="0">
            <a:solidFill>
              <a:schemeClr val="bg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0.55498</cdr:x>
      <cdr:y>0.67759</cdr:y>
    </cdr:from>
    <cdr:to>
      <cdr:x>0.6699</cdr:x>
      <cdr:y>0.73462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EA1528A0-7BC0-D54A-EA12-2A6E42ADCF73}"/>
            </a:ext>
          </a:extLst>
        </cdr:cNvPr>
        <cdr:cNvSpPr txBox="1"/>
      </cdr:nvSpPr>
      <cdr:spPr>
        <a:xfrm xmlns:a="http://schemas.openxmlformats.org/drawingml/2006/main">
          <a:off x="2637632" y="3437088"/>
          <a:ext cx="546185" cy="2893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>
                  <a:alpha val="34000"/>
                </a:srgbClr>
              </a:solidFill>
              <a:latin typeface="Arial Black" panose="020B0A04020102020204" pitchFamily="34" charset="0"/>
            </a:rPr>
            <a:t>S3</a:t>
          </a:r>
          <a:endParaRPr lang="pt-BR" sz="1600" b="1" kern="1200" dirty="0">
            <a:solidFill>
              <a:srgbClr val="002060">
                <a:alpha val="34000"/>
              </a:srgb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0.32244</cdr:x>
      <cdr:y>0.4789</cdr:y>
    </cdr:from>
    <cdr:to>
      <cdr:x>0.42947</cdr:x>
      <cdr:y>0.5211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1260405-D9F9-F6C5-DDEE-DD81C035E548}"/>
            </a:ext>
          </a:extLst>
        </cdr:cNvPr>
        <cdr:cNvSpPr txBox="1"/>
      </cdr:nvSpPr>
      <cdr:spPr>
        <a:xfrm xmlns:a="http://schemas.openxmlformats.org/drawingml/2006/main">
          <a:off x="1532431" y="2429236"/>
          <a:ext cx="508678" cy="214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>
                  <a:alpha val="34000"/>
                </a:srgbClr>
              </a:solidFill>
              <a:latin typeface="Arial Black" panose="020B0A04020102020204" pitchFamily="34" charset="0"/>
            </a:rPr>
            <a:t>S1</a:t>
          </a:r>
          <a:endParaRPr lang="pt-BR" sz="1600" b="1" kern="1200" dirty="0">
            <a:solidFill>
              <a:srgbClr val="002060">
                <a:alpha val="34000"/>
              </a:srgb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0.08721</cdr:x>
      <cdr:y>0.08452</cdr:y>
    </cdr:from>
    <cdr:to>
      <cdr:x>0.19424</cdr:x>
      <cdr:y>0.13304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D5BE0811-F127-8E17-D77C-7B10C9A48200}"/>
            </a:ext>
          </a:extLst>
        </cdr:cNvPr>
        <cdr:cNvSpPr txBox="1"/>
      </cdr:nvSpPr>
      <cdr:spPr>
        <a:xfrm xmlns:a="http://schemas.openxmlformats.org/drawingml/2006/main">
          <a:off x="414480" y="428737"/>
          <a:ext cx="508678" cy="246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rgbClr val="002060">
                  <a:alpha val="34000"/>
                </a:srgbClr>
              </a:solidFill>
              <a:latin typeface="Arial Black" panose="020B0A04020102020204" pitchFamily="34" charset="0"/>
            </a:rPr>
            <a:t>S2</a:t>
          </a:r>
          <a:endParaRPr lang="pt-BR" sz="1600" b="1" kern="1200" dirty="0">
            <a:solidFill>
              <a:srgbClr val="002060">
                <a:alpha val="34000"/>
              </a:srgb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0.60849</cdr:x>
      <cdr:y>0.62171</cdr:y>
    </cdr:from>
    <cdr:to>
      <cdr:x>0.73336</cdr:x>
      <cdr:y>0.67602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A9C0B463-9042-8E0F-049F-C0BB2BDB6177}"/>
            </a:ext>
          </a:extLst>
        </cdr:cNvPr>
        <cdr:cNvSpPr txBox="1"/>
      </cdr:nvSpPr>
      <cdr:spPr>
        <a:xfrm xmlns:a="http://schemas.openxmlformats.org/drawingml/2006/main">
          <a:off x="2891972" y="3153620"/>
          <a:ext cx="593440" cy="275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O1</a:t>
          </a:r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0.11242</cdr:x>
      <cdr:y>0.34139</cdr:y>
    </cdr:from>
    <cdr:to>
      <cdr:x>0.22311</cdr:x>
      <cdr:y>0.39424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BE95EEF9-97ED-5D82-0A25-29C2E0374BE4}"/>
            </a:ext>
          </a:extLst>
        </cdr:cNvPr>
        <cdr:cNvSpPr txBox="1"/>
      </cdr:nvSpPr>
      <cdr:spPr>
        <a:xfrm xmlns:a="http://schemas.openxmlformats.org/drawingml/2006/main">
          <a:off x="534281" y="1731704"/>
          <a:ext cx="526087" cy="2680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O2</a:t>
          </a:r>
          <a:endParaRPr lang="pt-BR" sz="1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6F678B-71FC-C32F-D220-E2842A212C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2CCCD-63A7-3F97-1E2C-FBF6720F12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1E5BC-C4AE-485D-89D3-EA5144243D75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9F338-7991-456F-9F32-43FAE32D68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66EEE-9342-508E-486A-802CDA81F9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66D70-0D15-4EDB-92CE-BB74955D01B4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2302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B05E6-3921-4053-87B4-CF3EDFB4FFD1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DA2E1-F661-400E-823C-1E029106C84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1316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20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755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FDDD-F81F-C629-509F-F2D0F4CA4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B96257-D2FC-9E38-37C0-EAB85B1334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30724-1430-EA56-F319-DD3E02CBA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15783-E171-50C6-0E42-B8575ABC023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919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105C46F-F859-3A8C-45C8-F0735796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441"/>
            <a:ext cx="10515600" cy="416270"/>
          </a:xfrm>
        </p:spPr>
        <p:txBody>
          <a:bodyPr>
            <a:normAutofit fontScale="90000"/>
          </a:bodyPr>
          <a:lstStyle>
            <a:lvl1pPr>
              <a:defRPr sz="2400">
                <a:latin typeface="Arial Black" panose="020B0A04020102020204" pitchFamily="34" charset="0"/>
              </a:defRPr>
            </a:lvl1pPr>
          </a:lstStyle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9958EE-7990-D635-2ADB-6E9EB219A975}"/>
              </a:ext>
            </a:extLst>
          </p:cNvPr>
          <p:cNvSpPr/>
          <p:nvPr userDrawn="1"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7ED2B-F7D8-F958-1F39-90892F75E1EF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EC788EE5-5FB8-F4CC-FF0F-A2F22A9BF18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D0645E20-75F8-73FB-B214-A7290455403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" name="Content Placeholder 14">
            <a:extLst>
              <a:ext uri="{FF2B5EF4-FFF2-40B4-BE49-F238E27FC236}">
                <a16:creationId xmlns:a16="http://schemas.microsoft.com/office/drawing/2014/main" id="{0A778AB4-2CEC-8599-E0CF-38CF8FABC0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8091889-A70B-E257-565D-941BBC6D9A98}"/>
              </a:ext>
            </a:extLst>
          </p:cNvPr>
          <p:cNvSpPr/>
          <p:nvPr userDrawn="1"/>
        </p:nvSpPr>
        <p:spPr>
          <a:xfrm>
            <a:off x="838800" y="6552000"/>
            <a:ext cx="9842400" cy="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7505902-0901-B42D-6E19-EB7AE618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600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Fonte: </a:t>
            </a:r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9D66DE8-0FCD-006F-5D18-4F2C2F6462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401" y="6461774"/>
            <a:ext cx="979413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70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105C46F-F859-3A8C-45C8-F0735796D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05692"/>
            <a:ext cx="10515600" cy="416270"/>
          </a:xfrm>
        </p:spPr>
        <p:txBody>
          <a:bodyPr>
            <a:normAutofit fontScale="90000"/>
          </a:bodyPr>
          <a:lstStyle>
            <a:lvl1pPr>
              <a:defRPr sz="2400">
                <a:latin typeface="Arial Black" panose="020B0A04020102020204" pitchFamily="34" charset="0"/>
              </a:defRPr>
            </a:lvl1pPr>
          </a:lstStyle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Sumário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9958EE-7990-D635-2ADB-6E9EB219A975}"/>
              </a:ext>
            </a:extLst>
          </p:cNvPr>
          <p:cNvSpPr/>
          <p:nvPr userDrawn="1"/>
        </p:nvSpPr>
        <p:spPr>
          <a:xfrm>
            <a:off x="792481" y="298827"/>
            <a:ext cx="45719" cy="63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7ED2B-F7D8-F958-1F39-90892F75E1EF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EC788EE5-5FB8-F4CC-FF0F-A2F22A9BF18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D0645E20-75F8-73FB-B214-A7290455403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" name="Content Placeholder 14">
            <a:extLst>
              <a:ext uri="{FF2B5EF4-FFF2-40B4-BE49-F238E27FC236}">
                <a16:creationId xmlns:a16="http://schemas.microsoft.com/office/drawing/2014/main" id="{0A778AB4-2CEC-8599-E0CF-38CF8FABC0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8091889-A70B-E257-565D-941BBC6D9A98}"/>
              </a:ext>
            </a:extLst>
          </p:cNvPr>
          <p:cNvSpPr/>
          <p:nvPr userDrawn="1"/>
        </p:nvSpPr>
        <p:spPr>
          <a:xfrm>
            <a:off x="838800" y="6552000"/>
            <a:ext cx="9842400" cy="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7505902-0901-B42D-6E19-EB7AE618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600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Fonte: </a:t>
            </a:r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9D66DE8-0FCD-006F-5D18-4F2C2F6462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401" y="6461774"/>
            <a:ext cx="979413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65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748E3-6226-D3A0-6752-61A047AE2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F7614-8A60-0E0C-8265-341107B5C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51826-C4A5-6874-CC40-B05D78956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F3F47-9CE2-DE2D-FC23-43C4B17B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4DE3E-F8B5-DF78-FA9F-3C177AD4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784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23C9-69D2-71F0-8E2B-ACD94A5A3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0DE55-53ED-2410-0652-1F1A829B7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68107-6C31-8F86-4AA6-2AAD0049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27A9F-6573-6C18-7B4F-02CFE5E1E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57A56-4671-37E9-6DA3-8173D30D7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77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7067C-AFF8-40FE-A0A6-821A7B955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50828-D363-7001-C39B-22107F03E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70607-D9D5-A71A-29BE-93A25EA56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28879-3E54-501B-BF0F-09A8B7D87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0BEAE-C627-9C8A-32B1-7099169B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B41F9-EB32-6A5F-C3A0-E23ADDEEA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83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F0434-55E3-7F39-F3F2-A588CD7E8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3B135-6E65-32CE-1D92-3355CB4CB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848CE-DBFE-D7A2-9D39-4AA958C6F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3CF6C2-6904-2B97-AC51-7995B04E1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D1DD93-125E-2DED-734A-EAB8BF87C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09CA2-3933-6BCF-F950-268FB1F3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CD56D-3816-2DF0-F4AA-2F9AA18F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628469-1332-C633-F185-862179B61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48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81059-1241-D62B-7CBA-DCA43DB86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8363AE-361C-8BF3-31BE-4389BD83A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B066E-4B96-F33D-C4EC-2DEA5E9E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A536B-268A-D331-4855-2026ABF2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80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F1E4A5-AC1B-6805-C4AD-6D00BE6C9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1383D9-9BF2-5702-EC7F-6C2855965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06317-E7E7-4ADC-A31F-5CA5C978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01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5415-CBB0-8693-35F2-CDD5D2A3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2E0EB-E276-6DE9-1657-50E3CA496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00A7-1516-750E-7D3C-04DC2A64C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9DC9A-FCB2-F659-74F0-AA2E191B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42DA4-D077-A663-2C4A-7E19B61CE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86BCD-0A5D-E777-03CB-7715F1EA6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735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9C9A-E341-B1E8-5ECB-B7F06F82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A58677-2EA4-A992-B6AF-0AED2D70D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0F28B-E484-3BA3-C9A8-14D409A3A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3C212-AB78-7D8C-622B-1D09C8036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05E0D-C568-A79F-276A-5D94CC475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58888-F74F-8186-0B1D-29BC433D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29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9FC4A-8B7E-06BF-4CFF-4F3D0727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0BFE6-69C6-6326-FE8D-BBE39C3AA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4F703-C0BB-2DE4-40FC-04BABC38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39939-E81F-8196-5E42-5A208061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1D615-4F31-F249-7AA8-478EBD17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490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64DE4-6219-335A-378C-4ABFFB838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F9AF4-C479-1D62-1745-E061294B3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C66D5-3047-F1B3-6E90-B7FDCEE53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222E7-A3CF-6B0A-E3A9-86992337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D7FF8-FF5F-1495-0142-0E83E569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463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105C46F-F859-3A8C-45C8-F0735796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441"/>
            <a:ext cx="10515600" cy="416270"/>
          </a:xfrm>
        </p:spPr>
        <p:txBody>
          <a:bodyPr>
            <a:normAutofit fontScale="90000"/>
          </a:bodyPr>
          <a:lstStyle>
            <a:lvl1pPr>
              <a:defRPr sz="2400">
                <a:latin typeface="Arial Black" panose="020B0A04020102020204" pitchFamily="34" charset="0"/>
              </a:defRPr>
            </a:lvl1pPr>
          </a:lstStyle>
          <a:p>
            <a:r>
              <a:rPr lang="pt-BR">
                <a:latin typeface="Arial" panose="020B0604020202020204" pitchFamily="34" charset="0"/>
                <a:cs typeface="Arial" panose="020B0604020202020204" pitchFamily="34" charset="0"/>
              </a:rPr>
              <a:t>Clique para editar o título Mestre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9958EE-7990-D635-2ADB-6E9EB219A975}"/>
              </a:ext>
            </a:extLst>
          </p:cNvPr>
          <p:cNvSpPr/>
          <p:nvPr userDrawn="1"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7ED2B-F7D8-F958-1F39-90892F75E1EF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EC788EE5-5FB8-F4CC-FF0F-A2F22A9BF18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D0645E20-75F8-73FB-B214-A7290455403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" name="Content Placeholder 14">
            <a:extLst>
              <a:ext uri="{FF2B5EF4-FFF2-40B4-BE49-F238E27FC236}">
                <a16:creationId xmlns:a16="http://schemas.microsoft.com/office/drawing/2014/main" id="{0A778AB4-2CEC-8599-E0CF-38CF8FABC0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8091889-A70B-E257-565D-941BBC6D9A98}"/>
              </a:ext>
            </a:extLst>
          </p:cNvPr>
          <p:cNvSpPr/>
          <p:nvPr userDrawn="1"/>
        </p:nvSpPr>
        <p:spPr>
          <a:xfrm>
            <a:off x="792481" y="6552000"/>
            <a:ext cx="9842400" cy="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7505902-0901-B42D-6E19-EB7AE618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525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Fonte: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9D66DE8-0FCD-006F-5D18-4F2C2F6462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401" y="6461774"/>
            <a:ext cx="979413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6008-5CA6-CEC5-6ED9-D9BD6BBF1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5570A-ECA4-C094-3248-CDC5347BA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40D37-D357-23A9-144E-825E01C7A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FD8E-2BC2-A02E-8556-03DFAF029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9A645-5DDF-64E9-04CB-F5185DE12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364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6589-39BA-21AD-5358-771723A3F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616C5-A91A-0001-D9A4-231D4A3E3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C7A59-FD7D-B631-A10E-376B9D5E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6F6B2-5528-0FCB-DFE3-3F977194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7DAC8-EB73-3588-54A6-CE48B929F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858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E2DE-B711-7577-13A4-EE5B1EBFA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35B6B-043C-2EAF-8230-F58FA7FE2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BC6F5-F556-8D7A-0C01-C5BF7FD9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C48C8-A1BA-1416-419C-F3B37E53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22736-0B2F-39B1-1ACC-310C0C6F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802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D309-80B9-B7A1-511F-38E12856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7896-1795-C67F-8000-0553712D7C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D1BBD-A2E7-CE22-7887-94AF6C496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74903-543F-556D-B986-73C6A231E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274D4-4655-1D87-FB9D-828FA196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75D8E-C719-4351-B795-44FE6DF4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950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7373A-7E39-0F44-3350-72CD655B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5EB38-8D57-28F3-FFBB-B3A5FC048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E82F-5637-A765-6BAB-26EDEC2FB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898593-F5EE-CFC6-C3F3-913A9131D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F71A1-B9CF-259D-6331-EED76BE85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BE330-3DEF-6EE6-432F-0C7CF0742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D25F69-C399-92BA-5999-6495F7A60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960F20-E166-970B-FBDF-91E47B74A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127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DE0E-97C1-B9C1-D885-FC81B3CF6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F020FD-A541-E68F-0D4C-55A534BC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886949-62A4-AFB1-FE04-9CCBE1DD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7E0ED-BF8F-F028-D419-9F7FF5BCE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775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28E88F-5724-D8D9-8A7C-A9B00A4DB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3D8E0-F6BB-D1BC-4F9C-BB296A1A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DDD78-869C-6AA8-7D25-EBF0C66F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697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895D-5B31-1E21-90A7-233B45F39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F3E8D-8880-44AF-C4B5-DE6BDF172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DE958-EE85-4636-D321-9A588E5E1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495FC-D943-C188-8D53-8815B2D2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44972-490A-F8DC-B6F4-B8B83A8DB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E7A72-2441-17E1-71A0-0840298B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22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2DD1-D813-535D-9DD2-9DA84E094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38388-C10C-901D-844B-AADD8FABE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BC2B1-C404-0862-B3B4-24F3D6DD8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1CDB6-40F4-2CBD-B825-F96558319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BD9DE-FF70-DE3C-0148-498DFADF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6B17C-3ED5-2F8C-562D-8ADCE5EB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058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5CAD5-8E88-6F5F-4E7E-F346255A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48C8C1-7F33-6EA2-0FAE-5A9D8814E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BC560-DFDA-D378-7543-E9BBC07D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FB73C-5AF5-C420-D2FD-C5259302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DE324-44F0-FE0F-C7D7-FD948DF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692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416D1E-17E1-C475-6578-7B73DC2A0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2F924-6529-11FB-CA46-BEF1223A6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6F11C-980A-74AC-19A2-771F17429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68075-D03C-91EB-3E4D-B6C9C435B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25284-BDB7-E2B5-4F09-9DDB0FF5B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44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9E6027-006C-16FD-1CD0-8A2E09D04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28C84-9F22-54CE-A544-D15C1A7E6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A3BD7-5932-4BC5-A474-2B39A2EF3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87581-65D8-4D9E-BAF0-07AC47626176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01D33-4712-DEAF-B276-DBE07E72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BC203-E786-DA8C-A115-A4A9E8E6B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BD121-19C3-4341-A6D9-F47CCD1F836B}" type="slidenum">
              <a:rPr lang="pt-BR" smtClean="0"/>
              <a:t>‹#›</a:t>
            </a:fld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58D878-AE9C-9FEA-6B1A-C574311E5984}"/>
              </a:ext>
            </a:extLst>
          </p:cNvPr>
          <p:cNvSpPr/>
          <p:nvPr userDrawn="1"/>
        </p:nvSpPr>
        <p:spPr>
          <a:xfrm>
            <a:off x="-646998" y="1825625"/>
            <a:ext cx="36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DCDA6-86A8-91AB-E563-830F160267B1}"/>
              </a:ext>
            </a:extLst>
          </p:cNvPr>
          <p:cNvSpPr/>
          <p:nvPr userDrawn="1"/>
        </p:nvSpPr>
        <p:spPr>
          <a:xfrm>
            <a:off x="-646998" y="2410874"/>
            <a:ext cx="3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0E8BFF-21B9-E4A5-2F6F-11D397C74145}"/>
              </a:ext>
            </a:extLst>
          </p:cNvPr>
          <p:cNvSpPr/>
          <p:nvPr userDrawn="1"/>
        </p:nvSpPr>
        <p:spPr>
          <a:xfrm>
            <a:off x="-646998" y="2996123"/>
            <a:ext cx="360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242342-60E2-C9DC-976A-435B39E6413A}"/>
              </a:ext>
            </a:extLst>
          </p:cNvPr>
          <p:cNvSpPr/>
          <p:nvPr userDrawn="1"/>
        </p:nvSpPr>
        <p:spPr>
          <a:xfrm>
            <a:off x="-646998" y="3586039"/>
            <a:ext cx="360000" cy="360000"/>
          </a:xfrm>
          <a:prstGeom prst="rect">
            <a:avLst/>
          </a:prstGeom>
          <a:solidFill>
            <a:srgbClr val="B7C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171BA6-5384-FFD1-9B5A-CBEF20BF6DAE}"/>
              </a:ext>
            </a:extLst>
          </p:cNvPr>
          <p:cNvSpPr/>
          <p:nvPr userDrawn="1"/>
        </p:nvSpPr>
        <p:spPr>
          <a:xfrm>
            <a:off x="-646998" y="4166621"/>
            <a:ext cx="360000" cy="36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88649C-1030-5A82-4AF3-0ED421BA9C10}"/>
              </a:ext>
            </a:extLst>
          </p:cNvPr>
          <p:cNvSpPr/>
          <p:nvPr userDrawn="1"/>
        </p:nvSpPr>
        <p:spPr>
          <a:xfrm>
            <a:off x="-646998" y="4751870"/>
            <a:ext cx="360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472E4B-F46F-8E13-FDB0-A558398305EF}"/>
              </a:ext>
            </a:extLst>
          </p:cNvPr>
          <p:cNvSpPr txBox="1"/>
          <p:nvPr userDrawn="1"/>
        </p:nvSpPr>
        <p:spPr>
          <a:xfrm>
            <a:off x="-3270207" y="4720471"/>
            <a:ext cx="25927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pt-BR"/>
              <a:t>Adicione aqui a cor 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C36B97-BF27-3BEC-E32D-D27CB7377E1A}"/>
              </a:ext>
            </a:extLst>
          </p:cNvPr>
          <p:cNvSpPr/>
          <p:nvPr userDrawn="1"/>
        </p:nvSpPr>
        <p:spPr>
          <a:xfrm>
            <a:off x="-3838471" y="-170822"/>
            <a:ext cx="3687745" cy="18615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AD8A74-921D-4EA8-A0EF-2349D4CAA54C}"/>
              </a:ext>
            </a:extLst>
          </p:cNvPr>
          <p:cNvSpPr txBox="1"/>
          <p:nvPr userDrawn="1"/>
        </p:nvSpPr>
        <p:spPr>
          <a:xfrm>
            <a:off x="-3838471" y="0"/>
            <a:ext cx="3551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>
                <a:latin typeface="Arial Black" panose="020B0A04020102020204" pitchFamily="34" charset="0"/>
              </a:rPr>
              <a:t>Arial Black - 24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821855-4A4E-74A7-0394-29E26F4110D2}"/>
              </a:ext>
            </a:extLst>
          </p:cNvPr>
          <p:cNvSpPr txBox="1"/>
          <p:nvPr userDrawn="1"/>
        </p:nvSpPr>
        <p:spPr>
          <a:xfrm>
            <a:off x="-3838471" y="438635"/>
            <a:ext cx="3551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Arial - 15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8838B2-4545-8846-CB8E-DFA8E077768F}"/>
              </a:ext>
            </a:extLst>
          </p:cNvPr>
          <p:cNvSpPr txBox="1"/>
          <p:nvPr userDrawn="1"/>
        </p:nvSpPr>
        <p:spPr>
          <a:xfrm>
            <a:off x="-3838471" y="877270"/>
            <a:ext cx="3551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Arial" panose="020B0604020202020204" pitchFamily="34" charset="0"/>
                <a:cs typeface="Arial" panose="020B0604020202020204" pitchFamily="34" charset="0"/>
              </a:rPr>
              <a:t>Arial Black - 14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9A215-C6B2-BD8E-9C14-9730F09F01BA}"/>
              </a:ext>
            </a:extLst>
          </p:cNvPr>
          <p:cNvSpPr txBox="1"/>
          <p:nvPr userDrawn="1"/>
        </p:nvSpPr>
        <p:spPr>
          <a:xfrm>
            <a:off x="-3838471" y="1162018"/>
            <a:ext cx="3551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Arial Black - 12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A968D0-90A2-8806-9410-0CE1A3FE6EFB}"/>
              </a:ext>
            </a:extLst>
          </p:cNvPr>
          <p:cNvSpPr txBox="1"/>
          <p:nvPr userDrawn="1"/>
        </p:nvSpPr>
        <p:spPr>
          <a:xfrm>
            <a:off x="-3838471" y="1385210"/>
            <a:ext cx="3551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Arial Black - 10</a:t>
            </a:r>
          </a:p>
        </p:txBody>
      </p:sp>
    </p:spTree>
    <p:extLst>
      <p:ext uri="{BB962C8B-B14F-4D97-AF65-F5344CB8AC3E}">
        <p14:creationId xmlns:p14="http://schemas.microsoft.com/office/powerpoint/2010/main" val="211895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A12F6-D7B2-5F4F-6688-DA9DFE35F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6497D-D816-C481-0F5B-DCF965B21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9773A-04B3-D381-F8BF-DC868AEBA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8E80C-6FED-4844-AC9C-218409938522}" type="datetimeFigureOut">
              <a:rPr lang="pt-BR" smtClean="0"/>
              <a:t>20/06/2026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9D940-8429-EE75-290C-1A8EFC7B9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FA14E-7624-AEBF-758B-7AA6688E5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9E8D4-22CD-4DEC-8A16-F696F6E5453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67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2DEC-409D-48DF-FC27-724A4AD2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6">
            <a:extLst>
              <a:ext uri="{FF2B5EF4-FFF2-40B4-BE49-F238E27FC236}">
                <a16:creationId xmlns:a16="http://schemas.microsoft.com/office/drawing/2014/main" id="{B887A495-0996-DEAE-4A71-56FF93399559}"/>
              </a:ext>
            </a:extLst>
          </p:cNvPr>
          <p:cNvSpPr/>
          <p:nvPr/>
        </p:nvSpPr>
        <p:spPr>
          <a:xfrm flipV="1">
            <a:off x="0" y="-81023"/>
            <a:ext cx="12192000" cy="6939023"/>
          </a:xfrm>
          <a:prstGeom prst="rect">
            <a:avLst/>
          </a:prstGeom>
          <a:gradFill flip="none" rotWithShape="1">
            <a:gsLst>
              <a:gs pos="45000">
                <a:srgbClr val="173674"/>
              </a:gs>
              <a:gs pos="21000">
                <a:srgbClr val="2E4C88"/>
              </a:gs>
              <a:gs pos="7000">
                <a:srgbClr val="5C78B0"/>
              </a:gs>
              <a:gs pos="100000">
                <a:schemeClr val="tx1"/>
              </a:gs>
              <a:gs pos="73000">
                <a:srgbClr val="002060"/>
              </a:gs>
              <a:gs pos="0">
                <a:srgbClr val="97BA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3A018F48-F5FA-81BC-2ADD-FBCE3F5BC5FF}"/>
              </a:ext>
            </a:extLst>
          </p:cNvPr>
          <p:cNvSpPr txBox="1">
            <a:spLocks/>
          </p:cNvSpPr>
          <p:nvPr/>
        </p:nvSpPr>
        <p:spPr>
          <a:xfrm>
            <a:off x="748181" y="2715558"/>
            <a:ext cx="9073999" cy="502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pt-BR" sz="30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Análise de Mercado – Emagrecedores</a:t>
            </a: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3DD3C420-E5A7-F6C3-EB3E-8D000D38B512}"/>
              </a:ext>
            </a:extLst>
          </p:cNvPr>
          <p:cNvSpPr/>
          <p:nvPr/>
        </p:nvSpPr>
        <p:spPr>
          <a:xfrm>
            <a:off x="748181" y="3132679"/>
            <a:ext cx="82296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pc="3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85EFFB9-0B11-3E09-2EEB-91A08D06D3BE}"/>
              </a:ext>
            </a:extLst>
          </p:cNvPr>
          <p:cNvSpPr txBox="1">
            <a:spLocks/>
          </p:cNvSpPr>
          <p:nvPr/>
        </p:nvSpPr>
        <p:spPr>
          <a:xfrm>
            <a:off x="748181" y="3229183"/>
            <a:ext cx="7133075" cy="283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000"/>
              </a:lnSpc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Ceará </a:t>
            </a:r>
            <a:r>
              <a:rPr lang="pt-BR" sz="2000" b="1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06/15/2026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754F19C-1C68-C9F5-A4DF-B82A8F80A571}"/>
              </a:ext>
            </a:extLst>
          </p:cNvPr>
          <p:cNvSpPr/>
          <p:nvPr/>
        </p:nvSpPr>
        <p:spPr>
          <a:xfrm>
            <a:off x="15271435" y="6858000"/>
            <a:ext cx="5400000" cy="54000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00"/>
                      </a14:imgEffect>
                      <a14:imgEffect>
                        <a14:brightnessContrast bright="-25000" contrast="-15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7F5967-CBF4-F492-98B9-24ABEA129B9E}"/>
              </a:ext>
            </a:extLst>
          </p:cNvPr>
          <p:cNvSpPr/>
          <p:nvPr/>
        </p:nvSpPr>
        <p:spPr>
          <a:xfrm>
            <a:off x="-225552" y="6408000"/>
            <a:ext cx="12821920" cy="4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E18EA2-A74C-C621-B89C-F30169041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401" y="6480000"/>
            <a:ext cx="979413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9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46A89-F994-BE29-F4D8-AB29FD02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A8276-8C06-FD16-EE17-4079F6E53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260"/>
            <a:ext cx="10515600" cy="416270"/>
          </a:xfrm>
        </p:spPr>
        <p:txBody>
          <a:bodyPr/>
          <a:lstStyle/>
          <a:p>
            <a:r>
              <a:rPr lang="pt-BR" dirty="0" err="1"/>
              <a:t>Disclaimer</a:t>
            </a:r>
            <a:endParaRPr lang="pt-B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0D988B-5ACC-5016-9120-BF058FB112E9}"/>
              </a:ext>
            </a:extLst>
          </p:cNvPr>
          <p:cNvSpPr txBox="1">
            <a:spLocks/>
          </p:cNvSpPr>
          <p:nvPr/>
        </p:nvSpPr>
        <p:spPr>
          <a:xfrm>
            <a:off x="838200" y="1229263"/>
            <a:ext cx="10706400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pt-BR" sz="15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Este material foi elaborado exclusivamente por estudantes universitários membros do Ceará </a:t>
            </a:r>
            <a:r>
              <a:rPr lang="pt-BR" sz="1500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</a:t>
            </a:r>
            <a:r>
              <a:rPr lang="pt-BR" sz="15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possuindo caráter estritamente acadêmico e educacional. O objetivo deste documento é o desenvolvimento técnico e profissional dos envolvidos. As informações, opiniões e análises aqui contidas não configuram, sob nenhuma circunstância, recomendação, análise oficial ou sugestão de compra, venda ou manutenção de qualquer ativo financeiro. Os dados apresentados foram obtidos de fontes públicas e o Ceará </a:t>
            </a:r>
            <a:r>
              <a:rPr lang="pt-BR" sz="1500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</a:t>
            </a:r>
            <a:r>
              <a:rPr lang="pt-BR" sz="15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não se responsabiliza por quaisquer decisões de investimento tomadas com base no conteúdo deste relatório.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6D25DFE0-A33C-FAE8-B3A3-38C0F604042B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5380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419A2-B678-9762-C824-E2DD4B3C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5D676-CAB3-CAB7-3C34-39E4472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260"/>
            <a:ext cx="10515600" cy="416270"/>
          </a:xfrm>
        </p:spPr>
        <p:txBody>
          <a:bodyPr/>
          <a:lstStyle/>
          <a:p>
            <a:r>
              <a:rPr lang="pt-BR" dirty="0"/>
              <a:t>Equipe do Projeto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E0F1AB-7A97-888D-4BBF-8355485019B8}"/>
              </a:ext>
            </a:extLst>
          </p:cNvPr>
          <p:cNvGrpSpPr/>
          <p:nvPr/>
        </p:nvGrpSpPr>
        <p:grpSpPr>
          <a:xfrm>
            <a:off x="838200" y="1145968"/>
            <a:ext cx="9720000" cy="1080000"/>
            <a:chOff x="838200" y="1145968"/>
            <a:chExt cx="9720000" cy="108000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AD7E2AAA-CDF9-7D74-9DE2-28904AEAA971}"/>
                </a:ext>
              </a:extLst>
            </p:cNvPr>
            <p:cNvSpPr/>
            <p:nvPr/>
          </p:nvSpPr>
          <p:spPr>
            <a:xfrm>
              <a:off x="838200" y="1145968"/>
              <a:ext cx="9720000" cy="108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ctangle 50">
              <a:extLst>
                <a:ext uri="{FF2B5EF4-FFF2-40B4-BE49-F238E27FC236}">
                  <a16:creationId xmlns:a16="http://schemas.microsoft.com/office/drawing/2014/main" id="{E1BBF0AB-FDD9-8B6B-FCFF-C726D2EEFFE9}"/>
                </a:ext>
              </a:extLst>
            </p:cNvPr>
            <p:cNvSpPr/>
            <p:nvPr/>
          </p:nvSpPr>
          <p:spPr>
            <a:xfrm>
              <a:off x="1918200" y="2198968"/>
              <a:ext cx="8640000" cy="27000"/>
            </a:xfrm>
            <a:prstGeom prst="rect">
              <a:avLst/>
            </a:prstGeom>
            <a:gradFill flip="none" rotWithShape="1">
              <a:gsLst>
                <a:gs pos="0">
                  <a:srgbClr val="002060"/>
                </a:gs>
                <a:gs pos="100000">
                  <a:srgbClr val="B7CF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2D134468-B640-9FB1-11B9-7994004BA3D8}"/>
                </a:ext>
              </a:extLst>
            </p:cNvPr>
            <p:cNvSpPr txBox="1">
              <a:spLocks/>
            </p:cNvSpPr>
            <p:nvPr/>
          </p:nvSpPr>
          <p:spPr>
            <a:xfrm>
              <a:off x="1918200" y="1145968"/>
              <a:ext cx="8029800" cy="22614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ts val="2000"/>
                </a:lnSpc>
              </a:pPr>
              <a:r>
                <a:rPr lang="pt-BR" sz="15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Francisco Morais – Eng. Produção 7º semestre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AFC4A82E-68F6-6936-ECF5-0773442C9C2D}"/>
                </a:ext>
              </a:extLst>
            </p:cNvPr>
            <p:cNvSpPr txBox="1">
              <a:spLocks/>
            </p:cNvSpPr>
            <p:nvPr/>
          </p:nvSpPr>
          <p:spPr>
            <a:xfrm>
              <a:off x="1918200" y="1459827"/>
              <a:ext cx="8029800" cy="22614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71450" indent="-171450">
                <a:lnSpc>
                  <a:spcPts val="2000"/>
                </a:lnSpc>
                <a:buFont typeface="Wingdings" panose="05000000000000000000" pitchFamily="2" charset="2"/>
                <a:buChar char="§"/>
              </a:pPr>
              <a:r>
                <a:rPr lang="pt-BR" sz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Mentor e Revisor </a:t>
              </a: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E1B297B1-C57B-3AE6-52EF-0B83D9D50C80}"/>
                </a:ext>
              </a:extLst>
            </p:cNvPr>
            <p:cNvSpPr txBox="1">
              <a:spLocks/>
            </p:cNvSpPr>
            <p:nvPr/>
          </p:nvSpPr>
          <p:spPr>
            <a:xfrm>
              <a:off x="1918200" y="1780531"/>
              <a:ext cx="8029800" cy="22614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171450" indent="-171450">
                <a:lnSpc>
                  <a:spcPts val="2000"/>
                </a:lnSpc>
                <a:buFont typeface="Wingdings" panose="05000000000000000000" pitchFamily="2" charset="2"/>
                <a:buChar char="§"/>
              </a:pPr>
              <a:r>
                <a:rPr lang="pt-BR" sz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Head de </a:t>
              </a:r>
              <a:r>
                <a:rPr lang="pt-BR" sz="1200" dirty="0" err="1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Equity</a:t>
              </a:r>
              <a:r>
                <a:rPr lang="pt-BR" sz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pt-BR" sz="1200" dirty="0" err="1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Research</a:t>
              </a:r>
              <a:r>
                <a:rPr lang="pt-BR" sz="12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| Presidente Ceará </a:t>
              </a:r>
              <a:r>
                <a:rPr lang="pt-BR" sz="1200" dirty="0" err="1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Finance</a:t>
              </a:r>
              <a:endParaRPr lang="pt-BR"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26" name="Picture 2" descr="Imagem do perfil">
              <a:extLst>
                <a:ext uri="{FF2B5EF4-FFF2-40B4-BE49-F238E27FC236}">
                  <a16:creationId xmlns:a16="http://schemas.microsoft.com/office/drawing/2014/main" id="{4B94A125-B8A8-4363-50CE-ADC9C2CED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413" y="1145968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E58932F0-D729-89F7-38EB-E605FF1B162C}"/>
                </a:ext>
              </a:extLst>
            </p:cNvPr>
            <p:cNvSpPr/>
            <p:nvPr/>
          </p:nvSpPr>
          <p:spPr>
            <a:xfrm>
              <a:off x="838200" y="1145968"/>
              <a:ext cx="67500" cy="10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A37C6DC5-330C-A8C4-9E74-3A7D79E7C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7" b="2897"/>
            <a:stretch>
              <a:fillRect/>
            </a:stretch>
          </p:blipFill>
          <p:spPr>
            <a:xfrm>
              <a:off x="891413" y="1145968"/>
              <a:ext cx="1080000" cy="1080000"/>
            </a:xfrm>
            <a:prstGeom prst="rect">
              <a:avLst/>
            </a:prstGeom>
          </p:spPr>
        </p:pic>
      </p:grpSp>
      <p:sp>
        <p:nvSpPr>
          <p:cNvPr id="4" name="TextBox 9">
            <a:extLst>
              <a:ext uri="{FF2B5EF4-FFF2-40B4-BE49-F238E27FC236}">
                <a16:creationId xmlns:a16="http://schemas.microsoft.com/office/drawing/2014/main" id="{53D9F191-9ABE-791D-6255-C499C165E2D5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Retângulo 2">
            <a:extLst>
              <a:ext uri="{FF2B5EF4-FFF2-40B4-BE49-F238E27FC236}">
                <a16:creationId xmlns:a16="http://schemas.microsoft.com/office/drawing/2014/main" id="{FD5FA3E5-65FC-1241-8F17-F478505A767E}"/>
              </a:ext>
            </a:extLst>
          </p:cNvPr>
          <p:cNvSpPr/>
          <p:nvPr/>
        </p:nvSpPr>
        <p:spPr>
          <a:xfrm>
            <a:off x="838200" y="2531229"/>
            <a:ext cx="9720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ctangle 50">
            <a:extLst>
              <a:ext uri="{FF2B5EF4-FFF2-40B4-BE49-F238E27FC236}">
                <a16:creationId xmlns:a16="http://schemas.microsoft.com/office/drawing/2014/main" id="{EAC5C455-E11B-40DA-3FFB-0D8AE31FA1D0}"/>
              </a:ext>
            </a:extLst>
          </p:cNvPr>
          <p:cNvSpPr/>
          <p:nvPr/>
        </p:nvSpPr>
        <p:spPr>
          <a:xfrm>
            <a:off x="1918200" y="3584229"/>
            <a:ext cx="8640000" cy="270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B7CF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DB8CE0B-7C9A-FD05-0C53-2E193926A71A}"/>
              </a:ext>
            </a:extLst>
          </p:cNvPr>
          <p:cNvSpPr txBox="1">
            <a:spLocks/>
          </p:cNvSpPr>
          <p:nvPr/>
        </p:nvSpPr>
        <p:spPr>
          <a:xfrm>
            <a:off x="1918200" y="2531229"/>
            <a:ext cx="8029800" cy="2261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2000"/>
              </a:lnSpc>
            </a:pPr>
            <a:r>
              <a:rPr lang="pt-BR" sz="15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Abimael Sousa – Economia 2º semestre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34DB6E-2B47-D85C-F487-D6504C5A83C3}"/>
              </a:ext>
            </a:extLst>
          </p:cNvPr>
          <p:cNvSpPr txBox="1">
            <a:spLocks/>
          </p:cNvSpPr>
          <p:nvPr/>
        </p:nvSpPr>
        <p:spPr>
          <a:xfrm>
            <a:off x="1918200" y="2845088"/>
            <a:ext cx="8029800" cy="2261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Autor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5B2D65C-E584-E0E0-5BAB-023329369B03}"/>
              </a:ext>
            </a:extLst>
          </p:cNvPr>
          <p:cNvSpPr txBox="1">
            <a:spLocks/>
          </p:cNvSpPr>
          <p:nvPr/>
        </p:nvSpPr>
        <p:spPr>
          <a:xfrm>
            <a:off x="1918200" y="3165792"/>
            <a:ext cx="8029800" cy="2261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Trainee de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Equity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Retângulo 11">
            <a:extLst>
              <a:ext uri="{FF2B5EF4-FFF2-40B4-BE49-F238E27FC236}">
                <a16:creationId xmlns:a16="http://schemas.microsoft.com/office/drawing/2014/main" id="{E867B2A0-CE69-4270-1DFF-ABD826491547}"/>
              </a:ext>
            </a:extLst>
          </p:cNvPr>
          <p:cNvSpPr/>
          <p:nvPr/>
        </p:nvSpPr>
        <p:spPr>
          <a:xfrm>
            <a:off x="838200" y="2531229"/>
            <a:ext cx="67500" cy="108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9199A7-DB00-5B8D-7ED4-A8F24F5C52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 t="20922" r="4282" b="8167"/>
          <a:stretch/>
        </p:blipFill>
        <p:spPr>
          <a:xfrm>
            <a:off x="885100" y="2529406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3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65A0-19CF-9ECA-9CF6-6BF5459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260"/>
            <a:ext cx="10515600" cy="416270"/>
          </a:xfrm>
        </p:spPr>
        <p:txBody>
          <a:bodyPr/>
          <a:lstStyle/>
          <a:p>
            <a:r>
              <a:rPr lang="pt-BR" dirty="0"/>
              <a:t>Sumário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B6889F-7357-C06B-B756-F83370FDC352}"/>
              </a:ext>
            </a:extLst>
          </p:cNvPr>
          <p:cNvGrpSpPr/>
          <p:nvPr/>
        </p:nvGrpSpPr>
        <p:grpSpPr>
          <a:xfrm>
            <a:off x="838200" y="2029928"/>
            <a:ext cx="9126998" cy="634248"/>
            <a:chOff x="838200" y="1404620"/>
            <a:chExt cx="9126998" cy="6342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2F85A8-5DF7-8A61-5181-0CDACFC2C08C}"/>
                </a:ext>
              </a:extLst>
            </p:cNvPr>
            <p:cNvGrpSpPr/>
            <p:nvPr/>
          </p:nvGrpSpPr>
          <p:grpSpPr>
            <a:xfrm>
              <a:off x="965198" y="1588868"/>
              <a:ext cx="9000000" cy="450000"/>
              <a:chOff x="838200" y="1781908"/>
              <a:chExt cx="6120000" cy="45000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84A18AB-B3B9-70F2-49EC-E6B23989DDC9}"/>
                  </a:ext>
                </a:extLst>
              </p:cNvPr>
              <p:cNvSpPr/>
              <p:nvPr/>
            </p:nvSpPr>
            <p:spPr>
              <a:xfrm>
                <a:off x="838200" y="1781908"/>
                <a:ext cx="6120000" cy="450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56FBCC1-CAAB-3BB2-1E7E-0685981C7958}"/>
                  </a:ext>
                </a:extLst>
              </p:cNvPr>
              <p:cNvSpPr/>
              <p:nvPr/>
            </p:nvSpPr>
            <p:spPr>
              <a:xfrm>
                <a:off x="838200" y="2177908"/>
                <a:ext cx="6120000" cy="54000"/>
              </a:xfrm>
              <a:prstGeom prst="rect">
                <a:avLst/>
              </a:prstGeom>
              <a:gradFill flip="none" rotWithShape="1">
                <a:gsLst>
                  <a:gs pos="0">
                    <a:srgbClr val="002060"/>
                  </a:gs>
                  <a:gs pos="100000">
                    <a:srgbClr val="B7C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6922B6-1999-61A6-0042-22E14CB00EBD}"/>
                  </a:ext>
                </a:extLst>
              </p:cNvPr>
              <p:cNvSpPr/>
              <p:nvPr/>
            </p:nvSpPr>
            <p:spPr>
              <a:xfrm>
                <a:off x="838200" y="2213908"/>
                <a:ext cx="6120000" cy="1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7DB3F48-97E7-0E4B-2C3E-931A38B920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1404620"/>
              <a:ext cx="360000" cy="360000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72000">
                    <a:srgbClr val="B7CFFF"/>
                  </a:gs>
                  <a:gs pos="100000">
                    <a:srgbClr val="002060"/>
                  </a:gs>
                  <a:gs pos="46000">
                    <a:srgbClr val="000000"/>
                  </a:gs>
                  <a:gs pos="0">
                    <a:schemeClr val="tx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C58675-E907-1457-5144-4E01A9A9116C}"/>
                </a:ext>
              </a:extLst>
            </p:cNvPr>
            <p:cNvSpPr txBox="1"/>
            <p:nvPr/>
          </p:nvSpPr>
          <p:spPr>
            <a:xfrm>
              <a:off x="1209040" y="1659980"/>
              <a:ext cx="25731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Mercado de Emagrecedores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FE4F92-FCB0-E21E-EA33-284B259578E7}"/>
              </a:ext>
            </a:extLst>
          </p:cNvPr>
          <p:cNvGrpSpPr/>
          <p:nvPr/>
        </p:nvGrpSpPr>
        <p:grpSpPr>
          <a:xfrm>
            <a:off x="838200" y="2959322"/>
            <a:ext cx="9127000" cy="634248"/>
            <a:chOff x="838200" y="2403981"/>
            <a:chExt cx="9127000" cy="6342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1B5815C-54E5-9084-959C-792E71151DB5}"/>
                </a:ext>
              </a:extLst>
            </p:cNvPr>
            <p:cNvGrpSpPr/>
            <p:nvPr/>
          </p:nvGrpSpPr>
          <p:grpSpPr>
            <a:xfrm>
              <a:off x="965200" y="2588229"/>
              <a:ext cx="9000000" cy="450000"/>
              <a:chOff x="838200" y="1781908"/>
              <a:chExt cx="6120000" cy="45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0E723D-51B4-B39B-D8AA-6EDC51C3F82D}"/>
                  </a:ext>
                </a:extLst>
              </p:cNvPr>
              <p:cNvSpPr/>
              <p:nvPr/>
            </p:nvSpPr>
            <p:spPr>
              <a:xfrm>
                <a:off x="838200" y="1781908"/>
                <a:ext cx="6120000" cy="450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4751C12-B8D7-8847-0104-25586D58E352}"/>
                  </a:ext>
                </a:extLst>
              </p:cNvPr>
              <p:cNvSpPr/>
              <p:nvPr/>
            </p:nvSpPr>
            <p:spPr>
              <a:xfrm>
                <a:off x="838200" y="2177908"/>
                <a:ext cx="6120000" cy="54000"/>
              </a:xfrm>
              <a:prstGeom prst="rect">
                <a:avLst/>
              </a:prstGeom>
              <a:gradFill flip="none" rotWithShape="1">
                <a:gsLst>
                  <a:gs pos="0">
                    <a:srgbClr val="002060"/>
                  </a:gs>
                  <a:gs pos="100000">
                    <a:srgbClr val="B7C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CADDABF-CFBA-0CE5-D7AA-FE3535F00E45}"/>
                  </a:ext>
                </a:extLst>
              </p:cNvPr>
              <p:cNvSpPr/>
              <p:nvPr/>
            </p:nvSpPr>
            <p:spPr>
              <a:xfrm>
                <a:off x="838200" y="2213908"/>
                <a:ext cx="6120000" cy="1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CDAF084-0E31-4997-B13D-F706FC92E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2403981"/>
              <a:ext cx="360000" cy="360000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72000">
                    <a:srgbClr val="B7CFFF"/>
                  </a:gs>
                  <a:gs pos="100000">
                    <a:srgbClr val="002060"/>
                  </a:gs>
                  <a:gs pos="46000">
                    <a:srgbClr val="000000"/>
                  </a:gs>
                  <a:gs pos="0">
                    <a:schemeClr val="tx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6DCFA0-7532-74DC-1428-788E1C4FFA22}"/>
                </a:ext>
              </a:extLst>
            </p:cNvPr>
            <p:cNvSpPr txBox="1"/>
            <p:nvPr/>
          </p:nvSpPr>
          <p:spPr>
            <a:xfrm>
              <a:off x="1209040" y="2659341"/>
              <a:ext cx="2643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Overview Mercado Brasileiro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E290C1-63FB-C738-BA50-3BDAF922BE11}"/>
              </a:ext>
            </a:extLst>
          </p:cNvPr>
          <p:cNvGrpSpPr/>
          <p:nvPr/>
        </p:nvGrpSpPr>
        <p:grpSpPr>
          <a:xfrm>
            <a:off x="838200" y="3888716"/>
            <a:ext cx="9127000" cy="634248"/>
            <a:chOff x="838200" y="3403342"/>
            <a:chExt cx="9127000" cy="63424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B5D2805-CC42-1CF3-4518-DB9DDA31F7F3}"/>
                </a:ext>
              </a:extLst>
            </p:cNvPr>
            <p:cNvGrpSpPr/>
            <p:nvPr/>
          </p:nvGrpSpPr>
          <p:grpSpPr>
            <a:xfrm>
              <a:off x="965200" y="3587590"/>
              <a:ext cx="9000000" cy="450000"/>
              <a:chOff x="838200" y="1781908"/>
              <a:chExt cx="6120000" cy="45000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4CCB2C1-C543-D070-88AB-0CB147F9DFB7}"/>
                  </a:ext>
                </a:extLst>
              </p:cNvPr>
              <p:cNvSpPr/>
              <p:nvPr/>
            </p:nvSpPr>
            <p:spPr>
              <a:xfrm>
                <a:off x="838200" y="1781908"/>
                <a:ext cx="6120000" cy="450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9EC313-2A66-75FD-8F48-34AA62E28425}"/>
                  </a:ext>
                </a:extLst>
              </p:cNvPr>
              <p:cNvSpPr/>
              <p:nvPr/>
            </p:nvSpPr>
            <p:spPr>
              <a:xfrm>
                <a:off x="838200" y="2177908"/>
                <a:ext cx="6120000" cy="54000"/>
              </a:xfrm>
              <a:prstGeom prst="rect">
                <a:avLst/>
              </a:prstGeom>
              <a:gradFill flip="none" rotWithShape="1">
                <a:gsLst>
                  <a:gs pos="0">
                    <a:srgbClr val="002060"/>
                  </a:gs>
                  <a:gs pos="100000">
                    <a:srgbClr val="B7C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CB1BD1-2595-784E-AA41-39B1E218E4E5}"/>
                  </a:ext>
                </a:extLst>
              </p:cNvPr>
              <p:cNvSpPr/>
              <p:nvPr/>
            </p:nvSpPr>
            <p:spPr>
              <a:xfrm>
                <a:off x="838200" y="2213908"/>
                <a:ext cx="6120000" cy="1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EE86D2A-AC0D-CE7E-81A6-C7916CDE39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3403342"/>
              <a:ext cx="360000" cy="360000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72000">
                    <a:srgbClr val="B7CFFF"/>
                  </a:gs>
                  <a:gs pos="100000">
                    <a:srgbClr val="002060"/>
                  </a:gs>
                  <a:gs pos="46000">
                    <a:srgbClr val="000000"/>
                  </a:gs>
                  <a:gs pos="0">
                    <a:schemeClr val="tx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A26632-A500-8DDB-1C3E-D29527C62AEA}"/>
                </a:ext>
              </a:extLst>
            </p:cNvPr>
            <p:cNvSpPr txBox="1"/>
            <p:nvPr/>
          </p:nvSpPr>
          <p:spPr>
            <a:xfrm>
              <a:off x="1209040" y="3658702"/>
              <a:ext cx="4344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Drivers de Crescimento e Catalisadores do Setor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12C18A4-4F03-3064-7B84-2045301BC5FD}"/>
              </a:ext>
            </a:extLst>
          </p:cNvPr>
          <p:cNvGrpSpPr/>
          <p:nvPr/>
        </p:nvGrpSpPr>
        <p:grpSpPr>
          <a:xfrm>
            <a:off x="838200" y="4818110"/>
            <a:ext cx="9127000" cy="634248"/>
            <a:chOff x="838200" y="4402703"/>
            <a:chExt cx="9127000" cy="63424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DDC95E5-28BE-5336-C9CD-6E52A790D252}"/>
                </a:ext>
              </a:extLst>
            </p:cNvPr>
            <p:cNvGrpSpPr/>
            <p:nvPr/>
          </p:nvGrpSpPr>
          <p:grpSpPr>
            <a:xfrm>
              <a:off x="965200" y="4586951"/>
              <a:ext cx="9000000" cy="450000"/>
              <a:chOff x="838200" y="1781908"/>
              <a:chExt cx="6120000" cy="450000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8F13AFC-F152-7BF0-399D-009F0AD8E7E3}"/>
                  </a:ext>
                </a:extLst>
              </p:cNvPr>
              <p:cNvSpPr/>
              <p:nvPr/>
            </p:nvSpPr>
            <p:spPr>
              <a:xfrm>
                <a:off x="838200" y="1781908"/>
                <a:ext cx="6120000" cy="450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FCDB37C-4846-A8E9-0232-F7FFEF321BF6}"/>
                  </a:ext>
                </a:extLst>
              </p:cNvPr>
              <p:cNvSpPr/>
              <p:nvPr/>
            </p:nvSpPr>
            <p:spPr>
              <a:xfrm>
                <a:off x="838200" y="2177908"/>
                <a:ext cx="6120000" cy="54000"/>
              </a:xfrm>
              <a:prstGeom prst="rect">
                <a:avLst/>
              </a:prstGeom>
              <a:gradFill flip="none" rotWithShape="1">
                <a:gsLst>
                  <a:gs pos="0">
                    <a:srgbClr val="002060"/>
                  </a:gs>
                  <a:gs pos="100000">
                    <a:srgbClr val="B7C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80CBC6C-AD5E-6956-E00C-F359BDAE425A}"/>
                  </a:ext>
                </a:extLst>
              </p:cNvPr>
              <p:cNvSpPr/>
              <p:nvPr/>
            </p:nvSpPr>
            <p:spPr>
              <a:xfrm>
                <a:off x="838200" y="2213908"/>
                <a:ext cx="6120000" cy="1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E0B348D-6DF6-7C2C-B154-4175587DA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4402703"/>
              <a:ext cx="360000" cy="360000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72000">
                    <a:srgbClr val="B7CFFF"/>
                  </a:gs>
                  <a:gs pos="100000">
                    <a:srgbClr val="002060"/>
                  </a:gs>
                  <a:gs pos="46000">
                    <a:srgbClr val="000000"/>
                  </a:gs>
                  <a:gs pos="0">
                    <a:schemeClr val="tx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6109CE-1C2F-324E-A9EA-3DD000BEF7FC}"/>
                </a:ext>
              </a:extLst>
            </p:cNvPr>
            <p:cNvSpPr txBox="1"/>
            <p:nvPr/>
          </p:nvSpPr>
          <p:spPr>
            <a:xfrm>
              <a:off x="1209040" y="4658063"/>
              <a:ext cx="37273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Cenário Competitivo e Principais Players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A74C4D-97B5-BB2B-6EDA-606221D8804E}"/>
              </a:ext>
            </a:extLst>
          </p:cNvPr>
          <p:cNvGrpSpPr/>
          <p:nvPr/>
        </p:nvGrpSpPr>
        <p:grpSpPr>
          <a:xfrm>
            <a:off x="838200" y="5747502"/>
            <a:ext cx="9127000" cy="634248"/>
            <a:chOff x="838200" y="5402062"/>
            <a:chExt cx="9127000" cy="63424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FEAED94-3709-1BE4-96CC-F22BB569893E}"/>
                </a:ext>
              </a:extLst>
            </p:cNvPr>
            <p:cNvGrpSpPr/>
            <p:nvPr/>
          </p:nvGrpSpPr>
          <p:grpSpPr>
            <a:xfrm>
              <a:off x="965200" y="5586310"/>
              <a:ext cx="9000000" cy="450000"/>
              <a:chOff x="838200" y="1781908"/>
              <a:chExt cx="6120000" cy="450000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23B4EF8-73BC-0B31-F6A0-22A604638651}"/>
                  </a:ext>
                </a:extLst>
              </p:cNvPr>
              <p:cNvSpPr/>
              <p:nvPr/>
            </p:nvSpPr>
            <p:spPr>
              <a:xfrm>
                <a:off x="838200" y="1781908"/>
                <a:ext cx="6120000" cy="450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3944DFB-18D8-9380-21D2-76106396A14E}"/>
                  </a:ext>
                </a:extLst>
              </p:cNvPr>
              <p:cNvSpPr/>
              <p:nvPr/>
            </p:nvSpPr>
            <p:spPr>
              <a:xfrm>
                <a:off x="838200" y="2177908"/>
                <a:ext cx="6120000" cy="54000"/>
              </a:xfrm>
              <a:prstGeom prst="rect">
                <a:avLst/>
              </a:prstGeom>
              <a:gradFill flip="none" rotWithShape="1">
                <a:gsLst>
                  <a:gs pos="0">
                    <a:srgbClr val="002060"/>
                  </a:gs>
                  <a:gs pos="100000">
                    <a:srgbClr val="B7C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940593C-8B6E-F2B7-73E9-7FBF6C590BE1}"/>
                  </a:ext>
                </a:extLst>
              </p:cNvPr>
              <p:cNvSpPr/>
              <p:nvPr/>
            </p:nvSpPr>
            <p:spPr>
              <a:xfrm>
                <a:off x="838200" y="2213908"/>
                <a:ext cx="6120000" cy="1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4422E7-1D15-E9FF-43C6-D64B5F1AEE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402062"/>
              <a:ext cx="360000" cy="360000"/>
            </a:xfrm>
            <a:prstGeom prst="ellipse">
              <a:avLst/>
            </a:prstGeom>
            <a:solidFill>
              <a:schemeClr val="bg1"/>
            </a:solidFill>
            <a:ln w="38100">
              <a:gradFill flip="none" rotWithShape="1">
                <a:gsLst>
                  <a:gs pos="72000">
                    <a:srgbClr val="B7CFFF"/>
                  </a:gs>
                  <a:gs pos="100000">
                    <a:srgbClr val="002060"/>
                  </a:gs>
                  <a:gs pos="46000">
                    <a:srgbClr val="000000"/>
                  </a:gs>
                  <a:gs pos="0">
                    <a:schemeClr val="tx1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22C5B9-0F95-0F3B-D173-87D110C7BC4C}"/>
                </a:ext>
              </a:extLst>
            </p:cNvPr>
            <p:cNvSpPr txBox="1"/>
            <p:nvPr/>
          </p:nvSpPr>
          <p:spPr>
            <a:xfrm>
              <a:off x="1209040" y="5657422"/>
              <a:ext cx="15776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Riscos Setoriais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220EC6B0-C0FF-4B4B-94CC-985E5F33D645}"/>
              </a:ext>
            </a:extLst>
          </p:cNvPr>
          <p:cNvSpPr/>
          <p:nvPr/>
        </p:nvSpPr>
        <p:spPr>
          <a:xfrm>
            <a:off x="965198" y="1284782"/>
            <a:ext cx="9000000" cy="45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F0467E1-B69B-A212-B6D3-A0997807A97C}"/>
              </a:ext>
            </a:extLst>
          </p:cNvPr>
          <p:cNvGrpSpPr/>
          <p:nvPr/>
        </p:nvGrpSpPr>
        <p:grpSpPr>
          <a:xfrm>
            <a:off x="965198" y="1680782"/>
            <a:ext cx="9000000" cy="54000"/>
            <a:chOff x="965198" y="1680782"/>
            <a:chExt cx="9000000" cy="54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AC66717-A7AE-5F0B-10A3-E8F4229D82F2}"/>
                </a:ext>
              </a:extLst>
            </p:cNvPr>
            <p:cNvSpPr/>
            <p:nvPr/>
          </p:nvSpPr>
          <p:spPr>
            <a:xfrm>
              <a:off x="965198" y="1680782"/>
              <a:ext cx="9000000" cy="54000"/>
            </a:xfrm>
            <a:prstGeom prst="rect">
              <a:avLst/>
            </a:prstGeom>
            <a:gradFill flip="none" rotWithShape="1">
              <a:gsLst>
                <a:gs pos="0">
                  <a:srgbClr val="002060"/>
                </a:gs>
                <a:gs pos="100000">
                  <a:srgbClr val="B7CF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BDBD6F2-9B2F-FA2E-EB14-95845592ADD7}"/>
                </a:ext>
              </a:extLst>
            </p:cNvPr>
            <p:cNvSpPr/>
            <p:nvPr/>
          </p:nvSpPr>
          <p:spPr>
            <a:xfrm>
              <a:off x="965198" y="1716782"/>
              <a:ext cx="9000000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7F0EC8B3-1343-FFBD-4171-393094D7CE40}"/>
              </a:ext>
            </a:extLst>
          </p:cNvPr>
          <p:cNvSpPr>
            <a:spLocks noChangeAspect="1"/>
          </p:cNvSpPr>
          <p:nvPr/>
        </p:nvSpPr>
        <p:spPr>
          <a:xfrm>
            <a:off x="838200" y="1100534"/>
            <a:ext cx="360000" cy="360000"/>
          </a:xfrm>
          <a:prstGeom prst="ellipse">
            <a:avLst/>
          </a:prstGeom>
          <a:solidFill>
            <a:schemeClr val="bg1"/>
          </a:solidFill>
          <a:ln w="38100">
            <a:gradFill flip="none" rotWithShape="1">
              <a:gsLst>
                <a:gs pos="72000">
                  <a:srgbClr val="B7CFFF"/>
                </a:gs>
                <a:gs pos="100000">
                  <a:srgbClr val="002060"/>
                </a:gs>
                <a:gs pos="46000">
                  <a:srgbClr val="000000"/>
                </a:gs>
                <a:gs pos="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3FB83A-AEE7-61BF-9D2D-B62E63225972}"/>
              </a:ext>
            </a:extLst>
          </p:cNvPr>
          <p:cNvSpPr txBox="1"/>
          <p:nvPr/>
        </p:nvSpPr>
        <p:spPr>
          <a:xfrm>
            <a:off x="1209040" y="1355894"/>
            <a:ext cx="1593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 da Tese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EC75F0CB-C19A-F0DD-E10B-B43813058D3B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583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FBD6-B8D0-A2FF-3ED1-086DF250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coreBody">
            <a:extLst>
              <a:ext uri="{FF2B5EF4-FFF2-40B4-BE49-F238E27FC236}">
                <a16:creationId xmlns:a16="http://schemas.microsoft.com/office/drawing/2014/main" id="{DF7636B2-6288-C9C8-8538-CFEC45B04243}"/>
              </a:ext>
            </a:extLst>
          </p:cNvPr>
          <p:cNvSpPr txBox="1"/>
          <p:nvPr/>
        </p:nvSpPr>
        <p:spPr>
          <a:xfrm>
            <a:off x="838200" y="1935210"/>
            <a:ext cx="3436800" cy="4028624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600" b="1" dirty="0">
                <a:latin typeface="Arial" pitchFamily="34" charset="0"/>
              </a:rPr>
              <a:t>▲Catalisadores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Demanda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subpenetrada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Receita recorrente: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Inovação e acesso: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A859FCCE-EE87-1E33-5942-BCF95775B367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37" name="Conector reto 4">
            <a:extLst>
              <a:ext uri="{FF2B5EF4-FFF2-40B4-BE49-F238E27FC236}">
                <a16:creationId xmlns:a16="http://schemas.microsoft.com/office/drawing/2014/main" id="{F50C9470-E686-95FE-ACB9-75AA98E9215C}"/>
              </a:ext>
            </a:extLst>
          </p:cNvPr>
          <p:cNvCxnSpPr/>
          <p:nvPr/>
        </p:nvCxnSpPr>
        <p:spPr>
          <a:xfrm>
            <a:off x="984964" y="2312276"/>
            <a:ext cx="3162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coreBody">
            <a:extLst>
              <a:ext uri="{FF2B5EF4-FFF2-40B4-BE49-F238E27FC236}">
                <a16:creationId xmlns:a16="http://schemas.microsoft.com/office/drawing/2014/main" id="{8ECFEC6A-9716-7F60-7CA5-ABE6208547A5}"/>
              </a:ext>
            </a:extLst>
          </p:cNvPr>
          <p:cNvSpPr txBox="1"/>
          <p:nvPr/>
        </p:nvSpPr>
        <p:spPr>
          <a:xfrm>
            <a:off x="4576093" y="1935209"/>
            <a:ext cx="3436800" cy="4028624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50800" dir="2700000" algn="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pt-BR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Riscos</a:t>
            </a: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Acesso e adesão: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Compressão de preços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Execução industrial:</a:t>
            </a:r>
            <a:endParaRPr lang="pt-BR" sz="900" b="1" dirty="0">
              <a:solidFill>
                <a:srgbClr val="7777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Conector reto 25">
            <a:extLst>
              <a:ext uri="{FF2B5EF4-FFF2-40B4-BE49-F238E27FC236}">
                <a16:creationId xmlns:a16="http://schemas.microsoft.com/office/drawing/2014/main" id="{2561E6CF-333E-1F16-B0E4-9DDB02C27A56}"/>
              </a:ext>
            </a:extLst>
          </p:cNvPr>
          <p:cNvCxnSpPr/>
          <p:nvPr/>
        </p:nvCxnSpPr>
        <p:spPr>
          <a:xfrm>
            <a:off x="4699961" y="2317307"/>
            <a:ext cx="3162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">
            <a:extLst>
              <a:ext uri="{FF2B5EF4-FFF2-40B4-BE49-F238E27FC236}">
                <a16:creationId xmlns:a16="http://schemas.microsoft.com/office/drawing/2014/main" id="{BFBF980C-4278-CEE1-A1B7-6AC018B91334}"/>
              </a:ext>
            </a:extLst>
          </p:cNvPr>
          <p:cNvSpPr txBox="1"/>
          <p:nvPr/>
        </p:nvSpPr>
        <p:spPr>
          <a:xfrm>
            <a:off x="838200" y="1150413"/>
            <a:ext cx="107046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►</a:t>
            </a:r>
            <a:r>
              <a:rPr lang="pt-BR" sz="1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Tese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: Mantemos uma visão otimista e promissora desse setor, há um espaço gigantesco de crescimento e muito incentivo de adoção institucional. 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itle 8">
            <a:extLst>
              <a:ext uri="{FF2B5EF4-FFF2-40B4-BE49-F238E27FC236}">
                <a16:creationId xmlns:a16="http://schemas.microsoft.com/office/drawing/2014/main" id="{F504A3AB-92D3-D590-04A9-2A8E0FC1F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188" y="3805868"/>
            <a:ext cx="3013075" cy="1038716"/>
          </a:xfrm>
        </p:spPr>
        <p:txBody>
          <a:bodyPr>
            <a:noAutofit/>
          </a:bodyPr>
          <a:lstStyle/>
          <a:p>
            <a:pPr algn="just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 avanço da obesidade e da diabetes pressiona sistemas de saúde, seguradoras e governos, criando incentivo econômico para ampliar a cobertura e reduzir os custos médicos no futuro.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67278B0A-8BF9-6B9B-530A-0A938A5965DE}"/>
              </a:ext>
            </a:extLst>
          </p:cNvPr>
          <p:cNvSpPr txBox="1">
            <a:spLocks/>
          </p:cNvSpPr>
          <p:nvPr/>
        </p:nvSpPr>
        <p:spPr>
          <a:xfrm>
            <a:off x="83820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Setor mundial de emagrecedores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BC2530-BFCD-E8D3-6D92-8D1DBCADFF19}"/>
              </a:ext>
            </a:extLst>
          </p:cNvPr>
          <p:cNvSpPr txBox="1"/>
          <p:nvPr/>
        </p:nvSpPr>
        <p:spPr>
          <a:xfrm>
            <a:off x="1134188" y="5071674"/>
            <a:ext cx="30130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Novas gerações terapêuticas, novas formulações orais, expansão acelerada de indicações e queda gradual de preços devem ampliar o mercado</a:t>
            </a:r>
            <a:r>
              <a:rPr lang="pt-BR" sz="12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82A966-1E9B-A12B-24B3-D1C8C7BDC2C8}"/>
              </a:ext>
            </a:extLst>
          </p:cNvPr>
          <p:cNvSpPr txBox="1"/>
          <p:nvPr/>
        </p:nvSpPr>
        <p:spPr>
          <a:xfrm>
            <a:off x="1134188" y="2715208"/>
            <a:ext cx="30130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 mercado global de GLP-1 deve sair de US$ 79 bi em 2025 para US$ 190 bi em 2035, impulsionado por obesidade, diabetes e a baixa adoção atual.</a:t>
            </a:r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40D59F88-87FA-F0EE-C840-86E751580471}"/>
              </a:ext>
            </a:extLst>
          </p:cNvPr>
          <p:cNvSpPr txBox="1">
            <a:spLocks/>
          </p:cNvSpPr>
          <p:nvPr/>
        </p:nvSpPr>
        <p:spPr>
          <a:xfrm>
            <a:off x="838200" y="21812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/>
              <a:t>1. Resumo da Tese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533452-B106-7010-BEA0-1147996CE1AE}"/>
              </a:ext>
            </a:extLst>
          </p:cNvPr>
          <p:cNvSpPr txBox="1"/>
          <p:nvPr/>
        </p:nvSpPr>
        <p:spPr>
          <a:xfrm>
            <a:off x="4850592" y="2709617"/>
            <a:ext cx="3011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Preço elevado, cobertura restrita e abandono do tratamento podem limitar a conversão da demanda potencial em mercado efetivamente capturado.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7A6899-1DE8-0B90-D051-557BCC5BDB5D}"/>
              </a:ext>
            </a:extLst>
          </p:cNvPr>
          <p:cNvSpPr txBox="1"/>
          <p:nvPr/>
        </p:nvSpPr>
        <p:spPr>
          <a:xfrm>
            <a:off x="4850592" y="3787561"/>
            <a:ext cx="3011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Perda de exclusividade, entrada de cópias/similares e maior concorrência podem ampliar o acesso, mas pressionar margens e lucro por paciente.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BD8528-DD5B-6949-3123-DA77E2F783BF}"/>
              </a:ext>
            </a:extLst>
          </p:cNvPr>
          <p:cNvSpPr txBox="1"/>
          <p:nvPr/>
        </p:nvSpPr>
        <p:spPr>
          <a:xfrm>
            <a:off x="4850592" y="4854257"/>
            <a:ext cx="3011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Gargalos de manufatura,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chain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canetas injetáveis e dados clínicos abaixo do esperado podem atrasar lançamentos e reduzir o valor do setor.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19A6FD-0703-1B95-2F83-D97AF2593C86}"/>
              </a:ext>
            </a:extLst>
          </p:cNvPr>
          <p:cNvSpPr txBox="1"/>
          <p:nvPr/>
        </p:nvSpPr>
        <p:spPr>
          <a:xfrm>
            <a:off x="8220717" y="2010528"/>
            <a:ext cx="335280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1" dirty="0"/>
              <a:t>~</a:t>
            </a:r>
            <a:r>
              <a:rPr lang="pt-BR" sz="2400" b="1" dirty="0">
                <a:latin typeface="Arial Black" panose="020B0A04020102020204" pitchFamily="34" charset="0"/>
              </a:rPr>
              <a:t>3% a 5%</a:t>
            </a:r>
          </a:p>
          <a:p>
            <a:pPr algn="just"/>
            <a:r>
              <a:rPr lang="pt-BR" sz="1500" dirty="0"/>
              <a:t>Penetração global atual entre elegíveis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/>
          </a:p>
          <a:p>
            <a:pPr algn="just"/>
            <a:r>
              <a:rPr lang="pt-BR" sz="2400" b="1" dirty="0">
                <a:latin typeface="Arial Black" panose="020B0A04020102020204" pitchFamily="34" charset="0"/>
              </a:rPr>
              <a:t>2,93 bi </a:t>
            </a:r>
          </a:p>
          <a:p>
            <a:pPr algn="just"/>
            <a:r>
              <a:rPr lang="pt-BR" sz="1500" dirty="0"/>
              <a:t>Adultos com alto IMC projetados para 2030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/>
          </a:p>
          <a:p>
            <a:pPr algn="just"/>
            <a:r>
              <a:rPr lang="pt-BR" sz="2400" b="1" dirty="0">
                <a:latin typeface="Arial Black" panose="020B0A04020102020204" pitchFamily="34" charset="0"/>
              </a:rPr>
              <a:t>US$ 1,015 tri</a:t>
            </a:r>
          </a:p>
          <a:p>
            <a:pPr algn="just"/>
            <a:r>
              <a:rPr lang="pt-BR" sz="1500" dirty="0"/>
              <a:t>Gastos globais diretos com diabetes em 2024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/>
          </a:p>
          <a:p>
            <a:pPr algn="just"/>
            <a:r>
              <a:rPr lang="pt-BR" sz="2400" b="1" dirty="0">
                <a:latin typeface="Arial Black" panose="020B0A04020102020204" pitchFamily="34" charset="0"/>
              </a:rPr>
              <a:t>24,2%</a:t>
            </a:r>
          </a:p>
          <a:p>
            <a:pPr algn="just"/>
            <a:r>
              <a:rPr lang="pt-BR" sz="1500" dirty="0"/>
              <a:t>Perda de peso atingida pela </a:t>
            </a:r>
            <a:r>
              <a:rPr lang="pt-BR" sz="1500" dirty="0" err="1"/>
              <a:t>retatrutida</a:t>
            </a:r>
            <a:r>
              <a:rPr lang="pt-BR" sz="1500" dirty="0"/>
              <a:t> em Fase 2</a:t>
            </a:r>
          </a:p>
        </p:txBody>
      </p:sp>
    </p:spTree>
    <p:extLst>
      <p:ext uri="{BB962C8B-B14F-4D97-AF65-F5344CB8AC3E}">
        <p14:creationId xmlns:p14="http://schemas.microsoft.com/office/powerpoint/2010/main" val="117032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A8815-66F3-F7FE-7460-203EB2E45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7">
            <a:extLst>
              <a:ext uri="{FF2B5EF4-FFF2-40B4-BE49-F238E27FC236}">
                <a16:creationId xmlns:a16="http://schemas.microsoft.com/office/drawing/2014/main" id="{C4E88724-00C4-4967-B44B-0489AEAAE841}"/>
              </a:ext>
            </a:extLst>
          </p:cNvPr>
          <p:cNvSpPr txBox="1"/>
          <p:nvPr/>
        </p:nvSpPr>
        <p:spPr>
          <a:xfrm>
            <a:off x="838200" y="6581001"/>
            <a:ext cx="890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World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Obesity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Fórum Atlas 2025, Morgan Stanley, </a:t>
            </a:r>
            <a:r>
              <a:rPr lang="pt-BR" sz="120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Federação Internacional de Diabetes (IDF)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306EFF9-6A06-4EFD-A744-A8F9326B020C}"/>
              </a:ext>
            </a:extLst>
          </p:cNvPr>
          <p:cNvSpPr txBox="1"/>
          <p:nvPr/>
        </p:nvSpPr>
        <p:spPr>
          <a:xfrm>
            <a:off x="490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E1771A6-2915-98A5-F44C-4EE1A7EDB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5490625"/>
              </p:ext>
            </p:extLst>
          </p:nvPr>
        </p:nvGraphicFramePr>
        <p:xfrm>
          <a:off x="7265767" y="1115093"/>
          <a:ext cx="4088033" cy="2822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6C29FDE-235A-EEAD-764F-856409031EAE}"/>
              </a:ext>
            </a:extLst>
          </p:cNvPr>
          <p:cNvSpPr txBox="1"/>
          <p:nvPr/>
        </p:nvSpPr>
        <p:spPr>
          <a:xfrm>
            <a:off x="838200" y="1125286"/>
            <a:ext cx="6271597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mercado global de GLP-1 (diabetes tipo 2 + obesidade) mantém uma trajetória de expansão acelerada, saindo de US$ 79 bilhões em 2025 para US$ 190 bilhões projetados em 2035 — um crescimento anual composto (CAGR) de 9,2%, segundo a Morgan Stanley.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setor opera como um duopólio consolidado entre Novo Nordisk e Eli Lilly. A Novo lidera o segmento de obesidade com 59,6% do volume global de medicamentos de marca, enquanto a Lilly já obtém 56% de toda a sua receita das terapias de obesidade e diabetes.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principal motor de crescimento é a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subpenetração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: hoje apenas 6% da população elegível nos EUA e 3-5% no resto do mundo são tratados com GLP-1, e a projeção é que essa adoção salte para cerca de 30% e 10%, respectivamente, até 2035.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A próxima onda de expansão deve vir dos mercados emergentes, com destaque para Brasil e China. No Brasil, projeta-se que o mercado mais que quadruplique na próxima década, à medida que a entrada de cópias reduz os preços e amplia o acesso.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59809349-9BB2-4856-B2B5-6FB209244E9E}"/>
              </a:ext>
            </a:extLst>
          </p:cNvPr>
          <p:cNvCxnSpPr>
            <a:cxnSpLocks/>
          </p:cNvCxnSpPr>
          <p:nvPr/>
        </p:nvCxnSpPr>
        <p:spPr>
          <a:xfrm flipV="1">
            <a:off x="8371761" y="1931940"/>
            <a:ext cx="0" cy="7864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8286774-245E-4C95-9094-0E727699FD39}"/>
              </a:ext>
            </a:extLst>
          </p:cNvPr>
          <p:cNvCxnSpPr>
            <a:cxnSpLocks/>
          </p:cNvCxnSpPr>
          <p:nvPr/>
        </p:nvCxnSpPr>
        <p:spPr>
          <a:xfrm>
            <a:off x="9169400" y="1893229"/>
            <a:ext cx="5334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D1D529E-2017-47F5-9A50-527C73A0ACB3}"/>
              </a:ext>
            </a:extLst>
          </p:cNvPr>
          <p:cNvSpPr txBox="1"/>
          <p:nvPr/>
        </p:nvSpPr>
        <p:spPr>
          <a:xfrm>
            <a:off x="8782434" y="1816524"/>
            <a:ext cx="920396" cy="2308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CAGR 9,2%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B57416B-1423-4DED-B979-D491C2FE62EC}"/>
              </a:ext>
            </a:extLst>
          </p:cNvPr>
          <p:cNvCxnSpPr>
            <a:cxnSpLocks/>
          </p:cNvCxnSpPr>
          <p:nvPr/>
        </p:nvCxnSpPr>
        <p:spPr>
          <a:xfrm flipH="1">
            <a:off x="9697696" y="1931940"/>
            <a:ext cx="3941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3376DF15-67CD-4741-BDCF-A4019CADC04A}"/>
              </a:ext>
            </a:extLst>
          </p:cNvPr>
          <p:cNvCxnSpPr>
            <a:cxnSpLocks/>
          </p:cNvCxnSpPr>
          <p:nvPr/>
        </p:nvCxnSpPr>
        <p:spPr>
          <a:xfrm flipH="1">
            <a:off x="8371761" y="1931940"/>
            <a:ext cx="4106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Imagens Brazil Map PNG e Vetor, com Fundo Transparente Para ...">
            <a:extLst>
              <a:ext uri="{FF2B5EF4-FFF2-40B4-BE49-F238E27FC236}">
                <a16:creationId xmlns:a16="http://schemas.microsoft.com/office/drawing/2014/main" id="{AA0BA094-1DC4-45DB-BAC4-D7EAA80B9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201" y="4398457"/>
            <a:ext cx="2273914" cy="18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ina map png Images - Free Download on Magnific (formerly ...">
            <a:extLst>
              <a:ext uri="{FF2B5EF4-FFF2-40B4-BE49-F238E27FC236}">
                <a16:creationId xmlns:a16="http://schemas.microsoft.com/office/drawing/2014/main" id="{AE8A4715-AD73-423C-A38D-B40EC7D66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00" y="4429948"/>
            <a:ext cx="19304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CaixaDeTexto 44">
            <a:extLst>
              <a:ext uri="{FF2B5EF4-FFF2-40B4-BE49-F238E27FC236}">
                <a16:creationId xmlns:a16="http://schemas.microsoft.com/office/drawing/2014/main" id="{168D675F-989D-454D-B9F5-9777F3226D74}"/>
              </a:ext>
            </a:extLst>
          </p:cNvPr>
          <p:cNvSpPr txBox="1"/>
          <p:nvPr/>
        </p:nvSpPr>
        <p:spPr>
          <a:xfrm>
            <a:off x="7265767" y="4011504"/>
            <a:ext cx="37286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Brasil e China, mercados em expansão</a:t>
            </a:r>
            <a:endParaRPr lang="pt-BR" sz="1400" dirty="0"/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4296EE53-1FAD-61E7-78F0-5E1AC5DD3F86}"/>
              </a:ext>
            </a:extLst>
          </p:cNvPr>
          <p:cNvSpPr txBox="1">
            <a:spLocks/>
          </p:cNvSpPr>
          <p:nvPr/>
        </p:nvSpPr>
        <p:spPr>
          <a:xfrm>
            <a:off x="838200" y="22129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/>
              <a:t>2. Mercado Global de Emagrecedores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222EC07-4EA2-7848-CDEF-CD7025802D65}"/>
              </a:ext>
            </a:extLst>
          </p:cNvPr>
          <p:cNvSpPr txBox="1">
            <a:spLocks/>
          </p:cNvSpPr>
          <p:nvPr/>
        </p:nvSpPr>
        <p:spPr>
          <a:xfrm>
            <a:off x="838200" y="650140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Tamanho do setor e principais mercados</a:t>
            </a:r>
          </a:p>
        </p:txBody>
      </p:sp>
    </p:spTree>
    <p:extLst>
      <p:ext uri="{BB962C8B-B14F-4D97-AF65-F5344CB8AC3E}">
        <p14:creationId xmlns:p14="http://schemas.microsoft.com/office/powerpoint/2010/main" val="2256173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71420-D71B-9241-D5A0-08C6D23E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oreBody">
            <a:extLst>
              <a:ext uri="{FF2B5EF4-FFF2-40B4-BE49-F238E27FC236}">
                <a16:creationId xmlns:a16="http://schemas.microsoft.com/office/drawing/2014/main" id="{DA3DD55A-2E2C-002F-2AAB-F4BA2F7D1212}"/>
              </a:ext>
            </a:extLst>
          </p:cNvPr>
          <p:cNvSpPr txBox="1"/>
          <p:nvPr/>
        </p:nvSpPr>
        <p:spPr>
          <a:xfrm>
            <a:off x="917758" y="2302532"/>
            <a:ext cx="4225649" cy="4009793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pt-B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coreBody">
            <a:extLst>
              <a:ext uri="{FF2B5EF4-FFF2-40B4-BE49-F238E27FC236}">
                <a16:creationId xmlns:a16="http://schemas.microsoft.com/office/drawing/2014/main" id="{3B4DB145-3DBD-4963-4625-80B587C4C4B6}"/>
              </a:ext>
            </a:extLst>
          </p:cNvPr>
          <p:cNvSpPr txBox="1"/>
          <p:nvPr/>
        </p:nvSpPr>
        <p:spPr>
          <a:xfrm>
            <a:off x="6578476" y="2289738"/>
            <a:ext cx="4225649" cy="4009793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pt-B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AF81369B-6DC9-DAEA-D9F1-C44E0A1DFA87}"/>
              </a:ext>
            </a:extLst>
          </p:cNvPr>
          <p:cNvSpPr/>
          <p:nvPr/>
        </p:nvSpPr>
        <p:spPr>
          <a:xfrm>
            <a:off x="807020" y="1317773"/>
            <a:ext cx="10297137" cy="872173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9117DDA6-72D9-2FDC-ED94-EBEE058B2A25}"/>
              </a:ext>
            </a:extLst>
          </p:cNvPr>
          <p:cNvSpPr/>
          <p:nvPr/>
        </p:nvSpPr>
        <p:spPr>
          <a:xfrm>
            <a:off x="770075" y="1205186"/>
            <a:ext cx="10247113" cy="872173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4F3A2E0-D159-ABD6-72F2-7730AD72D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203"/>
            <a:ext cx="10515600" cy="457897"/>
          </a:xfrm>
        </p:spPr>
        <p:txBody>
          <a:bodyPr>
            <a:noAutofit/>
          </a:bodyPr>
          <a:lstStyle/>
          <a:p>
            <a:r>
              <a:rPr lang="pt-BR" sz="2400" dirty="0">
                <a:latin typeface="Arial Black" panose="020B0A04020102020204" pitchFamily="34" charset="0"/>
                <a:cs typeface="Arial" panose="020B0604020202020204" pitchFamily="34" charset="0"/>
              </a:rPr>
              <a:t>2. </a:t>
            </a:r>
            <a:r>
              <a:rPr lang="pt-BR" dirty="0"/>
              <a:t>Mercado Global de Emagrecedores</a:t>
            </a:r>
            <a:endParaRPr lang="pt-BR" sz="24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485D30-194D-F774-C97B-C45DAAEF67AF}"/>
              </a:ext>
            </a:extLst>
          </p:cNvPr>
          <p:cNvSpPr txBox="1"/>
          <p:nvPr/>
        </p:nvSpPr>
        <p:spPr>
          <a:xfrm>
            <a:off x="838200" y="656715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Ceará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2F38573-025B-DA61-0984-FD93FB4515B0}"/>
              </a:ext>
            </a:extLst>
          </p:cNvPr>
          <p:cNvSpPr txBox="1">
            <a:spLocks/>
          </p:cNvSpPr>
          <p:nvPr/>
        </p:nvSpPr>
        <p:spPr>
          <a:xfrm>
            <a:off x="828040" y="613582"/>
            <a:ext cx="10515600" cy="4578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modelo de mercado foca em dois tipos de empresas, Big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Pharmas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e Boutiques Biotech </a:t>
            </a:r>
            <a:endParaRPr lang="pt-BR" sz="15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itle 8">
            <a:extLst>
              <a:ext uri="{FF2B5EF4-FFF2-40B4-BE49-F238E27FC236}">
                <a16:creationId xmlns:a16="http://schemas.microsoft.com/office/drawing/2014/main" id="{2200E357-1934-7A7D-6935-98339099D68D}"/>
              </a:ext>
            </a:extLst>
          </p:cNvPr>
          <p:cNvSpPr>
            <a:spLocks noGrp="1"/>
          </p:cNvSpPr>
          <p:nvPr/>
        </p:nvSpPr>
        <p:spPr>
          <a:xfrm>
            <a:off x="720051" y="1205186"/>
            <a:ext cx="10297137" cy="8721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1" algn="just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funcionamento do mercado é Simbiótico, as boutiques desenvolvem até onde conseguem alcançar com capital de investidores operando com alto risco. Quando o risco de desenvolvimento diminui com o avanço das fases de pesquisa as Big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Pharmas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entram via parceria ou aquisição, formando um mercado em que uma depende da outra.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C90C8-81D0-3F94-6641-7633C8327888}"/>
              </a:ext>
            </a:extLst>
          </p:cNvPr>
          <p:cNvSpPr txBox="1"/>
          <p:nvPr/>
        </p:nvSpPr>
        <p:spPr>
          <a:xfrm>
            <a:off x="2522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C4C2D93-EB6B-42F9-A994-0C1AC9F5C1DA}"/>
              </a:ext>
            </a:extLst>
          </p:cNvPr>
          <p:cNvSpPr txBox="1"/>
          <p:nvPr/>
        </p:nvSpPr>
        <p:spPr>
          <a:xfrm>
            <a:off x="6673673" y="2314674"/>
            <a:ext cx="3988357" cy="426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500" b="1" dirty="0">
                <a:latin typeface="Arial "/>
              </a:rPr>
              <a:t>Boutiques </a:t>
            </a:r>
            <a:r>
              <a:rPr lang="pt-BR" sz="1500" b="1" dirty="0" err="1">
                <a:latin typeface="Arial "/>
              </a:rPr>
              <a:t>Biotech</a:t>
            </a:r>
            <a:endParaRPr lang="pt-BR" sz="1500" b="1" dirty="0">
              <a:latin typeface="Arial "/>
            </a:endParaRPr>
          </a:p>
          <a:p>
            <a:pPr>
              <a:lnSpc>
                <a:spcPct val="150000"/>
              </a:lnSpc>
            </a:pPr>
            <a:r>
              <a:rPr lang="pt-BR" sz="1500" dirty="0">
                <a:latin typeface="Arial "/>
              </a:rPr>
              <a:t>Descobrem e Validam novas tecnologias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Geralmente, operam as fases 1 e 2 de desenvolvimento das pesquisas.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Não operam com receita, funcionam com financiamento de captação de parcerias e investimento.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São precificadas com base nas pipelines e gestão de caixa.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Risco baseado em resultados clínicos e queima de caixa.</a:t>
            </a:r>
          </a:p>
          <a:p>
            <a:pPr>
              <a:lnSpc>
                <a:spcPct val="150000"/>
              </a:lnSpc>
            </a:pPr>
            <a:endParaRPr lang="pt-BR" sz="1800" dirty="0">
              <a:latin typeface="Arial 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0039810-A079-432F-B663-5763783EFB21}"/>
              </a:ext>
            </a:extLst>
          </p:cNvPr>
          <p:cNvSpPr txBox="1"/>
          <p:nvPr/>
        </p:nvSpPr>
        <p:spPr>
          <a:xfrm>
            <a:off x="1036405" y="2328863"/>
            <a:ext cx="3988356" cy="351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500" b="1" dirty="0">
                <a:latin typeface="Arial "/>
              </a:rPr>
              <a:t>Big </a:t>
            </a:r>
            <a:r>
              <a:rPr lang="pt-BR" sz="1500" b="1" dirty="0" err="1">
                <a:latin typeface="Arial "/>
              </a:rPr>
              <a:t>Pharmas</a:t>
            </a:r>
            <a:endParaRPr lang="pt-BR" sz="1500" b="1" dirty="0">
              <a:latin typeface="Arial "/>
            </a:endParaRPr>
          </a:p>
          <a:p>
            <a:pPr>
              <a:lnSpc>
                <a:spcPct val="150000"/>
              </a:lnSpc>
            </a:pPr>
            <a:r>
              <a:rPr lang="pt-BR" sz="1500" dirty="0">
                <a:latin typeface="Arial "/>
              </a:rPr>
              <a:t>Operam em escala industrial e comercial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Costumam assumir as pipelines nas fases 3 e 4 dos projetos, por parcerias ou aquisições de Boutiques </a:t>
            </a:r>
            <a:r>
              <a:rPr lang="pt-BR" sz="1500" dirty="0" err="1">
                <a:latin typeface="Arial "/>
              </a:rPr>
              <a:t>Biotechs</a:t>
            </a:r>
            <a:r>
              <a:rPr lang="pt-BR" sz="1500" dirty="0">
                <a:latin typeface="Arial 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Receitas bilionárias, proveniente de produtos vendidos no mercado e das patentes.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sz="1500" dirty="0">
                <a:latin typeface="Arial "/>
              </a:rPr>
              <a:t> Risco geralmente ligado a regulação, aprovação comercial e narrativa.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45A7CD5-C91B-2C1D-2BEC-BE73C9A8AA24}"/>
              </a:ext>
            </a:extLst>
          </p:cNvPr>
          <p:cNvSpPr/>
          <p:nvPr/>
        </p:nvSpPr>
        <p:spPr>
          <a:xfrm rot="16200000">
            <a:off x="5698001" y="3565891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C6FBE1B-7322-E29A-6099-484C6309A736}"/>
              </a:ext>
            </a:extLst>
          </p:cNvPr>
          <p:cNvSpPr/>
          <p:nvPr/>
        </p:nvSpPr>
        <p:spPr>
          <a:xfrm rot="5400000">
            <a:off x="5665312" y="4208660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749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4ABCE-EB7E-5382-25FF-453E4EA3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91F4-C00E-45FD-6657-187172B0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016"/>
            <a:ext cx="10515600" cy="416270"/>
          </a:xfrm>
        </p:spPr>
        <p:txBody>
          <a:bodyPr>
            <a:noAutofit/>
          </a:bodyPr>
          <a:lstStyle/>
          <a:p>
            <a:r>
              <a:rPr lang="pt-BR" sz="2400" dirty="0">
                <a:latin typeface="Arial Black" panose="020B0A04020102020204" pitchFamily="34" charset="0"/>
                <a:cs typeface="Arial" panose="020B0604020202020204" pitchFamily="34" charset="0"/>
              </a:rPr>
              <a:t>3. Overview Mercado Brasileiro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E57C1D-1BD2-ED44-695F-2FBD50BCE08F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28CFD-3312-6C0C-E4D2-056792FE230B}"/>
              </a:ext>
            </a:extLst>
          </p:cNvPr>
          <p:cNvSpPr/>
          <p:nvPr/>
        </p:nvSpPr>
        <p:spPr>
          <a:xfrm>
            <a:off x="0" y="0"/>
            <a:ext cx="363986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02CD8FE-A043-DAEE-8FE1-006DB2AA7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noFill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0AC022A-EF0D-A71D-9B97-76DB20EBA356}"/>
              </a:ext>
            </a:extLst>
          </p:cNvPr>
          <p:cNvSpPr/>
          <p:nvPr/>
        </p:nvSpPr>
        <p:spPr>
          <a:xfrm>
            <a:off x="838200" y="6550223"/>
            <a:ext cx="9805621" cy="60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FBCBCD-AF8A-65F7-D537-4DF0EB5AF66B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Itaú BBA, Federação Internacional de Diabetes (IDF)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FB6AEE6-284A-3E79-F4A7-226646FDF87B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TAM do setor no Brasil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786C73-F0E8-4860-8111-AB43DD113768}"/>
              </a:ext>
            </a:extLst>
          </p:cNvPr>
          <p:cNvSpPr txBox="1"/>
          <p:nvPr/>
        </p:nvSpPr>
        <p:spPr>
          <a:xfrm>
            <a:off x="2522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F1C85E-5DD0-9A12-5812-8DDE525F6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401" y="6461774"/>
            <a:ext cx="979413" cy="306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9215350-CA78-F4B3-BDB2-867495E7951C}"/>
              </a:ext>
            </a:extLst>
          </p:cNvPr>
          <p:cNvSpPr txBox="1"/>
          <p:nvPr/>
        </p:nvSpPr>
        <p:spPr>
          <a:xfrm>
            <a:off x="838200" y="1223858"/>
            <a:ext cx="609214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Os medicamentos agonistas do GLP-1, amplamente utilizados no tratamento do diabetes tipo 2 e da obesidade, movimentaram cerca de R$ 10 bilhões em 2025, isso é o equivalente a aproximadamente 4% do mercado de varejo farmacêutico brasileiro.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marR="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t-BR" sz="15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Atualmente, os agonistas do GLP-1 respondem por 8% a 9% da receita de empresas como RD Saúde (Raia e Drogasil), Pague Menos e Panvel. A projeção é que essa participação chegue a 20% até 2030.</a:t>
            </a:r>
          </a:p>
          <a:p>
            <a:pPr marL="285750" marR="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15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excesso de peso entre adultos subiu de 42,6% (2006) para 62,6% (2024),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A obesidade passou de 11,8% para 25,7%, mais de um quarto da população adulta.</a:t>
            </a:r>
          </a:p>
          <a:p>
            <a:pPr algn="just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A diabetes saltou de 5,5% para 12,9%, isso representa cerca de 19,9 milhões de adultos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O hoje, o Brasil está na 6ª posição no ranking mundial de diabetes da Federação Internacional de Diabetes.</a:t>
            </a:r>
          </a:p>
          <a:p>
            <a:pPr marL="285750" marR="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pt-BR" sz="15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5DBD5B28-A897-093B-C3F9-294D6ED8C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473062"/>
              </p:ext>
            </p:extLst>
          </p:nvPr>
        </p:nvGraphicFramePr>
        <p:xfrm>
          <a:off x="7036163" y="4141957"/>
          <a:ext cx="4317637" cy="216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7CFBA3B7-3B0D-1388-6A4A-4FD3F297D2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5494989"/>
              </p:ext>
            </p:extLst>
          </p:nvPr>
        </p:nvGraphicFramePr>
        <p:xfrm>
          <a:off x="6930348" y="1223857"/>
          <a:ext cx="4423452" cy="287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1950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3107D6A1-91E0-B7E6-FF26-F4EB949AEFBF}"/>
              </a:ext>
            </a:extLst>
          </p:cNvPr>
          <p:cNvSpPr/>
          <p:nvPr/>
        </p:nvSpPr>
        <p:spPr>
          <a:xfrm>
            <a:off x="1642369" y="5781821"/>
            <a:ext cx="8561947" cy="601224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40" name="Picture 16" descr="Eurofarma Brasil - YouTube">
            <a:extLst>
              <a:ext uri="{FF2B5EF4-FFF2-40B4-BE49-F238E27FC236}">
                <a16:creationId xmlns:a16="http://schemas.microsoft.com/office/drawing/2014/main" id="{36244203-8859-991C-5026-2649095D0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423" y="4198079"/>
            <a:ext cx="1832195" cy="183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3. Overview Mercado Brasileiro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InvestNews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Times Brasil,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Infomoney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Players Brasileiros e suas estratégias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1026" name="Picture 2" descr="EMS – Wikipédia, a enciclopédia livre">
            <a:extLst>
              <a:ext uri="{FF2B5EF4-FFF2-40B4-BE49-F238E27FC236}">
                <a16:creationId xmlns:a16="http://schemas.microsoft.com/office/drawing/2014/main" id="{D28559CE-78EB-AD93-FF9A-A26324CC6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64" y="2736047"/>
            <a:ext cx="1349515" cy="11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-hypera-pharma-1536 - Rede de Farmácias Boa Farma - Confiança perto de  você">
            <a:extLst>
              <a:ext uri="{FF2B5EF4-FFF2-40B4-BE49-F238E27FC236}">
                <a16:creationId xmlns:a16="http://schemas.microsoft.com/office/drawing/2014/main" id="{0F93EB8B-4171-4C7B-7A56-2849E25C8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699" y="5023306"/>
            <a:ext cx="1460907" cy="49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me - Portal Científico Biomm">
            <a:extLst>
              <a:ext uri="{FF2B5EF4-FFF2-40B4-BE49-F238E27FC236}">
                <a16:creationId xmlns:a16="http://schemas.microsoft.com/office/drawing/2014/main" id="{55D1DBFD-69BF-9F83-F173-5D5823328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223" y="4959384"/>
            <a:ext cx="1164593" cy="62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IMED Logo – PNG e Vetor – Download de Logo">
            <a:extLst>
              <a:ext uri="{FF2B5EF4-FFF2-40B4-BE49-F238E27FC236}">
                <a16:creationId xmlns:a16="http://schemas.microsoft.com/office/drawing/2014/main" id="{91227EBA-7655-C109-D346-EDE778397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83" y="4986029"/>
            <a:ext cx="1335157" cy="52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rati-Donaduzzi – Wikipédia, a enciclopédia livre">
            <a:extLst>
              <a:ext uri="{FF2B5EF4-FFF2-40B4-BE49-F238E27FC236}">
                <a16:creationId xmlns:a16="http://schemas.microsoft.com/office/drawing/2014/main" id="{7B22D978-17F4-F6ED-B8FF-AB33EA29B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606" y="4908830"/>
            <a:ext cx="1295601" cy="66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1DEBBB2-C509-6A04-F02C-6205559BE844}"/>
              </a:ext>
            </a:extLst>
          </p:cNvPr>
          <p:cNvSpPr txBox="1"/>
          <p:nvPr/>
        </p:nvSpPr>
        <p:spPr>
          <a:xfrm>
            <a:off x="794717" y="1154391"/>
            <a:ext cx="5051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EMS é a única que já tem uma versão da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aprovada. Entrou cedo via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liraglutida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: lançou em dezembro de 2024 o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Olire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(obesidade) e o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Lirux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(diabetes), ambos de aplicação diária.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Anvisa aprovou o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Ozivy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), apoiada em uma fábrica de peptídeos em São Paulo com mais de R$ 1 bilhão investido.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43E5CB-AAEF-4FF2-3824-39D747835B1D}"/>
              </a:ext>
            </a:extLst>
          </p:cNvPr>
          <p:cNvSpPr txBox="1"/>
          <p:nvPr/>
        </p:nvSpPr>
        <p:spPr>
          <a:xfrm>
            <a:off x="5983086" y="1154391"/>
            <a:ext cx="5260647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Hypera Trabalha para lançar sua própria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com a marca saindo pela controlada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Neo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Química. Investiu mais de R$ 1 bilhão numa fábrica de peptídeos em Hortolândia (SP)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Cimed já se pronunciou afirmando que deseja lançar uma versão do medicamento.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Prati-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Donaduzzi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Anunciou publicamente o desenvolvimento, importando matéria-prima da Ásia e o dispositivo de aplicação da Europa.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Biomm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(parceria com a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Biocon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, da Índia).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Estratégia de licenciamento, não de desenvolvimento próprio: em abril de 2024 firmou acordo com a indiana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Biocon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para licenciar, comercializar e distribuir uma versão biossimilar da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no Brasil</a:t>
            </a:r>
          </a:p>
          <a:p>
            <a:pPr algn="just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2FD1B5-D569-5DA4-ABE8-41DA8FE1253B}"/>
              </a:ext>
            </a:extLst>
          </p:cNvPr>
          <p:cNvSpPr txBox="1"/>
          <p:nvPr/>
        </p:nvSpPr>
        <p:spPr>
          <a:xfrm>
            <a:off x="838200" y="3935478"/>
            <a:ext cx="5008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Eurofarma firmou parceria com a Novo Nordisk para distribuir e promover novas marcas de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biológica injetável no Brasil. </a:t>
            </a:r>
          </a:p>
        </p:txBody>
      </p:sp>
      <p:sp>
        <p:nvSpPr>
          <p:cNvPr id="43" name="Shape 4">
            <a:extLst>
              <a:ext uri="{FF2B5EF4-FFF2-40B4-BE49-F238E27FC236}">
                <a16:creationId xmlns:a16="http://schemas.microsoft.com/office/drawing/2014/main" id="{3365D169-09B1-C479-4E11-B2E436F2893A}"/>
              </a:ext>
            </a:extLst>
          </p:cNvPr>
          <p:cNvSpPr/>
          <p:nvPr/>
        </p:nvSpPr>
        <p:spPr>
          <a:xfrm>
            <a:off x="1537760" y="5781822"/>
            <a:ext cx="8617136" cy="511053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53FB850-6158-2B0F-43AB-C2C742B8635E}"/>
              </a:ext>
            </a:extLst>
          </p:cNvPr>
          <p:cNvSpPr txBox="1">
            <a:spLocks/>
          </p:cNvSpPr>
          <p:nvPr/>
        </p:nvSpPr>
        <p:spPr>
          <a:xfrm>
            <a:off x="1562470" y="5842138"/>
            <a:ext cx="8617136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Todas tem como base 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da Novo Nordisk, por consequência da queda da patente</a:t>
            </a:r>
          </a:p>
        </p:txBody>
      </p:sp>
    </p:spTree>
    <p:extLst>
      <p:ext uri="{BB962C8B-B14F-4D97-AF65-F5344CB8AC3E}">
        <p14:creationId xmlns:p14="http://schemas.microsoft.com/office/powerpoint/2010/main" val="348639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4. Drivers de Crescimento e Catalisadores do Setor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IQVIA, Atlas da Obesidade / IDF.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que sustenta o crescimento a longo prazo é a demanda não explorada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35382" y="6550223"/>
            <a:ext cx="24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D4543F9C-824F-2D36-6FC6-98C28EF42C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0412388"/>
              </p:ext>
            </p:extLst>
          </p:nvPr>
        </p:nvGraphicFramePr>
        <p:xfrm>
          <a:off x="7450673" y="3881080"/>
          <a:ext cx="3366195" cy="235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4810C784-47AC-605F-A6EE-3748E50C38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0814994"/>
              </p:ext>
            </p:extLst>
          </p:nvPr>
        </p:nvGraphicFramePr>
        <p:xfrm>
          <a:off x="6789422" y="1027153"/>
          <a:ext cx="4688698" cy="2853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4">
            <a:extLst>
              <a:ext uri="{FF2B5EF4-FFF2-40B4-BE49-F238E27FC236}">
                <a16:creationId xmlns:a16="http://schemas.microsoft.com/office/drawing/2014/main" id="{B383CB88-CB4F-4B7A-A6B5-1BDF3D4C5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1" y="1050349"/>
            <a:ext cx="5961382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base potencial de pacientes segue em forte expansão: adultos com alto IMC devem sair de 1,61 bilhão em 2010 para 2,93 bilhões em 2030, equivalente a quase metade da população adulta global.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crescimento ocorre também em gravidade clínica. A população com obesidade deve atingir 1,13 bilhão em 2030, enquanto a obesidade severa deve alcançar 385 milhões de adultos.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Esse avanço amplia o público com maior probabilidade de intervenção medicamentosa, deslocando a tese de uma demanda estética para uma demanda crônica, clínica e recorrente.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Apesar da escala recente dos GLP-1, a penetração global ainda é baixa: apenas </a:t>
            </a:r>
            <a:r>
              <a:rPr lang="pt-BR" altLang="pt-BR" sz="1500" dirty="0">
                <a:latin typeface="Arial" panose="020B0604020202020204" pitchFamily="34" charset="0"/>
              </a:rPr>
              <a:t>de 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3% a 5% da população elegível está atualmente em tratamento, com adoção concentrada nos EUA.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custo sistêmico reforça o incentivo econômico. Os gastos globais diretos com diabetes ultrapassaram US$ 1,015 trilhão em 2024, pressionando governos e seguradoras a ampliar cobertura.</a:t>
            </a:r>
          </a:p>
        </p:txBody>
      </p:sp>
    </p:spTree>
    <p:extLst>
      <p:ext uri="{BB962C8B-B14F-4D97-AF65-F5344CB8AC3E}">
        <p14:creationId xmlns:p14="http://schemas.microsoft.com/office/powerpoint/2010/main" val="82603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4. Drivers de Crescimento e Catalisadores do Setor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28040" y="6581001"/>
            <a:ext cx="9965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(NVO, LLY, Zealand, Structure, Viking); IQVIA; The New England Journal of Medicine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evolução tecnológica das moléculas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-10798" y="6550223"/>
            <a:ext cx="40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5" name="Flowchart: Process 26">
            <a:extLst>
              <a:ext uri="{FF2B5EF4-FFF2-40B4-BE49-F238E27FC236}">
                <a16:creationId xmlns:a16="http://schemas.microsoft.com/office/drawing/2014/main" id="{DF6F1DCC-DD78-4715-ADF1-77D1E5C9C8E1}"/>
              </a:ext>
            </a:extLst>
          </p:cNvPr>
          <p:cNvSpPr/>
          <p:nvPr/>
        </p:nvSpPr>
        <p:spPr>
          <a:xfrm>
            <a:off x="4774876" y="1237555"/>
            <a:ext cx="2550809" cy="56511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Liraglutida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~6,5%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1ª</a:t>
            </a:r>
            <a:r>
              <a:rPr lang="pt-BR" sz="1400" dirty="0"/>
              <a:t> </a:t>
            </a:r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GLP-1</a:t>
            </a:r>
          </a:p>
        </p:txBody>
      </p:sp>
      <p:sp>
        <p:nvSpPr>
          <p:cNvPr id="37" name="Flowchart: Process 26">
            <a:extLst>
              <a:ext uri="{FF2B5EF4-FFF2-40B4-BE49-F238E27FC236}">
                <a16:creationId xmlns:a16="http://schemas.microsoft.com/office/drawing/2014/main" id="{8569AC46-1018-4E6D-ADB9-ED0EFC0683DA}"/>
              </a:ext>
            </a:extLst>
          </p:cNvPr>
          <p:cNvSpPr/>
          <p:nvPr/>
        </p:nvSpPr>
        <p:spPr>
          <a:xfrm>
            <a:off x="792481" y="1993168"/>
            <a:ext cx="2461316" cy="523916"/>
          </a:xfrm>
          <a:prstGeom prst="flowChartProcess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  <a:p>
            <a:pPr algn="ctr"/>
            <a:r>
              <a:rPr lang="pt-BR" sz="1600" b="1" dirty="0"/>
              <a:t>Potência</a:t>
            </a:r>
          </a:p>
          <a:p>
            <a:pPr algn="ctr"/>
            <a:endParaRPr lang="pt-BR" dirty="0"/>
          </a:p>
        </p:txBody>
      </p: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BEFAC967-97BA-4E15-A1C1-246D4097867D}"/>
              </a:ext>
            </a:extLst>
          </p:cNvPr>
          <p:cNvCxnSpPr>
            <a:cxnSpLocks/>
            <a:stCxn id="15" idx="2"/>
            <a:endCxn id="89" idx="0"/>
          </p:cNvCxnSpPr>
          <p:nvPr/>
        </p:nvCxnSpPr>
        <p:spPr>
          <a:xfrm>
            <a:off x="6050281" y="1802666"/>
            <a:ext cx="0" cy="162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Flowchart: Process 26">
            <a:extLst>
              <a:ext uri="{FF2B5EF4-FFF2-40B4-BE49-F238E27FC236}">
                <a16:creationId xmlns:a16="http://schemas.microsoft.com/office/drawing/2014/main" id="{A30ED845-9192-43DF-AF8E-924B50C2838C}"/>
              </a:ext>
            </a:extLst>
          </p:cNvPr>
          <p:cNvSpPr/>
          <p:nvPr/>
        </p:nvSpPr>
        <p:spPr>
          <a:xfrm>
            <a:off x="4774876" y="1965470"/>
            <a:ext cx="2550810" cy="56511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~15%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2ª Geração de GLP-1</a:t>
            </a:r>
          </a:p>
        </p:txBody>
      </p:sp>
      <p:sp>
        <p:nvSpPr>
          <p:cNvPr id="96" name="Flowchart: Process 26">
            <a:extLst>
              <a:ext uri="{FF2B5EF4-FFF2-40B4-BE49-F238E27FC236}">
                <a16:creationId xmlns:a16="http://schemas.microsoft.com/office/drawing/2014/main" id="{E6AF2973-1507-404E-927A-AAFF29F5C76D}"/>
              </a:ext>
            </a:extLst>
          </p:cNvPr>
          <p:cNvSpPr/>
          <p:nvPr/>
        </p:nvSpPr>
        <p:spPr>
          <a:xfrm>
            <a:off x="8823906" y="1997787"/>
            <a:ext cx="2448613" cy="523916"/>
          </a:xfrm>
          <a:prstGeom prst="flowChartProcess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  <a:p>
            <a:pPr algn="ctr"/>
            <a:r>
              <a:rPr lang="pt-BR" sz="1600" b="1" dirty="0"/>
              <a:t>Conveniência</a:t>
            </a:r>
          </a:p>
          <a:p>
            <a:pPr algn="ctr"/>
            <a:endParaRPr lang="pt-BR" dirty="0"/>
          </a:p>
        </p:txBody>
      </p:sp>
      <p:cxnSp>
        <p:nvCxnSpPr>
          <p:cNvPr id="107" name="Conector de Seta Reta 106">
            <a:extLst>
              <a:ext uri="{FF2B5EF4-FFF2-40B4-BE49-F238E27FC236}">
                <a16:creationId xmlns:a16="http://schemas.microsoft.com/office/drawing/2014/main" id="{0ACFBFEF-6FD4-4B2C-86D0-B0C3DFF6B6EE}"/>
              </a:ext>
            </a:extLst>
          </p:cNvPr>
          <p:cNvCxnSpPr>
            <a:cxnSpLocks/>
            <a:stCxn id="89" idx="1"/>
          </p:cNvCxnSpPr>
          <p:nvPr/>
        </p:nvCxnSpPr>
        <p:spPr>
          <a:xfrm flipH="1">
            <a:off x="3438797" y="2248026"/>
            <a:ext cx="1336079" cy="136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23082B9B-4700-489A-9722-B7EF53205E6E}"/>
              </a:ext>
            </a:extLst>
          </p:cNvPr>
          <p:cNvCxnSpPr>
            <a:cxnSpLocks/>
            <a:stCxn id="89" idx="3"/>
          </p:cNvCxnSpPr>
          <p:nvPr/>
        </p:nvCxnSpPr>
        <p:spPr>
          <a:xfrm flipV="1">
            <a:off x="7325686" y="2248025"/>
            <a:ext cx="119109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owchart: Process 26">
            <a:extLst>
              <a:ext uri="{FF2B5EF4-FFF2-40B4-BE49-F238E27FC236}">
                <a16:creationId xmlns:a16="http://schemas.microsoft.com/office/drawing/2014/main" id="{5D16FEB0-F5CF-CB58-880B-1704B34769DC}"/>
              </a:ext>
            </a:extLst>
          </p:cNvPr>
          <p:cNvSpPr/>
          <p:nvPr/>
        </p:nvSpPr>
        <p:spPr>
          <a:xfrm>
            <a:off x="815341" y="3484480"/>
            <a:ext cx="2438456" cy="715655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Tirzepatida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~22,5%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Duplo: GLP-1/GIP</a:t>
            </a:r>
          </a:p>
        </p:txBody>
      </p:sp>
      <p:sp>
        <p:nvSpPr>
          <p:cNvPr id="25" name="Flowchart: Process 26">
            <a:extLst>
              <a:ext uri="{FF2B5EF4-FFF2-40B4-BE49-F238E27FC236}">
                <a16:creationId xmlns:a16="http://schemas.microsoft.com/office/drawing/2014/main" id="{6B0334D8-B905-B4C7-65DF-E25689D0ACCD}"/>
              </a:ext>
            </a:extLst>
          </p:cNvPr>
          <p:cNvSpPr/>
          <p:nvPr/>
        </p:nvSpPr>
        <p:spPr>
          <a:xfrm>
            <a:off x="805181" y="4321443"/>
            <a:ext cx="2448616" cy="71565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CagriSema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~22,7%  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 e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Amilina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lowchart: Process 26">
            <a:extLst>
              <a:ext uri="{FF2B5EF4-FFF2-40B4-BE49-F238E27FC236}">
                <a16:creationId xmlns:a16="http://schemas.microsoft.com/office/drawing/2014/main" id="{E53F330E-8896-E620-97A7-BD879EDF9D95}"/>
              </a:ext>
            </a:extLst>
          </p:cNvPr>
          <p:cNvSpPr/>
          <p:nvPr/>
        </p:nvSpPr>
        <p:spPr>
          <a:xfrm>
            <a:off x="815342" y="2664474"/>
            <a:ext cx="2438456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Survodutide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~18,7%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GLP-1/Glucagon</a:t>
            </a:r>
          </a:p>
        </p:txBody>
      </p:sp>
      <p:sp>
        <p:nvSpPr>
          <p:cNvPr id="29" name="Flowchart: Process 26">
            <a:extLst>
              <a:ext uri="{FF2B5EF4-FFF2-40B4-BE49-F238E27FC236}">
                <a16:creationId xmlns:a16="http://schemas.microsoft.com/office/drawing/2014/main" id="{374BA2BD-A651-4093-0CD8-13248404EDC0}"/>
              </a:ext>
            </a:extLst>
          </p:cNvPr>
          <p:cNvSpPr/>
          <p:nvPr/>
        </p:nvSpPr>
        <p:spPr>
          <a:xfrm>
            <a:off x="792482" y="5163571"/>
            <a:ext cx="2461315" cy="71565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Retatrutida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~24,2%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Triplo: GLP-1/GIP/Glucagon</a:t>
            </a:r>
          </a:p>
        </p:txBody>
      </p:sp>
      <p:sp>
        <p:nvSpPr>
          <p:cNvPr id="30" name="Flowchart: Process 26">
            <a:extLst>
              <a:ext uri="{FF2B5EF4-FFF2-40B4-BE49-F238E27FC236}">
                <a16:creationId xmlns:a16="http://schemas.microsoft.com/office/drawing/2014/main" id="{34858323-1E02-3371-AA9A-94609D3C6D51}"/>
              </a:ext>
            </a:extLst>
          </p:cNvPr>
          <p:cNvSpPr/>
          <p:nvPr/>
        </p:nvSpPr>
        <p:spPr>
          <a:xfrm>
            <a:off x="8823907" y="2706170"/>
            <a:ext cx="2448617" cy="69353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Wegovy</a:t>
            </a: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~16,6%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 – Peptídeo Oral</a:t>
            </a:r>
          </a:p>
        </p:txBody>
      </p:sp>
      <p:sp>
        <p:nvSpPr>
          <p:cNvPr id="31" name="Flowchart: Process 26">
            <a:extLst>
              <a:ext uri="{FF2B5EF4-FFF2-40B4-BE49-F238E27FC236}">
                <a16:creationId xmlns:a16="http://schemas.microsoft.com/office/drawing/2014/main" id="{6C1964FB-3EF0-277E-116A-1FC021CFCEBF}"/>
              </a:ext>
            </a:extLst>
          </p:cNvPr>
          <p:cNvSpPr/>
          <p:nvPr/>
        </p:nvSpPr>
        <p:spPr>
          <a:xfrm>
            <a:off x="8823906" y="3593193"/>
            <a:ext cx="2471475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600" b="1" dirty="0" err="1">
                <a:solidFill>
                  <a:schemeClr val="tx1"/>
                </a:solidFill>
              </a:rPr>
              <a:t>Orforglipron</a:t>
            </a:r>
            <a:r>
              <a:rPr lang="pt-BR" sz="1600" b="1" dirty="0">
                <a:solidFill>
                  <a:schemeClr val="tx1"/>
                </a:solidFill>
              </a:rPr>
              <a:t> ~</a:t>
            </a:r>
            <a:r>
              <a:rPr lang="pt-BR" sz="1600" dirty="0">
                <a:solidFill>
                  <a:schemeClr val="tx1"/>
                </a:solidFill>
              </a:rPr>
              <a:t>14,7</a:t>
            </a:r>
            <a:r>
              <a:rPr lang="pt-BR" sz="1600" b="1" dirty="0">
                <a:solidFill>
                  <a:schemeClr val="tx1"/>
                </a:solidFill>
              </a:rPr>
              <a:t>%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lowchart: Process 26">
            <a:extLst>
              <a:ext uri="{FF2B5EF4-FFF2-40B4-BE49-F238E27FC236}">
                <a16:creationId xmlns:a16="http://schemas.microsoft.com/office/drawing/2014/main" id="{E1CEEEF0-8049-F85C-2EB6-1BD5E626F8E6}"/>
              </a:ext>
            </a:extLst>
          </p:cNvPr>
          <p:cNvSpPr/>
          <p:nvPr/>
        </p:nvSpPr>
        <p:spPr>
          <a:xfrm>
            <a:off x="8823906" y="5272417"/>
            <a:ext cx="2471475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Aleniglipron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~15%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GLP-1–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lowchart: Process 26">
            <a:extLst>
              <a:ext uri="{FF2B5EF4-FFF2-40B4-BE49-F238E27FC236}">
                <a16:creationId xmlns:a16="http://schemas.microsoft.com/office/drawing/2014/main" id="{262737CF-3552-F66B-8FD1-E25D473BE848}"/>
              </a:ext>
            </a:extLst>
          </p:cNvPr>
          <p:cNvSpPr/>
          <p:nvPr/>
        </p:nvSpPr>
        <p:spPr>
          <a:xfrm>
            <a:off x="8823906" y="4452066"/>
            <a:ext cx="2471475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Petrelintide</a:t>
            </a: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~8.2%</a:t>
            </a:r>
          </a:p>
          <a:p>
            <a:pPr algn="ctr">
              <a:spcAft>
                <a:spcPts val="500"/>
              </a:spcAft>
            </a:pP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Amilina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/calcitonina </a:t>
            </a:r>
          </a:p>
        </p:txBody>
      </p:sp>
      <p:sp>
        <p:nvSpPr>
          <p:cNvPr id="41" name="Flowchart: Process 26">
            <a:extLst>
              <a:ext uri="{FF2B5EF4-FFF2-40B4-BE49-F238E27FC236}">
                <a16:creationId xmlns:a16="http://schemas.microsoft.com/office/drawing/2014/main" id="{0843B61C-F8C6-D6E5-1F4C-0515AD3895EC}"/>
              </a:ext>
            </a:extLst>
          </p:cNvPr>
          <p:cNvSpPr/>
          <p:nvPr/>
        </p:nvSpPr>
        <p:spPr>
          <a:xfrm>
            <a:off x="3620779" y="5534848"/>
            <a:ext cx="2308194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VK2735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~14,7% / 12,2% 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GLP-1 -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oral</a:t>
            </a:r>
          </a:p>
        </p:txBody>
      </p:sp>
      <p:sp>
        <p:nvSpPr>
          <p:cNvPr id="42" name="Flowchart: Process 26">
            <a:extLst>
              <a:ext uri="{FF2B5EF4-FFF2-40B4-BE49-F238E27FC236}">
                <a16:creationId xmlns:a16="http://schemas.microsoft.com/office/drawing/2014/main" id="{53042CF6-519F-DCB6-6A9D-2BDC787FB355}"/>
              </a:ext>
            </a:extLst>
          </p:cNvPr>
          <p:cNvSpPr/>
          <p:nvPr/>
        </p:nvSpPr>
        <p:spPr>
          <a:xfrm>
            <a:off x="6171591" y="5534848"/>
            <a:ext cx="2308194" cy="69353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500"/>
              </a:spcAft>
            </a:pPr>
            <a:r>
              <a:rPr lang="pt-BR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Amycretin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~14, 5%</a:t>
            </a:r>
          </a:p>
          <a:p>
            <a:pPr algn="ctr">
              <a:spcAft>
                <a:spcPts val="500"/>
              </a:spcAft>
            </a:pP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GLP-1/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Amilina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oral</a:t>
            </a:r>
          </a:p>
        </p:txBody>
      </p:sp>
      <p:sp>
        <p:nvSpPr>
          <p:cNvPr id="3" name="Flowchart: Process 26">
            <a:extLst>
              <a:ext uri="{FF2B5EF4-FFF2-40B4-BE49-F238E27FC236}">
                <a16:creationId xmlns:a16="http://schemas.microsoft.com/office/drawing/2014/main" id="{79864E62-BE18-032F-F06C-94514C2142B8}"/>
              </a:ext>
            </a:extLst>
          </p:cNvPr>
          <p:cNvSpPr/>
          <p:nvPr/>
        </p:nvSpPr>
        <p:spPr>
          <a:xfrm>
            <a:off x="3620779" y="4883639"/>
            <a:ext cx="4859006" cy="523916"/>
          </a:xfrm>
          <a:prstGeom prst="flowChartProcess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  <a:p>
            <a:pPr algn="ctr"/>
            <a:r>
              <a:rPr lang="pt-BR" sz="1600" b="1" dirty="0"/>
              <a:t>Potência e Conveniência</a:t>
            </a:r>
          </a:p>
          <a:p>
            <a:pPr algn="ctr"/>
            <a:endParaRPr lang="pt-BR" dirty="0"/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CA193332-A7B9-E557-BF79-E2DC0C60730C}"/>
              </a:ext>
            </a:extLst>
          </p:cNvPr>
          <p:cNvSpPr/>
          <p:nvPr/>
        </p:nvSpPr>
        <p:spPr>
          <a:xfrm>
            <a:off x="3536431" y="2819924"/>
            <a:ext cx="4980352" cy="1936422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1F52BFE2-9C18-D113-405D-5788A7B3D8AF}"/>
              </a:ext>
            </a:extLst>
          </p:cNvPr>
          <p:cNvSpPr/>
          <p:nvPr/>
        </p:nvSpPr>
        <p:spPr>
          <a:xfrm>
            <a:off x="3438797" y="2724037"/>
            <a:ext cx="4980352" cy="1962786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524702A-928B-4529-8CF2-1E8D548F3895}"/>
              </a:ext>
            </a:extLst>
          </p:cNvPr>
          <p:cNvSpPr txBox="1"/>
          <p:nvPr/>
        </p:nvSpPr>
        <p:spPr>
          <a:xfrm>
            <a:off x="3536431" y="2777436"/>
            <a:ext cx="488271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Saímos da </a:t>
            </a:r>
            <a:r>
              <a:rPr lang="pt-B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liraglutida</a:t>
            </a:r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(~6,5%) para a </a:t>
            </a:r>
            <a:r>
              <a:rPr lang="pt-B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retatrutida</a:t>
            </a:r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atingiu 24,2% em 48 semanas na Fase 2, a maior perda de peso já registrada em um medicamento contra a obesidade, num patamar que rivaliza com a cirurgia bariátrica. E a evolução também é de velocidade: a VK2735 alcançou 14,7% em apenas 13 semanas, o mesmo que o </a:t>
            </a:r>
            <a:r>
              <a:rPr lang="pt-B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orforglipron</a:t>
            </a:r>
            <a:r>
              <a:rPr lang="pt-B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 leva 36 semanas para atingir com eficácia cada vez maior, em janelas cada vez mais curtas.</a:t>
            </a:r>
          </a:p>
        </p:txBody>
      </p:sp>
    </p:spTree>
    <p:extLst>
      <p:ext uri="{BB962C8B-B14F-4D97-AF65-F5344CB8AC3E}">
        <p14:creationId xmlns:p14="http://schemas.microsoft.com/office/powerpoint/2010/main" val="46588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4. Drivers de Crescimento e Catalisadores do Setor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Reports,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estudos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SELECT e SOUL.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Aprovações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FDA, Goldman Sachs.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Expansão do Mercado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-1562" y="6550223"/>
            <a:ext cx="463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D8F10BE3-859F-443A-5F46-D513208A7579}"/>
              </a:ext>
            </a:extLst>
          </p:cNvPr>
          <p:cNvSpPr/>
          <p:nvPr/>
        </p:nvSpPr>
        <p:spPr>
          <a:xfrm>
            <a:off x="1048120" y="1195417"/>
            <a:ext cx="9876637" cy="722466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ED65D395-D8DD-9B7A-FB44-2FCB97F78FB6}"/>
              </a:ext>
            </a:extLst>
          </p:cNvPr>
          <p:cNvSpPr/>
          <p:nvPr/>
        </p:nvSpPr>
        <p:spPr>
          <a:xfrm>
            <a:off x="950485" y="1114902"/>
            <a:ext cx="9876637" cy="722466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dos catalisadores mais valiosos é a transformação dos emagrecedores em tratamento para doenças crônicas. </a:t>
            </a:r>
            <a:r>
              <a:rPr lang="pt-BR" sz="15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nova indicação amplia a população elegível, força a cobertura por seguradoras e melhora a retenção, </a:t>
            </a:r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Flowchart: Process 78">
            <a:extLst>
              <a:ext uri="{FF2B5EF4-FFF2-40B4-BE49-F238E27FC236}">
                <a16:creationId xmlns:a16="http://schemas.microsoft.com/office/drawing/2014/main" id="{25D774CE-964E-8494-056B-4D68426E0D2F}"/>
              </a:ext>
            </a:extLst>
          </p:cNvPr>
          <p:cNvSpPr/>
          <p:nvPr/>
        </p:nvSpPr>
        <p:spPr>
          <a:xfrm>
            <a:off x="1048119" y="5754744"/>
            <a:ext cx="9876638" cy="722466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Flowchart: Process 79">
            <a:extLst>
              <a:ext uri="{FF2B5EF4-FFF2-40B4-BE49-F238E27FC236}">
                <a16:creationId xmlns:a16="http://schemas.microsoft.com/office/drawing/2014/main" id="{7E6110E4-9BF2-7925-022F-6A472502AAFF}"/>
              </a:ext>
            </a:extLst>
          </p:cNvPr>
          <p:cNvSpPr/>
          <p:nvPr/>
        </p:nvSpPr>
        <p:spPr>
          <a:xfrm>
            <a:off x="950485" y="5659484"/>
            <a:ext cx="9876637" cy="722466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15 mi → ~70mi 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3177118-EF60-AB17-1BA5-CC95DEE6D434}"/>
              </a:ext>
            </a:extLst>
          </p:cNvPr>
          <p:cNvSpPr txBox="1"/>
          <p:nvPr/>
        </p:nvSpPr>
        <p:spPr>
          <a:xfrm>
            <a:off x="3657599" y="5775145"/>
            <a:ext cx="7488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adoção nos EUA pode quintuplicar se o conjunto de novas indicações se confirmarem (Goldman Sachs) </a:t>
            </a:r>
            <a:endParaRPr lang="pt-BR" sz="1400" dirty="0">
              <a:solidFill>
                <a:srgbClr val="000000"/>
              </a:solidFill>
            </a:endParaRPr>
          </a:p>
        </p:txBody>
      </p:sp>
      <p:sp>
        <p:nvSpPr>
          <p:cNvPr id="24" name="ScoreBody">
            <a:extLst>
              <a:ext uri="{FF2B5EF4-FFF2-40B4-BE49-F238E27FC236}">
                <a16:creationId xmlns:a16="http://schemas.microsoft.com/office/drawing/2014/main" id="{76870872-05BD-4829-ACD3-61F39408366C}"/>
              </a:ext>
            </a:extLst>
          </p:cNvPr>
          <p:cNvSpPr txBox="1"/>
          <p:nvPr/>
        </p:nvSpPr>
        <p:spPr>
          <a:xfrm>
            <a:off x="950485" y="2063067"/>
            <a:ext cx="4727863" cy="1621326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Cardiovascular </a:t>
            </a:r>
          </a:p>
          <a:p>
            <a:pPr algn="just"/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estudo SELECT, a </a:t>
            </a:r>
            <a:r>
              <a:rPr lang="pt-BR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semaglutida</a:t>
            </a: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Wegovy</a:t>
            </a: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reduziu em 20% o risco de eventos cardiovasculares maiores como infarto, AVC em pacientes com obesidade e doenças do coração, isso abriu portas para o Medicare nos EUA.</a:t>
            </a:r>
          </a:p>
        </p:txBody>
      </p:sp>
      <p:sp>
        <p:nvSpPr>
          <p:cNvPr id="25" name="ScoreBody">
            <a:extLst>
              <a:ext uri="{FF2B5EF4-FFF2-40B4-BE49-F238E27FC236}">
                <a16:creationId xmlns:a16="http://schemas.microsoft.com/office/drawing/2014/main" id="{F99F084B-3D72-4C30-8613-85CC50F5C03D}"/>
              </a:ext>
            </a:extLst>
          </p:cNvPr>
          <p:cNvSpPr txBox="1"/>
          <p:nvPr/>
        </p:nvSpPr>
        <p:spPr>
          <a:xfrm>
            <a:off x="950484" y="3928120"/>
            <a:ext cx="4727863" cy="1621326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Doença Renal </a:t>
            </a:r>
          </a:p>
          <a:p>
            <a:pPr algn="just"/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diabetes e a obesidade são as principais causas de insuficiência renal. Há evidências de que os GLP-1 retardam a progressão da doença, evitando diálise e transplante, tratamentos caríssimos para governos e seguradoras.</a:t>
            </a:r>
          </a:p>
        </p:txBody>
      </p:sp>
      <p:sp>
        <p:nvSpPr>
          <p:cNvPr id="26" name="ScoreBody">
            <a:extLst>
              <a:ext uri="{FF2B5EF4-FFF2-40B4-BE49-F238E27FC236}">
                <a16:creationId xmlns:a16="http://schemas.microsoft.com/office/drawing/2014/main" id="{39EE6F1D-8BDD-43A8-948F-CFC381FEB45F}"/>
              </a:ext>
            </a:extLst>
          </p:cNvPr>
          <p:cNvSpPr txBox="1"/>
          <p:nvPr/>
        </p:nvSpPr>
        <p:spPr>
          <a:xfrm>
            <a:off x="6081979" y="2072081"/>
            <a:ext cx="4727863" cy="1621326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Apneia do Sono </a:t>
            </a:r>
          </a:p>
          <a:p>
            <a:pPr algn="just"/>
            <a:r>
              <a:rPr lang="pt-B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apneia obstrutiva, é causada em boa parte por excesso de pes</a:t>
            </a: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o. A </a:t>
            </a:r>
            <a:r>
              <a:rPr lang="pt-BR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tirzepatida</a:t>
            </a: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(Eli Lilly) foi aprovada para trata-la em pacientes com obesidade, sendo ela o primeiro medicamento da categoria, que antes era tratada com uma máscara de pressão para dormir.</a:t>
            </a:r>
            <a:endParaRPr lang="pt-BR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coreBody">
            <a:extLst>
              <a:ext uri="{FF2B5EF4-FFF2-40B4-BE49-F238E27FC236}">
                <a16:creationId xmlns:a16="http://schemas.microsoft.com/office/drawing/2014/main" id="{A7DF1D45-CCDF-4576-BAC7-3292BCB8565F}"/>
              </a:ext>
            </a:extLst>
          </p:cNvPr>
          <p:cNvSpPr txBox="1"/>
          <p:nvPr/>
        </p:nvSpPr>
        <p:spPr>
          <a:xfrm>
            <a:off x="6081978" y="3928120"/>
            <a:ext cx="4727863" cy="1621326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 (fígado)</a:t>
            </a:r>
          </a:p>
          <a:p>
            <a:pPr marR="0" lvl="0" algn="just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  <a:buClr>
                <a:srgbClr val="1A1A1A"/>
              </a:buClr>
            </a:pPr>
            <a:r>
              <a:rPr lang="pt-B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 a forma inflamatória e grave da gordura no fígado, associada à obesidade e ao diabetes. A </a:t>
            </a:r>
            <a:r>
              <a:rPr lang="pt-BR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survodutide</a:t>
            </a: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 diretamente no fígado e melhorou a fibrose hepática em até 64,5% dos pacientes na Fase 2.</a:t>
            </a:r>
          </a:p>
        </p:txBody>
      </p:sp>
    </p:spTree>
    <p:extLst>
      <p:ext uri="{BB962C8B-B14F-4D97-AF65-F5344CB8AC3E}">
        <p14:creationId xmlns:p14="http://schemas.microsoft.com/office/powerpoint/2010/main" val="310083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4. Drivers de Crescimento e Catalisadores do Setor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IQVIA, Atlas da Obesidade / IDF, Goldman Sachs, Novo Nordisk, CBO (EUA)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Incentivos para o investimento nos emagrecedores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17626" y="6550223"/>
            <a:ext cx="426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" name="ScoreBody">
            <a:extLst>
              <a:ext uri="{FF2B5EF4-FFF2-40B4-BE49-F238E27FC236}">
                <a16:creationId xmlns:a16="http://schemas.microsoft.com/office/drawing/2014/main" id="{8E7657BB-028C-BF00-6F35-F11AEDCCF5EB}"/>
              </a:ext>
            </a:extLst>
          </p:cNvPr>
          <p:cNvSpPr txBox="1"/>
          <p:nvPr/>
        </p:nvSpPr>
        <p:spPr>
          <a:xfrm>
            <a:off x="732343" y="1315698"/>
            <a:ext cx="3436800" cy="4028624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600" b="1" dirty="0">
                <a:latin typeface="Arial" pitchFamily="34" charset="0"/>
              </a:rPr>
              <a:t>O Custo da Obesidade</a:t>
            </a:r>
          </a:p>
          <a:p>
            <a:endParaRPr lang="pt-BR" sz="1400" b="1" dirty="0">
              <a:latin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gastos diretos de saúde com diabetes ultrapassaram US$ 1,0 trilhão em 2024, quase 12% de todo o gasto global com saúde (IDF).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7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obesidade, somando saúde e perda de produtividade, deve ultrapassar US$ 4 trilhões por ano até 2035, cerca de 3% do PIB global (World </a:t>
            </a:r>
            <a:r>
              <a:rPr lang="pt-BR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Obesity</a:t>
            </a: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Federation).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EUA, os custos médicos diretos da obesidade superam US$ 170 bilhões anuais.</a:t>
            </a:r>
            <a:endParaRPr lang="pt-B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coreBody">
            <a:extLst>
              <a:ext uri="{FF2B5EF4-FFF2-40B4-BE49-F238E27FC236}">
                <a16:creationId xmlns:a16="http://schemas.microsoft.com/office/drawing/2014/main" id="{6866D8C5-877E-C75C-086E-B15B041A1925}"/>
              </a:ext>
            </a:extLst>
          </p:cNvPr>
          <p:cNvSpPr txBox="1"/>
          <p:nvPr/>
        </p:nvSpPr>
        <p:spPr>
          <a:xfrm>
            <a:off x="4377600" y="1315698"/>
            <a:ext cx="3436800" cy="4028624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600" b="1" dirty="0">
                <a:latin typeface="Arial" pitchFamily="34" charset="0"/>
              </a:rPr>
              <a:t>A Economia do Tratamento</a:t>
            </a:r>
          </a:p>
          <a:p>
            <a:endParaRPr lang="pt-BR" sz="1400" b="1" dirty="0">
              <a:latin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uso de GLP-1 pode cortar cerca de US$ 300 bilhões por ano em gastos sistêmicos — um corte de 35% sobre os US$ 850 bilhões gastos hoje com doenças ligadas à obesidade, principalmente por barrar o desenvolvimento do diabetes tipo 2 (Goldman Sachs).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7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Novo Nordisk projeta redução de 7% nas internações e economia de GBP 1,68 bilhão até 2040 para o sistema público.</a:t>
            </a:r>
            <a:endParaRPr lang="pt-BR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coreBody">
            <a:extLst>
              <a:ext uri="{FF2B5EF4-FFF2-40B4-BE49-F238E27FC236}">
                <a16:creationId xmlns:a16="http://schemas.microsoft.com/office/drawing/2014/main" id="{BD942A20-550D-260B-AB35-F6F874A3D4E6}"/>
              </a:ext>
            </a:extLst>
          </p:cNvPr>
          <p:cNvSpPr txBox="1"/>
          <p:nvPr/>
        </p:nvSpPr>
        <p:spPr>
          <a:xfrm>
            <a:off x="8022857" y="1315698"/>
            <a:ext cx="3436800" cy="4028624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600" b="1" dirty="0">
                <a:latin typeface="Arial" pitchFamily="34" charset="0"/>
              </a:rPr>
              <a:t>Custo do Preço</a:t>
            </a:r>
          </a:p>
          <a:p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Escritório de Orçamento do Congresso dos EUA (CBO) afirma que, aos preços atuais, os medicamentos antiobesidade custam mais do que economizam nos primeiros dez anos.</a:t>
            </a:r>
          </a:p>
          <a:p>
            <a:pPr algn="just"/>
            <a:endParaRPr lang="pt-BR" sz="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empregado médio permanece apenas 5 a 7 anos no mesmo plano, a seguradora que paga o custo imediato não colhe o benefício futuro, a baixa adesão é outro problema, 65% dos pacientes descontinuam em um ano e 85% em dois, o que corrói o retorno da prevenção.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04DA2F5F-560D-2761-73B7-44646956D581}"/>
              </a:ext>
            </a:extLst>
          </p:cNvPr>
          <p:cNvSpPr/>
          <p:nvPr/>
        </p:nvSpPr>
        <p:spPr>
          <a:xfrm>
            <a:off x="1420982" y="5627111"/>
            <a:ext cx="9543803" cy="722466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53CD4083-7446-002F-7446-FDEF92B07DE1}"/>
              </a:ext>
            </a:extLst>
          </p:cNvPr>
          <p:cNvSpPr/>
          <p:nvPr/>
        </p:nvSpPr>
        <p:spPr>
          <a:xfrm>
            <a:off x="1324098" y="5518513"/>
            <a:ext cx="9543803" cy="722466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tendência é que com a facilidade dos orais e a expansão de genéricos, além da produção em larga escala, os medicamentos se tornem mais acessíveis e ganhem mais adesão.</a:t>
            </a:r>
          </a:p>
        </p:txBody>
      </p:sp>
    </p:spTree>
    <p:extLst>
      <p:ext uri="{BB962C8B-B14F-4D97-AF65-F5344CB8AC3E}">
        <p14:creationId xmlns:p14="http://schemas.microsoft.com/office/powerpoint/2010/main" val="2024480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4. Drivers de Crescimento e Catalisadores do Setor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Reports (NVO, LLY, Zealand, Structure, Viking)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Pipeline favorável para o ano de 2026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35381" y="6550223"/>
            <a:ext cx="532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92838C0-C46E-9616-E788-896AA9840883}"/>
              </a:ext>
            </a:extLst>
          </p:cNvPr>
          <p:cNvCxnSpPr>
            <a:cxnSpLocks/>
          </p:cNvCxnSpPr>
          <p:nvPr/>
        </p:nvCxnSpPr>
        <p:spPr>
          <a:xfrm>
            <a:off x="792481" y="4607511"/>
            <a:ext cx="10955045" cy="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E579530-10A4-66C3-FB5A-8FC7267A25D2}"/>
              </a:ext>
            </a:extLst>
          </p:cNvPr>
          <p:cNvSpPr txBox="1"/>
          <p:nvPr/>
        </p:nvSpPr>
        <p:spPr>
          <a:xfrm>
            <a:off x="452761" y="5011574"/>
            <a:ext cx="1162975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Início de 2025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D4AC955-954E-905F-FA5E-99789308891C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1034248" y="4607511"/>
            <a:ext cx="1" cy="404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A0CCAA6-6878-FC23-7315-6C41333970A6}"/>
              </a:ext>
            </a:extLst>
          </p:cNvPr>
          <p:cNvSpPr txBox="1"/>
          <p:nvPr/>
        </p:nvSpPr>
        <p:spPr>
          <a:xfrm>
            <a:off x="5809399" y="5011574"/>
            <a:ext cx="1162975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Inicio de 2026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A2CD11-6113-B0A1-12A0-9D9F4BFFBC49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6390886" y="4607511"/>
            <a:ext cx="1" cy="404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125314C-6526-58A6-C3C2-53E68BA8C079}"/>
              </a:ext>
            </a:extLst>
          </p:cNvPr>
          <p:cNvSpPr txBox="1"/>
          <p:nvPr/>
        </p:nvSpPr>
        <p:spPr>
          <a:xfrm>
            <a:off x="1429305" y="2963001"/>
            <a:ext cx="141155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Retatrutida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Endpoints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da fase 3 atingidos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5E5089-9C41-5170-DC46-C0DE25E90363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2135080" y="3670887"/>
            <a:ext cx="0" cy="9366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9EE457E-F4AC-25DF-19BF-47AB7D93ACEF}"/>
              </a:ext>
            </a:extLst>
          </p:cNvPr>
          <p:cNvSpPr txBox="1"/>
          <p:nvPr/>
        </p:nvSpPr>
        <p:spPr>
          <a:xfrm>
            <a:off x="2700291" y="2129985"/>
            <a:ext cx="141155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Survodutide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Fase 3 concluída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(72 semanas)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E753A3-51AD-B3D6-0000-9249F04A6118}"/>
              </a:ext>
            </a:extLst>
          </p:cNvPr>
          <p:cNvCxnSpPr>
            <a:cxnSpLocks/>
          </p:cNvCxnSpPr>
          <p:nvPr/>
        </p:nvCxnSpPr>
        <p:spPr>
          <a:xfrm>
            <a:off x="3376474" y="2848632"/>
            <a:ext cx="0" cy="17588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3EC35D3-FD80-CBB5-B696-D8A0BA61651C}"/>
              </a:ext>
            </a:extLst>
          </p:cNvPr>
          <p:cNvSpPr txBox="1"/>
          <p:nvPr/>
        </p:nvSpPr>
        <p:spPr>
          <a:xfrm>
            <a:off x="3818879" y="3014805"/>
            <a:ext cx="141155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Orforglipron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Submissão EUA/UE/JAPÃO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1BDA330-11A4-563E-8DBD-F9F8E06A02D9}"/>
              </a:ext>
            </a:extLst>
          </p:cNvPr>
          <p:cNvCxnSpPr>
            <a:cxnSpLocks/>
          </p:cNvCxnSpPr>
          <p:nvPr/>
        </p:nvCxnSpPr>
        <p:spPr>
          <a:xfrm>
            <a:off x="4524654" y="3722691"/>
            <a:ext cx="0" cy="884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D11BE13-B5CD-12F5-EF5A-E38BD5E46919}"/>
              </a:ext>
            </a:extLst>
          </p:cNvPr>
          <p:cNvSpPr txBox="1"/>
          <p:nvPr/>
        </p:nvSpPr>
        <p:spPr>
          <a:xfrm>
            <a:off x="5302930" y="3432073"/>
            <a:ext cx="141155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CagriSema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Submissão FDA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Dez 2025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2B09EFB-7BEE-FAAD-777B-416F66687200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6008705" y="4139959"/>
            <a:ext cx="0" cy="4675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4852FBC-71A2-369E-1B39-AC279ABC98B0}"/>
              </a:ext>
            </a:extLst>
          </p:cNvPr>
          <p:cNvSpPr txBox="1"/>
          <p:nvPr/>
        </p:nvSpPr>
        <p:spPr>
          <a:xfrm>
            <a:off x="6893515" y="2297085"/>
            <a:ext cx="1651534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Survodutide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+ submissão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9573747-0E7C-31EC-1A98-87D90C1BEC4B}"/>
              </a:ext>
            </a:extLst>
          </p:cNvPr>
          <p:cNvSpPr txBox="1"/>
          <p:nvPr/>
        </p:nvSpPr>
        <p:spPr>
          <a:xfrm>
            <a:off x="7886044" y="2978470"/>
            <a:ext cx="1651534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Orforglipron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Aprovação esperada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D95516-5664-8CF1-0EEF-29A877522A08}"/>
              </a:ext>
            </a:extLst>
          </p:cNvPr>
          <p:cNvSpPr txBox="1"/>
          <p:nvPr/>
        </p:nvSpPr>
        <p:spPr>
          <a:xfrm>
            <a:off x="9610079" y="3395738"/>
            <a:ext cx="1613970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CagriSema</a:t>
            </a:r>
            <a:endParaRPr 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Aprovação esperada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90F247-3295-A496-BBBB-F890D52978AC}"/>
              </a:ext>
            </a:extLst>
          </p:cNvPr>
          <p:cNvCxnSpPr>
            <a:cxnSpLocks/>
          </p:cNvCxnSpPr>
          <p:nvPr/>
        </p:nvCxnSpPr>
        <p:spPr>
          <a:xfrm>
            <a:off x="8691241" y="3501690"/>
            <a:ext cx="0" cy="11058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D31EB9-87AA-2DD5-3345-A22AA6ABB5F4}"/>
              </a:ext>
            </a:extLst>
          </p:cNvPr>
          <p:cNvCxnSpPr>
            <a:cxnSpLocks/>
          </p:cNvCxnSpPr>
          <p:nvPr/>
        </p:nvCxnSpPr>
        <p:spPr>
          <a:xfrm>
            <a:off x="7725055" y="2813138"/>
            <a:ext cx="0" cy="17943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B4BC84-CEE4-0F9D-9854-CBCBC3914346}"/>
              </a:ext>
            </a:extLst>
          </p:cNvPr>
          <p:cNvCxnSpPr>
            <a:cxnSpLocks/>
          </p:cNvCxnSpPr>
          <p:nvPr/>
        </p:nvCxnSpPr>
        <p:spPr>
          <a:xfrm>
            <a:off x="10450499" y="3918958"/>
            <a:ext cx="0" cy="6885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E80F245-1753-42DA-8D51-AF09E26DCE2C}"/>
              </a:ext>
            </a:extLst>
          </p:cNvPr>
          <p:cNvSpPr txBox="1"/>
          <p:nvPr/>
        </p:nvSpPr>
        <p:spPr>
          <a:xfrm>
            <a:off x="3139218" y="5011573"/>
            <a:ext cx="1162975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Meio de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3D7CB2-BE27-A6F9-8D39-985A19224758}"/>
              </a:ext>
            </a:extLst>
          </p:cNvPr>
          <p:cNvSpPr txBox="1"/>
          <p:nvPr/>
        </p:nvSpPr>
        <p:spPr>
          <a:xfrm>
            <a:off x="8413961" y="5030709"/>
            <a:ext cx="1162975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Meio de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2BE0F4-1786-94C0-CEAC-2E7AC3F10042}"/>
              </a:ext>
            </a:extLst>
          </p:cNvPr>
          <p:cNvCxnSpPr>
            <a:cxnSpLocks/>
          </p:cNvCxnSpPr>
          <p:nvPr/>
        </p:nvCxnSpPr>
        <p:spPr>
          <a:xfrm flipH="1" flipV="1">
            <a:off x="3720705" y="4634550"/>
            <a:ext cx="1" cy="404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1A111F-B398-8039-F0AC-00791D896AA5}"/>
              </a:ext>
            </a:extLst>
          </p:cNvPr>
          <p:cNvCxnSpPr>
            <a:cxnSpLocks/>
          </p:cNvCxnSpPr>
          <p:nvPr/>
        </p:nvCxnSpPr>
        <p:spPr>
          <a:xfrm flipH="1" flipV="1">
            <a:off x="8995447" y="4617079"/>
            <a:ext cx="1" cy="404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00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coreBody">
            <a:extLst>
              <a:ext uri="{FF2B5EF4-FFF2-40B4-BE49-F238E27FC236}">
                <a16:creationId xmlns:a16="http://schemas.microsoft.com/office/drawing/2014/main" id="{995C6668-6E48-4C93-AD50-54E6F387B8C9}"/>
              </a:ext>
            </a:extLst>
          </p:cNvPr>
          <p:cNvSpPr txBox="1"/>
          <p:nvPr/>
        </p:nvSpPr>
        <p:spPr>
          <a:xfrm>
            <a:off x="998427" y="2274723"/>
            <a:ext cx="3319781" cy="3733800"/>
          </a:xfrm>
          <a:prstGeom prst="rect">
            <a:avLst/>
          </a:prstGeom>
          <a:solidFill>
            <a:srgbClr val="F5F5F5"/>
          </a:solidFill>
          <a:ln w="19050">
            <a:solidFill>
              <a:srgbClr val="1A1A2E"/>
            </a:solidFill>
          </a:ln>
          <a:effectLst>
            <a:outerShdw dist="12700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400" b="1" dirty="0">
                <a:latin typeface="Arial" pitchFamily="34" charset="0"/>
              </a:rPr>
              <a:t>Indicador de Valuation</a:t>
            </a:r>
          </a:p>
          <a:p>
            <a:endParaRPr lang="pt-BR" sz="1400" b="1" dirty="0">
              <a:latin typeface="Arial" pitchFamily="34" charset="0"/>
            </a:endParaRPr>
          </a:p>
          <a:p>
            <a:r>
              <a:rPr lang="pt-BR" sz="1600" b="1" dirty="0">
                <a:latin typeface="Arial" pitchFamily="34" charset="0"/>
              </a:rPr>
              <a:t>EV/EBITDA</a:t>
            </a:r>
          </a:p>
          <a:p>
            <a:r>
              <a:rPr lang="pt-BR" sz="1200" dirty="0">
                <a:latin typeface="Arial" pitchFamily="34" charset="0"/>
              </a:rPr>
              <a:t>Evolução do setor</a:t>
            </a:r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5. Cenário Competitivo e Principais Players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Fontes:Stock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Múltiplos históricos do setor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-130" y="6550223"/>
            <a:ext cx="435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9738D29-BA56-9D0D-9728-D7217E0E3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409678"/>
              </p:ext>
            </p:extLst>
          </p:nvPr>
        </p:nvGraphicFramePr>
        <p:xfrm>
          <a:off x="1019985" y="3397886"/>
          <a:ext cx="3300359" cy="261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C33BA4-DA5B-8EC5-7D67-EC6AB5280BE5}"/>
              </a:ext>
            </a:extLst>
          </p:cNvPr>
          <p:cNvSpPr txBox="1"/>
          <p:nvPr/>
        </p:nvSpPr>
        <p:spPr>
          <a:xfrm>
            <a:off x="828040" y="1038080"/>
            <a:ext cx="109929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600" dirty="0"/>
              <a:t>A média setorial mostra uma reprecificação clara após o pico de 2023: o EV/EBITDA médio caiu de 31,0x para 18,2x em 2025, enquanto a margem líquida média recuperou para 26,5% e o ROE permaneceu acima de 76%. A ideia central é que o mercado reduziu o prêmio de </a:t>
            </a:r>
            <a:r>
              <a:rPr lang="pt-BR" sz="1600" dirty="0" err="1"/>
              <a:t>valuation</a:t>
            </a:r>
            <a:r>
              <a:rPr lang="pt-BR" sz="1600" dirty="0"/>
              <a:t> do setor, mas os indicadores operacionais seguem robustos, o que indica uma normalização dos múltiplos sem deterioração proporcional da rentabilidade.</a:t>
            </a: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coreBody">
            <a:extLst>
              <a:ext uri="{FF2B5EF4-FFF2-40B4-BE49-F238E27FC236}">
                <a16:creationId xmlns:a16="http://schemas.microsoft.com/office/drawing/2014/main" id="{433D04F1-4E29-4894-90E5-7DAE92843F57}"/>
              </a:ext>
            </a:extLst>
          </p:cNvPr>
          <p:cNvSpPr txBox="1"/>
          <p:nvPr/>
        </p:nvSpPr>
        <p:spPr>
          <a:xfrm>
            <a:off x="4642055" y="2274723"/>
            <a:ext cx="3319781" cy="3733800"/>
          </a:xfrm>
          <a:prstGeom prst="rect">
            <a:avLst/>
          </a:prstGeom>
          <a:solidFill>
            <a:srgbClr val="F5F5F5"/>
          </a:solidFill>
          <a:ln w="19050">
            <a:solidFill>
              <a:srgbClr val="1A1A2E"/>
            </a:solidFill>
          </a:ln>
          <a:effectLst>
            <a:outerShdw dist="12700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400" b="1" dirty="0">
                <a:latin typeface="Arial" pitchFamily="34" charset="0"/>
              </a:rPr>
              <a:t>Indicador de Eficiência	</a:t>
            </a:r>
          </a:p>
          <a:p>
            <a:endParaRPr lang="pt-BR" sz="1400" b="1" dirty="0">
              <a:latin typeface="Arial" pitchFamily="34" charset="0"/>
            </a:endParaRPr>
          </a:p>
          <a:p>
            <a:r>
              <a:rPr lang="pt-BR" sz="1600" b="1" dirty="0">
                <a:latin typeface="Arial" pitchFamily="34" charset="0"/>
              </a:rPr>
              <a:t>Margem Líquida</a:t>
            </a:r>
          </a:p>
          <a:p>
            <a:r>
              <a:rPr lang="pt-BR" sz="1200" dirty="0">
                <a:latin typeface="Arial" pitchFamily="34" charset="0"/>
              </a:rPr>
              <a:t>Evolução do setor</a:t>
            </a:r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</p:txBody>
      </p:sp>
      <p:graphicFrame>
        <p:nvGraphicFramePr>
          <p:cNvPr id="22" name="Chart 4">
            <a:extLst>
              <a:ext uri="{FF2B5EF4-FFF2-40B4-BE49-F238E27FC236}">
                <a16:creationId xmlns:a16="http://schemas.microsoft.com/office/drawing/2014/main" id="{63460213-9019-4169-9030-0D22226AD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4750731"/>
              </p:ext>
            </p:extLst>
          </p:nvPr>
        </p:nvGraphicFramePr>
        <p:xfrm>
          <a:off x="4663613" y="3397886"/>
          <a:ext cx="3300359" cy="261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ScoreBody">
            <a:extLst>
              <a:ext uri="{FF2B5EF4-FFF2-40B4-BE49-F238E27FC236}">
                <a16:creationId xmlns:a16="http://schemas.microsoft.com/office/drawing/2014/main" id="{D298BA99-4E4A-4D78-8A34-77465A8D1137}"/>
              </a:ext>
            </a:extLst>
          </p:cNvPr>
          <p:cNvSpPr txBox="1"/>
          <p:nvPr/>
        </p:nvSpPr>
        <p:spPr>
          <a:xfrm>
            <a:off x="8227669" y="2274723"/>
            <a:ext cx="3319781" cy="3733800"/>
          </a:xfrm>
          <a:prstGeom prst="rect">
            <a:avLst/>
          </a:prstGeom>
          <a:solidFill>
            <a:srgbClr val="F5F5F5"/>
          </a:solidFill>
          <a:ln w="19050">
            <a:solidFill>
              <a:srgbClr val="1A1A2E"/>
            </a:solidFill>
          </a:ln>
          <a:effectLst>
            <a:outerShdw dist="12700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r>
              <a:rPr lang="pt-BR" sz="1400" b="1" dirty="0">
                <a:latin typeface="Arial" pitchFamily="34" charset="0"/>
              </a:rPr>
              <a:t>Indicador de Rentabilidade</a:t>
            </a:r>
          </a:p>
          <a:p>
            <a:endParaRPr lang="pt-BR" sz="1400" b="1" dirty="0">
              <a:latin typeface="Arial" pitchFamily="34" charset="0"/>
            </a:endParaRPr>
          </a:p>
          <a:p>
            <a:r>
              <a:rPr lang="pt-BR" sz="1600" b="1" dirty="0">
                <a:latin typeface="Arial" pitchFamily="34" charset="0"/>
              </a:rPr>
              <a:t>ROE</a:t>
            </a:r>
          </a:p>
          <a:p>
            <a:r>
              <a:rPr lang="pt-BR" sz="1200" dirty="0">
                <a:latin typeface="Arial" pitchFamily="34" charset="0"/>
              </a:rPr>
              <a:t>Evolução do setor</a:t>
            </a:r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  <a:p>
            <a:endParaRPr lang="pt-BR" sz="700" dirty="0"/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6C2D8292-65C2-8CAB-CA7B-A4BDFCEA0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075246"/>
              </p:ext>
            </p:extLst>
          </p:nvPr>
        </p:nvGraphicFramePr>
        <p:xfrm>
          <a:off x="8225533" y="3397885"/>
          <a:ext cx="3300359" cy="261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00830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46D74A-FFE5-914C-04FE-B54D4E4A4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193117"/>
              </p:ext>
            </p:extLst>
          </p:nvPr>
        </p:nvGraphicFramePr>
        <p:xfrm>
          <a:off x="1690773" y="1862404"/>
          <a:ext cx="9051523" cy="3927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4459">
                  <a:extLst>
                    <a:ext uri="{9D8B030D-6E8A-4147-A177-3AD203B41FA5}">
                      <a16:colId xmlns:a16="http://schemas.microsoft.com/office/drawing/2014/main" val="3999465787"/>
                    </a:ext>
                  </a:extLst>
                </a:gridCol>
                <a:gridCol w="1914051">
                  <a:extLst>
                    <a:ext uri="{9D8B030D-6E8A-4147-A177-3AD203B41FA5}">
                      <a16:colId xmlns:a16="http://schemas.microsoft.com/office/drawing/2014/main" val="1824662587"/>
                    </a:ext>
                  </a:extLst>
                </a:gridCol>
                <a:gridCol w="1567671">
                  <a:extLst>
                    <a:ext uri="{9D8B030D-6E8A-4147-A177-3AD203B41FA5}">
                      <a16:colId xmlns:a16="http://schemas.microsoft.com/office/drawing/2014/main" val="4180820475"/>
                    </a:ext>
                  </a:extLst>
                </a:gridCol>
                <a:gridCol w="1567671">
                  <a:extLst>
                    <a:ext uri="{9D8B030D-6E8A-4147-A177-3AD203B41FA5}">
                      <a16:colId xmlns:a16="http://schemas.microsoft.com/office/drawing/2014/main" val="783356897"/>
                    </a:ext>
                  </a:extLst>
                </a:gridCol>
                <a:gridCol w="1567671">
                  <a:extLst>
                    <a:ext uri="{9D8B030D-6E8A-4147-A177-3AD203B41FA5}">
                      <a16:colId xmlns:a16="http://schemas.microsoft.com/office/drawing/2014/main" val="2534322203"/>
                    </a:ext>
                  </a:extLst>
                </a:gridCol>
              </a:tblGrid>
              <a:tr h="569174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NVO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RHHBY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93267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40.19x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10.40x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20.21x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167445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 Cap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195.68B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188.67B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328.20B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66676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Enterprise </a:t>
                      </a:r>
                      <a:r>
                        <a:rPr lang="pt-BR" sz="12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pt-B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1.047T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215.09B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233.96B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355.62B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869648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091587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Margem Líquida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22.39%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163544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EV/EBIT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8.64x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19.26x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13.50x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81867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EV/EBITDA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28.90x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8.02x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13.83x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11.62x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976101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Dívida Líq./EBITDA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2.14x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137209"/>
                  </a:ext>
                </a:extLst>
              </a:tr>
              <a:tr h="346198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CAGR Receitas </a:t>
                      </a:r>
                    </a:p>
                    <a:p>
                      <a:pPr algn="ct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2021–2025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23.17%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76111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5. Cenário Competitivo e Principais Players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Fontes:Stock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Valores em Dólar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Indicadores do setor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-17885" y="6550223"/>
            <a:ext cx="435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pic>
        <p:nvPicPr>
          <p:cNvPr id="1026" name="Picture 2" descr="LLY Preço da Ação e Gráfico — NYSE:LLY — TradingView">
            <a:extLst>
              <a:ext uri="{FF2B5EF4-FFF2-40B4-BE49-F238E27FC236}">
                <a16:creationId xmlns:a16="http://schemas.microsoft.com/office/drawing/2014/main" id="{F4B4426A-9BCB-3E4E-0376-22D4D95F8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89" y="1916728"/>
            <a:ext cx="653572" cy="65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vo Nordisk completa 30 anos de Brasil com foco no digital e nova  identidade visual">
            <a:extLst>
              <a:ext uri="{FF2B5EF4-FFF2-40B4-BE49-F238E27FC236}">
                <a16:creationId xmlns:a16="http://schemas.microsoft.com/office/drawing/2014/main" id="{F93C5C42-0945-328D-70DD-609021814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66" y="1916728"/>
            <a:ext cx="933877" cy="66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álise técnica do Amgen Inc. (NASDAQ:AMGN) — TradingView">
            <a:extLst>
              <a:ext uri="{FF2B5EF4-FFF2-40B4-BE49-F238E27FC236}">
                <a16:creationId xmlns:a16="http://schemas.microsoft.com/office/drawing/2014/main" id="{8F5203D2-C200-A087-AB8B-8E42B27B2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54" y="1917508"/>
            <a:ext cx="663509" cy="66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HHBY - Roche Holding AG - Bastter.com">
            <a:extLst>
              <a:ext uri="{FF2B5EF4-FFF2-40B4-BE49-F238E27FC236}">
                <a16:creationId xmlns:a16="http://schemas.microsoft.com/office/drawing/2014/main" id="{484C5F9E-692C-B18B-EEEC-74EC7F1A0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944" y="1932726"/>
            <a:ext cx="663510" cy="66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FCD5C8-7BEE-CF22-A29C-6EB654BD1E16}"/>
              </a:ext>
            </a:extLst>
          </p:cNvPr>
          <p:cNvSpPr txBox="1"/>
          <p:nvPr/>
        </p:nvSpPr>
        <p:spPr>
          <a:xfrm>
            <a:off x="995900" y="1130375"/>
            <a:ext cx="10152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 "/>
              </a:rPr>
              <a:t>A Tabela apresenta os indicadores dos grupos econômicos com maior relevância no mercado farmacêutico global que estão investindo pesado em pipeline de emagrecedores.</a:t>
            </a:r>
            <a:endParaRPr lang="pt-BR" sz="1400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41FC27-0DDF-F51E-9B15-7C9A25F434BE}"/>
              </a:ext>
            </a:extLst>
          </p:cNvPr>
          <p:cNvSpPr txBox="1"/>
          <p:nvPr/>
        </p:nvSpPr>
        <p:spPr>
          <a:xfrm>
            <a:off x="995901" y="5900515"/>
            <a:ext cx="10152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 "/>
                <a:cs typeface="Arial" panose="020B0604020202020204" pitchFamily="34" charset="0"/>
              </a:rPr>
              <a:t>A Eli Lilly se mostra uma gigante de capitalização de mercado comparado a suas concorrentes, superando a soma de todas as suas rivais.</a:t>
            </a:r>
          </a:p>
        </p:txBody>
      </p:sp>
    </p:spTree>
    <p:extLst>
      <p:ext uri="{BB962C8B-B14F-4D97-AF65-F5344CB8AC3E}">
        <p14:creationId xmlns:p14="http://schemas.microsoft.com/office/powerpoint/2010/main" val="1146800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DF77C7-8B66-C791-6A7B-31EE2535F16E}"/>
              </a:ext>
            </a:extLst>
          </p:cNvPr>
          <p:cNvSpPr/>
          <p:nvPr/>
        </p:nvSpPr>
        <p:spPr>
          <a:xfrm>
            <a:off x="539245" y="1156564"/>
            <a:ext cx="5278856" cy="5147175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87DD37-6019-5687-A251-4696A355E28A}"/>
              </a:ext>
            </a:extLst>
          </p:cNvPr>
          <p:cNvSpPr/>
          <p:nvPr/>
        </p:nvSpPr>
        <p:spPr>
          <a:xfrm>
            <a:off x="6011238" y="1319461"/>
            <a:ext cx="5710082" cy="4821555"/>
          </a:xfrm>
          <a:prstGeom prst="rect">
            <a:avLst/>
          </a:prstGeom>
          <a:solidFill>
            <a:srgbClr val="D9D9D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67C5AB-3242-9C45-4013-7127A42D958E}"/>
              </a:ext>
            </a:extLst>
          </p:cNvPr>
          <p:cNvSpPr/>
          <p:nvPr/>
        </p:nvSpPr>
        <p:spPr>
          <a:xfrm>
            <a:off x="6011159" y="1356287"/>
            <a:ext cx="5710082" cy="4820400"/>
          </a:xfrm>
          <a:prstGeom prst="rect">
            <a:avLst/>
          </a:prstGeom>
          <a:solidFill>
            <a:srgbClr val="F4F4F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D2CF8A9-0523-2FC5-B995-2D5BC3B07ECC}"/>
              </a:ext>
            </a:extLst>
          </p:cNvPr>
          <p:cNvSpPr txBox="1">
            <a:spLocks/>
          </p:cNvSpPr>
          <p:nvPr/>
        </p:nvSpPr>
        <p:spPr>
          <a:xfrm>
            <a:off x="8128024" y="1403409"/>
            <a:ext cx="1593742" cy="256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5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7D6B2DC-B510-9D39-9FEC-8C7D2EE65719}"/>
              </a:ext>
            </a:extLst>
          </p:cNvPr>
          <p:cNvSpPr txBox="1">
            <a:spLocks/>
          </p:cNvSpPr>
          <p:nvPr/>
        </p:nvSpPr>
        <p:spPr>
          <a:xfrm>
            <a:off x="6232556" y="1699597"/>
            <a:ext cx="5420199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owchart: Manual Operation 18">
            <a:extLst>
              <a:ext uri="{FF2B5EF4-FFF2-40B4-BE49-F238E27FC236}">
                <a16:creationId xmlns:a16="http://schemas.microsoft.com/office/drawing/2014/main" id="{D3DC8E39-DAC7-C78F-C8FC-349E84D20674}"/>
              </a:ext>
            </a:extLst>
          </p:cNvPr>
          <p:cNvSpPr/>
          <p:nvPr/>
        </p:nvSpPr>
        <p:spPr>
          <a:xfrm rot="16200000">
            <a:off x="5507335" y="1466067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615EC115-7B75-1016-5D88-9F2BA6ECE744}"/>
              </a:ext>
            </a:extLst>
          </p:cNvPr>
          <p:cNvSpPr/>
          <p:nvPr/>
        </p:nvSpPr>
        <p:spPr>
          <a:xfrm>
            <a:off x="5816996" y="1325146"/>
            <a:ext cx="194400" cy="4808251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Flowchart: Manual Operation 20">
            <a:extLst>
              <a:ext uri="{FF2B5EF4-FFF2-40B4-BE49-F238E27FC236}">
                <a16:creationId xmlns:a16="http://schemas.microsoft.com/office/drawing/2014/main" id="{433870F9-1516-D8E0-6B0F-3388ABE1E567}"/>
              </a:ext>
            </a:extLst>
          </p:cNvPr>
          <p:cNvSpPr/>
          <p:nvPr/>
        </p:nvSpPr>
        <p:spPr>
          <a:xfrm rot="16200000">
            <a:off x="5507334" y="5799835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03CD4B9-2D24-1923-ACF0-14D036AE94DC}"/>
              </a:ext>
            </a:extLst>
          </p:cNvPr>
          <p:cNvSpPr txBox="1">
            <a:spLocks/>
          </p:cNvSpPr>
          <p:nvPr/>
        </p:nvSpPr>
        <p:spPr>
          <a:xfrm>
            <a:off x="7666720" y="1355132"/>
            <a:ext cx="3536494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Crescimento de Receita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597107-3CC1-CDD5-BECE-CB40400D5872}"/>
              </a:ext>
            </a:extLst>
          </p:cNvPr>
          <p:cNvCxnSpPr>
            <a:cxnSpLocks/>
          </p:cNvCxnSpPr>
          <p:nvPr/>
        </p:nvCxnSpPr>
        <p:spPr>
          <a:xfrm>
            <a:off x="6333995" y="1699597"/>
            <a:ext cx="527088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5. Cenário Competitivo e Principais Players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760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Fontes:Stock</a:t>
            </a:r>
            <a:r>
              <a:rPr lang="pt-B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Receita do setor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-26763" y="6550223"/>
            <a:ext cx="503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8A31005-725C-972A-2337-616C457AE7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257192"/>
              </p:ext>
            </p:extLst>
          </p:nvPr>
        </p:nvGraphicFramePr>
        <p:xfrm>
          <a:off x="587124" y="1319462"/>
          <a:ext cx="5146138" cy="4821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Title 1">
            <a:extLst>
              <a:ext uri="{FF2B5EF4-FFF2-40B4-BE49-F238E27FC236}">
                <a16:creationId xmlns:a16="http://schemas.microsoft.com/office/drawing/2014/main" id="{F3B57F86-D255-F4EF-AE72-14DBDEBC00E7}"/>
              </a:ext>
            </a:extLst>
          </p:cNvPr>
          <p:cNvSpPr txBox="1">
            <a:spLocks/>
          </p:cNvSpPr>
          <p:nvPr/>
        </p:nvSpPr>
        <p:spPr>
          <a:xfrm>
            <a:off x="6266838" y="1699597"/>
            <a:ext cx="5420199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Após a popularização dos emagrecedores, as pioneiras do mercado tiveram uma expansão alavancada de receita. A Novo Nordisk saiu na frente e cresceu 143% em cinco anos, liderando até 2024 — quando a Eli Lilly não só a alcançou como a ultrapassou, fechando o período com 166% de crescimento. </a:t>
            </a: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q"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As diversificadas ficaram para trás: a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Amgen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, que demorou a investir em pipeline de obesidade avançou apenas 45%, enquanto a Roche permaneceu praticamente estável. O crescimento do setor está concentrado em quem apostou cedo e pesado no GLP-1.</a:t>
            </a:r>
          </a:p>
        </p:txBody>
      </p:sp>
    </p:spTree>
    <p:extLst>
      <p:ext uri="{BB962C8B-B14F-4D97-AF65-F5344CB8AC3E}">
        <p14:creationId xmlns:p14="http://schemas.microsoft.com/office/powerpoint/2010/main" val="3777797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lowchart: Process 59">
            <a:extLst>
              <a:ext uri="{FF2B5EF4-FFF2-40B4-BE49-F238E27FC236}">
                <a16:creationId xmlns:a16="http://schemas.microsoft.com/office/drawing/2014/main" id="{9DC8BA9F-A977-20B1-D1D4-7418E80A2B34}"/>
              </a:ext>
            </a:extLst>
          </p:cNvPr>
          <p:cNvSpPr/>
          <p:nvPr/>
        </p:nvSpPr>
        <p:spPr>
          <a:xfrm>
            <a:off x="911269" y="2164977"/>
            <a:ext cx="3254899" cy="2937393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Shape 4">
            <a:extLst>
              <a:ext uri="{FF2B5EF4-FFF2-40B4-BE49-F238E27FC236}">
                <a16:creationId xmlns:a16="http://schemas.microsoft.com/office/drawing/2014/main" id="{C6606D21-919F-A5CA-50F3-943F6D50C4FD}"/>
              </a:ext>
            </a:extLst>
          </p:cNvPr>
          <p:cNvSpPr/>
          <p:nvPr/>
        </p:nvSpPr>
        <p:spPr>
          <a:xfrm>
            <a:off x="838200" y="2073822"/>
            <a:ext cx="3254899" cy="2937393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2B5C63-C5C6-00EF-B462-C49782462409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5. Cenário Competitivo e Principais Players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658D6-717F-1BD3-69C5-DA61BC6F8E4D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25181-1E03-A0CA-A498-21BE36D4D0F3}"/>
              </a:ext>
            </a:extLst>
          </p:cNvPr>
          <p:cNvSpPr txBox="1"/>
          <p:nvPr/>
        </p:nvSpPr>
        <p:spPr>
          <a:xfrm>
            <a:off x="838200" y="6581001"/>
            <a:ext cx="10049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Fonte: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stockanalysis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caixa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=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saldo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de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balanço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;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resultado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e P&amp;D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base TTM. Zealand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DKK (≈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conversão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indicativa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). </a:t>
            </a:r>
            <a:endParaRPr lang="pt-BR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3EB26E-AE62-87BA-91C0-5488D9F8B518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Cenário das boutiques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biotech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EFA440B-B061-DACC-FE1A-627FFCDE1EB8}"/>
              </a:ext>
            </a:extLst>
          </p:cNvPr>
          <p:cNvSpPr txBox="1"/>
          <p:nvPr/>
        </p:nvSpPr>
        <p:spPr>
          <a:xfrm>
            <a:off x="8748" y="6550223"/>
            <a:ext cx="399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58ECE4B-E767-25FD-414C-2F50CEF4DF8E}"/>
              </a:ext>
            </a:extLst>
          </p:cNvPr>
          <p:cNvSpPr/>
          <p:nvPr/>
        </p:nvSpPr>
        <p:spPr>
          <a:xfrm>
            <a:off x="838200" y="1212660"/>
            <a:ext cx="10403284" cy="7101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Sem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receita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relevante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essas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empresas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não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se avaliam por P/L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margem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mas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por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quanto caixa têm e por quanto tempo ele dura (runway). As três estão em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situações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opostas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282B0A-2A10-C440-5B8A-B8B2475E30A8}"/>
              </a:ext>
            </a:extLst>
          </p:cNvPr>
          <p:cNvSpPr txBox="1"/>
          <p:nvPr/>
        </p:nvSpPr>
        <p:spPr>
          <a:xfrm>
            <a:off x="915789" y="2163152"/>
            <a:ext cx="310480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Viking </a:t>
            </a:r>
            <a:r>
              <a:rPr lang="pt-BR" sz="15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Therapeutics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(VKTX)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VK2735 em Fase 3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Caixa de US$ 603 milhões (mar/2026).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Queima rápida, prejuízo de US$ 472 mi no ano, bancando a Fase 3.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Runway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de ~1,3 ano, a mais apertada das três.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Aposta de maior risco e maior retorno.</a:t>
            </a:r>
          </a:p>
        </p:txBody>
      </p:sp>
      <p:sp>
        <p:nvSpPr>
          <p:cNvPr id="61" name="Flowchart: Process 60">
            <a:extLst>
              <a:ext uri="{FF2B5EF4-FFF2-40B4-BE49-F238E27FC236}">
                <a16:creationId xmlns:a16="http://schemas.microsoft.com/office/drawing/2014/main" id="{8A19367F-65BE-18A9-16F7-EEE51C8ACA04}"/>
              </a:ext>
            </a:extLst>
          </p:cNvPr>
          <p:cNvSpPr/>
          <p:nvPr/>
        </p:nvSpPr>
        <p:spPr>
          <a:xfrm>
            <a:off x="4521996" y="2164977"/>
            <a:ext cx="3254899" cy="2937393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Shape 4">
            <a:extLst>
              <a:ext uri="{FF2B5EF4-FFF2-40B4-BE49-F238E27FC236}">
                <a16:creationId xmlns:a16="http://schemas.microsoft.com/office/drawing/2014/main" id="{80D7CC1E-8CA4-7968-ACBD-619945162F2B}"/>
              </a:ext>
            </a:extLst>
          </p:cNvPr>
          <p:cNvSpPr/>
          <p:nvPr/>
        </p:nvSpPr>
        <p:spPr>
          <a:xfrm>
            <a:off x="4448927" y="2073822"/>
            <a:ext cx="3254899" cy="2937393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03C04E3-6514-AE53-3B32-34D0F97F1B29}"/>
              </a:ext>
            </a:extLst>
          </p:cNvPr>
          <p:cNvSpPr txBox="1"/>
          <p:nvPr/>
        </p:nvSpPr>
        <p:spPr>
          <a:xfrm>
            <a:off x="4526516" y="2163152"/>
            <a:ext cx="310480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Therapeutics</a:t>
            </a:r>
            <a:r>
              <a:rPr lang="pt-BR" sz="15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(GPCR)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aleniglipron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em Fase 3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Caixa de US$ 1,46 bilhão (mar/2026).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Queima moderada para o tamanho do caixa.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Runway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até ~2028, bem capitalizada.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Fôlego para conduzir a Fase 3 sem aperto.</a:t>
            </a:r>
          </a:p>
        </p:txBody>
      </p:sp>
      <p:sp>
        <p:nvSpPr>
          <p:cNvPr id="64" name="Flowchart: Process 63">
            <a:extLst>
              <a:ext uri="{FF2B5EF4-FFF2-40B4-BE49-F238E27FC236}">
                <a16:creationId xmlns:a16="http://schemas.microsoft.com/office/drawing/2014/main" id="{0B21D1E6-72B8-85E1-8288-100417A5A74A}"/>
              </a:ext>
            </a:extLst>
          </p:cNvPr>
          <p:cNvSpPr/>
          <p:nvPr/>
        </p:nvSpPr>
        <p:spPr>
          <a:xfrm>
            <a:off x="8059654" y="2198800"/>
            <a:ext cx="3254899" cy="2937393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Shape 4">
            <a:extLst>
              <a:ext uri="{FF2B5EF4-FFF2-40B4-BE49-F238E27FC236}">
                <a16:creationId xmlns:a16="http://schemas.microsoft.com/office/drawing/2014/main" id="{92A963B7-405E-3D9D-3FD1-0FF2D6D83EB0}"/>
              </a:ext>
            </a:extLst>
          </p:cNvPr>
          <p:cNvSpPr/>
          <p:nvPr/>
        </p:nvSpPr>
        <p:spPr>
          <a:xfrm>
            <a:off x="7986585" y="2107645"/>
            <a:ext cx="3254899" cy="2937393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C902125-D85B-A021-71C3-7F2FC73DBE13}"/>
              </a:ext>
            </a:extLst>
          </p:cNvPr>
          <p:cNvSpPr txBox="1"/>
          <p:nvPr/>
        </p:nvSpPr>
        <p:spPr>
          <a:xfrm>
            <a:off x="8064174" y="2196975"/>
            <a:ext cx="310480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Zealand </a:t>
            </a:r>
            <a:r>
              <a:rPr lang="pt-BR" sz="15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Pharma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(ZEAL) </a:t>
            </a:r>
          </a:p>
          <a:p>
            <a:pPr>
              <a:spcAft>
                <a:spcPts val="600"/>
              </a:spcAft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petrelintide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survodutide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Caixa de US$ 2,2 bilhões (DKK 15,1 bi).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Teve lucro no último ano via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milestones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da Roche.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Runway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não é uma preocupação por ser  financiada pela parceria.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É a mais blindada das três.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6DBE562-3298-D389-16E5-4B6D58143838}"/>
              </a:ext>
            </a:extLst>
          </p:cNvPr>
          <p:cNvSpPr txBox="1"/>
          <p:nvPr/>
        </p:nvSpPr>
        <p:spPr>
          <a:xfrm>
            <a:off x="792481" y="5373390"/>
            <a:ext cx="104134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diferença de quanto a empresa suporta com o capital que tem define o risco de cada uma, quanto menor o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runway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maior a dependência de novas captações (que diluem o acionista) ou de uma parceria com uma big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pharma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 É por isso que Viking e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são alvos naturais de aquisição — e a Zealand já tem a Roche.</a:t>
            </a:r>
          </a:p>
        </p:txBody>
      </p:sp>
    </p:spTree>
    <p:extLst>
      <p:ext uri="{BB962C8B-B14F-4D97-AF65-F5344CB8AC3E}">
        <p14:creationId xmlns:p14="http://schemas.microsoft.com/office/powerpoint/2010/main" val="2590133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14B22-1B12-1ADD-742B-EB89A5D69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row: Chevron 18">
            <a:extLst>
              <a:ext uri="{FF2B5EF4-FFF2-40B4-BE49-F238E27FC236}">
                <a16:creationId xmlns:a16="http://schemas.microsoft.com/office/drawing/2014/main" id="{35B5436C-FB6B-163A-86A3-61534DB351EF}"/>
              </a:ext>
            </a:extLst>
          </p:cNvPr>
          <p:cNvSpPr/>
          <p:nvPr/>
        </p:nvSpPr>
        <p:spPr>
          <a:xfrm rot="13500000">
            <a:off x="635531" y="1016502"/>
            <a:ext cx="835200" cy="763200"/>
          </a:xfrm>
          <a:prstGeom prst="chevron">
            <a:avLst>
              <a:gd name="adj" fmla="val 50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2" name="Arrow: Chevron 18">
            <a:extLst>
              <a:ext uri="{FF2B5EF4-FFF2-40B4-BE49-F238E27FC236}">
                <a16:creationId xmlns:a16="http://schemas.microsoft.com/office/drawing/2014/main" id="{79EECC00-E27D-9399-F613-8319780B4B15}"/>
              </a:ext>
            </a:extLst>
          </p:cNvPr>
          <p:cNvSpPr/>
          <p:nvPr/>
        </p:nvSpPr>
        <p:spPr>
          <a:xfrm rot="2700000">
            <a:off x="5706364" y="5634281"/>
            <a:ext cx="835200" cy="763200"/>
          </a:xfrm>
          <a:prstGeom prst="chevron">
            <a:avLst>
              <a:gd name="adj" fmla="val 50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0C163C7F-F37C-91D7-BE33-15DCF354FC73}"/>
              </a:ext>
            </a:extLst>
          </p:cNvPr>
          <p:cNvSpPr/>
          <p:nvPr/>
        </p:nvSpPr>
        <p:spPr>
          <a:xfrm>
            <a:off x="838200" y="1169866"/>
            <a:ext cx="5486400" cy="5042152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7617A8-C328-08CE-9B14-80B53784B514}"/>
              </a:ext>
            </a:extLst>
          </p:cNvPr>
          <p:cNvGrpSpPr/>
          <p:nvPr/>
        </p:nvGrpSpPr>
        <p:grpSpPr>
          <a:xfrm>
            <a:off x="1021080" y="1301615"/>
            <a:ext cx="5193289" cy="1130240"/>
            <a:chOff x="1021080" y="1243018"/>
            <a:chExt cx="5120640" cy="1709490"/>
          </a:xfrm>
        </p:grpSpPr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FED20098-F9CB-AD45-6176-1236B2ECEC79}"/>
                </a:ext>
              </a:extLst>
            </p:cNvPr>
            <p:cNvSpPr/>
            <p:nvPr/>
          </p:nvSpPr>
          <p:spPr>
            <a:xfrm>
              <a:off x="1021080" y="1243018"/>
              <a:ext cx="5029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kern="0" spc="150" dirty="0">
                  <a:latin typeface="Arial Black" panose="020B0A04020102020204" pitchFamily="34" charset="0"/>
                  <a:ea typeface="Arial" pitchFamily="34" charset="-122"/>
                  <a:cs typeface="Arial" pitchFamily="34" charset="-120"/>
                </a:rPr>
                <a:t>DEMANDA POTENCIAL X DEMANDA REAL</a:t>
              </a:r>
            </a:p>
          </p:txBody>
        </p:sp>
        <p:sp>
          <p:nvSpPr>
            <p:cNvPr id="40" name="Text 6">
              <a:extLst>
                <a:ext uri="{FF2B5EF4-FFF2-40B4-BE49-F238E27FC236}">
                  <a16:creationId xmlns:a16="http://schemas.microsoft.com/office/drawing/2014/main" id="{D34E84BE-250A-325A-4217-E72A790CB736}"/>
                </a:ext>
              </a:extLst>
            </p:cNvPr>
            <p:cNvSpPr/>
            <p:nvPr/>
          </p:nvSpPr>
          <p:spPr>
            <a:xfrm>
              <a:off x="1021080" y="1510214"/>
              <a:ext cx="5120640" cy="14422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O mercado de GLP-1 possui uma base potencial massiva, mas a conversão dessa demanda em receita depende de três filtros: cobertura por pagadores, capacidade de pagamento do paciente e permanência no tratamento.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Mesmo com eficácia clínica comprovada, obesidade ainda enfrenta restrições de reembolso em diversos mercados, pois o custo do medicamento é imediato, enquanto os benefícios econômicos aparecem apenas no longo prazo.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O tratamento é crônico e recorrente, elevando o custo acumulado para seguradoras, governos e pacientes.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A economia potencial com menos eventos cardiovasculares, diabetes e complicações metabólicas demora anos para aparecer nos sistemas de saúde.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Efeitos gastrointestinais, preço mensal elevado e recuperação de peso após interrupção podem reduzir a adesão prolongada.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FA60B8B-DDC8-0C52-D876-3EC6855B01C3}"/>
              </a:ext>
            </a:extLst>
          </p:cNvPr>
          <p:cNvGrpSpPr/>
          <p:nvPr/>
        </p:nvGrpSpPr>
        <p:grpSpPr>
          <a:xfrm>
            <a:off x="1053131" y="5108127"/>
            <a:ext cx="5120640" cy="949981"/>
            <a:chOff x="1021080" y="4783504"/>
            <a:chExt cx="5120640" cy="949981"/>
          </a:xfrm>
        </p:grpSpPr>
        <p:sp>
          <p:nvSpPr>
            <p:cNvPr id="45" name="Text 9">
              <a:extLst>
                <a:ext uri="{FF2B5EF4-FFF2-40B4-BE49-F238E27FC236}">
                  <a16:creationId xmlns:a16="http://schemas.microsoft.com/office/drawing/2014/main" id="{DCC71784-6333-36EA-C346-60D89586BC2B}"/>
                </a:ext>
              </a:extLst>
            </p:cNvPr>
            <p:cNvSpPr/>
            <p:nvPr/>
          </p:nvSpPr>
          <p:spPr>
            <a:xfrm>
              <a:off x="1021080" y="4783504"/>
              <a:ext cx="5029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kern="0" spc="150" dirty="0">
                  <a:latin typeface="Arial Black" panose="020B0A04020102020204" pitchFamily="34" charset="0"/>
                  <a:ea typeface="Arial" pitchFamily="34" charset="-122"/>
                  <a:cs typeface="Arial" pitchFamily="34" charset="-120"/>
                </a:rPr>
                <a:t>O IMPACTO NO SETOR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46" name="Text 10">
              <a:extLst>
                <a:ext uri="{FF2B5EF4-FFF2-40B4-BE49-F238E27FC236}">
                  <a16:creationId xmlns:a16="http://schemas.microsoft.com/office/drawing/2014/main" id="{08AE601A-4A00-33AC-EAAD-57E9374A5070}"/>
                </a:ext>
              </a:extLst>
            </p:cNvPr>
            <p:cNvSpPr/>
            <p:nvPr/>
          </p:nvSpPr>
          <p:spPr>
            <a:xfrm>
              <a:off x="1021080" y="5002819"/>
              <a:ext cx="5120640" cy="73066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228600" indent="-22860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A demanda estrutural existe, mas o mercado </a:t>
              </a:r>
              <a:r>
                <a:rPr lang="pt-B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capturável</a:t>
              </a: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 pode crescer mais lentamente que o mercado endereçável teórico. Para as empresas, isso limita volume, pressiona preço líquido e reduz a visibilidade de receita recorrente.</a:t>
              </a: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55F70918-7E1F-A532-248C-0D484A32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039" y="218441"/>
            <a:ext cx="11439617" cy="416270"/>
          </a:xfrm>
        </p:spPr>
        <p:txBody>
          <a:bodyPr/>
          <a:lstStyle/>
          <a:p>
            <a:r>
              <a:rPr lang="pt-BR" b="1" dirty="0"/>
              <a:t>Dependência Estrutural de IFAs: Déficit Crônico na Cadeia Farmacêutica</a:t>
            </a:r>
          </a:p>
        </p:txBody>
      </p:sp>
      <p:sp>
        <p:nvSpPr>
          <p:cNvPr id="15" name="Title 8">
            <a:extLst>
              <a:ext uri="{FF2B5EF4-FFF2-40B4-BE49-F238E27FC236}">
                <a16:creationId xmlns:a16="http://schemas.microsoft.com/office/drawing/2014/main" id="{F6B7E1A8-5955-4CEA-9285-9B3941FEA4C0}"/>
              </a:ext>
            </a:extLst>
          </p:cNvPr>
          <p:cNvSpPr txBox="1">
            <a:spLocks/>
          </p:cNvSpPr>
          <p:nvPr/>
        </p:nvSpPr>
        <p:spPr>
          <a:xfrm>
            <a:off x="13274040" y="645982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sz="1500">
                <a:latin typeface="Arial" panose="020B0604020202020204" pitchFamily="34" charset="0"/>
                <a:cs typeface="Arial" panose="020B0604020202020204" pitchFamily="34" charset="0"/>
              </a:rPr>
              <a:t>O Brasil importa ~90% dos Insumos Farmacêuticos Ativos: concentração em China e Índia cria risco sistêmico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AEE447-B837-3434-1885-4400F4B30648}"/>
              </a:ext>
            </a:extLst>
          </p:cNvPr>
          <p:cNvSpPr txBox="1"/>
          <p:nvPr/>
        </p:nvSpPr>
        <p:spPr>
          <a:xfrm>
            <a:off x="838199" y="6581001"/>
            <a:ext cx="8652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</a:t>
            </a:r>
            <a:r>
              <a:rPr lang="en-US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CBO; Goldman Sachs GLP-1 Market Report; Structure Therapeutics 10-K; Morgan Stanley Research.</a:t>
            </a:r>
            <a:endParaRPr lang="pt-BR" sz="1200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2DF22B-6427-3394-56D7-98A802A5B017}"/>
              </a:ext>
            </a:extLst>
          </p:cNvPr>
          <p:cNvSpPr txBox="1"/>
          <p:nvPr/>
        </p:nvSpPr>
        <p:spPr>
          <a:xfrm>
            <a:off x="-25578" y="6550223"/>
            <a:ext cx="48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839707-66C3-F788-C332-C768945EFDF7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6. Riscos Setoriais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BD114B-2B1E-6EA1-C57C-969A412C4D05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CBFD51-C3D2-6CB5-7C76-39034D8432A9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Problemas relacionados a demanda e o impacto no setor</a:t>
            </a:r>
          </a:p>
        </p:txBody>
      </p:sp>
      <p:sp>
        <p:nvSpPr>
          <p:cNvPr id="7" name="ScoreBody">
            <a:extLst>
              <a:ext uri="{FF2B5EF4-FFF2-40B4-BE49-F238E27FC236}">
                <a16:creationId xmlns:a16="http://schemas.microsoft.com/office/drawing/2014/main" id="{EB86B5BE-83A0-66A9-334F-55D4B2D4150F}"/>
              </a:ext>
            </a:extLst>
          </p:cNvPr>
          <p:cNvSpPr txBox="1"/>
          <p:nvPr/>
        </p:nvSpPr>
        <p:spPr>
          <a:xfrm>
            <a:off x="6689084" y="1218318"/>
            <a:ext cx="4727863" cy="496602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DEMANDA CLÍNICA </a:t>
            </a:r>
            <a:endParaRPr lang="pt-B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coreBody">
            <a:extLst>
              <a:ext uri="{FF2B5EF4-FFF2-40B4-BE49-F238E27FC236}">
                <a16:creationId xmlns:a16="http://schemas.microsoft.com/office/drawing/2014/main" id="{E75EBEF8-C959-B24C-B37A-3BB1B54CFEB3}"/>
              </a:ext>
            </a:extLst>
          </p:cNvPr>
          <p:cNvSpPr txBox="1"/>
          <p:nvPr/>
        </p:nvSpPr>
        <p:spPr>
          <a:xfrm>
            <a:off x="6698381" y="2298562"/>
            <a:ext cx="4727863" cy="496602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COBERTURA RESTRITA E PREÇO ELEVADO</a:t>
            </a:r>
            <a:endParaRPr lang="pt-B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coreBody">
            <a:extLst>
              <a:ext uri="{FF2B5EF4-FFF2-40B4-BE49-F238E27FC236}">
                <a16:creationId xmlns:a16="http://schemas.microsoft.com/office/drawing/2014/main" id="{2BB5FF79-B6C2-DE5F-679A-78E67690AA22}"/>
              </a:ext>
            </a:extLst>
          </p:cNvPr>
          <p:cNvSpPr txBox="1"/>
          <p:nvPr/>
        </p:nvSpPr>
        <p:spPr>
          <a:xfrm>
            <a:off x="6698381" y="3376784"/>
            <a:ext cx="4727863" cy="496602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MENOR ACESSO EFETIVO</a:t>
            </a: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coreBody">
            <a:extLst>
              <a:ext uri="{FF2B5EF4-FFF2-40B4-BE49-F238E27FC236}">
                <a16:creationId xmlns:a16="http://schemas.microsoft.com/office/drawing/2014/main" id="{DA96679D-9526-C261-35B0-17168EF28B9E}"/>
              </a:ext>
            </a:extLst>
          </p:cNvPr>
          <p:cNvSpPr txBox="1"/>
          <p:nvPr/>
        </p:nvSpPr>
        <p:spPr>
          <a:xfrm>
            <a:off x="6698381" y="4455307"/>
            <a:ext cx="4727863" cy="496602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ABANDONO OU BAIXA PERSISTÊNCIA</a:t>
            </a:r>
            <a:b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coreBody">
            <a:extLst>
              <a:ext uri="{FF2B5EF4-FFF2-40B4-BE49-F238E27FC236}">
                <a16:creationId xmlns:a16="http://schemas.microsoft.com/office/drawing/2014/main" id="{74A356DE-4432-0D95-287E-CE24932AF109}"/>
              </a:ext>
            </a:extLst>
          </p:cNvPr>
          <p:cNvSpPr txBox="1"/>
          <p:nvPr/>
        </p:nvSpPr>
        <p:spPr>
          <a:xfrm>
            <a:off x="6698381" y="5535551"/>
            <a:ext cx="4727863" cy="496602"/>
          </a:xfrm>
          <a:prstGeom prst="rect">
            <a:avLst/>
          </a:prstGeom>
          <a:solidFill>
            <a:schemeClr val="bg1"/>
          </a:solidFill>
          <a:ln w="19050">
            <a:solidFill>
              <a:srgbClr val="1A1A2E"/>
            </a:solidFill>
          </a:ln>
          <a:effectLst>
            <a:outerShdw dist="63500" dir="2700000" algn="tl" rotWithShape="0">
              <a:schemeClr val="bg1">
                <a:lumMod val="50000"/>
              </a:schemeClr>
            </a:outerShdw>
          </a:effectLst>
        </p:spPr>
        <p:txBody>
          <a:bodyPr wrap="square" lIns="180000" tIns="120000" rIns="180000" bIns="120000" rtlCol="0">
            <a:noAutofit/>
          </a:bodyPr>
          <a:lstStyle/>
          <a:p>
            <a:pPr algn="ctr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TAM TEÓRICO &gt; TAM CAPTURÁVEL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F78ED8B-5351-C0D5-EE7B-716340EA2EBD}"/>
              </a:ext>
            </a:extLst>
          </p:cNvPr>
          <p:cNvSpPr/>
          <p:nvPr/>
        </p:nvSpPr>
        <p:spPr>
          <a:xfrm>
            <a:off x="8868118" y="1831988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742A4728-6EF9-005A-2E42-D7ACB9BF156F}"/>
              </a:ext>
            </a:extLst>
          </p:cNvPr>
          <p:cNvSpPr/>
          <p:nvPr/>
        </p:nvSpPr>
        <p:spPr>
          <a:xfrm>
            <a:off x="8858821" y="2913786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B9C863D6-4699-1411-BDE8-5CE8BD02AE3E}"/>
              </a:ext>
            </a:extLst>
          </p:cNvPr>
          <p:cNvSpPr/>
          <p:nvPr/>
        </p:nvSpPr>
        <p:spPr>
          <a:xfrm>
            <a:off x="8858821" y="3996392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53569789-B1A8-A7FE-2B47-B0ECDD0D562B}"/>
              </a:ext>
            </a:extLst>
          </p:cNvPr>
          <p:cNvSpPr/>
          <p:nvPr/>
        </p:nvSpPr>
        <p:spPr>
          <a:xfrm>
            <a:off x="8868118" y="5076636"/>
            <a:ext cx="388387" cy="36898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495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14B22-1B12-1ADD-742B-EB89A5D69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row: Chevron 18">
            <a:extLst>
              <a:ext uri="{FF2B5EF4-FFF2-40B4-BE49-F238E27FC236}">
                <a16:creationId xmlns:a16="http://schemas.microsoft.com/office/drawing/2014/main" id="{35B5436C-FB6B-163A-86A3-61534DB351EF}"/>
              </a:ext>
            </a:extLst>
          </p:cNvPr>
          <p:cNvSpPr/>
          <p:nvPr/>
        </p:nvSpPr>
        <p:spPr>
          <a:xfrm rot="13500000">
            <a:off x="635531" y="1016502"/>
            <a:ext cx="835200" cy="763200"/>
          </a:xfrm>
          <a:prstGeom prst="chevron">
            <a:avLst>
              <a:gd name="adj" fmla="val 50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2" name="Arrow: Chevron 18">
            <a:extLst>
              <a:ext uri="{FF2B5EF4-FFF2-40B4-BE49-F238E27FC236}">
                <a16:creationId xmlns:a16="http://schemas.microsoft.com/office/drawing/2014/main" id="{79EECC00-E27D-9399-F613-8319780B4B15}"/>
              </a:ext>
            </a:extLst>
          </p:cNvPr>
          <p:cNvSpPr/>
          <p:nvPr/>
        </p:nvSpPr>
        <p:spPr>
          <a:xfrm rot="2700000">
            <a:off x="5706364" y="5634281"/>
            <a:ext cx="835200" cy="763200"/>
          </a:xfrm>
          <a:prstGeom prst="chevron">
            <a:avLst>
              <a:gd name="adj" fmla="val 506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0C163C7F-F37C-91D7-BE33-15DCF354FC73}"/>
              </a:ext>
            </a:extLst>
          </p:cNvPr>
          <p:cNvSpPr/>
          <p:nvPr/>
        </p:nvSpPr>
        <p:spPr>
          <a:xfrm>
            <a:off x="838200" y="1169866"/>
            <a:ext cx="5486400" cy="5042152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7617A8-C328-08CE-9B14-80B53784B514}"/>
              </a:ext>
            </a:extLst>
          </p:cNvPr>
          <p:cNvGrpSpPr/>
          <p:nvPr/>
        </p:nvGrpSpPr>
        <p:grpSpPr>
          <a:xfrm>
            <a:off x="1021080" y="1301615"/>
            <a:ext cx="5193289" cy="1709490"/>
            <a:chOff x="1021080" y="1243018"/>
            <a:chExt cx="5120640" cy="1709490"/>
          </a:xfrm>
        </p:grpSpPr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FED20098-F9CB-AD45-6176-1236B2ECEC79}"/>
                </a:ext>
              </a:extLst>
            </p:cNvPr>
            <p:cNvSpPr/>
            <p:nvPr/>
          </p:nvSpPr>
          <p:spPr>
            <a:xfrm>
              <a:off x="1021080" y="1243018"/>
              <a:ext cx="5029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pt-BR" sz="1200" b="1" kern="0" spc="150" dirty="0">
                  <a:latin typeface="Arial Black" panose="020B0A04020102020204" pitchFamily="34" charset="0"/>
                  <a:ea typeface="Arial" pitchFamily="34" charset="-122"/>
                  <a:cs typeface="Arial" pitchFamily="34" charset="-120"/>
                </a:rPr>
                <a:t>PATENT CLIFF E O PROBLEMA DO ACESSO</a:t>
              </a:r>
              <a:endParaRPr lang="en-US" sz="1200" b="1" kern="0" spc="150" dirty="0">
                <a:latin typeface="Arial Black" panose="020B0A04020102020204" pitchFamily="34" charset="0"/>
                <a:ea typeface="Arial" pitchFamily="34" charset="-122"/>
                <a:cs typeface="Arial" pitchFamily="34" charset="-120"/>
              </a:endParaRPr>
            </a:p>
          </p:txBody>
        </p:sp>
        <p:sp>
          <p:nvSpPr>
            <p:cNvPr id="40" name="Text 6">
              <a:extLst>
                <a:ext uri="{FF2B5EF4-FFF2-40B4-BE49-F238E27FC236}">
                  <a16:creationId xmlns:a16="http://schemas.microsoft.com/office/drawing/2014/main" id="{D34E84BE-250A-325A-4217-E72A790CB736}"/>
                </a:ext>
              </a:extLst>
            </p:cNvPr>
            <p:cNvSpPr/>
            <p:nvPr/>
          </p:nvSpPr>
          <p:spPr>
            <a:xfrm>
              <a:off x="1021080" y="1510214"/>
              <a:ext cx="5120640" cy="14422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lang="pt-B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patent</a:t>
              </a: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pt-B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cliff</a:t>
              </a: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 não elimina o mercado de GLP-1. Pelo contrário, pode ampliar o acesso ao reduzir preços e permitir entrada de cópias, similares e biossimilares. O risco está na compressão do lucro econômico dos produtos líderes, que hoje ainda dependem de proteção intelectual, escala fabril limitada e forte poder de preço.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A perda de exclusividade muda a lógica competitiva do setor. O crescimento deixa de ser sustentado apenas por inovação protegida e passa a depender de escala industrial, diferenciação clínica, novas formulações e capacidade de migrar pacientes para terapias de próxima geração.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pt-B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A entrada de uma infinidade de genéricos que competiriam com os produtos originais seriam um problema para quem tem a maior parte do lucro baseada nos emagrecedores, que agora não mais teriam poder de preço para investir em inovação e eficácia, o foco agora seria conseguir disputar o preço mais acessível.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FA60B8B-DDC8-0C52-D876-3EC6855B01C3}"/>
              </a:ext>
            </a:extLst>
          </p:cNvPr>
          <p:cNvGrpSpPr/>
          <p:nvPr/>
        </p:nvGrpSpPr>
        <p:grpSpPr>
          <a:xfrm>
            <a:off x="1053131" y="4927152"/>
            <a:ext cx="5120640" cy="949981"/>
            <a:chOff x="1021080" y="4783504"/>
            <a:chExt cx="5120640" cy="949981"/>
          </a:xfrm>
        </p:grpSpPr>
        <p:sp>
          <p:nvSpPr>
            <p:cNvPr id="45" name="Text 9">
              <a:extLst>
                <a:ext uri="{FF2B5EF4-FFF2-40B4-BE49-F238E27FC236}">
                  <a16:creationId xmlns:a16="http://schemas.microsoft.com/office/drawing/2014/main" id="{DCC71784-6333-36EA-C346-60D89586BC2B}"/>
                </a:ext>
              </a:extLst>
            </p:cNvPr>
            <p:cNvSpPr/>
            <p:nvPr/>
          </p:nvSpPr>
          <p:spPr>
            <a:xfrm>
              <a:off x="1021080" y="4783504"/>
              <a:ext cx="5029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kern="0" spc="150" dirty="0">
                  <a:latin typeface="Arial Black" panose="020B0A04020102020204" pitchFamily="34" charset="0"/>
                  <a:ea typeface="Arial" pitchFamily="34" charset="-122"/>
                  <a:cs typeface="Arial" pitchFamily="34" charset="-120"/>
                </a:rPr>
                <a:t>O IMPACTO NO SETOR</a:t>
              </a:r>
              <a:endParaRPr lang="en-US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46" name="Text 10">
              <a:extLst>
                <a:ext uri="{FF2B5EF4-FFF2-40B4-BE49-F238E27FC236}">
                  <a16:creationId xmlns:a16="http://schemas.microsoft.com/office/drawing/2014/main" id="{08AE601A-4A00-33AC-EAAD-57E9374A5070}"/>
                </a:ext>
              </a:extLst>
            </p:cNvPr>
            <p:cNvSpPr/>
            <p:nvPr/>
          </p:nvSpPr>
          <p:spPr>
            <a:xfrm>
              <a:off x="1021080" y="5002819"/>
              <a:ext cx="5120640" cy="73066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228600" indent="-228600" algn="just">
                <a:buFont typeface="Arial" panose="020B0604020202020204" pitchFamily="34" charset="0"/>
                <a:buChar char="•"/>
              </a:pP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O setor pode continuar crescendo em volume, mas com menor rentabilidade por paciente. Para as líderes, o desafio é defender margem antes que a competição por preço transforme um mercado premium em uma categoria mais massificada.</a:t>
              </a: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55F70918-7E1F-A532-248C-0D484A32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039" y="218441"/>
            <a:ext cx="11439617" cy="416270"/>
          </a:xfrm>
        </p:spPr>
        <p:txBody>
          <a:bodyPr/>
          <a:lstStyle/>
          <a:p>
            <a:r>
              <a:rPr lang="pt-BR" b="1" dirty="0"/>
              <a:t>Dependência Estrutural de IFAs: Déficit Crônico na Cadeia Farmacêutica</a:t>
            </a:r>
          </a:p>
        </p:txBody>
      </p:sp>
      <p:sp>
        <p:nvSpPr>
          <p:cNvPr id="15" name="Title 8">
            <a:extLst>
              <a:ext uri="{FF2B5EF4-FFF2-40B4-BE49-F238E27FC236}">
                <a16:creationId xmlns:a16="http://schemas.microsoft.com/office/drawing/2014/main" id="{F6B7E1A8-5955-4CEA-9285-9B3941FEA4C0}"/>
              </a:ext>
            </a:extLst>
          </p:cNvPr>
          <p:cNvSpPr txBox="1">
            <a:spLocks/>
          </p:cNvSpPr>
          <p:nvPr/>
        </p:nvSpPr>
        <p:spPr>
          <a:xfrm>
            <a:off x="13274040" y="645982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sz="1500">
                <a:latin typeface="Arial" panose="020B0604020202020204" pitchFamily="34" charset="0"/>
                <a:cs typeface="Arial" panose="020B0604020202020204" pitchFamily="34" charset="0"/>
              </a:rPr>
              <a:t>O Brasil importa ~90% dos Insumos Farmacêuticos Ativos: concentração em China e Índia cria risco sistêmico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AEE447-B837-3434-1885-4400F4B30648}"/>
              </a:ext>
            </a:extLst>
          </p:cNvPr>
          <p:cNvSpPr txBox="1"/>
          <p:nvPr/>
        </p:nvSpPr>
        <p:spPr>
          <a:xfrm>
            <a:off x="838199" y="6581001"/>
            <a:ext cx="8652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Novo Nordisk 20-F; Novo Nordisk Annual Report; Eli Lilly 10-K; Itaú BBA; ANVISA/INPI.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2DF22B-6427-3394-56D7-98A802A5B017}"/>
              </a:ext>
            </a:extLst>
          </p:cNvPr>
          <p:cNvSpPr txBox="1"/>
          <p:nvPr/>
        </p:nvSpPr>
        <p:spPr>
          <a:xfrm>
            <a:off x="-25578" y="6550223"/>
            <a:ext cx="48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839707-66C3-F788-C332-C768945EFDF7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6. Riscos Setoriais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BD114B-2B1E-6EA1-C57C-969A412C4D05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CBFD51-C3D2-6CB5-7C76-39034D8432A9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Patent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Cliff e acesso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DB5F1AE-CAD5-8EF8-0C11-BF4006383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2078083"/>
              </p:ext>
            </p:extLst>
          </p:nvPr>
        </p:nvGraphicFramePr>
        <p:xfrm>
          <a:off x="6539531" y="2449254"/>
          <a:ext cx="4989496" cy="349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7442BBB7-AE55-7692-A2B7-E5F679AA646E}"/>
              </a:ext>
            </a:extLst>
          </p:cNvPr>
          <p:cNvSpPr/>
          <p:nvPr/>
        </p:nvSpPr>
        <p:spPr>
          <a:xfrm>
            <a:off x="6898210" y="1392770"/>
            <a:ext cx="4345779" cy="965329"/>
          </a:xfrm>
          <a:prstGeom prst="flowChartProcess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hape 4">
            <a:extLst>
              <a:ext uri="{FF2B5EF4-FFF2-40B4-BE49-F238E27FC236}">
                <a16:creationId xmlns:a16="http://schemas.microsoft.com/office/drawing/2014/main" id="{727F04FB-8E33-FCEA-A221-F61FCD515421}"/>
              </a:ext>
            </a:extLst>
          </p:cNvPr>
          <p:cNvSpPr/>
          <p:nvPr/>
        </p:nvSpPr>
        <p:spPr>
          <a:xfrm>
            <a:off x="6825141" y="1301615"/>
            <a:ext cx="4345779" cy="965329"/>
          </a:xfrm>
          <a:prstGeom prst="rect">
            <a:avLst/>
          </a:prstGeom>
          <a:solidFill>
            <a:srgbClr val="E7E6E6"/>
          </a:solidFill>
          <a:ln w="6350">
            <a:solidFill>
              <a:srgbClr val="DDE3ED"/>
            </a:solidFill>
            <a:prstDash val="solid"/>
          </a:ln>
        </p:spPr>
        <p:txBody>
          <a:bodyPr/>
          <a:lstStyle/>
          <a:p>
            <a:pPr algn="just"/>
            <a:r>
              <a:rPr lang="pt-BR" sz="1400" dirty="0"/>
              <a:t>A Eli Lilly e a Novo Nordisk dependem do mercado de emagrecedores. A maior parte da receita de ambas vem desse mercado. A expansão de genéricos com a queda da patente pode pressionar o duopólio.</a:t>
            </a:r>
          </a:p>
        </p:txBody>
      </p:sp>
    </p:spTree>
    <p:extLst>
      <p:ext uri="{BB962C8B-B14F-4D97-AF65-F5344CB8AC3E}">
        <p14:creationId xmlns:p14="http://schemas.microsoft.com/office/powerpoint/2010/main" val="1673158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96EC1-8799-E6A6-7C1D-4D0385EE4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47B13E1-CB6B-F1D0-7C75-479CFB9F0D4D}"/>
              </a:ext>
            </a:extLst>
          </p:cNvPr>
          <p:cNvSpPr/>
          <p:nvPr/>
        </p:nvSpPr>
        <p:spPr>
          <a:xfrm>
            <a:off x="363986" y="1139252"/>
            <a:ext cx="5025620" cy="5147175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2B0D43-DE72-140D-B12A-31EC2C746E38}"/>
              </a:ext>
            </a:extLst>
          </p:cNvPr>
          <p:cNvSpPr/>
          <p:nvPr/>
        </p:nvSpPr>
        <p:spPr>
          <a:xfrm>
            <a:off x="1307592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BA175E-AF35-9BDF-5694-082E5C235255}"/>
              </a:ext>
            </a:extLst>
          </p:cNvPr>
          <p:cNvSpPr/>
          <p:nvPr/>
        </p:nvSpPr>
        <p:spPr>
          <a:xfrm>
            <a:off x="0" y="0"/>
            <a:ext cx="363986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Content Placeholder 14">
            <a:extLst>
              <a:ext uri="{FF2B5EF4-FFF2-40B4-BE49-F238E27FC236}">
                <a16:creationId xmlns:a16="http://schemas.microsoft.com/office/drawing/2014/main" id="{DCAB102B-8893-00C8-EB0D-E24C97B4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FDE1AA3D-F3D0-5A46-7393-04F2D1FF41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1552569"/>
              </p:ext>
            </p:extLst>
          </p:nvPr>
        </p:nvGraphicFramePr>
        <p:xfrm>
          <a:off x="651582" y="1213902"/>
          <a:ext cx="4752671" cy="5072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50B07F62-D941-0305-D887-863FAD146205}"/>
              </a:ext>
            </a:extLst>
          </p:cNvPr>
          <p:cNvSpPr/>
          <p:nvPr/>
        </p:nvSpPr>
        <p:spPr>
          <a:xfrm>
            <a:off x="5582743" y="1303304"/>
            <a:ext cx="5710082" cy="4820400"/>
          </a:xfrm>
          <a:prstGeom prst="rect">
            <a:avLst/>
          </a:prstGeom>
          <a:solidFill>
            <a:srgbClr val="D9D9D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6A93A0-5A6F-A1E4-D153-8EBF96D28D02}"/>
              </a:ext>
            </a:extLst>
          </p:cNvPr>
          <p:cNvSpPr/>
          <p:nvPr/>
        </p:nvSpPr>
        <p:spPr>
          <a:xfrm>
            <a:off x="5666318" y="1386097"/>
            <a:ext cx="5710082" cy="4820400"/>
          </a:xfrm>
          <a:prstGeom prst="rect">
            <a:avLst/>
          </a:prstGeom>
          <a:solidFill>
            <a:srgbClr val="F4F4F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B85002A-C798-3FB6-DEFF-664FC14D55B1}"/>
              </a:ext>
            </a:extLst>
          </p:cNvPr>
          <p:cNvSpPr txBox="1">
            <a:spLocks/>
          </p:cNvSpPr>
          <p:nvPr/>
        </p:nvSpPr>
        <p:spPr>
          <a:xfrm>
            <a:off x="7699529" y="1386097"/>
            <a:ext cx="1593742" cy="256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5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5320B37-5E7C-83F3-715D-0C7D8768DCD4}"/>
              </a:ext>
            </a:extLst>
          </p:cNvPr>
          <p:cNvSpPr txBox="1">
            <a:spLocks/>
          </p:cNvSpPr>
          <p:nvPr/>
        </p:nvSpPr>
        <p:spPr>
          <a:xfrm>
            <a:off x="5804061" y="1682285"/>
            <a:ext cx="5420199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Reembolso e cobertura (M1):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tratamento é caro e crônico. A expansão depende da disposição de seguradoras, governos e empregadores em absorver um custo imediato, enquanto parte da economia médica é apenas no longo prazo.</a:t>
            </a: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Pressão fiscal em saúde (M2):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Em sistemas públicos, a incorporação ampla dos GLP-1 disputa orçamento com outras terapias essenciais, mesmo com benefício clínico.</a:t>
            </a: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Juros e </a:t>
            </a:r>
            <a:r>
              <a:rPr lang="pt-BR" sz="1400" dirty="0" err="1">
                <a:latin typeface="Arial Black" panose="020B0A04020102020204" pitchFamily="34" charset="0"/>
                <a:cs typeface="Arial" panose="020B0604020202020204" pitchFamily="34" charset="0"/>
              </a:rPr>
              <a:t>valuation</a:t>
            </a: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 (M3):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setor negocia com forte componente de expectativa futura. Juros elevados aumentam a taxa de desconto e pressionam os múltiplos.</a:t>
            </a: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Acesso em emergentes (M4):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Brasil, China e outros mercados concentram grande parte da demanda futura, mas dependem de queda de preço, capacidade de pagamento e maior produção para transformar TAM teórico em receita.</a:t>
            </a:r>
          </a:p>
        </p:txBody>
      </p:sp>
      <p:sp>
        <p:nvSpPr>
          <p:cNvPr id="31" name="Flowchart: Manual Operation 30">
            <a:extLst>
              <a:ext uri="{FF2B5EF4-FFF2-40B4-BE49-F238E27FC236}">
                <a16:creationId xmlns:a16="http://schemas.microsoft.com/office/drawing/2014/main" id="{0BCAE60C-99E8-3854-4754-5B0501B80E70}"/>
              </a:ext>
            </a:extLst>
          </p:cNvPr>
          <p:cNvSpPr/>
          <p:nvPr/>
        </p:nvSpPr>
        <p:spPr>
          <a:xfrm rot="16200000">
            <a:off x="5078840" y="1448755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lowchart: Process 31">
            <a:extLst>
              <a:ext uri="{FF2B5EF4-FFF2-40B4-BE49-F238E27FC236}">
                <a16:creationId xmlns:a16="http://schemas.microsoft.com/office/drawing/2014/main" id="{9B7BF6B0-252D-45AF-D560-DA1B4C837F22}"/>
              </a:ext>
            </a:extLst>
          </p:cNvPr>
          <p:cNvSpPr/>
          <p:nvPr/>
        </p:nvSpPr>
        <p:spPr>
          <a:xfrm>
            <a:off x="5388501" y="1307834"/>
            <a:ext cx="194400" cy="4808251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Flowchart: Manual Operation 32">
            <a:extLst>
              <a:ext uri="{FF2B5EF4-FFF2-40B4-BE49-F238E27FC236}">
                <a16:creationId xmlns:a16="http://schemas.microsoft.com/office/drawing/2014/main" id="{A7285490-8669-2335-D091-9F865F4E0D8A}"/>
              </a:ext>
            </a:extLst>
          </p:cNvPr>
          <p:cNvSpPr/>
          <p:nvPr/>
        </p:nvSpPr>
        <p:spPr>
          <a:xfrm rot="16200000">
            <a:off x="5078839" y="5782523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9314DE2-C9C1-3448-4611-7975C70FDB55}"/>
              </a:ext>
            </a:extLst>
          </p:cNvPr>
          <p:cNvSpPr txBox="1">
            <a:spLocks/>
          </p:cNvSpPr>
          <p:nvPr/>
        </p:nvSpPr>
        <p:spPr>
          <a:xfrm>
            <a:off x="7689098" y="1338284"/>
            <a:ext cx="1513623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>
                <a:latin typeface="Arial Black" panose="020B0A04020102020204" pitchFamily="34" charset="0"/>
                <a:cs typeface="Arial" panose="020B0604020202020204" pitchFamily="34" charset="0"/>
              </a:rPr>
              <a:t>Riscos Macro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006E952-353D-4E8A-25BA-36614E6C1CDD}"/>
              </a:ext>
            </a:extLst>
          </p:cNvPr>
          <p:cNvCxnSpPr>
            <a:cxnSpLocks/>
          </p:cNvCxnSpPr>
          <p:nvPr/>
        </p:nvCxnSpPr>
        <p:spPr>
          <a:xfrm>
            <a:off x="5905500" y="1682285"/>
            <a:ext cx="527088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7142493-F2BD-778D-604C-2E241AE39EFF}"/>
              </a:ext>
            </a:extLst>
          </p:cNvPr>
          <p:cNvSpPr txBox="1"/>
          <p:nvPr/>
        </p:nvSpPr>
        <p:spPr>
          <a:xfrm>
            <a:off x="838199" y="6581001"/>
            <a:ext cx="10067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CBO, Goldman Sachs GLP-1 Market Report, Morgan Stanley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IDF Diabetes Atlas 2025, World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Obesity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Atlas 2025.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D91E-1B69-6CA9-92B0-FA73F8260955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6. Riscos Setoriais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14865-F70D-D441-E7C7-D8730A27ADC7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3138E1-978F-A685-F5CF-BA18E33F8F79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Riscos Macroeconômicos: O peso do cenário econômico, regulatório, global e cobertura de tratamento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0309E-5861-6F9F-1965-FC9BB3AF7EDC}"/>
              </a:ext>
            </a:extLst>
          </p:cNvPr>
          <p:cNvSpPr txBox="1"/>
          <p:nvPr/>
        </p:nvSpPr>
        <p:spPr>
          <a:xfrm>
            <a:off x="-26633" y="6550223"/>
            <a:ext cx="435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35179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AFE37-CDFC-821F-E265-243FDC5D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CCF1DD6-FFF3-C174-3047-CC33E644F533}"/>
              </a:ext>
            </a:extLst>
          </p:cNvPr>
          <p:cNvSpPr/>
          <p:nvPr/>
        </p:nvSpPr>
        <p:spPr>
          <a:xfrm>
            <a:off x="363986" y="1139252"/>
            <a:ext cx="5025620" cy="5147175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41BB78B-228D-E7A3-92FA-B6E8DC33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88440" y="218441"/>
            <a:ext cx="10515600" cy="416270"/>
          </a:xfrm>
        </p:spPr>
        <p:txBody>
          <a:bodyPr>
            <a:noAutofit/>
          </a:bodyPr>
          <a:lstStyle/>
          <a:p>
            <a:r>
              <a:rPr lang="pt-BR" sz="2400">
                <a:latin typeface="Arial Black" panose="020B0A04020102020204" pitchFamily="34" charset="0"/>
                <a:cs typeface="Arial" panose="020B0604020202020204" pitchFamily="34" charset="0"/>
              </a:rPr>
              <a:t>Entendendo os Riscos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652A45-5032-000F-2D53-7D3EB893A3CD}"/>
              </a:ext>
            </a:extLst>
          </p:cNvPr>
          <p:cNvSpPr/>
          <p:nvPr/>
        </p:nvSpPr>
        <p:spPr>
          <a:xfrm>
            <a:off x="1414272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CF4FBB-1F82-0FAD-4505-7072ADA2DBE0}"/>
              </a:ext>
            </a:extLst>
          </p:cNvPr>
          <p:cNvSpPr/>
          <p:nvPr/>
        </p:nvSpPr>
        <p:spPr>
          <a:xfrm>
            <a:off x="0" y="0"/>
            <a:ext cx="363986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Content Placeholder 14">
            <a:extLst>
              <a:ext uri="{FF2B5EF4-FFF2-40B4-BE49-F238E27FC236}">
                <a16:creationId xmlns:a16="http://schemas.microsoft.com/office/drawing/2014/main" id="{E3527960-5782-7A2C-5D73-8DFAAA88D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9F0CB80F-18BE-959E-D0B5-C40357128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705338"/>
              </p:ext>
            </p:extLst>
          </p:nvPr>
        </p:nvGraphicFramePr>
        <p:xfrm>
          <a:off x="651582" y="1213902"/>
          <a:ext cx="4752671" cy="5072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itle 1">
            <a:extLst>
              <a:ext uri="{FF2B5EF4-FFF2-40B4-BE49-F238E27FC236}">
                <a16:creationId xmlns:a16="http://schemas.microsoft.com/office/drawing/2014/main" id="{8ED777B9-3322-9FF4-9733-8B8E9300BED4}"/>
              </a:ext>
            </a:extLst>
          </p:cNvPr>
          <p:cNvSpPr txBox="1">
            <a:spLocks/>
          </p:cNvSpPr>
          <p:nvPr/>
        </p:nvSpPr>
        <p:spPr>
          <a:xfrm>
            <a:off x="141884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A disputa por Market Share e a barreira do teto de preços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469EC2-6F62-6C1F-EFAB-F3185A079485}"/>
              </a:ext>
            </a:extLst>
          </p:cNvPr>
          <p:cNvSpPr/>
          <p:nvPr/>
        </p:nvSpPr>
        <p:spPr>
          <a:xfrm>
            <a:off x="5582743" y="1302149"/>
            <a:ext cx="5710082" cy="4821555"/>
          </a:xfrm>
          <a:prstGeom prst="rect">
            <a:avLst/>
          </a:prstGeom>
          <a:solidFill>
            <a:srgbClr val="D9D9D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AE286A-1003-3698-D219-5621E3E87D5C}"/>
              </a:ext>
            </a:extLst>
          </p:cNvPr>
          <p:cNvSpPr/>
          <p:nvPr/>
        </p:nvSpPr>
        <p:spPr>
          <a:xfrm>
            <a:off x="5666318" y="1386097"/>
            <a:ext cx="5710082" cy="4820400"/>
          </a:xfrm>
          <a:prstGeom prst="rect">
            <a:avLst/>
          </a:prstGeom>
          <a:solidFill>
            <a:srgbClr val="F4F4F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B794AE76-1884-9544-C0E5-56CB021F8F59}"/>
              </a:ext>
            </a:extLst>
          </p:cNvPr>
          <p:cNvSpPr txBox="1">
            <a:spLocks/>
          </p:cNvSpPr>
          <p:nvPr/>
        </p:nvSpPr>
        <p:spPr>
          <a:xfrm>
            <a:off x="7699529" y="1386097"/>
            <a:ext cx="1593742" cy="256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5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E35445D-54CC-DE70-1996-F55045FA01C8}"/>
              </a:ext>
            </a:extLst>
          </p:cNvPr>
          <p:cNvSpPr txBox="1">
            <a:spLocks/>
          </p:cNvSpPr>
          <p:nvPr/>
        </p:nvSpPr>
        <p:spPr>
          <a:xfrm>
            <a:off x="5804061" y="1682285"/>
            <a:ext cx="5420199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BR" sz="1400" dirty="0" err="1">
                <a:latin typeface="Arial Black" panose="020B0A04020102020204" pitchFamily="34" charset="0"/>
                <a:cs typeface="Arial" panose="020B0604020202020204" pitchFamily="34" charset="0"/>
              </a:rPr>
              <a:t>Patent</a:t>
            </a: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 Black" panose="020B0A04020102020204" pitchFamily="34" charset="0"/>
                <a:cs typeface="Arial" panose="020B0604020202020204" pitchFamily="34" charset="0"/>
              </a:rPr>
              <a:t>cliff</a:t>
            </a: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 e preço (S1):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perda de exclusividade e a entrada de genéricos, similares ou biossimilares podem ampliar acesso, mas pressionar preço líquido e margens.</a:t>
            </a:r>
          </a:p>
          <a:p>
            <a:pPr algn="just">
              <a:lnSpc>
                <a:spcPts val="2000"/>
              </a:lnSpc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Segurança de classe (S2):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Eventos colaterais adversos relevantes, piora de percepção médica ou questionamentos sobre uso crônico podem afetar toda a categoria de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incretinas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Retenção e abandono (S3):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tese depende de tratamento recorrente. Efeitos gastrointestinais, custo mensal e recuperação de peso após interrupção podem reduzir adesão e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lifetime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1" name="Flowchart: Manual Operation 30">
            <a:extLst>
              <a:ext uri="{FF2B5EF4-FFF2-40B4-BE49-F238E27FC236}">
                <a16:creationId xmlns:a16="http://schemas.microsoft.com/office/drawing/2014/main" id="{658D3E39-D0F8-CCDF-A4B7-2C082DD8B03D}"/>
              </a:ext>
            </a:extLst>
          </p:cNvPr>
          <p:cNvSpPr/>
          <p:nvPr/>
        </p:nvSpPr>
        <p:spPr>
          <a:xfrm rot="16200000">
            <a:off x="5078840" y="1448755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lowchart: Process 31">
            <a:extLst>
              <a:ext uri="{FF2B5EF4-FFF2-40B4-BE49-F238E27FC236}">
                <a16:creationId xmlns:a16="http://schemas.microsoft.com/office/drawing/2014/main" id="{6663AB76-5895-9EFB-9579-1509F7CEDC4A}"/>
              </a:ext>
            </a:extLst>
          </p:cNvPr>
          <p:cNvSpPr/>
          <p:nvPr/>
        </p:nvSpPr>
        <p:spPr>
          <a:xfrm>
            <a:off x="5388501" y="1307834"/>
            <a:ext cx="194400" cy="4808251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Flowchart: Manual Operation 32">
            <a:extLst>
              <a:ext uri="{FF2B5EF4-FFF2-40B4-BE49-F238E27FC236}">
                <a16:creationId xmlns:a16="http://schemas.microsoft.com/office/drawing/2014/main" id="{88159E1E-9DA0-F7CD-28B4-E4F583ECE382}"/>
              </a:ext>
            </a:extLst>
          </p:cNvPr>
          <p:cNvSpPr/>
          <p:nvPr/>
        </p:nvSpPr>
        <p:spPr>
          <a:xfrm rot="16200000">
            <a:off x="5078839" y="5782523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1CCCFC4F-4CA2-DA09-2253-8C49A08E7D24}"/>
              </a:ext>
            </a:extLst>
          </p:cNvPr>
          <p:cNvSpPr txBox="1">
            <a:spLocks/>
          </p:cNvSpPr>
          <p:nvPr/>
        </p:nvSpPr>
        <p:spPr>
          <a:xfrm>
            <a:off x="7637698" y="1338284"/>
            <a:ext cx="1767322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>
                <a:latin typeface="Arial Black" panose="020B0A04020102020204" pitchFamily="34" charset="0"/>
                <a:cs typeface="Arial" panose="020B0604020202020204" pitchFamily="34" charset="0"/>
              </a:rPr>
              <a:t>Riscos Setoriais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2647431-EBB0-A987-06DA-701BE269583B}"/>
              </a:ext>
            </a:extLst>
          </p:cNvPr>
          <p:cNvCxnSpPr>
            <a:cxnSpLocks/>
          </p:cNvCxnSpPr>
          <p:nvPr/>
        </p:nvCxnSpPr>
        <p:spPr>
          <a:xfrm>
            <a:off x="5905500" y="1682285"/>
            <a:ext cx="527088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E66A9B2-EC74-A400-B055-344A30826714}"/>
              </a:ext>
            </a:extLst>
          </p:cNvPr>
          <p:cNvSpPr txBox="1"/>
          <p:nvPr/>
        </p:nvSpPr>
        <p:spPr>
          <a:xfrm>
            <a:off x="838199" y="6581001"/>
            <a:ext cx="9896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Novo Nordisk 20-F, Eli Lilly 10-K,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Therapeutics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10-K, Morgan Stanley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Itaú BBA, ANVISA/INPI.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CEF79-7DD0-827A-C95A-D5A9C75BC003}"/>
              </a:ext>
            </a:extLst>
          </p:cNvPr>
          <p:cNvSpPr txBox="1"/>
          <p:nvPr/>
        </p:nvSpPr>
        <p:spPr>
          <a:xfrm>
            <a:off x="-25578" y="6550223"/>
            <a:ext cx="48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084CB-025A-9479-EBBB-F83C0FDEF187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6. Riscos Setoriais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172AF2-9CA6-7962-05DF-FF9ABE8D14D7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F31823-7EAB-B593-8C3E-AD250A54AE1E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Riscos Setoriais: competição, segurança e problemas com adesão</a:t>
            </a:r>
          </a:p>
        </p:txBody>
      </p:sp>
    </p:spTree>
    <p:extLst>
      <p:ext uri="{BB962C8B-B14F-4D97-AF65-F5344CB8AC3E}">
        <p14:creationId xmlns:p14="http://schemas.microsoft.com/office/powerpoint/2010/main" val="1849252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456DA-AA4D-7F1A-A0EB-E35A19A55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3B29DF1-C57D-7197-686F-F8097EA60FAC}"/>
              </a:ext>
            </a:extLst>
          </p:cNvPr>
          <p:cNvSpPr/>
          <p:nvPr/>
        </p:nvSpPr>
        <p:spPr>
          <a:xfrm>
            <a:off x="363986" y="1139252"/>
            <a:ext cx="5025620" cy="5147175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1D76423-6DE9-3FB5-95C6-244DDC3E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040" y="218441"/>
            <a:ext cx="10515600" cy="416270"/>
          </a:xfrm>
        </p:spPr>
        <p:txBody>
          <a:bodyPr>
            <a:noAutofit/>
          </a:bodyPr>
          <a:lstStyle/>
          <a:p>
            <a:r>
              <a:rPr lang="pt-BR" sz="2400">
                <a:latin typeface="Arial Black" panose="020B0A04020102020204" pitchFamily="34" charset="0"/>
                <a:cs typeface="Arial" panose="020B0604020202020204" pitchFamily="34" charset="0"/>
              </a:rPr>
              <a:t>Entendendo os Riscos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E407A8-ED84-8C89-4DDA-577144091AB1}"/>
              </a:ext>
            </a:extLst>
          </p:cNvPr>
          <p:cNvSpPr/>
          <p:nvPr/>
        </p:nvSpPr>
        <p:spPr>
          <a:xfrm>
            <a:off x="1322832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06298F-F89E-2BFB-DF9C-52BBA363AFBF}"/>
              </a:ext>
            </a:extLst>
          </p:cNvPr>
          <p:cNvSpPr/>
          <p:nvPr/>
        </p:nvSpPr>
        <p:spPr>
          <a:xfrm>
            <a:off x="0" y="0"/>
            <a:ext cx="363986" cy="6858000"/>
          </a:xfrm>
          <a:prstGeom prst="rect">
            <a:avLst/>
          </a:prstGeom>
          <a:gradFill>
            <a:gsLst>
              <a:gs pos="50000">
                <a:schemeClr val="accent1">
                  <a:lumMod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Content Placeholder 14">
            <a:extLst>
              <a:ext uri="{FF2B5EF4-FFF2-40B4-BE49-F238E27FC236}">
                <a16:creationId xmlns:a16="http://schemas.microsoft.com/office/drawing/2014/main" id="{0D91344E-CB03-B449-DEBD-6950CE16B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26" b="9003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2"/>
          <a:stretch>
            <a:fillRect/>
          </a:stretch>
        </p:blipFill>
        <p:spPr>
          <a:xfrm>
            <a:off x="4902" y="169673"/>
            <a:ext cx="310289" cy="307777"/>
          </a:xfrm>
          <a:prstGeom prst="rect">
            <a:avLst/>
          </a:prstGeom>
          <a:noFill/>
        </p:spPr>
      </p:pic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3D73E8F-5DCA-C561-52E1-664776052B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3882143"/>
              </p:ext>
            </p:extLst>
          </p:nvPr>
        </p:nvGraphicFramePr>
        <p:xfrm>
          <a:off x="651582" y="1213902"/>
          <a:ext cx="4752671" cy="5072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itle 1">
            <a:extLst>
              <a:ext uri="{FF2B5EF4-FFF2-40B4-BE49-F238E27FC236}">
                <a16:creationId xmlns:a16="http://schemas.microsoft.com/office/drawing/2014/main" id="{2181933E-53DC-1C92-E203-AB652F0A0805}"/>
              </a:ext>
            </a:extLst>
          </p:cNvPr>
          <p:cNvSpPr txBox="1">
            <a:spLocks/>
          </p:cNvSpPr>
          <p:nvPr/>
        </p:nvSpPr>
        <p:spPr>
          <a:xfrm>
            <a:off x="13274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>
                <a:latin typeface="Arial" panose="020B0604020202020204" pitchFamily="34" charset="0"/>
                <a:cs typeface="Arial" panose="020B0604020202020204" pitchFamily="34" charset="0"/>
              </a:rPr>
              <a:t>O impacto das falhas logísticas e da expansão ineficiente na rentabilidade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E726DC-5ACF-56BE-CCAF-C43CDE5D142F}"/>
              </a:ext>
            </a:extLst>
          </p:cNvPr>
          <p:cNvSpPr/>
          <p:nvPr/>
        </p:nvSpPr>
        <p:spPr>
          <a:xfrm>
            <a:off x="5582743" y="1302149"/>
            <a:ext cx="5710082" cy="4821555"/>
          </a:xfrm>
          <a:prstGeom prst="rect">
            <a:avLst/>
          </a:prstGeom>
          <a:solidFill>
            <a:srgbClr val="D9D9D9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AD932F6-CE49-EE3C-A31E-9BA42A1D12C4}"/>
              </a:ext>
            </a:extLst>
          </p:cNvPr>
          <p:cNvSpPr/>
          <p:nvPr/>
        </p:nvSpPr>
        <p:spPr>
          <a:xfrm>
            <a:off x="5666318" y="1386097"/>
            <a:ext cx="5710082" cy="4820400"/>
          </a:xfrm>
          <a:prstGeom prst="rect">
            <a:avLst/>
          </a:prstGeom>
          <a:solidFill>
            <a:srgbClr val="F4F4F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sz="1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9C23287-DB90-C363-FA6F-9B8D09B61E42}"/>
              </a:ext>
            </a:extLst>
          </p:cNvPr>
          <p:cNvSpPr txBox="1">
            <a:spLocks/>
          </p:cNvSpPr>
          <p:nvPr/>
        </p:nvSpPr>
        <p:spPr>
          <a:xfrm>
            <a:off x="7699529" y="1386097"/>
            <a:ext cx="1593742" cy="256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150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295A3C15-6836-C567-E5FA-91B69BAE46CB}"/>
              </a:ext>
            </a:extLst>
          </p:cNvPr>
          <p:cNvSpPr txBox="1">
            <a:spLocks/>
          </p:cNvSpPr>
          <p:nvPr/>
        </p:nvSpPr>
        <p:spPr>
          <a:xfrm>
            <a:off x="5804061" y="1682285"/>
            <a:ext cx="5420199" cy="4399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 algn="just">
              <a:lnSpc>
                <a:spcPts val="2300"/>
              </a:lnSpc>
              <a:buFont typeface="Wingdings" panose="05000000000000000000" pitchFamily="2" charset="2"/>
              <a:buChar char="§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Manufatura e </a:t>
            </a:r>
            <a:r>
              <a:rPr lang="pt-BR" sz="1400" dirty="0" err="1">
                <a:latin typeface="Arial Black" panose="020B0A04020102020204" pitchFamily="34" charset="0"/>
                <a:cs typeface="Arial" panose="020B0604020202020204" pitchFamily="34" charset="0"/>
              </a:rPr>
              <a:t>supply</a:t>
            </a: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 Black" panose="020B0A04020102020204" pitchFamily="34" charset="0"/>
                <a:cs typeface="Arial" panose="020B0604020202020204" pitchFamily="34" charset="0"/>
              </a:rPr>
              <a:t>chain</a:t>
            </a: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 (O1):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 produção de GLP-1 exige API,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fill-finish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, canetas injetáveis, fornecedores especializados e logística refrigerada. Gargalos industriais, concentração de insumos em fornecedores globais, especialmente na Ásia, restrições geopolíticas podem limitar a oferta mesmo com demanda elevada.</a:t>
            </a:r>
          </a:p>
          <a:p>
            <a:pPr marL="171450" indent="-171450" algn="just">
              <a:lnSpc>
                <a:spcPts val="2300"/>
              </a:lnSpc>
              <a:buFont typeface="Wingdings" panose="05000000000000000000" pitchFamily="2" charset="2"/>
              <a:buChar char="§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ts val="2300"/>
              </a:lnSpc>
              <a:buFont typeface="Wingdings" panose="05000000000000000000" pitchFamily="2" charset="2"/>
              <a:buChar char="§"/>
            </a:pPr>
            <a:r>
              <a:rPr lang="pt-BR" sz="1400" dirty="0">
                <a:latin typeface="Arial Black" panose="020B0A04020102020204" pitchFamily="34" charset="0"/>
                <a:cs typeface="Arial" panose="020B0604020202020204" pitchFamily="34" charset="0"/>
              </a:rPr>
              <a:t>Execução clínica e regulatória (O2):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setor permanece altamente sensível à execução de pipeline. Dados fracos em Fase 3, efeitos adversos, atrasos de aprovação, exigências adicionais de reguladores ou problemas de qualidade podem postergar lançamentos e reduzir o valor presente dos ativos em desenvolvimento. Esse risco é ainda mais relevante nas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biotechs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por falta de receita operacional. </a:t>
            </a:r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373ACA7-24F3-7467-CCD2-87944DB60B92}"/>
              </a:ext>
            </a:extLst>
          </p:cNvPr>
          <p:cNvSpPr/>
          <p:nvPr/>
        </p:nvSpPr>
        <p:spPr>
          <a:xfrm rot="16200000">
            <a:off x="5078840" y="1448755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Flowchart: Process 30">
            <a:extLst>
              <a:ext uri="{FF2B5EF4-FFF2-40B4-BE49-F238E27FC236}">
                <a16:creationId xmlns:a16="http://schemas.microsoft.com/office/drawing/2014/main" id="{A1356AF7-5F7B-C2F0-761F-596A05029AB5}"/>
              </a:ext>
            </a:extLst>
          </p:cNvPr>
          <p:cNvSpPr/>
          <p:nvPr/>
        </p:nvSpPr>
        <p:spPr>
          <a:xfrm>
            <a:off x="5388501" y="1307834"/>
            <a:ext cx="194400" cy="4808251"/>
          </a:xfrm>
          <a:prstGeom prst="flowChartProcess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Flowchart: Manual Operation 31">
            <a:extLst>
              <a:ext uri="{FF2B5EF4-FFF2-40B4-BE49-F238E27FC236}">
                <a16:creationId xmlns:a16="http://schemas.microsoft.com/office/drawing/2014/main" id="{75105168-BF1B-B868-BBDB-05B57B7DE90B}"/>
              </a:ext>
            </a:extLst>
          </p:cNvPr>
          <p:cNvSpPr/>
          <p:nvPr/>
        </p:nvSpPr>
        <p:spPr>
          <a:xfrm rot="16200000">
            <a:off x="5078839" y="5782523"/>
            <a:ext cx="813407" cy="194400"/>
          </a:xfrm>
          <a:prstGeom prst="flowChartManualOperati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CDD112B-54A3-4CA8-6025-07FE92EAE508}"/>
              </a:ext>
            </a:extLst>
          </p:cNvPr>
          <p:cNvSpPr txBox="1">
            <a:spLocks/>
          </p:cNvSpPr>
          <p:nvPr/>
        </p:nvSpPr>
        <p:spPr>
          <a:xfrm>
            <a:off x="7427848" y="1338284"/>
            <a:ext cx="2187022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>
                <a:latin typeface="Arial Black" panose="020B0A04020102020204" pitchFamily="34" charset="0"/>
                <a:cs typeface="Arial" panose="020B0604020202020204" pitchFamily="34" charset="0"/>
              </a:rPr>
              <a:t>Riscos Operacionais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442750-E472-56AA-3323-331058F96654}"/>
              </a:ext>
            </a:extLst>
          </p:cNvPr>
          <p:cNvCxnSpPr>
            <a:cxnSpLocks/>
          </p:cNvCxnSpPr>
          <p:nvPr/>
        </p:nvCxnSpPr>
        <p:spPr>
          <a:xfrm>
            <a:off x="5905500" y="1682285"/>
            <a:ext cx="5270882" cy="0"/>
          </a:xfrm>
          <a:prstGeom prst="line">
            <a:avLst/>
          </a:prstGeom>
          <a:ln w="12700">
            <a:solidFill>
              <a:srgbClr val="B7C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FCE9E96-1EB6-B8F5-4ED5-4188EFCD044B}"/>
              </a:ext>
            </a:extLst>
          </p:cNvPr>
          <p:cNvSpPr txBox="1"/>
          <p:nvPr/>
        </p:nvSpPr>
        <p:spPr>
          <a:xfrm>
            <a:off x="838200" y="6581001"/>
            <a:ext cx="105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Fontes: Novo Nordisk Annual Report, Eli Lilly 10-K, Viking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Therapeutics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10-K,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Therapeutics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10-K, </a:t>
            </a:r>
            <a:r>
              <a:rPr lang="pt-BR" sz="1200" dirty="0" err="1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Amgen</a:t>
            </a:r>
            <a:r>
              <a:rPr lang="pt-BR" sz="12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10-K, Congress.gov.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49B0E1-8B80-697B-8C04-BE72F36EA057}"/>
              </a:ext>
            </a:extLst>
          </p:cNvPr>
          <p:cNvSpPr txBox="1"/>
          <p:nvPr/>
        </p:nvSpPr>
        <p:spPr>
          <a:xfrm>
            <a:off x="-25578" y="6550223"/>
            <a:ext cx="482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68631-A5BC-1B65-AC57-A29318E1B9C5}"/>
              </a:ext>
            </a:extLst>
          </p:cNvPr>
          <p:cNvSpPr/>
          <p:nvPr/>
        </p:nvSpPr>
        <p:spPr>
          <a:xfrm>
            <a:off x="1414272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97F3241-7A8E-AED4-DCE3-B17FB8FC3673}"/>
              </a:ext>
            </a:extLst>
          </p:cNvPr>
          <p:cNvSpPr txBox="1">
            <a:spLocks/>
          </p:cNvSpPr>
          <p:nvPr/>
        </p:nvSpPr>
        <p:spPr>
          <a:xfrm>
            <a:off x="838200" y="230016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cs typeface="Arial" panose="020B0604020202020204" pitchFamily="34" charset="0"/>
              </a:rPr>
              <a:t>6. Riscos Setoriais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811498-B736-88DD-B88B-E69CB452E679}"/>
              </a:ext>
            </a:extLst>
          </p:cNvPr>
          <p:cNvSpPr/>
          <p:nvPr/>
        </p:nvSpPr>
        <p:spPr>
          <a:xfrm>
            <a:off x="792481" y="218441"/>
            <a:ext cx="45719" cy="831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1C5E2A-4B92-539F-296B-BE0241969A63}"/>
              </a:ext>
            </a:extLst>
          </p:cNvPr>
          <p:cNvSpPr txBox="1">
            <a:spLocks/>
          </p:cNvSpPr>
          <p:nvPr/>
        </p:nvSpPr>
        <p:spPr>
          <a:xfrm>
            <a:off x="828040" y="634395"/>
            <a:ext cx="10515600" cy="416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Riscos Operacionais: Cadeia de suprimentos e problemas regulatórios</a:t>
            </a:r>
          </a:p>
        </p:txBody>
      </p:sp>
    </p:spTree>
    <p:extLst>
      <p:ext uri="{BB962C8B-B14F-4D97-AF65-F5344CB8AC3E}">
        <p14:creationId xmlns:p14="http://schemas.microsoft.com/office/powerpoint/2010/main" val="192382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33885</TotalTime>
  <Words>4175</Words>
  <Application>Microsoft Office PowerPoint</Application>
  <PresentationFormat>Widescreen</PresentationFormat>
  <Paragraphs>511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Aptos</vt:lpstr>
      <vt:lpstr>Arial</vt:lpstr>
      <vt:lpstr>Arial </vt:lpstr>
      <vt:lpstr>Arial Black</vt:lpstr>
      <vt:lpstr>Calibri</vt:lpstr>
      <vt:lpstr>Calibri Light</vt:lpstr>
      <vt:lpstr>Wingdings</vt:lpstr>
      <vt:lpstr>Office Theme</vt:lpstr>
      <vt:lpstr>Custom Design</vt:lpstr>
      <vt:lpstr>PowerPoint Presentation</vt:lpstr>
      <vt:lpstr>Disclaimer</vt:lpstr>
      <vt:lpstr>Equipe do Projeto</vt:lpstr>
      <vt:lpstr>Sumário</vt:lpstr>
      <vt:lpstr>O avanço da obesidade e da diabetes pressiona sistemas de saúde, seguradoras e governos, criando incentivo econômico para ampliar a cobertura e reduzir os custos médicos no futuro.</vt:lpstr>
      <vt:lpstr>PowerPoint Presentation</vt:lpstr>
      <vt:lpstr>2. Mercado Global de Emagrecedores</vt:lpstr>
      <vt:lpstr>3. Overview Mercado Brasileiro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Dependência Estrutural de IFAs: Déficit Crônico na Cadeia Farmacêutica</vt:lpstr>
      <vt:lpstr>Dependência Estrutural de IFAs: Déficit Crônico na Cadeia Farmacêutica</vt:lpstr>
      <vt:lpstr>PowerPoint Presentation</vt:lpstr>
      <vt:lpstr>Entendendo os Riscos</vt:lpstr>
      <vt:lpstr>Entendendo os Riscos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Elis Wanderley</dc:creator>
  <cp:lastModifiedBy>Abimael Levi</cp:lastModifiedBy>
  <cp:revision>84</cp:revision>
  <dcterms:created xsi:type="dcterms:W3CDTF">2026-01-29T15:25:59Z</dcterms:created>
  <dcterms:modified xsi:type="dcterms:W3CDTF">2026-06-21T01:32:13Z</dcterms:modified>
</cp:coreProperties>
</file>