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9"/>
  </p:notesMasterIdLst>
  <p:sldIdLst>
    <p:sldId id="257" r:id="rId5"/>
    <p:sldId id="415" r:id="rId6"/>
    <p:sldId id="406" r:id="rId7"/>
    <p:sldId id="277" r:id="rId8"/>
    <p:sldId id="408" r:id="rId9"/>
    <p:sldId id="260" r:id="rId10"/>
    <p:sldId id="409" r:id="rId11"/>
    <p:sldId id="410" r:id="rId12"/>
    <p:sldId id="261" r:id="rId13"/>
    <p:sldId id="411" r:id="rId14"/>
    <p:sldId id="271" r:id="rId15"/>
    <p:sldId id="414" r:id="rId16"/>
    <p:sldId id="412" r:id="rId17"/>
    <p:sldId id="417" r:id="rId18"/>
    <p:sldId id="285" r:id="rId19"/>
    <p:sldId id="286" r:id="rId20"/>
    <p:sldId id="287" r:id="rId21"/>
    <p:sldId id="288" r:id="rId22"/>
    <p:sldId id="289" r:id="rId23"/>
    <p:sldId id="301" r:id="rId24"/>
    <p:sldId id="275" r:id="rId25"/>
    <p:sldId id="294" r:id="rId26"/>
    <p:sldId id="297" r:id="rId27"/>
    <p:sldId id="273" r:id="rId28"/>
    <p:sldId id="402" r:id="rId29"/>
    <p:sldId id="298" r:id="rId30"/>
    <p:sldId id="299" r:id="rId31"/>
    <p:sldId id="300" r:id="rId32"/>
    <p:sldId id="281" r:id="rId33"/>
    <p:sldId id="405" r:id="rId34"/>
    <p:sldId id="290" r:id="rId35"/>
    <p:sldId id="291" r:id="rId36"/>
    <p:sldId id="292" r:id="rId37"/>
    <p:sldId id="404" r:id="rId3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5C5FF7-ADDD-F65F-8248-1DAAC18A9050}" v="60" dt="2026-03-26T09:26:09.017"/>
    <p1510:client id="{B56E2972-A0EC-B856-0B56-4C7FEEE5A2D9}" v="8" dt="2026-03-26T09:16:32.431"/>
    <p1510:client id="{BB4033B6-B982-413F-A9C2-8A95A76D133A}" v="53" dt="2026-03-25T19:04:47.2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27684" autoAdjust="0"/>
  </p:normalViewPr>
  <p:slideViewPr>
    <p:cSldViewPr snapToGrid="0">
      <p:cViewPr varScale="1">
        <p:scale>
          <a:sx n="26" d="100"/>
          <a:sy n="26" d="100"/>
        </p:scale>
        <p:origin x="2837" y="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8FCA60-E9D1-4CD3-B0E0-1964DCA42ABE}" type="datetimeFigureOut">
              <a:rPr lang="nl-NL" smtClean="0"/>
              <a:t>31-3-2026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975E8F-5932-4440-B934-463A8C0195AF}" type="slidenum">
              <a:rPr lang="nl-NL" smtClean="0"/>
              <a:t>‹nr.›</a:t>
            </a:fld>
            <a:endParaRPr lang="nl-NL"/>
          </a:p>
        </p:txBody>
      </p:sp>
    </p:spTree>
    <p:extLst>
      <p:ext uri="{BB962C8B-B14F-4D97-AF65-F5344CB8AC3E}">
        <p14:creationId xmlns:p14="http://schemas.microsoft.com/office/powerpoint/2010/main" val="865437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6975E8F-5932-4440-B934-463A8C0195AF}" type="slidenum">
              <a:rPr lang="nl-NL" smtClean="0"/>
              <a:t>1</a:t>
            </a:fld>
            <a:endParaRPr lang="nl-NL"/>
          </a:p>
        </p:txBody>
      </p:sp>
    </p:spTree>
    <p:extLst>
      <p:ext uri="{BB962C8B-B14F-4D97-AF65-F5344CB8AC3E}">
        <p14:creationId xmlns:p14="http://schemas.microsoft.com/office/powerpoint/2010/main" val="2910313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CBE354A-A7EA-AB42-8828-2051E042DE68}" type="slidenum">
              <a:rPr lang="nl-NL" smtClean="0"/>
              <a:t>12</a:t>
            </a:fld>
            <a:endParaRPr lang="nl-NL"/>
          </a:p>
        </p:txBody>
      </p:sp>
    </p:spTree>
    <p:extLst>
      <p:ext uri="{BB962C8B-B14F-4D97-AF65-F5344CB8AC3E}">
        <p14:creationId xmlns:p14="http://schemas.microsoft.com/office/powerpoint/2010/main" val="2166601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03F46-FCF3-027C-1F0A-0C56F108B44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3643EB3-9FB8-5FF3-4FEA-84760DFFA037}"/>
              </a:ext>
            </a:extLst>
          </p:cNvPr>
          <p:cNvSpPr>
            <a:spLocks noGrp="1" noRot="1" noChangeAspect="1"/>
          </p:cNvSpPr>
          <p:nvPr>
            <p:ph type="sldImg"/>
          </p:nvPr>
        </p:nvSpPr>
        <p:spPr>
          <a:xfrm>
            <a:off x="381000" y="685800"/>
            <a:ext cx="6096000" cy="3429000"/>
          </a:xfrm>
        </p:spPr>
      </p:sp>
      <p:sp>
        <p:nvSpPr>
          <p:cNvPr id="3" name="Tijdelijke aanduiding voor notities 2">
            <a:extLst>
              <a:ext uri="{FF2B5EF4-FFF2-40B4-BE49-F238E27FC236}">
                <a16:creationId xmlns:a16="http://schemas.microsoft.com/office/drawing/2014/main" id="{AF15F1DC-6BEE-74A1-F0F2-5B237BA06706}"/>
              </a:ext>
            </a:extLst>
          </p:cNvPr>
          <p:cNvSpPr>
            <a:spLocks noGrp="1"/>
          </p:cNvSpPr>
          <p:nvPr>
            <p:ph type="body" idx="1"/>
          </p:nvPr>
        </p:nvSpPr>
        <p:spPr/>
        <p:txBody>
          <a:bodyPr/>
          <a:lstStyle/>
          <a:p>
            <a:r>
              <a:rPr lang="nl-NL"/>
              <a:t>Casus 5:VO</a:t>
            </a:r>
          </a:p>
          <a:p>
            <a:r>
              <a:rPr lang="nl-NL"/>
              <a:t>prestatiegericht</a:t>
            </a:r>
          </a:p>
        </p:txBody>
      </p:sp>
      <p:sp>
        <p:nvSpPr>
          <p:cNvPr id="4" name="Tijdelijke aanduiding voor dianummer 3">
            <a:extLst>
              <a:ext uri="{FF2B5EF4-FFF2-40B4-BE49-F238E27FC236}">
                <a16:creationId xmlns:a16="http://schemas.microsoft.com/office/drawing/2014/main" id="{FBC65406-9CFC-93DF-282E-766C8E48D1EC}"/>
              </a:ext>
            </a:extLst>
          </p:cNvPr>
          <p:cNvSpPr>
            <a:spLocks noGrp="1"/>
          </p:cNvSpPr>
          <p:nvPr>
            <p:ph type="sldNum" sz="quarter" idx="5"/>
          </p:nvPr>
        </p:nvSpPr>
        <p:spPr/>
        <p:txBody>
          <a:bodyPr/>
          <a:lstStyle/>
          <a:p>
            <a:fld id="{2CBE354A-A7EA-AB42-8828-2051E042DE68}" type="slidenum">
              <a:rPr lang="nl-NL" smtClean="0"/>
              <a:t>14</a:t>
            </a:fld>
            <a:endParaRPr lang="nl-NL"/>
          </a:p>
        </p:txBody>
      </p:sp>
    </p:spTree>
    <p:extLst>
      <p:ext uri="{BB962C8B-B14F-4D97-AF65-F5344CB8AC3E}">
        <p14:creationId xmlns:p14="http://schemas.microsoft.com/office/powerpoint/2010/main" val="3274037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CBE354A-A7EA-AB42-8828-2051E042DE68}" type="slidenum">
              <a:rPr lang="nl-NL" smtClean="0"/>
              <a:t>15</a:t>
            </a:fld>
            <a:endParaRPr lang="nl-NL"/>
          </a:p>
        </p:txBody>
      </p:sp>
    </p:spTree>
    <p:extLst>
      <p:ext uri="{BB962C8B-B14F-4D97-AF65-F5344CB8AC3E}">
        <p14:creationId xmlns:p14="http://schemas.microsoft.com/office/powerpoint/2010/main" val="23412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CBE354A-A7EA-AB42-8828-2051E042DE68}" type="slidenum">
              <a:rPr lang="nl-NL" smtClean="0"/>
              <a:t>18</a:t>
            </a:fld>
            <a:endParaRPr lang="nl-NL"/>
          </a:p>
        </p:txBody>
      </p:sp>
    </p:spTree>
    <p:extLst>
      <p:ext uri="{BB962C8B-B14F-4D97-AF65-F5344CB8AC3E}">
        <p14:creationId xmlns:p14="http://schemas.microsoft.com/office/powerpoint/2010/main" val="1825814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solidFill>
                <a:srgbClr val="0A0A0A"/>
              </a:solidFill>
            </a:endParaRPr>
          </a:p>
        </p:txBody>
      </p:sp>
      <p:sp>
        <p:nvSpPr>
          <p:cNvPr id="4" name="Tijdelijke aanduiding voor dianummer 3"/>
          <p:cNvSpPr>
            <a:spLocks noGrp="1"/>
          </p:cNvSpPr>
          <p:nvPr>
            <p:ph type="sldNum" sz="quarter" idx="5"/>
          </p:nvPr>
        </p:nvSpPr>
        <p:spPr/>
        <p:txBody>
          <a:bodyPr/>
          <a:lstStyle/>
          <a:p>
            <a:fld id="{36975E8F-5932-4440-B934-463A8C0195AF}" type="slidenum">
              <a:rPr lang="nl-NL" smtClean="0"/>
              <a:t>25</a:t>
            </a:fld>
            <a:endParaRPr lang="nl-NL"/>
          </a:p>
        </p:txBody>
      </p:sp>
    </p:spTree>
    <p:extLst>
      <p:ext uri="{BB962C8B-B14F-4D97-AF65-F5344CB8AC3E}">
        <p14:creationId xmlns:p14="http://schemas.microsoft.com/office/powerpoint/2010/main" val="2901933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latin typeface="Calibri"/>
              <a:ea typeface="Calibri"/>
              <a:cs typeface="Calibri"/>
            </a:endParaRPr>
          </a:p>
        </p:txBody>
      </p:sp>
      <p:sp>
        <p:nvSpPr>
          <p:cNvPr id="4" name="Tijdelijke aanduiding voor dianummer 3"/>
          <p:cNvSpPr>
            <a:spLocks noGrp="1"/>
          </p:cNvSpPr>
          <p:nvPr>
            <p:ph type="sldNum" sz="quarter" idx="5"/>
          </p:nvPr>
        </p:nvSpPr>
        <p:spPr/>
        <p:txBody>
          <a:bodyPr/>
          <a:lstStyle/>
          <a:p>
            <a:fld id="{36975E8F-5932-4440-B934-463A8C0195AF}" type="slidenum">
              <a:rPr lang="nl-NL" smtClean="0"/>
              <a:t>27</a:t>
            </a:fld>
            <a:endParaRPr lang="nl-NL"/>
          </a:p>
        </p:txBody>
      </p:sp>
    </p:spTree>
    <p:extLst>
      <p:ext uri="{BB962C8B-B14F-4D97-AF65-F5344CB8AC3E}">
        <p14:creationId xmlns:p14="http://schemas.microsoft.com/office/powerpoint/2010/main" val="766270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err="1">
                <a:latin typeface="Calibri"/>
                <a:ea typeface="Calibri"/>
                <a:cs typeface="Calibri"/>
              </a:rPr>
              <a:t>Nieuwe</a:t>
            </a:r>
            <a:r>
              <a:rPr lang="en-US">
                <a:latin typeface="Calibri"/>
                <a:ea typeface="Calibri"/>
                <a:cs typeface="Calibri"/>
              </a:rPr>
              <a:t> wet</a:t>
            </a:r>
          </a:p>
        </p:txBody>
      </p:sp>
      <p:sp>
        <p:nvSpPr>
          <p:cNvPr id="4" name="Tijdelijke aanduiding voor dianummer 3"/>
          <p:cNvSpPr>
            <a:spLocks noGrp="1"/>
          </p:cNvSpPr>
          <p:nvPr>
            <p:ph type="sldNum" sz="quarter" idx="5"/>
          </p:nvPr>
        </p:nvSpPr>
        <p:spPr/>
        <p:txBody>
          <a:bodyPr/>
          <a:lstStyle/>
          <a:p>
            <a:fld id="{36975E8F-5932-4440-B934-463A8C0195AF}" type="slidenum">
              <a:rPr lang="nl-NL" smtClean="0"/>
              <a:t>28</a:t>
            </a:fld>
            <a:endParaRPr lang="nl-NL"/>
          </a:p>
        </p:txBody>
      </p:sp>
    </p:spTree>
    <p:extLst>
      <p:ext uri="{BB962C8B-B14F-4D97-AF65-F5344CB8AC3E}">
        <p14:creationId xmlns:p14="http://schemas.microsoft.com/office/powerpoint/2010/main" val="1409262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CBE354A-A7EA-AB42-8828-2051E042DE68}" type="slidenum">
              <a:rPr lang="nl-NL" smtClean="0"/>
              <a:t>29</a:t>
            </a:fld>
            <a:endParaRPr lang="nl-NL"/>
          </a:p>
        </p:txBody>
      </p:sp>
    </p:spTree>
    <p:extLst>
      <p:ext uri="{BB962C8B-B14F-4D97-AF65-F5344CB8AC3E}">
        <p14:creationId xmlns:p14="http://schemas.microsoft.com/office/powerpoint/2010/main" val="37973748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solidFill>
                  <a:srgbClr val="000000"/>
                </a:solidFill>
              </a:rPr>
              <a:t>Casus 3:VO</a:t>
            </a:r>
          </a:p>
          <a:p>
            <a:endParaRPr lang="en-US">
              <a:solidFill>
                <a:srgbClr val="444444"/>
              </a:solidFill>
            </a:endParaRPr>
          </a:p>
          <a:p>
            <a:endParaRPr lang="en-US">
              <a:latin typeface="Calibri"/>
              <a:ea typeface="Calibri"/>
              <a:cs typeface="Calibri"/>
            </a:endParaRPr>
          </a:p>
        </p:txBody>
      </p:sp>
      <p:sp>
        <p:nvSpPr>
          <p:cNvPr id="4" name="Tijdelijke aanduiding voor dianummer 3"/>
          <p:cNvSpPr>
            <a:spLocks noGrp="1"/>
          </p:cNvSpPr>
          <p:nvPr>
            <p:ph type="sldNum" sz="quarter" idx="5"/>
          </p:nvPr>
        </p:nvSpPr>
        <p:spPr/>
        <p:txBody>
          <a:bodyPr/>
          <a:lstStyle/>
          <a:p>
            <a:fld id="{36975E8F-5932-4440-B934-463A8C0195AF}" type="slidenum">
              <a:rPr lang="nl-NL" smtClean="0"/>
              <a:t>30</a:t>
            </a:fld>
            <a:endParaRPr lang="nl-NL"/>
          </a:p>
        </p:txBody>
      </p:sp>
    </p:spTree>
    <p:extLst>
      <p:ext uri="{BB962C8B-B14F-4D97-AF65-F5344CB8AC3E}">
        <p14:creationId xmlns:p14="http://schemas.microsoft.com/office/powerpoint/2010/main" val="17504280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CBE354A-A7EA-AB42-8828-2051E042DE68}" type="slidenum">
              <a:rPr lang="nl-NL" smtClean="0"/>
              <a:t>31</a:t>
            </a:fld>
            <a:endParaRPr lang="nl-NL"/>
          </a:p>
        </p:txBody>
      </p:sp>
    </p:spTree>
    <p:extLst>
      <p:ext uri="{BB962C8B-B14F-4D97-AF65-F5344CB8AC3E}">
        <p14:creationId xmlns:p14="http://schemas.microsoft.com/office/powerpoint/2010/main" val="2765042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2075" y="744538"/>
            <a:ext cx="6615113" cy="3722687"/>
          </a:xfrm>
        </p:spPr>
      </p:sp>
      <p:sp>
        <p:nvSpPr>
          <p:cNvPr id="3" name="Tijdelijke aanduiding voor notities 2"/>
          <p:cNvSpPr>
            <a:spLocks noGrp="1"/>
          </p:cNvSpPr>
          <p:nvPr>
            <p:ph type="body" idx="1"/>
          </p:nvPr>
        </p:nvSpPr>
        <p:spPr/>
        <p:txBody>
          <a:bodyPr/>
          <a:lstStyle/>
          <a:p>
            <a:r>
              <a:rPr lang="nl-NL"/>
              <a:t>Lang niet compleet, maar een greep uit wat we doen</a:t>
            </a:r>
          </a:p>
        </p:txBody>
      </p:sp>
      <p:sp>
        <p:nvSpPr>
          <p:cNvPr id="4" name="Tijdelijke aanduiding voor dianummer 3"/>
          <p:cNvSpPr>
            <a:spLocks noGrp="1"/>
          </p:cNvSpPr>
          <p:nvPr>
            <p:ph type="sldNum" sz="quarter" idx="5"/>
          </p:nvPr>
        </p:nvSpPr>
        <p:spPr/>
        <p:txBody>
          <a:bodyPr/>
          <a:lstStyle/>
          <a:p>
            <a:fld id="{8DEE0B6B-7292-4E2B-80A8-4B635BA28BEC}" type="slidenum">
              <a:rPr lang="nl-NL" smtClean="0"/>
              <a:t>2</a:t>
            </a:fld>
            <a:endParaRPr lang="nl-NL"/>
          </a:p>
        </p:txBody>
      </p:sp>
    </p:spTree>
    <p:extLst>
      <p:ext uri="{BB962C8B-B14F-4D97-AF65-F5344CB8AC3E}">
        <p14:creationId xmlns:p14="http://schemas.microsoft.com/office/powerpoint/2010/main" val="9654115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latin typeface="Calibri"/>
              <a:ea typeface="Calibri"/>
              <a:cs typeface="Calibri"/>
            </a:endParaRPr>
          </a:p>
        </p:txBody>
      </p:sp>
      <p:sp>
        <p:nvSpPr>
          <p:cNvPr id="4" name="Tijdelijke aanduiding voor dianummer 3"/>
          <p:cNvSpPr>
            <a:spLocks noGrp="1"/>
          </p:cNvSpPr>
          <p:nvPr>
            <p:ph type="sldNum" sz="quarter" idx="5"/>
          </p:nvPr>
        </p:nvSpPr>
        <p:spPr/>
        <p:txBody>
          <a:bodyPr/>
          <a:lstStyle/>
          <a:p>
            <a:fld id="{36975E8F-5932-4440-B934-463A8C0195AF}" type="slidenum">
              <a:rPr lang="nl-NL" smtClean="0"/>
              <a:t>32</a:t>
            </a:fld>
            <a:endParaRPr lang="nl-NL"/>
          </a:p>
        </p:txBody>
      </p:sp>
    </p:spTree>
    <p:extLst>
      <p:ext uri="{BB962C8B-B14F-4D97-AF65-F5344CB8AC3E}">
        <p14:creationId xmlns:p14="http://schemas.microsoft.com/office/powerpoint/2010/main" val="1721514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t> Laten </a:t>
            </a:r>
            <a:r>
              <a:rPr lang="en-US" err="1"/>
              <a:t>schrijven</a:t>
            </a:r>
            <a:r>
              <a:rPr lang="en-US"/>
              <a:t> op </a:t>
            </a:r>
            <a:r>
              <a:rPr lang="en-US" err="1"/>
              <a:t>post-its</a:t>
            </a:r>
            <a:r>
              <a:rPr lang="en-US"/>
              <a:t> en dan </a:t>
            </a:r>
            <a:r>
              <a:rPr lang="en-US" err="1"/>
              <a:t>bij</a:t>
            </a:r>
            <a:r>
              <a:rPr lang="en-US"/>
              <a:t> </a:t>
            </a:r>
            <a:r>
              <a:rPr lang="en-US" err="1"/>
              <a:t>elkaar</a:t>
            </a:r>
            <a:r>
              <a:rPr lang="en-US"/>
              <a:t> </a:t>
            </a:r>
            <a:r>
              <a:rPr lang="en-US" err="1"/>
              <a:t>plakken</a:t>
            </a:r>
            <a:r>
              <a:rPr lang="en-US"/>
              <a:t> en dan </a:t>
            </a:r>
            <a:r>
              <a:rPr lang="en-US" err="1"/>
              <a:t>plenair</a:t>
            </a:r>
            <a:endParaRPr lang="en-US"/>
          </a:p>
        </p:txBody>
      </p:sp>
      <p:sp>
        <p:nvSpPr>
          <p:cNvPr id="4" name="Tijdelijke aanduiding voor dianummer 3"/>
          <p:cNvSpPr>
            <a:spLocks noGrp="1"/>
          </p:cNvSpPr>
          <p:nvPr>
            <p:ph type="sldNum" sz="quarter" idx="5"/>
          </p:nvPr>
        </p:nvSpPr>
        <p:spPr/>
        <p:txBody>
          <a:bodyPr/>
          <a:lstStyle/>
          <a:p>
            <a:fld id="{36975E8F-5932-4440-B934-463A8C0195AF}" type="slidenum">
              <a:rPr lang="nl-NL" smtClean="0"/>
              <a:t>3</a:t>
            </a:fld>
            <a:endParaRPr lang="nl-NL"/>
          </a:p>
        </p:txBody>
      </p:sp>
    </p:spTree>
    <p:extLst>
      <p:ext uri="{BB962C8B-B14F-4D97-AF65-F5344CB8AC3E}">
        <p14:creationId xmlns:p14="http://schemas.microsoft.com/office/powerpoint/2010/main" val="2532443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6975E8F-5932-4440-B934-463A8C0195AF}" type="slidenum">
              <a:rPr lang="nl-NL" smtClean="0"/>
              <a:t>4</a:t>
            </a:fld>
            <a:endParaRPr lang="nl-NL"/>
          </a:p>
        </p:txBody>
      </p:sp>
    </p:spTree>
    <p:extLst>
      <p:ext uri="{BB962C8B-B14F-4D97-AF65-F5344CB8AC3E}">
        <p14:creationId xmlns:p14="http://schemas.microsoft.com/office/powerpoint/2010/main" val="417334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latin typeface="Calibri"/>
              <a:ea typeface="Calibri"/>
              <a:cs typeface="Calibri"/>
            </a:endParaRPr>
          </a:p>
        </p:txBody>
      </p:sp>
      <p:sp>
        <p:nvSpPr>
          <p:cNvPr id="4" name="Tijdelijke aanduiding voor dianummer 3"/>
          <p:cNvSpPr>
            <a:spLocks noGrp="1"/>
          </p:cNvSpPr>
          <p:nvPr>
            <p:ph type="sldNum" sz="quarter" idx="5"/>
          </p:nvPr>
        </p:nvSpPr>
        <p:spPr/>
        <p:txBody>
          <a:bodyPr/>
          <a:lstStyle/>
          <a:p>
            <a:fld id="{36975E8F-5932-4440-B934-463A8C0195AF}" type="slidenum">
              <a:rPr lang="nl-NL" smtClean="0"/>
              <a:t>5</a:t>
            </a:fld>
            <a:endParaRPr lang="nl-NL"/>
          </a:p>
        </p:txBody>
      </p:sp>
    </p:spTree>
    <p:extLst>
      <p:ext uri="{BB962C8B-B14F-4D97-AF65-F5344CB8AC3E}">
        <p14:creationId xmlns:p14="http://schemas.microsoft.com/office/powerpoint/2010/main" val="345752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6975E8F-5932-4440-B934-463A8C0195AF}" type="slidenum">
              <a:rPr lang="nl-NL" smtClean="0"/>
              <a:t>6</a:t>
            </a:fld>
            <a:endParaRPr lang="nl-NL"/>
          </a:p>
        </p:txBody>
      </p:sp>
    </p:spTree>
    <p:extLst>
      <p:ext uri="{BB962C8B-B14F-4D97-AF65-F5344CB8AC3E}">
        <p14:creationId xmlns:p14="http://schemas.microsoft.com/office/powerpoint/2010/main" val="2661724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6975E8F-5932-4440-B934-463A8C0195AF}" type="slidenum">
              <a:rPr lang="nl-NL" smtClean="0"/>
              <a:t>8</a:t>
            </a:fld>
            <a:endParaRPr lang="nl-NL"/>
          </a:p>
        </p:txBody>
      </p:sp>
    </p:spTree>
    <p:extLst>
      <p:ext uri="{BB962C8B-B14F-4D97-AF65-F5344CB8AC3E}">
        <p14:creationId xmlns:p14="http://schemas.microsoft.com/office/powerpoint/2010/main" val="417441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6975E8F-5932-4440-B934-463A8C0195AF}" type="slidenum">
              <a:rPr lang="nl-NL" smtClean="0"/>
              <a:t>9</a:t>
            </a:fld>
            <a:endParaRPr lang="nl-NL"/>
          </a:p>
        </p:txBody>
      </p:sp>
    </p:spTree>
    <p:extLst>
      <p:ext uri="{BB962C8B-B14F-4D97-AF65-F5344CB8AC3E}">
        <p14:creationId xmlns:p14="http://schemas.microsoft.com/office/powerpoint/2010/main" val="782183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latin typeface="Calibri"/>
              <a:ea typeface="Calibri"/>
              <a:cs typeface="Calibri"/>
            </a:endParaRPr>
          </a:p>
        </p:txBody>
      </p:sp>
      <p:sp>
        <p:nvSpPr>
          <p:cNvPr id="4" name="Tijdelijke aanduiding voor dianummer 3"/>
          <p:cNvSpPr>
            <a:spLocks noGrp="1"/>
          </p:cNvSpPr>
          <p:nvPr>
            <p:ph type="sldNum" sz="quarter" idx="5"/>
          </p:nvPr>
        </p:nvSpPr>
        <p:spPr/>
        <p:txBody>
          <a:bodyPr/>
          <a:lstStyle/>
          <a:p>
            <a:fld id="{36975E8F-5932-4440-B934-463A8C0195AF}" type="slidenum">
              <a:rPr lang="nl-NL" smtClean="0"/>
              <a:t>11</a:t>
            </a:fld>
            <a:endParaRPr lang="nl-NL"/>
          </a:p>
        </p:txBody>
      </p:sp>
    </p:spTree>
    <p:extLst>
      <p:ext uri="{BB962C8B-B14F-4D97-AF65-F5344CB8AC3E}">
        <p14:creationId xmlns:p14="http://schemas.microsoft.com/office/powerpoint/2010/main" val="3850574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endParaRPr lang="de-DE"/>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31.03.2026</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4249299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31.03.2026</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515967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endParaRPr lang="de-DE"/>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31.03.2026</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231119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31.03.2026</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885912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endParaRPr lang="de-DE"/>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CA953BDC-9EAE-49FE-9892-958C9F845175}" type="datetimeFigureOut">
              <a:rPr lang="de-DE" smtClean="0"/>
              <a:t>31.03.2026</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843495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5" name="Tijdelijke aanduiding voor datum 4"/>
          <p:cNvSpPr>
            <a:spLocks noGrp="1"/>
          </p:cNvSpPr>
          <p:nvPr>
            <p:ph type="dt" sz="half" idx="10"/>
          </p:nvPr>
        </p:nvSpPr>
        <p:spPr/>
        <p:txBody>
          <a:bodyPr/>
          <a:lstStyle/>
          <a:p>
            <a:fld id="{CA953BDC-9EAE-49FE-9892-958C9F845175}" type="datetimeFigureOut">
              <a:rPr lang="de-DE" smtClean="0"/>
              <a:t>31.03.2026</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957811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endParaRPr lang="de-DE"/>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7" name="Tijdelijke aanduiding voor datum 6"/>
          <p:cNvSpPr>
            <a:spLocks noGrp="1"/>
          </p:cNvSpPr>
          <p:nvPr>
            <p:ph type="dt" sz="half" idx="10"/>
          </p:nvPr>
        </p:nvSpPr>
        <p:spPr/>
        <p:txBody>
          <a:bodyPr/>
          <a:lstStyle/>
          <a:p>
            <a:fld id="{CA953BDC-9EAE-49FE-9892-958C9F845175}" type="datetimeFigureOut">
              <a:rPr lang="de-DE" smtClean="0"/>
              <a:t>31.03.2026</a:t>
            </a:fld>
            <a:endParaRPr lang="de-DE"/>
          </a:p>
        </p:txBody>
      </p:sp>
      <p:sp>
        <p:nvSpPr>
          <p:cNvPr id="8" name="Tijdelijke aanduiding voor voettekst 7"/>
          <p:cNvSpPr>
            <a:spLocks noGrp="1"/>
          </p:cNvSpPr>
          <p:nvPr>
            <p:ph type="ftr" sz="quarter" idx="11"/>
          </p:nvPr>
        </p:nvSpPr>
        <p:spPr/>
        <p:txBody>
          <a:bodyPr/>
          <a:lstStyle/>
          <a:p>
            <a:endParaRPr lang="de-DE"/>
          </a:p>
        </p:txBody>
      </p:sp>
      <p:sp>
        <p:nvSpPr>
          <p:cNvPr id="9" name="Tijdelijke aanduiding voor dianummer 8"/>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4148315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datum 2"/>
          <p:cNvSpPr>
            <a:spLocks noGrp="1"/>
          </p:cNvSpPr>
          <p:nvPr>
            <p:ph type="dt" sz="half" idx="10"/>
          </p:nvPr>
        </p:nvSpPr>
        <p:spPr/>
        <p:txBody>
          <a:bodyPr/>
          <a:lstStyle/>
          <a:p>
            <a:fld id="{CA953BDC-9EAE-49FE-9892-958C9F845175}" type="datetimeFigureOut">
              <a:rPr lang="de-DE" smtClean="0"/>
              <a:t>31.03.2026</a:t>
            </a:fld>
            <a:endParaRPr lang="de-DE"/>
          </a:p>
        </p:txBody>
      </p:sp>
      <p:sp>
        <p:nvSpPr>
          <p:cNvPr id="4" name="Tijdelijke aanduiding voor voettekst 3"/>
          <p:cNvSpPr>
            <a:spLocks noGrp="1"/>
          </p:cNvSpPr>
          <p:nvPr>
            <p:ph type="ftr" sz="quarter" idx="11"/>
          </p:nvPr>
        </p:nvSpPr>
        <p:spPr/>
        <p:txBody>
          <a:bodyPr/>
          <a:lstStyle/>
          <a:p>
            <a:endParaRPr lang="de-DE"/>
          </a:p>
        </p:txBody>
      </p:sp>
      <p:sp>
        <p:nvSpPr>
          <p:cNvPr id="5" name="Tijdelijke aanduiding voor dianummer 4"/>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937782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A953BDC-9EAE-49FE-9892-958C9F845175}" type="datetimeFigureOut">
              <a:rPr lang="de-DE" smtClean="0"/>
              <a:t>31.03.2026</a:t>
            </a:fld>
            <a:endParaRPr lang="de-DE"/>
          </a:p>
        </p:txBody>
      </p:sp>
      <p:sp>
        <p:nvSpPr>
          <p:cNvPr id="3" name="Tijdelijke aanduiding voor voettekst 2"/>
          <p:cNvSpPr>
            <a:spLocks noGrp="1"/>
          </p:cNvSpPr>
          <p:nvPr>
            <p:ph type="ftr" sz="quarter" idx="11"/>
          </p:nvPr>
        </p:nvSpPr>
        <p:spPr/>
        <p:txBody>
          <a:bodyPr/>
          <a:lstStyle/>
          <a:p>
            <a:endParaRPr lang="de-DE"/>
          </a:p>
        </p:txBody>
      </p:sp>
      <p:sp>
        <p:nvSpPr>
          <p:cNvPr id="4" name="Tijdelijke aanduiding voor dianummer 3"/>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349604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de-DE"/>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953BDC-9EAE-49FE-9892-958C9F845175}" type="datetimeFigureOut">
              <a:rPr lang="de-DE" smtClean="0"/>
              <a:t>31.03.2026</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2568389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de-DE"/>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953BDC-9EAE-49FE-9892-958C9F845175}" type="datetimeFigureOut">
              <a:rPr lang="de-DE" smtClean="0"/>
              <a:t>31.03.2026</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84292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endParaRPr lang="de-DE"/>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A953BDC-9EAE-49FE-9892-958C9F845175}" type="datetimeFigureOut">
              <a:rPr lang="de-DE" smtClean="0"/>
              <a:t>31.03.2026</a:t>
            </a:fld>
            <a:endParaRPr lang="de-DE"/>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D814C8-F66B-4915-9FEC-D62A1DED085F}" type="slidenum">
              <a:rPr lang="de-DE" smtClean="0"/>
              <a:t>‹nr.›</a:t>
            </a:fld>
            <a:endParaRPr lang="de-DE"/>
          </a:p>
        </p:txBody>
      </p:sp>
    </p:spTree>
    <p:extLst>
      <p:ext uri="{BB962C8B-B14F-4D97-AF65-F5344CB8AC3E}">
        <p14:creationId xmlns:p14="http://schemas.microsoft.com/office/powerpoint/2010/main" val="17105468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schoolenveiligheid.nl/"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Tijdelijke aanduiding voor inhoud 3" descr="Afbeelding met kleding, Menselijk gezicht, persoon, tekenfilm&#10;&#10;Door AI gegenereerde inhoud is mogelijk onjuist.">
            <a:extLst>
              <a:ext uri="{FF2B5EF4-FFF2-40B4-BE49-F238E27FC236}">
                <a16:creationId xmlns:a16="http://schemas.microsoft.com/office/drawing/2014/main" id="{78ED53D6-D865-2A71-74E8-ABADC4640155}"/>
              </a:ext>
            </a:extLst>
          </p:cNvPr>
          <p:cNvPicPr>
            <a:picLocks noChangeAspect="1"/>
          </p:cNvPicPr>
          <p:nvPr/>
        </p:nvPicPr>
        <p:blipFill>
          <a:blip r:embed="rId3"/>
          <a:srcRect r="1" b="29255"/>
          <a:stretch/>
        </p:blipFill>
        <p:spPr>
          <a:xfrm>
            <a:off x="1"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262114D-A1CD-7714-8CAA-E94BD822CEAE}"/>
              </a:ext>
            </a:extLst>
          </p:cNvPr>
          <p:cNvSpPr>
            <a:spLocks noGrp="1"/>
          </p:cNvSpPr>
          <p:nvPr>
            <p:ph type="title"/>
          </p:nvPr>
        </p:nvSpPr>
        <p:spPr>
          <a:xfrm>
            <a:off x="8294256" y="365125"/>
            <a:ext cx="3546762" cy="2211820"/>
          </a:xfrm>
        </p:spPr>
        <p:txBody>
          <a:bodyPr>
            <a:normAutofit/>
          </a:bodyPr>
          <a:lstStyle/>
          <a:p>
            <a:r>
              <a:rPr lang="nl-NL" sz="2800" b="1" dirty="0">
                <a:solidFill>
                  <a:srgbClr val="000000"/>
                </a:solidFill>
                <a:latin typeface="Calibri"/>
                <a:ea typeface="Calibri"/>
                <a:cs typeface="Calibri"/>
              </a:rPr>
              <a:t>Ouders als partner in schoolveiligheid</a:t>
            </a:r>
            <a:endParaRPr lang="nl-NL" sz="2800" b="1" dirty="0">
              <a:latin typeface="Calibri"/>
              <a:ea typeface="Calibri"/>
              <a:cs typeface="Calibri"/>
            </a:endParaRPr>
          </a:p>
        </p:txBody>
      </p:sp>
      <p:pic>
        <p:nvPicPr>
          <p:cNvPr id="3" name="Tijdelijke aanduiding voor inhoud 2" descr="Afbeelding met Graphics, Lettertype, schermopname, grafische vormgeving&#10;&#10;Door AI gegenereerde inhoud is mogelijk onjuist.">
            <a:extLst>
              <a:ext uri="{FF2B5EF4-FFF2-40B4-BE49-F238E27FC236}">
                <a16:creationId xmlns:a16="http://schemas.microsoft.com/office/drawing/2014/main" id="{7D62AE6D-CD6F-C6F9-2F65-B73E9737A965}"/>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8294256" y="3740531"/>
            <a:ext cx="3822700" cy="2752344"/>
          </a:xfrm>
          <a:prstGeom prst="rect">
            <a:avLst/>
          </a:prstGeom>
        </p:spPr>
      </p:pic>
    </p:spTree>
    <p:extLst>
      <p:ext uri="{BB962C8B-B14F-4D97-AF65-F5344CB8AC3E}">
        <p14:creationId xmlns:p14="http://schemas.microsoft.com/office/powerpoint/2010/main" val="4212279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3C8D576D-013E-7D05-3879-73F5E774ABDE}"/>
              </a:ext>
            </a:extLst>
          </p:cNvPr>
          <p:cNvSpPr txBox="1"/>
          <p:nvPr/>
        </p:nvSpPr>
        <p:spPr>
          <a:xfrm>
            <a:off x="847725" y="1473200"/>
            <a:ext cx="8093075" cy="49552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lnSpc>
                <a:spcPts val="1569"/>
              </a:lnSpc>
              <a:buFont typeface="Calibri,Aptos"/>
              <a:buAutoNum type="arabicPeriod"/>
            </a:pPr>
            <a:r>
              <a:rPr lang="nl-NL" b="1">
                <a:latin typeface="Calibri"/>
                <a:ea typeface="Calibri"/>
                <a:cs typeface="Calibri"/>
              </a:rPr>
              <a:t>Verschillende opvattingen</a:t>
            </a:r>
            <a:r>
              <a:rPr lang="nl-NL">
                <a:latin typeface="Calibri"/>
                <a:ea typeface="Calibri"/>
                <a:cs typeface="Calibri"/>
              </a:rPr>
              <a:t>: Ouders en school kunnen uiteenlopende visies hebben op opvoeding en onderwijs, wat kan leiden tot spanningen of zorgen, vooral rondom gevoelige onderwerpen zoals bijvoorbeeld relaties en seksualiteit. Dit hangt samen met verschillende normen, waarden en opvattingen die mensen meekrijgen vanuit bijvoorbeeld hun opvoeding, religie en cultuur. Maar je kunt ervan uitgaan dat iedere ouder het beste met diens kind voor heeft. Wat ‘het beste’ is daar kun je anders over denken.  </a:t>
            </a:r>
          </a:p>
          <a:p>
            <a:pPr marL="228600" lvl="0" indent="-228600">
              <a:lnSpc>
                <a:spcPts val="1569"/>
              </a:lnSpc>
              <a:buAutoNum type="arabicPeriod"/>
            </a:pPr>
            <a:endParaRPr lang="nl-NL">
              <a:latin typeface="Calibri"/>
              <a:ea typeface="Calibri"/>
              <a:cs typeface="Calibri"/>
            </a:endParaRPr>
          </a:p>
          <a:p>
            <a:pPr marL="228600" indent="-228600">
              <a:lnSpc>
                <a:spcPts val="1569"/>
              </a:lnSpc>
              <a:buFont typeface="Calibri,Aptos"/>
              <a:buAutoNum type="arabicPeriod" startAt="2"/>
            </a:pPr>
            <a:r>
              <a:rPr lang="nl-NL" b="1">
                <a:latin typeface="Calibri"/>
                <a:ea typeface="Calibri"/>
                <a:cs typeface="Calibri"/>
              </a:rPr>
              <a:t>Agressie vanuit ouders</a:t>
            </a:r>
            <a:r>
              <a:rPr lang="nl-NL">
                <a:latin typeface="Calibri"/>
                <a:ea typeface="Calibri"/>
                <a:cs typeface="Calibri"/>
              </a:rPr>
              <a:t>: Scholen ervaren een toenemende mate van agressie door ouders. Het gaat dan in de meeste gevallen om verbale agressie/ intimidatie door ouders. Dit leidt er o.a. toe dat leraren het contact met ouders soms spannend vinden en al vanuit een bepaalde bril naar ouders kijken en reageren. </a:t>
            </a:r>
          </a:p>
          <a:p>
            <a:pPr marL="228600" lvl="0" indent="-228600">
              <a:lnSpc>
                <a:spcPts val="1569"/>
              </a:lnSpc>
              <a:buAutoNum type="arabicPeriod" startAt="2"/>
            </a:pPr>
            <a:endParaRPr/>
          </a:p>
          <a:p>
            <a:pPr marL="228600" lvl="0" indent="-228600" rtl="0">
              <a:lnSpc>
                <a:spcPts val="1569"/>
              </a:lnSpc>
              <a:buFont typeface="Calibri,Aptos"/>
              <a:buAutoNum type="arabicPeriod" startAt="3"/>
            </a:pPr>
            <a:r>
              <a:rPr lang="nl-NL" b="1">
                <a:latin typeface="Calibri"/>
                <a:ea typeface="Calibri"/>
                <a:cs typeface="Calibri"/>
              </a:rPr>
              <a:t>Betrokkenheid en bereikbaarheid van ouders</a:t>
            </a:r>
            <a:r>
              <a:rPr lang="nl-NL">
                <a:latin typeface="Calibri"/>
                <a:ea typeface="Calibri"/>
                <a:cs typeface="Calibri"/>
              </a:rPr>
              <a:t>:  Moeilijk bereikbare ouders of ouders die weinig participeren zijn niet persé minder betrokken. Denk aan taalbarrières, culturele verschillen of praktische obstakels. </a:t>
            </a:r>
            <a:r>
              <a:rPr>
                <a:latin typeface="Calibri"/>
                <a:ea typeface="Calibri"/>
                <a:cs typeface="Calibri"/>
              </a:rPr>
              <a:t> </a:t>
            </a:r>
          </a:p>
          <a:p>
            <a:pPr marL="228600" indent="-228600">
              <a:lnSpc>
                <a:spcPts val="1569"/>
              </a:lnSpc>
              <a:buAutoNum type="arabicPeriod" startAt="3"/>
            </a:pPr>
            <a:endParaRPr lang="nl-NL">
              <a:latin typeface="Calibri"/>
              <a:ea typeface="Calibri"/>
              <a:cs typeface="Calibri"/>
            </a:endParaRPr>
          </a:p>
          <a:p>
            <a:pPr marL="228600" lvl="0" indent="-228600" rtl="0">
              <a:lnSpc>
                <a:spcPts val="1569"/>
              </a:lnSpc>
              <a:buFont typeface="Calibri"/>
              <a:buAutoNum type="arabicPeriod" startAt="4"/>
            </a:pPr>
            <a:r>
              <a:rPr lang="nl-NL" b="1">
                <a:latin typeface="Calibri"/>
                <a:ea typeface="Calibri"/>
                <a:cs typeface="Calibri"/>
              </a:rPr>
              <a:t>Balans tussen gelijkwaardigheid en verantwoordelijkheid</a:t>
            </a:r>
            <a:r>
              <a:rPr lang="nl-NL">
                <a:latin typeface="Calibri"/>
                <a:ea typeface="Calibri"/>
                <a:cs typeface="Calibri"/>
              </a:rPr>
              <a:t>: De school heeft een professionele verantwoordelijkheid voor de ontwikkeling en veiligheid van leerlingen, maar moet tegelijkertijd ruimte bieden voor inbreng van ouders zonder de veiligheid of visie van de school in het geding te brengen.</a:t>
            </a:r>
            <a:r>
              <a:rPr>
                <a:latin typeface="Calibri"/>
                <a:ea typeface="Calibri"/>
                <a:cs typeface="Calibri"/>
              </a:rPr>
              <a:t> </a:t>
            </a:r>
          </a:p>
          <a:p>
            <a:endParaRPr>
              <a:latin typeface="Calibri"/>
              <a:ea typeface="Calibri"/>
              <a:cs typeface="Calibri"/>
            </a:endParaRPr>
          </a:p>
          <a:p>
            <a:pPr algn="ctr"/>
            <a:endParaRPr lang="nl-NL"/>
          </a:p>
        </p:txBody>
      </p:sp>
      <p:pic>
        <p:nvPicPr>
          <p:cNvPr id="4" name="Afbeelding 3" descr="Afbeelding met Graphics, Lettertype, schermopname, grafische vormgeving&#10;&#10;Door AI gegenereerde inhoud is mogelijk onjuist.">
            <a:extLst>
              <a:ext uri="{FF2B5EF4-FFF2-40B4-BE49-F238E27FC236}">
                <a16:creationId xmlns:a16="http://schemas.microsoft.com/office/drawing/2014/main" id="{63C98179-CAFF-572B-1BA0-E8E295211E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32440" y="4596943"/>
            <a:ext cx="2863751" cy="2064110"/>
          </a:xfrm>
          <a:prstGeom prst="rect">
            <a:avLst/>
          </a:prstGeom>
        </p:spPr>
      </p:pic>
      <p:sp>
        <p:nvSpPr>
          <p:cNvPr id="3" name="Rechthoek 2">
            <a:extLst>
              <a:ext uri="{FF2B5EF4-FFF2-40B4-BE49-F238E27FC236}">
                <a16:creationId xmlns:a16="http://schemas.microsoft.com/office/drawing/2014/main" id="{3DE4FD2D-83E6-CAA1-3AD9-FAB0A6A5D7FF}"/>
              </a:ext>
            </a:extLst>
          </p:cNvPr>
          <p:cNvSpPr/>
          <p:nvPr/>
        </p:nvSpPr>
        <p:spPr>
          <a:xfrm>
            <a:off x="0" y="22093"/>
            <a:ext cx="12192000" cy="815008"/>
          </a:xfrm>
          <a:prstGeom prst="rect">
            <a:avLst/>
          </a:prstGeom>
          <a:solidFill>
            <a:srgbClr val="BF0D3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1886285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fbeelding 2">
            <a:extLst>
              <a:ext uri="{FF2B5EF4-FFF2-40B4-BE49-F238E27FC236}">
                <a16:creationId xmlns:a16="http://schemas.microsoft.com/office/drawing/2014/main" id="{F4F00FFD-A412-253D-E777-05D6172AB2D0}"/>
              </a:ext>
            </a:extLst>
          </p:cNvPr>
          <p:cNvPicPr>
            <a:picLocks noChangeAspect="1"/>
          </p:cNvPicPr>
          <p:nvPr/>
        </p:nvPicPr>
        <p:blipFill>
          <a:blip r:embed="rId3"/>
          <a:srcRect l="1323" r="-1" b="-1"/>
          <a:stretch/>
        </p:blipFill>
        <p:spPr>
          <a:xfrm>
            <a:off x="307775" y="261437"/>
            <a:ext cx="11576450" cy="6335126"/>
          </a:xfrm>
          <a:prstGeom prst="rect">
            <a:avLst/>
          </a:prstGeom>
        </p:spPr>
      </p:pic>
    </p:spTree>
    <p:extLst>
      <p:ext uri="{BB962C8B-B14F-4D97-AF65-F5344CB8AC3E}">
        <p14:creationId xmlns:p14="http://schemas.microsoft.com/office/powerpoint/2010/main" val="2513218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4" name="Rectangle 2063">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6"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339DD9C5-7103-0CC2-1497-4572F854EBE2}"/>
              </a:ext>
            </a:extLst>
          </p:cNvPr>
          <p:cNvSpPr>
            <a:spLocks noGrp="1"/>
          </p:cNvSpPr>
          <p:nvPr>
            <p:ph idx="1"/>
          </p:nvPr>
        </p:nvSpPr>
        <p:spPr>
          <a:xfrm>
            <a:off x="630936" y="2660904"/>
            <a:ext cx="4818888" cy="3547872"/>
          </a:xfrm>
        </p:spPr>
        <p:txBody>
          <a:bodyPr anchor="t">
            <a:normAutofit/>
          </a:bodyPr>
          <a:lstStyle/>
          <a:p>
            <a:r>
              <a:rPr lang="nl-NL" sz="2200" b="1"/>
              <a:t>Hoe kunnen scholen werken aan partnerschap met ouders?</a:t>
            </a:r>
            <a:r>
              <a:rPr lang="nl-NL" sz="2200"/>
              <a:t> </a:t>
            </a:r>
          </a:p>
          <a:p>
            <a:r>
              <a:rPr lang="nl-NL" sz="2200"/>
              <a:t>Preventie</a:t>
            </a:r>
          </a:p>
          <a:p>
            <a:r>
              <a:rPr lang="nl-NL" sz="2200"/>
              <a:t>Handelen bij een incident met een ouder</a:t>
            </a:r>
          </a:p>
          <a:p>
            <a:r>
              <a:rPr lang="nl-NL" sz="2200"/>
              <a:t>Herstel en nazorg</a:t>
            </a:r>
          </a:p>
          <a:p>
            <a:endParaRPr lang="nl-NL" sz="2200"/>
          </a:p>
        </p:txBody>
      </p:sp>
      <p:pic>
        <p:nvPicPr>
          <p:cNvPr id="2050" name="Picture 2" descr="Afbeelding met Graphics, Lettertype, schermopname, grafische vormgeving&#10;&#10;Door AI gegenereerde inhoud is mogelijk onjuist.">
            <a:extLst>
              <a:ext uri="{FF2B5EF4-FFF2-40B4-BE49-F238E27FC236}">
                <a16:creationId xmlns:a16="http://schemas.microsoft.com/office/drawing/2014/main" id="{FF408CF4-8501-D47F-5C6C-7111237185C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9048" y="1463772"/>
            <a:ext cx="5458968" cy="3930456"/>
          </a:xfrm>
          <a:prstGeom prst="rect">
            <a:avLst/>
          </a:prstGeom>
          <a:noFill/>
          <a:extLst>
            <a:ext uri="{909E8E84-426E-40DD-AFC4-6F175D3DCCD1}">
              <a14:hiddenFill xmlns:a14="http://schemas.microsoft.com/office/drawing/2010/main">
                <a:solidFill>
                  <a:srgbClr val="FFFFFF"/>
                </a:solidFill>
              </a14:hiddenFill>
            </a:ext>
          </a:extLst>
        </p:spPr>
      </p:pic>
      <p:sp>
        <p:nvSpPr>
          <p:cNvPr id="2" name="Rechthoek 1">
            <a:extLst>
              <a:ext uri="{FF2B5EF4-FFF2-40B4-BE49-F238E27FC236}">
                <a16:creationId xmlns:a16="http://schemas.microsoft.com/office/drawing/2014/main" id="{DE905802-6A59-BC69-C439-563083F455D0}"/>
              </a:ext>
            </a:extLst>
          </p:cNvPr>
          <p:cNvSpPr/>
          <p:nvPr/>
        </p:nvSpPr>
        <p:spPr>
          <a:xfrm>
            <a:off x="0" y="6042992"/>
            <a:ext cx="12192000" cy="815008"/>
          </a:xfrm>
          <a:prstGeom prst="rect">
            <a:avLst/>
          </a:prstGeom>
          <a:solidFill>
            <a:srgbClr val="BF0D3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794205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E117DCC4-7D14-0AAC-9DC9-0AD53613FD1A}"/>
              </a:ext>
            </a:extLst>
          </p:cNvPr>
          <p:cNvSpPr txBox="1"/>
          <p:nvPr/>
        </p:nvSpPr>
        <p:spPr>
          <a:xfrm>
            <a:off x="1280160" y="152400"/>
            <a:ext cx="9644282" cy="54271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lvl="0" indent="-228600" rtl="0">
              <a:lnSpc>
                <a:spcPts val="1569"/>
              </a:lnSpc>
              <a:buFont typeface="Calibri"/>
              <a:buAutoNum type="arabicPeriod"/>
            </a:pPr>
            <a:r>
              <a:rPr lang="nl-NL" sz="1600" b="1">
                <a:latin typeface="Calibri"/>
                <a:ea typeface="Calibri"/>
                <a:cs typeface="Calibri"/>
              </a:rPr>
              <a:t>Werk vanuit een duidelijke en gemeenschappelijke visie</a:t>
            </a:r>
            <a:r>
              <a:rPr sz="1600">
                <a:latin typeface="Calibri"/>
                <a:ea typeface="Calibri"/>
                <a:cs typeface="Calibri"/>
              </a:rPr>
              <a:t> </a:t>
            </a:r>
            <a:endParaRPr lang="nl-NL" sz="1600">
              <a:latin typeface="Calibri"/>
              <a:ea typeface="Calibri"/>
              <a:cs typeface="Calibri"/>
            </a:endParaRPr>
          </a:p>
          <a:p>
            <a:pPr rtl="0">
              <a:lnSpc>
                <a:spcPts val="1569"/>
              </a:lnSpc>
            </a:pPr>
            <a:r>
              <a:rPr lang="nl-NL" sz="1600">
                <a:latin typeface="Calibri"/>
                <a:ea typeface="Calibri"/>
                <a:cs typeface="Calibri"/>
              </a:rPr>
              <a:t>Een gemeenschappelijke visie binnen het schoolteam over samenwerken met ouders vormt de basis voor goed partnerschap tussen school en ouders. Ons digitaal veiligheidsplan is een tool die daarbij kan helpen. Een gezamenlijke visie zorgt voor duidelijkheid voor school, leerlingen én ouders. In het formuleren van een </a:t>
            </a:r>
            <a:r>
              <a:rPr lang="nl-NL" sz="1600" err="1">
                <a:latin typeface="Calibri"/>
                <a:ea typeface="Calibri"/>
                <a:cs typeface="Calibri"/>
              </a:rPr>
              <a:t>schoolbrede</a:t>
            </a:r>
            <a:r>
              <a:rPr lang="nl-NL" sz="1600">
                <a:latin typeface="Calibri"/>
                <a:ea typeface="Calibri"/>
                <a:cs typeface="Calibri"/>
              </a:rPr>
              <a:t> visie op samenwerken met ouders aan een veilige school, is de medezeggenschapsraad een belangrijke partner. Daarnaast is het wenselijk ook andere ouders de gelegenheid te bieden om mee te denken, bijvoorbeeld in themabijeenkomsten of een werkgroep sociale veiligheid. </a:t>
            </a:r>
            <a:r>
              <a:rPr sz="1600">
                <a:latin typeface="Calibri"/>
                <a:ea typeface="Calibri"/>
                <a:cs typeface="Calibri"/>
              </a:rPr>
              <a:t> </a:t>
            </a:r>
          </a:p>
          <a:p>
            <a:pPr rtl="0">
              <a:lnSpc>
                <a:spcPts val="1569"/>
              </a:lnSpc>
            </a:pPr>
            <a:endParaRPr sz="1600">
              <a:latin typeface="Calibri"/>
              <a:ea typeface="Calibri"/>
              <a:cs typeface="Calibri"/>
            </a:endParaRPr>
          </a:p>
          <a:p>
            <a:pPr marL="228600" lvl="0" indent="-228600" rtl="0">
              <a:lnSpc>
                <a:spcPts val="1569"/>
              </a:lnSpc>
              <a:buFont typeface="Calibri"/>
              <a:buAutoNum type="arabicPeriod" startAt="2"/>
            </a:pPr>
            <a:r>
              <a:rPr lang="nl-NL" sz="1600" b="1">
                <a:latin typeface="Calibri"/>
                <a:ea typeface="Calibri"/>
                <a:cs typeface="Calibri"/>
              </a:rPr>
              <a:t>Versterk de band tussen leraar en ouders</a:t>
            </a:r>
            <a:r>
              <a:rPr sz="1600">
                <a:latin typeface="Calibri"/>
                <a:ea typeface="Calibri"/>
                <a:cs typeface="Calibri"/>
              </a:rPr>
              <a:t> </a:t>
            </a:r>
          </a:p>
          <a:p>
            <a:pPr rtl="0">
              <a:lnSpc>
                <a:spcPts val="1569"/>
              </a:lnSpc>
            </a:pPr>
            <a:r>
              <a:rPr lang="nl-NL" sz="1600">
                <a:latin typeface="Calibri"/>
                <a:ea typeface="Calibri"/>
                <a:cs typeface="Calibri"/>
              </a:rPr>
              <a:t>Bouw een vertrouwensband op via individuele gesprekken en informeel contact. Plan aan het begin van het schooljaar individuele kennismakings- of startgesprekken met ouders en de leerling, waarin wederzijdse verwachtingen, aandachtspunten in de ontwikkeling van de leerling en ondersteuningsbehoeften centraal staan. Leer de leefwereld van leerlingen thuis kennen en krijg een beeld van de gezinssamenstelling, woonomgeving en bijzonderheden in het gezin. Zo kun je beter aansluiten bij mogelijkheden en behoeften van ouders. Informele momenten, zoals een kort gesprekje in de wandelgangen, versterken het contact. Door ook juist positieve informatie te delen met ouders, vorm je een basis om later - als dat nodig is – gevoelige onderwerpen te bespreken. </a:t>
            </a:r>
            <a:r>
              <a:rPr sz="1600">
                <a:latin typeface="Calibri"/>
                <a:ea typeface="Calibri"/>
                <a:cs typeface="Calibri"/>
              </a:rPr>
              <a:t> </a:t>
            </a:r>
          </a:p>
          <a:p>
            <a:pPr rtl="0">
              <a:lnSpc>
                <a:spcPts val="1569"/>
              </a:lnSpc>
            </a:pPr>
            <a:endParaRPr sz="1600">
              <a:latin typeface="Calibri"/>
              <a:ea typeface="Calibri"/>
              <a:cs typeface="Calibri"/>
            </a:endParaRPr>
          </a:p>
          <a:p>
            <a:pPr marL="228600" lvl="0" indent="-228600" rtl="0">
              <a:lnSpc>
                <a:spcPts val="1569"/>
              </a:lnSpc>
              <a:buFont typeface="Calibri"/>
              <a:buAutoNum type="arabicPeriod" startAt="3"/>
            </a:pPr>
            <a:r>
              <a:rPr lang="nl-NL" sz="1600" b="1">
                <a:latin typeface="Calibri"/>
                <a:ea typeface="Calibri"/>
                <a:cs typeface="Calibri"/>
              </a:rPr>
              <a:t>Stimuleer structurele informatie-uitwisseling</a:t>
            </a:r>
            <a:r>
              <a:rPr sz="1600">
                <a:latin typeface="Calibri"/>
                <a:ea typeface="Calibri"/>
                <a:cs typeface="Calibri"/>
              </a:rPr>
              <a:t> </a:t>
            </a:r>
          </a:p>
          <a:p>
            <a:pPr rtl="0">
              <a:lnSpc>
                <a:spcPts val="1569"/>
              </a:lnSpc>
            </a:pPr>
            <a:r>
              <a:rPr lang="nl-NL" sz="1600">
                <a:latin typeface="Calibri"/>
                <a:ea typeface="Calibri"/>
                <a:cs typeface="Calibri"/>
              </a:rPr>
              <a:t>Structurele informatie-uitwisseling zorgt ervoor dat zaken bij zowel ouders als school onder de aandacht blijven. Daarnaast verhoogt het de frequentie van het contact met ouders. Op die manier kom je ook op positieve momenten met elkaar in contact. Contact met ouders kan zowel gepland als spontaan plaatsvinden en via verschillende kanalen: mondeling, schriftelijk en digitaal. Maak een planning in je jaaragenda; hierbij kun je zelf aangeven hoe vaak en op welke wijze je met de ouders van je leerlingen in contact wilt zijn. </a:t>
            </a:r>
            <a:r>
              <a:rPr sz="1600">
                <a:latin typeface="Calibri"/>
                <a:ea typeface="Calibri"/>
                <a:cs typeface="Calibri"/>
              </a:rPr>
              <a:t> </a:t>
            </a:r>
          </a:p>
          <a:p>
            <a:pPr rtl="0">
              <a:lnSpc>
                <a:spcPts val="1569"/>
              </a:lnSpc>
            </a:pPr>
            <a:endParaRPr sz="1600">
              <a:latin typeface="Calibri"/>
              <a:ea typeface="Calibri"/>
              <a:cs typeface="Calibri"/>
            </a:endParaRPr>
          </a:p>
          <a:p>
            <a:pPr lvl="0" rtl="0">
              <a:lnSpc>
                <a:spcPts val="1569"/>
              </a:lnSpc>
            </a:pPr>
            <a:endParaRPr sz="1400">
              <a:solidFill>
                <a:srgbClr val="0A0A0A"/>
              </a:solidFill>
              <a:latin typeface="Calibri"/>
              <a:ea typeface="Calibri"/>
              <a:cs typeface="Calibri"/>
            </a:endParaRPr>
          </a:p>
        </p:txBody>
      </p:sp>
      <p:sp>
        <p:nvSpPr>
          <p:cNvPr id="3" name="Rechthoek 2">
            <a:extLst>
              <a:ext uri="{FF2B5EF4-FFF2-40B4-BE49-F238E27FC236}">
                <a16:creationId xmlns:a16="http://schemas.microsoft.com/office/drawing/2014/main" id="{27CB87A1-D48A-86F6-3D70-79EA188BB39E}"/>
              </a:ext>
            </a:extLst>
          </p:cNvPr>
          <p:cNvSpPr/>
          <p:nvPr/>
        </p:nvSpPr>
        <p:spPr>
          <a:xfrm>
            <a:off x="0" y="6042992"/>
            <a:ext cx="12192000" cy="815008"/>
          </a:xfrm>
          <a:prstGeom prst="rect">
            <a:avLst/>
          </a:prstGeom>
          <a:solidFill>
            <a:srgbClr val="BF0D3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707637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3C84B-DF21-23B0-9C37-27263ADE6154}"/>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229F9B0-B4EB-2663-A8F5-F9CB0B234B56}"/>
              </a:ext>
            </a:extLst>
          </p:cNvPr>
          <p:cNvSpPr>
            <a:spLocks noGrp="1"/>
          </p:cNvSpPr>
          <p:nvPr>
            <p:ph idx="1"/>
          </p:nvPr>
        </p:nvSpPr>
        <p:spPr/>
        <p:txBody>
          <a:bodyPr/>
          <a:lstStyle/>
          <a:p>
            <a:r>
              <a:rPr lang="nl-NL"/>
              <a:t>Bespreek in groepjes een casus</a:t>
            </a:r>
          </a:p>
        </p:txBody>
      </p:sp>
      <p:sp>
        <p:nvSpPr>
          <p:cNvPr id="2" name="Rechthoek 1">
            <a:extLst>
              <a:ext uri="{FF2B5EF4-FFF2-40B4-BE49-F238E27FC236}">
                <a16:creationId xmlns:a16="http://schemas.microsoft.com/office/drawing/2014/main" id="{EBB5952C-9EF3-80BE-4207-C62C3A61C85C}"/>
              </a:ext>
            </a:extLst>
          </p:cNvPr>
          <p:cNvSpPr/>
          <p:nvPr/>
        </p:nvSpPr>
        <p:spPr>
          <a:xfrm>
            <a:off x="0" y="6042992"/>
            <a:ext cx="12192000" cy="815008"/>
          </a:xfrm>
          <a:prstGeom prst="rect">
            <a:avLst/>
          </a:prstGeom>
          <a:solidFill>
            <a:srgbClr val="BF0D3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pic>
        <p:nvPicPr>
          <p:cNvPr id="4" name="Afbeelding 3" descr="Afbeelding met Graphics, Lettertype, schermopname, grafische vormgeving&#10;&#10;Door AI gegenereerde inhoud is mogelijk onjuist.">
            <a:extLst>
              <a:ext uri="{FF2B5EF4-FFF2-40B4-BE49-F238E27FC236}">
                <a16:creationId xmlns:a16="http://schemas.microsoft.com/office/drawing/2014/main" id="{E679566C-EBE0-AC0F-A4CE-E5F673D01CCC}"/>
              </a:ext>
            </a:extLst>
          </p:cNvPr>
          <p:cNvPicPr>
            <a:picLocks noChangeAspect="1"/>
          </p:cNvPicPr>
          <p:nvPr/>
        </p:nvPicPr>
        <p:blipFill>
          <a:blip r:embed="rId3"/>
          <a:stretch>
            <a:fillRect/>
          </a:stretch>
        </p:blipFill>
        <p:spPr>
          <a:xfrm>
            <a:off x="10311154" y="125894"/>
            <a:ext cx="1515447" cy="1080054"/>
          </a:xfrm>
          <a:prstGeom prst="rect">
            <a:avLst/>
          </a:prstGeom>
        </p:spPr>
      </p:pic>
    </p:spTree>
    <p:extLst>
      <p:ext uri="{BB962C8B-B14F-4D97-AF65-F5344CB8AC3E}">
        <p14:creationId xmlns:p14="http://schemas.microsoft.com/office/powerpoint/2010/main" val="780853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95" name="Rectangle 3094">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7"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4339D4D6-084A-03B9-3717-73A0DAD214F7}"/>
              </a:ext>
            </a:extLst>
          </p:cNvPr>
          <p:cNvSpPr>
            <a:spLocks noGrp="1"/>
          </p:cNvSpPr>
          <p:nvPr>
            <p:ph idx="1"/>
          </p:nvPr>
        </p:nvSpPr>
        <p:spPr>
          <a:xfrm>
            <a:off x="630936" y="2807208"/>
            <a:ext cx="3429000" cy="3410712"/>
          </a:xfrm>
        </p:spPr>
        <p:txBody>
          <a:bodyPr anchor="t">
            <a:normAutofit/>
          </a:bodyPr>
          <a:lstStyle/>
          <a:p>
            <a:r>
              <a:rPr lang="nl-NL" sz="1700" b="1"/>
              <a:t>Bouw aan een sterke relatie tussen leraar en ouders </a:t>
            </a:r>
            <a:br>
              <a:rPr lang="nl-NL" sz="1700"/>
            </a:br>
            <a:r>
              <a:rPr lang="nl-NL" sz="1700"/>
              <a:t>Bouw vanaf het begin aan een vertrouwensband met ouders. Leer ouders en de leefwereld van je leerlingen kennen. </a:t>
            </a:r>
            <a:br>
              <a:rPr lang="nl-NL" sz="1700"/>
            </a:br>
            <a:r>
              <a:rPr lang="nl-NL" sz="1700"/>
              <a:t>Maak - naast de vaste overlegmomenten -ruimte voor informele contacten, zoals een gesprekje in de wandelgangen. Juist deze kleine momenten versterken de relatie.</a:t>
            </a:r>
          </a:p>
        </p:txBody>
      </p:sp>
      <p:pic>
        <p:nvPicPr>
          <p:cNvPr id="3074" name="Picture 2" descr="Afbeelding met Graphics, Lettertype, schermopname, grafische vormgeving&#10;&#10;Door AI gegenereerde inhoud is mogelijk onjuist.">
            <a:extLst>
              <a:ext uri="{FF2B5EF4-FFF2-40B4-BE49-F238E27FC236}">
                <a16:creationId xmlns:a16="http://schemas.microsoft.com/office/drawing/2014/main" id="{9FA6B993-1C75-6DE4-BBC0-F212BEDF9E4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54296" y="943661"/>
            <a:ext cx="6903720" cy="4970678"/>
          </a:xfrm>
          <a:prstGeom prst="rect">
            <a:avLst/>
          </a:prstGeom>
          <a:noFill/>
          <a:extLst>
            <a:ext uri="{909E8E84-426E-40DD-AFC4-6F175D3DCCD1}">
              <a14:hiddenFill xmlns:a14="http://schemas.microsoft.com/office/drawing/2010/main">
                <a:solidFill>
                  <a:srgbClr val="FFFFFF"/>
                </a:solidFill>
              </a14:hiddenFill>
            </a:ext>
          </a:extLst>
        </p:spPr>
      </p:pic>
      <p:sp>
        <p:nvSpPr>
          <p:cNvPr id="2" name="Rechthoek 1">
            <a:extLst>
              <a:ext uri="{FF2B5EF4-FFF2-40B4-BE49-F238E27FC236}">
                <a16:creationId xmlns:a16="http://schemas.microsoft.com/office/drawing/2014/main" id="{725E2FCB-A719-1231-3D26-6AD55EEC4018}"/>
              </a:ext>
            </a:extLst>
          </p:cNvPr>
          <p:cNvSpPr/>
          <p:nvPr/>
        </p:nvSpPr>
        <p:spPr>
          <a:xfrm>
            <a:off x="0" y="6042992"/>
            <a:ext cx="12192000" cy="815008"/>
          </a:xfrm>
          <a:prstGeom prst="rect">
            <a:avLst/>
          </a:prstGeom>
          <a:solidFill>
            <a:srgbClr val="BF0D3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3753847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Afbeelding met Graphics, Lettertype, schermopname, grafische vormgeving&#10;&#10;Door AI gegenereerde inhoud is mogelijk onjuist.">
            <a:extLst>
              <a:ext uri="{FF2B5EF4-FFF2-40B4-BE49-F238E27FC236}">
                <a16:creationId xmlns:a16="http://schemas.microsoft.com/office/drawing/2014/main" id="{514EE2CC-AB28-E522-1EA5-3AB906405CC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3984" y="874492"/>
            <a:ext cx="5458968" cy="3930456"/>
          </a:xfrm>
          <a:prstGeom prst="rect">
            <a:avLst/>
          </a:prstGeom>
          <a:noFill/>
          <a:extLst>
            <a:ext uri="{909E8E84-426E-40DD-AFC4-6F175D3DCCD1}">
              <a14:hiddenFill xmlns:a14="http://schemas.microsoft.com/office/drawing/2010/main">
                <a:solidFill>
                  <a:srgbClr val="FFFFFF"/>
                </a:solidFill>
              </a14:hiddenFill>
            </a:ext>
          </a:extLst>
        </p:spPr>
      </p:pic>
      <p:sp>
        <p:nvSpPr>
          <p:cNvPr id="4105"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922E6652-8939-8127-3144-902A898862E3}"/>
              </a:ext>
            </a:extLst>
          </p:cNvPr>
          <p:cNvSpPr>
            <a:spLocks noGrp="1"/>
          </p:cNvSpPr>
          <p:nvPr>
            <p:ph idx="1"/>
          </p:nvPr>
        </p:nvSpPr>
        <p:spPr>
          <a:xfrm>
            <a:off x="6726936" y="965200"/>
            <a:ext cx="4831080" cy="5250475"/>
          </a:xfrm>
        </p:spPr>
        <p:txBody>
          <a:bodyPr anchor="t">
            <a:normAutofit/>
          </a:bodyPr>
          <a:lstStyle/>
          <a:p>
            <a:r>
              <a:rPr lang="nl-NL" sz="2200" b="1"/>
              <a:t>Werk vanuit gelijkwaardigheid</a:t>
            </a:r>
          </a:p>
          <a:p>
            <a:r>
              <a:rPr lang="nl-NL" sz="2200"/>
              <a:t>Leraren en ouders delen samen de verantwoordelijkheid voor de ontwikkeling van de leerling. </a:t>
            </a:r>
          </a:p>
          <a:p>
            <a:r>
              <a:rPr lang="nl-NL" sz="2200"/>
              <a:t>Daarbij zijn beiden perspectieven van belang. </a:t>
            </a:r>
            <a:br>
              <a:rPr lang="nl-NL" sz="2200"/>
            </a:br>
            <a:r>
              <a:rPr lang="nl-NL" sz="2200"/>
              <a:t>Erken en respecteer daarom elkaars expertise</a:t>
            </a:r>
          </a:p>
        </p:txBody>
      </p:sp>
      <p:sp>
        <p:nvSpPr>
          <p:cNvPr id="2" name="Rechthoek 1">
            <a:extLst>
              <a:ext uri="{FF2B5EF4-FFF2-40B4-BE49-F238E27FC236}">
                <a16:creationId xmlns:a16="http://schemas.microsoft.com/office/drawing/2014/main" id="{E21C8522-821D-A7AE-BCB4-C08550E88560}"/>
              </a:ext>
            </a:extLst>
          </p:cNvPr>
          <p:cNvSpPr/>
          <p:nvPr/>
        </p:nvSpPr>
        <p:spPr>
          <a:xfrm>
            <a:off x="0" y="6042992"/>
            <a:ext cx="12192000" cy="815008"/>
          </a:xfrm>
          <a:prstGeom prst="rect">
            <a:avLst/>
          </a:prstGeom>
          <a:solidFill>
            <a:srgbClr val="BF0D3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1853293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9"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A695B859-8DF7-0E2E-C7A8-84269E70497F}"/>
              </a:ext>
            </a:extLst>
          </p:cNvPr>
          <p:cNvSpPr>
            <a:spLocks noGrp="1"/>
          </p:cNvSpPr>
          <p:nvPr>
            <p:ph idx="1"/>
          </p:nvPr>
        </p:nvSpPr>
        <p:spPr>
          <a:xfrm>
            <a:off x="630936" y="2660904"/>
            <a:ext cx="4818888" cy="3547872"/>
          </a:xfrm>
        </p:spPr>
        <p:txBody>
          <a:bodyPr anchor="t">
            <a:normAutofit/>
          </a:bodyPr>
          <a:lstStyle/>
          <a:p>
            <a:r>
              <a:rPr lang="nl-NL" sz="2200" b="1"/>
              <a:t>Zorg voor regelmatige afstemming tussen school en thuis</a:t>
            </a:r>
            <a:br>
              <a:rPr lang="nl-NL" sz="2200"/>
            </a:br>
            <a:r>
              <a:rPr lang="nl-NL" sz="2200"/>
              <a:t>Bespreek met ouders wat een kind nodig heeft, zowel thuis als op school. Je versterkt elkaar door verwachtingen en aanpak op elkaar af te stemmen. </a:t>
            </a:r>
            <a:br>
              <a:rPr lang="nl-NL" sz="2200"/>
            </a:br>
            <a:r>
              <a:rPr lang="nl-NL" sz="2200"/>
              <a:t>Betrek leerlingen waar mogelijk actief bij deze gesprekken</a:t>
            </a:r>
          </a:p>
        </p:txBody>
      </p:sp>
      <p:pic>
        <p:nvPicPr>
          <p:cNvPr id="5122" name="Picture 2" descr="Afbeelding met Graphics, Lettertype, schermopname, grafische vormgeving&#10;&#10;Door AI gegenereerde inhoud is mogelijk onjuist.">
            <a:extLst>
              <a:ext uri="{FF2B5EF4-FFF2-40B4-BE49-F238E27FC236}">
                <a16:creationId xmlns:a16="http://schemas.microsoft.com/office/drawing/2014/main" id="{49295396-F724-55DC-D344-0565BBEA595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9048" y="1463772"/>
            <a:ext cx="5458968" cy="3930456"/>
          </a:xfrm>
          <a:prstGeom prst="rect">
            <a:avLst/>
          </a:prstGeom>
          <a:noFill/>
          <a:extLst>
            <a:ext uri="{909E8E84-426E-40DD-AFC4-6F175D3DCCD1}">
              <a14:hiddenFill xmlns:a14="http://schemas.microsoft.com/office/drawing/2010/main">
                <a:solidFill>
                  <a:srgbClr val="FFFFFF"/>
                </a:solidFill>
              </a14:hiddenFill>
            </a:ext>
          </a:extLst>
        </p:spPr>
      </p:pic>
      <p:sp>
        <p:nvSpPr>
          <p:cNvPr id="2" name="Rechthoek 1">
            <a:extLst>
              <a:ext uri="{FF2B5EF4-FFF2-40B4-BE49-F238E27FC236}">
                <a16:creationId xmlns:a16="http://schemas.microsoft.com/office/drawing/2014/main" id="{C92938B4-E7F7-2869-C9F6-006BF7DD2274}"/>
              </a:ext>
            </a:extLst>
          </p:cNvPr>
          <p:cNvSpPr/>
          <p:nvPr/>
        </p:nvSpPr>
        <p:spPr>
          <a:xfrm>
            <a:off x="0" y="6042992"/>
            <a:ext cx="12192000" cy="815008"/>
          </a:xfrm>
          <a:prstGeom prst="rect">
            <a:avLst/>
          </a:prstGeom>
          <a:solidFill>
            <a:srgbClr val="BF0D3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936012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3"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70D72EA6-C8E0-E90C-36B7-E8E8C14CC4E0}"/>
              </a:ext>
            </a:extLst>
          </p:cNvPr>
          <p:cNvSpPr>
            <a:spLocks noGrp="1"/>
          </p:cNvSpPr>
          <p:nvPr>
            <p:ph idx="1"/>
          </p:nvPr>
        </p:nvSpPr>
        <p:spPr>
          <a:xfrm>
            <a:off x="630936" y="2660904"/>
            <a:ext cx="4818888" cy="3547872"/>
          </a:xfrm>
        </p:spPr>
        <p:txBody>
          <a:bodyPr anchor="t">
            <a:normAutofit/>
          </a:bodyPr>
          <a:lstStyle/>
          <a:p>
            <a:r>
              <a:rPr lang="nl-NL" sz="2200" b="1"/>
              <a:t>Stimuleer contact tussen ouders onderling en met de school </a:t>
            </a:r>
            <a:r>
              <a:rPr lang="nl-NL" sz="2200"/>
              <a:t>Ouders die zich met elkaar en met de school verbonden voelen tonen meer betrokkenheid bij de school, elkaar ende kinderen op school. Dit draagt bij aan positieve en veilige schoolomgeving.</a:t>
            </a:r>
          </a:p>
        </p:txBody>
      </p:sp>
      <p:pic>
        <p:nvPicPr>
          <p:cNvPr id="6146" name="Picture 2" descr="Afbeelding met Graphics, Lettertype, schermopname, grafische vormgeving&#10;&#10;Door AI gegenereerde inhoud is mogelijk onjuist.">
            <a:extLst>
              <a:ext uri="{FF2B5EF4-FFF2-40B4-BE49-F238E27FC236}">
                <a16:creationId xmlns:a16="http://schemas.microsoft.com/office/drawing/2014/main" id="{D1B86C42-4F20-31AE-F219-7EDC66EE966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9048" y="1463772"/>
            <a:ext cx="5458968" cy="3930456"/>
          </a:xfrm>
          <a:prstGeom prst="rect">
            <a:avLst/>
          </a:prstGeom>
          <a:noFill/>
          <a:extLst>
            <a:ext uri="{909E8E84-426E-40DD-AFC4-6F175D3DCCD1}">
              <a14:hiddenFill xmlns:a14="http://schemas.microsoft.com/office/drawing/2010/main">
                <a:solidFill>
                  <a:srgbClr val="FFFFFF"/>
                </a:solidFill>
              </a14:hiddenFill>
            </a:ext>
          </a:extLst>
        </p:spPr>
      </p:pic>
      <p:sp>
        <p:nvSpPr>
          <p:cNvPr id="2" name="Rechthoek 1">
            <a:extLst>
              <a:ext uri="{FF2B5EF4-FFF2-40B4-BE49-F238E27FC236}">
                <a16:creationId xmlns:a16="http://schemas.microsoft.com/office/drawing/2014/main" id="{163514BE-17CA-DCF4-A4D7-39B6325DA8FD}"/>
              </a:ext>
            </a:extLst>
          </p:cNvPr>
          <p:cNvSpPr/>
          <p:nvPr/>
        </p:nvSpPr>
        <p:spPr>
          <a:xfrm>
            <a:off x="0" y="6042992"/>
            <a:ext cx="12192000" cy="815008"/>
          </a:xfrm>
          <a:prstGeom prst="rect">
            <a:avLst/>
          </a:prstGeom>
          <a:solidFill>
            <a:srgbClr val="BF0D3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4032691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Afbeelding met Graphics, Lettertype, schermopname, grafische vormgeving&#10;&#10;Door AI gegenereerde inhoud is mogelijk onjuist.">
            <a:extLst>
              <a:ext uri="{FF2B5EF4-FFF2-40B4-BE49-F238E27FC236}">
                <a16:creationId xmlns:a16="http://schemas.microsoft.com/office/drawing/2014/main" id="{35CA0409-5133-FBE7-42B3-68838B87CD5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0936" y="1463772"/>
            <a:ext cx="5458968" cy="3930456"/>
          </a:xfrm>
          <a:prstGeom prst="rect">
            <a:avLst/>
          </a:prstGeom>
          <a:noFill/>
          <a:extLst>
            <a:ext uri="{909E8E84-426E-40DD-AFC4-6F175D3DCCD1}">
              <a14:hiddenFill xmlns:a14="http://schemas.microsoft.com/office/drawing/2010/main">
                <a:solidFill>
                  <a:srgbClr val="FFFFFF"/>
                </a:solidFill>
              </a14:hiddenFill>
            </a:ext>
          </a:extLst>
        </p:spPr>
      </p:pic>
      <p:sp>
        <p:nvSpPr>
          <p:cNvPr id="7177"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81A4A3E6-5D17-94C3-7D8B-A87B21521EC3}"/>
              </a:ext>
            </a:extLst>
          </p:cNvPr>
          <p:cNvSpPr>
            <a:spLocks noGrp="1"/>
          </p:cNvSpPr>
          <p:nvPr>
            <p:ph idx="1"/>
          </p:nvPr>
        </p:nvSpPr>
        <p:spPr>
          <a:xfrm>
            <a:off x="6739128" y="2664886"/>
            <a:ext cx="4818888" cy="3550789"/>
          </a:xfrm>
        </p:spPr>
        <p:txBody>
          <a:bodyPr anchor="t">
            <a:normAutofit/>
          </a:bodyPr>
          <a:lstStyle/>
          <a:p>
            <a:r>
              <a:rPr lang="nl-NL" sz="2200" b="1"/>
              <a:t>investeer in professionalisering </a:t>
            </a:r>
          </a:p>
          <a:p>
            <a:r>
              <a:rPr lang="nl-NL" sz="2200"/>
              <a:t>In het contact met ouders is het belangrijk dat je je vaardig voelt om zowel aan de voorkant als in moeilijke situaties met ouders samen te werken. Scholing en uitwisseling helpen om zelfverzekerd en professioneel te handelen</a:t>
            </a:r>
          </a:p>
        </p:txBody>
      </p:sp>
    </p:spTree>
    <p:extLst>
      <p:ext uri="{BB962C8B-B14F-4D97-AF65-F5344CB8AC3E}">
        <p14:creationId xmlns:p14="http://schemas.microsoft.com/office/powerpoint/2010/main" val="905474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A42BA5-E161-C422-986D-4F8C0AFEAB54}"/>
              </a:ext>
            </a:extLst>
          </p:cNvPr>
          <p:cNvSpPr>
            <a:spLocks noGrp="1"/>
          </p:cNvSpPr>
          <p:nvPr>
            <p:ph type="title"/>
          </p:nvPr>
        </p:nvSpPr>
        <p:spPr>
          <a:xfrm>
            <a:off x="2961826" y="1464179"/>
            <a:ext cx="5282578" cy="531679"/>
          </a:xfrm>
        </p:spPr>
        <p:txBody>
          <a:bodyPr>
            <a:normAutofit fontScale="90000"/>
          </a:bodyPr>
          <a:lstStyle/>
          <a:p>
            <a:r>
              <a:rPr lang="nl-NL" b="1">
                <a:cs typeface="Calibri"/>
              </a:rPr>
              <a:t>Stichting School &amp; Veiligheid</a:t>
            </a:r>
            <a:endParaRPr lang="nl-NL" b="1"/>
          </a:p>
        </p:txBody>
      </p:sp>
      <p:pic>
        <p:nvPicPr>
          <p:cNvPr id="5" name="Tijdelijke aanduiding voor inhoud 4" descr="Afbeelding met tekst, schermopname&#10;&#10;Automatisch gegenereerde beschrijving">
            <a:extLst>
              <a:ext uri="{FF2B5EF4-FFF2-40B4-BE49-F238E27FC236}">
                <a16:creationId xmlns:a16="http://schemas.microsoft.com/office/drawing/2014/main" id="{BA38C395-5BBA-EB63-7AC8-08FD006A79A1}"/>
              </a:ext>
            </a:extLst>
          </p:cNvPr>
          <p:cNvPicPr>
            <a:picLocks noGrp="1" noChangeAspect="1"/>
          </p:cNvPicPr>
          <p:nvPr>
            <p:ph idx="1"/>
          </p:nvPr>
        </p:nvPicPr>
        <p:blipFill>
          <a:blip r:embed="rId3"/>
          <a:stretch>
            <a:fillRect/>
          </a:stretch>
        </p:blipFill>
        <p:spPr>
          <a:xfrm rot="600000">
            <a:off x="2179028" y="2787777"/>
            <a:ext cx="1565596" cy="1168700"/>
          </a:xfrm>
        </p:spPr>
      </p:pic>
      <p:pic>
        <p:nvPicPr>
          <p:cNvPr id="6" name="Afbeelding 5" descr="Afbeelding met tekst, Menselijk gezicht, kleding, glimlach&#10;&#10;Automatisch gegenereerde beschrijving">
            <a:extLst>
              <a:ext uri="{FF2B5EF4-FFF2-40B4-BE49-F238E27FC236}">
                <a16:creationId xmlns:a16="http://schemas.microsoft.com/office/drawing/2014/main" id="{3CEA9676-BE7B-20E9-4474-BDA7ADCB5157}"/>
              </a:ext>
            </a:extLst>
          </p:cNvPr>
          <p:cNvPicPr>
            <a:picLocks noChangeAspect="1"/>
          </p:cNvPicPr>
          <p:nvPr/>
        </p:nvPicPr>
        <p:blipFill>
          <a:blip r:embed="rId4"/>
          <a:stretch>
            <a:fillRect/>
          </a:stretch>
        </p:blipFill>
        <p:spPr>
          <a:xfrm rot="-960000">
            <a:off x="7575119" y="2580231"/>
            <a:ext cx="2272640" cy="1697543"/>
          </a:xfrm>
          <a:prstGeom prst="rect">
            <a:avLst/>
          </a:prstGeom>
        </p:spPr>
      </p:pic>
      <p:pic>
        <p:nvPicPr>
          <p:cNvPr id="7" name="Afbeelding 6" descr="Onderwijsconferentie Met Alle Respect! - School en veiligheid">
            <a:extLst>
              <a:ext uri="{FF2B5EF4-FFF2-40B4-BE49-F238E27FC236}">
                <a16:creationId xmlns:a16="http://schemas.microsoft.com/office/drawing/2014/main" id="{F9F56515-C508-9E1B-01D9-845BB530F261}"/>
              </a:ext>
            </a:extLst>
          </p:cNvPr>
          <p:cNvPicPr>
            <a:picLocks noChangeAspect="1"/>
          </p:cNvPicPr>
          <p:nvPr/>
        </p:nvPicPr>
        <p:blipFill>
          <a:blip r:embed="rId5"/>
          <a:stretch>
            <a:fillRect/>
          </a:stretch>
        </p:blipFill>
        <p:spPr>
          <a:xfrm rot="300000">
            <a:off x="3809117" y="4394531"/>
            <a:ext cx="1990602" cy="1201298"/>
          </a:xfrm>
          <a:prstGeom prst="rect">
            <a:avLst/>
          </a:prstGeom>
        </p:spPr>
      </p:pic>
      <p:pic>
        <p:nvPicPr>
          <p:cNvPr id="8" name="Afbeelding 7" descr="Afbeelding met tekst, schermopname, Lettertype, menu&#10;&#10;Automatisch gegenereerde beschrijving">
            <a:extLst>
              <a:ext uri="{FF2B5EF4-FFF2-40B4-BE49-F238E27FC236}">
                <a16:creationId xmlns:a16="http://schemas.microsoft.com/office/drawing/2014/main" id="{2BB584AE-284E-CFDC-CCDC-AD8E4E7FC0B7}"/>
              </a:ext>
            </a:extLst>
          </p:cNvPr>
          <p:cNvPicPr>
            <a:picLocks noChangeAspect="1"/>
          </p:cNvPicPr>
          <p:nvPr/>
        </p:nvPicPr>
        <p:blipFill>
          <a:blip r:embed="rId6"/>
          <a:stretch>
            <a:fillRect/>
          </a:stretch>
        </p:blipFill>
        <p:spPr>
          <a:xfrm rot="-540000">
            <a:off x="4109965" y="2782547"/>
            <a:ext cx="1655124" cy="1240200"/>
          </a:xfrm>
          <a:prstGeom prst="rect">
            <a:avLst/>
          </a:prstGeom>
        </p:spPr>
      </p:pic>
      <p:pic>
        <p:nvPicPr>
          <p:cNvPr id="9" name="Afbeelding 8" descr="Afbeelding met tekst, schermopname, Lettertype, ontwerp&#10;&#10;Automatisch gegenereerde beschrijving">
            <a:extLst>
              <a:ext uri="{FF2B5EF4-FFF2-40B4-BE49-F238E27FC236}">
                <a16:creationId xmlns:a16="http://schemas.microsoft.com/office/drawing/2014/main" id="{7F70C7DA-190C-41BF-DECE-55E1C4E963D0}"/>
              </a:ext>
            </a:extLst>
          </p:cNvPr>
          <p:cNvPicPr>
            <a:picLocks noChangeAspect="1"/>
          </p:cNvPicPr>
          <p:nvPr/>
        </p:nvPicPr>
        <p:blipFill>
          <a:blip r:embed="rId7"/>
          <a:stretch>
            <a:fillRect/>
          </a:stretch>
        </p:blipFill>
        <p:spPr>
          <a:xfrm rot="-600000">
            <a:off x="6080821" y="4452491"/>
            <a:ext cx="1753096" cy="1289329"/>
          </a:xfrm>
          <a:prstGeom prst="rect">
            <a:avLst/>
          </a:prstGeom>
        </p:spPr>
      </p:pic>
      <p:pic>
        <p:nvPicPr>
          <p:cNvPr id="10" name="Afbeelding 9" descr="Afbeelding met tekst, schermopname, rood, ontwerp&#10;&#10;Automatisch gegenereerde beschrijving">
            <a:extLst>
              <a:ext uri="{FF2B5EF4-FFF2-40B4-BE49-F238E27FC236}">
                <a16:creationId xmlns:a16="http://schemas.microsoft.com/office/drawing/2014/main" id="{3962FF1C-FE92-35F6-E92C-56EE2D57947E}"/>
              </a:ext>
            </a:extLst>
          </p:cNvPr>
          <p:cNvPicPr>
            <a:picLocks noChangeAspect="1"/>
          </p:cNvPicPr>
          <p:nvPr/>
        </p:nvPicPr>
        <p:blipFill>
          <a:blip r:embed="rId8"/>
          <a:stretch>
            <a:fillRect/>
          </a:stretch>
        </p:blipFill>
        <p:spPr>
          <a:xfrm rot="300000">
            <a:off x="5931748" y="2882625"/>
            <a:ext cx="1582388" cy="1192842"/>
          </a:xfrm>
          <a:prstGeom prst="rect">
            <a:avLst/>
          </a:prstGeom>
        </p:spPr>
      </p:pic>
      <p:pic>
        <p:nvPicPr>
          <p:cNvPr id="12" name="Afbeelding 11" descr="Afbeelding met Lettertype, Graphics, tekst, logo&#10;&#10;Automatisch gegenereerde beschrijving">
            <a:extLst>
              <a:ext uri="{FF2B5EF4-FFF2-40B4-BE49-F238E27FC236}">
                <a16:creationId xmlns:a16="http://schemas.microsoft.com/office/drawing/2014/main" id="{42BCD0D4-DCDA-06CF-48EB-0B36DFB0CC42}"/>
              </a:ext>
            </a:extLst>
          </p:cNvPr>
          <p:cNvPicPr>
            <a:picLocks noChangeAspect="1"/>
          </p:cNvPicPr>
          <p:nvPr/>
        </p:nvPicPr>
        <p:blipFill>
          <a:blip r:embed="rId9"/>
          <a:stretch>
            <a:fillRect/>
          </a:stretch>
        </p:blipFill>
        <p:spPr>
          <a:xfrm rot="540000">
            <a:off x="2069152" y="4418659"/>
            <a:ext cx="1477718" cy="1136192"/>
          </a:xfrm>
          <a:prstGeom prst="rect">
            <a:avLst/>
          </a:prstGeom>
        </p:spPr>
      </p:pic>
      <p:pic>
        <p:nvPicPr>
          <p:cNvPr id="13" name="Afbeelding 12">
            <a:extLst>
              <a:ext uri="{FF2B5EF4-FFF2-40B4-BE49-F238E27FC236}">
                <a16:creationId xmlns:a16="http://schemas.microsoft.com/office/drawing/2014/main" id="{3C2FBB9C-FB9B-13EA-A683-535F7E510C51}"/>
              </a:ext>
            </a:extLst>
          </p:cNvPr>
          <p:cNvPicPr>
            <a:picLocks noChangeAspect="1"/>
          </p:cNvPicPr>
          <p:nvPr/>
        </p:nvPicPr>
        <p:blipFill>
          <a:blip r:embed="rId10"/>
          <a:stretch>
            <a:fillRect/>
          </a:stretch>
        </p:blipFill>
        <p:spPr>
          <a:xfrm rot="-720000">
            <a:off x="6823794" y="2339563"/>
            <a:ext cx="1306378" cy="375371"/>
          </a:xfrm>
          <a:prstGeom prst="rect">
            <a:avLst/>
          </a:prstGeom>
        </p:spPr>
      </p:pic>
      <p:pic>
        <p:nvPicPr>
          <p:cNvPr id="3" name="Afbeelding 2">
            <a:extLst>
              <a:ext uri="{FF2B5EF4-FFF2-40B4-BE49-F238E27FC236}">
                <a16:creationId xmlns:a16="http://schemas.microsoft.com/office/drawing/2014/main" id="{C3117677-896A-30F1-BE09-F0B8F1344F9F}"/>
              </a:ext>
            </a:extLst>
          </p:cNvPr>
          <p:cNvPicPr>
            <a:picLocks noChangeAspect="1"/>
          </p:cNvPicPr>
          <p:nvPr/>
        </p:nvPicPr>
        <p:blipFill>
          <a:blip r:embed="rId11"/>
          <a:stretch>
            <a:fillRect/>
          </a:stretch>
        </p:blipFill>
        <p:spPr>
          <a:xfrm rot="514761">
            <a:off x="8031320" y="4053642"/>
            <a:ext cx="1963904" cy="1471545"/>
          </a:xfrm>
          <a:prstGeom prst="rect">
            <a:avLst/>
          </a:prstGeom>
        </p:spPr>
      </p:pic>
      <p:grpSp>
        <p:nvGrpSpPr>
          <p:cNvPr id="4" name="object 3">
            <a:extLst>
              <a:ext uri="{FF2B5EF4-FFF2-40B4-BE49-F238E27FC236}">
                <a16:creationId xmlns:a16="http://schemas.microsoft.com/office/drawing/2014/main" id="{384A053B-447B-9FB8-3164-8BA592499109}"/>
              </a:ext>
            </a:extLst>
          </p:cNvPr>
          <p:cNvGrpSpPr/>
          <p:nvPr/>
        </p:nvGrpSpPr>
        <p:grpSpPr>
          <a:xfrm>
            <a:off x="8080147" y="183437"/>
            <a:ext cx="4027701" cy="2024421"/>
            <a:chOff x="6120001" y="227875"/>
            <a:chExt cx="3024505" cy="1520190"/>
          </a:xfrm>
        </p:grpSpPr>
        <p:sp>
          <p:nvSpPr>
            <p:cNvPr id="11" name="object 4">
              <a:extLst>
                <a:ext uri="{FF2B5EF4-FFF2-40B4-BE49-F238E27FC236}">
                  <a16:creationId xmlns:a16="http://schemas.microsoft.com/office/drawing/2014/main" id="{7A9A0F60-96A0-79EA-5767-6D2D5C739603}"/>
                </a:ext>
              </a:extLst>
            </p:cNvPr>
            <p:cNvSpPr/>
            <p:nvPr/>
          </p:nvSpPr>
          <p:spPr>
            <a:xfrm>
              <a:off x="6119990" y="776236"/>
              <a:ext cx="3024505" cy="972185"/>
            </a:xfrm>
            <a:custGeom>
              <a:avLst/>
              <a:gdLst/>
              <a:ahLst/>
              <a:cxnLst/>
              <a:rect l="l" t="t" r="r" b="b"/>
              <a:pathLst>
                <a:path w="3024504" h="972185">
                  <a:moveTo>
                    <a:pt x="165" y="9169"/>
                  </a:moveTo>
                  <a:lnTo>
                    <a:pt x="0" y="8978"/>
                  </a:lnTo>
                  <a:lnTo>
                    <a:pt x="0" y="9169"/>
                  </a:lnTo>
                  <a:lnTo>
                    <a:pt x="165" y="9169"/>
                  </a:lnTo>
                  <a:close/>
                </a:path>
                <a:path w="3024504" h="972185">
                  <a:moveTo>
                    <a:pt x="3023997" y="0"/>
                  </a:moveTo>
                  <a:lnTo>
                    <a:pt x="165" y="9169"/>
                  </a:lnTo>
                  <a:lnTo>
                    <a:pt x="675894" y="792467"/>
                  </a:lnTo>
                  <a:lnTo>
                    <a:pt x="675716" y="793369"/>
                  </a:lnTo>
                  <a:lnTo>
                    <a:pt x="838593" y="971372"/>
                  </a:lnTo>
                  <a:lnTo>
                    <a:pt x="838073" y="971575"/>
                  </a:lnTo>
                  <a:lnTo>
                    <a:pt x="838784" y="971575"/>
                  </a:lnTo>
                  <a:lnTo>
                    <a:pt x="3023997" y="968514"/>
                  </a:lnTo>
                  <a:lnTo>
                    <a:pt x="3023997" y="102628"/>
                  </a:lnTo>
                  <a:lnTo>
                    <a:pt x="2641549" y="254457"/>
                  </a:lnTo>
                  <a:lnTo>
                    <a:pt x="3023997" y="102323"/>
                  </a:lnTo>
                  <a:lnTo>
                    <a:pt x="3023997" y="0"/>
                  </a:lnTo>
                  <a:close/>
                </a:path>
              </a:pathLst>
            </a:custGeom>
            <a:solidFill>
              <a:srgbClr val="FFFFFF"/>
            </a:solidFill>
          </p:spPr>
          <p:txBody>
            <a:bodyPr wrap="square" lIns="0" tIns="0" rIns="0" bIns="0" rtlCol="0"/>
            <a:lstStyle/>
            <a:p>
              <a:endParaRPr/>
            </a:p>
          </p:txBody>
        </p:sp>
        <p:pic>
          <p:nvPicPr>
            <p:cNvPr id="14" name="object 5">
              <a:extLst>
                <a:ext uri="{FF2B5EF4-FFF2-40B4-BE49-F238E27FC236}">
                  <a16:creationId xmlns:a16="http://schemas.microsoft.com/office/drawing/2014/main" id="{57D6C095-1D01-2EA6-29C9-39980EAA530F}"/>
                </a:ext>
              </a:extLst>
            </p:cNvPr>
            <p:cNvPicPr/>
            <p:nvPr/>
          </p:nvPicPr>
          <p:blipFill>
            <a:blip r:embed="rId12" cstate="print"/>
            <a:stretch>
              <a:fillRect/>
            </a:stretch>
          </p:blipFill>
          <p:spPr>
            <a:xfrm>
              <a:off x="7313970" y="227875"/>
              <a:ext cx="1552529" cy="1099400"/>
            </a:xfrm>
            <a:prstGeom prst="rect">
              <a:avLst/>
            </a:prstGeom>
          </p:spPr>
        </p:pic>
      </p:grpSp>
    </p:spTree>
    <p:extLst>
      <p:ext uri="{BB962C8B-B14F-4D97-AF65-F5344CB8AC3E}">
        <p14:creationId xmlns:p14="http://schemas.microsoft.com/office/powerpoint/2010/main" val="3775213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ndertitel 2">
            <a:extLst>
              <a:ext uri="{FF2B5EF4-FFF2-40B4-BE49-F238E27FC236}">
                <a16:creationId xmlns:a16="http://schemas.microsoft.com/office/drawing/2014/main" id="{574E090D-F843-8440-D180-37698BA2D400}"/>
              </a:ext>
            </a:extLst>
          </p:cNvPr>
          <p:cNvSpPr>
            <a:spLocks noGrp="1"/>
          </p:cNvSpPr>
          <p:nvPr>
            <p:ph type="subTitle" idx="1"/>
          </p:nvPr>
        </p:nvSpPr>
        <p:spPr>
          <a:xfrm>
            <a:off x="643278" y="3429001"/>
            <a:ext cx="4011018" cy="2463799"/>
          </a:xfrm>
        </p:spPr>
        <p:txBody>
          <a:bodyPr>
            <a:normAutofit/>
          </a:bodyPr>
          <a:lstStyle/>
          <a:p>
            <a:pPr algn="l"/>
            <a:r>
              <a:rPr lang="nl-NL"/>
              <a:t>Bespreek in twee of drietallen hoe de preventie bij jou op school eruit ziet</a:t>
            </a:r>
          </a:p>
        </p:txBody>
      </p:sp>
      <p:sp>
        <p:nvSpPr>
          <p:cNvPr id="820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Afbeelding met Graphics, Lettertype, schermopname, grafische vormgeving&#10;&#10;Door AI gegenereerde inhoud is mogelijk onjuist.">
            <a:extLst>
              <a:ext uri="{FF2B5EF4-FFF2-40B4-BE49-F238E27FC236}">
                <a16:creationId xmlns:a16="http://schemas.microsoft.com/office/drawing/2014/main" id="{4979B64A-F213-9A90-4F42-D15FC5F3075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54296" y="818022"/>
            <a:ext cx="7214616" cy="5194523"/>
          </a:xfrm>
          <a:prstGeom prst="rect">
            <a:avLst/>
          </a:prstGeom>
          <a:noFill/>
          <a:extLst>
            <a:ext uri="{909E8E84-426E-40DD-AFC4-6F175D3DCCD1}">
              <a14:hiddenFill xmlns:a14="http://schemas.microsoft.com/office/drawing/2010/main">
                <a:solidFill>
                  <a:srgbClr val="FFFFFF"/>
                </a:solidFill>
              </a14:hiddenFill>
            </a:ext>
          </a:extLst>
        </p:spPr>
      </p:pic>
      <p:sp>
        <p:nvSpPr>
          <p:cNvPr id="2" name="Rechthoek 1">
            <a:extLst>
              <a:ext uri="{FF2B5EF4-FFF2-40B4-BE49-F238E27FC236}">
                <a16:creationId xmlns:a16="http://schemas.microsoft.com/office/drawing/2014/main" id="{421DDB7F-B95E-A7E7-1EE7-B69337AE47D5}"/>
              </a:ext>
            </a:extLst>
          </p:cNvPr>
          <p:cNvSpPr/>
          <p:nvPr/>
        </p:nvSpPr>
        <p:spPr>
          <a:xfrm>
            <a:off x="0" y="6042992"/>
            <a:ext cx="12192000" cy="815008"/>
          </a:xfrm>
          <a:prstGeom prst="rect">
            <a:avLst/>
          </a:prstGeom>
          <a:solidFill>
            <a:srgbClr val="BF0D3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9185174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ndertitel 2">
            <a:extLst>
              <a:ext uri="{FF2B5EF4-FFF2-40B4-BE49-F238E27FC236}">
                <a16:creationId xmlns:a16="http://schemas.microsoft.com/office/drawing/2014/main" id="{86A5DBFF-E2F5-5093-9383-830297FC0C5D}"/>
              </a:ext>
            </a:extLst>
          </p:cNvPr>
          <p:cNvSpPr>
            <a:spLocks noGrp="1"/>
          </p:cNvSpPr>
          <p:nvPr>
            <p:ph type="subTitle" idx="1"/>
          </p:nvPr>
        </p:nvSpPr>
        <p:spPr>
          <a:xfrm>
            <a:off x="638882" y="4631161"/>
            <a:ext cx="3571810" cy="1559327"/>
          </a:xfrm>
        </p:spPr>
        <p:txBody>
          <a:bodyPr>
            <a:normAutofit/>
          </a:bodyPr>
          <a:lstStyle/>
          <a:p>
            <a:pPr algn="l"/>
            <a:r>
              <a:rPr lang="nl-NL"/>
              <a:t>Wat te doen bij een incident</a:t>
            </a:r>
          </a:p>
        </p:txBody>
      </p:sp>
      <p:sp>
        <p:nvSpPr>
          <p:cNvPr id="922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Afbeelding met Graphics, Lettertype, schermopname, grafische vormgeving&#10;&#10;Door AI gegenereerde inhoud is mogelijk onjuist.">
            <a:extLst>
              <a:ext uri="{FF2B5EF4-FFF2-40B4-BE49-F238E27FC236}">
                <a16:creationId xmlns:a16="http://schemas.microsoft.com/office/drawing/2014/main" id="{F24D3444-A01B-DAD1-B306-5A10CB29DA8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54296" y="818022"/>
            <a:ext cx="7214616" cy="5194523"/>
          </a:xfrm>
          <a:prstGeom prst="rect">
            <a:avLst/>
          </a:prstGeom>
          <a:noFill/>
          <a:extLst>
            <a:ext uri="{909E8E84-426E-40DD-AFC4-6F175D3DCCD1}">
              <a14:hiddenFill xmlns:a14="http://schemas.microsoft.com/office/drawing/2010/main">
                <a:solidFill>
                  <a:srgbClr val="FFFFFF"/>
                </a:solidFill>
              </a14:hiddenFill>
            </a:ext>
          </a:extLst>
        </p:spPr>
      </p:pic>
      <p:sp>
        <p:nvSpPr>
          <p:cNvPr id="2" name="Rechthoek 1">
            <a:extLst>
              <a:ext uri="{FF2B5EF4-FFF2-40B4-BE49-F238E27FC236}">
                <a16:creationId xmlns:a16="http://schemas.microsoft.com/office/drawing/2014/main" id="{EA43B678-5E94-62B8-8AF0-5CCF35127D3A}"/>
              </a:ext>
            </a:extLst>
          </p:cNvPr>
          <p:cNvSpPr/>
          <p:nvPr/>
        </p:nvSpPr>
        <p:spPr>
          <a:xfrm>
            <a:off x="0" y="6042992"/>
            <a:ext cx="12192000" cy="815008"/>
          </a:xfrm>
          <a:prstGeom prst="rect">
            <a:avLst/>
          </a:prstGeom>
          <a:solidFill>
            <a:srgbClr val="BF0D3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3798003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19C1F4-E07C-BB02-9685-E2A5CDC18321}"/>
              </a:ext>
            </a:extLst>
          </p:cNvPr>
          <p:cNvSpPr>
            <a:spLocks noGrp="1"/>
          </p:cNvSpPr>
          <p:nvPr>
            <p:ph type="title"/>
          </p:nvPr>
        </p:nvSpPr>
        <p:spPr>
          <a:xfrm>
            <a:off x="838200" y="365125"/>
            <a:ext cx="10515600" cy="3063875"/>
          </a:xfrm>
        </p:spPr>
        <p:txBody>
          <a:bodyPr>
            <a:normAutofit/>
          </a:bodyPr>
          <a:lstStyle/>
          <a:p>
            <a:r>
              <a:rPr lang="nl-NL"/>
              <a:t>Handelen bij een incident met een ouder</a:t>
            </a:r>
          </a:p>
        </p:txBody>
      </p:sp>
      <p:sp>
        <p:nvSpPr>
          <p:cNvPr id="3" name="Tijdelijke aanduiding voor inhoud 2">
            <a:extLst>
              <a:ext uri="{FF2B5EF4-FFF2-40B4-BE49-F238E27FC236}">
                <a16:creationId xmlns:a16="http://schemas.microsoft.com/office/drawing/2014/main" id="{A0D15683-EAD3-AA57-87B4-6D52858CEC29}"/>
              </a:ext>
            </a:extLst>
          </p:cNvPr>
          <p:cNvSpPr>
            <a:spLocks noGrp="1"/>
          </p:cNvSpPr>
          <p:nvPr>
            <p:ph idx="1"/>
          </p:nvPr>
        </p:nvSpPr>
        <p:spPr>
          <a:xfrm>
            <a:off x="624840" y="3004185"/>
            <a:ext cx="10515600" cy="4351338"/>
          </a:xfrm>
        </p:spPr>
        <p:txBody>
          <a:bodyPr/>
          <a:lstStyle/>
          <a:p>
            <a:r>
              <a:rPr lang="nl-NL" b="1"/>
              <a:t>Stel grenzen volgens de afgesproken norm</a:t>
            </a:r>
            <a:br>
              <a:rPr lang="nl-NL"/>
            </a:br>
            <a:r>
              <a:rPr lang="nl-NL"/>
              <a:t>Geef duidelijk aan wanneer gedrag niet toelaatbaar is. </a:t>
            </a:r>
            <a:br>
              <a:rPr lang="nl-NL"/>
            </a:br>
            <a:r>
              <a:rPr lang="nl-NL"/>
              <a:t>Hiermee (her)stel je de norm. </a:t>
            </a:r>
            <a:br>
              <a:rPr lang="nl-NL"/>
            </a:br>
            <a:r>
              <a:rPr lang="nl-NL"/>
              <a:t>Vraag - indien mogelijk – daarna direct vanuit een open en nieuwsgierige houding door naar wat er leeft bij de ouder.</a:t>
            </a:r>
            <a:br>
              <a:rPr lang="nl-NL"/>
            </a:br>
            <a:r>
              <a:rPr lang="nl-NL"/>
              <a:t>Zo blijft je in verbinding.</a:t>
            </a:r>
          </a:p>
        </p:txBody>
      </p:sp>
      <p:pic>
        <p:nvPicPr>
          <p:cNvPr id="10242" name="Picture 2" descr="Afbeelding met Graphics, Lettertype, schermopname, grafische vormgeving&#10;&#10;Door AI gegenereerde inhoud is mogelijk onjuist.">
            <a:extLst>
              <a:ext uri="{FF2B5EF4-FFF2-40B4-BE49-F238E27FC236}">
                <a16:creationId xmlns:a16="http://schemas.microsoft.com/office/drawing/2014/main" id="{54D436B2-1B01-531A-BD67-61A0D8E0000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09760" y="295863"/>
            <a:ext cx="2324418" cy="1672319"/>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a:extLst>
              <a:ext uri="{FF2B5EF4-FFF2-40B4-BE49-F238E27FC236}">
                <a16:creationId xmlns:a16="http://schemas.microsoft.com/office/drawing/2014/main" id="{7F888256-1A1E-DFC8-4E45-22857647BA95}"/>
              </a:ext>
            </a:extLst>
          </p:cNvPr>
          <p:cNvSpPr/>
          <p:nvPr/>
        </p:nvSpPr>
        <p:spPr>
          <a:xfrm>
            <a:off x="0" y="6042992"/>
            <a:ext cx="12192000" cy="815008"/>
          </a:xfrm>
          <a:prstGeom prst="rect">
            <a:avLst/>
          </a:prstGeom>
          <a:solidFill>
            <a:srgbClr val="BF0D3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10908866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2">
            <a:extLst>
              <a:ext uri="{FF2B5EF4-FFF2-40B4-BE49-F238E27FC236}">
                <a16:creationId xmlns:a16="http://schemas.microsoft.com/office/drawing/2014/main" id="{1E52C627-CC38-3116-5FF3-3FB29792501F}"/>
              </a:ext>
            </a:extLst>
          </p:cNvPr>
          <p:cNvSpPr>
            <a:spLocks noGrp="1"/>
          </p:cNvSpPr>
          <p:nvPr>
            <p:ph idx="1"/>
          </p:nvPr>
        </p:nvSpPr>
        <p:spPr>
          <a:xfrm>
            <a:off x="611189" y="1600201"/>
            <a:ext cx="10969625" cy="4525963"/>
          </a:xfrm>
        </p:spPr>
        <p:txBody>
          <a:bodyPr/>
          <a:lstStyle/>
          <a:p>
            <a:r>
              <a:rPr lang="nl-NL" b="1"/>
              <a:t>Zet in op de-escalatie</a:t>
            </a:r>
          </a:p>
          <a:p>
            <a:r>
              <a:rPr lang="nl-NL"/>
              <a:t>Alle vormen van ontoelaatbaar gedrag vragen om de-escalatie. Erken emoties, maar accepteer geen agressie. </a:t>
            </a:r>
            <a:br>
              <a:rPr lang="nl-NL"/>
            </a:br>
            <a:r>
              <a:rPr lang="nl-NL"/>
              <a:t>Blijf rustig, luister en probeer spanning te verminderen.</a:t>
            </a:r>
          </a:p>
        </p:txBody>
      </p:sp>
      <p:pic>
        <p:nvPicPr>
          <p:cNvPr id="11266" name="Picture 2" descr="Afbeelding met Graphics, Lettertype, schermopname, grafische vormgeving&#10;&#10;Door AI gegenereerde inhoud is mogelijk onjuist.">
            <a:extLst>
              <a:ext uri="{FF2B5EF4-FFF2-40B4-BE49-F238E27FC236}">
                <a16:creationId xmlns:a16="http://schemas.microsoft.com/office/drawing/2014/main" id="{1CE6599C-CCAF-03D7-014B-0102B955766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55355" y="233680"/>
            <a:ext cx="2077223" cy="1494473"/>
          </a:xfrm>
          <a:prstGeom prst="rect">
            <a:avLst/>
          </a:prstGeom>
          <a:noFill/>
          <a:extLst>
            <a:ext uri="{909E8E84-426E-40DD-AFC4-6F175D3DCCD1}">
              <a14:hiddenFill xmlns:a14="http://schemas.microsoft.com/office/drawing/2010/main">
                <a:solidFill>
                  <a:srgbClr val="FFFFFF"/>
                </a:solidFill>
              </a14:hiddenFill>
            </a:ext>
          </a:extLst>
        </p:spPr>
      </p:pic>
      <p:sp>
        <p:nvSpPr>
          <p:cNvPr id="2" name="Rechthoek 1">
            <a:extLst>
              <a:ext uri="{FF2B5EF4-FFF2-40B4-BE49-F238E27FC236}">
                <a16:creationId xmlns:a16="http://schemas.microsoft.com/office/drawing/2014/main" id="{9335A4FF-D17B-C11E-92A5-6AF5A97D0D19}"/>
              </a:ext>
            </a:extLst>
          </p:cNvPr>
          <p:cNvSpPr/>
          <p:nvPr/>
        </p:nvSpPr>
        <p:spPr>
          <a:xfrm>
            <a:off x="0" y="6042992"/>
            <a:ext cx="12192000" cy="815008"/>
          </a:xfrm>
          <a:prstGeom prst="rect">
            <a:avLst/>
          </a:prstGeom>
          <a:solidFill>
            <a:srgbClr val="BF0D3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13269745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fbeelding 2">
            <a:extLst>
              <a:ext uri="{FF2B5EF4-FFF2-40B4-BE49-F238E27FC236}">
                <a16:creationId xmlns:a16="http://schemas.microsoft.com/office/drawing/2014/main" id="{94FCF80C-5A34-7B38-81DA-3ED9E5442D33}"/>
              </a:ext>
            </a:extLst>
          </p:cNvPr>
          <p:cNvPicPr>
            <a:picLocks noChangeAspect="1"/>
          </p:cNvPicPr>
          <p:nvPr/>
        </p:nvPicPr>
        <p:blipFill>
          <a:blip r:embed="rId2"/>
          <a:stretch>
            <a:fillRect/>
          </a:stretch>
        </p:blipFill>
        <p:spPr>
          <a:xfrm>
            <a:off x="643467" y="948098"/>
            <a:ext cx="10905066" cy="4961804"/>
          </a:xfrm>
          <a:prstGeom prst="rect">
            <a:avLst/>
          </a:prstGeom>
        </p:spPr>
      </p:pic>
    </p:spTree>
    <p:extLst>
      <p:ext uri="{BB962C8B-B14F-4D97-AF65-F5344CB8AC3E}">
        <p14:creationId xmlns:p14="http://schemas.microsoft.com/office/powerpoint/2010/main" val="3198022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EC0AF5B-98E5-6659-4C50-FEA41121C59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85FC834-5F04-EA60-C166-0CB24B656876}"/>
              </a:ext>
            </a:extLst>
          </p:cNvPr>
          <p:cNvSpPr>
            <a:spLocks noGrp="1"/>
          </p:cNvSpPr>
          <p:nvPr>
            <p:ph type="ctrTitle"/>
          </p:nvPr>
        </p:nvSpPr>
        <p:spPr>
          <a:xfrm>
            <a:off x="1518356" y="1314274"/>
            <a:ext cx="9144000" cy="2387600"/>
          </a:xfrm>
        </p:spPr>
        <p:txBody>
          <a:bodyPr/>
          <a:lstStyle/>
          <a:p>
            <a:endParaRPr lang="nl-NL" sz="3200" b="1">
              <a:latin typeface="Aptos"/>
              <a:ea typeface="Calibri"/>
              <a:cs typeface="Calibri"/>
            </a:endParaRPr>
          </a:p>
        </p:txBody>
      </p:sp>
      <p:sp>
        <p:nvSpPr>
          <p:cNvPr id="3" name="Ondertitel 2">
            <a:extLst>
              <a:ext uri="{FF2B5EF4-FFF2-40B4-BE49-F238E27FC236}">
                <a16:creationId xmlns:a16="http://schemas.microsoft.com/office/drawing/2014/main" id="{CFB4CC2C-CF03-5159-F2CC-8AF0AAA36C6E}"/>
              </a:ext>
            </a:extLst>
          </p:cNvPr>
          <p:cNvSpPr>
            <a:spLocks noGrp="1"/>
          </p:cNvSpPr>
          <p:nvPr>
            <p:ph type="subTitle" idx="1"/>
          </p:nvPr>
        </p:nvSpPr>
        <p:spPr>
          <a:xfrm>
            <a:off x="1518356" y="4052366"/>
            <a:ext cx="9144000" cy="1655762"/>
          </a:xfrm>
        </p:spPr>
        <p:txBody>
          <a:bodyPr vert="horz" lIns="91440" tIns="45720" rIns="91440" bIns="45720" rtlCol="0" anchor="t">
            <a:normAutofit/>
          </a:bodyPr>
          <a:lstStyle/>
          <a:p>
            <a:endParaRPr lang="de-DE" i="1">
              <a:solidFill>
                <a:srgbClr val="BF0D3E"/>
              </a:solidFill>
              <a:latin typeface="Calibri"/>
              <a:ea typeface="Calibri"/>
              <a:cs typeface="Calibri"/>
            </a:endParaRPr>
          </a:p>
        </p:txBody>
      </p:sp>
      <p:sp>
        <p:nvSpPr>
          <p:cNvPr id="4" name="Rechthoek 3">
            <a:extLst>
              <a:ext uri="{FF2B5EF4-FFF2-40B4-BE49-F238E27FC236}">
                <a16:creationId xmlns:a16="http://schemas.microsoft.com/office/drawing/2014/main" id="{3AE10FBF-BFB8-0307-A8C1-9BC4C1D9D0AB}"/>
              </a:ext>
            </a:extLst>
          </p:cNvPr>
          <p:cNvSpPr/>
          <p:nvPr/>
        </p:nvSpPr>
        <p:spPr>
          <a:xfrm>
            <a:off x="-1" y="0"/>
            <a:ext cx="12192000" cy="815008"/>
          </a:xfrm>
          <a:prstGeom prst="rect">
            <a:avLst/>
          </a:prstGeom>
          <a:solidFill>
            <a:srgbClr val="BF0D3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5" name="Gelijkbenige driehoek 4">
            <a:extLst>
              <a:ext uri="{FF2B5EF4-FFF2-40B4-BE49-F238E27FC236}">
                <a16:creationId xmlns:a16="http://schemas.microsoft.com/office/drawing/2014/main" id="{AEC7FFFD-F932-CB8B-37B1-78936D6AEDF8}"/>
              </a:ext>
            </a:extLst>
          </p:cNvPr>
          <p:cNvSpPr/>
          <p:nvPr/>
        </p:nvSpPr>
        <p:spPr>
          <a:xfrm rot="8580000">
            <a:off x="9207467" y="275813"/>
            <a:ext cx="1205947" cy="1232451"/>
          </a:xfrm>
          <a:prstGeom prst="triangle">
            <a:avLst/>
          </a:prstGeom>
          <a:solidFill>
            <a:srgbClr val="BF0D3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6" name="Rechthoek 5">
            <a:extLst>
              <a:ext uri="{FF2B5EF4-FFF2-40B4-BE49-F238E27FC236}">
                <a16:creationId xmlns:a16="http://schemas.microsoft.com/office/drawing/2014/main" id="{CD023AFA-CF5C-5DF4-D7C8-4159D7146C1E}"/>
              </a:ext>
            </a:extLst>
          </p:cNvPr>
          <p:cNvSpPr/>
          <p:nvPr/>
        </p:nvSpPr>
        <p:spPr>
          <a:xfrm>
            <a:off x="10173987" y="655207"/>
            <a:ext cx="2018012" cy="715369"/>
          </a:xfrm>
          <a:prstGeom prst="rect">
            <a:avLst/>
          </a:prstGeom>
          <a:solidFill>
            <a:srgbClr val="BF0D3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7" name="Rechthoek 6">
            <a:extLst>
              <a:ext uri="{FF2B5EF4-FFF2-40B4-BE49-F238E27FC236}">
                <a16:creationId xmlns:a16="http://schemas.microsoft.com/office/drawing/2014/main" id="{370941C3-6550-3CF4-BC7A-6BD68C37798D}"/>
              </a:ext>
            </a:extLst>
          </p:cNvPr>
          <p:cNvSpPr/>
          <p:nvPr/>
        </p:nvSpPr>
        <p:spPr>
          <a:xfrm rot="20280000">
            <a:off x="10049635" y="695219"/>
            <a:ext cx="278294" cy="655982"/>
          </a:xfrm>
          <a:prstGeom prst="rect">
            <a:avLst/>
          </a:prstGeom>
          <a:solidFill>
            <a:srgbClr val="BF0D3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pic>
        <p:nvPicPr>
          <p:cNvPr id="8" name="Afbeelding 7" descr="Afbeelding met Lettertype, Graphics, tekst, ontwerp&#10;&#10;Door AI gegenereerde inhoud is mogelijk onjuist.">
            <a:extLst>
              <a:ext uri="{FF2B5EF4-FFF2-40B4-BE49-F238E27FC236}">
                <a16:creationId xmlns:a16="http://schemas.microsoft.com/office/drawing/2014/main" id="{F269B1F9-6EB1-6BED-D7D0-12389A1420E5}"/>
              </a:ext>
            </a:extLst>
          </p:cNvPr>
          <p:cNvPicPr>
            <a:picLocks noChangeAspect="1"/>
          </p:cNvPicPr>
          <p:nvPr/>
        </p:nvPicPr>
        <p:blipFill>
          <a:blip r:embed="rId3"/>
          <a:stretch>
            <a:fillRect/>
          </a:stretch>
        </p:blipFill>
        <p:spPr>
          <a:xfrm>
            <a:off x="10281315" y="86185"/>
            <a:ext cx="1584531" cy="1130404"/>
          </a:xfrm>
          <a:prstGeom prst="rect">
            <a:avLst/>
          </a:prstGeom>
        </p:spPr>
      </p:pic>
      <p:pic>
        <p:nvPicPr>
          <p:cNvPr id="11" name="Afbeelding 10" descr="Afbeelding met tekst, schermopname, diagram, ontwerp&#10;&#10;Door AI gegenereerde inhoud is mogelijk onjuist.">
            <a:extLst>
              <a:ext uri="{FF2B5EF4-FFF2-40B4-BE49-F238E27FC236}">
                <a16:creationId xmlns:a16="http://schemas.microsoft.com/office/drawing/2014/main" id="{34801658-FD7C-8B35-4373-E5CDDE4AA996}"/>
              </a:ext>
            </a:extLst>
          </p:cNvPr>
          <p:cNvPicPr>
            <a:picLocks noChangeAspect="1"/>
          </p:cNvPicPr>
          <p:nvPr/>
        </p:nvPicPr>
        <p:blipFill>
          <a:blip r:embed="rId4"/>
          <a:stretch>
            <a:fillRect/>
          </a:stretch>
        </p:blipFill>
        <p:spPr>
          <a:xfrm>
            <a:off x="2494768" y="402326"/>
            <a:ext cx="6815776" cy="6235320"/>
          </a:xfrm>
          <a:prstGeom prst="rect">
            <a:avLst/>
          </a:prstGeom>
        </p:spPr>
      </p:pic>
    </p:spTree>
    <p:extLst>
      <p:ext uri="{BB962C8B-B14F-4D97-AF65-F5344CB8AC3E}">
        <p14:creationId xmlns:p14="http://schemas.microsoft.com/office/powerpoint/2010/main" val="34737222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C5ACA7F-28F7-9A49-D4D1-70357D8A7134}"/>
              </a:ext>
            </a:extLst>
          </p:cNvPr>
          <p:cNvSpPr>
            <a:spLocks noGrp="1"/>
          </p:cNvSpPr>
          <p:nvPr>
            <p:ph idx="1"/>
          </p:nvPr>
        </p:nvSpPr>
        <p:spPr/>
        <p:txBody>
          <a:bodyPr/>
          <a:lstStyle/>
          <a:p>
            <a:r>
              <a:rPr lang="nl-NL" b="1"/>
              <a:t>Zet veiligheid voorop</a:t>
            </a:r>
          </a:p>
          <a:p>
            <a:r>
              <a:rPr lang="nl-NL"/>
              <a:t>Beëindig het contact als een gesprek uit de hand loopt. </a:t>
            </a:r>
          </a:p>
          <a:p>
            <a:r>
              <a:rPr lang="nl-NL"/>
              <a:t>Schakel hulp in wanneer nodig.</a:t>
            </a:r>
            <a:br>
              <a:rPr lang="nl-NL"/>
            </a:br>
            <a:r>
              <a:rPr lang="nl-NL"/>
              <a:t>Veiligheid van alle betrokkenen is leidend</a:t>
            </a:r>
          </a:p>
        </p:txBody>
      </p:sp>
      <p:sp>
        <p:nvSpPr>
          <p:cNvPr id="2" name="Rechthoek 1">
            <a:extLst>
              <a:ext uri="{FF2B5EF4-FFF2-40B4-BE49-F238E27FC236}">
                <a16:creationId xmlns:a16="http://schemas.microsoft.com/office/drawing/2014/main" id="{F893417A-535B-D237-605B-459300754BBF}"/>
              </a:ext>
            </a:extLst>
          </p:cNvPr>
          <p:cNvSpPr/>
          <p:nvPr/>
        </p:nvSpPr>
        <p:spPr>
          <a:xfrm>
            <a:off x="0" y="6042992"/>
            <a:ext cx="12192000" cy="815008"/>
          </a:xfrm>
          <a:prstGeom prst="rect">
            <a:avLst/>
          </a:prstGeom>
          <a:solidFill>
            <a:srgbClr val="BF0D3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pic>
        <p:nvPicPr>
          <p:cNvPr id="4" name="Afbeelding 3" descr="Afbeelding met Graphics, Lettertype, schermopname, grafische vormgeving&#10;&#10;Door AI gegenereerde inhoud is mogelijk onjuist.">
            <a:extLst>
              <a:ext uri="{FF2B5EF4-FFF2-40B4-BE49-F238E27FC236}">
                <a16:creationId xmlns:a16="http://schemas.microsoft.com/office/drawing/2014/main" id="{84E41786-4691-3AF9-EF4D-D8E92106D978}"/>
              </a:ext>
            </a:extLst>
          </p:cNvPr>
          <p:cNvPicPr>
            <a:picLocks noChangeAspect="1"/>
          </p:cNvPicPr>
          <p:nvPr/>
        </p:nvPicPr>
        <p:blipFill>
          <a:blip r:embed="rId2"/>
          <a:stretch>
            <a:fillRect/>
          </a:stretch>
        </p:blipFill>
        <p:spPr>
          <a:xfrm>
            <a:off x="10311154" y="125894"/>
            <a:ext cx="1515447" cy="1080054"/>
          </a:xfrm>
          <a:prstGeom prst="rect">
            <a:avLst/>
          </a:prstGeom>
        </p:spPr>
      </p:pic>
    </p:spTree>
    <p:extLst>
      <p:ext uri="{BB962C8B-B14F-4D97-AF65-F5344CB8AC3E}">
        <p14:creationId xmlns:p14="http://schemas.microsoft.com/office/powerpoint/2010/main" val="36076637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2">
            <a:extLst>
              <a:ext uri="{FF2B5EF4-FFF2-40B4-BE49-F238E27FC236}">
                <a16:creationId xmlns:a16="http://schemas.microsoft.com/office/drawing/2014/main" id="{AA62DD5D-CCDC-5E07-91A8-244684149F70}"/>
              </a:ext>
            </a:extLst>
          </p:cNvPr>
          <p:cNvSpPr>
            <a:spLocks noGrp="1"/>
          </p:cNvSpPr>
          <p:nvPr>
            <p:ph idx="1"/>
          </p:nvPr>
        </p:nvSpPr>
        <p:spPr>
          <a:xfrm>
            <a:off x="611189" y="1600201"/>
            <a:ext cx="10969625" cy="4525963"/>
          </a:xfrm>
        </p:spPr>
        <p:txBody>
          <a:bodyPr vert="horz" lIns="91440" tIns="45720" rIns="91440" bIns="45720" rtlCol="0" anchor="t">
            <a:normAutofit/>
          </a:bodyPr>
          <a:lstStyle/>
          <a:p>
            <a:r>
              <a:rPr lang="nl-NL" b="1"/>
              <a:t>Meld het incident bij de schoolleiding</a:t>
            </a:r>
          </a:p>
          <a:p>
            <a:r>
              <a:rPr lang="nl-NL"/>
              <a:t>Zorg dat het incident altijd bij de schoolleiding wordt gemeld</a:t>
            </a:r>
          </a:p>
          <a:p>
            <a:r>
              <a:rPr lang="nl-NL"/>
              <a:t>Zo is er zicht op wat er speelt en kunnen jullie passende acties en ondersteuning inzetten</a:t>
            </a:r>
          </a:p>
        </p:txBody>
      </p:sp>
      <p:sp>
        <p:nvSpPr>
          <p:cNvPr id="2" name="Rechthoek 1">
            <a:extLst>
              <a:ext uri="{FF2B5EF4-FFF2-40B4-BE49-F238E27FC236}">
                <a16:creationId xmlns:a16="http://schemas.microsoft.com/office/drawing/2014/main" id="{30F47803-CDD3-C174-06EE-21C886FA6725}"/>
              </a:ext>
            </a:extLst>
          </p:cNvPr>
          <p:cNvSpPr/>
          <p:nvPr/>
        </p:nvSpPr>
        <p:spPr>
          <a:xfrm>
            <a:off x="0" y="6126164"/>
            <a:ext cx="12192000" cy="815008"/>
          </a:xfrm>
          <a:prstGeom prst="rect">
            <a:avLst/>
          </a:prstGeom>
          <a:solidFill>
            <a:srgbClr val="BF0D3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pic>
        <p:nvPicPr>
          <p:cNvPr id="3" name="Afbeelding 2" descr="Afbeelding met Graphics, Lettertype, schermopname, grafische vormgeving&#10;&#10;Door AI gegenereerde inhoud is mogelijk onjuist.">
            <a:extLst>
              <a:ext uri="{FF2B5EF4-FFF2-40B4-BE49-F238E27FC236}">
                <a16:creationId xmlns:a16="http://schemas.microsoft.com/office/drawing/2014/main" id="{E84B8152-F328-7E2A-FA17-BB677C77FC7F}"/>
              </a:ext>
            </a:extLst>
          </p:cNvPr>
          <p:cNvPicPr>
            <a:picLocks noChangeAspect="1"/>
          </p:cNvPicPr>
          <p:nvPr/>
        </p:nvPicPr>
        <p:blipFill>
          <a:blip r:embed="rId3"/>
          <a:stretch>
            <a:fillRect/>
          </a:stretch>
        </p:blipFill>
        <p:spPr>
          <a:xfrm>
            <a:off x="10311154" y="125894"/>
            <a:ext cx="1515447" cy="1080054"/>
          </a:xfrm>
          <a:prstGeom prst="rect">
            <a:avLst/>
          </a:prstGeom>
        </p:spPr>
      </p:pic>
    </p:spTree>
    <p:extLst>
      <p:ext uri="{BB962C8B-B14F-4D97-AF65-F5344CB8AC3E}">
        <p14:creationId xmlns:p14="http://schemas.microsoft.com/office/powerpoint/2010/main" val="22390979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425F0F7B-653E-967D-8673-8456C4529609}"/>
              </a:ext>
            </a:extLst>
          </p:cNvPr>
          <p:cNvSpPr>
            <a:spLocks noGrp="1"/>
          </p:cNvSpPr>
          <p:nvPr>
            <p:ph idx="1"/>
          </p:nvPr>
        </p:nvSpPr>
        <p:spPr/>
        <p:txBody>
          <a:bodyPr vert="horz" lIns="91440" tIns="45720" rIns="91440" bIns="45720" rtlCol="0" anchor="t">
            <a:normAutofit/>
          </a:bodyPr>
          <a:lstStyle/>
          <a:p>
            <a:r>
              <a:rPr lang="nl-NL" b="1"/>
              <a:t>Registreer het incident</a:t>
            </a:r>
          </a:p>
          <a:p>
            <a:r>
              <a:rPr lang="nl-NL"/>
              <a:t>Leg vast wat er is gebeurd. </a:t>
            </a:r>
          </a:p>
          <a:p>
            <a:r>
              <a:rPr lang="nl-NL"/>
              <a:t>Registratie helpt om het veiligheidsbeleid te monitoren en te verbeteren. </a:t>
            </a:r>
          </a:p>
          <a:p>
            <a:r>
              <a:rPr lang="nl-NL"/>
              <a:t>De aard en omvang van de incidenten is een belangrijke graadmeter van de veiligheid binnen de school</a:t>
            </a:r>
          </a:p>
        </p:txBody>
      </p:sp>
      <p:sp>
        <p:nvSpPr>
          <p:cNvPr id="2" name="Rechthoek 1">
            <a:extLst>
              <a:ext uri="{FF2B5EF4-FFF2-40B4-BE49-F238E27FC236}">
                <a16:creationId xmlns:a16="http://schemas.microsoft.com/office/drawing/2014/main" id="{6E9CDE46-E5C2-43F2-1E3E-AE0A57E6FC1D}"/>
              </a:ext>
            </a:extLst>
          </p:cNvPr>
          <p:cNvSpPr/>
          <p:nvPr/>
        </p:nvSpPr>
        <p:spPr>
          <a:xfrm>
            <a:off x="0" y="6042992"/>
            <a:ext cx="12192000" cy="815008"/>
          </a:xfrm>
          <a:prstGeom prst="rect">
            <a:avLst/>
          </a:prstGeom>
          <a:solidFill>
            <a:srgbClr val="BF0D3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pic>
        <p:nvPicPr>
          <p:cNvPr id="4" name="Afbeelding 3" descr="Afbeelding met Graphics, Lettertype, schermopname, grafische vormgeving&#10;&#10;Door AI gegenereerde inhoud is mogelijk onjuist.">
            <a:extLst>
              <a:ext uri="{FF2B5EF4-FFF2-40B4-BE49-F238E27FC236}">
                <a16:creationId xmlns:a16="http://schemas.microsoft.com/office/drawing/2014/main" id="{B0F29E35-382E-EA9B-F216-1945DD93A40F}"/>
              </a:ext>
            </a:extLst>
          </p:cNvPr>
          <p:cNvPicPr>
            <a:picLocks noChangeAspect="1"/>
          </p:cNvPicPr>
          <p:nvPr/>
        </p:nvPicPr>
        <p:blipFill>
          <a:blip r:embed="rId3"/>
          <a:stretch>
            <a:fillRect/>
          </a:stretch>
        </p:blipFill>
        <p:spPr>
          <a:xfrm>
            <a:off x="10311154" y="125894"/>
            <a:ext cx="1515447" cy="1080054"/>
          </a:xfrm>
          <a:prstGeom prst="rect">
            <a:avLst/>
          </a:prstGeom>
        </p:spPr>
      </p:pic>
    </p:spTree>
    <p:extLst>
      <p:ext uri="{BB962C8B-B14F-4D97-AF65-F5344CB8AC3E}">
        <p14:creationId xmlns:p14="http://schemas.microsoft.com/office/powerpoint/2010/main" val="4459795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A788520-3F1F-C1A3-3664-73FFB36921E3}"/>
              </a:ext>
            </a:extLst>
          </p:cNvPr>
          <p:cNvSpPr>
            <a:spLocks noGrp="1"/>
          </p:cNvSpPr>
          <p:nvPr>
            <p:ph idx="1"/>
          </p:nvPr>
        </p:nvSpPr>
        <p:spPr/>
        <p:txBody>
          <a:bodyPr vert="horz" lIns="91440" tIns="45720" rIns="91440" bIns="45720" rtlCol="0" anchor="t">
            <a:normAutofit/>
          </a:bodyPr>
          <a:lstStyle/>
          <a:p>
            <a:pPr fontAlgn="base"/>
            <a:r>
              <a:rPr lang="en-US" b="1"/>
              <a:t>Hoe zit het met je interne </a:t>
            </a:r>
            <a:r>
              <a:rPr lang="en-US" b="1" err="1"/>
              <a:t>proces</a:t>
            </a:r>
            <a:r>
              <a:rPr lang="en-US" b="1"/>
              <a:t>?</a:t>
            </a:r>
            <a:r>
              <a:rPr lang="en-US"/>
              <a:t>​</a:t>
            </a:r>
          </a:p>
          <a:p>
            <a:pPr fontAlgn="base"/>
            <a:endParaRPr lang="en-US"/>
          </a:p>
          <a:p>
            <a:pPr fontAlgn="base"/>
            <a:r>
              <a:rPr lang="en-US"/>
              <a:t>Wie </a:t>
            </a:r>
            <a:r>
              <a:rPr lang="en-US" err="1"/>
              <a:t>doet</a:t>
            </a:r>
            <a:r>
              <a:rPr lang="en-US"/>
              <a:t> wat?​</a:t>
            </a:r>
          </a:p>
          <a:p>
            <a:pPr fontAlgn="base"/>
            <a:r>
              <a:rPr lang="en-US" err="1"/>
              <a:t>Waar</a:t>
            </a:r>
            <a:r>
              <a:rPr lang="en-US"/>
              <a:t> </a:t>
            </a:r>
            <a:r>
              <a:rPr lang="en-US" err="1"/>
              <a:t>kan</a:t>
            </a:r>
            <a:r>
              <a:rPr lang="en-US"/>
              <a:t> </a:t>
            </a:r>
            <a:r>
              <a:rPr lang="en-US" err="1"/>
              <a:t>ik</a:t>
            </a:r>
            <a:r>
              <a:rPr lang="en-US"/>
              <a:t> </a:t>
            </a:r>
            <a:r>
              <a:rPr lang="en-US" err="1"/>
              <a:t>terecht</a:t>
            </a:r>
            <a:r>
              <a:rPr lang="en-US"/>
              <a:t>?​</a:t>
            </a:r>
          </a:p>
          <a:p>
            <a:pPr fontAlgn="base"/>
            <a:r>
              <a:rPr lang="en-US"/>
              <a:t>Wie </a:t>
            </a:r>
            <a:r>
              <a:rPr lang="en-US" err="1"/>
              <a:t>schakel</a:t>
            </a:r>
            <a:r>
              <a:rPr lang="en-US"/>
              <a:t> </a:t>
            </a:r>
            <a:r>
              <a:rPr lang="en-US" err="1"/>
              <a:t>ik</a:t>
            </a:r>
            <a:r>
              <a:rPr lang="en-US"/>
              <a:t> in?​</a:t>
            </a:r>
          </a:p>
          <a:p>
            <a:pPr fontAlgn="base"/>
            <a:endParaRPr lang="en-US"/>
          </a:p>
          <a:p>
            <a:pPr marL="0" indent="0" fontAlgn="base">
              <a:buNone/>
            </a:pPr>
            <a:endParaRPr lang="en-US" b="1"/>
          </a:p>
          <a:p>
            <a:endParaRPr lang="nl-NL"/>
          </a:p>
        </p:txBody>
      </p:sp>
      <p:sp>
        <p:nvSpPr>
          <p:cNvPr id="2" name="Rechthoek 1">
            <a:extLst>
              <a:ext uri="{FF2B5EF4-FFF2-40B4-BE49-F238E27FC236}">
                <a16:creationId xmlns:a16="http://schemas.microsoft.com/office/drawing/2014/main" id="{D0BCDEBE-4D0A-654A-E50A-57B080A46416}"/>
              </a:ext>
            </a:extLst>
          </p:cNvPr>
          <p:cNvSpPr/>
          <p:nvPr/>
        </p:nvSpPr>
        <p:spPr>
          <a:xfrm>
            <a:off x="0" y="6042992"/>
            <a:ext cx="12192000" cy="815008"/>
          </a:xfrm>
          <a:prstGeom prst="rect">
            <a:avLst/>
          </a:prstGeom>
          <a:solidFill>
            <a:srgbClr val="BF0D3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pic>
        <p:nvPicPr>
          <p:cNvPr id="4" name="Afbeelding 3" descr="Afbeelding met Graphics, Lettertype, schermopname, grafische vormgeving&#10;&#10;Door AI gegenereerde inhoud is mogelijk onjuist.">
            <a:extLst>
              <a:ext uri="{FF2B5EF4-FFF2-40B4-BE49-F238E27FC236}">
                <a16:creationId xmlns:a16="http://schemas.microsoft.com/office/drawing/2014/main" id="{A23D7C0A-D0A5-7DB5-B3C2-69A4B9738156}"/>
              </a:ext>
            </a:extLst>
          </p:cNvPr>
          <p:cNvPicPr>
            <a:picLocks noChangeAspect="1"/>
          </p:cNvPicPr>
          <p:nvPr/>
        </p:nvPicPr>
        <p:blipFill>
          <a:blip r:embed="rId3"/>
          <a:stretch>
            <a:fillRect/>
          </a:stretch>
        </p:blipFill>
        <p:spPr>
          <a:xfrm>
            <a:off x="10311154" y="125894"/>
            <a:ext cx="1515447" cy="1080054"/>
          </a:xfrm>
          <a:prstGeom prst="rect">
            <a:avLst/>
          </a:prstGeom>
        </p:spPr>
      </p:pic>
    </p:spTree>
    <p:extLst>
      <p:ext uri="{BB962C8B-B14F-4D97-AF65-F5344CB8AC3E}">
        <p14:creationId xmlns:p14="http://schemas.microsoft.com/office/powerpoint/2010/main" val="2813429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652AA93-E3B0-0029-A778-4221A120B9A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E7EEF69-92AC-2BBC-3346-98D9137914E0}"/>
              </a:ext>
            </a:extLst>
          </p:cNvPr>
          <p:cNvSpPr>
            <a:spLocks noGrp="1"/>
          </p:cNvSpPr>
          <p:nvPr>
            <p:ph type="ctrTitle"/>
          </p:nvPr>
        </p:nvSpPr>
        <p:spPr>
          <a:xfrm>
            <a:off x="1518356" y="1314274"/>
            <a:ext cx="8762959" cy="1918630"/>
          </a:xfrm>
        </p:spPr>
        <p:txBody>
          <a:bodyPr/>
          <a:lstStyle/>
          <a:p>
            <a:r>
              <a:rPr lang="en-US" sz="3200" b="1" err="1">
                <a:solidFill>
                  <a:schemeClr val="tx2"/>
                </a:solidFill>
                <a:latin typeface="Aptos"/>
                <a:ea typeface="Calibri"/>
                <a:cs typeface="Calibri"/>
              </a:rPr>
              <a:t>Waar</a:t>
            </a:r>
            <a:r>
              <a:rPr lang="en-US" sz="3200" b="1">
                <a:solidFill>
                  <a:schemeClr val="tx2"/>
                </a:solidFill>
                <a:latin typeface="Aptos"/>
                <a:ea typeface="Calibri"/>
                <a:cs typeface="Calibri"/>
              </a:rPr>
              <a:t> </a:t>
            </a:r>
            <a:r>
              <a:rPr lang="en-US" sz="3200" b="1" err="1">
                <a:solidFill>
                  <a:schemeClr val="tx2"/>
                </a:solidFill>
                <a:latin typeface="Aptos"/>
                <a:ea typeface="Calibri"/>
                <a:cs typeface="Calibri"/>
              </a:rPr>
              <a:t>denk</a:t>
            </a:r>
            <a:r>
              <a:rPr lang="en-US" sz="3200" b="1">
                <a:solidFill>
                  <a:schemeClr val="tx2"/>
                </a:solidFill>
                <a:latin typeface="Aptos"/>
                <a:ea typeface="Calibri"/>
                <a:cs typeface="Calibri"/>
              </a:rPr>
              <a:t> je </a:t>
            </a:r>
            <a:r>
              <a:rPr lang="en-US" sz="3200" b="1" err="1">
                <a:solidFill>
                  <a:schemeClr val="tx2"/>
                </a:solidFill>
                <a:latin typeface="Aptos"/>
                <a:ea typeface="Calibri"/>
                <a:cs typeface="Calibri"/>
              </a:rPr>
              <a:t>aan</a:t>
            </a:r>
            <a:r>
              <a:rPr lang="en-US" sz="3200" b="1">
                <a:solidFill>
                  <a:schemeClr val="tx2"/>
                </a:solidFill>
                <a:latin typeface="Aptos"/>
                <a:ea typeface="Calibri"/>
                <a:cs typeface="Calibri"/>
              </a:rPr>
              <a:t> </a:t>
            </a:r>
            <a:r>
              <a:rPr lang="en-US" sz="3200" b="1" err="1">
                <a:solidFill>
                  <a:schemeClr val="tx2"/>
                </a:solidFill>
                <a:latin typeface="Aptos"/>
                <a:ea typeface="Calibri"/>
                <a:cs typeface="Calibri"/>
              </a:rPr>
              <a:t>bij</a:t>
            </a:r>
            <a:r>
              <a:rPr lang="en-US" sz="3200" b="1">
                <a:solidFill>
                  <a:schemeClr val="tx2"/>
                </a:solidFill>
                <a:latin typeface="Aptos"/>
                <a:ea typeface="Calibri"/>
                <a:cs typeface="Calibri"/>
              </a:rPr>
              <a:t> </a:t>
            </a:r>
            <a:r>
              <a:rPr lang="en-US" sz="3200" b="1" err="1">
                <a:solidFill>
                  <a:schemeClr val="tx2"/>
                </a:solidFill>
                <a:latin typeface="Aptos"/>
                <a:ea typeface="Calibri"/>
                <a:cs typeface="Calibri"/>
              </a:rPr>
              <a:t>partnerschap</a:t>
            </a:r>
            <a:r>
              <a:rPr lang="en-US" sz="3200" b="1">
                <a:solidFill>
                  <a:schemeClr val="tx2"/>
                </a:solidFill>
                <a:latin typeface="Aptos"/>
                <a:ea typeface="Calibri"/>
                <a:cs typeface="Calibri"/>
              </a:rPr>
              <a:t> met </a:t>
            </a:r>
            <a:r>
              <a:rPr lang="en-US" sz="3200" b="1" err="1">
                <a:solidFill>
                  <a:schemeClr val="tx2"/>
                </a:solidFill>
                <a:latin typeface="Aptos"/>
                <a:ea typeface="Calibri"/>
                <a:cs typeface="Calibri"/>
              </a:rPr>
              <a:t>ouders</a:t>
            </a:r>
            <a:r>
              <a:rPr lang="en-US" sz="3200" b="1">
                <a:solidFill>
                  <a:schemeClr val="tx2"/>
                </a:solidFill>
                <a:latin typeface="Aptos"/>
                <a:ea typeface="Calibri"/>
                <a:cs typeface="Calibri"/>
              </a:rPr>
              <a:t>?</a:t>
            </a:r>
            <a:endParaRPr lang="nl-NL" sz="3200">
              <a:solidFill>
                <a:schemeClr val="tx2"/>
              </a:solidFill>
            </a:endParaRPr>
          </a:p>
        </p:txBody>
      </p:sp>
      <p:sp>
        <p:nvSpPr>
          <p:cNvPr id="4" name="Rechthoek 3">
            <a:extLst>
              <a:ext uri="{FF2B5EF4-FFF2-40B4-BE49-F238E27FC236}">
                <a16:creationId xmlns:a16="http://schemas.microsoft.com/office/drawing/2014/main" id="{003FD081-B4E8-E7F0-5F72-F44AAD29E44B}"/>
              </a:ext>
            </a:extLst>
          </p:cNvPr>
          <p:cNvSpPr/>
          <p:nvPr/>
        </p:nvSpPr>
        <p:spPr>
          <a:xfrm>
            <a:off x="-1" y="0"/>
            <a:ext cx="12192000" cy="815008"/>
          </a:xfrm>
          <a:prstGeom prst="rect">
            <a:avLst/>
          </a:prstGeom>
          <a:solidFill>
            <a:srgbClr val="BF0D3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5" name="Gelijkbenige driehoek 4">
            <a:extLst>
              <a:ext uri="{FF2B5EF4-FFF2-40B4-BE49-F238E27FC236}">
                <a16:creationId xmlns:a16="http://schemas.microsoft.com/office/drawing/2014/main" id="{F483CF90-7D5D-EA6D-23A9-49D62B4DD605}"/>
              </a:ext>
            </a:extLst>
          </p:cNvPr>
          <p:cNvSpPr/>
          <p:nvPr/>
        </p:nvSpPr>
        <p:spPr>
          <a:xfrm rot="8580000">
            <a:off x="9207467" y="275813"/>
            <a:ext cx="1205947" cy="1232451"/>
          </a:xfrm>
          <a:prstGeom prst="triangle">
            <a:avLst/>
          </a:prstGeom>
          <a:solidFill>
            <a:srgbClr val="BF0D3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6" name="Rechthoek 5">
            <a:extLst>
              <a:ext uri="{FF2B5EF4-FFF2-40B4-BE49-F238E27FC236}">
                <a16:creationId xmlns:a16="http://schemas.microsoft.com/office/drawing/2014/main" id="{550368A3-D131-D1FC-8A42-1148881D99FD}"/>
              </a:ext>
            </a:extLst>
          </p:cNvPr>
          <p:cNvSpPr/>
          <p:nvPr/>
        </p:nvSpPr>
        <p:spPr>
          <a:xfrm>
            <a:off x="10173987" y="655207"/>
            <a:ext cx="2018012" cy="715369"/>
          </a:xfrm>
          <a:prstGeom prst="rect">
            <a:avLst/>
          </a:prstGeom>
          <a:solidFill>
            <a:srgbClr val="BF0D3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7" name="Rechthoek 6">
            <a:extLst>
              <a:ext uri="{FF2B5EF4-FFF2-40B4-BE49-F238E27FC236}">
                <a16:creationId xmlns:a16="http://schemas.microsoft.com/office/drawing/2014/main" id="{E945AAD8-788A-3C29-E554-FA212A20B9F0}"/>
              </a:ext>
            </a:extLst>
          </p:cNvPr>
          <p:cNvSpPr/>
          <p:nvPr/>
        </p:nvSpPr>
        <p:spPr>
          <a:xfrm rot="20280000">
            <a:off x="10049635" y="695219"/>
            <a:ext cx="278294" cy="655982"/>
          </a:xfrm>
          <a:prstGeom prst="rect">
            <a:avLst/>
          </a:prstGeom>
          <a:solidFill>
            <a:srgbClr val="BF0D3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cxnSp>
        <p:nvCxnSpPr>
          <p:cNvPr id="9" name="Rechte verbindingslijn met pijl 8">
            <a:extLst>
              <a:ext uri="{FF2B5EF4-FFF2-40B4-BE49-F238E27FC236}">
                <a16:creationId xmlns:a16="http://schemas.microsoft.com/office/drawing/2014/main" id="{ED7F6AED-ADE3-9A92-D505-3DA03BEA0101}"/>
              </a:ext>
            </a:extLst>
          </p:cNvPr>
          <p:cNvCxnSpPr/>
          <p:nvPr/>
        </p:nvCxnSpPr>
        <p:spPr>
          <a:xfrm flipV="1">
            <a:off x="2048442" y="3842885"/>
            <a:ext cx="8083826" cy="39756"/>
          </a:xfrm>
          <a:prstGeom prst="straightConnector1">
            <a:avLst/>
          </a:prstGeom>
          <a:ln>
            <a:solidFill>
              <a:srgbClr val="BF0D3E"/>
            </a:solidFill>
          </a:ln>
        </p:spPr>
        <p:style>
          <a:lnRef idx="2">
            <a:schemeClr val="accent1"/>
          </a:lnRef>
          <a:fillRef idx="0">
            <a:schemeClr val="accent1"/>
          </a:fillRef>
          <a:effectRef idx="1">
            <a:schemeClr val="accent1"/>
          </a:effectRef>
          <a:fontRef idx="minor">
            <a:schemeClr val="tx1"/>
          </a:fontRef>
        </p:style>
      </p:cxnSp>
      <p:pic>
        <p:nvPicPr>
          <p:cNvPr id="8" name="Afbeelding 7" descr="Afbeelding met Lettertype, Graphics, tekst, ontwerp&#10;&#10;Door AI gegenereerde inhoud is mogelijk onjuist.">
            <a:extLst>
              <a:ext uri="{FF2B5EF4-FFF2-40B4-BE49-F238E27FC236}">
                <a16:creationId xmlns:a16="http://schemas.microsoft.com/office/drawing/2014/main" id="{85C96A0F-6BCF-9EDE-D834-669CAB070466}"/>
              </a:ext>
            </a:extLst>
          </p:cNvPr>
          <p:cNvPicPr>
            <a:picLocks noChangeAspect="1"/>
          </p:cNvPicPr>
          <p:nvPr/>
        </p:nvPicPr>
        <p:blipFill>
          <a:blip r:embed="rId3"/>
          <a:stretch>
            <a:fillRect/>
          </a:stretch>
        </p:blipFill>
        <p:spPr>
          <a:xfrm>
            <a:off x="10281315" y="86185"/>
            <a:ext cx="1584531" cy="1130404"/>
          </a:xfrm>
          <a:prstGeom prst="rect">
            <a:avLst/>
          </a:prstGeom>
        </p:spPr>
      </p:pic>
    </p:spTree>
    <p:extLst>
      <p:ext uri="{BB962C8B-B14F-4D97-AF65-F5344CB8AC3E}">
        <p14:creationId xmlns:p14="http://schemas.microsoft.com/office/powerpoint/2010/main" val="20840705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652AA93-E3B0-0029-A778-4221A120B9A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E7EEF69-92AC-2BBC-3346-98D9137914E0}"/>
              </a:ext>
            </a:extLst>
          </p:cNvPr>
          <p:cNvSpPr>
            <a:spLocks noGrp="1"/>
          </p:cNvSpPr>
          <p:nvPr>
            <p:ph type="ctrTitle"/>
          </p:nvPr>
        </p:nvSpPr>
        <p:spPr>
          <a:xfrm>
            <a:off x="-2545644" y="823790"/>
            <a:ext cx="9144000" cy="1108842"/>
          </a:xfrm>
        </p:spPr>
        <p:txBody>
          <a:bodyPr/>
          <a:lstStyle/>
          <a:p>
            <a:r>
              <a:rPr lang="nl-NL" sz="5400" b="1">
                <a:solidFill>
                  <a:srgbClr val="BF0D3E"/>
                </a:solidFill>
                <a:latin typeface="Calibri"/>
                <a:ea typeface="Calibri"/>
                <a:cs typeface="Calibri"/>
              </a:rPr>
              <a:t>De praktijk</a:t>
            </a:r>
          </a:p>
        </p:txBody>
      </p:sp>
      <p:sp>
        <p:nvSpPr>
          <p:cNvPr id="3" name="Ondertitel 2">
            <a:extLst>
              <a:ext uri="{FF2B5EF4-FFF2-40B4-BE49-F238E27FC236}">
                <a16:creationId xmlns:a16="http://schemas.microsoft.com/office/drawing/2014/main" id="{B173B347-1D29-89F9-778C-A1CADD08306F}"/>
              </a:ext>
            </a:extLst>
          </p:cNvPr>
          <p:cNvSpPr>
            <a:spLocks noGrp="1"/>
          </p:cNvSpPr>
          <p:nvPr>
            <p:ph type="subTitle" idx="1"/>
          </p:nvPr>
        </p:nvSpPr>
        <p:spPr>
          <a:xfrm>
            <a:off x="1518356" y="4052366"/>
            <a:ext cx="9144000" cy="1655762"/>
          </a:xfrm>
        </p:spPr>
        <p:txBody>
          <a:bodyPr vert="horz" lIns="91440" tIns="45720" rIns="91440" bIns="45720" rtlCol="0" anchor="t">
            <a:normAutofit/>
          </a:bodyPr>
          <a:lstStyle/>
          <a:p>
            <a:endParaRPr lang="de-DE" i="1">
              <a:solidFill>
                <a:srgbClr val="BF0D3E"/>
              </a:solidFill>
              <a:latin typeface="Calibri"/>
              <a:ea typeface="Calibri"/>
              <a:cs typeface="Calibri"/>
            </a:endParaRPr>
          </a:p>
        </p:txBody>
      </p:sp>
      <p:sp>
        <p:nvSpPr>
          <p:cNvPr id="4" name="Rechthoek 3">
            <a:extLst>
              <a:ext uri="{FF2B5EF4-FFF2-40B4-BE49-F238E27FC236}">
                <a16:creationId xmlns:a16="http://schemas.microsoft.com/office/drawing/2014/main" id="{003FD081-B4E8-E7F0-5F72-F44AAD29E44B}"/>
              </a:ext>
            </a:extLst>
          </p:cNvPr>
          <p:cNvSpPr/>
          <p:nvPr/>
        </p:nvSpPr>
        <p:spPr>
          <a:xfrm>
            <a:off x="-1" y="0"/>
            <a:ext cx="12192000" cy="815008"/>
          </a:xfrm>
          <a:prstGeom prst="rect">
            <a:avLst/>
          </a:prstGeom>
          <a:solidFill>
            <a:srgbClr val="BF0D3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5" name="Gelijkbenige driehoek 4">
            <a:extLst>
              <a:ext uri="{FF2B5EF4-FFF2-40B4-BE49-F238E27FC236}">
                <a16:creationId xmlns:a16="http://schemas.microsoft.com/office/drawing/2014/main" id="{F483CF90-7D5D-EA6D-23A9-49D62B4DD605}"/>
              </a:ext>
            </a:extLst>
          </p:cNvPr>
          <p:cNvSpPr/>
          <p:nvPr/>
        </p:nvSpPr>
        <p:spPr>
          <a:xfrm rot="8580000">
            <a:off x="9207467" y="275813"/>
            <a:ext cx="1205947" cy="1232451"/>
          </a:xfrm>
          <a:prstGeom prst="triangle">
            <a:avLst/>
          </a:prstGeom>
          <a:solidFill>
            <a:srgbClr val="BF0D3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6" name="Rechthoek 5">
            <a:extLst>
              <a:ext uri="{FF2B5EF4-FFF2-40B4-BE49-F238E27FC236}">
                <a16:creationId xmlns:a16="http://schemas.microsoft.com/office/drawing/2014/main" id="{550368A3-D131-D1FC-8A42-1148881D99FD}"/>
              </a:ext>
            </a:extLst>
          </p:cNvPr>
          <p:cNvSpPr/>
          <p:nvPr/>
        </p:nvSpPr>
        <p:spPr>
          <a:xfrm>
            <a:off x="10173987" y="655207"/>
            <a:ext cx="2018012" cy="715369"/>
          </a:xfrm>
          <a:prstGeom prst="rect">
            <a:avLst/>
          </a:prstGeom>
          <a:solidFill>
            <a:srgbClr val="BF0D3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7" name="Rechthoek 6">
            <a:extLst>
              <a:ext uri="{FF2B5EF4-FFF2-40B4-BE49-F238E27FC236}">
                <a16:creationId xmlns:a16="http://schemas.microsoft.com/office/drawing/2014/main" id="{E945AAD8-788A-3C29-E554-FA212A20B9F0}"/>
              </a:ext>
            </a:extLst>
          </p:cNvPr>
          <p:cNvSpPr/>
          <p:nvPr/>
        </p:nvSpPr>
        <p:spPr>
          <a:xfrm rot="20280000">
            <a:off x="10049635" y="695219"/>
            <a:ext cx="278294" cy="655982"/>
          </a:xfrm>
          <a:prstGeom prst="rect">
            <a:avLst/>
          </a:prstGeom>
          <a:solidFill>
            <a:srgbClr val="BF0D3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pic>
        <p:nvPicPr>
          <p:cNvPr id="8" name="Afbeelding 7" descr="Afbeelding met Lettertype, Graphics, tekst, ontwerp&#10;&#10;Door AI gegenereerde inhoud is mogelijk onjuist.">
            <a:extLst>
              <a:ext uri="{FF2B5EF4-FFF2-40B4-BE49-F238E27FC236}">
                <a16:creationId xmlns:a16="http://schemas.microsoft.com/office/drawing/2014/main" id="{85C96A0F-6BCF-9EDE-D834-669CAB070466}"/>
              </a:ext>
            </a:extLst>
          </p:cNvPr>
          <p:cNvPicPr>
            <a:picLocks noChangeAspect="1"/>
          </p:cNvPicPr>
          <p:nvPr/>
        </p:nvPicPr>
        <p:blipFill>
          <a:blip r:embed="rId3"/>
          <a:stretch>
            <a:fillRect/>
          </a:stretch>
        </p:blipFill>
        <p:spPr>
          <a:xfrm>
            <a:off x="10281315" y="86185"/>
            <a:ext cx="1584531" cy="1130404"/>
          </a:xfrm>
          <a:prstGeom prst="rect">
            <a:avLst/>
          </a:prstGeom>
        </p:spPr>
      </p:pic>
      <p:pic>
        <p:nvPicPr>
          <p:cNvPr id="11" name="Afbeelding 10" descr="Agressief? Omgaan met je eigen agressieve gedrag en dat van anderen.">
            <a:extLst>
              <a:ext uri="{FF2B5EF4-FFF2-40B4-BE49-F238E27FC236}">
                <a16:creationId xmlns:a16="http://schemas.microsoft.com/office/drawing/2014/main" id="{DED1E834-F0A0-D0E6-B1CC-51FC56796CF6}"/>
              </a:ext>
            </a:extLst>
          </p:cNvPr>
          <p:cNvPicPr>
            <a:picLocks noChangeAspect="1"/>
          </p:cNvPicPr>
          <p:nvPr/>
        </p:nvPicPr>
        <p:blipFill>
          <a:blip r:embed="rId4"/>
          <a:stretch>
            <a:fillRect/>
          </a:stretch>
        </p:blipFill>
        <p:spPr>
          <a:xfrm>
            <a:off x="3748142" y="1805754"/>
            <a:ext cx="6442490" cy="4498976"/>
          </a:xfrm>
          <a:prstGeom prst="rect">
            <a:avLst/>
          </a:prstGeom>
        </p:spPr>
      </p:pic>
    </p:spTree>
    <p:extLst>
      <p:ext uri="{BB962C8B-B14F-4D97-AF65-F5344CB8AC3E}">
        <p14:creationId xmlns:p14="http://schemas.microsoft.com/office/powerpoint/2010/main" val="27675324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B3EDC6-4DEE-938C-925A-43AF9B902E72}"/>
              </a:ext>
            </a:extLst>
          </p:cNvPr>
          <p:cNvSpPr>
            <a:spLocks noGrp="1"/>
          </p:cNvSpPr>
          <p:nvPr>
            <p:ph type="title"/>
          </p:nvPr>
        </p:nvSpPr>
        <p:spPr/>
        <p:txBody>
          <a:bodyPr>
            <a:normAutofit/>
          </a:bodyPr>
          <a:lstStyle/>
          <a:p>
            <a:r>
              <a:rPr lang="nl-NL"/>
              <a:t>Herstel en Nazorg</a:t>
            </a:r>
          </a:p>
        </p:txBody>
      </p:sp>
      <p:sp>
        <p:nvSpPr>
          <p:cNvPr id="3" name="Tijdelijke aanduiding voor inhoud 2">
            <a:extLst>
              <a:ext uri="{FF2B5EF4-FFF2-40B4-BE49-F238E27FC236}">
                <a16:creationId xmlns:a16="http://schemas.microsoft.com/office/drawing/2014/main" id="{01415771-1377-F998-6159-24D741C2BE53}"/>
              </a:ext>
            </a:extLst>
          </p:cNvPr>
          <p:cNvSpPr>
            <a:spLocks noGrp="1"/>
          </p:cNvSpPr>
          <p:nvPr>
            <p:ph idx="1"/>
          </p:nvPr>
        </p:nvSpPr>
        <p:spPr/>
        <p:txBody>
          <a:bodyPr/>
          <a:lstStyle/>
          <a:p>
            <a:r>
              <a:rPr lang="nl-NL" b="1"/>
              <a:t>Bied passende nazorg voor iedereen</a:t>
            </a:r>
          </a:p>
          <a:p>
            <a:r>
              <a:rPr lang="nl-NL"/>
              <a:t>Bied ondersteuning aan alle betrokkenen, zoals medewerkers, ouders, leerlingen en omstanders. </a:t>
            </a:r>
          </a:p>
          <a:p>
            <a:r>
              <a:rPr lang="nl-NL"/>
              <a:t>Kijk naar ieders behoeften, ook op de langere termijn. </a:t>
            </a:r>
          </a:p>
          <a:p>
            <a:r>
              <a:rPr lang="nl-NL"/>
              <a:t>Een incident kan op iedereen een andere impact hebben</a:t>
            </a:r>
          </a:p>
        </p:txBody>
      </p:sp>
      <p:sp>
        <p:nvSpPr>
          <p:cNvPr id="4" name="Rechthoek 3">
            <a:extLst>
              <a:ext uri="{FF2B5EF4-FFF2-40B4-BE49-F238E27FC236}">
                <a16:creationId xmlns:a16="http://schemas.microsoft.com/office/drawing/2014/main" id="{97364705-74EA-A508-7033-BA1F6C65A745}"/>
              </a:ext>
            </a:extLst>
          </p:cNvPr>
          <p:cNvSpPr/>
          <p:nvPr/>
        </p:nvSpPr>
        <p:spPr>
          <a:xfrm>
            <a:off x="0" y="6042357"/>
            <a:ext cx="12192000" cy="815008"/>
          </a:xfrm>
          <a:prstGeom prst="rect">
            <a:avLst/>
          </a:prstGeom>
          <a:solidFill>
            <a:srgbClr val="BF0D3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pic>
        <p:nvPicPr>
          <p:cNvPr id="5" name="Afbeelding 4" descr="Afbeelding met Graphics, Lettertype, schermopname, grafische vormgeving&#10;&#10;Door AI gegenereerde inhoud is mogelijk onjuist.">
            <a:extLst>
              <a:ext uri="{FF2B5EF4-FFF2-40B4-BE49-F238E27FC236}">
                <a16:creationId xmlns:a16="http://schemas.microsoft.com/office/drawing/2014/main" id="{F768BC91-77D2-3886-27C2-55BF046CC8F7}"/>
              </a:ext>
            </a:extLst>
          </p:cNvPr>
          <p:cNvPicPr>
            <a:picLocks noChangeAspect="1"/>
          </p:cNvPicPr>
          <p:nvPr/>
        </p:nvPicPr>
        <p:blipFill>
          <a:blip r:embed="rId3"/>
          <a:stretch>
            <a:fillRect/>
          </a:stretch>
        </p:blipFill>
        <p:spPr>
          <a:xfrm>
            <a:off x="10311154" y="125894"/>
            <a:ext cx="1515447" cy="1080054"/>
          </a:xfrm>
          <a:prstGeom prst="rect">
            <a:avLst/>
          </a:prstGeom>
        </p:spPr>
      </p:pic>
    </p:spTree>
    <p:extLst>
      <p:ext uri="{BB962C8B-B14F-4D97-AF65-F5344CB8AC3E}">
        <p14:creationId xmlns:p14="http://schemas.microsoft.com/office/powerpoint/2010/main" val="6924859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D6C4AD0-7830-639E-56C3-E0F6ACE49CF3}"/>
              </a:ext>
            </a:extLst>
          </p:cNvPr>
          <p:cNvSpPr>
            <a:spLocks noGrp="1"/>
          </p:cNvSpPr>
          <p:nvPr>
            <p:ph idx="1"/>
          </p:nvPr>
        </p:nvSpPr>
        <p:spPr/>
        <p:txBody>
          <a:bodyPr vert="horz" lIns="91440" tIns="45720" rIns="91440" bIns="45720" rtlCol="0" anchor="t">
            <a:normAutofit/>
          </a:bodyPr>
          <a:lstStyle/>
          <a:p>
            <a:r>
              <a:rPr lang="nl-NL" b="1"/>
              <a:t>Werk aan herstel van de relatie met de ouders </a:t>
            </a:r>
          </a:p>
          <a:p>
            <a:r>
              <a:rPr lang="nl-NL"/>
              <a:t>Ga na het incident in gesprek met ouders over herstel en samenwerking. </a:t>
            </a:r>
          </a:p>
          <a:p>
            <a:r>
              <a:rPr lang="nl-NL"/>
              <a:t>Bespreek wat er nodig is om weer samen verder te kunnen. </a:t>
            </a:r>
          </a:p>
          <a:p>
            <a:r>
              <a:rPr lang="nl-NL"/>
              <a:t>Ga terug naar jullie gezamenlijke doel: een fijne en leerzame schooltijd voor het kind</a:t>
            </a:r>
          </a:p>
        </p:txBody>
      </p:sp>
      <p:sp>
        <p:nvSpPr>
          <p:cNvPr id="2" name="Rechthoek 1">
            <a:extLst>
              <a:ext uri="{FF2B5EF4-FFF2-40B4-BE49-F238E27FC236}">
                <a16:creationId xmlns:a16="http://schemas.microsoft.com/office/drawing/2014/main" id="{D4C31B9D-8D2A-A1F5-D774-4EFBD6E0B3F4}"/>
              </a:ext>
            </a:extLst>
          </p:cNvPr>
          <p:cNvSpPr/>
          <p:nvPr/>
        </p:nvSpPr>
        <p:spPr>
          <a:xfrm>
            <a:off x="0" y="6042992"/>
            <a:ext cx="12192000" cy="815008"/>
          </a:xfrm>
          <a:prstGeom prst="rect">
            <a:avLst/>
          </a:prstGeom>
          <a:solidFill>
            <a:srgbClr val="BF0D3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pic>
        <p:nvPicPr>
          <p:cNvPr id="4" name="Afbeelding 3" descr="Afbeelding met Graphics, Lettertype, schermopname, grafische vormgeving&#10;&#10;Door AI gegenereerde inhoud is mogelijk onjuist.">
            <a:extLst>
              <a:ext uri="{FF2B5EF4-FFF2-40B4-BE49-F238E27FC236}">
                <a16:creationId xmlns:a16="http://schemas.microsoft.com/office/drawing/2014/main" id="{4D264F5B-4BA9-F36D-7D9D-39E2478B47CF}"/>
              </a:ext>
            </a:extLst>
          </p:cNvPr>
          <p:cNvPicPr>
            <a:picLocks noChangeAspect="1"/>
          </p:cNvPicPr>
          <p:nvPr/>
        </p:nvPicPr>
        <p:blipFill>
          <a:blip r:embed="rId3"/>
          <a:stretch>
            <a:fillRect/>
          </a:stretch>
        </p:blipFill>
        <p:spPr>
          <a:xfrm>
            <a:off x="10311154" y="125894"/>
            <a:ext cx="1515447" cy="1080054"/>
          </a:xfrm>
          <a:prstGeom prst="rect">
            <a:avLst/>
          </a:prstGeom>
        </p:spPr>
      </p:pic>
    </p:spTree>
    <p:extLst>
      <p:ext uri="{BB962C8B-B14F-4D97-AF65-F5344CB8AC3E}">
        <p14:creationId xmlns:p14="http://schemas.microsoft.com/office/powerpoint/2010/main" val="37001002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9D168BA-A00C-2F46-343C-D76F81F44E89}"/>
              </a:ext>
            </a:extLst>
          </p:cNvPr>
          <p:cNvSpPr>
            <a:spLocks noGrp="1"/>
          </p:cNvSpPr>
          <p:nvPr>
            <p:ph idx="1"/>
          </p:nvPr>
        </p:nvSpPr>
        <p:spPr/>
        <p:txBody>
          <a:bodyPr/>
          <a:lstStyle/>
          <a:p>
            <a:r>
              <a:rPr lang="nl-NL" b="1"/>
              <a:t>Evalueer en leer</a:t>
            </a:r>
          </a:p>
          <a:p>
            <a:r>
              <a:rPr lang="nl-NL"/>
              <a:t>Evalueer het incident zorgvuldig. </a:t>
            </a:r>
          </a:p>
          <a:p>
            <a:r>
              <a:rPr lang="nl-NL"/>
              <a:t>Kijk waar je je beleid, communicatie of handelen kan verbeteren of aanscherpen. </a:t>
            </a:r>
          </a:p>
          <a:p>
            <a:r>
              <a:rPr lang="nl-NL"/>
              <a:t>Evaluatie doet ook recht aan de impact op betrokkenen</a:t>
            </a:r>
          </a:p>
        </p:txBody>
      </p:sp>
      <p:sp>
        <p:nvSpPr>
          <p:cNvPr id="2" name="Rechthoek 1">
            <a:extLst>
              <a:ext uri="{FF2B5EF4-FFF2-40B4-BE49-F238E27FC236}">
                <a16:creationId xmlns:a16="http://schemas.microsoft.com/office/drawing/2014/main" id="{1D7EE633-B3AB-AF52-3FD6-3F8DFB09DC8A}"/>
              </a:ext>
            </a:extLst>
          </p:cNvPr>
          <p:cNvSpPr/>
          <p:nvPr/>
        </p:nvSpPr>
        <p:spPr>
          <a:xfrm>
            <a:off x="0" y="6042992"/>
            <a:ext cx="12192000" cy="815008"/>
          </a:xfrm>
          <a:prstGeom prst="rect">
            <a:avLst/>
          </a:prstGeom>
          <a:solidFill>
            <a:srgbClr val="BF0D3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pic>
        <p:nvPicPr>
          <p:cNvPr id="4" name="Afbeelding 3" descr="Afbeelding met Graphics, Lettertype, schermopname, grafische vormgeving&#10;&#10;Door AI gegenereerde inhoud is mogelijk onjuist.">
            <a:extLst>
              <a:ext uri="{FF2B5EF4-FFF2-40B4-BE49-F238E27FC236}">
                <a16:creationId xmlns:a16="http://schemas.microsoft.com/office/drawing/2014/main" id="{55A640A5-7072-9543-A351-F000E0D49552}"/>
              </a:ext>
            </a:extLst>
          </p:cNvPr>
          <p:cNvPicPr>
            <a:picLocks noChangeAspect="1"/>
          </p:cNvPicPr>
          <p:nvPr/>
        </p:nvPicPr>
        <p:blipFill>
          <a:blip r:embed="rId2"/>
          <a:stretch>
            <a:fillRect/>
          </a:stretch>
        </p:blipFill>
        <p:spPr>
          <a:xfrm>
            <a:off x="10311154" y="125894"/>
            <a:ext cx="1515447" cy="1080054"/>
          </a:xfrm>
          <a:prstGeom prst="rect">
            <a:avLst/>
          </a:prstGeom>
        </p:spPr>
      </p:pic>
    </p:spTree>
    <p:extLst>
      <p:ext uri="{BB962C8B-B14F-4D97-AF65-F5344CB8AC3E}">
        <p14:creationId xmlns:p14="http://schemas.microsoft.com/office/powerpoint/2010/main" val="24413715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BF0D3E"/>
        </a:solidFill>
        <a:effectLst/>
      </p:bgPr>
    </p:bg>
    <p:spTree>
      <p:nvGrpSpPr>
        <p:cNvPr id="1" name="">
          <a:extLst>
            <a:ext uri="{FF2B5EF4-FFF2-40B4-BE49-F238E27FC236}">
              <a16:creationId xmlns:a16="http://schemas.microsoft.com/office/drawing/2014/main" id="{2E985623-7029-04A9-C127-5C7C159005C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FF62833-DCF9-E850-4294-12A53ED26DB0}"/>
              </a:ext>
            </a:extLst>
          </p:cNvPr>
          <p:cNvSpPr>
            <a:spLocks noGrp="1"/>
          </p:cNvSpPr>
          <p:nvPr>
            <p:ph type="ctrTitle"/>
          </p:nvPr>
        </p:nvSpPr>
        <p:spPr>
          <a:xfrm>
            <a:off x="1298629" y="912901"/>
            <a:ext cx="9144000" cy="2387600"/>
          </a:xfrm>
        </p:spPr>
        <p:txBody>
          <a:bodyPr/>
          <a:lstStyle/>
          <a:p>
            <a:r>
              <a:rPr lang="nl-NL" sz="5400" b="1">
                <a:solidFill>
                  <a:schemeClr val="bg1"/>
                </a:solidFill>
                <a:latin typeface="Calibri"/>
                <a:ea typeface="Calibri"/>
                <a:cs typeface="Calibri"/>
              </a:rPr>
              <a:t>Bedankt voor de aandacht.</a:t>
            </a:r>
            <a:br>
              <a:rPr lang="nl-NL" sz="5400" b="1">
                <a:solidFill>
                  <a:schemeClr val="bg1"/>
                </a:solidFill>
                <a:latin typeface="Calibri"/>
                <a:ea typeface="Calibri"/>
                <a:cs typeface="Calibri"/>
              </a:rPr>
            </a:br>
            <a:r>
              <a:rPr lang="nl-NL" sz="5400" b="1">
                <a:solidFill>
                  <a:schemeClr val="bg1"/>
                </a:solidFill>
                <a:latin typeface="Calibri"/>
                <a:ea typeface="Calibri"/>
                <a:cs typeface="Calibri"/>
              </a:rPr>
              <a:t>Vragen?</a:t>
            </a:r>
            <a:endParaRPr lang="en-US">
              <a:solidFill>
                <a:schemeClr val="bg1"/>
              </a:solidFill>
            </a:endParaRPr>
          </a:p>
        </p:txBody>
      </p:sp>
      <p:sp>
        <p:nvSpPr>
          <p:cNvPr id="3" name="Ondertitel 2">
            <a:extLst>
              <a:ext uri="{FF2B5EF4-FFF2-40B4-BE49-F238E27FC236}">
                <a16:creationId xmlns:a16="http://schemas.microsoft.com/office/drawing/2014/main" id="{A7E5B713-5D8A-4801-7E32-8BD275168B92}"/>
              </a:ext>
            </a:extLst>
          </p:cNvPr>
          <p:cNvSpPr>
            <a:spLocks noGrp="1"/>
          </p:cNvSpPr>
          <p:nvPr>
            <p:ph type="subTitle" idx="1"/>
          </p:nvPr>
        </p:nvSpPr>
        <p:spPr>
          <a:xfrm>
            <a:off x="7896086" y="6249306"/>
            <a:ext cx="4295914" cy="507241"/>
          </a:xfrm>
        </p:spPr>
        <p:txBody>
          <a:bodyPr vert="horz" lIns="91440" tIns="45720" rIns="91440" bIns="45720" rtlCol="0" anchor="t">
            <a:normAutofit fontScale="55000" lnSpcReduction="20000"/>
          </a:bodyPr>
          <a:lstStyle/>
          <a:p>
            <a:r>
              <a:rPr lang="de-DE" i="1" dirty="0">
                <a:solidFill>
                  <a:schemeClr val="bg1"/>
                </a:solidFill>
                <a:latin typeface="Calibri"/>
                <a:ea typeface="Calibri"/>
                <a:cs typeface="Calibri"/>
                <a:hlinkClick r:id="rId2"/>
              </a:rPr>
              <a:t>www.schoolenveiligheid.nl</a:t>
            </a:r>
            <a:endParaRPr lang="de-DE" i="1" dirty="0">
              <a:solidFill>
                <a:schemeClr val="bg1"/>
              </a:solidFill>
              <a:latin typeface="Calibri"/>
              <a:ea typeface="Calibri"/>
              <a:cs typeface="Calibri"/>
            </a:endParaRPr>
          </a:p>
          <a:p>
            <a:r>
              <a:rPr lang="de-DE" i="1" dirty="0">
                <a:solidFill>
                  <a:schemeClr val="bg1"/>
                </a:solidFill>
                <a:latin typeface="Calibri"/>
                <a:ea typeface="Calibri"/>
                <a:cs typeface="Calibri"/>
              </a:rPr>
              <a:t>Adviespunt 030 2856616</a:t>
            </a:r>
          </a:p>
        </p:txBody>
      </p:sp>
      <p:sp>
        <p:nvSpPr>
          <p:cNvPr id="4" name="Rechthoek 3">
            <a:extLst>
              <a:ext uri="{FF2B5EF4-FFF2-40B4-BE49-F238E27FC236}">
                <a16:creationId xmlns:a16="http://schemas.microsoft.com/office/drawing/2014/main" id="{4ABF8C56-CFFE-A579-2024-257C908DB2EB}"/>
              </a:ext>
            </a:extLst>
          </p:cNvPr>
          <p:cNvSpPr/>
          <p:nvPr/>
        </p:nvSpPr>
        <p:spPr>
          <a:xfrm>
            <a:off x="-1" y="0"/>
            <a:ext cx="12192000" cy="81500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5" name="Gelijkbenige driehoek 4">
            <a:extLst>
              <a:ext uri="{FF2B5EF4-FFF2-40B4-BE49-F238E27FC236}">
                <a16:creationId xmlns:a16="http://schemas.microsoft.com/office/drawing/2014/main" id="{C299269E-9A32-8E61-B6E3-FE8DDCD9C88A}"/>
              </a:ext>
            </a:extLst>
          </p:cNvPr>
          <p:cNvSpPr/>
          <p:nvPr/>
        </p:nvSpPr>
        <p:spPr>
          <a:xfrm rot="8520000">
            <a:off x="9198709" y="293330"/>
            <a:ext cx="1205947" cy="1232451"/>
          </a:xfrm>
          <a:prstGeom prst="triangl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6" name="Rechthoek 5">
            <a:extLst>
              <a:ext uri="{FF2B5EF4-FFF2-40B4-BE49-F238E27FC236}">
                <a16:creationId xmlns:a16="http://schemas.microsoft.com/office/drawing/2014/main" id="{86A57C86-6DC4-D06A-5A75-06479A7453E3}"/>
              </a:ext>
            </a:extLst>
          </p:cNvPr>
          <p:cNvSpPr/>
          <p:nvPr/>
        </p:nvSpPr>
        <p:spPr>
          <a:xfrm>
            <a:off x="10173987" y="679788"/>
            <a:ext cx="2018012" cy="71536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7" name="Rechthoek 6">
            <a:extLst>
              <a:ext uri="{FF2B5EF4-FFF2-40B4-BE49-F238E27FC236}">
                <a16:creationId xmlns:a16="http://schemas.microsoft.com/office/drawing/2014/main" id="{8819CF7A-8BF7-DC17-B63C-5326DA57D036}"/>
              </a:ext>
            </a:extLst>
          </p:cNvPr>
          <p:cNvSpPr/>
          <p:nvPr/>
        </p:nvSpPr>
        <p:spPr>
          <a:xfrm rot="20280000">
            <a:off x="10049635" y="695219"/>
            <a:ext cx="278294" cy="65598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cxnSp>
        <p:nvCxnSpPr>
          <p:cNvPr id="9" name="Rechte verbindingslijn met pijl 8">
            <a:extLst>
              <a:ext uri="{FF2B5EF4-FFF2-40B4-BE49-F238E27FC236}">
                <a16:creationId xmlns:a16="http://schemas.microsoft.com/office/drawing/2014/main" id="{45A38012-C8B8-6A6C-7D39-9CA5D287BA7B}"/>
              </a:ext>
            </a:extLst>
          </p:cNvPr>
          <p:cNvCxnSpPr/>
          <p:nvPr/>
        </p:nvCxnSpPr>
        <p:spPr>
          <a:xfrm flipV="1">
            <a:off x="2059485" y="3489494"/>
            <a:ext cx="8083826" cy="39756"/>
          </a:xfrm>
          <a:prstGeom prst="straightConnector1">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10" name="Afbeelding 9" descr="Afbeelding met Graphics, Lettertype, schermopname, grafische vormgeving&#10;&#10;Door AI gegenereerde inhoud is mogelijk onjuist.">
            <a:extLst>
              <a:ext uri="{FF2B5EF4-FFF2-40B4-BE49-F238E27FC236}">
                <a16:creationId xmlns:a16="http://schemas.microsoft.com/office/drawing/2014/main" id="{4773E063-A9BE-46C6-4B39-FA006976F0E2}"/>
              </a:ext>
            </a:extLst>
          </p:cNvPr>
          <p:cNvPicPr>
            <a:picLocks noChangeAspect="1"/>
          </p:cNvPicPr>
          <p:nvPr/>
        </p:nvPicPr>
        <p:blipFill>
          <a:blip r:embed="rId3"/>
          <a:stretch>
            <a:fillRect/>
          </a:stretch>
        </p:blipFill>
        <p:spPr>
          <a:xfrm>
            <a:off x="10311154" y="125894"/>
            <a:ext cx="1515447" cy="1080054"/>
          </a:xfrm>
          <a:prstGeom prst="rect">
            <a:avLst/>
          </a:prstGeom>
        </p:spPr>
      </p:pic>
    </p:spTree>
    <p:extLst>
      <p:ext uri="{BB962C8B-B14F-4D97-AF65-F5344CB8AC3E}">
        <p14:creationId xmlns:p14="http://schemas.microsoft.com/office/powerpoint/2010/main" val="3497821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5CF685-867E-28BB-6D87-44BF084CE953}"/>
            </a:ext>
          </a:extLst>
        </p:cNvPr>
        <p:cNvGrpSpPr/>
        <p:nvPr/>
      </p:nvGrpSpPr>
      <p:grpSpPr>
        <a:xfrm>
          <a:off x="0" y="0"/>
          <a:ext cx="0" cy="0"/>
          <a:chOff x="0" y="0"/>
          <a:chExt cx="0" cy="0"/>
        </a:xfrm>
      </p:grpSpPr>
      <p:pic>
        <p:nvPicPr>
          <p:cNvPr id="4" name="Tijdelijke aanduiding voor inhoud 3" descr="Afbeelding met kleding, Menselijk gezicht, persoon, tekenfilm&#10;&#10;Door AI gegenereerde inhoud is mogelijk onjuist.">
            <a:extLst>
              <a:ext uri="{FF2B5EF4-FFF2-40B4-BE49-F238E27FC236}">
                <a16:creationId xmlns:a16="http://schemas.microsoft.com/office/drawing/2014/main" id="{CB3D2FF0-3CE9-C503-88A9-E1F195024678}"/>
              </a:ext>
            </a:extLst>
          </p:cNvPr>
          <p:cNvPicPr>
            <a:picLocks noChangeAspect="1"/>
          </p:cNvPicPr>
          <p:nvPr/>
        </p:nvPicPr>
        <p:blipFill>
          <a:blip r:embed="rId3"/>
          <a:srcRect r="1" b="29255"/>
          <a:stretch/>
        </p:blipFill>
        <p:spPr>
          <a:xfrm>
            <a:off x="1" y="10"/>
            <a:ext cx="9669642" cy="6857990"/>
          </a:xfrm>
          <a:prstGeom prst="rect">
            <a:avLst/>
          </a:prstGeom>
        </p:spPr>
      </p:pic>
      <p:sp>
        <p:nvSpPr>
          <p:cNvPr id="2" name="Titel 1">
            <a:extLst>
              <a:ext uri="{FF2B5EF4-FFF2-40B4-BE49-F238E27FC236}">
                <a16:creationId xmlns:a16="http://schemas.microsoft.com/office/drawing/2014/main" id="{35A3B34E-3FF1-C57F-4602-F40F1F1AB27A}"/>
              </a:ext>
            </a:extLst>
          </p:cNvPr>
          <p:cNvSpPr>
            <a:spLocks noGrp="1"/>
          </p:cNvSpPr>
          <p:nvPr>
            <p:ph type="title"/>
          </p:nvPr>
        </p:nvSpPr>
        <p:spPr>
          <a:xfrm>
            <a:off x="8294256" y="365125"/>
            <a:ext cx="3546762" cy="2211820"/>
          </a:xfrm>
        </p:spPr>
        <p:txBody>
          <a:bodyPr>
            <a:normAutofit/>
          </a:bodyPr>
          <a:lstStyle/>
          <a:p>
            <a:r>
              <a:rPr lang="nl-NL" sz="2800" b="1" i="0">
                <a:solidFill>
                  <a:srgbClr val="000000"/>
                </a:solidFill>
                <a:effectLst/>
                <a:latin typeface="Calibri" panose="020F0502020204030204" pitchFamily="34" charset="0"/>
              </a:rPr>
              <a:t>Wat is Partnerschap met ouders</a:t>
            </a:r>
            <a:r>
              <a:rPr lang="nl-NL" sz="2800" b="0" i="0">
                <a:solidFill>
                  <a:srgbClr val="000000"/>
                </a:solidFill>
                <a:effectLst/>
                <a:latin typeface="Calibri" panose="020F0502020204030204" pitchFamily="34" charset="0"/>
              </a:rPr>
              <a:t> </a:t>
            </a:r>
            <a:endParaRPr lang="nl-NL" sz="2800"/>
          </a:p>
        </p:txBody>
      </p:sp>
      <p:pic>
        <p:nvPicPr>
          <p:cNvPr id="3" name="Tijdelijke aanduiding voor inhoud 2" descr="Afbeelding met Graphics, Lettertype, schermopname, grafische vormgeving&#10;&#10;Door AI gegenereerde inhoud is mogelijk onjuist.">
            <a:extLst>
              <a:ext uri="{FF2B5EF4-FFF2-40B4-BE49-F238E27FC236}">
                <a16:creationId xmlns:a16="http://schemas.microsoft.com/office/drawing/2014/main" id="{B0C2268B-EB8A-5923-96AE-F69512C31FBB}"/>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8294256" y="3740531"/>
            <a:ext cx="3822700" cy="2752344"/>
          </a:xfrm>
          <a:prstGeom prst="rect">
            <a:avLst/>
          </a:prstGeom>
        </p:spPr>
      </p:pic>
    </p:spTree>
    <p:extLst>
      <p:ext uri="{BB962C8B-B14F-4D97-AF65-F5344CB8AC3E}">
        <p14:creationId xmlns:p14="http://schemas.microsoft.com/office/powerpoint/2010/main" val="591779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B1D522F9-0FCB-7528-238B-850C0A73A722}"/>
              </a:ext>
            </a:extLst>
          </p:cNvPr>
          <p:cNvSpPr>
            <a:spLocks noGrp="1"/>
          </p:cNvSpPr>
          <p:nvPr>
            <p:ph idx="1"/>
          </p:nvPr>
        </p:nvSpPr>
        <p:spPr>
          <a:xfrm>
            <a:off x="572493" y="2071316"/>
            <a:ext cx="6713552" cy="4119172"/>
          </a:xfrm>
        </p:spPr>
        <p:txBody>
          <a:bodyPr vert="horz" lIns="91440" tIns="45720" rIns="91440" bIns="45720" rtlCol="0" anchor="t">
            <a:normAutofit/>
          </a:bodyPr>
          <a:lstStyle/>
          <a:p>
            <a:r>
              <a:rPr lang="nl-NL" sz="2000">
                <a:latin typeface="Arial"/>
                <a:ea typeface="Calibri"/>
                <a:cs typeface="Calibri"/>
              </a:rPr>
              <a:t>School en ouders werken als gelijkwaardige partners samen aan de ontwikkeling van kinderen. Dit partnerschap gaat verder dan ouderparticipatie (zoals helpen bij activiteiten of het aanwezig zijn op ouderavonden). </a:t>
            </a:r>
            <a:endParaRPr lang="nl-NL" sz="2000">
              <a:latin typeface="Arial"/>
              <a:ea typeface="Calibri"/>
              <a:cs typeface="Arial"/>
            </a:endParaRPr>
          </a:p>
          <a:p>
            <a:r>
              <a:rPr lang="nl-NL" sz="2000">
                <a:latin typeface="Arial"/>
                <a:ea typeface="Calibri"/>
                <a:cs typeface="Calibri"/>
              </a:rPr>
              <a:t>Het gaat over een actieve samenwerking en gezamenlijke betrokkenheid bij het leren en welzijn van het kind. </a:t>
            </a:r>
            <a:endParaRPr lang="nl-NL" sz="2000">
              <a:latin typeface="Arial"/>
              <a:ea typeface="Calibri"/>
              <a:cs typeface="Arial"/>
            </a:endParaRPr>
          </a:p>
          <a:p>
            <a:r>
              <a:rPr lang="nl-NL" sz="2000">
                <a:latin typeface="Arial"/>
                <a:ea typeface="Calibri"/>
                <a:cs typeface="Calibri"/>
              </a:rPr>
              <a:t>Sterk educatief partnerschap kenmerkt zich door positieve relaties tussen school en ouders, een sterk wederzijds vertrouwen, respect en een gevoel van gedeelde verantwoordelijkheid voor de ontwikkeling van leerlingen.</a:t>
            </a:r>
            <a:endParaRPr lang="nl-NL" sz="2000">
              <a:latin typeface="Arial"/>
              <a:cs typeface="Arial"/>
            </a:endParaRPr>
          </a:p>
        </p:txBody>
      </p:sp>
      <p:pic>
        <p:nvPicPr>
          <p:cNvPr id="7" name="Afbeelding 6" descr="Afbeelding met Graphics, Lettertype, schermopname, grafische vormgeving&#10;&#10;Door AI gegenereerde inhoud is mogelijk onjuist.">
            <a:extLst>
              <a:ext uri="{FF2B5EF4-FFF2-40B4-BE49-F238E27FC236}">
                <a16:creationId xmlns:a16="http://schemas.microsoft.com/office/drawing/2014/main" id="{050D3F60-C366-EED0-FB56-E760A4DDDB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9600" y="3886860"/>
            <a:ext cx="3962400" cy="2852928"/>
          </a:xfrm>
          <a:prstGeom prst="rect">
            <a:avLst/>
          </a:prstGeom>
        </p:spPr>
      </p:pic>
    </p:spTree>
    <p:extLst>
      <p:ext uri="{BB962C8B-B14F-4D97-AF65-F5344CB8AC3E}">
        <p14:creationId xmlns:p14="http://schemas.microsoft.com/office/powerpoint/2010/main" val="1916830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7F55EAC-550A-4BDD-9099-3F20B8FA0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C4F5A5F-493F-49AE-89B6-D5AF5EBC8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6724001 w 12192000"/>
              <a:gd name="connsiteY0" fmla="*/ 434021 h 6858000"/>
              <a:gd name="connsiteX1" fmla="*/ 6471155 w 12192000"/>
              <a:gd name="connsiteY1" fmla="*/ 434599 h 6858000"/>
              <a:gd name="connsiteX2" fmla="*/ 5384913 w 12192000"/>
              <a:gd name="connsiteY2" fmla="*/ 497971 h 6858000"/>
              <a:gd name="connsiteX3" fmla="*/ 4818280 w 12192000"/>
              <a:gd name="connsiteY3" fmla="*/ 541802 h 6858000"/>
              <a:gd name="connsiteX4" fmla="*/ 3965428 w 12192000"/>
              <a:gd name="connsiteY4" fmla="*/ 675942 h 6858000"/>
              <a:gd name="connsiteX5" fmla="*/ 3699528 w 12192000"/>
              <a:gd name="connsiteY5" fmla="*/ 770472 h 6858000"/>
              <a:gd name="connsiteX6" fmla="*/ 3438854 w 12192000"/>
              <a:gd name="connsiteY6" fmla="*/ 834899 h 6858000"/>
              <a:gd name="connsiteX7" fmla="*/ 3367443 w 12192000"/>
              <a:gd name="connsiteY7" fmla="*/ 893518 h 6858000"/>
              <a:gd name="connsiteX8" fmla="*/ 3467301 w 12192000"/>
              <a:gd name="connsiteY8" fmla="*/ 953722 h 6858000"/>
              <a:gd name="connsiteX9" fmla="*/ 3889955 w 12192000"/>
              <a:gd name="connsiteY9" fmla="*/ 977486 h 6858000"/>
              <a:gd name="connsiteX10" fmla="*/ 3502135 w 12192000"/>
              <a:gd name="connsiteY10" fmla="*/ 1054062 h 6858000"/>
              <a:gd name="connsiteX11" fmla="*/ 4072832 w 12192000"/>
              <a:gd name="connsiteY11" fmla="*/ 1017622 h 6858000"/>
              <a:gd name="connsiteX12" fmla="*/ 4244099 w 12192000"/>
              <a:gd name="connsiteY12" fmla="*/ 1030825 h 6858000"/>
              <a:gd name="connsiteX13" fmla="*/ 4095475 w 12192000"/>
              <a:gd name="connsiteY13" fmla="*/ 1092084 h 6858000"/>
              <a:gd name="connsiteX14" fmla="*/ 3327386 w 12192000"/>
              <a:gd name="connsiteY14" fmla="*/ 1215660 h 6858000"/>
              <a:gd name="connsiteX15" fmla="*/ 3254813 w 12192000"/>
              <a:gd name="connsiteY15" fmla="*/ 1226749 h 6858000"/>
              <a:gd name="connsiteX16" fmla="*/ 2776427 w 12192000"/>
              <a:gd name="connsiteY16" fmla="*/ 1401552 h 6858000"/>
              <a:gd name="connsiteX17" fmla="*/ 3063226 w 12192000"/>
              <a:gd name="connsiteY17" fmla="*/ 1384124 h 6858000"/>
              <a:gd name="connsiteX18" fmla="*/ 2754945 w 12192000"/>
              <a:gd name="connsiteY18" fmla="*/ 1495025 h 6858000"/>
              <a:gd name="connsiteX19" fmla="*/ 2381061 w 12192000"/>
              <a:gd name="connsiteY19" fmla="*/ 1619658 h 6858000"/>
              <a:gd name="connsiteX20" fmla="*/ 2008336 w 12192000"/>
              <a:gd name="connsiteY20" fmla="*/ 1814527 h 6858000"/>
              <a:gd name="connsiteX21" fmla="*/ 1740695 w 12192000"/>
              <a:gd name="connsiteY21" fmla="*/ 1914337 h 6858000"/>
              <a:gd name="connsiteX22" fmla="*/ 1787720 w 12192000"/>
              <a:gd name="connsiteY22" fmla="*/ 1991970 h 6858000"/>
              <a:gd name="connsiteX23" fmla="*/ 1754048 w 12192000"/>
              <a:gd name="connsiteY23" fmla="*/ 2078049 h 6858000"/>
              <a:gd name="connsiteX24" fmla="*/ 2228951 w 12192000"/>
              <a:gd name="connsiteY24" fmla="*/ 1996721 h 6858000"/>
              <a:gd name="connsiteX25" fmla="*/ 2054781 w 12192000"/>
              <a:gd name="connsiteY25" fmla="*/ 2053228 h 6858000"/>
              <a:gd name="connsiteX26" fmla="*/ 1985693 w 12192000"/>
              <a:gd name="connsiteY26" fmla="*/ 2109207 h 6858000"/>
              <a:gd name="connsiteX27" fmla="*/ 2061168 w 12192000"/>
              <a:gd name="connsiteY27" fmla="*/ 2130859 h 6858000"/>
              <a:gd name="connsiteX28" fmla="*/ 2388026 w 12192000"/>
              <a:gd name="connsiteY28" fmla="*/ 2184726 h 6858000"/>
              <a:gd name="connsiteX29" fmla="*/ 1560719 w 12192000"/>
              <a:gd name="connsiteY29" fmla="*/ 2384876 h 6858000"/>
              <a:gd name="connsiteX30" fmla="*/ 1679734 w 12192000"/>
              <a:gd name="connsiteY30" fmla="*/ 2400191 h 6858000"/>
              <a:gd name="connsiteX31" fmla="*/ 2882089 w 12192000"/>
              <a:gd name="connsiteY31" fmla="*/ 2383292 h 6858000"/>
              <a:gd name="connsiteX32" fmla="*/ 3116638 w 12192000"/>
              <a:gd name="connsiteY32" fmla="*/ 2359528 h 6858000"/>
              <a:gd name="connsiteX33" fmla="*/ 2897765 w 12192000"/>
              <a:gd name="connsiteY33" fmla="*/ 2758243 h 6858000"/>
              <a:gd name="connsiteX34" fmla="*/ 2981367 w 12192000"/>
              <a:gd name="connsiteY34" fmla="*/ 2829008 h 6858000"/>
              <a:gd name="connsiteX35" fmla="*/ 2682955 w 12192000"/>
              <a:gd name="connsiteY35" fmla="*/ 2846436 h 6858000"/>
              <a:gd name="connsiteX36" fmla="*/ 2099485 w 12192000"/>
              <a:gd name="connsiteY36" fmla="*/ 3066653 h 6858000"/>
              <a:gd name="connsiteX37" fmla="*/ 1807460 w 12192000"/>
              <a:gd name="connsiteY37" fmla="*/ 3454808 h 6858000"/>
              <a:gd name="connsiteX38" fmla="*/ 1921251 w 12192000"/>
              <a:gd name="connsiteY38" fmla="*/ 3540889 h 6858000"/>
              <a:gd name="connsiteX39" fmla="*/ 1453313 w 12192000"/>
              <a:gd name="connsiteY39" fmla="*/ 3637002 h 6858000"/>
              <a:gd name="connsiteX40" fmla="*/ 1686122 w 12192000"/>
              <a:gd name="connsiteY40" fmla="*/ 3667634 h 6858000"/>
              <a:gd name="connsiteX41" fmla="*/ 1513692 w 12192000"/>
              <a:gd name="connsiteY41" fmla="*/ 3725196 h 6858000"/>
              <a:gd name="connsiteX42" fmla="*/ 1369711 w 12192000"/>
              <a:gd name="connsiteY42" fmla="*/ 3826063 h 6858000"/>
              <a:gd name="connsiteX43" fmla="*/ 2051298 w 12192000"/>
              <a:gd name="connsiteY43" fmla="*/ 3754242 h 6858000"/>
              <a:gd name="connsiteX44" fmla="*/ 2245207 w 12192000"/>
              <a:gd name="connsiteY44" fmla="*/ 3797018 h 6858000"/>
              <a:gd name="connsiteX45" fmla="*/ 2353192 w 12192000"/>
              <a:gd name="connsiteY45" fmla="*/ 3796489 h 6858000"/>
              <a:gd name="connsiteX46" fmla="*/ 2490207 w 12192000"/>
              <a:gd name="connsiteY46" fmla="*/ 3801242 h 6858000"/>
              <a:gd name="connsiteX47" fmla="*/ 2375835 w 12192000"/>
              <a:gd name="connsiteY47" fmla="*/ 3839794 h 6858000"/>
              <a:gd name="connsiteX48" fmla="*/ 2522138 w 12192000"/>
              <a:gd name="connsiteY48" fmla="*/ 4009841 h 6858000"/>
              <a:gd name="connsiteX49" fmla="*/ 1998466 w 12192000"/>
              <a:gd name="connsiteY49" fmla="*/ 4130778 h 6858000"/>
              <a:gd name="connsiteX50" fmla="*/ 2114580 w 12192000"/>
              <a:gd name="connsiteY50" fmla="*/ 4154543 h 6858000"/>
              <a:gd name="connsiteX51" fmla="*/ 2177862 w 12192000"/>
              <a:gd name="connsiteY51" fmla="*/ 4189925 h 6858000"/>
              <a:gd name="connsiteX52" fmla="*/ 1868419 w 12192000"/>
              <a:gd name="connsiteY52" fmla="*/ 4382153 h 6858000"/>
              <a:gd name="connsiteX53" fmla="*/ 2279460 w 12192000"/>
              <a:gd name="connsiteY53" fmla="*/ 4356805 h 6858000"/>
              <a:gd name="connsiteX54" fmla="*/ 2029817 w 12192000"/>
              <a:gd name="connsiteY54" fmla="*/ 4468235 h 6858000"/>
              <a:gd name="connsiteX55" fmla="*/ 1560137 w 12192000"/>
              <a:gd name="connsiteY55" fmla="*/ 4730172 h 6858000"/>
              <a:gd name="connsiteX56" fmla="*/ 1956664 w 12192000"/>
              <a:gd name="connsiteY56" fmla="*/ 4820477 h 6858000"/>
              <a:gd name="connsiteX57" fmla="*/ 3268168 w 12192000"/>
              <a:gd name="connsiteY57" fmla="*/ 4852692 h 6858000"/>
              <a:gd name="connsiteX58" fmla="*/ 2807197 w 12192000"/>
              <a:gd name="connsiteY58" fmla="*/ 4939300 h 6858000"/>
              <a:gd name="connsiteX59" fmla="*/ 2721272 w 12192000"/>
              <a:gd name="connsiteY59" fmla="*/ 4970458 h 6858000"/>
              <a:gd name="connsiteX60" fmla="*/ 2802552 w 12192000"/>
              <a:gd name="connsiteY60" fmla="*/ 5014291 h 6858000"/>
              <a:gd name="connsiteX61" fmla="*/ 2537812 w 12192000"/>
              <a:gd name="connsiteY61" fmla="*/ 5053898 h 6858000"/>
              <a:gd name="connsiteX62" fmla="*/ 2569744 w 12192000"/>
              <a:gd name="connsiteY62" fmla="*/ 5153182 h 6858000"/>
              <a:gd name="connsiteX63" fmla="*/ 1987436 w 12192000"/>
              <a:gd name="connsiteY63" fmla="*/ 5334320 h 6858000"/>
              <a:gd name="connsiteX64" fmla="*/ 1972921 w 12192000"/>
              <a:gd name="connsiteY64" fmla="*/ 5382376 h 6858000"/>
              <a:gd name="connsiteX65" fmla="*/ 2341001 w 12192000"/>
              <a:gd name="connsiteY65" fmla="*/ 5360725 h 6858000"/>
              <a:gd name="connsiteX66" fmla="*/ 2710822 w 12192000"/>
              <a:gd name="connsiteY66" fmla="*/ 5418816 h 6858000"/>
              <a:gd name="connsiteX67" fmla="*/ 2833903 w 12192000"/>
              <a:gd name="connsiteY67" fmla="*/ 5413007 h 6858000"/>
              <a:gd name="connsiteX68" fmla="*/ 3011556 w 12192000"/>
              <a:gd name="connsiteY68" fmla="*/ 5399276 h 6858000"/>
              <a:gd name="connsiteX69" fmla="*/ 3254233 w 12192000"/>
              <a:gd name="connsiteY69" fmla="*/ 5439412 h 6858000"/>
              <a:gd name="connsiteX70" fmla="*/ 2792101 w 12192000"/>
              <a:gd name="connsiteY70" fmla="*/ 5471625 h 6858000"/>
              <a:gd name="connsiteX71" fmla="*/ 2977303 w 12192000"/>
              <a:gd name="connsiteY71" fmla="*/ 5539751 h 6858000"/>
              <a:gd name="connsiteX72" fmla="*/ 3656566 w 12192000"/>
              <a:gd name="connsiteY72" fmla="*/ 5678642 h 6858000"/>
              <a:gd name="connsiteX73" fmla="*/ 4858340 w 12192000"/>
              <a:gd name="connsiteY73" fmla="*/ 5969625 h 6858000"/>
              <a:gd name="connsiteX74" fmla="*/ 5296668 w 12192000"/>
              <a:gd name="connsiteY74" fmla="*/ 6043559 h 6858000"/>
              <a:gd name="connsiteX75" fmla="*/ 5456323 w 12192000"/>
              <a:gd name="connsiteY75" fmla="*/ 6042502 h 6858000"/>
              <a:gd name="connsiteX76" fmla="*/ 5267058 w 12192000"/>
              <a:gd name="connsiteY76" fmla="*/ 6100066 h 6858000"/>
              <a:gd name="connsiteX77" fmla="*/ 7095266 w 12192000"/>
              <a:gd name="connsiteY77" fmla="*/ 6287541 h 6858000"/>
              <a:gd name="connsiteX78" fmla="*/ 9707235 w 12192000"/>
              <a:gd name="connsiteY78" fmla="*/ 5994446 h 6858000"/>
              <a:gd name="connsiteX79" fmla="*/ 10083442 w 12192000"/>
              <a:gd name="connsiteY79" fmla="*/ 5678642 h 6858000"/>
              <a:gd name="connsiteX80" fmla="*/ 10338892 w 12192000"/>
              <a:gd name="connsiteY80" fmla="*/ 4650957 h 6858000"/>
              <a:gd name="connsiteX81" fmla="*/ 10628013 w 12192000"/>
              <a:gd name="connsiteY81" fmla="*/ 4411198 h 6858000"/>
              <a:gd name="connsiteX82" fmla="*/ 10802766 w 12192000"/>
              <a:gd name="connsiteY82" fmla="*/ 4258050 h 6858000"/>
              <a:gd name="connsiteX83" fmla="*/ 10614662 w 12192000"/>
              <a:gd name="connsiteY83" fmla="*/ 4150318 h 6858000"/>
              <a:gd name="connsiteX84" fmla="*/ 10681427 w 12192000"/>
              <a:gd name="connsiteY84" fmla="*/ 4054203 h 6858000"/>
              <a:gd name="connsiteX85" fmla="*/ 10520029 w 12192000"/>
              <a:gd name="connsiteY85" fmla="*/ 3804411 h 6858000"/>
              <a:gd name="connsiteX86" fmla="*/ 10568798 w 12192000"/>
              <a:gd name="connsiteY86" fmla="*/ 3466426 h 6858000"/>
              <a:gd name="connsiteX87" fmla="*/ 10499709 w 12192000"/>
              <a:gd name="connsiteY87" fmla="*/ 3166465 h 6858000"/>
              <a:gd name="connsiteX88" fmla="*/ 10489840 w 12192000"/>
              <a:gd name="connsiteY88" fmla="*/ 2546475 h 6858000"/>
              <a:gd name="connsiteX89" fmla="*/ 10584471 w 12192000"/>
              <a:gd name="connsiteY89" fmla="*/ 2512148 h 6858000"/>
              <a:gd name="connsiteX90" fmla="*/ 10695942 w 12192000"/>
              <a:gd name="connsiteY90" fmla="*/ 2358471 h 6858000"/>
              <a:gd name="connsiteX91" fmla="*/ 10732516 w 12192000"/>
              <a:gd name="connsiteY91" fmla="*/ 2287706 h 6858000"/>
              <a:gd name="connsiteX92" fmla="*/ 10731357 w 12192000"/>
              <a:gd name="connsiteY92" fmla="*/ 2137725 h 6858000"/>
              <a:gd name="connsiteX93" fmla="*/ 10678525 w 12192000"/>
              <a:gd name="connsiteY93" fmla="*/ 2070656 h 6858000"/>
              <a:gd name="connsiteX94" fmla="*/ 10735999 w 12192000"/>
              <a:gd name="connsiteY94" fmla="*/ 1956587 h 6858000"/>
              <a:gd name="connsiteX95" fmla="*/ 10824246 w 12192000"/>
              <a:gd name="connsiteY95" fmla="*/ 1862584 h 6858000"/>
              <a:gd name="connsiteX96" fmla="*/ 10773156 w 12192000"/>
              <a:gd name="connsiteY96" fmla="*/ 1768054 h 6858000"/>
              <a:gd name="connsiteX97" fmla="*/ 10716261 w 12192000"/>
              <a:gd name="connsiteY97" fmla="*/ 1678278 h 6858000"/>
              <a:gd name="connsiteX98" fmla="*/ 10554864 w 12192000"/>
              <a:gd name="connsiteY98" fmla="*/ 1477599 h 6858000"/>
              <a:gd name="connsiteX99" fmla="*/ 10267483 w 12192000"/>
              <a:gd name="connsiteY99" fmla="*/ 1324977 h 6858000"/>
              <a:gd name="connsiteX100" fmla="*/ 9913337 w 12192000"/>
              <a:gd name="connsiteY100" fmla="*/ 1202458 h 6858000"/>
              <a:gd name="connsiteX101" fmla="*/ 10024805 w 12192000"/>
              <a:gd name="connsiteY101" fmla="*/ 1124827 h 6858000"/>
              <a:gd name="connsiteX102" fmla="*/ 9411726 w 12192000"/>
              <a:gd name="connsiteY102" fmla="*/ 980655 h 6858000"/>
              <a:gd name="connsiteX103" fmla="*/ 9930753 w 12192000"/>
              <a:gd name="connsiteY103" fmla="*/ 901968 h 6858000"/>
              <a:gd name="connsiteX104" fmla="*/ 9894178 w 12192000"/>
              <a:gd name="connsiteY104" fmla="*/ 871339 h 6858000"/>
              <a:gd name="connsiteX105" fmla="*/ 9858182 w 12192000"/>
              <a:gd name="connsiteY105" fmla="*/ 839125 h 6858000"/>
              <a:gd name="connsiteX106" fmla="*/ 10131050 w 12192000"/>
              <a:gd name="connsiteY106" fmla="*/ 792652 h 6858000"/>
              <a:gd name="connsiteX107" fmla="*/ 10006808 w 12192000"/>
              <a:gd name="connsiteY107" fmla="*/ 731920 h 6858000"/>
              <a:gd name="connsiteX108" fmla="*/ 10233809 w 12192000"/>
              <a:gd name="connsiteY108" fmla="*/ 710268 h 6858000"/>
              <a:gd name="connsiteX109" fmla="*/ 10267483 w 12192000"/>
              <a:gd name="connsiteY109" fmla="*/ 628940 h 6858000"/>
              <a:gd name="connsiteX110" fmla="*/ 10136275 w 12192000"/>
              <a:gd name="connsiteY110" fmla="*/ 589333 h 6858000"/>
              <a:gd name="connsiteX111" fmla="*/ 9131312 w 12192000"/>
              <a:gd name="connsiteY111" fmla="*/ 480544 h 6858000"/>
              <a:gd name="connsiteX112" fmla="*/ 7479600 w 12192000"/>
              <a:gd name="connsiteY112" fmla="*/ 454667 h 6858000"/>
              <a:gd name="connsiteX113" fmla="*/ 6724001 w 12192000"/>
              <a:gd name="connsiteY113" fmla="*/ 434021 h 6858000"/>
              <a:gd name="connsiteX114" fmla="*/ 0 w 12192000"/>
              <a:gd name="connsiteY114" fmla="*/ 0 h 6858000"/>
              <a:gd name="connsiteX115" fmla="*/ 12192000 w 12192000"/>
              <a:gd name="connsiteY115" fmla="*/ 0 h 6858000"/>
              <a:gd name="connsiteX116" fmla="*/ 12192000 w 12192000"/>
              <a:gd name="connsiteY116" fmla="*/ 6858000 h 6858000"/>
              <a:gd name="connsiteX117" fmla="*/ 0 w 12192000"/>
              <a:gd name="connsiteY11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192000" h="6858000">
                <a:moveTo>
                  <a:pt x="6724001" y="434021"/>
                </a:moveTo>
                <a:cubicBezTo>
                  <a:pt x="6639882" y="433113"/>
                  <a:pt x="6555627" y="433147"/>
                  <a:pt x="6471155" y="434599"/>
                </a:cubicBezTo>
                <a:cubicBezTo>
                  <a:pt x="6109461" y="440937"/>
                  <a:pt x="5748349" y="439351"/>
                  <a:pt x="5384913" y="497971"/>
                </a:cubicBezTo>
                <a:cubicBezTo>
                  <a:pt x="5199132" y="528072"/>
                  <a:pt x="5005803" y="518038"/>
                  <a:pt x="4818280" y="541802"/>
                </a:cubicBezTo>
                <a:cubicBezTo>
                  <a:pt x="4532641" y="578242"/>
                  <a:pt x="4247003" y="621019"/>
                  <a:pt x="3965428" y="675942"/>
                </a:cubicBezTo>
                <a:cubicBezTo>
                  <a:pt x="3877181" y="693369"/>
                  <a:pt x="3768034" y="703930"/>
                  <a:pt x="3699528" y="770472"/>
                </a:cubicBezTo>
                <a:cubicBezTo>
                  <a:pt x="3590961" y="728224"/>
                  <a:pt x="3523617" y="807966"/>
                  <a:pt x="3438854" y="834899"/>
                </a:cubicBezTo>
                <a:cubicBezTo>
                  <a:pt x="3405761" y="845462"/>
                  <a:pt x="3362218" y="860248"/>
                  <a:pt x="3367443" y="893518"/>
                </a:cubicBezTo>
                <a:cubicBezTo>
                  <a:pt x="3372089" y="935238"/>
                  <a:pt x="3420855" y="962172"/>
                  <a:pt x="3467301" y="953722"/>
                </a:cubicBezTo>
                <a:cubicBezTo>
                  <a:pt x="3611863" y="927317"/>
                  <a:pt x="3741328" y="986464"/>
                  <a:pt x="3889955" y="977486"/>
                </a:cubicBezTo>
                <a:cubicBezTo>
                  <a:pt x="3760488" y="1002836"/>
                  <a:pt x="3631601" y="1028713"/>
                  <a:pt x="3502135" y="1054062"/>
                </a:cubicBezTo>
                <a:cubicBezTo>
                  <a:pt x="3694303" y="1074129"/>
                  <a:pt x="3883568" y="1038218"/>
                  <a:pt x="4072832" y="1017622"/>
                </a:cubicBezTo>
                <a:cubicBezTo>
                  <a:pt x="4133792" y="1011285"/>
                  <a:pt x="4228424" y="962699"/>
                  <a:pt x="4244099" y="1030825"/>
                </a:cubicBezTo>
                <a:cubicBezTo>
                  <a:pt x="4254550" y="1076242"/>
                  <a:pt x="4152951" y="1079410"/>
                  <a:pt x="4095475" y="1092084"/>
                </a:cubicBezTo>
                <a:cubicBezTo>
                  <a:pt x="3841766" y="1146479"/>
                  <a:pt x="3583994" y="1178165"/>
                  <a:pt x="3327386" y="1215660"/>
                </a:cubicBezTo>
                <a:cubicBezTo>
                  <a:pt x="3303001" y="1219357"/>
                  <a:pt x="3271070" y="1216188"/>
                  <a:pt x="3254813" y="1226749"/>
                </a:cubicBezTo>
                <a:cubicBezTo>
                  <a:pt x="3123605" y="1311774"/>
                  <a:pt x="2957563" y="1339765"/>
                  <a:pt x="2776427" y="1401552"/>
                </a:cubicBezTo>
                <a:cubicBezTo>
                  <a:pt x="2890798" y="1430598"/>
                  <a:pt x="2968012" y="1370921"/>
                  <a:pt x="3063226" y="1384124"/>
                </a:cubicBezTo>
                <a:cubicBezTo>
                  <a:pt x="2966272" y="1448024"/>
                  <a:pt x="2853641" y="1460171"/>
                  <a:pt x="2754945" y="1495025"/>
                </a:cubicBezTo>
                <a:cubicBezTo>
                  <a:pt x="2684117" y="1519846"/>
                  <a:pt x="2421119" y="1597477"/>
                  <a:pt x="2381061" y="1619658"/>
                </a:cubicBezTo>
                <a:cubicBezTo>
                  <a:pt x="2260302" y="1688311"/>
                  <a:pt x="2107033" y="1720525"/>
                  <a:pt x="2008336" y="1814527"/>
                </a:cubicBezTo>
                <a:cubicBezTo>
                  <a:pt x="1938668" y="1880540"/>
                  <a:pt x="1822554" y="1868393"/>
                  <a:pt x="1740695" y="1914337"/>
                </a:cubicBezTo>
                <a:cubicBezTo>
                  <a:pt x="1711667" y="1957642"/>
                  <a:pt x="1767982" y="1968733"/>
                  <a:pt x="1787720" y="1991970"/>
                </a:cubicBezTo>
                <a:cubicBezTo>
                  <a:pt x="1813846" y="2023126"/>
                  <a:pt x="1767401" y="2040555"/>
                  <a:pt x="1754048" y="2078049"/>
                </a:cubicBezTo>
                <a:cubicBezTo>
                  <a:pt x="1907898" y="2035802"/>
                  <a:pt x="2054781" y="2010981"/>
                  <a:pt x="2228951" y="1996721"/>
                </a:cubicBezTo>
                <a:cubicBezTo>
                  <a:pt x="2171475" y="2057452"/>
                  <a:pt x="2101807" y="2031048"/>
                  <a:pt x="2054781" y="2053228"/>
                </a:cubicBezTo>
                <a:cubicBezTo>
                  <a:pt x="2024011" y="2067487"/>
                  <a:pt x="1976984" y="2073824"/>
                  <a:pt x="1985693" y="2109207"/>
                </a:cubicBezTo>
                <a:cubicBezTo>
                  <a:pt x="1992660" y="2137196"/>
                  <a:pt x="2032140" y="2133500"/>
                  <a:pt x="2061168" y="2130859"/>
                </a:cubicBezTo>
                <a:cubicBezTo>
                  <a:pt x="2172636" y="2120825"/>
                  <a:pt x="2281202" y="2117656"/>
                  <a:pt x="2388026" y="2184726"/>
                </a:cubicBezTo>
                <a:cubicBezTo>
                  <a:pt x="2116321" y="2282425"/>
                  <a:pt x="1803977" y="2241233"/>
                  <a:pt x="1560719" y="2384876"/>
                </a:cubicBezTo>
                <a:cubicBezTo>
                  <a:pt x="1594973" y="2429237"/>
                  <a:pt x="1643739" y="2405472"/>
                  <a:pt x="1679734" y="2400191"/>
                </a:cubicBezTo>
                <a:cubicBezTo>
                  <a:pt x="1916026" y="2364279"/>
                  <a:pt x="2760170" y="2428180"/>
                  <a:pt x="2882089" y="2383292"/>
                </a:cubicBezTo>
                <a:cubicBezTo>
                  <a:pt x="2956983" y="2355830"/>
                  <a:pt x="3035941" y="2342628"/>
                  <a:pt x="3116638" y="2359528"/>
                </a:cubicBezTo>
                <a:cubicBezTo>
                  <a:pt x="3194434" y="2375898"/>
                  <a:pt x="3174696" y="2605622"/>
                  <a:pt x="2897765" y="2758243"/>
                </a:cubicBezTo>
                <a:cubicBezTo>
                  <a:pt x="2858286" y="2779895"/>
                  <a:pt x="3034779" y="2811053"/>
                  <a:pt x="2981367" y="2829008"/>
                </a:cubicBezTo>
                <a:cubicBezTo>
                  <a:pt x="2939566" y="2843267"/>
                  <a:pt x="2734626" y="2835346"/>
                  <a:pt x="2682955" y="2846436"/>
                </a:cubicBezTo>
                <a:cubicBezTo>
                  <a:pt x="2662635" y="2851188"/>
                  <a:pt x="2040267" y="3029159"/>
                  <a:pt x="2099485" y="3066653"/>
                </a:cubicBezTo>
                <a:cubicBezTo>
                  <a:pt x="2276558" y="3179139"/>
                  <a:pt x="2869897" y="3385098"/>
                  <a:pt x="1807460" y="3454808"/>
                </a:cubicBezTo>
                <a:cubicBezTo>
                  <a:pt x="1841132" y="3495472"/>
                  <a:pt x="1934024" y="3469596"/>
                  <a:pt x="1921251" y="3540889"/>
                </a:cubicBezTo>
                <a:cubicBezTo>
                  <a:pt x="1780173" y="3579440"/>
                  <a:pt x="1617035" y="3577328"/>
                  <a:pt x="1453313" y="3637002"/>
                </a:cubicBezTo>
                <a:cubicBezTo>
                  <a:pt x="1527047" y="3680307"/>
                  <a:pt x="1611808" y="3653902"/>
                  <a:pt x="1686122" y="3667634"/>
                </a:cubicBezTo>
                <a:cubicBezTo>
                  <a:pt x="1644320" y="3722027"/>
                  <a:pt x="1572330" y="3713578"/>
                  <a:pt x="1513692" y="3725196"/>
                </a:cubicBezTo>
                <a:cubicBezTo>
                  <a:pt x="1459700" y="3736286"/>
                  <a:pt x="1345329" y="3830816"/>
                  <a:pt x="1369711" y="3826063"/>
                </a:cubicBezTo>
                <a:cubicBezTo>
                  <a:pt x="1595553" y="3783815"/>
                  <a:pt x="1824877" y="3795434"/>
                  <a:pt x="2051298" y="3754242"/>
                </a:cubicBezTo>
                <a:cubicBezTo>
                  <a:pt x="2126192" y="3740511"/>
                  <a:pt x="2210955" y="3714106"/>
                  <a:pt x="2245207" y="3797018"/>
                </a:cubicBezTo>
                <a:cubicBezTo>
                  <a:pt x="2255659" y="3821310"/>
                  <a:pt x="2248109" y="3829232"/>
                  <a:pt x="2353192" y="3796489"/>
                </a:cubicBezTo>
                <a:cubicBezTo>
                  <a:pt x="2394414" y="3783815"/>
                  <a:pt x="2448988" y="3770085"/>
                  <a:pt x="2490207" y="3801242"/>
                </a:cubicBezTo>
                <a:cubicBezTo>
                  <a:pt x="2464082" y="3840321"/>
                  <a:pt x="2413572" y="3828703"/>
                  <a:pt x="2375835" y="3839794"/>
                </a:cubicBezTo>
                <a:cubicBezTo>
                  <a:pt x="2275978" y="3868311"/>
                  <a:pt x="2619094" y="3977100"/>
                  <a:pt x="2522138" y="4009841"/>
                </a:cubicBezTo>
                <a:cubicBezTo>
                  <a:pt x="2323584" y="4076912"/>
                  <a:pt x="2199343" y="4057372"/>
                  <a:pt x="1998466" y="4130778"/>
                </a:cubicBezTo>
                <a:cubicBezTo>
                  <a:pt x="2066973" y="4129192"/>
                  <a:pt x="2046072" y="4154543"/>
                  <a:pt x="2114580" y="4154543"/>
                </a:cubicBezTo>
                <a:cubicBezTo>
                  <a:pt x="2145350" y="4154543"/>
                  <a:pt x="2177862" y="4160878"/>
                  <a:pt x="2177862" y="4189925"/>
                </a:cubicBezTo>
                <a:cubicBezTo>
                  <a:pt x="2177862" y="4217385"/>
                  <a:pt x="1817330" y="4367895"/>
                  <a:pt x="1868419" y="4382153"/>
                </a:cubicBezTo>
                <a:cubicBezTo>
                  <a:pt x="2007755" y="4420704"/>
                  <a:pt x="2365385" y="4302410"/>
                  <a:pt x="2279460" y="4356805"/>
                </a:cubicBezTo>
                <a:cubicBezTo>
                  <a:pt x="2148834" y="4439716"/>
                  <a:pt x="2129094" y="4456088"/>
                  <a:pt x="2029817" y="4468235"/>
                </a:cubicBezTo>
                <a:cubicBezTo>
                  <a:pt x="1944474" y="4478796"/>
                  <a:pt x="1644320" y="4710633"/>
                  <a:pt x="1560137" y="4730172"/>
                </a:cubicBezTo>
                <a:cubicBezTo>
                  <a:pt x="1485825" y="4747072"/>
                  <a:pt x="1774947" y="4800410"/>
                  <a:pt x="1956664" y="4820477"/>
                </a:cubicBezTo>
                <a:cubicBezTo>
                  <a:pt x="2130256" y="4840017"/>
                  <a:pt x="3101544" y="4789319"/>
                  <a:pt x="3268168" y="4852692"/>
                </a:cubicBezTo>
                <a:cubicBezTo>
                  <a:pt x="3111993" y="4878041"/>
                  <a:pt x="2970336" y="4953030"/>
                  <a:pt x="2807197" y="4939300"/>
                </a:cubicBezTo>
                <a:cubicBezTo>
                  <a:pt x="2773524" y="4936660"/>
                  <a:pt x="2724756" y="4930323"/>
                  <a:pt x="2721272" y="4970458"/>
                </a:cubicBezTo>
                <a:cubicBezTo>
                  <a:pt x="2718369" y="5005313"/>
                  <a:pt x="2788038" y="4981548"/>
                  <a:pt x="2802552" y="5014291"/>
                </a:cubicBezTo>
                <a:cubicBezTo>
                  <a:pt x="2719531" y="5060235"/>
                  <a:pt x="2621415" y="5018515"/>
                  <a:pt x="2537812" y="5053898"/>
                </a:cubicBezTo>
                <a:cubicBezTo>
                  <a:pt x="2491948" y="5099314"/>
                  <a:pt x="2589483" y="5107236"/>
                  <a:pt x="2569744" y="5153182"/>
                </a:cubicBezTo>
                <a:cubicBezTo>
                  <a:pt x="2301522" y="5193845"/>
                  <a:pt x="2252174" y="5268836"/>
                  <a:pt x="1987436" y="5334320"/>
                </a:cubicBezTo>
                <a:cubicBezTo>
                  <a:pt x="1971179" y="5338545"/>
                  <a:pt x="1958407" y="5352274"/>
                  <a:pt x="1972921" y="5382376"/>
                </a:cubicBezTo>
                <a:cubicBezTo>
                  <a:pt x="2087874" y="5396107"/>
                  <a:pt x="2215599" y="5373399"/>
                  <a:pt x="2341001" y="5360725"/>
                </a:cubicBezTo>
                <a:cubicBezTo>
                  <a:pt x="2537812" y="5340129"/>
                  <a:pt x="2533748" y="5339072"/>
                  <a:pt x="2710822" y="5418816"/>
                </a:cubicBezTo>
                <a:cubicBezTo>
                  <a:pt x="2743914" y="5433602"/>
                  <a:pt x="2801390" y="5438355"/>
                  <a:pt x="2833903" y="5413007"/>
                </a:cubicBezTo>
                <a:cubicBezTo>
                  <a:pt x="2896604" y="5364422"/>
                  <a:pt x="2950016" y="5368646"/>
                  <a:pt x="3011556" y="5399276"/>
                </a:cubicBezTo>
                <a:cubicBezTo>
                  <a:pt x="3077160" y="5432547"/>
                  <a:pt x="3171793" y="5391882"/>
                  <a:pt x="3254233" y="5439412"/>
                </a:cubicBezTo>
                <a:cubicBezTo>
                  <a:pt x="3099802" y="5473739"/>
                  <a:pt x="2957563" y="5473739"/>
                  <a:pt x="2792101" y="5471625"/>
                </a:cubicBezTo>
                <a:cubicBezTo>
                  <a:pt x="2846095" y="5537639"/>
                  <a:pt x="2914601" y="5536582"/>
                  <a:pt x="2977303" y="5539751"/>
                </a:cubicBezTo>
                <a:cubicBezTo>
                  <a:pt x="3214174" y="5551898"/>
                  <a:pt x="3601411" y="5660686"/>
                  <a:pt x="3656566" y="5678642"/>
                </a:cubicBezTo>
                <a:cubicBezTo>
                  <a:pt x="4280675" y="5879847"/>
                  <a:pt x="4178497" y="5898332"/>
                  <a:pt x="4858340" y="5969625"/>
                </a:cubicBezTo>
                <a:cubicBezTo>
                  <a:pt x="5261253" y="6011873"/>
                  <a:pt x="4887368" y="6032469"/>
                  <a:pt x="5296668" y="6043559"/>
                </a:cubicBezTo>
                <a:cubicBezTo>
                  <a:pt x="5349500" y="6045143"/>
                  <a:pt x="5402911" y="6044087"/>
                  <a:pt x="5456323" y="6042502"/>
                </a:cubicBezTo>
                <a:cubicBezTo>
                  <a:pt x="5368077" y="6073134"/>
                  <a:pt x="5267058" y="6100066"/>
                  <a:pt x="5267058" y="6100066"/>
                </a:cubicBezTo>
                <a:cubicBezTo>
                  <a:pt x="5267058" y="6100066"/>
                  <a:pt x="5318728" y="6208854"/>
                  <a:pt x="7095266" y="6287541"/>
                </a:cubicBezTo>
                <a:cubicBezTo>
                  <a:pt x="7422124" y="6302329"/>
                  <a:pt x="9563254" y="6024548"/>
                  <a:pt x="9707235" y="5994446"/>
                </a:cubicBezTo>
                <a:cubicBezTo>
                  <a:pt x="9844249" y="5966984"/>
                  <a:pt x="10002164" y="5671247"/>
                  <a:pt x="10083442" y="5678642"/>
                </a:cubicBezTo>
                <a:cubicBezTo>
                  <a:pt x="10103183" y="5653293"/>
                  <a:pt x="10283158" y="5139979"/>
                  <a:pt x="10338892" y="4650957"/>
                </a:cubicBezTo>
                <a:cubicBezTo>
                  <a:pt x="10448618" y="4580718"/>
                  <a:pt x="10551960" y="4503088"/>
                  <a:pt x="10628013" y="4411198"/>
                </a:cubicBezTo>
                <a:cubicBezTo>
                  <a:pt x="10675040" y="4354692"/>
                  <a:pt x="10718003" y="4298185"/>
                  <a:pt x="10802766" y="4258050"/>
                </a:cubicBezTo>
                <a:cubicBezTo>
                  <a:pt x="10755739" y="4203128"/>
                  <a:pt x="10675040" y="4190453"/>
                  <a:pt x="10614662" y="4150318"/>
                </a:cubicBezTo>
                <a:cubicBezTo>
                  <a:pt x="10610017" y="4117046"/>
                  <a:pt x="10705811" y="4127081"/>
                  <a:pt x="10681427" y="4054203"/>
                </a:cubicBezTo>
                <a:cubicBezTo>
                  <a:pt x="10648335" y="3957032"/>
                  <a:pt x="10684328" y="3846131"/>
                  <a:pt x="10520029" y="3804411"/>
                </a:cubicBezTo>
                <a:cubicBezTo>
                  <a:pt x="10476485" y="3709881"/>
                  <a:pt x="10464294" y="3558845"/>
                  <a:pt x="10568798" y="3466426"/>
                </a:cubicBezTo>
                <a:cubicBezTo>
                  <a:pt x="10724388" y="3328592"/>
                  <a:pt x="10699424" y="3240927"/>
                  <a:pt x="10499709" y="3166465"/>
                </a:cubicBezTo>
                <a:cubicBezTo>
                  <a:pt x="10474164" y="3156958"/>
                  <a:pt x="10501452" y="2570768"/>
                  <a:pt x="10489840" y="2546475"/>
                </a:cubicBezTo>
                <a:cubicBezTo>
                  <a:pt x="10508418" y="2513205"/>
                  <a:pt x="10551960" y="2521126"/>
                  <a:pt x="10584471" y="2512148"/>
                </a:cubicBezTo>
                <a:cubicBezTo>
                  <a:pt x="10726711" y="2474125"/>
                  <a:pt x="10731357" y="2474125"/>
                  <a:pt x="10695942" y="2358471"/>
                </a:cubicBezTo>
                <a:cubicBezTo>
                  <a:pt x="10685490" y="2323616"/>
                  <a:pt x="10709874" y="2309357"/>
                  <a:pt x="10732516" y="2287706"/>
                </a:cubicBezTo>
                <a:cubicBezTo>
                  <a:pt x="10817280" y="2206905"/>
                  <a:pt x="10817860" y="2205850"/>
                  <a:pt x="10731357" y="2137725"/>
                </a:cubicBezTo>
                <a:cubicBezTo>
                  <a:pt x="10706391" y="2118185"/>
                  <a:pt x="10689555" y="2097061"/>
                  <a:pt x="10678525" y="2070656"/>
                </a:cubicBezTo>
                <a:cubicBezTo>
                  <a:pt x="10658203" y="2022599"/>
                  <a:pt x="10658784" y="1982463"/>
                  <a:pt x="10735999" y="1956587"/>
                </a:cubicBezTo>
                <a:cubicBezTo>
                  <a:pt x="10789993" y="1938104"/>
                  <a:pt x="10820762" y="1916978"/>
                  <a:pt x="10824246" y="1862584"/>
                </a:cubicBezTo>
                <a:cubicBezTo>
                  <a:pt x="10826570" y="1817166"/>
                  <a:pt x="10832955" y="1787594"/>
                  <a:pt x="10773156" y="1768054"/>
                </a:cubicBezTo>
                <a:cubicBezTo>
                  <a:pt x="10724969" y="1752211"/>
                  <a:pt x="10711036" y="1718412"/>
                  <a:pt x="10716261" y="1678278"/>
                </a:cubicBezTo>
                <a:cubicBezTo>
                  <a:pt x="10728452" y="1580050"/>
                  <a:pt x="10662849" y="1522487"/>
                  <a:pt x="10554864" y="1477599"/>
                </a:cubicBezTo>
                <a:cubicBezTo>
                  <a:pt x="10452101" y="1434822"/>
                  <a:pt x="10362116" y="1377259"/>
                  <a:pt x="10267483" y="1324977"/>
                </a:cubicBezTo>
                <a:cubicBezTo>
                  <a:pt x="10162399" y="1266887"/>
                  <a:pt x="10040481" y="1232031"/>
                  <a:pt x="9913337" y="1202458"/>
                </a:cubicBezTo>
                <a:cubicBezTo>
                  <a:pt x="9936561" y="1160210"/>
                  <a:pt x="10016678" y="1183974"/>
                  <a:pt x="10024805" y="1124827"/>
                </a:cubicBezTo>
                <a:cubicBezTo>
                  <a:pt x="9826251" y="1074658"/>
                  <a:pt x="9636408" y="999139"/>
                  <a:pt x="9411726" y="980655"/>
                </a:cubicBezTo>
                <a:cubicBezTo>
                  <a:pt x="9593444" y="990161"/>
                  <a:pt x="9758326" y="922036"/>
                  <a:pt x="9930753" y="901968"/>
                </a:cubicBezTo>
                <a:cubicBezTo>
                  <a:pt x="9947008" y="868698"/>
                  <a:pt x="9909273" y="877147"/>
                  <a:pt x="9894178" y="871339"/>
                </a:cubicBezTo>
                <a:cubicBezTo>
                  <a:pt x="9879083" y="865001"/>
                  <a:pt x="9860506" y="862889"/>
                  <a:pt x="9858182" y="839125"/>
                </a:cubicBezTo>
                <a:cubicBezTo>
                  <a:pt x="9941205" y="804798"/>
                  <a:pt x="10045126" y="827506"/>
                  <a:pt x="10131050" y="792652"/>
                </a:cubicBezTo>
                <a:cubicBezTo>
                  <a:pt x="10111891" y="741954"/>
                  <a:pt x="10037578" y="772583"/>
                  <a:pt x="10006808" y="731920"/>
                </a:cubicBezTo>
                <a:cubicBezTo>
                  <a:pt x="10086927" y="724526"/>
                  <a:pt x="10161239" y="721357"/>
                  <a:pt x="10233809" y="710268"/>
                </a:cubicBezTo>
                <a:cubicBezTo>
                  <a:pt x="10290705" y="701818"/>
                  <a:pt x="10306380" y="658513"/>
                  <a:pt x="10267483" y="628940"/>
                </a:cubicBezTo>
                <a:cubicBezTo>
                  <a:pt x="10232648" y="602536"/>
                  <a:pt x="10181559" y="600422"/>
                  <a:pt x="10136275" y="589333"/>
                </a:cubicBezTo>
                <a:cubicBezTo>
                  <a:pt x="9813479" y="512230"/>
                  <a:pt x="9474428" y="487409"/>
                  <a:pt x="9131312" y="480544"/>
                </a:cubicBezTo>
                <a:cubicBezTo>
                  <a:pt x="8580936" y="469453"/>
                  <a:pt x="8028817" y="469982"/>
                  <a:pt x="7479600" y="454667"/>
                </a:cubicBezTo>
                <a:cubicBezTo>
                  <a:pt x="7227489" y="447934"/>
                  <a:pt x="6976357" y="436744"/>
                  <a:pt x="6724001" y="434021"/>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2" name="Afbeelding 1" descr="Afbeelding met Graphics, Lettertype, schermopname, grafische vormgeving&#10;&#10;Door AI gegenereerde inhoud is mogelijk onjuist.">
            <a:extLst>
              <a:ext uri="{FF2B5EF4-FFF2-40B4-BE49-F238E27FC236}">
                <a16:creationId xmlns:a16="http://schemas.microsoft.com/office/drawing/2014/main" id="{FF856BDF-64F1-D951-8CD7-B47D70E145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9600" y="3886860"/>
            <a:ext cx="3962400" cy="2852928"/>
          </a:xfrm>
          <a:prstGeom prst="rect">
            <a:avLst/>
          </a:prstGeom>
        </p:spPr>
      </p:pic>
      <p:sp>
        <p:nvSpPr>
          <p:cNvPr id="4" name="Tekstvak 3">
            <a:extLst>
              <a:ext uri="{FF2B5EF4-FFF2-40B4-BE49-F238E27FC236}">
                <a16:creationId xmlns:a16="http://schemas.microsoft.com/office/drawing/2014/main" id="{F3EA630C-4D3B-964C-D6E0-D4FC1E9F38D6}"/>
              </a:ext>
            </a:extLst>
          </p:cNvPr>
          <p:cNvSpPr txBox="1"/>
          <p:nvPr/>
        </p:nvSpPr>
        <p:spPr>
          <a:xfrm>
            <a:off x="1071417" y="831272"/>
            <a:ext cx="9873248" cy="3108543"/>
          </a:xfrm>
          <a:prstGeom prst="rect">
            <a:avLst/>
          </a:prstGeom>
          <a:noFill/>
        </p:spPr>
        <p:txBody>
          <a:bodyPr wrap="square">
            <a:spAutoFit/>
          </a:bodyPr>
          <a:lstStyle/>
          <a:p>
            <a:r>
              <a:rPr lang="nl-NL" sz="4400" b="1" i="0">
                <a:solidFill>
                  <a:srgbClr val="000000"/>
                </a:solidFill>
                <a:effectLst/>
                <a:latin typeface="Calibri" panose="020F0502020204030204" pitchFamily="34" charset="0"/>
              </a:rPr>
              <a:t>Waarom is partnerschap met ouders belangrijk? </a:t>
            </a:r>
            <a:endParaRPr lang="nl-NL" sz="4400" b="1">
              <a:solidFill>
                <a:srgbClr val="000000"/>
              </a:solidFill>
              <a:latin typeface="Calibri" panose="020F0502020204030204" pitchFamily="34" charset="0"/>
            </a:endParaRPr>
          </a:p>
          <a:p>
            <a:endParaRPr lang="nl-NL" sz="4400" b="1" i="0">
              <a:solidFill>
                <a:srgbClr val="000000"/>
              </a:solidFill>
              <a:effectLst/>
              <a:latin typeface="Calibri" panose="020F0502020204030204" pitchFamily="34" charset="0"/>
            </a:endParaRPr>
          </a:p>
          <a:p>
            <a:r>
              <a:rPr lang="en-US" sz="2000" b="1">
                <a:solidFill>
                  <a:schemeClr val="tx2"/>
                </a:solidFill>
              </a:rPr>
              <a:t>“Een </a:t>
            </a:r>
            <a:r>
              <a:rPr lang="en-US" sz="2000" b="1" err="1">
                <a:solidFill>
                  <a:schemeClr val="tx2"/>
                </a:solidFill>
              </a:rPr>
              <a:t>veilige</a:t>
            </a:r>
            <a:r>
              <a:rPr lang="en-US" sz="2000" b="1">
                <a:solidFill>
                  <a:schemeClr val="tx2"/>
                </a:solidFill>
              </a:rPr>
              <a:t> school </a:t>
            </a:r>
            <a:r>
              <a:rPr lang="en-US" sz="2000" b="1" err="1">
                <a:solidFill>
                  <a:schemeClr val="tx2"/>
                </a:solidFill>
              </a:rPr>
              <a:t>maak</a:t>
            </a:r>
            <a:r>
              <a:rPr lang="en-US" sz="2000" b="1">
                <a:solidFill>
                  <a:schemeClr val="tx2"/>
                </a:solidFill>
              </a:rPr>
              <a:t> je </a:t>
            </a:r>
            <a:r>
              <a:rPr lang="en-US" sz="2000" b="1" err="1">
                <a:solidFill>
                  <a:schemeClr val="tx2"/>
                </a:solidFill>
              </a:rPr>
              <a:t>samen</a:t>
            </a:r>
            <a:r>
              <a:rPr lang="en-US" sz="2000" b="1">
                <a:solidFill>
                  <a:schemeClr val="tx2"/>
                </a:solidFill>
              </a:rPr>
              <a:t> - met </a:t>
            </a:r>
            <a:r>
              <a:rPr lang="en-US" sz="2000" b="1" err="1">
                <a:solidFill>
                  <a:schemeClr val="tx2"/>
                </a:solidFill>
              </a:rPr>
              <a:t>leerlingen</a:t>
            </a:r>
            <a:r>
              <a:rPr lang="en-US" sz="2000" b="1">
                <a:solidFill>
                  <a:schemeClr val="tx2"/>
                </a:solidFill>
              </a:rPr>
              <a:t>, </a:t>
            </a:r>
            <a:r>
              <a:rPr lang="en-US" sz="2000" b="1" err="1">
                <a:solidFill>
                  <a:schemeClr val="tx2"/>
                </a:solidFill>
              </a:rPr>
              <a:t>collega’s</a:t>
            </a:r>
            <a:r>
              <a:rPr lang="en-US" sz="2000" b="1">
                <a:solidFill>
                  <a:schemeClr val="tx2"/>
                </a:solidFill>
              </a:rPr>
              <a:t> </a:t>
            </a:r>
            <a:r>
              <a:rPr lang="en-US" sz="2000" b="1" err="1">
                <a:solidFill>
                  <a:schemeClr val="tx2"/>
                </a:solidFill>
              </a:rPr>
              <a:t>én</a:t>
            </a:r>
            <a:r>
              <a:rPr lang="en-US" sz="2000" b="1">
                <a:solidFill>
                  <a:schemeClr val="tx2"/>
                </a:solidFill>
              </a:rPr>
              <a:t> </a:t>
            </a:r>
            <a:r>
              <a:rPr lang="en-US" sz="2000" b="1" err="1">
                <a:solidFill>
                  <a:schemeClr val="tx2"/>
                </a:solidFill>
              </a:rPr>
              <a:t>ouders</a:t>
            </a:r>
            <a:r>
              <a:rPr lang="en-US" sz="2000" b="1">
                <a:solidFill>
                  <a:schemeClr val="tx2"/>
                </a:solidFill>
              </a:rPr>
              <a:t>.”</a:t>
            </a:r>
            <a:r>
              <a:rPr lang="en-US" sz="2000">
                <a:solidFill>
                  <a:schemeClr val="tx2"/>
                </a:solidFill>
              </a:rPr>
              <a:t> </a:t>
            </a:r>
          </a:p>
          <a:p>
            <a:r>
              <a:rPr lang="nl-NL" sz="4400" b="0" i="0">
                <a:solidFill>
                  <a:srgbClr val="000000"/>
                </a:solidFill>
                <a:effectLst/>
                <a:latin typeface="Calibri" panose="020F0502020204030204" pitchFamily="34" charset="0"/>
              </a:rPr>
              <a:t> </a:t>
            </a:r>
            <a:endParaRPr lang="nl-NL" sz="4400"/>
          </a:p>
        </p:txBody>
      </p:sp>
    </p:spTree>
    <p:extLst>
      <p:ext uri="{BB962C8B-B14F-4D97-AF65-F5344CB8AC3E}">
        <p14:creationId xmlns:p14="http://schemas.microsoft.com/office/powerpoint/2010/main" val="3791761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kstvak 1">
            <a:extLst>
              <a:ext uri="{FF2B5EF4-FFF2-40B4-BE49-F238E27FC236}">
                <a16:creationId xmlns:a16="http://schemas.microsoft.com/office/drawing/2014/main" id="{3EF33F8C-BF8B-F91B-03A8-88C1BC37604D}"/>
              </a:ext>
            </a:extLst>
          </p:cNvPr>
          <p:cNvSpPr txBox="1"/>
          <p:nvPr/>
        </p:nvSpPr>
        <p:spPr>
          <a:xfrm>
            <a:off x="726186" y="584454"/>
            <a:ext cx="6838188" cy="594817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indent="-228600">
              <a:lnSpc>
                <a:spcPct val="90000"/>
              </a:lnSpc>
              <a:spcAft>
                <a:spcPts val="600"/>
              </a:spcAft>
              <a:buFont typeface="Arial" panose="020B0604020202020204" pitchFamily="34" charset="0"/>
              <a:buChar char="•"/>
            </a:pPr>
            <a:r>
              <a:rPr lang="en-US" sz="2000">
                <a:latin typeface="Arial"/>
                <a:cs typeface="Arial"/>
              </a:rPr>
              <a:t>Het </a:t>
            </a:r>
            <a:r>
              <a:rPr lang="en-US" sz="2000" err="1">
                <a:latin typeface="Arial"/>
                <a:cs typeface="Arial"/>
              </a:rPr>
              <a:t>gezin</a:t>
            </a:r>
            <a:r>
              <a:rPr lang="en-US" sz="2000">
                <a:latin typeface="Arial"/>
                <a:cs typeface="Arial"/>
              </a:rPr>
              <a:t> </a:t>
            </a:r>
            <a:r>
              <a:rPr lang="en-US" sz="2000" err="1">
                <a:latin typeface="Arial"/>
                <a:cs typeface="Arial"/>
              </a:rPr>
              <a:t>vormt</a:t>
            </a:r>
            <a:r>
              <a:rPr lang="en-US" sz="2000">
                <a:latin typeface="Arial"/>
                <a:cs typeface="Arial"/>
              </a:rPr>
              <a:t> de </a:t>
            </a:r>
            <a:r>
              <a:rPr lang="en-US" sz="2000" err="1">
                <a:latin typeface="Arial"/>
                <a:cs typeface="Arial"/>
              </a:rPr>
              <a:t>eerste</a:t>
            </a:r>
            <a:r>
              <a:rPr lang="en-US" sz="2000">
                <a:latin typeface="Arial"/>
                <a:cs typeface="Arial"/>
              </a:rPr>
              <a:t> </a:t>
            </a:r>
            <a:r>
              <a:rPr lang="en-US" sz="2000" err="1">
                <a:latin typeface="Arial"/>
                <a:cs typeface="Arial"/>
              </a:rPr>
              <a:t>en</a:t>
            </a:r>
            <a:r>
              <a:rPr lang="en-US" sz="2000">
                <a:latin typeface="Arial"/>
                <a:cs typeface="Arial"/>
              </a:rPr>
              <a:t> </a:t>
            </a:r>
            <a:r>
              <a:rPr lang="en-US" sz="2000" err="1">
                <a:latin typeface="Arial"/>
                <a:cs typeface="Arial"/>
              </a:rPr>
              <a:t>belangrijkste</a:t>
            </a:r>
            <a:r>
              <a:rPr lang="en-US" sz="2000">
                <a:latin typeface="Arial"/>
                <a:cs typeface="Arial"/>
              </a:rPr>
              <a:t> </a:t>
            </a:r>
            <a:r>
              <a:rPr lang="en-US" sz="2000" err="1">
                <a:latin typeface="Arial"/>
                <a:cs typeface="Arial"/>
              </a:rPr>
              <a:t>leefwereld</a:t>
            </a:r>
            <a:r>
              <a:rPr lang="en-US" sz="2000">
                <a:latin typeface="Arial"/>
                <a:cs typeface="Arial"/>
              </a:rPr>
              <a:t> </a:t>
            </a:r>
            <a:r>
              <a:rPr lang="en-US" sz="2000" err="1">
                <a:latin typeface="Arial"/>
                <a:cs typeface="Arial"/>
              </a:rPr>
              <a:t>voor</a:t>
            </a:r>
            <a:r>
              <a:rPr lang="en-US" sz="2000">
                <a:latin typeface="Arial"/>
                <a:cs typeface="Arial"/>
              </a:rPr>
              <a:t> </a:t>
            </a:r>
            <a:r>
              <a:rPr lang="en-US" sz="2000" err="1">
                <a:latin typeface="Arial"/>
                <a:cs typeface="Arial"/>
              </a:rPr>
              <a:t>een</a:t>
            </a:r>
            <a:r>
              <a:rPr lang="en-US" sz="2000">
                <a:latin typeface="Arial"/>
                <a:cs typeface="Arial"/>
              </a:rPr>
              <a:t> kind. </a:t>
            </a:r>
          </a:p>
          <a:p>
            <a:pPr indent="-228600">
              <a:lnSpc>
                <a:spcPct val="90000"/>
              </a:lnSpc>
              <a:spcAft>
                <a:spcPts val="600"/>
              </a:spcAft>
              <a:buFont typeface="Arial" panose="020B0604020202020204" pitchFamily="34" charset="0"/>
              <a:buChar char="•"/>
            </a:pPr>
            <a:r>
              <a:rPr lang="en-US" sz="2000" err="1">
                <a:latin typeface="Arial"/>
                <a:cs typeface="Arial"/>
              </a:rPr>
              <a:t>Vanaf</a:t>
            </a:r>
            <a:r>
              <a:rPr lang="en-US" sz="2000">
                <a:latin typeface="Arial"/>
                <a:cs typeface="Arial"/>
              </a:rPr>
              <a:t> het moment </a:t>
            </a:r>
            <a:r>
              <a:rPr lang="en-US" sz="2000" err="1">
                <a:latin typeface="Arial"/>
                <a:cs typeface="Arial"/>
              </a:rPr>
              <a:t>dat</a:t>
            </a:r>
            <a:r>
              <a:rPr lang="en-US" sz="2000">
                <a:latin typeface="Arial"/>
                <a:cs typeface="Arial"/>
              </a:rPr>
              <a:t> </a:t>
            </a:r>
            <a:r>
              <a:rPr lang="en-US" sz="2000" err="1">
                <a:latin typeface="Arial"/>
                <a:cs typeface="Arial"/>
              </a:rPr>
              <a:t>kinderen</a:t>
            </a:r>
            <a:r>
              <a:rPr lang="en-US" sz="2000">
                <a:latin typeface="Arial"/>
                <a:cs typeface="Arial"/>
              </a:rPr>
              <a:t> </a:t>
            </a:r>
            <a:r>
              <a:rPr lang="en-US" sz="2000" err="1">
                <a:latin typeface="Arial"/>
                <a:cs typeface="Arial"/>
              </a:rPr>
              <a:t>naar</a:t>
            </a:r>
            <a:r>
              <a:rPr lang="en-US" sz="2000">
                <a:latin typeface="Arial"/>
                <a:cs typeface="Arial"/>
              </a:rPr>
              <a:t> school </a:t>
            </a:r>
            <a:r>
              <a:rPr lang="en-US" sz="2000" err="1">
                <a:latin typeface="Arial"/>
                <a:cs typeface="Arial"/>
              </a:rPr>
              <a:t>gaan</a:t>
            </a:r>
            <a:r>
              <a:rPr lang="en-US" sz="2000">
                <a:latin typeface="Arial"/>
                <a:cs typeface="Arial"/>
              </a:rPr>
              <a:t>, </a:t>
            </a:r>
            <a:r>
              <a:rPr lang="en-US" sz="2000" err="1">
                <a:latin typeface="Arial"/>
                <a:cs typeface="Arial"/>
              </a:rPr>
              <a:t>delen</a:t>
            </a:r>
            <a:r>
              <a:rPr lang="en-US" sz="2000">
                <a:latin typeface="Arial"/>
                <a:cs typeface="Arial"/>
              </a:rPr>
              <a:t> </a:t>
            </a:r>
            <a:r>
              <a:rPr lang="en-US" sz="2000" err="1">
                <a:latin typeface="Arial"/>
                <a:cs typeface="Arial"/>
              </a:rPr>
              <a:t>ouders</a:t>
            </a:r>
            <a:r>
              <a:rPr lang="en-US" sz="2000">
                <a:latin typeface="Arial"/>
                <a:cs typeface="Arial"/>
              </a:rPr>
              <a:t> </a:t>
            </a:r>
            <a:r>
              <a:rPr lang="en-US" sz="2000" err="1">
                <a:latin typeface="Arial"/>
                <a:cs typeface="Arial"/>
              </a:rPr>
              <a:t>en</a:t>
            </a:r>
            <a:r>
              <a:rPr lang="en-US" sz="2000">
                <a:latin typeface="Arial"/>
                <a:cs typeface="Arial"/>
              </a:rPr>
              <a:t> school de </a:t>
            </a:r>
            <a:r>
              <a:rPr lang="en-US" sz="2000" err="1">
                <a:latin typeface="Arial"/>
                <a:cs typeface="Arial"/>
              </a:rPr>
              <a:t>zorg</a:t>
            </a:r>
            <a:r>
              <a:rPr lang="en-US" sz="2000">
                <a:latin typeface="Arial"/>
                <a:cs typeface="Arial"/>
              </a:rPr>
              <a:t> </a:t>
            </a:r>
            <a:r>
              <a:rPr lang="en-US" sz="2000" err="1">
                <a:latin typeface="Arial"/>
                <a:cs typeface="Arial"/>
              </a:rPr>
              <a:t>voor</a:t>
            </a:r>
            <a:r>
              <a:rPr lang="en-US" sz="2000">
                <a:latin typeface="Arial"/>
                <a:cs typeface="Arial"/>
              </a:rPr>
              <a:t> de </a:t>
            </a:r>
            <a:r>
              <a:rPr lang="en-US" sz="2000" err="1">
                <a:latin typeface="Arial"/>
                <a:cs typeface="Arial"/>
              </a:rPr>
              <a:t>ontwikkeling</a:t>
            </a:r>
            <a:r>
              <a:rPr lang="en-US" sz="2000">
                <a:latin typeface="Arial"/>
                <a:cs typeface="Arial"/>
              </a:rPr>
              <a:t> van het kind (Bronfenbrenner, 1979). </a:t>
            </a:r>
          </a:p>
          <a:p>
            <a:pPr indent="-228600">
              <a:lnSpc>
                <a:spcPct val="90000"/>
              </a:lnSpc>
              <a:spcAft>
                <a:spcPts val="600"/>
              </a:spcAft>
              <a:buFont typeface="Arial" panose="020B0604020202020204" pitchFamily="34" charset="0"/>
              <a:buChar char="•"/>
            </a:pPr>
            <a:endParaRPr lang="en-US" sz="2000">
              <a:latin typeface="Arial"/>
              <a:cs typeface="Arial"/>
            </a:endParaRPr>
          </a:p>
          <a:p>
            <a:pPr indent="-228600">
              <a:lnSpc>
                <a:spcPct val="90000"/>
              </a:lnSpc>
              <a:spcAft>
                <a:spcPts val="600"/>
              </a:spcAft>
              <a:buFont typeface="Arial" panose="020B0604020202020204" pitchFamily="34" charset="0"/>
              <a:buChar char="•"/>
            </a:pPr>
            <a:r>
              <a:rPr lang="en-US" sz="2000">
                <a:latin typeface="Arial"/>
                <a:cs typeface="Arial"/>
              </a:rPr>
              <a:t>De </a:t>
            </a:r>
            <a:r>
              <a:rPr lang="en-US" sz="2000" err="1">
                <a:latin typeface="Arial"/>
                <a:cs typeface="Arial"/>
              </a:rPr>
              <a:t>effecten</a:t>
            </a:r>
            <a:r>
              <a:rPr lang="en-US" sz="2000">
                <a:latin typeface="Arial"/>
                <a:cs typeface="Arial"/>
              </a:rPr>
              <a:t> van </a:t>
            </a:r>
            <a:r>
              <a:rPr lang="en-US" sz="2000" err="1">
                <a:latin typeface="Arial"/>
                <a:cs typeface="Arial"/>
              </a:rPr>
              <a:t>partnerschap</a:t>
            </a:r>
            <a:r>
              <a:rPr lang="en-US" sz="2000">
                <a:latin typeface="Arial"/>
                <a:cs typeface="Arial"/>
              </a:rPr>
              <a:t> met </a:t>
            </a:r>
            <a:r>
              <a:rPr lang="en-US" sz="2000" err="1">
                <a:latin typeface="Arial"/>
                <a:cs typeface="Arial"/>
              </a:rPr>
              <a:t>ouders</a:t>
            </a:r>
            <a:r>
              <a:rPr lang="en-US" sz="2000">
                <a:latin typeface="Arial"/>
                <a:cs typeface="Arial"/>
              </a:rPr>
              <a:t> </a:t>
            </a:r>
            <a:r>
              <a:rPr lang="en-US" sz="2000" err="1">
                <a:latin typeface="Arial"/>
                <a:cs typeface="Arial"/>
              </a:rPr>
              <a:t>zijn</a:t>
            </a:r>
            <a:r>
              <a:rPr lang="en-US" sz="2000">
                <a:latin typeface="Arial"/>
                <a:cs typeface="Arial"/>
              </a:rPr>
              <a:t> </a:t>
            </a:r>
            <a:r>
              <a:rPr lang="en-US" sz="2000" err="1">
                <a:latin typeface="Arial"/>
                <a:cs typeface="Arial"/>
              </a:rPr>
              <a:t>veelvuldig</a:t>
            </a:r>
            <a:r>
              <a:rPr lang="en-US" sz="2000">
                <a:latin typeface="Arial"/>
                <a:cs typeface="Arial"/>
              </a:rPr>
              <a:t> </a:t>
            </a:r>
            <a:r>
              <a:rPr lang="en-US" sz="2000" err="1">
                <a:latin typeface="Arial"/>
                <a:cs typeface="Arial"/>
              </a:rPr>
              <a:t>onderzocht</a:t>
            </a:r>
            <a:r>
              <a:rPr lang="en-US" sz="2000">
                <a:latin typeface="Arial"/>
                <a:cs typeface="Arial"/>
              </a:rPr>
              <a:t>. Het </a:t>
            </a:r>
            <a:r>
              <a:rPr lang="en-US" sz="2000" err="1">
                <a:latin typeface="Arial"/>
                <a:cs typeface="Arial"/>
              </a:rPr>
              <a:t>resultaat</a:t>
            </a:r>
            <a:r>
              <a:rPr lang="en-US" sz="2000">
                <a:latin typeface="Arial"/>
                <a:cs typeface="Arial"/>
              </a:rPr>
              <a:t> is </a:t>
            </a:r>
            <a:r>
              <a:rPr lang="en-US" sz="2000" err="1">
                <a:latin typeface="Arial"/>
                <a:cs typeface="Arial"/>
              </a:rPr>
              <a:t>duidelijk</a:t>
            </a:r>
            <a:r>
              <a:rPr lang="en-US" sz="2000">
                <a:latin typeface="Arial"/>
                <a:cs typeface="Arial"/>
              </a:rPr>
              <a:t>: Het </a:t>
            </a:r>
            <a:r>
              <a:rPr lang="en-US" sz="2000" err="1">
                <a:latin typeface="Arial"/>
                <a:cs typeface="Arial"/>
              </a:rPr>
              <a:t>gaat</a:t>
            </a:r>
            <a:r>
              <a:rPr lang="en-US" sz="2000">
                <a:latin typeface="Arial"/>
                <a:cs typeface="Arial"/>
              </a:rPr>
              <a:t> met alle </a:t>
            </a:r>
            <a:r>
              <a:rPr lang="en-US" sz="2000" err="1">
                <a:latin typeface="Arial"/>
                <a:cs typeface="Arial"/>
              </a:rPr>
              <a:t>kinderen</a:t>
            </a:r>
            <a:r>
              <a:rPr lang="en-US" sz="2000">
                <a:latin typeface="Arial"/>
                <a:cs typeface="Arial"/>
              </a:rPr>
              <a:t> </a:t>
            </a:r>
            <a:r>
              <a:rPr lang="en-US" sz="2000" err="1">
                <a:latin typeface="Arial"/>
                <a:cs typeface="Arial"/>
              </a:rPr>
              <a:t>beter</a:t>
            </a:r>
            <a:r>
              <a:rPr lang="en-US" sz="2000">
                <a:latin typeface="Arial"/>
                <a:cs typeface="Arial"/>
              </a:rPr>
              <a:t> </a:t>
            </a:r>
            <a:r>
              <a:rPr lang="en-US" sz="2000" err="1">
                <a:latin typeface="Arial"/>
                <a:cs typeface="Arial"/>
              </a:rPr>
              <a:t>als</a:t>
            </a:r>
            <a:r>
              <a:rPr lang="en-US" sz="2000">
                <a:latin typeface="Arial"/>
                <a:cs typeface="Arial"/>
              </a:rPr>
              <a:t> de </a:t>
            </a:r>
            <a:r>
              <a:rPr lang="en-US" sz="2000" err="1">
                <a:latin typeface="Arial"/>
                <a:cs typeface="Arial"/>
              </a:rPr>
              <a:t>leefwerelden</a:t>
            </a:r>
            <a:r>
              <a:rPr lang="en-US" sz="2000">
                <a:latin typeface="Arial"/>
                <a:cs typeface="Arial"/>
              </a:rPr>
              <a:t> </a:t>
            </a:r>
            <a:r>
              <a:rPr lang="en-US" sz="2000" err="1">
                <a:latin typeface="Arial"/>
                <a:cs typeface="Arial"/>
              </a:rPr>
              <a:t>thuis</a:t>
            </a:r>
            <a:r>
              <a:rPr lang="en-US" sz="2000">
                <a:latin typeface="Arial"/>
                <a:cs typeface="Arial"/>
              </a:rPr>
              <a:t> </a:t>
            </a:r>
            <a:r>
              <a:rPr lang="en-US" sz="2000" err="1">
                <a:latin typeface="Arial"/>
                <a:cs typeface="Arial"/>
              </a:rPr>
              <a:t>en</a:t>
            </a:r>
            <a:r>
              <a:rPr lang="en-US" sz="2000">
                <a:latin typeface="Arial"/>
                <a:cs typeface="Arial"/>
              </a:rPr>
              <a:t> op school op </a:t>
            </a:r>
            <a:r>
              <a:rPr lang="en-US" sz="2000" err="1">
                <a:latin typeface="Arial"/>
                <a:cs typeface="Arial"/>
              </a:rPr>
              <a:t>elkaar</a:t>
            </a:r>
            <a:r>
              <a:rPr lang="en-US" sz="2000">
                <a:latin typeface="Arial"/>
                <a:cs typeface="Arial"/>
              </a:rPr>
              <a:t> </a:t>
            </a:r>
            <a:r>
              <a:rPr lang="en-US" sz="2000" err="1">
                <a:latin typeface="Arial"/>
                <a:cs typeface="Arial"/>
              </a:rPr>
              <a:t>aansluiten</a:t>
            </a:r>
            <a:r>
              <a:rPr lang="en-US" sz="2000">
                <a:latin typeface="Arial"/>
                <a:cs typeface="Arial"/>
              </a:rPr>
              <a:t> (Epstein et. al., 2018). </a:t>
            </a:r>
          </a:p>
          <a:p>
            <a:pPr indent="-228600">
              <a:lnSpc>
                <a:spcPct val="90000"/>
              </a:lnSpc>
              <a:spcAft>
                <a:spcPts val="600"/>
              </a:spcAft>
              <a:buFont typeface="Arial" panose="020B0604020202020204" pitchFamily="34" charset="0"/>
              <a:buChar char="•"/>
            </a:pPr>
            <a:endParaRPr lang="en-US" sz="2000">
              <a:latin typeface="Arial"/>
              <a:cs typeface="Arial"/>
            </a:endParaRPr>
          </a:p>
          <a:p>
            <a:pPr indent="-228600">
              <a:lnSpc>
                <a:spcPct val="90000"/>
              </a:lnSpc>
              <a:spcAft>
                <a:spcPts val="600"/>
              </a:spcAft>
              <a:buFont typeface="Arial" panose="020B0604020202020204" pitchFamily="34" charset="0"/>
              <a:buChar char="•"/>
            </a:pPr>
            <a:r>
              <a:rPr lang="en-US" sz="2000">
                <a:latin typeface="Arial"/>
                <a:cs typeface="Arial"/>
              </a:rPr>
              <a:t>Dat </a:t>
            </a:r>
            <a:r>
              <a:rPr lang="en-US" sz="2000" err="1">
                <a:latin typeface="Arial"/>
                <a:cs typeface="Arial"/>
              </a:rPr>
              <a:t>bevordert</a:t>
            </a:r>
            <a:r>
              <a:rPr lang="en-US" sz="2000">
                <a:latin typeface="Arial"/>
                <a:cs typeface="Arial"/>
              </a:rPr>
              <a:t> </a:t>
            </a:r>
            <a:r>
              <a:rPr lang="en-US" sz="2000" err="1">
                <a:latin typeface="Arial"/>
                <a:cs typeface="Arial"/>
              </a:rPr>
              <a:t>hun</a:t>
            </a:r>
            <a:r>
              <a:rPr lang="en-US" sz="2000">
                <a:latin typeface="Arial"/>
                <a:cs typeface="Arial"/>
              </a:rPr>
              <a:t> </a:t>
            </a:r>
            <a:r>
              <a:rPr lang="en-US" sz="2000" err="1">
                <a:latin typeface="Arial"/>
                <a:cs typeface="Arial"/>
              </a:rPr>
              <a:t>sociale</a:t>
            </a:r>
            <a:r>
              <a:rPr lang="en-US" sz="2000">
                <a:latin typeface="Arial"/>
                <a:cs typeface="Arial"/>
              </a:rPr>
              <a:t> </a:t>
            </a:r>
            <a:r>
              <a:rPr lang="en-US" sz="2000" err="1">
                <a:latin typeface="Arial"/>
                <a:cs typeface="Arial"/>
              </a:rPr>
              <a:t>gedrag</a:t>
            </a:r>
            <a:r>
              <a:rPr lang="en-US" sz="2000">
                <a:latin typeface="Arial"/>
                <a:cs typeface="Arial"/>
              </a:rPr>
              <a:t> </a:t>
            </a:r>
            <a:r>
              <a:rPr lang="en-US" sz="2000" err="1">
                <a:latin typeface="Arial"/>
                <a:cs typeface="Arial"/>
              </a:rPr>
              <a:t>en</a:t>
            </a:r>
            <a:r>
              <a:rPr lang="en-US" sz="2000">
                <a:latin typeface="Arial"/>
                <a:cs typeface="Arial"/>
              </a:rPr>
              <a:t> </a:t>
            </a:r>
            <a:r>
              <a:rPr lang="en-US" sz="2000" err="1">
                <a:latin typeface="Arial"/>
                <a:cs typeface="Arial"/>
              </a:rPr>
              <a:t>schoolprestaties</a:t>
            </a:r>
            <a:r>
              <a:rPr lang="en-US" sz="2000">
                <a:latin typeface="Arial"/>
                <a:cs typeface="Arial"/>
              </a:rPr>
              <a:t>. </a:t>
            </a:r>
          </a:p>
          <a:p>
            <a:pPr indent="-228600">
              <a:lnSpc>
                <a:spcPct val="90000"/>
              </a:lnSpc>
              <a:spcAft>
                <a:spcPts val="600"/>
              </a:spcAft>
              <a:buFont typeface="Arial" panose="020B0604020202020204" pitchFamily="34" charset="0"/>
              <a:buChar char="•"/>
            </a:pPr>
            <a:endParaRPr lang="en-US" sz="2000">
              <a:latin typeface="Arial"/>
              <a:cs typeface="Arial"/>
            </a:endParaRPr>
          </a:p>
          <a:p>
            <a:pPr indent="-228600">
              <a:lnSpc>
                <a:spcPct val="90000"/>
              </a:lnSpc>
              <a:spcAft>
                <a:spcPts val="600"/>
              </a:spcAft>
              <a:buFont typeface="Arial" panose="020B0604020202020204" pitchFamily="34" charset="0"/>
              <a:buChar char="•"/>
            </a:pPr>
            <a:r>
              <a:rPr lang="en-US" sz="2000">
                <a:latin typeface="Arial"/>
                <a:cs typeface="Arial"/>
              </a:rPr>
              <a:t>Om </a:t>
            </a:r>
            <a:r>
              <a:rPr lang="en-US" sz="2000" err="1">
                <a:latin typeface="Arial"/>
                <a:cs typeface="Arial"/>
              </a:rPr>
              <a:t>kinderen</a:t>
            </a:r>
            <a:r>
              <a:rPr lang="en-US" sz="2000">
                <a:latin typeface="Arial"/>
                <a:cs typeface="Arial"/>
              </a:rPr>
              <a:t> </a:t>
            </a:r>
            <a:r>
              <a:rPr lang="en-US" sz="2000" err="1">
                <a:latin typeface="Arial"/>
                <a:cs typeface="Arial"/>
              </a:rPr>
              <a:t>goed</a:t>
            </a:r>
            <a:r>
              <a:rPr lang="en-US" sz="2000">
                <a:latin typeface="Arial"/>
                <a:cs typeface="Arial"/>
              </a:rPr>
              <a:t> </a:t>
            </a:r>
            <a:r>
              <a:rPr lang="en-US" sz="2000" err="1">
                <a:latin typeface="Arial"/>
                <a:cs typeface="Arial"/>
              </a:rPr>
              <a:t>te</a:t>
            </a:r>
            <a:r>
              <a:rPr lang="en-US" sz="2000">
                <a:latin typeface="Arial"/>
                <a:cs typeface="Arial"/>
              </a:rPr>
              <a:t> </a:t>
            </a:r>
            <a:r>
              <a:rPr lang="en-US" sz="2000" err="1">
                <a:latin typeface="Arial"/>
                <a:cs typeface="Arial"/>
              </a:rPr>
              <a:t>kunnen</a:t>
            </a:r>
            <a:r>
              <a:rPr lang="en-US" sz="2000">
                <a:latin typeface="Arial"/>
                <a:cs typeface="Arial"/>
              </a:rPr>
              <a:t> </a:t>
            </a:r>
            <a:r>
              <a:rPr lang="en-US" sz="2000" err="1">
                <a:latin typeface="Arial"/>
                <a:cs typeface="Arial"/>
              </a:rPr>
              <a:t>ondersteunen</a:t>
            </a:r>
            <a:r>
              <a:rPr lang="en-US" sz="2000">
                <a:latin typeface="Arial"/>
                <a:cs typeface="Arial"/>
              </a:rPr>
              <a:t> is het </a:t>
            </a:r>
            <a:r>
              <a:rPr lang="en-US" sz="2000" err="1">
                <a:latin typeface="Arial"/>
                <a:cs typeface="Arial"/>
              </a:rPr>
              <a:t>daarom</a:t>
            </a:r>
            <a:r>
              <a:rPr lang="en-US" sz="2000">
                <a:latin typeface="Arial"/>
                <a:cs typeface="Arial"/>
              </a:rPr>
              <a:t> van </a:t>
            </a:r>
            <a:r>
              <a:rPr lang="en-US" sz="2000" err="1">
                <a:latin typeface="Arial"/>
                <a:cs typeface="Arial"/>
              </a:rPr>
              <a:t>belang</a:t>
            </a:r>
            <a:r>
              <a:rPr lang="en-US" sz="2000">
                <a:latin typeface="Arial"/>
                <a:cs typeface="Arial"/>
              </a:rPr>
              <a:t> </a:t>
            </a:r>
            <a:r>
              <a:rPr lang="en-US" sz="2000" err="1">
                <a:latin typeface="Arial"/>
                <a:cs typeface="Arial"/>
              </a:rPr>
              <a:t>dat</a:t>
            </a:r>
            <a:r>
              <a:rPr lang="en-US" sz="2000">
                <a:latin typeface="Arial"/>
                <a:cs typeface="Arial"/>
              </a:rPr>
              <a:t> </a:t>
            </a:r>
            <a:r>
              <a:rPr lang="en-US" sz="2000" err="1">
                <a:latin typeface="Arial"/>
                <a:cs typeface="Arial"/>
              </a:rPr>
              <a:t>ouders</a:t>
            </a:r>
            <a:r>
              <a:rPr lang="en-US" sz="2000">
                <a:latin typeface="Arial"/>
                <a:cs typeface="Arial"/>
              </a:rPr>
              <a:t> </a:t>
            </a:r>
            <a:r>
              <a:rPr lang="en-US" sz="2000" err="1">
                <a:latin typeface="Arial"/>
                <a:cs typeface="Arial"/>
              </a:rPr>
              <a:t>en</a:t>
            </a:r>
            <a:r>
              <a:rPr lang="en-US" sz="2000">
                <a:latin typeface="Arial"/>
                <a:cs typeface="Arial"/>
              </a:rPr>
              <a:t> </a:t>
            </a:r>
            <a:r>
              <a:rPr lang="en-US" sz="2000" err="1">
                <a:latin typeface="Arial"/>
                <a:cs typeface="Arial"/>
              </a:rPr>
              <a:t>leraren</a:t>
            </a:r>
            <a:r>
              <a:rPr lang="en-US" sz="2000">
                <a:latin typeface="Arial"/>
                <a:cs typeface="Arial"/>
              </a:rPr>
              <a:t> </a:t>
            </a:r>
            <a:r>
              <a:rPr lang="en-US" sz="2000" err="1">
                <a:latin typeface="Arial"/>
                <a:cs typeface="Arial"/>
              </a:rPr>
              <a:t>zicht</a:t>
            </a:r>
            <a:r>
              <a:rPr lang="en-US" sz="2000">
                <a:latin typeface="Arial"/>
                <a:cs typeface="Arial"/>
              </a:rPr>
              <a:t> </a:t>
            </a:r>
            <a:r>
              <a:rPr lang="en-US" sz="2000" err="1">
                <a:latin typeface="Arial"/>
                <a:cs typeface="Arial"/>
              </a:rPr>
              <a:t>hebben</a:t>
            </a:r>
            <a:r>
              <a:rPr lang="en-US" sz="2000">
                <a:latin typeface="Arial"/>
                <a:cs typeface="Arial"/>
              </a:rPr>
              <a:t> op wat het kind op school </a:t>
            </a:r>
            <a:r>
              <a:rPr lang="en-US" sz="2000" err="1">
                <a:latin typeface="Arial"/>
                <a:cs typeface="Arial"/>
              </a:rPr>
              <a:t>en</a:t>
            </a:r>
            <a:r>
              <a:rPr lang="en-US" sz="2000">
                <a:latin typeface="Arial"/>
                <a:cs typeface="Arial"/>
              </a:rPr>
              <a:t> </a:t>
            </a:r>
            <a:r>
              <a:rPr lang="en-US" sz="2000" err="1">
                <a:latin typeface="Arial"/>
                <a:cs typeface="Arial"/>
              </a:rPr>
              <a:t>thuis</a:t>
            </a:r>
            <a:r>
              <a:rPr lang="en-US" sz="2000">
                <a:latin typeface="Arial"/>
                <a:cs typeface="Arial"/>
              </a:rPr>
              <a:t> </a:t>
            </a:r>
            <a:r>
              <a:rPr lang="en-US" sz="2000" err="1">
                <a:latin typeface="Arial"/>
                <a:cs typeface="Arial"/>
              </a:rPr>
              <a:t>meemaakt</a:t>
            </a:r>
            <a:r>
              <a:rPr lang="en-US" sz="2000">
                <a:latin typeface="Arial"/>
                <a:cs typeface="Arial"/>
              </a:rPr>
              <a:t> </a:t>
            </a:r>
            <a:r>
              <a:rPr lang="en-US" sz="2000" err="1">
                <a:latin typeface="Arial"/>
                <a:cs typeface="Arial"/>
              </a:rPr>
              <a:t>en</a:t>
            </a:r>
            <a:r>
              <a:rPr lang="en-US" sz="2000">
                <a:latin typeface="Arial"/>
                <a:cs typeface="Arial"/>
              </a:rPr>
              <a:t> </a:t>
            </a:r>
            <a:r>
              <a:rPr lang="en-US" sz="2000" err="1">
                <a:latin typeface="Arial"/>
                <a:cs typeface="Arial"/>
              </a:rPr>
              <a:t>leert</a:t>
            </a:r>
            <a:r>
              <a:rPr lang="en-US" sz="2000">
                <a:latin typeface="Arial"/>
                <a:cs typeface="Arial"/>
              </a:rPr>
              <a:t>. </a:t>
            </a:r>
            <a:r>
              <a:rPr lang="en-US" sz="2000" err="1">
                <a:latin typeface="Arial"/>
                <a:cs typeface="Arial"/>
              </a:rPr>
              <a:t>Daarvoor</a:t>
            </a:r>
            <a:r>
              <a:rPr lang="en-US" sz="2000">
                <a:latin typeface="Arial"/>
                <a:cs typeface="Arial"/>
              </a:rPr>
              <a:t> </a:t>
            </a:r>
            <a:r>
              <a:rPr lang="en-US" sz="2000" err="1">
                <a:latin typeface="Arial"/>
                <a:cs typeface="Arial"/>
              </a:rPr>
              <a:t>moeten</a:t>
            </a:r>
            <a:r>
              <a:rPr lang="en-US" sz="2000">
                <a:latin typeface="Arial"/>
                <a:cs typeface="Arial"/>
              </a:rPr>
              <a:t> ze met </a:t>
            </a:r>
            <a:r>
              <a:rPr lang="en-US" sz="2000" err="1">
                <a:latin typeface="Arial"/>
                <a:cs typeface="Arial"/>
              </a:rPr>
              <a:t>elkaar</a:t>
            </a:r>
            <a:r>
              <a:rPr lang="en-US" sz="2000">
                <a:latin typeface="Arial"/>
                <a:cs typeface="Arial"/>
              </a:rPr>
              <a:t> </a:t>
            </a:r>
            <a:r>
              <a:rPr lang="en-US" sz="2000" err="1">
                <a:latin typeface="Arial"/>
                <a:cs typeface="Arial"/>
              </a:rPr>
              <a:t>afstemmen</a:t>
            </a:r>
            <a:r>
              <a:rPr lang="en-US" sz="2000">
                <a:latin typeface="Arial"/>
                <a:cs typeface="Arial"/>
              </a:rPr>
              <a:t> over de </a:t>
            </a:r>
            <a:r>
              <a:rPr lang="en-US" sz="2000" err="1">
                <a:latin typeface="Arial"/>
                <a:cs typeface="Arial"/>
              </a:rPr>
              <a:t>begeleiding</a:t>
            </a:r>
            <a:r>
              <a:rPr lang="en-US" sz="2000">
                <a:latin typeface="Arial"/>
                <a:cs typeface="Arial"/>
              </a:rPr>
              <a:t> die </a:t>
            </a:r>
            <a:r>
              <a:rPr lang="en-US" sz="2000" err="1">
                <a:latin typeface="Arial"/>
                <a:cs typeface="Arial"/>
              </a:rPr>
              <a:t>zij</a:t>
            </a:r>
            <a:r>
              <a:rPr lang="en-US" sz="2000">
                <a:latin typeface="Arial"/>
                <a:cs typeface="Arial"/>
              </a:rPr>
              <a:t> het kind </a:t>
            </a:r>
            <a:r>
              <a:rPr lang="en-US" sz="2000" err="1">
                <a:latin typeface="Arial"/>
                <a:cs typeface="Arial"/>
              </a:rPr>
              <a:t>bieden</a:t>
            </a:r>
            <a:r>
              <a:rPr lang="en-US" sz="2000">
                <a:latin typeface="Arial"/>
                <a:cs typeface="Arial"/>
              </a:rPr>
              <a:t> (</a:t>
            </a:r>
            <a:r>
              <a:rPr lang="en-US" sz="2000" err="1">
                <a:latin typeface="Arial"/>
                <a:cs typeface="Arial"/>
              </a:rPr>
              <a:t>Lusse</a:t>
            </a:r>
            <a:r>
              <a:rPr lang="en-US" sz="2000">
                <a:latin typeface="Arial"/>
                <a:cs typeface="Arial"/>
              </a:rPr>
              <a:t>, 2019; Van der </a:t>
            </a:r>
            <a:r>
              <a:rPr lang="en-US" sz="2000" err="1">
                <a:latin typeface="Arial"/>
                <a:cs typeface="Arial"/>
              </a:rPr>
              <a:t>Pluijm</a:t>
            </a:r>
            <a:r>
              <a:rPr lang="en-US" sz="2000">
                <a:latin typeface="Arial"/>
                <a:cs typeface="Arial"/>
              </a:rPr>
              <a:t>, 2020). </a:t>
            </a:r>
          </a:p>
          <a:p>
            <a:pPr indent="-228600">
              <a:lnSpc>
                <a:spcPct val="90000"/>
              </a:lnSpc>
              <a:spcAft>
                <a:spcPts val="600"/>
              </a:spcAft>
              <a:buFont typeface="Arial" panose="020B0604020202020204" pitchFamily="34" charset="0"/>
              <a:buChar char="•"/>
            </a:pPr>
            <a:endParaRPr lang="en-US" sz="1200"/>
          </a:p>
        </p:txBody>
      </p:sp>
      <p:pic>
        <p:nvPicPr>
          <p:cNvPr id="4" name="Afbeelding 3" descr="Afbeelding met Graphics, Lettertype, schermopname, grafische vormgeving&#10;&#10;Door AI gegenereerde inhoud is mogelijk onjuist.">
            <a:extLst>
              <a:ext uri="{FF2B5EF4-FFF2-40B4-BE49-F238E27FC236}">
                <a16:creationId xmlns:a16="http://schemas.microsoft.com/office/drawing/2014/main" id="{122865BA-A90B-7561-F8E5-CCF2959635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94265" y="3330118"/>
            <a:ext cx="2863751" cy="2064110"/>
          </a:xfrm>
          <a:prstGeom prst="rect">
            <a:avLst/>
          </a:prstGeom>
        </p:spPr>
      </p:pic>
    </p:spTree>
    <p:extLst>
      <p:ext uri="{BB962C8B-B14F-4D97-AF65-F5344CB8AC3E}">
        <p14:creationId xmlns:p14="http://schemas.microsoft.com/office/powerpoint/2010/main" val="3065258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86109B36-60BA-CAD8-1024-9E0160F735D0}"/>
              </a:ext>
            </a:extLst>
          </p:cNvPr>
          <p:cNvSpPr txBox="1"/>
          <p:nvPr/>
        </p:nvSpPr>
        <p:spPr>
          <a:xfrm>
            <a:off x="778935" y="505642"/>
            <a:ext cx="8552634" cy="56419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lvl="0" indent="-228600" rtl="0">
              <a:lnSpc>
                <a:spcPts val="1569"/>
              </a:lnSpc>
              <a:buFont typeface="Symbol"/>
              <a:buChar char="•"/>
            </a:pPr>
            <a:r>
              <a:rPr lang="nl-NL">
                <a:solidFill>
                  <a:srgbClr val="0A0A0A"/>
                </a:solidFill>
                <a:latin typeface="Calibri"/>
                <a:ea typeface="Calibri"/>
                <a:cs typeface="Calibri"/>
              </a:rPr>
              <a:t>Ouders zijn </a:t>
            </a:r>
            <a:r>
              <a:rPr lang="nl-NL" b="1">
                <a:solidFill>
                  <a:srgbClr val="0A0A0A"/>
                </a:solidFill>
                <a:latin typeface="Calibri"/>
                <a:ea typeface="Calibri"/>
                <a:cs typeface="Calibri"/>
              </a:rPr>
              <a:t>dé belangenbehartigers</a:t>
            </a:r>
            <a:r>
              <a:rPr lang="nl-NL">
                <a:solidFill>
                  <a:srgbClr val="0A0A0A"/>
                </a:solidFill>
                <a:latin typeface="Calibri"/>
                <a:ea typeface="Calibri"/>
                <a:cs typeface="Calibri"/>
              </a:rPr>
              <a:t> van hun kind en het gezin is één van de belangrijkste leefdomeinen van het kind.</a:t>
            </a:r>
            <a:r>
              <a:rPr>
                <a:solidFill>
                  <a:srgbClr val="0A0A0A"/>
                </a:solidFill>
                <a:latin typeface="Calibri"/>
                <a:ea typeface="Calibri"/>
                <a:cs typeface="Calibri"/>
              </a:rPr>
              <a:t> </a:t>
            </a:r>
            <a:endParaRPr lang="nl-NL">
              <a:solidFill>
                <a:srgbClr val="0A0A0A"/>
              </a:solidFill>
              <a:latin typeface="Calibri"/>
              <a:ea typeface="Calibri"/>
              <a:cs typeface="Calibri"/>
            </a:endParaRPr>
          </a:p>
          <a:p>
            <a:pPr marL="228600" indent="-228600">
              <a:lnSpc>
                <a:spcPts val="1569"/>
              </a:lnSpc>
              <a:buFont typeface="Symbol"/>
              <a:buChar char="•"/>
            </a:pPr>
            <a:endParaRPr lang="nl-NL">
              <a:solidFill>
                <a:srgbClr val="0A0A0A"/>
              </a:solidFill>
              <a:latin typeface="Calibri"/>
              <a:ea typeface="Calibri"/>
              <a:cs typeface="Calibri"/>
            </a:endParaRPr>
          </a:p>
          <a:p>
            <a:pPr marL="228600" lvl="0" indent="-228600" rtl="0">
              <a:lnSpc>
                <a:spcPts val="1569"/>
              </a:lnSpc>
              <a:buFont typeface="Symbol"/>
              <a:buChar char="•"/>
            </a:pPr>
            <a:r>
              <a:rPr lang="nl-NL">
                <a:latin typeface="Calibri"/>
                <a:ea typeface="Calibri"/>
                <a:cs typeface="Calibri"/>
              </a:rPr>
              <a:t>Gedoe tussen ouders en school raakt aan de </a:t>
            </a:r>
            <a:r>
              <a:rPr lang="nl-NL" b="1">
                <a:latin typeface="Calibri"/>
                <a:ea typeface="Calibri"/>
                <a:cs typeface="Calibri"/>
              </a:rPr>
              <a:t>natuurlijke loyaliteit</a:t>
            </a:r>
            <a:r>
              <a:rPr lang="nl-NL">
                <a:latin typeface="Calibri"/>
                <a:ea typeface="Calibri"/>
                <a:cs typeface="Calibri"/>
              </a:rPr>
              <a:t> van het kind naar de ouder en geeft spanning die afleidt van het leren en ontwikkelen.</a:t>
            </a:r>
            <a:r>
              <a:rPr>
                <a:latin typeface="Calibri"/>
                <a:ea typeface="Calibri"/>
                <a:cs typeface="Calibri"/>
              </a:rPr>
              <a:t> </a:t>
            </a:r>
          </a:p>
          <a:p>
            <a:pPr marL="228600" indent="-228600">
              <a:lnSpc>
                <a:spcPts val="1569"/>
              </a:lnSpc>
              <a:buFont typeface="Symbol"/>
              <a:buChar char="•"/>
            </a:pPr>
            <a:endParaRPr lang="nl-NL">
              <a:latin typeface="Calibri"/>
              <a:ea typeface="Calibri"/>
              <a:cs typeface="Calibri"/>
            </a:endParaRPr>
          </a:p>
          <a:p>
            <a:pPr marL="228600" lvl="0" indent="-228600" rtl="0">
              <a:lnSpc>
                <a:spcPts val="1569"/>
              </a:lnSpc>
              <a:buFont typeface="Symbol"/>
              <a:buChar char="•"/>
            </a:pPr>
            <a:r>
              <a:rPr lang="nl-NL">
                <a:latin typeface="Calibri"/>
                <a:ea typeface="Calibri"/>
                <a:cs typeface="Calibri"/>
              </a:rPr>
              <a:t>Gedrag van leerlingen is beter te beïnvloeden als ouders en school </a:t>
            </a:r>
            <a:r>
              <a:rPr lang="nl-NL" b="1">
                <a:latin typeface="Calibri"/>
                <a:ea typeface="Calibri"/>
                <a:cs typeface="Calibri"/>
              </a:rPr>
              <a:t>één lijn</a:t>
            </a:r>
            <a:r>
              <a:rPr lang="nl-NL">
                <a:latin typeface="Calibri"/>
                <a:ea typeface="Calibri"/>
                <a:cs typeface="Calibri"/>
              </a:rPr>
              <a:t> trekken en samen de beste aanpak voor het kind bepalen. </a:t>
            </a:r>
            <a:r>
              <a:rPr>
                <a:latin typeface="Calibri"/>
                <a:ea typeface="Calibri"/>
                <a:cs typeface="Calibri"/>
              </a:rPr>
              <a:t> </a:t>
            </a:r>
          </a:p>
          <a:p>
            <a:pPr marL="228600" indent="-228600">
              <a:lnSpc>
                <a:spcPts val="1569"/>
              </a:lnSpc>
              <a:buFont typeface="Symbol"/>
              <a:buChar char="•"/>
            </a:pPr>
            <a:endParaRPr lang="nl-NL">
              <a:latin typeface="Calibri"/>
              <a:ea typeface="Calibri"/>
              <a:cs typeface="Calibri"/>
            </a:endParaRPr>
          </a:p>
          <a:p>
            <a:pPr marL="228600" lvl="0" indent="-228600" rtl="0">
              <a:lnSpc>
                <a:spcPts val="1569"/>
              </a:lnSpc>
              <a:buFont typeface="Symbol"/>
              <a:buChar char="•"/>
            </a:pPr>
            <a:r>
              <a:rPr lang="nl-NL">
                <a:latin typeface="Calibri"/>
                <a:ea typeface="Calibri"/>
                <a:cs typeface="Calibri"/>
              </a:rPr>
              <a:t>Goede communicatie met ouders leidt tot </a:t>
            </a:r>
            <a:r>
              <a:rPr lang="nl-NL" b="1">
                <a:latin typeface="Calibri"/>
                <a:ea typeface="Calibri"/>
                <a:cs typeface="Calibri"/>
              </a:rPr>
              <a:t>meer begrip en steun</a:t>
            </a:r>
            <a:r>
              <a:rPr lang="nl-NL">
                <a:latin typeface="Calibri"/>
                <a:ea typeface="Calibri"/>
                <a:cs typeface="Calibri"/>
              </a:rPr>
              <a:t> voor schoolregels en afspraken, wat leidt tot een gedragen visie en bevordert daarmee een veilige schoolomgeving</a:t>
            </a:r>
            <a:r>
              <a:rPr>
                <a:latin typeface="Calibri"/>
                <a:ea typeface="Calibri"/>
                <a:cs typeface="Calibri"/>
              </a:rPr>
              <a:t> </a:t>
            </a:r>
          </a:p>
          <a:p>
            <a:pPr marL="228600" indent="-228600">
              <a:lnSpc>
                <a:spcPts val="1569"/>
              </a:lnSpc>
              <a:buFont typeface="Symbol"/>
              <a:buChar char="•"/>
            </a:pPr>
            <a:endParaRPr lang="nl-NL">
              <a:latin typeface="Calibri"/>
              <a:ea typeface="Calibri"/>
              <a:cs typeface="Calibri"/>
            </a:endParaRPr>
          </a:p>
          <a:p>
            <a:pPr marL="228600" lvl="0" indent="-228600" rtl="0">
              <a:lnSpc>
                <a:spcPts val="1569"/>
              </a:lnSpc>
              <a:buFont typeface="Symbol"/>
              <a:buChar char="•"/>
            </a:pPr>
            <a:r>
              <a:rPr lang="nl-NL" b="1">
                <a:latin typeface="Calibri"/>
                <a:ea typeface="Calibri"/>
                <a:cs typeface="Calibri"/>
              </a:rPr>
              <a:t>Gezamenlijke aanpak</a:t>
            </a:r>
            <a:r>
              <a:rPr lang="nl-NL">
                <a:latin typeface="Calibri"/>
                <a:ea typeface="Calibri"/>
                <a:cs typeface="Calibri"/>
              </a:rPr>
              <a:t> bij onderwerpen als seksuele integriteit, respect, pesten en sociale interactie kan de weerbaarheid van leerlingen versterken, doordat thuis en op school dezelfde normen en waarden worden uitgedragen. </a:t>
            </a:r>
            <a:r>
              <a:rPr>
                <a:latin typeface="Calibri"/>
                <a:ea typeface="Calibri"/>
                <a:cs typeface="Calibri"/>
              </a:rPr>
              <a:t> </a:t>
            </a:r>
          </a:p>
          <a:p>
            <a:pPr marL="228600" indent="-228600">
              <a:lnSpc>
                <a:spcPts val="1569"/>
              </a:lnSpc>
              <a:buFont typeface="Symbol"/>
              <a:buChar char="•"/>
            </a:pPr>
            <a:endParaRPr lang="nl-NL">
              <a:latin typeface="Calibri"/>
              <a:ea typeface="Calibri"/>
              <a:cs typeface="Calibri"/>
            </a:endParaRPr>
          </a:p>
          <a:p>
            <a:pPr marL="228600" lvl="0" indent="-228600" rtl="0">
              <a:lnSpc>
                <a:spcPts val="1569"/>
              </a:lnSpc>
              <a:buFont typeface="Symbol"/>
              <a:buChar char="•"/>
            </a:pPr>
            <a:r>
              <a:rPr lang="nl-NL">
                <a:latin typeface="Calibri"/>
                <a:ea typeface="Calibri"/>
                <a:cs typeface="Calibri"/>
              </a:rPr>
              <a:t>Betrokkenheid van ouders vergroot </a:t>
            </a:r>
            <a:r>
              <a:rPr lang="nl-NL" b="1">
                <a:latin typeface="Calibri"/>
                <a:ea typeface="Calibri"/>
                <a:cs typeface="Calibri"/>
              </a:rPr>
              <a:t>het vertrouwen</a:t>
            </a:r>
            <a:r>
              <a:rPr lang="nl-NL">
                <a:latin typeface="Calibri"/>
                <a:ea typeface="Calibri"/>
                <a:cs typeface="Calibri"/>
              </a:rPr>
              <a:t> tussen school, leerling en ouders, wat bijdraagt aan een omgeving waarin kinderen zich veilig voelen om problemen te bespreken. </a:t>
            </a:r>
            <a:r>
              <a:rPr>
                <a:latin typeface="Calibri"/>
                <a:ea typeface="Calibri"/>
                <a:cs typeface="Calibri"/>
              </a:rPr>
              <a:t> </a:t>
            </a:r>
          </a:p>
          <a:p>
            <a:pPr marL="228600" indent="-228600">
              <a:lnSpc>
                <a:spcPts val="1569"/>
              </a:lnSpc>
              <a:buFont typeface="Symbol"/>
              <a:buChar char="•"/>
            </a:pPr>
            <a:endParaRPr lang="nl-NL">
              <a:latin typeface="Calibri"/>
              <a:ea typeface="Calibri"/>
              <a:cs typeface="Calibri"/>
            </a:endParaRPr>
          </a:p>
          <a:p>
            <a:pPr marL="228600" indent="-228600">
              <a:lnSpc>
                <a:spcPts val="1569"/>
              </a:lnSpc>
              <a:buFont typeface="Symbol"/>
              <a:buChar char="•"/>
            </a:pPr>
            <a:r>
              <a:rPr lang="nl-NL">
                <a:latin typeface="Calibri"/>
                <a:ea typeface="Calibri"/>
                <a:cs typeface="Calibri"/>
              </a:rPr>
              <a:t>Het draagt bij aan het </a:t>
            </a:r>
            <a:r>
              <a:rPr lang="nl-NL" b="1">
                <a:latin typeface="Calibri"/>
                <a:ea typeface="Calibri"/>
                <a:cs typeface="Calibri"/>
              </a:rPr>
              <a:t>vroegtijdig signaleren</a:t>
            </a:r>
            <a:r>
              <a:rPr lang="nl-NL">
                <a:latin typeface="Calibri"/>
                <a:ea typeface="Calibri"/>
                <a:cs typeface="Calibri"/>
              </a:rPr>
              <a:t> van bijvoorbeeld pestgedrag, doordat school en ouders eerder signalen met elkaar uitwisselen als er goed contact is.</a:t>
            </a:r>
          </a:p>
          <a:p>
            <a:pPr marL="228600" indent="-228600">
              <a:lnSpc>
                <a:spcPts val="1569"/>
              </a:lnSpc>
              <a:buFont typeface="Symbol"/>
              <a:buChar char="•"/>
            </a:pPr>
            <a:r>
              <a:rPr lang="nl-NL">
                <a:latin typeface="Calibri"/>
                <a:ea typeface="Calibri"/>
                <a:cs typeface="Calibri"/>
              </a:rPr>
              <a:t> </a:t>
            </a:r>
            <a:r>
              <a:rPr>
                <a:latin typeface="Calibri"/>
                <a:ea typeface="Calibri"/>
                <a:cs typeface="Calibri"/>
              </a:rPr>
              <a:t> </a:t>
            </a:r>
            <a:endParaRPr lang="nl-NL">
              <a:latin typeface="Calibri"/>
              <a:ea typeface="Calibri"/>
              <a:cs typeface="Calibri"/>
            </a:endParaRPr>
          </a:p>
          <a:p>
            <a:pPr marL="228600" lvl="0" indent="-228600">
              <a:lnSpc>
                <a:spcPts val="1569"/>
              </a:lnSpc>
              <a:buFont typeface="Symbol"/>
              <a:buChar char="•"/>
            </a:pPr>
            <a:r>
              <a:rPr lang="nl-NL">
                <a:latin typeface="Calibri"/>
                <a:ea typeface="Calibri"/>
                <a:cs typeface="Calibri"/>
              </a:rPr>
              <a:t>Ouders die betrokken zijn bij school en die een goede relatie hebben met school en de docent zullen </a:t>
            </a:r>
            <a:r>
              <a:rPr lang="nl-NL" b="1">
                <a:latin typeface="Calibri"/>
                <a:ea typeface="Calibri"/>
                <a:cs typeface="Calibri"/>
              </a:rPr>
              <a:t>minder snel grensoverschrijdend gedrag vertonen als er in hun ogen iets verkeerd gaat.</a:t>
            </a:r>
            <a:endParaRPr lang="nl-NL">
              <a:latin typeface="Calibri"/>
              <a:ea typeface="Calibri"/>
              <a:cs typeface="Calibri"/>
            </a:endParaRPr>
          </a:p>
        </p:txBody>
      </p:sp>
      <p:pic>
        <p:nvPicPr>
          <p:cNvPr id="4" name="Afbeelding 3" descr="Afbeelding met Graphics, Lettertype, schermopname, grafische vormgeving&#10;&#10;Door AI gegenereerde inhoud is mogelijk onjuist.">
            <a:extLst>
              <a:ext uri="{FF2B5EF4-FFF2-40B4-BE49-F238E27FC236}">
                <a16:creationId xmlns:a16="http://schemas.microsoft.com/office/drawing/2014/main" id="{B7F0C0B7-FF0A-AB92-82EC-7971B1DEF6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32440" y="4596943"/>
            <a:ext cx="2863751" cy="2064110"/>
          </a:xfrm>
          <a:prstGeom prst="rect">
            <a:avLst/>
          </a:prstGeom>
        </p:spPr>
      </p:pic>
    </p:spTree>
    <p:extLst>
      <p:ext uri="{BB962C8B-B14F-4D97-AF65-F5344CB8AC3E}">
        <p14:creationId xmlns:p14="http://schemas.microsoft.com/office/powerpoint/2010/main" val="794813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kstvak 2">
            <a:extLst>
              <a:ext uri="{FF2B5EF4-FFF2-40B4-BE49-F238E27FC236}">
                <a16:creationId xmlns:a16="http://schemas.microsoft.com/office/drawing/2014/main" id="{72F4A0AE-8253-34EC-1415-59D80A5A699A}"/>
              </a:ext>
            </a:extLst>
          </p:cNvPr>
          <p:cNvSpPr txBox="1"/>
          <p:nvPr/>
        </p:nvSpPr>
        <p:spPr>
          <a:xfrm>
            <a:off x="7462532" y="4278465"/>
            <a:ext cx="4805996" cy="1297115"/>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000" b="1" i="0" kern="1200">
                <a:solidFill>
                  <a:schemeClr val="tx2"/>
                </a:solidFill>
                <a:effectLst/>
                <a:latin typeface="+mj-lt"/>
                <a:ea typeface="+mj-ea"/>
                <a:cs typeface="+mj-cs"/>
              </a:rPr>
              <a:t>Dilemma’s en </a:t>
            </a:r>
            <a:r>
              <a:rPr lang="en-US" sz="4000" b="1" i="0" kern="1200" err="1">
                <a:solidFill>
                  <a:schemeClr val="tx2"/>
                </a:solidFill>
                <a:effectLst/>
                <a:latin typeface="+mj-lt"/>
                <a:ea typeface="+mj-ea"/>
                <a:cs typeface="+mj-cs"/>
              </a:rPr>
              <a:t>uitdagingen</a:t>
            </a:r>
            <a:r>
              <a:rPr lang="en-US" sz="4000" b="0" i="0" kern="1200">
                <a:solidFill>
                  <a:schemeClr val="tx2"/>
                </a:solidFill>
                <a:effectLst/>
                <a:latin typeface="+mj-lt"/>
                <a:ea typeface="+mj-ea"/>
                <a:cs typeface="+mj-cs"/>
              </a:rPr>
              <a:t> </a:t>
            </a:r>
            <a:endParaRPr lang="en-US" sz="4000" kern="1200">
              <a:solidFill>
                <a:schemeClr val="tx2"/>
              </a:solidFill>
              <a:latin typeface="+mj-lt"/>
              <a:ea typeface="+mj-ea"/>
              <a:cs typeface="+mj-cs"/>
            </a:endParaRPr>
          </a:p>
        </p:txBody>
      </p:sp>
      <p:pic>
        <p:nvPicPr>
          <p:cNvPr id="4" name="Tijdelijke aanduiding voor inhoud 2" descr="Afbeelding met Graphics, Lettertype, schermopname, grafische vormgeving&#10;&#10;Door AI gegenereerde inhoud is mogelijk onjuist.">
            <a:extLst>
              <a:ext uri="{FF2B5EF4-FFF2-40B4-BE49-F238E27FC236}">
                <a16:creationId xmlns:a16="http://schemas.microsoft.com/office/drawing/2014/main" id="{ED93442A-241D-B950-8E4B-15B979056F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470" y="2395166"/>
            <a:ext cx="4141760" cy="2982067"/>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3" name="Group 12">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4" name="Freeform: Shape 13">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hthoek 1">
            <a:extLst>
              <a:ext uri="{FF2B5EF4-FFF2-40B4-BE49-F238E27FC236}">
                <a16:creationId xmlns:a16="http://schemas.microsoft.com/office/drawing/2014/main" id="{6FD8DC92-3F32-3F66-B7B0-FB4C56742A63}"/>
              </a:ext>
            </a:extLst>
          </p:cNvPr>
          <p:cNvSpPr/>
          <p:nvPr/>
        </p:nvSpPr>
        <p:spPr>
          <a:xfrm>
            <a:off x="0" y="6042992"/>
            <a:ext cx="12192000" cy="815008"/>
          </a:xfrm>
          <a:prstGeom prst="rect">
            <a:avLst/>
          </a:prstGeom>
          <a:solidFill>
            <a:srgbClr val="BF0D3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3673905647"/>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Kantoor">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73049F54F51FB48A1C08843C7CBC724" ma:contentTypeVersion="11" ma:contentTypeDescription="Een nieuw document maken." ma:contentTypeScope="" ma:versionID="6b66fb5642cee322c2395fc8b836a21e">
  <xsd:schema xmlns:xsd="http://www.w3.org/2001/XMLSchema" xmlns:xs="http://www.w3.org/2001/XMLSchema" xmlns:p="http://schemas.microsoft.com/office/2006/metadata/properties" xmlns:ns2="bc7085fa-3554-4821-8b3a-f45ac4c7e04f" xmlns:ns3="83ee9e11-6e9a-418b-bad3-b2883376b586" targetNamespace="http://schemas.microsoft.com/office/2006/metadata/properties" ma:root="true" ma:fieldsID="bee82a1c97405f22b06c61fab0e96bc9" ns2:_="" ns3:_="">
    <xsd:import namespace="bc7085fa-3554-4821-8b3a-f45ac4c7e04f"/>
    <xsd:import namespace="83ee9e11-6e9a-418b-bad3-b2883376b58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MediaServiceSearchProperties" minOccurs="0"/>
                <xsd:element ref="ns2:MediaServiceDateTake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7085fa-3554-4821-8b3a-f45ac4c7e0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3ee9e11-6e9a-418b-bad3-b2883376b586"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FE18A0B-BDED-46F2-9C7F-29ABC365AA04}">
  <ds:schemaRefs>
    <ds:schemaRef ds:uri="83ee9e11-6e9a-418b-bad3-b2883376b586"/>
    <ds:schemaRef ds:uri="bc7085fa-3554-4821-8b3a-f45ac4c7e04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281167D-4EC5-4E6F-B78D-08D861681157}">
  <ds:schemaRefs>
    <ds:schemaRef ds:uri="83ee9e11-6e9a-418b-bad3-b2883376b586"/>
    <ds:schemaRef ds:uri="bc7085fa-3554-4821-8b3a-f45ac4c7e04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6541891-3CA3-48F8-9D0A-0629F8687A52}">
  <ds:schemaRefs>
    <ds:schemaRef ds:uri="http://schemas.microsoft.com/sharepoint/v3/contenttype/forms"/>
  </ds:schemaRefs>
</ds:datastoreItem>
</file>

<file path=docMetadata/LabelInfo.xml><?xml version="1.0" encoding="utf-8"?>
<clbl:labelList xmlns:clbl="http://schemas.microsoft.com/office/2020/mipLabelMetadata">
  <clbl:label id="{e8772de6-cdf1-4a93-9221-9319c638c184}" enabled="0" method="" siteId="{e8772de6-cdf1-4a93-9221-9319c638c184}" removed="1"/>
</clbl:labelList>
</file>

<file path=docProps/app.xml><?xml version="1.0" encoding="utf-8"?>
<Properties xmlns="http://schemas.openxmlformats.org/officeDocument/2006/extended-properties" xmlns:vt="http://schemas.openxmlformats.org/officeDocument/2006/docPropsVTypes">
  <TotalTime>3</TotalTime>
  <Words>1698</Words>
  <Application>Microsoft Office PowerPoint</Application>
  <PresentationFormat>Breedbeeld</PresentationFormat>
  <Paragraphs>128</Paragraphs>
  <Slides>34</Slides>
  <Notes>20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34</vt:i4>
      </vt:variant>
    </vt:vector>
  </HeadingPairs>
  <TitlesOfParts>
    <vt:vector size="41" baseType="lpstr">
      <vt:lpstr>Aptos</vt:lpstr>
      <vt:lpstr>Aptos Display</vt:lpstr>
      <vt:lpstr>Arial</vt:lpstr>
      <vt:lpstr>Calibri</vt:lpstr>
      <vt:lpstr>Calibri,Aptos</vt:lpstr>
      <vt:lpstr>Symbol</vt:lpstr>
      <vt:lpstr>Kantoorthema</vt:lpstr>
      <vt:lpstr>Ouders als partner in schoolveiligheid</vt:lpstr>
      <vt:lpstr>Stichting School &amp; Veiligheid</vt:lpstr>
      <vt:lpstr>Waar denk je aan bij partnerschap met ouders?</vt:lpstr>
      <vt:lpstr>Wat is Partnerschap met ouders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Handelen bij een incident met een ouder</vt:lpstr>
      <vt:lpstr>PowerPoint-presentatie</vt:lpstr>
      <vt:lpstr>PowerPoint-presentatie</vt:lpstr>
      <vt:lpstr>PowerPoint-presentatie</vt:lpstr>
      <vt:lpstr>PowerPoint-presentatie</vt:lpstr>
      <vt:lpstr>PowerPoint-presentatie</vt:lpstr>
      <vt:lpstr>PowerPoint-presentatie</vt:lpstr>
      <vt:lpstr>PowerPoint-presentatie</vt:lpstr>
      <vt:lpstr>De praktijk</vt:lpstr>
      <vt:lpstr>Herstel en Nazorg</vt:lpstr>
      <vt:lpstr>PowerPoint-presentatie</vt:lpstr>
      <vt:lpstr>PowerPoint-presentatie</vt:lpstr>
      <vt:lpstr>Bedankt voor de aandacht. Vragen?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Ursula Prinsen</cp:lastModifiedBy>
  <cp:revision>5</cp:revision>
  <dcterms:created xsi:type="dcterms:W3CDTF">2025-05-13T07:20:08Z</dcterms:created>
  <dcterms:modified xsi:type="dcterms:W3CDTF">2026-03-31T08:32:21Z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0x010100473049F54F51FB48A1C08843C7CBC724</vt:lpwstr>
  </property>
</Properties>
</file>