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5" r:id="rId3"/>
    <p:sldId id="269" r:id="rId4"/>
    <p:sldId id="271" r:id="rId5"/>
    <p:sldId id="270" r:id="rId6"/>
    <p:sldId id="282" r:id="rId7"/>
    <p:sldId id="281" r:id="rId8"/>
    <p:sldId id="267" r:id="rId9"/>
  </p:sldIdLst>
  <p:sldSz cx="9144000" cy="5143500" type="screen16x9"/>
  <p:notesSz cx="6858000" cy="9144000"/>
  <p:defaultTextStyle>
    <a:defPPr>
      <a:defRPr lang="nl-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xlzj9FXPE4+F7RSHspi2g==" hashData="fEH2qkIIR+FjvFnXYIqvMOhHzc0I19eKU7TdwoTjdO4+YWhe2Wm4a3+rNJu+M8STprQCrjpcH8h2LFrGgQ0O6A=="/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6A29"/>
    <a:srgbClr val="25204F"/>
    <a:srgbClr val="019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96"/>
    <p:restoredTop sz="94647"/>
  </p:normalViewPr>
  <p:slideViewPr>
    <p:cSldViewPr snapToGrid="0" snapToObjects="1" showGuides="1">
      <p:cViewPr varScale="1">
        <p:scale>
          <a:sx n="138" d="100"/>
          <a:sy n="138" d="100"/>
        </p:scale>
        <p:origin x="115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Mureau" userId="7fb96005-81f3-4970-903c-ba18b047ac7b" providerId="ADAL" clId="{49672293-FDBA-4ABA-88B8-0BE9D92C5647}"/>
    <pc:docChg chg="mod">
      <pc:chgData name="Anne Mureau" userId="7fb96005-81f3-4970-903c-ba18b047ac7b" providerId="ADAL" clId="{49672293-FDBA-4ABA-88B8-0BE9D92C5647}" dt="2026-06-15T15:05:59.014" v="0"/>
      <pc:docMkLst>
        <pc:docMk/>
      </pc:docMkLst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70904-3E78-F043-B3F0-0659B576B00C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38A42-CDA7-B643-9F16-30956B2CD95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4.0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E36594-EBD3-2DCE-689A-189E8BB41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1DF331B-BA69-B301-FA61-38825C0E8663}"/>
              </a:ext>
            </a:extLst>
          </p:cNvPr>
          <p:cNvSpPr txBox="1"/>
          <p:nvPr/>
        </p:nvSpPr>
        <p:spPr>
          <a:xfrm>
            <a:off x="2028585" y="430306"/>
            <a:ext cx="4810205" cy="1390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965AFEB-EB3B-D20F-D07C-680517E4A8B9}"/>
              </a:ext>
            </a:extLst>
          </p:cNvPr>
          <p:cNvSpPr txBox="1"/>
          <p:nvPr/>
        </p:nvSpPr>
        <p:spPr>
          <a:xfrm>
            <a:off x="1868557" y="387047"/>
            <a:ext cx="693000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Een reisgids naar inclusief onderwijs</a:t>
            </a:r>
          </a:p>
          <a:p>
            <a:r>
              <a:rPr lang="nl-NL" sz="32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Aanknopingspunten en gesprekstarters op basis van de inzichten uit het </a:t>
            </a:r>
            <a:r>
              <a:rPr lang="nl-NL" sz="3200" b="1" dirty="0" err="1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SPOtlight</a:t>
            </a:r>
            <a:r>
              <a:rPr lang="nl-NL" sz="32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 project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14E7CC0-4BCB-261B-C545-C627861DF87A}"/>
              </a:ext>
            </a:extLst>
          </p:cNvPr>
          <p:cNvSpPr txBox="1"/>
          <p:nvPr/>
        </p:nvSpPr>
        <p:spPr>
          <a:xfrm>
            <a:off x="1893957" y="3637280"/>
            <a:ext cx="425196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5204F"/>
                </a:solidFill>
                <a:latin typeface="Oskar Two" panose="020B0803030000020004" pitchFamily="34" charset="0"/>
              </a:rPr>
              <a:t>dr. Renske de Leeuw &amp; Vivian Velthuis</a:t>
            </a:r>
          </a:p>
          <a:p>
            <a:r>
              <a:rPr lang="en-US" dirty="0" err="1">
                <a:solidFill>
                  <a:srgbClr val="25204F"/>
                </a:solidFill>
                <a:latin typeface="Oskar Two" panose="020B0803030000020004" pitchFamily="34" charset="0"/>
              </a:rPr>
              <a:t>onderzoeker</a:t>
            </a:r>
            <a:r>
              <a:rPr lang="en-US" dirty="0">
                <a:solidFill>
                  <a:srgbClr val="25204F"/>
                </a:solidFill>
                <a:latin typeface="Oskar Two" panose="020B0803030000020004" pitchFamily="34" charset="0"/>
              </a:rPr>
              <a:t> lectoraat </a:t>
            </a:r>
            <a:r>
              <a:rPr lang="en-US" dirty="0" err="1">
                <a:solidFill>
                  <a:srgbClr val="019B81"/>
                </a:solidFill>
                <a:latin typeface="Oskar Two" panose="020B0803030000020004" pitchFamily="34" charset="0"/>
              </a:rPr>
              <a:t>Vernieuwend</a:t>
            </a:r>
            <a:r>
              <a:rPr lang="en-US" dirty="0">
                <a:solidFill>
                  <a:srgbClr val="019B81"/>
                </a:solidFill>
                <a:latin typeface="Oskar Two" panose="020B0803030000020004" pitchFamily="34" charset="0"/>
              </a:rPr>
              <a:t> Onderwijs</a:t>
            </a:r>
          </a:p>
          <a:p>
            <a:r>
              <a:rPr lang="en-US" dirty="0">
                <a:solidFill>
                  <a:srgbClr val="019B81"/>
                </a:solidFill>
                <a:latin typeface="Oskar Two" panose="020B0803030000020004" pitchFamily="34" charset="0"/>
              </a:rPr>
              <a:t>r.r.deleeuw@saxion.nl</a:t>
            </a:r>
            <a:endParaRPr lang="en-NL" dirty="0">
              <a:solidFill>
                <a:srgbClr val="019B81"/>
              </a:solidFill>
              <a:latin typeface="Oskar Two" panose="020B08030300000200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D76D7A5-CD69-645A-B51B-35682C05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61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9DFF82-55C9-399A-E103-7F72CFB69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0BE5B6C-0AEB-2A1C-6C5C-298C1AE71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B5454686-8F1D-9863-6635-9A1FCE0F5197}"/>
              </a:ext>
            </a:extLst>
          </p:cNvPr>
          <p:cNvSpPr txBox="1"/>
          <p:nvPr/>
        </p:nvSpPr>
        <p:spPr>
          <a:xfrm>
            <a:off x="3796425" y="1134488"/>
            <a:ext cx="49767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Stip op de horizon = Inclusief onderwijs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Drie verschillende routes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Groepsarrangementen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Scholencollectief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Inclusie aan de voorkant</a:t>
            </a:r>
          </a:p>
          <a:p>
            <a:pPr marL="285750" indent="-28575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Ondersteuning vanuit samenwerkingsverbanden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r>
              <a:rPr lang="nl-NL" sz="1600" dirty="0">
                <a:solidFill>
                  <a:srgbClr val="25204F"/>
                </a:solidFill>
              </a:rPr>
              <a:t>Wisselen van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route </a:t>
            </a:r>
            <a:r>
              <a:rPr lang="nl-NL" sz="1600" dirty="0">
                <a:solidFill>
                  <a:srgbClr val="25204F"/>
                </a:solidFill>
              </a:rPr>
              <a:t>tijdens de reis is 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mogelijk</a:t>
            </a:r>
            <a:endParaRPr lang="en-NL" dirty="0">
              <a:latin typeface="Oskar Two" panose="020B0803030000020004" pitchFamily="34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78F6DC0-EE01-A25A-7184-3FAFEB4718B4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Routekaart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legenda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12" name="Rechthoek: afgeronde hoeken 11">
            <a:extLst>
              <a:ext uri="{FF2B5EF4-FFF2-40B4-BE49-F238E27FC236}">
                <a16:creationId xmlns:a16="http://schemas.microsoft.com/office/drawing/2014/main" id="{23EE646F-96F4-088D-3DBC-2D72305C8B29}"/>
              </a:ext>
            </a:extLst>
          </p:cNvPr>
          <p:cNvSpPr/>
          <p:nvPr/>
        </p:nvSpPr>
        <p:spPr>
          <a:xfrm>
            <a:off x="4956372" y="3384961"/>
            <a:ext cx="2656839" cy="75683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dirty="0">
                <a:solidFill>
                  <a:srgbClr val="019B81"/>
                </a:solidFill>
                <a:latin typeface="Oskar Two" panose="020B0803030000020004" pitchFamily="34" charset="0"/>
              </a:rPr>
              <a:t>Uitnodiging</a:t>
            </a:r>
          </a:p>
          <a:p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Nieuwe routes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ontdekken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en </a:t>
            </a:r>
            <a:r>
              <a:rPr lang="nl-NL" sz="1400" dirty="0">
                <a:solidFill>
                  <a:srgbClr val="EE6A29"/>
                </a:solidFill>
                <a:latin typeface="Oskar Two" panose="020B0803030000020004" pitchFamily="34" charset="0"/>
              </a:rPr>
              <a:t>noteren</a:t>
            </a:r>
            <a:r>
              <a:rPr lang="nl-NL" sz="1400" dirty="0">
                <a:solidFill>
                  <a:srgbClr val="25204F"/>
                </a:solidFill>
                <a:latin typeface="Oskar Two" panose="020B0803030000020004" pitchFamily="34" charset="0"/>
              </a:rPr>
              <a:t> op de kaart</a:t>
            </a:r>
            <a:endParaRPr lang="en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5E027D3-B955-44E7-9A9C-30DA5BFA7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3556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1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1069BC-A689-A889-71CE-398E616E0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9B370EE-6950-D1F1-A3E2-ACC3D5B277D9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CF38758A-FC96-5A9E-B091-A04EEA3F6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7A6994E-40DC-935F-5AD7-885C0A5CA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335" y="2248287"/>
            <a:ext cx="2701087" cy="923875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94505F5C-9E3C-CB00-695D-6CFF8F045336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Op </a:t>
            </a:r>
            <a:r>
              <a:rPr lang="nl-NL" sz="1600" b="1" dirty="0">
                <a:solidFill>
                  <a:srgbClr val="25204F"/>
                </a:solidFill>
              </a:rPr>
              <a:t>klas</a:t>
            </a:r>
            <a:r>
              <a:rPr lang="nl-NL" sz="1600" dirty="0">
                <a:solidFill>
                  <a:srgbClr val="25204F"/>
                </a:solidFill>
              </a:rPr>
              <a:t>- of </a:t>
            </a:r>
            <a:r>
              <a:rPr lang="nl-NL" sz="1600" b="1" dirty="0">
                <a:solidFill>
                  <a:srgbClr val="25204F"/>
                </a:solidFill>
              </a:rPr>
              <a:t>groepsniveau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Aanpassingen</a:t>
            </a:r>
            <a:r>
              <a:rPr lang="nl-NL" sz="1600" dirty="0">
                <a:solidFill>
                  <a:srgbClr val="25204F"/>
                </a:solidFill>
              </a:rPr>
              <a:t> deelname reguliere onderwijs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Minder prikkels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Meer structuur met ondersteuning</a:t>
            </a:r>
          </a:p>
          <a:p>
            <a:pPr marL="628650" lvl="1" indent="-285750">
              <a:buFontTx/>
              <a:buChar char="-"/>
            </a:pPr>
            <a:r>
              <a:rPr lang="nl-NL" sz="1400" dirty="0">
                <a:solidFill>
                  <a:srgbClr val="25204F"/>
                </a:solidFill>
              </a:rPr>
              <a:t>Aangepaste roosters; kortere school- of lestijden</a:t>
            </a:r>
          </a:p>
        </p:txBody>
      </p:sp>
    </p:spTree>
    <p:extLst>
      <p:ext uri="{BB962C8B-B14F-4D97-AF65-F5344CB8AC3E}">
        <p14:creationId xmlns:p14="http://schemas.microsoft.com/office/powerpoint/2010/main" val="3454087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50351-FC54-5F5A-78CA-9C12B791C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66D4E686-EEC2-6880-60EF-590ED61A83F2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C4C12A3-75B9-C905-9D9E-7230AA7B0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A670017-751B-026D-F40C-76BE29AE44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06600" y="2174392"/>
            <a:ext cx="2453381" cy="1018922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D95A314-05EB-244E-0C3E-F8DB1FDB81CA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Twee</a:t>
            </a:r>
            <a:r>
              <a:rPr lang="nl-NL" sz="1600" dirty="0">
                <a:solidFill>
                  <a:srgbClr val="25204F"/>
                </a:solidFill>
              </a:rPr>
              <a:t> of meerdere </a:t>
            </a:r>
            <a:r>
              <a:rPr lang="nl-NL" sz="1600" b="1" dirty="0">
                <a:solidFill>
                  <a:srgbClr val="25204F"/>
                </a:solidFill>
              </a:rPr>
              <a:t>scholen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School-in-school-model </a:t>
            </a:r>
            <a:r>
              <a:rPr lang="nl-NL" sz="1600" dirty="0">
                <a:solidFill>
                  <a:srgbClr val="25204F"/>
                </a:solidFill>
              </a:rPr>
              <a:t>of </a:t>
            </a:r>
            <a:r>
              <a:rPr lang="nl-NL" sz="1600" b="1" dirty="0">
                <a:solidFill>
                  <a:srgbClr val="25204F"/>
                </a:solidFill>
              </a:rPr>
              <a:t>geïntegreerd</a:t>
            </a:r>
            <a:r>
              <a:rPr lang="nl-NL" sz="1600" dirty="0">
                <a:solidFill>
                  <a:srgbClr val="25204F"/>
                </a:solidFill>
              </a:rPr>
              <a:t> </a:t>
            </a:r>
            <a:r>
              <a:rPr lang="nl-NL" sz="1600" b="1" dirty="0">
                <a:solidFill>
                  <a:srgbClr val="25204F"/>
                </a:solidFill>
              </a:rPr>
              <a:t>onderwijscentrum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rgbClr val="25204F"/>
                </a:solidFill>
              </a:rPr>
              <a:t>Intensieve samenwerking </a:t>
            </a:r>
            <a:r>
              <a:rPr lang="nl-NL" sz="1600" dirty="0">
                <a:solidFill>
                  <a:srgbClr val="25204F"/>
                </a:solidFill>
              </a:rPr>
              <a:t>tussen partners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Veel aandacht en ruimte voor </a:t>
            </a:r>
            <a:r>
              <a:rPr lang="nl-NL" sz="1600" b="1" dirty="0">
                <a:solidFill>
                  <a:srgbClr val="25204F"/>
                </a:solidFill>
              </a:rPr>
              <a:t>differentiatiemogelijkheden</a:t>
            </a:r>
            <a:endParaRPr lang="nl-NL" sz="1400" dirty="0">
              <a:solidFill>
                <a:srgbClr val="252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74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730BEB-35AD-D934-3883-3EE2E8DAC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D32424F5-A896-A8BA-5F9F-9C7AD074A354}"/>
              </a:ext>
            </a:extLst>
          </p:cNvPr>
          <p:cNvSpPr txBox="1"/>
          <p:nvPr/>
        </p:nvSpPr>
        <p:spPr>
          <a:xfrm>
            <a:off x="1371601" y="387047"/>
            <a:ext cx="777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Routes voor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inclusiever onderwijs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E7E045C-F967-BD9D-1AB1-D6FD21EF7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2AE0A71-8F60-DC5E-D2F4-51455B58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66884" y="2248287"/>
            <a:ext cx="2473989" cy="923875"/>
          </a:xfrm>
          <a:prstGeom prst="rect">
            <a:avLst/>
          </a:prstGeom>
        </p:spPr>
      </p:pic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13675AC2-24E1-057B-B1EB-68BB828788A4}"/>
              </a:ext>
            </a:extLst>
          </p:cNvPr>
          <p:cNvSpPr/>
          <p:nvPr/>
        </p:nvSpPr>
        <p:spPr>
          <a:xfrm>
            <a:off x="5100321" y="1651090"/>
            <a:ext cx="3535679" cy="2118270"/>
          </a:xfrm>
          <a:prstGeom prst="roundRect">
            <a:avLst/>
          </a:prstGeom>
          <a:noFill/>
          <a:ln>
            <a:solidFill>
              <a:srgbClr val="EE6A29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Ondersteuning op de </a:t>
            </a:r>
            <a:r>
              <a:rPr lang="nl-NL" sz="1600" b="1" dirty="0">
                <a:solidFill>
                  <a:srgbClr val="25204F"/>
                </a:solidFill>
              </a:rPr>
              <a:t>groep </a:t>
            </a:r>
            <a:r>
              <a:rPr lang="nl-NL" sz="1600" dirty="0">
                <a:solidFill>
                  <a:srgbClr val="25204F"/>
                </a:solidFill>
              </a:rPr>
              <a:t>of in de </a:t>
            </a:r>
            <a:r>
              <a:rPr lang="nl-NL" sz="1600" b="1" dirty="0">
                <a:solidFill>
                  <a:srgbClr val="25204F"/>
                </a:solidFill>
              </a:rPr>
              <a:t>klas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Voor </a:t>
            </a:r>
            <a:r>
              <a:rPr lang="nl-NL" sz="1600" b="1" dirty="0">
                <a:solidFill>
                  <a:srgbClr val="25204F"/>
                </a:solidFill>
              </a:rPr>
              <a:t>leerlingen</a:t>
            </a:r>
            <a:r>
              <a:rPr lang="nl-NL" sz="1600" dirty="0">
                <a:solidFill>
                  <a:srgbClr val="25204F"/>
                </a:solidFill>
              </a:rPr>
              <a:t> en </a:t>
            </a:r>
            <a:r>
              <a:rPr lang="nl-NL" sz="1600" b="1" dirty="0">
                <a:solidFill>
                  <a:srgbClr val="25204F"/>
                </a:solidFill>
              </a:rPr>
              <a:t>leraren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rgbClr val="25204F"/>
                </a:solidFill>
              </a:rPr>
              <a:t>Meer </a:t>
            </a:r>
            <a:r>
              <a:rPr lang="nl-NL" sz="1600" b="1" dirty="0">
                <a:solidFill>
                  <a:srgbClr val="25204F"/>
                </a:solidFill>
              </a:rPr>
              <a:t>professionals</a:t>
            </a:r>
            <a:r>
              <a:rPr lang="nl-NL" sz="1600" dirty="0">
                <a:solidFill>
                  <a:srgbClr val="25204F"/>
                </a:solidFill>
              </a:rPr>
              <a:t> in de klas</a:t>
            </a:r>
            <a:endParaRPr lang="nl-NL" sz="1400" dirty="0">
              <a:solidFill>
                <a:srgbClr val="2520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40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7453DE-9D29-02C2-6351-88476169A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D21AA26E-A3E8-8859-9801-09EB80530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88C0FF0-E070-4D49-CB2B-06ADEC983B2B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Routekaart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B67A2CBF-71FA-9C37-6A0E-645883188FD3}"/>
              </a:ext>
            </a:extLst>
          </p:cNvPr>
          <p:cNvSpPr txBox="1"/>
          <p:nvPr/>
        </p:nvSpPr>
        <p:spPr>
          <a:xfrm>
            <a:off x="3796425" y="1134488"/>
            <a:ext cx="4976735" cy="1469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route hebben jullie al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genomen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?</a:t>
            </a:r>
          </a:p>
          <a:p>
            <a:endParaRPr lang="nl-NL" sz="20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route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past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 bij jullie?</a:t>
            </a: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346FDAA-6F57-90A1-93E6-7CC32E3CF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63556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863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B523C6-82CA-BB52-6083-54BDBDD12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49014BDB-C81F-8FD1-7422-2DF79CC9C4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254" y="0"/>
            <a:ext cx="3579240" cy="514350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A863254D-5674-8CF5-ABA3-4D98E3777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0DA0750E-C360-9F78-EC02-6E9484972601}"/>
              </a:ext>
            </a:extLst>
          </p:cNvPr>
          <p:cNvSpPr txBox="1"/>
          <p:nvPr/>
        </p:nvSpPr>
        <p:spPr>
          <a:xfrm>
            <a:off x="3796425" y="1134488"/>
            <a:ext cx="4976735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items van de paklijst hebben jullie ‘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voor elkaar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’?</a:t>
            </a:r>
          </a:p>
          <a:p>
            <a:endParaRPr lang="nl-NL" sz="2000" dirty="0">
              <a:solidFill>
                <a:srgbClr val="25204F"/>
              </a:solidFill>
              <a:latin typeface="Oskar Two" panose="020B0803030000020004" pitchFamily="34" charset="0"/>
            </a:endParaRPr>
          </a:p>
          <a:p>
            <a:pPr marL="342900" indent="-342900">
              <a:buFontTx/>
              <a:buChar char="-"/>
            </a:pP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Welke items van de paklijst zou je de komende tijd </a:t>
            </a:r>
            <a:r>
              <a:rPr lang="nl-NL" sz="2000" dirty="0">
                <a:solidFill>
                  <a:srgbClr val="EE6A29"/>
                </a:solidFill>
                <a:latin typeface="Oskar Two" panose="020B0803030000020004" pitchFamily="34" charset="0"/>
              </a:rPr>
              <a:t>aandacht</a:t>
            </a:r>
            <a:r>
              <a:rPr lang="nl-NL" sz="2000" dirty="0">
                <a:solidFill>
                  <a:srgbClr val="25204F"/>
                </a:solidFill>
                <a:latin typeface="Oskar Two" panose="020B0803030000020004" pitchFamily="34" charset="0"/>
              </a:rPr>
              <a:t> willen geven?</a:t>
            </a:r>
          </a:p>
          <a:p>
            <a:pPr marL="685800" lvl="1" indent="-34290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Wat is nodig voor deze items?</a:t>
            </a:r>
          </a:p>
          <a:p>
            <a:pPr marL="685800" lvl="1" indent="-342900">
              <a:buFontTx/>
              <a:buChar char="-"/>
            </a:pPr>
            <a:r>
              <a:rPr lang="nl-NL" sz="1600" dirty="0">
                <a:solidFill>
                  <a:srgbClr val="25204F"/>
                </a:solidFill>
              </a:rPr>
              <a:t>Wie kan jullie daarbij helpen?</a:t>
            </a:r>
            <a:endParaRPr lang="nl-NL" sz="2000" dirty="0">
              <a:solidFill>
                <a:srgbClr val="25204F"/>
              </a:solidFill>
            </a:endParaRP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nl-NL" sz="1600" dirty="0">
              <a:solidFill>
                <a:srgbClr val="25204F"/>
              </a:solidFill>
            </a:endParaRPr>
          </a:p>
          <a:p>
            <a:endParaRPr lang="en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5D9E123-B60A-3D84-C173-CEBDDC666792}"/>
              </a:ext>
            </a:extLst>
          </p:cNvPr>
          <p:cNvSpPr txBox="1"/>
          <p:nvPr/>
        </p:nvSpPr>
        <p:spPr>
          <a:xfrm>
            <a:off x="3727837" y="387047"/>
            <a:ext cx="54161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Paklijst </a:t>
            </a:r>
            <a:r>
              <a:rPr lang="nl-NL" sz="4000" b="1" dirty="0">
                <a:solidFill>
                  <a:srgbClr val="25204F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voor de reis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7816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229883-F37B-9F48-1842-D9DB4827C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A70C613-A7E3-4D47-BA3E-A6501B773F54}"/>
              </a:ext>
            </a:extLst>
          </p:cNvPr>
          <p:cNvSpPr txBox="1"/>
          <p:nvPr/>
        </p:nvSpPr>
        <p:spPr>
          <a:xfrm>
            <a:off x="1868557" y="387047"/>
            <a:ext cx="69300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EE6A29"/>
                </a:solidFill>
                <a:latin typeface="Oskar Two" panose="020B0803030000020004" pitchFamily="34" charset="0"/>
                <a:cs typeface="Arial Black" panose="020B0604020202020204" pitchFamily="34" charset="0"/>
              </a:rPr>
              <a:t>Colofon</a:t>
            </a:r>
            <a:endParaRPr lang="nl-NL" sz="3200" b="1" dirty="0">
              <a:solidFill>
                <a:srgbClr val="25204F"/>
              </a:solidFill>
              <a:latin typeface="Oskar Two" panose="020B0803030000020004" pitchFamily="34" charset="0"/>
              <a:cs typeface="Arial Black" panose="020B0604020202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E651665-9B77-88DA-B270-F0CC7CB32F98}"/>
              </a:ext>
            </a:extLst>
          </p:cNvPr>
          <p:cNvSpPr txBox="1"/>
          <p:nvPr/>
        </p:nvSpPr>
        <p:spPr>
          <a:xfrm>
            <a:off x="1919356" y="2840029"/>
            <a:ext cx="675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solidFill>
                  <a:srgbClr val="EE6A29"/>
                </a:solidFill>
                <a:latin typeface="Oskar Two" panose="020B0803030000020004" pitchFamily="34" charset="0"/>
              </a:rPr>
              <a:t>Vormgeving en illustrator</a:t>
            </a:r>
            <a:r>
              <a:rPr lang="nl-NL" sz="1600" dirty="0">
                <a:solidFill>
                  <a:srgbClr val="25204F"/>
                </a:solidFill>
                <a:latin typeface="Oskar Two" panose="020B0803030000020004" pitchFamily="34" charset="0"/>
              </a:rPr>
              <a:t> </a:t>
            </a:r>
            <a:endParaRPr lang="nl-NL" sz="1600" dirty="0">
              <a:solidFill>
                <a:srgbClr val="25204F"/>
              </a:solidFill>
            </a:endParaRPr>
          </a:p>
          <a:p>
            <a:r>
              <a:rPr lang="nl-NL" sz="1200" dirty="0">
                <a:solidFill>
                  <a:srgbClr val="25204F"/>
                </a:solidFill>
              </a:rPr>
              <a:t>Daisy van Tol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35C56C3-E271-605D-0EBB-7787780EB9AF}"/>
              </a:ext>
            </a:extLst>
          </p:cNvPr>
          <p:cNvSpPr txBox="1"/>
          <p:nvPr/>
        </p:nvSpPr>
        <p:spPr>
          <a:xfrm>
            <a:off x="1919356" y="942161"/>
            <a:ext cx="6640443" cy="2146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Deze gespreksstarter is uitgegeven onder de CC-BY-NC-ND 4.0-licentie. </a:t>
            </a:r>
            <a:r>
              <a:rPr lang="nl-NL" sz="1200" dirty="0">
                <a:solidFill>
                  <a:srgbClr val="25204F"/>
                </a:solidFill>
              </a:rPr>
              <a:t>De afbeeldingen in deze presentatie zijn stockfoto’s van </a:t>
            </a:r>
            <a:r>
              <a:rPr lang="nl-NL" sz="1200" dirty="0" err="1">
                <a:solidFill>
                  <a:srgbClr val="25204F"/>
                </a:solidFill>
              </a:rPr>
              <a:t>Magnific</a:t>
            </a:r>
            <a:r>
              <a:rPr lang="nl-NL" sz="1200" dirty="0">
                <a:solidFill>
                  <a:srgbClr val="25204F"/>
                </a:solidFill>
              </a:rPr>
              <a:t> (verstrekt onder de </a:t>
            </a:r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CC-BY-NC-ND 4.0-licentie). Volg deze link voor de online beschrijving </a:t>
            </a:r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https://creativecommons.org/licenses/by-nc-nd/4.0/</a:t>
            </a:r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sz="1200" dirty="0">
              <a:solidFill>
                <a:srgbClr val="25204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sz="1200" dirty="0">
                <a:solidFill>
                  <a:srgbClr val="25204F"/>
                </a:solidFill>
                <a:latin typeface="Oskar Two" panose="020B0803030000020004" pitchFamily="34" charset="0"/>
              </a:rPr>
              <a:t>Refereren als: </a:t>
            </a:r>
          </a:p>
          <a:p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Leeuw, R. R. &amp; Velthuis, V. J. P. (2026). </a:t>
            </a:r>
            <a:r>
              <a:rPr lang="nl-NL" sz="1200" i="1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Een reisgids naar inclusief onderwijs. Aanknopingspunten en gespreksstarters op basis van de inzichten uit het </a:t>
            </a:r>
            <a:r>
              <a:rPr lang="nl-NL" sz="1200" i="1" dirty="0" err="1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</a:t>
            </a:r>
            <a:r>
              <a:rPr lang="nl-NL" sz="1200" i="1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project (verkorte versie).</a:t>
            </a:r>
            <a:r>
              <a:rPr lang="nl-NL" sz="1200" dirty="0">
                <a:solidFill>
                  <a:srgbClr val="25204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Steunpunt Passend Onderwijs. </a:t>
            </a:r>
            <a:endParaRPr lang="en-NL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D1FA88D-DE00-DE75-6892-ADFCE563B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8280" y="4309662"/>
            <a:ext cx="1381760" cy="68995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7898CB6-302F-B1A3-251A-3D5EB9501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0723" y="1572614"/>
            <a:ext cx="951357" cy="333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460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-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299</Words>
  <Application>Microsoft Office PowerPoint</Application>
  <PresentationFormat>Diavoorstelling (16:9)</PresentationFormat>
  <Paragraphs>51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Oskar Two</vt:lpstr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Anne Mureau</cp:lastModifiedBy>
  <cp:revision>54</cp:revision>
  <cp:lastPrinted>2017-06-19T12:40:24Z</cp:lastPrinted>
  <dcterms:created xsi:type="dcterms:W3CDTF">2017-06-19T12:39:23Z</dcterms:created>
  <dcterms:modified xsi:type="dcterms:W3CDTF">2026-06-15T15:07:01Z</dcterms:modified>
</cp:coreProperties>
</file>