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16_2A985D04.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401" r:id="rId5"/>
    <p:sldId id="278" r:id="rId6"/>
    <p:sldId id="279" r:id="rId7"/>
    <p:sldId id="274" r:id="rId8"/>
    <p:sldId id="263" r:id="rId9"/>
    <p:sldId id="427" r:id="rId10"/>
    <p:sldId id="428" r:id="rId11"/>
    <p:sldId id="264" r:id="rId12"/>
    <p:sldId id="268" r:id="rId13"/>
    <p:sldId id="425" r:id="rId14"/>
    <p:sldId id="419" r:id="rId15"/>
    <p:sldId id="420" r:id="rId16"/>
    <p:sldId id="417" r:id="rId17"/>
    <p:sldId id="414" r:id="rId18"/>
    <p:sldId id="415" r:id="rId19"/>
    <p:sldId id="418" r:id="rId20"/>
    <p:sldId id="430" r:id="rId21"/>
    <p:sldId id="269" r:id="rId22"/>
    <p:sldId id="267" r:id="rId23"/>
    <p:sldId id="270" r:id="rId24"/>
    <p:sldId id="271" r:id="rId25"/>
    <p:sldId id="426" r:id="rId26"/>
    <p:sldId id="277" r:id="rId27"/>
    <p:sldId id="423" r:id="rId28"/>
    <p:sldId id="424" r:id="rId29"/>
    <p:sldId id="403" r:id="rId30"/>
    <p:sldId id="402"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9CA6C713-CE49-E4B5-8950-508F8123B785}" name="Maria Tillema" initials="MT" userId="S::m.tillema@schoolenveiligheid.nl::d6a5e029-f08c-4148-a7ba-66705728fa30" providerId="AD"/>
  <p188:author id="{26B03127-68AD-499E-6CE7-006C521820F9}" name="Melissa Bakker" initials="MB" userId="S::m.bakker@schoolenveiligheid.nl::665ef293-4d1d-4c0a-9089-ea667eae302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0D3E"/>
    <a:srgbClr val="8A2C43"/>
    <a:srgbClr val="4A4A4A"/>
    <a:srgbClr val="EF3340"/>
    <a:srgbClr val="C021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2D04B2-EA1C-D176-FEAB-E2DBD941E15A}" v="35" dt="2026-03-23T13:59:49.850"/>
    <p1510:client id="{B7A260AC-E9FD-42D2-A1AC-A4D880189456}" v="515" dt="2026-03-23T14:04:25.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joukje Mos" userId="S::s.mos@schoolenveiligheid.nl::8a2034ed-2a3a-40b7-a05c-f5be17309dcf" providerId="AD" clId="Web-{012D04B2-EA1C-D176-FEAB-E2DBD941E15A}"/>
    <pc:docChg chg="addSld modSld">
      <pc:chgData name="Sjoukje Mos" userId="S::s.mos@schoolenveiligheid.nl::8a2034ed-2a3a-40b7-a05c-f5be17309dcf" providerId="AD" clId="Web-{012D04B2-EA1C-D176-FEAB-E2DBD941E15A}" dt="2026-03-23T13:59:49.850" v="27" actId="1076"/>
      <pc:docMkLst>
        <pc:docMk/>
      </pc:docMkLst>
      <pc:sldChg chg="addSp modSp">
        <pc:chgData name="Sjoukje Mos" userId="S::s.mos@schoolenveiligheid.nl::8a2034ed-2a3a-40b7-a05c-f5be17309dcf" providerId="AD" clId="Web-{012D04B2-EA1C-D176-FEAB-E2DBD941E15A}" dt="2026-03-23T13:59:49.850" v="27" actId="1076"/>
        <pc:sldMkLst>
          <pc:docMk/>
          <pc:sldMk cId="714628356" sldId="278"/>
        </pc:sldMkLst>
        <pc:spChg chg="add mod">
          <ac:chgData name="Sjoukje Mos" userId="S::s.mos@schoolenveiligheid.nl::8a2034ed-2a3a-40b7-a05c-f5be17309dcf" providerId="AD" clId="Web-{012D04B2-EA1C-D176-FEAB-E2DBD941E15A}" dt="2026-03-23T13:59:22.303" v="18" actId="20577"/>
          <ac:spMkLst>
            <pc:docMk/>
            <pc:sldMk cId="714628356" sldId="278"/>
            <ac:spMk id="5" creationId="{F4BD1AD8-E900-0776-A2D7-B07A47872C08}"/>
          </ac:spMkLst>
        </pc:spChg>
        <pc:spChg chg="mod">
          <ac:chgData name="Sjoukje Mos" userId="S::s.mos@schoolenveiligheid.nl::8a2034ed-2a3a-40b7-a05c-f5be17309dcf" providerId="AD" clId="Web-{012D04B2-EA1C-D176-FEAB-E2DBD941E15A}" dt="2026-03-23T13:59:37.694" v="25" actId="14100"/>
          <ac:spMkLst>
            <pc:docMk/>
            <pc:sldMk cId="714628356" sldId="278"/>
            <ac:spMk id="10" creationId="{E746F4CE-6F51-6216-7058-ACB5BDFC20EC}"/>
          </ac:spMkLst>
        </pc:spChg>
        <pc:picChg chg="add mod">
          <ac:chgData name="Sjoukje Mos" userId="S::s.mos@schoolenveiligheid.nl::8a2034ed-2a3a-40b7-a05c-f5be17309dcf" providerId="AD" clId="Web-{012D04B2-EA1C-D176-FEAB-E2DBD941E15A}" dt="2026-03-23T13:58:49.302" v="5" actId="14100"/>
          <ac:picMkLst>
            <pc:docMk/>
            <pc:sldMk cId="714628356" sldId="278"/>
            <ac:picMk id="3" creationId="{C6C6CF03-939E-38E8-05FF-6C36225D2853}"/>
          </ac:picMkLst>
        </pc:picChg>
        <pc:picChg chg="mod">
          <ac:chgData name="Sjoukje Mos" userId="S::s.mos@schoolenveiligheid.nl::8a2034ed-2a3a-40b7-a05c-f5be17309dcf" providerId="AD" clId="Web-{012D04B2-EA1C-D176-FEAB-E2DBD941E15A}" dt="2026-03-23T13:59:49.850" v="27" actId="1076"/>
          <ac:picMkLst>
            <pc:docMk/>
            <pc:sldMk cId="714628356" sldId="278"/>
            <ac:picMk id="9" creationId="{CA24C178-E4C1-3D98-9D1A-5038D27AB842}"/>
          </ac:picMkLst>
        </pc:picChg>
      </pc:sldChg>
      <pc:sldChg chg="add">
        <pc:chgData name="Sjoukje Mos" userId="S::s.mos@schoolenveiligheid.nl::8a2034ed-2a3a-40b7-a05c-f5be17309dcf" providerId="AD" clId="Web-{012D04B2-EA1C-D176-FEAB-E2DBD941E15A}" dt="2026-03-23T13:12:06.715" v="0"/>
        <pc:sldMkLst>
          <pc:docMk/>
          <pc:sldMk cId="336469112" sldId="429"/>
        </pc:sldMkLst>
      </pc:sldChg>
    </pc:docChg>
  </pc:docChgLst>
  <pc:docChgLst>
    <pc:chgData name="Melissa Bakker" userId="665ef293-4d1d-4c0a-9089-ea667eae3025" providerId="ADAL" clId="{FB4D27FB-4EA6-439F-9157-4C072F04B73F}"/>
    <pc:docChg chg="undo custSel addSld delSld modSld sldOrd">
      <pc:chgData name="Melissa Bakker" userId="665ef293-4d1d-4c0a-9089-ea667eae3025" providerId="ADAL" clId="{FB4D27FB-4EA6-439F-9157-4C072F04B73F}" dt="2026-03-23T14:04:25.365" v="1053" actId="20577"/>
      <pc:docMkLst>
        <pc:docMk/>
      </pc:docMkLst>
      <pc:sldChg chg="addSp modSp mod">
        <pc:chgData name="Melissa Bakker" userId="665ef293-4d1d-4c0a-9089-ea667eae3025" providerId="ADAL" clId="{FB4D27FB-4EA6-439F-9157-4C072F04B73F}" dt="2026-03-18T13:35:12.123" v="413" actId="1076"/>
        <pc:sldMkLst>
          <pc:docMk/>
          <pc:sldMk cId="381434001" sldId="263"/>
        </pc:sldMkLst>
        <pc:picChg chg="add mod">
          <ac:chgData name="Melissa Bakker" userId="665ef293-4d1d-4c0a-9089-ea667eae3025" providerId="ADAL" clId="{FB4D27FB-4EA6-439F-9157-4C072F04B73F}" dt="2026-03-18T13:35:12.123" v="413" actId="1076"/>
          <ac:picMkLst>
            <pc:docMk/>
            <pc:sldMk cId="381434001" sldId="263"/>
            <ac:picMk id="8" creationId="{C6614B12-0BE4-B264-10F5-0FA78E5FCE84}"/>
          </ac:picMkLst>
        </pc:picChg>
      </pc:sldChg>
      <pc:sldChg chg="modNotesTx">
        <pc:chgData name="Melissa Bakker" userId="665ef293-4d1d-4c0a-9089-ea667eae3025" providerId="ADAL" clId="{FB4D27FB-4EA6-439F-9157-4C072F04B73F}" dt="2026-03-23T12:54:13.145" v="496" actId="20577"/>
        <pc:sldMkLst>
          <pc:docMk/>
          <pc:sldMk cId="3759857742" sldId="264"/>
        </pc:sldMkLst>
      </pc:sldChg>
      <pc:sldChg chg="addSp delSp modSp mod">
        <pc:chgData name="Melissa Bakker" userId="665ef293-4d1d-4c0a-9089-ea667eae3025" providerId="ADAL" clId="{FB4D27FB-4EA6-439F-9157-4C072F04B73F}" dt="2026-03-09T15:05:03.691" v="232" actId="1076"/>
        <pc:sldMkLst>
          <pc:docMk/>
          <pc:sldMk cId="2757275810" sldId="267"/>
        </pc:sldMkLst>
        <pc:picChg chg="add mod">
          <ac:chgData name="Melissa Bakker" userId="665ef293-4d1d-4c0a-9089-ea667eae3025" providerId="ADAL" clId="{FB4D27FB-4EA6-439F-9157-4C072F04B73F}" dt="2026-03-09T15:05:03.691" v="232" actId="1076"/>
          <ac:picMkLst>
            <pc:docMk/>
            <pc:sldMk cId="2757275810" sldId="267"/>
            <ac:picMk id="12" creationId="{36D4A584-75C9-4B8C-AB58-C918809181B2}"/>
          </ac:picMkLst>
        </pc:picChg>
      </pc:sldChg>
      <pc:sldChg chg="modNotesTx">
        <pc:chgData name="Melissa Bakker" userId="665ef293-4d1d-4c0a-9089-ea667eae3025" providerId="ADAL" clId="{FB4D27FB-4EA6-439F-9157-4C072F04B73F}" dt="2026-03-09T14:49:21.631" v="16" actId="113"/>
        <pc:sldMkLst>
          <pc:docMk/>
          <pc:sldMk cId="3767195619" sldId="268"/>
        </pc:sldMkLst>
      </pc:sldChg>
      <pc:sldChg chg="modSp mod">
        <pc:chgData name="Melissa Bakker" userId="665ef293-4d1d-4c0a-9089-ea667eae3025" providerId="ADAL" clId="{FB4D27FB-4EA6-439F-9157-4C072F04B73F}" dt="2026-03-23T13:31:28.872" v="604" actId="20577"/>
        <pc:sldMkLst>
          <pc:docMk/>
          <pc:sldMk cId="421021257" sldId="271"/>
        </pc:sldMkLst>
        <pc:spChg chg="mod">
          <ac:chgData name="Melissa Bakker" userId="665ef293-4d1d-4c0a-9089-ea667eae3025" providerId="ADAL" clId="{FB4D27FB-4EA6-439F-9157-4C072F04B73F}" dt="2026-03-23T13:31:28.872" v="604" actId="20577"/>
          <ac:spMkLst>
            <pc:docMk/>
            <pc:sldMk cId="421021257" sldId="271"/>
            <ac:spMk id="2" creationId="{DE3606F8-8A9C-634C-3968-8EB27E0779D9}"/>
          </ac:spMkLst>
        </pc:spChg>
      </pc:sldChg>
      <pc:sldChg chg="addSp delSp modSp mod">
        <pc:chgData name="Melissa Bakker" userId="665ef293-4d1d-4c0a-9089-ea667eae3025" providerId="ADAL" clId="{FB4D27FB-4EA6-439F-9157-4C072F04B73F}" dt="2026-03-23T14:02:03.674" v="882" actId="20577"/>
        <pc:sldMkLst>
          <pc:docMk/>
          <pc:sldMk cId="862294145" sldId="274"/>
        </pc:sldMkLst>
        <pc:spChg chg="mod">
          <ac:chgData name="Melissa Bakker" userId="665ef293-4d1d-4c0a-9089-ea667eae3025" providerId="ADAL" clId="{FB4D27FB-4EA6-439F-9157-4C072F04B73F}" dt="2026-03-23T14:02:03.674" v="882" actId="20577"/>
          <ac:spMkLst>
            <pc:docMk/>
            <pc:sldMk cId="862294145" sldId="274"/>
            <ac:spMk id="12" creationId="{0C8C6801-19C9-F3DD-E248-6875BB16A0F6}"/>
          </ac:spMkLst>
        </pc:spChg>
        <pc:picChg chg="add mod">
          <ac:chgData name="Melissa Bakker" userId="665ef293-4d1d-4c0a-9089-ea667eae3025" providerId="ADAL" clId="{FB4D27FB-4EA6-439F-9157-4C072F04B73F}" dt="2026-03-09T14:43:31.069" v="8" actId="14100"/>
          <ac:picMkLst>
            <pc:docMk/>
            <pc:sldMk cId="862294145" sldId="274"/>
            <ac:picMk id="18" creationId="{D1143030-1545-49D4-BDF3-F5BE5B87E971}"/>
          </ac:picMkLst>
        </pc:picChg>
      </pc:sldChg>
      <pc:sldChg chg="addSp delSp modSp mod">
        <pc:chgData name="Melissa Bakker" userId="665ef293-4d1d-4c0a-9089-ea667eae3025" providerId="ADAL" clId="{FB4D27FB-4EA6-439F-9157-4C072F04B73F}" dt="2026-03-23T14:01:16.397" v="818" actId="14100"/>
        <pc:sldMkLst>
          <pc:docMk/>
          <pc:sldMk cId="3947250755" sldId="279"/>
        </pc:sldMkLst>
        <pc:spChg chg="del">
          <ac:chgData name="Melissa Bakker" userId="665ef293-4d1d-4c0a-9089-ea667eae3025" providerId="ADAL" clId="{FB4D27FB-4EA6-439F-9157-4C072F04B73F}" dt="2026-03-23T14:00:51.222" v="809" actId="478"/>
          <ac:spMkLst>
            <pc:docMk/>
            <pc:sldMk cId="3947250755" sldId="279"/>
            <ac:spMk id="8" creationId="{647869BE-DB94-4637-F8B9-9063A8D7BF35}"/>
          </ac:spMkLst>
        </pc:spChg>
        <pc:picChg chg="add mod">
          <ac:chgData name="Melissa Bakker" userId="665ef293-4d1d-4c0a-9089-ea667eae3025" providerId="ADAL" clId="{FB4D27FB-4EA6-439F-9157-4C072F04B73F}" dt="2026-03-23T14:01:16.397" v="818" actId="14100"/>
          <ac:picMkLst>
            <pc:docMk/>
            <pc:sldMk cId="3947250755" sldId="279"/>
            <ac:picMk id="3" creationId="{1D4634CC-32D8-FE41-A24F-693C4B9F7B0B}"/>
          </ac:picMkLst>
        </pc:picChg>
        <pc:picChg chg="del">
          <ac:chgData name="Melissa Bakker" userId="665ef293-4d1d-4c0a-9089-ea667eae3025" providerId="ADAL" clId="{FB4D27FB-4EA6-439F-9157-4C072F04B73F}" dt="2026-03-23T14:00:56.415" v="812" actId="478"/>
          <ac:picMkLst>
            <pc:docMk/>
            <pc:sldMk cId="3947250755" sldId="279"/>
            <ac:picMk id="6" creationId="{324B1BCF-869B-B5E4-2B20-73DD9CF53706}"/>
          </ac:picMkLst>
        </pc:picChg>
        <pc:picChg chg="del">
          <ac:chgData name="Melissa Bakker" userId="665ef293-4d1d-4c0a-9089-ea667eae3025" providerId="ADAL" clId="{FB4D27FB-4EA6-439F-9157-4C072F04B73F}" dt="2026-03-23T14:00:54.948" v="811" actId="478"/>
          <ac:picMkLst>
            <pc:docMk/>
            <pc:sldMk cId="3947250755" sldId="279"/>
            <ac:picMk id="10" creationId="{DECB2D52-3A50-1F15-0301-39E389BB263A}"/>
          </ac:picMkLst>
        </pc:picChg>
        <pc:picChg chg="del">
          <ac:chgData name="Melissa Bakker" userId="665ef293-4d1d-4c0a-9089-ea667eae3025" providerId="ADAL" clId="{FB4D27FB-4EA6-439F-9157-4C072F04B73F}" dt="2026-03-23T14:00:53.301" v="810" actId="478"/>
          <ac:picMkLst>
            <pc:docMk/>
            <pc:sldMk cId="3947250755" sldId="279"/>
            <ac:picMk id="12" creationId="{70B9E8B6-E15C-F725-1AD9-D3167CF8FB1D}"/>
          </ac:picMkLst>
        </pc:picChg>
      </pc:sldChg>
      <pc:sldChg chg="modSp mod">
        <pc:chgData name="Melissa Bakker" userId="665ef293-4d1d-4c0a-9089-ea667eae3025" providerId="ADAL" clId="{FB4D27FB-4EA6-439F-9157-4C072F04B73F}" dt="2026-03-09T15:22:09.514" v="271" actId="20577"/>
        <pc:sldMkLst>
          <pc:docMk/>
          <pc:sldMk cId="1398756792" sldId="401"/>
        </pc:sldMkLst>
        <pc:spChg chg="mod">
          <ac:chgData name="Melissa Bakker" userId="665ef293-4d1d-4c0a-9089-ea667eae3025" providerId="ADAL" clId="{FB4D27FB-4EA6-439F-9157-4C072F04B73F}" dt="2026-03-09T15:22:01.426" v="233" actId="1076"/>
          <ac:spMkLst>
            <pc:docMk/>
            <pc:sldMk cId="1398756792" sldId="401"/>
            <ac:spMk id="2" creationId="{00000000-0000-0000-0000-000000000000}"/>
          </ac:spMkLst>
        </pc:spChg>
        <pc:spChg chg="mod">
          <ac:chgData name="Melissa Bakker" userId="665ef293-4d1d-4c0a-9089-ea667eae3025" providerId="ADAL" clId="{FB4D27FB-4EA6-439F-9157-4C072F04B73F}" dt="2026-03-09T15:22:09.514" v="271" actId="20577"/>
          <ac:spMkLst>
            <pc:docMk/>
            <pc:sldMk cId="1398756792" sldId="401"/>
            <ac:spMk id="7" creationId="{617E8D4C-871B-F15B-F61A-B5AA9FA7B825}"/>
          </ac:spMkLst>
        </pc:spChg>
      </pc:sldChg>
      <pc:sldChg chg="addSp modSp mod">
        <pc:chgData name="Melissa Bakker" userId="665ef293-4d1d-4c0a-9089-ea667eae3025" providerId="ADAL" clId="{FB4D27FB-4EA6-439F-9157-4C072F04B73F}" dt="2026-03-18T13:33:41.042" v="409" actId="1076"/>
        <pc:sldMkLst>
          <pc:docMk/>
          <pc:sldMk cId="1816710158" sldId="402"/>
        </pc:sldMkLst>
        <pc:spChg chg="mod">
          <ac:chgData name="Melissa Bakker" userId="665ef293-4d1d-4c0a-9089-ea667eae3025" providerId="ADAL" clId="{FB4D27FB-4EA6-439F-9157-4C072F04B73F}" dt="2026-03-18T13:33:27.279" v="403" actId="1076"/>
          <ac:spMkLst>
            <pc:docMk/>
            <pc:sldMk cId="1816710158" sldId="402"/>
            <ac:spMk id="2" creationId="{D2CD9CDA-9229-D1ED-F023-77DCB4F7B9A7}"/>
          </ac:spMkLst>
        </pc:spChg>
        <pc:spChg chg="mod">
          <ac:chgData name="Melissa Bakker" userId="665ef293-4d1d-4c0a-9089-ea667eae3025" providerId="ADAL" clId="{FB4D27FB-4EA6-439F-9157-4C072F04B73F}" dt="2026-03-18T13:33:32.921" v="404" actId="20577"/>
          <ac:spMkLst>
            <pc:docMk/>
            <pc:sldMk cId="1816710158" sldId="402"/>
            <ac:spMk id="8" creationId="{C20D97AE-1B55-F95A-492C-40ABD5DEE17D}"/>
          </ac:spMkLst>
        </pc:spChg>
        <pc:picChg chg="add mod">
          <ac:chgData name="Melissa Bakker" userId="665ef293-4d1d-4c0a-9089-ea667eae3025" providerId="ADAL" clId="{FB4D27FB-4EA6-439F-9157-4C072F04B73F}" dt="2026-03-18T13:33:41.042" v="409" actId="1076"/>
          <ac:picMkLst>
            <pc:docMk/>
            <pc:sldMk cId="1816710158" sldId="402"/>
            <ac:picMk id="6" creationId="{6902F9DA-F4E0-40DB-90B5-E91356EBD9A6}"/>
          </ac:picMkLst>
        </pc:picChg>
      </pc:sldChg>
      <pc:sldChg chg="del">
        <pc:chgData name="Melissa Bakker" userId="665ef293-4d1d-4c0a-9089-ea667eae3025" providerId="ADAL" clId="{FB4D27FB-4EA6-439F-9157-4C072F04B73F}" dt="2026-03-23T13:19:12.844" v="574" actId="2696"/>
        <pc:sldMkLst>
          <pc:docMk/>
          <pc:sldMk cId="4215909146" sldId="404"/>
        </pc:sldMkLst>
      </pc:sldChg>
      <pc:sldChg chg="add del">
        <pc:chgData name="Melissa Bakker" userId="665ef293-4d1d-4c0a-9089-ea667eae3025" providerId="ADAL" clId="{FB4D27FB-4EA6-439F-9157-4C072F04B73F}" dt="2026-03-23T13:32:22.143" v="605" actId="2696"/>
        <pc:sldMkLst>
          <pc:docMk/>
          <pc:sldMk cId="119958862" sldId="405"/>
        </pc:sldMkLst>
      </pc:sldChg>
      <pc:sldChg chg="modSp mod ord modNotesTx">
        <pc:chgData name="Melissa Bakker" userId="665ef293-4d1d-4c0a-9089-ea667eae3025" providerId="ADAL" clId="{FB4D27FB-4EA6-439F-9157-4C072F04B73F}" dt="2026-03-23T13:27:07.078" v="576"/>
        <pc:sldMkLst>
          <pc:docMk/>
          <pc:sldMk cId="1733331599" sldId="417"/>
        </pc:sldMkLst>
        <pc:spChg chg="mod">
          <ac:chgData name="Melissa Bakker" userId="665ef293-4d1d-4c0a-9089-ea667eae3025" providerId="ADAL" clId="{FB4D27FB-4EA6-439F-9157-4C072F04B73F}" dt="2026-03-09T15:01:10.616" v="227" actId="20577"/>
          <ac:spMkLst>
            <pc:docMk/>
            <pc:sldMk cId="1733331599" sldId="417"/>
            <ac:spMk id="3" creationId="{4501B1BE-F321-6ECD-E708-D85F8E4D2CDD}"/>
          </ac:spMkLst>
        </pc:spChg>
      </pc:sldChg>
      <pc:sldChg chg="modSp mod modNotesTx">
        <pc:chgData name="Melissa Bakker" userId="665ef293-4d1d-4c0a-9089-ea667eae3025" providerId="ADAL" clId="{FB4D27FB-4EA6-439F-9157-4C072F04B73F}" dt="2026-03-11T14:17:11.126" v="401" actId="20577"/>
        <pc:sldMkLst>
          <pc:docMk/>
          <pc:sldMk cId="3130003823" sldId="418"/>
        </pc:sldMkLst>
        <pc:spChg chg="mod">
          <ac:chgData name="Melissa Bakker" userId="665ef293-4d1d-4c0a-9089-ea667eae3025" providerId="ADAL" clId="{FB4D27FB-4EA6-439F-9157-4C072F04B73F}" dt="2026-03-11T14:17:11.126" v="401" actId="20577"/>
          <ac:spMkLst>
            <pc:docMk/>
            <pc:sldMk cId="3130003823" sldId="418"/>
            <ac:spMk id="3" creationId="{D33D35E1-D186-7047-0C7C-07AAB8B29129}"/>
          </ac:spMkLst>
        </pc:spChg>
        <pc:spChg chg="mod">
          <ac:chgData name="Melissa Bakker" userId="665ef293-4d1d-4c0a-9089-ea667eae3025" providerId="ADAL" clId="{FB4D27FB-4EA6-439F-9157-4C072F04B73F}" dt="2026-03-11T14:17:06.781" v="399" actId="1076"/>
          <ac:spMkLst>
            <pc:docMk/>
            <pc:sldMk cId="3130003823" sldId="418"/>
            <ac:spMk id="5" creationId="{04BFFB58-0751-0B65-6207-25D243BDE997}"/>
          </ac:spMkLst>
        </pc:spChg>
      </pc:sldChg>
      <pc:sldChg chg="modNotesTx">
        <pc:chgData name="Melissa Bakker" userId="665ef293-4d1d-4c0a-9089-ea667eae3025" providerId="ADAL" clId="{FB4D27FB-4EA6-439F-9157-4C072F04B73F}" dt="2026-03-09T14:51:18.766" v="171" actId="20577"/>
        <pc:sldMkLst>
          <pc:docMk/>
          <pc:sldMk cId="3586223083" sldId="419"/>
        </pc:sldMkLst>
      </pc:sldChg>
      <pc:sldChg chg="modNotesTx">
        <pc:chgData name="Melissa Bakker" userId="665ef293-4d1d-4c0a-9089-ea667eae3025" providerId="ADAL" clId="{FB4D27FB-4EA6-439F-9157-4C072F04B73F}" dt="2026-03-09T14:51:35.182" v="177" actId="20577"/>
        <pc:sldMkLst>
          <pc:docMk/>
          <pc:sldMk cId="3097554785" sldId="420"/>
        </pc:sldMkLst>
      </pc:sldChg>
      <pc:sldChg chg="add del">
        <pc:chgData name="Melissa Bakker" userId="665ef293-4d1d-4c0a-9089-ea667eae3025" providerId="ADAL" clId="{FB4D27FB-4EA6-439F-9157-4C072F04B73F}" dt="2026-03-23T13:32:25.142" v="606" actId="2696"/>
        <pc:sldMkLst>
          <pc:docMk/>
          <pc:sldMk cId="2568478054" sldId="422"/>
        </pc:sldMkLst>
      </pc:sldChg>
      <pc:sldChg chg="addSp delSp modSp add mod">
        <pc:chgData name="Melissa Bakker" userId="665ef293-4d1d-4c0a-9089-ea667eae3025" providerId="ADAL" clId="{FB4D27FB-4EA6-439F-9157-4C072F04B73F}" dt="2026-03-10T14:52:24.881" v="280" actId="478"/>
        <pc:sldMkLst>
          <pc:docMk/>
          <pc:sldMk cId="4102932023" sldId="423"/>
        </pc:sldMkLst>
      </pc:sldChg>
      <pc:sldChg chg="add">
        <pc:chgData name="Melissa Bakker" userId="665ef293-4d1d-4c0a-9089-ea667eae3025" providerId="ADAL" clId="{FB4D27FB-4EA6-439F-9157-4C072F04B73F}" dt="2026-03-10T14:52:40.751" v="281"/>
        <pc:sldMkLst>
          <pc:docMk/>
          <pc:sldMk cId="1711406284" sldId="424"/>
        </pc:sldMkLst>
      </pc:sldChg>
      <pc:sldChg chg="add setBg modNotesTx">
        <pc:chgData name="Melissa Bakker" userId="665ef293-4d1d-4c0a-9089-ea667eae3025" providerId="ADAL" clId="{FB4D27FB-4EA6-439F-9157-4C072F04B73F}" dt="2026-03-11T13:38:56.277" v="369"/>
        <pc:sldMkLst>
          <pc:docMk/>
          <pc:sldMk cId="165892869" sldId="425"/>
        </pc:sldMkLst>
      </pc:sldChg>
      <pc:sldChg chg="modSp add mod">
        <pc:chgData name="Melissa Bakker" userId="665ef293-4d1d-4c0a-9089-ea667eae3025" providerId="ADAL" clId="{FB4D27FB-4EA6-439F-9157-4C072F04B73F}" dt="2026-03-11T14:16:13.277" v="396" actId="20577"/>
        <pc:sldMkLst>
          <pc:docMk/>
          <pc:sldMk cId="332630676" sldId="426"/>
        </pc:sldMkLst>
        <pc:spChg chg="mod">
          <ac:chgData name="Melissa Bakker" userId="665ef293-4d1d-4c0a-9089-ea667eae3025" providerId="ADAL" clId="{FB4D27FB-4EA6-439F-9157-4C072F04B73F}" dt="2026-03-11T14:16:13.277" v="396" actId="20577"/>
          <ac:spMkLst>
            <pc:docMk/>
            <pc:sldMk cId="332630676" sldId="426"/>
            <ac:spMk id="2" creationId="{C8C24031-5F15-FF6B-003B-D8128690DD8E}"/>
          </ac:spMkLst>
        </pc:spChg>
      </pc:sldChg>
      <pc:sldChg chg="addSp add">
        <pc:chgData name="Melissa Bakker" userId="665ef293-4d1d-4c0a-9089-ea667eae3025" providerId="ADAL" clId="{FB4D27FB-4EA6-439F-9157-4C072F04B73F}" dt="2026-03-23T12:57:27.980" v="498"/>
        <pc:sldMkLst>
          <pc:docMk/>
          <pc:sldMk cId="114267698" sldId="427"/>
        </pc:sldMkLst>
        <pc:picChg chg="add">
          <ac:chgData name="Melissa Bakker" userId="665ef293-4d1d-4c0a-9089-ea667eae3025" providerId="ADAL" clId="{FB4D27FB-4EA6-439F-9157-4C072F04B73F}" dt="2026-03-23T12:57:27.980" v="498"/>
          <ac:picMkLst>
            <pc:docMk/>
            <pc:sldMk cId="114267698" sldId="427"/>
            <ac:picMk id="1026" creationId="{8D281035-0A8C-E530-2FB5-E83DD72B229F}"/>
          </ac:picMkLst>
        </pc:picChg>
      </pc:sldChg>
      <pc:sldChg chg="addSp delSp modSp add mod">
        <pc:chgData name="Melissa Bakker" userId="665ef293-4d1d-4c0a-9089-ea667eae3025" providerId="ADAL" clId="{FB4D27FB-4EA6-439F-9157-4C072F04B73F}" dt="2026-03-23T14:00:25.488" v="806" actId="14100"/>
        <pc:sldMkLst>
          <pc:docMk/>
          <pc:sldMk cId="3191201056" sldId="428"/>
        </pc:sldMkLst>
        <pc:spChg chg="mod">
          <ac:chgData name="Melissa Bakker" userId="665ef293-4d1d-4c0a-9089-ea667eae3025" providerId="ADAL" clId="{FB4D27FB-4EA6-439F-9157-4C072F04B73F}" dt="2026-03-23T12:58:17.293" v="538" actId="20577"/>
          <ac:spMkLst>
            <pc:docMk/>
            <pc:sldMk cId="3191201056" sldId="428"/>
            <ac:spMk id="2" creationId="{94983053-16C2-9853-C0DF-184427DDEC17}"/>
          </ac:spMkLst>
        </pc:spChg>
        <pc:spChg chg="del mod">
          <ac:chgData name="Melissa Bakker" userId="665ef293-4d1d-4c0a-9089-ea667eae3025" providerId="ADAL" clId="{FB4D27FB-4EA6-439F-9157-4C072F04B73F}" dt="2026-03-23T12:57:44.612" v="501" actId="478"/>
          <ac:spMkLst>
            <pc:docMk/>
            <pc:sldMk cId="3191201056" sldId="428"/>
            <ac:spMk id="3" creationId="{09893776-A01D-4628-E2CD-64041F0F1A0E}"/>
          </ac:spMkLst>
        </pc:spChg>
        <pc:spChg chg="add del mod">
          <ac:chgData name="Melissa Bakker" userId="665ef293-4d1d-4c0a-9089-ea667eae3025" providerId="ADAL" clId="{FB4D27FB-4EA6-439F-9157-4C072F04B73F}" dt="2026-03-23T12:57:51.887" v="504"/>
          <ac:spMkLst>
            <pc:docMk/>
            <pc:sldMk cId="3191201056" sldId="428"/>
            <ac:spMk id="7" creationId="{0FC7E12B-E6E1-4BA3-D2E8-AB3E22E721A6}"/>
          </ac:spMkLst>
        </pc:spChg>
        <pc:spChg chg="add del mod">
          <ac:chgData name="Melissa Bakker" userId="665ef293-4d1d-4c0a-9089-ea667eae3025" providerId="ADAL" clId="{FB4D27FB-4EA6-439F-9157-4C072F04B73F}" dt="2026-03-23T13:00:48.111" v="546"/>
          <ac:spMkLst>
            <pc:docMk/>
            <pc:sldMk cId="3191201056" sldId="428"/>
            <ac:spMk id="10" creationId="{DA611E14-0F53-4ABD-E96D-5C8766D9AADF}"/>
          </ac:spMkLst>
        </pc:spChg>
        <pc:spChg chg="add mod">
          <ac:chgData name="Melissa Bakker" userId="665ef293-4d1d-4c0a-9089-ea667eae3025" providerId="ADAL" clId="{FB4D27FB-4EA6-439F-9157-4C072F04B73F}" dt="2026-03-23T14:00:25.488" v="806" actId="14100"/>
          <ac:spMkLst>
            <pc:docMk/>
            <pc:sldMk cId="3191201056" sldId="428"/>
            <ac:spMk id="12" creationId="{38647E17-8E5A-D92A-22E8-F122A38C15A8}"/>
          </ac:spMkLst>
        </pc:spChg>
        <pc:picChg chg="del">
          <ac:chgData name="Melissa Bakker" userId="665ef293-4d1d-4c0a-9089-ea667eae3025" providerId="ADAL" clId="{FB4D27FB-4EA6-439F-9157-4C072F04B73F}" dt="2026-03-23T13:00:29.646" v="543" actId="21"/>
          <ac:picMkLst>
            <pc:docMk/>
            <pc:sldMk cId="3191201056" sldId="428"/>
            <ac:picMk id="6" creationId="{F4FA7A1E-E089-6829-7F0F-5EE2967F6447}"/>
          </ac:picMkLst>
        </pc:picChg>
        <pc:picChg chg="add del mod">
          <ac:chgData name="Melissa Bakker" userId="665ef293-4d1d-4c0a-9089-ea667eae3025" providerId="ADAL" clId="{FB4D27FB-4EA6-439F-9157-4C072F04B73F}" dt="2026-03-23T13:00:40.359" v="545" actId="21"/>
          <ac:picMkLst>
            <pc:docMk/>
            <pc:sldMk cId="3191201056" sldId="428"/>
            <ac:picMk id="8" creationId="{C76EC7AC-835A-4676-B98D-8D7E2E4AEF06}"/>
          </ac:picMkLst>
        </pc:picChg>
        <pc:picChg chg="add mod">
          <ac:chgData name="Melissa Bakker" userId="665ef293-4d1d-4c0a-9089-ea667eae3025" providerId="ADAL" clId="{FB4D27FB-4EA6-439F-9157-4C072F04B73F}" dt="2026-03-23T13:14:31.356" v="573" actId="1076"/>
          <ac:picMkLst>
            <pc:docMk/>
            <pc:sldMk cId="3191201056" sldId="428"/>
            <ac:picMk id="11" creationId="{4AFD2C8B-9254-7954-58CF-A1369E2C379C}"/>
          </ac:picMkLst>
        </pc:picChg>
      </pc:sldChg>
      <pc:sldChg chg="del">
        <pc:chgData name="Melissa Bakker" userId="665ef293-4d1d-4c0a-9089-ea667eae3025" providerId="ADAL" clId="{FB4D27FB-4EA6-439F-9157-4C072F04B73F}" dt="2026-03-23T14:00:41.841" v="807" actId="2696"/>
        <pc:sldMkLst>
          <pc:docMk/>
          <pc:sldMk cId="336469112" sldId="429"/>
        </pc:sldMkLst>
      </pc:sldChg>
      <pc:sldChg chg="delSp modSp add mod ord modNotesTx">
        <pc:chgData name="Melissa Bakker" userId="665ef293-4d1d-4c0a-9089-ea667eae3025" providerId="ADAL" clId="{FB4D27FB-4EA6-439F-9157-4C072F04B73F}" dt="2026-03-23T14:04:25.365" v="1053" actId="20577"/>
        <pc:sldMkLst>
          <pc:docMk/>
          <pc:sldMk cId="3607278708" sldId="430"/>
        </pc:sldMkLst>
        <pc:spChg chg="del">
          <ac:chgData name="Melissa Bakker" userId="665ef293-4d1d-4c0a-9089-ea667eae3025" providerId="ADAL" clId="{FB4D27FB-4EA6-439F-9157-4C072F04B73F}" dt="2026-03-23T13:29:32.869" v="578" actId="478"/>
          <ac:spMkLst>
            <pc:docMk/>
            <pc:sldMk cId="3607278708" sldId="430"/>
            <ac:spMk id="17" creationId="{57194934-75AD-2350-D2FF-50AA05AADD4E}"/>
          </ac:spMkLst>
        </pc:spChg>
        <pc:spChg chg="mod">
          <ac:chgData name="Melissa Bakker" userId="665ef293-4d1d-4c0a-9089-ea667eae3025" providerId="ADAL" clId="{FB4D27FB-4EA6-439F-9157-4C072F04B73F}" dt="2026-03-23T14:03:45.962" v="1007" actId="20577"/>
          <ac:spMkLst>
            <pc:docMk/>
            <pc:sldMk cId="3607278708" sldId="430"/>
            <ac:spMk id="22" creationId="{F7DD42E5-40CA-C0F6-454E-0D79EFA2953B}"/>
          </ac:spMkLst>
        </pc:spChg>
        <pc:spChg chg="mod">
          <ac:chgData name="Melissa Bakker" userId="665ef293-4d1d-4c0a-9089-ea667eae3025" providerId="ADAL" clId="{FB4D27FB-4EA6-439F-9157-4C072F04B73F}" dt="2026-03-23T14:04:08.986" v="1009" actId="20577"/>
          <ac:spMkLst>
            <pc:docMk/>
            <pc:sldMk cId="3607278708" sldId="430"/>
            <ac:spMk id="25" creationId="{B583E034-72F1-4819-41F0-4A9B69F3EB51}"/>
          </ac:spMkLst>
        </pc:spChg>
        <pc:spChg chg="del">
          <ac:chgData name="Melissa Bakker" userId="665ef293-4d1d-4c0a-9089-ea667eae3025" providerId="ADAL" clId="{FB4D27FB-4EA6-439F-9157-4C072F04B73F}" dt="2026-03-23T13:29:34.535" v="579" actId="478"/>
          <ac:spMkLst>
            <pc:docMk/>
            <pc:sldMk cId="3607278708" sldId="430"/>
            <ac:spMk id="26" creationId="{2B07C427-D774-12E4-FDD0-0A7F00A3B4D4}"/>
          </ac:spMkLst>
        </pc:spChg>
        <pc:spChg chg="mod">
          <ac:chgData name="Melissa Bakker" userId="665ef293-4d1d-4c0a-9089-ea667eae3025" providerId="ADAL" clId="{FB4D27FB-4EA6-439F-9157-4C072F04B73F}" dt="2026-03-23T14:04:25.365" v="1053" actId="20577"/>
          <ac:spMkLst>
            <pc:docMk/>
            <pc:sldMk cId="3607278708" sldId="430"/>
            <ac:spMk id="27" creationId="{04863D47-4095-F72F-EE48-5AEF686BBAEB}"/>
          </ac:spMkLst>
        </pc:spChg>
        <pc:spChg chg="del">
          <ac:chgData name="Melissa Bakker" userId="665ef293-4d1d-4c0a-9089-ea667eae3025" providerId="ADAL" clId="{FB4D27FB-4EA6-439F-9157-4C072F04B73F}" dt="2026-03-23T13:29:36.316" v="580" actId="478"/>
          <ac:spMkLst>
            <pc:docMk/>
            <pc:sldMk cId="3607278708" sldId="430"/>
            <ac:spMk id="28" creationId="{C3990CE8-72D1-C77F-BD01-19EC8358C966}"/>
          </ac:spMkLst>
        </pc:spChg>
      </pc:sldChg>
    </pc:docChg>
  </pc:docChgLst>
</pc:chgInfo>
</file>

<file path=ppt/comments/modernComment_116_2A985D04.xml><?xml version="1.0" encoding="utf-8"?>
<p188:cmLst xmlns:a="http://schemas.openxmlformats.org/drawingml/2006/main" xmlns:r="http://schemas.openxmlformats.org/officeDocument/2006/relationships" xmlns:p188="http://schemas.microsoft.com/office/powerpoint/2018/8/main">
  <p188:cm id="{1E1DFF0E-2743-4BA6-A952-F6C8F8263860}" authorId="{26B03127-68AD-499E-6CE7-006C521820F9}" created="2026-03-23T12:53:32.132">
    <ac:deMkLst xmlns:ac="http://schemas.microsoft.com/office/drawing/2013/main/command">
      <pc:docMk xmlns:pc="http://schemas.microsoft.com/office/powerpoint/2013/main/command"/>
      <pc:sldMk xmlns:pc="http://schemas.microsoft.com/office/powerpoint/2013/main/command" cId="714628356" sldId="278"/>
      <ac:picMk id="8" creationId="{3ACE1CFF-D9EE-DE0C-6202-C5D7D596C908}"/>
    </ac:deMkLst>
    <p188:txBody>
      <a:bodyPr/>
      <a:lstStyle/>
      <a:p>
        <a:r>
          <a:rPr lang="nl-NL"/>
          <a:t>[@Sjoukje Mos]  voeg jij jouw foto toe? + thema’s?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32738-31B9-4253-8013-800BC5A4E42D}" type="datetimeFigureOut">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89C189-D0E7-430E-A42D-0F7617E8718C}" type="slidenum">
              <a:t>‹#›</a:t>
            </a:fld>
            <a:endParaRPr lang="en-US"/>
          </a:p>
        </p:txBody>
      </p:sp>
    </p:spTree>
    <p:extLst>
      <p:ext uri="{BB962C8B-B14F-4D97-AF65-F5344CB8AC3E}">
        <p14:creationId xmlns:p14="http://schemas.microsoft.com/office/powerpoint/2010/main" val="271541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5</a:t>
            </a:fld>
            <a:endParaRPr lang="nl-NL"/>
          </a:p>
        </p:txBody>
      </p:sp>
    </p:spTree>
    <p:extLst>
      <p:ext uri="{BB962C8B-B14F-4D97-AF65-F5344CB8AC3E}">
        <p14:creationId xmlns:p14="http://schemas.microsoft.com/office/powerpoint/2010/main" val="1383154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E1E0D-8D9E-F71E-F884-6724C54D888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B30FB9-9AAC-E732-19D7-E98DCFD416E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84EA73F-72A9-B2AC-C21F-3ADDC3C124A1}"/>
              </a:ext>
            </a:extLst>
          </p:cNvPr>
          <p:cNvSpPr>
            <a:spLocks noGrp="1"/>
          </p:cNvSpPr>
          <p:nvPr>
            <p:ph type="body" idx="1"/>
          </p:nvPr>
        </p:nvSpPr>
        <p:spPr/>
        <p:txBody>
          <a:bodyPr/>
          <a:lstStyle/>
          <a:p>
            <a:endParaRPr lang="nl-NL"/>
          </a:p>
          <a:p>
            <a:r>
              <a:rPr lang="nl-NL"/>
              <a:t>Het Spinoza Lyceum is een school voor mavo, havo en vwo en heeft zowel een islamitische als een </a:t>
            </a:r>
          </a:p>
          <a:p>
            <a:r>
              <a:rPr lang="nl-NL"/>
              <a:t>joodse gemeenschap. Deze groepen worden vanuit de maatschappij meer tegenover elkaar gezet, aldus </a:t>
            </a:r>
          </a:p>
          <a:p>
            <a:r>
              <a:rPr lang="nl-NL"/>
              <a:t>Hinke. “En we zien dus ook dat sommige leerlingen vrij mondig zijn geworden en snel hun - niet </a:t>
            </a:r>
          </a:p>
          <a:p>
            <a:r>
              <a:rPr lang="nl-NL"/>
              <a:t>altijd genuanceerde - mening uiten, waarna er vaak ook geen ruimte meer is voor discussie of wordt </a:t>
            </a:r>
          </a:p>
          <a:p>
            <a:r>
              <a:rPr lang="nl-NL"/>
              <a:t>geluisterd naar de ander. Dit kan leiden tot meer spanningen op school.” Ook leidt het er volgens </a:t>
            </a:r>
          </a:p>
          <a:p>
            <a:r>
              <a:rPr lang="nl-NL"/>
              <a:t>Hinke toe dat bepaalde leerlingen zich terugtrekken en niets meer durven te zeggen of bijvoorbeeld </a:t>
            </a:r>
          </a:p>
          <a:p>
            <a:r>
              <a:rPr lang="nl-NL"/>
              <a:t>niet meer met een davidster naar school durven te komen. “Dit werkt negatief door op de sfeer binnen </a:t>
            </a:r>
          </a:p>
          <a:p>
            <a:r>
              <a:rPr lang="nl-NL"/>
              <a:t>de school, het gevoel van veiligheid, het welbevinden van leerlingen en het tot leren komen.”</a:t>
            </a:r>
          </a:p>
          <a:p>
            <a:endParaRPr lang="nl-NL"/>
          </a:p>
          <a:p>
            <a:endParaRPr lang="nl-NL"/>
          </a:p>
          <a:p>
            <a:endParaRPr lang="nl-NL"/>
          </a:p>
          <a:p>
            <a:endParaRPr lang="nl-NL"/>
          </a:p>
          <a:p>
            <a:r>
              <a:rPr lang="nl-NL" err="1"/>
              <a:t>Burgerschsapsopdrahcht</a:t>
            </a:r>
            <a:r>
              <a:rPr lang="nl-NL"/>
              <a:t>: leerlingen helpen zich te ontwikkelen tot kritisch denkende burgers met een open houding, die goed </a:t>
            </a:r>
          </a:p>
          <a:p>
            <a:r>
              <a:rPr lang="nl-NL"/>
              <a:t>kunnen samenleven in en kunnen bijdragen aan onze pluriforme, democratische maatschappij.</a:t>
            </a:r>
          </a:p>
          <a:p>
            <a:endParaRPr lang="nl-NL"/>
          </a:p>
        </p:txBody>
      </p:sp>
      <p:sp>
        <p:nvSpPr>
          <p:cNvPr id="4" name="Tijdelijke aanduiding voor dianummer 3">
            <a:extLst>
              <a:ext uri="{FF2B5EF4-FFF2-40B4-BE49-F238E27FC236}">
                <a16:creationId xmlns:a16="http://schemas.microsoft.com/office/drawing/2014/main" id="{CB0339B5-05DB-E0F0-50B7-59ED58576B65}"/>
              </a:ext>
            </a:extLst>
          </p:cNvPr>
          <p:cNvSpPr>
            <a:spLocks noGrp="1"/>
          </p:cNvSpPr>
          <p:nvPr>
            <p:ph type="sldNum" sz="quarter" idx="5"/>
          </p:nvPr>
        </p:nvSpPr>
        <p:spPr/>
        <p:txBody>
          <a:bodyPr/>
          <a:lstStyle/>
          <a:p>
            <a:fld id="{3C89C189-D0E7-430E-A42D-0F7617E8718C}" type="slidenum">
              <a:rPr lang="nl-NL" smtClean="0"/>
              <a:t>14</a:t>
            </a:fld>
            <a:endParaRPr lang="nl-NL"/>
          </a:p>
        </p:txBody>
      </p:sp>
    </p:spTree>
    <p:extLst>
      <p:ext uri="{BB962C8B-B14F-4D97-AF65-F5344CB8AC3E}">
        <p14:creationId xmlns:p14="http://schemas.microsoft.com/office/powerpoint/2010/main" val="2770959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F75BE-F912-A88A-43ED-B9D26785CE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15262E1-89C6-7234-B733-BEF9562A4A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5CB583-80C3-CE1A-DE4D-FD8A5A6E735B}"/>
              </a:ext>
            </a:extLst>
          </p:cNvPr>
          <p:cNvSpPr>
            <a:spLocks noGrp="1"/>
          </p:cNvSpPr>
          <p:nvPr>
            <p:ph type="body" idx="1"/>
          </p:nvPr>
        </p:nvSpPr>
        <p:spPr/>
        <p:txBody>
          <a:bodyPr/>
          <a:lstStyle/>
          <a:p>
            <a:r>
              <a:rPr lang="nl-NL"/>
              <a:t>1. Schoolverbondenheid en betrokkenheid</a:t>
            </a:r>
          </a:p>
          <a:p>
            <a:r>
              <a:rPr lang="nl-NL"/>
              <a:t>Dit houdt in dat leerlingen en medewerkers zich thuis en welkom voelen binnen de school. En dat zij zich onderdeel voelen van de schoolgemeenschap. Ook betekent het dat leerlingen en medewerkers voelen dat ze steun en zorg krijgen van de mensen op school, dat ze participeren in het schoolleven en dat ze zich positief verbonden voelen met de school.</a:t>
            </a:r>
          </a:p>
          <a:p>
            <a:endParaRPr lang="nl-NL"/>
          </a:p>
          <a:p>
            <a:r>
              <a:rPr lang="nl-NL"/>
              <a:t>2. Interpersoonlijke relaties</a:t>
            </a:r>
          </a:p>
          <a:p>
            <a:r>
              <a:rPr lang="nl-NL"/>
              <a:t>Interpersoonlijke relaties verwijzen naar relaties tussen leraren en leerlingen en tussen leerlingen onderling. Ondersteunende relaties kenmerken zich door steun, warmte en empathie en respect voor diversiteit.</a:t>
            </a:r>
          </a:p>
          <a:p>
            <a:endParaRPr lang="nl-NL"/>
          </a:p>
          <a:p>
            <a:r>
              <a:rPr lang="nl-NL"/>
              <a:t>Relatie tussen leraar en leerling</a:t>
            </a:r>
          </a:p>
          <a:p>
            <a:r>
              <a:rPr lang="nl-NL"/>
              <a:t>Een warme relatie tussen leraar en leerling bevordert pro-sociaal gedrag en vermindert pestgedrag. Ook voelen leerlingen die een goede relatie hebben met hun leraar zich meer thuis op school.</a:t>
            </a:r>
          </a:p>
          <a:p>
            <a:endParaRPr lang="nl-NL"/>
          </a:p>
          <a:p>
            <a:r>
              <a:rPr lang="nl-NL"/>
              <a:t>Relatie tussen leerlingen onderling</a:t>
            </a:r>
          </a:p>
          <a:p>
            <a:r>
              <a:rPr lang="nl-NL"/>
              <a:t>In klassen waar positieve sociale relaties heersen, bieden leerlingen elkaar meer sociale steun en komt minder pestgedrag voor.</a:t>
            </a:r>
          </a:p>
          <a:p>
            <a:endParaRPr lang="nl-NL"/>
          </a:p>
          <a:p>
            <a:r>
              <a:rPr lang="nl-NL"/>
              <a:t>3. Sociale normen en regels</a:t>
            </a:r>
          </a:p>
          <a:p>
            <a:r>
              <a:rPr lang="nl-NL"/>
              <a:t>Het is van belang dat het duidelijke en rechtvaardige regels zijn, die iedereen op school consequent toepast. Op die manier zorgen sociale normen en regels voor veiligheid op school. De focus moet daarbij liggen op het benadrukken van positief gedrag en verbinding, en niet op bestraffend optreden.</a:t>
            </a:r>
          </a:p>
          <a:p>
            <a:endParaRPr lang="nl-NL"/>
          </a:p>
          <a:p>
            <a:r>
              <a:rPr lang="nl-NL"/>
              <a:t>4. Leiderschap</a:t>
            </a:r>
          </a:p>
          <a:p>
            <a:r>
              <a:rPr lang="nl-NL"/>
              <a:t>De schoolleider werkt aan een gezamenlijke visie die duidelijk is voor al het schoolpersoneel. En verzekert daarbij ondersteuning tijdens de implementatie van de schoolvisie.</a:t>
            </a:r>
          </a:p>
          <a:p>
            <a:endParaRPr lang="nl-NL"/>
          </a:p>
          <a:p>
            <a:r>
              <a:rPr lang="nl-NL"/>
              <a:t>5. Professionele relaties in het team</a:t>
            </a:r>
          </a:p>
          <a:p>
            <a:r>
              <a:rPr lang="nl-NL"/>
              <a:t>Dit gaat om: de kwaliteit van de relaties onder het personeel, het gezamenlijk werken en leren en wederzijdse ondersteuning.</a:t>
            </a:r>
          </a:p>
          <a:p>
            <a:endParaRPr lang="nl-NL"/>
          </a:p>
        </p:txBody>
      </p:sp>
      <p:sp>
        <p:nvSpPr>
          <p:cNvPr id="4" name="Tijdelijke aanduiding voor dianummer 3">
            <a:extLst>
              <a:ext uri="{FF2B5EF4-FFF2-40B4-BE49-F238E27FC236}">
                <a16:creationId xmlns:a16="http://schemas.microsoft.com/office/drawing/2014/main" id="{0C0162AF-4BD0-C260-9305-091EA74168D0}"/>
              </a:ext>
            </a:extLst>
          </p:cNvPr>
          <p:cNvSpPr>
            <a:spLocks noGrp="1"/>
          </p:cNvSpPr>
          <p:nvPr>
            <p:ph type="sldNum" sz="quarter" idx="5"/>
          </p:nvPr>
        </p:nvSpPr>
        <p:spPr/>
        <p:txBody>
          <a:bodyPr/>
          <a:lstStyle/>
          <a:p>
            <a:fld id="{3C89C189-D0E7-430E-A42D-0F7617E8718C}" type="slidenum">
              <a:rPr lang="nl-NL" smtClean="0"/>
              <a:t>15</a:t>
            </a:fld>
            <a:endParaRPr lang="nl-NL"/>
          </a:p>
        </p:txBody>
      </p:sp>
    </p:spTree>
    <p:extLst>
      <p:ext uri="{BB962C8B-B14F-4D97-AF65-F5344CB8AC3E}">
        <p14:creationId xmlns:p14="http://schemas.microsoft.com/office/powerpoint/2010/main" val="482173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B0622-5B8B-90CE-01E8-6D7C134CD90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976B7E7-CC4B-8C5A-92AE-E7D8020FAB4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79FAE18-B9DB-6656-7A60-A3FB02BDFE9F}"/>
              </a:ext>
            </a:extLst>
          </p:cNvPr>
          <p:cNvSpPr>
            <a:spLocks noGrp="1"/>
          </p:cNvSpPr>
          <p:nvPr>
            <p:ph type="body" idx="1"/>
          </p:nvPr>
        </p:nvSpPr>
        <p:spPr/>
        <p:txBody>
          <a:bodyPr/>
          <a:lstStyle/>
          <a:p>
            <a:endParaRPr lang="nl-NL"/>
          </a:p>
          <a:p>
            <a:r>
              <a:rPr lang="nl-NL" b="1"/>
              <a:t>4. Leiderschap</a:t>
            </a:r>
          </a:p>
          <a:p>
            <a:r>
              <a:rPr lang="nl-NL"/>
              <a:t>De schoolleider werkt aan een gezamenlijke visie die duidelijk is voor al het schoolpersoneel. En verzekert daarbij ondersteuning tijdens de implementatie van de schoolvisie.</a:t>
            </a:r>
          </a:p>
          <a:p>
            <a:endParaRPr lang="nl-NL"/>
          </a:p>
          <a:p>
            <a:r>
              <a:rPr lang="nl-NL"/>
              <a:t>Leiderschap gaat over het sturen op een gezamenlijke visie die duidelijk is voor al het schoolpersoneel. En het verzekeren van ondersteuning tijdens de implementatie van de schoolvisie.</a:t>
            </a:r>
          </a:p>
          <a:p>
            <a:endParaRPr lang="nl-NL"/>
          </a:p>
          <a:p>
            <a:r>
              <a:rPr lang="nl-NL"/>
              <a:t>Gezamenlijke kernwaarden en een gedragen gedragscode zorgen ervoor dat er meer kans is op eenheid binnen het team.</a:t>
            </a:r>
          </a:p>
          <a:p>
            <a:endParaRPr lang="nl-NL"/>
          </a:p>
          <a:p>
            <a:r>
              <a:rPr lang="nl-NL"/>
              <a:t>Een sociaal veilig schoolklimaat kan alleen ontstaan als beleid en praktijk goed op elkaar zijn afgestemd. Oftewel: doen we in ons dagelijks handelen wat we zeggen belangrijk te vinden?</a:t>
            </a:r>
          </a:p>
          <a:p>
            <a:endParaRPr lang="nl-NL"/>
          </a:p>
          <a:p>
            <a:r>
              <a:rPr lang="nl-NL"/>
              <a:t>Het gedrag van de schoolleider is voorbeeldgedrag voor het team. En het gedrag van de leraar is dat op zijn beurt voor de leerlingen.</a:t>
            </a:r>
          </a:p>
          <a:p>
            <a:endParaRPr lang="nl-NL"/>
          </a:p>
          <a:p>
            <a:r>
              <a:rPr lang="nl-NL"/>
              <a:t>5</a:t>
            </a:r>
            <a:r>
              <a:rPr lang="nl-NL" b="1"/>
              <a:t>. Professionele relaties in het team</a:t>
            </a:r>
          </a:p>
          <a:p>
            <a:endParaRPr lang="nl-NL"/>
          </a:p>
          <a:p>
            <a:r>
              <a:rPr lang="nl-NL"/>
              <a:t>Verwijst naar de kwaliteit van de relaties onder het personeel, het gezamenlijk werken en leren en wederzijdse ondersteuning.</a:t>
            </a:r>
          </a:p>
          <a:p>
            <a:endParaRPr lang="nl-NL"/>
          </a:p>
          <a:p>
            <a:r>
              <a:rPr lang="nl-NL"/>
              <a:t>Het gaat om hoe collega’s met elkaar omgaan, samenwerken en elkaar ondersteunen in hun taken, verantwoordelijkheden en professionele groei.</a:t>
            </a:r>
          </a:p>
          <a:p>
            <a:endParaRPr lang="nl-NL"/>
          </a:p>
          <a:p>
            <a:r>
              <a:rPr lang="nl-NL"/>
              <a:t>Sterke professionele relaties worden gekenmerkt door vertrouwen, open communicatie, respect, collegialiteit en het durven geven én ontvangen van feedback.</a:t>
            </a:r>
          </a:p>
          <a:p>
            <a:endParaRPr lang="nl-NL"/>
          </a:p>
          <a:p>
            <a:r>
              <a:rPr lang="nl-NL" b="1"/>
              <a:t>6. Fysieke omgeving</a:t>
            </a:r>
          </a:p>
          <a:p>
            <a:endParaRPr lang="nl-NL" b="1"/>
          </a:p>
          <a:p>
            <a:r>
              <a:rPr lang="nl-NL"/>
              <a:t>De fysieke omgeving draagt bij aan het gevoel van veiligheid, rust en welbevinden op school. Een ordelijke, uitnodigende en goed onderhouden omgeving helpt leerlingen zich te concentreren en stimuleert positief gedrag.</a:t>
            </a:r>
          </a:p>
          <a:p>
            <a:endParaRPr lang="nl-NL"/>
          </a:p>
        </p:txBody>
      </p:sp>
      <p:sp>
        <p:nvSpPr>
          <p:cNvPr id="4" name="Tijdelijke aanduiding voor dianummer 3">
            <a:extLst>
              <a:ext uri="{FF2B5EF4-FFF2-40B4-BE49-F238E27FC236}">
                <a16:creationId xmlns:a16="http://schemas.microsoft.com/office/drawing/2014/main" id="{BDF3AF0B-8692-E90E-F624-AC339DD04EC8}"/>
              </a:ext>
            </a:extLst>
          </p:cNvPr>
          <p:cNvSpPr>
            <a:spLocks noGrp="1"/>
          </p:cNvSpPr>
          <p:nvPr>
            <p:ph type="sldNum" sz="quarter" idx="5"/>
          </p:nvPr>
        </p:nvSpPr>
        <p:spPr/>
        <p:txBody>
          <a:bodyPr/>
          <a:lstStyle/>
          <a:p>
            <a:fld id="{3C89C189-D0E7-430E-A42D-0F7617E8718C}" type="slidenum">
              <a:rPr lang="nl-NL" smtClean="0"/>
              <a:t>16</a:t>
            </a:fld>
            <a:endParaRPr lang="nl-NL"/>
          </a:p>
        </p:txBody>
      </p:sp>
    </p:spTree>
    <p:extLst>
      <p:ext uri="{BB962C8B-B14F-4D97-AF65-F5344CB8AC3E}">
        <p14:creationId xmlns:p14="http://schemas.microsoft.com/office/powerpoint/2010/main" val="331678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47D9A-5DF3-FA59-CC6C-195EC77D1DD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84E5B8-FB6D-9EC0-F36D-E106D22773D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7779E8A-7441-EECE-6B1B-107FCE51DD4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B94AD01-C802-C83F-8A37-452D5CD5502A}"/>
              </a:ext>
            </a:extLst>
          </p:cNvPr>
          <p:cNvSpPr>
            <a:spLocks noGrp="1"/>
          </p:cNvSpPr>
          <p:nvPr>
            <p:ph type="sldNum" sz="quarter" idx="5"/>
          </p:nvPr>
        </p:nvSpPr>
        <p:spPr/>
        <p:txBody>
          <a:bodyPr/>
          <a:lstStyle/>
          <a:p>
            <a:fld id="{3C89C189-D0E7-430E-A42D-0F7617E8718C}" type="slidenum">
              <a:rPr lang="nl-NL" smtClean="0"/>
              <a:t>17</a:t>
            </a:fld>
            <a:endParaRPr lang="nl-NL"/>
          </a:p>
        </p:txBody>
      </p:sp>
    </p:spTree>
    <p:extLst>
      <p:ext uri="{BB962C8B-B14F-4D97-AF65-F5344CB8AC3E}">
        <p14:creationId xmlns:p14="http://schemas.microsoft.com/office/powerpoint/2010/main" val="4176679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Herkennen en erkennen </a:t>
            </a:r>
            <a:r>
              <a:rPr lang="nl-NL"/>
              <a:t>Het is allereerst van belang om signalen van onrust binnen de school tijdig te herkennen, om er goed op in te kunnen spelen. Dat begint natuurlijk bij op de hoogte zijn van wat er maatschappelijk speelt, bijvoorbeeld in de (sociale) media en in de politiek. Signalen van onrust binnen de school kunnen zijn:</a:t>
            </a:r>
          </a:p>
          <a:p>
            <a:r>
              <a:rPr lang="nl-NL"/>
              <a:t>• bepaalde zorgen of (terugkerende) gesprekken binnen je</a:t>
            </a:r>
          </a:p>
          <a:p>
            <a:r>
              <a:rPr lang="nl-NL"/>
              <a:t>team;</a:t>
            </a:r>
          </a:p>
          <a:p>
            <a:r>
              <a:rPr lang="nl-NL"/>
              <a:t>• gedrag in een klas dat opvalt en/of grensoverschrijdend is;</a:t>
            </a:r>
          </a:p>
          <a:p>
            <a:r>
              <a:rPr lang="nl-NL"/>
              <a:t>• intense reacties van ouders.</a:t>
            </a:r>
          </a:p>
          <a:p>
            <a:r>
              <a:rPr lang="nl-NL"/>
              <a:t>Het is belangrijk dat je serieus neemt wat er leeft (zorgen, emoties, handelingsverlegenheid) en erkent dat gebeurtenissen in de samenleving ook invloed hebben op het schoolklimaat.</a:t>
            </a:r>
          </a:p>
          <a:p>
            <a:r>
              <a:rPr lang="nl-NL" b="1"/>
              <a:t>Ruimte creëren voor gesprek</a:t>
            </a:r>
          </a:p>
          <a:p>
            <a:r>
              <a:rPr lang="nl-NL"/>
              <a:t>Als schoolleider is het daarnaast van belang dat je erkent dat het gesprek over controversiële thema’s binnen de school gevoerd mag (moet) worden, mits in een veilige setting. Enerzijds om lucht te geven aan wat leeft, anderzijds als mogelijkheid om leerlingen te leren hoe je zo’n gesprek </a:t>
            </a:r>
            <a:r>
              <a:rPr lang="nl-NL" err="1"/>
              <a:t>nvoert</a:t>
            </a:r>
            <a:r>
              <a:rPr lang="nl-NL"/>
              <a:t>. Soms betekent dit het organiseren van een studiedag voor het team, ruimte geven aan een groepsgesprek in plaats van het curriculum, of tijd maken voor een oudergesprek of een ontmoeting met een groep ouders.</a:t>
            </a:r>
          </a:p>
          <a:p>
            <a:r>
              <a:rPr lang="nl-NL" b="1"/>
              <a:t>Reflecteren</a:t>
            </a:r>
          </a:p>
          <a:p>
            <a:r>
              <a:rPr lang="nl-NL"/>
              <a:t>Als er controverse de school binnenkomt, ontstaat er vaak onrust die om onmiddellijke actie vraagt. Je kunt deze actie in goede banen leiden door vooraf te werken aan visie en beleid</a:t>
            </a:r>
          </a:p>
          <a:p>
            <a:r>
              <a:rPr lang="nl-NL"/>
              <a:t>(zie ook het hoofdstuk Visie en beleid), waardoor je concrete handvatten hebt om te handelen. Maar onrust vraagt soms ook een pas op de plaats. Om na te denken, te laten bezinken vóórdat je handelt. Wees niet bang om deze reflectietijd te creëren voor jezelf of je team, ook al is de druk hoog.</a:t>
            </a:r>
          </a:p>
          <a:p>
            <a:r>
              <a:rPr lang="nl-NL" b="1"/>
              <a:t>Kernwaarden voorleven</a:t>
            </a:r>
          </a:p>
          <a:p>
            <a:r>
              <a:rPr lang="nl-NL"/>
              <a:t>Tegelijkertijd bewaak je juist tijdens maatschappelijke controverse dat je de kernwaarden van de school, zoals respect, veiligheid en inclusie, voorleeft. Die waarden vormen het kompas. Door deze waarden actief uit te dragen help je jouw team om bij de visie van de school te blijven, ook als de emoties hoog oplopen.</a:t>
            </a:r>
          </a:p>
          <a:p>
            <a:r>
              <a:rPr lang="nl-NL" b="1"/>
              <a:t>Ondersteunen en verbinden</a:t>
            </a:r>
          </a:p>
          <a:p>
            <a:r>
              <a:rPr lang="nl-NL"/>
              <a:t>Jouw team op weg helpen en achter ze staan is ook een belangrijke rol die je vervult. Je doet dit het beste door duidelijkheid te bieden: Wat verwacht je van jouw </a:t>
            </a:r>
            <a:r>
              <a:rPr lang="nl-NL" err="1"/>
              <a:t>teamledenen</a:t>
            </a:r>
            <a:r>
              <a:rPr lang="nl-NL"/>
              <a:t> hoe zorg je ervoor dat ze hier ook naar kunnen handelen? Hoe gaan jullie om met meningsverschillen? Wanneer is iets bespreekbaar, en wanneer gaat het te ver? Daarnaast zoek je als schoolleider actief de verbinding met ouders, de buurt of externe professionals, als dat nodig is.</a:t>
            </a:r>
          </a:p>
          <a:p>
            <a:r>
              <a:rPr lang="nl-NL" b="1"/>
              <a:t>Voorbeeldgedrag tonen</a:t>
            </a:r>
          </a:p>
          <a:p>
            <a:r>
              <a:rPr lang="nl-NL"/>
              <a:t>Tot slot ben je als schoolleider zelf een voorbeeld. Door open, respectvol en standvastig te communiceren, laat je zien hoe je met verschillen van mening omgaat, zonder de verbinding kwijt</a:t>
            </a:r>
          </a:p>
          <a:p>
            <a:r>
              <a:rPr lang="nl-NL"/>
              <a:t>te raken.</a:t>
            </a:r>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18</a:t>
            </a:fld>
            <a:endParaRPr lang="nl-NL"/>
          </a:p>
        </p:txBody>
      </p:sp>
    </p:spTree>
    <p:extLst>
      <p:ext uri="{BB962C8B-B14F-4D97-AF65-F5344CB8AC3E}">
        <p14:creationId xmlns:p14="http://schemas.microsoft.com/office/powerpoint/2010/main" val="258825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19</a:t>
            </a:fld>
            <a:endParaRPr lang="nl-NL"/>
          </a:p>
        </p:txBody>
      </p:sp>
    </p:spTree>
    <p:extLst>
      <p:ext uri="{BB962C8B-B14F-4D97-AF65-F5344CB8AC3E}">
        <p14:creationId xmlns:p14="http://schemas.microsoft.com/office/powerpoint/2010/main" val="3610073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Beleid</a:t>
            </a:r>
          </a:p>
          <a:p>
            <a:r>
              <a:rPr lang="nl-NL"/>
              <a:t>• Is er al </a:t>
            </a:r>
            <a:r>
              <a:rPr lang="nl-NL" b="1"/>
              <a:t>formeel of informeel beleid </a:t>
            </a:r>
            <a:r>
              <a:rPr lang="nl-NL"/>
              <a:t>rondom maatschappelijke onrust binnen de school of binnen het schoolbestuur Leg afspraken of protocollen vast voor vormen van grensoverschrijdend  gedrag of incidenten, waarvoor dat wettelijk én niet wettelijk verplicht is.</a:t>
            </a:r>
          </a:p>
          <a:p>
            <a:r>
              <a:rPr lang="nl-NL"/>
              <a:t>Zijn er bijvoorbeeld stappen die worden genomen, als spanningen hoog oplopen in de klas of als in gesprekken met ouders de emoties hoog oplopen? Kunnen jullie deze </a:t>
            </a:r>
          </a:p>
          <a:p>
            <a:r>
              <a:rPr lang="nl-NL"/>
              <a:t>stappen aanvullen en formaliseren?</a:t>
            </a:r>
          </a:p>
          <a:p>
            <a:r>
              <a:rPr lang="nl-NL"/>
              <a:t>• Is er een heldere ondersteuningsstructuur voor het (multidisciplinair) wegen van ondersteuningsbehoeften en veiligheidsrisico’s, en voor het vaststellen en in gang zetten van een aanpak daarvoor? Denk bijvoorbeeld aan: anti-pestbeleid, veiligheidsbeleid, </a:t>
            </a:r>
          </a:p>
          <a:p>
            <a:r>
              <a:rPr lang="nl-NL"/>
              <a:t>normen, regels en sancties, en onderwijscurriculum (maatschappijleer, burgerschapsonderwijs).</a:t>
            </a:r>
          </a:p>
          <a:p>
            <a:r>
              <a:rPr lang="nl-NL"/>
              <a:t>• Kijk naar de grondwet: Welke kaders geeft de grondwet jullie als school om mee te kunnen nemen in een visie? Denk hierbij ook aan de eerdergenoemde basiswaarden van </a:t>
            </a:r>
          </a:p>
          <a:p>
            <a:r>
              <a:rPr lang="nl-NL"/>
              <a:t>burgerschap: vrijheid, gelijkwaardigheid en solidariteit</a:t>
            </a:r>
          </a:p>
          <a:p>
            <a:endParaRPr lang="nl-NL"/>
          </a:p>
          <a:p>
            <a:r>
              <a:rPr lang="nl-NL"/>
              <a:t>Schoolcultuur en -waarden</a:t>
            </a:r>
          </a:p>
          <a:p>
            <a:r>
              <a:rPr lang="nl-NL"/>
              <a:t>• Hoe ondersteunend is de huidige schoolcultuur al in het afhandelen van dit onderwerp? Kunnen jullie dit samen zichtbaar maken en in woorden weergeven? </a:t>
            </a:r>
            <a:r>
              <a:rPr lang="nl-NL" b="1"/>
              <a:t>Trekken jij als schoolleider en het team bijvoorbeeld één lijn en wordt in de (meeste) klassen op dezelfde manier genormeerd? Welke normen dragen jullie eigenlijk uit?</a:t>
            </a:r>
          </a:p>
          <a:p>
            <a:r>
              <a:rPr lang="nl-NL"/>
              <a:t>• </a:t>
            </a:r>
            <a:r>
              <a:rPr lang="nl-NL" b="1"/>
              <a:t>Welke schoolwaarden zijn er </a:t>
            </a:r>
            <a:r>
              <a:rPr lang="nl-NL"/>
              <a:t>en op welke manier zijn deze ondersteunend als maatschappelijke onrust de school binnenkomt? Benoem dit samen met je team en schrijf het eventueel uit, zodat jullie dit ook in oudergesprekken kunnen benoemen.</a:t>
            </a:r>
          </a:p>
          <a:p>
            <a:endParaRPr lang="nl-NL"/>
          </a:p>
          <a:p>
            <a:r>
              <a:rPr lang="nl-NL" b="1"/>
              <a:t>Leerlingen en ouders</a:t>
            </a:r>
          </a:p>
          <a:p>
            <a:r>
              <a:rPr lang="nl-NL"/>
              <a:t>q Kun je als schoolleider meenemen in de visie dat leerlingen ook geraadpleegd worden, bijvoorbeeld via instrumenten als de veiligheidsmonitor of een jaarlijks</a:t>
            </a:r>
          </a:p>
          <a:p>
            <a:r>
              <a:rPr lang="nl-NL"/>
              <a:t>georganiseerd spiegelgesprek?</a:t>
            </a:r>
          </a:p>
          <a:p>
            <a:r>
              <a:rPr lang="nl-NL"/>
              <a:t>• Kijk goed naar alle facetten van jouw </a:t>
            </a:r>
            <a:r>
              <a:rPr lang="nl-NL" err="1"/>
              <a:t>leerlingpopulatie</a:t>
            </a:r>
            <a:r>
              <a:rPr lang="nl-NL"/>
              <a:t> en verdiep je samen met je team actief in hun sociale context,</a:t>
            </a:r>
          </a:p>
          <a:p>
            <a:r>
              <a:rPr lang="nl-NL"/>
              <a:t>zodat jullie rekening kunnen houden met wat voor hen belangrijk is.</a:t>
            </a:r>
          </a:p>
          <a:p>
            <a:r>
              <a:rPr lang="nl-NL"/>
              <a:t>Welke maatschappelijke thema’s spelen vooral op jouw school? In hoeverre komen leerlingen thuis en op school in aanraking met andere perspectieven?</a:t>
            </a:r>
          </a:p>
          <a:p>
            <a:r>
              <a:rPr lang="nl-NL"/>
              <a:t>q Hebben jullie als school een vrij homogene </a:t>
            </a:r>
            <a:r>
              <a:rPr lang="nl-NL" err="1"/>
              <a:t>leerlingpopulatie</a:t>
            </a:r>
            <a:r>
              <a:rPr lang="nl-NL"/>
              <a:t>?</a:t>
            </a:r>
          </a:p>
          <a:p>
            <a:r>
              <a:rPr lang="nl-NL"/>
              <a:t>Dan kun je als schoolleider en team erover nadenken of jullie het belangrijk vinden om leerlingen in contact te brengen met andersdenkenden om een</a:t>
            </a:r>
          </a:p>
          <a:p>
            <a:r>
              <a:rPr lang="nl-NL"/>
              <a:t>dialoog te voeren of hun perspectief te verbreden.</a:t>
            </a:r>
          </a:p>
          <a:p>
            <a:r>
              <a:rPr lang="nl-NL" b="1"/>
              <a:t>We weten immers uit onderzoek dat als je leerlingen in contact brengt met een ander, hun empathie en inlevingsvermogen (onder de juiste voorwaarden) toeneemt,</a:t>
            </a:r>
          </a:p>
          <a:p>
            <a:r>
              <a:rPr lang="nl-NL" b="1"/>
              <a:t>waardoor vooroordelen en stereotypen verminderen (Do’s en </a:t>
            </a:r>
            <a:r>
              <a:rPr lang="nl-NL" b="1" err="1"/>
              <a:t>don’ts</a:t>
            </a:r>
            <a:r>
              <a:rPr lang="nl-NL" b="1"/>
              <a:t> om discriminatie en </a:t>
            </a:r>
            <a:r>
              <a:rPr lang="nl-NL" b="1" err="1"/>
              <a:t>vooroordelente</a:t>
            </a:r>
            <a:r>
              <a:rPr lang="nl-NL" b="1"/>
              <a:t> voorkomen, 2022).</a:t>
            </a:r>
          </a:p>
          <a:p>
            <a:r>
              <a:rPr lang="nl-NL"/>
              <a:t>q Hebben jullie een zeer diverse </a:t>
            </a:r>
            <a:r>
              <a:rPr lang="nl-NL" err="1"/>
              <a:t>leerlingpopulatie</a:t>
            </a:r>
            <a:r>
              <a:rPr lang="nl-NL"/>
              <a:t>, bedenk dan hoe je uitwisseling over controversiële onderwerpen veilig laat verlopen voor iedereen.  Beide bovenstaande punten zijn bij uitstek voorbeelden van hoe je invulling kunt geven aan goed burgerschapsonderwijs. Dit krijgt pas echt betekenis als het is afgestemd op wat er in de leefwereld van de leerlingen speelt, wat zij nodig hebben en wat past bij de context van de school.</a:t>
            </a:r>
          </a:p>
          <a:p>
            <a:r>
              <a:rPr lang="nl-NL"/>
              <a:t>• Welke zorgen leven er bij ouders als het gaat om actuele maatschappelijke thema’s? En welke zorgen hebben ouders over hun kind? Kunnen jullie deze meenemen in het formuleren</a:t>
            </a:r>
          </a:p>
          <a:p>
            <a:r>
              <a:rPr lang="nl-NL"/>
              <a:t>van een visie? Hebben ouders bijvoorbeeld het gevoel dat hun kinderen gezien en gehoord worden? Worden alle leerlingen gelijk behandeld? Zijn de normen, regels en sancties eenduidig</a:t>
            </a:r>
          </a:p>
          <a:p>
            <a:r>
              <a:rPr lang="nl-NL"/>
              <a:t>en rechtvaardig?</a:t>
            </a:r>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20</a:t>
            </a:fld>
            <a:endParaRPr lang="nl-NL"/>
          </a:p>
        </p:txBody>
      </p:sp>
    </p:spTree>
    <p:extLst>
      <p:ext uri="{BB962C8B-B14F-4D97-AF65-F5344CB8AC3E}">
        <p14:creationId xmlns:p14="http://schemas.microsoft.com/office/powerpoint/2010/main" val="534016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5C49-C0F3-238D-72A8-AA4F715A7E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126A326-255C-C682-C809-ACB161E61A3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63FCDEC-F6CB-2458-456C-0A685FB87163}"/>
              </a:ext>
            </a:extLst>
          </p:cNvPr>
          <p:cNvSpPr>
            <a:spLocks noGrp="1"/>
          </p:cNvSpPr>
          <p:nvPr>
            <p:ph type="body" idx="1"/>
          </p:nvPr>
        </p:nvSpPr>
        <p:spPr/>
        <p:txBody>
          <a:bodyPr/>
          <a:lstStyle/>
          <a:p>
            <a:endParaRPr lang="nl-NL"/>
          </a:p>
          <a:p>
            <a:r>
              <a:rPr lang="nl-NL" err="1"/>
              <a:t>Paa</a:t>
            </a:r>
            <a:endParaRPr lang="nl-NL"/>
          </a:p>
          <a:p>
            <a:endParaRPr lang="nl-NL"/>
          </a:p>
          <a:p>
            <a:endParaRPr lang="nl-NL"/>
          </a:p>
          <a:p>
            <a:endParaRPr lang="nl-NL"/>
          </a:p>
          <a:p>
            <a:endParaRPr lang="nl-NL"/>
          </a:p>
          <a:p>
            <a:endParaRPr lang="nl-NL"/>
          </a:p>
        </p:txBody>
      </p:sp>
      <p:sp>
        <p:nvSpPr>
          <p:cNvPr id="4" name="Tijdelijke aanduiding voor dianummer 3">
            <a:extLst>
              <a:ext uri="{FF2B5EF4-FFF2-40B4-BE49-F238E27FC236}">
                <a16:creationId xmlns:a16="http://schemas.microsoft.com/office/drawing/2014/main" id="{F382FBEC-70CF-4F36-4CFA-C2B2AB777CF9}"/>
              </a:ext>
            </a:extLst>
          </p:cNvPr>
          <p:cNvSpPr>
            <a:spLocks noGrp="1"/>
          </p:cNvSpPr>
          <p:nvPr>
            <p:ph type="sldNum" sz="quarter" idx="5"/>
          </p:nvPr>
        </p:nvSpPr>
        <p:spPr/>
        <p:txBody>
          <a:bodyPr/>
          <a:lstStyle/>
          <a:p>
            <a:fld id="{3C89C189-D0E7-430E-A42D-0F7617E8718C}" type="slidenum">
              <a:rPr lang="nl-NL" smtClean="0"/>
              <a:t>24</a:t>
            </a:fld>
            <a:endParaRPr lang="nl-NL"/>
          </a:p>
        </p:txBody>
      </p:sp>
    </p:spTree>
    <p:extLst>
      <p:ext uri="{BB962C8B-B14F-4D97-AF65-F5344CB8AC3E}">
        <p14:creationId xmlns:p14="http://schemas.microsoft.com/office/powerpoint/2010/main" val="3854213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1082F-948F-66F7-0FFF-EB9A64D0AFB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D0F1D4-E072-34FE-868C-1B89CD54C7A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FD2490-AE84-DF8D-904C-868CD5329457}"/>
              </a:ext>
            </a:extLst>
          </p:cNvPr>
          <p:cNvSpPr>
            <a:spLocks noGrp="1"/>
          </p:cNvSpPr>
          <p:nvPr>
            <p:ph type="body" idx="1"/>
          </p:nvPr>
        </p:nvSpPr>
        <p:spPr/>
        <p:txBody>
          <a:bodyPr/>
          <a:lstStyle/>
          <a:p>
            <a:endParaRPr lang="nl-NL"/>
          </a:p>
          <a:p>
            <a:r>
              <a:rPr lang="nl-NL"/>
              <a:t>Als schoolleider is het belangrijk om een </a:t>
            </a:r>
            <a:r>
              <a:rPr lang="nl-NL" b="1"/>
              <a:t>duidelijke norm </a:t>
            </a:r>
            <a:r>
              <a:rPr lang="nl-NL"/>
              <a:t>te stellen voor online gedrag en te zorgen dat die zichtbaar en herkenbaar is in de schoolcultuur. Online gedrag is een vast</a:t>
            </a:r>
          </a:p>
          <a:p>
            <a:r>
              <a:rPr lang="nl-NL"/>
              <a:t>onderdeel van de pedagogische cultuur in de school. Het hoort bij hoe je met elkaar praat, samenwerkt en omgaat met verschillen. Dat komt juist ook tot uiting in gesprekken over maatschappelijke thema’s. Het stellen van een duidelijke norm betekent dat je, in samenspraak met je team, afspraken hebt gemaakt over hoe je op school respectvol met elkaar omgaat, ook op sociale media. Dit geldt voor afspraken voor zowel jou en je teamleden onderling, als de leerlingen. Deze norm helpt iedereen binnen de schoolgemeenschap begrijpen wat wel en niet acceptabel is. Want laten we wel wezen, ook als volwassenen zijn we zoekende in ons eigen sociale-mediagebruik en kunnen we hierin nog leren.</a:t>
            </a:r>
          </a:p>
          <a:p>
            <a:endParaRPr lang="nl-NL"/>
          </a:p>
          <a:p>
            <a:pPr marL="171450" indent="-171450">
              <a:buFont typeface="Arial" panose="020B0604020202020204" pitchFamily="34" charset="0"/>
              <a:buChar char="•"/>
            </a:pPr>
            <a:r>
              <a:rPr lang="nl-NL" b="1"/>
              <a:t>Begeleid de norm en leef hem voor. </a:t>
            </a:r>
          </a:p>
          <a:p>
            <a:pPr marL="171450" indent="-171450">
              <a:buFont typeface="Arial" panose="020B0604020202020204" pitchFamily="34" charset="0"/>
              <a:buChar char="•"/>
            </a:pPr>
            <a:r>
              <a:rPr lang="nl-NL" b="1"/>
              <a:t>Handhaaf en begrens de norm</a:t>
            </a:r>
          </a:p>
          <a:p>
            <a:pPr marL="171450" indent="-171450">
              <a:buFont typeface="Arial" panose="020B0604020202020204" pitchFamily="34" charset="0"/>
              <a:buChar char="•"/>
            </a:pPr>
            <a:r>
              <a:rPr lang="nl-NL" b="1"/>
              <a:t>Werk samen met ouders en veiligheidspartners</a:t>
            </a:r>
          </a:p>
          <a:p>
            <a:endParaRPr lang="nl-NL"/>
          </a:p>
          <a:p>
            <a:endParaRPr lang="nl-NL"/>
          </a:p>
          <a:p>
            <a:endParaRPr lang="nl-NL"/>
          </a:p>
          <a:p>
            <a:endParaRPr lang="nl-NL"/>
          </a:p>
          <a:p>
            <a:endParaRPr lang="nl-NL"/>
          </a:p>
        </p:txBody>
      </p:sp>
      <p:sp>
        <p:nvSpPr>
          <p:cNvPr id="4" name="Tijdelijke aanduiding voor dianummer 3">
            <a:extLst>
              <a:ext uri="{FF2B5EF4-FFF2-40B4-BE49-F238E27FC236}">
                <a16:creationId xmlns:a16="http://schemas.microsoft.com/office/drawing/2014/main" id="{FDA17F95-488C-1D2E-6EE8-3850FA1FFA09}"/>
              </a:ext>
            </a:extLst>
          </p:cNvPr>
          <p:cNvSpPr>
            <a:spLocks noGrp="1"/>
          </p:cNvSpPr>
          <p:nvPr>
            <p:ph type="sldNum" sz="quarter" idx="5"/>
          </p:nvPr>
        </p:nvSpPr>
        <p:spPr/>
        <p:txBody>
          <a:bodyPr/>
          <a:lstStyle/>
          <a:p>
            <a:fld id="{3C89C189-D0E7-430E-A42D-0F7617E8718C}" type="slidenum">
              <a:rPr lang="nl-NL" smtClean="0"/>
              <a:t>25</a:t>
            </a:fld>
            <a:endParaRPr lang="nl-NL"/>
          </a:p>
        </p:txBody>
      </p:sp>
    </p:spTree>
    <p:extLst>
      <p:ext uri="{BB962C8B-B14F-4D97-AF65-F5344CB8AC3E}">
        <p14:creationId xmlns:p14="http://schemas.microsoft.com/office/powerpoint/2010/main" val="3798389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5FBA-686C-87CC-F7E5-CE5EC280B08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4E59AF-2F72-59F5-AECD-2FC2D674F5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BC396A-9F9D-A54A-5D79-0336512F447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2E1EB4C-9D56-6354-AB48-4027ACE2950F}"/>
              </a:ext>
            </a:extLst>
          </p:cNvPr>
          <p:cNvSpPr>
            <a:spLocks noGrp="1"/>
          </p:cNvSpPr>
          <p:nvPr>
            <p:ph type="sldNum" sz="quarter" idx="5"/>
          </p:nvPr>
        </p:nvSpPr>
        <p:spPr/>
        <p:txBody>
          <a:bodyPr/>
          <a:lstStyle/>
          <a:p>
            <a:fld id="{3C89C189-D0E7-430E-A42D-0F7617E8718C}" type="slidenum">
              <a:rPr lang="nl-NL" smtClean="0"/>
              <a:t>6</a:t>
            </a:fld>
            <a:endParaRPr lang="nl-NL"/>
          </a:p>
        </p:txBody>
      </p:sp>
    </p:spTree>
    <p:extLst>
      <p:ext uri="{BB962C8B-B14F-4D97-AF65-F5344CB8AC3E}">
        <p14:creationId xmlns:p14="http://schemas.microsoft.com/office/powerpoint/2010/main" val="2754527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B8A9-F761-C278-311C-EF0A5123A6A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BEB642-51A3-87A8-7D1A-D14B60E670B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7E9D589-55B0-2E31-29D5-0F352C695EB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FF922721-0701-7F1E-5418-3457C0EC0CB9}"/>
              </a:ext>
            </a:extLst>
          </p:cNvPr>
          <p:cNvSpPr>
            <a:spLocks noGrp="1"/>
          </p:cNvSpPr>
          <p:nvPr>
            <p:ph type="sldNum" sz="quarter" idx="5"/>
          </p:nvPr>
        </p:nvSpPr>
        <p:spPr/>
        <p:txBody>
          <a:bodyPr/>
          <a:lstStyle/>
          <a:p>
            <a:fld id="{3C89C189-D0E7-430E-A42D-0F7617E8718C}" type="slidenum">
              <a:rPr lang="nl-NL" smtClean="0"/>
              <a:t>7</a:t>
            </a:fld>
            <a:endParaRPr lang="nl-NL"/>
          </a:p>
        </p:txBody>
      </p:sp>
    </p:spTree>
    <p:extLst>
      <p:ext uri="{BB962C8B-B14F-4D97-AF65-F5344CB8AC3E}">
        <p14:creationId xmlns:p14="http://schemas.microsoft.com/office/powerpoint/2010/main" val="200079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7 -10 minuten de ruimte geven</a:t>
            </a:r>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8</a:t>
            </a:fld>
            <a:endParaRPr lang="nl-NL"/>
          </a:p>
        </p:txBody>
      </p:sp>
    </p:spTree>
    <p:extLst>
      <p:ext uri="{BB962C8B-B14F-4D97-AF65-F5344CB8AC3E}">
        <p14:creationId xmlns:p14="http://schemas.microsoft.com/office/powerpoint/2010/main" val="363399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Van de respondenten die werkzaam zijn in het </a:t>
            </a:r>
            <a:r>
              <a:rPr lang="nl-NL" b="1"/>
              <a:t>vo</a:t>
            </a:r>
            <a:r>
              <a:rPr lang="nl-NL"/>
              <a:t> geeft </a:t>
            </a:r>
            <a:r>
              <a:rPr lang="nl-NL" b="1"/>
              <a:t>driekwart aan dat de vraagstukken conflictgebieden wereldwijd en discriminatie o</a:t>
            </a:r>
            <a:r>
              <a:rPr lang="nl-NL"/>
              <a:t>p verschillende manieren bij hen op school of in de klas spelen (figuur 1.1). Ook </a:t>
            </a:r>
            <a:r>
              <a:rPr lang="nl-NL" b="1"/>
              <a:t>racisme (70%</a:t>
            </a:r>
            <a:r>
              <a:rPr lang="nl-NL"/>
              <a:t>) en discriminatie met betrekking tot de </a:t>
            </a:r>
            <a:r>
              <a:rPr lang="nl-NL" b="1" err="1"/>
              <a:t>lhbtiqa</a:t>
            </a:r>
            <a:r>
              <a:rPr lang="nl-NL" b="1"/>
              <a:t>+ gemeenschap (66%) </a:t>
            </a:r>
            <a:r>
              <a:rPr lang="nl-NL"/>
              <a:t>wordt door veel respondenten als een maatschappelijk vraagstuk genoemd dat ze in hun werk tegenkomen. In vergelijking met het po valt op dat bij alle onderwerpen een groter deel van de respondenten in het vo aangeeft dat dit op verschillende manieren bij hen op school of in de klas speelt. Andere onderwerpen die respondenten op het vo benoemen zijn </a:t>
            </a:r>
            <a:r>
              <a:rPr lang="nl-NL" err="1"/>
              <a:t>sexting</a:t>
            </a:r>
            <a:r>
              <a:rPr lang="nl-NL"/>
              <a:t>, mentale gezondheid, koloniaal verleden en de Holocaust.</a:t>
            </a:r>
          </a:p>
          <a:p>
            <a:endParaRPr lang="nl-NL"/>
          </a:p>
          <a:p>
            <a:r>
              <a:rPr lang="nl-NL"/>
              <a:t>Ook jongeren hebben hier last van. </a:t>
            </a:r>
          </a:p>
          <a:p>
            <a:endParaRPr lang="nl-NL"/>
          </a:p>
          <a:p>
            <a:r>
              <a:rPr lang="nl-NL"/>
              <a:t>Uit onderzoek van de Erasmus University Rotterdam(Erasmus University Rotterdam. (2025, 2 december). “Veel jongeren kennen het woord ‘polarisatie’ niet, maar wél de spanningen erachter.”) blijkt dat veel jongeren het gevoel hebben dat meningsverschillen groter worden. Acht op de tien jongeren denken dat mensen steeds sterker van mening verschillen. Sociologen geven aan dat polarisatie niet per se toeneemt, maar jongeren ervaren dat wel zo. Volgens onderzoeker Judith van de Wetering vinden jongeren meningsverschillen op zich niet erg. Wat zij vooral lastig vinden, is de manier waarop mensen met die verschillen omgaan. Ze ervaren een gebrek aan respect en zien weinig bereidheid om echt naar elkaar te luisteren.</a:t>
            </a:r>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9</a:t>
            </a:fld>
            <a:endParaRPr lang="nl-NL"/>
          </a:p>
        </p:txBody>
      </p:sp>
    </p:spTree>
    <p:extLst>
      <p:ext uri="{BB962C8B-B14F-4D97-AF65-F5344CB8AC3E}">
        <p14:creationId xmlns:p14="http://schemas.microsoft.com/office/powerpoint/2010/main" val="356852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1A1D-2C21-DF27-792E-555993D567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3468D1-A834-68B9-10E3-CB14CFEA84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9FD969-BE4B-CCE4-30ED-27EBC4D5F97D}"/>
              </a:ext>
            </a:extLst>
          </p:cNvPr>
          <p:cNvSpPr>
            <a:spLocks noGrp="1"/>
          </p:cNvSpPr>
          <p:nvPr>
            <p:ph type="body" idx="1"/>
          </p:nvPr>
        </p:nvSpPr>
        <p:spPr/>
        <p:txBody>
          <a:bodyPr/>
          <a:lstStyle/>
          <a:p>
            <a:r>
              <a:rPr lang="nl-NL"/>
              <a:t>Dit</a:t>
            </a:r>
          </a:p>
        </p:txBody>
      </p:sp>
      <p:sp>
        <p:nvSpPr>
          <p:cNvPr id="4" name="Tijdelijke aanduiding voor dianummer 3">
            <a:extLst>
              <a:ext uri="{FF2B5EF4-FFF2-40B4-BE49-F238E27FC236}">
                <a16:creationId xmlns:a16="http://schemas.microsoft.com/office/drawing/2014/main" id="{FF1824FE-D551-F338-A52D-03AEC5181ABC}"/>
              </a:ext>
            </a:extLst>
          </p:cNvPr>
          <p:cNvSpPr>
            <a:spLocks noGrp="1"/>
          </p:cNvSpPr>
          <p:nvPr>
            <p:ph type="sldNum" sz="quarter" idx="5"/>
          </p:nvPr>
        </p:nvSpPr>
        <p:spPr/>
        <p:txBody>
          <a:bodyPr/>
          <a:lstStyle/>
          <a:p>
            <a:fld id="{3C89C189-D0E7-430E-A42D-0F7617E8718C}" type="slidenum">
              <a:rPr lang="nl-NL" smtClean="0"/>
              <a:t>10</a:t>
            </a:fld>
            <a:endParaRPr lang="nl-NL"/>
          </a:p>
        </p:txBody>
      </p:sp>
    </p:spTree>
    <p:extLst>
      <p:ext uri="{BB962C8B-B14F-4D97-AF65-F5344CB8AC3E}">
        <p14:creationId xmlns:p14="http://schemas.microsoft.com/office/powerpoint/2010/main" val="4032830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1A1D-2C21-DF27-792E-555993D567B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C3468D1-A834-68B9-10E3-CB14CFEA84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9FD969-BE4B-CCE4-30ED-27EBC4D5F97D}"/>
              </a:ext>
            </a:extLst>
          </p:cNvPr>
          <p:cNvSpPr>
            <a:spLocks noGrp="1"/>
          </p:cNvSpPr>
          <p:nvPr>
            <p:ph type="body" idx="1"/>
          </p:nvPr>
        </p:nvSpPr>
        <p:spPr/>
        <p:txBody>
          <a:bodyPr/>
          <a:lstStyle/>
          <a:p>
            <a:r>
              <a:rPr lang="nl-NL"/>
              <a:t>Dit kan leiden tot spanningen en conflicten tussen deze groepen mensen. We noemen dit ook wel horizontale</a:t>
            </a:r>
          </a:p>
          <a:p>
            <a:r>
              <a:rPr lang="nl-NL"/>
              <a:t>polarisatie. Er kan ook sprake zijn van spanningen tussen burgers en overheden. In dat geval spreken we van verticale polarisatie.</a:t>
            </a:r>
          </a:p>
          <a:p>
            <a:r>
              <a:rPr lang="nl-NL"/>
              <a:t>Polarisatie kan productief zijn om een verandering in de samenleving op gang te brengen. Soms is polarisatie bijvoorbeeld nodig om botsende standpunten, scheidslijnen of conflicterende belangen helder te maken, zodat er wellicht iets veranderd kan worden. Maar als een polarisatieproces te lang doorgaat of als tegenstellingen te veel op de spits worden gedreven, raakt de samenleving verdeeld. Dan wordt het ongewenste polarisatie, wat kan leiden tot conflicten tussen groepen, segregatie of het verdwijnen van de ruimte voor genuanceerde meningen</a:t>
            </a:r>
          </a:p>
          <a:p>
            <a:r>
              <a:rPr lang="nl-NL"/>
              <a:t>(Wat is polarisatie, 2018).</a:t>
            </a:r>
          </a:p>
          <a:p>
            <a:endParaRPr lang="nl-NL"/>
          </a:p>
          <a:p>
            <a:r>
              <a:rPr lang="nl-NL"/>
              <a:t>Interessant om te kijken op school of je in de verschillende gemeenschappen (leerlingen, team en ouders) deze rollen kunt terug vinden.</a:t>
            </a:r>
          </a:p>
          <a:p>
            <a:endParaRPr lang="nl-NL"/>
          </a:p>
          <a:p>
            <a:r>
              <a:rPr lang="nl-NL"/>
              <a:t>3 BASISWETTEN</a:t>
            </a:r>
          </a:p>
          <a:p>
            <a:endParaRPr lang="nl-NL"/>
          </a:p>
          <a:p>
            <a:r>
              <a:rPr lang="nl-NL"/>
              <a:t>Polarisatie is een gedachteconstructie. We creëren tegenstellingen in groepen mensen op basis van identiteitskenmerken.</a:t>
            </a:r>
          </a:p>
          <a:p>
            <a:r>
              <a:rPr lang="nl-NL"/>
              <a:t>Polarisatie heeft brandstof nodig: uitspraken over de identiteit van de tegenpolen.</a:t>
            </a:r>
          </a:p>
          <a:p>
            <a:r>
              <a:rPr lang="nl-NL"/>
              <a:t>Polarisatie is een gevoelsdynamiek. Feiten, argumenten of een betoog zijn maar beperkt werkzaam om mensen te kunnen bereiken.</a:t>
            </a:r>
          </a:p>
        </p:txBody>
      </p:sp>
      <p:sp>
        <p:nvSpPr>
          <p:cNvPr id="4" name="Tijdelijke aanduiding voor dianummer 3">
            <a:extLst>
              <a:ext uri="{FF2B5EF4-FFF2-40B4-BE49-F238E27FC236}">
                <a16:creationId xmlns:a16="http://schemas.microsoft.com/office/drawing/2014/main" id="{FF1824FE-D551-F338-A52D-03AEC5181ABC}"/>
              </a:ext>
            </a:extLst>
          </p:cNvPr>
          <p:cNvSpPr>
            <a:spLocks noGrp="1"/>
          </p:cNvSpPr>
          <p:nvPr>
            <p:ph type="sldNum" sz="quarter" idx="5"/>
          </p:nvPr>
        </p:nvSpPr>
        <p:spPr/>
        <p:txBody>
          <a:bodyPr/>
          <a:lstStyle/>
          <a:p>
            <a:fld id="{3C89C189-D0E7-430E-A42D-0F7617E8718C}" type="slidenum">
              <a:rPr lang="nl-NL" smtClean="0"/>
              <a:t>11</a:t>
            </a:fld>
            <a:endParaRPr lang="nl-NL"/>
          </a:p>
        </p:txBody>
      </p:sp>
    </p:spTree>
    <p:extLst>
      <p:ext uri="{BB962C8B-B14F-4D97-AF65-F5344CB8AC3E}">
        <p14:creationId xmlns:p14="http://schemas.microsoft.com/office/powerpoint/2010/main" val="4032830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D9938-CBB8-4B33-F597-AC8785936A3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0F1B98-7616-B5CC-914E-570C3823050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CB06F17-6F1F-85F6-9102-0E58ADE058AE}"/>
              </a:ext>
            </a:extLst>
          </p:cNvPr>
          <p:cNvSpPr>
            <a:spLocks noGrp="1"/>
          </p:cNvSpPr>
          <p:nvPr>
            <p:ph type="body" idx="1"/>
          </p:nvPr>
        </p:nvSpPr>
        <p:spPr/>
        <p:txBody>
          <a:bodyPr/>
          <a:lstStyle/>
          <a:p>
            <a:r>
              <a:rPr lang="nl-NL"/>
              <a:t>Communicatie is de uitwisseling van informatie tussen twee of meer partijen. Het is belangrijk om te herkennen dat hier meerdere niveaus en vormen van weerstand in zijn (van redelijk gedrag tot gewelddadig gedrag). Bij elk niveau heb je een ander doel en moet andere vaardigheden inzetten, om de kans op escalatie te verminderen. </a:t>
            </a:r>
          </a:p>
          <a:p>
            <a:endParaRPr lang="nl-NL"/>
          </a:p>
          <a:p>
            <a:r>
              <a:rPr lang="nl-NL"/>
              <a:t>Bespreek met je collega’s welke vormen van gedrag het team als grensoverschrijdend bestempelt. Spreek af hoe het team hierop reageert. Welke varianten willen jullie begrenzen? Bij welke varianten sturen jullie de leerling gelijk weg? Door hier afspraken over te maken, ontstaat er een lijn binnen het team, en ontstaat er eenduidigheid in jullie optreden. Zie voor ondersteuning het spel Gedragen Gedrag.</a:t>
            </a:r>
          </a:p>
        </p:txBody>
      </p:sp>
      <p:sp>
        <p:nvSpPr>
          <p:cNvPr id="4" name="Tijdelijke aanduiding voor dianummer 3">
            <a:extLst>
              <a:ext uri="{FF2B5EF4-FFF2-40B4-BE49-F238E27FC236}">
                <a16:creationId xmlns:a16="http://schemas.microsoft.com/office/drawing/2014/main" id="{86B26466-CC3D-6059-857B-AFCA30781613}"/>
              </a:ext>
            </a:extLst>
          </p:cNvPr>
          <p:cNvSpPr>
            <a:spLocks noGrp="1"/>
          </p:cNvSpPr>
          <p:nvPr>
            <p:ph type="sldNum" sz="quarter" idx="5"/>
          </p:nvPr>
        </p:nvSpPr>
        <p:spPr/>
        <p:txBody>
          <a:bodyPr/>
          <a:lstStyle/>
          <a:p>
            <a:fld id="{3C89C189-D0E7-430E-A42D-0F7617E8718C}" type="slidenum">
              <a:rPr lang="nl-NL" smtClean="0"/>
              <a:t>12</a:t>
            </a:fld>
            <a:endParaRPr lang="nl-NL"/>
          </a:p>
        </p:txBody>
      </p:sp>
    </p:spTree>
    <p:extLst>
      <p:ext uri="{BB962C8B-B14F-4D97-AF65-F5344CB8AC3E}">
        <p14:creationId xmlns:p14="http://schemas.microsoft.com/office/powerpoint/2010/main" val="2653299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a:p>
            <a:r>
              <a:rPr lang="nl-NL"/>
              <a:t>De meerderheid van de schoolleiders en leraren geeft aan zich bekwaam te voelen, terwijl het bij onderwijsondersteunend personeel om minder dan de helft gaat. Zij voelen zich ook vaker (zeer) onbekwaam. Schoolleiders voelen zich nooit onbekwaam.</a:t>
            </a:r>
          </a:p>
        </p:txBody>
      </p:sp>
      <p:sp>
        <p:nvSpPr>
          <p:cNvPr id="4" name="Tijdelijke aanduiding voor dianummer 3"/>
          <p:cNvSpPr>
            <a:spLocks noGrp="1"/>
          </p:cNvSpPr>
          <p:nvPr>
            <p:ph type="sldNum" sz="quarter" idx="5"/>
          </p:nvPr>
        </p:nvSpPr>
        <p:spPr/>
        <p:txBody>
          <a:bodyPr/>
          <a:lstStyle/>
          <a:p>
            <a:fld id="{3C89C189-D0E7-430E-A42D-0F7617E8718C}" type="slidenum">
              <a:rPr lang="nl-NL" smtClean="0"/>
              <a:t>13</a:t>
            </a:fld>
            <a:endParaRPr lang="nl-NL"/>
          </a:p>
        </p:txBody>
      </p:sp>
    </p:spTree>
    <p:extLst>
      <p:ext uri="{BB962C8B-B14F-4D97-AF65-F5344CB8AC3E}">
        <p14:creationId xmlns:p14="http://schemas.microsoft.com/office/powerpoint/2010/main" val="3166787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11"/>
          </p:nvPr>
        </p:nvSpPr>
        <p:spPr/>
        <p:txBody>
          <a:bodyPr/>
          <a:lstStyle/>
          <a:p>
            <a:r>
              <a:rPr lang="de-DE"/>
              <a:t>Titel presentatie - datum</a:t>
            </a:r>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24929904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11"/>
          </p:nvPr>
        </p:nvSpPr>
        <p:spPr/>
        <p:txBody>
          <a:bodyPr/>
          <a:lstStyle/>
          <a:p>
            <a:r>
              <a:rPr lang="de-DE"/>
              <a:t>Titel presentatie - datum</a:t>
            </a:r>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51596725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11"/>
          </p:nvPr>
        </p:nvSpPr>
        <p:spPr/>
        <p:txBody>
          <a:bodyPr/>
          <a:lstStyle/>
          <a:p>
            <a:r>
              <a:rPr lang="de-DE"/>
              <a:t>Titel presentatie - datum</a:t>
            </a:r>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23111958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3/23/2026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088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11"/>
          </p:nvPr>
        </p:nvSpPr>
        <p:spPr/>
        <p:txBody>
          <a:bodyPr/>
          <a:lstStyle/>
          <a:p>
            <a:r>
              <a:rPr lang="de-DE"/>
              <a:t>Titel presentatie - datum</a:t>
            </a:r>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88591225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11"/>
          </p:nvPr>
        </p:nvSpPr>
        <p:spPr/>
        <p:txBody>
          <a:bodyPr/>
          <a:lstStyle/>
          <a:p>
            <a:r>
              <a:rPr lang="de-DE"/>
              <a:t>Titel presentatie - datum</a:t>
            </a:r>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843495715"/>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23.03.2026</a:t>
            </a:fld>
            <a:endParaRPr lang="de-DE"/>
          </a:p>
        </p:txBody>
      </p:sp>
      <p:sp>
        <p:nvSpPr>
          <p:cNvPr id="6" name="Tijdelijke aanduiding voor voettekst 5"/>
          <p:cNvSpPr>
            <a:spLocks noGrp="1"/>
          </p:cNvSpPr>
          <p:nvPr>
            <p:ph type="ftr" sz="quarter" idx="11"/>
          </p:nvPr>
        </p:nvSpPr>
        <p:spPr/>
        <p:txBody>
          <a:bodyPr/>
          <a:lstStyle/>
          <a:p>
            <a:r>
              <a:rPr lang="de-DE"/>
              <a:t>Titel presentatie - datum</a:t>
            </a:r>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957811407"/>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23.03.2026</a:t>
            </a:fld>
            <a:endParaRPr lang="de-DE"/>
          </a:p>
        </p:txBody>
      </p:sp>
      <p:sp>
        <p:nvSpPr>
          <p:cNvPr id="8" name="Tijdelijke aanduiding voor voettekst 7"/>
          <p:cNvSpPr>
            <a:spLocks noGrp="1"/>
          </p:cNvSpPr>
          <p:nvPr>
            <p:ph type="ftr" sz="quarter" idx="11"/>
          </p:nvPr>
        </p:nvSpPr>
        <p:spPr/>
        <p:txBody>
          <a:bodyPr/>
          <a:lstStyle/>
          <a:p>
            <a:r>
              <a:rPr lang="de-DE"/>
              <a:t>Titel presentatie - datum</a:t>
            </a:r>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414831596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23.03.2026</a:t>
            </a:fld>
            <a:endParaRPr lang="de-DE"/>
          </a:p>
        </p:txBody>
      </p:sp>
      <p:sp>
        <p:nvSpPr>
          <p:cNvPr id="4" name="Tijdelijke aanduiding voor voettekst 3"/>
          <p:cNvSpPr>
            <a:spLocks noGrp="1"/>
          </p:cNvSpPr>
          <p:nvPr>
            <p:ph type="ftr" sz="quarter" idx="11"/>
          </p:nvPr>
        </p:nvSpPr>
        <p:spPr/>
        <p:txBody>
          <a:bodyPr/>
          <a:lstStyle/>
          <a:p>
            <a:r>
              <a:rPr lang="de-DE"/>
              <a:t>Titel presentatie - datum</a:t>
            </a:r>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1937782621"/>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23.03.2026</a:t>
            </a:fld>
            <a:endParaRPr lang="de-DE"/>
          </a:p>
        </p:txBody>
      </p:sp>
      <p:sp>
        <p:nvSpPr>
          <p:cNvPr id="3" name="Tijdelijke aanduiding voor voettekst 2"/>
          <p:cNvSpPr>
            <a:spLocks noGrp="1"/>
          </p:cNvSpPr>
          <p:nvPr>
            <p:ph type="ftr" sz="quarter" idx="11"/>
          </p:nvPr>
        </p:nvSpPr>
        <p:spPr/>
        <p:txBody>
          <a:bodyPr/>
          <a:lstStyle/>
          <a:p>
            <a:r>
              <a:rPr lang="de-DE"/>
              <a:t>Titel presentatie - datum</a:t>
            </a:r>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334960417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23.03.2026</a:t>
            </a:fld>
            <a:endParaRPr lang="de-DE"/>
          </a:p>
        </p:txBody>
      </p:sp>
      <p:sp>
        <p:nvSpPr>
          <p:cNvPr id="6" name="Tijdelijke aanduiding voor voettekst 5"/>
          <p:cNvSpPr>
            <a:spLocks noGrp="1"/>
          </p:cNvSpPr>
          <p:nvPr>
            <p:ph type="ftr" sz="quarter" idx="11"/>
          </p:nvPr>
        </p:nvSpPr>
        <p:spPr/>
        <p:txBody>
          <a:bodyPr/>
          <a:lstStyle/>
          <a:p>
            <a:r>
              <a:rPr lang="de-DE"/>
              <a:t>Titel presentatie - datum</a:t>
            </a:r>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2568389287"/>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23.03.2026</a:t>
            </a:fld>
            <a:endParaRPr lang="de-DE"/>
          </a:p>
        </p:txBody>
      </p:sp>
      <p:sp>
        <p:nvSpPr>
          <p:cNvPr id="6" name="Tijdelijke aanduiding voor voettekst 5"/>
          <p:cNvSpPr>
            <a:spLocks noGrp="1"/>
          </p:cNvSpPr>
          <p:nvPr>
            <p:ph type="ftr" sz="quarter" idx="11"/>
          </p:nvPr>
        </p:nvSpPr>
        <p:spPr/>
        <p:txBody>
          <a:bodyPr/>
          <a:lstStyle/>
          <a:p>
            <a:r>
              <a:rPr lang="de-DE"/>
              <a:t>Titel presentatie - datum</a:t>
            </a:r>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a:t>
            </a:fld>
            <a:endParaRPr lang="de-DE"/>
          </a:p>
        </p:txBody>
      </p:sp>
    </p:spTree>
    <p:extLst>
      <p:ext uri="{BB962C8B-B14F-4D97-AF65-F5344CB8AC3E}">
        <p14:creationId xmlns:p14="http://schemas.microsoft.com/office/powerpoint/2010/main" val="84292403"/>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A953BDC-9EAE-49FE-9892-958C9F845175}" type="datetimeFigureOut">
              <a:rPr lang="de-DE" smtClean="0"/>
              <a:t>23.03.2026</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Titel presentatie - datum</a:t>
            </a:r>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D814C8-F66B-4915-9FEC-D62A1DED085F}" type="slidenum">
              <a:rPr lang="de-DE" smtClean="0"/>
              <a:t>‹#›</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cN1Zci34_14?feature=oembed" TargetMode="Externa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microsoft.com/office/2018/10/relationships/comments" Target="../comments/modernComment_116_2A985D0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67176"/>
            <a:ext cx="12176967" cy="5790824"/>
          </a:xfrm>
          <a:custGeom>
            <a:avLst/>
            <a:gdLst/>
            <a:ahLst/>
            <a:cxnLst/>
            <a:rect l="l" t="t" r="r" b="b"/>
            <a:pathLst>
              <a:path w="9144000" h="4348480">
                <a:moveTo>
                  <a:pt x="9144000" y="0"/>
                </a:moveTo>
                <a:lnTo>
                  <a:pt x="0" y="0"/>
                </a:lnTo>
                <a:lnTo>
                  <a:pt x="0" y="4348200"/>
                </a:lnTo>
                <a:lnTo>
                  <a:pt x="9144000" y="4348200"/>
                </a:lnTo>
                <a:lnTo>
                  <a:pt x="9144000" y="0"/>
                </a:lnTo>
                <a:close/>
              </a:path>
            </a:pathLst>
          </a:custGeom>
          <a:solidFill>
            <a:srgbClr val="BE1D49"/>
          </a:solidFill>
        </p:spPr>
        <p:txBody>
          <a:bodyPr wrap="square" lIns="0" tIns="0" rIns="0" bIns="0" rtlCol="0"/>
          <a:lstStyle/>
          <a:p>
            <a:endParaRPr/>
          </a:p>
        </p:txBody>
      </p:sp>
      <p:grpSp>
        <p:nvGrpSpPr>
          <p:cNvPr id="3" name="object 3"/>
          <p:cNvGrpSpPr/>
          <p:nvPr/>
        </p:nvGrpSpPr>
        <p:grpSpPr>
          <a:xfrm>
            <a:off x="8157457" y="303459"/>
            <a:ext cx="4027701" cy="2024421"/>
            <a:chOff x="6120001" y="227875"/>
            <a:chExt cx="3024505" cy="1520190"/>
          </a:xfrm>
        </p:grpSpPr>
        <p:sp>
          <p:nvSpPr>
            <p:cNvPr id="4" name="object 4"/>
            <p:cNvSpPr/>
            <p:nvPr/>
          </p:nvSpPr>
          <p:spPr>
            <a:xfrm>
              <a:off x="6119990" y="776236"/>
              <a:ext cx="3024505" cy="972185"/>
            </a:xfrm>
            <a:custGeom>
              <a:avLst/>
              <a:gdLst/>
              <a:ahLst/>
              <a:cxnLst/>
              <a:rect l="l" t="t" r="r" b="b"/>
              <a:pathLst>
                <a:path w="3024504" h="972185">
                  <a:moveTo>
                    <a:pt x="165" y="9169"/>
                  </a:moveTo>
                  <a:lnTo>
                    <a:pt x="0" y="8978"/>
                  </a:lnTo>
                  <a:lnTo>
                    <a:pt x="0" y="9169"/>
                  </a:lnTo>
                  <a:lnTo>
                    <a:pt x="165" y="9169"/>
                  </a:lnTo>
                  <a:close/>
                </a:path>
                <a:path w="3024504" h="972185">
                  <a:moveTo>
                    <a:pt x="3023997" y="0"/>
                  </a:moveTo>
                  <a:lnTo>
                    <a:pt x="165" y="9169"/>
                  </a:lnTo>
                  <a:lnTo>
                    <a:pt x="675894" y="792467"/>
                  </a:lnTo>
                  <a:lnTo>
                    <a:pt x="675716" y="793369"/>
                  </a:lnTo>
                  <a:lnTo>
                    <a:pt x="838593" y="971372"/>
                  </a:lnTo>
                  <a:lnTo>
                    <a:pt x="838073" y="971575"/>
                  </a:lnTo>
                  <a:lnTo>
                    <a:pt x="838784" y="971575"/>
                  </a:lnTo>
                  <a:lnTo>
                    <a:pt x="3023997" y="968514"/>
                  </a:lnTo>
                  <a:lnTo>
                    <a:pt x="3023997" y="102628"/>
                  </a:lnTo>
                  <a:lnTo>
                    <a:pt x="2641549" y="254457"/>
                  </a:lnTo>
                  <a:lnTo>
                    <a:pt x="3023997" y="102323"/>
                  </a:lnTo>
                  <a:lnTo>
                    <a:pt x="3023997" y="0"/>
                  </a:lnTo>
                  <a:close/>
                </a:path>
              </a:pathLst>
            </a:custGeom>
            <a:solidFill>
              <a:srgbClr val="FFFFFF"/>
            </a:solidFill>
          </p:spPr>
          <p:txBody>
            <a:bodyPr wrap="square" lIns="0" tIns="0" rIns="0" bIns="0" rtlCol="0"/>
            <a:lstStyle/>
            <a:p>
              <a:endParaRPr/>
            </a:p>
          </p:txBody>
        </p:sp>
        <p:pic>
          <p:nvPicPr>
            <p:cNvPr id="5" name="object 5"/>
            <p:cNvPicPr/>
            <p:nvPr/>
          </p:nvPicPr>
          <p:blipFill>
            <a:blip r:embed="rId2" cstate="print"/>
            <a:stretch>
              <a:fillRect/>
            </a:stretch>
          </p:blipFill>
          <p:spPr>
            <a:xfrm>
              <a:off x="7313970" y="227875"/>
              <a:ext cx="1552529" cy="1099400"/>
            </a:xfrm>
            <a:prstGeom prst="rect">
              <a:avLst/>
            </a:prstGeom>
          </p:spPr>
        </p:pic>
      </p:grpSp>
      <p:sp>
        <p:nvSpPr>
          <p:cNvPr id="7" name="Titel 1">
            <a:extLst>
              <a:ext uri="{FF2B5EF4-FFF2-40B4-BE49-F238E27FC236}">
                <a16:creationId xmlns:a16="http://schemas.microsoft.com/office/drawing/2014/main" id="{617E8D4C-871B-F15B-F61A-B5AA9FA7B825}"/>
              </a:ext>
            </a:extLst>
          </p:cNvPr>
          <p:cNvSpPr txBox="1">
            <a:spLocks/>
          </p:cNvSpPr>
          <p:nvPr/>
        </p:nvSpPr>
        <p:spPr>
          <a:xfrm>
            <a:off x="330200" y="2768205"/>
            <a:ext cx="10752667" cy="144462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b="1">
                <a:solidFill>
                  <a:schemeClr val="bg1"/>
                </a:solidFill>
                <a:latin typeface="Calibri"/>
                <a:ea typeface="Calibri"/>
                <a:cs typeface="Calibri"/>
              </a:rPr>
              <a:t>Leiderschap in tijden van polarisatie</a:t>
            </a:r>
          </a:p>
        </p:txBody>
      </p:sp>
      <p:cxnSp>
        <p:nvCxnSpPr>
          <p:cNvPr id="9" name="Rechte verbindingslijn met pijl 8">
            <a:extLst>
              <a:ext uri="{FF2B5EF4-FFF2-40B4-BE49-F238E27FC236}">
                <a16:creationId xmlns:a16="http://schemas.microsoft.com/office/drawing/2014/main" id="{6F84E57B-76FF-B3C8-F5D7-78352D54472A}"/>
              </a:ext>
            </a:extLst>
          </p:cNvPr>
          <p:cNvCxnSpPr/>
          <p:nvPr/>
        </p:nvCxnSpPr>
        <p:spPr>
          <a:xfrm flipV="1">
            <a:off x="1667442" y="3757160"/>
            <a:ext cx="8083826" cy="3975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Ondertitel 2">
            <a:extLst>
              <a:ext uri="{FF2B5EF4-FFF2-40B4-BE49-F238E27FC236}">
                <a16:creationId xmlns:a16="http://schemas.microsoft.com/office/drawing/2014/main" id="{52CDE95C-BA66-A1B9-78BA-D05B303D2354}"/>
              </a:ext>
            </a:extLst>
          </p:cNvPr>
          <p:cNvSpPr txBox="1">
            <a:spLocks/>
          </p:cNvSpPr>
          <p:nvPr/>
        </p:nvSpPr>
        <p:spPr>
          <a:xfrm>
            <a:off x="524933" y="4204766"/>
            <a:ext cx="10033000" cy="8842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i="1">
                <a:solidFill>
                  <a:schemeClr val="bg1"/>
                </a:solidFill>
                <a:latin typeface="Calibri"/>
                <a:ea typeface="Calibri"/>
                <a:cs typeface="Calibri"/>
              </a:rPr>
              <a:t>Als </a:t>
            </a:r>
            <a:r>
              <a:rPr lang="de-DE" i="1" err="1">
                <a:solidFill>
                  <a:schemeClr val="bg1"/>
                </a:solidFill>
                <a:latin typeface="Calibri"/>
                <a:ea typeface="Calibri"/>
                <a:cs typeface="Calibri"/>
              </a:rPr>
              <a:t>het</a:t>
            </a:r>
            <a:r>
              <a:rPr lang="de-DE" i="1">
                <a:solidFill>
                  <a:schemeClr val="bg1"/>
                </a:solidFill>
                <a:latin typeface="Calibri"/>
                <a:ea typeface="Calibri"/>
                <a:cs typeface="Calibri"/>
              </a:rPr>
              <a:t> </a:t>
            </a:r>
            <a:r>
              <a:rPr lang="de-DE" i="1" err="1">
                <a:solidFill>
                  <a:schemeClr val="bg1"/>
                </a:solidFill>
                <a:latin typeface="Calibri"/>
                <a:ea typeface="Calibri"/>
                <a:cs typeface="Calibri"/>
              </a:rPr>
              <a:t>schuurt</a:t>
            </a:r>
            <a:r>
              <a:rPr lang="de-DE" i="1">
                <a:solidFill>
                  <a:schemeClr val="bg1"/>
                </a:solidFill>
                <a:latin typeface="Calibri"/>
                <a:ea typeface="Calibri"/>
                <a:cs typeface="Calibri"/>
              </a:rPr>
              <a:t> in de </a:t>
            </a:r>
            <a:r>
              <a:rPr lang="de-DE" i="1" err="1">
                <a:solidFill>
                  <a:schemeClr val="bg1"/>
                </a:solidFill>
                <a:latin typeface="Calibri"/>
                <a:ea typeface="Calibri"/>
                <a:cs typeface="Calibri"/>
              </a:rPr>
              <a:t>samenleving</a:t>
            </a:r>
            <a:r>
              <a:rPr lang="de-DE" i="1">
                <a:solidFill>
                  <a:schemeClr val="bg1"/>
                </a:solidFill>
                <a:latin typeface="Calibri"/>
                <a:ea typeface="Calibri"/>
                <a:cs typeface="Calibri"/>
              </a:rPr>
              <a:t> </a:t>
            </a:r>
            <a:r>
              <a:rPr lang="de-DE" i="1" err="1">
                <a:solidFill>
                  <a:schemeClr val="bg1"/>
                </a:solidFill>
                <a:latin typeface="Calibri"/>
                <a:ea typeface="Calibri"/>
                <a:cs typeface="Calibri"/>
              </a:rPr>
              <a:t>én</a:t>
            </a:r>
            <a:r>
              <a:rPr lang="de-DE" i="1">
                <a:solidFill>
                  <a:schemeClr val="bg1"/>
                </a:solidFill>
                <a:latin typeface="Calibri"/>
                <a:ea typeface="Calibri"/>
                <a:cs typeface="Calibri"/>
              </a:rPr>
              <a:t> </a:t>
            </a:r>
            <a:r>
              <a:rPr lang="de-DE" i="1" err="1">
                <a:solidFill>
                  <a:schemeClr val="bg1"/>
                </a:solidFill>
                <a:latin typeface="Calibri"/>
                <a:ea typeface="Calibri"/>
                <a:cs typeface="Calibri"/>
              </a:rPr>
              <a:t>op</a:t>
            </a:r>
            <a:r>
              <a:rPr lang="de-DE" i="1">
                <a:solidFill>
                  <a:schemeClr val="bg1"/>
                </a:solidFill>
                <a:latin typeface="Calibri"/>
                <a:ea typeface="Calibri"/>
                <a:cs typeface="Calibri"/>
              </a:rPr>
              <a:t> </a:t>
            </a:r>
            <a:r>
              <a:rPr lang="de-DE" i="1" err="1">
                <a:solidFill>
                  <a:schemeClr val="bg1"/>
                </a:solidFill>
                <a:latin typeface="Calibri"/>
                <a:ea typeface="Calibri"/>
                <a:cs typeface="Calibri"/>
              </a:rPr>
              <a:t>school</a:t>
            </a:r>
            <a:r>
              <a:rPr lang="de-DE" i="1">
                <a:solidFill>
                  <a:schemeClr val="bg1"/>
                </a:solidFill>
                <a:latin typeface="Calibri"/>
                <a:ea typeface="Calibri"/>
                <a:cs typeface="Calibri"/>
              </a:rPr>
              <a:t>. Wat </a:t>
            </a:r>
            <a:r>
              <a:rPr lang="de-DE" i="1" err="1">
                <a:solidFill>
                  <a:schemeClr val="bg1"/>
                </a:solidFill>
                <a:latin typeface="Calibri"/>
                <a:ea typeface="Calibri"/>
                <a:cs typeface="Calibri"/>
              </a:rPr>
              <a:t>staat</a:t>
            </a:r>
            <a:r>
              <a:rPr lang="de-DE" i="1">
                <a:solidFill>
                  <a:schemeClr val="bg1"/>
                </a:solidFill>
                <a:latin typeface="Calibri"/>
                <a:ea typeface="Calibri"/>
                <a:cs typeface="Calibri"/>
              </a:rPr>
              <a:t> je als </a:t>
            </a:r>
            <a:r>
              <a:rPr lang="de-DE" i="1" err="1">
                <a:solidFill>
                  <a:schemeClr val="bg1"/>
                </a:solidFill>
                <a:latin typeface="Calibri"/>
                <a:ea typeface="Calibri"/>
                <a:cs typeface="Calibri"/>
              </a:rPr>
              <a:t>schoolleider</a:t>
            </a:r>
            <a:r>
              <a:rPr lang="de-DE" i="1">
                <a:solidFill>
                  <a:schemeClr val="bg1"/>
                </a:solidFill>
                <a:latin typeface="Calibri"/>
                <a:ea typeface="Calibri"/>
                <a:cs typeface="Calibri"/>
              </a:rPr>
              <a:t> </a:t>
            </a:r>
            <a:r>
              <a:rPr lang="de-DE" i="1" err="1">
                <a:solidFill>
                  <a:schemeClr val="bg1"/>
                </a:solidFill>
                <a:latin typeface="Calibri"/>
                <a:ea typeface="Calibri"/>
                <a:cs typeface="Calibri"/>
              </a:rPr>
              <a:t>te</a:t>
            </a:r>
            <a:r>
              <a:rPr lang="de-DE" i="1">
                <a:solidFill>
                  <a:schemeClr val="bg1"/>
                </a:solidFill>
                <a:latin typeface="Calibri"/>
                <a:ea typeface="Calibri"/>
                <a:cs typeface="Calibri"/>
              </a:rPr>
              <a:t> </a:t>
            </a:r>
            <a:r>
              <a:rPr lang="de-DE" i="1" err="1">
                <a:solidFill>
                  <a:schemeClr val="bg1"/>
                </a:solidFill>
                <a:latin typeface="Calibri"/>
                <a:ea typeface="Calibri"/>
                <a:cs typeface="Calibri"/>
              </a:rPr>
              <a:t>doen</a:t>
            </a:r>
            <a:r>
              <a:rPr lang="de-DE" i="1">
                <a:solidFill>
                  <a:schemeClr val="bg1"/>
                </a:solidFill>
                <a:latin typeface="Calibri"/>
                <a:ea typeface="Calibri"/>
                <a:cs typeface="Calibri"/>
              </a:rPr>
              <a:t>?</a:t>
            </a:r>
          </a:p>
        </p:txBody>
      </p:sp>
    </p:spTree>
    <p:extLst>
      <p:ext uri="{BB962C8B-B14F-4D97-AF65-F5344CB8AC3E}">
        <p14:creationId xmlns:p14="http://schemas.microsoft.com/office/powerpoint/2010/main" val="1398756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F0D3E"/>
        </a:solidFill>
        <a:effectLst/>
      </p:bgPr>
    </p:bg>
    <p:spTree>
      <p:nvGrpSpPr>
        <p:cNvPr id="1" name="">
          <a:extLst>
            <a:ext uri="{FF2B5EF4-FFF2-40B4-BE49-F238E27FC236}">
              <a16:creationId xmlns:a16="http://schemas.microsoft.com/office/drawing/2014/main" id="{0CCB402A-2418-21B3-F183-F4260E759309}"/>
            </a:ext>
          </a:extLst>
        </p:cNvPr>
        <p:cNvGrpSpPr/>
        <p:nvPr/>
      </p:nvGrpSpPr>
      <p:grpSpPr>
        <a:xfrm>
          <a:off x="0" y="0"/>
          <a:ext cx="0" cy="0"/>
          <a:chOff x="0" y="0"/>
          <a:chExt cx="0" cy="0"/>
        </a:xfrm>
      </p:grpSpPr>
      <p:pic>
        <p:nvPicPr>
          <p:cNvPr id="3" name="Onlinemedia 2" title="Wat is polarisatie?">
            <a:hlinkClick r:id="" action="ppaction://media"/>
            <a:extLst>
              <a:ext uri="{FF2B5EF4-FFF2-40B4-BE49-F238E27FC236}">
                <a16:creationId xmlns:a16="http://schemas.microsoft.com/office/drawing/2014/main" id="{0DDBC2BD-8FB0-161F-0962-BCFF615522C6}"/>
              </a:ext>
            </a:extLst>
          </p:cNvPr>
          <p:cNvPicPr>
            <a:picLocks noRot="1" noChangeAspect="1"/>
          </p:cNvPicPr>
          <p:nvPr>
            <a:videoFile r:link="rId1"/>
          </p:nvPr>
        </p:nvPicPr>
        <p:blipFill>
          <a:blip r:embed="rId4"/>
          <a:stretch>
            <a:fillRect/>
          </a:stretch>
        </p:blipFill>
        <p:spPr>
          <a:xfrm>
            <a:off x="1182259" y="365125"/>
            <a:ext cx="9827478" cy="5548184"/>
          </a:xfrm>
          <a:prstGeom prst="rect">
            <a:avLst/>
          </a:prstGeom>
        </p:spPr>
      </p:pic>
    </p:spTree>
    <p:extLst>
      <p:ext uri="{BB962C8B-B14F-4D97-AF65-F5344CB8AC3E}">
        <p14:creationId xmlns:p14="http://schemas.microsoft.com/office/powerpoint/2010/main" val="16589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B402A-2418-21B3-F183-F4260E759309}"/>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8AAE2D92-75ED-FDDE-C4BC-7C1CC7526187}"/>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0746755-6E19-5326-21F7-386F55C1F865}"/>
              </a:ext>
            </a:extLst>
          </p:cNvPr>
          <p:cNvSpPr>
            <a:spLocks noGrp="1"/>
          </p:cNvSpPr>
          <p:nvPr>
            <p:ph type="title"/>
          </p:nvPr>
        </p:nvSpPr>
        <p:spPr/>
        <p:txBody>
          <a:bodyPr/>
          <a:lstStyle/>
          <a:p>
            <a:r>
              <a:rPr lang="nl-NL" b="1">
                <a:solidFill>
                  <a:schemeClr val="bg1"/>
                </a:solidFill>
                <a:latin typeface="Calibri"/>
                <a:ea typeface="Calibri"/>
                <a:cs typeface="Calibri"/>
              </a:rPr>
              <a:t>Polarisering:</a:t>
            </a:r>
          </a:p>
        </p:txBody>
      </p:sp>
      <p:pic>
        <p:nvPicPr>
          <p:cNvPr id="10" name="Afbeelding 9">
            <a:extLst>
              <a:ext uri="{FF2B5EF4-FFF2-40B4-BE49-F238E27FC236}">
                <a16:creationId xmlns:a16="http://schemas.microsoft.com/office/drawing/2014/main" id="{A5B95816-43E3-E229-EC46-4BF39AB5DFA2}"/>
              </a:ext>
            </a:extLst>
          </p:cNvPr>
          <p:cNvPicPr>
            <a:picLocks noChangeAspect="1"/>
          </p:cNvPicPr>
          <p:nvPr/>
        </p:nvPicPr>
        <p:blipFill>
          <a:blip r:embed="rId3"/>
          <a:stretch>
            <a:fillRect/>
          </a:stretch>
        </p:blipFill>
        <p:spPr>
          <a:xfrm>
            <a:off x="2002782" y="1458097"/>
            <a:ext cx="8465921" cy="4317059"/>
          </a:xfrm>
          <a:prstGeom prst="rect">
            <a:avLst/>
          </a:prstGeom>
        </p:spPr>
      </p:pic>
      <p:sp>
        <p:nvSpPr>
          <p:cNvPr id="11" name="Tekstvak 10">
            <a:extLst>
              <a:ext uri="{FF2B5EF4-FFF2-40B4-BE49-F238E27FC236}">
                <a16:creationId xmlns:a16="http://schemas.microsoft.com/office/drawing/2014/main" id="{DD6C6888-A7A0-41B8-3398-18B4123C8C97}"/>
              </a:ext>
            </a:extLst>
          </p:cNvPr>
          <p:cNvSpPr txBox="1"/>
          <p:nvPr/>
        </p:nvSpPr>
        <p:spPr>
          <a:xfrm>
            <a:off x="8736227" y="6079524"/>
            <a:ext cx="2458995" cy="369332"/>
          </a:xfrm>
          <a:prstGeom prst="rect">
            <a:avLst/>
          </a:prstGeom>
          <a:noFill/>
        </p:spPr>
        <p:txBody>
          <a:bodyPr wrap="square" rtlCol="0">
            <a:spAutoFit/>
          </a:bodyPr>
          <a:lstStyle/>
          <a:p>
            <a:r>
              <a:rPr lang="nl-NL">
                <a:solidFill>
                  <a:schemeClr val="bg1"/>
                </a:solidFill>
              </a:rPr>
              <a:t>Bron: Bart Brandsma </a:t>
            </a:r>
          </a:p>
        </p:txBody>
      </p:sp>
    </p:spTree>
    <p:extLst>
      <p:ext uri="{BB962C8B-B14F-4D97-AF65-F5344CB8AC3E}">
        <p14:creationId xmlns:p14="http://schemas.microsoft.com/office/powerpoint/2010/main" val="358622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9F6AD-2A67-0E5D-7699-798218B2501C}"/>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B7137C1B-F0F1-4802-05FD-0454CDB366B1}"/>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AD26848-52B3-72D3-AE92-5DF13125C93A}"/>
              </a:ext>
            </a:extLst>
          </p:cNvPr>
          <p:cNvSpPr>
            <a:spLocks noGrp="1"/>
          </p:cNvSpPr>
          <p:nvPr>
            <p:ph type="title"/>
          </p:nvPr>
        </p:nvSpPr>
        <p:spPr>
          <a:xfrm>
            <a:off x="838198" y="167417"/>
            <a:ext cx="10515600" cy="1325563"/>
          </a:xfrm>
        </p:spPr>
        <p:txBody>
          <a:bodyPr/>
          <a:lstStyle/>
          <a:p>
            <a:r>
              <a:rPr lang="nl-NL" b="1">
                <a:solidFill>
                  <a:schemeClr val="bg1"/>
                </a:solidFill>
                <a:latin typeface="Calibri"/>
                <a:ea typeface="Calibri"/>
                <a:cs typeface="Calibri"/>
              </a:rPr>
              <a:t>Omgaan met lastig gedrag</a:t>
            </a:r>
          </a:p>
        </p:txBody>
      </p:sp>
      <p:pic>
        <p:nvPicPr>
          <p:cNvPr id="3" name="Afbeelding 2">
            <a:extLst>
              <a:ext uri="{FF2B5EF4-FFF2-40B4-BE49-F238E27FC236}">
                <a16:creationId xmlns:a16="http://schemas.microsoft.com/office/drawing/2014/main" id="{6DCAD407-F6D4-6064-F574-7A968233AA45}"/>
              </a:ext>
            </a:extLst>
          </p:cNvPr>
          <p:cNvPicPr>
            <a:picLocks noChangeAspect="1"/>
          </p:cNvPicPr>
          <p:nvPr/>
        </p:nvPicPr>
        <p:blipFill>
          <a:blip r:embed="rId3"/>
          <a:stretch>
            <a:fillRect/>
          </a:stretch>
        </p:blipFill>
        <p:spPr>
          <a:xfrm>
            <a:off x="2586551" y="1349375"/>
            <a:ext cx="5610225" cy="5143500"/>
          </a:xfrm>
          <a:prstGeom prst="rect">
            <a:avLst/>
          </a:prstGeom>
        </p:spPr>
      </p:pic>
      <p:sp>
        <p:nvSpPr>
          <p:cNvPr id="4" name="Tekstvak 3">
            <a:extLst>
              <a:ext uri="{FF2B5EF4-FFF2-40B4-BE49-F238E27FC236}">
                <a16:creationId xmlns:a16="http://schemas.microsoft.com/office/drawing/2014/main" id="{F119066D-A46B-AF47-9C41-1B3D0EBB9D79}"/>
              </a:ext>
            </a:extLst>
          </p:cNvPr>
          <p:cNvSpPr txBox="1"/>
          <p:nvPr/>
        </p:nvSpPr>
        <p:spPr>
          <a:xfrm>
            <a:off x="8526162" y="5226908"/>
            <a:ext cx="3101546" cy="1221948"/>
          </a:xfrm>
          <a:prstGeom prst="rect">
            <a:avLst/>
          </a:prstGeom>
          <a:noFill/>
        </p:spPr>
        <p:txBody>
          <a:bodyPr wrap="square" rtlCol="0">
            <a:spAutoFit/>
          </a:bodyPr>
          <a:lstStyle/>
          <a:p>
            <a:r>
              <a:rPr lang="nl-NL">
                <a:solidFill>
                  <a:schemeClr val="bg1"/>
                </a:solidFill>
              </a:rPr>
              <a:t>https://www.schoolenveiligheid.nl/kennisbank/omgaan-met-lastig-gedrag-van-leerlingen-in-de-klas/</a:t>
            </a:r>
          </a:p>
        </p:txBody>
      </p:sp>
    </p:spTree>
    <p:extLst>
      <p:ext uri="{BB962C8B-B14F-4D97-AF65-F5344CB8AC3E}">
        <p14:creationId xmlns:p14="http://schemas.microsoft.com/office/powerpoint/2010/main" val="309755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E646C1C-38E2-C76C-B919-9E8836E7B648}"/>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C6490209-6343-B689-ECC2-426CDA9BA743}"/>
              </a:ext>
            </a:extLst>
          </p:cNvPr>
          <p:cNvSpPr/>
          <p:nvPr/>
        </p:nvSpPr>
        <p:spPr>
          <a:xfrm>
            <a:off x="-1" y="0"/>
            <a:ext cx="6096000"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NL"/>
          </a:p>
        </p:txBody>
      </p:sp>
      <p:sp>
        <p:nvSpPr>
          <p:cNvPr id="3" name="Tijdelijke aanduiding voor inhoud 2">
            <a:extLst>
              <a:ext uri="{FF2B5EF4-FFF2-40B4-BE49-F238E27FC236}">
                <a16:creationId xmlns:a16="http://schemas.microsoft.com/office/drawing/2014/main" id="{4501B1BE-F321-6ECD-E708-D85F8E4D2CDD}"/>
              </a:ext>
            </a:extLst>
          </p:cNvPr>
          <p:cNvSpPr>
            <a:spLocks noGrp="1"/>
          </p:cNvSpPr>
          <p:nvPr>
            <p:ph idx="1"/>
          </p:nvPr>
        </p:nvSpPr>
        <p:spPr>
          <a:xfrm>
            <a:off x="98855" y="234778"/>
            <a:ext cx="5997144" cy="6462583"/>
          </a:xfrm>
        </p:spPr>
        <p:txBody>
          <a:bodyPr vert="horz" lIns="91440" tIns="45720" rIns="91440" bIns="45720" rtlCol="0" anchor="t">
            <a:normAutofit lnSpcReduction="10000"/>
          </a:bodyPr>
          <a:lstStyle/>
          <a:p>
            <a:r>
              <a:rPr lang="nl-NL">
                <a:solidFill>
                  <a:srgbClr val="C0213E"/>
                </a:solidFill>
                <a:latin typeface="Calibri"/>
                <a:ea typeface="Calibri"/>
                <a:cs typeface="Calibri"/>
              </a:rPr>
              <a:t>“Er worden grappen/opmerkingen naar elkaar gemaakt op basis van afkomst. De grens tussen 'leuk' en 'kwetsend' wordt daarbij soms overschreden.” </a:t>
            </a:r>
          </a:p>
          <a:p>
            <a:endParaRPr lang="nl-NL">
              <a:solidFill>
                <a:srgbClr val="C0213E"/>
              </a:solidFill>
              <a:latin typeface="Calibri"/>
              <a:ea typeface="Calibri"/>
              <a:cs typeface="Calibri"/>
            </a:endParaRPr>
          </a:p>
          <a:p>
            <a:r>
              <a:rPr lang="nl-NL">
                <a:solidFill>
                  <a:srgbClr val="C0213E"/>
                </a:solidFill>
                <a:latin typeface="Calibri"/>
                <a:ea typeface="Calibri"/>
                <a:cs typeface="Calibri"/>
              </a:rPr>
              <a:t>“De leerlingen vinden LHBTIQA+ belachelijk. Er is een paarse vrijdag, maar te veel leerlingen doen hier lacherig over of niet aan mee.”</a:t>
            </a:r>
          </a:p>
          <a:p>
            <a:endParaRPr lang="nl-NL" i="1">
              <a:solidFill>
                <a:srgbClr val="C0213E"/>
              </a:solidFill>
              <a:latin typeface="Calibri"/>
              <a:ea typeface="Calibri"/>
              <a:cs typeface="Calibri"/>
            </a:endParaRPr>
          </a:p>
          <a:p>
            <a:r>
              <a:rPr lang="nl-NL">
                <a:solidFill>
                  <a:srgbClr val="C0213E"/>
                </a:solidFill>
                <a:latin typeface="Calibri"/>
                <a:ea typeface="Calibri"/>
                <a:cs typeface="Calibri"/>
              </a:rPr>
              <a:t>“Sommige jongens uiten misogyne meningen in de les. Deze meningen hebben ze vaak online opgedaan via mannelijke </a:t>
            </a:r>
            <a:r>
              <a:rPr lang="nl-NL" err="1">
                <a:solidFill>
                  <a:srgbClr val="C0213E"/>
                </a:solidFill>
                <a:latin typeface="Calibri"/>
                <a:ea typeface="Calibri"/>
                <a:cs typeface="Calibri"/>
              </a:rPr>
              <a:t>influencers</a:t>
            </a:r>
            <a:r>
              <a:rPr lang="nl-NL">
                <a:solidFill>
                  <a:srgbClr val="C0213E"/>
                </a:solidFill>
                <a:latin typeface="Calibri"/>
                <a:ea typeface="Calibri"/>
                <a:cs typeface="Calibri"/>
              </a:rPr>
              <a:t> zoals Andrew Tate. Dit is over het algemeen een minderheid.” </a:t>
            </a:r>
          </a:p>
        </p:txBody>
      </p:sp>
      <p:pic>
        <p:nvPicPr>
          <p:cNvPr id="6" name="Afbeelding 5" descr="Afbeelding met meubels, overdekt, vloer, tafel&#10;&#10;Door AI gegenereerde inhoud is mogelijk onjuist.">
            <a:extLst>
              <a:ext uri="{FF2B5EF4-FFF2-40B4-BE49-F238E27FC236}">
                <a16:creationId xmlns:a16="http://schemas.microsoft.com/office/drawing/2014/main" id="{D286084D-F900-F5A5-6CEE-9C35B87813CB}"/>
              </a:ext>
            </a:extLst>
          </p:cNvPr>
          <p:cNvPicPr>
            <a:picLocks noChangeAspect="1"/>
          </p:cNvPicPr>
          <p:nvPr/>
        </p:nvPicPr>
        <p:blipFill>
          <a:blip r:embed="rId3"/>
          <a:srcRect l="21111" r="17443"/>
          <a:stretch>
            <a:fillRect/>
          </a:stretch>
        </p:blipFill>
        <p:spPr>
          <a:xfrm>
            <a:off x="6101052" y="-16933"/>
            <a:ext cx="6320921" cy="6886222"/>
          </a:xfrm>
          <a:prstGeom prst="rect">
            <a:avLst/>
          </a:prstGeom>
        </p:spPr>
      </p:pic>
    </p:spTree>
    <p:extLst>
      <p:ext uri="{BB962C8B-B14F-4D97-AF65-F5344CB8AC3E}">
        <p14:creationId xmlns:p14="http://schemas.microsoft.com/office/powerpoint/2010/main" val="1733331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66803-CD29-6CA0-49E4-7C039FE50F6F}"/>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26579D09-6BA2-B607-D871-648A2F809418}"/>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5234DDFA-B68E-73EA-8749-CA7910E4483E}"/>
              </a:ext>
            </a:extLst>
          </p:cNvPr>
          <p:cNvSpPr>
            <a:spLocks noGrp="1"/>
          </p:cNvSpPr>
          <p:nvPr>
            <p:ph type="title"/>
          </p:nvPr>
        </p:nvSpPr>
        <p:spPr/>
        <p:txBody>
          <a:bodyPr/>
          <a:lstStyle/>
          <a:p>
            <a:r>
              <a:rPr lang="nl-NL" b="1">
                <a:solidFill>
                  <a:schemeClr val="bg1"/>
                </a:solidFill>
                <a:latin typeface="Calibri"/>
                <a:ea typeface="Calibri"/>
                <a:cs typeface="Calibri"/>
              </a:rPr>
              <a:t>Scholen krijgen te maken met:</a:t>
            </a:r>
          </a:p>
        </p:txBody>
      </p:sp>
      <p:sp>
        <p:nvSpPr>
          <p:cNvPr id="8" name="Rechthoek: afgeschuinde diagonale hoeken 7">
            <a:extLst>
              <a:ext uri="{FF2B5EF4-FFF2-40B4-BE49-F238E27FC236}">
                <a16:creationId xmlns:a16="http://schemas.microsoft.com/office/drawing/2014/main" id="{D08515F9-D0EB-E616-D1E9-1E8666884482}"/>
              </a:ext>
            </a:extLst>
          </p:cNvPr>
          <p:cNvSpPr/>
          <p:nvPr/>
        </p:nvSpPr>
        <p:spPr>
          <a:xfrm>
            <a:off x="848032" y="1868129"/>
            <a:ext cx="5063612" cy="4141838"/>
          </a:xfrm>
          <a:prstGeom prst="snip2Diag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Rechthoek: afgeschuinde diagonale hoeken 8">
            <a:extLst>
              <a:ext uri="{FF2B5EF4-FFF2-40B4-BE49-F238E27FC236}">
                <a16:creationId xmlns:a16="http://schemas.microsoft.com/office/drawing/2014/main" id="{18A5275F-1E77-F1EB-D0A4-8E010669B8DC}"/>
              </a:ext>
            </a:extLst>
          </p:cNvPr>
          <p:cNvSpPr/>
          <p:nvPr/>
        </p:nvSpPr>
        <p:spPr>
          <a:xfrm>
            <a:off x="6747386" y="1929580"/>
            <a:ext cx="4608870" cy="4141838"/>
          </a:xfrm>
          <a:prstGeom prst="snip2Diag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A232D99F-0A05-E7C6-29F3-347785E92FDF}"/>
              </a:ext>
            </a:extLst>
          </p:cNvPr>
          <p:cNvSpPr txBox="1"/>
          <p:nvPr/>
        </p:nvSpPr>
        <p:spPr>
          <a:xfrm>
            <a:off x="6968611" y="2150805"/>
            <a:ext cx="417870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a:latin typeface="Calibri"/>
                <a:ea typeface="Calibri"/>
                <a:cs typeface="Calibri"/>
              </a:rPr>
              <a:t>Gevolg: </a:t>
            </a:r>
            <a:r>
              <a:rPr lang="nl-NL" sz="2000">
                <a:latin typeface="Calibri"/>
                <a:ea typeface="Calibri"/>
                <a:cs typeface="Calibri"/>
              </a:rPr>
              <a:t>Sociale veiligheid in het geding</a:t>
            </a:r>
          </a:p>
          <a:p>
            <a:endParaRPr lang="nl-NL" sz="2000">
              <a:latin typeface="Calibri"/>
              <a:ea typeface="Calibri"/>
              <a:cs typeface="Calibri"/>
            </a:endParaRPr>
          </a:p>
          <a:p>
            <a:pPr marL="285750" indent="-285750">
              <a:buFont typeface="Arial" panose="020B0604020202020204" pitchFamily="34" charset="0"/>
              <a:buChar char="•"/>
            </a:pPr>
            <a:r>
              <a:rPr lang="nl-NL" sz="2000">
                <a:latin typeface="Calibri"/>
                <a:ea typeface="Calibri"/>
                <a:cs typeface="Calibri"/>
              </a:rPr>
              <a:t>Mindere goede schoolsfeer</a:t>
            </a:r>
          </a:p>
          <a:p>
            <a:pPr marL="285750" indent="-285750">
              <a:buFont typeface="Arial" panose="020B0604020202020204" pitchFamily="34" charset="0"/>
              <a:buChar char="•"/>
            </a:pPr>
            <a:r>
              <a:rPr lang="nl-NL" sz="2000">
                <a:latin typeface="Calibri"/>
                <a:ea typeface="Calibri"/>
                <a:cs typeface="Calibri"/>
              </a:rPr>
              <a:t>Minder gelukkig</a:t>
            </a:r>
          </a:p>
          <a:p>
            <a:pPr marL="285750" indent="-285750">
              <a:buFont typeface="Arial" panose="020B0604020202020204" pitchFamily="34" charset="0"/>
              <a:buChar char="•"/>
            </a:pPr>
            <a:r>
              <a:rPr lang="nl-NL" sz="2000">
                <a:latin typeface="Calibri"/>
                <a:ea typeface="Calibri"/>
                <a:cs typeface="Calibri"/>
              </a:rPr>
              <a:t>Minder goed komen tot leren</a:t>
            </a:r>
          </a:p>
          <a:p>
            <a:pPr marL="285750" indent="-285750">
              <a:buFont typeface="Arial" panose="020B0604020202020204" pitchFamily="34" charset="0"/>
              <a:buChar char="•"/>
            </a:pPr>
            <a:endParaRPr lang="nl-NL" sz="2000">
              <a:latin typeface="Calibri"/>
              <a:ea typeface="Calibri"/>
              <a:cs typeface="Calibri"/>
            </a:endParaRPr>
          </a:p>
          <a:p>
            <a:r>
              <a:rPr lang="nl-NL" sz="2000" b="1">
                <a:latin typeface="Calibri"/>
                <a:ea typeface="Calibri"/>
                <a:cs typeface="Calibri"/>
              </a:rPr>
              <a:t>En</a:t>
            </a:r>
          </a:p>
          <a:p>
            <a:endParaRPr lang="nl-NL" sz="2000">
              <a:latin typeface="Calibri"/>
              <a:ea typeface="Calibri"/>
              <a:cs typeface="Calibri"/>
            </a:endParaRPr>
          </a:p>
          <a:p>
            <a:pPr marL="285750" indent="-285750">
              <a:buFont typeface="Arial" panose="020B0604020202020204" pitchFamily="34" charset="0"/>
              <a:buChar char="•"/>
            </a:pPr>
            <a:r>
              <a:rPr lang="nl-NL" sz="2000">
                <a:latin typeface="Calibri"/>
                <a:ea typeface="Calibri"/>
                <a:cs typeface="Calibri"/>
              </a:rPr>
              <a:t>In strijd met een burgerschapsopdracht van scholen </a:t>
            </a:r>
          </a:p>
        </p:txBody>
      </p:sp>
      <p:sp>
        <p:nvSpPr>
          <p:cNvPr id="13" name="Tekstvak 12">
            <a:extLst>
              <a:ext uri="{FF2B5EF4-FFF2-40B4-BE49-F238E27FC236}">
                <a16:creationId xmlns:a16="http://schemas.microsoft.com/office/drawing/2014/main" id="{E9E76438-39E5-7EF7-4AC6-211F956B1C4E}"/>
              </a:ext>
            </a:extLst>
          </p:cNvPr>
          <p:cNvSpPr txBox="1"/>
          <p:nvPr/>
        </p:nvSpPr>
        <p:spPr>
          <a:xfrm>
            <a:off x="835744" y="1535251"/>
            <a:ext cx="4817806"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2000" b="1">
              <a:latin typeface="Calibri"/>
              <a:ea typeface="Calibri"/>
              <a:cs typeface="Calibri"/>
            </a:endParaRPr>
          </a:p>
          <a:p>
            <a:pPr marL="285750" indent="-285750">
              <a:buFont typeface="Arial" panose="020B0604020202020204" pitchFamily="34" charset="0"/>
              <a:buChar char="•"/>
            </a:pPr>
            <a:r>
              <a:rPr lang="nl-NL" sz="2000" b="1">
                <a:latin typeface="Calibri"/>
                <a:ea typeface="Calibri"/>
                <a:cs typeface="Calibri"/>
              </a:rPr>
              <a:t>Groepsvorming</a:t>
            </a:r>
            <a:r>
              <a:rPr lang="nl-NL" sz="2000">
                <a:latin typeface="Calibri"/>
                <a:ea typeface="Calibri"/>
                <a:cs typeface="Calibri"/>
              </a:rPr>
              <a:t>, waarbij er niet of nauwelijks contact is tussen verschillende groepen leerlingen.  </a:t>
            </a:r>
          </a:p>
          <a:p>
            <a:pPr marL="285750" indent="-285750">
              <a:buFont typeface="Arial" panose="020B0604020202020204" pitchFamily="34" charset="0"/>
              <a:buChar char="•"/>
            </a:pPr>
            <a:endParaRPr lang="nl-NL" sz="2000">
              <a:latin typeface="Calibri"/>
              <a:ea typeface="Calibri"/>
              <a:cs typeface="Calibri"/>
            </a:endParaRPr>
          </a:p>
          <a:p>
            <a:pPr marL="285750" indent="-285750">
              <a:buFont typeface="Arial" panose="020B0604020202020204" pitchFamily="34" charset="0"/>
              <a:buChar char="•"/>
            </a:pPr>
            <a:r>
              <a:rPr lang="nl-NL" sz="2000">
                <a:latin typeface="Calibri"/>
                <a:ea typeface="Calibri"/>
                <a:cs typeface="Calibri"/>
              </a:rPr>
              <a:t>Kwetsende uitspraken over een bepaalde groep of actualiteit waarna er een </a:t>
            </a:r>
            <a:r>
              <a:rPr lang="nl-NL" sz="2000" b="1">
                <a:latin typeface="Calibri"/>
                <a:ea typeface="Calibri"/>
                <a:cs typeface="Calibri"/>
              </a:rPr>
              <a:t>heftige discussie of conflict </a:t>
            </a:r>
            <a:r>
              <a:rPr lang="nl-NL" sz="2000">
                <a:latin typeface="Calibri"/>
                <a:ea typeface="Calibri"/>
                <a:cs typeface="Calibri"/>
              </a:rPr>
              <a:t>kan volgen. In klas of in team</a:t>
            </a:r>
          </a:p>
          <a:p>
            <a:pPr marL="285750" indent="-285750">
              <a:buFont typeface="Arial" panose="020B0604020202020204" pitchFamily="34" charset="0"/>
              <a:buChar char="•"/>
            </a:pPr>
            <a:endParaRPr lang="nl-NL" sz="2000">
              <a:latin typeface="Calibri"/>
              <a:ea typeface="Calibri"/>
              <a:cs typeface="Calibri"/>
            </a:endParaRPr>
          </a:p>
          <a:p>
            <a:pPr marL="285750" indent="-285750">
              <a:buFont typeface="Arial" panose="020B0604020202020204" pitchFamily="34" charset="0"/>
              <a:buChar char="•"/>
            </a:pPr>
            <a:r>
              <a:rPr lang="nl-NL" sz="2000" b="1">
                <a:latin typeface="Calibri"/>
                <a:ea typeface="Calibri"/>
                <a:cs typeface="Calibri"/>
              </a:rPr>
              <a:t>Gezag</a:t>
            </a:r>
            <a:r>
              <a:rPr lang="nl-NL" sz="2000">
                <a:latin typeface="Calibri"/>
                <a:ea typeface="Calibri"/>
                <a:cs typeface="Calibri"/>
              </a:rPr>
              <a:t> schoolleider en leraren kalft af.</a:t>
            </a:r>
          </a:p>
          <a:p>
            <a:endParaRPr lang="nl-NL" sz="2000">
              <a:latin typeface="Calibri"/>
              <a:ea typeface="Calibri"/>
              <a:cs typeface="Calibri"/>
            </a:endParaRPr>
          </a:p>
          <a:p>
            <a:pPr marL="285750" indent="-285750">
              <a:buFont typeface="Arial" panose="020B0604020202020204" pitchFamily="34" charset="0"/>
              <a:buChar char="•"/>
            </a:pPr>
            <a:r>
              <a:rPr lang="nl-NL" sz="2000" b="1">
                <a:latin typeface="Calibri"/>
                <a:ea typeface="Calibri"/>
                <a:cs typeface="Calibri"/>
              </a:rPr>
              <a:t>Ouders</a:t>
            </a:r>
            <a:r>
              <a:rPr lang="nl-NL" sz="2000">
                <a:latin typeface="Calibri"/>
                <a:ea typeface="Calibri"/>
                <a:cs typeface="Calibri"/>
              </a:rPr>
              <a:t> die met stevige mening de school binnen komen.</a:t>
            </a:r>
          </a:p>
        </p:txBody>
      </p:sp>
      <p:sp>
        <p:nvSpPr>
          <p:cNvPr id="3" name="Tekstvak 2">
            <a:extLst>
              <a:ext uri="{FF2B5EF4-FFF2-40B4-BE49-F238E27FC236}">
                <a16:creationId xmlns:a16="http://schemas.microsoft.com/office/drawing/2014/main" id="{739D7122-C36E-A7EF-2EE2-48C4E9A9B363}"/>
              </a:ext>
            </a:extLst>
          </p:cNvPr>
          <p:cNvSpPr txBox="1"/>
          <p:nvPr/>
        </p:nvSpPr>
        <p:spPr>
          <a:xfrm>
            <a:off x="7755038" y="6342927"/>
            <a:ext cx="3044142" cy="369332"/>
          </a:xfrm>
          <a:prstGeom prst="rect">
            <a:avLst/>
          </a:prstGeom>
          <a:noFill/>
        </p:spPr>
        <p:txBody>
          <a:bodyPr wrap="square" rtlCol="0">
            <a:spAutoFit/>
          </a:bodyPr>
          <a:lstStyle/>
          <a:p>
            <a:r>
              <a:rPr lang="nl-NL"/>
              <a:t>Bron: brochure VO raad</a:t>
            </a:r>
          </a:p>
        </p:txBody>
      </p:sp>
    </p:spTree>
    <p:extLst>
      <p:ext uri="{BB962C8B-B14F-4D97-AF65-F5344CB8AC3E}">
        <p14:creationId xmlns:p14="http://schemas.microsoft.com/office/powerpoint/2010/main" val="355953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7B76-0483-F5A1-2458-1B4F895FEF93}"/>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FB02A0C4-5970-2B9F-9E3A-253E172BE39A}"/>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3CFED1EC-7610-2F06-7328-2D94284C5A1B}"/>
              </a:ext>
            </a:extLst>
          </p:cNvPr>
          <p:cNvSpPr>
            <a:spLocks noGrp="1"/>
          </p:cNvSpPr>
          <p:nvPr>
            <p:ph type="title"/>
          </p:nvPr>
        </p:nvSpPr>
        <p:spPr>
          <a:xfrm>
            <a:off x="654908" y="365125"/>
            <a:ext cx="10515600" cy="1325563"/>
          </a:xfrm>
        </p:spPr>
        <p:txBody>
          <a:bodyPr/>
          <a:lstStyle/>
          <a:p>
            <a:r>
              <a:rPr lang="nl-NL" b="1">
                <a:solidFill>
                  <a:schemeClr val="bg1"/>
                </a:solidFill>
                <a:latin typeface="Calibri"/>
                <a:ea typeface="Calibri"/>
                <a:cs typeface="Calibri"/>
              </a:rPr>
              <a:t>Sociaal veilig klimaat</a:t>
            </a:r>
            <a:br>
              <a:rPr lang="nl-NL" b="1" i="1">
                <a:solidFill>
                  <a:schemeClr val="bg1"/>
                </a:solidFill>
                <a:latin typeface="Calibri"/>
                <a:ea typeface="Calibri"/>
                <a:cs typeface="Calibri"/>
              </a:rPr>
            </a:br>
            <a:r>
              <a:rPr lang="nl-NL" sz="2400" b="1" i="1">
                <a:solidFill>
                  <a:schemeClr val="bg1"/>
                </a:solidFill>
                <a:latin typeface="Calibri"/>
                <a:ea typeface="Calibri"/>
                <a:cs typeface="Calibri"/>
              </a:rPr>
              <a:t>Versterken in tijden van polarisatie</a:t>
            </a:r>
            <a:endParaRPr lang="nl-NL" b="1">
              <a:solidFill>
                <a:schemeClr val="bg1"/>
              </a:solidFill>
              <a:latin typeface="Calibri"/>
              <a:ea typeface="Calibri"/>
              <a:cs typeface="Calibri"/>
            </a:endParaRPr>
          </a:p>
        </p:txBody>
      </p:sp>
      <p:pic>
        <p:nvPicPr>
          <p:cNvPr id="4" name="Afbeelding 3">
            <a:extLst>
              <a:ext uri="{FF2B5EF4-FFF2-40B4-BE49-F238E27FC236}">
                <a16:creationId xmlns:a16="http://schemas.microsoft.com/office/drawing/2014/main" id="{5A08E415-E631-3EAE-8077-D039C3A19466}"/>
              </a:ext>
            </a:extLst>
          </p:cNvPr>
          <p:cNvPicPr>
            <a:picLocks noChangeAspect="1"/>
          </p:cNvPicPr>
          <p:nvPr/>
        </p:nvPicPr>
        <p:blipFill>
          <a:blip r:embed="rId3"/>
          <a:stretch>
            <a:fillRect/>
          </a:stretch>
        </p:blipFill>
        <p:spPr>
          <a:xfrm>
            <a:off x="5994400" y="778800"/>
            <a:ext cx="5588000" cy="5471431"/>
          </a:xfrm>
          <a:prstGeom prst="rect">
            <a:avLst/>
          </a:prstGeom>
        </p:spPr>
      </p:pic>
      <p:sp>
        <p:nvSpPr>
          <p:cNvPr id="3" name="Tekstvak 2">
            <a:extLst>
              <a:ext uri="{FF2B5EF4-FFF2-40B4-BE49-F238E27FC236}">
                <a16:creationId xmlns:a16="http://schemas.microsoft.com/office/drawing/2014/main" id="{E6A3032B-30D7-C731-9083-F9B1AFC829D1}"/>
              </a:ext>
            </a:extLst>
          </p:cNvPr>
          <p:cNvSpPr txBox="1"/>
          <p:nvPr/>
        </p:nvSpPr>
        <p:spPr>
          <a:xfrm>
            <a:off x="654908" y="2113005"/>
            <a:ext cx="5090984" cy="2246769"/>
          </a:xfrm>
          <a:prstGeom prst="rect">
            <a:avLst/>
          </a:prstGeom>
          <a:noFill/>
        </p:spPr>
        <p:txBody>
          <a:bodyPr wrap="square" rtlCol="0">
            <a:spAutoFit/>
          </a:bodyPr>
          <a:lstStyle/>
          <a:p>
            <a:r>
              <a:rPr lang="nl-NL" sz="2800" u="sng">
                <a:solidFill>
                  <a:schemeClr val="bg1"/>
                </a:solidFill>
              </a:rPr>
              <a:t>Drie kernelementen:</a:t>
            </a:r>
          </a:p>
          <a:p>
            <a:endParaRPr lang="nl-NL" sz="2800">
              <a:solidFill>
                <a:schemeClr val="bg1"/>
              </a:solidFill>
            </a:endParaRPr>
          </a:p>
          <a:p>
            <a:pPr marL="342900" indent="-342900">
              <a:buAutoNum type="arabicPeriod"/>
            </a:pPr>
            <a:r>
              <a:rPr lang="nl-NL" sz="2800">
                <a:solidFill>
                  <a:schemeClr val="bg1"/>
                </a:solidFill>
              </a:rPr>
              <a:t>Schoolverbondenheid</a:t>
            </a:r>
          </a:p>
          <a:p>
            <a:pPr marL="342900" indent="-342900">
              <a:buAutoNum type="arabicPeriod"/>
            </a:pPr>
            <a:r>
              <a:rPr lang="nl-NL" sz="2800">
                <a:solidFill>
                  <a:schemeClr val="bg1"/>
                </a:solidFill>
              </a:rPr>
              <a:t>Interpersoonlijke relaties</a:t>
            </a:r>
          </a:p>
          <a:p>
            <a:pPr marL="342900" indent="-342900">
              <a:buAutoNum type="arabicPeriod"/>
            </a:pPr>
            <a:r>
              <a:rPr lang="nl-NL" sz="2800">
                <a:solidFill>
                  <a:schemeClr val="bg1"/>
                </a:solidFill>
              </a:rPr>
              <a:t>Sociale normen en grenzen</a:t>
            </a:r>
          </a:p>
        </p:txBody>
      </p:sp>
    </p:spTree>
    <p:extLst>
      <p:ext uri="{BB962C8B-B14F-4D97-AF65-F5344CB8AC3E}">
        <p14:creationId xmlns:p14="http://schemas.microsoft.com/office/powerpoint/2010/main" val="4231998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BB604-B6DE-BB72-BE39-A4716BCA4D21}"/>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04BFFB58-0751-0B65-6207-25D243BDE997}"/>
              </a:ext>
            </a:extLst>
          </p:cNvPr>
          <p:cNvSpPr/>
          <p:nvPr/>
        </p:nvSpPr>
        <p:spPr>
          <a:xfrm>
            <a:off x="0" y="1"/>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76E32805-A323-2201-E1FC-5BBC0760392F}"/>
              </a:ext>
            </a:extLst>
          </p:cNvPr>
          <p:cNvSpPr>
            <a:spLocks noGrp="1"/>
          </p:cNvSpPr>
          <p:nvPr>
            <p:ph type="title"/>
          </p:nvPr>
        </p:nvSpPr>
        <p:spPr>
          <a:xfrm>
            <a:off x="654908" y="365125"/>
            <a:ext cx="10515600" cy="1325563"/>
          </a:xfrm>
        </p:spPr>
        <p:txBody>
          <a:bodyPr/>
          <a:lstStyle/>
          <a:p>
            <a:r>
              <a:rPr lang="nl-NL" b="1">
                <a:solidFill>
                  <a:schemeClr val="bg1"/>
                </a:solidFill>
                <a:latin typeface="Calibri"/>
                <a:ea typeface="Calibri"/>
                <a:cs typeface="Calibri"/>
              </a:rPr>
              <a:t>Sociaal veilig klimaat</a:t>
            </a:r>
            <a:br>
              <a:rPr lang="nl-NL" b="1">
                <a:solidFill>
                  <a:schemeClr val="bg1"/>
                </a:solidFill>
                <a:latin typeface="Calibri"/>
                <a:ea typeface="Calibri"/>
                <a:cs typeface="Calibri"/>
              </a:rPr>
            </a:br>
            <a:r>
              <a:rPr lang="nl-NL" sz="2400" b="1" i="1">
                <a:solidFill>
                  <a:schemeClr val="bg1"/>
                </a:solidFill>
                <a:latin typeface="Calibri"/>
                <a:ea typeface="Calibri"/>
                <a:cs typeface="Calibri"/>
              </a:rPr>
              <a:t>Versterken in tijden van polarisatie</a:t>
            </a:r>
            <a:endParaRPr lang="nl-NL" b="1" i="1">
              <a:solidFill>
                <a:schemeClr val="bg1"/>
              </a:solidFill>
              <a:latin typeface="Calibri"/>
              <a:ea typeface="Calibri"/>
              <a:cs typeface="Calibri"/>
            </a:endParaRPr>
          </a:p>
        </p:txBody>
      </p:sp>
      <p:pic>
        <p:nvPicPr>
          <p:cNvPr id="4" name="Afbeelding 3">
            <a:extLst>
              <a:ext uri="{FF2B5EF4-FFF2-40B4-BE49-F238E27FC236}">
                <a16:creationId xmlns:a16="http://schemas.microsoft.com/office/drawing/2014/main" id="{DEC63E60-860A-DE15-BF8E-BC9AF3D3B459}"/>
              </a:ext>
            </a:extLst>
          </p:cNvPr>
          <p:cNvPicPr>
            <a:picLocks noChangeAspect="1"/>
          </p:cNvPicPr>
          <p:nvPr/>
        </p:nvPicPr>
        <p:blipFill>
          <a:blip r:embed="rId3"/>
          <a:stretch>
            <a:fillRect/>
          </a:stretch>
        </p:blipFill>
        <p:spPr>
          <a:xfrm>
            <a:off x="5994400" y="778800"/>
            <a:ext cx="5588000" cy="5471431"/>
          </a:xfrm>
          <a:prstGeom prst="rect">
            <a:avLst/>
          </a:prstGeom>
        </p:spPr>
      </p:pic>
      <p:sp>
        <p:nvSpPr>
          <p:cNvPr id="3" name="Tekstvak 2">
            <a:extLst>
              <a:ext uri="{FF2B5EF4-FFF2-40B4-BE49-F238E27FC236}">
                <a16:creationId xmlns:a16="http://schemas.microsoft.com/office/drawing/2014/main" id="{D33D35E1-D186-7047-0C7C-07AAB8B29129}"/>
              </a:ext>
            </a:extLst>
          </p:cNvPr>
          <p:cNvSpPr txBox="1"/>
          <p:nvPr/>
        </p:nvSpPr>
        <p:spPr>
          <a:xfrm>
            <a:off x="654908" y="1769857"/>
            <a:ext cx="5090984" cy="4832092"/>
          </a:xfrm>
          <a:prstGeom prst="rect">
            <a:avLst/>
          </a:prstGeom>
          <a:noFill/>
        </p:spPr>
        <p:txBody>
          <a:bodyPr wrap="square" rtlCol="0">
            <a:spAutoFit/>
          </a:bodyPr>
          <a:lstStyle/>
          <a:p>
            <a:r>
              <a:rPr lang="nl-NL" sz="2800" u="sng">
                <a:solidFill>
                  <a:schemeClr val="bg1"/>
                </a:solidFill>
              </a:rPr>
              <a:t>Buitenste schil:</a:t>
            </a:r>
          </a:p>
          <a:p>
            <a:endParaRPr lang="nl-NL" sz="2800" u="sng">
              <a:solidFill>
                <a:schemeClr val="bg1"/>
              </a:solidFill>
            </a:endParaRPr>
          </a:p>
          <a:p>
            <a:pPr marL="457200" indent="-457200">
              <a:buFont typeface="Arial" panose="020B0604020202020204" pitchFamily="34" charset="0"/>
              <a:buChar char="•"/>
            </a:pPr>
            <a:r>
              <a:rPr lang="nl-NL" sz="2800">
                <a:solidFill>
                  <a:schemeClr val="bg1"/>
                </a:solidFill>
              </a:rPr>
              <a:t>Leiderschap</a:t>
            </a:r>
          </a:p>
          <a:p>
            <a:pPr marL="457200" indent="-457200">
              <a:buFont typeface="Arial" panose="020B0604020202020204" pitchFamily="34" charset="0"/>
              <a:buChar char="•"/>
            </a:pPr>
            <a:endParaRPr lang="nl-NL" sz="2800">
              <a:solidFill>
                <a:schemeClr val="bg1"/>
              </a:solidFill>
            </a:endParaRPr>
          </a:p>
          <a:p>
            <a:pPr marL="457200" indent="-457200">
              <a:buFont typeface="Arial" panose="020B0604020202020204" pitchFamily="34" charset="0"/>
              <a:buChar char="•"/>
            </a:pPr>
            <a:r>
              <a:rPr lang="nl-NL" sz="2800">
                <a:solidFill>
                  <a:schemeClr val="bg1"/>
                </a:solidFill>
              </a:rPr>
              <a:t>Professionele relaties in team</a:t>
            </a:r>
          </a:p>
          <a:p>
            <a:pPr marL="457200" indent="-457200">
              <a:buFont typeface="Arial" panose="020B0604020202020204" pitchFamily="34" charset="0"/>
              <a:buChar char="•"/>
            </a:pPr>
            <a:endParaRPr lang="nl-NL" sz="2800">
              <a:solidFill>
                <a:schemeClr val="bg1"/>
              </a:solidFill>
            </a:endParaRPr>
          </a:p>
          <a:p>
            <a:pPr marL="457200" indent="-457200">
              <a:buFont typeface="Arial" panose="020B0604020202020204" pitchFamily="34" charset="0"/>
              <a:buChar char="•"/>
            </a:pPr>
            <a:r>
              <a:rPr lang="nl-NL" sz="2800">
                <a:solidFill>
                  <a:schemeClr val="bg1"/>
                </a:solidFill>
              </a:rPr>
              <a:t>Fysieke omgeving</a:t>
            </a:r>
          </a:p>
          <a:p>
            <a:pPr marL="457200" indent="-457200">
              <a:buFont typeface="Arial" panose="020B0604020202020204" pitchFamily="34" charset="0"/>
              <a:buChar char="•"/>
            </a:pPr>
            <a:endParaRPr lang="nl-NL" sz="2800">
              <a:solidFill>
                <a:schemeClr val="bg1"/>
              </a:solidFill>
            </a:endParaRPr>
          </a:p>
          <a:p>
            <a:pPr marL="457200" indent="-457200">
              <a:buFont typeface="Arial" panose="020B0604020202020204" pitchFamily="34" charset="0"/>
              <a:buChar char="•"/>
            </a:pPr>
            <a:r>
              <a:rPr lang="nl-NL" sz="2800">
                <a:solidFill>
                  <a:schemeClr val="bg1"/>
                </a:solidFill>
              </a:rPr>
              <a:t>Burgerschaps- en sociale vaardigheden</a:t>
            </a:r>
          </a:p>
        </p:txBody>
      </p:sp>
    </p:spTree>
    <p:extLst>
      <p:ext uri="{BB962C8B-B14F-4D97-AF65-F5344CB8AC3E}">
        <p14:creationId xmlns:p14="http://schemas.microsoft.com/office/powerpoint/2010/main" val="313000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016CA-9BAC-CBE3-CDE5-D5A435CF1B89}"/>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9C159046-2442-8B9A-3538-02E7C28B347E}"/>
              </a:ext>
            </a:extLst>
          </p:cNvPr>
          <p:cNvPicPr>
            <a:picLocks noChangeAspect="1"/>
          </p:cNvPicPr>
          <p:nvPr/>
        </p:nvPicPr>
        <p:blipFill>
          <a:blip r:embed="rId3"/>
          <a:stretch>
            <a:fillRect/>
          </a:stretch>
        </p:blipFill>
        <p:spPr>
          <a:xfrm>
            <a:off x="108825" y="81592"/>
            <a:ext cx="7881442" cy="6694816"/>
          </a:xfrm>
          <a:prstGeom prst="rect">
            <a:avLst/>
          </a:prstGeom>
        </p:spPr>
      </p:pic>
      <p:sp>
        <p:nvSpPr>
          <p:cNvPr id="22" name="Rechthoek: afgeschuinde diagonale hoeken 21">
            <a:extLst>
              <a:ext uri="{FF2B5EF4-FFF2-40B4-BE49-F238E27FC236}">
                <a16:creationId xmlns:a16="http://schemas.microsoft.com/office/drawing/2014/main" id="{F7DD42E5-40CA-C0F6-454E-0D79EFA2953B}"/>
              </a:ext>
            </a:extLst>
          </p:cNvPr>
          <p:cNvSpPr/>
          <p:nvPr/>
        </p:nvSpPr>
        <p:spPr>
          <a:xfrm>
            <a:off x="3318387" y="3318386"/>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Wat is jouw opvatting?</a:t>
            </a:r>
          </a:p>
        </p:txBody>
      </p:sp>
      <p:sp>
        <p:nvSpPr>
          <p:cNvPr id="2" name="Titel 1">
            <a:extLst>
              <a:ext uri="{FF2B5EF4-FFF2-40B4-BE49-F238E27FC236}">
                <a16:creationId xmlns:a16="http://schemas.microsoft.com/office/drawing/2014/main" id="{F8D19AF6-7E93-4407-CE0C-680E6AA2EAFC}"/>
              </a:ext>
            </a:extLst>
          </p:cNvPr>
          <p:cNvSpPr>
            <a:spLocks noGrp="1"/>
          </p:cNvSpPr>
          <p:nvPr>
            <p:ph type="title"/>
          </p:nvPr>
        </p:nvSpPr>
        <p:spPr>
          <a:xfrm>
            <a:off x="5416952" y="365125"/>
            <a:ext cx="6238754" cy="1350143"/>
          </a:xfrm>
        </p:spPr>
        <p:txBody>
          <a:bodyPr>
            <a:normAutofit fontScale="90000"/>
          </a:bodyPr>
          <a:lstStyle/>
          <a:p>
            <a:r>
              <a:rPr lang="nl-NL" b="1">
                <a:solidFill>
                  <a:srgbClr val="BF0D3E"/>
                </a:solidFill>
                <a:latin typeface="Calibri"/>
                <a:ea typeface="Calibri"/>
                <a:cs typeface="Calibri"/>
              </a:rPr>
              <a:t>Wat kan je als schoolleider doen bij polarisering in de school?</a:t>
            </a:r>
          </a:p>
        </p:txBody>
      </p:sp>
      <p:sp>
        <p:nvSpPr>
          <p:cNvPr id="25" name="Rechthoek: afgeschuinde diagonale hoeken 24">
            <a:extLst>
              <a:ext uri="{FF2B5EF4-FFF2-40B4-BE49-F238E27FC236}">
                <a16:creationId xmlns:a16="http://schemas.microsoft.com/office/drawing/2014/main" id="{B583E034-72F1-4819-41F0-4A9B69F3EB51}"/>
              </a:ext>
            </a:extLst>
          </p:cNvPr>
          <p:cNvSpPr/>
          <p:nvPr/>
        </p:nvSpPr>
        <p:spPr>
          <a:xfrm>
            <a:off x="6366386" y="3367547"/>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Wat vinden anderen (in de school)? </a:t>
            </a:r>
          </a:p>
        </p:txBody>
      </p:sp>
      <p:sp>
        <p:nvSpPr>
          <p:cNvPr id="27" name="Rechthoek: afgeschuinde diagonale hoeken 26">
            <a:extLst>
              <a:ext uri="{FF2B5EF4-FFF2-40B4-BE49-F238E27FC236}">
                <a16:creationId xmlns:a16="http://schemas.microsoft.com/office/drawing/2014/main" id="{04863D47-4095-F72F-EE48-5AEF686BBAEB}"/>
              </a:ext>
            </a:extLst>
          </p:cNvPr>
          <p:cNvSpPr/>
          <p:nvPr/>
        </p:nvSpPr>
        <p:spPr>
          <a:xfrm>
            <a:off x="9402095" y="3379836"/>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Komt dat overeen of botst dat?</a:t>
            </a:r>
          </a:p>
        </p:txBody>
      </p:sp>
    </p:spTree>
    <p:extLst>
      <p:ext uri="{BB962C8B-B14F-4D97-AF65-F5344CB8AC3E}">
        <p14:creationId xmlns:p14="http://schemas.microsoft.com/office/powerpoint/2010/main" val="3607278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7B112-DA43-A346-21A4-8141C2F0426A}"/>
            </a:ext>
          </a:extLst>
        </p:cNvPr>
        <p:cNvGrpSpPr/>
        <p:nvPr/>
      </p:nvGrpSpPr>
      <p:grpSpPr>
        <a:xfrm>
          <a:off x="0" y="0"/>
          <a:ext cx="0" cy="0"/>
          <a:chOff x="0" y="0"/>
          <a:chExt cx="0" cy="0"/>
        </a:xfrm>
      </p:grpSpPr>
      <p:pic>
        <p:nvPicPr>
          <p:cNvPr id="4" name="Afbeelding 3">
            <a:extLst>
              <a:ext uri="{FF2B5EF4-FFF2-40B4-BE49-F238E27FC236}">
                <a16:creationId xmlns:a16="http://schemas.microsoft.com/office/drawing/2014/main" id="{FE750961-B410-7DBC-A5D8-3F4482022381}"/>
              </a:ext>
            </a:extLst>
          </p:cNvPr>
          <p:cNvPicPr>
            <a:picLocks noChangeAspect="1"/>
          </p:cNvPicPr>
          <p:nvPr/>
        </p:nvPicPr>
        <p:blipFill>
          <a:blip r:embed="rId3"/>
          <a:stretch>
            <a:fillRect/>
          </a:stretch>
        </p:blipFill>
        <p:spPr>
          <a:xfrm>
            <a:off x="108825" y="81592"/>
            <a:ext cx="7881442" cy="6694816"/>
          </a:xfrm>
          <a:prstGeom prst="rect">
            <a:avLst/>
          </a:prstGeom>
        </p:spPr>
      </p:pic>
      <p:sp>
        <p:nvSpPr>
          <p:cNvPr id="22" name="Rechthoek: afgeschuinde diagonale hoeken 21">
            <a:extLst>
              <a:ext uri="{FF2B5EF4-FFF2-40B4-BE49-F238E27FC236}">
                <a16:creationId xmlns:a16="http://schemas.microsoft.com/office/drawing/2014/main" id="{3C211CEA-220F-D976-3DC6-B621E70CCB38}"/>
              </a:ext>
            </a:extLst>
          </p:cNvPr>
          <p:cNvSpPr/>
          <p:nvPr/>
        </p:nvSpPr>
        <p:spPr>
          <a:xfrm>
            <a:off x="3318387" y="3318386"/>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F7D3374-039F-4390-F8DE-1DF40DB42079}"/>
              </a:ext>
            </a:extLst>
          </p:cNvPr>
          <p:cNvSpPr>
            <a:spLocks noGrp="1"/>
          </p:cNvSpPr>
          <p:nvPr>
            <p:ph type="title"/>
          </p:nvPr>
        </p:nvSpPr>
        <p:spPr>
          <a:xfrm>
            <a:off x="5416952" y="365125"/>
            <a:ext cx="6238754" cy="1350143"/>
          </a:xfrm>
        </p:spPr>
        <p:txBody>
          <a:bodyPr>
            <a:normAutofit fontScale="90000"/>
          </a:bodyPr>
          <a:lstStyle/>
          <a:p>
            <a:r>
              <a:rPr lang="nl-NL" b="1">
                <a:solidFill>
                  <a:srgbClr val="BF0D3E"/>
                </a:solidFill>
                <a:latin typeface="Calibri"/>
                <a:ea typeface="Calibri"/>
                <a:cs typeface="Calibri"/>
              </a:rPr>
              <a:t>Wat kan je als schoolleider doen bij polarisering in de school?</a:t>
            </a:r>
          </a:p>
        </p:txBody>
      </p:sp>
      <p:sp>
        <p:nvSpPr>
          <p:cNvPr id="17" name="Tijdelijke aanduiding voor inhoud 2">
            <a:extLst>
              <a:ext uri="{FF2B5EF4-FFF2-40B4-BE49-F238E27FC236}">
                <a16:creationId xmlns:a16="http://schemas.microsoft.com/office/drawing/2014/main" id="{0AA9EC12-14B7-C503-BC80-97330677CC8A}"/>
              </a:ext>
            </a:extLst>
          </p:cNvPr>
          <p:cNvSpPr txBox="1">
            <a:spLocks/>
          </p:cNvSpPr>
          <p:nvPr/>
        </p:nvSpPr>
        <p:spPr>
          <a:xfrm>
            <a:off x="3622877" y="3576577"/>
            <a:ext cx="1897938" cy="171305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a:solidFill>
                  <a:srgbClr val="FFFFFF"/>
                </a:solidFill>
                <a:latin typeface="Calibri"/>
                <a:ea typeface="Calibri"/>
                <a:cs typeface="Calibri"/>
              </a:rPr>
              <a:t>Herkennen en erkennen</a:t>
            </a:r>
          </a:p>
          <a:p>
            <a:pPr marL="0" indent="0">
              <a:buFont typeface="Arial" panose="020B0604020202020204" pitchFamily="34" charset="0"/>
              <a:buNone/>
            </a:pPr>
            <a:endParaRPr lang="nl-NL" sz="2000">
              <a:solidFill>
                <a:srgbClr val="FFFFFF"/>
              </a:solidFill>
              <a:latin typeface="Calibri"/>
              <a:ea typeface="Calibri"/>
              <a:cs typeface="Calibri"/>
            </a:endParaRPr>
          </a:p>
          <a:p>
            <a:pPr marL="0" indent="0">
              <a:buFont typeface="Arial" panose="020B0604020202020204" pitchFamily="34" charset="0"/>
              <a:buNone/>
            </a:pPr>
            <a:r>
              <a:rPr lang="nl-NL" sz="2000">
                <a:solidFill>
                  <a:srgbClr val="FFFFFF"/>
                </a:solidFill>
                <a:latin typeface="Calibri"/>
                <a:ea typeface="Calibri"/>
                <a:cs typeface="Calibri"/>
              </a:rPr>
              <a:t>Ruimte maken voor gesprek</a:t>
            </a:r>
          </a:p>
        </p:txBody>
      </p:sp>
      <p:sp>
        <p:nvSpPr>
          <p:cNvPr id="25" name="Rechthoek: afgeschuinde diagonale hoeken 24">
            <a:extLst>
              <a:ext uri="{FF2B5EF4-FFF2-40B4-BE49-F238E27FC236}">
                <a16:creationId xmlns:a16="http://schemas.microsoft.com/office/drawing/2014/main" id="{09CAF28A-5D03-C2AA-630A-6298D8A1560E}"/>
              </a:ext>
            </a:extLst>
          </p:cNvPr>
          <p:cNvSpPr/>
          <p:nvPr/>
        </p:nvSpPr>
        <p:spPr>
          <a:xfrm>
            <a:off x="6366386" y="3367547"/>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ijdelijke aanduiding voor inhoud 2">
            <a:extLst>
              <a:ext uri="{FF2B5EF4-FFF2-40B4-BE49-F238E27FC236}">
                <a16:creationId xmlns:a16="http://schemas.microsoft.com/office/drawing/2014/main" id="{4FC581DE-1766-D8E9-7B93-03BE7BA473D7}"/>
              </a:ext>
            </a:extLst>
          </p:cNvPr>
          <p:cNvSpPr txBox="1">
            <a:spLocks/>
          </p:cNvSpPr>
          <p:nvPr/>
        </p:nvSpPr>
        <p:spPr>
          <a:xfrm>
            <a:off x="6607277" y="3680748"/>
            <a:ext cx="2096885" cy="16088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a:solidFill>
                  <a:srgbClr val="FFFFFF"/>
                </a:solidFill>
                <a:latin typeface="Calibri"/>
                <a:ea typeface="Calibri"/>
                <a:cs typeface="Calibri"/>
              </a:rPr>
              <a:t>Reflecteren</a:t>
            </a:r>
          </a:p>
          <a:p>
            <a:pPr marL="0" indent="0">
              <a:buFont typeface="Arial" panose="020B0604020202020204" pitchFamily="34" charset="0"/>
              <a:buNone/>
            </a:pPr>
            <a:endParaRPr lang="nl-NL" sz="2000">
              <a:solidFill>
                <a:srgbClr val="FFFFFF"/>
              </a:solidFill>
              <a:latin typeface="Calibri"/>
              <a:ea typeface="Calibri"/>
              <a:cs typeface="Calibri"/>
            </a:endParaRPr>
          </a:p>
          <a:p>
            <a:pPr marL="0" indent="0">
              <a:buFont typeface="Arial" panose="020B0604020202020204" pitchFamily="34" charset="0"/>
              <a:buNone/>
            </a:pPr>
            <a:r>
              <a:rPr lang="nl-NL" sz="2000">
                <a:solidFill>
                  <a:srgbClr val="FFFFFF"/>
                </a:solidFill>
                <a:latin typeface="Calibri"/>
                <a:ea typeface="Calibri"/>
                <a:cs typeface="Calibri"/>
              </a:rPr>
              <a:t>Kernwaarden voorleven</a:t>
            </a:r>
          </a:p>
        </p:txBody>
      </p:sp>
      <p:sp>
        <p:nvSpPr>
          <p:cNvPr id="27" name="Rechthoek: afgeschuinde diagonale hoeken 26">
            <a:extLst>
              <a:ext uri="{FF2B5EF4-FFF2-40B4-BE49-F238E27FC236}">
                <a16:creationId xmlns:a16="http://schemas.microsoft.com/office/drawing/2014/main" id="{A2C072AD-7536-6D0D-65D5-7489395B245C}"/>
              </a:ext>
            </a:extLst>
          </p:cNvPr>
          <p:cNvSpPr/>
          <p:nvPr/>
        </p:nvSpPr>
        <p:spPr>
          <a:xfrm>
            <a:off x="9402095" y="3379836"/>
            <a:ext cx="2433483" cy="219996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ijdelijke aanduiding voor inhoud 2">
            <a:extLst>
              <a:ext uri="{FF2B5EF4-FFF2-40B4-BE49-F238E27FC236}">
                <a16:creationId xmlns:a16="http://schemas.microsoft.com/office/drawing/2014/main" id="{A8A473F9-F6D8-D936-189F-709C3A19BC1D}"/>
              </a:ext>
            </a:extLst>
          </p:cNvPr>
          <p:cNvSpPr txBox="1">
            <a:spLocks/>
          </p:cNvSpPr>
          <p:nvPr/>
        </p:nvSpPr>
        <p:spPr>
          <a:xfrm>
            <a:off x="9641711" y="3576577"/>
            <a:ext cx="2013995" cy="1504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2000">
                <a:solidFill>
                  <a:srgbClr val="FFFFFF"/>
                </a:solidFill>
                <a:latin typeface="Calibri"/>
                <a:ea typeface="Calibri"/>
                <a:cs typeface="Calibri"/>
              </a:rPr>
              <a:t>Ondersteunen en verbinden</a:t>
            </a:r>
          </a:p>
          <a:p>
            <a:pPr marL="0" indent="0">
              <a:buFont typeface="Arial" panose="020B0604020202020204" pitchFamily="34" charset="0"/>
              <a:buNone/>
            </a:pPr>
            <a:endParaRPr lang="nl-NL" sz="2000">
              <a:solidFill>
                <a:srgbClr val="FFFFFF"/>
              </a:solidFill>
              <a:latin typeface="Calibri"/>
              <a:ea typeface="Calibri"/>
              <a:cs typeface="Calibri"/>
            </a:endParaRPr>
          </a:p>
          <a:p>
            <a:pPr marL="0" indent="0">
              <a:buFont typeface="Arial" panose="020B0604020202020204" pitchFamily="34" charset="0"/>
              <a:buNone/>
            </a:pPr>
            <a:r>
              <a:rPr lang="nl-NL" sz="2000">
                <a:solidFill>
                  <a:srgbClr val="FFFFFF"/>
                </a:solidFill>
                <a:latin typeface="Calibri"/>
                <a:ea typeface="Calibri"/>
                <a:cs typeface="Calibri"/>
              </a:rPr>
              <a:t>Voorbeeldgedrag</a:t>
            </a:r>
          </a:p>
        </p:txBody>
      </p:sp>
    </p:spTree>
    <p:extLst>
      <p:ext uri="{BB962C8B-B14F-4D97-AF65-F5344CB8AC3E}">
        <p14:creationId xmlns:p14="http://schemas.microsoft.com/office/powerpoint/2010/main" val="230503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C6E4E-B13A-C814-0FB6-D612FBB34DF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C1BED2-41F5-4E9F-EC6B-E5C8B607A5B5}"/>
              </a:ext>
            </a:extLst>
          </p:cNvPr>
          <p:cNvSpPr>
            <a:spLocks noGrp="1"/>
          </p:cNvSpPr>
          <p:nvPr>
            <p:ph type="title"/>
          </p:nvPr>
        </p:nvSpPr>
        <p:spPr/>
        <p:txBody>
          <a:bodyPr/>
          <a:lstStyle/>
          <a:p>
            <a:r>
              <a:rPr lang="nl-NL" b="1">
                <a:solidFill>
                  <a:srgbClr val="C0213E"/>
                </a:solidFill>
                <a:latin typeface="Calibri"/>
                <a:ea typeface="Calibri"/>
                <a:cs typeface="Calibri"/>
              </a:rPr>
              <a:t>Wat kun je nog meer doen?</a:t>
            </a:r>
          </a:p>
        </p:txBody>
      </p:sp>
      <p:sp>
        <p:nvSpPr>
          <p:cNvPr id="3" name="Tijdelijke aanduiding voor inhoud 2">
            <a:extLst>
              <a:ext uri="{FF2B5EF4-FFF2-40B4-BE49-F238E27FC236}">
                <a16:creationId xmlns:a16="http://schemas.microsoft.com/office/drawing/2014/main" id="{D7C0715E-19A1-3A8A-18D8-3F7095DE9127}"/>
              </a:ext>
            </a:extLst>
          </p:cNvPr>
          <p:cNvSpPr>
            <a:spLocks noGrp="1"/>
          </p:cNvSpPr>
          <p:nvPr>
            <p:ph idx="1"/>
          </p:nvPr>
        </p:nvSpPr>
        <p:spPr/>
        <p:txBody>
          <a:bodyPr vert="horz" lIns="91440" tIns="45720" rIns="91440" bIns="45720" rtlCol="0" anchor="t">
            <a:normAutofit/>
          </a:bodyPr>
          <a:lstStyle/>
          <a:p>
            <a:pPr marL="0" indent="0">
              <a:buNone/>
            </a:pPr>
            <a:r>
              <a:rPr lang="nl-NL" err="1">
                <a:solidFill>
                  <a:srgbClr val="C0213E"/>
                </a:solidFill>
                <a:latin typeface="Calibri"/>
                <a:ea typeface="Calibri"/>
                <a:cs typeface="Calibri"/>
              </a:rPr>
              <a:t>Lorem</a:t>
            </a:r>
            <a:r>
              <a:rPr lang="nl-NL">
                <a:solidFill>
                  <a:srgbClr val="C0213E"/>
                </a:solidFill>
                <a:latin typeface="Calibri"/>
                <a:ea typeface="Calibri"/>
                <a:cs typeface="Calibri"/>
              </a:rPr>
              <a:t> </a:t>
            </a:r>
            <a:r>
              <a:rPr lang="nl-NL" err="1">
                <a:solidFill>
                  <a:srgbClr val="C0213E"/>
                </a:solidFill>
                <a:latin typeface="Calibri"/>
                <a:ea typeface="Calibri"/>
                <a:cs typeface="Calibri"/>
              </a:rPr>
              <a:t>ipsum</a:t>
            </a:r>
            <a:endParaRPr lang="nl-NL">
              <a:solidFill>
                <a:srgbClr val="C0213E"/>
              </a:solidFill>
              <a:latin typeface="Calibri"/>
              <a:ea typeface="Calibri"/>
              <a:cs typeface="Calibri"/>
            </a:endParaRPr>
          </a:p>
        </p:txBody>
      </p:sp>
      <p:sp>
        <p:nvSpPr>
          <p:cNvPr id="4" name="Rechthoek: afgeschuinde diagonale hoeken 3">
            <a:extLst>
              <a:ext uri="{FF2B5EF4-FFF2-40B4-BE49-F238E27FC236}">
                <a16:creationId xmlns:a16="http://schemas.microsoft.com/office/drawing/2014/main" id="{53C9BA50-62E2-493C-9D57-53686EF8A9EC}"/>
              </a:ext>
            </a:extLst>
          </p:cNvPr>
          <p:cNvSpPr/>
          <p:nvPr/>
        </p:nvSpPr>
        <p:spPr>
          <a:xfrm>
            <a:off x="848032" y="1868129"/>
            <a:ext cx="4608870" cy="414183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schuinde diagonale hoeken 5">
            <a:extLst>
              <a:ext uri="{FF2B5EF4-FFF2-40B4-BE49-F238E27FC236}">
                <a16:creationId xmlns:a16="http://schemas.microsoft.com/office/drawing/2014/main" id="{D057303D-4C55-9E99-A24B-D6DEBDB9C036}"/>
              </a:ext>
            </a:extLst>
          </p:cNvPr>
          <p:cNvSpPr/>
          <p:nvPr/>
        </p:nvSpPr>
        <p:spPr>
          <a:xfrm>
            <a:off x="6747386" y="1868128"/>
            <a:ext cx="4608870" cy="4141838"/>
          </a:xfrm>
          <a:prstGeom prst="snip2DiagRect">
            <a:avLst/>
          </a:prstGeom>
          <a:no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181D7264-E0A2-7C8D-07AD-8DD658CA1859}"/>
              </a:ext>
            </a:extLst>
          </p:cNvPr>
          <p:cNvSpPr txBox="1"/>
          <p:nvPr/>
        </p:nvSpPr>
        <p:spPr>
          <a:xfrm>
            <a:off x="1056967" y="2150806"/>
            <a:ext cx="417870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nl-NL" b="1">
                <a:solidFill>
                  <a:schemeClr val="bg1"/>
                </a:solidFill>
                <a:latin typeface="Calibri"/>
                <a:ea typeface="Calibri"/>
                <a:cs typeface="Calibri"/>
              </a:rPr>
              <a:t>Bevorderen gemeenschapszin (schoolverbondenheid).</a:t>
            </a:r>
          </a:p>
          <a:p>
            <a:pPr marL="285750" indent="-285750">
              <a:buFont typeface="Arial" panose="020B0604020202020204" pitchFamily="34" charset="0"/>
              <a:buChar char="•"/>
            </a:pPr>
            <a:endParaRPr lang="nl-NL" b="1">
              <a:solidFill>
                <a:schemeClr val="bg1"/>
              </a:solidFill>
              <a:latin typeface="Calibri"/>
              <a:ea typeface="Calibri"/>
              <a:cs typeface="Calibri"/>
            </a:endParaRPr>
          </a:p>
          <a:p>
            <a:pPr marL="285750" indent="-285750">
              <a:buFont typeface="Arial" panose="020B0604020202020204" pitchFamily="34" charset="0"/>
              <a:buChar char="•"/>
            </a:pPr>
            <a:r>
              <a:rPr lang="nl-NL" b="1">
                <a:solidFill>
                  <a:schemeClr val="bg1"/>
                </a:solidFill>
                <a:latin typeface="Calibri"/>
                <a:ea typeface="Calibri"/>
                <a:cs typeface="Calibri"/>
              </a:rPr>
              <a:t>Blijven aangaan van gesprek met en tussen leerlingen en binnen team .</a:t>
            </a:r>
          </a:p>
          <a:p>
            <a:pPr marL="285750" indent="-285750">
              <a:buFont typeface="Arial" panose="020B0604020202020204" pitchFamily="34" charset="0"/>
              <a:buChar char="•"/>
            </a:pPr>
            <a:endParaRPr lang="nl-NL" b="1">
              <a:solidFill>
                <a:schemeClr val="bg1"/>
              </a:solidFill>
              <a:latin typeface="Calibri"/>
              <a:ea typeface="Calibri"/>
              <a:cs typeface="Calibri"/>
            </a:endParaRPr>
          </a:p>
          <a:p>
            <a:pPr marL="285750" indent="-285750">
              <a:buFont typeface="Arial" panose="020B0604020202020204" pitchFamily="34" charset="0"/>
              <a:buChar char="•"/>
            </a:pPr>
            <a:r>
              <a:rPr lang="nl-NL" b="1">
                <a:solidFill>
                  <a:schemeClr val="bg1"/>
                </a:solidFill>
                <a:latin typeface="Calibri"/>
                <a:ea typeface="Calibri"/>
                <a:cs typeface="Calibri"/>
              </a:rPr>
              <a:t>Durf te gaan staan voor de school en haar waarden en grenzen te stellen.</a:t>
            </a:r>
          </a:p>
          <a:p>
            <a:pPr marL="285750" indent="-285750">
              <a:buFont typeface="Arial" panose="020B0604020202020204" pitchFamily="34" charset="0"/>
              <a:buChar char="•"/>
            </a:pPr>
            <a:endParaRPr lang="nl-NL" b="1">
              <a:solidFill>
                <a:schemeClr val="bg1"/>
              </a:solidFill>
              <a:latin typeface="Calibri"/>
              <a:ea typeface="Calibri"/>
              <a:cs typeface="Calibri"/>
            </a:endParaRPr>
          </a:p>
          <a:p>
            <a:pPr marL="285750" indent="-285750">
              <a:buFont typeface="Arial" panose="020B0604020202020204" pitchFamily="34" charset="0"/>
              <a:buChar char="•"/>
            </a:pPr>
            <a:r>
              <a:rPr lang="nl-NL" b="1">
                <a:solidFill>
                  <a:schemeClr val="bg1"/>
                </a:solidFill>
                <a:latin typeface="Calibri"/>
                <a:ea typeface="Calibri"/>
                <a:cs typeface="Calibri"/>
              </a:rPr>
              <a:t>Betrek omgeving school: ouders en bijvoorbeeld andere scholen in de buurt (samen sterk staan).</a:t>
            </a:r>
            <a:endParaRPr lang="nl-NL">
              <a:solidFill>
                <a:schemeClr val="bg1"/>
              </a:solidFill>
              <a:latin typeface="Calibri"/>
              <a:ea typeface="Calibri"/>
              <a:cs typeface="Calibri"/>
            </a:endParaRPr>
          </a:p>
        </p:txBody>
      </p:sp>
      <p:sp>
        <p:nvSpPr>
          <p:cNvPr id="10" name="Tekstvak 9">
            <a:extLst>
              <a:ext uri="{FF2B5EF4-FFF2-40B4-BE49-F238E27FC236}">
                <a16:creationId xmlns:a16="http://schemas.microsoft.com/office/drawing/2014/main" id="{18EB3060-642F-D842-E708-0B4EBD746B90}"/>
              </a:ext>
            </a:extLst>
          </p:cNvPr>
          <p:cNvSpPr txBox="1"/>
          <p:nvPr/>
        </p:nvSpPr>
        <p:spPr>
          <a:xfrm>
            <a:off x="7030995" y="2248930"/>
            <a:ext cx="419734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i="1">
                <a:latin typeface="Calibri"/>
                <a:ea typeface="Calibri"/>
                <a:cs typeface="Calibri"/>
              </a:rPr>
              <a:t>“Als schoolleiding </a:t>
            </a:r>
          </a:p>
          <a:p>
            <a:r>
              <a:rPr lang="nl-NL" sz="2000" i="1">
                <a:latin typeface="Calibri"/>
                <a:ea typeface="Calibri"/>
                <a:cs typeface="Calibri"/>
              </a:rPr>
              <a:t>maken we stevig duidelijk dat polariserende uitspraken en gedrag niet worden getolereerd, en treden </a:t>
            </a:r>
          </a:p>
          <a:p>
            <a:r>
              <a:rPr lang="nl-NL" sz="2000" i="1">
                <a:latin typeface="Calibri"/>
                <a:ea typeface="Calibri"/>
                <a:cs typeface="Calibri"/>
              </a:rPr>
              <a:t>we altijd op bij spanningen of conflicten. Daarnaast dragen we als school actief uit dat iedereen welkom </a:t>
            </a:r>
          </a:p>
          <a:p>
            <a:r>
              <a:rPr lang="nl-NL" sz="2000" i="1">
                <a:latin typeface="Calibri"/>
                <a:ea typeface="Calibri"/>
                <a:cs typeface="Calibri"/>
              </a:rPr>
              <a:t>is en respect verdient, en dat ieders verhaal gehoord mag worden.” </a:t>
            </a:r>
          </a:p>
        </p:txBody>
      </p:sp>
      <p:pic>
        <p:nvPicPr>
          <p:cNvPr id="12" name="Afbeelding 11" descr="20160128-IMG_1344">
            <a:extLst>
              <a:ext uri="{FF2B5EF4-FFF2-40B4-BE49-F238E27FC236}">
                <a16:creationId xmlns:a16="http://schemas.microsoft.com/office/drawing/2014/main" id="{36D4A584-75C9-4B8C-AB58-C918809181B2}"/>
              </a:ext>
            </a:extLst>
          </p:cNvPr>
          <p:cNvPicPr>
            <a:picLocks noChangeAspect="1"/>
          </p:cNvPicPr>
          <p:nvPr/>
        </p:nvPicPr>
        <p:blipFill>
          <a:blip r:embed="rId3"/>
          <a:stretch>
            <a:fillRect/>
          </a:stretch>
        </p:blipFill>
        <p:spPr>
          <a:xfrm>
            <a:off x="8446175" y="169302"/>
            <a:ext cx="3018238" cy="2012159"/>
          </a:xfrm>
          <a:prstGeom prst="rect">
            <a:avLst/>
          </a:prstGeom>
        </p:spPr>
      </p:pic>
    </p:spTree>
    <p:extLst>
      <p:ext uri="{BB962C8B-B14F-4D97-AF65-F5344CB8AC3E}">
        <p14:creationId xmlns:p14="http://schemas.microsoft.com/office/powerpoint/2010/main" val="27572758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A9F10-0520-C2A7-7D5D-74B494B0C46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B16710-6208-2597-8948-7AEB85751B37}"/>
              </a:ext>
            </a:extLst>
          </p:cNvPr>
          <p:cNvSpPr>
            <a:spLocks noGrp="1"/>
          </p:cNvSpPr>
          <p:nvPr>
            <p:ph type="title"/>
          </p:nvPr>
        </p:nvSpPr>
        <p:spPr>
          <a:xfrm>
            <a:off x="3617721" y="162254"/>
            <a:ext cx="4418371" cy="1350143"/>
          </a:xfrm>
        </p:spPr>
        <p:txBody>
          <a:bodyPr/>
          <a:lstStyle/>
          <a:p>
            <a:r>
              <a:rPr lang="nl-NL" b="1">
                <a:solidFill>
                  <a:srgbClr val="BF0D3E"/>
                </a:solidFill>
                <a:latin typeface="Calibri"/>
                <a:ea typeface="Calibri"/>
                <a:cs typeface="Calibri"/>
              </a:rPr>
              <a:t>Even voorstellen</a:t>
            </a:r>
          </a:p>
        </p:txBody>
      </p:sp>
      <p:pic>
        <p:nvPicPr>
          <p:cNvPr id="8" name="Tijdelijke aanduiding voor inhoud 7" descr="Afbeelding met kleding, persoon, Menselijk gezicht, glimlach&#10;&#10;Door AI gegenereerde inhoud is mogelijk onjuist.">
            <a:extLst>
              <a:ext uri="{FF2B5EF4-FFF2-40B4-BE49-F238E27FC236}">
                <a16:creationId xmlns:a16="http://schemas.microsoft.com/office/drawing/2014/main" id="{3ACE1CFF-D9EE-DE0C-6202-C5D7D596C90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26175" y="1512397"/>
            <a:ext cx="2665842" cy="3998465"/>
          </a:xfrm>
          <a:prstGeom prst="rect">
            <a:avLst/>
          </a:prstGeom>
        </p:spPr>
      </p:pic>
      <p:sp>
        <p:nvSpPr>
          <p:cNvPr id="26" name="Tijdelijke aanduiding voor inhoud 2">
            <a:extLst>
              <a:ext uri="{FF2B5EF4-FFF2-40B4-BE49-F238E27FC236}">
                <a16:creationId xmlns:a16="http://schemas.microsoft.com/office/drawing/2014/main" id="{00A1C239-AC04-DD54-204E-0214022C989E}"/>
              </a:ext>
            </a:extLst>
          </p:cNvPr>
          <p:cNvSpPr txBox="1">
            <a:spLocks/>
          </p:cNvSpPr>
          <p:nvPr/>
        </p:nvSpPr>
        <p:spPr>
          <a:xfrm>
            <a:off x="5033014" y="4171978"/>
            <a:ext cx="1923130" cy="4061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a:solidFill>
                  <a:srgbClr val="FFFFFF"/>
                </a:solidFill>
                <a:latin typeface="Calibri"/>
                <a:ea typeface="Calibri"/>
                <a:cs typeface="Calibri"/>
              </a:rPr>
              <a:t>Foto</a:t>
            </a:r>
            <a:r>
              <a:rPr lang="nl-NL" sz="2000">
                <a:solidFill>
                  <a:srgbClr val="FFFFFF"/>
                </a:solidFill>
                <a:latin typeface="Calibri"/>
                <a:ea typeface="Calibri"/>
                <a:cs typeface="Calibri"/>
              </a:rPr>
              <a:t> </a:t>
            </a:r>
            <a:r>
              <a:rPr lang="nl-NL" sz="1800">
                <a:solidFill>
                  <a:srgbClr val="FFFFFF"/>
                </a:solidFill>
                <a:latin typeface="Calibri"/>
                <a:ea typeface="Calibri"/>
                <a:cs typeface="Calibri"/>
              </a:rPr>
              <a:t>medewerker</a:t>
            </a:r>
            <a:endParaRPr lang="en-US" sz="1800"/>
          </a:p>
        </p:txBody>
      </p:sp>
      <p:sp>
        <p:nvSpPr>
          <p:cNvPr id="28" name="Tijdelijke aanduiding voor inhoud 2">
            <a:extLst>
              <a:ext uri="{FF2B5EF4-FFF2-40B4-BE49-F238E27FC236}">
                <a16:creationId xmlns:a16="http://schemas.microsoft.com/office/drawing/2014/main" id="{1538F283-8D1B-03B1-CEAB-7E4EB8BFF103}"/>
              </a:ext>
            </a:extLst>
          </p:cNvPr>
          <p:cNvSpPr txBox="1">
            <a:spLocks/>
          </p:cNvSpPr>
          <p:nvPr/>
        </p:nvSpPr>
        <p:spPr>
          <a:xfrm>
            <a:off x="8632997" y="4183501"/>
            <a:ext cx="2189830" cy="4061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800">
                <a:solidFill>
                  <a:srgbClr val="FFFFFF"/>
                </a:solidFill>
                <a:latin typeface="Calibri"/>
                <a:ea typeface="Calibri"/>
                <a:cs typeface="Calibri"/>
              </a:rPr>
              <a:t>Foto medewerker</a:t>
            </a:r>
          </a:p>
        </p:txBody>
      </p:sp>
      <p:sp>
        <p:nvSpPr>
          <p:cNvPr id="4" name="Tijdelijke aanduiding voor inhoud 2">
            <a:extLst>
              <a:ext uri="{FF2B5EF4-FFF2-40B4-BE49-F238E27FC236}">
                <a16:creationId xmlns:a16="http://schemas.microsoft.com/office/drawing/2014/main" id="{9A52591C-8B47-2B09-2CD4-840F52F02507}"/>
              </a:ext>
            </a:extLst>
          </p:cNvPr>
          <p:cNvSpPr txBox="1">
            <a:spLocks/>
          </p:cNvSpPr>
          <p:nvPr/>
        </p:nvSpPr>
        <p:spPr>
          <a:xfrm>
            <a:off x="1858534" y="5799520"/>
            <a:ext cx="2433483" cy="718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b="1">
                <a:solidFill>
                  <a:srgbClr val="8A2C43"/>
                </a:solidFill>
                <a:latin typeface="Calibri"/>
                <a:ea typeface="Calibri"/>
                <a:cs typeface="Calibri"/>
              </a:rPr>
              <a:t>Melissa Bakker</a:t>
            </a:r>
          </a:p>
        </p:txBody>
      </p:sp>
      <p:pic>
        <p:nvPicPr>
          <p:cNvPr id="9" name="Afbeelding 8">
            <a:extLst>
              <a:ext uri="{FF2B5EF4-FFF2-40B4-BE49-F238E27FC236}">
                <a16:creationId xmlns:a16="http://schemas.microsoft.com/office/drawing/2014/main" id="{CA24C178-E4C1-3D98-9D1A-5038D27AB842}"/>
              </a:ext>
            </a:extLst>
          </p:cNvPr>
          <p:cNvPicPr>
            <a:picLocks noChangeAspect="1"/>
          </p:cNvPicPr>
          <p:nvPr/>
        </p:nvPicPr>
        <p:blipFill>
          <a:blip r:embed="rId4"/>
          <a:stretch>
            <a:fillRect/>
          </a:stretch>
        </p:blipFill>
        <p:spPr>
          <a:xfrm>
            <a:off x="4836174" y="2197528"/>
            <a:ext cx="2780063" cy="2567210"/>
          </a:xfrm>
          <a:prstGeom prst="rect">
            <a:avLst/>
          </a:prstGeom>
        </p:spPr>
      </p:pic>
      <p:sp>
        <p:nvSpPr>
          <p:cNvPr id="10" name="Tekstvak 9">
            <a:extLst>
              <a:ext uri="{FF2B5EF4-FFF2-40B4-BE49-F238E27FC236}">
                <a16:creationId xmlns:a16="http://schemas.microsoft.com/office/drawing/2014/main" id="{E746F4CE-6F51-6216-7058-ACB5BDFC20EC}"/>
              </a:ext>
            </a:extLst>
          </p:cNvPr>
          <p:cNvSpPr txBox="1"/>
          <p:nvPr/>
        </p:nvSpPr>
        <p:spPr>
          <a:xfrm>
            <a:off x="5049896" y="2429933"/>
            <a:ext cx="2349971" cy="203132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nl-NL">
                <a:solidFill>
                  <a:schemeClr val="bg1"/>
                </a:solidFill>
              </a:rPr>
              <a:t>Polarisatie</a:t>
            </a:r>
          </a:p>
          <a:p>
            <a:pPr marL="285750" indent="-285750">
              <a:buFont typeface="Arial" panose="020B0604020202020204" pitchFamily="34" charset="0"/>
              <a:buChar char="•"/>
            </a:pPr>
            <a:r>
              <a:rPr lang="nl-NL">
                <a:solidFill>
                  <a:schemeClr val="bg1"/>
                </a:solidFill>
              </a:rPr>
              <a:t>Pesten</a:t>
            </a:r>
          </a:p>
          <a:p>
            <a:pPr marL="285750" indent="-285750">
              <a:buFont typeface="Arial" panose="020B0604020202020204" pitchFamily="34" charset="0"/>
              <a:buChar char="•"/>
            </a:pPr>
            <a:r>
              <a:rPr lang="nl-NL">
                <a:solidFill>
                  <a:schemeClr val="bg1"/>
                </a:solidFill>
              </a:rPr>
              <a:t>Gendergelijkheid</a:t>
            </a:r>
          </a:p>
          <a:p>
            <a:pPr marL="285750" indent="-285750">
              <a:buFont typeface="Arial" panose="020B0604020202020204" pitchFamily="34" charset="0"/>
              <a:buChar char="•"/>
            </a:pPr>
            <a:r>
              <a:rPr lang="nl-NL">
                <a:solidFill>
                  <a:schemeClr val="bg1"/>
                </a:solidFill>
              </a:rPr>
              <a:t>Gender- en seksuele diversiteit</a:t>
            </a:r>
          </a:p>
          <a:p>
            <a:pPr marL="285750" indent="-285750">
              <a:buFont typeface="Arial" panose="020B0604020202020204" pitchFamily="34" charset="0"/>
              <a:buChar char="•"/>
            </a:pPr>
            <a:r>
              <a:rPr lang="nl-NL">
                <a:solidFill>
                  <a:schemeClr val="bg1"/>
                </a:solidFill>
              </a:rPr>
              <a:t>Inclusie</a:t>
            </a:r>
          </a:p>
        </p:txBody>
      </p:sp>
      <p:pic>
        <p:nvPicPr>
          <p:cNvPr id="3" name="Picture 2">
            <a:extLst>
              <a:ext uri="{FF2B5EF4-FFF2-40B4-BE49-F238E27FC236}">
                <a16:creationId xmlns:a16="http://schemas.microsoft.com/office/drawing/2014/main" id="{C6C6CF03-939E-38E8-05FF-6C36225D2853}"/>
              </a:ext>
            </a:extLst>
          </p:cNvPr>
          <p:cNvPicPr>
            <a:picLocks noChangeAspect="1"/>
          </p:cNvPicPr>
          <p:nvPr/>
        </p:nvPicPr>
        <p:blipFill>
          <a:blip r:embed="rId5"/>
          <a:stretch>
            <a:fillRect/>
          </a:stretch>
        </p:blipFill>
        <p:spPr>
          <a:xfrm>
            <a:off x="8027548" y="1514592"/>
            <a:ext cx="2543351" cy="3998149"/>
          </a:xfrm>
          <a:prstGeom prst="rect">
            <a:avLst/>
          </a:prstGeom>
        </p:spPr>
      </p:pic>
      <p:sp>
        <p:nvSpPr>
          <p:cNvPr id="5" name="Tijdelijke aanduiding voor inhoud 2">
            <a:extLst>
              <a:ext uri="{FF2B5EF4-FFF2-40B4-BE49-F238E27FC236}">
                <a16:creationId xmlns:a16="http://schemas.microsoft.com/office/drawing/2014/main" id="{F4BD1AD8-E900-0776-A2D7-B07A47872C08}"/>
              </a:ext>
            </a:extLst>
          </p:cNvPr>
          <p:cNvSpPr txBox="1">
            <a:spLocks/>
          </p:cNvSpPr>
          <p:nvPr/>
        </p:nvSpPr>
        <p:spPr>
          <a:xfrm>
            <a:off x="8152089" y="5799520"/>
            <a:ext cx="2433483" cy="71875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rgbClr val="8A2C43"/>
                </a:solidFill>
                <a:latin typeface="Calibri"/>
                <a:ea typeface="Calibri"/>
                <a:cs typeface="Calibri"/>
              </a:rPr>
              <a:t>Sjoukje Mos</a:t>
            </a:r>
            <a:endParaRPr lang="en-US"/>
          </a:p>
        </p:txBody>
      </p:sp>
    </p:spTree>
    <p:extLst>
      <p:ext uri="{BB962C8B-B14F-4D97-AF65-F5344CB8AC3E}">
        <p14:creationId xmlns:p14="http://schemas.microsoft.com/office/powerpoint/2010/main" val="714628356"/>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0CA3B-5B68-BD90-7D15-4F4587D7958B}"/>
            </a:ext>
          </a:extLst>
        </p:cNvPr>
        <p:cNvGrpSpPr/>
        <p:nvPr/>
      </p:nvGrpSpPr>
      <p:grpSpPr>
        <a:xfrm>
          <a:off x="0" y="0"/>
          <a:ext cx="0" cy="0"/>
          <a:chOff x="0" y="0"/>
          <a:chExt cx="0" cy="0"/>
        </a:xfrm>
      </p:grpSpPr>
      <p:sp>
        <p:nvSpPr>
          <p:cNvPr id="22" name="Rechthoek: afgeschuinde diagonale hoeken 21">
            <a:extLst>
              <a:ext uri="{FF2B5EF4-FFF2-40B4-BE49-F238E27FC236}">
                <a16:creationId xmlns:a16="http://schemas.microsoft.com/office/drawing/2014/main" id="{FD8D9A93-D8B6-87DA-98EC-6733BECAC42A}"/>
              </a:ext>
            </a:extLst>
          </p:cNvPr>
          <p:cNvSpPr/>
          <p:nvPr/>
        </p:nvSpPr>
        <p:spPr>
          <a:xfrm>
            <a:off x="663677" y="368709"/>
            <a:ext cx="10999837" cy="1868130"/>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4D85B4E-E864-7AA1-13F7-65CB649182F0}"/>
              </a:ext>
            </a:extLst>
          </p:cNvPr>
          <p:cNvSpPr>
            <a:spLocks noGrp="1"/>
          </p:cNvSpPr>
          <p:nvPr>
            <p:ph type="title"/>
          </p:nvPr>
        </p:nvSpPr>
        <p:spPr>
          <a:xfrm>
            <a:off x="2437479" y="540083"/>
            <a:ext cx="7307826" cy="1350143"/>
          </a:xfrm>
        </p:spPr>
        <p:txBody>
          <a:bodyPr/>
          <a:lstStyle/>
          <a:p>
            <a:pPr algn="ctr"/>
            <a:r>
              <a:rPr lang="nl-NL" b="1">
                <a:solidFill>
                  <a:schemeClr val="bg1"/>
                </a:solidFill>
              </a:rPr>
              <a:t>Visie en beleid op controverse in de school</a:t>
            </a:r>
          </a:p>
        </p:txBody>
      </p:sp>
      <p:cxnSp>
        <p:nvCxnSpPr>
          <p:cNvPr id="4" name="Rechte verbindingslijn met pijl 3">
            <a:extLst>
              <a:ext uri="{FF2B5EF4-FFF2-40B4-BE49-F238E27FC236}">
                <a16:creationId xmlns:a16="http://schemas.microsoft.com/office/drawing/2014/main" id="{8EBA5788-166A-1F0D-C9DC-7BF878D944F2}"/>
              </a:ext>
            </a:extLst>
          </p:cNvPr>
          <p:cNvCxnSpPr/>
          <p:nvPr/>
        </p:nvCxnSpPr>
        <p:spPr>
          <a:xfrm flipH="1">
            <a:off x="3778046" y="2753032"/>
            <a:ext cx="7373" cy="3483077"/>
          </a:xfrm>
          <a:prstGeom prst="straightConnector1">
            <a:avLst/>
          </a:prstGeom>
          <a:ln>
            <a:solidFill>
              <a:srgbClr val="C0213E"/>
            </a:solidFill>
          </a:ln>
        </p:spPr>
        <p:style>
          <a:lnRef idx="2">
            <a:schemeClr val="accent1"/>
          </a:lnRef>
          <a:fillRef idx="0">
            <a:schemeClr val="accent1"/>
          </a:fillRef>
          <a:effectRef idx="1">
            <a:schemeClr val="accent1"/>
          </a:effectRef>
          <a:fontRef idx="minor">
            <a:schemeClr val="tx1"/>
          </a:fontRef>
        </p:style>
      </p:cxnSp>
      <p:cxnSp>
        <p:nvCxnSpPr>
          <p:cNvPr id="5" name="Rechte verbindingslijn met pijl 4">
            <a:extLst>
              <a:ext uri="{FF2B5EF4-FFF2-40B4-BE49-F238E27FC236}">
                <a16:creationId xmlns:a16="http://schemas.microsoft.com/office/drawing/2014/main" id="{094FC1FC-469A-C8FF-1291-4CA77F003FFF}"/>
              </a:ext>
            </a:extLst>
          </p:cNvPr>
          <p:cNvCxnSpPr>
            <a:cxnSpLocks/>
          </p:cNvCxnSpPr>
          <p:nvPr/>
        </p:nvCxnSpPr>
        <p:spPr>
          <a:xfrm flipH="1">
            <a:off x="8399206" y="2753031"/>
            <a:ext cx="7373" cy="3483077"/>
          </a:xfrm>
          <a:prstGeom prst="straightConnector1">
            <a:avLst/>
          </a:prstGeom>
          <a:ln>
            <a:solidFill>
              <a:srgbClr val="C0213E"/>
            </a:solidFill>
          </a:ln>
        </p:spPr>
        <p:style>
          <a:lnRef idx="2">
            <a:schemeClr val="accent1"/>
          </a:lnRef>
          <a:fillRef idx="0">
            <a:schemeClr val="accent1"/>
          </a:fillRef>
          <a:effectRef idx="1">
            <a:schemeClr val="accent1"/>
          </a:effectRef>
          <a:fontRef idx="minor">
            <a:schemeClr val="tx1"/>
          </a:fontRef>
        </p:style>
      </p:cxnSp>
      <p:pic>
        <p:nvPicPr>
          <p:cNvPr id="8" name="Graphic 7" descr="Potlood met effen opvulling">
            <a:extLst>
              <a:ext uri="{FF2B5EF4-FFF2-40B4-BE49-F238E27FC236}">
                <a16:creationId xmlns:a16="http://schemas.microsoft.com/office/drawing/2014/main" id="{ABA2C7C4-9875-0F15-7FB2-6843805EF1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29800" y="2627671"/>
            <a:ext cx="926691" cy="840659"/>
          </a:xfrm>
          <a:prstGeom prst="rect">
            <a:avLst/>
          </a:prstGeom>
        </p:spPr>
      </p:pic>
      <p:pic>
        <p:nvPicPr>
          <p:cNvPr id="9" name="Graphic 8" descr="Mannelijke docent silhouet">
            <a:extLst>
              <a:ext uri="{FF2B5EF4-FFF2-40B4-BE49-F238E27FC236}">
                <a16:creationId xmlns:a16="http://schemas.microsoft.com/office/drawing/2014/main" id="{9F5C84E6-B299-4836-CBA4-8AF8C66953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4192" y="2549320"/>
            <a:ext cx="914400" cy="914400"/>
          </a:xfrm>
          <a:prstGeom prst="rect">
            <a:avLst/>
          </a:prstGeom>
        </p:spPr>
      </p:pic>
      <p:pic>
        <p:nvPicPr>
          <p:cNvPr id="10" name="Graphic 9" descr="Boeken met effen opvulling">
            <a:extLst>
              <a:ext uri="{FF2B5EF4-FFF2-40B4-BE49-F238E27FC236}">
                <a16:creationId xmlns:a16="http://schemas.microsoft.com/office/drawing/2014/main" id="{3FDEFC3B-0D60-4FDB-151D-BF54E3C107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2938" y="2544712"/>
            <a:ext cx="914400" cy="914400"/>
          </a:xfrm>
          <a:prstGeom prst="rect">
            <a:avLst/>
          </a:prstGeom>
        </p:spPr>
      </p:pic>
      <p:sp>
        <p:nvSpPr>
          <p:cNvPr id="13" name="Tekstvak 12">
            <a:extLst>
              <a:ext uri="{FF2B5EF4-FFF2-40B4-BE49-F238E27FC236}">
                <a16:creationId xmlns:a16="http://schemas.microsoft.com/office/drawing/2014/main" id="{2299A19E-987B-BF52-AF64-C233C027FA60}"/>
              </a:ext>
            </a:extLst>
          </p:cNvPr>
          <p:cNvSpPr txBox="1"/>
          <p:nvPr/>
        </p:nvSpPr>
        <p:spPr>
          <a:xfrm>
            <a:off x="712838" y="3834579"/>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Zicht krijgen op wat speelt</a:t>
            </a:r>
          </a:p>
          <a:p>
            <a:endParaRPr lang="nl-NL"/>
          </a:p>
          <a:p>
            <a:endParaRPr lang="nl-NL"/>
          </a:p>
          <a:p>
            <a:r>
              <a:rPr lang="nl-NL"/>
              <a:t>Wat gaat al goed en wat schuurt er?</a:t>
            </a:r>
          </a:p>
        </p:txBody>
      </p:sp>
      <p:sp>
        <p:nvSpPr>
          <p:cNvPr id="14" name="Tekstvak 13">
            <a:extLst>
              <a:ext uri="{FF2B5EF4-FFF2-40B4-BE49-F238E27FC236}">
                <a16:creationId xmlns:a16="http://schemas.microsoft.com/office/drawing/2014/main" id="{8FC07936-D85F-EB13-A706-ECDB9551F026}"/>
              </a:ext>
            </a:extLst>
          </p:cNvPr>
          <p:cNvSpPr txBox="1"/>
          <p:nvPr/>
        </p:nvSpPr>
        <p:spPr>
          <a:xfrm>
            <a:off x="4731773" y="3834578"/>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Inventariseren</a:t>
            </a:r>
            <a:r>
              <a:rPr lang="nl-NL"/>
              <a:t>: wat is er nodig?</a:t>
            </a:r>
          </a:p>
          <a:p>
            <a:endParaRPr lang="nl-NL"/>
          </a:p>
          <a:p>
            <a:endParaRPr lang="nl-NL"/>
          </a:p>
          <a:p>
            <a:r>
              <a:rPr lang="nl-NL"/>
              <a:t>Het gesprek aangaan met je team</a:t>
            </a:r>
          </a:p>
        </p:txBody>
      </p:sp>
      <p:sp>
        <p:nvSpPr>
          <p:cNvPr id="15" name="Tekstvak 14">
            <a:extLst>
              <a:ext uri="{FF2B5EF4-FFF2-40B4-BE49-F238E27FC236}">
                <a16:creationId xmlns:a16="http://schemas.microsoft.com/office/drawing/2014/main" id="{4334E177-B48C-E09A-8784-9BDF28271F90}"/>
              </a:ext>
            </a:extLst>
          </p:cNvPr>
          <p:cNvSpPr txBox="1"/>
          <p:nvPr/>
        </p:nvSpPr>
        <p:spPr>
          <a:xfrm>
            <a:off x="8922772" y="3834577"/>
            <a:ext cx="274320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b="1"/>
              <a:t>Aandachtspunten visie:</a:t>
            </a:r>
          </a:p>
          <a:p>
            <a:endParaRPr lang="nl-NL"/>
          </a:p>
          <a:p>
            <a:pPr marL="285750" indent="-285750">
              <a:buFont typeface="Arial" panose="020B0604020202020204" pitchFamily="34" charset="0"/>
              <a:buChar char="•"/>
            </a:pPr>
            <a:r>
              <a:rPr lang="nl-NL"/>
              <a:t>Beleid</a:t>
            </a:r>
          </a:p>
          <a:p>
            <a:pPr marL="285750" indent="-285750">
              <a:buFont typeface="Arial" panose="020B0604020202020204" pitchFamily="34" charset="0"/>
              <a:buChar char="•"/>
            </a:pPr>
            <a:r>
              <a:rPr lang="nl-NL"/>
              <a:t>Schoolcultuur- en waarden</a:t>
            </a:r>
          </a:p>
          <a:p>
            <a:pPr marL="285750" indent="-285750">
              <a:buFont typeface="Arial" panose="020B0604020202020204" pitchFamily="34" charset="0"/>
              <a:buChar char="•"/>
            </a:pPr>
            <a:r>
              <a:rPr lang="nl-NL"/>
              <a:t>Leerlingen &amp; ouders</a:t>
            </a:r>
          </a:p>
        </p:txBody>
      </p:sp>
    </p:spTree>
    <p:extLst>
      <p:ext uri="{BB962C8B-B14F-4D97-AF65-F5344CB8AC3E}">
        <p14:creationId xmlns:p14="http://schemas.microsoft.com/office/powerpoint/2010/main" val="2312339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4C6E9-733F-5C3D-8AF9-5FA8C099A0CC}"/>
            </a:ext>
          </a:extLst>
        </p:cNvPr>
        <p:cNvGrpSpPr/>
        <p:nvPr/>
      </p:nvGrpSpPr>
      <p:grpSpPr>
        <a:xfrm>
          <a:off x="0" y="0"/>
          <a:ext cx="0" cy="0"/>
          <a:chOff x="0" y="0"/>
          <a:chExt cx="0" cy="0"/>
        </a:xfrm>
      </p:grpSpPr>
      <p:sp>
        <p:nvSpPr>
          <p:cNvPr id="22" name="Rechthoek: afgeschuinde diagonale hoeken 21">
            <a:extLst>
              <a:ext uri="{FF2B5EF4-FFF2-40B4-BE49-F238E27FC236}">
                <a16:creationId xmlns:a16="http://schemas.microsoft.com/office/drawing/2014/main" id="{E6DBE540-28CE-6735-4388-B8C7F01D7AC7}"/>
              </a:ext>
            </a:extLst>
          </p:cNvPr>
          <p:cNvSpPr/>
          <p:nvPr/>
        </p:nvSpPr>
        <p:spPr>
          <a:xfrm>
            <a:off x="614516" y="614515"/>
            <a:ext cx="6870288" cy="3367548"/>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E3606F8-8A9C-634C-3968-8EB27E0779D9}"/>
              </a:ext>
            </a:extLst>
          </p:cNvPr>
          <p:cNvSpPr>
            <a:spLocks noGrp="1"/>
          </p:cNvSpPr>
          <p:nvPr>
            <p:ph type="title"/>
          </p:nvPr>
        </p:nvSpPr>
        <p:spPr>
          <a:xfrm>
            <a:off x="911942" y="856738"/>
            <a:ext cx="6143766" cy="2813219"/>
          </a:xfrm>
        </p:spPr>
        <p:txBody>
          <a:bodyPr>
            <a:normAutofit/>
          </a:bodyPr>
          <a:lstStyle/>
          <a:p>
            <a:r>
              <a:rPr lang="nl-NL" b="1">
                <a:solidFill>
                  <a:srgbClr val="FFFFFF"/>
                </a:solidFill>
                <a:latin typeface="Calibri"/>
                <a:ea typeface="Calibri"/>
                <a:cs typeface="Calibri"/>
              </a:rPr>
              <a:t>Uitwisselen</a:t>
            </a:r>
            <a:br>
              <a:rPr lang="nl-NL" b="1">
                <a:solidFill>
                  <a:srgbClr val="FFFFFF"/>
                </a:solidFill>
                <a:latin typeface="Calibri"/>
                <a:ea typeface="Calibri"/>
                <a:cs typeface="Calibri"/>
              </a:rPr>
            </a:br>
            <a:br>
              <a:rPr lang="nl-NL" b="1">
                <a:solidFill>
                  <a:srgbClr val="FFFFFF"/>
                </a:solidFill>
                <a:latin typeface="Calibri"/>
                <a:ea typeface="Calibri"/>
                <a:cs typeface="Calibri"/>
              </a:rPr>
            </a:br>
            <a:endParaRPr lang="nl-NL" b="1">
              <a:solidFill>
                <a:srgbClr val="FFFFFF"/>
              </a:solidFill>
              <a:latin typeface="Calibri"/>
              <a:ea typeface="Calibri"/>
              <a:cs typeface="Calibri"/>
            </a:endParaRPr>
          </a:p>
        </p:txBody>
      </p:sp>
      <p:pic>
        <p:nvPicPr>
          <p:cNvPr id="4" name="Afbeelding 3" descr="20170928-_MG_6400">
            <a:extLst>
              <a:ext uri="{FF2B5EF4-FFF2-40B4-BE49-F238E27FC236}">
                <a16:creationId xmlns:a16="http://schemas.microsoft.com/office/drawing/2014/main" id="{763F9201-6CF9-4E3D-9335-CC70DC63F28C}"/>
              </a:ext>
            </a:extLst>
          </p:cNvPr>
          <p:cNvPicPr>
            <a:picLocks noChangeAspect="1"/>
          </p:cNvPicPr>
          <p:nvPr/>
        </p:nvPicPr>
        <p:blipFill>
          <a:blip r:embed="rId2"/>
          <a:stretch>
            <a:fillRect/>
          </a:stretch>
        </p:blipFill>
        <p:spPr>
          <a:xfrm>
            <a:off x="6516130" y="3195485"/>
            <a:ext cx="4572000" cy="3048000"/>
          </a:xfrm>
          <a:prstGeom prst="rect">
            <a:avLst/>
          </a:prstGeom>
        </p:spPr>
      </p:pic>
    </p:spTree>
    <p:extLst>
      <p:ext uri="{BB962C8B-B14F-4D97-AF65-F5344CB8AC3E}">
        <p14:creationId xmlns:p14="http://schemas.microsoft.com/office/powerpoint/2010/main" val="421021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C306-2B12-81B7-851B-D237FF40E83B}"/>
            </a:ext>
          </a:extLst>
        </p:cNvPr>
        <p:cNvGrpSpPr/>
        <p:nvPr/>
      </p:nvGrpSpPr>
      <p:grpSpPr>
        <a:xfrm>
          <a:off x="0" y="0"/>
          <a:ext cx="0" cy="0"/>
          <a:chOff x="0" y="0"/>
          <a:chExt cx="0" cy="0"/>
        </a:xfrm>
      </p:grpSpPr>
      <p:sp>
        <p:nvSpPr>
          <p:cNvPr id="22" name="Rechthoek: afgeschuinde diagonale hoeken 21">
            <a:extLst>
              <a:ext uri="{FF2B5EF4-FFF2-40B4-BE49-F238E27FC236}">
                <a16:creationId xmlns:a16="http://schemas.microsoft.com/office/drawing/2014/main" id="{B4A1D7E8-7001-3BEF-21C4-38A102814DA4}"/>
              </a:ext>
            </a:extLst>
          </p:cNvPr>
          <p:cNvSpPr/>
          <p:nvPr/>
        </p:nvSpPr>
        <p:spPr>
          <a:xfrm>
            <a:off x="0" y="0"/>
            <a:ext cx="12072551" cy="6858000"/>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8C24031-5F15-FF6B-003B-D8128690DD8E}"/>
              </a:ext>
            </a:extLst>
          </p:cNvPr>
          <p:cNvSpPr>
            <a:spLocks noGrp="1"/>
          </p:cNvSpPr>
          <p:nvPr>
            <p:ph type="title"/>
          </p:nvPr>
        </p:nvSpPr>
        <p:spPr>
          <a:xfrm>
            <a:off x="951470" y="457200"/>
            <a:ext cx="10713308" cy="5968314"/>
          </a:xfrm>
        </p:spPr>
        <p:txBody>
          <a:bodyPr>
            <a:normAutofit fontScale="90000"/>
          </a:bodyPr>
          <a:lstStyle/>
          <a:p>
            <a:br>
              <a:rPr lang="nl-NL" sz="4000">
                <a:solidFill>
                  <a:srgbClr val="FFFFFF"/>
                </a:solidFill>
                <a:latin typeface="Calibri"/>
                <a:ea typeface="Calibri"/>
                <a:cs typeface="Calibri"/>
              </a:rPr>
            </a:br>
            <a:r>
              <a:rPr lang="nl-NL" sz="4000" b="1">
                <a:solidFill>
                  <a:srgbClr val="FFFFFF"/>
                </a:solidFill>
                <a:latin typeface="Calibri"/>
                <a:ea typeface="Calibri"/>
                <a:cs typeface="Calibri"/>
              </a:rPr>
              <a:t>Verken je grenzen &amp; mogelijkheden:</a:t>
            </a:r>
            <a:br>
              <a:rPr lang="nl-NL" sz="4000">
                <a:solidFill>
                  <a:srgbClr val="FFFFFF"/>
                </a:solidFill>
                <a:latin typeface="Calibri"/>
                <a:ea typeface="Calibri"/>
                <a:cs typeface="Calibri"/>
              </a:rPr>
            </a:br>
            <a:br>
              <a:rPr lang="nl-NL" sz="4000">
                <a:solidFill>
                  <a:srgbClr val="FFFFFF"/>
                </a:solidFill>
                <a:latin typeface="Calibri"/>
                <a:ea typeface="Calibri"/>
                <a:cs typeface="Calibri"/>
              </a:rPr>
            </a:br>
            <a:r>
              <a:rPr lang="nl-NL" sz="4000">
                <a:solidFill>
                  <a:srgbClr val="FFFFFF"/>
                </a:solidFill>
                <a:latin typeface="Calibri"/>
                <a:ea typeface="Calibri"/>
                <a:cs typeface="Calibri"/>
              </a:rPr>
              <a:t>Hoe houd ik koers als er externe druk ontstaat, zonder de verbinding met betrokkenen te verliezen?</a:t>
            </a:r>
            <a:br>
              <a:rPr lang="nl-NL" sz="4000">
                <a:solidFill>
                  <a:srgbClr val="FFFFFF"/>
                </a:solidFill>
                <a:latin typeface="Calibri"/>
                <a:ea typeface="Calibri"/>
                <a:cs typeface="Calibri"/>
              </a:rPr>
            </a:br>
            <a:br>
              <a:rPr lang="nl-NL" sz="4000">
                <a:solidFill>
                  <a:srgbClr val="FFFFFF"/>
                </a:solidFill>
                <a:latin typeface="Calibri"/>
                <a:ea typeface="Calibri"/>
                <a:cs typeface="Calibri"/>
              </a:rPr>
            </a:br>
            <a:r>
              <a:rPr lang="nl-NL" sz="4000">
                <a:solidFill>
                  <a:srgbClr val="FFFFFF"/>
                </a:solidFill>
                <a:latin typeface="Calibri"/>
                <a:ea typeface="Calibri"/>
                <a:cs typeface="Calibri"/>
              </a:rPr>
              <a:t>Wanneer geef ik ruimte voor gesprek, en wanneer kies ik ervoor om richting te geven en koers vast te houden?</a:t>
            </a:r>
            <a:br>
              <a:rPr lang="nl-NL" sz="4000">
                <a:solidFill>
                  <a:srgbClr val="FFFFFF"/>
                </a:solidFill>
                <a:latin typeface="Calibri"/>
                <a:ea typeface="Calibri"/>
                <a:cs typeface="Calibri"/>
              </a:rPr>
            </a:br>
            <a:br>
              <a:rPr lang="nl-NL" sz="4000">
                <a:solidFill>
                  <a:srgbClr val="FFFFFF"/>
                </a:solidFill>
                <a:latin typeface="Calibri"/>
                <a:ea typeface="Calibri"/>
                <a:cs typeface="Calibri"/>
              </a:rPr>
            </a:br>
            <a:r>
              <a:rPr lang="nl-NL" sz="4000">
                <a:solidFill>
                  <a:srgbClr val="FFFFFF"/>
                </a:solidFill>
                <a:latin typeface="Calibri"/>
                <a:ea typeface="Calibri"/>
                <a:cs typeface="Calibri"/>
              </a:rPr>
              <a:t>Wat heb ik zelf nodig om deze rollen goed te kunnen vervullen, en hoe organiseer ik dat?</a:t>
            </a:r>
            <a:br>
              <a:rPr lang="nl-NL" b="1">
                <a:solidFill>
                  <a:srgbClr val="FFFFFF"/>
                </a:solidFill>
                <a:latin typeface="Calibri"/>
                <a:ea typeface="Calibri"/>
                <a:cs typeface="Calibri"/>
              </a:rPr>
            </a:br>
            <a:br>
              <a:rPr lang="nl-NL" b="1">
                <a:solidFill>
                  <a:srgbClr val="FFFFFF"/>
                </a:solidFill>
                <a:latin typeface="Calibri"/>
                <a:ea typeface="Calibri"/>
                <a:cs typeface="Calibri"/>
              </a:rPr>
            </a:br>
            <a:endParaRPr lang="nl-NL" b="1">
              <a:solidFill>
                <a:srgbClr val="FFFFFF"/>
              </a:solidFill>
              <a:latin typeface="Calibri"/>
              <a:ea typeface="Calibri"/>
              <a:cs typeface="Calibri"/>
            </a:endParaRPr>
          </a:p>
        </p:txBody>
      </p:sp>
    </p:spTree>
    <p:extLst>
      <p:ext uri="{BB962C8B-B14F-4D97-AF65-F5344CB8AC3E}">
        <p14:creationId xmlns:p14="http://schemas.microsoft.com/office/powerpoint/2010/main" val="332630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C567-9D8C-432D-E621-556E37049E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F7ED99-D56A-B173-CFBB-32FAD6710296}"/>
              </a:ext>
            </a:extLst>
          </p:cNvPr>
          <p:cNvSpPr>
            <a:spLocks noGrp="1"/>
          </p:cNvSpPr>
          <p:nvPr>
            <p:ph type="title"/>
          </p:nvPr>
        </p:nvSpPr>
        <p:spPr>
          <a:xfrm>
            <a:off x="840203" y="563227"/>
            <a:ext cx="6382400" cy="1350143"/>
          </a:xfrm>
        </p:spPr>
        <p:txBody>
          <a:bodyPr/>
          <a:lstStyle/>
          <a:p>
            <a:r>
              <a:rPr lang="nl-NL" b="1">
                <a:solidFill>
                  <a:srgbClr val="BF0D3E"/>
                </a:solidFill>
                <a:latin typeface="Calibri"/>
                <a:ea typeface="Calibri"/>
                <a:cs typeface="Calibri"/>
              </a:rPr>
              <a:t>Verder in de handreiking</a:t>
            </a:r>
          </a:p>
        </p:txBody>
      </p:sp>
      <p:sp>
        <p:nvSpPr>
          <p:cNvPr id="7" name="Pijl: ingekeept rechts 6">
            <a:extLst>
              <a:ext uri="{FF2B5EF4-FFF2-40B4-BE49-F238E27FC236}">
                <a16:creationId xmlns:a16="http://schemas.microsoft.com/office/drawing/2014/main" id="{224AF4C2-5D4D-6592-FC20-E7F2364EF3C7}"/>
              </a:ext>
            </a:extLst>
          </p:cNvPr>
          <p:cNvSpPr/>
          <p:nvPr/>
        </p:nvSpPr>
        <p:spPr>
          <a:xfrm>
            <a:off x="845392" y="3129661"/>
            <a:ext cx="2751118" cy="1437967"/>
          </a:xfrm>
          <a:prstGeom prst="notchedRightArrow">
            <a:avLst/>
          </a:prstGeom>
          <a:solidFill>
            <a:srgbClr val="EF33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Pijl: ingekeept rechts 8">
            <a:extLst>
              <a:ext uri="{FF2B5EF4-FFF2-40B4-BE49-F238E27FC236}">
                <a16:creationId xmlns:a16="http://schemas.microsoft.com/office/drawing/2014/main" id="{1530F593-DA01-6CA0-E892-690CDC6B97A8}"/>
              </a:ext>
            </a:extLst>
          </p:cNvPr>
          <p:cNvSpPr/>
          <p:nvPr/>
        </p:nvSpPr>
        <p:spPr>
          <a:xfrm>
            <a:off x="3261213" y="3129661"/>
            <a:ext cx="2943031" cy="1437967"/>
          </a:xfrm>
          <a:prstGeom prst="notchedRightArrow">
            <a:avLst/>
          </a:prstGeom>
          <a:solidFill>
            <a:srgbClr val="C0213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Pijl: ingekeept rechts 9">
            <a:extLst>
              <a:ext uri="{FF2B5EF4-FFF2-40B4-BE49-F238E27FC236}">
                <a16:creationId xmlns:a16="http://schemas.microsoft.com/office/drawing/2014/main" id="{EC0A7466-C989-F7ED-48C1-1512447D89CB}"/>
              </a:ext>
            </a:extLst>
          </p:cNvPr>
          <p:cNvSpPr/>
          <p:nvPr/>
        </p:nvSpPr>
        <p:spPr>
          <a:xfrm>
            <a:off x="5857658" y="3129661"/>
            <a:ext cx="2914809" cy="1437967"/>
          </a:xfrm>
          <a:prstGeom prst="notchedRightArrow">
            <a:avLst/>
          </a:prstGeom>
          <a:solidFill>
            <a:srgbClr val="8A2C4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 ingekeept rechts 10">
            <a:extLst>
              <a:ext uri="{FF2B5EF4-FFF2-40B4-BE49-F238E27FC236}">
                <a16:creationId xmlns:a16="http://schemas.microsoft.com/office/drawing/2014/main" id="{BD3BEBD9-9553-5371-09E5-0942A36DC133}"/>
              </a:ext>
            </a:extLst>
          </p:cNvPr>
          <p:cNvSpPr/>
          <p:nvPr/>
        </p:nvSpPr>
        <p:spPr>
          <a:xfrm>
            <a:off x="8442813" y="3129661"/>
            <a:ext cx="2914809" cy="1437967"/>
          </a:xfrm>
          <a:prstGeom prst="notchedRightArrow">
            <a:avLst/>
          </a:prstGeom>
          <a:solidFill>
            <a:srgbClr val="4A4A4A"/>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met pijl 11">
            <a:extLst>
              <a:ext uri="{FF2B5EF4-FFF2-40B4-BE49-F238E27FC236}">
                <a16:creationId xmlns:a16="http://schemas.microsoft.com/office/drawing/2014/main" id="{4AE1FDED-6459-9325-C5B2-E5BE3F08D039}"/>
              </a:ext>
            </a:extLst>
          </p:cNvPr>
          <p:cNvCxnSpPr/>
          <p:nvPr/>
        </p:nvCxnSpPr>
        <p:spPr>
          <a:xfrm>
            <a:off x="1954161" y="4313903"/>
            <a:ext cx="5645" cy="643467"/>
          </a:xfrm>
          <a:prstGeom prst="straightConnector1">
            <a:avLst/>
          </a:prstGeom>
          <a:ln>
            <a:solidFill>
              <a:srgbClr val="EF334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AC7EABBD-572B-09A8-2374-9FC41FD31CB5}"/>
              </a:ext>
            </a:extLst>
          </p:cNvPr>
          <p:cNvCxnSpPr>
            <a:cxnSpLocks/>
          </p:cNvCxnSpPr>
          <p:nvPr/>
        </p:nvCxnSpPr>
        <p:spPr>
          <a:xfrm>
            <a:off x="4499805" y="2784258"/>
            <a:ext cx="5645" cy="643467"/>
          </a:xfrm>
          <a:prstGeom prst="straightConnector1">
            <a:avLst/>
          </a:prstGeom>
          <a:ln>
            <a:solidFill>
              <a:srgbClr val="BF0D3E"/>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A1E922BB-2956-992A-5583-94B0AB6D8A99}"/>
              </a:ext>
            </a:extLst>
          </p:cNvPr>
          <p:cNvCxnSpPr>
            <a:cxnSpLocks/>
          </p:cNvCxnSpPr>
          <p:nvPr/>
        </p:nvCxnSpPr>
        <p:spPr>
          <a:xfrm>
            <a:off x="7073672" y="4313902"/>
            <a:ext cx="5645" cy="643467"/>
          </a:xfrm>
          <a:prstGeom prst="straightConnector1">
            <a:avLst/>
          </a:prstGeom>
          <a:ln>
            <a:solidFill>
              <a:srgbClr val="8A2C43"/>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met pijl 14">
            <a:extLst>
              <a:ext uri="{FF2B5EF4-FFF2-40B4-BE49-F238E27FC236}">
                <a16:creationId xmlns:a16="http://schemas.microsoft.com/office/drawing/2014/main" id="{82D02FBF-2B2F-3BB7-EC92-B85D26307FA4}"/>
              </a:ext>
            </a:extLst>
          </p:cNvPr>
          <p:cNvCxnSpPr>
            <a:cxnSpLocks/>
          </p:cNvCxnSpPr>
          <p:nvPr/>
        </p:nvCxnSpPr>
        <p:spPr>
          <a:xfrm>
            <a:off x="9647539" y="2812480"/>
            <a:ext cx="5645" cy="643467"/>
          </a:xfrm>
          <a:prstGeom prst="straightConnector1">
            <a:avLst/>
          </a:prstGeom>
          <a:ln>
            <a:solidFill>
              <a:srgbClr val="4A4A4A"/>
            </a:solidFill>
          </a:ln>
        </p:spPr>
        <p:style>
          <a:lnRef idx="2">
            <a:schemeClr val="accent1"/>
          </a:lnRef>
          <a:fillRef idx="0">
            <a:schemeClr val="accent1"/>
          </a:fillRef>
          <a:effectRef idx="1">
            <a:schemeClr val="accent1"/>
          </a:effectRef>
          <a:fontRef idx="minor">
            <a:schemeClr val="tx1"/>
          </a:fontRef>
        </p:style>
      </p:cxnSp>
      <p:sp>
        <p:nvSpPr>
          <p:cNvPr id="19" name="Tekstvak 18">
            <a:extLst>
              <a:ext uri="{FF2B5EF4-FFF2-40B4-BE49-F238E27FC236}">
                <a16:creationId xmlns:a16="http://schemas.microsoft.com/office/drawing/2014/main" id="{13431301-FD54-1A5C-A566-B5B47781288A}"/>
              </a:ext>
            </a:extLst>
          </p:cNvPr>
          <p:cNvSpPr txBox="1"/>
          <p:nvPr/>
        </p:nvSpPr>
        <p:spPr>
          <a:xfrm>
            <a:off x="1092473" y="5097843"/>
            <a:ext cx="17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a:t>Team</a:t>
            </a:r>
          </a:p>
        </p:txBody>
      </p:sp>
      <p:sp>
        <p:nvSpPr>
          <p:cNvPr id="20" name="Tekstvak 19">
            <a:extLst>
              <a:ext uri="{FF2B5EF4-FFF2-40B4-BE49-F238E27FC236}">
                <a16:creationId xmlns:a16="http://schemas.microsoft.com/office/drawing/2014/main" id="{7F3398E3-C83E-35F5-F7EA-5F2C70EF5559}"/>
              </a:ext>
            </a:extLst>
          </p:cNvPr>
          <p:cNvSpPr txBox="1"/>
          <p:nvPr/>
        </p:nvSpPr>
        <p:spPr>
          <a:xfrm>
            <a:off x="3638117" y="2365932"/>
            <a:ext cx="17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a:latin typeface="Calibri Light"/>
                <a:ea typeface="Calibri Light"/>
                <a:cs typeface="Calibri Light"/>
              </a:rPr>
              <a:t>Leerlingen</a:t>
            </a:r>
            <a:endParaRPr lang="nl-NL" sz="2400"/>
          </a:p>
        </p:txBody>
      </p:sp>
      <p:sp>
        <p:nvSpPr>
          <p:cNvPr id="21" name="Tekstvak 20">
            <a:extLst>
              <a:ext uri="{FF2B5EF4-FFF2-40B4-BE49-F238E27FC236}">
                <a16:creationId xmlns:a16="http://schemas.microsoft.com/office/drawing/2014/main" id="{E0D954C7-434A-5E29-5C4E-F43C8B0D45FC}"/>
              </a:ext>
            </a:extLst>
          </p:cNvPr>
          <p:cNvSpPr txBox="1"/>
          <p:nvPr/>
        </p:nvSpPr>
        <p:spPr>
          <a:xfrm>
            <a:off x="6211984" y="5097843"/>
            <a:ext cx="17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a:latin typeface="Calibri Light"/>
                <a:ea typeface="Calibri Light"/>
                <a:cs typeface="Calibri Light"/>
              </a:rPr>
              <a:t>Ouders</a:t>
            </a:r>
            <a:endParaRPr lang="nl-NL" sz="2400"/>
          </a:p>
        </p:txBody>
      </p:sp>
      <p:sp>
        <p:nvSpPr>
          <p:cNvPr id="22" name="Tekstvak 21">
            <a:extLst>
              <a:ext uri="{FF2B5EF4-FFF2-40B4-BE49-F238E27FC236}">
                <a16:creationId xmlns:a16="http://schemas.microsoft.com/office/drawing/2014/main" id="{03F1387D-2F9D-F8BD-866C-F0B2D5996960}"/>
              </a:ext>
            </a:extLst>
          </p:cNvPr>
          <p:cNvSpPr txBox="1"/>
          <p:nvPr/>
        </p:nvSpPr>
        <p:spPr>
          <a:xfrm>
            <a:off x="8768917" y="2473176"/>
            <a:ext cx="173293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a:latin typeface="Calibri Light"/>
                <a:ea typeface="Calibri Light"/>
                <a:cs typeface="Calibri Light"/>
              </a:rPr>
              <a:t>Sociale</a:t>
            </a:r>
            <a:r>
              <a:rPr lang="nl-NL" sz="1400">
                <a:latin typeface="Calibri Light"/>
                <a:ea typeface="Calibri Light"/>
                <a:cs typeface="Calibri Light"/>
              </a:rPr>
              <a:t> Media</a:t>
            </a:r>
            <a:endParaRPr lang="nl-NL"/>
          </a:p>
        </p:txBody>
      </p:sp>
    </p:spTree>
    <p:extLst>
      <p:ext uri="{BB962C8B-B14F-4D97-AF65-F5344CB8AC3E}">
        <p14:creationId xmlns:p14="http://schemas.microsoft.com/office/powerpoint/2010/main" val="142281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82EC-5C03-AEB7-D5CE-2375064C9583}"/>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9862FD35-ADF3-0BB0-F8A4-92D5C06E12D8}"/>
              </a:ext>
            </a:extLst>
          </p:cNvPr>
          <p:cNvSpPr/>
          <p:nvPr/>
        </p:nvSpPr>
        <p:spPr>
          <a:xfrm>
            <a:off x="0" y="0"/>
            <a:ext cx="12192001"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F73A8D02-3F87-59BA-8770-6A6536A8A68F}"/>
              </a:ext>
            </a:extLst>
          </p:cNvPr>
          <p:cNvSpPr>
            <a:spLocks noGrp="1"/>
          </p:cNvSpPr>
          <p:nvPr>
            <p:ph type="title"/>
          </p:nvPr>
        </p:nvSpPr>
        <p:spPr>
          <a:xfrm>
            <a:off x="456732" y="365125"/>
            <a:ext cx="10897068" cy="1325563"/>
          </a:xfrm>
        </p:spPr>
        <p:txBody>
          <a:bodyPr>
            <a:normAutofit fontScale="90000"/>
          </a:bodyPr>
          <a:lstStyle/>
          <a:p>
            <a:r>
              <a:rPr lang="nl-NL" sz="5300" b="1">
                <a:solidFill>
                  <a:schemeClr val="bg1"/>
                </a:solidFill>
                <a:latin typeface="Calibri"/>
                <a:ea typeface="Calibri"/>
                <a:cs typeface="Calibri"/>
              </a:rPr>
              <a:t>Sociale media – online wereld </a:t>
            </a:r>
            <a:br>
              <a:rPr lang="nl-NL" b="1">
                <a:solidFill>
                  <a:schemeClr val="bg1"/>
                </a:solidFill>
                <a:latin typeface="Calibri"/>
                <a:ea typeface="Calibri"/>
                <a:cs typeface="Calibri"/>
              </a:rPr>
            </a:br>
            <a:br>
              <a:rPr lang="nl-NL" b="1">
                <a:solidFill>
                  <a:schemeClr val="bg1"/>
                </a:solidFill>
                <a:latin typeface="Calibri"/>
                <a:ea typeface="Calibri"/>
                <a:cs typeface="Calibri"/>
              </a:rPr>
            </a:br>
            <a:r>
              <a:rPr lang="nl-NL" b="1">
                <a:solidFill>
                  <a:schemeClr val="bg1"/>
                </a:solidFill>
                <a:latin typeface="Calibri"/>
                <a:ea typeface="Calibri"/>
                <a:cs typeface="Calibri"/>
              </a:rPr>
              <a:t>Online = Offline</a:t>
            </a:r>
          </a:p>
        </p:txBody>
      </p:sp>
      <p:sp>
        <p:nvSpPr>
          <p:cNvPr id="3" name="Tekstvak 2">
            <a:extLst>
              <a:ext uri="{FF2B5EF4-FFF2-40B4-BE49-F238E27FC236}">
                <a16:creationId xmlns:a16="http://schemas.microsoft.com/office/drawing/2014/main" id="{5759E14D-B7A5-D6FF-DFA3-13FD589CBB76}"/>
              </a:ext>
            </a:extLst>
          </p:cNvPr>
          <p:cNvSpPr txBox="1"/>
          <p:nvPr/>
        </p:nvSpPr>
        <p:spPr>
          <a:xfrm>
            <a:off x="456731" y="2537533"/>
            <a:ext cx="11353801" cy="3046988"/>
          </a:xfrm>
          <a:prstGeom prst="rect">
            <a:avLst/>
          </a:prstGeom>
          <a:noFill/>
        </p:spPr>
        <p:txBody>
          <a:bodyPr wrap="square" rtlCol="0">
            <a:spAutoFit/>
          </a:bodyPr>
          <a:lstStyle/>
          <a:p>
            <a:pPr marL="342900" indent="-342900">
              <a:buFont typeface="Arial" panose="020B0604020202020204" pitchFamily="34" charset="0"/>
              <a:buChar char="•"/>
            </a:pPr>
            <a:r>
              <a:rPr lang="nl-NL" sz="2400" b="1">
                <a:solidFill>
                  <a:schemeClr val="bg1"/>
                </a:solidFill>
              </a:rPr>
              <a:t>Online controverse komt ook de school binnen</a:t>
            </a:r>
          </a:p>
          <a:p>
            <a:pPr marL="342900" indent="-342900">
              <a:buFont typeface="Arial" panose="020B0604020202020204" pitchFamily="34" charset="0"/>
              <a:buChar char="•"/>
            </a:pPr>
            <a:endParaRPr lang="nl-NL" sz="2400">
              <a:solidFill>
                <a:schemeClr val="bg1"/>
              </a:solidFill>
            </a:endParaRPr>
          </a:p>
          <a:p>
            <a:pPr marL="800100" lvl="1" indent="-342900">
              <a:buFont typeface="Arial" panose="020B0604020202020204" pitchFamily="34" charset="0"/>
              <a:buChar char="•"/>
            </a:pPr>
            <a:r>
              <a:rPr lang="nl-NL" sz="2400">
                <a:solidFill>
                  <a:schemeClr val="bg1"/>
                </a:solidFill>
              </a:rPr>
              <a:t>Online haat en discriminatie (vooral ook voor </a:t>
            </a:r>
            <a:r>
              <a:rPr lang="nl-NL" sz="2400" err="1">
                <a:solidFill>
                  <a:schemeClr val="bg1"/>
                </a:solidFill>
              </a:rPr>
              <a:t>lhbti</a:t>
            </a:r>
            <a:r>
              <a:rPr lang="nl-NL" sz="2400">
                <a:solidFill>
                  <a:schemeClr val="bg1"/>
                </a:solidFill>
              </a:rPr>
              <a:t>+)</a:t>
            </a:r>
          </a:p>
          <a:p>
            <a:pPr marL="800100" lvl="1" indent="-342900">
              <a:buFont typeface="Arial" panose="020B0604020202020204" pitchFamily="34" charset="0"/>
              <a:buChar char="•"/>
            </a:pPr>
            <a:r>
              <a:rPr lang="nl-NL" sz="2400">
                <a:solidFill>
                  <a:schemeClr val="bg1"/>
                </a:solidFill>
              </a:rPr>
              <a:t>Online pesten</a:t>
            </a:r>
          </a:p>
          <a:p>
            <a:pPr marL="800100" lvl="1" indent="-342900">
              <a:buFont typeface="Arial" panose="020B0604020202020204" pitchFamily="34" charset="0"/>
              <a:buChar char="•"/>
            </a:pPr>
            <a:r>
              <a:rPr lang="nl-NL" sz="2400">
                <a:solidFill>
                  <a:schemeClr val="bg1"/>
                </a:solidFill>
              </a:rPr>
              <a:t>Filterbubbel</a:t>
            </a:r>
          </a:p>
          <a:p>
            <a:pPr marL="800100" lvl="1" indent="-342900">
              <a:buFont typeface="Arial" panose="020B0604020202020204" pitchFamily="34" charset="0"/>
              <a:buChar char="•"/>
            </a:pPr>
            <a:r>
              <a:rPr lang="nl-NL" sz="2400" err="1">
                <a:solidFill>
                  <a:schemeClr val="bg1"/>
                </a:solidFill>
              </a:rPr>
              <a:t>Manosphere</a:t>
            </a:r>
            <a:endParaRPr lang="nl-NL" sz="2400">
              <a:solidFill>
                <a:schemeClr val="bg1"/>
              </a:solidFill>
            </a:endParaRPr>
          </a:p>
          <a:p>
            <a:pPr marL="800100" lvl="1" indent="-342900">
              <a:buFont typeface="Arial" panose="020B0604020202020204" pitchFamily="34" charset="0"/>
              <a:buChar char="•"/>
            </a:pPr>
            <a:r>
              <a:rPr lang="nl-NL" sz="2400">
                <a:solidFill>
                  <a:schemeClr val="bg1"/>
                </a:solidFill>
              </a:rPr>
              <a:t>Extreem rechts – extreem links</a:t>
            </a:r>
          </a:p>
          <a:p>
            <a:pPr marL="800100" lvl="1" indent="-342900">
              <a:buFont typeface="Arial" panose="020B0604020202020204" pitchFamily="34" charset="0"/>
              <a:buChar char="•"/>
            </a:pPr>
            <a:r>
              <a:rPr lang="nl-NL" sz="2400">
                <a:solidFill>
                  <a:schemeClr val="bg1"/>
                </a:solidFill>
              </a:rPr>
              <a:t>Mis- en desinformatie. </a:t>
            </a:r>
          </a:p>
        </p:txBody>
      </p:sp>
      <p:pic>
        <p:nvPicPr>
          <p:cNvPr id="8" name="Afbeelding 7" descr="Midjourney - Leerling op mobiel 04">
            <a:extLst>
              <a:ext uri="{FF2B5EF4-FFF2-40B4-BE49-F238E27FC236}">
                <a16:creationId xmlns:a16="http://schemas.microsoft.com/office/drawing/2014/main" id="{D1F488CB-5F2D-42F5-ACC7-8AAC7A12BBE9}"/>
              </a:ext>
            </a:extLst>
          </p:cNvPr>
          <p:cNvPicPr>
            <a:picLocks noChangeAspect="1"/>
          </p:cNvPicPr>
          <p:nvPr/>
        </p:nvPicPr>
        <p:blipFill>
          <a:blip r:embed="rId3"/>
          <a:stretch>
            <a:fillRect/>
          </a:stretch>
        </p:blipFill>
        <p:spPr>
          <a:xfrm>
            <a:off x="8409197" y="158484"/>
            <a:ext cx="3401336" cy="2562045"/>
          </a:xfrm>
          <a:prstGeom prst="rect">
            <a:avLst/>
          </a:prstGeom>
        </p:spPr>
      </p:pic>
    </p:spTree>
    <p:extLst>
      <p:ext uri="{BB962C8B-B14F-4D97-AF65-F5344CB8AC3E}">
        <p14:creationId xmlns:p14="http://schemas.microsoft.com/office/powerpoint/2010/main" val="410293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A0A3E-9BE2-54B9-4C24-0BD572E72AB7}"/>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D1A768E3-FCDD-1911-25C2-9E578BDD45BB}"/>
              </a:ext>
            </a:extLst>
          </p:cNvPr>
          <p:cNvSpPr/>
          <p:nvPr/>
        </p:nvSpPr>
        <p:spPr>
          <a:xfrm>
            <a:off x="0" y="0"/>
            <a:ext cx="12192001"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E46C8CD-749A-4ADF-16EB-A3A4E77D1DF9}"/>
              </a:ext>
            </a:extLst>
          </p:cNvPr>
          <p:cNvSpPr>
            <a:spLocks noGrp="1"/>
          </p:cNvSpPr>
          <p:nvPr>
            <p:ph type="title"/>
          </p:nvPr>
        </p:nvSpPr>
        <p:spPr>
          <a:xfrm>
            <a:off x="456732" y="365125"/>
            <a:ext cx="10897068" cy="1325563"/>
          </a:xfrm>
        </p:spPr>
        <p:txBody>
          <a:bodyPr>
            <a:normAutofit fontScale="90000"/>
          </a:bodyPr>
          <a:lstStyle/>
          <a:p>
            <a:r>
              <a:rPr lang="nl-NL" sz="5300" b="1">
                <a:solidFill>
                  <a:schemeClr val="bg1"/>
                </a:solidFill>
                <a:latin typeface="Calibri"/>
                <a:ea typeface="Calibri"/>
                <a:cs typeface="Calibri"/>
              </a:rPr>
              <a:t>Sociale media – online wereld </a:t>
            </a:r>
            <a:br>
              <a:rPr lang="nl-NL" b="1">
                <a:solidFill>
                  <a:schemeClr val="bg1"/>
                </a:solidFill>
                <a:latin typeface="Calibri"/>
                <a:ea typeface="Calibri"/>
                <a:cs typeface="Calibri"/>
              </a:rPr>
            </a:br>
            <a:br>
              <a:rPr lang="nl-NL" b="1">
                <a:solidFill>
                  <a:schemeClr val="bg1"/>
                </a:solidFill>
                <a:latin typeface="Calibri"/>
                <a:ea typeface="Calibri"/>
                <a:cs typeface="Calibri"/>
              </a:rPr>
            </a:br>
            <a:r>
              <a:rPr lang="nl-NL" b="1">
                <a:solidFill>
                  <a:schemeClr val="bg1"/>
                </a:solidFill>
                <a:latin typeface="Calibri"/>
                <a:ea typeface="Calibri"/>
                <a:cs typeface="Calibri"/>
              </a:rPr>
              <a:t>Online = Offline</a:t>
            </a:r>
          </a:p>
        </p:txBody>
      </p:sp>
      <p:sp>
        <p:nvSpPr>
          <p:cNvPr id="3" name="Tekstvak 2">
            <a:extLst>
              <a:ext uri="{FF2B5EF4-FFF2-40B4-BE49-F238E27FC236}">
                <a16:creationId xmlns:a16="http://schemas.microsoft.com/office/drawing/2014/main" id="{1927BA06-1E15-9FD4-42D4-C0EB4EA518F8}"/>
              </a:ext>
            </a:extLst>
          </p:cNvPr>
          <p:cNvSpPr txBox="1"/>
          <p:nvPr/>
        </p:nvSpPr>
        <p:spPr>
          <a:xfrm>
            <a:off x="456732" y="2720529"/>
            <a:ext cx="11188928" cy="3416320"/>
          </a:xfrm>
          <a:prstGeom prst="rect">
            <a:avLst/>
          </a:prstGeom>
          <a:noFill/>
        </p:spPr>
        <p:txBody>
          <a:bodyPr wrap="square" rtlCol="0">
            <a:spAutoFit/>
          </a:bodyPr>
          <a:lstStyle/>
          <a:p>
            <a:r>
              <a:rPr lang="nl-NL" sz="2400">
                <a:solidFill>
                  <a:schemeClr val="bg1"/>
                </a:solidFill>
              </a:rPr>
              <a:t>Drie basisvoorwaarden om te werken aan </a:t>
            </a:r>
            <a:r>
              <a:rPr lang="nl-NL" sz="2400" b="1">
                <a:solidFill>
                  <a:schemeClr val="bg1"/>
                </a:solidFill>
              </a:rPr>
              <a:t>online sociale veiligheid</a:t>
            </a:r>
            <a:r>
              <a:rPr lang="nl-NL" sz="2400">
                <a:solidFill>
                  <a:schemeClr val="bg1"/>
                </a:solidFill>
              </a:rPr>
              <a:t>:</a:t>
            </a:r>
          </a:p>
          <a:p>
            <a:endParaRPr lang="nl-NL" sz="2400">
              <a:solidFill>
                <a:schemeClr val="bg1"/>
              </a:solidFill>
            </a:endParaRPr>
          </a:p>
          <a:p>
            <a:pPr marL="457200" indent="-457200">
              <a:buAutoNum type="arabicPeriod"/>
            </a:pPr>
            <a:r>
              <a:rPr lang="nl-NL" sz="2400">
                <a:solidFill>
                  <a:schemeClr val="bg1"/>
                </a:solidFill>
              </a:rPr>
              <a:t>Online veiligheid </a:t>
            </a:r>
            <a:r>
              <a:rPr lang="nl-NL" sz="2400" b="1">
                <a:solidFill>
                  <a:schemeClr val="bg1"/>
                </a:solidFill>
              </a:rPr>
              <a:t>verankeren in visie en beleid</a:t>
            </a:r>
            <a:r>
              <a:rPr lang="nl-NL" sz="2400">
                <a:solidFill>
                  <a:schemeClr val="bg1"/>
                </a:solidFill>
              </a:rPr>
              <a:t>, zowel preventief als curatief.</a:t>
            </a:r>
          </a:p>
          <a:p>
            <a:pPr marL="457200" indent="-457200">
              <a:buAutoNum type="arabicPeriod"/>
            </a:pPr>
            <a:endParaRPr lang="nl-NL" sz="2400">
              <a:solidFill>
                <a:schemeClr val="bg1"/>
              </a:solidFill>
            </a:endParaRPr>
          </a:p>
          <a:p>
            <a:r>
              <a:rPr lang="nl-NL" sz="2400">
                <a:solidFill>
                  <a:schemeClr val="bg1"/>
                </a:solidFill>
              </a:rPr>
              <a:t>2. </a:t>
            </a:r>
            <a:r>
              <a:rPr lang="nl-NL" sz="2400" b="1">
                <a:solidFill>
                  <a:schemeClr val="bg1"/>
                </a:solidFill>
              </a:rPr>
              <a:t>Draagvlak creëren en leiderschap </a:t>
            </a:r>
            <a:r>
              <a:rPr lang="nl-NL" sz="2400">
                <a:solidFill>
                  <a:schemeClr val="bg1"/>
                </a:solidFill>
              </a:rPr>
              <a:t>tonen, bijvoorbeeld door het voorleven en handhaven van online veiligheidsbeleid van jou als schoolleider binnen het team. </a:t>
            </a:r>
          </a:p>
          <a:p>
            <a:endParaRPr lang="nl-NL" sz="2400">
              <a:solidFill>
                <a:schemeClr val="bg1"/>
              </a:solidFill>
            </a:endParaRPr>
          </a:p>
          <a:p>
            <a:r>
              <a:rPr lang="nl-NL" sz="2400">
                <a:solidFill>
                  <a:schemeClr val="bg1"/>
                </a:solidFill>
              </a:rPr>
              <a:t>3. </a:t>
            </a:r>
            <a:r>
              <a:rPr lang="nl-NL" sz="2400" b="1">
                <a:solidFill>
                  <a:schemeClr val="bg1"/>
                </a:solidFill>
              </a:rPr>
              <a:t>Kennis en vaardigheden </a:t>
            </a:r>
            <a:r>
              <a:rPr lang="nl-NL" sz="2400">
                <a:solidFill>
                  <a:schemeClr val="bg1"/>
                </a:solidFill>
              </a:rPr>
              <a:t>ontwikkelen; basiskennis over digitale geletterdheid en weerbaarheid. Voor zowel het team als leerlingen.</a:t>
            </a:r>
          </a:p>
        </p:txBody>
      </p:sp>
      <p:pic>
        <p:nvPicPr>
          <p:cNvPr id="8" name="Afbeelding 7" descr="Midjourney - Leerling op mobiel 04">
            <a:extLst>
              <a:ext uri="{FF2B5EF4-FFF2-40B4-BE49-F238E27FC236}">
                <a16:creationId xmlns:a16="http://schemas.microsoft.com/office/drawing/2014/main" id="{77C98A73-7C26-E05B-75B2-6156BCF04367}"/>
              </a:ext>
            </a:extLst>
          </p:cNvPr>
          <p:cNvPicPr>
            <a:picLocks noChangeAspect="1"/>
          </p:cNvPicPr>
          <p:nvPr/>
        </p:nvPicPr>
        <p:blipFill>
          <a:blip r:embed="rId3"/>
          <a:stretch>
            <a:fillRect/>
          </a:stretch>
        </p:blipFill>
        <p:spPr>
          <a:xfrm>
            <a:off x="8409197" y="158484"/>
            <a:ext cx="3401336" cy="2562045"/>
          </a:xfrm>
          <a:prstGeom prst="rect">
            <a:avLst/>
          </a:prstGeom>
        </p:spPr>
      </p:pic>
    </p:spTree>
    <p:extLst>
      <p:ext uri="{BB962C8B-B14F-4D97-AF65-F5344CB8AC3E}">
        <p14:creationId xmlns:p14="http://schemas.microsoft.com/office/powerpoint/2010/main" val="1711406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D5FC-0F86-81FE-4477-0D6F4A1F3EE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767B28E-411D-ACFD-DC6F-9EF575020EE1}"/>
              </a:ext>
            </a:extLst>
          </p:cNvPr>
          <p:cNvSpPr/>
          <p:nvPr/>
        </p:nvSpPr>
        <p:spPr>
          <a:xfrm>
            <a:off x="7517" y="1060292"/>
            <a:ext cx="12176967" cy="5790824"/>
          </a:xfrm>
          <a:custGeom>
            <a:avLst/>
            <a:gdLst/>
            <a:ahLst/>
            <a:cxnLst/>
            <a:rect l="l" t="t" r="r" b="b"/>
            <a:pathLst>
              <a:path w="9144000" h="4348480">
                <a:moveTo>
                  <a:pt x="9144000" y="0"/>
                </a:moveTo>
                <a:lnTo>
                  <a:pt x="0" y="0"/>
                </a:lnTo>
                <a:lnTo>
                  <a:pt x="0" y="4348200"/>
                </a:lnTo>
                <a:lnTo>
                  <a:pt x="9144000" y="4348200"/>
                </a:lnTo>
                <a:lnTo>
                  <a:pt x="9144000" y="0"/>
                </a:lnTo>
                <a:close/>
              </a:path>
            </a:pathLst>
          </a:custGeom>
          <a:solidFill>
            <a:srgbClr val="BE1D49"/>
          </a:solidFill>
        </p:spPr>
        <p:txBody>
          <a:bodyPr wrap="square" lIns="0" tIns="0" rIns="0" bIns="0" rtlCol="0"/>
          <a:lstStyle/>
          <a:p>
            <a:endParaRPr/>
          </a:p>
        </p:txBody>
      </p:sp>
      <p:grpSp>
        <p:nvGrpSpPr>
          <p:cNvPr id="3" name="object 3">
            <a:extLst>
              <a:ext uri="{FF2B5EF4-FFF2-40B4-BE49-F238E27FC236}">
                <a16:creationId xmlns:a16="http://schemas.microsoft.com/office/drawing/2014/main" id="{A7BAFBEE-17BA-5590-6788-8784A67CC99C}"/>
              </a:ext>
            </a:extLst>
          </p:cNvPr>
          <p:cNvGrpSpPr/>
          <p:nvPr/>
        </p:nvGrpSpPr>
        <p:grpSpPr>
          <a:xfrm>
            <a:off x="8157457" y="303459"/>
            <a:ext cx="4027701" cy="2024421"/>
            <a:chOff x="6120001" y="227875"/>
            <a:chExt cx="3024505" cy="1520190"/>
          </a:xfrm>
        </p:grpSpPr>
        <p:sp>
          <p:nvSpPr>
            <p:cNvPr id="4" name="object 4">
              <a:extLst>
                <a:ext uri="{FF2B5EF4-FFF2-40B4-BE49-F238E27FC236}">
                  <a16:creationId xmlns:a16="http://schemas.microsoft.com/office/drawing/2014/main" id="{332BAAF9-9852-1194-A4EE-B8754A365A27}"/>
                </a:ext>
              </a:extLst>
            </p:cNvPr>
            <p:cNvSpPr/>
            <p:nvPr/>
          </p:nvSpPr>
          <p:spPr>
            <a:xfrm>
              <a:off x="6119990" y="776236"/>
              <a:ext cx="3024505" cy="972185"/>
            </a:xfrm>
            <a:custGeom>
              <a:avLst/>
              <a:gdLst/>
              <a:ahLst/>
              <a:cxnLst/>
              <a:rect l="l" t="t" r="r" b="b"/>
              <a:pathLst>
                <a:path w="3024504" h="972185">
                  <a:moveTo>
                    <a:pt x="165" y="9169"/>
                  </a:moveTo>
                  <a:lnTo>
                    <a:pt x="0" y="8978"/>
                  </a:lnTo>
                  <a:lnTo>
                    <a:pt x="0" y="9169"/>
                  </a:lnTo>
                  <a:lnTo>
                    <a:pt x="165" y="9169"/>
                  </a:lnTo>
                  <a:close/>
                </a:path>
                <a:path w="3024504" h="972185">
                  <a:moveTo>
                    <a:pt x="3023997" y="0"/>
                  </a:moveTo>
                  <a:lnTo>
                    <a:pt x="165" y="9169"/>
                  </a:lnTo>
                  <a:lnTo>
                    <a:pt x="675894" y="792467"/>
                  </a:lnTo>
                  <a:lnTo>
                    <a:pt x="675716" y="793369"/>
                  </a:lnTo>
                  <a:lnTo>
                    <a:pt x="838593" y="971372"/>
                  </a:lnTo>
                  <a:lnTo>
                    <a:pt x="838073" y="971575"/>
                  </a:lnTo>
                  <a:lnTo>
                    <a:pt x="838784" y="971575"/>
                  </a:lnTo>
                  <a:lnTo>
                    <a:pt x="3023997" y="968514"/>
                  </a:lnTo>
                  <a:lnTo>
                    <a:pt x="3023997" y="102628"/>
                  </a:lnTo>
                  <a:lnTo>
                    <a:pt x="2641549" y="254457"/>
                  </a:lnTo>
                  <a:lnTo>
                    <a:pt x="3023997" y="102323"/>
                  </a:lnTo>
                  <a:lnTo>
                    <a:pt x="3023997" y="0"/>
                  </a:lnTo>
                  <a:close/>
                </a:path>
              </a:pathLst>
            </a:custGeom>
            <a:solidFill>
              <a:srgbClr val="FFFFFF"/>
            </a:solidFill>
          </p:spPr>
          <p:txBody>
            <a:bodyPr wrap="square" lIns="0" tIns="0" rIns="0" bIns="0" rtlCol="0"/>
            <a:lstStyle/>
            <a:p>
              <a:endParaRPr/>
            </a:p>
          </p:txBody>
        </p:sp>
        <p:pic>
          <p:nvPicPr>
            <p:cNvPr id="5" name="object 5">
              <a:extLst>
                <a:ext uri="{FF2B5EF4-FFF2-40B4-BE49-F238E27FC236}">
                  <a16:creationId xmlns:a16="http://schemas.microsoft.com/office/drawing/2014/main" id="{C1CAEBD0-F8E0-08AE-BF7B-CEFFC87F9790}"/>
                </a:ext>
              </a:extLst>
            </p:cNvPr>
            <p:cNvPicPr/>
            <p:nvPr/>
          </p:nvPicPr>
          <p:blipFill>
            <a:blip r:embed="rId2" cstate="print"/>
            <a:stretch>
              <a:fillRect/>
            </a:stretch>
          </p:blipFill>
          <p:spPr>
            <a:xfrm>
              <a:off x="7313970" y="227875"/>
              <a:ext cx="1552529" cy="1099400"/>
            </a:xfrm>
            <a:prstGeom prst="rect">
              <a:avLst/>
            </a:prstGeom>
          </p:spPr>
        </p:pic>
      </p:grpSp>
      <p:cxnSp>
        <p:nvCxnSpPr>
          <p:cNvPr id="9" name="Rechte verbindingslijn met pijl 8">
            <a:extLst>
              <a:ext uri="{FF2B5EF4-FFF2-40B4-BE49-F238E27FC236}">
                <a16:creationId xmlns:a16="http://schemas.microsoft.com/office/drawing/2014/main" id="{A7A23C98-92EA-C008-0024-939F9E3D5B57}"/>
              </a:ext>
            </a:extLst>
          </p:cNvPr>
          <p:cNvCxnSpPr/>
          <p:nvPr/>
        </p:nvCxnSpPr>
        <p:spPr>
          <a:xfrm flipV="1">
            <a:off x="781617" y="2509385"/>
            <a:ext cx="8083826" cy="3975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Ondertitel 2">
            <a:extLst>
              <a:ext uri="{FF2B5EF4-FFF2-40B4-BE49-F238E27FC236}">
                <a16:creationId xmlns:a16="http://schemas.microsoft.com/office/drawing/2014/main" id="{90514411-BCF1-0E46-5176-656242D66D6D}"/>
              </a:ext>
            </a:extLst>
          </p:cNvPr>
          <p:cNvSpPr txBox="1">
            <a:spLocks/>
          </p:cNvSpPr>
          <p:nvPr/>
        </p:nvSpPr>
        <p:spPr>
          <a:xfrm>
            <a:off x="7901486" y="6238974"/>
            <a:ext cx="4295914" cy="5072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a:solidFill>
                  <a:schemeClr val="bg1"/>
                </a:solidFill>
                <a:latin typeface="Calibri"/>
                <a:ea typeface="Calibri"/>
                <a:cs typeface="Calibri"/>
              </a:rPr>
              <a:t>www.schoolenveiligheid.nl</a:t>
            </a:r>
            <a:endParaRPr lang="en-US"/>
          </a:p>
        </p:txBody>
      </p:sp>
      <p:sp>
        <p:nvSpPr>
          <p:cNvPr id="7" name="Titel 1">
            <a:extLst>
              <a:ext uri="{FF2B5EF4-FFF2-40B4-BE49-F238E27FC236}">
                <a16:creationId xmlns:a16="http://schemas.microsoft.com/office/drawing/2014/main" id="{889E1AA5-A727-3F5E-3946-C60C11E6335B}"/>
              </a:ext>
            </a:extLst>
          </p:cNvPr>
          <p:cNvSpPr txBox="1">
            <a:spLocks/>
          </p:cNvSpPr>
          <p:nvPr/>
        </p:nvSpPr>
        <p:spPr>
          <a:xfrm>
            <a:off x="908104" y="1486809"/>
            <a:ext cx="4286250" cy="10475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b="1">
                <a:solidFill>
                  <a:schemeClr val="bg1"/>
                </a:solidFill>
                <a:latin typeface="Calibri"/>
                <a:ea typeface="Calibri"/>
                <a:cs typeface="Calibri"/>
              </a:rPr>
              <a:t>Adviespunt</a:t>
            </a:r>
            <a:endParaRPr lang="en-US">
              <a:solidFill>
                <a:schemeClr val="bg1"/>
              </a:solidFill>
            </a:endParaRPr>
          </a:p>
        </p:txBody>
      </p:sp>
      <p:sp>
        <p:nvSpPr>
          <p:cNvPr id="11" name="Tijdelijke aanduiding voor inhoud 2">
            <a:extLst>
              <a:ext uri="{FF2B5EF4-FFF2-40B4-BE49-F238E27FC236}">
                <a16:creationId xmlns:a16="http://schemas.microsoft.com/office/drawing/2014/main" id="{CFDF33C1-E49F-7B72-2292-2A369D215DF8}"/>
              </a:ext>
            </a:extLst>
          </p:cNvPr>
          <p:cNvSpPr txBox="1">
            <a:spLocks/>
          </p:cNvSpPr>
          <p:nvPr/>
        </p:nvSpPr>
        <p:spPr>
          <a:xfrm>
            <a:off x="662919" y="2871295"/>
            <a:ext cx="10874046" cy="215564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a:solidFill>
                  <a:schemeClr val="bg1"/>
                </a:solidFill>
                <a:latin typeface="Calibri"/>
                <a:ea typeface="Calibri"/>
                <a:cs typeface="Calibri"/>
              </a:rPr>
              <a:t>Heb je vragen over sociale veiligheid?</a:t>
            </a:r>
            <a:br>
              <a:rPr lang="nl-NL">
                <a:solidFill>
                  <a:schemeClr val="bg1"/>
                </a:solidFill>
                <a:latin typeface="Calibri"/>
                <a:ea typeface="Calibri"/>
                <a:cs typeface="Calibri"/>
              </a:rPr>
            </a:br>
            <a:r>
              <a:rPr lang="nl-NL">
                <a:solidFill>
                  <a:schemeClr val="bg1"/>
                </a:solidFill>
                <a:latin typeface="Calibri"/>
                <a:ea typeface="Calibri"/>
                <a:cs typeface="Calibri"/>
              </a:rPr>
              <a:t>Of wil je even sparren over een specifieke situatie? </a:t>
            </a:r>
            <a:endParaRPr lang="en-US">
              <a:solidFill>
                <a:schemeClr val="bg1"/>
              </a:solidFill>
              <a:latin typeface="Calibri"/>
              <a:ea typeface="Calibri"/>
              <a:cs typeface="Calibri"/>
            </a:endParaRPr>
          </a:p>
          <a:p>
            <a:r>
              <a:rPr lang="nl-NL">
                <a:solidFill>
                  <a:schemeClr val="bg1"/>
                </a:solidFill>
                <a:latin typeface="Calibri"/>
                <a:ea typeface="Calibri"/>
                <a:cs typeface="Calibri"/>
              </a:rPr>
              <a:t>Dan kun je terecht bij ons Adviespunt voor informatie en advies.</a:t>
            </a:r>
            <a:br>
              <a:rPr lang="nl-NL">
                <a:solidFill>
                  <a:schemeClr val="bg1"/>
                </a:solidFill>
                <a:latin typeface="Calibri"/>
                <a:ea typeface="Calibri"/>
                <a:cs typeface="Calibri"/>
              </a:rPr>
            </a:br>
            <a:r>
              <a:rPr lang="nl-NL">
                <a:solidFill>
                  <a:schemeClr val="bg1"/>
                </a:solidFill>
                <a:latin typeface="Calibri"/>
                <a:ea typeface="Calibri"/>
                <a:cs typeface="Calibri"/>
              </a:rPr>
              <a:t>Het Adviespunt is op schooldagen bereikbaar van 9.00 tot 16.00 uur. </a:t>
            </a:r>
            <a:endParaRPr lang="en-US">
              <a:solidFill>
                <a:schemeClr val="bg1"/>
              </a:solidFill>
              <a:latin typeface="Calibri"/>
              <a:ea typeface="Calibri"/>
              <a:cs typeface="Calibri"/>
            </a:endParaRPr>
          </a:p>
          <a:p>
            <a:r>
              <a:rPr lang="nl-NL">
                <a:solidFill>
                  <a:schemeClr val="bg1"/>
                </a:solidFill>
                <a:latin typeface="Calibri"/>
                <a:ea typeface="Calibri"/>
                <a:cs typeface="Calibri"/>
              </a:rPr>
              <a:t>In geval van een calamiteit is ons calamiteitenteam 24/7 bereikbaar via 030-285 66 16.</a:t>
            </a:r>
            <a:endParaRPr lang="en-US">
              <a:solidFill>
                <a:schemeClr val="bg1"/>
              </a:solidFill>
              <a:latin typeface="Calibri"/>
              <a:ea typeface="Calibri"/>
              <a:cs typeface="Calibri"/>
            </a:endParaRPr>
          </a:p>
          <a:p>
            <a:endParaRPr lang="nl-NL">
              <a:solidFill>
                <a:srgbClr val="C00000"/>
              </a:solidFill>
              <a:latin typeface="Calibri"/>
              <a:ea typeface="Calibri"/>
              <a:cs typeface="Calibri"/>
            </a:endParaRPr>
          </a:p>
          <a:p>
            <a:endParaRPr lang="nl-NL">
              <a:solidFill>
                <a:srgbClr val="C00000"/>
              </a:solidFill>
              <a:latin typeface="Source Sans Pro"/>
              <a:ea typeface="Source Sans Pro"/>
              <a:cs typeface="Calibri"/>
            </a:endParaRPr>
          </a:p>
        </p:txBody>
      </p:sp>
      <p:pic>
        <p:nvPicPr>
          <p:cNvPr id="14" name="Afbeelding 1" descr="Afbeelding met tekst, Lettertype, visitekaartje, logo&#10;&#10;Automatisch gegenereerde beschrijving">
            <a:extLst>
              <a:ext uri="{FF2B5EF4-FFF2-40B4-BE49-F238E27FC236}">
                <a16:creationId xmlns:a16="http://schemas.microsoft.com/office/drawing/2014/main" id="{9BCD10B8-D034-CA37-D988-67722ED5FC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188" y="4913955"/>
            <a:ext cx="6815501" cy="1838528"/>
          </a:xfrm>
          <a:prstGeom prst="rect">
            <a:avLst/>
          </a:prstGeom>
        </p:spPr>
      </p:pic>
    </p:spTree>
    <p:extLst>
      <p:ext uri="{BB962C8B-B14F-4D97-AF65-F5344CB8AC3E}">
        <p14:creationId xmlns:p14="http://schemas.microsoft.com/office/powerpoint/2010/main" val="2081387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B654-F537-9132-438E-9F5857DBDC6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2CD9CDA-9229-D1ED-F023-77DCB4F7B9A7}"/>
              </a:ext>
            </a:extLst>
          </p:cNvPr>
          <p:cNvSpPr/>
          <p:nvPr/>
        </p:nvSpPr>
        <p:spPr>
          <a:xfrm>
            <a:off x="7517" y="1060292"/>
            <a:ext cx="12176967" cy="5790824"/>
          </a:xfrm>
          <a:custGeom>
            <a:avLst/>
            <a:gdLst/>
            <a:ahLst/>
            <a:cxnLst/>
            <a:rect l="l" t="t" r="r" b="b"/>
            <a:pathLst>
              <a:path w="9144000" h="4348480">
                <a:moveTo>
                  <a:pt x="9144000" y="0"/>
                </a:moveTo>
                <a:lnTo>
                  <a:pt x="0" y="0"/>
                </a:lnTo>
                <a:lnTo>
                  <a:pt x="0" y="4348200"/>
                </a:lnTo>
                <a:lnTo>
                  <a:pt x="9144000" y="4348200"/>
                </a:lnTo>
                <a:lnTo>
                  <a:pt x="9144000" y="0"/>
                </a:lnTo>
                <a:close/>
              </a:path>
            </a:pathLst>
          </a:custGeom>
          <a:solidFill>
            <a:srgbClr val="BE1D49"/>
          </a:solidFill>
        </p:spPr>
        <p:txBody>
          <a:bodyPr wrap="square" lIns="0" tIns="0" rIns="0" bIns="0" rtlCol="0"/>
          <a:lstStyle/>
          <a:p>
            <a:endParaRPr/>
          </a:p>
        </p:txBody>
      </p:sp>
      <p:grpSp>
        <p:nvGrpSpPr>
          <p:cNvPr id="3" name="object 3">
            <a:extLst>
              <a:ext uri="{FF2B5EF4-FFF2-40B4-BE49-F238E27FC236}">
                <a16:creationId xmlns:a16="http://schemas.microsoft.com/office/drawing/2014/main" id="{3AF4972D-C196-2C2B-B9BE-BEF5135A6C03}"/>
              </a:ext>
            </a:extLst>
          </p:cNvPr>
          <p:cNvGrpSpPr/>
          <p:nvPr/>
        </p:nvGrpSpPr>
        <p:grpSpPr>
          <a:xfrm>
            <a:off x="8157457" y="303459"/>
            <a:ext cx="4027701" cy="2024421"/>
            <a:chOff x="6120001" y="227875"/>
            <a:chExt cx="3024505" cy="1520190"/>
          </a:xfrm>
        </p:grpSpPr>
        <p:sp>
          <p:nvSpPr>
            <p:cNvPr id="4" name="object 4">
              <a:extLst>
                <a:ext uri="{FF2B5EF4-FFF2-40B4-BE49-F238E27FC236}">
                  <a16:creationId xmlns:a16="http://schemas.microsoft.com/office/drawing/2014/main" id="{FFABB5F3-3675-93E2-FF2E-815A2E7A6D20}"/>
                </a:ext>
              </a:extLst>
            </p:cNvPr>
            <p:cNvSpPr/>
            <p:nvPr/>
          </p:nvSpPr>
          <p:spPr>
            <a:xfrm>
              <a:off x="6119990" y="776236"/>
              <a:ext cx="3024505" cy="972185"/>
            </a:xfrm>
            <a:custGeom>
              <a:avLst/>
              <a:gdLst/>
              <a:ahLst/>
              <a:cxnLst/>
              <a:rect l="l" t="t" r="r" b="b"/>
              <a:pathLst>
                <a:path w="3024504" h="972185">
                  <a:moveTo>
                    <a:pt x="165" y="9169"/>
                  </a:moveTo>
                  <a:lnTo>
                    <a:pt x="0" y="8978"/>
                  </a:lnTo>
                  <a:lnTo>
                    <a:pt x="0" y="9169"/>
                  </a:lnTo>
                  <a:lnTo>
                    <a:pt x="165" y="9169"/>
                  </a:lnTo>
                  <a:close/>
                </a:path>
                <a:path w="3024504" h="972185">
                  <a:moveTo>
                    <a:pt x="3023997" y="0"/>
                  </a:moveTo>
                  <a:lnTo>
                    <a:pt x="165" y="9169"/>
                  </a:lnTo>
                  <a:lnTo>
                    <a:pt x="675894" y="792467"/>
                  </a:lnTo>
                  <a:lnTo>
                    <a:pt x="675716" y="793369"/>
                  </a:lnTo>
                  <a:lnTo>
                    <a:pt x="838593" y="971372"/>
                  </a:lnTo>
                  <a:lnTo>
                    <a:pt x="838073" y="971575"/>
                  </a:lnTo>
                  <a:lnTo>
                    <a:pt x="838784" y="971575"/>
                  </a:lnTo>
                  <a:lnTo>
                    <a:pt x="3023997" y="968514"/>
                  </a:lnTo>
                  <a:lnTo>
                    <a:pt x="3023997" y="102628"/>
                  </a:lnTo>
                  <a:lnTo>
                    <a:pt x="2641549" y="254457"/>
                  </a:lnTo>
                  <a:lnTo>
                    <a:pt x="3023997" y="102323"/>
                  </a:lnTo>
                  <a:lnTo>
                    <a:pt x="3023997" y="0"/>
                  </a:lnTo>
                  <a:close/>
                </a:path>
              </a:pathLst>
            </a:custGeom>
            <a:solidFill>
              <a:srgbClr val="FFFFFF"/>
            </a:solidFill>
          </p:spPr>
          <p:txBody>
            <a:bodyPr wrap="square" lIns="0" tIns="0" rIns="0" bIns="0" rtlCol="0"/>
            <a:lstStyle/>
            <a:p>
              <a:endParaRPr/>
            </a:p>
          </p:txBody>
        </p:sp>
        <p:pic>
          <p:nvPicPr>
            <p:cNvPr id="5" name="object 5">
              <a:extLst>
                <a:ext uri="{FF2B5EF4-FFF2-40B4-BE49-F238E27FC236}">
                  <a16:creationId xmlns:a16="http://schemas.microsoft.com/office/drawing/2014/main" id="{168865E4-175A-11C8-09D6-1AD55625D878}"/>
                </a:ext>
              </a:extLst>
            </p:cNvPr>
            <p:cNvPicPr/>
            <p:nvPr/>
          </p:nvPicPr>
          <p:blipFill>
            <a:blip r:embed="rId2" cstate="print"/>
            <a:stretch>
              <a:fillRect/>
            </a:stretch>
          </p:blipFill>
          <p:spPr>
            <a:xfrm>
              <a:off x="7313970" y="227875"/>
              <a:ext cx="1552529" cy="1099400"/>
            </a:xfrm>
            <a:prstGeom prst="rect">
              <a:avLst/>
            </a:prstGeom>
          </p:spPr>
        </p:pic>
      </p:grpSp>
      <p:cxnSp>
        <p:nvCxnSpPr>
          <p:cNvPr id="9" name="Rechte verbindingslijn met pijl 8">
            <a:extLst>
              <a:ext uri="{FF2B5EF4-FFF2-40B4-BE49-F238E27FC236}">
                <a16:creationId xmlns:a16="http://schemas.microsoft.com/office/drawing/2014/main" id="{43FC4EFC-51A4-7021-087B-09459666B364}"/>
              </a:ext>
            </a:extLst>
          </p:cNvPr>
          <p:cNvCxnSpPr/>
          <p:nvPr/>
        </p:nvCxnSpPr>
        <p:spPr>
          <a:xfrm flipV="1">
            <a:off x="1667442" y="4700135"/>
            <a:ext cx="8083826" cy="39756"/>
          </a:xfrm>
          <a:prstGeom prst="straightConnector1">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el 1">
            <a:extLst>
              <a:ext uri="{FF2B5EF4-FFF2-40B4-BE49-F238E27FC236}">
                <a16:creationId xmlns:a16="http://schemas.microsoft.com/office/drawing/2014/main" id="{C20D97AE-1B55-F95A-492C-40ABD5DEE17D}"/>
              </a:ext>
            </a:extLst>
          </p:cNvPr>
          <p:cNvSpPr txBox="1">
            <a:spLocks/>
          </p:cNvSpPr>
          <p:nvPr/>
        </p:nvSpPr>
        <p:spPr>
          <a:xfrm>
            <a:off x="1670104" y="2560726"/>
            <a:ext cx="9144000" cy="1739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b="1">
                <a:solidFill>
                  <a:schemeClr val="bg1"/>
                </a:solidFill>
                <a:latin typeface="Calibri"/>
                <a:ea typeface="Calibri"/>
                <a:cs typeface="Calibri"/>
              </a:rPr>
              <a:t>Bedankt voor de aandacht.</a:t>
            </a:r>
            <a:br>
              <a:rPr lang="nl-NL" sz="5400" b="1">
                <a:solidFill>
                  <a:schemeClr val="bg1"/>
                </a:solidFill>
                <a:latin typeface="Calibri"/>
                <a:ea typeface="Calibri"/>
                <a:cs typeface="Calibri"/>
              </a:rPr>
            </a:br>
            <a:r>
              <a:rPr lang="nl-NL" sz="5400" b="1">
                <a:solidFill>
                  <a:schemeClr val="bg1"/>
                </a:solidFill>
                <a:latin typeface="Calibri"/>
                <a:ea typeface="Calibri"/>
                <a:cs typeface="Calibri"/>
              </a:rPr>
              <a:t>Vragen?</a:t>
            </a:r>
          </a:p>
          <a:p>
            <a:endParaRPr lang="nl-NL" sz="2000" b="1">
              <a:solidFill>
                <a:schemeClr val="bg1"/>
              </a:solidFill>
              <a:latin typeface="Calibri"/>
              <a:ea typeface="Calibri"/>
              <a:cs typeface="Calibri"/>
            </a:endParaRPr>
          </a:p>
        </p:txBody>
      </p:sp>
      <p:sp>
        <p:nvSpPr>
          <p:cNvPr id="12" name="Ondertitel 2">
            <a:extLst>
              <a:ext uri="{FF2B5EF4-FFF2-40B4-BE49-F238E27FC236}">
                <a16:creationId xmlns:a16="http://schemas.microsoft.com/office/drawing/2014/main" id="{F6A326C0-841A-58F3-6E4D-669E7C1297CE}"/>
              </a:ext>
            </a:extLst>
          </p:cNvPr>
          <p:cNvSpPr txBox="1">
            <a:spLocks/>
          </p:cNvSpPr>
          <p:nvPr/>
        </p:nvSpPr>
        <p:spPr>
          <a:xfrm>
            <a:off x="7901486" y="6238974"/>
            <a:ext cx="4295914" cy="5072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i="1">
                <a:solidFill>
                  <a:schemeClr val="bg1"/>
                </a:solidFill>
                <a:latin typeface="Calibri"/>
                <a:ea typeface="Calibri"/>
                <a:cs typeface="Calibri"/>
              </a:rPr>
              <a:t>www.schoolenveiligheid.nl</a:t>
            </a:r>
            <a:endParaRPr lang="en-US"/>
          </a:p>
        </p:txBody>
      </p:sp>
      <p:pic>
        <p:nvPicPr>
          <p:cNvPr id="6" name="Afbeelding 5">
            <a:extLst>
              <a:ext uri="{FF2B5EF4-FFF2-40B4-BE49-F238E27FC236}">
                <a16:creationId xmlns:a16="http://schemas.microsoft.com/office/drawing/2014/main" id="{6902F9DA-F4E0-40DB-90B5-E91356EBD9A6}"/>
              </a:ext>
            </a:extLst>
          </p:cNvPr>
          <p:cNvPicPr>
            <a:picLocks noChangeAspect="1"/>
          </p:cNvPicPr>
          <p:nvPr/>
        </p:nvPicPr>
        <p:blipFill>
          <a:blip r:embed="rId3"/>
          <a:stretch>
            <a:fillRect/>
          </a:stretch>
        </p:blipFill>
        <p:spPr>
          <a:xfrm>
            <a:off x="7055327" y="3591896"/>
            <a:ext cx="2962645" cy="2962645"/>
          </a:xfrm>
          <a:prstGeom prst="rect">
            <a:avLst/>
          </a:prstGeom>
        </p:spPr>
      </p:pic>
    </p:spTree>
    <p:extLst>
      <p:ext uri="{BB962C8B-B14F-4D97-AF65-F5344CB8AC3E}">
        <p14:creationId xmlns:p14="http://schemas.microsoft.com/office/powerpoint/2010/main" val="1816710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C233E-3068-6938-3218-00DE4E60C1A0}"/>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BDA86181-C02C-D19E-DB99-541D73D0FCBF}"/>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B85A1FB-E0B8-5ACB-C7E3-E7D7EF79A8C7}"/>
              </a:ext>
            </a:extLst>
          </p:cNvPr>
          <p:cNvSpPr>
            <a:spLocks noGrp="1"/>
          </p:cNvSpPr>
          <p:nvPr>
            <p:ph type="title"/>
          </p:nvPr>
        </p:nvSpPr>
        <p:spPr>
          <a:xfrm>
            <a:off x="847725" y="365125"/>
            <a:ext cx="7486650" cy="1335088"/>
          </a:xfrm>
        </p:spPr>
        <p:txBody>
          <a:bodyPr/>
          <a:lstStyle/>
          <a:p>
            <a:r>
              <a:rPr lang="nl-NL" b="1">
                <a:solidFill>
                  <a:schemeClr val="bg1"/>
                </a:solidFill>
                <a:latin typeface="Calibri"/>
                <a:ea typeface="Calibri"/>
                <a:cs typeface="Calibri"/>
              </a:rPr>
              <a:t>Stichting School en Veiligheid</a:t>
            </a:r>
          </a:p>
        </p:txBody>
      </p:sp>
      <p:sp>
        <p:nvSpPr>
          <p:cNvPr id="4" name="Tijdelijke aanduiding voor inhoud 2">
            <a:extLst>
              <a:ext uri="{FF2B5EF4-FFF2-40B4-BE49-F238E27FC236}">
                <a16:creationId xmlns:a16="http://schemas.microsoft.com/office/drawing/2014/main" id="{1902F1DA-EA5F-B9F8-841C-64B2DF035539}"/>
              </a:ext>
            </a:extLst>
          </p:cNvPr>
          <p:cNvSpPr>
            <a:spLocks noGrp="1"/>
          </p:cNvSpPr>
          <p:nvPr>
            <p:ph idx="1"/>
          </p:nvPr>
        </p:nvSpPr>
        <p:spPr>
          <a:xfrm>
            <a:off x="1152525" y="1711325"/>
            <a:ext cx="8439150" cy="2141538"/>
          </a:xfrm>
        </p:spPr>
        <p:txBody>
          <a:bodyPr vert="horz" lIns="91440" tIns="45720" rIns="91440" bIns="45720" rtlCol="0" anchor="t">
            <a:noAutofit/>
          </a:bodyPr>
          <a:lstStyle/>
          <a:p>
            <a:pPr>
              <a:buNone/>
            </a:pPr>
            <a:r>
              <a:rPr lang="nl-NL" sz="2000">
                <a:solidFill>
                  <a:srgbClr val="C00000"/>
                </a:solidFill>
                <a:latin typeface="Calibri"/>
                <a:ea typeface="Calibri"/>
                <a:cs typeface="Calibri"/>
              </a:rPr>
              <a:t>   </a:t>
            </a:r>
            <a:r>
              <a:rPr lang="nl-NL" sz="2400">
                <a:solidFill>
                  <a:srgbClr val="C00000"/>
                </a:solidFill>
                <a:latin typeface="Calibri"/>
                <a:ea typeface="Calibri"/>
                <a:cs typeface="Calibri"/>
              </a:rPr>
              <a:t> School &amp; Veiligheid ondersteunt en stimuleert scholen bij het bevorderen van een sociaal veilig klimaat. Dit doen wij door het geven van actuele informatie en deskundig advies over sociale veiligheid op school via bijvoorbeeld de website, conferenties en e-</a:t>
            </a:r>
            <a:r>
              <a:rPr lang="nl-NL" sz="2400" err="1">
                <a:solidFill>
                  <a:srgbClr val="C00000"/>
                </a:solidFill>
                <a:latin typeface="Calibri"/>
                <a:ea typeface="Calibri"/>
                <a:cs typeface="Calibri"/>
              </a:rPr>
              <a:t>learnings</a:t>
            </a:r>
            <a:r>
              <a:rPr lang="nl-NL" sz="2400">
                <a:solidFill>
                  <a:srgbClr val="C00000"/>
                </a:solidFill>
                <a:latin typeface="Calibri"/>
                <a:ea typeface="Calibri"/>
                <a:cs typeface="Calibri"/>
              </a:rPr>
              <a:t>. Daarnaast hebben wij een Adviespunt voor deskundig advies en informatie, ondersteund door een 24/7 bereikbaar calamiteitenteam. Wij voeren onze werkzaamheden uit met ondersteuning van het ministerie van OCW.</a:t>
            </a:r>
            <a:endParaRPr lang="en-US" sz="2400"/>
          </a:p>
          <a:p>
            <a:pPr marL="0" indent="0">
              <a:buNone/>
            </a:pPr>
            <a:endParaRPr lang="nl-NL" sz="2400">
              <a:solidFill>
                <a:srgbClr val="C00000"/>
              </a:solidFill>
              <a:latin typeface="Source Sans Pro"/>
              <a:ea typeface="Source Sans Pro"/>
              <a:cs typeface="Calibri"/>
            </a:endParaRPr>
          </a:p>
        </p:txBody>
      </p:sp>
      <p:pic>
        <p:nvPicPr>
          <p:cNvPr id="3" name="Afbeelding 2">
            <a:extLst>
              <a:ext uri="{FF2B5EF4-FFF2-40B4-BE49-F238E27FC236}">
                <a16:creationId xmlns:a16="http://schemas.microsoft.com/office/drawing/2014/main" id="{1D4634CC-32D8-FE41-A24F-693C4B9F7B0B}"/>
              </a:ext>
            </a:extLst>
          </p:cNvPr>
          <p:cNvPicPr>
            <a:picLocks noChangeAspect="1"/>
          </p:cNvPicPr>
          <p:nvPr/>
        </p:nvPicPr>
        <p:blipFill>
          <a:blip r:embed="rId2"/>
          <a:stretch>
            <a:fillRect/>
          </a:stretch>
        </p:blipFill>
        <p:spPr>
          <a:xfrm>
            <a:off x="847725" y="1508760"/>
            <a:ext cx="9241155" cy="4821837"/>
          </a:xfrm>
          <a:prstGeom prst="rect">
            <a:avLst/>
          </a:prstGeom>
        </p:spPr>
      </p:pic>
    </p:spTree>
    <p:extLst>
      <p:ext uri="{BB962C8B-B14F-4D97-AF65-F5344CB8AC3E}">
        <p14:creationId xmlns:p14="http://schemas.microsoft.com/office/powerpoint/2010/main" val="3947250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BA1C0-CC40-4F39-58D7-9A47DBDA9B18}"/>
            </a:ext>
          </a:extLst>
        </p:cNvPr>
        <p:cNvGrpSpPr/>
        <p:nvPr/>
      </p:nvGrpSpPr>
      <p:grpSpPr>
        <a:xfrm>
          <a:off x="0" y="0"/>
          <a:ext cx="0" cy="0"/>
          <a:chOff x="0" y="0"/>
          <a:chExt cx="0" cy="0"/>
        </a:xfrm>
      </p:grpSpPr>
      <p:pic>
        <p:nvPicPr>
          <p:cNvPr id="13" name="Afbeelding 12" descr="Afbeelding met Publicatie, plank, boek, tekst&#10;&#10;Door AI gegenereerde inhoud is mogelijk onjuist.">
            <a:extLst>
              <a:ext uri="{FF2B5EF4-FFF2-40B4-BE49-F238E27FC236}">
                <a16:creationId xmlns:a16="http://schemas.microsoft.com/office/drawing/2014/main" id="{7821F11E-4A04-CFC8-2648-145504073406}"/>
              </a:ext>
            </a:extLst>
          </p:cNvPr>
          <p:cNvPicPr>
            <a:picLocks noChangeAspect="1"/>
          </p:cNvPicPr>
          <p:nvPr/>
        </p:nvPicPr>
        <p:blipFill>
          <a:blip r:embed="rId2"/>
          <a:srcRect l="100" t="48249" r="-200" b="-189"/>
          <a:stretch>
            <a:fillRect/>
          </a:stretch>
        </p:blipFill>
        <p:spPr>
          <a:xfrm rot="10800000">
            <a:off x="-6" y="5074"/>
            <a:ext cx="12192027" cy="3509151"/>
          </a:xfrm>
          <a:prstGeom prst="rect">
            <a:avLst/>
          </a:prstGeom>
        </p:spPr>
      </p:pic>
      <p:sp>
        <p:nvSpPr>
          <p:cNvPr id="3" name="Tijdelijke aanduiding voor inhoud 2">
            <a:extLst>
              <a:ext uri="{FF2B5EF4-FFF2-40B4-BE49-F238E27FC236}">
                <a16:creationId xmlns:a16="http://schemas.microsoft.com/office/drawing/2014/main" id="{243F9396-AFE0-92D3-FC52-980348376B60}"/>
              </a:ext>
            </a:extLst>
          </p:cNvPr>
          <p:cNvSpPr>
            <a:spLocks noGrp="1"/>
          </p:cNvSpPr>
          <p:nvPr>
            <p:ph idx="1"/>
          </p:nvPr>
        </p:nvSpPr>
        <p:spPr>
          <a:xfrm>
            <a:off x="5410200" y="3116109"/>
            <a:ext cx="4714568" cy="1217307"/>
          </a:xfrm>
        </p:spPr>
        <p:txBody>
          <a:bodyPr vert="horz" lIns="91440" tIns="45720" rIns="91440" bIns="45720" rtlCol="0" anchor="t">
            <a:normAutofit/>
          </a:bodyPr>
          <a:lstStyle/>
          <a:p>
            <a:pPr marL="0" indent="0">
              <a:buNone/>
            </a:pPr>
            <a:r>
              <a:rPr lang="nl-NL" sz="2000" err="1">
                <a:latin typeface="Calibri"/>
                <a:ea typeface="Calibri"/>
                <a:cs typeface="Calibri"/>
              </a:rPr>
              <a:t>Lorem</a:t>
            </a:r>
            <a:r>
              <a:rPr lang="nl-NL" sz="2000">
                <a:latin typeface="Calibri"/>
                <a:ea typeface="Calibri"/>
                <a:cs typeface="Calibri"/>
              </a:rPr>
              <a:t> </a:t>
            </a:r>
            <a:r>
              <a:rPr lang="nl-NL" sz="2000" err="1">
                <a:latin typeface="Calibri"/>
                <a:ea typeface="Calibri"/>
                <a:cs typeface="Calibri"/>
              </a:rPr>
              <a:t>ipsum</a:t>
            </a:r>
            <a:endParaRPr lang="nl-NL" sz="2000">
              <a:latin typeface="Calibri"/>
              <a:ea typeface="Calibri"/>
              <a:cs typeface="Calibri"/>
            </a:endParaRPr>
          </a:p>
        </p:txBody>
      </p:sp>
      <p:sp>
        <p:nvSpPr>
          <p:cNvPr id="7" name="Rechthoek: afgeschuinde diagonale hoeken 6">
            <a:extLst>
              <a:ext uri="{FF2B5EF4-FFF2-40B4-BE49-F238E27FC236}">
                <a16:creationId xmlns:a16="http://schemas.microsoft.com/office/drawing/2014/main" id="{EBB5C587-A207-366F-C7DD-A730F276A60E}"/>
              </a:ext>
            </a:extLst>
          </p:cNvPr>
          <p:cNvSpPr/>
          <p:nvPr/>
        </p:nvSpPr>
        <p:spPr>
          <a:xfrm>
            <a:off x="5407741" y="2580967"/>
            <a:ext cx="6366386" cy="3723967"/>
          </a:xfrm>
          <a:prstGeom prst="snip2DiagRect">
            <a:avLst/>
          </a:prstGeom>
          <a:solidFill>
            <a:srgbClr val="BF0D3E"/>
          </a:solidFill>
          <a:ln>
            <a:solidFill>
              <a:srgbClr val="C021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BFA87549-25E8-8D43-DFDD-752E89FBFC40}"/>
              </a:ext>
            </a:extLst>
          </p:cNvPr>
          <p:cNvSpPr txBox="1">
            <a:spLocks/>
          </p:cNvSpPr>
          <p:nvPr/>
        </p:nvSpPr>
        <p:spPr>
          <a:xfrm>
            <a:off x="5717392" y="2580967"/>
            <a:ext cx="3694471" cy="809369"/>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rgbClr val="FFFFFF"/>
                </a:solidFill>
                <a:latin typeface="Calibri"/>
                <a:ea typeface="Calibri"/>
                <a:cs typeface="Calibri"/>
              </a:rPr>
              <a:t>Wat gaan we doen?</a:t>
            </a:r>
          </a:p>
        </p:txBody>
      </p:sp>
      <p:sp>
        <p:nvSpPr>
          <p:cNvPr id="12" name="Tijdelijke aanduiding voor inhoud 2">
            <a:extLst>
              <a:ext uri="{FF2B5EF4-FFF2-40B4-BE49-F238E27FC236}">
                <a16:creationId xmlns:a16="http://schemas.microsoft.com/office/drawing/2014/main" id="{0C8C6801-19C9-F3DD-E248-6875BB16A0F6}"/>
              </a:ext>
            </a:extLst>
          </p:cNvPr>
          <p:cNvSpPr txBox="1">
            <a:spLocks/>
          </p:cNvSpPr>
          <p:nvPr/>
        </p:nvSpPr>
        <p:spPr>
          <a:xfrm>
            <a:off x="5523470" y="3237470"/>
            <a:ext cx="6211331" cy="285265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a:solidFill>
                  <a:srgbClr val="FFFFFF"/>
                </a:solidFill>
                <a:latin typeface="Calibri"/>
                <a:ea typeface="Calibri"/>
                <a:cs typeface="Calibri"/>
              </a:rPr>
              <a:t>Aanleiding</a:t>
            </a:r>
          </a:p>
          <a:p>
            <a:r>
              <a:rPr lang="nl-NL" sz="1800">
                <a:solidFill>
                  <a:srgbClr val="FFFFFF"/>
                </a:solidFill>
                <a:latin typeface="Calibri"/>
                <a:ea typeface="Calibri"/>
                <a:cs typeface="Calibri"/>
              </a:rPr>
              <a:t>Waar heb jij mee te maken?</a:t>
            </a:r>
          </a:p>
          <a:p>
            <a:r>
              <a:rPr lang="nl-NL" sz="1800">
                <a:solidFill>
                  <a:srgbClr val="FFFFFF"/>
                </a:solidFill>
                <a:latin typeface="Calibri"/>
                <a:ea typeface="Calibri"/>
                <a:cs typeface="Calibri"/>
              </a:rPr>
              <a:t>Wat is polarisatie?</a:t>
            </a:r>
          </a:p>
          <a:p>
            <a:r>
              <a:rPr lang="nl-NL" sz="1800">
                <a:solidFill>
                  <a:srgbClr val="FFFFFF"/>
                </a:solidFill>
                <a:latin typeface="Calibri"/>
                <a:ea typeface="Calibri"/>
                <a:cs typeface="Calibri"/>
              </a:rPr>
              <a:t>Wat polariseert binnen scholen in Nederland?</a:t>
            </a:r>
          </a:p>
          <a:p>
            <a:r>
              <a:rPr lang="nl-NL" sz="1800">
                <a:solidFill>
                  <a:srgbClr val="FFFFFF"/>
                </a:solidFill>
                <a:latin typeface="Calibri"/>
                <a:ea typeface="Calibri"/>
                <a:cs typeface="Calibri"/>
              </a:rPr>
              <a:t>Sociaal veilig klimaat: 3 ingrediënten waar jij aan kunt draaien</a:t>
            </a:r>
          </a:p>
          <a:p>
            <a:r>
              <a:rPr lang="nl-NL" sz="1800">
                <a:solidFill>
                  <a:srgbClr val="FFFFFF"/>
                </a:solidFill>
                <a:latin typeface="Calibri"/>
                <a:ea typeface="Calibri"/>
                <a:cs typeface="Calibri"/>
              </a:rPr>
              <a:t>Jouw rol als schoolleider bij onrust</a:t>
            </a:r>
          </a:p>
          <a:p>
            <a:r>
              <a:rPr lang="nl-NL" sz="1800">
                <a:solidFill>
                  <a:srgbClr val="FFFFFF"/>
                </a:solidFill>
                <a:latin typeface="Calibri"/>
                <a:ea typeface="Calibri"/>
                <a:cs typeface="Calibri"/>
              </a:rPr>
              <a:t>Uitwisseling</a:t>
            </a:r>
          </a:p>
          <a:p>
            <a:r>
              <a:rPr lang="nl-NL" sz="1800">
                <a:solidFill>
                  <a:srgbClr val="FFFFFF"/>
                </a:solidFill>
                <a:latin typeface="Calibri"/>
                <a:ea typeface="Calibri"/>
                <a:cs typeface="Calibri"/>
              </a:rPr>
              <a:t>Wat neem je mee?</a:t>
            </a:r>
          </a:p>
          <a:p>
            <a:pPr marL="0" indent="0">
              <a:buFont typeface="Arial" panose="020B0604020202020204" pitchFamily="34" charset="0"/>
              <a:buNone/>
            </a:pPr>
            <a:endParaRPr lang="nl-NL" sz="1800">
              <a:solidFill>
                <a:srgbClr val="FFFFFF"/>
              </a:solidFill>
              <a:latin typeface="Calibri"/>
              <a:ea typeface="Calibri"/>
              <a:cs typeface="Calibri"/>
            </a:endParaRPr>
          </a:p>
          <a:p>
            <a:pPr marL="0" indent="0">
              <a:buFont typeface="Arial" panose="020B0604020202020204" pitchFamily="34" charset="0"/>
              <a:buNone/>
            </a:pPr>
            <a:endParaRPr lang="nl-NL" sz="1800">
              <a:solidFill>
                <a:srgbClr val="FFFFFF"/>
              </a:solidFill>
              <a:latin typeface="Calibri"/>
              <a:ea typeface="Calibri"/>
              <a:cs typeface="Calibri"/>
            </a:endParaRPr>
          </a:p>
        </p:txBody>
      </p:sp>
      <p:sp>
        <p:nvSpPr>
          <p:cNvPr id="16" name="Tijdelijke aanduiding voor inhoud 2">
            <a:extLst>
              <a:ext uri="{FF2B5EF4-FFF2-40B4-BE49-F238E27FC236}">
                <a16:creationId xmlns:a16="http://schemas.microsoft.com/office/drawing/2014/main" id="{FF08A3E1-8CDD-74D7-A8F6-C7BB6846A187}"/>
              </a:ext>
            </a:extLst>
          </p:cNvPr>
          <p:cNvSpPr txBox="1">
            <a:spLocks/>
          </p:cNvSpPr>
          <p:nvPr/>
        </p:nvSpPr>
        <p:spPr>
          <a:xfrm>
            <a:off x="457199" y="3828947"/>
            <a:ext cx="4714568" cy="12173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sz="1800"/>
          </a:p>
        </p:txBody>
      </p:sp>
      <p:pic>
        <p:nvPicPr>
          <p:cNvPr id="18" name="Afbeelding 17" descr="20190403-IMG_9046">
            <a:extLst>
              <a:ext uri="{FF2B5EF4-FFF2-40B4-BE49-F238E27FC236}">
                <a16:creationId xmlns:a16="http://schemas.microsoft.com/office/drawing/2014/main" id="{D1143030-1545-49D4-BDF3-F5BE5B87E971}"/>
              </a:ext>
            </a:extLst>
          </p:cNvPr>
          <p:cNvPicPr>
            <a:picLocks noChangeAspect="1"/>
          </p:cNvPicPr>
          <p:nvPr/>
        </p:nvPicPr>
        <p:blipFill>
          <a:blip r:embed="rId3"/>
          <a:stretch>
            <a:fillRect/>
          </a:stretch>
        </p:blipFill>
        <p:spPr>
          <a:xfrm>
            <a:off x="277959" y="3029052"/>
            <a:ext cx="4798081" cy="3200145"/>
          </a:xfrm>
          <a:prstGeom prst="rect">
            <a:avLst/>
          </a:prstGeom>
        </p:spPr>
      </p:pic>
    </p:spTree>
    <p:extLst>
      <p:ext uri="{BB962C8B-B14F-4D97-AF65-F5344CB8AC3E}">
        <p14:creationId xmlns:p14="http://schemas.microsoft.com/office/powerpoint/2010/main" val="86229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2E19BE2-15F8-EAA3-85EC-66E9EB15B926}"/>
              </a:ext>
            </a:extLst>
          </p:cNvPr>
          <p:cNvSpPr/>
          <p:nvPr/>
        </p:nvSpPr>
        <p:spPr>
          <a:xfrm>
            <a:off x="-1" y="0"/>
            <a:ext cx="6096000"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AEC54D79-AACC-6DA8-CD9A-FFB18839E5D2}"/>
              </a:ext>
            </a:extLst>
          </p:cNvPr>
          <p:cNvSpPr>
            <a:spLocks noGrp="1"/>
          </p:cNvSpPr>
          <p:nvPr>
            <p:ph type="title"/>
          </p:nvPr>
        </p:nvSpPr>
        <p:spPr/>
        <p:txBody>
          <a:bodyPr/>
          <a:lstStyle/>
          <a:p>
            <a:r>
              <a:rPr lang="nl-NL" b="1">
                <a:solidFill>
                  <a:schemeClr val="bg1"/>
                </a:solidFill>
                <a:latin typeface="Calibri"/>
                <a:ea typeface="Calibri"/>
                <a:cs typeface="Calibri"/>
              </a:rPr>
              <a:t>Aanleiding:</a:t>
            </a:r>
          </a:p>
        </p:txBody>
      </p:sp>
      <p:sp>
        <p:nvSpPr>
          <p:cNvPr id="3" name="Tijdelijke aanduiding voor inhoud 2">
            <a:extLst>
              <a:ext uri="{FF2B5EF4-FFF2-40B4-BE49-F238E27FC236}">
                <a16:creationId xmlns:a16="http://schemas.microsoft.com/office/drawing/2014/main" id="{2BE40246-F2FC-8F41-FBE9-FF3D61E30494}"/>
              </a:ext>
            </a:extLst>
          </p:cNvPr>
          <p:cNvSpPr>
            <a:spLocks noGrp="1"/>
          </p:cNvSpPr>
          <p:nvPr>
            <p:ph idx="1"/>
          </p:nvPr>
        </p:nvSpPr>
        <p:spPr/>
        <p:txBody>
          <a:bodyPr vert="horz" lIns="91440" tIns="45720" rIns="91440" bIns="45720" rtlCol="0" anchor="t">
            <a:normAutofit/>
          </a:bodyPr>
          <a:lstStyle/>
          <a:p>
            <a:pPr marL="0" indent="0">
              <a:buNone/>
            </a:pPr>
            <a:endParaRPr lang="nl-NL">
              <a:solidFill>
                <a:schemeClr val="bg1"/>
              </a:solidFill>
              <a:latin typeface="Calibri"/>
              <a:ea typeface="Calibri"/>
              <a:cs typeface="Calibri"/>
            </a:endParaRPr>
          </a:p>
          <a:p>
            <a:endParaRPr lang="nl-NL">
              <a:solidFill>
                <a:schemeClr val="bg1"/>
              </a:solidFill>
              <a:latin typeface="Calibri"/>
              <a:ea typeface="Calibri"/>
              <a:cs typeface="Calibri"/>
            </a:endParaRPr>
          </a:p>
          <a:p>
            <a:endParaRPr lang="nl-NL">
              <a:solidFill>
                <a:schemeClr val="bg1"/>
              </a:solidFill>
              <a:latin typeface="Calibri"/>
              <a:ea typeface="Calibri"/>
              <a:cs typeface="Calibri"/>
            </a:endParaRPr>
          </a:p>
        </p:txBody>
      </p:sp>
      <p:pic>
        <p:nvPicPr>
          <p:cNvPr id="6" name="Afbeelding 5" descr="Afbeelding met meubels, overdekt, vloer, tafel&#10;&#10;Door AI gegenereerde inhoud is mogelijk onjuist.">
            <a:extLst>
              <a:ext uri="{FF2B5EF4-FFF2-40B4-BE49-F238E27FC236}">
                <a16:creationId xmlns:a16="http://schemas.microsoft.com/office/drawing/2014/main" id="{F1E56936-F906-EBD6-96E1-11D6F4929C06}"/>
              </a:ext>
            </a:extLst>
          </p:cNvPr>
          <p:cNvPicPr>
            <a:picLocks noChangeAspect="1"/>
          </p:cNvPicPr>
          <p:nvPr/>
        </p:nvPicPr>
        <p:blipFill>
          <a:blip r:embed="rId3"/>
          <a:srcRect l="21111" r="17443"/>
          <a:stretch>
            <a:fillRect/>
          </a:stretch>
        </p:blipFill>
        <p:spPr>
          <a:xfrm>
            <a:off x="6101052" y="-16933"/>
            <a:ext cx="6320921" cy="6886222"/>
          </a:xfrm>
          <a:prstGeom prst="rect">
            <a:avLst/>
          </a:prstGeom>
        </p:spPr>
      </p:pic>
      <p:pic>
        <p:nvPicPr>
          <p:cNvPr id="7" name="Afbeelding 6">
            <a:extLst>
              <a:ext uri="{FF2B5EF4-FFF2-40B4-BE49-F238E27FC236}">
                <a16:creationId xmlns:a16="http://schemas.microsoft.com/office/drawing/2014/main" id="{1110CA26-20B5-7C78-7F12-DEA909D7A22C}"/>
              </a:ext>
            </a:extLst>
          </p:cNvPr>
          <p:cNvPicPr>
            <a:picLocks noChangeAspect="1"/>
          </p:cNvPicPr>
          <p:nvPr/>
        </p:nvPicPr>
        <p:blipFill>
          <a:blip r:embed="rId4"/>
          <a:stretch>
            <a:fillRect/>
          </a:stretch>
        </p:blipFill>
        <p:spPr>
          <a:xfrm>
            <a:off x="668538" y="1570568"/>
            <a:ext cx="4623455" cy="4580995"/>
          </a:xfrm>
          <a:prstGeom prst="rect">
            <a:avLst/>
          </a:prstGeom>
        </p:spPr>
      </p:pic>
      <p:sp>
        <p:nvSpPr>
          <p:cNvPr id="4" name="Tekstvak 3">
            <a:extLst>
              <a:ext uri="{FF2B5EF4-FFF2-40B4-BE49-F238E27FC236}">
                <a16:creationId xmlns:a16="http://schemas.microsoft.com/office/drawing/2014/main" id="{0A9A7B21-8991-37B7-8F74-CECFDF669328}"/>
              </a:ext>
            </a:extLst>
          </p:cNvPr>
          <p:cNvSpPr txBox="1"/>
          <p:nvPr/>
        </p:nvSpPr>
        <p:spPr>
          <a:xfrm>
            <a:off x="838200" y="6307415"/>
            <a:ext cx="4259062" cy="369332"/>
          </a:xfrm>
          <a:prstGeom prst="rect">
            <a:avLst/>
          </a:prstGeom>
          <a:noFill/>
        </p:spPr>
        <p:txBody>
          <a:bodyPr wrap="square" rtlCol="0">
            <a:spAutoFit/>
          </a:bodyPr>
          <a:lstStyle/>
          <a:p>
            <a:r>
              <a:rPr lang="nl-NL">
                <a:solidFill>
                  <a:schemeClr val="bg1"/>
                </a:solidFill>
              </a:rPr>
              <a:t>Handreiking voor schoolleiders (2025)</a:t>
            </a:r>
          </a:p>
        </p:txBody>
      </p:sp>
      <p:pic>
        <p:nvPicPr>
          <p:cNvPr id="8" name="Afbeelding 7">
            <a:extLst>
              <a:ext uri="{FF2B5EF4-FFF2-40B4-BE49-F238E27FC236}">
                <a16:creationId xmlns:a16="http://schemas.microsoft.com/office/drawing/2014/main" id="{C6614B12-0BE4-B264-10F5-0FA78E5FCE84}"/>
              </a:ext>
            </a:extLst>
          </p:cNvPr>
          <p:cNvPicPr>
            <a:picLocks noChangeAspect="1"/>
          </p:cNvPicPr>
          <p:nvPr/>
        </p:nvPicPr>
        <p:blipFill>
          <a:blip r:embed="rId5"/>
          <a:stretch>
            <a:fillRect/>
          </a:stretch>
        </p:blipFill>
        <p:spPr>
          <a:xfrm>
            <a:off x="7482302" y="1596887"/>
            <a:ext cx="3558419" cy="3558419"/>
          </a:xfrm>
          <a:prstGeom prst="rect">
            <a:avLst/>
          </a:prstGeom>
        </p:spPr>
      </p:pic>
    </p:spTree>
    <p:extLst>
      <p:ext uri="{BB962C8B-B14F-4D97-AF65-F5344CB8AC3E}">
        <p14:creationId xmlns:p14="http://schemas.microsoft.com/office/powerpoint/2010/main" val="381434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79D67-448E-29BC-E61E-48B27C2F8E06}"/>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E97027C3-6A6B-7512-BCA0-CBE770EDE36E}"/>
              </a:ext>
            </a:extLst>
          </p:cNvPr>
          <p:cNvSpPr/>
          <p:nvPr/>
        </p:nvSpPr>
        <p:spPr>
          <a:xfrm>
            <a:off x="-1" y="0"/>
            <a:ext cx="6096000"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29FAD828-CD33-44E4-1459-536C38C643BF}"/>
              </a:ext>
            </a:extLst>
          </p:cNvPr>
          <p:cNvSpPr>
            <a:spLocks noGrp="1"/>
          </p:cNvSpPr>
          <p:nvPr>
            <p:ph type="title"/>
          </p:nvPr>
        </p:nvSpPr>
        <p:spPr>
          <a:xfrm>
            <a:off x="417138" y="434439"/>
            <a:ext cx="5673811" cy="1325563"/>
          </a:xfrm>
        </p:spPr>
        <p:txBody>
          <a:bodyPr>
            <a:normAutofit fontScale="90000"/>
          </a:bodyPr>
          <a:lstStyle/>
          <a:p>
            <a:r>
              <a:rPr lang="nl-NL" b="1">
                <a:solidFill>
                  <a:schemeClr val="bg1"/>
                </a:solidFill>
                <a:latin typeface="Calibri"/>
                <a:ea typeface="Calibri"/>
                <a:cs typeface="Calibri"/>
              </a:rPr>
              <a:t>The </a:t>
            </a:r>
            <a:r>
              <a:rPr lang="nl-NL" b="1" err="1">
                <a:solidFill>
                  <a:schemeClr val="bg1"/>
                </a:solidFill>
                <a:latin typeface="Calibri"/>
                <a:ea typeface="Calibri"/>
                <a:cs typeface="Calibri"/>
              </a:rPr>
              <a:t>smell</a:t>
            </a:r>
            <a:r>
              <a:rPr lang="nl-NL" b="1">
                <a:solidFill>
                  <a:schemeClr val="bg1"/>
                </a:solidFill>
                <a:latin typeface="Calibri"/>
                <a:ea typeface="Calibri"/>
                <a:cs typeface="Calibri"/>
              </a:rPr>
              <a:t> of </a:t>
            </a:r>
            <a:r>
              <a:rPr lang="nl-NL" b="1" err="1">
                <a:solidFill>
                  <a:schemeClr val="bg1"/>
                </a:solidFill>
                <a:latin typeface="Calibri"/>
                <a:ea typeface="Calibri"/>
                <a:cs typeface="Calibri"/>
              </a:rPr>
              <a:t>the</a:t>
            </a:r>
            <a:r>
              <a:rPr lang="nl-NL" b="1">
                <a:solidFill>
                  <a:schemeClr val="bg1"/>
                </a:solidFill>
                <a:latin typeface="Calibri"/>
                <a:ea typeface="Calibri"/>
                <a:cs typeface="Calibri"/>
              </a:rPr>
              <a:t> </a:t>
            </a:r>
            <a:r>
              <a:rPr lang="nl-NL" b="1" err="1">
                <a:solidFill>
                  <a:schemeClr val="bg1"/>
                </a:solidFill>
                <a:latin typeface="Calibri"/>
                <a:ea typeface="Calibri"/>
                <a:cs typeface="Calibri"/>
              </a:rPr>
              <a:t>place</a:t>
            </a:r>
            <a:br>
              <a:rPr lang="nl-NL" b="1">
                <a:solidFill>
                  <a:schemeClr val="bg1"/>
                </a:solidFill>
                <a:latin typeface="Calibri"/>
                <a:ea typeface="Calibri"/>
                <a:cs typeface="Calibri"/>
              </a:rPr>
            </a:br>
            <a:r>
              <a:rPr lang="nl-NL" sz="4000" b="1" i="1">
                <a:solidFill>
                  <a:schemeClr val="bg1"/>
                </a:solidFill>
                <a:latin typeface="Calibri"/>
                <a:ea typeface="Calibri"/>
                <a:cs typeface="Calibri"/>
              </a:rPr>
              <a:t>Bouwen aan een gezonde organisatiecultuur</a:t>
            </a:r>
            <a:endParaRPr lang="nl-NL" sz="4000" b="1">
              <a:solidFill>
                <a:schemeClr val="bg1"/>
              </a:solidFill>
              <a:latin typeface="Calibri"/>
              <a:ea typeface="Calibri"/>
              <a:cs typeface="Calibri"/>
            </a:endParaRPr>
          </a:p>
        </p:txBody>
      </p:sp>
      <p:sp>
        <p:nvSpPr>
          <p:cNvPr id="3" name="Tijdelijke aanduiding voor inhoud 2">
            <a:extLst>
              <a:ext uri="{FF2B5EF4-FFF2-40B4-BE49-F238E27FC236}">
                <a16:creationId xmlns:a16="http://schemas.microsoft.com/office/drawing/2014/main" id="{C37018C5-2398-CC84-4744-35DFCB3516BC}"/>
              </a:ext>
            </a:extLst>
          </p:cNvPr>
          <p:cNvSpPr>
            <a:spLocks noGrp="1"/>
          </p:cNvSpPr>
          <p:nvPr>
            <p:ph idx="1"/>
          </p:nvPr>
        </p:nvSpPr>
        <p:spPr>
          <a:xfrm>
            <a:off x="838200" y="1825625"/>
            <a:ext cx="4895335" cy="4351338"/>
          </a:xfrm>
        </p:spPr>
        <p:txBody>
          <a:bodyPr vert="horz" lIns="91440" tIns="45720" rIns="91440" bIns="45720" rtlCol="0" anchor="t">
            <a:normAutofit fontScale="92500" lnSpcReduction="10000"/>
          </a:bodyPr>
          <a:lstStyle/>
          <a:p>
            <a:pPr marL="0" indent="0">
              <a:buNone/>
            </a:pPr>
            <a:endParaRPr lang="nl-NL">
              <a:solidFill>
                <a:schemeClr val="bg1"/>
              </a:solidFill>
              <a:latin typeface="Calibri"/>
              <a:ea typeface="Calibri"/>
              <a:cs typeface="Calibri"/>
            </a:endParaRPr>
          </a:p>
          <a:p>
            <a:endParaRPr lang="nl-NL">
              <a:solidFill>
                <a:schemeClr val="bg1"/>
              </a:solidFill>
              <a:latin typeface="Calibri"/>
              <a:ea typeface="Calibri"/>
              <a:cs typeface="Calibri"/>
            </a:endParaRPr>
          </a:p>
          <a:p>
            <a:pPr marL="0" indent="0">
              <a:buNone/>
            </a:pPr>
            <a:r>
              <a:rPr lang="nl-NL" sz="4400">
                <a:solidFill>
                  <a:schemeClr val="bg1"/>
                </a:solidFill>
              </a:rPr>
              <a:t>“Voor je het weet, vult de waan van de dag de rest van de week.”</a:t>
            </a:r>
          </a:p>
          <a:p>
            <a:pPr marL="0" indent="0">
              <a:buNone/>
            </a:pPr>
            <a:endParaRPr lang="nl-NL">
              <a:solidFill>
                <a:schemeClr val="bg1"/>
              </a:solidFill>
              <a:latin typeface="Calibri"/>
              <a:ea typeface="Calibri"/>
              <a:cs typeface="Calibri"/>
            </a:endParaRPr>
          </a:p>
          <a:p>
            <a:pPr marL="0" indent="0">
              <a:buNone/>
            </a:pPr>
            <a:r>
              <a:rPr lang="nl-NL" i="1">
                <a:solidFill>
                  <a:schemeClr val="bg1"/>
                </a:solidFill>
                <a:latin typeface="Calibri"/>
                <a:ea typeface="Calibri"/>
                <a:cs typeface="Calibri"/>
              </a:rPr>
              <a:t>Merlijn </a:t>
            </a:r>
            <a:r>
              <a:rPr lang="nl-NL" i="1" err="1">
                <a:solidFill>
                  <a:schemeClr val="bg1"/>
                </a:solidFill>
                <a:latin typeface="Calibri"/>
                <a:ea typeface="Calibri"/>
                <a:cs typeface="Calibri"/>
              </a:rPr>
              <a:t>Ballieux</a:t>
            </a:r>
            <a:r>
              <a:rPr lang="nl-NL" i="1">
                <a:solidFill>
                  <a:schemeClr val="bg1"/>
                </a:solidFill>
                <a:latin typeface="Calibri"/>
                <a:ea typeface="Calibri"/>
                <a:cs typeface="Calibri"/>
              </a:rPr>
              <a:t> en Guido van der Wiel</a:t>
            </a:r>
          </a:p>
        </p:txBody>
      </p:sp>
      <p:pic>
        <p:nvPicPr>
          <p:cNvPr id="6" name="Afbeelding 5" descr="Afbeelding met meubels, overdekt, vloer, tafel&#10;&#10;Door AI gegenereerde inhoud is mogelijk onjuist.">
            <a:extLst>
              <a:ext uri="{FF2B5EF4-FFF2-40B4-BE49-F238E27FC236}">
                <a16:creationId xmlns:a16="http://schemas.microsoft.com/office/drawing/2014/main" id="{0F6F7EDF-503B-5FFC-722F-671F9FA4DBCA}"/>
              </a:ext>
            </a:extLst>
          </p:cNvPr>
          <p:cNvPicPr>
            <a:picLocks noChangeAspect="1"/>
          </p:cNvPicPr>
          <p:nvPr/>
        </p:nvPicPr>
        <p:blipFill>
          <a:blip r:embed="rId3"/>
          <a:srcRect l="21111" r="17443"/>
          <a:stretch>
            <a:fillRect/>
          </a:stretch>
        </p:blipFill>
        <p:spPr>
          <a:xfrm>
            <a:off x="6101052" y="-16933"/>
            <a:ext cx="6320921" cy="6886222"/>
          </a:xfrm>
          <a:prstGeom prst="rect">
            <a:avLst/>
          </a:prstGeom>
        </p:spPr>
      </p:pic>
    </p:spTree>
    <p:extLst>
      <p:ext uri="{BB962C8B-B14F-4D97-AF65-F5344CB8AC3E}">
        <p14:creationId xmlns:p14="http://schemas.microsoft.com/office/powerpoint/2010/main" val="11426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13AC3-6DDD-3B7C-423D-887E54C6037B}"/>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945B8259-2FAE-6063-93A6-17EDC73C6CAF}"/>
              </a:ext>
            </a:extLst>
          </p:cNvPr>
          <p:cNvSpPr/>
          <p:nvPr/>
        </p:nvSpPr>
        <p:spPr>
          <a:xfrm>
            <a:off x="-1" y="0"/>
            <a:ext cx="6096000"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94983053-16C2-9853-C0DF-184427DDEC17}"/>
              </a:ext>
            </a:extLst>
          </p:cNvPr>
          <p:cNvSpPr>
            <a:spLocks noGrp="1"/>
          </p:cNvSpPr>
          <p:nvPr>
            <p:ph type="title"/>
          </p:nvPr>
        </p:nvSpPr>
        <p:spPr>
          <a:xfrm>
            <a:off x="417138" y="434439"/>
            <a:ext cx="5673811" cy="1325563"/>
          </a:xfrm>
        </p:spPr>
        <p:txBody>
          <a:bodyPr>
            <a:normAutofit/>
          </a:bodyPr>
          <a:lstStyle/>
          <a:p>
            <a:r>
              <a:rPr lang="nl-NL" sz="4000" b="1">
                <a:solidFill>
                  <a:schemeClr val="bg1"/>
                </a:solidFill>
                <a:latin typeface="Calibri"/>
                <a:ea typeface="Calibri"/>
                <a:cs typeface="Calibri"/>
              </a:rPr>
              <a:t>Hoe vul jij ‘de pot’?</a:t>
            </a:r>
          </a:p>
        </p:txBody>
      </p:sp>
      <p:pic>
        <p:nvPicPr>
          <p:cNvPr id="11" name="Tijdelijke aanduiding voor inhoud 10">
            <a:extLst>
              <a:ext uri="{FF2B5EF4-FFF2-40B4-BE49-F238E27FC236}">
                <a16:creationId xmlns:a16="http://schemas.microsoft.com/office/drawing/2014/main" id="{4AFD2C8B-9254-7954-58CF-A1369E2C379C}"/>
              </a:ext>
            </a:extLst>
          </p:cNvPr>
          <p:cNvPicPr>
            <a:picLocks noGrp="1" noChangeAspect="1"/>
          </p:cNvPicPr>
          <p:nvPr>
            <p:ph idx="1"/>
          </p:nvPr>
        </p:nvPicPr>
        <p:blipFill>
          <a:blip r:embed="rId3"/>
          <a:stretch>
            <a:fillRect/>
          </a:stretch>
        </p:blipFill>
        <p:spPr>
          <a:xfrm>
            <a:off x="1960909" y="1760002"/>
            <a:ext cx="8260080" cy="4351338"/>
          </a:xfrm>
          <a:prstGeom prst="rect">
            <a:avLst/>
          </a:prstGeom>
        </p:spPr>
      </p:pic>
      <p:sp>
        <p:nvSpPr>
          <p:cNvPr id="12" name="Tekstvak 11">
            <a:extLst>
              <a:ext uri="{FF2B5EF4-FFF2-40B4-BE49-F238E27FC236}">
                <a16:creationId xmlns:a16="http://schemas.microsoft.com/office/drawing/2014/main" id="{38647E17-8E5A-D92A-22E8-F122A38C15A8}"/>
              </a:ext>
            </a:extLst>
          </p:cNvPr>
          <p:cNvSpPr txBox="1"/>
          <p:nvPr/>
        </p:nvSpPr>
        <p:spPr>
          <a:xfrm>
            <a:off x="6355080" y="551678"/>
            <a:ext cx="5419782" cy="923330"/>
          </a:xfrm>
          <a:prstGeom prst="rect">
            <a:avLst/>
          </a:prstGeom>
          <a:noFill/>
        </p:spPr>
        <p:txBody>
          <a:bodyPr wrap="square" rtlCol="0">
            <a:spAutoFit/>
          </a:bodyPr>
          <a:lstStyle/>
          <a:p>
            <a:r>
              <a:rPr lang="nl-NL" b="1"/>
              <a:t>Keien</a:t>
            </a:r>
            <a:r>
              <a:rPr lang="nl-NL"/>
              <a:t>: grote en urgente taken</a:t>
            </a:r>
          </a:p>
          <a:p>
            <a:r>
              <a:rPr lang="nl-NL" b="1"/>
              <a:t>Kiezels</a:t>
            </a:r>
            <a:r>
              <a:rPr lang="nl-NL"/>
              <a:t>: niet urgente, wel belangrijke taken</a:t>
            </a:r>
          </a:p>
          <a:p>
            <a:r>
              <a:rPr lang="nl-NL" b="1"/>
              <a:t>Zand</a:t>
            </a:r>
            <a:r>
              <a:rPr lang="nl-NL"/>
              <a:t>: niet urgente, (veel) minder belangrijk</a:t>
            </a:r>
          </a:p>
        </p:txBody>
      </p:sp>
    </p:spTree>
    <p:extLst>
      <p:ext uri="{BB962C8B-B14F-4D97-AF65-F5344CB8AC3E}">
        <p14:creationId xmlns:p14="http://schemas.microsoft.com/office/powerpoint/2010/main" val="3191201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E699FC-A823-F6C5-7134-78213EBD6533}"/>
            </a:ext>
          </a:extLst>
        </p:cNvPr>
        <p:cNvGrpSpPr/>
        <p:nvPr/>
      </p:nvGrpSpPr>
      <p:grpSpPr>
        <a:xfrm>
          <a:off x="0" y="0"/>
          <a:ext cx="0" cy="0"/>
          <a:chOff x="0" y="0"/>
          <a:chExt cx="0" cy="0"/>
        </a:xfrm>
      </p:grpSpPr>
      <p:pic>
        <p:nvPicPr>
          <p:cNvPr id="6" name="Afbeelding 5" descr="Afbeelding met meubels, overdekt, vloer, tafel&#10;&#10;Door AI gegenereerde inhoud is mogelijk onjuist.">
            <a:extLst>
              <a:ext uri="{FF2B5EF4-FFF2-40B4-BE49-F238E27FC236}">
                <a16:creationId xmlns:a16="http://schemas.microsoft.com/office/drawing/2014/main" id="{2969B240-6D73-1301-B12F-96D7B5E9F74C}"/>
              </a:ext>
            </a:extLst>
          </p:cNvPr>
          <p:cNvPicPr>
            <a:picLocks noChangeAspect="1"/>
          </p:cNvPicPr>
          <p:nvPr/>
        </p:nvPicPr>
        <p:blipFill>
          <a:blip r:embed="rId3"/>
          <a:srcRect l="21111" r="17443"/>
          <a:stretch>
            <a:fillRect/>
          </a:stretch>
        </p:blipFill>
        <p:spPr>
          <a:xfrm>
            <a:off x="6095999" y="-14112"/>
            <a:ext cx="6320921" cy="6886222"/>
          </a:xfrm>
          <a:prstGeom prst="rect">
            <a:avLst/>
          </a:prstGeom>
        </p:spPr>
      </p:pic>
      <p:sp>
        <p:nvSpPr>
          <p:cNvPr id="5" name="Rechthoek 4">
            <a:extLst>
              <a:ext uri="{FF2B5EF4-FFF2-40B4-BE49-F238E27FC236}">
                <a16:creationId xmlns:a16="http://schemas.microsoft.com/office/drawing/2014/main" id="{5210939D-AC13-08B8-0D52-F7B9E572B5D6}"/>
              </a:ext>
            </a:extLst>
          </p:cNvPr>
          <p:cNvSpPr/>
          <p:nvPr/>
        </p:nvSpPr>
        <p:spPr>
          <a:xfrm>
            <a:off x="-1" y="0"/>
            <a:ext cx="6096000" cy="6857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nl-NL"/>
          </a:p>
        </p:txBody>
      </p:sp>
      <p:sp>
        <p:nvSpPr>
          <p:cNvPr id="2" name="Titel 1">
            <a:extLst>
              <a:ext uri="{FF2B5EF4-FFF2-40B4-BE49-F238E27FC236}">
                <a16:creationId xmlns:a16="http://schemas.microsoft.com/office/drawing/2014/main" id="{C4A0108A-2D60-6C30-7C12-D5CB9298C46D}"/>
              </a:ext>
            </a:extLst>
          </p:cNvPr>
          <p:cNvSpPr>
            <a:spLocks noGrp="1"/>
          </p:cNvSpPr>
          <p:nvPr>
            <p:ph type="title"/>
          </p:nvPr>
        </p:nvSpPr>
        <p:spPr>
          <a:xfrm>
            <a:off x="240727" y="257804"/>
            <a:ext cx="10515600" cy="1325563"/>
          </a:xfrm>
        </p:spPr>
        <p:txBody>
          <a:bodyPr/>
          <a:lstStyle/>
          <a:p>
            <a:r>
              <a:rPr lang="nl-NL" b="1">
                <a:solidFill>
                  <a:srgbClr val="C0213E"/>
                </a:solidFill>
                <a:latin typeface="Calibri"/>
                <a:ea typeface="Calibri"/>
                <a:cs typeface="Calibri"/>
              </a:rPr>
              <a:t>Waar heeft jouw school </a:t>
            </a:r>
            <a:br>
              <a:rPr lang="nl-NL" b="1">
                <a:solidFill>
                  <a:srgbClr val="C0213E"/>
                </a:solidFill>
                <a:latin typeface="Calibri"/>
                <a:ea typeface="Calibri"/>
                <a:cs typeface="Calibri"/>
              </a:rPr>
            </a:br>
            <a:r>
              <a:rPr lang="nl-NL" b="1">
                <a:solidFill>
                  <a:srgbClr val="C0213E"/>
                </a:solidFill>
                <a:latin typeface="Calibri"/>
                <a:ea typeface="Calibri"/>
                <a:cs typeface="Calibri"/>
              </a:rPr>
              <a:t>mee te maken?</a:t>
            </a:r>
          </a:p>
        </p:txBody>
      </p:sp>
      <p:sp>
        <p:nvSpPr>
          <p:cNvPr id="3" name="Tijdelijke aanduiding voor inhoud 2">
            <a:extLst>
              <a:ext uri="{FF2B5EF4-FFF2-40B4-BE49-F238E27FC236}">
                <a16:creationId xmlns:a16="http://schemas.microsoft.com/office/drawing/2014/main" id="{1A434EA2-8472-B7B3-C85E-D3398DF6ABFF}"/>
              </a:ext>
            </a:extLst>
          </p:cNvPr>
          <p:cNvSpPr>
            <a:spLocks noGrp="1"/>
          </p:cNvSpPr>
          <p:nvPr>
            <p:ph idx="1"/>
          </p:nvPr>
        </p:nvSpPr>
        <p:spPr>
          <a:xfrm>
            <a:off x="838200" y="2150004"/>
            <a:ext cx="4944533" cy="3620601"/>
          </a:xfrm>
        </p:spPr>
        <p:txBody>
          <a:bodyPr vert="horz" lIns="91440" tIns="45720" rIns="91440" bIns="45720" rtlCol="0" anchor="t">
            <a:normAutofit fontScale="92500"/>
          </a:bodyPr>
          <a:lstStyle/>
          <a:p>
            <a:r>
              <a:rPr lang="nl-NL">
                <a:solidFill>
                  <a:srgbClr val="C0213E"/>
                </a:solidFill>
                <a:latin typeface="Calibri"/>
                <a:ea typeface="Calibri"/>
                <a:cs typeface="Calibri"/>
              </a:rPr>
              <a:t>Welke thema’s zorgen momenteel voor veel spanningen in- en rondom de school?</a:t>
            </a:r>
          </a:p>
          <a:p>
            <a:endParaRPr lang="nl-NL">
              <a:solidFill>
                <a:srgbClr val="C0213E"/>
              </a:solidFill>
              <a:latin typeface="Calibri"/>
              <a:ea typeface="Calibri"/>
              <a:cs typeface="Calibri"/>
            </a:endParaRPr>
          </a:p>
          <a:p>
            <a:r>
              <a:rPr lang="nl-NL">
                <a:solidFill>
                  <a:srgbClr val="C0213E"/>
                </a:solidFill>
                <a:latin typeface="Calibri"/>
                <a:ea typeface="Calibri"/>
                <a:cs typeface="Calibri"/>
              </a:rPr>
              <a:t>Wat komt hiervan op jouw bordje als schoolleider? </a:t>
            </a:r>
          </a:p>
          <a:p>
            <a:endParaRPr lang="nl-NL">
              <a:solidFill>
                <a:srgbClr val="C0213E"/>
              </a:solidFill>
              <a:latin typeface="Calibri"/>
              <a:ea typeface="Calibri"/>
              <a:cs typeface="Calibri"/>
            </a:endParaRPr>
          </a:p>
          <a:p>
            <a:r>
              <a:rPr lang="nl-NL">
                <a:solidFill>
                  <a:srgbClr val="C0213E"/>
                </a:solidFill>
                <a:latin typeface="Calibri"/>
                <a:ea typeface="Calibri"/>
                <a:cs typeface="Calibri"/>
              </a:rPr>
              <a:t>Wat vind je hierin uitdagend?</a:t>
            </a:r>
          </a:p>
          <a:p>
            <a:endParaRPr lang="nl-NL">
              <a:solidFill>
                <a:srgbClr val="C0213E"/>
              </a:solidFill>
              <a:latin typeface="Calibri"/>
              <a:ea typeface="Calibri"/>
              <a:cs typeface="Calibri"/>
            </a:endParaRPr>
          </a:p>
        </p:txBody>
      </p:sp>
    </p:spTree>
    <p:extLst>
      <p:ext uri="{BB962C8B-B14F-4D97-AF65-F5344CB8AC3E}">
        <p14:creationId xmlns:p14="http://schemas.microsoft.com/office/powerpoint/2010/main" val="3759857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F5604-DB09-1CF2-9EA5-C11F737A4E1D}"/>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6C02F8D0-0AD2-7112-A1CE-204D5334ACFC}"/>
              </a:ext>
            </a:extLst>
          </p:cNvPr>
          <p:cNvSpPr/>
          <p:nvPr/>
        </p:nvSpPr>
        <p:spPr>
          <a:xfrm>
            <a:off x="-1" y="0"/>
            <a:ext cx="12191999" cy="6857999"/>
          </a:xfrm>
          <a:prstGeom prst="rect">
            <a:avLst/>
          </a:prstGeom>
          <a:solidFill>
            <a:srgbClr val="BF0D3E"/>
          </a:solidFill>
          <a:ln>
            <a:solidFill>
              <a:srgbClr val="BF0D3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038894AA-67CE-7698-98F3-6022491E04B5}"/>
              </a:ext>
            </a:extLst>
          </p:cNvPr>
          <p:cNvSpPr>
            <a:spLocks noGrp="1"/>
          </p:cNvSpPr>
          <p:nvPr>
            <p:ph type="title"/>
          </p:nvPr>
        </p:nvSpPr>
        <p:spPr/>
        <p:txBody>
          <a:bodyPr/>
          <a:lstStyle/>
          <a:p>
            <a:r>
              <a:rPr lang="nl-NL" b="1">
                <a:solidFill>
                  <a:schemeClr val="bg1"/>
                </a:solidFill>
                <a:latin typeface="Calibri"/>
                <a:ea typeface="Calibri"/>
                <a:cs typeface="Calibri"/>
              </a:rPr>
              <a:t>Thema’s die polariseren binnen scholen:</a:t>
            </a:r>
          </a:p>
        </p:txBody>
      </p:sp>
      <p:sp>
        <p:nvSpPr>
          <p:cNvPr id="8" name="Rechthoek: afgeschuinde diagonale hoeken 7">
            <a:extLst>
              <a:ext uri="{FF2B5EF4-FFF2-40B4-BE49-F238E27FC236}">
                <a16:creationId xmlns:a16="http://schemas.microsoft.com/office/drawing/2014/main" id="{C62328CE-C87D-94FA-921E-5B6FAC094BB6}"/>
              </a:ext>
            </a:extLst>
          </p:cNvPr>
          <p:cNvSpPr/>
          <p:nvPr/>
        </p:nvSpPr>
        <p:spPr>
          <a:xfrm>
            <a:off x="763366" y="1843028"/>
            <a:ext cx="4608870" cy="4141838"/>
          </a:xfrm>
          <a:prstGeom prst="snip2Diag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nl-NL" sz="2000">
                <a:solidFill>
                  <a:schemeClr val="tx1"/>
                </a:solidFill>
              </a:rPr>
              <a:t>Conflictgebieden wereldwijd (67%)</a:t>
            </a:r>
          </a:p>
          <a:p>
            <a:pPr marL="285750" indent="-285750">
              <a:buFont typeface="Arial" panose="020B0604020202020204" pitchFamily="34" charset="0"/>
              <a:buChar char="•"/>
            </a:pPr>
            <a:r>
              <a:rPr lang="nl-NL" sz="2000">
                <a:solidFill>
                  <a:schemeClr val="tx1"/>
                </a:solidFill>
              </a:rPr>
              <a:t>Discriminatie (61%)</a:t>
            </a:r>
          </a:p>
          <a:p>
            <a:pPr marL="285750" indent="-285750">
              <a:buFont typeface="Arial" panose="020B0604020202020204" pitchFamily="34" charset="0"/>
              <a:buChar char="•"/>
            </a:pPr>
            <a:r>
              <a:rPr lang="nl-NL" sz="2000">
                <a:solidFill>
                  <a:schemeClr val="tx1"/>
                </a:solidFill>
              </a:rPr>
              <a:t>Racisme (+ 50%)</a:t>
            </a:r>
          </a:p>
          <a:p>
            <a:pPr marL="285750" indent="-285750">
              <a:buFont typeface="Arial" panose="020B0604020202020204" pitchFamily="34" charset="0"/>
              <a:buChar char="•"/>
            </a:pPr>
            <a:r>
              <a:rPr lang="nl-NL" sz="2000" err="1">
                <a:solidFill>
                  <a:schemeClr val="tx1"/>
                </a:solidFill>
              </a:rPr>
              <a:t>Lhbtiqa</a:t>
            </a:r>
            <a:r>
              <a:rPr lang="nl-NL" sz="2000">
                <a:solidFill>
                  <a:schemeClr val="tx1"/>
                </a:solidFill>
              </a:rPr>
              <a:t>+ discriminatie (+50%)</a:t>
            </a:r>
          </a:p>
          <a:p>
            <a:pPr marL="285750" indent="-285750">
              <a:buFont typeface="Arial" panose="020B0604020202020204" pitchFamily="34" charset="0"/>
              <a:buChar char="•"/>
            </a:pPr>
            <a:r>
              <a:rPr lang="nl-NL" sz="2000">
                <a:solidFill>
                  <a:schemeClr val="tx1"/>
                </a:solidFill>
              </a:rPr>
              <a:t>Betwisten van democratische waarden (25%)</a:t>
            </a:r>
          </a:p>
          <a:p>
            <a:pPr marL="285750" indent="-285750">
              <a:buFont typeface="Arial" panose="020B0604020202020204" pitchFamily="34" charset="0"/>
              <a:buChar char="•"/>
            </a:pPr>
            <a:r>
              <a:rPr lang="nl-NL" sz="2000">
                <a:solidFill>
                  <a:schemeClr val="tx1"/>
                </a:solidFill>
              </a:rPr>
              <a:t>Vrouwenhaat (24%)</a:t>
            </a:r>
          </a:p>
          <a:p>
            <a:pPr marL="285750" indent="-285750">
              <a:buFont typeface="Arial" panose="020B0604020202020204" pitchFamily="34" charset="0"/>
              <a:buChar char="•"/>
            </a:pPr>
            <a:endParaRPr lang="nl-NL" sz="2000">
              <a:solidFill>
                <a:schemeClr val="tx1"/>
              </a:solidFill>
            </a:endParaRPr>
          </a:p>
          <a:p>
            <a:r>
              <a:rPr lang="nl-NL" sz="2000">
                <a:solidFill>
                  <a:schemeClr val="tx1"/>
                </a:solidFill>
              </a:rPr>
              <a:t>(Gemeente Amsterdam, 2025)</a:t>
            </a:r>
          </a:p>
        </p:txBody>
      </p:sp>
      <p:sp>
        <p:nvSpPr>
          <p:cNvPr id="9" name="Rechthoek: afgeschuinde diagonale hoeken 8">
            <a:extLst>
              <a:ext uri="{FF2B5EF4-FFF2-40B4-BE49-F238E27FC236}">
                <a16:creationId xmlns:a16="http://schemas.microsoft.com/office/drawing/2014/main" id="{2D5A7070-16C9-2265-A2D5-15247070C75B}"/>
              </a:ext>
            </a:extLst>
          </p:cNvPr>
          <p:cNvSpPr/>
          <p:nvPr/>
        </p:nvSpPr>
        <p:spPr>
          <a:xfrm>
            <a:off x="6744930" y="1904180"/>
            <a:ext cx="4608870" cy="4141838"/>
          </a:xfrm>
          <a:prstGeom prst="snip2Diag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a:t>: Men wordt positiever over mensen met dezelfde</a:t>
            </a:r>
          </a:p>
          <a:p>
            <a:pPr algn="ctr"/>
            <a:r>
              <a:rPr lang="nl-NL"/>
              <a:t>opvattingen en mensen met andere opvattingen worden</a:t>
            </a:r>
          </a:p>
          <a:p>
            <a:pPr algn="ctr"/>
            <a:r>
              <a:rPr lang="nl-NL"/>
              <a:t>sterker afgewezen, gevoelsmatig en ook moreel</a:t>
            </a:r>
          </a:p>
        </p:txBody>
      </p:sp>
      <p:sp>
        <p:nvSpPr>
          <p:cNvPr id="3" name="Tekstvak 2">
            <a:extLst>
              <a:ext uri="{FF2B5EF4-FFF2-40B4-BE49-F238E27FC236}">
                <a16:creationId xmlns:a16="http://schemas.microsoft.com/office/drawing/2014/main" id="{D1BBAA5F-B046-CB3D-0C92-AF5C7C8E6B93}"/>
              </a:ext>
            </a:extLst>
          </p:cNvPr>
          <p:cNvSpPr txBox="1"/>
          <p:nvPr/>
        </p:nvSpPr>
        <p:spPr>
          <a:xfrm>
            <a:off x="6907427" y="2254476"/>
            <a:ext cx="4090087" cy="3477875"/>
          </a:xfrm>
          <a:prstGeom prst="rect">
            <a:avLst/>
          </a:prstGeom>
          <a:noFill/>
        </p:spPr>
        <p:txBody>
          <a:bodyPr wrap="square" rtlCol="0">
            <a:spAutoFit/>
          </a:bodyPr>
          <a:lstStyle/>
          <a:p>
            <a:r>
              <a:rPr lang="nl-NL" sz="2000" b="1"/>
              <a:t>Polarisatie</a:t>
            </a:r>
            <a:r>
              <a:rPr lang="nl-NL" sz="2000"/>
              <a:t> is de verscherping van tegenstellingen tussen verschillende groepen in de samenleving.</a:t>
            </a:r>
          </a:p>
          <a:p>
            <a:endParaRPr lang="nl-NL" sz="2000"/>
          </a:p>
          <a:p>
            <a:r>
              <a:rPr lang="nl-NL" sz="2000" b="1"/>
              <a:t>Affectieve polarisatie:</a:t>
            </a:r>
            <a:r>
              <a:rPr lang="nl-NL" sz="2000"/>
              <a:t> men</a:t>
            </a:r>
            <a:r>
              <a:rPr lang="nl-NL" sz="2000" b="1"/>
              <a:t> </a:t>
            </a:r>
            <a:r>
              <a:rPr lang="nl-NL" sz="2000"/>
              <a:t>wordt positiever over mensen met dezelfde opvattingen en mensen met andere opvattingen worden</a:t>
            </a:r>
          </a:p>
          <a:p>
            <a:r>
              <a:rPr lang="nl-NL" sz="2000"/>
              <a:t>sterker afgewezen, gevoelsmatig en ook moreel.</a:t>
            </a:r>
          </a:p>
        </p:txBody>
      </p:sp>
    </p:spTree>
    <p:extLst>
      <p:ext uri="{BB962C8B-B14F-4D97-AF65-F5344CB8AC3E}">
        <p14:creationId xmlns:p14="http://schemas.microsoft.com/office/powerpoint/2010/main" val="376719561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0d78450-8c88-4030-ba4c-6825e46dcc5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B20D8ACC5028443901F211A9706010B" ma:contentTypeVersion="12" ma:contentTypeDescription="Een nieuw document maken." ma:contentTypeScope="" ma:versionID="607f5748486d098ba993b260e28fb4a5">
  <xsd:schema xmlns:xsd="http://www.w3.org/2001/XMLSchema" xmlns:xs="http://www.w3.org/2001/XMLSchema" xmlns:p="http://schemas.microsoft.com/office/2006/metadata/properties" xmlns:ns2="20d78450-8c88-4030-ba4c-6825e46dcc59" targetNamespace="http://schemas.microsoft.com/office/2006/metadata/properties" ma:root="true" ma:fieldsID="e367bcf184a4ad39bc1c3b3dfcb54a87" ns2:_="">
    <xsd:import namespace="20d78450-8c88-4030-ba4c-6825e46dcc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d78450-8c88-4030-ba4c-6825e46dcc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087f17ea-39ee-4762-89cc-3f3c9ded3307"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C7D1E-B7D5-4DE1-8F24-FE60703D2446}">
  <ds:schemaRefs>
    <ds:schemaRef ds:uri="http://schemas.microsoft.com/sharepoint/v3/contenttype/forms"/>
  </ds:schemaRefs>
</ds:datastoreItem>
</file>

<file path=customXml/itemProps2.xml><?xml version="1.0" encoding="utf-8"?>
<ds:datastoreItem xmlns:ds="http://schemas.openxmlformats.org/officeDocument/2006/customXml" ds:itemID="{236A8A14-91E4-4DAA-ACB7-4D8BC7B69060}">
  <ds:schemaRefs>
    <ds:schemaRef ds:uri="20d78450-8c88-4030-ba4c-6825e46dcc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809311-2DCF-42B9-83C1-531ACE70ED53}">
  <ds:schemaRefs>
    <ds:schemaRef ds:uri="20d78450-8c88-4030-ba4c-6825e46dcc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18</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Kantoorthema</vt:lpstr>
      <vt:lpstr>PowerPoint Presentation</vt:lpstr>
      <vt:lpstr>Even voorstellen</vt:lpstr>
      <vt:lpstr>Stichting School en Veiligheid</vt:lpstr>
      <vt:lpstr>PowerPoint Presentation</vt:lpstr>
      <vt:lpstr>Aanleiding:</vt:lpstr>
      <vt:lpstr>The smell of the place Bouwen aan een gezonde organisatiecultuur</vt:lpstr>
      <vt:lpstr>Hoe vul jij ‘de pot’?</vt:lpstr>
      <vt:lpstr>Waar heeft jouw school  mee te maken?</vt:lpstr>
      <vt:lpstr>Thema’s die polariseren binnen scholen:</vt:lpstr>
      <vt:lpstr>PowerPoint Presentation</vt:lpstr>
      <vt:lpstr>Polarisering:</vt:lpstr>
      <vt:lpstr>Omgaan met lastig gedrag</vt:lpstr>
      <vt:lpstr>PowerPoint Presentation</vt:lpstr>
      <vt:lpstr>Scholen krijgen te maken met:</vt:lpstr>
      <vt:lpstr>Sociaal veilig klimaat Versterken in tijden van polarisatie</vt:lpstr>
      <vt:lpstr>Sociaal veilig klimaat Versterken in tijden van polarisatie</vt:lpstr>
      <vt:lpstr>Wat kan je als schoolleider doen bij polarisering in de school?</vt:lpstr>
      <vt:lpstr>Wat kan je als schoolleider doen bij polarisering in de school?</vt:lpstr>
      <vt:lpstr>Wat kun je nog meer doen?</vt:lpstr>
      <vt:lpstr>Visie en beleid op controverse in de school</vt:lpstr>
      <vt:lpstr>Uitwisselen  </vt:lpstr>
      <vt:lpstr> Verken je grenzen &amp; mogelijkheden:  Hoe houd ik koers als er externe druk ontstaat, zonder de verbinding met betrokkenen te verliezen?  Wanneer geef ik ruimte voor gesprek, en wanneer kies ik ervoor om richting te geven en koers vast te houden?  Wat heb ik zelf nodig om deze rollen goed te kunnen vervullen, en hoe organiseer ik dat?  </vt:lpstr>
      <vt:lpstr>Verder in de handreiking</vt:lpstr>
      <vt:lpstr>Sociale media – online wereld   Online = Offline</vt:lpstr>
      <vt:lpstr>Sociale media – online wereld   Online = Offline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1</cp:revision>
  <dcterms:created xsi:type="dcterms:W3CDTF">2012-07-30T23:35:21Z</dcterms:created>
  <dcterms:modified xsi:type="dcterms:W3CDTF">2026-03-23T14:07:09Z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0x010100CB20D8ACC5028443901F211A9706010B</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{"FileActivityType":"9","FileActivityTimeStamp":"2025-08-20T06:42:32.720Z","FileActivityUsersOnPage":[{"DisplayName":"Petra Wisman","Id":"p.wisman@schoolenveiligheid.nl"},{"DisplayName":"Linda Lap","Id":"l.lap@schoolenveiligheid.nl"}],"FileActivityNavigationId":null}</vt:lpwstr>
  </property>
  <property fmtid="{D5CDD505-2E9C-101B-9397-08002B2CF9AE}" pid="7" name="TriggerFlowInfo">
    <vt:lpwstr/>
  </property>
</Properties>
</file>