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4" r:id="rId3"/>
    <p:sldId id="266" r:id="rId4"/>
    <p:sldId id="265" r:id="rId5"/>
    <p:sldId id="269" r:id="rId6"/>
    <p:sldId id="271" r:id="rId7"/>
    <p:sldId id="270" r:id="rId8"/>
    <p:sldId id="282" r:id="rId9"/>
    <p:sldId id="273" r:id="rId10"/>
    <p:sldId id="274" r:id="rId11"/>
    <p:sldId id="275" r:id="rId12"/>
    <p:sldId id="277" r:id="rId13"/>
    <p:sldId id="278" r:id="rId14"/>
    <p:sldId id="279" r:id="rId15"/>
    <p:sldId id="280" r:id="rId16"/>
    <p:sldId id="276" r:id="rId17"/>
    <p:sldId id="281" r:id="rId18"/>
    <p:sldId id="284" r:id="rId19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lO8cGkRPXVayzaIW91ccg==" hashData="7XXzWJnZEG1C1H03Xy5dRq92PTMBB+df+0RVztW0cmvv4HH9pJY9LAE/HIL+23CwEFZL8UCofUZRLlSYxiiqxw=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A29"/>
    <a:srgbClr val="25204F"/>
    <a:srgbClr val="019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96"/>
    <p:restoredTop sz="94647"/>
  </p:normalViewPr>
  <p:slideViewPr>
    <p:cSldViewPr snapToGrid="0" snapToObjects="1" showGuides="1">
      <p:cViewPr varScale="1">
        <p:scale>
          <a:sx n="138" d="100"/>
          <a:sy n="138" d="100"/>
        </p:scale>
        <p:origin x="115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ureau" userId="7fb96005-81f3-4970-903c-ba18b047ac7b" providerId="ADAL" clId="{49672293-FDBA-4ABA-88B8-0BE9D92C5647}"/>
    <pc:docChg chg="mod">
      <pc:chgData name="Anne Mureau" userId="7fb96005-81f3-4970-903c-ba18b047ac7b" providerId="ADAL" clId="{49672293-FDBA-4ABA-88B8-0BE9D92C5647}" dt="2026-06-15T15:15:11.298" v="1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creativecommons.org/licenses/by-nc-nd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36594-EBD3-2DCE-689A-189E8BB4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1DF331B-BA69-B301-FA61-38825C0E8663}"/>
              </a:ext>
            </a:extLst>
          </p:cNvPr>
          <p:cNvSpPr txBox="1"/>
          <p:nvPr/>
        </p:nvSpPr>
        <p:spPr>
          <a:xfrm>
            <a:off x="2028585" y="430306"/>
            <a:ext cx="4810205" cy="1390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965AFEB-EB3B-D20F-D07C-680517E4A8B9}"/>
              </a:ext>
            </a:extLst>
          </p:cNvPr>
          <p:cNvSpPr txBox="1"/>
          <p:nvPr/>
        </p:nvSpPr>
        <p:spPr>
          <a:xfrm>
            <a:off x="1868557" y="387047"/>
            <a:ext cx="69300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Een reisgids naar inclusief onderwijs</a:t>
            </a:r>
          </a:p>
          <a:p>
            <a:r>
              <a:rPr lang="nl-NL" sz="32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Aanknopingspunten en gesprekstarters op basis van de inzichten uit het </a:t>
            </a:r>
            <a:r>
              <a:rPr lang="nl-NL" sz="3200" b="1" dirty="0" err="1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SPOtlight</a:t>
            </a:r>
            <a:r>
              <a:rPr lang="nl-NL" sz="32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 project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14E7CC0-4BCB-261B-C545-C627861DF87A}"/>
              </a:ext>
            </a:extLst>
          </p:cNvPr>
          <p:cNvSpPr txBox="1"/>
          <p:nvPr/>
        </p:nvSpPr>
        <p:spPr>
          <a:xfrm>
            <a:off x="1893957" y="3637280"/>
            <a:ext cx="425196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5204F"/>
                </a:solidFill>
                <a:latin typeface="Oskar Two" panose="020B0803030000020004" pitchFamily="34" charset="0"/>
              </a:rPr>
              <a:t>dr. Renske de Leeuw &amp; Vivian Velthuis</a:t>
            </a:r>
          </a:p>
          <a:p>
            <a:r>
              <a:rPr lang="en-US" dirty="0" err="1">
                <a:solidFill>
                  <a:srgbClr val="25204F"/>
                </a:solidFill>
                <a:latin typeface="Oskar Two" panose="020B0803030000020004" pitchFamily="34" charset="0"/>
              </a:rPr>
              <a:t>onderzoeker</a:t>
            </a:r>
            <a:r>
              <a:rPr lang="en-US" dirty="0">
                <a:solidFill>
                  <a:srgbClr val="25204F"/>
                </a:solidFill>
                <a:latin typeface="Oskar Two" panose="020B0803030000020004" pitchFamily="34" charset="0"/>
              </a:rPr>
              <a:t> lectoraat </a:t>
            </a:r>
            <a:r>
              <a:rPr lang="en-US" dirty="0" err="1">
                <a:solidFill>
                  <a:srgbClr val="019B81"/>
                </a:solidFill>
                <a:latin typeface="Oskar Two" panose="020B0803030000020004" pitchFamily="34" charset="0"/>
              </a:rPr>
              <a:t>Vernieuwend</a:t>
            </a:r>
            <a:r>
              <a:rPr lang="en-US" dirty="0">
                <a:solidFill>
                  <a:srgbClr val="019B81"/>
                </a:solidFill>
                <a:latin typeface="Oskar Two" panose="020B0803030000020004" pitchFamily="34" charset="0"/>
              </a:rPr>
              <a:t> Onderwijs</a:t>
            </a:r>
          </a:p>
          <a:p>
            <a:r>
              <a:rPr lang="en-US" dirty="0">
                <a:solidFill>
                  <a:srgbClr val="019B81"/>
                </a:solidFill>
                <a:latin typeface="Oskar Two" panose="020B0803030000020004" pitchFamily="34" charset="0"/>
              </a:rPr>
              <a:t>r.r.deleeuw@saxion.nl</a:t>
            </a:r>
            <a:endParaRPr lang="en-NL" dirty="0">
              <a:solidFill>
                <a:srgbClr val="019B81"/>
              </a:solidFill>
              <a:latin typeface="Oskar Two" panose="020B08030300000200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D76D7A5-CD69-645A-B51B-35682C05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61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D3AB93-19DD-A16E-AB52-B81F65930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26FF6D9-6141-EC98-C6FB-79B8BA792D1D}"/>
              </a:ext>
            </a:extLst>
          </p:cNvPr>
          <p:cNvSpPr txBox="1"/>
          <p:nvPr/>
        </p:nvSpPr>
        <p:spPr>
          <a:xfrm>
            <a:off x="1868557" y="387047"/>
            <a:ext cx="6930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Het </a:t>
            </a:r>
            <a:r>
              <a:rPr lang="nl-NL" sz="4000" b="1" dirty="0" err="1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SPOtlight</a:t>
            </a:r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project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7EBC2E2-807C-E063-A67C-74042985E5B5}"/>
              </a:ext>
            </a:extLst>
          </p:cNvPr>
          <p:cNvSpPr txBox="1"/>
          <p:nvPr/>
        </p:nvSpPr>
        <p:spPr>
          <a:xfrm>
            <a:off x="1916825" y="1307320"/>
            <a:ext cx="6754735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25204F"/>
                </a:solidFill>
              </a:rPr>
              <a:t>Samenwerking tussen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Steunpunt Passend Onderwijs </a:t>
            </a:r>
            <a:r>
              <a:rPr lang="nl-NL" sz="1600" dirty="0">
                <a:solidFill>
                  <a:srgbClr val="25204F"/>
                </a:solidFill>
              </a:rPr>
              <a:t>en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Saxion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err="1">
                <a:solidFill>
                  <a:srgbClr val="25204F"/>
                </a:solidFill>
              </a:rPr>
              <a:t>SPOtlight</a:t>
            </a:r>
            <a:r>
              <a:rPr lang="nl-NL" sz="1600" dirty="0">
                <a:solidFill>
                  <a:srgbClr val="25204F"/>
                </a:solidFill>
              </a:rPr>
              <a:t>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werkbezoeken</a:t>
            </a:r>
            <a:r>
              <a:rPr lang="nl-NL" sz="1600" dirty="0">
                <a:solidFill>
                  <a:srgbClr val="25204F"/>
                </a:solidFill>
              </a:rPr>
              <a:t> van maart 2023 tot maart 2026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15 scholen</a:t>
            </a:r>
            <a:r>
              <a:rPr lang="nl-NL" sz="1600" dirty="0">
                <a:solidFill>
                  <a:srgbClr val="25204F"/>
                </a:solidFill>
              </a:rPr>
              <a:t>: 8 PO en 7 VO uit heel Nederland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3</a:t>
            </a:r>
            <a:r>
              <a:rPr lang="nl-NL" sz="1600" dirty="0">
                <a:solidFill>
                  <a:srgbClr val="25204F"/>
                </a:solidFill>
              </a:rPr>
              <a:t>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samenwerkingsverbanden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Systematisch in kaart brengen wat de </a:t>
            </a:r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aanleiding</a:t>
            </a:r>
            <a:r>
              <a:rPr lang="nl-NL" sz="1600" dirty="0">
                <a:solidFill>
                  <a:srgbClr val="25204F"/>
                </a:solidFill>
              </a:rPr>
              <a:t>,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mechanismen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r>
              <a:rPr lang="nl-NL" sz="1600" dirty="0">
                <a:solidFill>
                  <a:srgbClr val="25204F"/>
                </a:solidFill>
              </a:rPr>
              <a:t>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uitkomsten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r>
              <a:rPr lang="nl-NL" sz="1600" dirty="0">
                <a:solidFill>
                  <a:srgbClr val="25204F"/>
                </a:solidFill>
              </a:rPr>
              <a:t>zijn per initiatief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Samenbrengen tot </a:t>
            </a:r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werkzame elementen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rgbClr val="EE6A29"/>
              </a:solidFill>
              <a:latin typeface="Oskar Two" panose="020B0803030000020004" pitchFamily="34" charset="0"/>
            </a:endParaRPr>
          </a:p>
          <a:p>
            <a:r>
              <a:rPr lang="nl-NL" sz="1600" dirty="0">
                <a:solidFill>
                  <a:srgbClr val="25204F"/>
                </a:solidFill>
              </a:rPr>
              <a:t>Het resultaat: </a:t>
            </a:r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Een reisgids naar inclusief onderwijs</a:t>
            </a:r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1762FAE-614F-A688-A106-5D92A7E5F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61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3B8639-E3EC-3DA1-019F-AEB255776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AAB5620-9175-BA6D-8344-08448D3D30E4}"/>
              </a:ext>
            </a:extLst>
          </p:cNvPr>
          <p:cNvSpPr txBox="1"/>
          <p:nvPr/>
        </p:nvSpPr>
        <p:spPr>
          <a:xfrm>
            <a:off x="1868557" y="387047"/>
            <a:ext cx="6930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Het </a:t>
            </a:r>
            <a:r>
              <a:rPr lang="nl-NL" sz="4000" b="1" dirty="0" err="1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SPOtlight</a:t>
            </a:r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project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BA5FCFE-39EA-AFA7-8551-03CAF303F79F}"/>
              </a:ext>
            </a:extLst>
          </p:cNvPr>
          <p:cNvSpPr txBox="1"/>
          <p:nvPr/>
        </p:nvSpPr>
        <p:spPr>
          <a:xfrm>
            <a:off x="1916825" y="1307320"/>
            <a:ext cx="6754735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Een reisgids naar inclusief onderwijs</a:t>
            </a:r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Routekaart</a:t>
            </a:r>
          </a:p>
          <a:p>
            <a:pPr marL="285750" indent="-285750">
              <a:buFontTx/>
              <a:buChar char="-"/>
            </a:pPr>
            <a:r>
              <a:rPr lang="nl-NL" sz="1600" dirty="0" err="1">
                <a:solidFill>
                  <a:srgbClr val="25204F"/>
                </a:solidFill>
              </a:rPr>
              <a:t>Onderzoekskader</a:t>
            </a:r>
            <a:r>
              <a:rPr lang="nl-NL" sz="1600" dirty="0">
                <a:solidFill>
                  <a:srgbClr val="25204F"/>
                </a:solidFill>
              </a:rPr>
              <a:t> met de Tool Inclusief Onderwijs in de </a:t>
            </a:r>
            <a:r>
              <a:rPr lang="nl-NL" sz="1600" dirty="0" err="1">
                <a:solidFill>
                  <a:srgbClr val="25204F"/>
                </a:solidFill>
              </a:rPr>
              <a:t>SPOtlight</a:t>
            </a:r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Inspirerende voorbeelden uit de praktijk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Paklijst voor de reis </a:t>
            </a:r>
            <a:r>
              <a:rPr lang="nl-NL" sz="1600" i="1" dirty="0">
                <a:solidFill>
                  <a:srgbClr val="25204F"/>
                </a:solidFill>
              </a:rPr>
              <a:t>(bonus: wetenschappelijk onderbouwd)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Aanvullende oriëntatiepunten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(Reis)Adviezen voor onderweg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Tx/>
              <a:buChar char="-"/>
            </a:pPr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1999B8F-86FC-F340-4C40-548B71511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9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9DFF82-55C9-399A-E103-7F72CFB69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50BE5B6C-0AEB-2A1C-6C5C-298C1AE71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B5454686-8F1D-9863-6635-9A1FCE0F5197}"/>
              </a:ext>
            </a:extLst>
          </p:cNvPr>
          <p:cNvSpPr txBox="1"/>
          <p:nvPr/>
        </p:nvSpPr>
        <p:spPr>
          <a:xfrm>
            <a:off x="3796425" y="1134488"/>
            <a:ext cx="49767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Stip op de horizon = Inclusief onderwijs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Drie verschillende routes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Groepsarrangementen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Scholencollectief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Inclusie aan de voorkant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Ondersteuning vanuit samenwerkingsverbanden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r>
              <a:rPr lang="nl-NL" sz="1600" dirty="0">
                <a:solidFill>
                  <a:srgbClr val="25204F"/>
                </a:solidFill>
              </a:rPr>
              <a:t>Wisselen van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route </a:t>
            </a:r>
            <a:r>
              <a:rPr lang="nl-NL" sz="1600" dirty="0">
                <a:solidFill>
                  <a:srgbClr val="25204F"/>
                </a:solidFill>
              </a:rPr>
              <a:t>tijdens de reis is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mogelijk</a:t>
            </a:r>
            <a:endParaRPr lang="en-NL" dirty="0">
              <a:latin typeface="Oskar Two" panose="020B08030300000200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78F6DC0-EE01-A25A-7184-3FAFEB4718B4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Routekaart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legenda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23EE646F-96F4-088D-3DBC-2D72305C8B29}"/>
              </a:ext>
            </a:extLst>
          </p:cNvPr>
          <p:cNvSpPr/>
          <p:nvPr/>
        </p:nvSpPr>
        <p:spPr>
          <a:xfrm>
            <a:off x="4956372" y="3384961"/>
            <a:ext cx="2656839" cy="75683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19B81"/>
                </a:solidFill>
                <a:latin typeface="Oskar Two" panose="020B0803030000020004" pitchFamily="34" charset="0"/>
              </a:rPr>
              <a:t>Uitnodiging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Nieuwe routes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ontdekken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en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noteren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op de kaart</a:t>
            </a:r>
            <a:endParaRPr lang="en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5716496-84BF-3088-1C7E-C6B6A695A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3556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1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1069BC-A689-A889-71CE-398E616E0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9B370EE-6950-D1F1-A3E2-ACC3D5B277D9}"/>
              </a:ext>
            </a:extLst>
          </p:cNvPr>
          <p:cNvSpPr txBox="1"/>
          <p:nvPr/>
        </p:nvSpPr>
        <p:spPr>
          <a:xfrm>
            <a:off x="1371601" y="3870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Routes voor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inclusiever onderwijs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F38758A-FC96-5A9E-B091-A04EEA3F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7A6994E-40DC-935F-5AD7-885C0A5CA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335" y="2248287"/>
            <a:ext cx="2701087" cy="923875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94505F5C-9E3C-CB00-695D-6CFF8F045336}"/>
              </a:ext>
            </a:extLst>
          </p:cNvPr>
          <p:cNvSpPr/>
          <p:nvPr/>
        </p:nvSpPr>
        <p:spPr>
          <a:xfrm>
            <a:off x="5100321" y="1651090"/>
            <a:ext cx="3535679" cy="211827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Op </a:t>
            </a:r>
            <a:r>
              <a:rPr lang="nl-NL" sz="1600" b="1" dirty="0">
                <a:solidFill>
                  <a:srgbClr val="25204F"/>
                </a:solidFill>
              </a:rPr>
              <a:t>klas</a:t>
            </a:r>
            <a:r>
              <a:rPr lang="nl-NL" sz="1600" dirty="0">
                <a:solidFill>
                  <a:srgbClr val="25204F"/>
                </a:solidFill>
              </a:rPr>
              <a:t>- of </a:t>
            </a:r>
            <a:r>
              <a:rPr lang="nl-NL" sz="1600" b="1" dirty="0">
                <a:solidFill>
                  <a:srgbClr val="25204F"/>
                </a:solidFill>
              </a:rPr>
              <a:t>groepsniveau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Aanpassingen</a:t>
            </a:r>
            <a:r>
              <a:rPr lang="nl-NL" sz="1600" dirty="0">
                <a:solidFill>
                  <a:srgbClr val="25204F"/>
                </a:solidFill>
              </a:rPr>
              <a:t> deelname reguliere onderwijs</a:t>
            </a:r>
          </a:p>
          <a:p>
            <a:pPr marL="628650" lvl="1" indent="-285750">
              <a:buFontTx/>
              <a:buChar char="-"/>
            </a:pPr>
            <a:r>
              <a:rPr lang="nl-NL" sz="1400" dirty="0">
                <a:solidFill>
                  <a:srgbClr val="25204F"/>
                </a:solidFill>
              </a:rPr>
              <a:t>Minder prikkels</a:t>
            </a:r>
          </a:p>
          <a:p>
            <a:pPr marL="628650" lvl="1" indent="-285750">
              <a:buFontTx/>
              <a:buChar char="-"/>
            </a:pPr>
            <a:r>
              <a:rPr lang="nl-NL" sz="1400" dirty="0">
                <a:solidFill>
                  <a:srgbClr val="25204F"/>
                </a:solidFill>
              </a:rPr>
              <a:t>Meer structuur met ondersteuning</a:t>
            </a:r>
          </a:p>
          <a:p>
            <a:pPr marL="628650" lvl="1" indent="-285750">
              <a:buFontTx/>
              <a:buChar char="-"/>
            </a:pPr>
            <a:r>
              <a:rPr lang="nl-NL" sz="1400" dirty="0">
                <a:solidFill>
                  <a:srgbClr val="25204F"/>
                </a:solidFill>
              </a:rPr>
              <a:t>Aangepaste roosters; kortere school- of lestijden</a:t>
            </a:r>
          </a:p>
        </p:txBody>
      </p:sp>
    </p:spTree>
    <p:extLst>
      <p:ext uri="{BB962C8B-B14F-4D97-AF65-F5344CB8AC3E}">
        <p14:creationId xmlns:p14="http://schemas.microsoft.com/office/powerpoint/2010/main" val="345408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50351-FC54-5F5A-78CA-9C12B791C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6D4E686-EEC2-6880-60EF-590ED61A83F2}"/>
              </a:ext>
            </a:extLst>
          </p:cNvPr>
          <p:cNvSpPr txBox="1"/>
          <p:nvPr/>
        </p:nvSpPr>
        <p:spPr>
          <a:xfrm>
            <a:off x="1371601" y="3870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Routes voor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inclusiever onderwijs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C4C12A3-75B9-C905-9D9E-7230AA7B0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A670017-751B-026D-F40C-76BE29AE44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06600" y="2174392"/>
            <a:ext cx="2453381" cy="1018922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D95A314-05EB-244E-0C3E-F8DB1FDB81CA}"/>
              </a:ext>
            </a:extLst>
          </p:cNvPr>
          <p:cNvSpPr/>
          <p:nvPr/>
        </p:nvSpPr>
        <p:spPr>
          <a:xfrm>
            <a:off x="5100321" y="1651090"/>
            <a:ext cx="3535679" cy="211827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Twee</a:t>
            </a:r>
            <a:r>
              <a:rPr lang="nl-NL" sz="1600" dirty="0">
                <a:solidFill>
                  <a:srgbClr val="25204F"/>
                </a:solidFill>
              </a:rPr>
              <a:t> of meerdere </a:t>
            </a:r>
            <a:r>
              <a:rPr lang="nl-NL" sz="1600" b="1" dirty="0">
                <a:solidFill>
                  <a:srgbClr val="25204F"/>
                </a:solidFill>
              </a:rPr>
              <a:t>scholen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School-in-school-model </a:t>
            </a:r>
            <a:r>
              <a:rPr lang="nl-NL" sz="1600" dirty="0">
                <a:solidFill>
                  <a:srgbClr val="25204F"/>
                </a:solidFill>
              </a:rPr>
              <a:t>of </a:t>
            </a:r>
            <a:r>
              <a:rPr lang="nl-NL" sz="1600" b="1" dirty="0">
                <a:solidFill>
                  <a:srgbClr val="25204F"/>
                </a:solidFill>
              </a:rPr>
              <a:t>geïntegreerd</a:t>
            </a:r>
            <a:r>
              <a:rPr lang="nl-NL" sz="1600" dirty="0">
                <a:solidFill>
                  <a:srgbClr val="25204F"/>
                </a:solidFill>
              </a:rPr>
              <a:t> </a:t>
            </a:r>
            <a:r>
              <a:rPr lang="nl-NL" sz="1600" b="1" dirty="0">
                <a:solidFill>
                  <a:srgbClr val="25204F"/>
                </a:solidFill>
              </a:rPr>
              <a:t>onderwijscentrum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Intensieve samenwerking </a:t>
            </a:r>
            <a:r>
              <a:rPr lang="nl-NL" sz="1600" dirty="0">
                <a:solidFill>
                  <a:srgbClr val="25204F"/>
                </a:solidFill>
              </a:rPr>
              <a:t>tussen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Veel aandacht en ruimte voor </a:t>
            </a:r>
            <a:r>
              <a:rPr lang="nl-NL" sz="1600" b="1" dirty="0">
                <a:solidFill>
                  <a:srgbClr val="25204F"/>
                </a:solidFill>
              </a:rPr>
              <a:t>differentiatiemogelijkheden</a:t>
            </a:r>
            <a:endParaRPr lang="nl-NL" sz="1400" dirty="0">
              <a:solidFill>
                <a:srgbClr val="2520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4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730BEB-35AD-D934-3883-3EE2E8DAC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D32424F5-A896-A8BA-5F9F-9C7AD074A354}"/>
              </a:ext>
            </a:extLst>
          </p:cNvPr>
          <p:cNvSpPr txBox="1"/>
          <p:nvPr/>
        </p:nvSpPr>
        <p:spPr>
          <a:xfrm>
            <a:off x="1371601" y="3870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Routes voor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inclusiever onderwijs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E7E045C-F967-BD9D-1AB1-D6FD21EF7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2AE0A71-8F60-DC5E-D2F4-51455B58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66884" y="2248287"/>
            <a:ext cx="2473989" cy="923875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13675AC2-24E1-057B-B1EB-68BB828788A4}"/>
              </a:ext>
            </a:extLst>
          </p:cNvPr>
          <p:cNvSpPr/>
          <p:nvPr/>
        </p:nvSpPr>
        <p:spPr>
          <a:xfrm>
            <a:off x="5100321" y="1651090"/>
            <a:ext cx="3535679" cy="211827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Ondersteuning op de </a:t>
            </a:r>
            <a:r>
              <a:rPr lang="nl-NL" sz="1600" b="1" dirty="0">
                <a:solidFill>
                  <a:srgbClr val="25204F"/>
                </a:solidFill>
              </a:rPr>
              <a:t>groep </a:t>
            </a:r>
            <a:r>
              <a:rPr lang="nl-NL" sz="1600" dirty="0">
                <a:solidFill>
                  <a:srgbClr val="25204F"/>
                </a:solidFill>
              </a:rPr>
              <a:t>of in de </a:t>
            </a:r>
            <a:r>
              <a:rPr lang="nl-NL" sz="1600" b="1" dirty="0">
                <a:solidFill>
                  <a:srgbClr val="25204F"/>
                </a:solidFill>
              </a:rPr>
              <a:t>klas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Voor </a:t>
            </a:r>
            <a:r>
              <a:rPr lang="nl-NL" sz="1600" b="1" dirty="0">
                <a:solidFill>
                  <a:srgbClr val="25204F"/>
                </a:solidFill>
              </a:rPr>
              <a:t>leerlingen</a:t>
            </a:r>
            <a:r>
              <a:rPr lang="nl-NL" sz="1600" dirty="0">
                <a:solidFill>
                  <a:srgbClr val="25204F"/>
                </a:solidFill>
              </a:rPr>
              <a:t> en </a:t>
            </a:r>
            <a:r>
              <a:rPr lang="nl-NL" sz="1600" b="1" dirty="0">
                <a:solidFill>
                  <a:srgbClr val="25204F"/>
                </a:solidFill>
              </a:rPr>
              <a:t>leraren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Meer </a:t>
            </a:r>
            <a:r>
              <a:rPr lang="nl-NL" sz="1600" b="1" dirty="0">
                <a:solidFill>
                  <a:srgbClr val="25204F"/>
                </a:solidFill>
              </a:rPr>
              <a:t>professionals</a:t>
            </a:r>
            <a:r>
              <a:rPr lang="nl-NL" sz="1600" dirty="0">
                <a:solidFill>
                  <a:srgbClr val="25204F"/>
                </a:solidFill>
              </a:rPr>
              <a:t> in de klas</a:t>
            </a:r>
            <a:endParaRPr lang="nl-NL" sz="1400" dirty="0">
              <a:solidFill>
                <a:srgbClr val="2520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0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453DE-9D29-02C2-6351-88476169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D21AA26E-A3E8-8859-9801-09EB80530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88C0FF0-E070-4D49-CB2B-06ADEC983B2B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Routekaart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67A2CBF-71FA-9C37-6A0E-645883188FD3}"/>
              </a:ext>
            </a:extLst>
          </p:cNvPr>
          <p:cNvSpPr txBox="1"/>
          <p:nvPr/>
        </p:nvSpPr>
        <p:spPr>
          <a:xfrm>
            <a:off x="3796425" y="1134488"/>
            <a:ext cx="4976735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route hebben jullie al 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genomen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?</a:t>
            </a:r>
          </a:p>
          <a:p>
            <a:endParaRPr lang="nl-NL" sz="20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route 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past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 bij jullie?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93F3B19-8F63-065D-3A9B-8A275627C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3556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535BC1-05BC-6DB8-0481-E62DB4809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228B707-A210-41C9-E3ED-A61C54BA16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B86D785-90C8-29CB-5BC4-4FF1DB96C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40A0D8D-F19B-76C3-A344-3DE876EDB697}"/>
              </a:ext>
            </a:extLst>
          </p:cNvPr>
          <p:cNvSpPr txBox="1"/>
          <p:nvPr/>
        </p:nvSpPr>
        <p:spPr>
          <a:xfrm>
            <a:off x="3796425" y="1134488"/>
            <a:ext cx="4976735" cy="183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Goed voorbereid op reis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Compacter dan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Index voor Inclusie </a:t>
            </a:r>
            <a:r>
              <a:rPr lang="nl-NL" sz="1200" dirty="0">
                <a:solidFill>
                  <a:srgbClr val="25204F"/>
                </a:solidFill>
              </a:rPr>
              <a:t>(</a:t>
            </a:r>
            <a:r>
              <a:rPr lang="nl-NL" sz="1200" dirty="0" err="1">
                <a:solidFill>
                  <a:srgbClr val="25204F"/>
                </a:solidFill>
              </a:rPr>
              <a:t>Booth</a:t>
            </a:r>
            <a:r>
              <a:rPr lang="nl-NL" sz="1200" dirty="0">
                <a:solidFill>
                  <a:srgbClr val="25204F"/>
                </a:solidFill>
              </a:rPr>
              <a:t> &amp; Ainscow, 2002)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Biedt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houvast</a:t>
            </a:r>
            <a:r>
              <a:rPr lang="nl-NL" sz="1600" dirty="0">
                <a:solidFill>
                  <a:srgbClr val="25204F"/>
                </a:solidFill>
              </a:rPr>
              <a:t> en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oriëntatiepunten</a:t>
            </a:r>
            <a:r>
              <a:rPr lang="nl-NL" sz="1600" dirty="0">
                <a:solidFill>
                  <a:srgbClr val="25204F"/>
                </a:solidFill>
              </a:rPr>
              <a:t> 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90A884D-AF1B-FD50-32B4-70CB226A7BB7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277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C87EF-1FBC-FC01-B412-3F2FCF641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3A7333FD-6840-9223-F75A-6F9CBD2C33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0C82623-06E6-0F20-05F7-EDCD15688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65EFDE26-629D-D260-2DEC-06EDF285CF5C}"/>
              </a:ext>
            </a:extLst>
          </p:cNvPr>
          <p:cNvSpPr txBox="1"/>
          <p:nvPr/>
        </p:nvSpPr>
        <p:spPr>
          <a:xfrm>
            <a:off x="3796425" y="1134488"/>
            <a:ext cx="4976735" cy="307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Visie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Visie is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expliciet</a:t>
            </a:r>
            <a:r>
              <a:rPr lang="nl-NL" sz="1600" dirty="0">
                <a:solidFill>
                  <a:srgbClr val="25204F"/>
                </a:solidFill>
              </a:rPr>
              <a:t> en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breed gedragen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Zichtbaar</a:t>
            </a:r>
            <a:r>
              <a:rPr lang="nl-NL" sz="1600" dirty="0">
                <a:solidFill>
                  <a:srgbClr val="25204F"/>
                </a:solidFill>
              </a:rPr>
              <a:t> posters met inclusieve normen en waarden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Naleven </a:t>
            </a:r>
            <a:r>
              <a:rPr lang="nl-NL" sz="1600" dirty="0">
                <a:solidFill>
                  <a:srgbClr val="25204F"/>
                </a:solidFill>
              </a:rPr>
              <a:t>door elke (school)professional</a:t>
            </a:r>
            <a:endParaRPr lang="nl-NL" sz="16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Aanspreken</a:t>
            </a:r>
            <a:r>
              <a:rPr lang="nl-NL" sz="1600" dirty="0">
                <a:solidFill>
                  <a:srgbClr val="25204F"/>
                </a:solidFill>
              </a:rPr>
              <a:t> en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bespreekbaar</a:t>
            </a:r>
            <a:r>
              <a:rPr lang="nl-NL" sz="1600" dirty="0">
                <a:solidFill>
                  <a:srgbClr val="25204F"/>
                </a:solidFill>
              </a:rPr>
              <a:t> maken wanneer er wordt afgeweken van de visie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Onderdeel van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personeelsbeleid</a:t>
            </a:r>
          </a:p>
          <a:p>
            <a:r>
              <a:rPr lang="nl-NL" sz="1600" dirty="0">
                <a:solidFill>
                  <a:srgbClr val="25204F"/>
                </a:solidFill>
              </a:rPr>
              <a:t>      </a:t>
            </a:r>
            <a:r>
              <a:rPr lang="nl-NL" sz="1400" i="1" dirty="0">
                <a:solidFill>
                  <a:srgbClr val="EE6A29"/>
                </a:solidFill>
              </a:rPr>
              <a:t>Visie niet te dragen? ‘Vertrek’ naar andere locatie </a:t>
            </a:r>
            <a:br>
              <a:rPr lang="nl-NL" sz="1400" i="1" dirty="0">
                <a:solidFill>
                  <a:srgbClr val="EE6A29"/>
                </a:solidFill>
              </a:rPr>
            </a:br>
            <a:r>
              <a:rPr lang="nl-NL" sz="1400" i="1" dirty="0">
                <a:solidFill>
                  <a:srgbClr val="EE6A29"/>
                </a:solidFill>
              </a:rPr>
              <a:t>       binnen bestuur of SWV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Gedeelde verantwoordelijkheid</a:t>
            </a: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8D2D115-761C-0C0F-1FB7-0195FA9F2890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Graphic 2" descr="Postzegel met effen opvulling">
            <a:extLst>
              <a:ext uri="{FF2B5EF4-FFF2-40B4-BE49-F238E27FC236}">
                <a16:creationId xmlns:a16="http://schemas.microsoft.com/office/drawing/2014/main" id="{1BDF5F60-D383-4FD5-4782-0CDC6D501F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840" y="1105278"/>
            <a:ext cx="472440" cy="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30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1D0CC-A9AF-6AE6-B292-8AABF45A6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E0D5EBA-2CA6-DF9E-2859-F2CCEB6578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9E3F439-FFEF-4DB8-62A6-3CA8F2856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D6C8A58-2E4F-A5CE-FA42-BA793AF71AEF}"/>
              </a:ext>
            </a:extLst>
          </p:cNvPr>
          <p:cNvSpPr txBox="1"/>
          <p:nvPr/>
        </p:nvSpPr>
        <p:spPr>
          <a:xfrm>
            <a:off x="3796425" y="1134488"/>
            <a:ext cx="497673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Teamgevoel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Niet ‘ik’ maar ‘wij’ </a:t>
            </a:r>
          </a:p>
          <a:p>
            <a:r>
              <a:rPr lang="nl-NL" sz="1600" i="1" dirty="0">
                <a:solidFill>
                  <a:srgbClr val="EE6A29"/>
                </a:solidFill>
              </a:rPr>
              <a:t>      </a:t>
            </a:r>
            <a:r>
              <a:rPr lang="nl-NL" sz="1400" i="1" dirty="0">
                <a:solidFill>
                  <a:srgbClr val="EE6A29"/>
                </a:solidFill>
              </a:rPr>
              <a:t>Collectieve verantwoordelijkheid en geen individuele </a:t>
            </a:r>
            <a:br>
              <a:rPr lang="nl-NL" sz="1400" i="1" dirty="0">
                <a:solidFill>
                  <a:srgbClr val="EE6A29"/>
                </a:solidFill>
              </a:rPr>
            </a:br>
            <a:r>
              <a:rPr lang="nl-NL" sz="1400" i="1" dirty="0">
                <a:solidFill>
                  <a:srgbClr val="EE6A29"/>
                </a:solidFill>
              </a:rPr>
              <a:t>      ‘lasten’ maar gezamenlijke inzet en expertise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err="1">
                <a:solidFill>
                  <a:srgbClr val="25204F"/>
                </a:solidFill>
                <a:latin typeface="Oskar Two" panose="020B0803030000020004" pitchFamily="34" charset="0"/>
              </a:rPr>
              <a:t>Collective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teacher </a:t>
            </a:r>
            <a:r>
              <a:rPr lang="nl-NL" sz="1600" dirty="0" err="1">
                <a:solidFill>
                  <a:srgbClr val="25204F"/>
                </a:solidFill>
                <a:latin typeface="Oskar Two" panose="020B0803030000020004" pitchFamily="34" charset="0"/>
              </a:rPr>
              <a:t>efficacy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</a:p>
          <a:p>
            <a:r>
              <a:rPr lang="nl-NL" sz="1600" i="1" dirty="0">
                <a:solidFill>
                  <a:srgbClr val="25204F"/>
                </a:solidFill>
                <a:latin typeface="Oskar Two" panose="020B0803030000020004" pitchFamily="34" charset="0"/>
              </a:rPr>
              <a:t>       </a:t>
            </a:r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Positieve effecten op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 err="1">
                <a:solidFill>
                  <a:srgbClr val="EE6A29"/>
                </a:solidFill>
              </a:rPr>
              <a:t>Self-efficacy</a:t>
            </a:r>
            <a:endParaRPr lang="nl-NL" sz="1400" i="1" dirty="0">
              <a:solidFill>
                <a:srgbClr val="EE6A29"/>
              </a:solidFill>
            </a:endParaRP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Werkgeluk en tevredenheid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Vertrouwen bij uitdagingen</a:t>
            </a:r>
            <a:endParaRPr lang="nl-NL" sz="14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Lerend </a:t>
            </a:r>
            <a:r>
              <a:rPr lang="nl-NL" sz="1600" dirty="0">
                <a:solidFill>
                  <a:srgbClr val="25204F"/>
                </a:solidFill>
              </a:rPr>
              <a:t>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veilig teamklimaat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Samen leren </a:t>
            </a:r>
            <a:r>
              <a:rPr lang="nl-NL" sz="1600" dirty="0">
                <a:solidFill>
                  <a:srgbClr val="25204F"/>
                </a:solidFill>
              </a:rPr>
              <a:t>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kennis uitwisselen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Proces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93C9B4A-BCB2-E567-115F-F85E3CB14DE6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Graphic 1" descr="Postzegel met effen opvulling">
            <a:extLst>
              <a:ext uri="{FF2B5EF4-FFF2-40B4-BE49-F238E27FC236}">
                <a16:creationId xmlns:a16="http://schemas.microsoft.com/office/drawing/2014/main" id="{219AC88F-0AB5-FF4A-2C8E-5A0C945AB0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840" y="1577718"/>
            <a:ext cx="472440" cy="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1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13C153-2555-A240-186E-4C2BD24F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CE0945F-EE8B-E32B-497A-2944026889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343A39E-E278-68B9-FDE2-355E40974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7FBC60B-537F-F142-9210-29912263CA85}"/>
              </a:ext>
            </a:extLst>
          </p:cNvPr>
          <p:cNvSpPr txBox="1"/>
          <p:nvPr/>
        </p:nvSpPr>
        <p:spPr>
          <a:xfrm>
            <a:off x="3796425" y="1134488"/>
            <a:ext cx="4976735" cy="359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Professionalisering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Informeel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Uitwisseling van kennis en ervaring binnen eigen team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Les- of werkbezoeken binnen eigen bestuur of SWV; zowel reguliere als speciale settingen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Werkgeluk en tevredenheid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Vertrouwen bij uitdagingen</a:t>
            </a:r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Formeel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400" i="1" dirty="0">
                <a:solidFill>
                  <a:srgbClr val="EE6A29"/>
                </a:solidFill>
              </a:rPr>
              <a:t>Trainingen, workshops en voorlichting; inhoudelijke kennis als methodes vb. “Geef mij de vijf”</a:t>
            </a:r>
          </a:p>
          <a:p>
            <a:endParaRPr lang="nl-NL" sz="16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Expertise </a:t>
            </a:r>
            <a:r>
              <a:rPr lang="nl-NL" sz="1600" dirty="0">
                <a:solidFill>
                  <a:srgbClr val="25204F"/>
                </a:solidFill>
              </a:rPr>
              <a:t>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professionalisering </a:t>
            </a:r>
            <a:r>
              <a:rPr lang="nl-NL" sz="1600" dirty="0">
                <a:solidFill>
                  <a:srgbClr val="25204F"/>
                </a:solidFill>
              </a:rPr>
              <a:t>ophalen bij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samenwerkingsverband</a:t>
            </a:r>
            <a:r>
              <a:rPr lang="nl-NL" sz="1600" dirty="0">
                <a:solidFill>
                  <a:srgbClr val="25204F"/>
                </a:solidFill>
              </a:rPr>
              <a:t>,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andere scholen </a:t>
            </a:r>
            <a:r>
              <a:rPr lang="nl-NL" sz="1600" dirty="0">
                <a:solidFill>
                  <a:srgbClr val="25204F"/>
                </a:solidFill>
              </a:rPr>
              <a:t>en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partners</a:t>
            </a: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511D219-E684-5F11-185B-DCEAE76E27FA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Graphic 2" descr="Postzegel met effen opvulling">
            <a:extLst>
              <a:ext uri="{FF2B5EF4-FFF2-40B4-BE49-F238E27FC236}">
                <a16:creationId xmlns:a16="http://schemas.microsoft.com/office/drawing/2014/main" id="{40F6ED92-17E9-1947-2799-7EE79FE76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840" y="2039998"/>
            <a:ext cx="472440" cy="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08BF34-BADE-184B-4DB3-DB9238972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5C886352-BC98-6EAF-B50B-5252CE1D73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8544AFD-FE7A-2152-7364-E67A4BF7D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71BA11F-62BB-9021-7888-F3C3706E70E9}"/>
              </a:ext>
            </a:extLst>
          </p:cNvPr>
          <p:cNvSpPr txBox="1"/>
          <p:nvPr/>
        </p:nvSpPr>
        <p:spPr>
          <a:xfrm>
            <a:off x="3796425" y="1134488"/>
            <a:ext cx="52815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Lef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Voorwaardelijk</a:t>
            </a:r>
            <a:r>
              <a:rPr lang="nl-NL" sz="1600" dirty="0">
                <a:solidFill>
                  <a:srgbClr val="25204F"/>
                </a:solidFill>
              </a:rPr>
              <a:t> aspect volgens onderzoek</a:t>
            </a:r>
            <a:endParaRPr lang="nl-NL" sz="16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Loslaten</a:t>
            </a:r>
            <a:r>
              <a:rPr lang="nl-NL" sz="1600" dirty="0">
                <a:solidFill>
                  <a:srgbClr val="25204F"/>
                </a:solidFill>
              </a:rPr>
              <a:t> van traditionele onderwijskaders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i="1" dirty="0">
                <a:solidFill>
                  <a:srgbClr val="EE6A29"/>
                </a:solidFill>
              </a:rPr>
              <a:t>Inclusief onderwijs vraagt om </a:t>
            </a:r>
            <a:br>
              <a:rPr lang="nl-NL" sz="1600" i="1" dirty="0">
                <a:solidFill>
                  <a:srgbClr val="EE6A29"/>
                </a:solidFill>
              </a:rPr>
            </a:br>
            <a:r>
              <a:rPr lang="nl-NL" sz="1600" i="1" dirty="0">
                <a:solidFill>
                  <a:srgbClr val="EE6A29"/>
                </a:solidFill>
                <a:latin typeface="Oskar Two" panose="020B0803030000020004" pitchFamily="34" charset="0"/>
              </a:rPr>
              <a:t>anders organiseren van onderwijs</a:t>
            </a:r>
            <a:endParaRPr lang="nl-NL" sz="1600" i="1" dirty="0">
              <a:solidFill>
                <a:srgbClr val="EE6A29"/>
              </a:solidFill>
            </a:endParaRP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i="1" dirty="0">
                <a:solidFill>
                  <a:srgbClr val="EE6A29"/>
                </a:solidFill>
              </a:rPr>
              <a:t>Doorbreek één-leraar-één-klas model</a:t>
            </a:r>
            <a:endParaRPr lang="nl-NL" sz="1400" i="1" dirty="0">
              <a:solidFill>
                <a:srgbClr val="019B8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Durf </a:t>
            </a:r>
            <a:r>
              <a:rPr lang="nl-NL" sz="1600" dirty="0">
                <a:solidFill>
                  <a:srgbClr val="25204F"/>
                </a:solidFill>
              </a:rPr>
              <a:t>te starten, ook als nog niet alles is uitgestippeld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8526144-0DF6-F79B-63E8-15688462C605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Graphic 2" descr="Postzegel met effen opvulling">
            <a:extLst>
              <a:ext uri="{FF2B5EF4-FFF2-40B4-BE49-F238E27FC236}">
                <a16:creationId xmlns:a16="http://schemas.microsoft.com/office/drawing/2014/main" id="{A63880F6-8C5C-B0ED-707A-536B5EFA9B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840" y="2481958"/>
            <a:ext cx="472440" cy="472440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88C0DB25-BB3F-CE7B-6A5E-B891ECF1974D}"/>
              </a:ext>
            </a:extLst>
          </p:cNvPr>
          <p:cNvSpPr/>
          <p:nvPr/>
        </p:nvSpPr>
        <p:spPr>
          <a:xfrm>
            <a:off x="3796425" y="3384961"/>
            <a:ext cx="5098655" cy="75683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 err="1">
                <a:solidFill>
                  <a:srgbClr val="019B81"/>
                </a:solidFill>
                <a:latin typeface="Oskar Two" panose="020B0803030000020004" pitchFamily="34" charset="0"/>
              </a:rPr>
              <a:t>Inspriratie</a:t>
            </a:r>
            <a:endParaRPr lang="nl-NL" sz="1400" dirty="0">
              <a:solidFill>
                <a:srgbClr val="019B81"/>
              </a:solidFill>
              <a:latin typeface="Oskar Two" panose="020B0803030000020004" pitchFamily="34" charset="0"/>
            </a:endParaRP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Teamgericht organiseren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-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r>
              <a:rPr lang="nl-NL" sz="1400" dirty="0" err="1">
                <a:solidFill>
                  <a:srgbClr val="25204F"/>
                </a:solidFill>
                <a:latin typeface="Oskar Two" panose="020B0803030000020004" pitchFamily="34" charset="0"/>
              </a:rPr>
              <a:t>collective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teacher </a:t>
            </a:r>
            <a:r>
              <a:rPr lang="nl-NL" sz="1400" dirty="0" err="1">
                <a:solidFill>
                  <a:srgbClr val="25204F"/>
                </a:solidFill>
                <a:latin typeface="Oskar Two" panose="020B0803030000020004" pitchFamily="34" charset="0"/>
              </a:rPr>
              <a:t>efficacy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-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symbiose trajecten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-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doorstroommodellen</a:t>
            </a:r>
            <a:endParaRPr lang="en-NL" dirty="0">
              <a:solidFill>
                <a:srgbClr val="25204F"/>
              </a:solidFill>
              <a:latin typeface="Oskar Two" panose="020B080303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8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8A252-42A3-BF62-9281-79BF1B3BF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B073D34-4E1F-731A-EF4C-DAA6092A58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3FF4A63-4EAE-27A7-1907-610080892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5BE6EA55-C8E7-54BE-337D-D33B039D6C03}"/>
              </a:ext>
            </a:extLst>
          </p:cNvPr>
          <p:cNvSpPr txBox="1"/>
          <p:nvPr/>
        </p:nvSpPr>
        <p:spPr>
          <a:xfrm>
            <a:off x="3796425" y="1134488"/>
            <a:ext cx="4976735" cy="2331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Klein beginnen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Duurzame inclusie =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gefaseerde opbouw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Stapsgewijze samenwerking</a:t>
            </a:r>
          </a:p>
          <a:p>
            <a:r>
              <a:rPr lang="nl-NL" sz="1600" i="1" dirty="0">
                <a:solidFill>
                  <a:srgbClr val="EE6A29"/>
                </a:solidFill>
              </a:rPr>
              <a:t>      Ook bij fusies </a:t>
            </a:r>
            <a:r>
              <a:rPr lang="nl-NL" sz="1600" i="1" dirty="0">
                <a:solidFill>
                  <a:srgbClr val="EE6A29"/>
                </a:solidFill>
                <a:sym typeface="Wingdings" panose="05000000000000000000" pitchFamily="2" charset="2"/>
              </a:rPr>
              <a:t> Heb elkaar </a:t>
            </a:r>
            <a:r>
              <a:rPr lang="nl-NL" sz="1600" i="1" u="sng" dirty="0">
                <a:solidFill>
                  <a:srgbClr val="EE6A29"/>
                </a:solidFill>
                <a:sym typeface="Wingdings" panose="05000000000000000000" pitchFamily="2" charset="2"/>
              </a:rPr>
              <a:t>vooraf</a:t>
            </a:r>
            <a:r>
              <a:rPr lang="nl-NL" sz="1600" i="1" dirty="0">
                <a:solidFill>
                  <a:srgbClr val="EE6A29"/>
                </a:solidFill>
                <a:sym typeface="Wingdings" panose="05000000000000000000" pitchFamily="2" charset="2"/>
              </a:rPr>
              <a:t> al nodig </a:t>
            </a:r>
            <a:endParaRPr lang="nl-NL" sz="16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Gezamenlijk</a:t>
            </a:r>
            <a:r>
              <a:rPr lang="nl-NL" sz="1600" dirty="0">
                <a:solidFill>
                  <a:srgbClr val="25204F"/>
                </a:solidFill>
              </a:rPr>
              <a:t> (per bouw/vakgroep) een deel van het curriculum of leeromgeving ontwerpen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Olievlek ‘effect’</a:t>
            </a: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AEE7072-1A0E-977D-E885-837DF00DD132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Graphic 2" descr="Postzegel met effen opvulling">
            <a:extLst>
              <a:ext uri="{FF2B5EF4-FFF2-40B4-BE49-F238E27FC236}">
                <a16:creationId xmlns:a16="http://schemas.microsoft.com/office/drawing/2014/main" id="{EAB9A42A-ABD4-9225-B929-3D621439A8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760" y="2959478"/>
            <a:ext cx="472440" cy="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7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26A4C5-924A-25E8-E739-AD98EB2F4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9628FC8-71E7-BBF8-2B18-A27883ED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07BF1DA-CA1A-624C-3BE6-61C054C3A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79231A76-0863-2D46-2230-1E9036035E0F}"/>
              </a:ext>
            </a:extLst>
          </p:cNvPr>
          <p:cNvSpPr txBox="1"/>
          <p:nvPr/>
        </p:nvSpPr>
        <p:spPr>
          <a:xfrm>
            <a:off x="3796425" y="1134488"/>
            <a:ext cx="49767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Monitoring en bijsturen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Ondersteunt bij het ‘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samen op reis gaan</a:t>
            </a:r>
            <a:r>
              <a:rPr lang="nl-NL" sz="1600" dirty="0">
                <a:solidFill>
                  <a:srgbClr val="25204F"/>
                </a:solidFill>
              </a:rPr>
              <a:t>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Regelmatig reflecteren </a:t>
            </a:r>
            <a:r>
              <a:rPr lang="nl-NL" sz="1600" dirty="0">
                <a:solidFill>
                  <a:srgbClr val="25204F"/>
                </a:solidFill>
              </a:rPr>
              <a:t>en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bijstellen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Iedereen betrekken</a:t>
            </a:r>
          </a:p>
          <a:p>
            <a:r>
              <a:rPr lang="nl-NL" sz="1600" i="1" dirty="0">
                <a:solidFill>
                  <a:srgbClr val="EE6A29"/>
                </a:solidFill>
              </a:rPr>
              <a:t>      Leerlingen, leraren, ouders/verzorgers, buurtbewoners</a:t>
            </a:r>
            <a:endParaRPr lang="nl-NL" sz="1600" dirty="0">
              <a:solidFill>
                <a:srgbClr val="25204F"/>
              </a:solidFill>
              <a:latin typeface="Oskar Two" panose="020B08030300000200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50E00C9-A51F-1B4F-E1D6-01F749F4F86E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Graphic 2" descr="Postzegel met effen opvulling">
            <a:extLst>
              <a:ext uri="{FF2B5EF4-FFF2-40B4-BE49-F238E27FC236}">
                <a16:creationId xmlns:a16="http://schemas.microsoft.com/office/drawing/2014/main" id="{75305784-891C-17AE-86B5-66B940AB6E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840" y="3391278"/>
            <a:ext cx="472440" cy="472440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1695CC7C-0126-90EB-51A4-080EC4865F53}"/>
              </a:ext>
            </a:extLst>
          </p:cNvPr>
          <p:cNvSpPr/>
          <p:nvPr/>
        </p:nvSpPr>
        <p:spPr>
          <a:xfrm>
            <a:off x="4419990" y="3106888"/>
            <a:ext cx="4031855" cy="1058712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19B81"/>
                </a:solidFill>
                <a:latin typeface="Oskar Two" panose="020B0803030000020004" pitchFamily="34" charset="0"/>
              </a:rPr>
              <a:t>Waarom?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Tijdig evalueren = tijdig bijsturen 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Maakt evaluatie bij tegenslag onnodig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Betrokkenen worden mede-eigenaar van proces</a:t>
            </a:r>
            <a:endParaRPr lang="en-NL" sz="1400" dirty="0">
              <a:latin typeface="Oskar Two" panose="020B080303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13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70086C-0172-8FAD-66F9-10E15C005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BECF205-BB7F-41FB-FD95-1F4B77311C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26E9F6B-0941-4269-B047-C55A90FB1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5039361-CA04-05FD-2410-A7A8919BF567}"/>
              </a:ext>
            </a:extLst>
          </p:cNvPr>
          <p:cNvSpPr txBox="1"/>
          <p:nvPr/>
        </p:nvSpPr>
        <p:spPr>
          <a:xfrm>
            <a:off x="3796425" y="1134488"/>
            <a:ext cx="4976735" cy="2331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Bekostiging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Pionieren binnen bestaand stelsel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Complex</a:t>
            </a:r>
            <a:r>
              <a:rPr lang="nl-NL" sz="1600" dirty="0">
                <a:solidFill>
                  <a:srgbClr val="25204F"/>
                </a:solidFill>
              </a:rPr>
              <a:t>, maar belangrijk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Geld volgt inhoud</a:t>
            </a:r>
          </a:p>
          <a:p>
            <a:r>
              <a:rPr lang="nl-NL" sz="1600" i="1" dirty="0">
                <a:solidFill>
                  <a:srgbClr val="EE6A29"/>
                </a:solidFill>
              </a:rPr>
              <a:t>       Bepaal eerst </a:t>
            </a:r>
            <a:r>
              <a:rPr lang="nl-NL" sz="1600" i="1" dirty="0">
                <a:solidFill>
                  <a:srgbClr val="EE6A29"/>
                </a:solidFill>
                <a:latin typeface="Oskar Two" panose="020B0803030000020004" pitchFamily="34" charset="0"/>
              </a:rPr>
              <a:t>wat</a:t>
            </a:r>
            <a:r>
              <a:rPr lang="nl-NL" sz="1600" i="1" dirty="0">
                <a:solidFill>
                  <a:srgbClr val="EE6A29"/>
                </a:solidFill>
              </a:rPr>
              <a:t> en </a:t>
            </a:r>
            <a:r>
              <a:rPr lang="nl-NL" sz="1600" i="1" dirty="0">
                <a:solidFill>
                  <a:srgbClr val="EE6A29"/>
                </a:solidFill>
                <a:latin typeface="Oskar Two" panose="020B0803030000020004" pitchFamily="34" charset="0"/>
              </a:rPr>
              <a:t>waarom</a:t>
            </a:r>
            <a:r>
              <a:rPr lang="nl-NL" sz="1600" i="1" dirty="0">
                <a:solidFill>
                  <a:srgbClr val="EE6A29"/>
                </a:solidFill>
              </a:rPr>
              <a:t>, daarna pas </a:t>
            </a:r>
            <a:r>
              <a:rPr lang="nl-NL" sz="1600" i="1" dirty="0">
                <a:solidFill>
                  <a:srgbClr val="EE6A29"/>
                </a:solidFill>
                <a:latin typeface="Oskar Two" panose="020B0803030000020004" pitchFamily="34" charset="0"/>
              </a:rPr>
              <a:t>hoe</a:t>
            </a:r>
            <a:r>
              <a:rPr lang="nl-NL" sz="1600" i="1" dirty="0">
                <a:solidFill>
                  <a:srgbClr val="EE6A29"/>
                </a:solidFill>
              </a:rPr>
              <a:t> te</a:t>
            </a:r>
            <a:br>
              <a:rPr lang="nl-NL" sz="1600" i="1" dirty="0">
                <a:solidFill>
                  <a:srgbClr val="EE6A29"/>
                </a:solidFill>
              </a:rPr>
            </a:br>
            <a:r>
              <a:rPr lang="nl-NL" sz="1600" i="1" dirty="0">
                <a:solidFill>
                  <a:srgbClr val="EE6A29"/>
                </a:solidFill>
              </a:rPr>
              <a:t>       bekostigen </a:t>
            </a:r>
          </a:p>
          <a:p>
            <a:endParaRPr lang="nl-NL" sz="16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AB9450D-3148-C74F-B312-6AD4C3B73C76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3" name="Graphic 2" descr="Postzegel met effen opvulling">
            <a:extLst>
              <a:ext uri="{FF2B5EF4-FFF2-40B4-BE49-F238E27FC236}">
                <a16:creationId xmlns:a16="http://schemas.microsoft.com/office/drawing/2014/main" id="{6E5A08D0-E006-F050-54B8-1F21349D55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760" y="3867702"/>
            <a:ext cx="472440" cy="472440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8346C5E2-CE23-2C46-C221-95162AF3B7A4}"/>
              </a:ext>
            </a:extLst>
          </p:cNvPr>
          <p:cNvSpPr/>
          <p:nvPr/>
        </p:nvSpPr>
        <p:spPr>
          <a:xfrm>
            <a:off x="3845951" y="3101558"/>
            <a:ext cx="3200010" cy="1238584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19B81"/>
                </a:solidFill>
                <a:latin typeface="Oskar Two" panose="020B0803030000020004" pitchFamily="34" charset="0"/>
              </a:rPr>
              <a:t>Financiële adviezen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1)  Maak een business case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2) Maar meerjarige afspraken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3) Neem ook technische afspraken mee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4) Monitor en stuur bij </a:t>
            </a:r>
            <a:endParaRPr lang="en-NL" sz="1400" dirty="0">
              <a:latin typeface="Oskar Two" panose="020B0803030000020004" pitchFamily="34" charset="0"/>
            </a:endParaRPr>
          </a:p>
        </p:txBody>
      </p:sp>
      <p:sp>
        <p:nvSpPr>
          <p:cNvPr id="4" name="Pijl: gekromd links 3">
            <a:extLst>
              <a:ext uri="{FF2B5EF4-FFF2-40B4-BE49-F238E27FC236}">
                <a16:creationId xmlns:a16="http://schemas.microsoft.com/office/drawing/2014/main" id="{35542A13-C8A5-D59A-AFFC-C8550164CE60}"/>
              </a:ext>
            </a:extLst>
          </p:cNvPr>
          <p:cNvSpPr/>
          <p:nvPr/>
        </p:nvSpPr>
        <p:spPr>
          <a:xfrm rot="10601200" flipH="1">
            <a:off x="3036061" y="3533031"/>
            <a:ext cx="605783" cy="706920"/>
          </a:xfrm>
          <a:prstGeom prst="curvedLeftArrow">
            <a:avLst/>
          </a:prstGeom>
          <a:solidFill>
            <a:srgbClr val="019B81"/>
          </a:solidFill>
          <a:ln>
            <a:solidFill>
              <a:srgbClr val="2520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84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523C6-82CA-BB52-6083-54BDBDD12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9014BDB-C81F-8FD1-7422-2DF79CC9C4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863254D-5674-8CF5-ABA3-4D98E3777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DA0750E-C360-9F78-EC02-6E9484972601}"/>
              </a:ext>
            </a:extLst>
          </p:cNvPr>
          <p:cNvSpPr txBox="1"/>
          <p:nvPr/>
        </p:nvSpPr>
        <p:spPr>
          <a:xfrm>
            <a:off x="3796425" y="1134488"/>
            <a:ext cx="4976735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items van de paklijst hebben jullie ‘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voor elkaar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’?</a:t>
            </a:r>
          </a:p>
          <a:p>
            <a:endParaRPr lang="nl-NL" sz="20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items van de paklijst zou je de komende tijd 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aandacht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 willen geven?</a:t>
            </a:r>
          </a:p>
          <a:p>
            <a:pPr marL="685800" lvl="1" indent="-34290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Wat is nodig voor deze items?</a:t>
            </a:r>
          </a:p>
          <a:p>
            <a:pPr marL="685800" lvl="1" indent="-34290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Wie kan jullie daarbij helpen?</a:t>
            </a:r>
            <a:endParaRPr lang="nl-NL" sz="2000" dirty="0">
              <a:solidFill>
                <a:srgbClr val="25204F"/>
              </a:solidFill>
            </a:endParaRP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5D9E123-B60A-3D84-C173-CEBDDC666792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16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E0A15-3607-C726-297F-3E2DC47C1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5D3B5831-D843-5C26-E00C-F43EB3421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7A5AE6F-150B-CB23-3588-36B79FB815AC}"/>
              </a:ext>
            </a:extLst>
          </p:cNvPr>
          <p:cNvSpPr txBox="1"/>
          <p:nvPr/>
        </p:nvSpPr>
        <p:spPr>
          <a:xfrm>
            <a:off x="1868557" y="387047"/>
            <a:ext cx="6930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Colofon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72A9660-436E-BF63-7591-223E34F1B2A5}"/>
              </a:ext>
            </a:extLst>
          </p:cNvPr>
          <p:cNvSpPr txBox="1"/>
          <p:nvPr/>
        </p:nvSpPr>
        <p:spPr>
          <a:xfrm>
            <a:off x="1919356" y="2840029"/>
            <a:ext cx="675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Vormgeving en illustrator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endParaRPr lang="nl-NL" sz="1600" dirty="0">
              <a:solidFill>
                <a:srgbClr val="25204F"/>
              </a:solidFill>
            </a:endParaRPr>
          </a:p>
          <a:p>
            <a:r>
              <a:rPr lang="nl-NL" sz="1200" dirty="0">
                <a:solidFill>
                  <a:srgbClr val="25204F"/>
                </a:solidFill>
              </a:rPr>
              <a:t>Daisy van Tol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B12B08D-D80E-95C9-3BCA-749EC639FDFB}"/>
              </a:ext>
            </a:extLst>
          </p:cNvPr>
          <p:cNvSpPr txBox="1"/>
          <p:nvPr/>
        </p:nvSpPr>
        <p:spPr>
          <a:xfrm>
            <a:off x="1919356" y="942161"/>
            <a:ext cx="6640443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Deze gespreksstarter is uitgegeven onder de CC-BY-NC-ND 4.0-licentie. </a:t>
            </a:r>
            <a:r>
              <a:rPr lang="nl-NL" sz="1200" dirty="0">
                <a:solidFill>
                  <a:srgbClr val="25204F"/>
                </a:solidFill>
              </a:rPr>
              <a:t>De afbeeldingen in deze presentatie zijn stockfoto’s van </a:t>
            </a:r>
            <a:r>
              <a:rPr lang="nl-NL" sz="1200" dirty="0" err="1">
                <a:solidFill>
                  <a:srgbClr val="25204F"/>
                </a:solidFill>
              </a:rPr>
              <a:t>Magnific</a:t>
            </a:r>
            <a:r>
              <a:rPr lang="nl-NL" sz="1200" dirty="0">
                <a:solidFill>
                  <a:srgbClr val="25204F"/>
                </a:solidFill>
              </a:rPr>
              <a:t> (verstrekt onder de </a:t>
            </a:r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CC-BY-NC-ND 4.0-licentie). </a:t>
            </a:r>
            <a:r>
              <a:rPr lang="nl-NL" sz="120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Volg deze link voor de online beschrijving </a:t>
            </a:r>
            <a:r>
              <a:rPr lang="nl-NL" sz="120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https://creativecommons.org/licenses/by-nc-nd/4.0/</a:t>
            </a:r>
            <a:endParaRPr lang="nl-NL" sz="120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solidFill>
                  <a:srgbClr val="25204F"/>
                </a:solidFill>
                <a:latin typeface="Oskar Two" panose="020B0803030000020004" pitchFamily="34" charset="0"/>
              </a:rPr>
              <a:t>Refereren als: </a:t>
            </a:r>
          </a:p>
          <a:p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Leeuw, R. R. &amp; Velthuis, V. J. P. (2026). </a:t>
            </a:r>
            <a:r>
              <a:rPr lang="nl-NL" sz="1200" i="1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Een reisgids naar inclusief onderwijs. Aanknopingspunten en gespreksstarters op basis van de inzichten uit het </a:t>
            </a:r>
            <a:r>
              <a:rPr lang="nl-NL" sz="1200" i="1" dirty="0" err="1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SPOtlight</a:t>
            </a:r>
            <a:r>
              <a:rPr lang="nl-NL" sz="1200" i="1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(uitgebreide versie).</a:t>
            </a:r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Steunpunt Passend Onderwijs. </a:t>
            </a:r>
            <a:endParaRPr lang="en-NL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NL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A9205F6-A2BF-2DA9-F52F-991F0A9F3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723" y="1604945"/>
            <a:ext cx="951357" cy="33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540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792</Words>
  <Application>Microsoft Office PowerPoint</Application>
  <PresentationFormat>Diavoorstelling (16:9)</PresentationFormat>
  <Paragraphs>150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Oskar Two</vt:lpstr>
      <vt:lpstr>Wingdings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/>
  <cp:lastModifiedBy>Anne Mureau</cp:lastModifiedBy>
  <cp:revision>52</cp:revision>
  <cp:lastPrinted>2017-06-19T12:40:24Z</cp:lastPrinted>
  <dcterms:created xsi:type="dcterms:W3CDTF">2017-06-19T12:39:23Z</dcterms:created>
  <dcterms:modified xsi:type="dcterms:W3CDTF">2026-06-15T15:15:15Z</dcterms:modified>
</cp:coreProperties>
</file>